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5"/>
  </p:notesMasterIdLst>
  <p:handoutMasterIdLst>
    <p:handoutMasterId r:id="rId86"/>
  </p:handoutMasterIdLst>
  <p:sldIdLst>
    <p:sldId id="497" r:id="rId3"/>
    <p:sldId id="605" r:id="rId4"/>
    <p:sldId id="606" r:id="rId5"/>
    <p:sldId id="607" r:id="rId6"/>
    <p:sldId id="608" r:id="rId7"/>
    <p:sldId id="609" r:id="rId8"/>
    <p:sldId id="610" r:id="rId9"/>
    <p:sldId id="614" r:id="rId10"/>
    <p:sldId id="758" r:id="rId11"/>
    <p:sldId id="759" r:id="rId12"/>
    <p:sldId id="616" r:id="rId13"/>
    <p:sldId id="617" r:id="rId14"/>
    <p:sldId id="618" r:id="rId15"/>
    <p:sldId id="619" r:id="rId16"/>
    <p:sldId id="620" r:id="rId17"/>
    <p:sldId id="621" r:id="rId18"/>
    <p:sldId id="622" r:id="rId19"/>
    <p:sldId id="623" r:id="rId20"/>
    <p:sldId id="624" r:id="rId21"/>
    <p:sldId id="625" r:id="rId22"/>
    <p:sldId id="627" r:id="rId23"/>
    <p:sldId id="628" r:id="rId24"/>
    <p:sldId id="630" r:id="rId25"/>
    <p:sldId id="631" r:id="rId26"/>
    <p:sldId id="633" r:id="rId27"/>
    <p:sldId id="634" r:id="rId28"/>
    <p:sldId id="639" r:id="rId29"/>
    <p:sldId id="640" r:id="rId30"/>
    <p:sldId id="641" r:id="rId31"/>
    <p:sldId id="901" r:id="rId32"/>
    <p:sldId id="760" r:id="rId33"/>
    <p:sldId id="939" r:id="rId34"/>
    <p:sldId id="761" r:id="rId35"/>
    <p:sldId id="764" r:id="rId36"/>
    <p:sldId id="762" r:id="rId37"/>
    <p:sldId id="902" r:id="rId38"/>
    <p:sldId id="765" r:id="rId39"/>
    <p:sldId id="766" r:id="rId40"/>
    <p:sldId id="767" r:id="rId41"/>
    <p:sldId id="768" r:id="rId42"/>
    <p:sldId id="769" r:id="rId43"/>
    <p:sldId id="770" r:id="rId44"/>
    <p:sldId id="907" r:id="rId45"/>
    <p:sldId id="903" r:id="rId46"/>
    <p:sldId id="904" r:id="rId47"/>
    <p:sldId id="905" r:id="rId48"/>
    <p:sldId id="906" r:id="rId49"/>
    <p:sldId id="651" r:id="rId50"/>
    <p:sldId id="908" r:id="rId51"/>
    <p:sldId id="909" r:id="rId52"/>
    <p:sldId id="911" r:id="rId53"/>
    <p:sldId id="912" r:id="rId54"/>
    <p:sldId id="930" r:id="rId55"/>
    <p:sldId id="860" r:id="rId56"/>
    <p:sldId id="861" r:id="rId57"/>
    <p:sldId id="862" r:id="rId58"/>
    <p:sldId id="863" r:id="rId59"/>
    <p:sldId id="864" r:id="rId60"/>
    <p:sldId id="865" r:id="rId61"/>
    <p:sldId id="866" r:id="rId62"/>
    <p:sldId id="867" r:id="rId63"/>
    <p:sldId id="868" r:id="rId64"/>
    <p:sldId id="869" r:id="rId65"/>
    <p:sldId id="870" r:id="rId66"/>
    <p:sldId id="871" r:id="rId67"/>
    <p:sldId id="872" r:id="rId68"/>
    <p:sldId id="873" r:id="rId69"/>
    <p:sldId id="874" r:id="rId70"/>
    <p:sldId id="875" r:id="rId71"/>
    <p:sldId id="876" r:id="rId72"/>
    <p:sldId id="877" r:id="rId73"/>
    <p:sldId id="878" r:id="rId74"/>
    <p:sldId id="879" r:id="rId75"/>
    <p:sldId id="880" r:id="rId76"/>
    <p:sldId id="881" r:id="rId77"/>
    <p:sldId id="882" r:id="rId78"/>
    <p:sldId id="883" r:id="rId79"/>
    <p:sldId id="884" r:id="rId80"/>
    <p:sldId id="885" r:id="rId81"/>
    <p:sldId id="886" r:id="rId82"/>
    <p:sldId id="887" r:id="rId83"/>
    <p:sldId id="888" r:id="rId84"/>
  </p:sldIdLst>
  <p:sldSz cx="9144000" cy="6858000" type="screen4x3"/>
  <p:notesSz cx="7099300" cy="10234930"/>
  <p:custDataLst>
    <p:tags r:id="rId90"/>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4440F"/>
    <a:srgbClr val="055312"/>
    <a:srgbClr val="099921"/>
    <a:srgbClr val="022408"/>
    <a:srgbClr val="4BF367"/>
    <a:srgbClr val="E1F0FF"/>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35"/>
    <p:restoredTop sz="85837"/>
  </p:normalViewPr>
  <p:slideViewPr>
    <p:cSldViewPr showGuides="1">
      <p:cViewPr>
        <p:scale>
          <a:sx n="100" d="100"/>
          <a:sy n="100" d="100"/>
        </p:scale>
        <p:origin x="-1974"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618"/>
    </p:cViewPr>
  </p:sorterViewPr>
  <p:gridSpacing cx="36004" cy="36004"/>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notesMaster" Target="notesMasters/notesMaster1.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6754" name="页眉占位符 58675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6755" name="日期占位符 586754"/>
          <p:cNvSpPr>
            <a:spLocks noGrp="1"/>
          </p:cNvSpPr>
          <p:nvPr>
            <p:ph type="dt" sz="quarter" idx="1"/>
          </p:nvPr>
        </p:nvSpPr>
        <p:spPr>
          <a:xfrm>
            <a:off x="4021138" y="0"/>
            <a:ext cx="3076575" cy="511175"/>
          </a:xfrm>
          <a:prstGeom prst="rect">
            <a:avLst/>
          </a:prstGeom>
          <a:noFill/>
          <a:ln w="9525">
            <a:noFill/>
          </a:ln>
        </p:spPr>
        <p:txBody>
          <a:bodyPr lIns="99048" tIns="49524" rIns="99048" bIns="49524"/>
          <a:lstStyle>
            <a:lvl1pPr algn="r" defTabSz="990600">
              <a:defRPr sz="130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6756" name="页脚占位符 586755"/>
          <p:cNvSpPr>
            <a:spLocks noGrp="1"/>
          </p:cNvSpPr>
          <p:nvPr>
            <p:ph type="ftr" sz="quarter" idx="2"/>
          </p:nvPr>
        </p:nvSpPr>
        <p:spPr>
          <a:xfrm>
            <a:off x="0" y="9721850"/>
            <a:ext cx="3076575" cy="511175"/>
          </a:xfrm>
          <a:prstGeom prst="rect">
            <a:avLst/>
          </a:prstGeom>
          <a:noFill/>
          <a:ln w="9525">
            <a:noFill/>
          </a:ln>
        </p:spPr>
        <p:txBody>
          <a:bodyPr lIns="99048" tIns="49524" rIns="99048" bIns="49524" anchor="b"/>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6757" name="灯片编号占位符 586756"/>
          <p:cNvSpPr>
            <a:spLocks noGrp="1"/>
          </p:cNvSpPr>
          <p:nvPr>
            <p:ph type="sldNum" sz="quarter" idx="3"/>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a:buNone/>
            </a:pPr>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8994" name="页眉占位符 46899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8995" name="日期占位符 468994"/>
          <p:cNvSpPr>
            <a:spLocks noGrp="1"/>
          </p:cNvSpPr>
          <p:nvPr>
            <p:ph type="dt" idx="1"/>
          </p:nvPr>
        </p:nvSpPr>
        <p:spPr>
          <a:xfrm>
            <a:off x="4021138" y="0"/>
            <a:ext cx="3076575" cy="511175"/>
          </a:xfrm>
          <a:prstGeom prst="rect">
            <a:avLst/>
          </a:prstGeom>
          <a:noFill/>
          <a:ln w="9525">
            <a:noFill/>
          </a:ln>
        </p:spPr>
        <p:txBody>
          <a:bodyPr lIns="99048" tIns="49524" rIns="99048" bIns="49524"/>
          <a:lstStyle>
            <a:lvl1pPr algn="r" defTabSz="990600">
              <a:defRPr sz="130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9316" name="幻灯片图像占位符 468995"/>
          <p:cNvSpPr>
            <a:spLocks noRo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文本占位符 468996"/>
          <p:cNvSpPr>
            <a:spLocks noGrp="1" noChangeArrowheads="1"/>
          </p:cNvSpPr>
          <p:nvPr>
            <p:ph type="body" sz="quarter" idx="4294967295"/>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单击此处编辑母版文本样式</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第二级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第三级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第四级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第五级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p:txBody>
      </p:sp>
      <p:sp>
        <p:nvSpPr>
          <p:cNvPr id="468998" name="页脚占位符 468997"/>
          <p:cNvSpPr>
            <a:spLocks noGrp="1"/>
          </p:cNvSpPr>
          <p:nvPr>
            <p:ph type="ftr" sz="quarter" idx="4"/>
          </p:nvPr>
        </p:nvSpPr>
        <p:spPr>
          <a:xfrm>
            <a:off x="0" y="9721850"/>
            <a:ext cx="3076575" cy="511175"/>
          </a:xfrm>
          <a:prstGeom prst="rect">
            <a:avLst/>
          </a:prstGeom>
          <a:noFill/>
          <a:ln w="9525">
            <a:noFill/>
          </a:ln>
        </p:spPr>
        <p:txBody>
          <a:bodyPr lIns="99048" tIns="49524" rIns="99048" bIns="49524" anchor="b"/>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8999" name="灯片编号占位符 468998"/>
          <p:cNvSpPr>
            <a:spLocks noGrp="1"/>
          </p:cNvSpPr>
          <p:nvPr>
            <p:ph type="sldNum" sz="quarter" idx="5"/>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a:buNone/>
            </a:pPr>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1pPr>
    <a:lvl2pPr marL="457200" lvl="1"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2pPr>
    <a:lvl3pPr marL="914400" lvl="2"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3pPr>
    <a:lvl4pPr marL="1371600" lvl="3"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4pPr>
    <a:lvl5pPr marL="1828800" lvl="4"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88913"/>
            <a:ext cx="2070100" cy="554513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39750" y="188913"/>
            <a:ext cx="6090294" cy="5545137"/>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280400" cy="554513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9750"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6321"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2075" tIns="46038" rIns="92075" bIns="46038"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098" name="图片 1632257" descr="jida"/>
          <p:cNvPicPr>
            <a:picLocks noChangeAspect="1"/>
          </p:cNvPicPr>
          <p:nvPr/>
        </p:nvPicPr>
        <p:blipFill>
          <a:blip r:embed="rId14"/>
          <a:stretch>
            <a:fillRect/>
          </a:stretch>
        </p:blipFill>
        <p:spPr>
          <a:xfrm>
            <a:off x="8248650" y="39688"/>
            <a:ext cx="865188" cy="865187"/>
          </a:xfrm>
          <a:prstGeom prst="rect">
            <a:avLst/>
          </a:prstGeom>
          <a:noFill/>
          <a:ln w="9525">
            <a:noFill/>
          </a:ln>
        </p:spPr>
      </p:pic>
      <p:grpSp>
        <p:nvGrpSpPr>
          <p:cNvPr id="4099" name="组合 1632258"/>
          <p:cNvGrpSpPr/>
          <p:nvPr/>
        </p:nvGrpSpPr>
        <p:grpSpPr>
          <a:xfrm>
            <a:off x="0" y="1588"/>
            <a:ext cx="9132888" cy="6845300"/>
            <a:chOff x="0" y="1"/>
            <a:chExt cx="5753" cy="4312"/>
          </a:xfrm>
        </p:grpSpPr>
        <p:sp>
          <p:nvSpPr>
            <p:cNvPr id="1028" name="任意多边形 1632259"/>
            <p:cNvSpPr>
              <a:spLocks noChangeArrowheads="1"/>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FFFFF"/>
                </a:gs>
                <a:gs pos="100000">
                  <a:srgbClr val="A2C1FE"/>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任意多边形 1632260"/>
            <p:cNvSpPr>
              <a:spLocks noChangeArrowheads="1"/>
            </p:cNvSpPr>
            <p:nvPr/>
          </p:nvSpPr>
          <p:spPr bwMode="auto">
            <a:xfrm>
              <a:off x="0" y="1"/>
              <a:ext cx="5298" cy="4312"/>
            </a:xfrm>
            <a:custGeom>
              <a:avLst/>
              <a:gdLst/>
              <a:ahLst/>
              <a:cxnLst>
                <a:cxn ang="0">
                  <a:pos x="0" y="0"/>
                </a:cxn>
                <a:cxn ang="0">
                  <a:pos x="21600" y="21600"/>
                </a:cxn>
                <a:cxn ang="0">
                  <a:pos x="0" y="0"/>
                </a:cxn>
                <a:cxn ang="0">
                  <a:pos x="21600" y="21600"/>
                </a:cxn>
                <a:cxn ang="0">
                  <a:pos x="0" y="21600"/>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a:solidFill>
                <a:schemeClr val="folHlink"/>
              </a:solid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100" name="标题 1632261"/>
          <p:cNvSpPr>
            <a:spLocks noGrp="1"/>
          </p:cNvSpPr>
          <p:nvPr>
            <p:ph type="title"/>
          </p:nvPr>
        </p:nvSpPr>
        <p:spPr>
          <a:xfrm>
            <a:off x="971550" y="188913"/>
            <a:ext cx="7848600" cy="10795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4101" name="文本占位符 1632262"/>
          <p:cNvSpPr>
            <a:spLocks noGrp="1"/>
          </p:cNvSpPr>
          <p:nvPr>
            <p:ph type="body"/>
          </p:nvPr>
        </p:nvSpPr>
        <p:spPr>
          <a:xfrm>
            <a:off x="539750" y="1371600"/>
            <a:ext cx="8208963" cy="4362450"/>
          </a:xfrm>
          <a:prstGeom prst="rect">
            <a:avLst/>
          </a:prstGeom>
          <a:noFill/>
          <a:ln w="9525">
            <a:noFill/>
          </a:ln>
        </p:spPr>
        <p:txBody>
          <a:bodyPr lIns="92075" tIns="46038" rIns="92075" bIns="46038"/>
          <a:p>
            <a:pPr lvl="0"/>
            <a:r>
              <a:rPr lang="zh-CN" altLang="en-US" dirty="0"/>
              <a:t>单击此处编辑母版文本样式</a:t>
            </a:r>
            <a:endParaRPr lang="zh-CN" altLang="en-US" dirty="0"/>
          </a:p>
        </p:txBody>
      </p:sp>
      <p:sp>
        <p:nvSpPr>
          <p:cNvPr id="1032" name="矩形 1632263"/>
          <p:cNvSpPr>
            <a:spLocks noChangeArrowheads="1"/>
          </p:cNvSpPr>
          <p:nvPr/>
        </p:nvSpPr>
        <p:spPr bwMode="auto">
          <a:xfrm>
            <a:off x="8712200" y="6577013"/>
            <a:ext cx="323850" cy="228600"/>
          </a:xfrm>
          <a:prstGeom prst="rect">
            <a:avLst/>
          </a:prstGeom>
          <a:noFill/>
          <a:ln w="9525">
            <a:noFill/>
            <a:miter lim="800000"/>
          </a:ln>
        </p:spPr>
        <p:txBody>
          <a:bodyPr wrap="none" lIns="92075" tIns="46038" rIns="92075" bIns="46038">
            <a:spAutoFit/>
          </a:bodyPr>
          <a:p>
            <a:pPr lvl="0" eaLnBrk="1" hangingPunct="1">
              <a:buNone/>
            </a:pPr>
            <a:fld id="{9A0DB2DC-4C9A-4742-B13C-FB6460FD3503}" type="slidenum">
              <a:rPr lang="zh-CN" altLang="en-US" sz="900" dirty="0">
                <a:latin typeface="Arial" panose="020B0604020202020204" pitchFamily="34" charset="0"/>
              </a:rPr>
            </a:fld>
            <a:endParaRPr lang="zh-CN" altLang="en-US" sz="900" dirty="0">
              <a:latin typeface="Arial" panose="020B0604020202020204" pitchFamily="34" charset="0"/>
            </a:endParaRPr>
          </a:p>
        </p:txBody>
      </p:sp>
      <p:sp>
        <p:nvSpPr>
          <p:cNvPr id="1033" name="矩形 1632265"/>
          <p:cNvSpPr>
            <a:spLocks noChangeArrowheads="1"/>
          </p:cNvSpPr>
          <p:nvPr/>
        </p:nvSpPr>
        <p:spPr bwMode="auto">
          <a:xfrm>
            <a:off x="539750" y="6586538"/>
            <a:ext cx="936625" cy="271463"/>
          </a:xfrm>
          <a:prstGeom prst="rect">
            <a:avLst/>
          </a:prstGeom>
          <a:noFill/>
          <a:ln w="9525">
            <a:noFill/>
            <a:miter lim="800000"/>
          </a:ln>
        </p:spPr>
        <p:txBody>
          <a:bodyPr wrap="none" lIns="92075" tIns="46038" rIns="92075" bIns="46038" anchor="ctr"/>
          <a:lstStyle/>
          <a:p>
            <a:pPr marL="0" marR="0" lvl="0" indent="0" algn="l" defTabSz="762000" rtl="0" eaLnBrk="1" fontAlgn="base" latinLnBrk="0" hangingPunct="1">
              <a:lnSpc>
                <a:spcPct val="100000"/>
              </a:lnSpc>
              <a:spcBef>
                <a:spcPct val="0"/>
              </a:spcBef>
              <a:spcAft>
                <a:spcPct val="0"/>
              </a:spcAft>
              <a:buClrTx/>
              <a:buSzTx/>
              <a:buFont typeface="Arial" panose="020B0604020202020204" pitchFamily="34" charset="0"/>
              <a:buNone/>
              <a:defRPr/>
            </a:pPr>
            <a:fld id="{DAE3708C-7267-4F1A-B351-433835B0FD7F}"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trips dir="ru"/>
  </p:transition>
  <p:hf sldNum="0" hdr="0" ftr="0" dt="0"/>
  <p:txStyles>
    <p:titleStyle>
      <a:lvl1pPr algn="ctr" rtl="0" eaLnBrk="0" fontAlgn="base" hangingPunct="0">
        <a:spcBef>
          <a:spcPct val="0"/>
        </a:spcBef>
        <a:spcAft>
          <a:spcPct val="0"/>
        </a:spcAft>
        <a:buFont typeface="Arial" panose="020B0604020202020204" pitchFamily="34" charset="0"/>
        <a:defRPr sz="36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2pPr>
      <a:lvl3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3pPr>
      <a:lvl4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4pPr>
      <a:lvl5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5pPr>
      <a:lvl6pPr marL="4572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6pPr>
      <a:lvl7pPr marL="9144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7pPr>
      <a:lvl8pPr marL="13716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8pPr>
      <a:lvl9pPr marL="18288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28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5000"/>
        <a:buFont typeface="Monotype Sorts" pitchFamily="2" charset="2"/>
        <a:buChar char="l"/>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100000"/>
        <a:buFont typeface="Monotype Sorts" pitchFamily="2" charset="2"/>
        <a:buChar char="•"/>
        <a:defRPr sz="2400" b="1"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p:sp>
        <p:nvSpPr>
          <p:cNvPr id="5122" name="文本框 1379330"/>
          <p:cNvSpPr txBox="1"/>
          <p:nvPr/>
        </p:nvSpPr>
        <p:spPr>
          <a:xfrm>
            <a:off x="755650" y="1233488"/>
            <a:ext cx="7705725" cy="4903787"/>
          </a:xfrm>
          <a:prstGeom prst="rect">
            <a:avLst/>
          </a:prstGeom>
          <a:noFill/>
          <a:ln w="9525">
            <a:noFill/>
          </a:ln>
        </p:spPr>
        <p:txBody>
          <a:bodyPr>
            <a:spAutoFit/>
          </a:bodyPr>
          <a:p>
            <a:pPr>
              <a:lnSpc>
                <a:spcPct val="125000"/>
              </a:lnSpc>
            </a:pPr>
            <a:r>
              <a:rPr lang="zh-CN" altLang="en-US" sz="3600" b="1" dirty="0">
                <a:solidFill>
                  <a:schemeClr val="tx2"/>
                </a:solidFill>
                <a:latin typeface="Times New Roman" panose="02020603050405020304" pitchFamily="18" charset="0"/>
                <a:ea typeface="楷体_GB2312" pitchFamily="49" charset="-122"/>
              </a:rPr>
              <a:t>树的基本概念</a:t>
            </a:r>
            <a:endParaRPr lang="zh-CN" altLang="en-US"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二叉树 </a:t>
            </a:r>
            <a:r>
              <a:rPr lang="en-US" altLang="zh-CN" sz="3600" b="1" dirty="0">
                <a:solidFill>
                  <a:schemeClr val="tx2"/>
                </a:solidFill>
                <a:latin typeface="Times New Roman" panose="02020603050405020304" pitchFamily="18" charset="0"/>
                <a:ea typeface="楷体_GB2312" pitchFamily="49" charset="-122"/>
              </a:rPr>
              <a:t>(Binary Tree)</a:t>
            </a:r>
            <a:endParaRPr lang="en-US" altLang="zh-CN"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线索二叉树 </a:t>
            </a:r>
            <a:r>
              <a:rPr lang="en-US" altLang="zh-CN" sz="3600" b="1" dirty="0">
                <a:solidFill>
                  <a:schemeClr val="tx2"/>
                </a:solidFill>
                <a:latin typeface="Times New Roman" panose="02020603050405020304" pitchFamily="18" charset="0"/>
                <a:ea typeface="楷体_GB2312" pitchFamily="49" charset="-122"/>
              </a:rPr>
              <a:t>(Threaded Binary Tree)</a:t>
            </a:r>
            <a:endParaRPr lang="en-US" altLang="zh-CN"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压缩与哈夫曼树 </a:t>
            </a:r>
            <a:r>
              <a:rPr lang="en-US" altLang="zh-CN" sz="3600" b="1" dirty="0">
                <a:solidFill>
                  <a:schemeClr val="tx2"/>
                </a:solidFill>
                <a:latin typeface="Times New Roman" panose="02020603050405020304" pitchFamily="18" charset="0"/>
                <a:ea typeface="楷体_GB2312" pitchFamily="49" charset="-122"/>
              </a:rPr>
              <a:t>(Huffman Tree)</a:t>
            </a:r>
            <a:endParaRPr lang="en-US" altLang="zh-CN"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树的存储和操作 </a:t>
            </a:r>
            <a:endParaRPr lang="zh-CN" altLang="en-US"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等价类与并查集</a:t>
            </a:r>
            <a:br>
              <a:rPr lang="zh-CN" altLang="en-US" sz="3600" b="1" dirty="0">
                <a:solidFill>
                  <a:schemeClr val="tx2"/>
                </a:solidFill>
                <a:latin typeface="Times New Roman" panose="02020603050405020304" pitchFamily="18" charset="0"/>
                <a:ea typeface="楷体_GB2312" pitchFamily="49" charset="-122"/>
              </a:rPr>
            </a:br>
            <a:endParaRPr lang="en-US" altLang="zh-CN" sz="3600" b="1" dirty="0">
              <a:solidFill>
                <a:srgbClr val="FF0000"/>
              </a:solidFill>
              <a:latin typeface="Times New Roman" panose="02020603050405020304" pitchFamily="18" charset="0"/>
              <a:ea typeface="楷体_GB2312" pitchFamily="49" charset="-122"/>
            </a:endParaRPr>
          </a:p>
        </p:txBody>
      </p:sp>
      <p:sp>
        <p:nvSpPr>
          <p:cNvPr id="5123" name="文本框 1379331"/>
          <p:cNvSpPr txBox="1"/>
          <p:nvPr/>
        </p:nvSpPr>
        <p:spPr>
          <a:xfrm>
            <a:off x="755650" y="152400"/>
            <a:ext cx="7129463" cy="762000"/>
          </a:xfrm>
          <a:prstGeom prst="rect">
            <a:avLst/>
          </a:prstGeom>
          <a:noFill/>
          <a:ln w="9525">
            <a:noFill/>
          </a:ln>
        </p:spPr>
        <p:txBody>
          <a:bodyPr>
            <a:spAutoFit/>
          </a:bodyPr>
          <a:p>
            <a:pPr marL="342900" indent="-342900" algn="ctr">
              <a:spcBef>
                <a:spcPct val="50000"/>
              </a:spcBef>
              <a:buClr>
                <a:schemeClr val="bg2"/>
              </a:buClr>
              <a:buSzPct val="75000"/>
              <a:buFont typeface="Wingdings" panose="05000000000000000000" pitchFamily="2" charset="2"/>
            </a:pPr>
            <a:r>
              <a:rPr lang="zh-CN" altLang="en-US" sz="4400" b="1" dirty="0">
                <a:solidFill>
                  <a:srgbClr val="FF0000"/>
                </a:solidFill>
                <a:latin typeface="Times New Roman" panose="02020603050405020304" pitchFamily="18" charset="0"/>
              </a:rPr>
              <a:t>第五章   树与二叉树</a:t>
            </a:r>
            <a:endParaRPr lang="zh-CN" altLang="en-US" sz="4400" b="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71"/>
          <p:cNvSpPr txBox="1"/>
          <p:nvPr/>
        </p:nvSpPr>
        <p:spPr>
          <a:xfrm>
            <a:off x="0" y="0"/>
            <a:ext cx="2447925" cy="3021013"/>
          </a:xfrm>
          <a:prstGeom prst="rect">
            <a:avLst/>
          </a:prstGeom>
          <a:solidFill>
            <a:schemeClr val="bg1"/>
          </a:solidFill>
          <a:ln w="9525">
            <a:noFill/>
          </a:ln>
        </p:spPr>
        <p:txBody>
          <a:bodyPr>
            <a:spAutoFit/>
          </a:bodyPr>
          <a:p>
            <a:pPr marL="342900" indent="-342900">
              <a:spcBef>
                <a:spcPct val="50000"/>
              </a:spcBef>
              <a:buClr>
                <a:schemeClr val="bg2"/>
              </a:buClr>
              <a:buSzPct val="75000"/>
              <a:buFont typeface="Wingdings" panose="05000000000000000000" pitchFamily="2" charset="2"/>
            </a:pPr>
            <a:endParaRPr lang="en-US" altLang="zh-CN" sz="3600" b="1" dirty="0">
              <a:solidFill>
                <a:srgbClr val="FFFF00"/>
              </a:solidFill>
              <a:latin typeface="Times New Roman" panose="02020603050405020304" pitchFamily="18" charset="0"/>
            </a:endParaRPr>
          </a:p>
          <a:p>
            <a:pPr marL="342900" indent="-342900">
              <a:spcBef>
                <a:spcPct val="50000"/>
              </a:spcBef>
              <a:buClr>
                <a:schemeClr val="bg2"/>
              </a:buClr>
              <a:buSzPct val="75000"/>
              <a:buFont typeface="Wingdings" panose="05000000000000000000" pitchFamily="2" charset="2"/>
            </a:pPr>
            <a:endParaRPr lang="en-US" altLang="zh-CN" sz="3600" b="1" dirty="0">
              <a:solidFill>
                <a:srgbClr val="FFFF00"/>
              </a:solidFill>
              <a:latin typeface="Times New Roman" panose="02020603050405020304" pitchFamily="18" charset="0"/>
            </a:endParaRPr>
          </a:p>
          <a:p>
            <a:pPr marL="342900" indent="-342900">
              <a:spcBef>
                <a:spcPct val="50000"/>
              </a:spcBef>
              <a:buClr>
                <a:schemeClr val="bg2"/>
              </a:buClr>
              <a:buSzPct val="75000"/>
              <a:buFont typeface="Wingdings" panose="05000000000000000000" pitchFamily="2" charset="2"/>
            </a:pPr>
            <a:endParaRPr lang="en-US" altLang="zh-CN" sz="3600" b="1" dirty="0">
              <a:solidFill>
                <a:srgbClr val="FFFF00"/>
              </a:solidFill>
              <a:latin typeface="Times New Roman" panose="02020603050405020304" pitchFamily="18" charset="0"/>
            </a:endParaRPr>
          </a:p>
          <a:p>
            <a:pPr marL="342900" indent="-342900">
              <a:spcBef>
                <a:spcPct val="50000"/>
              </a:spcBef>
              <a:buClr>
                <a:schemeClr val="bg2"/>
              </a:buClr>
              <a:buSzPct val="75000"/>
              <a:buFont typeface="Wingdings" panose="05000000000000000000" pitchFamily="2" charset="2"/>
            </a:pPr>
            <a:endParaRPr lang="en-US" altLang="zh-CN" sz="2400" b="1" dirty="0">
              <a:solidFill>
                <a:srgbClr val="FFFF00"/>
              </a:solidFill>
              <a:latin typeface="Times New Roman" panose="02020603050405020304" pitchFamily="18" charset="0"/>
            </a:endParaRPr>
          </a:p>
          <a:p>
            <a:pPr marL="342900" indent="-342900">
              <a:spcBef>
                <a:spcPct val="50000"/>
              </a:spcBef>
              <a:buClr>
                <a:schemeClr val="bg2"/>
              </a:buClr>
              <a:buSzPct val="75000"/>
              <a:buFont typeface="Wingdings" panose="05000000000000000000" pitchFamily="2" charset="2"/>
            </a:pPr>
            <a:endParaRPr lang="en-US" altLang="zh-CN" sz="800" b="1" dirty="0">
              <a:solidFill>
                <a:srgbClr val="FFFF00"/>
              </a:solidFill>
              <a:latin typeface="Times New Roman" panose="02020603050405020304" pitchFamily="18" charset="0"/>
            </a:endParaRPr>
          </a:p>
        </p:txBody>
      </p:sp>
      <p:grpSp>
        <p:nvGrpSpPr>
          <p:cNvPr id="120835" name="Group 74"/>
          <p:cNvGrpSpPr/>
          <p:nvPr/>
        </p:nvGrpSpPr>
        <p:grpSpPr>
          <a:xfrm>
            <a:off x="1585913" y="1920875"/>
            <a:ext cx="7488237" cy="4432300"/>
            <a:chOff x="999" y="1210"/>
            <a:chExt cx="4717" cy="2792"/>
          </a:xfrm>
        </p:grpSpPr>
        <p:sp>
          <p:nvSpPr>
            <p:cNvPr id="120848" name="Text Box 9"/>
            <p:cNvSpPr txBox="1"/>
            <p:nvPr/>
          </p:nvSpPr>
          <p:spPr>
            <a:xfrm>
              <a:off x="1949" y="2543"/>
              <a:ext cx="407" cy="136"/>
            </a:xfrm>
            <a:prstGeom prst="rect">
              <a:avLst/>
            </a:prstGeom>
            <a:solidFill>
              <a:srgbClr val="FFFFFF"/>
            </a:solidFill>
            <a:ln w="9525">
              <a:noFill/>
            </a:ln>
          </p:spPr>
          <p:txBody>
            <a:bodyPr lIns="0" tIns="0" rIns="0" bIns="0"/>
            <a:p>
              <a:pPr marL="342900" indent="-342900" algn="ctr">
                <a:lnSpc>
                  <a:spcPct val="70000"/>
                </a:lnSpc>
                <a:buClr>
                  <a:schemeClr val="bg2"/>
                </a:buClr>
                <a:buSzPct val="75000"/>
                <a:buFont typeface="Wingdings" panose="05000000000000000000" pitchFamily="2" charset="2"/>
              </a:pPr>
              <a:r>
                <a:rPr lang="en-US" altLang="zh-CN" sz="2400" b="1" i="1" dirty="0">
                  <a:latin typeface="Times New Roman" panose="02020603050405020304" pitchFamily="18" charset="0"/>
                </a:rPr>
                <a:t>Pred</a:t>
              </a:r>
              <a:endParaRPr lang="en-US" altLang="zh-CN" sz="2400" b="1" dirty="0">
                <a:latin typeface="Times New Roman" panose="02020603050405020304" pitchFamily="18" charset="0"/>
              </a:endParaRPr>
            </a:p>
          </p:txBody>
        </p:sp>
        <p:sp>
          <p:nvSpPr>
            <p:cNvPr id="120849" name="Text Box 6"/>
            <p:cNvSpPr txBox="1"/>
            <p:nvPr/>
          </p:nvSpPr>
          <p:spPr>
            <a:xfrm>
              <a:off x="5312" y="1839"/>
              <a:ext cx="404" cy="183"/>
            </a:xfrm>
            <a:prstGeom prst="rect">
              <a:avLst/>
            </a:prstGeom>
            <a:solidFill>
              <a:srgbClr val="FFFFFF"/>
            </a:solidFill>
            <a:ln w="9525">
              <a:noFill/>
            </a:ln>
          </p:spPr>
          <p:txBody>
            <a:bodyPr lIns="0" tIns="0" rIns="0" bIns="0"/>
            <a:p>
              <a:pPr marL="342900" indent="-342900" algn="just">
                <a:lnSpc>
                  <a:spcPct val="80000"/>
                </a:lnSpc>
                <a:spcBef>
                  <a:spcPct val="20000"/>
                </a:spcBef>
                <a:buClr>
                  <a:schemeClr val="bg2"/>
                </a:buClr>
                <a:buSzPct val="75000"/>
                <a:buFont typeface="Wingdings" panose="05000000000000000000" pitchFamily="2" charset="2"/>
              </a:pPr>
              <a:r>
                <a:rPr lang="en-US" altLang="zh-CN" sz="2400" b="1" i="1" dirty="0">
                  <a:latin typeface="Times New Roman" panose="02020603050405020304" pitchFamily="18" charset="0"/>
                </a:rPr>
                <a:t>Succ</a:t>
              </a:r>
              <a:endParaRPr lang="en-US" altLang="zh-CN" sz="2400" b="1" i="1" dirty="0">
                <a:latin typeface="Times New Roman" panose="02020603050405020304" pitchFamily="18" charset="0"/>
              </a:endParaRPr>
            </a:p>
          </p:txBody>
        </p:sp>
        <p:sp>
          <p:nvSpPr>
            <p:cNvPr id="120850" name="Text Box 5"/>
            <p:cNvSpPr txBox="1"/>
            <p:nvPr/>
          </p:nvSpPr>
          <p:spPr>
            <a:xfrm>
              <a:off x="3605" y="1267"/>
              <a:ext cx="349" cy="145"/>
            </a:xfrm>
            <a:prstGeom prst="rect">
              <a:avLst/>
            </a:prstGeom>
            <a:solidFill>
              <a:srgbClr val="FFFFFF"/>
            </a:solidFill>
            <a:ln w="9525">
              <a:noFill/>
            </a:ln>
          </p:spPr>
          <p:txBody>
            <a:bodyPr lIns="0" tIns="0" rIns="0" bIns="0"/>
            <a:p>
              <a:pPr marL="342900" indent="-342900">
                <a:lnSpc>
                  <a:spcPct val="70000"/>
                </a:lnSpc>
                <a:buClr>
                  <a:schemeClr val="bg2"/>
                </a:buClr>
                <a:buSzPct val="75000"/>
                <a:buFont typeface="Wingdings" panose="05000000000000000000" pitchFamily="2" charset="2"/>
              </a:pPr>
              <a:r>
                <a:rPr lang="en-US" altLang="zh-CN" sz="2400" b="1" i="1" dirty="0">
                  <a:latin typeface="Times New Roman" panose="02020603050405020304" pitchFamily="18" charset="0"/>
                </a:rPr>
                <a:t>root</a:t>
              </a:r>
              <a:endParaRPr lang="en-US" altLang="zh-CN" sz="2400" b="1" dirty="0">
                <a:latin typeface="Times New Roman" panose="02020603050405020304" pitchFamily="18" charset="0"/>
              </a:endParaRPr>
            </a:p>
          </p:txBody>
        </p:sp>
        <p:sp>
          <p:nvSpPr>
            <p:cNvPr id="120851" name="Text Box 10"/>
            <p:cNvSpPr txBox="1"/>
            <p:nvPr/>
          </p:nvSpPr>
          <p:spPr>
            <a:xfrm>
              <a:off x="2020" y="3771"/>
              <a:ext cx="3145" cy="231"/>
            </a:xfrm>
            <a:prstGeom prst="rect">
              <a:avLst/>
            </a:prstGeom>
            <a:solidFill>
              <a:srgbClr val="FFFFFF"/>
            </a:solidFill>
            <a:ln w="9525">
              <a:noFill/>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2800" b="1" dirty="0">
                  <a:solidFill>
                    <a:srgbClr val="FFFF00"/>
                  </a:solidFill>
                  <a:latin typeface="Times New Roman" panose="02020603050405020304" pitchFamily="18" charset="0"/>
                </a:rPr>
                <a:t> </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c</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后序线索二叉树</a:t>
              </a:r>
              <a:endParaRPr lang="zh-CN" altLang="en-US" sz="2800" b="1" dirty="0">
                <a:latin typeface="Times New Roman" panose="02020603050405020304" pitchFamily="18" charset="0"/>
              </a:endParaRPr>
            </a:p>
          </p:txBody>
        </p:sp>
        <p:sp>
          <p:nvSpPr>
            <p:cNvPr id="120852" name="Rectangle 11"/>
            <p:cNvSpPr/>
            <p:nvPr/>
          </p:nvSpPr>
          <p:spPr>
            <a:xfrm>
              <a:off x="2809" y="1485"/>
              <a:ext cx="294" cy="27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0</a:t>
              </a:r>
              <a:endParaRPr lang="en-US" altLang="zh-CN" sz="3000" b="1" dirty="0">
                <a:latin typeface="Times New Roman" panose="02020603050405020304" pitchFamily="18" charset="0"/>
              </a:endParaRPr>
            </a:p>
          </p:txBody>
        </p:sp>
        <p:sp>
          <p:nvSpPr>
            <p:cNvPr id="120853" name="Rectangle 12"/>
            <p:cNvSpPr/>
            <p:nvPr/>
          </p:nvSpPr>
          <p:spPr>
            <a:xfrm>
              <a:off x="3093" y="1485"/>
              <a:ext cx="294" cy="272"/>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20854" name="Rectangle 13"/>
            <p:cNvSpPr/>
            <p:nvPr/>
          </p:nvSpPr>
          <p:spPr>
            <a:xfrm>
              <a:off x="3383" y="1485"/>
              <a:ext cx="297" cy="27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i="1" dirty="0">
                  <a:latin typeface="Times New Roman" panose="02020603050405020304" pitchFamily="18" charset="0"/>
                </a:rPr>
                <a:t>A</a:t>
              </a:r>
              <a:endParaRPr lang="en-US" altLang="zh-CN" sz="3000" b="1" dirty="0">
                <a:latin typeface="Times New Roman" panose="02020603050405020304" pitchFamily="18" charset="0"/>
              </a:endParaRPr>
            </a:p>
          </p:txBody>
        </p:sp>
        <p:sp>
          <p:nvSpPr>
            <p:cNvPr id="120855" name="Rectangle 14"/>
            <p:cNvSpPr/>
            <p:nvPr/>
          </p:nvSpPr>
          <p:spPr>
            <a:xfrm>
              <a:off x="3680" y="1485"/>
              <a:ext cx="294" cy="272"/>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20856" name="Line 15"/>
            <p:cNvSpPr/>
            <p:nvPr/>
          </p:nvSpPr>
          <p:spPr>
            <a:xfrm flipH="1">
              <a:off x="2764" y="1649"/>
              <a:ext cx="485" cy="557"/>
            </a:xfrm>
            <a:prstGeom prst="line">
              <a:avLst/>
            </a:prstGeom>
            <a:ln w="28575" cap="flat" cmpd="sng">
              <a:solidFill>
                <a:srgbClr val="000000"/>
              </a:solidFill>
              <a:prstDash val="solid"/>
              <a:headEnd type="none" w="med" len="med"/>
              <a:tailEnd type="stealth" w="lg" len="lg"/>
            </a:ln>
          </p:spPr>
        </p:sp>
        <p:sp>
          <p:nvSpPr>
            <p:cNvPr id="120857" name="Line 16"/>
            <p:cNvSpPr/>
            <p:nvPr/>
          </p:nvSpPr>
          <p:spPr>
            <a:xfrm>
              <a:off x="3810" y="1631"/>
              <a:ext cx="484" cy="557"/>
            </a:xfrm>
            <a:prstGeom prst="line">
              <a:avLst/>
            </a:prstGeom>
            <a:ln w="28575" cap="flat" cmpd="sng">
              <a:solidFill>
                <a:srgbClr val="000000"/>
              </a:solidFill>
              <a:prstDash val="solid"/>
              <a:headEnd type="none" w="med" len="med"/>
              <a:tailEnd type="stealth" w="lg" len="lg"/>
            </a:ln>
          </p:spPr>
        </p:sp>
        <p:sp>
          <p:nvSpPr>
            <p:cNvPr id="120858" name="Line 17"/>
            <p:cNvSpPr/>
            <p:nvPr/>
          </p:nvSpPr>
          <p:spPr>
            <a:xfrm>
              <a:off x="3534" y="1210"/>
              <a:ext cx="1" cy="275"/>
            </a:xfrm>
            <a:prstGeom prst="line">
              <a:avLst/>
            </a:prstGeom>
            <a:ln w="28575" cap="flat" cmpd="sng">
              <a:solidFill>
                <a:srgbClr val="000000"/>
              </a:solidFill>
              <a:prstDash val="solid"/>
              <a:headEnd type="none" w="med" len="med"/>
              <a:tailEnd type="stealth" w="lg" len="lg"/>
            </a:ln>
          </p:spPr>
        </p:sp>
        <p:sp>
          <p:nvSpPr>
            <p:cNvPr id="120859" name="Rectangle 18"/>
            <p:cNvSpPr/>
            <p:nvPr/>
          </p:nvSpPr>
          <p:spPr>
            <a:xfrm>
              <a:off x="3974" y="1485"/>
              <a:ext cx="294" cy="27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0</a:t>
              </a:r>
              <a:endParaRPr lang="en-US" altLang="zh-CN" sz="3000" b="1" dirty="0">
                <a:latin typeface="Times New Roman" panose="02020603050405020304" pitchFamily="18" charset="0"/>
              </a:endParaRPr>
            </a:p>
          </p:txBody>
        </p:sp>
        <p:sp>
          <p:nvSpPr>
            <p:cNvPr id="120860" name="Rectangle 20"/>
            <p:cNvSpPr/>
            <p:nvPr/>
          </p:nvSpPr>
          <p:spPr>
            <a:xfrm>
              <a:off x="4562" y="2183"/>
              <a:ext cx="294" cy="27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2800" b="1" dirty="0">
                <a:solidFill>
                  <a:srgbClr val="FFFF00"/>
                </a:solidFill>
                <a:latin typeface="Times New Roman" panose="02020603050405020304" pitchFamily="18" charset="0"/>
              </a:endParaRPr>
            </a:p>
          </p:txBody>
        </p:sp>
        <p:sp>
          <p:nvSpPr>
            <p:cNvPr id="120861" name="Rectangle 21"/>
            <p:cNvSpPr/>
            <p:nvPr/>
          </p:nvSpPr>
          <p:spPr>
            <a:xfrm>
              <a:off x="4856" y="2181"/>
              <a:ext cx="271" cy="27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i="1" dirty="0">
                  <a:latin typeface="Times New Roman" panose="02020603050405020304" pitchFamily="18" charset="0"/>
                </a:rPr>
                <a:t>D</a:t>
              </a:r>
              <a:endParaRPr lang="en-US" altLang="zh-CN" sz="3000" b="1" dirty="0">
                <a:latin typeface="Times New Roman" panose="02020603050405020304" pitchFamily="18" charset="0"/>
              </a:endParaRPr>
            </a:p>
          </p:txBody>
        </p:sp>
        <p:sp>
          <p:nvSpPr>
            <p:cNvPr id="120862" name="Rectangle 22"/>
            <p:cNvSpPr/>
            <p:nvPr/>
          </p:nvSpPr>
          <p:spPr>
            <a:xfrm>
              <a:off x="5127" y="2180"/>
              <a:ext cx="275" cy="27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2800" b="1" dirty="0">
                <a:solidFill>
                  <a:srgbClr val="FFFF00"/>
                </a:solidFill>
                <a:latin typeface="Times New Roman" panose="02020603050405020304" pitchFamily="18" charset="0"/>
              </a:endParaRPr>
            </a:p>
          </p:txBody>
        </p:sp>
        <p:sp>
          <p:nvSpPr>
            <p:cNvPr id="120863" name="Rectangle 23"/>
            <p:cNvSpPr/>
            <p:nvPr/>
          </p:nvSpPr>
          <p:spPr>
            <a:xfrm>
              <a:off x="5402" y="2180"/>
              <a:ext cx="294" cy="276"/>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1</a:t>
              </a:r>
              <a:endParaRPr lang="en-US" altLang="zh-CN" sz="3000" b="1" dirty="0">
                <a:latin typeface="Times New Roman" panose="02020603050405020304" pitchFamily="18" charset="0"/>
              </a:endParaRPr>
            </a:p>
          </p:txBody>
        </p:sp>
        <p:sp>
          <p:nvSpPr>
            <p:cNvPr id="120864" name="Rectangle 24"/>
            <p:cNvSpPr/>
            <p:nvPr/>
          </p:nvSpPr>
          <p:spPr>
            <a:xfrm>
              <a:off x="4269" y="2183"/>
              <a:ext cx="293" cy="27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0</a:t>
              </a:r>
              <a:endParaRPr lang="en-US" altLang="zh-CN" sz="3000" b="1" dirty="0">
                <a:latin typeface="Times New Roman" panose="02020603050405020304" pitchFamily="18" charset="0"/>
              </a:endParaRPr>
            </a:p>
          </p:txBody>
        </p:sp>
        <p:grpSp>
          <p:nvGrpSpPr>
            <p:cNvPr id="120865" name="Group 25"/>
            <p:cNvGrpSpPr/>
            <p:nvPr/>
          </p:nvGrpSpPr>
          <p:grpSpPr>
            <a:xfrm>
              <a:off x="1339" y="2180"/>
              <a:ext cx="1469" cy="276"/>
              <a:chOff x="4106" y="2837"/>
              <a:chExt cx="1394" cy="268"/>
            </a:xfrm>
          </p:grpSpPr>
          <p:sp>
            <p:nvSpPr>
              <p:cNvPr id="120891" name="Rectangle 26"/>
              <p:cNvSpPr/>
              <p:nvPr/>
            </p:nvSpPr>
            <p:spPr>
              <a:xfrm>
                <a:off x="4942" y="2837"/>
                <a:ext cx="279" cy="268"/>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20892" name="Rectangle 27"/>
              <p:cNvSpPr/>
              <p:nvPr/>
            </p:nvSpPr>
            <p:spPr>
              <a:xfrm>
                <a:off x="4664" y="2837"/>
                <a:ext cx="281"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i="1" dirty="0">
                    <a:latin typeface="Times New Roman" panose="02020603050405020304" pitchFamily="18" charset="0"/>
                  </a:rPr>
                  <a:t>B</a:t>
                </a:r>
                <a:endParaRPr lang="en-US" altLang="zh-CN" sz="3000" b="1" dirty="0">
                  <a:latin typeface="Times New Roman" panose="02020603050405020304" pitchFamily="18" charset="0"/>
                </a:endParaRPr>
              </a:p>
            </p:txBody>
          </p:sp>
          <p:sp>
            <p:nvSpPr>
              <p:cNvPr id="120893" name="Rectangle 28"/>
              <p:cNvSpPr/>
              <p:nvPr/>
            </p:nvSpPr>
            <p:spPr>
              <a:xfrm>
                <a:off x="4385" y="2837"/>
                <a:ext cx="27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20894" name="Rectangle 29"/>
              <p:cNvSpPr/>
              <p:nvPr/>
            </p:nvSpPr>
            <p:spPr>
              <a:xfrm>
                <a:off x="4106" y="2837"/>
                <a:ext cx="27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1</a:t>
                </a:r>
                <a:endParaRPr lang="en-US" altLang="zh-CN" sz="3000" b="1" dirty="0">
                  <a:latin typeface="Times New Roman" panose="02020603050405020304" pitchFamily="18" charset="0"/>
                </a:endParaRPr>
              </a:p>
            </p:txBody>
          </p:sp>
          <p:sp>
            <p:nvSpPr>
              <p:cNvPr id="120895" name="Rectangle 30"/>
              <p:cNvSpPr/>
              <p:nvPr/>
            </p:nvSpPr>
            <p:spPr>
              <a:xfrm>
                <a:off x="5221" y="2837"/>
                <a:ext cx="279"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0</a:t>
                </a:r>
                <a:endParaRPr lang="en-US" altLang="zh-CN" sz="3000" b="1" dirty="0">
                  <a:latin typeface="Times New Roman" panose="02020603050405020304" pitchFamily="18" charset="0"/>
                </a:endParaRPr>
              </a:p>
            </p:txBody>
          </p:sp>
        </p:grpSp>
        <p:grpSp>
          <p:nvGrpSpPr>
            <p:cNvPr id="120866" name="Group 31"/>
            <p:cNvGrpSpPr/>
            <p:nvPr/>
          </p:nvGrpSpPr>
          <p:grpSpPr>
            <a:xfrm>
              <a:off x="3685" y="2991"/>
              <a:ext cx="1469" cy="277"/>
              <a:chOff x="6267" y="3624"/>
              <a:chExt cx="1394" cy="269"/>
            </a:xfrm>
          </p:grpSpPr>
          <p:sp>
            <p:nvSpPr>
              <p:cNvPr id="120886" name="Rectangle 32"/>
              <p:cNvSpPr/>
              <p:nvPr/>
            </p:nvSpPr>
            <p:spPr>
              <a:xfrm>
                <a:off x="6546" y="3625"/>
                <a:ext cx="278" cy="26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20887" name="Rectangle 33"/>
              <p:cNvSpPr/>
              <p:nvPr/>
            </p:nvSpPr>
            <p:spPr>
              <a:xfrm>
                <a:off x="6824" y="3625"/>
                <a:ext cx="282" cy="26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i="1" dirty="0">
                    <a:latin typeface="Times New Roman" panose="02020603050405020304" pitchFamily="18" charset="0"/>
                  </a:rPr>
                  <a:t>E</a:t>
                </a:r>
                <a:endParaRPr lang="en-US" altLang="zh-CN" sz="3000" b="1" dirty="0">
                  <a:latin typeface="Times New Roman" panose="02020603050405020304" pitchFamily="18" charset="0"/>
                </a:endParaRPr>
              </a:p>
            </p:txBody>
          </p:sp>
          <p:sp>
            <p:nvSpPr>
              <p:cNvPr id="120888" name="Rectangle 34"/>
              <p:cNvSpPr/>
              <p:nvPr/>
            </p:nvSpPr>
            <p:spPr>
              <a:xfrm>
                <a:off x="7103" y="3626"/>
                <a:ext cx="279" cy="26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20889" name="Rectangle 35"/>
              <p:cNvSpPr/>
              <p:nvPr/>
            </p:nvSpPr>
            <p:spPr>
              <a:xfrm>
                <a:off x="6267" y="3624"/>
                <a:ext cx="279" cy="26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1</a:t>
                </a:r>
                <a:endParaRPr lang="en-US" altLang="zh-CN" sz="3000" b="1" dirty="0">
                  <a:latin typeface="Times New Roman" panose="02020603050405020304" pitchFamily="18" charset="0"/>
                </a:endParaRPr>
              </a:p>
            </p:txBody>
          </p:sp>
          <p:sp>
            <p:nvSpPr>
              <p:cNvPr id="120890" name="Rectangle 36"/>
              <p:cNvSpPr/>
              <p:nvPr/>
            </p:nvSpPr>
            <p:spPr>
              <a:xfrm>
                <a:off x="7382" y="3624"/>
                <a:ext cx="279" cy="26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1</a:t>
                </a:r>
                <a:endParaRPr lang="en-US" altLang="zh-CN" sz="3000" b="1" dirty="0">
                  <a:latin typeface="Times New Roman" panose="02020603050405020304" pitchFamily="18" charset="0"/>
                </a:endParaRPr>
              </a:p>
            </p:txBody>
          </p:sp>
        </p:grpSp>
        <p:grpSp>
          <p:nvGrpSpPr>
            <p:cNvPr id="120867" name="Group 73"/>
            <p:cNvGrpSpPr/>
            <p:nvPr/>
          </p:nvGrpSpPr>
          <p:grpSpPr>
            <a:xfrm>
              <a:off x="1914" y="2991"/>
              <a:ext cx="1467" cy="277"/>
              <a:chOff x="1914" y="2991"/>
              <a:chExt cx="1467" cy="277"/>
            </a:xfrm>
          </p:grpSpPr>
          <p:sp>
            <p:nvSpPr>
              <p:cNvPr id="120881" name="Rectangle 38"/>
              <p:cNvSpPr/>
              <p:nvPr/>
            </p:nvSpPr>
            <p:spPr>
              <a:xfrm>
                <a:off x="2207" y="2993"/>
                <a:ext cx="294" cy="2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200" b="1" dirty="0">
                    <a:latin typeface="Times New Roman" panose="02020603050405020304" pitchFamily="18" charset="0"/>
                    <a:sym typeface="Symbol" panose="05050102010706020507" pitchFamily="18" charset="2"/>
                  </a:rPr>
                  <a:t></a:t>
                </a:r>
                <a:endParaRPr lang="en-US" altLang="zh-CN" sz="3200" b="1" dirty="0">
                  <a:latin typeface="Times New Roman" panose="02020603050405020304" pitchFamily="18" charset="0"/>
                </a:endParaRPr>
              </a:p>
            </p:txBody>
          </p:sp>
          <p:sp>
            <p:nvSpPr>
              <p:cNvPr id="120882" name="Rectangle 39"/>
              <p:cNvSpPr/>
              <p:nvPr/>
            </p:nvSpPr>
            <p:spPr>
              <a:xfrm>
                <a:off x="2500" y="2993"/>
                <a:ext cx="296" cy="2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i="1" dirty="0">
                    <a:latin typeface="Times New Roman" panose="02020603050405020304" pitchFamily="18" charset="0"/>
                  </a:rPr>
                  <a:t>C</a:t>
                </a:r>
                <a:endParaRPr lang="en-US" altLang="zh-CN" sz="3000" b="1" dirty="0">
                  <a:latin typeface="Times New Roman" panose="02020603050405020304" pitchFamily="18" charset="0"/>
                </a:endParaRPr>
              </a:p>
            </p:txBody>
          </p:sp>
          <p:sp>
            <p:nvSpPr>
              <p:cNvPr id="120883" name="Rectangle 40"/>
              <p:cNvSpPr/>
              <p:nvPr/>
            </p:nvSpPr>
            <p:spPr>
              <a:xfrm>
                <a:off x="2795" y="2993"/>
                <a:ext cx="293" cy="2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20884" name="Rectangle 41"/>
              <p:cNvSpPr/>
              <p:nvPr/>
            </p:nvSpPr>
            <p:spPr>
              <a:xfrm>
                <a:off x="1914" y="2993"/>
                <a:ext cx="293" cy="2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1</a:t>
                </a:r>
                <a:endParaRPr lang="en-US" altLang="zh-CN" sz="3000" b="1" dirty="0">
                  <a:latin typeface="Times New Roman" panose="02020603050405020304" pitchFamily="18" charset="0"/>
                </a:endParaRPr>
              </a:p>
            </p:txBody>
          </p:sp>
          <p:sp>
            <p:nvSpPr>
              <p:cNvPr id="120885" name="Rectangle 42"/>
              <p:cNvSpPr/>
              <p:nvPr/>
            </p:nvSpPr>
            <p:spPr>
              <a:xfrm>
                <a:off x="3088" y="2991"/>
                <a:ext cx="293" cy="27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3000" b="1" dirty="0">
                    <a:latin typeface="Times New Roman" panose="02020603050405020304" pitchFamily="18" charset="0"/>
                  </a:rPr>
                  <a:t>1</a:t>
                </a:r>
                <a:endParaRPr lang="en-US" altLang="zh-CN" sz="3000" b="1" dirty="0">
                  <a:latin typeface="Times New Roman" panose="02020603050405020304" pitchFamily="18" charset="0"/>
                </a:endParaRPr>
              </a:p>
            </p:txBody>
          </p:sp>
        </p:grpSp>
        <p:sp>
          <p:nvSpPr>
            <p:cNvPr id="120868" name="Line 43"/>
            <p:cNvSpPr/>
            <p:nvPr/>
          </p:nvSpPr>
          <p:spPr>
            <a:xfrm>
              <a:off x="2339" y="2314"/>
              <a:ext cx="303" cy="685"/>
            </a:xfrm>
            <a:prstGeom prst="line">
              <a:avLst/>
            </a:prstGeom>
            <a:ln w="28575" cap="flat" cmpd="sng">
              <a:solidFill>
                <a:srgbClr val="000000"/>
              </a:solidFill>
              <a:prstDash val="solid"/>
              <a:headEnd type="none" w="med" len="med"/>
              <a:tailEnd type="stealth" w="lg" len="lg"/>
            </a:ln>
          </p:spPr>
        </p:sp>
        <p:sp>
          <p:nvSpPr>
            <p:cNvPr id="120869" name="Line 44"/>
            <p:cNvSpPr/>
            <p:nvPr/>
          </p:nvSpPr>
          <p:spPr>
            <a:xfrm flipH="1">
              <a:off x="4446" y="2314"/>
              <a:ext cx="264" cy="676"/>
            </a:xfrm>
            <a:prstGeom prst="line">
              <a:avLst/>
            </a:prstGeom>
            <a:ln w="28575" cap="flat" cmpd="sng">
              <a:solidFill>
                <a:srgbClr val="000000"/>
              </a:solidFill>
              <a:prstDash val="solid"/>
              <a:headEnd type="none" w="med" len="med"/>
              <a:tailEnd type="stealth" w="lg" len="lg"/>
            </a:ln>
          </p:spPr>
        </p:sp>
        <p:sp>
          <p:nvSpPr>
            <p:cNvPr id="120870" name="Line 45"/>
            <p:cNvSpPr/>
            <p:nvPr/>
          </p:nvSpPr>
          <p:spPr>
            <a:xfrm flipH="1" flipV="1">
              <a:off x="2608" y="2428"/>
              <a:ext cx="330" cy="706"/>
            </a:xfrm>
            <a:prstGeom prst="line">
              <a:avLst/>
            </a:prstGeom>
            <a:ln w="28575" cap="flat" cmpd="sng">
              <a:solidFill>
                <a:srgbClr val="000000"/>
              </a:solidFill>
              <a:prstDash val="dash"/>
              <a:headEnd type="none" w="med" len="med"/>
              <a:tailEnd type="stealth" w="lg" len="lg"/>
            </a:ln>
          </p:spPr>
        </p:sp>
        <p:sp>
          <p:nvSpPr>
            <p:cNvPr id="120871" name="Line 46"/>
            <p:cNvSpPr/>
            <p:nvPr/>
          </p:nvSpPr>
          <p:spPr>
            <a:xfrm>
              <a:off x="1772" y="2323"/>
              <a:ext cx="287" cy="668"/>
            </a:xfrm>
            <a:prstGeom prst="line">
              <a:avLst/>
            </a:prstGeom>
            <a:ln w="28575" cap="flat" cmpd="sng">
              <a:solidFill>
                <a:srgbClr val="000000"/>
              </a:solidFill>
              <a:prstDash val="dash"/>
              <a:headEnd type="none" w="med" len="med"/>
              <a:tailEnd type="stealth" w="lg" len="lg"/>
            </a:ln>
          </p:spPr>
        </p:sp>
        <p:sp>
          <p:nvSpPr>
            <p:cNvPr id="120872" name="Line 48"/>
            <p:cNvSpPr/>
            <p:nvPr/>
          </p:nvSpPr>
          <p:spPr>
            <a:xfrm flipV="1">
              <a:off x="4695" y="2440"/>
              <a:ext cx="258" cy="697"/>
            </a:xfrm>
            <a:prstGeom prst="line">
              <a:avLst/>
            </a:prstGeom>
            <a:ln w="28575" cap="flat" cmpd="sng">
              <a:solidFill>
                <a:srgbClr val="000000"/>
              </a:solidFill>
              <a:prstDash val="dash"/>
              <a:headEnd type="none" w="med" len="med"/>
              <a:tailEnd type="stealth" w="lg" len="lg"/>
            </a:ln>
          </p:spPr>
        </p:sp>
        <p:sp>
          <p:nvSpPr>
            <p:cNvPr id="120873" name="Line 49"/>
            <p:cNvSpPr/>
            <p:nvPr/>
          </p:nvSpPr>
          <p:spPr>
            <a:xfrm flipH="1">
              <a:off x="4270" y="1614"/>
              <a:ext cx="1009" cy="1"/>
            </a:xfrm>
            <a:prstGeom prst="line">
              <a:avLst/>
            </a:prstGeom>
            <a:ln w="28575" cap="flat" cmpd="sng">
              <a:solidFill>
                <a:srgbClr val="000000"/>
              </a:solidFill>
              <a:prstDash val="dash"/>
              <a:headEnd type="none" w="med" len="med"/>
              <a:tailEnd type="stealth" w="lg" len="lg"/>
            </a:ln>
          </p:spPr>
        </p:sp>
        <p:sp>
          <p:nvSpPr>
            <p:cNvPr id="120874" name="Line 50"/>
            <p:cNvSpPr/>
            <p:nvPr/>
          </p:nvSpPr>
          <p:spPr>
            <a:xfrm flipV="1">
              <a:off x="5279" y="1612"/>
              <a:ext cx="1" cy="713"/>
            </a:xfrm>
            <a:prstGeom prst="line">
              <a:avLst/>
            </a:prstGeom>
            <a:ln w="28575" cap="flat" cmpd="sng">
              <a:solidFill>
                <a:srgbClr val="000000"/>
              </a:solidFill>
              <a:prstDash val="dash"/>
              <a:headEnd type="none" w="med" len="med"/>
              <a:tailEnd type="none" w="med" len="lg"/>
            </a:ln>
          </p:spPr>
        </p:sp>
        <p:sp>
          <p:nvSpPr>
            <p:cNvPr id="120875" name="Line 52"/>
            <p:cNvSpPr/>
            <p:nvPr/>
          </p:nvSpPr>
          <p:spPr>
            <a:xfrm flipV="1">
              <a:off x="1437" y="2452"/>
              <a:ext cx="1" cy="1024"/>
            </a:xfrm>
            <a:prstGeom prst="line">
              <a:avLst/>
            </a:prstGeom>
            <a:ln w="28575" cap="flat" cmpd="sng">
              <a:solidFill>
                <a:srgbClr val="000000"/>
              </a:solidFill>
              <a:prstDash val="dash"/>
              <a:headEnd type="none" w="med" len="med"/>
              <a:tailEnd type="stealth" w="lg" len="lg"/>
            </a:ln>
          </p:spPr>
        </p:sp>
        <p:sp>
          <p:nvSpPr>
            <p:cNvPr id="120876" name="Line 53"/>
            <p:cNvSpPr/>
            <p:nvPr/>
          </p:nvSpPr>
          <p:spPr>
            <a:xfrm flipH="1">
              <a:off x="1448" y="3486"/>
              <a:ext cx="2680" cy="1"/>
            </a:xfrm>
            <a:prstGeom prst="line">
              <a:avLst/>
            </a:prstGeom>
            <a:ln w="28575" cap="flat" cmpd="sng">
              <a:solidFill>
                <a:srgbClr val="000000"/>
              </a:solidFill>
              <a:prstDash val="dash"/>
              <a:headEnd type="none" w="med" len="med"/>
              <a:tailEnd type="none" w="med" len="lg"/>
            </a:ln>
          </p:spPr>
        </p:sp>
        <p:sp>
          <p:nvSpPr>
            <p:cNvPr id="120877" name="Line 54"/>
            <p:cNvSpPr/>
            <p:nvPr/>
          </p:nvSpPr>
          <p:spPr>
            <a:xfrm flipV="1">
              <a:off x="4129" y="3130"/>
              <a:ext cx="1" cy="349"/>
            </a:xfrm>
            <a:prstGeom prst="line">
              <a:avLst/>
            </a:prstGeom>
            <a:ln w="28575" cap="flat" cmpd="sng">
              <a:solidFill>
                <a:srgbClr val="000000"/>
              </a:solidFill>
              <a:prstDash val="dash"/>
              <a:headEnd type="none" w="med" len="med"/>
              <a:tailEnd type="none" w="med" len="lg"/>
            </a:ln>
          </p:spPr>
        </p:sp>
        <p:sp>
          <p:nvSpPr>
            <p:cNvPr id="120878" name="Text Box 55"/>
            <p:cNvSpPr txBox="1"/>
            <p:nvPr/>
          </p:nvSpPr>
          <p:spPr>
            <a:xfrm>
              <a:off x="2791" y="2588"/>
              <a:ext cx="404" cy="183"/>
            </a:xfrm>
            <a:prstGeom prst="rect">
              <a:avLst/>
            </a:prstGeom>
            <a:solidFill>
              <a:srgbClr val="FFFFFF"/>
            </a:solidFill>
            <a:ln w="9525">
              <a:noFill/>
            </a:ln>
          </p:spPr>
          <p:txBody>
            <a:bodyPr lIns="0" tIns="0" rIns="0" bIns="0"/>
            <a:p>
              <a:pPr marL="342900" indent="-342900" algn="just">
                <a:lnSpc>
                  <a:spcPct val="80000"/>
                </a:lnSpc>
                <a:spcBef>
                  <a:spcPct val="20000"/>
                </a:spcBef>
                <a:buClr>
                  <a:schemeClr val="bg2"/>
                </a:buClr>
                <a:buSzPct val="75000"/>
                <a:buFont typeface="Wingdings" panose="05000000000000000000" pitchFamily="2" charset="2"/>
              </a:pPr>
              <a:r>
                <a:rPr lang="en-US" altLang="zh-CN" sz="2400" b="1" i="1" dirty="0">
                  <a:latin typeface="Times New Roman" panose="02020603050405020304" pitchFamily="18" charset="0"/>
                </a:rPr>
                <a:t>Succ</a:t>
              </a:r>
              <a:endParaRPr lang="en-US" altLang="zh-CN" sz="2400" b="1" i="1" dirty="0">
                <a:latin typeface="Times New Roman" panose="02020603050405020304" pitchFamily="18" charset="0"/>
              </a:endParaRPr>
            </a:p>
          </p:txBody>
        </p:sp>
        <p:sp>
          <p:nvSpPr>
            <p:cNvPr id="120879" name="Text Box 56"/>
            <p:cNvSpPr txBox="1"/>
            <p:nvPr/>
          </p:nvSpPr>
          <p:spPr>
            <a:xfrm>
              <a:off x="4877" y="2702"/>
              <a:ext cx="404" cy="183"/>
            </a:xfrm>
            <a:prstGeom prst="rect">
              <a:avLst/>
            </a:prstGeom>
            <a:solidFill>
              <a:srgbClr val="FFFFFF"/>
            </a:solidFill>
            <a:ln w="9525">
              <a:noFill/>
            </a:ln>
          </p:spPr>
          <p:txBody>
            <a:bodyPr lIns="0" tIns="0" rIns="0" bIns="0"/>
            <a:p>
              <a:pPr marL="342900" indent="-342900" algn="just">
                <a:lnSpc>
                  <a:spcPct val="80000"/>
                </a:lnSpc>
                <a:spcBef>
                  <a:spcPct val="20000"/>
                </a:spcBef>
                <a:buClr>
                  <a:schemeClr val="bg2"/>
                </a:buClr>
                <a:buSzPct val="75000"/>
                <a:buFont typeface="Wingdings" panose="05000000000000000000" pitchFamily="2" charset="2"/>
              </a:pPr>
              <a:r>
                <a:rPr lang="en-US" altLang="zh-CN" sz="2400" b="1" i="1" dirty="0">
                  <a:latin typeface="Times New Roman" panose="02020603050405020304" pitchFamily="18" charset="0"/>
                </a:rPr>
                <a:t>Succ</a:t>
              </a:r>
              <a:endParaRPr lang="en-US" altLang="zh-CN" sz="2400" b="1" i="1" dirty="0">
                <a:latin typeface="Times New Roman" panose="02020603050405020304" pitchFamily="18" charset="0"/>
              </a:endParaRPr>
            </a:p>
          </p:txBody>
        </p:sp>
        <p:sp>
          <p:nvSpPr>
            <p:cNvPr id="120880" name="Text Box 57"/>
            <p:cNvSpPr txBox="1"/>
            <p:nvPr/>
          </p:nvSpPr>
          <p:spPr>
            <a:xfrm>
              <a:off x="999" y="2951"/>
              <a:ext cx="407" cy="136"/>
            </a:xfrm>
            <a:prstGeom prst="rect">
              <a:avLst/>
            </a:prstGeom>
            <a:solidFill>
              <a:srgbClr val="FFFFFF"/>
            </a:solidFill>
            <a:ln w="9525">
              <a:noFill/>
            </a:ln>
          </p:spPr>
          <p:txBody>
            <a:bodyPr lIns="0" tIns="0" rIns="0" bIns="0"/>
            <a:p>
              <a:pPr marL="342900" indent="-342900" algn="ctr">
                <a:lnSpc>
                  <a:spcPct val="70000"/>
                </a:lnSpc>
                <a:buClr>
                  <a:schemeClr val="bg2"/>
                </a:buClr>
                <a:buSzPct val="75000"/>
                <a:buFont typeface="Wingdings" panose="05000000000000000000" pitchFamily="2" charset="2"/>
              </a:pPr>
              <a:r>
                <a:rPr lang="en-US" altLang="zh-CN" sz="2400" b="1" i="1" dirty="0">
                  <a:latin typeface="Times New Roman" panose="02020603050405020304" pitchFamily="18" charset="0"/>
                </a:rPr>
                <a:t>Pred</a:t>
              </a:r>
              <a:endParaRPr lang="en-US" altLang="zh-CN" sz="2400" b="1" dirty="0">
                <a:latin typeface="Times New Roman" panose="02020603050405020304" pitchFamily="18" charset="0"/>
              </a:endParaRPr>
            </a:p>
          </p:txBody>
        </p:sp>
      </p:grpSp>
      <p:grpSp>
        <p:nvGrpSpPr>
          <p:cNvPr id="120836" name="组合 1658944"/>
          <p:cNvGrpSpPr/>
          <p:nvPr/>
        </p:nvGrpSpPr>
        <p:grpSpPr>
          <a:xfrm>
            <a:off x="684213" y="728663"/>
            <a:ext cx="1736725" cy="2189162"/>
            <a:chOff x="148" y="182"/>
            <a:chExt cx="1094" cy="1379"/>
          </a:xfrm>
        </p:grpSpPr>
        <p:grpSp>
          <p:nvGrpSpPr>
            <p:cNvPr id="120837" name="Group 60"/>
            <p:cNvGrpSpPr/>
            <p:nvPr/>
          </p:nvGrpSpPr>
          <p:grpSpPr>
            <a:xfrm>
              <a:off x="148" y="182"/>
              <a:ext cx="1086" cy="1043"/>
              <a:chOff x="136" y="1389"/>
              <a:chExt cx="1541" cy="1383"/>
            </a:xfrm>
          </p:grpSpPr>
          <p:sp>
            <p:nvSpPr>
              <p:cNvPr id="120839" name="Line 61"/>
              <p:cNvSpPr/>
              <p:nvPr/>
            </p:nvSpPr>
            <p:spPr>
              <a:xfrm flipH="1">
                <a:off x="323" y="1511"/>
                <a:ext cx="579" cy="486"/>
              </a:xfrm>
              <a:prstGeom prst="line">
                <a:avLst/>
              </a:prstGeom>
              <a:ln w="9525" cap="flat" cmpd="sng">
                <a:solidFill>
                  <a:srgbClr val="000000"/>
                </a:solidFill>
                <a:prstDash val="solid"/>
                <a:headEnd type="none" w="med" len="med"/>
                <a:tailEnd type="none" w="med" len="med"/>
              </a:ln>
            </p:spPr>
          </p:sp>
          <p:sp>
            <p:nvSpPr>
              <p:cNvPr id="120840" name="Line 62"/>
              <p:cNvSpPr/>
              <p:nvPr/>
            </p:nvSpPr>
            <p:spPr>
              <a:xfrm>
                <a:off x="902" y="1511"/>
                <a:ext cx="579" cy="486"/>
              </a:xfrm>
              <a:prstGeom prst="line">
                <a:avLst/>
              </a:prstGeom>
              <a:ln w="9525" cap="flat" cmpd="sng">
                <a:solidFill>
                  <a:srgbClr val="000000"/>
                </a:solidFill>
                <a:prstDash val="solid"/>
                <a:headEnd type="none" w="med" len="med"/>
                <a:tailEnd type="none" w="med" len="med"/>
              </a:ln>
            </p:spPr>
          </p:sp>
          <p:sp>
            <p:nvSpPr>
              <p:cNvPr id="120841" name="Oval 63"/>
              <p:cNvSpPr/>
              <p:nvPr/>
            </p:nvSpPr>
            <p:spPr>
              <a:xfrm>
                <a:off x="703" y="1389"/>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A</a:t>
                </a:r>
                <a:endParaRPr lang="en-US" altLang="zh-CN" sz="2800" b="1" i="1" dirty="0">
                  <a:solidFill>
                    <a:srgbClr val="0000CC"/>
                  </a:solidFill>
                  <a:latin typeface="Times New Roman" panose="02020603050405020304" pitchFamily="18" charset="0"/>
                </a:endParaRPr>
              </a:p>
            </p:txBody>
          </p:sp>
          <p:sp>
            <p:nvSpPr>
              <p:cNvPr id="120842" name="Line 64"/>
              <p:cNvSpPr/>
              <p:nvPr/>
            </p:nvSpPr>
            <p:spPr>
              <a:xfrm>
                <a:off x="374" y="2142"/>
                <a:ext cx="283" cy="345"/>
              </a:xfrm>
              <a:prstGeom prst="line">
                <a:avLst/>
              </a:prstGeom>
              <a:ln w="9525" cap="flat" cmpd="sng">
                <a:solidFill>
                  <a:srgbClr val="000000"/>
                </a:solidFill>
                <a:prstDash val="solid"/>
                <a:headEnd type="none" w="med" len="med"/>
                <a:tailEnd type="none" w="med" len="med"/>
              </a:ln>
            </p:spPr>
          </p:sp>
          <p:sp>
            <p:nvSpPr>
              <p:cNvPr id="120843" name="Line 65"/>
              <p:cNvSpPr/>
              <p:nvPr/>
            </p:nvSpPr>
            <p:spPr>
              <a:xfrm flipH="1">
                <a:off x="1194" y="2137"/>
                <a:ext cx="281" cy="365"/>
              </a:xfrm>
              <a:prstGeom prst="line">
                <a:avLst/>
              </a:prstGeom>
              <a:ln w="9525" cap="flat" cmpd="sng">
                <a:solidFill>
                  <a:srgbClr val="000000"/>
                </a:solidFill>
                <a:prstDash val="solid"/>
                <a:headEnd type="none" w="med" len="med"/>
                <a:tailEnd type="none" w="med" len="med"/>
              </a:ln>
            </p:spPr>
          </p:sp>
          <p:sp>
            <p:nvSpPr>
              <p:cNvPr id="120844" name="Oval 66"/>
              <p:cNvSpPr/>
              <p:nvPr/>
            </p:nvSpPr>
            <p:spPr>
              <a:xfrm>
                <a:off x="136" y="1888"/>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B</a:t>
                </a:r>
                <a:endParaRPr lang="en-US" altLang="zh-CN" sz="2800" b="1" i="1" dirty="0">
                  <a:solidFill>
                    <a:srgbClr val="0000CC"/>
                  </a:solidFill>
                  <a:latin typeface="Times New Roman" panose="02020603050405020304" pitchFamily="18" charset="0"/>
                </a:endParaRPr>
              </a:p>
            </p:txBody>
          </p:sp>
          <p:sp>
            <p:nvSpPr>
              <p:cNvPr id="120845" name="Oval 67"/>
              <p:cNvSpPr/>
              <p:nvPr/>
            </p:nvSpPr>
            <p:spPr>
              <a:xfrm>
                <a:off x="1360" y="1888"/>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D</a:t>
                </a:r>
                <a:endParaRPr lang="en-US" altLang="zh-CN" sz="2800" b="1" i="1" dirty="0">
                  <a:solidFill>
                    <a:srgbClr val="0000CC"/>
                  </a:solidFill>
                  <a:latin typeface="Times New Roman" panose="02020603050405020304" pitchFamily="18" charset="0"/>
                </a:endParaRPr>
              </a:p>
            </p:txBody>
          </p:sp>
          <p:sp>
            <p:nvSpPr>
              <p:cNvPr id="120846" name="Oval 68"/>
              <p:cNvSpPr/>
              <p:nvPr/>
            </p:nvSpPr>
            <p:spPr>
              <a:xfrm>
                <a:off x="499" y="2455"/>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C</a:t>
                </a:r>
                <a:endParaRPr lang="en-US" altLang="zh-CN" sz="2800" b="1" i="1" dirty="0">
                  <a:solidFill>
                    <a:srgbClr val="0000CC"/>
                  </a:solidFill>
                  <a:latin typeface="Times New Roman" panose="02020603050405020304" pitchFamily="18" charset="0"/>
                </a:endParaRPr>
              </a:p>
            </p:txBody>
          </p:sp>
          <p:sp>
            <p:nvSpPr>
              <p:cNvPr id="120847" name="Oval 69"/>
              <p:cNvSpPr/>
              <p:nvPr/>
            </p:nvSpPr>
            <p:spPr>
              <a:xfrm>
                <a:off x="1043" y="2455"/>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E</a:t>
                </a:r>
                <a:endParaRPr lang="en-US" altLang="zh-CN" sz="2800" b="1" i="1" dirty="0">
                  <a:solidFill>
                    <a:srgbClr val="0000CC"/>
                  </a:solidFill>
                  <a:latin typeface="Times New Roman" panose="02020603050405020304" pitchFamily="18" charset="0"/>
                </a:endParaRPr>
              </a:p>
            </p:txBody>
          </p:sp>
        </p:grpSp>
        <p:sp>
          <p:nvSpPr>
            <p:cNvPr id="120838" name="Text Box 70"/>
            <p:cNvSpPr txBox="1"/>
            <p:nvPr/>
          </p:nvSpPr>
          <p:spPr>
            <a:xfrm>
              <a:off x="176" y="1367"/>
              <a:ext cx="1066" cy="194"/>
            </a:xfrm>
            <a:prstGeom prst="rect">
              <a:avLst/>
            </a:prstGeom>
            <a:solidFill>
              <a:srgbClr val="FFFFFF"/>
            </a:solid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600" b="1" dirty="0">
                  <a:solidFill>
                    <a:srgbClr val="0000CC"/>
                  </a:solidFill>
                  <a:latin typeface="Times New Roman" panose="02020603050405020304" pitchFamily="18" charset="0"/>
                </a:rPr>
                <a:t>(</a:t>
              </a:r>
              <a:r>
                <a:rPr lang="en-US" altLang="zh-CN" sz="2600" b="1" i="1" dirty="0">
                  <a:solidFill>
                    <a:srgbClr val="0000CC"/>
                  </a:solidFill>
                  <a:latin typeface="Times New Roman" panose="02020603050405020304" pitchFamily="18" charset="0"/>
                </a:rPr>
                <a:t>a</a:t>
              </a:r>
              <a:r>
                <a:rPr lang="en-US" altLang="zh-CN" sz="2600" b="1" dirty="0">
                  <a:solidFill>
                    <a:srgbClr val="0000CC"/>
                  </a:solidFill>
                  <a:latin typeface="Times New Roman" panose="02020603050405020304" pitchFamily="18" charset="0"/>
                </a:rPr>
                <a:t>) </a:t>
              </a:r>
              <a:r>
                <a:rPr lang="zh-CN" altLang="en-US" sz="2600" b="1" dirty="0">
                  <a:solidFill>
                    <a:srgbClr val="0000CC"/>
                  </a:solidFill>
                  <a:latin typeface="Times New Roman" panose="02020603050405020304" pitchFamily="18" charset="0"/>
                </a:rPr>
                <a:t>二叉树</a:t>
              </a:r>
              <a:endParaRPr lang="zh-CN" altLang="en-US" sz="2600" b="1" dirty="0">
                <a:solidFill>
                  <a:srgbClr val="0000CC"/>
                </a:solidFill>
                <a:latin typeface="Times New Roman" panose="02020603050405020304" pitchFamily="18" charset="0"/>
              </a:endParaRPr>
            </a:p>
          </p:txBody>
        </p:sp>
      </p:gr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1858" name="组合 1508427"/>
          <p:cNvGrpSpPr/>
          <p:nvPr/>
        </p:nvGrpSpPr>
        <p:grpSpPr>
          <a:xfrm>
            <a:off x="287338" y="584200"/>
            <a:ext cx="7416800" cy="5245100"/>
            <a:chOff x="181" y="368"/>
            <a:chExt cx="4672" cy="3304"/>
          </a:xfrm>
        </p:grpSpPr>
        <p:sp>
          <p:nvSpPr>
            <p:cNvPr id="121859" name="文本框 1508359"/>
            <p:cNvSpPr txBox="1"/>
            <p:nvPr/>
          </p:nvSpPr>
          <p:spPr>
            <a:xfrm>
              <a:off x="1065" y="3293"/>
              <a:ext cx="2902" cy="379"/>
            </a:xfrm>
            <a:prstGeom prst="rect">
              <a:avLst/>
            </a:prstGeom>
            <a:solidFill>
              <a:srgbClr val="FFFFFF"/>
            </a:solidFill>
            <a:ln w="9525">
              <a:noFill/>
            </a:ln>
          </p:spPr>
          <p:txBody>
            <a:bodyPr lIns="0" tIns="0" rIns="0" bIns="0"/>
            <a:p>
              <a:pPr algn="ctr" eaLnBrk="0" hangingPunct="0"/>
              <a:r>
                <a:rPr lang="zh-CN" altLang="en-US" sz="2400" b="1" dirty="0">
                  <a:latin typeface="Times New Roman" panose="02020603050405020304" pitchFamily="18" charset="0"/>
                </a:rPr>
                <a:t>带表头结点的线索二叉树</a:t>
              </a:r>
              <a:endParaRPr lang="zh-CN" altLang="en-US" sz="2400" b="1" dirty="0">
                <a:latin typeface="Arial" panose="020B0604020202020204" pitchFamily="34" charset="0"/>
              </a:endParaRPr>
            </a:p>
          </p:txBody>
        </p:sp>
        <p:grpSp>
          <p:nvGrpSpPr>
            <p:cNvPr id="121860" name="组合 1508426"/>
            <p:cNvGrpSpPr/>
            <p:nvPr/>
          </p:nvGrpSpPr>
          <p:grpSpPr>
            <a:xfrm>
              <a:off x="181" y="1185"/>
              <a:ext cx="4672" cy="1942"/>
              <a:chOff x="181" y="1185"/>
              <a:chExt cx="4672" cy="1942"/>
            </a:xfrm>
          </p:grpSpPr>
          <p:grpSp>
            <p:nvGrpSpPr>
              <p:cNvPr id="121874" name="组合 1508425"/>
              <p:cNvGrpSpPr/>
              <p:nvPr/>
            </p:nvGrpSpPr>
            <p:grpSpPr>
              <a:xfrm>
                <a:off x="181" y="2137"/>
                <a:ext cx="4672" cy="703"/>
                <a:chOff x="181" y="2137"/>
                <a:chExt cx="4672" cy="703"/>
              </a:xfrm>
            </p:grpSpPr>
            <p:grpSp>
              <p:nvGrpSpPr>
                <p:cNvPr id="121911" name="组合 1508362"/>
                <p:cNvGrpSpPr/>
                <p:nvPr/>
              </p:nvGrpSpPr>
              <p:grpSpPr>
                <a:xfrm>
                  <a:off x="3303" y="2137"/>
                  <a:ext cx="1550" cy="290"/>
                  <a:chOff x="6776" y="13613"/>
                  <a:chExt cx="1443" cy="268"/>
                </a:xfrm>
              </p:grpSpPr>
              <p:sp>
                <p:nvSpPr>
                  <p:cNvPr id="121920" name="矩形 1508363"/>
                  <p:cNvSpPr/>
                  <p:nvPr/>
                </p:nvSpPr>
                <p:spPr>
                  <a:xfrm>
                    <a:off x="7064" y="13613"/>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21921" name="矩形 1508364"/>
                  <p:cNvSpPr/>
                  <p:nvPr/>
                </p:nvSpPr>
                <p:spPr>
                  <a:xfrm>
                    <a:off x="7353" y="13613"/>
                    <a:ext cx="291"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i="1" dirty="0">
                        <a:latin typeface="Times New Roman" panose="02020603050405020304" pitchFamily="18" charset="0"/>
                      </a:rPr>
                      <a:t>D</a:t>
                    </a:r>
                    <a:endParaRPr lang="en-US" altLang="zh-CN" sz="2400" b="1" dirty="0">
                      <a:latin typeface="Arial" panose="020B0604020202020204" pitchFamily="34" charset="0"/>
                    </a:endParaRPr>
                  </a:p>
                </p:txBody>
              </p:sp>
              <p:sp>
                <p:nvSpPr>
                  <p:cNvPr id="121922" name="矩形 1508365"/>
                  <p:cNvSpPr/>
                  <p:nvPr/>
                </p:nvSpPr>
                <p:spPr>
                  <a:xfrm>
                    <a:off x="7642" y="13613"/>
                    <a:ext cx="288"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eaLnBrk="0" hangingPunct="0"/>
                    <a:endParaRPr lang="zh-CN" altLang="en-US" sz="2400" b="1" dirty="0">
                      <a:latin typeface="Arial" panose="020B0604020202020204" pitchFamily="34" charset="0"/>
                    </a:endParaRPr>
                  </a:p>
                </p:txBody>
              </p:sp>
              <p:sp>
                <p:nvSpPr>
                  <p:cNvPr id="121923" name="矩形 1508366"/>
                  <p:cNvSpPr/>
                  <p:nvPr/>
                </p:nvSpPr>
                <p:spPr>
                  <a:xfrm>
                    <a:off x="7930" y="13613"/>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1</a:t>
                    </a:r>
                    <a:endParaRPr lang="en-US" altLang="zh-CN" sz="2400" b="1" dirty="0">
                      <a:latin typeface="Arial" panose="020B0604020202020204" pitchFamily="34" charset="0"/>
                    </a:endParaRPr>
                  </a:p>
                </p:txBody>
              </p:sp>
              <p:sp>
                <p:nvSpPr>
                  <p:cNvPr id="121924" name="矩形 1508367"/>
                  <p:cNvSpPr/>
                  <p:nvPr/>
                </p:nvSpPr>
                <p:spPr>
                  <a:xfrm>
                    <a:off x="6776" y="13613"/>
                    <a:ext cx="288"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0</a:t>
                    </a:r>
                    <a:endParaRPr lang="en-US" altLang="zh-CN" sz="2400" b="1" dirty="0">
                      <a:latin typeface="Arial" panose="020B0604020202020204" pitchFamily="34" charset="0"/>
                    </a:endParaRPr>
                  </a:p>
                </p:txBody>
              </p:sp>
            </p:grpSp>
            <p:grpSp>
              <p:nvGrpSpPr>
                <p:cNvPr id="121912" name="组合 1508368"/>
                <p:cNvGrpSpPr/>
                <p:nvPr/>
              </p:nvGrpSpPr>
              <p:grpSpPr>
                <a:xfrm>
                  <a:off x="181" y="2137"/>
                  <a:ext cx="1550" cy="290"/>
                  <a:chOff x="4310" y="13613"/>
                  <a:chExt cx="1443" cy="268"/>
                </a:xfrm>
              </p:grpSpPr>
              <p:sp>
                <p:nvSpPr>
                  <p:cNvPr id="121915" name="矩形 1508369"/>
                  <p:cNvSpPr/>
                  <p:nvPr/>
                </p:nvSpPr>
                <p:spPr>
                  <a:xfrm>
                    <a:off x="5176" y="13613"/>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21916" name="矩形 1508370"/>
                  <p:cNvSpPr/>
                  <p:nvPr/>
                </p:nvSpPr>
                <p:spPr>
                  <a:xfrm>
                    <a:off x="4887" y="13613"/>
                    <a:ext cx="291"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i="1" dirty="0">
                        <a:latin typeface="Times New Roman" panose="02020603050405020304" pitchFamily="18" charset="0"/>
                      </a:rPr>
                      <a:t>B</a:t>
                    </a:r>
                    <a:endParaRPr lang="en-US" altLang="zh-CN" sz="2400" b="1" dirty="0">
                      <a:latin typeface="Arial" panose="020B0604020202020204" pitchFamily="34" charset="0"/>
                    </a:endParaRPr>
                  </a:p>
                </p:txBody>
              </p:sp>
              <p:sp>
                <p:nvSpPr>
                  <p:cNvPr id="121917" name="矩形 1508371"/>
                  <p:cNvSpPr/>
                  <p:nvPr/>
                </p:nvSpPr>
                <p:spPr>
                  <a:xfrm>
                    <a:off x="4599" y="13613"/>
                    <a:ext cx="288"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eaLnBrk="0" hangingPunct="0"/>
                    <a:endParaRPr lang="zh-CN" altLang="en-US" sz="2400" b="1" dirty="0">
                      <a:latin typeface="Arial" panose="020B0604020202020204" pitchFamily="34" charset="0"/>
                    </a:endParaRPr>
                  </a:p>
                </p:txBody>
              </p:sp>
              <p:sp>
                <p:nvSpPr>
                  <p:cNvPr id="121918" name="矩形 1508372"/>
                  <p:cNvSpPr/>
                  <p:nvPr/>
                </p:nvSpPr>
                <p:spPr>
                  <a:xfrm>
                    <a:off x="4310" y="13613"/>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1</a:t>
                    </a:r>
                    <a:endParaRPr lang="en-US" altLang="zh-CN" sz="2400" b="1" dirty="0">
                      <a:latin typeface="Arial" panose="020B0604020202020204" pitchFamily="34" charset="0"/>
                    </a:endParaRPr>
                  </a:p>
                </p:txBody>
              </p:sp>
              <p:sp>
                <p:nvSpPr>
                  <p:cNvPr id="121919" name="矩形 1508373"/>
                  <p:cNvSpPr/>
                  <p:nvPr/>
                </p:nvSpPr>
                <p:spPr>
                  <a:xfrm>
                    <a:off x="5465" y="13613"/>
                    <a:ext cx="288"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0</a:t>
                    </a:r>
                    <a:endParaRPr lang="en-US" altLang="zh-CN" sz="2400" b="1" dirty="0">
                      <a:latin typeface="Arial" panose="020B0604020202020204" pitchFamily="34" charset="0"/>
                    </a:endParaRPr>
                  </a:p>
                </p:txBody>
              </p:sp>
            </p:grpSp>
            <p:sp>
              <p:nvSpPr>
                <p:cNvPr id="121913" name="直接连接符 1508374"/>
                <p:cNvSpPr/>
                <p:nvPr/>
              </p:nvSpPr>
              <p:spPr>
                <a:xfrm>
                  <a:off x="1270" y="2296"/>
                  <a:ext cx="249" cy="544"/>
                </a:xfrm>
                <a:prstGeom prst="line">
                  <a:avLst/>
                </a:prstGeom>
                <a:ln w="19050" cap="flat" cmpd="sng">
                  <a:solidFill>
                    <a:srgbClr val="000000"/>
                  </a:solidFill>
                  <a:prstDash val="solid"/>
                  <a:headEnd type="none" w="med" len="med"/>
                  <a:tailEnd type="stealth" w="lg" len="med"/>
                </a:ln>
              </p:spPr>
            </p:sp>
            <p:sp>
              <p:nvSpPr>
                <p:cNvPr id="121914" name="直接连接符 1508375"/>
                <p:cNvSpPr/>
                <p:nvPr/>
              </p:nvSpPr>
              <p:spPr>
                <a:xfrm flipH="1">
                  <a:off x="3447" y="2319"/>
                  <a:ext cx="301" cy="521"/>
                </a:xfrm>
                <a:prstGeom prst="line">
                  <a:avLst/>
                </a:prstGeom>
                <a:ln w="19050" cap="flat" cmpd="sng">
                  <a:solidFill>
                    <a:srgbClr val="000000"/>
                  </a:solidFill>
                  <a:prstDash val="solid"/>
                  <a:headEnd type="none" w="med" len="med"/>
                  <a:tailEnd type="stealth" w="lg" len="med"/>
                </a:ln>
              </p:spPr>
            </p:sp>
          </p:grpSp>
          <p:grpSp>
            <p:nvGrpSpPr>
              <p:cNvPr id="121875" name="组合 1508376"/>
              <p:cNvGrpSpPr/>
              <p:nvPr/>
            </p:nvGrpSpPr>
            <p:grpSpPr>
              <a:xfrm>
                <a:off x="2459" y="1793"/>
                <a:ext cx="1960" cy="1334"/>
                <a:chOff x="7468" y="7055"/>
                <a:chExt cx="1790" cy="1063"/>
              </a:xfrm>
            </p:grpSpPr>
            <p:sp>
              <p:nvSpPr>
                <p:cNvPr id="121900" name="文本框 1508377"/>
                <p:cNvSpPr txBox="1"/>
                <p:nvPr/>
              </p:nvSpPr>
              <p:spPr>
                <a:xfrm>
                  <a:off x="8890" y="7675"/>
                  <a:ext cx="368" cy="179"/>
                </a:xfrm>
                <a:prstGeom prst="rect">
                  <a:avLst/>
                </a:prstGeom>
                <a:solidFill>
                  <a:srgbClr val="FFFFFF"/>
                </a:solidFill>
                <a:ln w="9525">
                  <a:noFill/>
                </a:ln>
              </p:spPr>
              <p:txBody>
                <a:bodyPr lIns="0" tIns="0" rIns="0" bIns="0"/>
                <a:p>
                  <a:pPr algn="ctr" eaLnBrk="0" hangingPunct="0">
                    <a:lnSpc>
                      <a:spcPct val="64000"/>
                    </a:lnSpc>
                  </a:pPr>
                  <a:r>
                    <a:rPr lang="en-US" altLang="zh-CN" sz="2400" b="1" i="1" dirty="0">
                      <a:latin typeface="Times New Roman" panose="02020603050405020304" pitchFamily="18" charset="0"/>
                    </a:rPr>
                    <a:t>Succ</a:t>
                  </a:r>
                  <a:endParaRPr lang="en-US" altLang="zh-CN" sz="2400" b="1" dirty="0">
                    <a:latin typeface="Arial" panose="020B0604020202020204" pitchFamily="34" charset="0"/>
                  </a:endParaRPr>
                </a:p>
              </p:txBody>
            </p:sp>
            <p:grpSp>
              <p:nvGrpSpPr>
                <p:cNvPr id="121901" name="组合 1508378"/>
                <p:cNvGrpSpPr/>
                <p:nvPr/>
              </p:nvGrpSpPr>
              <p:grpSpPr>
                <a:xfrm>
                  <a:off x="7468" y="7055"/>
                  <a:ext cx="1617" cy="1063"/>
                  <a:chOff x="7468" y="7055"/>
                  <a:chExt cx="1617" cy="1063"/>
                </a:xfrm>
              </p:grpSpPr>
              <p:sp>
                <p:nvSpPr>
                  <p:cNvPr id="121902" name="文本框 1508379"/>
                  <p:cNvSpPr txBox="1"/>
                  <p:nvPr/>
                </p:nvSpPr>
                <p:spPr>
                  <a:xfrm>
                    <a:off x="7468" y="7438"/>
                    <a:ext cx="399" cy="155"/>
                  </a:xfrm>
                  <a:prstGeom prst="rect">
                    <a:avLst/>
                  </a:prstGeom>
                  <a:solidFill>
                    <a:srgbClr val="FFFFFF"/>
                  </a:solidFill>
                  <a:ln w="9525">
                    <a:noFill/>
                  </a:ln>
                </p:spPr>
                <p:txBody>
                  <a:bodyPr lIns="0" tIns="0" rIns="0" bIns="0"/>
                  <a:p>
                    <a:pPr algn="ctr" eaLnBrk="0" hangingPunct="0">
                      <a:lnSpc>
                        <a:spcPct val="64000"/>
                      </a:lnSpc>
                    </a:pPr>
                    <a:r>
                      <a:rPr lang="en-US" altLang="zh-CN" sz="2400" b="1" i="1" dirty="0">
                        <a:latin typeface="Times New Roman" panose="02020603050405020304" pitchFamily="18" charset="0"/>
                      </a:rPr>
                      <a:t>Pred</a:t>
                    </a:r>
                    <a:endParaRPr lang="en-US" altLang="zh-CN" sz="2400" b="1" dirty="0">
                      <a:latin typeface="Arial" panose="020B0604020202020204" pitchFamily="34" charset="0"/>
                    </a:endParaRPr>
                  </a:p>
                </p:txBody>
              </p:sp>
              <p:sp>
                <p:nvSpPr>
                  <p:cNvPr id="121903" name="直接连接符 1508380"/>
                  <p:cNvSpPr/>
                  <p:nvPr/>
                </p:nvSpPr>
                <p:spPr>
                  <a:xfrm flipV="1">
                    <a:off x="8663" y="7532"/>
                    <a:ext cx="257" cy="466"/>
                  </a:xfrm>
                  <a:prstGeom prst="line">
                    <a:avLst/>
                  </a:prstGeom>
                  <a:ln w="19050" cap="flat" cmpd="sng">
                    <a:solidFill>
                      <a:srgbClr val="000000"/>
                    </a:solidFill>
                    <a:prstDash val="dash"/>
                    <a:headEnd type="none" w="med" len="med"/>
                    <a:tailEnd type="stealth" w="lg" len="med"/>
                  </a:ln>
                </p:spPr>
              </p:sp>
              <p:grpSp>
                <p:nvGrpSpPr>
                  <p:cNvPr id="121904" name="组合 1508381"/>
                  <p:cNvGrpSpPr/>
                  <p:nvPr/>
                </p:nvGrpSpPr>
                <p:grpSpPr>
                  <a:xfrm>
                    <a:off x="7670" y="7883"/>
                    <a:ext cx="1415" cy="235"/>
                    <a:chOff x="6547" y="14401"/>
                    <a:chExt cx="1443" cy="268"/>
                  </a:xfrm>
                </p:grpSpPr>
                <p:sp>
                  <p:nvSpPr>
                    <p:cNvPr id="121906" name="矩形 1508382"/>
                    <p:cNvSpPr/>
                    <p:nvPr/>
                  </p:nvSpPr>
                  <p:spPr>
                    <a:xfrm>
                      <a:off x="6836" y="14401"/>
                      <a:ext cx="288"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eaLnBrk="0" hangingPunct="0"/>
                      <a:endParaRPr lang="zh-CN" altLang="en-US" sz="2400" b="1" dirty="0">
                        <a:latin typeface="Arial" panose="020B0604020202020204" pitchFamily="34" charset="0"/>
                      </a:endParaRPr>
                    </a:p>
                  </p:txBody>
                </p:sp>
                <p:sp>
                  <p:nvSpPr>
                    <p:cNvPr id="121907" name="矩形 1508383"/>
                    <p:cNvSpPr/>
                    <p:nvPr/>
                  </p:nvSpPr>
                  <p:spPr>
                    <a:xfrm>
                      <a:off x="7124" y="14401"/>
                      <a:ext cx="292"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i="1" dirty="0">
                          <a:latin typeface="Times New Roman" panose="02020603050405020304" pitchFamily="18" charset="0"/>
                        </a:rPr>
                        <a:t>E</a:t>
                      </a:r>
                      <a:endParaRPr lang="en-US" altLang="zh-CN" sz="2400" b="1" dirty="0">
                        <a:latin typeface="Arial" panose="020B0604020202020204" pitchFamily="34" charset="0"/>
                      </a:endParaRPr>
                    </a:p>
                  </p:txBody>
                </p:sp>
                <p:sp>
                  <p:nvSpPr>
                    <p:cNvPr id="121908" name="矩形 1508384"/>
                    <p:cNvSpPr/>
                    <p:nvPr/>
                  </p:nvSpPr>
                  <p:spPr>
                    <a:xfrm>
                      <a:off x="7413" y="14401"/>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eaLnBrk="0" hangingPunct="0"/>
                      <a:endParaRPr lang="zh-CN" altLang="en-US" sz="2400" b="1" dirty="0">
                        <a:latin typeface="Arial" panose="020B0604020202020204" pitchFamily="34" charset="0"/>
                      </a:endParaRPr>
                    </a:p>
                  </p:txBody>
                </p:sp>
                <p:sp>
                  <p:nvSpPr>
                    <p:cNvPr id="121909" name="矩形 1508385"/>
                    <p:cNvSpPr/>
                    <p:nvPr/>
                  </p:nvSpPr>
                  <p:spPr>
                    <a:xfrm>
                      <a:off x="6547" y="14401"/>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1</a:t>
                      </a:r>
                      <a:endParaRPr lang="en-US" altLang="zh-CN" sz="2400" b="1" dirty="0">
                        <a:latin typeface="Arial" panose="020B0604020202020204" pitchFamily="34" charset="0"/>
                      </a:endParaRPr>
                    </a:p>
                  </p:txBody>
                </p:sp>
                <p:sp>
                  <p:nvSpPr>
                    <p:cNvPr id="121910" name="矩形 1508386"/>
                    <p:cNvSpPr/>
                    <p:nvPr/>
                  </p:nvSpPr>
                  <p:spPr>
                    <a:xfrm>
                      <a:off x="7702" y="14401"/>
                      <a:ext cx="288"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1</a:t>
                      </a:r>
                      <a:endParaRPr lang="en-US" altLang="zh-CN" sz="2400" b="1" dirty="0">
                        <a:latin typeface="Arial" panose="020B0604020202020204" pitchFamily="34" charset="0"/>
                      </a:endParaRPr>
                    </a:p>
                  </p:txBody>
                </p:sp>
              </p:grpSp>
              <p:sp>
                <p:nvSpPr>
                  <p:cNvPr id="121905" name="直接连接符 1508387"/>
                  <p:cNvSpPr/>
                  <p:nvPr/>
                </p:nvSpPr>
                <p:spPr>
                  <a:xfrm flipH="1" flipV="1">
                    <a:off x="7701" y="7055"/>
                    <a:ext cx="401" cy="960"/>
                  </a:xfrm>
                  <a:prstGeom prst="line">
                    <a:avLst/>
                  </a:prstGeom>
                  <a:ln w="19050" cap="flat" cmpd="sng">
                    <a:solidFill>
                      <a:srgbClr val="000000"/>
                    </a:solidFill>
                    <a:prstDash val="dash"/>
                    <a:headEnd type="none" w="med" len="med"/>
                    <a:tailEnd type="stealth" w="lg" len="med"/>
                  </a:ln>
                </p:spPr>
              </p:sp>
            </p:grpSp>
          </p:grpSp>
          <p:grpSp>
            <p:nvGrpSpPr>
              <p:cNvPr id="121876" name="组合 1508388"/>
              <p:cNvGrpSpPr/>
              <p:nvPr/>
            </p:nvGrpSpPr>
            <p:grpSpPr>
              <a:xfrm>
                <a:off x="597" y="1786"/>
                <a:ext cx="1823" cy="1331"/>
                <a:chOff x="5768" y="7049"/>
                <a:chExt cx="1664" cy="1061"/>
              </a:xfrm>
            </p:grpSpPr>
            <p:sp>
              <p:nvSpPr>
                <p:cNvPr id="121889" name="文本框 1508389"/>
                <p:cNvSpPr txBox="1"/>
                <p:nvPr/>
              </p:nvSpPr>
              <p:spPr>
                <a:xfrm>
                  <a:off x="7025" y="7662"/>
                  <a:ext cx="407" cy="188"/>
                </a:xfrm>
                <a:prstGeom prst="rect">
                  <a:avLst/>
                </a:prstGeom>
                <a:solidFill>
                  <a:srgbClr val="FFFFFF"/>
                </a:solidFill>
                <a:ln w="9525">
                  <a:noFill/>
                </a:ln>
              </p:spPr>
              <p:txBody>
                <a:bodyPr lIns="0" tIns="0" rIns="0" bIns="0"/>
                <a:p>
                  <a:pPr algn="ctr" eaLnBrk="0" hangingPunct="0">
                    <a:lnSpc>
                      <a:spcPct val="72000"/>
                    </a:lnSpc>
                  </a:pPr>
                  <a:r>
                    <a:rPr lang="en-US" altLang="zh-CN" sz="2400" b="1" i="1" dirty="0">
                      <a:latin typeface="Times New Roman" panose="02020603050405020304" pitchFamily="18" charset="0"/>
                    </a:rPr>
                    <a:t>Succ</a:t>
                  </a:r>
                  <a:endParaRPr lang="en-US" altLang="zh-CN" sz="2400" b="1" dirty="0">
                    <a:latin typeface="Arial" panose="020B0604020202020204" pitchFamily="34" charset="0"/>
                  </a:endParaRPr>
                </a:p>
              </p:txBody>
            </p:sp>
            <p:grpSp>
              <p:nvGrpSpPr>
                <p:cNvPr id="121890" name="组合 1508390"/>
                <p:cNvGrpSpPr/>
                <p:nvPr/>
              </p:nvGrpSpPr>
              <p:grpSpPr>
                <a:xfrm>
                  <a:off x="5768" y="7049"/>
                  <a:ext cx="1592" cy="1061"/>
                  <a:chOff x="5768" y="7049"/>
                  <a:chExt cx="1592" cy="1061"/>
                </a:xfrm>
              </p:grpSpPr>
              <p:sp>
                <p:nvSpPr>
                  <p:cNvPr id="121891" name="文本框 1508391"/>
                  <p:cNvSpPr txBox="1"/>
                  <p:nvPr/>
                </p:nvSpPr>
                <p:spPr>
                  <a:xfrm>
                    <a:off x="5768" y="7681"/>
                    <a:ext cx="381" cy="170"/>
                  </a:xfrm>
                  <a:prstGeom prst="rect">
                    <a:avLst/>
                  </a:prstGeom>
                  <a:solidFill>
                    <a:srgbClr val="FFFFFF"/>
                  </a:solidFill>
                  <a:ln w="9525">
                    <a:noFill/>
                  </a:ln>
                </p:spPr>
                <p:txBody>
                  <a:bodyPr lIns="0" tIns="0" rIns="0" bIns="0"/>
                  <a:p>
                    <a:pPr algn="ctr" eaLnBrk="0" hangingPunct="0">
                      <a:lnSpc>
                        <a:spcPct val="64000"/>
                      </a:lnSpc>
                    </a:pPr>
                    <a:r>
                      <a:rPr lang="en-US" altLang="zh-CN" sz="2400" b="1" i="1" dirty="0">
                        <a:latin typeface="Times New Roman" panose="02020603050405020304" pitchFamily="18" charset="0"/>
                      </a:rPr>
                      <a:t>Pred</a:t>
                    </a:r>
                    <a:endParaRPr lang="en-US" altLang="zh-CN" sz="2400" b="1" dirty="0">
                      <a:latin typeface="Arial" panose="020B0604020202020204" pitchFamily="34" charset="0"/>
                    </a:endParaRPr>
                  </a:p>
                </p:txBody>
              </p:sp>
              <p:grpSp>
                <p:nvGrpSpPr>
                  <p:cNvPr id="121892" name="组合 1508392"/>
                  <p:cNvGrpSpPr/>
                  <p:nvPr/>
                </p:nvGrpSpPr>
                <p:grpSpPr>
                  <a:xfrm>
                    <a:off x="5944" y="7885"/>
                    <a:ext cx="1416" cy="225"/>
                    <a:chOff x="4526" y="14401"/>
                    <a:chExt cx="1444" cy="268"/>
                  </a:xfrm>
                </p:grpSpPr>
                <p:sp>
                  <p:nvSpPr>
                    <p:cNvPr id="121895" name="矩形 1508393"/>
                    <p:cNvSpPr/>
                    <p:nvPr/>
                  </p:nvSpPr>
                  <p:spPr>
                    <a:xfrm>
                      <a:off x="4815" y="14401"/>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eaLnBrk="0" hangingPunct="0"/>
                      <a:endParaRPr lang="zh-CN" altLang="en-US" sz="2400" b="1" dirty="0">
                        <a:latin typeface="Arial" panose="020B0604020202020204" pitchFamily="34" charset="0"/>
                      </a:endParaRPr>
                    </a:p>
                  </p:txBody>
                </p:sp>
                <p:sp>
                  <p:nvSpPr>
                    <p:cNvPr id="121896" name="矩形 1508394"/>
                    <p:cNvSpPr/>
                    <p:nvPr/>
                  </p:nvSpPr>
                  <p:spPr>
                    <a:xfrm>
                      <a:off x="5104" y="14401"/>
                      <a:ext cx="291"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i="1" dirty="0">
                          <a:latin typeface="Times New Roman" panose="02020603050405020304" pitchFamily="18" charset="0"/>
                        </a:rPr>
                        <a:t>C</a:t>
                      </a:r>
                      <a:endParaRPr lang="en-US" altLang="zh-CN" sz="2400" b="1" dirty="0">
                        <a:latin typeface="Arial" panose="020B0604020202020204" pitchFamily="34" charset="0"/>
                      </a:endParaRPr>
                    </a:p>
                  </p:txBody>
                </p:sp>
                <p:sp>
                  <p:nvSpPr>
                    <p:cNvPr id="121897" name="矩形 1508395"/>
                    <p:cNvSpPr/>
                    <p:nvPr/>
                  </p:nvSpPr>
                  <p:spPr>
                    <a:xfrm>
                      <a:off x="5392" y="14401"/>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eaLnBrk="0" hangingPunct="0"/>
                      <a:endParaRPr lang="zh-CN" altLang="en-US" sz="2400" b="1" dirty="0">
                        <a:latin typeface="Arial" panose="020B0604020202020204" pitchFamily="34" charset="0"/>
                      </a:endParaRPr>
                    </a:p>
                  </p:txBody>
                </p:sp>
                <p:sp>
                  <p:nvSpPr>
                    <p:cNvPr id="121898" name="矩形 1508396"/>
                    <p:cNvSpPr/>
                    <p:nvPr/>
                  </p:nvSpPr>
                  <p:spPr>
                    <a:xfrm>
                      <a:off x="4526" y="14401"/>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1</a:t>
                      </a:r>
                      <a:endParaRPr lang="en-US" altLang="zh-CN" sz="2400" b="1" dirty="0">
                        <a:latin typeface="Arial" panose="020B0604020202020204" pitchFamily="34" charset="0"/>
                      </a:endParaRPr>
                    </a:p>
                  </p:txBody>
                </p:sp>
                <p:sp>
                  <p:nvSpPr>
                    <p:cNvPr id="121899" name="矩形 1508397"/>
                    <p:cNvSpPr/>
                    <p:nvPr/>
                  </p:nvSpPr>
                  <p:spPr>
                    <a:xfrm>
                      <a:off x="5681" y="14401"/>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1</a:t>
                      </a:r>
                      <a:endParaRPr lang="en-US" altLang="zh-CN" sz="2400" b="1" dirty="0">
                        <a:latin typeface="Arial" panose="020B0604020202020204" pitchFamily="34" charset="0"/>
                      </a:endParaRPr>
                    </a:p>
                  </p:txBody>
                </p:sp>
              </p:grpSp>
              <p:sp>
                <p:nvSpPr>
                  <p:cNvPr id="121893" name="直接连接符 1508398"/>
                  <p:cNvSpPr/>
                  <p:nvPr/>
                </p:nvSpPr>
                <p:spPr>
                  <a:xfrm flipV="1">
                    <a:off x="6901" y="7049"/>
                    <a:ext cx="453" cy="978"/>
                  </a:xfrm>
                  <a:prstGeom prst="line">
                    <a:avLst/>
                  </a:prstGeom>
                  <a:ln w="19050" cap="flat" cmpd="sng">
                    <a:solidFill>
                      <a:srgbClr val="000000"/>
                    </a:solidFill>
                    <a:prstDash val="dash"/>
                    <a:headEnd type="none" w="med" len="med"/>
                    <a:tailEnd type="stealth" w="lg" len="med"/>
                  </a:ln>
                </p:spPr>
              </p:sp>
              <p:sp>
                <p:nvSpPr>
                  <p:cNvPr id="121894" name="直接连接符 1508399"/>
                  <p:cNvSpPr/>
                  <p:nvPr/>
                </p:nvSpPr>
                <p:spPr>
                  <a:xfrm flipH="1" flipV="1">
                    <a:off x="6120" y="7555"/>
                    <a:ext cx="241" cy="478"/>
                  </a:xfrm>
                  <a:prstGeom prst="line">
                    <a:avLst/>
                  </a:prstGeom>
                  <a:ln w="19050" cap="flat" cmpd="sng">
                    <a:solidFill>
                      <a:srgbClr val="000000"/>
                    </a:solidFill>
                    <a:prstDash val="dash"/>
                    <a:headEnd type="none" w="med" len="med"/>
                    <a:tailEnd type="stealth" w="lg" len="med"/>
                  </a:ln>
                </p:spPr>
              </p:sp>
            </p:grpSp>
          </p:grpSp>
          <p:grpSp>
            <p:nvGrpSpPr>
              <p:cNvPr id="121877" name="组合 1508400"/>
              <p:cNvGrpSpPr/>
              <p:nvPr/>
            </p:nvGrpSpPr>
            <p:grpSpPr>
              <a:xfrm>
                <a:off x="1582" y="1185"/>
                <a:ext cx="1872" cy="1007"/>
                <a:chOff x="6667" y="6266"/>
                <a:chExt cx="1710" cy="803"/>
              </a:xfrm>
            </p:grpSpPr>
            <p:grpSp>
              <p:nvGrpSpPr>
                <p:cNvPr id="121878" name="组合 1508401"/>
                <p:cNvGrpSpPr/>
                <p:nvPr/>
              </p:nvGrpSpPr>
              <p:grpSpPr>
                <a:xfrm>
                  <a:off x="6667" y="6266"/>
                  <a:ext cx="1710" cy="497"/>
                  <a:chOff x="6667" y="6298"/>
                  <a:chExt cx="1710" cy="497"/>
                </a:xfrm>
              </p:grpSpPr>
              <p:sp>
                <p:nvSpPr>
                  <p:cNvPr id="121881" name="文本框 1508402"/>
                  <p:cNvSpPr txBox="1"/>
                  <p:nvPr/>
                </p:nvSpPr>
                <p:spPr>
                  <a:xfrm>
                    <a:off x="7608" y="6336"/>
                    <a:ext cx="327" cy="153"/>
                  </a:xfrm>
                  <a:prstGeom prst="rect">
                    <a:avLst/>
                  </a:prstGeom>
                  <a:solidFill>
                    <a:srgbClr val="FFFFFF"/>
                  </a:solidFill>
                  <a:ln w="9525">
                    <a:noFill/>
                  </a:ln>
                </p:spPr>
                <p:txBody>
                  <a:bodyPr lIns="0" tIns="0" rIns="0" bIns="0"/>
                  <a:p>
                    <a:pPr algn="just" eaLnBrk="0" hangingPunct="0">
                      <a:lnSpc>
                        <a:spcPct val="72000"/>
                      </a:lnSpc>
                    </a:pPr>
                    <a:r>
                      <a:rPr lang="en-US" altLang="zh-CN" sz="2400" b="1" i="1" dirty="0">
                        <a:latin typeface="Times New Roman" panose="02020603050405020304" pitchFamily="18" charset="0"/>
                      </a:rPr>
                      <a:t>root</a:t>
                    </a:r>
                    <a:endParaRPr lang="en-US" altLang="zh-CN" sz="2400" b="1" dirty="0">
                      <a:latin typeface="Arial" panose="020B0604020202020204" pitchFamily="34" charset="0"/>
                    </a:endParaRPr>
                  </a:p>
                </p:txBody>
              </p:sp>
              <p:sp>
                <p:nvSpPr>
                  <p:cNvPr id="121882" name="直接连接符 1508403"/>
                  <p:cNvSpPr/>
                  <p:nvPr/>
                </p:nvSpPr>
                <p:spPr>
                  <a:xfrm>
                    <a:off x="7519" y="6298"/>
                    <a:ext cx="0" cy="266"/>
                  </a:xfrm>
                  <a:prstGeom prst="line">
                    <a:avLst/>
                  </a:prstGeom>
                  <a:ln w="9525" cap="flat" cmpd="sng">
                    <a:solidFill>
                      <a:srgbClr val="000000"/>
                    </a:solidFill>
                    <a:prstDash val="solid"/>
                    <a:headEnd type="none" w="med" len="med"/>
                    <a:tailEnd type="stealth" w="sm" len="lg"/>
                  </a:ln>
                </p:spPr>
              </p:sp>
              <p:grpSp>
                <p:nvGrpSpPr>
                  <p:cNvPr id="121883" name="组合 1508404"/>
                  <p:cNvGrpSpPr/>
                  <p:nvPr/>
                </p:nvGrpSpPr>
                <p:grpSpPr>
                  <a:xfrm>
                    <a:off x="6667" y="6563"/>
                    <a:ext cx="1710" cy="232"/>
                    <a:chOff x="5535" y="12930"/>
                    <a:chExt cx="1445" cy="268"/>
                  </a:xfrm>
                </p:grpSpPr>
                <p:sp>
                  <p:nvSpPr>
                    <p:cNvPr id="121884" name="矩形 1508405"/>
                    <p:cNvSpPr/>
                    <p:nvPr/>
                  </p:nvSpPr>
                  <p:spPr>
                    <a:xfrm>
                      <a:off x="5535" y="12930"/>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0</a:t>
                      </a:r>
                      <a:endParaRPr lang="en-US" altLang="zh-CN" sz="2400" b="1" dirty="0">
                        <a:latin typeface="Arial" panose="020B0604020202020204" pitchFamily="34" charset="0"/>
                      </a:endParaRPr>
                    </a:p>
                  </p:txBody>
                </p:sp>
                <p:sp>
                  <p:nvSpPr>
                    <p:cNvPr id="121885" name="矩形 1508406"/>
                    <p:cNvSpPr/>
                    <p:nvPr/>
                  </p:nvSpPr>
                  <p:spPr>
                    <a:xfrm>
                      <a:off x="5826" y="12930"/>
                      <a:ext cx="289" cy="265"/>
                    </a:xfrm>
                    <a:prstGeom prst="rect">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21886" name="矩形 1508407"/>
                    <p:cNvSpPr/>
                    <p:nvPr/>
                  </p:nvSpPr>
                  <p:spPr>
                    <a:xfrm>
                      <a:off x="6113" y="12930"/>
                      <a:ext cx="291"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i="1" dirty="0">
                          <a:latin typeface="Times New Roman" panose="02020603050405020304" pitchFamily="18" charset="0"/>
                        </a:rPr>
                        <a:t>A</a:t>
                      </a:r>
                      <a:endParaRPr lang="en-US" altLang="zh-CN" sz="2400" b="1" dirty="0">
                        <a:latin typeface="Arial" panose="020B0604020202020204" pitchFamily="34" charset="0"/>
                      </a:endParaRPr>
                    </a:p>
                  </p:txBody>
                </p:sp>
                <p:sp>
                  <p:nvSpPr>
                    <p:cNvPr id="121887" name="矩形 1508408"/>
                    <p:cNvSpPr/>
                    <p:nvPr/>
                  </p:nvSpPr>
                  <p:spPr>
                    <a:xfrm>
                      <a:off x="6404" y="12930"/>
                      <a:ext cx="288" cy="265"/>
                    </a:xfrm>
                    <a:prstGeom prst="rect">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21888" name="矩形 1508409"/>
                    <p:cNvSpPr/>
                    <p:nvPr/>
                  </p:nvSpPr>
                  <p:spPr>
                    <a:xfrm>
                      <a:off x="6691" y="12930"/>
                      <a:ext cx="289"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0</a:t>
                      </a:r>
                      <a:endParaRPr lang="en-US" altLang="zh-CN" sz="2400" b="1" dirty="0">
                        <a:latin typeface="Arial" panose="020B0604020202020204" pitchFamily="34" charset="0"/>
                      </a:endParaRPr>
                    </a:p>
                  </p:txBody>
                </p:sp>
              </p:grpSp>
            </p:grpSp>
            <p:sp>
              <p:nvSpPr>
                <p:cNvPr id="121879" name="直接连接符 1508410"/>
                <p:cNvSpPr/>
                <p:nvPr/>
              </p:nvSpPr>
              <p:spPr>
                <a:xfrm flipH="1">
                  <a:off x="6713" y="6673"/>
                  <a:ext cx="486" cy="383"/>
                </a:xfrm>
                <a:prstGeom prst="line">
                  <a:avLst/>
                </a:prstGeom>
                <a:ln w="19050" cap="flat" cmpd="sng">
                  <a:solidFill>
                    <a:srgbClr val="000000"/>
                  </a:solidFill>
                  <a:prstDash val="solid"/>
                  <a:headEnd type="none" w="med" len="med"/>
                  <a:tailEnd type="stealth" w="lg" len="med"/>
                </a:ln>
              </p:spPr>
            </p:sp>
            <p:sp>
              <p:nvSpPr>
                <p:cNvPr id="121880" name="直接连接符 1508411"/>
                <p:cNvSpPr/>
                <p:nvPr/>
              </p:nvSpPr>
              <p:spPr>
                <a:xfrm>
                  <a:off x="7866" y="6667"/>
                  <a:ext cx="453" cy="402"/>
                </a:xfrm>
                <a:prstGeom prst="line">
                  <a:avLst/>
                </a:prstGeom>
                <a:ln w="19050" cap="flat" cmpd="sng">
                  <a:solidFill>
                    <a:srgbClr val="000000"/>
                  </a:solidFill>
                  <a:prstDash val="solid"/>
                  <a:headEnd type="none" w="med" len="med"/>
                  <a:tailEnd type="stealth" w="lg" len="med"/>
                </a:ln>
              </p:spPr>
            </p:sp>
          </p:grpSp>
        </p:grpSp>
        <p:grpSp>
          <p:nvGrpSpPr>
            <p:cNvPr id="121861" name="组合 1508412"/>
            <p:cNvGrpSpPr/>
            <p:nvPr/>
          </p:nvGrpSpPr>
          <p:grpSpPr>
            <a:xfrm>
              <a:off x="625" y="368"/>
              <a:ext cx="3860" cy="1911"/>
              <a:chOff x="5793" y="5915"/>
              <a:chExt cx="3525" cy="1523"/>
            </a:xfrm>
          </p:grpSpPr>
          <p:grpSp>
            <p:nvGrpSpPr>
              <p:cNvPr id="121862" name="组合 1508413"/>
              <p:cNvGrpSpPr/>
              <p:nvPr/>
            </p:nvGrpSpPr>
            <p:grpSpPr>
              <a:xfrm>
                <a:off x="7608" y="6208"/>
                <a:ext cx="1710" cy="232"/>
                <a:chOff x="5535" y="12930"/>
                <a:chExt cx="1445" cy="268"/>
              </a:xfrm>
            </p:grpSpPr>
            <p:sp>
              <p:nvSpPr>
                <p:cNvPr id="121869" name="矩形 1508414"/>
                <p:cNvSpPr/>
                <p:nvPr/>
              </p:nvSpPr>
              <p:spPr>
                <a:xfrm>
                  <a:off x="5535" y="12930"/>
                  <a:ext cx="289" cy="2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0</a:t>
                  </a:r>
                  <a:endParaRPr lang="en-US" altLang="zh-CN" sz="2400" b="1" dirty="0">
                    <a:latin typeface="Arial" panose="020B0604020202020204" pitchFamily="34" charset="0"/>
                  </a:endParaRPr>
                </a:p>
              </p:txBody>
            </p:sp>
            <p:sp>
              <p:nvSpPr>
                <p:cNvPr id="121870" name="矩形 1508415"/>
                <p:cNvSpPr/>
                <p:nvPr/>
              </p:nvSpPr>
              <p:spPr>
                <a:xfrm>
                  <a:off x="5826" y="12930"/>
                  <a:ext cx="289" cy="265"/>
                </a:xfrm>
                <a:prstGeom prst="rect">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21871" name="矩形 1508416"/>
                <p:cNvSpPr/>
                <p:nvPr/>
              </p:nvSpPr>
              <p:spPr>
                <a:xfrm>
                  <a:off x="6113" y="12930"/>
                  <a:ext cx="291"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i="1" dirty="0">
                      <a:latin typeface="Times New Roman" panose="02020603050405020304" pitchFamily="18" charset="0"/>
                    </a:rPr>
                    <a:t>A</a:t>
                  </a:r>
                  <a:endParaRPr lang="en-US" altLang="zh-CN" sz="2400" b="1" dirty="0">
                    <a:latin typeface="Arial" panose="020B0604020202020204" pitchFamily="34" charset="0"/>
                  </a:endParaRPr>
                </a:p>
              </p:txBody>
            </p:sp>
            <p:sp>
              <p:nvSpPr>
                <p:cNvPr id="121872" name="矩形 1508417"/>
                <p:cNvSpPr/>
                <p:nvPr/>
              </p:nvSpPr>
              <p:spPr>
                <a:xfrm>
                  <a:off x="6404" y="12930"/>
                  <a:ext cx="288" cy="265"/>
                </a:xfrm>
                <a:prstGeom prst="rect">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21873" name="矩形 1508418"/>
                <p:cNvSpPr/>
                <p:nvPr/>
              </p:nvSpPr>
              <p:spPr>
                <a:xfrm>
                  <a:off x="6691" y="12930"/>
                  <a:ext cx="289"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lnSpc>
                      <a:spcPct val="80000"/>
                    </a:lnSpc>
                  </a:pPr>
                  <a:r>
                    <a:rPr lang="en-US" altLang="zh-CN" sz="2400" b="1" dirty="0">
                      <a:latin typeface="Times New Roman" panose="02020603050405020304" pitchFamily="18" charset="0"/>
                    </a:rPr>
                    <a:t>0</a:t>
                  </a:r>
                  <a:endParaRPr lang="en-US" altLang="zh-CN" sz="2400" b="1" dirty="0">
                    <a:latin typeface="Arial" panose="020B0604020202020204" pitchFamily="34" charset="0"/>
                  </a:endParaRPr>
                </a:p>
              </p:txBody>
            </p:sp>
          </p:grpSp>
          <p:sp>
            <p:nvSpPr>
              <p:cNvPr id="121863" name="直接连接符 1508419"/>
              <p:cNvSpPr/>
              <p:nvPr/>
            </p:nvSpPr>
            <p:spPr>
              <a:xfrm>
                <a:off x="8255" y="5929"/>
                <a:ext cx="0" cy="266"/>
              </a:xfrm>
              <a:prstGeom prst="line">
                <a:avLst/>
              </a:prstGeom>
              <a:ln w="9525" cap="flat" cmpd="sng">
                <a:solidFill>
                  <a:srgbClr val="000000"/>
                </a:solidFill>
                <a:prstDash val="solid"/>
                <a:headEnd type="none" w="med" len="med"/>
                <a:tailEnd type="stealth" w="sm" len="lg"/>
              </a:ln>
            </p:spPr>
          </p:sp>
          <p:sp>
            <p:nvSpPr>
              <p:cNvPr id="121864" name="文本框 1508420"/>
              <p:cNvSpPr txBox="1"/>
              <p:nvPr/>
            </p:nvSpPr>
            <p:spPr>
              <a:xfrm>
                <a:off x="7727" y="5929"/>
                <a:ext cx="463" cy="153"/>
              </a:xfrm>
              <a:prstGeom prst="rect">
                <a:avLst/>
              </a:prstGeom>
              <a:solidFill>
                <a:srgbClr val="FFFFFF"/>
              </a:solidFill>
              <a:ln w="9525">
                <a:noFill/>
              </a:ln>
            </p:spPr>
            <p:txBody>
              <a:bodyPr lIns="0" tIns="0" rIns="0" bIns="0"/>
              <a:p>
                <a:pPr algn="just" eaLnBrk="0" hangingPunct="0">
                  <a:lnSpc>
                    <a:spcPct val="72000"/>
                  </a:lnSpc>
                </a:pPr>
                <a:r>
                  <a:rPr lang="en-US" altLang="zh-CN" sz="2400" b="1" i="1" dirty="0">
                    <a:latin typeface="Times New Roman" panose="02020603050405020304" pitchFamily="18" charset="0"/>
                  </a:rPr>
                  <a:t>head</a:t>
                </a:r>
                <a:endParaRPr lang="en-US" altLang="zh-CN" sz="2400" b="1" dirty="0">
                  <a:latin typeface="Arial" panose="020B0604020202020204" pitchFamily="34" charset="0"/>
                </a:endParaRPr>
              </a:p>
            </p:txBody>
          </p:sp>
          <p:sp>
            <p:nvSpPr>
              <p:cNvPr id="121865" name="直接连接符 1508421"/>
              <p:cNvSpPr/>
              <p:nvPr/>
            </p:nvSpPr>
            <p:spPr>
              <a:xfrm flipH="1">
                <a:off x="7879" y="6324"/>
                <a:ext cx="253" cy="533"/>
              </a:xfrm>
              <a:prstGeom prst="line">
                <a:avLst/>
              </a:prstGeom>
              <a:ln w="9525" cap="flat" cmpd="sng">
                <a:solidFill>
                  <a:srgbClr val="000000"/>
                </a:solidFill>
                <a:prstDash val="solid"/>
                <a:headEnd type="none" w="med" len="med"/>
                <a:tailEnd type="stealth" w="sm" len="lg"/>
              </a:ln>
            </p:spPr>
          </p:sp>
          <p:sp>
            <p:nvSpPr>
              <p:cNvPr id="121866" name="任意多边形 1508422"/>
              <p:cNvSpPr/>
              <p:nvPr/>
            </p:nvSpPr>
            <p:spPr>
              <a:xfrm flipV="1">
                <a:off x="8533" y="5915"/>
                <a:ext cx="444" cy="381"/>
              </a:xfrm>
              <a:custGeom>
                <a:avLst/>
                <a:gdLst>
                  <a:gd name="txL" fmla="*/ 0 w 43200"/>
                  <a:gd name="txT" fmla="*/ 0 h 42738"/>
                  <a:gd name="txR" fmla="*/ 43200 w 43200"/>
                  <a:gd name="txB" fmla="*/ 42738 h 42738"/>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2738" fill="none">
                    <a:moveTo>
                      <a:pt x="26041" y="0"/>
                    </a:moveTo>
                    <a:cubicBezTo>
                      <a:pt x="35845" y="2050"/>
                      <a:pt x="43200" y="10736"/>
                      <a:pt x="43200" y="21139"/>
                    </a:cubicBezTo>
                    <a:cubicBezTo>
                      <a:pt x="43200" y="33068"/>
                      <a:pt x="33529" y="42739"/>
                      <a:pt x="21600" y="42739"/>
                    </a:cubicBezTo>
                    <a:cubicBezTo>
                      <a:pt x="9671" y="42739"/>
                      <a:pt x="0" y="33068"/>
                      <a:pt x="0" y="21139"/>
                    </a:cubicBezTo>
                    <a:cubicBezTo>
                      <a:pt x="0" y="18079"/>
                      <a:pt x="636" y="15167"/>
                      <a:pt x="1783" y="12532"/>
                    </a:cubicBezTo>
                  </a:path>
                  <a:path w="43200" h="42738" stroke="0">
                    <a:moveTo>
                      <a:pt x="26041" y="0"/>
                    </a:moveTo>
                    <a:cubicBezTo>
                      <a:pt x="35845" y="2050"/>
                      <a:pt x="43200" y="10736"/>
                      <a:pt x="43200" y="21139"/>
                    </a:cubicBezTo>
                    <a:cubicBezTo>
                      <a:pt x="43200" y="33068"/>
                      <a:pt x="33529" y="42739"/>
                      <a:pt x="21600" y="42739"/>
                    </a:cubicBezTo>
                    <a:cubicBezTo>
                      <a:pt x="9671" y="42739"/>
                      <a:pt x="0" y="33068"/>
                      <a:pt x="0" y="21139"/>
                    </a:cubicBezTo>
                    <a:cubicBezTo>
                      <a:pt x="0" y="18079"/>
                      <a:pt x="636" y="15167"/>
                      <a:pt x="1783" y="12532"/>
                    </a:cubicBezTo>
                    <a:lnTo>
                      <a:pt x="21600" y="21138"/>
                    </a:lnTo>
                    <a:close/>
                  </a:path>
                </a:pathLst>
              </a:custGeom>
              <a:noFill/>
              <a:ln w="9525" cap="flat" cmpd="sng">
                <a:solidFill>
                  <a:srgbClr val="000000">
                    <a:alpha val="100000"/>
                  </a:srgbClr>
                </a:solidFill>
                <a:prstDash val="solid"/>
                <a:round/>
                <a:headEnd type="none" w="med" len="med"/>
                <a:tailEnd type="stealth" w="med" len="lg"/>
              </a:ln>
            </p:spPr>
            <p:txBody>
              <a:bodyPr/>
              <a:p>
                <a:endParaRPr lang="zh-CN" altLang="en-US"/>
              </a:p>
            </p:txBody>
          </p:sp>
          <p:cxnSp>
            <p:nvCxnSpPr>
              <p:cNvPr id="121867" name="曲线连接符 1508423"/>
              <p:cNvCxnSpPr/>
              <p:nvPr/>
            </p:nvCxnSpPr>
            <p:spPr>
              <a:xfrm flipV="1">
                <a:off x="5793" y="6324"/>
                <a:ext cx="1840" cy="1114"/>
              </a:xfrm>
              <a:prstGeom prst="curvedConnector3">
                <a:avLst>
                  <a:gd name="adj1" fmla="val -5218"/>
                </a:avLst>
              </a:prstGeom>
              <a:ln w="19050" cap="flat" cmpd="sng">
                <a:solidFill>
                  <a:srgbClr val="000000"/>
                </a:solidFill>
                <a:prstDash val="dash"/>
                <a:headEnd type="none" w="med" len="med"/>
                <a:tailEnd type="stealth" w="lg" len="med"/>
              </a:ln>
            </p:spPr>
          </p:cxnSp>
          <p:cxnSp>
            <p:nvCxnSpPr>
              <p:cNvPr id="121868" name="直接箭头连接符 1508424"/>
              <p:cNvCxnSpPr/>
              <p:nvPr/>
            </p:nvCxnSpPr>
            <p:spPr>
              <a:xfrm flipH="1" flipV="1">
                <a:off x="9164" y="6459"/>
                <a:ext cx="75" cy="949"/>
              </a:xfrm>
              <a:prstGeom prst="straightConnector1">
                <a:avLst/>
              </a:prstGeom>
              <a:ln w="19050" cap="flat" cmpd="sng">
                <a:solidFill>
                  <a:srgbClr val="000000"/>
                </a:solidFill>
                <a:prstDash val="dash"/>
                <a:headEnd type="none" w="med" len="med"/>
                <a:tailEnd type="stealth" w="lg" len="med"/>
              </a:ln>
            </p:spPr>
          </p:cxnSp>
        </p:grpSp>
      </p:grpSp>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9378" name="文本框 1509377"/>
          <p:cNvSpPr txBox="1"/>
          <p:nvPr/>
        </p:nvSpPr>
        <p:spPr>
          <a:xfrm>
            <a:off x="323850" y="657225"/>
            <a:ext cx="8424863" cy="4832350"/>
          </a:xfrm>
          <a:prstGeom prst="rect">
            <a:avLst/>
          </a:prstGeom>
          <a:noFill/>
          <a:ln w="31750">
            <a:noFill/>
          </a:ln>
        </p:spPr>
        <p:txBody>
          <a:bodyPr>
            <a:spAutoFit/>
          </a:bodyPr>
          <a:p>
            <a:pPr>
              <a:spcBef>
                <a:spcPct val="50000"/>
              </a:spcBef>
            </a:pPr>
            <a:r>
              <a:rPr lang="zh-CN" altLang="en-US" sz="3600" b="1" dirty="0">
                <a:solidFill>
                  <a:schemeClr val="tx2"/>
                </a:solidFill>
                <a:latin typeface="Times New Roman" panose="02020603050405020304" pitchFamily="18" charset="0"/>
              </a:rPr>
              <a:t>线索二叉树的目的</a:t>
            </a:r>
            <a:r>
              <a:rPr lang="zh-CN" altLang="en-US" sz="3200" b="1" dirty="0">
                <a:solidFill>
                  <a:schemeClr val="tx2"/>
                </a:solidFill>
                <a:latin typeface="Times New Roman" panose="02020603050405020304" pitchFamily="18" charset="0"/>
              </a:rPr>
              <a:t>：</a:t>
            </a:r>
            <a:endParaRPr lang="zh-CN" altLang="en-US" sz="1600" b="1" dirty="0">
              <a:solidFill>
                <a:schemeClr val="tx2"/>
              </a:solidFill>
              <a:latin typeface="Times New Roman" panose="02020603050405020304" pitchFamily="18" charset="0"/>
            </a:endParaRPr>
          </a:p>
          <a:p>
            <a:pPr algn="just">
              <a:lnSpc>
                <a:spcPct val="140000"/>
              </a:lnSpc>
              <a:spcBef>
                <a:spcPct val="50000"/>
              </a:spcBef>
            </a:pPr>
            <a:r>
              <a:rPr lang="zh-CN" altLang="en-US" sz="3200" b="1" dirty="0">
                <a:latin typeface="Times New Roman" panose="02020603050405020304" pitchFamily="18" charset="0"/>
              </a:rPr>
              <a:t>在</a:t>
            </a:r>
            <a:r>
              <a:rPr lang="zh-CN" altLang="en-US" sz="3200" b="1" dirty="0">
                <a:solidFill>
                  <a:srgbClr val="CC0000"/>
                </a:solidFill>
                <a:latin typeface="Times New Roman" panose="02020603050405020304" pitchFamily="18" charset="0"/>
              </a:rPr>
              <a:t>中序线索二叉树</a:t>
            </a:r>
            <a:r>
              <a:rPr lang="zh-CN" altLang="en-US" sz="3200" b="1" dirty="0">
                <a:latin typeface="Times New Roman" panose="02020603050405020304" pitchFamily="18" charset="0"/>
              </a:rPr>
              <a:t>中不需要对二叉树进行遍历就可以方便地找到给定结点的中序前驱和中序后继结点，并且不需要太多额外的空间。</a:t>
            </a:r>
            <a:endParaRPr lang="zh-CN" altLang="en-US" sz="3200" b="1" dirty="0">
              <a:latin typeface="Times New Roman" panose="02020603050405020304" pitchFamily="18" charset="0"/>
            </a:endParaRPr>
          </a:p>
          <a:p>
            <a:pPr algn="just">
              <a:lnSpc>
                <a:spcPct val="140000"/>
              </a:lnSpc>
              <a:spcBef>
                <a:spcPct val="50000"/>
              </a:spcBef>
            </a:pPr>
            <a:endParaRPr lang="zh-CN" altLang="en-US" sz="1000" b="1" dirty="0">
              <a:latin typeface="Times New Roman" panose="02020603050405020304" pitchFamily="18" charset="0"/>
            </a:endParaRPr>
          </a:p>
          <a:p>
            <a:pPr algn="just">
              <a:lnSpc>
                <a:spcPct val="140000"/>
              </a:lnSpc>
              <a:spcBef>
                <a:spcPct val="50000"/>
              </a:spcBef>
              <a:buClr>
                <a:schemeClr val="tx1"/>
              </a:buClr>
              <a:buSzPct val="75000"/>
              <a:buFont typeface="Wingdings" panose="05000000000000000000" pitchFamily="2" charset="2"/>
              <a:buChar char="v"/>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线索二叉树中一个结点是叶结点的充要条件为：左、右标识</a:t>
            </a:r>
            <a:r>
              <a:rPr lang="en-US" altLang="zh-CN" sz="3200" b="1" dirty="0">
                <a:latin typeface="Times New Roman" panose="02020603050405020304" pitchFamily="18" charset="0"/>
              </a:rPr>
              <a:t>(LThread</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RThread)</a:t>
            </a:r>
            <a:r>
              <a:rPr lang="zh-CN" altLang="en-US" sz="3200" b="1" dirty="0">
                <a:latin typeface="Times New Roman" panose="02020603050405020304" pitchFamily="18" charset="0"/>
              </a:rPr>
              <a:t>均为</a:t>
            </a:r>
            <a:r>
              <a:rPr lang="en-US" altLang="zh-CN" sz="3200" b="1" dirty="0">
                <a:latin typeface="Times New Roman" panose="02020603050405020304" pitchFamily="18" charset="0"/>
              </a:rPr>
              <a:t>1</a:t>
            </a:r>
            <a:r>
              <a:rPr lang="zh-CN" altLang="en-US" sz="3200" b="1" dirty="0">
                <a:latin typeface="Times New Roman" panose="02020603050405020304" pitchFamily="18" charset="0"/>
              </a:rPr>
              <a:t>。</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09378">
                                            <p:txEl>
                                              <p:charRg st="70" end="120"/>
                                            </p:txEl>
                                          </p:spTgt>
                                        </p:tgtEl>
                                        <p:attrNameLst>
                                          <p:attrName>style.visibility</p:attrName>
                                        </p:attrNameLst>
                                      </p:cBhvr>
                                      <p:to>
                                        <p:strVal val="visible"/>
                                      </p:to>
                                    </p:set>
                                    <p:anim calcmode="lin" valueType="num">
                                      <p:cBhvr additive="base">
                                        <p:cTn id="7" dur="500" fill="hold"/>
                                        <p:tgtEl>
                                          <p:spTgt spid="1509378">
                                            <p:txEl>
                                              <p:charRg st="70" end="1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09378">
                                            <p:txEl>
                                              <p:charRg st="70" end="1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0402" name="文本框 1510401"/>
          <p:cNvSpPr txBox="1"/>
          <p:nvPr/>
        </p:nvSpPr>
        <p:spPr>
          <a:xfrm>
            <a:off x="250825" y="1520825"/>
            <a:ext cx="8642350" cy="3892550"/>
          </a:xfrm>
          <a:prstGeom prst="rect">
            <a:avLst/>
          </a:prstGeom>
          <a:noFill/>
          <a:ln w="31750">
            <a:noFill/>
          </a:ln>
        </p:spPr>
        <p:txBody>
          <a:bodyPr>
            <a:spAutoFit/>
          </a:bodyPr>
          <a:p>
            <a:pPr marL="533400" indent="-533400">
              <a:spcBef>
                <a:spcPct val="50000"/>
              </a:spcBef>
            </a:pPr>
            <a:r>
              <a:rPr lang="en-US" altLang="zh-CN" sz="3200" b="1" dirty="0">
                <a:solidFill>
                  <a:srgbClr val="04440F"/>
                </a:solidFill>
                <a:latin typeface="Times New Roman" panose="02020603050405020304" pitchFamily="18" charset="0"/>
              </a:rPr>
              <a:t>(1)</a:t>
            </a:r>
            <a:r>
              <a:rPr lang="en-US" altLang="zh-CN" sz="3200" b="1" dirty="0">
                <a:solidFill>
                  <a:srgbClr val="FFFF00"/>
                </a:solidFill>
                <a:latin typeface="幼圆" panose="02010509060101010101" pitchFamily="49" charset="-122"/>
              </a:rPr>
              <a:t> </a:t>
            </a:r>
            <a:r>
              <a:rPr lang="zh-CN" altLang="en-US" sz="3200" b="1" dirty="0">
                <a:solidFill>
                  <a:srgbClr val="04440F"/>
                </a:solidFill>
                <a:latin typeface="Times New Roman" panose="02020603050405020304" pitchFamily="18" charset="0"/>
              </a:rPr>
              <a:t>搜索以</a:t>
            </a:r>
            <a:r>
              <a:rPr lang="en-US" altLang="zh-CN" sz="3200" b="1" i="1" dirty="0">
                <a:solidFill>
                  <a:srgbClr val="04440F"/>
                </a:solidFill>
                <a:latin typeface="Times New Roman" panose="02020603050405020304" pitchFamily="18" charset="0"/>
              </a:rPr>
              <a:t>t</a:t>
            </a:r>
            <a:r>
              <a:rPr lang="zh-CN" altLang="en-US" sz="3200" b="1" dirty="0">
                <a:solidFill>
                  <a:srgbClr val="04440F"/>
                </a:solidFill>
                <a:latin typeface="Times New Roman" panose="02020603050405020304" pitchFamily="18" charset="0"/>
              </a:rPr>
              <a:t>为根的线索二叉树的中根序列的第一个结点</a:t>
            </a:r>
            <a:endParaRPr lang="zh-CN" altLang="en-US" sz="3200" b="1" dirty="0">
              <a:solidFill>
                <a:srgbClr val="04440F"/>
              </a:solidFill>
              <a:latin typeface="幼圆" panose="02010509060101010101" pitchFamily="49" charset="-122"/>
            </a:endParaRPr>
          </a:p>
          <a:p>
            <a:pPr marL="533400" indent="-533400" algn="just">
              <a:spcBef>
                <a:spcPct val="20000"/>
              </a:spcBef>
              <a:buClr>
                <a:schemeClr val="folHlink"/>
              </a:buClr>
              <a:buSzPct val="60000"/>
              <a:buFont typeface="Wingdings" panose="05000000000000000000" pitchFamily="2" charset="2"/>
            </a:pPr>
            <a:r>
              <a:rPr lang="zh-CN" altLang="en-US" sz="3200" b="1" u="sng" dirty="0">
                <a:solidFill>
                  <a:srgbClr val="04440F"/>
                </a:solidFill>
                <a:latin typeface="Times New Roman" panose="02020603050405020304" pitchFamily="18" charset="0"/>
              </a:rPr>
              <a:t>算法思想：</a:t>
            </a:r>
            <a:endParaRPr lang="zh-CN" altLang="en-US" sz="3200" b="1" u="sng" dirty="0">
              <a:solidFill>
                <a:srgbClr val="04440F"/>
              </a:solidFill>
              <a:latin typeface="Times New Roman" panose="02020603050405020304" pitchFamily="18" charset="0"/>
            </a:endParaRPr>
          </a:p>
          <a:p>
            <a:pPr marL="533400" indent="-533400" algn="just">
              <a:lnSpc>
                <a:spcPct val="140000"/>
              </a:lnSpc>
              <a:spcBef>
                <a:spcPct val="20000"/>
              </a:spcBef>
              <a:buClr>
                <a:srgbClr val="FFCC00"/>
              </a:buClr>
              <a:buSzPct val="75000"/>
              <a:buFont typeface="Wingdings" panose="05000000000000000000" pitchFamily="2" charset="2"/>
            </a:pPr>
            <a:r>
              <a:rPr lang="en-US" altLang="zh-CN" sz="2800" b="1" dirty="0">
                <a:solidFill>
                  <a:srgbClr val="FFCC00"/>
                </a:solidFill>
                <a:latin typeface="Times New Roman" panose="02020603050405020304" pitchFamily="18" charset="0"/>
                <a:sym typeface="Wingdings" panose="05000000000000000000" pitchFamily="2" charset="2"/>
              </a:rPr>
              <a:t></a:t>
            </a:r>
            <a:r>
              <a:rPr lang="en-US" altLang="zh-CN" sz="3200" b="1" dirty="0">
                <a:solidFill>
                  <a:srgbClr val="FFCC00"/>
                </a:solidFill>
                <a:latin typeface="Times New Roman" panose="02020603050405020304" pitchFamily="18" charset="0"/>
                <a:sym typeface="Wingdings" panose="05000000000000000000" pitchFamily="2" charset="2"/>
              </a:rPr>
              <a:t> </a:t>
            </a:r>
            <a:r>
              <a:rPr lang="zh-CN" altLang="en-US" sz="3200" b="1" dirty="0">
                <a:latin typeface="Times New Roman" panose="02020603050405020304" pitchFamily="18" charset="0"/>
              </a:rPr>
              <a:t>若</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有左子树，中根序列的第一个结点就是其左子树中最左下的结点；</a:t>
            </a:r>
            <a:endParaRPr lang="zh-CN" altLang="en-US" sz="3200" b="1" dirty="0">
              <a:latin typeface="Times New Roman" panose="02020603050405020304" pitchFamily="18" charset="0"/>
            </a:endParaRPr>
          </a:p>
          <a:p>
            <a:pPr marL="533400" indent="-533400" algn="just">
              <a:lnSpc>
                <a:spcPct val="140000"/>
              </a:lnSpc>
              <a:spcBef>
                <a:spcPct val="20000"/>
              </a:spcBef>
              <a:buClr>
                <a:srgbClr val="FFCC00"/>
              </a:buClr>
              <a:buSzPct val="75000"/>
              <a:buFont typeface="Wingdings" panose="05000000000000000000" pitchFamily="2" charset="2"/>
            </a:pPr>
            <a:r>
              <a:rPr lang="en-US" altLang="zh-CN" sz="2800" b="1" dirty="0">
                <a:solidFill>
                  <a:srgbClr val="FFCC00"/>
                </a:solidFill>
                <a:latin typeface="Tahoma" panose="020B0604030504040204" pitchFamily="34" charset="0"/>
                <a:sym typeface="Wingdings" panose="05000000000000000000" pitchFamily="2" charset="2"/>
              </a:rPr>
              <a:t>  </a:t>
            </a:r>
            <a:r>
              <a:rPr lang="zh-CN" altLang="en-US" sz="3200" b="1" dirty="0">
                <a:latin typeface="Times New Roman" panose="02020603050405020304" pitchFamily="18" charset="0"/>
              </a:rPr>
              <a:t>若</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无左子树</a:t>
            </a:r>
            <a:r>
              <a:rPr lang="zh-CN" altLang="en-US" sz="3200" b="1" dirty="0">
                <a:latin typeface="Tahoma" panose="020B0604030504040204" pitchFamily="34" charset="0"/>
              </a:rPr>
              <a:t>，中根序列的第一个结点就是</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　　　</a:t>
            </a:r>
            <a:r>
              <a:rPr lang="zh-CN" altLang="en-US" sz="2800" b="1" dirty="0">
                <a:latin typeface="Times New Roman" panose="02020603050405020304" pitchFamily="18" charset="0"/>
              </a:rPr>
              <a:t>　　　　　　　　　　　　　　</a:t>
            </a:r>
            <a:endParaRPr lang="zh-CN" altLang="en-US" sz="3200" b="1" dirty="0">
              <a:latin typeface="幼圆" panose="02010509060101010101" pitchFamily="49" charset="-122"/>
            </a:endParaRPr>
          </a:p>
        </p:txBody>
      </p:sp>
      <p:sp>
        <p:nvSpPr>
          <p:cNvPr id="123907" name="文本框 1510402"/>
          <p:cNvSpPr txBox="1"/>
          <p:nvPr/>
        </p:nvSpPr>
        <p:spPr>
          <a:xfrm>
            <a:off x="287338" y="584200"/>
            <a:ext cx="5976937" cy="641350"/>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en-US" altLang="zh-CN" sz="3600" b="1" dirty="0">
                <a:solidFill>
                  <a:srgbClr val="CC0000"/>
                </a:solidFill>
                <a:latin typeface="Times New Roman" panose="02020603050405020304" pitchFamily="18" charset="0"/>
              </a:rPr>
              <a:t>5.3.2  </a:t>
            </a:r>
            <a:r>
              <a:rPr lang="zh-CN" altLang="en-US" sz="3600" b="1" dirty="0">
                <a:solidFill>
                  <a:srgbClr val="CC0000"/>
                </a:solidFill>
                <a:latin typeface="Times New Roman" panose="02020603050405020304" pitchFamily="18" charset="0"/>
              </a:rPr>
              <a:t>线索二叉树的操作</a:t>
            </a:r>
            <a:endParaRPr lang="zh-CN" altLang="en-US" sz="3600" b="1" dirty="0">
              <a:solidFill>
                <a:srgbClr val="CC0000"/>
              </a:solidFill>
              <a:latin typeface="Times New Roman" panose="02020603050405020304"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0402">
                                            <p:txEl>
                                              <p:charRg st="28" end="34"/>
                                            </p:txEl>
                                          </p:spTgt>
                                        </p:tgtEl>
                                        <p:attrNameLst>
                                          <p:attrName>style.visibility</p:attrName>
                                        </p:attrNameLst>
                                      </p:cBhvr>
                                      <p:to>
                                        <p:strVal val="visible"/>
                                      </p:to>
                                    </p:set>
                                    <p:anim calcmode="lin" valueType="num">
                                      <p:cBhvr additive="base">
                                        <p:cTn id="7" dur="500" fill="hold"/>
                                        <p:tgtEl>
                                          <p:spTgt spid="1510402">
                                            <p:txEl>
                                              <p:charRg st="28"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0402">
                                            <p:txEl>
                                              <p:charRg st="28" end="3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10402">
                                            <p:txEl>
                                              <p:charRg st="34" end="68"/>
                                            </p:txEl>
                                          </p:spTgt>
                                        </p:tgtEl>
                                        <p:attrNameLst>
                                          <p:attrName>style.visibility</p:attrName>
                                        </p:attrNameLst>
                                      </p:cBhvr>
                                      <p:to>
                                        <p:strVal val="visible"/>
                                      </p:to>
                                    </p:set>
                                    <p:anim calcmode="lin" valueType="num">
                                      <p:cBhvr additive="base">
                                        <p:cTn id="11" dur="500" fill="hold"/>
                                        <p:tgtEl>
                                          <p:spTgt spid="1510402">
                                            <p:txEl>
                                              <p:charRg st="34" end="6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10402">
                                            <p:txEl>
                                              <p:charRg st="34" end="6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10402">
                                            <p:txEl>
                                              <p:charRg st="68" end="110"/>
                                            </p:txEl>
                                          </p:spTgt>
                                        </p:tgtEl>
                                        <p:attrNameLst>
                                          <p:attrName>style.visibility</p:attrName>
                                        </p:attrNameLst>
                                      </p:cBhvr>
                                      <p:to>
                                        <p:strVal val="visible"/>
                                      </p:to>
                                    </p:set>
                                    <p:anim calcmode="lin" valueType="num">
                                      <p:cBhvr additive="base">
                                        <p:cTn id="15" dur="500" fill="hold"/>
                                        <p:tgtEl>
                                          <p:spTgt spid="1510402">
                                            <p:txEl>
                                              <p:charRg st="68" end="1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10402">
                                            <p:txEl>
                                              <p:charRg st="68"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文本框 1511425"/>
          <p:cNvSpPr txBox="1"/>
          <p:nvPr/>
        </p:nvSpPr>
        <p:spPr>
          <a:xfrm>
            <a:off x="142875" y="790575"/>
            <a:ext cx="8677275" cy="4654550"/>
          </a:xfrm>
          <a:prstGeom prst="rect">
            <a:avLst/>
          </a:prstGeom>
          <a:noFill/>
          <a:ln w="31750">
            <a:noFill/>
          </a:ln>
        </p:spPr>
        <p:txBody>
          <a:bodyPr>
            <a:spAutoFit/>
          </a:bodyPr>
          <a:p>
            <a:pPr algn="just">
              <a:spcBef>
                <a:spcPct val="50000"/>
              </a:spcBef>
            </a:pPr>
            <a:r>
              <a:rPr lang="zh-CN" altLang="en-US" sz="3200" b="1" dirty="0">
                <a:solidFill>
                  <a:schemeClr val="tx2"/>
                </a:solidFill>
                <a:latin typeface="Times New Roman" panose="02020603050405020304" pitchFamily="18" charset="0"/>
              </a:rPr>
              <a:t>搜索</a:t>
            </a:r>
            <a:r>
              <a:rPr lang="en-US" altLang="zh-CN" sz="3200" b="1" i="1" dirty="0">
                <a:solidFill>
                  <a:schemeClr val="tx2"/>
                </a:solidFill>
                <a:latin typeface="Times New Roman" panose="02020603050405020304" pitchFamily="18" charset="0"/>
              </a:rPr>
              <a:t>t</a:t>
            </a:r>
            <a:r>
              <a:rPr lang="zh-CN" altLang="en-US" sz="3200" b="1" dirty="0">
                <a:solidFill>
                  <a:schemeClr val="tx2"/>
                </a:solidFill>
                <a:latin typeface="Times New Roman" panose="02020603050405020304" pitchFamily="18" charset="0"/>
              </a:rPr>
              <a:t>为根的线索二叉树中根序列的第一个结点</a:t>
            </a:r>
            <a:endParaRPr lang="zh-CN" altLang="en-US" sz="3200" b="1" dirty="0">
              <a:solidFill>
                <a:schemeClr val="tx2"/>
              </a:solidFill>
              <a:latin typeface="幼圆" panose="02010509060101010101" pitchFamily="49" charset="-122"/>
            </a:endParaRPr>
          </a:p>
          <a:p>
            <a:pPr algn="just">
              <a:lnSpc>
                <a:spcPct val="110000"/>
              </a:lnSpc>
              <a:spcBef>
                <a:spcPct val="20000"/>
              </a:spcBef>
              <a:buClr>
                <a:schemeClr val="bg2"/>
              </a:buClr>
              <a:buSzPct val="75000"/>
              <a:buFont typeface="Wingdings" panose="05000000000000000000" pitchFamily="2" charset="2"/>
            </a:pPr>
            <a:r>
              <a:rPr lang="zh-CN" altLang="en-US" sz="3000" b="1" dirty="0">
                <a:latin typeface="Times New Roman" panose="02020603050405020304" pitchFamily="18" charset="0"/>
              </a:rPr>
              <a:t>算法</a:t>
            </a:r>
            <a:r>
              <a:rPr lang="en-US" altLang="zh-CN" sz="3000" b="1" dirty="0">
                <a:latin typeface="Times New Roman" panose="02020603050405020304" pitchFamily="18" charset="0"/>
              </a:rPr>
              <a:t>FIO(</a:t>
            </a:r>
            <a:r>
              <a:rPr lang="en-US" altLang="zh-CN" sz="3000" b="1" i="1" dirty="0">
                <a:latin typeface="Times New Roman" panose="02020603050405020304" pitchFamily="18" charset="0"/>
              </a:rPr>
              <a:t> t</a:t>
            </a:r>
            <a:r>
              <a:rPr lang="en-US" altLang="zh-CN" sz="3000" b="1" dirty="0">
                <a:latin typeface="Times New Roman" panose="02020603050405020304" pitchFamily="18" charset="0"/>
              </a:rPr>
              <a:t> . </a:t>
            </a:r>
            <a:r>
              <a:rPr lang="en-US" altLang="zh-CN" sz="3000" b="1" i="1" dirty="0">
                <a:latin typeface="Times New Roman" panose="02020603050405020304" pitchFamily="18" charset="0"/>
              </a:rPr>
              <a:t>q</a:t>
            </a:r>
            <a:r>
              <a:rPr lang="en-US" altLang="zh-CN" sz="3000" b="1" dirty="0">
                <a:latin typeface="Times New Roman" panose="02020603050405020304" pitchFamily="18" charset="0"/>
              </a:rPr>
              <a:t> )</a:t>
            </a:r>
            <a:endParaRPr lang="en-US" altLang="zh-CN" sz="3000" b="1" dirty="0">
              <a:latin typeface="Times New Roman" panose="02020603050405020304" pitchFamily="18" charset="0"/>
            </a:endParaRPr>
          </a:p>
          <a:p>
            <a:pPr algn="just">
              <a:lnSpc>
                <a:spcPct val="110000"/>
              </a:lnSpc>
              <a:spcBef>
                <a:spcPct val="20000"/>
              </a:spcBef>
              <a:buClr>
                <a:schemeClr val="bg2"/>
              </a:buClr>
              <a:buSzPct val="75000"/>
              <a:buFont typeface="Wingdings" panose="05000000000000000000" pitchFamily="2" charset="2"/>
            </a:pPr>
            <a:r>
              <a:rPr lang="en-US" altLang="zh-CN" sz="3000" b="1" dirty="0">
                <a:latin typeface="Times New Roman" panose="02020603050405020304" pitchFamily="18" charset="0"/>
              </a:rPr>
              <a:t>/* </a:t>
            </a:r>
            <a:r>
              <a:rPr lang="en-US" altLang="zh-CN" sz="3000" b="1" i="1" dirty="0">
                <a:latin typeface="Times New Roman" panose="02020603050405020304" pitchFamily="18" charset="0"/>
              </a:rPr>
              <a:t>t</a:t>
            </a:r>
            <a:r>
              <a:rPr lang="zh-CN" altLang="en-US" sz="3000" b="1" dirty="0">
                <a:latin typeface="Times New Roman" panose="02020603050405020304" pitchFamily="18" charset="0"/>
              </a:rPr>
              <a:t>指向中序线索二叉树</a:t>
            </a:r>
            <a:r>
              <a:rPr lang="en-US" altLang="zh-CN" sz="3000" b="1" i="1" dirty="0">
                <a:latin typeface="Times New Roman" panose="02020603050405020304" pitchFamily="18" charset="0"/>
              </a:rPr>
              <a:t>T</a:t>
            </a:r>
            <a:r>
              <a:rPr lang="en-US" altLang="zh-CN" sz="3000" b="1" dirty="0">
                <a:latin typeface="Times New Roman" panose="02020603050405020304" pitchFamily="18" charset="0"/>
              </a:rPr>
              <a:t>*</a:t>
            </a:r>
            <a:r>
              <a:rPr lang="zh-CN" altLang="en-US" sz="3000" b="1" dirty="0">
                <a:latin typeface="Times New Roman" panose="02020603050405020304" pitchFamily="18" charset="0"/>
              </a:rPr>
              <a:t>之根，本算法返回</a:t>
            </a:r>
            <a:r>
              <a:rPr lang="en-US" altLang="zh-CN" sz="3000" b="1" i="1" dirty="0">
                <a:latin typeface="Times New Roman" panose="02020603050405020304" pitchFamily="18" charset="0"/>
              </a:rPr>
              <a:t>T</a:t>
            </a:r>
            <a:r>
              <a:rPr lang="en-US" altLang="zh-CN" sz="3000" b="1" dirty="0">
                <a:latin typeface="Times New Roman" panose="02020603050405020304" pitchFamily="18" charset="0"/>
              </a:rPr>
              <a:t>*</a:t>
            </a:r>
            <a:r>
              <a:rPr lang="zh-CN" altLang="en-US" sz="3000" b="1" dirty="0">
                <a:latin typeface="Times New Roman" panose="02020603050405020304" pitchFamily="18" charset="0"/>
              </a:rPr>
              <a:t>的中根序列的首结点，并用</a:t>
            </a:r>
            <a:r>
              <a:rPr lang="en-US" altLang="zh-CN" sz="3000" b="1" i="1" dirty="0">
                <a:latin typeface="Times New Roman" panose="02020603050405020304" pitchFamily="18" charset="0"/>
              </a:rPr>
              <a:t>q</a:t>
            </a:r>
            <a:r>
              <a:rPr lang="zh-CN" altLang="en-US" sz="3000" b="1" dirty="0">
                <a:latin typeface="Times New Roman" panose="02020603050405020304" pitchFamily="18" charset="0"/>
              </a:rPr>
              <a:t>指向它 </a:t>
            </a:r>
            <a:r>
              <a:rPr lang="en-US" altLang="zh-CN" sz="3000" b="1" dirty="0">
                <a:latin typeface="Times New Roman" panose="02020603050405020304" pitchFamily="18" charset="0"/>
              </a:rPr>
              <a:t>*</a:t>
            </a:r>
            <a:r>
              <a:rPr lang="de-DE" altLang="zh-CN" sz="3000" b="1" dirty="0">
                <a:latin typeface="Times New Roman" panose="02020603050405020304" pitchFamily="18" charset="0"/>
              </a:rPr>
              <a:t>/</a:t>
            </a:r>
            <a:endParaRPr lang="de-DE" altLang="zh-CN" sz="3000" b="1" dirty="0">
              <a:latin typeface="Times New Roman" panose="02020603050405020304" pitchFamily="18" charset="0"/>
            </a:endParaRPr>
          </a:p>
          <a:p>
            <a:pPr algn="just">
              <a:lnSpc>
                <a:spcPct val="110000"/>
              </a:lnSpc>
              <a:spcBef>
                <a:spcPct val="20000"/>
              </a:spcBef>
              <a:buClr>
                <a:schemeClr val="bg2"/>
              </a:buClr>
              <a:buSzPct val="75000"/>
              <a:buFont typeface="Wingdings" panose="05000000000000000000" pitchFamily="2" charset="2"/>
            </a:pPr>
            <a:r>
              <a:rPr lang="de-DE" altLang="zh-CN" sz="3000" b="1" dirty="0">
                <a:latin typeface="Times New Roman" panose="02020603050405020304" pitchFamily="18" charset="0"/>
              </a:rPr>
              <a:t>FIO1. [</a:t>
            </a:r>
            <a:r>
              <a:rPr lang="zh-CN" altLang="de-DE" sz="3000" b="1" dirty="0">
                <a:latin typeface="Times New Roman" panose="02020603050405020304" pitchFamily="18" charset="0"/>
              </a:rPr>
              <a:t>初始化</a:t>
            </a:r>
            <a:r>
              <a:rPr lang="de-DE" altLang="zh-CN" sz="3000" b="1" dirty="0">
                <a:latin typeface="Times New Roman" panose="02020603050405020304" pitchFamily="18" charset="0"/>
              </a:rPr>
              <a:t>]</a:t>
            </a:r>
            <a:endParaRPr lang="de-DE" altLang="zh-CN" sz="3000" b="1" dirty="0">
              <a:latin typeface="Times New Roman" panose="02020603050405020304" pitchFamily="18" charset="0"/>
            </a:endParaRPr>
          </a:p>
          <a:p>
            <a:pPr algn="just">
              <a:lnSpc>
                <a:spcPct val="110000"/>
              </a:lnSpc>
              <a:spcBef>
                <a:spcPct val="20000"/>
              </a:spcBef>
              <a:buClr>
                <a:schemeClr val="bg2"/>
              </a:buClr>
              <a:buSzPct val="75000"/>
              <a:buFont typeface="Wingdings" panose="05000000000000000000" pitchFamily="2" charset="2"/>
            </a:pPr>
            <a:r>
              <a:rPr lang="de-DE" altLang="zh-CN" sz="3000" b="1" dirty="0">
                <a:latin typeface="Times New Roman" panose="02020603050405020304" pitchFamily="18" charset="0"/>
              </a:rPr>
              <a:t>     </a:t>
            </a:r>
            <a:r>
              <a:rPr lang="de-DE" altLang="zh-CN" sz="3000" b="1" i="1" dirty="0">
                <a:latin typeface="Times New Roman" panose="02020603050405020304" pitchFamily="18" charset="0"/>
              </a:rPr>
              <a:t> q</a:t>
            </a:r>
            <a:r>
              <a:rPr lang="de-DE" altLang="zh-CN" sz="3000" b="1" dirty="0">
                <a:latin typeface="Times New Roman" panose="02020603050405020304" pitchFamily="18" charset="0"/>
              </a:rPr>
              <a:t> </a:t>
            </a:r>
            <a:r>
              <a:rPr lang="en-US" altLang="zh-CN" sz="3000" b="1" dirty="0">
                <a:latin typeface="Times New Roman" panose="02020603050405020304" pitchFamily="18" charset="0"/>
                <a:sym typeface="Symbol" panose="05050102010706020507" pitchFamily="18" charset="2"/>
              </a:rPr>
              <a:t></a:t>
            </a:r>
            <a:r>
              <a:rPr lang="en-US" altLang="zh-CN" sz="3000" b="1" dirty="0">
                <a:latin typeface="Times New Roman" panose="02020603050405020304" pitchFamily="18" charset="0"/>
              </a:rPr>
              <a:t> </a:t>
            </a:r>
            <a:r>
              <a:rPr lang="de-DE" altLang="zh-CN" sz="3000" b="1" i="1" dirty="0">
                <a:latin typeface="Times New Roman" panose="02020603050405020304" pitchFamily="18" charset="0"/>
              </a:rPr>
              <a:t>t </a:t>
            </a:r>
            <a:r>
              <a:rPr lang="de-DE" altLang="zh-CN" sz="3000" b="1" dirty="0">
                <a:latin typeface="Times New Roman" panose="02020603050405020304" pitchFamily="18" charset="0"/>
              </a:rPr>
              <a:t>. </a:t>
            </a:r>
            <a:endParaRPr lang="de-DE" altLang="zh-CN" sz="3000" b="1" dirty="0">
              <a:latin typeface="Times New Roman" panose="02020603050405020304" pitchFamily="18" charset="0"/>
            </a:endParaRPr>
          </a:p>
          <a:p>
            <a:pPr algn="just">
              <a:lnSpc>
                <a:spcPct val="110000"/>
              </a:lnSpc>
              <a:spcBef>
                <a:spcPct val="20000"/>
              </a:spcBef>
              <a:buClr>
                <a:schemeClr val="bg2"/>
              </a:buClr>
              <a:buSzPct val="75000"/>
              <a:buFont typeface="Wingdings" panose="05000000000000000000" pitchFamily="2" charset="2"/>
            </a:pPr>
            <a:r>
              <a:rPr lang="de-DE" altLang="zh-CN" sz="3000" b="1" dirty="0">
                <a:latin typeface="Times New Roman" panose="02020603050405020304" pitchFamily="18" charset="0"/>
              </a:rPr>
              <a:t>FIO2. </a:t>
            </a:r>
            <a:r>
              <a:rPr lang="en-US" altLang="zh-CN" sz="3000" b="1" dirty="0">
                <a:latin typeface="Times New Roman" panose="02020603050405020304" pitchFamily="18" charset="0"/>
              </a:rPr>
              <a:t>[</a:t>
            </a:r>
            <a:r>
              <a:rPr lang="zh-CN" altLang="en-US" sz="3000" b="1" dirty="0">
                <a:latin typeface="Times New Roman" panose="02020603050405020304" pitchFamily="18" charset="0"/>
              </a:rPr>
              <a:t>找二叉树在中根序下第一个被访问的结点</a:t>
            </a:r>
            <a:r>
              <a:rPr lang="en-US" altLang="zh-CN" sz="3000" b="1" dirty="0">
                <a:latin typeface="Times New Roman" panose="02020603050405020304" pitchFamily="18" charset="0"/>
              </a:rPr>
              <a:t>]</a:t>
            </a:r>
            <a:endParaRPr lang="en-US" altLang="zh-CN" sz="3000" b="1" dirty="0">
              <a:latin typeface="Times New Roman" panose="02020603050405020304" pitchFamily="18" charset="0"/>
            </a:endParaRPr>
          </a:p>
          <a:p>
            <a:pPr algn="just">
              <a:lnSpc>
                <a:spcPct val="110000"/>
              </a:lnSpc>
              <a:spcBef>
                <a:spcPct val="20000"/>
              </a:spcBef>
              <a:buClr>
                <a:schemeClr val="bg2"/>
              </a:buClr>
              <a:buSzPct val="75000"/>
              <a:buFont typeface="Wingdings" panose="05000000000000000000" pitchFamily="2" charset="2"/>
            </a:pPr>
            <a:r>
              <a:rPr lang="en-US" altLang="zh-CN" sz="3000" b="1" dirty="0">
                <a:latin typeface="Times New Roman" panose="02020603050405020304" pitchFamily="18" charset="0"/>
              </a:rPr>
              <a:t>     WHILE  </a:t>
            </a:r>
            <a:r>
              <a:rPr lang="en-US" altLang="zh-CN" sz="3000" b="1" i="1" dirty="0">
                <a:latin typeface="Times New Roman" panose="02020603050405020304" pitchFamily="18" charset="0"/>
              </a:rPr>
              <a:t>LThread </a:t>
            </a:r>
            <a:r>
              <a:rPr lang="en-US" altLang="zh-CN" sz="3000" b="1" dirty="0">
                <a:latin typeface="Times New Roman" panose="02020603050405020304" pitchFamily="18" charset="0"/>
              </a:rPr>
              <a:t>(</a:t>
            </a:r>
            <a:r>
              <a:rPr lang="en-US" altLang="zh-CN" sz="3000" b="1" i="1" dirty="0">
                <a:latin typeface="Times New Roman" panose="02020603050405020304" pitchFamily="18" charset="0"/>
              </a:rPr>
              <a:t>q</a:t>
            </a:r>
            <a:r>
              <a:rPr lang="en-US" altLang="zh-CN" sz="3000" b="1" dirty="0">
                <a:latin typeface="Times New Roman" panose="02020603050405020304" pitchFamily="18" charset="0"/>
              </a:rPr>
              <a:t>) </a:t>
            </a:r>
            <a:r>
              <a:rPr lang="en-US" altLang="zh-CN" sz="3000" b="1" dirty="0">
                <a:latin typeface="Times New Roman" panose="02020603050405020304" pitchFamily="18" charset="0"/>
                <a:sym typeface="Symbol" panose="05050102010706020507" pitchFamily="18" charset="2"/>
              </a:rPr>
              <a:t></a:t>
            </a:r>
            <a:r>
              <a:rPr lang="en-US" altLang="zh-CN" sz="3000" b="1" dirty="0">
                <a:latin typeface="Times New Roman" panose="02020603050405020304" pitchFamily="18" charset="0"/>
              </a:rPr>
              <a:t> 0  DO </a:t>
            </a:r>
            <a:r>
              <a:rPr lang="en-US" altLang="zh-CN" sz="3000" b="1" i="1" dirty="0">
                <a:latin typeface="Times New Roman" panose="02020603050405020304" pitchFamily="18" charset="0"/>
              </a:rPr>
              <a:t>q</a:t>
            </a:r>
            <a:r>
              <a:rPr lang="en-US" altLang="zh-CN" sz="3000" b="1" dirty="0">
                <a:latin typeface="Times New Roman" panose="02020603050405020304" pitchFamily="18" charset="0"/>
              </a:rPr>
              <a:t> </a:t>
            </a:r>
            <a:r>
              <a:rPr lang="en-US" altLang="zh-CN" sz="3000" b="1" dirty="0">
                <a:latin typeface="Times New Roman" panose="02020603050405020304" pitchFamily="18" charset="0"/>
                <a:sym typeface="Symbol" panose="05050102010706020507" pitchFamily="18" charset="2"/>
              </a:rPr>
              <a:t></a:t>
            </a:r>
            <a:r>
              <a:rPr lang="en-US" altLang="zh-CN" sz="3000" b="1" i="1" dirty="0">
                <a:latin typeface="Times New Roman" panose="02020603050405020304" pitchFamily="18" charset="0"/>
              </a:rPr>
              <a:t>Left </a:t>
            </a:r>
            <a:r>
              <a:rPr lang="en-US" altLang="zh-CN" sz="3000" b="1" dirty="0">
                <a:latin typeface="Times New Roman" panose="02020603050405020304" pitchFamily="18" charset="0"/>
              </a:rPr>
              <a:t>(</a:t>
            </a:r>
            <a:r>
              <a:rPr lang="en-US" altLang="zh-CN" sz="3000" b="1" i="1" dirty="0">
                <a:latin typeface="Times New Roman" panose="02020603050405020304" pitchFamily="18" charset="0"/>
              </a:rPr>
              <a:t>q</a:t>
            </a:r>
            <a:r>
              <a:rPr lang="en-US" altLang="zh-CN" sz="3000" b="1" dirty="0">
                <a:latin typeface="Times New Roman" panose="02020603050405020304" pitchFamily="18" charset="0"/>
              </a:rPr>
              <a:t>). ▐</a:t>
            </a:r>
            <a:r>
              <a:rPr lang="zh-CN" altLang="en-US" sz="3000" b="1" dirty="0">
                <a:solidFill>
                  <a:srgbClr val="04440F"/>
                </a:solidFill>
                <a:latin typeface="Times New Roman" panose="02020603050405020304" pitchFamily="18" charset="0"/>
              </a:rPr>
              <a:t>　</a:t>
            </a:r>
            <a:r>
              <a:rPr lang="zh-CN" altLang="en-US" sz="2800" b="1" dirty="0">
                <a:solidFill>
                  <a:srgbClr val="04440F"/>
                </a:solidFill>
                <a:latin typeface="Times New Roman" panose="02020603050405020304" pitchFamily="18" charset="0"/>
              </a:rPr>
              <a:t>　</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5954" name="组合 1512450"/>
          <p:cNvGrpSpPr/>
          <p:nvPr/>
        </p:nvGrpSpPr>
        <p:grpSpPr>
          <a:xfrm>
            <a:off x="2700338" y="1016000"/>
            <a:ext cx="5260975" cy="5243513"/>
            <a:chOff x="2064" y="624"/>
            <a:chExt cx="3314" cy="3303"/>
          </a:xfrm>
        </p:grpSpPr>
        <p:grpSp>
          <p:nvGrpSpPr>
            <p:cNvPr id="125956" name="组合 1512451"/>
            <p:cNvGrpSpPr/>
            <p:nvPr/>
          </p:nvGrpSpPr>
          <p:grpSpPr>
            <a:xfrm>
              <a:off x="2064" y="624"/>
              <a:ext cx="3314" cy="2768"/>
              <a:chOff x="2064" y="624"/>
              <a:chExt cx="3314" cy="2768"/>
            </a:xfrm>
          </p:grpSpPr>
          <p:grpSp>
            <p:nvGrpSpPr>
              <p:cNvPr id="125958" name="组合 1512452"/>
              <p:cNvGrpSpPr/>
              <p:nvPr/>
            </p:nvGrpSpPr>
            <p:grpSpPr>
              <a:xfrm>
                <a:off x="3022" y="1078"/>
                <a:ext cx="1346" cy="368"/>
                <a:chOff x="3550" y="838"/>
                <a:chExt cx="1346" cy="368"/>
              </a:xfrm>
            </p:grpSpPr>
            <p:sp>
              <p:nvSpPr>
                <p:cNvPr id="126006" name="矩形 1512453"/>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26007" name="直接连接符 1512454"/>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08" name="直接连接符 1512455"/>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09" name="文本框 1512456"/>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A</a:t>
                  </a:r>
                  <a:endParaRPr lang="en-US" altLang="zh-CN" sz="3200" b="1" dirty="0">
                    <a:latin typeface="Times New Roman" panose="02020603050405020304" pitchFamily="18" charset="0"/>
                    <a:ea typeface="幼圆" panose="02010509060101010101" pitchFamily="49" charset="-122"/>
                  </a:endParaRPr>
                </a:p>
              </p:txBody>
            </p:sp>
            <p:sp>
              <p:nvSpPr>
                <p:cNvPr id="126010" name="直接连接符 1512457"/>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11" name="直接连接符 1512458"/>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12" name="文本框 1512459"/>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26013" name="文本框 1512460"/>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25959" name="组合 1512461"/>
              <p:cNvGrpSpPr/>
              <p:nvPr/>
            </p:nvGrpSpPr>
            <p:grpSpPr>
              <a:xfrm>
                <a:off x="2064" y="2064"/>
                <a:ext cx="1346" cy="368"/>
                <a:chOff x="3550" y="838"/>
                <a:chExt cx="1346" cy="368"/>
              </a:xfrm>
            </p:grpSpPr>
            <p:sp>
              <p:nvSpPr>
                <p:cNvPr id="125998" name="矩形 1512462"/>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25999" name="直接连接符 1512463"/>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00" name="直接连接符 1512464"/>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01" name="文本框 1512465"/>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B</a:t>
                  </a:r>
                  <a:endParaRPr lang="en-US" altLang="zh-CN" sz="3200" b="1" dirty="0">
                    <a:latin typeface="Times New Roman" panose="02020603050405020304" pitchFamily="18" charset="0"/>
                    <a:ea typeface="幼圆" panose="02010509060101010101" pitchFamily="49" charset="-122"/>
                  </a:endParaRPr>
                </a:p>
              </p:txBody>
            </p:sp>
            <p:sp>
              <p:nvSpPr>
                <p:cNvPr id="126002" name="直接连接符 1512466"/>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03" name="直接连接符 1512467"/>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004" name="文本框 1512468"/>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26005" name="文本框 1512469"/>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25960" name="组合 1512470"/>
              <p:cNvGrpSpPr/>
              <p:nvPr/>
            </p:nvGrpSpPr>
            <p:grpSpPr>
              <a:xfrm>
                <a:off x="2352" y="3024"/>
                <a:ext cx="1346" cy="368"/>
                <a:chOff x="3550" y="838"/>
                <a:chExt cx="1346" cy="368"/>
              </a:xfrm>
            </p:grpSpPr>
            <p:sp>
              <p:nvSpPr>
                <p:cNvPr id="125990" name="矩形 1512471"/>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25991" name="直接连接符 1512472"/>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92" name="直接连接符 1512473"/>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93" name="文本框 1512474"/>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C</a:t>
                  </a:r>
                  <a:endParaRPr lang="en-US" altLang="zh-CN" sz="3200" b="1" dirty="0">
                    <a:latin typeface="Times New Roman" panose="02020603050405020304" pitchFamily="18" charset="0"/>
                    <a:ea typeface="幼圆" panose="02010509060101010101" pitchFamily="49" charset="-122"/>
                  </a:endParaRPr>
                </a:p>
              </p:txBody>
            </p:sp>
            <p:sp>
              <p:nvSpPr>
                <p:cNvPr id="125994" name="直接连接符 1512475"/>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95" name="直接连接符 1512476"/>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96" name="文本框 1512477"/>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25997" name="文本框 1512478"/>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25961" name="组合 1512479"/>
              <p:cNvGrpSpPr/>
              <p:nvPr/>
            </p:nvGrpSpPr>
            <p:grpSpPr>
              <a:xfrm>
                <a:off x="4032" y="2064"/>
                <a:ext cx="1346" cy="368"/>
                <a:chOff x="3550" y="838"/>
                <a:chExt cx="1346" cy="368"/>
              </a:xfrm>
            </p:grpSpPr>
            <p:sp>
              <p:nvSpPr>
                <p:cNvPr id="125982" name="矩形 1512480"/>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lgn="ctr"/>
                  <a:endParaRPr lang="zh-CN" altLang="en-US" dirty="0">
                    <a:latin typeface="Tahoma" panose="020B0604030504040204" pitchFamily="34" charset="0"/>
                  </a:endParaRPr>
                </a:p>
              </p:txBody>
            </p:sp>
            <p:sp>
              <p:nvSpPr>
                <p:cNvPr id="125983" name="直接连接符 1512481"/>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84" name="直接连接符 1512482"/>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85" name="文本框 1512483"/>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sp>
              <p:nvSpPr>
                <p:cNvPr id="125986" name="直接连接符 1512484"/>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87" name="直接连接符 1512485"/>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88" name="文本框 1512486"/>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25989" name="文本框 1512487"/>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25962" name="组合 1512488"/>
              <p:cNvGrpSpPr/>
              <p:nvPr/>
            </p:nvGrpSpPr>
            <p:grpSpPr>
              <a:xfrm>
                <a:off x="3792" y="3024"/>
                <a:ext cx="1346" cy="368"/>
                <a:chOff x="3550" y="838"/>
                <a:chExt cx="1346" cy="368"/>
              </a:xfrm>
            </p:grpSpPr>
            <p:sp>
              <p:nvSpPr>
                <p:cNvPr id="125974" name="矩形 1512489"/>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25975" name="直接连接符 1512490"/>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76" name="直接连接符 1512491"/>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77" name="文本框 1512492"/>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E</a:t>
                  </a:r>
                  <a:endParaRPr lang="en-US" altLang="zh-CN" sz="3200" b="1" dirty="0">
                    <a:latin typeface="Times New Roman" panose="02020603050405020304" pitchFamily="18" charset="0"/>
                    <a:ea typeface="幼圆" panose="02010509060101010101" pitchFamily="49" charset="-122"/>
                  </a:endParaRPr>
                </a:p>
              </p:txBody>
            </p:sp>
            <p:sp>
              <p:nvSpPr>
                <p:cNvPr id="125978" name="直接连接符 1512493"/>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79" name="直接连接符 1512494"/>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5980" name="文本框 1512495"/>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25981" name="文本框 1512496"/>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sp>
            <p:nvSpPr>
              <p:cNvPr id="125963" name="直接连接符 1512497"/>
              <p:cNvSpPr/>
              <p:nvPr/>
            </p:nvSpPr>
            <p:spPr>
              <a:xfrm flipH="1">
                <a:off x="2976" y="1296"/>
                <a:ext cx="432" cy="768"/>
              </a:xfrm>
              <a:prstGeom prst="line">
                <a:avLst/>
              </a:prstGeom>
              <a:ln w="31750" cap="sq" cmpd="sng">
                <a:solidFill>
                  <a:schemeClr val="tx2"/>
                </a:solidFill>
                <a:prstDash val="solid"/>
                <a:headEnd type="none" w="sm" len="sm"/>
                <a:tailEnd type="triangle" w="med" len="lg"/>
              </a:ln>
            </p:spPr>
          </p:sp>
          <p:sp>
            <p:nvSpPr>
              <p:cNvPr id="125964" name="直接连接符 1512498"/>
              <p:cNvSpPr/>
              <p:nvPr/>
            </p:nvSpPr>
            <p:spPr>
              <a:xfrm>
                <a:off x="3936" y="1296"/>
                <a:ext cx="432" cy="768"/>
              </a:xfrm>
              <a:prstGeom prst="line">
                <a:avLst/>
              </a:prstGeom>
              <a:ln w="31750" cap="sq" cmpd="sng">
                <a:solidFill>
                  <a:schemeClr val="tx2"/>
                </a:solidFill>
                <a:prstDash val="solid"/>
                <a:headEnd type="none" w="sm" len="sm"/>
                <a:tailEnd type="triangle" w="med" len="lg"/>
              </a:ln>
            </p:spPr>
          </p:sp>
          <p:sp>
            <p:nvSpPr>
              <p:cNvPr id="125965" name="任意多边形 1512499"/>
              <p:cNvSpPr/>
              <p:nvPr/>
            </p:nvSpPr>
            <p:spPr>
              <a:xfrm flipV="1">
                <a:off x="3312" y="1440"/>
                <a:ext cx="288" cy="1794"/>
              </a:xfrm>
              <a:custGeom>
                <a:avLst/>
                <a:gdLst>
                  <a:gd name="txL" fmla="*/ 0 w 21601"/>
                  <a:gd name="txT" fmla="*/ 0 h 23749"/>
                  <a:gd name="txR" fmla="*/ 21601 w 21601"/>
                  <a:gd name="txB" fmla="*/ 23749 h 23749"/>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1" h="23749" fill="none">
                    <a:moveTo>
                      <a:pt x="0" y="0"/>
                    </a:moveTo>
                    <a:cubicBezTo>
                      <a:pt x="-1" y="0"/>
                      <a:pt x="0" y="0"/>
                      <a:pt x="0" y="0"/>
                    </a:cubicBezTo>
                    <a:cubicBezTo>
                      <a:pt x="11929" y="0"/>
                      <a:pt x="21600" y="9671"/>
                      <a:pt x="21600" y="21600"/>
                    </a:cubicBezTo>
                    <a:cubicBezTo>
                      <a:pt x="21600" y="22328"/>
                      <a:pt x="21564" y="23048"/>
                      <a:pt x="21494" y="23751"/>
                    </a:cubicBezTo>
                  </a:path>
                  <a:path w="21601" h="23749" stroke="0">
                    <a:moveTo>
                      <a:pt x="0" y="0"/>
                    </a:moveTo>
                    <a:cubicBezTo>
                      <a:pt x="-1" y="0"/>
                      <a:pt x="0" y="0"/>
                      <a:pt x="0" y="0"/>
                    </a:cubicBezTo>
                    <a:cubicBezTo>
                      <a:pt x="11929" y="0"/>
                      <a:pt x="21600" y="9671"/>
                      <a:pt x="21600" y="21600"/>
                    </a:cubicBezTo>
                    <a:cubicBezTo>
                      <a:pt x="21600" y="22328"/>
                      <a:pt x="21564" y="23048"/>
                      <a:pt x="21494" y="23751"/>
                    </a:cubicBezTo>
                    <a:lnTo>
                      <a:pt x="1"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25966" name="任意多边形 1512500"/>
              <p:cNvSpPr/>
              <p:nvPr/>
            </p:nvSpPr>
            <p:spPr>
              <a:xfrm flipH="1" flipV="1">
                <a:off x="3743" y="1440"/>
                <a:ext cx="423" cy="1776"/>
              </a:xfrm>
              <a:custGeom>
                <a:avLst/>
                <a:gdLst>
                  <a:gd name="txL" fmla="*/ 0 w 23783"/>
                  <a:gd name="txT" fmla="*/ 0 h 21600"/>
                  <a:gd name="txR" fmla="*/ 23783 w 23783"/>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3783" h="21600" fill="none">
                    <a:moveTo>
                      <a:pt x="0" y="110"/>
                    </a:moveTo>
                    <a:cubicBezTo>
                      <a:pt x="717" y="36"/>
                      <a:pt x="1446" y="-1"/>
                      <a:pt x="2183" y="-1"/>
                    </a:cubicBezTo>
                    <a:cubicBezTo>
                      <a:pt x="14112" y="-1"/>
                      <a:pt x="23783" y="9670"/>
                      <a:pt x="23783" y="21599"/>
                    </a:cubicBezTo>
                  </a:path>
                  <a:path w="23783" h="21600" stroke="0">
                    <a:moveTo>
                      <a:pt x="0" y="110"/>
                    </a:moveTo>
                    <a:cubicBezTo>
                      <a:pt x="717" y="36"/>
                      <a:pt x="1446" y="-1"/>
                      <a:pt x="2183" y="-1"/>
                    </a:cubicBezTo>
                    <a:cubicBezTo>
                      <a:pt x="14112" y="-1"/>
                      <a:pt x="23783" y="9670"/>
                      <a:pt x="23783" y="21599"/>
                    </a:cubicBezTo>
                    <a:lnTo>
                      <a:pt x="2183"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25967" name="直接连接符 1512501"/>
              <p:cNvSpPr/>
              <p:nvPr/>
            </p:nvSpPr>
            <p:spPr>
              <a:xfrm>
                <a:off x="2976" y="2256"/>
                <a:ext cx="384" cy="768"/>
              </a:xfrm>
              <a:prstGeom prst="line">
                <a:avLst/>
              </a:prstGeom>
              <a:ln w="31750" cap="sq" cmpd="sng">
                <a:solidFill>
                  <a:schemeClr val="tx2"/>
                </a:solidFill>
                <a:prstDash val="solid"/>
                <a:headEnd type="none" w="sm" len="sm"/>
                <a:tailEnd type="triangle" w="med" len="lg"/>
              </a:ln>
            </p:spPr>
          </p:sp>
          <p:sp>
            <p:nvSpPr>
              <p:cNvPr id="125968" name="直接连接符 1512502"/>
              <p:cNvSpPr/>
              <p:nvPr/>
            </p:nvSpPr>
            <p:spPr>
              <a:xfrm flipH="1">
                <a:off x="4032" y="2256"/>
                <a:ext cx="384" cy="768"/>
              </a:xfrm>
              <a:prstGeom prst="line">
                <a:avLst/>
              </a:prstGeom>
              <a:ln w="31750" cap="sq" cmpd="sng">
                <a:solidFill>
                  <a:schemeClr val="tx2"/>
                </a:solidFill>
                <a:prstDash val="solid"/>
                <a:headEnd type="none" w="sm" len="sm"/>
                <a:tailEnd type="triangle" w="med" len="lg"/>
              </a:ln>
            </p:spPr>
          </p:sp>
          <p:sp>
            <p:nvSpPr>
              <p:cNvPr id="125969" name="任意多边形 1512503"/>
              <p:cNvSpPr/>
              <p:nvPr/>
            </p:nvSpPr>
            <p:spPr>
              <a:xfrm flipH="1" flipV="1">
                <a:off x="2448" y="2409"/>
                <a:ext cx="266" cy="807"/>
              </a:xfrm>
              <a:custGeom>
                <a:avLst/>
                <a:gdLst>
                  <a:gd name="txL" fmla="*/ 0 w 23926"/>
                  <a:gd name="txT" fmla="*/ 0 h 22695"/>
                  <a:gd name="txR" fmla="*/ 23926 w 23926"/>
                  <a:gd name="txB" fmla="*/ 22695 h 2269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3926" h="22695" fill="none">
                    <a:moveTo>
                      <a:pt x="0" y="125"/>
                    </a:moveTo>
                    <a:cubicBezTo>
                      <a:pt x="763" y="41"/>
                      <a:pt x="1539" y="-1"/>
                      <a:pt x="2326" y="-1"/>
                    </a:cubicBezTo>
                    <a:cubicBezTo>
                      <a:pt x="14255" y="-1"/>
                      <a:pt x="23926" y="9670"/>
                      <a:pt x="23926" y="21599"/>
                    </a:cubicBezTo>
                    <a:cubicBezTo>
                      <a:pt x="23926" y="21968"/>
                      <a:pt x="23917" y="22334"/>
                      <a:pt x="23899" y="22694"/>
                    </a:cubicBezTo>
                  </a:path>
                  <a:path w="23926" h="22695" stroke="0">
                    <a:moveTo>
                      <a:pt x="0" y="125"/>
                    </a:moveTo>
                    <a:cubicBezTo>
                      <a:pt x="763" y="41"/>
                      <a:pt x="1539" y="-1"/>
                      <a:pt x="2326" y="-1"/>
                    </a:cubicBezTo>
                    <a:cubicBezTo>
                      <a:pt x="14255" y="-1"/>
                      <a:pt x="23926" y="9670"/>
                      <a:pt x="23926" y="21599"/>
                    </a:cubicBezTo>
                    <a:cubicBezTo>
                      <a:pt x="23926" y="21968"/>
                      <a:pt x="23917" y="22334"/>
                      <a:pt x="23899" y="22694"/>
                    </a:cubicBezTo>
                    <a:lnTo>
                      <a:pt x="2326"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25970" name="任意多边形 1512504"/>
              <p:cNvSpPr/>
              <p:nvPr/>
            </p:nvSpPr>
            <p:spPr>
              <a:xfrm flipV="1">
                <a:off x="4704" y="2400"/>
                <a:ext cx="240" cy="81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25971" name="文本框 1512505"/>
              <p:cNvSpPr txBox="1"/>
              <p:nvPr/>
            </p:nvSpPr>
            <p:spPr>
              <a:xfrm>
                <a:off x="2255" y="2090"/>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25972" name="文本框 1512506"/>
              <p:cNvSpPr txBox="1"/>
              <p:nvPr/>
            </p:nvSpPr>
            <p:spPr>
              <a:xfrm>
                <a:off x="4800" y="2085"/>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25973" name="直接连接符 1512507"/>
              <p:cNvSpPr/>
              <p:nvPr/>
            </p:nvSpPr>
            <p:spPr>
              <a:xfrm>
                <a:off x="3648" y="624"/>
                <a:ext cx="0" cy="480"/>
              </a:xfrm>
              <a:prstGeom prst="line">
                <a:avLst/>
              </a:prstGeom>
              <a:ln w="31750" cap="sq" cmpd="sng">
                <a:solidFill>
                  <a:schemeClr val="tx2"/>
                </a:solidFill>
                <a:prstDash val="solid"/>
                <a:headEnd type="none" w="sm" len="sm"/>
                <a:tailEnd type="triangle" w="med" len="lg"/>
              </a:ln>
            </p:spPr>
          </p:sp>
        </p:grpSp>
        <p:sp>
          <p:nvSpPr>
            <p:cNvPr id="125957" name="文本框 1512508"/>
            <p:cNvSpPr txBox="1"/>
            <p:nvPr/>
          </p:nvSpPr>
          <p:spPr>
            <a:xfrm>
              <a:off x="2304" y="3600"/>
              <a:ext cx="3072" cy="327"/>
            </a:xfrm>
            <a:prstGeom prst="rect">
              <a:avLst/>
            </a:prstGeom>
            <a:noFill/>
            <a:ln w="31750">
              <a:noFill/>
            </a:ln>
          </p:spPr>
          <p:txBody>
            <a:bodyPr>
              <a:spAutoFit/>
            </a:bodyPr>
            <a:p>
              <a:pPr algn="ctr">
                <a:spcBef>
                  <a:spcPct val="50000"/>
                </a:spcBef>
              </a:pPr>
              <a:r>
                <a:rPr lang="zh-CN" altLang="en-US" sz="2800" b="1" dirty="0">
                  <a:latin typeface="Times New Roman" panose="02020603050405020304" pitchFamily="18" charset="0"/>
                  <a:ea typeface="幼圆" panose="02010509060101010101" pitchFamily="49" charset="-122"/>
                </a:rPr>
                <a:t>中序线索二叉树</a:t>
              </a:r>
              <a:endParaRPr lang="zh-CN" altLang="en-US" sz="2800" b="1" dirty="0">
                <a:latin typeface="Times New Roman" panose="02020603050405020304" pitchFamily="18" charset="0"/>
                <a:ea typeface="幼圆" panose="02010509060101010101" pitchFamily="49" charset="-122"/>
              </a:endParaRPr>
            </a:p>
          </p:txBody>
        </p:sp>
      </p:grpSp>
      <p:sp>
        <p:nvSpPr>
          <p:cNvPr id="125955" name="Rectangle 2"/>
          <p:cNvSpPr/>
          <p:nvPr/>
        </p:nvSpPr>
        <p:spPr>
          <a:xfrm>
            <a:off x="431800" y="368300"/>
            <a:ext cx="7704138" cy="576263"/>
          </a:xfrm>
          <a:prstGeom prst="rect">
            <a:avLst/>
          </a:prstGeom>
          <a:noFill/>
          <a:ln w="9525">
            <a:noFill/>
          </a:ln>
        </p:spPr>
        <p:txBody>
          <a:bodyPr/>
          <a:p>
            <a:pPr marL="342900" indent="-342900">
              <a:buClr>
                <a:schemeClr val="accent2"/>
              </a:buClr>
              <a:buSzPct val="75000"/>
              <a:buFont typeface="Monotype Sorts" pitchFamily="2" charset="2"/>
            </a:pPr>
            <a:r>
              <a:rPr lang="en-US" altLang="zh-CN" sz="3200" b="1" dirty="0">
                <a:latin typeface="Times New Roman" panose="02020603050405020304" pitchFamily="18" charset="0"/>
                <a:ea typeface="仿宋_GB2312" pitchFamily="49" charset="-122"/>
              </a:rPr>
              <a:t>While  </a:t>
            </a:r>
            <a:r>
              <a:rPr lang="en-US" altLang="zh-CN" sz="3200" b="1" i="1" dirty="0">
                <a:latin typeface="Times New Roman" panose="02020603050405020304" pitchFamily="18" charset="0"/>
                <a:ea typeface="仿宋_GB2312" pitchFamily="49" charset="-122"/>
              </a:rPr>
              <a:t>LThread</a:t>
            </a:r>
            <a:r>
              <a:rPr lang="en-US" altLang="zh-CN" sz="3200" b="1" dirty="0">
                <a:latin typeface="Times New Roman" panose="02020603050405020304" pitchFamily="18" charset="0"/>
                <a:ea typeface="仿宋_GB2312" pitchFamily="49" charset="-122"/>
              </a:rPr>
              <a:t>(</a:t>
            </a:r>
            <a:r>
              <a:rPr lang="en-US" altLang="zh-CN" sz="3200" b="1" i="1" dirty="0">
                <a:latin typeface="Times New Roman" panose="02020603050405020304" pitchFamily="18" charset="0"/>
                <a:ea typeface="仿宋_GB2312" pitchFamily="49" charset="-122"/>
              </a:rPr>
              <a:t>q</a:t>
            </a:r>
            <a:r>
              <a:rPr lang="en-US" altLang="zh-CN" sz="3200" b="1" dirty="0">
                <a:latin typeface="Times New Roman" panose="02020603050405020304" pitchFamily="18" charset="0"/>
                <a:ea typeface="仿宋_GB2312" pitchFamily="49" charset="-122"/>
              </a:rPr>
              <a:t>) = 0  DO  </a:t>
            </a:r>
            <a:r>
              <a:rPr lang="en-US" altLang="zh-CN" sz="3200" b="1" i="1" dirty="0">
                <a:latin typeface="Times New Roman" panose="02020603050405020304" pitchFamily="18" charset="0"/>
                <a:ea typeface="仿宋_GB2312" pitchFamily="49" charset="-122"/>
              </a:rPr>
              <a:t>q</a:t>
            </a:r>
            <a:r>
              <a:rPr lang="en-US" altLang="zh-CN" sz="3200" b="1" dirty="0">
                <a:latin typeface="Times New Roman" panose="02020603050405020304" pitchFamily="18" charset="0"/>
                <a:ea typeface="仿宋_GB2312" pitchFamily="49" charset="-122"/>
              </a:rPr>
              <a:t> </a:t>
            </a:r>
            <a:r>
              <a:rPr lang="en-US" altLang="zh-CN" sz="3200" b="1" dirty="0">
                <a:latin typeface="Times New Roman" panose="02020603050405020304" pitchFamily="18" charset="0"/>
                <a:ea typeface="仿宋_GB2312" pitchFamily="49" charset="-122"/>
                <a:sym typeface="Symbol" panose="05050102010706020507" pitchFamily="18" charset="2"/>
              </a:rPr>
              <a:t></a:t>
            </a:r>
            <a:r>
              <a:rPr lang="en-US" altLang="zh-CN" sz="3200" b="1" dirty="0">
                <a:latin typeface="Times New Roman" panose="02020603050405020304" pitchFamily="18" charset="0"/>
                <a:ea typeface="仿宋_GB2312" pitchFamily="49" charset="-122"/>
              </a:rPr>
              <a:t> </a:t>
            </a:r>
            <a:r>
              <a:rPr lang="en-US" altLang="zh-CN" sz="3200" b="1" i="1" dirty="0">
                <a:latin typeface="Times New Roman" panose="02020603050405020304" pitchFamily="18" charset="0"/>
                <a:ea typeface="仿宋_GB2312" pitchFamily="49" charset="-122"/>
              </a:rPr>
              <a:t>Left</a:t>
            </a:r>
            <a:r>
              <a:rPr lang="en-US" altLang="zh-CN" sz="3200" b="1" dirty="0">
                <a:latin typeface="Times New Roman" panose="02020603050405020304" pitchFamily="18" charset="0"/>
                <a:ea typeface="仿宋_GB2312" pitchFamily="49" charset="-122"/>
              </a:rPr>
              <a:t>(</a:t>
            </a:r>
            <a:r>
              <a:rPr lang="en-US" altLang="zh-CN" sz="3200" b="1" i="1" dirty="0">
                <a:latin typeface="Times New Roman" panose="02020603050405020304" pitchFamily="18" charset="0"/>
                <a:ea typeface="仿宋_GB2312" pitchFamily="49" charset="-122"/>
              </a:rPr>
              <a:t>q</a:t>
            </a:r>
            <a:r>
              <a:rPr lang="en-US" altLang="zh-CN" sz="3200" b="1" dirty="0">
                <a:latin typeface="Times New Roman" panose="02020603050405020304" pitchFamily="18" charset="0"/>
                <a:ea typeface="仿宋_GB2312" pitchFamily="49" charset="-122"/>
              </a:rPr>
              <a:t>);</a:t>
            </a:r>
            <a:endParaRPr lang="en-US" altLang="zh-CN" sz="3200" b="1" dirty="0">
              <a:latin typeface="Times New Roman" panose="02020603050405020304" pitchFamily="18" charset="0"/>
              <a:ea typeface="仿宋_GB2312" pitchFamily="49" charset="-122"/>
            </a:endParaRPr>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6978" name="组合 1513474"/>
          <p:cNvGrpSpPr/>
          <p:nvPr/>
        </p:nvGrpSpPr>
        <p:grpSpPr>
          <a:xfrm>
            <a:off x="4140200" y="1520825"/>
            <a:ext cx="3740150" cy="4394200"/>
            <a:chOff x="3404" y="414"/>
            <a:chExt cx="2356" cy="2768"/>
          </a:xfrm>
        </p:grpSpPr>
        <p:grpSp>
          <p:nvGrpSpPr>
            <p:cNvPr id="126980" name="组合 1513475"/>
            <p:cNvGrpSpPr/>
            <p:nvPr/>
          </p:nvGrpSpPr>
          <p:grpSpPr>
            <a:xfrm>
              <a:off x="3404" y="868"/>
              <a:ext cx="1346" cy="368"/>
              <a:chOff x="3550" y="838"/>
              <a:chExt cx="1346" cy="368"/>
            </a:xfrm>
          </p:grpSpPr>
          <p:sp>
            <p:nvSpPr>
              <p:cNvPr id="127006" name="矩形 1513476"/>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27007" name="直接连接符 1513477"/>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08" name="直接连接符 1513478"/>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09" name="文本框 1513479"/>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A</a:t>
                </a:r>
                <a:endParaRPr lang="en-US" altLang="zh-CN" sz="3200" b="1" dirty="0">
                  <a:latin typeface="Times New Roman" panose="02020603050405020304" pitchFamily="18" charset="0"/>
                  <a:ea typeface="幼圆" panose="02010509060101010101" pitchFamily="49" charset="-122"/>
                </a:endParaRPr>
              </a:p>
            </p:txBody>
          </p:sp>
          <p:sp>
            <p:nvSpPr>
              <p:cNvPr id="127010" name="直接连接符 1513480"/>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11" name="直接连接符 1513481"/>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12" name="文本框 1513482"/>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27013" name="文本框 1513483"/>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26981" name="组合 1513484"/>
            <p:cNvGrpSpPr/>
            <p:nvPr/>
          </p:nvGrpSpPr>
          <p:grpSpPr>
            <a:xfrm>
              <a:off x="4414" y="1854"/>
              <a:ext cx="1346" cy="368"/>
              <a:chOff x="3550" y="838"/>
              <a:chExt cx="1346" cy="368"/>
            </a:xfrm>
          </p:grpSpPr>
          <p:sp>
            <p:nvSpPr>
              <p:cNvPr id="126998" name="矩形 1513485"/>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lgn="ctr"/>
                <a:endParaRPr lang="zh-CN" altLang="en-US" dirty="0">
                  <a:latin typeface="Tahoma" panose="020B0604030504040204" pitchFamily="34" charset="0"/>
                </a:endParaRPr>
              </a:p>
            </p:txBody>
          </p:sp>
          <p:sp>
            <p:nvSpPr>
              <p:cNvPr id="126999" name="直接连接符 1513486"/>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00" name="直接连接符 1513487"/>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01" name="文本框 1513488"/>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sp>
            <p:nvSpPr>
              <p:cNvPr id="127002" name="直接连接符 1513489"/>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03" name="直接连接符 1513490"/>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7004" name="文本框 1513491"/>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27005" name="文本框 1513492"/>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26982" name="组合 1513493"/>
            <p:cNvGrpSpPr/>
            <p:nvPr/>
          </p:nvGrpSpPr>
          <p:grpSpPr>
            <a:xfrm>
              <a:off x="4174" y="2814"/>
              <a:ext cx="1346" cy="368"/>
              <a:chOff x="3550" y="838"/>
              <a:chExt cx="1346" cy="368"/>
            </a:xfrm>
          </p:grpSpPr>
          <p:sp>
            <p:nvSpPr>
              <p:cNvPr id="126990" name="矩形 1513494"/>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26991" name="直接连接符 1513495"/>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992" name="直接连接符 1513496"/>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993" name="文本框 1513497"/>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E</a:t>
                </a:r>
                <a:endParaRPr lang="en-US" altLang="zh-CN" sz="3200" b="1" dirty="0">
                  <a:latin typeface="Times New Roman" panose="02020603050405020304" pitchFamily="18" charset="0"/>
                  <a:ea typeface="幼圆" panose="02010509060101010101" pitchFamily="49" charset="-122"/>
                </a:endParaRPr>
              </a:p>
            </p:txBody>
          </p:sp>
          <p:sp>
            <p:nvSpPr>
              <p:cNvPr id="126994" name="直接连接符 1513498"/>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995" name="直接连接符 1513499"/>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26996" name="文本框 1513500"/>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26997" name="文本框 1513501"/>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sp>
          <p:nvSpPr>
            <p:cNvPr id="126983" name="直接连接符 1513502"/>
            <p:cNvSpPr/>
            <p:nvPr/>
          </p:nvSpPr>
          <p:spPr>
            <a:xfrm>
              <a:off x="4318" y="1086"/>
              <a:ext cx="432" cy="768"/>
            </a:xfrm>
            <a:prstGeom prst="line">
              <a:avLst/>
            </a:prstGeom>
            <a:ln w="31750" cap="sq" cmpd="sng">
              <a:solidFill>
                <a:schemeClr val="tx2"/>
              </a:solidFill>
              <a:prstDash val="solid"/>
              <a:headEnd type="none" w="sm" len="sm"/>
              <a:tailEnd type="triangle" w="med" len="lg"/>
            </a:ln>
          </p:spPr>
        </p:sp>
        <p:sp>
          <p:nvSpPr>
            <p:cNvPr id="126984" name="任意多边形 1513503"/>
            <p:cNvSpPr/>
            <p:nvPr/>
          </p:nvSpPr>
          <p:spPr>
            <a:xfrm flipH="1" flipV="1">
              <a:off x="4125" y="1230"/>
              <a:ext cx="423" cy="1776"/>
            </a:xfrm>
            <a:custGeom>
              <a:avLst/>
              <a:gdLst>
                <a:gd name="txL" fmla="*/ 0 w 23783"/>
                <a:gd name="txT" fmla="*/ 0 h 21600"/>
                <a:gd name="txR" fmla="*/ 23783 w 23783"/>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3783" h="21600" fill="none">
                  <a:moveTo>
                    <a:pt x="0" y="110"/>
                  </a:moveTo>
                  <a:cubicBezTo>
                    <a:pt x="717" y="36"/>
                    <a:pt x="1446" y="-1"/>
                    <a:pt x="2183" y="-1"/>
                  </a:cubicBezTo>
                  <a:cubicBezTo>
                    <a:pt x="14112" y="-1"/>
                    <a:pt x="23783" y="9670"/>
                    <a:pt x="23783" y="21599"/>
                  </a:cubicBezTo>
                </a:path>
                <a:path w="23783" h="21600" stroke="0">
                  <a:moveTo>
                    <a:pt x="0" y="110"/>
                  </a:moveTo>
                  <a:cubicBezTo>
                    <a:pt x="717" y="36"/>
                    <a:pt x="1446" y="-1"/>
                    <a:pt x="2183" y="-1"/>
                  </a:cubicBezTo>
                  <a:cubicBezTo>
                    <a:pt x="14112" y="-1"/>
                    <a:pt x="23783" y="9670"/>
                    <a:pt x="23783" y="21599"/>
                  </a:cubicBezTo>
                  <a:lnTo>
                    <a:pt x="2183"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26985" name="直接连接符 1513504"/>
            <p:cNvSpPr/>
            <p:nvPr/>
          </p:nvSpPr>
          <p:spPr>
            <a:xfrm flipH="1">
              <a:off x="4414" y="2046"/>
              <a:ext cx="384" cy="768"/>
            </a:xfrm>
            <a:prstGeom prst="line">
              <a:avLst/>
            </a:prstGeom>
            <a:ln w="31750" cap="sq" cmpd="sng">
              <a:solidFill>
                <a:schemeClr val="tx2"/>
              </a:solidFill>
              <a:prstDash val="solid"/>
              <a:headEnd type="none" w="sm" len="sm"/>
              <a:tailEnd type="triangle" w="med" len="lg"/>
            </a:ln>
          </p:spPr>
        </p:sp>
        <p:sp>
          <p:nvSpPr>
            <p:cNvPr id="126986" name="任意多边形 1513505"/>
            <p:cNvSpPr/>
            <p:nvPr/>
          </p:nvSpPr>
          <p:spPr>
            <a:xfrm flipV="1">
              <a:off x="5086" y="2190"/>
              <a:ext cx="240" cy="81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26987" name="文本框 1513506"/>
            <p:cNvSpPr txBox="1"/>
            <p:nvPr/>
          </p:nvSpPr>
          <p:spPr>
            <a:xfrm>
              <a:off x="3606" y="913"/>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26988" name="文本框 1513507"/>
            <p:cNvSpPr txBox="1"/>
            <p:nvPr/>
          </p:nvSpPr>
          <p:spPr>
            <a:xfrm>
              <a:off x="5182" y="1875"/>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26989" name="直接连接符 1513508"/>
            <p:cNvSpPr/>
            <p:nvPr/>
          </p:nvSpPr>
          <p:spPr>
            <a:xfrm>
              <a:off x="4030" y="414"/>
              <a:ext cx="0" cy="480"/>
            </a:xfrm>
            <a:prstGeom prst="line">
              <a:avLst/>
            </a:prstGeom>
            <a:ln w="31750" cap="sq" cmpd="sng">
              <a:solidFill>
                <a:schemeClr val="tx2"/>
              </a:solidFill>
              <a:prstDash val="solid"/>
              <a:headEnd type="none" w="sm" len="sm"/>
              <a:tailEnd type="triangle" w="med" len="lg"/>
            </a:ln>
          </p:spPr>
        </p:sp>
      </p:grpSp>
      <p:sp>
        <p:nvSpPr>
          <p:cNvPr id="126979" name="Rectangle 2"/>
          <p:cNvSpPr/>
          <p:nvPr>
            <p:ph idx="1"/>
          </p:nvPr>
        </p:nvSpPr>
        <p:spPr>
          <a:xfrm>
            <a:off x="358775" y="476250"/>
            <a:ext cx="8245475" cy="828675"/>
          </a:xfrm>
        </p:spPr>
        <p:txBody>
          <a:bodyPr vert="horz" wrap="square" lIns="92075" tIns="46038" rIns="92075" bIns="46038" anchor="t" anchorCtr="0"/>
          <a:p>
            <a:pPr eaLnBrk="1" hangingPunct="1">
              <a:spcBef>
                <a:spcPct val="0"/>
              </a:spcBef>
              <a:buNone/>
            </a:pPr>
            <a:r>
              <a:rPr lang="en-US" altLang="zh-CN" sz="3200" dirty="0"/>
              <a:t>While  </a:t>
            </a:r>
            <a:r>
              <a:rPr lang="en-US" altLang="zh-CN" sz="3200" i="1" dirty="0"/>
              <a:t>LThread</a:t>
            </a:r>
            <a:r>
              <a:rPr lang="en-US" altLang="zh-CN" sz="3200" dirty="0"/>
              <a:t>(</a:t>
            </a:r>
            <a:r>
              <a:rPr lang="en-US" altLang="zh-CN" sz="3200" i="1" dirty="0"/>
              <a:t>q</a:t>
            </a:r>
            <a:r>
              <a:rPr lang="en-US" altLang="zh-CN" sz="3200" dirty="0"/>
              <a:t>) = 0  DO  </a:t>
            </a:r>
            <a:r>
              <a:rPr lang="en-US" altLang="zh-CN" sz="3200" i="1" dirty="0"/>
              <a:t>q</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Left</a:t>
            </a:r>
            <a:r>
              <a:rPr lang="en-US" altLang="zh-CN" sz="3200" dirty="0"/>
              <a:t>(</a:t>
            </a:r>
            <a:r>
              <a:rPr lang="en-US" altLang="zh-CN" sz="3200" i="1" dirty="0"/>
              <a:t>q</a:t>
            </a:r>
            <a:r>
              <a:rPr lang="en-US" altLang="zh-CN" sz="3200" dirty="0"/>
              <a:t>);</a:t>
            </a:r>
            <a:endParaRPr lang="en-US" altLang="zh-CN" sz="3200" dirty="0"/>
          </a:p>
        </p:txBody>
      </p:sp>
    </p:spTree>
  </p:cSld>
  <p:clrMapOvr>
    <a:masterClrMapping/>
  </p:clrMapOvr>
  <p:transition>
    <p:strips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文本占位符 1514497"/>
          <p:cNvSpPr>
            <a:spLocks noGrp="1"/>
          </p:cNvSpPr>
          <p:nvPr>
            <p:ph idx="1"/>
          </p:nvPr>
        </p:nvSpPr>
        <p:spPr>
          <a:xfrm>
            <a:off x="811213" y="1624013"/>
            <a:ext cx="7604125" cy="2489200"/>
          </a:xfrm>
        </p:spPr>
        <p:txBody>
          <a:bodyPr vert="horz" wrap="square" lIns="92075" tIns="46038" rIns="92075" bIns="46038" anchor="t" anchorCtr="0"/>
          <a:p>
            <a:pPr marL="0" indent="0" algn="just">
              <a:spcBef>
                <a:spcPct val="50000"/>
              </a:spcBef>
              <a:buClrTx/>
              <a:buSzTx/>
              <a:buNone/>
            </a:pPr>
            <a:r>
              <a:rPr lang="zh-CN" altLang="en-US" sz="3200" dirty="0"/>
              <a:t>搜索以</a:t>
            </a:r>
            <a:r>
              <a:rPr lang="en-US" altLang="zh-CN" sz="3200" i="1" dirty="0"/>
              <a:t>t</a:t>
            </a:r>
            <a:r>
              <a:rPr lang="zh-CN" altLang="en-US" sz="3200" dirty="0"/>
              <a:t>为根的线索二叉树的中根序列的最后一个结点。</a:t>
            </a:r>
            <a:endParaRPr lang="zh-CN" altLang="en-US" sz="3200" dirty="0"/>
          </a:p>
          <a:p>
            <a:pPr marL="0" indent="0" algn="just">
              <a:buNone/>
            </a:pPr>
            <a:endParaRPr lang="zh-CN" altLang="en-US" sz="3200" dirty="0"/>
          </a:p>
          <a:p>
            <a:pPr marL="0" indent="0" algn="just">
              <a:buNone/>
            </a:pPr>
            <a:r>
              <a:rPr lang="zh-CN" altLang="en-US" sz="3200" dirty="0">
                <a:ea typeface="宋体" panose="02010600030101010101" pitchFamily="2" charset="-122"/>
              </a:rPr>
              <a:t>        与算法</a:t>
            </a:r>
            <a:r>
              <a:rPr lang="en-US" altLang="zh-CN" sz="3200" dirty="0">
                <a:ea typeface="宋体" panose="02010600030101010101" pitchFamily="2" charset="-122"/>
              </a:rPr>
              <a:t>FIO( )</a:t>
            </a:r>
            <a:r>
              <a:rPr lang="zh-CN" altLang="en-US" sz="3200" dirty="0">
                <a:ea typeface="宋体" panose="02010600030101010101" pitchFamily="2" charset="-122"/>
              </a:rPr>
              <a:t>类似</a:t>
            </a:r>
            <a:endParaRPr lang="zh-CN" altLang="en-US" sz="3200" dirty="0">
              <a:ea typeface="宋体" panose="02010600030101010101" pitchFamily="2" charset="-122"/>
            </a:endParaRPr>
          </a:p>
        </p:txBody>
      </p:sp>
    </p:spTree>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文本框 1515521"/>
          <p:cNvSpPr txBox="1"/>
          <p:nvPr/>
        </p:nvSpPr>
        <p:spPr>
          <a:xfrm>
            <a:off x="431800" y="981075"/>
            <a:ext cx="8388350" cy="5354638"/>
          </a:xfrm>
          <a:prstGeom prst="rect">
            <a:avLst/>
          </a:prstGeom>
          <a:noFill/>
          <a:ln w="31750">
            <a:noFill/>
          </a:ln>
        </p:spPr>
        <p:txBody>
          <a:bodyPr>
            <a:spAutoFit/>
          </a:bodyPr>
          <a:p>
            <a:pPr>
              <a:spcBef>
                <a:spcPct val="50000"/>
              </a:spcBef>
            </a:pPr>
            <a:r>
              <a:rPr lang="zh-CN" altLang="en-US" sz="3200" b="1" dirty="0">
                <a:solidFill>
                  <a:schemeClr val="tx2"/>
                </a:solidFill>
                <a:latin typeface="Times New Roman" panose="02020603050405020304" pitchFamily="18" charset="0"/>
              </a:rPr>
              <a:t>搜索以</a:t>
            </a:r>
            <a:r>
              <a:rPr lang="en-US" altLang="zh-CN" sz="3200" b="1" i="1" dirty="0">
                <a:solidFill>
                  <a:schemeClr val="tx2"/>
                </a:solidFill>
                <a:latin typeface="Times New Roman" panose="02020603050405020304" pitchFamily="18" charset="0"/>
              </a:rPr>
              <a:t>t</a:t>
            </a:r>
            <a:r>
              <a:rPr lang="zh-CN" altLang="en-US" sz="3200" b="1" dirty="0">
                <a:solidFill>
                  <a:schemeClr val="tx2"/>
                </a:solidFill>
                <a:latin typeface="Times New Roman" panose="02020603050405020304" pitchFamily="18" charset="0"/>
              </a:rPr>
              <a:t>为根的线索二叉树的中根序列的最后一个结点</a:t>
            </a:r>
            <a:endParaRPr lang="zh-CN" altLang="en-US" sz="3200" b="1" dirty="0">
              <a:solidFill>
                <a:schemeClr val="tx2"/>
              </a:solidFill>
              <a:latin typeface="Times New Roman" panose="02020603050405020304" pitchFamily="18" charset="0"/>
            </a:endParaRPr>
          </a:p>
          <a:p>
            <a:pPr algn="just">
              <a:spcBef>
                <a:spcPct val="20000"/>
              </a:spcBef>
              <a:buClr>
                <a:schemeClr val="folHlink"/>
              </a:buClr>
              <a:buSzPct val="60000"/>
              <a:buFont typeface="Wingdings" panose="05000000000000000000" pitchFamily="2" charset="2"/>
            </a:pPr>
            <a:r>
              <a:rPr lang="zh-CN" altLang="en-US" sz="3200" b="1" u="sng" dirty="0">
                <a:latin typeface="Times New Roman" panose="02020603050405020304" pitchFamily="18" charset="0"/>
              </a:rPr>
              <a:t>算法思想：</a:t>
            </a:r>
            <a:endParaRPr lang="zh-CN" altLang="en-US" sz="3200" b="1" u="sng" dirty="0">
              <a:latin typeface="Times New Roman" panose="02020603050405020304" pitchFamily="18" charset="0"/>
            </a:endParaRPr>
          </a:p>
          <a:p>
            <a:pPr algn="just">
              <a:lnSpc>
                <a:spcPct val="140000"/>
              </a:lnSpc>
              <a:spcBef>
                <a:spcPct val="20000"/>
              </a:spcBef>
              <a:buClr>
                <a:srgbClr val="FFCC00"/>
              </a:buClr>
              <a:buSzPct val="75000"/>
              <a:buFont typeface="Wingdings" panose="05000000000000000000" pitchFamily="2" charset="2"/>
            </a:pPr>
            <a:r>
              <a:rPr lang="en-US" altLang="zh-CN" sz="2800" b="1" dirty="0">
                <a:latin typeface="Times New Roman" panose="02020603050405020304" pitchFamily="18" charset="0"/>
                <a:sym typeface="Wingdings" panose="05000000000000000000" pitchFamily="2" charset="2"/>
              </a:rPr>
              <a:t></a:t>
            </a:r>
            <a:r>
              <a:rPr lang="en-US" altLang="zh-CN" sz="3200" b="1" dirty="0">
                <a:latin typeface="Times New Roman" panose="02020603050405020304" pitchFamily="18" charset="0"/>
                <a:sym typeface="Wingdings" panose="05000000000000000000" pitchFamily="2" charset="2"/>
              </a:rPr>
              <a:t> </a:t>
            </a:r>
            <a:r>
              <a:rPr lang="zh-CN" altLang="en-US" sz="3200" b="1" dirty="0">
                <a:latin typeface="Times New Roman" panose="02020603050405020304" pitchFamily="18" charset="0"/>
              </a:rPr>
              <a:t>若</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有右子树，中根序列的最后一个结点就是其右子树中最右下的结点；</a:t>
            </a:r>
            <a:endParaRPr lang="zh-CN" altLang="en-US" sz="3200" b="1" dirty="0">
              <a:latin typeface="Times New Roman" panose="02020603050405020304" pitchFamily="18" charset="0"/>
            </a:endParaRPr>
          </a:p>
          <a:p>
            <a:pPr algn="just">
              <a:lnSpc>
                <a:spcPct val="140000"/>
              </a:lnSpc>
              <a:spcBef>
                <a:spcPct val="20000"/>
              </a:spcBef>
              <a:buClr>
                <a:srgbClr val="FFCC00"/>
              </a:buClr>
              <a:buSzPct val="75000"/>
              <a:buFont typeface="Wingdings" panose="05000000000000000000" pitchFamily="2" charset="2"/>
            </a:pPr>
            <a:r>
              <a:rPr lang="en-US" altLang="zh-CN" sz="2800" b="1" dirty="0">
                <a:latin typeface="Tahoma" panose="020B0604030504040204" pitchFamily="34" charset="0"/>
                <a:sym typeface="Wingdings" panose="05000000000000000000" pitchFamily="2" charset="2"/>
              </a:rPr>
              <a:t> </a:t>
            </a:r>
            <a:r>
              <a:rPr lang="zh-CN" altLang="en-US" sz="3200" b="1" dirty="0">
                <a:latin typeface="Times New Roman" panose="02020603050405020304" pitchFamily="18" charset="0"/>
              </a:rPr>
              <a:t>若</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无右子树</a:t>
            </a:r>
            <a:r>
              <a:rPr lang="zh-CN" altLang="en-US" sz="3200" b="1" dirty="0">
                <a:latin typeface="Tahoma" panose="020B0604030504040204" pitchFamily="34" charset="0"/>
              </a:rPr>
              <a:t>，中根序列的最后一个结点就是</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a:p>
            <a:pPr algn="just">
              <a:lnSpc>
                <a:spcPct val="140000"/>
              </a:lnSpc>
              <a:spcBef>
                <a:spcPct val="20000"/>
              </a:spcBef>
              <a:buClr>
                <a:srgbClr val="FFCC00"/>
              </a:buClr>
              <a:buSzPct val="75000"/>
              <a:buFont typeface="Wingdings" panose="05000000000000000000" pitchFamily="2" charset="2"/>
            </a:pP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文本框 1516545"/>
          <p:cNvSpPr txBox="1"/>
          <p:nvPr/>
        </p:nvSpPr>
        <p:spPr>
          <a:xfrm>
            <a:off x="179388" y="981075"/>
            <a:ext cx="8856662" cy="3987800"/>
          </a:xfrm>
          <a:prstGeom prst="rect">
            <a:avLst/>
          </a:prstGeom>
          <a:noFill/>
          <a:ln w="31750">
            <a:noFill/>
          </a:ln>
        </p:spPr>
        <p:txBody>
          <a:bodyPr>
            <a:spAutoFit/>
          </a:bodyPr>
          <a:p>
            <a:pPr algn="just">
              <a:spcBef>
                <a:spcPct val="20000"/>
              </a:spcBef>
              <a:buClr>
                <a:schemeClr val="bg2"/>
              </a:buClr>
              <a:buSzPct val="75000"/>
              <a:buFont typeface="Wingdings" panose="05000000000000000000" pitchFamily="2" charset="2"/>
            </a:pPr>
            <a:r>
              <a:rPr lang="zh-CN" altLang="en-US" sz="3200" b="1" dirty="0">
                <a:latin typeface="Times New Roman" panose="02020603050405020304" pitchFamily="18" charset="0"/>
              </a:rPr>
              <a:t>算法</a:t>
            </a:r>
            <a:r>
              <a:rPr lang="en-US" altLang="zh-CN" sz="3200" b="1" dirty="0">
                <a:latin typeface="Times New Roman" panose="02020603050405020304" pitchFamily="18" charset="0"/>
              </a:rPr>
              <a:t>LIO( </a:t>
            </a:r>
            <a:r>
              <a:rPr lang="en-US" altLang="zh-CN" sz="3200" b="1" i="1" dirty="0">
                <a:latin typeface="Times New Roman" panose="02020603050405020304" pitchFamily="18" charset="0"/>
              </a:rPr>
              <a:t>t </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给定中序线索二叉树</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指向</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之根，本算法返回</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的中根序列末结点，并用</a:t>
            </a:r>
            <a:r>
              <a:rPr lang="en-US" altLang="zh-CN" sz="3200" b="1" i="1" dirty="0">
                <a:latin typeface="Times New Roman" panose="02020603050405020304" pitchFamily="18" charset="0"/>
              </a:rPr>
              <a:t>q</a:t>
            </a:r>
            <a:r>
              <a:rPr lang="zh-CN" altLang="en-US" sz="3200" b="1" dirty="0">
                <a:latin typeface="Times New Roman" panose="02020603050405020304" pitchFamily="18" charset="0"/>
              </a:rPr>
              <a:t>指向它 </a:t>
            </a:r>
            <a:r>
              <a:rPr lang="en-US" altLang="zh-CN" sz="3200" b="1" dirty="0">
                <a:latin typeface="Times New Roman" panose="02020603050405020304" pitchFamily="18" charset="0"/>
              </a:rPr>
              <a:t>*</a:t>
            </a:r>
            <a:r>
              <a:rPr lang="de-DE" altLang="zh-CN" sz="3200" b="1" dirty="0">
                <a:latin typeface="Times New Roman" panose="02020603050405020304" pitchFamily="18" charset="0"/>
              </a:rPr>
              <a:t>/</a:t>
            </a:r>
            <a:endParaRPr lang="de-DE"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de-DE" altLang="zh-CN" sz="3200" b="1" dirty="0">
                <a:latin typeface="Times New Roman" panose="02020603050405020304" pitchFamily="18" charset="0"/>
              </a:rPr>
              <a:t>LIO1. </a:t>
            </a:r>
            <a:r>
              <a:rPr lang="de-DE" altLang="zh-CN" sz="2800" b="1" dirty="0">
                <a:latin typeface="Times New Roman" panose="02020603050405020304" pitchFamily="18" charset="0"/>
              </a:rPr>
              <a:t>[</a:t>
            </a:r>
            <a:r>
              <a:rPr lang="zh-CN" altLang="de-DE" sz="2800" b="1" dirty="0">
                <a:latin typeface="Times New Roman" panose="02020603050405020304" pitchFamily="18" charset="0"/>
              </a:rPr>
              <a:t>初始化</a:t>
            </a:r>
            <a:r>
              <a:rPr lang="de-DE" altLang="zh-CN" sz="2800" b="1" dirty="0">
                <a:latin typeface="Times New Roman" panose="02020603050405020304" pitchFamily="18" charset="0"/>
              </a:rPr>
              <a:t>]</a:t>
            </a:r>
            <a:endParaRPr lang="de-DE" altLang="zh-CN" sz="2800" b="1" i="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de-DE" altLang="zh-CN" sz="3200" b="1" i="1" dirty="0">
                <a:latin typeface="Times New Roman" panose="02020603050405020304" pitchFamily="18" charset="0"/>
              </a:rPr>
              <a:t>    q</a:t>
            </a:r>
            <a:r>
              <a:rPr lang="de-DE"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de-DE" altLang="zh-CN" sz="3200" b="1" i="1" dirty="0">
                <a:latin typeface="Times New Roman" panose="02020603050405020304" pitchFamily="18" charset="0"/>
              </a:rPr>
              <a:t>t</a:t>
            </a:r>
            <a:r>
              <a:rPr lang="de-DE" altLang="zh-CN" sz="3200" b="1" dirty="0">
                <a:latin typeface="Times New Roman" panose="02020603050405020304" pitchFamily="18" charset="0"/>
              </a:rPr>
              <a:t> .</a:t>
            </a:r>
            <a:endParaRPr lang="de-DE"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de-DE" altLang="zh-CN" sz="3200" b="1" dirty="0">
                <a:latin typeface="Times New Roman" panose="02020603050405020304" pitchFamily="18" charset="0"/>
              </a:rPr>
              <a:t>LIO2.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找二叉树中根序列中最后被访问的结点</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    WHILE </a:t>
            </a:r>
            <a:r>
              <a:rPr lang="en-US" altLang="zh-CN" sz="3200" b="1" i="1" dirty="0">
                <a:latin typeface="Times New Roman" panose="02020603050405020304" pitchFamily="18" charset="0"/>
              </a:rPr>
              <a:t>RThread </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q </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0  DO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Right </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文本占位符 1497089"/>
          <p:cNvSpPr>
            <a:spLocks noGrp="1"/>
          </p:cNvSpPr>
          <p:nvPr>
            <p:ph idx="1"/>
          </p:nvPr>
        </p:nvSpPr>
        <p:spPr>
          <a:xfrm>
            <a:off x="468313" y="1484313"/>
            <a:ext cx="8280400" cy="4105275"/>
          </a:xfrm>
        </p:spPr>
        <p:txBody>
          <a:bodyPr vert="horz" wrap="square" lIns="92075" tIns="46038" rIns="92075" bIns="46038" anchor="t" anchorCtr="0"/>
          <a:p>
            <a:pPr marL="0" indent="0">
              <a:buNone/>
            </a:pPr>
            <a:r>
              <a:rPr lang="zh-CN" altLang="en-US" sz="4000" dirty="0">
                <a:latin typeface="隶书" panose="02010509060101010101" pitchFamily="49" charset="-122"/>
                <a:ea typeface="隶书" panose="02010509060101010101" pitchFamily="49" charset="-122"/>
              </a:rPr>
              <a:t>问题的提出</a:t>
            </a:r>
            <a:endParaRPr lang="zh-CN" altLang="en-US" sz="4000" dirty="0">
              <a:latin typeface="隶书" panose="02010509060101010101" pitchFamily="49" charset="-122"/>
              <a:ea typeface="隶书" panose="02010509060101010101" pitchFamily="49" charset="-122"/>
            </a:endParaRPr>
          </a:p>
          <a:p>
            <a:pPr marL="0" indent="0">
              <a:lnSpc>
                <a:spcPct val="130000"/>
              </a:lnSpc>
              <a:buNone/>
            </a:pPr>
            <a:r>
              <a:rPr lang="zh-CN" altLang="en-US" sz="3200" dirty="0">
                <a:ea typeface="宋体" panose="02010600030101010101" pitchFamily="2" charset="-122"/>
              </a:rPr>
              <a:t>　 在二叉树的应用中，经常根据需要而将二叉树附加或改造成另一种形式，从而更加便于解决相应的实际问题，或提高程序的空间和时间效率。线索二叉树就是二叉树的一种重要改进。</a:t>
            </a:r>
            <a:r>
              <a:rPr lang="zh-CN" altLang="en-US" sz="3200" dirty="0"/>
              <a:t> </a:t>
            </a:r>
            <a:endParaRPr lang="zh-CN" altLang="en-US" sz="3200" dirty="0"/>
          </a:p>
        </p:txBody>
      </p:sp>
      <p:sp>
        <p:nvSpPr>
          <p:cNvPr id="112643" name="文本框 1497090"/>
          <p:cNvSpPr txBox="1"/>
          <p:nvPr/>
        </p:nvSpPr>
        <p:spPr>
          <a:xfrm>
            <a:off x="395288" y="476250"/>
            <a:ext cx="4537075" cy="762000"/>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4400" b="1" dirty="0">
                <a:solidFill>
                  <a:schemeClr val="tx2"/>
                </a:solidFill>
                <a:latin typeface="Times New Roman" panose="02020603050405020304" pitchFamily="18" charset="0"/>
              </a:rPr>
              <a:t>5.3 </a:t>
            </a:r>
            <a:r>
              <a:rPr lang="zh-CN" altLang="en-US" sz="4400" b="1" dirty="0">
                <a:solidFill>
                  <a:schemeClr val="tx2"/>
                </a:solidFill>
                <a:latin typeface="Times New Roman" panose="02020603050405020304" pitchFamily="18" charset="0"/>
              </a:rPr>
              <a:t>线索二叉树</a:t>
            </a:r>
            <a:endParaRPr lang="zh-CN" altLang="en-US" sz="44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文本占位符 1517569"/>
          <p:cNvSpPr>
            <a:spLocks noGrp="1"/>
          </p:cNvSpPr>
          <p:nvPr>
            <p:ph idx="1"/>
          </p:nvPr>
        </p:nvSpPr>
        <p:spPr>
          <a:xfrm>
            <a:off x="215900" y="260350"/>
            <a:ext cx="7956550" cy="647700"/>
          </a:xfrm>
        </p:spPr>
        <p:txBody>
          <a:bodyPr vert="horz" wrap="square" lIns="92075" tIns="46038" rIns="92075" bIns="46038" anchor="t" anchorCtr="0"/>
          <a:p>
            <a:pPr>
              <a:spcBef>
                <a:spcPct val="0"/>
              </a:spcBef>
              <a:buClrTx/>
              <a:buSzTx/>
              <a:buNone/>
            </a:pPr>
            <a:r>
              <a:rPr lang="en-US" altLang="zh-CN" sz="3200" dirty="0"/>
              <a:t>WHILE  </a:t>
            </a:r>
            <a:r>
              <a:rPr lang="en-US" altLang="zh-CN" sz="3200" i="1" dirty="0"/>
              <a:t>RThread </a:t>
            </a:r>
            <a:r>
              <a:rPr lang="en-US" altLang="zh-CN" sz="3200" dirty="0"/>
              <a:t>(</a:t>
            </a:r>
            <a:r>
              <a:rPr lang="en-US" altLang="zh-CN" sz="3200" i="1" dirty="0"/>
              <a:t>q </a:t>
            </a:r>
            <a:r>
              <a:rPr lang="en-US" altLang="zh-CN" sz="3200" dirty="0"/>
              <a:t>) </a:t>
            </a:r>
            <a:r>
              <a:rPr lang="en-US" altLang="zh-CN" sz="3200" dirty="0">
                <a:sym typeface="Symbol" panose="05050102010706020507" pitchFamily="18" charset="2"/>
              </a:rPr>
              <a:t></a:t>
            </a:r>
            <a:r>
              <a:rPr lang="en-US" altLang="zh-CN" sz="3200" dirty="0"/>
              <a:t> 0  DO </a:t>
            </a:r>
            <a:r>
              <a:rPr lang="en-US" altLang="zh-CN" sz="3200" i="1" dirty="0"/>
              <a:t>q</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Right </a:t>
            </a:r>
            <a:r>
              <a:rPr lang="en-US" altLang="zh-CN" sz="3200" dirty="0"/>
              <a:t>(</a:t>
            </a:r>
            <a:r>
              <a:rPr lang="en-US" altLang="zh-CN" sz="3200" i="1" dirty="0"/>
              <a:t>q</a:t>
            </a:r>
            <a:r>
              <a:rPr lang="en-US" altLang="zh-CN" sz="3200" dirty="0"/>
              <a:t>)</a:t>
            </a:r>
            <a:endParaRPr lang="en-US" altLang="zh-CN" sz="3200" dirty="0"/>
          </a:p>
        </p:txBody>
      </p:sp>
      <p:grpSp>
        <p:nvGrpSpPr>
          <p:cNvPr id="131075" name="组合 1517570"/>
          <p:cNvGrpSpPr/>
          <p:nvPr/>
        </p:nvGrpSpPr>
        <p:grpSpPr>
          <a:xfrm>
            <a:off x="2771775" y="1016000"/>
            <a:ext cx="5260975" cy="5243513"/>
            <a:chOff x="2064" y="624"/>
            <a:chExt cx="3314" cy="3303"/>
          </a:xfrm>
        </p:grpSpPr>
        <p:grpSp>
          <p:nvGrpSpPr>
            <p:cNvPr id="131076" name="组合 1517571"/>
            <p:cNvGrpSpPr/>
            <p:nvPr/>
          </p:nvGrpSpPr>
          <p:grpSpPr>
            <a:xfrm>
              <a:off x="2064" y="624"/>
              <a:ext cx="3314" cy="2768"/>
              <a:chOff x="2064" y="624"/>
              <a:chExt cx="3314" cy="2768"/>
            </a:xfrm>
          </p:grpSpPr>
          <p:grpSp>
            <p:nvGrpSpPr>
              <p:cNvPr id="131078" name="组合 1517572"/>
              <p:cNvGrpSpPr/>
              <p:nvPr/>
            </p:nvGrpSpPr>
            <p:grpSpPr>
              <a:xfrm>
                <a:off x="3022" y="1078"/>
                <a:ext cx="1346" cy="368"/>
                <a:chOff x="3550" y="838"/>
                <a:chExt cx="1346" cy="368"/>
              </a:xfrm>
            </p:grpSpPr>
            <p:sp>
              <p:nvSpPr>
                <p:cNvPr id="131126" name="矩形 1517573"/>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31127" name="直接连接符 1517574"/>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28" name="直接连接符 1517575"/>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29" name="文本框 1517576"/>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A</a:t>
                  </a:r>
                  <a:endParaRPr lang="en-US" altLang="zh-CN" sz="3200" b="1" dirty="0">
                    <a:latin typeface="Times New Roman" panose="02020603050405020304" pitchFamily="18" charset="0"/>
                    <a:ea typeface="幼圆" panose="02010509060101010101" pitchFamily="49" charset="-122"/>
                  </a:endParaRPr>
                </a:p>
              </p:txBody>
            </p:sp>
            <p:sp>
              <p:nvSpPr>
                <p:cNvPr id="131130" name="直接连接符 1517577"/>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31" name="直接连接符 1517578"/>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32" name="文本框 1517579"/>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31133" name="文本框 1517580"/>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31079" name="组合 1517581"/>
              <p:cNvGrpSpPr/>
              <p:nvPr/>
            </p:nvGrpSpPr>
            <p:grpSpPr>
              <a:xfrm>
                <a:off x="2064" y="2064"/>
                <a:ext cx="1346" cy="368"/>
                <a:chOff x="3550" y="838"/>
                <a:chExt cx="1346" cy="368"/>
              </a:xfrm>
            </p:grpSpPr>
            <p:sp>
              <p:nvSpPr>
                <p:cNvPr id="131118" name="矩形 1517582"/>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31119" name="直接连接符 1517583"/>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20" name="直接连接符 1517584"/>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21" name="文本框 1517585"/>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B</a:t>
                  </a:r>
                  <a:endParaRPr lang="en-US" altLang="zh-CN" sz="3200" b="1" dirty="0">
                    <a:latin typeface="Times New Roman" panose="02020603050405020304" pitchFamily="18" charset="0"/>
                    <a:ea typeface="幼圆" panose="02010509060101010101" pitchFamily="49" charset="-122"/>
                  </a:endParaRPr>
                </a:p>
              </p:txBody>
            </p:sp>
            <p:sp>
              <p:nvSpPr>
                <p:cNvPr id="131122" name="直接连接符 1517586"/>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23" name="直接连接符 1517587"/>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24" name="文本框 1517588"/>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31125" name="文本框 1517589"/>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31080" name="组合 1517590"/>
              <p:cNvGrpSpPr/>
              <p:nvPr/>
            </p:nvGrpSpPr>
            <p:grpSpPr>
              <a:xfrm>
                <a:off x="2352" y="3024"/>
                <a:ext cx="1346" cy="368"/>
                <a:chOff x="3550" y="838"/>
                <a:chExt cx="1346" cy="368"/>
              </a:xfrm>
            </p:grpSpPr>
            <p:sp>
              <p:nvSpPr>
                <p:cNvPr id="131110" name="矩形 1517591"/>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31111" name="直接连接符 1517592"/>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12" name="直接连接符 1517593"/>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13" name="文本框 1517594"/>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C</a:t>
                  </a:r>
                  <a:endParaRPr lang="en-US" altLang="zh-CN" sz="3200" b="1" dirty="0">
                    <a:latin typeface="Times New Roman" panose="02020603050405020304" pitchFamily="18" charset="0"/>
                    <a:ea typeface="幼圆" panose="02010509060101010101" pitchFamily="49" charset="-122"/>
                  </a:endParaRPr>
                </a:p>
              </p:txBody>
            </p:sp>
            <p:sp>
              <p:nvSpPr>
                <p:cNvPr id="131114" name="直接连接符 1517595"/>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15" name="直接连接符 1517596"/>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16" name="文本框 1517597"/>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31117" name="文本框 1517598"/>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31081" name="组合 1517599"/>
              <p:cNvGrpSpPr/>
              <p:nvPr/>
            </p:nvGrpSpPr>
            <p:grpSpPr>
              <a:xfrm>
                <a:off x="4032" y="2064"/>
                <a:ext cx="1346" cy="368"/>
                <a:chOff x="3550" y="838"/>
                <a:chExt cx="1346" cy="368"/>
              </a:xfrm>
            </p:grpSpPr>
            <p:sp>
              <p:nvSpPr>
                <p:cNvPr id="131102" name="矩形 1517600"/>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lgn="ctr"/>
                  <a:endParaRPr lang="zh-CN" altLang="en-US" dirty="0">
                    <a:latin typeface="Tahoma" panose="020B0604030504040204" pitchFamily="34" charset="0"/>
                  </a:endParaRPr>
                </a:p>
              </p:txBody>
            </p:sp>
            <p:sp>
              <p:nvSpPr>
                <p:cNvPr id="131103" name="直接连接符 1517601"/>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04" name="直接连接符 1517602"/>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05" name="文本框 1517603"/>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sp>
              <p:nvSpPr>
                <p:cNvPr id="131106" name="直接连接符 1517604"/>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07" name="直接连接符 1517605"/>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08" name="文本框 1517606"/>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31109" name="文本框 1517607"/>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31082" name="组合 1517608"/>
              <p:cNvGrpSpPr/>
              <p:nvPr/>
            </p:nvGrpSpPr>
            <p:grpSpPr>
              <a:xfrm>
                <a:off x="3792" y="3024"/>
                <a:ext cx="1346" cy="368"/>
                <a:chOff x="3550" y="838"/>
                <a:chExt cx="1346" cy="368"/>
              </a:xfrm>
            </p:grpSpPr>
            <p:sp>
              <p:nvSpPr>
                <p:cNvPr id="131094" name="矩形 1517609"/>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31095" name="直接连接符 1517610"/>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096" name="直接连接符 1517611"/>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097" name="文本框 1517612"/>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E</a:t>
                  </a:r>
                  <a:endParaRPr lang="en-US" altLang="zh-CN" sz="3200" b="1" dirty="0">
                    <a:latin typeface="Times New Roman" panose="02020603050405020304" pitchFamily="18" charset="0"/>
                    <a:ea typeface="幼圆" panose="02010509060101010101" pitchFamily="49" charset="-122"/>
                  </a:endParaRPr>
                </a:p>
              </p:txBody>
            </p:sp>
            <p:sp>
              <p:nvSpPr>
                <p:cNvPr id="131098" name="直接连接符 1517613"/>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099" name="直接连接符 1517614"/>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31100" name="文本框 1517615"/>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31101" name="文本框 1517616"/>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sp>
            <p:nvSpPr>
              <p:cNvPr id="131083" name="直接连接符 1517617"/>
              <p:cNvSpPr/>
              <p:nvPr/>
            </p:nvSpPr>
            <p:spPr>
              <a:xfrm flipH="1">
                <a:off x="2976" y="1296"/>
                <a:ext cx="432" cy="768"/>
              </a:xfrm>
              <a:prstGeom prst="line">
                <a:avLst/>
              </a:prstGeom>
              <a:ln w="31750" cap="sq" cmpd="sng">
                <a:solidFill>
                  <a:schemeClr val="tx2"/>
                </a:solidFill>
                <a:prstDash val="solid"/>
                <a:headEnd type="none" w="sm" len="sm"/>
                <a:tailEnd type="triangle" w="med" len="lg"/>
              </a:ln>
            </p:spPr>
          </p:sp>
          <p:sp>
            <p:nvSpPr>
              <p:cNvPr id="131084" name="直接连接符 1517618"/>
              <p:cNvSpPr/>
              <p:nvPr/>
            </p:nvSpPr>
            <p:spPr>
              <a:xfrm>
                <a:off x="3936" y="1296"/>
                <a:ext cx="432" cy="768"/>
              </a:xfrm>
              <a:prstGeom prst="line">
                <a:avLst/>
              </a:prstGeom>
              <a:ln w="31750" cap="sq" cmpd="sng">
                <a:solidFill>
                  <a:schemeClr val="tx2"/>
                </a:solidFill>
                <a:prstDash val="solid"/>
                <a:headEnd type="none" w="sm" len="sm"/>
                <a:tailEnd type="triangle" w="med" len="lg"/>
              </a:ln>
            </p:spPr>
          </p:sp>
          <p:sp>
            <p:nvSpPr>
              <p:cNvPr id="131085" name="任意多边形 1517619"/>
              <p:cNvSpPr/>
              <p:nvPr/>
            </p:nvSpPr>
            <p:spPr>
              <a:xfrm flipV="1">
                <a:off x="3312" y="1440"/>
                <a:ext cx="288" cy="1794"/>
              </a:xfrm>
              <a:custGeom>
                <a:avLst/>
                <a:gdLst>
                  <a:gd name="txL" fmla="*/ 0 w 21601"/>
                  <a:gd name="txT" fmla="*/ 0 h 23749"/>
                  <a:gd name="txR" fmla="*/ 21601 w 21601"/>
                  <a:gd name="txB" fmla="*/ 23749 h 23749"/>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1" h="23749" fill="none">
                    <a:moveTo>
                      <a:pt x="0" y="0"/>
                    </a:moveTo>
                    <a:cubicBezTo>
                      <a:pt x="-1" y="0"/>
                      <a:pt x="0" y="0"/>
                      <a:pt x="0" y="0"/>
                    </a:cubicBezTo>
                    <a:cubicBezTo>
                      <a:pt x="11929" y="0"/>
                      <a:pt x="21600" y="9671"/>
                      <a:pt x="21600" y="21600"/>
                    </a:cubicBezTo>
                    <a:cubicBezTo>
                      <a:pt x="21600" y="22328"/>
                      <a:pt x="21564" y="23048"/>
                      <a:pt x="21494" y="23751"/>
                    </a:cubicBezTo>
                  </a:path>
                  <a:path w="21601" h="23749" stroke="0">
                    <a:moveTo>
                      <a:pt x="0" y="0"/>
                    </a:moveTo>
                    <a:cubicBezTo>
                      <a:pt x="-1" y="0"/>
                      <a:pt x="0" y="0"/>
                      <a:pt x="0" y="0"/>
                    </a:cubicBezTo>
                    <a:cubicBezTo>
                      <a:pt x="11929" y="0"/>
                      <a:pt x="21600" y="9671"/>
                      <a:pt x="21600" y="21600"/>
                    </a:cubicBezTo>
                    <a:cubicBezTo>
                      <a:pt x="21600" y="22328"/>
                      <a:pt x="21564" y="23048"/>
                      <a:pt x="21494" y="23751"/>
                    </a:cubicBezTo>
                    <a:lnTo>
                      <a:pt x="1"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31086" name="任意多边形 1517620"/>
              <p:cNvSpPr/>
              <p:nvPr/>
            </p:nvSpPr>
            <p:spPr>
              <a:xfrm flipH="1" flipV="1">
                <a:off x="3743" y="1440"/>
                <a:ext cx="423" cy="1776"/>
              </a:xfrm>
              <a:custGeom>
                <a:avLst/>
                <a:gdLst>
                  <a:gd name="txL" fmla="*/ 0 w 23783"/>
                  <a:gd name="txT" fmla="*/ 0 h 21600"/>
                  <a:gd name="txR" fmla="*/ 23783 w 23783"/>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3783" h="21600" fill="none">
                    <a:moveTo>
                      <a:pt x="0" y="110"/>
                    </a:moveTo>
                    <a:cubicBezTo>
                      <a:pt x="717" y="36"/>
                      <a:pt x="1446" y="-1"/>
                      <a:pt x="2183" y="-1"/>
                    </a:cubicBezTo>
                    <a:cubicBezTo>
                      <a:pt x="14112" y="-1"/>
                      <a:pt x="23783" y="9670"/>
                      <a:pt x="23783" y="21599"/>
                    </a:cubicBezTo>
                  </a:path>
                  <a:path w="23783" h="21600" stroke="0">
                    <a:moveTo>
                      <a:pt x="0" y="110"/>
                    </a:moveTo>
                    <a:cubicBezTo>
                      <a:pt x="717" y="36"/>
                      <a:pt x="1446" y="-1"/>
                      <a:pt x="2183" y="-1"/>
                    </a:cubicBezTo>
                    <a:cubicBezTo>
                      <a:pt x="14112" y="-1"/>
                      <a:pt x="23783" y="9670"/>
                      <a:pt x="23783" y="21599"/>
                    </a:cubicBezTo>
                    <a:lnTo>
                      <a:pt x="2183"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31087" name="直接连接符 1517621"/>
              <p:cNvSpPr/>
              <p:nvPr/>
            </p:nvSpPr>
            <p:spPr>
              <a:xfrm>
                <a:off x="2976" y="2256"/>
                <a:ext cx="384" cy="768"/>
              </a:xfrm>
              <a:prstGeom prst="line">
                <a:avLst/>
              </a:prstGeom>
              <a:ln w="31750" cap="sq" cmpd="sng">
                <a:solidFill>
                  <a:schemeClr val="tx2"/>
                </a:solidFill>
                <a:prstDash val="solid"/>
                <a:headEnd type="none" w="sm" len="sm"/>
                <a:tailEnd type="triangle" w="med" len="lg"/>
              </a:ln>
            </p:spPr>
          </p:sp>
          <p:sp>
            <p:nvSpPr>
              <p:cNvPr id="131088" name="直接连接符 1517622"/>
              <p:cNvSpPr/>
              <p:nvPr/>
            </p:nvSpPr>
            <p:spPr>
              <a:xfrm flipH="1">
                <a:off x="4032" y="2256"/>
                <a:ext cx="384" cy="768"/>
              </a:xfrm>
              <a:prstGeom prst="line">
                <a:avLst/>
              </a:prstGeom>
              <a:ln w="31750" cap="sq" cmpd="sng">
                <a:solidFill>
                  <a:schemeClr val="tx2"/>
                </a:solidFill>
                <a:prstDash val="solid"/>
                <a:headEnd type="none" w="sm" len="sm"/>
                <a:tailEnd type="triangle" w="med" len="lg"/>
              </a:ln>
            </p:spPr>
          </p:sp>
          <p:sp>
            <p:nvSpPr>
              <p:cNvPr id="131089" name="任意多边形 1517623"/>
              <p:cNvSpPr/>
              <p:nvPr/>
            </p:nvSpPr>
            <p:spPr>
              <a:xfrm flipH="1" flipV="1">
                <a:off x="2448" y="2409"/>
                <a:ext cx="266" cy="807"/>
              </a:xfrm>
              <a:custGeom>
                <a:avLst/>
                <a:gdLst>
                  <a:gd name="txL" fmla="*/ 0 w 23926"/>
                  <a:gd name="txT" fmla="*/ 0 h 22695"/>
                  <a:gd name="txR" fmla="*/ 23926 w 23926"/>
                  <a:gd name="txB" fmla="*/ 22695 h 2269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3926" h="22695" fill="none">
                    <a:moveTo>
                      <a:pt x="0" y="125"/>
                    </a:moveTo>
                    <a:cubicBezTo>
                      <a:pt x="763" y="41"/>
                      <a:pt x="1539" y="-1"/>
                      <a:pt x="2326" y="-1"/>
                    </a:cubicBezTo>
                    <a:cubicBezTo>
                      <a:pt x="14255" y="-1"/>
                      <a:pt x="23926" y="9670"/>
                      <a:pt x="23926" y="21599"/>
                    </a:cubicBezTo>
                    <a:cubicBezTo>
                      <a:pt x="23926" y="21968"/>
                      <a:pt x="23917" y="22334"/>
                      <a:pt x="23899" y="22694"/>
                    </a:cubicBezTo>
                  </a:path>
                  <a:path w="23926" h="22695" stroke="0">
                    <a:moveTo>
                      <a:pt x="0" y="125"/>
                    </a:moveTo>
                    <a:cubicBezTo>
                      <a:pt x="763" y="41"/>
                      <a:pt x="1539" y="-1"/>
                      <a:pt x="2326" y="-1"/>
                    </a:cubicBezTo>
                    <a:cubicBezTo>
                      <a:pt x="14255" y="-1"/>
                      <a:pt x="23926" y="9670"/>
                      <a:pt x="23926" y="21599"/>
                    </a:cubicBezTo>
                    <a:cubicBezTo>
                      <a:pt x="23926" y="21968"/>
                      <a:pt x="23917" y="22334"/>
                      <a:pt x="23899" y="22694"/>
                    </a:cubicBezTo>
                    <a:lnTo>
                      <a:pt x="2326"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31090" name="任意多边形 1517624"/>
              <p:cNvSpPr/>
              <p:nvPr/>
            </p:nvSpPr>
            <p:spPr>
              <a:xfrm flipV="1">
                <a:off x="4704" y="2400"/>
                <a:ext cx="240" cy="81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31091" name="文本框 1517625"/>
              <p:cNvSpPr txBox="1"/>
              <p:nvPr/>
            </p:nvSpPr>
            <p:spPr>
              <a:xfrm>
                <a:off x="2255" y="2090"/>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31092" name="文本框 1517626"/>
              <p:cNvSpPr txBox="1"/>
              <p:nvPr/>
            </p:nvSpPr>
            <p:spPr>
              <a:xfrm>
                <a:off x="4800" y="2085"/>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31093" name="直接连接符 1517627"/>
              <p:cNvSpPr/>
              <p:nvPr/>
            </p:nvSpPr>
            <p:spPr>
              <a:xfrm>
                <a:off x="3648" y="624"/>
                <a:ext cx="0" cy="480"/>
              </a:xfrm>
              <a:prstGeom prst="line">
                <a:avLst/>
              </a:prstGeom>
              <a:ln w="31750" cap="sq" cmpd="sng">
                <a:solidFill>
                  <a:schemeClr val="tx2"/>
                </a:solidFill>
                <a:prstDash val="solid"/>
                <a:headEnd type="none" w="sm" len="sm"/>
                <a:tailEnd type="triangle" w="med" len="lg"/>
              </a:ln>
            </p:spPr>
          </p:sp>
        </p:grpSp>
        <p:sp>
          <p:nvSpPr>
            <p:cNvPr id="131077" name="文本框 1517628"/>
            <p:cNvSpPr txBox="1"/>
            <p:nvPr/>
          </p:nvSpPr>
          <p:spPr>
            <a:xfrm>
              <a:off x="2304" y="3600"/>
              <a:ext cx="3072" cy="327"/>
            </a:xfrm>
            <a:prstGeom prst="rect">
              <a:avLst/>
            </a:prstGeom>
            <a:noFill/>
            <a:ln w="31750">
              <a:noFill/>
            </a:ln>
          </p:spPr>
          <p:txBody>
            <a:bodyPr>
              <a:spAutoFit/>
            </a:bodyPr>
            <a:p>
              <a:pPr algn="ctr">
                <a:spcBef>
                  <a:spcPct val="50000"/>
                </a:spcBef>
              </a:pPr>
              <a:r>
                <a:rPr lang="zh-CN" altLang="en-US" sz="2800" b="1" dirty="0">
                  <a:latin typeface="Times New Roman" panose="02020603050405020304" pitchFamily="18" charset="0"/>
                  <a:ea typeface="幼圆" panose="02010509060101010101" pitchFamily="49" charset="-122"/>
                </a:rPr>
                <a:t>中序线索二叉树</a:t>
              </a:r>
              <a:endParaRPr lang="zh-CN" altLang="en-US" sz="2800" b="1" dirty="0">
                <a:latin typeface="Times New Roman" panose="02020603050405020304" pitchFamily="18" charset="0"/>
                <a:ea typeface="幼圆" panose="02010509060101010101" pitchFamily="49" charset="-122"/>
              </a:endParaRPr>
            </a:p>
          </p:txBody>
        </p:sp>
      </p:grpSp>
    </p:spTree>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9618" name="内容占位符 1519617"/>
          <p:cNvSpPr>
            <a:spLocks noGrp="1"/>
          </p:cNvSpPr>
          <p:nvPr>
            <p:ph idx="1"/>
          </p:nvPr>
        </p:nvSpPr>
        <p:spPr>
          <a:xfrm>
            <a:off x="287338" y="908050"/>
            <a:ext cx="8208962" cy="5111750"/>
          </a:xfrm>
        </p:spPr>
        <p:txBody>
          <a:bodyPr vert="horz" wrap="square" lIns="92075" tIns="46038" rIns="92075" bIns="46038" anchor="t" anchorCtr="0"/>
          <a:p>
            <a:pPr marL="0" indent="0" algn="just">
              <a:buNone/>
            </a:pPr>
            <a:r>
              <a:rPr lang="en-US" altLang="zh-CN" sz="3200" dirty="0">
                <a:solidFill>
                  <a:schemeClr val="tx2"/>
                </a:solidFill>
              </a:rPr>
              <a:t>(2) </a:t>
            </a:r>
            <a:r>
              <a:rPr lang="zh-CN" altLang="en-US" sz="3200" dirty="0">
                <a:solidFill>
                  <a:schemeClr val="tx2"/>
                </a:solidFill>
              </a:rPr>
              <a:t>在中序线索二叉树中，查找结点</a:t>
            </a:r>
            <a:r>
              <a:rPr lang="en-US" altLang="zh-CN" sz="3200" i="1" dirty="0">
                <a:solidFill>
                  <a:schemeClr val="tx2"/>
                </a:solidFill>
              </a:rPr>
              <a:t>p</a:t>
            </a:r>
            <a:r>
              <a:rPr lang="zh-CN" altLang="en-US" sz="3200" dirty="0">
                <a:solidFill>
                  <a:schemeClr val="tx2"/>
                </a:solidFill>
              </a:rPr>
              <a:t>的中根前驱结点。</a:t>
            </a:r>
            <a:endParaRPr lang="zh-CN" altLang="en-US" sz="3200" dirty="0">
              <a:solidFill>
                <a:schemeClr val="tx2"/>
              </a:solidFill>
            </a:endParaRPr>
          </a:p>
          <a:p>
            <a:pPr marL="0" indent="0" algn="just">
              <a:lnSpc>
                <a:spcPct val="120000"/>
              </a:lnSpc>
              <a:buNone/>
            </a:pPr>
            <a:r>
              <a:rPr lang="zh-CN" altLang="en-US" sz="3200" dirty="0"/>
              <a:t>主要思想如下：</a:t>
            </a:r>
            <a:endParaRPr lang="zh-CN" altLang="en-US" sz="3200" dirty="0"/>
          </a:p>
          <a:p>
            <a:pPr marL="179705" lvl="1" indent="0" algn="just">
              <a:lnSpc>
                <a:spcPct val="120000"/>
              </a:lnSpc>
              <a:buClr>
                <a:srgbClr val="FF0000"/>
              </a:buClr>
              <a:buSzPct val="80000"/>
              <a:buFont typeface="Wingdings" panose="05000000000000000000" pitchFamily="2" charset="2"/>
              <a:buChar char="Ø"/>
            </a:pPr>
            <a:r>
              <a:rPr lang="zh-CN" altLang="en-US" sz="3200" dirty="0"/>
              <a:t>若</a:t>
            </a:r>
            <a:r>
              <a:rPr lang="en-US" altLang="zh-CN" sz="3200" i="1" dirty="0"/>
              <a:t>LThread</a:t>
            </a:r>
            <a:r>
              <a:rPr lang="en-US" altLang="zh-CN" sz="3200" dirty="0"/>
              <a:t>(</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1</a:t>
            </a:r>
            <a:r>
              <a:rPr lang="zh-CN" altLang="en-US" sz="3200" dirty="0"/>
              <a:t>，则</a:t>
            </a:r>
            <a:r>
              <a:rPr lang="en-US" altLang="zh-CN" sz="3200" i="1" dirty="0"/>
              <a:t>Left</a:t>
            </a:r>
            <a:r>
              <a:rPr lang="en-US" altLang="zh-CN" sz="3200" dirty="0"/>
              <a:t>(</a:t>
            </a:r>
            <a:r>
              <a:rPr lang="en-US" altLang="zh-CN" sz="3200" i="1" dirty="0"/>
              <a:t>p</a:t>
            </a:r>
            <a:r>
              <a:rPr lang="en-US" altLang="zh-CN" sz="3200" dirty="0"/>
              <a:t>)</a:t>
            </a:r>
            <a:r>
              <a:rPr lang="zh-CN" altLang="en-US" sz="3200" dirty="0"/>
              <a:t>为左线索，直接指向</a:t>
            </a:r>
            <a:r>
              <a:rPr lang="en-US" altLang="zh-CN" sz="3200" i="1" dirty="0"/>
              <a:t>p</a:t>
            </a:r>
            <a:r>
              <a:rPr lang="zh-CN" altLang="en-US" sz="3200" dirty="0"/>
              <a:t>的中根前驱结点；</a:t>
            </a:r>
            <a:r>
              <a:rPr lang="en-US" altLang="zh-CN" sz="3200" dirty="0"/>
              <a:t>/* </a:t>
            </a:r>
            <a:r>
              <a:rPr lang="zh-CN" altLang="en-US" sz="3200" dirty="0"/>
              <a:t>情况</a:t>
            </a:r>
            <a:r>
              <a:rPr lang="en-US" altLang="zh-CN" sz="3200" dirty="0"/>
              <a:t>1 */</a:t>
            </a:r>
            <a:endParaRPr lang="en-US" altLang="zh-CN" sz="3200" dirty="0"/>
          </a:p>
          <a:p>
            <a:pPr marL="179705" lvl="1" indent="0" algn="just">
              <a:lnSpc>
                <a:spcPct val="120000"/>
              </a:lnSpc>
              <a:buClr>
                <a:srgbClr val="FF0000"/>
              </a:buClr>
              <a:buSzPct val="80000"/>
              <a:buFont typeface="Wingdings" panose="05000000000000000000" pitchFamily="2" charset="2"/>
              <a:buChar char="Ø"/>
            </a:pPr>
            <a:r>
              <a:rPr lang="zh-CN" altLang="en-US" sz="3200" dirty="0"/>
              <a:t>若</a:t>
            </a:r>
            <a:r>
              <a:rPr lang="en-US" altLang="zh-CN" sz="3200" i="1" dirty="0"/>
              <a:t>LThread</a:t>
            </a:r>
            <a:r>
              <a:rPr lang="en-US" altLang="zh-CN" sz="3200" dirty="0"/>
              <a:t>(</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0</a:t>
            </a:r>
            <a:r>
              <a:rPr lang="zh-CN" altLang="en-US" sz="3200" dirty="0"/>
              <a:t>，</a:t>
            </a:r>
            <a:r>
              <a:rPr lang="en-US" altLang="zh-CN" sz="3200" i="1" dirty="0"/>
              <a:t>p</a:t>
            </a:r>
            <a:r>
              <a:rPr lang="zh-CN" altLang="en-US" sz="3200" dirty="0"/>
              <a:t>的中序前驱结点是</a:t>
            </a:r>
            <a:r>
              <a:rPr lang="en-US" altLang="zh-CN" sz="3200" i="1" dirty="0"/>
              <a:t>p</a:t>
            </a:r>
            <a:r>
              <a:rPr lang="zh-CN" altLang="en-US" sz="3200" dirty="0"/>
              <a:t>之左子树中根序列的末结点。 </a:t>
            </a:r>
            <a:r>
              <a:rPr lang="en-US" altLang="zh-CN" sz="3200" dirty="0"/>
              <a:t>/* </a:t>
            </a:r>
            <a:r>
              <a:rPr lang="zh-CN" altLang="en-US" sz="3200" dirty="0"/>
              <a:t>情况</a:t>
            </a:r>
            <a:r>
              <a:rPr lang="en-US" altLang="zh-CN" sz="3200" dirty="0"/>
              <a:t>2 */</a:t>
            </a:r>
            <a:endParaRPr lang="en-US" altLang="zh-CN" sz="32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9618">
                                            <p:txEl>
                                              <p:charRg st="28" end="3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9618">
                                            <p:txEl>
                                              <p:charRg st="36" end="8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9618">
                                            <p:txEl>
                                              <p:charRg st="88" end="1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文本占位符 1520641"/>
          <p:cNvSpPr>
            <a:spLocks noGrp="1"/>
          </p:cNvSpPr>
          <p:nvPr>
            <p:ph idx="1"/>
          </p:nvPr>
        </p:nvSpPr>
        <p:spPr>
          <a:xfrm>
            <a:off x="323850" y="404813"/>
            <a:ext cx="8532813" cy="5976937"/>
          </a:xfrm>
        </p:spPr>
        <p:txBody>
          <a:bodyPr vert="horz" wrap="square" lIns="92075" tIns="46038" rIns="92075" bIns="46038" anchor="t" anchorCtr="0"/>
          <a:p>
            <a:pPr algn="just">
              <a:lnSpc>
                <a:spcPct val="110000"/>
              </a:lnSpc>
              <a:buNone/>
            </a:pPr>
            <a:r>
              <a:rPr lang="zh-CN" altLang="en-US" sz="3200" dirty="0"/>
              <a:t>算法</a:t>
            </a:r>
            <a:r>
              <a:rPr lang="en-US" altLang="zh-CN" sz="3200" dirty="0"/>
              <a:t>PIO( </a:t>
            </a:r>
            <a:r>
              <a:rPr lang="en-US" altLang="zh-CN" sz="3200" i="1" dirty="0"/>
              <a:t>t </a:t>
            </a:r>
            <a:r>
              <a:rPr lang="en-US" altLang="zh-CN" sz="3200" dirty="0"/>
              <a:t>, </a:t>
            </a:r>
            <a:r>
              <a:rPr lang="en-US" altLang="zh-CN" sz="3200" i="1" dirty="0"/>
              <a:t>p</a:t>
            </a:r>
            <a:r>
              <a:rPr lang="en-US" altLang="zh-CN" sz="3200" dirty="0"/>
              <a:t> . </a:t>
            </a:r>
            <a:r>
              <a:rPr lang="en-US" altLang="zh-CN" sz="3200" i="1" dirty="0"/>
              <a:t>q</a:t>
            </a:r>
            <a:r>
              <a:rPr lang="en-US" altLang="zh-CN" sz="3200" dirty="0"/>
              <a:t> )</a:t>
            </a:r>
            <a:endParaRPr lang="en-US" altLang="zh-CN" sz="3200" dirty="0"/>
          </a:p>
          <a:p>
            <a:pPr>
              <a:lnSpc>
                <a:spcPct val="110000"/>
              </a:lnSpc>
              <a:buNone/>
            </a:pPr>
            <a:r>
              <a:rPr lang="en-US" altLang="zh-CN" dirty="0"/>
              <a:t>/* </a:t>
            </a:r>
            <a:r>
              <a:rPr lang="en-US" altLang="zh-CN" i="1" dirty="0"/>
              <a:t>t</a:t>
            </a:r>
            <a:r>
              <a:rPr lang="zh-CN" altLang="en-US" dirty="0"/>
              <a:t>指向中序线索二叉树</a:t>
            </a:r>
            <a:r>
              <a:rPr lang="en-US" altLang="zh-CN" i="1" dirty="0"/>
              <a:t>T</a:t>
            </a:r>
            <a:r>
              <a:rPr lang="en-US" altLang="zh-CN" dirty="0"/>
              <a:t>*</a:t>
            </a:r>
            <a:r>
              <a:rPr lang="zh-CN" altLang="en-US" dirty="0"/>
              <a:t>之根，本算法搜索</a:t>
            </a:r>
            <a:r>
              <a:rPr lang="en-US" altLang="zh-CN" dirty="0"/>
              <a:t>T*</a:t>
            </a:r>
            <a:r>
              <a:rPr lang="zh-CN" altLang="en-US" dirty="0"/>
              <a:t>之结点</a:t>
            </a:r>
            <a:r>
              <a:rPr lang="en-US" altLang="zh-CN" i="1" dirty="0"/>
              <a:t>p</a:t>
            </a:r>
            <a:r>
              <a:rPr lang="zh-CN" altLang="en-US" dirty="0"/>
              <a:t>的中根前驱结点，令</a:t>
            </a:r>
            <a:r>
              <a:rPr lang="en-US" altLang="zh-CN" i="1" dirty="0"/>
              <a:t>q</a:t>
            </a:r>
            <a:r>
              <a:rPr lang="zh-CN" altLang="en-US" dirty="0"/>
              <a:t>指向该前驱 </a:t>
            </a:r>
            <a:r>
              <a:rPr lang="en-US" altLang="zh-CN" dirty="0"/>
              <a:t>*/</a:t>
            </a:r>
            <a:endParaRPr lang="en-US" altLang="zh-CN" dirty="0"/>
          </a:p>
          <a:p>
            <a:pPr>
              <a:lnSpc>
                <a:spcPct val="110000"/>
              </a:lnSpc>
              <a:buNone/>
            </a:pPr>
            <a:r>
              <a:rPr lang="en-US" altLang="zh-CN" dirty="0"/>
              <a:t>PIO1. [</a:t>
            </a:r>
            <a:r>
              <a:rPr lang="en-US" altLang="zh-CN" i="1" dirty="0"/>
              <a:t>LThread</a:t>
            </a:r>
            <a:r>
              <a:rPr lang="en-US" altLang="zh-CN" dirty="0"/>
              <a:t>(</a:t>
            </a:r>
            <a:r>
              <a:rPr lang="en-US" altLang="zh-CN" i="1" dirty="0"/>
              <a:t>p</a:t>
            </a:r>
            <a:r>
              <a:rPr lang="en-US" altLang="zh-CN" dirty="0"/>
              <a:t>) </a:t>
            </a:r>
            <a:r>
              <a:rPr lang="en-US" altLang="zh-CN" dirty="0">
                <a:sym typeface="Symbol" panose="05050102010706020507" pitchFamily="18" charset="2"/>
              </a:rPr>
              <a:t></a:t>
            </a:r>
            <a:r>
              <a:rPr lang="en-US" altLang="zh-CN" dirty="0"/>
              <a:t> 1]</a:t>
            </a:r>
            <a:endParaRPr lang="en-US" altLang="zh-CN" i="1" dirty="0"/>
          </a:p>
          <a:p>
            <a:pPr>
              <a:lnSpc>
                <a:spcPct val="110000"/>
              </a:lnSpc>
              <a:buNone/>
            </a:pPr>
            <a:r>
              <a:rPr lang="en-US" altLang="zh-CN" i="1" dirty="0"/>
              <a:t>    q</a:t>
            </a:r>
            <a:r>
              <a:rPr lang="en-US" altLang="zh-CN" dirty="0"/>
              <a:t> </a:t>
            </a:r>
            <a:r>
              <a:rPr lang="en-US" altLang="zh-CN" dirty="0">
                <a:sym typeface="Symbol" panose="05050102010706020507" pitchFamily="18" charset="2"/>
              </a:rPr>
              <a:t></a:t>
            </a:r>
            <a:r>
              <a:rPr lang="en-US" altLang="zh-CN" dirty="0"/>
              <a:t> </a:t>
            </a:r>
            <a:r>
              <a:rPr lang="en-US" altLang="zh-CN" i="1" dirty="0"/>
              <a:t>Left</a:t>
            </a:r>
            <a:r>
              <a:rPr lang="en-US" altLang="zh-CN" dirty="0"/>
              <a:t> (</a:t>
            </a:r>
            <a:r>
              <a:rPr lang="en-US" altLang="zh-CN" i="1" dirty="0"/>
              <a:t>p</a:t>
            </a:r>
            <a:r>
              <a:rPr lang="en-US" altLang="zh-CN" dirty="0"/>
              <a:t>) .</a:t>
            </a:r>
            <a:endParaRPr lang="en-US" altLang="zh-CN" dirty="0"/>
          </a:p>
          <a:p>
            <a:pPr>
              <a:lnSpc>
                <a:spcPct val="110000"/>
              </a:lnSpc>
              <a:buNone/>
            </a:pPr>
            <a:r>
              <a:rPr lang="en-US" altLang="zh-CN" dirty="0"/>
              <a:t>    IF </a:t>
            </a:r>
            <a:r>
              <a:rPr lang="en-US" altLang="zh-CN" i="1" dirty="0"/>
              <a:t>LThread</a:t>
            </a:r>
            <a:r>
              <a:rPr lang="en-US" altLang="zh-CN" dirty="0"/>
              <a:t>(</a:t>
            </a:r>
            <a:r>
              <a:rPr lang="en-US" altLang="zh-CN" i="1" dirty="0"/>
              <a:t>p</a:t>
            </a:r>
            <a:r>
              <a:rPr lang="en-US" altLang="zh-CN" dirty="0"/>
              <a:t>) </a:t>
            </a:r>
            <a:r>
              <a:rPr lang="en-US" altLang="zh-CN" dirty="0">
                <a:sym typeface="Symbol" panose="05050102010706020507" pitchFamily="18" charset="2"/>
              </a:rPr>
              <a:t></a:t>
            </a:r>
            <a:r>
              <a:rPr lang="en-US" altLang="zh-CN" dirty="0"/>
              <a:t> 1 THEN RETURN . /* </a:t>
            </a:r>
            <a:r>
              <a:rPr lang="en-US" altLang="zh-CN" i="1" dirty="0"/>
              <a:t>Left</a:t>
            </a:r>
            <a:r>
              <a:rPr lang="en-US" altLang="zh-CN" dirty="0"/>
              <a:t>(</a:t>
            </a:r>
            <a:r>
              <a:rPr lang="en-US" altLang="zh-CN" i="1" dirty="0"/>
              <a:t>p</a:t>
            </a:r>
            <a:r>
              <a:rPr lang="en-US" altLang="zh-CN" dirty="0"/>
              <a:t>)</a:t>
            </a:r>
            <a:r>
              <a:rPr lang="zh-CN" altLang="en-US" dirty="0"/>
              <a:t>是左线索，指向</a:t>
            </a:r>
            <a:r>
              <a:rPr lang="en-US" altLang="zh-CN" i="1" dirty="0"/>
              <a:t>p</a:t>
            </a:r>
            <a:r>
              <a:rPr lang="zh-CN" altLang="en-US" dirty="0"/>
              <a:t>之前驱 </a:t>
            </a:r>
            <a:r>
              <a:rPr lang="en-US" altLang="zh-CN" dirty="0"/>
              <a:t>*/</a:t>
            </a:r>
            <a:endParaRPr lang="en-US" altLang="zh-CN" dirty="0"/>
          </a:p>
          <a:p>
            <a:pPr>
              <a:lnSpc>
                <a:spcPct val="110000"/>
              </a:lnSpc>
              <a:buNone/>
            </a:pPr>
            <a:r>
              <a:rPr lang="en-US" altLang="zh-CN" dirty="0"/>
              <a:t>PIO2. [</a:t>
            </a:r>
            <a:r>
              <a:rPr lang="en-US" altLang="zh-CN" i="1" dirty="0"/>
              <a:t>LThread</a:t>
            </a:r>
            <a:r>
              <a:rPr lang="en-US" altLang="zh-CN" dirty="0"/>
              <a:t>(</a:t>
            </a:r>
            <a:r>
              <a:rPr lang="en-US" altLang="zh-CN" i="1" dirty="0"/>
              <a:t>p</a:t>
            </a:r>
            <a:r>
              <a:rPr lang="en-US" altLang="zh-CN" dirty="0"/>
              <a:t>) </a:t>
            </a:r>
            <a:r>
              <a:rPr lang="en-US" altLang="zh-CN" dirty="0">
                <a:sym typeface="Symbol" panose="05050102010706020507" pitchFamily="18" charset="2"/>
              </a:rPr>
              <a:t></a:t>
            </a:r>
            <a:r>
              <a:rPr lang="en-US" altLang="zh-CN" dirty="0"/>
              <a:t> 0] /* </a:t>
            </a:r>
            <a:r>
              <a:rPr lang="en-US" altLang="zh-CN" i="1" dirty="0"/>
              <a:t>Left</a:t>
            </a:r>
            <a:r>
              <a:rPr lang="en-US" altLang="zh-CN" dirty="0"/>
              <a:t>(</a:t>
            </a:r>
            <a:r>
              <a:rPr lang="en-US" altLang="zh-CN" i="1" dirty="0"/>
              <a:t>p</a:t>
            </a:r>
            <a:r>
              <a:rPr lang="en-US" altLang="zh-CN" dirty="0"/>
              <a:t>)</a:t>
            </a:r>
            <a:r>
              <a:rPr lang="zh-CN" altLang="en-US" dirty="0"/>
              <a:t>不是左线索，</a:t>
            </a:r>
            <a:r>
              <a:rPr lang="en-US" altLang="zh-CN" i="1" dirty="0"/>
              <a:t>p</a:t>
            </a:r>
            <a:r>
              <a:rPr lang="zh-CN" altLang="en-US" dirty="0"/>
              <a:t>之前驱是以</a:t>
            </a:r>
            <a:r>
              <a:rPr lang="en-US" altLang="zh-CN" i="1" dirty="0"/>
              <a:t>Left</a:t>
            </a:r>
            <a:r>
              <a:rPr lang="en-US" altLang="zh-CN" dirty="0"/>
              <a:t>(</a:t>
            </a:r>
            <a:r>
              <a:rPr lang="en-US" altLang="zh-CN" i="1" dirty="0"/>
              <a:t>p</a:t>
            </a:r>
            <a:r>
              <a:rPr lang="en-US" altLang="zh-CN" dirty="0"/>
              <a:t>)</a:t>
            </a:r>
            <a:r>
              <a:rPr lang="zh-CN" altLang="en-US" dirty="0"/>
              <a:t>为根的二叉树的中根序列的末结点 </a:t>
            </a:r>
            <a:r>
              <a:rPr lang="en-US" altLang="zh-CN" dirty="0"/>
              <a:t>*/</a:t>
            </a:r>
            <a:endParaRPr lang="en-US" altLang="zh-CN" dirty="0"/>
          </a:p>
          <a:p>
            <a:pPr>
              <a:lnSpc>
                <a:spcPct val="110000"/>
              </a:lnSpc>
              <a:buNone/>
            </a:pPr>
            <a:r>
              <a:rPr lang="en-US" altLang="zh-CN" dirty="0"/>
              <a:t>    WHILE  </a:t>
            </a:r>
            <a:r>
              <a:rPr lang="en-US" altLang="zh-CN" i="1" dirty="0"/>
              <a:t>RThread </a:t>
            </a:r>
            <a:r>
              <a:rPr lang="en-US" altLang="zh-CN" dirty="0"/>
              <a:t>(</a:t>
            </a:r>
            <a:r>
              <a:rPr lang="en-US" altLang="zh-CN" i="1" dirty="0"/>
              <a:t>q </a:t>
            </a:r>
            <a:r>
              <a:rPr lang="en-US" altLang="zh-CN" dirty="0"/>
              <a:t>) </a:t>
            </a:r>
            <a:r>
              <a:rPr lang="en-US" altLang="zh-CN" dirty="0">
                <a:sym typeface="Symbol" panose="05050102010706020507" pitchFamily="18" charset="2"/>
              </a:rPr>
              <a:t></a:t>
            </a:r>
            <a:r>
              <a:rPr lang="en-US" altLang="zh-CN" dirty="0"/>
              <a:t> 0  DO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Right </a:t>
            </a:r>
            <a:r>
              <a:rPr lang="en-US" altLang="zh-CN" dirty="0"/>
              <a:t>(</a:t>
            </a:r>
            <a:r>
              <a:rPr lang="en-US" altLang="zh-CN" i="1" dirty="0"/>
              <a:t>q</a:t>
            </a:r>
            <a:r>
              <a:rPr lang="en-US" altLang="zh-CN" dirty="0"/>
              <a:t>) . </a:t>
            </a:r>
            <a:r>
              <a:rPr lang="en-US" altLang="zh-CN" sz="3200" dirty="0"/>
              <a:t>▐</a:t>
            </a:r>
            <a:endParaRPr lang="en-US" altLang="zh-CN" sz="3200" dirty="0"/>
          </a:p>
        </p:txBody>
      </p:sp>
    </p:spTree>
  </p:cSld>
  <p:clrMapOvr>
    <a:masterClrMapping/>
  </p:clrMapOvr>
  <p:transition>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文本占位符 1522689"/>
          <p:cNvSpPr>
            <a:spLocks noGrp="1"/>
          </p:cNvSpPr>
          <p:nvPr>
            <p:ph idx="1"/>
          </p:nvPr>
        </p:nvSpPr>
        <p:spPr>
          <a:xfrm>
            <a:off x="4140200" y="1125538"/>
            <a:ext cx="4787900" cy="1798637"/>
          </a:xfrm>
        </p:spPr>
        <p:txBody>
          <a:bodyPr vert="horz" wrap="square" lIns="92075" tIns="46038" rIns="92075" bIns="46038" anchor="t" anchorCtr="0"/>
          <a:p>
            <a:pPr algn="just">
              <a:lnSpc>
                <a:spcPct val="90000"/>
              </a:lnSpc>
              <a:buNone/>
            </a:pP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Left</a:t>
            </a:r>
            <a:r>
              <a:rPr lang="en-US" altLang="zh-CN" dirty="0"/>
              <a:t> (</a:t>
            </a:r>
            <a:r>
              <a:rPr lang="en-US" altLang="zh-CN" i="1" dirty="0"/>
              <a:t>p</a:t>
            </a:r>
            <a:r>
              <a:rPr lang="en-US" altLang="zh-CN" dirty="0"/>
              <a:t>) .</a:t>
            </a:r>
            <a:endParaRPr lang="en-US" altLang="zh-CN" dirty="0"/>
          </a:p>
          <a:p>
            <a:pPr algn="just">
              <a:lnSpc>
                <a:spcPct val="90000"/>
              </a:lnSpc>
              <a:buNone/>
            </a:pPr>
            <a:r>
              <a:rPr lang="en-US" altLang="zh-CN" dirty="0"/>
              <a:t>IF </a:t>
            </a:r>
            <a:r>
              <a:rPr lang="en-US" altLang="zh-CN" i="1" dirty="0"/>
              <a:t>LThread</a:t>
            </a:r>
            <a:r>
              <a:rPr lang="en-US" altLang="zh-CN" dirty="0"/>
              <a:t>(</a:t>
            </a:r>
            <a:r>
              <a:rPr lang="en-US" altLang="zh-CN" i="1" dirty="0"/>
              <a:t>p</a:t>
            </a:r>
            <a:r>
              <a:rPr lang="en-US" altLang="zh-CN" dirty="0"/>
              <a:t>) </a:t>
            </a:r>
            <a:r>
              <a:rPr lang="en-US" altLang="zh-CN" dirty="0">
                <a:sym typeface="Symbol" panose="05050102010706020507" pitchFamily="18" charset="2"/>
              </a:rPr>
              <a:t></a:t>
            </a:r>
            <a:r>
              <a:rPr lang="en-US" altLang="zh-CN" dirty="0"/>
              <a:t> 1 THEN </a:t>
            </a:r>
            <a:endParaRPr lang="en-US" altLang="zh-CN" dirty="0"/>
          </a:p>
          <a:p>
            <a:pPr algn="just">
              <a:lnSpc>
                <a:spcPct val="90000"/>
              </a:lnSpc>
              <a:buNone/>
            </a:pPr>
            <a:r>
              <a:rPr lang="en-US" altLang="zh-CN" dirty="0"/>
              <a:t>                      RETURN .</a:t>
            </a:r>
            <a:endParaRPr lang="en-US" altLang="zh-CN" dirty="0"/>
          </a:p>
        </p:txBody>
      </p:sp>
      <p:grpSp>
        <p:nvGrpSpPr>
          <p:cNvPr id="134147" name="组合 1522690"/>
          <p:cNvGrpSpPr/>
          <p:nvPr/>
        </p:nvGrpSpPr>
        <p:grpSpPr>
          <a:xfrm>
            <a:off x="358775" y="944563"/>
            <a:ext cx="3962400" cy="4953000"/>
            <a:chOff x="0" y="912"/>
            <a:chExt cx="2496" cy="3120"/>
          </a:xfrm>
        </p:grpSpPr>
        <p:sp>
          <p:nvSpPr>
            <p:cNvPr id="134148" name="椭圆 1522691"/>
            <p:cNvSpPr/>
            <p:nvPr/>
          </p:nvSpPr>
          <p:spPr>
            <a:xfrm>
              <a:off x="1200" y="912"/>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A</a:t>
              </a:r>
              <a:endParaRPr lang="en-US" altLang="zh-CN" sz="2400" dirty="0">
                <a:latin typeface="Arial" panose="020B0604020202020204" pitchFamily="34" charset="0"/>
                <a:ea typeface="黑体" panose="02010609060101010101" pitchFamily="49" charset="-122"/>
              </a:endParaRPr>
            </a:p>
          </p:txBody>
        </p:sp>
        <p:sp>
          <p:nvSpPr>
            <p:cNvPr id="134149" name="椭圆 1522692"/>
            <p:cNvSpPr/>
            <p:nvPr/>
          </p:nvSpPr>
          <p:spPr>
            <a:xfrm>
              <a:off x="576" y="144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B</a:t>
              </a:r>
              <a:endParaRPr lang="en-US" altLang="zh-CN" sz="2400" dirty="0">
                <a:solidFill>
                  <a:srgbClr val="000099"/>
                </a:solidFill>
                <a:latin typeface="Arial" panose="020B0604020202020204" pitchFamily="34" charset="0"/>
                <a:ea typeface="黑体" panose="02010609060101010101" pitchFamily="49" charset="-122"/>
              </a:endParaRPr>
            </a:p>
          </p:txBody>
        </p:sp>
        <p:sp>
          <p:nvSpPr>
            <p:cNvPr id="134150" name="椭圆 1522693"/>
            <p:cNvSpPr/>
            <p:nvPr/>
          </p:nvSpPr>
          <p:spPr>
            <a:xfrm>
              <a:off x="144" y="1968"/>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chemeClr val="tx2"/>
                  </a:solidFill>
                  <a:latin typeface="Times New Roman" panose="02020603050405020304" pitchFamily="18" charset="0"/>
                  <a:ea typeface="黑体" panose="02010609060101010101" pitchFamily="49" charset="-122"/>
                </a:rPr>
                <a:t>D</a:t>
              </a:r>
              <a:endParaRPr lang="en-US" altLang="zh-CN" sz="2400" dirty="0">
                <a:solidFill>
                  <a:schemeClr val="tx2"/>
                </a:solidFill>
                <a:latin typeface="Arial" panose="020B0604020202020204" pitchFamily="34" charset="0"/>
                <a:ea typeface="黑体" panose="02010609060101010101" pitchFamily="49" charset="-122"/>
              </a:endParaRPr>
            </a:p>
          </p:txBody>
        </p:sp>
        <p:sp>
          <p:nvSpPr>
            <p:cNvPr id="134151" name="椭圆 1522694"/>
            <p:cNvSpPr/>
            <p:nvPr/>
          </p:nvSpPr>
          <p:spPr>
            <a:xfrm>
              <a:off x="960" y="2016"/>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E</a:t>
              </a:r>
              <a:endParaRPr lang="en-US" altLang="zh-CN" sz="2400" dirty="0">
                <a:latin typeface="Arial" panose="020B0604020202020204" pitchFamily="34" charset="0"/>
                <a:ea typeface="黑体" panose="02010609060101010101" pitchFamily="49" charset="-122"/>
              </a:endParaRPr>
            </a:p>
          </p:txBody>
        </p:sp>
        <p:sp>
          <p:nvSpPr>
            <p:cNvPr id="134152" name="椭圆 1522695"/>
            <p:cNvSpPr/>
            <p:nvPr/>
          </p:nvSpPr>
          <p:spPr>
            <a:xfrm>
              <a:off x="1536" y="144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6600"/>
                  </a:solidFill>
                  <a:latin typeface="Times New Roman" panose="02020603050405020304" pitchFamily="18" charset="0"/>
                  <a:ea typeface="黑体" panose="02010609060101010101" pitchFamily="49" charset="-122"/>
                </a:rPr>
                <a:t>C</a:t>
              </a:r>
              <a:endParaRPr lang="en-US" altLang="zh-CN" sz="2400" dirty="0">
                <a:solidFill>
                  <a:srgbClr val="FF6600"/>
                </a:solidFill>
                <a:latin typeface="Arial" panose="020B0604020202020204" pitchFamily="34" charset="0"/>
                <a:ea typeface="黑体" panose="02010609060101010101" pitchFamily="49" charset="-122"/>
              </a:endParaRPr>
            </a:p>
          </p:txBody>
        </p:sp>
        <p:sp>
          <p:nvSpPr>
            <p:cNvPr id="134153" name="椭圆 1522696"/>
            <p:cNvSpPr/>
            <p:nvPr/>
          </p:nvSpPr>
          <p:spPr>
            <a:xfrm>
              <a:off x="1824" y="2016"/>
              <a:ext cx="336" cy="336"/>
            </a:xfrm>
            <a:prstGeom prst="ellipse">
              <a:avLst/>
            </a:prstGeom>
            <a:noFill/>
            <a:ln w="9525" cap="flat" cmpd="sng">
              <a:solidFill>
                <a:schemeClr val="tx1"/>
              </a:solidFill>
              <a:prstDash val="solid"/>
              <a:headEnd type="none" w="med" len="med"/>
              <a:tailEnd type="none" w="med" len="med"/>
            </a:ln>
          </p:spPr>
          <p:txBody>
            <a:bodyPr wrap="none" anchor="ctr" anchorCtr="0"/>
            <a:p>
              <a:r>
                <a:rPr lang="en-US" altLang="zh-CN" sz="2800" b="1" i="1" dirty="0">
                  <a:solidFill>
                    <a:srgbClr val="000099"/>
                  </a:solidFill>
                  <a:latin typeface="Times New Roman" panose="02020603050405020304" pitchFamily="18" charset="0"/>
                  <a:ea typeface="黑体" panose="02010609060101010101" pitchFamily="49" charset="-122"/>
                </a:rPr>
                <a:t>F</a:t>
              </a:r>
              <a:endParaRPr lang="en-US" altLang="zh-CN" sz="2400" dirty="0">
                <a:latin typeface="Arial" panose="020B0604020202020204" pitchFamily="34" charset="0"/>
                <a:ea typeface="黑体" panose="02010609060101010101" pitchFamily="49" charset="-122"/>
              </a:endParaRPr>
            </a:p>
          </p:txBody>
        </p:sp>
        <p:sp>
          <p:nvSpPr>
            <p:cNvPr id="134154" name="椭圆 1522697"/>
            <p:cNvSpPr/>
            <p:nvPr/>
          </p:nvSpPr>
          <p:spPr>
            <a:xfrm>
              <a:off x="1536" y="2544"/>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6600"/>
                  </a:solidFill>
                  <a:latin typeface="Times New Roman" panose="02020603050405020304" pitchFamily="18" charset="0"/>
                  <a:ea typeface="黑体" panose="02010609060101010101" pitchFamily="49" charset="-122"/>
                </a:rPr>
                <a:t>H</a:t>
              </a:r>
              <a:endParaRPr lang="en-US" altLang="zh-CN" sz="2400" dirty="0">
                <a:solidFill>
                  <a:srgbClr val="FF6600"/>
                </a:solidFill>
                <a:latin typeface="Arial" panose="020B0604020202020204" pitchFamily="34" charset="0"/>
                <a:ea typeface="黑体" panose="02010609060101010101" pitchFamily="49" charset="-122"/>
              </a:endParaRPr>
            </a:p>
          </p:txBody>
        </p:sp>
        <p:sp>
          <p:nvSpPr>
            <p:cNvPr id="134155" name="椭圆 1522698"/>
            <p:cNvSpPr/>
            <p:nvPr/>
          </p:nvSpPr>
          <p:spPr>
            <a:xfrm>
              <a:off x="2160" y="2544"/>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6600"/>
                  </a:solidFill>
                  <a:latin typeface="Times New Roman" panose="02020603050405020304" pitchFamily="18" charset="0"/>
                  <a:ea typeface="黑体" panose="02010609060101010101" pitchFamily="49" charset="-122"/>
                </a:rPr>
                <a:t>I</a:t>
              </a:r>
              <a:endParaRPr lang="en-US" altLang="zh-CN" sz="2400" dirty="0">
                <a:solidFill>
                  <a:srgbClr val="FF6600"/>
                </a:solidFill>
                <a:latin typeface="Arial" panose="020B0604020202020204" pitchFamily="34" charset="0"/>
                <a:ea typeface="黑体" panose="02010609060101010101" pitchFamily="49" charset="-122"/>
              </a:endParaRPr>
            </a:p>
          </p:txBody>
        </p:sp>
        <p:sp>
          <p:nvSpPr>
            <p:cNvPr id="134156" name="椭圆 1522699"/>
            <p:cNvSpPr/>
            <p:nvPr/>
          </p:nvSpPr>
          <p:spPr>
            <a:xfrm>
              <a:off x="1824" y="312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K</a:t>
              </a:r>
              <a:endParaRPr lang="en-US" altLang="zh-CN" sz="2400" dirty="0">
                <a:latin typeface="Arial" panose="020B0604020202020204" pitchFamily="34" charset="0"/>
                <a:ea typeface="黑体" panose="02010609060101010101" pitchFamily="49" charset="-122"/>
              </a:endParaRPr>
            </a:p>
          </p:txBody>
        </p:sp>
        <p:sp>
          <p:nvSpPr>
            <p:cNvPr id="134157" name="椭圆 1522700"/>
            <p:cNvSpPr/>
            <p:nvPr/>
          </p:nvSpPr>
          <p:spPr>
            <a:xfrm>
              <a:off x="624" y="2544"/>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6600"/>
                  </a:solidFill>
                  <a:latin typeface="Times New Roman" panose="02020603050405020304" pitchFamily="18" charset="0"/>
                  <a:ea typeface="黑体" panose="02010609060101010101" pitchFamily="49" charset="-122"/>
                </a:rPr>
                <a:t>G</a:t>
              </a:r>
              <a:endParaRPr lang="en-US" altLang="zh-CN" sz="2400" dirty="0">
                <a:solidFill>
                  <a:srgbClr val="FF6600"/>
                </a:solidFill>
                <a:latin typeface="Arial" panose="020B0604020202020204" pitchFamily="34" charset="0"/>
                <a:ea typeface="黑体" panose="02010609060101010101" pitchFamily="49" charset="-122"/>
              </a:endParaRPr>
            </a:p>
          </p:txBody>
        </p:sp>
        <p:sp>
          <p:nvSpPr>
            <p:cNvPr id="134158" name="椭圆 1522701"/>
            <p:cNvSpPr/>
            <p:nvPr/>
          </p:nvSpPr>
          <p:spPr>
            <a:xfrm>
              <a:off x="960" y="312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6600"/>
                  </a:solidFill>
                  <a:latin typeface="Times New Roman" panose="02020603050405020304" pitchFamily="18" charset="0"/>
                  <a:ea typeface="黑体" panose="02010609060101010101" pitchFamily="49" charset="-122"/>
                </a:rPr>
                <a:t>J</a:t>
              </a:r>
              <a:endParaRPr lang="en-US" altLang="zh-CN" sz="2400" dirty="0">
                <a:solidFill>
                  <a:srgbClr val="FF6600"/>
                </a:solidFill>
                <a:latin typeface="Arial" panose="020B0604020202020204" pitchFamily="34" charset="0"/>
                <a:ea typeface="黑体" panose="02010609060101010101" pitchFamily="49" charset="-122"/>
              </a:endParaRPr>
            </a:p>
          </p:txBody>
        </p:sp>
        <p:sp>
          <p:nvSpPr>
            <p:cNvPr id="134159" name="直接连接符 1522702"/>
            <p:cNvSpPr/>
            <p:nvPr/>
          </p:nvSpPr>
          <p:spPr>
            <a:xfrm>
              <a:off x="1440" y="1200"/>
              <a:ext cx="192" cy="288"/>
            </a:xfrm>
            <a:prstGeom prst="line">
              <a:avLst/>
            </a:prstGeom>
            <a:ln w="28575" cap="flat" cmpd="sng">
              <a:solidFill>
                <a:schemeClr val="tx1"/>
              </a:solidFill>
              <a:prstDash val="solid"/>
              <a:headEnd type="none" w="med" len="med"/>
              <a:tailEnd type="triangle" w="med" len="med"/>
            </a:ln>
          </p:spPr>
        </p:sp>
        <p:sp>
          <p:nvSpPr>
            <p:cNvPr id="134160" name="直接连接符 1522703"/>
            <p:cNvSpPr/>
            <p:nvPr/>
          </p:nvSpPr>
          <p:spPr>
            <a:xfrm>
              <a:off x="1776" y="1728"/>
              <a:ext cx="144" cy="288"/>
            </a:xfrm>
            <a:prstGeom prst="line">
              <a:avLst/>
            </a:prstGeom>
            <a:ln w="28575" cap="flat" cmpd="sng">
              <a:solidFill>
                <a:schemeClr val="tx1"/>
              </a:solidFill>
              <a:prstDash val="solid"/>
              <a:headEnd type="none" w="med" len="med"/>
              <a:tailEnd type="triangle" w="med" len="med"/>
            </a:ln>
          </p:spPr>
        </p:sp>
        <p:sp>
          <p:nvSpPr>
            <p:cNvPr id="134161" name="直接连接符 1522704"/>
            <p:cNvSpPr/>
            <p:nvPr/>
          </p:nvSpPr>
          <p:spPr>
            <a:xfrm>
              <a:off x="2112" y="2304"/>
              <a:ext cx="144" cy="240"/>
            </a:xfrm>
            <a:prstGeom prst="line">
              <a:avLst/>
            </a:prstGeom>
            <a:ln w="28575" cap="flat" cmpd="sng">
              <a:solidFill>
                <a:schemeClr val="tx1"/>
              </a:solidFill>
              <a:prstDash val="solid"/>
              <a:headEnd type="none" w="med" len="med"/>
              <a:tailEnd type="triangle" w="med" len="med"/>
            </a:ln>
          </p:spPr>
        </p:sp>
        <p:sp>
          <p:nvSpPr>
            <p:cNvPr id="134162" name="直接连接符 1522705"/>
            <p:cNvSpPr/>
            <p:nvPr/>
          </p:nvSpPr>
          <p:spPr>
            <a:xfrm flipH="1">
              <a:off x="1776" y="2352"/>
              <a:ext cx="144" cy="240"/>
            </a:xfrm>
            <a:prstGeom prst="line">
              <a:avLst/>
            </a:prstGeom>
            <a:ln w="28575" cap="flat" cmpd="sng">
              <a:solidFill>
                <a:schemeClr val="tx1"/>
              </a:solidFill>
              <a:prstDash val="solid"/>
              <a:headEnd type="none" w="med" len="med"/>
              <a:tailEnd type="triangle" w="med" len="med"/>
            </a:ln>
          </p:spPr>
        </p:sp>
        <p:sp>
          <p:nvSpPr>
            <p:cNvPr id="134163" name="直接连接符 1522706"/>
            <p:cNvSpPr/>
            <p:nvPr/>
          </p:nvSpPr>
          <p:spPr>
            <a:xfrm>
              <a:off x="1776" y="2832"/>
              <a:ext cx="144" cy="336"/>
            </a:xfrm>
            <a:prstGeom prst="line">
              <a:avLst/>
            </a:prstGeom>
            <a:ln w="28575" cap="flat" cmpd="sng">
              <a:solidFill>
                <a:schemeClr val="tx1"/>
              </a:solidFill>
              <a:prstDash val="solid"/>
              <a:headEnd type="none" w="med" len="med"/>
              <a:tailEnd type="triangle" w="med" len="med"/>
            </a:ln>
          </p:spPr>
        </p:sp>
        <p:sp>
          <p:nvSpPr>
            <p:cNvPr id="134164" name="直接连接符 1522707"/>
            <p:cNvSpPr/>
            <p:nvPr/>
          </p:nvSpPr>
          <p:spPr>
            <a:xfrm flipH="1">
              <a:off x="864" y="1200"/>
              <a:ext cx="384" cy="288"/>
            </a:xfrm>
            <a:prstGeom prst="line">
              <a:avLst/>
            </a:prstGeom>
            <a:ln w="28575" cap="flat" cmpd="sng">
              <a:solidFill>
                <a:schemeClr val="tx1"/>
              </a:solidFill>
              <a:prstDash val="solid"/>
              <a:headEnd type="none" w="med" len="med"/>
              <a:tailEnd type="triangle" w="med" len="med"/>
            </a:ln>
          </p:spPr>
        </p:sp>
        <p:sp>
          <p:nvSpPr>
            <p:cNvPr id="134165" name="直接连接符 1522708"/>
            <p:cNvSpPr/>
            <p:nvPr/>
          </p:nvSpPr>
          <p:spPr>
            <a:xfrm>
              <a:off x="816" y="1728"/>
              <a:ext cx="240" cy="336"/>
            </a:xfrm>
            <a:prstGeom prst="line">
              <a:avLst/>
            </a:prstGeom>
            <a:ln w="28575" cap="flat" cmpd="sng">
              <a:solidFill>
                <a:schemeClr val="tx1"/>
              </a:solidFill>
              <a:prstDash val="solid"/>
              <a:headEnd type="none" w="med" len="med"/>
              <a:tailEnd type="triangle" w="med" len="med"/>
            </a:ln>
          </p:spPr>
        </p:sp>
        <p:sp>
          <p:nvSpPr>
            <p:cNvPr id="134166" name="直接连接符 1522709"/>
            <p:cNvSpPr/>
            <p:nvPr/>
          </p:nvSpPr>
          <p:spPr>
            <a:xfrm flipH="1">
              <a:off x="864" y="2304"/>
              <a:ext cx="144" cy="240"/>
            </a:xfrm>
            <a:prstGeom prst="line">
              <a:avLst/>
            </a:prstGeom>
            <a:ln w="28575" cap="flat" cmpd="sng">
              <a:solidFill>
                <a:schemeClr val="tx1"/>
              </a:solidFill>
              <a:prstDash val="solid"/>
              <a:headEnd type="none" w="med" len="med"/>
              <a:tailEnd type="triangle" w="med" len="med"/>
            </a:ln>
          </p:spPr>
        </p:sp>
        <p:sp>
          <p:nvSpPr>
            <p:cNvPr id="134167" name="直接连接符 1522710"/>
            <p:cNvSpPr/>
            <p:nvPr/>
          </p:nvSpPr>
          <p:spPr>
            <a:xfrm>
              <a:off x="864" y="2832"/>
              <a:ext cx="192" cy="336"/>
            </a:xfrm>
            <a:prstGeom prst="line">
              <a:avLst/>
            </a:prstGeom>
            <a:ln w="28575" cap="flat" cmpd="sng">
              <a:solidFill>
                <a:schemeClr val="tx1"/>
              </a:solidFill>
              <a:prstDash val="solid"/>
              <a:headEnd type="none" w="med" len="med"/>
              <a:tailEnd type="triangle" w="med" len="med"/>
            </a:ln>
          </p:spPr>
        </p:sp>
        <p:sp>
          <p:nvSpPr>
            <p:cNvPr id="134168" name="直接连接符 1522711"/>
            <p:cNvSpPr/>
            <p:nvPr/>
          </p:nvSpPr>
          <p:spPr>
            <a:xfrm flipH="1">
              <a:off x="384" y="1728"/>
              <a:ext cx="240" cy="288"/>
            </a:xfrm>
            <a:prstGeom prst="line">
              <a:avLst/>
            </a:prstGeom>
            <a:ln w="28575" cap="flat" cmpd="sng">
              <a:solidFill>
                <a:schemeClr val="tx1"/>
              </a:solidFill>
              <a:prstDash val="solid"/>
              <a:headEnd type="none" w="med" len="med"/>
              <a:tailEnd type="triangle" w="med" len="med"/>
            </a:ln>
          </p:spPr>
        </p:sp>
        <p:sp>
          <p:nvSpPr>
            <p:cNvPr id="134169" name="椭圆 1522712"/>
            <p:cNvSpPr/>
            <p:nvPr/>
          </p:nvSpPr>
          <p:spPr>
            <a:xfrm>
              <a:off x="1536" y="3696"/>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6600"/>
                  </a:solidFill>
                  <a:latin typeface="Times New Roman" panose="02020603050405020304" pitchFamily="18" charset="0"/>
                  <a:ea typeface="黑体" panose="02010609060101010101" pitchFamily="49" charset="-122"/>
                </a:rPr>
                <a:t>L</a:t>
              </a:r>
              <a:endParaRPr lang="en-US" altLang="zh-CN" sz="2400" dirty="0">
                <a:solidFill>
                  <a:srgbClr val="FF6600"/>
                </a:solidFill>
                <a:latin typeface="Arial" panose="020B0604020202020204" pitchFamily="34" charset="0"/>
                <a:ea typeface="黑体" panose="02010609060101010101" pitchFamily="49" charset="-122"/>
              </a:endParaRPr>
            </a:p>
          </p:txBody>
        </p:sp>
        <p:sp>
          <p:nvSpPr>
            <p:cNvPr id="134170" name="直接连接符 1522713"/>
            <p:cNvSpPr/>
            <p:nvPr/>
          </p:nvSpPr>
          <p:spPr>
            <a:xfrm flipH="1">
              <a:off x="1776" y="3456"/>
              <a:ext cx="144" cy="288"/>
            </a:xfrm>
            <a:prstGeom prst="line">
              <a:avLst/>
            </a:prstGeom>
            <a:ln w="28575" cap="flat" cmpd="sng">
              <a:solidFill>
                <a:schemeClr val="tx1"/>
              </a:solidFill>
              <a:prstDash val="solid"/>
              <a:headEnd type="none" w="med" len="med"/>
              <a:tailEnd type="triangle" w="med" len="med"/>
            </a:ln>
          </p:spPr>
        </p:sp>
        <p:cxnSp>
          <p:nvCxnSpPr>
            <p:cNvPr id="134171" name="曲线连接符 1522714"/>
            <p:cNvCxnSpPr>
              <a:stCxn id="134150" idx="3"/>
            </p:cNvCxnSpPr>
            <p:nvPr/>
          </p:nvCxnSpPr>
          <p:spPr>
            <a:xfrm rot="5400000">
              <a:off x="48" y="2206"/>
              <a:ext cx="97" cy="193"/>
            </a:xfrm>
            <a:prstGeom prst="curvedConnector2">
              <a:avLst/>
            </a:prstGeom>
            <a:ln w="28575" cap="flat" cmpd="sng">
              <a:solidFill>
                <a:srgbClr val="FF0000"/>
              </a:solidFill>
              <a:prstDash val="solid"/>
              <a:headEnd type="none" w="med" len="med"/>
              <a:tailEnd type="triangle" w="med" len="med"/>
            </a:ln>
          </p:spPr>
        </p:cxnSp>
        <p:cxnSp>
          <p:nvCxnSpPr>
            <p:cNvPr id="134172" name="曲线连接符 1522715"/>
            <p:cNvCxnSpPr>
              <a:stCxn id="134157" idx="3"/>
              <a:endCxn id="134149" idx="4"/>
            </p:cNvCxnSpPr>
            <p:nvPr/>
          </p:nvCxnSpPr>
          <p:spPr>
            <a:xfrm rot="5400000" flipH="1" flipV="1">
              <a:off x="180" y="2267"/>
              <a:ext cx="1055" cy="71"/>
            </a:xfrm>
            <a:prstGeom prst="curvedConnector5">
              <a:avLst>
                <a:gd name="adj1" fmla="val -10995"/>
                <a:gd name="adj2" fmla="val -270426"/>
                <a:gd name="adj3" fmla="val 59144"/>
              </a:avLst>
            </a:prstGeom>
            <a:ln w="28575" cap="flat" cmpd="sng">
              <a:solidFill>
                <a:srgbClr val="FF0000"/>
              </a:solidFill>
              <a:prstDash val="solid"/>
              <a:headEnd type="none" w="med" len="med"/>
              <a:tailEnd type="triangle" w="med" len="med"/>
            </a:ln>
          </p:spPr>
        </p:cxnSp>
        <p:cxnSp>
          <p:nvCxnSpPr>
            <p:cNvPr id="134173" name="曲线连接符 1522716"/>
            <p:cNvCxnSpPr>
              <a:stCxn id="134158" idx="3"/>
              <a:endCxn id="134157" idx="4"/>
            </p:cNvCxnSpPr>
            <p:nvPr/>
          </p:nvCxnSpPr>
          <p:spPr>
            <a:xfrm rot="-5400000" flipV="1">
              <a:off x="636" y="3034"/>
              <a:ext cx="527" cy="217"/>
            </a:xfrm>
            <a:prstGeom prst="curvedConnector3">
              <a:avLst>
                <a:gd name="adj1" fmla="val -24102"/>
              </a:avLst>
            </a:prstGeom>
            <a:ln w="28575" cap="flat" cmpd="sng">
              <a:solidFill>
                <a:srgbClr val="FF0000"/>
              </a:solidFill>
              <a:prstDash val="solid"/>
              <a:headEnd type="none" w="med" len="med"/>
              <a:tailEnd type="triangle" w="med" len="med"/>
            </a:ln>
          </p:spPr>
        </p:cxnSp>
        <p:cxnSp>
          <p:nvCxnSpPr>
            <p:cNvPr id="134174" name="曲线连接符 1522717"/>
            <p:cNvCxnSpPr>
              <a:stCxn id="134155" idx="4"/>
              <a:endCxn id="134153" idx="4"/>
            </p:cNvCxnSpPr>
            <p:nvPr/>
          </p:nvCxnSpPr>
          <p:spPr>
            <a:xfrm rot="-5400000" flipV="1">
              <a:off x="1896" y="2448"/>
              <a:ext cx="528" cy="336"/>
            </a:xfrm>
            <a:prstGeom prst="curvedConnector3">
              <a:avLst>
                <a:gd name="adj1" fmla="val -27273"/>
              </a:avLst>
            </a:prstGeom>
            <a:ln w="28575" cap="flat" cmpd="sng">
              <a:solidFill>
                <a:srgbClr val="FF0000"/>
              </a:solidFill>
              <a:prstDash val="solid"/>
              <a:headEnd type="none" w="med" len="med"/>
              <a:tailEnd type="triangle" w="med" len="med"/>
            </a:ln>
          </p:spPr>
        </p:cxnSp>
        <p:cxnSp>
          <p:nvCxnSpPr>
            <p:cNvPr id="134175" name="曲线连接符 1522718"/>
            <p:cNvCxnSpPr>
              <a:stCxn id="134169" idx="3"/>
              <a:endCxn id="134154" idx="4"/>
            </p:cNvCxnSpPr>
            <p:nvPr/>
          </p:nvCxnSpPr>
          <p:spPr>
            <a:xfrm rot="5400000" flipH="1" flipV="1">
              <a:off x="1092" y="3371"/>
              <a:ext cx="1103" cy="119"/>
            </a:xfrm>
            <a:prstGeom prst="curvedConnector5">
              <a:avLst>
                <a:gd name="adj1" fmla="val -8616"/>
                <a:gd name="adj2" fmla="val -162185"/>
                <a:gd name="adj3" fmla="val 63009"/>
              </a:avLst>
            </a:prstGeom>
            <a:ln w="28575" cap="flat" cmpd="sng">
              <a:solidFill>
                <a:srgbClr val="FF0000"/>
              </a:solidFill>
              <a:prstDash val="solid"/>
              <a:headEnd type="none" w="med" len="med"/>
              <a:tailEnd type="triangle" w="med" len="med"/>
            </a:ln>
          </p:spPr>
        </p:cxnSp>
        <p:cxnSp>
          <p:nvCxnSpPr>
            <p:cNvPr id="134176" name="曲线连接符 1522719"/>
            <p:cNvCxnSpPr>
              <a:stCxn id="134154" idx="3"/>
              <a:endCxn id="134152" idx="4"/>
            </p:cNvCxnSpPr>
            <p:nvPr/>
          </p:nvCxnSpPr>
          <p:spPr>
            <a:xfrm rot="5400000" flipH="1" flipV="1">
              <a:off x="1116" y="2243"/>
              <a:ext cx="1055" cy="119"/>
            </a:xfrm>
            <a:prstGeom prst="curvedConnector5">
              <a:avLst>
                <a:gd name="adj1" fmla="val -8912"/>
                <a:gd name="adj2" fmla="val -227731"/>
                <a:gd name="adj3" fmla="val 63602"/>
              </a:avLst>
            </a:prstGeom>
            <a:ln w="28575" cap="flat" cmpd="sng">
              <a:solidFill>
                <a:srgbClr val="FF0000"/>
              </a:solidFill>
              <a:prstDash val="solid"/>
              <a:headEnd type="none" w="med" len="med"/>
              <a:tailEnd type="triangle" w="med" len="med"/>
            </a:ln>
          </p:spPr>
        </p:cxnSp>
        <p:cxnSp>
          <p:nvCxnSpPr>
            <p:cNvPr id="134177" name="曲线连接符 1522720"/>
            <p:cNvCxnSpPr>
              <a:stCxn id="134152" idx="3"/>
              <a:endCxn id="134148" idx="4"/>
            </p:cNvCxnSpPr>
            <p:nvPr/>
          </p:nvCxnSpPr>
          <p:spPr>
            <a:xfrm rot="-5400000" flipV="1">
              <a:off x="1236" y="1378"/>
              <a:ext cx="479" cy="217"/>
            </a:xfrm>
            <a:prstGeom prst="curvedConnector3">
              <a:avLst>
                <a:gd name="adj1" fmla="val -21921"/>
              </a:avLst>
            </a:prstGeom>
            <a:ln w="28575" cap="flat" cmpd="sng">
              <a:solidFill>
                <a:srgbClr val="FF0000"/>
              </a:solidFill>
              <a:prstDash val="solid"/>
              <a:headEnd type="none" w="med" len="med"/>
              <a:tailEnd type="triangle" w="med" len="med"/>
            </a:ln>
          </p:spPr>
        </p:cxnSp>
      </p:grpSp>
    </p:spTree>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5170" name="组合 1523714"/>
          <p:cNvGrpSpPr/>
          <p:nvPr/>
        </p:nvGrpSpPr>
        <p:grpSpPr>
          <a:xfrm>
            <a:off x="358775" y="836613"/>
            <a:ext cx="3962400" cy="4953000"/>
            <a:chOff x="0" y="912"/>
            <a:chExt cx="2496" cy="3120"/>
          </a:xfrm>
        </p:grpSpPr>
        <p:sp>
          <p:nvSpPr>
            <p:cNvPr id="135172" name="椭圆 1523715"/>
            <p:cNvSpPr/>
            <p:nvPr/>
          </p:nvSpPr>
          <p:spPr>
            <a:xfrm>
              <a:off x="1200" y="912"/>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33CC"/>
                  </a:solidFill>
                  <a:latin typeface="Times New Roman" panose="02020603050405020304" pitchFamily="18" charset="0"/>
                  <a:ea typeface="黑体" panose="02010609060101010101" pitchFamily="49" charset="-122"/>
                </a:rPr>
                <a:t>A</a:t>
              </a:r>
              <a:endParaRPr lang="en-US" altLang="zh-CN" sz="2400" b="1" dirty="0">
                <a:solidFill>
                  <a:srgbClr val="FF33CC"/>
                </a:solidFill>
                <a:latin typeface="Arial" panose="020B0604020202020204" pitchFamily="34" charset="0"/>
                <a:ea typeface="黑体" panose="02010609060101010101" pitchFamily="49" charset="-122"/>
              </a:endParaRPr>
            </a:p>
          </p:txBody>
        </p:sp>
        <p:sp>
          <p:nvSpPr>
            <p:cNvPr id="135173" name="椭圆 1523716"/>
            <p:cNvSpPr/>
            <p:nvPr/>
          </p:nvSpPr>
          <p:spPr>
            <a:xfrm>
              <a:off x="576" y="144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3300"/>
                  </a:solidFill>
                  <a:latin typeface="Times New Roman" panose="02020603050405020304" pitchFamily="18" charset="0"/>
                  <a:ea typeface="黑体" panose="02010609060101010101" pitchFamily="49" charset="-122"/>
                </a:rPr>
                <a:t>B</a:t>
              </a:r>
              <a:endParaRPr lang="en-US" altLang="zh-CN" sz="2400" b="1" dirty="0">
                <a:solidFill>
                  <a:srgbClr val="FF3300"/>
                </a:solidFill>
                <a:latin typeface="Arial" panose="020B0604020202020204" pitchFamily="34" charset="0"/>
                <a:ea typeface="黑体" panose="02010609060101010101" pitchFamily="49" charset="-122"/>
              </a:endParaRPr>
            </a:p>
          </p:txBody>
        </p:sp>
        <p:sp>
          <p:nvSpPr>
            <p:cNvPr id="135174" name="椭圆 1523717"/>
            <p:cNvSpPr/>
            <p:nvPr/>
          </p:nvSpPr>
          <p:spPr>
            <a:xfrm>
              <a:off x="144" y="1968"/>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chemeClr val="tx2"/>
                  </a:solidFill>
                  <a:latin typeface="Times New Roman" panose="02020603050405020304" pitchFamily="18" charset="0"/>
                  <a:ea typeface="黑体" panose="02010609060101010101" pitchFamily="49" charset="-122"/>
                </a:rPr>
                <a:t>D</a:t>
              </a:r>
              <a:endParaRPr lang="en-US" altLang="zh-CN" sz="2400" b="1" dirty="0">
                <a:solidFill>
                  <a:schemeClr val="tx2"/>
                </a:solidFill>
                <a:latin typeface="Arial" panose="020B0604020202020204" pitchFamily="34" charset="0"/>
                <a:ea typeface="黑体" panose="02010609060101010101" pitchFamily="49" charset="-122"/>
              </a:endParaRPr>
            </a:p>
          </p:txBody>
        </p:sp>
        <p:sp>
          <p:nvSpPr>
            <p:cNvPr id="135175" name="椭圆 1523718"/>
            <p:cNvSpPr/>
            <p:nvPr/>
          </p:nvSpPr>
          <p:spPr>
            <a:xfrm>
              <a:off x="960" y="2016"/>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A50021"/>
                  </a:solidFill>
                  <a:latin typeface="Times New Roman" panose="02020603050405020304" pitchFamily="18" charset="0"/>
                  <a:ea typeface="黑体" panose="02010609060101010101" pitchFamily="49" charset="-122"/>
                </a:rPr>
                <a:t>E</a:t>
              </a:r>
              <a:endParaRPr lang="en-US" altLang="zh-CN" sz="2400" b="1" dirty="0">
                <a:solidFill>
                  <a:srgbClr val="A50021"/>
                </a:solidFill>
                <a:latin typeface="Arial" panose="020B0604020202020204" pitchFamily="34" charset="0"/>
                <a:ea typeface="黑体" panose="02010609060101010101" pitchFamily="49" charset="-122"/>
              </a:endParaRPr>
            </a:p>
          </p:txBody>
        </p:sp>
        <p:sp>
          <p:nvSpPr>
            <p:cNvPr id="135176" name="椭圆 1523719"/>
            <p:cNvSpPr/>
            <p:nvPr/>
          </p:nvSpPr>
          <p:spPr>
            <a:xfrm>
              <a:off x="1536" y="144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C</a:t>
              </a:r>
              <a:endParaRPr lang="en-US" altLang="zh-CN" sz="2400" b="1" dirty="0">
                <a:latin typeface="Arial" panose="020B0604020202020204" pitchFamily="34" charset="0"/>
                <a:ea typeface="黑体" panose="02010609060101010101" pitchFamily="49" charset="-122"/>
              </a:endParaRPr>
            </a:p>
          </p:txBody>
        </p:sp>
        <p:sp>
          <p:nvSpPr>
            <p:cNvPr id="135177" name="椭圆 1523720"/>
            <p:cNvSpPr/>
            <p:nvPr/>
          </p:nvSpPr>
          <p:spPr>
            <a:xfrm>
              <a:off x="1824" y="2016"/>
              <a:ext cx="336" cy="336"/>
            </a:xfrm>
            <a:prstGeom prst="ellipse">
              <a:avLst/>
            </a:prstGeom>
            <a:noFill/>
            <a:ln w="9525" cap="flat" cmpd="sng">
              <a:solidFill>
                <a:schemeClr val="tx1"/>
              </a:solidFill>
              <a:prstDash val="solid"/>
              <a:headEnd type="none" w="med" len="med"/>
              <a:tailEnd type="none" w="med" len="med"/>
            </a:ln>
          </p:spPr>
          <p:txBody>
            <a:bodyPr wrap="none" anchor="ctr" anchorCtr="0"/>
            <a:p>
              <a:r>
                <a:rPr lang="en-US" altLang="zh-CN" sz="2800" b="1" i="1" dirty="0">
                  <a:solidFill>
                    <a:srgbClr val="FF33CC"/>
                  </a:solidFill>
                  <a:latin typeface="Times New Roman" panose="02020603050405020304" pitchFamily="18" charset="0"/>
                  <a:ea typeface="黑体" panose="02010609060101010101" pitchFamily="49" charset="-122"/>
                </a:rPr>
                <a:t>F</a:t>
              </a:r>
              <a:endParaRPr lang="en-US" altLang="zh-CN" sz="2400" b="1" dirty="0">
                <a:solidFill>
                  <a:srgbClr val="FF33CC"/>
                </a:solidFill>
                <a:latin typeface="Arial" panose="020B0604020202020204" pitchFamily="34" charset="0"/>
                <a:ea typeface="黑体" panose="02010609060101010101" pitchFamily="49" charset="-122"/>
              </a:endParaRPr>
            </a:p>
          </p:txBody>
        </p:sp>
        <p:sp>
          <p:nvSpPr>
            <p:cNvPr id="135178" name="椭圆 1523721"/>
            <p:cNvSpPr/>
            <p:nvPr/>
          </p:nvSpPr>
          <p:spPr>
            <a:xfrm>
              <a:off x="1536" y="2544"/>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FF3300"/>
                  </a:solidFill>
                  <a:latin typeface="Times New Roman" panose="02020603050405020304" pitchFamily="18" charset="0"/>
                  <a:ea typeface="黑体" panose="02010609060101010101" pitchFamily="49" charset="-122"/>
                </a:rPr>
                <a:t>H</a:t>
              </a:r>
              <a:endParaRPr lang="en-US" altLang="zh-CN" sz="2400" b="1" dirty="0">
                <a:solidFill>
                  <a:srgbClr val="FF3300"/>
                </a:solidFill>
                <a:latin typeface="Arial" panose="020B0604020202020204" pitchFamily="34" charset="0"/>
                <a:ea typeface="黑体" panose="02010609060101010101" pitchFamily="49" charset="-122"/>
              </a:endParaRPr>
            </a:p>
          </p:txBody>
        </p:sp>
        <p:sp>
          <p:nvSpPr>
            <p:cNvPr id="135179" name="椭圆 1523722"/>
            <p:cNvSpPr/>
            <p:nvPr/>
          </p:nvSpPr>
          <p:spPr>
            <a:xfrm>
              <a:off x="2160" y="2544"/>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I</a:t>
              </a:r>
              <a:endParaRPr lang="en-US" altLang="zh-CN" sz="2400" b="1" dirty="0">
                <a:latin typeface="Arial" panose="020B0604020202020204" pitchFamily="34" charset="0"/>
                <a:ea typeface="黑体" panose="02010609060101010101" pitchFamily="49" charset="-122"/>
              </a:endParaRPr>
            </a:p>
          </p:txBody>
        </p:sp>
        <p:sp>
          <p:nvSpPr>
            <p:cNvPr id="135180" name="椭圆 1523723"/>
            <p:cNvSpPr/>
            <p:nvPr/>
          </p:nvSpPr>
          <p:spPr>
            <a:xfrm>
              <a:off x="1824" y="312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A50021"/>
                  </a:solidFill>
                  <a:latin typeface="Times New Roman" panose="02020603050405020304" pitchFamily="18" charset="0"/>
                  <a:ea typeface="黑体" panose="02010609060101010101" pitchFamily="49" charset="-122"/>
                </a:rPr>
                <a:t>K</a:t>
              </a:r>
              <a:endParaRPr lang="en-US" altLang="zh-CN" sz="2400" b="1" dirty="0">
                <a:solidFill>
                  <a:srgbClr val="A50021"/>
                </a:solidFill>
                <a:latin typeface="Arial" panose="020B0604020202020204" pitchFamily="34" charset="0"/>
                <a:ea typeface="黑体" panose="02010609060101010101" pitchFamily="49" charset="-122"/>
              </a:endParaRPr>
            </a:p>
          </p:txBody>
        </p:sp>
        <p:sp>
          <p:nvSpPr>
            <p:cNvPr id="135181" name="椭圆 1523724"/>
            <p:cNvSpPr/>
            <p:nvPr/>
          </p:nvSpPr>
          <p:spPr>
            <a:xfrm>
              <a:off x="624" y="2544"/>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G</a:t>
              </a:r>
              <a:endParaRPr lang="en-US" altLang="zh-CN" sz="2400" b="1" dirty="0">
                <a:latin typeface="Arial" panose="020B0604020202020204" pitchFamily="34" charset="0"/>
                <a:ea typeface="黑体" panose="02010609060101010101" pitchFamily="49" charset="-122"/>
              </a:endParaRPr>
            </a:p>
          </p:txBody>
        </p:sp>
        <p:sp>
          <p:nvSpPr>
            <p:cNvPr id="135182" name="椭圆 1523725"/>
            <p:cNvSpPr/>
            <p:nvPr/>
          </p:nvSpPr>
          <p:spPr>
            <a:xfrm>
              <a:off x="960" y="3120"/>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J</a:t>
              </a:r>
              <a:endParaRPr lang="en-US" altLang="zh-CN" sz="2400" b="1" dirty="0">
                <a:latin typeface="Arial" panose="020B0604020202020204" pitchFamily="34" charset="0"/>
                <a:ea typeface="黑体" panose="02010609060101010101" pitchFamily="49" charset="-122"/>
              </a:endParaRPr>
            </a:p>
          </p:txBody>
        </p:sp>
        <p:sp>
          <p:nvSpPr>
            <p:cNvPr id="135183" name="直接连接符 1523726"/>
            <p:cNvSpPr/>
            <p:nvPr/>
          </p:nvSpPr>
          <p:spPr>
            <a:xfrm>
              <a:off x="1440" y="1200"/>
              <a:ext cx="192" cy="288"/>
            </a:xfrm>
            <a:prstGeom prst="line">
              <a:avLst/>
            </a:prstGeom>
            <a:ln w="28575" cap="flat" cmpd="sng">
              <a:solidFill>
                <a:schemeClr val="tx1"/>
              </a:solidFill>
              <a:prstDash val="solid"/>
              <a:headEnd type="none" w="med" len="med"/>
              <a:tailEnd type="triangle" w="med" len="med"/>
            </a:ln>
          </p:spPr>
        </p:sp>
        <p:sp>
          <p:nvSpPr>
            <p:cNvPr id="135184" name="直接连接符 1523727"/>
            <p:cNvSpPr/>
            <p:nvPr/>
          </p:nvSpPr>
          <p:spPr>
            <a:xfrm>
              <a:off x="1776" y="1728"/>
              <a:ext cx="144" cy="288"/>
            </a:xfrm>
            <a:prstGeom prst="line">
              <a:avLst/>
            </a:prstGeom>
            <a:ln w="28575" cap="flat" cmpd="sng">
              <a:solidFill>
                <a:schemeClr val="tx1"/>
              </a:solidFill>
              <a:prstDash val="solid"/>
              <a:headEnd type="none" w="med" len="med"/>
              <a:tailEnd type="triangle" w="med" len="med"/>
            </a:ln>
          </p:spPr>
        </p:sp>
        <p:sp>
          <p:nvSpPr>
            <p:cNvPr id="135185" name="直接连接符 1523728"/>
            <p:cNvSpPr/>
            <p:nvPr/>
          </p:nvSpPr>
          <p:spPr>
            <a:xfrm>
              <a:off x="2112" y="2304"/>
              <a:ext cx="144" cy="240"/>
            </a:xfrm>
            <a:prstGeom prst="line">
              <a:avLst/>
            </a:prstGeom>
            <a:ln w="28575" cap="flat" cmpd="sng">
              <a:solidFill>
                <a:schemeClr val="tx1"/>
              </a:solidFill>
              <a:prstDash val="solid"/>
              <a:headEnd type="none" w="med" len="med"/>
              <a:tailEnd type="triangle" w="med" len="med"/>
            </a:ln>
          </p:spPr>
        </p:sp>
        <p:sp>
          <p:nvSpPr>
            <p:cNvPr id="135186" name="直接连接符 1523729"/>
            <p:cNvSpPr/>
            <p:nvPr/>
          </p:nvSpPr>
          <p:spPr>
            <a:xfrm flipH="1">
              <a:off x="1776" y="2352"/>
              <a:ext cx="144" cy="240"/>
            </a:xfrm>
            <a:prstGeom prst="line">
              <a:avLst/>
            </a:prstGeom>
            <a:ln w="28575" cap="flat" cmpd="sng">
              <a:solidFill>
                <a:schemeClr val="tx1"/>
              </a:solidFill>
              <a:prstDash val="solid"/>
              <a:headEnd type="none" w="med" len="med"/>
              <a:tailEnd type="triangle" w="med" len="med"/>
            </a:ln>
          </p:spPr>
        </p:sp>
        <p:sp>
          <p:nvSpPr>
            <p:cNvPr id="135187" name="直接连接符 1523730"/>
            <p:cNvSpPr/>
            <p:nvPr/>
          </p:nvSpPr>
          <p:spPr>
            <a:xfrm>
              <a:off x="1776" y="2832"/>
              <a:ext cx="144" cy="336"/>
            </a:xfrm>
            <a:prstGeom prst="line">
              <a:avLst/>
            </a:prstGeom>
            <a:ln w="28575" cap="flat" cmpd="sng">
              <a:solidFill>
                <a:schemeClr val="tx1"/>
              </a:solidFill>
              <a:prstDash val="solid"/>
              <a:headEnd type="none" w="med" len="med"/>
              <a:tailEnd type="triangle" w="med" len="med"/>
            </a:ln>
          </p:spPr>
        </p:sp>
        <p:sp>
          <p:nvSpPr>
            <p:cNvPr id="135188" name="直接连接符 1523731"/>
            <p:cNvSpPr/>
            <p:nvPr/>
          </p:nvSpPr>
          <p:spPr>
            <a:xfrm flipH="1">
              <a:off x="864" y="1200"/>
              <a:ext cx="384" cy="288"/>
            </a:xfrm>
            <a:prstGeom prst="line">
              <a:avLst/>
            </a:prstGeom>
            <a:ln w="28575" cap="flat" cmpd="sng">
              <a:solidFill>
                <a:schemeClr val="tx1"/>
              </a:solidFill>
              <a:prstDash val="solid"/>
              <a:headEnd type="none" w="med" len="med"/>
              <a:tailEnd type="triangle" w="med" len="med"/>
            </a:ln>
          </p:spPr>
        </p:sp>
        <p:sp>
          <p:nvSpPr>
            <p:cNvPr id="135189" name="直接连接符 1523732"/>
            <p:cNvSpPr/>
            <p:nvPr/>
          </p:nvSpPr>
          <p:spPr>
            <a:xfrm>
              <a:off x="816" y="1728"/>
              <a:ext cx="240" cy="336"/>
            </a:xfrm>
            <a:prstGeom prst="line">
              <a:avLst/>
            </a:prstGeom>
            <a:ln w="28575" cap="flat" cmpd="sng">
              <a:solidFill>
                <a:schemeClr val="tx1"/>
              </a:solidFill>
              <a:prstDash val="solid"/>
              <a:headEnd type="none" w="med" len="med"/>
              <a:tailEnd type="triangle" w="med" len="med"/>
            </a:ln>
          </p:spPr>
        </p:sp>
        <p:sp>
          <p:nvSpPr>
            <p:cNvPr id="135190" name="直接连接符 1523733"/>
            <p:cNvSpPr/>
            <p:nvPr/>
          </p:nvSpPr>
          <p:spPr>
            <a:xfrm flipH="1">
              <a:off x="864" y="2304"/>
              <a:ext cx="144" cy="240"/>
            </a:xfrm>
            <a:prstGeom prst="line">
              <a:avLst/>
            </a:prstGeom>
            <a:ln w="28575" cap="flat" cmpd="sng">
              <a:solidFill>
                <a:schemeClr val="tx1"/>
              </a:solidFill>
              <a:prstDash val="solid"/>
              <a:headEnd type="none" w="med" len="med"/>
              <a:tailEnd type="triangle" w="med" len="med"/>
            </a:ln>
          </p:spPr>
        </p:sp>
        <p:sp>
          <p:nvSpPr>
            <p:cNvPr id="135191" name="直接连接符 1523734"/>
            <p:cNvSpPr/>
            <p:nvPr/>
          </p:nvSpPr>
          <p:spPr>
            <a:xfrm>
              <a:off x="864" y="2832"/>
              <a:ext cx="192" cy="336"/>
            </a:xfrm>
            <a:prstGeom prst="line">
              <a:avLst/>
            </a:prstGeom>
            <a:ln w="28575" cap="flat" cmpd="sng">
              <a:solidFill>
                <a:schemeClr val="tx1"/>
              </a:solidFill>
              <a:prstDash val="solid"/>
              <a:headEnd type="none" w="med" len="med"/>
              <a:tailEnd type="triangle" w="med" len="med"/>
            </a:ln>
          </p:spPr>
        </p:sp>
        <p:sp>
          <p:nvSpPr>
            <p:cNvPr id="135192" name="直接连接符 1523735"/>
            <p:cNvSpPr/>
            <p:nvPr/>
          </p:nvSpPr>
          <p:spPr>
            <a:xfrm flipH="1">
              <a:off x="384" y="1728"/>
              <a:ext cx="240" cy="288"/>
            </a:xfrm>
            <a:prstGeom prst="line">
              <a:avLst/>
            </a:prstGeom>
            <a:ln w="28575" cap="flat" cmpd="sng">
              <a:solidFill>
                <a:schemeClr val="tx1"/>
              </a:solidFill>
              <a:prstDash val="solid"/>
              <a:headEnd type="none" w="med" len="med"/>
              <a:tailEnd type="triangle" w="med" len="med"/>
            </a:ln>
          </p:spPr>
        </p:sp>
        <p:sp>
          <p:nvSpPr>
            <p:cNvPr id="135193" name="椭圆 1523736"/>
            <p:cNvSpPr/>
            <p:nvPr/>
          </p:nvSpPr>
          <p:spPr>
            <a:xfrm>
              <a:off x="1536" y="3696"/>
              <a:ext cx="336"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800" b="1" i="1" dirty="0">
                  <a:solidFill>
                    <a:srgbClr val="000099"/>
                  </a:solidFill>
                  <a:latin typeface="Times New Roman" panose="02020603050405020304" pitchFamily="18" charset="0"/>
                  <a:ea typeface="黑体" panose="02010609060101010101" pitchFamily="49" charset="-122"/>
                </a:rPr>
                <a:t>L</a:t>
              </a:r>
              <a:endParaRPr lang="en-US" altLang="zh-CN" sz="2400" b="1" dirty="0">
                <a:latin typeface="Arial" panose="020B0604020202020204" pitchFamily="34" charset="0"/>
                <a:ea typeface="黑体" panose="02010609060101010101" pitchFamily="49" charset="-122"/>
              </a:endParaRPr>
            </a:p>
          </p:txBody>
        </p:sp>
        <p:sp>
          <p:nvSpPr>
            <p:cNvPr id="135194" name="直接连接符 1523737"/>
            <p:cNvSpPr/>
            <p:nvPr/>
          </p:nvSpPr>
          <p:spPr>
            <a:xfrm flipH="1">
              <a:off x="1776" y="3456"/>
              <a:ext cx="144" cy="288"/>
            </a:xfrm>
            <a:prstGeom prst="line">
              <a:avLst/>
            </a:prstGeom>
            <a:ln w="28575" cap="flat" cmpd="sng">
              <a:solidFill>
                <a:schemeClr val="tx1"/>
              </a:solidFill>
              <a:prstDash val="solid"/>
              <a:headEnd type="none" w="med" len="med"/>
              <a:tailEnd type="triangle" w="med" len="med"/>
            </a:ln>
          </p:spPr>
        </p:sp>
        <p:cxnSp>
          <p:nvCxnSpPr>
            <p:cNvPr id="135195" name="曲线连接符 1523738"/>
            <p:cNvCxnSpPr>
              <a:stCxn id="135174" idx="3"/>
            </p:cNvCxnSpPr>
            <p:nvPr/>
          </p:nvCxnSpPr>
          <p:spPr>
            <a:xfrm rot="5400000">
              <a:off x="48" y="2206"/>
              <a:ext cx="97" cy="193"/>
            </a:xfrm>
            <a:prstGeom prst="curvedConnector2">
              <a:avLst/>
            </a:prstGeom>
            <a:ln w="28575" cap="flat" cmpd="sng">
              <a:solidFill>
                <a:srgbClr val="FF0000"/>
              </a:solidFill>
              <a:prstDash val="solid"/>
              <a:headEnd type="none" w="med" len="med"/>
              <a:tailEnd type="triangle" w="med" len="med"/>
            </a:ln>
          </p:spPr>
        </p:cxnSp>
        <p:cxnSp>
          <p:nvCxnSpPr>
            <p:cNvPr id="135196" name="曲线连接符 1523739"/>
            <p:cNvCxnSpPr>
              <a:stCxn id="135181" idx="3"/>
              <a:endCxn id="135173" idx="4"/>
            </p:cNvCxnSpPr>
            <p:nvPr/>
          </p:nvCxnSpPr>
          <p:spPr>
            <a:xfrm rot="5400000" flipH="1" flipV="1">
              <a:off x="180" y="2267"/>
              <a:ext cx="1055" cy="71"/>
            </a:xfrm>
            <a:prstGeom prst="curvedConnector5">
              <a:avLst>
                <a:gd name="adj1" fmla="val -10995"/>
                <a:gd name="adj2" fmla="val -270426"/>
                <a:gd name="adj3" fmla="val 59144"/>
              </a:avLst>
            </a:prstGeom>
            <a:ln w="28575" cap="flat" cmpd="sng">
              <a:solidFill>
                <a:srgbClr val="FF0000"/>
              </a:solidFill>
              <a:prstDash val="solid"/>
              <a:headEnd type="none" w="med" len="med"/>
              <a:tailEnd type="triangle" w="med" len="med"/>
            </a:ln>
          </p:spPr>
        </p:cxnSp>
        <p:cxnSp>
          <p:nvCxnSpPr>
            <p:cNvPr id="135197" name="曲线连接符 1523740"/>
            <p:cNvCxnSpPr>
              <a:stCxn id="135182" idx="3"/>
              <a:endCxn id="135181" idx="4"/>
            </p:cNvCxnSpPr>
            <p:nvPr/>
          </p:nvCxnSpPr>
          <p:spPr>
            <a:xfrm rot="-5400000" flipV="1">
              <a:off x="636" y="3034"/>
              <a:ext cx="527" cy="217"/>
            </a:xfrm>
            <a:prstGeom prst="curvedConnector3">
              <a:avLst>
                <a:gd name="adj1" fmla="val -24102"/>
              </a:avLst>
            </a:prstGeom>
            <a:ln w="28575" cap="flat" cmpd="sng">
              <a:solidFill>
                <a:srgbClr val="FF0000"/>
              </a:solidFill>
              <a:prstDash val="solid"/>
              <a:headEnd type="none" w="med" len="med"/>
              <a:tailEnd type="triangle" w="med" len="med"/>
            </a:ln>
          </p:spPr>
        </p:cxnSp>
        <p:cxnSp>
          <p:nvCxnSpPr>
            <p:cNvPr id="135198" name="曲线连接符 1523741"/>
            <p:cNvCxnSpPr>
              <a:stCxn id="135179" idx="4"/>
              <a:endCxn id="135177" idx="4"/>
            </p:cNvCxnSpPr>
            <p:nvPr/>
          </p:nvCxnSpPr>
          <p:spPr>
            <a:xfrm rot="-5400000" flipV="1">
              <a:off x="1896" y="2448"/>
              <a:ext cx="528" cy="336"/>
            </a:xfrm>
            <a:prstGeom prst="curvedConnector3">
              <a:avLst>
                <a:gd name="adj1" fmla="val -27273"/>
              </a:avLst>
            </a:prstGeom>
            <a:ln w="28575" cap="flat" cmpd="sng">
              <a:solidFill>
                <a:srgbClr val="FF0000"/>
              </a:solidFill>
              <a:prstDash val="solid"/>
              <a:headEnd type="none" w="med" len="med"/>
              <a:tailEnd type="triangle" w="med" len="med"/>
            </a:ln>
          </p:spPr>
        </p:cxnSp>
        <p:cxnSp>
          <p:nvCxnSpPr>
            <p:cNvPr id="135199" name="曲线连接符 1523742"/>
            <p:cNvCxnSpPr>
              <a:stCxn id="135193" idx="3"/>
              <a:endCxn id="135178" idx="4"/>
            </p:cNvCxnSpPr>
            <p:nvPr/>
          </p:nvCxnSpPr>
          <p:spPr>
            <a:xfrm rot="5400000" flipH="1" flipV="1">
              <a:off x="1092" y="3371"/>
              <a:ext cx="1103" cy="119"/>
            </a:xfrm>
            <a:prstGeom prst="curvedConnector5">
              <a:avLst>
                <a:gd name="adj1" fmla="val -8616"/>
                <a:gd name="adj2" fmla="val -162185"/>
                <a:gd name="adj3" fmla="val 63009"/>
              </a:avLst>
            </a:prstGeom>
            <a:ln w="28575" cap="flat" cmpd="sng">
              <a:solidFill>
                <a:srgbClr val="FF0000"/>
              </a:solidFill>
              <a:prstDash val="solid"/>
              <a:headEnd type="none" w="med" len="med"/>
              <a:tailEnd type="triangle" w="med" len="med"/>
            </a:ln>
          </p:spPr>
        </p:cxnSp>
        <p:cxnSp>
          <p:nvCxnSpPr>
            <p:cNvPr id="135200" name="曲线连接符 1523743"/>
            <p:cNvCxnSpPr>
              <a:stCxn id="135178" idx="3"/>
              <a:endCxn id="135176" idx="4"/>
            </p:cNvCxnSpPr>
            <p:nvPr/>
          </p:nvCxnSpPr>
          <p:spPr>
            <a:xfrm rot="5400000" flipH="1" flipV="1">
              <a:off x="1116" y="2243"/>
              <a:ext cx="1055" cy="119"/>
            </a:xfrm>
            <a:prstGeom prst="curvedConnector5">
              <a:avLst>
                <a:gd name="adj1" fmla="val -8912"/>
                <a:gd name="adj2" fmla="val -227731"/>
                <a:gd name="adj3" fmla="val 63602"/>
              </a:avLst>
            </a:prstGeom>
            <a:ln w="28575" cap="flat" cmpd="sng">
              <a:solidFill>
                <a:srgbClr val="FF0000"/>
              </a:solidFill>
              <a:prstDash val="solid"/>
              <a:headEnd type="none" w="med" len="med"/>
              <a:tailEnd type="triangle" w="med" len="med"/>
            </a:ln>
          </p:spPr>
        </p:cxnSp>
        <p:cxnSp>
          <p:nvCxnSpPr>
            <p:cNvPr id="135201" name="曲线连接符 1523744"/>
            <p:cNvCxnSpPr>
              <a:stCxn id="135176" idx="3"/>
              <a:endCxn id="135172" idx="4"/>
            </p:cNvCxnSpPr>
            <p:nvPr/>
          </p:nvCxnSpPr>
          <p:spPr>
            <a:xfrm rot="-5400000" flipV="1">
              <a:off x="1236" y="1378"/>
              <a:ext cx="479" cy="217"/>
            </a:xfrm>
            <a:prstGeom prst="curvedConnector3">
              <a:avLst>
                <a:gd name="adj1" fmla="val -21921"/>
              </a:avLst>
            </a:prstGeom>
            <a:ln w="28575" cap="flat" cmpd="sng">
              <a:solidFill>
                <a:srgbClr val="FF0000"/>
              </a:solidFill>
              <a:prstDash val="solid"/>
              <a:headEnd type="none" w="med" len="med"/>
              <a:tailEnd type="triangle" w="med" len="med"/>
            </a:ln>
          </p:spPr>
        </p:cxnSp>
      </p:grpSp>
      <p:sp>
        <p:nvSpPr>
          <p:cNvPr id="135171" name="文本占位符 1523747"/>
          <p:cNvSpPr>
            <a:spLocks noGrp="1"/>
          </p:cNvSpPr>
          <p:nvPr>
            <p:ph idx="1"/>
          </p:nvPr>
        </p:nvSpPr>
        <p:spPr>
          <a:xfrm>
            <a:off x="4248150" y="1665288"/>
            <a:ext cx="4679950" cy="1258887"/>
          </a:xfrm>
        </p:spPr>
        <p:txBody>
          <a:bodyPr vert="horz" wrap="square" lIns="92075" tIns="46038" rIns="92075" bIns="46038" anchor="t" anchorCtr="0"/>
          <a:p>
            <a:pPr>
              <a:lnSpc>
                <a:spcPct val="110000"/>
              </a:lnSpc>
              <a:buNone/>
            </a:pPr>
            <a:r>
              <a:rPr lang="en-US" altLang="zh-CN" dirty="0"/>
              <a:t>WHILE  </a:t>
            </a:r>
            <a:r>
              <a:rPr lang="en-US" altLang="zh-CN" i="1" dirty="0"/>
              <a:t>RThread </a:t>
            </a:r>
            <a:r>
              <a:rPr lang="en-US" altLang="zh-CN" dirty="0"/>
              <a:t>(</a:t>
            </a:r>
            <a:r>
              <a:rPr lang="en-US" altLang="zh-CN" i="1" dirty="0"/>
              <a:t>q </a:t>
            </a:r>
            <a:r>
              <a:rPr lang="en-US" altLang="zh-CN" dirty="0"/>
              <a:t>) </a:t>
            </a:r>
            <a:r>
              <a:rPr lang="en-US" altLang="zh-CN" dirty="0">
                <a:sym typeface="Symbol" panose="05050102010706020507" pitchFamily="18" charset="2"/>
              </a:rPr>
              <a:t></a:t>
            </a:r>
            <a:r>
              <a:rPr lang="en-US" altLang="zh-CN" dirty="0"/>
              <a:t> 0 DO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Right </a:t>
            </a:r>
            <a:r>
              <a:rPr lang="en-US" altLang="zh-CN" dirty="0"/>
              <a:t>(</a:t>
            </a:r>
            <a:r>
              <a:rPr lang="en-US" altLang="zh-CN" i="1" dirty="0"/>
              <a:t>q</a:t>
            </a:r>
            <a:r>
              <a:rPr lang="en-US" altLang="zh-CN" dirty="0"/>
              <a:t>) . </a:t>
            </a:r>
            <a:r>
              <a:rPr lang="en-US" altLang="zh-CN" sz="3200" dirty="0"/>
              <a:t>▐</a:t>
            </a:r>
            <a:endParaRPr lang="en-US" altLang="zh-CN" sz="3200" dirty="0"/>
          </a:p>
        </p:txBody>
      </p:sp>
    </p:spTree>
  </p:cSld>
  <p:clrMapOvr>
    <a:masterClrMapping/>
  </p:clrMapOvr>
  <p:transition>
    <p:strips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文本占位符 1525761"/>
          <p:cNvSpPr>
            <a:spLocks noGrp="1"/>
          </p:cNvSpPr>
          <p:nvPr>
            <p:ph idx="1"/>
          </p:nvPr>
        </p:nvSpPr>
        <p:spPr>
          <a:xfrm>
            <a:off x="287338" y="1304925"/>
            <a:ext cx="8605837" cy="5076825"/>
          </a:xfrm>
        </p:spPr>
        <p:txBody>
          <a:bodyPr vert="horz" wrap="square" lIns="92075" tIns="46038" rIns="92075" bIns="46038" anchor="t" anchorCtr="0"/>
          <a:p>
            <a:pPr>
              <a:lnSpc>
                <a:spcPct val="110000"/>
              </a:lnSpc>
              <a:buNone/>
            </a:pPr>
            <a:r>
              <a:rPr lang="zh-CN" altLang="en-US" sz="3200" dirty="0">
                <a:solidFill>
                  <a:schemeClr val="tx2"/>
                </a:solidFill>
              </a:rPr>
              <a:t>在中序线索二叉树中，找结点</a:t>
            </a:r>
            <a:r>
              <a:rPr lang="en-US" altLang="zh-CN" sz="3200" i="1" dirty="0">
                <a:solidFill>
                  <a:schemeClr val="tx2"/>
                </a:solidFill>
              </a:rPr>
              <a:t>p</a:t>
            </a:r>
            <a:r>
              <a:rPr lang="zh-CN" altLang="en-US" sz="3200" dirty="0">
                <a:solidFill>
                  <a:schemeClr val="tx2"/>
                </a:solidFill>
              </a:rPr>
              <a:t>的中序后继结点</a:t>
            </a:r>
            <a:endParaRPr lang="zh-CN" altLang="en-US" sz="3200" dirty="0">
              <a:solidFill>
                <a:schemeClr val="tx2"/>
              </a:solidFill>
            </a:endParaRPr>
          </a:p>
          <a:p>
            <a:pPr>
              <a:lnSpc>
                <a:spcPct val="110000"/>
              </a:lnSpc>
              <a:buNone/>
            </a:pPr>
            <a:r>
              <a:rPr lang="zh-CN" altLang="en-US" sz="3200" dirty="0"/>
              <a:t>主要思想如下：</a:t>
            </a:r>
            <a:endParaRPr lang="zh-CN" altLang="en-US" sz="3200" dirty="0"/>
          </a:p>
          <a:p>
            <a:pPr>
              <a:lnSpc>
                <a:spcPct val="110000"/>
              </a:lnSpc>
              <a:buClr>
                <a:srgbClr val="FF6600"/>
              </a:buClr>
              <a:buFont typeface="Wingdings" panose="05000000000000000000" pitchFamily="2" charset="2"/>
              <a:buChar char="Ø"/>
            </a:pPr>
            <a:r>
              <a:rPr lang="zh-CN" altLang="en-US" sz="3200" dirty="0"/>
              <a:t>若</a:t>
            </a:r>
            <a:r>
              <a:rPr lang="en-US" altLang="zh-CN" sz="3200" i="1" dirty="0"/>
              <a:t>RThread</a:t>
            </a:r>
            <a:r>
              <a:rPr lang="en-US" altLang="zh-CN" sz="3200" dirty="0"/>
              <a:t>(</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1</a:t>
            </a:r>
            <a:r>
              <a:rPr lang="zh-CN" altLang="en-US" sz="3200" dirty="0"/>
              <a:t>，则</a:t>
            </a:r>
            <a:r>
              <a:rPr lang="en-US" altLang="zh-CN" sz="3200" i="1" dirty="0"/>
              <a:t>Right</a:t>
            </a:r>
            <a:r>
              <a:rPr lang="en-US" altLang="zh-CN" sz="3200" dirty="0"/>
              <a:t>(</a:t>
            </a:r>
            <a:r>
              <a:rPr lang="en-US" altLang="zh-CN" sz="3200" i="1" dirty="0"/>
              <a:t>p</a:t>
            </a:r>
            <a:r>
              <a:rPr lang="en-US" altLang="zh-CN" sz="3200" dirty="0"/>
              <a:t>) </a:t>
            </a:r>
            <a:r>
              <a:rPr lang="zh-CN" altLang="en-US" sz="3200" dirty="0"/>
              <a:t>指向</a:t>
            </a:r>
            <a:r>
              <a:rPr lang="en-US" altLang="zh-CN" sz="3200" i="1" dirty="0"/>
              <a:t>p</a:t>
            </a:r>
            <a:r>
              <a:rPr lang="zh-CN" altLang="en-US" sz="3200" dirty="0"/>
              <a:t>之中序后继； </a:t>
            </a:r>
            <a:r>
              <a:rPr lang="en-US" altLang="zh-CN" sz="3200" dirty="0"/>
              <a:t>/* </a:t>
            </a:r>
            <a:r>
              <a:rPr lang="zh-CN" altLang="en-US" sz="3200" dirty="0">
                <a:solidFill>
                  <a:srgbClr val="FF6600"/>
                </a:solidFill>
              </a:rPr>
              <a:t>情况</a:t>
            </a:r>
            <a:r>
              <a:rPr lang="en-US" altLang="zh-CN" sz="3200" dirty="0">
                <a:solidFill>
                  <a:srgbClr val="FF6600"/>
                </a:solidFill>
              </a:rPr>
              <a:t>1</a:t>
            </a:r>
            <a:r>
              <a:rPr lang="zh-CN" altLang="en-US" sz="3200" dirty="0"/>
              <a:t>，</a:t>
            </a:r>
            <a:r>
              <a:rPr lang="en-US" altLang="zh-CN" sz="3200" i="1" dirty="0"/>
              <a:t>Right</a:t>
            </a:r>
            <a:r>
              <a:rPr lang="en-US" altLang="zh-CN" sz="3200" dirty="0"/>
              <a:t>(</a:t>
            </a:r>
            <a:r>
              <a:rPr lang="en-US" altLang="zh-CN" sz="3200" i="1" dirty="0"/>
              <a:t>p</a:t>
            </a:r>
            <a:r>
              <a:rPr lang="en-US" altLang="zh-CN" sz="3200" dirty="0"/>
              <a:t>)</a:t>
            </a:r>
            <a:r>
              <a:rPr lang="zh-CN" altLang="en-US" sz="3200" dirty="0"/>
              <a:t>为右线索 </a:t>
            </a:r>
            <a:r>
              <a:rPr lang="en-US" altLang="zh-CN" sz="3200" dirty="0"/>
              <a:t>*/</a:t>
            </a:r>
            <a:endParaRPr lang="en-US" altLang="zh-CN" sz="3200" dirty="0"/>
          </a:p>
          <a:p>
            <a:pPr>
              <a:lnSpc>
                <a:spcPct val="110000"/>
              </a:lnSpc>
              <a:buClr>
                <a:srgbClr val="FF6600"/>
              </a:buClr>
              <a:buFont typeface="Wingdings" panose="05000000000000000000" pitchFamily="2" charset="2"/>
              <a:buChar char="Ø"/>
            </a:pPr>
            <a:r>
              <a:rPr lang="zh-CN" altLang="en-US" sz="3200" dirty="0"/>
              <a:t>若</a:t>
            </a:r>
            <a:r>
              <a:rPr lang="en-US" altLang="zh-CN" sz="3200" i="1" dirty="0"/>
              <a:t>RThread</a:t>
            </a:r>
            <a:r>
              <a:rPr lang="en-US" altLang="zh-CN" sz="3200" dirty="0"/>
              <a:t>(</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0</a:t>
            </a:r>
            <a:r>
              <a:rPr lang="zh-CN" altLang="en-US" sz="3200" dirty="0"/>
              <a:t>，则</a:t>
            </a:r>
            <a:r>
              <a:rPr lang="en-US" altLang="zh-CN" sz="3200" i="1" dirty="0"/>
              <a:t>p</a:t>
            </a:r>
            <a:r>
              <a:rPr lang="zh-CN" altLang="en-US" sz="3200" dirty="0"/>
              <a:t>之中序后继为</a:t>
            </a:r>
            <a:r>
              <a:rPr lang="en-US" altLang="zh-CN" sz="3200" i="1" dirty="0"/>
              <a:t>p</a:t>
            </a:r>
            <a:r>
              <a:rPr lang="zh-CN" altLang="en-US" sz="3200" dirty="0"/>
              <a:t>之右子树的中根序列首结点。</a:t>
            </a:r>
            <a:r>
              <a:rPr lang="en-US" altLang="zh-CN" sz="3200" dirty="0"/>
              <a:t>/* </a:t>
            </a:r>
            <a:r>
              <a:rPr lang="zh-CN" altLang="en-US" sz="3200" dirty="0">
                <a:solidFill>
                  <a:srgbClr val="FF6600"/>
                </a:solidFill>
              </a:rPr>
              <a:t>情况</a:t>
            </a:r>
            <a:r>
              <a:rPr lang="en-US" altLang="zh-CN" sz="3200" dirty="0">
                <a:solidFill>
                  <a:srgbClr val="FF6600"/>
                </a:solidFill>
              </a:rPr>
              <a:t>2</a:t>
            </a:r>
            <a:r>
              <a:rPr lang="en-US" altLang="zh-CN" sz="3200" dirty="0"/>
              <a:t> */</a:t>
            </a:r>
            <a:endParaRPr lang="en-US" altLang="zh-CN" sz="3200" dirty="0"/>
          </a:p>
        </p:txBody>
      </p:sp>
    </p:spTree>
  </p:cSld>
  <p:clrMapOvr>
    <a:masterClrMapping/>
  </p:clrMapOvr>
  <p:transition>
    <p:strips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文本框 1526785"/>
          <p:cNvSpPr txBox="1"/>
          <p:nvPr/>
        </p:nvSpPr>
        <p:spPr>
          <a:xfrm>
            <a:off x="250825" y="441325"/>
            <a:ext cx="8350250" cy="5561013"/>
          </a:xfrm>
          <a:prstGeom prst="rect">
            <a:avLst/>
          </a:prstGeom>
          <a:noFill/>
          <a:ln w="31750">
            <a:noFill/>
          </a:ln>
        </p:spPr>
        <p:txBody>
          <a:bodyPr>
            <a:spAutoFit/>
          </a:bodyPr>
          <a:p>
            <a:pPr algn="just">
              <a:lnSpc>
                <a:spcPct val="110000"/>
              </a:lnSpc>
              <a:spcBef>
                <a:spcPct val="10000"/>
              </a:spcBef>
              <a:buClr>
                <a:schemeClr val="bg2"/>
              </a:buClr>
              <a:buSzPct val="75000"/>
              <a:buFont typeface="Wingdings" panose="05000000000000000000" pitchFamily="2" charset="2"/>
            </a:pPr>
            <a:r>
              <a:rPr lang="zh-CN" altLang="en-US" sz="2800" b="1" dirty="0">
                <a:latin typeface="Times New Roman" panose="02020603050405020304" pitchFamily="18" charset="0"/>
              </a:rPr>
              <a:t>算法</a:t>
            </a:r>
            <a:r>
              <a:rPr lang="en-US" altLang="zh-CN" sz="2800" b="1" dirty="0">
                <a:latin typeface="Times New Roman" panose="02020603050405020304" pitchFamily="18" charset="0"/>
              </a:rPr>
              <a:t>NIO* ( </a:t>
            </a:r>
            <a:r>
              <a:rPr lang="en-US" altLang="zh-CN" sz="2800" b="1" i="1" dirty="0">
                <a:latin typeface="Times New Roman" panose="02020603050405020304" pitchFamily="18" charset="0"/>
              </a:rPr>
              <a:t>t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 </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t</a:t>
            </a:r>
            <a:r>
              <a:rPr lang="zh-CN" altLang="en-US" sz="2800" b="1" dirty="0">
                <a:latin typeface="Times New Roman" panose="02020603050405020304" pitchFamily="18" charset="0"/>
              </a:rPr>
              <a:t>指向中序线索二叉树</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之根，本算法在</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中搜索其结点</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的中序后继，并令</a:t>
            </a:r>
            <a:r>
              <a:rPr lang="en-US" altLang="zh-CN" sz="2800" b="1" i="1" dirty="0">
                <a:latin typeface="Times New Roman" panose="02020603050405020304" pitchFamily="18" charset="0"/>
              </a:rPr>
              <a:t>q</a:t>
            </a:r>
            <a:r>
              <a:rPr lang="zh-CN" altLang="en-US" sz="2800" b="1" dirty="0">
                <a:latin typeface="Times New Roman" panose="02020603050405020304" pitchFamily="18" charset="0"/>
              </a:rPr>
              <a:t>指向该后继 </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NIO*1. [</a:t>
            </a:r>
            <a:r>
              <a:rPr lang="en-US" altLang="zh-CN" sz="2800" b="1" i="1" dirty="0">
                <a:latin typeface="Times New Roman" panose="02020603050405020304" pitchFamily="18" charset="0"/>
              </a:rPr>
              <a:t>RThread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1]</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Right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IF </a:t>
            </a:r>
            <a:r>
              <a:rPr lang="en-US" altLang="zh-CN" sz="2800" b="1" i="1" dirty="0">
                <a:latin typeface="Times New Roman" panose="02020603050405020304" pitchFamily="18" charset="0"/>
              </a:rPr>
              <a:t>RThread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1 THEN RETURN . </a:t>
            </a:r>
            <a:br>
              <a:rPr lang="en-US" altLang="zh-CN" sz="2800" b="1" dirty="0">
                <a:latin typeface="Times New Roman" panose="02020603050405020304" pitchFamily="18" charset="0"/>
              </a:rPr>
            </a:b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Right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是右线索，指向</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之后继</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NIO*2. [</a:t>
            </a:r>
            <a:r>
              <a:rPr lang="en-US" altLang="zh-CN" sz="2800" b="1" i="1" dirty="0">
                <a:latin typeface="Times New Roman" panose="02020603050405020304" pitchFamily="18" charset="0"/>
              </a:rPr>
              <a:t>RThread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0] 	</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Right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不是右线索，</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之后继是以</a:t>
            </a:r>
            <a:r>
              <a:rPr lang="en-US" altLang="zh-CN" sz="2800" b="1" i="1" dirty="0">
                <a:latin typeface="Times New Roman" panose="02020603050405020304" pitchFamily="18" charset="0"/>
              </a:rPr>
              <a:t>Right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为根的二叉树的中根序列首结点 </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WHILE  </a:t>
            </a:r>
            <a:r>
              <a:rPr lang="en-US" altLang="zh-CN" sz="2800" b="1" i="1" dirty="0">
                <a:latin typeface="Times New Roman" panose="02020603050405020304" pitchFamily="18" charset="0"/>
              </a:rPr>
              <a:t>LThread</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0  DO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Left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q</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文本占位符 1531905"/>
          <p:cNvSpPr>
            <a:spLocks noGrp="1"/>
          </p:cNvSpPr>
          <p:nvPr>
            <p:ph idx="1"/>
          </p:nvPr>
        </p:nvSpPr>
        <p:spPr>
          <a:xfrm>
            <a:off x="431800" y="944563"/>
            <a:ext cx="8316913" cy="4859337"/>
          </a:xfrm>
        </p:spPr>
        <p:txBody>
          <a:bodyPr vert="horz" wrap="square" lIns="92075" tIns="46038" rIns="92075" bIns="46038" anchor="t" anchorCtr="0"/>
          <a:p>
            <a:pPr marL="0" indent="0" algn="just">
              <a:buNone/>
            </a:pPr>
            <a:r>
              <a:rPr lang="en-US" altLang="zh-CN" sz="3200" dirty="0">
                <a:solidFill>
                  <a:schemeClr val="tx2"/>
                </a:solidFill>
              </a:rPr>
              <a:t>(3) </a:t>
            </a:r>
            <a:r>
              <a:rPr lang="zh-CN" altLang="en-US" sz="3200" dirty="0">
                <a:solidFill>
                  <a:schemeClr val="tx2"/>
                </a:solidFill>
              </a:rPr>
              <a:t>中序遍历线索二叉树</a:t>
            </a:r>
            <a:endParaRPr lang="zh-CN" altLang="en-US" sz="3200" dirty="0">
              <a:solidFill>
                <a:schemeClr val="tx2"/>
              </a:solidFill>
            </a:endParaRPr>
          </a:p>
          <a:p>
            <a:pPr marL="0" indent="0" algn="just">
              <a:buNone/>
            </a:pPr>
            <a:r>
              <a:rPr lang="zh-CN" altLang="en-US" sz="3200" u="sng" dirty="0">
                <a:ea typeface="宋体" panose="02010600030101010101" pitchFamily="2" charset="-122"/>
              </a:rPr>
              <a:t>算法思想：</a:t>
            </a:r>
            <a:endParaRPr lang="zh-CN" altLang="en-US" sz="3200" u="sng" dirty="0">
              <a:ea typeface="宋体" panose="02010600030101010101" pitchFamily="2" charset="-122"/>
            </a:endParaRPr>
          </a:p>
          <a:p>
            <a:pPr marL="0" indent="0" algn="just">
              <a:lnSpc>
                <a:spcPct val="160000"/>
              </a:lnSpc>
              <a:buNone/>
            </a:pPr>
            <a:r>
              <a:rPr lang="zh-CN" altLang="en-US" sz="3200" b="0" dirty="0"/>
              <a:t>　</a:t>
            </a:r>
            <a:r>
              <a:rPr lang="zh-CN" altLang="en-US" sz="3200" dirty="0"/>
              <a:t>在中序线索二叉树上进行中序遍历，只要先找到中序序列中的第一个结点，然后依次找结点的中根后继直至其为空时止。</a:t>
            </a:r>
            <a:endParaRPr lang="zh-CN" altLang="en-US" sz="3200" dirty="0"/>
          </a:p>
        </p:txBody>
      </p:sp>
    </p:spTree>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文本框 1532929"/>
          <p:cNvSpPr txBox="1"/>
          <p:nvPr/>
        </p:nvSpPr>
        <p:spPr>
          <a:xfrm>
            <a:off x="431800" y="620713"/>
            <a:ext cx="8461375" cy="5156200"/>
          </a:xfrm>
          <a:prstGeom prst="rect">
            <a:avLst/>
          </a:prstGeom>
          <a:noFill/>
          <a:ln w="31750">
            <a:noFill/>
          </a:ln>
        </p:spPr>
        <p:txBody>
          <a:bodyPr>
            <a:spAutoFit/>
          </a:bodyPr>
          <a:p>
            <a:pPr algn="just">
              <a:spcBef>
                <a:spcPct val="20000"/>
              </a:spcBef>
              <a:buClr>
                <a:schemeClr val="bg2"/>
              </a:buClr>
              <a:buSzPct val="75000"/>
              <a:buFont typeface="Wingdings" panose="05000000000000000000" pitchFamily="2" charset="2"/>
            </a:pPr>
            <a:r>
              <a:rPr lang="zh-CN" altLang="en-US" sz="3200" b="1" dirty="0">
                <a:latin typeface="Times New Roman" panose="02020603050405020304" pitchFamily="18" charset="0"/>
              </a:rPr>
              <a:t>算法</a:t>
            </a:r>
            <a:r>
              <a:rPr lang="en-US" altLang="zh-CN" sz="3200" b="1" dirty="0">
                <a:latin typeface="Times New Roman" panose="02020603050405020304" pitchFamily="18" charset="0"/>
              </a:rPr>
              <a:t>InOrder*</a:t>
            </a:r>
            <a:r>
              <a:rPr lang="en-US" altLang="zh-CN" dirty="0">
                <a:latin typeface="Arial" panose="020B0604020202020204" pitchFamily="34" charset="0"/>
              </a:rPr>
              <a:t> </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t </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指向中序线索二叉树</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之根，本算法中根遍历</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InOrder*1. [</a:t>
            </a:r>
            <a:r>
              <a:rPr lang="zh-CN" altLang="en-US" sz="3200" b="1" dirty="0">
                <a:latin typeface="Times New Roman" panose="02020603050405020304" pitchFamily="18" charset="0"/>
              </a:rPr>
              <a:t>求中根序列首结点</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      FIO( </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 . </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InOrder*2. [</a:t>
            </a:r>
            <a:r>
              <a:rPr lang="zh-CN" altLang="en-US" sz="3200" b="1" dirty="0">
                <a:latin typeface="Times New Roman" panose="02020603050405020304" pitchFamily="18" charset="0"/>
              </a:rPr>
              <a:t>用</a:t>
            </a:r>
            <a:r>
              <a:rPr lang="en-US" altLang="zh-CN" sz="3200" b="1" dirty="0">
                <a:latin typeface="Times New Roman" panose="02020603050405020304" pitchFamily="18" charset="0"/>
              </a:rPr>
              <a:t>NIO*</a:t>
            </a:r>
            <a:r>
              <a:rPr lang="zh-CN" altLang="en-US" sz="3200" b="1" dirty="0">
                <a:latin typeface="Times New Roman" panose="02020603050405020304" pitchFamily="18" charset="0"/>
              </a:rPr>
              <a:t>求</a:t>
            </a:r>
            <a:r>
              <a:rPr lang="en-US" altLang="zh-CN" sz="3200" b="1" i="1" dirty="0">
                <a:latin typeface="Times New Roman" panose="02020603050405020304" pitchFamily="18" charset="0"/>
              </a:rPr>
              <a:t>q</a:t>
            </a:r>
            <a:r>
              <a:rPr lang="zh-CN" altLang="en-US" sz="3200" b="1" dirty="0">
                <a:latin typeface="Times New Roman" panose="02020603050405020304" pitchFamily="18" charset="0"/>
              </a:rPr>
              <a:t>的中根后继</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      WHILE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DO</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         ( PRINT(</a:t>
            </a:r>
            <a:r>
              <a:rPr lang="en-US" altLang="zh-CN" sz="3200" b="1" i="1" dirty="0">
                <a:latin typeface="Times New Roman" panose="02020603050405020304" pitchFamily="18" charset="0"/>
              </a:rPr>
              <a:t>Data</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 </a:t>
            </a:r>
            <a:endParaRPr lang="en-US" altLang="zh-CN" sz="3200" b="1" dirty="0">
              <a:latin typeface="Times New Roman" panose="02020603050405020304" pitchFamily="18" charset="0"/>
            </a:endParaRPr>
          </a:p>
          <a:p>
            <a:pPr algn="just">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rPr>
              <a:t>           NIO*(</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 )▐</a:t>
            </a:r>
            <a:endParaRPr lang="en-US" altLang="zh-CN" sz="3200" b="1" dirty="0">
              <a:latin typeface="Times New Roman" panose="02020603050405020304" pitchFamily="18" charset="0"/>
            </a:endParaRPr>
          </a:p>
        </p:txBody>
      </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文本占位符 1533953"/>
          <p:cNvSpPr>
            <a:spLocks noGrp="1"/>
          </p:cNvSpPr>
          <p:nvPr>
            <p:ph idx="1"/>
          </p:nvPr>
        </p:nvSpPr>
        <p:spPr>
          <a:xfrm>
            <a:off x="4535488" y="873125"/>
            <a:ext cx="4356100" cy="2124075"/>
          </a:xfrm>
        </p:spPr>
        <p:txBody>
          <a:bodyPr vert="horz" wrap="square" lIns="92075" tIns="46038" rIns="92075" bIns="46038" anchor="t" anchorCtr="0"/>
          <a:p>
            <a:pPr>
              <a:buNone/>
            </a:pPr>
            <a:r>
              <a:rPr lang="en-US" altLang="zh-CN" dirty="0"/>
              <a:t> FIO( </a:t>
            </a:r>
            <a:r>
              <a:rPr lang="en-US" altLang="zh-CN" i="1" dirty="0"/>
              <a:t>t</a:t>
            </a:r>
            <a:r>
              <a:rPr lang="en-US" altLang="zh-CN" dirty="0"/>
              <a:t> . </a:t>
            </a:r>
            <a:r>
              <a:rPr lang="en-US" altLang="zh-CN" i="1" dirty="0"/>
              <a:t>q</a:t>
            </a:r>
            <a:r>
              <a:rPr lang="en-US" altLang="zh-CN" dirty="0"/>
              <a:t> ) . </a:t>
            </a:r>
            <a:endParaRPr lang="en-US" altLang="zh-CN" dirty="0"/>
          </a:p>
          <a:p>
            <a:pPr>
              <a:buNone/>
            </a:pPr>
            <a:r>
              <a:rPr lang="en-US" altLang="zh-CN" dirty="0"/>
              <a:t>WHILE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DO</a:t>
            </a:r>
            <a:endParaRPr lang="en-US" altLang="zh-CN" dirty="0"/>
          </a:p>
          <a:p>
            <a:pPr>
              <a:buNone/>
            </a:pPr>
            <a:r>
              <a:rPr lang="en-US" altLang="zh-CN" dirty="0"/>
              <a:t>      ( PRINT(</a:t>
            </a:r>
            <a:r>
              <a:rPr lang="en-US" altLang="zh-CN" i="1" dirty="0"/>
              <a:t>Data</a:t>
            </a:r>
            <a:r>
              <a:rPr lang="en-US" altLang="zh-CN" dirty="0"/>
              <a:t>(</a:t>
            </a:r>
            <a:r>
              <a:rPr lang="en-US" altLang="zh-CN" i="1" dirty="0"/>
              <a:t>q</a:t>
            </a:r>
            <a:r>
              <a:rPr lang="en-US" altLang="zh-CN" dirty="0"/>
              <a:t>)) . </a:t>
            </a:r>
            <a:endParaRPr lang="en-US" altLang="zh-CN" dirty="0"/>
          </a:p>
          <a:p>
            <a:pPr>
              <a:buNone/>
            </a:pPr>
            <a:r>
              <a:rPr lang="en-US" altLang="zh-CN" dirty="0"/>
              <a:t>      NIO*(</a:t>
            </a:r>
            <a:r>
              <a:rPr lang="en-US" altLang="zh-CN" i="1" dirty="0"/>
              <a:t>t</a:t>
            </a:r>
            <a:r>
              <a:rPr lang="en-US" altLang="zh-CN" dirty="0"/>
              <a:t> , </a:t>
            </a:r>
            <a:r>
              <a:rPr lang="en-US" altLang="zh-CN" i="1" dirty="0"/>
              <a:t>q</a:t>
            </a:r>
            <a:r>
              <a:rPr lang="en-US" altLang="zh-CN" dirty="0"/>
              <a:t> . </a:t>
            </a:r>
            <a:r>
              <a:rPr lang="en-US" altLang="zh-CN" i="1" dirty="0"/>
              <a:t>q</a:t>
            </a:r>
            <a:r>
              <a:rPr lang="en-US" altLang="zh-CN" dirty="0"/>
              <a:t>) . )▐</a:t>
            </a:r>
            <a:endParaRPr lang="en-US" altLang="zh-CN" dirty="0"/>
          </a:p>
        </p:txBody>
      </p:sp>
      <p:grpSp>
        <p:nvGrpSpPr>
          <p:cNvPr id="140291" name="组合 1533954"/>
          <p:cNvGrpSpPr/>
          <p:nvPr/>
        </p:nvGrpSpPr>
        <p:grpSpPr>
          <a:xfrm>
            <a:off x="684213" y="1160463"/>
            <a:ext cx="5260975" cy="5243512"/>
            <a:chOff x="2064" y="624"/>
            <a:chExt cx="3314" cy="3303"/>
          </a:xfrm>
        </p:grpSpPr>
        <p:grpSp>
          <p:nvGrpSpPr>
            <p:cNvPr id="140292" name="组合 1533955"/>
            <p:cNvGrpSpPr/>
            <p:nvPr/>
          </p:nvGrpSpPr>
          <p:grpSpPr>
            <a:xfrm>
              <a:off x="2064" y="624"/>
              <a:ext cx="3314" cy="2768"/>
              <a:chOff x="2064" y="624"/>
              <a:chExt cx="3314" cy="2768"/>
            </a:xfrm>
          </p:grpSpPr>
          <p:grpSp>
            <p:nvGrpSpPr>
              <p:cNvPr id="140294" name="组合 1533956"/>
              <p:cNvGrpSpPr/>
              <p:nvPr/>
            </p:nvGrpSpPr>
            <p:grpSpPr>
              <a:xfrm>
                <a:off x="3022" y="1078"/>
                <a:ext cx="1346" cy="368"/>
                <a:chOff x="3550" y="838"/>
                <a:chExt cx="1346" cy="368"/>
              </a:xfrm>
            </p:grpSpPr>
            <p:sp>
              <p:nvSpPr>
                <p:cNvPr id="140342" name="矩形 1533957"/>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40343" name="直接连接符 1533958"/>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44" name="直接连接符 1533959"/>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45" name="文本框 1533960"/>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A</a:t>
                  </a:r>
                  <a:endParaRPr lang="en-US" altLang="zh-CN" sz="3200" b="1" dirty="0">
                    <a:latin typeface="Times New Roman" panose="02020603050405020304" pitchFamily="18" charset="0"/>
                    <a:ea typeface="幼圆" panose="02010509060101010101" pitchFamily="49" charset="-122"/>
                  </a:endParaRPr>
                </a:p>
              </p:txBody>
            </p:sp>
            <p:sp>
              <p:nvSpPr>
                <p:cNvPr id="140346" name="直接连接符 1533961"/>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47" name="直接连接符 1533962"/>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48" name="文本框 1533963"/>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40349" name="文本框 1533964"/>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40295" name="组合 1533965"/>
              <p:cNvGrpSpPr/>
              <p:nvPr/>
            </p:nvGrpSpPr>
            <p:grpSpPr>
              <a:xfrm>
                <a:off x="2064" y="2064"/>
                <a:ext cx="1346" cy="368"/>
                <a:chOff x="3550" y="838"/>
                <a:chExt cx="1346" cy="368"/>
              </a:xfrm>
            </p:grpSpPr>
            <p:sp>
              <p:nvSpPr>
                <p:cNvPr id="140334" name="矩形 1533966"/>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40335" name="直接连接符 1533967"/>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36" name="直接连接符 1533968"/>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37" name="文本框 1533969"/>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B</a:t>
                  </a:r>
                  <a:endParaRPr lang="en-US" altLang="zh-CN" sz="3200" b="1" dirty="0">
                    <a:latin typeface="Times New Roman" panose="02020603050405020304" pitchFamily="18" charset="0"/>
                    <a:ea typeface="幼圆" panose="02010509060101010101" pitchFamily="49" charset="-122"/>
                  </a:endParaRPr>
                </a:p>
              </p:txBody>
            </p:sp>
            <p:sp>
              <p:nvSpPr>
                <p:cNvPr id="140338" name="直接连接符 1533970"/>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39" name="直接连接符 1533971"/>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40" name="文本框 1533972"/>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40341" name="文本框 1533973"/>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40296" name="组合 1533974"/>
              <p:cNvGrpSpPr/>
              <p:nvPr/>
            </p:nvGrpSpPr>
            <p:grpSpPr>
              <a:xfrm>
                <a:off x="2352" y="3024"/>
                <a:ext cx="1346" cy="368"/>
                <a:chOff x="3550" y="838"/>
                <a:chExt cx="1346" cy="368"/>
              </a:xfrm>
            </p:grpSpPr>
            <p:sp>
              <p:nvSpPr>
                <p:cNvPr id="140326" name="矩形 1533975"/>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40327" name="直接连接符 1533976"/>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28" name="直接连接符 1533977"/>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29" name="文本框 1533978"/>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C</a:t>
                  </a:r>
                  <a:endParaRPr lang="en-US" altLang="zh-CN" sz="3200" b="1" dirty="0">
                    <a:latin typeface="Times New Roman" panose="02020603050405020304" pitchFamily="18" charset="0"/>
                    <a:ea typeface="幼圆" panose="02010509060101010101" pitchFamily="49" charset="-122"/>
                  </a:endParaRPr>
                </a:p>
              </p:txBody>
            </p:sp>
            <p:sp>
              <p:nvSpPr>
                <p:cNvPr id="140330" name="直接连接符 1533979"/>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31" name="直接连接符 1533980"/>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32" name="文本框 1533981"/>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40333" name="文本框 1533982"/>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40297" name="组合 1533983"/>
              <p:cNvGrpSpPr/>
              <p:nvPr/>
            </p:nvGrpSpPr>
            <p:grpSpPr>
              <a:xfrm>
                <a:off x="4032" y="2064"/>
                <a:ext cx="1346" cy="368"/>
                <a:chOff x="3550" y="838"/>
                <a:chExt cx="1346" cy="368"/>
              </a:xfrm>
            </p:grpSpPr>
            <p:sp>
              <p:nvSpPr>
                <p:cNvPr id="140318" name="矩形 1533984"/>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lgn="ctr"/>
                  <a:endParaRPr lang="zh-CN" altLang="en-US" dirty="0">
                    <a:latin typeface="Tahoma" panose="020B0604030504040204" pitchFamily="34" charset="0"/>
                  </a:endParaRPr>
                </a:p>
              </p:txBody>
            </p:sp>
            <p:sp>
              <p:nvSpPr>
                <p:cNvPr id="140319" name="直接连接符 1533985"/>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20" name="直接连接符 1533986"/>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21" name="文本框 1533987"/>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sp>
              <p:nvSpPr>
                <p:cNvPr id="140322" name="直接连接符 1533988"/>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23" name="直接连接符 1533989"/>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24" name="文本框 1533990"/>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40325" name="文本框 1533991"/>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40298" name="组合 1533992"/>
              <p:cNvGrpSpPr/>
              <p:nvPr/>
            </p:nvGrpSpPr>
            <p:grpSpPr>
              <a:xfrm>
                <a:off x="3792" y="3024"/>
                <a:ext cx="1346" cy="368"/>
                <a:chOff x="3550" y="838"/>
                <a:chExt cx="1346" cy="368"/>
              </a:xfrm>
            </p:grpSpPr>
            <p:sp>
              <p:nvSpPr>
                <p:cNvPr id="140310" name="矩形 1533993"/>
                <p:cNvSpPr/>
                <p:nvPr/>
              </p:nvSpPr>
              <p:spPr>
                <a:xfrm>
                  <a:off x="3552" y="864"/>
                  <a:ext cx="1296"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40311" name="直接连接符 1533994"/>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12" name="直接连接符 1533995"/>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13" name="文本框 1533996"/>
                <p:cNvSpPr txBox="1"/>
                <p:nvPr/>
              </p:nvSpPr>
              <p:spPr>
                <a:xfrm>
                  <a:off x="4032" y="864"/>
                  <a:ext cx="336" cy="334"/>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E</a:t>
                  </a:r>
                  <a:endParaRPr lang="en-US" altLang="zh-CN" sz="3200" b="1" dirty="0">
                    <a:latin typeface="Times New Roman" panose="02020603050405020304" pitchFamily="18" charset="0"/>
                    <a:ea typeface="幼圆" panose="02010509060101010101" pitchFamily="49" charset="-122"/>
                  </a:endParaRPr>
                </a:p>
              </p:txBody>
            </p:sp>
            <p:sp>
              <p:nvSpPr>
                <p:cNvPr id="140314" name="直接连接符 1533997"/>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15" name="直接连接符 1533998"/>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40316" name="文本框 1533999"/>
                <p:cNvSpPr txBox="1"/>
                <p:nvPr/>
              </p:nvSpPr>
              <p:spPr>
                <a:xfrm>
                  <a:off x="3550" y="838"/>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40317" name="文本框 1534000"/>
                <p:cNvSpPr txBox="1"/>
                <p:nvPr/>
              </p:nvSpPr>
              <p:spPr>
                <a:xfrm>
                  <a:off x="4608" y="841"/>
                  <a:ext cx="288"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sp>
            <p:nvSpPr>
              <p:cNvPr id="140299" name="直接连接符 1534001"/>
              <p:cNvSpPr/>
              <p:nvPr/>
            </p:nvSpPr>
            <p:spPr>
              <a:xfrm flipH="1">
                <a:off x="2976" y="1296"/>
                <a:ext cx="432" cy="768"/>
              </a:xfrm>
              <a:prstGeom prst="line">
                <a:avLst/>
              </a:prstGeom>
              <a:ln w="31750" cap="sq" cmpd="sng">
                <a:solidFill>
                  <a:schemeClr val="tx2"/>
                </a:solidFill>
                <a:prstDash val="solid"/>
                <a:headEnd type="none" w="sm" len="sm"/>
                <a:tailEnd type="triangle" w="med" len="lg"/>
              </a:ln>
            </p:spPr>
          </p:sp>
          <p:sp>
            <p:nvSpPr>
              <p:cNvPr id="140300" name="直接连接符 1534002"/>
              <p:cNvSpPr/>
              <p:nvPr/>
            </p:nvSpPr>
            <p:spPr>
              <a:xfrm>
                <a:off x="3936" y="1296"/>
                <a:ext cx="432" cy="768"/>
              </a:xfrm>
              <a:prstGeom prst="line">
                <a:avLst/>
              </a:prstGeom>
              <a:ln w="31750" cap="sq" cmpd="sng">
                <a:solidFill>
                  <a:schemeClr val="tx2"/>
                </a:solidFill>
                <a:prstDash val="solid"/>
                <a:headEnd type="none" w="sm" len="sm"/>
                <a:tailEnd type="triangle" w="med" len="lg"/>
              </a:ln>
            </p:spPr>
          </p:sp>
          <p:sp>
            <p:nvSpPr>
              <p:cNvPr id="140301" name="任意多边形 1534003"/>
              <p:cNvSpPr/>
              <p:nvPr/>
            </p:nvSpPr>
            <p:spPr>
              <a:xfrm flipV="1">
                <a:off x="3312" y="1440"/>
                <a:ext cx="288" cy="1794"/>
              </a:xfrm>
              <a:custGeom>
                <a:avLst/>
                <a:gdLst>
                  <a:gd name="txL" fmla="*/ 0 w 21601"/>
                  <a:gd name="txT" fmla="*/ 0 h 23749"/>
                  <a:gd name="txR" fmla="*/ 21601 w 21601"/>
                  <a:gd name="txB" fmla="*/ 23749 h 23749"/>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1" h="23749" fill="none">
                    <a:moveTo>
                      <a:pt x="0" y="0"/>
                    </a:moveTo>
                    <a:cubicBezTo>
                      <a:pt x="-1" y="0"/>
                      <a:pt x="0" y="0"/>
                      <a:pt x="0" y="0"/>
                    </a:cubicBezTo>
                    <a:cubicBezTo>
                      <a:pt x="11929" y="0"/>
                      <a:pt x="21600" y="9671"/>
                      <a:pt x="21600" y="21600"/>
                    </a:cubicBezTo>
                    <a:cubicBezTo>
                      <a:pt x="21600" y="22328"/>
                      <a:pt x="21564" y="23048"/>
                      <a:pt x="21494" y="23751"/>
                    </a:cubicBezTo>
                  </a:path>
                  <a:path w="21601" h="23749" stroke="0">
                    <a:moveTo>
                      <a:pt x="0" y="0"/>
                    </a:moveTo>
                    <a:cubicBezTo>
                      <a:pt x="-1" y="0"/>
                      <a:pt x="0" y="0"/>
                      <a:pt x="0" y="0"/>
                    </a:cubicBezTo>
                    <a:cubicBezTo>
                      <a:pt x="11929" y="0"/>
                      <a:pt x="21600" y="9671"/>
                      <a:pt x="21600" y="21600"/>
                    </a:cubicBezTo>
                    <a:cubicBezTo>
                      <a:pt x="21600" y="22328"/>
                      <a:pt x="21564" y="23048"/>
                      <a:pt x="21494" y="23751"/>
                    </a:cubicBezTo>
                    <a:lnTo>
                      <a:pt x="1"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40302" name="任意多边形 1534004"/>
              <p:cNvSpPr/>
              <p:nvPr/>
            </p:nvSpPr>
            <p:spPr>
              <a:xfrm flipH="1" flipV="1">
                <a:off x="3743" y="1440"/>
                <a:ext cx="423" cy="1776"/>
              </a:xfrm>
              <a:custGeom>
                <a:avLst/>
                <a:gdLst>
                  <a:gd name="txL" fmla="*/ 0 w 23783"/>
                  <a:gd name="txT" fmla="*/ 0 h 21600"/>
                  <a:gd name="txR" fmla="*/ 23783 w 23783"/>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3783" h="21600" fill="none">
                    <a:moveTo>
                      <a:pt x="0" y="110"/>
                    </a:moveTo>
                    <a:cubicBezTo>
                      <a:pt x="717" y="36"/>
                      <a:pt x="1446" y="-1"/>
                      <a:pt x="2183" y="-1"/>
                    </a:cubicBezTo>
                    <a:cubicBezTo>
                      <a:pt x="14112" y="-1"/>
                      <a:pt x="23783" y="9670"/>
                      <a:pt x="23783" y="21599"/>
                    </a:cubicBezTo>
                  </a:path>
                  <a:path w="23783" h="21600" stroke="0">
                    <a:moveTo>
                      <a:pt x="0" y="110"/>
                    </a:moveTo>
                    <a:cubicBezTo>
                      <a:pt x="717" y="36"/>
                      <a:pt x="1446" y="-1"/>
                      <a:pt x="2183" y="-1"/>
                    </a:cubicBezTo>
                    <a:cubicBezTo>
                      <a:pt x="14112" y="-1"/>
                      <a:pt x="23783" y="9670"/>
                      <a:pt x="23783" y="21599"/>
                    </a:cubicBezTo>
                    <a:lnTo>
                      <a:pt x="2183"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40303" name="直接连接符 1534005"/>
              <p:cNvSpPr/>
              <p:nvPr/>
            </p:nvSpPr>
            <p:spPr>
              <a:xfrm>
                <a:off x="2976" y="2256"/>
                <a:ext cx="384" cy="768"/>
              </a:xfrm>
              <a:prstGeom prst="line">
                <a:avLst/>
              </a:prstGeom>
              <a:ln w="31750" cap="sq" cmpd="sng">
                <a:solidFill>
                  <a:schemeClr val="tx2"/>
                </a:solidFill>
                <a:prstDash val="solid"/>
                <a:headEnd type="none" w="sm" len="sm"/>
                <a:tailEnd type="triangle" w="med" len="lg"/>
              </a:ln>
            </p:spPr>
          </p:sp>
          <p:sp>
            <p:nvSpPr>
              <p:cNvPr id="140304" name="直接连接符 1534006"/>
              <p:cNvSpPr/>
              <p:nvPr/>
            </p:nvSpPr>
            <p:spPr>
              <a:xfrm flipH="1">
                <a:off x="4032" y="2256"/>
                <a:ext cx="384" cy="768"/>
              </a:xfrm>
              <a:prstGeom prst="line">
                <a:avLst/>
              </a:prstGeom>
              <a:ln w="31750" cap="sq" cmpd="sng">
                <a:solidFill>
                  <a:schemeClr val="tx2"/>
                </a:solidFill>
                <a:prstDash val="solid"/>
                <a:headEnd type="none" w="sm" len="sm"/>
                <a:tailEnd type="triangle" w="med" len="lg"/>
              </a:ln>
            </p:spPr>
          </p:sp>
          <p:sp>
            <p:nvSpPr>
              <p:cNvPr id="140305" name="任意多边形 1534007"/>
              <p:cNvSpPr/>
              <p:nvPr/>
            </p:nvSpPr>
            <p:spPr>
              <a:xfrm flipH="1" flipV="1">
                <a:off x="2448" y="2409"/>
                <a:ext cx="266" cy="807"/>
              </a:xfrm>
              <a:custGeom>
                <a:avLst/>
                <a:gdLst>
                  <a:gd name="txL" fmla="*/ 0 w 23926"/>
                  <a:gd name="txT" fmla="*/ 0 h 22695"/>
                  <a:gd name="txR" fmla="*/ 23926 w 23926"/>
                  <a:gd name="txB" fmla="*/ 22695 h 22695"/>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3926" h="22695" fill="none">
                    <a:moveTo>
                      <a:pt x="0" y="125"/>
                    </a:moveTo>
                    <a:cubicBezTo>
                      <a:pt x="763" y="41"/>
                      <a:pt x="1539" y="-1"/>
                      <a:pt x="2326" y="-1"/>
                    </a:cubicBezTo>
                    <a:cubicBezTo>
                      <a:pt x="14255" y="-1"/>
                      <a:pt x="23926" y="9670"/>
                      <a:pt x="23926" y="21599"/>
                    </a:cubicBezTo>
                    <a:cubicBezTo>
                      <a:pt x="23926" y="21968"/>
                      <a:pt x="23917" y="22334"/>
                      <a:pt x="23899" y="22694"/>
                    </a:cubicBezTo>
                  </a:path>
                  <a:path w="23926" h="22695" stroke="0">
                    <a:moveTo>
                      <a:pt x="0" y="125"/>
                    </a:moveTo>
                    <a:cubicBezTo>
                      <a:pt x="763" y="41"/>
                      <a:pt x="1539" y="-1"/>
                      <a:pt x="2326" y="-1"/>
                    </a:cubicBezTo>
                    <a:cubicBezTo>
                      <a:pt x="14255" y="-1"/>
                      <a:pt x="23926" y="9670"/>
                      <a:pt x="23926" y="21599"/>
                    </a:cubicBezTo>
                    <a:cubicBezTo>
                      <a:pt x="23926" y="21968"/>
                      <a:pt x="23917" y="22334"/>
                      <a:pt x="23899" y="22694"/>
                    </a:cubicBezTo>
                    <a:lnTo>
                      <a:pt x="2326"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40306" name="任意多边形 1534008"/>
              <p:cNvSpPr/>
              <p:nvPr/>
            </p:nvSpPr>
            <p:spPr>
              <a:xfrm flipV="1">
                <a:off x="4704" y="2400"/>
                <a:ext cx="240" cy="81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1750" cap="flat" cmpd="sng">
                <a:solidFill>
                  <a:schemeClr val="tx2">
                    <a:alpha val="100000"/>
                  </a:schemeClr>
                </a:solidFill>
                <a:prstDash val="sysDot"/>
                <a:round/>
                <a:headEnd type="none" w="sm" len="sm"/>
                <a:tailEnd type="triangle" w="med" len="lg"/>
              </a:ln>
            </p:spPr>
            <p:txBody>
              <a:bodyPr/>
              <a:p>
                <a:endParaRPr lang="zh-CN" altLang="en-US"/>
              </a:p>
            </p:txBody>
          </p:sp>
          <p:sp>
            <p:nvSpPr>
              <p:cNvPr id="140307" name="文本框 1534009"/>
              <p:cNvSpPr txBox="1"/>
              <p:nvPr/>
            </p:nvSpPr>
            <p:spPr>
              <a:xfrm>
                <a:off x="2255" y="2090"/>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40308" name="文本框 1534010"/>
              <p:cNvSpPr txBox="1"/>
              <p:nvPr/>
            </p:nvSpPr>
            <p:spPr>
              <a:xfrm>
                <a:off x="4800" y="2085"/>
                <a:ext cx="288" cy="288"/>
              </a:xfrm>
              <a:prstGeom prst="rect">
                <a:avLst/>
              </a:prstGeom>
              <a:noFill/>
              <a:ln w="31750">
                <a:noFill/>
              </a:ln>
            </p:spPr>
            <p:txBody>
              <a:bodyPr>
                <a:spAutoFit/>
              </a:bodyPr>
              <a:p>
                <a:pPr>
                  <a:spcBef>
                    <a:spcPct val="50000"/>
                  </a:spcBef>
                </a:pPr>
                <a:r>
                  <a:rPr lang="en-US" altLang="zh-CN" sz="2400" b="1" dirty="0">
                    <a:latin typeface="Times New Roman" panose="02020603050405020304" pitchFamily="18" charset="0"/>
                    <a:ea typeface="幼圆" panose="02010509060101010101" pitchFamily="49" charset="-122"/>
                  </a:rPr>
                  <a:t>∧</a:t>
                </a:r>
                <a:endParaRPr lang="en-US" altLang="zh-CN" sz="2400" b="1" dirty="0">
                  <a:latin typeface="Times New Roman" panose="02020603050405020304" pitchFamily="18" charset="0"/>
                  <a:ea typeface="幼圆" panose="02010509060101010101" pitchFamily="49" charset="-122"/>
                </a:endParaRPr>
              </a:p>
            </p:txBody>
          </p:sp>
          <p:sp>
            <p:nvSpPr>
              <p:cNvPr id="140309" name="直接连接符 1534011"/>
              <p:cNvSpPr/>
              <p:nvPr/>
            </p:nvSpPr>
            <p:spPr>
              <a:xfrm>
                <a:off x="3648" y="624"/>
                <a:ext cx="0" cy="480"/>
              </a:xfrm>
              <a:prstGeom prst="line">
                <a:avLst/>
              </a:prstGeom>
              <a:ln w="31750" cap="sq" cmpd="sng">
                <a:solidFill>
                  <a:schemeClr val="tx2"/>
                </a:solidFill>
                <a:prstDash val="solid"/>
                <a:headEnd type="none" w="sm" len="sm"/>
                <a:tailEnd type="triangle" w="med" len="lg"/>
              </a:ln>
            </p:spPr>
          </p:sp>
        </p:grpSp>
        <p:sp>
          <p:nvSpPr>
            <p:cNvPr id="140293" name="文本框 1534012"/>
            <p:cNvSpPr txBox="1"/>
            <p:nvPr/>
          </p:nvSpPr>
          <p:spPr>
            <a:xfrm>
              <a:off x="2304" y="3600"/>
              <a:ext cx="3072" cy="327"/>
            </a:xfrm>
            <a:prstGeom prst="rect">
              <a:avLst/>
            </a:prstGeom>
            <a:noFill/>
            <a:ln w="31750">
              <a:noFill/>
            </a:ln>
          </p:spPr>
          <p:txBody>
            <a:bodyPr>
              <a:spAutoFit/>
            </a:bodyPr>
            <a:p>
              <a:pPr algn="ctr">
                <a:spcBef>
                  <a:spcPct val="50000"/>
                </a:spcBef>
              </a:pPr>
              <a:r>
                <a:rPr lang="zh-CN" altLang="en-US" sz="2800" b="1" dirty="0">
                  <a:latin typeface="Times New Roman" panose="02020603050405020304" pitchFamily="18" charset="0"/>
                  <a:ea typeface="幼圆" panose="02010509060101010101" pitchFamily="49" charset="-122"/>
                </a:rPr>
                <a:t>中序线索二叉树</a:t>
              </a:r>
              <a:endParaRPr lang="zh-CN" altLang="en-US" sz="2800" b="1" dirty="0">
                <a:latin typeface="Times New Roman" panose="02020603050405020304" pitchFamily="18" charset="0"/>
                <a:ea typeface="幼圆" panose="02010509060101010101" pitchFamily="49" charset="-122"/>
              </a:endParaRPr>
            </a:p>
          </p:txBody>
        </p:sp>
      </p:gr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文本占位符 1498113"/>
          <p:cNvSpPr>
            <a:spLocks noGrp="1"/>
          </p:cNvSpPr>
          <p:nvPr>
            <p:ph idx="1"/>
          </p:nvPr>
        </p:nvSpPr>
        <p:spPr>
          <a:xfrm>
            <a:off x="179388" y="1268413"/>
            <a:ext cx="8928100" cy="4319587"/>
          </a:xfrm>
        </p:spPr>
        <p:txBody>
          <a:bodyPr vert="horz" wrap="square" lIns="92075" tIns="46038" rIns="92075" bIns="46038" anchor="t" anchorCtr="0"/>
          <a:p>
            <a:pPr marL="0" indent="0" algn="just">
              <a:lnSpc>
                <a:spcPct val="120000"/>
              </a:lnSpc>
              <a:buNone/>
            </a:pPr>
            <a:r>
              <a:rPr lang="zh-CN" altLang="en-US" sz="3200" b="0" dirty="0">
                <a:latin typeface="宋体" panose="02010600030101010101" pitchFamily="2" charset="-122"/>
              </a:rPr>
              <a:t>　</a:t>
            </a:r>
            <a:r>
              <a:rPr lang="zh-CN" altLang="en-US" sz="3200" dirty="0">
                <a:latin typeface="宋体" panose="02010600030101010101" pitchFamily="2" charset="-122"/>
              </a:rPr>
              <a:t>通过</a:t>
            </a:r>
            <a:r>
              <a:rPr lang="zh-CN" altLang="en-US" sz="3200" dirty="0">
                <a:solidFill>
                  <a:schemeClr val="tx2"/>
                </a:solidFill>
                <a:latin typeface="宋体" panose="02010600030101010101" pitchFamily="2" charset="-122"/>
              </a:rPr>
              <a:t>遍历二叉树</a:t>
            </a:r>
            <a:r>
              <a:rPr lang="zh-CN" altLang="en-US" sz="3200" dirty="0">
                <a:latin typeface="宋体" panose="02010600030101010101" pitchFamily="2" charset="-122"/>
              </a:rPr>
              <a:t>可得到结点的一个</a:t>
            </a:r>
            <a:r>
              <a:rPr lang="zh-CN" altLang="en-US" sz="3200" dirty="0">
                <a:solidFill>
                  <a:schemeClr val="tx2"/>
                </a:solidFill>
                <a:latin typeface="宋体" panose="02010600030101010101" pitchFamily="2" charset="-122"/>
              </a:rPr>
              <a:t>线性序列</a:t>
            </a:r>
            <a:r>
              <a:rPr lang="zh-CN" altLang="en-US" sz="3200" dirty="0">
                <a:latin typeface="宋体" panose="02010600030101010101" pitchFamily="2" charset="-122"/>
              </a:rPr>
              <a:t>，在线性序列中，除第一个结点外，每个结点有且仅有一个前驱，除最后一个结点外，每个结点有且仅有一个后继，但是在二叉树中只能找到结点的左孩子、右孩子，结点在线性序列中的前驱和后继只有在遍历过程中才能得到。</a:t>
            </a:r>
            <a:endParaRPr lang="zh-CN" altLang="en-US" sz="3200" dirty="0">
              <a:latin typeface="宋体" panose="02010600030101010101" pitchFamily="2" charset="-122"/>
            </a:endParaRPr>
          </a:p>
          <a:p>
            <a:pPr marL="0" indent="0">
              <a:lnSpc>
                <a:spcPct val="120000"/>
              </a:lnSpc>
              <a:buNone/>
            </a:pPr>
            <a:r>
              <a:rPr lang="zh-CN" altLang="en-US" sz="3200" dirty="0"/>
              <a:t>　</a:t>
            </a:r>
            <a:endParaRPr lang="zh-CN" altLang="en-US" sz="3200" dirty="0"/>
          </a:p>
        </p:txBody>
      </p:sp>
    </p:spTree>
  </p:cSld>
  <p:clrMapOvr>
    <a:masterClrMapping/>
  </p:clrMapOvr>
  <p:transition>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文本框 1807361"/>
          <p:cNvSpPr txBox="1"/>
          <p:nvPr/>
        </p:nvSpPr>
        <p:spPr>
          <a:xfrm>
            <a:off x="395288" y="404813"/>
            <a:ext cx="8461375" cy="5934075"/>
          </a:xfrm>
          <a:prstGeom prst="rect">
            <a:avLst/>
          </a:prstGeom>
          <a:noFill/>
          <a:ln w="31750">
            <a:noFill/>
          </a:ln>
        </p:spPr>
        <p:txBody>
          <a:bodyPr>
            <a:spAutoFit/>
          </a:bodyPr>
          <a:p>
            <a:pPr eaLnBrk="0" hangingPunct="0">
              <a:lnSpc>
                <a:spcPct val="120000"/>
              </a:lnSpc>
            </a:pPr>
            <a:r>
              <a:rPr lang="zh-CN" altLang="en-US" sz="3200" b="1" dirty="0">
                <a:solidFill>
                  <a:schemeClr val="tx2"/>
                </a:solidFill>
                <a:latin typeface="Times New Roman" panose="02020603050405020304" pitchFamily="18" charset="0"/>
              </a:rPr>
              <a:t>中序线索二叉树的逆向中序遍历 </a:t>
            </a:r>
            <a:endParaRPr lang="zh-CN" altLang="en-US" sz="3200" b="1" dirty="0">
              <a:solidFill>
                <a:schemeClr val="tx2"/>
              </a:solidFill>
              <a:latin typeface="Times New Roman" panose="02020603050405020304" pitchFamily="18" charset="0"/>
            </a:endParaRPr>
          </a:p>
          <a:p>
            <a:pPr eaLnBrk="0" hangingPunct="0">
              <a:lnSpc>
                <a:spcPct val="120000"/>
              </a:lnSpc>
            </a:pPr>
            <a:r>
              <a:rPr lang="zh-CN" altLang="en-US" sz="3200" b="1" dirty="0">
                <a:latin typeface="Times New Roman" panose="02020603050405020304" pitchFamily="18" charset="0"/>
              </a:rPr>
              <a:t>算法</a:t>
            </a:r>
            <a:r>
              <a:rPr lang="en-US" altLang="zh-CN" sz="3200" b="1" dirty="0">
                <a:latin typeface="Times New Roman" panose="02020603050405020304" pitchFamily="18" charset="0"/>
              </a:rPr>
              <a:t>RevInOrder*(</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a:p>
            <a:pPr eaLnBrk="0" hangingPunct="0">
              <a:lnSpc>
                <a:spcPct val="120000"/>
              </a:lnSpc>
            </a:pP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指向中序线索二叉树</a:t>
            </a:r>
            <a:r>
              <a:rPr lang="en-US" altLang="zh-CN" sz="3200" b="1" dirty="0">
                <a:latin typeface="Times New Roman" panose="02020603050405020304" pitchFamily="18" charset="0"/>
              </a:rPr>
              <a:t>T*</a:t>
            </a:r>
            <a:r>
              <a:rPr lang="zh-CN" altLang="en-US" sz="3200" b="1" dirty="0">
                <a:latin typeface="Times New Roman" panose="02020603050405020304" pitchFamily="18" charset="0"/>
              </a:rPr>
              <a:t>之根，本算法逆向中根遍历</a:t>
            </a:r>
            <a:r>
              <a:rPr lang="en-US" altLang="zh-CN" sz="3200" b="1" dirty="0">
                <a:latin typeface="Times New Roman" panose="02020603050405020304" pitchFamily="18" charset="0"/>
              </a:rPr>
              <a:t>T*</a:t>
            </a:r>
            <a:r>
              <a:rPr lang="zh-CN" altLang="en-US" sz="3200" b="1" dirty="0">
                <a:latin typeface="Times New Roman" panose="02020603050405020304" pitchFamily="18" charset="0"/>
              </a:rPr>
              <a:t>的全部结点 </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a:p>
            <a:pPr eaLnBrk="0" hangingPunct="0">
              <a:lnSpc>
                <a:spcPct val="120000"/>
              </a:lnSpc>
            </a:pPr>
            <a:r>
              <a:rPr lang="en-US" altLang="zh-CN" sz="3200" b="1" dirty="0">
                <a:latin typeface="Times New Roman" panose="02020603050405020304" pitchFamily="18" charset="0"/>
              </a:rPr>
              <a:t>RevInOrder*1. [</a:t>
            </a:r>
            <a:r>
              <a:rPr lang="zh-CN" altLang="en-US" sz="3200" b="1" dirty="0">
                <a:latin typeface="Times New Roman" panose="02020603050405020304" pitchFamily="18" charset="0"/>
              </a:rPr>
              <a:t>求中根序列末结点</a:t>
            </a:r>
            <a:r>
              <a:rPr lang="en-US" altLang="zh-CN" sz="3200" b="1" dirty="0">
                <a:latin typeface="Times New Roman" panose="02020603050405020304" pitchFamily="18" charset="0"/>
              </a:rPr>
              <a:t>] </a:t>
            </a:r>
            <a:endParaRPr lang="en-US" altLang="zh-CN" sz="3200" b="1" dirty="0">
              <a:latin typeface="Times New Roman" panose="02020603050405020304" pitchFamily="18" charset="0"/>
            </a:endParaRPr>
          </a:p>
          <a:p>
            <a:pPr eaLnBrk="0" hangingPunct="0">
              <a:lnSpc>
                <a:spcPct val="120000"/>
              </a:lnSpc>
            </a:pPr>
            <a:r>
              <a:rPr lang="en-US" altLang="zh-CN" sz="3200" b="1" dirty="0">
                <a:latin typeface="Times New Roman" panose="02020603050405020304" pitchFamily="18" charset="0"/>
              </a:rPr>
              <a:t>    LIO( </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 . </a:t>
            </a:r>
            <a:endParaRPr lang="en-US" altLang="zh-CN" sz="3200" b="1" dirty="0">
              <a:latin typeface="Times New Roman" panose="02020603050405020304" pitchFamily="18" charset="0"/>
            </a:endParaRPr>
          </a:p>
          <a:p>
            <a:pPr eaLnBrk="0" hangingPunct="0">
              <a:lnSpc>
                <a:spcPct val="120000"/>
              </a:lnSpc>
            </a:pPr>
            <a:r>
              <a:rPr lang="en-US" altLang="zh-CN" sz="3200" b="1" dirty="0">
                <a:latin typeface="Times New Roman" panose="02020603050405020304" pitchFamily="18" charset="0"/>
              </a:rPr>
              <a:t>RevInOrder*2. [</a:t>
            </a:r>
            <a:r>
              <a:rPr lang="zh-CN" altLang="en-US" sz="3200" b="1" dirty="0">
                <a:latin typeface="Times New Roman" panose="02020603050405020304" pitchFamily="18" charset="0"/>
              </a:rPr>
              <a:t>用</a:t>
            </a:r>
            <a:r>
              <a:rPr lang="en-US" altLang="zh-CN" sz="3200" b="1" dirty="0">
                <a:latin typeface="Times New Roman" panose="02020603050405020304" pitchFamily="18" charset="0"/>
              </a:rPr>
              <a:t>PIO</a:t>
            </a:r>
            <a:r>
              <a:rPr lang="zh-CN" altLang="en-US" sz="3200" b="1" dirty="0">
                <a:latin typeface="Times New Roman" panose="02020603050405020304" pitchFamily="18" charset="0"/>
              </a:rPr>
              <a:t>求</a:t>
            </a:r>
            <a:r>
              <a:rPr lang="en-US" altLang="zh-CN" sz="3200" b="1" i="1" dirty="0">
                <a:latin typeface="Times New Roman" panose="02020603050405020304" pitchFamily="18" charset="0"/>
              </a:rPr>
              <a:t>q</a:t>
            </a:r>
            <a:r>
              <a:rPr lang="zh-CN" altLang="en-US" sz="3200" b="1" dirty="0">
                <a:latin typeface="Times New Roman" panose="02020603050405020304" pitchFamily="18" charset="0"/>
              </a:rPr>
              <a:t>之中序前驱</a:t>
            </a:r>
            <a:r>
              <a:rPr lang="en-US" altLang="zh-CN" sz="3200" b="1" dirty="0">
                <a:latin typeface="Times New Roman" panose="02020603050405020304" pitchFamily="18" charset="0"/>
              </a:rPr>
              <a:t>]</a:t>
            </a:r>
            <a:endParaRPr lang="en-US" altLang="zh-CN" sz="3200" b="1" dirty="0">
              <a:latin typeface="Times New Roman" panose="02020603050405020304" pitchFamily="18" charset="0"/>
            </a:endParaRPr>
          </a:p>
          <a:p>
            <a:pPr eaLnBrk="0" hangingPunct="0">
              <a:lnSpc>
                <a:spcPct val="120000"/>
              </a:lnSpc>
            </a:pPr>
            <a:r>
              <a:rPr lang="en-US" altLang="zh-CN" sz="3200" b="1" dirty="0">
                <a:latin typeface="Times New Roman" panose="02020603050405020304" pitchFamily="18" charset="0"/>
              </a:rPr>
              <a:t>    WHILE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DO (	</a:t>
            </a:r>
            <a:endParaRPr lang="en-US" altLang="zh-CN" sz="3200" b="1" dirty="0">
              <a:latin typeface="Times New Roman" panose="02020603050405020304" pitchFamily="18" charset="0"/>
            </a:endParaRPr>
          </a:p>
          <a:p>
            <a:pPr eaLnBrk="0" hangingPunct="0">
              <a:lnSpc>
                <a:spcPct val="120000"/>
              </a:lnSpc>
            </a:pPr>
            <a:r>
              <a:rPr lang="en-US" altLang="zh-CN" sz="3200" b="1" dirty="0">
                <a:latin typeface="Times New Roman" panose="02020603050405020304" pitchFamily="18" charset="0"/>
              </a:rPr>
              <a:t>        PRINT( Data(</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 . </a:t>
            </a:r>
            <a:endParaRPr lang="en-US" altLang="zh-CN" sz="3200" b="1" dirty="0">
              <a:latin typeface="Times New Roman" panose="02020603050405020304" pitchFamily="18" charset="0"/>
            </a:endParaRPr>
          </a:p>
          <a:p>
            <a:pPr eaLnBrk="0" hangingPunct="0">
              <a:lnSpc>
                <a:spcPct val="120000"/>
              </a:lnSpc>
            </a:pPr>
            <a:r>
              <a:rPr lang="en-US" altLang="zh-CN" sz="3200" b="1" dirty="0">
                <a:latin typeface="Times New Roman" panose="02020603050405020304" pitchFamily="18" charset="0"/>
              </a:rPr>
              <a:t>        PIO( </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q</a:t>
            </a:r>
            <a:r>
              <a:rPr lang="en-US" altLang="zh-CN" sz="3200" b="1" dirty="0">
                <a:latin typeface="Times New Roman" panose="02020603050405020304" pitchFamily="18" charset="0"/>
              </a:rPr>
              <a:t> . </a:t>
            </a:r>
            <a:r>
              <a:rPr lang="en-US" altLang="zh-CN" sz="3200" b="1" i="1" dirty="0">
                <a:latin typeface="Times New Roman" panose="02020603050405020304" pitchFamily="18" charset="0"/>
              </a:rPr>
              <a:t>q </a:t>
            </a:r>
            <a:r>
              <a:rPr lang="en-US" altLang="zh-CN" sz="3200" b="1" dirty="0">
                <a:latin typeface="Times New Roman" panose="02020603050405020304" pitchFamily="18" charset="0"/>
              </a:rPr>
              <a:t>) .  )▐</a:t>
            </a:r>
            <a:endParaRPr lang="en-US" altLang="zh-CN" sz="3200" b="1" dirty="0">
              <a:latin typeface="Times New Roman" panose="02020603050405020304" pitchFamily="18" charset="0"/>
            </a:endParaRPr>
          </a:p>
        </p:txBody>
      </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8834" name="Text Box 2"/>
          <p:cNvSpPr txBox="1">
            <a:spLocks noChangeArrowheads="1"/>
          </p:cNvSpPr>
          <p:nvPr/>
        </p:nvSpPr>
        <p:spPr bwMode="auto">
          <a:xfrm>
            <a:off x="215900" y="1233488"/>
            <a:ext cx="8693150" cy="4992688"/>
          </a:xfrm>
          <a:prstGeom prst="rect">
            <a:avLst/>
          </a:prstGeom>
          <a:noFill/>
          <a:ln>
            <a:noFill/>
          </a:ln>
          <a:effectLst/>
        </p:spPr>
        <p:txBody>
          <a:bodyPr>
            <a:spAutoFit/>
          </a:bodyPr>
          <a:lstStyle/>
          <a:p>
            <a:pPr marR="0" algn="just" defTabSz="914400">
              <a:lnSpc>
                <a:spcPct val="120000"/>
              </a:lnSpc>
              <a:buClrTx/>
              <a:buSzTx/>
              <a:buFont typeface="Arial" panose="020B0604020202020204" pitchFamily="34" charset="0"/>
              <a:buNone/>
              <a:defRPr/>
            </a:pPr>
            <a:r>
              <a:rPr kumimoji="0" lang="zh-CN" altLang="en-US"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将结点 </a:t>
            </a:r>
            <a:r>
              <a:rPr kumimoji="0" lang="en-US" altLang="zh-CN" sz="3200" b="1" i="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p</a:t>
            </a:r>
            <a:r>
              <a:rPr kumimoji="0" lang="en-US" altLang="zh-CN"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插入中序线索二叉树 </a:t>
            </a:r>
            <a:r>
              <a:rPr kumimoji="0" lang="en-US" altLang="zh-CN" sz="3200" b="1" i="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T</a:t>
            </a:r>
            <a:r>
              <a:rPr kumimoji="0" lang="en-US" altLang="zh-CN"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a:t>
            </a:r>
            <a:r>
              <a:rPr kumimoji="0" lang="zh-CN" altLang="en-US"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，且 </a:t>
            </a:r>
            <a:r>
              <a:rPr kumimoji="0" lang="en-US" altLang="zh-CN" sz="3200" b="1" i="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p</a:t>
            </a:r>
            <a:r>
              <a:rPr kumimoji="0" lang="en-US" altLang="zh-CN"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作为</a:t>
            </a:r>
            <a:r>
              <a:rPr kumimoji="0" lang="en-US" altLang="zh-CN" sz="3200" b="1" i="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T</a:t>
            </a:r>
            <a:r>
              <a:rPr kumimoji="0" lang="en-US" altLang="zh-CN"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中结点 </a:t>
            </a:r>
            <a:r>
              <a:rPr kumimoji="0" lang="en-US" altLang="zh-CN" sz="3200" b="1" i="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s</a:t>
            </a:r>
            <a:r>
              <a:rPr kumimoji="0" lang="en-US" altLang="zh-CN"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的右子结点。</a:t>
            </a:r>
            <a:endParaRPr kumimoji="0" lang="zh-CN" altLang="en-US" sz="32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endParaRPr>
          </a:p>
          <a:p>
            <a:pPr marR="0" algn="just" defTabSz="914400">
              <a:lnSpc>
                <a:spcPct val="120000"/>
              </a:lnSpc>
              <a:buClrTx/>
              <a:buSzTx/>
              <a:buFont typeface="Arial" panose="020B0604020202020204" pitchFamily="34" charset="0"/>
              <a:buNone/>
              <a:defRPr/>
            </a:pPr>
            <a:r>
              <a:rPr kumimoji="0" lang="zh-CN" altLang="en-US" sz="28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rPr>
              <a:t> </a:t>
            </a:r>
            <a:endParaRPr kumimoji="0" lang="zh-CN" altLang="en-US" sz="2800" b="1" kern="1200" cap="none" spc="0" normalizeH="0" baseline="0" noProof="1">
              <a:solidFill>
                <a:srgbClr val="04440F"/>
              </a:solidFill>
              <a:latin typeface="Times New Roman" panose="02020603050405020304" pitchFamily="18" charset="0"/>
              <a:ea typeface="宋体" panose="02010600030101010101" pitchFamily="2" charset="-122"/>
              <a:cs typeface="+mn-cs"/>
              <a:sym typeface="+mn-ea"/>
            </a:endParaRPr>
          </a:p>
          <a:p>
            <a:pPr marR="0" defTabSz="914400">
              <a:lnSpc>
                <a:spcPct val="120000"/>
              </a:lnSpc>
              <a:buClrTx/>
              <a:buSzTx/>
              <a:buFont typeface="Arial" panose="020B0604020202020204" pitchFamily="34" charset="0"/>
              <a:buNone/>
              <a:defRPr/>
            </a:pPr>
            <a:r>
              <a:rPr kumimoji="0" lang="zh-CN" altLang="zh-CN" sz="3200" b="1" kern="1200" cap="none" spc="0" normalizeH="0" baseline="0" noProof="1">
                <a:solidFill>
                  <a:srgbClr val="0000CC"/>
                </a:solidFill>
                <a:latin typeface="Times New Roman" panose="02020603050405020304" pitchFamily="18" charset="0"/>
                <a:ea typeface="宋体" panose="02010600030101010101" pitchFamily="2" charset="-122"/>
                <a:cs typeface="+mn-cs"/>
                <a:sym typeface="+mn-ea"/>
              </a:rPr>
              <a:t>⑴</a:t>
            </a:r>
            <a:r>
              <a:rPr kumimoji="0" lang="zh-CN" altLang="en-US" sz="3200" b="1" kern="1200" cap="none" spc="0" normalizeH="0" baseline="0" noProof="1">
                <a:solidFill>
                  <a:srgbClr val="0000CC"/>
                </a:solidFill>
                <a:latin typeface="Times New Roman" panose="02020603050405020304" pitchFamily="18" charset="0"/>
                <a:ea typeface="宋体" panose="02010600030101010101" pitchFamily="2" charset="-122"/>
                <a:cs typeface="+mn-cs"/>
                <a:sym typeface="+mn-ea"/>
              </a:rPr>
              <a:t> 若 </a:t>
            </a:r>
            <a:r>
              <a:rPr kumimoji="0" lang="en-US" altLang="zh-CN" sz="3200" b="1" kern="1200" cap="none" spc="0" normalizeH="0" baseline="0" noProof="1">
                <a:solidFill>
                  <a:srgbClr val="0000CC"/>
                </a:solidFill>
                <a:latin typeface="Times New Roman" panose="02020603050405020304" pitchFamily="18" charset="0"/>
                <a:ea typeface="宋体" panose="02010600030101010101" pitchFamily="2" charset="-122"/>
                <a:cs typeface="+mn-cs"/>
                <a:sym typeface="+mn-ea"/>
              </a:rPr>
              <a:t>s </a:t>
            </a:r>
            <a:r>
              <a:rPr kumimoji="0" lang="zh-CN" altLang="en-US" sz="3200" b="1" kern="1200" cap="none" spc="0" normalizeH="0" baseline="0" noProof="1">
                <a:solidFill>
                  <a:srgbClr val="0000CC"/>
                </a:solidFill>
                <a:latin typeface="Times New Roman" panose="02020603050405020304" pitchFamily="18" charset="0"/>
                <a:ea typeface="宋体" panose="02010600030101010101" pitchFamily="2" charset="-122"/>
                <a:cs typeface="+mn-cs"/>
                <a:sym typeface="+mn-ea"/>
              </a:rPr>
              <a:t>无右子树</a:t>
            </a:r>
            <a:r>
              <a:rPr kumimoji="0" lang="en-US" altLang="zh-CN" sz="3200" b="1" kern="1200" cap="none" spc="0" normalizeH="0" baseline="0" noProof="1">
                <a:solidFill>
                  <a:srgbClr val="0000CC"/>
                </a:solidFill>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则使 </a:t>
            </a:r>
            <a:r>
              <a:rPr kumimoji="0" lang="en-US" altLang="zh-CN" sz="32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作为</a:t>
            </a:r>
            <a:r>
              <a:rPr kumimoji="0" lang="zh-CN" altLang="en-US" sz="3200" b="1" i="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32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的右子结点</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为此需修改 </a:t>
            </a:r>
            <a:r>
              <a:rPr kumimoji="0" lang="en-US" altLang="zh-CN" sz="32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和 </a:t>
            </a:r>
            <a:r>
              <a:rPr kumimoji="0" lang="en-US" altLang="zh-CN" sz="32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的相关指针</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a:t>
            </a:r>
            <a:endPar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20000"/>
              </a:lnSpc>
              <a:buClr>
                <a:schemeClr val="bg2"/>
              </a:buClr>
              <a:buSzPct val="75000"/>
              <a:buFont typeface="Wingdings" panose="05000000000000000000" pitchFamily="2" charset="2"/>
              <a:buNone/>
              <a:defRPr/>
            </a:pPr>
            <a:r>
              <a:rPr kumimoji="0" lang="zh-CN" altLang="zh-CN" sz="2400" b="1" kern="1200" cap="none" spc="0" normalizeH="0" baseline="0" noProof="1">
                <a:latin typeface="Times New Roman" panose="02020603050405020304" pitchFamily="18" charset="0"/>
                <a:ea typeface="宋体" panose="02010600030101010101" pitchFamily="2" charset="-122"/>
                <a:cs typeface="+mn-cs"/>
                <a:sym typeface="+mn-ea"/>
              </a:rPr>
              <a:t>    ①</a:t>
            </a:r>
            <a:r>
              <a:rPr kumimoji="0" lang="zh-CN" altLang="zh-CN" sz="2800" b="1" i="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Right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Right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en-US" altLang="zh-CN" sz="24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s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的后继指针成为 </a:t>
            </a:r>
            <a:r>
              <a:rPr kumimoji="0" lang="en-US" altLang="zh-CN" sz="24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p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的后继指针</a:t>
            </a:r>
            <a:endPar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endParaRPr>
          </a:p>
          <a:p>
            <a:pPr marR="0" defTabSz="914400">
              <a:lnSpc>
                <a:spcPct val="120000"/>
              </a:lnSpc>
              <a:buClr>
                <a:schemeClr val="bg2"/>
              </a:buClr>
              <a:buSzPct val="75000"/>
              <a:buFont typeface="Wingdings" panose="05000000000000000000" pitchFamily="2" charset="2"/>
              <a:buNone/>
              <a:defRPr/>
            </a:pPr>
            <a:r>
              <a:rPr kumimoji="0" lang="zh-CN" altLang="en-US" sz="24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400" b="1" kern="1200" cap="none" spc="0" normalizeH="0" baseline="0" noProof="1">
                <a:latin typeface="Times New Roman" panose="02020603050405020304" pitchFamily="18" charset="0"/>
                <a:ea typeface="宋体" panose="02010600030101010101" pitchFamily="2" charset="-122"/>
                <a:cs typeface="+mn-cs"/>
                <a:sym typeface="+mn-ea"/>
              </a:rPr>
              <a:t>②</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结点 </a:t>
            </a:r>
            <a:r>
              <a:rPr kumimoji="0" lang="en-US" altLang="zh-CN" sz="24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p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a:t>
            </a:r>
            <a:r>
              <a:rPr kumimoji="0" lang="en-US" altLang="zh-CN" sz="24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RThread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值为 </a:t>
            </a:r>
            <a:r>
              <a:rPr kumimoji="0" lang="en-US" altLang="zh-CN"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1</a:t>
            </a:r>
            <a:endParaRPr kumimoji="0" lang="en-US" altLang="zh-CN"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endParaRPr>
          </a:p>
          <a:p>
            <a:pPr marR="0" defTabSz="914400">
              <a:lnSpc>
                <a:spcPct val="120000"/>
              </a:lnSpc>
              <a:buClr>
                <a:schemeClr val="bg2"/>
              </a:buClr>
              <a:buSzPct val="75000"/>
              <a:buFont typeface="Wingdings" panose="05000000000000000000" pitchFamily="2" charset="2"/>
              <a:buNone/>
              <a:defRPr/>
            </a:pPr>
            <a:r>
              <a:rPr kumimoji="0" lang="en-US" altLang="zh-CN" sz="2400" b="1" kern="1200" cap="none" spc="0" normalizeH="0" baseline="0" noProof="1">
                <a:latin typeface="Times New Roman" panose="02020603050405020304" pitchFamily="18" charset="0"/>
                <a:ea typeface="宋体" panose="02010600030101010101" pitchFamily="2" charset="-122"/>
                <a:cs typeface="+mn-cs"/>
                <a:sym typeface="+mn-ea"/>
              </a:rPr>
              <a:t>    ③</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Left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LThread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1 .  </a:t>
            </a:r>
            <a:r>
              <a:rPr kumimoji="0" lang="en-US" altLang="zh-CN"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en-US" altLang="zh-CN" sz="24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p</a:t>
            </a:r>
            <a:r>
              <a:rPr kumimoji="0" lang="en-US" altLang="zh-CN"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的前驱为 </a:t>
            </a:r>
            <a:r>
              <a:rPr kumimoji="0" lang="en-US" altLang="zh-CN" sz="2400" b="1"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sym typeface="+mn-ea"/>
              </a:rPr>
              <a:t>s</a:t>
            </a:r>
            <a:endParaRPr kumimoji="0" lang="en-US" altLang="zh-CN" sz="2400" b="1"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sym typeface="+mn-ea"/>
            </a:endParaRPr>
          </a:p>
          <a:p>
            <a:pPr marR="0" defTabSz="914400">
              <a:lnSpc>
                <a:spcPct val="120000"/>
              </a:lnSpc>
              <a:buClr>
                <a:schemeClr val="bg2"/>
              </a:buClr>
              <a:buSzPct val="75000"/>
              <a:buFont typeface="Wingdings" panose="05000000000000000000" pitchFamily="2" charset="2"/>
              <a:buNone/>
              <a:defRPr/>
            </a:pPr>
            <a:r>
              <a:rPr kumimoji="0" lang="en-US" altLang="zh-CN" sz="2400" b="1" kern="1200" cap="none" spc="0" normalizeH="0" baseline="0" noProof="1">
                <a:latin typeface="Times New Roman" panose="02020603050405020304" pitchFamily="18" charset="0"/>
                <a:ea typeface="宋体" panose="02010600030101010101" pitchFamily="2" charset="-122"/>
                <a:cs typeface="+mn-cs"/>
                <a:sym typeface="+mn-ea"/>
              </a:rPr>
              <a:t>    ④</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Right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0 . </a:t>
            </a:r>
            <a:r>
              <a:rPr kumimoji="0" lang="en-US" altLang="zh-CN"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en-US" altLang="zh-CN" sz="24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p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成为 </a:t>
            </a:r>
            <a:r>
              <a:rPr kumimoji="0" lang="en-US" altLang="zh-CN" sz="24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s </a:t>
            </a:r>
            <a:r>
              <a:rPr kumimoji="0" lang="zh-CN" altLang="en-US" sz="24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的右子结点</a:t>
            </a:r>
            <a:r>
              <a:rPr kumimoji="0" lang="zh-CN" altLang="en-US" sz="2800" b="1" kern="1200" cap="none" spc="0" normalizeH="0" baseline="0" noProof="1">
                <a:latin typeface="Times New Roman" panose="02020603050405020304" pitchFamily="18" charset="0"/>
                <a:ea typeface="宋体" panose="02010600030101010101" pitchFamily="2" charset="-122"/>
                <a:cs typeface="+mn-cs"/>
                <a:sym typeface="+mn-ea"/>
              </a:rPr>
              <a:t> </a:t>
            </a:r>
            <a:endParaRPr kumimoji="0" lang="zh-CN" altLang="en-US" sz="2800" b="1" kern="1200" cap="none" spc="0" normalizeH="0" baseline="0" noProof="1">
              <a:latin typeface="Times New Roman" panose="02020603050405020304" pitchFamily="18" charset="0"/>
              <a:ea typeface="宋体" panose="02010600030101010101" pitchFamily="2" charset="-122"/>
              <a:cs typeface="+mn-cs"/>
              <a:sym typeface="+mn-ea"/>
            </a:endParaRPr>
          </a:p>
        </p:txBody>
      </p:sp>
      <p:sp>
        <p:nvSpPr>
          <p:cNvPr id="142339" name="Rectangle 4"/>
          <p:cNvSpPr/>
          <p:nvPr/>
        </p:nvSpPr>
        <p:spPr>
          <a:xfrm>
            <a:off x="179388" y="620713"/>
            <a:ext cx="7453312" cy="595312"/>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3300" b="1" dirty="0">
                <a:solidFill>
                  <a:schemeClr val="tx2"/>
                </a:solidFill>
                <a:latin typeface="Times New Roman" panose="02020603050405020304" pitchFamily="18" charset="0"/>
              </a:rPr>
              <a:t>(4) </a:t>
            </a:r>
            <a:r>
              <a:rPr lang="zh-CN" altLang="en-US" sz="3300" b="1" dirty="0">
                <a:solidFill>
                  <a:schemeClr val="tx2"/>
                </a:solidFill>
                <a:latin typeface="Times New Roman" panose="02020603050405020304" pitchFamily="18" charset="0"/>
              </a:rPr>
              <a:t>将结点插入中序线索二叉树</a:t>
            </a:r>
            <a:endParaRPr lang="zh-CN" altLang="en-US" sz="3300" b="1" dirty="0">
              <a:solidFill>
                <a:schemeClr val="tx2"/>
              </a:solidFill>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8834">
                                            <p:txEl>
                                              <p:charRg st="43" end="91"/>
                                            </p:txEl>
                                          </p:spTgt>
                                        </p:tgtEl>
                                        <p:attrNameLst>
                                          <p:attrName>style.visibility</p:attrName>
                                        </p:attrNameLst>
                                      </p:cBhvr>
                                      <p:to>
                                        <p:strVal val="visible"/>
                                      </p:to>
                                    </p:set>
                                    <p:anim calcmode="lin" valueType="num">
                                      <p:cBhvr additive="base">
                                        <p:cTn id="7" dur="500" fill="hold"/>
                                        <p:tgtEl>
                                          <p:spTgt spid="1528834">
                                            <p:txEl>
                                              <p:charRg st="43" end="9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8834">
                                            <p:txEl>
                                              <p:charRg st="43" end="9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28834">
                                            <p:txEl>
                                              <p:charRg st="91" end="140"/>
                                            </p:txEl>
                                          </p:spTgt>
                                        </p:tgtEl>
                                        <p:attrNameLst>
                                          <p:attrName>style.visibility</p:attrName>
                                        </p:attrNameLst>
                                      </p:cBhvr>
                                      <p:to>
                                        <p:strVal val="visible"/>
                                      </p:to>
                                    </p:set>
                                    <p:anim calcmode="lin" valueType="num">
                                      <p:cBhvr additive="base">
                                        <p:cTn id="11" dur="500" fill="hold"/>
                                        <p:tgtEl>
                                          <p:spTgt spid="1528834">
                                            <p:txEl>
                                              <p:charRg st="91" end="14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28834">
                                            <p:txEl>
                                              <p:charRg st="91" end="14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28834">
                                            <p:txEl>
                                              <p:charRg st="140" end="193"/>
                                            </p:txEl>
                                          </p:spTgt>
                                        </p:tgtEl>
                                        <p:attrNameLst>
                                          <p:attrName>style.visibility</p:attrName>
                                        </p:attrNameLst>
                                      </p:cBhvr>
                                      <p:to>
                                        <p:strVal val="visible"/>
                                      </p:to>
                                    </p:set>
                                    <p:anim calcmode="lin" valueType="num">
                                      <p:cBhvr additive="base">
                                        <p:cTn id="15" dur="500" fill="hold"/>
                                        <p:tgtEl>
                                          <p:spTgt spid="1528834">
                                            <p:txEl>
                                              <p:charRg st="140" end="19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28834">
                                            <p:txEl>
                                              <p:charRg st="140" end="19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28834">
                                            <p:txEl>
                                              <p:charRg st="193" end="245"/>
                                            </p:txEl>
                                          </p:spTgt>
                                        </p:tgtEl>
                                        <p:attrNameLst>
                                          <p:attrName>style.visibility</p:attrName>
                                        </p:attrNameLst>
                                      </p:cBhvr>
                                      <p:to>
                                        <p:strVal val="visible"/>
                                      </p:to>
                                    </p:set>
                                    <p:anim calcmode="lin" valueType="num">
                                      <p:cBhvr additive="base">
                                        <p:cTn id="19" dur="500" fill="hold"/>
                                        <p:tgtEl>
                                          <p:spTgt spid="1528834">
                                            <p:txEl>
                                              <p:charRg st="193" end="2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8834">
                                            <p:txEl>
                                              <p:charRg st="193" end="2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28834">
                                            <p:txEl>
                                              <p:charRg st="245" end="300"/>
                                            </p:txEl>
                                          </p:spTgt>
                                        </p:tgtEl>
                                        <p:attrNameLst>
                                          <p:attrName>style.visibility</p:attrName>
                                        </p:attrNameLst>
                                      </p:cBhvr>
                                      <p:to>
                                        <p:strVal val="visible"/>
                                      </p:to>
                                    </p:set>
                                    <p:anim calcmode="lin" valueType="num">
                                      <p:cBhvr additive="base">
                                        <p:cTn id="23" dur="500" fill="hold"/>
                                        <p:tgtEl>
                                          <p:spTgt spid="1528834">
                                            <p:txEl>
                                              <p:charRg st="245" end="30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28834">
                                            <p:txEl>
                                              <p:charRg st="245" end="3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62" name="Group 74"/>
          <p:cNvGrpSpPr/>
          <p:nvPr/>
        </p:nvGrpSpPr>
        <p:grpSpPr>
          <a:xfrm>
            <a:off x="204788" y="2511425"/>
            <a:ext cx="1692275" cy="1763713"/>
            <a:chOff x="113" y="1230"/>
            <a:chExt cx="1066" cy="1111"/>
          </a:xfrm>
        </p:grpSpPr>
        <p:sp>
          <p:nvSpPr>
            <p:cNvPr id="143414" name="AutoShape 50"/>
            <p:cNvSpPr/>
            <p:nvPr/>
          </p:nvSpPr>
          <p:spPr>
            <a:xfrm>
              <a:off x="113" y="1230"/>
              <a:ext cx="780" cy="521"/>
            </a:xfrm>
            <a:prstGeom prst="borderCallout2">
              <a:avLst>
                <a:gd name="adj1" fmla="val 13819"/>
                <a:gd name="adj2" fmla="val 106153"/>
                <a:gd name="adj3" fmla="val 13819"/>
                <a:gd name="adj4" fmla="val 119361"/>
                <a:gd name="adj5" fmla="val 180037"/>
                <a:gd name="adj6" fmla="val 133079"/>
              </a:avLst>
            </a:prstGeom>
            <a:solidFill>
              <a:schemeClr val="bg1"/>
            </a:solidFill>
            <a:ln w="28575" cap="flat" cmpd="sng">
              <a:solidFill>
                <a:srgbClr val="339966"/>
              </a:solidFill>
              <a:prstDash val="solid"/>
              <a:miter/>
              <a:headEnd type="none" w="med" len="med"/>
              <a:tailEnd type="none" w="med" len="med"/>
            </a:ln>
          </p:spPr>
          <p:txBody>
            <a:bodyPr lIns="0" tIns="0" rIns="0" bIns="0" anchor="ctr" anchorCtr="0"/>
            <a:p>
              <a:pPr algn="ctr">
                <a:lnSpc>
                  <a:spcPct val="80000"/>
                </a:lnSpc>
                <a:buClr>
                  <a:schemeClr val="bg2"/>
                </a:buClr>
                <a:buSzPct val="75000"/>
                <a:buFont typeface="Wingdings" panose="05000000000000000000" pitchFamily="2" charset="2"/>
              </a:pPr>
              <a:r>
                <a:rPr lang="en-US" altLang="zh-CN" sz="2400" b="1" dirty="0">
                  <a:latin typeface="Times New Roman" panose="02020603050405020304" pitchFamily="18" charset="0"/>
                </a:rPr>
                <a:t>S </a:t>
              </a:r>
              <a:r>
                <a:rPr lang="zh-CN" altLang="en-US" sz="2400" b="1" dirty="0">
                  <a:latin typeface="Times New Roman" panose="02020603050405020304" pitchFamily="18" charset="0"/>
                </a:rPr>
                <a:t>的中</a:t>
              </a:r>
              <a:endParaRPr lang="zh-CN" altLang="en-US" sz="2400" b="1" dirty="0">
                <a:latin typeface="Times New Roman" panose="02020603050405020304" pitchFamily="18" charset="0"/>
              </a:endParaRPr>
            </a:p>
            <a:p>
              <a:pPr algn="ctr">
                <a:lnSpc>
                  <a:spcPct val="80000"/>
                </a:lnSpc>
                <a:buClr>
                  <a:schemeClr val="bg2"/>
                </a:buClr>
                <a:buSzPct val="75000"/>
                <a:buFont typeface="Wingdings" panose="05000000000000000000" pitchFamily="2" charset="2"/>
              </a:pPr>
              <a:r>
                <a:rPr lang="zh-CN" altLang="en-US" sz="2400" b="1" dirty="0">
                  <a:latin typeface="Times New Roman" panose="02020603050405020304" pitchFamily="18" charset="0"/>
                </a:rPr>
                <a:t>序后继</a:t>
              </a:r>
              <a:endParaRPr lang="zh-CN" altLang="en-US" sz="2400" b="1" dirty="0">
                <a:latin typeface="Times New Roman" panose="02020603050405020304" pitchFamily="18" charset="0"/>
              </a:endParaRPr>
            </a:p>
          </p:txBody>
        </p:sp>
        <p:sp>
          <p:nvSpPr>
            <p:cNvPr id="143415" name="Line 51"/>
            <p:cNvSpPr/>
            <p:nvPr/>
          </p:nvSpPr>
          <p:spPr>
            <a:xfrm>
              <a:off x="1119" y="1933"/>
              <a:ext cx="60" cy="408"/>
            </a:xfrm>
            <a:prstGeom prst="line">
              <a:avLst/>
            </a:prstGeom>
            <a:ln w="28575" cap="flat" cmpd="sng">
              <a:solidFill>
                <a:srgbClr val="339966"/>
              </a:solidFill>
              <a:prstDash val="solid"/>
              <a:headEnd type="none" w="med" len="med"/>
              <a:tailEnd type="stealth" w="lg" len="lg"/>
            </a:ln>
          </p:spPr>
        </p:sp>
      </p:grpSp>
      <p:grpSp>
        <p:nvGrpSpPr>
          <p:cNvPr id="143363" name="Group 87"/>
          <p:cNvGrpSpPr/>
          <p:nvPr/>
        </p:nvGrpSpPr>
        <p:grpSpPr>
          <a:xfrm>
            <a:off x="323850" y="2457450"/>
            <a:ext cx="8524875" cy="4178300"/>
            <a:chOff x="209" y="1640"/>
            <a:chExt cx="5370" cy="2632"/>
          </a:xfrm>
        </p:grpSpPr>
        <p:grpSp>
          <p:nvGrpSpPr>
            <p:cNvPr id="143365" name="Group 84"/>
            <p:cNvGrpSpPr/>
            <p:nvPr/>
          </p:nvGrpSpPr>
          <p:grpSpPr>
            <a:xfrm>
              <a:off x="209" y="1774"/>
              <a:ext cx="2175" cy="2498"/>
              <a:chOff x="209" y="1774"/>
              <a:chExt cx="2175" cy="2498"/>
            </a:xfrm>
          </p:grpSpPr>
          <p:sp>
            <p:nvSpPr>
              <p:cNvPr id="143393" name="Text Box 4"/>
              <p:cNvSpPr txBox="1"/>
              <p:nvPr/>
            </p:nvSpPr>
            <p:spPr>
              <a:xfrm>
                <a:off x="209" y="4027"/>
                <a:ext cx="1951" cy="245"/>
              </a:xfrm>
              <a:prstGeom prst="rect">
                <a:avLst/>
              </a:prstGeom>
              <a:solidFill>
                <a:schemeClr val="bg1"/>
              </a:solidFill>
              <a:ln w="9525">
                <a:noFill/>
              </a:ln>
            </p:spPr>
            <p:txBody>
              <a:bodyPr lIns="0" tIns="0" rIns="0" bIns="0"/>
              <a:p>
                <a:pPr algn="ctr" eaLnBrk="0" hangingPunct="0">
                  <a:lnSpc>
                    <a:spcPct val="95000"/>
                  </a:lnSpc>
                </a:pPr>
                <a:r>
                  <a:rPr lang="zh-CN" altLang="en-US" sz="2500" b="1" dirty="0">
                    <a:latin typeface="Times New Roman" panose="02020603050405020304" pitchFamily="18" charset="0"/>
                  </a:rPr>
                  <a:t>插入前</a:t>
                </a:r>
                <a:endParaRPr lang="zh-CN" altLang="en-US" sz="2500" b="1" dirty="0">
                  <a:latin typeface="Times New Roman" panose="02020603050405020304" pitchFamily="18" charset="0"/>
                </a:endParaRPr>
              </a:p>
            </p:txBody>
          </p:sp>
          <p:grpSp>
            <p:nvGrpSpPr>
              <p:cNvPr id="143394" name="Group 75"/>
              <p:cNvGrpSpPr/>
              <p:nvPr/>
            </p:nvGrpSpPr>
            <p:grpSpPr>
              <a:xfrm>
                <a:off x="408" y="1774"/>
                <a:ext cx="1976" cy="2003"/>
                <a:chOff x="408" y="1774"/>
                <a:chExt cx="1976" cy="2003"/>
              </a:xfrm>
            </p:grpSpPr>
            <p:sp>
              <p:nvSpPr>
                <p:cNvPr id="143395" name="Text Box 5"/>
                <p:cNvSpPr txBox="1"/>
                <p:nvPr/>
              </p:nvSpPr>
              <p:spPr>
                <a:xfrm>
                  <a:off x="957" y="3245"/>
                  <a:ext cx="499" cy="204"/>
                </a:xfrm>
                <a:prstGeom prst="rect">
                  <a:avLst/>
                </a:prstGeom>
                <a:noFill/>
                <a:ln w="9525">
                  <a:noFill/>
                </a:ln>
              </p:spPr>
              <p:txBody>
                <a:bodyPr lIns="0" tIns="0" rIns="0" bIns="0"/>
                <a:p>
                  <a:pPr algn="ctr" eaLnBrk="0" hangingPunct="0">
                    <a:lnSpc>
                      <a:spcPct val="85000"/>
                    </a:lnSpc>
                  </a:pPr>
                  <a:r>
                    <a:rPr lang="en-US" altLang="zh-CN" sz="2400" b="1" i="1" dirty="0">
                      <a:latin typeface="Times New Roman" panose="02020603050405020304" pitchFamily="18" charset="0"/>
                      <a:ea typeface="幼圆" panose="02010509060101010101" pitchFamily="49" charset="-122"/>
                    </a:rPr>
                    <a:t>Right</a:t>
                  </a:r>
                  <a:endParaRPr lang="en-US" altLang="zh-CN" sz="2400" b="1" i="1" dirty="0">
                    <a:latin typeface="Times New Roman" panose="02020603050405020304" pitchFamily="18" charset="0"/>
                    <a:ea typeface="幼圆" panose="02010509060101010101" pitchFamily="49" charset="-122"/>
                  </a:endParaRPr>
                </a:p>
              </p:txBody>
            </p:sp>
            <p:sp>
              <p:nvSpPr>
                <p:cNvPr id="143396" name="Text Box 6"/>
                <p:cNvSpPr txBox="1"/>
                <p:nvPr/>
              </p:nvSpPr>
              <p:spPr>
                <a:xfrm>
                  <a:off x="651" y="2377"/>
                  <a:ext cx="487" cy="376"/>
                </a:xfrm>
                <a:prstGeom prst="rect">
                  <a:avLst/>
                </a:prstGeom>
                <a:noFill/>
                <a:ln w="9525">
                  <a:noFill/>
                </a:ln>
              </p:spPr>
              <p:txBody>
                <a:bodyPr lIns="0" tIns="0" rIns="0" bIns="0"/>
                <a:p>
                  <a:pPr algn="ctr" eaLnBrk="0" hangingPunct="0"/>
                  <a:r>
                    <a:rPr lang="en-US" altLang="zh-CN" sz="3200" b="1" dirty="0">
                      <a:latin typeface="Times New Roman" panose="02020603050405020304" pitchFamily="18" charset="0"/>
                      <a:ea typeface="幼圆" panose="02010509060101010101" pitchFamily="49" charset="-122"/>
                    </a:rPr>
                    <a:t>s</a:t>
                  </a:r>
                  <a:endParaRPr lang="en-US" altLang="zh-CN" sz="3200" b="1" dirty="0">
                    <a:latin typeface="Times New Roman" panose="02020603050405020304" pitchFamily="18" charset="0"/>
                    <a:ea typeface="幼圆" panose="02010509060101010101" pitchFamily="49" charset="-122"/>
                  </a:endParaRPr>
                </a:p>
              </p:txBody>
            </p:sp>
            <p:sp>
              <p:nvSpPr>
                <p:cNvPr id="143397" name="Line 7"/>
                <p:cNvSpPr/>
                <p:nvPr/>
              </p:nvSpPr>
              <p:spPr>
                <a:xfrm flipH="1">
                  <a:off x="434" y="2248"/>
                  <a:ext cx="1218" cy="1503"/>
                </a:xfrm>
                <a:prstGeom prst="line">
                  <a:avLst/>
                </a:prstGeom>
                <a:ln w="28575" cap="flat" cmpd="sng">
                  <a:solidFill>
                    <a:schemeClr val="tx1"/>
                  </a:solidFill>
                  <a:prstDash val="solid"/>
                  <a:headEnd type="none" w="med" len="med"/>
                  <a:tailEnd type="none" w="med" len="med"/>
                </a:ln>
              </p:spPr>
            </p:sp>
            <p:sp>
              <p:nvSpPr>
                <p:cNvPr id="143398" name="Line 8"/>
                <p:cNvSpPr/>
                <p:nvPr/>
              </p:nvSpPr>
              <p:spPr>
                <a:xfrm>
                  <a:off x="1213" y="2679"/>
                  <a:ext cx="486" cy="564"/>
                </a:xfrm>
                <a:prstGeom prst="line">
                  <a:avLst/>
                </a:prstGeom>
                <a:ln w="28575" cap="flat" cmpd="sng">
                  <a:solidFill>
                    <a:schemeClr val="tx1"/>
                  </a:solidFill>
                  <a:prstDash val="solid"/>
                  <a:headEnd type="none" w="med" len="med"/>
                  <a:tailEnd type="none" w="med" len="med"/>
                </a:ln>
              </p:spPr>
            </p:sp>
            <p:sp>
              <p:nvSpPr>
                <p:cNvPr id="143399" name="Oval 9"/>
                <p:cNvSpPr/>
                <p:nvPr/>
              </p:nvSpPr>
              <p:spPr>
                <a:xfrm>
                  <a:off x="1585" y="3125"/>
                  <a:ext cx="176" cy="157"/>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400" name="Oval 10"/>
                <p:cNvSpPr/>
                <p:nvPr/>
              </p:nvSpPr>
              <p:spPr>
                <a:xfrm>
                  <a:off x="408" y="3616"/>
                  <a:ext cx="176" cy="157"/>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401" name="Oval 11"/>
                <p:cNvSpPr/>
                <p:nvPr/>
              </p:nvSpPr>
              <p:spPr>
                <a:xfrm>
                  <a:off x="815" y="3107"/>
                  <a:ext cx="176" cy="156"/>
                </a:xfrm>
                <a:prstGeom prst="ellipse">
                  <a:avLst/>
                </a:prstGeom>
                <a:solidFill>
                  <a:srgbClr val="FF3300"/>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402" name="Oval 12"/>
                <p:cNvSpPr/>
                <p:nvPr/>
              </p:nvSpPr>
              <p:spPr>
                <a:xfrm>
                  <a:off x="1160" y="2677"/>
                  <a:ext cx="176" cy="157"/>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403" name="Oval 13"/>
                <p:cNvSpPr/>
                <p:nvPr/>
              </p:nvSpPr>
              <p:spPr>
                <a:xfrm>
                  <a:off x="1607" y="2157"/>
                  <a:ext cx="176" cy="156"/>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404" name="Text Box 14"/>
                <p:cNvSpPr txBox="1"/>
                <p:nvPr/>
              </p:nvSpPr>
              <p:spPr>
                <a:xfrm>
                  <a:off x="2158" y="2991"/>
                  <a:ext cx="226" cy="205"/>
                </a:xfrm>
                <a:prstGeom prst="rect">
                  <a:avLst/>
                </a:prstGeom>
                <a:noFill/>
                <a:ln w="9525">
                  <a:noFill/>
                </a:ln>
              </p:spPr>
              <p:txBody>
                <a:bodyPr lIns="0" tIns="0" rIns="0" bIns="0"/>
                <a:p>
                  <a:pPr algn="ctr" eaLnBrk="0" hangingPunct="0">
                    <a:lnSpc>
                      <a:spcPct val="80000"/>
                    </a:lnSpc>
                  </a:pPr>
                  <a:r>
                    <a:rPr lang="en-US" altLang="zh-CN" sz="2800" b="1" dirty="0">
                      <a:latin typeface="Times New Roman" panose="02020603050405020304" pitchFamily="18" charset="0"/>
                      <a:ea typeface="幼圆" panose="02010509060101010101" pitchFamily="49" charset="-122"/>
                    </a:rPr>
                    <a:t>p</a:t>
                  </a:r>
                  <a:endParaRPr lang="en-US" altLang="zh-CN" sz="2800" b="1" dirty="0">
                    <a:latin typeface="Times New Roman" panose="02020603050405020304" pitchFamily="18" charset="0"/>
                    <a:ea typeface="幼圆" panose="02010509060101010101" pitchFamily="49" charset="-122"/>
                  </a:endParaRPr>
                </a:p>
              </p:txBody>
            </p:sp>
            <p:sp>
              <p:nvSpPr>
                <p:cNvPr id="143405" name="Oval 15"/>
                <p:cNvSpPr/>
                <p:nvPr/>
              </p:nvSpPr>
              <p:spPr>
                <a:xfrm>
                  <a:off x="2190" y="3620"/>
                  <a:ext cx="176" cy="157"/>
                </a:xfrm>
                <a:prstGeom prst="ellipse">
                  <a:avLst/>
                </a:prstGeom>
                <a:solidFill>
                  <a:srgbClr val="FFFF00"/>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406" name="Line 16"/>
                <p:cNvSpPr/>
                <p:nvPr/>
              </p:nvSpPr>
              <p:spPr>
                <a:xfrm>
                  <a:off x="2279" y="3240"/>
                  <a:ext cx="0" cy="376"/>
                </a:xfrm>
                <a:prstGeom prst="line">
                  <a:avLst/>
                </a:prstGeom>
                <a:ln w="28575" cap="flat" cmpd="sng">
                  <a:solidFill>
                    <a:schemeClr val="tx1"/>
                  </a:solidFill>
                  <a:prstDash val="solid"/>
                  <a:headEnd type="none" w="med" len="med"/>
                  <a:tailEnd type="stealth" w="lg" len="lg"/>
                </a:ln>
              </p:spPr>
            </p:sp>
            <p:grpSp>
              <p:nvGrpSpPr>
                <p:cNvPr id="143407" name="Group 66"/>
                <p:cNvGrpSpPr/>
                <p:nvPr/>
              </p:nvGrpSpPr>
              <p:grpSpPr>
                <a:xfrm>
                  <a:off x="1688" y="1774"/>
                  <a:ext cx="488" cy="376"/>
                  <a:chOff x="1757" y="1928"/>
                  <a:chExt cx="488" cy="376"/>
                </a:xfrm>
              </p:grpSpPr>
              <p:sp>
                <p:nvSpPr>
                  <p:cNvPr id="143412" name="Text Box 18"/>
                  <p:cNvSpPr txBox="1"/>
                  <p:nvPr/>
                </p:nvSpPr>
                <p:spPr>
                  <a:xfrm>
                    <a:off x="1814" y="1956"/>
                    <a:ext cx="431" cy="184"/>
                  </a:xfrm>
                  <a:prstGeom prst="rect">
                    <a:avLst/>
                  </a:prstGeom>
                  <a:noFill/>
                  <a:ln w="9525">
                    <a:noFill/>
                  </a:ln>
                </p:spPr>
                <p:txBody>
                  <a:bodyPr lIns="0" tIns="0" rIns="0" bIns="0"/>
                  <a:p>
                    <a:pPr algn="ctr" eaLnBrk="0" hangingPunct="0">
                      <a:lnSpc>
                        <a:spcPct val="80000"/>
                      </a:lnSpc>
                    </a:pPr>
                    <a:r>
                      <a:rPr lang="en-US" altLang="zh-CN" sz="2500" b="1" dirty="0">
                        <a:latin typeface="Times New Roman" panose="02020603050405020304" pitchFamily="18" charset="0"/>
                        <a:ea typeface="幼圆" panose="02010509060101010101" pitchFamily="49" charset="-122"/>
                      </a:rPr>
                      <a:t>root</a:t>
                    </a:r>
                    <a:endParaRPr lang="en-US" altLang="zh-CN" sz="2500" b="1" dirty="0">
                      <a:latin typeface="Times New Roman" panose="02020603050405020304" pitchFamily="18" charset="0"/>
                      <a:ea typeface="幼圆" panose="02010509060101010101" pitchFamily="49" charset="-122"/>
                    </a:endParaRPr>
                  </a:p>
                </p:txBody>
              </p:sp>
              <p:sp>
                <p:nvSpPr>
                  <p:cNvPr id="143413" name="Line 19"/>
                  <p:cNvSpPr/>
                  <p:nvPr/>
                </p:nvSpPr>
                <p:spPr>
                  <a:xfrm>
                    <a:off x="1757" y="1928"/>
                    <a:ext cx="0" cy="376"/>
                  </a:xfrm>
                  <a:prstGeom prst="line">
                    <a:avLst/>
                  </a:prstGeom>
                  <a:ln w="28575" cap="flat" cmpd="sng">
                    <a:solidFill>
                      <a:schemeClr val="tx1"/>
                    </a:solidFill>
                    <a:prstDash val="solid"/>
                    <a:headEnd type="none" w="med" len="med"/>
                    <a:tailEnd type="stealth" w="lg" len="lg"/>
                  </a:ln>
                </p:spPr>
              </p:sp>
            </p:grpSp>
            <p:sp>
              <p:nvSpPr>
                <p:cNvPr id="143408" name="Line 20"/>
                <p:cNvSpPr/>
                <p:nvPr/>
              </p:nvSpPr>
              <p:spPr>
                <a:xfrm>
                  <a:off x="896" y="2725"/>
                  <a:ext cx="0" cy="376"/>
                </a:xfrm>
                <a:prstGeom prst="line">
                  <a:avLst/>
                </a:prstGeom>
                <a:ln w="28575" cap="flat" cmpd="sng">
                  <a:solidFill>
                    <a:schemeClr val="tx1"/>
                  </a:solidFill>
                  <a:prstDash val="solid"/>
                  <a:headEnd type="none" w="med" len="med"/>
                  <a:tailEnd type="stealth" w="lg" len="lg"/>
                </a:ln>
              </p:spPr>
            </p:sp>
            <p:grpSp>
              <p:nvGrpSpPr>
                <p:cNvPr id="143409" name="Group 67"/>
                <p:cNvGrpSpPr/>
                <p:nvPr/>
              </p:nvGrpSpPr>
              <p:grpSpPr>
                <a:xfrm>
                  <a:off x="978" y="2809"/>
                  <a:ext cx="280" cy="385"/>
                  <a:chOff x="1047" y="2963"/>
                  <a:chExt cx="280" cy="385"/>
                </a:xfrm>
              </p:grpSpPr>
              <p:sp>
                <p:nvSpPr>
                  <p:cNvPr id="143410" name="Line 21"/>
                  <p:cNvSpPr/>
                  <p:nvPr/>
                </p:nvSpPr>
                <p:spPr>
                  <a:xfrm flipV="1">
                    <a:off x="1327" y="2963"/>
                    <a:ext cx="0" cy="385"/>
                  </a:xfrm>
                  <a:prstGeom prst="line">
                    <a:avLst/>
                  </a:prstGeom>
                  <a:ln w="28575" cap="flat" cmpd="sng">
                    <a:solidFill>
                      <a:srgbClr val="0000CC"/>
                    </a:solidFill>
                    <a:prstDash val="dash"/>
                    <a:headEnd type="none" w="med" len="med"/>
                    <a:tailEnd type="stealth" w="lg" len="lg"/>
                  </a:ln>
                </p:spPr>
              </p:sp>
              <p:sp>
                <p:nvSpPr>
                  <p:cNvPr id="143411" name="Line 47"/>
                  <p:cNvSpPr/>
                  <p:nvPr/>
                </p:nvSpPr>
                <p:spPr>
                  <a:xfrm>
                    <a:off x="1047" y="3339"/>
                    <a:ext cx="272" cy="0"/>
                  </a:xfrm>
                  <a:prstGeom prst="line">
                    <a:avLst/>
                  </a:prstGeom>
                  <a:ln w="28575" cap="flat" cmpd="sng">
                    <a:solidFill>
                      <a:srgbClr val="0000CC"/>
                    </a:solidFill>
                    <a:prstDash val="dash"/>
                    <a:headEnd type="none" w="med" len="med"/>
                    <a:tailEnd type="none" w="med" len="med"/>
                  </a:ln>
                </p:spPr>
              </p:sp>
            </p:grpSp>
          </p:grpSp>
        </p:grpSp>
        <p:grpSp>
          <p:nvGrpSpPr>
            <p:cNvPr id="143366" name="Group 86"/>
            <p:cNvGrpSpPr/>
            <p:nvPr/>
          </p:nvGrpSpPr>
          <p:grpSpPr>
            <a:xfrm>
              <a:off x="2520" y="1640"/>
              <a:ext cx="3059" cy="2632"/>
              <a:chOff x="2520" y="1640"/>
              <a:chExt cx="3059" cy="2632"/>
            </a:xfrm>
          </p:grpSpPr>
          <p:sp>
            <p:nvSpPr>
              <p:cNvPr id="143367" name="Text Box 30"/>
              <p:cNvSpPr txBox="1"/>
              <p:nvPr/>
            </p:nvSpPr>
            <p:spPr>
              <a:xfrm>
                <a:off x="4047" y="4022"/>
                <a:ext cx="1032" cy="250"/>
              </a:xfrm>
              <a:prstGeom prst="rect">
                <a:avLst/>
              </a:prstGeom>
              <a:solidFill>
                <a:schemeClr val="bg1"/>
              </a:solidFill>
              <a:ln w="9525">
                <a:noFill/>
              </a:ln>
            </p:spPr>
            <p:txBody>
              <a:bodyPr lIns="0" tIns="0" rIns="0" bIns="0"/>
              <a:p>
                <a:pPr algn="ctr" eaLnBrk="0" hangingPunct="0">
                  <a:lnSpc>
                    <a:spcPct val="90000"/>
                  </a:lnSpc>
                </a:pPr>
                <a:r>
                  <a:rPr lang="zh-CN" altLang="en-US" sz="2600" b="1" dirty="0">
                    <a:latin typeface="Times New Roman" panose="02020603050405020304" pitchFamily="18" charset="0"/>
                  </a:rPr>
                  <a:t>插入后</a:t>
                </a:r>
                <a:endParaRPr lang="zh-CN" altLang="en-US" sz="2600" b="1" dirty="0">
                  <a:latin typeface="Times New Roman" panose="02020603050405020304" pitchFamily="18" charset="0"/>
                </a:endParaRPr>
              </a:p>
            </p:txBody>
          </p:sp>
          <p:sp>
            <p:nvSpPr>
              <p:cNvPr id="143368" name="AutoShape 46"/>
              <p:cNvSpPr/>
              <p:nvPr/>
            </p:nvSpPr>
            <p:spPr>
              <a:xfrm>
                <a:off x="2520" y="2364"/>
                <a:ext cx="815" cy="295"/>
              </a:xfrm>
              <a:prstGeom prst="notchedRightArrow">
                <a:avLst>
                  <a:gd name="adj1" fmla="val 50000"/>
                  <a:gd name="adj2" fmla="val 69055"/>
                </a:avLst>
              </a:prstGeom>
              <a:solidFill>
                <a:srgbClr val="E3EAA4"/>
              </a:solidFill>
              <a:ln w="31750" cap="sq" cmpd="sng">
                <a:solidFill>
                  <a:schemeClr val="tx2"/>
                </a:solidFill>
                <a:prstDash val="solid"/>
                <a:miter/>
                <a:headEnd type="none" w="sm" len="sm"/>
                <a:tailEnd type="none" w="med" len="lg"/>
              </a:ln>
            </p:spPr>
            <p:txBody>
              <a:bodyPr wrap="none" anchor="ctr" anchorCtr="0"/>
              <a:p>
                <a:pPr marL="342900" indent="-342900" algn="ctr">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grpSp>
            <p:nvGrpSpPr>
              <p:cNvPr id="143369" name="Group 82"/>
              <p:cNvGrpSpPr/>
              <p:nvPr/>
            </p:nvGrpSpPr>
            <p:grpSpPr>
              <a:xfrm>
                <a:off x="3720" y="1640"/>
                <a:ext cx="1859" cy="2197"/>
                <a:chOff x="3720" y="1640"/>
                <a:chExt cx="1859" cy="2197"/>
              </a:xfrm>
            </p:grpSpPr>
            <p:sp>
              <p:nvSpPr>
                <p:cNvPr id="143370" name="Text Box 36"/>
                <p:cNvSpPr txBox="1"/>
                <p:nvPr/>
              </p:nvSpPr>
              <p:spPr>
                <a:xfrm>
                  <a:off x="4853" y="1684"/>
                  <a:ext cx="437" cy="181"/>
                </a:xfrm>
                <a:prstGeom prst="rect">
                  <a:avLst/>
                </a:prstGeom>
                <a:noFill/>
                <a:ln w="9525">
                  <a:noFill/>
                </a:ln>
              </p:spPr>
              <p:txBody>
                <a:bodyPr lIns="0" tIns="0" rIns="0" bIns="0"/>
                <a:p>
                  <a:pPr algn="ctr" eaLnBrk="0" hangingPunct="0">
                    <a:lnSpc>
                      <a:spcPct val="80000"/>
                    </a:lnSpc>
                  </a:pPr>
                  <a:r>
                    <a:rPr lang="en-US" altLang="zh-CN" sz="2500" b="1" dirty="0">
                      <a:latin typeface="Times New Roman" panose="02020603050405020304" pitchFamily="18" charset="0"/>
                      <a:ea typeface="幼圆" panose="02010509060101010101" pitchFamily="49" charset="-122"/>
                    </a:rPr>
                    <a:t>root</a:t>
                  </a:r>
                  <a:endParaRPr lang="en-US" altLang="zh-CN" sz="2500" b="1" dirty="0">
                    <a:latin typeface="Times New Roman" panose="02020603050405020304" pitchFamily="18" charset="0"/>
                    <a:ea typeface="幼圆" panose="02010509060101010101" pitchFamily="49" charset="-122"/>
                  </a:endParaRPr>
                </a:p>
              </p:txBody>
            </p:sp>
            <p:sp>
              <p:nvSpPr>
                <p:cNvPr id="143371" name="Text Box 39"/>
                <p:cNvSpPr txBox="1"/>
                <p:nvPr/>
              </p:nvSpPr>
              <p:spPr>
                <a:xfrm>
                  <a:off x="4395" y="3610"/>
                  <a:ext cx="222" cy="227"/>
                </a:xfrm>
                <a:prstGeom prst="rect">
                  <a:avLst/>
                </a:prstGeom>
                <a:noFill/>
                <a:ln w="9525">
                  <a:noFill/>
                </a:ln>
              </p:spPr>
              <p:txBody>
                <a:bodyPr lIns="0" tIns="0" rIns="0" bIns="0"/>
                <a:p>
                  <a:pPr algn="ctr" eaLnBrk="0" hangingPunct="0">
                    <a:lnSpc>
                      <a:spcPct val="80000"/>
                    </a:lnSpc>
                  </a:pPr>
                  <a:r>
                    <a:rPr lang="en-US" altLang="zh-CN" sz="2500" b="1" dirty="0">
                      <a:latin typeface="Times New Roman" panose="02020603050405020304" pitchFamily="18" charset="0"/>
                      <a:ea typeface="幼圆" panose="02010509060101010101" pitchFamily="49" charset="-122"/>
                    </a:rPr>
                    <a:t>p</a:t>
                  </a:r>
                  <a:endParaRPr lang="en-US" altLang="zh-CN" sz="2500" b="1" dirty="0">
                    <a:latin typeface="Times New Roman" panose="02020603050405020304" pitchFamily="18" charset="0"/>
                    <a:ea typeface="幼圆" panose="02010509060101010101" pitchFamily="49" charset="-122"/>
                  </a:endParaRPr>
                </a:p>
              </p:txBody>
            </p:sp>
            <p:sp>
              <p:nvSpPr>
                <p:cNvPr id="143372" name="Text Box 24"/>
                <p:cNvSpPr txBox="1"/>
                <p:nvPr/>
              </p:nvSpPr>
              <p:spPr>
                <a:xfrm>
                  <a:off x="5065" y="3032"/>
                  <a:ext cx="514" cy="217"/>
                </a:xfrm>
                <a:prstGeom prst="rect">
                  <a:avLst/>
                </a:prstGeom>
                <a:noFill/>
                <a:ln w="9525">
                  <a:noFill/>
                </a:ln>
              </p:spPr>
              <p:txBody>
                <a:bodyPr lIns="0" tIns="0" rIns="0" bIns="0"/>
                <a:p>
                  <a:pPr eaLnBrk="0" hangingPunct="0">
                    <a:lnSpc>
                      <a:spcPct val="85000"/>
                    </a:lnSpc>
                  </a:pPr>
                  <a:r>
                    <a:rPr lang="en-US" altLang="zh-CN" sz="2500" b="1" i="1" dirty="0">
                      <a:latin typeface="Times New Roman" panose="02020603050405020304" pitchFamily="18" charset="0"/>
                      <a:ea typeface="幼圆" panose="02010509060101010101" pitchFamily="49" charset="-122"/>
                    </a:rPr>
                    <a:t>Right</a:t>
                  </a:r>
                  <a:endParaRPr lang="en-US" altLang="zh-CN" sz="2500" b="1" i="1" dirty="0">
                    <a:latin typeface="Times New Roman" panose="02020603050405020304" pitchFamily="18" charset="0"/>
                    <a:ea typeface="幼圆" panose="02010509060101010101" pitchFamily="49" charset="-122"/>
                  </a:endParaRPr>
                </a:p>
              </p:txBody>
            </p:sp>
            <p:sp>
              <p:nvSpPr>
                <p:cNvPr id="143373" name="Text Box 25"/>
                <p:cNvSpPr txBox="1"/>
                <p:nvPr/>
              </p:nvSpPr>
              <p:spPr>
                <a:xfrm>
                  <a:off x="3976" y="3290"/>
                  <a:ext cx="341" cy="204"/>
                </a:xfrm>
                <a:prstGeom prst="rect">
                  <a:avLst/>
                </a:prstGeom>
                <a:noFill/>
                <a:ln w="9525">
                  <a:noFill/>
                </a:ln>
              </p:spPr>
              <p:txBody>
                <a:bodyPr lIns="0" tIns="0" rIns="0" bIns="0"/>
                <a:p>
                  <a:pPr algn="ctr" eaLnBrk="0" hangingPunct="0">
                    <a:lnSpc>
                      <a:spcPct val="85000"/>
                    </a:lnSpc>
                  </a:pPr>
                  <a:r>
                    <a:rPr lang="en-US" altLang="zh-CN" sz="2500" b="1" i="1" dirty="0">
                      <a:latin typeface="Times New Roman" panose="02020603050405020304" pitchFamily="18" charset="0"/>
                      <a:ea typeface="幼圆" panose="02010509060101010101" pitchFamily="49" charset="-122"/>
                    </a:rPr>
                    <a:t>Left</a:t>
                  </a:r>
                  <a:endParaRPr lang="en-US" altLang="zh-CN" sz="2500" b="1" i="1" dirty="0">
                    <a:latin typeface="Times New Roman" panose="02020603050405020304" pitchFamily="18" charset="0"/>
                    <a:ea typeface="幼圆" panose="02010509060101010101" pitchFamily="49" charset="-122"/>
                  </a:endParaRPr>
                </a:p>
              </p:txBody>
            </p:sp>
            <p:sp>
              <p:nvSpPr>
                <p:cNvPr id="143374" name="Line 26"/>
                <p:cNvSpPr/>
                <p:nvPr/>
              </p:nvSpPr>
              <p:spPr>
                <a:xfrm>
                  <a:off x="4135" y="2840"/>
                  <a:ext cx="413" cy="481"/>
                </a:xfrm>
                <a:prstGeom prst="line">
                  <a:avLst/>
                </a:prstGeom>
                <a:ln w="28575" cap="flat" cmpd="sng">
                  <a:solidFill>
                    <a:schemeClr val="tx1"/>
                  </a:solidFill>
                  <a:prstDash val="solid"/>
                  <a:headEnd type="none" w="med" len="med"/>
                  <a:tailEnd type="none" w="med" len="med"/>
                </a:ln>
              </p:spPr>
            </p:sp>
            <p:sp>
              <p:nvSpPr>
                <p:cNvPr id="143375" name="Text Box 27"/>
                <p:cNvSpPr txBox="1"/>
                <p:nvPr/>
              </p:nvSpPr>
              <p:spPr>
                <a:xfrm>
                  <a:off x="3927" y="2158"/>
                  <a:ext cx="412" cy="320"/>
                </a:xfrm>
                <a:prstGeom prst="rect">
                  <a:avLst/>
                </a:prstGeom>
                <a:noFill/>
                <a:ln w="9525">
                  <a:noFill/>
                </a:ln>
              </p:spPr>
              <p:txBody>
                <a:bodyPr lIns="0" tIns="0" rIns="0" bIns="0"/>
                <a:p>
                  <a:pPr algn="ctr" eaLnBrk="0" hangingPunct="0"/>
                  <a:r>
                    <a:rPr lang="en-US" altLang="zh-CN" sz="3200" b="1" dirty="0">
                      <a:latin typeface="Times New Roman" panose="02020603050405020304" pitchFamily="18" charset="0"/>
                      <a:ea typeface="幼圆" panose="02010509060101010101" pitchFamily="49" charset="-122"/>
                    </a:rPr>
                    <a:t>s</a:t>
                  </a:r>
                  <a:endParaRPr lang="en-US" altLang="zh-CN" sz="3200" b="1" dirty="0">
                    <a:latin typeface="Times New Roman" panose="02020603050405020304" pitchFamily="18" charset="0"/>
                    <a:ea typeface="幼圆" panose="02010509060101010101" pitchFamily="49" charset="-122"/>
                  </a:endParaRPr>
                </a:p>
              </p:txBody>
            </p:sp>
            <p:sp>
              <p:nvSpPr>
                <p:cNvPr id="143376" name="Line 28"/>
                <p:cNvSpPr/>
                <p:nvPr/>
              </p:nvSpPr>
              <p:spPr>
                <a:xfrm flipH="1">
                  <a:off x="3743" y="2040"/>
                  <a:ext cx="1032" cy="1281"/>
                </a:xfrm>
                <a:prstGeom prst="line">
                  <a:avLst/>
                </a:prstGeom>
                <a:ln w="28575" cap="flat" cmpd="sng">
                  <a:solidFill>
                    <a:schemeClr val="tx1"/>
                  </a:solidFill>
                  <a:prstDash val="solid"/>
                  <a:headEnd type="none" w="med" len="med"/>
                  <a:tailEnd type="none" w="med" len="med"/>
                </a:ln>
              </p:spPr>
            </p:sp>
            <p:sp>
              <p:nvSpPr>
                <p:cNvPr id="143377" name="Line 29"/>
                <p:cNvSpPr/>
                <p:nvPr/>
              </p:nvSpPr>
              <p:spPr>
                <a:xfrm>
                  <a:off x="4394" y="2425"/>
                  <a:ext cx="412" cy="481"/>
                </a:xfrm>
                <a:prstGeom prst="line">
                  <a:avLst/>
                </a:prstGeom>
                <a:ln w="28575" cap="flat" cmpd="sng">
                  <a:solidFill>
                    <a:schemeClr val="tx1"/>
                  </a:solidFill>
                  <a:prstDash val="solid"/>
                  <a:headEnd type="none" w="med" len="med"/>
                  <a:tailEnd type="none" w="med" len="med"/>
                </a:ln>
              </p:spPr>
            </p:sp>
            <p:sp>
              <p:nvSpPr>
                <p:cNvPr id="143378" name="Oval 31"/>
                <p:cNvSpPr/>
                <p:nvPr/>
              </p:nvSpPr>
              <p:spPr>
                <a:xfrm>
                  <a:off x="4718" y="2795"/>
                  <a:ext cx="149" cy="134"/>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379" name="Oval 32"/>
                <p:cNvSpPr/>
                <p:nvPr/>
              </p:nvSpPr>
              <p:spPr>
                <a:xfrm>
                  <a:off x="3720" y="3214"/>
                  <a:ext cx="149" cy="134"/>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380" name="Oval 33"/>
                <p:cNvSpPr/>
                <p:nvPr/>
              </p:nvSpPr>
              <p:spPr>
                <a:xfrm>
                  <a:off x="4064" y="2779"/>
                  <a:ext cx="149" cy="134"/>
                </a:xfrm>
                <a:prstGeom prst="ellipse">
                  <a:avLst/>
                </a:prstGeom>
                <a:solidFill>
                  <a:srgbClr val="FF3300"/>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381" name="Oval 34"/>
                <p:cNvSpPr/>
                <p:nvPr/>
              </p:nvSpPr>
              <p:spPr>
                <a:xfrm>
                  <a:off x="4356" y="2413"/>
                  <a:ext cx="149" cy="134"/>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382" name="Oval 35"/>
                <p:cNvSpPr/>
                <p:nvPr/>
              </p:nvSpPr>
              <p:spPr>
                <a:xfrm>
                  <a:off x="4735" y="1970"/>
                  <a:ext cx="149" cy="133"/>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383" name="Line 37"/>
                <p:cNvSpPr/>
                <p:nvPr/>
              </p:nvSpPr>
              <p:spPr>
                <a:xfrm>
                  <a:off x="4804" y="1640"/>
                  <a:ext cx="0" cy="320"/>
                </a:xfrm>
                <a:prstGeom prst="line">
                  <a:avLst/>
                </a:prstGeom>
                <a:ln w="28575" cap="flat" cmpd="sng">
                  <a:solidFill>
                    <a:srgbClr val="000000"/>
                  </a:solidFill>
                  <a:prstDash val="solid"/>
                  <a:headEnd type="none" w="med" len="med"/>
                  <a:tailEnd type="stealth" w="lg" len="lg"/>
                </a:ln>
              </p:spPr>
            </p:sp>
            <p:sp>
              <p:nvSpPr>
                <p:cNvPr id="143384" name="Line 38"/>
                <p:cNvSpPr/>
                <p:nvPr/>
              </p:nvSpPr>
              <p:spPr>
                <a:xfrm>
                  <a:off x="4130" y="2471"/>
                  <a:ext cx="0" cy="320"/>
                </a:xfrm>
                <a:prstGeom prst="line">
                  <a:avLst/>
                </a:prstGeom>
                <a:ln w="28575" cap="flat" cmpd="sng">
                  <a:solidFill>
                    <a:schemeClr val="tx1"/>
                  </a:solidFill>
                  <a:prstDash val="solid"/>
                  <a:headEnd type="none" w="med" len="med"/>
                  <a:tailEnd type="stealth" w="lg" len="lg"/>
                </a:ln>
              </p:spPr>
            </p:sp>
            <p:sp>
              <p:nvSpPr>
                <p:cNvPr id="143385" name="Oval 40"/>
                <p:cNvSpPr/>
                <p:nvPr/>
              </p:nvSpPr>
              <p:spPr>
                <a:xfrm>
                  <a:off x="4421" y="3198"/>
                  <a:ext cx="149" cy="133"/>
                </a:xfrm>
                <a:prstGeom prst="ellipse">
                  <a:avLst/>
                </a:prstGeom>
                <a:solidFill>
                  <a:srgbClr val="FFFF00"/>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3386" name="Line 41"/>
                <p:cNvSpPr/>
                <p:nvPr/>
              </p:nvSpPr>
              <p:spPr>
                <a:xfrm rot="10800000">
                  <a:off x="4500" y="3315"/>
                  <a:ext cx="0" cy="321"/>
                </a:xfrm>
                <a:prstGeom prst="line">
                  <a:avLst/>
                </a:prstGeom>
                <a:ln w="28575" cap="flat" cmpd="sng">
                  <a:solidFill>
                    <a:schemeClr val="tx1"/>
                  </a:solidFill>
                  <a:prstDash val="solid"/>
                  <a:headEnd type="none" w="med" len="med"/>
                  <a:tailEnd type="stealth" w="lg" len="lg"/>
                </a:ln>
              </p:spPr>
            </p:sp>
            <p:grpSp>
              <p:nvGrpSpPr>
                <p:cNvPr id="143387" name="Group 78"/>
                <p:cNvGrpSpPr/>
                <p:nvPr/>
              </p:nvGrpSpPr>
              <p:grpSpPr>
                <a:xfrm>
                  <a:off x="4516" y="2455"/>
                  <a:ext cx="620" cy="816"/>
                  <a:chOff x="4516" y="2455"/>
                  <a:chExt cx="620" cy="816"/>
                </a:xfrm>
              </p:grpSpPr>
              <p:sp>
                <p:nvSpPr>
                  <p:cNvPr id="143391" name="Line 44"/>
                  <p:cNvSpPr/>
                  <p:nvPr/>
                </p:nvSpPr>
                <p:spPr>
                  <a:xfrm flipH="1">
                    <a:off x="4516" y="2455"/>
                    <a:ext cx="413" cy="0"/>
                  </a:xfrm>
                  <a:prstGeom prst="line">
                    <a:avLst/>
                  </a:prstGeom>
                  <a:ln w="38100" cap="flat" cmpd="sng">
                    <a:solidFill>
                      <a:srgbClr val="0000CC"/>
                    </a:solidFill>
                    <a:prstDash val="dash"/>
                    <a:headEnd type="none" w="med" len="med"/>
                    <a:tailEnd type="stealth" w="lg" len="lg"/>
                  </a:ln>
                </p:spPr>
              </p:sp>
              <p:sp>
                <p:nvSpPr>
                  <p:cNvPr id="143392" name="Freeform 45"/>
                  <p:cNvSpPr/>
                  <p:nvPr/>
                </p:nvSpPr>
                <p:spPr>
                  <a:xfrm>
                    <a:off x="4569" y="2455"/>
                    <a:ext cx="567" cy="816"/>
                  </a:xfrm>
                  <a:custGeom>
                    <a:avLst/>
                    <a:gdLst>
                      <a:gd name="txL" fmla="*/ 0 w 495"/>
                      <a:gd name="txT" fmla="*/ 0 h 795"/>
                      <a:gd name="txR" fmla="*/ 495 w 495"/>
                      <a:gd name="txB" fmla="*/ 795 h 795"/>
                    </a:gdLst>
                    <a:ahLst/>
                    <a:cxnLst>
                      <a:cxn ang="0">
                        <a:pos x="1227" y="0"/>
                      </a:cxn>
                      <a:cxn ang="0">
                        <a:pos x="1922" y="273"/>
                      </a:cxn>
                      <a:cxn ang="0">
                        <a:pos x="1691" y="780"/>
                      </a:cxn>
                      <a:cxn ang="0">
                        <a:pos x="0" y="1033"/>
                      </a:cxn>
                    </a:cxnLst>
                    <a:rect l="txL" t="txT" r="txR" b="txB"/>
                    <a:pathLst>
                      <a:path w="495" h="795">
                        <a:moveTo>
                          <a:pt x="315" y="0"/>
                        </a:moveTo>
                        <a:cubicBezTo>
                          <a:pt x="400" y="57"/>
                          <a:pt x="462" y="111"/>
                          <a:pt x="495" y="210"/>
                        </a:cubicBezTo>
                        <a:cubicBezTo>
                          <a:pt x="488" y="322"/>
                          <a:pt x="492" y="487"/>
                          <a:pt x="435" y="600"/>
                        </a:cubicBezTo>
                        <a:cubicBezTo>
                          <a:pt x="369" y="732"/>
                          <a:pt x="138" y="795"/>
                          <a:pt x="0" y="795"/>
                        </a:cubicBezTo>
                      </a:path>
                    </a:pathLst>
                  </a:custGeom>
                  <a:noFill/>
                  <a:ln w="38100" cap="flat" cmpd="sng">
                    <a:solidFill>
                      <a:srgbClr val="0000CC">
                        <a:alpha val="100000"/>
                      </a:srgbClr>
                    </a:solidFill>
                    <a:prstDash val="dash"/>
                    <a:round/>
                    <a:headEnd type="none" w="med" len="med"/>
                    <a:tailEnd type="none" w="med" len="med"/>
                  </a:ln>
                </p:spPr>
                <p:txBody>
                  <a:bodyPr/>
                  <a:p>
                    <a:endParaRPr lang="zh-CN" altLang="en-US"/>
                  </a:p>
                </p:txBody>
              </p:sp>
            </p:grpSp>
            <p:grpSp>
              <p:nvGrpSpPr>
                <p:cNvPr id="143388" name="Group 77"/>
                <p:cNvGrpSpPr/>
                <p:nvPr/>
              </p:nvGrpSpPr>
              <p:grpSpPr>
                <a:xfrm>
                  <a:off x="4130" y="2908"/>
                  <a:ext cx="295" cy="363"/>
                  <a:chOff x="4130" y="2908"/>
                  <a:chExt cx="295" cy="363"/>
                </a:xfrm>
              </p:grpSpPr>
              <p:sp>
                <p:nvSpPr>
                  <p:cNvPr id="143389" name="Line 42"/>
                  <p:cNvSpPr/>
                  <p:nvPr/>
                </p:nvSpPr>
                <p:spPr>
                  <a:xfrm flipV="1">
                    <a:off x="4130" y="2908"/>
                    <a:ext cx="0" cy="363"/>
                  </a:xfrm>
                  <a:prstGeom prst="line">
                    <a:avLst/>
                  </a:prstGeom>
                  <a:ln w="38100" cap="flat" cmpd="sng">
                    <a:solidFill>
                      <a:srgbClr val="FF0066"/>
                    </a:solidFill>
                    <a:prstDash val="dash"/>
                    <a:headEnd type="none" w="med" len="med"/>
                    <a:tailEnd type="stealth" w="lg" len="lg"/>
                  </a:ln>
                </p:spPr>
              </p:sp>
              <p:sp>
                <p:nvSpPr>
                  <p:cNvPr id="143390" name="Line 57"/>
                  <p:cNvSpPr/>
                  <p:nvPr/>
                </p:nvSpPr>
                <p:spPr>
                  <a:xfrm>
                    <a:off x="4130" y="3271"/>
                    <a:ext cx="295" cy="0"/>
                  </a:xfrm>
                  <a:prstGeom prst="line">
                    <a:avLst/>
                  </a:prstGeom>
                  <a:ln w="38100" cap="flat" cmpd="sng">
                    <a:solidFill>
                      <a:srgbClr val="FF0066"/>
                    </a:solidFill>
                    <a:prstDash val="dash"/>
                    <a:headEnd type="none" w="med" len="med"/>
                    <a:tailEnd type="none" w="med" len="med"/>
                  </a:ln>
                </p:spPr>
              </p:sp>
            </p:grpSp>
          </p:grpSp>
        </p:grpSp>
      </p:grpSp>
      <p:sp>
        <p:nvSpPr>
          <p:cNvPr id="1529929" name="Text Box 73"/>
          <p:cNvSpPr txBox="1">
            <a:spLocks noChangeArrowheads="1"/>
          </p:cNvSpPr>
          <p:nvPr/>
        </p:nvSpPr>
        <p:spPr bwMode="auto">
          <a:xfrm>
            <a:off x="0" y="49213"/>
            <a:ext cx="9144000" cy="2143125"/>
          </a:xfrm>
          <a:prstGeom prst="rect">
            <a:avLst/>
          </a:prstGeom>
          <a:solidFill>
            <a:schemeClr val="bg1"/>
          </a:solidFill>
          <a:ln>
            <a:noFill/>
          </a:ln>
          <a:effectLst/>
        </p:spPr>
        <p:txBody>
          <a:bodyPr>
            <a:spAutoFit/>
          </a:bodyPr>
          <a:lstStyle/>
          <a:p>
            <a:pPr marL="342900" marR="0" indent="-342900" defTabSz="914400">
              <a:lnSpc>
                <a:spcPct val="120000"/>
              </a:lnSpc>
              <a:buClr>
                <a:schemeClr val="bg2"/>
              </a:buClr>
              <a:buSzPct val="75000"/>
              <a:buFont typeface="Wingdings" panose="05000000000000000000" pitchFamily="2" charset="2"/>
              <a:buNone/>
              <a:defRPr/>
            </a:pPr>
            <a:r>
              <a:rPr kumimoji="0" lang="zh-CN" altLang="zh-CN" sz="2800" b="1" kern="1200" cap="none" spc="0" normalizeH="0" baseline="0" noProof="1">
                <a:latin typeface="Times New Roman" panose="02020603050405020304" pitchFamily="18" charset="0"/>
                <a:ea typeface="宋体" panose="02010600030101010101" pitchFamily="2" charset="-122"/>
                <a:cs typeface="+mn-cs"/>
                <a:sym typeface="+mn-ea"/>
              </a:rPr>
              <a:t>①</a:t>
            </a:r>
            <a:r>
              <a:rPr kumimoji="0" lang="zh-CN" altLang="zh-CN" sz="2800" b="1" i="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Right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Right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s </a:t>
            </a:r>
            <a:r>
              <a:rPr kumimoji="0" lang="zh-CN" altLang="en-US"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的后继成为 </a:t>
            </a:r>
            <a:r>
              <a:rPr kumimoji="0" lang="en-US" altLang="zh-CN" sz="28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p </a:t>
            </a:r>
            <a:r>
              <a:rPr kumimoji="0" lang="zh-CN" altLang="en-US"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的后继</a:t>
            </a:r>
            <a:endParaRPr kumimoji="0" lang="zh-CN" altLang="en-US"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endParaRPr>
          </a:p>
          <a:p>
            <a:pPr marL="342900" marR="0" indent="-342900" defTabSz="914400">
              <a:lnSpc>
                <a:spcPct val="120000"/>
              </a:lnSpc>
              <a:buClr>
                <a:schemeClr val="bg2"/>
              </a:buClr>
              <a:buSzPct val="75000"/>
              <a:buFont typeface="Wingdings" panose="05000000000000000000" pitchFamily="2" charset="2"/>
              <a:buNone/>
              <a:defRPr/>
            </a:pP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②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endParaRPr kumimoji="0" lang="en-US" altLang="zh-CN"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endParaRPr>
          </a:p>
          <a:p>
            <a:pPr marL="342900" marR="0" indent="-342900" defTabSz="914400">
              <a:lnSpc>
                <a:spcPct val="120000"/>
              </a:lnSpc>
              <a:buClr>
                <a:schemeClr val="bg2"/>
              </a:buClr>
              <a:buSzPct val="75000"/>
              <a:buFont typeface="Wingdings" panose="05000000000000000000" pitchFamily="2" charset="2"/>
              <a:buNone/>
              <a:defRPr/>
            </a:pP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③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Left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LThread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1 .  </a:t>
            </a:r>
            <a:r>
              <a:rPr kumimoji="0" lang="en-US" altLang="zh-CN"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zh-CN" altLang="en-US"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的前驱为 </a:t>
            </a:r>
            <a:r>
              <a:rPr kumimoji="0" lang="en-US" altLang="zh-CN" sz="2800" b="1"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sym typeface="+mn-ea"/>
              </a:rPr>
              <a:t>s</a:t>
            </a:r>
            <a:endParaRPr kumimoji="0" lang="en-US" altLang="zh-CN" sz="2800" b="1"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宋体" panose="02010600030101010101" pitchFamily="2" charset="-122"/>
              <a:cs typeface="+mn-cs"/>
              <a:sym typeface="+mn-ea"/>
            </a:endParaRPr>
          </a:p>
          <a:p>
            <a:pPr marL="342900" marR="0" indent="-342900" defTabSz="914400">
              <a:lnSpc>
                <a:spcPct val="120000"/>
              </a:lnSpc>
              <a:buClr>
                <a:schemeClr val="bg2"/>
              </a:buClr>
              <a:buSzPct val="75000"/>
              <a:buFont typeface="Wingdings" panose="05000000000000000000" pitchFamily="2" charset="2"/>
              <a:buNone/>
              <a:defRPr/>
            </a:pP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④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Right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p</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 </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RThread</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a:t>
            </a:r>
            <a:r>
              <a:rPr kumimoji="0" lang="en-US" altLang="zh-CN" sz="2800" b="1" i="1" kern="1200" cap="none" spc="0" normalizeH="0" baseline="0" noProof="1">
                <a:latin typeface="Times New Roman" panose="02020603050405020304" pitchFamily="18" charset="0"/>
                <a:ea typeface="宋体" panose="02010600030101010101" pitchFamily="2" charset="-122"/>
                <a:cs typeface="+mn-cs"/>
                <a:sym typeface="+mn-ea"/>
              </a:rPr>
              <a:t>s</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0 . </a:t>
            </a:r>
            <a:r>
              <a:rPr kumimoji="0" lang="en-US" altLang="zh-CN"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 </a:t>
            </a:r>
            <a:r>
              <a:rPr kumimoji="0" lang="en-US" altLang="zh-CN" sz="28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p </a:t>
            </a:r>
            <a:r>
              <a:rPr kumimoji="0" lang="zh-CN" altLang="en-US"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成为 </a:t>
            </a:r>
            <a:r>
              <a:rPr kumimoji="0" lang="en-US" altLang="zh-CN" sz="2800" b="1" i="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s </a:t>
            </a:r>
            <a:r>
              <a:rPr kumimoji="0" lang="zh-CN" altLang="en-US" sz="2800" b="1" kern="1200" cap="none" spc="0" normalizeH="0" baseline="0" noProof="1">
                <a:solidFill>
                  <a:srgbClr val="FF0000"/>
                </a:solidFill>
                <a:latin typeface="Times New Roman" panose="02020603050405020304" pitchFamily="18" charset="0"/>
                <a:ea typeface="宋体" panose="02010600030101010101" pitchFamily="2" charset="-122"/>
                <a:cs typeface="+mn-cs"/>
                <a:sym typeface="+mn-ea"/>
              </a:rPr>
              <a:t>的右子结点</a:t>
            </a:r>
            <a:r>
              <a:rPr kumimoji="0" lang="zh-CN" altLang="en-US" sz="2800" b="1" kern="1200" cap="none" spc="0" normalizeH="0" baseline="0" noProof="1">
                <a:latin typeface="Times New Roman" panose="02020603050405020304" pitchFamily="18" charset="0"/>
                <a:ea typeface="宋体" panose="02010600030101010101" pitchFamily="2" charset="-122"/>
                <a:cs typeface="+mn-cs"/>
                <a:sym typeface="+mn-ea"/>
              </a:rPr>
              <a:t> </a:t>
            </a:r>
            <a:endParaRPr kumimoji="0" lang="zh-CN" altLang="en-US" sz="2800" b="1" kern="1200" cap="none" spc="0" normalizeH="0" baseline="0" noProof="1">
              <a:solidFill>
                <a:srgbClr val="FFFF00"/>
              </a:solidFill>
              <a:latin typeface="Times New Roman" panose="02020603050405020304" pitchFamily="18" charset="0"/>
              <a:ea typeface="宋体" panose="02010600030101010101" pitchFamily="2" charset="-122"/>
              <a:cs typeface="+mn-cs"/>
              <a:sym typeface="+mn-ea"/>
            </a:endParaRPr>
          </a:p>
        </p:txBody>
      </p:sp>
    </p:spTree>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Text Box 4"/>
          <p:cNvSpPr txBox="1"/>
          <p:nvPr/>
        </p:nvSpPr>
        <p:spPr>
          <a:xfrm>
            <a:off x="250825" y="728663"/>
            <a:ext cx="8424863" cy="5359400"/>
          </a:xfrm>
          <a:prstGeom prst="rect">
            <a:avLst/>
          </a:prstGeom>
          <a:noFill/>
          <a:ln w="9525">
            <a:noFill/>
          </a:ln>
        </p:spPr>
        <p:txBody>
          <a:bodyPr>
            <a:spAutoFit/>
          </a:bodyPr>
          <a:p>
            <a:pPr marL="342900" indent="-342900" algn="just">
              <a:lnSpc>
                <a:spcPct val="120000"/>
              </a:lnSpc>
              <a:buClr>
                <a:schemeClr val="bg2"/>
              </a:buClr>
              <a:buSzPct val="75000"/>
              <a:buFont typeface="Wingdings" panose="05000000000000000000" pitchFamily="2" charset="2"/>
            </a:pPr>
            <a:r>
              <a:rPr lang="en-US" altLang="zh-CN" sz="2900" b="1" dirty="0">
                <a:solidFill>
                  <a:srgbClr val="0000CC"/>
                </a:solidFill>
                <a:latin typeface="Times New Roman" panose="02020603050405020304" pitchFamily="18" charset="0"/>
              </a:rPr>
              <a:t>⑵ </a:t>
            </a:r>
            <a:r>
              <a:rPr lang="zh-CN" altLang="en-US" sz="2900" b="1" dirty="0">
                <a:solidFill>
                  <a:srgbClr val="0000CC"/>
                </a:solidFill>
                <a:latin typeface="Times New Roman" panose="02020603050405020304" pitchFamily="18" charset="0"/>
              </a:rPr>
              <a:t>若 </a:t>
            </a:r>
            <a:r>
              <a:rPr lang="en-US" altLang="zh-CN" sz="2900" b="1" i="1" dirty="0">
                <a:solidFill>
                  <a:srgbClr val="0000CC"/>
                </a:solidFill>
                <a:latin typeface="Times New Roman" panose="02020603050405020304" pitchFamily="18" charset="0"/>
              </a:rPr>
              <a:t>s </a:t>
            </a:r>
            <a:r>
              <a:rPr lang="zh-CN" altLang="en-US" sz="2900" b="1" dirty="0">
                <a:solidFill>
                  <a:srgbClr val="0000CC"/>
                </a:solidFill>
                <a:latin typeface="Times New Roman" panose="02020603050405020304" pitchFamily="18" charset="0"/>
              </a:rPr>
              <a:t>有右子树 </a:t>
            </a:r>
            <a:r>
              <a:rPr lang="en-US" altLang="zh-CN" sz="2900" b="1" dirty="0">
                <a:solidFill>
                  <a:srgbClr val="0000CC"/>
                </a:solidFill>
                <a:latin typeface="Times New Roman" panose="02020603050405020304" pitchFamily="18" charset="0"/>
                <a:sym typeface="Symbol" panose="05050102010706020507" pitchFamily="18" charset="2"/>
              </a:rPr>
              <a:t></a:t>
            </a:r>
            <a:r>
              <a:rPr lang="zh-CN" altLang="en-US" sz="2900" b="1" dirty="0">
                <a:latin typeface="Times New Roman" panose="02020603050405020304" pitchFamily="18" charset="0"/>
              </a:rPr>
              <a:t>，则将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a:t>
            </a:r>
            <a:r>
              <a:rPr lang="zh-CN" altLang="en-US" sz="2900" b="1" dirty="0">
                <a:latin typeface="Times New Roman" panose="02020603050405020304" pitchFamily="18" charset="0"/>
              </a:rPr>
              <a:t>变成 </a:t>
            </a:r>
            <a:r>
              <a:rPr lang="en-US" altLang="zh-CN" sz="2900" b="1" i="1" dirty="0">
                <a:latin typeface="Times New Roman" panose="02020603050405020304" pitchFamily="18" charset="0"/>
              </a:rPr>
              <a:t>p </a:t>
            </a:r>
            <a:r>
              <a:rPr lang="zh-CN" altLang="en-US" sz="2900" b="1" dirty="0">
                <a:latin typeface="Times New Roman" panose="02020603050405020304" pitchFamily="18" charset="0"/>
              </a:rPr>
              <a:t>的右子树，</a:t>
            </a:r>
            <a:r>
              <a:rPr lang="en-US" altLang="zh-CN" sz="2900" b="1" i="1" dirty="0">
                <a:latin typeface="Times New Roman" panose="02020603050405020304" pitchFamily="18" charset="0"/>
              </a:rPr>
              <a:t>p </a:t>
            </a:r>
            <a:r>
              <a:rPr lang="zh-CN" altLang="en-US" sz="2900" b="1" dirty="0">
                <a:latin typeface="Times New Roman" panose="02020603050405020304" pitchFamily="18" charset="0"/>
              </a:rPr>
              <a:t>变成 </a:t>
            </a:r>
            <a:r>
              <a:rPr lang="en-US" altLang="zh-CN" sz="2900" b="1" i="1" dirty="0">
                <a:latin typeface="Times New Roman" panose="02020603050405020304" pitchFamily="18" charset="0"/>
              </a:rPr>
              <a:t>s </a:t>
            </a:r>
            <a:r>
              <a:rPr lang="zh-CN" altLang="en-US" sz="2900" b="1" dirty="0">
                <a:latin typeface="Times New Roman" panose="02020603050405020304" pitchFamily="18" charset="0"/>
              </a:rPr>
              <a:t>的右子结点，由此需修改 </a:t>
            </a:r>
            <a:r>
              <a:rPr lang="en-US" altLang="zh-CN" sz="2900" b="1" i="1" dirty="0">
                <a:latin typeface="Times New Roman" panose="02020603050405020304" pitchFamily="18" charset="0"/>
              </a:rPr>
              <a:t>s </a:t>
            </a:r>
            <a:r>
              <a:rPr lang="zh-CN" altLang="en-US" sz="2900" b="1" dirty="0">
                <a:latin typeface="Times New Roman" panose="02020603050405020304" pitchFamily="18" charset="0"/>
              </a:rPr>
              <a:t>和 </a:t>
            </a:r>
            <a:r>
              <a:rPr lang="en-US" altLang="zh-CN" sz="2900" b="1" i="1" dirty="0">
                <a:latin typeface="Times New Roman" panose="02020603050405020304" pitchFamily="18" charset="0"/>
              </a:rPr>
              <a:t>p </a:t>
            </a:r>
            <a:r>
              <a:rPr lang="zh-CN" altLang="en-US" sz="2900" b="1" dirty="0">
                <a:latin typeface="Times New Roman" panose="02020603050405020304" pitchFamily="18" charset="0"/>
              </a:rPr>
              <a:t>的相应指针，以 及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a:t>
            </a:r>
            <a:r>
              <a:rPr lang="zh-CN" altLang="en-US" sz="2900" b="1" dirty="0">
                <a:latin typeface="Times New Roman" panose="02020603050405020304" pitchFamily="18" charset="0"/>
              </a:rPr>
              <a:t>的</a:t>
            </a:r>
            <a:r>
              <a:rPr lang="zh-CN" altLang="en-US" sz="2900" b="1" dirty="0">
                <a:solidFill>
                  <a:srgbClr val="000099"/>
                </a:solidFill>
                <a:latin typeface="Times New Roman" panose="02020603050405020304" pitchFamily="18" charset="0"/>
              </a:rPr>
              <a:t>中序首结点</a:t>
            </a:r>
            <a:r>
              <a:rPr lang="zh-CN" altLang="en-US" sz="2900" b="1" dirty="0">
                <a:latin typeface="Times New Roman" panose="02020603050405020304" pitchFamily="18" charset="0"/>
              </a:rPr>
              <a:t>的</a:t>
            </a:r>
            <a:r>
              <a:rPr lang="en-US" altLang="zh-CN" sz="2900" b="1" i="1" dirty="0">
                <a:latin typeface="Times New Roman" panose="02020603050405020304" pitchFamily="18" charset="0"/>
              </a:rPr>
              <a:t>Left </a:t>
            </a:r>
            <a:r>
              <a:rPr lang="zh-CN" altLang="en-US" sz="2900" b="1" dirty="0">
                <a:latin typeface="Times New Roman" panose="02020603050405020304" pitchFamily="18" charset="0"/>
              </a:rPr>
              <a:t>指针</a:t>
            </a:r>
            <a:endParaRPr lang="zh-CN" altLang="en-US" sz="2900" b="1" dirty="0">
              <a:latin typeface="Times New Roman" panose="02020603050405020304" pitchFamily="18" charset="0"/>
            </a:endParaRPr>
          </a:p>
          <a:p>
            <a:pPr marL="342900" indent="-342900" algn="just">
              <a:lnSpc>
                <a:spcPct val="120000"/>
              </a:lnSpc>
              <a:buClr>
                <a:schemeClr val="bg2"/>
              </a:buClr>
              <a:buSzPct val="75000"/>
              <a:buFont typeface="Wingdings" panose="05000000000000000000" pitchFamily="2" charset="2"/>
            </a:pPr>
            <a:r>
              <a:rPr lang="en-US" altLang="zh-CN" sz="2900" b="1" dirty="0">
                <a:latin typeface="Times New Roman" panose="02020603050405020304" pitchFamily="18" charset="0"/>
              </a:rPr>
              <a:t>① </a:t>
            </a:r>
            <a:r>
              <a:rPr lang="en-US" altLang="zh-CN" sz="2900" b="1" i="1" dirty="0">
                <a:latin typeface="Times New Roman" panose="02020603050405020304" pitchFamily="18" charset="0"/>
              </a:rPr>
              <a:t>Right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p</a:t>
            </a:r>
            <a:r>
              <a:rPr lang="en-US" altLang="zh-CN" sz="2900" b="1" dirty="0">
                <a:latin typeface="Times New Roman" panose="02020603050405020304" pitchFamily="18" charset="0"/>
              </a:rPr>
              <a:t>)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Right</a:t>
            </a:r>
            <a:r>
              <a:rPr lang="en-US" altLang="zh-CN" sz="2900" b="1" dirty="0">
                <a:latin typeface="Times New Roman" panose="02020603050405020304" pitchFamily="18" charset="0"/>
              </a:rPr>
              <a:t>(</a:t>
            </a:r>
            <a:r>
              <a:rPr lang="en-US" altLang="zh-CN" sz="2900" b="1" i="1" dirty="0">
                <a:latin typeface="Times New Roman" panose="02020603050405020304" pitchFamily="18" charset="0"/>
              </a:rPr>
              <a:t>s</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RThread</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p</a:t>
            </a:r>
            <a:r>
              <a:rPr lang="en-US" altLang="zh-CN" sz="2900" b="1" dirty="0">
                <a:latin typeface="Times New Roman" panose="02020603050405020304" pitchFamily="18" charset="0"/>
              </a:rPr>
              <a:t>)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RThread</a:t>
            </a:r>
            <a:r>
              <a:rPr lang="en-US" altLang="zh-CN" sz="2900" b="1" dirty="0">
                <a:latin typeface="Times New Roman" panose="02020603050405020304" pitchFamily="18" charset="0"/>
              </a:rPr>
              <a:t>(</a:t>
            </a:r>
            <a:r>
              <a:rPr lang="en-US" altLang="zh-CN" sz="2900" b="1" i="1" dirty="0">
                <a:latin typeface="Times New Roman" panose="02020603050405020304" pitchFamily="18" charset="0"/>
              </a:rPr>
              <a:t>s</a:t>
            </a:r>
            <a:r>
              <a:rPr lang="en-US" altLang="zh-CN" sz="2900" b="1" dirty="0">
                <a:latin typeface="Times New Roman" panose="02020603050405020304" pitchFamily="18" charset="0"/>
              </a:rPr>
              <a:t>). </a:t>
            </a:r>
            <a:endParaRPr lang="en-US" altLang="zh-CN" sz="2900" b="1" dirty="0">
              <a:latin typeface="Times New Roman" panose="02020603050405020304" pitchFamily="18" charset="0"/>
            </a:endParaRPr>
          </a:p>
          <a:p>
            <a:pPr marL="342900" indent="-342900" algn="just">
              <a:lnSpc>
                <a:spcPct val="120000"/>
              </a:lnSpc>
              <a:buClr>
                <a:schemeClr val="bg2"/>
              </a:buClr>
              <a:buSzPct val="75000"/>
              <a:buFont typeface="Wingdings" panose="05000000000000000000" pitchFamily="2" charset="2"/>
            </a:pPr>
            <a:r>
              <a:rPr lang="en-US" altLang="zh-CN" sz="28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s </a:t>
            </a:r>
            <a:r>
              <a:rPr lang="zh-CN" altLang="en-US" sz="2400" b="1" dirty="0">
                <a:solidFill>
                  <a:srgbClr val="FF0000"/>
                </a:solidFill>
                <a:latin typeface="Times New Roman" panose="02020603050405020304" pitchFamily="18" charset="0"/>
              </a:rPr>
              <a:t>的右子树变成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的右子树 </a:t>
            </a:r>
            <a:endParaRPr lang="zh-CN" altLang="en-US" sz="2400" b="1" dirty="0">
              <a:solidFill>
                <a:srgbClr val="FF0000"/>
              </a:solidFill>
              <a:latin typeface="Times New Roman" panose="02020603050405020304" pitchFamily="18" charset="0"/>
            </a:endParaRPr>
          </a:p>
          <a:p>
            <a:pPr marL="342900" indent="-342900" algn="just">
              <a:lnSpc>
                <a:spcPct val="120000"/>
              </a:lnSpc>
              <a:buClr>
                <a:schemeClr val="bg2"/>
              </a:buClr>
              <a:buSzPct val="75000"/>
              <a:buFont typeface="Wingdings" panose="05000000000000000000" pitchFamily="2" charset="2"/>
            </a:pPr>
            <a:r>
              <a:rPr lang="en-US" altLang="zh-CN" sz="2900" b="1" dirty="0">
                <a:latin typeface="Times New Roman" panose="02020603050405020304" pitchFamily="18" charset="0"/>
              </a:rPr>
              <a:t>② </a:t>
            </a:r>
            <a:r>
              <a:rPr lang="en-US" altLang="zh-CN" sz="2900" b="1" i="1" dirty="0">
                <a:latin typeface="Times New Roman" panose="02020603050405020304" pitchFamily="18" charset="0"/>
              </a:rPr>
              <a:t>Left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p</a:t>
            </a:r>
            <a:r>
              <a:rPr lang="en-US" altLang="zh-CN" sz="2900" b="1" dirty="0">
                <a:latin typeface="Times New Roman" panose="02020603050405020304" pitchFamily="18" charset="0"/>
              </a:rPr>
              <a:t>)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s.  </a:t>
            </a:r>
            <a:r>
              <a:rPr lang="en-US" altLang="zh-CN" sz="2900" b="1" i="1" dirty="0">
                <a:latin typeface="Times New Roman" panose="02020603050405020304" pitchFamily="18" charset="0"/>
              </a:rPr>
              <a:t>LThread</a:t>
            </a:r>
            <a:r>
              <a:rPr lang="en-US" altLang="zh-CN" sz="2900" b="1" dirty="0">
                <a:latin typeface="Times New Roman" panose="02020603050405020304" pitchFamily="18" charset="0"/>
              </a:rPr>
              <a:t> ( </a:t>
            </a:r>
            <a:r>
              <a:rPr lang="en-US" altLang="zh-CN" sz="2900" b="1" i="1" dirty="0">
                <a:latin typeface="Times New Roman" panose="02020603050405020304" pitchFamily="18" charset="0"/>
              </a:rPr>
              <a:t>p</a:t>
            </a:r>
            <a:r>
              <a:rPr lang="en-US" altLang="zh-CN" sz="2900" b="1" dirty="0">
                <a:latin typeface="Times New Roman" panose="02020603050405020304" pitchFamily="18" charset="0"/>
              </a:rPr>
              <a:t>)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1.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的前驱结点为 </a:t>
            </a:r>
            <a:r>
              <a:rPr lang="en-US" altLang="zh-CN" sz="2400" b="1" i="1" dirty="0">
                <a:solidFill>
                  <a:srgbClr val="FF0000"/>
                </a:solidFill>
                <a:latin typeface="Times New Roman" panose="02020603050405020304" pitchFamily="18" charset="0"/>
              </a:rPr>
              <a:t>s</a:t>
            </a:r>
            <a:endParaRPr lang="en-US" altLang="zh-CN" sz="2400" b="1" dirty="0">
              <a:solidFill>
                <a:srgbClr val="FF0000"/>
              </a:solidFill>
              <a:latin typeface="Times New Roman" panose="02020603050405020304" pitchFamily="18" charset="0"/>
            </a:endParaRPr>
          </a:p>
          <a:p>
            <a:pPr marL="342900" indent="-342900" algn="just">
              <a:lnSpc>
                <a:spcPct val="120000"/>
              </a:lnSpc>
              <a:buClr>
                <a:schemeClr val="bg2"/>
              </a:buClr>
              <a:buSzPct val="75000"/>
              <a:buFont typeface="Wingdings" panose="05000000000000000000" pitchFamily="2" charset="2"/>
            </a:pPr>
            <a:r>
              <a:rPr lang="en-US" altLang="zh-CN" sz="2900" b="1" dirty="0">
                <a:latin typeface="Times New Roman" panose="02020603050405020304" pitchFamily="18" charset="0"/>
              </a:rPr>
              <a:t>③ </a:t>
            </a:r>
            <a:r>
              <a:rPr lang="en-US" altLang="zh-CN" sz="2900" b="1" i="1" dirty="0">
                <a:latin typeface="Times New Roman" panose="02020603050405020304" pitchFamily="18" charset="0"/>
              </a:rPr>
              <a:t>Right</a:t>
            </a:r>
            <a:r>
              <a:rPr lang="en-US" altLang="zh-CN" sz="2900" b="1" dirty="0">
                <a:latin typeface="Times New Roman" panose="02020603050405020304" pitchFamily="18" charset="0"/>
              </a:rPr>
              <a:t>(</a:t>
            </a:r>
            <a:r>
              <a:rPr lang="en-US" altLang="zh-CN" sz="2900" b="1" i="1" dirty="0">
                <a:latin typeface="Times New Roman" panose="02020603050405020304" pitchFamily="18" charset="0"/>
              </a:rPr>
              <a:t>s</a:t>
            </a:r>
            <a:r>
              <a:rPr lang="en-US" altLang="zh-CN" sz="2900" b="1" dirty="0">
                <a:latin typeface="Times New Roman" panose="02020603050405020304" pitchFamily="18" charset="0"/>
              </a:rPr>
              <a:t>)</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p</a:t>
            </a:r>
            <a:r>
              <a:rPr lang="en-US" altLang="zh-CN" sz="29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 p </a:t>
            </a:r>
            <a:r>
              <a:rPr lang="zh-CN" altLang="en-US" sz="2400" b="1" dirty="0">
                <a:solidFill>
                  <a:srgbClr val="FF0000"/>
                </a:solidFill>
                <a:latin typeface="Times New Roman" panose="02020603050405020304" pitchFamily="18" charset="0"/>
              </a:rPr>
              <a:t>成为 </a:t>
            </a:r>
            <a:r>
              <a:rPr lang="en-US" altLang="zh-CN" sz="2400" b="1" i="1" dirty="0">
                <a:solidFill>
                  <a:srgbClr val="FF0000"/>
                </a:solidFill>
                <a:latin typeface="Times New Roman" panose="02020603050405020304" pitchFamily="18" charset="0"/>
              </a:rPr>
              <a:t>s </a:t>
            </a:r>
            <a:r>
              <a:rPr lang="zh-CN" altLang="en-US" sz="2400" b="1" dirty="0">
                <a:solidFill>
                  <a:srgbClr val="FF0000"/>
                </a:solidFill>
                <a:latin typeface="Times New Roman" panose="02020603050405020304" pitchFamily="18" charset="0"/>
              </a:rPr>
              <a:t>的右子结点</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marL="342900" indent="-342900" algn="just">
              <a:lnSpc>
                <a:spcPct val="120000"/>
              </a:lnSpc>
              <a:buClr>
                <a:schemeClr val="bg2"/>
              </a:buClr>
              <a:buSzPct val="75000"/>
              <a:buFont typeface="Wingdings" panose="05000000000000000000" pitchFamily="2" charset="2"/>
            </a:pPr>
            <a:r>
              <a:rPr lang="en-US" altLang="zh-CN" sz="2900" b="1" dirty="0">
                <a:latin typeface="Times New Roman" panose="02020603050405020304" pitchFamily="18" charset="0"/>
              </a:rPr>
              <a:t>④ </a:t>
            </a:r>
            <a:r>
              <a:rPr lang="en-US" altLang="zh-CN" sz="2900" b="1" i="1" dirty="0">
                <a:latin typeface="Times New Roman" panose="02020603050405020304" pitchFamily="18" charset="0"/>
              </a:rPr>
              <a:t>q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Right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p</a:t>
            </a:r>
            <a:r>
              <a:rPr lang="en-US" altLang="zh-CN" sz="29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 q </a:t>
            </a:r>
            <a:r>
              <a:rPr lang="zh-CN" altLang="en-US" sz="2400" b="1" dirty="0">
                <a:solidFill>
                  <a:srgbClr val="FF0000"/>
                </a:solidFill>
                <a:latin typeface="Times New Roman" panose="02020603050405020304" pitchFamily="18" charset="0"/>
              </a:rPr>
              <a:t>为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之右子树的根</a:t>
            </a:r>
            <a:endParaRPr lang="zh-CN" altLang="en-US" sz="2800" b="1" dirty="0">
              <a:latin typeface="Times New Roman" panose="02020603050405020304" pitchFamily="18" charset="0"/>
            </a:endParaRPr>
          </a:p>
          <a:p>
            <a:pPr marL="342900" indent="-342900" algn="just">
              <a:lnSpc>
                <a:spcPct val="120000"/>
              </a:lnSpc>
              <a:buClr>
                <a:schemeClr val="bg2"/>
              </a:buClr>
              <a:buSzPct val="75000"/>
              <a:buFont typeface="Wingdings" panose="05000000000000000000" pitchFamily="2" charset="2"/>
            </a:pPr>
            <a:r>
              <a:rPr lang="en-US" altLang="zh-CN" sz="2900" b="1" dirty="0">
                <a:latin typeface="Times New Roman" panose="02020603050405020304" pitchFamily="18" charset="0"/>
              </a:rPr>
              <a:t>⑤ FIO (</a:t>
            </a:r>
            <a:r>
              <a:rPr lang="en-US" altLang="zh-CN" sz="2900" b="1" i="1" dirty="0">
                <a:latin typeface="Times New Roman" panose="02020603050405020304" pitchFamily="18" charset="0"/>
              </a:rPr>
              <a:t>q </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q</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Left</a:t>
            </a:r>
            <a:r>
              <a:rPr lang="en-US" altLang="zh-CN" sz="2900" b="1" dirty="0">
                <a:latin typeface="Times New Roman" panose="02020603050405020304" pitchFamily="18" charset="0"/>
              </a:rPr>
              <a:t>(</a:t>
            </a:r>
            <a:r>
              <a:rPr lang="en-US" altLang="zh-CN" sz="2900" b="1" i="1" dirty="0">
                <a:latin typeface="Times New Roman" panose="02020603050405020304" pitchFamily="18" charset="0"/>
              </a:rPr>
              <a:t>q</a:t>
            </a:r>
            <a:r>
              <a:rPr lang="en-US" altLang="zh-CN" sz="2900" b="1" dirty="0">
                <a:latin typeface="Times New Roman" panose="02020603050405020304" pitchFamily="18" charset="0"/>
              </a:rPr>
              <a:t>) </a:t>
            </a:r>
            <a:r>
              <a:rPr lang="en-US" altLang="zh-CN" sz="2900" b="1" dirty="0">
                <a:latin typeface="Times New Roman" panose="02020603050405020304" pitchFamily="18" charset="0"/>
                <a:sym typeface="Symbol" panose="05050102010706020507" pitchFamily="18" charset="2"/>
              </a:rPr>
              <a:t></a:t>
            </a:r>
            <a:r>
              <a:rPr lang="en-US" altLang="zh-CN" sz="2900" b="1" dirty="0">
                <a:latin typeface="Times New Roman" panose="02020603050405020304" pitchFamily="18" charset="0"/>
              </a:rPr>
              <a:t> </a:t>
            </a:r>
            <a:r>
              <a:rPr lang="en-US" altLang="zh-CN" sz="2900" b="1" i="1" dirty="0">
                <a:latin typeface="Times New Roman" panose="02020603050405020304" pitchFamily="18" charset="0"/>
              </a:rPr>
              <a:t>p</a:t>
            </a:r>
            <a:r>
              <a:rPr lang="en-US" altLang="zh-CN" sz="2900" b="1" dirty="0">
                <a:latin typeface="Times New Roman" panose="02020603050405020304" pitchFamily="18" charset="0"/>
              </a:rPr>
              <a:t>.  </a:t>
            </a:r>
            <a:endParaRPr lang="en-US" altLang="zh-CN" sz="2900" b="1" dirty="0">
              <a:latin typeface="Times New Roman" panose="02020603050405020304" pitchFamily="18" charset="0"/>
            </a:endParaRPr>
          </a:p>
          <a:p>
            <a:pPr marL="342900" indent="-342900" algn="just">
              <a:lnSpc>
                <a:spcPct val="120000"/>
              </a:lnSpc>
              <a:buClr>
                <a:schemeClr val="bg2"/>
              </a:buClr>
              <a:buSzPct val="75000"/>
              <a:buFont typeface="Wingdings" panose="05000000000000000000" pitchFamily="2" charset="2"/>
            </a:pPr>
            <a:r>
              <a:rPr lang="en-US" altLang="zh-CN" sz="28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q </a:t>
            </a:r>
            <a:r>
              <a:rPr lang="zh-CN" altLang="en-US" sz="2400" b="1" dirty="0">
                <a:solidFill>
                  <a:srgbClr val="FF0000"/>
                </a:solidFill>
                <a:latin typeface="Times New Roman" panose="02020603050405020304" pitchFamily="18" charset="0"/>
              </a:rPr>
              <a:t>为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之右子树的中序首结点，</a:t>
            </a:r>
            <a:r>
              <a:rPr lang="en-US" altLang="zh-CN" sz="2400" b="1" i="1" dirty="0">
                <a:solidFill>
                  <a:srgbClr val="FF0000"/>
                </a:solidFill>
                <a:latin typeface="Times New Roman" panose="02020603050405020304" pitchFamily="18" charset="0"/>
              </a:rPr>
              <a:t>q </a:t>
            </a:r>
            <a:r>
              <a:rPr lang="zh-CN" altLang="en-US" sz="2400" b="1" dirty="0">
                <a:solidFill>
                  <a:srgbClr val="FF0000"/>
                </a:solidFill>
                <a:latin typeface="Times New Roman" panose="02020603050405020304" pitchFamily="18" charset="0"/>
              </a:rPr>
              <a:t>的前驱指针指向 </a:t>
            </a:r>
            <a:r>
              <a:rPr lang="en-US" altLang="zh-CN" sz="2400" b="1" i="1" dirty="0">
                <a:solidFill>
                  <a:srgbClr val="FF0000"/>
                </a:solidFill>
                <a:latin typeface="Times New Roman" panose="02020603050405020304" pitchFamily="18" charset="0"/>
              </a:rPr>
              <a:t>p</a:t>
            </a:r>
            <a:endParaRPr lang="en-US" altLang="zh-CN" sz="2400" b="1" i="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5410" name="Group 91"/>
          <p:cNvGrpSpPr/>
          <p:nvPr/>
        </p:nvGrpSpPr>
        <p:grpSpPr>
          <a:xfrm>
            <a:off x="9525" y="2867025"/>
            <a:ext cx="9134475" cy="3990975"/>
            <a:chOff x="6" y="1806"/>
            <a:chExt cx="5754" cy="2514"/>
          </a:xfrm>
        </p:grpSpPr>
        <p:sp>
          <p:nvSpPr>
            <p:cNvPr id="145413" name="Text Box 15"/>
            <p:cNvSpPr txBox="1"/>
            <p:nvPr/>
          </p:nvSpPr>
          <p:spPr>
            <a:xfrm>
              <a:off x="1778" y="2490"/>
              <a:ext cx="132" cy="215"/>
            </a:xfrm>
            <a:prstGeom prst="rect">
              <a:avLst/>
            </a:prstGeom>
            <a:noFill/>
            <a:ln w="9525">
              <a:noFill/>
            </a:ln>
          </p:spPr>
          <p:txBody>
            <a:bodyPr lIns="0" tIns="0" rIns="0" bIns="0"/>
            <a:p>
              <a:pPr algn="ctr" eaLnBrk="0" hangingPunct="0">
                <a:lnSpc>
                  <a:spcPct val="75000"/>
                </a:lnSpc>
              </a:pPr>
              <a:r>
                <a:rPr lang="en-US" altLang="zh-CN" sz="2600" b="1" dirty="0">
                  <a:latin typeface="Times New Roman" panose="02020603050405020304" pitchFamily="18" charset="0"/>
                  <a:ea typeface="幼圆" panose="02010509060101010101" pitchFamily="49" charset="-122"/>
                </a:rPr>
                <a:t>p</a:t>
              </a:r>
              <a:endParaRPr lang="en-US" altLang="zh-CN" sz="2600" b="1" dirty="0">
                <a:latin typeface="Times New Roman" panose="02020603050405020304" pitchFamily="18" charset="0"/>
                <a:ea typeface="幼圆" panose="02010509060101010101" pitchFamily="49" charset="-122"/>
              </a:endParaRPr>
            </a:p>
          </p:txBody>
        </p:sp>
        <p:sp>
          <p:nvSpPr>
            <p:cNvPr id="145414" name="Text Box 7"/>
            <p:cNvSpPr txBox="1"/>
            <p:nvPr/>
          </p:nvSpPr>
          <p:spPr>
            <a:xfrm>
              <a:off x="1383" y="2546"/>
              <a:ext cx="136" cy="181"/>
            </a:xfrm>
            <a:prstGeom prst="rect">
              <a:avLst/>
            </a:prstGeom>
            <a:noFill/>
            <a:ln w="9525">
              <a:noFill/>
            </a:ln>
          </p:spPr>
          <p:txBody>
            <a:bodyPr lIns="0" tIns="0" rIns="0" bIns="0"/>
            <a:p>
              <a:pPr algn="ctr" eaLnBrk="0" hangingPunct="0">
                <a:lnSpc>
                  <a:spcPct val="75000"/>
                </a:lnSpc>
              </a:pPr>
              <a:r>
                <a:rPr lang="en-US" altLang="zh-CN" sz="2600" b="1" dirty="0">
                  <a:latin typeface="Times New Roman" panose="02020603050405020304" pitchFamily="18" charset="0"/>
                  <a:ea typeface="幼圆" panose="02010509060101010101" pitchFamily="49" charset="-122"/>
                </a:rPr>
                <a:t>s</a:t>
              </a:r>
              <a:endParaRPr lang="en-US" altLang="zh-CN" sz="2600" b="1" dirty="0">
                <a:latin typeface="Times New Roman" panose="02020603050405020304" pitchFamily="18" charset="0"/>
                <a:ea typeface="幼圆" panose="02010509060101010101" pitchFamily="49" charset="-122"/>
              </a:endParaRPr>
            </a:p>
          </p:txBody>
        </p:sp>
        <p:sp>
          <p:nvSpPr>
            <p:cNvPr id="145415" name="Text Box 5"/>
            <p:cNvSpPr txBox="1"/>
            <p:nvPr/>
          </p:nvSpPr>
          <p:spPr>
            <a:xfrm>
              <a:off x="1509" y="2031"/>
              <a:ext cx="441" cy="204"/>
            </a:xfrm>
            <a:prstGeom prst="rect">
              <a:avLst/>
            </a:prstGeom>
            <a:noFill/>
            <a:ln w="9525">
              <a:noFill/>
            </a:ln>
          </p:spPr>
          <p:txBody>
            <a:bodyPr lIns="0" tIns="0" rIns="0" bIns="0"/>
            <a:p>
              <a:pPr algn="ctr" eaLnBrk="0" hangingPunct="0">
                <a:lnSpc>
                  <a:spcPct val="80000"/>
                </a:lnSpc>
              </a:pPr>
              <a:r>
                <a:rPr lang="en-US" altLang="zh-CN" sz="2500" b="1" dirty="0">
                  <a:latin typeface="Times New Roman" panose="02020603050405020304" pitchFamily="18" charset="0"/>
                  <a:ea typeface="幼圆" panose="02010509060101010101" pitchFamily="49" charset="-122"/>
                </a:rPr>
                <a:t>right</a:t>
              </a:r>
              <a:endParaRPr lang="en-US" altLang="zh-CN" sz="2500" b="1" dirty="0">
                <a:latin typeface="Times New Roman" panose="02020603050405020304" pitchFamily="18" charset="0"/>
                <a:ea typeface="幼圆" panose="02010509060101010101" pitchFamily="49" charset="-122"/>
              </a:endParaRPr>
            </a:p>
          </p:txBody>
        </p:sp>
        <p:sp>
          <p:nvSpPr>
            <p:cNvPr id="145416" name="Text Box 3"/>
            <p:cNvSpPr txBox="1"/>
            <p:nvPr/>
          </p:nvSpPr>
          <p:spPr>
            <a:xfrm>
              <a:off x="6" y="3959"/>
              <a:ext cx="2919" cy="361"/>
            </a:xfrm>
            <a:prstGeom prst="rect">
              <a:avLst/>
            </a:prstGeom>
            <a:solidFill>
              <a:schemeClr val="bg1"/>
            </a:solidFill>
            <a:ln w="9525">
              <a:noFill/>
            </a:ln>
          </p:spPr>
          <p:txBody>
            <a:bodyPr lIns="0" tIns="0" rIns="0" bIns="0"/>
            <a:p>
              <a:pPr algn="ctr" eaLnBrk="0" hangingPunct="0">
                <a:lnSpc>
                  <a:spcPct val="90000"/>
                </a:lnSpc>
              </a:pPr>
              <a:r>
                <a:rPr lang="zh-CN" altLang="en-US" sz="2800" dirty="0">
                  <a:latin typeface="黑体" panose="02010609060101010101" pitchFamily="49" charset="-122"/>
                  <a:ea typeface="黑体" panose="02010609060101010101" pitchFamily="49" charset="-122"/>
                </a:rPr>
                <a:t>插入前</a:t>
              </a:r>
              <a:endParaRPr lang="zh-CN" altLang="en-US" sz="2800" dirty="0">
                <a:latin typeface="黑体" panose="02010609060101010101" pitchFamily="49" charset="-122"/>
                <a:ea typeface="黑体" panose="02010609060101010101" pitchFamily="49" charset="-122"/>
              </a:endParaRPr>
            </a:p>
          </p:txBody>
        </p:sp>
        <p:sp>
          <p:nvSpPr>
            <p:cNvPr id="145417" name="Text Box 4"/>
            <p:cNvSpPr txBox="1"/>
            <p:nvPr/>
          </p:nvSpPr>
          <p:spPr>
            <a:xfrm>
              <a:off x="694" y="1933"/>
              <a:ext cx="408" cy="182"/>
            </a:xfrm>
            <a:prstGeom prst="rect">
              <a:avLst/>
            </a:prstGeom>
            <a:noFill/>
            <a:ln w="9525">
              <a:noFill/>
            </a:ln>
          </p:spPr>
          <p:txBody>
            <a:bodyPr lIns="0" tIns="0" rIns="0" bIns="0"/>
            <a:p>
              <a:pPr algn="ctr" eaLnBrk="0" hangingPunct="0">
                <a:lnSpc>
                  <a:spcPct val="80000"/>
                </a:lnSpc>
              </a:pPr>
              <a:r>
                <a:rPr lang="en-US" altLang="zh-CN" sz="2600" b="1" dirty="0">
                  <a:latin typeface="Times New Roman" panose="02020603050405020304" pitchFamily="18" charset="0"/>
                  <a:ea typeface="幼圆" panose="02010509060101010101" pitchFamily="49" charset="-122"/>
                </a:rPr>
                <a:t>root</a:t>
              </a:r>
              <a:endParaRPr lang="en-US" altLang="zh-CN" sz="2600" b="1" dirty="0">
                <a:latin typeface="Times New Roman" panose="02020603050405020304" pitchFamily="18" charset="0"/>
                <a:ea typeface="幼圆" panose="02010509060101010101" pitchFamily="49" charset="-122"/>
              </a:endParaRPr>
            </a:p>
          </p:txBody>
        </p:sp>
        <p:sp>
          <p:nvSpPr>
            <p:cNvPr id="145418" name="Line 8"/>
            <p:cNvSpPr/>
            <p:nvPr/>
          </p:nvSpPr>
          <p:spPr>
            <a:xfrm flipH="1">
              <a:off x="429" y="2257"/>
              <a:ext cx="734" cy="539"/>
            </a:xfrm>
            <a:prstGeom prst="line">
              <a:avLst/>
            </a:prstGeom>
            <a:ln w="38100" cap="flat" cmpd="sng">
              <a:solidFill>
                <a:schemeClr val="tx1"/>
              </a:solidFill>
              <a:prstDash val="solid"/>
              <a:headEnd type="none" w="med" len="med"/>
              <a:tailEnd type="none" w="med" len="med"/>
            </a:ln>
          </p:spPr>
        </p:sp>
        <p:sp>
          <p:nvSpPr>
            <p:cNvPr id="145419" name="Line 9"/>
            <p:cNvSpPr/>
            <p:nvPr/>
          </p:nvSpPr>
          <p:spPr>
            <a:xfrm>
              <a:off x="805" y="2520"/>
              <a:ext cx="1284" cy="1082"/>
            </a:xfrm>
            <a:prstGeom prst="line">
              <a:avLst/>
            </a:prstGeom>
            <a:ln w="38100" cap="flat" cmpd="sng">
              <a:solidFill>
                <a:schemeClr val="tx1"/>
              </a:solidFill>
              <a:prstDash val="solid"/>
              <a:headEnd type="none" w="med" len="med"/>
              <a:tailEnd type="none" w="med" len="med"/>
            </a:ln>
          </p:spPr>
        </p:sp>
        <p:sp>
          <p:nvSpPr>
            <p:cNvPr id="145420" name="Line 10"/>
            <p:cNvSpPr/>
            <p:nvPr/>
          </p:nvSpPr>
          <p:spPr>
            <a:xfrm flipH="1">
              <a:off x="793" y="2795"/>
              <a:ext cx="347" cy="272"/>
            </a:xfrm>
            <a:prstGeom prst="line">
              <a:avLst/>
            </a:prstGeom>
            <a:ln w="38100" cap="flat" cmpd="sng">
              <a:solidFill>
                <a:schemeClr val="tx1"/>
              </a:solidFill>
              <a:prstDash val="solid"/>
              <a:headEnd type="none" w="med" len="med"/>
              <a:tailEnd type="none" w="med" len="med"/>
            </a:ln>
          </p:spPr>
        </p:sp>
        <p:sp>
          <p:nvSpPr>
            <p:cNvPr id="145421" name="Line 11"/>
            <p:cNvSpPr/>
            <p:nvPr/>
          </p:nvSpPr>
          <p:spPr>
            <a:xfrm flipH="1">
              <a:off x="1063" y="3038"/>
              <a:ext cx="367" cy="271"/>
            </a:xfrm>
            <a:prstGeom prst="line">
              <a:avLst/>
            </a:prstGeom>
            <a:ln w="38100" cap="flat" cmpd="sng">
              <a:solidFill>
                <a:schemeClr val="tx1"/>
              </a:solidFill>
              <a:prstDash val="solid"/>
              <a:headEnd type="none" w="med" len="med"/>
              <a:tailEnd type="none" w="med" len="med"/>
            </a:ln>
          </p:spPr>
        </p:sp>
        <p:sp>
          <p:nvSpPr>
            <p:cNvPr id="145422" name="Oval 12"/>
            <p:cNvSpPr/>
            <p:nvPr/>
          </p:nvSpPr>
          <p:spPr>
            <a:xfrm>
              <a:off x="375" y="2739"/>
              <a:ext cx="133" cy="113"/>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23" name="Oval 13"/>
            <p:cNvSpPr/>
            <p:nvPr/>
          </p:nvSpPr>
          <p:spPr>
            <a:xfrm>
              <a:off x="742" y="2468"/>
              <a:ext cx="132" cy="114"/>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24" name="Oval 14"/>
            <p:cNvSpPr/>
            <p:nvPr/>
          </p:nvSpPr>
          <p:spPr>
            <a:xfrm>
              <a:off x="1109" y="2200"/>
              <a:ext cx="132" cy="113"/>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25" name="Oval 16"/>
            <p:cNvSpPr/>
            <p:nvPr/>
          </p:nvSpPr>
          <p:spPr>
            <a:xfrm>
              <a:off x="1779" y="2982"/>
              <a:ext cx="132" cy="112"/>
            </a:xfrm>
            <a:prstGeom prst="ellipse">
              <a:avLst/>
            </a:prstGeom>
            <a:solidFill>
              <a:srgbClr val="FFFF00"/>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26" name="Line 17"/>
            <p:cNvSpPr/>
            <p:nvPr/>
          </p:nvSpPr>
          <p:spPr>
            <a:xfrm>
              <a:off x="1843" y="2710"/>
              <a:ext cx="0" cy="270"/>
            </a:xfrm>
            <a:prstGeom prst="line">
              <a:avLst/>
            </a:prstGeom>
            <a:ln w="38100" cap="flat" cmpd="sng">
              <a:solidFill>
                <a:schemeClr val="tx1"/>
              </a:solidFill>
              <a:prstDash val="solid"/>
              <a:headEnd type="none" w="med" len="med"/>
              <a:tailEnd type="stealth" w="lg" len="lg"/>
            </a:ln>
          </p:spPr>
        </p:sp>
        <p:sp>
          <p:nvSpPr>
            <p:cNvPr id="145427" name="Oval 18"/>
            <p:cNvSpPr/>
            <p:nvPr/>
          </p:nvSpPr>
          <p:spPr>
            <a:xfrm>
              <a:off x="2027" y="3550"/>
              <a:ext cx="132" cy="112"/>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28" name="Oval 19"/>
            <p:cNvSpPr/>
            <p:nvPr/>
          </p:nvSpPr>
          <p:spPr>
            <a:xfrm>
              <a:off x="1659" y="3242"/>
              <a:ext cx="133" cy="112"/>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29" name="Oval 20"/>
            <p:cNvSpPr/>
            <p:nvPr/>
          </p:nvSpPr>
          <p:spPr>
            <a:xfrm>
              <a:off x="1369" y="2984"/>
              <a:ext cx="132" cy="113"/>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30" name="Oval 21"/>
            <p:cNvSpPr/>
            <p:nvPr/>
          </p:nvSpPr>
          <p:spPr>
            <a:xfrm>
              <a:off x="1079" y="2739"/>
              <a:ext cx="132" cy="113"/>
            </a:xfrm>
            <a:prstGeom prst="ellipse">
              <a:avLst/>
            </a:prstGeom>
            <a:solidFill>
              <a:srgbClr val="FF3300"/>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31" name="Oval 22"/>
            <p:cNvSpPr/>
            <p:nvPr/>
          </p:nvSpPr>
          <p:spPr>
            <a:xfrm>
              <a:off x="725" y="3006"/>
              <a:ext cx="133" cy="113"/>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32" name="Oval 23"/>
            <p:cNvSpPr/>
            <p:nvPr/>
          </p:nvSpPr>
          <p:spPr>
            <a:xfrm>
              <a:off x="1002" y="3252"/>
              <a:ext cx="132" cy="112"/>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33" name="Line 24"/>
            <p:cNvSpPr/>
            <p:nvPr/>
          </p:nvSpPr>
          <p:spPr>
            <a:xfrm flipV="1">
              <a:off x="1066" y="2849"/>
              <a:ext cx="74" cy="400"/>
            </a:xfrm>
            <a:prstGeom prst="line">
              <a:avLst/>
            </a:prstGeom>
            <a:ln w="38100" cap="flat" cmpd="sng">
              <a:solidFill>
                <a:srgbClr val="FF0066"/>
              </a:solidFill>
              <a:prstDash val="dash"/>
              <a:headEnd type="none" w="med" len="med"/>
              <a:tailEnd type="stealth" w="lg" len="lg"/>
            </a:ln>
          </p:spPr>
        </p:sp>
        <p:sp>
          <p:nvSpPr>
            <p:cNvPr id="145434" name="Line 27"/>
            <p:cNvSpPr/>
            <p:nvPr/>
          </p:nvSpPr>
          <p:spPr>
            <a:xfrm>
              <a:off x="1170" y="1936"/>
              <a:ext cx="2" cy="270"/>
            </a:xfrm>
            <a:prstGeom prst="line">
              <a:avLst/>
            </a:prstGeom>
            <a:ln w="38100" cap="flat" cmpd="sng">
              <a:solidFill>
                <a:schemeClr val="tx1"/>
              </a:solidFill>
              <a:prstDash val="solid"/>
              <a:headEnd type="none" w="med" len="med"/>
              <a:tailEnd type="stealth" w="lg" len="lg"/>
            </a:ln>
          </p:spPr>
        </p:sp>
        <p:sp>
          <p:nvSpPr>
            <p:cNvPr id="145435" name="Line 29"/>
            <p:cNvSpPr/>
            <p:nvPr/>
          </p:nvSpPr>
          <p:spPr>
            <a:xfrm flipH="1">
              <a:off x="1169" y="2476"/>
              <a:ext cx="260" cy="284"/>
            </a:xfrm>
            <a:prstGeom prst="line">
              <a:avLst/>
            </a:prstGeom>
            <a:ln w="38100" cap="flat" cmpd="sng">
              <a:solidFill>
                <a:schemeClr val="tx1"/>
              </a:solidFill>
              <a:prstDash val="solid"/>
              <a:headEnd type="none" w="med" len="med"/>
              <a:tailEnd type="stealth" w="lg" len="lg"/>
            </a:ln>
          </p:spPr>
        </p:sp>
        <p:sp>
          <p:nvSpPr>
            <p:cNvPr id="145436" name="Text Box 33"/>
            <p:cNvSpPr txBox="1"/>
            <p:nvPr/>
          </p:nvSpPr>
          <p:spPr>
            <a:xfrm>
              <a:off x="3266" y="3964"/>
              <a:ext cx="2494" cy="334"/>
            </a:xfrm>
            <a:prstGeom prst="rect">
              <a:avLst/>
            </a:prstGeom>
            <a:solidFill>
              <a:schemeClr val="bg1"/>
            </a:solidFill>
            <a:ln w="9525">
              <a:noFill/>
            </a:ln>
          </p:spPr>
          <p:txBody>
            <a:bodyPr lIns="0" tIns="0" rIns="0" bIns="0"/>
            <a:p>
              <a:pPr algn="ctr" eaLnBrk="0" hangingPunct="0"/>
              <a:r>
                <a:rPr lang="zh-CN" altLang="en-US" sz="2800" dirty="0">
                  <a:latin typeface="黑体" panose="02010609060101010101" pitchFamily="49" charset="-122"/>
                  <a:ea typeface="黑体" panose="02010609060101010101" pitchFamily="49" charset="-122"/>
                </a:rPr>
                <a:t>插入后</a:t>
              </a:r>
              <a:endParaRPr lang="zh-CN" altLang="en-US" sz="2800" dirty="0">
                <a:latin typeface="黑体" panose="02010609060101010101" pitchFamily="49" charset="-122"/>
                <a:ea typeface="黑体" panose="02010609060101010101" pitchFamily="49" charset="-122"/>
              </a:endParaRPr>
            </a:p>
          </p:txBody>
        </p:sp>
        <p:sp>
          <p:nvSpPr>
            <p:cNvPr id="145437" name="AutoShape 61"/>
            <p:cNvSpPr/>
            <p:nvPr/>
          </p:nvSpPr>
          <p:spPr>
            <a:xfrm>
              <a:off x="2558" y="2840"/>
              <a:ext cx="545" cy="158"/>
            </a:xfrm>
            <a:prstGeom prst="notchedRightArrow">
              <a:avLst>
                <a:gd name="adj1" fmla="val 50000"/>
                <a:gd name="adj2" fmla="val 86218"/>
              </a:avLst>
            </a:prstGeom>
            <a:solidFill>
              <a:srgbClr val="E3EAA4"/>
            </a:solidFill>
            <a:ln w="31750" cap="sq" cmpd="sng">
              <a:solidFill>
                <a:schemeClr val="tx2"/>
              </a:solidFill>
              <a:prstDash val="solid"/>
              <a:miter/>
              <a:headEnd type="none" w="sm" len="sm"/>
              <a:tailEnd type="none" w="med" len="lg"/>
            </a:ln>
          </p:spPr>
          <p:txBody>
            <a:bodyPr wrap="none" anchor="ctr" anchorCtr="0"/>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nvGrpSpPr>
            <p:cNvPr id="145438" name="Group 64"/>
            <p:cNvGrpSpPr/>
            <p:nvPr/>
          </p:nvGrpSpPr>
          <p:grpSpPr>
            <a:xfrm>
              <a:off x="1234" y="2251"/>
              <a:ext cx="868" cy="1315"/>
              <a:chOff x="1234" y="2251"/>
              <a:chExt cx="868" cy="1315"/>
            </a:xfrm>
          </p:grpSpPr>
          <p:sp>
            <p:nvSpPr>
              <p:cNvPr id="145473" name="Line 26"/>
              <p:cNvSpPr/>
              <p:nvPr/>
            </p:nvSpPr>
            <p:spPr>
              <a:xfrm flipH="1">
                <a:off x="1234" y="2252"/>
                <a:ext cx="868" cy="2"/>
              </a:xfrm>
              <a:prstGeom prst="line">
                <a:avLst/>
              </a:prstGeom>
              <a:ln w="38100" cap="flat" cmpd="sng">
                <a:solidFill>
                  <a:srgbClr val="0000CC"/>
                </a:solidFill>
                <a:prstDash val="dash"/>
                <a:headEnd type="none" w="med" len="med"/>
                <a:tailEnd type="stealth" w="lg" len="lg"/>
              </a:ln>
            </p:spPr>
          </p:sp>
          <p:sp>
            <p:nvSpPr>
              <p:cNvPr id="145474" name="Line 63"/>
              <p:cNvSpPr/>
              <p:nvPr/>
            </p:nvSpPr>
            <p:spPr>
              <a:xfrm>
                <a:off x="2092" y="2251"/>
                <a:ext cx="0" cy="1315"/>
              </a:xfrm>
              <a:prstGeom prst="line">
                <a:avLst/>
              </a:prstGeom>
              <a:ln w="38100" cap="flat" cmpd="sng">
                <a:solidFill>
                  <a:srgbClr val="0000CC"/>
                </a:solidFill>
                <a:prstDash val="dash"/>
                <a:headEnd type="none" w="med" len="med"/>
                <a:tailEnd type="none" w="med" len="med"/>
              </a:ln>
            </p:spPr>
          </p:sp>
        </p:grpSp>
        <p:sp>
          <p:nvSpPr>
            <p:cNvPr id="145439" name="AutoShape 72"/>
            <p:cNvSpPr/>
            <p:nvPr/>
          </p:nvSpPr>
          <p:spPr>
            <a:xfrm>
              <a:off x="340" y="3498"/>
              <a:ext cx="576" cy="299"/>
            </a:xfrm>
            <a:prstGeom prst="borderCallout3">
              <a:avLst>
                <a:gd name="adj1" fmla="val 24079"/>
                <a:gd name="adj2" fmla="val -8333"/>
                <a:gd name="adj3" fmla="val 24079"/>
                <a:gd name="adj4" fmla="val -37500"/>
                <a:gd name="adj5" fmla="val -50042"/>
                <a:gd name="adj6" fmla="val -37500"/>
                <a:gd name="adj7" fmla="val -126421"/>
                <a:gd name="adj8" fmla="val 123093"/>
              </a:avLst>
            </a:prstGeom>
            <a:solidFill>
              <a:schemeClr val="bg1"/>
            </a:solidFill>
            <a:ln w="19050" cap="flat" cmpd="sng">
              <a:solidFill>
                <a:srgbClr val="006600"/>
              </a:solidFill>
              <a:prstDash val="solid"/>
              <a:miter/>
              <a:headEnd type="none" w="med" len="med"/>
              <a:tailEnd type="none" w="med" len="med"/>
            </a:ln>
          </p:spPr>
          <p:txBody>
            <a:bodyPr lIns="0" tIns="0" rIns="0" bIns="0" anchor="ctr" anchorCtr="0"/>
            <a:p>
              <a:pPr marL="342900" indent="-342900" algn="ctr">
                <a:spcBef>
                  <a:spcPct val="20000"/>
                </a:spcBef>
                <a:buClr>
                  <a:schemeClr val="bg2"/>
                </a:buClr>
                <a:buSzPct val="75000"/>
                <a:buFont typeface="Wingdings" panose="05000000000000000000" pitchFamily="2" charset="2"/>
              </a:pPr>
              <a:r>
                <a:rPr lang="en-US" altLang="zh-CN" sz="2600" b="1" dirty="0">
                  <a:latin typeface="Times New Roman" panose="02020603050405020304" pitchFamily="18" charset="0"/>
                </a:rPr>
                <a:t>left</a:t>
              </a:r>
              <a:endParaRPr lang="en-US" altLang="zh-CN" sz="2600" b="1" dirty="0">
                <a:latin typeface="Times New Roman" panose="02020603050405020304" pitchFamily="18" charset="0"/>
              </a:endParaRPr>
            </a:p>
          </p:txBody>
        </p:sp>
        <p:grpSp>
          <p:nvGrpSpPr>
            <p:cNvPr id="145440" name="Group 89"/>
            <p:cNvGrpSpPr/>
            <p:nvPr/>
          </p:nvGrpSpPr>
          <p:grpSpPr>
            <a:xfrm>
              <a:off x="3403" y="1806"/>
              <a:ext cx="2048" cy="2123"/>
              <a:chOff x="3199" y="1806"/>
              <a:chExt cx="2048" cy="2123"/>
            </a:xfrm>
          </p:grpSpPr>
          <p:sp>
            <p:nvSpPr>
              <p:cNvPr id="145441" name="Text Box 37"/>
              <p:cNvSpPr txBox="1"/>
              <p:nvPr/>
            </p:nvSpPr>
            <p:spPr>
              <a:xfrm>
                <a:off x="4132" y="2311"/>
                <a:ext cx="148" cy="181"/>
              </a:xfrm>
              <a:prstGeom prst="rect">
                <a:avLst/>
              </a:prstGeom>
              <a:noFill/>
              <a:ln w="9525">
                <a:noFill/>
              </a:ln>
            </p:spPr>
            <p:txBody>
              <a:bodyPr lIns="0" tIns="0" rIns="0" bIns="0"/>
              <a:p>
                <a:pPr algn="ctr" eaLnBrk="0" hangingPunct="0">
                  <a:lnSpc>
                    <a:spcPct val="80000"/>
                  </a:lnSpc>
                </a:pPr>
                <a:r>
                  <a:rPr lang="en-US" altLang="zh-CN" sz="2600" b="1" dirty="0">
                    <a:latin typeface="Times New Roman" panose="02020603050405020304" pitchFamily="18" charset="0"/>
                    <a:ea typeface="幼圆" panose="02010509060101010101" pitchFamily="49" charset="-122"/>
                  </a:rPr>
                  <a:t>s</a:t>
                </a:r>
                <a:endParaRPr lang="en-US" altLang="zh-CN" sz="2600" b="1" dirty="0">
                  <a:latin typeface="Times New Roman" panose="02020603050405020304" pitchFamily="18" charset="0"/>
                  <a:ea typeface="幼圆" panose="02010509060101010101" pitchFamily="49" charset="-122"/>
                </a:endParaRPr>
              </a:p>
            </p:txBody>
          </p:sp>
          <p:sp>
            <p:nvSpPr>
              <p:cNvPr id="145442" name="Text Box 46"/>
              <p:cNvSpPr txBox="1"/>
              <p:nvPr/>
            </p:nvSpPr>
            <p:spPr>
              <a:xfrm>
                <a:off x="4420" y="2565"/>
                <a:ext cx="153" cy="185"/>
              </a:xfrm>
              <a:prstGeom prst="rect">
                <a:avLst/>
              </a:prstGeom>
              <a:noFill/>
              <a:ln w="9525">
                <a:noFill/>
              </a:ln>
            </p:spPr>
            <p:txBody>
              <a:bodyPr lIns="0" tIns="0" rIns="0" bIns="0"/>
              <a:p>
                <a:pPr algn="ctr" eaLnBrk="0" hangingPunct="0">
                  <a:lnSpc>
                    <a:spcPct val="75000"/>
                  </a:lnSpc>
                </a:pPr>
                <a:r>
                  <a:rPr lang="en-US" altLang="zh-CN" sz="2600" b="1" dirty="0">
                    <a:latin typeface="Times New Roman" panose="02020603050405020304" pitchFamily="18" charset="0"/>
                    <a:ea typeface="幼圆" panose="02010509060101010101" pitchFamily="49" charset="-122"/>
                  </a:rPr>
                  <a:t>p</a:t>
                </a:r>
                <a:endParaRPr lang="en-US" altLang="zh-CN" sz="2600" b="1" dirty="0">
                  <a:latin typeface="Times New Roman" panose="02020603050405020304" pitchFamily="18" charset="0"/>
                  <a:ea typeface="幼圆" panose="02010509060101010101" pitchFamily="49" charset="-122"/>
                </a:endParaRPr>
              </a:p>
            </p:txBody>
          </p:sp>
          <p:sp>
            <p:nvSpPr>
              <p:cNvPr id="145443" name="Line 39"/>
              <p:cNvSpPr/>
              <p:nvPr/>
            </p:nvSpPr>
            <p:spPr>
              <a:xfrm flipH="1">
                <a:off x="3243" y="2160"/>
                <a:ext cx="659" cy="579"/>
              </a:xfrm>
              <a:prstGeom prst="line">
                <a:avLst/>
              </a:prstGeom>
              <a:ln w="38100" cap="flat" cmpd="sng">
                <a:solidFill>
                  <a:schemeClr val="tx1"/>
                </a:solidFill>
                <a:prstDash val="solid"/>
                <a:headEnd type="none" w="med" len="med"/>
                <a:tailEnd type="none" w="med" len="med"/>
              </a:ln>
            </p:spPr>
          </p:sp>
          <p:sp>
            <p:nvSpPr>
              <p:cNvPr id="145444" name="Oval 45"/>
              <p:cNvSpPr/>
              <p:nvPr/>
            </p:nvSpPr>
            <p:spPr>
              <a:xfrm>
                <a:off x="3859" y="2079"/>
                <a:ext cx="119" cy="1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45" name="Line 40"/>
              <p:cNvSpPr/>
              <p:nvPr/>
            </p:nvSpPr>
            <p:spPr>
              <a:xfrm>
                <a:off x="3584" y="2425"/>
                <a:ext cx="1416" cy="1399"/>
              </a:xfrm>
              <a:prstGeom prst="line">
                <a:avLst/>
              </a:prstGeom>
              <a:ln w="38100" cap="flat" cmpd="sng">
                <a:solidFill>
                  <a:schemeClr val="tx1"/>
                </a:solidFill>
                <a:prstDash val="solid"/>
                <a:headEnd type="none" w="med" len="med"/>
                <a:tailEnd type="none" w="med" len="med"/>
              </a:ln>
            </p:spPr>
          </p:sp>
          <p:grpSp>
            <p:nvGrpSpPr>
              <p:cNvPr id="145446" name="Group 87"/>
              <p:cNvGrpSpPr/>
              <p:nvPr/>
            </p:nvGrpSpPr>
            <p:grpSpPr>
              <a:xfrm>
                <a:off x="3923" y="2115"/>
                <a:ext cx="1225" cy="1701"/>
                <a:chOff x="3923" y="2115"/>
                <a:chExt cx="1225" cy="1701"/>
              </a:xfrm>
            </p:grpSpPr>
            <p:sp>
              <p:nvSpPr>
                <p:cNvPr id="145471" name="Freeform 85"/>
                <p:cNvSpPr/>
                <p:nvPr/>
              </p:nvSpPr>
              <p:spPr>
                <a:xfrm>
                  <a:off x="3946" y="2115"/>
                  <a:ext cx="1202" cy="1701"/>
                </a:xfrm>
                <a:custGeom>
                  <a:avLst/>
                  <a:gdLst>
                    <a:gd name="txL" fmla="*/ 0 w 1202"/>
                    <a:gd name="txT" fmla="*/ 0 h 1701"/>
                    <a:gd name="txR" fmla="*/ 1202 w 1202"/>
                    <a:gd name="txB" fmla="*/ 1701 h 1701"/>
                  </a:gdLst>
                  <a:ahLst/>
                  <a:cxnLst>
                    <a:cxn ang="0">
                      <a:pos x="1089" y="1701"/>
                    </a:cxn>
                    <a:cxn ang="0">
                      <a:pos x="1202" y="1406"/>
                    </a:cxn>
                    <a:cxn ang="0">
                      <a:pos x="1089" y="861"/>
                    </a:cxn>
                    <a:cxn ang="0">
                      <a:pos x="590" y="158"/>
                    </a:cxn>
                    <a:cxn ang="0">
                      <a:pos x="0" y="0"/>
                    </a:cxn>
                  </a:cxnLst>
                  <a:rect l="txL" t="txT" r="txR" b="txB"/>
                  <a:pathLst>
                    <a:path w="1202" h="1701">
                      <a:moveTo>
                        <a:pt x="1089" y="1701"/>
                      </a:moveTo>
                      <a:cubicBezTo>
                        <a:pt x="1145" y="1623"/>
                        <a:pt x="1202" y="1546"/>
                        <a:pt x="1202" y="1406"/>
                      </a:cubicBezTo>
                      <a:cubicBezTo>
                        <a:pt x="1202" y="1266"/>
                        <a:pt x="1191" y="1069"/>
                        <a:pt x="1089" y="861"/>
                      </a:cubicBezTo>
                      <a:cubicBezTo>
                        <a:pt x="987" y="653"/>
                        <a:pt x="771" y="301"/>
                        <a:pt x="590" y="158"/>
                      </a:cubicBezTo>
                      <a:cubicBezTo>
                        <a:pt x="409" y="15"/>
                        <a:pt x="98" y="26"/>
                        <a:pt x="0" y="0"/>
                      </a:cubicBezTo>
                    </a:path>
                  </a:pathLst>
                </a:custGeom>
                <a:noFill/>
                <a:ln w="38100" cap="flat" cmpd="sng">
                  <a:solidFill>
                    <a:srgbClr val="0000CC">
                      <a:alpha val="100000"/>
                    </a:srgbClr>
                  </a:solidFill>
                  <a:prstDash val="dash"/>
                  <a:round/>
                  <a:headEnd type="none" w="med" len="med"/>
                  <a:tailEnd type="none" w="med" len="med"/>
                </a:ln>
              </p:spPr>
              <p:txBody>
                <a:bodyPr/>
                <a:p>
                  <a:endParaRPr lang="zh-CN" altLang="en-US"/>
                </a:p>
              </p:txBody>
            </p:sp>
            <p:sp>
              <p:nvSpPr>
                <p:cNvPr id="145472" name="Line 86"/>
                <p:cNvSpPr/>
                <p:nvPr/>
              </p:nvSpPr>
              <p:spPr>
                <a:xfrm flipH="1" flipV="1">
                  <a:off x="3923" y="2115"/>
                  <a:ext cx="340" cy="45"/>
                </a:xfrm>
                <a:prstGeom prst="line">
                  <a:avLst/>
                </a:prstGeom>
                <a:ln w="38100" cap="flat" cmpd="sng">
                  <a:solidFill>
                    <a:srgbClr val="0000CC"/>
                  </a:solidFill>
                  <a:prstDash val="dash"/>
                  <a:headEnd type="none" w="med" len="med"/>
                  <a:tailEnd type="stealth" w="lg" len="lg"/>
                </a:ln>
              </p:spPr>
            </p:sp>
          </p:grpSp>
          <p:sp>
            <p:nvSpPr>
              <p:cNvPr id="145447" name="Text Box 88"/>
              <p:cNvSpPr txBox="1"/>
              <p:nvPr/>
            </p:nvSpPr>
            <p:spPr>
              <a:xfrm>
                <a:off x="4806" y="2432"/>
                <a:ext cx="441" cy="204"/>
              </a:xfrm>
              <a:prstGeom prst="rect">
                <a:avLst/>
              </a:prstGeom>
              <a:noFill/>
              <a:ln w="9525">
                <a:noFill/>
              </a:ln>
            </p:spPr>
            <p:txBody>
              <a:bodyPr lIns="0" tIns="0" rIns="0" bIns="0"/>
              <a:p>
                <a:pPr algn="ctr" eaLnBrk="0" hangingPunct="0">
                  <a:lnSpc>
                    <a:spcPct val="80000"/>
                  </a:lnSpc>
                </a:pPr>
                <a:r>
                  <a:rPr lang="en-US" altLang="zh-CN" sz="2500" b="1" dirty="0">
                    <a:latin typeface="Times New Roman" panose="02020603050405020304" pitchFamily="18" charset="0"/>
                    <a:ea typeface="幼圆" panose="02010509060101010101" pitchFamily="49" charset="-122"/>
                  </a:rPr>
                  <a:t>right</a:t>
                </a:r>
                <a:endParaRPr lang="en-US" altLang="zh-CN" sz="2500" b="1" dirty="0">
                  <a:latin typeface="Times New Roman" panose="02020603050405020304" pitchFamily="18" charset="0"/>
                  <a:ea typeface="幼圆" panose="02010509060101010101" pitchFamily="49" charset="-122"/>
                </a:endParaRPr>
              </a:p>
            </p:txBody>
          </p:sp>
          <p:sp>
            <p:nvSpPr>
              <p:cNvPr id="145448" name="Text Box 79"/>
              <p:cNvSpPr txBox="1"/>
              <p:nvPr/>
            </p:nvSpPr>
            <p:spPr>
              <a:xfrm>
                <a:off x="3371" y="3680"/>
                <a:ext cx="336" cy="159"/>
              </a:xfrm>
              <a:prstGeom prst="rect">
                <a:avLst/>
              </a:prstGeom>
              <a:noFill/>
              <a:ln w="9525">
                <a:noFill/>
              </a:ln>
            </p:spPr>
            <p:txBody>
              <a:bodyPr lIns="0" tIns="0" rIns="0" bIns="0"/>
              <a:p>
                <a:pPr algn="ctr" eaLnBrk="0" hangingPunct="0">
                  <a:lnSpc>
                    <a:spcPct val="80000"/>
                  </a:lnSpc>
                </a:pPr>
                <a:r>
                  <a:rPr lang="en-US" altLang="zh-CN" sz="2500" b="1" dirty="0">
                    <a:latin typeface="Times New Roman" panose="02020603050405020304" pitchFamily="18" charset="0"/>
                    <a:ea typeface="幼圆" panose="02010509060101010101" pitchFamily="49" charset="-122"/>
                  </a:rPr>
                  <a:t>left</a:t>
                </a:r>
                <a:endParaRPr lang="en-US" altLang="zh-CN" sz="2500" b="1" dirty="0">
                  <a:latin typeface="Times New Roman" panose="02020603050405020304" pitchFamily="18" charset="0"/>
                  <a:ea typeface="幼圆" panose="02010509060101010101" pitchFamily="49" charset="-122"/>
                </a:endParaRPr>
              </a:p>
            </p:txBody>
          </p:sp>
          <p:sp>
            <p:nvSpPr>
              <p:cNvPr id="145449" name="Text Box 35"/>
              <p:cNvSpPr txBox="1"/>
              <p:nvPr/>
            </p:nvSpPr>
            <p:spPr>
              <a:xfrm>
                <a:off x="3447" y="3113"/>
                <a:ext cx="336" cy="159"/>
              </a:xfrm>
              <a:prstGeom prst="rect">
                <a:avLst/>
              </a:prstGeom>
              <a:noFill/>
              <a:ln w="9525">
                <a:noFill/>
              </a:ln>
            </p:spPr>
            <p:txBody>
              <a:bodyPr lIns="0" tIns="0" rIns="0" bIns="0"/>
              <a:p>
                <a:pPr algn="ctr" eaLnBrk="0" hangingPunct="0">
                  <a:lnSpc>
                    <a:spcPct val="80000"/>
                  </a:lnSpc>
                </a:pPr>
                <a:r>
                  <a:rPr lang="en-US" altLang="zh-CN" sz="2500" b="1" dirty="0">
                    <a:latin typeface="Times New Roman" panose="02020603050405020304" pitchFamily="18" charset="0"/>
                    <a:ea typeface="幼圆" panose="02010509060101010101" pitchFamily="49" charset="-122"/>
                  </a:rPr>
                  <a:t>left</a:t>
                </a:r>
                <a:endParaRPr lang="en-US" altLang="zh-CN" sz="2500" b="1" dirty="0">
                  <a:latin typeface="Times New Roman" panose="02020603050405020304" pitchFamily="18" charset="0"/>
                  <a:ea typeface="幼圆" panose="02010509060101010101" pitchFamily="49" charset="-122"/>
                </a:endParaRPr>
              </a:p>
            </p:txBody>
          </p:sp>
          <p:sp>
            <p:nvSpPr>
              <p:cNvPr id="145450" name="Oval 36"/>
              <p:cNvSpPr/>
              <p:nvPr/>
            </p:nvSpPr>
            <p:spPr>
              <a:xfrm>
                <a:off x="4921" y="3748"/>
                <a:ext cx="182" cy="18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51" name="Line 38"/>
              <p:cNvSpPr/>
              <p:nvPr/>
            </p:nvSpPr>
            <p:spPr>
              <a:xfrm flipH="1">
                <a:off x="3931" y="2456"/>
                <a:ext cx="214" cy="218"/>
              </a:xfrm>
              <a:prstGeom prst="line">
                <a:avLst/>
              </a:prstGeom>
              <a:ln w="38100" cap="flat" cmpd="sng">
                <a:solidFill>
                  <a:schemeClr val="tx1"/>
                </a:solidFill>
                <a:prstDash val="solid"/>
                <a:headEnd type="none" w="med" len="med"/>
                <a:tailEnd type="stealth" w="lg" len="lg"/>
              </a:ln>
            </p:spPr>
          </p:sp>
          <p:sp>
            <p:nvSpPr>
              <p:cNvPr id="145452" name="Line 41"/>
              <p:cNvSpPr/>
              <p:nvPr/>
            </p:nvSpPr>
            <p:spPr>
              <a:xfrm flipH="1">
                <a:off x="3556" y="2701"/>
                <a:ext cx="330" cy="287"/>
              </a:xfrm>
              <a:prstGeom prst="line">
                <a:avLst/>
              </a:prstGeom>
              <a:ln w="38100" cap="flat" cmpd="sng">
                <a:solidFill>
                  <a:schemeClr val="tx1"/>
                </a:solidFill>
                <a:prstDash val="solid"/>
                <a:headEnd type="none" w="med" len="med"/>
                <a:tailEnd type="none" w="med" len="med"/>
              </a:ln>
            </p:spPr>
          </p:sp>
          <p:sp>
            <p:nvSpPr>
              <p:cNvPr id="145453" name="Line 42"/>
              <p:cNvSpPr/>
              <p:nvPr/>
            </p:nvSpPr>
            <p:spPr>
              <a:xfrm flipH="1">
                <a:off x="4065" y="3273"/>
                <a:ext cx="330" cy="288"/>
              </a:xfrm>
              <a:prstGeom prst="line">
                <a:avLst/>
              </a:prstGeom>
              <a:ln w="38100" cap="flat" cmpd="sng">
                <a:solidFill>
                  <a:schemeClr val="tx1"/>
                </a:solidFill>
                <a:prstDash val="solid"/>
                <a:headEnd type="none" w="med" len="med"/>
                <a:tailEnd type="none" w="med" len="med"/>
              </a:ln>
            </p:spPr>
          </p:sp>
          <p:sp>
            <p:nvSpPr>
              <p:cNvPr id="145454" name="Oval 43"/>
              <p:cNvSpPr/>
              <p:nvPr/>
            </p:nvSpPr>
            <p:spPr>
              <a:xfrm>
                <a:off x="3199" y="2658"/>
                <a:ext cx="119" cy="1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55" name="Oval 44"/>
              <p:cNvSpPr/>
              <p:nvPr/>
            </p:nvSpPr>
            <p:spPr>
              <a:xfrm>
                <a:off x="3529" y="2369"/>
                <a:ext cx="119" cy="1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56" name="Line 47"/>
              <p:cNvSpPr/>
              <p:nvPr/>
            </p:nvSpPr>
            <p:spPr>
              <a:xfrm flipH="1">
                <a:off x="4173" y="2727"/>
                <a:ext cx="261" cy="220"/>
              </a:xfrm>
              <a:prstGeom prst="line">
                <a:avLst/>
              </a:prstGeom>
              <a:ln w="38100" cap="flat" cmpd="sng">
                <a:solidFill>
                  <a:schemeClr val="tx1"/>
                </a:solidFill>
                <a:prstDash val="solid"/>
                <a:headEnd type="none" w="med" len="med"/>
                <a:tailEnd type="stealth" w="lg" len="lg"/>
              </a:ln>
            </p:spPr>
          </p:sp>
          <p:sp>
            <p:nvSpPr>
              <p:cNvPr id="145457" name="Oval 48"/>
              <p:cNvSpPr/>
              <p:nvPr/>
            </p:nvSpPr>
            <p:spPr>
              <a:xfrm>
                <a:off x="4670" y="3500"/>
                <a:ext cx="159" cy="159"/>
              </a:xfrm>
              <a:prstGeom prst="ellipse">
                <a:avLst/>
              </a:prstGeom>
              <a:solidFill>
                <a:srgbClr val="FFFFFF"/>
              </a:solidFill>
              <a:ln w="9525" cap="flat" cmpd="sng">
                <a:solidFill>
                  <a:srgbClr val="000000"/>
                </a:solidFill>
                <a:prstDash val="solid"/>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45458" name="Oval 49"/>
              <p:cNvSpPr/>
              <p:nvPr/>
            </p:nvSpPr>
            <p:spPr>
              <a:xfrm>
                <a:off x="4353" y="3194"/>
                <a:ext cx="120" cy="1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59" name="Oval 50"/>
              <p:cNvSpPr/>
              <p:nvPr/>
            </p:nvSpPr>
            <p:spPr>
              <a:xfrm>
                <a:off x="4093" y="2919"/>
                <a:ext cx="119" cy="120"/>
              </a:xfrm>
              <a:prstGeom prst="ellipse">
                <a:avLst/>
              </a:prstGeom>
              <a:solidFill>
                <a:srgbClr val="FFFF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60" name="Oval 51"/>
              <p:cNvSpPr/>
              <p:nvPr/>
            </p:nvSpPr>
            <p:spPr>
              <a:xfrm>
                <a:off x="3832" y="2658"/>
                <a:ext cx="119" cy="121"/>
              </a:xfrm>
              <a:prstGeom prst="ellipse">
                <a:avLst/>
              </a:prstGeom>
              <a:solidFill>
                <a:srgbClr val="FF33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61" name="Oval 52"/>
              <p:cNvSpPr/>
              <p:nvPr/>
            </p:nvSpPr>
            <p:spPr>
              <a:xfrm>
                <a:off x="3502" y="2904"/>
                <a:ext cx="119" cy="1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62" name="Oval 53"/>
              <p:cNvSpPr/>
              <p:nvPr/>
            </p:nvSpPr>
            <p:spPr>
              <a:xfrm>
                <a:off x="4010" y="3478"/>
                <a:ext cx="119" cy="120"/>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5463" name="Line 60"/>
              <p:cNvSpPr/>
              <p:nvPr/>
            </p:nvSpPr>
            <p:spPr>
              <a:xfrm>
                <a:off x="3913" y="1806"/>
                <a:ext cx="0" cy="290"/>
              </a:xfrm>
              <a:prstGeom prst="line">
                <a:avLst/>
              </a:prstGeom>
              <a:ln w="38100" cap="flat" cmpd="sng">
                <a:solidFill>
                  <a:schemeClr val="tx1"/>
                </a:solidFill>
                <a:prstDash val="solid"/>
                <a:headEnd type="none" w="med" len="med"/>
                <a:tailEnd type="stealth" w="med" len="med"/>
              </a:ln>
            </p:spPr>
          </p:sp>
          <p:grpSp>
            <p:nvGrpSpPr>
              <p:cNvPr id="145464" name="Group 78"/>
              <p:cNvGrpSpPr/>
              <p:nvPr/>
            </p:nvGrpSpPr>
            <p:grpSpPr>
              <a:xfrm>
                <a:off x="3793" y="2722"/>
                <a:ext cx="310" cy="661"/>
                <a:chOff x="3800" y="2750"/>
                <a:chExt cx="310" cy="661"/>
              </a:xfrm>
            </p:grpSpPr>
            <p:sp>
              <p:nvSpPr>
                <p:cNvPr id="145469" name="Freeform 76"/>
                <p:cNvSpPr/>
                <p:nvPr/>
              </p:nvSpPr>
              <p:spPr>
                <a:xfrm>
                  <a:off x="3800" y="2779"/>
                  <a:ext cx="310" cy="632"/>
                </a:xfrm>
                <a:custGeom>
                  <a:avLst/>
                  <a:gdLst>
                    <a:gd name="txL" fmla="*/ 0 w 310"/>
                    <a:gd name="txT" fmla="*/ 0 h 632"/>
                    <a:gd name="txR" fmla="*/ 310 w 310"/>
                    <a:gd name="txB" fmla="*/ 632 h 632"/>
                  </a:gdLst>
                  <a:ahLst/>
                  <a:cxnLst>
                    <a:cxn ang="0">
                      <a:pos x="310" y="250"/>
                    </a:cxn>
                    <a:cxn ang="0">
                      <a:pos x="38" y="590"/>
                    </a:cxn>
                    <a:cxn ang="0">
                      <a:pos x="83" y="0"/>
                    </a:cxn>
                  </a:cxnLst>
                  <a:rect l="txL" t="txT" r="txR" b="txB"/>
                  <a:pathLst>
                    <a:path w="310" h="632">
                      <a:moveTo>
                        <a:pt x="310" y="250"/>
                      </a:moveTo>
                      <a:cubicBezTo>
                        <a:pt x="193" y="441"/>
                        <a:pt x="76" y="632"/>
                        <a:pt x="38" y="590"/>
                      </a:cubicBezTo>
                      <a:cubicBezTo>
                        <a:pt x="0" y="548"/>
                        <a:pt x="75" y="94"/>
                        <a:pt x="83" y="0"/>
                      </a:cubicBezTo>
                    </a:path>
                  </a:pathLst>
                </a:custGeom>
                <a:noFill/>
                <a:ln w="38100" cap="flat" cmpd="sng">
                  <a:solidFill>
                    <a:srgbClr val="FF0066">
                      <a:alpha val="100000"/>
                    </a:srgbClr>
                  </a:solidFill>
                  <a:prstDash val="dash"/>
                  <a:round/>
                  <a:headEnd type="none" w="med" len="med"/>
                  <a:tailEnd type="none" w="med" len="med"/>
                </a:ln>
              </p:spPr>
              <p:txBody>
                <a:bodyPr/>
                <a:p>
                  <a:endParaRPr lang="zh-CN" altLang="en-US"/>
                </a:p>
              </p:txBody>
            </p:sp>
            <p:sp>
              <p:nvSpPr>
                <p:cNvPr id="145470" name="Line 77"/>
                <p:cNvSpPr/>
                <p:nvPr/>
              </p:nvSpPr>
              <p:spPr>
                <a:xfrm flipV="1">
                  <a:off x="3855" y="2750"/>
                  <a:ext cx="46" cy="226"/>
                </a:xfrm>
                <a:prstGeom prst="line">
                  <a:avLst/>
                </a:prstGeom>
                <a:ln w="38100" cap="flat" cmpd="sng">
                  <a:solidFill>
                    <a:srgbClr val="FF0066"/>
                  </a:solidFill>
                  <a:prstDash val="solid"/>
                  <a:headEnd type="none" w="med" len="med"/>
                  <a:tailEnd type="stealth" w="lg" len="lg"/>
                </a:ln>
              </p:spPr>
            </p:sp>
          </p:grpSp>
          <p:grpSp>
            <p:nvGrpSpPr>
              <p:cNvPr id="145465" name="Group 83"/>
              <p:cNvGrpSpPr/>
              <p:nvPr/>
            </p:nvGrpSpPr>
            <p:grpSpPr>
              <a:xfrm>
                <a:off x="3658" y="3022"/>
                <a:ext cx="506" cy="763"/>
                <a:chOff x="3658" y="3022"/>
                <a:chExt cx="506" cy="763"/>
              </a:xfrm>
            </p:grpSpPr>
            <p:sp>
              <p:nvSpPr>
                <p:cNvPr id="145467" name="Freeform 81"/>
                <p:cNvSpPr/>
                <p:nvPr/>
              </p:nvSpPr>
              <p:spPr>
                <a:xfrm>
                  <a:off x="3658" y="3022"/>
                  <a:ext cx="492" cy="763"/>
                </a:xfrm>
                <a:custGeom>
                  <a:avLst/>
                  <a:gdLst>
                    <a:gd name="txL" fmla="*/ 0 w 492"/>
                    <a:gd name="txT" fmla="*/ 0 h 763"/>
                    <a:gd name="txR" fmla="*/ 492 w 492"/>
                    <a:gd name="txB" fmla="*/ 763 h 763"/>
                  </a:gdLst>
                  <a:ahLst/>
                  <a:cxnLst>
                    <a:cxn ang="0">
                      <a:pos x="401" y="567"/>
                    </a:cxn>
                    <a:cxn ang="0">
                      <a:pos x="175" y="748"/>
                    </a:cxn>
                    <a:cxn ang="0">
                      <a:pos x="38" y="658"/>
                    </a:cxn>
                    <a:cxn ang="0">
                      <a:pos x="401" y="272"/>
                    </a:cxn>
                    <a:cxn ang="0">
                      <a:pos x="492" y="0"/>
                    </a:cxn>
                  </a:cxnLst>
                  <a:rect l="txL" t="txT" r="txR" b="txB"/>
                  <a:pathLst>
                    <a:path w="492" h="763">
                      <a:moveTo>
                        <a:pt x="401" y="567"/>
                      </a:moveTo>
                      <a:cubicBezTo>
                        <a:pt x="318" y="650"/>
                        <a:pt x="235" y="733"/>
                        <a:pt x="175" y="748"/>
                      </a:cubicBezTo>
                      <a:cubicBezTo>
                        <a:pt x="115" y="763"/>
                        <a:pt x="0" y="737"/>
                        <a:pt x="38" y="658"/>
                      </a:cubicBezTo>
                      <a:cubicBezTo>
                        <a:pt x="76" y="579"/>
                        <a:pt x="325" y="382"/>
                        <a:pt x="401" y="272"/>
                      </a:cubicBezTo>
                      <a:cubicBezTo>
                        <a:pt x="477" y="162"/>
                        <a:pt x="477" y="45"/>
                        <a:pt x="492" y="0"/>
                      </a:cubicBezTo>
                    </a:path>
                  </a:pathLst>
                </a:custGeom>
                <a:noFill/>
                <a:ln w="38100" cap="flat" cmpd="sng">
                  <a:solidFill>
                    <a:srgbClr val="FF0066">
                      <a:alpha val="100000"/>
                    </a:srgbClr>
                  </a:solidFill>
                  <a:prstDash val="dash"/>
                  <a:round/>
                  <a:headEnd type="none" w="med" len="med"/>
                  <a:tailEnd type="none" w="med" len="med"/>
                </a:ln>
              </p:spPr>
              <p:txBody>
                <a:bodyPr/>
                <a:p>
                  <a:endParaRPr lang="zh-CN" altLang="en-US"/>
                </a:p>
              </p:txBody>
            </p:sp>
            <p:sp>
              <p:nvSpPr>
                <p:cNvPr id="145468" name="Line 82"/>
                <p:cNvSpPr/>
                <p:nvPr/>
              </p:nvSpPr>
              <p:spPr>
                <a:xfrm flipV="1">
                  <a:off x="4096" y="3022"/>
                  <a:ext cx="68" cy="204"/>
                </a:xfrm>
                <a:prstGeom prst="line">
                  <a:avLst/>
                </a:prstGeom>
                <a:ln w="38100" cap="flat" cmpd="sng">
                  <a:solidFill>
                    <a:srgbClr val="FF0066"/>
                  </a:solidFill>
                  <a:prstDash val="solid"/>
                  <a:headEnd type="none" w="med" len="med"/>
                  <a:tailEnd type="stealth" w="lg" len="lg"/>
                </a:ln>
              </p:spPr>
            </p:sp>
          </p:grpSp>
          <p:sp>
            <p:nvSpPr>
              <p:cNvPr id="145466" name="Text Box 84"/>
              <p:cNvSpPr txBox="1"/>
              <p:nvPr/>
            </p:nvSpPr>
            <p:spPr>
              <a:xfrm>
                <a:off x="3447" y="1820"/>
                <a:ext cx="408" cy="182"/>
              </a:xfrm>
              <a:prstGeom prst="rect">
                <a:avLst/>
              </a:prstGeom>
              <a:noFill/>
              <a:ln w="9525">
                <a:noFill/>
              </a:ln>
            </p:spPr>
            <p:txBody>
              <a:bodyPr lIns="0" tIns="0" rIns="0" bIns="0"/>
              <a:p>
                <a:pPr algn="ctr" eaLnBrk="0" hangingPunct="0">
                  <a:lnSpc>
                    <a:spcPct val="80000"/>
                  </a:lnSpc>
                </a:pPr>
                <a:r>
                  <a:rPr lang="en-US" altLang="zh-CN" sz="2600" b="1" dirty="0">
                    <a:latin typeface="Times New Roman" panose="02020603050405020304" pitchFamily="18" charset="0"/>
                    <a:ea typeface="幼圆" panose="02010509060101010101" pitchFamily="49" charset="-122"/>
                  </a:rPr>
                  <a:t>root</a:t>
                </a:r>
                <a:endParaRPr lang="en-US" altLang="zh-CN" sz="2600" b="1" dirty="0">
                  <a:latin typeface="Times New Roman" panose="02020603050405020304" pitchFamily="18" charset="0"/>
                  <a:ea typeface="幼圆" panose="02010509060101010101" pitchFamily="49" charset="-122"/>
                </a:endParaRPr>
              </a:p>
            </p:txBody>
          </p:sp>
        </p:grpSp>
      </p:grpSp>
      <p:sp>
        <p:nvSpPr>
          <p:cNvPr id="145411" name="Text Box 92"/>
          <p:cNvSpPr txBox="1"/>
          <p:nvPr/>
        </p:nvSpPr>
        <p:spPr>
          <a:xfrm>
            <a:off x="0" y="30163"/>
            <a:ext cx="9144000" cy="2647950"/>
          </a:xfrm>
          <a:prstGeom prst="rect">
            <a:avLst/>
          </a:prstGeom>
          <a:solidFill>
            <a:schemeClr val="bg1"/>
          </a:solidFill>
          <a:ln w="9525">
            <a:noFill/>
          </a:ln>
        </p:spPr>
        <p:txBody>
          <a:bodyPr>
            <a:spAutoFit/>
          </a:bodyPr>
          <a:p>
            <a:pPr marL="342900" indent="-342900">
              <a:buClr>
                <a:schemeClr val="bg2"/>
              </a:buClr>
              <a:buSzPct val="75000"/>
              <a:buFont typeface="Wingdings" panose="05000000000000000000" pitchFamily="2" charset="2"/>
            </a:pPr>
            <a:r>
              <a:rPr lang="en-US" altLang="zh-CN" sz="2400" b="1" dirty="0">
                <a:latin typeface="Times New Roman" panose="02020603050405020304" pitchFamily="18" charset="0"/>
              </a:rPr>
              <a:t>① </a:t>
            </a:r>
            <a:r>
              <a:rPr lang="en-US" altLang="zh-CN" sz="2400" b="1" i="1" dirty="0">
                <a:latin typeface="Times New Roman" panose="02020603050405020304" pitchFamily="18" charset="0"/>
              </a:rPr>
              <a:t>Right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Right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RThread</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RThread</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indent="-342900">
              <a:buClr>
                <a:schemeClr val="bg2"/>
              </a:buClr>
              <a:buSzPct val="75000"/>
              <a:buFont typeface="Wingdings" panose="05000000000000000000" pitchFamily="2" charset="2"/>
            </a:pP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s </a:t>
            </a:r>
            <a:r>
              <a:rPr lang="zh-CN" altLang="en-US" sz="2400" b="1" dirty="0">
                <a:solidFill>
                  <a:srgbClr val="FF0000"/>
                </a:solidFill>
                <a:latin typeface="Times New Roman" panose="02020603050405020304" pitchFamily="18" charset="0"/>
              </a:rPr>
              <a:t>的右子树变成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的右子树 </a:t>
            </a:r>
            <a:endParaRPr lang="zh-CN" altLang="en-US" sz="2400" b="1" dirty="0">
              <a:solidFill>
                <a:srgbClr val="FF0000"/>
              </a:solidFill>
              <a:latin typeface="Times New Roman" panose="02020603050405020304" pitchFamily="18" charset="0"/>
            </a:endParaRPr>
          </a:p>
          <a:p>
            <a:pPr marL="342900" indent="-342900">
              <a:buClr>
                <a:schemeClr val="bg2"/>
              </a:buClr>
              <a:buSzPct val="75000"/>
              <a:buFont typeface="Wingdings" panose="05000000000000000000" pitchFamily="2" charset="2"/>
            </a:pPr>
            <a:r>
              <a:rPr lang="en-US" altLang="zh-CN" sz="2400" b="1" dirty="0">
                <a:latin typeface="Times New Roman" panose="02020603050405020304" pitchFamily="18" charset="0"/>
              </a:rPr>
              <a:t>② </a:t>
            </a:r>
            <a:r>
              <a:rPr lang="en-US" altLang="zh-CN" sz="2400" b="1" i="1" dirty="0">
                <a:latin typeface="Times New Roman" panose="02020603050405020304" pitchFamily="18" charset="0"/>
              </a:rPr>
              <a:t>Left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s .  </a:t>
            </a:r>
            <a:r>
              <a:rPr lang="en-US" altLang="zh-CN" sz="2400" b="1" i="1" dirty="0">
                <a:latin typeface="Times New Roman" panose="02020603050405020304" pitchFamily="18" charset="0"/>
              </a:rPr>
              <a:t>LThread</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1 .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的前驱结点为 </a:t>
            </a:r>
            <a:r>
              <a:rPr lang="en-US" altLang="zh-CN" sz="2400" b="1" i="1" dirty="0">
                <a:solidFill>
                  <a:srgbClr val="FF0000"/>
                </a:solidFill>
                <a:latin typeface="Times New Roman" panose="02020603050405020304" pitchFamily="18" charset="0"/>
              </a:rPr>
              <a:t>s</a:t>
            </a:r>
            <a:endParaRPr lang="en-US" altLang="zh-CN" sz="2400" b="1" dirty="0">
              <a:solidFill>
                <a:srgbClr val="FF0000"/>
              </a:solidFill>
              <a:latin typeface="Times New Roman" panose="02020603050405020304" pitchFamily="18" charset="0"/>
            </a:endParaRPr>
          </a:p>
          <a:p>
            <a:pPr marL="342900" indent="-342900">
              <a:buClr>
                <a:schemeClr val="bg2"/>
              </a:buClr>
              <a:buSzPct val="75000"/>
              <a:buFont typeface="Wingdings" panose="05000000000000000000" pitchFamily="2" charset="2"/>
            </a:pPr>
            <a:r>
              <a:rPr lang="en-US" altLang="zh-CN" sz="2400" b="1" dirty="0">
                <a:latin typeface="Times New Roman" panose="02020603050405020304" pitchFamily="18" charset="0"/>
              </a:rPr>
              <a:t>③ </a:t>
            </a:r>
            <a:r>
              <a:rPr lang="en-US" altLang="zh-CN" sz="2400" b="1" i="1" dirty="0">
                <a:latin typeface="Times New Roman" panose="02020603050405020304" pitchFamily="18" charset="0"/>
              </a:rPr>
              <a:t>Right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 </a:t>
            </a: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 p </a:t>
            </a:r>
            <a:r>
              <a:rPr lang="zh-CN" altLang="en-US" sz="2400" b="1" dirty="0">
                <a:solidFill>
                  <a:srgbClr val="FF0000"/>
                </a:solidFill>
                <a:latin typeface="Times New Roman" panose="02020603050405020304" pitchFamily="18" charset="0"/>
              </a:rPr>
              <a:t>成为 </a:t>
            </a:r>
            <a:r>
              <a:rPr lang="en-US" altLang="zh-CN" sz="2400" b="1" i="1" dirty="0">
                <a:solidFill>
                  <a:srgbClr val="FF0000"/>
                </a:solidFill>
                <a:latin typeface="Times New Roman" panose="02020603050405020304" pitchFamily="18" charset="0"/>
              </a:rPr>
              <a:t>s </a:t>
            </a:r>
            <a:r>
              <a:rPr lang="zh-CN" altLang="en-US" sz="2400" b="1" dirty="0">
                <a:solidFill>
                  <a:srgbClr val="FF0000"/>
                </a:solidFill>
                <a:latin typeface="Times New Roman" panose="02020603050405020304" pitchFamily="18" charset="0"/>
              </a:rPr>
              <a:t>的右子结点；</a:t>
            </a:r>
            <a:r>
              <a:rPr lang="en-US" altLang="zh-CN" sz="2400" b="1" i="1" dirty="0">
                <a:solidFill>
                  <a:srgbClr val="FF0000"/>
                </a:solidFill>
                <a:latin typeface="Times New Roman" panose="02020603050405020304" pitchFamily="18" charset="0"/>
              </a:rPr>
              <a:t>RThread</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s</a:t>
            </a:r>
            <a:r>
              <a:rPr lang="en-US" altLang="zh-CN" sz="2400" b="1" dirty="0">
                <a:solidFill>
                  <a:srgbClr val="FF0000"/>
                </a:solidFill>
                <a:latin typeface="Times New Roman" panose="02020603050405020304" pitchFamily="18" charset="0"/>
              </a:rPr>
              <a:t>)</a:t>
            </a:r>
            <a:r>
              <a:rPr lang="zh-CN" altLang="en-US" sz="2400" b="1" dirty="0">
                <a:solidFill>
                  <a:srgbClr val="FF0000"/>
                </a:solidFill>
                <a:latin typeface="Times New Roman" panose="02020603050405020304" pitchFamily="18" charset="0"/>
              </a:rPr>
              <a:t>的值不变</a:t>
            </a:r>
            <a:endParaRPr lang="zh-CN" altLang="en-US" sz="2400" b="1" dirty="0">
              <a:solidFill>
                <a:srgbClr val="FF0000"/>
              </a:solidFill>
              <a:latin typeface="Times New Roman" panose="02020603050405020304" pitchFamily="18" charset="0"/>
            </a:endParaRPr>
          </a:p>
          <a:p>
            <a:pPr marL="342900" indent="-342900">
              <a:buClr>
                <a:schemeClr val="bg2"/>
              </a:buClr>
              <a:buSzPct val="75000"/>
              <a:buFont typeface="Wingdings" panose="05000000000000000000" pitchFamily="2" charset="2"/>
            </a:pPr>
            <a:r>
              <a:rPr lang="en-US" altLang="zh-CN" sz="2400" b="1" dirty="0">
                <a:latin typeface="Times New Roman" panose="02020603050405020304" pitchFamily="18" charset="0"/>
              </a:rPr>
              <a:t>④ </a:t>
            </a:r>
            <a:r>
              <a:rPr lang="en-US" altLang="zh-CN" sz="2400" b="1" i="1" dirty="0">
                <a:latin typeface="Times New Roman" panose="02020603050405020304" pitchFamily="18" charset="0"/>
              </a:rPr>
              <a:t>q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Right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   </a:t>
            </a:r>
            <a:r>
              <a:rPr lang="en-US" altLang="zh-CN" sz="2400" b="1" dirty="0">
                <a:solidFill>
                  <a:srgbClr val="FF0000"/>
                </a:solidFill>
                <a:latin typeface="Times New Roman" panose="02020603050405020304" pitchFamily="18" charset="0"/>
              </a:rPr>
              <a:t>//</a:t>
            </a:r>
            <a:r>
              <a:rPr lang="en-US" altLang="zh-CN" sz="2400" b="1" i="1" dirty="0">
                <a:solidFill>
                  <a:srgbClr val="FF0000"/>
                </a:solidFill>
                <a:latin typeface="Times New Roman" panose="02020603050405020304" pitchFamily="18" charset="0"/>
              </a:rPr>
              <a:t> q </a:t>
            </a:r>
            <a:r>
              <a:rPr lang="zh-CN" altLang="en-US" sz="2400" b="1" dirty="0">
                <a:solidFill>
                  <a:srgbClr val="FF0000"/>
                </a:solidFill>
                <a:latin typeface="Times New Roman" panose="02020603050405020304" pitchFamily="18" charset="0"/>
              </a:rPr>
              <a:t>为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的右子树的根</a:t>
            </a:r>
            <a:endParaRPr lang="zh-CN" altLang="en-US" sz="2400" b="1" dirty="0">
              <a:latin typeface="Times New Roman" panose="02020603050405020304" pitchFamily="18" charset="0"/>
            </a:endParaRPr>
          </a:p>
          <a:p>
            <a:pPr marL="342900" indent="-342900">
              <a:buClr>
                <a:schemeClr val="bg2"/>
              </a:buClr>
              <a:buSzPct val="75000"/>
              <a:buFont typeface="Wingdings" panose="05000000000000000000" pitchFamily="2" charset="2"/>
            </a:pPr>
            <a:r>
              <a:rPr lang="en-US" altLang="zh-CN" sz="2400" b="1" dirty="0">
                <a:latin typeface="Times New Roman" panose="02020603050405020304" pitchFamily="18" charset="0"/>
              </a:rPr>
              <a:t>⑤ FIO (</a:t>
            </a:r>
            <a:r>
              <a:rPr lang="en-US" altLang="zh-CN" sz="2400" b="1" i="1" dirty="0">
                <a:latin typeface="Times New Roman" panose="02020603050405020304" pitchFamily="18" charset="0"/>
              </a:rPr>
              <a:t>q </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  </a:t>
            </a:r>
            <a:r>
              <a:rPr lang="zh-CN" altLang="en-US" sz="2400" b="1" dirty="0">
                <a:solidFill>
                  <a:srgbClr val="FF0000"/>
                </a:solidFill>
                <a:latin typeface="Times New Roman" panose="02020603050405020304" pitchFamily="18" charset="0"/>
              </a:rPr>
              <a:t>此时 </a:t>
            </a:r>
            <a:r>
              <a:rPr lang="en-US" altLang="zh-CN" sz="2400" b="1" i="1" dirty="0">
                <a:solidFill>
                  <a:srgbClr val="FF0000"/>
                </a:solidFill>
                <a:latin typeface="Times New Roman" panose="02020603050405020304" pitchFamily="18" charset="0"/>
              </a:rPr>
              <a:t>q </a:t>
            </a:r>
            <a:r>
              <a:rPr lang="zh-CN" altLang="en-US" sz="2400" b="1" dirty="0">
                <a:solidFill>
                  <a:srgbClr val="FF0000"/>
                </a:solidFill>
                <a:latin typeface="Times New Roman" panose="02020603050405020304" pitchFamily="18" charset="0"/>
              </a:rPr>
              <a:t>为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的右子树的中序首结点</a:t>
            </a:r>
            <a:endParaRPr lang="zh-CN" altLang="en-US" sz="2400" b="1" dirty="0">
              <a:solidFill>
                <a:srgbClr val="FF0000"/>
              </a:solidFill>
              <a:latin typeface="Times New Roman" panose="02020603050405020304" pitchFamily="18" charset="0"/>
            </a:endParaRPr>
          </a:p>
          <a:p>
            <a:pPr marL="342900" indent="-342900">
              <a:buClr>
                <a:schemeClr val="bg2"/>
              </a:buClr>
              <a:buSzPct val="75000"/>
              <a:buFont typeface="Wingdings" panose="05000000000000000000" pitchFamily="2" charset="2"/>
            </a:pPr>
            <a:r>
              <a:rPr lang="zh-CN" altLang="en-US" sz="2400" b="1" i="1" dirty="0">
                <a:solidFill>
                  <a:srgbClr val="FF0000"/>
                </a:solidFill>
                <a:latin typeface="Times New Roman" panose="02020603050405020304" pitchFamily="18" charset="0"/>
              </a:rPr>
              <a:t>     </a:t>
            </a:r>
            <a:r>
              <a:rPr lang="en-US" altLang="zh-CN" sz="2400" b="1" i="1" dirty="0">
                <a:latin typeface="Times New Roman" panose="02020603050405020304" pitchFamily="18" charset="0"/>
              </a:rPr>
              <a:t>Left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q </a:t>
            </a:r>
            <a:r>
              <a:rPr lang="zh-CN" altLang="en-US" sz="2400" b="1" dirty="0">
                <a:solidFill>
                  <a:srgbClr val="FF0000"/>
                </a:solidFill>
                <a:latin typeface="Times New Roman" panose="02020603050405020304" pitchFamily="18" charset="0"/>
              </a:rPr>
              <a:t>的前驱指针（即</a:t>
            </a:r>
            <a:r>
              <a:rPr lang="en-US" altLang="zh-CN" sz="2400" b="1" i="1" dirty="0">
                <a:solidFill>
                  <a:srgbClr val="FF0000"/>
                </a:solidFill>
                <a:latin typeface="Times New Roman" panose="02020603050405020304" pitchFamily="18" charset="0"/>
              </a:rPr>
              <a:t>Left</a:t>
            </a:r>
            <a:r>
              <a:rPr lang="zh-CN" altLang="en-US" sz="2400" b="1" dirty="0">
                <a:solidFill>
                  <a:srgbClr val="FF0000"/>
                </a:solidFill>
                <a:latin typeface="Times New Roman" panose="02020603050405020304" pitchFamily="18" charset="0"/>
              </a:rPr>
              <a:t>）指向 </a:t>
            </a:r>
            <a:r>
              <a:rPr lang="en-US" altLang="zh-CN" sz="2400" b="1" i="1" dirty="0">
                <a:solidFill>
                  <a:srgbClr val="FF0000"/>
                </a:solidFill>
                <a:latin typeface="Times New Roman" panose="02020603050405020304" pitchFamily="18" charset="0"/>
              </a:rPr>
              <a:t>p</a:t>
            </a:r>
            <a:endParaRPr lang="en-US" altLang="zh-CN" sz="2400" b="1" dirty="0">
              <a:solidFill>
                <a:srgbClr val="FFFF00"/>
              </a:solidFill>
              <a:latin typeface="Times New Roman" panose="02020603050405020304" pitchFamily="18" charset="0"/>
            </a:endParaRPr>
          </a:p>
        </p:txBody>
      </p:sp>
      <p:sp>
        <p:nvSpPr>
          <p:cNvPr id="145412" name="AutoShape 93"/>
          <p:cNvSpPr/>
          <p:nvPr/>
        </p:nvSpPr>
        <p:spPr>
          <a:xfrm>
            <a:off x="3240088" y="6021388"/>
            <a:ext cx="1966912" cy="800100"/>
          </a:xfrm>
          <a:prstGeom prst="borderCallout3">
            <a:avLst>
              <a:gd name="adj1" fmla="val 14287"/>
              <a:gd name="adj2" fmla="val 104333"/>
              <a:gd name="adj3" fmla="val 14287"/>
              <a:gd name="adj4" fmla="val 201171"/>
              <a:gd name="adj5" fmla="val -199"/>
              <a:gd name="adj6" fmla="val 201171"/>
              <a:gd name="adj7" fmla="val -48019"/>
              <a:gd name="adj8" fmla="val 185745"/>
            </a:avLst>
          </a:prstGeom>
          <a:solidFill>
            <a:schemeClr val="bg1"/>
          </a:solidFill>
          <a:ln w="19050" cap="flat" cmpd="sng">
            <a:solidFill>
              <a:srgbClr val="A50021"/>
            </a:solidFill>
            <a:prstDash val="solid"/>
            <a:miter/>
            <a:headEnd type="none" w="med" len="med"/>
            <a:tailEnd type="none" w="med" len="med"/>
          </a:ln>
        </p:spPr>
        <p:txBody>
          <a:bodyPr lIns="0" tIns="0" rIns="0" bIns="0" anchor="ctr" anchorCtr="0"/>
          <a:p>
            <a:pPr algn="ctr">
              <a:lnSpc>
                <a:spcPts val="2500"/>
              </a:lnSpc>
              <a:buClr>
                <a:schemeClr val="bg2"/>
              </a:buClr>
              <a:buSzPct val="75000"/>
              <a:buFont typeface="Wingdings" panose="05000000000000000000" pitchFamily="2" charset="2"/>
            </a:pPr>
            <a:r>
              <a:rPr lang="en-US" altLang="zh-CN" sz="2400" b="1" i="1" dirty="0">
                <a:latin typeface="Times New Roman" panose="02020603050405020304" pitchFamily="18" charset="0"/>
              </a:rPr>
              <a:t>p </a:t>
            </a:r>
            <a:r>
              <a:rPr lang="zh-CN" altLang="en-US" sz="2400" b="1" dirty="0">
                <a:latin typeface="Times New Roman" panose="02020603050405020304" pitchFamily="18" charset="0"/>
              </a:rPr>
              <a:t>之右子树的</a:t>
            </a:r>
            <a:endParaRPr lang="zh-CN" altLang="en-US" sz="2400" b="1" dirty="0">
              <a:latin typeface="Times New Roman" panose="02020603050405020304" pitchFamily="18" charset="0"/>
            </a:endParaRPr>
          </a:p>
          <a:p>
            <a:pPr algn="ctr">
              <a:lnSpc>
                <a:spcPts val="2500"/>
              </a:lnSpc>
              <a:buClr>
                <a:schemeClr val="bg2"/>
              </a:buClr>
              <a:buSzPct val="75000"/>
              <a:buFont typeface="Wingdings" panose="05000000000000000000" pitchFamily="2" charset="2"/>
            </a:pPr>
            <a:r>
              <a:rPr lang="zh-CN" altLang="en-US" sz="2400" b="1" dirty="0">
                <a:latin typeface="Times New Roman" panose="02020603050405020304" pitchFamily="18" charset="0"/>
              </a:rPr>
              <a:t>中序首结点</a:t>
            </a:r>
            <a:endParaRPr lang="zh-CN" altLang="en-US" sz="2400" b="1" dirty="0">
              <a:latin typeface="Times New Roman" panose="02020603050405020304" pitchFamily="18" charset="0"/>
            </a:endParaRPr>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ext Box 4"/>
          <p:cNvSpPr txBox="1"/>
          <p:nvPr/>
        </p:nvSpPr>
        <p:spPr>
          <a:xfrm>
            <a:off x="9525" y="-58737"/>
            <a:ext cx="9144000" cy="6883400"/>
          </a:xfrm>
          <a:prstGeom prst="rect">
            <a:avLst/>
          </a:prstGeom>
          <a:noFill/>
          <a:ln w="9525">
            <a:noFill/>
          </a:ln>
        </p:spPr>
        <p:txBody>
          <a:bodyPr lIns="144000" tIns="216000" bIns="216000">
            <a:spAutoFit/>
          </a:bodyPr>
          <a:p>
            <a:pPr>
              <a:lnSpc>
                <a:spcPts val="3500"/>
              </a:lnSpc>
              <a:buClr>
                <a:schemeClr val="bg2"/>
              </a:buClr>
              <a:buSzPct val="75000"/>
              <a:buFont typeface="Wingdings" panose="05000000000000000000" pitchFamily="2" charset="2"/>
            </a:pPr>
            <a:r>
              <a:rPr lang="zh-CN" altLang="en-US" sz="2600" b="1" dirty="0">
                <a:latin typeface="Times New Roman" panose="02020603050405020304" pitchFamily="18" charset="0"/>
              </a:rPr>
              <a:t>算法</a:t>
            </a:r>
            <a:r>
              <a:rPr lang="en-US" altLang="zh-CN" sz="2600" b="1" dirty="0">
                <a:latin typeface="Times New Roman" panose="02020603050405020304" pitchFamily="18" charset="0"/>
              </a:rPr>
              <a:t>IR( </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 ) </a:t>
            </a:r>
            <a:r>
              <a:rPr lang="en-US" altLang="zh-CN" sz="2500" b="1" dirty="0">
                <a:solidFill>
                  <a:srgbClr val="FF0000"/>
                </a:solidFill>
                <a:latin typeface="Times New Roman" panose="02020603050405020304" pitchFamily="18" charset="0"/>
              </a:rPr>
              <a:t>/* </a:t>
            </a:r>
            <a:r>
              <a:rPr lang="zh-CN" altLang="en-US" sz="2500" b="1" dirty="0">
                <a:solidFill>
                  <a:srgbClr val="FF0000"/>
                </a:solidFill>
                <a:latin typeface="Times New Roman" panose="02020603050405020304" pitchFamily="18" charset="0"/>
              </a:rPr>
              <a:t>将结点 </a:t>
            </a:r>
            <a:r>
              <a:rPr lang="en-US" altLang="zh-CN" sz="2500" b="1" i="1" dirty="0">
                <a:solidFill>
                  <a:srgbClr val="FF0000"/>
                </a:solidFill>
                <a:latin typeface="Times New Roman" panose="02020603050405020304" pitchFamily="18" charset="0"/>
              </a:rPr>
              <a:t>p </a:t>
            </a:r>
            <a:r>
              <a:rPr lang="zh-CN" altLang="en-US" sz="2500" b="1" dirty="0">
                <a:solidFill>
                  <a:srgbClr val="FF0000"/>
                </a:solidFill>
                <a:latin typeface="Times New Roman" panose="02020603050405020304" pitchFamily="18" charset="0"/>
              </a:rPr>
              <a:t>插入中序线索二叉树</a:t>
            </a:r>
            <a:r>
              <a:rPr lang="en-US" altLang="zh-CN" sz="2500" b="1" i="1" dirty="0">
                <a:solidFill>
                  <a:srgbClr val="FF0000"/>
                </a:solidFill>
                <a:latin typeface="Times New Roman" panose="02020603050405020304" pitchFamily="18" charset="0"/>
              </a:rPr>
              <a:t>T</a:t>
            </a:r>
            <a:r>
              <a:rPr lang="en-US" altLang="zh-CN" sz="2500" b="1" dirty="0">
                <a:solidFill>
                  <a:srgbClr val="FF0000"/>
                </a:solidFill>
                <a:latin typeface="Times New Roman" panose="02020603050405020304" pitchFamily="18" charset="0"/>
              </a:rPr>
              <a:t>*</a:t>
            </a:r>
            <a:r>
              <a:rPr lang="zh-CN" altLang="en-US" sz="2500" b="1" dirty="0">
                <a:solidFill>
                  <a:srgbClr val="FF0000"/>
                </a:solidFill>
                <a:latin typeface="Times New Roman" panose="02020603050405020304" pitchFamily="18" charset="0"/>
              </a:rPr>
              <a:t>，并使  </a:t>
            </a:r>
            <a:br>
              <a:rPr lang="zh-CN" altLang="en-US" sz="2500" b="1" dirty="0">
                <a:solidFill>
                  <a:srgbClr val="FF0000"/>
                </a:solidFill>
                <a:latin typeface="Times New Roman" panose="02020603050405020304" pitchFamily="18" charset="0"/>
              </a:rPr>
            </a:br>
            <a:r>
              <a:rPr lang="zh-CN" altLang="en-US" sz="2500" b="1" dirty="0">
                <a:solidFill>
                  <a:srgbClr val="FF0000"/>
                </a:solidFill>
                <a:latin typeface="Times New Roman" panose="02020603050405020304" pitchFamily="18" charset="0"/>
              </a:rPr>
              <a:t>                               </a:t>
            </a:r>
            <a:r>
              <a:rPr lang="en-US" altLang="zh-CN" sz="2500" b="1" i="1" dirty="0">
                <a:solidFill>
                  <a:srgbClr val="FF0000"/>
                </a:solidFill>
                <a:latin typeface="Times New Roman" panose="02020603050405020304" pitchFamily="18" charset="0"/>
              </a:rPr>
              <a:t>p</a:t>
            </a:r>
            <a:r>
              <a:rPr lang="en-US" altLang="zh-CN" sz="2500" b="1" dirty="0">
                <a:solidFill>
                  <a:srgbClr val="FF0000"/>
                </a:solidFill>
                <a:latin typeface="Times New Roman" panose="02020603050405020304" pitchFamily="18" charset="0"/>
              </a:rPr>
              <a:t> </a:t>
            </a:r>
            <a:r>
              <a:rPr lang="zh-CN" altLang="en-US" sz="2500" b="1" dirty="0">
                <a:solidFill>
                  <a:srgbClr val="FF0000"/>
                </a:solidFill>
                <a:latin typeface="Times New Roman" panose="02020603050405020304" pitchFamily="18" charset="0"/>
              </a:rPr>
              <a:t>成为</a:t>
            </a:r>
            <a:r>
              <a:rPr lang="en-US" altLang="zh-CN" sz="2500" b="1" i="1" dirty="0">
                <a:solidFill>
                  <a:srgbClr val="FF0000"/>
                </a:solidFill>
                <a:latin typeface="Times New Roman" panose="02020603050405020304" pitchFamily="18" charset="0"/>
              </a:rPr>
              <a:t>T</a:t>
            </a:r>
            <a:r>
              <a:rPr lang="en-US" altLang="zh-CN" sz="2500" b="1" dirty="0">
                <a:solidFill>
                  <a:srgbClr val="FF0000"/>
                </a:solidFill>
                <a:latin typeface="Times New Roman" panose="02020603050405020304" pitchFamily="18" charset="0"/>
              </a:rPr>
              <a:t>*</a:t>
            </a:r>
            <a:r>
              <a:rPr lang="zh-CN" altLang="en-US" sz="2500" b="1" dirty="0">
                <a:solidFill>
                  <a:srgbClr val="FF0000"/>
                </a:solidFill>
                <a:latin typeface="Times New Roman" panose="02020603050405020304" pitchFamily="18" charset="0"/>
              </a:rPr>
              <a:t>中结点 </a:t>
            </a:r>
            <a:r>
              <a:rPr lang="en-US" altLang="zh-CN" sz="2500" b="1" i="1" dirty="0">
                <a:solidFill>
                  <a:srgbClr val="FF0000"/>
                </a:solidFill>
                <a:latin typeface="Times New Roman" panose="02020603050405020304" pitchFamily="18" charset="0"/>
              </a:rPr>
              <a:t>s </a:t>
            </a:r>
            <a:r>
              <a:rPr lang="zh-CN" altLang="en-US" sz="2500" b="1" dirty="0">
                <a:solidFill>
                  <a:srgbClr val="FF0000"/>
                </a:solidFill>
                <a:latin typeface="Times New Roman" panose="02020603050405020304" pitchFamily="18" charset="0"/>
              </a:rPr>
              <a:t>的右子结点 </a:t>
            </a:r>
            <a:r>
              <a:rPr lang="en-US" altLang="zh-CN" sz="2500" b="1" dirty="0">
                <a:solidFill>
                  <a:srgbClr val="FF0000"/>
                </a:solidFill>
                <a:latin typeface="Times New Roman" panose="02020603050405020304" pitchFamily="18" charset="0"/>
              </a:rPr>
              <a:t>*/</a:t>
            </a:r>
            <a:endParaRPr lang="en-US" altLang="zh-CN" sz="2500" b="1" dirty="0">
              <a:solidFill>
                <a:srgbClr val="FF0000"/>
              </a:solidFill>
              <a:latin typeface="Times New Roman" panose="02020603050405020304" pitchFamily="18" charset="0"/>
            </a:endParaRPr>
          </a:p>
          <a:p>
            <a:pPr>
              <a:lnSpc>
                <a:spcPts val="3500"/>
              </a:lnSpc>
              <a:spcBef>
                <a:spcPts val="1800"/>
              </a:spcBef>
              <a:buClr>
                <a:schemeClr val="bg2"/>
              </a:buClr>
              <a:buSzPct val="75000"/>
              <a:buFont typeface="Wingdings" panose="05000000000000000000" pitchFamily="2" charset="2"/>
            </a:pPr>
            <a:r>
              <a:rPr lang="en-US" altLang="zh-CN" sz="2600" b="1" dirty="0">
                <a:solidFill>
                  <a:srgbClr val="0000CC"/>
                </a:solidFill>
                <a:latin typeface="Times New Roman" panose="02020603050405020304" pitchFamily="18" charset="0"/>
              </a:rPr>
              <a:t>IR1.</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p </a:t>
            </a:r>
            <a:r>
              <a:rPr lang="zh-CN" altLang="en-US" sz="2600" b="1" dirty="0">
                <a:latin typeface="Times New Roman" panose="02020603050405020304" pitchFamily="18" charset="0"/>
              </a:rPr>
              <a:t>之右指针指向 </a:t>
            </a:r>
            <a:r>
              <a:rPr lang="en-US" altLang="zh-CN" sz="2600" b="1" i="1" dirty="0">
                <a:latin typeface="Times New Roman" panose="02020603050405020304" pitchFamily="18" charset="0"/>
              </a:rPr>
              <a:t>s </a:t>
            </a:r>
            <a:r>
              <a:rPr lang="zh-CN" altLang="en-US" sz="2600" b="1" dirty="0">
                <a:latin typeface="Times New Roman" panose="02020603050405020304" pitchFamily="18" charset="0"/>
              </a:rPr>
              <a:t>右指针所指结点</a:t>
            </a:r>
            <a:r>
              <a:rPr lang="en-US" altLang="zh-CN" sz="2600" b="1" dirty="0">
                <a:latin typeface="Times New Roman" panose="02020603050405020304" pitchFamily="18" charset="0"/>
              </a:rPr>
              <a:t>] </a:t>
            </a:r>
            <a:endParaRPr lang="en-US" altLang="zh-CN" sz="2600" b="1" i="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i="1" dirty="0">
                <a:latin typeface="Times New Roman" panose="02020603050405020304" pitchFamily="18" charset="0"/>
              </a:rPr>
              <a:t>    Right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a:t>
            </a:r>
            <a:r>
              <a:rPr lang="en-US" altLang="zh-CN" sz="2600" b="1" dirty="0">
                <a:latin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rPr>
              <a:t>Right </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RThread</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p </a:t>
            </a:r>
            <a:r>
              <a:rPr lang="en-US" altLang="zh-CN" sz="26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rPr>
              <a:t>RThread</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dirty="0">
                <a:solidFill>
                  <a:srgbClr val="0000CC"/>
                </a:solidFill>
                <a:latin typeface="Times New Roman" panose="02020603050405020304" pitchFamily="18" charset="0"/>
              </a:rPr>
              <a:t>IR2.</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p </a:t>
            </a:r>
            <a:r>
              <a:rPr lang="zh-CN" altLang="en-US" sz="2600" b="1" dirty="0">
                <a:latin typeface="Times New Roman" panose="02020603050405020304" pitchFamily="18" charset="0"/>
              </a:rPr>
              <a:t>的左指针指向 </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 ] </a:t>
            </a:r>
            <a:endParaRPr lang="en-US" altLang="zh-CN" sz="2600" b="1" i="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i="1" dirty="0">
                <a:latin typeface="Times New Roman" panose="02020603050405020304" pitchFamily="18" charset="0"/>
              </a:rPr>
              <a:t>    Left</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 . </a:t>
            </a:r>
            <a:r>
              <a:rPr lang="en-US" altLang="zh-CN" sz="2400" b="1" i="1" dirty="0">
                <a:latin typeface="Times New Roman" panose="02020603050405020304" pitchFamily="18" charset="0"/>
              </a:rPr>
              <a:t>LThread</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1.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p </a:t>
            </a:r>
            <a:r>
              <a:rPr lang="zh-CN" altLang="en-US" sz="2400" b="1" dirty="0">
                <a:solidFill>
                  <a:srgbClr val="FF0000"/>
                </a:solidFill>
                <a:latin typeface="Times New Roman" panose="02020603050405020304" pitchFamily="18" charset="0"/>
              </a:rPr>
              <a:t>的前驱结点为 </a:t>
            </a:r>
            <a:r>
              <a:rPr lang="en-US" altLang="zh-CN" sz="2400" b="1" i="1" dirty="0">
                <a:solidFill>
                  <a:srgbClr val="FF0000"/>
                </a:solidFill>
                <a:latin typeface="Times New Roman" panose="02020603050405020304" pitchFamily="18" charset="0"/>
              </a:rPr>
              <a:t>s</a:t>
            </a:r>
            <a:r>
              <a:rPr lang="en-US" altLang="zh-CN" sz="2400" b="1" dirty="0">
                <a:solidFill>
                  <a:srgbClr val="FFFF00"/>
                </a:solidFill>
                <a:latin typeface="Times New Roman" panose="02020603050405020304" pitchFamily="18" charset="0"/>
              </a:rPr>
              <a:t> </a:t>
            </a:r>
            <a:r>
              <a:rPr lang="en-US" altLang="zh-CN" sz="2400" b="1" dirty="0">
                <a:latin typeface="Times New Roman" panose="02020603050405020304" pitchFamily="18" charset="0"/>
              </a:rPr>
              <a:t>	</a:t>
            </a: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dirty="0">
                <a:solidFill>
                  <a:srgbClr val="0000CC"/>
                </a:solidFill>
                <a:latin typeface="Times New Roman" panose="02020603050405020304" pitchFamily="18" charset="0"/>
              </a:rPr>
              <a:t>IR3.</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成为</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的右子结点</a:t>
            </a:r>
            <a:r>
              <a:rPr lang="zh-CN" altLang="en-US" dirty="0">
                <a:latin typeface="Arial" panose="020B0604020202020204" pitchFamily="34" charset="0"/>
              </a:rPr>
              <a:t> </a:t>
            </a: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Right</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dirty="0">
                <a:latin typeface="Times New Roman" panose="02020603050405020304" pitchFamily="18" charset="0"/>
              </a:rPr>
              <a:t>    IF </a:t>
            </a:r>
            <a:r>
              <a:rPr lang="en-US" altLang="zh-CN" sz="2600" b="1" i="1" dirty="0">
                <a:latin typeface="Times New Roman" panose="02020603050405020304" pitchFamily="18" charset="0"/>
              </a:rPr>
              <a:t>RThread</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)=1 THEN (</a:t>
            </a:r>
            <a:r>
              <a:rPr lang="en-US" altLang="zh-CN" sz="2600" b="1" i="1" dirty="0">
                <a:latin typeface="Times New Roman" panose="02020603050405020304" pitchFamily="18" charset="0"/>
              </a:rPr>
              <a:t>RThread</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s</a:t>
            </a:r>
            <a:r>
              <a:rPr lang="en-US" altLang="zh-CN" sz="26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0. RETURN. ). </a:t>
            </a:r>
            <a:endParaRPr lang="en-US" altLang="zh-CN" sz="26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 </a:t>
            </a:r>
            <a:r>
              <a:rPr lang="zh-CN" altLang="en-US" sz="2800" b="1" dirty="0">
                <a:solidFill>
                  <a:srgbClr val="FF0000"/>
                </a:solidFill>
                <a:latin typeface="Times New Roman" panose="02020603050405020304" pitchFamily="18" charset="0"/>
              </a:rPr>
              <a:t>若</a:t>
            </a:r>
            <a:r>
              <a:rPr lang="en-US" altLang="zh-CN" sz="2800" b="1" dirty="0">
                <a:solidFill>
                  <a:srgbClr val="FF0000"/>
                </a:solidFill>
                <a:latin typeface="Times New Roman" panose="02020603050405020304" pitchFamily="18" charset="0"/>
              </a:rPr>
              <a:t>s</a:t>
            </a:r>
            <a:r>
              <a:rPr lang="zh-CN" altLang="en-US" sz="2800" b="1" dirty="0">
                <a:solidFill>
                  <a:srgbClr val="FF0000"/>
                </a:solidFill>
                <a:latin typeface="Times New Roman" panose="02020603050405020304" pitchFamily="18" charset="0"/>
              </a:rPr>
              <a:t>无右子树，</a:t>
            </a:r>
            <a:r>
              <a:rPr lang="en-US" altLang="zh-CN" sz="2800" b="1" i="1" dirty="0">
                <a:solidFill>
                  <a:srgbClr val="FF0000"/>
                </a:solidFill>
                <a:latin typeface="Times New Roman" panose="02020603050405020304" pitchFamily="18" charset="0"/>
              </a:rPr>
              <a:t>p </a:t>
            </a:r>
            <a:r>
              <a:rPr lang="zh-CN" altLang="en-US" sz="2800" b="1" dirty="0">
                <a:solidFill>
                  <a:srgbClr val="FF0000"/>
                </a:solidFill>
                <a:latin typeface="Times New Roman" panose="02020603050405020304" pitchFamily="18" charset="0"/>
              </a:rPr>
              <a:t>作为 </a:t>
            </a:r>
            <a:r>
              <a:rPr lang="en-US" altLang="zh-CN" sz="2800" b="1" i="1" dirty="0">
                <a:solidFill>
                  <a:srgbClr val="FF0000"/>
                </a:solidFill>
                <a:latin typeface="Times New Roman" panose="02020603050405020304" pitchFamily="18" charset="0"/>
              </a:rPr>
              <a:t>s </a:t>
            </a:r>
            <a:r>
              <a:rPr lang="zh-CN" altLang="en-US" sz="2800" b="1" dirty="0">
                <a:solidFill>
                  <a:srgbClr val="FF0000"/>
                </a:solidFill>
                <a:latin typeface="Times New Roman" panose="02020603050405020304" pitchFamily="18" charset="0"/>
              </a:rPr>
              <a:t>的右子结点</a:t>
            </a:r>
            <a:endParaRPr lang="zh-CN" altLang="en-US" sz="26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dirty="0">
                <a:solidFill>
                  <a:srgbClr val="0000CC"/>
                </a:solidFill>
                <a:latin typeface="Times New Roman" panose="02020603050405020304" pitchFamily="18" charset="0"/>
              </a:rPr>
              <a:t>IR4.</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s</a:t>
            </a:r>
            <a:r>
              <a:rPr lang="zh-CN" altLang="en-US" sz="2600" b="1" dirty="0">
                <a:latin typeface="Times New Roman" panose="02020603050405020304" pitchFamily="18" charset="0"/>
              </a:rPr>
              <a:t>原右子树中序首结点 </a:t>
            </a:r>
            <a:r>
              <a:rPr lang="en-US" altLang="zh-CN" sz="2600" b="1" i="1" dirty="0">
                <a:latin typeface="Times New Roman" panose="02020603050405020304" pitchFamily="18" charset="0"/>
              </a:rPr>
              <a:t>q </a:t>
            </a:r>
            <a:r>
              <a:rPr lang="zh-CN" altLang="en-US" sz="2600" b="1" dirty="0">
                <a:latin typeface="Times New Roman" panose="02020603050405020304" pitchFamily="18" charset="0"/>
              </a:rPr>
              <a:t>的</a:t>
            </a:r>
            <a:r>
              <a:rPr lang="en-US" altLang="zh-CN" sz="2600" b="1" i="1" dirty="0">
                <a:latin typeface="Times New Roman" panose="02020603050405020304" pitchFamily="18" charset="0"/>
              </a:rPr>
              <a:t>Left </a:t>
            </a:r>
            <a:r>
              <a:rPr lang="zh-CN" altLang="en-US" sz="2600" b="1" dirty="0">
                <a:latin typeface="Times New Roman" panose="02020603050405020304" pitchFamily="18" charset="0"/>
              </a:rPr>
              <a:t>域指向</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a:t>
            </a:r>
            <a:endParaRPr lang="en-US" altLang="zh-CN" sz="2600" b="1" i="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en-US" altLang="zh-CN" sz="2600" b="1" i="1" dirty="0">
                <a:latin typeface="Times New Roman" panose="02020603050405020304" pitchFamily="18" charset="0"/>
              </a:rPr>
              <a:t>    q</a:t>
            </a:r>
            <a:r>
              <a:rPr lang="en-US" altLang="zh-CN" sz="2600" b="1" dirty="0">
                <a:latin typeface="Times New Roman" panose="02020603050405020304" pitchFamily="18" charset="0"/>
                <a:sym typeface="Symbol" panose="05050102010706020507" pitchFamily="18" charset="2"/>
              </a:rPr>
              <a:t></a:t>
            </a:r>
            <a:r>
              <a:rPr lang="en-US" altLang="zh-CN" sz="2600" b="1" i="1" dirty="0">
                <a:latin typeface="Times New Roman" panose="02020603050405020304" pitchFamily="18" charset="0"/>
              </a:rPr>
              <a:t>Right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a:t>
            </a:r>
            <a:r>
              <a:rPr lang="en-US" altLang="zh-CN" sz="2500" b="1" dirty="0">
                <a:solidFill>
                  <a:srgbClr val="FF0000"/>
                </a:solidFill>
                <a:latin typeface="Times New Roman" panose="02020603050405020304" pitchFamily="18" charset="0"/>
              </a:rPr>
              <a:t>// </a:t>
            </a:r>
            <a:r>
              <a:rPr lang="en-US" altLang="zh-CN" sz="2500" b="1" i="1" dirty="0">
                <a:solidFill>
                  <a:srgbClr val="FF0000"/>
                </a:solidFill>
                <a:latin typeface="Times New Roman" panose="02020603050405020304" pitchFamily="18" charset="0"/>
              </a:rPr>
              <a:t>q </a:t>
            </a:r>
            <a:r>
              <a:rPr lang="zh-CN" altLang="en-US" sz="2500" b="1" dirty="0">
                <a:solidFill>
                  <a:srgbClr val="FF0000"/>
                </a:solidFill>
                <a:latin typeface="Times New Roman" panose="02020603050405020304" pitchFamily="18" charset="0"/>
              </a:rPr>
              <a:t>为 </a:t>
            </a:r>
            <a:r>
              <a:rPr lang="en-US" altLang="zh-CN" sz="2500" b="1" i="1" dirty="0">
                <a:solidFill>
                  <a:srgbClr val="FF0000"/>
                </a:solidFill>
                <a:latin typeface="Times New Roman" panose="02020603050405020304" pitchFamily="18" charset="0"/>
              </a:rPr>
              <a:t>p </a:t>
            </a:r>
            <a:r>
              <a:rPr lang="zh-CN" altLang="en-US" sz="2500" b="1" dirty="0">
                <a:solidFill>
                  <a:srgbClr val="FF0000"/>
                </a:solidFill>
                <a:latin typeface="Times New Roman" panose="02020603050405020304" pitchFamily="18" charset="0"/>
              </a:rPr>
              <a:t>之右子树的根</a:t>
            </a:r>
            <a:endParaRPr lang="zh-CN" altLang="en-US" sz="25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FIO(</a:t>
            </a:r>
            <a:r>
              <a:rPr lang="en-US" altLang="zh-CN" sz="2600" b="1" i="1" dirty="0">
                <a:latin typeface="Times New Roman" panose="02020603050405020304" pitchFamily="18" charset="0"/>
              </a:rPr>
              <a:t>q</a:t>
            </a:r>
            <a:r>
              <a:rPr lang="en-US" altLang="zh-CN" sz="2600" b="1" dirty="0">
                <a:latin typeface="Times New Roman" panose="02020603050405020304" pitchFamily="18" charset="0"/>
              </a:rPr>
              <a:t> . </a:t>
            </a:r>
            <a:r>
              <a:rPr lang="en-US" altLang="zh-CN" sz="2600" b="1" i="1" dirty="0">
                <a:latin typeface="Times New Roman" panose="02020603050405020304" pitchFamily="18" charset="0"/>
              </a:rPr>
              <a:t>q</a:t>
            </a:r>
            <a:r>
              <a:rPr lang="en-US" altLang="zh-CN" sz="2600" b="1" dirty="0">
                <a:latin typeface="Times New Roman" panose="02020603050405020304" pitchFamily="18" charset="0"/>
              </a:rPr>
              <a:t>).)</a:t>
            </a:r>
            <a:r>
              <a:rPr lang="en-US" altLang="zh-CN" sz="2800" b="1" dirty="0">
                <a:solidFill>
                  <a:srgbClr val="FF0000"/>
                </a:solidFill>
                <a:latin typeface="Times New Roman" panose="02020603050405020304" pitchFamily="18" charset="0"/>
              </a:rPr>
              <a:t>   </a:t>
            </a:r>
            <a:r>
              <a:rPr lang="en-US" altLang="zh-CN" sz="2500" b="1" dirty="0">
                <a:solidFill>
                  <a:srgbClr val="FF0000"/>
                </a:solidFill>
                <a:latin typeface="Times New Roman" panose="02020603050405020304" pitchFamily="18" charset="0"/>
              </a:rPr>
              <a:t>// </a:t>
            </a:r>
            <a:r>
              <a:rPr lang="en-US" altLang="zh-CN" sz="2500" b="1" i="1" dirty="0">
                <a:solidFill>
                  <a:srgbClr val="FF0000"/>
                </a:solidFill>
                <a:latin typeface="Times New Roman" panose="02020603050405020304" pitchFamily="18" charset="0"/>
              </a:rPr>
              <a:t>q </a:t>
            </a:r>
            <a:r>
              <a:rPr lang="zh-CN" altLang="en-US" sz="2500" b="1" dirty="0">
                <a:solidFill>
                  <a:srgbClr val="FF0000"/>
                </a:solidFill>
                <a:latin typeface="Times New Roman" panose="02020603050405020304" pitchFamily="18" charset="0"/>
              </a:rPr>
              <a:t>为 </a:t>
            </a:r>
            <a:r>
              <a:rPr lang="en-US" altLang="zh-CN" sz="2500" b="1" i="1" dirty="0">
                <a:solidFill>
                  <a:srgbClr val="FF0000"/>
                </a:solidFill>
                <a:latin typeface="Times New Roman" panose="02020603050405020304" pitchFamily="18" charset="0"/>
              </a:rPr>
              <a:t>p </a:t>
            </a:r>
            <a:r>
              <a:rPr lang="zh-CN" altLang="en-US" sz="2500" b="1" dirty="0">
                <a:solidFill>
                  <a:srgbClr val="FF0000"/>
                </a:solidFill>
                <a:latin typeface="Times New Roman" panose="02020603050405020304" pitchFamily="18" charset="0"/>
              </a:rPr>
              <a:t>之右子树的中序首结点</a:t>
            </a:r>
            <a:r>
              <a:rPr lang="zh-CN" altLang="en-US" sz="2600" b="1" dirty="0">
                <a:latin typeface="Times New Roman" panose="02020603050405020304" pitchFamily="18" charset="0"/>
              </a:rPr>
              <a:t>	                                       </a:t>
            </a:r>
            <a:endParaRPr lang="zh-CN" altLang="en-US" sz="2400" b="1" dirty="0">
              <a:latin typeface="Times New Roman" panose="02020603050405020304" pitchFamily="18" charset="0"/>
            </a:endParaRPr>
          </a:p>
          <a:p>
            <a:pPr>
              <a:lnSpc>
                <a:spcPts val="3500"/>
              </a:lnSpc>
              <a:buClr>
                <a:schemeClr val="bg2"/>
              </a:buClr>
              <a:buSzPct val="75000"/>
              <a:buFont typeface="Wingdings" panose="05000000000000000000" pitchFamily="2" charset="2"/>
            </a:pPr>
            <a:r>
              <a:rPr lang="zh-CN" altLang="en-US" sz="2600" b="1" i="1" dirty="0">
                <a:latin typeface="Times New Roman" panose="02020603050405020304" pitchFamily="18" charset="0"/>
              </a:rPr>
              <a:t>    </a:t>
            </a:r>
            <a:r>
              <a:rPr lang="en-US" altLang="zh-CN" sz="2600" b="1" i="1" dirty="0">
                <a:latin typeface="Times New Roman" panose="02020603050405020304" pitchFamily="18" charset="0"/>
              </a:rPr>
              <a:t>Left</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q</a:t>
            </a:r>
            <a:r>
              <a:rPr lang="en-US" altLang="zh-CN" sz="2600" b="1" dirty="0">
                <a:latin typeface="Times New Roman" panose="02020603050405020304" pitchFamily="18" charset="0"/>
              </a:rPr>
              <a:t>)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p</a:t>
            </a:r>
            <a:r>
              <a:rPr lang="en-US" altLang="zh-CN" sz="2600" b="1" dirty="0">
                <a:latin typeface="Times New Roman" panose="02020603050405020304" pitchFamily="18" charset="0"/>
              </a:rPr>
              <a:t> . ▐ </a:t>
            </a:r>
            <a:r>
              <a:rPr lang="en-US" altLang="zh-CN" sz="2400" b="1" dirty="0">
                <a:solidFill>
                  <a:srgbClr val="FF0000"/>
                </a:solidFill>
                <a:latin typeface="Times New Roman" panose="02020603050405020304" pitchFamily="18" charset="0"/>
              </a:rPr>
              <a:t>// </a:t>
            </a:r>
            <a:r>
              <a:rPr lang="en-US" altLang="zh-CN" sz="2400" b="1" i="1" dirty="0">
                <a:solidFill>
                  <a:srgbClr val="FF0000"/>
                </a:solidFill>
                <a:latin typeface="Times New Roman" panose="02020603050405020304" pitchFamily="18" charset="0"/>
              </a:rPr>
              <a:t>q </a:t>
            </a:r>
            <a:r>
              <a:rPr lang="zh-CN" altLang="en-US" sz="2400" b="1" dirty="0">
                <a:solidFill>
                  <a:srgbClr val="FF0000"/>
                </a:solidFill>
                <a:latin typeface="Times New Roman" panose="02020603050405020304" pitchFamily="18" charset="0"/>
              </a:rPr>
              <a:t>的前驱指针指向 </a:t>
            </a:r>
            <a:r>
              <a:rPr lang="en-US" altLang="zh-CN" sz="2400" b="1" i="1" dirty="0">
                <a:solidFill>
                  <a:srgbClr val="FF0000"/>
                </a:solidFill>
                <a:latin typeface="Times New Roman" panose="02020603050405020304" pitchFamily="18" charset="0"/>
              </a:rPr>
              <a:t>p</a:t>
            </a:r>
            <a:endParaRPr lang="en-US" altLang="zh-CN" sz="2400" b="1" i="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ext Box 4"/>
          <p:cNvSpPr txBox="1"/>
          <p:nvPr/>
        </p:nvSpPr>
        <p:spPr>
          <a:xfrm>
            <a:off x="0" y="620713"/>
            <a:ext cx="9144000" cy="5986462"/>
          </a:xfrm>
          <a:prstGeom prst="rect">
            <a:avLst/>
          </a:prstGeom>
          <a:noFill/>
          <a:ln w="9525">
            <a:noFill/>
          </a:ln>
        </p:spPr>
        <p:txBody>
          <a:bodyPr lIns="144000" tIns="216000" bIns="216000">
            <a:spAutoFit/>
          </a:bodyPr>
          <a:p>
            <a:pPr eaLnBrk="0" hangingPunct="0">
              <a:lnSpc>
                <a:spcPct val="110000"/>
              </a:lnSpc>
              <a:spcBef>
                <a:spcPct val="10000"/>
              </a:spcBef>
            </a:pPr>
            <a:r>
              <a:rPr lang="zh-CN" altLang="pt-BR" sz="2800" b="1" dirty="0">
                <a:latin typeface="Times New Roman" panose="02020603050405020304" pitchFamily="18" charset="0"/>
              </a:rPr>
              <a:t>算法</a:t>
            </a:r>
            <a:r>
              <a:rPr lang="en-US" altLang="zh-CN" sz="2800" b="1" dirty="0">
                <a:latin typeface="Times New Roman" panose="02020603050405020304" pitchFamily="18" charset="0"/>
              </a:rPr>
              <a:t>InThread(</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r</a:t>
            </a:r>
            <a:r>
              <a:rPr lang="zh-CN" altLang="en-US" sz="2800" b="1" dirty="0">
                <a:latin typeface="Times New Roman" panose="02020603050405020304" pitchFamily="18" charset="0"/>
              </a:rPr>
              <a:t>指向非线索二叉树</a:t>
            </a:r>
            <a:r>
              <a:rPr lang="en-US" altLang="zh-CN" sz="2800" b="1" dirty="0">
                <a:latin typeface="Times New Roman" panose="02020603050405020304" pitchFamily="18" charset="0"/>
              </a:rPr>
              <a:t>T*</a:t>
            </a:r>
            <a:r>
              <a:rPr lang="zh-CN" altLang="en-US" sz="2800" b="1" dirty="0">
                <a:latin typeface="Times New Roman" panose="02020603050405020304" pitchFamily="18" charset="0"/>
              </a:rPr>
              <a:t>之根，本算法为其增加中序线索</a:t>
            </a:r>
            <a:endParaRPr lang="zh-CN" altLang="en-US"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InThread1. [ </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IF </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THEN </a:t>
            </a:r>
            <a:r>
              <a:rPr lang="en-US" altLang="zh-CN" sz="2800" b="1" dirty="0">
                <a:solidFill>
                  <a:srgbClr val="FF0000"/>
                </a:solidFill>
                <a:latin typeface="Times New Roman" panose="02020603050405020304" pitchFamily="18" charset="0"/>
              </a:rPr>
              <a:t>(</a:t>
            </a:r>
            <a:endParaRPr lang="en-US" altLang="zh-CN" sz="2800" b="1" dirty="0">
              <a:solidFill>
                <a:srgbClr val="FF0000"/>
              </a:solidFill>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InThread( Left(</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 ).    /* </a:t>
            </a:r>
            <a:r>
              <a:rPr lang="zh-CN" altLang="en-US" sz="2800" b="1" dirty="0">
                <a:latin typeface="Times New Roman" panose="02020603050405020304" pitchFamily="18" charset="0"/>
              </a:rPr>
              <a:t>线索化左子树 </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IF Left(</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THEN (Left(</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a:t>
            </a:r>
            <a:r>
              <a:rPr lang="en-US" altLang="zh-CN" sz="2400" b="1" dirty="0">
                <a:latin typeface="Arial" panose="020B0604020202020204" pitchFamily="34"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pre</a:t>
            </a:r>
            <a:r>
              <a:rPr lang="en-US" altLang="zh-CN" sz="2400" b="1" dirty="0">
                <a:latin typeface="Times New Roman" panose="02020603050405020304" pitchFamily="18" charset="0"/>
              </a:rPr>
              <a:t>. LThread(</a:t>
            </a:r>
            <a:r>
              <a:rPr lang="en-US" altLang="zh-CN" sz="2400" b="1" i="1" dirty="0">
                <a:latin typeface="Times New Roman" panose="02020603050405020304" pitchFamily="18" charset="0"/>
              </a:rPr>
              <a:t>r</a:t>
            </a:r>
            <a:r>
              <a:rPr lang="en-US" altLang="zh-CN" sz="2400" b="1" dirty="0">
                <a:latin typeface="Times New Roman" panose="02020603050405020304" pitchFamily="18" charset="0"/>
              </a:rPr>
              <a:t>) </a:t>
            </a:r>
            <a:r>
              <a:rPr lang="en-US" altLang="zh-CN" sz="2400" b="1" dirty="0">
                <a:latin typeface="Arial" panose="020B0604020202020204" pitchFamily="34" charset="0"/>
                <a:sym typeface="Symbol" panose="05050102010706020507" pitchFamily="18" charset="2"/>
              </a:rPr>
              <a:t></a:t>
            </a:r>
            <a:r>
              <a:rPr lang="en-US" altLang="zh-CN" dirty="0">
                <a:latin typeface="Arial" panose="020B0604020202020204" pitchFamily="34" charset="0"/>
              </a:rPr>
              <a:t> </a:t>
            </a:r>
            <a:r>
              <a:rPr lang="en-US" altLang="zh-CN" sz="2800" b="1" dirty="0">
                <a:latin typeface="Times New Roman" panose="02020603050405020304" pitchFamily="18" charset="0"/>
              </a:rPr>
              <a:t>1.) .    </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 </a:t>
            </a:r>
            <a:r>
              <a:rPr lang="zh-CN" altLang="en-US" sz="2800" b="1" dirty="0">
                <a:latin typeface="Times New Roman" panose="02020603050405020304" pitchFamily="18" charset="0"/>
              </a:rPr>
              <a:t>置前驱线索 </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IF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AND Right(</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dirty="0">
                <a:latin typeface="Arial" panose="020B0604020202020204" pitchFamily="34" charset="0"/>
              </a:rPr>
              <a:t> </a:t>
            </a:r>
            <a:r>
              <a:rPr lang="en-US" altLang="zh-CN" sz="2800" b="1" dirty="0">
                <a:latin typeface="Times New Roman" panose="02020603050405020304" pitchFamily="18" charset="0"/>
              </a:rPr>
              <a:t>THEN </a:t>
            </a:r>
            <a:br>
              <a:rPr lang="en-US" altLang="zh-CN" sz="2800" b="1" dirty="0">
                <a:latin typeface="Times New Roman" panose="02020603050405020304" pitchFamily="18" charset="0"/>
              </a:rPr>
            </a:br>
            <a:r>
              <a:rPr lang="en-US" altLang="zh-CN" sz="2800" b="1" dirty="0">
                <a:latin typeface="Times New Roman" panose="02020603050405020304" pitchFamily="18" charset="0"/>
              </a:rPr>
              <a:t>           ( Right(</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a:t>
            </a:r>
            <a:r>
              <a:rPr lang="en-US" altLang="zh-CN" sz="2400" b="1" dirty="0">
                <a:latin typeface="Arial" panose="020B0604020202020204" pitchFamily="34" charset="0"/>
                <a:sym typeface="Symbol" panose="05050102010706020507" pitchFamily="18" charset="2"/>
              </a:rPr>
              <a:t></a:t>
            </a:r>
            <a:r>
              <a:rPr lang="en-US" altLang="zh-CN" sz="2800" b="1" i="1" dirty="0">
                <a:latin typeface="Times New Roman" panose="02020603050405020304" pitchFamily="18" charset="0"/>
              </a:rPr>
              <a:t>r </a:t>
            </a:r>
            <a:r>
              <a:rPr lang="en-US" altLang="zh-CN" sz="2800" b="1" dirty="0">
                <a:latin typeface="Times New Roman" panose="02020603050405020304" pitchFamily="18" charset="0"/>
              </a:rPr>
              <a:t>. RThread(</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a:t>
            </a:r>
            <a:r>
              <a:rPr lang="en-US" altLang="zh-CN" sz="2400" b="1" dirty="0">
                <a:latin typeface="Times New Roman" panose="02020603050405020304" pitchFamily="18" charset="0"/>
              </a:rPr>
              <a:t> </a:t>
            </a:r>
            <a:r>
              <a:rPr lang="en-US" altLang="zh-CN" sz="2400" b="1" dirty="0">
                <a:latin typeface="Arial" panose="020B0604020202020204" pitchFamily="34" charset="0"/>
                <a:sym typeface="Symbol" panose="05050102010706020507" pitchFamily="18" charset="2"/>
              </a:rPr>
              <a:t></a:t>
            </a:r>
            <a:r>
              <a:rPr lang="en-US" altLang="zh-CN" sz="2800" b="1" dirty="0">
                <a:latin typeface="Times New Roman" panose="02020603050405020304" pitchFamily="18" charset="0"/>
              </a:rPr>
              <a:t>1. ) //</a:t>
            </a:r>
            <a:r>
              <a:rPr lang="zh-CN" altLang="en-US" sz="2800" b="1" dirty="0">
                <a:latin typeface="Times New Roman" panose="02020603050405020304" pitchFamily="18" charset="0"/>
              </a:rPr>
              <a:t>置后继线索</a:t>
            </a:r>
            <a:endParaRPr lang="zh-CN" altLang="en-US" sz="2800" b="1" dirty="0">
              <a:latin typeface="Times New Roman" panose="02020603050405020304" pitchFamily="18" charset="0"/>
            </a:endParaRPr>
          </a:p>
          <a:p>
            <a:pPr eaLnBrk="0" hangingPunct="0">
              <a:lnSpc>
                <a:spcPct val="110000"/>
              </a:lnSpc>
              <a:spcBef>
                <a:spcPct val="10000"/>
              </a:spcBef>
            </a:pPr>
            <a:r>
              <a:rPr lang="zh-CN" altLang="en-US" sz="2800" b="1" dirty="0">
                <a:latin typeface="Times New Roman" panose="02020603050405020304" pitchFamily="18" charset="0"/>
              </a:rPr>
              <a:t>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 </a:t>
            </a:r>
            <a:r>
              <a:rPr lang="en-US" altLang="zh-CN" sz="2800" b="1" dirty="0">
                <a:latin typeface="Arial" panose="020B0604020202020204" pitchFamily="34"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eaLnBrk="0" hangingPunct="0">
              <a:lnSpc>
                <a:spcPct val="110000"/>
              </a:lnSpc>
              <a:spcBef>
                <a:spcPct val="10000"/>
              </a:spcBef>
            </a:pPr>
            <a:r>
              <a:rPr lang="en-US" altLang="zh-CN" sz="2800" b="1" dirty="0">
                <a:latin typeface="Times New Roman" panose="02020603050405020304" pitchFamily="18" charset="0"/>
              </a:rPr>
              <a:t>      InThread( Right(</a:t>
            </a:r>
            <a:r>
              <a:rPr lang="en-US" altLang="zh-CN" sz="2800" b="1" i="1" dirty="0">
                <a:latin typeface="Times New Roman" panose="02020603050405020304" pitchFamily="18" charset="0"/>
              </a:rPr>
              <a:t>r</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 . </a:t>
            </a:r>
            <a:r>
              <a:rPr lang="en-US" altLang="zh-CN" sz="2800" b="1" i="1" dirty="0">
                <a:latin typeface="Times New Roman" panose="02020603050405020304" pitchFamily="18" charset="0"/>
              </a:rPr>
              <a:t>pre</a:t>
            </a:r>
            <a:r>
              <a:rPr lang="en-US" altLang="zh-CN" sz="2800" b="1" dirty="0">
                <a:latin typeface="Times New Roman" panose="02020603050405020304" pitchFamily="18" charset="0"/>
              </a:rPr>
              <a:t> ).  </a:t>
            </a:r>
            <a:r>
              <a:rPr lang="en-US" altLang="zh-CN" sz="2800" b="1" dirty="0">
                <a:solidFill>
                  <a:srgbClr val="FF0000"/>
                </a:solidFill>
                <a:latin typeface="Times New Roman" panose="02020603050405020304" pitchFamily="18" charset="0"/>
              </a:rPr>
              <a:t>)</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47459" name="Text Box 5"/>
          <p:cNvSpPr txBox="1"/>
          <p:nvPr/>
        </p:nvSpPr>
        <p:spPr>
          <a:xfrm>
            <a:off x="215900" y="225425"/>
            <a:ext cx="6264275" cy="579438"/>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en-US" altLang="zh-CN" sz="3200" b="1" dirty="0">
                <a:solidFill>
                  <a:srgbClr val="FF0000"/>
                </a:solidFill>
                <a:latin typeface="Times New Roman" panose="02020603050405020304" pitchFamily="18" charset="0"/>
              </a:rPr>
              <a:t>(5) </a:t>
            </a:r>
            <a:r>
              <a:rPr lang="zh-CN" altLang="en-US" sz="3200" b="1" dirty="0">
                <a:solidFill>
                  <a:srgbClr val="FF0000"/>
                </a:solidFill>
                <a:latin typeface="Times New Roman" panose="02020603050405020304" pitchFamily="18" charset="0"/>
              </a:rPr>
              <a:t>线索化二叉树</a:t>
            </a:r>
            <a:r>
              <a:rPr lang="en-US" altLang="zh-CN" sz="3200" b="1" dirty="0">
                <a:solidFill>
                  <a:srgbClr val="FF0000"/>
                </a:solidFill>
                <a:latin typeface="Times New Roman" panose="02020603050405020304" pitchFamily="18" charset="0"/>
              </a:rPr>
              <a:t>//</a:t>
            </a:r>
            <a:r>
              <a:rPr lang="zh-CN" altLang="en-US" sz="3200" b="1" dirty="0">
                <a:solidFill>
                  <a:srgbClr val="FF0000"/>
                </a:solidFill>
                <a:latin typeface="Times New Roman" panose="02020603050405020304" pitchFamily="18" charset="0"/>
              </a:rPr>
              <a:t>选学</a:t>
            </a:r>
            <a:endParaRPr lang="zh-CN" altLang="en-US" sz="3200" b="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ext Box 4"/>
          <p:cNvSpPr txBox="1"/>
          <p:nvPr/>
        </p:nvSpPr>
        <p:spPr>
          <a:xfrm>
            <a:off x="250825" y="1412875"/>
            <a:ext cx="8534400" cy="4321175"/>
          </a:xfrm>
          <a:prstGeom prst="rect">
            <a:avLst/>
          </a:prstGeom>
          <a:noFill/>
          <a:ln w="9525">
            <a:noFill/>
          </a:ln>
        </p:spPr>
        <p:txBody>
          <a:bodyPr>
            <a:spAutoFit/>
          </a:bodyPr>
          <a:p>
            <a:pPr>
              <a:lnSpc>
                <a:spcPts val="4500"/>
              </a:lnSpc>
              <a:buClr>
                <a:schemeClr val="bg2"/>
              </a:buClr>
              <a:buSzPct val="75000"/>
              <a:buFont typeface="Wingdings" panose="05000000000000000000" pitchFamily="2" charset="2"/>
            </a:pPr>
            <a:r>
              <a:rPr lang="zh-CN" altLang="en-US" sz="3000" b="1" dirty="0">
                <a:latin typeface="Times New Roman" panose="02020603050405020304" pitchFamily="18" charset="0"/>
              </a:rPr>
              <a:t>在一棵线索二叉树中，可删除一个结点的左孩子（若存在）或右孩子（若存在）。下面以删除右孩子为例讨论删除算法</a:t>
            </a:r>
            <a:r>
              <a:rPr lang="en-US" altLang="zh-CN" sz="3000" b="1" dirty="0">
                <a:latin typeface="Times New Roman" panose="02020603050405020304" pitchFamily="18" charset="0"/>
              </a:rPr>
              <a:t>DR. </a:t>
            </a:r>
            <a:endParaRPr lang="en-US" altLang="zh-CN" sz="3000" b="1" dirty="0">
              <a:latin typeface="Times New Roman" panose="02020603050405020304" pitchFamily="18" charset="0"/>
            </a:endParaRPr>
          </a:p>
          <a:p>
            <a:pPr>
              <a:lnSpc>
                <a:spcPts val="4500"/>
              </a:lnSpc>
              <a:spcBef>
                <a:spcPts val="1800"/>
              </a:spcBef>
              <a:buClr>
                <a:schemeClr val="bg2"/>
              </a:buClr>
              <a:buSzPct val="75000"/>
              <a:buFont typeface="Wingdings" panose="05000000000000000000" pitchFamily="2" charset="2"/>
            </a:pPr>
            <a:r>
              <a:rPr lang="zh-CN" altLang="en-US" sz="3000" b="1" dirty="0">
                <a:solidFill>
                  <a:srgbClr val="0000CC"/>
                </a:solidFill>
                <a:latin typeface="Times New Roman" panose="02020603050405020304" pitchFamily="18" charset="0"/>
              </a:rPr>
              <a:t>在一棵中序线索二叉树中</a:t>
            </a:r>
            <a:r>
              <a:rPr lang="en-US" altLang="zh-CN" sz="3000" b="1" dirty="0">
                <a:solidFill>
                  <a:srgbClr val="0000CC"/>
                </a:solidFill>
                <a:latin typeface="Times New Roman" panose="02020603050405020304" pitchFamily="18" charset="0"/>
              </a:rPr>
              <a:t>, </a:t>
            </a:r>
            <a:r>
              <a:rPr lang="zh-CN" altLang="en-US" sz="3000" b="1" dirty="0">
                <a:solidFill>
                  <a:srgbClr val="0000CC"/>
                </a:solidFill>
                <a:latin typeface="Times New Roman" panose="02020603050405020304" pitchFamily="18" charset="0"/>
              </a:rPr>
              <a:t>结点 </a:t>
            </a:r>
            <a:r>
              <a:rPr lang="en-US" altLang="zh-CN" sz="3000" b="1" i="1" dirty="0">
                <a:solidFill>
                  <a:srgbClr val="0000CC"/>
                </a:solidFill>
                <a:latin typeface="Times New Roman" panose="02020603050405020304" pitchFamily="18" charset="0"/>
              </a:rPr>
              <a:t>s </a:t>
            </a:r>
            <a:r>
              <a:rPr lang="zh-CN" altLang="en-US" sz="3000" b="1" dirty="0">
                <a:solidFill>
                  <a:srgbClr val="0000CC"/>
                </a:solidFill>
                <a:latin typeface="Times New Roman" panose="02020603050405020304" pitchFamily="18" charset="0"/>
              </a:rPr>
              <a:t>的右子结点 </a:t>
            </a:r>
            <a:r>
              <a:rPr lang="en-US" altLang="zh-CN" sz="3000" b="1" i="1" dirty="0">
                <a:solidFill>
                  <a:srgbClr val="0000CC"/>
                </a:solidFill>
                <a:latin typeface="Times New Roman" panose="02020603050405020304" pitchFamily="18" charset="0"/>
              </a:rPr>
              <a:t>p </a:t>
            </a:r>
            <a:r>
              <a:rPr lang="zh-CN" altLang="en-US" sz="3000" b="1" dirty="0">
                <a:solidFill>
                  <a:srgbClr val="0000CC"/>
                </a:solidFill>
                <a:latin typeface="Times New Roman" panose="02020603050405020304" pitchFamily="18" charset="0"/>
              </a:rPr>
              <a:t>存在，算法</a:t>
            </a:r>
            <a:r>
              <a:rPr lang="en-US" altLang="zh-CN" sz="3000" b="1" dirty="0">
                <a:solidFill>
                  <a:srgbClr val="0000CC"/>
                </a:solidFill>
                <a:latin typeface="Times New Roman" panose="02020603050405020304" pitchFamily="18" charset="0"/>
              </a:rPr>
              <a:t>DR</a:t>
            </a:r>
            <a:r>
              <a:rPr lang="zh-CN" altLang="en-US" sz="3000" b="1" dirty="0">
                <a:solidFill>
                  <a:srgbClr val="0000CC"/>
                </a:solidFill>
                <a:latin typeface="Times New Roman" panose="02020603050405020304" pitchFamily="18" charset="0"/>
              </a:rPr>
              <a:t>删除 </a:t>
            </a:r>
            <a:r>
              <a:rPr lang="en-US" altLang="zh-CN" sz="3000" b="1" i="1" dirty="0">
                <a:solidFill>
                  <a:srgbClr val="0000CC"/>
                </a:solidFill>
                <a:latin typeface="Times New Roman" panose="02020603050405020304" pitchFamily="18" charset="0"/>
              </a:rPr>
              <a:t>p </a:t>
            </a:r>
            <a:r>
              <a:rPr lang="en-US" altLang="zh-CN" sz="3000" b="1" dirty="0">
                <a:solidFill>
                  <a:srgbClr val="0000CC"/>
                </a:solidFill>
                <a:latin typeface="Times New Roman" panose="02020603050405020304" pitchFamily="18" charset="0"/>
              </a:rPr>
              <a:t>.</a:t>
            </a:r>
            <a:r>
              <a:rPr lang="en-US" altLang="zh-CN" sz="3000" b="1" dirty="0">
                <a:latin typeface="Times New Roman" panose="02020603050405020304" pitchFamily="18" charset="0"/>
              </a:rPr>
              <a:t> </a:t>
            </a:r>
            <a:endParaRPr lang="en-US" altLang="zh-CN" sz="3000" b="1" dirty="0">
              <a:latin typeface="Times New Roman" panose="02020603050405020304" pitchFamily="18" charset="0"/>
            </a:endParaRPr>
          </a:p>
          <a:p>
            <a:pPr>
              <a:lnSpc>
                <a:spcPts val="4500"/>
              </a:lnSpc>
              <a:buClr>
                <a:schemeClr val="bg2"/>
              </a:buClr>
              <a:buSzPct val="75000"/>
              <a:buFont typeface="Wingdings" panose="05000000000000000000" pitchFamily="2" charset="2"/>
            </a:pPr>
            <a:r>
              <a:rPr lang="zh-CN" altLang="en-US" sz="3000" b="1" dirty="0">
                <a:solidFill>
                  <a:srgbClr val="FF0000"/>
                </a:solidFill>
                <a:latin typeface="Times New Roman" panose="02020603050405020304" pitchFamily="18" charset="0"/>
              </a:rPr>
              <a:t>在下面的图示中，未发生变化的线索被略去，且线索用虚线箭头表示</a:t>
            </a:r>
            <a:r>
              <a:rPr lang="en-US" altLang="zh-CN" sz="3000" b="1" dirty="0">
                <a:solidFill>
                  <a:srgbClr val="FF0000"/>
                </a:solidFill>
                <a:latin typeface="Times New Roman" panose="02020603050405020304" pitchFamily="18" charset="0"/>
              </a:rPr>
              <a:t>. </a:t>
            </a:r>
            <a:endParaRPr lang="en-US" altLang="zh-CN" sz="3000" b="1" dirty="0">
              <a:solidFill>
                <a:srgbClr val="FF0000"/>
              </a:solidFill>
              <a:latin typeface="Times New Roman" panose="02020603050405020304" pitchFamily="18" charset="0"/>
            </a:endParaRPr>
          </a:p>
        </p:txBody>
      </p:sp>
      <p:sp>
        <p:nvSpPr>
          <p:cNvPr id="148483" name="Text Box 5"/>
          <p:cNvSpPr txBox="1"/>
          <p:nvPr/>
        </p:nvSpPr>
        <p:spPr>
          <a:xfrm>
            <a:off x="287338" y="368300"/>
            <a:ext cx="7021512" cy="579438"/>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en-US" altLang="zh-CN" sz="3200" b="1" dirty="0">
                <a:solidFill>
                  <a:schemeClr val="tx2"/>
                </a:solidFill>
                <a:latin typeface="Times New Roman" panose="02020603050405020304" pitchFamily="18" charset="0"/>
              </a:rPr>
              <a:t>(6) </a:t>
            </a:r>
            <a:r>
              <a:rPr lang="zh-CN" altLang="en-US" sz="3200" b="1" dirty="0">
                <a:solidFill>
                  <a:schemeClr val="tx2"/>
                </a:solidFill>
                <a:latin typeface="Times New Roman" panose="02020603050405020304" pitchFamily="18" charset="0"/>
              </a:rPr>
              <a:t>在线索二叉树中删除结点</a:t>
            </a:r>
            <a:endParaRPr lang="zh-CN" altLang="en-US" sz="32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p:cNvSpPr>
          <p:nvPr>
            <p:ph type="body" idx="4294967295"/>
          </p:nvPr>
        </p:nvSpPr>
        <p:spPr>
          <a:xfrm>
            <a:off x="0" y="225425"/>
            <a:ext cx="8172450" cy="1871663"/>
          </a:xfrm>
          <a:solidFill>
            <a:schemeClr val="bg1">
              <a:alpha val="100000"/>
            </a:schemeClr>
          </a:solidFill>
        </p:spPr>
        <p:txBody>
          <a:bodyPr vert="horz" wrap="square" lIns="91440" tIns="45720" rIns="91440" bIns="45720" anchor="t" anchorCtr="0"/>
          <a:p>
            <a:pPr marL="444500" indent="-444500" eaLnBrk="1" hangingPunct="1">
              <a:lnSpc>
                <a:spcPct val="95000"/>
              </a:lnSpc>
              <a:buNone/>
            </a:pPr>
            <a:r>
              <a:rPr lang="en-US" altLang="zh-CN" dirty="0"/>
              <a:t>① </a:t>
            </a:r>
            <a:r>
              <a:rPr lang="zh-CN" altLang="en-US" dirty="0"/>
              <a:t>若</a:t>
            </a:r>
            <a:r>
              <a:rPr lang="en-US" altLang="zh-CN" i="1" u="sng" dirty="0">
                <a:solidFill>
                  <a:schemeClr val="tx2"/>
                </a:solidFill>
              </a:rPr>
              <a:t>p</a:t>
            </a:r>
            <a:r>
              <a:rPr lang="zh-CN" altLang="en-US" u="sng" dirty="0">
                <a:solidFill>
                  <a:schemeClr val="tx2"/>
                </a:solidFill>
              </a:rPr>
              <a:t>为叶结点</a:t>
            </a:r>
            <a:r>
              <a:rPr lang="en-US" altLang="zh-CN" dirty="0"/>
              <a:t>, </a:t>
            </a:r>
            <a:r>
              <a:rPr lang="zh-CN" altLang="en-US" dirty="0"/>
              <a:t>只需修改 </a:t>
            </a:r>
            <a:r>
              <a:rPr lang="en-US" altLang="zh-CN" i="1" dirty="0"/>
              <a:t>s</a:t>
            </a:r>
            <a:r>
              <a:rPr lang="en-US" altLang="zh-CN" dirty="0"/>
              <a:t> </a:t>
            </a:r>
            <a:r>
              <a:rPr lang="zh-CN" altLang="en-US" dirty="0"/>
              <a:t>的</a:t>
            </a:r>
            <a:r>
              <a:rPr lang="en-US" altLang="zh-CN" dirty="0"/>
              <a:t>RThread </a:t>
            </a:r>
            <a:r>
              <a:rPr lang="zh-CN" altLang="en-US" dirty="0"/>
              <a:t>和</a:t>
            </a:r>
            <a:r>
              <a:rPr lang="en-US" altLang="zh-CN" dirty="0"/>
              <a:t>Right </a:t>
            </a:r>
            <a:r>
              <a:rPr lang="zh-CN" altLang="en-US" dirty="0"/>
              <a:t>域的值</a:t>
            </a:r>
            <a:r>
              <a:rPr lang="en-US" altLang="zh-CN" dirty="0"/>
              <a:t>.  </a:t>
            </a:r>
            <a:br>
              <a:rPr lang="en-US" altLang="zh-CN" dirty="0"/>
            </a:br>
            <a:r>
              <a:rPr lang="en-US" altLang="zh-CN" i="1" dirty="0"/>
              <a:t>Right</a:t>
            </a:r>
            <a:r>
              <a:rPr lang="en-US" altLang="zh-CN" dirty="0"/>
              <a:t>(</a:t>
            </a:r>
            <a:r>
              <a:rPr lang="en-US" altLang="zh-CN" i="1" dirty="0"/>
              <a:t>s</a:t>
            </a:r>
            <a:r>
              <a:rPr lang="en-US" altLang="zh-CN" dirty="0"/>
              <a:t>) </a:t>
            </a:r>
            <a:r>
              <a:rPr lang="en-US" altLang="zh-CN" dirty="0">
                <a:sym typeface="Symbol" panose="05050102010706020507" pitchFamily="18" charset="2"/>
              </a:rPr>
              <a:t></a:t>
            </a:r>
            <a:r>
              <a:rPr lang="en-US" altLang="zh-CN" i="1" dirty="0"/>
              <a:t>Right</a:t>
            </a:r>
            <a:r>
              <a:rPr lang="en-US" altLang="zh-CN" dirty="0"/>
              <a:t>(</a:t>
            </a:r>
            <a:r>
              <a:rPr lang="en-US" altLang="zh-CN" i="1" dirty="0"/>
              <a:t>p</a:t>
            </a:r>
            <a:r>
              <a:rPr lang="en-US" altLang="zh-CN" dirty="0"/>
              <a:t>).   </a:t>
            </a:r>
            <a:r>
              <a:rPr lang="en-US" altLang="zh-CN" i="1" dirty="0"/>
              <a:t>RThread</a:t>
            </a:r>
            <a:r>
              <a:rPr lang="en-US" altLang="zh-CN" dirty="0"/>
              <a:t>(</a:t>
            </a:r>
            <a:r>
              <a:rPr lang="en-US" altLang="zh-CN" i="1" dirty="0"/>
              <a:t>s</a:t>
            </a:r>
            <a:r>
              <a:rPr lang="en-US" altLang="zh-CN" dirty="0"/>
              <a:t>) </a:t>
            </a:r>
            <a:r>
              <a:rPr lang="en-US" altLang="zh-CN" dirty="0">
                <a:sym typeface="Symbol" panose="05050102010706020507" pitchFamily="18" charset="2"/>
              </a:rPr>
              <a:t></a:t>
            </a:r>
            <a:r>
              <a:rPr lang="en-US" altLang="zh-CN" dirty="0"/>
              <a:t>1. </a:t>
            </a:r>
            <a:endParaRPr lang="en-US" altLang="zh-CN" dirty="0"/>
          </a:p>
          <a:p>
            <a:pPr marL="444500" indent="-444500" eaLnBrk="1" hangingPunct="1">
              <a:lnSpc>
                <a:spcPct val="95000"/>
              </a:lnSpc>
              <a:buNone/>
            </a:pPr>
            <a:r>
              <a:rPr lang="en-US" altLang="zh-CN" dirty="0"/>
              <a:t>      </a:t>
            </a:r>
            <a:r>
              <a:rPr lang="en-US" altLang="zh-CN" dirty="0">
                <a:solidFill>
                  <a:srgbClr val="FF0000"/>
                </a:solidFill>
              </a:rPr>
              <a:t>// </a:t>
            </a:r>
            <a:r>
              <a:rPr lang="en-US" altLang="zh-CN" i="1" dirty="0">
                <a:solidFill>
                  <a:srgbClr val="FF0000"/>
                </a:solidFill>
              </a:rPr>
              <a:t>p </a:t>
            </a:r>
            <a:r>
              <a:rPr lang="zh-CN" altLang="en-US" dirty="0">
                <a:solidFill>
                  <a:srgbClr val="FF0000"/>
                </a:solidFill>
              </a:rPr>
              <a:t>的后继结点成为 </a:t>
            </a:r>
            <a:r>
              <a:rPr lang="en-US" altLang="zh-CN" i="1" dirty="0">
                <a:solidFill>
                  <a:srgbClr val="FF0000"/>
                </a:solidFill>
              </a:rPr>
              <a:t>s </a:t>
            </a:r>
            <a:r>
              <a:rPr lang="zh-CN" altLang="en-US" dirty="0">
                <a:solidFill>
                  <a:srgbClr val="FF0000"/>
                </a:solidFill>
              </a:rPr>
              <a:t>的后继结点</a:t>
            </a:r>
            <a:endParaRPr lang="zh-CN" altLang="en-US" dirty="0">
              <a:solidFill>
                <a:srgbClr val="FF0000"/>
              </a:solidFill>
            </a:endParaRPr>
          </a:p>
        </p:txBody>
      </p:sp>
      <p:grpSp>
        <p:nvGrpSpPr>
          <p:cNvPr id="149507" name="组合 1667124"/>
          <p:cNvGrpSpPr/>
          <p:nvPr/>
        </p:nvGrpSpPr>
        <p:grpSpPr>
          <a:xfrm>
            <a:off x="719138" y="2168525"/>
            <a:ext cx="7526337" cy="4175125"/>
            <a:chOff x="453" y="1366"/>
            <a:chExt cx="4741" cy="2630"/>
          </a:xfrm>
        </p:grpSpPr>
        <p:sp>
          <p:nvSpPr>
            <p:cNvPr id="149508" name="Text Box 4"/>
            <p:cNvSpPr txBox="1"/>
            <p:nvPr/>
          </p:nvSpPr>
          <p:spPr>
            <a:xfrm>
              <a:off x="1348" y="3792"/>
              <a:ext cx="3447" cy="204"/>
            </a:xfrm>
            <a:prstGeom prst="rect">
              <a:avLst/>
            </a:prstGeom>
            <a:noFill/>
            <a:ln w="9525">
              <a:noFill/>
            </a:ln>
          </p:spPr>
          <p:txBody>
            <a:bodyPr lIns="0" tIns="0" rIns="0" bIns="0"/>
            <a:p>
              <a:pPr algn="ctr" eaLnBrk="0" hangingPunct="0">
                <a:lnSpc>
                  <a:spcPct val="85000"/>
                </a:lnSpc>
              </a:pPr>
              <a:r>
                <a:rPr lang="zh-CN" altLang="en-US" sz="2400" b="1" dirty="0">
                  <a:latin typeface="宋体" panose="02010600030101010101" pitchFamily="2" charset="-122"/>
                </a:rPr>
                <a:t>删除结点 </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r>
                <a:rPr lang="zh-CN" altLang="en-US" sz="2400" b="1" dirty="0">
                  <a:latin typeface="宋体" panose="02010600030101010101" pitchFamily="2" charset="-122"/>
                </a:rPr>
                <a:t>的右子结点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情形</a:t>
              </a:r>
              <a:r>
                <a:rPr lang="en-US" altLang="zh-CN" sz="2400" b="1" dirty="0">
                  <a:solidFill>
                    <a:schemeClr val="tx2"/>
                  </a:solidFill>
                  <a:latin typeface="Times New Roman" panose="02020603050405020304" pitchFamily="18" charset="0"/>
                </a:rPr>
                <a:t>1)</a:t>
              </a:r>
              <a:endParaRPr lang="en-US" altLang="zh-CN" sz="2400" b="1" dirty="0">
                <a:solidFill>
                  <a:schemeClr val="tx2"/>
                </a:solidFill>
                <a:latin typeface="Times New Roman" panose="02020603050405020304" pitchFamily="18" charset="0"/>
              </a:endParaRPr>
            </a:p>
          </p:txBody>
        </p:sp>
        <p:grpSp>
          <p:nvGrpSpPr>
            <p:cNvPr id="149509" name="组合 1667123"/>
            <p:cNvGrpSpPr/>
            <p:nvPr/>
          </p:nvGrpSpPr>
          <p:grpSpPr>
            <a:xfrm>
              <a:off x="3561" y="1366"/>
              <a:ext cx="1633" cy="2094"/>
              <a:chOff x="3561" y="1366"/>
              <a:chExt cx="1633" cy="2094"/>
            </a:xfrm>
          </p:grpSpPr>
          <p:sp>
            <p:nvSpPr>
              <p:cNvPr id="149535" name="Text Box 6"/>
              <p:cNvSpPr txBox="1"/>
              <p:nvPr/>
            </p:nvSpPr>
            <p:spPr>
              <a:xfrm>
                <a:off x="4377" y="2874"/>
                <a:ext cx="454" cy="204"/>
              </a:xfrm>
              <a:prstGeom prst="rect">
                <a:avLst/>
              </a:prstGeom>
              <a:noFill/>
              <a:ln w="9525">
                <a:noFill/>
              </a:ln>
            </p:spPr>
            <p:txBody>
              <a:bodyPr lIns="0" tIns="0" rIns="0" bIns="0"/>
              <a:p>
                <a:pPr algn="ctr" eaLnBrk="0" hangingPunct="0">
                  <a:lnSpc>
                    <a:spcPct val="80000"/>
                  </a:lnSpc>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49536" name="Text Box 7"/>
              <p:cNvSpPr txBox="1"/>
              <p:nvPr/>
            </p:nvSpPr>
            <p:spPr>
              <a:xfrm>
                <a:off x="4022" y="2010"/>
                <a:ext cx="90" cy="152"/>
              </a:xfrm>
              <a:prstGeom prst="rect">
                <a:avLst/>
              </a:prstGeom>
              <a:noFill/>
              <a:ln w="9525">
                <a:noFill/>
              </a:ln>
            </p:spPr>
            <p:txBody>
              <a:bodyPr lIns="0" tIns="0" rIns="0" bIns="0"/>
              <a:p>
                <a:pPr algn="ctr" eaLnBrk="0" hangingPunct="0">
                  <a:lnSpc>
                    <a:spcPct val="70000"/>
                  </a:lnSpc>
                </a:pPr>
                <a:r>
                  <a:rPr lang="en-US" altLang="zh-CN" sz="2400" b="1" dirty="0">
                    <a:latin typeface="Times New Roman" panose="02020603050405020304" pitchFamily="18" charset="0"/>
                  </a:rPr>
                  <a:t>s</a:t>
                </a:r>
                <a:endParaRPr lang="en-US" altLang="zh-CN" sz="2400" b="1" dirty="0">
                  <a:latin typeface="Times New Roman" panose="02020603050405020304" pitchFamily="18" charset="0"/>
                </a:endParaRPr>
              </a:p>
            </p:txBody>
          </p:sp>
          <p:sp>
            <p:nvSpPr>
              <p:cNvPr id="149537" name="Line 8"/>
              <p:cNvSpPr/>
              <p:nvPr/>
            </p:nvSpPr>
            <p:spPr>
              <a:xfrm flipH="1">
                <a:off x="3674" y="1803"/>
                <a:ext cx="1100" cy="1343"/>
              </a:xfrm>
              <a:prstGeom prst="line">
                <a:avLst/>
              </a:prstGeom>
              <a:ln w="28575" cap="flat" cmpd="sng">
                <a:solidFill>
                  <a:schemeClr val="tx1"/>
                </a:solidFill>
                <a:prstDash val="solid"/>
                <a:headEnd type="none" w="med" len="med"/>
                <a:tailEnd type="none" w="med" len="med"/>
              </a:ln>
            </p:spPr>
          </p:sp>
          <p:sp>
            <p:nvSpPr>
              <p:cNvPr id="149538" name="Line 9"/>
              <p:cNvSpPr/>
              <p:nvPr/>
            </p:nvSpPr>
            <p:spPr>
              <a:xfrm>
                <a:off x="4392" y="2162"/>
                <a:ext cx="417" cy="483"/>
              </a:xfrm>
              <a:prstGeom prst="line">
                <a:avLst/>
              </a:prstGeom>
              <a:ln w="28575" cap="flat" cmpd="sng">
                <a:solidFill>
                  <a:schemeClr val="tx1"/>
                </a:solidFill>
                <a:prstDash val="solid"/>
                <a:headEnd type="none" w="med" len="med"/>
                <a:tailEnd type="none" w="med" len="med"/>
              </a:ln>
            </p:spPr>
          </p:sp>
          <p:sp>
            <p:nvSpPr>
              <p:cNvPr id="149539" name="Text Box 10"/>
              <p:cNvSpPr txBox="1"/>
              <p:nvPr/>
            </p:nvSpPr>
            <p:spPr>
              <a:xfrm>
                <a:off x="4237" y="3256"/>
                <a:ext cx="612" cy="204"/>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删除后</a:t>
                </a:r>
                <a:endParaRPr lang="zh-CN" altLang="en-US" sz="2000" b="1" dirty="0">
                  <a:latin typeface="Times New Roman" panose="02020603050405020304" pitchFamily="18" charset="0"/>
                </a:endParaRPr>
              </a:p>
            </p:txBody>
          </p:sp>
          <p:sp>
            <p:nvSpPr>
              <p:cNvPr id="149540" name="Oval 15"/>
              <p:cNvSpPr/>
              <p:nvPr/>
            </p:nvSpPr>
            <p:spPr>
              <a:xfrm>
                <a:off x="4672" y="1672"/>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41" name="Text Box 17"/>
              <p:cNvSpPr txBox="1"/>
              <p:nvPr/>
            </p:nvSpPr>
            <p:spPr>
              <a:xfrm>
                <a:off x="4831" y="1399"/>
                <a:ext cx="363" cy="159"/>
              </a:xfrm>
              <a:prstGeom prst="rect">
                <a:avLst/>
              </a:prstGeom>
              <a:noFill/>
              <a:ln w="9525">
                <a:noFill/>
              </a:ln>
            </p:spPr>
            <p:txBody>
              <a:bodyPr lIns="0" tIns="0" rIns="0" bIns="0"/>
              <a:p>
                <a:pPr algn="ctr" eaLnBrk="0" hangingPunct="0">
                  <a:lnSpc>
                    <a:spcPct val="75000"/>
                  </a:lnSpc>
                </a:pPr>
                <a:r>
                  <a:rPr lang="en-US" altLang="zh-CN" sz="2400" b="1" dirty="0">
                    <a:latin typeface="Times New Roman" panose="02020603050405020304" pitchFamily="18" charset="0"/>
                  </a:rPr>
                  <a:t>root</a:t>
                </a:r>
                <a:endParaRPr lang="en-US" altLang="zh-CN" sz="2400" b="1" dirty="0">
                  <a:latin typeface="Times New Roman" panose="02020603050405020304" pitchFamily="18" charset="0"/>
                </a:endParaRPr>
              </a:p>
            </p:txBody>
          </p:sp>
          <p:sp>
            <p:nvSpPr>
              <p:cNvPr id="149542" name="Line 18"/>
              <p:cNvSpPr/>
              <p:nvPr/>
            </p:nvSpPr>
            <p:spPr>
              <a:xfrm>
                <a:off x="4779" y="1366"/>
                <a:ext cx="0" cy="322"/>
              </a:xfrm>
              <a:prstGeom prst="line">
                <a:avLst/>
              </a:prstGeom>
              <a:ln w="38100" cap="flat" cmpd="sng">
                <a:solidFill>
                  <a:schemeClr val="tx1"/>
                </a:solidFill>
                <a:prstDash val="solid"/>
                <a:headEnd type="none" w="med" len="med"/>
                <a:tailEnd type="stealth" w="lg" len="lg"/>
              </a:ln>
            </p:spPr>
          </p:sp>
          <p:sp>
            <p:nvSpPr>
              <p:cNvPr id="149543" name="Line 19"/>
              <p:cNvSpPr/>
              <p:nvPr/>
            </p:nvSpPr>
            <p:spPr>
              <a:xfrm>
                <a:off x="4072" y="2202"/>
                <a:ext cx="0" cy="322"/>
              </a:xfrm>
              <a:prstGeom prst="line">
                <a:avLst/>
              </a:prstGeom>
              <a:ln w="38100" cap="flat" cmpd="sng">
                <a:solidFill>
                  <a:srgbClr val="A50021"/>
                </a:solidFill>
                <a:prstDash val="solid"/>
                <a:headEnd type="none" w="med" len="med"/>
                <a:tailEnd type="stealth" w="lg" len="lg"/>
              </a:ln>
            </p:spPr>
          </p:sp>
          <p:sp>
            <p:nvSpPr>
              <p:cNvPr id="149544" name="Oval 47"/>
              <p:cNvSpPr/>
              <p:nvPr/>
            </p:nvSpPr>
            <p:spPr>
              <a:xfrm>
                <a:off x="4323" y="2076"/>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45" name="Oval 48"/>
              <p:cNvSpPr/>
              <p:nvPr/>
            </p:nvSpPr>
            <p:spPr>
              <a:xfrm>
                <a:off x="4672" y="2511"/>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46" name="Oval 49"/>
              <p:cNvSpPr/>
              <p:nvPr/>
            </p:nvSpPr>
            <p:spPr>
              <a:xfrm>
                <a:off x="3561" y="3010"/>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47" name="Oval 50"/>
              <p:cNvSpPr/>
              <p:nvPr/>
            </p:nvSpPr>
            <p:spPr>
              <a:xfrm>
                <a:off x="3974" y="2512"/>
                <a:ext cx="227" cy="249"/>
              </a:xfrm>
              <a:prstGeom prst="ellipse">
                <a:avLst/>
              </a:prstGeom>
              <a:solidFill>
                <a:srgbClr val="FF00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nvGrpSpPr>
              <p:cNvPr id="149548" name="Group 53"/>
              <p:cNvGrpSpPr/>
              <p:nvPr/>
            </p:nvGrpSpPr>
            <p:grpSpPr>
              <a:xfrm>
                <a:off x="4105" y="2307"/>
                <a:ext cx="340" cy="790"/>
                <a:chOff x="3787" y="2546"/>
                <a:chExt cx="340" cy="790"/>
              </a:xfrm>
            </p:grpSpPr>
            <p:sp>
              <p:nvSpPr>
                <p:cNvPr id="149549" name="Freeform 51"/>
                <p:cNvSpPr/>
                <p:nvPr/>
              </p:nvSpPr>
              <p:spPr>
                <a:xfrm>
                  <a:off x="3787" y="2568"/>
                  <a:ext cx="340" cy="768"/>
                </a:xfrm>
                <a:custGeom>
                  <a:avLst/>
                  <a:gdLst>
                    <a:gd name="txL" fmla="*/ 0 w 340"/>
                    <a:gd name="txT" fmla="*/ 0 h 768"/>
                    <a:gd name="txR" fmla="*/ 340 w 340"/>
                    <a:gd name="txB" fmla="*/ 768 h 768"/>
                  </a:gdLst>
                  <a:ahLst/>
                  <a:cxnLst>
                    <a:cxn ang="0">
                      <a:pos x="0" y="431"/>
                    </a:cxn>
                    <a:cxn ang="0">
                      <a:pos x="46" y="658"/>
                    </a:cxn>
                    <a:cxn ang="0">
                      <a:pos x="204" y="658"/>
                    </a:cxn>
                    <a:cxn ang="0">
                      <a:pos x="340" y="0"/>
                    </a:cxn>
                  </a:cxnLst>
                  <a:rect l="txL" t="txT" r="txR" b="txB"/>
                  <a:pathLst>
                    <a:path w="340" h="768">
                      <a:moveTo>
                        <a:pt x="0" y="431"/>
                      </a:moveTo>
                      <a:cubicBezTo>
                        <a:pt x="6" y="525"/>
                        <a:pt x="12" y="620"/>
                        <a:pt x="46" y="658"/>
                      </a:cubicBezTo>
                      <a:cubicBezTo>
                        <a:pt x="80" y="696"/>
                        <a:pt x="155" y="768"/>
                        <a:pt x="204" y="658"/>
                      </a:cubicBezTo>
                      <a:cubicBezTo>
                        <a:pt x="253" y="548"/>
                        <a:pt x="317" y="110"/>
                        <a:pt x="340"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49550" name="Line 52"/>
                <p:cNvSpPr/>
                <p:nvPr/>
              </p:nvSpPr>
              <p:spPr>
                <a:xfrm flipV="1">
                  <a:off x="4082" y="2546"/>
                  <a:ext cx="45" cy="272"/>
                </a:xfrm>
                <a:prstGeom prst="line">
                  <a:avLst/>
                </a:prstGeom>
                <a:ln w="28575" cap="flat" cmpd="sng">
                  <a:solidFill>
                    <a:srgbClr val="0000CC"/>
                  </a:solidFill>
                  <a:prstDash val="dash"/>
                  <a:headEnd type="none" w="med" len="med"/>
                  <a:tailEnd type="stealth" w="lg" len="lg"/>
                </a:ln>
              </p:spPr>
            </p:sp>
          </p:grpSp>
        </p:grpSp>
        <p:grpSp>
          <p:nvGrpSpPr>
            <p:cNvPr id="149510" name="组合 1667122"/>
            <p:cNvGrpSpPr/>
            <p:nvPr/>
          </p:nvGrpSpPr>
          <p:grpSpPr>
            <a:xfrm>
              <a:off x="453" y="1453"/>
              <a:ext cx="1905" cy="2125"/>
              <a:chOff x="453" y="1453"/>
              <a:chExt cx="1905" cy="2125"/>
            </a:xfrm>
          </p:grpSpPr>
          <p:sp>
            <p:nvSpPr>
              <p:cNvPr id="149511" name="Text Box 24"/>
              <p:cNvSpPr txBox="1"/>
              <p:nvPr/>
            </p:nvSpPr>
            <p:spPr>
              <a:xfrm>
                <a:off x="544" y="3328"/>
                <a:ext cx="442" cy="181"/>
              </a:xfrm>
              <a:prstGeom prst="rect">
                <a:avLst/>
              </a:prstGeom>
              <a:noFill/>
              <a:ln w="9525">
                <a:noFill/>
              </a:ln>
            </p:spPr>
            <p:txBody>
              <a:bodyPr lIns="0" tIns="0" rIns="0" bIns="0"/>
              <a:p>
                <a:pPr algn="ctr" eaLnBrk="0" hangingPunct="0">
                  <a:lnSpc>
                    <a:spcPct val="75000"/>
                  </a:lnSpc>
                </a:pPr>
                <a:r>
                  <a:rPr lang="en-US" altLang="zh-CN" sz="2400" b="1" dirty="0">
                    <a:latin typeface="Times New Roman" panose="02020603050405020304" pitchFamily="18" charset="0"/>
                  </a:rPr>
                  <a:t>pred</a:t>
                </a:r>
                <a:endParaRPr lang="en-US" altLang="zh-CN" sz="2400" b="1" dirty="0">
                  <a:latin typeface="Times New Roman" panose="02020603050405020304" pitchFamily="18" charset="0"/>
                </a:endParaRPr>
              </a:p>
            </p:txBody>
          </p:sp>
          <p:sp>
            <p:nvSpPr>
              <p:cNvPr id="149512" name="Text Box 64"/>
              <p:cNvSpPr txBox="1"/>
              <p:nvPr/>
            </p:nvSpPr>
            <p:spPr>
              <a:xfrm>
                <a:off x="1950" y="2791"/>
                <a:ext cx="408" cy="204"/>
              </a:xfrm>
              <a:prstGeom prst="rect">
                <a:avLst/>
              </a:prstGeom>
              <a:noFill/>
              <a:ln w="9525">
                <a:noFill/>
              </a:ln>
            </p:spPr>
            <p:txBody>
              <a:bodyPr lIns="0" tIns="0" rIns="0" bIns="0"/>
              <a:p>
                <a:pPr eaLnBrk="0" hangingPunct="0">
                  <a:lnSpc>
                    <a:spcPct val="80000"/>
                  </a:lnSpc>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49513" name="Text Box 39"/>
              <p:cNvSpPr txBox="1"/>
              <p:nvPr/>
            </p:nvSpPr>
            <p:spPr>
              <a:xfrm>
                <a:off x="1338" y="3374"/>
                <a:ext cx="113" cy="204"/>
              </a:xfrm>
              <a:prstGeom prst="rect">
                <a:avLst/>
              </a:prstGeom>
              <a:noFill/>
              <a:ln w="9525">
                <a:noFill/>
              </a:ln>
            </p:spPr>
            <p:txBody>
              <a:bodyPr lIns="0" tIns="0" rIns="0" bIns="0"/>
              <a:p>
                <a:pPr eaLnBrk="0" hangingPunct="0">
                  <a:lnSpc>
                    <a:spcPct val="75000"/>
                  </a:lnSpc>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149514" name="Line 25"/>
              <p:cNvSpPr/>
              <p:nvPr/>
            </p:nvSpPr>
            <p:spPr>
              <a:xfrm>
                <a:off x="944" y="2693"/>
                <a:ext cx="365" cy="404"/>
              </a:xfrm>
              <a:prstGeom prst="line">
                <a:avLst/>
              </a:prstGeom>
              <a:ln w="38100" cap="flat" cmpd="sng">
                <a:solidFill>
                  <a:schemeClr val="tx1"/>
                </a:solidFill>
                <a:prstDash val="solid"/>
                <a:headEnd type="none" w="med" len="med"/>
                <a:tailEnd type="none" w="med" len="med"/>
              </a:ln>
            </p:spPr>
          </p:sp>
          <p:sp>
            <p:nvSpPr>
              <p:cNvPr id="149515" name="Text Box 26"/>
              <p:cNvSpPr txBox="1"/>
              <p:nvPr/>
            </p:nvSpPr>
            <p:spPr>
              <a:xfrm>
                <a:off x="739" y="1995"/>
                <a:ext cx="398" cy="329"/>
              </a:xfrm>
              <a:prstGeom prst="rect">
                <a:avLst/>
              </a:prstGeom>
              <a:noFill/>
              <a:ln w="9525">
                <a:noFill/>
              </a:ln>
            </p:spPr>
            <p:txBody>
              <a:bodyPr lIns="0" tIns="0" rIns="0" bIns="0"/>
              <a:p>
                <a:pPr algn="ctr" eaLnBrk="0" hangingPunct="0"/>
                <a:r>
                  <a:rPr lang="en-US" altLang="zh-CN" sz="2400" b="1" dirty="0">
                    <a:latin typeface="Times New Roman" panose="02020603050405020304" pitchFamily="18" charset="0"/>
                  </a:rPr>
                  <a:t>s</a:t>
                </a:r>
                <a:endParaRPr lang="en-US" altLang="zh-CN" sz="2400" b="1" dirty="0">
                  <a:latin typeface="Times New Roman" panose="02020603050405020304" pitchFamily="18" charset="0"/>
                </a:endParaRPr>
              </a:p>
            </p:txBody>
          </p:sp>
          <p:sp>
            <p:nvSpPr>
              <p:cNvPr id="149516" name="Line 27"/>
              <p:cNvSpPr/>
              <p:nvPr/>
            </p:nvSpPr>
            <p:spPr>
              <a:xfrm flipH="1">
                <a:off x="573" y="1890"/>
                <a:ext cx="995" cy="1319"/>
              </a:xfrm>
              <a:prstGeom prst="line">
                <a:avLst/>
              </a:prstGeom>
              <a:ln w="38100" cap="flat" cmpd="sng">
                <a:solidFill>
                  <a:schemeClr val="tx1"/>
                </a:solidFill>
                <a:prstDash val="solid"/>
                <a:headEnd type="none" w="med" len="med"/>
                <a:tailEnd type="none" w="med" len="med"/>
              </a:ln>
            </p:spPr>
          </p:sp>
          <p:sp>
            <p:nvSpPr>
              <p:cNvPr id="149517" name="Line 28"/>
              <p:cNvSpPr/>
              <p:nvPr/>
            </p:nvSpPr>
            <p:spPr>
              <a:xfrm>
                <a:off x="1245" y="2306"/>
                <a:ext cx="371" cy="464"/>
              </a:xfrm>
              <a:prstGeom prst="line">
                <a:avLst/>
              </a:prstGeom>
              <a:ln w="38100" cap="flat" cmpd="sng">
                <a:solidFill>
                  <a:schemeClr val="tx1"/>
                </a:solidFill>
                <a:prstDash val="solid"/>
                <a:headEnd type="none" w="med" len="med"/>
                <a:tailEnd type="none" w="med" len="med"/>
              </a:ln>
            </p:spPr>
          </p:sp>
          <p:sp>
            <p:nvSpPr>
              <p:cNvPr id="149518" name="Text Box 29"/>
              <p:cNvSpPr txBox="1"/>
              <p:nvPr/>
            </p:nvSpPr>
            <p:spPr>
              <a:xfrm>
                <a:off x="1575" y="3256"/>
                <a:ext cx="496" cy="227"/>
              </a:xfrm>
              <a:prstGeom prst="rect">
                <a:avLst/>
              </a:prstGeom>
              <a:noFill/>
              <a:ln w="9525">
                <a:noFill/>
              </a:ln>
            </p:spPr>
            <p:txBody>
              <a:bodyPr lIns="0" tIns="0" rIns="0" bIns="0"/>
              <a:p>
                <a:pPr algn="ctr" eaLnBrk="0" hangingPunct="0"/>
                <a:r>
                  <a:rPr lang="zh-CN" altLang="en-US" sz="2000" b="1" dirty="0">
                    <a:latin typeface="Times New Roman" panose="02020603050405020304" pitchFamily="18" charset="0"/>
                  </a:rPr>
                  <a:t>删除前</a:t>
                </a:r>
                <a:endParaRPr lang="zh-CN" altLang="en-US" sz="2000" b="1" dirty="0">
                  <a:latin typeface="Times New Roman" panose="02020603050405020304" pitchFamily="18" charset="0"/>
                </a:endParaRPr>
              </a:p>
            </p:txBody>
          </p:sp>
          <p:sp>
            <p:nvSpPr>
              <p:cNvPr id="149519" name="Line 37"/>
              <p:cNvSpPr/>
              <p:nvPr/>
            </p:nvSpPr>
            <p:spPr>
              <a:xfrm>
                <a:off x="940" y="2240"/>
                <a:ext cx="0" cy="329"/>
              </a:xfrm>
              <a:prstGeom prst="line">
                <a:avLst/>
              </a:prstGeom>
              <a:ln w="38100" cap="flat" cmpd="sng">
                <a:solidFill>
                  <a:srgbClr val="A50021"/>
                </a:solidFill>
                <a:prstDash val="solid"/>
                <a:headEnd type="none" w="med" len="med"/>
                <a:tailEnd type="stealth" w="lg" len="lg"/>
              </a:ln>
            </p:spPr>
          </p:sp>
          <p:sp>
            <p:nvSpPr>
              <p:cNvPr id="149520" name="Line 41"/>
              <p:cNvSpPr/>
              <p:nvPr/>
            </p:nvSpPr>
            <p:spPr>
              <a:xfrm rot="10800000">
                <a:off x="1303" y="3212"/>
                <a:ext cx="0" cy="330"/>
              </a:xfrm>
              <a:prstGeom prst="line">
                <a:avLst/>
              </a:prstGeom>
              <a:ln w="38100" cap="flat" cmpd="sng">
                <a:solidFill>
                  <a:srgbClr val="A50021"/>
                </a:solidFill>
                <a:prstDash val="solid"/>
                <a:headEnd type="none" w="med" len="med"/>
                <a:tailEnd type="stealth" w="lg" len="lg"/>
              </a:ln>
            </p:spPr>
          </p:sp>
          <p:sp>
            <p:nvSpPr>
              <p:cNvPr id="149521" name="Line 55"/>
              <p:cNvSpPr/>
              <p:nvPr/>
            </p:nvSpPr>
            <p:spPr>
              <a:xfrm>
                <a:off x="1551" y="1453"/>
                <a:ext cx="0" cy="322"/>
              </a:xfrm>
              <a:prstGeom prst="line">
                <a:avLst/>
              </a:prstGeom>
              <a:ln w="38100" cap="flat" cmpd="sng">
                <a:solidFill>
                  <a:schemeClr val="tx1"/>
                </a:solidFill>
                <a:prstDash val="solid"/>
                <a:headEnd type="none" w="med" len="med"/>
                <a:tailEnd type="stealth" w="lg" len="lg"/>
              </a:ln>
            </p:spPr>
          </p:sp>
          <p:sp>
            <p:nvSpPr>
              <p:cNvPr id="149522" name="Text Box 56"/>
              <p:cNvSpPr txBox="1"/>
              <p:nvPr/>
            </p:nvSpPr>
            <p:spPr>
              <a:xfrm>
                <a:off x="1615" y="1517"/>
                <a:ext cx="363" cy="159"/>
              </a:xfrm>
              <a:prstGeom prst="rect">
                <a:avLst/>
              </a:prstGeom>
              <a:noFill/>
              <a:ln w="9525">
                <a:noFill/>
              </a:ln>
            </p:spPr>
            <p:txBody>
              <a:bodyPr lIns="0" tIns="0" rIns="0" bIns="0"/>
              <a:p>
                <a:pPr algn="ctr" eaLnBrk="0" hangingPunct="0">
                  <a:lnSpc>
                    <a:spcPct val="75000"/>
                  </a:lnSpc>
                </a:pPr>
                <a:r>
                  <a:rPr lang="en-US" altLang="zh-CN" sz="2400" b="1" dirty="0">
                    <a:latin typeface="Times New Roman" panose="02020603050405020304" pitchFamily="18" charset="0"/>
                  </a:rPr>
                  <a:t>root</a:t>
                </a:r>
                <a:endParaRPr lang="en-US" altLang="zh-CN" sz="2400" b="1" dirty="0">
                  <a:latin typeface="Times New Roman" panose="02020603050405020304" pitchFamily="18" charset="0"/>
                </a:endParaRPr>
              </a:p>
            </p:txBody>
          </p:sp>
          <p:sp>
            <p:nvSpPr>
              <p:cNvPr id="149523" name="Oval 57"/>
              <p:cNvSpPr/>
              <p:nvPr/>
            </p:nvSpPr>
            <p:spPr>
              <a:xfrm>
                <a:off x="1456" y="1757"/>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24" name="Oval 58"/>
              <p:cNvSpPr/>
              <p:nvPr/>
            </p:nvSpPr>
            <p:spPr>
              <a:xfrm>
                <a:off x="1122" y="2180"/>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25" name="Oval 59"/>
              <p:cNvSpPr/>
              <p:nvPr/>
            </p:nvSpPr>
            <p:spPr>
              <a:xfrm>
                <a:off x="1485" y="2633"/>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26" name="Oval 60"/>
              <p:cNvSpPr/>
              <p:nvPr/>
            </p:nvSpPr>
            <p:spPr>
              <a:xfrm>
                <a:off x="453" y="3097"/>
                <a:ext cx="227" cy="249"/>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27" name="Oval 61"/>
              <p:cNvSpPr/>
              <p:nvPr/>
            </p:nvSpPr>
            <p:spPr>
              <a:xfrm>
                <a:off x="1191" y="2977"/>
                <a:ext cx="227" cy="249"/>
              </a:xfrm>
              <a:prstGeom prst="ellipse">
                <a:avLst/>
              </a:prstGeom>
              <a:solidFill>
                <a:srgbClr val="FFFF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49528" name="Oval 62"/>
              <p:cNvSpPr/>
              <p:nvPr/>
            </p:nvSpPr>
            <p:spPr>
              <a:xfrm>
                <a:off x="827" y="2565"/>
                <a:ext cx="227" cy="249"/>
              </a:xfrm>
              <a:prstGeom prst="ellipse">
                <a:avLst/>
              </a:prstGeom>
              <a:solidFill>
                <a:srgbClr val="FF00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nvGrpSpPr>
              <p:cNvPr id="149529" name="Group 66"/>
              <p:cNvGrpSpPr/>
              <p:nvPr/>
            </p:nvGrpSpPr>
            <p:grpSpPr>
              <a:xfrm>
                <a:off x="1326" y="2270"/>
                <a:ext cx="623" cy="854"/>
                <a:chOff x="1338" y="2251"/>
                <a:chExt cx="623" cy="854"/>
              </a:xfrm>
            </p:grpSpPr>
            <p:sp>
              <p:nvSpPr>
                <p:cNvPr id="149533" name="Freeform 63"/>
                <p:cNvSpPr/>
                <p:nvPr/>
              </p:nvSpPr>
              <p:spPr>
                <a:xfrm>
                  <a:off x="1338" y="2251"/>
                  <a:ext cx="623" cy="854"/>
                </a:xfrm>
                <a:custGeom>
                  <a:avLst/>
                  <a:gdLst>
                    <a:gd name="txL" fmla="*/ 0 w 623"/>
                    <a:gd name="txT" fmla="*/ 0 h 854"/>
                    <a:gd name="txR" fmla="*/ 623 w 623"/>
                    <a:gd name="txB" fmla="*/ 854 h 854"/>
                  </a:gdLst>
                  <a:ahLst/>
                  <a:cxnLst>
                    <a:cxn ang="0">
                      <a:pos x="91" y="816"/>
                    </a:cxn>
                    <a:cxn ang="0">
                      <a:pos x="499" y="816"/>
                    </a:cxn>
                    <a:cxn ang="0">
                      <a:pos x="612" y="589"/>
                    </a:cxn>
                    <a:cxn ang="0">
                      <a:pos x="567" y="272"/>
                    </a:cxn>
                    <a:cxn ang="0">
                      <a:pos x="431" y="68"/>
                    </a:cxn>
                    <a:cxn ang="0">
                      <a:pos x="0" y="0"/>
                    </a:cxn>
                  </a:cxnLst>
                  <a:rect l="txL" t="txT" r="txR" b="txB"/>
                  <a:pathLst>
                    <a:path w="623" h="854">
                      <a:moveTo>
                        <a:pt x="91" y="816"/>
                      </a:moveTo>
                      <a:cubicBezTo>
                        <a:pt x="251" y="835"/>
                        <a:pt x="412" y="854"/>
                        <a:pt x="499" y="816"/>
                      </a:cubicBezTo>
                      <a:cubicBezTo>
                        <a:pt x="586" y="778"/>
                        <a:pt x="601" y="680"/>
                        <a:pt x="612" y="589"/>
                      </a:cubicBezTo>
                      <a:cubicBezTo>
                        <a:pt x="623" y="498"/>
                        <a:pt x="597" y="359"/>
                        <a:pt x="567" y="272"/>
                      </a:cubicBezTo>
                      <a:cubicBezTo>
                        <a:pt x="537" y="185"/>
                        <a:pt x="525" y="113"/>
                        <a:pt x="431" y="68"/>
                      </a:cubicBezTo>
                      <a:cubicBezTo>
                        <a:pt x="337" y="23"/>
                        <a:pt x="68" y="11"/>
                        <a:pt x="0"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49534" name="Line 65"/>
                <p:cNvSpPr/>
                <p:nvPr/>
              </p:nvSpPr>
              <p:spPr>
                <a:xfrm flipH="1" flipV="1">
                  <a:off x="1368" y="2257"/>
                  <a:ext cx="272" cy="22"/>
                </a:xfrm>
                <a:prstGeom prst="line">
                  <a:avLst/>
                </a:prstGeom>
                <a:ln w="28575" cap="flat" cmpd="sng">
                  <a:solidFill>
                    <a:srgbClr val="0000CC"/>
                  </a:solidFill>
                  <a:prstDash val="dash"/>
                  <a:headEnd type="none" w="med" len="med"/>
                  <a:tailEnd type="stealth" w="lg" len="lg"/>
                </a:ln>
              </p:spPr>
            </p:sp>
          </p:grpSp>
          <p:grpSp>
            <p:nvGrpSpPr>
              <p:cNvPr id="149530" name="Group 70"/>
              <p:cNvGrpSpPr/>
              <p:nvPr/>
            </p:nvGrpSpPr>
            <p:grpSpPr>
              <a:xfrm>
                <a:off x="952" y="2795"/>
                <a:ext cx="272" cy="656"/>
                <a:chOff x="952" y="2642"/>
                <a:chExt cx="272" cy="792"/>
              </a:xfrm>
            </p:grpSpPr>
            <p:sp>
              <p:nvSpPr>
                <p:cNvPr id="149531" name="Freeform 67"/>
                <p:cNvSpPr/>
                <p:nvPr/>
              </p:nvSpPr>
              <p:spPr>
                <a:xfrm>
                  <a:off x="952" y="2795"/>
                  <a:ext cx="272" cy="639"/>
                </a:xfrm>
                <a:custGeom>
                  <a:avLst/>
                  <a:gdLst>
                    <a:gd name="txL" fmla="*/ 0 w 317"/>
                    <a:gd name="txT" fmla="*/ 0 h 662"/>
                    <a:gd name="txR" fmla="*/ 317 w 317"/>
                    <a:gd name="txB" fmla="*/ 662 h 662"/>
                  </a:gdLst>
                  <a:ahLst/>
                  <a:cxnLst>
                    <a:cxn ang="0">
                      <a:pos x="70" y="271"/>
                    </a:cxn>
                    <a:cxn ang="0">
                      <a:pos x="39" y="446"/>
                    </a:cxn>
                    <a:cxn ang="0">
                      <a:pos x="9" y="383"/>
                    </a:cxn>
                    <a:cxn ang="0">
                      <a:pos x="0" y="0"/>
                    </a:cxn>
                  </a:cxnLst>
                  <a:rect l="txL" t="txT" r="txR" b="txB"/>
                  <a:pathLst>
                    <a:path w="317" h="662">
                      <a:moveTo>
                        <a:pt x="317" y="386"/>
                      </a:moveTo>
                      <a:cubicBezTo>
                        <a:pt x="271" y="497"/>
                        <a:pt x="226" y="608"/>
                        <a:pt x="181" y="635"/>
                      </a:cubicBezTo>
                      <a:cubicBezTo>
                        <a:pt x="136" y="662"/>
                        <a:pt x="75" y="651"/>
                        <a:pt x="45" y="545"/>
                      </a:cubicBezTo>
                      <a:cubicBezTo>
                        <a:pt x="15" y="439"/>
                        <a:pt x="7" y="94"/>
                        <a:pt x="0"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49532" name="Line 69"/>
                <p:cNvSpPr/>
                <p:nvPr/>
              </p:nvSpPr>
              <p:spPr>
                <a:xfrm flipV="1">
                  <a:off x="958" y="2642"/>
                  <a:ext cx="0" cy="249"/>
                </a:xfrm>
                <a:prstGeom prst="line">
                  <a:avLst/>
                </a:prstGeom>
                <a:ln w="28575" cap="flat" cmpd="sng">
                  <a:solidFill>
                    <a:srgbClr val="0000CC"/>
                  </a:solidFill>
                  <a:prstDash val="dash"/>
                  <a:headEnd type="none" w="med" len="med"/>
                  <a:tailEnd type="stealth" w="lg" len="lg"/>
                </a:ln>
              </p:spPr>
            </p:sp>
          </p:grpSp>
        </p:grpSp>
      </p:grpSp>
    </p:spTree>
  </p:cSld>
  <p:clrMapOvr>
    <a:masterClrMapping/>
  </p:clrMapOvr>
  <p:transition>
    <p:strips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p:cNvSpPr>
          <p:nvPr>
            <p:ph type="body" idx="4294967295"/>
          </p:nvPr>
        </p:nvSpPr>
        <p:spPr>
          <a:xfrm>
            <a:off x="9525" y="44450"/>
            <a:ext cx="9144000" cy="1800225"/>
          </a:xfrm>
          <a:solidFill>
            <a:schemeClr val="bg1">
              <a:alpha val="100000"/>
            </a:schemeClr>
          </a:solidFill>
        </p:spPr>
        <p:txBody>
          <a:bodyPr vert="horz" wrap="square" lIns="91440" tIns="45720" rIns="91440" bIns="45720" anchor="t" anchorCtr="0"/>
          <a:p>
            <a:pPr eaLnBrk="1" hangingPunct="1">
              <a:spcBef>
                <a:spcPct val="0"/>
              </a:spcBef>
              <a:buNone/>
            </a:pPr>
            <a:r>
              <a:rPr lang="en-US" altLang="zh-CN" dirty="0"/>
              <a:t>②</a:t>
            </a:r>
            <a:r>
              <a:rPr lang="zh-CN" altLang="en-US" dirty="0"/>
              <a:t>若</a:t>
            </a:r>
            <a:r>
              <a:rPr lang="en-US" altLang="zh-CN" i="1" dirty="0">
                <a:solidFill>
                  <a:schemeClr val="tx2"/>
                </a:solidFill>
              </a:rPr>
              <a:t>p</a:t>
            </a:r>
            <a:r>
              <a:rPr lang="zh-CN" altLang="en-US" dirty="0">
                <a:solidFill>
                  <a:schemeClr val="tx2"/>
                </a:solidFill>
              </a:rPr>
              <a:t>无左子树，有右子树</a:t>
            </a:r>
            <a:r>
              <a:rPr lang="zh-CN" altLang="en-US" dirty="0"/>
              <a:t>，且右子树的中序首结点为</a:t>
            </a:r>
            <a:r>
              <a:rPr lang="en-US" altLang="zh-CN" i="1" dirty="0"/>
              <a:t>temp</a:t>
            </a:r>
            <a:r>
              <a:rPr lang="zh-CN" altLang="en-US" dirty="0"/>
              <a:t>，则把 </a:t>
            </a:r>
            <a:r>
              <a:rPr lang="en-US" altLang="zh-CN" i="1" dirty="0"/>
              <a:t>p</a:t>
            </a:r>
            <a:r>
              <a:rPr lang="en-US" altLang="zh-CN" dirty="0"/>
              <a:t> </a:t>
            </a:r>
            <a:r>
              <a:rPr lang="zh-CN" altLang="en-US" dirty="0"/>
              <a:t>的右子树变成 </a:t>
            </a:r>
            <a:r>
              <a:rPr lang="en-US" altLang="zh-CN" i="1" dirty="0"/>
              <a:t>s</a:t>
            </a:r>
            <a:r>
              <a:rPr lang="en-US" altLang="zh-CN" dirty="0"/>
              <a:t> </a:t>
            </a:r>
            <a:r>
              <a:rPr lang="zh-CN" altLang="en-US" dirty="0"/>
              <a:t>的右子树，并修改</a:t>
            </a:r>
            <a:r>
              <a:rPr lang="en-US" altLang="zh-CN" i="1" dirty="0"/>
              <a:t>temp</a:t>
            </a:r>
            <a:r>
              <a:rPr lang="zh-CN" altLang="en-US" dirty="0"/>
              <a:t>的前驱指针</a:t>
            </a:r>
            <a:r>
              <a:rPr lang="en-US" altLang="zh-CN" dirty="0"/>
              <a:t>. </a:t>
            </a:r>
            <a:r>
              <a:rPr lang="en-US" altLang="zh-CN" i="1" dirty="0"/>
              <a:t>Right</a:t>
            </a:r>
            <a:r>
              <a:rPr lang="en-US" altLang="zh-CN" dirty="0"/>
              <a:t>(</a:t>
            </a:r>
            <a:r>
              <a:rPr lang="en-US" altLang="zh-CN" i="1" dirty="0"/>
              <a:t>s</a:t>
            </a:r>
            <a:r>
              <a:rPr lang="en-US" altLang="zh-CN" dirty="0"/>
              <a:t>)</a:t>
            </a:r>
            <a:r>
              <a:rPr lang="en-US" altLang="zh-CN" dirty="0">
                <a:sym typeface="Symbol" panose="05050102010706020507" pitchFamily="18" charset="2"/>
              </a:rPr>
              <a:t></a:t>
            </a:r>
            <a:r>
              <a:rPr lang="en-US" altLang="zh-CN" i="1" dirty="0"/>
              <a:t>Right</a:t>
            </a:r>
            <a:r>
              <a:rPr lang="en-US" altLang="zh-CN" dirty="0"/>
              <a:t>( </a:t>
            </a:r>
            <a:r>
              <a:rPr lang="en-US" altLang="zh-CN" i="1" dirty="0"/>
              <a:t>p</a:t>
            </a:r>
            <a:r>
              <a:rPr lang="en-US" altLang="zh-CN" dirty="0"/>
              <a:t>).  </a:t>
            </a:r>
            <a:r>
              <a:rPr lang="en-US" altLang="zh-CN" i="1" dirty="0"/>
              <a:t>Left</a:t>
            </a:r>
            <a:r>
              <a:rPr lang="en-US" altLang="zh-CN" dirty="0"/>
              <a:t>(</a:t>
            </a:r>
            <a:r>
              <a:rPr lang="en-US" altLang="zh-CN" i="1" dirty="0"/>
              <a:t>temp</a:t>
            </a:r>
            <a:r>
              <a:rPr lang="en-US" altLang="zh-CN" dirty="0"/>
              <a:t>)</a:t>
            </a:r>
            <a:r>
              <a:rPr lang="en-US" altLang="zh-CN" dirty="0">
                <a:sym typeface="Symbol" panose="05050102010706020507" pitchFamily="18" charset="2"/>
              </a:rPr>
              <a:t></a:t>
            </a:r>
            <a:r>
              <a:rPr lang="en-US" altLang="zh-CN" i="1" dirty="0"/>
              <a:t>s</a:t>
            </a:r>
            <a:r>
              <a:rPr lang="en-US" altLang="zh-CN" dirty="0"/>
              <a:t> .  </a:t>
            </a:r>
            <a:endParaRPr lang="en-US" altLang="zh-CN" dirty="0"/>
          </a:p>
          <a:p>
            <a:pPr eaLnBrk="1" hangingPunct="1">
              <a:spcBef>
                <a:spcPct val="0"/>
              </a:spcBef>
              <a:buNone/>
            </a:pPr>
            <a:r>
              <a:rPr lang="en-US" altLang="zh-CN" dirty="0"/>
              <a:t>     </a:t>
            </a:r>
            <a:r>
              <a:rPr lang="en-US" altLang="zh-CN" dirty="0">
                <a:solidFill>
                  <a:srgbClr val="FF0000"/>
                </a:solidFill>
              </a:rPr>
              <a:t>// </a:t>
            </a:r>
            <a:r>
              <a:rPr lang="en-US" altLang="zh-CN" i="1" dirty="0">
                <a:solidFill>
                  <a:srgbClr val="FF0000"/>
                </a:solidFill>
              </a:rPr>
              <a:t>p </a:t>
            </a:r>
            <a:r>
              <a:rPr lang="zh-CN" altLang="en-US" dirty="0">
                <a:solidFill>
                  <a:srgbClr val="FF0000"/>
                </a:solidFill>
              </a:rPr>
              <a:t>的右子树成为 </a:t>
            </a:r>
            <a:r>
              <a:rPr lang="en-US" altLang="zh-CN" i="1" dirty="0">
                <a:solidFill>
                  <a:srgbClr val="FF0000"/>
                </a:solidFill>
              </a:rPr>
              <a:t>s </a:t>
            </a:r>
            <a:r>
              <a:rPr lang="zh-CN" altLang="en-US" dirty="0">
                <a:solidFill>
                  <a:srgbClr val="FF0000"/>
                </a:solidFill>
              </a:rPr>
              <a:t>的右子树， </a:t>
            </a:r>
            <a:r>
              <a:rPr lang="en-US" altLang="zh-CN" i="1" dirty="0">
                <a:solidFill>
                  <a:srgbClr val="FF0000"/>
                </a:solidFill>
              </a:rPr>
              <a:t>temp</a:t>
            </a:r>
            <a:r>
              <a:rPr lang="zh-CN" altLang="en-US" dirty="0">
                <a:solidFill>
                  <a:srgbClr val="FF0000"/>
                </a:solidFill>
              </a:rPr>
              <a:t>的前驱结点变成 </a:t>
            </a:r>
            <a:r>
              <a:rPr lang="en-US" altLang="zh-CN" i="1" dirty="0">
                <a:solidFill>
                  <a:srgbClr val="FF0000"/>
                </a:solidFill>
              </a:rPr>
              <a:t>s</a:t>
            </a:r>
            <a:r>
              <a:rPr lang="en-US" altLang="zh-CN" dirty="0">
                <a:solidFill>
                  <a:srgbClr val="FF0000"/>
                </a:solidFill>
              </a:rPr>
              <a:t> </a:t>
            </a:r>
            <a:endParaRPr lang="en-US" altLang="zh-CN" dirty="0">
              <a:solidFill>
                <a:srgbClr val="FF0000"/>
              </a:solidFill>
            </a:endParaRPr>
          </a:p>
        </p:txBody>
      </p:sp>
      <p:sp>
        <p:nvSpPr>
          <p:cNvPr id="150531" name="Rectangle 41"/>
          <p:cNvSpPr/>
          <p:nvPr/>
        </p:nvSpPr>
        <p:spPr>
          <a:xfrm>
            <a:off x="6945313" y="6635750"/>
            <a:ext cx="41275" cy="198438"/>
          </a:xfrm>
          <a:prstGeom prst="rect">
            <a:avLst/>
          </a:prstGeom>
          <a:noFill/>
          <a:ln w="9525">
            <a:noFill/>
          </a:ln>
        </p:spPr>
        <p:txBody>
          <a:bodyPr wrap="none" lIns="0" tIns="0" rIns="0" bIns="0">
            <a:spAutoFit/>
          </a:bodyPr>
          <a:p>
            <a:pPr marL="342900" indent="-342900">
              <a:spcBef>
                <a:spcPct val="20000"/>
              </a:spcBef>
              <a:buClr>
                <a:schemeClr val="bg2"/>
              </a:buClr>
              <a:buSzPct val="75000"/>
              <a:buFont typeface="Wingdings" panose="05000000000000000000" pitchFamily="2" charset="2"/>
            </a:pPr>
            <a:r>
              <a:rPr lang="en-US" altLang="zh-CN" sz="1300" dirty="0">
                <a:solidFill>
                  <a:srgbClr val="000000"/>
                </a:solidFill>
                <a:latin typeface="Times New Roman" panose="02020603050405020304" pitchFamily="18" charset="0"/>
              </a:rPr>
              <a:t> </a:t>
            </a:r>
            <a:endParaRPr lang="en-US" altLang="zh-CN" sz="3600" b="1" dirty="0">
              <a:solidFill>
                <a:srgbClr val="FFFF00"/>
              </a:solidFill>
              <a:latin typeface="Times New Roman" panose="02020603050405020304" pitchFamily="18" charset="0"/>
            </a:endParaRPr>
          </a:p>
        </p:txBody>
      </p:sp>
      <p:grpSp>
        <p:nvGrpSpPr>
          <p:cNvPr id="150532" name="组合 1668192"/>
          <p:cNvGrpSpPr/>
          <p:nvPr/>
        </p:nvGrpSpPr>
        <p:grpSpPr>
          <a:xfrm>
            <a:off x="71438" y="1844675"/>
            <a:ext cx="8637587" cy="4306888"/>
            <a:chOff x="45" y="1162"/>
            <a:chExt cx="5441" cy="2713"/>
          </a:xfrm>
        </p:grpSpPr>
        <p:sp>
          <p:nvSpPr>
            <p:cNvPr id="150534" name="Rectangle 147"/>
            <p:cNvSpPr/>
            <p:nvPr/>
          </p:nvSpPr>
          <p:spPr>
            <a:xfrm>
              <a:off x="3965" y="3616"/>
              <a:ext cx="651" cy="259"/>
            </a:xfrm>
            <a:prstGeom prst="rect">
              <a:avLst/>
            </a:prstGeom>
            <a:noFill/>
            <a:ln w="9525">
              <a:noFill/>
            </a:ln>
          </p:spPr>
          <p:txBody>
            <a:bodyPr wrap="none" lIns="0" tIns="0" rIns="0" bIns="0">
              <a:spAutoFit/>
            </a:bodyPr>
            <a:p>
              <a:pPr marL="342900" indent="-342900">
                <a:spcBef>
                  <a:spcPct val="20000"/>
                </a:spcBef>
                <a:buClr>
                  <a:schemeClr val="bg2"/>
                </a:buClr>
                <a:buSzPct val="75000"/>
                <a:buFont typeface="Wingdings" panose="05000000000000000000" pitchFamily="2" charset="2"/>
              </a:pPr>
              <a:r>
                <a:rPr lang="zh-CN" altLang="en-US" sz="2700" b="1" dirty="0">
                  <a:latin typeface="宋体" panose="02010600030101010101" pitchFamily="2" charset="-122"/>
                </a:rPr>
                <a:t>删除后</a:t>
              </a:r>
              <a:endParaRPr lang="zh-CN" altLang="en-US" sz="3600" b="1" dirty="0">
                <a:latin typeface="Times New Roman" panose="02020603050405020304" pitchFamily="18" charset="0"/>
              </a:endParaRPr>
            </a:p>
          </p:txBody>
        </p:sp>
        <p:grpSp>
          <p:nvGrpSpPr>
            <p:cNvPr id="150535" name="组合 1668191"/>
            <p:cNvGrpSpPr/>
            <p:nvPr/>
          </p:nvGrpSpPr>
          <p:grpSpPr>
            <a:xfrm>
              <a:off x="3243" y="1189"/>
              <a:ext cx="2243" cy="2300"/>
              <a:chOff x="3243" y="1189"/>
              <a:chExt cx="2243" cy="2300"/>
            </a:xfrm>
          </p:grpSpPr>
          <p:sp>
            <p:nvSpPr>
              <p:cNvPr id="150583" name="Rectangle 112"/>
              <p:cNvSpPr/>
              <p:nvPr/>
            </p:nvSpPr>
            <p:spPr>
              <a:xfrm>
                <a:off x="5081" y="2272"/>
                <a:ext cx="405" cy="195"/>
              </a:xfrm>
              <a:prstGeom prst="rect">
                <a:avLst/>
              </a:prstGeom>
              <a:noFill/>
              <a:ln w="9525">
                <a:noFill/>
              </a:ln>
            </p:spPr>
            <p:txBody>
              <a:bodyPr lIns="0" tIns="0" rIns="0" bIns="18000">
                <a:spAutoFit/>
              </a:bodyPr>
              <a:p>
                <a:pPr marL="342900" indent="-342900">
                  <a:lnSpc>
                    <a:spcPct val="80000"/>
                  </a:lnSpc>
                  <a:buClr>
                    <a:schemeClr val="bg2"/>
                  </a:buClr>
                  <a:buSzPct val="75000"/>
                  <a:buFont typeface="Wingdings" panose="05000000000000000000" pitchFamily="2" charset="2"/>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50584" name="Rectangle 106"/>
              <p:cNvSpPr/>
              <p:nvPr/>
            </p:nvSpPr>
            <p:spPr>
              <a:xfrm>
                <a:off x="3243" y="2998"/>
                <a:ext cx="416" cy="240"/>
              </a:xfrm>
              <a:prstGeom prst="rect">
                <a:avLst/>
              </a:prstGeom>
              <a:noFill/>
              <a:ln w="9525">
                <a:noFill/>
              </a:ln>
            </p:spPr>
            <p:txBody>
              <a:bodyPr lIns="0" tIns="0" rIns="0" bIns="0">
                <a:spAutoFit/>
              </a:bodyPr>
              <a:p>
                <a:pPr marL="342900" indent="-342900">
                  <a:spcBef>
                    <a:spcPct val="20000"/>
                  </a:spcBef>
                  <a:buClr>
                    <a:schemeClr val="bg2"/>
                  </a:buClr>
                  <a:buSzPct val="75000"/>
                  <a:buFont typeface="Wingdings" panose="05000000000000000000" pitchFamily="2" charset="2"/>
                </a:pPr>
                <a:r>
                  <a:rPr lang="en-US" altLang="zh-CN" sz="2500" b="1" dirty="0">
                    <a:latin typeface="Times New Roman" panose="02020603050405020304" pitchFamily="18" charset="0"/>
                  </a:rPr>
                  <a:t>pred</a:t>
                </a:r>
                <a:endParaRPr lang="en-US" altLang="zh-CN" sz="2500" b="1" dirty="0">
                  <a:latin typeface="Times New Roman" panose="02020603050405020304" pitchFamily="18" charset="0"/>
                </a:endParaRPr>
              </a:p>
            </p:txBody>
          </p:sp>
          <p:sp>
            <p:nvSpPr>
              <p:cNvPr id="150585" name="Line 108"/>
              <p:cNvSpPr/>
              <p:nvPr/>
            </p:nvSpPr>
            <p:spPr>
              <a:xfrm>
                <a:off x="4107" y="2195"/>
                <a:ext cx="634" cy="712"/>
              </a:xfrm>
              <a:prstGeom prst="line">
                <a:avLst/>
              </a:prstGeom>
              <a:ln w="38100" cap="rnd" cmpd="sng">
                <a:solidFill>
                  <a:schemeClr val="tx1"/>
                </a:solidFill>
                <a:prstDash val="solid"/>
                <a:headEnd type="none" w="med" len="med"/>
                <a:tailEnd type="none" w="med" len="med"/>
              </a:ln>
            </p:spPr>
          </p:sp>
          <p:sp>
            <p:nvSpPr>
              <p:cNvPr id="150586" name="Line 114"/>
              <p:cNvSpPr/>
              <p:nvPr/>
            </p:nvSpPr>
            <p:spPr>
              <a:xfrm flipH="1">
                <a:off x="4106" y="2567"/>
                <a:ext cx="311" cy="363"/>
              </a:xfrm>
              <a:prstGeom prst="line">
                <a:avLst/>
              </a:prstGeom>
              <a:ln w="38100" cap="rnd" cmpd="sng">
                <a:solidFill>
                  <a:schemeClr val="tx1"/>
                </a:solidFill>
                <a:prstDash val="solid"/>
                <a:headEnd type="none" w="med" len="med"/>
                <a:tailEnd type="none" w="med" len="med"/>
              </a:ln>
            </p:spPr>
          </p:sp>
          <p:sp>
            <p:nvSpPr>
              <p:cNvPr id="150587" name="Line 115"/>
              <p:cNvSpPr/>
              <p:nvPr/>
            </p:nvSpPr>
            <p:spPr>
              <a:xfrm flipH="1">
                <a:off x="3743" y="1796"/>
                <a:ext cx="726" cy="771"/>
              </a:xfrm>
              <a:prstGeom prst="line">
                <a:avLst/>
              </a:prstGeom>
              <a:ln w="38100" cap="rnd" cmpd="sng">
                <a:solidFill>
                  <a:schemeClr val="tx1"/>
                </a:solidFill>
                <a:prstDash val="solid"/>
                <a:headEnd type="none" w="med" len="med"/>
                <a:tailEnd type="none" w="med" len="med"/>
              </a:ln>
            </p:spPr>
          </p:sp>
          <p:grpSp>
            <p:nvGrpSpPr>
              <p:cNvPr id="150588" name="Group 121"/>
              <p:cNvGrpSpPr/>
              <p:nvPr/>
            </p:nvGrpSpPr>
            <p:grpSpPr>
              <a:xfrm>
                <a:off x="4363" y="1676"/>
                <a:ext cx="212" cy="227"/>
                <a:chOff x="3532" y="1821"/>
                <a:chExt cx="104" cy="128"/>
              </a:xfrm>
            </p:grpSpPr>
            <p:sp>
              <p:nvSpPr>
                <p:cNvPr id="150616" name="Oval 119"/>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617" name="Oval 120"/>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sp>
            <p:nvSpPr>
              <p:cNvPr id="150589" name="Rectangle 131"/>
              <p:cNvSpPr/>
              <p:nvPr/>
            </p:nvSpPr>
            <p:spPr>
              <a:xfrm>
                <a:off x="4401" y="1189"/>
                <a:ext cx="356" cy="240"/>
              </a:xfrm>
              <a:prstGeom prst="rect">
                <a:avLst/>
              </a:prstGeom>
              <a:noFill/>
              <a:ln w="9525">
                <a:noFill/>
              </a:ln>
            </p:spPr>
            <p:txBody>
              <a:bodyPr wrap="none" lIns="0" tIns="0" rIns="0" bIns="0">
                <a:spAutoFit/>
              </a:bodyPr>
              <a:p>
                <a:pPr marL="342900" indent="-342900">
                  <a:spcBef>
                    <a:spcPct val="20000"/>
                  </a:spcBef>
                  <a:buClr>
                    <a:schemeClr val="bg2"/>
                  </a:buClr>
                  <a:buSzPct val="75000"/>
                  <a:buFont typeface="Wingdings" panose="05000000000000000000" pitchFamily="2" charset="2"/>
                </a:pPr>
                <a:r>
                  <a:rPr lang="en-US" altLang="zh-CN" sz="2500" b="1" dirty="0">
                    <a:latin typeface="Times New Roman" panose="02020603050405020304" pitchFamily="18" charset="0"/>
                  </a:rPr>
                  <a:t>root</a:t>
                </a:r>
                <a:endParaRPr lang="en-US" altLang="zh-CN" sz="2500" b="1" dirty="0">
                  <a:latin typeface="Times New Roman" panose="02020603050405020304" pitchFamily="18" charset="0"/>
                </a:endParaRPr>
              </a:p>
            </p:txBody>
          </p:sp>
          <p:sp>
            <p:nvSpPr>
              <p:cNvPr id="150590" name="Rectangle 134"/>
              <p:cNvSpPr/>
              <p:nvPr/>
            </p:nvSpPr>
            <p:spPr>
              <a:xfrm>
                <a:off x="3970" y="1660"/>
                <a:ext cx="84" cy="259"/>
              </a:xfrm>
              <a:prstGeom prst="rect">
                <a:avLst/>
              </a:prstGeom>
              <a:noFill/>
              <a:ln w="9525">
                <a:noFill/>
              </a:ln>
            </p:spPr>
            <p:txBody>
              <a:bodyPr wrap="none" lIns="0" tIns="0" rIns="0" bIns="0">
                <a:spAutoFit/>
              </a:bodyPr>
              <a:p>
                <a:pPr marL="342900" indent="-342900">
                  <a:spcBef>
                    <a:spcPct val="20000"/>
                  </a:spcBef>
                  <a:buClr>
                    <a:schemeClr val="bg2"/>
                  </a:buClr>
                  <a:buSzPct val="75000"/>
                  <a:buFont typeface="Wingdings" panose="05000000000000000000" pitchFamily="2" charset="2"/>
                </a:pPr>
                <a:r>
                  <a:rPr lang="en-US" altLang="zh-CN" sz="2700" b="1" dirty="0">
                    <a:latin typeface="Times New Roman" panose="02020603050405020304" pitchFamily="18" charset="0"/>
                  </a:rPr>
                  <a:t>s</a:t>
                </a:r>
                <a:endParaRPr lang="en-US" altLang="zh-CN" sz="3600" b="1" dirty="0">
                  <a:latin typeface="Times New Roman" panose="02020603050405020304" pitchFamily="18" charset="0"/>
                </a:endParaRPr>
              </a:p>
            </p:txBody>
          </p:sp>
          <p:sp>
            <p:nvSpPr>
              <p:cNvPr id="150591" name="Rectangle 138"/>
              <p:cNvSpPr/>
              <p:nvPr/>
            </p:nvSpPr>
            <p:spPr>
              <a:xfrm>
                <a:off x="3879" y="3316"/>
                <a:ext cx="453" cy="173"/>
              </a:xfrm>
              <a:prstGeom prst="rect">
                <a:avLst/>
              </a:prstGeom>
              <a:noFill/>
              <a:ln w="9525">
                <a:noFill/>
              </a:ln>
            </p:spPr>
            <p:txBody>
              <a:bodyPr lIns="0" tIns="0" rIns="0" bIns="0">
                <a:spAutoFit/>
              </a:bodyPr>
              <a:p>
                <a:pPr marL="342900" indent="-342900" algn="ctr">
                  <a:lnSpc>
                    <a:spcPct val="75000"/>
                  </a:lnSpc>
                  <a:buClr>
                    <a:schemeClr val="bg2"/>
                  </a:buClr>
                  <a:buSzPct val="75000"/>
                  <a:buFont typeface="Wingdings" panose="05000000000000000000" pitchFamily="2" charset="2"/>
                </a:pPr>
                <a:r>
                  <a:rPr lang="en-US" altLang="zh-CN" sz="2400" b="1" dirty="0">
                    <a:latin typeface="Times New Roman" panose="02020603050405020304" pitchFamily="18" charset="0"/>
                  </a:rPr>
                  <a:t>temp</a:t>
                </a:r>
                <a:endParaRPr lang="en-US" altLang="zh-CN" sz="2400" b="1" dirty="0">
                  <a:latin typeface="Times New Roman" panose="02020603050405020304" pitchFamily="18" charset="0"/>
                </a:endParaRPr>
              </a:p>
            </p:txBody>
          </p:sp>
          <p:sp>
            <p:nvSpPr>
              <p:cNvPr id="150592" name="Line 151"/>
              <p:cNvSpPr/>
              <p:nvPr/>
            </p:nvSpPr>
            <p:spPr>
              <a:xfrm>
                <a:off x="4101" y="3028"/>
                <a:ext cx="0" cy="273"/>
              </a:xfrm>
              <a:prstGeom prst="line">
                <a:avLst/>
              </a:prstGeom>
              <a:ln w="38100" cap="flat" cmpd="sng">
                <a:solidFill>
                  <a:schemeClr val="tx1"/>
                </a:solidFill>
                <a:prstDash val="solid"/>
                <a:headEnd type="stealth" w="lg" len="lg"/>
                <a:tailEnd type="none" w="lg" len="lg"/>
              </a:ln>
            </p:spPr>
          </p:sp>
          <p:sp>
            <p:nvSpPr>
              <p:cNvPr id="150593" name="Line 152"/>
              <p:cNvSpPr/>
              <p:nvPr/>
            </p:nvSpPr>
            <p:spPr>
              <a:xfrm>
                <a:off x="4469" y="1411"/>
                <a:ext cx="0" cy="273"/>
              </a:xfrm>
              <a:prstGeom prst="line">
                <a:avLst/>
              </a:prstGeom>
              <a:ln w="38100" cap="flat" cmpd="sng">
                <a:solidFill>
                  <a:schemeClr val="tx1"/>
                </a:solidFill>
                <a:prstDash val="solid"/>
                <a:headEnd type="none" w="med" len="med"/>
                <a:tailEnd type="stealth" w="lg" len="lg"/>
              </a:ln>
            </p:spPr>
          </p:sp>
          <p:grpSp>
            <p:nvGrpSpPr>
              <p:cNvPr id="150594" name="Group 153"/>
              <p:cNvGrpSpPr/>
              <p:nvPr/>
            </p:nvGrpSpPr>
            <p:grpSpPr>
              <a:xfrm>
                <a:off x="3999" y="2072"/>
                <a:ext cx="212" cy="227"/>
                <a:chOff x="3532" y="1821"/>
                <a:chExt cx="104" cy="128"/>
              </a:xfrm>
            </p:grpSpPr>
            <p:sp>
              <p:nvSpPr>
                <p:cNvPr id="150614" name="Oval 154"/>
                <p:cNvSpPr/>
                <p:nvPr/>
              </p:nvSpPr>
              <p:spPr>
                <a:xfrm>
                  <a:off x="3532" y="1821"/>
                  <a:ext cx="104" cy="128"/>
                </a:xfrm>
                <a:prstGeom prst="ellipse">
                  <a:avLst/>
                </a:prstGeom>
                <a:solidFill>
                  <a:srgbClr val="FF3300"/>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615" name="Oval 155"/>
                <p:cNvSpPr/>
                <p:nvPr/>
              </p:nvSpPr>
              <p:spPr>
                <a:xfrm>
                  <a:off x="3532" y="1821"/>
                  <a:ext cx="104" cy="128"/>
                </a:xfrm>
                <a:prstGeom prst="ellipse">
                  <a:avLst/>
                </a:prstGeom>
                <a:solidFill>
                  <a:srgbClr val="FF3300"/>
                </a:solid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95" name="Group 156"/>
              <p:cNvGrpSpPr/>
              <p:nvPr/>
            </p:nvGrpSpPr>
            <p:grpSpPr>
              <a:xfrm>
                <a:off x="3558" y="2522"/>
                <a:ext cx="212" cy="227"/>
                <a:chOff x="3532" y="1821"/>
                <a:chExt cx="104" cy="128"/>
              </a:xfrm>
            </p:grpSpPr>
            <p:sp>
              <p:nvSpPr>
                <p:cNvPr id="150612" name="Oval 157"/>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613" name="Oval 158"/>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96" name="Group 159"/>
              <p:cNvGrpSpPr/>
              <p:nvPr/>
            </p:nvGrpSpPr>
            <p:grpSpPr>
              <a:xfrm>
                <a:off x="4638" y="2797"/>
                <a:ext cx="212" cy="227"/>
                <a:chOff x="3532" y="1821"/>
                <a:chExt cx="104" cy="128"/>
              </a:xfrm>
            </p:grpSpPr>
            <p:sp>
              <p:nvSpPr>
                <p:cNvPr id="150610" name="Oval 160"/>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611" name="Oval 161"/>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97" name="Group 162"/>
              <p:cNvGrpSpPr/>
              <p:nvPr/>
            </p:nvGrpSpPr>
            <p:grpSpPr>
              <a:xfrm>
                <a:off x="3994" y="2811"/>
                <a:ext cx="212" cy="227"/>
                <a:chOff x="3532" y="1821"/>
                <a:chExt cx="104" cy="128"/>
              </a:xfrm>
            </p:grpSpPr>
            <p:sp>
              <p:nvSpPr>
                <p:cNvPr id="150608" name="Oval 163"/>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609" name="Oval 164"/>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98" name="Group 165"/>
              <p:cNvGrpSpPr/>
              <p:nvPr/>
            </p:nvGrpSpPr>
            <p:grpSpPr>
              <a:xfrm>
                <a:off x="4315" y="2435"/>
                <a:ext cx="212" cy="227"/>
                <a:chOff x="3532" y="1821"/>
                <a:chExt cx="104" cy="128"/>
              </a:xfrm>
            </p:grpSpPr>
            <p:sp>
              <p:nvSpPr>
                <p:cNvPr id="150606" name="Oval 166"/>
                <p:cNvSpPr/>
                <p:nvPr/>
              </p:nvSpPr>
              <p:spPr>
                <a:xfrm>
                  <a:off x="3532" y="1821"/>
                  <a:ext cx="104" cy="128"/>
                </a:xfrm>
                <a:prstGeom prst="ellipse">
                  <a:avLst/>
                </a:prstGeom>
                <a:solidFill>
                  <a:srgbClr val="DDDDDD"/>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607" name="Oval 167"/>
                <p:cNvSpPr/>
                <p:nvPr/>
              </p:nvSpPr>
              <p:spPr>
                <a:xfrm>
                  <a:off x="3532" y="1821"/>
                  <a:ext cx="104" cy="128"/>
                </a:xfrm>
                <a:prstGeom prst="ellipse">
                  <a:avLst/>
                </a:prstGeom>
                <a:solidFill>
                  <a:srgbClr val="DDDDDD"/>
                </a:solid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sp>
            <p:nvSpPr>
              <p:cNvPr id="150599" name="Line 168"/>
              <p:cNvSpPr/>
              <p:nvPr/>
            </p:nvSpPr>
            <p:spPr>
              <a:xfrm>
                <a:off x="4089" y="1808"/>
                <a:ext cx="0" cy="273"/>
              </a:xfrm>
              <a:prstGeom prst="line">
                <a:avLst/>
              </a:prstGeom>
              <a:ln w="38100" cap="flat" cmpd="sng">
                <a:solidFill>
                  <a:schemeClr val="tx1"/>
                </a:solidFill>
                <a:prstDash val="solid"/>
                <a:headEnd type="none" w="med" len="med"/>
                <a:tailEnd type="stealth" w="lg" len="lg"/>
              </a:ln>
            </p:spPr>
          </p:sp>
          <p:grpSp>
            <p:nvGrpSpPr>
              <p:cNvPr id="150600" name="Group 172"/>
              <p:cNvGrpSpPr/>
              <p:nvPr/>
            </p:nvGrpSpPr>
            <p:grpSpPr>
              <a:xfrm>
                <a:off x="3720" y="2224"/>
                <a:ext cx="393" cy="948"/>
                <a:chOff x="2925" y="2225"/>
                <a:chExt cx="393" cy="948"/>
              </a:xfrm>
            </p:grpSpPr>
            <p:sp>
              <p:nvSpPr>
                <p:cNvPr id="150604" name="Freeform 169"/>
                <p:cNvSpPr/>
                <p:nvPr/>
              </p:nvSpPr>
              <p:spPr>
                <a:xfrm>
                  <a:off x="2925" y="2273"/>
                  <a:ext cx="363" cy="900"/>
                </a:xfrm>
                <a:custGeom>
                  <a:avLst/>
                  <a:gdLst>
                    <a:gd name="txL" fmla="*/ 0 w 363"/>
                    <a:gd name="txT" fmla="*/ 0 h 900"/>
                    <a:gd name="txR" fmla="*/ 363 w 363"/>
                    <a:gd name="txB" fmla="*/ 900 h 900"/>
                  </a:gdLst>
                  <a:ahLst/>
                  <a:cxnLst>
                    <a:cxn ang="0">
                      <a:pos x="295" y="703"/>
                    </a:cxn>
                    <a:cxn ang="0">
                      <a:pos x="114" y="885"/>
                    </a:cxn>
                    <a:cxn ang="0">
                      <a:pos x="0" y="794"/>
                    </a:cxn>
                    <a:cxn ang="0">
                      <a:pos x="114" y="545"/>
                    </a:cxn>
                    <a:cxn ang="0">
                      <a:pos x="363" y="0"/>
                    </a:cxn>
                  </a:cxnLst>
                  <a:rect l="txL" t="txT" r="txR" b="txB"/>
                  <a:pathLst>
                    <a:path w="363" h="900">
                      <a:moveTo>
                        <a:pt x="295" y="703"/>
                      </a:moveTo>
                      <a:cubicBezTo>
                        <a:pt x="229" y="786"/>
                        <a:pt x="163" y="870"/>
                        <a:pt x="114" y="885"/>
                      </a:cubicBezTo>
                      <a:cubicBezTo>
                        <a:pt x="65" y="900"/>
                        <a:pt x="0" y="851"/>
                        <a:pt x="0" y="794"/>
                      </a:cubicBezTo>
                      <a:cubicBezTo>
                        <a:pt x="0" y="737"/>
                        <a:pt x="54" y="677"/>
                        <a:pt x="114" y="545"/>
                      </a:cubicBezTo>
                      <a:cubicBezTo>
                        <a:pt x="174" y="413"/>
                        <a:pt x="322" y="87"/>
                        <a:pt x="363"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0605" name="Line 170"/>
                <p:cNvSpPr/>
                <p:nvPr/>
              </p:nvSpPr>
              <p:spPr>
                <a:xfrm flipV="1">
                  <a:off x="3205" y="2225"/>
                  <a:ext cx="113" cy="227"/>
                </a:xfrm>
                <a:prstGeom prst="line">
                  <a:avLst/>
                </a:prstGeom>
                <a:ln w="28575" cap="flat" cmpd="sng">
                  <a:solidFill>
                    <a:srgbClr val="0000CC"/>
                  </a:solidFill>
                  <a:prstDash val="dash"/>
                  <a:headEnd type="none" w="med" len="med"/>
                  <a:tailEnd type="stealth" w="lg" len="lg"/>
                </a:ln>
              </p:spPr>
            </p:sp>
          </p:grpSp>
          <p:grpSp>
            <p:nvGrpSpPr>
              <p:cNvPr id="150601" name="Group 175"/>
              <p:cNvGrpSpPr/>
              <p:nvPr/>
            </p:nvGrpSpPr>
            <p:grpSpPr>
              <a:xfrm>
                <a:off x="4507" y="1805"/>
                <a:ext cx="967" cy="1291"/>
                <a:chOff x="3712" y="1806"/>
                <a:chExt cx="967" cy="1291"/>
              </a:xfrm>
            </p:grpSpPr>
            <p:sp>
              <p:nvSpPr>
                <p:cNvPr id="150602" name="Freeform 173"/>
                <p:cNvSpPr/>
                <p:nvPr/>
              </p:nvSpPr>
              <p:spPr>
                <a:xfrm>
                  <a:off x="3742" y="1842"/>
                  <a:ext cx="937" cy="1255"/>
                </a:xfrm>
                <a:custGeom>
                  <a:avLst/>
                  <a:gdLst>
                    <a:gd name="txL" fmla="*/ 0 w 937"/>
                    <a:gd name="txT" fmla="*/ 0 h 1255"/>
                    <a:gd name="txR" fmla="*/ 937 w 937"/>
                    <a:gd name="txB" fmla="*/ 1255 h 1255"/>
                  </a:gdLst>
                  <a:ahLst/>
                  <a:cxnLst>
                    <a:cxn ang="0">
                      <a:pos x="295" y="1134"/>
                    </a:cxn>
                    <a:cxn ang="0">
                      <a:pos x="726" y="1225"/>
                    </a:cxn>
                    <a:cxn ang="0">
                      <a:pos x="816" y="953"/>
                    </a:cxn>
                    <a:cxn ang="0">
                      <a:pos x="0" y="0"/>
                    </a:cxn>
                  </a:cxnLst>
                  <a:rect l="txL" t="txT" r="txR" b="txB"/>
                  <a:pathLst>
                    <a:path w="937" h="1255">
                      <a:moveTo>
                        <a:pt x="295" y="1134"/>
                      </a:moveTo>
                      <a:cubicBezTo>
                        <a:pt x="467" y="1194"/>
                        <a:pt x="639" y="1255"/>
                        <a:pt x="726" y="1225"/>
                      </a:cubicBezTo>
                      <a:cubicBezTo>
                        <a:pt x="813" y="1195"/>
                        <a:pt x="937" y="1157"/>
                        <a:pt x="816" y="953"/>
                      </a:cubicBezTo>
                      <a:cubicBezTo>
                        <a:pt x="695" y="749"/>
                        <a:pt x="136" y="159"/>
                        <a:pt x="0"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0603" name="Line 174"/>
                <p:cNvSpPr/>
                <p:nvPr/>
              </p:nvSpPr>
              <p:spPr>
                <a:xfrm flipH="1" flipV="1">
                  <a:off x="3712" y="1806"/>
                  <a:ext cx="159" cy="182"/>
                </a:xfrm>
                <a:prstGeom prst="line">
                  <a:avLst/>
                </a:prstGeom>
                <a:ln w="28575" cap="flat" cmpd="sng">
                  <a:solidFill>
                    <a:srgbClr val="0000CC"/>
                  </a:solidFill>
                  <a:prstDash val="dash"/>
                  <a:headEnd type="none" w="med" len="med"/>
                  <a:tailEnd type="stealth" w="lg" len="lg"/>
                </a:ln>
              </p:spPr>
            </p:sp>
          </p:grpSp>
        </p:grpSp>
        <p:sp>
          <p:nvSpPr>
            <p:cNvPr id="150536" name="Rectangle 189"/>
            <p:cNvSpPr/>
            <p:nvPr/>
          </p:nvSpPr>
          <p:spPr>
            <a:xfrm>
              <a:off x="1279" y="3661"/>
              <a:ext cx="603" cy="192"/>
            </a:xfrm>
            <a:prstGeom prst="rect">
              <a:avLst/>
            </a:prstGeom>
            <a:noFill/>
            <a:ln w="9525">
              <a:noFill/>
            </a:ln>
          </p:spPr>
          <p:txBody>
            <a:bodyPr wrap="none" lIns="0" tIns="0" rIns="0" bIns="0">
              <a:spAutoFit/>
            </a:bodyPr>
            <a:p>
              <a:pPr marL="342900" indent="-342900">
                <a:lnSpc>
                  <a:spcPct val="80000"/>
                </a:lnSpc>
                <a:buClr>
                  <a:schemeClr val="bg2"/>
                </a:buClr>
                <a:buSzPct val="75000"/>
                <a:buFont typeface="Wingdings" panose="05000000000000000000" pitchFamily="2" charset="2"/>
              </a:pPr>
              <a:r>
                <a:rPr lang="zh-CN" altLang="en-US" sz="2500" b="1" dirty="0">
                  <a:latin typeface="宋体" panose="02010600030101010101" pitchFamily="2" charset="-122"/>
                </a:rPr>
                <a:t>删除前</a:t>
              </a:r>
              <a:endParaRPr lang="zh-CN" altLang="en-US" sz="2500" b="1" dirty="0">
                <a:latin typeface="Times New Roman" panose="02020603050405020304" pitchFamily="18" charset="0"/>
              </a:endParaRPr>
            </a:p>
          </p:txBody>
        </p:sp>
        <p:grpSp>
          <p:nvGrpSpPr>
            <p:cNvPr id="150537" name="组合 1668190"/>
            <p:cNvGrpSpPr/>
            <p:nvPr/>
          </p:nvGrpSpPr>
          <p:grpSpPr>
            <a:xfrm>
              <a:off x="45" y="1162"/>
              <a:ext cx="3010" cy="2326"/>
              <a:chOff x="45" y="1162"/>
              <a:chExt cx="3010" cy="2326"/>
            </a:xfrm>
          </p:grpSpPr>
          <p:sp>
            <p:nvSpPr>
              <p:cNvPr id="150538" name="Rectangle 179"/>
              <p:cNvSpPr/>
              <p:nvPr/>
            </p:nvSpPr>
            <p:spPr>
              <a:xfrm>
                <a:off x="45" y="2465"/>
                <a:ext cx="431" cy="180"/>
              </a:xfrm>
              <a:prstGeom prst="rect">
                <a:avLst/>
              </a:prstGeom>
              <a:noFill/>
              <a:ln w="9525">
                <a:noFill/>
              </a:ln>
            </p:spPr>
            <p:txBody>
              <a:bodyPr lIns="0" tIns="0" rIns="0" bIns="0">
                <a:spAutoFit/>
              </a:bodyPr>
              <a:p>
                <a:pPr marL="342900" indent="-342900">
                  <a:lnSpc>
                    <a:spcPct val="75000"/>
                  </a:lnSpc>
                  <a:buClr>
                    <a:schemeClr val="bg2"/>
                  </a:buClr>
                  <a:buSzPct val="75000"/>
                  <a:buFont typeface="Wingdings" panose="05000000000000000000" pitchFamily="2" charset="2"/>
                </a:pPr>
                <a:r>
                  <a:rPr lang="en-US" altLang="zh-CN" sz="2500" b="1" dirty="0">
                    <a:latin typeface="Times New Roman" panose="02020603050405020304" pitchFamily="18" charset="0"/>
                  </a:rPr>
                  <a:t>pred</a:t>
                </a:r>
                <a:endParaRPr lang="en-US" altLang="zh-CN" sz="2500" b="1" dirty="0">
                  <a:latin typeface="Times New Roman" panose="02020603050405020304" pitchFamily="18" charset="0"/>
                </a:endParaRPr>
              </a:p>
            </p:txBody>
          </p:sp>
          <p:sp>
            <p:nvSpPr>
              <p:cNvPr id="150539" name="Rectangle 227"/>
              <p:cNvSpPr/>
              <p:nvPr/>
            </p:nvSpPr>
            <p:spPr>
              <a:xfrm>
                <a:off x="680" y="2963"/>
                <a:ext cx="401" cy="180"/>
              </a:xfrm>
              <a:prstGeom prst="rect">
                <a:avLst/>
              </a:prstGeom>
              <a:noFill/>
              <a:ln w="9525">
                <a:noFill/>
              </a:ln>
            </p:spPr>
            <p:txBody>
              <a:bodyPr lIns="0" tIns="0" rIns="0" bIns="0">
                <a:spAutoFit/>
              </a:bodyPr>
              <a:p>
                <a:pPr marL="342900" indent="-342900">
                  <a:lnSpc>
                    <a:spcPct val="75000"/>
                  </a:lnSpc>
                  <a:buClr>
                    <a:schemeClr val="bg2"/>
                  </a:buClr>
                  <a:buSzPct val="75000"/>
                  <a:buFont typeface="Wingdings" panose="05000000000000000000" pitchFamily="2" charset="2"/>
                </a:pPr>
                <a:r>
                  <a:rPr lang="en-US" altLang="zh-CN" sz="2500" b="1" dirty="0">
                    <a:latin typeface="Times New Roman" panose="02020603050405020304" pitchFamily="18" charset="0"/>
                  </a:rPr>
                  <a:t>pred</a:t>
                </a:r>
                <a:endParaRPr lang="en-US" altLang="zh-CN" sz="2500" b="1" dirty="0">
                  <a:latin typeface="Times New Roman" panose="02020603050405020304" pitchFamily="18" charset="0"/>
                </a:endParaRPr>
              </a:p>
            </p:txBody>
          </p:sp>
          <p:sp>
            <p:nvSpPr>
              <p:cNvPr id="150540" name="Rectangle 218"/>
              <p:cNvSpPr/>
              <p:nvPr/>
            </p:nvSpPr>
            <p:spPr>
              <a:xfrm>
                <a:off x="1838" y="1988"/>
                <a:ext cx="91" cy="173"/>
              </a:xfrm>
              <a:prstGeom prst="rect">
                <a:avLst/>
              </a:prstGeom>
              <a:noFill/>
              <a:ln w="9525">
                <a:noFill/>
              </a:ln>
            </p:spPr>
            <p:txBody>
              <a:bodyPr lIns="0" tIns="0" rIns="0" bIns="0">
                <a:spAutoFit/>
              </a:bodyPr>
              <a:p>
                <a:pPr marL="342900" indent="-342900">
                  <a:lnSpc>
                    <a:spcPct val="75000"/>
                  </a:lnSpc>
                  <a:buClr>
                    <a:schemeClr val="bg2"/>
                  </a:buClr>
                  <a:buSzPct val="75000"/>
                  <a:buFont typeface="Wingdings" panose="05000000000000000000" pitchFamily="2" charset="2"/>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150541" name="Rectangle 178"/>
              <p:cNvSpPr/>
              <p:nvPr/>
            </p:nvSpPr>
            <p:spPr>
              <a:xfrm>
                <a:off x="2231" y="1983"/>
                <a:ext cx="405" cy="195"/>
              </a:xfrm>
              <a:prstGeom prst="rect">
                <a:avLst/>
              </a:prstGeom>
              <a:noFill/>
              <a:ln w="9525">
                <a:noFill/>
              </a:ln>
            </p:spPr>
            <p:txBody>
              <a:bodyPr lIns="0" tIns="0" rIns="0" bIns="18000">
                <a:spAutoFit/>
              </a:bodyPr>
              <a:p>
                <a:pPr marL="342900" indent="-342900">
                  <a:lnSpc>
                    <a:spcPct val="80000"/>
                  </a:lnSpc>
                  <a:buClr>
                    <a:schemeClr val="bg2"/>
                  </a:buClr>
                  <a:buSzPct val="75000"/>
                  <a:buFont typeface="Wingdings" panose="05000000000000000000" pitchFamily="2" charset="2"/>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50542" name="Line 180"/>
              <p:cNvSpPr/>
              <p:nvPr/>
            </p:nvSpPr>
            <p:spPr>
              <a:xfrm>
                <a:off x="1257" y="1910"/>
                <a:ext cx="1042" cy="1117"/>
              </a:xfrm>
              <a:prstGeom prst="line">
                <a:avLst/>
              </a:prstGeom>
              <a:ln w="38100" cap="rnd" cmpd="sng">
                <a:solidFill>
                  <a:schemeClr val="tx1"/>
                </a:solidFill>
                <a:prstDash val="solid"/>
                <a:headEnd type="none" w="med" len="med"/>
                <a:tailEnd type="none" w="med" len="med"/>
              </a:ln>
            </p:spPr>
          </p:sp>
          <p:sp>
            <p:nvSpPr>
              <p:cNvPr id="150543" name="Line 181"/>
              <p:cNvSpPr/>
              <p:nvPr/>
            </p:nvSpPr>
            <p:spPr>
              <a:xfrm flipH="1">
                <a:off x="1574" y="2596"/>
                <a:ext cx="311" cy="347"/>
              </a:xfrm>
              <a:prstGeom prst="line">
                <a:avLst/>
              </a:prstGeom>
              <a:ln w="38100" cap="rnd" cmpd="sng">
                <a:solidFill>
                  <a:schemeClr val="tx1"/>
                </a:solidFill>
                <a:prstDash val="solid"/>
                <a:headEnd type="none" w="med" len="med"/>
                <a:tailEnd type="none" w="med" len="med"/>
              </a:ln>
            </p:spPr>
          </p:sp>
          <p:sp>
            <p:nvSpPr>
              <p:cNvPr id="150544" name="Line 182"/>
              <p:cNvSpPr/>
              <p:nvPr/>
            </p:nvSpPr>
            <p:spPr>
              <a:xfrm flipH="1">
                <a:off x="893" y="1529"/>
                <a:ext cx="726" cy="735"/>
              </a:xfrm>
              <a:prstGeom prst="line">
                <a:avLst/>
              </a:prstGeom>
              <a:ln w="38100" cap="rnd" cmpd="sng">
                <a:solidFill>
                  <a:schemeClr val="tx1"/>
                </a:solidFill>
                <a:prstDash val="solid"/>
                <a:headEnd type="none" w="med" len="med"/>
                <a:tailEnd type="none" w="med" len="med"/>
              </a:ln>
            </p:spPr>
          </p:sp>
          <p:grpSp>
            <p:nvGrpSpPr>
              <p:cNvPr id="150545" name="Group 183"/>
              <p:cNvGrpSpPr/>
              <p:nvPr/>
            </p:nvGrpSpPr>
            <p:grpSpPr>
              <a:xfrm>
                <a:off x="1513" y="1415"/>
                <a:ext cx="212" cy="216"/>
                <a:chOff x="3532" y="1821"/>
                <a:chExt cx="104" cy="128"/>
              </a:xfrm>
            </p:grpSpPr>
            <p:sp>
              <p:nvSpPr>
                <p:cNvPr id="150581" name="Oval 184"/>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582" name="Oval 185"/>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sp>
            <p:nvSpPr>
              <p:cNvPr id="150546" name="Rectangle 186"/>
              <p:cNvSpPr/>
              <p:nvPr/>
            </p:nvSpPr>
            <p:spPr>
              <a:xfrm>
                <a:off x="1699" y="1190"/>
                <a:ext cx="356" cy="180"/>
              </a:xfrm>
              <a:prstGeom prst="rect">
                <a:avLst/>
              </a:prstGeom>
              <a:noFill/>
              <a:ln w="9525">
                <a:noFill/>
              </a:ln>
            </p:spPr>
            <p:txBody>
              <a:bodyPr lIns="0" tIns="0" rIns="0" bIns="0">
                <a:spAutoFit/>
              </a:bodyPr>
              <a:p>
                <a:pPr marL="342900" indent="-342900">
                  <a:lnSpc>
                    <a:spcPct val="75000"/>
                  </a:lnSpc>
                  <a:buClr>
                    <a:schemeClr val="bg2"/>
                  </a:buClr>
                  <a:buSzPct val="75000"/>
                  <a:buFont typeface="Wingdings" panose="05000000000000000000" pitchFamily="2" charset="2"/>
                </a:pPr>
                <a:r>
                  <a:rPr lang="en-US" altLang="zh-CN" sz="2500" b="1" dirty="0">
                    <a:latin typeface="Times New Roman" panose="02020603050405020304" pitchFamily="18" charset="0"/>
                  </a:rPr>
                  <a:t>root</a:t>
                </a:r>
                <a:endParaRPr lang="en-US" altLang="zh-CN" sz="2500" b="1" dirty="0">
                  <a:latin typeface="Times New Roman" panose="02020603050405020304" pitchFamily="18" charset="0"/>
                </a:endParaRPr>
              </a:p>
            </p:txBody>
          </p:sp>
          <p:sp>
            <p:nvSpPr>
              <p:cNvPr id="150547" name="Rectangle 187"/>
              <p:cNvSpPr/>
              <p:nvPr/>
            </p:nvSpPr>
            <p:spPr>
              <a:xfrm>
                <a:off x="1120" y="1399"/>
                <a:ext cx="84" cy="259"/>
              </a:xfrm>
              <a:prstGeom prst="rect">
                <a:avLst/>
              </a:prstGeom>
              <a:noFill/>
              <a:ln w="9525">
                <a:noFill/>
              </a:ln>
            </p:spPr>
            <p:txBody>
              <a:bodyPr wrap="none" lIns="0" tIns="0" rIns="0" bIns="0">
                <a:spAutoFit/>
              </a:bodyPr>
              <a:p>
                <a:pPr marL="342900" indent="-342900">
                  <a:spcBef>
                    <a:spcPct val="20000"/>
                  </a:spcBef>
                  <a:buClr>
                    <a:schemeClr val="bg2"/>
                  </a:buClr>
                  <a:buSzPct val="75000"/>
                  <a:buFont typeface="Wingdings" panose="05000000000000000000" pitchFamily="2" charset="2"/>
                </a:pPr>
                <a:r>
                  <a:rPr lang="en-US" altLang="zh-CN" sz="2700" b="1" dirty="0">
                    <a:latin typeface="Times New Roman" panose="02020603050405020304" pitchFamily="18" charset="0"/>
                  </a:rPr>
                  <a:t>s</a:t>
                </a:r>
                <a:endParaRPr lang="en-US" altLang="zh-CN" sz="3600" b="1" dirty="0">
                  <a:latin typeface="Times New Roman" panose="02020603050405020304" pitchFamily="18" charset="0"/>
                </a:endParaRPr>
              </a:p>
            </p:txBody>
          </p:sp>
          <p:grpSp>
            <p:nvGrpSpPr>
              <p:cNvPr id="150548" name="Group 219"/>
              <p:cNvGrpSpPr/>
              <p:nvPr/>
            </p:nvGrpSpPr>
            <p:grpSpPr>
              <a:xfrm>
                <a:off x="1336" y="3041"/>
                <a:ext cx="453" cy="447"/>
                <a:chOff x="1020" y="2774"/>
                <a:chExt cx="453" cy="469"/>
              </a:xfrm>
            </p:grpSpPr>
            <p:sp>
              <p:nvSpPr>
                <p:cNvPr id="150579" name="Rectangle 188"/>
                <p:cNvSpPr/>
                <p:nvPr/>
              </p:nvSpPr>
              <p:spPr>
                <a:xfrm>
                  <a:off x="1020" y="3062"/>
                  <a:ext cx="453" cy="181"/>
                </a:xfrm>
                <a:prstGeom prst="rect">
                  <a:avLst/>
                </a:prstGeom>
                <a:noFill/>
                <a:ln w="9525">
                  <a:noFill/>
                </a:ln>
              </p:spPr>
              <p:txBody>
                <a:bodyPr lIns="0" tIns="0" rIns="0" bIns="0">
                  <a:spAutoFit/>
                </a:bodyPr>
                <a:p>
                  <a:pPr marL="342900" indent="-342900" algn="ctr">
                    <a:lnSpc>
                      <a:spcPct val="75000"/>
                    </a:lnSpc>
                    <a:buClr>
                      <a:schemeClr val="bg2"/>
                    </a:buClr>
                    <a:buSzPct val="75000"/>
                    <a:buFont typeface="Wingdings" panose="05000000000000000000" pitchFamily="2" charset="2"/>
                  </a:pPr>
                  <a:r>
                    <a:rPr lang="en-US" altLang="zh-CN" sz="2400" b="1" dirty="0">
                      <a:latin typeface="Times New Roman" panose="02020603050405020304" pitchFamily="18" charset="0"/>
                    </a:rPr>
                    <a:t>temp</a:t>
                  </a:r>
                  <a:endParaRPr lang="en-US" altLang="zh-CN" sz="2400" b="1" dirty="0">
                    <a:latin typeface="Times New Roman" panose="02020603050405020304" pitchFamily="18" charset="0"/>
                  </a:endParaRPr>
                </a:p>
              </p:txBody>
            </p:sp>
            <p:sp>
              <p:nvSpPr>
                <p:cNvPr id="150580" name="Line 190"/>
                <p:cNvSpPr/>
                <p:nvPr/>
              </p:nvSpPr>
              <p:spPr>
                <a:xfrm>
                  <a:off x="1242" y="2774"/>
                  <a:ext cx="0" cy="273"/>
                </a:xfrm>
                <a:prstGeom prst="line">
                  <a:avLst/>
                </a:prstGeom>
                <a:ln w="38100" cap="flat" cmpd="sng">
                  <a:solidFill>
                    <a:schemeClr val="tx1"/>
                  </a:solidFill>
                  <a:prstDash val="solid"/>
                  <a:headEnd type="stealth" w="lg" len="lg"/>
                  <a:tailEnd type="none" w="lg" len="lg"/>
                </a:ln>
              </p:spPr>
            </p:sp>
          </p:grpSp>
          <p:sp>
            <p:nvSpPr>
              <p:cNvPr id="150549" name="Line 191"/>
              <p:cNvSpPr/>
              <p:nvPr/>
            </p:nvSpPr>
            <p:spPr>
              <a:xfrm>
                <a:off x="1619" y="1162"/>
                <a:ext cx="0" cy="260"/>
              </a:xfrm>
              <a:prstGeom prst="line">
                <a:avLst/>
              </a:prstGeom>
              <a:ln w="38100" cap="flat" cmpd="sng">
                <a:solidFill>
                  <a:schemeClr val="tx1"/>
                </a:solidFill>
                <a:prstDash val="solid"/>
                <a:headEnd type="none" w="med" len="med"/>
                <a:tailEnd type="stealth" w="lg" len="lg"/>
              </a:ln>
            </p:spPr>
          </p:sp>
          <p:grpSp>
            <p:nvGrpSpPr>
              <p:cNvPr id="150550" name="Group 192"/>
              <p:cNvGrpSpPr/>
              <p:nvPr/>
            </p:nvGrpSpPr>
            <p:grpSpPr>
              <a:xfrm>
                <a:off x="1149" y="1792"/>
                <a:ext cx="212" cy="217"/>
                <a:chOff x="3532" y="1821"/>
                <a:chExt cx="104" cy="128"/>
              </a:xfrm>
            </p:grpSpPr>
            <p:sp>
              <p:nvSpPr>
                <p:cNvPr id="150577" name="Oval 193"/>
                <p:cNvSpPr/>
                <p:nvPr/>
              </p:nvSpPr>
              <p:spPr>
                <a:xfrm>
                  <a:off x="3532" y="1821"/>
                  <a:ext cx="104" cy="128"/>
                </a:xfrm>
                <a:prstGeom prst="ellipse">
                  <a:avLst/>
                </a:prstGeom>
                <a:solidFill>
                  <a:srgbClr val="FF3300"/>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578" name="Oval 194"/>
                <p:cNvSpPr/>
                <p:nvPr/>
              </p:nvSpPr>
              <p:spPr>
                <a:xfrm>
                  <a:off x="3532" y="1821"/>
                  <a:ext cx="104" cy="128"/>
                </a:xfrm>
                <a:prstGeom prst="ellipse">
                  <a:avLst/>
                </a:prstGeom>
                <a:solidFill>
                  <a:srgbClr val="FF3300"/>
                </a:solid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51" name="Group 195"/>
              <p:cNvGrpSpPr/>
              <p:nvPr/>
            </p:nvGrpSpPr>
            <p:grpSpPr>
              <a:xfrm>
                <a:off x="708" y="2222"/>
                <a:ext cx="212" cy="216"/>
                <a:chOff x="3532" y="1821"/>
                <a:chExt cx="104" cy="128"/>
              </a:xfrm>
            </p:grpSpPr>
            <p:sp>
              <p:nvSpPr>
                <p:cNvPr id="150575" name="Oval 196"/>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576" name="Oval 197"/>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52" name="Group 198"/>
              <p:cNvGrpSpPr/>
              <p:nvPr/>
            </p:nvGrpSpPr>
            <p:grpSpPr>
              <a:xfrm>
                <a:off x="1778" y="2487"/>
                <a:ext cx="212" cy="216"/>
                <a:chOff x="3532" y="1821"/>
                <a:chExt cx="104" cy="128"/>
              </a:xfrm>
            </p:grpSpPr>
            <p:sp>
              <p:nvSpPr>
                <p:cNvPr id="150573" name="Oval 199"/>
                <p:cNvSpPr/>
                <p:nvPr/>
              </p:nvSpPr>
              <p:spPr>
                <a:xfrm>
                  <a:off x="3532" y="1821"/>
                  <a:ext cx="104" cy="128"/>
                </a:xfrm>
                <a:prstGeom prst="ellipse">
                  <a:avLst/>
                </a:prstGeom>
                <a:solidFill>
                  <a:srgbClr val="DDDDDD"/>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574" name="Oval 200"/>
                <p:cNvSpPr/>
                <p:nvPr/>
              </p:nvSpPr>
              <p:spPr>
                <a:xfrm>
                  <a:off x="3532" y="1821"/>
                  <a:ext cx="104" cy="128"/>
                </a:xfrm>
                <a:prstGeom prst="ellipse">
                  <a:avLst/>
                </a:prstGeom>
                <a:solidFill>
                  <a:srgbClr val="DDDDDD"/>
                </a:solid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53" name="Group 201"/>
              <p:cNvGrpSpPr/>
              <p:nvPr/>
            </p:nvGrpSpPr>
            <p:grpSpPr>
              <a:xfrm>
                <a:off x="1462" y="2823"/>
                <a:ext cx="212" cy="217"/>
                <a:chOff x="3532" y="1821"/>
                <a:chExt cx="104" cy="128"/>
              </a:xfrm>
            </p:grpSpPr>
            <p:sp>
              <p:nvSpPr>
                <p:cNvPr id="150571" name="Oval 202"/>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572" name="Oval 203"/>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grpSp>
            <p:nvGrpSpPr>
              <p:cNvPr id="150554" name="Group 204"/>
              <p:cNvGrpSpPr/>
              <p:nvPr/>
            </p:nvGrpSpPr>
            <p:grpSpPr>
              <a:xfrm>
                <a:off x="1465" y="2139"/>
                <a:ext cx="212" cy="216"/>
                <a:chOff x="3532" y="1821"/>
                <a:chExt cx="104" cy="128"/>
              </a:xfrm>
            </p:grpSpPr>
            <p:sp>
              <p:nvSpPr>
                <p:cNvPr id="150569" name="Oval 205"/>
                <p:cNvSpPr/>
                <p:nvPr/>
              </p:nvSpPr>
              <p:spPr>
                <a:xfrm>
                  <a:off x="3532" y="1821"/>
                  <a:ext cx="104" cy="128"/>
                </a:xfrm>
                <a:prstGeom prst="ellipse">
                  <a:avLst/>
                </a:prstGeom>
                <a:solidFill>
                  <a:srgbClr val="777777"/>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570" name="Oval 206"/>
                <p:cNvSpPr/>
                <p:nvPr/>
              </p:nvSpPr>
              <p:spPr>
                <a:xfrm>
                  <a:off x="3532" y="1821"/>
                  <a:ext cx="104" cy="128"/>
                </a:xfrm>
                <a:prstGeom prst="ellipse">
                  <a:avLst/>
                </a:prstGeom>
                <a:solidFill>
                  <a:srgbClr val="777777"/>
                </a:solid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sp>
            <p:nvSpPr>
              <p:cNvPr id="150555" name="Line 207"/>
              <p:cNvSpPr/>
              <p:nvPr/>
            </p:nvSpPr>
            <p:spPr>
              <a:xfrm>
                <a:off x="1239" y="1541"/>
                <a:ext cx="0" cy="260"/>
              </a:xfrm>
              <a:prstGeom prst="line">
                <a:avLst/>
              </a:prstGeom>
              <a:ln w="38100" cap="flat" cmpd="sng">
                <a:solidFill>
                  <a:schemeClr val="tx1"/>
                </a:solidFill>
                <a:prstDash val="solid"/>
                <a:headEnd type="none" w="med" len="med"/>
                <a:tailEnd type="stealth" w="lg" len="lg"/>
              </a:ln>
            </p:spPr>
          </p:sp>
          <p:grpSp>
            <p:nvGrpSpPr>
              <p:cNvPr id="150556" name="Group 222"/>
              <p:cNvGrpSpPr/>
              <p:nvPr/>
            </p:nvGrpSpPr>
            <p:grpSpPr>
              <a:xfrm>
                <a:off x="1664" y="1535"/>
                <a:ext cx="1391" cy="1643"/>
                <a:chOff x="1655" y="1548"/>
                <a:chExt cx="1391" cy="1723"/>
              </a:xfrm>
            </p:grpSpPr>
            <p:sp>
              <p:nvSpPr>
                <p:cNvPr id="150567" name="Freeform 212"/>
                <p:cNvSpPr/>
                <p:nvPr/>
              </p:nvSpPr>
              <p:spPr>
                <a:xfrm>
                  <a:off x="1814" y="1729"/>
                  <a:ext cx="1232" cy="1542"/>
                </a:xfrm>
                <a:custGeom>
                  <a:avLst/>
                  <a:gdLst>
                    <a:gd name="txL" fmla="*/ 0 w 937"/>
                    <a:gd name="txT" fmla="*/ 0 h 1255"/>
                    <a:gd name="txR" fmla="*/ 937 w 937"/>
                    <a:gd name="txB" fmla="*/ 1255 h 1255"/>
                  </a:gdLst>
                  <a:ahLst/>
                  <a:cxnLst>
                    <a:cxn ang="0">
                      <a:pos x="4557" y="8892"/>
                    </a:cxn>
                    <a:cxn ang="0">
                      <a:pos x="11219" y="9605"/>
                    </a:cxn>
                    <a:cxn ang="0">
                      <a:pos x="12604" y="7473"/>
                    </a:cxn>
                    <a:cxn ang="0">
                      <a:pos x="0" y="0"/>
                    </a:cxn>
                  </a:cxnLst>
                  <a:rect l="txL" t="txT" r="txR" b="txB"/>
                  <a:pathLst>
                    <a:path w="937" h="1255">
                      <a:moveTo>
                        <a:pt x="295" y="1134"/>
                      </a:moveTo>
                      <a:cubicBezTo>
                        <a:pt x="467" y="1194"/>
                        <a:pt x="639" y="1255"/>
                        <a:pt x="726" y="1225"/>
                      </a:cubicBezTo>
                      <a:cubicBezTo>
                        <a:pt x="813" y="1195"/>
                        <a:pt x="937" y="1157"/>
                        <a:pt x="816" y="953"/>
                      </a:cubicBezTo>
                      <a:cubicBezTo>
                        <a:pt x="695" y="749"/>
                        <a:pt x="136" y="159"/>
                        <a:pt x="0"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0568" name="Line 213"/>
                <p:cNvSpPr/>
                <p:nvPr/>
              </p:nvSpPr>
              <p:spPr>
                <a:xfrm flipH="1" flipV="1">
                  <a:off x="1655" y="1548"/>
                  <a:ext cx="159" cy="182"/>
                </a:xfrm>
                <a:prstGeom prst="line">
                  <a:avLst/>
                </a:prstGeom>
                <a:ln w="28575" cap="flat" cmpd="sng">
                  <a:solidFill>
                    <a:srgbClr val="0000CC"/>
                  </a:solidFill>
                  <a:prstDash val="dash"/>
                  <a:headEnd type="none" w="med" len="med"/>
                  <a:tailEnd type="stealth" w="lg" len="lg"/>
                </a:ln>
              </p:spPr>
            </p:sp>
          </p:grpSp>
          <p:grpSp>
            <p:nvGrpSpPr>
              <p:cNvPr id="150557" name="Group 214"/>
              <p:cNvGrpSpPr/>
              <p:nvPr/>
            </p:nvGrpSpPr>
            <p:grpSpPr>
              <a:xfrm>
                <a:off x="2196" y="2914"/>
                <a:ext cx="212" cy="216"/>
                <a:chOff x="3532" y="1821"/>
                <a:chExt cx="104" cy="128"/>
              </a:xfrm>
            </p:grpSpPr>
            <p:sp>
              <p:nvSpPr>
                <p:cNvPr id="150565" name="Oval 215"/>
                <p:cNvSpPr/>
                <p:nvPr/>
              </p:nvSpPr>
              <p:spPr>
                <a:xfrm>
                  <a:off x="3532" y="1821"/>
                  <a:ext cx="104" cy="128"/>
                </a:xfrm>
                <a:prstGeom prst="ellipse">
                  <a:avLst/>
                </a:prstGeom>
                <a:solidFill>
                  <a:srgbClr val="FFFFFF"/>
                </a:solidFill>
                <a:ln w="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0566" name="Oval 216"/>
                <p:cNvSpPr/>
                <p:nvPr/>
              </p:nvSpPr>
              <p:spPr>
                <a:xfrm>
                  <a:off x="3532" y="1821"/>
                  <a:ext cx="104" cy="128"/>
                </a:xfrm>
                <a:prstGeom prst="ellipse">
                  <a:avLst/>
                </a:prstGeom>
                <a:noFill/>
                <a:ln w="9525" cap="rnd"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sp>
            <p:nvSpPr>
              <p:cNvPr id="150558" name="Line 217"/>
              <p:cNvSpPr/>
              <p:nvPr/>
            </p:nvSpPr>
            <p:spPr>
              <a:xfrm flipH="1">
                <a:off x="1664" y="2032"/>
                <a:ext cx="159" cy="151"/>
              </a:xfrm>
              <a:prstGeom prst="line">
                <a:avLst/>
              </a:prstGeom>
              <a:ln w="38100" cap="flat" cmpd="sng">
                <a:solidFill>
                  <a:schemeClr val="tx1"/>
                </a:solidFill>
                <a:prstDash val="solid"/>
                <a:headEnd type="none" w="med" len="med"/>
                <a:tailEnd type="stealth" w="lg" len="lg"/>
              </a:ln>
            </p:spPr>
          </p:sp>
          <p:grpSp>
            <p:nvGrpSpPr>
              <p:cNvPr id="150559" name="Group 224"/>
              <p:cNvGrpSpPr/>
              <p:nvPr/>
            </p:nvGrpSpPr>
            <p:grpSpPr>
              <a:xfrm>
                <a:off x="1097" y="2270"/>
                <a:ext cx="466" cy="930"/>
                <a:chOff x="1088" y="2319"/>
                <a:chExt cx="466" cy="975"/>
              </a:xfrm>
            </p:grpSpPr>
            <p:sp>
              <p:nvSpPr>
                <p:cNvPr id="150563" name="Line 210"/>
                <p:cNvSpPr/>
                <p:nvPr/>
              </p:nvSpPr>
              <p:spPr>
                <a:xfrm flipV="1">
                  <a:off x="1418" y="2319"/>
                  <a:ext cx="136" cy="204"/>
                </a:xfrm>
                <a:prstGeom prst="line">
                  <a:avLst/>
                </a:prstGeom>
                <a:ln w="28575" cap="flat" cmpd="sng">
                  <a:solidFill>
                    <a:srgbClr val="0000CC"/>
                  </a:solidFill>
                  <a:prstDash val="dash"/>
                  <a:headEnd type="none" w="med" len="med"/>
                  <a:tailEnd type="stealth" w="lg" len="lg"/>
                </a:ln>
              </p:spPr>
            </p:sp>
            <p:sp>
              <p:nvSpPr>
                <p:cNvPr id="150564" name="Freeform 220"/>
                <p:cNvSpPr/>
                <p:nvPr/>
              </p:nvSpPr>
              <p:spPr>
                <a:xfrm>
                  <a:off x="1088" y="2432"/>
                  <a:ext cx="386" cy="862"/>
                </a:xfrm>
                <a:custGeom>
                  <a:avLst/>
                  <a:gdLst>
                    <a:gd name="txL" fmla="*/ 0 w 333"/>
                    <a:gd name="txT" fmla="*/ 0 h 922"/>
                    <a:gd name="txR" fmla="*/ 333 w 333"/>
                    <a:gd name="txB" fmla="*/ 922 h 922"/>
                  </a:gdLst>
                  <a:ahLst/>
                  <a:cxnLst>
                    <a:cxn ang="0">
                      <a:pos x="1455" y="357"/>
                    </a:cxn>
                    <a:cxn ang="0">
                      <a:pos x="658" y="451"/>
                    </a:cxn>
                    <a:cxn ang="0">
                      <a:pos x="66" y="440"/>
                    </a:cxn>
                    <a:cxn ang="0">
                      <a:pos x="263" y="265"/>
                    </a:cxn>
                    <a:cxn ang="0">
                      <a:pos x="1455" y="0"/>
                    </a:cxn>
                  </a:cxnLst>
                  <a:rect l="txL" t="txT" r="txR" b="txB"/>
                  <a:pathLst>
                    <a:path w="333" h="922">
                      <a:moveTo>
                        <a:pt x="333" y="703"/>
                      </a:moveTo>
                      <a:cubicBezTo>
                        <a:pt x="268" y="780"/>
                        <a:pt x="204" y="857"/>
                        <a:pt x="151" y="884"/>
                      </a:cubicBezTo>
                      <a:cubicBezTo>
                        <a:pt x="98" y="911"/>
                        <a:pt x="30" y="922"/>
                        <a:pt x="15" y="862"/>
                      </a:cubicBezTo>
                      <a:cubicBezTo>
                        <a:pt x="0" y="802"/>
                        <a:pt x="7" y="665"/>
                        <a:pt x="60" y="521"/>
                      </a:cubicBezTo>
                      <a:cubicBezTo>
                        <a:pt x="113" y="377"/>
                        <a:pt x="288" y="87"/>
                        <a:pt x="333"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grpSp>
          <p:grpSp>
            <p:nvGrpSpPr>
              <p:cNvPr id="150560" name="Group 226"/>
              <p:cNvGrpSpPr/>
              <p:nvPr/>
            </p:nvGrpSpPr>
            <p:grpSpPr>
              <a:xfrm>
                <a:off x="379" y="1853"/>
                <a:ext cx="1081" cy="947"/>
                <a:chOff x="370" y="1882"/>
                <a:chExt cx="1081" cy="993"/>
              </a:xfrm>
            </p:grpSpPr>
            <p:sp>
              <p:nvSpPr>
                <p:cNvPr id="150561" name="Freeform 221"/>
                <p:cNvSpPr/>
                <p:nvPr/>
              </p:nvSpPr>
              <p:spPr>
                <a:xfrm>
                  <a:off x="370" y="1888"/>
                  <a:ext cx="1081" cy="987"/>
                </a:xfrm>
                <a:custGeom>
                  <a:avLst/>
                  <a:gdLst>
                    <a:gd name="txL" fmla="*/ 0 w 1081"/>
                    <a:gd name="txT" fmla="*/ 0 h 987"/>
                    <a:gd name="txR" fmla="*/ 1081 w 1081"/>
                    <a:gd name="txB" fmla="*/ 987 h 987"/>
                  </a:gdLst>
                  <a:ahLst/>
                  <a:cxnLst>
                    <a:cxn ang="0">
                      <a:pos x="1081" y="453"/>
                    </a:cxn>
                    <a:cxn ang="0">
                      <a:pos x="560" y="930"/>
                    </a:cxn>
                    <a:cxn ang="0">
                      <a:pos x="151" y="794"/>
                    </a:cxn>
                    <a:cxn ang="0">
                      <a:pos x="106" y="249"/>
                    </a:cxn>
                    <a:cxn ang="0">
                      <a:pos x="786" y="0"/>
                    </a:cxn>
                  </a:cxnLst>
                  <a:rect l="txL" t="txT" r="txR" b="txB"/>
                  <a:pathLst>
                    <a:path w="1081" h="987">
                      <a:moveTo>
                        <a:pt x="1081" y="453"/>
                      </a:moveTo>
                      <a:cubicBezTo>
                        <a:pt x="898" y="663"/>
                        <a:pt x="715" y="873"/>
                        <a:pt x="560" y="930"/>
                      </a:cubicBezTo>
                      <a:cubicBezTo>
                        <a:pt x="405" y="987"/>
                        <a:pt x="227" y="908"/>
                        <a:pt x="151" y="794"/>
                      </a:cubicBezTo>
                      <a:cubicBezTo>
                        <a:pt x="75" y="680"/>
                        <a:pt x="0" y="381"/>
                        <a:pt x="106" y="249"/>
                      </a:cubicBezTo>
                      <a:cubicBezTo>
                        <a:pt x="212" y="117"/>
                        <a:pt x="673" y="42"/>
                        <a:pt x="786"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0562" name="Line 225"/>
                <p:cNvSpPr/>
                <p:nvPr/>
              </p:nvSpPr>
              <p:spPr>
                <a:xfrm flipV="1">
                  <a:off x="930" y="1882"/>
                  <a:ext cx="249" cy="68"/>
                </a:xfrm>
                <a:prstGeom prst="line">
                  <a:avLst/>
                </a:prstGeom>
                <a:ln w="28575" cap="flat" cmpd="sng">
                  <a:solidFill>
                    <a:srgbClr val="0000CC"/>
                  </a:solidFill>
                  <a:prstDash val="dash"/>
                  <a:headEnd type="none" w="med" len="med"/>
                  <a:tailEnd type="stealth" w="lg" len="lg"/>
                </a:ln>
              </p:spPr>
            </p:sp>
          </p:grpSp>
        </p:grpSp>
      </p:grpSp>
      <p:sp>
        <p:nvSpPr>
          <p:cNvPr id="150533" name="Text Box 233"/>
          <p:cNvSpPr txBox="1"/>
          <p:nvPr/>
        </p:nvSpPr>
        <p:spPr>
          <a:xfrm>
            <a:off x="1511300" y="6308725"/>
            <a:ext cx="6516688" cy="473075"/>
          </a:xfrm>
          <a:prstGeom prst="rect">
            <a:avLst/>
          </a:prstGeom>
          <a:solidFill>
            <a:schemeClr val="bg1"/>
          </a:solidFill>
          <a:ln w="9525">
            <a:noFill/>
          </a:ln>
        </p:spPr>
        <p:txBody>
          <a:bodyPr lIns="0" tIns="0" rIns="0" bIns="0"/>
          <a:p>
            <a:pPr algn="ctr" eaLnBrk="0" hangingPunct="0">
              <a:lnSpc>
                <a:spcPct val="115000"/>
              </a:lnSpc>
            </a:pPr>
            <a:r>
              <a:rPr lang="zh-CN" altLang="en-US" sz="2400" b="1" dirty="0">
                <a:latin typeface="宋体" panose="02010600030101010101" pitchFamily="2" charset="-122"/>
              </a:rPr>
              <a:t>删除结点 </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r>
              <a:rPr lang="zh-CN" altLang="en-US" sz="2400" b="1" dirty="0">
                <a:latin typeface="宋体" panose="02010600030101010101" pitchFamily="2" charset="-122"/>
              </a:rPr>
              <a:t>的右子结点 </a:t>
            </a:r>
            <a:r>
              <a:rPr lang="en-US" altLang="zh-CN" sz="2400" b="1" i="1" dirty="0">
                <a:latin typeface="Times New Roman" panose="02020603050405020304" pitchFamily="18" charset="0"/>
              </a:rPr>
              <a:t>p</a:t>
            </a:r>
            <a:r>
              <a:rPr lang="zh-CN" altLang="en-US" sz="2400" b="1" dirty="0">
                <a:solidFill>
                  <a:schemeClr val="tx2"/>
                </a:solidFill>
                <a:latin typeface="Times New Roman" panose="02020603050405020304" pitchFamily="18" charset="0"/>
              </a:rPr>
              <a:t>（情形</a:t>
            </a:r>
            <a:r>
              <a:rPr lang="en-US" altLang="zh-CN" sz="2400" b="1" dirty="0">
                <a:solidFill>
                  <a:schemeClr val="tx2"/>
                </a:solidFill>
                <a:latin typeface="Times New Roman" panose="02020603050405020304" pitchFamily="18" charset="0"/>
              </a:rPr>
              <a:t>2</a:t>
            </a:r>
            <a:r>
              <a:rPr lang="zh-CN" altLang="en-US" sz="2400" b="1" dirty="0">
                <a:solidFill>
                  <a:schemeClr val="tx2"/>
                </a:solidFill>
                <a:latin typeface="Times New Roman" panose="02020603050405020304" pitchFamily="18" charset="0"/>
              </a:rPr>
              <a:t>）</a:t>
            </a:r>
            <a:endParaRPr lang="zh-CN" altLang="en-US" sz="24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文本占位符 1499137"/>
          <p:cNvSpPr>
            <a:spLocks noGrp="1"/>
          </p:cNvSpPr>
          <p:nvPr>
            <p:ph idx="1"/>
          </p:nvPr>
        </p:nvSpPr>
        <p:spPr>
          <a:xfrm>
            <a:off x="287338" y="692150"/>
            <a:ext cx="8496300" cy="5580063"/>
          </a:xfrm>
        </p:spPr>
        <p:txBody>
          <a:bodyPr vert="horz" wrap="square" lIns="92075" tIns="46038" rIns="92075" bIns="46038" anchor="t" anchorCtr="0"/>
          <a:p>
            <a:pPr algn="just">
              <a:lnSpc>
                <a:spcPct val="120000"/>
              </a:lnSpc>
              <a:buClr>
                <a:srgbClr val="FF0000"/>
              </a:buClr>
              <a:buSzPct val="85000"/>
              <a:buFont typeface="Wingdings" panose="05000000000000000000" pitchFamily="2" charset="2"/>
              <a:buChar char="u"/>
            </a:pPr>
            <a:r>
              <a:rPr lang="zh-CN" altLang="en-US" sz="3200" dirty="0"/>
              <a:t>以</a:t>
            </a:r>
            <a:r>
              <a:rPr lang="en-US" altLang="zh-CN" sz="3200" i="1" dirty="0"/>
              <a:t>Left</a:t>
            </a:r>
            <a:r>
              <a:rPr lang="en-US" altLang="zh-CN" sz="3200" dirty="0"/>
              <a:t>/</a:t>
            </a:r>
            <a:r>
              <a:rPr lang="en-US" altLang="zh-CN" sz="3200" i="1" dirty="0"/>
              <a:t>Right</a:t>
            </a:r>
            <a:r>
              <a:rPr lang="zh-CN" altLang="en-US" sz="3200" dirty="0"/>
              <a:t>链接表示的二叉树结构，可看作是由很多从根结点一直到叶结点的单链表组成的，一个结点的前驱结点是其父结点，一个结点的后继结点是它的儿子结点。</a:t>
            </a:r>
            <a:endParaRPr lang="zh-CN" altLang="en-US" sz="3200" dirty="0"/>
          </a:p>
          <a:p>
            <a:pPr algn="just">
              <a:lnSpc>
                <a:spcPct val="120000"/>
              </a:lnSpc>
              <a:buClr>
                <a:srgbClr val="FF0000"/>
              </a:buClr>
              <a:buSzPct val="85000"/>
              <a:buFont typeface="Wingdings" panose="05000000000000000000" pitchFamily="2" charset="2"/>
              <a:buChar char="u"/>
            </a:pPr>
            <a:r>
              <a:rPr lang="zh-CN" altLang="en-US" sz="3200" dirty="0"/>
              <a:t>这种结构有两方面不足：其一是从一个结点只能访问它的儿子结点，而不能访问它的父结点；其二是这种结构通常包含很多未被有效使用的指针字段，譬如包含</a:t>
            </a:r>
            <a:r>
              <a:rPr lang="en-US" altLang="zh-CN" sz="3200" i="1" dirty="0"/>
              <a:t>n</a:t>
            </a:r>
            <a:r>
              <a:rPr lang="zh-CN" altLang="en-US" sz="3200" dirty="0"/>
              <a:t>个结点的二叉树，在其</a:t>
            </a:r>
            <a:r>
              <a:rPr lang="en-US" altLang="zh-CN" sz="3200" dirty="0"/>
              <a:t>2</a:t>
            </a:r>
            <a:r>
              <a:rPr lang="en-US" altLang="zh-CN" sz="3200" i="1" dirty="0"/>
              <a:t>n</a:t>
            </a:r>
            <a:r>
              <a:rPr lang="zh-CN" altLang="en-US" sz="3200" dirty="0"/>
              <a:t>个指针域中仅有</a:t>
            </a:r>
            <a:r>
              <a:rPr lang="en-US" altLang="zh-CN" sz="3200" i="1" dirty="0">
                <a:solidFill>
                  <a:schemeClr val="tx2"/>
                </a:solidFill>
              </a:rPr>
              <a:t>n</a:t>
            </a:r>
            <a:r>
              <a:rPr lang="en-US" altLang="zh-CN" sz="3200" dirty="0">
                <a:solidFill>
                  <a:schemeClr val="tx2"/>
                </a:solidFill>
                <a:sym typeface="Symbol" panose="05050102010706020507" pitchFamily="18" charset="2"/>
              </a:rPr>
              <a:t>-</a:t>
            </a:r>
            <a:r>
              <a:rPr lang="en-US" altLang="zh-CN" sz="3200" dirty="0">
                <a:solidFill>
                  <a:schemeClr val="tx2"/>
                </a:solidFill>
              </a:rPr>
              <a:t>1</a:t>
            </a:r>
            <a:r>
              <a:rPr lang="zh-CN" altLang="en-US" sz="3200" dirty="0">
                <a:solidFill>
                  <a:schemeClr val="tx2"/>
                </a:solidFill>
              </a:rPr>
              <a:t>个</a:t>
            </a:r>
            <a:r>
              <a:rPr lang="zh-CN" altLang="en-US" sz="3200" dirty="0"/>
              <a:t>被使用。</a:t>
            </a:r>
            <a:endParaRPr lang="zh-CN" altLang="en-US" sz="3200" dirty="0"/>
          </a:p>
        </p:txBody>
      </p:sp>
    </p:spTree>
  </p:cSld>
  <p:clrMapOvr>
    <a:masterClrMapping/>
  </p:clrMapOvr>
  <p:transition>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2"/>
          <p:cNvSpPr>
            <a:spLocks noGrp="1"/>
          </p:cNvSpPr>
          <p:nvPr>
            <p:ph type="body" idx="4294967295"/>
          </p:nvPr>
        </p:nvSpPr>
        <p:spPr>
          <a:xfrm>
            <a:off x="0" y="41275"/>
            <a:ext cx="9144000" cy="1911350"/>
          </a:xfrm>
          <a:solidFill>
            <a:schemeClr val="bg1">
              <a:alpha val="100000"/>
            </a:schemeClr>
          </a:solidFill>
        </p:spPr>
        <p:txBody>
          <a:bodyPr vert="horz" wrap="square" lIns="91440" tIns="45720" rIns="91440" bIns="45720" anchor="t" anchorCtr="0"/>
          <a:p>
            <a:pPr marL="444500" indent="-444500" eaLnBrk="1" hangingPunct="1">
              <a:lnSpc>
                <a:spcPct val="110000"/>
              </a:lnSpc>
              <a:spcBef>
                <a:spcPct val="0"/>
              </a:spcBef>
              <a:buNone/>
            </a:pPr>
            <a:r>
              <a:rPr lang="zh-CN" altLang="zh-CN" dirty="0"/>
              <a:t>③ 若</a:t>
            </a:r>
            <a:r>
              <a:rPr lang="en-US" altLang="zh-CN" i="1" u="sng" dirty="0">
                <a:solidFill>
                  <a:schemeClr val="tx2"/>
                </a:solidFill>
              </a:rPr>
              <a:t>p</a:t>
            </a:r>
            <a:r>
              <a:rPr lang="zh-CN" altLang="en-US" u="sng" dirty="0">
                <a:solidFill>
                  <a:schemeClr val="tx2"/>
                </a:solidFill>
              </a:rPr>
              <a:t>无右子树</a:t>
            </a:r>
            <a:r>
              <a:rPr lang="en-US" altLang="zh-CN" u="sng" dirty="0">
                <a:solidFill>
                  <a:schemeClr val="tx2"/>
                </a:solidFill>
              </a:rPr>
              <a:t>, </a:t>
            </a:r>
            <a:r>
              <a:rPr lang="zh-CN" altLang="en-US" u="sng" dirty="0">
                <a:solidFill>
                  <a:schemeClr val="tx2"/>
                </a:solidFill>
              </a:rPr>
              <a:t>有左子树</a:t>
            </a:r>
            <a:r>
              <a:rPr lang="en-US" altLang="zh-CN" dirty="0"/>
              <a:t>, </a:t>
            </a:r>
            <a:r>
              <a:rPr lang="zh-CN" altLang="en-US" dirty="0"/>
              <a:t>且左子树之中序末结点为</a:t>
            </a:r>
            <a:r>
              <a:rPr lang="en-US" altLang="zh-CN" i="1" dirty="0"/>
              <a:t>temp</a:t>
            </a:r>
            <a:r>
              <a:rPr lang="en-US" altLang="zh-CN" dirty="0"/>
              <a:t>, </a:t>
            </a:r>
            <a:r>
              <a:rPr lang="zh-CN" altLang="en-US" dirty="0"/>
              <a:t>则把 </a:t>
            </a:r>
            <a:r>
              <a:rPr lang="en-US" altLang="zh-CN" i="1" dirty="0"/>
              <a:t>p </a:t>
            </a:r>
            <a:r>
              <a:rPr lang="zh-CN" altLang="en-US" dirty="0"/>
              <a:t>的左子树变成 </a:t>
            </a:r>
            <a:r>
              <a:rPr lang="en-US" altLang="zh-CN" i="1" dirty="0"/>
              <a:t>s </a:t>
            </a:r>
            <a:r>
              <a:rPr lang="zh-CN" altLang="en-US" dirty="0"/>
              <a:t>的右子树，并修改 </a:t>
            </a:r>
            <a:r>
              <a:rPr lang="en-US" altLang="zh-CN" i="1" dirty="0"/>
              <a:t>temp </a:t>
            </a:r>
            <a:r>
              <a:rPr lang="zh-CN" altLang="en-US" dirty="0"/>
              <a:t>的后继指针</a:t>
            </a:r>
            <a:r>
              <a:rPr lang="en-US" altLang="zh-CN" dirty="0"/>
              <a:t>.   </a:t>
            </a:r>
            <a:r>
              <a:rPr lang="en-US" altLang="zh-CN" i="1" dirty="0"/>
              <a:t>Right</a:t>
            </a:r>
            <a:r>
              <a:rPr lang="en-US" altLang="zh-CN" dirty="0"/>
              <a:t> (</a:t>
            </a:r>
            <a:r>
              <a:rPr lang="en-US" altLang="zh-CN" i="1" dirty="0"/>
              <a:t>s</a:t>
            </a:r>
            <a:r>
              <a:rPr lang="en-US" altLang="zh-CN" dirty="0"/>
              <a:t>)</a:t>
            </a:r>
            <a:r>
              <a:rPr lang="en-US" altLang="zh-CN" dirty="0">
                <a:sym typeface="Symbol" panose="05050102010706020507" pitchFamily="18" charset="2"/>
              </a:rPr>
              <a:t></a:t>
            </a:r>
            <a:r>
              <a:rPr lang="en-US" altLang="zh-CN" i="1" dirty="0"/>
              <a:t>Left</a:t>
            </a:r>
            <a:r>
              <a:rPr lang="en-US" altLang="zh-CN" dirty="0"/>
              <a:t> (</a:t>
            </a:r>
            <a:r>
              <a:rPr lang="en-US" altLang="zh-CN" i="1" dirty="0"/>
              <a:t>p</a:t>
            </a:r>
            <a:r>
              <a:rPr lang="en-US" altLang="zh-CN" dirty="0"/>
              <a:t>). </a:t>
            </a:r>
            <a:r>
              <a:rPr lang="en-US" altLang="zh-CN" i="1" dirty="0"/>
              <a:t>Right </a:t>
            </a:r>
            <a:r>
              <a:rPr lang="en-US" altLang="zh-CN" dirty="0"/>
              <a:t>(</a:t>
            </a:r>
            <a:r>
              <a:rPr lang="en-US" altLang="zh-CN" i="1" dirty="0"/>
              <a:t>temp</a:t>
            </a:r>
            <a:r>
              <a:rPr lang="en-US" altLang="zh-CN" dirty="0"/>
              <a:t>)</a:t>
            </a:r>
            <a:r>
              <a:rPr lang="en-US" altLang="zh-CN" dirty="0">
                <a:sym typeface="Symbol" panose="05050102010706020507" pitchFamily="18" charset="2"/>
              </a:rPr>
              <a:t></a:t>
            </a:r>
            <a:r>
              <a:rPr lang="en-US" altLang="zh-CN" i="1" dirty="0"/>
              <a:t>Right</a:t>
            </a:r>
            <a:r>
              <a:rPr lang="en-US" altLang="zh-CN" dirty="0"/>
              <a:t> (</a:t>
            </a:r>
            <a:r>
              <a:rPr lang="en-US" altLang="zh-CN" i="1" dirty="0"/>
              <a:t>p</a:t>
            </a:r>
            <a:r>
              <a:rPr lang="en-US" altLang="zh-CN" dirty="0"/>
              <a:t>).  </a:t>
            </a:r>
            <a:endParaRPr lang="en-US" altLang="zh-CN" dirty="0"/>
          </a:p>
          <a:p>
            <a:pPr marL="444500" indent="-444500" eaLnBrk="1" hangingPunct="1">
              <a:lnSpc>
                <a:spcPct val="110000"/>
              </a:lnSpc>
              <a:spcBef>
                <a:spcPct val="0"/>
              </a:spcBef>
              <a:buNone/>
            </a:pPr>
            <a:r>
              <a:rPr lang="en-US" altLang="zh-CN" dirty="0"/>
              <a:t>      </a:t>
            </a:r>
            <a:r>
              <a:rPr lang="en-US" altLang="zh-CN" sz="2400" dirty="0">
                <a:solidFill>
                  <a:srgbClr val="0000CC"/>
                </a:solidFill>
              </a:rPr>
              <a:t>// </a:t>
            </a:r>
            <a:r>
              <a:rPr lang="en-US" altLang="zh-CN" sz="2400" i="1" dirty="0">
                <a:solidFill>
                  <a:srgbClr val="0000CC"/>
                </a:solidFill>
              </a:rPr>
              <a:t>p</a:t>
            </a:r>
            <a:r>
              <a:rPr lang="zh-CN" altLang="en-US" sz="2400" dirty="0">
                <a:solidFill>
                  <a:srgbClr val="0000CC"/>
                </a:solidFill>
              </a:rPr>
              <a:t>的左子树成为 </a:t>
            </a:r>
            <a:r>
              <a:rPr lang="en-US" altLang="zh-CN" sz="2400" i="1" dirty="0">
                <a:solidFill>
                  <a:srgbClr val="0000CC"/>
                </a:solidFill>
              </a:rPr>
              <a:t>s </a:t>
            </a:r>
            <a:r>
              <a:rPr lang="zh-CN" altLang="en-US" sz="2400" dirty="0">
                <a:solidFill>
                  <a:srgbClr val="0000CC"/>
                </a:solidFill>
              </a:rPr>
              <a:t>的右子树， </a:t>
            </a:r>
            <a:r>
              <a:rPr lang="en-US" altLang="zh-CN" sz="2400" i="1" dirty="0">
                <a:solidFill>
                  <a:srgbClr val="0000CC"/>
                </a:solidFill>
              </a:rPr>
              <a:t>p</a:t>
            </a:r>
            <a:r>
              <a:rPr lang="zh-CN" altLang="en-US" sz="2400" dirty="0">
                <a:solidFill>
                  <a:srgbClr val="0000CC"/>
                </a:solidFill>
              </a:rPr>
              <a:t>的后继变成</a:t>
            </a:r>
            <a:r>
              <a:rPr lang="en-US" altLang="zh-CN" sz="2400" i="1" dirty="0">
                <a:solidFill>
                  <a:srgbClr val="0000CC"/>
                </a:solidFill>
              </a:rPr>
              <a:t>temp</a:t>
            </a:r>
            <a:r>
              <a:rPr lang="zh-CN" altLang="en-US" sz="2400" dirty="0">
                <a:solidFill>
                  <a:srgbClr val="0000CC"/>
                </a:solidFill>
              </a:rPr>
              <a:t>的后继结点</a:t>
            </a:r>
            <a:endParaRPr lang="zh-CN" altLang="en-US" sz="2400" dirty="0">
              <a:solidFill>
                <a:srgbClr val="0000CC"/>
              </a:solidFill>
            </a:endParaRPr>
          </a:p>
        </p:txBody>
      </p:sp>
      <p:grpSp>
        <p:nvGrpSpPr>
          <p:cNvPr id="151555" name="组合 1669187"/>
          <p:cNvGrpSpPr/>
          <p:nvPr/>
        </p:nvGrpSpPr>
        <p:grpSpPr>
          <a:xfrm>
            <a:off x="503238" y="2243138"/>
            <a:ext cx="7974012" cy="4614862"/>
            <a:chOff x="317" y="1413"/>
            <a:chExt cx="5023" cy="2907"/>
          </a:xfrm>
        </p:grpSpPr>
        <p:sp>
          <p:nvSpPr>
            <p:cNvPr id="151556" name="Text Box 132"/>
            <p:cNvSpPr txBox="1"/>
            <p:nvPr/>
          </p:nvSpPr>
          <p:spPr>
            <a:xfrm>
              <a:off x="878" y="4022"/>
              <a:ext cx="3969" cy="298"/>
            </a:xfrm>
            <a:prstGeom prst="rect">
              <a:avLst/>
            </a:prstGeom>
            <a:solidFill>
              <a:schemeClr val="bg1"/>
            </a:solidFill>
            <a:ln w="9525">
              <a:noFill/>
            </a:ln>
          </p:spPr>
          <p:txBody>
            <a:bodyPr lIns="0" tIns="0" rIns="0" bIns="0"/>
            <a:p>
              <a:pPr algn="ctr" eaLnBrk="0" hangingPunct="0">
                <a:lnSpc>
                  <a:spcPct val="115000"/>
                </a:lnSpc>
              </a:pPr>
              <a:r>
                <a:rPr lang="zh-CN" altLang="en-US" sz="2400" b="1" dirty="0">
                  <a:latin typeface="宋体" panose="02010600030101010101" pitchFamily="2" charset="-122"/>
                </a:rPr>
                <a:t>删除结点 </a:t>
              </a:r>
              <a:r>
                <a:rPr lang="en-US" altLang="zh-CN" sz="2400" b="1" dirty="0">
                  <a:latin typeface="Times New Roman" panose="02020603050405020304" pitchFamily="18" charset="0"/>
                </a:rPr>
                <a:t>s </a:t>
              </a:r>
              <a:r>
                <a:rPr lang="zh-CN" altLang="en-US" sz="2400" b="1" dirty="0">
                  <a:latin typeface="宋体" panose="02010600030101010101" pitchFamily="2" charset="-122"/>
                </a:rPr>
                <a:t>的右子结点 </a:t>
              </a:r>
              <a:r>
                <a:rPr lang="en-US" altLang="zh-CN" sz="2400" b="1" dirty="0">
                  <a:latin typeface="Times New Roman" panose="02020603050405020304" pitchFamily="18" charset="0"/>
                </a:rPr>
                <a:t>p</a:t>
              </a:r>
              <a:r>
                <a:rPr lang="zh-CN" altLang="en-US" sz="2400" b="1" dirty="0">
                  <a:solidFill>
                    <a:schemeClr val="tx2"/>
                  </a:solidFill>
                  <a:latin typeface="Times New Roman" panose="02020603050405020304" pitchFamily="18" charset="0"/>
                </a:rPr>
                <a:t>（情形</a:t>
              </a:r>
              <a:r>
                <a:rPr lang="en-US" altLang="zh-CN" sz="2400" b="1" dirty="0">
                  <a:solidFill>
                    <a:schemeClr val="tx2"/>
                  </a:solidFill>
                  <a:latin typeface="Times New Roman" panose="02020603050405020304" pitchFamily="18" charset="0"/>
                </a:rPr>
                <a:t>3</a:t>
              </a:r>
              <a:r>
                <a:rPr lang="zh-CN" altLang="en-US" sz="2400" b="1" dirty="0">
                  <a:solidFill>
                    <a:schemeClr val="tx2"/>
                  </a:solidFill>
                  <a:latin typeface="Times New Roman" panose="02020603050405020304" pitchFamily="18" charset="0"/>
                </a:rPr>
                <a:t>）</a:t>
              </a:r>
              <a:endParaRPr lang="zh-CN" altLang="en-US" sz="2400" b="1" dirty="0">
                <a:solidFill>
                  <a:schemeClr val="tx2"/>
                </a:solidFill>
                <a:latin typeface="Times New Roman" panose="02020603050405020304" pitchFamily="18" charset="0"/>
              </a:endParaRPr>
            </a:p>
          </p:txBody>
        </p:sp>
        <p:sp>
          <p:nvSpPr>
            <p:cNvPr id="151557" name="Text Box 133"/>
            <p:cNvSpPr txBox="1"/>
            <p:nvPr/>
          </p:nvSpPr>
          <p:spPr>
            <a:xfrm>
              <a:off x="1180" y="3725"/>
              <a:ext cx="827" cy="224"/>
            </a:xfrm>
            <a:prstGeom prst="rect">
              <a:avLst/>
            </a:prstGeom>
            <a:noFill/>
            <a:ln w="9525">
              <a:noFill/>
            </a:ln>
          </p:spPr>
          <p:txBody>
            <a:bodyPr lIns="0" tIns="0" rIns="0" bIns="0"/>
            <a:p>
              <a:pPr algn="ctr" eaLnBrk="0" hangingPunct="0"/>
              <a:r>
                <a:rPr lang="zh-CN" altLang="en-US" sz="2200" b="1" dirty="0">
                  <a:latin typeface="Times New Roman" panose="02020603050405020304" pitchFamily="18" charset="0"/>
                </a:rPr>
                <a:t>删除前</a:t>
              </a:r>
              <a:endParaRPr lang="zh-CN" altLang="en-US" sz="2200" b="1" dirty="0">
                <a:latin typeface="Times New Roman" panose="02020603050405020304" pitchFamily="18" charset="0"/>
              </a:endParaRPr>
            </a:p>
          </p:txBody>
        </p:sp>
        <p:sp>
          <p:nvSpPr>
            <p:cNvPr id="151558" name="Text Box 134"/>
            <p:cNvSpPr txBox="1"/>
            <p:nvPr/>
          </p:nvSpPr>
          <p:spPr>
            <a:xfrm>
              <a:off x="4258" y="3728"/>
              <a:ext cx="559" cy="237"/>
            </a:xfrm>
            <a:prstGeom prst="rect">
              <a:avLst/>
            </a:prstGeom>
            <a:noFill/>
            <a:ln w="9525">
              <a:noFill/>
            </a:ln>
          </p:spPr>
          <p:txBody>
            <a:bodyPr lIns="0" tIns="0" rIns="0" bIns="0"/>
            <a:p>
              <a:pPr algn="ctr" eaLnBrk="0" hangingPunct="0"/>
              <a:r>
                <a:rPr lang="zh-CN" altLang="en-US" sz="2200" b="1" dirty="0">
                  <a:latin typeface="Times New Roman" panose="02020603050405020304" pitchFamily="18" charset="0"/>
                </a:rPr>
                <a:t>删除后</a:t>
              </a:r>
              <a:endParaRPr lang="zh-CN" altLang="en-US" sz="2200" b="1" dirty="0">
                <a:latin typeface="Times New Roman" panose="02020603050405020304" pitchFamily="18" charset="0"/>
              </a:endParaRPr>
            </a:p>
          </p:txBody>
        </p:sp>
        <p:grpSp>
          <p:nvGrpSpPr>
            <p:cNvPr id="151559" name="组合 1669186"/>
            <p:cNvGrpSpPr/>
            <p:nvPr/>
          </p:nvGrpSpPr>
          <p:grpSpPr>
            <a:xfrm>
              <a:off x="2903" y="1602"/>
              <a:ext cx="2437" cy="1907"/>
              <a:chOff x="2903" y="1602"/>
              <a:chExt cx="2437" cy="1907"/>
            </a:xfrm>
          </p:grpSpPr>
          <p:sp>
            <p:nvSpPr>
              <p:cNvPr id="151593" name="Text Box 136"/>
              <p:cNvSpPr txBox="1"/>
              <p:nvPr/>
            </p:nvSpPr>
            <p:spPr>
              <a:xfrm>
                <a:off x="4915" y="2240"/>
                <a:ext cx="425" cy="207"/>
              </a:xfrm>
              <a:prstGeom prst="rect">
                <a:avLst/>
              </a:prstGeom>
              <a:noFill/>
              <a:ln w="9525">
                <a:noFill/>
              </a:ln>
            </p:spPr>
            <p:txBody>
              <a:bodyPr lIns="0" tIns="0" rIns="0" bIns="0"/>
              <a:p>
                <a:pPr algn="ctr" eaLnBrk="0" hangingPunct="0">
                  <a:lnSpc>
                    <a:spcPct val="80000"/>
                  </a:lnSpc>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51594" name="Text Box 137"/>
              <p:cNvSpPr txBox="1"/>
              <p:nvPr/>
            </p:nvSpPr>
            <p:spPr>
              <a:xfrm>
                <a:off x="4332" y="3308"/>
                <a:ext cx="459" cy="158"/>
              </a:xfrm>
              <a:prstGeom prst="rect">
                <a:avLst/>
              </a:prstGeom>
              <a:noFill/>
              <a:ln w="9525">
                <a:noFill/>
              </a:ln>
            </p:spPr>
            <p:txBody>
              <a:bodyPr lIns="0" tIns="0" rIns="0" bIns="0"/>
              <a:p>
                <a:pPr algn="r" eaLnBrk="0" hangingPunct="0">
                  <a:lnSpc>
                    <a:spcPct val="70000"/>
                  </a:lnSpc>
                </a:pPr>
                <a:r>
                  <a:rPr lang="en-US" altLang="zh-CN" sz="2400" b="1" dirty="0">
                    <a:latin typeface="Times New Roman" panose="02020603050405020304" pitchFamily="18" charset="0"/>
                  </a:rPr>
                  <a:t>temp</a:t>
                </a:r>
                <a:endParaRPr lang="en-US" altLang="zh-CN" sz="2400" b="1" dirty="0">
                  <a:latin typeface="Times New Roman" panose="02020603050405020304" pitchFamily="18" charset="0"/>
                </a:endParaRPr>
              </a:p>
            </p:txBody>
          </p:sp>
          <p:sp>
            <p:nvSpPr>
              <p:cNvPr id="151595" name="Text Box 138"/>
              <p:cNvSpPr txBox="1"/>
              <p:nvPr/>
            </p:nvSpPr>
            <p:spPr>
              <a:xfrm>
                <a:off x="2903" y="2718"/>
                <a:ext cx="421" cy="183"/>
              </a:xfrm>
              <a:prstGeom prst="rect">
                <a:avLst/>
              </a:prstGeom>
              <a:noFill/>
              <a:ln w="9525">
                <a:noFill/>
              </a:ln>
            </p:spPr>
            <p:txBody>
              <a:bodyPr lIns="0" tIns="0" rIns="0" bIns="0"/>
              <a:p>
                <a:pPr algn="ctr" eaLnBrk="0" hangingPunct="0">
                  <a:lnSpc>
                    <a:spcPct val="80000"/>
                  </a:lnSpc>
                </a:pPr>
                <a:r>
                  <a:rPr lang="en-US" altLang="zh-CN" sz="2400" b="1" dirty="0">
                    <a:latin typeface="Times New Roman" panose="02020603050405020304" pitchFamily="18" charset="0"/>
                  </a:rPr>
                  <a:t>pred</a:t>
                </a:r>
                <a:endParaRPr lang="en-US" altLang="zh-CN" sz="2400" b="1" dirty="0">
                  <a:latin typeface="Times New Roman" panose="02020603050405020304" pitchFamily="18" charset="0"/>
                </a:endParaRPr>
              </a:p>
            </p:txBody>
          </p:sp>
          <p:sp>
            <p:nvSpPr>
              <p:cNvPr id="151596" name="Line 139"/>
              <p:cNvSpPr/>
              <p:nvPr/>
            </p:nvSpPr>
            <p:spPr>
              <a:xfrm flipH="1">
                <a:off x="3827" y="2055"/>
                <a:ext cx="661" cy="677"/>
              </a:xfrm>
              <a:prstGeom prst="line">
                <a:avLst/>
              </a:prstGeom>
              <a:ln w="38100" cap="flat" cmpd="sng">
                <a:solidFill>
                  <a:schemeClr val="tx1"/>
                </a:solidFill>
                <a:prstDash val="solid"/>
                <a:headEnd type="none" w="med" len="med"/>
                <a:tailEnd type="none" w="med" len="med"/>
              </a:ln>
            </p:spPr>
          </p:sp>
          <p:sp>
            <p:nvSpPr>
              <p:cNvPr id="151597" name="Oval 140"/>
              <p:cNvSpPr/>
              <p:nvPr/>
            </p:nvSpPr>
            <p:spPr>
              <a:xfrm>
                <a:off x="4394" y="1943"/>
                <a:ext cx="204" cy="23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98" name="Text Box 141"/>
              <p:cNvSpPr txBox="1"/>
              <p:nvPr/>
            </p:nvSpPr>
            <p:spPr>
              <a:xfrm>
                <a:off x="4530" y="1629"/>
                <a:ext cx="386" cy="178"/>
              </a:xfrm>
              <a:prstGeom prst="rect">
                <a:avLst/>
              </a:prstGeom>
              <a:noFill/>
              <a:ln w="9525">
                <a:noFill/>
              </a:ln>
            </p:spPr>
            <p:txBody>
              <a:bodyPr lIns="0" tIns="0" rIns="0" bIns="0"/>
              <a:p>
                <a:pPr algn="ctr" eaLnBrk="0" hangingPunct="0">
                  <a:lnSpc>
                    <a:spcPct val="80000"/>
                  </a:lnSpc>
                </a:pPr>
                <a:r>
                  <a:rPr lang="en-US" altLang="zh-CN" sz="2400" b="1" dirty="0">
                    <a:latin typeface="Times New Roman" panose="02020603050405020304" pitchFamily="18" charset="0"/>
                  </a:rPr>
                  <a:t>root</a:t>
                </a:r>
                <a:endParaRPr lang="en-US" altLang="zh-CN" sz="2400" b="1" dirty="0">
                  <a:latin typeface="Times New Roman" panose="02020603050405020304" pitchFamily="18" charset="0"/>
                </a:endParaRPr>
              </a:p>
            </p:txBody>
          </p:sp>
          <p:sp>
            <p:nvSpPr>
              <p:cNvPr id="151599" name="Line 142"/>
              <p:cNvSpPr/>
              <p:nvPr/>
            </p:nvSpPr>
            <p:spPr>
              <a:xfrm>
                <a:off x="4489" y="1602"/>
                <a:ext cx="0" cy="338"/>
              </a:xfrm>
              <a:prstGeom prst="line">
                <a:avLst/>
              </a:prstGeom>
              <a:ln w="38100" cap="flat" cmpd="sng">
                <a:solidFill>
                  <a:schemeClr val="tx1"/>
                </a:solidFill>
                <a:prstDash val="solid"/>
                <a:headEnd type="none" w="med" len="med"/>
                <a:tailEnd type="stealth" w="lg" len="lg"/>
              </a:ln>
            </p:spPr>
          </p:sp>
          <p:sp>
            <p:nvSpPr>
              <p:cNvPr id="151600" name="Text Box 143"/>
              <p:cNvSpPr txBox="1"/>
              <p:nvPr/>
            </p:nvSpPr>
            <p:spPr>
              <a:xfrm>
                <a:off x="4099" y="1697"/>
                <a:ext cx="113" cy="157"/>
              </a:xfrm>
              <a:prstGeom prst="rect">
                <a:avLst/>
              </a:prstGeom>
              <a:noFill/>
              <a:ln w="9525">
                <a:noFill/>
              </a:ln>
            </p:spPr>
            <p:txBody>
              <a:bodyPr lIns="0" tIns="0" rIns="0" bIns="0"/>
              <a:p>
                <a:pPr algn="ctr" eaLnBrk="0" hangingPunct="0">
                  <a:lnSpc>
                    <a:spcPct val="70000"/>
                  </a:lnSpc>
                </a:pPr>
                <a:r>
                  <a:rPr lang="en-US" altLang="zh-CN" sz="2400" b="1" dirty="0">
                    <a:latin typeface="Times New Roman" panose="02020603050405020304" pitchFamily="18" charset="0"/>
                  </a:rPr>
                  <a:t>s</a:t>
                </a:r>
                <a:endParaRPr lang="en-US" altLang="zh-CN" sz="2400" b="1" dirty="0">
                  <a:latin typeface="Times New Roman" panose="02020603050405020304" pitchFamily="18" charset="0"/>
                </a:endParaRPr>
              </a:p>
            </p:txBody>
          </p:sp>
          <p:sp>
            <p:nvSpPr>
              <p:cNvPr id="151601" name="Line 144"/>
              <p:cNvSpPr/>
              <p:nvPr/>
            </p:nvSpPr>
            <p:spPr>
              <a:xfrm flipH="1">
                <a:off x="4189" y="2723"/>
                <a:ext cx="328" cy="335"/>
              </a:xfrm>
              <a:prstGeom prst="line">
                <a:avLst/>
              </a:prstGeom>
              <a:ln w="38100" cap="flat" cmpd="sng">
                <a:solidFill>
                  <a:schemeClr val="tx1"/>
                </a:solidFill>
                <a:prstDash val="solid"/>
                <a:headEnd type="none" w="med" len="med"/>
                <a:tailEnd type="none" w="med" len="med"/>
              </a:ln>
            </p:spPr>
          </p:sp>
          <p:sp>
            <p:nvSpPr>
              <p:cNvPr id="151602" name="Line 145"/>
              <p:cNvSpPr/>
              <p:nvPr/>
            </p:nvSpPr>
            <p:spPr>
              <a:xfrm>
                <a:off x="4180" y="2337"/>
                <a:ext cx="644" cy="721"/>
              </a:xfrm>
              <a:prstGeom prst="line">
                <a:avLst/>
              </a:prstGeom>
              <a:ln w="38100" cap="flat" cmpd="sng">
                <a:solidFill>
                  <a:schemeClr val="tx1"/>
                </a:solidFill>
                <a:prstDash val="solid"/>
                <a:headEnd type="none" w="med" len="med"/>
                <a:tailEnd type="none" w="med" len="med"/>
              </a:ln>
            </p:spPr>
          </p:sp>
          <p:sp>
            <p:nvSpPr>
              <p:cNvPr id="151603" name="Oval 146"/>
              <p:cNvSpPr/>
              <p:nvPr/>
            </p:nvSpPr>
            <p:spPr>
              <a:xfrm>
                <a:off x="4076" y="2219"/>
                <a:ext cx="204" cy="231"/>
              </a:xfrm>
              <a:prstGeom prst="ellipse">
                <a:avLst/>
              </a:prstGeom>
              <a:solidFill>
                <a:srgbClr val="FF00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604" name="Line 147"/>
              <p:cNvSpPr/>
              <p:nvPr/>
            </p:nvSpPr>
            <p:spPr>
              <a:xfrm>
                <a:off x="4167" y="1901"/>
                <a:ext cx="0" cy="338"/>
              </a:xfrm>
              <a:prstGeom prst="line">
                <a:avLst/>
              </a:prstGeom>
              <a:ln w="38100" cap="flat" cmpd="sng">
                <a:solidFill>
                  <a:schemeClr val="tx1"/>
                </a:solidFill>
                <a:prstDash val="solid"/>
                <a:headEnd type="none" w="med" len="med"/>
                <a:tailEnd type="stealth" w="lg" len="lg"/>
              </a:ln>
            </p:spPr>
          </p:sp>
          <p:sp>
            <p:nvSpPr>
              <p:cNvPr id="151605" name="Line 148"/>
              <p:cNvSpPr/>
              <p:nvPr/>
            </p:nvSpPr>
            <p:spPr>
              <a:xfrm>
                <a:off x="4824" y="3171"/>
                <a:ext cx="0" cy="338"/>
              </a:xfrm>
              <a:prstGeom prst="line">
                <a:avLst/>
              </a:prstGeom>
              <a:ln w="38100" cap="flat" cmpd="sng">
                <a:solidFill>
                  <a:schemeClr val="tx1"/>
                </a:solidFill>
                <a:prstDash val="solid"/>
                <a:headEnd type="stealth" w="lg" len="lg"/>
                <a:tailEnd type="none" w="lg" len="lg"/>
              </a:ln>
            </p:spPr>
          </p:sp>
          <p:sp>
            <p:nvSpPr>
              <p:cNvPr id="151606" name="Oval 149"/>
              <p:cNvSpPr/>
              <p:nvPr/>
            </p:nvSpPr>
            <p:spPr>
              <a:xfrm>
                <a:off x="4711" y="2945"/>
                <a:ext cx="204" cy="23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607" name="Oval 150"/>
              <p:cNvSpPr/>
              <p:nvPr/>
            </p:nvSpPr>
            <p:spPr>
              <a:xfrm>
                <a:off x="4416" y="2604"/>
                <a:ext cx="204" cy="231"/>
              </a:xfrm>
              <a:prstGeom prst="ellipse">
                <a:avLst/>
              </a:prstGeom>
              <a:solidFill>
                <a:srgbClr val="FF66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608" name="Oval 151"/>
              <p:cNvSpPr/>
              <p:nvPr/>
            </p:nvSpPr>
            <p:spPr>
              <a:xfrm>
                <a:off x="3713" y="2604"/>
                <a:ext cx="204" cy="23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609" name="Oval 152"/>
              <p:cNvSpPr/>
              <p:nvPr/>
            </p:nvSpPr>
            <p:spPr>
              <a:xfrm>
                <a:off x="4076" y="2945"/>
                <a:ext cx="204" cy="23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nvGrpSpPr>
              <p:cNvPr id="151610" name="Group 153"/>
              <p:cNvGrpSpPr/>
              <p:nvPr/>
            </p:nvGrpSpPr>
            <p:grpSpPr>
              <a:xfrm>
                <a:off x="3347" y="2304"/>
                <a:ext cx="764" cy="1027"/>
                <a:chOff x="3421" y="2109"/>
                <a:chExt cx="764" cy="1027"/>
              </a:xfrm>
            </p:grpSpPr>
            <p:sp>
              <p:nvSpPr>
                <p:cNvPr id="151612" name="Freeform 154"/>
                <p:cNvSpPr/>
                <p:nvPr/>
              </p:nvSpPr>
              <p:spPr>
                <a:xfrm>
                  <a:off x="3421" y="2115"/>
                  <a:ext cx="752" cy="1021"/>
                </a:xfrm>
                <a:custGeom>
                  <a:avLst/>
                  <a:gdLst>
                    <a:gd name="txL" fmla="*/ 0 w 752"/>
                    <a:gd name="txT" fmla="*/ 0 h 1021"/>
                    <a:gd name="txR" fmla="*/ 752 w 752"/>
                    <a:gd name="txB" fmla="*/ 1021 h 1021"/>
                  </a:gdLst>
                  <a:ahLst/>
                  <a:cxnLst>
                    <a:cxn ang="0">
                      <a:pos x="752" y="793"/>
                    </a:cxn>
                    <a:cxn ang="0">
                      <a:pos x="525" y="998"/>
                    </a:cxn>
                    <a:cxn ang="0">
                      <a:pos x="185" y="930"/>
                    </a:cxn>
                    <a:cxn ang="0">
                      <a:pos x="26" y="544"/>
                    </a:cxn>
                    <a:cxn ang="0">
                      <a:pos x="117" y="158"/>
                    </a:cxn>
                    <a:cxn ang="0">
                      <a:pos x="729" y="0"/>
                    </a:cxn>
                  </a:cxnLst>
                  <a:rect l="txL" t="txT" r="txR" b="txB"/>
                  <a:pathLst>
                    <a:path w="752" h="1021">
                      <a:moveTo>
                        <a:pt x="752" y="793"/>
                      </a:moveTo>
                      <a:cubicBezTo>
                        <a:pt x="685" y="884"/>
                        <a:pt x="619" y="975"/>
                        <a:pt x="525" y="998"/>
                      </a:cubicBezTo>
                      <a:cubicBezTo>
                        <a:pt x="431" y="1021"/>
                        <a:pt x="268" y="1006"/>
                        <a:pt x="185" y="930"/>
                      </a:cubicBezTo>
                      <a:cubicBezTo>
                        <a:pt x="102" y="854"/>
                        <a:pt x="37" y="673"/>
                        <a:pt x="26" y="544"/>
                      </a:cubicBezTo>
                      <a:cubicBezTo>
                        <a:pt x="15" y="415"/>
                        <a:pt x="0" y="249"/>
                        <a:pt x="117" y="158"/>
                      </a:cubicBezTo>
                      <a:cubicBezTo>
                        <a:pt x="234" y="67"/>
                        <a:pt x="627" y="26"/>
                        <a:pt x="729"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1613" name="Line 155"/>
                <p:cNvSpPr/>
                <p:nvPr/>
              </p:nvSpPr>
              <p:spPr>
                <a:xfrm flipV="1">
                  <a:off x="3935" y="2109"/>
                  <a:ext cx="250" cy="45"/>
                </a:xfrm>
                <a:prstGeom prst="line">
                  <a:avLst/>
                </a:prstGeom>
                <a:ln w="28575" cap="flat" cmpd="sng">
                  <a:solidFill>
                    <a:srgbClr val="0000CC"/>
                  </a:solidFill>
                  <a:prstDash val="dash"/>
                  <a:headEnd type="none" w="med" len="med"/>
                  <a:tailEnd type="stealth" w="lg" len="lg"/>
                </a:ln>
              </p:spPr>
            </p:sp>
          </p:grpSp>
          <p:sp>
            <p:nvSpPr>
              <p:cNvPr id="151611" name="Freeform 156"/>
              <p:cNvSpPr/>
              <p:nvPr/>
            </p:nvSpPr>
            <p:spPr>
              <a:xfrm>
                <a:off x="4598" y="2106"/>
                <a:ext cx="695" cy="948"/>
              </a:xfrm>
              <a:custGeom>
                <a:avLst/>
                <a:gdLst>
                  <a:gd name="txL" fmla="*/ 0 w 695"/>
                  <a:gd name="txT" fmla="*/ 0 h 948"/>
                  <a:gd name="txR" fmla="*/ 695 w 695"/>
                  <a:gd name="txB" fmla="*/ 948 h 948"/>
                </a:gdLst>
                <a:ahLst/>
                <a:cxnLst>
                  <a:cxn ang="0">
                    <a:pos x="317" y="929"/>
                  </a:cxn>
                  <a:cxn ang="0">
                    <a:pos x="635" y="907"/>
                  </a:cxn>
                  <a:cxn ang="0">
                    <a:pos x="680" y="680"/>
                  </a:cxn>
                  <a:cxn ang="0">
                    <a:pos x="544" y="498"/>
                  </a:cxn>
                  <a:cxn ang="0">
                    <a:pos x="0" y="0"/>
                  </a:cxn>
                </a:cxnLst>
                <a:rect l="txL" t="txT" r="txR" b="txB"/>
                <a:pathLst>
                  <a:path w="695" h="948">
                    <a:moveTo>
                      <a:pt x="317" y="929"/>
                    </a:moveTo>
                    <a:cubicBezTo>
                      <a:pt x="446" y="938"/>
                      <a:pt x="575" y="948"/>
                      <a:pt x="635" y="907"/>
                    </a:cubicBezTo>
                    <a:cubicBezTo>
                      <a:pt x="695" y="866"/>
                      <a:pt x="695" y="748"/>
                      <a:pt x="680" y="680"/>
                    </a:cubicBezTo>
                    <a:cubicBezTo>
                      <a:pt x="665" y="612"/>
                      <a:pt x="657" y="611"/>
                      <a:pt x="544" y="498"/>
                    </a:cubicBezTo>
                    <a:cubicBezTo>
                      <a:pt x="431" y="385"/>
                      <a:pt x="91" y="83"/>
                      <a:pt x="0"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grpSp>
        <p:grpSp>
          <p:nvGrpSpPr>
            <p:cNvPr id="151560" name="组合 1669185"/>
            <p:cNvGrpSpPr/>
            <p:nvPr/>
          </p:nvGrpSpPr>
          <p:grpSpPr>
            <a:xfrm>
              <a:off x="317" y="1413"/>
              <a:ext cx="2278" cy="2225"/>
              <a:chOff x="317" y="1413"/>
              <a:chExt cx="2278" cy="2225"/>
            </a:xfrm>
          </p:grpSpPr>
          <p:sp>
            <p:nvSpPr>
              <p:cNvPr id="151561" name="Text Box 158"/>
              <p:cNvSpPr txBox="1"/>
              <p:nvPr/>
            </p:nvSpPr>
            <p:spPr>
              <a:xfrm>
                <a:off x="317" y="2372"/>
                <a:ext cx="447" cy="174"/>
              </a:xfrm>
              <a:prstGeom prst="rect">
                <a:avLst/>
              </a:prstGeom>
              <a:noFill/>
              <a:ln w="9525">
                <a:noFill/>
              </a:ln>
            </p:spPr>
            <p:txBody>
              <a:bodyPr lIns="0" tIns="0" rIns="0" bIns="0"/>
              <a:p>
                <a:pPr eaLnBrk="0" hangingPunct="0">
                  <a:lnSpc>
                    <a:spcPct val="80000"/>
                  </a:lnSpc>
                </a:pPr>
                <a:r>
                  <a:rPr lang="en-US" altLang="zh-CN" sz="2400" b="1" dirty="0">
                    <a:latin typeface="Times New Roman" panose="02020603050405020304" pitchFamily="18" charset="0"/>
                  </a:rPr>
                  <a:t>pred</a:t>
                </a:r>
                <a:endParaRPr lang="en-US" altLang="zh-CN" sz="2400" b="1" dirty="0">
                  <a:latin typeface="Times New Roman" panose="02020603050405020304" pitchFamily="18" charset="0"/>
                </a:endParaRPr>
              </a:p>
            </p:txBody>
          </p:sp>
          <p:sp>
            <p:nvSpPr>
              <p:cNvPr id="151562" name="Text Box 159"/>
              <p:cNvSpPr txBox="1"/>
              <p:nvPr/>
            </p:nvSpPr>
            <p:spPr>
              <a:xfrm>
                <a:off x="2170" y="2850"/>
                <a:ext cx="425" cy="198"/>
              </a:xfrm>
              <a:prstGeom prst="rect">
                <a:avLst/>
              </a:prstGeom>
              <a:noFill/>
              <a:ln w="9525">
                <a:noFill/>
              </a:ln>
            </p:spPr>
            <p:txBody>
              <a:bodyPr lIns="0" tIns="0" rIns="0" bIns="0"/>
              <a:p>
                <a:pPr eaLnBrk="0" hangingPunct="0">
                  <a:lnSpc>
                    <a:spcPct val="80000"/>
                  </a:lnSpc>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51563" name="Text Box 160"/>
              <p:cNvSpPr txBox="1"/>
              <p:nvPr/>
            </p:nvSpPr>
            <p:spPr>
              <a:xfrm>
                <a:off x="1971" y="1850"/>
                <a:ext cx="425" cy="199"/>
              </a:xfrm>
              <a:prstGeom prst="rect">
                <a:avLst/>
              </a:prstGeom>
              <a:noFill/>
              <a:ln w="9525">
                <a:noFill/>
              </a:ln>
            </p:spPr>
            <p:txBody>
              <a:bodyPr lIns="0" tIns="0" rIns="0" bIns="0"/>
              <a:p>
                <a:pPr algn="r" eaLnBrk="0" hangingPunct="0">
                  <a:lnSpc>
                    <a:spcPct val="80000"/>
                  </a:lnSpc>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51564" name="Text Box 161"/>
              <p:cNvSpPr txBox="1"/>
              <p:nvPr/>
            </p:nvSpPr>
            <p:spPr>
              <a:xfrm>
                <a:off x="1144" y="3417"/>
                <a:ext cx="459" cy="151"/>
              </a:xfrm>
              <a:prstGeom prst="rect">
                <a:avLst/>
              </a:prstGeom>
              <a:noFill/>
              <a:ln w="9525">
                <a:noFill/>
              </a:ln>
            </p:spPr>
            <p:txBody>
              <a:bodyPr lIns="0" tIns="0" rIns="0" bIns="0"/>
              <a:p>
                <a:pPr algn="r" eaLnBrk="0" hangingPunct="0">
                  <a:lnSpc>
                    <a:spcPct val="70000"/>
                  </a:lnSpc>
                </a:pPr>
                <a:r>
                  <a:rPr lang="en-US" altLang="zh-CN" sz="2400" b="1" dirty="0">
                    <a:latin typeface="Times New Roman" panose="02020603050405020304" pitchFamily="18" charset="0"/>
                  </a:rPr>
                  <a:t>temp</a:t>
                </a:r>
                <a:endParaRPr lang="en-US" altLang="zh-CN" sz="2400" b="1" dirty="0">
                  <a:latin typeface="Times New Roman" panose="02020603050405020304" pitchFamily="18" charset="0"/>
                </a:endParaRPr>
              </a:p>
            </p:txBody>
          </p:sp>
          <p:sp>
            <p:nvSpPr>
              <p:cNvPr id="151565" name="Line 162"/>
              <p:cNvSpPr/>
              <p:nvPr/>
            </p:nvSpPr>
            <p:spPr>
              <a:xfrm flipH="1">
                <a:off x="1334" y="2508"/>
                <a:ext cx="347" cy="364"/>
              </a:xfrm>
              <a:prstGeom prst="line">
                <a:avLst/>
              </a:prstGeom>
              <a:ln w="38100" cap="flat" cmpd="sng">
                <a:solidFill>
                  <a:schemeClr val="tx1"/>
                </a:solidFill>
                <a:prstDash val="solid"/>
                <a:headEnd type="none" w="med" len="med"/>
                <a:tailEnd type="none" w="med" len="med"/>
              </a:ln>
            </p:spPr>
          </p:sp>
          <p:sp>
            <p:nvSpPr>
              <p:cNvPr id="151566" name="Line 163"/>
              <p:cNvSpPr/>
              <p:nvPr/>
            </p:nvSpPr>
            <p:spPr>
              <a:xfrm>
                <a:off x="1331" y="2869"/>
                <a:ext cx="317" cy="348"/>
              </a:xfrm>
              <a:prstGeom prst="line">
                <a:avLst/>
              </a:prstGeom>
              <a:ln w="38100" cap="flat" cmpd="sng">
                <a:solidFill>
                  <a:schemeClr val="tx1"/>
                </a:solidFill>
                <a:prstDash val="solid"/>
                <a:headEnd type="none" w="med" len="med"/>
                <a:tailEnd type="none" w="med" len="med"/>
              </a:ln>
            </p:spPr>
          </p:sp>
          <p:sp>
            <p:nvSpPr>
              <p:cNvPr id="151567" name="Line 164"/>
              <p:cNvSpPr/>
              <p:nvPr/>
            </p:nvSpPr>
            <p:spPr>
              <a:xfrm flipH="1">
                <a:off x="966" y="1828"/>
                <a:ext cx="709" cy="691"/>
              </a:xfrm>
              <a:prstGeom prst="line">
                <a:avLst/>
              </a:prstGeom>
              <a:ln w="38100" cap="flat" cmpd="sng">
                <a:solidFill>
                  <a:schemeClr val="tx1"/>
                </a:solidFill>
                <a:prstDash val="solid"/>
                <a:headEnd type="none" w="med" len="med"/>
                <a:tailEnd type="none" w="med" len="med"/>
              </a:ln>
            </p:spPr>
          </p:sp>
          <p:sp>
            <p:nvSpPr>
              <p:cNvPr id="151568" name="Oval 165"/>
              <p:cNvSpPr/>
              <p:nvPr/>
            </p:nvSpPr>
            <p:spPr>
              <a:xfrm>
                <a:off x="1575" y="1717"/>
                <a:ext cx="204" cy="2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69" name="Text Box 166"/>
              <p:cNvSpPr txBox="1"/>
              <p:nvPr/>
            </p:nvSpPr>
            <p:spPr>
              <a:xfrm>
                <a:off x="1717" y="1439"/>
                <a:ext cx="386" cy="171"/>
              </a:xfrm>
              <a:prstGeom prst="rect">
                <a:avLst/>
              </a:prstGeom>
              <a:noFill/>
              <a:ln w="9525">
                <a:noFill/>
              </a:ln>
            </p:spPr>
            <p:txBody>
              <a:bodyPr lIns="0" tIns="0" rIns="0" bIns="0"/>
              <a:p>
                <a:pPr algn="ctr" eaLnBrk="0" hangingPunct="0">
                  <a:lnSpc>
                    <a:spcPct val="80000"/>
                  </a:lnSpc>
                </a:pPr>
                <a:r>
                  <a:rPr lang="en-US" altLang="zh-CN" sz="2400" b="1" dirty="0">
                    <a:latin typeface="Times New Roman" panose="02020603050405020304" pitchFamily="18" charset="0"/>
                  </a:rPr>
                  <a:t>root</a:t>
                </a:r>
                <a:endParaRPr lang="en-US" altLang="zh-CN" sz="2400" b="1" dirty="0">
                  <a:latin typeface="Times New Roman" panose="02020603050405020304" pitchFamily="18" charset="0"/>
                </a:endParaRPr>
              </a:p>
            </p:txBody>
          </p:sp>
          <p:sp>
            <p:nvSpPr>
              <p:cNvPr id="151570" name="Line 167"/>
              <p:cNvSpPr/>
              <p:nvPr/>
            </p:nvSpPr>
            <p:spPr>
              <a:xfrm>
                <a:off x="1676" y="1413"/>
                <a:ext cx="0" cy="324"/>
              </a:xfrm>
              <a:prstGeom prst="line">
                <a:avLst/>
              </a:prstGeom>
              <a:ln w="38100" cap="flat" cmpd="sng">
                <a:solidFill>
                  <a:schemeClr val="tx1"/>
                </a:solidFill>
                <a:prstDash val="solid"/>
                <a:headEnd type="none" w="med" len="med"/>
                <a:tailEnd type="stealth" w="lg" len="lg"/>
              </a:ln>
            </p:spPr>
          </p:sp>
          <p:sp>
            <p:nvSpPr>
              <p:cNvPr id="151571" name="Line 168"/>
              <p:cNvSpPr/>
              <p:nvPr/>
            </p:nvSpPr>
            <p:spPr>
              <a:xfrm flipH="1">
                <a:off x="972" y="2879"/>
                <a:ext cx="347" cy="362"/>
              </a:xfrm>
              <a:prstGeom prst="line">
                <a:avLst/>
              </a:prstGeom>
              <a:ln w="38100" cap="flat" cmpd="sng">
                <a:solidFill>
                  <a:schemeClr val="tx1"/>
                </a:solidFill>
                <a:prstDash val="solid"/>
                <a:headEnd type="none" w="med" len="med"/>
                <a:tailEnd type="none" w="med" len="med"/>
              </a:ln>
            </p:spPr>
          </p:sp>
          <p:sp>
            <p:nvSpPr>
              <p:cNvPr id="151572" name="Line 169"/>
              <p:cNvSpPr/>
              <p:nvPr/>
            </p:nvSpPr>
            <p:spPr>
              <a:xfrm>
                <a:off x="1319" y="2158"/>
                <a:ext cx="356" cy="366"/>
              </a:xfrm>
              <a:prstGeom prst="line">
                <a:avLst/>
              </a:prstGeom>
              <a:ln w="38100" cap="flat" cmpd="sng">
                <a:solidFill>
                  <a:schemeClr val="tx1"/>
                </a:solidFill>
                <a:prstDash val="solid"/>
                <a:headEnd type="none" w="med" len="med"/>
                <a:tailEnd type="none" w="med" len="med"/>
              </a:ln>
            </p:spPr>
          </p:sp>
          <p:sp>
            <p:nvSpPr>
              <p:cNvPr id="151573" name="Oval 170"/>
              <p:cNvSpPr/>
              <p:nvPr/>
            </p:nvSpPr>
            <p:spPr>
              <a:xfrm>
                <a:off x="1215" y="2045"/>
                <a:ext cx="204" cy="221"/>
              </a:xfrm>
              <a:prstGeom prst="ellipse">
                <a:avLst/>
              </a:prstGeom>
              <a:solidFill>
                <a:srgbClr val="FF00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74" name="Line 171"/>
              <p:cNvSpPr/>
              <p:nvPr/>
            </p:nvSpPr>
            <p:spPr>
              <a:xfrm>
                <a:off x="1306" y="1740"/>
                <a:ext cx="0" cy="324"/>
              </a:xfrm>
              <a:prstGeom prst="line">
                <a:avLst/>
              </a:prstGeom>
              <a:ln w="38100" cap="flat" cmpd="sng">
                <a:solidFill>
                  <a:schemeClr val="tx1"/>
                </a:solidFill>
                <a:prstDash val="solid"/>
                <a:headEnd type="none" w="med" len="med"/>
                <a:tailEnd type="stealth" w="lg" len="lg"/>
              </a:ln>
            </p:spPr>
          </p:sp>
          <p:sp>
            <p:nvSpPr>
              <p:cNvPr id="151575" name="Line 172"/>
              <p:cNvSpPr/>
              <p:nvPr/>
            </p:nvSpPr>
            <p:spPr>
              <a:xfrm>
                <a:off x="1642" y="3314"/>
                <a:ext cx="0" cy="324"/>
              </a:xfrm>
              <a:prstGeom prst="line">
                <a:avLst/>
              </a:prstGeom>
              <a:ln w="38100" cap="flat" cmpd="sng">
                <a:solidFill>
                  <a:schemeClr val="tx1"/>
                </a:solidFill>
                <a:prstDash val="solid"/>
                <a:headEnd type="stealth" w="lg" len="lg"/>
                <a:tailEnd type="none" w="lg" len="lg"/>
              </a:ln>
            </p:spPr>
          </p:sp>
          <p:sp>
            <p:nvSpPr>
              <p:cNvPr id="151576" name="Oval 173"/>
              <p:cNvSpPr/>
              <p:nvPr/>
            </p:nvSpPr>
            <p:spPr>
              <a:xfrm>
                <a:off x="1540" y="3107"/>
                <a:ext cx="204" cy="2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77" name="Oval 174"/>
              <p:cNvSpPr/>
              <p:nvPr/>
            </p:nvSpPr>
            <p:spPr>
              <a:xfrm>
                <a:off x="1222" y="2759"/>
                <a:ext cx="204" cy="221"/>
              </a:xfrm>
              <a:prstGeom prst="ellipse">
                <a:avLst/>
              </a:prstGeom>
              <a:solidFill>
                <a:srgbClr val="FF66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78" name="Oval 175"/>
              <p:cNvSpPr/>
              <p:nvPr/>
            </p:nvSpPr>
            <p:spPr>
              <a:xfrm>
                <a:off x="852" y="2414"/>
                <a:ext cx="204" cy="2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79" name="Oval 176"/>
              <p:cNvSpPr/>
              <p:nvPr/>
            </p:nvSpPr>
            <p:spPr>
              <a:xfrm>
                <a:off x="881" y="3105"/>
                <a:ext cx="204" cy="221"/>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80" name="Oval 177"/>
              <p:cNvSpPr/>
              <p:nvPr/>
            </p:nvSpPr>
            <p:spPr>
              <a:xfrm>
                <a:off x="1573" y="2405"/>
                <a:ext cx="204" cy="222"/>
              </a:xfrm>
              <a:prstGeom prst="ellipse">
                <a:avLst/>
              </a:prstGeom>
              <a:solidFill>
                <a:srgbClr val="5F5F5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1581" name="Line 178"/>
              <p:cNvSpPr/>
              <p:nvPr/>
            </p:nvSpPr>
            <p:spPr>
              <a:xfrm flipH="1">
                <a:off x="1743" y="2263"/>
                <a:ext cx="181" cy="174"/>
              </a:xfrm>
              <a:prstGeom prst="line">
                <a:avLst/>
              </a:prstGeom>
              <a:ln w="38100" cap="flat" cmpd="sng">
                <a:solidFill>
                  <a:schemeClr val="tx1"/>
                </a:solidFill>
                <a:prstDash val="solid"/>
                <a:headEnd type="none" w="med" len="med"/>
                <a:tailEnd type="stealth" w="lg" len="lg"/>
              </a:ln>
            </p:spPr>
          </p:sp>
          <p:sp>
            <p:nvSpPr>
              <p:cNvPr id="151582" name="Text Box 179"/>
              <p:cNvSpPr txBox="1"/>
              <p:nvPr/>
            </p:nvSpPr>
            <p:spPr>
              <a:xfrm>
                <a:off x="1244" y="1589"/>
                <a:ext cx="113" cy="151"/>
              </a:xfrm>
              <a:prstGeom prst="rect">
                <a:avLst/>
              </a:prstGeom>
              <a:noFill/>
              <a:ln w="9525">
                <a:noFill/>
              </a:ln>
            </p:spPr>
            <p:txBody>
              <a:bodyPr lIns="0" tIns="0" rIns="0" bIns="0"/>
              <a:p>
                <a:pPr algn="ctr" eaLnBrk="0" hangingPunct="0">
                  <a:lnSpc>
                    <a:spcPct val="70000"/>
                  </a:lnSpc>
                </a:pPr>
                <a:r>
                  <a:rPr lang="en-US" altLang="zh-CN" sz="2400" b="1" dirty="0">
                    <a:latin typeface="Times New Roman" panose="02020603050405020304" pitchFamily="18" charset="0"/>
                  </a:rPr>
                  <a:t>s</a:t>
                </a:r>
                <a:endParaRPr lang="en-US" altLang="zh-CN" sz="2400" b="1" dirty="0">
                  <a:latin typeface="Times New Roman" panose="02020603050405020304" pitchFamily="18" charset="0"/>
                </a:endParaRPr>
              </a:p>
            </p:txBody>
          </p:sp>
          <p:grpSp>
            <p:nvGrpSpPr>
              <p:cNvPr id="151583" name="Group 180"/>
              <p:cNvGrpSpPr/>
              <p:nvPr/>
            </p:nvGrpSpPr>
            <p:grpSpPr>
              <a:xfrm>
                <a:off x="1714" y="1586"/>
                <a:ext cx="732" cy="938"/>
                <a:chOff x="1740" y="1476"/>
                <a:chExt cx="732" cy="979"/>
              </a:xfrm>
            </p:grpSpPr>
            <p:sp>
              <p:nvSpPr>
                <p:cNvPr id="151591" name="Freeform 181"/>
                <p:cNvSpPr/>
                <p:nvPr/>
              </p:nvSpPr>
              <p:spPr>
                <a:xfrm>
                  <a:off x="1769" y="1476"/>
                  <a:ext cx="703" cy="979"/>
                </a:xfrm>
                <a:custGeom>
                  <a:avLst/>
                  <a:gdLst>
                    <a:gd name="txL" fmla="*/ 0 w 703"/>
                    <a:gd name="txT" fmla="*/ 0 h 979"/>
                    <a:gd name="txR" fmla="*/ 703 w 703"/>
                    <a:gd name="txB" fmla="*/ 979 h 979"/>
                  </a:gdLst>
                  <a:ahLst/>
                  <a:cxnLst>
                    <a:cxn ang="0">
                      <a:pos x="0" y="185"/>
                    </a:cxn>
                    <a:cxn ang="0">
                      <a:pos x="340" y="4"/>
                    </a:cxn>
                    <a:cxn ang="0">
                      <a:pos x="612" y="162"/>
                    </a:cxn>
                    <a:cxn ang="0">
                      <a:pos x="680" y="548"/>
                    </a:cxn>
                    <a:cxn ang="0">
                      <a:pos x="476" y="843"/>
                    </a:cxn>
                    <a:cxn ang="0">
                      <a:pos x="0" y="979"/>
                    </a:cxn>
                  </a:cxnLst>
                  <a:rect l="txL" t="txT" r="txR" b="txB"/>
                  <a:pathLst>
                    <a:path w="703" h="979">
                      <a:moveTo>
                        <a:pt x="0" y="185"/>
                      </a:moveTo>
                      <a:cubicBezTo>
                        <a:pt x="119" y="96"/>
                        <a:pt x="238" y="8"/>
                        <a:pt x="340" y="4"/>
                      </a:cubicBezTo>
                      <a:cubicBezTo>
                        <a:pt x="442" y="0"/>
                        <a:pt x="555" y="71"/>
                        <a:pt x="612" y="162"/>
                      </a:cubicBezTo>
                      <a:cubicBezTo>
                        <a:pt x="669" y="253"/>
                        <a:pt x="703" y="435"/>
                        <a:pt x="680" y="548"/>
                      </a:cubicBezTo>
                      <a:cubicBezTo>
                        <a:pt x="657" y="661"/>
                        <a:pt x="589" y="771"/>
                        <a:pt x="476" y="843"/>
                      </a:cubicBezTo>
                      <a:cubicBezTo>
                        <a:pt x="363" y="915"/>
                        <a:pt x="76" y="956"/>
                        <a:pt x="0" y="979"/>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1592" name="Line 182"/>
                <p:cNvSpPr/>
                <p:nvPr/>
              </p:nvSpPr>
              <p:spPr>
                <a:xfrm flipH="1">
                  <a:off x="1740" y="1536"/>
                  <a:ext cx="204" cy="136"/>
                </a:xfrm>
                <a:prstGeom prst="line">
                  <a:avLst/>
                </a:prstGeom>
                <a:ln w="28575" cap="flat" cmpd="sng">
                  <a:solidFill>
                    <a:srgbClr val="0000CC"/>
                  </a:solidFill>
                  <a:prstDash val="dash"/>
                  <a:headEnd type="none" w="med" len="med"/>
                  <a:tailEnd type="stealth" w="lg" len="lg"/>
                </a:ln>
              </p:spPr>
            </p:sp>
          </p:grpSp>
          <p:sp>
            <p:nvSpPr>
              <p:cNvPr id="151584" name="Text Box 183"/>
              <p:cNvSpPr txBox="1"/>
              <p:nvPr/>
            </p:nvSpPr>
            <p:spPr>
              <a:xfrm>
                <a:off x="1765" y="2133"/>
                <a:ext cx="113" cy="150"/>
              </a:xfrm>
              <a:prstGeom prst="rect">
                <a:avLst/>
              </a:prstGeom>
              <a:noFill/>
              <a:ln w="9525">
                <a:noFill/>
              </a:ln>
            </p:spPr>
            <p:txBody>
              <a:bodyPr lIns="0" tIns="0" rIns="0" bIns="0"/>
              <a:p>
                <a:pPr algn="ctr" eaLnBrk="0" hangingPunct="0">
                  <a:lnSpc>
                    <a:spcPct val="70000"/>
                  </a:lnSpc>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grpSp>
            <p:nvGrpSpPr>
              <p:cNvPr id="151585" name="Group 184"/>
              <p:cNvGrpSpPr/>
              <p:nvPr/>
            </p:nvGrpSpPr>
            <p:grpSpPr>
              <a:xfrm>
                <a:off x="1666" y="2544"/>
                <a:ext cx="519" cy="654"/>
                <a:chOff x="1692" y="2476"/>
                <a:chExt cx="519" cy="682"/>
              </a:xfrm>
            </p:grpSpPr>
            <p:sp>
              <p:nvSpPr>
                <p:cNvPr id="151589" name="Freeform 185"/>
                <p:cNvSpPr/>
                <p:nvPr/>
              </p:nvSpPr>
              <p:spPr>
                <a:xfrm>
                  <a:off x="1746" y="2523"/>
                  <a:ext cx="465" cy="635"/>
                </a:xfrm>
                <a:custGeom>
                  <a:avLst/>
                  <a:gdLst>
                    <a:gd name="txL" fmla="*/ 0 w 465"/>
                    <a:gd name="txT" fmla="*/ 0 h 635"/>
                    <a:gd name="txR" fmla="*/ 465 w 465"/>
                    <a:gd name="txB" fmla="*/ 635 h 635"/>
                  </a:gdLst>
                  <a:ahLst/>
                  <a:cxnLst>
                    <a:cxn ang="0">
                      <a:pos x="0" y="635"/>
                    </a:cxn>
                    <a:cxn ang="0">
                      <a:pos x="363" y="544"/>
                    </a:cxn>
                    <a:cxn ang="0">
                      <a:pos x="408" y="317"/>
                    </a:cxn>
                    <a:cxn ang="0">
                      <a:pos x="23" y="0"/>
                    </a:cxn>
                  </a:cxnLst>
                  <a:rect l="txL" t="txT" r="txR" b="txB"/>
                  <a:pathLst>
                    <a:path w="465" h="635">
                      <a:moveTo>
                        <a:pt x="0" y="635"/>
                      </a:moveTo>
                      <a:cubicBezTo>
                        <a:pt x="147" y="616"/>
                        <a:pt x="295" y="597"/>
                        <a:pt x="363" y="544"/>
                      </a:cubicBezTo>
                      <a:cubicBezTo>
                        <a:pt x="431" y="491"/>
                        <a:pt x="465" y="408"/>
                        <a:pt x="408" y="317"/>
                      </a:cubicBezTo>
                      <a:cubicBezTo>
                        <a:pt x="351" y="226"/>
                        <a:pt x="87" y="53"/>
                        <a:pt x="23"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1590" name="Line 186"/>
                <p:cNvSpPr/>
                <p:nvPr/>
              </p:nvSpPr>
              <p:spPr>
                <a:xfrm flipH="1" flipV="1">
                  <a:off x="1692" y="2476"/>
                  <a:ext cx="204" cy="136"/>
                </a:xfrm>
                <a:prstGeom prst="line">
                  <a:avLst/>
                </a:prstGeom>
                <a:ln w="28575" cap="flat" cmpd="sng">
                  <a:solidFill>
                    <a:srgbClr val="0000CC"/>
                  </a:solidFill>
                  <a:prstDash val="dash"/>
                  <a:headEnd type="none" w="med" len="med"/>
                  <a:tailEnd type="stealth" w="lg" len="lg"/>
                </a:ln>
              </p:spPr>
            </p:sp>
          </p:grpSp>
          <p:grpSp>
            <p:nvGrpSpPr>
              <p:cNvPr id="151586" name="Group 187"/>
              <p:cNvGrpSpPr/>
              <p:nvPr/>
            </p:nvGrpSpPr>
            <p:grpSpPr>
              <a:xfrm>
                <a:off x="363" y="1948"/>
                <a:ext cx="957" cy="1207"/>
                <a:chOff x="389" y="1854"/>
                <a:chExt cx="957" cy="1259"/>
              </a:xfrm>
            </p:grpSpPr>
            <p:sp>
              <p:nvSpPr>
                <p:cNvPr id="151587" name="Freeform 188"/>
                <p:cNvSpPr/>
                <p:nvPr/>
              </p:nvSpPr>
              <p:spPr>
                <a:xfrm>
                  <a:off x="389" y="1854"/>
                  <a:ext cx="870" cy="1259"/>
                </a:xfrm>
                <a:custGeom>
                  <a:avLst/>
                  <a:gdLst>
                    <a:gd name="txL" fmla="*/ 0 w 870"/>
                    <a:gd name="txT" fmla="*/ 0 h 1259"/>
                    <a:gd name="txR" fmla="*/ 870 w 870"/>
                    <a:gd name="txB" fmla="*/ 1259 h 1259"/>
                  </a:gdLst>
                  <a:ahLst/>
                  <a:cxnLst>
                    <a:cxn ang="0">
                      <a:pos x="870" y="147"/>
                    </a:cxn>
                    <a:cxn ang="0">
                      <a:pos x="643" y="11"/>
                    </a:cxn>
                    <a:cxn ang="0">
                      <a:pos x="326" y="79"/>
                    </a:cxn>
                    <a:cxn ang="0">
                      <a:pos x="122" y="306"/>
                    </a:cxn>
                    <a:cxn ang="0">
                      <a:pos x="76" y="692"/>
                    </a:cxn>
                    <a:cxn ang="0">
                      <a:pos x="575" y="1259"/>
                    </a:cxn>
                  </a:cxnLst>
                  <a:rect l="txL" t="txT" r="txR" b="txB"/>
                  <a:pathLst>
                    <a:path w="870" h="1259">
                      <a:moveTo>
                        <a:pt x="870" y="147"/>
                      </a:moveTo>
                      <a:cubicBezTo>
                        <a:pt x="802" y="84"/>
                        <a:pt x="734" y="22"/>
                        <a:pt x="643" y="11"/>
                      </a:cubicBezTo>
                      <a:cubicBezTo>
                        <a:pt x="552" y="0"/>
                        <a:pt x="413" y="30"/>
                        <a:pt x="326" y="79"/>
                      </a:cubicBezTo>
                      <a:cubicBezTo>
                        <a:pt x="239" y="128"/>
                        <a:pt x="164" y="204"/>
                        <a:pt x="122" y="306"/>
                      </a:cubicBezTo>
                      <a:cubicBezTo>
                        <a:pt x="80" y="408"/>
                        <a:pt x="0" y="533"/>
                        <a:pt x="76" y="692"/>
                      </a:cubicBezTo>
                      <a:cubicBezTo>
                        <a:pt x="152" y="851"/>
                        <a:pt x="495" y="1164"/>
                        <a:pt x="575" y="1259"/>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1588" name="Line 189"/>
                <p:cNvSpPr/>
                <p:nvPr/>
              </p:nvSpPr>
              <p:spPr>
                <a:xfrm>
                  <a:off x="1188" y="1941"/>
                  <a:ext cx="158" cy="136"/>
                </a:xfrm>
                <a:prstGeom prst="line">
                  <a:avLst/>
                </a:prstGeom>
                <a:ln w="28575" cap="flat" cmpd="sng">
                  <a:solidFill>
                    <a:srgbClr val="0000CC"/>
                  </a:solidFill>
                  <a:prstDash val="dash"/>
                  <a:headEnd type="none" w="med" len="med"/>
                  <a:tailEnd type="stealth" w="lg" len="lg"/>
                </a:ln>
              </p:spPr>
            </p:sp>
          </p:grpSp>
        </p:grpSp>
      </p:grpSp>
    </p:spTree>
  </p:cSld>
  <p:clrMapOvr>
    <a:masterClrMapping/>
  </p:clrMapOvr>
  <p:transition>
    <p:strips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a:spLocks noGrp="1"/>
          </p:cNvSpPr>
          <p:nvPr>
            <p:ph type="body" idx="4294967295"/>
          </p:nvPr>
        </p:nvSpPr>
        <p:spPr>
          <a:xfrm>
            <a:off x="0" y="0"/>
            <a:ext cx="9144000" cy="2133600"/>
          </a:xfrm>
          <a:solidFill>
            <a:schemeClr val="bg1">
              <a:alpha val="100000"/>
            </a:schemeClr>
          </a:solidFill>
        </p:spPr>
        <p:txBody>
          <a:bodyPr vert="horz" wrap="square" lIns="72000" tIns="45720" rIns="72000" bIns="45720" anchor="t" anchorCtr="0"/>
          <a:p>
            <a:pPr marL="0" indent="0" eaLnBrk="1" hangingPunct="1">
              <a:spcBef>
                <a:spcPct val="0"/>
              </a:spcBef>
              <a:buNone/>
            </a:pPr>
            <a:r>
              <a:rPr lang="en-US" altLang="zh-CN" sz="2600" dirty="0"/>
              <a:t>④ </a:t>
            </a:r>
            <a:r>
              <a:rPr lang="zh-CN" altLang="en-US" sz="2600" dirty="0"/>
              <a:t>若</a:t>
            </a:r>
            <a:r>
              <a:rPr lang="en-US" altLang="zh-CN" sz="2600" i="1" u="sng" dirty="0">
                <a:solidFill>
                  <a:schemeClr val="tx2"/>
                </a:solidFill>
              </a:rPr>
              <a:t>p</a:t>
            </a:r>
            <a:r>
              <a:rPr lang="zh-CN" altLang="en-US" sz="2600" u="sng" dirty="0">
                <a:solidFill>
                  <a:schemeClr val="tx2"/>
                </a:solidFill>
              </a:rPr>
              <a:t>有左、右子树</a:t>
            </a:r>
            <a:r>
              <a:rPr lang="en-US" altLang="zh-CN" sz="2600" dirty="0"/>
              <a:t>, </a:t>
            </a:r>
            <a:r>
              <a:rPr lang="zh-CN" altLang="en-US" sz="2600" dirty="0"/>
              <a:t>令</a:t>
            </a:r>
            <a:r>
              <a:rPr lang="en-US" altLang="zh-CN" sz="2600" i="1" dirty="0"/>
              <a:t>temp</a:t>
            </a:r>
            <a:r>
              <a:rPr lang="en-US" altLang="zh-CN" sz="2600" dirty="0"/>
              <a:t>1</a:t>
            </a:r>
            <a:r>
              <a:rPr lang="zh-CN" altLang="en-US" sz="2600" dirty="0"/>
              <a:t>指向 </a:t>
            </a:r>
            <a:r>
              <a:rPr lang="en-US" altLang="zh-CN" sz="2600" i="1" dirty="0"/>
              <a:t>p </a:t>
            </a:r>
            <a:r>
              <a:rPr lang="zh-CN" altLang="en-US" sz="2600" dirty="0"/>
              <a:t>之</a:t>
            </a:r>
            <a:r>
              <a:rPr lang="zh-CN" altLang="en-US" sz="2600" dirty="0">
                <a:solidFill>
                  <a:srgbClr val="0000CC"/>
                </a:solidFill>
              </a:rPr>
              <a:t>右子树的中序首结点</a:t>
            </a:r>
            <a:r>
              <a:rPr lang="en-US" altLang="zh-CN" sz="2600" dirty="0"/>
              <a:t>,  </a:t>
            </a:r>
            <a:r>
              <a:rPr lang="en-US" altLang="zh-CN" sz="2600" i="1" dirty="0"/>
              <a:t>temp</a:t>
            </a:r>
            <a:r>
              <a:rPr lang="zh-CN" altLang="en-US" sz="2600" dirty="0"/>
              <a:t>指向 </a:t>
            </a:r>
            <a:r>
              <a:rPr lang="en-US" altLang="zh-CN" sz="2600" i="1" dirty="0"/>
              <a:t>p </a:t>
            </a:r>
            <a:r>
              <a:rPr lang="zh-CN" altLang="en-US" sz="2600" dirty="0"/>
              <a:t>之</a:t>
            </a:r>
            <a:r>
              <a:rPr lang="zh-CN" altLang="en-US" sz="2600" dirty="0">
                <a:solidFill>
                  <a:srgbClr val="0000CC"/>
                </a:solidFill>
              </a:rPr>
              <a:t>左子树的中序末结点</a:t>
            </a:r>
            <a:r>
              <a:rPr lang="en-US" altLang="zh-CN" sz="2600" dirty="0"/>
              <a:t>, </a:t>
            </a:r>
            <a:r>
              <a:rPr lang="zh-CN" altLang="en-US" sz="2600" dirty="0"/>
              <a:t>将 </a:t>
            </a:r>
            <a:r>
              <a:rPr lang="en-US" altLang="zh-CN" sz="2600" i="1" dirty="0"/>
              <a:t>p </a:t>
            </a:r>
            <a:r>
              <a:rPr lang="zh-CN" altLang="en-US" sz="2600" dirty="0"/>
              <a:t>之左子树变成 </a:t>
            </a:r>
            <a:r>
              <a:rPr lang="en-US" altLang="zh-CN" sz="2600" i="1" dirty="0"/>
              <a:t>s </a:t>
            </a:r>
            <a:r>
              <a:rPr lang="zh-CN" altLang="en-US" sz="2600" dirty="0"/>
              <a:t>的右子树</a:t>
            </a:r>
            <a:r>
              <a:rPr lang="en-US" altLang="zh-CN" sz="2600" dirty="0"/>
              <a:t>, </a:t>
            </a:r>
            <a:r>
              <a:rPr lang="en-US" altLang="zh-CN" sz="2600" i="1" dirty="0"/>
              <a:t>p </a:t>
            </a:r>
            <a:r>
              <a:rPr lang="zh-CN" altLang="en-US" sz="2600" dirty="0"/>
              <a:t>的右子树变成 </a:t>
            </a:r>
            <a:r>
              <a:rPr lang="en-US" altLang="zh-CN" sz="2600" i="1" dirty="0"/>
              <a:t>temp </a:t>
            </a:r>
            <a:r>
              <a:rPr lang="zh-CN" altLang="en-US" sz="2600" dirty="0"/>
              <a:t>的右子树</a:t>
            </a:r>
            <a:r>
              <a:rPr lang="en-US" altLang="zh-CN" sz="2600" dirty="0"/>
              <a:t>. </a:t>
            </a:r>
            <a:r>
              <a:rPr lang="zh-CN" altLang="en-US" sz="2600" dirty="0">
                <a:solidFill>
                  <a:srgbClr val="FF0000"/>
                </a:solidFill>
              </a:rPr>
              <a:t>这些操作不改变原二叉树的中根顺序</a:t>
            </a:r>
            <a:r>
              <a:rPr lang="en-US" altLang="zh-CN" sz="2600" dirty="0"/>
              <a:t>. </a:t>
            </a:r>
            <a:r>
              <a:rPr lang="en-US" altLang="zh-CN" sz="2600" i="1" dirty="0"/>
              <a:t>Right</a:t>
            </a:r>
            <a:r>
              <a:rPr lang="en-US" altLang="zh-CN" sz="2600" dirty="0"/>
              <a:t>(</a:t>
            </a:r>
            <a:r>
              <a:rPr lang="en-US" altLang="zh-CN" sz="2600" i="1" dirty="0"/>
              <a:t>temp</a:t>
            </a:r>
            <a:r>
              <a:rPr lang="en-US" altLang="zh-CN" sz="2600" dirty="0"/>
              <a:t>)</a:t>
            </a:r>
            <a:r>
              <a:rPr lang="en-US" altLang="zh-CN" sz="2600" dirty="0">
                <a:sym typeface="Symbol" panose="05050102010706020507" pitchFamily="18" charset="2"/>
              </a:rPr>
              <a:t></a:t>
            </a:r>
            <a:r>
              <a:rPr lang="en-US" altLang="zh-CN" sz="2600" i="1" dirty="0"/>
              <a:t>Right</a:t>
            </a:r>
            <a:r>
              <a:rPr lang="en-US" altLang="zh-CN" sz="2600" dirty="0"/>
              <a:t>(</a:t>
            </a:r>
            <a:r>
              <a:rPr lang="en-US" altLang="zh-CN" sz="2600" i="1" dirty="0"/>
              <a:t> p</a:t>
            </a:r>
            <a:r>
              <a:rPr lang="en-US" altLang="zh-CN" sz="2600" dirty="0"/>
              <a:t>) .  </a:t>
            </a:r>
            <a:r>
              <a:rPr lang="en-US" altLang="zh-CN" sz="2600" i="1" dirty="0"/>
              <a:t>RThread</a:t>
            </a:r>
            <a:r>
              <a:rPr lang="en-US" altLang="zh-CN" sz="2600" dirty="0"/>
              <a:t>(</a:t>
            </a:r>
            <a:r>
              <a:rPr lang="en-US" altLang="zh-CN" sz="2600" i="1" dirty="0"/>
              <a:t>temp</a:t>
            </a:r>
            <a:r>
              <a:rPr lang="en-US" altLang="zh-CN" sz="2600" dirty="0"/>
              <a:t>)</a:t>
            </a:r>
            <a:r>
              <a:rPr lang="en-US" altLang="zh-CN" sz="2600" dirty="0">
                <a:sym typeface="Symbol" panose="05050102010706020507" pitchFamily="18" charset="2"/>
              </a:rPr>
              <a:t></a:t>
            </a:r>
            <a:r>
              <a:rPr lang="en-US" altLang="zh-CN" sz="2600" dirty="0"/>
              <a:t>0 .  </a:t>
            </a:r>
            <a:r>
              <a:rPr lang="en-US" altLang="zh-CN" sz="2600" i="1" dirty="0"/>
              <a:t>Right</a:t>
            </a:r>
            <a:r>
              <a:rPr lang="en-US" altLang="zh-CN" sz="2600" dirty="0"/>
              <a:t>(</a:t>
            </a:r>
            <a:r>
              <a:rPr lang="en-US" altLang="zh-CN" sz="2600" i="1" dirty="0"/>
              <a:t>s</a:t>
            </a:r>
            <a:r>
              <a:rPr lang="en-US" altLang="zh-CN" sz="2600" dirty="0"/>
              <a:t>)</a:t>
            </a:r>
            <a:r>
              <a:rPr lang="en-US" altLang="zh-CN" sz="2600" dirty="0">
                <a:sym typeface="Symbol" panose="05050102010706020507" pitchFamily="18" charset="2"/>
              </a:rPr>
              <a:t></a:t>
            </a:r>
            <a:r>
              <a:rPr lang="en-US" altLang="zh-CN" sz="2600" i="1" dirty="0"/>
              <a:t>Left </a:t>
            </a:r>
            <a:r>
              <a:rPr lang="en-US" altLang="zh-CN" sz="2600" dirty="0"/>
              <a:t>(</a:t>
            </a:r>
            <a:r>
              <a:rPr lang="en-US" altLang="zh-CN" sz="2600" i="1" dirty="0"/>
              <a:t>p</a:t>
            </a:r>
            <a:r>
              <a:rPr lang="en-US" altLang="zh-CN" sz="2600" dirty="0"/>
              <a:t>). </a:t>
            </a:r>
            <a:r>
              <a:rPr lang="en-US" altLang="zh-CN" sz="2600" i="1" dirty="0"/>
              <a:t>Left</a:t>
            </a:r>
            <a:r>
              <a:rPr lang="en-US" altLang="zh-CN" sz="2600" dirty="0"/>
              <a:t>(</a:t>
            </a:r>
            <a:r>
              <a:rPr lang="en-US" altLang="zh-CN" sz="2600" i="1" dirty="0"/>
              <a:t>temp</a:t>
            </a:r>
            <a:r>
              <a:rPr lang="en-US" altLang="zh-CN" sz="2600" dirty="0"/>
              <a:t>1)</a:t>
            </a:r>
            <a:r>
              <a:rPr lang="en-US" altLang="zh-CN" sz="2600" dirty="0">
                <a:sym typeface="Symbol" panose="05050102010706020507" pitchFamily="18" charset="2"/>
              </a:rPr>
              <a:t></a:t>
            </a:r>
            <a:r>
              <a:rPr lang="en-US" altLang="zh-CN" sz="2600" i="1" dirty="0"/>
              <a:t>temp</a:t>
            </a:r>
            <a:r>
              <a:rPr lang="en-US" altLang="zh-CN" sz="2600" dirty="0"/>
              <a:t> // </a:t>
            </a:r>
            <a:r>
              <a:rPr lang="en-US" altLang="zh-CN" sz="2600" i="1" dirty="0"/>
              <a:t>temp</a:t>
            </a:r>
            <a:r>
              <a:rPr lang="en-US" altLang="zh-CN" sz="2600" dirty="0"/>
              <a:t>1</a:t>
            </a:r>
            <a:r>
              <a:rPr lang="zh-CN" altLang="en-US" sz="2600" dirty="0"/>
              <a:t>的前驱变成 </a:t>
            </a:r>
            <a:r>
              <a:rPr lang="en-US" altLang="zh-CN" sz="2600" i="1" dirty="0"/>
              <a:t>temp</a:t>
            </a:r>
            <a:endParaRPr lang="en-US" altLang="zh-CN" sz="2600" dirty="0"/>
          </a:p>
        </p:txBody>
      </p:sp>
      <p:grpSp>
        <p:nvGrpSpPr>
          <p:cNvPr id="152579" name="组合 1670227"/>
          <p:cNvGrpSpPr/>
          <p:nvPr/>
        </p:nvGrpSpPr>
        <p:grpSpPr>
          <a:xfrm>
            <a:off x="468313" y="2384425"/>
            <a:ext cx="8440737" cy="4473575"/>
            <a:chOff x="295" y="1502"/>
            <a:chExt cx="5317" cy="2818"/>
          </a:xfrm>
        </p:grpSpPr>
        <p:sp>
          <p:nvSpPr>
            <p:cNvPr id="152580" name="Text Box 3"/>
            <p:cNvSpPr txBox="1"/>
            <p:nvPr/>
          </p:nvSpPr>
          <p:spPr>
            <a:xfrm>
              <a:off x="907" y="4020"/>
              <a:ext cx="3810" cy="300"/>
            </a:xfrm>
            <a:prstGeom prst="rect">
              <a:avLst/>
            </a:prstGeom>
            <a:solidFill>
              <a:schemeClr val="bg1"/>
            </a:solidFill>
            <a:ln w="9525">
              <a:noFill/>
            </a:ln>
          </p:spPr>
          <p:txBody>
            <a:bodyPr lIns="0" tIns="0" rIns="0" bIns="0"/>
            <a:p>
              <a:pPr algn="ctr" eaLnBrk="0" hangingPunct="0">
                <a:lnSpc>
                  <a:spcPct val="110000"/>
                </a:lnSpc>
              </a:pPr>
              <a:r>
                <a:rPr lang="zh-CN" altLang="en-US" sz="2400" b="1" dirty="0">
                  <a:latin typeface="宋体" panose="02010600030101010101" pitchFamily="2" charset="-122"/>
                </a:rPr>
                <a:t>删除结点</a:t>
              </a:r>
              <a:r>
                <a:rPr lang="en-US" altLang="zh-CN" sz="2400" b="1" dirty="0">
                  <a:latin typeface="Times New Roman" panose="02020603050405020304" pitchFamily="18" charset="0"/>
                </a:rPr>
                <a:t>s</a:t>
              </a:r>
              <a:r>
                <a:rPr lang="zh-CN" altLang="en-US" sz="2400" b="1" dirty="0">
                  <a:latin typeface="宋体" panose="02010600030101010101" pitchFamily="2" charset="-122"/>
                </a:rPr>
                <a:t>的右子结点</a:t>
              </a:r>
              <a:r>
                <a:rPr lang="en-US" altLang="zh-CN" sz="2400" b="1" dirty="0">
                  <a:latin typeface="Times New Roman" panose="02020603050405020304" pitchFamily="18" charset="0"/>
                </a:rPr>
                <a:t>p</a:t>
              </a:r>
              <a:r>
                <a:rPr lang="zh-CN" altLang="en-US" sz="2400" b="1" dirty="0">
                  <a:solidFill>
                    <a:schemeClr val="tx2"/>
                  </a:solidFill>
                  <a:latin typeface="Times New Roman" panose="02020603050405020304" pitchFamily="18" charset="0"/>
                </a:rPr>
                <a:t>（情形</a:t>
              </a:r>
              <a:r>
                <a:rPr lang="en-US" altLang="zh-CN" sz="2400" b="1" dirty="0">
                  <a:solidFill>
                    <a:schemeClr val="tx2"/>
                  </a:solidFill>
                  <a:latin typeface="Times New Roman" panose="02020603050405020304" pitchFamily="18" charset="0"/>
                </a:rPr>
                <a:t>4</a:t>
              </a:r>
              <a:r>
                <a:rPr lang="zh-CN" altLang="en-US" sz="2400" b="1" dirty="0">
                  <a:solidFill>
                    <a:schemeClr val="tx2"/>
                  </a:solidFill>
                  <a:latin typeface="Times New Roman" panose="02020603050405020304" pitchFamily="18" charset="0"/>
                </a:rPr>
                <a:t>）</a:t>
              </a:r>
              <a:endParaRPr lang="zh-CN" altLang="en-US" sz="2400" b="1" dirty="0">
                <a:solidFill>
                  <a:schemeClr val="tx2"/>
                </a:solidFill>
                <a:latin typeface="Times New Roman" panose="02020603050405020304" pitchFamily="18" charset="0"/>
              </a:endParaRPr>
            </a:p>
          </p:txBody>
        </p:sp>
        <p:sp>
          <p:nvSpPr>
            <p:cNvPr id="152581" name="Text Box 14"/>
            <p:cNvSpPr txBox="1"/>
            <p:nvPr/>
          </p:nvSpPr>
          <p:spPr>
            <a:xfrm>
              <a:off x="1042" y="3720"/>
              <a:ext cx="666" cy="196"/>
            </a:xfrm>
            <a:prstGeom prst="rect">
              <a:avLst/>
            </a:prstGeom>
            <a:noFill/>
            <a:ln w="9525">
              <a:noFill/>
            </a:ln>
          </p:spPr>
          <p:txBody>
            <a:bodyPr lIns="0" tIns="0" rIns="0" bIns="0"/>
            <a:p>
              <a:pPr algn="ctr" eaLnBrk="0" hangingPunct="0">
                <a:lnSpc>
                  <a:spcPct val="85000"/>
                </a:lnSpc>
              </a:pPr>
              <a:r>
                <a:rPr lang="zh-CN" altLang="en-US" sz="2400" b="1" dirty="0">
                  <a:latin typeface="Times New Roman" panose="02020603050405020304" pitchFamily="18" charset="0"/>
                </a:rPr>
                <a:t>删除前</a:t>
              </a:r>
              <a:endParaRPr lang="zh-CN" altLang="en-US" sz="2400" b="1" dirty="0">
                <a:latin typeface="Times New Roman" panose="02020603050405020304" pitchFamily="18" charset="0"/>
              </a:endParaRPr>
            </a:p>
          </p:txBody>
        </p:sp>
        <p:grpSp>
          <p:nvGrpSpPr>
            <p:cNvPr id="152582" name="组合 1670226"/>
            <p:cNvGrpSpPr/>
            <p:nvPr/>
          </p:nvGrpSpPr>
          <p:grpSpPr>
            <a:xfrm>
              <a:off x="2880" y="1706"/>
              <a:ext cx="2732" cy="2249"/>
              <a:chOff x="2880" y="1706"/>
              <a:chExt cx="2732" cy="2249"/>
            </a:xfrm>
          </p:grpSpPr>
          <p:sp>
            <p:nvSpPr>
              <p:cNvPr id="152625" name="Text Box 111"/>
              <p:cNvSpPr txBox="1"/>
              <p:nvPr/>
            </p:nvSpPr>
            <p:spPr>
              <a:xfrm>
                <a:off x="2946" y="2455"/>
                <a:ext cx="412" cy="159"/>
              </a:xfrm>
              <a:prstGeom prst="rect">
                <a:avLst/>
              </a:prstGeom>
              <a:noFill/>
              <a:ln w="9525">
                <a:noFill/>
              </a:ln>
            </p:spPr>
            <p:txBody>
              <a:bodyPr lIns="0" tIns="0" rIns="0" bIns="0"/>
              <a:p>
                <a:pPr algn="ctr" eaLnBrk="0" hangingPunct="0">
                  <a:lnSpc>
                    <a:spcPct val="60000"/>
                  </a:lnSpc>
                </a:pPr>
                <a:r>
                  <a:rPr lang="en-US" altLang="zh-CN" sz="2300" b="1" dirty="0">
                    <a:latin typeface="Times New Roman" panose="02020603050405020304" pitchFamily="18" charset="0"/>
                  </a:rPr>
                  <a:t>pred</a:t>
                </a:r>
                <a:endParaRPr lang="en-US" altLang="zh-CN" sz="2300" b="1" dirty="0">
                  <a:latin typeface="Times New Roman" panose="02020603050405020304" pitchFamily="18" charset="0"/>
                </a:endParaRPr>
              </a:p>
            </p:txBody>
          </p:sp>
          <p:sp>
            <p:nvSpPr>
              <p:cNvPr id="152626" name="Text Box 51"/>
              <p:cNvSpPr txBox="1"/>
              <p:nvPr/>
            </p:nvSpPr>
            <p:spPr>
              <a:xfrm>
                <a:off x="3583" y="3447"/>
                <a:ext cx="436" cy="165"/>
              </a:xfrm>
              <a:prstGeom prst="rect">
                <a:avLst/>
              </a:prstGeom>
              <a:noFill/>
              <a:ln w="9525">
                <a:noFill/>
              </a:ln>
            </p:spPr>
            <p:txBody>
              <a:bodyPr lIns="0" tIns="0" rIns="0" bIns="0"/>
              <a:p>
                <a:pPr algn="ctr" eaLnBrk="0" hangingPunct="0">
                  <a:lnSpc>
                    <a:spcPct val="65000"/>
                  </a:lnSpc>
                </a:pPr>
                <a:r>
                  <a:rPr lang="en-US" altLang="zh-CN" sz="2400" b="1" dirty="0">
                    <a:latin typeface="Times New Roman" panose="02020603050405020304" pitchFamily="18" charset="0"/>
                  </a:rPr>
                  <a:t>pred</a:t>
                </a:r>
                <a:endParaRPr lang="en-US" altLang="zh-CN" sz="2400" b="1" dirty="0">
                  <a:latin typeface="Times New Roman" panose="02020603050405020304" pitchFamily="18" charset="0"/>
                </a:endParaRPr>
              </a:p>
            </p:txBody>
          </p:sp>
          <p:sp>
            <p:nvSpPr>
              <p:cNvPr id="152627" name="Text Box 76"/>
              <p:cNvSpPr txBox="1"/>
              <p:nvPr/>
            </p:nvSpPr>
            <p:spPr>
              <a:xfrm>
                <a:off x="4393" y="2435"/>
                <a:ext cx="435" cy="134"/>
              </a:xfrm>
              <a:prstGeom prst="rect">
                <a:avLst/>
              </a:prstGeom>
              <a:noFill/>
              <a:ln w="9525">
                <a:noFill/>
              </a:ln>
            </p:spPr>
            <p:txBody>
              <a:bodyPr lIns="0" tIns="0" rIns="0" bIns="0"/>
              <a:p>
                <a:pPr algn="ctr" eaLnBrk="0" hangingPunct="0">
                  <a:lnSpc>
                    <a:spcPct val="65000"/>
                  </a:lnSpc>
                </a:pPr>
                <a:r>
                  <a:rPr lang="en-US" altLang="zh-CN" sz="2400" b="1" dirty="0">
                    <a:latin typeface="Times New Roman" panose="02020603050405020304" pitchFamily="18" charset="0"/>
                  </a:rPr>
                  <a:t>temp</a:t>
                </a:r>
                <a:endParaRPr lang="en-US" altLang="zh-CN" sz="2400" b="1" dirty="0">
                  <a:latin typeface="Times New Roman" panose="02020603050405020304" pitchFamily="18" charset="0"/>
                </a:endParaRPr>
              </a:p>
            </p:txBody>
          </p:sp>
          <p:sp>
            <p:nvSpPr>
              <p:cNvPr id="152628" name="Text Box 79"/>
              <p:cNvSpPr txBox="1"/>
              <p:nvPr/>
            </p:nvSpPr>
            <p:spPr>
              <a:xfrm>
                <a:off x="4668" y="2720"/>
                <a:ext cx="431" cy="137"/>
              </a:xfrm>
              <a:prstGeom prst="rect">
                <a:avLst/>
              </a:prstGeom>
              <a:noFill/>
              <a:ln w="9525">
                <a:noFill/>
              </a:ln>
            </p:spPr>
            <p:txBody>
              <a:bodyPr lIns="0" tIns="0" rIns="0" bIns="0"/>
              <a:p>
                <a:pPr algn="ctr" eaLnBrk="0" hangingPunct="0">
                  <a:lnSpc>
                    <a:spcPct val="65000"/>
                  </a:lnSpc>
                </a:pPr>
                <a:r>
                  <a:rPr lang="en-US" altLang="zh-CN" sz="2000" b="1" dirty="0">
                    <a:latin typeface="Times New Roman" panose="02020603050405020304" pitchFamily="18" charset="0"/>
                  </a:rPr>
                  <a:t>temp1</a:t>
                </a:r>
                <a:endParaRPr lang="en-US" altLang="zh-CN" sz="2000" b="1" dirty="0">
                  <a:latin typeface="Times New Roman" panose="02020603050405020304" pitchFamily="18" charset="0"/>
                </a:endParaRPr>
              </a:p>
            </p:txBody>
          </p:sp>
          <p:sp>
            <p:nvSpPr>
              <p:cNvPr id="152629" name="Text Box 64"/>
              <p:cNvSpPr txBox="1"/>
              <p:nvPr/>
            </p:nvSpPr>
            <p:spPr>
              <a:xfrm>
                <a:off x="4101" y="1755"/>
                <a:ext cx="394" cy="158"/>
              </a:xfrm>
              <a:prstGeom prst="rect">
                <a:avLst/>
              </a:prstGeom>
              <a:noFill/>
              <a:ln w="9525">
                <a:noFill/>
              </a:ln>
            </p:spPr>
            <p:txBody>
              <a:bodyPr lIns="0" tIns="0" rIns="0" bIns="0"/>
              <a:p>
                <a:pPr algn="ctr" eaLnBrk="0" hangingPunct="0">
                  <a:lnSpc>
                    <a:spcPct val="70000"/>
                  </a:lnSpc>
                </a:pPr>
                <a:r>
                  <a:rPr lang="en-US" altLang="zh-CN" sz="2400" b="1" dirty="0">
                    <a:latin typeface="Times New Roman" panose="02020603050405020304" pitchFamily="18" charset="0"/>
                  </a:rPr>
                  <a:t>root</a:t>
                </a:r>
                <a:endParaRPr lang="en-US" altLang="zh-CN" sz="2400" b="1" dirty="0">
                  <a:latin typeface="Times New Roman" panose="02020603050405020304" pitchFamily="18" charset="0"/>
                </a:endParaRPr>
              </a:p>
            </p:txBody>
          </p:sp>
          <p:sp>
            <p:nvSpPr>
              <p:cNvPr id="152630" name="Line 50"/>
              <p:cNvSpPr/>
              <p:nvPr/>
            </p:nvSpPr>
            <p:spPr>
              <a:xfrm>
                <a:off x="3796" y="2375"/>
                <a:ext cx="267" cy="277"/>
              </a:xfrm>
              <a:prstGeom prst="line">
                <a:avLst/>
              </a:prstGeom>
              <a:ln w="38100" cap="flat" cmpd="sng">
                <a:solidFill>
                  <a:schemeClr val="tx1"/>
                </a:solidFill>
                <a:prstDash val="solid"/>
                <a:headEnd type="none" w="med" len="med"/>
                <a:tailEnd type="none" w="med" len="med"/>
              </a:ln>
            </p:spPr>
          </p:sp>
          <p:sp>
            <p:nvSpPr>
              <p:cNvPr id="152631" name="Text Box 52"/>
              <p:cNvSpPr txBox="1"/>
              <p:nvPr/>
            </p:nvSpPr>
            <p:spPr>
              <a:xfrm>
                <a:off x="5258" y="2458"/>
                <a:ext cx="354" cy="136"/>
              </a:xfrm>
              <a:prstGeom prst="rect">
                <a:avLst/>
              </a:prstGeom>
              <a:noFill/>
              <a:ln w="9525">
                <a:noFill/>
              </a:ln>
            </p:spPr>
            <p:txBody>
              <a:bodyPr lIns="0" tIns="0" rIns="0" bIns="0"/>
              <a:p>
                <a:pPr algn="ctr" eaLnBrk="0" hangingPunct="0">
                  <a:lnSpc>
                    <a:spcPct val="65000"/>
                  </a:lnSpc>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52632" name="Line 53"/>
              <p:cNvSpPr/>
              <p:nvPr/>
            </p:nvSpPr>
            <p:spPr>
              <a:xfrm>
                <a:off x="4045" y="2644"/>
                <a:ext cx="266" cy="277"/>
              </a:xfrm>
              <a:prstGeom prst="line">
                <a:avLst/>
              </a:prstGeom>
              <a:ln w="38100" cap="flat" cmpd="sng">
                <a:solidFill>
                  <a:schemeClr val="tx1"/>
                </a:solidFill>
                <a:prstDash val="solid"/>
                <a:headEnd type="none" w="med" len="med"/>
                <a:tailEnd type="none" w="med" len="med"/>
              </a:ln>
            </p:spPr>
          </p:sp>
          <p:sp>
            <p:nvSpPr>
              <p:cNvPr id="152633" name="Line 55"/>
              <p:cNvSpPr/>
              <p:nvPr/>
            </p:nvSpPr>
            <p:spPr>
              <a:xfrm flipH="1">
                <a:off x="3818" y="2657"/>
                <a:ext cx="189" cy="196"/>
              </a:xfrm>
              <a:prstGeom prst="line">
                <a:avLst/>
              </a:prstGeom>
              <a:ln w="38100" cap="flat" cmpd="sng">
                <a:solidFill>
                  <a:schemeClr val="tx1"/>
                </a:solidFill>
                <a:prstDash val="solid"/>
                <a:headEnd type="none" w="med" len="med"/>
                <a:tailEnd type="none" w="med" len="med"/>
              </a:ln>
            </p:spPr>
          </p:sp>
          <p:sp>
            <p:nvSpPr>
              <p:cNvPr id="152634" name="Line 60"/>
              <p:cNvSpPr/>
              <p:nvPr/>
            </p:nvSpPr>
            <p:spPr>
              <a:xfrm flipH="1">
                <a:off x="3519" y="2125"/>
                <a:ext cx="533" cy="554"/>
              </a:xfrm>
              <a:prstGeom prst="line">
                <a:avLst/>
              </a:prstGeom>
              <a:ln w="38100" cap="flat" cmpd="sng">
                <a:solidFill>
                  <a:schemeClr val="tx1"/>
                </a:solidFill>
                <a:prstDash val="solid"/>
                <a:headEnd type="none" w="med" len="med"/>
                <a:tailEnd type="none" w="med" len="med"/>
              </a:ln>
            </p:spPr>
          </p:sp>
          <p:sp>
            <p:nvSpPr>
              <p:cNvPr id="152635" name="Oval 62"/>
              <p:cNvSpPr/>
              <p:nvPr/>
            </p:nvSpPr>
            <p:spPr>
              <a:xfrm>
                <a:off x="3965" y="1982"/>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36" name="Line 65"/>
              <p:cNvSpPr/>
              <p:nvPr/>
            </p:nvSpPr>
            <p:spPr>
              <a:xfrm>
                <a:off x="4072" y="1706"/>
                <a:ext cx="0" cy="277"/>
              </a:xfrm>
              <a:prstGeom prst="line">
                <a:avLst/>
              </a:prstGeom>
              <a:ln w="38100" cap="flat" cmpd="sng">
                <a:solidFill>
                  <a:schemeClr val="tx1"/>
                </a:solidFill>
                <a:prstDash val="solid"/>
                <a:headEnd type="none" w="med" len="med"/>
                <a:tailEnd type="stealth" w="lg" len="lg"/>
              </a:ln>
            </p:spPr>
          </p:sp>
          <p:sp>
            <p:nvSpPr>
              <p:cNvPr id="152637" name="Text Box 67"/>
              <p:cNvSpPr txBox="1"/>
              <p:nvPr/>
            </p:nvSpPr>
            <p:spPr>
              <a:xfrm>
                <a:off x="3602" y="1991"/>
                <a:ext cx="131" cy="114"/>
              </a:xfrm>
              <a:prstGeom prst="rect">
                <a:avLst/>
              </a:prstGeom>
              <a:noFill/>
              <a:ln w="9525">
                <a:noFill/>
              </a:ln>
            </p:spPr>
            <p:txBody>
              <a:bodyPr lIns="0" tIns="0" rIns="0" bIns="0"/>
              <a:p>
                <a:pPr algn="ctr" eaLnBrk="0" hangingPunct="0">
                  <a:lnSpc>
                    <a:spcPct val="60000"/>
                  </a:lnSpc>
                </a:pPr>
                <a:r>
                  <a:rPr lang="en-US" altLang="zh-CN" sz="2400" b="1" dirty="0">
                    <a:latin typeface="Times New Roman" panose="02020603050405020304" pitchFamily="18" charset="0"/>
                  </a:rPr>
                  <a:t>s</a:t>
                </a:r>
                <a:endParaRPr lang="en-US" altLang="zh-CN" sz="2400" b="1" dirty="0">
                  <a:latin typeface="Times New Roman" panose="02020603050405020304" pitchFamily="18" charset="0"/>
                </a:endParaRPr>
              </a:p>
            </p:txBody>
          </p:sp>
          <p:sp>
            <p:nvSpPr>
              <p:cNvPr id="152638" name="Line 68"/>
              <p:cNvSpPr/>
              <p:nvPr/>
            </p:nvSpPr>
            <p:spPr>
              <a:xfrm>
                <a:off x="3784" y="1986"/>
                <a:ext cx="0" cy="277"/>
              </a:xfrm>
              <a:prstGeom prst="line">
                <a:avLst/>
              </a:prstGeom>
              <a:ln w="38100" cap="flat" cmpd="sng">
                <a:solidFill>
                  <a:schemeClr val="tx1"/>
                </a:solidFill>
                <a:prstDash val="solid"/>
                <a:headEnd type="none" w="med" len="med"/>
                <a:tailEnd type="stealth" w="lg" len="lg"/>
              </a:ln>
            </p:spPr>
          </p:sp>
          <p:sp>
            <p:nvSpPr>
              <p:cNvPr id="152639" name="Text Box 70"/>
              <p:cNvSpPr txBox="1"/>
              <p:nvPr/>
            </p:nvSpPr>
            <p:spPr>
              <a:xfrm>
                <a:off x="3965" y="3751"/>
                <a:ext cx="570" cy="204"/>
              </a:xfrm>
              <a:prstGeom prst="rect">
                <a:avLst/>
              </a:prstGeom>
              <a:noFill/>
              <a:ln w="9525">
                <a:noFill/>
              </a:ln>
            </p:spPr>
            <p:txBody>
              <a:bodyPr lIns="0" tIns="0" rIns="0" bIns="0"/>
              <a:p>
                <a:pPr algn="ctr" eaLnBrk="0" hangingPunct="0">
                  <a:lnSpc>
                    <a:spcPct val="85000"/>
                  </a:lnSpc>
                </a:pPr>
                <a:r>
                  <a:rPr lang="zh-CN" altLang="en-US" sz="2300" b="1" dirty="0">
                    <a:latin typeface="Times New Roman" panose="02020603050405020304" pitchFamily="18" charset="0"/>
                  </a:rPr>
                  <a:t>删除后</a:t>
                </a:r>
                <a:endParaRPr lang="zh-CN" altLang="en-US" sz="2300" b="1" dirty="0">
                  <a:latin typeface="Times New Roman" panose="02020603050405020304" pitchFamily="18" charset="0"/>
                </a:endParaRPr>
              </a:p>
            </p:txBody>
          </p:sp>
          <p:sp>
            <p:nvSpPr>
              <p:cNvPr id="152640" name="Line 72"/>
              <p:cNvSpPr/>
              <p:nvPr/>
            </p:nvSpPr>
            <p:spPr>
              <a:xfrm>
                <a:off x="4325" y="2939"/>
                <a:ext cx="533" cy="553"/>
              </a:xfrm>
              <a:prstGeom prst="line">
                <a:avLst/>
              </a:prstGeom>
              <a:ln w="38100" cap="flat" cmpd="sng">
                <a:solidFill>
                  <a:schemeClr val="tx1"/>
                </a:solidFill>
                <a:prstDash val="solid"/>
                <a:headEnd type="none" w="med" len="med"/>
                <a:tailEnd type="none" w="med" len="med"/>
              </a:ln>
            </p:spPr>
          </p:sp>
          <p:sp>
            <p:nvSpPr>
              <p:cNvPr id="152641" name="Oval 90"/>
              <p:cNvSpPr/>
              <p:nvPr/>
            </p:nvSpPr>
            <p:spPr>
              <a:xfrm>
                <a:off x="3670" y="2254"/>
                <a:ext cx="227" cy="205"/>
              </a:xfrm>
              <a:prstGeom prst="ellipse">
                <a:avLst/>
              </a:prstGeom>
              <a:solidFill>
                <a:srgbClr val="FF00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42" name="Oval 91"/>
              <p:cNvSpPr/>
              <p:nvPr/>
            </p:nvSpPr>
            <p:spPr>
              <a:xfrm>
                <a:off x="3375" y="2617"/>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43" name="Oval 93"/>
              <p:cNvSpPr/>
              <p:nvPr/>
            </p:nvSpPr>
            <p:spPr>
              <a:xfrm>
                <a:off x="3625" y="2821"/>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44" name="Oval 94"/>
              <p:cNvSpPr/>
              <p:nvPr/>
            </p:nvSpPr>
            <p:spPr>
              <a:xfrm>
                <a:off x="4169" y="2776"/>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45" name="Oval 95"/>
              <p:cNvSpPr/>
              <p:nvPr/>
            </p:nvSpPr>
            <p:spPr>
              <a:xfrm>
                <a:off x="4419" y="3048"/>
                <a:ext cx="227" cy="205"/>
              </a:xfrm>
              <a:prstGeom prst="ellipse">
                <a:avLst/>
              </a:prstGeom>
              <a:solidFill>
                <a:srgbClr val="CC99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46" name="Oval 96"/>
              <p:cNvSpPr/>
              <p:nvPr/>
            </p:nvSpPr>
            <p:spPr>
              <a:xfrm>
                <a:off x="3920" y="2504"/>
                <a:ext cx="227" cy="205"/>
              </a:xfrm>
              <a:prstGeom prst="ellipse">
                <a:avLst/>
              </a:prstGeom>
              <a:solidFill>
                <a:srgbClr val="FF66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47" name="Oval 97"/>
              <p:cNvSpPr/>
              <p:nvPr/>
            </p:nvSpPr>
            <p:spPr>
              <a:xfrm>
                <a:off x="4713" y="3343"/>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nvGrpSpPr>
              <p:cNvPr id="152648" name="Group 103"/>
              <p:cNvGrpSpPr/>
              <p:nvPr/>
            </p:nvGrpSpPr>
            <p:grpSpPr>
              <a:xfrm>
                <a:off x="4045" y="1869"/>
                <a:ext cx="1190" cy="1535"/>
                <a:chOff x="3595" y="1684"/>
                <a:chExt cx="1190" cy="1535"/>
              </a:xfrm>
            </p:grpSpPr>
            <p:sp>
              <p:nvSpPr>
                <p:cNvPr id="152657" name="Freeform 101"/>
                <p:cNvSpPr/>
                <p:nvPr/>
              </p:nvSpPr>
              <p:spPr>
                <a:xfrm>
                  <a:off x="3674" y="1684"/>
                  <a:ext cx="1111" cy="1535"/>
                </a:xfrm>
                <a:custGeom>
                  <a:avLst/>
                  <a:gdLst>
                    <a:gd name="txL" fmla="*/ 0 w 1111"/>
                    <a:gd name="txT" fmla="*/ 0 h 1535"/>
                    <a:gd name="txR" fmla="*/ 1111 w 1111"/>
                    <a:gd name="txB" fmla="*/ 1535 h 1535"/>
                  </a:gdLst>
                  <a:ahLst/>
                  <a:cxnLst>
                    <a:cxn ang="0">
                      <a:pos x="0" y="151"/>
                    </a:cxn>
                    <a:cxn ang="0">
                      <a:pos x="589" y="15"/>
                    </a:cxn>
                    <a:cxn ang="0">
                      <a:pos x="1020" y="242"/>
                    </a:cxn>
                    <a:cxn ang="0">
                      <a:pos x="1111" y="741"/>
                    </a:cxn>
                    <a:cxn ang="0">
                      <a:pos x="1020" y="1059"/>
                    </a:cxn>
                    <a:cxn ang="0">
                      <a:pos x="748" y="1535"/>
                    </a:cxn>
                  </a:cxnLst>
                  <a:rect l="txL" t="txT" r="txR" b="txB"/>
                  <a:pathLst>
                    <a:path w="1111" h="1535">
                      <a:moveTo>
                        <a:pt x="0" y="151"/>
                      </a:moveTo>
                      <a:cubicBezTo>
                        <a:pt x="209" y="75"/>
                        <a:pt x="419" y="0"/>
                        <a:pt x="589" y="15"/>
                      </a:cubicBezTo>
                      <a:cubicBezTo>
                        <a:pt x="759" y="30"/>
                        <a:pt x="933" y="121"/>
                        <a:pt x="1020" y="242"/>
                      </a:cubicBezTo>
                      <a:cubicBezTo>
                        <a:pt x="1107" y="363"/>
                        <a:pt x="1111" y="605"/>
                        <a:pt x="1111" y="741"/>
                      </a:cubicBezTo>
                      <a:cubicBezTo>
                        <a:pt x="1111" y="877"/>
                        <a:pt x="1080" y="927"/>
                        <a:pt x="1020" y="1059"/>
                      </a:cubicBezTo>
                      <a:cubicBezTo>
                        <a:pt x="960" y="1191"/>
                        <a:pt x="793" y="1456"/>
                        <a:pt x="748" y="1535"/>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2658" name="Line 102"/>
                <p:cNvSpPr/>
                <p:nvPr/>
              </p:nvSpPr>
              <p:spPr>
                <a:xfrm flipH="1">
                  <a:off x="3595" y="1769"/>
                  <a:ext cx="272" cy="90"/>
                </a:xfrm>
                <a:prstGeom prst="line">
                  <a:avLst/>
                </a:prstGeom>
                <a:ln w="28575" cap="flat" cmpd="sng">
                  <a:solidFill>
                    <a:srgbClr val="0000CC"/>
                  </a:solidFill>
                  <a:prstDash val="dash"/>
                  <a:headEnd type="none" w="med" len="med"/>
                  <a:tailEnd type="stealth" w="lg" len="lg"/>
                </a:ln>
              </p:spPr>
            </p:sp>
          </p:grpSp>
          <p:sp>
            <p:nvSpPr>
              <p:cNvPr id="152649" name="Line 80"/>
              <p:cNvSpPr/>
              <p:nvPr/>
            </p:nvSpPr>
            <p:spPr>
              <a:xfrm flipH="1">
                <a:off x="4555" y="2844"/>
                <a:ext cx="266" cy="277"/>
              </a:xfrm>
              <a:prstGeom prst="line">
                <a:avLst/>
              </a:prstGeom>
              <a:ln w="38100" cap="flat" cmpd="sng">
                <a:solidFill>
                  <a:schemeClr val="tx1"/>
                </a:solidFill>
                <a:prstDash val="solid"/>
                <a:headEnd type="none" w="med" len="med"/>
                <a:tailEnd type="stealth" w="lg" len="lg"/>
              </a:ln>
            </p:spPr>
          </p:sp>
          <p:sp>
            <p:nvSpPr>
              <p:cNvPr id="152650" name="Line 77"/>
              <p:cNvSpPr/>
              <p:nvPr/>
            </p:nvSpPr>
            <p:spPr>
              <a:xfrm flipH="1">
                <a:off x="4299" y="2572"/>
                <a:ext cx="266" cy="277"/>
              </a:xfrm>
              <a:prstGeom prst="line">
                <a:avLst/>
              </a:prstGeom>
              <a:ln w="38100" cap="flat" cmpd="sng">
                <a:solidFill>
                  <a:schemeClr val="tx1"/>
                </a:solidFill>
                <a:prstDash val="solid"/>
                <a:headEnd type="none" w="med" len="med"/>
                <a:tailEnd type="stealth" w="lg" len="lg"/>
              </a:ln>
            </p:spPr>
          </p:sp>
          <p:grpSp>
            <p:nvGrpSpPr>
              <p:cNvPr id="152651" name="Group 107"/>
              <p:cNvGrpSpPr/>
              <p:nvPr/>
            </p:nvGrpSpPr>
            <p:grpSpPr>
              <a:xfrm>
                <a:off x="3923" y="2863"/>
                <a:ext cx="646" cy="661"/>
                <a:chOff x="3470" y="2682"/>
                <a:chExt cx="646" cy="661"/>
              </a:xfrm>
            </p:grpSpPr>
            <p:sp>
              <p:nvSpPr>
                <p:cNvPr id="152655" name="Freeform 105"/>
                <p:cNvSpPr/>
                <p:nvPr/>
              </p:nvSpPr>
              <p:spPr>
                <a:xfrm>
                  <a:off x="3470" y="2704"/>
                  <a:ext cx="646" cy="639"/>
                </a:xfrm>
                <a:custGeom>
                  <a:avLst/>
                  <a:gdLst>
                    <a:gd name="txL" fmla="*/ 0 w 646"/>
                    <a:gd name="txT" fmla="*/ 0 h 639"/>
                    <a:gd name="txR" fmla="*/ 646 w 646"/>
                    <a:gd name="txB" fmla="*/ 639 h 639"/>
                  </a:gdLst>
                  <a:ahLst/>
                  <a:cxnLst>
                    <a:cxn ang="0">
                      <a:pos x="306" y="0"/>
                    </a:cxn>
                    <a:cxn ang="0">
                      <a:pos x="57" y="272"/>
                    </a:cxn>
                    <a:cxn ang="0">
                      <a:pos x="11" y="499"/>
                    </a:cxn>
                    <a:cxn ang="0">
                      <a:pos x="125" y="590"/>
                    </a:cxn>
                    <a:cxn ang="0">
                      <a:pos x="329" y="590"/>
                    </a:cxn>
                    <a:cxn ang="0">
                      <a:pos x="646" y="295"/>
                    </a:cxn>
                  </a:cxnLst>
                  <a:rect l="txL" t="txT" r="txR" b="txB"/>
                  <a:pathLst>
                    <a:path w="646" h="639">
                      <a:moveTo>
                        <a:pt x="306" y="0"/>
                      </a:moveTo>
                      <a:cubicBezTo>
                        <a:pt x="206" y="94"/>
                        <a:pt x="106" y="189"/>
                        <a:pt x="57" y="272"/>
                      </a:cubicBezTo>
                      <a:cubicBezTo>
                        <a:pt x="8" y="355"/>
                        <a:pt x="0" y="446"/>
                        <a:pt x="11" y="499"/>
                      </a:cubicBezTo>
                      <a:cubicBezTo>
                        <a:pt x="22" y="552"/>
                        <a:pt x="72" y="575"/>
                        <a:pt x="125" y="590"/>
                      </a:cubicBezTo>
                      <a:cubicBezTo>
                        <a:pt x="178" y="605"/>
                        <a:pt x="242" y="639"/>
                        <a:pt x="329" y="590"/>
                      </a:cubicBezTo>
                      <a:cubicBezTo>
                        <a:pt x="416" y="541"/>
                        <a:pt x="593" y="344"/>
                        <a:pt x="646" y="295"/>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2656" name="Line 106"/>
                <p:cNvSpPr/>
                <p:nvPr/>
              </p:nvSpPr>
              <p:spPr>
                <a:xfrm flipV="1">
                  <a:off x="3617" y="2682"/>
                  <a:ext cx="195" cy="181"/>
                </a:xfrm>
                <a:prstGeom prst="line">
                  <a:avLst/>
                </a:prstGeom>
                <a:ln w="28575" cap="flat" cmpd="sng">
                  <a:solidFill>
                    <a:srgbClr val="0000CC"/>
                  </a:solidFill>
                  <a:prstDash val="dash"/>
                  <a:headEnd type="none" w="med" len="med"/>
                  <a:tailEnd type="stealth" w="lg" len="lg"/>
                </a:ln>
              </p:spPr>
            </p:sp>
          </p:grpSp>
          <p:grpSp>
            <p:nvGrpSpPr>
              <p:cNvPr id="152652" name="Group 110"/>
              <p:cNvGrpSpPr/>
              <p:nvPr/>
            </p:nvGrpSpPr>
            <p:grpSpPr>
              <a:xfrm>
                <a:off x="2880" y="2228"/>
                <a:ext cx="912" cy="963"/>
                <a:chOff x="2430" y="2043"/>
                <a:chExt cx="912" cy="963"/>
              </a:xfrm>
            </p:grpSpPr>
            <p:sp>
              <p:nvSpPr>
                <p:cNvPr id="152653" name="Freeform 108"/>
                <p:cNvSpPr/>
                <p:nvPr/>
              </p:nvSpPr>
              <p:spPr>
                <a:xfrm>
                  <a:off x="2430" y="2043"/>
                  <a:ext cx="858" cy="963"/>
                </a:xfrm>
                <a:custGeom>
                  <a:avLst/>
                  <a:gdLst>
                    <a:gd name="txL" fmla="*/ 0 w 858"/>
                    <a:gd name="txT" fmla="*/ 0 h 963"/>
                    <a:gd name="txR" fmla="*/ 858 w 858"/>
                    <a:gd name="txB" fmla="*/ 963 h 963"/>
                  </a:gdLst>
                  <a:ahLst/>
                  <a:cxnLst>
                    <a:cxn ang="0">
                      <a:pos x="858" y="94"/>
                    </a:cxn>
                    <a:cxn ang="0">
                      <a:pos x="405" y="4"/>
                    </a:cxn>
                    <a:cxn ang="0">
                      <a:pos x="132" y="117"/>
                    </a:cxn>
                    <a:cxn ang="0">
                      <a:pos x="19" y="503"/>
                    </a:cxn>
                    <a:cxn ang="0">
                      <a:pos x="246" y="888"/>
                    </a:cxn>
                    <a:cxn ang="0">
                      <a:pos x="631" y="933"/>
                    </a:cxn>
                    <a:cxn ang="0">
                      <a:pos x="858" y="707"/>
                    </a:cxn>
                  </a:cxnLst>
                  <a:rect l="txL" t="txT" r="txR" b="txB"/>
                  <a:pathLst>
                    <a:path w="858" h="963">
                      <a:moveTo>
                        <a:pt x="858" y="94"/>
                      </a:moveTo>
                      <a:cubicBezTo>
                        <a:pt x="692" y="47"/>
                        <a:pt x="526" y="0"/>
                        <a:pt x="405" y="4"/>
                      </a:cubicBezTo>
                      <a:cubicBezTo>
                        <a:pt x="284" y="8"/>
                        <a:pt x="196" y="34"/>
                        <a:pt x="132" y="117"/>
                      </a:cubicBezTo>
                      <a:cubicBezTo>
                        <a:pt x="68" y="200"/>
                        <a:pt x="0" y="375"/>
                        <a:pt x="19" y="503"/>
                      </a:cubicBezTo>
                      <a:cubicBezTo>
                        <a:pt x="38" y="631"/>
                        <a:pt x="144" y="816"/>
                        <a:pt x="246" y="888"/>
                      </a:cubicBezTo>
                      <a:cubicBezTo>
                        <a:pt x="348" y="960"/>
                        <a:pt x="529" y="963"/>
                        <a:pt x="631" y="933"/>
                      </a:cubicBezTo>
                      <a:cubicBezTo>
                        <a:pt x="733" y="903"/>
                        <a:pt x="820" y="745"/>
                        <a:pt x="858" y="707"/>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2654" name="Line 109"/>
                <p:cNvSpPr/>
                <p:nvPr/>
              </p:nvSpPr>
              <p:spPr>
                <a:xfrm>
                  <a:off x="3092" y="2084"/>
                  <a:ext cx="250" cy="68"/>
                </a:xfrm>
                <a:prstGeom prst="line">
                  <a:avLst/>
                </a:prstGeom>
                <a:ln w="28575" cap="flat" cmpd="sng">
                  <a:solidFill>
                    <a:srgbClr val="0000CC"/>
                  </a:solidFill>
                  <a:prstDash val="dash"/>
                  <a:headEnd type="none" w="med" len="med"/>
                  <a:tailEnd type="stealth" w="lg" len="lg"/>
                </a:ln>
              </p:spPr>
            </p:sp>
          </p:grpSp>
        </p:grpSp>
        <p:grpSp>
          <p:nvGrpSpPr>
            <p:cNvPr id="152583" name="Group 154"/>
            <p:cNvGrpSpPr/>
            <p:nvPr/>
          </p:nvGrpSpPr>
          <p:grpSpPr>
            <a:xfrm>
              <a:off x="295" y="1502"/>
              <a:ext cx="2255" cy="2078"/>
              <a:chOff x="284" y="1502"/>
              <a:chExt cx="2255" cy="2078"/>
            </a:xfrm>
          </p:grpSpPr>
          <p:sp>
            <p:nvSpPr>
              <p:cNvPr id="152584" name="Text Box 151"/>
              <p:cNvSpPr txBox="1"/>
              <p:nvPr/>
            </p:nvSpPr>
            <p:spPr>
              <a:xfrm>
                <a:off x="1043" y="1774"/>
                <a:ext cx="131" cy="114"/>
              </a:xfrm>
              <a:prstGeom prst="rect">
                <a:avLst/>
              </a:prstGeom>
              <a:noFill/>
              <a:ln w="9525">
                <a:noFill/>
              </a:ln>
            </p:spPr>
            <p:txBody>
              <a:bodyPr lIns="0" tIns="0" rIns="0" bIns="0"/>
              <a:p>
                <a:pPr algn="ctr" eaLnBrk="0" hangingPunct="0">
                  <a:lnSpc>
                    <a:spcPct val="60000"/>
                  </a:lnSpc>
                </a:pPr>
                <a:r>
                  <a:rPr lang="en-US" altLang="zh-CN" sz="2400" b="1" dirty="0">
                    <a:latin typeface="Times New Roman" panose="02020603050405020304" pitchFamily="18" charset="0"/>
                  </a:rPr>
                  <a:t>s</a:t>
                </a:r>
                <a:endParaRPr lang="en-US" altLang="zh-CN" sz="2400" b="1" dirty="0">
                  <a:latin typeface="Times New Roman" panose="02020603050405020304" pitchFamily="18" charset="0"/>
                </a:endParaRPr>
              </a:p>
            </p:txBody>
          </p:sp>
          <p:sp>
            <p:nvSpPr>
              <p:cNvPr id="152585" name="Text Box 150"/>
              <p:cNvSpPr txBox="1"/>
              <p:nvPr/>
            </p:nvSpPr>
            <p:spPr>
              <a:xfrm>
                <a:off x="1474" y="1502"/>
                <a:ext cx="394" cy="158"/>
              </a:xfrm>
              <a:prstGeom prst="rect">
                <a:avLst/>
              </a:prstGeom>
              <a:noFill/>
              <a:ln w="9525">
                <a:noFill/>
              </a:ln>
            </p:spPr>
            <p:txBody>
              <a:bodyPr lIns="0" tIns="0" rIns="0" bIns="0"/>
              <a:p>
                <a:pPr eaLnBrk="0" hangingPunct="0">
                  <a:lnSpc>
                    <a:spcPct val="70000"/>
                  </a:lnSpc>
                </a:pPr>
                <a:r>
                  <a:rPr lang="en-US" altLang="zh-CN" sz="2400" b="1" dirty="0">
                    <a:latin typeface="Times New Roman" panose="02020603050405020304" pitchFamily="18" charset="0"/>
                  </a:rPr>
                  <a:t>root</a:t>
                </a:r>
                <a:endParaRPr lang="en-US" altLang="zh-CN" sz="2400" b="1" dirty="0">
                  <a:latin typeface="Times New Roman" panose="02020603050405020304" pitchFamily="18" charset="0"/>
                </a:endParaRPr>
              </a:p>
            </p:txBody>
          </p:sp>
          <p:sp>
            <p:nvSpPr>
              <p:cNvPr id="152586" name="Text Box 143"/>
              <p:cNvSpPr txBox="1"/>
              <p:nvPr/>
            </p:nvSpPr>
            <p:spPr>
              <a:xfrm>
                <a:off x="1666" y="3466"/>
                <a:ext cx="354" cy="114"/>
              </a:xfrm>
              <a:prstGeom prst="rect">
                <a:avLst/>
              </a:prstGeom>
              <a:noFill/>
              <a:ln w="9525">
                <a:noFill/>
              </a:ln>
            </p:spPr>
            <p:txBody>
              <a:bodyPr lIns="0" tIns="0" rIns="0" bIns="0"/>
              <a:p>
                <a:pPr algn="ctr" eaLnBrk="0" hangingPunct="0">
                  <a:lnSpc>
                    <a:spcPct val="65000"/>
                  </a:lnSpc>
                </a:pPr>
                <a:r>
                  <a:rPr lang="en-US" altLang="zh-CN" sz="2300" b="1" dirty="0">
                    <a:latin typeface="Times New Roman" panose="02020603050405020304" pitchFamily="18" charset="0"/>
                  </a:rPr>
                  <a:t>succ</a:t>
                </a:r>
                <a:endParaRPr lang="en-US" altLang="zh-CN" sz="2300" b="1" dirty="0">
                  <a:latin typeface="Times New Roman" panose="02020603050405020304" pitchFamily="18" charset="0"/>
                </a:endParaRPr>
              </a:p>
            </p:txBody>
          </p:sp>
          <p:sp>
            <p:nvSpPr>
              <p:cNvPr id="152587" name="Text Box 127"/>
              <p:cNvSpPr txBox="1"/>
              <p:nvPr/>
            </p:nvSpPr>
            <p:spPr>
              <a:xfrm>
                <a:off x="804" y="3262"/>
                <a:ext cx="435" cy="134"/>
              </a:xfrm>
              <a:prstGeom prst="rect">
                <a:avLst/>
              </a:prstGeom>
              <a:noFill/>
              <a:ln w="9525">
                <a:noFill/>
              </a:ln>
            </p:spPr>
            <p:txBody>
              <a:bodyPr lIns="0" tIns="0" rIns="0" bIns="0"/>
              <a:p>
                <a:pPr algn="ctr" eaLnBrk="0" hangingPunct="0">
                  <a:lnSpc>
                    <a:spcPct val="65000"/>
                  </a:lnSpc>
                </a:pPr>
                <a:r>
                  <a:rPr lang="en-US" altLang="zh-CN" sz="2400" b="1" dirty="0">
                    <a:latin typeface="Times New Roman" panose="02020603050405020304" pitchFamily="18" charset="0"/>
                  </a:rPr>
                  <a:t>temp</a:t>
                </a:r>
                <a:endParaRPr lang="en-US" altLang="zh-CN" sz="2400" b="1" dirty="0">
                  <a:latin typeface="Times New Roman" panose="02020603050405020304" pitchFamily="18" charset="0"/>
                </a:endParaRPr>
              </a:p>
            </p:txBody>
          </p:sp>
          <p:sp>
            <p:nvSpPr>
              <p:cNvPr id="152588" name="Text Box 126"/>
              <p:cNvSpPr txBox="1"/>
              <p:nvPr/>
            </p:nvSpPr>
            <p:spPr>
              <a:xfrm>
                <a:off x="1756" y="2351"/>
                <a:ext cx="431" cy="137"/>
              </a:xfrm>
              <a:prstGeom prst="rect">
                <a:avLst/>
              </a:prstGeom>
              <a:noFill/>
              <a:ln w="9525">
                <a:noFill/>
              </a:ln>
            </p:spPr>
            <p:txBody>
              <a:bodyPr lIns="0" tIns="0" rIns="0" bIns="0"/>
              <a:p>
                <a:pPr algn="ctr" eaLnBrk="0" hangingPunct="0">
                  <a:lnSpc>
                    <a:spcPct val="65000"/>
                  </a:lnSpc>
                </a:pPr>
                <a:r>
                  <a:rPr lang="en-US" altLang="zh-CN" sz="2000" b="1" dirty="0">
                    <a:latin typeface="Times New Roman" panose="02020603050405020304" pitchFamily="18" charset="0"/>
                  </a:rPr>
                  <a:t>temp1</a:t>
                </a:r>
                <a:endParaRPr lang="en-US" altLang="zh-CN" sz="2000" b="1" dirty="0">
                  <a:latin typeface="Times New Roman" panose="02020603050405020304" pitchFamily="18" charset="0"/>
                </a:endParaRPr>
              </a:p>
            </p:txBody>
          </p:sp>
          <p:sp>
            <p:nvSpPr>
              <p:cNvPr id="152589" name="Line 11"/>
              <p:cNvSpPr/>
              <p:nvPr/>
            </p:nvSpPr>
            <p:spPr>
              <a:xfrm flipH="1">
                <a:off x="1031" y="2364"/>
                <a:ext cx="380" cy="408"/>
              </a:xfrm>
              <a:prstGeom prst="line">
                <a:avLst/>
              </a:prstGeom>
              <a:ln w="38100" cap="flat" cmpd="sng">
                <a:solidFill>
                  <a:schemeClr val="tx1"/>
                </a:solidFill>
                <a:prstDash val="solid"/>
                <a:headEnd type="none" w="med" len="med"/>
                <a:tailEnd type="none" w="med" len="med"/>
              </a:ln>
            </p:spPr>
          </p:sp>
          <p:sp>
            <p:nvSpPr>
              <p:cNvPr id="152590" name="Line 17"/>
              <p:cNvSpPr/>
              <p:nvPr/>
            </p:nvSpPr>
            <p:spPr>
              <a:xfrm flipH="1">
                <a:off x="759" y="1842"/>
                <a:ext cx="669" cy="690"/>
              </a:xfrm>
              <a:prstGeom prst="line">
                <a:avLst/>
              </a:prstGeom>
              <a:ln w="38100" cap="flat" cmpd="sng">
                <a:solidFill>
                  <a:schemeClr val="tx1"/>
                </a:solidFill>
                <a:prstDash val="solid"/>
                <a:headEnd type="none" w="med" len="med"/>
                <a:tailEnd type="none" w="med" len="med"/>
              </a:ln>
            </p:spPr>
          </p:sp>
          <p:sp>
            <p:nvSpPr>
              <p:cNvPr id="152591" name="Text Box 27"/>
              <p:cNvSpPr txBox="1"/>
              <p:nvPr/>
            </p:nvSpPr>
            <p:spPr>
              <a:xfrm>
                <a:off x="1643" y="2047"/>
                <a:ext cx="113" cy="159"/>
              </a:xfrm>
              <a:prstGeom prst="rect">
                <a:avLst/>
              </a:prstGeom>
              <a:noFill/>
              <a:ln w="9525">
                <a:noFill/>
              </a:ln>
            </p:spPr>
            <p:txBody>
              <a:bodyPr lIns="0" tIns="0" rIns="0" bIns="0"/>
              <a:p>
                <a:pPr algn="ctr" eaLnBrk="0" hangingPunct="0">
                  <a:lnSpc>
                    <a:spcPct val="65000"/>
                  </a:lnSpc>
                </a:pPr>
                <a:r>
                  <a:rPr lang="en-US" altLang="zh-CN" sz="2400" b="1" dirty="0">
                    <a:latin typeface="Times New Roman" panose="02020603050405020304" pitchFamily="18" charset="0"/>
                  </a:rPr>
                  <a:t>p</a:t>
                </a:r>
                <a:endParaRPr lang="en-US" altLang="zh-CN" sz="2400" b="1" dirty="0">
                  <a:latin typeface="Times New Roman" panose="02020603050405020304" pitchFamily="18" charset="0"/>
                </a:endParaRPr>
              </a:p>
            </p:txBody>
          </p:sp>
          <p:sp>
            <p:nvSpPr>
              <p:cNvPr id="152592" name="Line 28"/>
              <p:cNvSpPr/>
              <p:nvPr/>
            </p:nvSpPr>
            <p:spPr>
              <a:xfrm>
                <a:off x="1171" y="2099"/>
                <a:ext cx="268" cy="288"/>
              </a:xfrm>
              <a:prstGeom prst="line">
                <a:avLst/>
              </a:prstGeom>
              <a:ln w="38100" cap="flat" cmpd="sng">
                <a:solidFill>
                  <a:schemeClr val="tx1"/>
                </a:solidFill>
                <a:prstDash val="solid"/>
                <a:headEnd type="none" w="med" len="med"/>
                <a:tailEnd type="none" w="med" len="med"/>
              </a:ln>
            </p:spPr>
          </p:sp>
          <p:sp>
            <p:nvSpPr>
              <p:cNvPr id="152593" name="Line 30"/>
              <p:cNvSpPr/>
              <p:nvPr/>
            </p:nvSpPr>
            <p:spPr>
              <a:xfrm>
                <a:off x="1053" y="2772"/>
                <a:ext cx="267" cy="285"/>
              </a:xfrm>
              <a:prstGeom prst="line">
                <a:avLst/>
              </a:prstGeom>
              <a:ln w="38100" cap="flat" cmpd="sng">
                <a:solidFill>
                  <a:schemeClr val="tx1"/>
                </a:solidFill>
                <a:prstDash val="solid"/>
                <a:headEnd type="none" w="med" len="med"/>
                <a:tailEnd type="none" w="med" len="med"/>
              </a:ln>
            </p:spPr>
          </p:sp>
          <p:sp>
            <p:nvSpPr>
              <p:cNvPr id="152594" name="Line 32"/>
              <p:cNvSpPr/>
              <p:nvPr/>
            </p:nvSpPr>
            <p:spPr>
              <a:xfrm flipH="1">
                <a:off x="759" y="2750"/>
                <a:ext cx="271" cy="281"/>
              </a:xfrm>
              <a:prstGeom prst="line">
                <a:avLst/>
              </a:prstGeom>
              <a:ln w="38100" cap="flat" cmpd="sng">
                <a:solidFill>
                  <a:schemeClr val="tx1"/>
                </a:solidFill>
                <a:prstDash val="solid"/>
                <a:headEnd type="none" w="med" len="med"/>
                <a:tailEnd type="none" w="med" len="med"/>
              </a:ln>
            </p:spPr>
          </p:sp>
          <p:sp>
            <p:nvSpPr>
              <p:cNvPr id="152595" name="Line 36"/>
              <p:cNvSpPr/>
              <p:nvPr/>
            </p:nvSpPr>
            <p:spPr>
              <a:xfrm>
                <a:off x="1439" y="2387"/>
                <a:ext cx="533" cy="571"/>
              </a:xfrm>
              <a:prstGeom prst="line">
                <a:avLst/>
              </a:prstGeom>
              <a:ln w="38100" cap="flat" cmpd="sng">
                <a:solidFill>
                  <a:schemeClr val="tx1"/>
                </a:solidFill>
                <a:prstDash val="solid"/>
                <a:headEnd type="none" w="med" len="med"/>
                <a:tailEnd type="none" w="med" len="med"/>
              </a:ln>
            </p:spPr>
          </p:sp>
          <p:sp>
            <p:nvSpPr>
              <p:cNvPr id="152596" name="Oval 113"/>
              <p:cNvSpPr/>
              <p:nvPr/>
            </p:nvSpPr>
            <p:spPr>
              <a:xfrm>
                <a:off x="1326" y="1729"/>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597" name="Oval 114"/>
              <p:cNvSpPr/>
              <p:nvPr/>
            </p:nvSpPr>
            <p:spPr>
              <a:xfrm>
                <a:off x="1053" y="2001"/>
                <a:ext cx="227" cy="205"/>
              </a:xfrm>
              <a:prstGeom prst="ellipse">
                <a:avLst/>
              </a:prstGeom>
              <a:solidFill>
                <a:srgbClr val="FF00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598" name="Oval 115"/>
              <p:cNvSpPr/>
              <p:nvPr/>
            </p:nvSpPr>
            <p:spPr>
              <a:xfrm>
                <a:off x="652" y="2433"/>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599" name="Oval 117"/>
              <p:cNvSpPr/>
              <p:nvPr/>
            </p:nvSpPr>
            <p:spPr>
              <a:xfrm>
                <a:off x="1552" y="2546"/>
                <a:ext cx="227" cy="205"/>
              </a:xfrm>
              <a:prstGeom prst="ellipse">
                <a:avLst/>
              </a:prstGeom>
              <a:solidFill>
                <a:srgbClr val="CC99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00" name="Oval 118"/>
              <p:cNvSpPr/>
              <p:nvPr/>
            </p:nvSpPr>
            <p:spPr>
              <a:xfrm>
                <a:off x="1847" y="2863"/>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01" name="Oval 119"/>
              <p:cNvSpPr/>
              <p:nvPr/>
            </p:nvSpPr>
            <p:spPr>
              <a:xfrm>
                <a:off x="924" y="2674"/>
                <a:ext cx="227" cy="205"/>
              </a:xfrm>
              <a:prstGeom prst="ellipse">
                <a:avLst/>
              </a:prstGeom>
              <a:solidFill>
                <a:srgbClr val="FF99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02" name="Oval 120"/>
              <p:cNvSpPr/>
              <p:nvPr/>
            </p:nvSpPr>
            <p:spPr>
              <a:xfrm>
                <a:off x="637" y="2946"/>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03" name="Oval 121"/>
              <p:cNvSpPr/>
              <p:nvPr/>
            </p:nvSpPr>
            <p:spPr>
              <a:xfrm>
                <a:off x="1207" y="2946"/>
                <a:ext cx="227" cy="205"/>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52604" name="Line 43"/>
              <p:cNvSpPr/>
              <p:nvPr/>
            </p:nvSpPr>
            <p:spPr>
              <a:xfrm flipH="1">
                <a:off x="1688" y="2478"/>
                <a:ext cx="133" cy="143"/>
              </a:xfrm>
              <a:prstGeom prst="line">
                <a:avLst/>
              </a:prstGeom>
              <a:ln w="38100" cap="flat" cmpd="sng">
                <a:solidFill>
                  <a:schemeClr val="tx1"/>
                </a:solidFill>
                <a:prstDash val="solid"/>
                <a:headEnd type="none" w="med" len="med"/>
                <a:tailEnd type="stealth" w="lg" len="lg"/>
              </a:ln>
            </p:spPr>
          </p:sp>
          <p:sp>
            <p:nvSpPr>
              <p:cNvPr id="152605" name="Line 22"/>
              <p:cNvSpPr/>
              <p:nvPr/>
            </p:nvSpPr>
            <p:spPr>
              <a:xfrm>
                <a:off x="1439" y="1502"/>
                <a:ext cx="0" cy="286"/>
              </a:xfrm>
              <a:prstGeom prst="line">
                <a:avLst/>
              </a:prstGeom>
              <a:ln w="38100" cap="flat" cmpd="sng">
                <a:solidFill>
                  <a:schemeClr val="tx1"/>
                </a:solidFill>
                <a:prstDash val="solid"/>
                <a:headEnd type="none" w="med" len="med"/>
                <a:tailEnd type="stealth" w="lg" len="lg"/>
              </a:ln>
            </p:spPr>
          </p:sp>
          <p:sp>
            <p:nvSpPr>
              <p:cNvPr id="152606" name="Line 25"/>
              <p:cNvSpPr/>
              <p:nvPr/>
            </p:nvSpPr>
            <p:spPr>
              <a:xfrm>
                <a:off x="1177" y="1774"/>
                <a:ext cx="0" cy="286"/>
              </a:xfrm>
              <a:prstGeom prst="line">
                <a:avLst/>
              </a:prstGeom>
              <a:ln w="38100" cap="flat" cmpd="sng">
                <a:solidFill>
                  <a:schemeClr val="tx1"/>
                </a:solidFill>
                <a:prstDash val="solid"/>
                <a:headEnd type="none" w="med" len="med"/>
                <a:tailEnd type="stealth" w="lg" len="lg"/>
              </a:ln>
            </p:spPr>
          </p:sp>
          <p:sp>
            <p:nvSpPr>
              <p:cNvPr id="152607" name="Line 9"/>
              <p:cNvSpPr/>
              <p:nvPr/>
            </p:nvSpPr>
            <p:spPr>
              <a:xfrm rot="-10800000" flipH="1">
                <a:off x="1144" y="3113"/>
                <a:ext cx="136" cy="159"/>
              </a:xfrm>
              <a:prstGeom prst="line">
                <a:avLst/>
              </a:prstGeom>
              <a:ln w="38100" cap="flat" cmpd="sng">
                <a:solidFill>
                  <a:schemeClr val="tx1"/>
                </a:solidFill>
                <a:prstDash val="solid"/>
                <a:headEnd type="none" w="med" len="med"/>
                <a:tailEnd type="stealth" w="lg" len="lg"/>
              </a:ln>
            </p:spPr>
          </p:sp>
          <p:sp>
            <p:nvSpPr>
              <p:cNvPr id="152608" name="Line 29"/>
              <p:cNvSpPr/>
              <p:nvPr/>
            </p:nvSpPr>
            <p:spPr>
              <a:xfrm flipH="1">
                <a:off x="1484" y="2183"/>
                <a:ext cx="133" cy="143"/>
              </a:xfrm>
              <a:prstGeom prst="line">
                <a:avLst/>
              </a:prstGeom>
              <a:ln w="38100" cap="flat" cmpd="sng">
                <a:solidFill>
                  <a:schemeClr val="tx1"/>
                </a:solidFill>
                <a:prstDash val="solid"/>
                <a:headEnd type="none" w="med" len="med"/>
                <a:tailEnd type="stealth" w="lg" len="lg"/>
              </a:ln>
            </p:spPr>
          </p:sp>
          <p:grpSp>
            <p:nvGrpSpPr>
              <p:cNvPr id="152609" name="Group 124"/>
              <p:cNvGrpSpPr/>
              <p:nvPr/>
            </p:nvGrpSpPr>
            <p:grpSpPr>
              <a:xfrm>
                <a:off x="1507" y="1797"/>
                <a:ext cx="982" cy="1134"/>
                <a:chOff x="1036" y="1797"/>
                <a:chExt cx="982" cy="1134"/>
              </a:xfrm>
            </p:grpSpPr>
            <p:sp>
              <p:nvSpPr>
                <p:cNvPr id="152623" name="Freeform 122"/>
                <p:cNvSpPr/>
                <p:nvPr/>
              </p:nvSpPr>
              <p:spPr>
                <a:xfrm>
                  <a:off x="1043" y="1797"/>
                  <a:ext cx="975" cy="1134"/>
                </a:xfrm>
                <a:custGeom>
                  <a:avLst/>
                  <a:gdLst>
                    <a:gd name="txL" fmla="*/ 0 w 975"/>
                    <a:gd name="txT" fmla="*/ 0 h 1134"/>
                    <a:gd name="txR" fmla="*/ 975 w 975"/>
                    <a:gd name="txB" fmla="*/ 1134 h 1134"/>
                  </a:gdLst>
                  <a:ahLst/>
                  <a:cxnLst>
                    <a:cxn ang="0">
                      <a:pos x="499" y="1134"/>
                    </a:cxn>
                    <a:cxn ang="0">
                      <a:pos x="839" y="975"/>
                    </a:cxn>
                    <a:cxn ang="0">
                      <a:pos x="952" y="658"/>
                    </a:cxn>
                    <a:cxn ang="0">
                      <a:pos x="816" y="318"/>
                    </a:cxn>
                    <a:cxn ang="0">
                      <a:pos x="0" y="0"/>
                    </a:cxn>
                  </a:cxnLst>
                  <a:rect l="txL" t="txT" r="txR" b="txB"/>
                  <a:pathLst>
                    <a:path w="975" h="1134">
                      <a:moveTo>
                        <a:pt x="499" y="1134"/>
                      </a:moveTo>
                      <a:cubicBezTo>
                        <a:pt x="631" y="1094"/>
                        <a:pt x="764" y="1054"/>
                        <a:pt x="839" y="975"/>
                      </a:cubicBezTo>
                      <a:cubicBezTo>
                        <a:pt x="914" y="896"/>
                        <a:pt x="956" y="767"/>
                        <a:pt x="952" y="658"/>
                      </a:cubicBezTo>
                      <a:cubicBezTo>
                        <a:pt x="948" y="549"/>
                        <a:pt x="975" y="428"/>
                        <a:pt x="816" y="318"/>
                      </a:cubicBezTo>
                      <a:cubicBezTo>
                        <a:pt x="657" y="208"/>
                        <a:pt x="136" y="53"/>
                        <a:pt x="0"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2624" name="Line 123"/>
                <p:cNvSpPr/>
                <p:nvPr/>
              </p:nvSpPr>
              <p:spPr>
                <a:xfrm flipH="1" flipV="1">
                  <a:off x="1036" y="1797"/>
                  <a:ext cx="204" cy="68"/>
                </a:xfrm>
                <a:prstGeom prst="line">
                  <a:avLst/>
                </a:prstGeom>
                <a:ln w="28575" cap="flat" cmpd="sng">
                  <a:solidFill>
                    <a:srgbClr val="0000CC"/>
                  </a:solidFill>
                  <a:prstDash val="dash"/>
                  <a:headEnd type="none" w="med" len="med"/>
                  <a:tailEnd type="stealth" w="lg" len="lg"/>
                </a:ln>
              </p:spPr>
            </p:sp>
          </p:grpSp>
          <p:sp>
            <p:nvSpPr>
              <p:cNvPr id="152610" name="Text Box 125"/>
              <p:cNvSpPr txBox="1"/>
              <p:nvPr/>
            </p:nvSpPr>
            <p:spPr>
              <a:xfrm>
                <a:off x="2119" y="1865"/>
                <a:ext cx="354" cy="136"/>
              </a:xfrm>
              <a:prstGeom prst="rect">
                <a:avLst/>
              </a:prstGeom>
              <a:noFill/>
              <a:ln w="9525">
                <a:noFill/>
              </a:ln>
            </p:spPr>
            <p:txBody>
              <a:bodyPr lIns="0" tIns="0" rIns="0" bIns="0"/>
              <a:p>
                <a:pPr algn="ctr" eaLnBrk="0" hangingPunct="0">
                  <a:lnSpc>
                    <a:spcPct val="65000"/>
                  </a:lnSpc>
                </a:pPr>
                <a:r>
                  <a:rPr lang="en-US" altLang="zh-CN" sz="2400" b="1" dirty="0">
                    <a:latin typeface="Times New Roman" panose="02020603050405020304" pitchFamily="18" charset="0"/>
                  </a:rPr>
                  <a:t>succ</a:t>
                </a:r>
                <a:endParaRPr lang="en-US" altLang="zh-CN" sz="2400" b="1" dirty="0">
                  <a:latin typeface="Times New Roman" panose="02020603050405020304" pitchFamily="18" charset="0"/>
                </a:endParaRPr>
              </a:p>
            </p:txBody>
          </p:sp>
          <p:sp>
            <p:nvSpPr>
              <p:cNvPr id="152611" name="Oval 116"/>
              <p:cNvSpPr/>
              <p:nvPr/>
            </p:nvSpPr>
            <p:spPr>
              <a:xfrm>
                <a:off x="1303" y="2273"/>
                <a:ext cx="227" cy="205"/>
              </a:xfrm>
              <a:prstGeom prst="ellipse">
                <a:avLst/>
              </a:prstGeom>
              <a:solidFill>
                <a:srgbClr val="FFFF00"/>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grpSp>
            <p:nvGrpSpPr>
              <p:cNvPr id="152612" name="Group 138"/>
              <p:cNvGrpSpPr/>
              <p:nvPr/>
            </p:nvGrpSpPr>
            <p:grpSpPr>
              <a:xfrm>
                <a:off x="1273" y="2372"/>
                <a:ext cx="431" cy="1157"/>
                <a:chOff x="801" y="2377"/>
                <a:chExt cx="461" cy="1079"/>
              </a:xfrm>
            </p:grpSpPr>
            <p:sp>
              <p:nvSpPr>
                <p:cNvPr id="152621" name="Freeform 136"/>
                <p:cNvSpPr/>
                <p:nvPr/>
              </p:nvSpPr>
              <p:spPr>
                <a:xfrm>
                  <a:off x="801" y="2432"/>
                  <a:ext cx="461" cy="1024"/>
                </a:xfrm>
                <a:custGeom>
                  <a:avLst/>
                  <a:gdLst>
                    <a:gd name="txL" fmla="*/ 0 w 461"/>
                    <a:gd name="txT" fmla="*/ 0 h 1024"/>
                    <a:gd name="txR" fmla="*/ 461 w 461"/>
                    <a:gd name="txB" fmla="*/ 1024 h 1024"/>
                  </a:gdLst>
                  <a:ahLst/>
                  <a:cxnLst>
                    <a:cxn ang="0">
                      <a:pos x="106" y="0"/>
                    </a:cxn>
                    <a:cxn ang="0">
                      <a:pos x="15" y="182"/>
                    </a:cxn>
                    <a:cxn ang="0">
                      <a:pos x="15" y="295"/>
                    </a:cxn>
                    <a:cxn ang="0">
                      <a:pos x="106" y="431"/>
                    </a:cxn>
                    <a:cxn ang="0">
                      <a:pos x="287" y="567"/>
                    </a:cxn>
                    <a:cxn ang="0">
                      <a:pos x="423" y="771"/>
                    </a:cxn>
                    <a:cxn ang="0">
                      <a:pos x="423" y="975"/>
                    </a:cxn>
                    <a:cxn ang="0">
                      <a:pos x="197" y="998"/>
                    </a:cxn>
                    <a:cxn ang="0">
                      <a:pos x="106" y="817"/>
                    </a:cxn>
                    <a:cxn ang="0">
                      <a:pos x="83" y="613"/>
                    </a:cxn>
                  </a:cxnLst>
                  <a:rect l="txL" t="txT" r="txR" b="txB"/>
                  <a:pathLst>
                    <a:path w="461" h="1024">
                      <a:moveTo>
                        <a:pt x="106" y="0"/>
                      </a:moveTo>
                      <a:cubicBezTo>
                        <a:pt x="68" y="66"/>
                        <a:pt x="30" y="133"/>
                        <a:pt x="15" y="182"/>
                      </a:cubicBezTo>
                      <a:cubicBezTo>
                        <a:pt x="0" y="231"/>
                        <a:pt x="0" y="254"/>
                        <a:pt x="15" y="295"/>
                      </a:cubicBezTo>
                      <a:cubicBezTo>
                        <a:pt x="30" y="336"/>
                        <a:pt x="61" y="386"/>
                        <a:pt x="106" y="431"/>
                      </a:cubicBezTo>
                      <a:cubicBezTo>
                        <a:pt x="151" y="476"/>
                        <a:pt x="234" y="510"/>
                        <a:pt x="287" y="567"/>
                      </a:cubicBezTo>
                      <a:cubicBezTo>
                        <a:pt x="340" y="624"/>
                        <a:pt x="400" y="703"/>
                        <a:pt x="423" y="771"/>
                      </a:cubicBezTo>
                      <a:cubicBezTo>
                        <a:pt x="446" y="839"/>
                        <a:pt x="461" y="937"/>
                        <a:pt x="423" y="975"/>
                      </a:cubicBezTo>
                      <a:cubicBezTo>
                        <a:pt x="385" y="1013"/>
                        <a:pt x="250" y="1024"/>
                        <a:pt x="197" y="998"/>
                      </a:cubicBezTo>
                      <a:cubicBezTo>
                        <a:pt x="144" y="972"/>
                        <a:pt x="125" y="881"/>
                        <a:pt x="106" y="817"/>
                      </a:cubicBezTo>
                      <a:cubicBezTo>
                        <a:pt x="87" y="753"/>
                        <a:pt x="87" y="647"/>
                        <a:pt x="83" y="613"/>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2622" name="Line 137"/>
                <p:cNvSpPr/>
                <p:nvPr/>
              </p:nvSpPr>
              <p:spPr>
                <a:xfrm flipV="1">
                  <a:off x="817" y="2377"/>
                  <a:ext cx="114" cy="227"/>
                </a:xfrm>
                <a:prstGeom prst="line">
                  <a:avLst/>
                </a:prstGeom>
                <a:ln w="28575" cap="flat" cmpd="sng">
                  <a:solidFill>
                    <a:srgbClr val="0000CC"/>
                  </a:solidFill>
                  <a:prstDash val="dash"/>
                  <a:headEnd type="none" w="med" len="med"/>
                  <a:tailEnd type="stealth" w="lg" len="lg"/>
                </a:ln>
              </p:spPr>
            </p:sp>
          </p:grpSp>
          <p:grpSp>
            <p:nvGrpSpPr>
              <p:cNvPr id="152613" name="Group 141"/>
              <p:cNvGrpSpPr/>
              <p:nvPr/>
            </p:nvGrpSpPr>
            <p:grpSpPr>
              <a:xfrm>
                <a:off x="1447" y="2339"/>
                <a:ext cx="722" cy="1043"/>
                <a:chOff x="952" y="2387"/>
                <a:chExt cx="722" cy="1043"/>
              </a:xfrm>
            </p:grpSpPr>
            <p:sp>
              <p:nvSpPr>
                <p:cNvPr id="152619" name="Freeform 139"/>
                <p:cNvSpPr/>
                <p:nvPr/>
              </p:nvSpPr>
              <p:spPr>
                <a:xfrm>
                  <a:off x="952" y="2387"/>
                  <a:ext cx="722" cy="1043"/>
                </a:xfrm>
                <a:custGeom>
                  <a:avLst/>
                  <a:gdLst>
                    <a:gd name="txL" fmla="*/ 0 w 722"/>
                    <a:gd name="txT" fmla="*/ 0 h 1043"/>
                    <a:gd name="txR" fmla="*/ 722 w 722"/>
                    <a:gd name="txB" fmla="*/ 1043 h 1043"/>
                  </a:gdLst>
                  <a:ahLst/>
                  <a:cxnLst>
                    <a:cxn ang="0">
                      <a:pos x="242" y="317"/>
                    </a:cxn>
                    <a:cxn ang="0">
                      <a:pos x="310" y="567"/>
                    </a:cxn>
                    <a:cxn ang="0">
                      <a:pos x="400" y="726"/>
                    </a:cxn>
                    <a:cxn ang="0">
                      <a:pos x="673" y="862"/>
                    </a:cxn>
                    <a:cxn ang="0">
                      <a:pos x="695" y="952"/>
                    </a:cxn>
                    <a:cxn ang="0">
                      <a:pos x="582" y="1043"/>
                    </a:cxn>
                    <a:cxn ang="0">
                      <a:pos x="423" y="952"/>
                    </a:cxn>
                    <a:cxn ang="0">
                      <a:pos x="242" y="567"/>
                    </a:cxn>
                    <a:cxn ang="0">
                      <a:pos x="38" y="363"/>
                    </a:cxn>
                    <a:cxn ang="0">
                      <a:pos x="15" y="0"/>
                    </a:cxn>
                  </a:cxnLst>
                  <a:rect l="txL" t="txT" r="txR" b="txB"/>
                  <a:pathLst>
                    <a:path w="722" h="1043">
                      <a:moveTo>
                        <a:pt x="242" y="317"/>
                      </a:moveTo>
                      <a:cubicBezTo>
                        <a:pt x="263" y="408"/>
                        <a:pt x="284" y="499"/>
                        <a:pt x="310" y="567"/>
                      </a:cubicBezTo>
                      <a:cubicBezTo>
                        <a:pt x="336" y="635"/>
                        <a:pt x="340" y="677"/>
                        <a:pt x="400" y="726"/>
                      </a:cubicBezTo>
                      <a:cubicBezTo>
                        <a:pt x="460" y="775"/>
                        <a:pt x="624" y="824"/>
                        <a:pt x="673" y="862"/>
                      </a:cubicBezTo>
                      <a:cubicBezTo>
                        <a:pt x="722" y="900"/>
                        <a:pt x="710" y="922"/>
                        <a:pt x="695" y="952"/>
                      </a:cubicBezTo>
                      <a:cubicBezTo>
                        <a:pt x="680" y="982"/>
                        <a:pt x="627" y="1043"/>
                        <a:pt x="582" y="1043"/>
                      </a:cubicBezTo>
                      <a:cubicBezTo>
                        <a:pt x="537" y="1043"/>
                        <a:pt x="480" y="1031"/>
                        <a:pt x="423" y="952"/>
                      </a:cubicBezTo>
                      <a:cubicBezTo>
                        <a:pt x="366" y="873"/>
                        <a:pt x="306" y="665"/>
                        <a:pt x="242" y="567"/>
                      </a:cubicBezTo>
                      <a:cubicBezTo>
                        <a:pt x="178" y="469"/>
                        <a:pt x="76" y="457"/>
                        <a:pt x="38" y="363"/>
                      </a:cubicBezTo>
                      <a:cubicBezTo>
                        <a:pt x="0" y="269"/>
                        <a:pt x="19" y="60"/>
                        <a:pt x="15" y="0"/>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2620" name="Line 140"/>
                <p:cNvSpPr/>
                <p:nvPr/>
              </p:nvSpPr>
              <p:spPr>
                <a:xfrm flipV="1">
                  <a:off x="967" y="2432"/>
                  <a:ext cx="0" cy="227"/>
                </a:xfrm>
                <a:prstGeom prst="line">
                  <a:avLst/>
                </a:prstGeom>
                <a:ln w="28575" cap="flat" cmpd="sng">
                  <a:solidFill>
                    <a:srgbClr val="0000CC"/>
                  </a:solidFill>
                  <a:prstDash val="dash"/>
                  <a:headEnd type="none" w="med" len="med"/>
                  <a:tailEnd type="stealth" w="lg" len="lg"/>
                </a:ln>
              </p:spPr>
            </p:sp>
          </p:grpSp>
          <p:grpSp>
            <p:nvGrpSpPr>
              <p:cNvPr id="152614" name="Group 149"/>
              <p:cNvGrpSpPr/>
              <p:nvPr/>
            </p:nvGrpSpPr>
            <p:grpSpPr>
              <a:xfrm>
                <a:off x="284" y="1982"/>
                <a:ext cx="842" cy="1093"/>
                <a:chOff x="284" y="1982"/>
                <a:chExt cx="842" cy="1093"/>
              </a:xfrm>
            </p:grpSpPr>
            <p:sp>
              <p:nvSpPr>
                <p:cNvPr id="152617" name="Freeform 147"/>
                <p:cNvSpPr/>
                <p:nvPr/>
              </p:nvSpPr>
              <p:spPr>
                <a:xfrm>
                  <a:off x="284" y="1982"/>
                  <a:ext cx="827" cy="1093"/>
                </a:xfrm>
                <a:custGeom>
                  <a:avLst/>
                  <a:gdLst>
                    <a:gd name="txL" fmla="*/ 0 w 827"/>
                    <a:gd name="txT" fmla="*/ 0 h 1093"/>
                    <a:gd name="txR" fmla="*/ 827 w 827"/>
                    <a:gd name="txB" fmla="*/ 1093 h 1093"/>
                  </a:gdLst>
                  <a:ahLst/>
                  <a:cxnLst>
                    <a:cxn ang="0">
                      <a:pos x="396" y="1085"/>
                    </a:cxn>
                    <a:cxn ang="0">
                      <a:pos x="101" y="1040"/>
                    </a:cxn>
                    <a:cxn ang="0">
                      <a:pos x="11" y="768"/>
                    </a:cxn>
                    <a:cxn ang="0">
                      <a:pos x="33" y="427"/>
                    </a:cxn>
                    <a:cxn ang="0">
                      <a:pos x="147" y="155"/>
                    </a:cxn>
                    <a:cxn ang="0">
                      <a:pos x="396" y="19"/>
                    </a:cxn>
                    <a:cxn ang="0">
                      <a:pos x="736" y="42"/>
                    </a:cxn>
                    <a:cxn ang="0">
                      <a:pos x="827" y="87"/>
                    </a:cxn>
                  </a:cxnLst>
                  <a:rect l="txL" t="txT" r="txR" b="txB"/>
                  <a:pathLst>
                    <a:path w="827" h="1093">
                      <a:moveTo>
                        <a:pt x="396" y="1085"/>
                      </a:moveTo>
                      <a:cubicBezTo>
                        <a:pt x="280" y="1089"/>
                        <a:pt x="165" y="1093"/>
                        <a:pt x="101" y="1040"/>
                      </a:cubicBezTo>
                      <a:cubicBezTo>
                        <a:pt x="37" y="987"/>
                        <a:pt x="22" y="870"/>
                        <a:pt x="11" y="768"/>
                      </a:cubicBezTo>
                      <a:cubicBezTo>
                        <a:pt x="0" y="666"/>
                        <a:pt x="10" y="529"/>
                        <a:pt x="33" y="427"/>
                      </a:cubicBezTo>
                      <a:cubicBezTo>
                        <a:pt x="56" y="325"/>
                        <a:pt x="86" y="223"/>
                        <a:pt x="147" y="155"/>
                      </a:cubicBezTo>
                      <a:cubicBezTo>
                        <a:pt x="208" y="87"/>
                        <a:pt x="298" y="38"/>
                        <a:pt x="396" y="19"/>
                      </a:cubicBezTo>
                      <a:cubicBezTo>
                        <a:pt x="494" y="0"/>
                        <a:pt x="664" y="31"/>
                        <a:pt x="736" y="42"/>
                      </a:cubicBezTo>
                      <a:cubicBezTo>
                        <a:pt x="808" y="53"/>
                        <a:pt x="812" y="80"/>
                        <a:pt x="827" y="87"/>
                      </a:cubicBezTo>
                    </a:path>
                  </a:pathLst>
                </a:custGeom>
                <a:noFill/>
                <a:ln w="28575" cap="flat" cmpd="sng">
                  <a:solidFill>
                    <a:srgbClr val="0000CC">
                      <a:alpha val="100000"/>
                    </a:srgbClr>
                  </a:solidFill>
                  <a:prstDash val="dash"/>
                  <a:round/>
                  <a:headEnd type="none" w="med" len="med"/>
                  <a:tailEnd type="none" w="med" len="med"/>
                </a:ln>
              </p:spPr>
              <p:txBody>
                <a:bodyPr/>
                <a:p>
                  <a:endParaRPr lang="zh-CN" altLang="en-US"/>
                </a:p>
              </p:txBody>
            </p:sp>
            <p:sp>
              <p:nvSpPr>
                <p:cNvPr id="152618" name="Line 148"/>
                <p:cNvSpPr/>
                <p:nvPr/>
              </p:nvSpPr>
              <p:spPr>
                <a:xfrm>
                  <a:off x="922" y="2001"/>
                  <a:ext cx="204" cy="68"/>
                </a:xfrm>
                <a:prstGeom prst="line">
                  <a:avLst/>
                </a:prstGeom>
                <a:ln w="28575" cap="flat" cmpd="sng">
                  <a:solidFill>
                    <a:srgbClr val="0000CC"/>
                  </a:solidFill>
                  <a:prstDash val="dash"/>
                  <a:headEnd type="none" w="med" len="med"/>
                  <a:tailEnd type="stealth" w="lg" len="lg"/>
                </a:ln>
              </p:spPr>
            </p:sp>
          </p:grpSp>
          <p:sp>
            <p:nvSpPr>
              <p:cNvPr id="152615" name="Text Box 152"/>
              <p:cNvSpPr txBox="1"/>
              <p:nvPr/>
            </p:nvSpPr>
            <p:spPr>
              <a:xfrm>
                <a:off x="431" y="2160"/>
                <a:ext cx="385" cy="159"/>
              </a:xfrm>
              <a:prstGeom prst="rect">
                <a:avLst/>
              </a:prstGeom>
              <a:noFill/>
              <a:ln w="9525">
                <a:noFill/>
              </a:ln>
            </p:spPr>
            <p:txBody>
              <a:bodyPr lIns="0" tIns="0" rIns="0" bIns="0"/>
              <a:p>
                <a:pPr algn="ctr" eaLnBrk="0" hangingPunct="0">
                  <a:lnSpc>
                    <a:spcPct val="60000"/>
                  </a:lnSpc>
                </a:pPr>
                <a:r>
                  <a:rPr lang="en-US" altLang="zh-CN" sz="2200" b="1" dirty="0">
                    <a:latin typeface="Times New Roman" panose="02020603050405020304" pitchFamily="18" charset="0"/>
                  </a:rPr>
                  <a:t>pred</a:t>
                </a:r>
                <a:endParaRPr lang="en-US" altLang="zh-CN" sz="2200" b="1" dirty="0">
                  <a:latin typeface="Times New Roman" panose="02020603050405020304" pitchFamily="18" charset="0"/>
                </a:endParaRPr>
              </a:p>
            </p:txBody>
          </p:sp>
          <p:sp>
            <p:nvSpPr>
              <p:cNvPr id="152616" name="Text Box 153"/>
              <p:cNvSpPr txBox="1"/>
              <p:nvPr/>
            </p:nvSpPr>
            <p:spPr>
              <a:xfrm>
                <a:off x="2154" y="3113"/>
                <a:ext cx="385" cy="159"/>
              </a:xfrm>
              <a:prstGeom prst="rect">
                <a:avLst/>
              </a:prstGeom>
              <a:noFill/>
              <a:ln w="9525">
                <a:noFill/>
              </a:ln>
            </p:spPr>
            <p:txBody>
              <a:bodyPr lIns="0" tIns="0" rIns="0" bIns="0"/>
              <a:p>
                <a:pPr algn="ctr" eaLnBrk="0" hangingPunct="0">
                  <a:lnSpc>
                    <a:spcPct val="60000"/>
                  </a:lnSpc>
                </a:pPr>
                <a:r>
                  <a:rPr lang="en-US" altLang="zh-CN" sz="2200" b="1" dirty="0">
                    <a:latin typeface="Times New Roman" panose="02020603050405020304" pitchFamily="18" charset="0"/>
                  </a:rPr>
                  <a:t>pred</a:t>
                </a:r>
                <a:endParaRPr lang="en-US" altLang="zh-CN" sz="2200" b="1" dirty="0">
                  <a:latin typeface="Times New Roman" panose="02020603050405020304" pitchFamily="18" charset="0"/>
                </a:endParaRPr>
              </a:p>
            </p:txBody>
          </p:sp>
        </p:grpSp>
      </p:grpSp>
    </p:spTree>
  </p:cSld>
  <p:clrMapOvr>
    <a:masterClrMapping/>
  </p:clrMapOvr>
  <p:transition>
    <p:strips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ext Box 4"/>
          <p:cNvSpPr txBox="1"/>
          <p:nvPr/>
        </p:nvSpPr>
        <p:spPr>
          <a:xfrm>
            <a:off x="358775" y="1341438"/>
            <a:ext cx="8497888" cy="2673350"/>
          </a:xfrm>
          <a:prstGeom prst="rect">
            <a:avLst/>
          </a:prstGeom>
          <a:noFill/>
          <a:ln w="9525">
            <a:noFill/>
          </a:ln>
        </p:spPr>
        <p:txBody>
          <a:bodyPr>
            <a:spAutoFit/>
          </a:bodyPr>
          <a:p>
            <a:pPr>
              <a:lnSpc>
                <a:spcPct val="120000"/>
              </a:lnSpc>
              <a:spcBef>
                <a:spcPct val="50000"/>
              </a:spcBef>
              <a:buClr>
                <a:schemeClr val="bg2"/>
              </a:buClr>
              <a:buSzPct val="75000"/>
              <a:buFont typeface="Wingdings" panose="05000000000000000000" pitchFamily="2" charset="2"/>
            </a:pPr>
            <a:r>
              <a:rPr lang="zh-CN" altLang="en-US" sz="3200" b="1" dirty="0">
                <a:solidFill>
                  <a:schemeClr val="tx2"/>
                </a:solidFill>
                <a:latin typeface="Times New Roman" panose="02020603050405020304" pitchFamily="18" charset="0"/>
              </a:rPr>
              <a:t>一点说明：</a:t>
            </a:r>
            <a:endParaRPr lang="zh-CN" altLang="en-US" sz="3200" b="1" dirty="0">
              <a:solidFill>
                <a:schemeClr val="tx2"/>
              </a:solidFill>
              <a:latin typeface="Times New Roman" panose="02020603050405020304" pitchFamily="18" charset="0"/>
            </a:endParaRPr>
          </a:p>
          <a:p>
            <a:pPr>
              <a:lnSpc>
                <a:spcPct val="120000"/>
              </a:lnSpc>
              <a:spcBef>
                <a:spcPct val="50000"/>
              </a:spcBef>
              <a:buClr>
                <a:schemeClr val="bg2"/>
              </a:buClr>
              <a:buSzPct val="75000"/>
              <a:buFont typeface="Wingdings" panose="05000000000000000000" pitchFamily="2" charset="2"/>
            </a:pPr>
            <a:r>
              <a:rPr lang="zh-CN" altLang="en-US" sz="3200" b="1" dirty="0">
                <a:latin typeface="Times New Roman" panose="02020603050405020304" pitchFamily="18" charset="0"/>
              </a:rPr>
              <a:t>用图示方式，借助分类的思想，有条理地枚举出一个待解问题的所有可能的情况，是一种直观、实用的算法设计方法。</a:t>
            </a:r>
            <a:endParaRPr lang="zh-CN" altLang="en-US" sz="3200" b="1" dirty="0">
              <a:latin typeface="Times New Roman" panose="02020603050405020304" pitchFamily="18" charset="0"/>
            </a:endParaRPr>
          </a:p>
        </p:txBody>
      </p:sp>
    </p:spTree>
  </p:cSld>
  <p:clrMapOvr>
    <a:masterClrMapping/>
  </p:clrMapOvr>
  <p:transition>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文本框 1813505"/>
          <p:cNvSpPr txBox="1"/>
          <p:nvPr/>
        </p:nvSpPr>
        <p:spPr>
          <a:xfrm>
            <a:off x="468313" y="1881188"/>
            <a:ext cx="7704137" cy="3498850"/>
          </a:xfrm>
          <a:prstGeom prst="rect">
            <a:avLst/>
          </a:prstGeom>
          <a:noFill/>
          <a:ln w="31750">
            <a:noFill/>
          </a:ln>
        </p:spPr>
        <p:txBody>
          <a:bodyPr>
            <a:spAutoFit/>
          </a:bodyPr>
          <a:p>
            <a:pPr algn="just">
              <a:lnSpc>
                <a:spcPct val="120000"/>
              </a:lnSpc>
              <a:spcBef>
                <a:spcPct val="20000"/>
              </a:spcBef>
              <a:buClr>
                <a:schemeClr val="bg2"/>
              </a:buClr>
              <a:buSzPct val="75000"/>
              <a:buFont typeface="Wingdings" panose="05000000000000000000" pitchFamily="2" charset="2"/>
            </a:pPr>
            <a:r>
              <a:rPr lang="zh-CN" altLang="en-US" sz="3200" b="1" dirty="0">
                <a:latin typeface="Times New Roman" panose="02020603050405020304" pitchFamily="18" charset="0"/>
              </a:rPr>
              <a:t>类似中序线索二叉树，可给出先序线索二叉树和后序线索二叉树。</a:t>
            </a:r>
            <a:endParaRPr lang="zh-CN" altLang="en-US" sz="3200" b="1" dirty="0">
              <a:latin typeface="Times New Roman" panose="02020603050405020304" pitchFamily="18" charset="0"/>
            </a:endParaRPr>
          </a:p>
          <a:p>
            <a:pPr algn="just">
              <a:lnSpc>
                <a:spcPct val="120000"/>
              </a:lnSpc>
              <a:spcBef>
                <a:spcPct val="60000"/>
              </a:spcBef>
              <a:buClr>
                <a:schemeClr val="bg2"/>
              </a:buClr>
              <a:buSzPct val="75000"/>
              <a:buFont typeface="Wingdings" panose="05000000000000000000" pitchFamily="2" charset="2"/>
            </a:pPr>
            <a:r>
              <a:rPr lang="zh-CN" altLang="en-US" sz="3200" b="1" dirty="0">
                <a:solidFill>
                  <a:srgbClr val="FF0000"/>
                </a:solidFill>
                <a:latin typeface="Times New Roman" panose="02020603050405020304" pitchFamily="18" charset="0"/>
              </a:rPr>
              <a:t>如何寻找：</a:t>
            </a:r>
            <a:endParaRPr lang="zh-CN" altLang="en-US" sz="3200" b="1" dirty="0">
              <a:solidFill>
                <a:srgbClr val="FF0000"/>
              </a:solidFill>
              <a:latin typeface="Times New Roman" panose="02020603050405020304" pitchFamily="18" charset="0"/>
            </a:endParaRPr>
          </a:p>
          <a:p>
            <a:pPr algn="just">
              <a:lnSpc>
                <a:spcPct val="120000"/>
              </a:lnSpc>
              <a:spcBef>
                <a:spcPct val="20000"/>
              </a:spcBef>
              <a:buClr>
                <a:schemeClr val="tx2"/>
              </a:buClr>
              <a:buSzPct val="75000"/>
              <a:buFont typeface="Wingdings" panose="05000000000000000000" pitchFamily="2" charset="2"/>
              <a:buChar char="u"/>
            </a:pPr>
            <a:r>
              <a:rPr lang="zh-CN" altLang="en-US" sz="3200" b="1" dirty="0">
                <a:latin typeface="Times New Roman" panose="02020603050405020304" pitchFamily="18" charset="0"/>
              </a:rPr>
              <a:t>二叉树先根序列的最后一个结点 </a:t>
            </a:r>
            <a:endParaRPr lang="zh-CN" altLang="en-US" sz="3200" b="1" dirty="0">
              <a:latin typeface="Times New Roman" panose="02020603050405020304" pitchFamily="18" charset="0"/>
            </a:endParaRPr>
          </a:p>
          <a:p>
            <a:pPr algn="just">
              <a:lnSpc>
                <a:spcPct val="120000"/>
              </a:lnSpc>
              <a:spcBef>
                <a:spcPct val="20000"/>
              </a:spcBef>
              <a:buClr>
                <a:schemeClr val="tx2"/>
              </a:buClr>
              <a:buSzPct val="75000"/>
              <a:buFont typeface="Wingdings" panose="05000000000000000000" pitchFamily="2" charset="2"/>
              <a:buChar char="u"/>
            </a:pPr>
            <a:r>
              <a:rPr lang="zh-CN" altLang="en-US" sz="3200" b="1" dirty="0">
                <a:latin typeface="Times New Roman" panose="02020603050405020304" pitchFamily="18" charset="0"/>
              </a:rPr>
              <a:t>二叉树后根序列的第一个结点</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154627" name="文本框 1813506"/>
          <p:cNvSpPr txBox="1"/>
          <p:nvPr/>
        </p:nvSpPr>
        <p:spPr>
          <a:xfrm>
            <a:off x="215900" y="800100"/>
            <a:ext cx="6697663" cy="579438"/>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3200" b="1" dirty="0">
                <a:solidFill>
                  <a:srgbClr val="FF0000"/>
                </a:solidFill>
                <a:latin typeface="Times New Roman" panose="02020603050405020304" pitchFamily="18" charset="0"/>
              </a:rPr>
              <a:t>5.3.3 </a:t>
            </a:r>
            <a:r>
              <a:rPr lang="zh-CN" altLang="en-US" sz="3200" b="1" dirty="0">
                <a:solidFill>
                  <a:srgbClr val="FF0000"/>
                </a:solidFill>
                <a:latin typeface="Times New Roman" panose="02020603050405020304" pitchFamily="18" charset="0"/>
              </a:rPr>
              <a:t>线索二叉树的扩展</a:t>
            </a:r>
            <a:r>
              <a:rPr lang="en-US" altLang="zh-CN" sz="3200" b="1" dirty="0">
                <a:solidFill>
                  <a:srgbClr val="FF0000"/>
                </a:solidFill>
                <a:latin typeface="Times New Roman" panose="02020603050405020304" pitchFamily="18" charset="0"/>
              </a:rPr>
              <a:t>//</a:t>
            </a:r>
            <a:r>
              <a:rPr lang="zh-CN" altLang="en-US" sz="3200" b="1" dirty="0">
                <a:solidFill>
                  <a:srgbClr val="FF0000"/>
                </a:solidFill>
                <a:latin typeface="Times New Roman" panose="02020603050405020304" pitchFamily="18" charset="0"/>
              </a:rPr>
              <a:t>选学</a:t>
            </a:r>
            <a:endParaRPr lang="zh-CN" altLang="en-US" sz="3200" b="1" dirty="0">
              <a:solidFill>
                <a:srgbClr val="FF0000"/>
              </a:solidFill>
              <a:latin typeface="Times New Roman" panose="02020603050405020304" pitchFamily="18"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文本框 1809409"/>
          <p:cNvSpPr txBox="1"/>
          <p:nvPr/>
        </p:nvSpPr>
        <p:spPr>
          <a:xfrm>
            <a:off x="215900" y="1016000"/>
            <a:ext cx="8677275" cy="4749800"/>
          </a:xfrm>
          <a:prstGeom prst="rect">
            <a:avLst/>
          </a:prstGeom>
          <a:noFill/>
          <a:ln w="31750">
            <a:noFill/>
          </a:ln>
        </p:spPr>
        <p:txBody>
          <a:bodyPr>
            <a:spAutoFit/>
          </a:bodyPr>
          <a:p>
            <a:pPr algn="just">
              <a:lnSpc>
                <a:spcPct val="110000"/>
              </a:lnSpc>
              <a:spcBef>
                <a:spcPct val="20000"/>
              </a:spcBef>
              <a:buClr>
                <a:schemeClr val="bg2"/>
              </a:buClr>
              <a:buSzPct val="75000"/>
              <a:buFont typeface="Wingdings" panose="05000000000000000000" pitchFamily="2" charset="2"/>
            </a:pPr>
            <a:r>
              <a:rPr lang="zh-CN" altLang="en-US" sz="2800" b="1" dirty="0">
                <a:latin typeface="Times New Roman" panose="02020603050405020304" pitchFamily="18" charset="0"/>
              </a:rPr>
              <a:t>在后序线索二叉树中，查找结点</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之后序前驱结点的主要思想如下：</a:t>
            </a:r>
            <a:endParaRPr lang="zh-CN" altLang="en-US" sz="2800" b="1" dirty="0">
              <a:latin typeface="Times New Roman" panose="02020603050405020304" pitchFamily="18" charset="0"/>
            </a:endParaRPr>
          </a:p>
          <a:p>
            <a:pPr marL="179705" lvl="1" indent="0" algn="just" eaLnBrk="1" hangingPunct="1">
              <a:lnSpc>
                <a:spcPct val="110000"/>
              </a:lnSpc>
              <a:spcBef>
                <a:spcPct val="20000"/>
              </a:spcBef>
              <a:buClr>
                <a:schemeClr val="tx2"/>
              </a:buClr>
              <a:buSzPct val="75000"/>
              <a:buFont typeface="Wingdings" panose="05000000000000000000" pitchFamily="2" charset="2"/>
              <a:buChar char="Ø"/>
            </a:pPr>
            <a:r>
              <a:rPr lang="zh-CN" altLang="en-US" sz="2800" b="1" dirty="0">
                <a:latin typeface="Times New Roman" panose="02020603050405020304" pitchFamily="18" charset="0"/>
              </a:rPr>
              <a:t>若 </a:t>
            </a:r>
            <a:r>
              <a:rPr lang="en-US" altLang="zh-CN" sz="2800" b="1" i="1" dirty="0">
                <a:latin typeface="Times New Roman" panose="02020603050405020304" pitchFamily="18" charset="0"/>
              </a:rPr>
              <a:t>LThread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，则</a:t>
            </a:r>
            <a:r>
              <a:rPr lang="en-US" altLang="zh-CN" sz="2800" b="1" i="1" dirty="0">
                <a:latin typeface="Times New Roman" panose="02020603050405020304" pitchFamily="18" charset="0"/>
              </a:rPr>
              <a:t>Left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指向</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的后序前驱结点；</a:t>
            </a:r>
            <a:r>
              <a:rPr lang="en-US" altLang="zh-CN" sz="2800" b="1" dirty="0">
                <a:latin typeface="Times New Roman" panose="02020603050405020304" pitchFamily="18" charset="0"/>
              </a:rPr>
              <a:t>/* </a:t>
            </a:r>
            <a:r>
              <a:rPr lang="zh-CN" altLang="en-US" sz="2800" b="1" dirty="0">
                <a:solidFill>
                  <a:srgbClr val="FF6600"/>
                </a:solidFill>
                <a:latin typeface="Times New Roman" panose="02020603050405020304" pitchFamily="18" charset="0"/>
              </a:rPr>
              <a:t>情况</a:t>
            </a:r>
            <a:r>
              <a:rPr lang="en-US" altLang="zh-CN" sz="2800" b="1" dirty="0">
                <a:solidFill>
                  <a:srgbClr val="FF6600"/>
                </a:solidFill>
                <a:latin typeface="Times New Roman" panose="02020603050405020304" pitchFamily="18" charset="0"/>
              </a:rPr>
              <a:t>1</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Left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为左线索 </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179705" lvl="1" indent="0" algn="just" eaLnBrk="1" hangingPunct="1">
              <a:lnSpc>
                <a:spcPct val="110000"/>
              </a:lnSpc>
              <a:spcBef>
                <a:spcPct val="20000"/>
              </a:spcBef>
              <a:buClr>
                <a:schemeClr val="tx2"/>
              </a:buClr>
              <a:buSzPct val="75000"/>
              <a:buFont typeface="Wingdings" panose="05000000000000000000" pitchFamily="2" charset="2"/>
              <a:buChar char="Ø"/>
            </a:pPr>
            <a:r>
              <a:rPr lang="zh-CN" altLang="en-US" sz="2800" b="1" dirty="0">
                <a:latin typeface="Times New Roman" panose="02020603050405020304" pitchFamily="18" charset="0"/>
              </a:rPr>
              <a:t>若 </a:t>
            </a:r>
            <a:r>
              <a:rPr lang="en-US" altLang="zh-CN" sz="2800" b="1" i="1" dirty="0">
                <a:latin typeface="Times New Roman" panose="02020603050405020304" pitchFamily="18" charset="0"/>
              </a:rPr>
              <a:t>LThread</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，则：</a:t>
            </a:r>
            <a:endParaRPr lang="zh-CN" altLang="en-US" sz="2800" b="1" dirty="0">
              <a:latin typeface="Times New Roman" panose="02020603050405020304" pitchFamily="18" charset="0"/>
            </a:endParaRPr>
          </a:p>
          <a:p>
            <a:pPr algn="just">
              <a:lnSpc>
                <a:spcPct val="110000"/>
              </a:lnSpc>
              <a:spcBef>
                <a:spcPct val="20000"/>
              </a:spcBef>
              <a:buClr>
                <a:schemeClr val="tx2"/>
              </a:buClr>
              <a:buSzPct val="75000"/>
              <a:buFont typeface="Wingdings" panose="05000000000000000000" pitchFamily="2" charset="2"/>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此时</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有左子树</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因为后序遍历，</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之后序前驱必是两子树中最后被遍历的结点，</a:t>
            </a:r>
            <a:r>
              <a:rPr lang="zh-CN" altLang="en-US" sz="2800" b="1" dirty="0">
                <a:solidFill>
                  <a:srgbClr val="FF6600"/>
                </a:solidFill>
                <a:latin typeface="Times New Roman" panose="02020603050405020304" pitchFamily="18" charset="0"/>
              </a:rPr>
              <a:t>情况</a:t>
            </a:r>
            <a:r>
              <a:rPr lang="en-US" altLang="zh-CN" sz="2800" b="1" dirty="0">
                <a:solidFill>
                  <a:srgbClr val="FF6600"/>
                </a:solidFill>
                <a:latin typeface="Times New Roman" panose="02020603050405020304" pitchFamily="18" charset="0"/>
              </a:rPr>
              <a:t>2</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marL="358775" lvl="2" indent="0" algn="just" eaLnBrk="1" hangingPunct="1">
              <a:lnSpc>
                <a:spcPct val="110000"/>
              </a:lnSpc>
              <a:spcBef>
                <a:spcPct val="20000"/>
              </a:spcBef>
              <a:buClr>
                <a:schemeClr val="tx2"/>
              </a:buClr>
              <a:buSzPct val="75000"/>
              <a:buFont typeface="Wingdings" panose="05000000000000000000" pitchFamily="2" charset="2"/>
              <a:buChar char="ü"/>
            </a:pP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有右子树，则</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之右孩子是其后序前驱；</a:t>
            </a:r>
            <a:endParaRPr lang="zh-CN" altLang="en-US" sz="2800" b="1" dirty="0">
              <a:latin typeface="Times New Roman" panose="02020603050405020304" pitchFamily="18" charset="0"/>
            </a:endParaRPr>
          </a:p>
          <a:p>
            <a:pPr marL="358775" lvl="2" indent="0" algn="just" eaLnBrk="1" hangingPunct="1">
              <a:lnSpc>
                <a:spcPct val="110000"/>
              </a:lnSpc>
              <a:spcBef>
                <a:spcPct val="20000"/>
              </a:spcBef>
              <a:buClr>
                <a:schemeClr val="tx2"/>
              </a:buClr>
              <a:buSzPct val="75000"/>
              <a:buFont typeface="Wingdings" panose="05000000000000000000" pitchFamily="2" charset="2"/>
              <a:buChar char="ü"/>
            </a:pPr>
            <a:r>
              <a:rPr lang="zh-CN" altLang="en-US" sz="2800" b="1" dirty="0">
                <a:latin typeface="Times New Roman" panose="02020603050405020304" pitchFamily="18" charset="0"/>
              </a:rPr>
              <a:t>若</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无右子树，则</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之后序前驱是其左孩子</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
        <p:nvSpPr>
          <p:cNvPr id="155651" name="文本框 1809410"/>
          <p:cNvSpPr txBox="1"/>
          <p:nvPr/>
        </p:nvSpPr>
        <p:spPr>
          <a:xfrm>
            <a:off x="250825" y="333375"/>
            <a:ext cx="6697663" cy="579438"/>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zh-CN" altLang="en-US" sz="3200" b="1" dirty="0">
                <a:solidFill>
                  <a:schemeClr val="tx2"/>
                </a:solidFill>
                <a:latin typeface="Times New Roman" panose="02020603050405020304" pitchFamily="18" charset="0"/>
              </a:rPr>
              <a:t>查找后序前驱和后序后继结点</a:t>
            </a:r>
            <a:endParaRPr lang="zh-CN" altLang="en-US" sz="3200" b="1" dirty="0">
              <a:solidFill>
                <a:schemeClr val="tx2"/>
              </a:solidFill>
              <a:latin typeface="Times New Roman" panose="02020603050405020304" pitchFamily="18" charset="0"/>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文本占位符 1810433"/>
          <p:cNvSpPr>
            <a:spLocks noGrp="1"/>
          </p:cNvSpPr>
          <p:nvPr>
            <p:ph idx="1"/>
          </p:nvPr>
        </p:nvSpPr>
        <p:spPr>
          <a:xfrm>
            <a:off x="250825" y="512763"/>
            <a:ext cx="8642350" cy="5940425"/>
          </a:xfrm>
        </p:spPr>
        <p:txBody>
          <a:bodyPr vert="horz" wrap="square" lIns="92075" tIns="46038" rIns="92075" bIns="46038" anchor="t" anchorCtr="0"/>
          <a:p>
            <a:pPr algn="just">
              <a:lnSpc>
                <a:spcPct val="120000"/>
              </a:lnSpc>
              <a:buNone/>
            </a:pPr>
            <a:r>
              <a:rPr lang="zh-CN" altLang="en-US" dirty="0"/>
              <a:t>算法</a:t>
            </a:r>
            <a:r>
              <a:rPr lang="en-US" altLang="zh-CN" dirty="0"/>
              <a:t>PPO( </a:t>
            </a:r>
            <a:r>
              <a:rPr lang="en-US" altLang="zh-CN" i="1" dirty="0"/>
              <a:t>t </a:t>
            </a:r>
            <a:r>
              <a:rPr lang="en-US" altLang="zh-CN" dirty="0"/>
              <a:t>, </a:t>
            </a:r>
            <a:r>
              <a:rPr lang="en-US" altLang="zh-CN" i="1" dirty="0"/>
              <a:t>p</a:t>
            </a:r>
            <a:r>
              <a:rPr lang="en-US" altLang="zh-CN" dirty="0"/>
              <a:t> . </a:t>
            </a:r>
            <a:r>
              <a:rPr lang="en-US" altLang="zh-CN" i="1" dirty="0"/>
              <a:t>q</a:t>
            </a:r>
            <a:r>
              <a:rPr lang="en-US" altLang="zh-CN" dirty="0"/>
              <a:t> )</a:t>
            </a:r>
            <a:endParaRPr lang="en-US" altLang="zh-CN" dirty="0"/>
          </a:p>
          <a:p>
            <a:pPr algn="just">
              <a:lnSpc>
                <a:spcPct val="120000"/>
              </a:lnSpc>
              <a:buNone/>
            </a:pPr>
            <a:r>
              <a:rPr lang="en-US" altLang="zh-CN" dirty="0"/>
              <a:t>/* </a:t>
            </a:r>
            <a:r>
              <a:rPr lang="en-US" altLang="zh-CN" i="1" dirty="0"/>
              <a:t>t</a:t>
            </a:r>
            <a:r>
              <a:rPr lang="zh-CN" altLang="en-US" dirty="0"/>
              <a:t>指向后序线索二叉树</a:t>
            </a:r>
            <a:r>
              <a:rPr lang="en-US" altLang="zh-CN" i="1" dirty="0"/>
              <a:t>T</a:t>
            </a:r>
            <a:r>
              <a:rPr lang="en-US" altLang="zh-CN" dirty="0"/>
              <a:t>*</a:t>
            </a:r>
            <a:r>
              <a:rPr lang="zh-CN" altLang="en-US" dirty="0"/>
              <a:t>之根，本算法搜索</a:t>
            </a:r>
            <a:r>
              <a:rPr lang="en-US" altLang="zh-CN" dirty="0"/>
              <a:t>T*</a:t>
            </a:r>
            <a:r>
              <a:rPr lang="zh-CN" altLang="en-US" dirty="0"/>
              <a:t>之结点</a:t>
            </a:r>
            <a:r>
              <a:rPr lang="en-US" altLang="zh-CN" dirty="0"/>
              <a:t>p</a:t>
            </a:r>
            <a:r>
              <a:rPr lang="zh-CN" altLang="en-US" dirty="0"/>
              <a:t>的后序前驱结点，令</a:t>
            </a:r>
            <a:r>
              <a:rPr lang="en-US" altLang="zh-CN" dirty="0"/>
              <a:t>q</a:t>
            </a:r>
            <a:r>
              <a:rPr lang="zh-CN" altLang="en-US" dirty="0"/>
              <a:t>指向该前驱 </a:t>
            </a:r>
            <a:r>
              <a:rPr lang="en-US" altLang="zh-CN" dirty="0"/>
              <a:t>*/</a:t>
            </a:r>
            <a:endParaRPr lang="en-US" altLang="zh-CN" dirty="0"/>
          </a:p>
          <a:p>
            <a:pPr algn="just">
              <a:lnSpc>
                <a:spcPct val="120000"/>
              </a:lnSpc>
              <a:buNone/>
            </a:pPr>
            <a:r>
              <a:rPr lang="en-US" altLang="zh-CN" dirty="0"/>
              <a:t>PPO1. [</a:t>
            </a:r>
            <a:r>
              <a:rPr lang="en-US" altLang="zh-CN" i="1" dirty="0"/>
              <a:t>p</a:t>
            </a:r>
            <a:r>
              <a:rPr lang="zh-CN" altLang="en-US" dirty="0"/>
              <a:t>有右子树</a:t>
            </a:r>
            <a:r>
              <a:rPr lang="en-US" altLang="zh-CN" dirty="0"/>
              <a:t>]</a:t>
            </a:r>
            <a:endParaRPr lang="en-US" altLang="zh-CN" dirty="0"/>
          </a:p>
          <a:p>
            <a:pPr algn="just">
              <a:lnSpc>
                <a:spcPct val="120000"/>
              </a:lnSpc>
              <a:buNone/>
            </a:pPr>
            <a:r>
              <a:rPr lang="en-US" altLang="zh-CN" dirty="0"/>
              <a:t>    IF </a:t>
            </a:r>
            <a:r>
              <a:rPr lang="en-US" altLang="zh-CN" i="1" dirty="0"/>
              <a:t>RThread</a:t>
            </a:r>
            <a:r>
              <a:rPr lang="en-US" altLang="zh-CN" dirty="0"/>
              <a:t>(</a:t>
            </a:r>
            <a:r>
              <a:rPr lang="en-US" altLang="zh-CN" i="1" dirty="0"/>
              <a:t>p</a:t>
            </a:r>
            <a:r>
              <a:rPr lang="en-US" altLang="zh-CN" dirty="0"/>
              <a:t>)</a:t>
            </a:r>
            <a:r>
              <a:rPr lang="en-US" altLang="zh-CN" dirty="0">
                <a:sym typeface="Symbol" panose="05050102010706020507" pitchFamily="18" charset="2"/>
              </a:rPr>
              <a:t></a:t>
            </a:r>
            <a:r>
              <a:rPr lang="en-US" altLang="zh-CN" dirty="0"/>
              <a:t>0 THEN (</a:t>
            </a:r>
            <a:r>
              <a:rPr lang="en-US" altLang="zh-CN" i="1" dirty="0"/>
              <a:t>q</a:t>
            </a:r>
            <a:r>
              <a:rPr lang="en-US" altLang="zh-CN" dirty="0">
                <a:sym typeface="Symbol" panose="05050102010706020507" pitchFamily="18" charset="2"/>
              </a:rPr>
              <a:t> </a:t>
            </a:r>
            <a:r>
              <a:rPr lang="en-US" altLang="zh-CN" i="1" dirty="0"/>
              <a:t>Right</a:t>
            </a:r>
            <a:r>
              <a:rPr lang="en-US" altLang="zh-CN" dirty="0"/>
              <a:t>(</a:t>
            </a:r>
            <a:r>
              <a:rPr lang="en-US" altLang="zh-CN" i="1" dirty="0"/>
              <a:t>p</a:t>
            </a:r>
            <a:r>
              <a:rPr lang="en-US" altLang="zh-CN" dirty="0"/>
              <a:t>). RETURN.)</a:t>
            </a:r>
            <a:endParaRPr lang="en-US" altLang="zh-CN" dirty="0"/>
          </a:p>
          <a:p>
            <a:pPr algn="just">
              <a:lnSpc>
                <a:spcPct val="120000"/>
              </a:lnSpc>
              <a:buNone/>
            </a:pPr>
            <a:r>
              <a:rPr lang="en-US" altLang="zh-CN" dirty="0"/>
              <a:t>                  /*</a:t>
            </a:r>
            <a:r>
              <a:rPr lang="zh-CN" altLang="en-US" dirty="0"/>
              <a:t>右子树的根结点</a:t>
            </a:r>
            <a:r>
              <a:rPr lang="en-US" altLang="zh-CN" i="1" dirty="0"/>
              <a:t>Right</a:t>
            </a:r>
            <a:r>
              <a:rPr lang="en-US" altLang="zh-CN" dirty="0"/>
              <a:t>(</a:t>
            </a:r>
            <a:r>
              <a:rPr lang="en-US" altLang="zh-CN" i="1" dirty="0"/>
              <a:t>p</a:t>
            </a:r>
            <a:r>
              <a:rPr lang="en-US" altLang="zh-CN" dirty="0"/>
              <a:t>)</a:t>
            </a:r>
            <a:r>
              <a:rPr lang="zh-CN" altLang="en-US" dirty="0"/>
              <a:t>是</a:t>
            </a:r>
            <a:r>
              <a:rPr lang="en-US" altLang="zh-CN" i="1" dirty="0"/>
              <a:t>p</a:t>
            </a:r>
            <a:r>
              <a:rPr lang="zh-CN" altLang="en-US" dirty="0"/>
              <a:t>的后序前驱 </a:t>
            </a:r>
            <a:r>
              <a:rPr lang="en-US" altLang="zh-CN" dirty="0"/>
              <a:t>*/</a:t>
            </a:r>
            <a:endParaRPr lang="en-US" altLang="zh-CN" dirty="0"/>
          </a:p>
          <a:p>
            <a:pPr algn="just">
              <a:lnSpc>
                <a:spcPct val="120000"/>
              </a:lnSpc>
              <a:buNone/>
            </a:pPr>
            <a:r>
              <a:rPr lang="en-US" altLang="zh-CN" dirty="0"/>
              <a:t>PPO2. [</a:t>
            </a:r>
            <a:r>
              <a:rPr lang="en-US" altLang="zh-CN" i="1" dirty="0"/>
              <a:t>q</a:t>
            </a:r>
            <a:r>
              <a:rPr lang="zh-CN" altLang="en-US" dirty="0"/>
              <a:t>取</a:t>
            </a:r>
            <a:r>
              <a:rPr lang="en-US" altLang="zh-CN" i="1" dirty="0"/>
              <a:t>Left(p)</a:t>
            </a:r>
            <a:r>
              <a:rPr lang="en-US" altLang="zh-CN" dirty="0"/>
              <a:t> ]    </a:t>
            </a:r>
            <a:r>
              <a:rPr lang="en-US" altLang="zh-CN" i="1" dirty="0">
                <a:solidFill>
                  <a:srgbClr val="FF0000"/>
                </a:solidFill>
              </a:rPr>
              <a:t>// p</a:t>
            </a:r>
            <a:r>
              <a:rPr lang="zh-CN" altLang="en-US" dirty="0">
                <a:solidFill>
                  <a:srgbClr val="FF0000"/>
                </a:solidFill>
              </a:rPr>
              <a:t>无右子树</a:t>
            </a:r>
            <a:endParaRPr lang="zh-CN" altLang="en-US" dirty="0">
              <a:solidFill>
                <a:srgbClr val="FF0000"/>
              </a:solidFill>
            </a:endParaRPr>
          </a:p>
          <a:p>
            <a:pPr algn="just">
              <a:lnSpc>
                <a:spcPct val="120000"/>
              </a:lnSpc>
              <a:buNone/>
            </a:pPr>
            <a:r>
              <a:rPr lang="zh-CN" altLang="en-US" dirty="0"/>
              <a:t>    </a:t>
            </a:r>
            <a:r>
              <a:rPr lang="en-US" altLang="zh-CN" i="1" dirty="0"/>
              <a:t>q</a:t>
            </a:r>
            <a:r>
              <a:rPr lang="en-US" altLang="zh-CN" dirty="0">
                <a:sym typeface="Symbol" panose="05050102010706020507" pitchFamily="18" charset="2"/>
              </a:rPr>
              <a:t> </a:t>
            </a:r>
            <a:r>
              <a:rPr lang="en-US" altLang="zh-CN" i="1" dirty="0"/>
              <a:t>Left</a:t>
            </a:r>
            <a:r>
              <a:rPr lang="en-US" altLang="zh-CN" dirty="0"/>
              <a:t>(</a:t>
            </a:r>
            <a:r>
              <a:rPr lang="en-US" altLang="zh-CN" i="1" dirty="0"/>
              <a:t>p</a:t>
            </a:r>
            <a:r>
              <a:rPr lang="en-US" altLang="zh-CN" dirty="0"/>
              <a:t>). ▐ /* </a:t>
            </a:r>
            <a:r>
              <a:rPr lang="en-US" altLang="zh-CN" i="1" dirty="0"/>
              <a:t>Left(p)</a:t>
            </a:r>
            <a:r>
              <a:rPr lang="en-US" altLang="zh-CN" dirty="0"/>
              <a:t> </a:t>
            </a:r>
            <a:r>
              <a:rPr lang="zh-CN" altLang="en-US" dirty="0"/>
              <a:t>无论是左线索，还是左子树的根，都是</a:t>
            </a:r>
            <a:r>
              <a:rPr lang="en-US" altLang="zh-CN" dirty="0"/>
              <a:t>p</a:t>
            </a:r>
            <a:r>
              <a:rPr lang="zh-CN" altLang="en-US" dirty="0"/>
              <a:t>的后序前驱</a:t>
            </a:r>
            <a:r>
              <a:rPr lang="en-US" altLang="zh-CN" dirty="0"/>
              <a:t>*/</a:t>
            </a:r>
            <a:endParaRPr lang="en-US" altLang="zh-CN" dirty="0"/>
          </a:p>
        </p:txBody>
      </p:sp>
    </p:spTree>
  </p:cSld>
  <p:clrMapOvr>
    <a:masterClrMapping/>
  </p:clrMapOvr>
  <p:transition>
    <p:strips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文本占位符 1811457"/>
          <p:cNvSpPr>
            <a:spLocks noGrp="1"/>
          </p:cNvSpPr>
          <p:nvPr>
            <p:ph idx="1"/>
          </p:nvPr>
        </p:nvSpPr>
        <p:spPr>
          <a:xfrm>
            <a:off x="323850" y="476250"/>
            <a:ext cx="8604250" cy="5976938"/>
          </a:xfrm>
        </p:spPr>
        <p:txBody>
          <a:bodyPr vert="horz" wrap="square" lIns="92075" tIns="46038" rIns="92075" bIns="46038" anchor="t" anchorCtr="0"/>
          <a:p>
            <a:pPr marL="0" indent="0" algn="just">
              <a:lnSpc>
                <a:spcPct val="110000"/>
              </a:lnSpc>
              <a:buNone/>
            </a:pPr>
            <a:r>
              <a:rPr lang="zh-CN" altLang="en-US" sz="2400" dirty="0">
                <a:solidFill>
                  <a:schemeClr val="tx2"/>
                </a:solidFill>
              </a:rPr>
              <a:t>在后序线索二叉树</a:t>
            </a:r>
            <a:r>
              <a:rPr lang="en-US" altLang="zh-CN" sz="2400" i="1" dirty="0">
                <a:solidFill>
                  <a:schemeClr val="tx2"/>
                </a:solidFill>
              </a:rPr>
              <a:t>T</a:t>
            </a:r>
            <a:r>
              <a:rPr lang="en-US" altLang="zh-CN" sz="2400" dirty="0">
                <a:solidFill>
                  <a:schemeClr val="tx2"/>
                </a:solidFill>
              </a:rPr>
              <a:t>*</a:t>
            </a:r>
            <a:r>
              <a:rPr lang="zh-CN" altLang="en-US" sz="2400" dirty="0">
                <a:solidFill>
                  <a:schemeClr val="tx2"/>
                </a:solidFill>
              </a:rPr>
              <a:t>中，查找结点</a:t>
            </a:r>
            <a:r>
              <a:rPr lang="en-US" altLang="zh-CN" sz="2400" i="1" dirty="0">
                <a:solidFill>
                  <a:schemeClr val="tx2"/>
                </a:solidFill>
              </a:rPr>
              <a:t>p</a:t>
            </a:r>
            <a:r>
              <a:rPr lang="zh-CN" altLang="en-US" sz="2400" dirty="0">
                <a:solidFill>
                  <a:schemeClr val="tx2"/>
                </a:solidFill>
              </a:rPr>
              <a:t>之后序后继</a:t>
            </a:r>
            <a:endParaRPr lang="zh-CN" altLang="en-US" sz="2400" dirty="0">
              <a:solidFill>
                <a:schemeClr val="tx2"/>
              </a:solidFill>
            </a:endParaRPr>
          </a:p>
          <a:p>
            <a:pPr marL="0" indent="0" algn="just">
              <a:lnSpc>
                <a:spcPct val="110000"/>
              </a:lnSpc>
              <a:buNone/>
            </a:pPr>
            <a:r>
              <a:rPr lang="zh-CN" altLang="en-US" sz="2400" dirty="0"/>
              <a:t>主要思想如下：</a:t>
            </a:r>
            <a:endParaRPr lang="zh-CN" altLang="en-US" sz="2400" dirty="0"/>
          </a:p>
          <a:p>
            <a:pPr marL="0" indent="0" algn="just">
              <a:lnSpc>
                <a:spcPct val="110000"/>
              </a:lnSpc>
              <a:buNone/>
            </a:pPr>
            <a:r>
              <a:rPr lang="zh-CN" altLang="en-US" sz="2400" dirty="0">
                <a:solidFill>
                  <a:srgbClr val="CC0000"/>
                </a:solidFill>
              </a:rPr>
              <a:t>若</a:t>
            </a:r>
            <a:r>
              <a:rPr lang="en-US" altLang="zh-CN" sz="2400" i="1" dirty="0">
                <a:solidFill>
                  <a:srgbClr val="CC0000"/>
                </a:solidFill>
              </a:rPr>
              <a:t>p</a:t>
            </a:r>
            <a:r>
              <a:rPr lang="zh-CN" altLang="en-US" sz="2400" dirty="0">
                <a:solidFill>
                  <a:srgbClr val="CC0000"/>
                </a:solidFill>
              </a:rPr>
              <a:t>是根</a:t>
            </a:r>
            <a:r>
              <a:rPr lang="zh-CN" altLang="en-US" sz="2400" dirty="0"/>
              <a:t>，则</a:t>
            </a:r>
            <a:r>
              <a:rPr lang="en-US" altLang="zh-CN" sz="2400" i="1" dirty="0"/>
              <a:t>p</a:t>
            </a:r>
            <a:r>
              <a:rPr lang="zh-CN" altLang="en-US" sz="2400" dirty="0"/>
              <a:t>无后序后继 </a:t>
            </a:r>
            <a:r>
              <a:rPr lang="en-US" altLang="zh-CN" sz="2400" dirty="0"/>
              <a:t>/* </a:t>
            </a:r>
            <a:r>
              <a:rPr lang="zh-CN" altLang="en-US" sz="2400" dirty="0">
                <a:solidFill>
                  <a:srgbClr val="FF6600"/>
                </a:solidFill>
              </a:rPr>
              <a:t>情况</a:t>
            </a:r>
            <a:r>
              <a:rPr lang="en-US" altLang="zh-CN" sz="2400" dirty="0">
                <a:solidFill>
                  <a:srgbClr val="FF6600"/>
                </a:solidFill>
              </a:rPr>
              <a:t>1</a:t>
            </a:r>
            <a:r>
              <a:rPr lang="zh-CN" altLang="en-US" sz="2400" dirty="0"/>
              <a:t>；对</a:t>
            </a:r>
            <a:r>
              <a:rPr lang="en-US" altLang="zh-CN" sz="2400" i="1" dirty="0"/>
              <a:t>T</a:t>
            </a:r>
            <a:r>
              <a:rPr lang="en-US" altLang="zh-CN" sz="2400" dirty="0"/>
              <a:t>*</a:t>
            </a:r>
            <a:r>
              <a:rPr lang="zh-CN" altLang="en-US" sz="2400" dirty="0"/>
              <a:t>作后序遍历，</a:t>
            </a:r>
            <a:r>
              <a:rPr lang="en-US" altLang="zh-CN" sz="2400" i="1" dirty="0"/>
              <a:t>p</a:t>
            </a:r>
            <a:r>
              <a:rPr lang="zh-CN" altLang="en-US" sz="2400" dirty="0"/>
              <a:t>是最后被访问的结点 </a:t>
            </a:r>
            <a:r>
              <a:rPr lang="en-US" altLang="zh-CN" sz="2400" dirty="0"/>
              <a:t>*/</a:t>
            </a:r>
            <a:endParaRPr lang="en-US" altLang="zh-CN" sz="2400" dirty="0"/>
          </a:p>
          <a:p>
            <a:pPr marL="0" indent="0" algn="just">
              <a:lnSpc>
                <a:spcPct val="110000"/>
              </a:lnSpc>
              <a:buNone/>
            </a:pPr>
            <a:r>
              <a:rPr lang="zh-CN" altLang="en-US" sz="2400" dirty="0">
                <a:solidFill>
                  <a:srgbClr val="CC0000"/>
                </a:solidFill>
              </a:rPr>
              <a:t>若</a:t>
            </a:r>
            <a:r>
              <a:rPr lang="en-US" altLang="zh-CN" sz="2400" i="1" dirty="0">
                <a:solidFill>
                  <a:srgbClr val="CC0000"/>
                </a:solidFill>
              </a:rPr>
              <a:t>p</a:t>
            </a:r>
            <a:r>
              <a:rPr lang="zh-CN" altLang="en-US" sz="2400" dirty="0">
                <a:solidFill>
                  <a:srgbClr val="CC0000"/>
                </a:solidFill>
              </a:rPr>
              <a:t>非根</a:t>
            </a:r>
            <a:r>
              <a:rPr lang="zh-CN" altLang="en-US" sz="2400" dirty="0"/>
              <a:t>，则：</a:t>
            </a:r>
            <a:endParaRPr lang="zh-CN" altLang="en-US" sz="2400" dirty="0"/>
          </a:p>
          <a:p>
            <a:pPr marL="0" indent="0" algn="just">
              <a:lnSpc>
                <a:spcPct val="110000"/>
              </a:lnSpc>
              <a:buNone/>
            </a:pPr>
            <a:r>
              <a:rPr lang="zh-CN" altLang="en-US" sz="2400" dirty="0"/>
              <a:t>若</a:t>
            </a:r>
            <a:r>
              <a:rPr lang="en-US" altLang="zh-CN" sz="2400" i="1" dirty="0"/>
              <a:t>RThread</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1</a:t>
            </a:r>
            <a:r>
              <a:rPr lang="zh-CN" altLang="en-US" sz="2400" dirty="0"/>
              <a:t>，则</a:t>
            </a:r>
            <a:r>
              <a:rPr lang="en-US" altLang="zh-CN" sz="2400" i="1" dirty="0"/>
              <a:t>Right</a:t>
            </a:r>
            <a:r>
              <a:rPr lang="en-US" altLang="zh-CN" sz="2400" dirty="0"/>
              <a:t>(</a:t>
            </a:r>
            <a:r>
              <a:rPr lang="en-US" altLang="zh-CN" sz="2400" i="1" dirty="0"/>
              <a:t>p</a:t>
            </a:r>
            <a:r>
              <a:rPr lang="en-US" altLang="zh-CN" sz="2400" dirty="0"/>
              <a:t>)</a:t>
            </a:r>
            <a:r>
              <a:rPr lang="zh-CN" altLang="en-US" sz="2400" dirty="0"/>
              <a:t>指向</a:t>
            </a:r>
            <a:r>
              <a:rPr lang="en-US" altLang="zh-CN" sz="2400" i="1" dirty="0"/>
              <a:t>p</a:t>
            </a:r>
            <a:r>
              <a:rPr lang="zh-CN" altLang="en-US" sz="2400" dirty="0"/>
              <a:t>之后序后继结点 </a:t>
            </a:r>
            <a:r>
              <a:rPr lang="en-US" altLang="zh-CN" sz="2400" dirty="0"/>
              <a:t>/* </a:t>
            </a:r>
            <a:r>
              <a:rPr lang="zh-CN" altLang="en-US" sz="2400" dirty="0">
                <a:solidFill>
                  <a:srgbClr val="FF6600"/>
                </a:solidFill>
              </a:rPr>
              <a:t>情况</a:t>
            </a:r>
            <a:r>
              <a:rPr lang="en-US" altLang="zh-CN" sz="2400" dirty="0">
                <a:solidFill>
                  <a:srgbClr val="FF6600"/>
                </a:solidFill>
              </a:rPr>
              <a:t>2</a:t>
            </a:r>
            <a:r>
              <a:rPr lang="en-US" altLang="zh-CN" sz="2400" dirty="0"/>
              <a:t> */</a:t>
            </a:r>
            <a:endParaRPr lang="en-US" altLang="zh-CN" sz="2400" dirty="0"/>
          </a:p>
          <a:p>
            <a:pPr marL="0" indent="0" algn="just">
              <a:lnSpc>
                <a:spcPct val="110000"/>
              </a:lnSpc>
              <a:buNone/>
            </a:pPr>
            <a:r>
              <a:rPr lang="zh-CN" altLang="en-US" sz="2400" dirty="0"/>
              <a:t>若</a:t>
            </a:r>
            <a:r>
              <a:rPr lang="en-US" altLang="zh-CN" sz="2400" i="1" dirty="0"/>
              <a:t>RThread</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0</a:t>
            </a:r>
            <a:r>
              <a:rPr lang="zh-CN" altLang="en-US" sz="2400" dirty="0"/>
              <a:t>，则：</a:t>
            </a:r>
            <a:r>
              <a:rPr lang="en-US" altLang="zh-CN" sz="2400" dirty="0"/>
              <a:t>/* </a:t>
            </a:r>
            <a:r>
              <a:rPr lang="zh-CN" altLang="en-US" sz="2400" dirty="0"/>
              <a:t>此时</a:t>
            </a:r>
            <a:r>
              <a:rPr lang="en-US" altLang="zh-CN" sz="2400" i="1" dirty="0"/>
              <a:t>p</a:t>
            </a:r>
            <a:r>
              <a:rPr lang="zh-CN" altLang="en-US" sz="2400" dirty="0"/>
              <a:t>之右子树非空，故需考虑</a:t>
            </a:r>
            <a:r>
              <a:rPr lang="en-US" altLang="zh-CN" sz="2400" i="1" dirty="0"/>
              <a:t>p</a:t>
            </a:r>
            <a:r>
              <a:rPr lang="zh-CN" altLang="en-US" sz="2400" dirty="0"/>
              <a:t>之父结点；</a:t>
            </a:r>
            <a:r>
              <a:rPr lang="zh-CN" altLang="en-US" sz="2400" dirty="0">
                <a:solidFill>
                  <a:srgbClr val="FF6600"/>
                </a:solidFill>
              </a:rPr>
              <a:t>情况</a:t>
            </a:r>
            <a:r>
              <a:rPr lang="en-US" altLang="zh-CN" sz="2400" dirty="0">
                <a:solidFill>
                  <a:srgbClr val="FF6600"/>
                </a:solidFill>
              </a:rPr>
              <a:t>3</a:t>
            </a:r>
            <a:r>
              <a:rPr lang="en-US" altLang="zh-CN" sz="2400" dirty="0"/>
              <a:t> */</a:t>
            </a:r>
            <a:endParaRPr lang="en-US" altLang="zh-CN" sz="2400" dirty="0"/>
          </a:p>
          <a:p>
            <a:pPr marL="0" indent="0" algn="just">
              <a:lnSpc>
                <a:spcPct val="110000"/>
              </a:lnSpc>
              <a:buClr>
                <a:schemeClr val="tx2"/>
              </a:buClr>
              <a:buSzPct val="85000"/>
              <a:buFont typeface="Wingdings" panose="05000000000000000000" pitchFamily="2" charset="2"/>
              <a:buChar char="p"/>
            </a:pPr>
            <a:r>
              <a:rPr lang="en-US" altLang="zh-CN" sz="2400" dirty="0"/>
              <a:t> </a:t>
            </a:r>
            <a:r>
              <a:rPr lang="zh-CN" altLang="en-US" sz="2400" dirty="0"/>
              <a:t>若</a:t>
            </a:r>
            <a:r>
              <a:rPr lang="en-US" altLang="zh-CN" sz="2400" i="1" dirty="0"/>
              <a:t>p</a:t>
            </a:r>
            <a:r>
              <a:rPr lang="zh-CN" altLang="en-US" sz="2400" dirty="0"/>
              <a:t>是其父结点的右儿子，则</a:t>
            </a:r>
            <a:r>
              <a:rPr lang="en-US" altLang="zh-CN" sz="2400" i="1" dirty="0"/>
              <a:t>p</a:t>
            </a:r>
            <a:r>
              <a:rPr lang="zh-CN" altLang="en-US" sz="2400" dirty="0"/>
              <a:t>之后序后继就是其父结点；</a:t>
            </a:r>
            <a:endParaRPr lang="zh-CN" altLang="en-US" sz="2400" dirty="0"/>
          </a:p>
          <a:p>
            <a:pPr marL="0" indent="0" algn="just">
              <a:lnSpc>
                <a:spcPct val="110000"/>
              </a:lnSpc>
              <a:buClr>
                <a:schemeClr val="tx2"/>
              </a:buClr>
              <a:buSzPct val="85000"/>
              <a:buFont typeface="Wingdings" panose="05000000000000000000" pitchFamily="2" charset="2"/>
              <a:buChar char="p"/>
            </a:pPr>
            <a:r>
              <a:rPr lang="zh-CN" altLang="en-US" sz="2400" dirty="0"/>
              <a:t> 若</a:t>
            </a:r>
            <a:r>
              <a:rPr lang="en-US" altLang="zh-CN" sz="2400" i="1" dirty="0"/>
              <a:t>p</a:t>
            </a:r>
            <a:r>
              <a:rPr lang="zh-CN" altLang="en-US" sz="2400" dirty="0"/>
              <a:t>是其父结点的左儿子且</a:t>
            </a:r>
            <a:r>
              <a:rPr lang="en-US" altLang="zh-CN" sz="2400" i="1" dirty="0"/>
              <a:t>p</a:t>
            </a:r>
            <a:r>
              <a:rPr lang="zh-CN" altLang="en-US" sz="2400" dirty="0"/>
              <a:t>有右兄弟，则</a:t>
            </a:r>
            <a:r>
              <a:rPr lang="en-US" altLang="zh-CN" sz="2400" i="1" dirty="0"/>
              <a:t>p</a:t>
            </a:r>
            <a:r>
              <a:rPr lang="zh-CN" altLang="en-US" sz="2400" dirty="0"/>
              <a:t>的后序后继是其父结点之右子树中后序遍历到的首结点；</a:t>
            </a:r>
            <a:endParaRPr lang="zh-CN" altLang="en-US" sz="2400" dirty="0"/>
          </a:p>
          <a:p>
            <a:pPr marL="0" indent="0" algn="just">
              <a:lnSpc>
                <a:spcPct val="110000"/>
              </a:lnSpc>
              <a:buClr>
                <a:schemeClr val="tx2"/>
              </a:buClr>
              <a:buSzPct val="85000"/>
              <a:buFont typeface="Wingdings" panose="05000000000000000000" pitchFamily="2" charset="2"/>
              <a:buChar char="p"/>
            </a:pPr>
            <a:r>
              <a:rPr lang="zh-CN" altLang="en-US" sz="2400" dirty="0"/>
              <a:t> 若</a:t>
            </a:r>
            <a:r>
              <a:rPr lang="en-US" altLang="zh-CN" sz="2400" i="1" dirty="0"/>
              <a:t>p</a:t>
            </a:r>
            <a:r>
              <a:rPr lang="zh-CN" altLang="en-US" sz="2400" dirty="0"/>
              <a:t>是其父结点的左儿子且</a:t>
            </a:r>
            <a:r>
              <a:rPr lang="en-US" altLang="zh-CN" sz="2400" i="1" dirty="0"/>
              <a:t>p</a:t>
            </a:r>
            <a:r>
              <a:rPr lang="zh-CN" altLang="en-US" sz="2400" dirty="0"/>
              <a:t>无右兄弟，则</a:t>
            </a:r>
            <a:r>
              <a:rPr lang="en-US" altLang="zh-CN" sz="2400" i="1" dirty="0"/>
              <a:t>p</a:t>
            </a:r>
            <a:r>
              <a:rPr lang="zh-CN" altLang="en-US" sz="2400" dirty="0"/>
              <a:t>的后序后继是其父结点</a:t>
            </a:r>
            <a:r>
              <a:rPr lang="en-US" altLang="zh-CN" sz="2400" dirty="0"/>
              <a:t>.</a:t>
            </a:r>
            <a:endParaRPr lang="en-US" altLang="zh-CN" sz="2400" dirty="0"/>
          </a:p>
        </p:txBody>
      </p:sp>
    </p:spTree>
  </p:cSld>
  <p:clrMapOvr>
    <a:masterClrMapping/>
  </p:clrMapOvr>
  <p:transition>
    <p:strips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82" name="内容占位符 1812481"/>
          <p:cNvSpPr>
            <a:spLocks noGrp="1"/>
          </p:cNvSpPr>
          <p:nvPr>
            <p:ph idx="1"/>
          </p:nvPr>
        </p:nvSpPr>
        <p:spPr>
          <a:xfrm>
            <a:off x="287338" y="476250"/>
            <a:ext cx="8461375" cy="6048375"/>
          </a:xfrm>
        </p:spPr>
        <p:txBody>
          <a:bodyPr vert="horz" wrap="square" lIns="92075" tIns="46038" rIns="92075" bIns="46038" anchor="t" anchorCtr="0"/>
          <a:p>
            <a:pPr algn="just">
              <a:lnSpc>
                <a:spcPct val="110000"/>
              </a:lnSpc>
              <a:buClr>
                <a:srgbClr val="CC0000"/>
              </a:buClr>
              <a:buFont typeface="Wingdings" panose="05000000000000000000" pitchFamily="2" charset="2"/>
              <a:buNone/>
            </a:pPr>
            <a:r>
              <a:rPr lang="en-US" altLang="zh-CN" sz="3200" i="1" dirty="0"/>
              <a:t>T</a:t>
            </a:r>
            <a:r>
              <a:rPr lang="en-US" altLang="zh-CN" sz="3200" dirty="0"/>
              <a:t>*</a:t>
            </a:r>
            <a:r>
              <a:rPr lang="zh-CN" altLang="en-US" sz="3200" dirty="0"/>
              <a:t>为后序线索二叉树，</a:t>
            </a:r>
            <a:r>
              <a:rPr lang="en-US" altLang="zh-CN" sz="3200" i="1" dirty="0"/>
              <a:t>p</a:t>
            </a:r>
            <a:r>
              <a:rPr lang="zh-CN" altLang="en-US" sz="3200" dirty="0"/>
              <a:t>为</a:t>
            </a:r>
            <a:r>
              <a:rPr lang="en-US" altLang="zh-CN" sz="3200" i="1" dirty="0"/>
              <a:t>T</a:t>
            </a:r>
            <a:r>
              <a:rPr lang="en-US" altLang="zh-CN" sz="3200" dirty="0"/>
              <a:t>*</a:t>
            </a:r>
            <a:r>
              <a:rPr lang="zh-CN" altLang="en-US" sz="3200" dirty="0"/>
              <a:t>中的结点：</a:t>
            </a:r>
            <a:endParaRPr lang="zh-CN" altLang="en-US" sz="3200" dirty="0"/>
          </a:p>
          <a:p>
            <a:pPr algn="just">
              <a:lnSpc>
                <a:spcPct val="110000"/>
              </a:lnSpc>
              <a:buClr>
                <a:srgbClr val="CC0000"/>
              </a:buClr>
              <a:buFont typeface="Wingdings" panose="05000000000000000000" pitchFamily="2" charset="2"/>
              <a:buChar char="Ø"/>
            </a:pPr>
            <a:r>
              <a:rPr lang="zh-CN" altLang="en-US" sz="3200" dirty="0"/>
              <a:t>欲求</a:t>
            </a:r>
            <a:r>
              <a:rPr lang="en-US" altLang="zh-CN" sz="3200" i="1" dirty="0"/>
              <a:t>p</a:t>
            </a:r>
            <a:r>
              <a:rPr lang="zh-CN" altLang="en-US" sz="3200" dirty="0"/>
              <a:t>之后序前驱，则仅从</a:t>
            </a:r>
            <a:r>
              <a:rPr lang="en-US" altLang="zh-CN" sz="3200" i="1" dirty="0"/>
              <a:t>p</a:t>
            </a:r>
            <a:r>
              <a:rPr lang="zh-CN" altLang="en-US" sz="3200" dirty="0"/>
              <a:t>出发就能找到。</a:t>
            </a:r>
            <a:endParaRPr lang="zh-CN" altLang="en-US" sz="3200" dirty="0"/>
          </a:p>
          <a:p>
            <a:pPr algn="just">
              <a:lnSpc>
                <a:spcPct val="110000"/>
              </a:lnSpc>
              <a:buClr>
                <a:srgbClr val="CC0000"/>
              </a:buClr>
              <a:buFont typeface="Wingdings" panose="05000000000000000000" pitchFamily="2" charset="2"/>
              <a:buChar char="Ø"/>
            </a:pPr>
            <a:r>
              <a:rPr lang="zh-CN" altLang="en-US" sz="3200" dirty="0"/>
              <a:t>但若要找</a:t>
            </a:r>
            <a:r>
              <a:rPr lang="en-US" altLang="zh-CN" sz="3200" i="1" dirty="0"/>
              <a:t>p</a:t>
            </a:r>
            <a:r>
              <a:rPr lang="zh-CN" altLang="en-US" sz="3200" dirty="0"/>
              <a:t>之后序后继，则仅当</a:t>
            </a:r>
            <a:r>
              <a:rPr lang="en-US" altLang="zh-CN" sz="3200" i="1" dirty="0"/>
              <a:t>p</a:t>
            </a:r>
            <a:r>
              <a:rPr lang="zh-CN" altLang="en-US" sz="3200" dirty="0"/>
              <a:t>的右子树为空时，才能由</a:t>
            </a:r>
            <a:r>
              <a:rPr lang="en-US" altLang="zh-CN" sz="3200" i="1" dirty="0"/>
              <a:t>p</a:t>
            </a:r>
            <a:r>
              <a:rPr lang="zh-CN" altLang="en-US" sz="3200" dirty="0"/>
              <a:t>的右线索</a:t>
            </a:r>
            <a:r>
              <a:rPr lang="en-US" altLang="zh-CN" sz="3200" i="1" dirty="0"/>
              <a:t>Right</a:t>
            </a:r>
            <a:r>
              <a:rPr lang="en-US" altLang="zh-CN" sz="3200" dirty="0"/>
              <a:t>(</a:t>
            </a:r>
            <a:r>
              <a:rPr lang="en-US" altLang="zh-CN" sz="3200" i="1" dirty="0"/>
              <a:t>p</a:t>
            </a:r>
            <a:r>
              <a:rPr lang="en-US" altLang="zh-CN" sz="3200" dirty="0"/>
              <a:t>)</a:t>
            </a:r>
            <a:r>
              <a:rPr lang="zh-CN" altLang="en-US" sz="3200" dirty="0"/>
              <a:t>得到；否则必须知道</a:t>
            </a:r>
            <a:r>
              <a:rPr lang="en-US" altLang="zh-CN" sz="3200" i="1" dirty="0"/>
              <a:t>p</a:t>
            </a:r>
            <a:r>
              <a:rPr lang="zh-CN" altLang="en-US" sz="3200" dirty="0"/>
              <a:t>的父结点。因此，若在</a:t>
            </a:r>
            <a:r>
              <a:rPr lang="en-US" altLang="zh-CN" sz="3200" i="1" dirty="0"/>
              <a:t>T</a:t>
            </a:r>
            <a:r>
              <a:rPr lang="en-US" altLang="zh-CN" sz="3200" dirty="0"/>
              <a:t>*</a:t>
            </a:r>
            <a:r>
              <a:rPr lang="zh-CN" altLang="en-US" sz="3200" dirty="0"/>
              <a:t>中找某结点的后序后继，则可能要从根开始进行后序遍历；由此，在后序线索二叉树中查找给定结点之后序后继并不总是有效的。</a:t>
            </a:r>
            <a:endParaRPr lang="zh-CN" altLang="en-US" sz="3200" dirty="0"/>
          </a:p>
          <a:p>
            <a:pPr algn="just">
              <a:lnSpc>
                <a:spcPct val="110000"/>
              </a:lnSpc>
              <a:spcBef>
                <a:spcPct val="40000"/>
              </a:spcBef>
              <a:buClr>
                <a:srgbClr val="CC0000"/>
              </a:buClr>
              <a:buFont typeface="Wingdings" panose="05000000000000000000" pitchFamily="2" charset="2"/>
              <a:buNone/>
            </a:pPr>
            <a:r>
              <a:rPr lang="zh-CN" altLang="en-US" sz="3200" dirty="0">
                <a:solidFill>
                  <a:srgbClr val="000099"/>
                </a:solidFill>
                <a:ea typeface="宋体" panose="02010600030101010101" pitchFamily="2" charset="-122"/>
              </a:rPr>
              <a:t>思考：还有哪些情形可能需要涉及父结点？</a:t>
            </a:r>
            <a:endParaRPr lang="zh-CN" altLang="en-US" sz="3200" dirty="0">
              <a:solidFill>
                <a:srgbClr val="000099"/>
              </a:solidFill>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12482">
                                            <p:txEl>
                                              <p:charRg st="161" end="181"/>
                                            </p:txEl>
                                          </p:spTgt>
                                        </p:tgtEl>
                                        <p:attrNameLst>
                                          <p:attrName>style.visibility</p:attrName>
                                        </p:attrNameLst>
                                      </p:cBhvr>
                                      <p:to>
                                        <p:strVal val="visible"/>
                                      </p:to>
                                    </p:set>
                                    <p:animEffect transition="in" filter="blinds(horizontal)">
                                      <p:cBhvr>
                                        <p:cTn id="7" dur="500"/>
                                        <p:tgtEl>
                                          <p:spTgt spid="1812482">
                                            <p:txEl>
                                              <p:charRg st="161"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文本占位符 1544193"/>
          <p:cNvSpPr>
            <a:spLocks noGrp="1"/>
          </p:cNvSpPr>
          <p:nvPr>
            <p:ph idx="1"/>
          </p:nvPr>
        </p:nvSpPr>
        <p:spPr>
          <a:xfrm>
            <a:off x="287338" y="404813"/>
            <a:ext cx="8569325" cy="3887787"/>
          </a:xfrm>
        </p:spPr>
        <p:txBody>
          <a:bodyPr vert="horz" wrap="square" lIns="92075" tIns="46038" rIns="92075" bIns="46038" anchor="t" anchorCtr="0"/>
          <a:p>
            <a:pPr marL="444500" indent="-444500">
              <a:lnSpc>
                <a:spcPct val="110000"/>
              </a:lnSpc>
              <a:buNone/>
            </a:pPr>
            <a:r>
              <a:rPr lang="zh-CN" altLang="en-US" dirty="0">
                <a:solidFill>
                  <a:schemeClr val="tx2"/>
                </a:solidFill>
                <a:ea typeface="宋体" panose="02010600030101010101" pitchFamily="2" charset="-122"/>
              </a:rPr>
              <a:t>先序线索二叉树中，找某结点的先序前驱的算法</a:t>
            </a:r>
            <a:endParaRPr lang="zh-CN" altLang="en-US" dirty="0">
              <a:solidFill>
                <a:schemeClr val="tx2"/>
              </a:solidFill>
              <a:ea typeface="宋体" panose="02010600030101010101" pitchFamily="2" charset="-122"/>
            </a:endParaRPr>
          </a:p>
          <a:p>
            <a:pPr marL="444500" indent="-444500">
              <a:lnSpc>
                <a:spcPct val="110000"/>
              </a:lnSpc>
              <a:buNone/>
            </a:pPr>
            <a:r>
              <a:rPr lang="zh-CN" altLang="en-US" u="sng" dirty="0">
                <a:ea typeface="宋体" panose="02010600030101010101" pitchFamily="2" charset="-122"/>
              </a:rPr>
              <a:t>算法思想</a:t>
            </a:r>
            <a:r>
              <a:rPr lang="zh-CN" altLang="en-US" dirty="0">
                <a:ea typeface="宋体" panose="02010600030101010101" pitchFamily="2" charset="-122"/>
              </a:rPr>
              <a:t>：对任意结点</a:t>
            </a:r>
            <a:r>
              <a:rPr lang="en-US" altLang="zh-CN" dirty="0">
                <a:ea typeface="宋体" panose="02010600030101010101" pitchFamily="2" charset="-122"/>
              </a:rPr>
              <a:t>p</a:t>
            </a:r>
            <a:r>
              <a:rPr lang="zh-CN" altLang="en-US" dirty="0">
                <a:ea typeface="宋体" panose="02010600030101010101" pitchFamily="2" charset="-122"/>
              </a:rPr>
              <a:t>，</a:t>
            </a:r>
            <a:endParaRPr lang="zh-CN" altLang="en-US" dirty="0">
              <a:ea typeface="宋体" panose="02010600030101010101" pitchFamily="2" charset="-122"/>
            </a:endParaRPr>
          </a:p>
          <a:p>
            <a:pPr marL="444500" indent="-444500" algn="just">
              <a:lnSpc>
                <a:spcPct val="110000"/>
              </a:lnSpc>
              <a:buClr>
                <a:srgbClr val="FFCC00"/>
              </a:buClr>
              <a:buFont typeface="Wingdings" panose="05000000000000000000" pitchFamily="2" charset="2"/>
              <a:buChar char="v"/>
            </a:pPr>
            <a:r>
              <a:rPr lang="zh-CN" altLang="en-US" dirty="0">
                <a:ea typeface="宋体" panose="02010600030101010101" pitchFamily="2" charset="-122"/>
              </a:rPr>
              <a:t>若</a:t>
            </a:r>
            <a:r>
              <a:rPr lang="en-US" altLang="zh-CN" dirty="0">
                <a:ea typeface="宋体" panose="02010600030101010101" pitchFamily="2" charset="-122"/>
              </a:rPr>
              <a:t>p</a:t>
            </a:r>
            <a:r>
              <a:rPr lang="zh-CN" altLang="en-US" dirty="0">
                <a:ea typeface="宋体" panose="02010600030101010101" pitchFamily="2" charset="-122"/>
              </a:rPr>
              <a:t>为二叉树的根，则</a:t>
            </a:r>
            <a:r>
              <a:rPr lang="en-US" altLang="zh-CN" dirty="0">
                <a:ea typeface="宋体" panose="02010600030101010101" pitchFamily="2" charset="-122"/>
              </a:rPr>
              <a:t>p</a:t>
            </a:r>
            <a:r>
              <a:rPr lang="zh-CN" altLang="en-US" dirty="0">
                <a:ea typeface="宋体" panose="02010600030101010101" pitchFamily="2" charset="-122"/>
              </a:rPr>
              <a:t>无前驱；</a:t>
            </a:r>
            <a:endParaRPr lang="zh-CN" altLang="en-US" dirty="0">
              <a:ea typeface="宋体" panose="02010600030101010101" pitchFamily="2" charset="-122"/>
            </a:endParaRPr>
          </a:p>
          <a:p>
            <a:pPr marL="444500" indent="-444500" algn="just">
              <a:lnSpc>
                <a:spcPct val="110000"/>
              </a:lnSpc>
              <a:buClr>
                <a:srgbClr val="FFCC00"/>
              </a:buClr>
              <a:buFont typeface="Wingdings" panose="05000000000000000000" pitchFamily="2" charset="2"/>
              <a:buChar char="v"/>
            </a:pPr>
            <a:r>
              <a:rPr lang="zh-CN" altLang="en-US" dirty="0">
                <a:ea typeface="宋体" panose="02010600030101010101" pitchFamily="2" charset="-122"/>
              </a:rPr>
              <a:t>若</a:t>
            </a:r>
            <a:r>
              <a:rPr lang="en-US" altLang="zh-CN" dirty="0">
                <a:ea typeface="宋体" panose="02010600030101010101" pitchFamily="2" charset="-122"/>
              </a:rPr>
              <a:t>p</a:t>
            </a:r>
            <a:r>
              <a:rPr lang="zh-CN" altLang="en-US" dirty="0">
                <a:ea typeface="宋体" panose="02010600030101010101" pitchFamily="2" charset="-122"/>
              </a:rPr>
              <a:t>是其父结点的左儿子、或是独生右儿子，则前驱为其父结点；</a:t>
            </a:r>
            <a:endParaRPr lang="zh-CN" altLang="en-US" dirty="0">
              <a:ea typeface="宋体" panose="02010600030101010101" pitchFamily="2" charset="-122"/>
            </a:endParaRPr>
          </a:p>
          <a:p>
            <a:pPr marL="444500" indent="-444500" algn="just">
              <a:lnSpc>
                <a:spcPct val="110000"/>
              </a:lnSpc>
              <a:buClr>
                <a:srgbClr val="FFCC00"/>
              </a:buClr>
              <a:buFont typeface="Wingdings" panose="05000000000000000000" pitchFamily="2" charset="2"/>
              <a:buChar char="v"/>
            </a:pPr>
            <a:r>
              <a:rPr lang="zh-CN" altLang="en-US" dirty="0">
                <a:ea typeface="宋体" panose="02010600030101010101" pitchFamily="2" charset="-122"/>
              </a:rPr>
              <a:t>若</a:t>
            </a:r>
            <a:r>
              <a:rPr lang="en-US" altLang="zh-CN" dirty="0">
                <a:ea typeface="宋体" panose="02010600030101010101" pitchFamily="2" charset="-122"/>
              </a:rPr>
              <a:t>p</a:t>
            </a:r>
            <a:r>
              <a:rPr lang="zh-CN" altLang="en-US" dirty="0">
                <a:ea typeface="宋体" panose="02010600030101010101" pitchFamily="2" charset="-122"/>
              </a:rPr>
              <a:t>是有兄弟的右儿子，则前驱为其父结点的左子树按先序遍历时，访问的最后一个结点</a:t>
            </a:r>
            <a:r>
              <a:rPr lang="en-US" altLang="zh-CN" dirty="0">
                <a:ea typeface="宋体" panose="02010600030101010101" pitchFamily="2" charset="-122"/>
              </a:rPr>
              <a:t>(</a:t>
            </a:r>
            <a:r>
              <a:rPr lang="zh-CN" altLang="en-US" dirty="0">
                <a:ea typeface="宋体" panose="02010600030101010101" pitchFamily="2" charset="-122"/>
              </a:rPr>
              <a:t>叶结点</a:t>
            </a:r>
            <a:r>
              <a:rPr lang="en-US" altLang="zh-CN" dirty="0">
                <a:ea typeface="宋体" panose="02010600030101010101" pitchFamily="2" charset="-122"/>
              </a:rPr>
              <a:t>)</a:t>
            </a:r>
            <a:r>
              <a:rPr lang="zh-CN" altLang="en-US" dirty="0">
                <a:ea typeface="宋体" panose="02010600030101010101" pitchFamily="2" charset="-122"/>
              </a:rPr>
              <a:t>。</a:t>
            </a:r>
            <a:endParaRPr lang="zh-CN" altLang="en-US" dirty="0">
              <a:ea typeface="宋体" panose="02010600030101010101" pitchFamily="2" charset="-122"/>
            </a:endParaRPr>
          </a:p>
        </p:txBody>
      </p:sp>
      <p:grpSp>
        <p:nvGrpSpPr>
          <p:cNvPr id="159747" name="组合 1544213"/>
          <p:cNvGrpSpPr/>
          <p:nvPr/>
        </p:nvGrpSpPr>
        <p:grpSpPr>
          <a:xfrm>
            <a:off x="506413" y="4473575"/>
            <a:ext cx="8305800" cy="1731963"/>
            <a:chOff x="319" y="2818"/>
            <a:chExt cx="5232" cy="1091"/>
          </a:xfrm>
        </p:grpSpPr>
        <p:grpSp>
          <p:nvGrpSpPr>
            <p:cNvPr id="159748" name="组合 35"/>
            <p:cNvGrpSpPr/>
            <p:nvPr/>
          </p:nvGrpSpPr>
          <p:grpSpPr>
            <a:xfrm>
              <a:off x="2373" y="2953"/>
              <a:ext cx="902" cy="873"/>
              <a:chOff x="3707904" y="4401108"/>
              <a:chExt cx="1432507" cy="1385352"/>
            </a:xfrm>
          </p:grpSpPr>
          <p:sp>
            <p:nvSpPr>
              <p:cNvPr id="159764" name="椭圆 20"/>
              <p:cNvSpPr/>
              <p:nvPr/>
            </p:nvSpPr>
            <p:spPr>
              <a:xfrm>
                <a:off x="3707904" y="4401108"/>
                <a:ext cx="576064" cy="594970"/>
              </a:xfrm>
              <a:prstGeom prst="ellipse">
                <a:avLst/>
              </a:prstGeom>
              <a:solidFill>
                <a:srgbClr val="FFFF99"/>
              </a:solidFill>
              <a:ln w="25400" cap="flat" cmpd="sng">
                <a:solidFill>
                  <a:srgbClr val="FF0000"/>
                </a:solidFill>
                <a:prstDash val="solid"/>
                <a:headEnd type="none" w="med" len="med"/>
                <a:tailEnd type="none" w="med" len="med"/>
              </a:ln>
            </p:spPr>
            <p:txBody>
              <a:bodyPr wrap="none" lIns="0" tIns="0" rIns="0" bIns="0" anchor="ctr" anchorCtr="0"/>
              <a:p>
                <a:pPr marL="342900" indent="-342900" algn="ctr">
                  <a:spcBef>
                    <a:spcPct val="20000"/>
                  </a:spcBef>
                  <a:buClr>
                    <a:schemeClr val="bg2"/>
                  </a:buClr>
                  <a:buSzPct val="75000"/>
                  <a:buFont typeface="Wingdings" panose="05000000000000000000" pitchFamily="2" charset="2"/>
                </a:pPr>
                <a:r>
                  <a:rPr lang="zh-CN" altLang="en-US" sz="2600" b="1" dirty="0">
                    <a:solidFill>
                      <a:schemeClr val="tx2"/>
                    </a:solidFill>
                    <a:latin typeface="Times New Roman" panose="02020603050405020304" pitchFamily="18" charset="0"/>
                  </a:rPr>
                  <a:t>父</a:t>
                </a:r>
                <a:endParaRPr lang="zh-CN" altLang="en-US" sz="2600" b="1" dirty="0">
                  <a:solidFill>
                    <a:schemeClr val="tx2"/>
                  </a:solidFill>
                  <a:latin typeface="Times New Roman" panose="02020603050405020304" pitchFamily="18" charset="0"/>
                </a:endParaRPr>
              </a:p>
            </p:txBody>
          </p:sp>
          <p:cxnSp>
            <p:nvCxnSpPr>
              <p:cNvPr id="159765" name="直接连接符 21"/>
              <p:cNvCxnSpPr>
                <a:stCxn id="159764" idx="5"/>
                <a:endCxn id="159766" idx="1"/>
              </p:cNvCxnSpPr>
              <p:nvPr/>
            </p:nvCxnSpPr>
            <p:spPr>
              <a:xfrm>
                <a:off x="4199605" y="4908947"/>
                <a:ext cx="479836" cy="447274"/>
              </a:xfrm>
              <a:prstGeom prst="line">
                <a:avLst/>
              </a:prstGeom>
              <a:ln w="38100" cap="flat" cmpd="sng">
                <a:solidFill>
                  <a:schemeClr val="tx1"/>
                </a:solidFill>
                <a:prstDash val="solid"/>
                <a:headEnd type="none" w="med" len="med"/>
                <a:tailEnd type="none" w="med" len="med"/>
              </a:ln>
            </p:spPr>
          </p:cxnSp>
          <p:sp>
            <p:nvSpPr>
              <p:cNvPr id="159766" name="椭圆 22"/>
              <p:cNvSpPr/>
              <p:nvPr/>
            </p:nvSpPr>
            <p:spPr>
              <a:xfrm>
                <a:off x="4600351" y="5282404"/>
                <a:ext cx="540060" cy="504056"/>
              </a:xfrm>
              <a:prstGeom prst="ellipse">
                <a:avLst/>
              </a:prstGeom>
              <a:solidFill>
                <a:srgbClr val="FFFF99"/>
              </a:solidFill>
              <a:ln w="25400" cap="flat" cmpd="sng">
                <a:solidFill>
                  <a:srgbClr val="FF0000"/>
                </a:solidFill>
                <a:prstDash val="solid"/>
                <a:headEnd type="none" w="med" len="med"/>
                <a:tailEnd type="none" w="med" len="med"/>
              </a:ln>
            </p:spPr>
            <p:txBody>
              <a:bodyPr wrap="none" lIns="0" tIns="0" rIns="0" bIns="0" anchor="ctr" anchorCtr="0"/>
              <a:p>
                <a:pPr marL="342900" indent="-342900" algn="ctr">
                  <a:lnSpc>
                    <a:spcPts val="2600"/>
                  </a:lnSpc>
                  <a:buClr>
                    <a:schemeClr val="bg2"/>
                  </a:buClr>
                  <a:buSzPct val="75000"/>
                  <a:buFont typeface="Wingdings" panose="05000000000000000000" pitchFamily="2" charset="2"/>
                </a:pPr>
                <a:r>
                  <a:rPr lang="en-US" altLang="zh-CN" sz="2600" b="1" i="1" dirty="0">
                    <a:solidFill>
                      <a:schemeClr val="tx2"/>
                    </a:solidFill>
                    <a:latin typeface="Times New Roman" panose="02020603050405020304" pitchFamily="18" charset="0"/>
                  </a:rPr>
                  <a:t>p</a:t>
                </a:r>
                <a:endParaRPr lang="en-US" altLang="zh-CN" sz="2600" b="1" i="1" dirty="0">
                  <a:solidFill>
                    <a:schemeClr val="tx2"/>
                  </a:solidFill>
                  <a:latin typeface="Times New Roman" panose="02020603050405020304" pitchFamily="18" charset="0"/>
                </a:endParaRPr>
              </a:p>
            </p:txBody>
          </p:sp>
        </p:grpSp>
        <p:grpSp>
          <p:nvGrpSpPr>
            <p:cNvPr id="159749" name="组合 37"/>
            <p:cNvGrpSpPr/>
            <p:nvPr/>
          </p:nvGrpSpPr>
          <p:grpSpPr>
            <a:xfrm>
              <a:off x="319" y="2953"/>
              <a:ext cx="1481" cy="884"/>
              <a:chOff x="447793" y="4401108"/>
              <a:chExt cx="2350526" cy="1402182"/>
            </a:xfrm>
          </p:grpSpPr>
          <p:grpSp>
            <p:nvGrpSpPr>
              <p:cNvPr id="159758" name="组合 36"/>
              <p:cNvGrpSpPr/>
              <p:nvPr/>
            </p:nvGrpSpPr>
            <p:grpSpPr>
              <a:xfrm>
                <a:off x="447793" y="4401108"/>
                <a:ext cx="1870690" cy="1385352"/>
                <a:chOff x="447793" y="4401108"/>
                <a:chExt cx="1870690" cy="1385352"/>
              </a:xfrm>
            </p:grpSpPr>
            <p:sp>
              <p:nvSpPr>
                <p:cNvPr id="159760" name="椭圆 2"/>
                <p:cNvSpPr/>
                <p:nvPr/>
              </p:nvSpPr>
              <p:spPr>
                <a:xfrm>
                  <a:off x="1346946" y="4401108"/>
                  <a:ext cx="576064" cy="594970"/>
                </a:xfrm>
                <a:prstGeom prst="ellipse">
                  <a:avLst/>
                </a:prstGeom>
                <a:solidFill>
                  <a:srgbClr val="FFFF99"/>
                </a:solidFill>
                <a:ln w="25400" cap="flat" cmpd="sng">
                  <a:solidFill>
                    <a:srgbClr val="FF0000"/>
                  </a:solidFill>
                  <a:prstDash val="solid"/>
                  <a:headEnd type="none" w="med" len="med"/>
                  <a:tailEnd type="none" w="med" len="med"/>
                </a:ln>
              </p:spPr>
              <p:txBody>
                <a:bodyPr wrap="none" lIns="0" tIns="0" rIns="0" bIns="0" anchor="ctr" anchorCtr="0"/>
                <a:p>
                  <a:pPr marL="342900" indent="-342900" algn="ctr">
                    <a:spcBef>
                      <a:spcPct val="20000"/>
                    </a:spcBef>
                    <a:buClr>
                      <a:schemeClr val="bg2"/>
                    </a:buClr>
                    <a:buSzPct val="75000"/>
                    <a:buFont typeface="Wingdings" panose="05000000000000000000" pitchFamily="2" charset="2"/>
                  </a:pPr>
                  <a:r>
                    <a:rPr lang="zh-CN" altLang="en-US" sz="2600" b="1" dirty="0">
                      <a:solidFill>
                        <a:schemeClr val="tx2"/>
                      </a:solidFill>
                      <a:latin typeface="Times New Roman" panose="02020603050405020304" pitchFamily="18" charset="0"/>
                    </a:rPr>
                    <a:t>父</a:t>
                  </a:r>
                  <a:endParaRPr lang="zh-CN" altLang="en-US" sz="2600" b="1" dirty="0">
                    <a:solidFill>
                      <a:schemeClr val="tx2"/>
                    </a:solidFill>
                    <a:latin typeface="Times New Roman" panose="02020603050405020304" pitchFamily="18" charset="0"/>
                  </a:endParaRPr>
                </a:p>
              </p:txBody>
            </p:sp>
            <p:sp>
              <p:nvSpPr>
                <p:cNvPr id="159761" name="椭圆 6"/>
                <p:cNvSpPr/>
                <p:nvPr/>
              </p:nvSpPr>
              <p:spPr>
                <a:xfrm>
                  <a:off x="447793" y="5282404"/>
                  <a:ext cx="540060" cy="504056"/>
                </a:xfrm>
                <a:prstGeom prst="ellipse">
                  <a:avLst/>
                </a:prstGeom>
                <a:solidFill>
                  <a:srgbClr val="FFFF99"/>
                </a:solidFill>
                <a:ln w="25400" cap="flat" cmpd="sng">
                  <a:solidFill>
                    <a:srgbClr val="FF0000"/>
                  </a:solidFill>
                  <a:prstDash val="solid"/>
                  <a:headEnd type="none" w="med" len="med"/>
                  <a:tailEnd type="none" w="med" len="med"/>
                </a:ln>
              </p:spPr>
              <p:txBody>
                <a:bodyPr wrap="none" lIns="0" tIns="0" rIns="0" bIns="0" anchor="ctr" anchorCtr="0"/>
                <a:p>
                  <a:pPr marL="342900" indent="-342900" algn="ctr">
                    <a:lnSpc>
                      <a:spcPts val="2600"/>
                    </a:lnSpc>
                    <a:buClr>
                      <a:schemeClr val="bg2"/>
                    </a:buClr>
                    <a:buSzPct val="75000"/>
                    <a:buFont typeface="Wingdings" panose="05000000000000000000" pitchFamily="2" charset="2"/>
                  </a:pPr>
                  <a:r>
                    <a:rPr lang="en-US" altLang="zh-CN" sz="2600" b="1" i="1" dirty="0">
                      <a:solidFill>
                        <a:schemeClr val="tx2"/>
                      </a:solidFill>
                      <a:latin typeface="Times New Roman" panose="02020603050405020304" pitchFamily="18" charset="0"/>
                    </a:rPr>
                    <a:t>p</a:t>
                  </a:r>
                  <a:endParaRPr lang="en-US" altLang="zh-CN" sz="2600" b="1" i="1" dirty="0">
                    <a:solidFill>
                      <a:schemeClr val="tx2"/>
                    </a:solidFill>
                    <a:latin typeface="Times New Roman" panose="02020603050405020304" pitchFamily="18" charset="0"/>
                  </a:endParaRPr>
                </a:p>
              </p:txBody>
            </p:sp>
            <p:cxnSp>
              <p:nvCxnSpPr>
                <p:cNvPr id="159762" name="直接连接符 5"/>
                <p:cNvCxnSpPr>
                  <a:stCxn id="159760" idx="3"/>
                  <a:endCxn id="159766" idx="1"/>
                </p:cNvCxnSpPr>
                <p:nvPr/>
              </p:nvCxnSpPr>
              <p:spPr>
                <a:xfrm flipH="1">
                  <a:off x="897612" y="4908947"/>
                  <a:ext cx="533697" cy="458425"/>
                </a:xfrm>
                <a:prstGeom prst="line">
                  <a:avLst/>
                </a:prstGeom>
                <a:ln w="38100" cap="flat" cmpd="sng">
                  <a:solidFill>
                    <a:schemeClr val="tx1"/>
                  </a:solidFill>
                  <a:prstDash val="solid"/>
                  <a:headEnd type="none" w="med" len="med"/>
                  <a:tailEnd type="none" w="med" len="med"/>
                </a:ln>
              </p:spPr>
            </p:cxnSp>
            <p:cxnSp>
              <p:nvCxnSpPr>
                <p:cNvPr id="159763" name="直接连接符 14"/>
                <p:cNvCxnSpPr>
                  <a:stCxn id="159760" idx="5"/>
                  <a:endCxn id="159766" idx="1"/>
                </p:cNvCxnSpPr>
                <p:nvPr/>
              </p:nvCxnSpPr>
              <p:spPr>
                <a:xfrm>
                  <a:off x="1838647" y="4908947"/>
                  <a:ext cx="479836" cy="447274"/>
                </a:xfrm>
                <a:prstGeom prst="line">
                  <a:avLst/>
                </a:prstGeom>
                <a:ln w="38100" cap="flat" cmpd="sng">
                  <a:solidFill>
                    <a:schemeClr val="tx1"/>
                  </a:solidFill>
                  <a:prstDash val="solid"/>
                  <a:headEnd type="none" w="med" len="med"/>
                  <a:tailEnd type="none" w="med" len="med"/>
                </a:ln>
              </p:spPr>
            </p:cxnSp>
          </p:grpSp>
          <p:cxnSp>
            <p:nvCxnSpPr>
              <p:cNvPr id="159759" name="直接连接符 31"/>
              <p:cNvCxnSpPr>
                <a:stCxn id="159760" idx="5"/>
                <a:endCxn id="159766" idx="1"/>
              </p:cNvCxnSpPr>
              <p:nvPr/>
            </p:nvCxnSpPr>
            <p:spPr>
              <a:xfrm>
                <a:off x="2318483" y="5356016"/>
                <a:ext cx="479836" cy="447274"/>
              </a:xfrm>
              <a:prstGeom prst="line">
                <a:avLst/>
              </a:prstGeom>
              <a:ln w="38100" cap="flat" cmpd="sng">
                <a:solidFill>
                  <a:schemeClr val="tx1"/>
                </a:solidFill>
                <a:prstDash val="dash"/>
                <a:headEnd type="none" w="med" len="med"/>
                <a:tailEnd type="none" w="med" len="med"/>
              </a:ln>
            </p:spPr>
          </p:cxnSp>
        </p:grpSp>
        <p:grpSp>
          <p:nvGrpSpPr>
            <p:cNvPr id="159750" name="组合 34"/>
            <p:cNvGrpSpPr/>
            <p:nvPr/>
          </p:nvGrpSpPr>
          <p:grpSpPr>
            <a:xfrm>
              <a:off x="3855" y="2818"/>
              <a:ext cx="1696" cy="1091"/>
              <a:chOff x="5760132" y="4186463"/>
              <a:chExt cx="2691700" cy="1730953"/>
            </a:xfrm>
          </p:grpSpPr>
          <p:sp>
            <p:nvSpPr>
              <p:cNvPr id="159751" name="椭圆 26"/>
              <p:cNvSpPr/>
              <p:nvPr/>
            </p:nvSpPr>
            <p:spPr>
              <a:xfrm>
                <a:off x="7019325" y="4186463"/>
                <a:ext cx="576064" cy="594970"/>
              </a:xfrm>
              <a:prstGeom prst="ellipse">
                <a:avLst/>
              </a:prstGeom>
              <a:solidFill>
                <a:srgbClr val="FFFF99"/>
              </a:solidFill>
              <a:ln w="25400" cap="flat" cmpd="sng">
                <a:solidFill>
                  <a:srgbClr val="FF0000"/>
                </a:solidFill>
                <a:prstDash val="solid"/>
                <a:headEnd type="none" w="med" len="med"/>
                <a:tailEnd type="none" w="med" len="med"/>
              </a:ln>
            </p:spPr>
            <p:txBody>
              <a:bodyPr wrap="none" lIns="0" tIns="0" rIns="0" bIns="0" anchor="ctr" anchorCtr="0"/>
              <a:p>
                <a:pPr marL="342900" indent="-342900" algn="ctr">
                  <a:spcBef>
                    <a:spcPct val="20000"/>
                  </a:spcBef>
                  <a:buClr>
                    <a:schemeClr val="bg2"/>
                  </a:buClr>
                  <a:buSzPct val="75000"/>
                  <a:buFont typeface="Wingdings" panose="05000000000000000000" pitchFamily="2" charset="2"/>
                </a:pPr>
                <a:r>
                  <a:rPr lang="zh-CN" altLang="en-US" sz="2600" b="1" dirty="0">
                    <a:solidFill>
                      <a:schemeClr val="tx2"/>
                    </a:solidFill>
                    <a:latin typeface="Times New Roman" panose="02020603050405020304" pitchFamily="18" charset="0"/>
                  </a:rPr>
                  <a:t>父</a:t>
                </a:r>
                <a:endParaRPr lang="zh-CN" altLang="en-US" sz="2600" b="1" dirty="0">
                  <a:solidFill>
                    <a:schemeClr val="tx2"/>
                  </a:solidFill>
                  <a:latin typeface="Times New Roman" panose="02020603050405020304" pitchFamily="18" charset="0"/>
                </a:endParaRPr>
              </a:p>
            </p:txBody>
          </p:sp>
          <p:sp>
            <p:nvSpPr>
              <p:cNvPr id="159752" name="椭圆 27"/>
              <p:cNvSpPr/>
              <p:nvPr/>
            </p:nvSpPr>
            <p:spPr>
              <a:xfrm>
                <a:off x="6120172" y="5067759"/>
                <a:ext cx="540060" cy="504056"/>
              </a:xfrm>
              <a:prstGeom prst="ellipse">
                <a:avLst/>
              </a:prstGeom>
              <a:solidFill>
                <a:srgbClr val="FFFF99"/>
              </a:solidFill>
              <a:ln w="25400" cap="flat" cmpd="sng">
                <a:solidFill>
                  <a:srgbClr val="FF0000"/>
                </a:solidFill>
                <a:prstDash val="solid"/>
                <a:headEnd type="none" w="med" len="med"/>
                <a:tailEnd type="none" w="med" len="med"/>
              </a:ln>
            </p:spPr>
            <p:txBody>
              <a:bodyPr wrap="none" lIns="0" tIns="0" rIns="0" bIns="0" anchor="ctr" anchorCtr="0"/>
              <a:p>
                <a:pPr marL="342900" indent="-342900" algn="ctr">
                  <a:lnSpc>
                    <a:spcPts val="2600"/>
                  </a:lnSpc>
                  <a:buClr>
                    <a:schemeClr val="bg2"/>
                  </a:buClr>
                  <a:buSzPct val="75000"/>
                  <a:buFont typeface="Wingdings" panose="05000000000000000000" pitchFamily="2" charset="2"/>
                </a:pPr>
                <a:r>
                  <a:rPr lang="en-US" altLang="zh-CN" sz="2600" b="1" i="1" dirty="0">
                    <a:solidFill>
                      <a:schemeClr val="tx2"/>
                    </a:solidFill>
                    <a:latin typeface="Times New Roman" panose="02020603050405020304" pitchFamily="18" charset="0"/>
                    <a:sym typeface="Symbol" panose="05050102010706020507" pitchFamily="18" charset="2"/>
                  </a:rPr>
                  <a:t></a:t>
                </a:r>
                <a:endParaRPr lang="en-US" altLang="zh-CN" sz="2600" b="1" i="1" dirty="0">
                  <a:solidFill>
                    <a:schemeClr val="tx2"/>
                  </a:solidFill>
                  <a:latin typeface="Times New Roman" panose="02020603050405020304" pitchFamily="18" charset="0"/>
                </a:endParaRPr>
              </a:p>
            </p:txBody>
          </p:sp>
          <p:cxnSp>
            <p:nvCxnSpPr>
              <p:cNvPr id="159753" name="直接连接符 28"/>
              <p:cNvCxnSpPr>
                <a:stCxn id="159751" idx="3"/>
                <a:endCxn id="159766" idx="1"/>
              </p:cNvCxnSpPr>
              <p:nvPr/>
            </p:nvCxnSpPr>
            <p:spPr>
              <a:xfrm flipH="1">
                <a:off x="6569991" y="4694302"/>
                <a:ext cx="533697" cy="458425"/>
              </a:xfrm>
              <a:prstGeom prst="line">
                <a:avLst/>
              </a:prstGeom>
              <a:ln w="38100" cap="flat" cmpd="sng">
                <a:solidFill>
                  <a:schemeClr val="tx1"/>
                </a:solidFill>
                <a:prstDash val="solid"/>
                <a:headEnd type="none" w="med" len="med"/>
                <a:tailEnd type="none" w="med" len="med"/>
              </a:ln>
            </p:spPr>
          </p:cxnSp>
          <p:cxnSp>
            <p:nvCxnSpPr>
              <p:cNvPr id="159754" name="直接连接符 29"/>
              <p:cNvCxnSpPr>
                <a:stCxn id="159751" idx="5"/>
                <a:endCxn id="159755" idx="1"/>
              </p:cNvCxnSpPr>
              <p:nvPr/>
            </p:nvCxnSpPr>
            <p:spPr>
              <a:xfrm>
                <a:off x="7511026" y="4694302"/>
                <a:ext cx="479836" cy="447274"/>
              </a:xfrm>
              <a:prstGeom prst="line">
                <a:avLst/>
              </a:prstGeom>
              <a:ln w="38100" cap="flat" cmpd="sng">
                <a:solidFill>
                  <a:schemeClr val="tx1"/>
                </a:solidFill>
                <a:prstDash val="solid"/>
                <a:headEnd type="none" w="med" len="med"/>
                <a:tailEnd type="none" w="med" len="med"/>
              </a:ln>
            </p:spPr>
          </p:cxnSp>
          <p:sp>
            <p:nvSpPr>
              <p:cNvPr id="159755" name="椭圆 30"/>
              <p:cNvSpPr/>
              <p:nvPr/>
            </p:nvSpPr>
            <p:spPr>
              <a:xfrm>
                <a:off x="7911772" y="5067759"/>
                <a:ext cx="540060" cy="504056"/>
              </a:xfrm>
              <a:prstGeom prst="ellipse">
                <a:avLst/>
              </a:prstGeom>
              <a:solidFill>
                <a:srgbClr val="FFFF99"/>
              </a:solidFill>
              <a:ln w="25400" cap="flat" cmpd="sng">
                <a:solidFill>
                  <a:srgbClr val="FF0000"/>
                </a:solidFill>
                <a:prstDash val="solid"/>
                <a:headEnd type="none" w="med" len="med"/>
                <a:tailEnd type="none" w="med" len="med"/>
              </a:ln>
            </p:spPr>
            <p:txBody>
              <a:bodyPr wrap="none" lIns="0" tIns="0" rIns="0" bIns="0" anchor="ctr" anchorCtr="0"/>
              <a:p>
                <a:pPr marL="342900" indent="-342900" algn="ctr">
                  <a:lnSpc>
                    <a:spcPts val="2600"/>
                  </a:lnSpc>
                  <a:buClr>
                    <a:schemeClr val="bg2"/>
                  </a:buClr>
                  <a:buSzPct val="75000"/>
                  <a:buFont typeface="Wingdings" panose="05000000000000000000" pitchFamily="2" charset="2"/>
                </a:pPr>
                <a:r>
                  <a:rPr lang="en-US" altLang="zh-CN" sz="2600" b="1" i="1" dirty="0">
                    <a:solidFill>
                      <a:schemeClr val="tx2"/>
                    </a:solidFill>
                    <a:latin typeface="Times New Roman" panose="02020603050405020304" pitchFamily="18" charset="0"/>
                  </a:rPr>
                  <a:t>p</a:t>
                </a:r>
                <a:endParaRPr lang="en-US" altLang="zh-CN" sz="2600" b="1" i="1" dirty="0">
                  <a:solidFill>
                    <a:schemeClr val="tx2"/>
                  </a:solidFill>
                  <a:latin typeface="Times New Roman" panose="02020603050405020304" pitchFamily="18" charset="0"/>
                </a:endParaRPr>
              </a:p>
            </p:txBody>
          </p:sp>
          <p:cxnSp>
            <p:nvCxnSpPr>
              <p:cNvPr id="159756" name="直接连接符 32"/>
              <p:cNvCxnSpPr>
                <a:stCxn id="159751" idx="5"/>
                <a:endCxn id="159755" idx="1"/>
              </p:cNvCxnSpPr>
              <p:nvPr/>
            </p:nvCxnSpPr>
            <p:spPr>
              <a:xfrm flipH="1">
                <a:off x="5760132" y="5470142"/>
                <a:ext cx="425686" cy="447274"/>
              </a:xfrm>
              <a:prstGeom prst="line">
                <a:avLst/>
              </a:prstGeom>
              <a:ln w="38100" cap="flat" cmpd="sng">
                <a:solidFill>
                  <a:schemeClr val="tx1"/>
                </a:solidFill>
                <a:prstDash val="solid"/>
                <a:headEnd type="none" w="med" len="med"/>
                <a:tailEnd type="none" w="med" len="med"/>
              </a:ln>
            </p:spPr>
          </p:cxnSp>
          <p:cxnSp>
            <p:nvCxnSpPr>
              <p:cNvPr id="159757" name="直接连接符 33"/>
              <p:cNvCxnSpPr>
                <a:stCxn id="159751" idx="5"/>
                <a:endCxn id="159755" idx="1"/>
              </p:cNvCxnSpPr>
              <p:nvPr/>
            </p:nvCxnSpPr>
            <p:spPr>
              <a:xfrm>
                <a:off x="6592293" y="5470142"/>
                <a:ext cx="479836" cy="447274"/>
              </a:xfrm>
              <a:prstGeom prst="line">
                <a:avLst/>
              </a:prstGeom>
              <a:ln w="38100" cap="flat" cmpd="sng">
                <a:solidFill>
                  <a:schemeClr val="tx1"/>
                </a:solidFill>
                <a:prstDash val="solid"/>
                <a:headEnd type="none" w="med" len="med"/>
                <a:tailEnd type="none" w="med" len="med"/>
              </a:ln>
            </p:spPr>
          </p:cxnSp>
        </p:grpSp>
      </p:grpSp>
    </p:spTree>
  </p:cSld>
  <p:clrMapOvr>
    <a:masterClrMapping/>
  </p:clrMapOvr>
  <p:transition>
    <p:strips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文本占位符 1814529"/>
          <p:cNvSpPr>
            <a:spLocks noGrp="1"/>
          </p:cNvSpPr>
          <p:nvPr>
            <p:ph idx="1"/>
          </p:nvPr>
        </p:nvSpPr>
        <p:spPr>
          <a:xfrm>
            <a:off x="287338" y="873125"/>
            <a:ext cx="8461375" cy="5651500"/>
          </a:xfrm>
        </p:spPr>
        <p:txBody>
          <a:bodyPr vert="horz" wrap="square" lIns="92075" tIns="46038" rIns="92075" bIns="46038" anchor="t" anchorCtr="0"/>
          <a:p>
            <a:pPr marL="266700" indent="-266700" algn="just">
              <a:lnSpc>
                <a:spcPct val="110000"/>
              </a:lnSpc>
              <a:buClr>
                <a:srgbClr val="CC0000"/>
              </a:buClr>
              <a:buFont typeface="Wingdings" panose="05000000000000000000" pitchFamily="2" charset="2"/>
              <a:buNone/>
            </a:pPr>
            <a:r>
              <a:rPr lang="en-US" altLang="zh-CN" sz="3200" dirty="0"/>
              <a:t>   </a:t>
            </a:r>
            <a:r>
              <a:rPr lang="zh-CN" altLang="en-US" sz="3200" dirty="0"/>
              <a:t>前面介绍的线索二叉树将线索同时运用到左边和右边两个方向，不妨称为</a:t>
            </a:r>
            <a:r>
              <a:rPr lang="zh-CN" altLang="en-US" sz="3200" dirty="0">
                <a:solidFill>
                  <a:schemeClr val="tx2"/>
                </a:solidFill>
              </a:rPr>
              <a:t>完全线索二叉树</a:t>
            </a:r>
            <a:r>
              <a:rPr lang="zh-CN" altLang="en-US" sz="3200" dirty="0"/>
              <a:t>。</a:t>
            </a:r>
            <a:endParaRPr lang="zh-CN" altLang="en-US" sz="3200" dirty="0"/>
          </a:p>
          <a:p>
            <a:pPr marL="266700" indent="-266700" algn="just">
              <a:lnSpc>
                <a:spcPct val="110000"/>
              </a:lnSpc>
              <a:buClr>
                <a:srgbClr val="CC0000"/>
              </a:buClr>
              <a:buFont typeface="Wingdings" panose="05000000000000000000" pitchFamily="2" charset="2"/>
              <a:buNone/>
            </a:pPr>
            <a:r>
              <a:rPr lang="zh-CN" altLang="en-US" sz="3200" dirty="0"/>
              <a:t>   很多情况下仅需要单边的线索二叉树，分别称为左线索二叉树和右线索二叉树。</a:t>
            </a:r>
            <a:endParaRPr lang="zh-CN" altLang="en-US" sz="3200" dirty="0"/>
          </a:p>
          <a:p>
            <a:pPr marL="266700" indent="-266700" algn="just">
              <a:lnSpc>
                <a:spcPct val="110000"/>
              </a:lnSpc>
              <a:buClr>
                <a:srgbClr val="CC0000"/>
              </a:buClr>
              <a:buFont typeface="Wingdings" panose="05000000000000000000" pitchFamily="2" charset="2"/>
              <a:buChar char="Ø"/>
            </a:pPr>
            <a:r>
              <a:rPr lang="zh-CN" altLang="en-US" sz="3200" dirty="0">
                <a:solidFill>
                  <a:schemeClr val="tx2"/>
                </a:solidFill>
              </a:rPr>
              <a:t>右线索二叉树</a:t>
            </a:r>
            <a:r>
              <a:rPr lang="zh-CN" altLang="en-US" sz="3200" dirty="0"/>
              <a:t>，可通过</a:t>
            </a:r>
            <a:r>
              <a:rPr lang="en-US" altLang="zh-CN" sz="3200" i="1" dirty="0"/>
              <a:t>Right</a:t>
            </a:r>
            <a:r>
              <a:rPr lang="zh-CN" altLang="en-US" sz="3200" dirty="0"/>
              <a:t>建立线索，利用</a:t>
            </a:r>
            <a:r>
              <a:rPr lang="en-US" altLang="zh-CN" sz="3200" i="1" dirty="0"/>
              <a:t>RThread</a:t>
            </a:r>
            <a:r>
              <a:rPr lang="zh-CN" altLang="en-US" sz="3200" dirty="0"/>
              <a:t>来标识线索；</a:t>
            </a:r>
            <a:endParaRPr lang="zh-CN" altLang="en-US" sz="3200" dirty="0"/>
          </a:p>
          <a:p>
            <a:pPr marL="266700" indent="-266700" algn="just">
              <a:lnSpc>
                <a:spcPct val="110000"/>
              </a:lnSpc>
              <a:buClr>
                <a:srgbClr val="CC0000"/>
              </a:buClr>
              <a:buFont typeface="Wingdings" panose="05000000000000000000" pitchFamily="2" charset="2"/>
              <a:buChar char="Ø"/>
            </a:pPr>
            <a:r>
              <a:rPr lang="zh-CN" altLang="en-US" sz="3200" dirty="0">
                <a:solidFill>
                  <a:schemeClr val="tx2"/>
                </a:solidFill>
              </a:rPr>
              <a:t>左线索二叉树</a:t>
            </a:r>
            <a:r>
              <a:rPr lang="zh-CN" altLang="en-US" sz="3200" dirty="0"/>
              <a:t>，可通过</a:t>
            </a:r>
            <a:r>
              <a:rPr lang="en-US" altLang="zh-CN" sz="3200" i="1" dirty="0"/>
              <a:t>Left</a:t>
            </a:r>
            <a:r>
              <a:rPr lang="zh-CN" altLang="en-US" sz="3200" dirty="0"/>
              <a:t>建立线索，利用</a:t>
            </a:r>
            <a:r>
              <a:rPr lang="en-US" altLang="zh-CN" sz="3200" i="1" dirty="0"/>
              <a:t>LThread</a:t>
            </a:r>
            <a:r>
              <a:rPr lang="zh-CN" altLang="en-US" sz="3200" dirty="0"/>
              <a:t>来标识线索。 </a:t>
            </a:r>
            <a:endParaRPr lang="zh-CN" altLang="en-US" sz="3200" dirty="0"/>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0162" name="内容占位符 1500161"/>
          <p:cNvSpPr>
            <a:spLocks noGrp="1"/>
          </p:cNvSpPr>
          <p:nvPr>
            <p:ph idx="1"/>
          </p:nvPr>
        </p:nvSpPr>
        <p:spPr>
          <a:xfrm>
            <a:off x="215900" y="1089025"/>
            <a:ext cx="8785225" cy="4754563"/>
          </a:xfrm>
        </p:spPr>
        <p:txBody>
          <a:bodyPr vert="horz" wrap="square" lIns="92075" tIns="46038" rIns="92075" bIns="46038" anchor="t" anchorCtr="0"/>
          <a:p>
            <a:pPr marL="0" indent="0">
              <a:buNone/>
            </a:pPr>
            <a:r>
              <a:rPr lang="zh-CN" altLang="en-US" sz="3600" dirty="0">
                <a:solidFill>
                  <a:schemeClr val="tx2"/>
                </a:solidFill>
                <a:latin typeface="仿宋_GB2312" pitchFamily="49" charset="-122"/>
              </a:rPr>
              <a:t>问题的提出</a:t>
            </a:r>
            <a:endParaRPr lang="zh-CN" altLang="en-US" sz="3600" dirty="0">
              <a:solidFill>
                <a:schemeClr val="tx2"/>
              </a:solidFill>
              <a:latin typeface="仿宋_GB2312" pitchFamily="49" charset="-122"/>
            </a:endParaRPr>
          </a:p>
          <a:p>
            <a:pPr marL="0" indent="0">
              <a:lnSpc>
                <a:spcPct val="130000"/>
              </a:lnSpc>
              <a:buNone/>
            </a:pPr>
            <a:r>
              <a:rPr lang="zh-CN" altLang="en-US" sz="3200" dirty="0">
                <a:latin typeface="仿宋_GB2312" pitchFamily="49" charset="-122"/>
              </a:rPr>
              <a:t>如何快速找到二叉树中给定结点在先根（中根、后根）序列下的前驱和后继结点？</a:t>
            </a:r>
            <a:endParaRPr lang="zh-CN" altLang="en-US" sz="3200" dirty="0">
              <a:latin typeface="仿宋_GB2312" pitchFamily="49" charset="-122"/>
            </a:endParaRPr>
          </a:p>
          <a:p>
            <a:pPr marL="0" indent="0">
              <a:lnSpc>
                <a:spcPct val="130000"/>
              </a:lnSpc>
              <a:buNone/>
            </a:pPr>
            <a:endParaRPr lang="zh-CN" altLang="en-US" sz="3200" dirty="0">
              <a:latin typeface="仿宋_GB2312" pitchFamily="49" charset="-122"/>
            </a:endParaRPr>
          </a:p>
          <a:p>
            <a:pPr marL="0" indent="0">
              <a:lnSpc>
                <a:spcPct val="130000"/>
              </a:lnSpc>
              <a:buClr>
                <a:schemeClr val="tx2"/>
              </a:buClr>
              <a:buSzPct val="90000"/>
              <a:buFont typeface="Wingdings" panose="05000000000000000000" pitchFamily="2" charset="2"/>
              <a:buChar char="Ø"/>
            </a:pPr>
            <a:r>
              <a:rPr lang="zh-CN" altLang="en-US" sz="3200" dirty="0">
                <a:latin typeface="仿宋_GB2312" pitchFamily="49" charset="-122"/>
              </a:rPr>
              <a:t> 通过先根（中根、后根）遍历？</a:t>
            </a:r>
            <a:endParaRPr lang="zh-CN" altLang="en-US" sz="3200" dirty="0">
              <a:latin typeface="仿宋_GB2312" pitchFamily="49" charset="-122"/>
            </a:endParaRPr>
          </a:p>
          <a:p>
            <a:pPr marL="0" indent="0">
              <a:lnSpc>
                <a:spcPct val="130000"/>
              </a:lnSpc>
              <a:buClr>
                <a:schemeClr val="tx2"/>
              </a:buClr>
              <a:buSzPct val="90000"/>
              <a:buFont typeface="Wingdings" panose="05000000000000000000" pitchFamily="2" charset="2"/>
              <a:buChar char="Ø"/>
            </a:pPr>
            <a:r>
              <a:rPr lang="zh-CN" altLang="en-US" sz="3200" dirty="0">
                <a:latin typeface="仿宋_GB2312" pitchFamily="49" charset="-122"/>
              </a:rPr>
              <a:t> 利用原来的空指针。</a:t>
            </a:r>
            <a:endParaRPr lang="zh-CN" altLang="en-US" sz="3200" dirty="0">
              <a:latin typeface="仿宋_GB2312" pitchFamily="49" charset="-122"/>
            </a:endParaRPr>
          </a:p>
          <a:p>
            <a:pPr marL="0" indent="0">
              <a:buNone/>
            </a:pPr>
            <a:endParaRPr lang="zh-CN" altLang="en-US" sz="32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0162">
                                            <p:txEl>
                                              <p:charRg st="44" end="60"/>
                                            </p:txEl>
                                          </p:spTgt>
                                        </p:tgtEl>
                                        <p:attrNameLst>
                                          <p:attrName>style.visibility</p:attrName>
                                        </p:attrNameLst>
                                      </p:cBhvr>
                                      <p:to>
                                        <p:strVal val="visible"/>
                                      </p:to>
                                    </p:set>
                                    <p:animEffect transition="in" filter="blinds(horizontal)">
                                      <p:cBhvr>
                                        <p:cTn id="7" dur="500"/>
                                        <p:tgtEl>
                                          <p:spTgt spid="1500162">
                                            <p:txEl>
                                              <p:charRg st="44" end="6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0162">
                                            <p:txEl>
                                              <p:charRg st="60" end="71"/>
                                            </p:txEl>
                                          </p:spTgt>
                                        </p:tgtEl>
                                        <p:attrNameLst>
                                          <p:attrName>style.visibility</p:attrName>
                                        </p:attrNameLst>
                                      </p:cBhvr>
                                      <p:to>
                                        <p:strVal val="visible"/>
                                      </p:to>
                                    </p:set>
                                    <p:animEffect transition="in" filter="blinds(horizontal)">
                                      <p:cBhvr>
                                        <p:cTn id="10" dur="500"/>
                                        <p:tgtEl>
                                          <p:spTgt spid="1500162">
                                            <p:txEl>
                                              <p:charRg st="60"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文本占位符 1815553"/>
          <p:cNvSpPr>
            <a:spLocks noGrp="1"/>
          </p:cNvSpPr>
          <p:nvPr>
            <p:ph idx="1"/>
          </p:nvPr>
        </p:nvSpPr>
        <p:spPr>
          <a:xfrm>
            <a:off x="287338" y="441325"/>
            <a:ext cx="8461375" cy="4787900"/>
          </a:xfrm>
        </p:spPr>
        <p:txBody>
          <a:bodyPr vert="horz" wrap="square" lIns="92075" tIns="46038" rIns="92075" bIns="46038" anchor="t" anchorCtr="0"/>
          <a:p>
            <a:pPr marL="0" indent="0" algn="just">
              <a:lnSpc>
                <a:spcPct val="130000"/>
              </a:lnSpc>
              <a:buClr>
                <a:srgbClr val="CC0000"/>
              </a:buClr>
              <a:buFont typeface="Wingdings" panose="05000000000000000000" pitchFamily="2" charset="2"/>
              <a:buNone/>
            </a:pPr>
            <a:r>
              <a:rPr lang="zh-CN" altLang="en-US" dirty="0"/>
              <a:t>在线索二叉树中，查找指定结点在某种遍历次序下的前驱或后继并不总是有效的。对于随机操作，一次查找前驱或后继的时间复杂度仍然为</a:t>
            </a:r>
            <a:r>
              <a:rPr lang="en-US" altLang="zh-CN" dirty="0"/>
              <a:t>O(</a:t>
            </a:r>
            <a:r>
              <a:rPr lang="en-US" altLang="zh-CN" i="1" dirty="0"/>
              <a:t>n</a:t>
            </a:r>
            <a:r>
              <a:rPr lang="en-US" altLang="zh-CN" dirty="0"/>
              <a:t>). </a:t>
            </a:r>
            <a:endParaRPr lang="en-US" altLang="zh-CN" dirty="0"/>
          </a:p>
          <a:p>
            <a:pPr marL="0" indent="0" algn="just">
              <a:lnSpc>
                <a:spcPct val="130000"/>
              </a:lnSpc>
              <a:buClr>
                <a:srgbClr val="CC0000"/>
              </a:buClr>
              <a:buFont typeface="Wingdings" panose="05000000000000000000" pitchFamily="2" charset="2"/>
              <a:buNone/>
            </a:pPr>
            <a:r>
              <a:rPr lang="zh-CN" altLang="en-US" dirty="0"/>
              <a:t>如果经常查找二叉树中指定结点在某次序下的前驱和后继，那么就需要改进线索二叉树或使用其它方法。</a:t>
            </a:r>
            <a:endParaRPr lang="zh-CN" altLang="en-US" dirty="0"/>
          </a:p>
          <a:p>
            <a:pPr marL="0" indent="0" algn="just">
              <a:lnSpc>
                <a:spcPct val="130000"/>
              </a:lnSpc>
              <a:buClr>
                <a:srgbClr val="CC0000"/>
              </a:buClr>
              <a:buFont typeface="Wingdings" panose="05000000000000000000" pitchFamily="2" charset="2"/>
              <a:buNone/>
            </a:pPr>
            <a:r>
              <a:rPr lang="zh-CN" altLang="en-US" dirty="0"/>
              <a:t>例如，用空间换时间，针对某种遍历顺序，可为二叉树的每个结点增加两个指针域，分别存放指向其前驱和后继结点的指针</a:t>
            </a:r>
            <a:r>
              <a:rPr lang="en-US" altLang="zh-CN" i="1" dirty="0">
                <a:solidFill>
                  <a:schemeClr val="tx2"/>
                </a:solidFill>
              </a:rPr>
              <a:t>Pred</a:t>
            </a:r>
            <a:r>
              <a:rPr lang="zh-CN" altLang="en-US" dirty="0">
                <a:solidFill>
                  <a:schemeClr val="tx2"/>
                </a:solidFill>
              </a:rPr>
              <a:t>和</a:t>
            </a:r>
            <a:r>
              <a:rPr lang="en-US" altLang="zh-CN" i="1" dirty="0">
                <a:solidFill>
                  <a:schemeClr val="tx2"/>
                </a:solidFill>
              </a:rPr>
              <a:t>Succ</a:t>
            </a:r>
            <a:r>
              <a:rPr lang="zh-CN" altLang="en-US" dirty="0"/>
              <a:t>。 </a:t>
            </a:r>
            <a:endParaRPr lang="zh-CN" altLang="en-US" dirty="0"/>
          </a:p>
        </p:txBody>
      </p:sp>
      <p:grpSp>
        <p:nvGrpSpPr>
          <p:cNvPr id="161795" name="组合 1815554"/>
          <p:cNvGrpSpPr/>
          <p:nvPr/>
        </p:nvGrpSpPr>
        <p:grpSpPr>
          <a:xfrm>
            <a:off x="1511300" y="5408613"/>
            <a:ext cx="5834063" cy="609600"/>
            <a:chOff x="793" y="572"/>
            <a:chExt cx="3675" cy="384"/>
          </a:xfrm>
        </p:grpSpPr>
        <p:sp>
          <p:nvSpPr>
            <p:cNvPr id="161796" name="矩形 1815555"/>
            <p:cNvSpPr/>
            <p:nvPr/>
          </p:nvSpPr>
          <p:spPr>
            <a:xfrm>
              <a:off x="793" y="572"/>
              <a:ext cx="3600" cy="384"/>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61797" name="直接连接符 1815556"/>
            <p:cNvSpPr/>
            <p:nvPr/>
          </p:nvSpPr>
          <p:spPr>
            <a:xfrm>
              <a:off x="1543" y="572"/>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61798" name="直接连接符 1815557"/>
            <p:cNvSpPr/>
            <p:nvPr/>
          </p:nvSpPr>
          <p:spPr>
            <a:xfrm>
              <a:off x="2243" y="572"/>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61799" name="文本框 1815558"/>
            <p:cNvSpPr txBox="1"/>
            <p:nvPr/>
          </p:nvSpPr>
          <p:spPr>
            <a:xfrm>
              <a:off x="1593" y="572"/>
              <a:ext cx="650"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Left</a:t>
              </a:r>
              <a:endParaRPr lang="en-US" altLang="zh-CN" sz="3200" b="1" dirty="0">
                <a:latin typeface="Times New Roman" panose="02020603050405020304" pitchFamily="18" charset="0"/>
                <a:ea typeface="幼圆" panose="02010509060101010101" pitchFamily="49" charset="-122"/>
              </a:endParaRPr>
            </a:p>
          </p:txBody>
        </p:sp>
        <p:sp>
          <p:nvSpPr>
            <p:cNvPr id="161800" name="文本框 1815559"/>
            <p:cNvSpPr txBox="1"/>
            <p:nvPr/>
          </p:nvSpPr>
          <p:spPr>
            <a:xfrm>
              <a:off x="2943" y="572"/>
              <a:ext cx="750"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Right </a:t>
              </a:r>
              <a:endParaRPr lang="en-US" altLang="zh-CN" sz="3200" b="1" dirty="0">
                <a:latin typeface="Times New Roman" panose="02020603050405020304" pitchFamily="18" charset="0"/>
                <a:ea typeface="幼圆" panose="02010509060101010101" pitchFamily="49" charset="-122"/>
              </a:endParaRPr>
            </a:p>
          </p:txBody>
        </p:sp>
        <p:sp>
          <p:nvSpPr>
            <p:cNvPr id="161801" name="文本框 1815560"/>
            <p:cNvSpPr txBox="1"/>
            <p:nvPr/>
          </p:nvSpPr>
          <p:spPr>
            <a:xfrm>
              <a:off x="2243" y="572"/>
              <a:ext cx="700"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Data</a:t>
              </a:r>
              <a:endParaRPr lang="en-US" altLang="zh-CN" sz="3200" b="1" dirty="0">
                <a:latin typeface="Times New Roman" panose="02020603050405020304" pitchFamily="18" charset="0"/>
                <a:ea typeface="幼圆" panose="02010509060101010101" pitchFamily="49" charset="-122"/>
              </a:endParaRPr>
            </a:p>
          </p:txBody>
        </p:sp>
        <p:sp>
          <p:nvSpPr>
            <p:cNvPr id="161802" name="直接连接符 1815561"/>
            <p:cNvSpPr/>
            <p:nvPr/>
          </p:nvSpPr>
          <p:spPr>
            <a:xfrm>
              <a:off x="3693" y="572"/>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61803" name="直接连接符 1815562"/>
            <p:cNvSpPr/>
            <p:nvPr/>
          </p:nvSpPr>
          <p:spPr>
            <a:xfrm>
              <a:off x="2943" y="572"/>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61804" name="文本框 1815563"/>
            <p:cNvSpPr txBox="1"/>
            <p:nvPr/>
          </p:nvSpPr>
          <p:spPr>
            <a:xfrm>
              <a:off x="793" y="572"/>
              <a:ext cx="750"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Pred</a:t>
              </a:r>
              <a:endParaRPr lang="en-US" altLang="zh-CN" sz="3200" b="1" dirty="0">
                <a:latin typeface="Times New Roman" panose="02020603050405020304" pitchFamily="18" charset="0"/>
                <a:ea typeface="幼圆" panose="02010509060101010101" pitchFamily="49" charset="-122"/>
              </a:endParaRPr>
            </a:p>
          </p:txBody>
        </p:sp>
        <p:sp>
          <p:nvSpPr>
            <p:cNvPr id="161805" name="文本框 1815564"/>
            <p:cNvSpPr txBox="1"/>
            <p:nvPr/>
          </p:nvSpPr>
          <p:spPr>
            <a:xfrm>
              <a:off x="3742" y="572"/>
              <a:ext cx="726"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Succ</a:t>
              </a:r>
              <a:endParaRPr lang="en-US" altLang="zh-CN" sz="3200" b="1" dirty="0">
                <a:latin typeface="Times New Roman" panose="02020603050405020304" pitchFamily="18" charset="0"/>
                <a:ea typeface="幼圆" panose="02010509060101010101" pitchFamily="49" charset="-122"/>
              </a:endParaRPr>
            </a:p>
          </p:txBody>
        </p:sp>
      </p:grpSp>
    </p:spTree>
  </p:cSld>
  <p:clrMapOvr>
    <a:masterClrMapping/>
  </p:clrMapOvr>
  <p:transition>
    <p:strips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4"/>
          <p:cNvSpPr/>
          <p:nvPr/>
        </p:nvSpPr>
        <p:spPr>
          <a:xfrm>
            <a:off x="935038" y="188913"/>
            <a:ext cx="6084887" cy="549275"/>
          </a:xfrm>
          <a:prstGeom prst="rect">
            <a:avLst/>
          </a:prstGeom>
          <a:noFill/>
          <a:ln w="9525">
            <a:noFill/>
          </a:ln>
        </p:spPr>
        <p:txBody>
          <a:bodyPr lIns="0" tIns="0" rIns="0" bIns="0">
            <a:spAutoFit/>
          </a:bodyPr>
          <a:p>
            <a:pPr marL="342900" indent="-342900" algn="ctr">
              <a:spcBef>
                <a:spcPct val="20000"/>
              </a:spcBef>
              <a:buClr>
                <a:schemeClr val="bg2"/>
              </a:buClr>
              <a:buSzPct val="75000"/>
              <a:buFont typeface="Wingdings" panose="05000000000000000000" pitchFamily="2" charset="2"/>
            </a:pPr>
            <a:endParaRPr lang="zh-CN" altLang="zh-CN" sz="3600" b="1" dirty="0">
              <a:solidFill>
                <a:schemeClr val="bg2"/>
              </a:solidFill>
              <a:latin typeface="Times New Roman" panose="02020603050405020304" pitchFamily="18" charset="0"/>
            </a:endParaRPr>
          </a:p>
        </p:txBody>
      </p:sp>
      <p:grpSp>
        <p:nvGrpSpPr>
          <p:cNvPr id="162819" name="Group 94"/>
          <p:cNvGrpSpPr/>
          <p:nvPr/>
        </p:nvGrpSpPr>
        <p:grpSpPr>
          <a:xfrm>
            <a:off x="215900" y="2205038"/>
            <a:ext cx="2446338" cy="2863850"/>
            <a:chOff x="136" y="1389"/>
            <a:chExt cx="1541" cy="1804"/>
          </a:xfrm>
        </p:grpSpPr>
        <p:sp>
          <p:nvSpPr>
            <p:cNvPr id="162883" name="Text Box 6"/>
            <p:cNvSpPr txBox="1"/>
            <p:nvPr/>
          </p:nvSpPr>
          <p:spPr>
            <a:xfrm>
              <a:off x="408" y="2999"/>
              <a:ext cx="1066" cy="194"/>
            </a:xfrm>
            <a:prstGeom prst="rect">
              <a:avLst/>
            </a:prstGeom>
            <a:no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rPr>
                <a:t>(</a:t>
              </a:r>
              <a:r>
                <a:rPr lang="en-US" altLang="zh-CN" sz="2800" b="1" i="1" dirty="0">
                  <a:solidFill>
                    <a:srgbClr val="0000CC"/>
                  </a:solidFill>
                  <a:latin typeface="Times New Roman" panose="02020603050405020304" pitchFamily="18" charset="0"/>
                </a:rPr>
                <a:t>a</a:t>
              </a:r>
              <a:r>
                <a:rPr lang="en-US" altLang="zh-CN" sz="2800" b="1" dirty="0">
                  <a:solidFill>
                    <a:srgbClr val="0000CC"/>
                  </a:solidFill>
                  <a:latin typeface="Times New Roman" panose="02020603050405020304" pitchFamily="18" charset="0"/>
                </a:rPr>
                <a:t>)</a:t>
              </a:r>
              <a:r>
                <a:rPr lang="en-US" altLang="zh-CN" sz="900" b="1" dirty="0">
                  <a:solidFill>
                    <a:srgbClr val="0000CC"/>
                  </a:solidFill>
                  <a:latin typeface="Times New Roman" panose="02020603050405020304" pitchFamily="18" charset="0"/>
                </a:rPr>
                <a:t> </a:t>
              </a:r>
              <a:r>
                <a:rPr lang="zh-CN" altLang="en-US" sz="2800" b="1" dirty="0">
                  <a:solidFill>
                    <a:srgbClr val="0000CC"/>
                  </a:solidFill>
                  <a:latin typeface="Times New Roman" panose="02020603050405020304" pitchFamily="18" charset="0"/>
                </a:rPr>
                <a:t>二叉树</a:t>
              </a:r>
              <a:endParaRPr lang="zh-CN" altLang="en-US" sz="2800" b="1" dirty="0">
                <a:solidFill>
                  <a:srgbClr val="0000CC"/>
                </a:solidFill>
                <a:latin typeface="Times New Roman" panose="02020603050405020304" pitchFamily="18" charset="0"/>
              </a:endParaRPr>
            </a:p>
          </p:txBody>
        </p:sp>
        <p:sp>
          <p:nvSpPr>
            <p:cNvPr id="162884" name="Line 7"/>
            <p:cNvSpPr/>
            <p:nvPr/>
          </p:nvSpPr>
          <p:spPr>
            <a:xfrm flipH="1">
              <a:off x="323" y="1511"/>
              <a:ext cx="579" cy="486"/>
            </a:xfrm>
            <a:prstGeom prst="line">
              <a:avLst/>
            </a:prstGeom>
            <a:ln w="9525" cap="flat" cmpd="sng">
              <a:solidFill>
                <a:srgbClr val="000000"/>
              </a:solidFill>
              <a:prstDash val="solid"/>
              <a:headEnd type="none" w="med" len="med"/>
              <a:tailEnd type="none" w="med" len="med"/>
            </a:ln>
          </p:spPr>
        </p:sp>
        <p:sp>
          <p:nvSpPr>
            <p:cNvPr id="162885" name="Line 8"/>
            <p:cNvSpPr/>
            <p:nvPr/>
          </p:nvSpPr>
          <p:spPr>
            <a:xfrm>
              <a:off x="902" y="1511"/>
              <a:ext cx="579" cy="486"/>
            </a:xfrm>
            <a:prstGeom prst="line">
              <a:avLst/>
            </a:prstGeom>
            <a:ln w="9525" cap="flat" cmpd="sng">
              <a:solidFill>
                <a:srgbClr val="000000"/>
              </a:solidFill>
              <a:prstDash val="solid"/>
              <a:headEnd type="none" w="med" len="med"/>
              <a:tailEnd type="none" w="med" len="med"/>
            </a:ln>
          </p:spPr>
        </p:sp>
        <p:sp>
          <p:nvSpPr>
            <p:cNvPr id="162886" name="Oval 9"/>
            <p:cNvSpPr/>
            <p:nvPr/>
          </p:nvSpPr>
          <p:spPr>
            <a:xfrm>
              <a:off x="703" y="1389"/>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A</a:t>
              </a:r>
              <a:endParaRPr lang="en-US" altLang="zh-CN" sz="2800" b="1" i="1" dirty="0">
                <a:solidFill>
                  <a:srgbClr val="0000CC"/>
                </a:solidFill>
                <a:latin typeface="Times New Roman" panose="02020603050405020304" pitchFamily="18" charset="0"/>
              </a:endParaRPr>
            </a:p>
          </p:txBody>
        </p:sp>
        <p:sp>
          <p:nvSpPr>
            <p:cNvPr id="162887" name="Line 12"/>
            <p:cNvSpPr/>
            <p:nvPr/>
          </p:nvSpPr>
          <p:spPr>
            <a:xfrm>
              <a:off x="374" y="2142"/>
              <a:ext cx="283" cy="345"/>
            </a:xfrm>
            <a:prstGeom prst="line">
              <a:avLst/>
            </a:prstGeom>
            <a:ln w="9525" cap="flat" cmpd="sng">
              <a:solidFill>
                <a:srgbClr val="000000"/>
              </a:solidFill>
              <a:prstDash val="solid"/>
              <a:headEnd type="none" w="med" len="med"/>
              <a:tailEnd type="none" w="med" len="med"/>
            </a:ln>
          </p:spPr>
        </p:sp>
        <p:sp>
          <p:nvSpPr>
            <p:cNvPr id="162888" name="Line 15"/>
            <p:cNvSpPr/>
            <p:nvPr/>
          </p:nvSpPr>
          <p:spPr>
            <a:xfrm flipH="1">
              <a:off x="1194" y="2137"/>
              <a:ext cx="281" cy="365"/>
            </a:xfrm>
            <a:prstGeom prst="line">
              <a:avLst/>
            </a:prstGeom>
            <a:ln w="9525" cap="flat" cmpd="sng">
              <a:solidFill>
                <a:srgbClr val="000000"/>
              </a:solidFill>
              <a:prstDash val="solid"/>
              <a:headEnd type="none" w="med" len="med"/>
              <a:tailEnd type="none" w="med" len="med"/>
            </a:ln>
          </p:spPr>
        </p:sp>
        <p:sp>
          <p:nvSpPr>
            <p:cNvPr id="162889" name="Oval 16"/>
            <p:cNvSpPr/>
            <p:nvPr/>
          </p:nvSpPr>
          <p:spPr>
            <a:xfrm>
              <a:off x="136" y="1888"/>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B</a:t>
              </a:r>
              <a:endParaRPr lang="en-US" altLang="zh-CN" sz="2800" b="1" i="1" dirty="0">
                <a:solidFill>
                  <a:srgbClr val="0000CC"/>
                </a:solidFill>
                <a:latin typeface="Times New Roman" panose="02020603050405020304" pitchFamily="18" charset="0"/>
              </a:endParaRPr>
            </a:p>
          </p:txBody>
        </p:sp>
        <p:sp>
          <p:nvSpPr>
            <p:cNvPr id="162890" name="Oval 17"/>
            <p:cNvSpPr/>
            <p:nvPr/>
          </p:nvSpPr>
          <p:spPr>
            <a:xfrm>
              <a:off x="1360" y="1888"/>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D</a:t>
              </a:r>
              <a:endParaRPr lang="en-US" altLang="zh-CN" sz="2800" b="1" i="1" dirty="0">
                <a:solidFill>
                  <a:srgbClr val="0000CC"/>
                </a:solidFill>
                <a:latin typeface="Times New Roman" panose="02020603050405020304" pitchFamily="18" charset="0"/>
              </a:endParaRPr>
            </a:p>
          </p:txBody>
        </p:sp>
        <p:sp>
          <p:nvSpPr>
            <p:cNvPr id="162891" name="Oval 18"/>
            <p:cNvSpPr/>
            <p:nvPr/>
          </p:nvSpPr>
          <p:spPr>
            <a:xfrm>
              <a:off x="499" y="2455"/>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C</a:t>
              </a:r>
              <a:endParaRPr lang="en-US" altLang="zh-CN" sz="2800" b="1" i="1" dirty="0">
                <a:solidFill>
                  <a:srgbClr val="0000CC"/>
                </a:solidFill>
                <a:latin typeface="Times New Roman" panose="02020603050405020304" pitchFamily="18" charset="0"/>
              </a:endParaRPr>
            </a:p>
          </p:txBody>
        </p:sp>
        <p:sp>
          <p:nvSpPr>
            <p:cNvPr id="162892" name="Oval 19"/>
            <p:cNvSpPr/>
            <p:nvPr/>
          </p:nvSpPr>
          <p:spPr>
            <a:xfrm>
              <a:off x="1043" y="2455"/>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E</a:t>
              </a:r>
              <a:endParaRPr lang="en-US" altLang="zh-CN" sz="2800" b="1" i="1" dirty="0">
                <a:solidFill>
                  <a:srgbClr val="0000CC"/>
                </a:solidFill>
                <a:latin typeface="Times New Roman" panose="02020603050405020304" pitchFamily="18" charset="0"/>
              </a:endParaRPr>
            </a:p>
          </p:txBody>
        </p:sp>
      </p:grpSp>
      <p:grpSp>
        <p:nvGrpSpPr>
          <p:cNvPr id="162820" name="Group 96"/>
          <p:cNvGrpSpPr/>
          <p:nvPr/>
        </p:nvGrpSpPr>
        <p:grpSpPr>
          <a:xfrm>
            <a:off x="2879725" y="1366838"/>
            <a:ext cx="6121400" cy="5194300"/>
            <a:chOff x="1814" y="861"/>
            <a:chExt cx="3856" cy="3272"/>
          </a:xfrm>
        </p:grpSpPr>
        <p:sp>
          <p:nvSpPr>
            <p:cNvPr id="162822" name="Text Box 87"/>
            <p:cNvSpPr txBox="1"/>
            <p:nvPr/>
          </p:nvSpPr>
          <p:spPr>
            <a:xfrm>
              <a:off x="3970" y="2305"/>
              <a:ext cx="408" cy="189"/>
            </a:xfrm>
            <a:prstGeom prst="rect">
              <a:avLst/>
            </a:prstGeom>
            <a:noFill/>
            <a:ln w="9525">
              <a:noFill/>
            </a:ln>
          </p:spPr>
          <p:txBody>
            <a:bodyPr lIns="0" tIns="0" rIns="0" bIns="0"/>
            <a:p>
              <a:pPr marL="342900" indent="-342900" algn="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Pred</a:t>
              </a:r>
              <a:endParaRPr lang="en-US" altLang="zh-CN" sz="2500" b="1" dirty="0">
                <a:solidFill>
                  <a:srgbClr val="0000CC"/>
                </a:solidFill>
                <a:latin typeface="Times New Roman" panose="02020603050405020304" pitchFamily="18" charset="0"/>
              </a:endParaRPr>
            </a:p>
          </p:txBody>
        </p:sp>
        <p:sp>
          <p:nvSpPr>
            <p:cNvPr id="162823" name="Text Box 86"/>
            <p:cNvSpPr txBox="1"/>
            <p:nvPr/>
          </p:nvSpPr>
          <p:spPr>
            <a:xfrm>
              <a:off x="3007" y="2376"/>
              <a:ext cx="410" cy="190"/>
            </a:xfrm>
            <a:prstGeom prst="rect">
              <a:avLst/>
            </a:prstGeom>
            <a:no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Succ</a:t>
              </a:r>
              <a:endParaRPr lang="en-US" altLang="zh-CN" sz="2500" b="1" dirty="0">
                <a:solidFill>
                  <a:srgbClr val="0000CC"/>
                </a:solidFill>
                <a:latin typeface="Times New Roman" panose="02020603050405020304" pitchFamily="18" charset="0"/>
              </a:endParaRPr>
            </a:p>
          </p:txBody>
        </p:sp>
        <p:sp>
          <p:nvSpPr>
            <p:cNvPr id="162824" name="Text Box 85"/>
            <p:cNvSpPr txBox="1"/>
            <p:nvPr/>
          </p:nvSpPr>
          <p:spPr>
            <a:xfrm>
              <a:off x="1865" y="2608"/>
              <a:ext cx="408" cy="188"/>
            </a:xfrm>
            <a:prstGeom prst="rect">
              <a:avLst/>
            </a:prstGeom>
            <a:no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Pred</a:t>
              </a:r>
              <a:endParaRPr lang="en-US" altLang="zh-CN" sz="2500" b="1" dirty="0">
                <a:solidFill>
                  <a:srgbClr val="0000CC"/>
                </a:solidFill>
                <a:latin typeface="Times New Roman" panose="02020603050405020304" pitchFamily="18" charset="0"/>
              </a:endParaRPr>
            </a:p>
          </p:txBody>
        </p:sp>
        <p:sp>
          <p:nvSpPr>
            <p:cNvPr id="162825" name="Text Box 21"/>
            <p:cNvSpPr txBox="1"/>
            <p:nvPr/>
          </p:nvSpPr>
          <p:spPr>
            <a:xfrm>
              <a:off x="3781" y="908"/>
              <a:ext cx="414" cy="166"/>
            </a:xfrm>
            <a:prstGeom prst="rect">
              <a:avLst/>
            </a:prstGeom>
            <a:noFill/>
            <a:ln w="9525">
              <a:noFill/>
            </a:ln>
          </p:spPr>
          <p:txBody>
            <a:bodyPr lIns="0" tIns="0" rIns="0" bIns="0"/>
            <a:p>
              <a:pPr marL="342900" indent="-342900" algn="ctr">
                <a:lnSpc>
                  <a:spcPct val="64000"/>
                </a:lnSpc>
                <a:spcBef>
                  <a:spcPct val="20000"/>
                </a:spcBef>
                <a:buClr>
                  <a:schemeClr val="bg2"/>
                </a:buClr>
                <a:buSzPct val="75000"/>
                <a:buFont typeface="Wingdings" panose="05000000000000000000" pitchFamily="2" charset="2"/>
              </a:pPr>
              <a:r>
                <a:rPr lang="en-US" altLang="zh-CN" sz="2600" b="1" i="1" dirty="0">
                  <a:solidFill>
                    <a:srgbClr val="0000CC"/>
                  </a:solidFill>
                  <a:latin typeface="Times New Roman" panose="02020603050405020304" pitchFamily="18" charset="0"/>
                </a:rPr>
                <a:t>root</a:t>
              </a:r>
              <a:endParaRPr lang="en-US" altLang="zh-CN" sz="2600" b="1" dirty="0">
                <a:solidFill>
                  <a:srgbClr val="0000CC"/>
                </a:solidFill>
                <a:latin typeface="Times New Roman" panose="02020603050405020304" pitchFamily="18" charset="0"/>
              </a:endParaRPr>
            </a:p>
          </p:txBody>
        </p:sp>
        <p:sp>
          <p:nvSpPr>
            <p:cNvPr id="162826" name="Text Box 22"/>
            <p:cNvSpPr txBox="1"/>
            <p:nvPr/>
          </p:nvSpPr>
          <p:spPr>
            <a:xfrm>
              <a:off x="5192" y="1152"/>
              <a:ext cx="478" cy="190"/>
            </a:xfrm>
            <a:prstGeom prst="rect">
              <a:avLst/>
            </a:prstGeom>
            <a:no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Succ</a:t>
              </a:r>
              <a:endParaRPr lang="en-US" altLang="zh-CN" sz="2500" b="1" dirty="0">
                <a:solidFill>
                  <a:srgbClr val="0000CC"/>
                </a:solidFill>
                <a:latin typeface="Times New Roman" panose="02020603050405020304" pitchFamily="18" charset="0"/>
              </a:endParaRPr>
            </a:p>
          </p:txBody>
        </p:sp>
        <p:sp>
          <p:nvSpPr>
            <p:cNvPr id="162827" name="Text Box 23"/>
            <p:cNvSpPr txBox="1"/>
            <p:nvPr/>
          </p:nvSpPr>
          <p:spPr>
            <a:xfrm>
              <a:off x="1839" y="1152"/>
              <a:ext cx="478" cy="188"/>
            </a:xfrm>
            <a:prstGeom prst="rect">
              <a:avLst/>
            </a:prstGeom>
            <a:no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Pred</a:t>
              </a:r>
              <a:endParaRPr lang="en-US" altLang="zh-CN" sz="2500" b="1" dirty="0">
                <a:solidFill>
                  <a:srgbClr val="0000CC"/>
                </a:solidFill>
                <a:latin typeface="Times New Roman" panose="02020603050405020304" pitchFamily="18" charset="0"/>
              </a:endParaRPr>
            </a:p>
          </p:txBody>
        </p:sp>
        <p:sp>
          <p:nvSpPr>
            <p:cNvPr id="162828" name="Text Box 25"/>
            <p:cNvSpPr txBox="1"/>
            <p:nvPr/>
          </p:nvSpPr>
          <p:spPr>
            <a:xfrm>
              <a:off x="2426" y="3707"/>
              <a:ext cx="2790" cy="426"/>
            </a:xfrm>
            <a:prstGeom prst="rect">
              <a:avLst/>
            </a:prstGeom>
            <a:solidFill>
              <a:srgbClr val="FFFFFF"/>
            </a:solidFill>
            <a:ln w="9525">
              <a:noFill/>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2400" b="1" dirty="0">
                  <a:solidFill>
                    <a:srgbClr val="0000CC"/>
                  </a:solidFill>
                  <a:latin typeface="Times New Roman" panose="02020603050405020304" pitchFamily="18" charset="0"/>
                </a:rPr>
                <a:t>(</a:t>
              </a:r>
              <a:r>
                <a:rPr lang="en-US" altLang="zh-CN" sz="2400" b="1" i="1" dirty="0">
                  <a:solidFill>
                    <a:srgbClr val="0000CC"/>
                  </a:solidFill>
                  <a:latin typeface="Times New Roman" panose="02020603050405020304" pitchFamily="18" charset="0"/>
                </a:rPr>
                <a:t>b</a:t>
              </a:r>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扩展的中序线索二叉树</a:t>
              </a:r>
              <a:endParaRPr lang="zh-CN" altLang="en-US" sz="2400" b="1" dirty="0">
                <a:solidFill>
                  <a:srgbClr val="0000CC"/>
                </a:solidFill>
                <a:latin typeface="Times New Roman" panose="02020603050405020304" pitchFamily="18" charset="0"/>
              </a:endParaRPr>
            </a:p>
            <a:p>
              <a:pPr marL="342900" indent="-342900" algn="ctr">
                <a:lnSpc>
                  <a:spcPct val="90000"/>
                </a:lnSpc>
                <a:buClr>
                  <a:schemeClr val="bg2"/>
                </a:buClr>
                <a:buSzPct val="75000"/>
                <a:buFont typeface="Wingdings" panose="05000000000000000000" pitchFamily="2" charset="2"/>
              </a:pPr>
              <a:r>
                <a:rPr lang="zh-CN" altLang="en-US" sz="2600" b="1" dirty="0">
                  <a:latin typeface="Times New Roman" panose="02020603050405020304" pitchFamily="18" charset="0"/>
                </a:rPr>
                <a:t>中序序列：</a:t>
              </a:r>
              <a:r>
                <a:rPr lang="en-US" altLang="zh-CN" sz="2600" b="1" i="1" dirty="0">
                  <a:latin typeface="Times New Roman" panose="02020603050405020304" pitchFamily="18" charset="0"/>
                </a:rPr>
                <a:t>BCAED</a:t>
              </a:r>
              <a:endParaRPr lang="en-US" altLang="zh-CN" sz="2600" b="1" i="1" dirty="0">
                <a:latin typeface="Times New Roman" panose="02020603050405020304" pitchFamily="18" charset="0"/>
              </a:endParaRPr>
            </a:p>
          </p:txBody>
        </p:sp>
        <p:sp>
          <p:nvSpPr>
            <p:cNvPr id="162829" name="Rectangle 32"/>
            <p:cNvSpPr/>
            <p:nvPr/>
          </p:nvSpPr>
          <p:spPr>
            <a:xfrm>
              <a:off x="4327" y="1998"/>
              <a:ext cx="216" cy="239"/>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30" name="Rectangle 33"/>
            <p:cNvSpPr/>
            <p:nvPr/>
          </p:nvSpPr>
          <p:spPr>
            <a:xfrm>
              <a:off x="4544" y="1998"/>
              <a:ext cx="223" cy="239"/>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31" name="Rectangle 34"/>
            <p:cNvSpPr/>
            <p:nvPr/>
          </p:nvSpPr>
          <p:spPr>
            <a:xfrm>
              <a:off x="4767" y="1998"/>
              <a:ext cx="265" cy="24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D</a:t>
              </a:r>
              <a:endParaRPr lang="en-US" altLang="zh-CN" sz="2800" b="1" i="1" dirty="0">
                <a:solidFill>
                  <a:srgbClr val="0000CC"/>
                </a:solidFill>
                <a:latin typeface="Times New Roman" panose="02020603050405020304" pitchFamily="18" charset="0"/>
              </a:endParaRPr>
            </a:p>
          </p:txBody>
        </p:sp>
        <p:sp>
          <p:nvSpPr>
            <p:cNvPr id="162832" name="Rectangle 35"/>
            <p:cNvSpPr/>
            <p:nvPr/>
          </p:nvSpPr>
          <p:spPr>
            <a:xfrm>
              <a:off x="5031" y="1998"/>
              <a:ext cx="263" cy="23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5000"/>
                </a:lnSpc>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sym typeface="Symbol" panose="05050102010706020507" pitchFamily="18" charset="2"/>
                </a:rPr>
                <a:t></a:t>
              </a:r>
              <a:endParaRPr lang="en-US" altLang="zh-CN" sz="2800" b="1" dirty="0">
                <a:solidFill>
                  <a:srgbClr val="0000CC"/>
                </a:solidFill>
                <a:latin typeface="Times New Roman" panose="02020603050405020304" pitchFamily="18" charset="0"/>
                <a:sym typeface="Symbol" panose="05050102010706020507" pitchFamily="18" charset="2"/>
              </a:endParaRPr>
            </a:p>
          </p:txBody>
        </p:sp>
        <p:sp>
          <p:nvSpPr>
            <p:cNvPr id="162833" name="Rectangle 36"/>
            <p:cNvSpPr/>
            <p:nvPr/>
          </p:nvSpPr>
          <p:spPr>
            <a:xfrm>
              <a:off x="5294" y="1998"/>
              <a:ext cx="264" cy="23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5000"/>
                </a:lnSpc>
                <a:buClr>
                  <a:schemeClr val="bg2"/>
                </a:buClr>
                <a:buSzPct val="75000"/>
                <a:buFont typeface="Wingdings" panose="05000000000000000000" pitchFamily="2" charset="2"/>
              </a:pPr>
              <a:r>
                <a:rPr lang="en-US" altLang="zh-CN" sz="2800" b="1" dirty="0">
                  <a:solidFill>
                    <a:schemeClr val="accent1"/>
                  </a:solidFill>
                  <a:latin typeface="Times New Roman" panose="02020603050405020304" pitchFamily="18" charset="0"/>
                  <a:sym typeface="Symbol" panose="05050102010706020507" pitchFamily="18" charset="2"/>
                </a:rPr>
                <a:t></a:t>
              </a:r>
              <a:endParaRPr lang="en-US" altLang="zh-CN" sz="2800" b="1" dirty="0">
                <a:solidFill>
                  <a:schemeClr val="accent1"/>
                </a:solidFill>
                <a:latin typeface="Times New Roman" panose="02020603050405020304" pitchFamily="18" charset="0"/>
                <a:sym typeface="Symbol" panose="05050102010706020507" pitchFamily="18" charset="2"/>
              </a:endParaRPr>
            </a:p>
          </p:txBody>
        </p:sp>
        <p:sp>
          <p:nvSpPr>
            <p:cNvPr id="162834" name="Line 37"/>
            <p:cNvSpPr/>
            <p:nvPr/>
          </p:nvSpPr>
          <p:spPr>
            <a:xfrm flipH="1">
              <a:off x="4299" y="2130"/>
              <a:ext cx="161" cy="812"/>
            </a:xfrm>
            <a:prstGeom prst="line">
              <a:avLst/>
            </a:prstGeom>
            <a:ln w="28575" cap="flat" cmpd="sng">
              <a:solidFill>
                <a:srgbClr val="000000"/>
              </a:solidFill>
              <a:prstDash val="dash"/>
              <a:headEnd type="none" w="med" len="med"/>
              <a:tailEnd type="stealth" w="lg" len="lg"/>
            </a:ln>
          </p:spPr>
        </p:sp>
        <p:sp>
          <p:nvSpPr>
            <p:cNvPr id="162835" name="Line 38"/>
            <p:cNvSpPr/>
            <p:nvPr/>
          </p:nvSpPr>
          <p:spPr>
            <a:xfrm flipH="1">
              <a:off x="4601" y="2112"/>
              <a:ext cx="59" cy="830"/>
            </a:xfrm>
            <a:prstGeom prst="line">
              <a:avLst/>
            </a:prstGeom>
            <a:ln w="28575" cap="flat" cmpd="sng">
              <a:solidFill>
                <a:srgbClr val="000000"/>
              </a:solidFill>
              <a:prstDash val="solid"/>
              <a:headEnd type="none" w="med" len="med"/>
              <a:tailEnd type="stealth" w="lg" len="lg"/>
            </a:ln>
          </p:spPr>
        </p:sp>
        <p:sp>
          <p:nvSpPr>
            <p:cNvPr id="162836" name="Line 39"/>
            <p:cNvSpPr/>
            <p:nvPr/>
          </p:nvSpPr>
          <p:spPr>
            <a:xfrm>
              <a:off x="3750" y="861"/>
              <a:ext cx="0" cy="321"/>
            </a:xfrm>
            <a:prstGeom prst="line">
              <a:avLst/>
            </a:prstGeom>
            <a:ln w="28575" cap="flat" cmpd="sng">
              <a:solidFill>
                <a:srgbClr val="000000"/>
              </a:solidFill>
              <a:prstDash val="solid"/>
              <a:headEnd type="none" w="med" len="med"/>
              <a:tailEnd type="stealth" w="lg" len="lg"/>
            </a:ln>
          </p:spPr>
        </p:sp>
        <p:grpSp>
          <p:nvGrpSpPr>
            <p:cNvPr id="162837" name="Group 40"/>
            <p:cNvGrpSpPr/>
            <p:nvPr/>
          </p:nvGrpSpPr>
          <p:grpSpPr>
            <a:xfrm>
              <a:off x="4063" y="2949"/>
              <a:ext cx="1141" cy="245"/>
              <a:chOff x="9681" y="2444"/>
              <a:chExt cx="1289" cy="237"/>
            </a:xfrm>
          </p:grpSpPr>
          <p:sp>
            <p:nvSpPr>
              <p:cNvPr id="162878" name="Rectangle 41"/>
              <p:cNvSpPr/>
              <p:nvPr/>
            </p:nvSpPr>
            <p:spPr>
              <a:xfrm>
                <a:off x="10139" y="2444"/>
                <a:ext cx="300" cy="23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E</a:t>
                </a:r>
                <a:endParaRPr lang="en-US" altLang="zh-CN" sz="2800" b="1" i="1" dirty="0">
                  <a:solidFill>
                    <a:srgbClr val="0000CC"/>
                  </a:solidFill>
                  <a:latin typeface="Times New Roman" panose="02020603050405020304" pitchFamily="18" charset="0"/>
                </a:endParaRPr>
              </a:p>
            </p:txBody>
          </p:sp>
          <p:sp>
            <p:nvSpPr>
              <p:cNvPr id="162879" name="Rectangle 42"/>
              <p:cNvSpPr/>
              <p:nvPr/>
            </p:nvSpPr>
            <p:spPr>
              <a:xfrm>
                <a:off x="10437" y="2444"/>
                <a:ext cx="298"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sym typeface="Symbol" panose="05050102010706020507" pitchFamily="18" charset="2"/>
                  </a:rPr>
                  <a:t></a:t>
                </a:r>
                <a:endParaRPr lang="en-US" altLang="zh-CN" sz="2800" b="1" dirty="0">
                  <a:solidFill>
                    <a:srgbClr val="0000CC"/>
                  </a:solidFill>
                  <a:latin typeface="Times New Roman" panose="02020603050405020304" pitchFamily="18" charset="0"/>
                  <a:sym typeface="Symbol" panose="05050102010706020507" pitchFamily="18" charset="2"/>
                </a:endParaRPr>
              </a:p>
            </p:txBody>
          </p:sp>
          <p:sp>
            <p:nvSpPr>
              <p:cNvPr id="162880" name="Rectangle 43"/>
              <p:cNvSpPr/>
              <p:nvPr/>
            </p:nvSpPr>
            <p:spPr>
              <a:xfrm>
                <a:off x="10735" y="2444"/>
                <a:ext cx="235"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81" name="Rectangle 44"/>
              <p:cNvSpPr/>
              <p:nvPr/>
            </p:nvSpPr>
            <p:spPr>
              <a:xfrm>
                <a:off x="9681" y="2447"/>
                <a:ext cx="235"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82" name="Rectangle 45"/>
              <p:cNvSpPr/>
              <p:nvPr/>
            </p:nvSpPr>
            <p:spPr>
              <a:xfrm>
                <a:off x="9910" y="2444"/>
                <a:ext cx="235"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0000"/>
                  </a:lnSpc>
                  <a:spcBef>
                    <a:spcPct val="20000"/>
                  </a:spcBef>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sym typeface="Symbol" panose="05050102010706020507" pitchFamily="18" charset="2"/>
                  </a:rPr>
                  <a:t></a:t>
                </a:r>
                <a:endParaRPr lang="en-US" altLang="zh-CN" sz="2800" b="1" dirty="0">
                  <a:solidFill>
                    <a:srgbClr val="0000CC"/>
                  </a:solidFill>
                  <a:latin typeface="Times New Roman" panose="02020603050405020304" pitchFamily="18" charset="0"/>
                  <a:sym typeface="Symbol" panose="05050102010706020507" pitchFamily="18" charset="2"/>
                </a:endParaRPr>
              </a:p>
            </p:txBody>
          </p:sp>
        </p:grpSp>
        <p:sp>
          <p:nvSpPr>
            <p:cNvPr id="162838" name="Line 46"/>
            <p:cNvSpPr/>
            <p:nvPr/>
          </p:nvSpPr>
          <p:spPr>
            <a:xfrm flipV="1">
              <a:off x="5103" y="2220"/>
              <a:ext cx="230" cy="820"/>
            </a:xfrm>
            <a:prstGeom prst="line">
              <a:avLst/>
            </a:prstGeom>
            <a:ln w="34925" cap="flat" cmpd="sng">
              <a:solidFill>
                <a:srgbClr val="FF0000"/>
              </a:solidFill>
              <a:prstDash val="dash"/>
              <a:headEnd type="none" w="med" len="med"/>
              <a:tailEnd type="stealth" w="lg" len="lg"/>
            </a:ln>
          </p:spPr>
        </p:sp>
        <p:sp>
          <p:nvSpPr>
            <p:cNvPr id="162839" name="Line 47"/>
            <p:cNvSpPr/>
            <p:nvPr/>
          </p:nvSpPr>
          <p:spPr>
            <a:xfrm flipV="1">
              <a:off x="5046" y="3177"/>
              <a:ext cx="0" cy="336"/>
            </a:xfrm>
            <a:prstGeom prst="line">
              <a:avLst/>
            </a:prstGeom>
            <a:ln w="34925" cap="flat" cmpd="sng">
              <a:solidFill>
                <a:srgbClr val="FF0000"/>
              </a:solidFill>
              <a:prstDash val="dash"/>
              <a:headEnd type="none" w="med" len="med"/>
              <a:tailEnd type="stealth" w="lg" len="lg"/>
            </a:ln>
          </p:spPr>
        </p:sp>
        <p:sp>
          <p:nvSpPr>
            <p:cNvPr id="162840" name="Rectangle 49"/>
            <p:cNvSpPr/>
            <p:nvPr/>
          </p:nvSpPr>
          <p:spPr>
            <a:xfrm>
              <a:off x="3074" y="1180"/>
              <a:ext cx="274" cy="319"/>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41" name="Rectangle 50"/>
            <p:cNvSpPr/>
            <p:nvPr/>
          </p:nvSpPr>
          <p:spPr>
            <a:xfrm>
              <a:off x="3348" y="1180"/>
              <a:ext cx="273" cy="319"/>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42" name="Rectangle 51"/>
            <p:cNvSpPr/>
            <p:nvPr/>
          </p:nvSpPr>
          <p:spPr>
            <a:xfrm>
              <a:off x="3619" y="1182"/>
              <a:ext cx="276" cy="31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A</a:t>
              </a:r>
              <a:endParaRPr lang="en-US" altLang="zh-CN" sz="2800" b="1" dirty="0">
                <a:solidFill>
                  <a:srgbClr val="0000CC"/>
                </a:solidFill>
                <a:latin typeface="Times New Roman" panose="02020603050405020304" pitchFamily="18" charset="0"/>
              </a:endParaRPr>
            </a:p>
          </p:txBody>
        </p:sp>
        <p:sp>
          <p:nvSpPr>
            <p:cNvPr id="162843" name="Rectangle 52"/>
            <p:cNvSpPr/>
            <p:nvPr/>
          </p:nvSpPr>
          <p:spPr>
            <a:xfrm>
              <a:off x="3895" y="1180"/>
              <a:ext cx="273" cy="319"/>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44" name="Rectangle 53"/>
            <p:cNvSpPr/>
            <p:nvPr/>
          </p:nvSpPr>
          <p:spPr>
            <a:xfrm>
              <a:off x="4168" y="1182"/>
              <a:ext cx="274" cy="32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45" name="Line 54"/>
            <p:cNvSpPr/>
            <p:nvPr/>
          </p:nvSpPr>
          <p:spPr>
            <a:xfrm>
              <a:off x="4299" y="1342"/>
              <a:ext cx="1353" cy="0"/>
            </a:xfrm>
            <a:prstGeom prst="line">
              <a:avLst/>
            </a:prstGeom>
            <a:ln w="34925" cap="flat" cmpd="sng">
              <a:solidFill>
                <a:srgbClr val="FF0000"/>
              </a:solidFill>
              <a:prstDash val="dash"/>
              <a:headEnd type="none" w="med" len="med"/>
              <a:tailEnd type="none" w="med" len="med"/>
            </a:ln>
          </p:spPr>
        </p:sp>
        <p:sp>
          <p:nvSpPr>
            <p:cNvPr id="162846" name="Line 55"/>
            <p:cNvSpPr/>
            <p:nvPr/>
          </p:nvSpPr>
          <p:spPr>
            <a:xfrm>
              <a:off x="5658" y="1342"/>
              <a:ext cx="0" cy="2160"/>
            </a:xfrm>
            <a:prstGeom prst="line">
              <a:avLst/>
            </a:prstGeom>
            <a:ln w="34925" cap="flat" cmpd="sng">
              <a:solidFill>
                <a:srgbClr val="FF0000"/>
              </a:solidFill>
              <a:prstDash val="dash"/>
              <a:headEnd type="none" w="med" len="med"/>
              <a:tailEnd type="none" w="med" len="med"/>
            </a:ln>
          </p:spPr>
        </p:sp>
        <p:sp>
          <p:nvSpPr>
            <p:cNvPr id="162847" name="Line 56"/>
            <p:cNvSpPr/>
            <p:nvPr/>
          </p:nvSpPr>
          <p:spPr>
            <a:xfrm>
              <a:off x="5041" y="3513"/>
              <a:ext cx="605" cy="0"/>
            </a:xfrm>
            <a:prstGeom prst="line">
              <a:avLst/>
            </a:prstGeom>
            <a:ln w="34925" cap="flat" cmpd="sng">
              <a:solidFill>
                <a:srgbClr val="FF0000"/>
              </a:solidFill>
              <a:prstDash val="dash"/>
              <a:headEnd type="none" w="med" len="med"/>
              <a:tailEnd type="none" w="med" len="med"/>
            </a:ln>
          </p:spPr>
        </p:sp>
        <p:sp>
          <p:nvSpPr>
            <p:cNvPr id="162848" name="Line 57"/>
            <p:cNvSpPr/>
            <p:nvPr/>
          </p:nvSpPr>
          <p:spPr>
            <a:xfrm flipV="1">
              <a:off x="3844" y="1499"/>
              <a:ext cx="0" cy="2007"/>
            </a:xfrm>
            <a:prstGeom prst="line">
              <a:avLst/>
            </a:prstGeom>
            <a:ln w="28575" cap="flat" cmpd="sng">
              <a:solidFill>
                <a:srgbClr val="000000"/>
              </a:solidFill>
              <a:prstDash val="dash"/>
              <a:headEnd type="none" w="med" len="med"/>
              <a:tailEnd type="stealth" w="lg" len="lg"/>
            </a:ln>
          </p:spPr>
        </p:sp>
        <p:sp>
          <p:nvSpPr>
            <p:cNvPr id="162849" name="Line 58"/>
            <p:cNvSpPr/>
            <p:nvPr/>
          </p:nvSpPr>
          <p:spPr>
            <a:xfrm>
              <a:off x="4163" y="3097"/>
              <a:ext cx="0" cy="431"/>
            </a:xfrm>
            <a:prstGeom prst="line">
              <a:avLst/>
            </a:prstGeom>
            <a:ln w="28575" cap="flat" cmpd="sng">
              <a:solidFill>
                <a:srgbClr val="000000"/>
              </a:solidFill>
              <a:prstDash val="dash"/>
              <a:headEnd type="none" w="med" len="med"/>
              <a:tailEnd type="none" w="med" len="med"/>
            </a:ln>
          </p:spPr>
        </p:sp>
        <p:sp>
          <p:nvSpPr>
            <p:cNvPr id="162850" name="Line 59"/>
            <p:cNvSpPr/>
            <p:nvPr/>
          </p:nvSpPr>
          <p:spPr>
            <a:xfrm>
              <a:off x="3851" y="3513"/>
              <a:ext cx="316" cy="0"/>
            </a:xfrm>
            <a:prstGeom prst="line">
              <a:avLst/>
            </a:prstGeom>
            <a:ln w="28575" cap="flat" cmpd="sng">
              <a:solidFill>
                <a:srgbClr val="000000"/>
              </a:solidFill>
              <a:prstDash val="dash"/>
              <a:headEnd type="none" w="med" len="med"/>
              <a:tailEnd type="none" w="med" len="med"/>
            </a:ln>
          </p:spPr>
        </p:sp>
        <p:grpSp>
          <p:nvGrpSpPr>
            <p:cNvPr id="162851" name="Group 60"/>
            <p:cNvGrpSpPr/>
            <p:nvPr/>
          </p:nvGrpSpPr>
          <p:grpSpPr>
            <a:xfrm>
              <a:off x="2276" y="2953"/>
              <a:ext cx="1140" cy="243"/>
              <a:chOff x="9681" y="2444"/>
              <a:chExt cx="1289" cy="237"/>
            </a:xfrm>
          </p:grpSpPr>
          <p:sp>
            <p:nvSpPr>
              <p:cNvPr id="162873" name="Rectangle 61"/>
              <p:cNvSpPr/>
              <p:nvPr/>
            </p:nvSpPr>
            <p:spPr>
              <a:xfrm>
                <a:off x="10139" y="2444"/>
                <a:ext cx="300" cy="23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C</a:t>
                </a:r>
                <a:endParaRPr lang="en-US" altLang="zh-CN" sz="2800" b="1" dirty="0">
                  <a:solidFill>
                    <a:srgbClr val="0000CC"/>
                  </a:solidFill>
                  <a:latin typeface="Times New Roman" panose="02020603050405020304" pitchFamily="18" charset="0"/>
                </a:endParaRPr>
              </a:p>
            </p:txBody>
          </p:sp>
          <p:sp>
            <p:nvSpPr>
              <p:cNvPr id="162874" name="Rectangle 62"/>
              <p:cNvSpPr/>
              <p:nvPr/>
            </p:nvSpPr>
            <p:spPr>
              <a:xfrm>
                <a:off x="10437" y="2444"/>
                <a:ext cx="298"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5000"/>
                  </a:lnSpc>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sym typeface="Symbol" panose="05050102010706020507" pitchFamily="18" charset="2"/>
                  </a:rPr>
                  <a:t></a:t>
                </a:r>
                <a:endParaRPr lang="en-US" altLang="zh-CN" sz="2800" b="1" dirty="0">
                  <a:solidFill>
                    <a:srgbClr val="0000CC"/>
                  </a:solidFill>
                  <a:latin typeface="Times New Roman" panose="02020603050405020304" pitchFamily="18" charset="0"/>
                  <a:sym typeface="Symbol" panose="05050102010706020507" pitchFamily="18" charset="2"/>
                </a:endParaRPr>
              </a:p>
            </p:txBody>
          </p:sp>
          <p:sp>
            <p:nvSpPr>
              <p:cNvPr id="162875" name="Rectangle 63"/>
              <p:cNvSpPr/>
              <p:nvPr/>
            </p:nvSpPr>
            <p:spPr>
              <a:xfrm>
                <a:off x="10735" y="2444"/>
                <a:ext cx="235"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76" name="Rectangle 64"/>
              <p:cNvSpPr/>
              <p:nvPr/>
            </p:nvSpPr>
            <p:spPr>
              <a:xfrm>
                <a:off x="9681" y="2447"/>
                <a:ext cx="235"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77" name="Rectangle 65"/>
              <p:cNvSpPr/>
              <p:nvPr/>
            </p:nvSpPr>
            <p:spPr>
              <a:xfrm>
                <a:off x="9910" y="2444"/>
                <a:ext cx="235" cy="23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lnSpc>
                    <a:spcPct val="95000"/>
                  </a:lnSpc>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sym typeface="Symbol" panose="05050102010706020507" pitchFamily="18" charset="2"/>
                  </a:rPr>
                  <a:t></a:t>
                </a:r>
                <a:endParaRPr lang="en-US" altLang="zh-CN" sz="2800" b="1" dirty="0">
                  <a:solidFill>
                    <a:srgbClr val="0000CC"/>
                  </a:solidFill>
                  <a:latin typeface="Times New Roman" panose="02020603050405020304" pitchFamily="18" charset="0"/>
                  <a:sym typeface="Symbol" panose="05050102010706020507" pitchFamily="18" charset="2"/>
                </a:endParaRPr>
              </a:p>
            </p:txBody>
          </p:sp>
        </p:grpSp>
        <p:sp>
          <p:nvSpPr>
            <p:cNvPr id="162852" name="Line 66"/>
            <p:cNvSpPr/>
            <p:nvPr/>
          </p:nvSpPr>
          <p:spPr>
            <a:xfrm flipV="1">
              <a:off x="3591" y="1499"/>
              <a:ext cx="0" cy="2017"/>
            </a:xfrm>
            <a:prstGeom prst="line">
              <a:avLst/>
            </a:prstGeom>
            <a:ln w="34925" cap="flat" cmpd="sng">
              <a:solidFill>
                <a:srgbClr val="FF0000"/>
              </a:solidFill>
              <a:prstDash val="dash"/>
              <a:headEnd type="none" w="med" len="med"/>
              <a:tailEnd type="stealth" w="lg" len="lg"/>
            </a:ln>
          </p:spPr>
        </p:sp>
        <p:sp>
          <p:nvSpPr>
            <p:cNvPr id="162853" name="Line 67"/>
            <p:cNvSpPr/>
            <p:nvPr/>
          </p:nvSpPr>
          <p:spPr>
            <a:xfrm>
              <a:off x="3302" y="3073"/>
              <a:ext cx="0" cy="440"/>
            </a:xfrm>
            <a:prstGeom prst="line">
              <a:avLst/>
            </a:prstGeom>
            <a:ln w="34925" cap="flat" cmpd="sng">
              <a:solidFill>
                <a:srgbClr val="FF0000"/>
              </a:solidFill>
              <a:prstDash val="dash"/>
              <a:headEnd type="none" w="med" len="med"/>
              <a:tailEnd type="none" w="med" len="med"/>
            </a:ln>
          </p:spPr>
        </p:sp>
        <p:sp>
          <p:nvSpPr>
            <p:cNvPr id="162854" name="Line 68"/>
            <p:cNvSpPr/>
            <p:nvPr/>
          </p:nvSpPr>
          <p:spPr>
            <a:xfrm>
              <a:off x="3299" y="3523"/>
              <a:ext cx="290" cy="0"/>
            </a:xfrm>
            <a:prstGeom prst="line">
              <a:avLst/>
            </a:prstGeom>
            <a:ln w="34925" cap="flat" cmpd="sng">
              <a:solidFill>
                <a:srgbClr val="FF0000"/>
              </a:solidFill>
              <a:prstDash val="dash"/>
              <a:headEnd type="none" w="med" len="med"/>
              <a:tailEnd type="none" w="med" len="med"/>
            </a:ln>
          </p:spPr>
        </p:sp>
        <p:grpSp>
          <p:nvGrpSpPr>
            <p:cNvPr id="162855" name="Group 95"/>
            <p:cNvGrpSpPr/>
            <p:nvPr/>
          </p:nvGrpSpPr>
          <p:grpSpPr>
            <a:xfrm>
              <a:off x="1906" y="1960"/>
              <a:ext cx="1053" cy="272"/>
              <a:chOff x="1906" y="1960"/>
              <a:chExt cx="1053" cy="272"/>
            </a:xfrm>
          </p:grpSpPr>
          <p:sp>
            <p:nvSpPr>
              <p:cNvPr id="162868" name="Rectangle 70"/>
              <p:cNvSpPr/>
              <p:nvPr/>
            </p:nvSpPr>
            <p:spPr>
              <a:xfrm>
                <a:off x="2328" y="1966"/>
                <a:ext cx="211" cy="26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B</a:t>
                </a:r>
                <a:endParaRPr lang="en-US" altLang="zh-CN" sz="2800" b="1" dirty="0">
                  <a:solidFill>
                    <a:srgbClr val="0000CC"/>
                  </a:solidFill>
                  <a:latin typeface="Times New Roman" panose="02020603050405020304" pitchFamily="18" charset="0"/>
                </a:endParaRPr>
              </a:p>
            </p:txBody>
          </p:sp>
          <p:sp>
            <p:nvSpPr>
              <p:cNvPr id="162869" name="Rectangle 71"/>
              <p:cNvSpPr/>
              <p:nvPr/>
            </p:nvSpPr>
            <p:spPr>
              <a:xfrm>
                <a:off x="2540" y="1963"/>
                <a:ext cx="211" cy="26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70" name="Rectangle 72"/>
              <p:cNvSpPr/>
              <p:nvPr/>
            </p:nvSpPr>
            <p:spPr>
              <a:xfrm>
                <a:off x="2748" y="1960"/>
                <a:ext cx="211" cy="27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2871" name="Rectangle 73"/>
              <p:cNvSpPr/>
              <p:nvPr/>
            </p:nvSpPr>
            <p:spPr>
              <a:xfrm>
                <a:off x="1906" y="1962"/>
                <a:ext cx="211" cy="26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2800" b="1" dirty="0">
                    <a:solidFill>
                      <a:schemeClr val="accent1"/>
                    </a:solidFill>
                    <a:latin typeface="Times New Roman" panose="02020603050405020304" pitchFamily="18" charset="0"/>
                    <a:sym typeface="Symbol" panose="05050102010706020507" pitchFamily="18" charset="2"/>
                  </a:rPr>
                  <a:t></a:t>
                </a:r>
                <a:endParaRPr lang="en-US" altLang="zh-CN" sz="2800" b="1" dirty="0">
                  <a:solidFill>
                    <a:schemeClr val="accent1"/>
                  </a:solidFill>
                  <a:latin typeface="Times New Roman" panose="02020603050405020304" pitchFamily="18" charset="0"/>
                </a:endParaRPr>
              </a:p>
            </p:txBody>
          </p:sp>
          <p:sp>
            <p:nvSpPr>
              <p:cNvPr id="162872" name="Rectangle 74"/>
              <p:cNvSpPr/>
              <p:nvPr/>
            </p:nvSpPr>
            <p:spPr>
              <a:xfrm>
                <a:off x="2118" y="1966"/>
                <a:ext cx="212" cy="26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sym typeface="Symbol" panose="05050102010706020507" pitchFamily="18" charset="2"/>
                  </a:rPr>
                  <a:t></a:t>
                </a:r>
                <a:endParaRPr lang="en-US" altLang="zh-CN" sz="2800" b="1" dirty="0">
                  <a:solidFill>
                    <a:srgbClr val="0000CC"/>
                  </a:solidFill>
                  <a:latin typeface="Times New Roman" panose="02020603050405020304" pitchFamily="18" charset="0"/>
                </a:endParaRPr>
              </a:p>
            </p:txBody>
          </p:sp>
        </p:grpSp>
        <p:sp>
          <p:nvSpPr>
            <p:cNvPr id="162856" name="Line 75"/>
            <p:cNvSpPr/>
            <p:nvPr/>
          </p:nvSpPr>
          <p:spPr>
            <a:xfrm>
              <a:off x="2644" y="2093"/>
              <a:ext cx="202" cy="863"/>
            </a:xfrm>
            <a:prstGeom prst="line">
              <a:avLst/>
            </a:prstGeom>
            <a:ln w="28575" cap="flat" cmpd="sng">
              <a:solidFill>
                <a:srgbClr val="000000"/>
              </a:solidFill>
              <a:prstDash val="solid"/>
              <a:headEnd type="none" w="med" len="med"/>
              <a:tailEnd type="stealth" w="lg" len="lg"/>
            </a:ln>
          </p:spPr>
        </p:sp>
        <p:sp>
          <p:nvSpPr>
            <p:cNvPr id="162857" name="Line 76"/>
            <p:cNvSpPr/>
            <p:nvPr/>
          </p:nvSpPr>
          <p:spPr>
            <a:xfrm>
              <a:off x="2860" y="2084"/>
              <a:ext cx="223" cy="858"/>
            </a:xfrm>
            <a:prstGeom prst="line">
              <a:avLst/>
            </a:prstGeom>
            <a:ln w="34925" cap="flat" cmpd="sng">
              <a:solidFill>
                <a:srgbClr val="FF0000"/>
              </a:solidFill>
              <a:prstDash val="dash"/>
              <a:headEnd type="none" w="med" len="med"/>
              <a:tailEnd type="stealth" w="lg" len="lg"/>
            </a:ln>
          </p:spPr>
        </p:sp>
        <p:sp>
          <p:nvSpPr>
            <p:cNvPr id="162858" name="Line 77"/>
            <p:cNvSpPr/>
            <p:nvPr/>
          </p:nvSpPr>
          <p:spPr>
            <a:xfrm flipH="1" flipV="1">
              <a:off x="2212" y="2210"/>
              <a:ext cx="182" cy="885"/>
            </a:xfrm>
            <a:prstGeom prst="line">
              <a:avLst/>
            </a:prstGeom>
            <a:ln w="28575" cap="flat" cmpd="sng">
              <a:solidFill>
                <a:srgbClr val="000000"/>
              </a:solidFill>
              <a:prstDash val="dash"/>
              <a:headEnd type="none" w="med" len="med"/>
              <a:tailEnd type="stealth" w="lg" len="lg"/>
            </a:ln>
          </p:spPr>
        </p:sp>
        <p:sp>
          <p:nvSpPr>
            <p:cNvPr id="162859" name="Line 79"/>
            <p:cNvSpPr/>
            <p:nvPr/>
          </p:nvSpPr>
          <p:spPr>
            <a:xfrm flipV="1">
              <a:off x="2385" y="3196"/>
              <a:ext cx="0" cy="314"/>
            </a:xfrm>
            <a:prstGeom prst="line">
              <a:avLst/>
            </a:prstGeom>
            <a:ln w="28575" cap="flat" cmpd="sng">
              <a:solidFill>
                <a:srgbClr val="000000"/>
              </a:solidFill>
              <a:prstDash val="dash"/>
              <a:headEnd type="none" w="med" len="med"/>
              <a:tailEnd type="stealth" w="lg" len="lg"/>
            </a:ln>
          </p:spPr>
        </p:sp>
        <p:sp>
          <p:nvSpPr>
            <p:cNvPr id="162860" name="Line 80"/>
            <p:cNvSpPr/>
            <p:nvPr/>
          </p:nvSpPr>
          <p:spPr>
            <a:xfrm flipH="1">
              <a:off x="1814" y="1342"/>
              <a:ext cx="1396" cy="0"/>
            </a:xfrm>
            <a:prstGeom prst="line">
              <a:avLst/>
            </a:prstGeom>
            <a:ln w="28575" cap="flat" cmpd="sng">
              <a:solidFill>
                <a:srgbClr val="000000"/>
              </a:solidFill>
              <a:prstDash val="dash"/>
              <a:headEnd type="none" w="med" len="med"/>
              <a:tailEnd type="none" w="med" len="med"/>
            </a:ln>
          </p:spPr>
        </p:sp>
        <p:sp>
          <p:nvSpPr>
            <p:cNvPr id="162861" name="Line 81"/>
            <p:cNvSpPr/>
            <p:nvPr/>
          </p:nvSpPr>
          <p:spPr>
            <a:xfrm>
              <a:off x="1814" y="1352"/>
              <a:ext cx="0" cy="2161"/>
            </a:xfrm>
            <a:prstGeom prst="line">
              <a:avLst/>
            </a:prstGeom>
            <a:ln w="28575" cap="flat" cmpd="sng">
              <a:solidFill>
                <a:srgbClr val="000000"/>
              </a:solidFill>
              <a:prstDash val="dash"/>
              <a:headEnd type="none" w="med" len="med"/>
              <a:tailEnd type="none" w="med" len="med"/>
            </a:ln>
          </p:spPr>
        </p:sp>
        <p:sp>
          <p:nvSpPr>
            <p:cNvPr id="162862" name="Line 82"/>
            <p:cNvSpPr/>
            <p:nvPr/>
          </p:nvSpPr>
          <p:spPr>
            <a:xfrm>
              <a:off x="1814" y="3513"/>
              <a:ext cx="573" cy="0"/>
            </a:xfrm>
            <a:prstGeom prst="line">
              <a:avLst/>
            </a:prstGeom>
            <a:ln w="28575" cap="flat" cmpd="sng">
              <a:solidFill>
                <a:srgbClr val="000000"/>
              </a:solidFill>
              <a:prstDash val="dash"/>
              <a:headEnd type="none" w="med" len="med"/>
              <a:tailEnd type="none" w="med" len="med"/>
            </a:ln>
          </p:spPr>
        </p:sp>
        <p:sp>
          <p:nvSpPr>
            <p:cNvPr id="162863" name="Line 83"/>
            <p:cNvSpPr/>
            <p:nvPr/>
          </p:nvSpPr>
          <p:spPr>
            <a:xfrm flipH="1">
              <a:off x="2608" y="1356"/>
              <a:ext cx="877" cy="623"/>
            </a:xfrm>
            <a:prstGeom prst="line">
              <a:avLst/>
            </a:prstGeom>
            <a:ln w="28575" cap="flat" cmpd="sng">
              <a:solidFill>
                <a:srgbClr val="000000"/>
              </a:solidFill>
              <a:prstDash val="solid"/>
              <a:headEnd type="none" w="med" len="med"/>
              <a:tailEnd type="stealth" w="lg" len="lg"/>
            </a:ln>
          </p:spPr>
        </p:sp>
        <p:sp>
          <p:nvSpPr>
            <p:cNvPr id="162864" name="Line 84"/>
            <p:cNvSpPr/>
            <p:nvPr/>
          </p:nvSpPr>
          <p:spPr>
            <a:xfrm>
              <a:off x="4013" y="1345"/>
              <a:ext cx="448" cy="641"/>
            </a:xfrm>
            <a:prstGeom prst="line">
              <a:avLst/>
            </a:prstGeom>
            <a:ln w="28575" cap="flat" cmpd="sng">
              <a:solidFill>
                <a:srgbClr val="000000"/>
              </a:solidFill>
              <a:prstDash val="solid"/>
              <a:headEnd type="none" w="med" len="med"/>
              <a:tailEnd type="stealth" w="lg" len="lg"/>
            </a:ln>
          </p:spPr>
        </p:sp>
        <p:sp>
          <p:nvSpPr>
            <p:cNvPr id="162865" name="Text Box 88"/>
            <p:cNvSpPr txBox="1"/>
            <p:nvPr/>
          </p:nvSpPr>
          <p:spPr>
            <a:xfrm>
              <a:off x="4785" y="2414"/>
              <a:ext cx="410" cy="190"/>
            </a:xfrm>
            <a:prstGeom prst="rect">
              <a:avLst/>
            </a:prstGeom>
            <a:no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Succ</a:t>
              </a:r>
              <a:endParaRPr lang="en-US" altLang="zh-CN" sz="2500" b="1" dirty="0">
                <a:solidFill>
                  <a:srgbClr val="0000CC"/>
                </a:solidFill>
                <a:latin typeface="Times New Roman" panose="02020603050405020304" pitchFamily="18" charset="0"/>
              </a:endParaRPr>
            </a:p>
          </p:txBody>
        </p:sp>
        <p:sp>
          <p:nvSpPr>
            <p:cNvPr id="162866" name="Text Box 89"/>
            <p:cNvSpPr txBox="1"/>
            <p:nvPr/>
          </p:nvSpPr>
          <p:spPr>
            <a:xfrm>
              <a:off x="4216" y="3276"/>
              <a:ext cx="408" cy="189"/>
            </a:xfrm>
            <a:prstGeom prst="rect">
              <a:avLst/>
            </a:prstGeom>
            <a:no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Pred</a:t>
              </a:r>
              <a:endParaRPr lang="en-US" altLang="zh-CN" sz="2500" b="1" dirty="0">
                <a:solidFill>
                  <a:srgbClr val="0000CC"/>
                </a:solidFill>
                <a:latin typeface="Times New Roman" panose="02020603050405020304" pitchFamily="18" charset="0"/>
              </a:endParaRPr>
            </a:p>
          </p:txBody>
        </p:sp>
        <p:sp>
          <p:nvSpPr>
            <p:cNvPr id="162867" name="Text Box 90"/>
            <p:cNvSpPr txBox="1"/>
            <p:nvPr/>
          </p:nvSpPr>
          <p:spPr>
            <a:xfrm>
              <a:off x="2835" y="3254"/>
              <a:ext cx="410" cy="191"/>
            </a:xfrm>
            <a:prstGeom prst="rect">
              <a:avLst/>
            </a:prstGeom>
            <a:no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500" b="1" i="1" dirty="0">
                  <a:solidFill>
                    <a:srgbClr val="0000CC"/>
                  </a:solidFill>
                  <a:latin typeface="Times New Roman" panose="02020603050405020304" pitchFamily="18" charset="0"/>
                </a:rPr>
                <a:t>Succ</a:t>
              </a:r>
              <a:endParaRPr lang="en-US" altLang="zh-CN" sz="2500" b="1" dirty="0">
                <a:solidFill>
                  <a:srgbClr val="0000CC"/>
                </a:solidFill>
                <a:latin typeface="Times New Roman" panose="02020603050405020304" pitchFamily="18" charset="0"/>
              </a:endParaRPr>
            </a:p>
          </p:txBody>
        </p:sp>
      </p:grpSp>
      <p:sp>
        <p:nvSpPr>
          <p:cNvPr id="162821" name="Rectangle 93"/>
          <p:cNvSpPr/>
          <p:nvPr/>
        </p:nvSpPr>
        <p:spPr>
          <a:xfrm>
            <a:off x="2159000" y="180975"/>
            <a:ext cx="5256213" cy="914400"/>
          </a:xfrm>
          <a:prstGeom prst="rect">
            <a:avLst/>
          </a:prstGeom>
          <a:solidFill>
            <a:schemeClr val="bg1"/>
          </a:solidFill>
          <a:ln w="9525">
            <a:noFill/>
          </a:ln>
        </p:spPr>
        <p:txBody>
          <a:bodyPr lIns="0" tIns="0" rIns="0" bIns="0">
            <a:spAutoFit/>
          </a:bodyPr>
          <a:p>
            <a:pPr marL="342900" indent="-342900" algn="ctr">
              <a:buClr>
                <a:schemeClr val="bg2"/>
              </a:buClr>
              <a:buSzPct val="75000"/>
              <a:buFont typeface="Wingdings" panose="05000000000000000000" pitchFamily="2" charset="2"/>
            </a:pPr>
            <a:r>
              <a:rPr lang="zh-CN" altLang="en-US" sz="3200" b="1" dirty="0">
                <a:latin typeface="Times New Roman" panose="02020603050405020304" pitchFamily="18" charset="0"/>
              </a:rPr>
              <a:t>扩展的线索二叉树</a:t>
            </a:r>
            <a:endParaRPr lang="zh-CN" altLang="en-US" sz="3200" b="1" dirty="0">
              <a:latin typeface="Times New Roman" panose="02020603050405020304" pitchFamily="18" charset="0"/>
            </a:endParaRPr>
          </a:p>
          <a:p>
            <a:pPr marL="342900" indent="-342900" algn="ctr">
              <a:buClr>
                <a:schemeClr val="bg2"/>
              </a:buClr>
              <a:buSzPct val="75000"/>
              <a:buFont typeface="Wingdings" panose="05000000000000000000" pitchFamily="2" charset="2"/>
            </a:pPr>
            <a:r>
              <a:rPr lang="zh-CN" altLang="en-US" sz="2800" b="1" dirty="0">
                <a:solidFill>
                  <a:srgbClr val="0000FF"/>
                </a:solidFill>
                <a:latin typeface="Times New Roman" panose="02020603050405020304" pitchFamily="18" charset="0"/>
              </a:rPr>
              <a:t>图中虚线箭头表示线索</a:t>
            </a:r>
            <a:endParaRPr lang="zh-CN" altLang="en-US" sz="2800" b="1" dirty="0">
              <a:solidFill>
                <a:srgbClr val="0000FF"/>
              </a:solidFill>
              <a:latin typeface="Times New Roman" panose="02020603050405020304" pitchFamily="18" charset="0"/>
            </a:endParaRPr>
          </a:p>
        </p:txBody>
      </p:sp>
    </p:spTree>
  </p:cSld>
  <p:clrMapOvr>
    <a:masterClrMapping/>
  </p:clrMapOvr>
  <p:transition>
    <p:strips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42" name="Group 80"/>
          <p:cNvGrpSpPr/>
          <p:nvPr/>
        </p:nvGrpSpPr>
        <p:grpSpPr>
          <a:xfrm>
            <a:off x="1355725" y="1030288"/>
            <a:ext cx="6745288" cy="5092700"/>
            <a:chOff x="854" y="880"/>
            <a:chExt cx="4249" cy="3208"/>
          </a:xfrm>
        </p:grpSpPr>
        <p:sp>
          <p:nvSpPr>
            <p:cNvPr id="163843" name="Text Box 12"/>
            <p:cNvSpPr txBox="1"/>
            <p:nvPr/>
          </p:nvSpPr>
          <p:spPr>
            <a:xfrm>
              <a:off x="1486" y="3565"/>
              <a:ext cx="2971" cy="523"/>
            </a:xfrm>
            <a:prstGeom prst="rect">
              <a:avLst/>
            </a:prstGeom>
            <a:noFill/>
            <a:ln w="9525">
              <a:noFill/>
            </a:ln>
          </p:spPr>
          <p:txBody>
            <a:bodyPr lIns="0" tIns="0" rIns="0" bIns="0"/>
            <a:p>
              <a:pPr marL="342900" indent="-342900" algn="ctr">
                <a:lnSpc>
                  <a:spcPct val="90000"/>
                </a:lnSpc>
                <a:spcBef>
                  <a:spcPct val="30000"/>
                </a:spcBef>
                <a:buClr>
                  <a:srgbClr val="0000FF"/>
                </a:buClr>
                <a:buSzPct val="75000"/>
                <a:buFont typeface="Wingdings" panose="05000000000000000000" pitchFamily="2" charset="2"/>
                <a:buAutoNum type="alphaLcParenBoth" startAt="3"/>
              </a:pPr>
              <a:r>
                <a:rPr lang="zh-CN" altLang="en-US" sz="2800" b="1" dirty="0">
                  <a:solidFill>
                    <a:srgbClr val="0000FF"/>
                  </a:solidFill>
                  <a:latin typeface="Times New Roman" panose="02020603050405020304" pitchFamily="18" charset="0"/>
                </a:rPr>
                <a:t>扩展的后序线索二叉树</a:t>
              </a:r>
              <a:endParaRPr lang="zh-CN" altLang="en-US" sz="2800" b="1" dirty="0">
                <a:solidFill>
                  <a:srgbClr val="0000FF"/>
                </a:solidFill>
                <a:latin typeface="Times New Roman" panose="02020603050405020304" pitchFamily="18" charset="0"/>
              </a:endParaRPr>
            </a:p>
            <a:p>
              <a:pPr marL="342900" indent="-342900" algn="ctr">
                <a:lnSpc>
                  <a:spcPct val="90000"/>
                </a:lnSpc>
                <a:spcBef>
                  <a:spcPct val="30000"/>
                </a:spcBef>
                <a:buClr>
                  <a:schemeClr val="bg2"/>
                </a:buClr>
                <a:buSzPct val="75000"/>
                <a:buFont typeface="Wingdings" panose="05000000000000000000" pitchFamily="2" charset="2"/>
                <a:buNone/>
              </a:pPr>
              <a:r>
                <a:rPr lang="zh-CN" altLang="en-US" sz="2800" b="1" dirty="0">
                  <a:solidFill>
                    <a:srgbClr val="FF0000"/>
                  </a:solidFill>
                  <a:latin typeface="Times New Roman" panose="02020603050405020304" pitchFamily="18" charset="0"/>
                </a:rPr>
                <a:t>后序序列：</a:t>
              </a:r>
              <a:r>
                <a:rPr lang="zh-CN" altLang="en-US" sz="2800" b="1" i="1" dirty="0">
                  <a:solidFill>
                    <a:srgbClr val="FF0000"/>
                  </a:solidFill>
                  <a:latin typeface="Times New Roman" panose="02020603050405020304" pitchFamily="18" charset="0"/>
                </a:rPr>
                <a:t> </a:t>
              </a:r>
              <a:r>
                <a:rPr lang="en-US" altLang="zh-CN" sz="2800" b="1" i="1" dirty="0">
                  <a:solidFill>
                    <a:srgbClr val="FF0000"/>
                  </a:solidFill>
                  <a:latin typeface="Times New Roman" panose="02020603050405020304" pitchFamily="18" charset="0"/>
                </a:rPr>
                <a:t>CBEDA</a:t>
              </a:r>
              <a:endParaRPr lang="en-US" altLang="zh-CN" sz="2800" b="1" dirty="0">
                <a:solidFill>
                  <a:srgbClr val="FF0000"/>
                </a:solidFill>
                <a:latin typeface="Times New Roman" panose="02020603050405020304" pitchFamily="18" charset="0"/>
              </a:endParaRPr>
            </a:p>
          </p:txBody>
        </p:sp>
        <p:grpSp>
          <p:nvGrpSpPr>
            <p:cNvPr id="163844" name="Group 79"/>
            <p:cNvGrpSpPr/>
            <p:nvPr/>
          </p:nvGrpSpPr>
          <p:grpSpPr>
            <a:xfrm>
              <a:off x="854" y="880"/>
              <a:ext cx="4249" cy="2381"/>
              <a:chOff x="854" y="880"/>
              <a:chExt cx="4249" cy="2381"/>
            </a:xfrm>
          </p:grpSpPr>
          <p:sp>
            <p:nvSpPr>
              <p:cNvPr id="163845" name="Text Box 76"/>
              <p:cNvSpPr txBox="1"/>
              <p:nvPr/>
            </p:nvSpPr>
            <p:spPr>
              <a:xfrm>
                <a:off x="4670" y="2469"/>
                <a:ext cx="433" cy="208"/>
              </a:xfrm>
              <a:prstGeom prst="rect">
                <a:avLst/>
              </a:prstGeom>
              <a:noFill/>
              <a:ln w="9525">
                <a:noFill/>
              </a:ln>
            </p:spPr>
            <p:txBody>
              <a:bodyPr lIns="0" tIns="0" rIns="0" bIns="0"/>
              <a:p>
                <a:pPr marL="342900" indent="-342900" algn="ctr">
                  <a:lnSpc>
                    <a:spcPts val="2500"/>
                  </a:lnSpc>
                  <a:buClr>
                    <a:schemeClr val="bg2"/>
                  </a:buClr>
                  <a:buSzPct val="75000"/>
                  <a:buFont typeface="Wingdings" panose="05000000000000000000" pitchFamily="2" charset="2"/>
                </a:pPr>
                <a:r>
                  <a:rPr lang="en-US" altLang="zh-CN" sz="2500" b="1" i="1" dirty="0">
                    <a:latin typeface="Times New Roman" panose="02020603050405020304" pitchFamily="18" charset="0"/>
                  </a:rPr>
                  <a:t>Succ</a:t>
                </a:r>
                <a:endParaRPr lang="en-US" altLang="zh-CN" sz="2500" b="1" dirty="0">
                  <a:latin typeface="Times New Roman" panose="02020603050405020304" pitchFamily="18" charset="0"/>
                </a:endParaRPr>
              </a:p>
            </p:txBody>
          </p:sp>
          <p:sp>
            <p:nvSpPr>
              <p:cNvPr id="163846" name="Text Box 75"/>
              <p:cNvSpPr txBox="1"/>
              <p:nvPr/>
            </p:nvSpPr>
            <p:spPr>
              <a:xfrm>
                <a:off x="3313" y="2272"/>
                <a:ext cx="408" cy="141"/>
              </a:xfrm>
              <a:prstGeom prst="rect">
                <a:avLst/>
              </a:prstGeom>
              <a:noFill/>
              <a:ln w="9525">
                <a:noFill/>
              </a:ln>
            </p:spPr>
            <p:txBody>
              <a:bodyPr lIns="0" tIns="0" rIns="0" bIns="0"/>
              <a:p>
                <a:pPr marL="342900" indent="-342900" algn="ctr">
                  <a:lnSpc>
                    <a:spcPct val="75000"/>
                  </a:lnSpc>
                  <a:buClr>
                    <a:schemeClr val="bg2"/>
                  </a:buClr>
                  <a:buSzPct val="75000"/>
                  <a:buFont typeface="Wingdings" panose="05000000000000000000" pitchFamily="2" charset="2"/>
                </a:pPr>
                <a:r>
                  <a:rPr lang="en-US" altLang="zh-CN" sz="2500" b="1" i="1" dirty="0">
                    <a:latin typeface="Times New Roman" panose="02020603050405020304" pitchFamily="18" charset="0"/>
                  </a:rPr>
                  <a:t>Pred</a:t>
                </a:r>
                <a:endParaRPr lang="en-US" altLang="zh-CN" sz="2500" b="1" dirty="0">
                  <a:latin typeface="Times New Roman" panose="02020603050405020304" pitchFamily="18" charset="0"/>
                </a:endParaRPr>
              </a:p>
            </p:txBody>
          </p:sp>
          <p:sp>
            <p:nvSpPr>
              <p:cNvPr id="163847" name="Text Box 74"/>
              <p:cNvSpPr txBox="1"/>
              <p:nvPr/>
            </p:nvSpPr>
            <p:spPr>
              <a:xfrm>
                <a:off x="2551" y="2353"/>
                <a:ext cx="446" cy="176"/>
              </a:xfrm>
              <a:prstGeom prst="rect">
                <a:avLst/>
              </a:prstGeom>
              <a:noFill/>
              <a:ln w="9525">
                <a:noFill/>
              </a:ln>
            </p:spPr>
            <p:txBody>
              <a:bodyPr lIns="0" tIns="0" rIns="0" bIns="0"/>
              <a:p>
                <a:pPr marL="342900" indent="-342900">
                  <a:lnSpc>
                    <a:spcPts val="2500"/>
                  </a:lnSpc>
                  <a:spcBef>
                    <a:spcPct val="20000"/>
                  </a:spcBef>
                  <a:buClr>
                    <a:schemeClr val="bg2"/>
                  </a:buClr>
                  <a:buSzPct val="75000"/>
                  <a:buFont typeface="Wingdings" panose="05000000000000000000" pitchFamily="2" charset="2"/>
                </a:pPr>
                <a:r>
                  <a:rPr lang="en-US" altLang="zh-CN" sz="2500" b="1" i="1" dirty="0">
                    <a:latin typeface="Times New Roman" panose="02020603050405020304" pitchFamily="18" charset="0"/>
                  </a:rPr>
                  <a:t>Succ</a:t>
                </a:r>
                <a:endParaRPr lang="en-US" altLang="zh-CN" sz="2500" b="1" dirty="0">
                  <a:latin typeface="Times New Roman" panose="02020603050405020304" pitchFamily="18" charset="0"/>
                </a:endParaRPr>
              </a:p>
            </p:txBody>
          </p:sp>
          <p:sp>
            <p:nvSpPr>
              <p:cNvPr id="163848" name="Text Box 72"/>
              <p:cNvSpPr txBox="1"/>
              <p:nvPr/>
            </p:nvSpPr>
            <p:spPr>
              <a:xfrm>
                <a:off x="2718" y="1925"/>
                <a:ext cx="424" cy="154"/>
              </a:xfrm>
              <a:prstGeom prst="rect">
                <a:avLst/>
              </a:prstGeom>
              <a:noFill/>
              <a:ln w="9525">
                <a:noFill/>
              </a:ln>
            </p:spPr>
            <p:txBody>
              <a:bodyPr lIns="0" tIns="0" rIns="0" bIns="0"/>
              <a:p>
                <a:pPr marL="342900" indent="-342900" algn="ctr">
                  <a:lnSpc>
                    <a:spcPct val="72000"/>
                  </a:lnSpc>
                  <a:spcBef>
                    <a:spcPct val="20000"/>
                  </a:spcBef>
                  <a:buClr>
                    <a:schemeClr val="bg2"/>
                  </a:buClr>
                  <a:buSzPct val="75000"/>
                  <a:buFont typeface="Wingdings" panose="05000000000000000000" pitchFamily="2" charset="2"/>
                </a:pPr>
                <a:r>
                  <a:rPr lang="en-US" altLang="zh-CN" sz="2500" b="1" i="1" dirty="0">
                    <a:latin typeface="Times New Roman" panose="02020603050405020304" pitchFamily="18" charset="0"/>
                  </a:rPr>
                  <a:t>Succ</a:t>
                </a:r>
                <a:endParaRPr lang="en-US" altLang="zh-CN" sz="2500" b="1" dirty="0">
                  <a:latin typeface="Times New Roman" panose="02020603050405020304" pitchFamily="18" charset="0"/>
                </a:endParaRPr>
              </a:p>
            </p:txBody>
          </p:sp>
          <p:sp>
            <p:nvSpPr>
              <p:cNvPr id="163849" name="Text Box 9"/>
              <p:cNvSpPr txBox="1"/>
              <p:nvPr/>
            </p:nvSpPr>
            <p:spPr>
              <a:xfrm>
                <a:off x="2064" y="886"/>
                <a:ext cx="489" cy="187"/>
              </a:xfrm>
              <a:prstGeom prst="rect">
                <a:avLst/>
              </a:prstGeom>
              <a:noFill/>
              <a:ln w="9525">
                <a:noFill/>
              </a:ln>
            </p:spPr>
            <p:txBody>
              <a:bodyPr lIns="0" tIns="0" rIns="0" bIns="0"/>
              <a:p>
                <a:pPr marL="342900" indent="-342900" algn="ctr">
                  <a:lnSpc>
                    <a:spcPts val="2500"/>
                  </a:lnSpc>
                  <a:buClr>
                    <a:schemeClr val="bg2"/>
                  </a:buClr>
                  <a:buSzPct val="75000"/>
                  <a:buFont typeface="Wingdings" panose="05000000000000000000" pitchFamily="2" charset="2"/>
                </a:pPr>
                <a:r>
                  <a:rPr lang="en-US" altLang="zh-CN" sz="2500" b="1" i="1" dirty="0">
                    <a:latin typeface="Times New Roman" panose="02020603050405020304" pitchFamily="18" charset="0"/>
                  </a:rPr>
                  <a:t>Pred</a:t>
                </a:r>
                <a:endParaRPr lang="en-US" altLang="zh-CN" sz="2500" b="1" dirty="0">
                  <a:latin typeface="Times New Roman" panose="02020603050405020304" pitchFamily="18" charset="0"/>
                </a:endParaRPr>
              </a:p>
            </p:txBody>
          </p:sp>
          <p:sp>
            <p:nvSpPr>
              <p:cNvPr id="163850" name="Text Box 11"/>
              <p:cNvSpPr txBox="1"/>
              <p:nvPr/>
            </p:nvSpPr>
            <p:spPr>
              <a:xfrm>
                <a:off x="4330" y="1424"/>
                <a:ext cx="424" cy="155"/>
              </a:xfrm>
              <a:prstGeom prst="rect">
                <a:avLst/>
              </a:prstGeom>
              <a:noFill/>
              <a:ln w="9525">
                <a:noFill/>
              </a:ln>
            </p:spPr>
            <p:txBody>
              <a:bodyPr lIns="0" tIns="0" rIns="0" bIns="0"/>
              <a:p>
                <a:pPr marL="342900" indent="-342900" algn="ctr">
                  <a:lnSpc>
                    <a:spcPct val="72000"/>
                  </a:lnSpc>
                  <a:spcBef>
                    <a:spcPct val="20000"/>
                  </a:spcBef>
                  <a:buClr>
                    <a:schemeClr val="bg2"/>
                  </a:buClr>
                  <a:buSzPct val="75000"/>
                  <a:buFont typeface="Wingdings" panose="05000000000000000000" pitchFamily="2" charset="2"/>
                </a:pPr>
                <a:r>
                  <a:rPr lang="en-US" altLang="zh-CN" sz="2500" b="1" i="1" dirty="0">
                    <a:latin typeface="Times New Roman" panose="02020603050405020304" pitchFamily="18" charset="0"/>
                  </a:rPr>
                  <a:t>Succ</a:t>
                </a:r>
                <a:endParaRPr lang="en-US" altLang="zh-CN" sz="2500" b="1" i="1" dirty="0">
                  <a:latin typeface="Times New Roman" panose="02020603050405020304" pitchFamily="18" charset="0"/>
                </a:endParaRPr>
              </a:p>
            </p:txBody>
          </p:sp>
          <p:sp>
            <p:nvSpPr>
              <p:cNvPr id="163851" name="Text Box 13"/>
              <p:cNvSpPr txBox="1"/>
              <p:nvPr/>
            </p:nvSpPr>
            <p:spPr>
              <a:xfrm>
                <a:off x="3191" y="995"/>
                <a:ext cx="383" cy="155"/>
              </a:xfrm>
              <a:prstGeom prst="rect">
                <a:avLst/>
              </a:prstGeom>
              <a:noFill/>
              <a:ln w="9525">
                <a:noFill/>
              </a:ln>
            </p:spPr>
            <p:txBody>
              <a:bodyPr lIns="0" tIns="0" rIns="0" bIns="0"/>
              <a:p>
                <a:pPr marL="342900" indent="-342900" algn="ctr">
                  <a:lnSpc>
                    <a:spcPct val="72000"/>
                  </a:lnSpc>
                  <a:spcBef>
                    <a:spcPct val="20000"/>
                  </a:spcBef>
                  <a:buClr>
                    <a:schemeClr val="bg2"/>
                  </a:buClr>
                  <a:buSzPct val="75000"/>
                  <a:buFont typeface="Wingdings" panose="05000000000000000000" pitchFamily="2" charset="2"/>
                </a:pPr>
                <a:r>
                  <a:rPr lang="en-US" altLang="zh-CN" sz="2500" b="1" i="1" dirty="0">
                    <a:latin typeface="Times New Roman" panose="02020603050405020304" pitchFamily="18" charset="0"/>
                  </a:rPr>
                  <a:t>root</a:t>
                </a:r>
                <a:endParaRPr lang="en-US" altLang="zh-CN" sz="2500" b="1" dirty="0">
                  <a:latin typeface="Times New Roman" panose="02020603050405020304" pitchFamily="18" charset="0"/>
                </a:endParaRPr>
              </a:p>
            </p:txBody>
          </p:sp>
          <p:grpSp>
            <p:nvGrpSpPr>
              <p:cNvPr id="163852" name="Group 15"/>
              <p:cNvGrpSpPr/>
              <p:nvPr/>
            </p:nvGrpSpPr>
            <p:grpSpPr>
              <a:xfrm>
                <a:off x="2441" y="1233"/>
                <a:ext cx="1391" cy="309"/>
                <a:chOff x="5403" y="6095"/>
                <a:chExt cx="1800" cy="364"/>
              </a:xfrm>
            </p:grpSpPr>
            <p:sp>
              <p:nvSpPr>
                <p:cNvPr id="163901" name="Rectangle 16"/>
                <p:cNvSpPr/>
                <p:nvPr/>
              </p:nvSpPr>
              <p:spPr>
                <a:xfrm>
                  <a:off x="5403" y="6097"/>
                  <a:ext cx="360" cy="361"/>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63902" name="Rectangle 17"/>
                <p:cNvSpPr/>
                <p:nvPr/>
              </p:nvSpPr>
              <p:spPr>
                <a:xfrm>
                  <a:off x="5763" y="6097"/>
                  <a:ext cx="360" cy="361"/>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63903" name="Rectangle 18"/>
                <p:cNvSpPr/>
                <p:nvPr/>
              </p:nvSpPr>
              <p:spPr>
                <a:xfrm>
                  <a:off x="6120" y="6097"/>
                  <a:ext cx="363" cy="36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rPr>
                    <a:t>A</a:t>
                  </a:r>
                  <a:endParaRPr lang="en-US" altLang="zh-CN" sz="3000" b="1" dirty="0">
                    <a:latin typeface="Times New Roman" panose="02020603050405020304" pitchFamily="18" charset="0"/>
                  </a:endParaRPr>
                </a:p>
              </p:txBody>
            </p:sp>
            <p:sp>
              <p:nvSpPr>
                <p:cNvPr id="163904" name="Rectangle 19"/>
                <p:cNvSpPr/>
                <p:nvPr/>
              </p:nvSpPr>
              <p:spPr>
                <a:xfrm>
                  <a:off x="6484" y="6097"/>
                  <a:ext cx="360" cy="361"/>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63905" name="Rectangle 20"/>
                <p:cNvSpPr/>
                <p:nvPr/>
              </p:nvSpPr>
              <p:spPr>
                <a:xfrm>
                  <a:off x="6843" y="6095"/>
                  <a:ext cx="360" cy="36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solidFill>
                        <a:srgbClr val="FF0000"/>
                      </a:solidFill>
                      <a:latin typeface="Times New Roman" panose="02020603050405020304" pitchFamily="18" charset="0"/>
                      <a:sym typeface="Symbol" panose="05050102010706020507" pitchFamily="18" charset="2"/>
                    </a:rPr>
                    <a:t></a:t>
                  </a:r>
                  <a:endParaRPr lang="en-US" altLang="zh-CN" sz="3000" b="1" dirty="0">
                    <a:solidFill>
                      <a:srgbClr val="FF0000"/>
                    </a:solidFill>
                    <a:latin typeface="Times New Roman" panose="02020603050405020304" pitchFamily="18" charset="0"/>
                    <a:sym typeface="Symbol" panose="05050102010706020507" pitchFamily="18" charset="2"/>
                  </a:endParaRPr>
                </a:p>
              </p:txBody>
            </p:sp>
          </p:grpSp>
          <p:sp>
            <p:nvSpPr>
              <p:cNvPr id="163853" name="Rectangle 22"/>
              <p:cNvSpPr/>
              <p:nvPr/>
            </p:nvSpPr>
            <p:spPr>
              <a:xfrm>
                <a:off x="3714" y="1953"/>
                <a:ext cx="278" cy="265"/>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3854" name="Rectangle 23"/>
              <p:cNvSpPr/>
              <p:nvPr/>
            </p:nvSpPr>
            <p:spPr>
              <a:xfrm>
                <a:off x="3991" y="1953"/>
                <a:ext cx="278" cy="265"/>
              </a:xfrm>
              <a:prstGeom prst="rect">
                <a:avLst/>
              </a:prstGeom>
              <a:solidFill>
                <a:srgbClr val="FFFFFF"/>
              </a:solidFill>
              <a:ln w="9525" cap="flat" cmpd="sng">
                <a:solidFill>
                  <a:srgbClr val="000000"/>
                </a:solidFill>
                <a:prstDash val="solid"/>
                <a:miter/>
                <a:headEnd type="none" w="med" len="med"/>
                <a:tailEnd type="none" w="med" len="med"/>
              </a:ln>
            </p:spPr>
            <p:txBody>
              <a:bodyPr/>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3855" name="Rectangle 24"/>
              <p:cNvSpPr/>
              <p:nvPr/>
            </p:nvSpPr>
            <p:spPr>
              <a:xfrm>
                <a:off x="4269" y="1953"/>
                <a:ext cx="280"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rPr>
                  <a:t>D</a:t>
                </a:r>
                <a:endParaRPr lang="en-US" altLang="zh-CN" sz="3000" b="1" dirty="0">
                  <a:latin typeface="Times New Roman" panose="02020603050405020304" pitchFamily="18" charset="0"/>
                </a:endParaRPr>
              </a:p>
            </p:txBody>
          </p:sp>
          <p:sp>
            <p:nvSpPr>
              <p:cNvPr id="163856" name="Rectangle 25"/>
              <p:cNvSpPr/>
              <p:nvPr/>
            </p:nvSpPr>
            <p:spPr>
              <a:xfrm>
                <a:off x="4547" y="1953"/>
                <a:ext cx="278"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sym typeface="Symbol" panose="05050102010706020507" pitchFamily="18" charset="2"/>
                  </a:rPr>
                  <a:t></a:t>
                </a:r>
                <a:endParaRPr lang="en-US" altLang="zh-CN" sz="3000" b="1" dirty="0">
                  <a:latin typeface="Times New Roman" panose="02020603050405020304" pitchFamily="18" charset="0"/>
                  <a:sym typeface="Symbol" panose="05050102010706020507" pitchFamily="18" charset="2"/>
                </a:endParaRPr>
              </a:p>
            </p:txBody>
          </p:sp>
          <p:sp>
            <p:nvSpPr>
              <p:cNvPr id="163857" name="Rectangle 26"/>
              <p:cNvSpPr/>
              <p:nvPr/>
            </p:nvSpPr>
            <p:spPr>
              <a:xfrm>
                <a:off x="4825" y="1953"/>
                <a:ext cx="278" cy="26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grpSp>
            <p:nvGrpSpPr>
              <p:cNvPr id="163858" name="Group 27"/>
              <p:cNvGrpSpPr/>
              <p:nvPr/>
            </p:nvGrpSpPr>
            <p:grpSpPr>
              <a:xfrm>
                <a:off x="1159" y="1953"/>
                <a:ext cx="1421" cy="265"/>
                <a:chOff x="3962" y="6944"/>
                <a:chExt cx="1800" cy="313"/>
              </a:xfrm>
            </p:grpSpPr>
            <p:sp>
              <p:nvSpPr>
                <p:cNvPr id="163896" name="Rectangle 28"/>
                <p:cNvSpPr/>
                <p:nvPr/>
              </p:nvSpPr>
              <p:spPr>
                <a:xfrm>
                  <a:off x="5042" y="6944"/>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63897" name="Rectangle 29"/>
                <p:cNvSpPr/>
                <p:nvPr/>
              </p:nvSpPr>
              <p:spPr>
                <a:xfrm>
                  <a:off x="4682" y="6944"/>
                  <a:ext cx="363" cy="31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rPr>
                    <a:t>B</a:t>
                  </a:r>
                  <a:endParaRPr lang="en-US" altLang="zh-CN" sz="3000" b="1" dirty="0">
                    <a:latin typeface="Times New Roman" panose="02020603050405020304" pitchFamily="18" charset="0"/>
                  </a:endParaRPr>
                </a:p>
              </p:txBody>
            </p:sp>
            <p:sp>
              <p:nvSpPr>
                <p:cNvPr id="163898" name="Rectangle 30"/>
                <p:cNvSpPr/>
                <p:nvPr/>
              </p:nvSpPr>
              <p:spPr>
                <a:xfrm>
                  <a:off x="5402" y="6944"/>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63899" name="Rectangle 31"/>
                <p:cNvSpPr/>
                <p:nvPr/>
              </p:nvSpPr>
              <p:spPr>
                <a:xfrm>
                  <a:off x="4322" y="6944"/>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sym typeface="Symbol" panose="05050102010706020507" pitchFamily="18" charset="2"/>
                    </a:rPr>
                    <a:t></a:t>
                  </a:r>
                  <a:endParaRPr lang="en-US" altLang="zh-CN" sz="3000" b="1" dirty="0">
                    <a:latin typeface="Times New Roman" panose="02020603050405020304" pitchFamily="18" charset="0"/>
                    <a:sym typeface="Symbol" panose="05050102010706020507" pitchFamily="18" charset="2"/>
                  </a:endParaRPr>
                </a:p>
              </p:txBody>
            </p:sp>
            <p:sp>
              <p:nvSpPr>
                <p:cNvPr id="163900" name="Rectangle 32"/>
                <p:cNvSpPr/>
                <p:nvPr/>
              </p:nvSpPr>
              <p:spPr>
                <a:xfrm>
                  <a:off x="3962" y="6944"/>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grpSp>
          <p:sp>
            <p:nvSpPr>
              <p:cNvPr id="163859" name="Line 33"/>
              <p:cNvSpPr/>
              <p:nvPr/>
            </p:nvSpPr>
            <p:spPr>
              <a:xfrm flipH="1">
                <a:off x="2531" y="1421"/>
                <a:ext cx="320" cy="530"/>
              </a:xfrm>
              <a:prstGeom prst="line">
                <a:avLst/>
              </a:prstGeom>
              <a:ln w="28575" cap="flat" cmpd="sng">
                <a:solidFill>
                  <a:srgbClr val="000000"/>
                </a:solidFill>
                <a:prstDash val="solid"/>
                <a:headEnd type="none" w="med" len="med"/>
                <a:tailEnd type="stealth" w="lg" len="lg"/>
              </a:ln>
            </p:spPr>
          </p:sp>
          <p:sp>
            <p:nvSpPr>
              <p:cNvPr id="163860" name="Line 34"/>
              <p:cNvSpPr/>
              <p:nvPr/>
            </p:nvSpPr>
            <p:spPr>
              <a:xfrm>
                <a:off x="3408" y="1388"/>
                <a:ext cx="314" cy="595"/>
              </a:xfrm>
              <a:prstGeom prst="line">
                <a:avLst/>
              </a:prstGeom>
              <a:ln w="28575" cap="flat" cmpd="sng">
                <a:solidFill>
                  <a:srgbClr val="000000"/>
                </a:solidFill>
                <a:prstDash val="solid"/>
                <a:headEnd type="none" w="med" len="med"/>
                <a:tailEnd type="stealth" w="lg" len="lg"/>
              </a:ln>
            </p:spPr>
          </p:sp>
          <p:sp>
            <p:nvSpPr>
              <p:cNvPr id="163861" name="Line 36"/>
              <p:cNvSpPr/>
              <p:nvPr/>
            </p:nvSpPr>
            <p:spPr>
              <a:xfrm>
                <a:off x="2170" y="2122"/>
                <a:ext cx="269" cy="617"/>
              </a:xfrm>
              <a:prstGeom prst="line">
                <a:avLst/>
              </a:prstGeom>
              <a:ln w="28575" cap="flat" cmpd="sng">
                <a:solidFill>
                  <a:srgbClr val="000000"/>
                </a:solidFill>
                <a:prstDash val="solid"/>
                <a:headEnd type="none" w="med" len="med"/>
                <a:tailEnd type="stealth" w="lg" len="lg"/>
              </a:ln>
            </p:spPr>
          </p:sp>
          <p:sp>
            <p:nvSpPr>
              <p:cNvPr id="163862" name="Line 37"/>
              <p:cNvSpPr/>
              <p:nvPr/>
            </p:nvSpPr>
            <p:spPr>
              <a:xfrm flipH="1">
                <a:off x="3649" y="2093"/>
                <a:ext cx="185" cy="661"/>
              </a:xfrm>
              <a:prstGeom prst="line">
                <a:avLst/>
              </a:prstGeom>
              <a:ln w="28575" cap="flat" cmpd="sng">
                <a:solidFill>
                  <a:srgbClr val="000000"/>
                </a:solidFill>
                <a:prstDash val="dash"/>
                <a:headEnd type="none" w="med" len="med"/>
                <a:tailEnd type="stealth" w="lg" len="lg"/>
              </a:ln>
            </p:spPr>
          </p:sp>
          <p:sp>
            <p:nvSpPr>
              <p:cNvPr id="163863" name="Line 38"/>
              <p:cNvSpPr/>
              <p:nvPr/>
            </p:nvSpPr>
            <p:spPr>
              <a:xfrm flipH="1">
                <a:off x="3930" y="2093"/>
                <a:ext cx="192" cy="677"/>
              </a:xfrm>
              <a:prstGeom prst="line">
                <a:avLst/>
              </a:prstGeom>
              <a:ln w="28575" cap="flat" cmpd="sng">
                <a:solidFill>
                  <a:srgbClr val="000000"/>
                </a:solidFill>
                <a:prstDash val="solid"/>
                <a:headEnd type="none" w="med" len="med"/>
                <a:tailEnd type="stealth" w="lg" len="lg"/>
              </a:ln>
            </p:spPr>
          </p:sp>
          <p:sp>
            <p:nvSpPr>
              <p:cNvPr id="163864" name="Line 39"/>
              <p:cNvSpPr/>
              <p:nvPr/>
            </p:nvSpPr>
            <p:spPr>
              <a:xfrm>
                <a:off x="3130" y="970"/>
                <a:ext cx="0" cy="263"/>
              </a:xfrm>
              <a:prstGeom prst="line">
                <a:avLst/>
              </a:prstGeom>
              <a:ln w="28575" cap="flat" cmpd="sng">
                <a:solidFill>
                  <a:srgbClr val="000000"/>
                </a:solidFill>
                <a:prstDash val="solid"/>
                <a:headEnd type="none" w="med" len="med"/>
                <a:tailEnd type="stealth" w="lg" len="lg"/>
              </a:ln>
            </p:spPr>
          </p:sp>
          <p:grpSp>
            <p:nvGrpSpPr>
              <p:cNvPr id="163865" name="Group 40"/>
              <p:cNvGrpSpPr/>
              <p:nvPr/>
            </p:nvGrpSpPr>
            <p:grpSpPr>
              <a:xfrm>
                <a:off x="1457" y="2729"/>
                <a:ext cx="1351" cy="277"/>
                <a:chOff x="4141" y="7859"/>
                <a:chExt cx="1801" cy="327"/>
              </a:xfrm>
            </p:grpSpPr>
            <p:sp>
              <p:nvSpPr>
                <p:cNvPr id="163891" name="Rectangle 41"/>
                <p:cNvSpPr/>
                <p:nvPr/>
              </p:nvSpPr>
              <p:spPr>
                <a:xfrm>
                  <a:off x="4502" y="7862"/>
                  <a:ext cx="360" cy="32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sym typeface="Symbol" panose="05050102010706020507" pitchFamily="18" charset="2"/>
                    </a:rPr>
                    <a:t></a:t>
                  </a:r>
                  <a:endParaRPr lang="en-US" altLang="zh-CN" sz="3000" b="1" dirty="0">
                    <a:latin typeface="Times New Roman" panose="02020603050405020304" pitchFamily="18" charset="0"/>
                    <a:sym typeface="Symbol" panose="05050102010706020507" pitchFamily="18" charset="2"/>
                  </a:endParaRPr>
                </a:p>
              </p:txBody>
            </p:sp>
            <p:sp>
              <p:nvSpPr>
                <p:cNvPr id="163892" name="Rectangle 42"/>
                <p:cNvSpPr/>
                <p:nvPr/>
              </p:nvSpPr>
              <p:spPr>
                <a:xfrm>
                  <a:off x="4862" y="7862"/>
                  <a:ext cx="363" cy="32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rPr>
                    <a:t>C</a:t>
                  </a:r>
                  <a:endParaRPr lang="en-US" altLang="zh-CN" sz="3000" b="1" dirty="0">
                    <a:latin typeface="Times New Roman" panose="02020603050405020304" pitchFamily="18" charset="0"/>
                  </a:endParaRPr>
                </a:p>
              </p:txBody>
            </p:sp>
            <p:sp>
              <p:nvSpPr>
                <p:cNvPr id="163893" name="Rectangle 43"/>
                <p:cNvSpPr/>
                <p:nvPr/>
              </p:nvSpPr>
              <p:spPr>
                <a:xfrm>
                  <a:off x="5582" y="7862"/>
                  <a:ext cx="360" cy="324"/>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63894" name="Rectangle 44"/>
                <p:cNvSpPr/>
                <p:nvPr/>
              </p:nvSpPr>
              <p:spPr>
                <a:xfrm>
                  <a:off x="5222" y="7862"/>
                  <a:ext cx="360" cy="32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sym typeface="Symbol" panose="05050102010706020507" pitchFamily="18" charset="2"/>
                    </a:rPr>
                    <a:t></a:t>
                  </a:r>
                  <a:endParaRPr lang="en-US" altLang="zh-CN" sz="3000" b="1" dirty="0">
                    <a:latin typeface="Times New Roman" panose="02020603050405020304" pitchFamily="18" charset="0"/>
                    <a:sym typeface="Symbol" panose="05050102010706020507" pitchFamily="18" charset="2"/>
                  </a:endParaRPr>
                </a:p>
              </p:txBody>
            </p:sp>
            <p:sp>
              <p:nvSpPr>
                <p:cNvPr id="163895" name="Rectangle 45"/>
                <p:cNvSpPr/>
                <p:nvPr/>
              </p:nvSpPr>
              <p:spPr>
                <a:xfrm>
                  <a:off x="4141" y="7859"/>
                  <a:ext cx="361" cy="327"/>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solidFill>
                        <a:srgbClr val="FF0000"/>
                      </a:solidFill>
                      <a:latin typeface="Times New Roman" panose="02020603050405020304" pitchFamily="18" charset="0"/>
                      <a:sym typeface="Symbol" panose="05050102010706020507" pitchFamily="18" charset="2"/>
                    </a:rPr>
                    <a:t></a:t>
                  </a:r>
                  <a:endParaRPr lang="en-US" altLang="zh-CN" sz="3000" b="1" dirty="0">
                    <a:solidFill>
                      <a:srgbClr val="FF0000"/>
                    </a:solidFill>
                    <a:latin typeface="Times New Roman" panose="02020603050405020304" pitchFamily="18" charset="0"/>
                    <a:sym typeface="Symbol" panose="05050102010706020507" pitchFamily="18" charset="2"/>
                  </a:endParaRPr>
                </a:p>
              </p:txBody>
            </p:sp>
          </p:grpSp>
          <p:grpSp>
            <p:nvGrpSpPr>
              <p:cNvPr id="163866" name="Group 46"/>
              <p:cNvGrpSpPr/>
              <p:nvPr/>
            </p:nvGrpSpPr>
            <p:grpSpPr>
              <a:xfrm>
                <a:off x="3331" y="2761"/>
                <a:ext cx="1349" cy="267"/>
                <a:chOff x="6674" y="7861"/>
                <a:chExt cx="1800" cy="314"/>
              </a:xfrm>
            </p:grpSpPr>
            <p:grpSp>
              <p:nvGrpSpPr>
                <p:cNvPr id="163885" name="Group 47"/>
                <p:cNvGrpSpPr/>
                <p:nvPr/>
              </p:nvGrpSpPr>
              <p:grpSpPr>
                <a:xfrm>
                  <a:off x="6674" y="7861"/>
                  <a:ext cx="1800" cy="313"/>
                  <a:chOff x="5521" y="4556"/>
                  <a:chExt cx="1800" cy="313"/>
                </a:xfrm>
              </p:grpSpPr>
              <p:sp>
                <p:nvSpPr>
                  <p:cNvPr id="163887" name="Rectangle 48"/>
                  <p:cNvSpPr/>
                  <p:nvPr/>
                </p:nvSpPr>
                <p:spPr>
                  <a:xfrm>
                    <a:off x="5881" y="4556"/>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sym typeface="Symbol" panose="05050102010706020507" pitchFamily="18" charset="2"/>
                      </a:rPr>
                      <a:t></a:t>
                    </a:r>
                    <a:endParaRPr lang="en-US" altLang="zh-CN" sz="3000" b="1" dirty="0">
                      <a:latin typeface="Times New Roman" panose="02020603050405020304" pitchFamily="18" charset="0"/>
                      <a:sym typeface="Symbol" panose="05050102010706020507" pitchFamily="18" charset="2"/>
                    </a:endParaRPr>
                  </a:p>
                </p:txBody>
              </p:sp>
              <p:sp>
                <p:nvSpPr>
                  <p:cNvPr id="163888" name="Rectangle 49"/>
                  <p:cNvSpPr/>
                  <p:nvPr/>
                </p:nvSpPr>
                <p:spPr>
                  <a:xfrm>
                    <a:off x="5521" y="4556"/>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63889" name="Rectangle 50"/>
                  <p:cNvSpPr/>
                  <p:nvPr/>
                </p:nvSpPr>
                <p:spPr>
                  <a:xfrm>
                    <a:off x="6961" y="4556"/>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endParaRPr lang="zh-CN" altLang="zh-CN" sz="3600" b="1" dirty="0">
                      <a:solidFill>
                        <a:srgbClr val="FFFF00"/>
                      </a:solidFill>
                      <a:latin typeface="Times New Roman" panose="02020603050405020304" pitchFamily="18" charset="0"/>
                    </a:endParaRPr>
                  </a:p>
                </p:txBody>
              </p:sp>
              <p:sp>
                <p:nvSpPr>
                  <p:cNvPr id="163890" name="Rectangle 51"/>
                  <p:cNvSpPr/>
                  <p:nvPr/>
                </p:nvSpPr>
                <p:spPr>
                  <a:xfrm>
                    <a:off x="6601" y="4556"/>
                    <a:ext cx="360" cy="313"/>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sym typeface="Symbol" panose="05050102010706020507" pitchFamily="18" charset="2"/>
                      </a:rPr>
                      <a:t></a:t>
                    </a:r>
                    <a:endParaRPr lang="en-US" altLang="zh-CN" sz="3000" b="1" dirty="0">
                      <a:latin typeface="Times New Roman" panose="02020603050405020304" pitchFamily="18" charset="0"/>
                      <a:sym typeface="Symbol" panose="05050102010706020507" pitchFamily="18" charset="2"/>
                    </a:endParaRPr>
                  </a:p>
                </p:txBody>
              </p:sp>
            </p:grpSp>
            <p:sp>
              <p:nvSpPr>
                <p:cNvPr id="163886" name="Rectangle 52"/>
                <p:cNvSpPr/>
                <p:nvPr/>
              </p:nvSpPr>
              <p:spPr>
                <a:xfrm>
                  <a:off x="7391" y="7865"/>
                  <a:ext cx="360" cy="310"/>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marL="342900" indent="-342900" algn="ctr">
                    <a:buClr>
                      <a:schemeClr val="bg2"/>
                    </a:buClr>
                    <a:buSzPct val="75000"/>
                    <a:buFont typeface="Wingdings" panose="05000000000000000000" pitchFamily="2" charset="2"/>
                  </a:pPr>
                  <a:r>
                    <a:rPr lang="en-US" altLang="zh-CN" sz="3000" b="1" dirty="0">
                      <a:latin typeface="Times New Roman" panose="02020603050405020304" pitchFamily="18" charset="0"/>
                    </a:rPr>
                    <a:t>E</a:t>
                  </a:r>
                  <a:endParaRPr lang="en-US" altLang="zh-CN" sz="3000" b="1" dirty="0">
                    <a:latin typeface="Times New Roman" panose="02020603050405020304" pitchFamily="18" charset="0"/>
                  </a:endParaRPr>
                </a:p>
              </p:txBody>
            </p:sp>
          </p:grpSp>
          <p:sp>
            <p:nvSpPr>
              <p:cNvPr id="163867" name="Line 53"/>
              <p:cNvSpPr/>
              <p:nvPr/>
            </p:nvSpPr>
            <p:spPr>
              <a:xfrm flipH="1" flipV="1">
                <a:off x="2408" y="2208"/>
                <a:ext cx="262" cy="642"/>
              </a:xfrm>
              <a:prstGeom prst="line">
                <a:avLst/>
              </a:prstGeom>
              <a:ln w="34925" cap="flat" cmpd="sng">
                <a:solidFill>
                  <a:srgbClr val="FF0000"/>
                </a:solidFill>
                <a:prstDash val="dash"/>
                <a:headEnd type="none" w="med" len="med"/>
                <a:tailEnd type="stealth" w="lg" len="lg"/>
              </a:ln>
            </p:spPr>
          </p:sp>
          <p:sp>
            <p:nvSpPr>
              <p:cNvPr id="163868" name="Line 55"/>
              <p:cNvSpPr/>
              <p:nvPr/>
            </p:nvSpPr>
            <p:spPr>
              <a:xfrm>
                <a:off x="2463" y="2088"/>
                <a:ext cx="610" cy="0"/>
              </a:xfrm>
              <a:prstGeom prst="line">
                <a:avLst/>
              </a:prstGeom>
              <a:ln w="34925" cap="flat" cmpd="sng">
                <a:solidFill>
                  <a:srgbClr val="FF0000"/>
                </a:solidFill>
                <a:prstDash val="dash"/>
                <a:headEnd type="none" w="med" len="med"/>
                <a:tailEnd type="none" w="med" len="lg"/>
              </a:ln>
            </p:spPr>
          </p:sp>
          <p:sp>
            <p:nvSpPr>
              <p:cNvPr id="163869" name="Line 56"/>
              <p:cNvSpPr/>
              <p:nvPr/>
            </p:nvSpPr>
            <p:spPr>
              <a:xfrm>
                <a:off x="3091" y="2091"/>
                <a:ext cx="1" cy="812"/>
              </a:xfrm>
              <a:prstGeom prst="line">
                <a:avLst/>
              </a:prstGeom>
              <a:ln w="34925" cap="flat" cmpd="sng">
                <a:solidFill>
                  <a:srgbClr val="FF0000"/>
                </a:solidFill>
                <a:prstDash val="dash"/>
                <a:headEnd type="none" w="med" len="med"/>
                <a:tailEnd type="none" w="med" len="lg"/>
              </a:ln>
            </p:spPr>
          </p:sp>
          <p:sp>
            <p:nvSpPr>
              <p:cNvPr id="163870" name="Line 57"/>
              <p:cNvSpPr/>
              <p:nvPr/>
            </p:nvSpPr>
            <p:spPr>
              <a:xfrm>
                <a:off x="3072" y="2900"/>
                <a:ext cx="267" cy="1"/>
              </a:xfrm>
              <a:prstGeom prst="line">
                <a:avLst/>
              </a:prstGeom>
              <a:ln w="34925" cap="flat" cmpd="sng">
                <a:solidFill>
                  <a:srgbClr val="FF0000"/>
                </a:solidFill>
                <a:prstDash val="dash"/>
                <a:headEnd type="none" w="med" len="med"/>
                <a:tailEnd type="stealth" w="lg" len="lg"/>
              </a:ln>
            </p:spPr>
          </p:sp>
          <p:sp>
            <p:nvSpPr>
              <p:cNvPr id="163871" name="Line 59"/>
              <p:cNvSpPr/>
              <p:nvPr/>
            </p:nvSpPr>
            <p:spPr>
              <a:xfrm flipV="1">
                <a:off x="4930" y="1395"/>
                <a:ext cx="0" cy="684"/>
              </a:xfrm>
              <a:prstGeom prst="line">
                <a:avLst/>
              </a:prstGeom>
              <a:ln w="34925" cap="flat" cmpd="sng">
                <a:solidFill>
                  <a:srgbClr val="FF0000"/>
                </a:solidFill>
                <a:prstDash val="dash"/>
                <a:headEnd type="none" w="med" len="med"/>
                <a:tailEnd type="none" w="med" len="lg"/>
              </a:ln>
            </p:spPr>
          </p:sp>
          <p:sp>
            <p:nvSpPr>
              <p:cNvPr id="163872" name="Line 60"/>
              <p:cNvSpPr/>
              <p:nvPr/>
            </p:nvSpPr>
            <p:spPr>
              <a:xfrm flipH="1">
                <a:off x="3812" y="1387"/>
                <a:ext cx="1121" cy="1"/>
              </a:xfrm>
              <a:prstGeom prst="line">
                <a:avLst/>
              </a:prstGeom>
              <a:ln w="34925" cap="flat" cmpd="sng">
                <a:solidFill>
                  <a:srgbClr val="FF0000"/>
                </a:solidFill>
                <a:prstDash val="dash"/>
                <a:headEnd type="none" w="med" len="med"/>
                <a:tailEnd type="stealth" w="lg" len="lg"/>
              </a:ln>
            </p:spPr>
          </p:sp>
          <p:grpSp>
            <p:nvGrpSpPr>
              <p:cNvPr id="163873" name="Group 78"/>
              <p:cNvGrpSpPr/>
              <p:nvPr/>
            </p:nvGrpSpPr>
            <p:grpSpPr>
              <a:xfrm>
                <a:off x="2575" y="880"/>
                <a:ext cx="2460" cy="1073"/>
                <a:chOff x="2575" y="880"/>
                <a:chExt cx="2460" cy="1073"/>
              </a:xfrm>
            </p:grpSpPr>
            <p:sp>
              <p:nvSpPr>
                <p:cNvPr id="163882" name="Line 62"/>
                <p:cNvSpPr/>
                <p:nvPr/>
              </p:nvSpPr>
              <p:spPr>
                <a:xfrm flipV="1">
                  <a:off x="2575" y="883"/>
                  <a:ext cx="1" cy="488"/>
                </a:xfrm>
                <a:prstGeom prst="line">
                  <a:avLst/>
                </a:prstGeom>
                <a:ln w="28575" cap="flat" cmpd="sng">
                  <a:solidFill>
                    <a:srgbClr val="000000"/>
                  </a:solidFill>
                  <a:prstDash val="dash"/>
                  <a:headEnd type="none" w="med" len="med"/>
                  <a:tailEnd type="none" w="med" len="lg"/>
                </a:ln>
              </p:spPr>
            </p:sp>
            <p:sp>
              <p:nvSpPr>
                <p:cNvPr id="163883" name="Line 63"/>
                <p:cNvSpPr/>
                <p:nvPr/>
              </p:nvSpPr>
              <p:spPr>
                <a:xfrm>
                  <a:off x="2579" y="885"/>
                  <a:ext cx="2451" cy="1"/>
                </a:xfrm>
                <a:prstGeom prst="line">
                  <a:avLst/>
                </a:prstGeom>
                <a:ln w="28575" cap="flat" cmpd="sng">
                  <a:solidFill>
                    <a:srgbClr val="000000"/>
                  </a:solidFill>
                  <a:prstDash val="dash"/>
                  <a:headEnd type="none" w="med" len="med"/>
                  <a:tailEnd type="none" w="med" len="lg"/>
                </a:ln>
              </p:spPr>
            </p:sp>
            <p:sp>
              <p:nvSpPr>
                <p:cNvPr id="163884" name="Line 64"/>
                <p:cNvSpPr/>
                <p:nvPr/>
              </p:nvSpPr>
              <p:spPr>
                <a:xfrm>
                  <a:off x="5035" y="880"/>
                  <a:ext cx="0" cy="1073"/>
                </a:xfrm>
                <a:prstGeom prst="line">
                  <a:avLst/>
                </a:prstGeom>
                <a:ln w="28575" cap="flat" cmpd="sng">
                  <a:solidFill>
                    <a:srgbClr val="000000"/>
                  </a:solidFill>
                  <a:prstDash val="dash"/>
                  <a:headEnd type="none" w="med" len="med"/>
                  <a:tailEnd type="stealth" w="lg" len="lg"/>
                </a:ln>
              </p:spPr>
            </p:sp>
          </p:grpSp>
          <p:sp>
            <p:nvSpPr>
              <p:cNvPr id="163874" name="Line 65"/>
              <p:cNvSpPr/>
              <p:nvPr/>
            </p:nvSpPr>
            <p:spPr>
              <a:xfrm flipV="1">
                <a:off x="4532" y="2213"/>
                <a:ext cx="202" cy="706"/>
              </a:xfrm>
              <a:prstGeom prst="line">
                <a:avLst/>
              </a:prstGeom>
              <a:ln w="34925" cap="flat" cmpd="sng">
                <a:solidFill>
                  <a:srgbClr val="FF0000"/>
                </a:solidFill>
                <a:prstDash val="dash"/>
                <a:headEnd type="none" w="med" len="med"/>
                <a:tailEnd type="stealth" w="lg" len="lg"/>
              </a:ln>
            </p:spPr>
          </p:sp>
          <p:sp>
            <p:nvSpPr>
              <p:cNvPr id="163875" name="Line 67"/>
              <p:cNvSpPr/>
              <p:nvPr/>
            </p:nvSpPr>
            <p:spPr>
              <a:xfrm flipH="1">
                <a:off x="856" y="3256"/>
                <a:ext cx="2593" cy="0"/>
              </a:xfrm>
              <a:prstGeom prst="line">
                <a:avLst/>
              </a:prstGeom>
              <a:ln w="28575" cap="flat" cmpd="sng">
                <a:solidFill>
                  <a:srgbClr val="000000"/>
                </a:solidFill>
                <a:prstDash val="dash"/>
                <a:headEnd type="none" w="med" len="med"/>
                <a:tailEnd type="none" w="med" len="lg"/>
              </a:ln>
            </p:spPr>
          </p:sp>
          <p:sp>
            <p:nvSpPr>
              <p:cNvPr id="163876" name="Line 68"/>
              <p:cNvSpPr/>
              <p:nvPr/>
            </p:nvSpPr>
            <p:spPr>
              <a:xfrm flipV="1">
                <a:off x="856" y="2102"/>
                <a:ext cx="304" cy="1"/>
              </a:xfrm>
              <a:prstGeom prst="line">
                <a:avLst/>
              </a:prstGeom>
              <a:ln w="28575" cap="flat" cmpd="sng">
                <a:solidFill>
                  <a:srgbClr val="000000"/>
                </a:solidFill>
                <a:prstDash val="dash"/>
                <a:headEnd type="none" w="med" len="med"/>
                <a:tailEnd type="stealth" w="lg" len="lg"/>
              </a:ln>
            </p:spPr>
          </p:sp>
          <p:sp>
            <p:nvSpPr>
              <p:cNvPr id="163877" name="Line 69"/>
              <p:cNvSpPr/>
              <p:nvPr/>
            </p:nvSpPr>
            <p:spPr>
              <a:xfrm flipV="1">
                <a:off x="3462" y="2897"/>
                <a:ext cx="0" cy="364"/>
              </a:xfrm>
              <a:prstGeom prst="line">
                <a:avLst/>
              </a:prstGeom>
              <a:ln w="28575" cap="flat" cmpd="sng">
                <a:solidFill>
                  <a:srgbClr val="000000"/>
                </a:solidFill>
                <a:prstDash val="dash"/>
                <a:headEnd type="none" w="med" len="med"/>
                <a:tailEnd type="none" w="med" len="lg"/>
              </a:ln>
            </p:spPr>
          </p:sp>
          <p:sp>
            <p:nvSpPr>
              <p:cNvPr id="163878" name="Line 70"/>
              <p:cNvSpPr/>
              <p:nvPr/>
            </p:nvSpPr>
            <p:spPr>
              <a:xfrm>
                <a:off x="854" y="2101"/>
                <a:ext cx="0" cy="1152"/>
              </a:xfrm>
              <a:prstGeom prst="line">
                <a:avLst/>
              </a:prstGeom>
              <a:ln w="28575" cap="flat" cmpd="sng">
                <a:solidFill>
                  <a:srgbClr val="000000"/>
                </a:solidFill>
                <a:prstDash val="dash"/>
                <a:headEnd type="none" w="med" len="med"/>
                <a:tailEnd type="none" w="med" len="med"/>
              </a:ln>
            </p:spPr>
          </p:sp>
          <p:sp>
            <p:nvSpPr>
              <p:cNvPr id="163879" name="Text Box 71"/>
              <p:cNvSpPr txBox="1"/>
              <p:nvPr/>
            </p:nvSpPr>
            <p:spPr>
              <a:xfrm>
                <a:off x="934" y="3044"/>
                <a:ext cx="408" cy="140"/>
              </a:xfrm>
              <a:prstGeom prst="rect">
                <a:avLst/>
              </a:prstGeom>
              <a:noFill/>
              <a:ln w="9525">
                <a:noFill/>
              </a:ln>
            </p:spPr>
            <p:txBody>
              <a:bodyPr lIns="0" tIns="0" rIns="0" bIns="0"/>
              <a:p>
                <a:pPr marL="342900" indent="-342900" algn="ctr">
                  <a:lnSpc>
                    <a:spcPct val="75000"/>
                  </a:lnSpc>
                  <a:buClr>
                    <a:schemeClr val="bg2"/>
                  </a:buClr>
                  <a:buSzPct val="75000"/>
                  <a:buFont typeface="Wingdings" panose="05000000000000000000" pitchFamily="2" charset="2"/>
                </a:pPr>
                <a:r>
                  <a:rPr lang="en-US" altLang="zh-CN" sz="2500" b="1" i="1" dirty="0">
                    <a:latin typeface="Times New Roman" panose="02020603050405020304" pitchFamily="18" charset="0"/>
                  </a:rPr>
                  <a:t>Pred</a:t>
                </a:r>
                <a:endParaRPr lang="en-US" altLang="zh-CN" sz="2500" b="1" dirty="0">
                  <a:latin typeface="Times New Roman" panose="02020603050405020304" pitchFamily="18" charset="0"/>
                </a:endParaRPr>
              </a:p>
            </p:txBody>
          </p:sp>
          <p:sp>
            <p:nvSpPr>
              <p:cNvPr id="163880" name="Line 35"/>
              <p:cNvSpPr/>
              <p:nvPr/>
            </p:nvSpPr>
            <p:spPr>
              <a:xfrm>
                <a:off x="1305" y="2101"/>
                <a:ext cx="295" cy="642"/>
              </a:xfrm>
              <a:prstGeom prst="line">
                <a:avLst/>
              </a:prstGeom>
              <a:ln w="28575" cap="flat" cmpd="sng">
                <a:solidFill>
                  <a:srgbClr val="000000"/>
                </a:solidFill>
                <a:prstDash val="dash"/>
                <a:headEnd type="none" w="med" len="med"/>
                <a:tailEnd type="stealth" w="lg" len="lg"/>
              </a:ln>
            </p:spPr>
          </p:sp>
          <p:sp>
            <p:nvSpPr>
              <p:cNvPr id="163881" name="Text Box 73"/>
              <p:cNvSpPr txBox="1"/>
              <p:nvPr/>
            </p:nvSpPr>
            <p:spPr>
              <a:xfrm>
                <a:off x="1504" y="2294"/>
                <a:ext cx="408" cy="141"/>
              </a:xfrm>
              <a:prstGeom prst="rect">
                <a:avLst/>
              </a:prstGeom>
              <a:noFill/>
              <a:ln w="9525">
                <a:noFill/>
              </a:ln>
            </p:spPr>
            <p:txBody>
              <a:bodyPr lIns="0" tIns="0" rIns="0" bIns="0"/>
              <a:p>
                <a:pPr marL="342900" indent="-342900" algn="ctr">
                  <a:lnSpc>
                    <a:spcPct val="75000"/>
                  </a:lnSpc>
                  <a:buClr>
                    <a:schemeClr val="bg2"/>
                  </a:buClr>
                  <a:buSzPct val="75000"/>
                  <a:buFont typeface="Wingdings" panose="05000000000000000000" pitchFamily="2" charset="2"/>
                </a:pPr>
                <a:r>
                  <a:rPr lang="en-US" altLang="zh-CN" sz="2500" b="1" i="1" dirty="0">
                    <a:latin typeface="Times New Roman" panose="02020603050405020304" pitchFamily="18" charset="0"/>
                  </a:rPr>
                  <a:t>Pred</a:t>
                </a:r>
                <a:endParaRPr lang="en-US" altLang="zh-CN" sz="2500" b="1" dirty="0">
                  <a:latin typeface="Times New Roman" panose="02020603050405020304" pitchFamily="18" charset="0"/>
                </a:endParaRPr>
              </a:p>
            </p:txBody>
          </p:sp>
        </p:grpSp>
      </p:grpSp>
    </p:spTree>
  </p:cSld>
  <p:clrMapOvr>
    <a:masterClrMapping/>
  </p:clrMapOvr>
  <p:transition>
    <p:strips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Text Box 4"/>
          <p:cNvSpPr txBox="1"/>
          <p:nvPr/>
        </p:nvSpPr>
        <p:spPr>
          <a:xfrm>
            <a:off x="250825" y="1341438"/>
            <a:ext cx="8605838" cy="3281362"/>
          </a:xfrm>
          <a:prstGeom prst="rect">
            <a:avLst/>
          </a:prstGeom>
          <a:noFill/>
          <a:ln w="9525">
            <a:noFill/>
          </a:ln>
        </p:spPr>
        <p:txBody>
          <a:bodyPr>
            <a:spAutoFit/>
          </a:bodyPr>
          <a:p>
            <a:pPr marL="444500" indent="-444500">
              <a:lnSpc>
                <a:spcPct val="120000"/>
              </a:lnSpc>
              <a:spcBef>
                <a:spcPct val="20000"/>
              </a:spcBef>
              <a:buClr>
                <a:schemeClr val="bg2"/>
              </a:buClr>
              <a:buSzPct val="75000"/>
              <a:buFont typeface="Wingdings" panose="05000000000000000000" pitchFamily="2" charset="2"/>
            </a:pPr>
            <a:r>
              <a:rPr lang="en-US" altLang="zh-CN" sz="3600" b="1" dirty="0">
                <a:solidFill>
                  <a:schemeClr val="tx2"/>
                </a:solidFill>
                <a:latin typeface="Times New Roman" panose="02020603050405020304" pitchFamily="18" charset="0"/>
              </a:rPr>
              <a:t>    </a:t>
            </a:r>
            <a:r>
              <a:rPr lang="zh-CN" altLang="en-US" sz="3600" b="1" dirty="0">
                <a:solidFill>
                  <a:schemeClr val="tx2"/>
                </a:solidFill>
                <a:latin typeface="Times New Roman" panose="02020603050405020304" pitchFamily="18" charset="0"/>
              </a:rPr>
              <a:t>思考：</a:t>
            </a:r>
            <a:endParaRPr lang="zh-CN" altLang="en-US" sz="3600" b="1" dirty="0">
              <a:solidFill>
                <a:schemeClr val="tx2"/>
              </a:solidFill>
              <a:latin typeface="Times New Roman" panose="02020603050405020304" pitchFamily="18" charset="0"/>
            </a:endParaRPr>
          </a:p>
          <a:p>
            <a:pPr marL="444500" indent="-444500" eaLnBrk="0" hangingPunct="0">
              <a:lnSpc>
                <a:spcPct val="120000"/>
              </a:lnSpc>
              <a:spcBef>
                <a:spcPct val="20000"/>
              </a:spcBef>
              <a:buClr>
                <a:schemeClr val="tx2"/>
              </a:buClr>
              <a:buFont typeface="Wingdings" panose="05000000000000000000" pitchFamily="2" charset="2"/>
              <a:buChar char="Ø"/>
            </a:pPr>
            <a:r>
              <a:rPr lang="zh-CN" altLang="en-US" sz="3200" b="1" dirty="0">
                <a:latin typeface="Arial" panose="020B0604020202020204" pitchFamily="34" charset="0"/>
              </a:rPr>
              <a:t>中序线索二叉树中的线索总是指向更高层的结点吗？线索关联的两个结点有何关系？</a:t>
            </a:r>
            <a:endParaRPr lang="zh-CN" altLang="en-US" sz="3200" b="1" dirty="0">
              <a:latin typeface="Arial" panose="020B0604020202020204" pitchFamily="34" charset="0"/>
            </a:endParaRPr>
          </a:p>
          <a:p>
            <a:pPr marL="444500" indent="-444500" eaLnBrk="0" hangingPunct="0">
              <a:lnSpc>
                <a:spcPct val="120000"/>
              </a:lnSpc>
              <a:spcBef>
                <a:spcPct val="20000"/>
              </a:spcBef>
              <a:buClr>
                <a:schemeClr val="tx2"/>
              </a:buClr>
              <a:buFont typeface="Wingdings" panose="05000000000000000000" pitchFamily="2" charset="2"/>
              <a:buChar char="Ø"/>
            </a:pPr>
            <a:r>
              <a:rPr lang="zh-CN" altLang="en-US" sz="3200" b="1" dirty="0">
                <a:latin typeface="Arial" panose="020B0604020202020204" pitchFamily="34" charset="0"/>
              </a:rPr>
              <a:t>在线索二叉树中会出现某个结点的左右指针都指向同一结点的情形吗？</a:t>
            </a:r>
            <a:endParaRPr lang="zh-CN" altLang="en-US" sz="3200" b="1" dirty="0">
              <a:latin typeface="Arial" panose="020B0604020202020204" pitchFamily="34" charset="0"/>
            </a:endParaRPr>
          </a:p>
        </p:txBody>
      </p:sp>
    </p:spTree>
  </p:cSld>
  <p:clrMapOvr>
    <a:masterClrMapping/>
  </p:clrMapOvr>
  <p:transition>
    <p:strips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标题 1765377"/>
          <p:cNvSpPr>
            <a:spLocks noGrp="1"/>
          </p:cNvSpPr>
          <p:nvPr>
            <p:ph type="title"/>
          </p:nvPr>
        </p:nvSpPr>
        <p:spPr>
          <a:xfrm>
            <a:off x="287338" y="296863"/>
            <a:ext cx="5367337" cy="530225"/>
          </a:xfrm>
        </p:spPr>
        <p:txBody>
          <a:bodyPr vert="horz" wrap="square" lIns="92075" tIns="46038" rIns="92075" bIns="46038" anchor="ctr" anchorCtr="0"/>
          <a:p>
            <a:pPr algn="l"/>
            <a:r>
              <a:rPr lang="en-US" altLang="zh-CN" b="1" dirty="0">
                <a:ea typeface="宋体" panose="02010600030101010101" pitchFamily="2" charset="-122"/>
              </a:rPr>
              <a:t>5.4  </a:t>
            </a:r>
            <a:r>
              <a:rPr lang="zh-CN" altLang="en-US" b="1" dirty="0">
                <a:ea typeface="宋体" panose="02010600030101010101" pitchFamily="2" charset="-122"/>
              </a:rPr>
              <a:t>压缩与哈夫曼树</a:t>
            </a:r>
            <a:endParaRPr lang="zh-CN" altLang="en-US" b="1" dirty="0">
              <a:ea typeface="宋体" panose="02010600030101010101" pitchFamily="2" charset="-122"/>
            </a:endParaRPr>
          </a:p>
        </p:txBody>
      </p:sp>
      <p:sp>
        <p:nvSpPr>
          <p:cNvPr id="165891" name="文本占位符 1765378"/>
          <p:cNvSpPr>
            <a:spLocks noGrp="1"/>
          </p:cNvSpPr>
          <p:nvPr>
            <p:ph idx="1"/>
          </p:nvPr>
        </p:nvSpPr>
        <p:spPr>
          <a:xfrm>
            <a:off x="431800" y="908050"/>
            <a:ext cx="8208963" cy="5545138"/>
          </a:xfrm>
        </p:spPr>
        <p:txBody>
          <a:bodyPr vert="horz" wrap="square" lIns="92075" tIns="46038" rIns="92075" bIns="46038" anchor="t" anchorCtr="0"/>
          <a:p>
            <a:pPr marL="0" indent="0">
              <a:buNone/>
            </a:pPr>
            <a:r>
              <a:rPr lang="en-US" altLang="zh-CN" sz="3200" dirty="0">
                <a:solidFill>
                  <a:schemeClr val="tx2"/>
                </a:solidFill>
                <a:ea typeface="宋体" panose="02010600030101010101" pitchFamily="2" charset="-122"/>
              </a:rPr>
              <a:t>5.4.1</a:t>
            </a:r>
            <a:r>
              <a:rPr lang="zh-CN" altLang="en-US" sz="3200" dirty="0">
                <a:solidFill>
                  <a:schemeClr val="tx2"/>
                </a:solidFill>
                <a:ea typeface="宋体" panose="02010600030101010101" pitchFamily="2" charset="-122"/>
              </a:rPr>
              <a:t>　文件编码</a:t>
            </a:r>
            <a:endParaRPr lang="zh-CN" altLang="en-US" sz="3200" dirty="0">
              <a:solidFill>
                <a:schemeClr val="tx2"/>
              </a:solidFill>
              <a:ea typeface="宋体" panose="02010600030101010101" pitchFamily="2" charset="-122"/>
            </a:endParaRPr>
          </a:p>
          <a:p>
            <a:pPr marL="0" indent="0">
              <a:buNone/>
            </a:pPr>
            <a:r>
              <a:rPr lang="en-US" altLang="zh-CN" sz="3200" dirty="0">
                <a:solidFill>
                  <a:schemeClr val="tx2"/>
                </a:solidFill>
                <a:ea typeface="宋体" panose="02010600030101010101" pitchFamily="2" charset="-122"/>
              </a:rPr>
              <a:t>5.4.2</a:t>
            </a:r>
            <a:r>
              <a:rPr lang="zh-CN" altLang="en-US" sz="3200" dirty="0">
                <a:solidFill>
                  <a:schemeClr val="tx2"/>
                </a:solidFill>
                <a:ea typeface="宋体" panose="02010600030101010101" pitchFamily="2" charset="-122"/>
              </a:rPr>
              <a:t>　扩充二叉树</a:t>
            </a:r>
            <a:endParaRPr lang="zh-CN" altLang="en-US" sz="3200" dirty="0">
              <a:solidFill>
                <a:schemeClr val="tx2"/>
              </a:solidFill>
              <a:ea typeface="宋体" panose="02010600030101010101" pitchFamily="2" charset="-122"/>
            </a:endParaRPr>
          </a:p>
          <a:p>
            <a:pPr marL="0" indent="0">
              <a:buNone/>
            </a:pPr>
            <a:r>
              <a:rPr lang="en-US" altLang="zh-CN" sz="3200" dirty="0">
                <a:solidFill>
                  <a:schemeClr val="tx2"/>
                </a:solidFill>
                <a:ea typeface="宋体" panose="02010600030101010101" pitchFamily="2" charset="-122"/>
              </a:rPr>
              <a:t>5.4.3</a:t>
            </a:r>
            <a:r>
              <a:rPr lang="zh-CN" altLang="en-US" sz="3200" dirty="0">
                <a:solidFill>
                  <a:schemeClr val="tx2"/>
                </a:solidFill>
                <a:ea typeface="宋体" panose="02010600030101010101" pitchFamily="2" charset="-122"/>
              </a:rPr>
              <a:t>　哈夫曼树与哈夫曼编码</a:t>
            </a:r>
            <a:endParaRPr lang="zh-CN" altLang="en-US" sz="3200" dirty="0">
              <a:solidFill>
                <a:schemeClr val="tx2"/>
              </a:solidFill>
              <a:ea typeface="宋体" panose="02010600030101010101" pitchFamily="2" charset="-122"/>
            </a:endParaRPr>
          </a:p>
          <a:p>
            <a:pPr marL="0" indent="0" algn="just" eaLnBrk="1" hangingPunct="1">
              <a:lnSpc>
                <a:spcPct val="110000"/>
              </a:lnSpc>
              <a:spcBef>
                <a:spcPct val="30000"/>
              </a:spcBef>
              <a:buClrTx/>
              <a:buSzTx/>
              <a:buNone/>
            </a:pPr>
            <a:r>
              <a:rPr lang="zh-CN" altLang="en-US" sz="3200" dirty="0">
                <a:solidFill>
                  <a:srgbClr val="CC6600"/>
                </a:solidFill>
                <a:ea typeface="宋体" panose="02010600030101010101" pitchFamily="2" charset="-122"/>
              </a:rPr>
              <a:t>    </a:t>
            </a:r>
            <a:r>
              <a:rPr lang="zh-CN" altLang="en-US" sz="3200" dirty="0">
                <a:solidFill>
                  <a:srgbClr val="FF0000"/>
                </a:solidFill>
                <a:ea typeface="宋体" panose="02010600030101010101" pitchFamily="2" charset="-122"/>
              </a:rPr>
              <a:t>数据压缩</a:t>
            </a:r>
            <a:r>
              <a:rPr lang="zh-CN" altLang="en-US" sz="3200" dirty="0">
                <a:ea typeface="宋体" panose="02010600030101010101" pitchFamily="2" charset="-122"/>
              </a:rPr>
              <a:t>是计算机科学中的重要技术。数据压缩过程称为编码，即将文件中的每个字符均转换为一个唯一的二进制位串。</a:t>
            </a:r>
            <a:endParaRPr lang="zh-CN" altLang="en-US" sz="3200" dirty="0">
              <a:ea typeface="宋体" panose="02010600030101010101" pitchFamily="2" charset="-122"/>
            </a:endParaRPr>
          </a:p>
          <a:p>
            <a:pPr marL="0" indent="0" algn="just">
              <a:spcBef>
                <a:spcPct val="0"/>
              </a:spcBef>
              <a:buNone/>
            </a:pPr>
            <a:r>
              <a:rPr lang="zh-CN" altLang="en-US" sz="3200" dirty="0">
                <a:ea typeface="宋体" panose="02010600030101010101" pitchFamily="2" charset="-122"/>
              </a:rPr>
              <a:t>    数据解压过程称为解码，即将二进制位串转换为对应的字符。压缩的关键在于编码的方法，哈夫曼编码是一种最常用的无损压缩编码方法。</a:t>
            </a:r>
            <a:endParaRPr lang="zh-CN" altLang="en-US" sz="3200" dirty="0">
              <a:ea typeface="宋体" panose="02010600030101010101" pitchFamily="2" charset="-122"/>
            </a:endParaRPr>
          </a:p>
        </p:txBody>
      </p:sp>
    </p:spTree>
  </p:cSld>
  <p:clrMapOvr>
    <a:masterClrMapping/>
  </p:clrMapOvr>
  <p:transition>
    <p:strips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a:spLocks noGrp="1"/>
          </p:cNvSpPr>
          <p:nvPr>
            <p:ph type="title" idx="4294967295"/>
          </p:nvPr>
        </p:nvSpPr>
        <p:spPr>
          <a:xfrm>
            <a:off x="539750" y="703263"/>
            <a:ext cx="5367338" cy="530225"/>
          </a:xfrm>
        </p:spPr>
        <p:txBody>
          <a:bodyPr vert="horz" wrap="square" lIns="92075" tIns="46038" rIns="92075" bIns="46038" anchor="ctr" anchorCtr="0"/>
          <a:p>
            <a:pPr algn="l"/>
            <a:r>
              <a:rPr lang="en-US" altLang="zh-CN" b="1" dirty="0">
                <a:ea typeface="宋体" panose="02010600030101010101" pitchFamily="2" charset="-122"/>
              </a:rPr>
              <a:t>5.4  </a:t>
            </a:r>
            <a:r>
              <a:rPr lang="zh-CN" altLang="en-US" b="1" dirty="0">
                <a:ea typeface="宋体" panose="02010600030101010101" pitchFamily="2" charset="-122"/>
              </a:rPr>
              <a:t>压缩与哈夫曼树</a:t>
            </a:r>
            <a:endParaRPr lang="zh-CN" altLang="en-US" b="1" dirty="0">
              <a:ea typeface="宋体" panose="02010600030101010101" pitchFamily="2" charset="-122"/>
            </a:endParaRPr>
          </a:p>
        </p:txBody>
      </p:sp>
      <p:sp>
        <p:nvSpPr>
          <p:cNvPr id="166915" name="Rectangle 3"/>
          <p:cNvSpPr>
            <a:spLocks noGrp="1"/>
          </p:cNvSpPr>
          <p:nvPr>
            <p:ph type="body" idx="4294967295"/>
          </p:nvPr>
        </p:nvSpPr>
        <p:spPr>
          <a:xfrm>
            <a:off x="431800" y="1773238"/>
            <a:ext cx="8208963" cy="3714750"/>
          </a:xfrm>
        </p:spPr>
        <p:txBody>
          <a:bodyPr vert="horz" wrap="square" lIns="92075" tIns="46038" rIns="92075" bIns="46038" anchor="t" anchorCtr="0"/>
          <a:p>
            <a:pPr marL="0" indent="0" algn="just">
              <a:buClr>
                <a:schemeClr val="tx1"/>
              </a:buClr>
              <a:buSzTx/>
              <a:buFont typeface="Wingdings" panose="05000000000000000000" pitchFamily="2" charset="2"/>
              <a:buChar char="Ø"/>
            </a:pPr>
            <a:r>
              <a:rPr lang="en-US" altLang="zh-CN" sz="3200" dirty="0"/>
              <a:t>  </a:t>
            </a:r>
            <a:r>
              <a:rPr lang="zh-CN" altLang="en-US" sz="3200" dirty="0">
                <a:solidFill>
                  <a:srgbClr val="FF0000"/>
                </a:solidFill>
                <a:latin typeface="黑体" panose="02010609060101010101" pitchFamily="49" charset="-122"/>
                <a:ea typeface="黑体" panose="02010609060101010101" pitchFamily="49" charset="-122"/>
              </a:rPr>
              <a:t>问题提出</a:t>
            </a:r>
            <a:r>
              <a:rPr lang="zh-CN" altLang="en-US" sz="3200" dirty="0">
                <a:latin typeface="宋体" panose="02010600030101010101" pitchFamily="2" charset="-122"/>
                <a:ea typeface="宋体" panose="02010600030101010101" pitchFamily="2" charset="-122"/>
              </a:rPr>
              <a:t>：如何设计最优编码方案？</a:t>
            </a:r>
            <a:endParaRPr lang="zh-CN" altLang="en-US" sz="3200" dirty="0">
              <a:latin typeface="宋体" panose="02010600030101010101" pitchFamily="2" charset="-122"/>
              <a:ea typeface="宋体" panose="02010600030101010101" pitchFamily="2" charset="-122"/>
            </a:endParaRPr>
          </a:p>
          <a:p>
            <a:pPr marL="0" indent="0" algn="just">
              <a:buClr>
                <a:schemeClr val="tx1"/>
              </a:buClr>
              <a:buSzTx/>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 </a:t>
            </a:r>
            <a:r>
              <a:rPr lang="zh-CN" altLang="en-US" sz="3200" dirty="0">
                <a:solidFill>
                  <a:srgbClr val="FF0000"/>
                </a:solidFill>
                <a:latin typeface="黑体" panose="02010609060101010101" pitchFamily="49" charset="-122"/>
                <a:ea typeface="黑体" panose="02010609060101010101" pitchFamily="49" charset="-122"/>
              </a:rPr>
              <a:t>问题建模</a:t>
            </a:r>
            <a:r>
              <a:rPr lang="zh-CN" altLang="en-US" sz="3200" dirty="0">
                <a:latin typeface="宋体" panose="02010600030101010101" pitchFamily="2" charset="-122"/>
                <a:ea typeface="宋体" panose="02010600030101010101" pitchFamily="2" charset="-122"/>
              </a:rPr>
              <a:t>：构造最优扩充树</a:t>
            </a:r>
            <a:endParaRPr lang="zh-CN" altLang="en-US" sz="3200" dirty="0">
              <a:latin typeface="宋体" panose="02010600030101010101" pitchFamily="2" charset="-122"/>
              <a:ea typeface="宋体" panose="02010600030101010101" pitchFamily="2" charset="-122"/>
            </a:endParaRPr>
          </a:p>
          <a:p>
            <a:pPr marL="0" indent="0" algn="just">
              <a:buClr>
                <a:schemeClr val="tx1"/>
              </a:buClr>
              <a:buSzTx/>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 </a:t>
            </a:r>
            <a:r>
              <a:rPr lang="zh-CN" altLang="en-US" sz="3200" dirty="0">
                <a:solidFill>
                  <a:srgbClr val="FF0000"/>
                </a:solidFill>
                <a:latin typeface="黑体" panose="02010609060101010101" pitchFamily="49" charset="-122"/>
                <a:ea typeface="黑体" panose="02010609060101010101" pitchFamily="49" charset="-122"/>
              </a:rPr>
              <a:t>问题求解</a:t>
            </a:r>
            <a:r>
              <a:rPr lang="zh-CN" altLang="en-US" sz="3200" dirty="0">
                <a:latin typeface="宋体" panose="02010600030101010101" pitchFamily="2" charset="-122"/>
                <a:ea typeface="宋体" panose="02010600030101010101" pitchFamily="2" charset="-122"/>
              </a:rPr>
              <a:t>：</a:t>
            </a:r>
            <a:r>
              <a:rPr lang="en-US" altLang="zh-CN" sz="3200" dirty="0">
                <a:ea typeface="宋体" panose="02010600030101010101" pitchFamily="2" charset="-122"/>
              </a:rPr>
              <a:t>Huffman</a:t>
            </a:r>
            <a:r>
              <a:rPr lang="zh-CN" altLang="en-US" sz="3200" dirty="0">
                <a:ea typeface="宋体" panose="02010600030101010101" pitchFamily="2" charset="-122"/>
              </a:rPr>
              <a:t>算法</a:t>
            </a:r>
            <a:endParaRPr lang="zh-CN" altLang="en-US" sz="3200" dirty="0">
              <a:ea typeface="宋体" panose="02010600030101010101" pitchFamily="2" charset="-122"/>
            </a:endParaRPr>
          </a:p>
          <a:p>
            <a:pPr marL="0" indent="0" algn="just">
              <a:buClr>
                <a:schemeClr val="tx1"/>
              </a:buClr>
              <a:buSzTx/>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 </a:t>
            </a:r>
            <a:r>
              <a:rPr lang="zh-CN" altLang="en-US" sz="3200" dirty="0">
                <a:solidFill>
                  <a:srgbClr val="FF0000"/>
                </a:solidFill>
                <a:latin typeface="黑体" panose="02010609060101010101" pitchFamily="49" charset="-122"/>
                <a:ea typeface="黑体" panose="02010609060101010101" pitchFamily="49" charset="-122"/>
              </a:rPr>
              <a:t>实例分析</a:t>
            </a:r>
            <a:r>
              <a:rPr lang="zh-CN" altLang="en-US" sz="3200" dirty="0">
                <a:latin typeface="宋体" panose="02010600030101010101" pitchFamily="2" charset="-122"/>
                <a:ea typeface="宋体" panose="02010600030101010101" pitchFamily="2" charset="-122"/>
              </a:rPr>
              <a:t>：文本文件编码</a:t>
            </a:r>
            <a:endParaRPr lang="zh-CN" altLang="en-US" sz="3200" dirty="0">
              <a:latin typeface="宋体" panose="02010600030101010101" pitchFamily="2" charset="-122"/>
              <a:ea typeface="宋体" panose="02010600030101010101" pitchFamily="2" charset="-122"/>
            </a:endParaRPr>
          </a:p>
        </p:txBody>
      </p:sp>
    </p:spTree>
  </p:cSld>
  <p:clrMapOvr>
    <a:masterClrMapping/>
  </p:clrMapOvr>
  <p:transition>
    <p:strips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标题 1767425"/>
          <p:cNvSpPr>
            <a:spLocks noGrp="1"/>
          </p:cNvSpPr>
          <p:nvPr>
            <p:ph type="title"/>
          </p:nvPr>
        </p:nvSpPr>
        <p:spPr>
          <a:xfrm>
            <a:off x="323850" y="584200"/>
            <a:ext cx="4319588" cy="777875"/>
          </a:xfrm>
        </p:spPr>
        <p:txBody>
          <a:bodyPr vert="horz" wrap="square" lIns="92075" tIns="46038" rIns="92075" bIns="46038" anchor="ctr" anchorCtr="0"/>
          <a:p>
            <a:pPr algn="l"/>
            <a:r>
              <a:rPr lang="en-US" altLang="zh-CN" sz="3200" b="1" dirty="0">
                <a:ea typeface="宋体" panose="02010600030101010101" pitchFamily="2" charset="-122"/>
              </a:rPr>
              <a:t>5.4.1 </a:t>
            </a:r>
            <a:r>
              <a:rPr lang="zh-CN" altLang="en-US" sz="3200" b="1" dirty="0">
                <a:ea typeface="宋体" panose="02010600030101010101" pitchFamily="2" charset="-122"/>
              </a:rPr>
              <a:t>文件编码</a:t>
            </a:r>
            <a:endParaRPr lang="zh-CN" altLang="en-US" sz="3200" b="1" dirty="0">
              <a:ea typeface="宋体" panose="02010600030101010101" pitchFamily="2" charset="-122"/>
            </a:endParaRPr>
          </a:p>
        </p:txBody>
      </p:sp>
      <p:sp>
        <p:nvSpPr>
          <p:cNvPr id="167939" name="文本占位符 1767426"/>
          <p:cNvSpPr>
            <a:spLocks noGrp="1"/>
          </p:cNvSpPr>
          <p:nvPr>
            <p:ph idx="1"/>
          </p:nvPr>
        </p:nvSpPr>
        <p:spPr>
          <a:xfrm>
            <a:off x="395288" y="1371600"/>
            <a:ext cx="8497887" cy="4362450"/>
          </a:xfrm>
        </p:spPr>
        <p:txBody>
          <a:bodyPr vert="horz" wrap="square" lIns="92075" tIns="46038" rIns="92075" bIns="46038" anchor="t" anchorCtr="0"/>
          <a:p>
            <a:pPr marL="0" indent="0" algn="just">
              <a:lnSpc>
                <a:spcPct val="120000"/>
              </a:lnSpc>
              <a:buNone/>
            </a:pPr>
            <a:r>
              <a:rPr lang="en-US" altLang="zh-CN" dirty="0">
                <a:ea typeface="宋体" panose="02010600030101010101" pitchFamily="2" charset="-122"/>
              </a:rPr>
              <a:t>    </a:t>
            </a:r>
            <a:r>
              <a:rPr lang="zh-CN" altLang="en-US" dirty="0">
                <a:ea typeface="宋体" panose="02010600030101010101" pitchFamily="2" charset="-122"/>
              </a:rPr>
              <a:t>假设有一个文件仅包含</a:t>
            </a:r>
            <a:r>
              <a:rPr lang="en-US" altLang="zh-CN" dirty="0">
                <a:ea typeface="宋体" panose="02010600030101010101" pitchFamily="2" charset="-122"/>
              </a:rPr>
              <a:t>7</a:t>
            </a:r>
            <a:r>
              <a:rPr lang="zh-CN" altLang="en-US" dirty="0">
                <a:ea typeface="宋体" panose="02010600030101010101" pitchFamily="2" charset="-122"/>
              </a:rPr>
              <a:t>种字符：</a:t>
            </a:r>
            <a:r>
              <a:rPr lang="en-US" altLang="zh-CN" i="1" dirty="0">
                <a:ea typeface="宋体" panose="02010600030101010101" pitchFamily="2" charset="-122"/>
              </a:rPr>
              <a:t>a</a:t>
            </a:r>
            <a:r>
              <a:rPr lang="zh-CN" altLang="en-US" dirty="0">
                <a:ea typeface="宋体" panose="02010600030101010101" pitchFamily="2" charset="-122"/>
              </a:rPr>
              <a:t>、</a:t>
            </a:r>
            <a:r>
              <a:rPr lang="en-US" altLang="zh-CN" i="1" dirty="0">
                <a:ea typeface="宋体" panose="02010600030101010101" pitchFamily="2" charset="-122"/>
              </a:rPr>
              <a:t>e</a:t>
            </a:r>
            <a:r>
              <a:rPr lang="zh-CN" altLang="en-US" dirty="0">
                <a:ea typeface="宋体" panose="02010600030101010101" pitchFamily="2" charset="-122"/>
              </a:rPr>
              <a:t>、</a:t>
            </a:r>
            <a:r>
              <a:rPr lang="en-US" altLang="zh-CN" i="1" dirty="0">
                <a:ea typeface="宋体" panose="02010600030101010101" pitchFamily="2" charset="-122"/>
              </a:rPr>
              <a:t>i</a:t>
            </a:r>
            <a:r>
              <a:rPr lang="zh-CN" altLang="en-US" dirty="0">
                <a:ea typeface="宋体" panose="02010600030101010101" pitchFamily="2" charset="-122"/>
              </a:rPr>
              <a:t>、</a:t>
            </a:r>
            <a:r>
              <a:rPr lang="en-US" altLang="zh-CN" i="1" dirty="0">
                <a:ea typeface="宋体" panose="02010600030101010101" pitchFamily="2" charset="-122"/>
              </a:rPr>
              <a:t>s</a:t>
            </a:r>
            <a:r>
              <a:rPr lang="zh-CN" altLang="en-US" dirty="0">
                <a:ea typeface="宋体" panose="02010600030101010101" pitchFamily="2" charset="-122"/>
              </a:rPr>
              <a:t>、</a:t>
            </a:r>
            <a:r>
              <a:rPr lang="en-US" altLang="zh-CN" i="1" dirty="0">
                <a:ea typeface="宋体" panose="02010600030101010101" pitchFamily="2" charset="-122"/>
              </a:rPr>
              <a:t>t</a:t>
            </a:r>
            <a:r>
              <a:rPr lang="zh-CN" altLang="en-US" dirty="0">
                <a:ea typeface="宋体" panose="02010600030101010101" pitchFamily="2" charset="-122"/>
              </a:rPr>
              <a:t>、</a:t>
            </a:r>
            <a:r>
              <a:rPr lang="en-US" altLang="zh-CN" i="1" dirty="0">
                <a:ea typeface="宋体" panose="02010600030101010101" pitchFamily="2" charset="-122"/>
              </a:rPr>
              <a:t>sp</a:t>
            </a:r>
            <a:r>
              <a:rPr lang="zh-CN" altLang="en-US" dirty="0">
                <a:ea typeface="宋体" panose="02010600030101010101" pitchFamily="2" charset="-122"/>
              </a:rPr>
              <a:t>（空格）和</a:t>
            </a:r>
            <a:r>
              <a:rPr lang="en-US" altLang="zh-CN" i="1" dirty="0">
                <a:ea typeface="宋体" panose="02010600030101010101" pitchFamily="2" charset="-122"/>
              </a:rPr>
              <a:t>nl</a:t>
            </a:r>
            <a:r>
              <a:rPr lang="zh-CN" altLang="en-US" dirty="0">
                <a:ea typeface="宋体" panose="02010600030101010101" pitchFamily="2" charset="-122"/>
              </a:rPr>
              <a:t>（换行），且文件中有</a:t>
            </a:r>
            <a:r>
              <a:rPr lang="en-US" altLang="zh-CN" dirty="0">
                <a:ea typeface="宋体" panose="02010600030101010101" pitchFamily="2" charset="-122"/>
              </a:rPr>
              <a:t>10</a:t>
            </a:r>
            <a:r>
              <a:rPr lang="zh-CN" altLang="en-US" dirty="0">
                <a:ea typeface="宋体" panose="02010600030101010101" pitchFamily="2" charset="-122"/>
              </a:rPr>
              <a:t>个</a:t>
            </a:r>
            <a:r>
              <a:rPr lang="en-US" altLang="zh-CN" i="1" dirty="0">
                <a:ea typeface="宋体" panose="02010600030101010101" pitchFamily="2" charset="-122"/>
              </a:rPr>
              <a:t>a</a:t>
            </a:r>
            <a:r>
              <a:rPr lang="zh-CN" altLang="en-US" dirty="0">
                <a:ea typeface="宋体" panose="02010600030101010101" pitchFamily="2" charset="-122"/>
              </a:rPr>
              <a:t>，</a:t>
            </a:r>
            <a:r>
              <a:rPr lang="en-US" altLang="zh-CN" dirty="0">
                <a:ea typeface="宋体" panose="02010600030101010101" pitchFamily="2" charset="-122"/>
              </a:rPr>
              <a:t>15</a:t>
            </a:r>
            <a:r>
              <a:rPr lang="zh-CN" altLang="en-US" dirty="0">
                <a:ea typeface="宋体" panose="02010600030101010101" pitchFamily="2" charset="-122"/>
              </a:rPr>
              <a:t>个</a:t>
            </a:r>
            <a:r>
              <a:rPr lang="en-US" altLang="zh-CN" i="1" dirty="0">
                <a:ea typeface="宋体" panose="02010600030101010101" pitchFamily="2" charset="-122"/>
              </a:rPr>
              <a:t>e</a:t>
            </a:r>
            <a:r>
              <a:rPr lang="zh-CN" altLang="en-US" dirty="0">
                <a:ea typeface="宋体" panose="02010600030101010101" pitchFamily="2" charset="-122"/>
              </a:rPr>
              <a:t>，</a:t>
            </a:r>
            <a:r>
              <a:rPr lang="en-US" altLang="zh-CN" dirty="0">
                <a:ea typeface="宋体" panose="02010600030101010101" pitchFamily="2" charset="-122"/>
              </a:rPr>
              <a:t>12</a:t>
            </a:r>
            <a:r>
              <a:rPr lang="zh-CN" altLang="en-US" dirty="0">
                <a:ea typeface="宋体" panose="02010600030101010101" pitchFamily="2" charset="-122"/>
              </a:rPr>
              <a:t>个</a:t>
            </a:r>
            <a:r>
              <a:rPr lang="en-US" altLang="zh-CN" i="1" dirty="0">
                <a:ea typeface="宋体" panose="02010600030101010101" pitchFamily="2" charset="-122"/>
              </a:rPr>
              <a:t>i</a:t>
            </a:r>
            <a:r>
              <a:rPr lang="zh-CN" altLang="en-US" dirty="0">
                <a:ea typeface="宋体" panose="02010600030101010101" pitchFamily="2" charset="-122"/>
              </a:rPr>
              <a:t>，</a:t>
            </a:r>
            <a:r>
              <a:rPr lang="en-US" altLang="zh-CN" dirty="0">
                <a:ea typeface="宋体" panose="02010600030101010101" pitchFamily="2" charset="-122"/>
              </a:rPr>
              <a:t>3</a:t>
            </a:r>
            <a:r>
              <a:rPr lang="zh-CN" altLang="en-US" dirty="0">
                <a:ea typeface="宋体" panose="02010600030101010101" pitchFamily="2" charset="-122"/>
              </a:rPr>
              <a:t>个</a:t>
            </a:r>
            <a:r>
              <a:rPr lang="en-US" altLang="zh-CN" i="1" dirty="0">
                <a:ea typeface="宋体" panose="02010600030101010101" pitchFamily="2" charset="-122"/>
              </a:rPr>
              <a:t>s</a:t>
            </a:r>
            <a:r>
              <a:rPr lang="zh-CN" altLang="en-US" dirty="0">
                <a:ea typeface="宋体" panose="02010600030101010101" pitchFamily="2" charset="-122"/>
              </a:rPr>
              <a:t>，</a:t>
            </a:r>
            <a:r>
              <a:rPr lang="en-US" altLang="zh-CN" dirty="0">
                <a:ea typeface="宋体" panose="02010600030101010101" pitchFamily="2" charset="-122"/>
              </a:rPr>
              <a:t>4</a:t>
            </a:r>
            <a:r>
              <a:rPr lang="zh-CN" altLang="en-US" dirty="0">
                <a:ea typeface="宋体" panose="02010600030101010101" pitchFamily="2" charset="-122"/>
              </a:rPr>
              <a:t>个</a:t>
            </a:r>
            <a:r>
              <a:rPr lang="en-US" altLang="zh-CN" i="1" dirty="0">
                <a:ea typeface="宋体" panose="02010600030101010101" pitchFamily="2" charset="-122"/>
              </a:rPr>
              <a:t>t</a:t>
            </a:r>
            <a:r>
              <a:rPr lang="zh-CN" altLang="en-US" dirty="0">
                <a:ea typeface="宋体" panose="02010600030101010101" pitchFamily="2" charset="-122"/>
              </a:rPr>
              <a:t>，</a:t>
            </a:r>
            <a:r>
              <a:rPr lang="en-US" altLang="zh-CN" dirty="0">
                <a:ea typeface="宋体" panose="02010600030101010101" pitchFamily="2" charset="-122"/>
              </a:rPr>
              <a:t>13</a:t>
            </a:r>
            <a:r>
              <a:rPr lang="zh-CN" altLang="en-US" dirty="0">
                <a:ea typeface="宋体" panose="02010600030101010101" pitchFamily="2" charset="-122"/>
              </a:rPr>
              <a:t>个</a:t>
            </a:r>
            <a:r>
              <a:rPr lang="en-US" altLang="zh-CN" i="1" dirty="0">
                <a:ea typeface="宋体" panose="02010600030101010101" pitchFamily="2" charset="-122"/>
              </a:rPr>
              <a:t>sp</a:t>
            </a: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个</a:t>
            </a:r>
            <a:r>
              <a:rPr lang="en-US" altLang="zh-CN" i="1" dirty="0">
                <a:ea typeface="宋体" panose="02010600030101010101" pitchFamily="2" charset="-122"/>
              </a:rPr>
              <a:t>nl</a:t>
            </a:r>
            <a:r>
              <a:rPr lang="zh-CN" altLang="en-US" dirty="0">
                <a:ea typeface="宋体" panose="02010600030101010101" pitchFamily="2" charset="-122"/>
              </a:rPr>
              <a:t>。</a:t>
            </a:r>
            <a:endParaRPr lang="zh-CN" altLang="en-US" dirty="0">
              <a:ea typeface="宋体" panose="02010600030101010101" pitchFamily="2" charset="-122"/>
            </a:endParaRPr>
          </a:p>
          <a:p>
            <a:pPr marL="0" indent="0" algn="just">
              <a:lnSpc>
                <a:spcPct val="120000"/>
              </a:lnSpc>
              <a:buNone/>
            </a:pPr>
            <a:r>
              <a:rPr lang="zh-CN" altLang="en-US" dirty="0">
                <a:ea typeface="宋体" panose="02010600030101010101" pitchFamily="2" charset="-122"/>
              </a:rPr>
              <a:t>    因为</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log</a:t>
            </a:r>
            <a:r>
              <a:rPr lang="en-US" altLang="zh-CN" baseline="-25000" dirty="0">
                <a:ea typeface="宋体" panose="02010600030101010101" pitchFamily="2" charset="-122"/>
              </a:rPr>
              <a:t>2</a:t>
            </a:r>
            <a:r>
              <a:rPr lang="en-US" altLang="zh-CN" dirty="0">
                <a:ea typeface="宋体" panose="02010600030101010101" pitchFamily="2" charset="-122"/>
              </a:rPr>
              <a:t>7</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 3</a:t>
            </a:r>
            <a:r>
              <a:rPr lang="zh-CN" altLang="en-US" dirty="0">
                <a:ea typeface="宋体" panose="02010600030101010101" pitchFamily="2" charset="-122"/>
              </a:rPr>
              <a:t>，所以，每个字符都至少由一个</a:t>
            </a:r>
            <a:r>
              <a:rPr lang="en-US" altLang="zh-CN" dirty="0">
                <a:ea typeface="宋体" panose="02010600030101010101" pitchFamily="2" charset="-122"/>
              </a:rPr>
              <a:t>3</a:t>
            </a:r>
            <a:r>
              <a:rPr lang="zh-CN" altLang="en-US" dirty="0">
                <a:ea typeface="宋体" panose="02010600030101010101" pitchFamily="2" charset="-122"/>
              </a:rPr>
              <a:t>位的二进制串表示。于是</a:t>
            </a:r>
            <a:r>
              <a:rPr lang="zh-CN" altLang="en-US" dirty="0">
                <a:solidFill>
                  <a:srgbClr val="CC0000"/>
                </a:solidFill>
                <a:ea typeface="宋体" panose="02010600030101010101" pitchFamily="2" charset="-122"/>
              </a:rPr>
              <a:t>文件的总位数</a:t>
            </a:r>
            <a:r>
              <a:rPr lang="zh-CN" altLang="en-US" dirty="0">
                <a:ea typeface="宋体" panose="02010600030101010101" pitchFamily="2" charset="-122"/>
              </a:rPr>
              <a:t>至少应该是：</a:t>
            </a:r>
            <a:endParaRPr lang="zh-CN" altLang="en-US" dirty="0">
              <a:ea typeface="宋体" panose="02010600030101010101" pitchFamily="2" charset="-122"/>
            </a:endParaRPr>
          </a:p>
          <a:p>
            <a:pPr marL="0" indent="0" algn="just">
              <a:lnSpc>
                <a:spcPct val="120000"/>
              </a:lnSpc>
              <a:buNone/>
            </a:pPr>
            <a:r>
              <a:rPr lang="zh-CN" altLang="en-US" dirty="0">
                <a:ea typeface="宋体" panose="02010600030101010101" pitchFamily="2" charset="-122"/>
              </a:rPr>
              <a:t>    </a:t>
            </a:r>
            <a:r>
              <a:rPr lang="en-US" altLang="zh-CN" dirty="0">
                <a:ea typeface="宋体" panose="02010600030101010101" pitchFamily="2" charset="-122"/>
              </a:rPr>
              <a:t>10×3 + 15×3 + 12×3 + 3×3 + 4×3 + 13×3 + 1×3 = 174 .</a:t>
            </a:r>
            <a:endParaRPr lang="en-US" altLang="zh-CN" dirty="0">
              <a:ea typeface="宋体" panose="02010600030101010101" pitchFamily="2" charset="-122"/>
            </a:endParaRPr>
          </a:p>
        </p:txBody>
      </p:sp>
    </p:spTree>
  </p:cSld>
  <p:clrMapOvr>
    <a:masterClrMapping/>
  </p:clrMapOvr>
  <p:transition>
    <p:strips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文本占位符 1768449"/>
          <p:cNvSpPr>
            <a:spLocks noGrp="1"/>
          </p:cNvSpPr>
          <p:nvPr>
            <p:ph idx="1"/>
          </p:nvPr>
        </p:nvSpPr>
        <p:spPr>
          <a:xfrm>
            <a:off x="431800" y="1484313"/>
            <a:ext cx="8172450" cy="4068762"/>
          </a:xfrm>
        </p:spPr>
        <p:txBody>
          <a:bodyPr vert="horz" wrap="square" lIns="92075" tIns="46038" rIns="92075" bIns="46038" anchor="t" anchorCtr="0"/>
          <a:p>
            <a:pPr marL="0" indent="0" algn="just">
              <a:lnSpc>
                <a:spcPct val="120000"/>
              </a:lnSpc>
              <a:buNone/>
            </a:pPr>
            <a:r>
              <a:rPr lang="en-US" altLang="zh-CN" dirty="0">
                <a:ea typeface="宋体" panose="02010600030101010101" pitchFamily="2" charset="-122"/>
              </a:rPr>
              <a:t>     </a:t>
            </a:r>
            <a:r>
              <a:rPr lang="zh-CN" altLang="en-US" sz="3200" dirty="0">
                <a:ea typeface="宋体" panose="02010600030101010101" pitchFamily="2" charset="-122"/>
              </a:rPr>
              <a:t>在实际应用的一些大文件中，字符被使用的比率是</a:t>
            </a:r>
            <a:r>
              <a:rPr lang="zh-CN" altLang="en-US" sz="3200" dirty="0">
                <a:solidFill>
                  <a:srgbClr val="CC6600"/>
                </a:solidFill>
                <a:ea typeface="宋体" panose="02010600030101010101" pitchFamily="2" charset="-122"/>
              </a:rPr>
              <a:t>非平均</a:t>
            </a:r>
            <a:r>
              <a:rPr lang="zh-CN" altLang="en-US" sz="3200" dirty="0">
                <a:ea typeface="宋体" panose="02010600030101010101" pitchFamily="2" charset="-122"/>
              </a:rPr>
              <a:t>的，即有些字符出现的次数较多，而有些字符出现的次数却非常少。如果所有字符都由</a:t>
            </a:r>
            <a:r>
              <a:rPr lang="zh-CN" altLang="en-US" sz="3200" dirty="0">
                <a:solidFill>
                  <a:schemeClr val="tx2"/>
                </a:solidFill>
                <a:ea typeface="宋体" panose="02010600030101010101" pitchFamily="2" charset="-122"/>
              </a:rPr>
              <a:t>等长的二进制码表示，将会造成空间浪费</a:t>
            </a:r>
            <a:r>
              <a:rPr lang="zh-CN" altLang="en-US" sz="3200" dirty="0">
                <a:ea typeface="宋体" panose="02010600030101010101" pitchFamily="2" charset="-122"/>
              </a:rPr>
              <a:t>。</a:t>
            </a:r>
            <a:endParaRPr lang="zh-CN" altLang="en-US" sz="3200" dirty="0">
              <a:ea typeface="宋体" panose="02010600030101010101" pitchFamily="2" charset="-122"/>
            </a:endParaRPr>
          </a:p>
        </p:txBody>
      </p:sp>
    </p:spTree>
  </p:cSld>
  <p:clrMapOvr>
    <a:masterClrMapping/>
  </p:clrMapOvr>
  <p:transition>
    <p:strips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文本占位符 1769473"/>
          <p:cNvSpPr>
            <a:spLocks noGrp="1"/>
          </p:cNvSpPr>
          <p:nvPr>
            <p:ph idx="1"/>
          </p:nvPr>
        </p:nvSpPr>
        <p:spPr>
          <a:xfrm>
            <a:off x="215900" y="404813"/>
            <a:ext cx="8713788" cy="5688012"/>
          </a:xfrm>
        </p:spPr>
        <p:txBody>
          <a:bodyPr vert="horz" wrap="square" lIns="92075" tIns="46038" rIns="92075" bIns="46038" anchor="t" anchorCtr="0"/>
          <a:p>
            <a:pPr marL="0" indent="0" algn="just">
              <a:lnSpc>
                <a:spcPct val="110000"/>
              </a:lnSpc>
              <a:buNone/>
            </a:pPr>
            <a:r>
              <a:rPr lang="zh-CN" altLang="en-US" dirty="0">
                <a:ea typeface="宋体" panose="02010600030101010101" pitchFamily="2" charset="-122"/>
              </a:rPr>
              <a:t>如何才能减少不必要的空间浪费呢？</a:t>
            </a:r>
            <a:endParaRPr lang="zh-CN" altLang="en-US" dirty="0">
              <a:ea typeface="宋体" panose="02010600030101010101" pitchFamily="2" charset="-122"/>
            </a:endParaRPr>
          </a:p>
          <a:p>
            <a:pPr marL="0" indent="0" algn="just">
              <a:lnSpc>
                <a:spcPct val="110000"/>
              </a:lnSpc>
              <a:buNone/>
            </a:pPr>
            <a:r>
              <a:rPr lang="zh-CN" altLang="en-US" dirty="0">
                <a:ea typeface="宋体" panose="02010600030101010101" pitchFamily="2" charset="-122"/>
              </a:rPr>
              <a:t>文件压缩的</a:t>
            </a:r>
            <a:r>
              <a:rPr lang="zh-CN" altLang="en-US" dirty="0">
                <a:solidFill>
                  <a:schemeClr val="tx2"/>
                </a:solidFill>
                <a:ea typeface="宋体" panose="02010600030101010101" pitchFamily="2" charset="-122"/>
              </a:rPr>
              <a:t>通常策略</a:t>
            </a:r>
            <a:r>
              <a:rPr lang="zh-CN" altLang="en-US" dirty="0">
                <a:ea typeface="宋体" panose="02010600030101010101" pitchFamily="2" charset="-122"/>
              </a:rPr>
              <a:t>：采用不等长的二进制码，令文件中出现频率高的字符的编码尽可能短。</a:t>
            </a:r>
            <a:endParaRPr lang="zh-CN" altLang="en-US" dirty="0">
              <a:ea typeface="宋体" panose="02010600030101010101" pitchFamily="2" charset="-122"/>
            </a:endParaRPr>
          </a:p>
          <a:p>
            <a:pPr marL="444500" lvl="1" indent="-264795" algn="just">
              <a:lnSpc>
                <a:spcPct val="110000"/>
              </a:lnSpc>
              <a:buClr>
                <a:schemeClr val="accent1"/>
              </a:buClr>
              <a:buSzPct val="90000"/>
              <a:buFont typeface="Wingdings" panose="05000000000000000000" pitchFamily="2" charset="2"/>
              <a:buChar char="n"/>
            </a:pPr>
            <a:r>
              <a:rPr lang="zh-CN" altLang="en-US" sz="2800" dirty="0">
                <a:ea typeface="宋体" panose="02010600030101010101" pitchFamily="2" charset="-122"/>
              </a:rPr>
              <a:t>采用不等长编码有可能会产生多义性。例如：如果用</a:t>
            </a:r>
            <a:r>
              <a:rPr lang="en-US" altLang="zh-CN" sz="2800" dirty="0">
                <a:ea typeface="宋体" panose="02010600030101010101" pitchFamily="2" charset="-122"/>
              </a:rPr>
              <a:t>01</a:t>
            </a:r>
            <a:r>
              <a:rPr lang="zh-CN" altLang="en-US" sz="2800" dirty="0">
                <a:ea typeface="宋体" panose="02010600030101010101" pitchFamily="2" charset="-122"/>
              </a:rPr>
              <a:t>表示</a:t>
            </a:r>
            <a:r>
              <a:rPr lang="en-US" altLang="zh-CN" sz="2800" i="1" dirty="0">
                <a:ea typeface="宋体" panose="02010600030101010101" pitchFamily="2" charset="-122"/>
              </a:rPr>
              <a:t>a</a:t>
            </a:r>
            <a:r>
              <a:rPr lang="zh-CN" altLang="en-US" sz="2800" dirty="0">
                <a:ea typeface="宋体" panose="02010600030101010101" pitchFamily="2" charset="-122"/>
              </a:rPr>
              <a:t>，</a:t>
            </a:r>
            <a:r>
              <a:rPr lang="en-US" altLang="zh-CN" sz="2800" dirty="0">
                <a:ea typeface="宋体" panose="02010600030101010101" pitchFamily="2" charset="-122"/>
              </a:rPr>
              <a:t>10</a:t>
            </a:r>
            <a:r>
              <a:rPr lang="zh-CN" altLang="en-US" sz="2800" dirty="0">
                <a:ea typeface="宋体" panose="02010600030101010101" pitchFamily="2" charset="-122"/>
              </a:rPr>
              <a:t>表示</a:t>
            </a:r>
            <a:r>
              <a:rPr lang="en-US" altLang="zh-CN" sz="2800" i="1" dirty="0">
                <a:ea typeface="宋体" panose="02010600030101010101" pitchFamily="2" charset="-122"/>
              </a:rPr>
              <a:t>b</a:t>
            </a:r>
            <a:r>
              <a:rPr lang="zh-CN" altLang="en-US" sz="2800" dirty="0">
                <a:ea typeface="宋体" panose="02010600030101010101" pitchFamily="2" charset="-122"/>
              </a:rPr>
              <a:t>，</a:t>
            </a:r>
            <a:r>
              <a:rPr lang="en-US" altLang="zh-CN" sz="2800" dirty="0">
                <a:ea typeface="宋体" panose="02010600030101010101" pitchFamily="2" charset="-122"/>
              </a:rPr>
              <a:t>1001</a:t>
            </a:r>
            <a:r>
              <a:rPr lang="zh-CN" altLang="en-US" sz="2800" dirty="0">
                <a:ea typeface="宋体" panose="02010600030101010101" pitchFamily="2" charset="-122"/>
              </a:rPr>
              <a:t>表示</a:t>
            </a:r>
            <a:r>
              <a:rPr lang="en-US" altLang="zh-CN" sz="2800" i="1" dirty="0">
                <a:ea typeface="宋体" panose="02010600030101010101" pitchFamily="2" charset="-122"/>
              </a:rPr>
              <a:t>c</a:t>
            </a:r>
            <a:r>
              <a:rPr lang="zh-CN" altLang="en-US" sz="2800" dirty="0">
                <a:ea typeface="宋体" panose="02010600030101010101" pitchFamily="2" charset="-122"/>
              </a:rPr>
              <a:t>，那么对于编码</a:t>
            </a:r>
            <a:r>
              <a:rPr lang="en-US" altLang="zh-CN" sz="2800" dirty="0">
                <a:ea typeface="宋体" panose="02010600030101010101" pitchFamily="2" charset="-122"/>
              </a:rPr>
              <a:t>1001</a:t>
            </a:r>
            <a:r>
              <a:rPr lang="zh-CN" altLang="en-US" sz="2800" dirty="0">
                <a:ea typeface="宋体" panose="02010600030101010101" pitchFamily="2" charset="-122"/>
              </a:rPr>
              <a:t>，我们无法确定它表示字符</a:t>
            </a:r>
            <a:r>
              <a:rPr lang="en-US" altLang="zh-CN" sz="2800" i="1" dirty="0">
                <a:ea typeface="宋体" panose="02010600030101010101" pitchFamily="2" charset="-122"/>
              </a:rPr>
              <a:t>c</a:t>
            </a:r>
            <a:r>
              <a:rPr lang="zh-CN" altLang="en-US" sz="2800" dirty="0">
                <a:ea typeface="宋体" panose="02010600030101010101" pitchFamily="2" charset="-122"/>
              </a:rPr>
              <a:t>，还是表示字符串</a:t>
            </a:r>
            <a:r>
              <a:rPr lang="en-US" altLang="zh-CN" sz="2800" i="1" dirty="0">
                <a:ea typeface="宋体" panose="02010600030101010101" pitchFamily="2" charset="-122"/>
              </a:rPr>
              <a:t>ba</a:t>
            </a:r>
            <a:r>
              <a:rPr lang="zh-CN" altLang="en-US" sz="2800" dirty="0">
                <a:ea typeface="宋体" panose="02010600030101010101" pitchFamily="2" charset="-122"/>
              </a:rPr>
              <a:t>，其原因是</a:t>
            </a:r>
            <a:r>
              <a:rPr lang="en-US" altLang="zh-CN" sz="2800" i="1" dirty="0">
                <a:ea typeface="宋体" panose="02010600030101010101" pitchFamily="2" charset="-122"/>
              </a:rPr>
              <a:t>b</a:t>
            </a:r>
            <a:r>
              <a:rPr lang="zh-CN" altLang="en-US" sz="2800" dirty="0">
                <a:ea typeface="宋体" panose="02010600030101010101" pitchFamily="2" charset="-122"/>
              </a:rPr>
              <a:t>的编码与</a:t>
            </a:r>
            <a:r>
              <a:rPr lang="en-US" altLang="zh-CN" sz="2800" i="1" dirty="0">
                <a:ea typeface="宋体" panose="02010600030101010101" pitchFamily="2" charset="-122"/>
              </a:rPr>
              <a:t>c</a:t>
            </a:r>
            <a:r>
              <a:rPr lang="zh-CN" altLang="en-US" sz="2800" dirty="0">
                <a:ea typeface="宋体" panose="02010600030101010101" pitchFamily="2" charset="-122"/>
              </a:rPr>
              <a:t>的编码的开头（前缀）部分相同。</a:t>
            </a:r>
            <a:endParaRPr lang="zh-CN" altLang="en-US" sz="2800" dirty="0">
              <a:ea typeface="宋体" panose="02010600030101010101" pitchFamily="2" charset="-122"/>
            </a:endParaRPr>
          </a:p>
          <a:p>
            <a:pPr marL="444500" lvl="1" indent="-264795" algn="just">
              <a:lnSpc>
                <a:spcPct val="110000"/>
              </a:lnSpc>
              <a:buClr>
                <a:schemeClr val="accent1"/>
              </a:buClr>
              <a:buSzPct val="90000"/>
              <a:buFont typeface="Wingdings" panose="05000000000000000000" pitchFamily="2" charset="2"/>
              <a:buChar char="n"/>
            </a:pPr>
            <a:r>
              <a:rPr lang="zh-CN" altLang="en-US" sz="2800" dirty="0">
                <a:ea typeface="宋体" panose="02010600030101010101" pitchFamily="2" charset="-122"/>
              </a:rPr>
              <a:t>为避免出现多义性，必须要求字符集中任何字符的编码都不是其它字符的编码的前缀，满足这个条件的编码被称为前缀码。显然，等长编码是前缀码。</a:t>
            </a:r>
            <a:endParaRPr lang="zh-CN" altLang="en-US" sz="2800" dirty="0">
              <a:ea typeface="宋体" panose="02010600030101010101" pitchFamily="2" charset="-122"/>
            </a:endParaRPr>
          </a:p>
        </p:txBody>
      </p:sp>
    </p:spTree>
  </p:cSld>
  <p:clrMapOvr>
    <a:masterClrMapping/>
  </p:clrMapOvr>
  <p:transition>
    <p:strips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文本占位符 1770497"/>
          <p:cNvSpPr>
            <a:spLocks noGrp="1"/>
          </p:cNvSpPr>
          <p:nvPr>
            <p:ph idx="1"/>
          </p:nvPr>
        </p:nvSpPr>
        <p:spPr>
          <a:xfrm>
            <a:off x="250825" y="549275"/>
            <a:ext cx="8893175" cy="5651500"/>
          </a:xfrm>
        </p:spPr>
        <p:txBody>
          <a:bodyPr vert="horz" wrap="square" lIns="92075" tIns="46038" rIns="92075" bIns="46038" anchor="t" anchorCtr="0"/>
          <a:p>
            <a:pPr marL="355600" indent="-355600" algn="just">
              <a:lnSpc>
                <a:spcPct val="130000"/>
              </a:lnSpc>
              <a:buClr>
                <a:schemeClr val="accent1"/>
              </a:buClr>
              <a:buSzPct val="85000"/>
              <a:buFont typeface="Wingdings" panose="05000000000000000000" pitchFamily="2" charset="2"/>
              <a:buChar char="n"/>
            </a:pPr>
            <a:r>
              <a:rPr lang="zh-CN" altLang="en-US" sz="3000" dirty="0">
                <a:ea typeface="宋体" panose="02010600030101010101" pitchFamily="2" charset="-122"/>
              </a:rPr>
              <a:t>怎样的前缀码才能使文件的总编码长度最短？</a:t>
            </a:r>
            <a:endParaRPr lang="zh-CN" altLang="en-US" sz="3000" dirty="0">
              <a:ea typeface="宋体" panose="02010600030101010101" pitchFamily="2" charset="-122"/>
            </a:endParaRPr>
          </a:p>
          <a:p>
            <a:pPr marL="535305" lvl="1" indent="0" algn="just">
              <a:lnSpc>
                <a:spcPct val="130000"/>
              </a:lnSpc>
              <a:buNone/>
            </a:pPr>
            <a:r>
              <a:rPr lang="zh-CN" altLang="en-US" sz="3200" dirty="0">
                <a:ea typeface="宋体" panose="02010600030101010101" pitchFamily="2" charset="-122"/>
              </a:rPr>
              <a:t>设组成文件的字符集</a:t>
            </a:r>
            <a:r>
              <a:rPr lang="en-US" altLang="zh-CN" sz="3200" i="1" dirty="0">
                <a:ea typeface="宋体" panose="02010600030101010101" pitchFamily="2" charset="-122"/>
              </a:rPr>
              <a:t>A</a:t>
            </a:r>
            <a:r>
              <a:rPr lang="en-US" altLang="zh-CN" sz="3200" dirty="0">
                <a:ea typeface="宋体" panose="02010600030101010101" pitchFamily="2" charset="-122"/>
              </a:rPr>
              <a:t>={</a:t>
            </a:r>
            <a:r>
              <a:rPr lang="en-US" altLang="zh-CN" sz="3200" i="1" dirty="0">
                <a:ea typeface="宋体" panose="02010600030101010101" pitchFamily="2" charset="-122"/>
              </a:rPr>
              <a:t>a</a:t>
            </a:r>
            <a:r>
              <a:rPr lang="en-US" altLang="zh-CN" sz="3200" baseline="-25000" dirty="0">
                <a:ea typeface="宋体" panose="02010600030101010101" pitchFamily="2" charset="-122"/>
              </a:rPr>
              <a:t>1</a:t>
            </a:r>
            <a:r>
              <a:rPr lang="en-US" altLang="zh-CN" sz="3200" dirty="0">
                <a:ea typeface="宋体" panose="02010600030101010101" pitchFamily="2" charset="-122"/>
              </a:rPr>
              <a:t>, </a:t>
            </a:r>
            <a:r>
              <a:rPr lang="en-US" altLang="zh-CN" sz="3200" i="1" dirty="0">
                <a:ea typeface="宋体" panose="02010600030101010101" pitchFamily="2" charset="-122"/>
              </a:rPr>
              <a:t>a</a:t>
            </a:r>
            <a:r>
              <a:rPr lang="en-US" altLang="zh-CN" sz="3200" baseline="-25000" dirty="0">
                <a:ea typeface="宋体" panose="02010600030101010101" pitchFamily="2" charset="-122"/>
              </a:rPr>
              <a:t>2</a:t>
            </a:r>
            <a:r>
              <a:rPr lang="en-US" altLang="zh-CN" sz="3200" dirty="0">
                <a:ea typeface="宋体" panose="02010600030101010101" pitchFamily="2" charset="-122"/>
              </a:rPr>
              <a:t>, …, </a:t>
            </a:r>
            <a:r>
              <a:rPr lang="en-US" altLang="zh-CN" sz="3200" i="1" dirty="0">
                <a:ea typeface="宋体" panose="02010600030101010101" pitchFamily="2" charset="-122"/>
              </a:rPr>
              <a:t>a</a:t>
            </a:r>
            <a:r>
              <a:rPr lang="en-US" altLang="zh-CN" sz="3200" i="1" baseline="-25000" dirty="0">
                <a:ea typeface="宋体" panose="02010600030101010101" pitchFamily="2" charset="-122"/>
              </a:rPr>
              <a:t>n</a:t>
            </a:r>
            <a:r>
              <a:rPr lang="en-US" altLang="zh-CN" sz="3200" dirty="0">
                <a:ea typeface="宋体" panose="02010600030101010101" pitchFamily="2" charset="-122"/>
              </a:rPr>
              <a:t>}</a:t>
            </a:r>
            <a:r>
              <a:rPr lang="zh-CN" altLang="en-US" sz="3200" dirty="0">
                <a:ea typeface="宋体" panose="02010600030101010101" pitchFamily="2" charset="-122"/>
              </a:rPr>
              <a:t>，其中，</a:t>
            </a:r>
            <a:r>
              <a:rPr lang="en-US" altLang="zh-CN" sz="3200" i="1" dirty="0">
                <a:ea typeface="宋体" panose="02010600030101010101" pitchFamily="2" charset="-122"/>
              </a:rPr>
              <a:t>a</a:t>
            </a:r>
            <a:r>
              <a:rPr lang="en-US" altLang="zh-CN" sz="3200" i="1" baseline="-25000" dirty="0">
                <a:ea typeface="宋体" panose="02010600030101010101" pitchFamily="2" charset="-122"/>
              </a:rPr>
              <a:t>i</a:t>
            </a:r>
            <a:r>
              <a:rPr lang="zh-CN" altLang="en-US" sz="3200" dirty="0">
                <a:ea typeface="宋体" panose="02010600030101010101" pitchFamily="2" charset="-122"/>
              </a:rPr>
              <a:t>的编码长度为 </a:t>
            </a:r>
            <a:r>
              <a:rPr lang="en-US" altLang="zh-CN" sz="3200" i="1" dirty="0">
                <a:ea typeface="宋体" panose="02010600030101010101" pitchFamily="2" charset="-122"/>
              </a:rPr>
              <a:t>l</a:t>
            </a:r>
            <a:r>
              <a:rPr lang="en-US" altLang="zh-CN" sz="3200" i="1" baseline="-25000" dirty="0">
                <a:ea typeface="宋体" panose="02010600030101010101" pitchFamily="2" charset="-122"/>
              </a:rPr>
              <a:t>i </a:t>
            </a:r>
            <a:r>
              <a:rPr lang="zh-CN" altLang="en-US" sz="3200" dirty="0">
                <a:ea typeface="宋体" panose="02010600030101010101" pitchFamily="2" charset="-122"/>
              </a:rPr>
              <a:t>；</a:t>
            </a:r>
            <a:r>
              <a:rPr lang="en-US" altLang="zh-CN" sz="3200" i="1" dirty="0">
                <a:ea typeface="宋体" panose="02010600030101010101" pitchFamily="2" charset="-122"/>
              </a:rPr>
              <a:t>a</a:t>
            </a:r>
            <a:r>
              <a:rPr lang="en-US" altLang="zh-CN" sz="3200" i="1" baseline="-25000" dirty="0">
                <a:ea typeface="宋体" panose="02010600030101010101" pitchFamily="2" charset="-122"/>
              </a:rPr>
              <a:t>i</a:t>
            </a:r>
            <a:r>
              <a:rPr lang="zh-CN" altLang="en-US" sz="3200" dirty="0">
                <a:ea typeface="宋体" panose="02010600030101010101" pitchFamily="2" charset="-122"/>
              </a:rPr>
              <a:t>出现的次数为</a:t>
            </a:r>
            <a:r>
              <a:rPr lang="en-US" altLang="zh-CN" sz="3200" i="1" dirty="0">
                <a:ea typeface="宋体" panose="02010600030101010101" pitchFamily="2" charset="-122"/>
              </a:rPr>
              <a:t>c</a:t>
            </a:r>
            <a:r>
              <a:rPr lang="en-US" altLang="zh-CN" sz="3200" i="1" baseline="-25000" dirty="0">
                <a:ea typeface="宋体" panose="02010600030101010101" pitchFamily="2" charset="-122"/>
              </a:rPr>
              <a:t>i</a:t>
            </a:r>
            <a:r>
              <a:rPr lang="en-US" altLang="zh-CN" sz="3200" dirty="0">
                <a:ea typeface="宋体" panose="02010600030101010101" pitchFamily="2" charset="-122"/>
              </a:rPr>
              <a:t> </a:t>
            </a:r>
            <a:r>
              <a:rPr lang="zh-CN" altLang="en-US" sz="3200" dirty="0">
                <a:ea typeface="宋体" panose="02010600030101010101" pitchFamily="2" charset="-122"/>
              </a:rPr>
              <a:t>。要使文件的总编码最短，就必须要确定</a:t>
            </a:r>
            <a:r>
              <a:rPr lang="en-US" altLang="zh-CN" sz="3200" i="1" dirty="0">
                <a:ea typeface="宋体" panose="02010600030101010101" pitchFamily="2" charset="-122"/>
              </a:rPr>
              <a:t>l</a:t>
            </a:r>
            <a:r>
              <a:rPr lang="en-US" altLang="zh-CN" sz="3200" i="1" baseline="-25000" dirty="0">
                <a:ea typeface="宋体" panose="02010600030101010101" pitchFamily="2" charset="-122"/>
              </a:rPr>
              <a:t>i</a:t>
            </a:r>
            <a:r>
              <a:rPr lang="zh-CN" altLang="en-US" sz="3200" dirty="0">
                <a:ea typeface="宋体" panose="02010600030101010101" pitchFamily="2" charset="-122"/>
              </a:rPr>
              <a:t>，使                   得                取最小值。</a:t>
            </a:r>
            <a:endParaRPr lang="zh-CN" altLang="en-US" sz="3200" dirty="0">
              <a:ea typeface="宋体" panose="02010600030101010101" pitchFamily="2" charset="-122"/>
            </a:endParaRPr>
          </a:p>
          <a:p>
            <a:pPr marL="535305" lvl="1" indent="0" algn="just">
              <a:lnSpc>
                <a:spcPct val="130000"/>
              </a:lnSpc>
              <a:buNone/>
            </a:pPr>
            <a:endParaRPr lang="zh-CN" altLang="en-US" sz="3200" dirty="0">
              <a:ea typeface="宋体" panose="02010600030101010101" pitchFamily="2" charset="-122"/>
            </a:endParaRPr>
          </a:p>
          <a:p>
            <a:pPr marL="355600" indent="-355600" algn="just">
              <a:lnSpc>
                <a:spcPct val="130000"/>
              </a:lnSpc>
              <a:buClr>
                <a:schemeClr val="accent1"/>
              </a:buClr>
              <a:buSzPct val="85000"/>
              <a:buFont typeface="Wingdings" panose="05000000000000000000" pitchFamily="2" charset="2"/>
              <a:buChar char="n"/>
            </a:pPr>
            <a:r>
              <a:rPr lang="zh-CN" altLang="en-US" sz="3000" dirty="0">
                <a:ea typeface="宋体" panose="02010600030101010101" pitchFamily="2" charset="-122"/>
              </a:rPr>
              <a:t>如何设计出</a:t>
            </a:r>
            <a:r>
              <a:rPr lang="zh-CN" altLang="en-US" sz="3000" dirty="0">
                <a:solidFill>
                  <a:schemeClr val="tx2"/>
                </a:solidFill>
                <a:ea typeface="宋体" panose="02010600030101010101" pitchFamily="2" charset="-122"/>
              </a:rPr>
              <a:t>总编码最短的前缀码</a:t>
            </a:r>
            <a:r>
              <a:rPr lang="zh-CN" altLang="en-US" sz="3000" dirty="0">
                <a:ea typeface="宋体" panose="02010600030101010101" pitchFamily="2" charset="-122"/>
              </a:rPr>
              <a:t>？</a:t>
            </a:r>
            <a:endParaRPr lang="zh-CN" altLang="en-US" sz="3000" dirty="0">
              <a:ea typeface="宋体" panose="02010600030101010101" pitchFamily="2" charset="-122"/>
            </a:endParaRPr>
          </a:p>
          <a:p>
            <a:pPr marL="355600" indent="-355600" algn="just">
              <a:lnSpc>
                <a:spcPct val="130000"/>
              </a:lnSpc>
              <a:buNone/>
            </a:pPr>
            <a:r>
              <a:rPr lang="zh-CN" altLang="en-US" dirty="0">
                <a:ea typeface="宋体" panose="02010600030101010101" pitchFamily="2" charset="-122"/>
              </a:rPr>
              <a:t>		</a:t>
            </a:r>
            <a:r>
              <a:rPr lang="en-US" altLang="zh-CN" dirty="0">
                <a:ea typeface="宋体" panose="02010600030101010101" pitchFamily="2" charset="-122"/>
              </a:rPr>
              <a:t>Huffman</a:t>
            </a:r>
            <a:r>
              <a:rPr lang="zh-CN" altLang="en-US" dirty="0">
                <a:ea typeface="宋体" panose="02010600030101010101" pitchFamily="2" charset="-122"/>
              </a:rPr>
              <a:t>于</a:t>
            </a:r>
            <a:r>
              <a:rPr lang="en-US" altLang="zh-CN" dirty="0">
                <a:ea typeface="宋体" panose="02010600030101010101" pitchFamily="2" charset="-122"/>
              </a:rPr>
              <a:t>1952</a:t>
            </a:r>
            <a:r>
              <a:rPr lang="zh-CN" altLang="en-US" dirty="0">
                <a:ea typeface="宋体" panose="02010600030101010101" pitchFamily="2" charset="-122"/>
              </a:rPr>
              <a:t>年提出了哈夫曼算法。</a:t>
            </a:r>
            <a:endParaRPr lang="zh-CN" altLang="en-US" dirty="0">
              <a:ea typeface="宋体" panose="02010600030101010101" pitchFamily="2" charset="-122"/>
            </a:endParaRPr>
          </a:p>
        </p:txBody>
      </p:sp>
      <p:graphicFrame>
        <p:nvGraphicFramePr>
          <p:cNvPr id="1026" name="对象 1770498"/>
          <p:cNvGraphicFramePr/>
          <p:nvPr/>
        </p:nvGraphicFramePr>
        <p:xfrm>
          <a:off x="1403350" y="2960688"/>
          <a:ext cx="1368425" cy="1258887"/>
        </p:xfrm>
        <a:graphic>
          <a:graphicData uri="http://schemas.openxmlformats.org/presentationml/2006/ole">
            <mc:AlternateContent xmlns:mc="http://schemas.openxmlformats.org/markup-compatibility/2006">
              <mc:Choice xmlns:v="urn:schemas-microsoft-com:vml" Requires="v">
                <p:oleObj spid="_x0000_s3076" name="" r:id="rId1" imgW="355600" imgH="381000" progId="Equation.DSMT4">
                  <p:embed/>
                </p:oleObj>
              </mc:Choice>
              <mc:Fallback>
                <p:oleObj name="" r:id="rId1" imgW="355600" imgH="381000" progId="Equation.DSMT4">
                  <p:embed/>
                  <p:pic>
                    <p:nvPicPr>
                      <p:cNvPr id="0" name="图片 3075"/>
                      <p:cNvPicPr/>
                      <p:nvPr/>
                    </p:nvPicPr>
                    <p:blipFill>
                      <a:blip r:embed="rId2"/>
                      <a:stretch>
                        <a:fillRect/>
                      </a:stretch>
                    </p:blipFill>
                    <p:spPr>
                      <a:xfrm>
                        <a:off x="1403350" y="2960688"/>
                        <a:ext cx="1368425" cy="1258887"/>
                      </a:xfrm>
                      <a:prstGeom prst="rect">
                        <a:avLst/>
                      </a:prstGeom>
                      <a:noFill/>
                      <a:ln w="38100">
                        <a:noFill/>
                        <a:miter/>
                      </a:ln>
                    </p:spPr>
                  </p:pic>
                </p:oleObj>
              </mc:Fallback>
            </mc:AlternateContent>
          </a:graphicData>
        </a:graphic>
      </p:graphicFrame>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文本占位符 1501185"/>
          <p:cNvSpPr>
            <a:spLocks noGrp="1"/>
          </p:cNvSpPr>
          <p:nvPr>
            <p:ph idx="1"/>
          </p:nvPr>
        </p:nvSpPr>
        <p:spPr>
          <a:xfrm>
            <a:off x="360363" y="692150"/>
            <a:ext cx="8064500" cy="5508625"/>
          </a:xfrm>
        </p:spPr>
        <p:txBody>
          <a:bodyPr vert="horz" wrap="square" lIns="92075" tIns="46038" rIns="92075" bIns="46038" anchor="t" anchorCtr="0"/>
          <a:p>
            <a:pPr marL="0" indent="0" algn="just">
              <a:lnSpc>
                <a:spcPct val="120000"/>
              </a:lnSpc>
              <a:buNone/>
            </a:pPr>
            <a:r>
              <a:rPr lang="en-US" altLang="zh-CN" sz="3200" dirty="0">
                <a:ea typeface="宋体" panose="02010600030101010101" pitchFamily="2" charset="-122"/>
              </a:rPr>
              <a:t>     </a:t>
            </a:r>
            <a:r>
              <a:rPr lang="zh-CN" altLang="en-US" sz="3200" dirty="0">
                <a:ea typeface="宋体" panose="02010600030101010101" pitchFamily="2" charset="-122"/>
              </a:rPr>
              <a:t>为使二叉树结点的访问更方便，空间利用更高效。 </a:t>
            </a:r>
            <a:endParaRPr lang="zh-CN" altLang="en-US" sz="3200" dirty="0">
              <a:ea typeface="宋体" panose="02010600030101010101" pitchFamily="2" charset="-122"/>
            </a:endParaRPr>
          </a:p>
          <a:p>
            <a:pPr marL="0" indent="0" algn="just">
              <a:lnSpc>
                <a:spcPct val="120000"/>
              </a:lnSpc>
              <a:buNone/>
            </a:pPr>
            <a:r>
              <a:rPr lang="it-IT" altLang="zh-CN" sz="3200" dirty="0">
                <a:solidFill>
                  <a:srgbClr val="FF0000"/>
                </a:solidFill>
                <a:ea typeface="宋体" panose="02010600030101010101" pitchFamily="2" charset="-122"/>
              </a:rPr>
              <a:t>     1960</a:t>
            </a:r>
            <a:r>
              <a:rPr lang="zh-CN" altLang="it-IT" sz="3200" dirty="0">
                <a:solidFill>
                  <a:srgbClr val="FF0000"/>
                </a:solidFill>
                <a:ea typeface="宋体" panose="02010600030101010101" pitchFamily="2" charset="-122"/>
              </a:rPr>
              <a:t>年</a:t>
            </a:r>
            <a:r>
              <a:rPr lang="en-US" altLang="zh-CN" sz="3200" dirty="0">
                <a:solidFill>
                  <a:srgbClr val="FF0000"/>
                </a:solidFill>
                <a:ea typeface="宋体" panose="02010600030101010101" pitchFamily="2" charset="-122"/>
              </a:rPr>
              <a:t>, </a:t>
            </a:r>
            <a:r>
              <a:rPr lang="zh-CN" altLang="it-IT" sz="3200" dirty="0">
                <a:ea typeface="宋体" panose="02010600030101010101" pitchFamily="2" charset="-122"/>
              </a:rPr>
              <a:t>珀利斯</a:t>
            </a:r>
            <a:r>
              <a:rPr lang="it-IT" altLang="zh-CN" sz="3200" dirty="0">
                <a:ea typeface="宋体" panose="02010600030101010101" pitchFamily="2" charset="-122"/>
              </a:rPr>
              <a:t>(A. J. Perlis)</a:t>
            </a:r>
            <a:r>
              <a:rPr lang="zh-CN" altLang="it-IT" sz="3200" dirty="0">
                <a:ea typeface="宋体" panose="02010600030101010101" pitchFamily="2" charset="-122"/>
              </a:rPr>
              <a:t>和</a:t>
            </a:r>
            <a:r>
              <a:rPr lang="zh-CN" altLang="en-US" sz="3200" dirty="0">
                <a:ea typeface="宋体" panose="02010600030101010101" pitchFamily="2" charset="-122"/>
              </a:rPr>
              <a:t>桑顿</a:t>
            </a:r>
            <a:r>
              <a:rPr lang="it-IT" altLang="zh-CN" sz="3200" dirty="0">
                <a:ea typeface="宋体" panose="02010600030101010101" pitchFamily="2" charset="-122"/>
              </a:rPr>
              <a:t>(C. </a:t>
            </a:r>
            <a:r>
              <a:rPr lang="en-US" altLang="zh-CN" sz="3200" dirty="0">
                <a:ea typeface="宋体" panose="02010600030101010101" pitchFamily="2" charset="-122"/>
              </a:rPr>
              <a:t>Thornton) </a:t>
            </a:r>
            <a:r>
              <a:rPr lang="zh-CN" altLang="en-US" sz="3200" dirty="0">
                <a:ea typeface="宋体" panose="02010600030101010101" pitchFamily="2" charset="-122"/>
              </a:rPr>
              <a:t>提出了巧妙的线索二叉树表示，并给出了以各种顺序遍历线索二叉树的重要思想</a:t>
            </a:r>
            <a:r>
              <a:rPr lang="en-US" altLang="zh-CN" sz="3200" dirty="0">
                <a:ea typeface="宋体" panose="02010600030101010101" pitchFamily="2" charset="-122"/>
              </a:rPr>
              <a:t>. </a:t>
            </a:r>
            <a:r>
              <a:rPr lang="zh-CN" altLang="en-US" sz="3200" dirty="0">
                <a:ea typeface="宋体" panose="02010600030101010101" pitchFamily="2" charset="-122"/>
              </a:rPr>
              <a:t>但是</a:t>
            </a:r>
            <a:r>
              <a:rPr lang="zh-CN" altLang="it-IT" sz="3200" dirty="0">
                <a:ea typeface="宋体" panose="02010600030101010101" pitchFamily="2" charset="-122"/>
              </a:rPr>
              <a:t>珀利斯和</a:t>
            </a:r>
            <a:r>
              <a:rPr lang="zh-CN" altLang="en-US" sz="3200" dirty="0">
                <a:ea typeface="宋体" panose="02010600030101010101" pitchFamily="2" charset="-122"/>
              </a:rPr>
              <a:t>桑顿提出的只是单向的线索二叉树</a:t>
            </a:r>
            <a:r>
              <a:rPr lang="en-US" altLang="zh-CN" sz="3200" dirty="0">
                <a:ea typeface="宋体" panose="02010600030101010101" pitchFamily="2" charset="-122"/>
              </a:rPr>
              <a:t>. </a:t>
            </a:r>
            <a:endParaRPr lang="en-US" altLang="zh-CN" sz="3200" dirty="0">
              <a:ea typeface="宋体" panose="02010600030101010101" pitchFamily="2" charset="-122"/>
            </a:endParaRPr>
          </a:p>
          <a:p>
            <a:pPr marL="0" indent="0" eaLnBrk="1" hangingPunct="1">
              <a:lnSpc>
                <a:spcPts val="4900"/>
              </a:lnSpc>
              <a:spcBef>
                <a:spcPct val="0"/>
              </a:spcBef>
              <a:buNone/>
            </a:pPr>
            <a:r>
              <a:rPr lang="en-US" altLang="zh-CN" sz="3200" dirty="0">
                <a:solidFill>
                  <a:srgbClr val="FF0000"/>
                </a:solidFill>
                <a:ea typeface="宋体" panose="02010600030101010101" pitchFamily="2" charset="-122"/>
              </a:rPr>
              <a:t>    1963</a:t>
            </a:r>
            <a:r>
              <a:rPr lang="zh-CN" altLang="en-US" sz="3200" dirty="0">
                <a:solidFill>
                  <a:srgbClr val="FF0000"/>
                </a:solidFill>
                <a:ea typeface="宋体" panose="02010600030101010101" pitchFamily="2" charset="-122"/>
              </a:rPr>
              <a:t>年，</a:t>
            </a:r>
            <a:r>
              <a:rPr lang="zh-CN" altLang="en-US" sz="3200" dirty="0">
                <a:ea typeface="宋体" panose="02010600030101010101" pitchFamily="2" charset="-122"/>
              </a:rPr>
              <a:t>霍特</a:t>
            </a:r>
            <a:r>
              <a:rPr lang="en-US" altLang="zh-CN" sz="3200" dirty="0">
                <a:ea typeface="宋体" panose="02010600030101010101" pitchFamily="2" charset="-122"/>
              </a:rPr>
              <a:t>(A. W. Holt)</a:t>
            </a:r>
            <a:r>
              <a:rPr lang="zh-CN" altLang="en-US" sz="3200" dirty="0">
                <a:ea typeface="宋体" panose="02010600030101010101" pitchFamily="2" charset="-122"/>
              </a:rPr>
              <a:t>又提出了双向线索二叉树。</a:t>
            </a:r>
            <a:endParaRPr lang="zh-CN" altLang="en-US" sz="3200" dirty="0">
              <a:ea typeface="宋体" panose="02010600030101010101" pitchFamily="2" charset="-122"/>
            </a:endParaRPr>
          </a:p>
        </p:txBody>
      </p:sp>
    </p:spTree>
  </p:cSld>
  <p:clrMapOvr>
    <a:masterClrMapping/>
  </p:clrMapOvr>
  <p:transition>
    <p:strips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771521"/>
          <p:cNvSpPr>
            <a:spLocks noGrp="1"/>
          </p:cNvSpPr>
          <p:nvPr>
            <p:ph type="title"/>
          </p:nvPr>
        </p:nvSpPr>
        <p:spPr>
          <a:xfrm>
            <a:off x="576263" y="706438"/>
            <a:ext cx="5435600" cy="598487"/>
          </a:xfrm>
        </p:spPr>
        <p:txBody>
          <a:bodyPr vert="horz" wrap="square" lIns="92075" tIns="46038" rIns="92075" bIns="46038" anchor="ctr" anchorCtr="0"/>
          <a:p>
            <a:pPr algn="l"/>
            <a:r>
              <a:rPr lang="en-US" altLang="zh-CN" b="1" dirty="0">
                <a:ea typeface="宋体" panose="02010600030101010101" pitchFamily="2" charset="-122"/>
              </a:rPr>
              <a:t>5.4.2 </a:t>
            </a:r>
            <a:r>
              <a:rPr lang="zh-CN" altLang="en-US" b="1" dirty="0">
                <a:ea typeface="宋体" panose="02010600030101010101" pitchFamily="2" charset="-122"/>
              </a:rPr>
              <a:t>扩充二叉树</a:t>
            </a:r>
            <a:endParaRPr lang="zh-CN" altLang="en-US" b="1" dirty="0">
              <a:ea typeface="宋体" panose="02010600030101010101" pitchFamily="2" charset="-122"/>
            </a:endParaRPr>
          </a:p>
        </p:txBody>
      </p:sp>
      <p:sp>
        <p:nvSpPr>
          <p:cNvPr id="171011" name="文本占位符 1771522"/>
          <p:cNvSpPr>
            <a:spLocks noGrp="1"/>
          </p:cNvSpPr>
          <p:nvPr>
            <p:ph idx="1"/>
          </p:nvPr>
        </p:nvSpPr>
        <p:spPr>
          <a:xfrm>
            <a:off x="539750" y="1557338"/>
            <a:ext cx="8353425" cy="2843212"/>
          </a:xfrm>
        </p:spPr>
        <p:txBody>
          <a:bodyPr vert="horz" wrap="square" lIns="92075" tIns="46038" rIns="92075" bIns="46038" anchor="t" anchorCtr="0"/>
          <a:p>
            <a:pPr marL="0" indent="0">
              <a:lnSpc>
                <a:spcPct val="120000"/>
              </a:lnSpc>
              <a:buNone/>
            </a:pPr>
            <a:r>
              <a:rPr lang="zh-CN" altLang="en-US" sz="3200" dirty="0">
                <a:solidFill>
                  <a:srgbClr val="CC0000"/>
                </a:solidFill>
                <a:ea typeface="宋体" panose="02010600030101010101" pitchFamily="2" charset="-122"/>
              </a:rPr>
              <a:t>定义</a:t>
            </a:r>
            <a:r>
              <a:rPr lang="en-US" altLang="zh-CN" sz="3200" dirty="0">
                <a:solidFill>
                  <a:srgbClr val="CC0000"/>
                </a:solidFill>
                <a:ea typeface="宋体" panose="02010600030101010101" pitchFamily="2" charset="-122"/>
              </a:rPr>
              <a:t>5.5</a:t>
            </a:r>
            <a:endParaRPr lang="en-US" altLang="zh-CN" sz="3200" dirty="0">
              <a:solidFill>
                <a:srgbClr val="CC0000"/>
              </a:solidFill>
              <a:ea typeface="宋体" panose="02010600030101010101" pitchFamily="2" charset="-122"/>
            </a:endParaRPr>
          </a:p>
          <a:p>
            <a:pPr marL="0" indent="0">
              <a:lnSpc>
                <a:spcPct val="120000"/>
              </a:lnSpc>
              <a:buNone/>
            </a:pPr>
            <a:r>
              <a:rPr lang="en-US" altLang="zh-CN" sz="3200" dirty="0">
                <a:ea typeface="宋体" panose="02010600030101010101" pitchFamily="2" charset="-122"/>
              </a:rPr>
              <a:t>    </a:t>
            </a:r>
            <a:r>
              <a:rPr lang="zh-CN" altLang="en-US" sz="3200" dirty="0">
                <a:ea typeface="宋体" panose="02010600030101010101" pitchFamily="2" charset="-122"/>
              </a:rPr>
              <a:t>为了使问题的处理更为方便，每当原二叉树中出现空子树时，就增加特殊的结点</a:t>
            </a:r>
            <a:r>
              <a:rPr lang="en-US" altLang="zh-CN" sz="3200" dirty="0">
                <a:ea typeface="宋体" panose="02010600030101010101" pitchFamily="2" charset="-122"/>
              </a:rPr>
              <a:t>——</a:t>
            </a:r>
            <a:r>
              <a:rPr lang="zh-CN" altLang="en-US" sz="3200" dirty="0">
                <a:ea typeface="宋体" panose="02010600030101010101" pitchFamily="2" charset="-122"/>
              </a:rPr>
              <a:t>空树叶，由此生成的二叉树称为</a:t>
            </a:r>
            <a:r>
              <a:rPr lang="zh-CN" altLang="en-US" sz="3200" u="sng" dirty="0">
                <a:ea typeface="宋体" panose="02010600030101010101" pitchFamily="2" charset="-122"/>
              </a:rPr>
              <a:t>扩充二叉树</a:t>
            </a:r>
            <a:r>
              <a:rPr lang="zh-CN" altLang="en-US" sz="3200" dirty="0">
                <a:ea typeface="宋体" panose="02010600030101010101" pitchFamily="2" charset="-122"/>
              </a:rPr>
              <a:t>。</a:t>
            </a:r>
            <a:endParaRPr lang="zh-CN" altLang="en-US" sz="3200" dirty="0">
              <a:ea typeface="宋体" panose="02010600030101010101" pitchFamily="2" charset="-122"/>
            </a:endParaRPr>
          </a:p>
        </p:txBody>
      </p:sp>
    </p:spTree>
  </p:cSld>
  <p:clrMapOvr>
    <a:masterClrMapping/>
  </p:clrMapOvr>
  <p:transition>
    <p:strips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文本占位符 1772545"/>
          <p:cNvSpPr>
            <a:spLocks noGrp="1"/>
          </p:cNvSpPr>
          <p:nvPr>
            <p:ph idx="1"/>
          </p:nvPr>
        </p:nvSpPr>
        <p:spPr>
          <a:xfrm>
            <a:off x="323850" y="3933825"/>
            <a:ext cx="8569325" cy="2374900"/>
          </a:xfrm>
        </p:spPr>
        <p:txBody>
          <a:bodyPr vert="horz" wrap="square" lIns="92075" tIns="46038" rIns="92075" bIns="46038" anchor="t" anchorCtr="0"/>
          <a:p>
            <a:pPr marL="0" indent="0" algn="just">
              <a:lnSpc>
                <a:spcPct val="120000"/>
              </a:lnSpc>
              <a:buNone/>
            </a:pPr>
            <a:r>
              <a:rPr lang="en-US" altLang="zh-CN" dirty="0"/>
              <a:t>    </a:t>
            </a:r>
            <a:r>
              <a:rPr lang="zh-CN" altLang="en-US" dirty="0"/>
              <a:t>扩充二叉树中每个圆形结点都有两个子结点，每一个方形结点都没有子结点。</a:t>
            </a:r>
            <a:endParaRPr lang="zh-CN" altLang="en-US" dirty="0"/>
          </a:p>
          <a:p>
            <a:pPr marL="0" indent="0" algn="just">
              <a:lnSpc>
                <a:spcPct val="120000"/>
              </a:lnSpc>
              <a:buNone/>
            </a:pPr>
            <a:r>
              <a:rPr lang="zh-CN" altLang="en-US" dirty="0"/>
              <a:t>    规定空二叉树的扩充二叉树为只有一个方形结点。以下称圆形结点为</a:t>
            </a:r>
            <a:r>
              <a:rPr lang="zh-CN" altLang="en-US" u="sng" dirty="0">
                <a:solidFill>
                  <a:schemeClr val="tx2"/>
                </a:solidFill>
              </a:rPr>
              <a:t>内结点</a:t>
            </a:r>
            <a:r>
              <a:rPr lang="zh-CN" altLang="en-US" dirty="0"/>
              <a:t>，方形结点为</a:t>
            </a:r>
            <a:r>
              <a:rPr lang="zh-CN" altLang="en-US" u="sng" dirty="0">
                <a:solidFill>
                  <a:schemeClr val="tx2"/>
                </a:solidFill>
              </a:rPr>
              <a:t>外结点</a:t>
            </a:r>
            <a:r>
              <a:rPr lang="zh-CN" altLang="en-US" dirty="0"/>
              <a:t>。 </a:t>
            </a:r>
            <a:endParaRPr lang="zh-CN" altLang="en-US" dirty="0"/>
          </a:p>
        </p:txBody>
      </p:sp>
      <p:grpSp>
        <p:nvGrpSpPr>
          <p:cNvPr id="172035" name="组合 56"/>
          <p:cNvGrpSpPr/>
          <p:nvPr/>
        </p:nvGrpSpPr>
        <p:grpSpPr>
          <a:xfrm>
            <a:off x="250825" y="657225"/>
            <a:ext cx="8675688" cy="3167063"/>
            <a:chOff x="323528" y="3196481"/>
            <a:chExt cx="8316924" cy="3027237"/>
          </a:xfrm>
        </p:grpSpPr>
        <p:grpSp>
          <p:nvGrpSpPr>
            <p:cNvPr id="172036" name="组合 53"/>
            <p:cNvGrpSpPr/>
            <p:nvPr/>
          </p:nvGrpSpPr>
          <p:grpSpPr>
            <a:xfrm>
              <a:off x="4531969" y="3196481"/>
              <a:ext cx="4108483" cy="2480583"/>
              <a:chOff x="4531969" y="2663081"/>
              <a:chExt cx="4108483" cy="2480583"/>
            </a:xfrm>
          </p:grpSpPr>
          <p:grpSp>
            <p:nvGrpSpPr>
              <p:cNvPr id="172054" name="组合 3"/>
              <p:cNvGrpSpPr/>
              <p:nvPr/>
            </p:nvGrpSpPr>
            <p:grpSpPr>
              <a:xfrm>
                <a:off x="4531969" y="2663081"/>
                <a:ext cx="4108483" cy="2044658"/>
                <a:chOff x="4531969" y="2663081"/>
                <a:chExt cx="4108483" cy="2044658"/>
              </a:xfrm>
            </p:grpSpPr>
            <p:sp>
              <p:nvSpPr>
                <p:cNvPr id="172056" name="Line 30"/>
                <p:cNvSpPr/>
                <p:nvPr/>
              </p:nvSpPr>
              <p:spPr>
                <a:xfrm>
                  <a:off x="6368323" y="2859993"/>
                  <a:ext cx="1190659" cy="359352"/>
                </a:xfrm>
                <a:prstGeom prst="line">
                  <a:avLst/>
                </a:prstGeom>
                <a:ln w="19050" cap="flat" cmpd="sng">
                  <a:solidFill>
                    <a:srgbClr val="000000"/>
                  </a:solidFill>
                  <a:prstDash val="solid"/>
                  <a:headEnd type="none" w="med" len="med"/>
                  <a:tailEnd type="none" w="med" len="med"/>
                </a:ln>
              </p:spPr>
            </p:sp>
            <p:sp>
              <p:nvSpPr>
                <p:cNvPr id="172057" name="Line 46"/>
                <p:cNvSpPr/>
                <p:nvPr/>
              </p:nvSpPr>
              <p:spPr>
                <a:xfrm flipH="1">
                  <a:off x="7190843" y="4264732"/>
                  <a:ext cx="161981" cy="292822"/>
                </a:xfrm>
                <a:prstGeom prst="line">
                  <a:avLst/>
                </a:prstGeom>
                <a:ln w="19050" cap="flat" cmpd="sng">
                  <a:solidFill>
                    <a:srgbClr val="000000"/>
                  </a:solidFill>
                  <a:prstDash val="solid"/>
                  <a:headEnd type="none" w="med" len="med"/>
                  <a:tailEnd type="none" w="med" len="med"/>
                </a:ln>
              </p:spPr>
            </p:sp>
            <p:sp>
              <p:nvSpPr>
                <p:cNvPr id="172058" name="Line 33"/>
                <p:cNvSpPr/>
                <p:nvPr/>
              </p:nvSpPr>
              <p:spPr>
                <a:xfrm>
                  <a:off x="7213785" y="3837601"/>
                  <a:ext cx="281307" cy="235012"/>
                </a:xfrm>
                <a:prstGeom prst="line">
                  <a:avLst/>
                </a:prstGeom>
                <a:ln w="19050" cap="flat" cmpd="sng">
                  <a:solidFill>
                    <a:srgbClr val="000000"/>
                  </a:solidFill>
                  <a:prstDash val="solid"/>
                  <a:headEnd type="none" w="med" len="med"/>
                  <a:tailEnd type="none" w="med" len="med"/>
                </a:ln>
              </p:spPr>
            </p:sp>
            <p:sp>
              <p:nvSpPr>
                <p:cNvPr id="172059" name="Line 44"/>
                <p:cNvSpPr/>
                <p:nvPr/>
              </p:nvSpPr>
              <p:spPr>
                <a:xfrm>
                  <a:off x="5488624" y="3434238"/>
                  <a:ext cx="255903" cy="242135"/>
                </a:xfrm>
                <a:prstGeom prst="line">
                  <a:avLst/>
                </a:prstGeom>
                <a:ln w="19050" cap="flat" cmpd="sng">
                  <a:solidFill>
                    <a:srgbClr val="000000"/>
                  </a:solidFill>
                  <a:prstDash val="solid"/>
                  <a:headEnd type="none" w="med" len="med"/>
                  <a:tailEnd type="none" w="med" len="med"/>
                </a:ln>
              </p:spPr>
            </p:sp>
            <p:sp>
              <p:nvSpPr>
                <p:cNvPr id="172060" name="Oval 21"/>
                <p:cNvSpPr/>
                <p:nvPr/>
              </p:nvSpPr>
              <p:spPr>
                <a:xfrm>
                  <a:off x="6034836" y="2663081"/>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61" name="Oval 22"/>
                <p:cNvSpPr/>
                <p:nvPr/>
              </p:nvSpPr>
              <p:spPr>
                <a:xfrm>
                  <a:off x="5217993" y="3201577"/>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62" name="Oval 23"/>
                <p:cNvSpPr/>
                <p:nvPr/>
              </p:nvSpPr>
              <p:spPr>
                <a:xfrm>
                  <a:off x="4842209" y="3622118"/>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63" name="Oval 24"/>
                <p:cNvSpPr/>
                <p:nvPr/>
              </p:nvSpPr>
              <p:spPr>
                <a:xfrm>
                  <a:off x="7430079" y="3168868"/>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64" name="Oval 25"/>
                <p:cNvSpPr/>
                <p:nvPr/>
              </p:nvSpPr>
              <p:spPr>
                <a:xfrm>
                  <a:off x="6918839" y="3621919"/>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65" name="Oval 26"/>
                <p:cNvSpPr/>
                <p:nvPr/>
              </p:nvSpPr>
              <p:spPr>
                <a:xfrm rot="219004">
                  <a:off x="8033772" y="3623477"/>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66" name="Oval 27"/>
                <p:cNvSpPr/>
                <p:nvPr/>
              </p:nvSpPr>
              <p:spPr>
                <a:xfrm>
                  <a:off x="7275572" y="4045116"/>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67" name="Line 28"/>
                <p:cNvSpPr/>
                <p:nvPr/>
              </p:nvSpPr>
              <p:spPr>
                <a:xfrm flipH="1">
                  <a:off x="5435859" y="2869518"/>
                  <a:ext cx="653060" cy="340302"/>
                </a:xfrm>
                <a:prstGeom prst="line">
                  <a:avLst/>
                </a:prstGeom>
                <a:ln w="19050" cap="flat" cmpd="sng">
                  <a:solidFill>
                    <a:srgbClr val="000000"/>
                  </a:solidFill>
                  <a:prstDash val="solid"/>
                  <a:headEnd type="none" w="med" len="med"/>
                  <a:tailEnd type="none" w="med" len="med"/>
                </a:ln>
              </p:spPr>
            </p:sp>
            <p:sp>
              <p:nvSpPr>
                <p:cNvPr id="172068" name="Line 29"/>
                <p:cNvSpPr/>
                <p:nvPr/>
              </p:nvSpPr>
              <p:spPr>
                <a:xfrm flipH="1">
                  <a:off x="5071612" y="3424308"/>
                  <a:ext cx="214109" cy="197810"/>
                </a:xfrm>
                <a:prstGeom prst="line">
                  <a:avLst/>
                </a:prstGeom>
                <a:ln w="19050" cap="flat" cmpd="sng">
                  <a:solidFill>
                    <a:srgbClr val="000000"/>
                  </a:solidFill>
                  <a:prstDash val="solid"/>
                  <a:headEnd type="none" w="med" len="med"/>
                  <a:tailEnd type="none" w="med" len="med"/>
                </a:ln>
              </p:spPr>
            </p:sp>
            <p:sp>
              <p:nvSpPr>
                <p:cNvPr id="172069" name="Line 31"/>
                <p:cNvSpPr/>
                <p:nvPr/>
              </p:nvSpPr>
              <p:spPr>
                <a:xfrm flipH="1">
                  <a:off x="7090344" y="3368055"/>
                  <a:ext cx="377661" cy="255421"/>
                </a:xfrm>
                <a:prstGeom prst="line">
                  <a:avLst/>
                </a:prstGeom>
                <a:ln w="19050" cap="flat" cmpd="sng">
                  <a:solidFill>
                    <a:srgbClr val="000000"/>
                  </a:solidFill>
                  <a:prstDash val="solid"/>
                  <a:headEnd type="none" w="med" len="med"/>
                  <a:tailEnd type="none" w="med" len="med"/>
                </a:ln>
              </p:spPr>
            </p:sp>
            <p:sp>
              <p:nvSpPr>
                <p:cNvPr id="172070" name="Line 32"/>
                <p:cNvSpPr/>
                <p:nvPr/>
              </p:nvSpPr>
              <p:spPr>
                <a:xfrm>
                  <a:off x="7753428" y="3365121"/>
                  <a:ext cx="451850" cy="258356"/>
                </a:xfrm>
                <a:prstGeom prst="line">
                  <a:avLst/>
                </a:prstGeom>
                <a:ln w="19050" cap="flat" cmpd="sng">
                  <a:solidFill>
                    <a:srgbClr val="000000"/>
                  </a:solidFill>
                  <a:prstDash val="solid"/>
                  <a:headEnd type="none" w="med" len="med"/>
                  <a:tailEnd type="none" w="med" len="med"/>
                </a:ln>
              </p:spPr>
            </p:sp>
            <p:sp>
              <p:nvSpPr>
                <p:cNvPr id="172071" name="Rectangle 34"/>
                <p:cNvSpPr/>
                <p:nvPr/>
              </p:nvSpPr>
              <p:spPr>
                <a:xfrm>
                  <a:off x="4531969" y="408938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2" name="Rectangle 35"/>
                <p:cNvSpPr/>
                <p:nvPr/>
              </p:nvSpPr>
              <p:spPr>
                <a:xfrm>
                  <a:off x="5104384" y="408938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3" name="Rectangle 36"/>
                <p:cNvSpPr/>
                <p:nvPr/>
              </p:nvSpPr>
              <p:spPr>
                <a:xfrm>
                  <a:off x="7034632" y="4509929"/>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4" name="Rectangle 37"/>
                <p:cNvSpPr/>
                <p:nvPr/>
              </p:nvSpPr>
              <p:spPr>
                <a:xfrm>
                  <a:off x="7558982" y="4509929"/>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5" name="Rectangle 38"/>
                <p:cNvSpPr/>
                <p:nvPr/>
              </p:nvSpPr>
              <p:spPr>
                <a:xfrm>
                  <a:off x="6623892" y="4083696"/>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6" name="Rectangle 39"/>
                <p:cNvSpPr/>
                <p:nvPr/>
              </p:nvSpPr>
              <p:spPr>
                <a:xfrm>
                  <a:off x="8328027" y="408890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7" name="Rectangle 40"/>
                <p:cNvSpPr/>
                <p:nvPr/>
              </p:nvSpPr>
              <p:spPr>
                <a:xfrm>
                  <a:off x="7786200" y="408890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8" name="Rectangle 41"/>
                <p:cNvSpPr/>
                <p:nvPr/>
              </p:nvSpPr>
              <p:spPr>
                <a:xfrm>
                  <a:off x="5524249" y="3657942"/>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79" name="Line 42"/>
                <p:cNvSpPr/>
                <p:nvPr/>
              </p:nvSpPr>
              <p:spPr>
                <a:xfrm flipH="1">
                  <a:off x="4695828" y="3843292"/>
                  <a:ext cx="181337" cy="246095"/>
                </a:xfrm>
                <a:prstGeom prst="line">
                  <a:avLst/>
                </a:prstGeom>
                <a:ln w="19050" cap="flat" cmpd="sng">
                  <a:solidFill>
                    <a:srgbClr val="000000"/>
                  </a:solidFill>
                  <a:prstDash val="solid"/>
                  <a:headEnd type="none" w="med" len="med"/>
                  <a:tailEnd type="none" w="med" len="med"/>
                </a:ln>
              </p:spPr>
            </p:sp>
            <p:sp>
              <p:nvSpPr>
                <p:cNvPr id="172080" name="Line 43"/>
                <p:cNvSpPr/>
                <p:nvPr/>
              </p:nvSpPr>
              <p:spPr>
                <a:xfrm>
                  <a:off x="5139340" y="3843292"/>
                  <a:ext cx="146381" cy="246095"/>
                </a:xfrm>
                <a:prstGeom prst="line">
                  <a:avLst/>
                </a:prstGeom>
                <a:ln w="19050" cap="flat" cmpd="sng">
                  <a:solidFill>
                    <a:srgbClr val="000000"/>
                  </a:solidFill>
                  <a:prstDash val="solid"/>
                  <a:headEnd type="none" w="med" len="med"/>
                  <a:tailEnd type="none" w="med" len="med"/>
                </a:ln>
              </p:spPr>
            </p:sp>
            <p:sp>
              <p:nvSpPr>
                <p:cNvPr id="172081" name="Line 45"/>
                <p:cNvSpPr/>
                <p:nvPr/>
              </p:nvSpPr>
              <p:spPr>
                <a:xfrm flipH="1">
                  <a:off x="6772458" y="3837601"/>
                  <a:ext cx="211924" cy="244537"/>
                </a:xfrm>
                <a:prstGeom prst="line">
                  <a:avLst/>
                </a:prstGeom>
                <a:ln w="19050" cap="flat" cmpd="sng">
                  <a:solidFill>
                    <a:srgbClr val="000000"/>
                  </a:solidFill>
                  <a:prstDash val="solid"/>
                  <a:headEnd type="none" w="med" len="med"/>
                  <a:tailEnd type="none" w="med" len="med"/>
                </a:ln>
              </p:spPr>
            </p:sp>
            <p:sp>
              <p:nvSpPr>
                <p:cNvPr id="172082" name="Line 47"/>
                <p:cNvSpPr/>
                <p:nvPr/>
              </p:nvSpPr>
              <p:spPr>
                <a:xfrm>
                  <a:off x="7558983" y="4264731"/>
                  <a:ext cx="163858" cy="245197"/>
                </a:xfrm>
                <a:prstGeom prst="line">
                  <a:avLst/>
                </a:prstGeom>
                <a:ln w="19050" cap="flat" cmpd="sng">
                  <a:solidFill>
                    <a:srgbClr val="000000"/>
                  </a:solidFill>
                  <a:prstDash val="solid"/>
                  <a:headEnd type="none" w="med" len="med"/>
                  <a:tailEnd type="none" w="med" len="med"/>
                </a:ln>
              </p:spPr>
            </p:sp>
            <p:sp>
              <p:nvSpPr>
                <p:cNvPr id="172083" name="Line 48"/>
                <p:cNvSpPr/>
                <p:nvPr/>
              </p:nvSpPr>
              <p:spPr>
                <a:xfrm flipH="1">
                  <a:off x="7944290" y="3849402"/>
                  <a:ext cx="163860" cy="236226"/>
                </a:xfrm>
                <a:prstGeom prst="line">
                  <a:avLst/>
                </a:prstGeom>
                <a:ln w="19050" cap="flat" cmpd="sng">
                  <a:solidFill>
                    <a:srgbClr val="000000"/>
                  </a:solidFill>
                  <a:prstDash val="solid"/>
                  <a:headEnd type="none" w="med" len="med"/>
                  <a:tailEnd type="none" w="med" len="med"/>
                </a:ln>
              </p:spPr>
            </p:sp>
            <p:sp>
              <p:nvSpPr>
                <p:cNvPr id="172084" name="Line 49"/>
                <p:cNvSpPr/>
                <p:nvPr/>
              </p:nvSpPr>
              <p:spPr>
                <a:xfrm>
                  <a:off x="8294815" y="3858927"/>
                  <a:ext cx="198949" cy="213686"/>
                </a:xfrm>
                <a:prstGeom prst="line">
                  <a:avLst/>
                </a:prstGeom>
                <a:ln w="19050" cap="flat" cmpd="sng">
                  <a:solidFill>
                    <a:srgbClr val="000000"/>
                  </a:solidFill>
                  <a:prstDash val="solid"/>
                  <a:headEnd type="none" w="med" len="med"/>
                  <a:tailEnd type="none" w="med" len="med"/>
                </a:ln>
              </p:spPr>
            </p:sp>
          </p:grpSp>
          <p:sp>
            <p:nvSpPr>
              <p:cNvPr id="172055" name="TextBox 8"/>
              <p:cNvSpPr txBox="1"/>
              <p:nvPr/>
            </p:nvSpPr>
            <p:spPr>
              <a:xfrm>
                <a:off x="6332093" y="4876641"/>
                <a:ext cx="500626" cy="267023"/>
              </a:xfrm>
              <a:prstGeom prst="rect">
                <a:avLst/>
              </a:prstGeom>
              <a:noFill/>
              <a:ln w="9525">
                <a:noFill/>
              </a:ln>
            </p:spPr>
            <p:txBody>
              <a:bodyPr lIns="0" tIns="0" rIns="0" bIns="0">
                <a:spAutoFit/>
              </a:bodyPr>
              <a:p>
                <a:pPr algn="ctr">
                  <a:lnSpc>
                    <a:spcPts val="2200"/>
                  </a:lnSpc>
                </a:pPr>
                <a:r>
                  <a:rPr lang="en-US" altLang="zh-CN" sz="2200" b="1" dirty="0">
                    <a:solidFill>
                      <a:srgbClr val="04440F"/>
                    </a:solidFill>
                    <a:latin typeface="Times New Roman" panose="02020603050405020304" pitchFamily="18" charset="0"/>
                  </a:rPr>
                  <a:t>(b)</a:t>
                </a:r>
                <a:endParaRPr lang="en-US" altLang="zh-CN" sz="2200" b="1" dirty="0">
                  <a:solidFill>
                    <a:srgbClr val="FFFF00"/>
                  </a:solidFill>
                  <a:latin typeface="Times New Roman" panose="02020603050405020304" pitchFamily="18" charset="0"/>
                </a:endParaRPr>
              </a:p>
            </p:txBody>
          </p:sp>
        </p:grpSp>
        <p:grpSp>
          <p:nvGrpSpPr>
            <p:cNvPr id="172037" name="组合 54"/>
            <p:cNvGrpSpPr/>
            <p:nvPr/>
          </p:nvGrpSpPr>
          <p:grpSpPr>
            <a:xfrm>
              <a:off x="323528" y="3489905"/>
              <a:ext cx="2639057" cy="2215033"/>
              <a:chOff x="323528" y="2956505"/>
              <a:chExt cx="2639057" cy="2215033"/>
            </a:xfrm>
          </p:grpSpPr>
          <p:grpSp>
            <p:nvGrpSpPr>
              <p:cNvPr id="172039" name="Group 6"/>
              <p:cNvGrpSpPr/>
              <p:nvPr/>
            </p:nvGrpSpPr>
            <p:grpSpPr>
              <a:xfrm>
                <a:off x="323528" y="2956505"/>
                <a:ext cx="2639057" cy="1808499"/>
                <a:chOff x="2894" y="10246"/>
                <a:chExt cx="2416" cy="1844"/>
              </a:xfrm>
            </p:grpSpPr>
            <p:sp>
              <p:nvSpPr>
                <p:cNvPr id="172041" name="Oval 7"/>
                <p:cNvSpPr/>
                <p:nvPr/>
              </p:nvSpPr>
              <p:spPr>
                <a:xfrm>
                  <a:off x="3916" y="10246"/>
                  <a:ext cx="314" cy="3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42" name="Oval 8"/>
                <p:cNvSpPr/>
                <p:nvPr/>
              </p:nvSpPr>
              <p:spPr>
                <a:xfrm>
                  <a:off x="3238" y="10754"/>
                  <a:ext cx="314" cy="3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43" name="Oval 9"/>
                <p:cNvSpPr/>
                <p:nvPr/>
              </p:nvSpPr>
              <p:spPr>
                <a:xfrm>
                  <a:off x="2894" y="11294"/>
                  <a:ext cx="314" cy="3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44" name="Oval 10"/>
                <p:cNvSpPr/>
                <p:nvPr/>
              </p:nvSpPr>
              <p:spPr>
                <a:xfrm>
                  <a:off x="4548" y="10712"/>
                  <a:ext cx="314" cy="3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45" name="Oval 11"/>
                <p:cNvSpPr/>
                <p:nvPr/>
              </p:nvSpPr>
              <p:spPr>
                <a:xfrm>
                  <a:off x="4080" y="11248"/>
                  <a:ext cx="314" cy="3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46" name="Oval 12"/>
                <p:cNvSpPr/>
                <p:nvPr/>
              </p:nvSpPr>
              <p:spPr>
                <a:xfrm>
                  <a:off x="4996" y="11250"/>
                  <a:ext cx="314" cy="3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47" name="Oval 13"/>
                <p:cNvSpPr/>
                <p:nvPr/>
              </p:nvSpPr>
              <p:spPr>
                <a:xfrm>
                  <a:off x="4424" y="11776"/>
                  <a:ext cx="314" cy="3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72048" name="Line 14"/>
                <p:cNvSpPr/>
                <p:nvPr/>
              </p:nvSpPr>
              <p:spPr>
                <a:xfrm flipH="1">
                  <a:off x="3510" y="10514"/>
                  <a:ext cx="420" cy="286"/>
                </a:xfrm>
                <a:prstGeom prst="line">
                  <a:avLst/>
                </a:prstGeom>
                <a:ln w="9525" cap="flat" cmpd="sng">
                  <a:solidFill>
                    <a:srgbClr val="000000"/>
                  </a:solidFill>
                  <a:prstDash val="solid"/>
                  <a:headEnd type="none" w="med" len="med"/>
                  <a:tailEnd type="none" w="med" len="med"/>
                </a:ln>
              </p:spPr>
            </p:sp>
            <p:sp>
              <p:nvSpPr>
                <p:cNvPr id="172049" name="Line 15"/>
                <p:cNvSpPr/>
                <p:nvPr/>
              </p:nvSpPr>
              <p:spPr>
                <a:xfrm flipH="1">
                  <a:off x="3104" y="11040"/>
                  <a:ext cx="196" cy="254"/>
                </a:xfrm>
                <a:prstGeom prst="line">
                  <a:avLst/>
                </a:prstGeom>
                <a:ln w="9525" cap="flat" cmpd="sng">
                  <a:solidFill>
                    <a:srgbClr val="000000"/>
                  </a:solidFill>
                  <a:prstDash val="solid"/>
                  <a:headEnd type="none" w="med" len="med"/>
                  <a:tailEnd type="none" w="med" len="med"/>
                </a:ln>
              </p:spPr>
            </p:sp>
            <p:sp>
              <p:nvSpPr>
                <p:cNvPr id="172050" name="Line 16"/>
                <p:cNvSpPr/>
                <p:nvPr/>
              </p:nvSpPr>
              <p:spPr>
                <a:xfrm>
                  <a:off x="4214" y="10500"/>
                  <a:ext cx="360" cy="254"/>
                </a:xfrm>
                <a:prstGeom prst="line">
                  <a:avLst/>
                </a:prstGeom>
                <a:ln w="9525" cap="flat" cmpd="sng">
                  <a:solidFill>
                    <a:srgbClr val="000000"/>
                  </a:solidFill>
                  <a:prstDash val="solid"/>
                  <a:headEnd type="none" w="med" len="med"/>
                  <a:tailEnd type="none" w="med" len="med"/>
                </a:ln>
              </p:spPr>
            </p:sp>
            <p:sp>
              <p:nvSpPr>
                <p:cNvPr id="172051" name="Line 17"/>
                <p:cNvSpPr/>
                <p:nvPr/>
              </p:nvSpPr>
              <p:spPr>
                <a:xfrm flipH="1">
                  <a:off x="4350" y="10980"/>
                  <a:ext cx="224" cy="300"/>
                </a:xfrm>
                <a:prstGeom prst="line">
                  <a:avLst/>
                </a:prstGeom>
                <a:ln w="9525" cap="flat" cmpd="sng">
                  <a:solidFill>
                    <a:srgbClr val="000000"/>
                  </a:solidFill>
                  <a:prstDash val="solid"/>
                  <a:headEnd type="none" w="med" len="med"/>
                  <a:tailEnd type="none" w="med" len="med"/>
                </a:ln>
              </p:spPr>
            </p:sp>
            <p:sp>
              <p:nvSpPr>
                <p:cNvPr id="172052" name="Line 18"/>
                <p:cNvSpPr/>
                <p:nvPr/>
              </p:nvSpPr>
              <p:spPr>
                <a:xfrm>
                  <a:off x="4844" y="10964"/>
                  <a:ext cx="226" cy="286"/>
                </a:xfrm>
                <a:prstGeom prst="line">
                  <a:avLst/>
                </a:prstGeom>
                <a:ln w="9525" cap="flat" cmpd="sng">
                  <a:solidFill>
                    <a:srgbClr val="000000"/>
                  </a:solidFill>
                  <a:prstDash val="solid"/>
                  <a:headEnd type="none" w="med" len="med"/>
                  <a:tailEnd type="none" w="med" len="med"/>
                </a:ln>
              </p:spPr>
            </p:sp>
            <p:sp>
              <p:nvSpPr>
                <p:cNvPr id="172053" name="Line 19"/>
                <p:cNvSpPr/>
                <p:nvPr/>
              </p:nvSpPr>
              <p:spPr>
                <a:xfrm>
                  <a:off x="4350" y="11534"/>
                  <a:ext cx="150" cy="256"/>
                </a:xfrm>
                <a:prstGeom prst="line">
                  <a:avLst/>
                </a:prstGeom>
                <a:ln w="9525" cap="flat" cmpd="sng">
                  <a:solidFill>
                    <a:srgbClr val="000000"/>
                  </a:solidFill>
                  <a:prstDash val="solid"/>
                  <a:headEnd type="none" w="med" len="med"/>
                  <a:tailEnd type="none" w="med" len="med"/>
                </a:ln>
              </p:spPr>
            </p:sp>
          </p:grpSp>
          <p:sp>
            <p:nvSpPr>
              <p:cNvPr id="172040" name="TextBox 9"/>
              <p:cNvSpPr txBox="1"/>
              <p:nvPr/>
            </p:nvSpPr>
            <p:spPr>
              <a:xfrm>
                <a:off x="1291487" y="4880246"/>
                <a:ext cx="687920" cy="291292"/>
              </a:xfrm>
              <a:prstGeom prst="rect">
                <a:avLst/>
              </a:prstGeom>
              <a:noFill/>
              <a:ln w="9525">
                <a:noFill/>
              </a:ln>
            </p:spPr>
            <p:txBody>
              <a:bodyPr lIns="0" tIns="0" rIns="0" bIns="0">
                <a:spAutoFit/>
              </a:bodyPr>
              <a:p>
                <a:pPr algn="ctr">
                  <a:lnSpc>
                    <a:spcPts val="2400"/>
                  </a:lnSpc>
                </a:pPr>
                <a:r>
                  <a:rPr lang="en-US" altLang="zh-CN" sz="2200" b="1" dirty="0">
                    <a:solidFill>
                      <a:srgbClr val="04440F"/>
                    </a:solidFill>
                    <a:latin typeface="Times New Roman" panose="02020603050405020304" pitchFamily="18" charset="0"/>
                  </a:rPr>
                  <a:t>(a)</a:t>
                </a:r>
                <a:endParaRPr lang="en-US" altLang="zh-CN" sz="2200" b="1" dirty="0">
                  <a:solidFill>
                    <a:srgbClr val="FFFF00"/>
                  </a:solidFill>
                  <a:latin typeface="Times New Roman" panose="02020603050405020304" pitchFamily="18" charset="0"/>
                </a:endParaRPr>
              </a:p>
            </p:txBody>
          </p:sp>
        </p:grpSp>
        <p:sp>
          <p:nvSpPr>
            <p:cNvPr id="172038" name="Text Box 5"/>
            <p:cNvSpPr txBox="1"/>
            <p:nvPr/>
          </p:nvSpPr>
          <p:spPr>
            <a:xfrm>
              <a:off x="1359410" y="5961922"/>
              <a:ext cx="6135682" cy="261796"/>
            </a:xfrm>
            <a:prstGeom prst="rect">
              <a:avLst/>
            </a:prstGeom>
            <a:noFill/>
            <a:ln w="9525">
              <a:noFill/>
            </a:ln>
          </p:spPr>
          <p:txBody>
            <a:bodyPr lIns="0" tIns="0" rIns="0" bIns="0" anchor="ctr" anchorCtr="0"/>
            <a:p>
              <a:pPr marL="342900" indent="-342900" algn="ctr">
                <a:lnSpc>
                  <a:spcPts val="2400"/>
                </a:lnSpc>
                <a:buClr>
                  <a:schemeClr val="bg2"/>
                </a:buClr>
                <a:buSzPct val="75000"/>
                <a:buFont typeface="Wingdings" panose="05000000000000000000" pitchFamily="2" charset="2"/>
              </a:pPr>
              <a:r>
                <a:rPr lang="zh-CN" altLang="en-US" sz="2400" b="1" dirty="0">
                  <a:solidFill>
                    <a:schemeClr val="tx2"/>
                  </a:solidFill>
                  <a:latin typeface="Times New Roman" panose="02020603050405020304" pitchFamily="18" charset="0"/>
                </a:rPr>
                <a:t>二叉树和它的扩充二叉树</a:t>
              </a:r>
              <a:endParaRPr lang="zh-CN" altLang="en-US" sz="2400" b="1" dirty="0">
                <a:solidFill>
                  <a:schemeClr val="tx2"/>
                </a:solidFill>
                <a:latin typeface="Times New Roman" panose="02020603050405020304" pitchFamily="18" charset="0"/>
              </a:endParaRPr>
            </a:p>
          </p:txBody>
        </p:sp>
      </p:grpSp>
    </p:spTree>
  </p:cSld>
  <p:clrMapOvr>
    <a:masterClrMapping/>
  </p:clrMapOvr>
  <p:transition>
    <p:strips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文本占位符 1773569"/>
          <p:cNvSpPr>
            <a:spLocks noGrp="1"/>
          </p:cNvSpPr>
          <p:nvPr>
            <p:ph idx="1"/>
          </p:nvPr>
        </p:nvSpPr>
        <p:spPr>
          <a:xfrm>
            <a:off x="179388" y="188913"/>
            <a:ext cx="8424862" cy="3671887"/>
          </a:xfrm>
        </p:spPr>
        <p:txBody>
          <a:bodyPr vert="horz" wrap="square" lIns="92075" tIns="46038" rIns="92075" bIns="46038" anchor="t" anchorCtr="0"/>
          <a:p>
            <a:pPr>
              <a:lnSpc>
                <a:spcPct val="110000"/>
              </a:lnSpc>
              <a:spcBef>
                <a:spcPct val="10000"/>
              </a:spcBef>
              <a:buNone/>
            </a:pPr>
            <a:r>
              <a:rPr lang="en-US" altLang="zh-CN" dirty="0">
                <a:solidFill>
                  <a:schemeClr val="tx2"/>
                </a:solidFill>
              </a:rPr>
              <a:t>    </a:t>
            </a:r>
            <a:r>
              <a:rPr lang="zh-CN" altLang="en-US" dirty="0">
                <a:solidFill>
                  <a:schemeClr val="tx2"/>
                </a:solidFill>
              </a:rPr>
              <a:t>定义</a:t>
            </a:r>
            <a:r>
              <a:rPr lang="en-US" altLang="zh-CN" dirty="0">
                <a:solidFill>
                  <a:schemeClr val="tx2"/>
                </a:solidFill>
              </a:rPr>
              <a:t>5.6  </a:t>
            </a:r>
            <a:endParaRPr lang="en-US" altLang="zh-CN" dirty="0">
              <a:solidFill>
                <a:schemeClr val="tx2"/>
              </a:solidFill>
            </a:endParaRPr>
          </a:p>
          <a:p>
            <a:pPr>
              <a:lnSpc>
                <a:spcPct val="110000"/>
              </a:lnSpc>
              <a:spcBef>
                <a:spcPct val="10000"/>
              </a:spcBef>
              <a:buNone/>
            </a:pPr>
            <a:r>
              <a:rPr lang="en-US" altLang="zh-CN" dirty="0"/>
              <a:t>	</a:t>
            </a:r>
            <a:r>
              <a:rPr lang="zh-CN" altLang="en-US" dirty="0"/>
              <a:t>扩充二叉树的</a:t>
            </a:r>
            <a:r>
              <a:rPr lang="zh-CN" altLang="en-US" u="sng" dirty="0">
                <a:solidFill>
                  <a:srgbClr val="CC0000"/>
                </a:solidFill>
              </a:rPr>
              <a:t>外通路长度</a:t>
            </a:r>
            <a:r>
              <a:rPr lang="zh-CN" altLang="en-US" dirty="0"/>
              <a:t>定义为从根到每个外结点的路径长度之和，</a:t>
            </a:r>
            <a:r>
              <a:rPr lang="zh-CN" altLang="en-US" u="sng" dirty="0">
                <a:solidFill>
                  <a:srgbClr val="CC0000"/>
                </a:solidFill>
              </a:rPr>
              <a:t>内通路长度</a:t>
            </a:r>
            <a:r>
              <a:rPr lang="zh-CN" altLang="en-US" dirty="0"/>
              <a:t>定义为从根到每个内结点的路径长度之和。</a:t>
            </a:r>
            <a:endParaRPr lang="zh-CN" altLang="en-US" dirty="0"/>
          </a:p>
          <a:p>
            <a:pPr>
              <a:lnSpc>
                <a:spcPct val="110000"/>
              </a:lnSpc>
              <a:spcBef>
                <a:spcPct val="10000"/>
              </a:spcBef>
              <a:buNone/>
            </a:pPr>
            <a:r>
              <a:rPr lang="zh-CN" altLang="en-US" dirty="0"/>
              <a:t>    下图中，外通路长度为</a:t>
            </a:r>
            <a:endParaRPr lang="zh-CN" altLang="en-US" dirty="0"/>
          </a:p>
          <a:p>
            <a:pPr>
              <a:lnSpc>
                <a:spcPct val="110000"/>
              </a:lnSpc>
              <a:spcBef>
                <a:spcPct val="10000"/>
              </a:spcBef>
              <a:buNone/>
            </a:pPr>
            <a:r>
              <a:rPr lang="zh-CN" altLang="en-US" dirty="0"/>
              <a:t>                      </a:t>
            </a:r>
            <a:r>
              <a:rPr lang="en-US" altLang="zh-CN" dirty="0"/>
              <a:t>3 </a:t>
            </a:r>
            <a:r>
              <a:rPr lang="en-US" altLang="zh-CN" dirty="0">
                <a:sym typeface="Symbol" panose="05050102010706020507" pitchFamily="18" charset="2"/>
              </a:rPr>
              <a:t></a:t>
            </a:r>
            <a:r>
              <a:rPr lang="en-US" altLang="zh-CN" dirty="0"/>
              <a:t>3 </a:t>
            </a:r>
            <a:r>
              <a:rPr lang="en-US" altLang="zh-CN" dirty="0">
                <a:sym typeface="Symbol" panose="05050102010706020507" pitchFamily="18" charset="2"/>
              </a:rPr>
              <a:t></a:t>
            </a:r>
            <a:r>
              <a:rPr lang="en-US" altLang="zh-CN" dirty="0"/>
              <a:t>2 </a:t>
            </a:r>
            <a:r>
              <a:rPr lang="en-US" altLang="zh-CN" dirty="0">
                <a:sym typeface="Symbol" panose="05050102010706020507" pitchFamily="18" charset="2"/>
              </a:rPr>
              <a:t></a:t>
            </a:r>
            <a:r>
              <a:rPr lang="en-US" altLang="zh-CN" dirty="0"/>
              <a:t>3 </a:t>
            </a:r>
            <a:r>
              <a:rPr lang="en-US" altLang="zh-CN" dirty="0">
                <a:sym typeface="Symbol" panose="05050102010706020507" pitchFamily="18" charset="2"/>
              </a:rPr>
              <a:t></a:t>
            </a:r>
            <a:r>
              <a:rPr lang="en-US" altLang="zh-CN" dirty="0"/>
              <a:t> 4 </a:t>
            </a:r>
            <a:r>
              <a:rPr lang="en-US" altLang="zh-CN" dirty="0">
                <a:sym typeface="Symbol" panose="05050102010706020507" pitchFamily="18" charset="2"/>
              </a:rPr>
              <a:t></a:t>
            </a:r>
            <a:r>
              <a:rPr lang="en-US" altLang="zh-CN" dirty="0"/>
              <a:t> 4 </a:t>
            </a:r>
            <a:r>
              <a:rPr lang="en-US" altLang="zh-CN" dirty="0">
                <a:sym typeface="Symbol" panose="05050102010706020507" pitchFamily="18" charset="2"/>
              </a:rPr>
              <a:t></a:t>
            </a:r>
            <a:r>
              <a:rPr lang="en-US" altLang="zh-CN" dirty="0"/>
              <a:t>3 </a:t>
            </a:r>
            <a:r>
              <a:rPr lang="en-US" altLang="zh-CN" dirty="0">
                <a:sym typeface="Symbol" panose="05050102010706020507" pitchFamily="18" charset="2"/>
              </a:rPr>
              <a:t></a:t>
            </a:r>
            <a:r>
              <a:rPr lang="en-US" altLang="zh-CN" dirty="0"/>
              <a:t>3=25</a:t>
            </a:r>
            <a:endParaRPr lang="en-US" altLang="zh-CN" dirty="0"/>
          </a:p>
          <a:p>
            <a:pPr>
              <a:lnSpc>
                <a:spcPct val="110000"/>
              </a:lnSpc>
              <a:spcBef>
                <a:spcPct val="10000"/>
              </a:spcBef>
              <a:buNone/>
            </a:pPr>
            <a:r>
              <a:rPr lang="en-US" altLang="zh-CN" dirty="0"/>
              <a:t>    </a:t>
            </a:r>
            <a:r>
              <a:rPr lang="zh-CN" altLang="en-US" dirty="0"/>
              <a:t>内通路长度为 </a:t>
            </a:r>
            <a:r>
              <a:rPr lang="en-US" altLang="zh-CN" dirty="0"/>
              <a:t>2 </a:t>
            </a:r>
            <a:r>
              <a:rPr lang="en-US" altLang="zh-CN" dirty="0">
                <a:sym typeface="Symbol" panose="05050102010706020507" pitchFamily="18" charset="2"/>
              </a:rPr>
              <a:t></a:t>
            </a:r>
            <a:r>
              <a:rPr lang="en-US" altLang="zh-CN" dirty="0"/>
              <a:t>1 </a:t>
            </a:r>
            <a:r>
              <a:rPr lang="en-US" altLang="zh-CN" dirty="0">
                <a:sym typeface="Symbol" panose="05050102010706020507" pitchFamily="18" charset="2"/>
              </a:rPr>
              <a:t></a:t>
            </a:r>
            <a:r>
              <a:rPr lang="en-US" altLang="zh-CN" dirty="0"/>
              <a:t> 0 </a:t>
            </a:r>
            <a:r>
              <a:rPr lang="en-US" altLang="zh-CN" dirty="0">
                <a:sym typeface="Symbol" panose="05050102010706020507" pitchFamily="18" charset="2"/>
              </a:rPr>
              <a:t></a:t>
            </a:r>
            <a:r>
              <a:rPr lang="en-US" altLang="zh-CN" dirty="0"/>
              <a:t>2 </a:t>
            </a:r>
            <a:r>
              <a:rPr lang="en-US" altLang="zh-CN" dirty="0">
                <a:sym typeface="Symbol" panose="05050102010706020507" pitchFamily="18" charset="2"/>
              </a:rPr>
              <a:t></a:t>
            </a:r>
            <a:r>
              <a:rPr lang="en-US" altLang="zh-CN" dirty="0"/>
              <a:t>3 </a:t>
            </a:r>
            <a:r>
              <a:rPr lang="en-US" altLang="zh-CN" dirty="0">
                <a:sym typeface="Symbol" panose="05050102010706020507" pitchFamily="18" charset="2"/>
              </a:rPr>
              <a:t></a:t>
            </a:r>
            <a:r>
              <a:rPr lang="en-US" altLang="zh-CN" dirty="0"/>
              <a:t>1</a:t>
            </a:r>
            <a:r>
              <a:rPr lang="en-US" altLang="zh-CN" dirty="0">
                <a:sym typeface="Symbol" panose="05050102010706020507" pitchFamily="18" charset="2"/>
              </a:rPr>
              <a:t></a:t>
            </a:r>
            <a:r>
              <a:rPr lang="en-US" altLang="zh-CN" dirty="0"/>
              <a:t>2=11</a:t>
            </a:r>
            <a:endParaRPr lang="en-US" altLang="zh-CN" dirty="0"/>
          </a:p>
        </p:txBody>
      </p:sp>
      <p:grpSp>
        <p:nvGrpSpPr>
          <p:cNvPr id="173059" name="组合 7"/>
          <p:cNvGrpSpPr/>
          <p:nvPr/>
        </p:nvGrpSpPr>
        <p:grpSpPr>
          <a:xfrm>
            <a:off x="3419475" y="3824288"/>
            <a:ext cx="4937125" cy="2836862"/>
            <a:chOff x="4531969" y="2663081"/>
            <a:chExt cx="4108483" cy="2044658"/>
          </a:xfrm>
        </p:grpSpPr>
        <p:sp>
          <p:nvSpPr>
            <p:cNvPr id="173060" name="Line 30"/>
            <p:cNvSpPr/>
            <p:nvPr/>
          </p:nvSpPr>
          <p:spPr>
            <a:xfrm>
              <a:off x="6368323" y="2859993"/>
              <a:ext cx="1190659" cy="359352"/>
            </a:xfrm>
            <a:prstGeom prst="line">
              <a:avLst/>
            </a:prstGeom>
            <a:ln w="19050" cap="flat" cmpd="sng">
              <a:solidFill>
                <a:srgbClr val="000000"/>
              </a:solidFill>
              <a:prstDash val="solid"/>
              <a:headEnd type="none" w="med" len="med"/>
              <a:tailEnd type="none" w="med" len="med"/>
            </a:ln>
          </p:spPr>
        </p:sp>
        <p:sp>
          <p:nvSpPr>
            <p:cNvPr id="173061" name="Line 46"/>
            <p:cNvSpPr/>
            <p:nvPr/>
          </p:nvSpPr>
          <p:spPr>
            <a:xfrm flipH="1">
              <a:off x="7190843" y="4264732"/>
              <a:ext cx="161981" cy="292822"/>
            </a:xfrm>
            <a:prstGeom prst="line">
              <a:avLst/>
            </a:prstGeom>
            <a:ln w="19050" cap="flat" cmpd="sng">
              <a:solidFill>
                <a:srgbClr val="000000"/>
              </a:solidFill>
              <a:prstDash val="solid"/>
              <a:headEnd type="none" w="med" len="med"/>
              <a:tailEnd type="none" w="med" len="med"/>
            </a:ln>
          </p:spPr>
        </p:sp>
        <p:sp>
          <p:nvSpPr>
            <p:cNvPr id="173062" name="Line 33"/>
            <p:cNvSpPr/>
            <p:nvPr/>
          </p:nvSpPr>
          <p:spPr>
            <a:xfrm>
              <a:off x="7213785" y="3837601"/>
              <a:ext cx="281307" cy="235012"/>
            </a:xfrm>
            <a:prstGeom prst="line">
              <a:avLst/>
            </a:prstGeom>
            <a:ln w="19050" cap="flat" cmpd="sng">
              <a:solidFill>
                <a:srgbClr val="000000"/>
              </a:solidFill>
              <a:prstDash val="solid"/>
              <a:headEnd type="none" w="med" len="med"/>
              <a:tailEnd type="none" w="med" len="med"/>
            </a:ln>
          </p:spPr>
        </p:sp>
        <p:sp>
          <p:nvSpPr>
            <p:cNvPr id="173063" name="Line 44"/>
            <p:cNvSpPr/>
            <p:nvPr/>
          </p:nvSpPr>
          <p:spPr>
            <a:xfrm>
              <a:off x="5488624" y="3434238"/>
              <a:ext cx="255903" cy="242135"/>
            </a:xfrm>
            <a:prstGeom prst="line">
              <a:avLst/>
            </a:prstGeom>
            <a:ln w="19050" cap="flat" cmpd="sng">
              <a:solidFill>
                <a:srgbClr val="000000"/>
              </a:solidFill>
              <a:prstDash val="solid"/>
              <a:headEnd type="none" w="med" len="med"/>
              <a:tailEnd type="none" w="med" len="med"/>
            </a:ln>
          </p:spPr>
        </p:sp>
        <p:sp>
          <p:nvSpPr>
            <p:cNvPr id="173064" name="Oval 21"/>
            <p:cNvSpPr/>
            <p:nvPr/>
          </p:nvSpPr>
          <p:spPr>
            <a:xfrm>
              <a:off x="6034836" y="2663081"/>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65" name="Oval 22"/>
            <p:cNvSpPr/>
            <p:nvPr/>
          </p:nvSpPr>
          <p:spPr>
            <a:xfrm>
              <a:off x="5217993" y="3201577"/>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66" name="Oval 23"/>
            <p:cNvSpPr/>
            <p:nvPr/>
          </p:nvSpPr>
          <p:spPr>
            <a:xfrm>
              <a:off x="4842209" y="3622118"/>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67" name="Oval 24"/>
            <p:cNvSpPr/>
            <p:nvPr/>
          </p:nvSpPr>
          <p:spPr>
            <a:xfrm>
              <a:off x="7430079" y="3168868"/>
              <a:ext cx="343012" cy="244537"/>
            </a:xfrm>
            <a:prstGeom prst="ellipse">
              <a:avLst/>
            </a:prstGeom>
            <a:solidFill>
              <a:srgbClr val="FFFFFF"/>
            </a:solidFill>
            <a:ln w="12700"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68" name="Oval 25"/>
            <p:cNvSpPr/>
            <p:nvPr/>
          </p:nvSpPr>
          <p:spPr>
            <a:xfrm>
              <a:off x="6918839" y="3621919"/>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69" name="Oval 26"/>
            <p:cNvSpPr/>
            <p:nvPr/>
          </p:nvSpPr>
          <p:spPr>
            <a:xfrm rot="219004">
              <a:off x="8033772" y="3623477"/>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70" name="Oval 27"/>
            <p:cNvSpPr/>
            <p:nvPr/>
          </p:nvSpPr>
          <p:spPr>
            <a:xfrm>
              <a:off x="7275572" y="4045116"/>
              <a:ext cx="343012" cy="244537"/>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71" name="Line 28"/>
            <p:cNvSpPr/>
            <p:nvPr/>
          </p:nvSpPr>
          <p:spPr>
            <a:xfrm flipH="1">
              <a:off x="5435859" y="2869518"/>
              <a:ext cx="653060" cy="340302"/>
            </a:xfrm>
            <a:prstGeom prst="line">
              <a:avLst/>
            </a:prstGeom>
            <a:ln w="19050" cap="flat" cmpd="sng">
              <a:solidFill>
                <a:srgbClr val="000000"/>
              </a:solidFill>
              <a:prstDash val="solid"/>
              <a:headEnd type="none" w="med" len="med"/>
              <a:tailEnd type="none" w="med" len="med"/>
            </a:ln>
          </p:spPr>
        </p:sp>
        <p:sp>
          <p:nvSpPr>
            <p:cNvPr id="173072" name="Line 29"/>
            <p:cNvSpPr/>
            <p:nvPr/>
          </p:nvSpPr>
          <p:spPr>
            <a:xfrm flipH="1">
              <a:off x="5071612" y="3424308"/>
              <a:ext cx="214109" cy="197810"/>
            </a:xfrm>
            <a:prstGeom prst="line">
              <a:avLst/>
            </a:prstGeom>
            <a:ln w="19050" cap="flat" cmpd="sng">
              <a:solidFill>
                <a:srgbClr val="000000"/>
              </a:solidFill>
              <a:prstDash val="solid"/>
              <a:headEnd type="none" w="med" len="med"/>
              <a:tailEnd type="none" w="med" len="med"/>
            </a:ln>
          </p:spPr>
        </p:sp>
        <p:sp>
          <p:nvSpPr>
            <p:cNvPr id="173073" name="Line 31"/>
            <p:cNvSpPr/>
            <p:nvPr/>
          </p:nvSpPr>
          <p:spPr>
            <a:xfrm flipH="1">
              <a:off x="7090344" y="3368055"/>
              <a:ext cx="377661" cy="255421"/>
            </a:xfrm>
            <a:prstGeom prst="line">
              <a:avLst/>
            </a:prstGeom>
            <a:ln w="19050" cap="flat" cmpd="sng">
              <a:solidFill>
                <a:srgbClr val="000000"/>
              </a:solidFill>
              <a:prstDash val="solid"/>
              <a:headEnd type="none" w="med" len="med"/>
              <a:tailEnd type="none" w="med" len="med"/>
            </a:ln>
          </p:spPr>
        </p:sp>
        <p:sp>
          <p:nvSpPr>
            <p:cNvPr id="173074" name="Line 32"/>
            <p:cNvSpPr/>
            <p:nvPr/>
          </p:nvSpPr>
          <p:spPr>
            <a:xfrm>
              <a:off x="7753428" y="3365121"/>
              <a:ext cx="451850" cy="258356"/>
            </a:xfrm>
            <a:prstGeom prst="line">
              <a:avLst/>
            </a:prstGeom>
            <a:ln w="19050" cap="flat" cmpd="sng">
              <a:solidFill>
                <a:srgbClr val="000000"/>
              </a:solidFill>
              <a:prstDash val="solid"/>
              <a:headEnd type="none" w="med" len="med"/>
              <a:tailEnd type="none" w="med" len="med"/>
            </a:ln>
          </p:spPr>
        </p:sp>
        <p:sp>
          <p:nvSpPr>
            <p:cNvPr id="173075" name="Rectangle 34"/>
            <p:cNvSpPr/>
            <p:nvPr/>
          </p:nvSpPr>
          <p:spPr>
            <a:xfrm>
              <a:off x="4531969" y="408938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76" name="Rectangle 35"/>
            <p:cNvSpPr/>
            <p:nvPr/>
          </p:nvSpPr>
          <p:spPr>
            <a:xfrm>
              <a:off x="5104384" y="408938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77" name="Rectangle 36"/>
            <p:cNvSpPr/>
            <p:nvPr/>
          </p:nvSpPr>
          <p:spPr>
            <a:xfrm>
              <a:off x="7034632" y="4509929"/>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78" name="Rectangle 37"/>
            <p:cNvSpPr/>
            <p:nvPr/>
          </p:nvSpPr>
          <p:spPr>
            <a:xfrm>
              <a:off x="7558982" y="4509929"/>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79" name="Rectangle 38"/>
            <p:cNvSpPr/>
            <p:nvPr/>
          </p:nvSpPr>
          <p:spPr>
            <a:xfrm>
              <a:off x="6623892" y="4083696"/>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80" name="Rectangle 39"/>
            <p:cNvSpPr/>
            <p:nvPr/>
          </p:nvSpPr>
          <p:spPr>
            <a:xfrm>
              <a:off x="8328027" y="408890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81" name="Rectangle 40"/>
            <p:cNvSpPr/>
            <p:nvPr/>
          </p:nvSpPr>
          <p:spPr>
            <a:xfrm>
              <a:off x="7786200" y="4088907"/>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82" name="Rectangle 41"/>
            <p:cNvSpPr/>
            <p:nvPr/>
          </p:nvSpPr>
          <p:spPr>
            <a:xfrm>
              <a:off x="5524249" y="3657942"/>
              <a:ext cx="312425" cy="197810"/>
            </a:xfrm>
            <a:prstGeom prst="rect">
              <a:avLst/>
            </a:prstGeom>
            <a:solidFill>
              <a:srgbClr val="FFFFFF"/>
            </a:solidFill>
            <a:ln w="9525" cap="flat" cmpd="sng">
              <a:solidFill>
                <a:srgbClr val="000000"/>
              </a:solidFill>
              <a:prstDash val="solid"/>
              <a:miter/>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2000" b="1" dirty="0">
                <a:solidFill>
                  <a:srgbClr val="FFFF00"/>
                </a:solidFill>
                <a:latin typeface="Times New Roman" panose="02020603050405020304" pitchFamily="18" charset="0"/>
              </a:endParaRPr>
            </a:p>
          </p:txBody>
        </p:sp>
        <p:sp>
          <p:nvSpPr>
            <p:cNvPr id="173083" name="Line 42"/>
            <p:cNvSpPr/>
            <p:nvPr/>
          </p:nvSpPr>
          <p:spPr>
            <a:xfrm flipH="1">
              <a:off x="4695828" y="3843292"/>
              <a:ext cx="181337" cy="246095"/>
            </a:xfrm>
            <a:prstGeom prst="line">
              <a:avLst/>
            </a:prstGeom>
            <a:ln w="19050" cap="flat" cmpd="sng">
              <a:solidFill>
                <a:srgbClr val="000000"/>
              </a:solidFill>
              <a:prstDash val="solid"/>
              <a:headEnd type="none" w="med" len="med"/>
              <a:tailEnd type="none" w="med" len="med"/>
            </a:ln>
          </p:spPr>
        </p:sp>
        <p:sp>
          <p:nvSpPr>
            <p:cNvPr id="173084" name="Line 43"/>
            <p:cNvSpPr/>
            <p:nvPr/>
          </p:nvSpPr>
          <p:spPr>
            <a:xfrm>
              <a:off x="5139340" y="3843292"/>
              <a:ext cx="146381" cy="246095"/>
            </a:xfrm>
            <a:prstGeom prst="line">
              <a:avLst/>
            </a:prstGeom>
            <a:ln w="19050" cap="flat" cmpd="sng">
              <a:solidFill>
                <a:srgbClr val="000000"/>
              </a:solidFill>
              <a:prstDash val="solid"/>
              <a:headEnd type="none" w="med" len="med"/>
              <a:tailEnd type="none" w="med" len="med"/>
            </a:ln>
          </p:spPr>
        </p:sp>
        <p:sp>
          <p:nvSpPr>
            <p:cNvPr id="173085" name="Line 45"/>
            <p:cNvSpPr/>
            <p:nvPr/>
          </p:nvSpPr>
          <p:spPr>
            <a:xfrm flipH="1">
              <a:off x="6772458" y="3837601"/>
              <a:ext cx="211924" cy="244537"/>
            </a:xfrm>
            <a:prstGeom prst="line">
              <a:avLst/>
            </a:prstGeom>
            <a:ln w="19050" cap="flat" cmpd="sng">
              <a:solidFill>
                <a:srgbClr val="000000"/>
              </a:solidFill>
              <a:prstDash val="solid"/>
              <a:headEnd type="none" w="med" len="med"/>
              <a:tailEnd type="none" w="med" len="med"/>
            </a:ln>
          </p:spPr>
        </p:sp>
        <p:sp>
          <p:nvSpPr>
            <p:cNvPr id="173086" name="Line 47"/>
            <p:cNvSpPr/>
            <p:nvPr/>
          </p:nvSpPr>
          <p:spPr>
            <a:xfrm>
              <a:off x="7558983" y="4264731"/>
              <a:ext cx="163858" cy="245197"/>
            </a:xfrm>
            <a:prstGeom prst="line">
              <a:avLst/>
            </a:prstGeom>
            <a:ln w="19050" cap="flat" cmpd="sng">
              <a:solidFill>
                <a:srgbClr val="000000"/>
              </a:solidFill>
              <a:prstDash val="solid"/>
              <a:headEnd type="none" w="med" len="med"/>
              <a:tailEnd type="none" w="med" len="med"/>
            </a:ln>
          </p:spPr>
        </p:sp>
        <p:sp>
          <p:nvSpPr>
            <p:cNvPr id="173087" name="Line 48"/>
            <p:cNvSpPr/>
            <p:nvPr/>
          </p:nvSpPr>
          <p:spPr>
            <a:xfrm flipH="1">
              <a:off x="7944290" y="3849402"/>
              <a:ext cx="163860" cy="236226"/>
            </a:xfrm>
            <a:prstGeom prst="line">
              <a:avLst/>
            </a:prstGeom>
            <a:ln w="19050" cap="flat" cmpd="sng">
              <a:solidFill>
                <a:srgbClr val="000000"/>
              </a:solidFill>
              <a:prstDash val="solid"/>
              <a:headEnd type="none" w="med" len="med"/>
              <a:tailEnd type="none" w="med" len="med"/>
            </a:ln>
          </p:spPr>
        </p:sp>
        <p:sp>
          <p:nvSpPr>
            <p:cNvPr id="173088" name="Line 49"/>
            <p:cNvSpPr/>
            <p:nvPr/>
          </p:nvSpPr>
          <p:spPr>
            <a:xfrm>
              <a:off x="8294815" y="3858927"/>
              <a:ext cx="198949" cy="213686"/>
            </a:xfrm>
            <a:prstGeom prst="line">
              <a:avLst/>
            </a:prstGeom>
            <a:ln w="19050" cap="flat" cmpd="sng">
              <a:solidFill>
                <a:srgbClr val="000000"/>
              </a:solidFill>
              <a:prstDash val="solid"/>
              <a:headEnd type="none" w="med" len="med"/>
              <a:tailEnd type="none" w="med" len="med"/>
            </a:ln>
          </p:spPr>
        </p:sp>
      </p:grpSp>
    </p:spTree>
  </p:cSld>
  <p:clrMapOvr>
    <a:masterClrMapping/>
  </p:clrMapOvr>
  <p:transition>
    <p:strips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Rectangle 2"/>
          <p:cNvSpPr txBox="1"/>
          <p:nvPr/>
        </p:nvSpPr>
        <p:spPr>
          <a:xfrm>
            <a:off x="503238" y="800100"/>
            <a:ext cx="8424862" cy="5149850"/>
          </a:xfrm>
          <a:prstGeom prst="rect">
            <a:avLst/>
          </a:prstGeom>
          <a:noFill/>
          <a:ln w="9525">
            <a:noFill/>
          </a:ln>
        </p:spPr>
        <p:txBody>
          <a:bodyPr/>
          <a:p>
            <a:pPr eaLnBrk="0" hangingPunct="0">
              <a:lnSpc>
                <a:spcPct val="120000"/>
              </a:lnSpc>
              <a:spcBef>
                <a:spcPct val="20000"/>
              </a:spcBef>
              <a:buClr>
                <a:schemeClr val="bg2"/>
              </a:buClr>
              <a:buSzPct val="75000"/>
              <a:buFont typeface="Wingdings" panose="05000000000000000000" pitchFamily="2" charset="2"/>
            </a:pPr>
            <a:r>
              <a:rPr lang="zh-CN" altLang="en-US" sz="3200" b="1" dirty="0">
                <a:solidFill>
                  <a:srgbClr val="FF0000"/>
                </a:solidFill>
                <a:latin typeface="Times New Roman" panose="02020603050405020304" pitchFamily="18" charset="0"/>
              </a:rPr>
              <a:t>定义</a:t>
            </a:r>
            <a:r>
              <a:rPr lang="en-US" altLang="zh-CN" sz="3200" b="1" dirty="0">
                <a:solidFill>
                  <a:srgbClr val="FF0000"/>
                </a:solidFill>
                <a:latin typeface="Times New Roman" panose="02020603050405020304" pitchFamily="18" charset="0"/>
              </a:rPr>
              <a:t>5.7  </a:t>
            </a:r>
            <a:endParaRPr lang="en-US" altLang="zh-CN" sz="3200" b="1" dirty="0">
              <a:solidFill>
                <a:srgbClr val="FF0000"/>
              </a:solidFill>
              <a:latin typeface="Times New Roman" panose="02020603050405020304" pitchFamily="18" charset="0"/>
            </a:endParaRPr>
          </a:p>
          <a:p>
            <a:pPr eaLnBrk="0" hangingPunct="0">
              <a:lnSpc>
                <a:spcPct val="120000"/>
              </a:lnSpc>
              <a:spcBef>
                <a:spcPct val="20000"/>
              </a:spcBef>
              <a:buClr>
                <a:schemeClr val="bg2"/>
              </a:buClr>
              <a:buSzPct val="75000"/>
              <a:buFont typeface="Wingdings" panose="05000000000000000000" pitchFamily="2" charset="2"/>
            </a:pPr>
            <a:r>
              <a:rPr lang="zh-CN" altLang="en-US" sz="3200" b="1" dirty="0">
                <a:latin typeface="Times New Roman" panose="02020603050405020304" pitchFamily="18" charset="0"/>
              </a:rPr>
              <a:t>给扩充二叉树的 </a:t>
            </a:r>
            <a:r>
              <a:rPr lang="en-US" altLang="zh-CN" sz="3200" b="1" i="1" dirty="0">
                <a:latin typeface="Times New Roman" panose="02020603050405020304" pitchFamily="18" charset="0"/>
              </a:rPr>
              <a:t>n </a:t>
            </a:r>
            <a:r>
              <a:rPr lang="zh-CN" altLang="en-US" sz="3200" b="1" dirty="0">
                <a:latin typeface="Times New Roman" panose="02020603050405020304" pitchFamily="18" charset="0"/>
              </a:rPr>
              <a:t>个外结点分别赋上一个实数权。扩充二叉树的</a:t>
            </a:r>
            <a:r>
              <a:rPr lang="zh-CN" altLang="en-US" sz="3200" b="1" u="sng" dirty="0">
                <a:solidFill>
                  <a:srgbClr val="000099"/>
                </a:solidFill>
                <a:latin typeface="Times New Roman" panose="02020603050405020304" pitchFamily="18" charset="0"/>
              </a:rPr>
              <a:t>加权外通路长度</a:t>
            </a:r>
            <a:r>
              <a:rPr lang="zh-CN" altLang="en-US" sz="3200" b="1" dirty="0">
                <a:latin typeface="Times New Roman" panose="02020603050405020304" pitchFamily="18" charset="0"/>
              </a:rPr>
              <a:t>定义为： </a:t>
            </a:r>
            <a:endParaRPr lang="zh-CN" altLang="en-US" sz="3200" b="1" dirty="0">
              <a:latin typeface="Times New Roman" panose="02020603050405020304" pitchFamily="18" charset="0"/>
            </a:endParaRPr>
          </a:p>
          <a:p>
            <a:pPr eaLnBrk="0" hangingPunct="0">
              <a:lnSpc>
                <a:spcPct val="120000"/>
              </a:lnSpc>
              <a:spcBef>
                <a:spcPct val="20000"/>
              </a:spcBef>
              <a:buClr>
                <a:schemeClr val="bg2"/>
              </a:buClr>
              <a:buSzPct val="75000"/>
              <a:buFont typeface="Wingdings" panose="05000000000000000000" pitchFamily="2" charset="2"/>
            </a:pPr>
            <a:r>
              <a:rPr lang="en-US" altLang="zh-CN" sz="3200" b="1" i="1" dirty="0">
                <a:latin typeface="Times New Roman" panose="02020603050405020304" pitchFamily="18" charset="0"/>
              </a:rPr>
              <a:t>WPL</a:t>
            </a:r>
            <a:r>
              <a:rPr lang="en-US" altLang="zh-CN" sz="3200" b="1" dirty="0">
                <a:latin typeface="Times New Roman" panose="02020603050405020304" pitchFamily="18" charset="0"/>
                <a:sym typeface="Symbol" panose="05050102010706020507" pitchFamily="18" charset="2"/>
              </a:rPr>
              <a:t> </a:t>
            </a:r>
            <a:r>
              <a:rPr lang="en-US" altLang="zh-CN" sz="3200" b="1" i="1" baseline="-25000" dirty="0">
                <a:latin typeface="Times New Roman" panose="02020603050405020304" pitchFamily="18" charset="0"/>
                <a:sym typeface="Symbol" panose="05050102010706020507" pitchFamily="18" charset="2"/>
              </a:rPr>
              <a:t>i </a:t>
            </a:r>
            <a:r>
              <a:rPr lang="en-US" altLang="zh-CN" sz="3200" b="1" baseline="-25000" dirty="0">
                <a:latin typeface="Times New Roman" panose="02020603050405020304" pitchFamily="18" charset="0"/>
                <a:sym typeface="Symbol" panose="05050102010706020507" pitchFamily="18" charset="2"/>
              </a:rPr>
              <a:t> 1</a:t>
            </a:r>
            <a:r>
              <a:rPr lang="en-US" altLang="zh-CN" sz="3200" b="1" i="1" baseline="-25000" dirty="0">
                <a:latin typeface="Times New Roman" panose="02020603050405020304" pitchFamily="18" charset="0"/>
                <a:sym typeface="Symbol" panose="05050102010706020507" pitchFamily="18" charset="2"/>
              </a:rPr>
              <a:t>n</a:t>
            </a:r>
            <a:r>
              <a:rPr lang="en-US" altLang="zh-CN" sz="3200" b="1" baseline="-25000" dirty="0">
                <a:latin typeface="Times New Roman" panose="02020603050405020304" pitchFamily="18" charset="0"/>
                <a:sym typeface="Symbol" panose="05050102010706020507" pitchFamily="18" charset="2"/>
              </a:rPr>
              <a:t> </a:t>
            </a:r>
            <a:r>
              <a:rPr lang="en-US" altLang="zh-CN" sz="3200" b="1" i="1" dirty="0">
                <a:latin typeface="Times New Roman" panose="02020603050405020304" pitchFamily="18" charset="0"/>
                <a:sym typeface="Symbol" panose="05050102010706020507" pitchFamily="18" charset="2"/>
              </a:rPr>
              <a:t>w</a:t>
            </a:r>
            <a:r>
              <a:rPr lang="en-US" altLang="zh-CN" sz="3200" b="1" i="1" baseline="-25000" dirty="0">
                <a:latin typeface="Times New Roman" panose="02020603050405020304" pitchFamily="18" charset="0"/>
                <a:sym typeface="Symbol" panose="05050102010706020507" pitchFamily="18" charset="2"/>
              </a:rPr>
              <a:t>i </a:t>
            </a:r>
            <a:r>
              <a:rPr lang="en-US" altLang="zh-CN" sz="3200" b="1" dirty="0">
                <a:latin typeface="Times New Roman" panose="02020603050405020304" pitchFamily="18" charset="0"/>
                <a:sym typeface="Symbol" panose="05050102010706020507" pitchFamily="18" charset="2"/>
              </a:rPr>
              <a:t></a:t>
            </a:r>
            <a:r>
              <a:rPr lang="en-US" altLang="zh-CN" sz="3200" b="1" i="1" dirty="0">
                <a:latin typeface="Times New Roman" panose="02020603050405020304" pitchFamily="18" charset="0"/>
                <a:sym typeface="Symbol" panose="05050102010706020507" pitchFamily="18" charset="2"/>
              </a:rPr>
              <a:t>L</a:t>
            </a:r>
            <a:r>
              <a:rPr lang="en-US" altLang="zh-CN" sz="3200" b="1" i="1" baseline="-25000" dirty="0">
                <a:latin typeface="Times New Roman" panose="02020603050405020304" pitchFamily="18" charset="0"/>
                <a:sym typeface="Symbol" panose="05050102010706020507" pitchFamily="18" charset="2"/>
              </a:rPr>
              <a:t>i</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a:t>
            </a:r>
            <a:r>
              <a:rPr lang="zh-CN" altLang="en-US" sz="3200" b="1" dirty="0">
                <a:latin typeface="Times New Roman" panose="02020603050405020304" pitchFamily="18" charset="0"/>
                <a:ea typeface="仿宋_GB2312" pitchFamily="49" charset="-122"/>
              </a:rPr>
              <a:t>其中 </a:t>
            </a:r>
            <a:r>
              <a:rPr lang="en-US" altLang="zh-CN" sz="3200" b="1" i="1" dirty="0">
                <a:latin typeface="Times New Roman" panose="02020603050405020304" pitchFamily="18" charset="0"/>
                <a:ea typeface="仿宋_GB2312" pitchFamily="49" charset="-122"/>
              </a:rPr>
              <a:t>n </a:t>
            </a:r>
            <a:r>
              <a:rPr lang="zh-CN" altLang="en-US" sz="3200" b="1" dirty="0">
                <a:latin typeface="Times New Roman" panose="02020603050405020304" pitchFamily="18" charset="0"/>
                <a:ea typeface="仿宋_GB2312" pitchFamily="49" charset="-122"/>
              </a:rPr>
              <a:t>表示外结点的个数，</a:t>
            </a:r>
            <a:r>
              <a:rPr lang="en-US" altLang="zh-CN" sz="3200" b="1" i="1" dirty="0">
                <a:latin typeface="Times New Roman" panose="02020603050405020304" pitchFamily="18" charset="0"/>
                <a:ea typeface="仿宋_GB2312" pitchFamily="49" charset="-122"/>
              </a:rPr>
              <a:t>w</a:t>
            </a:r>
            <a:r>
              <a:rPr lang="en-US" altLang="zh-CN" sz="3200" b="1" i="1" baseline="-25000" dirty="0">
                <a:latin typeface="Times New Roman" panose="02020603050405020304" pitchFamily="18" charset="0"/>
                <a:ea typeface="仿宋_GB2312" pitchFamily="49" charset="-122"/>
              </a:rPr>
              <a:t>i </a:t>
            </a:r>
            <a:r>
              <a:rPr lang="zh-CN" altLang="en-US" sz="3200" b="1" dirty="0">
                <a:latin typeface="Times New Roman" panose="02020603050405020304" pitchFamily="18" charset="0"/>
                <a:ea typeface="仿宋_GB2312" pitchFamily="49" charset="-122"/>
              </a:rPr>
              <a:t>和 </a:t>
            </a:r>
            <a:r>
              <a:rPr lang="en-US" altLang="zh-CN" sz="3200" b="1" i="1" dirty="0">
                <a:latin typeface="Times New Roman" panose="02020603050405020304" pitchFamily="18" charset="0"/>
                <a:ea typeface="仿宋_GB2312" pitchFamily="49" charset="-122"/>
              </a:rPr>
              <a:t>L</a:t>
            </a:r>
            <a:r>
              <a:rPr lang="en-US" altLang="zh-CN" sz="3200" b="1" i="1" baseline="-25000" dirty="0">
                <a:latin typeface="Times New Roman" panose="02020603050405020304" pitchFamily="18" charset="0"/>
                <a:ea typeface="仿宋_GB2312" pitchFamily="49" charset="-122"/>
              </a:rPr>
              <a:t>i </a:t>
            </a:r>
            <a:r>
              <a:rPr lang="zh-CN" altLang="en-US" sz="3200" b="1" dirty="0">
                <a:latin typeface="Times New Roman" panose="02020603050405020304" pitchFamily="18" charset="0"/>
                <a:ea typeface="仿宋_GB2312" pitchFamily="49" charset="-122"/>
              </a:rPr>
              <a:t>分别表示外结点 </a:t>
            </a:r>
            <a:r>
              <a:rPr lang="en-US" altLang="zh-CN" sz="3200" b="1" i="1" dirty="0">
                <a:latin typeface="Times New Roman" panose="02020603050405020304" pitchFamily="18" charset="0"/>
                <a:ea typeface="仿宋_GB2312" pitchFamily="49" charset="-122"/>
              </a:rPr>
              <a:t>k</a:t>
            </a:r>
            <a:r>
              <a:rPr lang="en-US" altLang="zh-CN" sz="3200" b="1" i="1" baseline="-25000" dirty="0">
                <a:latin typeface="Times New Roman" panose="02020603050405020304" pitchFamily="18" charset="0"/>
                <a:ea typeface="仿宋_GB2312" pitchFamily="49" charset="-122"/>
              </a:rPr>
              <a:t>i </a:t>
            </a:r>
            <a:r>
              <a:rPr lang="zh-CN" altLang="en-US" sz="3200" b="1" dirty="0">
                <a:latin typeface="Times New Roman" panose="02020603050405020304" pitchFamily="18" charset="0"/>
                <a:ea typeface="仿宋_GB2312" pitchFamily="49" charset="-122"/>
              </a:rPr>
              <a:t>的权值和根到 </a:t>
            </a:r>
            <a:r>
              <a:rPr lang="en-US" altLang="zh-CN" sz="3200" b="1" i="1" dirty="0">
                <a:latin typeface="Times New Roman" panose="02020603050405020304" pitchFamily="18" charset="0"/>
                <a:ea typeface="仿宋_GB2312" pitchFamily="49" charset="-122"/>
              </a:rPr>
              <a:t>k</a:t>
            </a:r>
            <a:r>
              <a:rPr lang="en-US" altLang="zh-CN" sz="3200" b="1" i="1" baseline="-25000" dirty="0">
                <a:latin typeface="Times New Roman" panose="02020603050405020304" pitchFamily="18" charset="0"/>
                <a:ea typeface="仿宋_GB2312" pitchFamily="49" charset="-122"/>
              </a:rPr>
              <a:t>i</a:t>
            </a:r>
            <a:r>
              <a:rPr lang="zh-CN" altLang="en-US" sz="3200" b="1" dirty="0">
                <a:latin typeface="Times New Roman" panose="02020603050405020304" pitchFamily="18" charset="0"/>
                <a:ea typeface="仿宋_GB2312" pitchFamily="49" charset="-122"/>
              </a:rPr>
              <a:t>的路径长度。 </a:t>
            </a:r>
            <a:endParaRPr lang="zh-CN" altLang="en-US" sz="3200" b="1" dirty="0">
              <a:latin typeface="Times New Roman" panose="02020603050405020304" pitchFamily="18" charset="0"/>
              <a:ea typeface="Times New Roman" panose="02020603050405020304" pitchFamily="18" charset="0"/>
            </a:endParaRPr>
          </a:p>
        </p:txBody>
      </p:sp>
    </p:spTree>
  </p:cSld>
  <p:clrMapOvr>
    <a:masterClrMapping/>
  </p:clrMapOvr>
  <p:transition>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3"/>
          <p:cNvSpPr>
            <a:spLocks noGrp="1"/>
          </p:cNvSpPr>
          <p:nvPr>
            <p:ph type="body" idx="4294967295"/>
          </p:nvPr>
        </p:nvSpPr>
        <p:spPr>
          <a:xfrm>
            <a:off x="431800" y="3897313"/>
            <a:ext cx="8194675" cy="2413000"/>
          </a:xfrm>
        </p:spPr>
        <p:txBody>
          <a:bodyPr vert="horz" wrap="square" lIns="91440" tIns="45720" rIns="91440" bIns="45720" anchor="t" anchorCtr="0"/>
          <a:p>
            <a:pPr marL="0" indent="0">
              <a:lnSpc>
                <a:spcPct val="120000"/>
              </a:lnSpc>
              <a:buNone/>
            </a:pPr>
            <a:r>
              <a:rPr lang="zh-CN" altLang="en-US" dirty="0"/>
              <a:t>上述三棵扩充二叉树的加权外通路长度分别是：</a:t>
            </a:r>
            <a:endParaRPr lang="zh-CN" altLang="en-US" dirty="0"/>
          </a:p>
          <a:p>
            <a:pPr marL="0" indent="0">
              <a:lnSpc>
                <a:spcPct val="120000"/>
              </a:lnSpc>
              <a:buNone/>
            </a:pPr>
            <a:r>
              <a:rPr lang="en-US" altLang="zh-CN" dirty="0"/>
              <a:t>4</a:t>
            </a:r>
            <a:r>
              <a:rPr lang="en-US" altLang="zh-CN" dirty="0">
                <a:sym typeface="Symbol" panose="05050102010706020507" pitchFamily="18" charset="2"/>
              </a:rPr>
              <a:t></a:t>
            </a:r>
            <a:r>
              <a:rPr lang="en-US" altLang="zh-CN" dirty="0"/>
              <a:t>2</a:t>
            </a:r>
            <a:r>
              <a:rPr lang="en-US" altLang="zh-CN" dirty="0">
                <a:sym typeface="Symbol" panose="05050102010706020507" pitchFamily="18" charset="2"/>
              </a:rPr>
              <a:t></a:t>
            </a:r>
            <a:r>
              <a:rPr lang="en-US" altLang="zh-CN" dirty="0"/>
              <a:t>2</a:t>
            </a:r>
            <a:r>
              <a:rPr lang="en-US" altLang="zh-CN" dirty="0">
                <a:sym typeface="Symbol" panose="05050102010706020507" pitchFamily="18" charset="2"/>
              </a:rPr>
              <a:t></a:t>
            </a:r>
            <a:r>
              <a:rPr lang="en-US" altLang="zh-CN" dirty="0"/>
              <a:t>3</a:t>
            </a:r>
            <a:r>
              <a:rPr lang="en-US" altLang="zh-CN" dirty="0">
                <a:sym typeface="Symbol" panose="05050102010706020507" pitchFamily="18" charset="2"/>
              </a:rPr>
              <a:t></a:t>
            </a:r>
            <a:r>
              <a:rPr lang="en-US" altLang="zh-CN" dirty="0"/>
              <a:t>3</a:t>
            </a:r>
            <a:r>
              <a:rPr lang="en-US" altLang="zh-CN" dirty="0">
                <a:sym typeface="Symbol" panose="05050102010706020507" pitchFamily="18" charset="2"/>
              </a:rPr>
              <a:t></a:t>
            </a:r>
            <a:r>
              <a:rPr lang="en-US" altLang="zh-CN" dirty="0"/>
              <a:t>3</a:t>
            </a:r>
            <a:r>
              <a:rPr lang="en-US" altLang="zh-CN" dirty="0">
                <a:sym typeface="Symbol" panose="05050102010706020507" pitchFamily="18" charset="2"/>
              </a:rPr>
              <a:t></a:t>
            </a:r>
            <a:r>
              <a:rPr lang="en-US" altLang="zh-CN" dirty="0"/>
              <a:t>11</a:t>
            </a:r>
            <a:r>
              <a:rPr lang="en-US" altLang="zh-CN" dirty="0">
                <a:sym typeface="Symbol" panose="05050102010706020507" pitchFamily="18" charset="2"/>
              </a:rPr>
              <a:t></a:t>
            </a:r>
            <a:r>
              <a:rPr lang="en-US" altLang="zh-CN" dirty="0"/>
              <a:t>1 </a:t>
            </a:r>
            <a:r>
              <a:rPr lang="en-US" altLang="zh-CN" dirty="0">
                <a:sym typeface="Symbol" panose="05050102010706020507" pitchFamily="18" charset="2"/>
              </a:rPr>
              <a:t> </a:t>
            </a:r>
            <a:r>
              <a:rPr lang="en-US" altLang="zh-CN" dirty="0"/>
              <a:t>34</a:t>
            </a:r>
            <a:br>
              <a:rPr lang="en-US" altLang="zh-CN" dirty="0"/>
            </a:br>
            <a:r>
              <a:rPr lang="en-US" altLang="zh-CN" dirty="0"/>
              <a:t>3</a:t>
            </a:r>
            <a:r>
              <a:rPr lang="en-US" altLang="zh-CN" dirty="0">
                <a:sym typeface="Symbol" panose="05050102010706020507" pitchFamily="18" charset="2"/>
              </a:rPr>
              <a:t></a:t>
            </a:r>
            <a:r>
              <a:rPr lang="en-US" altLang="zh-CN" dirty="0"/>
              <a:t>2</a:t>
            </a:r>
            <a:r>
              <a:rPr lang="en-US" altLang="zh-CN" dirty="0">
                <a:sym typeface="Symbol" panose="05050102010706020507" pitchFamily="18" charset="2"/>
              </a:rPr>
              <a:t></a:t>
            </a:r>
            <a:r>
              <a:rPr lang="en-US" altLang="zh-CN" dirty="0"/>
              <a:t>4</a:t>
            </a:r>
            <a:r>
              <a:rPr lang="en-US" altLang="zh-CN" dirty="0">
                <a:sym typeface="Symbol" panose="05050102010706020507" pitchFamily="18" charset="2"/>
              </a:rPr>
              <a:t></a:t>
            </a:r>
            <a:r>
              <a:rPr lang="en-US" altLang="zh-CN" dirty="0"/>
              <a:t>3</a:t>
            </a:r>
            <a:r>
              <a:rPr lang="en-US" altLang="zh-CN" dirty="0">
                <a:sym typeface="Symbol" panose="05050102010706020507" pitchFamily="18" charset="2"/>
              </a:rPr>
              <a:t></a:t>
            </a:r>
            <a:r>
              <a:rPr lang="en-US" altLang="zh-CN" dirty="0"/>
              <a:t>11</a:t>
            </a:r>
            <a:r>
              <a:rPr lang="en-US" altLang="zh-CN" dirty="0">
                <a:sym typeface="Symbol" panose="05050102010706020507" pitchFamily="18" charset="2"/>
              </a:rPr>
              <a:t></a:t>
            </a:r>
            <a:r>
              <a:rPr lang="en-US" altLang="zh-CN" dirty="0"/>
              <a:t>3</a:t>
            </a:r>
            <a:r>
              <a:rPr lang="en-US" altLang="zh-CN" dirty="0">
                <a:sym typeface="Symbol" panose="05050102010706020507" pitchFamily="18" charset="2"/>
              </a:rPr>
              <a:t></a:t>
            </a:r>
            <a:r>
              <a:rPr lang="en-US" altLang="zh-CN" dirty="0"/>
              <a:t>2</a:t>
            </a:r>
            <a:r>
              <a:rPr lang="en-US" altLang="zh-CN" dirty="0">
                <a:sym typeface="Symbol" panose="05050102010706020507" pitchFamily="18" charset="2"/>
              </a:rPr>
              <a:t></a:t>
            </a:r>
            <a:r>
              <a:rPr lang="en-US" altLang="zh-CN" dirty="0"/>
              <a:t>1 </a:t>
            </a:r>
            <a:r>
              <a:rPr lang="en-US" altLang="zh-CN" dirty="0">
                <a:sym typeface="Symbol" panose="05050102010706020507" pitchFamily="18" charset="2"/>
              </a:rPr>
              <a:t> </a:t>
            </a:r>
            <a:r>
              <a:rPr lang="en-US" altLang="zh-CN" dirty="0"/>
              <a:t>53</a:t>
            </a:r>
            <a:endParaRPr lang="en-US" altLang="zh-CN" dirty="0"/>
          </a:p>
          <a:p>
            <a:pPr marL="0" indent="0">
              <a:lnSpc>
                <a:spcPct val="120000"/>
              </a:lnSpc>
              <a:buNone/>
            </a:pPr>
            <a:r>
              <a:rPr lang="en-US" altLang="zh-CN" dirty="0"/>
              <a:t>2</a:t>
            </a:r>
            <a:r>
              <a:rPr lang="en-US" altLang="zh-CN" dirty="0">
                <a:sym typeface="Symbol" panose="05050102010706020507" pitchFamily="18" charset="2"/>
              </a:rPr>
              <a:t></a:t>
            </a:r>
            <a:r>
              <a:rPr lang="en-US" altLang="zh-CN" dirty="0"/>
              <a:t>2</a:t>
            </a:r>
            <a:r>
              <a:rPr lang="en-US" altLang="zh-CN" dirty="0">
                <a:sym typeface="Symbol" panose="05050102010706020507" pitchFamily="18" charset="2"/>
              </a:rPr>
              <a:t></a:t>
            </a:r>
            <a:r>
              <a:rPr lang="en-US" altLang="zh-CN" dirty="0"/>
              <a:t>11</a:t>
            </a:r>
            <a:r>
              <a:rPr lang="en-US" altLang="zh-CN" dirty="0">
                <a:sym typeface="Symbol" panose="05050102010706020507" pitchFamily="18" charset="2"/>
              </a:rPr>
              <a:t></a:t>
            </a:r>
            <a:r>
              <a:rPr lang="en-US" altLang="zh-CN" dirty="0"/>
              <a:t>2</a:t>
            </a:r>
            <a:r>
              <a:rPr lang="en-US" altLang="zh-CN" dirty="0">
                <a:sym typeface="Symbol" panose="05050102010706020507" pitchFamily="18" charset="2"/>
              </a:rPr>
              <a:t></a:t>
            </a:r>
            <a:r>
              <a:rPr lang="en-US" altLang="zh-CN" dirty="0"/>
              <a:t>3</a:t>
            </a:r>
            <a:r>
              <a:rPr lang="en-US" altLang="zh-CN" dirty="0">
                <a:sym typeface="Symbol" panose="05050102010706020507" pitchFamily="18" charset="2"/>
              </a:rPr>
              <a:t></a:t>
            </a:r>
            <a:r>
              <a:rPr lang="en-US" altLang="zh-CN" dirty="0"/>
              <a:t>2</a:t>
            </a:r>
            <a:r>
              <a:rPr lang="en-US" altLang="zh-CN" dirty="0">
                <a:sym typeface="Symbol" panose="05050102010706020507" pitchFamily="18" charset="2"/>
              </a:rPr>
              <a:t></a:t>
            </a:r>
            <a:r>
              <a:rPr lang="en-US" altLang="zh-CN" dirty="0"/>
              <a:t>4</a:t>
            </a:r>
            <a:r>
              <a:rPr lang="en-US" altLang="zh-CN" dirty="0">
                <a:sym typeface="Symbol" panose="05050102010706020507" pitchFamily="18" charset="2"/>
              </a:rPr>
              <a:t></a:t>
            </a:r>
            <a:r>
              <a:rPr lang="en-US" altLang="zh-CN" dirty="0"/>
              <a:t>2 </a:t>
            </a:r>
            <a:r>
              <a:rPr lang="en-US" altLang="zh-CN" dirty="0">
                <a:sym typeface="Symbol" panose="05050102010706020507" pitchFamily="18" charset="2"/>
              </a:rPr>
              <a:t> </a:t>
            </a:r>
            <a:r>
              <a:rPr lang="en-US" altLang="zh-CN" dirty="0"/>
              <a:t>40</a:t>
            </a:r>
            <a:endParaRPr lang="en-US" altLang="zh-CN" dirty="0">
              <a:ea typeface="Times New Roman" panose="02020603050405020304" pitchFamily="18" charset="0"/>
            </a:endParaRPr>
          </a:p>
        </p:txBody>
      </p:sp>
      <p:pic>
        <p:nvPicPr>
          <p:cNvPr id="175107" name="Picture 6"/>
          <p:cNvPicPr>
            <a:picLocks noChangeAspect="1"/>
          </p:cNvPicPr>
          <p:nvPr/>
        </p:nvPicPr>
        <p:blipFill>
          <a:blip r:embed="rId1"/>
          <a:stretch>
            <a:fillRect/>
          </a:stretch>
        </p:blipFill>
        <p:spPr>
          <a:xfrm>
            <a:off x="0" y="728663"/>
            <a:ext cx="8604250" cy="3011487"/>
          </a:xfrm>
          <a:prstGeom prst="rect">
            <a:avLst/>
          </a:prstGeom>
          <a:noFill/>
          <a:ln w="9525">
            <a:noFill/>
          </a:ln>
        </p:spPr>
      </p:pic>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矩形 2"/>
          <p:cNvSpPr/>
          <p:nvPr/>
        </p:nvSpPr>
        <p:spPr>
          <a:xfrm>
            <a:off x="576263" y="1089025"/>
            <a:ext cx="8029575" cy="2525713"/>
          </a:xfrm>
          <a:prstGeom prst="rect">
            <a:avLst/>
          </a:prstGeom>
          <a:noFill/>
          <a:ln w="9525">
            <a:noFill/>
          </a:ln>
        </p:spPr>
        <p:txBody>
          <a:bodyPr>
            <a:spAutoFit/>
          </a:bodyPr>
          <a:p>
            <a:pPr algn="just">
              <a:lnSpc>
                <a:spcPct val="120000"/>
              </a:lnSpc>
              <a:spcBef>
                <a:spcPct val="20000"/>
              </a:spcBef>
            </a:pPr>
            <a:r>
              <a:rPr lang="zh-CN" altLang="en-US" sz="3200" b="1" dirty="0">
                <a:solidFill>
                  <a:srgbClr val="FF0000"/>
                </a:solidFill>
                <a:latin typeface="Times New Roman" panose="02020603050405020304" pitchFamily="18" charset="0"/>
              </a:rPr>
              <a:t>定义</a:t>
            </a:r>
            <a:r>
              <a:rPr lang="en-US" altLang="zh-CN" sz="3200" b="1" dirty="0">
                <a:solidFill>
                  <a:srgbClr val="FF0000"/>
                </a:solidFill>
                <a:latin typeface="Times New Roman" panose="02020603050405020304" pitchFamily="18" charset="0"/>
              </a:rPr>
              <a:t>5.8</a:t>
            </a:r>
            <a:endParaRPr lang="en-US" altLang="zh-CN" sz="2800" b="1" dirty="0">
              <a:solidFill>
                <a:srgbClr val="FF0000"/>
              </a:solidFill>
              <a:latin typeface="Times New Roman" panose="02020603050405020304" pitchFamily="18" charset="0"/>
            </a:endParaRPr>
          </a:p>
          <a:p>
            <a:pPr algn="just">
              <a:lnSpc>
                <a:spcPct val="120000"/>
              </a:lnSpc>
              <a:spcBef>
                <a:spcPct val="20000"/>
              </a:spcBef>
              <a:buFont typeface="Monotype Sorts" pitchFamily="2" charset="2"/>
            </a:pPr>
            <a:r>
              <a:rPr lang="zh-CN" altLang="en-US" sz="3200" b="1" dirty="0">
                <a:latin typeface="Times New Roman" panose="02020603050405020304" pitchFamily="18" charset="0"/>
              </a:rPr>
              <a:t>在外结点权值分别为 </a:t>
            </a:r>
            <a:r>
              <a:rPr lang="en-US" altLang="zh-CN" sz="3200" b="1" i="1" dirty="0">
                <a:latin typeface="Times New Roman" panose="02020603050405020304" pitchFamily="18" charset="0"/>
              </a:rPr>
              <a:t>w</a:t>
            </a:r>
            <a:r>
              <a:rPr lang="en-US" altLang="zh-CN" sz="3200" b="1" baseline="-25000" dirty="0">
                <a:latin typeface="Times New Roman" panose="02020603050405020304" pitchFamily="18" charset="0"/>
              </a:rPr>
              <a:t>1 </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w</a:t>
            </a:r>
            <a:r>
              <a:rPr lang="en-US" altLang="zh-CN" sz="3200" b="1" baseline="-25000" dirty="0">
                <a:latin typeface="Times New Roman" panose="02020603050405020304" pitchFamily="18" charset="0"/>
              </a:rPr>
              <a:t>2 </a:t>
            </a:r>
            <a:r>
              <a:rPr lang="en-US" altLang="zh-CN" sz="3200" b="1" dirty="0">
                <a:latin typeface="Times New Roman" panose="02020603050405020304" pitchFamily="18" charset="0"/>
              </a:rPr>
              <a:t>, … , </a:t>
            </a:r>
            <a:r>
              <a:rPr lang="en-US" altLang="zh-CN" sz="3200" b="1" i="1" dirty="0">
                <a:latin typeface="Times New Roman" panose="02020603050405020304" pitchFamily="18" charset="0"/>
              </a:rPr>
              <a:t>w</a:t>
            </a:r>
            <a:r>
              <a:rPr lang="en-US" altLang="zh-CN" sz="3200" b="1" i="1" baseline="-25000" dirty="0">
                <a:latin typeface="Times New Roman" panose="02020603050405020304" pitchFamily="18" charset="0"/>
              </a:rPr>
              <a:t>n</a:t>
            </a:r>
            <a:r>
              <a:rPr lang="zh-CN" altLang="en-US" sz="3200" b="1" dirty="0">
                <a:latin typeface="Times New Roman" panose="02020603050405020304" pitchFamily="18" charset="0"/>
              </a:rPr>
              <a:t>的所有扩充二叉树中，加权外通路长度最小的扩充二叉树称为</a:t>
            </a:r>
            <a:r>
              <a:rPr lang="zh-CN" altLang="en-US" sz="3200" b="1" u="sng" dirty="0">
                <a:solidFill>
                  <a:schemeClr val="tx2"/>
                </a:solidFill>
                <a:latin typeface="Times New Roman" panose="02020603050405020304" pitchFamily="18" charset="0"/>
              </a:rPr>
              <a:t>最优二叉树</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Tree>
  </p:cSld>
  <p:clrMapOvr>
    <a:masterClrMapping/>
  </p:clrMapOvr>
  <p:transition>
    <p:strips dir="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txBox="1"/>
          <p:nvPr/>
        </p:nvSpPr>
        <p:spPr>
          <a:xfrm>
            <a:off x="358775" y="908050"/>
            <a:ext cx="8281988" cy="5581650"/>
          </a:xfrm>
          <a:prstGeom prst="rect">
            <a:avLst/>
          </a:prstGeom>
          <a:noFill/>
          <a:ln w="9525">
            <a:noFill/>
          </a:ln>
        </p:spPr>
        <p:txBody>
          <a:bodyPr/>
          <a:p>
            <a:pPr eaLnBrk="0" hangingPunct="0">
              <a:lnSpc>
                <a:spcPts val="4000"/>
              </a:lnSpc>
              <a:spcBef>
                <a:spcPct val="20000"/>
              </a:spcBef>
              <a:buClr>
                <a:schemeClr val="bg2"/>
              </a:buClr>
              <a:buSzPct val="75000"/>
              <a:buFont typeface="Monotype Sorts" pitchFamily="2" charset="2"/>
            </a:pPr>
            <a:r>
              <a:rPr lang="zh-CN" altLang="en-US" sz="2800" b="1" dirty="0">
                <a:solidFill>
                  <a:srgbClr val="FF0000"/>
                </a:solidFill>
                <a:latin typeface="Arial" panose="020B0604020202020204" pitchFamily="34" charset="0"/>
              </a:rPr>
              <a:t>文件编码问题</a:t>
            </a:r>
            <a:r>
              <a:rPr lang="zh-CN" altLang="en-US" sz="2800" b="1" dirty="0">
                <a:solidFill>
                  <a:schemeClr val="tx2"/>
                </a:solidFill>
                <a:latin typeface="Arial" panose="020B0604020202020204" pitchFamily="34" charset="0"/>
              </a:rPr>
              <a:t>就变成</a:t>
            </a:r>
            <a:r>
              <a:rPr lang="zh-CN" altLang="en-US" sz="2800" b="1" dirty="0">
                <a:solidFill>
                  <a:srgbClr val="FF0000"/>
                </a:solidFill>
                <a:latin typeface="Arial" panose="020B0604020202020204" pitchFamily="34" charset="0"/>
              </a:rPr>
              <a:t>构造最优二叉树问题</a:t>
            </a:r>
            <a:r>
              <a:rPr lang="zh-CN" altLang="en-US" sz="2800" b="1" dirty="0">
                <a:solidFill>
                  <a:schemeClr val="tx2"/>
                </a:solidFill>
                <a:latin typeface="Arial" panose="020B0604020202020204" pitchFamily="34" charset="0"/>
              </a:rPr>
              <a:t>，每个外结点代表一个字符，其权值代表该字符的频率，从根到外结点的路径长度就是该字符的编码长度。</a:t>
            </a:r>
            <a:endParaRPr lang="zh-CN" altLang="en-US" sz="2800" b="1" dirty="0">
              <a:solidFill>
                <a:schemeClr val="tx2"/>
              </a:solidFill>
              <a:latin typeface="Arial" panose="020B0604020202020204" pitchFamily="34" charset="0"/>
            </a:endParaRPr>
          </a:p>
          <a:p>
            <a:pPr algn="just" eaLnBrk="0" hangingPunct="0">
              <a:lnSpc>
                <a:spcPts val="4000"/>
              </a:lnSpc>
              <a:spcBef>
                <a:spcPct val="20000"/>
              </a:spcBef>
              <a:buClr>
                <a:schemeClr val="bg2"/>
              </a:buClr>
              <a:buSzPct val="75000"/>
              <a:buFont typeface="Monotype Sorts" pitchFamily="2" charset="2"/>
            </a:pPr>
            <a:r>
              <a:rPr lang="zh-CN" altLang="en-US" sz="2800" b="1" dirty="0">
                <a:latin typeface="Arial" panose="020B0604020202020204" pitchFamily="34" charset="0"/>
              </a:rPr>
              <a:t>为求得最优二叉树，哈夫曼巧妙地设计了</a:t>
            </a:r>
            <a:r>
              <a:rPr lang="zh-CN" altLang="en-US" sz="2800" b="1" u="sng" dirty="0">
                <a:solidFill>
                  <a:schemeClr val="tx2"/>
                </a:solidFill>
                <a:latin typeface="Arial" panose="020B0604020202020204" pitchFamily="34" charset="0"/>
              </a:rPr>
              <a:t>哈夫曼算法</a:t>
            </a:r>
            <a:r>
              <a:rPr lang="zh-CN" altLang="en-US" sz="2800" b="1" dirty="0">
                <a:latin typeface="Arial" panose="020B0604020202020204" pitchFamily="34" charset="0"/>
              </a:rPr>
              <a:t>，通过哈夫曼算法可以建立一棵</a:t>
            </a:r>
            <a:r>
              <a:rPr lang="zh-CN" altLang="en-US" sz="2800" b="1" u="sng" dirty="0">
                <a:solidFill>
                  <a:schemeClr val="tx2"/>
                </a:solidFill>
                <a:latin typeface="Arial" panose="020B0604020202020204" pitchFamily="34" charset="0"/>
              </a:rPr>
              <a:t>哈夫曼树</a:t>
            </a:r>
            <a:r>
              <a:rPr lang="zh-CN" altLang="en-US" sz="2800" b="1" dirty="0">
                <a:latin typeface="Arial" panose="020B0604020202020204" pitchFamily="34" charset="0"/>
              </a:rPr>
              <a:t>，从而为压缩文本文件建立了</a:t>
            </a:r>
            <a:r>
              <a:rPr lang="zh-CN" altLang="en-US" sz="2800" b="1" u="sng" dirty="0">
                <a:solidFill>
                  <a:schemeClr val="tx2"/>
                </a:solidFill>
                <a:latin typeface="Arial" panose="020B0604020202020204" pitchFamily="34" charset="0"/>
              </a:rPr>
              <a:t>哈夫曼编码</a:t>
            </a:r>
            <a:r>
              <a:rPr lang="zh-CN" altLang="en-US" sz="2800" b="1" dirty="0">
                <a:latin typeface="Arial" panose="020B0604020202020204" pitchFamily="34" charset="0"/>
              </a:rPr>
              <a:t>。</a:t>
            </a:r>
            <a:endParaRPr lang="zh-CN" altLang="en-US" sz="2800" b="1" dirty="0">
              <a:latin typeface="Arial" panose="020B0604020202020204" pitchFamily="34" charset="0"/>
            </a:endParaRPr>
          </a:p>
          <a:p>
            <a:pPr algn="just" eaLnBrk="0" hangingPunct="0">
              <a:lnSpc>
                <a:spcPts val="4000"/>
              </a:lnSpc>
              <a:spcBef>
                <a:spcPct val="20000"/>
              </a:spcBef>
              <a:buClr>
                <a:schemeClr val="bg2"/>
              </a:buClr>
              <a:buSzPct val="75000"/>
              <a:buFont typeface="Monotype Sorts" pitchFamily="2" charset="2"/>
            </a:pPr>
            <a:r>
              <a:rPr lang="en-US" altLang="zh-CN" sz="2800" b="1" dirty="0">
                <a:latin typeface="Times New Roman" panose="02020603050405020304" pitchFamily="18" charset="0"/>
              </a:rPr>
              <a:t>1951</a:t>
            </a:r>
            <a:r>
              <a:rPr lang="zh-CN" altLang="en-US" sz="2800" b="1" dirty="0">
                <a:latin typeface="Times New Roman" panose="02020603050405020304" pitchFamily="18" charset="0"/>
              </a:rPr>
              <a:t>年哈夫曼在</a:t>
            </a:r>
            <a:r>
              <a:rPr lang="en-US" altLang="zh-CN" sz="2800" b="1" dirty="0">
                <a:latin typeface="Times New Roman" panose="02020603050405020304" pitchFamily="18" charset="0"/>
              </a:rPr>
              <a:t>MIT</a:t>
            </a:r>
            <a:r>
              <a:rPr lang="zh-CN" altLang="en-US" sz="2800" b="1" dirty="0">
                <a:latin typeface="Times New Roman" panose="02020603050405020304" pitchFamily="18" charset="0"/>
              </a:rPr>
              <a:t>的学期报告题目为查找最有效的二进制编码。由于无法证明哪个已有编码是最有效的，他转向新的探索，最终发现了基于有序频率二叉树编码的想法，并证明其是最有效的。</a:t>
            </a:r>
            <a:endParaRPr lang="zh-CN" altLang="en-US" sz="2800" b="1" dirty="0">
              <a:latin typeface="Times New Roman" panose="02020603050405020304" pitchFamily="18" charset="0"/>
            </a:endParaRPr>
          </a:p>
        </p:txBody>
      </p:sp>
      <p:sp>
        <p:nvSpPr>
          <p:cNvPr id="177155" name="Rectangle 2"/>
          <p:cNvSpPr txBox="1"/>
          <p:nvPr/>
        </p:nvSpPr>
        <p:spPr>
          <a:xfrm>
            <a:off x="358775" y="188913"/>
            <a:ext cx="5545138" cy="720725"/>
          </a:xfrm>
          <a:prstGeom prst="rect">
            <a:avLst/>
          </a:prstGeom>
          <a:noFill/>
          <a:ln w="9525">
            <a:noFill/>
          </a:ln>
        </p:spPr>
        <p:txBody>
          <a:bodyPr/>
          <a:p>
            <a:pPr marL="342900" indent="-342900" eaLnBrk="0" hangingPunct="0">
              <a:lnSpc>
                <a:spcPct val="110000"/>
              </a:lnSpc>
              <a:spcBef>
                <a:spcPct val="20000"/>
              </a:spcBef>
              <a:buClr>
                <a:schemeClr val="bg2"/>
              </a:buClr>
              <a:buSzPct val="75000"/>
              <a:buFont typeface="Monotype Sorts" pitchFamily="2" charset="2"/>
            </a:pPr>
            <a:r>
              <a:rPr lang="en-US" altLang="zh-CN" sz="3200" b="1" dirty="0">
                <a:solidFill>
                  <a:srgbClr val="0000CC"/>
                </a:solidFill>
                <a:latin typeface="Times New Roman" panose="02020603050405020304" pitchFamily="18" charset="0"/>
              </a:rPr>
              <a:t>5.4.3 </a:t>
            </a:r>
            <a:r>
              <a:rPr lang="zh-CN" altLang="en-US" sz="3200" b="1" dirty="0">
                <a:solidFill>
                  <a:srgbClr val="0000CC"/>
                </a:solidFill>
                <a:latin typeface="Times New Roman" panose="02020603050405020304" pitchFamily="18" charset="0"/>
              </a:rPr>
              <a:t>哈夫曼树与哈夫曼编码</a:t>
            </a:r>
            <a:endParaRPr lang="zh-CN" altLang="en-US"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ransition>
    <p:strips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文本占位符 1778689"/>
          <p:cNvSpPr>
            <a:spLocks noGrp="1"/>
          </p:cNvSpPr>
          <p:nvPr>
            <p:ph idx="1"/>
          </p:nvPr>
        </p:nvSpPr>
        <p:spPr>
          <a:xfrm>
            <a:off x="179388" y="188913"/>
            <a:ext cx="8748712" cy="6264275"/>
          </a:xfrm>
        </p:spPr>
        <p:txBody>
          <a:bodyPr vert="horz" wrap="square" lIns="92075" tIns="46038" rIns="92075" bIns="46038" anchor="t" anchorCtr="0"/>
          <a:p>
            <a:pPr marL="723900" indent="-723900" algn="just">
              <a:lnSpc>
                <a:spcPct val="110000"/>
              </a:lnSpc>
              <a:buNone/>
            </a:pPr>
            <a:r>
              <a:rPr lang="en-US" altLang="zh-CN" sz="3200" dirty="0">
                <a:solidFill>
                  <a:schemeClr val="tx2"/>
                </a:solidFill>
              </a:rPr>
              <a:t>5.4.3 </a:t>
            </a:r>
            <a:r>
              <a:rPr lang="zh-CN" altLang="en-US" sz="3200" dirty="0">
                <a:solidFill>
                  <a:schemeClr val="tx2"/>
                </a:solidFill>
              </a:rPr>
              <a:t>构造哈夫曼树</a:t>
            </a:r>
            <a:endParaRPr lang="zh-CN" altLang="en-US" sz="3200" dirty="0">
              <a:solidFill>
                <a:schemeClr val="tx2"/>
              </a:solidFill>
            </a:endParaRPr>
          </a:p>
          <a:p>
            <a:pPr marL="723900" indent="-723900" algn="just">
              <a:lnSpc>
                <a:spcPct val="110000"/>
              </a:lnSpc>
              <a:buNone/>
            </a:pPr>
            <a:r>
              <a:rPr lang="zh-CN" altLang="en-US" dirty="0"/>
              <a:t> </a:t>
            </a:r>
            <a:r>
              <a:rPr lang="en-US" altLang="zh-CN" dirty="0">
                <a:solidFill>
                  <a:srgbClr val="FFCC00"/>
                </a:solidFill>
                <a:sym typeface="Wingdings" panose="05000000000000000000" pitchFamily="2" charset="2"/>
              </a:rPr>
              <a:t></a:t>
            </a:r>
            <a:r>
              <a:rPr lang="zh-CN" altLang="en-US" dirty="0">
                <a:solidFill>
                  <a:srgbClr val="FFCC00"/>
                </a:solidFill>
                <a:sym typeface="Wingdings" panose="05000000000000000000" pitchFamily="2" charset="2"/>
              </a:rPr>
              <a:t>　</a:t>
            </a:r>
            <a:r>
              <a:rPr lang="zh-CN" altLang="en-US" dirty="0">
                <a:solidFill>
                  <a:srgbClr val="FFFF00"/>
                </a:solidFill>
              </a:rPr>
              <a:t> </a:t>
            </a:r>
            <a:r>
              <a:rPr lang="zh-CN" altLang="en-US" dirty="0">
                <a:solidFill>
                  <a:srgbClr val="CC0000"/>
                </a:solidFill>
              </a:rPr>
              <a:t>哈夫曼算法基本思想：</a:t>
            </a:r>
            <a:endParaRPr lang="zh-CN" altLang="en-US" dirty="0">
              <a:solidFill>
                <a:srgbClr val="CC0000"/>
              </a:solidFill>
            </a:endParaRPr>
          </a:p>
          <a:p>
            <a:pPr marL="723900" indent="-723900" algn="just">
              <a:lnSpc>
                <a:spcPct val="110000"/>
              </a:lnSpc>
              <a:buNone/>
            </a:pPr>
            <a:r>
              <a:rPr lang="zh-CN" altLang="en-US" dirty="0"/>
              <a:t>  </a:t>
            </a:r>
            <a:r>
              <a:rPr lang="en-US" altLang="zh-CN" dirty="0"/>
              <a:t>① </a:t>
            </a:r>
            <a:r>
              <a:rPr lang="zh-CN" altLang="en-US" dirty="0"/>
              <a:t>根据给定的</a:t>
            </a:r>
            <a:r>
              <a:rPr lang="en-US" altLang="zh-CN" i="1" dirty="0"/>
              <a:t>n</a:t>
            </a:r>
            <a:r>
              <a:rPr lang="zh-CN" altLang="en-US" dirty="0"/>
              <a:t>个权值</a:t>
            </a:r>
            <a:r>
              <a:rPr lang="en-US" altLang="zh-CN" dirty="0"/>
              <a:t>w</a:t>
            </a:r>
            <a:r>
              <a:rPr lang="en-US" altLang="zh-CN" baseline="-25000" dirty="0"/>
              <a:t>1 </a:t>
            </a:r>
            <a:r>
              <a:rPr lang="en-US" altLang="zh-CN" dirty="0"/>
              <a:t>,</a:t>
            </a:r>
            <a:r>
              <a:rPr lang="en-US" altLang="zh-CN" baseline="-25000" dirty="0"/>
              <a:t> </a:t>
            </a:r>
            <a:r>
              <a:rPr lang="en-US" altLang="zh-CN" dirty="0"/>
              <a:t>w</a:t>
            </a:r>
            <a:r>
              <a:rPr lang="en-US" altLang="zh-CN" baseline="-25000" dirty="0"/>
              <a:t>2 </a:t>
            </a:r>
            <a:r>
              <a:rPr lang="en-US" altLang="zh-CN" dirty="0"/>
              <a:t>,</a:t>
            </a:r>
            <a:r>
              <a:rPr lang="en-US" altLang="zh-CN" baseline="-25000" dirty="0"/>
              <a:t> </a:t>
            </a:r>
            <a:r>
              <a:rPr lang="en-US" altLang="zh-CN" dirty="0"/>
              <a:t>…</a:t>
            </a:r>
            <a:r>
              <a:rPr lang="en-US" altLang="zh-CN" baseline="-25000" dirty="0"/>
              <a:t> </a:t>
            </a:r>
            <a:r>
              <a:rPr lang="en-US" altLang="zh-CN" dirty="0"/>
              <a:t>,w</a:t>
            </a:r>
            <a:r>
              <a:rPr lang="en-US" altLang="zh-CN" i="1" baseline="-25000" dirty="0"/>
              <a:t>n</a:t>
            </a:r>
            <a:r>
              <a:rPr lang="zh-CN" altLang="en-US" dirty="0"/>
              <a:t>构成</a:t>
            </a:r>
            <a:r>
              <a:rPr lang="en-US" altLang="zh-CN" i="1" dirty="0"/>
              <a:t>n</a:t>
            </a:r>
            <a:r>
              <a:rPr lang="zh-CN" altLang="en-US" dirty="0"/>
              <a:t>棵二叉树的森林</a:t>
            </a:r>
            <a:r>
              <a:rPr lang="en-US" altLang="zh-CN" dirty="0"/>
              <a:t>F={T</a:t>
            </a:r>
            <a:r>
              <a:rPr lang="en-US" altLang="zh-CN" baseline="-25000" dirty="0"/>
              <a:t>1 </a:t>
            </a:r>
            <a:r>
              <a:rPr lang="en-US" altLang="zh-CN" dirty="0"/>
              <a:t>,T</a:t>
            </a:r>
            <a:r>
              <a:rPr lang="en-US" altLang="zh-CN" baseline="-25000" dirty="0"/>
              <a:t>2 </a:t>
            </a:r>
            <a:r>
              <a:rPr lang="en-US" altLang="zh-CN" dirty="0"/>
              <a:t>,</a:t>
            </a:r>
            <a:r>
              <a:rPr lang="en-US" altLang="zh-CN" baseline="-25000" dirty="0"/>
              <a:t> </a:t>
            </a:r>
            <a:r>
              <a:rPr lang="en-US" altLang="zh-CN" dirty="0"/>
              <a:t>…</a:t>
            </a:r>
            <a:r>
              <a:rPr lang="en-US" altLang="zh-CN" baseline="-25000" dirty="0"/>
              <a:t> </a:t>
            </a:r>
            <a:r>
              <a:rPr lang="en-US" altLang="zh-CN" dirty="0"/>
              <a:t>,T</a:t>
            </a:r>
            <a:r>
              <a:rPr lang="en-US" altLang="zh-CN" i="1" baseline="-25000" dirty="0"/>
              <a:t>n</a:t>
            </a:r>
            <a:r>
              <a:rPr lang="en-US" altLang="zh-CN" baseline="-25000" dirty="0"/>
              <a:t> </a:t>
            </a:r>
            <a:r>
              <a:rPr lang="en-US" altLang="zh-CN" dirty="0"/>
              <a:t>}</a:t>
            </a:r>
            <a:r>
              <a:rPr lang="zh-CN" altLang="en-US" dirty="0"/>
              <a:t>，其中每棵二叉树</a:t>
            </a:r>
            <a:r>
              <a:rPr lang="en-US" altLang="zh-CN" dirty="0"/>
              <a:t>T</a:t>
            </a:r>
            <a:r>
              <a:rPr lang="en-US" altLang="zh-CN" i="1" baseline="-25000" dirty="0"/>
              <a:t>i</a:t>
            </a:r>
            <a:r>
              <a:rPr lang="zh-CN" altLang="en-US" dirty="0"/>
              <a:t>中都只有一个权值为</a:t>
            </a:r>
            <a:r>
              <a:rPr lang="en-US" altLang="zh-CN" dirty="0"/>
              <a:t>w</a:t>
            </a:r>
            <a:r>
              <a:rPr lang="en-US" altLang="zh-CN" i="1" baseline="-25000" dirty="0"/>
              <a:t>i</a:t>
            </a:r>
            <a:r>
              <a:rPr lang="zh-CN" altLang="en-US" dirty="0"/>
              <a:t>的根结点，其左、右子树均为空；</a:t>
            </a:r>
            <a:endParaRPr lang="zh-CN" altLang="en-US" dirty="0"/>
          </a:p>
          <a:p>
            <a:pPr marL="723900" indent="-723900" algn="just">
              <a:lnSpc>
                <a:spcPct val="110000"/>
              </a:lnSpc>
              <a:buNone/>
            </a:pPr>
            <a:r>
              <a:rPr lang="zh-CN" altLang="en-US" dirty="0"/>
              <a:t>  </a:t>
            </a:r>
            <a:r>
              <a:rPr lang="en-US" altLang="zh-CN" dirty="0"/>
              <a:t>② </a:t>
            </a:r>
            <a:r>
              <a:rPr lang="zh-CN" altLang="en-US" dirty="0"/>
              <a:t>在森林</a:t>
            </a:r>
            <a:r>
              <a:rPr lang="en-US" altLang="zh-CN" dirty="0"/>
              <a:t>F</a:t>
            </a:r>
            <a:r>
              <a:rPr lang="zh-CN" altLang="en-US" dirty="0"/>
              <a:t>中选出两棵根结点权值最小的树作为一棵新树的左、右子树，且置新树的根结点的权值为其左、右子树上根结点的权值之和；</a:t>
            </a:r>
            <a:endParaRPr lang="zh-CN" altLang="en-US" dirty="0"/>
          </a:p>
          <a:p>
            <a:pPr marL="723900" indent="-723900" algn="just">
              <a:lnSpc>
                <a:spcPct val="110000"/>
              </a:lnSpc>
              <a:buNone/>
            </a:pPr>
            <a:r>
              <a:rPr lang="zh-CN" altLang="en-US" dirty="0"/>
              <a:t>  </a:t>
            </a:r>
            <a:r>
              <a:rPr lang="en-US" altLang="zh-CN" dirty="0"/>
              <a:t>③ </a:t>
            </a:r>
            <a:r>
              <a:rPr lang="zh-CN" altLang="en-US" dirty="0"/>
              <a:t>从</a:t>
            </a:r>
            <a:r>
              <a:rPr lang="en-US" altLang="zh-CN" dirty="0"/>
              <a:t>F</a:t>
            </a:r>
            <a:r>
              <a:rPr lang="zh-CN" altLang="en-US" dirty="0"/>
              <a:t>中删除构成新树的那两棵树，同时把新树加入</a:t>
            </a:r>
            <a:r>
              <a:rPr lang="en-US" altLang="zh-CN" dirty="0"/>
              <a:t>F</a:t>
            </a:r>
            <a:r>
              <a:rPr lang="zh-CN" altLang="en-US" dirty="0"/>
              <a:t>中；</a:t>
            </a:r>
            <a:endParaRPr lang="zh-CN" altLang="en-US" dirty="0"/>
          </a:p>
          <a:p>
            <a:pPr marL="723900" indent="-723900" algn="just">
              <a:lnSpc>
                <a:spcPct val="110000"/>
              </a:lnSpc>
              <a:buNone/>
            </a:pPr>
            <a:r>
              <a:rPr lang="zh-CN" altLang="en-US" dirty="0"/>
              <a:t>  </a:t>
            </a:r>
            <a:r>
              <a:rPr lang="en-US" altLang="zh-CN" dirty="0"/>
              <a:t>④ </a:t>
            </a:r>
            <a:r>
              <a:rPr lang="zh-CN" altLang="en-US" dirty="0"/>
              <a:t>重复第</a:t>
            </a:r>
            <a:r>
              <a:rPr lang="en-US" altLang="zh-CN" dirty="0"/>
              <a:t>②</a:t>
            </a:r>
            <a:r>
              <a:rPr lang="zh-CN" altLang="en-US" dirty="0"/>
              <a:t>和第</a:t>
            </a:r>
            <a:r>
              <a:rPr lang="en-US" altLang="zh-CN" dirty="0"/>
              <a:t>③</a:t>
            </a:r>
            <a:r>
              <a:rPr lang="zh-CN" altLang="en-US" dirty="0"/>
              <a:t>步，直到</a:t>
            </a:r>
            <a:r>
              <a:rPr lang="en-US" altLang="zh-CN" dirty="0"/>
              <a:t>F</a:t>
            </a:r>
            <a:r>
              <a:rPr lang="zh-CN" altLang="en-US" dirty="0"/>
              <a:t>中只含有一棵树为止，此树便是哈夫曼树。</a:t>
            </a:r>
            <a:endParaRPr lang="zh-CN" altLang="en-US" dirty="0"/>
          </a:p>
        </p:txBody>
      </p:sp>
    </p:spTree>
  </p:cSld>
  <p:clrMapOvr>
    <a:masterClrMapping/>
  </p:clrMapOvr>
  <p:transition>
    <p:blinds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矩形 1779713"/>
          <p:cNvSpPr/>
          <p:nvPr/>
        </p:nvSpPr>
        <p:spPr>
          <a:xfrm>
            <a:off x="503238" y="296863"/>
            <a:ext cx="3494087" cy="579437"/>
          </a:xfrm>
          <a:prstGeom prst="rect">
            <a:avLst/>
          </a:prstGeom>
          <a:noFill/>
          <a:ln w="9525">
            <a:noFill/>
          </a:ln>
        </p:spPr>
        <p:txBody>
          <a:bodyPr wrap="none">
            <a:spAutoFit/>
          </a:bodyPr>
          <a:p>
            <a:pPr algn="ctr"/>
            <a:r>
              <a:rPr lang="en-US" altLang="zh-CN" sz="3200" b="1" dirty="0">
                <a:latin typeface="Times New Roman" panose="02020603050405020304" pitchFamily="18" charset="0"/>
              </a:rPr>
              <a:t> [</a:t>
            </a:r>
            <a:r>
              <a:rPr lang="zh-CN" altLang="en-US" sz="3200" b="1" dirty="0">
                <a:latin typeface="Times New Roman" panose="02020603050405020304" pitchFamily="18" charset="0"/>
              </a:rPr>
              <a:t>例</a:t>
            </a:r>
            <a:r>
              <a:rPr lang="en-US" altLang="zh-CN" sz="3200" b="1" dirty="0">
                <a:latin typeface="Times New Roman" panose="02020603050405020304" pitchFamily="18" charset="0"/>
              </a:rPr>
              <a:t>]: F={7, 5, 2, 4}</a:t>
            </a:r>
            <a:r>
              <a:rPr lang="en-US" altLang="zh-CN" dirty="0">
                <a:latin typeface="Tahoma" panose="020B0604030504040204" pitchFamily="34" charset="0"/>
              </a:rPr>
              <a:t> </a:t>
            </a:r>
            <a:endParaRPr lang="en-US" altLang="zh-CN" dirty="0">
              <a:latin typeface="Tahoma" panose="020B0604030504040204" pitchFamily="34" charset="0"/>
            </a:endParaRPr>
          </a:p>
        </p:txBody>
      </p:sp>
      <p:grpSp>
        <p:nvGrpSpPr>
          <p:cNvPr id="179203" name="组合 1779714"/>
          <p:cNvGrpSpPr/>
          <p:nvPr/>
        </p:nvGrpSpPr>
        <p:grpSpPr>
          <a:xfrm>
            <a:off x="539750" y="1193800"/>
            <a:ext cx="7542213" cy="4979988"/>
            <a:chOff x="340" y="752"/>
            <a:chExt cx="4751" cy="3137"/>
          </a:xfrm>
        </p:grpSpPr>
        <p:grpSp>
          <p:nvGrpSpPr>
            <p:cNvPr id="179204" name="组合 1779715"/>
            <p:cNvGrpSpPr/>
            <p:nvPr/>
          </p:nvGrpSpPr>
          <p:grpSpPr>
            <a:xfrm>
              <a:off x="952" y="1712"/>
              <a:ext cx="1483" cy="2177"/>
              <a:chOff x="952" y="1712"/>
              <a:chExt cx="1483" cy="2177"/>
            </a:xfrm>
          </p:grpSpPr>
          <p:sp>
            <p:nvSpPr>
              <p:cNvPr id="179247" name="椭圆 1779716"/>
              <p:cNvSpPr/>
              <p:nvPr/>
            </p:nvSpPr>
            <p:spPr>
              <a:xfrm>
                <a:off x="1811" y="2929"/>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48" name="椭圆 1779717"/>
              <p:cNvSpPr/>
              <p:nvPr/>
            </p:nvSpPr>
            <p:spPr>
              <a:xfrm>
                <a:off x="952" y="2306"/>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49" name="椭圆 1779718"/>
              <p:cNvSpPr/>
              <p:nvPr/>
            </p:nvSpPr>
            <p:spPr>
              <a:xfrm>
                <a:off x="2099" y="3553"/>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50" name="椭圆 1779719"/>
              <p:cNvSpPr/>
              <p:nvPr/>
            </p:nvSpPr>
            <p:spPr>
              <a:xfrm>
                <a:off x="1475" y="3553"/>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51" name="椭圆 1779720"/>
              <p:cNvSpPr/>
              <p:nvPr/>
            </p:nvSpPr>
            <p:spPr>
              <a:xfrm>
                <a:off x="1523" y="2305"/>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52" name="椭圆 1779721"/>
              <p:cNvSpPr/>
              <p:nvPr/>
            </p:nvSpPr>
            <p:spPr>
              <a:xfrm>
                <a:off x="1192" y="2929"/>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cxnSp>
            <p:nvCxnSpPr>
              <p:cNvPr id="179253" name="直接箭头连接符 1779722"/>
              <p:cNvCxnSpPr>
                <a:stCxn id="179251" idx="5"/>
                <a:endCxn id="179247" idx="0"/>
              </p:cNvCxnSpPr>
              <p:nvPr/>
            </p:nvCxnSpPr>
            <p:spPr>
              <a:xfrm>
                <a:off x="1810" y="2602"/>
                <a:ext cx="169" cy="317"/>
              </a:xfrm>
              <a:prstGeom prst="straightConnector1">
                <a:avLst/>
              </a:prstGeom>
              <a:ln w="31750" cap="flat" cmpd="sng">
                <a:solidFill>
                  <a:schemeClr val="tx1"/>
                </a:solidFill>
                <a:prstDash val="solid"/>
                <a:headEnd type="none" w="med" len="med"/>
                <a:tailEnd type="triangle" w="med" len="med"/>
              </a:ln>
            </p:spPr>
          </p:cxnSp>
          <p:cxnSp>
            <p:nvCxnSpPr>
              <p:cNvPr id="179254" name="直接箭头连接符 1779723"/>
              <p:cNvCxnSpPr>
                <a:stCxn id="179247" idx="3"/>
                <a:endCxn id="179250" idx="0"/>
              </p:cNvCxnSpPr>
              <p:nvPr/>
            </p:nvCxnSpPr>
            <p:spPr>
              <a:xfrm flipH="1">
                <a:off x="1643" y="3226"/>
                <a:ext cx="217" cy="317"/>
              </a:xfrm>
              <a:prstGeom prst="straightConnector1">
                <a:avLst/>
              </a:prstGeom>
              <a:ln w="31750" cap="flat" cmpd="sng">
                <a:solidFill>
                  <a:schemeClr val="tx1"/>
                </a:solidFill>
                <a:prstDash val="solid"/>
                <a:headEnd type="none" w="med" len="med"/>
                <a:tailEnd type="triangle" w="med" len="med"/>
              </a:ln>
            </p:spPr>
          </p:cxnSp>
          <p:cxnSp>
            <p:nvCxnSpPr>
              <p:cNvPr id="179255" name="直接箭头连接符 1779724"/>
              <p:cNvCxnSpPr>
                <a:stCxn id="179247" idx="5"/>
                <a:endCxn id="179249" idx="0"/>
              </p:cNvCxnSpPr>
              <p:nvPr/>
            </p:nvCxnSpPr>
            <p:spPr>
              <a:xfrm>
                <a:off x="2098" y="3226"/>
                <a:ext cx="169" cy="317"/>
              </a:xfrm>
              <a:prstGeom prst="straightConnector1">
                <a:avLst/>
              </a:prstGeom>
              <a:ln w="31750" cap="flat" cmpd="sng">
                <a:solidFill>
                  <a:schemeClr val="tx1"/>
                </a:solidFill>
                <a:prstDash val="solid"/>
                <a:headEnd type="none" w="med" len="med"/>
                <a:tailEnd type="triangle" w="med" len="med"/>
              </a:ln>
            </p:spPr>
          </p:cxnSp>
          <p:cxnSp>
            <p:nvCxnSpPr>
              <p:cNvPr id="179256" name="直接箭头连接符 1779725"/>
              <p:cNvCxnSpPr>
                <a:stCxn id="179259" idx="3"/>
                <a:endCxn id="179262" idx="0"/>
              </p:cNvCxnSpPr>
              <p:nvPr/>
            </p:nvCxnSpPr>
            <p:spPr>
              <a:xfrm flipH="1">
                <a:off x="1117" y="2026"/>
                <a:ext cx="119" cy="268"/>
              </a:xfrm>
              <a:prstGeom prst="straightConnector1">
                <a:avLst/>
              </a:prstGeom>
              <a:ln w="31750" cap="flat" cmpd="sng">
                <a:solidFill>
                  <a:schemeClr val="tx1"/>
                </a:solidFill>
                <a:prstDash val="solid"/>
                <a:headEnd type="none" w="med" len="med"/>
                <a:tailEnd type="triangle" w="med" len="med"/>
              </a:ln>
            </p:spPr>
          </p:cxnSp>
          <p:cxnSp>
            <p:nvCxnSpPr>
              <p:cNvPr id="179257" name="直接箭头连接符 1779726"/>
              <p:cNvCxnSpPr>
                <a:stCxn id="179251" idx="3"/>
                <a:endCxn id="179252" idx="0"/>
              </p:cNvCxnSpPr>
              <p:nvPr/>
            </p:nvCxnSpPr>
            <p:spPr>
              <a:xfrm flipH="1">
                <a:off x="1360" y="2602"/>
                <a:ext cx="212" cy="317"/>
              </a:xfrm>
              <a:prstGeom prst="straightConnector1">
                <a:avLst/>
              </a:prstGeom>
              <a:ln w="31750" cap="flat" cmpd="sng">
                <a:solidFill>
                  <a:schemeClr val="tx1"/>
                </a:solidFill>
                <a:prstDash val="solid"/>
                <a:headEnd type="none" w="med" len="med"/>
                <a:tailEnd type="triangle" w="med" len="med"/>
              </a:ln>
            </p:spPr>
          </p:cxnSp>
          <p:cxnSp>
            <p:nvCxnSpPr>
              <p:cNvPr id="179258" name="直接箭头连接符 1779727"/>
              <p:cNvCxnSpPr>
                <a:stCxn id="179259" idx="5"/>
                <a:endCxn id="179251" idx="0"/>
              </p:cNvCxnSpPr>
              <p:nvPr/>
            </p:nvCxnSpPr>
            <p:spPr>
              <a:xfrm>
                <a:off x="1474" y="2026"/>
                <a:ext cx="217" cy="269"/>
              </a:xfrm>
              <a:prstGeom prst="straightConnector1">
                <a:avLst/>
              </a:prstGeom>
              <a:ln w="31750" cap="flat" cmpd="sng">
                <a:solidFill>
                  <a:schemeClr val="tx1"/>
                </a:solidFill>
                <a:prstDash val="solid"/>
                <a:headEnd type="none" w="med" len="med"/>
                <a:tailEnd type="triangle" w="med" len="med"/>
              </a:ln>
            </p:spPr>
          </p:cxnSp>
          <p:sp>
            <p:nvSpPr>
              <p:cNvPr id="179259" name="椭圆 1779728"/>
              <p:cNvSpPr/>
              <p:nvPr/>
            </p:nvSpPr>
            <p:spPr>
              <a:xfrm>
                <a:off x="1187" y="1729"/>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60" name="文本框 1779729"/>
              <p:cNvSpPr txBox="1"/>
              <p:nvPr/>
            </p:nvSpPr>
            <p:spPr>
              <a:xfrm>
                <a:off x="1523" y="3519"/>
                <a:ext cx="244" cy="365"/>
              </a:xfrm>
              <a:prstGeom prst="rect">
                <a:avLst/>
              </a:prstGeom>
              <a:noFill/>
              <a:ln w="31750">
                <a:noFill/>
              </a:ln>
            </p:spPr>
            <p:txBody>
              <a:bodyPr wrap="none">
                <a:spAutoFit/>
              </a:bodyPr>
              <a:p>
                <a:r>
                  <a:rPr lang="en-US" altLang="zh-CN" sz="3200" b="1" dirty="0">
                    <a:latin typeface="Times New Roman" panose="02020603050405020304" pitchFamily="18" charset="0"/>
                  </a:rPr>
                  <a:t>2</a:t>
                </a:r>
                <a:endParaRPr lang="en-US" altLang="zh-CN" sz="3200" b="1" dirty="0">
                  <a:latin typeface="Times New Roman" panose="02020603050405020304" pitchFamily="18" charset="0"/>
                </a:endParaRPr>
              </a:p>
            </p:txBody>
          </p:sp>
          <p:sp>
            <p:nvSpPr>
              <p:cNvPr id="179261" name="文本框 1779730"/>
              <p:cNvSpPr txBox="1"/>
              <p:nvPr/>
            </p:nvSpPr>
            <p:spPr>
              <a:xfrm>
                <a:off x="2147" y="3519"/>
                <a:ext cx="244" cy="365"/>
              </a:xfrm>
              <a:prstGeom prst="rect">
                <a:avLst/>
              </a:prstGeom>
              <a:noFill/>
              <a:ln w="31750">
                <a:noFill/>
              </a:ln>
            </p:spPr>
            <p:txBody>
              <a:bodyPr wrap="none">
                <a:spAutoFit/>
              </a:bodyPr>
              <a:p>
                <a:r>
                  <a:rPr lang="en-US" altLang="zh-CN" sz="3200" b="1" dirty="0">
                    <a:latin typeface="Times New Roman" panose="02020603050405020304" pitchFamily="18" charset="0"/>
                  </a:rPr>
                  <a:t>4</a:t>
                </a:r>
                <a:endParaRPr lang="en-US" altLang="zh-CN" sz="3200" b="1" dirty="0">
                  <a:latin typeface="Times New Roman" panose="02020603050405020304" pitchFamily="18" charset="0"/>
                </a:endParaRPr>
              </a:p>
            </p:txBody>
          </p:sp>
          <p:sp>
            <p:nvSpPr>
              <p:cNvPr id="179262" name="文本框 1779731"/>
              <p:cNvSpPr txBox="1"/>
              <p:nvPr/>
            </p:nvSpPr>
            <p:spPr>
              <a:xfrm>
                <a:off x="995" y="2294"/>
                <a:ext cx="244" cy="365"/>
              </a:xfrm>
              <a:prstGeom prst="rect">
                <a:avLst/>
              </a:prstGeom>
              <a:noFill/>
              <a:ln w="31750">
                <a:noFill/>
              </a:ln>
            </p:spPr>
            <p:txBody>
              <a:bodyPr wrap="none">
                <a:spAutoFit/>
              </a:bodyPr>
              <a:p>
                <a:r>
                  <a:rPr lang="en-US" altLang="zh-CN" sz="3200" b="1" dirty="0">
                    <a:latin typeface="Times New Roman" panose="02020603050405020304" pitchFamily="18" charset="0"/>
                  </a:rPr>
                  <a:t>7</a:t>
                </a:r>
                <a:endParaRPr lang="en-US" altLang="zh-CN" sz="3200" b="1" dirty="0">
                  <a:latin typeface="Times New Roman" panose="02020603050405020304" pitchFamily="18" charset="0"/>
                </a:endParaRPr>
              </a:p>
            </p:txBody>
          </p:sp>
          <p:sp>
            <p:nvSpPr>
              <p:cNvPr id="179263" name="文本框 1779732"/>
              <p:cNvSpPr txBox="1"/>
              <p:nvPr/>
            </p:nvSpPr>
            <p:spPr>
              <a:xfrm>
                <a:off x="1240" y="2884"/>
                <a:ext cx="244" cy="365"/>
              </a:xfrm>
              <a:prstGeom prst="rect">
                <a:avLst/>
              </a:prstGeom>
              <a:noFill/>
              <a:ln w="31750">
                <a:noFill/>
              </a:ln>
            </p:spPr>
            <p:txBody>
              <a:bodyPr wrap="none">
                <a:spAutoFit/>
              </a:bodyPr>
              <a:p>
                <a:r>
                  <a:rPr lang="en-US" altLang="zh-CN" sz="3200" b="1" dirty="0">
                    <a:latin typeface="Times New Roman" panose="02020603050405020304" pitchFamily="18" charset="0"/>
                  </a:rPr>
                  <a:t>5</a:t>
                </a:r>
                <a:endParaRPr lang="en-US" altLang="zh-CN" sz="3200" b="1" dirty="0">
                  <a:latin typeface="Times New Roman" panose="02020603050405020304" pitchFamily="18" charset="0"/>
                </a:endParaRPr>
              </a:p>
            </p:txBody>
          </p:sp>
          <p:sp>
            <p:nvSpPr>
              <p:cNvPr id="179264" name="文本框 1779733"/>
              <p:cNvSpPr txBox="1"/>
              <p:nvPr/>
            </p:nvSpPr>
            <p:spPr>
              <a:xfrm>
                <a:off x="1510" y="2271"/>
                <a:ext cx="372" cy="365"/>
              </a:xfrm>
              <a:prstGeom prst="rect">
                <a:avLst/>
              </a:prstGeom>
              <a:noFill/>
              <a:ln w="31750">
                <a:noFill/>
              </a:ln>
            </p:spPr>
            <p:txBody>
              <a:bodyPr wrap="none">
                <a:spAutoFit/>
              </a:bodyPr>
              <a:p>
                <a:r>
                  <a:rPr lang="en-US" altLang="zh-CN" sz="3200" b="1" dirty="0">
                    <a:latin typeface="Times New Roman" panose="02020603050405020304" pitchFamily="18" charset="0"/>
                  </a:rPr>
                  <a:t>11</a:t>
                </a:r>
                <a:endParaRPr lang="en-US" altLang="zh-CN" sz="3200" b="1" dirty="0">
                  <a:latin typeface="Times New Roman" panose="02020603050405020304" pitchFamily="18" charset="0"/>
                </a:endParaRPr>
              </a:p>
            </p:txBody>
          </p:sp>
          <p:sp>
            <p:nvSpPr>
              <p:cNvPr id="179265" name="文本框 1779734"/>
              <p:cNvSpPr txBox="1"/>
              <p:nvPr/>
            </p:nvSpPr>
            <p:spPr>
              <a:xfrm>
                <a:off x="1859" y="2891"/>
                <a:ext cx="244" cy="365"/>
              </a:xfrm>
              <a:prstGeom prst="rect">
                <a:avLst/>
              </a:prstGeom>
              <a:noFill/>
              <a:ln w="31750">
                <a:noFill/>
              </a:ln>
            </p:spPr>
            <p:txBody>
              <a:bodyPr wrap="none">
                <a:spAutoFit/>
              </a:bodyPr>
              <a:p>
                <a:r>
                  <a:rPr lang="en-US" altLang="zh-CN" sz="3200" b="1" dirty="0">
                    <a:latin typeface="Times New Roman" panose="02020603050405020304" pitchFamily="18" charset="0"/>
                  </a:rPr>
                  <a:t>6</a:t>
                </a:r>
                <a:endParaRPr lang="en-US" altLang="zh-CN" sz="3200" b="1" dirty="0">
                  <a:latin typeface="Times New Roman" panose="02020603050405020304" pitchFamily="18" charset="0"/>
                </a:endParaRPr>
              </a:p>
            </p:txBody>
          </p:sp>
          <p:sp>
            <p:nvSpPr>
              <p:cNvPr id="179266" name="文本框 1779735"/>
              <p:cNvSpPr txBox="1"/>
              <p:nvPr/>
            </p:nvSpPr>
            <p:spPr>
              <a:xfrm>
                <a:off x="1156" y="1712"/>
                <a:ext cx="372" cy="365"/>
              </a:xfrm>
              <a:prstGeom prst="rect">
                <a:avLst/>
              </a:prstGeom>
              <a:noFill/>
              <a:ln w="31750">
                <a:noFill/>
              </a:ln>
            </p:spPr>
            <p:txBody>
              <a:bodyPr wrap="none">
                <a:spAutoFit/>
              </a:bodyPr>
              <a:p>
                <a:r>
                  <a:rPr lang="en-US" altLang="zh-CN" sz="3200" b="1" dirty="0">
                    <a:latin typeface="Times New Roman" panose="02020603050405020304" pitchFamily="18" charset="0"/>
                  </a:rPr>
                  <a:t>18</a:t>
                </a:r>
                <a:endParaRPr lang="en-US" altLang="zh-CN" sz="3200" b="1" dirty="0">
                  <a:latin typeface="Times New Roman" panose="02020603050405020304" pitchFamily="18" charset="0"/>
                </a:endParaRPr>
              </a:p>
            </p:txBody>
          </p:sp>
        </p:grpSp>
        <p:grpSp>
          <p:nvGrpSpPr>
            <p:cNvPr id="179205" name="组合 1779736"/>
            <p:cNvGrpSpPr/>
            <p:nvPr/>
          </p:nvGrpSpPr>
          <p:grpSpPr>
            <a:xfrm>
              <a:off x="340" y="820"/>
              <a:ext cx="1723" cy="387"/>
              <a:chOff x="340" y="820"/>
              <a:chExt cx="1723" cy="387"/>
            </a:xfrm>
          </p:grpSpPr>
          <p:sp>
            <p:nvSpPr>
              <p:cNvPr id="179239" name="椭圆 1779737"/>
              <p:cNvSpPr/>
              <p:nvPr/>
            </p:nvSpPr>
            <p:spPr>
              <a:xfrm>
                <a:off x="340" y="868"/>
                <a:ext cx="336" cy="336"/>
              </a:xfrm>
              <a:prstGeom prst="ellipse">
                <a:avLst/>
              </a:prstGeom>
              <a:noFill/>
              <a:ln w="2857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40" name="文本框 1779738"/>
              <p:cNvSpPr txBox="1"/>
              <p:nvPr/>
            </p:nvSpPr>
            <p:spPr>
              <a:xfrm>
                <a:off x="383" y="842"/>
                <a:ext cx="244" cy="365"/>
              </a:xfrm>
              <a:prstGeom prst="rect">
                <a:avLst/>
              </a:prstGeom>
              <a:noFill/>
              <a:ln w="28575">
                <a:noFill/>
              </a:ln>
            </p:spPr>
            <p:txBody>
              <a:bodyPr wrap="none">
                <a:spAutoFit/>
              </a:bodyPr>
              <a:p>
                <a:r>
                  <a:rPr lang="en-US" altLang="zh-CN" sz="3200" b="1" dirty="0">
                    <a:latin typeface="Times New Roman" panose="02020603050405020304" pitchFamily="18" charset="0"/>
                  </a:rPr>
                  <a:t>7</a:t>
                </a:r>
                <a:endParaRPr lang="en-US" altLang="zh-CN" sz="3200" b="1" dirty="0">
                  <a:latin typeface="Times New Roman" panose="02020603050405020304" pitchFamily="18" charset="0"/>
                </a:endParaRPr>
              </a:p>
            </p:txBody>
          </p:sp>
          <p:sp>
            <p:nvSpPr>
              <p:cNvPr id="179241" name="椭圆 1779739"/>
              <p:cNvSpPr/>
              <p:nvPr/>
            </p:nvSpPr>
            <p:spPr>
              <a:xfrm>
                <a:off x="815" y="867"/>
                <a:ext cx="336" cy="336"/>
              </a:xfrm>
              <a:prstGeom prst="ellipse">
                <a:avLst/>
              </a:prstGeom>
              <a:noFill/>
              <a:ln w="2857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42" name="文本框 1779740"/>
              <p:cNvSpPr txBox="1"/>
              <p:nvPr/>
            </p:nvSpPr>
            <p:spPr>
              <a:xfrm>
                <a:off x="863" y="820"/>
                <a:ext cx="244" cy="365"/>
              </a:xfrm>
              <a:prstGeom prst="rect">
                <a:avLst/>
              </a:prstGeom>
              <a:noFill/>
              <a:ln w="28575">
                <a:noFill/>
              </a:ln>
            </p:spPr>
            <p:txBody>
              <a:bodyPr wrap="none">
                <a:spAutoFit/>
              </a:bodyPr>
              <a:p>
                <a:r>
                  <a:rPr lang="en-US" altLang="zh-CN" sz="3200" b="1" dirty="0">
                    <a:latin typeface="Times New Roman" panose="02020603050405020304" pitchFamily="18" charset="0"/>
                  </a:rPr>
                  <a:t>5</a:t>
                </a:r>
                <a:endParaRPr lang="en-US" altLang="zh-CN" sz="3200" b="1" dirty="0">
                  <a:latin typeface="Times New Roman" panose="02020603050405020304" pitchFamily="18" charset="0"/>
                </a:endParaRPr>
              </a:p>
            </p:txBody>
          </p:sp>
          <p:sp>
            <p:nvSpPr>
              <p:cNvPr id="179243" name="椭圆 1779741"/>
              <p:cNvSpPr/>
              <p:nvPr/>
            </p:nvSpPr>
            <p:spPr>
              <a:xfrm>
                <a:off x="1247" y="867"/>
                <a:ext cx="336" cy="336"/>
              </a:xfrm>
              <a:prstGeom prst="ellipse">
                <a:avLst/>
              </a:prstGeom>
              <a:noFill/>
              <a:ln w="2857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44" name="文本框 1779742"/>
              <p:cNvSpPr txBox="1"/>
              <p:nvPr/>
            </p:nvSpPr>
            <p:spPr>
              <a:xfrm>
                <a:off x="1295" y="820"/>
                <a:ext cx="244" cy="365"/>
              </a:xfrm>
              <a:prstGeom prst="rect">
                <a:avLst/>
              </a:prstGeom>
              <a:noFill/>
              <a:ln w="28575">
                <a:noFill/>
              </a:ln>
            </p:spPr>
            <p:txBody>
              <a:bodyPr wrap="none">
                <a:spAutoFit/>
              </a:bodyPr>
              <a:p>
                <a:r>
                  <a:rPr lang="en-US" altLang="zh-CN" sz="3200" b="1" dirty="0">
                    <a:latin typeface="Times New Roman" panose="02020603050405020304" pitchFamily="18" charset="0"/>
                  </a:rPr>
                  <a:t>2</a:t>
                </a:r>
                <a:endParaRPr lang="en-US" altLang="zh-CN" sz="3200" b="1" dirty="0">
                  <a:latin typeface="Times New Roman" panose="02020603050405020304" pitchFamily="18" charset="0"/>
                </a:endParaRPr>
              </a:p>
            </p:txBody>
          </p:sp>
          <p:sp>
            <p:nvSpPr>
              <p:cNvPr id="179245" name="椭圆 1779743"/>
              <p:cNvSpPr/>
              <p:nvPr/>
            </p:nvSpPr>
            <p:spPr>
              <a:xfrm>
                <a:off x="1727" y="867"/>
                <a:ext cx="336" cy="336"/>
              </a:xfrm>
              <a:prstGeom prst="ellipse">
                <a:avLst/>
              </a:prstGeom>
              <a:noFill/>
              <a:ln w="2857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46" name="文本框 1779744"/>
              <p:cNvSpPr txBox="1"/>
              <p:nvPr/>
            </p:nvSpPr>
            <p:spPr>
              <a:xfrm>
                <a:off x="1775" y="820"/>
                <a:ext cx="244" cy="365"/>
              </a:xfrm>
              <a:prstGeom prst="rect">
                <a:avLst/>
              </a:prstGeom>
              <a:noFill/>
              <a:ln w="28575">
                <a:noFill/>
              </a:ln>
            </p:spPr>
            <p:txBody>
              <a:bodyPr wrap="none">
                <a:spAutoFit/>
              </a:bodyPr>
              <a:p>
                <a:r>
                  <a:rPr lang="en-US" altLang="zh-CN" sz="3200" b="1" dirty="0">
                    <a:latin typeface="Times New Roman" panose="02020603050405020304" pitchFamily="18" charset="0"/>
                  </a:rPr>
                  <a:t>4</a:t>
                </a:r>
                <a:endParaRPr lang="en-US" altLang="zh-CN" sz="3200" b="1" dirty="0">
                  <a:latin typeface="Times New Roman" panose="02020603050405020304" pitchFamily="18" charset="0"/>
                </a:endParaRPr>
              </a:p>
            </p:txBody>
          </p:sp>
        </p:grpSp>
        <p:grpSp>
          <p:nvGrpSpPr>
            <p:cNvPr id="179206" name="组合 1779745"/>
            <p:cNvGrpSpPr/>
            <p:nvPr/>
          </p:nvGrpSpPr>
          <p:grpSpPr>
            <a:xfrm>
              <a:off x="3107" y="752"/>
              <a:ext cx="1723" cy="889"/>
              <a:chOff x="3107" y="752"/>
              <a:chExt cx="1723" cy="889"/>
            </a:xfrm>
          </p:grpSpPr>
          <p:sp>
            <p:nvSpPr>
              <p:cNvPr id="179227" name="椭圆 1779746"/>
              <p:cNvSpPr/>
              <p:nvPr/>
            </p:nvSpPr>
            <p:spPr>
              <a:xfrm>
                <a:off x="3107" y="778"/>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28" name="文本框 1779747"/>
              <p:cNvSpPr txBox="1"/>
              <p:nvPr/>
            </p:nvSpPr>
            <p:spPr>
              <a:xfrm>
                <a:off x="3150" y="752"/>
                <a:ext cx="244" cy="365"/>
              </a:xfrm>
              <a:prstGeom prst="rect">
                <a:avLst/>
              </a:prstGeom>
              <a:noFill/>
              <a:ln w="9525">
                <a:noFill/>
              </a:ln>
            </p:spPr>
            <p:txBody>
              <a:bodyPr wrap="none">
                <a:spAutoFit/>
              </a:bodyPr>
              <a:p>
                <a:r>
                  <a:rPr lang="en-US" altLang="zh-CN" sz="3200" b="1" dirty="0">
                    <a:latin typeface="Times New Roman" panose="02020603050405020304" pitchFamily="18" charset="0"/>
                  </a:rPr>
                  <a:t>7</a:t>
                </a:r>
                <a:endParaRPr lang="en-US" altLang="zh-CN" sz="3200" b="1" dirty="0">
                  <a:latin typeface="Times New Roman" panose="02020603050405020304" pitchFamily="18" charset="0"/>
                </a:endParaRPr>
              </a:p>
            </p:txBody>
          </p:sp>
          <p:sp>
            <p:nvSpPr>
              <p:cNvPr id="179229" name="椭圆 1779748"/>
              <p:cNvSpPr/>
              <p:nvPr/>
            </p:nvSpPr>
            <p:spPr>
              <a:xfrm>
                <a:off x="3582" y="777"/>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30" name="文本框 1779749"/>
              <p:cNvSpPr txBox="1"/>
              <p:nvPr/>
            </p:nvSpPr>
            <p:spPr>
              <a:xfrm>
                <a:off x="3630" y="752"/>
                <a:ext cx="244" cy="365"/>
              </a:xfrm>
              <a:prstGeom prst="rect">
                <a:avLst/>
              </a:prstGeom>
              <a:noFill/>
              <a:ln w="9525">
                <a:noFill/>
              </a:ln>
            </p:spPr>
            <p:txBody>
              <a:bodyPr wrap="none">
                <a:spAutoFit/>
              </a:bodyPr>
              <a:p>
                <a:r>
                  <a:rPr lang="en-US" altLang="zh-CN" sz="3200" b="1" dirty="0">
                    <a:latin typeface="Times New Roman" panose="02020603050405020304" pitchFamily="18" charset="0"/>
                  </a:rPr>
                  <a:t>5</a:t>
                </a:r>
                <a:endParaRPr lang="en-US" altLang="zh-CN" sz="3200" b="1" dirty="0">
                  <a:latin typeface="Times New Roman" panose="02020603050405020304" pitchFamily="18" charset="0"/>
                </a:endParaRPr>
              </a:p>
            </p:txBody>
          </p:sp>
          <p:sp>
            <p:nvSpPr>
              <p:cNvPr id="179231" name="椭圆 1779750"/>
              <p:cNvSpPr/>
              <p:nvPr/>
            </p:nvSpPr>
            <p:spPr>
              <a:xfrm>
                <a:off x="4014" y="1305"/>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32" name="文本框 1779751"/>
              <p:cNvSpPr txBox="1"/>
              <p:nvPr/>
            </p:nvSpPr>
            <p:spPr>
              <a:xfrm>
                <a:off x="4059" y="1273"/>
                <a:ext cx="244" cy="365"/>
              </a:xfrm>
              <a:prstGeom prst="rect">
                <a:avLst/>
              </a:prstGeom>
              <a:noFill/>
              <a:ln w="31750">
                <a:noFill/>
              </a:ln>
            </p:spPr>
            <p:txBody>
              <a:bodyPr wrap="none">
                <a:spAutoFit/>
              </a:bodyPr>
              <a:p>
                <a:r>
                  <a:rPr lang="en-US" altLang="zh-CN" sz="3200" b="1" dirty="0">
                    <a:latin typeface="Times New Roman" panose="02020603050405020304" pitchFamily="18" charset="0"/>
                  </a:rPr>
                  <a:t>2</a:t>
                </a:r>
                <a:endParaRPr lang="en-US" altLang="zh-CN" sz="3200" b="1" dirty="0">
                  <a:latin typeface="Times New Roman" panose="02020603050405020304" pitchFamily="18" charset="0"/>
                </a:endParaRPr>
              </a:p>
            </p:txBody>
          </p:sp>
          <p:sp>
            <p:nvSpPr>
              <p:cNvPr id="179233" name="文本框 1779752"/>
              <p:cNvSpPr txBox="1"/>
              <p:nvPr/>
            </p:nvSpPr>
            <p:spPr>
              <a:xfrm>
                <a:off x="4292" y="752"/>
                <a:ext cx="244" cy="365"/>
              </a:xfrm>
              <a:prstGeom prst="rect">
                <a:avLst/>
              </a:prstGeom>
              <a:noFill/>
              <a:ln w="31750">
                <a:noFill/>
              </a:ln>
            </p:spPr>
            <p:txBody>
              <a:bodyPr wrap="none">
                <a:spAutoFit/>
              </a:bodyPr>
              <a:p>
                <a:r>
                  <a:rPr lang="en-US" altLang="zh-CN" sz="3200" b="1" dirty="0">
                    <a:latin typeface="Times New Roman" panose="02020603050405020304" pitchFamily="18" charset="0"/>
                  </a:rPr>
                  <a:t>6</a:t>
                </a:r>
                <a:endParaRPr lang="en-US" altLang="zh-CN" sz="3200" b="1" dirty="0">
                  <a:latin typeface="Times New Roman" panose="02020603050405020304" pitchFamily="18" charset="0"/>
                </a:endParaRPr>
              </a:p>
            </p:txBody>
          </p:sp>
          <p:sp>
            <p:nvSpPr>
              <p:cNvPr id="179234" name="椭圆 1779753"/>
              <p:cNvSpPr/>
              <p:nvPr/>
            </p:nvSpPr>
            <p:spPr>
              <a:xfrm>
                <a:off x="4494" y="1305"/>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35" name="文本框 1779754"/>
              <p:cNvSpPr txBox="1"/>
              <p:nvPr/>
            </p:nvSpPr>
            <p:spPr>
              <a:xfrm>
                <a:off x="4536" y="1273"/>
                <a:ext cx="244" cy="365"/>
              </a:xfrm>
              <a:prstGeom prst="rect">
                <a:avLst/>
              </a:prstGeom>
              <a:noFill/>
              <a:ln w="31750">
                <a:noFill/>
              </a:ln>
            </p:spPr>
            <p:txBody>
              <a:bodyPr wrap="none">
                <a:spAutoFit/>
              </a:bodyPr>
              <a:p>
                <a:r>
                  <a:rPr lang="en-US" altLang="zh-CN" sz="3200" b="1" dirty="0">
                    <a:latin typeface="Times New Roman" panose="02020603050405020304" pitchFamily="18" charset="0"/>
                  </a:rPr>
                  <a:t>4</a:t>
                </a:r>
                <a:endParaRPr lang="en-US" altLang="zh-CN" sz="3200" b="1" dirty="0">
                  <a:latin typeface="Times New Roman" panose="02020603050405020304" pitchFamily="18" charset="0"/>
                </a:endParaRPr>
              </a:p>
            </p:txBody>
          </p:sp>
          <p:sp>
            <p:nvSpPr>
              <p:cNvPr id="179236" name="椭圆 1779755"/>
              <p:cNvSpPr/>
              <p:nvPr/>
            </p:nvSpPr>
            <p:spPr>
              <a:xfrm>
                <a:off x="4254" y="777"/>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cxnSp>
            <p:nvCxnSpPr>
              <p:cNvPr id="179237" name="直接箭头连接符 1779756"/>
              <p:cNvCxnSpPr>
                <a:stCxn id="179236" idx="5"/>
                <a:endCxn id="179235" idx="0"/>
              </p:cNvCxnSpPr>
              <p:nvPr/>
            </p:nvCxnSpPr>
            <p:spPr>
              <a:xfrm>
                <a:off x="4541" y="1074"/>
                <a:ext cx="117" cy="199"/>
              </a:xfrm>
              <a:prstGeom prst="straightConnector1">
                <a:avLst/>
              </a:prstGeom>
              <a:ln w="31750" cap="flat" cmpd="sng">
                <a:solidFill>
                  <a:schemeClr val="tx1"/>
                </a:solidFill>
                <a:prstDash val="solid"/>
                <a:headEnd type="none" w="med" len="med"/>
                <a:tailEnd type="triangle" w="med" len="med"/>
              </a:ln>
            </p:spPr>
          </p:cxnSp>
          <p:cxnSp>
            <p:nvCxnSpPr>
              <p:cNvPr id="179238" name="直接箭头连接符 1779757"/>
              <p:cNvCxnSpPr>
                <a:stCxn id="179236" idx="3"/>
                <a:endCxn id="179232" idx="0"/>
              </p:cNvCxnSpPr>
              <p:nvPr/>
            </p:nvCxnSpPr>
            <p:spPr>
              <a:xfrm flipH="1">
                <a:off x="4181" y="1074"/>
                <a:ext cx="122" cy="199"/>
              </a:xfrm>
              <a:prstGeom prst="straightConnector1">
                <a:avLst/>
              </a:prstGeom>
              <a:ln w="31750" cap="flat" cmpd="sng">
                <a:solidFill>
                  <a:schemeClr val="tx1"/>
                </a:solidFill>
                <a:prstDash val="solid"/>
                <a:headEnd type="none" w="med" len="med"/>
                <a:tailEnd type="triangle" w="med" len="med"/>
              </a:ln>
            </p:spPr>
          </p:cxnSp>
        </p:grpSp>
        <p:sp>
          <p:nvSpPr>
            <p:cNvPr id="179207" name="右箭头 1779758"/>
            <p:cNvSpPr/>
            <p:nvPr/>
          </p:nvSpPr>
          <p:spPr>
            <a:xfrm>
              <a:off x="2381" y="958"/>
              <a:ext cx="336" cy="144"/>
            </a:xfrm>
            <a:prstGeom prst="rightArrow">
              <a:avLst>
                <a:gd name="adj1" fmla="val 50000"/>
                <a:gd name="adj2" fmla="val 58322"/>
              </a:avLst>
            </a:prstGeom>
            <a:solidFill>
              <a:srgbClr val="FFFF00"/>
            </a:solidFill>
            <a:ln w="9525" cap="flat" cmpd="sng">
              <a:solidFill>
                <a:schemeClr val="tx1"/>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08" name="下箭头 1779759"/>
            <p:cNvSpPr/>
            <p:nvPr/>
          </p:nvSpPr>
          <p:spPr>
            <a:xfrm>
              <a:off x="4354" y="1752"/>
              <a:ext cx="144" cy="288"/>
            </a:xfrm>
            <a:prstGeom prst="downArrow">
              <a:avLst>
                <a:gd name="adj1" fmla="val 50000"/>
                <a:gd name="adj2" fmla="val 50000"/>
              </a:avLst>
            </a:prstGeom>
            <a:solidFill>
              <a:srgbClr val="FFFF00"/>
            </a:solidFill>
            <a:ln w="9525" cap="flat" cmpd="sng">
              <a:solidFill>
                <a:schemeClr val="tx1"/>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09" name="左箭头 1779760"/>
            <p:cNvSpPr/>
            <p:nvPr/>
          </p:nvSpPr>
          <p:spPr>
            <a:xfrm>
              <a:off x="2925" y="2908"/>
              <a:ext cx="336" cy="192"/>
            </a:xfrm>
            <a:prstGeom prst="leftArrow">
              <a:avLst>
                <a:gd name="adj1" fmla="val 50000"/>
                <a:gd name="adj2" fmla="val 43750"/>
              </a:avLst>
            </a:prstGeom>
            <a:solidFill>
              <a:srgbClr val="FFFF00"/>
            </a:solidFill>
            <a:ln w="9525" cap="flat" cmpd="sng">
              <a:solidFill>
                <a:schemeClr val="tx1"/>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grpSp>
          <p:nvGrpSpPr>
            <p:cNvPr id="179210" name="组合 1779761"/>
            <p:cNvGrpSpPr/>
            <p:nvPr/>
          </p:nvGrpSpPr>
          <p:grpSpPr>
            <a:xfrm>
              <a:off x="3651" y="2222"/>
              <a:ext cx="1440" cy="1443"/>
              <a:chOff x="3651" y="2222"/>
              <a:chExt cx="1440" cy="1443"/>
            </a:xfrm>
          </p:grpSpPr>
          <p:sp>
            <p:nvSpPr>
              <p:cNvPr id="179211" name="椭圆 1779762"/>
              <p:cNvSpPr/>
              <p:nvPr/>
            </p:nvSpPr>
            <p:spPr>
              <a:xfrm>
                <a:off x="3651" y="2274"/>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12" name="文本框 1779763"/>
              <p:cNvSpPr txBox="1"/>
              <p:nvPr/>
            </p:nvSpPr>
            <p:spPr>
              <a:xfrm>
                <a:off x="3694" y="2249"/>
                <a:ext cx="244" cy="365"/>
              </a:xfrm>
              <a:prstGeom prst="rect">
                <a:avLst/>
              </a:prstGeom>
              <a:noFill/>
              <a:ln w="31750">
                <a:noFill/>
              </a:ln>
            </p:spPr>
            <p:txBody>
              <a:bodyPr wrap="none">
                <a:spAutoFit/>
              </a:bodyPr>
              <a:p>
                <a:r>
                  <a:rPr lang="en-US" altLang="zh-CN" sz="3200" b="1" dirty="0">
                    <a:latin typeface="Times New Roman" panose="02020603050405020304" pitchFamily="18" charset="0"/>
                  </a:rPr>
                  <a:t>7</a:t>
                </a:r>
                <a:endParaRPr lang="en-US" altLang="zh-CN" sz="3200" b="1" dirty="0">
                  <a:latin typeface="Times New Roman" panose="02020603050405020304" pitchFamily="18" charset="0"/>
                </a:endParaRPr>
              </a:p>
            </p:txBody>
          </p:sp>
          <p:sp>
            <p:nvSpPr>
              <p:cNvPr id="179213" name="椭圆 1779764"/>
              <p:cNvSpPr/>
              <p:nvPr/>
            </p:nvSpPr>
            <p:spPr>
              <a:xfrm>
                <a:off x="3987" y="2801"/>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14" name="文本框 1779765"/>
              <p:cNvSpPr txBox="1"/>
              <p:nvPr/>
            </p:nvSpPr>
            <p:spPr>
              <a:xfrm>
                <a:off x="4035" y="2770"/>
                <a:ext cx="244" cy="365"/>
              </a:xfrm>
              <a:prstGeom prst="rect">
                <a:avLst/>
              </a:prstGeom>
              <a:noFill/>
              <a:ln w="31750">
                <a:noFill/>
              </a:ln>
            </p:spPr>
            <p:txBody>
              <a:bodyPr wrap="none">
                <a:spAutoFit/>
              </a:bodyPr>
              <a:p>
                <a:r>
                  <a:rPr lang="en-US" altLang="zh-CN" sz="3200" b="1" dirty="0">
                    <a:latin typeface="Times New Roman" panose="02020603050405020304" pitchFamily="18" charset="0"/>
                  </a:rPr>
                  <a:t>5</a:t>
                </a:r>
                <a:endParaRPr lang="en-US" altLang="zh-CN" sz="3200" b="1" dirty="0">
                  <a:latin typeface="Times New Roman" panose="02020603050405020304" pitchFamily="18" charset="0"/>
                </a:endParaRPr>
              </a:p>
            </p:txBody>
          </p:sp>
          <p:sp>
            <p:nvSpPr>
              <p:cNvPr id="179215" name="椭圆 1779766"/>
              <p:cNvSpPr/>
              <p:nvPr/>
            </p:nvSpPr>
            <p:spPr>
              <a:xfrm>
                <a:off x="4275" y="3329"/>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16" name="文本框 1779767"/>
              <p:cNvSpPr txBox="1"/>
              <p:nvPr/>
            </p:nvSpPr>
            <p:spPr>
              <a:xfrm>
                <a:off x="4323" y="3292"/>
                <a:ext cx="244" cy="365"/>
              </a:xfrm>
              <a:prstGeom prst="rect">
                <a:avLst/>
              </a:prstGeom>
              <a:noFill/>
              <a:ln w="31750">
                <a:noFill/>
              </a:ln>
            </p:spPr>
            <p:txBody>
              <a:bodyPr wrap="none">
                <a:spAutoFit/>
              </a:bodyPr>
              <a:p>
                <a:r>
                  <a:rPr lang="en-US" altLang="zh-CN" sz="3200" b="1" dirty="0">
                    <a:latin typeface="Times New Roman" panose="02020603050405020304" pitchFamily="18" charset="0"/>
                  </a:rPr>
                  <a:t>2</a:t>
                </a:r>
                <a:endParaRPr lang="en-US" altLang="zh-CN" sz="3200" b="1" dirty="0">
                  <a:latin typeface="Times New Roman" panose="02020603050405020304" pitchFamily="18" charset="0"/>
                </a:endParaRPr>
              </a:p>
            </p:txBody>
          </p:sp>
          <p:sp>
            <p:nvSpPr>
              <p:cNvPr id="179217" name="椭圆 1779768"/>
              <p:cNvSpPr/>
              <p:nvPr/>
            </p:nvSpPr>
            <p:spPr>
              <a:xfrm>
                <a:off x="4755" y="3329"/>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79218" name="文本框 1779769"/>
              <p:cNvSpPr txBox="1"/>
              <p:nvPr/>
            </p:nvSpPr>
            <p:spPr>
              <a:xfrm>
                <a:off x="4803" y="3292"/>
                <a:ext cx="244" cy="365"/>
              </a:xfrm>
              <a:prstGeom prst="rect">
                <a:avLst/>
              </a:prstGeom>
              <a:noFill/>
              <a:ln w="31750">
                <a:noFill/>
              </a:ln>
            </p:spPr>
            <p:txBody>
              <a:bodyPr wrap="none">
                <a:spAutoFit/>
              </a:bodyPr>
              <a:p>
                <a:r>
                  <a:rPr lang="en-US" altLang="zh-CN" sz="3200" b="1" dirty="0">
                    <a:latin typeface="Times New Roman" panose="02020603050405020304" pitchFamily="18" charset="0"/>
                  </a:rPr>
                  <a:t>4</a:t>
                </a:r>
                <a:endParaRPr lang="en-US" altLang="zh-CN" sz="3200" b="1" dirty="0">
                  <a:latin typeface="Times New Roman" panose="02020603050405020304" pitchFamily="18" charset="0"/>
                </a:endParaRPr>
              </a:p>
            </p:txBody>
          </p:sp>
          <p:sp>
            <p:nvSpPr>
              <p:cNvPr id="179219" name="文本框 1779770"/>
              <p:cNvSpPr txBox="1"/>
              <p:nvPr/>
            </p:nvSpPr>
            <p:spPr>
              <a:xfrm>
                <a:off x="4273" y="2222"/>
                <a:ext cx="372" cy="365"/>
              </a:xfrm>
              <a:prstGeom prst="rect">
                <a:avLst/>
              </a:prstGeom>
              <a:noFill/>
              <a:ln w="31750">
                <a:noFill/>
              </a:ln>
            </p:spPr>
            <p:txBody>
              <a:bodyPr wrap="none">
                <a:spAutoFit/>
              </a:bodyPr>
              <a:p>
                <a:r>
                  <a:rPr lang="en-US" altLang="zh-CN" sz="3200" b="1" dirty="0">
                    <a:latin typeface="Times New Roman" panose="02020603050405020304" pitchFamily="18" charset="0"/>
                  </a:rPr>
                  <a:t>11</a:t>
                </a:r>
                <a:endParaRPr lang="en-US" altLang="zh-CN" sz="3200" b="1" dirty="0">
                  <a:latin typeface="Times New Roman" panose="02020603050405020304" pitchFamily="18" charset="0"/>
                </a:endParaRPr>
              </a:p>
            </p:txBody>
          </p:sp>
          <p:sp>
            <p:nvSpPr>
              <p:cNvPr id="179220" name="椭圆 1779771"/>
              <p:cNvSpPr/>
              <p:nvPr/>
            </p:nvSpPr>
            <p:spPr>
              <a:xfrm>
                <a:off x="4515" y="2801"/>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cxnSp>
            <p:nvCxnSpPr>
              <p:cNvPr id="179221" name="直接箭头连接符 1779772"/>
              <p:cNvCxnSpPr>
                <a:stCxn id="179220" idx="5"/>
                <a:endCxn id="179218" idx="0"/>
              </p:cNvCxnSpPr>
              <p:nvPr/>
            </p:nvCxnSpPr>
            <p:spPr>
              <a:xfrm>
                <a:off x="4802" y="3098"/>
                <a:ext cx="123" cy="194"/>
              </a:xfrm>
              <a:prstGeom prst="straightConnector1">
                <a:avLst/>
              </a:prstGeom>
              <a:ln w="31750" cap="flat" cmpd="sng">
                <a:solidFill>
                  <a:schemeClr val="tx1"/>
                </a:solidFill>
                <a:prstDash val="solid"/>
                <a:headEnd type="none" w="med" len="med"/>
                <a:tailEnd type="triangle" w="med" len="med"/>
              </a:ln>
            </p:spPr>
          </p:cxnSp>
          <p:cxnSp>
            <p:nvCxnSpPr>
              <p:cNvPr id="179222" name="直接箭头连接符 1779773"/>
              <p:cNvCxnSpPr>
                <a:stCxn id="179220" idx="3"/>
                <a:endCxn id="179216" idx="0"/>
              </p:cNvCxnSpPr>
              <p:nvPr/>
            </p:nvCxnSpPr>
            <p:spPr>
              <a:xfrm flipH="1">
                <a:off x="4445" y="3098"/>
                <a:ext cx="119" cy="194"/>
              </a:xfrm>
              <a:prstGeom prst="straightConnector1">
                <a:avLst/>
              </a:prstGeom>
              <a:ln w="31750" cap="flat" cmpd="sng">
                <a:solidFill>
                  <a:schemeClr val="tx1"/>
                </a:solidFill>
                <a:prstDash val="solid"/>
                <a:headEnd type="none" w="med" len="med"/>
                <a:tailEnd type="triangle" w="med" len="med"/>
              </a:ln>
            </p:spPr>
          </p:cxnSp>
          <p:sp>
            <p:nvSpPr>
              <p:cNvPr id="179223" name="椭圆 1779774"/>
              <p:cNvSpPr/>
              <p:nvPr/>
            </p:nvSpPr>
            <p:spPr>
              <a:xfrm>
                <a:off x="4275" y="2273"/>
                <a:ext cx="336" cy="336"/>
              </a:xfrm>
              <a:prstGeom prst="ellipse">
                <a:avLst/>
              </a:prstGeom>
              <a:noFill/>
              <a:ln w="31750"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cxnSp>
            <p:nvCxnSpPr>
              <p:cNvPr id="179224" name="直接箭头连接符 1779775"/>
              <p:cNvCxnSpPr>
                <a:stCxn id="179223" idx="5"/>
                <a:endCxn id="179216" idx="0"/>
              </p:cNvCxnSpPr>
              <p:nvPr/>
            </p:nvCxnSpPr>
            <p:spPr>
              <a:xfrm>
                <a:off x="4562" y="2570"/>
                <a:ext cx="107" cy="241"/>
              </a:xfrm>
              <a:prstGeom prst="straightConnector1">
                <a:avLst/>
              </a:prstGeom>
              <a:ln w="31750" cap="flat" cmpd="sng">
                <a:solidFill>
                  <a:schemeClr val="tx1"/>
                </a:solidFill>
                <a:prstDash val="solid"/>
                <a:headEnd type="none" w="med" len="med"/>
                <a:tailEnd type="triangle" w="med" len="med"/>
              </a:ln>
            </p:spPr>
          </p:cxnSp>
          <p:cxnSp>
            <p:nvCxnSpPr>
              <p:cNvPr id="179225" name="直接箭头连接符 1779776"/>
              <p:cNvCxnSpPr>
                <a:stCxn id="179223" idx="3"/>
                <a:endCxn id="179216" idx="0"/>
              </p:cNvCxnSpPr>
              <p:nvPr/>
            </p:nvCxnSpPr>
            <p:spPr>
              <a:xfrm flipH="1">
                <a:off x="4184" y="2570"/>
                <a:ext cx="140" cy="241"/>
              </a:xfrm>
              <a:prstGeom prst="straightConnector1">
                <a:avLst/>
              </a:prstGeom>
              <a:ln w="31750" cap="flat" cmpd="sng">
                <a:solidFill>
                  <a:schemeClr val="tx1"/>
                </a:solidFill>
                <a:prstDash val="solid"/>
                <a:headEnd type="none" w="med" len="med"/>
                <a:tailEnd type="triangle" w="med" len="med"/>
              </a:ln>
            </p:spPr>
          </p:cxnSp>
          <p:sp>
            <p:nvSpPr>
              <p:cNvPr id="179226" name="文本框 1779777"/>
              <p:cNvSpPr txBox="1"/>
              <p:nvPr/>
            </p:nvSpPr>
            <p:spPr>
              <a:xfrm>
                <a:off x="4558" y="2766"/>
                <a:ext cx="244" cy="365"/>
              </a:xfrm>
              <a:prstGeom prst="rect">
                <a:avLst/>
              </a:prstGeom>
              <a:noFill/>
              <a:ln w="31750">
                <a:noFill/>
              </a:ln>
            </p:spPr>
            <p:txBody>
              <a:bodyPr wrap="none">
                <a:spAutoFit/>
              </a:bodyPr>
              <a:p>
                <a:r>
                  <a:rPr lang="en-US" altLang="zh-CN" sz="3200" b="1" dirty="0">
                    <a:latin typeface="Times New Roman" panose="02020603050405020304" pitchFamily="18" charset="0"/>
                  </a:rPr>
                  <a:t>6</a:t>
                </a:r>
                <a:endParaRPr lang="en-US" altLang="zh-CN" sz="3200" b="1" dirty="0">
                  <a:latin typeface="Times New Roman" panose="02020603050405020304" pitchFamily="18" charset="0"/>
                </a:endParaRPr>
              </a:p>
            </p:txBody>
          </p:sp>
        </p:grpSp>
      </p:grpSp>
    </p:spTree>
  </p:cSld>
  <p:clrMapOvr>
    <a:masterClrMapping/>
  </p:clrMapOvr>
  <p:transition>
    <p:cover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标题 1780737"/>
          <p:cNvSpPr>
            <a:spLocks noGrp="1"/>
          </p:cNvSpPr>
          <p:nvPr>
            <p:ph type="title"/>
          </p:nvPr>
        </p:nvSpPr>
        <p:spPr>
          <a:xfrm>
            <a:off x="719138" y="1449388"/>
            <a:ext cx="7848600" cy="3024187"/>
          </a:xfrm>
        </p:spPr>
        <p:txBody>
          <a:bodyPr vert="horz" wrap="square" lIns="92075" tIns="46038" rIns="92075" bIns="46038" anchor="ctr" anchorCtr="0"/>
          <a:p>
            <a:pPr algn="l">
              <a:lnSpc>
                <a:spcPct val="120000"/>
              </a:lnSpc>
            </a:pPr>
            <a:r>
              <a:rPr lang="zh-CN" altLang="en-US" sz="2800" b="1" dirty="0">
                <a:solidFill>
                  <a:schemeClr val="tx1"/>
                </a:solidFill>
                <a:ea typeface="宋体" panose="02010600030101010101" pitchFamily="2" charset="-122"/>
              </a:rPr>
              <a:t>文件包含</a:t>
            </a:r>
            <a:r>
              <a:rPr lang="en-US" altLang="zh-CN" sz="2800" b="1" dirty="0">
                <a:solidFill>
                  <a:schemeClr val="tx1"/>
                </a:solidFill>
                <a:ea typeface="宋体" panose="02010600030101010101" pitchFamily="2" charset="-122"/>
              </a:rPr>
              <a:t>7</a:t>
            </a:r>
            <a:r>
              <a:rPr lang="zh-CN" altLang="en-US" sz="2800" b="1" dirty="0">
                <a:solidFill>
                  <a:schemeClr val="tx1"/>
                </a:solidFill>
                <a:ea typeface="宋体" panose="02010600030101010101" pitchFamily="2" charset="-122"/>
              </a:rPr>
              <a:t>种字符：</a:t>
            </a:r>
            <a:r>
              <a:rPr lang="en-US" altLang="zh-CN" sz="2800" b="1" i="1" dirty="0">
                <a:solidFill>
                  <a:schemeClr val="tx1"/>
                </a:solidFill>
                <a:ea typeface="宋体" panose="02010600030101010101" pitchFamily="2" charset="-122"/>
              </a:rPr>
              <a:t>a</a:t>
            </a:r>
            <a:r>
              <a:rPr lang="zh-CN" altLang="en-US" sz="2800" b="1" dirty="0">
                <a:solidFill>
                  <a:schemeClr val="tx1"/>
                </a:solidFill>
                <a:ea typeface="宋体" panose="02010600030101010101" pitchFamily="2" charset="-122"/>
              </a:rPr>
              <a:t>、</a:t>
            </a:r>
            <a:r>
              <a:rPr lang="en-US" altLang="zh-CN" sz="2800" b="1" i="1" dirty="0">
                <a:solidFill>
                  <a:schemeClr val="tx1"/>
                </a:solidFill>
                <a:ea typeface="宋体" panose="02010600030101010101" pitchFamily="2" charset="-122"/>
              </a:rPr>
              <a:t>e</a:t>
            </a:r>
            <a:r>
              <a:rPr lang="zh-CN" altLang="en-US" sz="2800" b="1" dirty="0">
                <a:solidFill>
                  <a:schemeClr val="tx1"/>
                </a:solidFill>
                <a:ea typeface="宋体" panose="02010600030101010101" pitchFamily="2" charset="-122"/>
              </a:rPr>
              <a:t>、</a:t>
            </a:r>
            <a:r>
              <a:rPr lang="en-US" altLang="zh-CN" sz="2800" b="1" i="1" dirty="0">
                <a:solidFill>
                  <a:schemeClr val="tx1"/>
                </a:solidFill>
                <a:ea typeface="宋体" panose="02010600030101010101" pitchFamily="2" charset="-122"/>
              </a:rPr>
              <a:t>i</a:t>
            </a:r>
            <a:r>
              <a:rPr lang="zh-CN" altLang="en-US" sz="2800" b="1" dirty="0">
                <a:solidFill>
                  <a:schemeClr val="tx1"/>
                </a:solidFill>
                <a:ea typeface="宋体" panose="02010600030101010101" pitchFamily="2" charset="-122"/>
              </a:rPr>
              <a:t>、</a:t>
            </a:r>
            <a:r>
              <a:rPr lang="en-US" altLang="zh-CN" sz="2800" b="1" i="1" dirty="0">
                <a:solidFill>
                  <a:schemeClr val="tx1"/>
                </a:solidFill>
                <a:ea typeface="宋体" panose="02010600030101010101" pitchFamily="2" charset="-122"/>
              </a:rPr>
              <a:t>s</a:t>
            </a:r>
            <a:r>
              <a:rPr lang="zh-CN" altLang="en-US" sz="2800" b="1" dirty="0">
                <a:solidFill>
                  <a:schemeClr val="tx1"/>
                </a:solidFill>
                <a:ea typeface="宋体" panose="02010600030101010101" pitchFamily="2" charset="-122"/>
              </a:rPr>
              <a:t>、</a:t>
            </a:r>
            <a:r>
              <a:rPr lang="en-US" altLang="zh-CN" sz="2800" b="1" i="1" dirty="0">
                <a:solidFill>
                  <a:schemeClr val="tx1"/>
                </a:solidFill>
                <a:ea typeface="宋体" panose="02010600030101010101" pitchFamily="2" charset="-122"/>
              </a:rPr>
              <a:t>t</a:t>
            </a:r>
            <a:r>
              <a:rPr lang="zh-CN" altLang="en-US" sz="2800" b="1" dirty="0">
                <a:solidFill>
                  <a:schemeClr val="tx1"/>
                </a:solidFill>
                <a:ea typeface="宋体" panose="02010600030101010101" pitchFamily="2" charset="-122"/>
              </a:rPr>
              <a:t>、</a:t>
            </a:r>
            <a:r>
              <a:rPr lang="en-US" altLang="zh-CN" sz="2800" b="1" i="1" dirty="0">
                <a:solidFill>
                  <a:schemeClr val="tx1"/>
                </a:solidFill>
                <a:ea typeface="宋体" panose="02010600030101010101" pitchFamily="2" charset="-122"/>
              </a:rPr>
              <a:t>sp</a:t>
            </a:r>
            <a:r>
              <a:rPr lang="zh-CN" altLang="en-US" sz="2800" b="1" dirty="0">
                <a:solidFill>
                  <a:schemeClr val="tx1"/>
                </a:solidFill>
                <a:ea typeface="宋体" panose="02010600030101010101" pitchFamily="2" charset="-122"/>
              </a:rPr>
              <a:t>（空格）和</a:t>
            </a:r>
            <a:r>
              <a:rPr lang="en-US" altLang="zh-CN" sz="2800" b="1" i="1" dirty="0">
                <a:solidFill>
                  <a:schemeClr val="tx1"/>
                </a:solidFill>
                <a:ea typeface="宋体" panose="02010600030101010101" pitchFamily="2" charset="-122"/>
              </a:rPr>
              <a:t>nl</a:t>
            </a:r>
            <a:r>
              <a:rPr lang="zh-CN" altLang="en-US" sz="2800" b="1" dirty="0">
                <a:solidFill>
                  <a:schemeClr val="tx1"/>
                </a:solidFill>
                <a:ea typeface="宋体" panose="02010600030101010101" pitchFamily="2" charset="-122"/>
              </a:rPr>
              <a:t>（换行），且文件中有</a:t>
            </a:r>
            <a:r>
              <a:rPr lang="en-US" altLang="zh-CN" sz="2800" b="1" dirty="0">
                <a:solidFill>
                  <a:schemeClr val="tx1"/>
                </a:solidFill>
                <a:ea typeface="宋体" panose="02010600030101010101" pitchFamily="2" charset="-122"/>
              </a:rPr>
              <a:t>10</a:t>
            </a:r>
            <a:r>
              <a:rPr lang="zh-CN" altLang="en-US" sz="2800" b="1" dirty="0">
                <a:solidFill>
                  <a:schemeClr val="tx1"/>
                </a:solidFill>
                <a:ea typeface="宋体" panose="02010600030101010101" pitchFamily="2" charset="-122"/>
              </a:rPr>
              <a:t>个</a:t>
            </a:r>
            <a:r>
              <a:rPr lang="en-US" altLang="zh-CN" sz="2800" b="1" i="1" dirty="0">
                <a:solidFill>
                  <a:schemeClr val="tx1"/>
                </a:solidFill>
                <a:ea typeface="宋体" panose="02010600030101010101" pitchFamily="2" charset="-122"/>
              </a:rPr>
              <a:t>a</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15</a:t>
            </a:r>
            <a:r>
              <a:rPr lang="zh-CN" altLang="en-US" sz="2800" b="1" dirty="0">
                <a:solidFill>
                  <a:schemeClr val="tx1"/>
                </a:solidFill>
                <a:ea typeface="宋体" panose="02010600030101010101" pitchFamily="2" charset="-122"/>
              </a:rPr>
              <a:t>个</a:t>
            </a:r>
            <a:r>
              <a:rPr lang="en-US" altLang="zh-CN" sz="2800" b="1" i="1" dirty="0">
                <a:solidFill>
                  <a:schemeClr val="tx1"/>
                </a:solidFill>
                <a:ea typeface="宋体" panose="02010600030101010101" pitchFamily="2" charset="-122"/>
              </a:rPr>
              <a:t>e</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12</a:t>
            </a:r>
            <a:r>
              <a:rPr lang="zh-CN" altLang="en-US" sz="2800" b="1" dirty="0">
                <a:solidFill>
                  <a:schemeClr val="tx1"/>
                </a:solidFill>
                <a:ea typeface="宋体" panose="02010600030101010101" pitchFamily="2" charset="-122"/>
              </a:rPr>
              <a:t>个</a:t>
            </a:r>
            <a:r>
              <a:rPr lang="en-US" altLang="zh-CN" sz="2800" b="1" i="1" dirty="0">
                <a:solidFill>
                  <a:schemeClr val="tx1"/>
                </a:solidFill>
                <a:ea typeface="宋体" panose="02010600030101010101" pitchFamily="2" charset="-122"/>
              </a:rPr>
              <a:t>i</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3</a:t>
            </a:r>
            <a:r>
              <a:rPr lang="zh-CN" altLang="en-US" sz="2800" b="1" dirty="0">
                <a:solidFill>
                  <a:schemeClr val="tx1"/>
                </a:solidFill>
                <a:ea typeface="宋体" panose="02010600030101010101" pitchFamily="2" charset="-122"/>
              </a:rPr>
              <a:t>个</a:t>
            </a:r>
            <a:r>
              <a:rPr lang="en-US" altLang="zh-CN" sz="2800" b="1" i="1" dirty="0">
                <a:solidFill>
                  <a:schemeClr val="tx1"/>
                </a:solidFill>
                <a:ea typeface="宋体" panose="02010600030101010101" pitchFamily="2" charset="-122"/>
              </a:rPr>
              <a:t>s</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4</a:t>
            </a:r>
            <a:r>
              <a:rPr lang="zh-CN" altLang="en-US" sz="2800" b="1" dirty="0">
                <a:solidFill>
                  <a:schemeClr val="tx1"/>
                </a:solidFill>
                <a:ea typeface="宋体" panose="02010600030101010101" pitchFamily="2" charset="-122"/>
              </a:rPr>
              <a:t>个</a:t>
            </a:r>
            <a:r>
              <a:rPr lang="en-US" altLang="zh-CN" sz="2800" b="1" i="1" dirty="0">
                <a:solidFill>
                  <a:schemeClr val="tx1"/>
                </a:solidFill>
                <a:ea typeface="宋体" panose="02010600030101010101" pitchFamily="2" charset="-122"/>
              </a:rPr>
              <a:t>t</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13</a:t>
            </a:r>
            <a:r>
              <a:rPr lang="zh-CN" altLang="en-US" sz="2800" b="1" dirty="0">
                <a:solidFill>
                  <a:schemeClr val="tx1"/>
                </a:solidFill>
                <a:ea typeface="宋体" panose="02010600030101010101" pitchFamily="2" charset="-122"/>
              </a:rPr>
              <a:t>个</a:t>
            </a:r>
            <a:r>
              <a:rPr lang="en-US" altLang="zh-CN" sz="2800" b="1" i="1" dirty="0">
                <a:solidFill>
                  <a:schemeClr val="tx1"/>
                </a:solidFill>
                <a:ea typeface="宋体" panose="02010600030101010101" pitchFamily="2" charset="-122"/>
              </a:rPr>
              <a:t>sp</a:t>
            </a:r>
            <a:r>
              <a:rPr lang="zh-CN" altLang="en-US" sz="2800" b="1" dirty="0">
                <a:solidFill>
                  <a:schemeClr val="tx1"/>
                </a:solidFill>
                <a:ea typeface="宋体" panose="02010600030101010101" pitchFamily="2" charset="-122"/>
              </a:rPr>
              <a:t>，</a:t>
            </a:r>
            <a:r>
              <a:rPr lang="en-US" altLang="zh-CN" sz="2800" b="1" dirty="0">
                <a:solidFill>
                  <a:schemeClr val="tx1"/>
                </a:solidFill>
                <a:ea typeface="宋体" panose="02010600030101010101" pitchFamily="2" charset="-122"/>
              </a:rPr>
              <a:t>1</a:t>
            </a:r>
            <a:r>
              <a:rPr lang="zh-CN" altLang="en-US" sz="2800" b="1" dirty="0">
                <a:solidFill>
                  <a:schemeClr val="tx1"/>
                </a:solidFill>
                <a:ea typeface="宋体" panose="02010600030101010101" pitchFamily="2" charset="-122"/>
              </a:rPr>
              <a:t>个</a:t>
            </a:r>
            <a:r>
              <a:rPr lang="en-US" altLang="zh-CN" sz="2800" b="1" i="1" dirty="0">
                <a:solidFill>
                  <a:schemeClr val="tx1"/>
                </a:solidFill>
                <a:ea typeface="宋体" panose="02010600030101010101" pitchFamily="2" charset="-122"/>
              </a:rPr>
              <a:t>nl</a:t>
            </a:r>
            <a:r>
              <a:rPr lang="zh-CN" altLang="en-US" sz="2800" b="1" dirty="0">
                <a:solidFill>
                  <a:schemeClr val="tx1"/>
                </a:solidFill>
                <a:ea typeface="宋体" panose="02010600030101010101" pitchFamily="2" charset="-122"/>
              </a:rPr>
              <a:t>。</a:t>
            </a:r>
            <a:r>
              <a:rPr lang="zh-CN" altLang="en-US" sz="3200" b="1" dirty="0">
                <a:solidFill>
                  <a:schemeClr val="tx1"/>
                </a:solidFill>
                <a:ea typeface="宋体" panose="02010600030101010101" pitchFamily="2" charset="-122"/>
              </a:rPr>
              <a:t> </a:t>
            </a:r>
            <a:br>
              <a:rPr lang="zh-CN" altLang="en-US" sz="3200" b="1" dirty="0">
                <a:solidFill>
                  <a:schemeClr val="tx1"/>
                </a:solidFill>
                <a:ea typeface="宋体" panose="02010600030101010101" pitchFamily="2" charset="-122"/>
              </a:rPr>
            </a:br>
            <a:br>
              <a:rPr lang="zh-CN" altLang="en-US" sz="3200" b="1" dirty="0">
                <a:solidFill>
                  <a:schemeClr val="tx1"/>
                </a:solidFill>
                <a:ea typeface="宋体" panose="02010600030101010101" pitchFamily="2" charset="-122"/>
              </a:rPr>
            </a:br>
            <a:r>
              <a:rPr lang="en-US" altLang="zh-CN" sz="3200" b="1" dirty="0">
                <a:solidFill>
                  <a:schemeClr val="tx1"/>
                </a:solidFill>
                <a:ea typeface="宋体" panose="02010600030101010101" pitchFamily="2" charset="-122"/>
              </a:rPr>
              <a:t>F={3, 4, 15, 12, 13, 1, 10}</a:t>
            </a:r>
            <a:endParaRPr lang="en-US" altLang="zh-CN" sz="3200" b="1" dirty="0">
              <a:solidFill>
                <a:schemeClr val="tx1"/>
              </a:solidFill>
              <a:ea typeface="宋体" panose="02010600030101010101" pitchFamily="2" charset="-122"/>
            </a:endParaRP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文本占位符 1502209"/>
          <p:cNvSpPr>
            <a:spLocks noGrp="1"/>
          </p:cNvSpPr>
          <p:nvPr>
            <p:ph idx="1"/>
          </p:nvPr>
        </p:nvSpPr>
        <p:spPr>
          <a:xfrm>
            <a:off x="468313" y="1371600"/>
            <a:ext cx="7985125" cy="4362450"/>
          </a:xfrm>
        </p:spPr>
        <p:txBody>
          <a:bodyPr vert="horz" wrap="square" lIns="92075" tIns="46038" rIns="92075" bIns="46038" anchor="t" anchorCtr="0"/>
          <a:p>
            <a:pPr marL="0" indent="0" algn="just">
              <a:lnSpc>
                <a:spcPct val="130000"/>
              </a:lnSpc>
              <a:buNone/>
            </a:pPr>
            <a:r>
              <a:rPr lang="en-US" altLang="zh-CN" sz="3200" dirty="0"/>
              <a:t>    </a:t>
            </a:r>
            <a:r>
              <a:rPr lang="zh-CN" altLang="en-US" sz="3200" dirty="0"/>
              <a:t>为了与结点在二叉树中所具有的前驱（即父结点）和后继（即子结点）区别开来，通常把某种序列中结点的前驱或后继</a:t>
            </a:r>
            <a:r>
              <a:rPr lang="zh-CN" altLang="en-US" sz="3200" dirty="0">
                <a:solidFill>
                  <a:srgbClr val="CC0000"/>
                </a:solidFill>
              </a:rPr>
              <a:t>冠以某种遍历的名称</a:t>
            </a:r>
            <a:r>
              <a:rPr lang="zh-CN" altLang="en-US" sz="3200" dirty="0"/>
              <a:t>，如把中根序列中结点的前驱称作</a:t>
            </a:r>
            <a:r>
              <a:rPr lang="zh-CN" altLang="en-US" sz="3200" dirty="0">
                <a:solidFill>
                  <a:srgbClr val="000099"/>
                </a:solidFill>
              </a:rPr>
              <a:t>中根前驱</a:t>
            </a:r>
            <a:r>
              <a:rPr lang="zh-CN" altLang="en-US" sz="3200" dirty="0"/>
              <a:t>，结点的后继称作</a:t>
            </a:r>
            <a:r>
              <a:rPr lang="zh-CN" altLang="en-US" sz="3200" dirty="0">
                <a:solidFill>
                  <a:srgbClr val="000099"/>
                </a:solidFill>
              </a:rPr>
              <a:t>中根后继</a:t>
            </a:r>
            <a:r>
              <a:rPr lang="zh-CN" altLang="en-US" sz="3200" dirty="0"/>
              <a:t>。 </a:t>
            </a:r>
            <a:endParaRPr lang="zh-CN" altLang="en-US" sz="3200" dirty="0"/>
          </a:p>
        </p:txBody>
      </p:sp>
    </p:spTree>
  </p:cSld>
  <p:clrMapOvr>
    <a:masterClrMapping/>
  </p:clrMapOvr>
  <p:transition>
    <p:strips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p:cNvSpPr>
          <p:nvPr>
            <p:ph type="title" idx="4294967295"/>
          </p:nvPr>
        </p:nvSpPr>
        <p:spPr>
          <a:xfrm>
            <a:off x="179388" y="188913"/>
            <a:ext cx="1944687" cy="503237"/>
          </a:xfrm>
        </p:spPr>
        <p:txBody>
          <a:bodyPr vert="horz" wrap="square" lIns="0" tIns="0" rIns="0" bIns="0" anchor="ctr" anchorCtr="0"/>
          <a:p>
            <a:r>
              <a:rPr lang="zh-CN" altLang="en-US" sz="3200" b="1" dirty="0">
                <a:ea typeface="宋体" panose="02010600030101010101" pitchFamily="2" charset="-122"/>
              </a:rPr>
              <a:t>文件编码</a:t>
            </a:r>
            <a:endParaRPr lang="zh-CN" altLang="en-US" sz="3200" b="1" dirty="0">
              <a:ea typeface="宋体" panose="02010600030101010101" pitchFamily="2" charset="-122"/>
            </a:endParaRPr>
          </a:p>
        </p:txBody>
      </p:sp>
      <p:sp>
        <p:nvSpPr>
          <p:cNvPr id="181251" name="Rectangle 3"/>
          <p:cNvSpPr txBox="1"/>
          <p:nvPr/>
        </p:nvSpPr>
        <p:spPr>
          <a:xfrm>
            <a:off x="287338" y="873125"/>
            <a:ext cx="8605837" cy="2051050"/>
          </a:xfrm>
          <a:prstGeom prst="rect">
            <a:avLst/>
          </a:prstGeom>
          <a:noFill/>
          <a:ln w="9525">
            <a:noFill/>
          </a:ln>
        </p:spPr>
        <p:txBody>
          <a:bodyPr/>
          <a:p>
            <a:pPr algn="just" eaLnBrk="0" hangingPunct="0">
              <a:lnSpc>
                <a:spcPts val="3600"/>
              </a:lnSpc>
              <a:buClr>
                <a:schemeClr val="bg2"/>
              </a:buClr>
              <a:buSzPct val="75000"/>
              <a:buFont typeface="Monotype Sorts" pitchFamily="2" charset="2"/>
            </a:pPr>
            <a:r>
              <a:rPr lang="zh-CN" altLang="en-US" sz="2800" b="1" dirty="0">
                <a:solidFill>
                  <a:srgbClr val="04440F"/>
                </a:solidFill>
                <a:latin typeface="Times New Roman" panose="02020603050405020304" pitchFamily="18" charset="0"/>
              </a:rPr>
              <a:t>文件包含</a:t>
            </a:r>
            <a:r>
              <a:rPr lang="en-US" altLang="zh-CN" sz="2800" b="1" dirty="0">
                <a:solidFill>
                  <a:srgbClr val="04440F"/>
                </a:solidFill>
                <a:latin typeface="Times New Roman" panose="02020603050405020304" pitchFamily="18" charset="0"/>
              </a:rPr>
              <a:t>7</a:t>
            </a:r>
            <a:r>
              <a:rPr lang="zh-CN" altLang="en-US" sz="2800" b="1" dirty="0">
                <a:solidFill>
                  <a:srgbClr val="04440F"/>
                </a:solidFill>
                <a:latin typeface="Times New Roman" panose="02020603050405020304" pitchFamily="18" charset="0"/>
              </a:rPr>
              <a:t>种字符</a:t>
            </a:r>
            <a:r>
              <a:rPr lang="en-US" altLang="zh-CN" sz="2800" b="1" dirty="0">
                <a:solidFill>
                  <a:srgbClr val="04440F"/>
                </a:solidFill>
                <a:latin typeface="Times New Roman" panose="02020603050405020304" pitchFamily="18" charset="0"/>
              </a:rPr>
              <a:t>: </a:t>
            </a:r>
            <a:endParaRPr lang="en-US" altLang="zh-CN" sz="2800" b="1" dirty="0">
              <a:solidFill>
                <a:srgbClr val="04440F"/>
              </a:solidFill>
              <a:latin typeface="Times New Roman" panose="02020603050405020304" pitchFamily="18" charset="0"/>
            </a:endParaRPr>
          </a:p>
          <a:p>
            <a:pPr algn="just" eaLnBrk="0" hangingPunct="0">
              <a:lnSpc>
                <a:spcPts val="3600"/>
              </a:lnSpc>
              <a:buClr>
                <a:schemeClr val="bg2"/>
              </a:buClr>
              <a:buSzPct val="75000"/>
              <a:buFont typeface="Monotype Sorts" pitchFamily="2" charset="2"/>
            </a:pPr>
            <a:r>
              <a:rPr lang="en-US" altLang="zh-CN" sz="2800" b="1" i="1" dirty="0">
                <a:solidFill>
                  <a:srgbClr val="04440F"/>
                </a:solidFill>
                <a:latin typeface="Times New Roman" panose="02020603050405020304" pitchFamily="18" charset="0"/>
              </a:rPr>
              <a:t>a</a:t>
            </a:r>
            <a:r>
              <a:rPr lang="zh-CN" altLang="en-US" sz="2800" b="1" dirty="0">
                <a:solidFill>
                  <a:srgbClr val="04440F"/>
                </a:solidFill>
                <a:latin typeface="Times New Roman" panose="02020603050405020304" pitchFamily="18" charset="0"/>
              </a:rPr>
              <a:t>、</a:t>
            </a:r>
            <a:r>
              <a:rPr lang="en-US" altLang="zh-CN" sz="2800" b="1" i="1" dirty="0">
                <a:solidFill>
                  <a:srgbClr val="04440F"/>
                </a:solidFill>
                <a:latin typeface="Times New Roman" panose="02020603050405020304" pitchFamily="18" charset="0"/>
              </a:rPr>
              <a:t>e</a:t>
            </a:r>
            <a:r>
              <a:rPr lang="zh-CN" altLang="en-US" sz="2800" b="1" dirty="0">
                <a:solidFill>
                  <a:srgbClr val="04440F"/>
                </a:solidFill>
                <a:latin typeface="Times New Roman" panose="02020603050405020304" pitchFamily="18" charset="0"/>
              </a:rPr>
              <a:t>、</a:t>
            </a:r>
            <a:r>
              <a:rPr lang="en-US" altLang="zh-CN" sz="2800" b="1" i="1" dirty="0">
                <a:solidFill>
                  <a:srgbClr val="04440F"/>
                </a:solidFill>
                <a:latin typeface="Times New Roman" panose="02020603050405020304" pitchFamily="18" charset="0"/>
              </a:rPr>
              <a:t>i</a:t>
            </a:r>
            <a:r>
              <a:rPr lang="zh-CN" altLang="en-US" sz="2800" b="1" dirty="0">
                <a:solidFill>
                  <a:srgbClr val="04440F"/>
                </a:solidFill>
                <a:latin typeface="Times New Roman" panose="02020603050405020304" pitchFamily="18" charset="0"/>
              </a:rPr>
              <a:t>、</a:t>
            </a:r>
            <a:r>
              <a:rPr lang="en-US" altLang="zh-CN" sz="2800" b="1" i="1" dirty="0">
                <a:solidFill>
                  <a:srgbClr val="04440F"/>
                </a:solidFill>
                <a:latin typeface="Times New Roman" panose="02020603050405020304" pitchFamily="18" charset="0"/>
              </a:rPr>
              <a:t>s</a:t>
            </a:r>
            <a:r>
              <a:rPr lang="zh-CN" altLang="en-US" sz="2800" b="1" dirty="0">
                <a:solidFill>
                  <a:srgbClr val="04440F"/>
                </a:solidFill>
                <a:latin typeface="Times New Roman" panose="02020603050405020304" pitchFamily="18" charset="0"/>
              </a:rPr>
              <a:t>、</a:t>
            </a:r>
            <a:r>
              <a:rPr lang="en-US" altLang="zh-CN" sz="2800" b="1" i="1" dirty="0">
                <a:solidFill>
                  <a:srgbClr val="04440F"/>
                </a:solidFill>
                <a:latin typeface="Times New Roman" panose="02020603050405020304" pitchFamily="18" charset="0"/>
              </a:rPr>
              <a:t>t</a:t>
            </a:r>
            <a:r>
              <a:rPr lang="zh-CN" altLang="en-US" sz="2800" b="1" dirty="0">
                <a:solidFill>
                  <a:srgbClr val="04440F"/>
                </a:solidFill>
                <a:latin typeface="Times New Roman" panose="02020603050405020304" pitchFamily="18" charset="0"/>
              </a:rPr>
              <a:t>、</a:t>
            </a:r>
            <a:r>
              <a:rPr lang="en-US" altLang="zh-CN" sz="2800" b="1" i="1" dirty="0">
                <a:solidFill>
                  <a:srgbClr val="04440F"/>
                </a:solidFill>
                <a:latin typeface="Times New Roman" panose="02020603050405020304" pitchFamily="18" charset="0"/>
              </a:rPr>
              <a:t>sp </a:t>
            </a:r>
            <a:r>
              <a:rPr lang="en-US" altLang="zh-CN" sz="2800" b="1" dirty="0">
                <a:solidFill>
                  <a:srgbClr val="04440F"/>
                </a:solidFill>
                <a:latin typeface="Times New Roman" panose="02020603050405020304" pitchFamily="18" charset="0"/>
              </a:rPr>
              <a:t>(</a:t>
            </a:r>
            <a:r>
              <a:rPr lang="zh-CN" altLang="en-US" sz="2800" b="1" dirty="0">
                <a:solidFill>
                  <a:srgbClr val="04440F"/>
                </a:solidFill>
                <a:latin typeface="Times New Roman" panose="02020603050405020304" pitchFamily="18" charset="0"/>
              </a:rPr>
              <a:t>空格</a:t>
            </a:r>
            <a:r>
              <a:rPr lang="en-US" altLang="zh-CN" sz="2800" b="1" dirty="0">
                <a:solidFill>
                  <a:srgbClr val="04440F"/>
                </a:solidFill>
                <a:latin typeface="Times New Roman" panose="02020603050405020304" pitchFamily="18" charset="0"/>
              </a:rPr>
              <a:t>)</a:t>
            </a:r>
            <a:r>
              <a:rPr lang="zh-CN" altLang="en-US" sz="2800" b="1" dirty="0">
                <a:solidFill>
                  <a:srgbClr val="04440F"/>
                </a:solidFill>
                <a:latin typeface="Times New Roman" panose="02020603050405020304" pitchFamily="18" charset="0"/>
              </a:rPr>
              <a:t>、</a:t>
            </a:r>
            <a:r>
              <a:rPr lang="en-US" altLang="zh-CN" sz="2800" b="1" i="1" dirty="0">
                <a:solidFill>
                  <a:srgbClr val="04440F"/>
                </a:solidFill>
                <a:latin typeface="Times New Roman" panose="02020603050405020304" pitchFamily="18" charset="0"/>
              </a:rPr>
              <a:t>nl </a:t>
            </a:r>
            <a:r>
              <a:rPr lang="en-US" altLang="zh-CN" sz="2800" b="1" dirty="0">
                <a:solidFill>
                  <a:srgbClr val="04440F"/>
                </a:solidFill>
                <a:latin typeface="Times New Roman" panose="02020603050405020304" pitchFamily="18" charset="0"/>
              </a:rPr>
              <a:t>(</a:t>
            </a:r>
            <a:r>
              <a:rPr lang="zh-CN" altLang="en-US" sz="2800" b="1" dirty="0">
                <a:solidFill>
                  <a:srgbClr val="04440F"/>
                </a:solidFill>
                <a:latin typeface="Times New Roman" panose="02020603050405020304" pitchFamily="18" charset="0"/>
              </a:rPr>
              <a:t>换行</a:t>
            </a:r>
            <a:r>
              <a:rPr lang="en-US" altLang="zh-CN" sz="2800" b="1" dirty="0">
                <a:solidFill>
                  <a:srgbClr val="04440F"/>
                </a:solidFill>
                <a:latin typeface="Times New Roman" panose="02020603050405020304" pitchFamily="18" charset="0"/>
              </a:rPr>
              <a:t>), </a:t>
            </a:r>
            <a:r>
              <a:rPr lang="zh-CN" altLang="en-US" sz="2800" b="1" dirty="0">
                <a:solidFill>
                  <a:srgbClr val="04440F"/>
                </a:solidFill>
                <a:latin typeface="Times New Roman" panose="02020603050405020304" pitchFamily="18" charset="0"/>
              </a:rPr>
              <a:t>且文件中有</a:t>
            </a:r>
            <a:r>
              <a:rPr lang="en-US" altLang="zh-CN" sz="2800" b="1" dirty="0">
                <a:solidFill>
                  <a:srgbClr val="04440F"/>
                </a:solidFill>
                <a:latin typeface="Times New Roman" panose="02020603050405020304" pitchFamily="18" charset="0"/>
              </a:rPr>
              <a:t>10</a:t>
            </a:r>
            <a:r>
              <a:rPr lang="zh-CN" altLang="en-US" sz="2800" b="1" dirty="0">
                <a:solidFill>
                  <a:srgbClr val="04440F"/>
                </a:solidFill>
                <a:latin typeface="Times New Roman" panose="02020603050405020304" pitchFamily="18" charset="0"/>
              </a:rPr>
              <a:t>个</a:t>
            </a:r>
            <a:r>
              <a:rPr lang="en-US" altLang="zh-CN" sz="2800" b="1" i="1" dirty="0">
                <a:solidFill>
                  <a:srgbClr val="04440F"/>
                </a:solidFill>
                <a:latin typeface="Times New Roman" panose="02020603050405020304" pitchFamily="18" charset="0"/>
              </a:rPr>
              <a:t>a</a:t>
            </a:r>
            <a:r>
              <a:rPr lang="en-US" altLang="zh-CN" sz="2800" b="1" dirty="0">
                <a:solidFill>
                  <a:srgbClr val="04440F"/>
                </a:solidFill>
                <a:latin typeface="Times New Roman" panose="02020603050405020304" pitchFamily="18" charset="0"/>
              </a:rPr>
              <a:t>, 15</a:t>
            </a:r>
            <a:r>
              <a:rPr lang="zh-CN" altLang="en-US" sz="2800" b="1" dirty="0">
                <a:solidFill>
                  <a:srgbClr val="04440F"/>
                </a:solidFill>
                <a:latin typeface="Times New Roman" panose="02020603050405020304" pitchFamily="18" charset="0"/>
              </a:rPr>
              <a:t>个</a:t>
            </a:r>
            <a:r>
              <a:rPr lang="en-US" altLang="zh-CN" sz="2800" b="1" i="1" dirty="0">
                <a:solidFill>
                  <a:srgbClr val="04440F"/>
                </a:solidFill>
                <a:latin typeface="Times New Roman" panose="02020603050405020304" pitchFamily="18" charset="0"/>
              </a:rPr>
              <a:t>e</a:t>
            </a:r>
            <a:r>
              <a:rPr lang="en-US" altLang="zh-CN" sz="2800" b="1" dirty="0">
                <a:solidFill>
                  <a:srgbClr val="04440F"/>
                </a:solidFill>
                <a:latin typeface="Times New Roman" panose="02020603050405020304" pitchFamily="18" charset="0"/>
              </a:rPr>
              <a:t>, 12</a:t>
            </a:r>
            <a:r>
              <a:rPr lang="zh-CN" altLang="en-US" sz="2800" b="1" dirty="0">
                <a:solidFill>
                  <a:srgbClr val="04440F"/>
                </a:solidFill>
                <a:latin typeface="Times New Roman" panose="02020603050405020304" pitchFamily="18" charset="0"/>
              </a:rPr>
              <a:t>个</a:t>
            </a:r>
            <a:r>
              <a:rPr lang="en-US" altLang="zh-CN" sz="2800" b="1" i="1" dirty="0">
                <a:solidFill>
                  <a:srgbClr val="04440F"/>
                </a:solidFill>
                <a:latin typeface="Times New Roman" panose="02020603050405020304" pitchFamily="18" charset="0"/>
              </a:rPr>
              <a:t>i</a:t>
            </a:r>
            <a:r>
              <a:rPr lang="en-US" altLang="zh-CN" sz="2800" b="1" dirty="0">
                <a:solidFill>
                  <a:srgbClr val="04440F"/>
                </a:solidFill>
                <a:latin typeface="Times New Roman" panose="02020603050405020304" pitchFamily="18" charset="0"/>
              </a:rPr>
              <a:t>, 3</a:t>
            </a:r>
            <a:r>
              <a:rPr lang="zh-CN" altLang="en-US" sz="2800" b="1" dirty="0">
                <a:solidFill>
                  <a:srgbClr val="04440F"/>
                </a:solidFill>
                <a:latin typeface="Times New Roman" panose="02020603050405020304" pitchFamily="18" charset="0"/>
              </a:rPr>
              <a:t>个</a:t>
            </a:r>
            <a:r>
              <a:rPr lang="en-US" altLang="zh-CN" sz="2800" b="1" i="1" dirty="0">
                <a:solidFill>
                  <a:srgbClr val="04440F"/>
                </a:solidFill>
                <a:latin typeface="Times New Roman" panose="02020603050405020304" pitchFamily="18" charset="0"/>
              </a:rPr>
              <a:t>s</a:t>
            </a:r>
            <a:r>
              <a:rPr lang="en-US" altLang="zh-CN" sz="2800" b="1" dirty="0">
                <a:solidFill>
                  <a:srgbClr val="04440F"/>
                </a:solidFill>
                <a:latin typeface="Times New Roman" panose="02020603050405020304" pitchFamily="18" charset="0"/>
              </a:rPr>
              <a:t>, 4</a:t>
            </a:r>
            <a:r>
              <a:rPr lang="zh-CN" altLang="en-US" sz="2800" b="1" dirty="0">
                <a:solidFill>
                  <a:srgbClr val="04440F"/>
                </a:solidFill>
                <a:latin typeface="Times New Roman" panose="02020603050405020304" pitchFamily="18" charset="0"/>
              </a:rPr>
              <a:t>个</a:t>
            </a:r>
            <a:r>
              <a:rPr lang="en-US" altLang="zh-CN" sz="2800" b="1" i="1" dirty="0">
                <a:solidFill>
                  <a:srgbClr val="04440F"/>
                </a:solidFill>
                <a:latin typeface="Times New Roman" panose="02020603050405020304" pitchFamily="18" charset="0"/>
              </a:rPr>
              <a:t>t</a:t>
            </a:r>
            <a:r>
              <a:rPr lang="en-US" altLang="zh-CN" sz="2800" b="1" dirty="0">
                <a:solidFill>
                  <a:srgbClr val="04440F"/>
                </a:solidFill>
                <a:latin typeface="Times New Roman" panose="02020603050405020304" pitchFamily="18" charset="0"/>
              </a:rPr>
              <a:t>, 13</a:t>
            </a:r>
            <a:r>
              <a:rPr lang="zh-CN" altLang="en-US" sz="2800" b="1" dirty="0">
                <a:solidFill>
                  <a:srgbClr val="04440F"/>
                </a:solidFill>
                <a:latin typeface="Times New Roman" panose="02020603050405020304" pitchFamily="18" charset="0"/>
              </a:rPr>
              <a:t>个</a:t>
            </a:r>
            <a:r>
              <a:rPr lang="en-US" altLang="zh-CN" sz="2800" b="1" i="1" dirty="0">
                <a:solidFill>
                  <a:srgbClr val="04440F"/>
                </a:solidFill>
                <a:latin typeface="Times New Roman" panose="02020603050405020304" pitchFamily="18" charset="0"/>
              </a:rPr>
              <a:t>sp</a:t>
            </a:r>
            <a:r>
              <a:rPr lang="en-US" altLang="zh-CN" sz="2800" b="1" dirty="0">
                <a:solidFill>
                  <a:srgbClr val="04440F"/>
                </a:solidFill>
                <a:latin typeface="Times New Roman" panose="02020603050405020304" pitchFamily="18" charset="0"/>
              </a:rPr>
              <a:t>, 1</a:t>
            </a:r>
            <a:r>
              <a:rPr lang="zh-CN" altLang="en-US" sz="2800" b="1" dirty="0">
                <a:solidFill>
                  <a:srgbClr val="04440F"/>
                </a:solidFill>
                <a:latin typeface="Times New Roman" panose="02020603050405020304" pitchFamily="18" charset="0"/>
              </a:rPr>
              <a:t>个</a:t>
            </a:r>
            <a:r>
              <a:rPr lang="en-US" altLang="zh-CN" sz="2800" b="1" i="1" dirty="0">
                <a:solidFill>
                  <a:srgbClr val="04440F"/>
                </a:solidFill>
                <a:latin typeface="Times New Roman" panose="02020603050405020304" pitchFamily="18" charset="0"/>
              </a:rPr>
              <a:t>nl </a:t>
            </a:r>
            <a:r>
              <a:rPr lang="en-US" altLang="zh-CN" sz="2800" b="1" dirty="0">
                <a:solidFill>
                  <a:srgbClr val="04440F"/>
                </a:solidFill>
                <a:latin typeface="Times New Roman" panose="02020603050405020304" pitchFamily="18" charset="0"/>
              </a:rPr>
              <a:t>.</a:t>
            </a:r>
            <a:endParaRPr lang="en-US" altLang="zh-CN" sz="2800" b="1" dirty="0">
              <a:solidFill>
                <a:srgbClr val="04440F"/>
              </a:solidFill>
              <a:latin typeface="Times New Roman" panose="02020603050405020304" pitchFamily="18" charset="0"/>
            </a:endParaRPr>
          </a:p>
          <a:p>
            <a:pPr algn="just" eaLnBrk="0" hangingPunct="0">
              <a:lnSpc>
                <a:spcPts val="3600"/>
              </a:lnSpc>
              <a:spcBef>
                <a:spcPct val="20000"/>
              </a:spcBef>
              <a:buClr>
                <a:schemeClr val="bg2"/>
              </a:buClr>
              <a:buSzPct val="75000"/>
              <a:buFont typeface="Monotype Sorts" pitchFamily="2" charset="2"/>
            </a:pPr>
            <a:r>
              <a:rPr lang="en-US" altLang="zh-CN" sz="2800" b="1" dirty="0">
                <a:latin typeface="Times New Roman" panose="02020603050405020304" pitchFamily="18" charset="0"/>
              </a:rPr>
              <a:t>F={3, 4, 15, 12, 13, 1, 10}</a:t>
            </a:r>
            <a:r>
              <a:rPr lang="en-US" altLang="zh-CN" sz="2800" b="1" dirty="0">
                <a:solidFill>
                  <a:srgbClr val="04440F"/>
                </a:solidFill>
                <a:latin typeface="Times New Roman" panose="02020603050405020304" pitchFamily="18" charset="0"/>
              </a:rPr>
              <a:t> </a:t>
            </a:r>
            <a:endParaRPr lang="en-US" altLang="zh-CN" sz="2800" b="1" dirty="0">
              <a:solidFill>
                <a:srgbClr val="04440F"/>
              </a:solidFill>
              <a:latin typeface="Times New Roman" panose="02020603050405020304" pitchFamily="18" charset="0"/>
              <a:ea typeface="Times New Roman" panose="02020603050405020304" pitchFamily="18" charset="0"/>
            </a:endParaRPr>
          </a:p>
        </p:txBody>
      </p:sp>
      <p:grpSp>
        <p:nvGrpSpPr>
          <p:cNvPr id="181252" name="组合 1781772"/>
          <p:cNvGrpSpPr/>
          <p:nvPr/>
        </p:nvGrpSpPr>
        <p:grpSpPr>
          <a:xfrm>
            <a:off x="215900" y="2924175"/>
            <a:ext cx="8388350" cy="3463925"/>
            <a:chOff x="136" y="1842"/>
            <a:chExt cx="5284" cy="2182"/>
          </a:xfrm>
        </p:grpSpPr>
        <p:pic>
          <p:nvPicPr>
            <p:cNvPr id="181253" name="Picture 4"/>
            <p:cNvPicPr>
              <a:picLocks noChangeAspect="1"/>
            </p:cNvPicPr>
            <p:nvPr/>
          </p:nvPicPr>
          <p:blipFill>
            <a:blip r:embed="rId1"/>
            <a:srcRect b="10672"/>
            <a:stretch>
              <a:fillRect/>
            </a:stretch>
          </p:blipFill>
          <p:spPr>
            <a:xfrm>
              <a:off x="136" y="1842"/>
              <a:ext cx="5284" cy="2182"/>
            </a:xfrm>
            <a:prstGeom prst="rect">
              <a:avLst/>
            </a:prstGeom>
            <a:noFill/>
            <a:ln w="9525">
              <a:noFill/>
            </a:ln>
          </p:spPr>
        </p:pic>
        <p:sp>
          <p:nvSpPr>
            <p:cNvPr id="181254" name="TextBox 2"/>
            <p:cNvSpPr txBox="1"/>
            <p:nvPr/>
          </p:nvSpPr>
          <p:spPr>
            <a:xfrm>
              <a:off x="2623" y="2228"/>
              <a:ext cx="189" cy="208"/>
            </a:xfrm>
            <a:prstGeom prst="rect">
              <a:avLst/>
            </a:prstGeom>
            <a:solidFill>
              <a:srgbClr val="FFFFFF"/>
            </a:solidFill>
            <a:ln w="9525">
              <a:noFill/>
            </a:ln>
          </p:spPr>
          <p:txBody>
            <a:bodyPr lIns="0" tIns="0" rIns="0" bIns="0"/>
            <a:p>
              <a:pPr algn="r" eaLnBrk="0" hangingPunct="0"/>
              <a:r>
                <a:rPr lang="en-US" altLang="zh-CN" sz="2000" b="1" dirty="0">
                  <a:solidFill>
                    <a:srgbClr val="000000"/>
                  </a:solidFill>
                  <a:latin typeface="Times New Roman" panose="02020603050405020304" pitchFamily="18" charset="0"/>
                </a:rPr>
                <a:t>33</a:t>
              </a:r>
              <a:endParaRPr lang="en-US" altLang="zh-CN" sz="2000" dirty="0">
                <a:latin typeface="Arial" panose="020B0604020202020204" pitchFamily="34" charset="0"/>
              </a:endParaRPr>
            </a:p>
          </p:txBody>
        </p:sp>
      </p:grpSp>
    </p:spTree>
  </p:cSld>
  <p:clrMapOvr>
    <a:masterClrMapping/>
  </p:clrMapOvr>
  <p:transition>
    <p:strips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文本占位符 1782785"/>
          <p:cNvSpPr>
            <a:spLocks noGrp="1"/>
          </p:cNvSpPr>
          <p:nvPr>
            <p:ph idx="1"/>
          </p:nvPr>
        </p:nvSpPr>
        <p:spPr>
          <a:xfrm>
            <a:off x="395288" y="873125"/>
            <a:ext cx="8424862" cy="4248150"/>
          </a:xfrm>
        </p:spPr>
        <p:txBody>
          <a:bodyPr vert="horz" wrap="square" lIns="92075" tIns="46038" rIns="92075" bIns="46038" anchor="t" anchorCtr="0"/>
          <a:p>
            <a:pPr algn="just">
              <a:buNone/>
            </a:pPr>
            <a:endParaRPr lang="en-US" altLang="zh-CN" sz="3200" b="0" dirty="0">
              <a:latin typeface="楷体_GB2312" pitchFamily="49" charset="-122"/>
              <a:ea typeface="楷体_GB2312" pitchFamily="49" charset="-122"/>
            </a:endParaRPr>
          </a:p>
          <a:p>
            <a:pPr algn="just">
              <a:lnSpc>
                <a:spcPct val="130000"/>
              </a:lnSpc>
              <a:buFont typeface="Wingdings" panose="05000000000000000000" pitchFamily="2" charset="2"/>
              <a:buChar char="v"/>
            </a:pPr>
            <a:r>
              <a:rPr lang="zh-CN" altLang="en-US" sz="3200" dirty="0"/>
              <a:t>哈夫曼编码：将哈夫曼树每个分支结点的左分支标上</a:t>
            </a:r>
            <a:r>
              <a:rPr lang="en-US" altLang="zh-CN" sz="3200" dirty="0"/>
              <a:t>0</a:t>
            </a:r>
            <a:r>
              <a:rPr lang="zh-CN" altLang="en-US" sz="3200" dirty="0"/>
              <a:t>，右分支标上</a:t>
            </a:r>
            <a:r>
              <a:rPr lang="en-US" altLang="zh-CN" sz="3200" dirty="0"/>
              <a:t>1</a:t>
            </a:r>
            <a:r>
              <a:rPr lang="zh-CN" altLang="en-US" sz="3200" dirty="0"/>
              <a:t>，把从根结点到每个叶结点的路径上的标号连接起来，作为该叶结点所代表字符的编码，这样得到的编码称为</a:t>
            </a:r>
            <a:r>
              <a:rPr lang="zh-CN" altLang="en-US" sz="3200" u="sng" dirty="0">
                <a:solidFill>
                  <a:srgbClr val="CC0000"/>
                </a:solidFill>
              </a:rPr>
              <a:t>哈夫曼编码</a:t>
            </a:r>
            <a:r>
              <a:rPr lang="zh-CN" altLang="en-US" sz="3200" dirty="0"/>
              <a:t>。</a:t>
            </a:r>
            <a:endParaRPr lang="zh-CN" altLang="en-US" sz="3200" dirty="0"/>
          </a:p>
        </p:txBody>
      </p:sp>
    </p:spTree>
  </p:cSld>
  <p:clrMapOvr>
    <a:masterClrMapping/>
  </p:clrMapOvr>
  <p:transition>
    <p:strip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3810" name="内容占位符 1783809"/>
          <p:cNvSpPr>
            <a:spLocks noGrp="1"/>
          </p:cNvSpPr>
          <p:nvPr>
            <p:ph idx="1"/>
          </p:nvPr>
        </p:nvSpPr>
        <p:spPr>
          <a:xfrm>
            <a:off x="250825" y="549275"/>
            <a:ext cx="8388350" cy="5795963"/>
          </a:xfrm>
        </p:spPr>
        <p:txBody>
          <a:bodyPr vert="horz" wrap="square" lIns="92075" tIns="46038" rIns="92075" bIns="46038" anchor="t" anchorCtr="0"/>
          <a:p>
            <a:pPr algn="just">
              <a:lnSpc>
                <a:spcPct val="120000"/>
              </a:lnSpc>
              <a:buClr>
                <a:srgbClr val="FF0000"/>
              </a:buClr>
              <a:buSzPct val="85000"/>
              <a:buFont typeface="Wingdings" panose="05000000000000000000" pitchFamily="2" charset="2"/>
              <a:buChar char="n"/>
            </a:pPr>
            <a:r>
              <a:rPr lang="zh-CN" altLang="en-US" sz="3000" dirty="0">
                <a:solidFill>
                  <a:srgbClr val="CC0000"/>
                </a:solidFill>
              </a:rPr>
              <a:t>定理</a:t>
            </a:r>
            <a:r>
              <a:rPr lang="en-US" altLang="zh-CN" sz="3000" dirty="0">
                <a:solidFill>
                  <a:srgbClr val="CC0000"/>
                </a:solidFill>
              </a:rPr>
              <a:t>5.2</a:t>
            </a:r>
            <a:r>
              <a:rPr lang="en-US" altLang="zh-CN" sz="3000" dirty="0"/>
              <a:t> </a:t>
            </a:r>
            <a:r>
              <a:rPr lang="zh-CN" altLang="en-US" sz="3000" dirty="0"/>
              <a:t>在外结点权值分别为</a:t>
            </a:r>
            <a:r>
              <a:rPr lang="en-US" altLang="zh-CN" sz="3000" i="1" dirty="0"/>
              <a:t>w</a:t>
            </a:r>
            <a:r>
              <a:rPr lang="en-US" altLang="zh-CN" sz="3000" baseline="-25000" dirty="0"/>
              <a:t>1</a:t>
            </a:r>
            <a:r>
              <a:rPr lang="en-US" altLang="zh-CN" sz="3000" dirty="0"/>
              <a:t>,</a:t>
            </a:r>
            <a:r>
              <a:rPr lang="en-US" altLang="zh-CN" sz="3000" i="1" dirty="0"/>
              <a:t>w</a:t>
            </a:r>
            <a:r>
              <a:rPr lang="en-US" altLang="zh-CN" sz="3000" baseline="-25000" dirty="0"/>
              <a:t>2</a:t>
            </a:r>
            <a:r>
              <a:rPr lang="en-US" altLang="zh-CN" sz="3000" dirty="0"/>
              <a:t>,…,</a:t>
            </a:r>
            <a:r>
              <a:rPr lang="en-US" altLang="zh-CN" sz="3000" i="1" dirty="0"/>
              <a:t>w</a:t>
            </a:r>
            <a:r>
              <a:rPr lang="en-US" altLang="zh-CN" sz="3000" i="1" baseline="-25000" dirty="0"/>
              <a:t>n</a:t>
            </a:r>
            <a:r>
              <a:rPr lang="zh-CN" altLang="en-US" sz="3000" dirty="0"/>
              <a:t>的扩充二叉树中，由哈夫曼算法构造出的哈夫曼树的带权路径长度最小，因此哈夫曼树为最优二叉树。</a:t>
            </a:r>
            <a:endParaRPr lang="zh-CN" altLang="en-US" sz="3000" dirty="0"/>
          </a:p>
          <a:p>
            <a:pPr algn="just">
              <a:lnSpc>
                <a:spcPct val="120000"/>
              </a:lnSpc>
              <a:buClr>
                <a:srgbClr val="FF0000"/>
              </a:buClr>
              <a:buSzPct val="85000"/>
              <a:buFont typeface="Wingdings" panose="05000000000000000000" pitchFamily="2" charset="2"/>
              <a:buChar char="n"/>
            </a:pPr>
            <a:r>
              <a:rPr lang="zh-CN" altLang="en-US" sz="3000" dirty="0"/>
              <a:t>根据该定理可知，对于所有的编码，哈夫曼编码使文件的总编码长度最短。实际上，哈夫曼算法的应用很广，这里只是以哈夫曼编码为例来说明哈夫曼算法。由观察可知，字符集中的字符所在的结点均是哈夫曼树中的外结点。</a:t>
            </a:r>
            <a:endParaRPr lang="zh-CN" altLang="en-US" sz="3000" dirty="0"/>
          </a:p>
          <a:p>
            <a:pPr algn="just">
              <a:lnSpc>
                <a:spcPct val="120000"/>
              </a:lnSpc>
              <a:buClr>
                <a:srgbClr val="FF0000"/>
              </a:buClr>
              <a:buSzPct val="85000"/>
              <a:buFont typeface="Wingdings" panose="05000000000000000000" pitchFamily="2" charset="2"/>
              <a:buChar char="n"/>
            </a:pPr>
            <a:r>
              <a:rPr lang="zh-CN" altLang="en-US" sz="3000" dirty="0"/>
              <a:t>哈夫曼树中</a:t>
            </a:r>
            <a:r>
              <a:rPr lang="zh-CN" altLang="en-US" sz="3000" dirty="0">
                <a:solidFill>
                  <a:srgbClr val="CC0000"/>
                </a:solidFill>
              </a:rPr>
              <a:t>没有度为 </a:t>
            </a:r>
            <a:r>
              <a:rPr lang="en-US" altLang="zh-CN" sz="3000" dirty="0">
                <a:solidFill>
                  <a:srgbClr val="CC0000"/>
                </a:solidFill>
              </a:rPr>
              <a:t>1 </a:t>
            </a:r>
            <a:r>
              <a:rPr lang="zh-CN" altLang="en-US" sz="3000" dirty="0">
                <a:solidFill>
                  <a:srgbClr val="CC0000"/>
                </a:solidFill>
              </a:rPr>
              <a:t>的结点</a:t>
            </a:r>
            <a:r>
              <a:rPr lang="zh-CN" altLang="en-US" sz="3000" dirty="0"/>
              <a:t>。</a:t>
            </a:r>
            <a:endParaRPr lang="zh-CN" altLang="en-US" sz="30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83810">
                                            <p:txEl>
                                              <p:charRg st="171" end="188"/>
                                            </p:txEl>
                                          </p:spTgt>
                                        </p:tgtEl>
                                        <p:attrNameLst>
                                          <p:attrName>style.visibility</p:attrName>
                                        </p:attrNameLst>
                                      </p:cBhvr>
                                      <p:to>
                                        <p:strVal val="visible"/>
                                      </p:to>
                                    </p:set>
                                    <p:anim calcmode="lin" valueType="num">
                                      <p:cBhvr additive="base">
                                        <p:cTn id="7" dur="500" fill="hold"/>
                                        <p:tgtEl>
                                          <p:spTgt spid="1783810">
                                            <p:txEl>
                                              <p:charRg st="171" end="18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3810">
                                            <p:txEl>
                                              <p:charRg st="171" end="18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文本框 1784833"/>
          <p:cNvSpPr txBox="1"/>
          <p:nvPr/>
        </p:nvSpPr>
        <p:spPr>
          <a:xfrm>
            <a:off x="395288" y="512763"/>
            <a:ext cx="4105275" cy="641350"/>
          </a:xfrm>
          <a:prstGeom prst="rect">
            <a:avLst/>
          </a:prstGeom>
          <a:noFill/>
          <a:ln w="9525">
            <a:noFill/>
          </a:ln>
        </p:spPr>
        <p:txBody>
          <a:bodyPr>
            <a:spAutoFit/>
          </a:bodyPr>
          <a:p>
            <a:pPr>
              <a:spcBef>
                <a:spcPct val="50000"/>
              </a:spcBef>
            </a:pPr>
            <a:r>
              <a:rPr lang="zh-CN" altLang="en-US" sz="3600" b="1" dirty="0">
                <a:solidFill>
                  <a:schemeClr val="tx2"/>
                </a:solidFill>
                <a:latin typeface="Times New Roman" panose="02020603050405020304" pitchFamily="18" charset="0"/>
              </a:rPr>
              <a:t>哈夫曼编码</a:t>
            </a:r>
            <a:endParaRPr lang="zh-CN" altLang="en-US" sz="3600" b="1" dirty="0">
              <a:solidFill>
                <a:schemeClr val="tx2"/>
              </a:solidFill>
              <a:latin typeface="Times New Roman" panose="02020603050405020304" pitchFamily="18" charset="0"/>
            </a:endParaRPr>
          </a:p>
        </p:txBody>
      </p:sp>
      <p:sp>
        <p:nvSpPr>
          <p:cNvPr id="1784835" name="文本框 1784834"/>
          <p:cNvSpPr txBox="1"/>
          <p:nvPr/>
        </p:nvSpPr>
        <p:spPr>
          <a:xfrm>
            <a:off x="395288" y="1365250"/>
            <a:ext cx="8245475" cy="4859338"/>
          </a:xfrm>
          <a:prstGeom prst="rect">
            <a:avLst/>
          </a:prstGeom>
          <a:noFill/>
          <a:ln w="9525">
            <a:noFill/>
          </a:ln>
        </p:spPr>
        <p:txBody>
          <a:bodyPr>
            <a:spAutoFit/>
          </a:bodyPr>
          <a:lstStyle/>
          <a:p>
            <a:pPr marR="0" defTabSz="914400">
              <a:lnSpc>
                <a:spcPct val="105000"/>
              </a:lnSpc>
              <a:spcBef>
                <a:spcPct val="20000"/>
              </a:spcBef>
              <a:buClr>
                <a:schemeClr val="bg1"/>
              </a:buClr>
              <a:buSzTx/>
              <a:buFont typeface="Arial" panose="020B0604020202020204" pitchFamily="34" charset="0"/>
              <a:buNone/>
              <a:defRPr/>
            </a:pPr>
            <a:r>
              <a:rPr kumimoji="0" lang="en-US" altLang="zh-CN" sz="2800" b="1" kern="1200" cap="none" spc="0" normalizeH="0" baseline="0" noProof="1">
                <a:effectLst>
                  <a:outerShdw blurRad="38100" dist="38100" dir="2700000">
                    <a:srgbClr val="C0C0C0"/>
                  </a:outerShdw>
                </a:effectLst>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哈夫曼编码的主要用途是实现数据压缩。</a:t>
            </a:r>
            <a:endParaRPr kumimoji="0" lang="zh-CN" altLang="en-US" sz="28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05000"/>
              </a:lnSpc>
              <a:spcBef>
                <a:spcPct val="20000"/>
              </a:spcBef>
              <a:buClr>
                <a:schemeClr val="bg1"/>
              </a:buClr>
              <a:buSzTx/>
              <a:buFont typeface="Arial" panose="020B0604020202020204" pitchFamily="34" charset="0"/>
              <a:buNone/>
              <a:defRPr/>
            </a:pPr>
            <a:r>
              <a:rPr kumimoji="0" lang="zh-CN" altLang="en-US"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设给出一段报文： </a:t>
            </a:r>
            <a:endPar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05000"/>
              </a:lnSpc>
              <a:spcBef>
                <a:spcPct val="20000"/>
              </a:spcBef>
              <a:buClr>
                <a:schemeClr val="bg1"/>
              </a:buClr>
              <a:buSzTx/>
              <a:buFont typeface="Arial" panose="020B0604020202020204" pitchFamily="34" charset="0"/>
              <a:buNone/>
              <a:defRPr/>
            </a:pPr>
            <a:r>
              <a:rPr kumimoji="0" lang="zh-CN" altLang="en-US"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CAST  CAST  SAT  AT  A  TASA</a:t>
            </a:r>
            <a:endPar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05000"/>
              </a:lnSpc>
              <a:spcBef>
                <a:spcPct val="20000"/>
              </a:spcBef>
              <a:buClr>
                <a:schemeClr val="bg1"/>
              </a:buClr>
              <a:buSzTx/>
              <a:buFont typeface="Arial" panose="020B0604020202020204" pitchFamily="34" charset="0"/>
              <a:buNone/>
              <a:defRPr/>
            </a:pP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字符集合是 </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C, A, S, T }</a:t>
            </a:r>
            <a:endPar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05000"/>
              </a:lnSpc>
              <a:spcBef>
                <a:spcPct val="20000"/>
              </a:spcBef>
              <a:buClr>
                <a:schemeClr val="bg1"/>
              </a:buClr>
              <a:buSzTx/>
              <a:buFont typeface="Arial" panose="020B0604020202020204" pitchFamily="34" charset="0"/>
              <a:buNone/>
              <a:defRPr/>
            </a:pPr>
            <a:r>
              <a:rPr kumimoji="0" lang="en-US" altLang="zh-CN" sz="28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若给每个字符以等长编码</a:t>
            </a:r>
            <a:endPar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05000"/>
              </a:lnSpc>
              <a:spcBef>
                <a:spcPct val="20000"/>
              </a:spcBef>
              <a:buClr>
                <a:schemeClr val="bg1"/>
              </a:buClr>
              <a:buSzTx/>
              <a:buFont typeface="Arial" panose="020B0604020202020204" pitchFamily="34" charset="0"/>
              <a:buNone/>
              <a:defRPr/>
            </a:pP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             </a:t>
            </a:r>
            <a:r>
              <a:rPr kumimoji="0" lang="en-GB" altLang="zh-CN" sz="3200" b="1" kern="1200" cap="none" spc="0" normalizeH="0" baseline="0" noProof="1">
                <a:latin typeface="Times New Roman" panose="02020603050405020304" pitchFamily="18" charset="0"/>
                <a:ea typeface="宋体" panose="02010600030101010101" pitchFamily="2" charset="-122"/>
                <a:cs typeface="+mn-cs"/>
                <a:sym typeface="+mn-ea"/>
              </a:rPr>
              <a:t>A : 00   T : 10    C : 01    S : 11</a:t>
            </a:r>
            <a:endParaRPr kumimoji="0" lang="en-GB" altLang="zh-CN" sz="32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05000"/>
              </a:lnSpc>
              <a:spcBef>
                <a:spcPct val="20000"/>
              </a:spcBef>
              <a:buClr>
                <a:schemeClr val="bg1"/>
              </a:buClr>
              <a:buSzTx/>
              <a:buFont typeface="Arial" panose="020B0604020202020204" pitchFamily="34" charset="0"/>
              <a:buNone/>
              <a:defRPr/>
            </a:pPr>
            <a:r>
              <a:rPr kumimoji="0" lang="en-GB" altLang="zh-CN" sz="3200" b="1" kern="1200" cap="none" spc="0" normalizeH="0" baseline="0" noProof="1">
                <a:latin typeface="Times New Roman" panose="02020603050405020304" pitchFamily="18" charset="0"/>
                <a:ea typeface="宋体" panose="02010600030101010101" pitchFamily="2" charset="-122"/>
                <a:cs typeface="+mn-cs"/>
                <a:sym typeface="+mn-ea"/>
              </a:rPr>
              <a:t>  01001110 01001110 110010 0010 00 10001100</a:t>
            </a:r>
            <a:endPar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endParaRPr>
          </a:p>
          <a:p>
            <a:pPr marR="0" defTabSz="914400">
              <a:lnSpc>
                <a:spcPct val="105000"/>
              </a:lnSpc>
              <a:spcBef>
                <a:spcPct val="20000"/>
              </a:spcBef>
              <a:buClr>
                <a:schemeClr val="bg1"/>
              </a:buClr>
              <a:buSzTx/>
              <a:buFont typeface="Arial" panose="020B0604020202020204" pitchFamily="34" charset="0"/>
              <a:buNone/>
              <a:defRPr/>
            </a:pPr>
            <a:r>
              <a:rPr kumimoji="0" lang="zh-CN" altLang="en-US" sz="3200" b="1" kern="1200" cap="none" spc="0" normalizeH="0" baseline="0" noProof="1">
                <a:latin typeface="Times New Roman" panose="02020603050405020304" pitchFamily="18" charset="0"/>
                <a:ea typeface="宋体" panose="02010600030101010101" pitchFamily="2" charset="-122"/>
                <a:cs typeface="+mn-cs"/>
                <a:sym typeface="+mn-ea"/>
              </a:rPr>
              <a:t>  则总编码长度为 </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18 </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3200" b="1" kern="1200" cap="none" spc="0" normalizeH="0" baseline="0" noProof="1">
                <a:latin typeface="Times New Roman" panose="02020603050405020304" pitchFamily="18" charset="0"/>
                <a:ea typeface="宋体" panose="02010600030101010101" pitchFamily="2" charset="-122"/>
                <a:cs typeface="+mn-cs"/>
                <a:sym typeface="+mn-ea"/>
              </a:rPr>
              <a:t> 2 = 36.</a:t>
            </a:r>
            <a:endParaRPr kumimoji="0" lang="en-US" altLang="zh-CN" sz="3200" b="1" kern="1200" cap="none" spc="0" normalizeH="0" baseline="0" noProof="1">
              <a:latin typeface="Times New Roman" panose="02020603050405020304" pitchFamily="18" charset="0"/>
              <a:ea typeface="楷体_GB2312" pitchFamily="49" charset="-122"/>
              <a:cs typeface="+mn-cs"/>
              <a:sym typeface="+mn-ea"/>
            </a:endParaRPr>
          </a:p>
        </p:txBody>
      </p:sp>
    </p:spTree>
  </p:cSld>
  <p:clrMapOvr>
    <a:masterClrMapping/>
  </p:clrMapOvr>
  <p:transition>
    <p:pull dir="l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文本占位符 1785857"/>
          <p:cNvSpPr>
            <a:spLocks noGrp="1"/>
          </p:cNvSpPr>
          <p:nvPr>
            <p:ph idx="1"/>
          </p:nvPr>
        </p:nvSpPr>
        <p:spPr>
          <a:xfrm>
            <a:off x="287338" y="188913"/>
            <a:ext cx="8497887" cy="2049462"/>
          </a:xfrm>
        </p:spPr>
        <p:txBody>
          <a:bodyPr vert="horz" wrap="square" lIns="92075" tIns="46038" rIns="92075" bIns="46038" anchor="t" anchorCtr="0"/>
          <a:p>
            <a:pPr>
              <a:lnSpc>
                <a:spcPct val="90000"/>
              </a:lnSpc>
              <a:buNone/>
            </a:pPr>
            <a:r>
              <a:rPr lang="en-US" altLang="zh-CN" sz="3200" dirty="0"/>
              <a:t>[</a:t>
            </a:r>
            <a:r>
              <a:rPr lang="zh-CN" altLang="en-US" sz="3200" dirty="0"/>
              <a:t>例</a:t>
            </a:r>
            <a:r>
              <a:rPr lang="en-US" altLang="zh-CN" sz="3200" dirty="0"/>
              <a:t>] </a:t>
            </a:r>
            <a:r>
              <a:rPr lang="zh-CN" altLang="en-US" sz="3200" dirty="0"/>
              <a:t>哈夫曼编码</a:t>
            </a:r>
            <a:endParaRPr lang="zh-CN" altLang="en-US" sz="3200" dirty="0"/>
          </a:p>
          <a:p>
            <a:pPr>
              <a:lnSpc>
                <a:spcPct val="90000"/>
              </a:lnSpc>
              <a:buNone/>
            </a:pPr>
            <a:r>
              <a:rPr lang="zh-CN" altLang="en-US" sz="3200" dirty="0">
                <a:solidFill>
                  <a:schemeClr val="tx2"/>
                </a:solidFill>
              </a:rPr>
              <a:t>报文：</a:t>
            </a:r>
            <a:r>
              <a:rPr lang="en-US" altLang="zh-CN" sz="3200" dirty="0">
                <a:solidFill>
                  <a:srgbClr val="CC0000"/>
                </a:solidFill>
              </a:rPr>
              <a:t>CAST  CAST  SAT  AT  A  TASA</a:t>
            </a:r>
            <a:endParaRPr lang="en-US" altLang="zh-CN" sz="3200" dirty="0">
              <a:solidFill>
                <a:srgbClr val="CC0000"/>
              </a:solidFill>
            </a:endParaRPr>
          </a:p>
          <a:p>
            <a:pPr>
              <a:lnSpc>
                <a:spcPct val="90000"/>
              </a:lnSpc>
              <a:buNone/>
            </a:pPr>
            <a:r>
              <a:rPr lang="zh-CN" altLang="en-US" sz="3200" dirty="0"/>
              <a:t>字符集合是 </a:t>
            </a:r>
            <a:r>
              <a:rPr lang="en-US" altLang="zh-CN" sz="3200" dirty="0"/>
              <a:t>{ C, A, S, T }</a:t>
            </a:r>
            <a:r>
              <a:rPr lang="zh-CN" altLang="en-US" sz="3200" dirty="0"/>
              <a:t>，</a:t>
            </a:r>
            <a:endParaRPr lang="zh-CN" altLang="en-US" sz="3200" dirty="0"/>
          </a:p>
          <a:p>
            <a:pPr>
              <a:lnSpc>
                <a:spcPct val="90000"/>
              </a:lnSpc>
              <a:buNone/>
            </a:pPr>
            <a:r>
              <a:rPr lang="zh-CN" altLang="en-US" sz="3200" dirty="0"/>
              <a:t>各个字符出现的频度</a:t>
            </a:r>
            <a:r>
              <a:rPr lang="en-US" altLang="zh-CN" sz="3200" dirty="0"/>
              <a:t>(</a:t>
            </a:r>
            <a:r>
              <a:rPr lang="zh-CN" altLang="en-US" sz="3200" dirty="0"/>
              <a:t>次数</a:t>
            </a:r>
            <a:r>
              <a:rPr lang="en-US" altLang="zh-CN" sz="3200" dirty="0"/>
              <a:t>)</a:t>
            </a:r>
            <a:r>
              <a:rPr lang="zh-CN" altLang="en-US" sz="3200" dirty="0"/>
              <a:t>是 </a:t>
            </a:r>
            <a:r>
              <a:rPr lang="en-US" altLang="zh-CN" sz="3200" dirty="0"/>
              <a:t>W</a:t>
            </a:r>
            <a:r>
              <a:rPr lang="zh-CN" altLang="en-US" sz="3200" dirty="0"/>
              <a:t>＝</a:t>
            </a:r>
            <a:r>
              <a:rPr lang="en-US" altLang="zh-CN" sz="3200" dirty="0"/>
              <a:t>{ 2, 7, 4, 5 }</a:t>
            </a:r>
            <a:r>
              <a:rPr lang="en-US" altLang="zh-CN" sz="3200" b="0" dirty="0">
                <a:latin typeface="幼圆" panose="02010509060101010101" pitchFamily="49" charset="-122"/>
                <a:ea typeface="幼圆" panose="02010509060101010101" pitchFamily="49" charset="-122"/>
              </a:rPr>
              <a:t>                                              </a:t>
            </a:r>
            <a:r>
              <a:rPr lang="en-US" altLang="zh-CN" sz="3200" dirty="0"/>
              <a:t>         </a:t>
            </a:r>
            <a:endParaRPr lang="en-US" altLang="zh-CN" sz="3200" dirty="0"/>
          </a:p>
        </p:txBody>
      </p:sp>
      <p:grpSp>
        <p:nvGrpSpPr>
          <p:cNvPr id="185347" name="组合 1785858"/>
          <p:cNvGrpSpPr/>
          <p:nvPr/>
        </p:nvGrpSpPr>
        <p:grpSpPr>
          <a:xfrm>
            <a:off x="792163" y="2492375"/>
            <a:ext cx="3771900" cy="3856038"/>
            <a:chOff x="499" y="1570"/>
            <a:chExt cx="2376" cy="2429"/>
          </a:xfrm>
        </p:grpSpPr>
        <p:sp>
          <p:nvSpPr>
            <p:cNvPr id="185352" name="椭圆 1785859"/>
            <p:cNvSpPr/>
            <p:nvPr/>
          </p:nvSpPr>
          <p:spPr>
            <a:xfrm>
              <a:off x="739" y="2242"/>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85353" name="文本框 1785860"/>
            <p:cNvSpPr txBox="1"/>
            <p:nvPr/>
          </p:nvSpPr>
          <p:spPr>
            <a:xfrm>
              <a:off x="763" y="2194"/>
              <a:ext cx="336"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7</a:t>
              </a:r>
              <a:endParaRPr lang="en-US" altLang="zh-CN" sz="3200" b="1" dirty="0">
                <a:latin typeface="Times New Roman" panose="02020603050405020304" pitchFamily="18" charset="0"/>
                <a:ea typeface="幼圆" panose="02010509060101010101" pitchFamily="49" charset="-122"/>
              </a:endParaRPr>
            </a:p>
          </p:txBody>
        </p:sp>
        <p:sp>
          <p:nvSpPr>
            <p:cNvPr id="185354" name="椭圆 1785861"/>
            <p:cNvSpPr/>
            <p:nvPr/>
          </p:nvSpPr>
          <p:spPr>
            <a:xfrm>
              <a:off x="1171" y="2770"/>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85355" name="文本框 1785862"/>
            <p:cNvSpPr txBox="1"/>
            <p:nvPr/>
          </p:nvSpPr>
          <p:spPr>
            <a:xfrm>
              <a:off x="1195" y="2722"/>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5</a:t>
              </a:r>
              <a:endParaRPr lang="en-US" altLang="zh-CN" sz="3200" b="1" dirty="0">
                <a:latin typeface="Times New Roman" panose="02020603050405020304" pitchFamily="18" charset="0"/>
                <a:ea typeface="幼圆" panose="02010509060101010101" pitchFamily="49" charset="-122"/>
              </a:endParaRPr>
            </a:p>
          </p:txBody>
        </p:sp>
        <p:sp>
          <p:nvSpPr>
            <p:cNvPr id="185356" name="椭圆 1785863"/>
            <p:cNvSpPr/>
            <p:nvPr/>
          </p:nvSpPr>
          <p:spPr>
            <a:xfrm>
              <a:off x="2515" y="3346"/>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85357" name="文本框 1785864"/>
            <p:cNvSpPr txBox="1"/>
            <p:nvPr/>
          </p:nvSpPr>
          <p:spPr>
            <a:xfrm>
              <a:off x="2539" y="3298"/>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4</a:t>
              </a:r>
              <a:endParaRPr lang="en-US" altLang="zh-CN" sz="3200" b="1" dirty="0">
                <a:latin typeface="Times New Roman" panose="02020603050405020304" pitchFamily="18" charset="0"/>
                <a:ea typeface="幼圆" panose="02010509060101010101" pitchFamily="49" charset="-122"/>
              </a:endParaRPr>
            </a:p>
          </p:txBody>
        </p:sp>
        <p:sp>
          <p:nvSpPr>
            <p:cNvPr id="185358" name="椭圆 1785865"/>
            <p:cNvSpPr/>
            <p:nvPr/>
          </p:nvSpPr>
          <p:spPr>
            <a:xfrm>
              <a:off x="1699" y="3346"/>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85359" name="文本框 1785866"/>
            <p:cNvSpPr txBox="1"/>
            <p:nvPr/>
          </p:nvSpPr>
          <p:spPr>
            <a:xfrm>
              <a:off x="1723" y="3298"/>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2</a:t>
              </a:r>
              <a:endParaRPr lang="en-US" altLang="zh-CN" sz="3200" b="1" dirty="0">
                <a:latin typeface="Times New Roman" panose="02020603050405020304" pitchFamily="18" charset="0"/>
                <a:ea typeface="幼圆" panose="02010509060101010101" pitchFamily="49" charset="-122"/>
              </a:endParaRPr>
            </a:p>
          </p:txBody>
        </p:sp>
        <p:grpSp>
          <p:nvGrpSpPr>
            <p:cNvPr id="185360" name="组合 1785867"/>
            <p:cNvGrpSpPr/>
            <p:nvPr/>
          </p:nvGrpSpPr>
          <p:grpSpPr>
            <a:xfrm>
              <a:off x="1075" y="1570"/>
              <a:ext cx="360" cy="384"/>
              <a:chOff x="1075" y="1570"/>
              <a:chExt cx="360" cy="384"/>
            </a:xfrm>
          </p:grpSpPr>
          <p:sp>
            <p:nvSpPr>
              <p:cNvPr id="185384" name="椭圆 1785868"/>
              <p:cNvSpPr/>
              <p:nvPr/>
            </p:nvSpPr>
            <p:spPr>
              <a:xfrm>
                <a:off x="1075" y="1618"/>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85385" name="文本框 1785869"/>
              <p:cNvSpPr txBox="1"/>
              <p:nvPr/>
            </p:nvSpPr>
            <p:spPr>
              <a:xfrm>
                <a:off x="1099" y="1570"/>
                <a:ext cx="336" cy="365"/>
              </a:xfrm>
              <a:prstGeom prst="rect">
                <a:avLst/>
              </a:prstGeom>
              <a:noFill/>
              <a:ln w="31750">
                <a:noFill/>
              </a:ln>
            </p:spPr>
            <p:txBody>
              <a:bodyPr>
                <a:spAutoFit/>
              </a:bodyPr>
              <a:p>
                <a:pPr>
                  <a:spcBef>
                    <a:spcPct val="50000"/>
                  </a:spcBef>
                </a:pPr>
                <a:endParaRPr lang="zh-CN" altLang="en-US" sz="3200" b="1" dirty="0">
                  <a:latin typeface="Times New Roman" panose="02020603050405020304" pitchFamily="18" charset="0"/>
                  <a:ea typeface="幼圆" panose="02010509060101010101" pitchFamily="49" charset="-122"/>
                </a:endParaRPr>
              </a:p>
            </p:txBody>
          </p:sp>
        </p:grpSp>
        <p:grpSp>
          <p:nvGrpSpPr>
            <p:cNvPr id="185361" name="组合 1785870"/>
            <p:cNvGrpSpPr/>
            <p:nvPr/>
          </p:nvGrpSpPr>
          <p:grpSpPr>
            <a:xfrm>
              <a:off x="1603" y="2098"/>
              <a:ext cx="360" cy="384"/>
              <a:chOff x="1603" y="2098"/>
              <a:chExt cx="360" cy="384"/>
            </a:xfrm>
          </p:grpSpPr>
          <p:sp>
            <p:nvSpPr>
              <p:cNvPr id="185382" name="椭圆 1785871"/>
              <p:cNvSpPr/>
              <p:nvPr/>
            </p:nvSpPr>
            <p:spPr>
              <a:xfrm>
                <a:off x="1603" y="2146"/>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85383" name="文本框 1785872"/>
              <p:cNvSpPr txBox="1"/>
              <p:nvPr/>
            </p:nvSpPr>
            <p:spPr>
              <a:xfrm>
                <a:off x="1627" y="2098"/>
                <a:ext cx="336" cy="365"/>
              </a:xfrm>
              <a:prstGeom prst="rect">
                <a:avLst/>
              </a:prstGeom>
              <a:noFill/>
              <a:ln w="31750">
                <a:noFill/>
              </a:ln>
            </p:spPr>
            <p:txBody>
              <a:bodyPr>
                <a:spAutoFit/>
              </a:bodyPr>
              <a:p>
                <a:pPr>
                  <a:spcBef>
                    <a:spcPct val="50000"/>
                  </a:spcBef>
                </a:pPr>
                <a:endParaRPr lang="zh-CN" altLang="en-US" sz="3200" b="1" dirty="0">
                  <a:latin typeface="Times New Roman" panose="02020603050405020304" pitchFamily="18" charset="0"/>
                  <a:ea typeface="幼圆" panose="02010509060101010101" pitchFamily="49" charset="-122"/>
                </a:endParaRPr>
              </a:p>
            </p:txBody>
          </p:sp>
        </p:grpSp>
        <p:grpSp>
          <p:nvGrpSpPr>
            <p:cNvPr id="185362" name="组合 1785873"/>
            <p:cNvGrpSpPr/>
            <p:nvPr/>
          </p:nvGrpSpPr>
          <p:grpSpPr>
            <a:xfrm>
              <a:off x="2083" y="2674"/>
              <a:ext cx="360" cy="384"/>
              <a:chOff x="2083" y="2674"/>
              <a:chExt cx="360" cy="384"/>
            </a:xfrm>
          </p:grpSpPr>
          <p:sp>
            <p:nvSpPr>
              <p:cNvPr id="185380" name="椭圆 1785874"/>
              <p:cNvSpPr/>
              <p:nvPr/>
            </p:nvSpPr>
            <p:spPr>
              <a:xfrm>
                <a:off x="2083" y="2722"/>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85381" name="文本框 1785875"/>
              <p:cNvSpPr txBox="1"/>
              <p:nvPr/>
            </p:nvSpPr>
            <p:spPr>
              <a:xfrm>
                <a:off x="2107" y="2674"/>
                <a:ext cx="336" cy="365"/>
              </a:xfrm>
              <a:prstGeom prst="rect">
                <a:avLst/>
              </a:prstGeom>
              <a:noFill/>
              <a:ln w="31750">
                <a:noFill/>
              </a:ln>
            </p:spPr>
            <p:txBody>
              <a:bodyPr>
                <a:spAutoFit/>
              </a:bodyPr>
              <a:p>
                <a:pPr>
                  <a:spcBef>
                    <a:spcPct val="50000"/>
                  </a:spcBef>
                </a:pPr>
                <a:endParaRPr lang="zh-CN" altLang="en-US" sz="3200" b="1" dirty="0">
                  <a:latin typeface="Times New Roman" panose="02020603050405020304" pitchFamily="18" charset="0"/>
                  <a:ea typeface="幼圆" panose="02010509060101010101" pitchFamily="49" charset="-122"/>
                </a:endParaRPr>
              </a:p>
            </p:txBody>
          </p:sp>
        </p:grpSp>
        <p:sp>
          <p:nvSpPr>
            <p:cNvPr id="1785877" name="文本框 1785876"/>
            <p:cNvSpPr txBox="1"/>
            <p:nvPr/>
          </p:nvSpPr>
          <p:spPr>
            <a:xfrm>
              <a:off x="739" y="1858"/>
              <a:ext cx="432" cy="365"/>
            </a:xfrm>
            <a:prstGeom prst="rect">
              <a:avLst/>
            </a:prstGeom>
            <a:noFill/>
            <a:ln w="31750">
              <a:noFill/>
            </a:ln>
          </p:spPr>
          <p:txBody>
            <a:bodyPr>
              <a:spAutoFit/>
            </a:bodyPr>
            <a:p>
              <a:pPr algn="ct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0</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78" name="文本框 1785877"/>
            <p:cNvSpPr txBox="1"/>
            <p:nvPr/>
          </p:nvSpPr>
          <p:spPr>
            <a:xfrm>
              <a:off x="1315" y="3490"/>
              <a:ext cx="384" cy="365"/>
            </a:xfrm>
            <a:prstGeom prst="rect">
              <a:avLst/>
            </a:prstGeom>
            <a:noFill/>
            <a:ln w="31750">
              <a:noFill/>
            </a:ln>
          </p:spPr>
          <p:txBody>
            <a:bodyPr>
              <a:spAutoFit/>
            </a:bodyPr>
            <a:lstStyle/>
            <a:p>
              <a:pPr marR="0" algn="ctr" defTabSz="914400">
                <a:spcBef>
                  <a:spcPct val="50000"/>
                </a:spcBef>
                <a:buClr>
                  <a:schemeClr val="bg1"/>
                </a:buClr>
                <a:buSzTx/>
                <a:buFont typeface="Arial" panose="020B0604020202020204" pitchFamily="34" charset="0"/>
                <a:buNone/>
                <a:defRPr/>
              </a:pPr>
              <a:endParaRPr kumimoji="0" sz="3200" b="1" kern="1200" cap="none" spc="0" normalizeH="0" baseline="0" noProof="1">
                <a:effectLst>
                  <a:outerShdw blurRad="38100" dist="38100" dir="2700000">
                    <a:srgbClr val="C0C0C0"/>
                  </a:outerShdw>
                </a:effectLst>
                <a:latin typeface="Times New Roman" panose="02020603050405020304" pitchFamily="18" charset="0"/>
                <a:ea typeface="幼圆" panose="02010509060101010101" pitchFamily="49" charset="-122"/>
                <a:cs typeface="+mn-cs"/>
              </a:endParaRPr>
            </a:p>
          </p:txBody>
        </p:sp>
        <p:sp>
          <p:nvSpPr>
            <p:cNvPr id="185365" name="直接连接符 1785878"/>
            <p:cNvSpPr/>
            <p:nvPr/>
          </p:nvSpPr>
          <p:spPr>
            <a:xfrm flipH="1">
              <a:off x="998" y="1954"/>
              <a:ext cx="173" cy="297"/>
            </a:xfrm>
            <a:prstGeom prst="line">
              <a:avLst/>
            </a:prstGeom>
            <a:ln w="31750" cap="sq" cmpd="sng">
              <a:solidFill>
                <a:srgbClr val="993366"/>
              </a:solidFill>
              <a:prstDash val="solid"/>
              <a:headEnd type="none" w="sm" len="sm"/>
              <a:tailEnd type="none" w="med" len="lg"/>
            </a:ln>
          </p:spPr>
        </p:sp>
        <p:sp>
          <p:nvSpPr>
            <p:cNvPr id="185366" name="直接连接符 1785879"/>
            <p:cNvSpPr/>
            <p:nvPr/>
          </p:nvSpPr>
          <p:spPr>
            <a:xfrm>
              <a:off x="2371" y="3010"/>
              <a:ext cx="240" cy="336"/>
            </a:xfrm>
            <a:prstGeom prst="line">
              <a:avLst/>
            </a:prstGeom>
            <a:ln w="31750" cap="sq" cmpd="sng">
              <a:solidFill>
                <a:srgbClr val="993366"/>
              </a:solidFill>
              <a:prstDash val="solid"/>
              <a:headEnd type="none" w="sm" len="sm"/>
              <a:tailEnd type="none" w="med" len="lg"/>
            </a:ln>
          </p:spPr>
        </p:sp>
        <p:sp>
          <p:nvSpPr>
            <p:cNvPr id="185367" name="直接连接符 1785880"/>
            <p:cNvSpPr/>
            <p:nvPr/>
          </p:nvSpPr>
          <p:spPr>
            <a:xfrm>
              <a:off x="1363" y="1906"/>
              <a:ext cx="270" cy="277"/>
            </a:xfrm>
            <a:prstGeom prst="line">
              <a:avLst/>
            </a:prstGeom>
            <a:ln w="31750" cap="sq" cmpd="sng">
              <a:solidFill>
                <a:srgbClr val="993366"/>
              </a:solidFill>
              <a:prstDash val="solid"/>
              <a:headEnd type="none" w="sm" len="sm"/>
              <a:tailEnd type="none" w="med" len="lg"/>
            </a:ln>
          </p:spPr>
        </p:sp>
        <p:sp>
          <p:nvSpPr>
            <p:cNvPr id="185368" name="直接连接符 1785881"/>
            <p:cNvSpPr/>
            <p:nvPr/>
          </p:nvSpPr>
          <p:spPr>
            <a:xfrm>
              <a:off x="1882" y="2432"/>
              <a:ext cx="272" cy="318"/>
            </a:xfrm>
            <a:prstGeom prst="line">
              <a:avLst/>
            </a:prstGeom>
            <a:ln w="31750" cap="sq" cmpd="sng">
              <a:solidFill>
                <a:srgbClr val="993366"/>
              </a:solidFill>
              <a:prstDash val="solid"/>
              <a:headEnd type="none" w="sm" len="sm"/>
              <a:tailEnd type="none" w="med" len="lg"/>
            </a:ln>
          </p:spPr>
        </p:sp>
        <p:sp>
          <p:nvSpPr>
            <p:cNvPr id="185369" name="直接连接符 1785882"/>
            <p:cNvSpPr/>
            <p:nvPr/>
          </p:nvSpPr>
          <p:spPr>
            <a:xfrm flipH="1">
              <a:off x="1459" y="2455"/>
              <a:ext cx="196" cy="363"/>
            </a:xfrm>
            <a:prstGeom prst="line">
              <a:avLst/>
            </a:prstGeom>
            <a:ln w="31750" cap="sq" cmpd="sng">
              <a:solidFill>
                <a:srgbClr val="993366"/>
              </a:solidFill>
              <a:prstDash val="solid"/>
              <a:headEnd type="none" w="sm" len="sm"/>
              <a:tailEnd type="none" w="med" len="lg"/>
            </a:ln>
          </p:spPr>
        </p:sp>
        <p:sp>
          <p:nvSpPr>
            <p:cNvPr id="185370" name="直接连接符 1785883"/>
            <p:cNvSpPr/>
            <p:nvPr/>
          </p:nvSpPr>
          <p:spPr>
            <a:xfrm flipH="1">
              <a:off x="1987" y="3058"/>
              <a:ext cx="192" cy="336"/>
            </a:xfrm>
            <a:prstGeom prst="line">
              <a:avLst/>
            </a:prstGeom>
            <a:ln w="31750" cap="sq" cmpd="sng">
              <a:solidFill>
                <a:srgbClr val="993366"/>
              </a:solidFill>
              <a:prstDash val="solid"/>
              <a:headEnd type="none" w="sm" len="sm"/>
              <a:tailEnd type="none" w="med" len="lg"/>
            </a:ln>
          </p:spPr>
        </p:sp>
        <p:sp>
          <p:nvSpPr>
            <p:cNvPr id="1785885" name="文本框 1785884"/>
            <p:cNvSpPr txBox="1"/>
            <p:nvPr/>
          </p:nvSpPr>
          <p:spPr>
            <a:xfrm>
              <a:off x="2419" y="2914"/>
              <a:ext cx="432" cy="365"/>
            </a:xfrm>
            <a:prstGeom prst="rect">
              <a:avLst/>
            </a:prstGeom>
            <a:noFill/>
            <a:ln w="31750">
              <a:noFill/>
            </a:ln>
          </p:spPr>
          <p:txBody>
            <a:bodyPr>
              <a:spAutoFit/>
            </a:bodyPr>
            <a:p>
              <a:pPr algn="ct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86" name="文本框 1785885"/>
            <p:cNvSpPr txBox="1"/>
            <p:nvPr/>
          </p:nvSpPr>
          <p:spPr>
            <a:xfrm>
              <a:off x="1411" y="1762"/>
              <a:ext cx="432" cy="365"/>
            </a:xfrm>
            <a:prstGeom prst="rect">
              <a:avLst/>
            </a:prstGeom>
            <a:noFill/>
            <a:ln w="31750">
              <a:noFill/>
            </a:ln>
          </p:spPr>
          <p:txBody>
            <a:bodyPr>
              <a:spAutoFit/>
            </a:bodyPr>
            <a:p>
              <a:pPr algn="ct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87" name="文本框 1785886"/>
            <p:cNvSpPr txBox="1"/>
            <p:nvPr/>
          </p:nvSpPr>
          <p:spPr>
            <a:xfrm>
              <a:off x="1939" y="2338"/>
              <a:ext cx="432" cy="365"/>
            </a:xfrm>
            <a:prstGeom prst="rect">
              <a:avLst/>
            </a:prstGeom>
            <a:noFill/>
            <a:ln w="31750">
              <a:noFill/>
            </a:ln>
          </p:spPr>
          <p:txBody>
            <a:bodyPr>
              <a:spAutoFit/>
            </a:bodyPr>
            <a:p>
              <a:pPr algn="ct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1</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88" name="文本框 1785887"/>
            <p:cNvSpPr txBox="1"/>
            <p:nvPr/>
          </p:nvSpPr>
          <p:spPr>
            <a:xfrm>
              <a:off x="1219" y="2386"/>
              <a:ext cx="432" cy="365"/>
            </a:xfrm>
            <a:prstGeom prst="rect">
              <a:avLst/>
            </a:prstGeom>
            <a:noFill/>
            <a:ln w="31750">
              <a:noFill/>
            </a:ln>
          </p:spPr>
          <p:txBody>
            <a:bodyPr>
              <a:spAutoFit/>
            </a:bodyPr>
            <a:p>
              <a:pPr algn="ct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0</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89" name="文本框 1785888"/>
            <p:cNvSpPr txBox="1"/>
            <p:nvPr/>
          </p:nvSpPr>
          <p:spPr>
            <a:xfrm>
              <a:off x="1747" y="2962"/>
              <a:ext cx="432" cy="365"/>
            </a:xfrm>
            <a:prstGeom prst="rect">
              <a:avLst/>
            </a:prstGeom>
            <a:noFill/>
            <a:ln w="31750">
              <a:noFill/>
            </a:ln>
          </p:spPr>
          <p:txBody>
            <a:bodyPr>
              <a:spAutoFit/>
            </a:bodyPr>
            <a:p>
              <a:pPr algn="ct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0</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90" name="文本框 1785889"/>
            <p:cNvSpPr txBox="1"/>
            <p:nvPr/>
          </p:nvSpPr>
          <p:spPr>
            <a:xfrm>
              <a:off x="979" y="3010"/>
              <a:ext cx="384" cy="365"/>
            </a:xfrm>
            <a:prstGeom prst="rect">
              <a:avLst/>
            </a:prstGeom>
            <a:noFill/>
            <a:ln w="31750">
              <a:noFill/>
            </a:ln>
          </p:spPr>
          <p:txBody>
            <a:bodyPr>
              <a:spAutoFit/>
            </a:bodyPr>
            <a:p>
              <a:pP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T</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91" name="文本框 1785890"/>
            <p:cNvSpPr txBox="1"/>
            <p:nvPr/>
          </p:nvSpPr>
          <p:spPr>
            <a:xfrm>
              <a:off x="499" y="2434"/>
              <a:ext cx="384" cy="365"/>
            </a:xfrm>
            <a:prstGeom prst="rect">
              <a:avLst/>
            </a:prstGeom>
            <a:noFill/>
            <a:ln w="31750">
              <a:noFill/>
            </a:ln>
          </p:spPr>
          <p:txBody>
            <a:bodyPr>
              <a:spAutoFit/>
            </a:bodyPr>
            <a:p>
              <a:pP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A</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92" name="文本框 1785891"/>
            <p:cNvSpPr txBox="1"/>
            <p:nvPr/>
          </p:nvSpPr>
          <p:spPr>
            <a:xfrm>
              <a:off x="1507" y="3586"/>
              <a:ext cx="384" cy="365"/>
            </a:xfrm>
            <a:prstGeom prst="rect">
              <a:avLst/>
            </a:prstGeom>
            <a:noFill/>
            <a:ln w="31750">
              <a:noFill/>
            </a:ln>
          </p:spPr>
          <p:txBody>
            <a:bodyPr>
              <a:spAutoFit/>
            </a:bodyPr>
            <a:p>
              <a:pP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C</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sp>
          <p:nvSpPr>
            <p:cNvPr id="1785893" name="文本框 1785892"/>
            <p:cNvSpPr txBox="1"/>
            <p:nvPr/>
          </p:nvSpPr>
          <p:spPr>
            <a:xfrm>
              <a:off x="2371" y="3634"/>
              <a:ext cx="384" cy="365"/>
            </a:xfrm>
            <a:prstGeom prst="rect">
              <a:avLst/>
            </a:prstGeom>
            <a:noFill/>
            <a:ln w="31750">
              <a:noFill/>
            </a:ln>
          </p:spPr>
          <p:txBody>
            <a:bodyPr>
              <a:spAutoFit/>
            </a:bodyPr>
            <a:p>
              <a:pPr>
                <a:spcBef>
                  <a:spcPct val="50000"/>
                </a:spcBef>
                <a:buNone/>
              </a:pPr>
              <a:r>
                <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rPr>
                <a:t>S</a:t>
              </a:r>
              <a:endParaRPr lang="en-US" altLang="zh-CN" sz="3200" b="1" dirty="0">
                <a:effectLst>
                  <a:outerShdw blurRad="38100" dist="38100" dir="2700000">
                    <a:srgbClr val="C0C0C0"/>
                  </a:outerShdw>
                </a:effectLst>
                <a:latin typeface="Times New Roman" panose="02020603050405020304" pitchFamily="18" charset="0"/>
                <a:ea typeface="幼圆" panose="02010509060101010101" pitchFamily="49" charset="-122"/>
              </a:endParaRPr>
            </a:p>
          </p:txBody>
        </p:sp>
      </p:grpSp>
      <p:sp>
        <p:nvSpPr>
          <p:cNvPr id="185348" name="文本框 1785893"/>
          <p:cNvSpPr txBox="1"/>
          <p:nvPr/>
        </p:nvSpPr>
        <p:spPr>
          <a:xfrm>
            <a:off x="5003800" y="2384425"/>
            <a:ext cx="3816350" cy="3725863"/>
          </a:xfrm>
          <a:prstGeom prst="rect">
            <a:avLst/>
          </a:prstGeom>
          <a:noFill/>
          <a:ln w="31750">
            <a:noFill/>
          </a:ln>
        </p:spPr>
        <p:txBody>
          <a:bodyPr>
            <a:spAutoFit/>
          </a:bodyPr>
          <a:p>
            <a:pPr>
              <a:spcBef>
                <a:spcPct val="50000"/>
              </a:spcBef>
            </a:pPr>
            <a:r>
              <a:rPr lang="zh-CN" altLang="en-US" sz="2800" b="1" dirty="0">
                <a:solidFill>
                  <a:srgbClr val="04440F"/>
                </a:solidFill>
                <a:latin typeface="Times New Roman" panose="02020603050405020304" pitchFamily="18" charset="0"/>
              </a:rPr>
              <a:t>编码</a:t>
            </a:r>
            <a:endParaRPr lang="zh-CN" altLang="en-US" sz="2800" b="1" dirty="0">
              <a:solidFill>
                <a:srgbClr val="04440F"/>
              </a:solidFill>
              <a:latin typeface="Times New Roman" panose="02020603050405020304" pitchFamily="18" charset="0"/>
            </a:endParaRPr>
          </a:p>
          <a:p>
            <a:pPr>
              <a:spcBef>
                <a:spcPct val="50000"/>
              </a:spcBef>
            </a:pPr>
            <a:r>
              <a:rPr lang="zh-CN" altLang="en-US" sz="2800" b="1" dirty="0">
                <a:solidFill>
                  <a:srgbClr val="04440F"/>
                </a:solidFill>
                <a:latin typeface="Times New Roman" panose="02020603050405020304" pitchFamily="18" charset="0"/>
              </a:rPr>
              <a:t>   </a:t>
            </a:r>
            <a:r>
              <a:rPr lang="en-US" altLang="zh-CN" sz="2800" b="1" dirty="0">
                <a:solidFill>
                  <a:srgbClr val="04440F"/>
                </a:solidFill>
                <a:latin typeface="Times New Roman" panose="02020603050405020304" pitchFamily="18" charset="0"/>
              </a:rPr>
              <a:t>A (0)</a:t>
            </a:r>
            <a:endParaRPr lang="en-US" altLang="zh-CN" sz="2800" b="1" dirty="0">
              <a:solidFill>
                <a:srgbClr val="04440F"/>
              </a:solidFill>
              <a:latin typeface="Times New Roman" panose="02020603050405020304" pitchFamily="18" charset="0"/>
            </a:endParaRPr>
          </a:p>
          <a:p>
            <a:pPr>
              <a:spcBef>
                <a:spcPct val="50000"/>
              </a:spcBef>
            </a:pPr>
            <a:r>
              <a:rPr lang="en-US" altLang="zh-CN" sz="2800" b="1" dirty="0">
                <a:solidFill>
                  <a:srgbClr val="04440F"/>
                </a:solidFill>
                <a:latin typeface="Times New Roman" panose="02020603050405020304" pitchFamily="18" charset="0"/>
              </a:rPr>
              <a:t>   T (10)</a:t>
            </a:r>
            <a:endParaRPr lang="en-US" altLang="zh-CN" sz="2800" b="1" dirty="0">
              <a:solidFill>
                <a:srgbClr val="04440F"/>
              </a:solidFill>
              <a:latin typeface="Times New Roman" panose="02020603050405020304" pitchFamily="18" charset="0"/>
            </a:endParaRPr>
          </a:p>
          <a:p>
            <a:pPr>
              <a:spcBef>
                <a:spcPct val="50000"/>
              </a:spcBef>
            </a:pPr>
            <a:r>
              <a:rPr lang="en-US" altLang="zh-CN" sz="2800" b="1" dirty="0">
                <a:solidFill>
                  <a:srgbClr val="04440F"/>
                </a:solidFill>
                <a:latin typeface="Times New Roman" panose="02020603050405020304" pitchFamily="18" charset="0"/>
              </a:rPr>
              <a:t>   C (110)</a:t>
            </a:r>
            <a:endParaRPr lang="en-US" altLang="zh-CN" sz="2800" b="1" dirty="0">
              <a:solidFill>
                <a:srgbClr val="04440F"/>
              </a:solidFill>
              <a:latin typeface="Times New Roman" panose="02020603050405020304" pitchFamily="18" charset="0"/>
            </a:endParaRPr>
          </a:p>
          <a:p>
            <a:pPr>
              <a:spcBef>
                <a:spcPct val="50000"/>
              </a:spcBef>
            </a:pPr>
            <a:r>
              <a:rPr lang="en-US" altLang="zh-CN" sz="2800" b="1" dirty="0">
                <a:solidFill>
                  <a:srgbClr val="04440F"/>
                </a:solidFill>
                <a:latin typeface="Times New Roman" panose="02020603050405020304" pitchFamily="18" charset="0"/>
              </a:rPr>
              <a:t>   S (111)</a:t>
            </a:r>
            <a:endParaRPr lang="en-US" altLang="zh-CN" sz="2800" b="1" dirty="0">
              <a:solidFill>
                <a:srgbClr val="04440F"/>
              </a:solidFill>
              <a:latin typeface="Times New Roman" panose="02020603050405020304" pitchFamily="18" charset="0"/>
            </a:endParaRPr>
          </a:p>
          <a:p>
            <a:pPr>
              <a:spcBef>
                <a:spcPct val="50000"/>
              </a:spcBef>
            </a:pPr>
            <a:r>
              <a:rPr lang="zh-CN" altLang="en-US" sz="2800" b="1" dirty="0">
                <a:latin typeface="Times New Roman" panose="02020603050405020304" pitchFamily="18" charset="0"/>
              </a:rPr>
              <a:t>总编码长度为</a:t>
            </a:r>
            <a:r>
              <a:rPr lang="en-US" altLang="zh-CN" sz="2800" b="1" dirty="0">
                <a:latin typeface="Times New Roman" panose="02020603050405020304" pitchFamily="18" charset="0"/>
              </a:rPr>
              <a:t>35</a:t>
            </a:r>
            <a:endParaRPr lang="en-US" altLang="zh-CN" sz="2800" b="1" dirty="0">
              <a:latin typeface="Times New Roman" panose="02020603050405020304" pitchFamily="18" charset="0"/>
            </a:endParaRPr>
          </a:p>
        </p:txBody>
      </p:sp>
      <p:sp>
        <p:nvSpPr>
          <p:cNvPr id="185349" name="文本框 1785894"/>
          <p:cNvSpPr txBox="1"/>
          <p:nvPr/>
        </p:nvSpPr>
        <p:spPr>
          <a:xfrm>
            <a:off x="3419475" y="4797425"/>
            <a:ext cx="360363" cy="579438"/>
          </a:xfrm>
          <a:prstGeom prst="rect">
            <a:avLst/>
          </a:prstGeom>
          <a:noFill/>
          <a:ln w="9525">
            <a:noFill/>
          </a:ln>
        </p:spPr>
        <p:txBody>
          <a:bodyPr>
            <a:spAutoFit/>
          </a:bodyPr>
          <a:p>
            <a:pPr>
              <a:spcBef>
                <a:spcPct val="50000"/>
              </a:spcBef>
            </a:pPr>
            <a:r>
              <a:rPr lang="en-US" altLang="zh-CN" sz="3200" b="1" dirty="0">
                <a:solidFill>
                  <a:schemeClr val="tx2"/>
                </a:solidFill>
                <a:latin typeface="Times New Roman" panose="02020603050405020304" pitchFamily="18" charset="0"/>
              </a:rPr>
              <a:t>6</a:t>
            </a:r>
            <a:endParaRPr lang="en-US" altLang="zh-CN" sz="3200" b="1" dirty="0">
              <a:solidFill>
                <a:schemeClr val="tx2"/>
              </a:solidFill>
              <a:latin typeface="Times New Roman" panose="02020603050405020304" pitchFamily="18" charset="0"/>
            </a:endParaRPr>
          </a:p>
        </p:txBody>
      </p:sp>
      <p:sp>
        <p:nvSpPr>
          <p:cNvPr id="185350" name="文本框 1785895"/>
          <p:cNvSpPr txBox="1"/>
          <p:nvPr/>
        </p:nvSpPr>
        <p:spPr>
          <a:xfrm>
            <a:off x="2627313" y="3933825"/>
            <a:ext cx="431800" cy="487363"/>
          </a:xfrm>
          <a:prstGeom prst="rect">
            <a:avLst/>
          </a:prstGeom>
          <a:noFill/>
          <a:ln w="9525">
            <a:noFill/>
          </a:ln>
        </p:spPr>
        <p:txBody>
          <a:bodyPr lIns="0" tIns="0" rIns="0" bIns="0">
            <a:spAutoFit/>
          </a:bodyPr>
          <a:p>
            <a:pPr>
              <a:spcBef>
                <a:spcPct val="50000"/>
              </a:spcBef>
            </a:pPr>
            <a:r>
              <a:rPr lang="en-US" altLang="zh-CN" sz="3200" b="1" dirty="0">
                <a:solidFill>
                  <a:schemeClr val="tx2"/>
                </a:solidFill>
                <a:latin typeface="Times New Roman" panose="02020603050405020304" pitchFamily="18" charset="0"/>
              </a:rPr>
              <a:t>11</a:t>
            </a:r>
            <a:endParaRPr lang="en-US" altLang="zh-CN" sz="3200" b="1" dirty="0">
              <a:solidFill>
                <a:schemeClr val="tx2"/>
              </a:solidFill>
              <a:latin typeface="Times New Roman" panose="02020603050405020304" pitchFamily="18" charset="0"/>
            </a:endParaRPr>
          </a:p>
        </p:txBody>
      </p:sp>
      <p:sp>
        <p:nvSpPr>
          <p:cNvPr id="185351" name="文本框 1785896"/>
          <p:cNvSpPr txBox="1"/>
          <p:nvPr/>
        </p:nvSpPr>
        <p:spPr>
          <a:xfrm>
            <a:off x="1835150" y="3068638"/>
            <a:ext cx="431800" cy="487362"/>
          </a:xfrm>
          <a:prstGeom prst="rect">
            <a:avLst/>
          </a:prstGeom>
          <a:noFill/>
          <a:ln w="9525">
            <a:noFill/>
          </a:ln>
        </p:spPr>
        <p:txBody>
          <a:bodyPr lIns="0" tIns="0" rIns="0" bIns="0">
            <a:spAutoFit/>
          </a:bodyPr>
          <a:p>
            <a:pPr>
              <a:spcBef>
                <a:spcPct val="50000"/>
              </a:spcBef>
            </a:pPr>
            <a:r>
              <a:rPr lang="en-US" altLang="zh-CN" sz="3200" b="1" dirty="0">
                <a:solidFill>
                  <a:schemeClr val="tx2"/>
                </a:solidFill>
                <a:latin typeface="Times New Roman" panose="02020603050405020304" pitchFamily="18" charset="0"/>
              </a:rPr>
              <a:t>18</a:t>
            </a:r>
            <a:endParaRPr lang="en-US" altLang="zh-CN" sz="3200" b="1" dirty="0">
              <a:solidFill>
                <a:schemeClr val="tx2"/>
              </a:solidFill>
              <a:latin typeface="Times New Roman" panose="02020603050405020304" pitchFamily="18" charset="0"/>
            </a:endParaRPr>
          </a:p>
        </p:txBody>
      </p:sp>
    </p:spTree>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文本占位符 1786881"/>
          <p:cNvSpPr>
            <a:spLocks noGrp="1"/>
          </p:cNvSpPr>
          <p:nvPr>
            <p:ph idx="1"/>
          </p:nvPr>
        </p:nvSpPr>
        <p:spPr>
          <a:xfrm>
            <a:off x="539750" y="1196975"/>
            <a:ext cx="8208963" cy="4362450"/>
          </a:xfrm>
        </p:spPr>
        <p:txBody>
          <a:bodyPr vert="horz" wrap="square" lIns="92075" tIns="46038" rIns="92075" bIns="46038" anchor="t" anchorCtr="0"/>
          <a:p>
            <a:pPr>
              <a:lnSpc>
                <a:spcPct val="120000"/>
              </a:lnSpc>
              <a:buClr>
                <a:srgbClr val="000099"/>
              </a:buClr>
              <a:buSzPct val="85000"/>
              <a:buFont typeface="Wingdings" panose="05000000000000000000" pitchFamily="2" charset="2"/>
              <a:buChar char="u"/>
            </a:pPr>
            <a:r>
              <a:rPr lang="zh-CN" altLang="en-US" sz="3200" dirty="0"/>
              <a:t>在构造哈夫曼树的过程中，没有一片树叶是其他树叶的祖先，所以每个叶结点对应的编码不可能是其他叶结点对应的编码的前缀，由此可知</a:t>
            </a:r>
            <a:r>
              <a:rPr lang="zh-CN" altLang="en-US" sz="3200" dirty="0">
                <a:solidFill>
                  <a:srgbClr val="CC0000"/>
                </a:solidFill>
              </a:rPr>
              <a:t>哈夫曼编码是二进制的前缀码</a:t>
            </a:r>
            <a:r>
              <a:rPr lang="zh-CN" altLang="en-US" sz="3200" dirty="0"/>
              <a:t>。</a:t>
            </a:r>
            <a:endParaRPr lang="zh-CN" altLang="en-US" sz="3200" dirty="0"/>
          </a:p>
          <a:p>
            <a:pPr>
              <a:lnSpc>
                <a:spcPct val="120000"/>
              </a:lnSpc>
              <a:buClr>
                <a:srgbClr val="000099"/>
              </a:buClr>
              <a:buSzPct val="85000"/>
              <a:buFont typeface="Wingdings" panose="05000000000000000000" pitchFamily="2" charset="2"/>
              <a:buChar char="u"/>
            </a:pPr>
            <a:r>
              <a:rPr lang="zh-CN" altLang="en-US" sz="3200" dirty="0">
                <a:solidFill>
                  <a:schemeClr val="tx2"/>
                </a:solidFill>
              </a:rPr>
              <a:t>思考：哈夫曼编码是否唯一？</a:t>
            </a:r>
            <a:endParaRPr lang="zh-CN" altLang="en-US" sz="3200" dirty="0">
              <a:solidFill>
                <a:schemeClr val="tx2"/>
              </a:solidFill>
            </a:endParaRPr>
          </a:p>
        </p:txBody>
      </p:sp>
    </p:spTree>
  </p:cSld>
  <p:clrMapOvr>
    <a:masterClrMapping/>
  </p:clrMapOvr>
  <p:transition>
    <p:strips dir="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文本占位符 1787905"/>
          <p:cNvSpPr>
            <a:spLocks noGrp="1"/>
          </p:cNvSpPr>
          <p:nvPr>
            <p:ph type="body" sz="half" idx="1"/>
          </p:nvPr>
        </p:nvSpPr>
        <p:spPr>
          <a:xfrm>
            <a:off x="539750" y="1371600"/>
            <a:ext cx="8388350" cy="4289425"/>
          </a:xfrm>
        </p:spPr>
        <p:txBody>
          <a:bodyPr vert="horz" wrap="square" lIns="92075" tIns="46038" rIns="92075" bIns="46038" anchor="t" anchorCtr="0"/>
          <a:p>
            <a:pPr marL="0" indent="0" algn="just">
              <a:lnSpc>
                <a:spcPct val="120000"/>
              </a:lnSpc>
              <a:buClr>
                <a:schemeClr val="accent2"/>
              </a:buClr>
              <a:buSzPct val="75000"/>
              <a:buFont typeface="Monotype Sorts" pitchFamily="2" charset="2"/>
              <a:buNone/>
            </a:pPr>
            <a:r>
              <a:rPr lang="en-US" altLang="zh-CN" sz="3200" dirty="0"/>
              <a:t> </a:t>
            </a:r>
            <a:r>
              <a:rPr lang="zh-CN" altLang="en-US" sz="3200" dirty="0"/>
              <a:t>哈夫曼树中每个结点的结构为：</a:t>
            </a:r>
            <a:endParaRPr lang="zh-CN" altLang="en-US" sz="3200" i="1" dirty="0"/>
          </a:p>
          <a:p>
            <a:pPr marL="0" indent="0" algn="just">
              <a:lnSpc>
                <a:spcPct val="120000"/>
              </a:lnSpc>
              <a:buClr>
                <a:schemeClr val="accent2"/>
              </a:buClr>
              <a:buSzPct val="75000"/>
              <a:buFont typeface="Monotype Sorts" pitchFamily="2" charset="2"/>
            </a:pPr>
            <a:endParaRPr lang="zh-CN" altLang="en-US" sz="3200" i="1" dirty="0"/>
          </a:p>
          <a:p>
            <a:pPr marL="0" indent="0" algn="just">
              <a:lnSpc>
                <a:spcPct val="120000"/>
              </a:lnSpc>
              <a:buClr>
                <a:schemeClr val="accent2"/>
              </a:buClr>
              <a:buSzPct val="75000"/>
              <a:buFont typeface="Monotype Sorts" pitchFamily="2" charset="2"/>
            </a:pPr>
            <a:endParaRPr lang="zh-CN" altLang="en-US" sz="3200" i="1" dirty="0"/>
          </a:p>
          <a:p>
            <a:pPr marL="0" indent="0" algn="just">
              <a:lnSpc>
                <a:spcPct val="120000"/>
              </a:lnSpc>
              <a:buClr>
                <a:schemeClr val="accent2"/>
              </a:buClr>
              <a:buSzPct val="75000"/>
              <a:buFont typeface="Monotype Sorts" pitchFamily="2" charset="2"/>
              <a:buNone/>
            </a:pPr>
            <a:r>
              <a:rPr lang="zh-CN" altLang="en-US" sz="3200" dirty="0"/>
              <a:t>其中，</a:t>
            </a:r>
            <a:r>
              <a:rPr lang="en-US" altLang="zh-CN" sz="3200" i="1" dirty="0"/>
              <a:t>LLINK</a:t>
            </a:r>
            <a:r>
              <a:rPr lang="zh-CN" altLang="en-US" sz="3200" dirty="0"/>
              <a:t>和</a:t>
            </a:r>
            <a:r>
              <a:rPr lang="en-US" altLang="zh-CN" sz="3200" i="1" dirty="0"/>
              <a:t>RLINK</a:t>
            </a:r>
            <a:r>
              <a:rPr lang="zh-CN" altLang="en-US" sz="3200" dirty="0"/>
              <a:t>为链接域，</a:t>
            </a:r>
            <a:r>
              <a:rPr lang="en-US" altLang="zh-CN" sz="3200" i="1" dirty="0"/>
              <a:t>INFO</a:t>
            </a:r>
            <a:r>
              <a:rPr lang="zh-CN" altLang="en-US" sz="3200" dirty="0"/>
              <a:t>为信息域，</a:t>
            </a:r>
            <a:r>
              <a:rPr lang="en-US" altLang="zh-CN" sz="3200" i="1" dirty="0"/>
              <a:t>Weight</a:t>
            </a:r>
            <a:r>
              <a:rPr lang="zh-CN" altLang="en-US" sz="3200" dirty="0"/>
              <a:t>为该结点的权值。</a:t>
            </a:r>
            <a:endParaRPr lang="zh-CN" altLang="en-US" sz="3200" dirty="0"/>
          </a:p>
        </p:txBody>
      </p:sp>
      <p:graphicFrame>
        <p:nvGraphicFramePr>
          <p:cNvPr id="1787907" name="内容占位符 1787906"/>
          <p:cNvGraphicFramePr>
            <a:graphicFrameLocks noGrp="1"/>
          </p:cNvGraphicFramePr>
          <p:nvPr>
            <p:ph sz="half" idx="4294967295"/>
          </p:nvPr>
        </p:nvGraphicFramePr>
        <p:xfrm>
          <a:off x="539750" y="2257425"/>
          <a:ext cx="8208963" cy="649288"/>
        </p:xfrm>
        <a:graphic>
          <a:graphicData uri="http://schemas.openxmlformats.org/drawingml/2006/table">
            <a:tbl>
              <a:tblPr/>
              <a:tblGrid>
                <a:gridCol w="2052638"/>
                <a:gridCol w="2054225"/>
                <a:gridCol w="2012950"/>
                <a:gridCol w="2089150"/>
              </a:tblGrid>
              <a:tr h="6492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lvl="0" algn="ctr">
                        <a:spcBef>
                          <a:spcPct val="0"/>
                        </a:spcBef>
                        <a:buClrTx/>
                        <a:buSzPct val="100000"/>
                        <a:buNone/>
                      </a:pPr>
                      <a:r>
                        <a:rPr lang="en-US" altLang="zh-CN" sz="2800" i="1"/>
                        <a:t>LLINK</a:t>
                      </a:r>
                      <a:endParaRPr lang="zh-CN" alt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lvl="0" algn="ctr">
                        <a:spcBef>
                          <a:spcPct val="0"/>
                        </a:spcBef>
                        <a:buClrTx/>
                        <a:buSzPct val="100000"/>
                        <a:buNone/>
                      </a:pPr>
                      <a:r>
                        <a:rPr lang="en-US" altLang="zh-CN" sz="2800" i="1"/>
                        <a:t>INFO</a:t>
                      </a:r>
                      <a:endParaRPr lang="zh-CN" alt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lvl="0" algn="ctr">
                        <a:spcBef>
                          <a:spcPct val="0"/>
                        </a:spcBef>
                        <a:buClrTx/>
                        <a:buSzPct val="100000"/>
                        <a:buNone/>
                      </a:pPr>
                      <a:r>
                        <a:rPr lang="en-US" altLang="zh-CN" sz="2800" i="1"/>
                        <a:t>Weight</a:t>
                      </a:r>
                      <a:endParaRPr lang="zh-CN" alt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lvl="0" algn="ctr">
                        <a:spcBef>
                          <a:spcPct val="0"/>
                        </a:spcBef>
                        <a:buClrTx/>
                        <a:buSzPct val="100000"/>
                        <a:buNone/>
                      </a:pPr>
                      <a:r>
                        <a:rPr lang="en-US" altLang="zh-CN" sz="2800" i="1"/>
                        <a:t>RLINK</a:t>
                      </a:r>
                      <a:endParaRPr lang="zh-CN" altLang="en-US" sz="2800"/>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trips dir="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标题 1788929"/>
          <p:cNvSpPr>
            <a:spLocks noGrp="1"/>
          </p:cNvSpPr>
          <p:nvPr>
            <p:ph type="title"/>
          </p:nvPr>
        </p:nvSpPr>
        <p:spPr>
          <a:xfrm>
            <a:off x="503238" y="635000"/>
            <a:ext cx="3717925" cy="598488"/>
          </a:xfrm>
        </p:spPr>
        <p:txBody>
          <a:bodyPr vert="horz" wrap="square" lIns="92075" tIns="46038" rIns="92075" bIns="46038" anchor="ctr" anchorCtr="0"/>
          <a:p>
            <a:pPr algn="l"/>
            <a:r>
              <a:rPr lang="en-US" altLang="zh-CN" sz="3200" b="1" dirty="0">
                <a:ea typeface="宋体" panose="02010600030101010101" pitchFamily="2" charset="-122"/>
              </a:rPr>
              <a:t>Huffman</a:t>
            </a:r>
            <a:r>
              <a:rPr lang="zh-CN" altLang="en-US" sz="3200" b="1" dirty="0">
                <a:ea typeface="宋体" panose="02010600030101010101" pitchFamily="2" charset="-122"/>
              </a:rPr>
              <a:t>算法</a:t>
            </a:r>
            <a:endParaRPr lang="zh-CN" altLang="en-US" sz="3200" b="1" dirty="0">
              <a:ea typeface="宋体" panose="02010600030101010101" pitchFamily="2" charset="-122"/>
            </a:endParaRPr>
          </a:p>
        </p:txBody>
      </p:sp>
      <p:sp>
        <p:nvSpPr>
          <p:cNvPr id="188419" name="文本占位符 1788930"/>
          <p:cNvSpPr>
            <a:spLocks noGrp="1"/>
          </p:cNvSpPr>
          <p:nvPr>
            <p:ph idx="1"/>
          </p:nvPr>
        </p:nvSpPr>
        <p:spPr>
          <a:xfrm>
            <a:off x="539750" y="1371600"/>
            <a:ext cx="8208963" cy="2886075"/>
          </a:xfrm>
        </p:spPr>
        <p:txBody>
          <a:bodyPr vert="horz" wrap="square" lIns="92075" tIns="46038" rIns="92075" bIns="46038" anchor="t" anchorCtr="0"/>
          <a:p>
            <a:pPr marL="0" indent="0" algn="just">
              <a:lnSpc>
                <a:spcPct val="130000"/>
              </a:lnSpc>
              <a:buNone/>
            </a:pPr>
            <a:r>
              <a:rPr lang="zh-CN" altLang="en-US" sz="3200" dirty="0"/>
              <a:t>假设给定</a:t>
            </a:r>
            <a:r>
              <a:rPr lang="en-US" altLang="zh-CN" sz="3200" i="1" dirty="0"/>
              <a:t>m</a:t>
            </a:r>
            <a:r>
              <a:rPr lang="zh-CN" altLang="en-US" sz="3200" dirty="0"/>
              <a:t>个实数（权值）所在结点的地址存于一维数组</a:t>
            </a:r>
            <a:r>
              <a:rPr lang="en-US" altLang="zh-CN" sz="3200" i="1" dirty="0"/>
              <a:t>H</a:t>
            </a:r>
            <a:r>
              <a:rPr lang="en-US" altLang="zh-CN" sz="3200" dirty="0"/>
              <a:t>[1: </a:t>
            </a:r>
            <a:r>
              <a:rPr lang="en-US" altLang="zh-CN" sz="3200" i="1" dirty="0"/>
              <a:t>m</a:t>
            </a:r>
            <a:r>
              <a:rPr lang="en-US" altLang="zh-CN" sz="3200" dirty="0"/>
              <a:t>+1]</a:t>
            </a:r>
            <a:r>
              <a:rPr lang="zh-CN" altLang="en-US" sz="3200" dirty="0"/>
              <a:t>中，该数组按每个结点的</a:t>
            </a:r>
            <a:r>
              <a:rPr lang="en-US" altLang="zh-CN" sz="3200" i="1" dirty="0"/>
              <a:t>Weight</a:t>
            </a:r>
            <a:r>
              <a:rPr lang="zh-CN" altLang="en-US" sz="3200" dirty="0"/>
              <a:t>域已经排序，即</a:t>
            </a:r>
            <a:r>
              <a:rPr lang="en-US" altLang="zh-CN" sz="3200" i="1" dirty="0"/>
              <a:t>Weight</a:t>
            </a:r>
            <a:r>
              <a:rPr lang="en-US" altLang="zh-CN" sz="3200" dirty="0"/>
              <a:t>(</a:t>
            </a:r>
            <a:r>
              <a:rPr lang="en-US" altLang="zh-CN" sz="3200" i="1" dirty="0"/>
              <a:t>H</a:t>
            </a:r>
            <a:r>
              <a:rPr lang="en-US" altLang="zh-CN" sz="3200" dirty="0"/>
              <a:t>[1])</a:t>
            </a: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i="1" dirty="0"/>
              <a:t>Weight</a:t>
            </a:r>
            <a:r>
              <a:rPr lang="en-US" altLang="zh-CN" sz="3200" dirty="0"/>
              <a:t>(</a:t>
            </a:r>
            <a:r>
              <a:rPr lang="en-US" altLang="zh-CN" sz="3200" i="1" dirty="0"/>
              <a:t>H</a:t>
            </a:r>
            <a:r>
              <a:rPr lang="en-US" altLang="zh-CN" sz="3200" dirty="0"/>
              <a:t>[</a:t>
            </a:r>
            <a:r>
              <a:rPr lang="en-US" altLang="zh-CN" sz="3200" i="1" dirty="0"/>
              <a:t>m</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Weight</a:t>
            </a:r>
            <a:r>
              <a:rPr lang="en-US" altLang="zh-CN" sz="3200" dirty="0"/>
              <a:t>(</a:t>
            </a:r>
            <a:r>
              <a:rPr lang="en-US" altLang="zh-CN" sz="3200" i="1" dirty="0"/>
              <a:t>H</a:t>
            </a:r>
            <a:r>
              <a:rPr lang="en-US" altLang="zh-CN" sz="3200" dirty="0"/>
              <a:t>[</a:t>
            </a:r>
            <a:r>
              <a:rPr lang="en-US" altLang="zh-CN" sz="3200" i="1" dirty="0"/>
              <a:t>m</a:t>
            </a:r>
            <a:r>
              <a:rPr lang="en-US" altLang="zh-CN" sz="3200" dirty="0"/>
              <a:t>+1])=+</a:t>
            </a:r>
            <a:r>
              <a:rPr lang="en-US" altLang="zh-CN" sz="3200" dirty="0">
                <a:sym typeface="Symbol" panose="05050102010706020507" pitchFamily="18" charset="2"/>
              </a:rPr>
              <a:t></a:t>
            </a:r>
            <a:endParaRPr lang="en-US" altLang="zh-CN" sz="3200" dirty="0">
              <a:sym typeface="Symbol" panose="05050102010706020507" pitchFamily="18" charset="2"/>
            </a:endParaRPr>
          </a:p>
        </p:txBody>
      </p:sp>
    </p:spTree>
  </p:cSld>
  <p:clrMapOvr>
    <a:masterClrMapping/>
  </p:clrMapOvr>
  <p:transition>
    <p:strips dir="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9954" name="文本占位符 1789953"/>
          <p:cNvSpPr>
            <a:spLocks noGrp="1"/>
          </p:cNvSpPr>
          <p:nvPr>
            <p:ph idx="1"/>
          </p:nvPr>
        </p:nvSpPr>
        <p:spPr>
          <a:xfrm>
            <a:off x="431800" y="476250"/>
            <a:ext cx="8316913" cy="6084888"/>
          </a:xfrm>
        </p:spPr>
        <p:txBody>
          <a:bodyPr vert="horz" wrap="square" lIns="92075" tIns="46038" rIns="92075" bIns="46038" numCol="1" anchor="t" anchorCtr="0" compatLnSpc="1"/>
          <a:lstStyle/>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zh-CN" altLang="en-US" sz="2800" b="1" i="0" u="none" strike="noStrike" kern="1200" cap="none" spc="0" normalizeH="0" baseline="0" noProof="1">
                <a:ln>
                  <a:noFill/>
                </a:ln>
                <a:solidFill>
                  <a:schemeClr val="tx1"/>
                </a:solidFill>
                <a:effectLst/>
                <a:uLnTx/>
                <a:uFillTx/>
                <a:latin typeface="+mn-lt"/>
                <a:ea typeface="+mn-ea"/>
                <a:cs typeface="+mn-cs"/>
              </a:rPr>
              <a:t>算法</a:t>
            </a:r>
            <a:r>
              <a:rPr kumimoji="0" lang="en-US" altLang="zh-CN" sz="2800" b="1" i="0" u="none" strike="noStrike" kern="1200" cap="none" spc="0" normalizeH="0" baseline="0" noProof="1">
                <a:ln>
                  <a:noFill/>
                </a:ln>
                <a:solidFill>
                  <a:schemeClr val="tx1"/>
                </a:solidFill>
                <a:effectLst/>
                <a:uLnTx/>
                <a:uFillTx/>
                <a:latin typeface="+mn-lt"/>
                <a:ea typeface="+mn-ea"/>
                <a:cs typeface="+mn-cs"/>
              </a:rPr>
              <a:t>Huffman( </a:t>
            </a:r>
            <a:r>
              <a:rPr kumimoji="0" lang="en-US" altLang="zh-CN" sz="2800" b="1" i="1" u="none" strike="noStrike" kern="1200" cap="none" spc="0" normalizeH="0" baseline="0" noProof="1">
                <a:ln>
                  <a:noFill/>
                </a:ln>
                <a:solidFill>
                  <a:schemeClr val="tx1"/>
                </a:solidFill>
                <a:effectLst/>
                <a:uLnTx/>
                <a:uFillTx/>
                <a:latin typeface="+mn-lt"/>
                <a:ea typeface="+mn-ea"/>
                <a:cs typeface="+mn-cs"/>
              </a:rPr>
              <a:t>H</a:t>
            </a: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en-US" altLang="zh-CN" sz="2800" b="1" i="1" u="none" strike="noStrike" kern="1200" cap="none" spc="0" normalizeH="0" baseline="0" noProof="1">
                <a:ln>
                  <a:noFill/>
                </a:ln>
                <a:solidFill>
                  <a:schemeClr val="tx1"/>
                </a:solidFill>
                <a:effectLst/>
                <a:uLnTx/>
                <a:uFillTx/>
                <a:latin typeface="+mn-lt"/>
                <a:ea typeface="+mn-ea"/>
                <a:cs typeface="+mn-cs"/>
              </a:rPr>
              <a:t>m . t </a:t>
            </a:r>
            <a:r>
              <a:rPr kumimoji="0" lang="en-US" altLang="zh-CN" sz="2800" b="1" i="0" u="none" strike="noStrike" kern="1200" cap="none" spc="0" normalizeH="0" baseline="0" noProof="1">
                <a:ln>
                  <a:noFill/>
                </a:ln>
                <a:solidFill>
                  <a:schemeClr val="tx1"/>
                </a:solidFill>
                <a:effectLst/>
                <a:uLnTx/>
                <a:uFillTx/>
                <a:latin typeface="+mn-lt"/>
                <a:ea typeface="+mn-ea"/>
                <a:cs typeface="+mn-cs"/>
              </a:rPr>
              <a:t>)</a:t>
            </a:r>
            <a:endParaRPr kumimoji="0" lang="en-US"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en-US" altLang="zh-CN" sz="2800" b="1" i="0" u="none" strike="noStrike" kern="1200" cap="none" spc="0" normalizeH="0" baseline="0" noProof="1">
                <a:ln>
                  <a:noFill/>
                </a:ln>
                <a:solidFill>
                  <a:schemeClr val="tx1"/>
                </a:solidFill>
                <a:effectLst/>
                <a:uLnTx/>
                <a:uFillTx/>
                <a:latin typeface="+mn-lt"/>
                <a:ea typeface="+mn-ea"/>
                <a:cs typeface="+mn-cs"/>
              </a:rPr>
              <a:t>Huffman1. [</a:t>
            </a:r>
            <a:r>
              <a:rPr kumimoji="0" lang="zh-CN" altLang="en-US" sz="2800" b="1" i="0" u="none" strike="noStrike" kern="1200" cap="none" spc="0" normalizeH="0" baseline="0" noProof="1">
                <a:ln>
                  <a:noFill/>
                </a:ln>
                <a:solidFill>
                  <a:schemeClr val="tx1"/>
                </a:solidFill>
                <a:effectLst/>
                <a:uLnTx/>
                <a:uFillTx/>
                <a:latin typeface="+mn-lt"/>
                <a:ea typeface="+mn-ea"/>
                <a:cs typeface="+mn-cs"/>
              </a:rPr>
              <a:t>初始化</a:t>
            </a:r>
            <a:r>
              <a:rPr kumimoji="0" lang="en-US" altLang="zh-CN" sz="2800" b="1" i="0" u="none" strike="noStrike" kern="1200" cap="none" spc="0" normalizeH="0" baseline="0" noProof="1">
                <a:ln>
                  <a:noFill/>
                </a:ln>
                <a:solidFill>
                  <a:schemeClr val="tx1"/>
                </a:solidFill>
                <a:effectLst/>
                <a:uLnTx/>
                <a:uFillTx/>
                <a:latin typeface="+mn-lt"/>
                <a:ea typeface="+mn-ea"/>
                <a:cs typeface="+mn-cs"/>
              </a:rPr>
              <a:t>]</a:t>
            </a:r>
            <a:endParaRPr kumimoji="0" lang="en-US"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en-US" altLang="zh-CN" sz="2800" b="1" i="0" u="none" strike="noStrike" kern="1200" cap="none" spc="0" normalizeH="0" baseline="0" noProof="1">
                <a:ln>
                  <a:noFill/>
                </a:ln>
                <a:solidFill>
                  <a:schemeClr val="tx1"/>
                </a:solidFill>
                <a:effectLst/>
                <a:uLnTx/>
                <a:uFillTx/>
                <a:latin typeface="+mn-lt"/>
                <a:ea typeface="+mn-ea"/>
                <a:cs typeface="+mn-cs"/>
              </a:rPr>
              <a:t>    FOR</a:t>
            </a:r>
            <a:r>
              <a:rPr kumimoji="0" lang="en-US" altLang="zh-CN" sz="2800" b="1" i="1" u="none" strike="noStrike" kern="1200" cap="none" spc="0" normalizeH="0" baseline="0" noProof="1">
                <a:ln>
                  <a:noFill/>
                </a:ln>
                <a:solidFill>
                  <a:schemeClr val="tx1"/>
                </a:solidFill>
                <a:effectLst/>
                <a:uLnTx/>
                <a:uFillTx/>
                <a:latin typeface="+mn-lt"/>
                <a:ea typeface="+mn-ea"/>
                <a:cs typeface="+mn-cs"/>
              </a:rPr>
              <a:t> i</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1 TO </a:t>
            </a:r>
            <a:r>
              <a:rPr kumimoji="0" lang="en-US" altLang="zh-CN" sz="2800" b="1" i="1" u="none" strike="noStrike" kern="1200" cap="none" spc="0" normalizeH="0" baseline="0" noProof="1">
                <a:ln>
                  <a:noFill/>
                </a:ln>
                <a:solidFill>
                  <a:schemeClr val="tx1"/>
                </a:solidFill>
                <a:effectLst/>
                <a:uLnTx/>
                <a:uFillTx/>
                <a:latin typeface="+mn-lt"/>
                <a:ea typeface="+mn-ea"/>
                <a:cs typeface="+mn-cs"/>
              </a:rPr>
              <a:t>m</a:t>
            </a:r>
            <a:r>
              <a:rPr kumimoji="0" lang="en-US" altLang="zh-CN" sz="2800" b="1" i="0" u="none" strike="noStrike" kern="1200" cap="none" spc="0" normalizeH="0" baseline="0" noProof="1">
                <a:ln>
                  <a:noFill/>
                </a:ln>
                <a:solidFill>
                  <a:schemeClr val="tx1"/>
                </a:solidFill>
                <a:effectLst/>
                <a:uLnTx/>
                <a:uFillTx/>
                <a:latin typeface="+mn-lt"/>
                <a:ea typeface="+mn-ea"/>
                <a:cs typeface="+mn-cs"/>
              </a:rPr>
              <a:t> DO</a:t>
            </a:r>
            <a:endParaRPr kumimoji="0" lang="en-US"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pt-BR" altLang="zh-CN" sz="2800" b="1" i="1" u="none" strike="noStrike" kern="1200" cap="none" spc="0" normalizeH="0" baseline="0" noProof="1">
                <a:ln>
                  <a:noFill/>
                </a:ln>
                <a:solidFill>
                  <a:schemeClr val="tx1"/>
                </a:solidFill>
                <a:effectLst/>
                <a:uLnTx/>
                <a:uFillTx/>
                <a:latin typeface="+mn-lt"/>
                <a:ea typeface="+mn-ea"/>
                <a:cs typeface="+mn-cs"/>
              </a:rPr>
              <a:t>LLINK</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H</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i</a:t>
            </a:r>
            <a:r>
              <a:rPr kumimoji="0" lang="pt-BR" altLang="zh-CN" sz="2800" b="1" i="0" u="none" strike="noStrike" kern="1200" cap="none" spc="0" normalizeH="0" baseline="0" noProof="1">
                <a:ln>
                  <a:noFill/>
                </a:ln>
                <a:solidFill>
                  <a:schemeClr val="tx1"/>
                </a:solidFill>
                <a:effectLst/>
                <a:uLnTx/>
                <a:uFillTx/>
                <a:latin typeface="+mn-lt"/>
                <a:ea typeface="+mn-ea"/>
                <a:cs typeface="+mn-cs"/>
              </a:rPr>
              <a:t>]) </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pt-BR" altLang="zh-CN" sz="2800" b="1" i="1" u="none" strike="noStrike" kern="1200" cap="none" spc="0" normalizeH="0" baseline="0" noProof="1">
                <a:ln>
                  <a:noFill/>
                </a:ln>
                <a:solidFill>
                  <a:schemeClr val="tx1"/>
                </a:solidFill>
                <a:effectLst/>
                <a:uLnTx/>
                <a:uFillTx/>
                <a:latin typeface="+mn-lt"/>
                <a:ea typeface="+mn-ea"/>
                <a:cs typeface="+mn-cs"/>
              </a:rPr>
              <a:t>RLINK</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H</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i</a:t>
            </a:r>
            <a:r>
              <a:rPr kumimoji="0" lang="pt-BR" altLang="zh-CN" sz="2800" b="1" i="0" u="none" strike="noStrike" kern="1200" cap="none" spc="0" normalizeH="0" baseline="0" noProof="1">
                <a:ln>
                  <a:noFill/>
                </a:ln>
                <a:solidFill>
                  <a:schemeClr val="tx1"/>
                </a:solidFill>
                <a:effectLst/>
                <a:uLnTx/>
                <a:uFillTx/>
                <a:latin typeface="+mn-lt"/>
                <a:ea typeface="+mn-ea"/>
                <a:cs typeface="+mn-cs"/>
              </a:rPr>
              <a:t>]) </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pt-BR" altLang="zh-CN" sz="2800" b="1" i="0" u="none" strike="noStrike" kern="1200" cap="none" spc="0" normalizeH="0" baseline="0" noProof="1">
                <a:ln>
                  <a:noFill/>
                </a:ln>
                <a:solidFill>
                  <a:schemeClr val="tx1"/>
                </a:solidFill>
                <a:effectLst/>
                <a:uLnTx/>
                <a:uFillTx/>
                <a:latin typeface="+mn-lt"/>
                <a:ea typeface="+mn-ea"/>
                <a:cs typeface="+mn-cs"/>
              </a:rPr>
              <a:t> Λ.</a:t>
            </a:r>
            <a:endParaRPr kumimoji="0" lang="pt-BR"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pt-BR" altLang="zh-CN" sz="2800" b="1" i="0" u="none" strike="noStrike" kern="1200" cap="none" spc="0" normalizeH="0" baseline="0" noProof="1">
                <a:ln>
                  <a:noFill/>
                </a:ln>
                <a:solidFill>
                  <a:schemeClr val="tx1"/>
                </a:solidFill>
                <a:effectLst/>
                <a:uLnTx/>
                <a:uFillTx/>
                <a:latin typeface="+mn-lt"/>
                <a:ea typeface="+mn-ea"/>
                <a:cs typeface="+mn-cs"/>
              </a:rPr>
              <a:t>Huffman2. [</a:t>
            </a:r>
            <a:r>
              <a:rPr kumimoji="0" lang="zh-CN" altLang="pt-BR" sz="2800" b="1" i="0" u="none" strike="noStrike" kern="1200" cap="none" spc="0" normalizeH="0" baseline="0" noProof="1">
                <a:ln>
                  <a:noFill/>
                </a:ln>
                <a:solidFill>
                  <a:schemeClr val="tx1"/>
                </a:solidFill>
                <a:effectLst/>
                <a:uLnTx/>
                <a:uFillTx/>
                <a:latin typeface="+mn-lt"/>
                <a:ea typeface="+mn-ea"/>
                <a:cs typeface="+mn-cs"/>
              </a:rPr>
              <a:t>组合过程</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endParaRPr kumimoji="0" lang="pt-BR"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pt-BR" altLang="zh-CN" sz="2800" b="1" i="0" u="none" strike="noStrike" kern="1200" cap="none" spc="0" normalizeH="0" baseline="0" noProof="1">
                <a:ln>
                  <a:noFill/>
                </a:ln>
                <a:solidFill>
                  <a:schemeClr val="tx1"/>
                </a:solidFill>
                <a:effectLst/>
                <a:uLnTx/>
                <a:uFillTx/>
                <a:latin typeface="+mn-lt"/>
                <a:ea typeface="+mn-ea"/>
                <a:cs typeface="+mn-cs"/>
              </a:rPr>
              <a:t>    FOR </a:t>
            </a:r>
            <a:r>
              <a:rPr kumimoji="0" lang="pt-BR" altLang="zh-CN" sz="2800" b="1" i="1" u="none" strike="noStrike" kern="1200" cap="none" spc="0" normalizeH="0" baseline="0" noProof="1">
                <a:ln>
                  <a:noFill/>
                </a:ln>
                <a:solidFill>
                  <a:schemeClr val="tx1"/>
                </a:solidFill>
                <a:effectLst/>
                <a:uLnTx/>
                <a:uFillTx/>
                <a:latin typeface="+mn-lt"/>
                <a:ea typeface="+mn-ea"/>
                <a:cs typeface="+mn-cs"/>
              </a:rPr>
              <a:t>i</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pt-BR" altLang="zh-CN" sz="2800" b="1" i="0" u="none" strike="noStrike" kern="1200" cap="none" spc="0" normalizeH="0" baseline="0" noProof="1">
                <a:ln>
                  <a:noFill/>
                </a:ln>
                <a:solidFill>
                  <a:schemeClr val="tx1"/>
                </a:solidFill>
                <a:effectLst/>
                <a:uLnTx/>
                <a:uFillTx/>
                <a:latin typeface="+mn-lt"/>
                <a:ea typeface="+mn-ea"/>
                <a:cs typeface="+mn-cs"/>
              </a:rPr>
              <a:t>1 TO </a:t>
            </a:r>
            <a:r>
              <a:rPr kumimoji="0" lang="pt-BR" altLang="zh-CN" sz="2800" b="1" i="1" u="none" strike="noStrike" kern="1200" cap="none" spc="0" normalizeH="0" baseline="0" noProof="1">
                <a:ln>
                  <a:noFill/>
                </a:ln>
                <a:solidFill>
                  <a:schemeClr val="tx1"/>
                </a:solidFill>
                <a:effectLst/>
                <a:uLnTx/>
                <a:uFillTx/>
                <a:latin typeface="+mn-lt"/>
                <a:ea typeface="+mn-ea"/>
                <a:cs typeface="+mn-cs"/>
              </a:rPr>
              <a:t>m</a:t>
            </a:r>
            <a:r>
              <a:rPr kumimoji="0" lang="pt-BR"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pt-BR" altLang="zh-CN" sz="2800" b="1" i="0" u="none" strike="noStrike" kern="1200" cap="none" spc="0" normalizeH="0" baseline="0" noProof="1">
                <a:ln>
                  <a:noFill/>
                </a:ln>
                <a:solidFill>
                  <a:schemeClr val="tx1"/>
                </a:solidFill>
                <a:effectLst/>
                <a:uLnTx/>
                <a:uFillTx/>
                <a:latin typeface="+mn-lt"/>
                <a:ea typeface="+mn-ea"/>
                <a:cs typeface="+mn-cs"/>
              </a:rPr>
              <a:t>1 DO</a:t>
            </a:r>
            <a:endParaRPr kumimoji="0" lang="pt-BR"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pt-BR" altLang="zh-CN" sz="2800" b="1" i="0" u="none" strike="noStrike" kern="1200" cap="none" spc="0" normalizeH="0" baseline="0" noProof="1">
                <a:ln>
                  <a:noFill/>
                </a:ln>
                <a:solidFill>
                  <a:schemeClr val="tx1"/>
                </a:solidFill>
                <a:effectLst/>
                <a:uLnTx/>
                <a:uFillTx/>
                <a:latin typeface="+mn-lt"/>
                <a:ea typeface="+mn-ea"/>
                <a:cs typeface="+mn-cs"/>
              </a:rPr>
              <a:t>         ( </a:t>
            </a:r>
            <a:r>
              <a:rPr kumimoji="0" lang="pt-BR" altLang="zh-CN" sz="2800" b="1" i="1" u="none" strike="noStrike" kern="1200" cap="none" spc="0" normalizeH="0" baseline="0" noProof="1">
                <a:ln>
                  <a:noFill/>
                </a:ln>
                <a:solidFill>
                  <a:schemeClr val="tx1"/>
                </a:solidFill>
                <a:effectLst/>
                <a:uLnTx/>
                <a:uFillTx/>
                <a:latin typeface="+mn-lt"/>
                <a:ea typeface="+mn-ea"/>
                <a:cs typeface="+mn-cs"/>
              </a:rPr>
              <a:t>t </a:t>
            </a:r>
            <a:r>
              <a:rPr kumimoji="0" lang="en-US" altLang="zh-CN" sz="2800" b="1" i="0" u="none" strike="noStrike" kern="1200" cap="none" spc="0" normalizeH="0" baseline="0" noProof="1">
                <a:ln>
                  <a:noFill/>
                </a:ln>
                <a:solidFill>
                  <a:schemeClr val="tx1"/>
                </a:solidFill>
                <a:effectLst>
                  <a:outerShdw blurRad="38100" dist="38100" dir="2700000">
                    <a:srgbClr val="C0C0C0"/>
                  </a:outerShdw>
                </a:effectLst>
                <a:uLnTx/>
                <a:uFillTx/>
                <a:latin typeface="+mn-lt"/>
                <a:ea typeface="+mn-ea"/>
                <a:cs typeface="+mn-cs"/>
                <a:sym typeface="Symbol" panose="05050102010706020507" pitchFamily="18" charset="2"/>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 </a:t>
            </a:r>
            <a:r>
              <a:rPr kumimoji="0" lang="pt-BR" altLang="zh-CN" sz="2800" b="1" i="0" u="none" strike="noStrike" kern="1200" cap="none" spc="0" normalizeH="0" baseline="0" noProof="1">
                <a:ln>
                  <a:noFill/>
                </a:ln>
                <a:solidFill>
                  <a:schemeClr val="tx1"/>
                </a:solidFill>
                <a:effectLst/>
                <a:uLnTx/>
                <a:uFillTx/>
                <a:latin typeface="+mn-lt"/>
                <a:ea typeface="+mn-ea"/>
                <a:cs typeface="+mn-cs"/>
              </a:rPr>
              <a:t>AVAIL.</a:t>
            </a:r>
            <a:endParaRPr kumimoji="0" lang="pt-BR"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pt-BR" altLang="zh-CN" sz="2800" b="1" i="1" u="none" strike="noStrike" kern="1200" cap="none" spc="0" normalizeH="0" baseline="0" noProof="1">
                <a:ln>
                  <a:noFill/>
                </a:ln>
                <a:solidFill>
                  <a:schemeClr val="tx1"/>
                </a:solidFill>
                <a:effectLst/>
                <a:uLnTx/>
                <a:uFillTx/>
                <a:latin typeface="+mn-lt"/>
                <a:ea typeface="+mn-ea"/>
                <a:cs typeface="+mn-cs"/>
              </a:rPr>
              <a:t>           Weight</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t</a:t>
            </a:r>
            <a:r>
              <a:rPr kumimoji="0" lang="pt-BR" altLang="zh-CN" sz="2800" b="1" i="0" u="none" strike="noStrike" kern="1200" cap="none" spc="0" normalizeH="0" baseline="0" noProof="1">
                <a:ln>
                  <a:noFill/>
                </a:ln>
                <a:solidFill>
                  <a:schemeClr val="tx1"/>
                </a:solidFill>
                <a:effectLst/>
                <a:uLnTx/>
                <a:uFillTx/>
                <a:latin typeface="+mn-lt"/>
                <a:ea typeface="+mn-ea"/>
                <a:cs typeface="+mn-cs"/>
              </a:rPr>
              <a:t>) </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pt-BR" altLang="zh-CN" sz="2800" b="1" i="1" u="none" strike="noStrike" kern="1200" cap="none" spc="0" normalizeH="0" baseline="0" noProof="1">
                <a:ln>
                  <a:noFill/>
                </a:ln>
                <a:solidFill>
                  <a:schemeClr val="tx1"/>
                </a:solidFill>
                <a:effectLst/>
                <a:uLnTx/>
                <a:uFillTx/>
                <a:latin typeface="+mn-lt"/>
                <a:ea typeface="+mn-ea"/>
                <a:cs typeface="+mn-cs"/>
              </a:rPr>
              <a:t>Weight</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H</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i</a:t>
            </a:r>
            <a:r>
              <a:rPr kumimoji="0" lang="pt-BR" altLang="zh-CN" sz="2800" b="1" i="0" u="none" strike="noStrike" kern="1200" cap="none" spc="0" normalizeH="0" baseline="0" noProof="1">
                <a:ln>
                  <a:noFill/>
                </a:ln>
                <a:solidFill>
                  <a:schemeClr val="tx1"/>
                </a:solidFill>
                <a:effectLst/>
                <a:uLnTx/>
                <a:uFillTx/>
                <a:latin typeface="+mn-lt"/>
                <a:ea typeface="+mn-ea"/>
                <a:cs typeface="+mn-cs"/>
              </a:rPr>
              <a:t>] ) </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pt-BR" altLang="zh-CN" sz="2800" b="1" i="1" u="none" strike="noStrike" kern="1200" cap="none" spc="0" normalizeH="0" baseline="0" noProof="1">
                <a:ln>
                  <a:noFill/>
                </a:ln>
                <a:solidFill>
                  <a:schemeClr val="tx1"/>
                </a:solidFill>
                <a:effectLst/>
                <a:uLnTx/>
                <a:uFillTx/>
                <a:latin typeface="+mn-lt"/>
                <a:ea typeface="+mn-ea"/>
                <a:cs typeface="+mn-cs"/>
              </a:rPr>
              <a:t>Weight</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H</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i</a:t>
            </a:r>
            <a:r>
              <a:rPr kumimoji="0" lang="pt-BR" altLang="zh-CN" sz="2800" b="1" i="0" u="none" strike="noStrike" kern="1200" cap="none" spc="0" normalizeH="0" baseline="0" noProof="1">
                <a:ln>
                  <a:noFill/>
                </a:ln>
                <a:solidFill>
                  <a:schemeClr val="tx1"/>
                </a:solidFill>
                <a:effectLst/>
                <a:uLnTx/>
                <a:uFillTx/>
                <a:latin typeface="+mn-lt"/>
                <a:ea typeface="+mn-ea"/>
                <a:cs typeface="+mn-cs"/>
              </a:rPr>
              <a:t>+1] ).</a:t>
            </a:r>
            <a:endParaRPr kumimoji="0" lang="pt-BR" altLang="zh-CN" sz="2800" b="1"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pt-BR" altLang="zh-CN" sz="2800" b="1" i="0" u="none" strike="noStrike" kern="1200" cap="none" spc="0" normalizeH="0" baseline="0" noProof="1">
                <a:ln>
                  <a:noFill/>
                </a:ln>
                <a:solidFill>
                  <a:schemeClr val="tx1"/>
                </a:solidFill>
                <a:effectLst/>
                <a:uLnTx/>
                <a:uFillTx/>
                <a:latin typeface="+mn-lt"/>
                <a:ea typeface="+mn-ea"/>
                <a:cs typeface="+mn-cs"/>
              </a:rPr>
              <a:t>           </a:t>
            </a:r>
            <a:r>
              <a:rPr kumimoji="0" lang="de-DE" altLang="zh-CN" sz="2800" b="1" i="1" u="none" strike="noStrike" kern="1200" cap="none" spc="0" normalizeH="0" baseline="0" noProof="1">
                <a:ln>
                  <a:noFill/>
                </a:ln>
                <a:solidFill>
                  <a:schemeClr val="tx1"/>
                </a:solidFill>
                <a:effectLst/>
                <a:uLnTx/>
                <a:uFillTx/>
                <a:latin typeface="+mn-lt"/>
                <a:ea typeface="+mn-ea"/>
                <a:cs typeface="+mn-cs"/>
              </a:rPr>
              <a:t>LLINK</a:t>
            </a:r>
            <a:r>
              <a:rPr kumimoji="0" lang="de-DE" altLang="zh-CN" sz="2800" b="1" i="0" u="none" strike="noStrike" kern="1200" cap="none" spc="0" normalizeH="0" baseline="0" noProof="1">
                <a:ln>
                  <a:noFill/>
                </a:ln>
                <a:solidFill>
                  <a:schemeClr val="tx1"/>
                </a:solidFill>
                <a:effectLst/>
                <a:uLnTx/>
                <a:uFillTx/>
                <a:latin typeface="+mn-lt"/>
                <a:ea typeface="+mn-ea"/>
                <a:cs typeface="+mn-cs"/>
              </a:rPr>
              <a:t>(</a:t>
            </a:r>
            <a:r>
              <a:rPr kumimoji="0" lang="de-DE" altLang="zh-CN" sz="2800" b="1" i="1" u="none" strike="noStrike" kern="1200" cap="none" spc="0" normalizeH="0" baseline="0" noProof="1">
                <a:ln>
                  <a:noFill/>
                </a:ln>
                <a:solidFill>
                  <a:schemeClr val="tx1"/>
                </a:solidFill>
                <a:effectLst/>
                <a:uLnTx/>
                <a:uFillTx/>
                <a:latin typeface="+mn-lt"/>
                <a:ea typeface="+mn-ea"/>
                <a:cs typeface="+mn-cs"/>
              </a:rPr>
              <a:t>t</a:t>
            </a:r>
            <a:r>
              <a:rPr kumimoji="0" lang="de-DE" altLang="zh-CN" sz="2800" b="1" i="0" u="none" strike="noStrike" kern="1200" cap="none" spc="0" normalizeH="0" baseline="0" noProof="1">
                <a:ln>
                  <a:noFill/>
                </a:ln>
                <a:solidFill>
                  <a:schemeClr val="tx1"/>
                </a:solidFill>
                <a:effectLst/>
                <a:uLnTx/>
                <a:uFillTx/>
                <a:latin typeface="+mn-lt"/>
                <a:ea typeface="+mn-ea"/>
                <a:cs typeface="+mn-cs"/>
              </a:rPr>
              <a:t>) </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pt-BR" altLang="zh-CN" sz="2800" b="1" i="1" u="none" strike="noStrike" kern="1200" cap="none" spc="0" normalizeH="0" baseline="0" noProof="1">
                <a:ln>
                  <a:noFill/>
                </a:ln>
                <a:solidFill>
                  <a:schemeClr val="tx1"/>
                </a:solidFill>
                <a:effectLst/>
                <a:uLnTx/>
                <a:uFillTx/>
                <a:latin typeface="+mn-lt"/>
                <a:ea typeface="+mn-ea"/>
                <a:cs typeface="+mn-cs"/>
              </a:rPr>
              <a:t>H</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i</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de-DE" altLang="zh-CN" sz="2800" b="1" i="0" u="none" strike="noStrike" kern="1200" cap="none" spc="0" normalizeH="0" baseline="0" noProof="1">
                <a:ln>
                  <a:noFill/>
                </a:ln>
                <a:solidFill>
                  <a:schemeClr val="tx1"/>
                </a:solidFill>
                <a:effectLst/>
                <a:uLnTx/>
                <a:uFillTx/>
                <a:latin typeface="+mn-lt"/>
                <a:ea typeface="+mn-ea"/>
                <a:cs typeface="+mn-cs"/>
              </a:rPr>
              <a:t>.</a:t>
            </a:r>
            <a:endParaRPr kumimoji="0" lang="de-DE" altLang="zh-CN" sz="2800" b="1" i="1"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20000"/>
              </a:spcBef>
              <a:spcAft>
                <a:spcPct val="0"/>
              </a:spcAft>
              <a:buClr>
                <a:schemeClr val="accent2"/>
              </a:buClr>
              <a:buSzPct val="75000"/>
              <a:buFont typeface="Monotype Sorts" pitchFamily="2" charset="2"/>
              <a:buNone/>
              <a:defRPr/>
            </a:pPr>
            <a:r>
              <a:rPr kumimoji="0" lang="de-DE" altLang="zh-CN" sz="2800" b="1" i="1" u="none" strike="noStrike" kern="1200" cap="none" spc="0" normalizeH="0" baseline="0" noProof="1">
                <a:ln>
                  <a:noFill/>
                </a:ln>
                <a:solidFill>
                  <a:schemeClr val="tx1"/>
                </a:solidFill>
                <a:effectLst/>
                <a:uLnTx/>
                <a:uFillTx/>
                <a:latin typeface="+mn-lt"/>
                <a:ea typeface="+mn-ea"/>
                <a:cs typeface="+mn-cs"/>
              </a:rPr>
              <a:t>           RLINK</a:t>
            </a:r>
            <a:r>
              <a:rPr kumimoji="0" lang="de-DE" altLang="zh-CN" sz="2800" b="1" i="0" u="none" strike="noStrike" kern="1200" cap="none" spc="0" normalizeH="0" baseline="0" noProof="1">
                <a:ln>
                  <a:noFill/>
                </a:ln>
                <a:solidFill>
                  <a:schemeClr val="tx1"/>
                </a:solidFill>
                <a:effectLst/>
                <a:uLnTx/>
                <a:uFillTx/>
                <a:latin typeface="+mn-lt"/>
                <a:ea typeface="+mn-ea"/>
                <a:cs typeface="+mn-cs"/>
              </a:rPr>
              <a:t>(</a:t>
            </a:r>
            <a:r>
              <a:rPr kumimoji="0" lang="de-DE" altLang="zh-CN" sz="2800" b="1" i="1" u="none" strike="noStrike" kern="1200" cap="none" spc="0" normalizeH="0" baseline="0" noProof="1">
                <a:ln>
                  <a:noFill/>
                </a:ln>
                <a:solidFill>
                  <a:schemeClr val="tx1"/>
                </a:solidFill>
                <a:effectLst/>
                <a:uLnTx/>
                <a:uFillTx/>
                <a:latin typeface="+mn-lt"/>
                <a:ea typeface="+mn-ea"/>
                <a:cs typeface="+mn-cs"/>
              </a:rPr>
              <a:t>t</a:t>
            </a:r>
            <a:r>
              <a:rPr kumimoji="0" lang="de-DE" altLang="zh-CN" sz="2800" b="1" i="0" u="none" strike="noStrike" kern="1200" cap="none" spc="0" normalizeH="0" baseline="0" noProof="1">
                <a:ln>
                  <a:noFill/>
                </a:ln>
                <a:solidFill>
                  <a:schemeClr val="tx1"/>
                </a:solidFill>
                <a:effectLst/>
                <a:uLnTx/>
                <a:uFillTx/>
                <a:latin typeface="+mn-lt"/>
                <a:ea typeface="+mn-ea"/>
                <a:cs typeface="+mn-cs"/>
              </a:rPr>
              <a:t>) </a:t>
            </a:r>
            <a:r>
              <a:rPr kumimoji="0" lang="en-US" altLang="zh-CN" sz="2800" b="1" i="0" u="none" strike="noStrike" kern="1200" cap="none" spc="0" normalizeH="0" baseline="0" noProof="1">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1200" cap="none" spc="0" normalizeH="0" baseline="0" noProof="1">
                <a:ln>
                  <a:noFill/>
                </a:ln>
                <a:solidFill>
                  <a:schemeClr val="tx1"/>
                </a:solidFill>
                <a:effectLst/>
                <a:uLnTx/>
                <a:uFillTx/>
                <a:latin typeface="+mn-lt"/>
                <a:ea typeface="+mn-ea"/>
                <a:cs typeface="+mn-cs"/>
              </a:rPr>
              <a:t> </a:t>
            </a:r>
            <a:r>
              <a:rPr kumimoji="0" lang="pt-BR" altLang="zh-CN" sz="2800" b="1" i="1" u="none" strike="noStrike" kern="1200" cap="none" spc="0" normalizeH="0" baseline="0" noProof="1">
                <a:ln>
                  <a:noFill/>
                </a:ln>
                <a:solidFill>
                  <a:schemeClr val="tx1"/>
                </a:solidFill>
                <a:effectLst/>
                <a:uLnTx/>
                <a:uFillTx/>
                <a:latin typeface="+mn-lt"/>
                <a:ea typeface="+mn-ea"/>
                <a:cs typeface="+mn-cs"/>
              </a:rPr>
              <a:t>H</a:t>
            </a:r>
            <a:r>
              <a:rPr kumimoji="0" lang="pt-BR" altLang="zh-CN" sz="2800" b="1" i="0" u="none" strike="noStrike" kern="1200" cap="none" spc="0" normalizeH="0" baseline="0" noProof="1">
                <a:ln>
                  <a:noFill/>
                </a:ln>
                <a:solidFill>
                  <a:schemeClr val="tx1"/>
                </a:solidFill>
                <a:effectLst/>
                <a:uLnTx/>
                <a:uFillTx/>
                <a:latin typeface="+mn-lt"/>
                <a:ea typeface="+mn-ea"/>
                <a:cs typeface="+mn-cs"/>
              </a:rPr>
              <a:t>[</a:t>
            </a:r>
            <a:r>
              <a:rPr kumimoji="0" lang="pt-BR" altLang="zh-CN" sz="2800" b="1" i="1" u="none" strike="noStrike" kern="1200" cap="none" spc="0" normalizeH="0" baseline="0" noProof="1">
                <a:ln>
                  <a:noFill/>
                </a:ln>
                <a:solidFill>
                  <a:schemeClr val="tx1"/>
                </a:solidFill>
                <a:effectLst/>
                <a:uLnTx/>
                <a:uFillTx/>
                <a:latin typeface="+mn-lt"/>
                <a:ea typeface="+mn-ea"/>
                <a:cs typeface="+mn-cs"/>
              </a:rPr>
              <a:t>i</a:t>
            </a:r>
            <a:r>
              <a:rPr kumimoji="0" lang="pt-BR" altLang="zh-CN" sz="2800" b="1" i="0" u="none" strike="noStrike" kern="1200" cap="none" spc="0" normalizeH="0" baseline="0" noProof="1">
                <a:ln>
                  <a:noFill/>
                </a:ln>
                <a:solidFill>
                  <a:schemeClr val="tx1"/>
                </a:solidFill>
                <a:effectLst/>
                <a:uLnTx/>
                <a:uFillTx/>
                <a:latin typeface="+mn-lt"/>
                <a:ea typeface="+mn-ea"/>
                <a:cs typeface="+mn-cs"/>
              </a:rPr>
              <a:t>+1].</a:t>
            </a:r>
            <a:r>
              <a:rPr kumimoji="0" lang="de-DE" altLang="zh-CN" sz="2800" b="1" i="0" u="none" strike="noStrike" kern="1200" cap="none" spc="0" normalizeH="0" baseline="0" noProof="1">
                <a:ln>
                  <a:noFill/>
                </a:ln>
                <a:solidFill>
                  <a:schemeClr val="tx1"/>
                </a:solidFill>
                <a:effectLst/>
                <a:uLnTx/>
                <a:uFillTx/>
                <a:latin typeface="+mn-lt"/>
                <a:ea typeface="+mn-ea"/>
                <a:cs typeface="+mn-cs"/>
              </a:rPr>
              <a:t> </a:t>
            </a:r>
            <a:endParaRPr kumimoji="0" lang="de-DE" altLang="zh-CN" sz="2800" b="1"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transition>
    <p:strips dir="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文本占位符 1790977"/>
          <p:cNvSpPr>
            <a:spLocks noGrp="1"/>
          </p:cNvSpPr>
          <p:nvPr>
            <p:ph idx="1"/>
          </p:nvPr>
        </p:nvSpPr>
        <p:spPr>
          <a:xfrm>
            <a:off x="1295400" y="1196975"/>
            <a:ext cx="7453313" cy="4289425"/>
          </a:xfrm>
        </p:spPr>
        <p:txBody>
          <a:bodyPr vert="horz" wrap="square" lIns="92075" tIns="46038" rIns="92075" bIns="46038" anchor="t" anchorCtr="0"/>
          <a:p>
            <a:pPr>
              <a:lnSpc>
                <a:spcPct val="110000"/>
              </a:lnSpc>
              <a:buNone/>
            </a:pPr>
            <a:r>
              <a:rPr lang="de-DE" altLang="zh-CN" dirty="0"/>
              <a:t>/*</a:t>
            </a:r>
            <a:r>
              <a:rPr lang="zh-CN" altLang="de-DE" dirty="0"/>
              <a:t>把新组合的结点</a:t>
            </a:r>
            <a:r>
              <a:rPr lang="de-DE" altLang="zh-CN" i="1" dirty="0"/>
              <a:t>t</a:t>
            </a:r>
            <a:r>
              <a:rPr lang="zh-CN" altLang="de-DE" dirty="0"/>
              <a:t>插入到数组</a:t>
            </a:r>
            <a:r>
              <a:rPr lang="de-DE" altLang="zh-CN" i="1" dirty="0"/>
              <a:t>H</a:t>
            </a:r>
            <a:r>
              <a:rPr lang="zh-CN" altLang="de-DE" dirty="0"/>
              <a:t>中，</a:t>
            </a:r>
            <a:r>
              <a:rPr lang="zh-CN" altLang="en-US" dirty="0"/>
              <a:t>使得</a:t>
            </a:r>
            <a:r>
              <a:rPr lang="de-DE" altLang="zh-CN" i="1" dirty="0">
                <a:solidFill>
                  <a:srgbClr val="FF0000"/>
                </a:solidFill>
              </a:rPr>
              <a:t>Weight</a:t>
            </a:r>
            <a:r>
              <a:rPr lang="de-DE" altLang="zh-CN" dirty="0">
                <a:solidFill>
                  <a:srgbClr val="FF0000"/>
                </a:solidFill>
              </a:rPr>
              <a:t>(</a:t>
            </a:r>
            <a:r>
              <a:rPr lang="de-DE" altLang="zh-CN" i="1" dirty="0">
                <a:solidFill>
                  <a:srgbClr val="FF0000"/>
                </a:solidFill>
              </a:rPr>
              <a:t>H</a:t>
            </a:r>
            <a:r>
              <a:rPr lang="de-DE" altLang="zh-CN" dirty="0">
                <a:solidFill>
                  <a:srgbClr val="FF0000"/>
                </a:solidFill>
              </a:rPr>
              <a:t>[i+1]) </a:t>
            </a:r>
            <a:r>
              <a:rPr lang="en-US" altLang="zh-CN" dirty="0">
                <a:solidFill>
                  <a:srgbClr val="FF0000"/>
                </a:solidFill>
                <a:sym typeface="Symbol" panose="05050102010706020507" pitchFamily="18" charset="2"/>
              </a:rPr>
              <a:t></a:t>
            </a:r>
            <a:r>
              <a:rPr lang="de-DE" altLang="zh-CN" dirty="0">
                <a:solidFill>
                  <a:srgbClr val="FF0000"/>
                </a:solidFill>
              </a:rPr>
              <a:t> </a:t>
            </a:r>
            <a:r>
              <a:rPr lang="en-US" altLang="zh-CN" dirty="0">
                <a:solidFill>
                  <a:srgbClr val="FF0000"/>
                </a:solidFill>
              </a:rPr>
              <a:t>… </a:t>
            </a:r>
            <a:r>
              <a:rPr lang="en-US" altLang="zh-CN" dirty="0">
                <a:solidFill>
                  <a:srgbClr val="FF0000"/>
                </a:solidFill>
                <a:sym typeface="Symbol" panose="05050102010706020507" pitchFamily="18" charset="2"/>
              </a:rPr>
              <a:t></a:t>
            </a:r>
            <a:r>
              <a:rPr lang="en-US" altLang="zh-CN" dirty="0">
                <a:solidFill>
                  <a:srgbClr val="FF0000"/>
                </a:solidFill>
              </a:rPr>
              <a:t> </a:t>
            </a:r>
            <a:r>
              <a:rPr lang="de-DE" altLang="zh-CN" i="1" dirty="0">
                <a:solidFill>
                  <a:srgbClr val="FF0000"/>
                </a:solidFill>
              </a:rPr>
              <a:t>Weight</a:t>
            </a:r>
            <a:r>
              <a:rPr lang="de-DE" altLang="zh-CN" dirty="0">
                <a:solidFill>
                  <a:srgbClr val="FF0000"/>
                </a:solidFill>
              </a:rPr>
              <a:t>(</a:t>
            </a:r>
            <a:r>
              <a:rPr lang="de-DE" altLang="zh-CN" i="1" dirty="0">
                <a:solidFill>
                  <a:srgbClr val="FF0000"/>
                </a:solidFill>
              </a:rPr>
              <a:t>H</a:t>
            </a:r>
            <a:r>
              <a:rPr lang="de-DE" altLang="zh-CN" dirty="0">
                <a:solidFill>
                  <a:srgbClr val="FF0000"/>
                </a:solidFill>
              </a:rPr>
              <a:t>[</a:t>
            </a:r>
            <a:r>
              <a:rPr lang="de-DE" altLang="zh-CN" i="1" dirty="0">
                <a:solidFill>
                  <a:srgbClr val="FF0000"/>
                </a:solidFill>
              </a:rPr>
              <a:t>m</a:t>
            </a:r>
            <a:r>
              <a:rPr lang="de-DE" altLang="zh-CN" dirty="0">
                <a:solidFill>
                  <a:srgbClr val="FF0000"/>
                </a:solidFill>
              </a:rPr>
              <a:t>])</a:t>
            </a:r>
            <a:r>
              <a:rPr lang="de-DE" altLang="zh-CN" dirty="0"/>
              <a:t> */</a:t>
            </a:r>
            <a:endParaRPr lang="en-US" altLang="zh-CN" i="1" dirty="0"/>
          </a:p>
          <a:p>
            <a:pPr>
              <a:lnSpc>
                <a:spcPct val="110000"/>
              </a:lnSpc>
              <a:buNone/>
            </a:pPr>
            <a:r>
              <a:rPr lang="en-US" altLang="zh-CN" sz="3200" i="1" dirty="0"/>
              <a:t>j</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i </a:t>
            </a:r>
            <a:r>
              <a:rPr lang="en-US" altLang="zh-CN" sz="3200" dirty="0">
                <a:sym typeface="Symbol" panose="05050102010706020507" pitchFamily="18" charset="2"/>
              </a:rPr>
              <a:t></a:t>
            </a:r>
            <a:r>
              <a:rPr lang="en-US" altLang="zh-CN" sz="3200" dirty="0"/>
              <a:t> 2 .</a:t>
            </a:r>
            <a:endParaRPr lang="en-US" altLang="zh-CN" sz="3200" dirty="0"/>
          </a:p>
          <a:p>
            <a:pPr>
              <a:lnSpc>
                <a:spcPct val="110000"/>
              </a:lnSpc>
              <a:buNone/>
            </a:pPr>
            <a:r>
              <a:rPr lang="en-US" altLang="zh-CN" sz="3200" dirty="0"/>
              <a:t>WHILE </a:t>
            </a:r>
            <a:r>
              <a:rPr lang="en-US" altLang="zh-CN" sz="3200" i="1" dirty="0"/>
              <a:t>Weight</a:t>
            </a:r>
            <a:r>
              <a:rPr lang="en-US" altLang="zh-CN" sz="3200" dirty="0"/>
              <a:t>(</a:t>
            </a:r>
            <a:r>
              <a:rPr lang="en-US" altLang="zh-CN" sz="3200" i="1" dirty="0"/>
              <a:t>t</a:t>
            </a:r>
            <a:r>
              <a:rPr lang="en-US" altLang="zh-CN" sz="3200" dirty="0"/>
              <a:t>)&gt;</a:t>
            </a:r>
            <a:r>
              <a:rPr lang="en-US" altLang="zh-CN" sz="3200" i="1" dirty="0"/>
              <a:t>Weight</a:t>
            </a:r>
            <a:r>
              <a:rPr lang="en-US" altLang="zh-CN" sz="3200" dirty="0"/>
              <a:t>(</a:t>
            </a:r>
            <a:r>
              <a:rPr lang="en-US" altLang="zh-CN" sz="3200" i="1" dirty="0"/>
              <a:t>H</a:t>
            </a:r>
            <a:r>
              <a:rPr lang="en-US" altLang="zh-CN" sz="3200" dirty="0"/>
              <a:t>[</a:t>
            </a:r>
            <a:r>
              <a:rPr lang="en-US" altLang="zh-CN" sz="3200" i="1" dirty="0"/>
              <a:t>j</a:t>
            </a:r>
            <a:r>
              <a:rPr lang="en-US" altLang="zh-CN" sz="3200" dirty="0"/>
              <a:t>]) DO</a:t>
            </a:r>
            <a:endParaRPr lang="en-US" altLang="zh-CN" sz="3200" dirty="0"/>
          </a:p>
          <a:p>
            <a:pPr>
              <a:lnSpc>
                <a:spcPct val="110000"/>
              </a:lnSpc>
              <a:buNone/>
            </a:pPr>
            <a:r>
              <a:rPr lang="en-US" altLang="zh-CN" sz="3200" dirty="0"/>
              <a:t>    ( </a:t>
            </a:r>
            <a:r>
              <a:rPr lang="en-US" altLang="zh-CN" sz="3200" i="1" dirty="0"/>
              <a:t>H</a:t>
            </a:r>
            <a:r>
              <a:rPr lang="en-US" altLang="zh-CN" sz="3200" dirty="0"/>
              <a:t>[</a:t>
            </a:r>
            <a:r>
              <a:rPr lang="en-US" altLang="zh-CN" sz="3200" i="1" dirty="0"/>
              <a:t>j</a:t>
            </a:r>
            <a:r>
              <a:rPr lang="en-US" altLang="zh-CN" sz="3200" dirty="0">
                <a:sym typeface="Symbol" panose="05050102010706020507" pitchFamily="18" charset="2"/>
              </a:rPr>
              <a:t></a:t>
            </a:r>
            <a:r>
              <a:rPr lang="en-US" altLang="zh-CN" sz="3200" dirty="0"/>
              <a:t>1] </a:t>
            </a:r>
            <a:r>
              <a:rPr lang="en-US" altLang="zh-CN" sz="3200" dirty="0">
                <a:sym typeface="Symbol" panose="05050102010706020507" pitchFamily="18" charset="2"/>
              </a:rPr>
              <a:t></a:t>
            </a:r>
            <a:r>
              <a:rPr lang="en-US" altLang="zh-CN" sz="3200" dirty="0"/>
              <a:t> </a:t>
            </a:r>
            <a:r>
              <a:rPr lang="en-US" altLang="zh-CN" sz="3200" i="1" dirty="0"/>
              <a:t>H</a:t>
            </a:r>
            <a:r>
              <a:rPr lang="en-US" altLang="zh-CN" sz="3200" dirty="0"/>
              <a:t>[</a:t>
            </a:r>
            <a:r>
              <a:rPr lang="en-US" altLang="zh-CN" sz="3200" i="1" dirty="0"/>
              <a:t>j</a:t>
            </a:r>
            <a:r>
              <a:rPr lang="en-US" altLang="zh-CN" sz="3200" dirty="0"/>
              <a:t>] .  </a:t>
            </a:r>
            <a:endParaRPr lang="en-US" altLang="zh-CN" sz="3200" dirty="0"/>
          </a:p>
          <a:p>
            <a:pPr>
              <a:lnSpc>
                <a:spcPct val="110000"/>
              </a:lnSpc>
              <a:buNone/>
            </a:pPr>
            <a:r>
              <a:rPr lang="en-US" altLang="zh-CN" sz="3200" dirty="0"/>
              <a:t>       </a:t>
            </a:r>
            <a:r>
              <a:rPr lang="en-US" altLang="zh-CN" sz="3200" i="1" dirty="0"/>
              <a:t>j</a:t>
            </a:r>
            <a:r>
              <a:rPr lang="en-US" altLang="zh-CN" sz="3200" dirty="0"/>
              <a:t> </a:t>
            </a:r>
            <a:r>
              <a:rPr lang="en-US" altLang="zh-CN" sz="3200" dirty="0">
                <a:sym typeface="Symbol" panose="05050102010706020507" pitchFamily="18" charset="2"/>
              </a:rPr>
              <a:t></a:t>
            </a:r>
            <a:r>
              <a:rPr lang="en-US" altLang="zh-CN" sz="3200" i="1" dirty="0"/>
              <a:t> j</a:t>
            </a:r>
            <a:r>
              <a:rPr lang="en-US" altLang="zh-CN" sz="3200" dirty="0"/>
              <a:t> </a:t>
            </a:r>
            <a:r>
              <a:rPr lang="en-US" altLang="zh-CN" sz="3200" dirty="0">
                <a:sym typeface="Symbol" panose="05050102010706020507" pitchFamily="18" charset="2"/>
              </a:rPr>
              <a:t></a:t>
            </a:r>
            <a:r>
              <a:rPr lang="en-US" altLang="zh-CN" sz="3200" dirty="0"/>
              <a:t> 1. )</a:t>
            </a:r>
            <a:endParaRPr lang="en-US" altLang="zh-CN" sz="3200" i="1" dirty="0"/>
          </a:p>
          <a:p>
            <a:pPr>
              <a:lnSpc>
                <a:spcPct val="110000"/>
              </a:lnSpc>
              <a:buNone/>
            </a:pPr>
            <a:r>
              <a:rPr lang="en-US" altLang="zh-CN" sz="3200" i="1" dirty="0"/>
              <a:t>H</a:t>
            </a:r>
            <a:r>
              <a:rPr lang="en-US" altLang="zh-CN" sz="3200" dirty="0"/>
              <a:t>[</a:t>
            </a:r>
            <a:r>
              <a:rPr lang="en-US" altLang="zh-CN" sz="3200" i="1" dirty="0"/>
              <a:t>j</a:t>
            </a:r>
            <a:r>
              <a:rPr lang="en-US" altLang="zh-CN" sz="3200" dirty="0">
                <a:sym typeface="Symbol" panose="05050102010706020507" pitchFamily="18" charset="2"/>
              </a:rPr>
              <a:t></a:t>
            </a:r>
            <a:r>
              <a:rPr lang="en-US" altLang="zh-CN" sz="3200" dirty="0"/>
              <a:t>1] </a:t>
            </a:r>
            <a:r>
              <a:rPr lang="en-US" altLang="zh-CN" sz="3200" dirty="0">
                <a:sym typeface="Symbol" panose="05050102010706020507" pitchFamily="18" charset="2"/>
              </a:rPr>
              <a:t></a:t>
            </a:r>
            <a:r>
              <a:rPr lang="en-US" altLang="zh-CN" sz="3200" dirty="0"/>
              <a:t> </a:t>
            </a:r>
            <a:r>
              <a:rPr lang="en-US" altLang="zh-CN" sz="3200" i="1" dirty="0"/>
              <a:t>t</a:t>
            </a:r>
            <a:r>
              <a:rPr lang="en-US" altLang="zh-CN" sz="3200" dirty="0"/>
              <a:t>. )▐</a:t>
            </a:r>
            <a:endParaRPr lang="en-US" altLang="zh-CN" sz="3200" dirty="0"/>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文本占位符 1506305"/>
          <p:cNvSpPr>
            <a:spLocks noGrp="1"/>
          </p:cNvSpPr>
          <p:nvPr>
            <p:ph idx="1"/>
          </p:nvPr>
        </p:nvSpPr>
        <p:spPr>
          <a:xfrm>
            <a:off x="179388" y="404813"/>
            <a:ext cx="8856662" cy="5546725"/>
          </a:xfrm>
        </p:spPr>
        <p:txBody>
          <a:bodyPr vert="horz" wrap="square" lIns="92075" tIns="46038" rIns="92075" bIns="46038" anchor="t" anchorCtr="0"/>
          <a:p>
            <a:pPr marL="0" indent="0">
              <a:buNone/>
            </a:pPr>
            <a:r>
              <a:rPr lang="zh-CN" altLang="en-US" dirty="0"/>
              <a:t>为了区分线索和指针，引进两个标识域</a:t>
            </a:r>
            <a:r>
              <a:rPr lang="en-US" altLang="zh-CN" i="1" dirty="0"/>
              <a:t>LThread</a:t>
            </a:r>
            <a:r>
              <a:rPr lang="zh-CN" altLang="en-US" dirty="0"/>
              <a:t>和</a:t>
            </a:r>
            <a:r>
              <a:rPr lang="en-US" altLang="zh-CN" i="1" dirty="0"/>
              <a:t>RThread</a:t>
            </a:r>
            <a:r>
              <a:rPr lang="en-US" altLang="zh-CN" dirty="0"/>
              <a:t>. </a:t>
            </a:r>
            <a:endParaRPr lang="en-US" altLang="zh-CN" dirty="0"/>
          </a:p>
        </p:txBody>
      </p:sp>
      <p:grpSp>
        <p:nvGrpSpPr>
          <p:cNvPr id="118787" name="组合 1506329"/>
          <p:cNvGrpSpPr/>
          <p:nvPr/>
        </p:nvGrpSpPr>
        <p:grpSpPr>
          <a:xfrm>
            <a:off x="755650" y="1484313"/>
            <a:ext cx="7956550" cy="609600"/>
            <a:chOff x="476" y="935"/>
            <a:chExt cx="5012" cy="384"/>
          </a:xfrm>
        </p:grpSpPr>
        <p:sp>
          <p:nvSpPr>
            <p:cNvPr id="118799" name="矩形 1506307"/>
            <p:cNvSpPr/>
            <p:nvPr/>
          </p:nvSpPr>
          <p:spPr>
            <a:xfrm>
              <a:off x="476" y="935"/>
              <a:ext cx="5012" cy="384"/>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118800" name="直接连接符 1506308"/>
            <p:cNvSpPr/>
            <p:nvPr/>
          </p:nvSpPr>
          <p:spPr>
            <a:xfrm>
              <a:off x="1676" y="935"/>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18801" name="直接连接符 1506309"/>
            <p:cNvSpPr/>
            <p:nvPr/>
          </p:nvSpPr>
          <p:spPr>
            <a:xfrm>
              <a:off x="2426" y="935"/>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18802" name="文本框 1506310"/>
            <p:cNvSpPr txBox="1"/>
            <p:nvPr/>
          </p:nvSpPr>
          <p:spPr>
            <a:xfrm>
              <a:off x="1756" y="935"/>
              <a:ext cx="715"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Left</a:t>
              </a:r>
              <a:endParaRPr lang="en-US" altLang="zh-CN" sz="3200" b="1" dirty="0">
                <a:latin typeface="Times New Roman" panose="02020603050405020304" pitchFamily="18" charset="0"/>
                <a:ea typeface="幼圆" panose="02010509060101010101" pitchFamily="49" charset="-122"/>
              </a:endParaRPr>
            </a:p>
          </p:txBody>
        </p:sp>
        <p:sp>
          <p:nvSpPr>
            <p:cNvPr id="118803" name="文本框 1506311"/>
            <p:cNvSpPr txBox="1"/>
            <p:nvPr/>
          </p:nvSpPr>
          <p:spPr>
            <a:xfrm>
              <a:off x="3220" y="935"/>
              <a:ext cx="771"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Right </a:t>
              </a:r>
              <a:endParaRPr lang="en-US" altLang="zh-CN" sz="3200" b="1" dirty="0">
                <a:latin typeface="Times New Roman" panose="02020603050405020304" pitchFamily="18" charset="0"/>
                <a:ea typeface="幼圆" panose="02010509060101010101" pitchFamily="49" charset="-122"/>
              </a:endParaRPr>
            </a:p>
          </p:txBody>
        </p:sp>
        <p:sp>
          <p:nvSpPr>
            <p:cNvPr id="118804" name="文本框 1506312"/>
            <p:cNvSpPr txBox="1"/>
            <p:nvPr/>
          </p:nvSpPr>
          <p:spPr>
            <a:xfrm>
              <a:off x="2494" y="935"/>
              <a:ext cx="635"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data</a:t>
              </a:r>
              <a:endParaRPr lang="en-US" altLang="zh-CN" sz="3200" b="1" dirty="0">
                <a:latin typeface="Times New Roman" panose="02020603050405020304" pitchFamily="18" charset="0"/>
                <a:ea typeface="幼圆" panose="02010509060101010101" pitchFamily="49" charset="-122"/>
              </a:endParaRPr>
            </a:p>
          </p:txBody>
        </p:sp>
        <p:sp>
          <p:nvSpPr>
            <p:cNvPr id="118805" name="直接连接符 1506313"/>
            <p:cNvSpPr/>
            <p:nvPr/>
          </p:nvSpPr>
          <p:spPr>
            <a:xfrm>
              <a:off x="3968" y="935"/>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18806" name="直接连接符 1506314"/>
            <p:cNvSpPr/>
            <p:nvPr/>
          </p:nvSpPr>
          <p:spPr>
            <a:xfrm>
              <a:off x="3197" y="935"/>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118807" name="文本框 1506315"/>
            <p:cNvSpPr txBox="1"/>
            <p:nvPr/>
          </p:nvSpPr>
          <p:spPr>
            <a:xfrm>
              <a:off x="476" y="958"/>
              <a:ext cx="1200" cy="307"/>
            </a:xfrm>
            <a:prstGeom prst="rect">
              <a:avLst/>
            </a:prstGeom>
            <a:noFill/>
            <a:ln w="31750">
              <a:noFill/>
            </a:ln>
          </p:spPr>
          <p:txBody>
            <a:bodyPr lIns="0" tIns="0" rIns="0" bIns="0">
              <a:spAutoFit/>
            </a:bodyPr>
            <a:p>
              <a:pPr algn="ctr">
                <a:spcBef>
                  <a:spcPct val="50000"/>
                </a:spcBef>
              </a:pPr>
              <a:r>
                <a:rPr lang="en-US" altLang="zh-CN" sz="3200" b="1" dirty="0">
                  <a:latin typeface="Times New Roman" panose="02020603050405020304" pitchFamily="18" charset="0"/>
                  <a:ea typeface="幼圆" panose="02010509060101010101" pitchFamily="49" charset="-122"/>
                </a:rPr>
                <a:t>LThread</a:t>
              </a:r>
              <a:endParaRPr lang="en-US" altLang="zh-CN" sz="3200" b="1" dirty="0">
                <a:latin typeface="Times New Roman" panose="02020603050405020304" pitchFamily="18" charset="0"/>
                <a:ea typeface="幼圆" panose="02010509060101010101" pitchFamily="49" charset="-122"/>
              </a:endParaRPr>
            </a:p>
          </p:txBody>
        </p:sp>
        <p:sp>
          <p:nvSpPr>
            <p:cNvPr id="118808" name="文本框 1506316"/>
            <p:cNvSpPr txBox="1"/>
            <p:nvPr/>
          </p:nvSpPr>
          <p:spPr>
            <a:xfrm>
              <a:off x="4059" y="957"/>
              <a:ext cx="1361" cy="307"/>
            </a:xfrm>
            <a:prstGeom prst="rect">
              <a:avLst/>
            </a:prstGeom>
            <a:noFill/>
            <a:ln w="31750">
              <a:noFill/>
            </a:ln>
          </p:spPr>
          <p:txBody>
            <a:bodyPr lIns="0" tIns="0" rIns="0" bIns="0">
              <a:spAutoFit/>
            </a:bodyPr>
            <a:p>
              <a:pPr algn="ctr">
                <a:spcBef>
                  <a:spcPct val="50000"/>
                </a:spcBef>
              </a:pPr>
              <a:r>
                <a:rPr lang="en-US" altLang="zh-CN" sz="3200" b="1" dirty="0">
                  <a:latin typeface="Times New Roman" panose="02020603050405020304" pitchFamily="18" charset="0"/>
                  <a:ea typeface="幼圆" panose="02010509060101010101" pitchFamily="49" charset="-122"/>
                </a:rPr>
                <a:t>RThread</a:t>
              </a:r>
              <a:endParaRPr lang="en-US" altLang="zh-CN" sz="3200" b="1" dirty="0">
                <a:latin typeface="Times New Roman" panose="02020603050405020304" pitchFamily="18" charset="0"/>
                <a:ea typeface="幼圆" panose="02010509060101010101" pitchFamily="49" charset="-122"/>
              </a:endParaRPr>
            </a:p>
          </p:txBody>
        </p:sp>
      </p:grpSp>
      <p:grpSp>
        <p:nvGrpSpPr>
          <p:cNvPr id="118788" name="组合 1506317"/>
          <p:cNvGrpSpPr/>
          <p:nvPr/>
        </p:nvGrpSpPr>
        <p:grpSpPr>
          <a:xfrm>
            <a:off x="503238" y="2636838"/>
            <a:ext cx="8424862" cy="1189037"/>
            <a:chOff x="317" y="1661"/>
            <a:chExt cx="5307" cy="749"/>
          </a:xfrm>
        </p:grpSpPr>
        <p:grpSp>
          <p:nvGrpSpPr>
            <p:cNvPr id="118794" name="组合 1506318"/>
            <p:cNvGrpSpPr/>
            <p:nvPr/>
          </p:nvGrpSpPr>
          <p:grpSpPr>
            <a:xfrm>
              <a:off x="317" y="1661"/>
              <a:ext cx="5035" cy="712"/>
              <a:chOff x="317" y="1661"/>
              <a:chExt cx="5035" cy="712"/>
            </a:xfrm>
          </p:grpSpPr>
          <p:sp>
            <p:nvSpPr>
              <p:cNvPr id="118796" name="文本框 1506319"/>
              <p:cNvSpPr txBox="1"/>
              <p:nvPr/>
            </p:nvSpPr>
            <p:spPr>
              <a:xfrm>
                <a:off x="317" y="1911"/>
                <a:ext cx="1406" cy="307"/>
              </a:xfrm>
              <a:prstGeom prst="rect">
                <a:avLst/>
              </a:prstGeom>
              <a:noFill/>
              <a:ln w="31750">
                <a:noFill/>
              </a:ln>
            </p:spPr>
            <p:txBody>
              <a:bodyPr lIns="0" tIns="0" rIns="0" bIns="0">
                <a:spAutoFit/>
              </a:bodyPr>
              <a:p>
                <a:pPr>
                  <a:spcBef>
                    <a:spcPct val="50000"/>
                  </a:spcBef>
                </a:pPr>
                <a:r>
                  <a:rPr lang="en-US" altLang="zh-CN" sz="3200" b="1" dirty="0">
                    <a:solidFill>
                      <a:srgbClr val="CC0000"/>
                    </a:solidFill>
                    <a:latin typeface="Times New Roman" panose="02020603050405020304" pitchFamily="18" charset="0"/>
                    <a:ea typeface="幼圆" panose="02010509060101010101" pitchFamily="49" charset="-122"/>
                  </a:rPr>
                  <a:t>LThread </a:t>
                </a:r>
                <a:r>
                  <a:rPr lang="en-US" altLang="zh-CN" sz="3200" b="1" dirty="0">
                    <a:latin typeface="Times New Roman" panose="02020603050405020304" pitchFamily="18" charset="0"/>
                    <a:ea typeface="幼圆" panose="02010509060101010101" pitchFamily="49" charset="-122"/>
                  </a:rPr>
                  <a:t>=</a:t>
                </a:r>
                <a:endParaRPr lang="en-US" altLang="zh-CN" sz="3200" b="1" dirty="0">
                  <a:latin typeface="Times New Roman" panose="02020603050405020304" pitchFamily="18" charset="0"/>
                  <a:ea typeface="幼圆" panose="02010509060101010101" pitchFamily="49" charset="-122"/>
                </a:endParaRPr>
              </a:p>
            </p:txBody>
          </p:sp>
          <p:sp>
            <p:nvSpPr>
              <p:cNvPr id="118797" name="左大括号 1506320"/>
              <p:cNvSpPr/>
              <p:nvPr/>
            </p:nvSpPr>
            <p:spPr>
              <a:xfrm>
                <a:off x="1791" y="1797"/>
                <a:ext cx="154" cy="576"/>
              </a:xfrm>
              <a:prstGeom prst="leftBrace">
                <a:avLst>
                  <a:gd name="adj1" fmla="val 31151"/>
                  <a:gd name="adj2" fmla="val 50000"/>
                </a:avLst>
              </a:prstGeom>
              <a:noFill/>
              <a:ln w="31750" cap="sq" cmpd="sng">
                <a:solidFill>
                  <a:srgbClr val="993366"/>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18798" name="文本框 1506321"/>
              <p:cNvSpPr txBox="1"/>
              <p:nvPr/>
            </p:nvSpPr>
            <p:spPr>
              <a:xfrm>
                <a:off x="1979" y="1661"/>
                <a:ext cx="3373"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 , Left </a:t>
                </a:r>
                <a:r>
                  <a:rPr lang="zh-CN" altLang="en-US" sz="3200" b="1" dirty="0">
                    <a:latin typeface="Times New Roman" panose="02020603050405020304" pitchFamily="18" charset="0"/>
                    <a:ea typeface="幼圆" panose="02010509060101010101" pitchFamily="49" charset="-122"/>
                  </a:rPr>
                  <a:t>指向结点</a:t>
                </a:r>
                <a:r>
                  <a:rPr lang="en-US" altLang="zh-CN" sz="3200" b="1" i="1" dirty="0">
                    <a:latin typeface="Times New Roman" panose="02020603050405020304" pitchFamily="18" charset="0"/>
                    <a:ea typeface="幼圆" panose="02010509060101010101" pitchFamily="49" charset="-122"/>
                  </a:rPr>
                  <a:t>t</a:t>
                </a:r>
                <a:r>
                  <a:rPr lang="zh-CN" altLang="en-US" sz="3200" b="1" dirty="0">
                    <a:latin typeface="Times New Roman" panose="02020603050405020304" pitchFamily="18" charset="0"/>
                    <a:ea typeface="幼圆" panose="02010509060101010101" pitchFamily="49" charset="-122"/>
                  </a:rPr>
                  <a:t>的左孩子</a:t>
                </a:r>
                <a:endParaRPr lang="zh-CN" altLang="en-US" sz="3200" b="1" dirty="0">
                  <a:latin typeface="Times New Roman" panose="02020603050405020304" pitchFamily="18" charset="0"/>
                  <a:ea typeface="幼圆" panose="02010509060101010101" pitchFamily="49" charset="-122"/>
                </a:endParaRPr>
              </a:p>
            </p:txBody>
          </p:sp>
        </p:grpSp>
        <p:sp>
          <p:nvSpPr>
            <p:cNvPr id="118795" name="文本框 1506322"/>
            <p:cNvSpPr txBox="1"/>
            <p:nvPr/>
          </p:nvSpPr>
          <p:spPr>
            <a:xfrm>
              <a:off x="1965" y="2045"/>
              <a:ext cx="3659"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 , Left</a:t>
              </a:r>
              <a:r>
                <a:rPr lang="zh-CN" altLang="en-US" sz="3200" b="1" dirty="0">
                  <a:latin typeface="Times New Roman" panose="02020603050405020304" pitchFamily="18" charset="0"/>
                  <a:ea typeface="幼圆" panose="02010509060101010101" pitchFamily="49" charset="-122"/>
                </a:rPr>
                <a:t>指向结点</a:t>
              </a:r>
              <a:r>
                <a:rPr lang="en-US" altLang="zh-CN" sz="3200" b="1" i="1" dirty="0">
                  <a:latin typeface="Times New Roman" panose="02020603050405020304" pitchFamily="18" charset="0"/>
                  <a:ea typeface="幼圆" panose="02010509060101010101" pitchFamily="49" charset="-122"/>
                </a:rPr>
                <a:t>t</a:t>
              </a:r>
              <a:r>
                <a:rPr lang="zh-CN" altLang="en-US" sz="3200" b="1" dirty="0">
                  <a:latin typeface="Times New Roman" panose="02020603050405020304" pitchFamily="18" charset="0"/>
                  <a:ea typeface="幼圆" panose="02010509060101010101" pitchFamily="49" charset="-122"/>
                </a:rPr>
                <a:t>的前驱结点</a:t>
              </a:r>
              <a:endParaRPr lang="zh-CN" altLang="en-US" sz="3200" b="1" dirty="0">
                <a:latin typeface="Times New Roman" panose="02020603050405020304" pitchFamily="18" charset="0"/>
                <a:ea typeface="幼圆" panose="02010509060101010101" pitchFamily="49" charset="-122"/>
              </a:endParaRPr>
            </a:p>
          </p:txBody>
        </p:sp>
      </p:grpSp>
      <p:grpSp>
        <p:nvGrpSpPr>
          <p:cNvPr id="118789" name="组合 1506323"/>
          <p:cNvGrpSpPr/>
          <p:nvPr/>
        </p:nvGrpSpPr>
        <p:grpSpPr>
          <a:xfrm>
            <a:off x="287338" y="4365625"/>
            <a:ext cx="8856662" cy="1185863"/>
            <a:chOff x="181" y="2763"/>
            <a:chExt cx="5579" cy="747"/>
          </a:xfrm>
        </p:grpSpPr>
        <p:sp>
          <p:nvSpPr>
            <p:cNvPr id="118790" name="文本框 1506324"/>
            <p:cNvSpPr txBox="1"/>
            <p:nvPr/>
          </p:nvSpPr>
          <p:spPr>
            <a:xfrm>
              <a:off x="181" y="3013"/>
              <a:ext cx="1587" cy="307"/>
            </a:xfrm>
            <a:prstGeom prst="rect">
              <a:avLst/>
            </a:prstGeom>
            <a:noFill/>
            <a:ln w="31750">
              <a:noFill/>
            </a:ln>
          </p:spPr>
          <p:txBody>
            <a:bodyPr lIns="0" tIns="0" rIns="0" bIns="0">
              <a:spAutoFit/>
            </a:bodyPr>
            <a:p>
              <a:pPr>
                <a:spcBef>
                  <a:spcPct val="50000"/>
                </a:spcBef>
              </a:pPr>
              <a:r>
                <a:rPr lang="en-US" altLang="zh-CN" sz="3200" b="1" dirty="0">
                  <a:solidFill>
                    <a:srgbClr val="CC0000"/>
                  </a:solidFill>
                  <a:latin typeface="Times New Roman" panose="02020603050405020304" pitchFamily="18" charset="0"/>
                  <a:ea typeface="幼圆" panose="02010509060101010101" pitchFamily="49" charset="-122"/>
                </a:rPr>
                <a:t>  RThread </a:t>
              </a:r>
              <a:r>
                <a:rPr lang="en-US" altLang="zh-CN" sz="3200" b="1" dirty="0">
                  <a:latin typeface="Times New Roman" panose="02020603050405020304" pitchFamily="18" charset="0"/>
                  <a:ea typeface="幼圆" panose="02010509060101010101" pitchFamily="49" charset="-122"/>
                </a:rPr>
                <a:t>=</a:t>
              </a:r>
              <a:endParaRPr lang="en-US" altLang="zh-CN" sz="3200" b="1" dirty="0">
                <a:latin typeface="Times New Roman" panose="02020603050405020304" pitchFamily="18" charset="0"/>
                <a:ea typeface="幼圆" panose="02010509060101010101" pitchFamily="49" charset="-122"/>
              </a:endParaRPr>
            </a:p>
          </p:txBody>
        </p:sp>
        <p:sp>
          <p:nvSpPr>
            <p:cNvPr id="118791" name="左大括号 1506325"/>
            <p:cNvSpPr/>
            <p:nvPr/>
          </p:nvSpPr>
          <p:spPr>
            <a:xfrm>
              <a:off x="1836" y="2899"/>
              <a:ext cx="154" cy="576"/>
            </a:xfrm>
            <a:prstGeom prst="leftBrace">
              <a:avLst>
                <a:gd name="adj1" fmla="val 31151"/>
                <a:gd name="adj2" fmla="val 50000"/>
              </a:avLst>
            </a:prstGeom>
            <a:noFill/>
            <a:ln w="31750" cap="sq" cmpd="sng">
              <a:solidFill>
                <a:srgbClr val="993366"/>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118792" name="文本框 1506326"/>
            <p:cNvSpPr txBox="1"/>
            <p:nvPr/>
          </p:nvSpPr>
          <p:spPr>
            <a:xfrm>
              <a:off x="2024" y="2763"/>
              <a:ext cx="3736"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 , Right </a:t>
              </a:r>
              <a:r>
                <a:rPr lang="zh-CN" altLang="en-US" sz="3200" b="1" dirty="0">
                  <a:latin typeface="Times New Roman" panose="02020603050405020304" pitchFamily="18" charset="0"/>
                  <a:ea typeface="幼圆" panose="02010509060101010101" pitchFamily="49" charset="-122"/>
                </a:rPr>
                <a:t>指向结点</a:t>
              </a:r>
              <a:r>
                <a:rPr lang="en-US" altLang="zh-CN" sz="3200" b="1" i="1" dirty="0">
                  <a:latin typeface="Times New Roman" panose="02020603050405020304" pitchFamily="18" charset="0"/>
                  <a:ea typeface="幼圆" panose="02010509060101010101" pitchFamily="49" charset="-122"/>
                </a:rPr>
                <a:t>t</a:t>
              </a:r>
              <a:r>
                <a:rPr lang="zh-CN" altLang="en-US" sz="3200" b="1" dirty="0">
                  <a:latin typeface="Times New Roman" panose="02020603050405020304" pitchFamily="18" charset="0"/>
                  <a:ea typeface="幼圆" panose="02010509060101010101" pitchFamily="49" charset="-122"/>
                </a:rPr>
                <a:t>的右孩子</a:t>
              </a:r>
              <a:endParaRPr lang="zh-CN" altLang="en-US" sz="3200" b="1" dirty="0">
                <a:latin typeface="Times New Roman" panose="02020603050405020304" pitchFamily="18" charset="0"/>
                <a:ea typeface="幼圆" panose="02010509060101010101" pitchFamily="49" charset="-122"/>
              </a:endParaRPr>
            </a:p>
          </p:txBody>
        </p:sp>
        <p:sp>
          <p:nvSpPr>
            <p:cNvPr id="118793" name="文本框 1506327"/>
            <p:cNvSpPr txBox="1"/>
            <p:nvPr/>
          </p:nvSpPr>
          <p:spPr>
            <a:xfrm>
              <a:off x="2041" y="3203"/>
              <a:ext cx="3719" cy="307"/>
            </a:xfrm>
            <a:prstGeom prst="rect">
              <a:avLst/>
            </a:prstGeom>
            <a:noFill/>
            <a:ln w="31750">
              <a:noFill/>
            </a:ln>
          </p:spPr>
          <p:txBody>
            <a:bodyPr lIns="0" tIns="0" rIns="0" bIns="0">
              <a:spAutoFit/>
            </a:bodyPr>
            <a:p>
              <a:pPr>
                <a:spcBef>
                  <a:spcPct val="50000"/>
                </a:spcBef>
              </a:pPr>
              <a:r>
                <a:rPr lang="en-US" altLang="zh-CN" sz="3200" b="1" dirty="0">
                  <a:latin typeface="Times New Roman" panose="02020603050405020304" pitchFamily="18" charset="0"/>
                  <a:ea typeface="幼圆" panose="02010509060101010101" pitchFamily="49" charset="-122"/>
                </a:rPr>
                <a:t>1 , Right </a:t>
              </a:r>
              <a:r>
                <a:rPr lang="zh-CN" altLang="en-US" sz="3200" b="1" dirty="0">
                  <a:latin typeface="Times New Roman" panose="02020603050405020304" pitchFamily="18" charset="0"/>
                  <a:ea typeface="幼圆" panose="02010509060101010101" pitchFamily="49" charset="-122"/>
                </a:rPr>
                <a:t>指向结点</a:t>
              </a:r>
              <a:r>
                <a:rPr lang="en-US" altLang="zh-CN" sz="3200" b="1" i="1" dirty="0">
                  <a:latin typeface="Times New Roman" panose="02020603050405020304" pitchFamily="18" charset="0"/>
                  <a:ea typeface="幼圆" panose="02010509060101010101" pitchFamily="49" charset="-122"/>
                </a:rPr>
                <a:t>t</a:t>
              </a:r>
              <a:r>
                <a:rPr lang="zh-CN" altLang="en-US" sz="3200" b="1" dirty="0">
                  <a:latin typeface="Times New Roman" panose="02020603050405020304" pitchFamily="18" charset="0"/>
                  <a:ea typeface="幼圆" panose="02010509060101010101" pitchFamily="49" charset="-122"/>
                </a:rPr>
                <a:t>的后继结点</a:t>
              </a:r>
              <a:endParaRPr lang="zh-CN" altLang="en-US" sz="3200" b="1" dirty="0">
                <a:latin typeface="Times New Roman" panose="02020603050405020304" pitchFamily="18" charset="0"/>
                <a:ea typeface="幼圆" panose="02010509060101010101" pitchFamily="49" charset="-122"/>
              </a:endParaRPr>
            </a:p>
          </p:txBody>
        </p:sp>
      </p:grpSp>
    </p:spTree>
  </p:cSld>
  <p:clrMapOvr>
    <a:masterClrMapping/>
  </p:clrMapOvr>
  <p:transition>
    <p:strips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文本占位符 1792001"/>
          <p:cNvSpPr>
            <a:spLocks noGrp="1"/>
          </p:cNvSpPr>
          <p:nvPr>
            <p:ph idx="1"/>
          </p:nvPr>
        </p:nvSpPr>
        <p:spPr>
          <a:xfrm>
            <a:off x="287338" y="476250"/>
            <a:ext cx="8208962" cy="6227763"/>
          </a:xfrm>
        </p:spPr>
        <p:txBody>
          <a:bodyPr vert="horz" wrap="square" lIns="92075" tIns="46038" rIns="92075" bIns="46038" anchor="t" anchorCtr="0"/>
          <a:p>
            <a:pPr algn="just">
              <a:lnSpc>
                <a:spcPct val="120000"/>
              </a:lnSpc>
              <a:buClr>
                <a:srgbClr val="000099"/>
              </a:buClr>
              <a:buSzPct val="85000"/>
              <a:buFont typeface="Wingdings" panose="05000000000000000000" pitchFamily="2" charset="2"/>
              <a:buChar char="Ø"/>
            </a:pPr>
            <a:r>
              <a:rPr lang="zh-CN" altLang="en-US" dirty="0">
                <a:solidFill>
                  <a:srgbClr val="CC0000"/>
                </a:solidFill>
                <a:ea typeface="宋体" panose="02010600030101010101" pitchFamily="2" charset="-122"/>
              </a:rPr>
              <a:t>编码：</a:t>
            </a:r>
            <a:r>
              <a:rPr lang="zh-CN" altLang="en-US" dirty="0">
                <a:ea typeface="宋体" panose="02010600030101010101" pitchFamily="2" charset="-122"/>
              </a:rPr>
              <a:t>依次将数据文件中的字符按哈夫曼树转换成哈夫曼编码。</a:t>
            </a:r>
            <a:endParaRPr lang="zh-CN" altLang="en-US" dirty="0">
              <a:ea typeface="宋体" panose="02010600030101010101" pitchFamily="2" charset="-122"/>
            </a:endParaRPr>
          </a:p>
          <a:p>
            <a:pPr algn="just">
              <a:lnSpc>
                <a:spcPct val="120000"/>
              </a:lnSpc>
              <a:buClr>
                <a:srgbClr val="000099"/>
              </a:buClr>
              <a:buSzPct val="85000"/>
              <a:buFont typeface="Wingdings" panose="05000000000000000000" pitchFamily="2" charset="2"/>
              <a:buChar char="Ø"/>
            </a:pPr>
            <a:r>
              <a:rPr lang="zh-CN" altLang="en-US" dirty="0">
                <a:solidFill>
                  <a:srgbClr val="CC0000"/>
                </a:solidFill>
                <a:ea typeface="宋体" panose="02010600030101010101" pitchFamily="2" charset="-122"/>
              </a:rPr>
              <a:t>解码：</a:t>
            </a:r>
            <a:r>
              <a:rPr lang="zh-CN" altLang="en-US" dirty="0">
                <a:ea typeface="宋体" panose="02010600030101010101" pitchFamily="2" charset="-122"/>
              </a:rPr>
              <a:t>依次读入文件的二进制码，从哈夫曼树的根结点出发，若当前读入</a:t>
            </a:r>
            <a:r>
              <a:rPr lang="en-US" altLang="zh-CN" dirty="0">
                <a:ea typeface="宋体" panose="02010600030101010101" pitchFamily="2" charset="-122"/>
              </a:rPr>
              <a:t>0</a:t>
            </a:r>
            <a:r>
              <a:rPr lang="zh-CN" altLang="en-US" dirty="0">
                <a:ea typeface="宋体" panose="02010600030101010101" pitchFamily="2" charset="-122"/>
              </a:rPr>
              <a:t>，则走向其左孩子，否则走向其右孩子，到达某个叶结点时，便可以译出相应的字符。 </a:t>
            </a:r>
            <a:endParaRPr lang="zh-CN" altLang="en-US" dirty="0">
              <a:ea typeface="宋体" panose="02010600030101010101" pitchFamily="2" charset="-122"/>
            </a:endParaRPr>
          </a:p>
          <a:p>
            <a:pPr>
              <a:lnSpc>
                <a:spcPct val="120000"/>
              </a:lnSpc>
              <a:buClr>
                <a:srgbClr val="000099"/>
              </a:buClr>
              <a:buSzPct val="85000"/>
              <a:buFont typeface="Wingdings" panose="05000000000000000000" pitchFamily="2" charset="2"/>
              <a:buChar char="Ø"/>
            </a:pPr>
            <a:r>
              <a:rPr lang="zh-CN" altLang="en-US" dirty="0">
                <a:solidFill>
                  <a:srgbClr val="000099"/>
                </a:solidFill>
                <a:ea typeface="宋体" panose="02010600030101010101" pitchFamily="2" charset="-122"/>
              </a:rPr>
              <a:t>思考：非二进制哈夫曼算法（编码）</a:t>
            </a:r>
            <a:endParaRPr lang="zh-CN" altLang="en-US" dirty="0">
              <a:solidFill>
                <a:srgbClr val="000099"/>
              </a:solidFill>
              <a:ea typeface="宋体" panose="02010600030101010101" pitchFamily="2" charset="-122"/>
            </a:endParaRPr>
          </a:p>
          <a:p>
            <a:pPr>
              <a:lnSpc>
                <a:spcPct val="120000"/>
              </a:lnSpc>
              <a:buClr>
                <a:srgbClr val="000099"/>
              </a:buClr>
              <a:buSzPct val="85000"/>
              <a:buFont typeface="Wingdings" panose="05000000000000000000" pitchFamily="2" charset="2"/>
              <a:buChar char="Ø"/>
            </a:pPr>
            <a:r>
              <a:rPr lang="zh-CN" altLang="en-US" dirty="0">
                <a:solidFill>
                  <a:srgbClr val="000099"/>
                </a:solidFill>
                <a:ea typeface="宋体" panose="02010600030101010101" pitchFamily="2" charset="-122"/>
              </a:rPr>
              <a:t>从贪心算法的角度，哈夫曼算法每次合并选取权重最小的两棵树，这是合并阶段的最好选择。这一系列局部最优的选择，产生了一个全局最优的前缀编码。</a:t>
            </a:r>
            <a:endParaRPr lang="zh-CN" altLang="en-US" dirty="0">
              <a:solidFill>
                <a:srgbClr val="000099"/>
              </a:solidFill>
              <a:ea typeface="宋体" panose="02010600030101010101" pitchFamily="2" charset="-122"/>
            </a:endParaRPr>
          </a:p>
        </p:txBody>
      </p:sp>
    </p:spTree>
  </p:cSld>
  <p:clrMapOvr>
    <a:masterClrMapping/>
  </p:clrMapOvr>
  <p:transition>
    <p:strips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文本占位符 1793025"/>
          <p:cNvSpPr>
            <a:spLocks noGrp="1"/>
          </p:cNvSpPr>
          <p:nvPr>
            <p:ph idx="1"/>
          </p:nvPr>
        </p:nvSpPr>
        <p:spPr>
          <a:xfrm>
            <a:off x="250825" y="441325"/>
            <a:ext cx="8424863" cy="5940425"/>
          </a:xfrm>
        </p:spPr>
        <p:txBody>
          <a:bodyPr vert="horz" wrap="square" lIns="92075" tIns="46038" rIns="92075" bIns="46038" anchor="t" anchorCtr="0"/>
          <a:p>
            <a:pPr algn="just">
              <a:lnSpc>
                <a:spcPct val="120000"/>
              </a:lnSpc>
              <a:buClr>
                <a:srgbClr val="000099"/>
              </a:buClr>
              <a:buSzPct val="85000"/>
              <a:buFont typeface="Wingdings" panose="05000000000000000000" pitchFamily="2" charset="2"/>
              <a:buChar char="Ø"/>
            </a:pPr>
            <a:r>
              <a:rPr lang="zh-CN" altLang="en-US" dirty="0">
                <a:ea typeface="宋体" panose="02010600030101010101" pitchFamily="2" charset="-122"/>
              </a:rPr>
              <a:t>哈夫曼编码使用变长前缀编码来压缩数据，出现次数较多的符号使用较短的编码，出现次数较少的符号使用较长的编码，能获得很不错的压缩率。</a:t>
            </a:r>
            <a:endParaRPr lang="zh-CN" altLang="en-US" dirty="0">
              <a:ea typeface="宋体" panose="02010600030101010101" pitchFamily="2" charset="-122"/>
            </a:endParaRPr>
          </a:p>
          <a:p>
            <a:pPr algn="just">
              <a:lnSpc>
                <a:spcPct val="120000"/>
              </a:lnSpc>
              <a:buClr>
                <a:srgbClr val="000099"/>
              </a:buClr>
              <a:buSzPct val="85000"/>
              <a:buFont typeface="Wingdings" panose="05000000000000000000" pitchFamily="2" charset="2"/>
              <a:buChar char="Ø"/>
            </a:pPr>
            <a:r>
              <a:rPr lang="zh-CN" altLang="en-US" dirty="0">
                <a:ea typeface="宋体" panose="02010600030101010101" pitchFamily="2" charset="-122"/>
              </a:rPr>
              <a:t>哈夫曼编码也有一些缺点，如二叉树大量占用内存、码表过大、编解码速度慢等等。</a:t>
            </a:r>
            <a:endParaRPr lang="zh-CN" altLang="en-US" dirty="0">
              <a:ea typeface="宋体" panose="02010600030101010101" pitchFamily="2" charset="-122"/>
            </a:endParaRPr>
          </a:p>
          <a:p>
            <a:pPr algn="just">
              <a:lnSpc>
                <a:spcPct val="120000"/>
              </a:lnSpc>
              <a:buClr>
                <a:srgbClr val="000099"/>
              </a:buClr>
              <a:buSzPct val="85000"/>
              <a:buFont typeface="Wingdings" panose="05000000000000000000" pitchFamily="2" charset="2"/>
              <a:buChar char="Ø"/>
            </a:pPr>
            <a:r>
              <a:rPr lang="en-US" altLang="zh-CN" dirty="0">
                <a:ea typeface="宋体" panose="02010600030101010101" pitchFamily="2" charset="-122"/>
              </a:rPr>
              <a:t>1964</a:t>
            </a:r>
            <a:r>
              <a:rPr lang="zh-CN" altLang="en-US" dirty="0">
                <a:ea typeface="宋体" panose="02010600030101010101" pitchFamily="2" charset="-122"/>
              </a:rPr>
              <a:t>年</a:t>
            </a:r>
            <a:r>
              <a:rPr lang="en-US" altLang="zh-CN" dirty="0">
                <a:ea typeface="宋体" panose="02010600030101010101" pitchFamily="2" charset="-122"/>
              </a:rPr>
              <a:t>Schwartz</a:t>
            </a:r>
            <a:r>
              <a:rPr lang="zh-CN" altLang="en-US" dirty="0">
                <a:ea typeface="宋体" panose="02010600030101010101" pitchFamily="2" charset="-122"/>
              </a:rPr>
              <a:t>提出了范式哈夫曼编码</a:t>
            </a:r>
            <a:r>
              <a:rPr lang="en-US" altLang="zh-CN" dirty="0">
                <a:ea typeface="宋体" panose="02010600030101010101" pitchFamily="2" charset="-122"/>
              </a:rPr>
              <a:t>(Canonical Huffman Code)</a:t>
            </a:r>
            <a:r>
              <a:rPr lang="zh-CN" altLang="en-US" dirty="0">
                <a:ea typeface="宋体" panose="02010600030101010101" pitchFamily="2" charset="-122"/>
              </a:rPr>
              <a:t>算法。</a:t>
            </a:r>
            <a:endParaRPr lang="zh-CN" altLang="en-US" dirty="0">
              <a:ea typeface="宋体" panose="02010600030101010101" pitchFamily="2" charset="-122"/>
            </a:endParaRPr>
          </a:p>
          <a:p>
            <a:pPr algn="just">
              <a:lnSpc>
                <a:spcPct val="120000"/>
              </a:lnSpc>
              <a:buClr>
                <a:srgbClr val="000099"/>
              </a:buClr>
              <a:buSzPct val="85000"/>
              <a:buFont typeface="Wingdings" panose="05000000000000000000" pitchFamily="2" charset="2"/>
              <a:buChar char="Ø"/>
            </a:pPr>
            <a:r>
              <a:rPr lang="zh-CN" altLang="en-US" dirty="0">
                <a:ea typeface="宋体" panose="02010600030101010101" pitchFamily="2" charset="-122"/>
              </a:rPr>
              <a:t>范式哈夫曼算法可以根据编码位长算出编码。这样输出的码表就大大的减少了，而且编解码过程不再需要二叉树结构。在提高编解码速度的同时，内存占用也大幅减少。 </a:t>
            </a:r>
            <a:endParaRPr lang="zh-CN" altLang="en-US" dirty="0">
              <a:ea typeface="宋体" panose="02010600030101010101" pitchFamily="2" charset="-122"/>
            </a:endParaRPr>
          </a:p>
        </p:txBody>
      </p:sp>
    </p:spTree>
  </p:cSld>
  <p:clrMapOvr>
    <a:masterClrMapping/>
  </p:clrMapOvr>
  <p:transition>
    <p:strips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文本占位符 1794049"/>
          <p:cNvSpPr>
            <a:spLocks noGrp="1"/>
          </p:cNvSpPr>
          <p:nvPr>
            <p:ph idx="1"/>
          </p:nvPr>
        </p:nvSpPr>
        <p:spPr>
          <a:xfrm>
            <a:off x="358775" y="1449388"/>
            <a:ext cx="8496300" cy="2771775"/>
          </a:xfrm>
        </p:spPr>
        <p:txBody>
          <a:bodyPr vert="horz" wrap="square" lIns="92075" tIns="46038" rIns="92075" bIns="46038" anchor="t" anchorCtr="0"/>
          <a:p>
            <a:pPr algn="just">
              <a:lnSpc>
                <a:spcPct val="120000"/>
              </a:lnSpc>
              <a:buClr>
                <a:srgbClr val="000099"/>
              </a:buClr>
              <a:buSzPct val="85000"/>
              <a:buFont typeface="Wingdings" panose="05000000000000000000" pitchFamily="2" charset="2"/>
              <a:buChar char="Ø"/>
            </a:pPr>
            <a:r>
              <a:rPr lang="zh-CN" altLang="en-US" dirty="0">
                <a:ea typeface="宋体" panose="02010600030101010101" pitchFamily="2" charset="-122"/>
              </a:rPr>
              <a:t>静态哈夫曼编码：两遍扫描，延迟大，影响实时性</a:t>
            </a:r>
            <a:endParaRPr lang="zh-CN" altLang="en-US" dirty="0">
              <a:ea typeface="宋体" panose="02010600030101010101" pitchFamily="2" charset="-122"/>
            </a:endParaRPr>
          </a:p>
          <a:p>
            <a:pPr algn="just">
              <a:lnSpc>
                <a:spcPct val="120000"/>
              </a:lnSpc>
              <a:buClr>
                <a:srgbClr val="000099"/>
              </a:buClr>
              <a:buSzPct val="85000"/>
              <a:buFont typeface="Wingdings" panose="05000000000000000000" pitchFamily="2" charset="2"/>
              <a:buChar char="Ø"/>
            </a:pPr>
            <a:r>
              <a:rPr lang="zh-CN" altLang="en-US" dirty="0">
                <a:ea typeface="宋体" panose="02010600030101010101" pitchFamily="2" charset="-122"/>
              </a:rPr>
              <a:t>动态哈夫曼编码：第</a:t>
            </a:r>
            <a:r>
              <a:rPr lang="en-US" altLang="zh-CN" i="1" dirty="0">
                <a:ea typeface="宋体" panose="02010600030101010101" pitchFamily="2" charset="-122"/>
              </a:rPr>
              <a:t>t</a:t>
            </a:r>
            <a:r>
              <a:rPr lang="en-US" altLang="zh-CN" dirty="0">
                <a:ea typeface="宋体" panose="02010600030101010101" pitchFamily="2" charset="-122"/>
              </a:rPr>
              <a:t>+1</a:t>
            </a:r>
            <a:r>
              <a:rPr lang="zh-CN" altLang="en-US" dirty="0">
                <a:ea typeface="宋体" panose="02010600030101010101" pitchFamily="2" charset="-122"/>
              </a:rPr>
              <a:t>个字符的编码是根据前</a:t>
            </a:r>
            <a:r>
              <a:rPr lang="en-US" altLang="zh-CN" i="1" dirty="0">
                <a:ea typeface="宋体" panose="02010600030101010101" pitchFamily="2" charset="-122"/>
              </a:rPr>
              <a:t>t</a:t>
            </a:r>
            <a:r>
              <a:rPr lang="zh-CN" altLang="en-US" dirty="0">
                <a:ea typeface="宋体" panose="02010600030101010101" pitchFamily="2" charset="-122"/>
              </a:rPr>
              <a:t>个字符得到的哈夫曼树确定的，压缩和解压采用相同的算法来更新哈夫曼树。</a:t>
            </a:r>
            <a:endParaRPr lang="zh-CN" altLang="en-US" dirty="0">
              <a:ea typeface="宋体" panose="02010600030101010101" pitchFamily="2" charset="-122"/>
            </a:endParaRPr>
          </a:p>
        </p:txBody>
      </p:sp>
    </p:spTree>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81"/>
          <p:cNvSpPr txBox="1"/>
          <p:nvPr/>
        </p:nvSpPr>
        <p:spPr>
          <a:xfrm>
            <a:off x="323850" y="260350"/>
            <a:ext cx="5427663" cy="520700"/>
          </a:xfrm>
          <a:prstGeom prst="rect">
            <a:avLst/>
          </a:prstGeom>
          <a:noFill/>
          <a:ln w="9525">
            <a:noFill/>
          </a:ln>
        </p:spPr>
        <p:txBody>
          <a:bodyPr>
            <a:spAutoFit/>
          </a:bodyPr>
          <a:p>
            <a:pPr>
              <a:lnSpc>
                <a:spcPct val="88000"/>
              </a:lnSpc>
              <a:spcBef>
                <a:spcPts val="300"/>
              </a:spcBef>
              <a:buClr>
                <a:schemeClr val="bg2"/>
              </a:buClr>
              <a:buSzPct val="75000"/>
              <a:buFont typeface="Wingdings" panose="05000000000000000000" pitchFamily="2" charset="2"/>
            </a:pPr>
            <a:r>
              <a:rPr lang="zh-CN" altLang="en-US" sz="3200" b="1" dirty="0">
                <a:latin typeface="Times New Roman" panose="02020603050405020304" pitchFamily="18" charset="0"/>
              </a:rPr>
              <a:t>线索二叉树示例</a:t>
            </a:r>
            <a:endParaRPr lang="zh-CN" altLang="en-US" sz="3200" b="1" dirty="0">
              <a:latin typeface="Times New Roman" panose="02020603050405020304" pitchFamily="18" charset="0"/>
              <a:ea typeface="黑体" panose="02010609060101010101" pitchFamily="49" charset="-122"/>
            </a:endParaRPr>
          </a:p>
        </p:txBody>
      </p:sp>
      <p:grpSp>
        <p:nvGrpSpPr>
          <p:cNvPr id="119811" name="Group 108"/>
          <p:cNvGrpSpPr/>
          <p:nvPr/>
        </p:nvGrpSpPr>
        <p:grpSpPr>
          <a:xfrm>
            <a:off x="3055938" y="1133475"/>
            <a:ext cx="5870575" cy="4624388"/>
            <a:chOff x="1925" y="714"/>
            <a:chExt cx="3698" cy="3070"/>
          </a:xfrm>
        </p:grpSpPr>
        <p:sp>
          <p:nvSpPr>
            <p:cNvPr id="119828" name="Text Box 60"/>
            <p:cNvSpPr txBox="1"/>
            <p:nvPr/>
          </p:nvSpPr>
          <p:spPr>
            <a:xfrm>
              <a:off x="2268" y="3543"/>
              <a:ext cx="3072" cy="241"/>
            </a:xfrm>
            <a:prstGeom prst="rect">
              <a:avLst/>
            </a:prstGeom>
            <a:noFill/>
            <a:ln w="31750">
              <a:noFill/>
            </a:ln>
          </p:spPr>
          <p:txBody>
            <a:bodyPr lIns="0" tIns="0" rIns="0" bIns="0">
              <a:spAutoFit/>
            </a:bodyPr>
            <a:p>
              <a:pPr algn="ctr">
                <a:lnSpc>
                  <a:spcPct val="85000"/>
                </a:lnSpc>
              </a:pPr>
              <a:r>
                <a:rPr lang="en-US" altLang="zh-CN"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b</a:t>
              </a:r>
              <a:r>
                <a:rPr lang="en-US" altLang="zh-CN" sz="2800" b="1" dirty="0">
                  <a:latin typeface="Times New Roman" panose="02020603050405020304" pitchFamily="18" charset="0"/>
                  <a:ea typeface="黑体" panose="02010609060101010101" pitchFamily="49" charset="-122"/>
                </a:rPr>
                <a:t>) </a:t>
              </a:r>
              <a:r>
                <a:rPr lang="zh-CN" altLang="en-US" sz="2800" dirty="0">
                  <a:latin typeface="Times New Roman" panose="02020603050405020304" pitchFamily="18" charset="0"/>
                  <a:ea typeface="黑体" panose="02010609060101010101" pitchFamily="49" charset="-122"/>
                </a:rPr>
                <a:t>中序线索二叉树</a:t>
              </a:r>
              <a:endParaRPr lang="zh-CN" altLang="en-US" sz="2800" dirty="0">
                <a:latin typeface="Times New Roman" panose="02020603050405020304" pitchFamily="18" charset="0"/>
                <a:ea typeface="黑体" panose="02010609060101010101" pitchFamily="49" charset="-122"/>
              </a:endParaRPr>
            </a:p>
          </p:txBody>
        </p:sp>
        <p:grpSp>
          <p:nvGrpSpPr>
            <p:cNvPr id="119829" name="Group 106"/>
            <p:cNvGrpSpPr/>
            <p:nvPr/>
          </p:nvGrpSpPr>
          <p:grpSpPr>
            <a:xfrm>
              <a:off x="1925" y="714"/>
              <a:ext cx="3698" cy="2605"/>
              <a:chOff x="1925" y="846"/>
              <a:chExt cx="3698" cy="2605"/>
            </a:xfrm>
          </p:grpSpPr>
          <p:grpSp>
            <p:nvGrpSpPr>
              <p:cNvPr id="119830" name="Group 4"/>
              <p:cNvGrpSpPr/>
              <p:nvPr/>
            </p:nvGrpSpPr>
            <p:grpSpPr>
              <a:xfrm>
                <a:off x="2946" y="1141"/>
                <a:ext cx="1586" cy="355"/>
                <a:chOff x="3384" y="861"/>
                <a:chExt cx="1586" cy="355"/>
              </a:xfrm>
            </p:grpSpPr>
            <p:sp>
              <p:nvSpPr>
                <p:cNvPr id="119878" name="Rectangle 5"/>
                <p:cNvSpPr/>
                <p:nvPr/>
              </p:nvSpPr>
              <p:spPr>
                <a:xfrm>
                  <a:off x="3384" y="864"/>
                  <a:ext cx="1586" cy="336"/>
                </a:xfrm>
                <a:prstGeom prst="rect">
                  <a:avLst/>
                </a:prstGeom>
                <a:solidFill>
                  <a:schemeClr val="bg1"/>
                </a:soli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spcBef>
                      <a:spcPct val="20000"/>
                    </a:spcBef>
                    <a:buClr>
                      <a:schemeClr val="bg2"/>
                    </a:buClr>
                    <a:buSzPct val="75000"/>
                    <a:buFont typeface="Wingdings" panose="05000000000000000000" pitchFamily="2" charset="2"/>
                  </a:pPr>
                  <a:endParaRPr lang="zh-CN" altLang="en-US" sz="3600" b="1" dirty="0">
                    <a:latin typeface="Times New Roman" panose="02020603050405020304" pitchFamily="18" charset="0"/>
                  </a:endParaRPr>
                </a:p>
              </p:txBody>
            </p:sp>
            <p:sp>
              <p:nvSpPr>
                <p:cNvPr id="119879" name="Line 6"/>
                <p:cNvSpPr/>
                <p:nvPr/>
              </p:nvSpPr>
              <p:spPr>
                <a:xfrm>
                  <a:off x="3720"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80" name="Line 7"/>
                <p:cNvSpPr/>
                <p:nvPr/>
              </p:nvSpPr>
              <p:spPr>
                <a:xfrm>
                  <a:off x="4656"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81" name="Text Box 8"/>
                <p:cNvSpPr txBox="1"/>
                <p:nvPr/>
              </p:nvSpPr>
              <p:spPr>
                <a:xfrm>
                  <a:off x="4032" y="864"/>
                  <a:ext cx="336" cy="352"/>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A</a:t>
                  </a:r>
                  <a:endParaRPr lang="en-US" altLang="zh-CN" sz="3200" b="1" dirty="0">
                    <a:latin typeface="Times New Roman" panose="02020603050405020304" pitchFamily="18" charset="0"/>
                    <a:ea typeface="幼圆" panose="02010509060101010101" pitchFamily="49" charset="-122"/>
                  </a:endParaRPr>
                </a:p>
              </p:txBody>
            </p:sp>
            <p:sp>
              <p:nvSpPr>
                <p:cNvPr id="119882" name="Line 9"/>
                <p:cNvSpPr/>
                <p:nvPr/>
              </p:nvSpPr>
              <p:spPr>
                <a:xfrm>
                  <a:off x="4024"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83" name="Line 10"/>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84" name="Text Box 11"/>
                <p:cNvSpPr txBox="1"/>
                <p:nvPr/>
              </p:nvSpPr>
              <p:spPr>
                <a:xfrm>
                  <a:off x="3427" y="861"/>
                  <a:ext cx="224" cy="323"/>
                </a:xfrm>
                <a:prstGeom prst="rect">
                  <a:avLst/>
                </a:prstGeom>
                <a:noFill/>
                <a:ln w="31750">
                  <a:noFill/>
                </a:ln>
              </p:spPr>
              <p:txBody>
                <a:bodyPr lIns="0" tIns="0" rIns="0" bIns="0">
                  <a:spAutoFit/>
                </a:bodyPr>
                <a:p>
                  <a:pPr algn="ct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19885" name="Text Box 11"/>
                <p:cNvSpPr txBox="1"/>
                <p:nvPr/>
              </p:nvSpPr>
              <p:spPr>
                <a:xfrm>
                  <a:off x="4707" y="868"/>
                  <a:ext cx="224" cy="324"/>
                </a:xfrm>
                <a:prstGeom prst="rect">
                  <a:avLst/>
                </a:prstGeom>
                <a:noFill/>
                <a:ln w="31750">
                  <a:noFill/>
                </a:ln>
              </p:spPr>
              <p:txBody>
                <a:bodyPr lIns="0" tIns="0" rIns="0" bIns="0">
                  <a:spAutoFit/>
                </a:bodyPr>
                <a:p>
                  <a:pPr algn="ct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19831" name="Group 13"/>
              <p:cNvGrpSpPr/>
              <p:nvPr/>
            </p:nvGrpSpPr>
            <p:grpSpPr>
              <a:xfrm>
                <a:off x="1925" y="2107"/>
                <a:ext cx="1296" cy="359"/>
                <a:chOff x="3552" y="841"/>
                <a:chExt cx="1296" cy="359"/>
              </a:xfrm>
            </p:grpSpPr>
            <p:sp>
              <p:nvSpPr>
                <p:cNvPr id="119870" name="Rectangle 14"/>
                <p:cNvSpPr/>
                <p:nvPr/>
              </p:nvSpPr>
              <p:spPr>
                <a:xfrm>
                  <a:off x="3552" y="864"/>
                  <a:ext cx="1296" cy="336"/>
                </a:xfrm>
                <a:prstGeom prst="rect">
                  <a:avLst/>
                </a:prstGeom>
                <a:solidFill>
                  <a:schemeClr val="bg1"/>
                </a:soli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spcBef>
                      <a:spcPct val="20000"/>
                    </a:spcBef>
                    <a:buClr>
                      <a:schemeClr val="bg2"/>
                    </a:buClr>
                    <a:buSzPct val="75000"/>
                    <a:buFont typeface="Wingdings" panose="05000000000000000000" pitchFamily="2" charset="2"/>
                  </a:pPr>
                  <a:endParaRPr lang="zh-CN" altLang="en-US" sz="3600" b="1" dirty="0">
                    <a:latin typeface="Times New Roman" panose="02020603050405020304" pitchFamily="18" charset="0"/>
                  </a:endParaRPr>
                </a:p>
              </p:txBody>
            </p:sp>
            <p:sp>
              <p:nvSpPr>
                <p:cNvPr id="119871" name="Line 15"/>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72" name="Line 16"/>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73" name="Text Box 17"/>
                <p:cNvSpPr txBox="1"/>
                <p:nvPr/>
              </p:nvSpPr>
              <p:spPr>
                <a:xfrm>
                  <a:off x="4032" y="864"/>
                  <a:ext cx="336" cy="331"/>
                </a:xfrm>
                <a:prstGeom prst="rect">
                  <a:avLst/>
                </a:prstGeom>
                <a:noFill/>
                <a:ln w="31750">
                  <a:noFill/>
                </a:ln>
              </p:spPr>
              <p:txBody>
                <a:bodyPr>
                  <a:spAutoFit/>
                </a:bodyPr>
                <a:p>
                  <a:pPr algn="ctr">
                    <a:lnSpc>
                      <a:spcPts val="3200"/>
                    </a:lnSpc>
                  </a:pPr>
                  <a:r>
                    <a:rPr lang="en-US" altLang="zh-CN" sz="3200" b="1" dirty="0">
                      <a:latin typeface="Times New Roman" panose="02020603050405020304" pitchFamily="18" charset="0"/>
                      <a:ea typeface="幼圆" panose="02010509060101010101" pitchFamily="49" charset="-122"/>
                    </a:rPr>
                    <a:t>B</a:t>
                  </a:r>
                  <a:endParaRPr lang="en-US" altLang="zh-CN" sz="3200" b="1" dirty="0">
                    <a:latin typeface="Times New Roman" panose="02020603050405020304" pitchFamily="18" charset="0"/>
                    <a:ea typeface="幼圆" panose="02010509060101010101" pitchFamily="49" charset="-122"/>
                  </a:endParaRPr>
                </a:p>
              </p:txBody>
            </p:sp>
            <p:sp>
              <p:nvSpPr>
                <p:cNvPr id="119874" name="Line 18"/>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75" name="Line 19"/>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76" name="Text Box 20"/>
                <p:cNvSpPr txBox="1"/>
                <p:nvPr/>
              </p:nvSpPr>
              <p:spPr>
                <a:xfrm>
                  <a:off x="3592" y="881"/>
                  <a:ext cx="186" cy="269"/>
                </a:xfrm>
                <a:prstGeom prst="rect">
                  <a:avLst/>
                </a:prstGeom>
                <a:noFill/>
                <a:ln w="31750">
                  <a:noFill/>
                </a:ln>
              </p:spPr>
              <p:txBody>
                <a:bodyPr lIns="0" tIns="0" rIns="0" bIns="0">
                  <a:spAutoFit/>
                </a:bodyPr>
                <a:p>
                  <a:pPr algn="ctr">
                    <a:lnSpc>
                      <a:spcPts val="3200"/>
                    </a:lnSpc>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19877" name="Text Box 21"/>
                <p:cNvSpPr txBox="1"/>
                <p:nvPr/>
              </p:nvSpPr>
              <p:spPr>
                <a:xfrm>
                  <a:off x="4608" y="841"/>
                  <a:ext cx="240" cy="323"/>
                </a:xfrm>
                <a:prstGeom prst="rect">
                  <a:avLst/>
                </a:prstGeom>
                <a:noFill/>
                <a:ln w="31750">
                  <a:noFill/>
                </a:ln>
              </p:spPr>
              <p:txBody>
                <a:bodyPr lIns="0" tIns="0" rIns="0" bIns="0">
                  <a:spAutoFit/>
                </a:bodyPr>
                <a:p>
                  <a:pPr algn="ct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grpSp>
          <p:grpSp>
            <p:nvGrpSpPr>
              <p:cNvPr id="119832" name="Group 22"/>
              <p:cNvGrpSpPr/>
              <p:nvPr/>
            </p:nvGrpSpPr>
            <p:grpSpPr>
              <a:xfrm>
                <a:off x="2442" y="3064"/>
                <a:ext cx="1346" cy="387"/>
                <a:chOff x="3550" y="838"/>
                <a:chExt cx="1346" cy="387"/>
              </a:xfrm>
            </p:grpSpPr>
            <p:sp>
              <p:nvSpPr>
                <p:cNvPr id="119862" name="Rectangle 23"/>
                <p:cNvSpPr/>
                <p:nvPr/>
              </p:nvSpPr>
              <p:spPr>
                <a:xfrm>
                  <a:off x="3552" y="864"/>
                  <a:ext cx="1296" cy="336"/>
                </a:xfrm>
                <a:prstGeom prst="rect">
                  <a:avLst/>
                </a:prstGeom>
                <a:solidFill>
                  <a:schemeClr val="bg1"/>
                </a:soli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spcBef>
                      <a:spcPct val="20000"/>
                    </a:spcBef>
                    <a:buClr>
                      <a:schemeClr val="bg2"/>
                    </a:buClr>
                    <a:buSzPct val="75000"/>
                    <a:buFont typeface="Wingdings" panose="05000000000000000000" pitchFamily="2" charset="2"/>
                  </a:pPr>
                  <a:endParaRPr lang="zh-CN" altLang="en-US" sz="3600" b="1" dirty="0">
                    <a:latin typeface="Times New Roman" panose="02020603050405020304" pitchFamily="18" charset="0"/>
                  </a:endParaRPr>
                </a:p>
              </p:txBody>
            </p:sp>
            <p:sp>
              <p:nvSpPr>
                <p:cNvPr id="119863" name="Line 24"/>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64" name="Line 25"/>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65" name="Text Box 26"/>
                <p:cNvSpPr txBox="1"/>
                <p:nvPr/>
              </p:nvSpPr>
              <p:spPr>
                <a:xfrm>
                  <a:off x="4032" y="864"/>
                  <a:ext cx="336" cy="352"/>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C</a:t>
                  </a:r>
                  <a:endParaRPr lang="en-US" altLang="zh-CN" sz="3200" b="1" dirty="0">
                    <a:latin typeface="Times New Roman" panose="02020603050405020304" pitchFamily="18" charset="0"/>
                    <a:ea typeface="幼圆" panose="02010509060101010101" pitchFamily="49" charset="-122"/>
                  </a:endParaRPr>
                </a:p>
              </p:txBody>
            </p:sp>
            <p:sp>
              <p:nvSpPr>
                <p:cNvPr id="119866" name="Line 27"/>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67" name="Line 28"/>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68" name="Text Box 29"/>
                <p:cNvSpPr txBox="1"/>
                <p:nvPr/>
              </p:nvSpPr>
              <p:spPr>
                <a:xfrm>
                  <a:off x="3550" y="838"/>
                  <a:ext cx="288" cy="384"/>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19869" name="Text Box 30"/>
                <p:cNvSpPr txBox="1"/>
                <p:nvPr/>
              </p:nvSpPr>
              <p:spPr>
                <a:xfrm>
                  <a:off x="4608" y="841"/>
                  <a:ext cx="288" cy="384"/>
                </a:xfrm>
                <a:prstGeom prst="rect">
                  <a:avLst/>
                </a:prstGeom>
                <a:noFill/>
                <a:ln w="31750">
                  <a:noFill/>
                </a:ln>
              </p:spPr>
              <p:txBody>
                <a:bodyPr>
                  <a:spAutoFit/>
                </a:bodyPr>
                <a:p>
                  <a:pPr>
                    <a:spcBef>
                      <a:spcPct val="50000"/>
                    </a:spcBef>
                  </a:pPr>
                  <a:r>
                    <a:rPr lang="en-US" altLang="zh-CN" sz="3200" b="1" dirty="0">
                      <a:solidFill>
                        <a:srgbClr val="FF6600"/>
                      </a:solidFill>
                      <a:latin typeface="Times New Roman" panose="02020603050405020304" pitchFamily="18" charset="0"/>
                      <a:ea typeface="幼圆" panose="02010509060101010101" pitchFamily="49" charset="-122"/>
                    </a:rPr>
                    <a:t>1</a:t>
                  </a:r>
                  <a:endParaRPr lang="en-US" altLang="zh-CN" sz="3200" b="1" dirty="0">
                    <a:solidFill>
                      <a:srgbClr val="FF6600"/>
                    </a:solidFill>
                    <a:latin typeface="Times New Roman" panose="02020603050405020304" pitchFamily="18" charset="0"/>
                    <a:ea typeface="幼圆" panose="02010509060101010101" pitchFamily="49" charset="-122"/>
                  </a:endParaRPr>
                </a:p>
              </p:txBody>
            </p:sp>
          </p:grpSp>
          <p:grpSp>
            <p:nvGrpSpPr>
              <p:cNvPr id="119833" name="Group 31"/>
              <p:cNvGrpSpPr/>
              <p:nvPr/>
            </p:nvGrpSpPr>
            <p:grpSpPr>
              <a:xfrm>
                <a:off x="4325" y="2104"/>
                <a:ext cx="1298" cy="385"/>
                <a:chOff x="3550" y="838"/>
                <a:chExt cx="1298" cy="385"/>
              </a:xfrm>
            </p:grpSpPr>
            <p:sp>
              <p:nvSpPr>
                <p:cNvPr id="119854" name="Rectangle 32"/>
                <p:cNvSpPr/>
                <p:nvPr/>
              </p:nvSpPr>
              <p:spPr>
                <a:xfrm>
                  <a:off x="3552" y="864"/>
                  <a:ext cx="1296" cy="336"/>
                </a:xfrm>
                <a:prstGeom prst="rect">
                  <a:avLst/>
                </a:prstGeom>
                <a:solidFill>
                  <a:schemeClr val="bg1"/>
                </a:soli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lgn="ctr"/>
                  <a:endParaRPr lang="zh-CN" altLang="zh-CN" dirty="0">
                    <a:latin typeface="Tahoma" panose="020B0604030504040204" pitchFamily="34" charset="0"/>
                  </a:endParaRPr>
                </a:p>
              </p:txBody>
            </p:sp>
            <p:sp>
              <p:nvSpPr>
                <p:cNvPr id="119855" name="Line 33"/>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56" name="Line 34"/>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57" name="Text Box 35"/>
                <p:cNvSpPr txBox="1"/>
                <p:nvPr/>
              </p:nvSpPr>
              <p:spPr>
                <a:xfrm>
                  <a:off x="4032" y="864"/>
                  <a:ext cx="336" cy="353"/>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sp>
              <p:nvSpPr>
                <p:cNvPr id="119858" name="Line 36"/>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59" name="Line 37"/>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60" name="Text Box 38"/>
                <p:cNvSpPr txBox="1"/>
                <p:nvPr/>
              </p:nvSpPr>
              <p:spPr>
                <a:xfrm>
                  <a:off x="3550" y="838"/>
                  <a:ext cx="288" cy="38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0</a:t>
                  </a:r>
                  <a:endParaRPr lang="en-US" altLang="zh-CN" sz="3200" b="1" dirty="0">
                    <a:latin typeface="Times New Roman" panose="02020603050405020304" pitchFamily="18" charset="0"/>
                    <a:ea typeface="幼圆" panose="02010509060101010101" pitchFamily="49" charset="-122"/>
                  </a:endParaRPr>
                </a:p>
              </p:txBody>
            </p:sp>
            <p:sp>
              <p:nvSpPr>
                <p:cNvPr id="119861" name="Text Box 39"/>
                <p:cNvSpPr txBox="1"/>
                <p:nvPr/>
              </p:nvSpPr>
              <p:spPr>
                <a:xfrm>
                  <a:off x="4608" y="881"/>
                  <a:ext cx="240" cy="270"/>
                </a:xfrm>
                <a:prstGeom prst="rect">
                  <a:avLst/>
                </a:prstGeom>
                <a:noFill/>
                <a:ln w="31750">
                  <a:noFill/>
                </a:ln>
              </p:spPr>
              <p:txBody>
                <a:bodyPr lIns="0" tIns="0" rIns="0" bIns="0">
                  <a:spAutoFit/>
                </a:bodyPr>
                <a:p>
                  <a:pPr algn="ctr">
                    <a:lnSpc>
                      <a:spcPts val="3200"/>
                    </a:lnSpc>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grpSp>
            <p:nvGrpSpPr>
              <p:cNvPr id="119834" name="Group 40"/>
              <p:cNvGrpSpPr/>
              <p:nvPr/>
            </p:nvGrpSpPr>
            <p:grpSpPr>
              <a:xfrm>
                <a:off x="3882" y="3064"/>
                <a:ext cx="1346" cy="387"/>
                <a:chOff x="3550" y="838"/>
                <a:chExt cx="1346" cy="387"/>
              </a:xfrm>
            </p:grpSpPr>
            <p:sp>
              <p:nvSpPr>
                <p:cNvPr id="119846" name="Rectangle 41"/>
                <p:cNvSpPr/>
                <p:nvPr/>
              </p:nvSpPr>
              <p:spPr>
                <a:xfrm>
                  <a:off x="3552" y="864"/>
                  <a:ext cx="1296" cy="336"/>
                </a:xfrm>
                <a:prstGeom prst="rect">
                  <a:avLst/>
                </a:prstGeom>
                <a:solidFill>
                  <a:schemeClr val="bg1"/>
                </a:soli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wrap="none" anchor="ctr" anchorCtr="0"/>
                <a:p>
                  <a:pPr>
                    <a:spcBef>
                      <a:spcPct val="20000"/>
                    </a:spcBef>
                    <a:buClr>
                      <a:schemeClr val="bg2"/>
                    </a:buClr>
                    <a:buSzPct val="75000"/>
                    <a:buFont typeface="Wingdings" panose="05000000000000000000" pitchFamily="2" charset="2"/>
                  </a:pPr>
                  <a:endParaRPr lang="zh-CN" altLang="en-US" sz="3600" b="1" dirty="0">
                    <a:latin typeface="Times New Roman" panose="02020603050405020304" pitchFamily="18" charset="0"/>
                  </a:endParaRPr>
                </a:p>
              </p:txBody>
            </p:sp>
            <p:sp>
              <p:nvSpPr>
                <p:cNvPr id="119847" name="Line 42"/>
                <p:cNvSpPr/>
                <p:nvPr/>
              </p:nvSpPr>
              <p:spPr>
                <a:xfrm>
                  <a:off x="379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48" name="Line 43"/>
                <p:cNvSpPr/>
                <p:nvPr/>
              </p:nvSpPr>
              <p:spPr>
                <a:xfrm>
                  <a:off x="460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49" name="Text Box 44"/>
                <p:cNvSpPr txBox="1"/>
                <p:nvPr/>
              </p:nvSpPr>
              <p:spPr>
                <a:xfrm>
                  <a:off x="4032" y="864"/>
                  <a:ext cx="336" cy="352"/>
                </a:xfrm>
                <a:prstGeom prst="rect">
                  <a:avLst/>
                </a:prstGeom>
                <a:noFill/>
                <a:ln w="31750">
                  <a:noFill/>
                </a:ln>
              </p:spPr>
              <p:txBody>
                <a:bodyPr>
                  <a:spAutoFit/>
                </a:bodyPr>
                <a:p>
                  <a:pPr algn="ctr">
                    <a:lnSpc>
                      <a:spcPct val="90000"/>
                    </a:lnSpc>
                    <a:spcBef>
                      <a:spcPct val="50000"/>
                    </a:spcBef>
                  </a:pPr>
                  <a:r>
                    <a:rPr lang="en-US" altLang="zh-CN" sz="3200" b="1" dirty="0">
                      <a:latin typeface="Times New Roman" panose="02020603050405020304" pitchFamily="18" charset="0"/>
                      <a:ea typeface="幼圆" panose="02010509060101010101" pitchFamily="49" charset="-122"/>
                    </a:rPr>
                    <a:t>E</a:t>
                  </a:r>
                  <a:endParaRPr lang="en-US" altLang="zh-CN" sz="3200" b="1" dirty="0">
                    <a:latin typeface="Times New Roman" panose="02020603050405020304" pitchFamily="18" charset="0"/>
                    <a:ea typeface="幼圆" panose="02010509060101010101" pitchFamily="49" charset="-122"/>
                  </a:endParaRPr>
                </a:p>
              </p:txBody>
            </p:sp>
            <p:sp>
              <p:nvSpPr>
                <p:cNvPr id="119850" name="Line 45"/>
                <p:cNvSpPr/>
                <p:nvPr/>
              </p:nvSpPr>
              <p:spPr>
                <a:xfrm>
                  <a:off x="4032"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51" name="Line 46"/>
                <p:cNvSpPr/>
                <p:nvPr/>
              </p:nvSpPr>
              <p:spPr>
                <a:xfrm>
                  <a:off x="4368" y="864"/>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119852" name="Text Box 47"/>
                <p:cNvSpPr txBox="1"/>
                <p:nvPr/>
              </p:nvSpPr>
              <p:spPr>
                <a:xfrm>
                  <a:off x="3550" y="838"/>
                  <a:ext cx="288" cy="384"/>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sp>
              <p:nvSpPr>
                <p:cNvPr id="119853" name="Text Box 48"/>
                <p:cNvSpPr txBox="1"/>
                <p:nvPr/>
              </p:nvSpPr>
              <p:spPr>
                <a:xfrm>
                  <a:off x="4608" y="841"/>
                  <a:ext cx="288" cy="384"/>
                </a:xfrm>
                <a:prstGeom prst="rect">
                  <a:avLst/>
                </a:prstGeom>
                <a:noFill/>
                <a:ln w="31750">
                  <a:noFill/>
                </a:ln>
              </p:spPr>
              <p:txBody>
                <a:bodyPr>
                  <a:spAutoFit/>
                </a:bodyPr>
                <a:p>
                  <a:pPr>
                    <a:spcBef>
                      <a:spcPct val="50000"/>
                    </a:spcBef>
                  </a:pPr>
                  <a:r>
                    <a:rPr lang="en-US" altLang="zh-CN" sz="3200" b="1" dirty="0">
                      <a:solidFill>
                        <a:srgbClr val="FF6600"/>
                      </a:solidFill>
                      <a:latin typeface="Times New Roman" panose="02020603050405020304" pitchFamily="18" charset="0"/>
                      <a:ea typeface="幼圆" panose="02010509060101010101" pitchFamily="49" charset="-122"/>
                    </a:rPr>
                    <a:t>1</a:t>
                  </a:r>
                  <a:endParaRPr lang="en-US" altLang="zh-CN" sz="3200" b="1" dirty="0">
                    <a:solidFill>
                      <a:srgbClr val="FF6600"/>
                    </a:solidFill>
                    <a:latin typeface="Times New Roman" panose="02020603050405020304" pitchFamily="18" charset="0"/>
                    <a:ea typeface="幼圆" panose="02010509060101010101" pitchFamily="49" charset="-122"/>
                  </a:endParaRPr>
                </a:p>
              </p:txBody>
            </p:sp>
          </p:grpSp>
          <p:sp>
            <p:nvSpPr>
              <p:cNvPr id="119835" name="Line 49"/>
              <p:cNvSpPr/>
              <p:nvPr/>
            </p:nvSpPr>
            <p:spPr>
              <a:xfrm flipH="1">
                <a:off x="2825" y="1350"/>
                <a:ext cx="673" cy="754"/>
              </a:xfrm>
              <a:prstGeom prst="line">
                <a:avLst/>
              </a:prstGeom>
              <a:ln w="31750" cap="sq" cmpd="sng">
                <a:solidFill>
                  <a:schemeClr val="tx1"/>
                </a:solidFill>
                <a:prstDash val="solid"/>
                <a:headEnd type="none" w="sm" len="sm"/>
                <a:tailEnd type="stealth" w="lg" len="lg"/>
              </a:ln>
            </p:spPr>
          </p:sp>
          <p:sp>
            <p:nvSpPr>
              <p:cNvPr id="119836" name="Line 50"/>
              <p:cNvSpPr/>
              <p:nvPr/>
            </p:nvSpPr>
            <p:spPr>
              <a:xfrm>
                <a:off x="4040" y="1350"/>
                <a:ext cx="432" cy="768"/>
              </a:xfrm>
              <a:prstGeom prst="line">
                <a:avLst/>
              </a:prstGeom>
              <a:ln w="31750" cap="sq" cmpd="sng">
                <a:solidFill>
                  <a:schemeClr val="tx1"/>
                </a:solidFill>
                <a:prstDash val="solid"/>
                <a:headEnd type="none" w="sm" len="sm"/>
                <a:tailEnd type="stealth" w="lg" len="lg"/>
              </a:ln>
            </p:spPr>
          </p:sp>
          <p:sp>
            <p:nvSpPr>
              <p:cNvPr id="119837" name="Line 53"/>
              <p:cNvSpPr/>
              <p:nvPr/>
            </p:nvSpPr>
            <p:spPr>
              <a:xfrm>
                <a:off x="2857" y="2320"/>
                <a:ext cx="179" cy="770"/>
              </a:xfrm>
              <a:prstGeom prst="line">
                <a:avLst/>
              </a:prstGeom>
              <a:ln w="31750" cap="sq" cmpd="sng">
                <a:solidFill>
                  <a:schemeClr val="tx1"/>
                </a:solidFill>
                <a:prstDash val="solid"/>
                <a:headEnd type="none" w="sm" len="sm"/>
                <a:tailEnd type="stealth" w="lg" len="lg"/>
              </a:ln>
            </p:spPr>
          </p:sp>
          <p:sp>
            <p:nvSpPr>
              <p:cNvPr id="119838" name="Line 54"/>
              <p:cNvSpPr/>
              <p:nvPr/>
            </p:nvSpPr>
            <p:spPr>
              <a:xfrm flipH="1">
                <a:off x="4490" y="2311"/>
                <a:ext cx="240" cy="779"/>
              </a:xfrm>
              <a:prstGeom prst="line">
                <a:avLst/>
              </a:prstGeom>
              <a:ln w="31750" cap="sq" cmpd="sng">
                <a:solidFill>
                  <a:schemeClr val="tx1"/>
                </a:solidFill>
                <a:prstDash val="solid"/>
                <a:headEnd type="none" w="sm" len="sm"/>
                <a:tailEnd type="stealth" w="lg" len="lg"/>
              </a:ln>
            </p:spPr>
          </p:sp>
          <p:sp>
            <p:nvSpPr>
              <p:cNvPr id="119839" name="Line 59"/>
              <p:cNvSpPr/>
              <p:nvPr/>
            </p:nvSpPr>
            <p:spPr>
              <a:xfrm>
                <a:off x="3738" y="846"/>
                <a:ext cx="0" cy="298"/>
              </a:xfrm>
              <a:prstGeom prst="line">
                <a:avLst/>
              </a:prstGeom>
              <a:ln w="31750" cap="sq" cmpd="sng">
                <a:solidFill>
                  <a:schemeClr val="tx1"/>
                </a:solidFill>
                <a:prstDash val="solid"/>
                <a:headEnd type="none" w="sm" len="sm"/>
                <a:tailEnd type="stealth" w="lg" len="lg"/>
              </a:ln>
            </p:spPr>
          </p:sp>
          <p:sp>
            <p:nvSpPr>
              <p:cNvPr id="119840" name="Line 86"/>
              <p:cNvSpPr/>
              <p:nvPr/>
            </p:nvSpPr>
            <p:spPr>
              <a:xfrm flipH="1" flipV="1">
                <a:off x="2643" y="2471"/>
                <a:ext cx="182" cy="784"/>
              </a:xfrm>
              <a:prstGeom prst="line">
                <a:avLst/>
              </a:prstGeom>
              <a:ln w="38100" cap="flat" cmpd="sng">
                <a:solidFill>
                  <a:srgbClr val="0000CC"/>
                </a:solidFill>
                <a:prstDash val="dash"/>
                <a:headEnd type="none" w="med" len="med"/>
                <a:tailEnd type="stealth" w="lg" len="lg"/>
              </a:ln>
            </p:spPr>
          </p:sp>
          <p:sp>
            <p:nvSpPr>
              <p:cNvPr id="119841" name="Line 87"/>
              <p:cNvSpPr/>
              <p:nvPr/>
            </p:nvSpPr>
            <p:spPr>
              <a:xfrm flipV="1">
                <a:off x="3379" y="1481"/>
                <a:ext cx="295" cy="1746"/>
              </a:xfrm>
              <a:prstGeom prst="line">
                <a:avLst/>
              </a:prstGeom>
              <a:ln w="38100" cap="flat" cmpd="sng">
                <a:solidFill>
                  <a:srgbClr val="FF0000"/>
                </a:solidFill>
                <a:prstDash val="dash"/>
                <a:headEnd type="none" w="med" len="med"/>
                <a:tailEnd type="stealth" w="lg" len="lg"/>
              </a:ln>
            </p:spPr>
          </p:sp>
          <p:sp>
            <p:nvSpPr>
              <p:cNvPr id="119842" name="Line 88"/>
              <p:cNvSpPr/>
              <p:nvPr/>
            </p:nvSpPr>
            <p:spPr>
              <a:xfrm flipH="1" flipV="1">
                <a:off x="3833" y="1489"/>
                <a:ext cx="423" cy="1829"/>
              </a:xfrm>
              <a:prstGeom prst="line">
                <a:avLst/>
              </a:prstGeom>
              <a:ln w="38100" cap="flat" cmpd="sng">
                <a:solidFill>
                  <a:srgbClr val="0000CC"/>
                </a:solidFill>
                <a:prstDash val="dash"/>
                <a:headEnd type="none" w="med" len="med"/>
                <a:tailEnd type="stealth" w="lg" len="lg"/>
              </a:ln>
            </p:spPr>
          </p:sp>
          <p:sp>
            <p:nvSpPr>
              <p:cNvPr id="119843" name="Line 89"/>
              <p:cNvSpPr/>
              <p:nvPr/>
            </p:nvSpPr>
            <p:spPr>
              <a:xfrm flipV="1">
                <a:off x="4814" y="2466"/>
                <a:ext cx="245" cy="852"/>
              </a:xfrm>
              <a:prstGeom prst="line">
                <a:avLst/>
              </a:prstGeom>
              <a:ln w="38100" cap="flat" cmpd="sng">
                <a:solidFill>
                  <a:srgbClr val="FF0000"/>
                </a:solidFill>
                <a:prstDash val="dash"/>
                <a:headEnd type="none" w="med" len="med"/>
                <a:tailEnd type="stealth" w="lg" len="lg"/>
              </a:ln>
            </p:spPr>
          </p:sp>
          <p:sp>
            <p:nvSpPr>
              <p:cNvPr id="119844" name="Text Box 90"/>
              <p:cNvSpPr txBox="1"/>
              <p:nvPr/>
            </p:nvSpPr>
            <p:spPr>
              <a:xfrm>
                <a:off x="5164" y="2161"/>
                <a:ext cx="204" cy="275"/>
              </a:xfrm>
              <a:prstGeom prst="rect">
                <a:avLst/>
              </a:prstGeom>
              <a:noFill/>
              <a:ln w="9525">
                <a:noFill/>
              </a:ln>
            </p:spPr>
            <p:txBody>
              <a:bodyPr lIns="0" tIns="0" rIns="0" bIns="0">
                <a:spAutoFit/>
              </a:bodyPr>
              <a:p>
                <a:pPr marL="342900" indent="-342900" algn="ctr">
                  <a:lnSpc>
                    <a:spcPct val="85000"/>
                  </a:lnSpc>
                  <a:buClr>
                    <a:schemeClr val="bg2"/>
                  </a:buClr>
                  <a:buSzPct val="75000"/>
                  <a:buFont typeface="Wingdings" panose="05000000000000000000" pitchFamily="2" charset="2"/>
                </a:pPr>
                <a:r>
                  <a:rPr lang="en-US" altLang="zh-CN" sz="3200" b="1" dirty="0">
                    <a:solidFill>
                      <a:srgbClr val="FF6600"/>
                    </a:solidFill>
                    <a:latin typeface="Times New Roman" panose="02020603050405020304" pitchFamily="18" charset="0"/>
                    <a:sym typeface="Symbol" panose="05050102010706020507" pitchFamily="18" charset="2"/>
                  </a:rPr>
                  <a:t></a:t>
                </a:r>
                <a:endParaRPr lang="en-US" altLang="zh-CN" sz="3200" b="1" dirty="0">
                  <a:solidFill>
                    <a:srgbClr val="FF6600"/>
                  </a:solidFill>
                  <a:latin typeface="Times New Roman" panose="02020603050405020304" pitchFamily="18" charset="0"/>
                  <a:sym typeface="Symbol" panose="05050102010706020507" pitchFamily="18" charset="2"/>
                </a:endParaRPr>
              </a:p>
            </p:txBody>
          </p:sp>
          <p:sp>
            <p:nvSpPr>
              <p:cNvPr id="119845" name="Text Box 91"/>
              <p:cNvSpPr txBox="1"/>
              <p:nvPr/>
            </p:nvSpPr>
            <p:spPr>
              <a:xfrm>
                <a:off x="2192" y="2161"/>
                <a:ext cx="204" cy="275"/>
              </a:xfrm>
              <a:prstGeom prst="rect">
                <a:avLst/>
              </a:prstGeom>
              <a:noFill/>
              <a:ln w="9525">
                <a:noFill/>
              </a:ln>
            </p:spPr>
            <p:txBody>
              <a:bodyPr lIns="0" tIns="0" rIns="0" bIns="0">
                <a:spAutoFit/>
              </a:bodyPr>
              <a:p>
                <a:pPr marL="342900" indent="-342900" algn="ctr">
                  <a:lnSpc>
                    <a:spcPct val="85000"/>
                  </a:lnSpc>
                  <a:buClr>
                    <a:schemeClr val="bg2"/>
                  </a:buClr>
                  <a:buSzPct val="75000"/>
                  <a:buFont typeface="Wingdings" panose="05000000000000000000" pitchFamily="2" charset="2"/>
                </a:pPr>
                <a:r>
                  <a:rPr lang="en-US" altLang="zh-CN" sz="3200" b="1" dirty="0">
                    <a:solidFill>
                      <a:srgbClr val="FF6600"/>
                    </a:solidFill>
                    <a:latin typeface="Times New Roman" panose="02020603050405020304" pitchFamily="18" charset="0"/>
                    <a:sym typeface="Symbol" panose="05050102010706020507" pitchFamily="18" charset="2"/>
                  </a:rPr>
                  <a:t></a:t>
                </a:r>
                <a:endParaRPr lang="en-US" altLang="zh-CN" sz="3200" b="1" dirty="0">
                  <a:solidFill>
                    <a:srgbClr val="FF6600"/>
                  </a:solidFill>
                  <a:latin typeface="Times New Roman" panose="02020603050405020304" pitchFamily="18" charset="0"/>
                  <a:sym typeface="Symbol" panose="05050102010706020507" pitchFamily="18" charset="2"/>
                </a:endParaRPr>
              </a:p>
            </p:txBody>
          </p:sp>
        </p:grpSp>
      </p:grpSp>
      <p:grpSp>
        <p:nvGrpSpPr>
          <p:cNvPr id="119812" name="Group 109"/>
          <p:cNvGrpSpPr/>
          <p:nvPr/>
        </p:nvGrpSpPr>
        <p:grpSpPr>
          <a:xfrm>
            <a:off x="215900" y="1176338"/>
            <a:ext cx="2446338" cy="2346325"/>
            <a:chOff x="136" y="1389"/>
            <a:chExt cx="1541" cy="1804"/>
          </a:xfrm>
        </p:grpSpPr>
        <p:grpSp>
          <p:nvGrpSpPr>
            <p:cNvPr id="119817" name="Group 105"/>
            <p:cNvGrpSpPr/>
            <p:nvPr/>
          </p:nvGrpSpPr>
          <p:grpSpPr>
            <a:xfrm>
              <a:off x="136" y="1389"/>
              <a:ext cx="1541" cy="1383"/>
              <a:chOff x="136" y="1389"/>
              <a:chExt cx="1541" cy="1383"/>
            </a:xfrm>
          </p:grpSpPr>
          <p:sp>
            <p:nvSpPr>
              <p:cNvPr id="119819" name="Line 96"/>
              <p:cNvSpPr/>
              <p:nvPr/>
            </p:nvSpPr>
            <p:spPr>
              <a:xfrm flipH="1">
                <a:off x="323" y="1511"/>
                <a:ext cx="579" cy="486"/>
              </a:xfrm>
              <a:prstGeom prst="line">
                <a:avLst/>
              </a:prstGeom>
              <a:ln w="9525" cap="flat" cmpd="sng">
                <a:solidFill>
                  <a:srgbClr val="000000"/>
                </a:solidFill>
                <a:prstDash val="solid"/>
                <a:headEnd type="none" w="med" len="med"/>
                <a:tailEnd type="none" w="med" len="med"/>
              </a:ln>
            </p:spPr>
          </p:sp>
          <p:sp>
            <p:nvSpPr>
              <p:cNvPr id="119820" name="Line 97"/>
              <p:cNvSpPr/>
              <p:nvPr/>
            </p:nvSpPr>
            <p:spPr>
              <a:xfrm>
                <a:off x="902" y="1511"/>
                <a:ext cx="579" cy="486"/>
              </a:xfrm>
              <a:prstGeom prst="line">
                <a:avLst/>
              </a:prstGeom>
              <a:ln w="9525" cap="flat" cmpd="sng">
                <a:solidFill>
                  <a:srgbClr val="000000"/>
                </a:solidFill>
                <a:prstDash val="solid"/>
                <a:headEnd type="none" w="med" len="med"/>
                <a:tailEnd type="none" w="med" len="med"/>
              </a:ln>
            </p:spPr>
          </p:sp>
          <p:sp>
            <p:nvSpPr>
              <p:cNvPr id="119821" name="Oval 98"/>
              <p:cNvSpPr/>
              <p:nvPr/>
            </p:nvSpPr>
            <p:spPr>
              <a:xfrm>
                <a:off x="703" y="1389"/>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A</a:t>
                </a:r>
                <a:endParaRPr lang="en-US" altLang="zh-CN" sz="2800" b="1" i="1" dirty="0">
                  <a:solidFill>
                    <a:srgbClr val="0000CC"/>
                  </a:solidFill>
                  <a:latin typeface="Times New Roman" panose="02020603050405020304" pitchFamily="18" charset="0"/>
                </a:endParaRPr>
              </a:p>
            </p:txBody>
          </p:sp>
          <p:sp>
            <p:nvSpPr>
              <p:cNvPr id="119822" name="Line 99"/>
              <p:cNvSpPr/>
              <p:nvPr/>
            </p:nvSpPr>
            <p:spPr>
              <a:xfrm>
                <a:off x="374" y="2142"/>
                <a:ext cx="283" cy="345"/>
              </a:xfrm>
              <a:prstGeom prst="line">
                <a:avLst/>
              </a:prstGeom>
              <a:ln w="9525" cap="flat" cmpd="sng">
                <a:solidFill>
                  <a:srgbClr val="000000"/>
                </a:solidFill>
                <a:prstDash val="solid"/>
                <a:headEnd type="none" w="med" len="med"/>
                <a:tailEnd type="none" w="med" len="med"/>
              </a:ln>
            </p:spPr>
          </p:sp>
          <p:sp>
            <p:nvSpPr>
              <p:cNvPr id="119823" name="Line 100"/>
              <p:cNvSpPr/>
              <p:nvPr/>
            </p:nvSpPr>
            <p:spPr>
              <a:xfrm flipH="1">
                <a:off x="1194" y="2137"/>
                <a:ext cx="281" cy="365"/>
              </a:xfrm>
              <a:prstGeom prst="line">
                <a:avLst/>
              </a:prstGeom>
              <a:ln w="9525" cap="flat" cmpd="sng">
                <a:solidFill>
                  <a:srgbClr val="000000"/>
                </a:solidFill>
                <a:prstDash val="solid"/>
                <a:headEnd type="none" w="med" len="med"/>
                <a:tailEnd type="none" w="med" len="med"/>
              </a:ln>
            </p:spPr>
          </p:sp>
          <p:sp>
            <p:nvSpPr>
              <p:cNvPr id="119824" name="Oval 101"/>
              <p:cNvSpPr/>
              <p:nvPr/>
            </p:nvSpPr>
            <p:spPr>
              <a:xfrm>
                <a:off x="136" y="1888"/>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B</a:t>
                </a:r>
                <a:endParaRPr lang="en-US" altLang="zh-CN" sz="2800" b="1" i="1" dirty="0">
                  <a:solidFill>
                    <a:srgbClr val="0000CC"/>
                  </a:solidFill>
                  <a:latin typeface="Times New Roman" panose="02020603050405020304" pitchFamily="18" charset="0"/>
                </a:endParaRPr>
              </a:p>
            </p:txBody>
          </p:sp>
          <p:sp>
            <p:nvSpPr>
              <p:cNvPr id="119825" name="Oval 102"/>
              <p:cNvSpPr/>
              <p:nvPr/>
            </p:nvSpPr>
            <p:spPr>
              <a:xfrm>
                <a:off x="1360" y="1888"/>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D</a:t>
                </a:r>
                <a:endParaRPr lang="en-US" altLang="zh-CN" sz="2800" b="1" i="1" dirty="0">
                  <a:solidFill>
                    <a:srgbClr val="0000CC"/>
                  </a:solidFill>
                  <a:latin typeface="Times New Roman" panose="02020603050405020304" pitchFamily="18" charset="0"/>
                </a:endParaRPr>
              </a:p>
            </p:txBody>
          </p:sp>
          <p:sp>
            <p:nvSpPr>
              <p:cNvPr id="119826" name="Oval 103"/>
              <p:cNvSpPr/>
              <p:nvPr/>
            </p:nvSpPr>
            <p:spPr>
              <a:xfrm>
                <a:off x="499" y="2455"/>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C</a:t>
                </a:r>
                <a:endParaRPr lang="en-US" altLang="zh-CN" sz="2800" b="1" i="1" dirty="0">
                  <a:solidFill>
                    <a:srgbClr val="0000CC"/>
                  </a:solidFill>
                  <a:latin typeface="Times New Roman" panose="02020603050405020304" pitchFamily="18" charset="0"/>
                </a:endParaRPr>
              </a:p>
            </p:txBody>
          </p:sp>
          <p:sp>
            <p:nvSpPr>
              <p:cNvPr id="119827" name="Oval 104"/>
              <p:cNvSpPr/>
              <p:nvPr/>
            </p:nvSpPr>
            <p:spPr>
              <a:xfrm>
                <a:off x="1043" y="2455"/>
                <a:ext cx="317" cy="317"/>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800" b="1" i="1" dirty="0">
                    <a:solidFill>
                      <a:srgbClr val="0000CC"/>
                    </a:solidFill>
                    <a:latin typeface="Times New Roman" panose="02020603050405020304" pitchFamily="18" charset="0"/>
                  </a:rPr>
                  <a:t>E</a:t>
                </a:r>
                <a:endParaRPr lang="en-US" altLang="zh-CN" sz="2800" b="1" i="1" dirty="0">
                  <a:solidFill>
                    <a:srgbClr val="0000CC"/>
                  </a:solidFill>
                  <a:latin typeface="Times New Roman" panose="02020603050405020304" pitchFamily="18" charset="0"/>
                </a:endParaRPr>
              </a:p>
            </p:txBody>
          </p:sp>
        </p:grpSp>
        <p:sp>
          <p:nvSpPr>
            <p:cNvPr id="119818" name="Text Box 107"/>
            <p:cNvSpPr txBox="1"/>
            <p:nvPr/>
          </p:nvSpPr>
          <p:spPr>
            <a:xfrm>
              <a:off x="408" y="2999"/>
              <a:ext cx="1066" cy="194"/>
            </a:xfrm>
            <a:prstGeom prst="rect">
              <a:avLst/>
            </a:prstGeom>
            <a:no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800" b="1" dirty="0">
                  <a:solidFill>
                    <a:srgbClr val="0000CC"/>
                  </a:solidFill>
                  <a:latin typeface="Times New Roman" panose="02020603050405020304" pitchFamily="18" charset="0"/>
                </a:rPr>
                <a:t>(</a:t>
              </a:r>
              <a:r>
                <a:rPr lang="en-US" altLang="zh-CN" sz="2800" b="1" i="1" dirty="0">
                  <a:solidFill>
                    <a:srgbClr val="0000CC"/>
                  </a:solidFill>
                  <a:latin typeface="Times New Roman" panose="02020603050405020304" pitchFamily="18" charset="0"/>
                </a:rPr>
                <a:t>a</a:t>
              </a:r>
              <a:r>
                <a:rPr lang="en-US" altLang="zh-CN" sz="2800" b="1" dirty="0">
                  <a:solidFill>
                    <a:srgbClr val="0000CC"/>
                  </a:solidFill>
                  <a:latin typeface="Times New Roman" panose="02020603050405020304" pitchFamily="18" charset="0"/>
                </a:rPr>
                <a:t>)</a:t>
              </a:r>
              <a:r>
                <a:rPr lang="en-US" altLang="zh-CN" sz="900" b="1" dirty="0">
                  <a:solidFill>
                    <a:srgbClr val="0000CC"/>
                  </a:solidFill>
                  <a:latin typeface="Times New Roman" panose="02020603050405020304" pitchFamily="18" charset="0"/>
                </a:rPr>
                <a:t> </a:t>
              </a:r>
              <a:r>
                <a:rPr lang="zh-CN" altLang="en-US" sz="2800" b="1" dirty="0">
                  <a:solidFill>
                    <a:srgbClr val="0000CC"/>
                  </a:solidFill>
                  <a:latin typeface="Times New Roman" panose="02020603050405020304" pitchFamily="18" charset="0"/>
                </a:rPr>
                <a:t>二叉树</a:t>
              </a:r>
              <a:endParaRPr lang="zh-CN" altLang="en-US" sz="2800" b="1" dirty="0">
                <a:solidFill>
                  <a:srgbClr val="0000CC"/>
                </a:solidFill>
                <a:latin typeface="Times New Roman" panose="02020603050405020304" pitchFamily="18" charset="0"/>
              </a:endParaRPr>
            </a:p>
          </p:txBody>
        </p:sp>
      </p:grpSp>
      <p:sp>
        <p:nvSpPr>
          <p:cNvPr id="119813" name="Text Box 56"/>
          <p:cNvSpPr txBox="1"/>
          <p:nvPr/>
        </p:nvSpPr>
        <p:spPr>
          <a:xfrm>
            <a:off x="5018088" y="2628900"/>
            <a:ext cx="641350" cy="290513"/>
          </a:xfrm>
          <a:prstGeom prst="rect">
            <a:avLst/>
          </a:prstGeom>
          <a:noFill/>
          <a:ln w="9525">
            <a:noFill/>
          </a:ln>
        </p:spPr>
        <p:txBody>
          <a:bodyPr lIns="0" tIns="0" rIns="0" bIns="0"/>
          <a:p>
            <a:pPr marL="342900" indent="-342900" algn="just">
              <a:lnSpc>
                <a:spcPct val="80000"/>
              </a:lnSpc>
              <a:spcBef>
                <a:spcPct val="20000"/>
              </a:spcBef>
              <a:buClr>
                <a:schemeClr val="bg2"/>
              </a:buClr>
              <a:buSzPct val="75000"/>
              <a:buFont typeface="Wingdings" panose="05000000000000000000" pitchFamily="2" charset="2"/>
            </a:pPr>
            <a:r>
              <a:rPr lang="en-US" altLang="zh-CN" sz="2400" b="1" i="1" dirty="0">
                <a:latin typeface="Times New Roman" panose="02020603050405020304" pitchFamily="18" charset="0"/>
              </a:rPr>
              <a:t>Succ</a:t>
            </a:r>
            <a:endParaRPr lang="en-US" altLang="zh-CN" sz="2400" b="1" i="1" dirty="0">
              <a:latin typeface="Times New Roman" panose="02020603050405020304" pitchFamily="18" charset="0"/>
            </a:endParaRPr>
          </a:p>
        </p:txBody>
      </p:sp>
      <p:sp>
        <p:nvSpPr>
          <p:cNvPr id="119814" name="Text Box 57"/>
          <p:cNvSpPr txBox="1"/>
          <p:nvPr/>
        </p:nvSpPr>
        <p:spPr>
          <a:xfrm>
            <a:off x="5761038" y="3633788"/>
            <a:ext cx="647700" cy="334962"/>
          </a:xfrm>
          <a:prstGeom prst="rect">
            <a:avLst/>
          </a:prstGeom>
          <a:noFill/>
          <a:ln w="9525">
            <a:noFill/>
          </a:ln>
        </p:spPr>
        <p:txBody>
          <a:bodyPr lIns="0" tIns="0" rIns="0" bIns="0"/>
          <a:p>
            <a:pPr marL="342900" indent="-342900" algn="ctr">
              <a:lnSpc>
                <a:spcPts val="2500"/>
              </a:lnSpc>
              <a:buClr>
                <a:schemeClr val="bg2"/>
              </a:buClr>
              <a:buSzPct val="75000"/>
              <a:buFont typeface="Wingdings" panose="05000000000000000000" pitchFamily="2" charset="2"/>
            </a:pPr>
            <a:r>
              <a:rPr lang="en-US" altLang="zh-CN" sz="2400" b="1" i="1" dirty="0">
                <a:latin typeface="Times New Roman" panose="02020603050405020304" pitchFamily="18" charset="0"/>
              </a:rPr>
              <a:t>Pred</a:t>
            </a:r>
            <a:endParaRPr lang="en-US" altLang="zh-CN" sz="2400" b="1" dirty="0">
              <a:latin typeface="Times New Roman" panose="02020603050405020304" pitchFamily="18" charset="0"/>
            </a:endParaRPr>
          </a:p>
        </p:txBody>
      </p:sp>
      <p:sp>
        <p:nvSpPr>
          <p:cNvPr id="119815" name="Text Box 57"/>
          <p:cNvSpPr txBox="1"/>
          <p:nvPr/>
        </p:nvSpPr>
        <p:spPr>
          <a:xfrm>
            <a:off x="3600450" y="4003675"/>
            <a:ext cx="646113" cy="334963"/>
          </a:xfrm>
          <a:prstGeom prst="rect">
            <a:avLst/>
          </a:prstGeom>
          <a:noFill/>
          <a:ln w="9525">
            <a:noFill/>
          </a:ln>
        </p:spPr>
        <p:txBody>
          <a:bodyPr lIns="0" tIns="0" rIns="0" bIns="0"/>
          <a:p>
            <a:pPr marL="342900" indent="-342900" algn="ctr">
              <a:lnSpc>
                <a:spcPts val="2500"/>
              </a:lnSpc>
              <a:buClr>
                <a:schemeClr val="bg2"/>
              </a:buClr>
              <a:buSzPct val="75000"/>
              <a:buFont typeface="Wingdings" panose="05000000000000000000" pitchFamily="2" charset="2"/>
            </a:pPr>
            <a:r>
              <a:rPr lang="en-US" altLang="zh-CN" sz="2400" b="1" i="1" dirty="0">
                <a:latin typeface="Times New Roman" panose="02020603050405020304" pitchFamily="18" charset="0"/>
              </a:rPr>
              <a:t>Pred</a:t>
            </a:r>
            <a:endParaRPr lang="en-US" altLang="zh-CN" sz="2400" b="1" dirty="0">
              <a:latin typeface="Times New Roman" panose="02020603050405020304" pitchFamily="18" charset="0"/>
            </a:endParaRPr>
          </a:p>
        </p:txBody>
      </p:sp>
      <p:sp>
        <p:nvSpPr>
          <p:cNvPr id="119816" name="Text Box 56"/>
          <p:cNvSpPr txBox="1"/>
          <p:nvPr/>
        </p:nvSpPr>
        <p:spPr>
          <a:xfrm>
            <a:off x="7978775" y="3968750"/>
            <a:ext cx="641350" cy="290513"/>
          </a:xfrm>
          <a:prstGeom prst="rect">
            <a:avLst/>
          </a:prstGeom>
          <a:noFill/>
          <a:ln w="9525">
            <a:noFill/>
          </a:ln>
        </p:spPr>
        <p:txBody>
          <a:bodyPr lIns="0" tIns="0" rIns="0" bIns="0"/>
          <a:p>
            <a:pPr marL="342900" indent="-342900" algn="just">
              <a:lnSpc>
                <a:spcPct val="80000"/>
              </a:lnSpc>
              <a:spcBef>
                <a:spcPct val="20000"/>
              </a:spcBef>
              <a:buClr>
                <a:schemeClr val="bg2"/>
              </a:buClr>
              <a:buSzPct val="75000"/>
              <a:buFont typeface="Wingdings" panose="05000000000000000000" pitchFamily="2" charset="2"/>
            </a:pPr>
            <a:r>
              <a:rPr lang="en-US" altLang="zh-CN" sz="2400" b="1" i="1" dirty="0">
                <a:latin typeface="Times New Roman" panose="02020603050405020304" pitchFamily="18" charset="0"/>
              </a:rPr>
              <a:t>Succ</a:t>
            </a:r>
            <a:endParaRPr lang="en-US" altLang="zh-CN" sz="2400" b="1" i="1" dirty="0">
              <a:latin typeface="Times New Roman" panose="02020603050405020304" pitchFamily="18" charset="0"/>
            </a:endParaRPr>
          </a:p>
        </p:txBody>
      </p:sp>
    </p:spTree>
  </p:cSld>
  <p:clrMapOvr>
    <a:masterClrMapping/>
  </p:clrMapOvr>
  <p:transition>
    <p:zoom/>
  </p:transition>
</p:sld>
</file>

<file path=ppt/tags/tag1.xml><?xml version="1.0" encoding="utf-8"?>
<p:tagLst xmlns:p="http://schemas.openxmlformats.org/presentationml/2006/main">
  <p:tag name="COMMONDATA" val="eyJoZGlkIjoiOGI1OTRmMmRmMThlNTVlNzZjNzI2ZDllNGRkNTU4MjkifQ=="/>
</p:tagLst>
</file>

<file path=ppt/theme/theme1.xml><?xml version="1.0" encoding="utf-8"?>
<a:theme xmlns:a="http://schemas.openxmlformats.org/drawingml/2006/main" name="2_China-IPv6-2000">
  <a:themeElements>
    <a:clrScheme name="">
      <a:dk1>
        <a:srgbClr val="000000"/>
      </a:dk1>
      <a:lt1>
        <a:srgbClr val="FFFFFF"/>
      </a:lt1>
      <a:dk2>
        <a:srgbClr val="0000FF"/>
      </a:dk2>
      <a:lt2>
        <a:srgbClr val="DADADA"/>
      </a:lt2>
      <a:accent1>
        <a:srgbClr val="EF9100"/>
      </a:accent1>
      <a:accent2>
        <a:srgbClr val="00FF9F"/>
      </a:accent2>
      <a:accent3>
        <a:srgbClr val="FFFFFF"/>
      </a:accent3>
      <a:accent4>
        <a:srgbClr val="000000"/>
      </a:accent4>
      <a:accent5>
        <a:srgbClr val="F5C7AA"/>
      </a:accent5>
      <a:accent6>
        <a:srgbClr val="00E58E"/>
      </a:accent6>
      <a:hlink>
        <a:srgbClr val="7B00E4"/>
      </a:hlink>
      <a:folHlink>
        <a:srgbClr val="A2C1FE"/>
      </a:folHlink>
    </a:clrScheme>
    <a:fontScheme name="">
      <a:majorFont>
        <a:latin typeface="Times New Roman"/>
        <a:ea typeface="华文新魏"/>
        <a:cs typeface=""/>
      </a:majorFont>
      <a:minorFont>
        <a:latin typeface="Times New Roman"/>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China-IPv6-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ina-IPv6-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hina-IPv6-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ina-IPv6-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ina-IPv6-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ina-IPv6-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hina-IPv6-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吉林大学</Template>
  <TotalTime>0</TotalTime>
  <Words>12798</Words>
  <Application>WPS 演示</Application>
  <PresentationFormat>全屏显示(4:3)</PresentationFormat>
  <Paragraphs>1204</Paragraphs>
  <Slides>82</Slides>
  <Notes>0</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106" baseType="lpstr">
      <vt:lpstr>Arial</vt:lpstr>
      <vt:lpstr>宋体</vt:lpstr>
      <vt:lpstr>Wingdings</vt:lpstr>
      <vt:lpstr>Times New Roman</vt:lpstr>
      <vt:lpstr>华文新魏</vt:lpstr>
      <vt:lpstr>Monotype Sorts</vt:lpstr>
      <vt:lpstr>Wingdings</vt:lpstr>
      <vt:lpstr>楷体_GB2312</vt:lpstr>
      <vt:lpstr>新宋体</vt:lpstr>
      <vt:lpstr>隶书</vt:lpstr>
      <vt:lpstr>Symbol</vt:lpstr>
      <vt:lpstr>仿宋_GB2312</vt:lpstr>
      <vt:lpstr>仿宋</vt:lpstr>
      <vt:lpstr>幼圆</vt:lpstr>
      <vt:lpstr>黑体</vt:lpstr>
      <vt:lpstr>Tahoma</vt:lpstr>
      <vt:lpstr>微软雅黑</vt:lpstr>
      <vt:lpstr>Arial Unicode MS</vt:lpstr>
      <vt:lpstr>华文行楷</vt:lpstr>
      <vt:lpstr>方正舒体</vt:lpstr>
      <vt:lpstr>Romantic</vt:lpstr>
      <vt:lpstr>Segoe Print</vt:lpstr>
      <vt:lpstr>2_China-IPv6-2000</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压缩与哈夫曼树</vt:lpstr>
      <vt:lpstr>5.4  压缩与哈夫曼树</vt:lpstr>
      <vt:lpstr>5.4.1 文件编码</vt:lpstr>
      <vt:lpstr>PowerPoint 演示文稿</vt:lpstr>
      <vt:lpstr>PowerPoint 演示文稿</vt:lpstr>
      <vt:lpstr>PowerPoint 演示文稿</vt:lpstr>
      <vt:lpstr>5.4.2 扩充二叉树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文件包含7种字符：a、e、i、s、t、sp（空格）和nl（换行），且文件中有10个a，15个e，12个i，3个s，4个t，13个sp，1个nl。   F={3, 4, 15, 12, 13, 1, 10}</vt:lpstr>
      <vt:lpstr>文件编码</vt:lpstr>
      <vt:lpstr>PowerPoint 演示文稿</vt:lpstr>
      <vt:lpstr>PowerPoint 演示文稿</vt:lpstr>
      <vt:lpstr>PowerPoint 演示文稿</vt:lpstr>
      <vt:lpstr>PowerPoint 演示文稿</vt:lpstr>
      <vt:lpstr>PowerPoint 演示文稿</vt:lpstr>
      <vt:lpstr>PowerPoint 演示文稿</vt:lpstr>
      <vt:lpstr>Huffman算法</vt:lpstr>
      <vt:lpstr>PowerPoint 演示文稿</vt:lpstr>
      <vt:lpstr>PowerPoint 演示文稿</vt:lpstr>
      <vt:lpstr>PowerPoint 演示文稿</vt:lpstr>
      <vt:lpstr>PowerPoint 演示文稿</vt:lpstr>
      <vt:lpstr>PowerPoint 演示文稿</vt:lpstr>
    </vt:vector>
  </TitlesOfParts>
  <Company>吉林大学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桃之妖妖</cp:lastModifiedBy>
  <cp:revision>3157</cp:revision>
  <dcterms:created xsi:type="dcterms:W3CDTF">2005-11-24T04:38:00Z</dcterms:created>
  <dcterms:modified xsi:type="dcterms:W3CDTF">2022-09-30T03:57:31Z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5D2C6F129C9642BF9F48463DE0566338</vt:lpwstr>
  </property>
</Properties>
</file>