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8"/>
  </p:handoutMasterIdLst>
  <p:sldIdLst>
    <p:sldId id="853" r:id="rId3"/>
    <p:sldId id="1236" r:id="rId5"/>
    <p:sldId id="2231" r:id="rId6"/>
    <p:sldId id="2232" r:id="rId7"/>
    <p:sldId id="2233" r:id="rId8"/>
    <p:sldId id="2234" r:id="rId9"/>
    <p:sldId id="2235" r:id="rId10"/>
    <p:sldId id="2236" r:id="rId11"/>
    <p:sldId id="2237" r:id="rId12"/>
    <p:sldId id="2238" r:id="rId13"/>
    <p:sldId id="2239" r:id="rId14"/>
    <p:sldId id="2240" r:id="rId15"/>
    <p:sldId id="2241" r:id="rId16"/>
    <p:sldId id="2242" r:id="rId17"/>
    <p:sldId id="2243" r:id="rId18"/>
    <p:sldId id="2244" r:id="rId19"/>
    <p:sldId id="2260" r:id="rId20"/>
    <p:sldId id="2261" r:id="rId21"/>
    <p:sldId id="2262" r:id="rId22"/>
    <p:sldId id="2263" r:id="rId23"/>
    <p:sldId id="2264" r:id="rId24"/>
    <p:sldId id="2265" r:id="rId25"/>
    <p:sldId id="2266" r:id="rId26"/>
    <p:sldId id="1237" r:id="rId27"/>
    <p:sldId id="1238" r:id="rId28"/>
    <p:sldId id="1239" r:id="rId29"/>
    <p:sldId id="1240" r:id="rId30"/>
    <p:sldId id="1243" r:id="rId31"/>
    <p:sldId id="1244" r:id="rId32"/>
    <p:sldId id="1246" r:id="rId33"/>
    <p:sldId id="1247" r:id="rId34"/>
    <p:sldId id="1249" r:id="rId35"/>
    <p:sldId id="1250" r:id="rId36"/>
    <p:sldId id="1252" r:id="rId37"/>
    <p:sldId id="1253" r:id="rId38"/>
    <p:sldId id="1254" r:id="rId39"/>
    <p:sldId id="1257" r:id="rId40"/>
    <p:sldId id="299" r:id="rId41"/>
    <p:sldId id="300" r:id="rId42"/>
    <p:sldId id="301" r:id="rId43"/>
    <p:sldId id="302" r:id="rId44"/>
    <p:sldId id="415" r:id="rId45"/>
    <p:sldId id="416" r:id="rId46"/>
    <p:sldId id="417" r:id="rId47"/>
    <p:sldId id="418" r:id="rId48"/>
    <p:sldId id="419" r:id="rId49"/>
    <p:sldId id="420" r:id="rId50"/>
    <p:sldId id="421" r:id="rId51"/>
    <p:sldId id="422" r:id="rId52"/>
    <p:sldId id="423" r:id="rId53"/>
    <p:sldId id="424" r:id="rId54"/>
    <p:sldId id="426"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4" r:id="rId82"/>
    <p:sldId id="1443" r:id="rId83"/>
    <p:sldId id="1444" r:id="rId84"/>
    <p:sldId id="1445" r:id="rId85"/>
    <p:sldId id="1446" r:id="rId86"/>
    <p:sldId id="1447" r:id="rId87"/>
    <p:sldId id="1448" r:id="rId88"/>
    <p:sldId id="1449" r:id="rId89"/>
    <p:sldId id="1451" r:id="rId90"/>
    <p:sldId id="1452" r:id="rId91"/>
    <p:sldId id="1453" r:id="rId92"/>
    <p:sldId id="1454" r:id="rId93"/>
    <p:sldId id="1455" r:id="rId94"/>
    <p:sldId id="1456" r:id="rId95"/>
    <p:sldId id="1457" r:id="rId96"/>
    <p:sldId id="1458" r:id="rId97"/>
    <p:sldId id="1459" r:id="rId98"/>
    <p:sldId id="1460" r:id="rId99"/>
    <p:sldId id="1461" r:id="rId100"/>
    <p:sldId id="1462" r:id="rId101"/>
    <p:sldId id="1472" r:id="rId102"/>
    <p:sldId id="943" r:id="rId103"/>
    <p:sldId id="511" r:id="rId104"/>
    <p:sldId id="512" r:id="rId105"/>
    <p:sldId id="513" r:id="rId106"/>
    <p:sldId id="514" r:id="rId107"/>
    <p:sldId id="515" r:id="rId108"/>
    <p:sldId id="516" r:id="rId109"/>
    <p:sldId id="517" r:id="rId110"/>
    <p:sldId id="519" r:id="rId111"/>
    <p:sldId id="520" r:id="rId112"/>
    <p:sldId id="521" r:id="rId113"/>
    <p:sldId id="522" r:id="rId114"/>
    <p:sldId id="523" r:id="rId115"/>
    <p:sldId id="524" r:id="rId116"/>
    <p:sldId id="525" r:id="rId117"/>
    <p:sldId id="526" r:id="rId118"/>
    <p:sldId id="527" r:id="rId119"/>
    <p:sldId id="528" r:id="rId120"/>
    <p:sldId id="653" r:id="rId121"/>
    <p:sldId id="654" r:id="rId122"/>
    <p:sldId id="655" r:id="rId123"/>
    <p:sldId id="656" r:id="rId124"/>
    <p:sldId id="657" r:id="rId125"/>
    <p:sldId id="662" r:id="rId126"/>
    <p:sldId id="1600" r:id="rId127"/>
    <p:sldId id="1601" r:id="rId128"/>
    <p:sldId id="1602" r:id="rId129"/>
    <p:sldId id="1604" r:id="rId130"/>
    <p:sldId id="1605" r:id="rId131"/>
    <p:sldId id="1606" r:id="rId132"/>
    <p:sldId id="663" r:id="rId133"/>
    <p:sldId id="664" r:id="rId134"/>
    <p:sldId id="665" r:id="rId135"/>
    <p:sldId id="666" r:id="rId136"/>
    <p:sldId id="667" r:id="rId137"/>
    <p:sldId id="668" r:id="rId138"/>
    <p:sldId id="669" r:id="rId139"/>
    <p:sldId id="670" r:id="rId140"/>
    <p:sldId id="671" r:id="rId141"/>
    <p:sldId id="672" r:id="rId142"/>
    <p:sldId id="673" r:id="rId143"/>
    <p:sldId id="674" r:id="rId144"/>
    <p:sldId id="675" r:id="rId145"/>
    <p:sldId id="676" r:id="rId146"/>
    <p:sldId id="677" r:id="rId147"/>
    <p:sldId id="678" r:id="rId148"/>
    <p:sldId id="679" r:id="rId149"/>
    <p:sldId id="680" r:id="rId150"/>
    <p:sldId id="681" r:id="rId151"/>
    <p:sldId id="682" r:id="rId152"/>
    <p:sldId id="683" r:id="rId153"/>
    <p:sldId id="684" r:id="rId154"/>
    <p:sldId id="685" r:id="rId155"/>
    <p:sldId id="918" r:id="rId156"/>
    <p:sldId id="919" r:id="rId157"/>
    <p:sldId id="920" r:id="rId158"/>
    <p:sldId id="921" r:id="rId159"/>
    <p:sldId id="922" r:id="rId160"/>
    <p:sldId id="923" r:id="rId161"/>
    <p:sldId id="924" r:id="rId162"/>
    <p:sldId id="925" r:id="rId163"/>
    <p:sldId id="926" r:id="rId164"/>
    <p:sldId id="927" r:id="rId165"/>
    <p:sldId id="928" r:id="rId166"/>
    <p:sldId id="929" r:id="rId167"/>
    <p:sldId id="930" r:id="rId168"/>
    <p:sldId id="931" r:id="rId169"/>
    <p:sldId id="932" r:id="rId170"/>
    <p:sldId id="933" r:id="rId171"/>
    <p:sldId id="934" r:id="rId172"/>
    <p:sldId id="935" r:id="rId173"/>
    <p:sldId id="936" r:id="rId174"/>
    <p:sldId id="937" r:id="rId175"/>
    <p:sldId id="938" r:id="rId176"/>
    <p:sldId id="939" r:id="rId177"/>
    <p:sldId id="940" r:id="rId178"/>
    <p:sldId id="941" r:id="rId179"/>
    <p:sldId id="942" r:id="rId180"/>
    <p:sldId id="620" r:id="rId181"/>
    <p:sldId id="621" r:id="rId182"/>
    <p:sldId id="622" r:id="rId183"/>
    <p:sldId id="623" r:id="rId184"/>
    <p:sldId id="624" r:id="rId185"/>
    <p:sldId id="626" r:id="rId186"/>
    <p:sldId id="627" r:id="rId187"/>
    <p:sldId id="628" r:id="rId188"/>
    <p:sldId id="629" r:id="rId189"/>
    <p:sldId id="630" r:id="rId190"/>
    <p:sldId id="631" r:id="rId191"/>
    <p:sldId id="632" r:id="rId192"/>
    <p:sldId id="636" r:id="rId193"/>
    <p:sldId id="896" r:id="rId194"/>
    <p:sldId id="897" r:id="rId195"/>
    <p:sldId id="898" r:id="rId196"/>
    <p:sldId id="899" r:id="rId197"/>
    <p:sldId id="900" r:id="rId198"/>
    <p:sldId id="901" r:id="rId199"/>
    <p:sldId id="902" r:id="rId200"/>
    <p:sldId id="903" r:id="rId201"/>
    <p:sldId id="904" r:id="rId202"/>
    <p:sldId id="905" r:id="rId203"/>
    <p:sldId id="906" r:id="rId204"/>
    <p:sldId id="907" r:id="rId205"/>
    <p:sldId id="908" r:id="rId206"/>
    <p:sldId id="909" r:id="rId207"/>
    <p:sldId id="910" r:id="rId208"/>
    <p:sldId id="911" r:id="rId209"/>
    <p:sldId id="912" r:id="rId210"/>
    <p:sldId id="913" r:id="rId211"/>
    <p:sldId id="914" r:id="rId212"/>
    <p:sldId id="915" r:id="rId213"/>
    <p:sldId id="916" r:id="rId214"/>
    <p:sldId id="917" r:id="rId215"/>
    <p:sldId id="686" r:id="rId216"/>
    <p:sldId id="696" r:id="rId217"/>
    <p:sldId id="697" r:id="rId218"/>
    <p:sldId id="698" r:id="rId219"/>
    <p:sldId id="700" r:id="rId220"/>
    <p:sldId id="701" r:id="rId221"/>
    <p:sldId id="702" r:id="rId222"/>
    <p:sldId id="703" r:id="rId223"/>
    <p:sldId id="704" r:id="rId224"/>
    <p:sldId id="705" r:id="rId225"/>
    <p:sldId id="706" r:id="rId226"/>
    <p:sldId id="707" r:id="rId227"/>
    <p:sldId id="710" r:id="rId228"/>
    <p:sldId id="711" r:id="rId229"/>
    <p:sldId id="712" r:id="rId230"/>
    <p:sldId id="713" r:id="rId231"/>
    <p:sldId id="714" r:id="rId232"/>
    <p:sldId id="715" r:id="rId233"/>
    <p:sldId id="716" r:id="rId234"/>
    <p:sldId id="717" r:id="rId235"/>
    <p:sldId id="718" r:id="rId236"/>
    <p:sldId id="719" r:id="rId237"/>
    <p:sldId id="720" r:id="rId238"/>
    <p:sldId id="721" r:id="rId239"/>
    <p:sldId id="722" r:id="rId240"/>
    <p:sldId id="723" r:id="rId241"/>
    <p:sldId id="724" r:id="rId242"/>
    <p:sldId id="725" r:id="rId243"/>
    <p:sldId id="742" r:id="rId244"/>
    <p:sldId id="743" r:id="rId245"/>
    <p:sldId id="744" r:id="rId246"/>
    <p:sldId id="745" r:id="rId247"/>
  </p:sldIdLst>
  <p:sldSz cx="9144000" cy="6858000" type="screen4x3"/>
  <p:notesSz cx="10234295" cy="7099300"/>
  <p:custDataLst>
    <p:tags r:id="rId252"/>
  </p:custDataLst>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p:restoredTop sz="93741"/>
  </p:normalViewPr>
  <p:slideViewPr>
    <p:cSldViewPr showGuides="1">
      <p:cViewPr varScale="1">
        <p:scale>
          <a:sx n="120" d="100"/>
          <a:sy n="120" d="100"/>
        </p:scale>
        <p:origin x="21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440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2" Type="http://schemas.openxmlformats.org/officeDocument/2006/relationships/tags" Target="tags/tag1.xml"/><Relationship Id="rId251" Type="http://schemas.openxmlformats.org/officeDocument/2006/relationships/tableStyles" Target="tableStyles.xml"/><Relationship Id="rId250" Type="http://schemas.openxmlformats.org/officeDocument/2006/relationships/viewProps" Target="viewProps.xml"/><Relationship Id="rId25" Type="http://schemas.openxmlformats.org/officeDocument/2006/relationships/slide" Target="slides/slide22.xml"/><Relationship Id="rId249" Type="http://schemas.openxmlformats.org/officeDocument/2006/relationships/presProps" Target="presProps.xml"/><Relationship Id="rId248" Type="http://schemas.openxmlformats.org/officeDocument/2006/relationships/handoutMaster" Target="handoutMasters/handoutMaster1.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7347" tIns="48674" rIns="97347" bIns="48674" numCol="1" anchor="t" anchorCtr="0" compatLnSpc="1"/>
          <a:lstStyle>
            <a:lvl1pPr defTabSz="973455">
              <a:spcBef>
                <a:spcPct val="50000"/>
              </a:spcBef>
              <a:defRPr sz="1300">
                <a:latin typeface="Tahoma" panose="020B0604030504040204" charset="0"/>
              </a:defRPr>
            </a:lvl1pPr>
          </a:lstStyle>
          <a:p>
            <a:pPr>
              <a:defRPr/>
            </a:pPr>
            <a:endParaRPr lang="en-US" altLang="zh-CN"/>
          </a:p>
        </p:txBody>
      </p:sp>
      <p:sp>
        <p:nvSpPr>
          <p:cNvPr id="33795" name="Rectangle 3"/>
          <p:cNvSpPr>
            <a:spLocks noGrp="1" noChangeArrowheads="1"/>
          </p:cNvSpPr>
          <p:nvPr>
            <p:ph type="dt" sz="quarter" idx="1"/>
          </p:nvPr>
        </p:nvSpPr>
        <p:spPr bwMode="auto">
          <a:xfrm>
            <a:off x="5799138" y="0"/>
            <a:ext cx="4435475" cy="354013"/>
          </a:xfrm>
          <a:prstGeom prst="rect">
            <a:avLst/>
          </a:prstGeom>
          <a:noFill/>
          <a:ln w="9525">
            <a:noFill/>
            <a:miter lim="800000"/>
          </a:ln>
          <a:effectLst/>
        </p:spPr>
        <p:txBody>
          <a:bodyPr vert="horz" wrap="square" lIns="97347" tIns="48674" rIns="97347" bIns="48674" numCol="1" anchor="t" anchorCtr="0" compatLnSpc="1"/>
          <a:lstStyle>
            <a:lvl1pPr algn="r" defTabSz="973455">
              <a:spcBef>
                <a:spcPct val="50000"/>
              </a:spcBef>
              <a:defRPr sz="1300">
                <a:latin typeface="Tahoma" panose="020B0604030504040204" charset="0"/>
              </a:defRPr>
            </a:lvl1pPr>
          </a:lstStyle>
          <a:p>
            <a:pPr>
              <a:defRPr/>
            </a:pPr>
            <a:endParaRPr lang="en-US" altLang="zh-CN"/>
          </a:p>
        </p:txBody>
      </p:sp>
      <p:sp>
        <p:nvSpPr>
          <p:cNvPr id="33796" name="Rectangle 4"/>
          <p:cNvSpPr>
            <a:spLocks noGrp="1" noChangeArrowheads="1"/>
          </p:cNvSpPr>
          <p:nvPr>
            <p:ph type="ftr" sz="quarter" idx="2"/>
          </p:nvPr>
        </p:nvSpPr>
        <p:spPr bwMode="auto">
          <a:xfrm>
            <a:off x="0" y="6745288"/>
            <a:ext cx="4435475" cy="354012"/>
          </a:xfrm>
          <a:prstGeom prst="rect">
            <a:avLst/>
          </a:prstGeom>
          <a:noFill/>
          <a:ln w="9525">
            <a:noFill/>
            <a:miter lim="800000"/>
          </a:ln>
          <a:effectLst/>
        </p:spPr>
        <p:txBody>
          <a:bodyPr vert="horz" wrap="square" lIns="97347" tIns="48674" rIns="97347" bIns="48674" numCol="1" anchor="b" anchorCtr="0" compatLnSpc="1"/>
          <a:lstStyle>
            <a:lvl1pPr defTabSz="973455">
              <a:spcBef>
                <a:spcPct val="50000"/>
              </a:spcBef>
              <a:defRPr sz="1300">
                <a:latin typeface="Tahoma" panose="020B060403050404020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5799138" y="6745288"/>
            <a:ext cx="4435475" cy="354012"/>
          </a:xfrm>
          <a:prstGeom prst="rect">
            <a:avLst/>
          </a:prstGeom>
          <a:noFill/>
          <a:ln w="9525">
            <a:noFill/>
            <a:miter lim="800000"/>
          </a:ln>
          <a:effectLst/>
        </p:spPr>
        <p:txBody>
          <a:bodyPr vert="horz" wrap="square" lIns="97347" tIns="48674" rIns="97347" bIns="48674" numCol="1" anchor="b" anchorCtr="0" compatLnSpc="1"/>
          <a:lstStyle>
            <a:lvl1pPr algn="r" defTabSz="973455">
              <a:spcBef>
                <a:spcPct val="50000"/>
              </a:spcBef>
              <a:defRPr sz="1300">
                <a:latin typeface="Tahoma" panose="020B0604030504040204" charset="0"/>
              </a:defRPr>
            </a:lvl1pPr>
          </a:lstStyle>
          <a:p>
            <a:pPr>
              <a:defRPr/>
            </a:pPr>
            <a:fld id="{A24E5007-A550-9B4A-ACAF-FE2298307A7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7347" tIns="48674" rIns="97347" bIns="48674" numCol="1" anchor="t" anchorCtr="0" compatLnSpc="1"/>
          <a:lstStyle>
            <a:lvl1pPr defTabSz="973455">
              <a:defRPr sz="1300">
                <a:latin typeface="Tahoma" panose="020B0604030504040204" charset="0"/>
              </a:defRPr>
            </a:lvl1pPr>
          </a:lstStyle>
          <a:p>
            <a:pPr>
              <a:defRPr/>
            </a:pPr>
            <a:endParaRPr lang="en-GB" altLang="zh-CN"/>
          </a:p>
        </p:txBody>
      </p:sp>
      <p:sp>
        <p:nvSpPr>
          <p:cNvPr id="1027" name="Rectangle 3"/>
          <p:cNvSpPr>
            <a:spLocks noGrp="1" noChangeArrowheads="1"/>
          </p:cNvSpPr>
          <p:nvPr>
            <p:ph type="dt" idx="1"/>
          </p:nvPr>
        </p:nvSpPr>
        <p:spPr bwMode="auto">
          <a:xfrm>
            <a:off x="5799138" y="0"/>
            <a:ext cx="4435475" cy="354013"/>
          </a:xfrm>
          <a:prstGeom prst="rect">
            <a:avLst/>
          </a:prstGeom>
          <a:noFill/>
          <a:ln w="9525">
            <a:noFill/>
            <a:miter lim="800000"/>
          </a:ln>
          <a:effectLst/>
        </p:spPr>
        <p:txBody>
          <a:bodyPr vert="horz" wrap="square" lIns="97347" tIns="48674" rIns="97347" bIns="48674" numCol="1" anchor="t" anchorCtr="0" compatLnSpc="1"/>
          <a:lstStyle>
            <a:lvl1pPr algn="r" defTabSz="973455">
              <a:defRPr sz="1300">
                <a:latin typeface="Tahoma" panose="020B0604030504040204" charset="0"/>
              </a:defRPr>
            </a:lvl1pPr>
          </a:lstStyle>
          <a:p>
            <a:pPr>
              <a:defRPr/>
            </a:pPr>
            <a:endParaRPr lang="en-GB" altLang="zh-CN"/>
          </a:p>
        </p:txBody>
      </p:sp>
      <p:sp>
        <p:nvSpPr>
          <p:cNvPr id="21508" name="Rectangle 4"/>
          <p:cNvSpPr>
            <a:spLocks noGrp="1" noRot="1" noChangeAspect="1" noChangeArrowheads="1" noTextEdit="1"/>
          </p:cNvSpPr>
          <p:nvPr>
            <p:ph type="sldImg" idx="2"/>
          </p:nvPr>
        </p:nvSpPr>
        <p:spPr bwMode="auto">
          <a:xfrm>
            <a:off x="3343275" y="531813"/>
            <a:ext cx="3551238" cy="2663825"/>
          </a:xfrm>
          <a:prstGeom prst="rect">
            <a:avLst/>
          </a:prstGeom>
          <a:noFill/>
          <a:ln w="9525">
            <a:solidFill>
              <a:srgbClr val="000000"/>
            </a:solidFill>
            <a:miter lim="800000"/>
          </a:ln>
        </p:spPr>
      </p:sp>
      <p:sp>
        <p:nvSpPr>
          <p:cNvPr id="1029" name="Rectangle 5"/>
          <p:cNvSpPr>
            <a:spLocks noGrp="1" noChangeArrowheads="1"/>
          </p:cNvSpPr>
          <p:nvPr>
            <p:ph type="body" sz="quarter" idx="3"/>
          </p:nvPr>
        </p:nvSpPr>
        <p:spPr bwMode="auto">
          <a:xfrm>
            <a:off x="1363663" y="3371850"/>
            <a:ext cx="7507287" cy="3195638"/>
          </a:xfrm>
          <a:prstGeom prst="rect">
            <a:avLst/>
          </a:prstGeom>
          <a:noFill/>
          <a:ln w="9525">
            <a:noFill/>
            <a:miter lim="800000"/>
          </a:ln>
          <a:effectLst/>
        </p:spPr>
        <p:txBody>
          <a:bodyPr vert="horz" wrap="square" lIns="97347" tIns="48674" rIns="97347" bIns="48674" numCol="1" anchor="t" anchorCtr="0" compatLnSpc="1"/>
          <a:lstStyle/>
          <a:p>
            <a:pPr lvl="0"/>
            <a:r>
              <a:rPr lang="en-GB" altLang="zh-CN" noProof="0"/>
              <a:t>Click to edit Master text styles</a:t>
            </a:r>
            <a:endParaRPr lang="en-GB" altLang="zh-CN" noProof="0"/>
          </a:p>
          <a:p>
            <a:pPr lvl="1"/>
            <a:r>
              <a:rPr lang="en-GB" altLang="zh-CN" noProof="0"/>
              <a:t>Second level</a:t>
            </a:r>
            <a:endParaRPr lang="en-GB" altLang="zh-CN" noProof="0"/>
          </a:p>
          <a:p>
            <a:pPr lvl="2"/>
            <a:r>
              <a:rPr lang="en-GB" altLang="zh-CN" noProof="0"/>
              <a:t>Third level</a:t>
            </a:r>
            <a:endParaRPr lang="en-GB" altLang="zh-CN" noProof="0"/>
          </a:p>
          <a:p>
            <a:pPr lvl="3"/>
            <a:r>
              <a:rPr lang="en-GB" altLang="zh-CN" noProof="0"/>
              <a:t>Fourth level</a:t>
            </a:r>
            <a:endParaRPr lang="en-GB" altLang="zh-CN" noProof="0"/>
          </a:p>
          <a:p>
            <a:pPr lvl="4"/>
            <a:r>
              <a:rPr lang="en-GB" altLang="zh-CN" noProof="0"/>
              <a:t>Fifth level</a:t>
            </a:r>
            <a:endParaRPr lang="en-GB" altLang="zh-CN" noProof="0"/>
          </a:p>
        </p:txBody>
      </p:sp>
      <p:sp>
        <p:nvSpPr>
          <p:cNvPr id="1030" name="Rectangle 6"/>
          <p:cNvSpPr>
            <a:spLocks noGrp="1" noChangeArrowheads="1"/>
          </p:cNvSpPr>
          <p:nvPr>
            <p:ph type="ftr" sz="quarter" idx="4"/>
          </p:nvPr>
        </p:nvSpPr>
        <p:spPr bwMode="auto">
          <a:xfrm>
            <a:off x="0" y="6745288"/>
            <a:ext cx="4435475" cy="354012"/>
          </a:xfrm>
          <a:prstGeom prst="rect">
            <a:avLst/>
          </a:prstGeom>
          <a:noFill/>
          <a:ln w="9525">
            <a:noFill/>
            <a:miter lim="800000"/>
          </a:ln>
          <a:effectLst/>
        </p:spPr>
        <p:txBody>
          <a:bodyPr vert="horz" wrap="square" lIns="97347" tIns="48674" rIns="97347" bIns="48674" numCol="1" anchor="b" anchorCtr="0" compatLnSpc="1"/>
          <a:lstStyle>
            <a:lvl1pPr defTabSz="973455">
              <a:defRPr sz="1300">
                <a:latin typeface="Tahoma" panose="020B0604030504040204" charset="0"/>
              </a:defRPr>
            </a:lvl1pPr>
          </a:lstStyle>
          <a:p>
            <a:pPr>
              <a:defRPr/>
            </a:pPr>
            <a:endParaRPr lang="en-GB" altLang="zh-CN"/>
          </a:p>
        </p:txBody>
      </p:sp>
      <p:sp>
        <p:nvSpPr>
          <p:cNvPr id="1031" name="Rectangle 7"/>
          <p:cNvSpPr>
            <a:spLocks noGrp="1" noChangeArrowheads="1"/>
          </p:cNvSpPr>
          <p:nvPr>
            <p:ph type="sldNum" sz="quarter" idx="5"/>
          </p:nvPr>
        </p:nvSpPr>
        <p:spPr bwMode="auto">
          <a:xfrm>
            <a:off x="5799138" y="6745288"/>
            <a:ext cx="4435475" cy="354012"/>
          </a:xfrm>
          <a:prstGeom prst="rect">
            <a:avLst/>
          </a:prstGeom>
          <a:noFill/>
          <a:ln w="9525">
            <a:noFill/>
            <a:miter lim="800000"/>
          </a:ln>
          <a:effectLst/>
        </p:spPr>
        <p:txBody>
          <a:bodyPr vert="horz" wrap="square" lIns="97347" tIns="48674" rIns="97347" bIns="48674" numCol="1" anchor="b" anchorCtr="0" compatLnSpc="1"/>
          <a:lstStyle>
            <a:lvl1pPr algn="r" defTabSz="973455">
              <a:defRPr sz="1300">
                <a:latin typeface="Tahoma" panose="020B0604030504040204" charset="0"/>
              </a:defRPr>
            </a:lvl1pPr>
          </a:lstStyle>
          <a:p>
            <a:pPr>
              <a:defRPr/>
            </a:pPr>
            <a:fld id="{E7B19CEF-AD87-D949-BD1C-B08BC183CFFB}" type="slidenum">
              <a:rPr lang="zh-CN" altLang="en-GB"/>
            </a:fld>
            <a:endParaRPr lang="en-GB"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7.xml"/></Relationships>
</file>

<file path=ppt/notesSlides/_rels/notesSlide2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2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9.xml"/></Relationships>
</file>

<file path=ppt/notesSlides/_rels/notesSlide2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0.xml"/></Relationships>
</file>

<file path=ppt/notesSlides/_rels/notesSlide2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1.xml"/></Relationships>
</file>

<file path=ppt/notesSlides/_rels/notesSlide2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2.xml"/></Relationships>
</file>

<file path=ppt/notesSlides/_rels/notesSlide2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3.xml"/></Relationships>
</file>

<file path=ppt/notesSlides/_rels/notesSlide2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B16421F-9D17-E544-8CFE-C2521505499F}" type="slidenum">
              <a:rPr lang="zh-CN" altLang="en-GB" sz="1300">
                <a:latin typeface="Tahoma" panose="020B0604030504040204" charset="0"/>
              </a:rPr>
            </a:fld>
            <a:endParaRPr lang="en-GB" altLang="zh-CN" sz="1300">
              <a:latin typeface="Tahoma" panose="020B0604030504040204" charset="0"/>
            </a:endParaRPr>
          </a:p>
        </p:txBody>
      </p:sp>
      <p:sp>
        <p:nvSpPr>
          <p:cNvPr id="471042" name="Rectangle 2"/>
          <p:cNvSpPr>
            <a:spLocks noGrp="1" noRot="1" noChangeAspect="1" noChangeArrowheads="1" noTextEdit="1"/>
          </p:cNvSpPr>
          <p:nvPr>
            <p:ph type="sldImg"/>
          </p:nvPr>
        </p:nvSpPr>
        <p:spPr/>
      </p:sp>
      <p:sp>
        <p:nvSpPr>
          <p:cNvPr id="4710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D4EB6A6-6C58-5F43-85C9-236B175CFC8D}" type="slidenum">
              <a:rPr lang="zh-CN" altLang="en-GB" sz="1300">
                <a:latin typeface="Tahoma" panose="020B0604030504040204" charset="0"/>
              </a:rPr>
            </a:fld>
            <a:endParaRPr lang="en-GB" altLang="zh-CN" sz="1300">
              <a:latin typeface="Tahoma" panose="020B0604030504040204" charset="0"/>
            </a:endParaRPr>
          </a:p>
        </p:txBody>
      </p:sp>
      <p:sp>
        <p:nvSpPr>
          <p:cNvPr id="519170" name="Rectangle 2"/>
          <p:cNvSpPr>
            <a:spLocks noGrp="1" noRot="1" noChangeAspect="1" noChangeArrowheads="1" noTextEdit="1"/>
          </p:cNvSpPr>
          <p:nvPr>
            <p:ph type="sldImg"/>
          </p:nvPr>
        </p:nvSpPr>
        <p:spPr/>
      </p:sp>
      <p:sp>
        <p:nvSpPr>
          <p:cNvPr id="5191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5E5B320-A887-6F40-B3B0-534C23ACCB78}" type="slidenum">
              <a:rPr lang="zh-CN" altLang="en-GB" sz="1300">
                <a:latin typeface="Tahoma" panose="020B0604030504040204" charset="0"/>
              </a:rPr>
            </a:fld>
            <a:endParaRPr lang="en-GB" altLang="zh-CN" sz="1300">
              <a:latin typeface="Tahoma" panose="020B0604030504040204" charset="0"/>
            </a:endParaRPr>
          </a:p>
        </p:txBody>
      </p:sp>
      <p:sp>
        <p:nvSpPr>
          <p:cNvPr id="861186" name="Rectangle 2"/>
          <p:cNvSpPr>
            <a:spLocks noGrp="1" noRot="1" noChangeAspect="1" noChangeArrowheads="1" noTextEdit="1"/>
          </p:cNvSpPr>
          <p:nvPr>
            <p:ph type="sldImg"/>
          </p:nvPr>
        </p:nvSpPr>
        <p:spPr>
          <a:xfrm>
            <a:off x="3609975" y="709613"/>
            <a:ext cx="3017838" cy="2263775"/>
          </a:xfrm>
        </p:spPr>
      </p:sp>
      <p:sp>
        <p:nvSpPr>
          <p:cNvPr id="861187"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59B00C3-1EAC-0446-A46E-97761FCE3E2F}" type="slidenum">
              <a:rPr lang="zh-CN" altLang="en-GB" sz="1300">
                <a:latin typeface="Tahoma" panose="020B0604030504040204" charset="0"/>
              </a:rPr>
            </a:fld>
            <a:endParaRPr lang="en-GB" altLang="zh-CN" sz="1300">
              <a:latin typeface="Tahoma" panose="020B0604030504040204" charset="0"/>
            </a:endParaRPr>
          </a:p>
        </p:txBody>
      </p:sp>
      <p:sp>
        <p:nvSpPr>
          <p:cNvPr id="863234" name="Rectangle 2"/>
          <p:cNvSpPr>
            <a:spLocks noGrp="1" noRot="1" noChangeAspect="1" noChangeArrowheads="1" noTextEdit="1"/>
          </p:cNvSpPr>
          <p:nvPr>
            <p:ph type="sldImg"/>
          </p:nvPr>
        </p:nvSpPr>
        <p:spPr>
          <a:xfrm>
            <a:off x="3609975" y="709613"/>
            <a:ext cx="3017838" cy="2263775"/>
          </a:xfrm>
        </p:spPr>
      </p:sp>
      <p:sp>
        <p:nvSpPr>
          <p:cNvPr id="863235"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776C58C-39C0-0845-BED0-8FCCB997E821}" type="slidenum">
              <a:rPr lang="zh-CN" altLang="en-GB" sz="1300">
                <a:latin typeface="Tahoma" panose="020B0604030504040204" charset="0"/>
              </a:rPr>
            </a:fld>
            <a:endParaRPr lang="en-GB" altLang="zh-CN" sz="1300">
              <a:latin typeface="Tahoma" panose="020B0604030504040204" charset="0"/>
            </a:endParaRPr>
          </a:p>
        </p:txBody>
      </p:sp>
      <p:sp>
        <p:nvSpPr>
          <p:cNvPr id="873474" name="Rectangle 2"/>
          <p:cNvSpPr>
            <a:spLocks noGrp="1" noRot="1" noChangeAspect="1" noChangeArrowheads="1" noTextEdit="1"/>
          </p:cNvSpPr>
          <p:nvPr>
            <p:ph type="sldImg"/>
          </p:nvPr>
        </p:nvSpPr>
        <p:spPr>
          <a:xfrm>
            <a:off x="3609975" y="709613"/>
            <a:ext cx="3017838" cy="2263775"/>
          </a:xfrm>
        </p:spPr>
      </p:sp>
      <p:sp>
        <p:nvSpPr>
          <p:cNvPr id="873475"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57DD58C-6B76-5245-A1B4-9BC91867BE5A}" type="slidenum">
              <a:rPr lang="zh-CN" altLang="en-GB" sz="1300">
                <a:latin typeface="Tahoma" panose="020B0604030504040204" charset="0"/>
              </a:rPr>
            </a:fld>
            <a:endParaRPr lang="en-GB" altLang="zh-CN" sz="1300">
              <a:latin typeface="Tahoma" panose="020B0604030504040204" charset="0"/>
            </a:endParaRPr>
          </a:p>
        </p:txBody>
      </p:sp>
      <p:sp>
        <p:nvSpPr>
          <p:cNvPr id="875522" name="Rectangle 2"/>
          <p:cNvSpPr>
            <a:spLocks noGrp="1" noRot="1" noChangeAspect="1" noChangeArrowheads="1" noTextEdit="1"/>
          </p:cNvSpPr>
          <p:nvPr>
            <p:ph type="sldImg"/>
          </p:nvPr>
        </p:nvSpPr>
        <p:spPr>
          <a:xfrm>
            <a:off x="3352800" y="533400"/>
            <a:ext cx="3551238" cy="2663825"/>
          </a:xfrm>
        </p:spPr>
      </p:sp>
      <p:sp>
        <p:nvSpPr>
          <p:cNvPr id="875523" name="Rectangle 3"/>
          <p:cNvSpPr>
            <a:spLocks noGrp="1" noChangeArrowheads="1"/>
          </p:cNvSpPr>
          <p:nvPr>
            <p:ph type="body" idx="1"/>
          </p:nvPr>
        </p:nvSpPr>
        <p:spPr>
          <a:xfrm>
            <a:off x="1360488" y="3371850"/>
            <a:ext cx="7513637" cy="219075"/>
          </a:xfrm>
          <a:noFill/>
        </p:spPr>
        <p:txBody>
          <a:bodyPr lIns="99037" tIns="49519" rIns="99037" bIns="49519"/>
          <a:lstStyle/>
          <a:p>
            <a:pPr defTabSz="762000"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38A5245-4E23-1247-B129-50C02DDB5C3D}" type="slidenum">
              <a:rPr lang="zh-CN" altLang="en-GB" sz="1300">
                <a:latin typeface="Tahoma" panose="020B0604030504040204" charset="0"/>
              </a:rPr>
            </a:fld>
            <a:endParaRPr lang="en-GB" altLang="zh-CN" sz="1300">
              <a:latin typeface="Tahoma" panose="020B0604030504040204" charset="0"/>
            </a:endParaRPr>
          </a:p>
        </p:txBody>
      </p:sp>
      <p:sp>
        <p:nvSpPr>
          <p:cNvPr id="882690"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sz="1600">
              <a:latin typeface="Times New Roman" panose="02020603050405020304" pitchFamily="18" charset="0"/>
              <a:ea typeface="宋体" panose="02010600030101010101" pitchFamily="2" charset="-122"/>
            </a:endParaRPr>
          </a:p>
        </p:txBody>
      </p:sp>
      <p:sp>
        <p:nvSpPr>
          <p:cNvPr id="882691"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85567B6-0970-2A48-8D81-88F9B186A324}" type="slidenum">
              <a:rPr lang="zh-CN" altLang="en-GB" sz="1300">
                <a:latin typeface="Tahoma" panose="020B0604030504040204" charset="0"/>
              </a:rPr>
            </a:fld>
            <a:endParaRPr lang="en-GB" altLang="zh-CN" sz="1300">
              <a:latin typeface="Tahoma" panose="020B0604030504040204" charset="0"/>
            </a:endParaRPr>
          </a:p>
        </p:txBody>
      </p:sp>
      <p:sp>
        <p:nvSpPr>
          <p:cNvPr id="884738" name="Rectangle 2"/>
          <p:cNvSpPr>
            <a:spLocks noGrp="1" noRot="1" noChangeAspect="1" noChangeArrowheads="1" noTextEdit="1"/>
          </p:cNvSpPr>
          <p:nvPr>
            <p:ph type="sldImg"/>
          </p:nvPr>
        </p:nvSpPr>
        <p:spPr>
          <a:xfrm>
            <a:off x="3609975" y="709613"/>
            <a:ext cx="3017838" cy="2263775"/>
          </a:xfrm>
        </p:spPr>
      </p:sp>
      <p:sp>
        <p:nvSpPr>
          <p:cNvPr id="884739"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B598A8E-7ABC-8E4D-A409-D99FFF3E6B96}" type="slidenum">
              <a:rPr lang="zh-CN" altLang="en-GB" sz="1300">
                <a:latin typeface="Tahoma" panose="020B0604030504040204" charset="0"/>
              </a:rPr>
            </a:fld>
            <a:endParaRPr lang="en-GB" altLang="zh-CN" sz="1300">
              <a:latin typeface="Tahoma" panose="020B0604030504040204" charset="0"/>
            </a:endParaRPr>
          </a:p>
        </p:txBody>
      </p:sp>
      <p:sp>
        <p:nvSpPr>
          <p:cNvPr id="886786"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886787"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E6A588A-ED46-1F46-9C66-BD5073D837BE}" type="slidenum">
              <a:rPr lang="zh-CN" altLang="en-GB" sz="1300">
                <a:latin typeface="Tahoma" panose="020B0604030504040204" charset="0"/>
              </a:rPr>
            </a:fld>
            <a:endParaRPr lang="en-GB" altLang="zh-CN" sz="1300">
              <a:latin typeface="Tahoma" panose="020B0604030504040204" charset="0"/>
            </a:endParaRPr>
          </a:p>
        </p:txBody>
      </p:sp>
      <p:sp>
        <p:nvSpPr>
          <p:cNvPr id="888834" name="Rectangle 2"/>
          <p:cNvSpPr>
            <a:spLocks noGrp="1" noRot="1" noChangeAspect="1" noChangeArrowheads="1" noTextEdit="1"/>
          </p:cNvSpPr>
          <p:nvPr>
            <p:ph type="sldImg"/>
          </p:nvPr>
        </p:nvSpPr>
        <p:spPr>
          <a:xfrm>
            <a:off x="3609975" y="709613"/>
            <a:ext cx="3017838" cy="2263775"/>
          </a:xfrm>
        </p:spPr>
      </p:sp>
      <p:sp>
        <p:nvSpPr>
          <p:cNvPr id="888835"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DCFEEF7-D326-9142-B74F-04E7373E9A05}" type="slidenum">
              <a:rPr lang="zh-CN" altLang="en-GB" sz="1300">
                <a:latin typeface="Tahoma" panose="020B0604030504040204" charset="0"/>
              </a:rPr>
            </a:fld>
            <a:endParaRPr lang="en-GB" altLang="zh-CN" sz="1300">
              <a:latin typeface="Tahoma" panose="020B0604030504040204" charset="0"/>
            </a:endParaRPr>
          </a:p>
        </p:txBody>
      </p:sp>
      <p:sp>
        <p:nvSpPr>
          <p:cNvPr id="890882"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890883"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07BBC47-BC01-3945-A58A-6A52911C91D2}" type="slidenum">
              <a:rPr lang="zh-CN" altLang="en-GB" sz="1300">
                <a:latin typeface="Tahoma" panose="020B0604030504040204" charset="0"/>
              </a:rPr>
            </a:fld>
            <a:endParaRPr lang="en-GB" altLang="zh-CN" sz="1300">
              <a:latin typeface="Tahoma" panose="020B0604030504040204" charset="0"/>
            </a:endParaRPr>
          </a:p>
        </p:txBody>
      </p:sp>
      <p:sp>
        <p:nvSpPr>
          <p:cNvPr id="892930" name="Rectangle 2"/>
          <p:cNvSpPr>
            <a:spLocks noGrp="1" noRot="1" noChangeAspect="1" noChangeArrowheads="1" noTextEdit="1"/>
          </p:cNvSpPr>
          <p:nvPr>
            <p:ph type="sldImg"/>
          </p:nvPr>
        </p:nvSpPr>
        <p:spPr>
          <a:xfrm>
            <a:off x="3609975" y="709613"/>
            <a:ext cx="3017838" cy="2263775"/>
          </a:xfrm>
        </p:spPr>
      </p:sp>
      <p:sp>
        <p:nvSpPr>
          <p:cNvPr id="892931"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56D36AC-B198-314D-B772-C7494677450A}" type="slidenum">
              <a:rPr lang="zh-CN" altLang="en-GB" sz="1300">
                <a:latin typeface="Tahoma" panose="020B0604030504040204" charset="0"/>
              </a:rPr>
            </a:fld>
            <a:endParaRPr lang="en-GB" altLang="zh-CN" sz="1300">
              <a:latin typeface="Tahoma" panose="020B0604030504040204" charset="0"/>
            </a:endParaRPr>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2CAD912-85AB-CF48-BDB7-F45A275365F8}" type="slidenum">
              <a:rPr lang="zh-CN" altLang="en-GB" sz="1300">
                <a:latin typeface="Tahoma" panose="020B0604030504040204" charset="0"/>
              </a:rPr>
            </a:fld>
            <a:endParaRPr lang="en-GB" altLang="zh-CN" sz="1300">
              <a:latin typeface="Tahoma" panose="020B0604030504040204" charset="0"/>
            </a:endParaRPr>
          </a:p>
        </p:txBody>
      </p:sp>
      <p:sp>
        <p:nvSpPr>
          <p:cNvPr id="894978"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894979"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6582424-70C7-A14F-B582-68FC8F4C0AA5}" type="slidenum">
              <a:rPr lang="zh-CN" altLang="en-GB" sz="1300">
                <a:latin typeface="Tahoma" panose="020B0604030504040204" charset="0"/>
              </a:rPr>
            </a:fld>
            <a:endParaRPr lang="en-GB" altLang="zh-CN" sz="1300">
              <a:latin typeface="Tahoma" panose="020B0604030504040204" charset="0"/>
            </a:endParaRPr>
          </a:p>
        </p:txBody>
      </p:sp>
      <p:sp>
        <p:nvSpPr>
          <p:cNvPr id="897026" name="Rectangle 2"/>
          <p:cNvSpPr>
            <a:spLocks noGrp="1" noRot="1" noChangeAspect="1" noChangeArrowheads="1" noTextEdit="1"/>
          </p:cNvSpPr>
          <p:nvPr>
            <p:ph type="sldImg"/>
          </p:nvPr>
        </p:nvSpPr>
        <p:spPr>
          <a:xfrm>
            <a:off x="3609975" y="709613"/>
            <a:ext cx="3017838" cy="2263775"/>
          </a:xfrm>
        </p:spPr>
      </p:sp>
      <p:sp>
        <p:nvSpPr>
          <p:cNvPr id="897027"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8E9C405-DFBD-034A-BC3B-EBEB286ADFA4}" type="slidenum">
              <a:rPr lang="zh-CN" altLang="en-GB" sz="1300">
                <a:latin typeface="Tahoma" panose="020B0604030504040204" charset="0"/>
              </a:rPr>
            </a:fld>
            <a:endParaRPr lang="en-GB" altLang="zh-CN" sz="1300">
              <a:latin typeface="Tahoma" panose="020B0604030504040204" charset="0"/>
            </a:endParaRPr>
          </a:p>
        </p:txBody>
      </p:sp>
      <p:sp>
        <p:nvSpPr>
          <p:cNvPr id="899074"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899075"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A1D614D-9EA0-B34C-B4CE-5A1D6F61825F}" type="slidenum">
              <a:rPr lang="zh-CN" altLang="en-GB" sz="1300">
                <a:latin typeface="Tahoma" panose="020B0604030504040204" charset="0"/>
              </a:rPr>
            </a:fld>
            <a:endParaRPr lang="en-GB" altLang="zh-CN" sz="1300">
              <a:latin typeface="Tahoma" panose="020B0604030504040204" charset="0"/>
            </a:endParaRPr>
          </a:p>
        </p:txBody>
      </p:sp>
      <p:sp>
        <p:nvSpPr>
          <p:cNvPr id="901122" name="Rectangle 2"/>
          <p:cNvSpPr>
            <a:spLocks noGrp="1" noRot="1" noChangeAspect="1" noChangeArrowheads="1" noTextEdit="1"/>
          </p:cNvSpPr>
          <p:nvPr>
            <p:ph type="sldImg"/>
          </p:nvPr>
        </p:nvSpPr>
        <p:spPr>
          <a:xfrm>
            <a:off x="3609975" y="709613"/>
            <a:ext cx="3017838" cy="2263775"/>
          </a:xfrm>
        </p:spPr>
      </p:sp>
      <p:sp>
        <p:nvSpPr>
          <p:cNvPr id="901123"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1904CC2-16D7-584B-A9A1-82501EF8A61E}" type="slidenum">
              <a:rPr lang="zh-CN" altLang="en-GB" sz="1300">
                <a:latin typeface="Tahoma" panose="020B0604030504040204" charset="0"/>
              </a:rPr>
            </a:fld>
            <a:endParaRPr lang="en-GB" altLang="zh-CN" sz="1300">
              <a:latin typeface="Tahoma" panose="020B0604030504040204" charset="0"/>
            </a:endParaRPr>
          </a:p>
        </p:txBody>
      </p:sp>
      <p:sp>
        <p:nvSpPr>
          <p:cNvPr id="903170"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903171"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09E5F94-3814-E645-99A4-3FA496D6F27B}" type="slidenum">
              <a:rPr lang="zh-CN" altLang="en-GB" sz="1300">
                <a:latin typeface="Tahoma" panose="020B0604030504040204" charset="0"/>
              </a:rPr>
            </a:fld>
            <a:endParaRPr lang="en-GB" altLang="zh-CN" sz="1300">
              <a:latin typeface="Tahoma" panose="020B0604030504040204" charset="0"/>
            </a:endParaRPr>
          </a:p>
        </p:txBody>
      </p:sp>
      <p:sp>
        <p:nvSpPr>
          <p:cNvPr id="905218" name="Rectangle 2"/>
          <p:cNvSpPr>
            <a:spLocks noGrp="1" noRot="1" noChangeAspect="1" noChangeArrowheads="1" noTextEdit="1"/>
          </p:cNvSpPr>
          <p:nvPr>
            <p:ph type="sldImg"/>
          </p:nvPr>
        </p:nvSpPr>
        <p:spPr>
          <a:xfrm>
            <a:off x="3609975" y="709613"/>
            <a:ext cx="3017838" cy="2263775"/>
          </a:xfrm>
        </p:spPr>
      </p:sp>
      <p:sp>
        <p:nvSpPr>
          <p:cNvPr id="905219"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936F1C0-5696-A243-B6F5-CEB702B1C134}" type="slidenum">
              <a:rPr lang="zh-CN" altLang="en-GB" sz="1300">
                <a:latin typeface="Tahoma" panose="020B0604030504040204" charset="0"/>
              </a:rPr>
            </a:fld>
            <a:endParaRPr lang="en-GB" altLang="zh-CN" sz="1300">
              <a:latin typeface="Tahoma" panose="020B0604030504040204" charset="0"/>
            </a:endParaRPr>
          </a:p>
        </p:txBody>
      </p:sp>
      <p:sp>
        <p:nvSpPr>
          <p:cNvPr id="907266"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907267"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5759B93-B5A0-A84C-9DD0-27CEAED8565A}" type="slidenum">
              <a:rPr lang="zh-CN" altLang="en-GB" sz="1300">
                <a:latin typeface="Tahoma" panose="020B0604030504040204" charset="0"/>
              </a:rPr>
            </a:fld>
            <a:endParaRPr lang="en-GB" altLang="zh-CN" sz="1300">
              <a:latin typeface="Tahoma" panose="020B0604030504040204" charset="0"/>
            </a:endParaRPr>
          </a:p>
        </p:txBody>
      </p:sp>
      <p:sp>
        <p:nvSpPr>
          <p:cNvPr id="909314" name="Rectangle 2"/>
          <p:cNvSpPr>
            <a:spLocks noGrp="1" noRot="1" noChangeAspect="1" noChangeArrowheads="1" noTextEdit="1"/>
          </p:cNvSpPr>
          <p:nvPr>
            <p:ph type="sldImg"/>
          </p:nvPr>
        </p:nvSpPr>
        <p:spPr>
          <a:xfrm>
            <a:off x="3609975" y="709613"/>
            <a:ext cx="3017838" cy="2263775"/>
          </a:xfrm>
        </p:spPr>
      </p:sp>
      <p:sp>
        <p:nvSpPr>
          <p:cNvPr id="909315"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F35D4E1-7A52-844B-967D-E0E5E882EE9B}" type="slidenum">
              <a:rPr lang="zh-CN" altLang="en-GB" sz="1300">
                <a:latin typeface="Tahoma" panose="020B0604030504040204" charset="0"/>
              </a:rPr>
            </a:fld>
            <a:endParaRPr lang="en-GB" altLang="zh-CN" sz="1300">
              <a:latin typeface="Tahoma" panose="020B0604030504040204" charset="0"/>
            </a:endParaRPr>
          </a:p>
        </p:txBody>
      </p:sp>
      <p:sp>
        <p:nvSpPr>
          <p:cNvPr id="911362"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911363"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A364350-9219-6344-83A7-396407D8C669}" type="slidenum">
              <a:rPr lang="zh-CN" altLang="en-GB" sz="1300">
                <a:latin typeface="Tahoma" panose="020B0604030504040204" charset="0"/>
              </a:rPr>
            </a:fld>
            <a:endParaRPr lang="en-GB" altLang="zh-CN" sz="1300">
              <a:latin typeface="Tahoma" panose="020B0604030504040204" charset="0"/>
            </a:endParaRPr>
          </a:p>
        </p:txBody>
      </p:sp>
      <p:sp>
        <p:nvSpPr>
          <p:cNvPr id="913410" name="Rectangle 2"/>
          <p:cNvSpPr>
            <a:spLocks noGrp="1" noRot="1" noChangeAspect="1" noChangeArrowheads="1" noTextEdit="1"/>
          </p:cNvSpPr>
          <p:nvPr>
            <p:ph type="sldImg"/>
          </p:nvPr>
        </p:nvSpPr>
        <p:spPr>
          <a:xfrm>
            <a:off x="3609975" y="709613"/>
            <a:ext cx="3017838" cy="2263775"/>
          </a:xfrm>
        </p:spPr>
      </p:sp>
      <p:sp>
        <p:nvSpPr>
          <p:cNvPr id="913411"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0B86DD-4D7E-7248-8511-E2AE1E775EBC}" type="slidenum">
              <a:rPr lang="zh-CN" altLang="en-GB" sz="1300">
                <a:latin typeface="Tahoma" panose="020B0604030504040204" charset="0"/>
              </a:rPr>
            </a:fld>
            <a:endParaRPr lang="en-GB" altLang="zh-CN" sz="1300">
              <a:latin typeface="Tahoma" panose="020B0604030504040204" charset="0"/>
            </a:endParaRPr>
          </a:p>
        </p:txBody>
      </p:sp>
      <p:sp>
        <p:nvSpPr>
          <p:cNvPr id="523266" name="Rectangle 2"/>
          <p:cNvSpPr>
            <a:spLocks noGrp="1" noRot="1" noChangeAspect="1" noChangeArrowheads="1" noTextEdit="1"/>
          </p:cNvSpPr>
          <p:nvPr>
            <p:ph type="sldImg"/>
          </p:nvPr>
        </p:nvSpPr>
        <p:spPr/>
      </p:sp>
      <p:sp>
        <p:nvSpPr>
          <p:cNvPr id="5232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7632E78-CAA6-A947-94CD-F6CA08C194F4}" type="slidenum">
              <a:rPr lang="zh-CN" altLang="en-GB" sz="1300">
                <a:latin typeface="Tahoma" panose="020B0604030504040204" charset="0"/>
              </a:rPr>
            </a:fld>
            <a:endParaRPr lang="en-GB" altLang="zh-CN" sz="1300">
              <a:latin typeface="Tahoma" panose="020B0604030504040204" charset="0"/>
            </a:endParaRPr>
          </a:p>
        </p:txBody>
      </p:sp>
      <p:sp>
        <p:nvSpPr>
          <p:cNvPr id="915458"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915459"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B067109-39A5-FF4F-8C0A-A2BE13A873CA}" type="slidenum">
              <a:rPr lang="zh-CN" altLang="en-GB" sz="1300">
                <a:latin typeface="Tahoma" panose="020B0604030504040204" charset="0"/>
              </a:rPr>
            </a:fld>
            <a:endParaRPr lang="en-GB" altLang="zh-CN" sz="1300">
              <a:latin typeface="Tahoma" panose="020B0604030504040204" charset="0"/>
            </a:endParaRPr>
          </a:p>
        </p:txBody>
      </p:sp>
      <p:sp>
        <p:nvSpPr>
          <p:cNvPr id="917506" name="Rectangle 2"/>
          <p:cNvSpPr>
            <a:spLocks noGrp="1" noRot="1" noChangeAspect="1" noChangeArrowheads="1" noTextEdit="1"/>
          </p:cNvSpPr>
          <p:nvPr>
            <p:ph type="sldImg"/>
          </p:nvPr>
        </p:nvSpPr>
        <p:spPr>
          <a:xfrm>
            <a:off x="3609975" y="709613"/>
            <a:ext cx="3017838" cy="2263775"/>
          </a:xfrm>
        </p:spPr>
      </p:sp>
      <p:sp>
        <p:nvSpPr>
          <p:cNvPr id="917507"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366DABA-9236-844C-8313-9EE387EEC0FE}" type="slidenum">
              <a:rPr lang="zh-CN" altLang="en-GB" sz="1300">
                <a:latin typeface="Tahoma" panose="020B0604030504040204" charset="0"/>
              </a:rPr>
            </a:fld>
            <a:endParaRPr lang="en-GB" altLang="zh-CN" sz="1300">
              <a:latin typeface="Tahoma" panose="020B0604030504040204" charset="0"/>
            </a:endParaRPr>
          </a:p>
        </p:txBody>
      </p:sp>
      <p:sp>
        <p:nvSpPr>
          <p:cNvPr id="919554" name="Rectangle 2"/>
          <p:cNvSpPr>
            <a:spLocks noGrp="1" noChangeArrowheads="1"/>
          </p:cNvSpPr>
          <p:nvPr>
            <p:ph type="body" idx="1"/>
          </p:nvPr>
        </p:nvSpPr>
        <p:spPr>
          <a:xfrm>
            <a:off x="566738" y="3133725"/>
            <a:ext cx="9101137" cy="3549650"/>
          </a:xfrm>
          <a:noFill/>
          <a:ln w="12700">
            <a:solidFill>
              <a:srgbClr val="000066"/>
            </a:solidFill>
          </a:ln>
        </p:spPr>
        <p:txBody>
          <a:bodyPr lIns="99495" tIns="49749" rIns="99495" bIns="49749"/>
          <a:lstStyle/>
          <a:p>
            <a:pPr eaLnBrk="1" hangingPunct="1"/>
            <a:endParaRPr lang="en-US" altLang="zh-CN">
              <a:latin typeface="Times New Roman" panose="02020603050405020304" pitchFamily="18" charset="0"/>
              <a:ea typeface="宋体" panose="02010600030101010101" pitchFamily="2" charset="-122"/>
            </a:endParaRPr>
          </a:p>
        </p:txBody>
      </p:sp>
      <p:sp>
        <p:nvSpPr>
          <p:cNvPr id="919555" name="Rectangle 3"/>
          <p:cNvSpPr>
            <a:spLocks noGrp="1" noRot="1" noChangeAspect="1" noChangeArrowheads="1" noTextEdit="1"/>
          </p:cNvSpPr>
          <p:nvPr>
            <p:ph type="sldImg"/>
          </p:nvPr>
        </p:nvSpPr>
        <p:spPr>
          <a:xfrm>
            <a:off x="3609975" y="709613"/>
            <a:ext cx="3017838" cy="2263775"/>
          </a:xfr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0CC748B-6655-8448-99F4-B96CE55D1BD0}" type="slidenum">
              <a:rPr lang="zh-CN" altLang="en-GB" sz="1300">
                <a:latin typeface="Tahoma" panose="020B0604030504040204" charset="0"/>
              </a:rPr>
            </a:fld>
            <a:endParaRPr lang="en-GB" altLang="zh-CN" sz="1300">
              <a:latin typeface="Tahoma" panose="020B0604030504040204" charset="0"/>
            </a:endParaRPr>
          </a:p>
        </p:txBody>
      </p:sp>
      <p:sp>
        <p:nvSpPr>
          <p:cNvPr id="921602" name="Rectangle 2"/>
          <p:cNvSpPr>
            <a:spLocks noGrp="1" noRot="1" noChangeAspect="1" noChangeArrowheads="1" noTextEdit="1"/>
          </p:cNvSpPr>
          <p:nvPr>
            <p:ph type="sldImg"/>
          </p:nvPr>
        </p:nvSpPr>
        <p:spPr>
          <a:xfrm>
            <a:off x="3816350" y="590550"/>
            <a:ext cx="2603500" cy="1952625"/>
          </a:xfrm>
        </p:spPr>
      </p:sp>
      <p:sp>
        <p:nvSpPr>
          <p:cNvPr id="921603" name="Rectangle 3"/>
          <p:cNvSpPr>
            <a:spLocks noGrp="1" noChangeArrowheads="1"/>
          </p:cNvSpPr>
          <p:nvPr>
            <p:ph type="body" idx="1"/>
          </p:nvPr>
        </p:nvSpPr>
        <p:spPr>
          <a:xfrm>
            <a:off x="1817688" y="2722563"/>
            <a:ext cx="6940550" cy="38449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920D440-4D4F-004D-85C5-2F669AF25657}" type="slidenum">
              <a:rPr lang="zh-CN" altLang="en-GB" sz="1300">
                <a:latin typeface="Tahoma" panose="020B0604030504040204" charset="0"/>
              </a:rPr>
            </a:fld>
            <a:endParaRPr lang="en-GB" altLang="zh-CN" sz="1300">
              <a:latin typeface="Tahoma" panose="020B0604030504040204" charset="0"/>
            </a:endParaRPr>
          </a:p>
        </p:txBody>
      </p:sp>
      <p:sp>
        <p:nvSpPr>
          <p:cNvPr id="923650" name="Rectangle 2"/>
          <p:cNvSpPr>
            <a:spLocks noGrp="1" noRot="1" noChangeAspect="1" noChangeArrowheads="1" noTextEdit="1"/>
          </p:cNvSpPr>
          <p:nvPr>
            <p:ph type="sldImg"/>
          </p:nvPr>
        </p:nvSpPr>
        <p:spPr>
          <a:xfrm>
            <a:off x="3816350" y="590550"/>
            <a:ext cx="2603500" cy="1952625"/>
          </a:xfrm>
        </p:spPr>
      </p:sp>
      <p:sp>
        <p:nvSpPr>
          <p:cNvPr id="923651" name="Rectangle 3"/>
          <p:cNvSpPr>
            <a:spLocks noGrp="1" noChangeArrowheads="1"/>
          </p:cNvSpPr>
          <p:nvPr>
            <p:ph type="body" idx="1"/>
          </p:nvPr>
        </p:nvSpPr>
        <p:spPr>
          <a:xfrm>
            <a:off x="1817688" y="2722563"/>
            <a:ext cx="6940550" cy="38449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DC38160-50FC-4C4D-A28D-A948473BDC39}" type="slidenum">
              <a:rPr lang="zh-CN" altLang="en-GB" sz="1300">
                <a:latin typeface="Tahoma" panose="020B0604030504040204" charset="0"/>
              </a:rPr>
            </a:fld>
            <a:endParaRPr lang="en-GB" altLang="zh-CN" sz="1300">
              <a:latin typeface="Tahoma" panose="020B0604030504040204" charset="0"/>
            </a:endParaRPr>
          </a:p>
        </p:txBody>
      </p:sp>
      <p:sp>
        <p:nvSpPr>
          <p:cNvPr id="925698" name="Rectangle 2"/>
          <p:cNvSpPr>
            <a:spLocks noGrp="1" noRot="1" noChangeAspect="1" noChangeArrowheads="1" noTextEdit="1"/>
          </p:cNvSpPr>
          <p:nvPr>
            <p:ph type="sldImg"/>
          </p:nvPr>
        </p:nvSpPr>
        <p:spPr/>
      </p:sp>
      <p:sp>
        <p:nvSpPr>
          <p:cNvPr id="9256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E030BD6-B9CB-5F43-B371-69B038D376D9}" type="slidenum">
              <a:rPr lang="zh-CN" altLang="en-GB" sz="1300">
                <a:latin typeface="Tahoma" panose="020B0604030504040204" charset="0"/>
              </a:rPr>
            </a:fld>
            <a:endParaRPr lang="en-GB" altLang="zh-CN" sz="1300">
              <a:latin typeface="Tahoma" panose="020B0604030504040204" charset="0"/>
            </a:endParaRPr>
          </a:p>
        </p:txBody>
      </p:sp>
      <p:sp>
        <p:nvSpPr>
          <p:cNvPr id="927746" name="Rectangle 2"/>
          <p:cNvSpPr>
            <a:spLocks noGrp="1" noRot="1" noChangeAspect="1" noChangeArrowheads="1" noTextEdit="1"/>
          </p:cNvSpPr>
          <p:nvPr>
            <p:ph type="sldImg"/>
          </p:nvPr>
        </p:nvSpPr>
        <p:spPr>
          <a:xfrm>
            <a:off x="3816350" y="590550"/>
            <a:ext cx="2603500" cy="1952625"/>
          </a:xfrm>
        </p:spPr>
      </p:sp>
      <p:sp>
        <p:nvSpPr>
          <p:cNvPr id="927747" name="Rectangle 3"/>
          <p:cNvSpPr>
            <a:spLocks noGrp="1" noChangeArrowheads="1"/>
          </p:cNvSpPr>
          <p:nvPr>
            <p:ph type="body" idx="1"/>
          </p:nvPr>
        </p:nvSpPr>
        <p:spPr>
          <a:xfrm>
            <a:off x="1817688" y="2722563"/>
            <a:ext cx="6940550" cy="38449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D9267CA-D0C4-3741-955C-DC3FA4D80347}" type="slidenum">
              <a:rPr lang="zh-CN" altLang="en-GB" sz="1300">
                <a:latin typeface="Tahoma" panose="020B0604030504040204" charset="0"/>
              </a:rPr>
            </a:fld>
            <a:endParaRPr lang="en-GB" altLang="zh-CN" sz="1300">
              <a:latin typeface="Tahoma" panose="020B0604030504040204" charset="0"/>
            </a:endParaRPr>
          </a:p>
        </p:txBody>
      </p:sp>
      <p:sp>
        <p:nvSpPr>
          <p:cNvPr id="997378" name="Rectangle 2"/>
          <p:cNvSpPr>
            <a:spLocks noGrp="1" noRot="1" noChangeAspect="1" noChangeArrowheads="1" noTextEdit="1"/>
          </p:cNvSpPr>
          <p:nvPr>
            <p:ph type="sldImg"/>
          </p:nvPr>
        </p:nvSpPr>
        <p:spPr/>
      </p:sp>
      <p:sp>
        <p:nvSpPr>
          <p:cNvPr id="9973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07BB7F2-EBC3-5C4D-BABF-CAE6C03F085B}" type="slidenum">
              <a:rPr lang="zh-CN" altLang="en-GB" sz="1300">
                <a:latin typeface="Tahoma" panose="020B0604030504040204" charset="0"/>
              </a:rPr>
            </a:fld>
            <a:endParaRPr lang="en-GB" altLang="zh-CN" sz="1300">
              <a:latin typeface="Tahoma" panose="020B0604030504040204" charset="0"/>
            </a:endParaRPr>
          </a:p>
        </p:txBody>
      </p:sp>
      <p:sp>
        <p:nvSpPr>
          <p:cNvPr id="999426" name="Rectangle 2"/>
          <p:cNvSpPr>
            <a:spLocks noGrp="1" noRot="1" noChangeAspect="1" noChangeArrowheads="1" noTextEdit="1"/>
          </p:cNvSpPr>
          <p:nvPr>
            <p:ph type="sldImg"/>
          </p:nvPr>
        </p:nvSpPr>
        <p:spPr/>
      </p:sp>
      <p:sp>
        <p:nvSpPr>
          <p:cNvPr id="9994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2FD0132-440E-A24E-893D-B336876EFAA4}" type="slidenum">
              <a:rPr lang="zh-CN" altLang="en-GB" sz="1300">
                <a:latin typeface="Tahoma" panose="020B0604030504040204" charset="0"/>
              </a:rPr>
            </a:fld>
            <a:endParaRPr lang="en-GB" altLang="zh-CN" sz="1300">
              <a:latin typeface="Tahoma" panose="020B0604030504040204" charset="0"/>
            </a:endParaRPr>
          </a:p>
        </p:txBody>
      </p:sp>
      <p:sp>
        <p:nvSpPr>
          <p:cNvPr id="1001474" name="Rectangle 2"/>
          <p:cNvSpPr>
            <a:spLocks noGrp="1" noRot="1" noChangeAspect="1" noChangeArrowheads="1" noTextEdit="1"/>
          </p:cNvSpPr>
          <p:nvPr>
            <p:ph type="sldImg"/>
          </p:nvPr>
        </p:nvSpPr>
        <p:spPr/>
      </p:sp>
      <p:sp>
        <p:nvSpPr>
          <p:cNvPr id="10014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89136AC-8508-FC4C-8298-D4493CA11320}" type="slidenum">
              <a:rPr lang="zh-CN" altLang="en-GB" sz="1300">
                <a:latin typeface="Tahoma" panose="020B0604030504040204" charset="0"/>
              </a:rPr>
            </a:fld>
            <a:endParaRPr lang="en-GB" altLang="zh-CN" sz="1300">
              <a:latin typeface="Tahoma" panose="020B0604030504040204" charset="0"/>
            </a:endParaRPr>
          </a:p>
        </p:txBody>
      </p:sp>
      <p:sp>
        <p:nvSpPr>
          <p:cNvPr id="525314" name="Rectangle 2"/>
          <p:cNvSpPr>
            <a:spLocks noGrp="1" noRot="1" noChangeAspect="1" noChangeArrowheads="1" noTextEdit="1"/>
          </p:cNvSpPr>
          <p:nvPr>
            <p:ph type="sldImg"/>
          </p:nvPr>
        </p:nvSpPr>
        <p:spPr/>
      </p:sp>
      <p:sp>
        <p:nvSpPr>
          <p:cNvPr id="5253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94E8977-A097-FF4B-9409-6A008B7B7A5A}" type="slidenum">
              <a:rPr lang="zh-CN" altLang="en-GB" sz="1300">
                <a:latin typeface="Tahoma" panose="020B0604030504040204" charset="0"/>
              </a:rPr>
            </a:fld>
            <a:endParaRPr lang="en-GB" altLang="zh-CN" sz="1300">
              <a:latin typeface="Tahoma" panose="020B0604030504040204" charset="0"/>
            </a:endParaRPr>
          </a:p>
        </p:txBody>
      </p:sp>
      <p:sp>
        <p:nvSpPr>
          <p:cNvPr id="1003522" name="Rectangle 2"/>
          <p:cNvSpPr>
            <a:spLocks noGrp="1" noRot="1" noChangeAspect="1" noChangeArrowheads="1" noTextEdit="1"/>
          </p:cNvSpPr>
          <p:nvPr>
            <p:ph type="sldImg"/>
          </p:nvPr>
        </p:nvSpPr>
        <p:spPr/>
      </p:sp>
      <p:sp>
        <p:nvSpPr>
          <p:cNvPr id="10035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52D98D8-AA86-9C4D-BF00-7A378C88853C}" type="slidenum">
              <a:rPr lang="zh-CN" altLang="en-GB" sz="1300">
                <a:latin typeface="Tahoma" panose="020B0604030504040204" charset="0"/>
              </a:rPr>
            </a:fld>
            <a:endParaRPr lang="en-GB" altLang="zh-CN" sz="1300">
              <a:latin typeface="Tahoma" panose="020B0604030504040204" charset="0"/>
            </a:endParaRPr>
          </a:p>
        </p:txBody>
      </p:sp>
      <p:sp>
        <p:nvSpPr>
          <p:cNvPr id="1005570" name="Rectangle 2"/>
          <p:cNvSpPr>
            <a:spLocks noGrp="1" noRot="1" noChangeAspect="1" noChangeArrowheads="1" noTextEdit="1"/>
          </p:cNvSpPr>
          <p:nvPr>
            <p:ph type="sldImg"/>
          </p:nvPr>
        </p:nvSpPr>
        <p:spPr/>
      </p:sp>
      <p:sp>
        <p:nvSpPr>
          <p:cNvPr id="10055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194C146-D937-774C-99E6-53502AC61F66}" type="slidenum">
              <a:rPr lang="zh-CN" altLang="en-GB" sz="1300">
                <a:latin typeface="Tahoma" panose="020B0604030504040204" charset="0"/>
              </a:rPr>
            </a:fld>
            <a:endParaRPr lang="en-GB" altLang="zh-CN" sz="1300">
              <a:latin typeface="Tahoma" panose="020B0604030504040204" charset="0"/>
            </a:endParaRPr>
          </a:p>
        </p:txBody>
      </p:sp>
      <p:sp>
        <p:nvSpPr>
          <p:cNvPr id="1007618" name="Rectangle 2"/>
          <p:cNvSpPr>
            <a:spLocks noGrp="1" noRot="1" noChangeAspect="1" noChangeArrowheads="1" noTextEdit="1"/>
          </p:cNvSpPr>
          <p:nvPr>
            <p:ph type="sldImg"/>
          </p:nvPr>
        </p:nvSpPr>
        <p:spPr/>
      </p:sp>
      <p:sp>
        <p:nvSpPr>
          <p:cNvPr id="10076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C25E82E-8FC8-5E4A-8098-03C80783FDF5}" type="slidenum">
              <a:rPr lang="zh-CN" altLang="en-GB" sz="1300">
                <a:latin typeface="Tahoma" panose="020B0604030504040204" charset="0"/>
              </a:rPr>
            </a:fld>
            <a:endParaRPr lang="en-GB" altLang="zh-CN" sz="1300">
              <a:latin typeface="Tahoma" panose="020B0604030504040204" charset="0"/>
            </a:endParaRPr>
          </a:p>
        </p:txBody>
      </p:sp>
      <p:sp>
        <p:nvSpPr>
          <p:cNvPr id="1009666" name="Rectangle 2"/>
          <p:cNvSpPr>
            <a:spLocks noGrp="1" noRot="1" noChangeAspect="1" noChangeArrowheads="1" noTextEdit="1"/>
          </p:cNvSpPr>
          <p:nvPr>
            <p:ph type="sldImg"/>
          </p:nvPr>
        </p:nvSpPr>
        <p:spPr/>
      </p:sp>
      <p:sp>
        <p:nvSpPr>
          <p:cNvPr id="10096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A0C493F-2A03-704D-8CCF-6FE539C8CFA7}" type="slidenum">
              <a:rPr lang="zh-CN" altLang="en-GB" sz="1300">
                <a:latin typeface="Tahoma" panose="020B0604030504040204" charset="0"/>
              </a:rPr>
            </a:fld>
            <a:endParaRPr lang="en-GB" altLang="zh-CN" sz="1300">
              <a:latin typeface="Tahoma" panose="020B0604030504040204" charset="0"/>
            </a:endParaRPr>
          </a:p>
        </p:txBody>
      </p:sp>
      <p:sp>
        <p:nvSpPr>
          <p:cNvPr id="1011714" name="Rectangle 2"/>
          <p:cNvSpPr>
            <a:spLocks noGrp="1" noRot="1" noChangeAspect="1" noChangeArrowheads="1" noTextEdit="1"/>
          </p:cNvSpPr>
          <p:nvPr>
            <p:ph type="sldImg"/>
          </p:nvPr>
        </p:nvSpPr>
        <p:spPr/>
      </p:sp>
      <p:sp>
        <p:nvSpPr>
          <p:cNvPr id="10117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1D73B81-F1FC-D948-BA61-C904C0839DD4}" type="slidenum">
              <a:rPr lang="zh-CN" altLang="en-GB" sz="1300">
                <a:latin typeface="Tahoma" panose="020B0604030504040204" charset="0"/>
              </a:rPr>
            </a:fld>
            <a:endParaRPr lang="en-GB" altLang="zh-CN" sz="1300">
              <a:latin typeface="Tahoma" panose="020B0604030504040204" charset="0"/>
            </a:endParaRPr>
          </a:p>
        </p:txBody>
      </p:sp>
      <p:sp>
        <p:nvSpPr>
          <p:cNvPr id="1013762" name="Rectangle 2"/>
          <p:cNvSpPr>
            <a:spLocks noGrp="1" noRot="1" noChangeAspect="1" noChangeArrowheads="1" noTextEdit="1"/>
          </p:cNvSpPr>
          <p:nvPr>
            <p:ph type="sldImg"/>
          </p:nvPr>
        </p:nvSpPr>
        <p:spPr/>
      </p:sp>
      <p:sp>
        <p:nvSpPr>
          <p:cNvPr id="10137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A9BFCB9-02AA-5640-B416-050496BE69DF}" type="slidenum">
              <a:rPr lang="zh-CN" altLang="en-GB" sz="1300">
                <a:latin typeface="Tahoma" panose="020B0604030504040204" charset="0"/>
              </a:rPr>
            </a:fld>
            <a:endParaRPr lang="en-GB" altLang="zh-CN" sz="1300">
              <a:latin typeface="Tahoma" panose="020B0604030504040204" charset="0"/>
            </a:endParaRPr>
          </a:p>
        </p:txBody>
      </p:sp>
      <p:sp>
        <p:nvSpPr>
          <p:cNvPr id="1015810" name="Rectangle 2"/>
          <p:cNvSpPr>
            <a:spLocks noGrp="1" noRot="1" noChangeAspect="1" noChangeArrowheads="1" noTextEdit="1"/>
          </p:cNvSpPr>
          <p:nvPr>
            <p:ph type="sldImg"/>
          </p:nvPr>
        </p:nvSpPr>
        <p:spPr/>
      </p:sp>
      <p:sp>
        <p:nvSpPr>
          <p:cNvPr id="10158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963CBE4-8C84-774C-8573-1EA43FA14EE3}" type="slidenum">
              <a:rPr lang="zh-CN" altLang="en-GB" sz="1300">
                <a:latin typeface="Tahoma" panose="020B0604030504040204" charset="0"/>
              </a:rPr>
            </a:fld>
            <a:endParaRPr lang="en-GB" altLang="zh-CN" sz="1300">
              <a:latin typeface="Tahoma" panose="020B0604030504040204" charset="0"/>
            </a:endParaRPr>
          </a:p>
        </p:txBody>
      </p:sp>
      <p:sp>
        <p:nvSpPr>
          <p:cNvPr id="1017858" name="Rectangle 2"/>
          <p:cNvSpPr>
            <a:spLocks noGrp="1" noRot="1" noChangeAspect="1" noChangeArrowheads="1" noTextEdit="1"/>
          </p:cNvSpPr>
          <p:nvPr>
            <p:ph type="sldImg"/>
          </p:nvPr>
        </p:nvSpPr>
        <p:spPr/>
      </p:sp>
      <p:sp>
        <p:nvSpPr>
          <p:cNvPr id="10178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6A88899-59B1-1447-99A2-A2621807343F}" type="slidenum">
              <a:rPr lang="zh-CN" altLang="en-GB" sz="1300">
                <a:latin typeface="Tahoma" panose="020B0604030504040204" charset="0"/>
              </a:rPr>
            </a:fld>
            <a:endParaRPr lang="en-GB" altLang="zh-CN" sz="1300">
              <a:latin typeface="Tahoma" panose="020B0604030504040204" charset="0"/>
            </a:endParaRPr>
          </a:p>
        </p:txBody>
      </p:sp>
      <p:sp>
        <p:nvSpPr>
          <p:cNvPr id="1019906" name="Rectangle 2"/>
          <p:cNvSpPr>
            <a:spLocks noGrp="1" noRot="1" noChangeAspect="1" noChangeArrowheads="1" noTextEdit="1"/>
          </p:cNvSpPr>
          <p:nvPr>
            <p:ph type="sldImg"/>
          </p:nvPr>
        </p:nvSpPr>
        <p:spPr/>
      </p:sp>
      <p:sp>
        <p:nvSpPr>
          <p:cNvPr id="10199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D1E32BF-9624-E840-8643-37130B16B105}" type="slidenum">
              <a:rPr lang="zh-CN" altLang="en-GB" sz="1300">
                <a:latin typeface="Tahoma" panose="020B0604030504040204" charset="0"/>
              </a:rPr>
            </a:fld>
            <a:endParaRPr lang="en-GB" altLang="zh-CN" sz="1300">
              <a:latin typeface="Tahoma" panose="020B0604030504040204" charset="0"/>
            </a:endParaRPr>
          </a:p>
        </p:txBody>
      </p:sp>
      <p:sp>
        <p:nvSpPr>
          <p:cNvPr id="1021954" name="Rectangle 2"/>
          <p:cNvSpPr>
            <a:spLocks noGrp="1" noRot="1" noChangeAspect="1" noChangeArrowheads="1" noTextEdit="1"/>
          </p:cNvSpPr>
          <p:nvPr>
            <p:ph type="sldImg"/>
          </p:nvPr>
        </p:nvSpPr>
        <p:spPr/>
      </p:sp>
      <p:sp>
        <p:nvSpPr>
          <p:cNvPr id="10219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07261D4-CDE5-CE42-B93C-D6649D86E8CA}" type="slidenum">
              <a:rPr lang="zh-CN" altLang="en-GB" sz="1300">
                <a:latin typeface="Tahoma" panose="020B0604030504040204" charset="0"/>
              </a:rPr>
            </a:fld>
            <a:endParaRPr lang="en-GB" altLang="zh-CN" sz="1300">
              <a:latin typeface="Tahoma" panose="020B0604030504040204" charset="0"/>
            </a:endParaRPr>
          </a:p>
        </p:txBody>
      </p:sp>
      <p:sp>
        <p:nvSpPr>
          <p:cNvPr id="527362" name="Rectangle 2"/>
          <p:cNvSpPr>
            <a:spLocks noGrp="1" noRot="1" noChangeAspect="1" noChangeArrowheads="1" noTextEdit="1"/>
          </p:cNvSpPr>
          <p:nvPr>
            <p:ph type="sldImg"/>
          </p:nvPr>
        </p:nvSpPr>
        <p:spPr/>
      </p:sp>
      <p:sp>
        <p:nvSpPr>
          <p:cNvPr id="5273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459CB11-647D-8848-8885-8A3A1172FBA7}" type="slidenum">
              <a:rPr lang="zh-CN" altLang="en-GB" sz="1300">
                <a:latin typeface="Tahoma" panose="020B0604030504040204" charset="0"/>
              </a:rPr>
            </a:fld>
            <a:endParaRPr lang="en-GB" altLang="zh-CN" sz="1300">
              <a:latin typeface="Tahoma" panose="020B0604030504040204" charset="0"/>
            </a:endParaRPr>
          </a:p>
        </p:txBody>
      </p:sp>
      <p:sp>
        <p:nvSpPr>
          <p:cNvPr id="1024002" name="Rectangle 2"/>
          <p:cNvSpPr>
            <a:spLocks noGrp="1" noRot="1" noChangeAspect="1" noChangeArrowheads="1" noTextEdit="1"/>
          </p:cNvSpPr>
          <p:nvPr>
            <p:ph type="sldImg"/>
          </p:nvPr>
        </p:nvSpPr>
        <p:spPr/>
      </p:sp>
      <p:sp>
        <p:nvSpPr>
          <p:cNvPr id="10240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B104E9E-2789-BA47-A2FF-562796DF991C}" type="slidenum">
              <a:rPr lang="zh-CN" altLang="en-GB" sz="1300">
                <a:latin typeface="Tahoma" panose="020B0604030504040204" charset="0"/>
              </a:rPr>
            </a:fld>
            <a:endParaRPr lang="en-GB" altLang="zh-CN" sz="1300">
              <a:latin typeface="Tahoma" panose="020B0604030504040204" charset="0"/>
            </a:endParaRPr>
          </a:p>
        </p:txBody>
      </p:sp>
      <p:sp>
        <p:nvSpPr>
          <p:cNvPr id="1026050" name="Rectangle 2"/>
          <p:cNvSpPr>
            <a:spLocks noGrp="1" noRot="1" noChangeAspect="1" noChangeArrowheads="1" noTextEdit="1"/>
          </p:cNvSpPr>
          <p:nvPr>
            <p:ph type="sldImg"/>
          </p:nvPr>
        </p:nvSpPr>
        <p:spPr/>
      </p:sp>
      <p:sp>
        <p:nvSpPr>
          <p:cNvPr id="10260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37B0185-8576-F543-8F54-69FD3061CDD4}" type="slidenum">
              <a:rPr lang="zh-CN" altLang="en-GB" sz="1300">
                <a:latin typeface="Tahoma" panose="020B0604030504040204" charset="0"/>
              </a:rPr>
            </a:fld>
            <a:endParaRPr lang="en-GB" altLang="zh-CN" sz="1300">
              <a:latin typeface="Tahoma" panose="020B0604030504040204" charset="0"/>
            </a:endParaRPr>
          </a:p>
        </p:txBody>
      </p:sp>
      <p:sp>
        <p:nvSpPr>
          <p:cNvPr id="1028098" name="Rectangle 2"/>
          <p:cNvSpPr>
            <a:spLocks noGrp="1" noRot="1" noChangeAspect="1" noChangeArrowheads="1" noTextEdit="1"/>
          </p:cNvSpPr>
          <p:nvPr>
            <p:ph type="sldImg"/>
          </p:nvPr>
        </p:nvSpPr>
        <p:spPr/>
      </p:sp>
      <p:sp>
        <p:nvSpPr>
          <p:cNvPr id="10280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F16333B-3245-A848-B2B2-30C9DAE0362F}" type="slidenum">
              <a:rPr lang="zh-CN" altLang="en-GB" sz="1300">
                <a:latin typeface="Tahoma" panose="020B0604030504040204" charset="0"/>
              </a:rPr>
            </a:fld>
            <a:endParaRPr lang="en-GB" altLang="zh-CN" sz="1300">
              <a:latin typeface="Tahoma" panose="020B0604030504040204" charset="0"/>
            </a:endParaRPr>
          </a:p>
        </p:txBody>
      </p:sp>
      <p:sp>
        <p:nvSpPr>
          <p:cNvPr id="1030146" name="Rectangle 2"/>
          <p:cNvSpPr>
            <a:spLocks noGrp="1" noRot="1" noChangeAspect="1" noChangeArrowheads="1" noTextEdit="1"/>
          </p:cNvSpPr>
          <p:nvPr>
            <p:ph type="sldImg"/>
          </p:nvPr>
        </p:nvSpPr>
        <p:spPr/>
      </p:sp>
      <p:sp>
        <p:nvSpPr>
          <p:cNvPr id="10301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96DF7F5-4FA6-BF4B-A507-22449B8D23A3}" type="slidenum">
              <a:rPr lang="zh-CN" altLang="en-GB" sz="1300">
                <a:latin typeface="Tahoma" panose="020B0604030504040204" charset="0"/>
              </a:rPr>
            </a:fld>
            <a:endParaRPr lang="en-GB" altLang="zh-CN" sz="1300">
              <a:latin typeface="Tahoma" panose="020B0604030504040204" charset="0"/>
            </a:endParaRPr>
          </a:p>
        </p:txBody>
      </p:sp>
      <p:sp>
        <p:nvSpPr>
          <p:cNvPr id="1032194" name="Rectangle 2"/>
          <p:cNvSpPr>
            <a:spLocks noGrp="1" noRot="1" noChangeAspect="1" noChangeArrowheads="1" noTextEdit="1"/>
          </p:cNvSpPr>
          <p:nvPr>
            <p:ph type="sldImg"/>
          </p:nvPr>
        </p:nvSpPr>
        <p:spPr/>
      </p:sp>
      <p:sp>
        <p:nvSpPr>
          <p:cNvPr id="10321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39F3045-FC96-A24C-899E-59355E09AB2A}" type="slidenum">
              <a:rPr lang="zh-CN" altLang="en-GB" sz="1300">
                <a:latin typeface="Tahoma" panose="020B0604030504040204" charset="0"/>
              </a:rPr>
            </a:fld>
            <a:endParaRPr lang="en-GB" altLang="zh-CN" sz="1300">
              <a:latin typeface="Tahoma" panose="020B0604030504040204" charset="0"/>
            </a:endParaRPr>
          </a:p>
        </p:txBody>
      </p:sp>
      <p:sp>
        <p:nvSpPr>
          <p:cNvPr id="1034242" name="Rectangle 2"/>
          <p:cNvSpPr>
            <a:spLocks noGrp="1" noRot="1" noChangeAspect="1" noChangeArrowheads="1" noTextEdit="1"/>
          </p:cNvSpPr>
          <p:nvPr>
            <p:ph type="sldImg"/>
          </p:nvPr>
        </p:nvSpPr>
        <p:spPr/>
      </p:sp>
      <p:sp>
        <p:nvSpPr>
          <p:cNvPr id="10342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C253893-5B39-AF44-BD68-D03E70060753}" type="slidenum">
              <a:rPr lang="zh-CN" altLang="en-GB" sz="1300">
                <a:latin typeface="Tahoma" panose="020B0604030504040204" charset="0"/>
              </a:rPr>
            </a:fld>
            <a:endParaRPr lang="en-GB" altLang="zh-CN" sz="1300">
              <a:latin typeface="Tahoma" panose="020B0604030504040204" charset="0"/>
            </a:endParaRPr>
          </a:p>
        </p:txBody>
      </p:sp>
      <p:sp>
        <p:nvSpPr>
          <p:cNvPr id="1036290" name="Rectangle 2"/>
          <p:cNvSpPr>
            <a:spLocks noGrp="1" noRot="1" noChangeAspect="1" noChangeArrowheads="1" noTextEdit="1"/>
          </p:cNvSpPr>
          <p:nvPr>
            <p:ph type="sldImg"/>
          </p:nvPr>
        </p:nvSpPr>
        <p:spPr/>
      </p:sp>
      <p:sp>
        <p:nvSpPr>
          <p:cNvPr id="10362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F85FAF4-8D2E-8644-9FF4-A33891043286}" type="slidenum">
              <a:rPr lang="zh-CN" altLang="en-GB" sz="1300">
                <a:latin typeface="Tahoma" panose="020B0604030504040204" charset="0"/>
              </a:rPr>
            </a:fld>
            <a:endParaRPr lang="en-GB" altLang="zh-CN" sz="1300">
              <a:latin typeface="Tahoma" panose="020B0604030504040204" charset="0"/>
            </a:endParaRPr>
          </a:p>
        </p:txBody>
      </p:sp>
      <p:sp>
        <p:nvSpPr>
          <p:cNvPr id="1038338" name="Rectangle 2"/>
          <p:cNvSpPr>
            <a:spLocks noGrp="1" noRot="1" noChangeAspect="1" noChangeArrowheads="1" noTextEdit="1"/>
          </p:cNvSpPr>
          <p:nvPr>
            <p:ph type="sldImg"/>
          </p:nvPr>
        </p:nvSpPr>
        <p:spPr/>
      </p:sp>
      <p:sp>
        <p:nvSpPr>
          <p:cNvPr id="103833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4A604AD-0B27-EF4F-8351-69CB615FEFB1}" type="slidenum">
              <a:rPr lang="zh-CN" altLang="en-GB" sz="1300">
                <a:latin typeface="Tahoma" panose="020B0604030504040204" charset="0"/>
              </a:rPr>
            </a:fld>
            <a:endParaRPr lang="en-GB" altLang="zh-CN" sz="1300">
              <a:latin typeface="Tahoma" panose="020B0604030504040204" charset="0"/>
            </a:endParaRPr>
          </a:p>
        </p:txBody>
      </p:sp>
      <p:sp>
        <p:nvSpPr>
          <p:cNvPr id="1040386" name="Rectangle 2"/>
          <p:cNvSpPr>
            <a:spLocks noGrp="1" noRot="1" noChangeAspect="1" noChangeArrowheads="1" noTextEdit="1"/>
          </p:cNvSpPr>
          <p:nvPr>
            <p:ph type="sldImg"/>
          </p:nvPr>
        </p:nvSpPr>
        <p:spPr/>
      </p:sp>
      <p:sp>
        <p:nvSpPr>
          <p:cNvPr id="104038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4A808EF-5E5E-3F4D-A289-DA5C2A21C029}" type="slidenum">
              <a:rPr lang="zh-CN" altLang="en-GB" sz="1300">
                <a:latin typeface="Tahoma" panose="020B0604030504040204" charset="0"/>
              </a:rPr>
            </a:fld>
            <a:endParaRPr lang="en-GB" altLang="zh-CN" sz="1300">
              <a:latin typeface="Tahoma" panose="020B0604030504040204" charset="0"/>
            </a:endParaRPr>
          </a:p>
        </p:txBody>
      </p:sp>
      <p:sp>
        <p:nvSpPr>
          <p:cNvPr id="1042434" name="Rectangle 2"/>
          <p:cNvSpPr>
            <a:spLocks noGrp="1" noRot="1" noChangeAspect="1" noChangeArrowheads="1" noTextEdit="1"/>
          </p:cNvSpPr>
          <p:nvPr>
            <p:ph type="sldImg"/>
          </p:nvPr>
        </p:nvSpPr>
        <p:spPr/>
      </p:sp>
      <p:sp>
        <p:nvSpPr>
          <p:cNvPr id="104243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9856D18-B2F8-9A41-A029-AE69C626E30B}" type="slidenum">
              <a:rPr lang="zh-CN" altLang="en-GB" sz="1300">
                <a:latin typeface="Tahoma" panose="020B0604030504040204" charset="0"/>
              </a:rPr>
            </a:fld>
            <a:endParaRPr lang="en-GB" altLang="zh-CN" sz="1300">
              <a:latin typeface="Tahoma" panose="020B0604030504040204" charset="0"/>
            </a:endParaRPr>
          </a:p>
        </p:txBody>
      </p:sp>
      <p:sp>
        <p:nvSpPr>
          <p:cNvPr id="529410" name="Rectangle 2"/>
          <p:cNvSpPr>
            <a:spLocks noGrp="1" noRot="1" noChangeAspect="1" noChangeArrowheads="1" noTextEdit="1"/>
          </p:cNvSpPr>
          <p:nvPr>
            <p:ph type="sldImg"/>
          </p:nvPr>
        </p:nvSpPr>
        <p:spPr/>
      </p:sp>
      <p:sp>
        <p:nvSpPr>
          <p:cNvPr id="5294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EF74A70-90F4-2C44-B9E8-BF44AC8FA757}" type="slidenum">
              <a:rPr lang="zh-CN" altLang="en-GB" sz="1300">
                <a:latin typeface="Tahoma" panose="020B0604030504040204" charset="0"/>
              </a:rPr>
            </a:fld>
            <a:endParaRPr lang="en-GB" altLang="zh-CN" sz="1300">
              <a:latin typeface="Tahoma" panose="020B0604030504040204" charset="0"/>
            </a:endParaRPr>
          </a:p>
        </p:txBody>
      </p:sp>
      <p:sp>
        <p:nvSpPr>
          <p:cNvPr id="1044482" name="Rectangle 2"/>
          <p:cNvSpPr>
            <a:spLocks noGrp="1" noRot="1" noChangeAspect="1" noChangeArrowheads="1" noTextEdit="1"/>
          </p:cNvSpPr>
          <p:nvPr>
            <p:ph type="sldImg"/>
          </p:nvPr>
        </p:nvSpPr>
        <p:spPr/>
      </p:sp>
      <p:sp>
        <p:nvSpPr>
          <p:cNvPr id="10444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79C20F4-2776-7B42-B03A-C1CF9E9C6BC3}" type="slidenum">
              <a:rPr lang="zh-CN" altLang="en-GB" sz="1300">
                <a:latin typeface="Tahoma" panose="020B0604030504040204" charset="0"/>
              </a:rPr>
            </a:fld>
            <a:endParaRPr lang="en-GB" altLang="zh-CN" sz="1300">
              <a:latin typeface="Tahoma" panose="020B0604030504040204" charset="0"/>
            </a:endParaRPr>
          </a:p>
        </p:txBody>
      </p:sp>
      <p:sp>
        <p:nvSpPr>
          <p:cNvPr id="1046530" name="Rectangle 2"/>
          <p:cNvSpPr>
            <a:spLocks noGrp="1" noRot="1" noChangeAspect="1" noChangeArrowheads="1" noTextEdit="1"/>
          </p:cNvSpPr>
          <p:nvPr>
            <p:ph type="sldImg"/>
          </p:nvPr>
        </p:nvSpPr>
        <p:spPr/>
      </p:sp>
      <p:sp>
        <p:nvSpPr>
          <p:cNvPr id="10465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8CBFA6F-617D-6041-B927-5D64D72BB013}" type="slidenum">
              <a:rPr lang="zh-CN" altLang="en-GB" sz="1300">
                <a:latin typeface="Tahoma" panose="020B0604030504040204" charset="0"/>
              </a:rPr>
            </a:fld>
            <a:endParaRPr lang="en-GB" altLang="zh-CN" sz="1300">
              <a:latin typeface="Tahoma" panose="020B0604030504040204" charset="0"/>
            </a:endParaRPr>
          </a:p>
        </p:txBody>
      </p:sp>
      <p:sp>
        <p:nvSpPr>
          <p:cNvPr id="1048578" name="Rectangle 2"/>
          <p:cNvSpPr>
            <a:spLocks noGrp="1" noRot="1" noChangeAspect="1" noChangeArrowheads="1" noTextEdit="1"/>
          </p:cNvSpPr>
          <p:nvPr>
            <p:ph type="sldImg"/>
          </p:nvPr>
        </p:nvSpPr>
        <p:spPr/>
      </p:sp>
      <p:sp>
        <p:nvSpPr>
          <p:cNvPr id="10485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CABAA82-AF8B-5E4A-845B-382FDD214E95}" type="slidenum">
              <a:rPr lang="zh-CN" altLang="en-GB" sz="1300">
                <a:latin typeface="Tahoma" panose="020B0604030504040204" charset="0"/>
              </a:rPr>
            </a:fld>
            <a:endParaRPr lang="en-GB" altLang="zh-CN" sz="1300">
              <a:latin typeface="Tahoma" panose="020B0604030504040204" charset="0"/>
            </a:endParaRPr>
          </a:p>
        </p:txBody>
      </p:sp>
      <p:sp>
        <p:nvSpPr>
          <p:cNvPr id="1050626" name="Rectangle 2"/>
          <p:cNvSpPr>
            <a:spLocks noGrp="1" noRot="1" noChangeAspect="1" noChangeArrowheads="1" noTextEdit="1"/>
          </p:cNvSpPr>
          <p:nvPr>
            <p:ph type="sldImg"/>
          </p:nvPr>
        </p:nvSpPr>
        <p:spPr/>
      </p:sp>
      <p:sp>
        <p:nvSpPr>
          <p:cNvPr id="10506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3A1AFD8-1D06-AC4F-8A9B-097D7E16DFB5}" type="slidenum">
              <a:rPr lang="zh-CN" altLang="en-GB" sz="1300">
                <a:latin typeface="Tahoma" panose="020B0604030504040204" charset="0"/>
              </a:rPr>
            </a:fld>
            <a:endParaRPr lang="en-GB" altLang="zh-CN" sz="1300">
              <a:latin typeface="Tahoma" panose="020B0604030504040204" charset="0"/>
            </a:endParaRPr>
          </a:p>
        </p:txBody>
      </p:sp>
      <p:sp>
        <p:nvSpPr>
          <p:cNvPr id="1052674" name="Rectangle 2"/>
          <p:cNvSpPr>
            <a:spLocks noGrp="1" noRot="1" noChangeAspect="1" noChangeArrowheads="1" noTextEdit="1"/>
          </p:cNvSpPr>
          <p:nvPr>
            <p:ph type="sldImg"/>
          </p:nvPr>
        </p:nvSpPr>
        <p:spPr/>
      </p:sp>
      <p:sp>
        <p:nvSpPr>
          <p:cNvPr id="10526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39BEB01-E5AC-2E46-8DA7-237A41DCEBE1}" type="slidenum">
              <a:rPr lang="zh-CN" altLang="en-GB" sz="1300">
                <a:latin typeface="Tahoma" panose="020B0604030504040204" charset="0"/>
              </a:rPr>
            </a:fld>
            <a:endParaRPr lang="en-GB" altLang="zh-CN" sz="1300">
              <a:latin typeface="Tahoma" panose="020B0604030504040204" charset="0"/>
            </a:endParaRPr>
          </a:p>
        </p:txBody>
      </p:sp>
      <p:sp>
        <p:nvSpPr>
          <p:cNvPr id="1054722" name="Rectangle 2"/>
          <p:cNvSpPr>
            <a:spLocks noGrp="1" noRot="1" noChangeAspect="1" noChangeArrowheads="1" noTextEdit="1"/>
          </p:cNvSpPr>
          <p:nvPr>
            <p:ph type="sldImg"/>
          </p:nvPr>
        </p:nvSpPr>
        <p:spPr/>
      </p:sp>
      <p:sp>
        <p:nvSpPr>
          <p:cNvPr id="10547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E6C98D8-462A-D647-A3E8-E95576EB08DF}" type="slidenum">
              <a:rPr lang="zh-CN" altLang="en-GB" sz="1300">
                <a:latin typeface="Tahoma" panose="020B0604030504040204" charset="0"/>
              </a:rPr>
            </a:fld>
            <a:endParaRPr lang="en-GB" altLang="zh-CN" sz="1300">
              <a:latin typeface="Tahoma" panose="020B0604030504040204" charset="0"/>
            </a:endParaRPr>
          </a:p>
        </p:txBody>
      </p:sp>
      <p:sp>
        <p:nvSpPr>
          <p:cNvPr id="1056770" name="Rectangle 2"/>
          <p:cNvSpPr>
            <a:spLocks noGrp="1" noRot="1" noChangeAspect="1" noChangeArrowheads="1" noTextEdit="1"/>
          </p:cNvSpPr>
          <p:nvPr>
            <p:ph type="sldImg"/>
          </p:nvPr>
        </p:nvSpPr>
        <p:spPr/>
      </p:sp>
      <p:sp>
        <p:nvSpPr>
          <p:cNvPr id="10567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CE84678-233C-7E46-A7DB-56E63EAAE290}" type="slidenum">
              <a:rPr lang="zh-CN" altLang="en-GB" sz="1300">
                <a:latin typeface="Tahoma" panose="020B0604030504040204" charset="0"/>
              </a:rPr>
            </a:fld>
            <a:endParaRPr lang="en-GB" altLang="zh-CN" sz="1300">
              <a:latin typeface="Tahoma" panose="020B0604030504040204" charset="0"/>
            </a:endParaRPr>
          </a:p>
        </p:txBody>
      </p:sp>
      <p:sp>
        <p:nvSpPr>
          <p:cNvPr id="1058818" name="Rectangle 2"/>
          <p:cNvSpPr>
            <a:spLocks noGrp="1" noRot="1" noChangeAspect="1" noChangeArrowheads="1" noTextEdit="1"/>
          </p:cNvSpPr>
          <p:nvPr>
            <p:ph type="sldImg"/>
          </p:nvPr>
        </p:nvSpPr>
        <p:spPr/>
      </p:sp>
      <p:sp>
        <p:nvSpPr>
          <p:cNvPr id="10588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76A3EC2-CCF7-1240-82DF-AA31A7BF44CD}" type="slidenum">
              <a:rPr lang="zh-CN" altLang="en-GB" sz="1300">
                <a:latin typeface="Tahoma" panose="020B0604030504040204" charset="0"/>
              </a:rPr>
            </a:fld>
            <a:endParaRPr lang="en-GB" altLang="zh-CN" sz="1300">
              <a:latin typeface="Tahoma" panose="020B0604030504040204" charset="0"/>
            </a:endParaRPr>
          </a:p>
        </p:txBody>
      </p:sp>
      <p:sp>
        <p:nvSpPr>
          <p:cNvPr id="1060866" name="Rectangle 2"/>
          <p:cNvSpPr>
            <a:spLocks noGrp="1" noRot="1" noChangeAspect="1" noChangeArrowheads="1" noTextEdit="1"/>
          </p:cNvSpPr>
          <p:nvPr>
            <p:ph type="sldImg"/>
          </p:nvPr>
        </p:nvSpPr>
        <p:spPr/>
      </p:sp>
      <p:sp>
        <p:nvSpPr>
          <p:cNvPr id="10608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2D61EA0-2789-D84A-A10E-F077B88FCB12}" type="slidenum">
              <a:rPr lang="zh-CN" altLang="en-GB" sz="1300">
                <a:latin typeface="Tahoma" panose="020B0604030504040204" charset="0"/>
              </a:rPr>
            </a:fld>
            <a:endParaRPr lang="en-GB" altLang="zh-CN" sz="1300">
              <a:latin typeface="Tahoma" panose="020B0604030504040204" charset="0"/>
            </a:endParaRPr>
          </a:p>
        </p:txBody>
      </p:sp>
      <p:sp>
        <p:nvSpPr>
          <p:cNvPr id="1062914" name="Rectangle 2"/>
          <p:cNvSpPr>
            <a:spLocks noGrp="1" noRot="1" noChangeAspect="1" noChangeArrowheads="1" noTextEdit="1"/>
          </p:cNvSpPr>
          <p:nvPr>
            <p:ph type="sldImg"/>
          </p:nvPr>
        </p:nvSpPr>
        <p:spPr/>
      </p:sp>
      <p:sp>
        <p:nvSpPr>
          <p:cNvPr id="10629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0799D16-8DE1-EC4A-8A18-65EBBE3B2990}" type="slidenum">
              <a:rPr lang="zh-CN" altLang="en-GB" sz="1300">
                <a:latin typeface="Tahoma" panose="020B0604030504040204" charset="0"/>
              </a:rPr>
            </a:fld>
            <a:endParaRPr lang="en-GB" altLang="zh-CN" sz="1300">
              <a:latin typeface="Tahoma" panose="020B0604030504040204" charset="0"/>
            </a:endParaRPr>
          </a:p>
        </p:txBody>
      </p:sp>
      <p:sp>
        <p:nvSpPr>
          <p:cNvPr id="531458" name="Rectangle 2"/>
          <p:cNvSpPr>
            <a:spLocks noGrp="1" noRot="1" noChangeAspect="1" noChangeArrowheads="1" noTextEdit="1"/>
          </p:cNvSpPr>
          <p:nvPr>
            <p:ph type="sldImg"/>
          </p:nvPr>
        </p:nvSpPr>
        <p:spPr/>
      </p:sp>
      <p:sp>
        <p:nvSpPr>
          <p:cNvPr id="5314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07336D8-BDD8-704C-B4C3-E13DC3909247}" type="slidenum">
              <a:rPr lang="zh-CN" altLang="en-GB" sz="1300">
                <a:latin typeface="Tahoma" panose="020B0604030504040204" charset="0"/>
              </a:rPr>
            </a:fld>
            <a:endParaRPr lang="en-GB" altLang="zh-CN" sz="1300">
              <a:latin typeface="Tahoma" panose="020B0604030504040204" charset="0"/>
            </a:endParaRPr>
          </a:p>
        </p:txBody>
      </p:sp>
      <p:sp>
        <p:nvSpPr>
          <p:cNvPr id="1064962" name="Rectangle 2"/>
          <p:cNvSpPr>
            <a:spLocks noGrp="1" noRot="1" noChangeAspect="1" noChangeArrowheads="1" noTextEdit="1"/>
          </p:cNvSpPr>
          <p:nvPr>
            <p:ph type="sldImg"/>
          </p:nvPr>
        </p:nvSpPr>
        <p:spPr>
          <a:xfrm>
            <a:off x="3341688" y="533400"/>
            <a:ext cx="3549650" cy="2662238"/>
          </a:xfrm>
        </p:spPr>
      </p:sp>
      <p:sp>
        <p:nvSpPr>
          <p:cNvPr id="1064963" name="Rectangle 3"/>
          <p:cNvSpPr>
            <a:spLocks noGrp="1" noChangeArrowheads="1"/>
          </p:cNvSpPr>
          <p:nvPr>
            <p:ph type="body" idx="1"/>
          </p:nvPr>
        </p:nvSpPr>
        <p:spPr>
          <a:xfrm>
            <a:off x="1365250" y="3371850"/>
            <a:ext cx="7504113" cy="3194050"/>
          </a:xfrm>
          <a:noFill/>
        </p:spPr>
        <p:txBody>
          <a:bodyPr/>
          <a:lstStyle/>
          <a:p>
            <a:pPr eaLnBrk="1" hangingPunct="1"/>
            <a:r>
              <a:rPr lang="en-US" altLang="zh-CN">
                <a:latin typeface="Times New Roman" panose="02020603050405020304" pitchFamily="18" charset="0"/>
                <a:ea typeface="宋体" panose="02010600030101010101" pitchFamily="2" charset="-122"/>
              </a:rPr>
              <a:t>Expand on column meaning</a:t>
            </a:r>
            <a:endParaRPr lang="en-AU"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AF732BA-5A0B-3F45-91FA-0951FF9B72A2}" type="slidenum">
              <a:rPr lang="zh-CN" altLang="en-GB" sz="1300">
                <a:latin typeface="Tahoma" panose="020B0604030504040204" charset="0"/>
              </a:rPr>
            </a:fld>
            <a:endParaRPr lang="en-GB" altLang="zh-CN" sz="1300">
              <a:latin typeface="Tahoma" panose="020B0604030504040204" charset="0"/>
            </a:endParaRPr>
          </a:p>
        </p:txBody>
      </p:sp>
      <p:sp>
        <p:nvSpPr>
          <p:cNvPr id="1067010" name="Rectangle 2"/>
          <p:cNvSpPr>
            <a:spLocks noGrp="1" noRot="1" noChangeAspect="1" noChangeArrowheads="1" noTextEdit="1"/>
          </p:cNvSpPr>
          <p:nvPr>
            <p:ph type="sldImg"/>
          </p:nvPr>
        </p:nvSpPr>
        <p:spPr/>
      </p:sp>
      <p:sp>
        <p:nvSpPr>
          <p:cNvPr id="10670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EB17863-6FFE-F94C-AE25-F17265605F2B}" type="slidenum">
              <a:rPr lang="zh-CN" altLang="en-GB" sz="1300">
                <a:latin typeface="Tahoma" panose="020B0604030504040204" charset="0"/>
              </a:rPr>
            </a:fld>
            <a:endParaRPr lang="en-GB" altLang="zh-CN" sz="1300">
              <a:latin typeface="Tahoma" panose="020B0604030504040204" charset="0"/>
            </a:endParaRPr>
          </a:p>
        </p:txBody>
      </p:sp>
      <p:sp>
        <p:nvSpPr>
          <p:cNvPr id="1069058" name="Rectangle 2"/>
          <p:cNvSpPr>
            <a:spLocks noGrp="1" noRot="1" noChangeAspect="1" noChangeArrowheads="1" noTextEdit="1"/>
          </p:cNvSpPr>
          <p:nvPr>
            <p:ph type="sldImg"/>
          </p:nvPr>
        </p:nvSpPr>
        <p:spPr/>
      </p:sp>
      <p:sp>
        <p:nvSpPr>
          <p:cNvPr id="10690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568AC57-E410-7742-B843-717C803E82EB}" type="slidenum">
              <a:rPr lang="zh-CN" altLang="en-GB" sz="1300">
                <a:latin typeface="Tahoma" panose="020B0604030504040204" charset="0"/>
              </a:rPr>
            </a:fld>
            <a:endParaRPr lang="en-GB" altLang="zh-CN" sz="1300">
              <a:latin typeface="Tahoma" panose="020B0604030504040204" charset="0"/>
            </a:endParaRPr>
          </a:p>
        </p:txBody>
      </p:sp>
      <p:sp>
        <p:nvSpPr>
          <p:cNvPr id="1071106" name="Rectangle 2"/>
          <p:cNvSpPr>
            <a:spLocks noGrp="1" noRot="1" noChangeAspect="1" noChangeArrowheads="1" noTextEdit="1"/>
          </p:cNvSpPr>
          <p:nvPr>
            <p:ph type="sldImg"/>
          </p:nvPr>
        </p:nvSpPr>
        <p:spPr/>
      </p:sp>
      <p:sp>
        <p:nvSpPr>
          <p:cNvPr id="10711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AB928A7-BEBD-A943-A046-AA3D82378C1F}" type="slidenum">
              <a:rPr lang="zh-CN" altLang="en-GB" sz="1300">
                <a:latin typeface="Tahoma" panose="020B0604030504040204" charset="0"/>
              </a:rPr>
            </a:fld>
            <a:endParaRPr lang="en-GB" altLang="zh-CN" sz="1300">
              <a:latin typeface="Tahoma" panose="020B0604030504040204" charset="0"/>
            </a:endParaRPr>
          </a:p>
        </p:txBody>
      </p:sp>
      <p:sp>
        <p:nvSpPr>
          <p:cNvPr id="1073154" name="Rectangle 2"/>
          <p:cNvSpPr>
            <a:spLocks noGrp="1" noRot="1" noChangeAspect="1" noChangeArrowheads="1" noTextEdit="1"/>
          </p:cNvSpPr>
          <p:nvPr>
            <p:ph type="sldImg"/>
          </p:nvPr>
        </p:nvSpPr>
        <p:spPr>
          <a:xfrm>
            <a:off x="3341688" y="533400"/>
            <a:ext cx="3549650" cy="2662238"/>
          </a:xfrm>
        </p:spPr>
      </p:sp>
      <p:sp>
        <p:nvSpPr>
          <p:cNvPr id="1073155" name="Rectangle 3"/>
          <p:cNvSpPr>
            <a:spLocks noGrp="1" noChangeArrowheads="1"/>
          </p:cNvSpPr>
          <p:nvPr>
            <p:ph type="body" idx="1"/>
          </p:nvPr>
        </p:nvSpPr>
        <p:spPr>
          <a:xfrm>
            <a:off x="1365250" y="3371850"/>
            <a:ext cx="7504113" cy="3194050"/>
          </a:xfrm>
          <a:noFill/>
        </p:spPr>
        <p:txBody>
          <a:bodyPr/>
          <a:lstStyle/>
          <a:p>
            <a:pPr eaLnBrk="1" hangingPunct="1"/>
            <a:r>
              <a:rPr lang="en-US" altLang="zh-CN">
                <a:latin typeface="Times New Roman" panose="02020603050405020304" pitchFamily="18" charset="0"/>
                <a:ea typeface="宋体" panose="02010600030101010101" pitchFamily="2" charset="-122"/>
              </a:rPr>
              <a:t>Every Engineering discipline, formal method</a:t>
            </a:r>
            <a:endParaRPr lang="en-AU"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B315296-D4B7-0240-93F0-BB93D90DFD7B}" type="slidenum">
              <a:rPr lang="zh-CN" altLang="en-GB" sz="1300">
                <a:latin typeface="Tahoma" panose="020B0604030504040204" charset="0"/>
              </a:rPr>
            </a:fld>
            <a:endParaRPr lang="en-GB" altLang="zh-CN" sz="1300">
              <a:latin typeface="Tahoma" panose="020B0604030504040204" charset="0"/>
            </a:endParaRPr>
          </a:p>
        </p:txBody>
      </p:sp>
      <p:sp>
        <p:nvSpPr>
          <p:cNvPr id="1075202" name="Rectangle 2"/>
          <p:cNvSpPr>
            <a:spLocks noGrp="1" noRot="1" noChangeAspect="1" noChangeArrowheads="1" noTextEdit="1"/>
          </p:cNvSpPr>
          <p:nvPr>
            <p:ph type="sldImg"/>
          </p:nvPr>
        </p:nvSpPr>
        <p:spPr/>
      </p:sp>
      <p:sp>
        <p:nvSpPr>
          <p:cNvPr id="10752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8CA284C-4F71-9C42-9A61-FEAD931E7034}" type="slidenum">
              <a:rPr lang="zh-CN" altLang="en-GB" sz="1300">
                <a:latin typeface="Tahoma" panose="020B0604030504040204" charset="0"/>
              </a:rPr>
            </a:fld>
            <a:endParaRPr lang="en-GB" altLang="zh-CN" sz="1300">
              <a:latin typeface="Tahoma" panose="020B0604030504040204" charset="0"/>
            </a:endParaRPr>
          </a:p>
        </p:txBody>
      </p:sp>
      <p:sp>
        <p:nvSpPr>
          <p:cNvPr id="1077250" name="Rectangle 2"/>
          <p:cNvSpPr>
            <a:spLocks noGrp="1" noRot="1" noChangeAspect="1" noChangeArrowheads="1" noTextEdit="1"/>
          </p:cNvSpPr>
          <p:nvPr>
            <p:ph type="sldImg"/>
          </p:nvPr>
        </p:nvSpPr>
        <p:spPr/>
      </p:sp>
      <p:sp>
        <p:nvSpPr>
          <p:cNvPr id="10772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B72527E-A778-6545-A944-6F7E3D896478}" type="slidenum">
              <a:rPr lang="zh-CN" altLang="en-GB" sz="1300">
                <a:latin typeface="Tahoma" panose="020B0604030504040204" charset="0"/>
              </a:rPr>
            </a:fld>
            <a:endParaRPr lang="en-GB" altLang="zh-CN" sz="1300">
              <a:latin typeface="Tahoma" panose="020B0604030504040204" charset="0"/>
            </a:endParaRPr>
          </a:p>
        </p:txBody>
      </p:sp>
      <p:sp>
        <p:nvSpPr>
          <p:cNvPr id="1079298" name="Rectangle 2"/>
          <p:cNvSpPr>
            <a:spLocks noGrp="1" noRot="1" noChangeAspect="1" noChangeArrowheads="1" noTextEdit="1"/>
          </p:cNvSpPr>
          <p:nvPr>
            <p:ph type="sldImg"/>
          </p:nvPr>
        </p:nvSpPr>
        <p:spPr/>
      </p:sp>
      <p:sp>
        <p:nvSpPr>
          <p:cNvPr id="10792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8C5E7DE-9BA1-9A48-B09A-F366D1848C35}" type="slidenum">
              <a:rPr lang="zh-CN" altLang="en-GB" sz="1300">
                <a:latin typeface="Tahoma" panose="020B0604030504040204" charset="0"/>
              </a:rPr>
            </a:fld>
            <a:endParaRPr lang="en-GB" altLang="zh-CN" sz="1300">
              <a:latin typeface="Tahoma" panose="020B0604030504040204" charset="0"/>
            </a:endParaRPr>
          </a:p>
        </p:txBody>
      </p:sp>
      <p:sp>
        <p:nvSpPr>
          <p:cNvPr id="1081346" name="Rectangle 2"/>
          <p:cNvSpPr>
            <a:spLocks noGrp="1" noRot="1" noChangeAspect="1" noChangeArrowheads="1" noTextEdit="1"/>
          </p:cNvSpPr>
          <p:nvPr>
            <p:ph type="sldImg"/>
          </p:nvPr>
        </p:nvSpPr>
        <p:spPr/>
      </p:sp>
      <p:sp>
        <p:nvSpPr>
          <p:cNvPr id="10813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69031EE-0107-A24C-885B-DD6DDEE7DA6D}" type="slidenum">
              <a:rPr lang="zh-CN" altLang="en-GB" sz="1300">
                <a:latin typeface="Tahoma" panose="020B0604030504040204" charset="0"/>
              </a:rPr>
            </a:fld>
            <a:endParaRPr lang="en-GB" altLang="zh-CN" sz="1300">
              <a:latin typeface="Tahoma" panose="020B0604030504040204" charset="0"/>
            </a:endParaRPr>
          </a:p>
        </p:txBody>
      </p:sp>
      <p:sp>
        <p:nvSpPr>
          <p:cNvPr id="1083394" name="Rectangle 2"/>
          <p:cNvSpPr>
            <a:spLocks noGrp="1" noRot="1" noChangeAspect="1" noChangeArrowheads="1" noTextEdit="1"/>
          </p:cNvSpPr>
          <p:nvPr>
            <p:ph type="sldImg"/>
          </p:nvPr>
        </p:nvSpPr>
        <p:spPr/>
      </p:sp>
      <p:sp>
        <p:nvSpPr>
          <p:cNvPr id="10833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9D59C1A-DBF4-2140-8791-9F631C182F4D}" type="slidenum">
              <a:rPr lang="zh-CN" altLang="en-GB" sz="1300">
                <a:latin typeface="Tahoma" panose="020B0604030504040204" charset="0"/>
              </a:rPr>
            </a:fld>
            <a:endParaRPr lang="en-GB" altLang="zh-CN" sz="1300">
              <a:latin typeface="Tahoma" panose="020B0604030504040204" charset="0"/>
            </a:endParaRPr>
          </a:p>
        </p:txBody>
      </p:sp>
      <p:sp>
        <p:nvSpPr>
          <p:cNvPr id="533506" name="Rectangle 2"/>
          <p:cNvSpPr>
            <a:spLocks noGrp="1" noRot="1" noChangeAspect="1" noChangeArrowheads="1" noTextEdit="1"/>
          </p:cNvSpPr>
          <p:nvPr>
            <p:ph type="sldImg"/>
          </p:nvPr>
        </p:nvSpPr>
        <p:spPr/>
      </p:sp>
      <p:sp>
        <p:nvSpPr>
          <p:cNvPr id="5335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FAB0DB5-2BF3-C14E-B54F-5E35F94C57FF}" type="slidenum">
              <a:rPr lang="zh-CN" altLang="en-GB" sz="1300">
                <a:latin typeface="Tahoma" panose="020B0604030504040204" charset="0"/>
              </a:rPr>
            </a:fld>
            <a:endParaRPr lang="en-GB" altLang="zh-CN" sz="1300">
              <a:latin typeface="Tahoma" panose="020B0604030504040204" charset="0"/>
            </a:endParaRPr>
          </a:p>
        </p:txBody>
      </p:sp>
      <p:sp>
        <p:nvSpPr>
          <p:cNvPr id="1085442" name="Rectangle 2"/>
          <p:cNvSpPr>
            <a:spLocks noGrp="1" noRot="1" noChangeAspect="1" noChangeArrowheads="1" noTextEdit="1"/>
          </p:cNvSpPr>
          <p:nvPr>
            <p:ph type="sldImg"/>
          </p:nvPr>
        </p:nvSpPr>
        <p:spPr/>
      </p:sp>
      <p:sp>
        <p:nvSpPr>
          <p:cNvPr id="10854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58228D9-A4D4-AF45-8399-56356259F81D}" type="slidenum">
              <a:rPr lang="zh-CN" altLang="en-GB" sz="1300">
                <a:latin typeface="Tahoma" panose="020B0604030504040204" charset="0"/>
              </a:rPr>
            </a:fld>
            <a:endParaRPr lang="en-GB" altLang="zh-CN" sz="1300">
              <a:latin typeface="Tahoma" panose="020B0604030504040204" charset="0"/>
            </a:endParaRPr>
          </a:p>
        </p:txBody>
      </p:sp>
      <p:sp>
        <p:nvSpPr>
          <p:cNvPr id="1087490" name="Rectangle 2"/>
          <p:cNvSpPr>
            <a:spLocks noGrp="1" noRot="1" noChangeAspect="1" noChangeArrowheads="1" noTextEdit="1"/>
          </p:cNvSpPr>
          <p:nvPr>
            <p:ph type="sldImg"/>
          </p:nvPr>
        </p:nvSpPr>
        <p:spPr/>
      </p:sp>
      <p:sp>
        <p:nvSpPr>
          <p:cNvPr id="10874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7221663-B468-1F43-9D7C-8BDBD1A81861}" type="slidenum">
              <a:rPr lang="zh-CN" altLang="en-GB" sz="1300">
                <a:latin typeface="Tahoma" panose="020B0604030504040204" charset="0"/>
              </a:rPr>
            </a:fld>
            <a:endParaRPr lang="en-GB" altLang="zh-CN" sz="1300">
              <a:latin typeface="Tahoma" panose="020B0604030504040204" charset="0"/>
            </a:endParaRPr>
          </a:p>
        </p:txBody>
      </p:sp>
      <p:sp>
        <p:nvSpPr>
          <p:cNvPr id="1089538" name="Rectangle 2"/>
          <p:cNvSpPr>
            <a:spLocks noGrp="1" noRot="1" noChangeAspect="1" noChangeArrowheads="1" noTextEdit="1"/>
          </p:cNvSpPr>
          <p:nvPr>
            <p:ph type="sldImg"/>
          </p:nvPr>
        </p:nvSpPr>
        <p:spPr/>
      </p:sp>
      <p:sp>
        <p:nvSpPr>
          <p:cNvPr id="108953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1AFCF67-761E-3740-9048-A1D90650819D}" type="slidenum">
              <a:rPr lang="zh-CN" altLang="en-GB" sz="1300">
                <a:latin typeface="Tahoma" panose="020B0604030504040204" charset="0"/>
              </a:rPr>
            </a:fld>
            <a:endParaRPr lang="en-GB" altLang="zh-CN" sz="1300">
              <a:latin typeface="Tahoma" panose="020B0604030504040204" charset="0"/>
            </a:endParaRPr>
          </a:p>
        </p:txBody>
      </p:sp>
      <p:sp>
        <p:nvSpPr>
          <p:cNvPr id="1091586" name="Rectangle 2"/>
          <p:cNvSpPr>
            <a:spLocks noGrp="1" noRot="1" noChangeAspect="1" noChangeArrowheads="1" noTextEdit="1"/>
          </p:cNvSpPr>
          <p:nvPr>
            <p:ph type="sldImg"/>
          </p:nvPr>
        </p:nvSpPr>
        <p:spPr/>
      </p:sp>
      <p:sp>
        <p:nvSpPr>
          <p:cNvPr id="109158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A663E90-1B22-904A-9151-1E38C0B4B9C2}" type="slidenum">
              <a:rPr lang="zh-CN" altLang="en-GB" sz="1300">
                <a:latin typeface="Tahoma" panose="020B0604030504040204" charset="0"/>
              </a:rPr>
            </a:fld>
            <a:endParaRPr lang="en-GB" altLang="zh-CN" sz="1300">
              <a:latin typeface="Tahoma" panose="020B0604030504040204" charset="0"/>
            </a:endParaRPr>
          </a:p>
        </p:txBody>
      </p:sp>
      <p:sp>
        <p:nvSpPr>
          <p:cNvPr id="1093634" name="Rectangle 2"/>
          <p:cNvSpPr>
            <a:spLocks noGrp="1" noRot="1" noChangeAspect="1" noChangeArrowheads="1" noTextEdit="1"/>
          </p:cNvSpPr>
          <p:nvPr>
            <p:ph type="sldImg"/>
          </p:nvPr>
        </p:nvSpPr>
        <p:spPr/>
      </p:sp>
      <p:sp>
        <p:nvSpPr>
          <p:cNvPr id="109363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D66C1E6-FA3D-AE41-919B-876E9FD2575D}" type="slidenum">
              <a:rPr lang="zh-CN" altLang="en-GB" sz="1300">
                <a:latin typeface="Tahoma" panose="020B0604030504040204" charset="0"/>
              </a:rPr>
            </a:fld>
            <a:endParaRPr lang="en-GB" altLang="zh-CN" sz="1300">
              <a:latin typeface="Tahoma" panose="020B0604030504040204" charset="0"/>
            </a:endParaRPr>
          </a:p>
        </p:txBody>
      </p:sp>
      <p:sp>
        <p:nvSpPr>
          <p:cNvPr id="1095682" name="Rectangle 2"/>
          <p:cNvSpPr>
            <a:spLocks noGrp="1" noRot="1" noChangeAspect="1" noChangeArrowheads="1" noTextEdit="1"/>
          </p:cNvSpPr>
          <p:nvPr>
            <p:ph type="sldImg"/>
          </p:nvPr>
        </p:nvSpPr>
        <p:spPr/>
      </p:sp>
      <p:sp>
        <p:nvSpPr>
          <p:cNvPr id="10956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3FA0BB5-643E-1445-9768-0FDFDB31C172}" type="slidenum">
              <a:rPr lang="zh-CN" altLang="en-GB" sz="1300">
                <a:latin typeface="Tahoma" panose="020B0604030504040204" charset="0"/>
              </a:rPr>
            </a:fld>
            <a:endParaRPr lang="en-GB" altLang="zh-CN" sz="1300">
              <a:latin typeface="Tahoma" panose="020B0604030504040204" charset="0"/>
            </a:endParaRPr>
          </a:p>
        </p:txBody>
      </p:sp>
      <p:sp>
        <p:nvSpPr>
          <p:cNvPr id="1097730" name="Rectangle 2"/>
          <p:cNvSpPr>
            <a:spLocks noGrp="1" noRot="1" noChangeAspect="1" noChangeArrowheads="1" noTextEdit="1"/>
          </p:cNvSpPr>
          <p:nvPr>
            <p:ph type="sldImg"/>
          </p:nvPr>
        </p:nvSpPr>
        <p:spPr/>
      </p:sp>
      <p:sp>
        <p:nvSpPr>
          <p:cNvPr id="10977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0C0965-1497-8440-91C1-0DCDC61060A9}" type="slidenum">
              <a:rPr lang="zh-CN" altLang="en-GB" sz="1300">
                <a:latin typeface="Tahoma" panose="020B0604030504040204" charset="0"/>
              </a:rPr>
            </a:fld>
            <a:endParaRPr lang="en-GB" altLang="zh-CN" sz="1300">
              <a:latin typeface="Tahoma" panose="020B0604030504040204" charset="0"/>
            </a:endParaRPr>
          </a:p>
        </p:txBody>
      </p:sp>
      <p:sp>
        <p:nvSpPr>
          <p:cNvPr id="1099778" name="Rectangle 2"/>
          <p:cNvSpPr>
            <a:spLocks noGrp="1" noRot="1" noChangeAspect="1" noChangeArrowheads="1" noTextEdit="1"/>
          </p:cNvSpPr>
          <p:nvPr>
            <p:ph type="sldImg"/>
          </p:nvPr>
        </p:nvSpPr>
        <p:spPr/>
      </p:sp>
      <p:sp>
        <p:nvSpPr>
          <p:cNvPr id="10997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B18D71A-0E2C-0E47-8DD0-73656A5C6E86}" type="slidenum">
              <a:rPr lang="zh-CN" altLang="en-GB" sz="1300">
                <a:latin typeface="Tahoma" panose="020B0604030504040204" charset="0"/>
              </a:rPr>
            </a:fld>
            <a:endParaRPr lang="en-GB" altLang="zh-CN" sz="1300">
              <a:latin typeface="Tahoma" panose="020B0604030504040204" charset="0"/>
            </a:endParaRPr>
          </a:p>
        </p:txBody>
      </p:sp>
      <p:sp>
        <p:nvSpPr>
          <p:cNvPr id="1101826" name="Rectangle 2"/>
          <p:cNvSpPr>
            <a:spLocks noGrp="1" noRot="1" noChangeAspect="1" noChangeArrowheads="1" noTextEdit="1"/>
          </p:cNvSpPr>
          <p:nvPr>
            <p:ph type="sldImg"/>
          </p:nvPr>
        </p:nvSpPr>
        <p:spPr/>
      </p:sp>
      <p:sp>
        <p:nvSpPr>
          <p:cNvPr id="11018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6990175-1498-D24C-88AC-733D21A0F9FA}" type="slidenum">
              <a:rPr lang="zh-CN" altLang="en-GB" sz="1300">
                <a:latin typeface="Tahoma" panose="020B0604030504040204" charset="0"/>
              </a:rPr>
            </a:fld>
            <a:endParaRPr lang="en-GB" altLang="zh-CN" sz="1300">
              <a:latin typeface="Tahoma" panose="020B0604030504040204" charset="0"/>
            </a:endParaRPr>
          </a:p>
        </p:txBody>
      </p:sp>
      <p:sp>
        <p:nvSpPr>
          <p:cNvPr id="1103874" name="Rectangle 2"/>
          <p:cNvSpPr>
            <a:spLocks noGrp="1" noRot="1" noChangeAspect="1" noChangeArrowheads="1" noTextEdit="1"/>
          </p:cNvSpPr>
          <p:nvPr>
            <p:ph type="sldImg"/>
          </p:nvPr>
        </p:nvSpPr>
        <p:spPr/>
      </p:sp>
      <p:sp>
        <p:nvSpPr>
          <p:cNvPr id="11038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31D13BC-E81F-7D48-9C9B-D3FB37F7D9E3}" type="slidenum">
              <a:rPr lang="zh-CN" altLang="en-GB" sz="1300">
                <a:latin typeface="Tahoma" panose="020B0604030504040204" charset="0"/>
              </a:rPr>
            </a:fld>
            <a:endParaRPr lang="en-GB" altLang="zh-CN" sz="1300">
              <a:latin typeface="Tahoma" panose="020B0604030504040204" charset="0"/>
            </a:endParaRPr>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17531AF-8BB6-7740-B54E-8E082098A5FB}" type="slidenum">
              <a:rPr lang="zh-CN" altLang="en-GB" sz="1300">
                <a:latin typeface="Tahoma" panose="020B0604030504040204" charset="0"/>
              </a:rPr>
            </a:fld>
            <a:endParaRPr lang="en-GB" altLang="zh-CN" sz="1300">
              <a:latin typeface="Tahoma" panose="020B0604030504040204" charset="0"/>
            </a:endParaRPr>
          </a:p>
        </p:txBody>
      </p:sp>
      <p:sp>
        <p:nvSpPr>
          <p:cNvPr id="1105922" name="Rectangle 2"/>
          <p:cNvSpPr>
            <a:spLocks noGrp="1" noRot="1" noChangeAspect="1" noChangeArrowheads="1" noTextEdit="1"/>
          </p:cNvSpPr>
          <p:nvPr>
            <p:ph type="sldImg"/>
          </p:nvPr>
        </p:nvSpPr>
        <p:spPr/>
      </p:sp>
      <p:sp>
        <p:nvSpPr>
          <p:cNvPr id="11059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5F5C96F-9073-1244-B601-54F1B7192620}" type="slidenum">
              <a:rPr lang="zh-CN" altLang="en-GB" sz="1300">
                <a:latin typeface="Tahoma" panose="020B0604030504040204" charset="0"/>
              </a:rPr>
            </a:fld>
            <a:endParaRPr lang="en-GB" altLang="zh-CN" sz="1300">
              <a:latin typeface="Tahoma" panose="020B0604030504040204" charset="0"/>
            </a:endParaRPr>
          </a:p>
        </p:txBody>
      </p:sp>
      <p:sp>
        <p:nvSpPr>
          <p:cNvPr id="1107970" name="Rectangle 2"/>
          <p:cNvSpPr>
            <a:spLocks noGrp="1" noRot="1" noChangeAspect="1" noChangeArrowheads="1" noTextEdit="1"/>
          </p:cNvSpPr>
          <p:nvPr>
            <p:ph type="sldImg"/>
          </p:nvPr>
        </p:nvSpPr>
        <p:spPr/>
      </p:sp>
      <p:sp>
        <p:nvSpPr>
          <p:cNvPr id="11079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F2EFB02-44CB-194D-8E0A-0DA99BF08BEA}" type="slidenum">
              <a:rPr lang="zh-CN" altLang="en-GB" sz="1300">
                <a:latin typeface="Tahoma" panose="020B0604030504040204" charset="0"/>
              </a:rPr>
            </a:fld>
            <a:endParaRPr lang="en-GB" altLang="zh-CN" sz="1300">
              <a:latin typeface="Tahoma" panose="020B0604030504040204" charset="0"/>
            </a:endParaRPr>
          </a:p>
        </p:txBody>
      </p:sp>
      <p:sp>
        <p:nvSpPr>
          <p:cNvPr id="1110018" name="Rectangle 2"/>
          <p:cNvSpPr>
            <a:spLocks noGrp="1" noRot="1" noChangeAspect="1" noChangeArrowheads="1" noTextEdit="1"/>
          </p:cNvSpPr>
          <p:nvPr>
            <p:ph type="sldImg"/>
          </p:nvPr>
        </p:nvSpPr>
        <p:spPr/>
      </p:sp>
      <p:sp>
        <p:nvSpPr>
          <p:cNvPr id="11100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6803144-965D-CB47-B833-DC5EC75DD109}" type="slidenum">
              <a:rPr lang="zh-CN" altLang="en-GB" sz="1300">
                <a:latin typeface="Tahoma" panose="020B0604030504040204" charset="0"/>
              </a:rPr>
            </a:fld>
            <a:endParaRPr lang="en-GB" altLang="zh-CN" sz="1300">
              <a:latin typeface="Tahoma" panose="020B0604030504040204" charset="0"/>
            </a:endParaRPr>
          </a:p>
        </p:txBody>
      </p:sp>
      <p:sp>
        <p:nvSpPr>
          <p:cNvPr id="1112066" name="Rectangle 2"/>
          <p:cNvSpPr>
            <a:spLocks noGrp="1" noRot="1" noChangeAspect="1" noChangeArrowheads="1" noTextEdit="1"/>
          </p:cNvSpPr>
          <p:nvPr>
            <p:ph type="sldImg"/>
          </p:nvPr>
        </p:nvSpPr>
        <p:spPr/>
      </p:sp>
      <p:sp>
        <p:nvSpPr>
          <p:cNvPr id="11120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E6832F5-55EC-CD43-B12E-1E81ECF985B4}" type="slidenum">
              <a:rPr lang="zh-CN" altLang="en-GB" sz="1300">
                <a:latin typeface="Tahoma" panose="020B0604030504040204" charset="0"/>
              </a:rPr>
            </a:fld>
            <a:endParaRPr lang="en-GB" altLang="zh-CN" sz="1300">
              <a:latin typeface="Tahoma" panose="020B0604030504040204" charset="0"/>
            </a:endParaRPr>
          </a:p>
        </p:txBody>
      </p:sp>
      <p:sp>
        <p:nvSpPr>
          <p:cNvPr id="1114114" name="Rectangle 2"/>
          <p:cNvSpPr>
            <a:spLocks noGrp="1" noRot="1" noChangeAspect="1" noChangeArrowheads="1" noTextEdit="1"/>
          </p:cNvSpPr>
          <p:nvPr>
            <p:ph type="sldImg"/>
          </p:nvPr>
        </p:nvSpPr>
        <p:spPr/>
      </p:sp>
      <p:sp>
        <p:nvSpPr>
          <p:cNvPr id="11141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6CCF43B-3B7B-5D42-B2DD-5D74F054AB6D}" type="slidenum">
              <a:rPr lang="zh-CN" altLang="en-GB" sz="1300">
                <a:latin typeface="Tahoma" panose="020B0604030504040204" charset="0"/>
              </a:rPr>
            </a:fld>
            <a:endParaRPr lang="en-GB" altLang="zh-CN" sz="1300">
              <a:latin typeface="Tahoma" panose="020B0604030504040204" charset="0"/>
            </a:endParaRPr>
          </a:p>
        </p:txBody>
      </p:sp>
      <p:sp>
        <p:nvSpPr>
          <p:cNvPr id="1116162" name="Rectangle 2"/>
          <p:cNvSpPr>
            <a:spLocks noGrp="1" noRot="1" noChangeAspect="1" noChangeArrowheads="1" noTextEdit="1"/>
          </p:cNvSpPr>
          <p:nvPr>
            <p:ph type="sldImg"/>
          </p:nvPr>
        </p:nvSpPr>
        <p:spPr/>
      </p:sp>
      <p:sp>
        <p:nvSpPr>
          <p:cNvPr id="11161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F9B56C6-7CB3-BC4F-8EAC-58E75E75AC33}" type="slidenum">
              <a:rPr lang="zh-CN" altLang="en-GB" sz="1300">
                <a:latin typeface="Tahoma" panose="020B0604030504040204" charset="0"/>
              </a:rPr>
            </a:fld>
            <a:endParaRPr lang="en-GB" altLang="zh-CN" sz="1300">
              <a:latin typeface="Tahoma" panose="020B0604030504040204" charset="0"/>
            </a:endParaRPr>
          </a:p>
        </p:txBody>
      </p:sp>
      <p:sp>
        <p:nvSpPr>
          <p:cNvPr id="1118210" name="Rectangle 2"/>
          <p:cNvSpPr>
            <a:spLocks noGrp="1" noRot="1" noChangeAspect="1" noChangeArrowheads="1" noTextEdit="1"/>
          </p:cNvSpPr>
          <p:nvPr>
            <p:ph type="sldImg"/>
          </p:nvPr>
        </p:nvSpPr>
        <p:spPr/>
      </p:sp>
      <p:sp>
        <p:nvSpPr>
          <p:cNvPr id="11182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AEEB7FE-2560-D148-87D8-FDBFC412AB3B}" type="slidenum">
              <a:rPr lang="zh-CN" altLang="en-GB" sz="1300">
                <a:latin typeface="Tahoma" panose="020B0604030504040204" charset="0"/>
              </a:rPr>
            </a:fld>
            <a:endParaRPr lang="en-GB" altLang="zh-CN" sz="1300">
              <a:latin typeface="Tahoma" panose="020B0604030504040204" charset="0"/>
            </a:endParaRPr>
          </a:p>
        </p:txBody>
      </p:sp>
      <p:sp>
        <p:nvSpPr>
          <p:cNvPr id="1120258" name="Rectangle 2"/>
          <p:cNvSpPr>
            <a:spLocks noGrp="1" noRot="1" noChangeAspect="1" noChangeArrowheads="1" noTextEdit="1"/>
          </p:cNvSpPr>
          <p:nvPr>
            <p:ph type="sldImg"/>
          </p:nvPr>
        </p:nvSpPr>
        <p:spPr/>
      </p:sp>
      <p:sp>
        <p:nvSpPr>
          <p:cNvPr id="11202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3DCD21F-4980-094E-8E42-E369DCAF6573}" type="slidenum">
              <a:rPr lang="zh-CN" altLang="en-GB" sz="1300">
                <a:latin typeface="Tahoma" panose="020B0604030504040204" charset="0"/>
              </a:rPr>
            </a:fld>
            <a:endParaRPr lang="en-GB" altLang="zh-CN" sz="1300">
              <a:latin typeface="Tahoma" panose="020B0604030504040204" charset="0"/>
            </a:endParaRPr>
          </a:p>
        </p:txBody>
      </p:sp>
      <p:sp>
        <p:nvSpPr>
          <p:cNvPr id="1122306" name="Rectangle 2"/>
          <p:cNvSpPr>
            <a:spLocks noGrp="1" noRot="1" noChangeAspect="1" noChangeArrowheads="1" noTextEdit="1"/>
          </p:cNvSpPr>
          <p:nvPr>
            <p:ph type="sldImg"/>
          </p:nvPr>
        </p:nvSpPr>
        <p:spPr/>
      </p:sp>
      <p:sp>
        <p:nvSpPr>
          <p:cNvPr id="11223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4B2B632-3739-B646-8DBA-89016A5896F9}" type="slidenum">
              <a:rPr lang="zh-CN" altLang="en-GB" sz="1300">
                <a:latin typeface="Tahoma" panose="020B0604030504040204" charset="0"/>
              </a:rPr>
            </a:fld>
            <a:endParaRPr lang="en-GB" altLang="zh-CN" sz="1300">
              <a:latin typeface="Tahoma" panose="020B0604030504040204" charset="0"/>
            </a:endParaRPr>
          </a:p>
        </p:txBody>
      </p:sp>
      <p:sp>
        <p:nvSpPr>
          <p:cNvPr id="1124354" name="Rectangle 2"/>
          <p:cNvSpPr>
            <a:spLocks noGrp="1" noRot="1" noChangeAspect="1" noChangeArrowheads="1" noTextEdit="1"/>
          </p:cNvSpPr>
          <p:nvPr>
            <p:ph type="sldImg"/>
          </p:nvPr>
        </p:nvSpPr>
        <p:spPr/>
      </p:sp>
      <p:sp>
        <p:nvSpPr>
          <p:cNvPr id="11243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E2A03F2-1909-484A-B085-970219634EBF}" type="slidenum">
              <a:rPr lang="zh-CN" altLang="en-GB" sz="1300">
                <a:latin typeface="Tahoma" panose="020B0604030504040204" charset="0"/>
              </a:rPr>
            </a:fld>
            <a:endParaRPr lang="en-GB" altLang="zh-CN" sz="1300">
              <a:latin typeface="Tahoma" panose="020B0604030504040204" charset="0"/>
            </a:endParaRPr>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C501935-FE27-3D45-A4CA-0BA76B0E8670}" type="slidenum">
              <a:rPr lang="zh-CN" altLang="en-GB" sz="1300">
                <a:latin typeface="Tahoma" panose="020B0604030504040204" charset="0"/>
              </a:rPr>
            </a:fld>
            <a:endParaRPr lang="en-GB" altLang="zh-CN" sz="1300">
              <a:latin typeface="Tahoma" panose="020B0604030504040204" charset="0"/>
            </a:endParaRPr>
          </a:p>
        </p:txBody>
      </p:sp>
      <p:sp>
        <p:nvSpPr>
          <p:cNvPr id="1126402" name="Rectangle 2"/>
          <p:cNvSpPr>
            <a:spLocks noGrp="1" noRot="1" noChangeAspect="1" noChangeArrowheads="1" noTextEdit="1"/>
          </p:cNvSpPr>
          <p:nvPr>
            <p:ph type="sldImg"/>
          </p:nvPr>
        </p:nvSpPr>
        <p:spPr/>
      </p:sp>
      <p:sp>
        <p:nvSpPr>
          <p:cNvPr id="1126403" name="Rectangle 3"/>
          <p:cNvSpPr>
            <a:spLocks noGrp="1" noChangeArrowheads="1"/>
          </p:cNvSpPr>
          <p:nvPr>
            <p:ph type="body" idx="1"/>
          </p:nvPr>
        </p:nvSpPr>
        <p:spPr>
          <a:noFill/>
        </p:spPr>
        <p:txBody>
          <a:bodyPr/>
          <a:lstStyle/>
          <a:p>
            <a:pPr eaLnBrk="1" hangingPunct="1"/>
            <a:endParaRPr lang="en-US" altLang="zh-CN"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8800E7F-3BAD-0B44-BA78-BA7660CDF877}" type="slidenum">
              <a:rPr lang="zh-CN" altLang="en-GB" sz="1300">
                <a:latin typeface="Tahoma" panose="020B0604030504040204" charset="0"/>
              </a:rPr>
            </a:fld>
            <a:endParaRPr lang="en-GB" altLang="zh-CN" sz="1300">
              <a:latin typeface="Tahoma" panose="020B0604030504040204" charset="0"/>
            </a:endParaRPr>
          </a:p>
        </p:txBody>
      </p:sp>
      <p:sp>
        <p:nvSpPr>
          <p:cNvPr id="1128450" name="Rectangle 2"/>
          <p:cNvSpPr>
            <a:spLocks noGrp="1" noRot="1" noChangeAspect="1" noChangeArrowheads="1" noTextEdit="1"/>
          </p:cNvSpPr>
          <p:nvPr>
            <p:ph type="sldImg"/>
          </p:nvPr>
        </p:nvSpPr>
        <p:spPr/>
      </p:sp>
      <p:sp>
        <p:nvSpPr>
          <p:cNvPr id="11284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377C49D-9691-AA41-B5E8-9939794FB1ED}" type="slidenum">
              <a:rPr lang="zh-CN" altLang="en-GB" sz="1300">
                <a:latin typeface="Tahoma" panose="020B0604030504040204" charset="0"/>
              </a:rPr>
            </a:fld>
            <a:endParaRPr lang="en-GB" altLang="zh-CN" sz="1300">
              <a:latin typeface="Tahoma" panose="020B0604030504040204" charset="0"/>
            </a:endParaRPr>
          </a:p>
        </p:txBody>
      </p:sp>
      <p:sp>
        <p:nvSpPr>
          <p:cNvPr id="1130498" name="Rectangle 2"/>
          <p:cNvSpPr>
            <a:spLocks noGrp="1" noRot="1" noChangeAspect="1" noChangeArrowheads="1" noTextEdit="1"/>
          </p:cNvSpPr>
          <p:nvPr>
            <p:ph type="sldImg"/>
          </p:nvPr>
        </p:nvSpPr>
        <p:spPr/>
      </p:sp>
      <p:sp>
        <p:nvSpPr>
          <p:cNvPr id="11304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440BB7F-084A-744B-B994-3ABBEDB5EBFB}" type="slidenum">
              <a:rPr lang="zh-CN" altLang="en-GB" sz="1300">
                <a:latin typeface="Tahoma" panose="020B0604030504040204" charset="0"/>
              </a:rPr>
            </a:fld>
            <a:endParaRPr lang="en-GB" altLang="zh-CN" sz="1300">
              <a:latin typeface="Tahoma" panose="020B0604030504040204" charset="0"/>
            </a:endParaRPr>
          </a:p>
        </p:txBody>
      </p:sp>
      <p:sp>
        <p:nvSpPr>
          <p:cNvPr id="1132546" name="Rectangle 2"/>
          <p:cNvSpPr>
            <a:spLocks noGrp="1" noRot="1" noChangeAspect="1" noChangeArrowheads="1" noTextEdit="1"/>
          </p:cNvSpPr>
          <p:nvPr>
            <p:ph type="sldImg"/>
          </p:nvPr>
        </p:nvSpPr>
        <p:spPr/>
      </p:sp>
      <p:sp>
        <p:nvSpPr>
          <p:cNvPr id="11325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01A3E8-069D-7B46-9746-D8877F781853}" type="slidenum">
              <a:rPr lang="zh-CN" altLang="en-GB" sz="1300">
                <a:latin typeface="Tahoma" panose="020B0604030504040204" charset="0"/>
              </a:rPr>
            </a:fld>
            <a:endParaRPr lang="en-GB" altLang="zh-CN" sz="1300">
              <a:latin typeface="Tahoma" panose="020B0604030504040204" charset="0"/>
            </a:endParaRPr>
          </a:p>
        </p:txBody>
      </p:sp>
      <p:sp>
        <p:nvSpPr>
          <p:cNvPr id="1134594" name="Rectangle 2"/>
          <p:cNvSpPr>
            <a:spLocks noGrp="1" noRot="1" noChangeAspect="1" noChangeArrowheads="1" noTextEdit="1"/>
          </p:cNvSpPr>
          <p:nvPr>
            <p:ph type="sldImg"/>
          </p:nvPr>
        </p:nvSpPr>
        <p:spPr/>
      </p:sp>
      <p:sp>
        <p:nvSpPr>
          <p:cNvPr id="11345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8B6944B-F244-4546-8E96-EDAED7F913A6}" type="slidenum">
              <a:rPr lang="zh-CN" altLang="en-GB" sz="1300">
                <a:latin typeface="Tahoma" panose="020B0604030504040204" charset="0"/>
              </a:rPr>
            </a:fld>
            <a:endParaRPr lang="en-GB" altLang="zh-CN" sz="1300">
              <a:latin typeface="Tahoma" panose="020B0604030504040204" charset="0"/>
            </a:endParaRPr>
          </a:p>
        </p:txBody>
      </p:sp>
      <p:sp>
        <p:nvSpPr>
          <p:cNvPr id="1136642" name="Rectangle 2"/>
          <p:cNvSpPr>
            <a:spLocks noGrp="1" noRot="1" noChangeAspect="1" noChangeArrowheads="1" noTextEdit="1"/>
          </p:cNvSpPr>
          <p:nvPr>
            <p:ph type="sldImg"/>
          </p:nvPr>
        </p:nvSpPr>
        <p:spPr/>
      </p:sp>
      <p:sp>
        <p:nvSpPr>
          <p:cNvPr id="11366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0B9107F-7D49-FE4A-BF4E-9EE1C5A875EE}" type="slidenum">
              <a:rPr lang="zh-CN" altLang="en-GB" sz="1300">
                <a:latin typeface="Tahoma" panose="020B0604030504040204" charset="0"/>
              </a:rPr>
            </a:fld>
            <a:endParaRPr lang="en-GB" altLang="zh-CN" sz="1300">
              <a:latin typeface="Tahoma" panose="020B0604030504040204" charset="0"/>
            </a:endParaRPr>
          </a:p>
        </p:txBody>
      </p:sp>
      <p:sp>
        <p:nvSpPr>
          <p:cNvPr id="1138690" name="Rectangle 2"/>
          <p:cNvSpPr>
            <a:spLocks noGrp="1" noRot="1" noChangeAspect="1" noChangeArrowheads="1" noTextEdit="1"/>
          </p:cNvSpPr>
          <p:nvPr>
            <p:ph type="sldImg"/>
          </p:nvPr>
        </p:nvSpPr>
        <p:spPr/>
      </p:sp>
      <p:sp>
        <p:nvSpPr>
          <p:cNvPr id="11386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85C628A-747D-C54F-962A-1C3D5CE409BB}" type="slidenum">
              <a:rPr lang="zh-CN" altLang="en-GB" sz="1300">
                <a:latin typeface="Tahoma" panose="020B0604030504040204" charset="0"/>
              </a:rPr>
            </a:fld>
            <a:endParaRPr lang="en-GB" altLang="zh-CN" sz="1300">
              <a:latin typeface="Tahoma" panose="020B0604030504040204" charset="0"/>
            </a:endParaRPr>
          </a:p>
        </p:txBody>
      </p:sp>
      <p:sp>
        <p:nvSpPr>
          <p:cNvPr id="1140738" name="Rectangle 2"/>
          <p:cNvSpPr>
            <a:spLocks noGrp="1" noRot="1" noChangeAspect="1" noChangeArrowheads="1" noTextEdit="1"/>
          </p:cNvSpPr>
          <p:nvPr>
            <p:ph type="sldImg"/>
          </p:nvPr>
        </p:nvSpPr>
        <p:spPr/>
      </p:sp>
      <p:sp>
        <p:nvSpPr>
          <p:cNvPr id="114073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FDD8F23-47CD-AA45-B565-292B9C1C2EBF}" type="slidenum">
              <a:rPr lang="zh-CN" altLang="en-GB" sz="1300">
                <a:latin typeface="Tahoma" panose="020B0604030504040204" charset="0"/>
              </a:rPr>
            </a:fld>
            <a:endParaRPr lang="en-GB" altLang="zh-CN" sz="1300">
              <a:latin typeface="Tahoma" panose="020B0604030504040204" charset="0"/>
            </a:endParaRPr>
          </a:p>
        </p:txBody>
      </p:sp>
      <p:sp>
        <p:nvSpPr>
          <p:cNvPr id="1142786" name="Rectangle 2"/>
          <p:cNvSpPr>
            <a:spLocks noGrp="1" noRot="1" noChangeAspect="1" noChangeArrowheads="1" noTextEdit="1"/>
          </p:cNvSpPr>
          <p:nvPr>
            <p:ph type="sldImg"/>
          </p:nvPr>
        </p:nvSpPr>
        <p:spPr/>
      </p:sp>
      <p:sp>
        <p:nvSpPr>
          <p:cNvPr id="114278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599696B-2FAE-6544-AC6E-0EE12D836902}" type="slidenum">
              <a:rPr lang="zh-CN" altLang="en-GB" sz="1300">
                <a:latin typeface="Tahoma" panose="020B0604030504040204" charset="0"/>
              </a:rPr>
            </a:fld>
            <a:endParaRPr lang="en-GB" altLang="zh-CN" sz="1300">
              <a:latin typeface="Tahoma" panose="020B0604030504040204" charset="0"/>
            </a:endParaRPr>
          </a:p>
        </p:txBody>
      </p:sp>
      <p:sp>
        <p:nvSpPr>
          <p:cNvPr id="1144834" name="Rectangle 2"/>
          <p:cNvSpPr>
            <a:spLocks noGrp="1" noRot="1" noChangeAspect="1" noChangeArrowheads="1" noTextEdit="1"/>
          </p:cNvSpPr>
          <p:nvPr>
            <p:ph type="sldImg"/>
          </p:nvPr>
        </p:nvSpPr>
        <p:spPr/>
      </p:sp>
      <p:sp>
        <p:nvSpPr>
          <p:cNvPr id="114483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81263E4-8505-2A4C-A7B0-EC3A70604209}" type="slidenum">
              <a:rPr lang="zh-CN" altLang="en-GB" sz="1300">
                <a:latin typeface="Tahoma" panose="020B0604030504040204" charset="0"/>
              </a:rPr>
            </a:fld>
            <a:endParaRPr lang="en-GB" altLang="zh-CN" sz="1300">
              <a:latin typeface="Tahoma" panose="020B0604030504040204" charset="0"/>
            </a:endParaRPr>
          </a:p>
        </p:txBody>
      </p:sp>
      <p:sp>
        <p:nvSpPr>
          <p:cNvPr id="473090" name="Rectangle 2"/>
          <p:cNvSpPr>
            <a:spLocks noGrp="1" noRot="1" noChangeAspect="1" noChangeArrowheads="1" noTextEdit="1"/>
          </p:cNvSpPr>
          <p:nvPr>
            <p:ph type="sldImg"/>
          </p:nvPr>
        </p:nvSpPr>
        <p:spPr/>
      </p:sp>
      <p:sp>
        <p:nvSpPr>
          <p:cNvPr id="4730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BBA4C26-80C4-F54F-8A9F-D9FFD61B13E3}" type="slidenum">
              <a:rPr lang="zh-CN" altLang="en-GB" sz="1300">
                <a:latin typeface="Tahoma" panose="020B0604030504040204" charset="0"/>
              </a:rPr>
            </a:fld>
            <a:endParaRPr lang="en-GB" altLang="zh-CN" sz="1300">
              <a:latin typeface="Tahoma" panose="020B0604030504040204" charset="0"/>
            </a:endParaRPr>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EC8F060-9DEB-6345-B4CB-E924656CF3DB}" type="slidenum">
              <a:rPr lang="zh-CN" altLang="en-GB" sz="1300">
                <a:latin typeface="Tahoma" panose="020B0604030504040204" charset="0"/>
              </a:rPr>
            </a:fld>
            <a:endParaRPr lang="en-GB" altLang="zh-CN" sz="1300">
              <a:latin typeface="Tahoma" panose="020B0604030504040204" charset="0"/>
            </a:endParaRPr>
          </a:p>
        </p:txBody>
      </p:sp>
      <p:sp>
        <p:nvSpPr>
          <p:cNvPr id="1146882" name="Rectangle 2"/>
          <p:cNvSpPr>
            <a:spLocks noGrp="1" noRot="1" noChangeAspect="1" noChangeArrowheads="1" noTextEdit="1"/>
          </p:cNvSpPr>
          <p:nvPr>
            <p:ph type="sldImg"/>
          </p:nvPr>
        </p:nvSpPr>
        <p:spPr/>
      </p:sp>
      <p:sp>
        <p:nvSpPr>
          <p:cNvPr id="11468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FD2A6B3-11EC-5A41-B44E-9EA77A53C0E1}" type="slidenum">
              <a:rPr lang="zh-CN" altLang="en-GB" sz="1300">
                <a:latin typeface="Tahoma" panose="020B0604030504040204" charset="0"/>
              </a:rPr>
            </a:fld>
            <a:endParaRPr lang="en-GB" altLang="zh-CN" sz="1300">
              <a:latin typeface="Tahoma" panose="020B0604030504040204" charset="0"/>
            </a:endParaRPr>
          </a:p>
        </p:txBody>
      </p:sp>
      <p:sp>
        <p:nvSpPr>
          <p:cNvPr id="1148930" name="Rectangle 2"/>
          <p:cNvSpPr>
            <a:spLocks noGrp="1" noRot="1" noChangeAspect="1" noChangeArrowheads="1" noTextEdit="1"/>
          </p:cNvSpPr>
          <p:nvPr>
            <p:ph type="sldImg"/>
          </p:nvPr>
        </p:nvSpPr>
        <p:spPr/>
      </p:sp>
      <p:sp>
        <p:nvSpPr>
          <p:cNvPr id="11489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C25B5F1-E47B-D843-8DA8-2E72C1254EF0}" type="slidenum">
              <a:rPr lang="zh-CN" altLang="en-GB" sz="1300">
                <a:latin typeface="Tahoma" panose="020B0604030504040204" charset="0"/>
              </a:rPr>
            </a:fld>
            <a:endParaRPr lang="en-GB" altLang="zh-CN" sz="1300">
              <a:latin typeface="Tahoma" panose="020B0604030504040204" charset="0"/>
            </a:endParaRPr>
          </a:p>
        </p:txBody>
      </p:sp>
      <p:sp>
        <p:nvSpPr>
          <p:cNvPr id="1150978" name="Rectangle 2"/>
          <p:cNvSpPr>
            <a:spLocks noGrp="1" noRot="1" noChangeAspect="1" noChangeArrowheads="1" noTextEdit="1"/>
          </p:cNvSpPr>
          <p:nvPr>
            <p:ph type="sldImg"/>
          </p:nvPr>
        </p:nvSpPr>
        <p:spPr/>
      </p:sp>
      <p:sp>
        <p:nvSpPr>
          <p:cNvPr id="11509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CF77E46-0AD1-0348-AEBC-212D1CC2D89B}" type="slidenum">
              <a:rPr lang="zh-CN" altLang="en-GB" sz="1300">
                <a:latin typeface="Tahoma" panose="020B0604030504040204" charset="0"/>
              </a:rPr>
            </a:fld>
            <a:endParaRPr lang="en-GB" altLang="zh-CN" sz="1300">
              <a:latin typeface="Tahoma" panose="020B0604030504040204" charset="0"/>
            </a:endParaRPr>
          </a:p>
        </p:txBody>
      </p:sp>
      <p:sp>
        <p:nvSpPr>
          <p:cNvPr id="1153026" name="Rectangle 2"/>
          <p:cNvSpPr>
            <a:spLocks noGrp="1" noRot="1" noChangeAspect="1" noChangeArrowheads="1" noTextEdit="1"/>
          </p:cNvSpPr>
          <p:nvPr>
            <p:ph type="sldImg"/>
          </p:nvPr>
        </p:nvSpPr>
        <p:spPr/>
      </p:sp>
      <p:sp>
        <p:nvSpPr>
          <p:cNvPr id="11530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17EF455-FA38-E649-AD5B-FF88FC72EEA3}" type="slidenum">
              <a:rPr lang="zh-CN" altLang="en-GB" sz="1300">
                <a:latin typeface="Tahoma" panose="020B0604030504040204" charset="0"/>
              </a:rPr>
            </a:fld>
            <a:endParaRPr lang="en-GB" altLang="zh-CN" sz="1300">
              <a:latin typeface="Tahoma" panose="020B0604030504040204" charset="0"/>
            </a:endParaRPr>
          </a:p>
        </p:txBody>
      </p:sp>
      <p:sp>
        <p:nvSpPr>
          <p:cNvPr id="1155074" name="Rectangle 2"/>
          <p:cNvSpPr>
            <a:spLocks noGrp="1" noRot="1" noChangeAspect="1" noChangeArrowheads="1" noTextEdit="1"/>
          </p:cNvSpPr>
          <p:nvPr>
            <p:ph type="sldImg"/>
          </p:nvPr>
        </p:nvSpPr>
        <p:spPr/>
      </p:sp>
      <p:sp>
        <p:nvSpPr>
          <p:cNvPr id="11550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E349A8E-CC69-734F-B497-6BBC112482E2}" type="slidenum">
              <a:rPr lang="zh-CN" altLang="en-GB" sz="1300">
                <a:latin typeface="Tahoma" panose="020B0604030504040204" charset="0"/>
              </a:rPr>
            </a:fld>
            <a:endParaRPr lang="en-GB" altLang="zh-CN" sz="1300">
              <a:latin typeface="Tahoma" panose="020B0604030504040204" charset="0"/>
            </a:endParaRPr>
          </a:p>
        </p:txBody>
      </p:sp>
      <p:sp>
        <p:nvSpPr>
          <p:cNvPr id="1157122" name="Rectangle 2"/>
          <p:cNvSpPr>
            <a:spLocks noGrp="1" noRot="1" noChangeAspect="1" noChangeArrowheads="1" noTextEdit="1"/>
          </p:cNvSpPr>
          <p:nvPr>
            <p:ph type="sldImg"/>
          </p:nvPr>
        </p:nvSpPr>
        <p:spPr/>
      </p:sp>
      <p:sp>
        <p:nvSpPr>
          <p:cNvPr id="11571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C4C722F-F290-E54C-9F5D-C09E6883CC0E}" type="slidenum">
              <a:rPr lang="zh-CN" altLang="en-GB" sz="1300">
                <a:latin typeface="Tahoma" panose="020B0604030504040204" charset="0"/>
              </a:rPr>
            </a:fld>
            <a:endParaRPr lang="en-GB" altLang="zh-CN" sz="1300">
              <a:latin typeface="Tahoma" panose="020B0604030504040204" charset="0"/>
            </a:endParaRPr>
          </a:p>
        </p:txBody>
      </p:sp>
      <p:sp>
        <p:nvSpPr>
          <p:cNvPr id="1159170" name="Rectangle 2"/>
          <p:cNvSpPr>
            <a:spLocks noGrp="1" noRot="1" noChangeAspect="1" noChangeArrowheads="1" noTextEdit="1"/>
          </p:cNvSpPr>
          <p:nvPr>
            <p:ph type="sldImg"/>
          </p:nvPr>
        </p:nvSpPr>
        <p:spPr/>
      </p:sp>
      <p:sp>
        <p:nvSpPr>
          <p:cNvPr id="11591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97C8F31-34F9-4146-A03C-FB9D5F541737}" type="slidenum">
              <a:rPr lang="zh-CN" altLang="en-GB" sz="1300">
                <a:latin typeface="Tahoma" panose="020B0604030504040204" charset="0"/>
              </a:rPr>
            </a:fld>
            <a:endParaRPr lang="en-GB" altLang="zh-CN" sz="1300">
              <a:latin typeface="Tahoma" panose="020B0604030504040204" charset="0"/>
            </a:endParaRPr>
          </a:p>
        </p:txBody>
      </p:sp>
      <p:sp>
        <p:nvSpPr>
          <p:cNvPr id="1161218" name="Rectangle 2"/>
          <p:cNvSpPr>
            <a:spLocks noGrp="1" noRot="1" noChangeAspect="1" noChangeArrowheads="1" noTextEdit="1"/>
          </p:cNvSpPr>
          <p:nvPr>
            <p:ph type="sldImg"/>
          </p:nvPr>
        </p:nvSpPr>
        <p:spPr/>
      </p:sp>
      <p:sp>
        <p:nvSpPr>
          <p:cNvPr id="11612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2C4D693-CF60-2E40-B7E7-5804E3219056}" type="slidenum">
              <a:rPr lang="zh-CN" altLang="en-GB" sz="1300">
                <a:latin typeface="Tahoma" panose="020B0604030504040204" charset="0"/>
              </a:rPr>
            </a:fld>
            <a:endParaRPr lang="en-GB" altLang="zh-CN" sz="1300">
              <a:latin typeface="Tahoma" panose="020B0604030504040204" charset="0"/>
            </a:endParaRPr>
          </a:p>
        </p:txBody>
      </p:sp>
      <p:sp>
        <p:nvSpPr>
          <p:cNvPr id="1163266" name="Rectangle 2"/>
          <p:cNvSpPr>
            <a:spLocks noGrp="1" noRot="1" noChangeAspect="1" noChangeArrowheads="1" noTextEdit="1"/>
          </p:cNvSpPr>
          <p:nvPr>
            <p:ph type="sldImg"/>
          </p:nvPr>
        </p:nvSpPr>
        <p:spPr/>
      </p:sp>
      <p:sp>
        <p:nvSpPr>
          <p:cNvPr id="11632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9AD6FF9-E500-8D42-9F91-B26C0ADF91DD}" type="slidenum">
              <a:rPr lang="zh-CN" altLang="en-GB" sz="1300">
                <a:latin typeface="Tahoma" panose="020B0604030504040204" charset="0"/>
              </a:rPr>
            </a:fld>
            <a:endParaRPr lang="en-GB" altLang="zh-CN" sz="1300">
              <a:latin typeface="Tahoma" panose="020B0604030504040204" charset="0"/>
            </a:endParaRPr>
          </a:p>
        </p:txBody>
      </p:sp>
      <p:sp>
        <p:nvSpPr>
          <p:cNvPr id="1165314" name="Rectangle 2"/>
          <p:cNvSpPr>
            <a:spLocks noGrp="1" noRot="1" noChangeAspect="1" noChangeArrowheads="1" noTextEdit="1"/>
          </p:cNvSpPr>
          <p:nvPr>
            <p:ph type="sldImg"/>
          </p:nvPr>
        </p:nvSpPr>
        <p:spPr/>
      </p:sp>
      <p:sp>
        <p:nvSpPr>
          <p:cNvPr id="11653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D529C42-F7DB-BF42-8ABE-3E0E0A73AA86}" type="slidenum">
              <a:rPr lang="zh-CN" altLang="en-GB" sz="1300">
                <a:latin typeface="Tahoma" panose="020B0604030504040204" charset="0"/>
              </a:rPr>
            </a:fld>
            <a:endParaRPr lang="en-GB" altLang="zh-CN" sz="1300">
              <a:latin typeface="Tahoma" panose="020B0604030504040204" charset="0"/>
            </a:endParaRPr>
          </a:p>
        </p:txBody>
      </p:sp>
      <p:sp>
        <p:nvSpPr>
          <p:cNvPr id="691202" name="Rectangle 2"/>
          <p:cNvSpPr>
            <a:spLocks noGrp="1" noRot="1" noChangeAspect="1" noChangeArrowheads="1" noTextEdit="1"/>
          </p:cNvSpPr>
          <p:nvPr>
            <p:ph type="sldImg"/>
          </p:nvPr>
        </p:nvSpPr>
        <p:spPr/>
      </p:sp>
      <p:sp>
        <p:nvSpPr>
          <p:cNvPr id="6912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A965EFC-BD5E-194D-922A-61DFE1574B7A}" type="slidenum">
              <a:rPr lang="zh-CN" altLang="en-GB" sz="1300">
                <a:latin typeface="Tahoma" panose="020B0604030504040204" charset="0"/>
              </a:rPr>
            </a:fld>
            <a:endParaRPr lang="en-GB" altLang="zh-CN" sz="1300">
              <a:latin typeface="Tahoma" panose="020B0604030504040204" charset="0"/>
            </a:endParaRPr>
          </a:p>
        </p:txBody>
      </p:sp>
      <p:sp>
        <p:nvSpPr>
          <p:cNvPr id="1167362" name="Rectangle 2"/>
          <p:cNvSpPr>
            <a:spLocks noGrp="1" noRot="1" noChangeAspect="1" noChangeArrowheads="1" noTextEdit="1"/>
          </p:cNvSpPr>
          <p:nvPr>
            <p:ph type="sldImg"/>
          </p:nvPr>
        </p:nvSpPr>
        <p:spPr/>
      </p:sp>
      <p:sp>
        <p:nvSpPr>
          <p:cNvPr id="11673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9B20DD9-ED03-DF4F-ABF3-25022F6EC296}" type="slidenum">
              <a:rPr lang="zh-CN" altLang="en-GB" sz="1300">
                <a:latin typeface="Tahoma" panose="020B0604030504040204" charset="0"/>
              </a:rPr>
            </a:fld>
            <a:endParaRPr lang="en-GB" altLang="zh-CN" sz="1300">
              <a:latin typeface="Tahoma" panose="020B0604030504040204" charset="0"/>
            </a:endParaRPr>
          </a:p>
        </p:txBody>
      </p:sp>
      <p:sp>
        <p:nvSpPr>
          <p:cNvPr id="1169410" name="Rectangle 2"/>
          <p:cNvSpPr>
            <a:spLocks noGrp="1" noRot="1" noChangeAspect="1" noChangeArrowheads="1" noTextEdit="1"/>
          </p:cNvSpPr>
          <p:nvPr>
            <p:ph type="sldImg"/>
          </p:nvPr>
        </p:nvSpPr>
        <p:spPr/>
      </p:sp>
      <p:sp>
        <p:nvSpPr>
          <p:cNvPr id="11694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ADD2615-3FC1-4F4D-A5C4-76E507D6FA47}" type="slidenum">
              <a:rPr lang="zh-CN" altLang="en-GB" sz="1300">
                <a:latin typeface="Tahoma" panose="020B0604030504040204" charset="0"/>
              </a:rPr>
            </a:fld>
            <a:endParaRPr lang="en-GB" altLang="zh-CN" sz="1300">
              <a:latin typeface="Tahoma" panose="020B0604030504040204" charset="0"/>
            </a:endParaRPr>
          </a:p>
        </p:txBody>
      </p:sp>
      <p:sp>
        <p:nvSpPr>
          <p:cNvPr id="1171458" name="Rectangle 2"/>
          <p:cNvSpPr>
            <a:spLocks noGrp="1" noRot="1" noChangeAspect="1" noChangeArrowheads="1" noTextEdit="1"/>
          </p:cNvSpPr>
          <p:nvPr>
            <p:ph type="sldImg"/>
          </p:nvPr>
        </p:nvSpPr>
        <p:spPr/>
      </p:sp>
      <p:sp>
        <p:nvSpPr>
          <p:cNvPr id="11714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0ED7053-EC9E-3A46-ABE6-2CA48008D80F}" type="slidenum">
              <a:rPr lang="zh-CN" altLang="en-GB" sz="1300">
                <a:latin typeface="Tahoma" panose="020B0604030504040204" charset="0"/>
              </a:rPr>
            </a:fld>
            <a:endParaRPr lang="en-GB" altLang="zh-CN" sz="1300">
              <a:latin typeface="Tahoma" panose="020B0604030504040204" charset="0"/>
            </a:endParaRPr>
          </a:p>
        </p:txBody>
      </p:sp>
      <p:sp>
        <p:nvSpPr>
          <p:cNvPr id="1173506" name="Rectangle 2"/>
          <p:cNvSpPr>
            <a:spLocks noGrp="1" noRot="1" noChangeAspect="1" noChangeArrowheads="1" noTextEdit="1"/>
          </p:cNvSpPr>
          <p:nvPr>
            <p:ph type="sldImg"/>
          </p:nvPr>
        </p:nvSpPr>
        <p:spPr/>
      </p:sp>
      <p:sp>
        <p:nvSpPr>
          <p:cNvPr id="11735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1F815A5-CBD8-CE40-881A-0646AD98815F}" type="slidenum">
              <a:rPr lang="zh-CN" altLang="en-GB" sz="1300">
                <a:latin typeface="Tahoma" panose="020B0604030504040204" charset="0"/>
              </a:rPr>
            </a:fld>
            <a:endParaRPr lang="en-GB" altLang="zh-CN" sz="1300">
              <a:latin typeface="Tahoma" panose="020B0604030504040204" charset="0"/>
            </a:endParaRPr>
          </a:p>
        </p:txBody>
      </p:sp>
      <p:sp>
        <p:nvSpPr>
          <p:cNvPr id="1175554" name="Rectangle 2"/>
          <p:cNvSpPr>
            <a:spLocks noGrp="1" noRot="1" noChangeAspect="1" noChangeArrowheads="1" noTextEdit="1"/>
          </p:cNvSpPr>
          <p:nvPr>
            <p:ph type="sldImg"/>
          </p:nvPr>
        </p:nvSpPr>
        <p:spPr/>
      </p:sp>
      <p:sp>
        <p:nvSpPr>
          <p:cNvPr id="11755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6B3C325-BABE-6946-90A3-23FE03078B82}" type="slidenum">
              <a:rPr lang="zh-CN" altLang="en-GB" sz="1300">
                <a:latin typeface="Tahoma" panose="020B0604030504040204" charset="0"/>
              </a:rPr>
            </a:fld>
            <a:endParaRPr lang="en-GB" altLang="zh-CN" sz="1300">
              <a:latin typeface="Tahoma" panose="020B0604030504040204" charset="0"/>
            </a:endParaRPr>
          </a:p>
        </p:txBody>
      </p:sp>
      <p:sp>
        <p:nvSpPr>
          <p:cNvPr id="1177602" name="Rectangle 2"/>
          <p:cNvSpPr>
            <a:spLocks noGrp="1" noRot="1" noChangeAspect="1" noChangeArrowheads="1" noTextEdit="1"/>
          </p:cNvSpPr>
          <p:nvPr>
            <p:ph type="sldImg"/>
          </p:nvPr>
        </p:nvSpPr>
        <p:spPr/>
      </p:sp>
      <p:sp>
        <p:nvSpPr>
          <p:cNvPr id="11776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69A9B3E-3566-D845-98EB-EF7A082740DB}" type="slidenum">
              <a:rPr lang="zh-CN" altLang="en-GB" sz="1300">
                <a:latin typeface="Tahoma" panose="020B0604030504040204" charset="0"/>
              </a:rPr>
            </a:fld>
            <a:endParaRPr lang="en-GB" altLang="zh-CN" sz="1300">
              <a:latin typeface="Tahoma" panose="020B0604030504040204" charset="0"/>
            </a:endParaRPr>
          </a:p>
        </p:txBody>
      </p:sp>
      <p:sp>
        <p:nvSpPr>
          <p:cNvPr id="1179650" name="Rectangle 2"/>
          <p:cNvSpPr>
            <a:spLocks noGrp="1" noRot="1" noChangeAspect="1" noChangeArrowheads="1" noTextEdit="1"/>
          </p:cNvSpPr>
          <p:nvPr>
            <p:ph type="sldImg"/>
          </p:nvPr>
        </p:nvSpPr>
        <p:spPr/>
      </p:sp>
      <p:sp>
        <p:nvSpPr>
          <p:cNvPr id="11796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81383C9-1F2A-0B4B-8397-9E9B8A103DE7}" type="slidenum">
              <a:rPr lang="zh-CN" altLang="en-GB" sz="1300">
                <a:latin typeface="Tahoma" panose="020B0604030504040204" charset="0"/>
              </a:rPr>
            </a:fld>
            <a:endParaRPr lang="en-GB" altLang="zh-CN" sz="1300">
              <a:latin typeface="Tahoma" panose="020B0604030504040204" charset="0"/>
            </a:endParaRPr>
          </a:p>
        </p:txBody>
      </p:sp>
      <p:sp>
        <p:nvSpPr>
          <p:cNvPr id="1181698" name="Rectangle 2"/>
          <p:cNvSpPr>
            <a:spLocks noGrp="1" noRot="1" noChangeAspect="1" noChangeArrowheads="1" noTextEdit="1"/>
          </p:cNvSpPr>
          <p:nvPr>
            <p:ph type="sldImg"/>
          </p:nvPr>
        </p:nvSpPr>
        <p:spPr/>
      </p:sp>
      <p:sp>
        <p:nvSpPr>
          <p:cNvPr id="11816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FB49171-BD3C-D044-9DD3-251B01A32397}" type="slidenum">
              <a:rPr lang="zh-CN" altLang="en-GB" sz="1300">
                <a:latin typeface="Tahoma" panose="020B0604030504040204" charset="0"/>
              </a:rPr>
            </a:fld>
            <a:endParaRPr lang="en-GB" altLang="zh-CN" sz="1300">
              <a:latin typeface="Tahoma" panose="020B0604030504040204" charset="0"/>
            </a:endParaRPr>
          </a:p>
        </p:txBody>
      </p:sp>
      <p:sp>
        <p:nvSpPr>
          <p:cNvPr id="1183746" name="Rectangle 2"/>
          <p:cNvSpPr>
            <a:spLocks noGrp="1" noRot="1" noChangeAspect="1" noChangeArrowheads="1" noTextEdit="1"/>
          </p:cNvSpPr>
          <p:nvPr>
            <p:ph type="sldImg"/>
          </p:nvPr>
        </p:nvSpPr>
        <p:spPr/>
      </p:sp>
      <p:sp>
        <p:nvSpPr>
          <p:cNvPr id="11837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9B76C1B-1615-B648-BBF0-3D36001399B0}" type="slidenum">
              <a:rPr lang="zh-CN" altLang="en-GB" sz="1300">
                <a:latin typeface="Tahoma" panose="020B0604030504040204" charset="0"/>
              </a:rPr>
            </a:fld>
            <a:endParaRPr lang="en-GB" altLang="zh-CN" sz="1300">
              <a:latin typeface="Tahoma" panose="020B0604030504040204" charset="0"/>
            </a:endParaRPr>
          </a:p>
        </p:txBody>
      </p:sp>
      <p:sp>
        <p:nvSpPr>
          <p:cNvPr id="693250" name="Rectangle 2"/>
          <p:cNvSpPr>
            <a:spLocks noGrp="1" noRot="1" noChangeAspect="1" noChangeArrowheads="1" noTextEdit="1"/>
          </p:cNvSpPr>
          <p:nvPr>
            <p:ph type="sldImg"/>
          </p:nvPr>
        </p:nvSpPr>
        <p:spPr/>
      </p:sp>
      <p:sp>
        <p:nvSpPr>
          <p:cNvPr id="6932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F4E0218-E634-784A-92D8-7ACED58D0DC6}" type="slidenum">
              <a:rPr lang="zh-CN" altLang="en-GB" sz="1300">
                <a:latin typeface="Tahoma" panose="020B0604030504040204" charset="0"/>
              </a:rPr>
            </a:fld>
            <a:endParaRPr lang="en-GB" altLang="zh-CN" sz="1300">
              <a:latin typeface="Tahoma" panose="020B0604030504040204" charset="0"/>
            </a:endParaRPr>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A6CA39E-89CB-1847-8C8C-4472FAD6EFC1}" type="slidenum">
              <a:rPr lang="zh-CN" altLang="en-GB" sz="1300">
                <a:latin typeface="Tahoma" panose="020B0604030504040204" charset="0"/>
              </a:rPr>
            </a:fld>
            <a:endParaRPr lang="en-GB" altLang="zh-CN" sz="1300">
              <a:latin typeface="Tahoma" panose="020B0604030504040204" charset="0"/>
            </a:endParaRPr>
          </a:p>
        </p:txBody>
      </p:sp>
      <p:sp>
        <p:nvSpPr>
          <p:cNvPr id="697346" name="Rectangle 2"/>
          <p:cNvSpPr>
            <a:spLocks noGrp="1" noRot="1" noChangeAspect="1" noChangeArrowheads="1" noTextEdit="1"/>
          </p:cNvSpPr>
          <p:nvPr>
            <p:ph type="sldImg"/>
          </p:nvPr>
        </p:nvSpPr>
        <p:spPr/>
      </p:sp>
      <p:sp>
        <p:nvSpPr>
          <p:cNvPr id="6973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644AF1F-EE08-4E4C-82D4-520B14961C35}" type="slidenum">
              <a:rPr lang="zh-CN" altLang="en-GB" sz="1300">
                <a:latin typeface="Tahoma" panose="020B0604030504040204" charset="0"/>
              </a:rPr>
            </a:fld>
            <a:endParaRPr lang="en-GB" altLang="zh-CN" sz="1300">
              <a:latin typeface="Tahoma" panose="020B0604030504040204" charset="0"/>
            </a:endParaRPr>
          </a:p>
        </p:txBody>
      </p:sp>
      <p:sp>
        <p:nvSpPr>
          <p:cNvPr id="699394" name="Rectangle 2"/>
          <p:cNvSpPr>
            <a:spLocks noGrp="1" noRot="1" noChangeAspect="1" noChangeArrowheads="1" noTextEdit="1"/>
          </p:cNvSpPr>
          <p:nvPr>
            <p:ph type="sldImg"/>
          </p:nvPr>
        </p:nvSpPr>
        <p:spPr/>
      </p:sp>
      <p:sp>
        <p:nvSpPr>
          <p:cNvPr id="6993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9FBFAF7-AB89-E346-B1EA-C6A676744763}" type="slidenum">
              <a:rPr lang="zh-CN" altLang="en-GB" sz="1300">
                <a:latin typeface="Tahoma" panose="020B0604030504040204" charset="0"/>
              </a:rPr>
            </a:fld>
            <a:endParaRPr lang="en-GB" altLang="zh-CN" sz="1300">
              <a:latin typeface="Tahoma" panose="020B0604030504040204" charset="0"/>
            </a:endParaRPr>
          </a:p>
        </p:txBody>
      </p:sp>
      <p:sp>
        <p:nvSpPr>
          <p:cNvPr id="701442" name="Rectangle 2"/>
          <p:cNvSpPr>
            <a:spLocks noGrp="1" noRot="1" noChangeAspect="1" noChangeArrowheads="1" noTextEdit="1"/>
          </p:cNvSpPr>
          <p:nvPr>
            <p:ph type="sldImg"/>
          </p:nvPr>
        </p:nvSpPr>
        <p:spPr/>
      </p:sp>
      <p:sp>
        <p:nvSpPr>
          <p:cNvPr id="7014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C3378CF-AC86-0E4A-A419-98E5A72FA8E1}" type="slidenum">
              <a:rPr lang="zh-CN" altLang="en-GB" sz="1300">
                <a:latin typeface="Tahoma" panose="020B0604030504040204" charset="0"/>
              </a:rPr>
            </a:fld>
            <a:endParaRPr lang="en-GB" altLang="zh-CN" sz="1300">
              <a:latin typeface="Tahoma" panose="020B0604030504040204" charset="0"/>
            </a:endParaRPr>
          </a:p>
        </p:txBody>
      </p:sp>
      <p:sp>
        <p:nvSpPr>
          <p:cNvPr id="703490" name="Rectangle 2"/>
          <p:cNvSpPr>
            <a:spLocks noGrp="1" noRot="1" noChangeAspect="1" noChangeArrowheads="1" noTextEdit="1"/>
          </p:cNvSpPr>
          <p:nvPr>
            <p:ph type="sldImg"/>
          </p:nvPr>
        </p:nvSpPr>
        <p:spPr/>
      </p:sp>
      <p:sp>
        <p:nvSpPr>
          <p:cNvPr id="703491"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Contrasted “unselfconscious building processes” with “selfconscious building processes”</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F8168DA-59D9-B04E-A3CC-8BB6CD908314}" type="slidenum">
              <a:rPr lang="zh-CN" altLang="en-GB" sz="1300">
                <a:latin typeface="Tahoma" panose="020B0604030504040204" charset="0"/>
              </a:rPr>
            </a:fld>
            <a:endParaRPr lang="en-GB" altLang="zh-CN" sz="1300">
              <a:latin typeface="Tahoma" panose="020B0604030504040204" charset="0"/>
            </a:endParaRPr>
          </a:p>
        </p:txBody>
      </p:sp>
      <p:sp>
        <p:nvSpPr>
          <p:cNvPr id="705538" name="Rectangle 2"/>
          <p:cNvSpPr>
            <a:spLocks noGrp="1" noRot="1" noChangeAspect="1" noChangeArrowheads="1" noTextEdit="1"/>
          </p:cNvSpPr>
          <p:nvPr>
            <p:ph type="sldImg"/>
          </p:nvPr>
        </p:nvSpPr>
        <p:spPr/>
      </p:sp>
      <p:sp>
        <p:nvSpPr>
          <p:cNvPr id="705539"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The tradition is conservative unchanging and “flexes” only in response to catastrophic failures in order to provide emergency repair. Change is therefore always “one-off” and localised, whereas in self conscious building change tends to spasmodic and global.</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87A785B-8E9F-6140-9321-56C47DE68DD4}" type="slidenum">
              <a:rPr lang="zh-CN" altLang="en-GB" sz="1300">
                <a:latin typeface="Tahoma" panose="020B0604030504040204" charset="0"/>
              </a:rPr>
            </a:fld>
            <a:endParaRPr lang="en-GB" altLang="zh-CN" sz="1300">
              <a:latin typeface="Tahoma" panose="020B0604030504040204" charset="0"/>
            </a:endParaRPr>
          </a:p>
        </p:txBody>
      </p:sp>
      <p:sp>
        <p:nvSpPr>
          <p:cNvPr id="707586" name="Rectangle 2"/>
          <p:cNvSpPr>
            <a:spLocks noGrp="1" noRot="1" noChangeAspect="1" noChangeArrowheads="1" noTextEdit="1"/>
          </p:cNvSpPr>
          <p:nvPr>
            <p:ph type="sldImg"/>
          </p:nvPr>
        </p:nvSpPr>
        <p:spPr/>
      </p:sp>
      <p:sp>
        <p:nvSpPr>
          <p:cNvPr id="707587"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Alexander believes that patterns should instill the “genetic code” that will make buildings homeostatic</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445264C-C377-A440-8B7A-B62D38F9A71A}" type="slidenum">
              <a:rPr lang="zh-CN" altLang="en-GB" sz="1300">
                <a:latin typeface="Tahoma" panose="020B0604030504040204" charset="0"/>
              </a:rPr>
            </a:fld>
            <a:endParaRPr lang="en-GB" altLang="zh-CN" sz="1300">
              <a:latin typeface="Tahoma" panose="020B0604030504040204" charset="0"/>
            </a:endParaRPr>
          </a:p>
        </p:txBody>
      </p:sp>
      <p:sp>
        <p:nvSpPr>
          <p:cNvPr id="504834" name="Rectangle 2"/>
          <p:cNvSpPr>
            <a:spLocks noGrp="1" noRot="1" noChangeAspect="1" noChangeArrowheads="1" noTextEdit="1"/>
          </p:cNvSpPr>
          <p:nvPr>
            <p:ph type="sldImg"/>
          </p:nvPr>
        </p:nvSpPr>
        <p:spPr/>
      </p:sp>
      <p:sp>
        <p:nvSpPr>
          <p:cNvPr id="50483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AEB44B3-97AB-A64F-8251-A950FA1E954F}" type="slidenum">
              <a:rPr lang="zh-CN" altLang="en-GB" sz="1300">
                <a:latin typeface="Tahoma" panose="020B0604030504040204" charset="0"/>
              </a:rPr>
            </a:fld>
            <a:endParaRPr lang="en-GB" altLang="zh-CN" sz="1300">
              <a:latin typeface="Tahoma" panose="020B0604030504040204" charset="0"/>
            </a:endParaRPr>
          </a:p>
        </p:txBody>
      </p:sp>
      <p:sp>
        <p:nvSpPr>
          <p:cNvPr id="709634" name="Rectangle 2"/>
          <p:cNvSpPr>
            <a:spLocks noGrp="1" noRot="1" noChangeAspect="1" noChangeArrowheads="1" noTextEdit="1"/>
          </p:cNvSpPr>
          <p:nvPr>
            <p:ph type="sldImg"/>
          </p:nvPr>
        </p:nvSpPr>
        <p:spPr/>
      </p:sp>
      <p:sp>
        <p:nvSpPr>
          <p:cNvPr id="709635"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The modern dilemna is that the designer’s increased knowledge of, control of, and responsibility for their design is the very source of the problems of modern design. It is too much of a cognitive burden to deal with all the different kinds of different forces that impact with different change rates.</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3DC6F8E-466E-894F-B769-8E1D92CB6F6D}" type="slidenum">
              <a:rPr lang="zh-CN" altLang="en-GB" sz="1300">
                <a:latin typeface="Tahoma" panose="020B0604030504040204" charset="0"/>
              </a:rPr>
            </a:fld>
            <a:endParaRPr lang="en-GB" altLang="zh-CN" sz="1300">
              <a:latin typeface="Tahoma" panose="020B0604030504040204" charset="0"/>
            </a:endParaRPr>
          </a:p>
        </p:txBody>
      </p:sp>
      <p:sp>
        <p:nvSpPr>
          <p:cNvPr id="711682" name="Rectangle 2"/>
          <p:cNvSpPr>
            <a:spLocks noGrp="1" noRot="1" noChangeAspect="1" noChangeArrowheads="1" noTextEdit="1"/>
          </p:cNvSpPr>
          <p:nvPr>
            <p:ph type="sldImg"/>
          </p:nvPr>
        </p:nvSpPr>
        <p:spPr/>
      </p:sp>
      <p:sp>
        <p:nvSpPr>
          <p:cNvPr id="7116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974C94E-8055-EA44-80D4-1717A75AB4C6}" type="slidenum">
              <a:rPr lang="zh-CN" altLang="en-GB" sz="1300">
                <a:latin typeface="Tahoma" panose="020B0604030504040204" charset="0"/>
              </a:rPr>
            </a:fld>
            <a:endParaRPr lang="en-GB" altLang="zh-CN" sz="1300">
              <a:latin typeface="Tahoma" panose="020B0604030504040204" charset="0"/>
            </a:endParaRPr>
          </a:p>
        </p:txBody>
      </p:sp>
      <p:sp>
        <p:nvSpPr>
          <p:cNvPr id="713730" name="Rectangle 2"/>
          <p:cNvSpPr>
            <a:spLocks noGrp="1" noRot="1" noChangeAspect="1" noChangeArrowheads="1" noTextEdit="1"/>
          </p:cNvSpPr>
          <p:nvPr>
            <p:ph type="sldImg"/>
          </p:nvPr>
        </p:nvSpPr>
        <p:spPr/>
      </p:sp>
      <p:sp>
        <p:nvSpPr>
          <p:cNvPr id="7137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6120236-8680-5245-889C-7847A42C0A45}" type="slidenum">
              <a:rPr lang="zh-CN" altLang="en-GB" sz="1300">
                <a:latin typeface="Tahoma" panose="020B0604030504040204" charset="0"/>
              </a:rPr>
            </a:fld>
            <a:endParaRPr lang="en-GB" altLang="zh-CN" sz="1300">
              <a:latin typeface="Tahoma" panose="020B0604030504040204" charset="0"/>
            </a:endParaRPr>
          </a:p>
        </p:txBody>
      </p:sp>
      <p:sp>
        <p:nvSpPr>
          <p:cNvPr id="715778" name="Rectangle 2"/>
          <p:cNvSpPr>
            <a:spLocks noGrp="1" noRot="1" noChangeAspect="1" noChangeArrowheads="1" noTextEdit="1"/>
          </p:cNvSpPr>
          <p:nvPr>
            <p:ph type="sldImg"/>
          </p:nvPr>
        </p:nvSpPr>
        <p:spPr/>
      </p:sp>
      <p:sp>
        <p:nvSpPr>
          <p:cNvPr id="715779"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They might also be considered to be the software engineering industry’s equivalent of “blacksmith design” - an attempt to deal with the fact that we are still a craft but one that lacks a Master-Apprentice culture.</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472A980-F02D-7F4B-9623-C406B47249CC}" type="slidenum">
              <a:rPr lang="zh-CN" altLang="en-GB" sz="1300">
                <a:latin typeface="Tahoma" panose="020B0604030504040204" charset="0"/>
              </a:rPr>
            </a:fld>
            <a:endParaRPr lang="en-GB" altLang="zh-CN" sz="1300">
              <a:latin typeface="Tahoma" panose="020B0604030504040204" charset="0"/>
            </a:endParaRPr>
          </a:p>
        </p:txBody>
      </p:sp>
      <p:sp>
        <p:nvSpPr>
          <p:cNvPr id="717826" name="Rectangle 2"/>
          <p:cNvSpPr>
            <a:spLocks noGrp="1" noRot="1" noChangeAspect="1" noChangeArrowheads="1" noTextEdit="1"/>
          </p:cNvSpPr>
          <p:nvPr>
            <p:ph type="sldImg"/>
          </p:nvPr>
        </p:nvSpPr>
        <p:spPr/>
      </p:sp>
      <p:sp>
        <p:nvSpPr>
          <p:cNvPr id="7178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6E0C23F-E76D-FC4F-B425-E6410BD23977}" type="slidenum">
              <a:rPr lang="zh-CN" altLang="en-GB" sz="1300">
                <a:latin typeface="Tahoma" panose="020B0604030504040204" charset="0"/>
              </a:rPr>
            </a:fld>
            <a:endParaRPr lang="en-GB" altLang="zh-CN" sz="1300">
              <a:latin typeface="Tahoma" panose="020B0604030504040204" charset="0"/>
            </a:endParaRPr>
          </a:p>
        </p:txBody>
      </p:sp>
      <p:sp>
        <p:nvSpPr>
          <p:cNvPr id="719874" name="Rectangle 2"/>
          <p:cNvSpPr>
            <a:spLocks noGrp="1" noRot="1" noChangeAspect="1" noChangeArrowheads="1" noTextEdit="1"/>
          </p:cNvSpPr>
          <p:nvPr>
            <p:ph type="sldImg"/>
          </p:nvPr>
        </p:nvSpPr>
        <p:spPr/>
      </p:sp>
      <p:sp>
        <p:nvSpPr>
          <p:cNvPr id="7198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DFB5078-BE3C-3944-A004-3C04CF329A33}" type="slidenum">
              <a:rPr lang="zh-CN" altLang="en-GB" sz="1300">
                <a:latin typeface="Tahoma" panose="020B0604030504040204" charset="0"/>
              </a:rPr>
            </a:fld>
            <a:endParaRPr lang="en-GB" altLang="zh-CN" sz="1300">
              <a:latin typeface="Tahoma" panose="020B0604030504040204" charset="0"/>
            </a:endParaRPr>
          </a:p>
        </p:txBody>
      </p:sp>
      <p:sp>
        <p:nvSpPr>
          <p:cNvPr id="721922" name="Rectangle 2"/>
          <p:cNvSpPr>
            <a:spLocks noGrp="1" noRot="1" noChangeAspect="1" noChangeArrowheads="1" noTextEdit="1"/>
          </p:cNvSpPr>
          <p:nvPr>
            <p:ph type="sldImg"/>
          </p:nvPr>
        </p:nvSpPr>
        <p:spPr/>
      </p:sp>
      <p:sp>
        <p:nvSpPr>
          <p:cNvPr id="7219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2099097-9A5E-FD41-B72C-DAFEBC30C465}" type="slidenum">
              <a:rPr lang="zh-CN" altLang="en-GB" sz="1300">
                <a:latin typeface="Tahoma" panose="020B0604030504040204" charset="0"/>
              </a:rPr>
            </a:fld>
            <a:endParaRPr lang="en-GB" altLang="zh-CN" sz="1300">
              <a:latin typeface="Tahoma" panose="020B0604030504040204" charset="0"/>
            </a:endParaRPr>
          </a:p>
        </p:txBody>
      </p:sp>
      <p:sp>
        <p:nvSpPr>
          <p:cNvPr id="723970" name="Rectangle 2"/>
          <p:cNvSpPr>
            <a:spLocks noGrp="1" noRot="1" noChangeAspect="1" noChangeArrowheads="1" noTextEdit="1"/>
          </p:cNvSpPr>
          <p:nvPr>
            <p:ph type="sldImg"/>
          </p:nvPr>
        </p:nvSpPr>
        <p:spPr>
          <a:xfrm>
            <a:off x="3348038" y="549275"/>
            <a:ext cx="3538537" cy="2654300"/>
          </a:xfrm>
          <a:ln w="12700" cap="flat">
            <a:solidFill>
              <a:schemeClr val="tx1"/>
            </a:solidFill>
          </a:ln>
        </p:spPr>
      </p:sp>
      <p:sp>
        <p:nvSpPr>
          <p:cNvPr id="723971" name="Rectangle 3"/>
          <p:cNvSpPr>
            <a:spLocks noGrp="1" noChangeArrowheads="1"/>
          </p:cNvSpPr>
          <p:nvPr>
            <p:ph type="body" idx="1"/>
          </p:nvPr>
        </p:nvSpPr>
        <p:spPr>
          <a:xfrm>
            <a:off x="1360488" y="3378200"/>
            <a:ext cx="7510462" cy="3175000"/>
          </a:xfrm>
          <a:noFill/>
        </p:spPr>
        <p:txBody>
          <a:bodyPr lIns="98023" tIns="49012" rIns="98023" bIns="49012"/>
          <a:lstStyle/>
          <a:p>
            <a:pPr>
              <a:spcBef>
                <a:spcPct val="0"/>
              </a:spcBef>
            </a:pPr>
            <a:r>
              <a:rPr lang="en-GB" altLang="zh-CN">
                <a:latin typeface="Times New Roman" panose="02020603050405020304" pitchFamily="18" charset="0"/>
                <a:ea typeface="宋体" panose="02010600030101010101" pitchFamily="2" charset="-122"/>
              </a:rPr>
              <a:t>A pattern is also a piece of literature for communicating design ideas. Patterns are written down in a standard form. These headings are the template for the GOF patterns.Most are much smaller (5-6 headings)</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07C22F2-5198-5A4E-A5AD-653EA31C7226}" type="slidenum">
              <a:rPr lang="zh-CN" altLang="en-GB" sz="1300">
                <a:latin typeface="Tahoma" panose="020B0604030504040204" charset="0"/>
              </a:rPr>
            </a:fld>
            <a:endParaRPr lang="en-GB" altLang="zh-CN" sz="1300">
              <a:latin typeface="Tahoma" panose="020B0604030504040204" charset="0"/>
            </a:endParaRPr>
          </a:p>
        </p:txBody>
      </p:sp>
      <p:sp>
        <p:nvSpPr>
          <p:cNvPr id="726018" name="Rectangle 2"/>
          <p:cNvSpPr>
            <a:spLocks noGrp="1" noRot="1" noChangeAspect="1" noChangeArrowheads="1" noTextEdit="1"/>
          </p:cNvSpPr>
          <p:nvPr>
            <p:ph type="sldImg"/>
          </p:nvPr>
        </p:nvSpPr>
        <p:spPr/>
      </p:sp>
      <p:sp>
        <p:nvSpPr>
          <p:cNvPr id="726019" name="Rectangle 3"/>
          <p:cNvSpPr>
            <a:spLocks noGrp="1" noChangeArrowheads="1"/>
          </p:cNvSpPr>
          <p:nvPr>
            <p:ph type="body" idx="1"/>
          </p:nvPr>
        </p:nvSpPr>
        <p:spPr>
          <a:noFill/>
        </p:spPr>
        <p:txBody>
          <a:bodyPr/>
          <a:lstStyle/>
          <a:p>
            <a:pPr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82B3D22-65D0-6448-AF5B-4B2AC31543A0}" type="slidenum">
              <a:rPr lang="zh-CN" altLang="en-GB" sz="1300">
                <a:latin typeface="Tahoma" panose="020B0604030504040204" charset="0"/>
              </a:rPr>
            </a:fld>
            <a:endParaRPr lang="en-GB" altLang="zh-CN" sz="1300">
              <a:latin typeface="Tahoma" panose="020B0604030504040204" charset="0"/>
            </a:endParaRPr>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a:noFill/>
        </p:spPr>
        <p:txBody>
          <a:bodyPr/>
          <a:lstStyle/>
          <a:p>
            <a:pPr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74242C9-DA6E-8040-B748-225D32786DC1}" type="slidenum">
              <a:rPr lang="zh-CN" altLang="en-GB" sz="1300">
                <a:latin typeface="Tahoma" panose="020B0604030504040204" charset="0"/>
              </a:rPr>
            </a:fld>
            <a:endParaRPr lang="en-GB" altLang="zh-CN" sz="1300">
              <a:latin typeface="Tahoma" panose="020B0604030504040204" charset="0"/>
            </a:endParaRPr>
          </a:p>
        </p:txBody>
      </p:sp>
      <p:sp>
        <p:nvSpPr>
          <p:cNvPr id="506882" name="Rectangle 2"/>
          <p:cNvSpPr>
            <a:spLocks noGrp="1" noRot="1" noChangeAspect="1" noChangeArrowheads="1" noTextEdit="1"/>
          </p:cNvSpPr>
          <p:nvPr>
            <p:ph type="sldImg"/>
          </p:nvPr>
        </p:nvSpPr>
        <p:spPr/>
      </p:sp>
      <p:sp>
        <p:nvSpPr>
          <p:cNvPr id="5068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715243A-2C80-7346-9119-C701F5332B18}" type="slidenum">
              <a:rPr lang="zh-CN" altLang="en-GB" sz="1300">
                <a:latin typeface="Tahoma" panose="020B0604030504040204" charset="0"/>
              </a:rPr>
            </a:fld>
            <a:endParaRPr lang="en-GB" altLang="zh-CN" sz="1300">
              <a:latin typeface="Tahoma" panose="020B0604030504040204" charset="0"/>
            </a:endParaRPr>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a:noFill/>
        </p:spPr>
        <p:txBody>
          <a:bodyPr/>
          <a:lstStyle/>
          <a:p>
            <a:pPr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D47B5BF-FDC8-574B-89C9-C506EA5EA35D}" type="slidenum">
              <a:rPr lang="zh-CN" altLang="en-GB" sz="1300">
                <a:latin typeface="Tahoma" panose="020B0604030504040204" charset="0"/>
              </a:rPr>
            </a:fld>
            <a:endParaRPr lang="en-GB" altLang="zh-CN" sz="1300">
              <a:latin typeface="Tahoma" panose="020B0604030504040204" charset="0"/>
            </a:endParaRPr>
          </a:p>
        </p:txBody>
      </p:sp>
      <p:sp>
        <p:nvSpPr>
          <p:cNvPr id="732162" name="Rectangle 2"/>
          <p:cNvSpPr>
            <a:spLocks noGrp="1" noRot="1" noChangeAspect="1" noChangeArrowheads="1" noTextEdit="1"/>
          </p:cNvSpPr>
          <p:nvPr>
            <p:ph type="sldImg"/>
          </p:nvPr>
        </p:nvSpPr>
        <p:spPr>
          <a:xfrm>
            <a:off x="3348038" y="549275"/>
            <a:ext cx="3538537" cy="2654300"/>
          </a:xfrm>
          <a:ln w="12700" cap="flat">
            <a:solidFill>
              <a:schemeClr val="tx1"/>
            </a:solidFill>
          </a:ln>
        </p:spPr>
      </p:sp>
      <p:sp>
        <p:nvSpPr>
          <p:cNvPr id="732163" name="Rectangle 3"/>
          <p:cNvSpPr>
            <a:spLocks noGrp="1" noChangeArrowheads="1"/>
          </p:cNvSpPr>
          <p:nvPr>
            <p:ph type="body" idx="1"/>
          </p:nvPr>
        </p:nvSpPr>
        <p:spPr>
          <a:xfrm>
            <a:off x="1360488" y="3378200"/>
            <a:ext cx="7510462" cy="3175000"/>
          </a:xfrm>
          <a:noFill/>
        </p:spPr>
        <p:txBody>
          <a:bodyPr lIns="96334" tIns="49012" rIns="96334" bIns="49012"/>
          <a:lstStyle/>
          <a:p>
            <a:pPr>
              <a:spcBef>
                <a:spcPct val="0"/>
              </a:spcBef>
            </a:pPr>
            <a:r>
              <a:rPr lang="en-GB" altLang="zh-CN" sz="1400">
                <a:latin typeface="Times New Roman" panose="02020603050405020304" pitchFamily="18" charset="0"/>
                <a:ea typeface="宋体" panose="02010600030101010101" pitchFamily="2" charset="-122"/>
              </a:rPr>
              <a:t>Gamma, Helm, Johnson and Vlissides are often called “The Gang of Four” and thir patterns are aronymously called GOF patterns.</a:t>
            </a:r>
            <a:endParaRPr lang="en-GB" altLang="zh-CN" sz="1400">
              <a:latin typeface="Times New Roman" panose="02020603050405020304" pitchFamily="18" charset="0"/>
              <a:ea typeface="宋体" panose="02010600030101010101" pitchFamily="2" charset="-122"/>
            </a:endParaRPr>
          </a:p>
          <a:p>
            <a:pPr>
              <a:spcBef>
                <a:spcPct val="0"/>
              </a:spcBef>
            </a:pPr>
            <a:endParaRPr lang="en-GB" altLang="zh-CN" sz="1400">
              <a:latin typeface="Times New Roman" panose="02020603050405020304" pitchFamily="18" charset="0"/>
              <a:ea typeface="宋体" panose="02010600030101010101" pitchFamily="2" charset="-122"/>
            </a:endParaRPr>
          </a:p>
          <a:p>
            <a:pPr>
              <a:spcBef>
                <a:spcPct val="0"/>
              </a:spcBef>
            </a:pPr>
            <a:r>
              <a:rPr lang="en-GB" altLang="zh-CN" sz="1400">
                <a:latin typeface="Times New Roman" panose="02020603050405020304" pitchFamily="18" charset="0"/>
                <a:ea typeface="宋体" panose="02010600030101010101" pitchFamily="2" charset="-122"/>
              </a:rPr>
              <a:t>There are 23 GOF or Gamma patterns in the book, categorised into Creational, Structural and Behavioural patterns.In this presentation we will look in depth at just one of these.</a:t>
            </a:r>
            <a:endParaRPr lang="en-GB" altLang="zh-CN" sz="1400">
              <a:latin typeface="Times New Roman" panose="02020603050405020304" pitchFamily="18" charset="0"/>
              <a:ea typeface="宋体" panose="02010600030101010101" pitchFamily="2" charset="-122"/>
            </a:endParaRPr>
          </a:p>
          <a:p>
            <a:pPr>
              <a:spcBef>
                <a:spcPct val="0"/>
              </a:spcBef>
            </a:pPr>
            <a:endParaRPr lang="en-GB" altLang="zh-CN" sz="1400">
              <a:latin typeface="Times New Roman" panose="02020603050405020304" pitchFamily="18" charset="0"/>
              <a:ea typeface="宋体" panose="02010600030101010101" pitchFamily="2" charset="-122"/>
            </a:endParaRPr>
          </a:p>
          <a:p>
            <a:pPr>
              <a:spcBef>
                <a:spcPct val="0"/>
              </a:spcBef>
            </a:pPr>
            <a:r>
              <a:rPr lang="en-GB" altLang="zh-CN" sz="1400">
                <a:latin typeface="Times New Roman" panose="02020603050405020304" pitchFamily="18" charset="0"/>
                <a:ea typeface="宋体" panose="02010600030101010101" pitchFamily="2" charset="-122"/>
              </a:rPr>
              <a:t>There are many other kinds of patterns and pattern books, too. The Plop (Pattern Languages of Program Design) conferences have already published two volumes and are currently editing a third. Siemens AG in Germany have published patterns.</a:t>
            </a:r>
            <a:endParaRPr lang="en-GB" altLang="zh-CN" sz="1400">
              <a:latin typeface="Times New Roman" panose="02020603050405020304" pitchFamily="18" charset="0"/>
              <a:ea typeface="宋体" panose="02010600030101010101" pitchFamily="2" charset="-122"/>
            </a:endParaRPr>
          </a:p>
          <a:p>
            <a:pPr>
              <a:spcBef>
                <a:spcPct val="0"/>
              </a:spcBef>
            </a:pPr>
            <a:endParaRPr lang="en-GB" altLang="zh-CN" sz="1400">
              <a:latin typeface="Times New Roman" panose="02020603050405020304" pitchFamily="18" charset="0"/>
              <a:ea typeface="宋体" panose="02010600030101010101" pitchFamily="2" charset="-122"/>
            </a:endParaRPr>
          </a:p>
          <a:p>
            <a:pPr>
              <a:spcBef>
                <a:spcPct val="0"/>
              </a:spcBef>
            </a:pPr>
            <a:r>
              <a:rPr lang="en-GB" altLang="zh-CN" sz="1400">
                <a:latin typeface="Times New Roman" panose="02020603050405020304" pitchFamily="18" charset="0"/>
                <a:ea typeface="宋体" panose="02010600030101010101" pitchFamily="2" charset="-122"/>
              </a:rPr>
              <a:t>Besides Design Patterns there are also Analysis patterns, Process and Organisation patterns, Architectural style patterns etc, and language specific patterns for programming in C++, Smalltalk and Java.</a:t>
            </a:r>
            <a:endParaRPr lang="en-GB" altLang="zh-CN" sz="1400">
              <a:latin typeface="Times New Roman" panose="02020603050405020304" pitchFamily="18" charset="0"/>
              <a:ea typeface="宋体" panose="02010600030101010101" pitchFamily="2" charset="-122"/>
            </a:endParaRPr>
          </a:p>
          <a:p>
            <a:pPr>
              <a:spcBef>
                <a:spcPct val="0"/>
              </a:spcBef>
            </a:pPr>
            <a:endParaRPr lang="en-GB" altLang="zh-CN" sz="1400">
              <a:latin typeface="Times New Roman" panose="02020603050405020304" pitchFamily="18" charset="0"/>
              <a:ea typeface="宋体" panose="02010600030101010101" pitchFamily="2" charset="-122"/>
            </a:endParaRPr>
          </a:p>
          <a:p>
            <a:pPr>
              <a:spcBef>
                <a:spcPct val="0"/>
              </a:spcBef>
            </a:pPr>
            <a:r>
              <a:rPr lang="en-GB" altLang="zh-CN" sz="1400">
                <a:latin typeface="Times New Roman" panose="02020603050405020304" pitchFamily="18" charset="0"/>
                <a:ea typeface="宋体" panose="02010600030101010101" pitchFamily="2" charset="-122"/>
              </a:rPr>
              <a:t>But Design Patterns are the best understood, and the GOF patterns the most well known.</a:t>
            </a:r>
            <a:endParaRPr lang="en-GB" altLang="zh-CN" sz="14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38A619F-54C9-BA47-9FA0-BCC94C707598}" type="slidenum">
              <a:rPr lang="zh-CN" altLang="en-GB" sz="1300">
                <a:latin typeface="Tahoma" panose="020B0604030504040204" charset="0"/>
              </a:rPr>
            </a:fld>
            <a:endParaRPr lang="en-GB" altLang="zh-CN" sz="1300">
              <a:latin typeface="Tahoma" panose="020B0604030504040204" charset="0"/>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747843A-2880-9D40-942D-90636D7F00C0}" type="slidenum">
              <a:rPr lang="zh-CN" altLang="en-GB" sz="1300">
                <a:latin typeface="Tahoma" panose="020B0604030504040204" charset="0"/>
              </a:rPr>
            </a:fld>
            <a:endParaRPr lang="en-GB" altLang="zh-CN" sz="1300">
              <a:latin typeface="Tahoma" panose="020B0604030504040204" charset="0"/>
            </a:endParaRPr>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13842E0-B58E-3740-AE26-EBEF5AF32654}" type="slidenum">
              <a:rPr lang="zh-CN" altLang="en-GB" sz="1300">
                <a:latin typeface="Tahoma" panose="020B0604030504040204" charset="0"/>
              </a:rPr>
            </a:fld>
            <a:endParaRPr lang="en-GB" altLang="zh-CN" sz="1300">
              <a:latin typeface="Tahoma" panose="020B0604030504040204" charset="0"/>
            </a:endParaRPr>
          </a:p>
        </p:txBody>
      </p:sp>
      <p:sp>
        <p:nvSpPr>
          <p:cNvPr id="738306" name="Rectangle 2"/>
          <p:cNvSpPr>
            <a:spLocks noGrp="1" noRot="1" noChangeAspect="1" noChangeArrowheads="1" noTextEdit="1"/>
          </p:cNvSpPr>
          <p:nvPr>
            <p:ph type="sldImg"/>
          </p:nvPr>
        </p:nvSpPr>
        <p:spPr/>
      </p:sp>
      <p:sp>
        <p:nvSpPr>
          <p:cNvPr id="738307" name="Rectangle 3"/>
          <p:cNvSpPr>
            <a:spLocks noGrp="1" noChangeArrowheads="1"/>
          </p:cNvSpPr>
          <p:nvPr>
            <p:ph type="body" idx="1"/>
          </p:nvPr>
        </p:nvSpPr>
        <p:spPr>
          <a:noFill/>
        </p:spPr>
        <p:txBody>
          <a:bodyPr/>
          <a:lstStyle/>
          <a:p>
            <a:pPr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E60A172-990C-BF41-83DD-572F238A9997}" type="slidenum">
              <a:rPr lang="zh-CN" altLang="en-GB" sz="1300">
                <a:latin typeface="Tahoma" panose="020B0604030504040204" charset="0"/>
              </a:rPr>
            </a:fld>
            <a:endParaRPr lang="en-GB" altLang="zh-CN" sz="1300">
              <a:latin typeface="Tahoma" panose="020B0604030504040204" charset="0"/>
            </a:endParaRPr>
          </a:p>
        </p:txBody>
      </p:sp>
      <p:sp>
        <p:nvSpPr>
          <p:cNvPr id="740354" name="Rectangle 2"/>
          <p:cNvSpPr>
            <a:spLocks noGrp="1" noRot="1" noChangeAspect="1" noChangeArrowheads="1" noTextEdit="1"/>
          </p:cNvSpPr>
          <p:nvPr>
            <p:ph type="sldImg"/>
          </p:nvPr>
        </p:nvSpPr>
        <p:spPr/>
      </p:sp>
      <p:sp>
        <p:nvSpPr>
          <p:cNvPr id="7403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A7B6AFD-A9A9-A04F-A6EF-1E424568F04B}" type="slidenum">
              <a:rPr lang="zh-CN" altLang="en-GB" sz="1300">
                <a:latin typeface="Tahoma" panose="020B0604030504040204" charset="0"/>
              </a:rPr>
            </a:fld>
            <a:endParaRPr lang="en-GB" altLang="zh-CN" sz="1300">
              <a:latin typeface="Tahoma" panose="020B0604030504040204" charset="0"/>
            </a:endParaRPr>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613277B-985D-DD4B-8527-34ACD002637E}" type="slidenum">
              <a:rPr lang="zh-CN" altLang="en-GB" sz="1300">
                <a:latin typeface="Tahoma" panose="020B0604030504040204" charset="0"/>
              </a:rPr>
            </a:fld>
            <a:endParaRPr lang="en-GB" altLang="zh-CN" sz="1300">
              <a:latin typeface="Tahoma" panose="020B0604030504040204" charset="0"/>
            </a:endParaRPr>
          </a:p>
        </p:txBody>
      </p:sp>
      <p:sp>
        <p:nvSpPr>
          <p:cNvPr id="744450" name="Rectangle 2"/>
          <p:cNvSpPr>
            <a:spLocks noGrp="1" noRot="1" noChangeAspect="1" noChangeArrowheads="1" noTextEdit="1"/>
          </p:cNvSpPr>
          <p:nvPr>
            <p:ph type="sldImg"/>
          </p:nvPr>
        </p:nvSpPr>
        <p:spPr/>
      </p:sp>
      <p:sp>
        <p:nvSpPr>
          <p:cNvPr id="7444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9560460-3066-5049-897E-9E908159F76D}" type="slidenum">
              <a:rPr lang="zh-CN" altLang="en-GB" sz="1300">
                <a:latin typeface="Tahoma" panose="020B0604030504040204" charset="0"/>
              </a:rPr>
            </a:fld>
            <a:endParaRPr lang="en-GB" altLang="zh-CN" sz="1300">
              <a:latin typeface="Tahoma" panose="020B0604030504040204" charset="0"/>
            </a:endParaRPr>
          </a:p>
        </p:txBody>
      </p:sp>
      <p:sp>
        <p:nvSpPr>
          <p:cNvPr id="746498" name="Rectangle 2"/>
          <p:cNvSpPr>
            <a:spLocks noGrp="1" noRot="1" noChangeAspect="1" noChangeArrowheads="1" noTextEdit="1"/>
          </p:cNvSpPr>
          <p:nvPr>
            <p:ph type="sldImg"/>
          </p:nvPr>
        </p:nvSpPr>
        <p:spPr/>
      </p:sp>
      <p:sp>
        <p:nvSpPr>
          <p:cNvPr id="7464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5C46E2D-E3D4-4F48-BE31-68C8A3601DC4}" type="slidenum">
              <a:rPr lang="zh-CN" altLang="en-GB" sz="1300">
                <a:latin typeface="Tahoma" panose="020B0604030504040204" charset="0"/>
              </a:rPr>
            </a:fld>
            <a:endParaRPr lang="en-GB" altLang="zh-CN" sz="1300">
              <a:latin typeface="Tahoma" panose="020B0604030504040204" charset="0"/>
            </a:endParaRPr>
          </a:p>
        </p:txBody>
      </p:sp>
      <p:sp>
        <p:nvSpPr>
          <p:cNvPr id="748546" name="Rectangle 2"/>
          <p:cNvSpPr>
            <a:spLocks noGrp="1" noRot="1" noChangeAspect="1" noChangeArrowheads="1" noTextEdit="1"/>
          </p:cNvSpPr>
          <p:nvPr>
            <p:ph type="sldImg"/>
          </p:nvPr>
        </p:nvSpPr>
        <p:spPr/>
      </p:sp>
      <p:sp>
        <p:nvSpPr>
          <p:cNvPr id="7485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CC9EE1-0975-D84E-AAB8-694D8D80DB12}" type="slidenum">
              <a:rPr lang="zh-CN" altLang="en-GB" sz="1300">
                <a:latin typeface="Tahoma" panose="020B0604030504040204" charset="0"/>
              </a:rPr>
            </a:fld>
            <a:endParaRPr lang="en-GB" altLang="zh-CN" sz="1300">
              <a:latin typeface="Tahoma" panose="020B0604030504040204" charset="0"/>
            </a:endParaRPr>
          </a:p>
        </p:txBody>
      </p:sp>
      <p:sp>
        <p:nvSpPr>
          <p:cNvPr id="508930" name="Rectangle 2"/>
          <p:cNvSpPr>
            <a:spLocks noGrp="1" noRot="1" noChangeAspect="1" noChangeArrowheads="1" noTextEdit="1"/>
          </p:cNvSpPr>
          <p:nvPr>
            <p:ph type="sldImg"/>
          </p:nvPr>
        </p:nvSpPr>
        <p:spPr/>
      </p:sp>
      <p:sp>
        <p:nvSpPr>
          <p:cNvPr id="5089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36D03A5-9DA8-D343-974B-D2A31D9FCAF4}" type="slidenum">
              <a:rPr lang="zh-CN" altLang="en-GB" sz="1300">
                <a:latin typeface="Tahoma" panose="020B0604030504040204" charset="0"/>
              </a:rPr>
            </a:fld>
            <a:endParaRPr lang="en-GB" altLang="zh-CN" sz="1300">
              <a:latin typeface="Tahoma" panose="020B0604030504040204" charset="0"/>
            </a:endParaRPr>
          </a:p>
        </p:txBody>
      </p:sp>
      <p:sp>
        <p:nvSpPr>
          <p:cNvPr id="750594" name="Rectangle 2"/>
          <p:cNvSpPr>
            <a:spLocks noGrp="1" noRot="1" noChangeAspect="1" noChangeArrowheads="1" noTextEdit="1"/>
          </p:cNvSpPr>
          <p:nvPr>
            <p:ph type="sldImg"/>
          </p:nvPr>
        </p:nvSpPr>
        <p:spPr/>
      </p:sp>
      <p:sp>
        <p:nvSpPr>
          <p:cNvPr id="7505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A85BD18-70D3-F043-9B65-0D7A093DAACC}" type="slidenum">
              <a:rPr lang="zh-CN" altLang="en-GB" sz="1300">
                <a:latin typeface="Tahoma" panose="020B0604030504040204" charset="0"/>
              </a:rPr>
            </a:fld>
            <a:endParaRPr lang="en-GB" altLang="zh-CN" sz="1300">
              <a:latin typeface="Tahoma" panose="020B0604030504040204" charset="0"/>
            </a:endParaRPr>
          </a:p>
        </p:txBody>
      </p:sp>
      <p:sp>
        <p:nvSpPr>
          <p:cNvPr id="752642" name="Rectangle 2"/>
          <p:cNvSpPr>
            <a:spLocks noGrp="1" noRot="1" noChangeAspect="1" noChangeArrowheads="1" noTextEdit="1"/>
          </p:cNvSpPr>
          <p:nvPr>
            <p:ph type="sldImg"/>
          </p:nvPr>
        </p:nvSpPr>
        <p:spPr/>
      </p:sp>
      <p:sp>
        <p:nvSpPr>
          <p:cNvPr id="7526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61C106C-7297-C74D-938E-5CADA8A46289}" type="slidenum">
              <a:rPr lang="zh-CN" altLang="en-GB" sz="1300">
                <a:latin typeface="Tahoma" panose="020B0604030504040204" charset="0"/>
              </a:rPr>
            </a:fld>
            <a:endParaRPr lang="en-GB" altLang="zh-CN" sz="1300">
              <a:latin typeface="Tahoma" panose="020B0604030504040204" charset="0"/>
            </a:endParaRPr>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72A0E43-FA50-A641-A77F-522E61733048}" type="slidenum">
              <a:rPr lang="zh-CN" altLang="en-GB" sz="1300">
                <a:latin typeface="Tahoma" panose="020B0604030504040204" charset="0"/>
              </a:rPr>
            </a:fld>
            <a:endParaRPr lang="en-GB" altLang="zh-CN" sz="1300">
              <a:latin typeface="Tahoma" panose="020B0604030504040204" charset="0"/>
            </a:endParaRPr>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6057DA0-0FA0-DE44-A8E8-EA5EAAE4779D}" type="slidenum">
              <a:rPr lang="zh-CN" altLang="en-GB" sz="1300">
                <a:latin typeface="Tahoma" panose="020B0604030504040204" charset="0"/>
              </a:rPr>
            </a:fld>
            <a:endParaRPr lang="en-GB" altLang="zh-CN" sz="1300">
              <a:latin typeface="Tahoma" panose="020B0604030504040204" charset="0"/>
            </a:endParaRPr>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09C00EE-5A5A-E548-836D-4FC716F2C812}" type="slidenum">
              <a:rPr lang="zh-CN" altLang="en-GB" sz="1300">
                <a:latin typeface="Tahoma" panose="020B0604030504040204" charset="0"/>
              </a:rPr>
            </a:fld>
            <a:endParaRPr lang="en-GB" altLang="zh-CN" sz="1300">
              <a:latin typeface="Tahoma" panose="020B0604030504040204" charset="0"/>
            </a:endParaRPr>
          </a:p>
        </p:txBody>
      </p:sp>
      <p:sp>
        <p:nvSpPr>
          <p:cNvPr id="760834" name="Rectangle 2"/>
          <p:cNvSpPr>
            <a:spLocks noGrp="1" noRot="1" noChangeAspect="1" noChangeArrowheads="1" noTextEdit="1"/>
          </p:cNvSpPr>
          <p:nvPr>
            <p:ph type="sldImg"/>
          </p:nvPr>
        </p:nvSpPr>
        <p:spPr/>
      </p:sp>
      <p:sp>
        <p:nvSpPr>
          <p:cNvPr id="76083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7BE389B-42C9-6C47-8583-5E296B276A7E}" type="slidenum">
              <a:rPr lang="zh-CN" altLang="en-GB" sz="1300">
                <a:latin typeface="Tahoma" panose="020B0604030504040204" charset="0"/>
              </a:rPr>
            </a:fld>
            <a:endParaRPr lang="en-GB" altLang="zh-CN" sz="1300">
              <a:latin typeface="Tahoma" panose="020B0604030504040204" charset="0"/>
            </a:endParaRPr>
          </a:p>
        </p:txBody>
      </p:sp>
      <p:sp>
        <p:nvSpPr>
          <p:cNvPr id="762882" name="Rectangle 2"/>
          <p:cNvSpPr>
            <a:spLocks noGrp="1" noRot="1" noChangeAspect="1" noChangeArrowheads="1" noTextEdit="1"/>
          </p:cNvSpPr>
          <p:nvPr>
            <p:ph type="sldImg"/>
          </p:nvPr>
        </p:nvSpPr>
        <p:spPr/>
      </p:sp>
      <p:sp>
        <p:nvSpPr>
          <p:cNvPr id="76288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A6A79C3-C6EF-0E49-88FB-B161649A4E29}" type="slidenum">
              <a:rPr lang="zh-CN" altLang="en-GB" sz="1300">
                <a:latin typeface="Tahoma" panose="020B0604030504040204" charset="0"/>
              </a:rPr>
            </a:fld>
            <a:endParaRPr lang="en-GB" altLang="zh-CN" sz="1300">
              <a:latin typeface="Tahoma" panose="020B0604030504040204" charset="0"/>
            </a:endParaRPr>
          </a:p>
        </p:txBody>
      </p:sp>
      <p:sp>
        <p:nvSpPr>
          <p:cNvPr id="764930" name="Rectangle 2"/>
          <p:cNvSpPr>
            <a:spLocks noGrp="1" noRot="1" noChangeAspect="1" noChangeArrowheads="1" noTextEdit="1"/>
          </p:cNvSpPr>
          <p:nvPr>
            <p:ph type="sldImg"/>
          </p:nvPr>
        </p:nvSpPr>
        <p:spPr/>
      </p:sp>
      <p:sp>
        <p:nvSpPr>
          <p:cNvPr id="7649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E57BD6-19FC-904F-A4C4-A7BA0F88ED6D}" type="slidenum">
              <a:rPr lang="zh-CN" altLang="en-GB" sz="1300">
                <a:latin typeface="Tahoma" panose="020B0604030504040204" charset="0"/>
              </a:rPr>
            </a:fld>
            <a:endParaRPr lang="en-GB" altLang="zh-CN" sz="1300">
              <a:latin typeface="Tahoma" panose="020B0604030504040204" charset="0"/>
            </a:endParaRPr>
          </a:p>
        </p:txBody>
      </p:sp>
      <p:sp>
        <p:nvSpPr>
          <p:cNvPr id="766978" name="Rectangle 2"/>
          <p:cNvSpPr>
            <a:spLocks noGrp="1" noRot="1" noChangeAspect="1" noChangeArrowheads="1" noTextEdit="1"/>
          </p:cNvSpPr>
          <p:nvPr>
            <p:ph type="sldImg"/>
          </p:nvPr>
        </p:nvSpPr>
        <p:spPr/>
      </p:sp>
      <p:sp>
        <p:nvSpPr>
          <p:cNvPr id="7669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670FB59-DD1E-A44B-AFBA-512E4BBE5C90}" type="slidenum">
              <a:rPr lang="zh-CN" altLang="en-GB" sz="1300">
                <a:latin typeface="Tahoma" panose="020B0604030504040204" charset="0"/>
              </a:rPr>
            </a:fld>
            <a:endParaRPr lang="en-GB" altLang="zh-CN" sz="1300">
              <a:latin typeface="Tahoma" panose="020B0604030504040204" charset="0"/>
            </a:endParaRPr>
          </a:p>
        </p:txBody>
      </p:sp>
      <p:sp>
        <p:nvSpPr>
          <p:cNvPr id="769026" name="Rectangle 2"/>
          <p:cNvSpPr>
            <a:spLocks noGrp="1" noRot="1" noChangeAspect="1" noChangeArrowheads="1" noTextEdit="1"/>
          </p:cNvSpPr>
          <p:nvPr>
            <p:ph type="sldImg"/>
          </p:nvPr>
        </p:nvSpPr>
        <p:spPr/>
      </p:sp>
      <p:sp>
        <p:nvSpPr>
          <p:cNvPr id="7690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7F89579-CF9E-D240-97B7-918C58E7F37E}" type="slidenum">
              <a:rPr lang="zh-CN" altLang="en-GB" sz="1300">
                <a:latin typeface="Tahoma" panose="020B0604030504040204" charset="0"/>
              </a:rPr>
            </a:fld>
            <a:endParaRPr lang="en-GB" altLang="zh-CN" sz="1300">
              <a:latin typeface="Tahoma" panose="020B0604030504040204" charset="0"/>
            </a:endParaRPr>
          </a:p>
        </p:txBody>
      </p:sp>
      <p:sp>
        <p:nvSpPr>
          <p:cNvPr id="510978" name="Rectangle 2"/>
          <p:cNvSpPr>
            <a:spLocks noGrp="1" noRot="1" noChangeAspect="1" noChangeArrowheads="1" noTextEdit="1"/>
          </p:cNvSpPr>
          <p:nvPr>
            <p:ph type="sldImg"/>
          </p:nvPr>
        </p:nvSpPr>
        <p:spPr/>
      </p:sp>
      <p:sp>
        <p:nvSpPr>
          <p:cNvPr id="5109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BA3E975-0E41-6141-8459-0B04E7D801F1}" type="slidenum">
              <a:rPr lang="zh-CN" altLang="en-GB" sz="1300">
                <a:latin typeface="Tahoma" panose="020B0604030504040204" charset="0"/>
              </a:rPr>
            </a:fld>
            <a:endParaRPr lang="en-GB" altLang="zh-CN" sz="1300">
              <a:latin typeface="Tahoma" panose="020B0604030504040204" charset="0"/>
            </a:endParaRPr>
          </a:p>
        </p:txBody>
      </p:sp>
      <p:sp>
        <p:nvSpPr>
          <p:cNvPr id="771074" name="Rectangle 2"/>
          <p:cNvSpPr>
            <a:spLocks noGrp="1" noRot="1" noChangeAspect="1" noChangeArrowheads="1" noTextEdit="1"/>
          </p:cNvSpPr>
          <p:nvPr>
            <p:ph type="sldImg"/>
          </p:nvPr>
        </p:nvSpPr>
        <p:spPr/>
      </p:sp>
      <p:sp>
        <p:nvSpPr>
          <p:cNvPr id="7710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9DF5DAF-C341-B64D-9829-B0B0A0D38382}" type="slidenum">
              <a:rPr lang="zh-CN" altLang="en-GB" sz="1300">
                <a:latin typeface="Tahoma" panose="020B0604030504040204" charset="0"/>
              </a:rPr>
            </a:fld>
            <a:endParaRPr lang="en-GB" altLang="zh-CN" sz="1300">
              <a:latin typeface="Tahoma" panose="020B0604030504040204" charset="0"/>
            </a:endParaRPr>
          </a:p>
        </p:txBody>
      </p:sp>
      <p:sp>
        <p:nvSpPr>
          <p:cNvPr id="773122" name="Rectangle 2"/>
          <p:cNvSpPr>
            <a:spLocks noGrp="1" noRot="1" noChangeAspect="1" noChangeArrowheads="1" noTextEdit="1"/>
          </p:cNvSpPr>
          <p:nvPr>
            <p:ph type="sldImg"/>
          </p:nvPr>
        </p:nvSpPr>
        <p:spPr/>
      </p:sp>
      <p:sp>
        <p:nvSpPr>
          <p:cNvPr id="7731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F0F7187-727F-2D4A-8DAF-69A90D7B0832}" type="slidenum">
              <a:rPr lang="zh-CN" altLang="en-GB" sz="1300">
                <a:latin typeface="Tahoma" panose="020B0604030504040204" charset="0"/>
              </a:rPr>
            </a:fld>
            <a:endParaRPr lang="en-GB" altLang="zh-CN" sz="1300">
              <a:latin typeface="Tahoma" panose="020B0604030504040204" charset="0"/>
            </a:endParaRPr>
          </a:p>
        </p:txBody>
      </p:sp>
      <p:sp>
        <p:nvSpPr>
          <p:cNvPr id="775170" name="Rectangle 2"/>
          <p:cNvSpPr>
            <a:spLocks noGrp="1" noRot="1" noChangeAspect="1" noChangeArrowheads="1" noTextEdit="1"/>
          </p:cNvSpPr>
          <p:nvPr>
            <p:ph type="sldImg"/>
          </p:nvPr>
        </p:nvSpPr>
        <p:spPr/>
      </p:sp>
      <p:sp>
        <p:nvSpPr>
          <p:cNvPr id="7751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2DB8994-B7E2-914E-8E7D-2BA52DC044B0}" type="slidenum">
              <a:rPr lang="zh-CN" altLang="en-GB" sz="1300">
                <a:latin typeface="Tahoma" panose="020B0604030504040204" charset="0"/>
              </a:rPr>
            </a:fld>
            <a:endParaRPr lang="en-GB" altLang="zh-CN" sz="1300">
              <a:latin typeface="Tahoma" panose="020B0604030504040204" charset="0"/>
            </a:endParaRPr>
          </a:p>
        </p:txBody>
      </p:sp>
      <p:sp>
        <p:nvSpPr>
          <p:cNvPr id="777218" name="Rectangle 2"/>
          <p:cNvSpPr>
            <a:spLocks noGrp="1" noRot="1" noChangeAspect="1" noChangeArrowheads="1" noTextEdit="1"/>
          </p:cNvSpPr>
          <p:nvPr>
            <p:ph type="sldImg"/>
          </p:nvPr>
        </p:nvSpPr>
        <p:spPr/>
      </p:sp>
      <p:sp>
        <p:nvSpPr>
          <p:cNvPr id="7772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B15E009-3395-8C4B-B649-07C4C6F4B22E}" type="slidenum">
              <a:rPr lang="zh-CN" altLang="en-GB" sz="1300">
                <a:latin typeface="Tahoma" panose="020B0604030504040204" charset="0"/>
              </a:rPr>
            </a:fld>
            <a:endParaRPr lang="en-GB" altLang="zh-CN" sz="1300">
              <a:latin typeface="Tahoma" panose="020B0604030504040204" charset="0"/>
            </a:endParaRPr>
          </a:p>
        </p:txBody>
      </p:sp>
      <p:sp>
        <p:nvSpPr>
          <p:cNvPr id="779266" name="Rectangle 2"/>
          <p:cNvSpPr>
            <a:spLocks noGrp="1" noRot="1" noChangeAspect="1" noChangeArrowheads="1" noTextEdit="1"/>
          </p:cNvSpPr>
          <p:nvPr>
            <p:ph type="sldImg"/>
          </p:nvPr>
        </p:nvSpPr>
        <p:spPr/>
      </p:sp>
      <p:sp>
        <p:nvSpPr>
          <p:cNvPr id="7792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13A09AD-9625-4A45-B614-86BFF2042519}" type="slidenum">
              <a:rPr lang="zh-CN" altLang="en-GB" sz="1300">
                <a:latin typeface="Tahoma" panose="020B0604030504040204" charset="0"/>
              </a:rPr>
            </a:fld>
            <a:endParaRPr lang="en-GB" altLang="zh-CN" sz="1300">
              <a:latin typeface="Tahoma" panose="020B0604030504040204" charset="0"/>
            </a:endParaRPr>
          </a:p>
        </p:txBody>
      </p:sp>
      <p:sp>
        <p:nvSpPr>
          <p:cNvPr id="781314" name="Rectangle 2"/>
          <p:cNvSpPr>
            <a:spLocks noGrp="1" noRot="1" noChangeAspect="1" noChangeArrowheads="1" noTextEdit="1"/>
          </p:cNvSpPr>
          <p:nvPr>
            <p:ph type="sldImg"/>
          </p:nvPr>
        </p:nvSpPr>
        <p:spPr/>
      </p:sp>
      <p:sp>
        <p:nvSpPr>
          <p:cNvPr id="7813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5E6DE27-47BB-A044-8978-D63367A434A1}" type="slidenum">
              <a:rPr lang="zh-CN" altLang="en-GB" sz="1300">
                <a:latin typeface="Tahoma" panose="020B0604030504040204" charset="0"/>
              </a:rPr>
            </a:fld>
            <a:endParaRPr lang="en-GB" altLang="zh-CN" sz="1300">
              <a:latin typeface="Tahoma" panose="020B0604030504040204" charset="0"/>
            </a:endParaRPr>
          </a:p>
        </p:txBody>
      </p:sp>
      <p:sp>
        <p:nvSpPr>
          <p:cNvPr id="783362" name="Rectangle 2"/>
          <p:cNvSpPr>
            <a:spLocks noGrp="1" noRot="1" noChangeAspect="1" noChangeArrowheads="1" noTextEdit="1"/>
          </p:cNvSpPr>
          <p:nvPr>
            <p:ph type="sldImg"/>
          </p:nvPr>
        </p:nvSpPr>
        <p:spPr/>
      </p:sp>
      <p:sp>
        <p:nvSpPr>
          <p:cNvPr id="7833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98C9A3C-68BB-ED4D-B6CD-CF1936E797B9}" type="slidenum">
              <a:rPr lang="zh-CN" altLang="en-GB" sz="1300">
                <a:latin typeface="Tahoma" panose="020B0604030504040204" charset="0"/>
              </a:rPr>
            </a:fld>
            <a:endParaRPr lang="en-GB" altLang="zh-CN" sz="1300">
              <a:latin typeface="Tahoma" panose="020B0604030504040204" charset="0"/>
            </a:endParaRPr>
          </a:p>
        </p:txBody>
      </p:sp>
      <p:sp>
        <p:nvSpPr>
          <p:cNvPr id="785410" name="Rectangle 2"/>
          <p:cNvSpPr>
            <a:spLocks noGrp="1" noRot="1" noChangeAspect="1" noChangeArrowheads="1" noTextEdit="1"/>
          </p:cNvSpPr>
          <p:nvPr>
            <p:ph type="sldImg"/>
          </p:nvPr>
        </p:nvSpPr>
        <p:spPr/>
      </p:sp>
      <p:sp>
        <p:nvSpPr>
          <p:cNvPr id="7854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DBF840B-D45D-7744-9D77-F934111FA3D7}" type="slidenum">
              <a:rPr lang="zh-CN" altLang="en-GB" sz="1300">
                <a:latin typeface="Tahoma" panose="020B0604030504040204" charset="0"/>
              </a:rPr>
            </a:fld>
            <a:endParaRPr lang="en-GB" altLang="zh-CN" sz="1300">
              <a:latin typeface="Tahoma" panose="020B0604030504040204" charset="0"/>
            </a:endParaRPr>
          </a:p>
        </p:txBody>
      </p:sp>
      <p:sp>
        <p:nvSpPr>
          <p:cNvPr id="787458" name="Rectangle 2"/>
          <p:cNvSpPr>
            <a:spLocks noGrp="1" noRot="1" noChangeAspect="1" noChangeArrowheads="1" noTextEdit="1"/>
          </p:cNvSpPr>
          <p:nvPr>
            <p:ph type="sldImg"/>
          </p:nvPr>
        </p:nvSpPr>
        <p:spPr/>
      </p:sp>
      <p:sp>
        <p:nvSpPr>
          <p:cNvPr id="7874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7056DBF-A65D-9E44-BB01-69B9C7DB7EF3}" type="slidenum">
              <a:rPr lang="zh-CN" altLang="en-GB" sz="1300">
                <a:latin typeface="Tahoma" panose="020B0604030504040204" charset="0"/>
              </a:rPr>
            </a:fld>
            <a:endParaRPr lang="en-GB" altLang="zh-CN" sz="1300">
              <a:latin typeface="Tahoma" panose="020B0604030504040204" charset="0"/>
            </a:endParaRPr>
          </a:p>
        </p:txBody>
      </p:sp>
      <p:sp>
        <p:nvSpPr>
          <p:cNvPr id="789506" name="Rectangle 2"/>
          <p:cNvSpPr>
            <a:spLocks noGrp="1" noRot="1" noChangeAspect="1" noChangeArrowheads="1" noTextEdit="1"/>
          </p:cNvSpPr>
          <p:nvPr>
            <p:ph type="sldImg"/>
          </p:nvPr>
        </p:nvSpPr>
        <p:spPr/>
      </p:sp>
      <p:sp>
        <p:nvSpPr>
          <p:cNvPr id="7895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C066F0D-1384-964B-9042-380BF779D2EF}" type="slidenum">
              <a:rPr lang="zh-CN" altLang="en-GB" sz="1300">
                <a:latin typeface="Tahoma" panose="020B0604030504040204" charset="0"/>
              </a:rPr>
            </a:fld>
            <a:endParaRPr lang="en-GB" altLang="zh-CN" sz="1300">
              <a:latin typeface="Tahoma" panose="020B0604030504040204" charset="0"/>
            </a:endParaRPr>
          </a:p>
        </p:txBody>
      </p:sp>
      <p:sp>
        <p:nvSpPr>
          <p:cNvPr id="513026" name="Rectangle 2"/>
          <p:cNvSpPr>
            <a:spLocks noGrp="1" noRot="1" noChangeAspect="1" noChangeArrowheads="1" noTextEdit="1"/>
          </p:cNvSpPr>
          <p:nvPr>
            <p:ph type="sldImg"/>
          </p:nvPr>
        </p:nvSpPr>
        <p:spPr/>
      </p:sp>
      <p:sp>
        <p:nvSpPr>
          <p:cNvPr id="51302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BA3E372-07B0-D644-B2EE-4D3501244167}" type="slidenum">
              <a:rPr lang="zh-CN" altLang="en-GB" sz="1300">
                <a:latin typeface="Tahoma" panose="020B0604030504040204" charset="0"/>
              </a:rPr>
            </a:fld>
            <a:endParaRPr lang="en-GB" altLang="zh-CN" sz="1300">
              <a:latin typeface="Tahoma" panose="020B0604030504040204" charset="0"/>
            </a:endParaRPr>
          </a:p>
        </p:txBody>
      </p:sp>
      <p:sp>
        <p:nvSpPr>
          <p:cNvPr id="791554" name="Rectangle 2"/>
          <p:cNvSpPr>
            <a:spLocks noGrp="1" noRot="1" noChangeAspect="1" noChangeArrowheads="1" noTextEdit="1"/>
          </p:cNvSpPr>
          <p:nvPr>
            <p:ph type="sldImg"/>
          </p:nvPr>
        </p:nvSpPr>
        <p:spPr/>
      </p:sp>
      <p:sp>
        <p:nvSpPr>
          <p:cNvPr id="7915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B089EA6-E0CB-B847-9B34-9C0BF7627BCE}" type="slidenum">
              <a:rPr lang="zh-CN" altLang="en-GB" sz="1300">
                <a:latin typeface="Tahoma" panose="020B0604030504040204" charset="0"/>
              </a:rPr>
            </a:fld>
            <a:endParaRPr lang="en-GB" altLang="zh-CN" sz="1300">
              <a:latin typeface="Tahoma" panose="020B0604030504040204" charset="0"/>
            </a:endParaRPr>
          </a:p>
        </p:txBody>
      </p:sp>
      <p:sp>
        <p:nvSpPr>
          <p:cNvPr id="793602" name="Rectangle 2"/>
          <p:cNvSpPr>
            <a:spLocks noGrp="1" noRot="1" noChangeAspect="1" noChangeArrowheads="1" noTextEdit="1"/>
          </p:cNvSpPr>
          <p:nvPr>
            <p:ph type="sldImg"/>
          </p:nvPr>
        </p:nvSpPr>
        <p:spPr/>
      </p:sp>
      <p:sp>
        <p:nvSpPr>
          <p:cNvPr id="7936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B1C0F88-9F30-5148-8E62-3CC217EDEF74}" type="slidenum">
              <a:rPr lang="zh-CN" altLang="en-GB" sz="1300">
                <a:latin typeface="Tahoma" panose="020B0604030504040204" charset="0"/>
              </a:rPr>
            </a:fld>
            <a:endParaRPr lang="en-GB" altLang="zh-CN" sz="1300">
              <a:latin typeface="Tahoma" panose="020B0604030504040204" charset="0"/>
            </a:endParaRPr>
          </a:p>
        </p:txBody>
      </p:sp>
      <p:sp>
        <p:nvSpPr>
          <p:cNvPr id="795650" name="Rectangle 2"/>
          <p:cNvSpPr>
            <a:spLocks noGrp="1" noRot="1" noChangeAspect="1" noChangeArrowheads="1" noTextEdit="1"/>
          </p:cNvSpPr>
          <p:nvPr>
            <p:ph type="sldImg"/>
          </p:nvPr>
        </p:nvSpPr>
        <p:spPr/>
      </p:sp>
      <p:sp>
        <p:nvSpPr>
          <p:cNvPr id="7956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392125C-14FA-7D4D-B2E6-E6C780CB933F}" type="slidenum">
              <a:rPr lang="zh-CN" altLang="en-GB" sz="1300">
                <a:latin typeface="Tahoma" panose="020B0604030504040204" charset="0"/>
              </a:rPr>
            </a:fld>
            <a:endParaRPr lang="en-GB" altLang="zh-CN" sz="1300">
              <a:latin typeface="Tahoma" panose="020B0604030504040204" charset="0"/>
            </a:endParaRPr>
          </a:p>
        </p:txBody>
      </p:sp>
      <p:sp>
        <p:nvSpPr>
          <p:cNvPr id="797698" name="Rectangle 2"/>
          <p:cNvSpPr>
            <a:spLocks noGrp="1" noRot="1" noChangeAspect="1" noChangeArrowheads="1" noTextEdit="1"/>
          </p:cNvSpPr>
          <p:nvPr>
            <p:ph type="sldImg"/>
          </p:nvPr>
        </p:nvSpPr>
        <p:spPr/>
      </p:sp>
      <p:sp>
        <p:nvSpPr>
          <p:cNvPr id="7976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E8FF7DF-DD78-5240-A8B5-3B050AE9FC49}" type="slidenum">
              <a:rPr lang="zh-CN" altLang="en-GB" sz="1300">
                <a:latin typeface="Tahoma" panose="020B0604030504040204" charset="0"/>
              </a:rPr>
            </a:fld>
            <a:endParaRPr lang="en-GB" altLang="zh-CN" sz="1300">
              <a:latin typeface="Tahoma" panose="020B0604030504040204" charset="0"/>
            </a:endParaRPr>
          </a:p>
        </p:txBody>
      </p:sp>
      <p:sp>
        <p:nvSpPr>
          <p:cNvPr id="799746" name="Rectangle 2"/>
          <p:cNvSpPr>
            <a:spLocks noGrp="1" noRot="1" noChangeAspect="1" noChangeArrowheads="1" noTextEdit="1"/>
          </p:cNvSpPr>
          <p:nvPr>
            <p:ph type="sldImg"/>
          </p:nvPr>
        </p:nvSpPr>
        <p:spPr/>
      </p:sp>
      <p:sp>
        <p:nvSpPr>
          <p:cNvPr id="7997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05B4F33-EC26-D54C-A35C-A58B9F33DFC8}" type="slidenum">
              <a:rPr lang="zh-CN" altLang="en-GB" sz="1300">
                <a:latin typeface="Tahoma" panose="020B0604030504040204" charset="0"/>
              </a:rPr>
            </a:fld>
            <a:endParaRPr lang="en-GB" altLang="zh-CN" sz="1300">
              <a:latin typeface="Tahoma" panose="020B0604030504040204" charset="0"/>
            </a:endParaRPr>
          </a:p>
        </p:txBody>
      </p:sp>
      <p:sp>
        <p:nvSpPr>
          <p:cNvPr id="801794" name="Rectangle 2"/>
          <p:cNvSpPr>
            <a:spLocks noGrp="1" noRot="1" noChangeAspect="1" noChangeArrowheads="1" noTextEdit="1"/>
          </p:cNvSpPr>
          <p:nvPr>
            <p:ph type="sldImg"/>
          </p:nvPr>
        </p:nvSpPr>
        <p:spPr/>
      </p:sp>
      <p:sp>
        <p:nvSpPr>
          <p:cNvPr id="8017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1FCEF69-4FDB-1B4B-BC0E-BEC9FB6F0C9D}" type="slidenum">
              <a:rPr lang="zh-CN" altLang="en-GB" sz="1300">
                <a:latin typeface="Tahoma" panose="020B0604030504040204" charset="0"/>
              </a:rPr>
            </a:fld>
            <a:endParaRPr lang="en-GB" altLang="zh-CN" sz="1300">
              <a:latin typeface="Tahoma" panose="020B0604030504040204" charset="0"/>
            </a:endParaRPr>
          </a:p>
        </p:txBody>
      </p:sp>
      <p:sp>
        <p:nvSpPr>
          <p:cNvPr id="803842" name="Rectangle 2"/>
          <p:cNvSpPr>
            <a:spLocks noGrp="1" noRot="1" noChangeAspect="1" noChangeArrowheads="1" noTextEdit="1"/>
          </p:cNvSpPr>
          <p:nvPr>
            <p:ph type="sldImg"/>
          </p:nvPr>
        </p:nvSpPr>
        <p:spPr/>
      </p:sp>
      <p:sp>
        <p:nvSpPr>
          <p:cNvPr id="80384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AF06A0C-EBFF-8540-AB24-6796C3B6DD0D}" type="slidenum">
              <a:rPr lang="zh-CN" altLang="en-GB" sz="1300">
                <a:latin typeface="Tahoma" panose="020B0604030504040204" charset="0"/>
              </a:rPr>
            </a:fld>
            <a:endParaRPr lang="en-GB" altLang="zh-CN" sz="1300">
              <a:latin typeface="Tahoma" panose="020B0604030504040204" charset="0"/>
            </a:endParaRPr>
          </a:p>
        </p:txBody>
      </p:sp>
      <p:sp>
        <p:nvSpPr>
          <p:cNvPr id="805890" name="Rectangle 2"/>
          <p:cNvSpPr>
            <a:spLocks noGrp="1" noRot="1" noChangeAspect="1" noChangeArrowheads="1" noTextEdit="1"/>
          </p:cNvSpPr>
          <p:nvPr>
            <p:ph type="sldImg"/>
          </p:nvPr>
        </p:nvSpPr>
        <p:spPr/>
      </p:sp>
      <p:sp>
        <p:nvSpPr>
          <p:cNvPr id="80589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2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F995A68-A938-1B42-9DFE-21F383D373CA}" type="slidenum">
              <a:rPr lang="zh-CN" altLang="en-GB" sz="1300">
                <a:latin typeface="Tahoma" panose="020B0604030504040204" charset="0"/>
              </a:rPr>
            </a:fld>
            <a:endParaRPr lang="en-GB" altLang="zh-CN" sz="1300">
              <a:latin typeface="Tahoma" panose="020B0604030504040204" charset="0"/>
            </a:endParaRPr>
          </a:p>
        </p:txBody>
      </p:sp>
      <p:sp>
        <p:nvSpPr>
          <p:cNvPr id="816130" name="Rectangle 2"/>
          <p:cNvSpPr>
            <a:spLocks noGrp="1" noRot="1" noChangeAspect="1" noChangeArrowheads="1" noTextEdit="1"/>
          </p:cNvSpPr>
          <p:nvPr>
            <p:ph type="sldImg"/>
          </p:nvPr>
        </p:nvSpPr>
        <p:spPr/>
      </p:sp>
      <p:sp>
        <p:nvSpPr>
          <p:cNvPr id="81613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8D5A39E-10CD-4C40-9F91-1DED6C745C21}" type="slidenum">
              <a:rPr lang="zh-CN" altLang="en-GB" sz="1300">
                <a:latin typeface="Tahoma" panose="020B0604030504040204" charset="0"/>
              </a:rPr>
            </a:fld>
            <a:endParaRPr lang="en-GB" altLang="zh-CN" sz="1300">
              <a:latin typeface="Tahoma" panose="020B0604030504040204" charset="0"/>
            </a:endParaRPr>
          </a:p>
        </p:txBody>
      </p:sp>
      <p:sp>
        <p:nvSpPr>
          <p:cNvPr id="818178" name="Rectangle 2"/>
          <p:cNvSpPr>
            <a:spLocks noGrp="1" noRot="1" noChangeAspect="1" noChangeArrowheads="1" noTextEdit="1"/>
          </p:cNvSpPr>
          <p:nvPr>
            <p:ph type="sldImg"/>
          </p:nvPr>
        </p:nvSpPr>
        <p:spPr/>
      </p:sp>
      <p:sp>
        <p:nvSpPr>
          <p:cNvPr id="81817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3CF8CED-5474-5142-B860-7C4360F45399}" type="slidenum">
              <a:rPr lang="zh-CN" altLang="en-GB" sz="1300">
                <a:latin typeface="Tahoma" panose="020B0604030504040204" charset="0"/>
              </a:rPr>
            </a:fld>
            <a:endParaRPr lang="en-GB" altLang="zh-CN" sz="1300">
              <a:latin typeface="Tahoma" panose="020B0604030504040204" charset="0"/>
            </a:endParaRPr>
          </a:p>
        </p:txBody>
      </p:sp>
      <p:sp>
        <p:nvSpPr>
          <p:cNvPr id="515074" name="Rectangle 2"/>
          <p:cNvSpPr>
            <a:spLocks noGrp="1" noRot="1" noChangeAspect="1" noChangeArrowheads="1" noTextEdit="1"/>
          </p:cNvSpPr>
          <p:nvPr>
            <p:ph type="sldImg"/>
          </p:nvPr>
        </p:nvSpPr>
        <p:spPr/>
      </p:sp>
      <p:sp>
        <p:nvSpPr>
          <p:cNvPr id="5150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FD9C5D1-21BF-6A44-BEAE-E25A2EB577A7}" type="slidenum">
              <a:rPr lang="zh-CN" altLang="en-GB" sz="1300">
                <a:latin typeface="Tahoma" panose="020B0604030504040204" charset="0"/>
              </a:rPr>
            </a:fld>
            <a:endParaRPr lang="en-GB" altLang="zh-CN" sz="1300">
              <a:latin typeface="Tahoma" panose="020B0604030504040204" charset="0"/>
            </a:endParaRPr>
          </a:p>
        </p:txBody>
      </p:sp>
      <p:sp>
        <p:nvSpPr>
          <p:cNvPr id="820226" name="Rectangle 2"/>
          <p:cNvSpPr>
            <a:spLocks noGrp="1" noRot="1" noChangeAspect="1" noChangeArrowheads="1" noTextEdit="1"/>
          </p:cNvSpPr>
          <p:nvPr>
            <p:ph type="sldImg"/>
          </p:nvPr>
        </p:nvSpPr>
        <p:spPr/>
      </p:sp>
      <p:sp>
        <p:nvSpPr>
          <p:cNvPr id="820227" name="Rectangle 3"/>
          <p:cNvSpPr>
            <a:spLocks noGrp="1" noChangeArrowheads="1"/>
          </p:cNvSpPr>
          <p:nvPr>
            <p:ph type="body" idx="1"/>
          </p:nvPr>
        </p:nvSpPr>
        <p:spPr>
          <a:noFill/>
        </p:spPr>
        <p:txBody>
          <a:bodyPr/>
          <a:lstStyle/>
          <a:p>
            <a:pPr eaLnBrk="1" hangingPunct="1"/>
            <a:r>
              <a:rPr lang="en-GB" altLang="zh-CN">
                <a:latin typeface="Times New Roman" panose="02020603050405020304" pitchFamily="18" charset="0"/>
                <a:ea typeface="宋体" panose="02010600030101010101" pitchFamily="2" charset="-122"/>
              </a:rPr>
              <a:t>Dan Bredemeyer is formerly of Hewlett Packard, now of Bredemeyer Consulting, http://www.bredemeyer.com/</a:t>
            </a:r>
            <a:endParaRPr lang="en-GB"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5D39FE5-3518-8E4F-89C1-52C0291D32B2}" type="slidenum">
              <a:rPr lang="zh-CN" altLang="en-GB" sz="1300">
                <a:latin typeface="Tahoma" panose="020B0604030504040204" charset="0"/>
              </a:rPr>
            </a:fld>
            <a:endParaRPr lang="en-GB" altLang="zh-CN" sz="1300">
              <a:latin typeface="Tahoma" panose="020B0604030504040204" charset="0"/>
            </a:endParaRPr>
          </a:p>
        </p:txBody>
      </p:sp>
      <p:sp>
        <p:nvSpPr>
          <p:cNvPr id="822274" name="Rectangle 2"/>
          <p:cNvSpPr>
            <a:spLocks noGrp="1" noRot="1" noChangeAspect="1" noChangeArrowheads="1" noTextEdit="1"/>
          </p:cNvSpPr>
          <p:nvPr>
            <p:ph type="sldImg"/>
          </p:nvPr>
        </p:nvSpPr>
        <p:spPr/>
      </p:sp>
      <p:sp>
        <p:nvSpPr>
          <p:cNvPr id="82227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AEADE8A-AF12-324D-8C87-5B14CA8FA4AC}" type="slidenum">
              <a:rPr lang="zh-CN" altLang="en-GB" sz="1300">
                <a:latin typeface="Tahoma" panose="020B0604030504040204" charset="0"/>
              </a:rPr>
            </a:fld>
            <a:endParaRPr lang="en-GB" altLang="zh-CN" sz="1300">
              <a:latin typeface="Tahoma" panose="020B0604030504040204" charset="0"/>
            </a:endParaRPr>
          </a:p>
        </p:txBody>
      </p:sp>
      <p:sp>
        <p:nvSpPr>
          <p:cNvPr id="824322" name="Rectangle 2"/>
          <p:cNvSpPr>
            <a:spLocks noGrp="1" noRot="1" noChangeAspect="1" noChangeArrowheads="1" noTextEdit="1"/>
          </p:cNvSpPr>
          <p:nvPr>
            <p:ph type="sldImg"/>
          </p:nvPr>
        </p:nvSpPr>
        <p:spPr/>
      </p:sp>
      <p:sp>
        <p:nvSpPr>
          <p:cNvPr id="8243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6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92DE8A2-1140-5F40-953E-628CCE929CBB}" type="slidenum">
              <a:rPr lang="zh-CN" altLang="en-GB" sz="1300">
                <a:latin typeface="Tahoma" panose="020B0604030504040204" charset="0"/>
              </a:rPr>
            </a:fld>
            <a:endParaRPr lang="en-GB" altLang="zh-CN" sz="1300">
              <a:latin typeface="Tahoma" panose="020B0604030504040204" charset="0"/>
            </a:endParaRPr>
          </a:p>
        </p:txBody>
      </p:sp>
      <p:sp>
        <p:nvSpPr>
          <p:cNvPr id="826370" name="Rectangle 2"/>
          <p:cNvSpPr>
            <a:spLocks noGrp="1" noRot="1" noChangeAspect="1" noChangeArrowheads="1" noTextEdit="1"/>
          </p:cNvSpPr>
          <p:nvPr>
            <p:ph type="sldImg"/>
          </p:nvPr>
        </p:nvSpPr>
        <p:spPr/>
      </p:sp>
      <p:sp>
        <p:nvSpPr>
          <p:cNvPr id="82637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8BAC3CD-6969-9046-B9BF-13DCE7355578}" type="slidenum">
              <a:rPr lang="zh-CN" altLang="en-GB" sz="1300">
                <a:latin typeface="Tahoma" panose="020B0604030504040204" charset="0"/>
              </a:rPr>
            </a:fld>
            <a:endParaRPr lang="en-GB" altLang="zh-CN" sz="1300">
              <a:latin typeface="Tahoma" panose="020B0604030504040204" charset="0"/>
            </a:endParaRPr>
          </a:p>
        </p:txBody>
      </p:sp>
      <p:sp>
        <p:nvSpPr>
          <p:cNvPr id="828418" name="Rectangle 2"/>
          <p:cNvSpPr>
            <a:spLocks noGrp="1" noRot="1" noChangeAspect="1" noChangeArrowheads="1" noTextEdit="1"/>
          </p:cNvSpPr>
          <p:nvPr>
            <p:ph type="sldImg"/>
          </p:nvPr>
        </p:nvSpPr>
        <p:spPr/>
      </p:sp>
      <p:sp>
        <p:nvSpPr>
          <p:cNvPr id="82841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22255CD-726F-AE4D-A58E-F0EC8E78E913}" type="slidenum">
              <a:rPr lang="zh-CN" altLang="en-GB" sz="1300">
                <a:latin typeface="Tahoma" panose="020B0604030504040204" charset="0"/>
              </a:rPr>
            </a:fld>
            <a:endParaRPr lang="en-GB" altLang="zh-CN" sz="1300">
              <a:latin typeface="Tahoma" panose="020B0604030504040204" charset="0"/>
            </a:endParaRPr>
          </a:p>
        </p:txBody>
      </p:sp>
      <p:sp>
        <p:nvSpPr>
          <p:cNvPr id="830466" name="Rectangle 2"/>
          <p:cNvSpPr>
            <a:spLocks noGrp="1" noRot="1" noChangeAspect="1" noChangeArrowheads="1" noTextEdit="1"/>
          </p:cNvSpPr>
          <p:nvPr>
            <p:ph type="sldImg"/>
          </p:nvPr>
        </p:nvSpPr>
        <p:spPr/>
      </p:sp>
      <p:sp>
        <p:nvSpPr>
          <p:cNvPr id="83046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8C85C50-7A63-754A-9FEE-416CB7AB3332}" type="slidenum">
              <a:rPr lang="zh-CN" altLang="en-GB" sz="1300">
                <a:latin typeface="Tahoma" panose="020B0604030504040204" charset="0"/>
              </a:rPr>
            </a:fld>
            <a:endParaRPr lang="en-GB" altLang="zh-CN" sz="1300">
              <a:latin typeface="Tahoma" panose="020B0604030504040204" charset="0"/>
            </a:endParaRPr>
          </a:p>
        </p:txBody>
      </p:sp>
      <p:sp>
        <p:nvSpPr>
          <p:cNvPr id="832514" name="Rectangle 2"/>
          <p:cNvSpPr>
            <a:spLocks noGrp="1" noRot="1" noChangeAspect="1" noChangeArrowheads="1" noTextEdit="1"/>
          </p:cNvSpPr>
          <p:nvPr>
            <p:ph type="sldImg"/>
          </p:nvPr>
        </p:nvSpPr>
        <p:spPr/>
      </p:sp>
      <p:sp>
        <p:nvSpPr>
          <p:cNvPr id="83251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28B62EF-C33E-7547-933E-67F2BA05EF26}" type="slidenum">
              <a:rPr lang="zh-CN" altLang="en-GB" sz="1300">
                <a:latin typeface="Tahoma" panose="020B0604030504040204" charset="0"/>
              </a:rPr>
            </a:fld>
            <a:endParaRPr lang="en-GB" altLang="zh-CN" sz="1300">
              <a:latin typeface="Tahoma" panose="020B0604030504040204" charset="0"/>
            </a:endParaRPr>
          </a:p>
        </p:txBody>
      </p:sp>
      <p:sp>
        <p:nvSpPr>
          <p:cNvPr id="834562" name="Rectangle 2"/>
          <p:cNvSpPr>
            <a:spLocks noGrp="1" noRot="1" noChangeAspect="1" noChangeArrowheads="1" noTextEdit="1"/>
          </p:cNvSpPr>
          <p:nvPr>
            <p:ph type="sldImg"/>
          </p:nvPr>
        </p:nvSpPr>
        <p:spPr/>
      </p:sp>
      <p:sp>
        <p:nvSpPr>
          <p:cNvPr id="83456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0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A772F05-7B9C-4346-9E18-E2F89C45081D}" type="slidenum">
              <a:rPr lang="zh-CN" altLang="en-GB" sz="1300">
                <a:latin typeface="Tahoma" panose="020B0604030504040204" charset="0"/>
              </a:rPr>
            </a:fld>
            <a:endParaRPr lang="en-GB" altLang="zh-CN" sz="1300">
              <a:latin typeface="Tahoma" panose="020B0604030504040204" charset="0"/>
            </a:endParaRPr>
          </a:p>
        </p:txBody>
      </p:sp>
      <p:sp>
        <p:nvSpPr>
          <p:cNvPr id="836610" name="Rectangle 2"/>
          <p:cNvSpPr>
            <a:spLocks noGrp="1" noRot="1" noChangeAspect="1" noChangeArrowheads="1" noTextEdit="1"/>
          </p:cNvSpPr>
          <p:nvPr>
            <p:ph type="sldImg"/>
          </p:nvPr>
        </p:nvSpPr>
        <p:spPr/>
      </p:sp>
      <p:sp>
        <p:nvSpPr>
          <p:cNvPr id="83661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C38E7E4-E05D-554B-8F27-8C0DFD1CA8D4}" type="slidenum">
              <a:rPr lang="zh-CN" altLang="en-GB" sz="1300">
                <a:latin typeface="Tahoma" panose="020B0604030504040204" charset="0"/>
              </a:rPr>
            </a:fld>
            <a:endParaRPr lang="en-GB" altLang="zh-CN" sz="1300">
              <a:latin typeface="Tahoma" panose="020B0604030504040204" charset="0"/>
            </a:endParaRPr>
          </a:p>
        </p:txBody>
      </p:sp>
      <p:sp>
        <p:nvSpPr>
          <p:cNvPr id="838658" name="Rectangle 2"/>
          <p:cNvSpPr>
            <a:spLocks noGrp="1" noRot="1" noChangeAspect="1" noChangeArrowheads="1" noTextEdit="1"/>
          </p:cNvSpPr>
          <p:nvPr>
            <p:ph type="sldImg"/>
          </p:nvPr>
        </p:nvSpPr>
        <p:spPr/>
      </p:sp>
      <p:sp>
        <p:nvSpPr>
          <p:cNvPr id="83865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23CEDCD-630E-344F-8D02-1C2F7EA766B0}" type="slidenum">
              <a:rPr lang="zh-CN" altLang="en-GB" sz="1300">
                <a:latin typeface="Tahoma" panose="020B0604030504040204" charset="0"/>
              </a:rPr>
            </a:fld>
            <a:endParaRPr lang="en-GB" altLang="zh-CN" sz="1300">
              <a:latin typeface="Tahoma" panose="020B0604030504040204" charset="0"/>
            </a:endParaRPr>
          </a:p>
        </p:txBody>
      </p:sp>
      <p:sp>
        <p:nvSpPr>
          <p:cNvPr id="517122" name="Rectangle 2"/>
          <p:cNvSpPr>
            <a:spLocks noGrp="1" noRot="1" noChangeAspect="1" noChangeArrowheads="1" noTextEdit="1"/>
          </p:cNvSpPr>
          <p:nvPr>
            <p:ph type="sldImg"/>
          </p:nvPr>
        </p:nvSpPr>
        <p:spPr/>
      </p:sp>
      <p:sp>
        <p:nvSpPr>
          <p:cNvPr id="51712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3C34B48-B093-8B44-A577-C5858735C14B}" type="slidenum">
              <a:rPr lang="zh-CN" altLang="en-GB" sz="1300">
                <a:latin typeface="Tahoma" panose="020B0604030504040204" charset="0"/>
              </a:rPr>
            </a:fld>
            <a:endParaRPr lang="en-GB" altLang="zh-CN" sz="1300">
              <a:latin typeface="Tahoma" panose="020B0604030504040204" charset="0"/>
            </a:endParaRPr>
          </a:p>
        </p:txBody>
      </p:sp>
      <p:sp>
        <p:nvSpPr>
          <p:cNvPr id="840706" name="Rectangle 2"/>
          <p:cNvSpPr>
            <a:spLocks noGrp="1" noRot="1" noChangeAspect="1" noChangeArrowheads="1" noTextEdit="1"/>
          </p:cNvSpPr>
          <p:nvPr>
            <p:ph type="sldImg"/>
          </p:nvPr>
        </p:nvSpPr>
        <p:spPr/>
      </p:sp>
      <p:sp>
        <p:nvSpPr>
          <p:cNvPr id="84070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CB30DC8-3261-7944-9C31-8FB345127DFB}" type="slidenum">
              <a:rPr lang="zh-CN" altLang="en-GB" sz="1300">
                <a:latin typeface="Tahoma" panose="020B0604030504040204" charset="0"/>
              </a:rPr>
            </a:fld>
            <a:endParaRPr lang="en-GB" altLang="zh-CN" sz="1300">
              <a:latin typeface="Tahoma" panose="020B0604030504040204" charset="0"/>
            </a:endParaRPr>
          </a:p>
        </p:txBody>
      </p:sp>
      <p:sp>
        <p:nvSpPr>
          <p:cNvPr id="842754" name="Rectangle 2"/>
          <p:cNvSpPr>
            <a:spLocks noGrp="1" noRot="1" noChangeAspect="1" noChangeArrowheads="1" noTextEdit="1"/>
          </p:cNvSpPr>
          <p:nvPr>
            <p:ph type="sldImg"/>
          </p:nvPr>
        </p:nvSpPr>
        <p:spPr/>
      </p:sp>
      <p:sp>
        <p:nvSpPr>
          <p:cNvPr id="84275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6FC5AC0-B78B-FA42-8841-393BBB35F93C}" type="slidenum">
              <a:rPr lang="zh-CN" altLang="en-GB" sz="1300">
                <a:latin typeface="Tahoma" panose="020B0604030504040204" charset="0"/>
              </a:rPr>
            </a:fld>
            <a:endParaRPr lang="en-GB" altLang="zh-CN" sz="1300">
              <a:latin typeface="Tahoma" panose="020B0604030504040204" charset="0"/>
            </a:endParaRPr>
          </a:p>
        </p:txBody>
      </p:sp>
      <p:sp>
        <p:nvSpPr>
          <p:cNvPr id="844802" name="Rectangle 2"/>
          <p:cNvSpPr>
            <a:spLocks noGrp="1" noRot="1" noChangeAspect="1" noChangeArrowheads="1" noTextEdit="1"/>
          </p:cNvSpPr>
          <p:nvPr>
            <p:ph type="sldImg"/>
          </p:nvPr>
        </p:nvSpPr>
        <p:spPr/>
      </p:sp>
      <p:sp>
        <p:nvSpPr>
          <p:cNvPr id="844803"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4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CBFEA7E-4640-D544-BBF5-F68FB5924D2C}" type="slidenum">
              <a:rPr lang="zh-CN" altLang="en-GB" sz="1300">
                <a:latin typeface="Tahoma" panose="020B0604030504040204" charset="0"/>
              </a:rPr>
            </a:fld>
            <a:endParaRPr lang="en-GB" altLang="zh-CN" sz="1300">
              <a:latin typeface="Tahoma" panose="020B0604030504040204" charset="0"/>
            </a:endParaRPr>
          </a:p>
        </p:txBody>
      </p:sp>
      <p:sp>
        <p:nvSpPr>
          <p:cNvPr id="846850" name="Rectangle 2"/>
          <p:cNvSpPr>
            <a:spLocks noGrp="1" noRot="1" noChangeAspect="1" noChangeArrowheads="1" noTextEdit="1"/>
          </p:cNvSpPr>
          <p:nvPr>
            <p:ph type="sldImg"/>
          </p:nvPr>
        </p:nvSpPr>
        <p:spPr/>
      </p:sp>
      <p:sp>
        <p:nvSpPr>
          <p:cNvPr id="846851"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D36024C-5226-1246-9557-BA5C556962BC}" type="slidenum">
              <a:rPr lang="zh-CN" altLang="en-GB" sz="1300">
                <a:latin typeface="Tahoma" panose="020B0604030504040204" charset="0"/>
              </a:rPr>
            </a:fld>
            <a:endParaRPr lang="en-GB" altLang="zh-CN" sz="1300">
              <a:latin typeface="Tahoma" panose="020B0604030504040204" charset="0"/>
            </a:endParaRPr>
          </a:p>
        </p:txBody>
      </p:sp>
      <p:sp>
        <p:nvSpPr>
          <p:cNvPr id="848898" name="Rectangle 2"/>
          <p:cNvSpPr>
            <a:spLocks noGrp="1" noRot="1" noChangeAspect="1" noChangeArrowheads="1" noTextEdit="1"/>
          </p:cNvSpPr>
          <p:nvPr>
            <p:ph type="sldImg"/>
          </p:nvPr>
        </p:nvSpPr>
        <p:spPr/>
      </p:sp>
      <p:sp>
        <p:nvSpPr>
          <p:cNvPr id="848899"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5"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038D929-00E9-B84F-9C16-016FD59B2630}" type="slidenum">
              <a:rPr lang="zh-CN" altLang="en-GB" sz="1300">
                <a:latin typeface="Tahoma" panose="020B0604030504040204" charset="0"/>
              </a:rPr>
            </a:fld>
            <a:endParaRPr lang="en-GB" altLang="zh-CN" sz="1300">
              <a:latin typeface="Tahoma" panose="020B0604030504040204" charset="0"/>
            </a:endParaRPr>
          </a:p>
        </p:txBody>
      </p:sp>
      <p:sp>
        <p:nvSpPr>
          <p:cNvPr id="850946" name="Rectangle 2"/>
          <p:cNvSpPr>
            <a:spLocks noGrp="1" noRot="1" noChangeAspect="1" noChangeArrowheads="1" noTextEdit="1"/>
          </p:cNvSpPr>
          <p:nvPr>
            <p:ph type="sldImg"/>
          </p:nvPr>
        </p:nvSpPr>
        <p:spPr/>
      </p:sp>
      <p:sp>
        <p:nvSpPr>
          <p:cNvPr id="850947"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3"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373AD85-8722-9B40-884F-4D9F85AAC169}" type="slidenum">
              <a:rPr lang="zh-CN" altLang="en-GB" sz="1300">
                <a:latin typeface="Tahoma" panose="020B0604030504040204" charset="0"/>
              </a:rPr>
            </a:fld>
            <a:endParaRPr lang="en-GB" altLang="zh-CN" sz="1300">
              <a:latin typeface="Tahoma" panose="020B0604030504040204" charset="0"/>
            </a:endParaRPr>
          </a:p>
        </p:txBody>
      </p:sp>
      <p:sp>
        <p:nvSpPr>
          <p:cNvPr id="852994" name="Rectangle 2"/>
          <p:cNvSpPr>
            <a:spLocks noGrp="1" noRot="1" noChangeAspect="1" noChangeArrowheads="1" noTextEdit="1"/>
          </p:cNvSpPr>
          <p:nvPr>
            <p:ph type="sldImg"/>
          </p:nvPr>
        </p:nvSpPr>
        <p:spPr/>
      </p:sp>
      <p:sp>
        <p:nvSpPr>
          <p:cNvPr id="852995" name="Rectangle 3"/>
          <p:cNvSpPr>
            <a:spLocks noGrp="1" noChangeArrowheads="1"/>
          </p:cNvSpPr>
          <p:nvPr>
            <p:ph type="body" idx="1"/>
          </p:nvPr>
        </p:nvSpPr>
        <p:spPr>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1"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2325B5E-A2D8-8447-8E28-FF5ADD82C7AE}" type="slidenum">
              <a:rPr lang="zh-CN" altLang="en-GB" sz="1300">
                <a:latin typeface="Tahoma" panose="020B0604030504040204" charset="0"/>
              </a:rPr>
            </a:fld>
            <a:endParaRPr lang="en-GB" altLang="zh-CN" sz="1300">
              <a:latin typeface="Tahoma" panose="020B0604030504040204" charset="0"/>
            </a:endParaRPr>
          </a:p>
        </p:txBody>
      </p:sp>
      <p:sp>
        <p:nvSpPr>
          <p:cNvPr id="855042" name="Rectangle 2"/>
          <p:cNvSpPr>
            <a:spLocks noGrp="1" noRot="1" noChangeAspect="1" noChangeArrowheads="1" noTextEdit="1"/>
          </p:cNvSpPr>
          <p:nvPr>
            <p:ph type="sldImg"/>
          </p:nvPr>
        </p:nvSpPr>
        <p:spPr>
          <a:xfrm>
            <a:off x="3816350" y="590550"/>
            <a:ext cx="2603500" cy="1952625"/>
          </a:xfrm>
        </p:spPr>
      </p:sp>
      <p:sp>
        <p:nvSpPr>
          <p:cNvPr id="855043" name="Rectangle 3"/>
          <p:cNvSpPr>
            <a:spLocks noGrp="1" noChangeArrowheads="1"/>
          </p:cNvSpPr>
          <p:nvPr>
            <p:ph type="body" idx="1"/>
          </p:nvPr>
        </p:nvSpPr>
        <p:spPr>
          <a:xfrm>
            <a:off x="1817688" y="2722563"/>
            <a:ext cx="6940550" cy="38449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89"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4A63062-8FB5-FD4D-B037-3508523ABBFC}" type="slidenum">
              <a:rPr lang="zh-CN" altLang="en-GB" sz="1300">
                <a:latin typeface="Tahoma" panose="020B0604030504040204" charset="0"/>
              </a:rPr>
            </a:fld>
            <a:endParaRPr lang="en-GB" altLang="zh-CN" sz="1300">
              <a:latin typeface="Tahoma" panose="020B0604030504040204" charset="0"/>
            </a:endParaRPr>
          </a:p>
        </p:txBody>
      </p:sp>
      <p:sp>
        <p:nvSpPr>
          <p:cNvPr id="857090" name="Rectangle 2"/>
          <p:cNvSpPr>
            <a:spLocks noGrp="1" noRot="1" noChangeAspect="1" noChangeArrowheads="1" noTextEdit="1"/>
          </p:cNvSpPr>
          <p:nvPr>
            <p:ph type="sldImg"/>
          </p:nvPr>
        </p:nvSpPr>
        <p:spPr>
          <a:xfrm>
            <a:off x="3609975" y="709613"/>
            <a:ext cx="3017838" cy="2263775"/>
          </a:xfrm>
        </p:spPr>
      </p:sp>
      <p:sp>
        <p:nvSpPr>
          <p:cNvPr id="857091"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7" name="Rectangle 7"/>
          <p:cNvSpPr>
            <a:spLocks noGrp="1" noChangeArrowheads="1"/>
          </p:cNvSpPr>
          <p:nvPr>
            <p:ph type="sldNum" sz="quarter" idx="5"/>
          </p:nvPr>
        </p:nvSpPr>
        <p:spPr>
          <a:noFill/>
        </p:spPr>
        <p:txBody>
          <a:bodyPr/>
          <a:lstStyle>
            <a:lvl1pPr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973455"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973455"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31B3EC9-19F5-F44E-8EFE-7BB8CB1191B1}" type="slidenum">
              <a:rPr lang="zh-CN" altLang="en-GB" sz="1300">
                <a:latin typeface="Tahoma" panose="020B0604030504040204" charset="0"/>
              </a:rPr>
            </a:fld>
            <a:endParaRPr lang="en-GB" altLang="zh-CN" sz="1300">
              <a:latin typeface="Tahoma" panose="020B0604030504040204" charset="0"/>
            </a:endParaRPr>
          </a:p>
        </p:txBody>
      </p:sp>
      <p:sp>
        <p:nvSpPr>
          <p:cNvPr id="859138" name="Rectangle 2"/>
          <p:cNvSpPr>
            <a:spLocks noGrp="1" noRot="1" noChangeAspect="1" noChangeArrowheads="1" noTextEdit="1"/>
          </p:cNvSpPr>
          <p:nvPr>
            <p:ph type="sldImg"/>
          </p:nvPr>
        </p:nvSpPr>
        <p:spPr>
          <a:xfrm>
            <a:off x="3609975" y="709613"/>
            <a:ext cx="3017838" cy="2263775"/>
          </a:xfrm>
        </p:spPr>
      </p:sp>
      <p:sp>
        <p:nvSpPr>
          <p:cNvPr id="859139" name="Rectangle 3"/>
          <p:cNvSpPr>
            <a:spLocks noGrp="1" noChangeArrowheads="1"/>
          </p:cNvSpPr>
          <p:nvPr>
            <p:ph type="body" idx="1"/>
          </p:nvPr>
        </p:nvSpPr>
        <p:spPr>
          <a:xfrm>
            <a:off x="687388" y="3078163"/>
            <a:ext cx="8869362" cy="3489325"/>
          </a:xfrm>
          <a:noFill/>
        </p:spPr>
        <p:txBody>
          <a:bodyPr/>
          <a:lstStyle/>
          <a:p>
            <a:pPr eaLnBrk="1" hangingPunct="1"/>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endParaRPr lang="en-US"/>
          </a:p>
        </p:txBody>
      </p:sp>
      <p:sp>
        <p:nvSpPr>
          <p:cNvPr id="2633730"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Click to edit Master title style</a:t>
            </a:r>
            <a:endParaRPr lang="en-US" altLang="zh-CN"/>
          </a:p>
        </p:txBody>
      </p:sp>
      <p:sp>
        <p:nvSpPr>
          <p:cNvPr id="263373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Click to edit Master subtitle style</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3D1CE6B3-ADBC-DC4A-B3D1-0AAC55FCA26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E52C67-073B-E54F-8105-EB98A67E54B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1012D97-692B-8741-BBC2-C2B3CE50007D}"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EFBBAB7-9D58-8B44-BE9F-F9E9CAFF9EC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648200" y="1600200"/>
            <a:ext cx="4038600" cy="4530725"/>
          </a:xfrm>
        </p:spPr>
        <p:txBody>
          <a:bodyPr/>
          <a:lstStyle/>
          <a:p>
            <a:pPr lvl="0"/>
            <a:endParaRPr lang="zh-CN" alt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E6B6F37-1115-7145-A59A-C07C5A453E27}"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600200"/>
            <a:ext cx="4038600" cy="4530725"/>
          </a:xfrm>
        </p:spPr>
        <p:txBody>
          <a:bodyPr/>
          <a:lstStyle/>
          <a:p>
            <a:pPr lvl="0"/>
            <a:endParaRPr lang="zh-CN" alt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748853A-2F4B-AC43-9892-5383BDFA726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D29CF9E-A9BA-7941-AB89-059C2513264A}"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5D714F8-1A88-1745-B533-1E385938133E}"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showMasterSp="0">
  <p:cSld name="Blank">
    <p:spTree>
      <p:nvGrpSpPr>
        <p:cNvPr id="1" name=""/>
        <p:cNvGrpSpPr/>
        <p:nvPr/>
      </p:nvGrpSpPr>
      <p:grpSpPr>
        <a:xfrm>
          <a:off x="0" y="0"/>
          <a:ext cx="0" cy="0"/>
          <a:chOff x="0" y="0"/>
          <a:chExt cx="0" cy="0"/>
        </a:xfrm>
      </p:grpSpPr>
      <p:sp>
        <p:nvSpPr>
          <p:cNvPr id="2" name="bk object 18"/>
          <p:cNvSpPr/>
          <p:nvPr/>
        </p:nvSpPr>
        <p:spPr bwMode="auto">
          <a:xfrm>
            <a:off x="990600" y="1143000"/>
            <a:ext cx="7250113" cy="0"/>
          </a:xfrm>
          <a:custGeom>
            <a:avLst/>
            <a:gdLst>
              <a:gd name="T0" fmla="*/ 0 w 7250430"/>
              <a:gd name="T1" fmla="*/ 7248641 w 7250430"/>
              <a:gd name="T2" fmla="*/ 0 60000 65536"/>
              <a:gd name="T3" fmla="*/ 0 60000 65536"/>
            </a:gdLst>
            <a:ahLst/>
            <a:cxnLst>
              <a:cxn ang="T2">
                <a:pos x="T0" y="0"/>
              </a:cxn>
              <a:cxn ang="T3">
                <a:pos x="T1" y="0"/>
              </a:cxn>
            </a:cxnLst>
            <a:rect l="0" t="0" r="r" b="b"/>
            <a:pathLst>
              <a:path w="7250430">
                <a:moveTo>
                  <a:pt x="0" y="0"/>
                </a:moveTo>
                <a:lnTo>
                  <a:pt x="7250226" y="1"/>
                </a:lnTo>
              </a:path>
            </a:pathLst>
          </a:custGeom>
          <a:noFill/>
          <a:ln w="25399">
            <a:solidFill>
              <a:srgbClr val="54A2EB"/>
            </a:solidFill>
            <a:round/>
          </a:ln>
        </p:spPr>
        <p:txBody>
          <a:bodyPr lIns="0" tIns="0" rIns="0" bIns="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lIns="0" tIns="0" rIns="0" bIns="0">
            <a:spAutoFit/>
          </a:bodyPr>
          <a:lstStyle>
            <a:lvl1pPr>
              <a:defRPr/>
            </a:lvl1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6699"/>
                </a:solidFill>
                <a:latin typeface="Arial Rounded MT Bold"/>
                <a:cs typeface="Arial Rounded MT Bold"/>
              </a:defRPr>
            </a:lvl1pPr>
          </a:lstStyle>
          <a:p/>
        </p:txBody>
      </p:sp>
      <p:sp>
        <p:nvSpPr>
          <p:cNvPr id="3" name="Holder 3"/>
          <p:cNvSpPr>
            <a:spLocks noGrp="1"/>
          </p:cNvSpPr>
          <p:nvPr>
            <p:ph type="ftr" sz="quarter" idx="10"/>
          </p:nvPr>
        </p:nvSpPr>
        <p:spPr/>
        <p:txBody>
          <a:bodyPr lIns="0" tIns="0" rIns="0" bIns="0"/>
          <a:lstStyle>
            <a:lvl1pPr algn="ctr">
              <a:defRPr>
                <a:solidFill>
                  <a:schemeClr val="tx1">
                    <a:tint val="75000"/>
                  </a:schemeClr>
                </a:solidFill>
              </a:defRPr>
            </a:lvl1pPr>
          </a:lstStyle>
          <a:p>
            <a:pPr>
              <a:defRPr/>
            </a:pPr>
          </a:p>
        </p:txBody>
      </p:sp>
      <p:sp>
        <p:nvSpPr>
          <p:cNvPr id="4" name="Holder 4"/>
          <p:cNvSpPr>
            <a:spLocks noGrp="1"/>
          </p:cNvSpPr>
          <p:nvPr>
            <p:ph type="dt" sz="half" idx="11"/>
          </p:nvPr>
        </p:nvSpPr>
        <p:spPr/>
        <p:txBody>
          <a:bodyPr lIns="0" tIns="0" rIns="0" bIns="0"/>
          <a:lstStyle>
            <a:lvl1pPr algn="l">
              <a:defRPr>
                <a:solidFill>
                  <a:schemeClr val="tx1">
                    <a:tint val="75000"/>
                  </a:schemeClr>
                </a:solidFill>
              </a:defRPr>
            </a:lvl1pPr>
          </a:lstStyle>
          <a:p>
            <a:pPr>
              <a:defRPr/>
            </a:pPr>
            <a:fld id="{ABE1987B-B1A5-9342-8CF3-DF9769244AE1}" type="datetimeFigureOut">
              <a:rPr lang="en-US"/>
            </a:fld>
            <a:endParaRPr lang="en-US"/>
          </a:p>
        </p:txBody>
      </p:sp>
      <p:sp>
        <p:nvSpPr>
          <p:cNvPr id="5" name="Holder 5"/>
          <p:cNvSpPr>
            <a:spLocks noGrp="1"/>
          </p:cNvSpPr>
          <p:nvPr>
            <p:ph type="sldNum" sz="quarter" idx="12"/>
          </p:nvPr>
        </p:nvSpPr>
        <p:spPr/>
        <p:txBody>
          <a:bodyPr lIns="0" tIns="0" rIns="0" bIns="0"/>
          <a:lstStyle>
            <a:lvl1pPr marL="124460">
              <a:defRPr sz="1400" b="0" i="0">
                <a:solidFill>
                  <a:schemeClr val="tx1"/>
                </a:solidFill>
                <a:latin typeface="Arial" panose="020B0604020202020204"/>
                <a:cs typeface="Arial" panose="020B0604020202020204"/>
              </a:defRPr>
            </a:lvl1pPr>
          </a:lstStyle>
          <a:p>
            <a:pPr>
              <a:defRPr/>
            </a:pPr>
            <a:fld id="{43A95A00-6D10-094B-A333-607CAAD8AC52}"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005483-30D0-1C42-916C-435E30CFB1E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4CAAEA1-24AA-DC4E-BECF-B2117777CD6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6CDE7F7-DAA1-B546-8E95-5DF426A4727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38078E9-496A-9340-BAF4-2E188F59E53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DF41E55-A238-6B41-9012-4D3F331E371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12FF0C6-055F-5348-8945-4C13BE9B9EA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4D7E26C-E39E-5841-918F-0E12F3C1848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B83AA32-823B-9F4A-975F-37AEF6B817A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p:spPr>
        <p:txBody>
          <a:bodyPr vert="horz" wrap="square" lIns="91440" tIns="45720" rIns="91440" bIns="45720" numCol="1" anchor="t"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63270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Garamond" panose="02020404030301010803" charset="0"/>
              </a:defRPr>
            </a:lvl1pPr>
          </a:lstStyle>
          <a:p>
            <a:pPr>
              <a:defRPr/>
            </a:pPr>
            <a:endParaRPr lang="en-US" altLang="zh-CN"/>
          </a:p>
        </p:txBody>
      </p:sp>
      <p:sp>
        <p:nvSpPr>
          <p:cNvPr id="263270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Garamond" panose="02020404030301010803" charset="0"/>
              </a:defRPr>
            </a:lvl1pPr>
          </a:lstStyle>
          <a:p>
            <a:pPr>
              <a:defRPr/>
            </a:pPr>
            <a:endParaRPr lang="en-US" altLang="zh-CN"/>
          </a:p>
        </p:txBody>
      </p:sp>
      <p:sp>
        <p:nvSpPr>
          <p:cNvPr id="263271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charset="0"/>
              </a:defRPr>
            </a:lvl1pPr>
          </a:lstStyle>
          <a:p>
            <a:pPr>
              <a:defRPr/>
            </a:pPr>
            <a:fld id="{99ACDE08-A10B-6343-84C1-9503AA100426}" type="slidenum">
              <a:rPr lang="en-US" altLang="zh-CN"/>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rtl="0" eaLnBrk="0" fontAlgn="base" hangingPunct="0">
        <a:spcBef>
          <a:spcPct val="0"/>
        </a:spcBef>
        <a:spcAft>
          <a:spcPct val="0"/>
        </a:spcAft>
        <a:defRPr sz="4200">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sz="4200">
          <a:solidFill>
            <a:schemeClr val="tx2"/>
          </a:solidFill>
          <a:latin typeface="Garamond" panose="02020404030301010803"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charset="0"/>
        <a:buChar char="n"/>
        <a:defRPr sz="3000">
          <a:solidFill>
            <a:schemeClr val="tx1"/>
          </a:solidFill>
          <a:latin typeface="+mn-lt"/>
          <a:ea typeface="+mn-ea"/>
          <a:cs typeface="宋体" panose="02010600030101010101" pitchFamily="2" charset="-122"/>
        </a:defRPr>
      </a:lvl1pPr>
      <a:lvl2pPr marL="669925" indent="-325755" algn="l" rtl="0" eaLnBrk="0" fontAlgn="base" hangingPunct="0">
        <a:spcBef>
          <a:spcPct val="20000"/>
        </a:spcBef>
        <a:spcAft>
          <a:spcPct val="0"/>
        </a:spcAft>
        <a:buClr>
          <a:schemeClr val="accent2"/>
        </a:buClr>
        <a:buSzPct val="60000"/>
        <a:buFont typeface="Wingdings" panose="05000000000000000000" charset="0"/>
        <a:buChar char="q"/>
        <a:defRPr sz="2600">
          <a:solidFill>
            <a:schemeClr val="tx1"/>
          </a:solidFill>
          <a:latin typeface="+mn-lt"/>
          <a:ea typeface="+mn-ea"/>
          <a:cs typeface="宋体" panose="0201060003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charset="0"/>
        <a:buChar char="n"/>
        <a:defRPr sz="2200">
          <a:solidFill>
            <a:schemeClr val="tx1"/>
          </a:solidFill>
          <a:latin typeface="+mn-lt"/>
          <a:ea typeface="+mn-ea"/>
          <a:cs typeface="宋体" panose="0201060003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charset="0"/>
        <a:buChar char="q"/>
        <a:defRPr sz="2000">
          <a:solidFill>
            <a:schemeClr val="tx1"/>
          </a:solidFill>
          <a:latin typeface="+mn-lt"/>
          <a:ea typeface="+mn-ea"/>
          <a:cs typeface="宋体" panose="0201060003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charset="0"/>
        <a:buChar char="§"/>
        <a:defRPr sz="2000">
          <a:solidFill>
            <a:schemeClr val="tx1"/>
          </a:solidFill>
          <a:latin typeface="+mn-lt"/>
          <a:ea typeface="+mn-ea"/>
          <a:cs typeface="宋体" panose="0201060003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10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2.bin"/></Relationships>
</file>

<file path=ppt/slides/_rels/slide122.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3.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6.xml"/><Relationship Id="rId7" Type="http://schemas.openxmlformats.org/officeDocument/2006/relationships/image" Target="../media/image44.wmf"/><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43.wmf"/><Relationship Id="rId3" Type="http://schemas.openxmlformats.org/officeDocument/2006/relationships/oleObject" Target="../embeddings/oleObject6.bin"/><Relationship Id="rId2" Type="http://schemas.openxmlformats.org/officeDocument/2006/relationships/image" Target="../media/image42.wmf"/><Relationship Id="rId10" Type="http://schemas.openxmlformats.org/officeDocument/2006/relationships/notesSlide" Target="../notesSlides/notesSlide123.xml"/><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6.xml"/><Relationship Id="rId1" Type="http://schemas.openxmlformats.org/officeDocument/2006/relationships/image" Target="../media/image45.wmf"/></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6.xml"/><Relationship Id="rId1" Type="http://schemas.openxmlformats.org/officeDocument/2006/relationships/image" Target="../media/image46.wmf"/></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6.xml"/><Relationship Id="rId1" Type="http://schemas.openxmlformats.org/officeDocument/2006/relationships/image" Target="../media/image47.wmf"/></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6.xml"/><Relationship Id="rId1" Type="http://schemas.openxmlformats.org/officeDocument/2006/relationships/image" Target="../media/image48.wmf"/></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7.xml"/><Relationship Id="rId1" Type="http://schemas.openxmlformats.org/officeDocument/2006/relationships/image" Target="../media/image49.wmf"/></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6.xml"/><Relationship Id="rId1" Type="http://schemas.openxmlformats.org/officeDocument/2006/relationships/image" Target="../media/image50.wmf"/></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5.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5" Type="http://schemas.openxmlformats.org/officeDocument/2006/relationships/notesSlide" Target="../notesSlides/notesSlide170.xml"/><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51.wmf"/><Relationship Id="rId1" Type="http://schemas.openxmlformats.org/officeDocument/2006/relationships/oleObject" Target="../embeddings/oleObject9.bin"/></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4" Type="http://schemas.openxmlformats.org/officeDocument/2006/relationships/notesSlide" Target="../notesSlides/notesSlide178.xml"/><Relationship Id="rId3" Type="http://schemas.openxmlformats.org/officeDocument/2006/relationships/slideLayout" Target="../slideLayouts/slideLayout13.xml"/><Relationship Id="rId2" Type="http://schemas.openxmlformats.org/officeDocument/2006/relationships/image" Target="../media/image53.wmf"/><Relationship Id="rId1" Type="http://schemas.openxmlformats.org/officeDocument/2006/relationships/image" Target="../media/image52.wmf"/></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6.xml"/><Relationship Id="rId1" Type="http://schemas.openxmlformats.org/officeDocument/2006/relationships/image" Target="../media/image54.wmf"/></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2.xml"/><Relationship Id="rId1" Type="http://schemas.openxmlformats.org/officeDocument/2006/relationships/image" Target="../media/image55.wmf"/></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2.xml"/><Relationship Id="rId1" Type="http://schemas.openxmlformats.org/officeDocument/2006/relationships/image" Target="../media/image56.wmf"/></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2.xml"/><Relationship Id="rId1" Type="http://schemas.openxmlformats.org/officeDocument/2006/relationships/image" Target="../media/image5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2.xml"/><Relationship Id="rId1" Type="http://schemas.openxmlformats.org/officeDocument/2006/relationships/image" Target="../media/image58.wmf"/></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95.xml"/><Relationship Id="rId2" Type="http://schemas.openxmlformats.org/officeDocument/2006/relationships/slideLayout" Target="../slideLayouts/slideLayout2.xml"/><Relationship Id="rId1" Type="http://schemas.openxmlformats.org/officeDocument/2006/relationships/image" Target="../media/image59.wmf"/></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2.xml"/><Relationship Id="rId1" Type="http://schemas.openxmlformats.org/officeDocument/2006/relationships/image" Target="../media/image60.wmf"/></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97.xml"/><Relationship Id="rId2" Type="http://schemas.openxmlformats.org/officeDocument/2006/relationships/slideLayout" Target="../slideLayouts/slideLayout2.xml"/><Relationship Id="rId1" Type="http://schemas.openxmlformats.org/officeDocument/2006/relationships/image" Target="../media/image61.wmf"/></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202.xml"/><Relationship Id="rId2" Type="http://schemas.openxmlformats.org/officeDocument/2006/relationships/slideLayout" Target="../slideLayouts/slideLayout2.xml"/><Relationship Id="rId1" Type="http://schemas.openxmlformats.org/officeDocument/2006/relationships/image" Target="../media/image62.wmf"/></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204.xml"/><Relationship Id="rId2" Type="http://schemas.openxmlformats.org/officeDocument/2006/relationships/slideLayout" Target="../slideLayouts/slideLayout2.xml"/><Relationship Id="rId1" Type="http://schemas.openxmlformats.org/officeDocument/2006/relationships/image" Target="../media/image63.wmf"/></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214.xml"/><Relationship Id="rId2" Type="http://schemas.openxmlformats.org/officeDocument/2006/relationships/slideLayout" Target="../slideLayouts/slideLayout2.xml"/><Relationship Id="rId1" Type="http://schemas.openxmlformats.org/officeDocument/2006/relationships/image" Target="../media/image64.wmf"/></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216.xml"/><Relationship Id="rId2" Type="http://schemas.openxmlformats.org/officeDocument/2006/relationships/slideLayout" Target="../slideLayouts/slideLayout2.xml"/><Relationship Id="rId1" Type="http://schemas.openxmlformats.org/officeDocument/2006/relationships/image" Target="../media/image65.wmf"/></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ei.cmu.edu/str/indexes/references/Shaw_95.html" TargetMode="External"/><Relationship Id="rId2" Type="http://schemas.openxmlformats.org/officeDocument/2006/relationships/hyperlink" Target="http://www.sei.cmu.edu/str/indexes/references/Luckham_95.html" TargetMode="External"/><Relationship Id="rId1" Type="http://schemas.openxmlformats.org/officeDocument/2006/relationships/hyperlink" Target="http://www.sei.cmu.edu/str/indexes/references/Garlan_94a.html"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7" name="Rectangle 4"/>
          <p:cNvSpPr>
            <a:spLocks noGrp="1" noChangeArrowheads="1"/>
          </p:cNvSpPr>
          <p:nvPr>
            <p:ph type="ctrTitle"/>
          </p:nvPr>
        </p:nvSpPr>
        <p:spPr/>
        <p:txBody>
          <a:bodyPr/>
          <a:lstStyle/>
          <a:p>
            <a:pPr eaLnBrk="1" hangingPunct="1"/>
            <a:r>
              <a:rPr lang="en-US" altLang="zh-CN">
                <a:latin typeface="Garamond" panose="02020404030301010803" charset="0"/>
                <a:ea typeface="宋体" panose="02010600030101010101" pitchFamily="2" charset="-122"/>
              </a:rPr>
              <a:t>Topic 5: Architecture Description Language (ADL)</a:t>
            </a:r>
            <a:endParaRPr lang="en-US" altLang="zh-CN">
              <a:latin typeface="Garamond" panose="02020404030301010803" charset="0"/>
              <a:ea typeface="宋体" panose="02010600030101010101" pitchFamily="2" charset="-122"/>
            </a:endParaRPr>
          </a:p>
        </p:txBody>
      </p:sp>
      <p:sp>
        <p:nvSpPr>
          <p:cNvPr id="470018" name="Rectangle 5"/>
          <p:cNvSpPr>
            <a:spLocks noGrp="1" noChangeArrowheads="1"/>
          </p:cNvSpPr>
          <p:nvPr>
            <p:ph type="subTitle" idx="1"/>
          </p:nvPr>
        </p:nvSpPr>
        <p:spPr/>
        <p:txBody>
          <a:bodyPr/>
          <a:lstStyle/>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29" name="Rectangle 2"/>
          <p:cNvSpPr>
            <a:spLocks noGrp="1" noChangeArrowheads="1"/>
          </p:cNvSpPr>
          <p:nvPr>
            <p:ph type="title"/>
          </p:nvPr>
        </p:nvSpPr>
        <p:spPr>
          <a:xfrm>
            <a:off x="457200" y="344488"/>
            <a:ext cx="8229600" cy="1139825"/>
          </a:xfrm>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3330" name="Rectangle 3"/>
          <p:cNvSpPr>
            <a:spLocks noGrp="1" noChangeArrowheads="1"/>
          </p:cNvSpPr>
          <p:nvPr>
            <p:ph idx="1"/>
          </p:nvPr>
        </p:nvSpPr>
        <p:spPr>
          <a:xfrm>
            <a:off x="457200" y="1268413"/>
            <a:ext cx="8229600" cy="4530725"/>
          </a:xfrm>
        </p:spPr>
        <p:txBody>
          <a:bodyPr/>
          <a:lstStyle/>
          <a:p>
            <a:pPr>
              <a:lnSpc>
                <a:spcPct val="90000"/>
              </a:lnSpc>
            </a:pPr>
            <a:r>
              <a:rPr lang="en-US" sz="2000">
                <a:latin typeface="Arial" panose="020B0604020202020204" pitchFamily="34" charset="0"/>
                <a:ea typeface="宋体" panose="02010600030101010101" pitchFamily="2" charset="-122"/>
              </a:rPr>
              <a:t>Abstraction:</a:t>
            </a:r>
            <a:endParaRPr lang="en-US" sz="2000">
              <a:latin typeface="Arial" panose="020B0604020202020204" pitchFamily="34" charset="0"/>
              <a:ea typeface="宋体" panose="02010600030101010101" pitchFamily="2" charset="-122"/>
            </a:endParaRPr>
          </a:p>
          <a:p>
            <a:pPr lvl="1">
              <a:lnSpc>
                <a:spcPct val="90000"/>
              </a:lnSpc>
            </a:pPr>
            <a:r>
              <a:rPr lang="ja-JP" altLang="en-US" sz="1800" i="1">
                <a:latin typeface="Arial" panose="020B0604020202020204" pitchFamily="34" charset="0"/>
                <a:ea typeface="宋体" panose="02010600030101010101" pitchFamily="2" charset="-122"/>
              </a:rPr>
              <a:t>“</a:t>
            </a:r>
            <a:r>
              <a:rPr lang="en-US" altLang="ja-JP" sz="1800" i="1">
                <a:latin typeface="Arial" panose="020B0604020202020204" pitchFamily="34" charset="0"/>
                <a:ea typeface="宋体" panose="02010600030101010101" pitchFamily="2" charset="-122"/>
              </a:rPr>
              <a:t>It should be possible to describe the components and their interactions within the software architecture in a way that clearly and explicitly describes their abstract roles in a system</a:t>
            </a:r>
            <a:r>
              <a:rPr lang="ja-JP" altLang="en-US" sz="1800" i="1">
                <a:latin typeface="Arial" panose="020B0604020202020204" pitchFamily="34" charset="0"/>
                <a:ea typeface="宋体" panose="02010600030101010101" pitchFamily="2" charset="-122"/>
              </a:rPr>
              <a:t>”</a:t>
            </a:r>
            <a:r>
              <a:rPr lang="en-US" altLang="ja-JP" sz="1800">
                <a:latin typeface="Arial" panose="020B0604020202020204" pitchFamily="34" charset="0"/>
                <a:ea typeface="宋体" panose="02010600030101010101" pitchFamily="2" charset="-122"/>
              </a:rPr>
              <a:t> </a:t>
            </a:r>
            <a:endParaRPr lang="en-US" altLang="ja-JP" sz="1800">
              <a:latin typeface="Arial" panose="020B0604020202020204" pitchFamily="34" charset="0"/>
              <a:ea typeface="宋体" panose="02010600030101010101" pitchFamily="2" charset="-122"/>
            </a:endParaRPr>
          </a:p>
          <a:p>
            <a:pPr lvl="2">
              <a:lnSpc>
                <a:spcPct val="90000"/>
              </a:lnSpc>
            </a:pPr>
            <a:r>
              <a:rPr lang="en-US" sz="1600">
                <a:latin typeface="Arial" panose="020B0604020202020204" pitchFamily="34" charset="0"/>
                <a:ea typeface="宋体" panose="02010600030101010101" pitchFamily="2" charset="-122"/>
              </a:rPr>
              <a:t>This property will allow us to describe explicitly the kind of architectural elements used and the relationships between the elements </a:t>
            </a:r>
            <a:endParaRPr lang="en-US" sz="1600">
              <a:latin typeface="Arial" panose="020B0604020202020204" pitchFamily="34" charset="0"/>
              <a:ea typeface="宋体" panose="02010600030101010101" pitchFamily="2" charset="-122"/>
            </a:endParaRPr>
          </a:p>
          <a:p>
            <a:pPr lvl="2">
              <a:lnSpc>
                <a:spcPct val="90000"/>
              </a:lnSpc>
            </a:pPr>
            <a:r>
              <a:rPr lang="en-US" sz="1600">
                <a:latin typeface="Arial" panose="020B0604020202020204" pitchFamily="34" charset="0"/>
                <a:ea typeface="宋体" panose="02010600030101010101" pitchFamily="2" charset="-122"/>
              </a:rPr>
              <a:t>Note the contrast with high level programming languages vs ADL.</a:t>
            </a:r>
            <a:endParaRPr lang="en-US" sz="1600">
              <a:latin typeface="Arial" panose="020B0604020202020204" pitchFamily="34" charset="0"/>
              <a:ea typeface="宋体" panose="02010600030101010101" pitchFamily="2" charset="-122"/>
            </a:endParaRPr>
          </a:p>
          <a:p>
            <a:pPr lvl="2">
              <a:lnSpc>
                <a:spcPct val="90000"/>
              </a:lnSpc>
            </a:pPr>
            <a:r>
              <a:rPr lang="en-US" sz="1600">
                <a:latin typeface="Arial" panose="020B0604020202020204" pitchFamily="34" charset="0"/>
                <a:ea typeface="宋体" panose="02010600030101010101" pitchFamily="2" charset="-122"/>
              </a:rPr>
              <a:t>For example: </a:t>
            </a:r>
            <a:endParaRPr lang="en-US" sz="1600">
              <a:latin typeface="Arial" panose="020B0604020202020204" pitchFamily="34" charset="0"/>
              <a:ea typeface="宋体" panose="02010600030101010101" pitchFamily="2" charset="-122"/>
            </a:endParaRPr>
          </a:p>
          <a:p>
            <a:pPr lvl="3">
              <a:lnSpc>
                <a:spcPct val="90000"/>
              </a:lnSpc>
            </a:pPr>
            <a:r>
              <a:rPr lang="en-US" sz="1400">
                <a:latin typeface="Arial" panose="020B0604020202020204" pitchFamily="34" charset="0"/>
                <a:ea typeface="宋体" panose="02010600030101010101" pitchFamily="2" charset="-122"/>
              </a:rPr>
              <a:t> It should be possible to describe an architecture without having to relay on implicit coding conventions or unstated assumptions about the intended realization.</a:t>
            </a:r>
            <a:endParaRPr lang="en-US" sz="1400">
              <a:latin typeface="Arial" panose="020B0604020202020204" pitchFamily="34" charset="0"/>
              <a:ea typeface="宋体" panose="02010600030101010101" pitchFamily="2" charset="-122"/>
            </a:endParaRPr>
          </a:p>
          <a:p>
            <a:pPr lvl="4">
              <a:lnSpc>
                <a:spcPct val="90000"/>
              </a:lnSpc>
            </a:pPr>
            <a:r>
              <a:rPr lang="en-US" sz="1200">
                <a:latin typeface="Arial" panose="020B0604020202020204" pitchFamily="34" charset="0"/>
                <a:ea typeface="宋体" panose="02010600030101010101" pitchFamily="2" charset="-122"/>
              </a:rPr>
              <a:t>(Remember how benign ACME looks)  </a:t>
            </a:r>
            <a:endParaRPr lang="en-US" sz="1200">
              <a:latin typeface="Arial" panose="020B0604020202020204" pitchFamily="34" charset="0"/>
              <a:ea typeface="宋体" panose="02010600030101010101" pitchFamily="2" charset="-122"/>
            </a:endParaRPr>
          </a:p>
          <a:p>
            <a:pPr lvl="3">
              <a:lnSpc>
                <a:spcPct val="90000"/>
              </a:lnSpc>
            </a:pPr>
            <a:r>
              <a:rPr lang="en-US" sz="1400">
                <a:latin typeface="Arial" panose="020B0604020202020204" pitchFamily="34" charset="0"/>
                <a:ea typeface="宋体" panose="02010600030101010101" pitchFamily="2" charset="-122"/>
              </a:rPr>
              <a:t>Note: It should be able to indicate </a:t>
            </a:r>
            <a:r>
              <a:rPr lang="en-US" sz="1400" u="sng">
                <a:latin typeface="Arial" panose="020B0604020202020204" pitchFamily="34" charset="0"/>
                <a:ea typeface="宋体" panose="02010600030101010101" pitchFamily="2" charset="-122"/>
              </a:rPr>
              <a:t>explicitly</a:t>
            </a:r>
            <a:r>
              <a:rPr lang="en-US" sz="1400">
                <a:latin typeface="Arial" panose="020B0604020202020204" pitchFamily="34" charset="0"/>
                <a:ea typeface="宋体" panose="02010600030101010101" pitchFamily="2" charset="-122"/>
              </a:rPr>
              <a:t> that components are related via a Client-Server relationship (regardless of how they might be implemented) NOT </a:t>
            </a:r>
            <a:r>
              <a:rPr lang="en-US" sz="1400" u="sng">
                <a:latin typeface="Arial" panose="020B0604020202020204" pitchFamily="34" charset="0"/>
                <a:ea typeface="宋体" panose="02010600030101010101" pitchFamily="2" charset="-122"/>
              </a:rPr>
              <a:t>implicitly</a:t>
            </a:r>
            <a:r>
              <a:rPr lang="en-US" sz="1400">
                <a:latin typeface="Arial" panose="020B0604020202020204" pitchFamily="34" charset="0"/>
                <a:ea typeface="宋体" panose="02010600030101010101" pitchFamily="2" charset="-122"/>
              </a:rPr>
              <a:t> by looking at lower level IDL or procedure calls.</a:t>
            </a:r>
            <a:endParaRPr lang="en-US" sz="1400">
              <a:latin typeface="Arial" panose="020B0604020202020204" pitchFamily="34" charset="0"/>
              <a:ea typeface="宋体" panose="02010600030101010101" pitchFamily="2" charset="-122"/>
            </a:endParaRPr>
          </a:p>
          <a:p>
            <a:pPr lvl="3">
              <a:lnSpc>
                <a:spcPct val="90000"/>
              </a:lnSpc>
            </a:pPr>
            <a:r>
              <a:rPr lang="en-US" sz="1400">
                <a:latin typeface="Arial" panose="020B0604020202020204" pitchFamily="34" charset="0"/>
                <a:ea typeface="宋体" panose="02010600030101010101" pitchFamily="2" charset="-122"/>
              </a:rPr>
              <a:t>For example I could implement a C-S relationship in </a:t>
            </a:r>
            <a:r>
              <a:rPr lang="ja-JP" altLang="en-US" sz="1400">
                <a:latin typeface="Arial" panose="020B0604020202020204" pitchFamily="34" charset="0"/>
                <a:ea typeface="宋体" panose="02010600030101010101" pitchFamily="2" charset="-122"/>
              </a:rPr>
              <a:t>“</a:t>
            </a:r>
            <a:r>
              <a:rPr lang="en-US" altLang="ja-JP" sz="1400">
                <a:latin typeface="Arial" panose="020B0604020202020204" pitchFamily="34" charset="0"/>
                <a:ea typeface="宋体" panose="02010600030101010101" pitchFamily="2" charset="-122"/>
              </a:rPr>
              <a:t>C</a:t>
            </a:r>
            <a:r>
              <a:rPr lang="ja-JP" altLang="en-US" sz="1400">
                <a:latin typeface="Arial" panose="020B0604020202020204" pitchFamily="34" charset="0"/>
                <a:ea typeface="宋体" panose="02010600030101010101" pitchFamily="2" charset="-122"/>
              </a:rPr>
              <a:t>”</a:t>
            </a:r>
            <a:r>
              <a:rPr lang="en-US" altLang="ja-JP" sz="1400">
                <a:latin typeface="Arial" panose="020B0604020202020204" pitchFamily="34" charset="0"/>
                <a:ea typeface="宋体" panose="02010600030101010101" pitchFamily="2" charset="-122"/>
              </a:rPr>
              <a:t>. But you would not know that we have C-S relationship unless you went digging through  the low level code.) </a:t>
            </a:r>
            <a:endParaRPr lang="en-US" altLang="ja-JP" sz="1400">
              <a:latin typeface="Arial" panose="020B0604020202020204" pitchFamily="34" charset="0"/>
              <a:ea typeface="宋体" panose="02010600030101010101" pitchFamily="2" charset="-122"/>
            </a:endParaRPr>
          </a:p>
          <a:p>
            <a:pPr lvl="3">
              <a:lnSpc>
                <a:spcPct val="90000"/>
              </a:lnSpc>
            </a:pPr>
            <a:r>
              <a:rPr lang="en-US" sz="1400">
                <a:latin typeface="Arial" panose="020B0604020202020204" pitchFamily="34" charset="0"/>
                <a:ea typeface="宋体" panose="02010600030101010101" pitchFamily="2" charset="-122"/>
              </a:rPr>
              <a:t>We want to get away from the code and IDL level. (those are implementation realization, not abstract roles. Ie. We want to be at the Client module and a Server Module level. </a:t>
            </a:r>
            <a:endParaRPr lang="en-US" sz="1400">
              <a:latin typeface="Arial" panose="020B0604020202020204" pitchFamily="34" charset="0"/>
              <a:ea typeface="宋体" panose="02010600030101010101" pitchFamily="2" charset="-122"/>
            </a:endParaRPr>
          </a:p>
          <a:p>
            <a:pPr lvl="4">
              <a:lnSpc>
                <a:spcPct val="90000"/>
              </a:lnSpc>
            </a:pPr>
            <a:r>
              <a:rPr lang="en-US" sz="1200">
                <a:latin typeface="Arial" panose="020B0604020202020204" pitchFamily="34" charset="0"/>
                <a:ea typeface="宋体" panose="02010600030101010101" pitchFamily="2" charset="-122"/>
              </a:rPr>
              <a:t>Service based Architecture ? </a:t>
            </a:r>
            <a:endParaRPr lang="en-US" sz="1200">
              <a:latin typeface="Arial" panose="020B0604020202020204" pitchFamily="34" charset="0"/>
              <a:ea typeface="宋体" panose="02010600030101010101" pitchFamily="2" charset="-122"/>
            </a:endParaRPr>
          </a:p>
        </p:txBody>
      </p:sp>
      <p:sp>
        <p:nvSpPr>
          <p:cNvPr id="483331"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9D9A426-0D02-854E-B07F-F4F25C3B5E37}"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3" name="Rectangle 2"/>
          <p:cNvSpPr>
            <a:spLocks noGrp="1" noChangeArrowheads="1"/>
          </p:cNvSpPr>
          <p:nvPr>
            <p:ph type="ctrTitle"/>
          </p:nvPr>
        </p:nvSpPr>
        <p:spPr/>
        <p:txBody>
          <a:bodyPr/>
          <a:lstStyle/>
          <a:p>
            <a:pPr eaLnBrk="1" hangingPunct="1"/>
            <a:r>
              <a:rPr lang="en-GB" altLang="zh-CN" dirty="0">
                <a:latin typeface="Garamond" panose="02020404030301010803" charset="0"/>
                <a:ea typeface="宋体" panose="02010600030101010101" pitchFamily="2" charset="-122"/>
              </a:rPr>
              <a:t>Topic 9: Discipline of Software Architecture</a:t>
            </a:r>
            <a:endParaRPr lang="en-GB" altLang="zh-CN" dirty="0">
              <a:latin typeface="Garamond" panose="02020404030301010803" charset="0"/>
              <a:ea typeface="宋体" panose="02010600030101010101" pitchFamily="2" charset="-122"/>
            </a:endParaRPr>
          </a:p>
        </p:txBody>
      </p:sp>
      <p:sp>
        <p:nvSpPr>
          <p:cNvPr id="817154" name="Rectangle 3"/>
          <p:cNvSpPr>
            <a:spLocks noGrp="1" noChangeArrowheads="1"/>
          </p:cNvSpPr>
          <p:nvPr>
            <p:ph type="subTitle" idx="1"/>
          </p:nvPr>
        </p:nvSpPr>
        <p:spPr/>
        <p:txBody>
          <a:bodyPr/>
          <a:lstStyle/>
          <a:p>
            <a:pPr eaLnBrk="1" hangingPunct="1">
              <a:buFont typeface="Wingdings" panose="05000000000000000000" charset="0"/>
              <a:buNone/>
            </a:pP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Software Architecture</a:t>
            </a:r>
            <a:endParaRPr lang="en-GB" altLang="zh-CN">
              <a:latin typeface="Garamond" panose="02020404030301010803" charset="0"/>
              <a:ea typeface="宋体" panose="02010600030101010101" pitchFamily="2" charset="-122"/>
            </a:endParaRPr>
          </a:p>
        </p:txBody>
      </p:sp>
      <p:sp>
        <p:nvSpPr>
          <p:cNvPr id="819202"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Dan Bredemeyer outlines Software Architecture in the following way:</a:t>
            </a:r>
            <a:endParaRPr lang="en-GB" altLang="zh-CN" sz="2600">
              <a:latin typeface="Arial" panose="020B0604020202020204" pitchFamily="34" charset="0"/>
              <a:ea typeface="宋体" panose="02010600030101010101" pitchFamily="2" charset="-122"/>
            </a:endParaRPr>
          </a:p>
          <a:p>
            <a:pPr lvl="1" eaLnBrk="1" hangingPunct="1"/>
            <a:r>
              <a:rPr lang="en-GB" altLang="zh-CN" sz="2000" i="1">
                <a:latin typeface="Arial" panose="020B0604020202020204" pitchFamily="34" charset="0"/>
                <a:ea typeface="宋体" panose="02010600030101010101" pitchFamily="2" charset="-122"/>
              </a:rPr>
              <a:t>Architecture</a:t>
            </a:r>
            <a:r>
              <a:rPr lang="en-GB" altLang="zh-CN" sz="2000">
                <a:latin typeface="Arial" panose="020B0604020202020204" pitchFamily="34" charset="0"/>
                <a:ea typeface="宋体" panose="02010600030101010101" pitchFamily="2" charset="-122"/>
              </a:rPr>
              <a:t>: Addressing </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What is SW Architecture?; architecture views, patterns, styles, component specs., interfaces etc.,</a:t>
            </a:r>
            <a:endParaRPr lang="en-GB" altLang="zh-CN" sz="2000">
              <a:latin typeface="Arial" panose="020B0604020202020204" pitchFamily="34" charset="0"/>
              <a:ea typeface="宋体" panose="02010600030101010101" pitchFamily="2" charset="-122"/>
            </a:endParaRPr>
          </a:p>
          <a:p>
            <a:pPr lvl="1" eaLnBrk="1" hangingPunct="1"/>
            <a:r>
              <a:rPr lang="en-GB" altLang="zh-CN" sz="2000" i="1">
                <a:latin typeface="Arial" panose="020B0604020202020204" pitchFamily="34" charset="0"/>
                <a:ea typeface="宋体" panose="02010600030101010101" pitchFamily="2" charset="-122"/>
              </a:rPr>
              <a:t>Architecting</a:t>
            </a:r>
            <a:r>
              <a:rPr lang="en-GB" altLang="zh-CN" sz="2000">
                <a:latin typeface="Arial" panose="020B0604020202020204" pitchFamily="34" charset="0"/>
                <a:ea typeface="宋体" panose="02010600030101010101" pitchFamily="2" charset="-122"/>
              </a:rPr>
              <a:t>: How do I create, recapture or migrate an architecture?: modelling, documenting, assessing.</a:t>
            </a:r>
            <a:endParaRPr lang="en-GB" altLang="zh-CN" sz="2000">
              <a:latin typeface="Arial" panose="020B0604020202020204" pitchFamily="34" charset="0"/>
              <a:ea typeface="宋体" panose="02010600030101010101" pitchFamily="2" charset="-122"/>
            </a:endParaRPr>
          </a:p>
          <a:p>
            <a:pPr lvl="1" eaLnBrk="1" hangingPunct="1"/>
            <a:r>
              <a:rPr lang="en-GB" altLang="zh-CN" sz="2000" i="1">
                <a:latin typeface="Arial" panose="020B0604020202020204" pitchFamily="34" charset="0"/>
                <a:ea typeface="宋体" panose="02010600030101010101" pitchFamily="2" charset="-122"/>
              </a:rPr>
              <a:t>Architects</a:t>
            </a:r>
            <a:r>
              <a:rPr lang="en-GB" altLang="zh-CN" sz="2000">
                <a:latin typeface="Arial" panose="020B0604020202020204" pitchFamily="34" charset="0"/>
                <a:ea typeface="宋体" panose="02010600030101010101" pitchFamily="2" charset="-122"/>
              </a:rPr>
              <a:t>: What are the roles, responsibilities and skills of architects?</a:t>
            </a:r>
            <a:endParaRPr lang="en-GB" altLang="zh-CN" sz="2000">
              <a:latin typeface="Arial" panose="020B0604020202020204" pitchFamily="34" charset="0"/>
              <a:ea typeface="宋体" panose="02010600030101010101" pitchFamily="2" charset="-122"/>
            </a:endParaRPr>
          </a:p>
          <a:p>
            <a:pPr lvl="1" eaLnBrk="1" hangingPunct="1"/>
            <a:r>
              <a:rPr lang="en-GB" altLang="zh-CN" sz="2000" i="1">
                <a:latin typeface="Arial" panose="020B0604020202020204" pitchFamily="34" charset="0"/>
                <a:ea typeface="宋体" panose="02010600030101010101" pitchFamily="2" charset="-122"/>
              </a:rPr>
              <a:t>Architecture Strategy</a:t>
            </a:r>
            <a:r>
              <a:rPr lang="en-GB" altLang="zh-CN" sz="2000">
                <a:latin typeface="Arial" panose="020B0604020202020204" pitchFamily="34" charset="0"/>
                <a:ea typeface="宋体" panose="02010600030101010101" pitchFamily="2" charset="-122"/>
              </a:rPr>
              <a:t>: Why do architecture? And When?: competitive differentiation</a:t>
            </a:r>
            <a:endParaRPr lang="en-GB" altLang="zh-CN" sz="2000">
              <a:latin typeface="Arial" panose="020B0604020202020204" pitchFamily="34" charset="0"/>
              <a:ea typeface="宋体" panose="02010600030101010101" pitchFamily="2" charset="-122"/>
            </a:endParaRPr>
          </a:p>
          <a:p>
            <a:pPr lvl="1" eaLnBrk="1" hangingPunct="1"/>
            <a:r>
              <a:rPr lang="en-GB" altLang="zh-CN" sz="2000" i="1">
                <a:latin typeface="Arial" panose="020B0604020202020204" pitchFamily="34" charset="0"/>
                <a:ea typeface="宋体" panose="02010600030101010101" pitchFamily="2" charset="-122"/>
              </a:rPr>
              <a:t>Architectural context</a:t>
            </a:r>
            <a:r>
              <a:rPr lang="en-GB" altLang="zh-CN" sz="2000">
                <a:latin typeface="Arial" panose="020B0604020202020204" pitchFamily="34" charset="0"/>
                <a:ea typeface="宋体" panose="02010600030101010101" pitchFamily="2" charset="-122"/>
              </a:rPr>
              <a:t>: Where in the organisation is architecture done?</a:t>
            </a:r>
            <a:endParaRPr lang="en-GB" altLang="zh-CN" sz="2000">
              <a:latin typeface="Arial" panose="020B0604020202020204" pitchFamily="34" charset="0"/>
              <a:ea typeface="宋体" panose="02010600030101010101" pitchFamily="2" charset="-122"/>
            </a:endParaRPr>
          </a:p>
        </p:txBody>
      </p:sp>
      <p:sp>
        <p:nvSpPr>
          <p:cNvPr id="8192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FB36690-808A-DA4B-914E-AED95B4A69C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4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Bredemeyer</a:t>
            </a:r>
            <a:r>
              <a:rPr lang="en-GB" altLang="zh-CN">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s Software Architecture Model (1)</a:t>
            </a:r>
            <a:endParaRPr lang="en-GB" altLang="zh-CN">
              <a:latin typeface="Garamond" panose="02020404030301010803" charset="0"/>
              <a:ea typeface="宋体" panose="02010600030101010101" pitchFamily="2" charset="-122"/>
            </a:endParaRPr>
          </a:p>
        </p:txBody>
      </p:sp>
      <p:sp>
        <p:nvSpPr>
          <p:cNvPr id="82125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332FFDD-E16F-7F49-A3D1-E0C250847833}" type="slidenum">
              <a:rPr lang="en-US" altLang="zh-CN" sz="1200">
                <a:latin typeface="Garamond" panose="02020404030301010803" charset="0"/>
              </a:rPr>
            </a:fld>
            <a:endParaRPr lang="en-US" altLang="zh-CN" sz="1200">
              <a:latin typeface="Garamond" panose="02020404030301010803" charset="0"/>
            </a:endParaRPr>
          </a:p>
        </p:txBody>
      </p:sp>
      <p:sp>
        <p:nvSpPr>
          <p:cNvPr id="821251" name="Text Box 3"/>
          <p:cNvSpPr txBox="1">
            <a:spLocks noChangeArrowheads="1"/>
          </p:cNvSpPr>
          <p:nvPr/>
        </p:nvSpPr>
        <p:spPr bwMode="auto">
          <a:xfrm>
            <a:off x="0" y="2133600"/>
            <a:ext cx="1524000" cy="8223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guide architects</a:t>
            </a:r>
            <a:endParaRPr lang="en-GB" altLang="zh-CN">
              <a:latin typeface="Tahoma" panose="020B0604030504040204" charset="0"/>
            </a:endParaRPr>
          </a:p>
        </p:txBody>
      </p:sp>
      <p:sp>
        <p:nvSpPr>
          <p:cNvPr id="821252" name="Text Box 4"/>
          <p:cNvSpPr txBox="1">
            <a:spLocks noChangeArrowheads="1"/>
          </p:cNvSpPr>
          <p:nvPr/>
        </p:nvSpPr>
        <p:spPr bwMode="auto">
          <a:xfrm>
            <a:off x="0" y="3657600"/>
            <a:ext cx="1524000" cy="8223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guide designers</a:t>
            </a:r>
            <a:endParaRPr lang="en-GB" altLang="zh-CN">
              <a:latin typeface="Tahoma" panose="020B0604030504040204" charset="0"/>
            </a:endParaRPr>
          </a:p>
        </p:txBody>
      </p:sp>
      <p:grpSp>
        <p:nvGrpSpPr>
          <p:cNvPr id="821253" name="Group 5"/>
          <p:cNvGrpSpPr/>
          <p:nvPr/>
        </p:nvGrpSpPr>
        <p:grpSpPr bwMode="auto">
          <a:xfrm>
            <a:off x="533400" y="1905000"/>
            <a:ext cx="5181600" cy="3260725"/>
            <a:chOff x="336" y="1200"/>
            <a:chExt cx="3264" cy="2054"/>
          </a:xfrm>
        </p:grpSpPr>
        <p:sp>
          <p:nvSpPr>
            <p:cNvPr id="821260" name="Rectangle 6"/>
            <p:cNvSpPr>
              <a:spLocks noChangeArrowheads="1"/>
            </p:cNvSpPr>
            <p:nvPr/>
          </p:nvSpPr>
          <p:spPr bwMode="auto">
            <a:xfrm>
              <a:off x="960" y="1200"/>
              <a:ext cx="2640" cy="2016"/>
            </a:xfrm>
            <a:prstGeom prst="rect">
              <a:avLst/>
            </a:prstGeom>
            <a:solidFill>
              <a:schemeClr val="accent1">
                <a:alpha val="58038"/>
              </a:schemeClr>
            </a:solidFill>
            <a:ln w="9525">
              <a:solidFill>
                <a:schemeClr val="tx1"/>
              </a:solidFill>
              <a:miter lim="800000"/>
            </a:ln>
          </p:spPr>
          <p:txBody>
            <a:bodyPr wrap="none" anchor="ctr"/>
            <a:lstStyle/>
            <a:p>
              <a:endParaRPr lang="zh-CN" altLang="en-US"/>
            </a:p>
          </p:txBody>
        </p:sp>
        <p:sp>
          <p:nvSpPr>
            <p:cNvPr id="821261" name="AutoShape 7"/>
            <p:cNvSpPr>
              <a:spLocks noChangeArrowheads="1"/>
            </p:cNvSpPr>
            <p:nvPr/>
          </p:nvSpPr>
          <p:spPr bwMode="auto">
            <a:xfrm>
              <a:off x="336" y="1872"/>
              <a:ext cx="336" cy="384"/>
            </a:xfrm>
            <a:prstGeom prst="downArrow">
              <a:avLst>
                <a:gd name="adj1" fmla="val 50000"/>
                <a:gd name="adj2" fmla="val 28571"/>
              </a:avLst>
            </a:prstGeom>
            <a:solidFill>
              <a:schemeClr val="accent1"/>
            </a:solidFill>
            <a:ln w="9525">
              <a:solidFill>
                <a:schemeClr val="tx1"/>
              </a:solidFill>
              <a:miter lim="800000"/>
            </a:ln>
          </p:spPr>
          <p:txBody>
            <a:bodyPr wrap="none" anchor="ctr"/>
            <a:lstStyle/>
            <a:p>
              <a:endParaRPr lang="zh-CN" altLang="en-US"/>
            </a:p>
          </p:txBody>
        </p:sp>
        <p:sp>
          <p:nvSpPr>
            <p:cNvPr id="821262" name="AutoShape 8"/>
            <p:cNvSpPr>
              <a:spLocks noChangeArrowheads="1"/>
            </p:cNvSpPr>
            <p:nvPr/>
          </p:nvSpPr>
          <p:spPr bwMode="auto">
            <a:xfrm>
              <a:off x="336" y="2832"/>
              <a:ext cx="336" cy="384"/>
            </a:xfrm>
            <a:prstGeom prst="downArrow">
              <a:avLst>
                <a:gd name="adj1" fmla="val 50000"/>
                <a:gd name="adj2" fmla="val 28571"/>
              </a:avLst>
            </a:prstGeom>
            <a:solidFill>
              <a:schemeClr val="accent1"/>
            </a:solidFill>
            <a:ln w="9525">
              <a:solidFill>
                <a:schemeClr val="tx1"/>
              </a:solidFill>
              <a:miter lim="800000"/>
            </a:ln>
          </p:spPr>
          <p:txBody>
            <a:bodyPr wrap="none" anchor="ctr"/>
            <a:lstStyle/>
            <a:p>
              <a:endParaRPr lang="zh-CN" altLang="en-US"/>
            </a:p>
          </p:txBody>
        </p:sp>
        <p:sp>
          <p:nvSpPr>
            <p:cNvPr id="821263" name="Text Box 9"/>
            <p:cNvSpPr txBox="1">
              <a:spLocks noChangeArrowheads="1"/>
            </p:cNvSpPr>
            <p:nvPr/>
          </p:nvSpPr>
          <p:spPr bwMode="auto">
            <a:xfrm>
              <a:off x="1056" y="1440"/>
              <a:ext cx="2256"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Meta-Architecture</a:t>
              </a:r>
              <a:endParaRPr lang="en-GB" altLang="zh-CN">
                <a:latin typeface="Tahoma" panose="020B0604030504040204" charset="0"/>
              </a:endParaRPr>
            </a:p>
          </p:txBody>
        </p:sp>
        <p:sp>
          <p:nvSpPr>
            <p:cNvPr id="821264" name="Text Box 10"/>
            <p:cNvSpPr txBox="1">
              <a:spLocks noChangeArrowheads="1"/>
            </p:cNvSpPr>
            <p:nvPr/>
          </p:nvSpPr>
          <p:spPr bwMode="auto">
            <a:xfrm>
              <a:off x="1056" y="2016"/>
              <a:ext cx="1584"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Architecture</a:t>
              </a:r>
              <a:endParaRPr lang="en-GB" altLang="zh-CN">
                <a:latin typeface="Tahoma" panose="020B0604030504040204" charset="0"/>
              </a:endParaRPr>
            </a:p>
          </p:txBody>
        </p:sp>
        <p:sp>
          <p:nvSpPr>
            <p:cNvPr id="821265" name="Text Box 11"/>
            <p:cNvSpPr txBox="1">
              <a:spLocks noChangeArrowheads="1"/>
            </p:cNvSpPr>
            <p:nvPr/>
          </p:nvSpPr>
          <p:spPr bwMode="auto">
            <a:xfrm>
              <a:off x="1104" y="2736"/>
              <a:ext cx="2064" cy="51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Architecture Guidelines and Policies</a:t>
              </a:r>
              <a:endParaRPr lang="en-GB" altLang="zh-CN">
                <a:latin typeface="Tahoma" panose="020B0604030504040204" charset="0"/>
              </a:endParaRPr>
            </a:p>
          </p:txBody>
        </p:sp>
        <p:sp>
          <p:nvSpPr>
            <p:cNvPr id="821266" name="Line 12"/>
            <p:cNvSpPr>
              <a:spLocks noChangeShapeType="1"/>
            </p:cNvSpPr>
            <p:nvPr/>
          </p:nvSpPr>
          <p:spPr bwMode="auto">
            <a:xfrm>
              <a:off x="960" y="1872"/>
              <a:ext cx="2640" cy="0"/>
            </a:xfrm>
            <a:prstGeom prst="line">
              <a:avLst/>
            </a:prstGeom>
            <a:noFill/>
            <a:ln w="9525">
              <a:solidFill>
                <a:schemeClr val="tx1"/>
              </a:solidFill>
              <a:miter lim="800000"/>
            </a:ln>
          </p:spPr>
          <p:txBody>
            <a:bodyPr wrap="none"/>
            <a:lstStyle/>
            <a:p>
              <a:endParaRPr lang="en-US"/>
            </a:p>
          </p:txBody>
        </p:sp>
        <p:sp>
          <p:nvSpPr>
            <p:cNvPr id="821267" name="Line 13"/>
            <p:cNvSpPr>
              <a:spLocks noChangeShapeType="1"/>
            </p:cNvSpPr>
            <p:nvPr/>
          </p:nvSpPr>
          <p:spPr bwMode="auto">
            <a:xfrm>
              <a:off x="960" y="2400"/>
              <a:ext cx="2640" cy="0"/>
            </a:xfrm>
            <a:prstGeom prst="line">
              <a:avLst/>
            </a:prstGeom>
            <a:noFill/>
            <a:ln w="9525">
              <a:solidFill>
                <a:schemeClr val="tx1"/>
              </a:solidFill>
              <a:miter lim="800000"/>
            </a:ln>
          </p:spPr>
          <p:txBody>
            <a:bodyPr wrap="none"/>
            <a:lstStyle/>
            <a:p>
              <a:endParaRPr lang="en-US"/>
            </a:p>
          </p:txBody>
        </p:sp>
      </p:grpSp>
      <p:sp>
        <p:nvSpPr>
          <p:cNvPr id="821254" name="Rectangle 14"/>
          <p:cNvSpPr>
            <a:spLocks noChangeArrowheads="1"/>
          </p:cNvSpPr>
          <p:nvPr/>
        </p:nvSpPr>
        <p:spPr bwMode="auto">
          <a:xfrm>
            <a:off x="5791200" y="2286000"/>
            <a:ext cx="3048000" cy="609600"/>
          </a:xfrm>
          <a:prstGeom prst="rect">
            <a:avLst/>
          </a:prstGeom>
          <a:solidFill>
            <a:schemeClr val="accent2">
              <a:alpha val="43137"/>
            </a:schemeClr>
          </a:solidFill>
          <a:ln w="9525">
            <a:solidFill>
              <a:schemeClr val="tx1"/>
            </a:solidFill>
            <a:miter lim="800000"/>
          </a:ln>
        </p:spPr>
        <p:txBody>
          <a:bodyPr wrap="none" anchor="ctr"/>
          <a:lstStyle/>
          <a:p>
            <a:pPr algn="ctr"/>
            <a:r>
              <a:rPr lang="en-GB" altLang="zh-CN" sz="2000">
                <a:latin typeface="Tahoma" panose="020B0604030504040204" charset="0"/>
              </a:rPr>
              <a:t>Conceptual Architecture</a:t>
            </a:r>
            <a:endParaRPr lang="en-GB" altLang="zh-CN" sz="2000">
              <a:latin typeface="Tahoma" panose="020B0604030504040204" charset="0"/>
            </a:endParaRPr>
          </a:p>
        </p:txBody>
      </p:sp>
      <p:sp>
        <p:nvSpPr>
          <p:cNvPr id="821255" name="Rectangle 15"/>
          <p:cNvSpPr>
            <a:spLocks noChangeArrowheads="1"/>
          </p:cNvSpPr>
          <p:nvPr/>
        </p:nvSpPr>
        <p:spPr bwMode="auto">
          <a:xfrm>
            <a:off x="5791200" y="3124200"/>
            <a:ext cx="3048000" cy="609600"/>
          </a:xfrm>
          <a:prstGeom prst="rect">
            <a:avLst/>
          </a:prstGeom>
          <a:solidFill>
            <a:schemeClr val="accent2">
              <a:alpha val="41960"/>
            </a:schemeClr>
          </a:solidFill>
          <a:ln w="9525">
            <a:solidFill>
              <a:schemeClr val="tx1"/>
            </a:solidFill>
            <a:miter lim="800000"/>
          </a:ln>
        </p:spPr>
        <p:txBody>
          <a:bodyPr wrap="none" anchor="ctr"/>
          <a:lstStyle/>
          <a:p>
            <a:pPr algn="ctr"/>
            <a:r>
              <a:rPr lang="en-GB" altLang="zh-CN" sz="2000">
                <a:latin typeface="Tahoma" panose="020B0604030504040204" charset="0"/>
              </a:rPr>
              <a:t>Logical Architecture</a:t>
            </a:r>
            <a:endParaRPr lang="en-GB" altLang="zh-CN" sz="2000">
              <a:latin typeface="Tahoma" panose="020B0604030504040204" charset="0"/>
            </a:endParaRPr>
          </a:p>
        </p:txBody>
      </p:sp>
      <p:sp>
        <p:nvSpPr>
          <p:cNvPr id="821256" name="Rectangle 16"/>
          <p:cNvSpPr>
            <a:spLocks noChangeArrowheads="1"/>
          </p:cNvSpPr>
          <p:nvPr/>
        </p:nvSpPr>
        <p:spPr bwMode="auto">
          <a:xfrm>
            <a:off x="5791200" y="3962400"/>
            <a:ext cx="3048000" cy="609600"/>
          </a:xfrm>
          <a:prstGeom prst="rect">
            <a:avLst/>
          </a:prstGeom>
          <a:solidFill>
            <a:schemeClr val="accent2">
              <a:alpha val="47058"/>
            </a:schemeClr>
          </a:solidFill>
          <a:ln w="9525">
            <a:solidFill>
              <a:schemeClr val="tx1"/>
            </a:solidFill>
            <a:miter lim="800000"/>
          </a:ln>
        </p:spPr>
        <p:txBody>
          <a:bodyPr wrap="none" anchor="ctr"/>
          <a:lstStyle/>
          <a:p>
            <a:pPr algn="ctr"/>
            <a:r>
              <a:rPr lang="en-GB" altLang="zh-CN" sz="2000">
                <a:latin typeface="Tahoma" panose="020B0604030504040204" charset="0"/>
              </a:rPr>
              <a:t>Execution Architecture</a:t>
            </a:r>
            <a:endParaRPr lang="en-GB" altLang="zh-CN" sz="2000">
              <a:latin typeface="Tahoma" panose="020B0604030504040204" charset="0"/>
            </a:endParaRPr>
          </a:p>
        </p:txBody>
      </p:sp>
      <p:sp>
        <p:nvSpPr>
          <p:cNvPr id="821257" name="Line 17"/>
          <p:cNvSpPr>
            <a:spLocks noChangeShapeType="1"/>
          </p:cNvSpPr>
          <p:nvPr/>
        </p:nvSpPr>
        <p:spPr bwMode="auto">
          <a:xfrm flipV="1">
            <a:off x="3505200" y="2590800"/>
            <a:ext cx="2286000" cy="838200"/>
          </a:xfrm>
          <a:prstGeom prst="line">
            <a:avLst/>
          </a:prstGeom>
          <a:noFill/>
          <a:ln w="9525">
            <a:solidFill>
              <a:schemeClr val="tx1"/>
            </a:solidFill>
            <a:miter lim="800000"/>
            <a:tailEnd type="triangle" w="med" len="med"/>
          </a:ln>
        </p:spPr>
        <p:txBody>
          <a:bodyPr wrap="none"/>
          <a:lstStyle/>
          <a:p>
            <a:endParaRPr lang="en-US"/>
          </a:p>
        </p:txBody>
      </p:sp>
      <p:sp>
        <p:nvSpPr>
          <p:cNvPr id="821258" name="Line 18"/>
          <p:cNvSpPr>
            <a:spLocks noChangeShapeType="1"/>
          </p:cNvSpPr>
          <p:nvPr/>
        </p:nvSpPr>
        <p:spPr bwMode="auto">
          <a:xfrm>
            <a:off x="3505200" y="3429000"/>
            <a:ext cx="2286000" cy="0"/>
          </a:xfrm>
          <a:prstGeom prst="line">
            <a:avLst/>
          </a:prstGeom>
          <a:noFill/>
          <a:ln w="9525">
            <a:solidFill>
              <a:schemeClr val="tx1"/>
            </a:solidFill>
            <a:miter lim="800000"/>
          </a:ln>
        </p:spPr>
        <p:txBody>
          <a:bodyPr wrap="none"/>
          <a:lstStyle/>
          <a:p>
            <a:endParaRPr lang="en-US"/>
          </a:p>
        </p:txBody>
      </p:sp>
      <p:sp>
        <p:nvSpPr>
          <p:cNvPr id="821259" name="Line 19"/>
          <p:cNvSpPr>
            <a:spLocks noChangeShapeType="1"/>
          </p:cNvSpPr>
          <p:nvPr/>
        </p:nvSpPr>
        <p:spPr bwMode="auto">
          <a:xfrm>
            <a:off x="3429000" y="3429000"/>
            <a:ext cx="2362200" cy="838200"/>
          </a:xfrm>
          <a:prstGeom prst="line">
            <a:avLst/>
          </a:prstGeom>
          <a:noFill/>
          <a:ln w="9525">
            <a:solidFill>
              <a:schemeClr val="tx1"/>
            </a:solidFill>
            <a:miter lim="800000"/>
            <a:tailEnd type="triangle" w="med" len="med"/>
          </a:ln>
        </p:spPr>
        <p:txBody>
          <a:bodyPr wrap="none"/>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Bredemeyer</a:t>
            </a:r>
            <a:r>
              <a:rPr lang="en-GB" altLang="zh-CN">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s Software Architecture Model (2)</a:t>
            </a:r>
            <a:endParaRPr lang="en-GB" altLang="zh-CN">
              <a:latin typeface="Garamond" panose="02020404030301010803" charset="0"/>
              <a:ea typeface="宋体" panose="02010600030101010101" pitchFamily="2" charset="-122"/>
            </a:endParaRPr>
          </a:p>
        </p:txBody>
      </p:sp>
      <p:sp>
        <p:nvSpPr>
          <p:cNvPr id="82329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EABC948-7C97-AB4A-A920-899BF86894F9}" type="slidenum">
              <a:rPr lang="en-US" altLang="zh-CN" sz="1200">
                <a:latin typeface="Garamond" panose="02020404030301010803" charset="0"/>
              </a:rPr>
            </a:fld>
            <a:endParaRPr lang="en-US" altLang="zh-CN" sz="1200">
              <a:latin typeface="Garamond" panose="02020404030301010803" charset="0"/>
            </a:endParaRPr>
          </a:p>
        </p:txBody>
      </p:sp>
      <p:grpSp>
        <p:nvGrpSpPr>
          <p:cNvPr id="823299" name="Group 3"/>
          <p:cNvGrpSpPr/>
          <p:nvPr/>
        </p:nvGrpSpPr>
        <p:grpSpPr bwMode="auto">
          <a:xfrm>
            <a:off x="755650" y="1628775"/>
            <a:ext cx="7778750" cy="4481513"/>
            <a:chOff x="480" y="1104"/>
            <a:chExt cx="4896" cy="3473"/>
          </a:xfrm>
        </p:grpSpPr>
        <p:sp>
          <p:nvSpPr>
            <p:cNvPr id="823300" name="Rectangle 4"/>
            <p:cNvSpPr>
              <a:spLocks noChangeArrowheads="1"/>
            </p:cNvSpPr>
            <p:nvPr/>
          </p:nvSpPr>
          <p:spPr bwMode="auto">
            <a:xfrm>
              <a:off x="528" y="1152"/>
              <a:ext cx="4848" cy="3168"/>
            </a:xfrm>
            <a:prstGeom prst="rect">
              <a:avLst/>
            </a:prstGeom>
            <a:solidFill>
              <a:schemeClr val="accent1">
                <a:alpha val="43137"/>
              </a:schemeClr>
            </a:solidFill>
            <a:ln w="9525">
              <a:solidFill>
                <a:schemeClr val="tx1"/>
              </a:solidFill>
              <a:miter lim="800000"/>
            </a:ln>
          </p:spPr>
          <p:txBody>
            <a:bodyPr wrap="none" anchor="ctr"/>
            <a:lstStyle/>
            <a:p>
              <a:endParaRPr lang="zh-CN" altLang="en-US"/>
            </a:p>
          </p:txBody>
        </p:sp>
        <p:sp>
          <p:nvSpPr>
            <p:cNvPr id="823301" name="Text Box 5"/>
            <p:cNvSpPr txBox="1">
              <a:spLocks noChangeArrowheads="1"/>
            </p:cNvSpPr>
            <p:nvPr/>
          </p:nvSpPr>
          <p:spPr bwMode="auto">
            <a:xfrm>
              <a:off x="528" y="1104"/>
              <a:ext cx="4704" cy="96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Meta-Architecture</a:t>
              </a:r>
              <a:endParaRPr lang="en-GB" altLang="zh-CN" sz="2000" b="1">
                <a:latin typeface="Tahoma" panose="020B0604030504040204" charset="0"/>
              </a:endParaRPr>
            </a:p>
            <a:p>
              <a:pPr eaLnBrk="1" hangingPunct="1">
                <a:spcBef>
                  <a:spcPct val="50000"/>
                </a:spcBef>
                <a:buFontTx/>
                <a:buChar char="•"/>
              </a:pPr>
              <a:r>
                <a:rPr lang="en-GB" altLang="zh-CN" sz="1400">
                  <a:latin typeface="Tahoma" panose="020B0604030504040204" charset="0"/>
                </a:rPr>
                <a:t>Architectural vision, principles, styles, key concepts and mechanisms</a:t>
              </a:r>
              <a:endParaRPr lang="en-GB" altLang="zh-CN" sz="1400">
                <a:latin typeface="Tahoma" panose="020B0604030504040204" charset="0"/>
              </a:endParaRPr>
            </a:p>
            <a:p>
              <a:pPr eaLnBrk="1" hangingPunct="1">
                <a:spcBef>
                  <a:spcPct val="50000"/>
                </a:spcBef>
                <a:buFontTx/>
                <a:buChar char="•"/>
              </a:pPr>
              <a:r>
                <a:rPr lang="en-GB" altLang="zh-CN" sz="1400" i="1">
                  <a:latin typeface="Tahoma" panose="020B0604030504040204" charset="0"/>
                </a:rPr>
                <a:t>Focus: high-level decisions that will strongly influence the structure of the system; rules certain structural choices out, and guides selection choices and tradeoffs among others</a:t>
              </a:r>
              <a:endParaRPr lang="en-GB" altLang="zh-CN" sz="1400" i="1">
                <a:latin typeface="Tahoma" panose="020B0604030504040204" charset="0"/>
              </a:endParaRPr>
            </a:p>
          </p:txBody>
        </p:sp>
        <p:sp>
          <p:nvSpPr>
            <p:cNvPr id="823302" name="Text Box 6"/>
            <p:cNvSpPr txBox="1">
              <a:spLocks noChangeArrowheads="1"/>
            </p:cNvSpPr>
            <p:nvPr/>
          </p:nvSpPr>
          <p:spPr bwMode="auto">
            <a:xfrm>
              <a:off x="528" y="2160"/>
              <a:ext cx="4704" cy="96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Architecture</a:t>
              </a:r>
              <a:endParaRPr lang="en-GB" altLang="zh-CN" sz="2000" b="1">
                <a:latin typeface="Tahoma" panose="020B0604030504040204" charset="0"/>
              </a:endParaRPr>
            </a:p>
            <a:p>
              <a:pPr eaLnBrk="1" hangingPunct="1">
                <a:spcBef>
                  <a:spcPct val="50000"/>
                </a:spcBef>
                <a:buFontTx/>
                <a:buChar char="•"/>
              </a:pPr>
              <a:r>
                <a:rPr lang="en-GB" altLang="zh-CN" sz="1400">
                  <a:latin typeface="Tahoma" panose="020B0604030504040204" charset="0"/>
                </a:rPr>
                <a:t>Structures and relationships, static and dynamic views, assumptions and rationale</a:t>
              </a:r>
              <a:endParaRPr lang="en-GB" altLang="zh-CN" sz="1400">
                <a:latin typeface="Tahoma" panose="020B0604030504040204" charset="0"/>
              </a:endParaRPr>
            </a:p>
            <a:p>
              <a:pPr eaLnBrk="1" hangingPunct="1">
                <a:spcBef>
                  <a:spcPct val="50000"/>
                </a:spcBef>
                <a:buFontTx/>
                <a:buChar char="•"/>
              </a:pPr>
              <a:r>
                <a:rPr lang="en-GB" altLang="zh-CN" sz="1400" i="1">
                  <a:latin typeface="Tahoma" panose="020B0604030504040204" charset="0"/>
                </a:rPr>
                <a:t>Focus: decomposition and allocation of responsibility, interface design, assignment to processes and threads</a:t>
              </a:r>
              <a:endParaRPr lang="en-GB" altLang="zh-CN" sz="1400" i="1">
                <a:latin typeface="Tahoma" panose="020B0604030504040204" charset="0"/>
              </a:endParaRPr>
            </a:p>
          </p:txBody>
        </p:sp>
        <p:sp>
          <p:nvSpPr>
            <p:cNvPr id="823303" name="Text Box 7"/>
            <p:cNvSpPr txBox="1">
              <a:spLocks noChangeArrowheads="1"/>
            </p:cNvSpPr>
            <p:nvPr/>
          </p:nvSpPr>
          <p:spPr bwMode="auto">
            <a:xfrm>
              <a:off x="480" y="3204"/>
              <a:ext cx="4752" cy="1373"/>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Architecture Guidelines and Policies</a:t>
              </a:r>
              <a:endParaRPr lang="en-GB" altLang="zh-CN" sz="2000" b="1">
                <a:latin typeface="Tahoma" panose="020B0604030504040204" charset="0"/>
              </a:endParaRPr>
            </a:p>
            <a:p>
              <a:pPr eaLnBrk="1" hangingPunct="1">
                <a:spcBef>
                  <a:spcPct val="50000"/>
                </a:spcBef>
                <a:buFontTx/>
                <a:buChar char="•"/>
              </a:pPr>
              <a:r>
                <a:rPr lang="en-GB" altLang="zh-CN" sz="1800">
                  <a:latin typeface="Tahoma" panose="020B0604030504040204" charset="0"/>
                </a:rPr>
                <a:t>Use model and guidelines: policies, mechanisms and design patterns; frameworks, infrastructure and standards</a:t>
              </a:r>
              <a:endParaRPr lang="en-GB" altLang="zh-CN" sz="1800">
                <a:latin typeface="Tahoma" panose="020B0604030504040204" charset="0"/>
              </a:endParaRPr>
            </a:p>
            <a:p>
              <a:pPr eaLnBrk="1" hangingPunct="1">
                <a:spcBef>
                  <a:spcPct val="50000"/>
                </a:spcBef>
                <a:buFontTx/>
                <a:buChar char="•"/>
              </a:pPr>
              <a:r>
                <a:rPr lang="en-GB" altLang="zh-CN" sz="1800" i="1">
                  <a:latin typeface="Tahoma" panose="020B0604030504040204" charset="0"/>
                </a:rPr>
                <a:t>Focus: guide engineers in creating designs that maintain the integrity of the architecture</a:t>
              </a:r>
              <a:endParaRPr lang="en-GB" altLang="zh-CN" sz="1800" i="1">
                <a:latin typeface="Tahoma" panose="020B0604030504040204" charset="0"/>
              </a:endParaRPr>
            </a:p>
          </p:txBody>
        </p:sp>
        <p:sp>
          <p:nvSpPr>
            <p:cNvPr id="823304" name="Line 8"/>
            <p:cNvSpPr>
              <a:spLocks noChangeShapeType="1"/>
            </p:cNvSpPr>
            <p:nvPr/>
          </p:nvSpPr>
          <p:spPr bwMode="auto">
            <a:xfrm>
              <a:off x="528" y="2208"/>
              <a:ext cx="4848" cy="0"/>
            </a:xfrm>
            <a:prstGeom prst="line">
              <a:avLst/>
            </a:prstGeom>
            <a:noFill/>
            <a:ln w="9525">
              <a:solidFill>
                <a:schemeClr val="tx1"/>
              </a:solidFill>
              <a:miter lim="800000"/>
            </a:ln>
          </p:spPr>
          <p:txBody>
            <a:bodyPr wrap="none"/>
            <a:lstStyle/>
            <a:p>
              <a:endParaRPr lang="en-US"/>
            </a:p>
          </p:txBody>
        </p:sp>
        <p:sp>
          <p:nvSpPr>
            <p:cNvPr id="823305" name="Line 9"/>
            <p:cNvSpPr>
              <a:spLocks noChangeShapeType="1"/>
            </p:cNvSpPr>
            <p:nvPr/>
          </p:nvSpPr>
          <p:spPr bwMode="auto">
            <a:xfrm>
              <a:off x="528" y="3264"/>
              <a:ext cx="4848" cy="0"/>
            </a:xfrm>
            <a:prstGeom prst="line">
              <a:avLst/>
            </a:prstGeom>
            <a:noFill/>
            <a:ln w="9525">
              <a:solidFill>
                <a:schemeClr val="tx1"/>
              </a:solidFill>
              <a:miter lim="800000"/>
            </a:ln>
          </p:spPr>
          <p:txBody>
            <a:bodyPr wrap="none"/>
            <a:lstStyle/>
            <a:p>
              <a:endParaRPr 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5" name="Rectangle 2"/>
          <p:cNvSpPr>
            <a:spLocks noGrp="1" noChangeArrowheads="1"/>
          </p:cNvSpPr>
          <p:nvPr>
            <p:ph type="title"/>
          </p:nvPr>
        </p:nvSpPr>
        <p:spPr>
          <a:noFill/>
        </p:spPr>
        <p:txBody>
          <a:bodyPr anchor="b"/>
          <a:lstStyle/>
          <a:p>
            <a:pPr eaLnBrk="1" hangingPunct="1"/>
            <a:r>
              <a:rPr lang="en-GB" altLang="zh-CN">
                <a:latin typeface="Garamond" panose="02020404030301010803" charset="0"/>
                <a:ea typeface="宋体" panose="02010600030101010101" pitchFamily="2" charset="-122"/>
              </a:rPr>
              <a:t>Bredemeyer</a:t>
            </a:r>
            <a:r>
              <a:rPr lang="en-GB" altLang="zh-CN">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s Software Architecture Model (3)</a:t>
            </a:r>
            <a:endParaRPr lang="en-GB" altLang="zh-CN">
              <a:latin typeface="Garamond" panose="02020404030301010803" charset="0"/>
              <a:ea typeface="宋体" panose="02010600030101010101" pitchFamily="2" charset="-122"/>
            </a:endParaRPr>
          </a:p>
        </p:txBody>
      </p:sp>
      <p:sp>
        <p:nvSpPr>
          <p:cNvPr id="825346"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792265A-772D-4849-A442-7831205204AF}" type="slidenum">
              <a:rPr lang="en-US" altLang="zh-CN" sz="1200">
                <a:latin typeface="Garamond" panose="02020404030301010803" charset="0"/>
              </a:rPr>
            </a:fld>
            <a:endParaRPr lang="en-US" altLang="zh-CN" sz="1200">
              <a:latin typeface="Garamond" panose="02020404030301010803" charset="0"/>
            </a:endParaRPr>
          </a:p>
        </p:txBody>
      </p:sp>
      <p:sp>
        <p:nvSpPr>
          <p:cNvPr id="825347" name="Rectangle 3"/>
          <p:cNvSpPr>
            <a:spLocks noChangeArrowheads="1"/>
          </p:cNvSpPr>
          <p:nvPr/>
        </p:nvSpPr>
        <p:spPr bwMode="auto">
          <a:xfrm>
            <a:off x="900113" y="1417638"/>
            <a:ext cx="7696200" cy="5029200"/>
          </a:xfrm>
          <a:prstGeom prst="rect">
            <a:avLst/>
          </a:prstGeom>
          <a:solidFill>
            <a:schemeClr val="accent2">
              <a:alpha val="47058"/>
            </a:schemeClr>
          </a:solidFill>
          <a:ln w="9525">
            <a:solidFill>
              <a:schemeClr val="tx1"/>
            </a:solidFill>
            <a:miter lim="800000"/>
          </a:ln>
        </p:spPr>
        <p:txBody>
          <a:bodyPr wrap="none" anchor="ctr"/>
          <a:lstStyle/>
          <a:p>
            <a:endParaRPr lang="zh-CN" altLang="en-US"/>
          </a:p>
        </p:txBody>
      </p:sp>
      <p:sp>
        <p:nvSpPr>
          <p:cNvPr id="825348" name="Text Box 4"/>
          <p:cNvSpPr txBox="1">
            <a:spLocks noChangeArrowheads="1"/>
          </p:cNvSpPr>
          <p:nvPr/>
        </p:nvSpPr>
        <p:spPr bwMode="auto">
          <a:xfrm>
            <a:off x="900113" y="1341438"/>
            <a:ext cx="7467600" cy="108426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Conceptual Architecture</a:t>
            </a:r>
            <a:endParaRPr lang="en-GB" altLang="zh-CN" sz="2000" b="1">
              <a:latin typeface="Tahoma" panose="020B0604030504040204" charset="0"/>
            </a:endParaRPr>
          </a:p>
          <a:p>
            <a:pPr eaLnBrk="1" hangingPunct="1">
              <a:spcBef>
                <a:spcPct val="50000"/>
              </a:spcBef>
              <a:buFontTx/>
              <a:buChar char="•"/>
            </a:pPr>
            <a:r>
              <a:rPr lang="en-GB" altLang="zh-CN" sz="1800">
                <a:latin typeface="Tahoma" panose="020B0604030504040204" charset="0"/>
              </a:rPr>
              <a:t>Architecture diagram, CRC-R cards</a:t>
            </a:r>
            <a:r>
              <a:rPr lang="en-GB" altLang="zh-CN" sz="1800" i="1">
                <a:latin typeface="Tahoma" panose="020B0604030504040204" charset="0"/>
              </a:rPr>
              <a:t>Focus: identification of components and allocation of responsibilities to components</a:t>
            </a:r>
            <a:endParaRPr lang="en-GB" altLang="zh-CN" sz="1800" i="1">
              <a:latin typeface="Tahoma" panose="020B0604030504040204" charset="0"/>
            </a:endParaRPr>
          </a:p>
        </p:txBody>
      </p:sp>
      <p:sp>
        <p:nvSpPr>
          <p:cNvPr id="825349" name="Text Box 5"/>
          <p:cNvSpPr txBox="1">
            <a:spLocks noChangeArrowheads="1"/>
          </p:cNvSpPr>
          <p:nvPr/>
        </p:nvSpPr>
        <p:spPr bwMode="auto">
          <a:xfrm>
            <a:off x="823913" y="2789238"/>
            <a:ext cx="7467600" cy="163353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Logical Architecture</a:t>
            </a:r>
            <a:endParaRPr lang="en-GB" altLang="zh-CN" sz="2000" b="1">
              <a:latin typeface="Tahoma" panose="020B0604030504040204" charset="0"/>
            </a:endParaRPr>
          </a:p>
          <a:p>
            <a:pPr eaLnBrk="1" hangingPunct="1">
              <a:spcBef>
                <a:spcPct val="50000"/>
              </a:spcBef>
              <a:buFontTx/>
              <a:buChar char="•"/>
            </a:pPr>
            <a:r>
              <a:rPr lang="en-GB" altLang="zh-CN" sz="1800">
                <a:latin typeface="Tahoma" panose="020B0604030504040204" charset="0"/>
              </a:rPr>
              <a:t>Updated Architecture diagram (showing interfaces), </a:t>
            </a:r>
            <a:r>
              <a:rPr lang="en-GB" altLang="zh-CN" sz="1800" i="1">
                <a:latin typeface="Tahoma" panose="020B0604030504040204" charset="0"/>
              </a:rPr>
              <a:t>Focus: design of component interactions, connection mechanisms and protocols; interface design and specification; providing contextual information for component users</a:t>
            </a:r>
            <a:endParaRPr lang="en-GB" altLang="zh-CN" sz="1800" i="1">
              <a:latin typeface="Tahoma" panose="020B0604030504040204" charset="0"/>
            </a:endParaRPr>
          </a:p>
        </p:txBody>
      </p:sp>
      <p:sp>
        <p:nvSpPr>
          <p:cNvPr id="825350" name="Text Box 6"/>
          <p:cNvSpPr txBox="1">
            <a:spLocks noChangeArrowheads="1"/>
          </p:cNvSpPr>
          <p:nvPr/>
        </p:nvSpPr>
        <p:spPr bwMode="auto">
          <a:xfrm>
            <a:off x="823913" y="4675188"/>
            <a:ext cx="7543800" cy="163353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spcBef>
                <a:spcPct val="50000"/>
              </a:spcBef>
            </a:pPr>
            <a:r>
              <a:rPr lang="en-GB" altLang="zh-CN" sz="2000" b="1">
                <a:latin typeface="Tahoma" panose="020B0604030504040204" charset="0"/>
              </a:rPr>
              <a:t>Execution Architecture</a:t>
            </a:r>
            <a:endParaRPr lang="en-GB" altLang="zh-CN" sz="2000" b="1">
              <a:latin typeface="Tahoma" panose="020B0604030504040204" charset="0"/>
            </a:endParaRPr>
          </a:p>
          <a:p>
            <a:pPr eaLnBrk="1" hangingPunct="1">
              <a:spcBef>
                <a:spcPct val="50000"/>
              </a:spcBef>
              <a:buFontTx/>
              <a:buChar char="•"/>
            </a:pPr>
            <a:r>
              <a:rPr lang="en-GB" altLang="zh-CN" sz="1800">
                <a:latin typeface="Tahoma" panose="020B0604030504040204" charset="0"/>
              </a:rPr>
              <a:t>Process view (shown on Collaboration Diagrams)</a:t>
            </a:r>
            <a:r>
              <a:rPr lang="en-GB" altLang="zh-CN" sz="1800" i="1">
                <a:latin typeface="Tahoma" panose="020B0604030504040204" charset="0"/>
              </a:rPr>
              <a:t>Focus: assignment of the runtime component instances to processes, threads and address spaces; how they communicate and co-ordinate; how physical resources are allocated to them</a:t>
            </a:r>
            <a:endParaRPr lang="en-GB" altLang="zh-CN" sz="1800" i="1">
              <a:latin typeface="Tahoma" panose="020B0604030504040204" charset="0"/>
            </a:endParaRPr>
          </a:p>
        </p:txBody>
      </p:sp>
      <p:sp>
        <p:nvSpPr>
          <p:cNvPr id="825351" name="Line 7"/>
          <p:cNvSpPr>
            <a:spLocks noChangeShapeType="1"/>
          </p:cNvSpPr>
          <p:nvPr/>
        </p:nvSpPr>
        <p:spPr bwMode="auto">
          <a:xfrm>
            <a:off x="900113" y="2865438"/>
            <a:ext cx="7696200" cy="0"/>
          </a:xfrm>
          <a:prstGeom prst="line">
            <a:avLst/>
          </a:prstGeom>
          <a:noFill/>
          <a:ln w="9525">
            <a:solidFill>
              <a:schemeClr val="tx1"/>
            </a:solidFill>
            <a:miter lim="800000"/>
          </a:ln>
        </p:spPr>
        <p:txBody>
          <a:bodyPr wrap="none"/>
          <a:lstStyle/>
          <a:p>
            <a:endParaRPr lang="en-US"/>
          </a:p>
        </p:txBody>
      </p:sp>
      <p:sp>
        <p:nvSpPr>
          <p:cNvPr id="825352" name="Line 8"/>
          <p:cNvSpPr>
            <a:spLocks noChangeShapeType="1"/>
          </p:cNvSpPr>
          <p:nvPr/>
        </p:nvSpPr>
        <p:spPr bwMode="auto">
          <a:xfrm>
            <a:off x="900113" y="4770438"/>
            <a:ext cx="7696200" cy="0"/>
          </a:xfrm>
          <a:prstGeom prst="line">
            <a:avLst/>
          </a:prstGeom>
          <a:noFill/>
          <a:ln w="9525">
            <a:solidFill>
              <a:schemeClr val="tx1"/>
            </a:solidFill>
            <a:miter lim="800000"/>
          </a:ln>
        </p:spPr>
        <p:txBody>
          <a:bodyPr wrap="none"/>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Conceptual Architecture</a:t>
            </a:r>
            <a:endParaRPr lang="en-GB" altLang="zh-CN">
              <a:latin typeface="Garamond" panose="02020404030301010803" charset="0"/>
              <a:ea typeface="宋体" panose="02010600030101010101" pitchFamily="2" charset="-122"/>
            </a:endParaRPr>
          </a:p>
        </p:txBody>
      </p:sp>
      <p:sp>
        <p:nvSpPr>
          <p:cNvPr id="82739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F9C2BEA-EEF0-784A-A85D-1EC6800E3AA0}" type="slidenum">
              <a:rPr lang="en-US" altLang="zh-CN" sz="1200">
                <a:latin typeface="Garamond" panose="02020404030301010803" charset="0"/>
              </a:rPr>
            </a:fld>
            <a:endParaRPr lang="en-US" altLang="zh-CN" sz="1200">
              <a:latin typeface="Garamond" panose="02020404030301010803" charset="0"/>
            </a:endParaRPr>
          </a:p>
        </p:txBody>
      </p:sp>
      <p:sp>
        <p:nvSpPr>
          <p:cNvPr id="827395" name="Text Box 3"/>
          <p:cNvSpPr txBox="1">
            <a:spLocks noChangeArrowheads="1"/>
          </p:cNvSpPr>
          <p:nvPr/>
        </p:nvSpPr>
        <p:spPr bwMode="auto">
          <a:xfrm>
            <a:off x="2895600" y="2057400"/>
            <a:ext cx="20574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Clerk dialog</a:t>
            </a:r>
            <a:endParaRPr lang="en-GB" altLang="zh-CN">
              <a:latin typeface="Tahoma" panose="020B0604030504040204" charset="0"/>
            </a:endParaRPr>
          </a:p>
        </p:txBody>
      </p:sp>
      <p:sp>
        <p:nvSpPr>
          <p:cNvPr id="827396" name="Text Box 4"/>
          <p:cNvSpPr txBox="1">
            <a:spLocks noChangeArrowheads="1"/>
          </p:cNvSpPr>
          <p:nvPr/>
        </p:nvSpPr>
        <p:spPr bwMode="auto">
          <a:xfrm>
            <a:off x="304800" y="3429000"/>
            <a:ext cx="22098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Balance books</a:t>
            </a:r>
            <a:endParaRPr lang="en-GB" altLang="zh-CN">
              <a:latin typeface="Tahoma" panose="020B0604030504040204" charset="0"/>
            </a:endParaRPr>
          </a:p>
        </p:txBody>
      </p:sp>
      <p:sp>
        <p:nvSpPr>
          <p:cNvPr id="827397" name="Text Box 5"/>
          <p:cNvSpPr txBox="1">
            <a:spLocks noChangeArrowheads="1"/>
          </p:cNvSpPr>
          <p:nvPr/>
        </p:nvSpPr>
        <p:spPr bwMode="auto">
          <a:xfrm>
            <a:off x="2819400" y="3429000"/>
            <a:ext cx="2895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Receive payments</a:t>
            </a:r>
            <a:endParaRPr lang="en-GB" altLang="zh-CN">
              <a:latin typeface="Tahoma" panose="020B0604030504040204" charset="0"/>
            </a:endParaRPr>
          </a:p>
        </p:txBody>
      </p:sp>
      <p:sp>
        <p:nvSpPr>
          <p:cNvPr id="827398" name="Text Box 6"/>
          <p:cNvSpPr txBox="1">
            <a:spLocks noChangeArrowheads="1"/>
          </p:cNvSpPr>
          <p:nvPr/>
        </p:nvSpPr>
        <p:spPr bwMode="auto">
          <a:xfrm>
            <a:off x="6019800" y="3429000"/>
            <a:ext cx="20574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Enter sales</a:t>
            </a:r>
            <a:endParaRPr lang="en-GB" altLang="zh-CN">
              <a:latin typeface="Tahoma" panose="020B0604030504040204" charset="0"/>
            </a:endParaRPr>
          </a:p>
        </p:txBody>
      </p:sp>
      <p:sp>
        <p:nvSpPr>
          <p:cNvPr id="827399" name="Text Box 7"/>
          <p:cNvSpPr txBox="1">
            <a:spLocks noChangeArrowheads="1"/>
          </p:cNvSpPr>
          <p:nvPr/>
        </p:nvSpPr>
        <p:spPr bwMode="auto">
          <a:xfrm>
            <a:off x="1295400" y="4800600"/>
            <a:ext cx="1905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Accounts</a:t>
            </a:r>
            <a:endParaRPr lang="en-GB" altLang="zh-CN">
              <a:latin typeface="Tahoma" panose="020B0604030504040204" charset="0"/>
            </a:endParaRPr>
          </a:p>
        </p:txBody>
      </p:sp>
      <p:sp>
        <p:nvSpPr>
          <p:cNvPr id="827400" name="Text Box 8"/>
          <p:cNvSpPr txBox="1">
            <a:spLocks noChangeArrowheads="1"/>
          </p:cNvSpPr>
          <p:nvPr/>
        </p:nvSpPr>
        <p:spPr bwMode="auto">
          <a:xfrm>
            <a:off x="3962400" y="4800600"/>
            <a:ext cx="1905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Customers</a:t>
            </a:r>
            <a:endParaRPr lang="en-GB" altLang="zh-CN">
              <a:latin typeface="Tahoma" panose="020B0604030504040204" charset="0"/>
            </a:endParaRPr>
          </a:p>
        </p:txBody>
      </p:sp>
      <p:sp>
        <p:nvSpPr>
          <p:cNvPr id="827401" name="Line 9"/>
          <p:cNvSpPr>
            <a:spLocks noChangeShapeType="1"/>
          </p:cNvSpPr>
          <p:nvPr/>
        </p:nvSpPr>
        <p:spPr bwMode="auto">
          <a:xfrm>
            <a:off x="1219200" y="3048000"/>
            <a:ext cx="6248400" cy="0"/>
          </a:xfrm>
          <a:prstGeom prst="line">
            <a:avLst/>
          </a:prstGeom>
          <a:noFill/>
          <a:ln w="9525">
            <a:solidFill>
              <a:schemeClr val="tx1"/>
            </a:solidFill>
            <a:miter lim="800000"/>
          </a:ln>
        </p:spPr>
        <p:txBody>
          <a:bodyPr wrap="none"/>
          <a:lstStyle/>
          <a:p>
            <a:endParaRPr lang="en-US"/>
          </a:p>
        </p:txBody>
      </p:sp>
      <p:sp>
        <p:nvSpPr>
          <p:cNvPr id="827402" name="Line 10"/>
          <p:cNvSpPr>
            <a:spLocks noChangeShapeType="1"/>
          </p:cNvSpPr>
          <p:nvPr/>
        </p:nvSpPr>
        <p:spPr bwMode="auto">
          <a:xfrm>
            <a:off x="1219200" y="3048000"/>
            <a:ext cx="0" cy="381000"/>
          </a:xfrm>
          <a:prstGeom prst="line">
            <a:avLst/>
          </a:prstGeom>
          <a:noFill/>
          <a:ln w="9525">
            <a:solidFill>
              <a:schemeClr val="tx1"/>
            </a:solidFill>
            <a:miter lim="800000"/>
          </a:ln>
        </p:spPr>
        <p:txBody>
          <a:bodyPr wrap="none"/>
          <a:lstStyle/>
          <a:p>
            <a:endParaRPr lang="en-US"/>
          </a:p>
        </p:txBody>
      </p:sp>
      <p:sp>
        <p:nvSpPr>
          <p:cNvPr id="827403" name="Line 11"/>
          <p:cNvSpPr>
            <a:spLocks noChangeShapeType="1"/>
          </p:cNvSpPr>
          <p:nvPr/>
        </p:nvSpPr>
        <p:spPr bwMode="auto">
          <a:xfrm>
            <a:off x="7467600" y="3048000"/>
            <a:ext cx="0" cy="381000"/>
          </a:xfrm>
          <a:prstGeom prst="line">
            <a:avLst/>
          </a:prstGeom>
          <a:noFill/>
          <a:ln w="9525">
            <a:solidFill>
              <a:schemeClr val="tx1"/>
            </a:solidFill>
            <a:miter lim="800000"/>
          </a:ln>
        </p:spPr>
        <p:txBody>
          <a:bodyPr wrap="none"/>
          <a:lstStyle/>
          <a:p>
            <a:endParaRPr lang="en-US"/>
          </a:p>
        </p:txBody>
      </p:sp>
      <p:sp>
        <p:nvSpPr>
          <p:cNvPr id="827404" name="Line 12"/>
          <p:cNvSpPr>
            <a:spLocks noChangeShapeType="1"/>
          </p:cNvSpPr>
          <p:nvPr/>
        </p:nvSpPr>
        <p:spPr bwMode="auto">
          <a:xfrm>
            <a:off x="4191000" y="2514600"/>
            <a:ext cx="0" cy="914400"/>
          </a:xfrm>
          <a:prstGeom prst="line">
            <a:avLst/>
          </a:prstGeom>
          <a:noFill/>
          <a:ln w="9525">
            <a:solidFill>
              <a:schemeClr val="tx1"/>
            </a:solidFill>
            <a:miter lim="800000"/>
          </a:ln>
        </p:spPr>
        <p:txBody>
          <a:bodyPr wrap="none"/>
          <a:lstStyle/>
          <a:p>
            <a:endParaRPr lang="en-US"/>
          </a:p>
        </p:txBody>
      </p:sp>
      <p:sp>
        <p:nvSpPr>
          <p:cNvPr id="827405" name="Line 16"/>
          <p:cNvSpPr>
            <a:spLocks noChangeShapeType="1"/>
          </p:cNvSpPr>
          <p:nvPr/>
        </p:nvSpPr>
        <p:spPr bwMode="auto">
          <a:xfrm>
            <a:off x="1600200" y="4572000"/>
            <a:ext cx="5029200" cy="0"/>
          </a:xfrm>
          <a:prstGeom prst="line">
            <a:avLst/>
          </a:prstGeom>
          <a:noFill/>
          <a:ln w="9525">
            <a:solidFill>
              <a:schemeClr val="tx1"/>
            </a:solidFill>
            <a:miter lim="800000"/>
          </a:ln>
        </p:spPr>
        <p:txBody>
          <a:bodyPr wrap="none"/>
          <a:lstStyle/>
          <a:p>
            <a:endParaRPr lang="en-US"/>
          </a:p>
        </p:txBody>
      </p:sp>
      <p:sp>
        <p:nvSpPr>
          <p:cNvPr id="827406" name="Line 17"/>
          <p:cNvSpPr>
            <a:spLocks noChangeShapeType="1"/>
          </p:cNvSpPr>
          <p:nvPr/>
        </p:nvSpPr>
        <p:spPr bwMode="auto">
          <a:xfrm flipV="1">
            <a:off x="6629400" y="3886200"/>
            <a:ext cx="0" cy="685800"/>
          </a:xfrm>
          <a:prstGeom prst="line">
            <a:avLst/>
          </a:prstGeom>
          <a:noFill/>
          <a:ln w="9525">
            <a:solidFill>
              <a:schemeClr val="tx1"/>
            </a:solidFill>
            <a:miter lim="800000"/>
          </a:ln>
        </p:spPr>
        <p:txBody>
          <a:bodyPr wrap="none"/>
          <a:lstStyle/>
          <a:p>
            <a:endParaRPr lang="en-US"/>
          </a:p>
        </p:txBody>
      </p:sp>
      <p:sp>
        <p:nvSpPr>
          <p:cNvPr id="827407" name="Line 18"/>
          <p:cNvSpPr>
            <a:spLocks noChangeShapeType="1"/>
          </p:cNvSpPr>
          <p:nvPr/>
        </p:nvSpPr>
        <p:spPr bwMode="auto">
          <a:xfrm flipV="1">
            <a:off x="1600200" y="3886200"/>
            <a:ext cx="0" cy="685800"/>
          </a:xfrm>
          <a:prstGeom prst="line">
            <a:avLst/>
          </a:prstGeom>
          <a:noFill/>
          <a:ln w="9525">
            <a:solidFill>
              <a:schemeClr val="tx1"/>
            </a:solidFill>
            <a:miter lim="800000"/>
          </a:ln>
        </p:spPr>
        <p:txBody>
          <a:bodyPr wrap="none"/>
          <a:lstStyle/>
          <a:p>
            <a:endParaRPr lang="en-US"/>
          </a:p>
        </p:txBody>
      </p:sp>
      <p:sp>
        <p:nvSpPr>
          <p:cNvPr id="827408" name="Line 19"/>
          <p:cNvSpPr>
            <a:spLocks noChangeShapeType="1"/>
          </p:cNvSpPr>
          <p:nvPr/>
        </p:nvSpPr>
        <p:spPr bwMode="auto">
          <a:xfrm flipV="1">
            <a:off x="3810000" y="3886200"/>
            <a:ext cx="0" cy="685800"/>
          </a:xfrm>
          <a:prstGeom prst="line">
            <a:avLst/>
          </a:prstGeom>
          <a:noFill/>
          <a:ln w="9525">
            <a:solidFill>
              <a:schemeClr val="tx1"/>
            </a:solidFill>
            <a:miter lim="800000"/>
          </a:ln>
        </p:spPr>
        <p:txBody>
          <a:bodyPr wrap="none"/>
          <a:lstStyle/>
          <a:p>
            <a:endParaRPr lang="en-US"/>
          </a:p>
        </p:txBody>
      </p:sp>
      <p:sp>
        <p:nvSpPr>
          <p:cNvPr id="827409" name="Line 20"/>
          <p:cNvSpPr>
            <a:spLocks noChangeShapeType="1"/>
          </p:cNvSpPr>
          <p:nvPr/>
        </p:nvSpPr>
        <p:spPr bwMode="auto">
          <a:xfrm>
            <a:off x="2514600" y="4572000"/>
            <a:ext cx="0" cy="228600"/>
          </a:xfrm>
          <a:prstGeom prst="line">
            <a:avLst/>
          </a:prstGeom>
          <a:noFill/>
          <a:ln w="9525">
            <a:solidFill>
              <a:schemeClr val="tx1"/>
            </a:solidFill>
            <a:miter lim="800000"/>
          </a:ln>
        </p:spPr>
        <p:txBody>
          <a:bodyPr wrap="none"/>
          <a:lstStyle/>
          <a:p>
            <a:endParaRPr lang="en-US"/>
          </a:p>
        </p:txBody>
      </p:sp>
      <p:sp>
        <p:nvSpPr>
          <p:cNvPr id="827410" name="Line 21"/>
          <p:cNvSpPr>
            <a:spLocks noChangeShapeType="1"/>
          </p:cNvSpPr>
          <p:nvPr/>
        </p:nvSpPr>
        <p:spPr bwMode="auto">
          <a:xfrm>
            <a:off x="5105400" y="4572000"/>
            <a:ext cx="0" cy="228600"/>
          </a:xfrm>
          <a:prstGeom prst="line">
            <a:avLst/>
          </a:prstGeom>
          <a:noFill/>
          <a:ln w="9525">
            <a:solidFill>
              <a:schemeClr val="tx1"/>
            </a:solidFill>
            <a:miter lim="800000"/>
          </a:ln>
        </p:spPr>
        <p:txBody>
          <a:bodyPr wrap="none"/>
          <a:lstStyle/>
          <a:p>
            <a:endParaRPr lang="en-US"/>
          </a:p>
        </p:txBody>
      </p:sp>
      <p:sp>
        <p:nvSpPr>
          <p:cNvPr id="827411" name="Text Box 22"/>
          <p:cNvSpPr txBox="1">
            <a:spLocks noChangeArrowheads="1"/>
          </p:cNvSpPr>
          <p:nvPr/>
        </p:nvSpPr>
        <p:spPr bwMode="auto">
          <a:xfrm>
            <a:off x="3657600" y="5486400"/>
            <a:ext cx="4572000" cy="10048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FontTx/>
              <a:buChar char="•"/>
            </a:pPr>
            <a:r>
              <a:rPr lang="en-GB" altLang="zh-CN">
                <a:latin typeface="Tahoma" panose="020B0604030504040204" charset="0"/>
              </a:rPr>
              <a:t>Abstract, system-wide view</a:t>
            </a:r>
            <a:endParaRPr lang="en-GB" altLang="zh-CN">
              <a:latin typeface="Tahoma" panose="020B0604030504040204" charset="0"/>
            </a:endParaRPr>
          </a:p>
          <a:p>
            <a:pPr eaLnBrk="1" hangingPunct="1">
              <a:spcBef>
                <a:spcPct val="50000"/>
              </a:spcBef>
              <a:buFontTx/>
              <a:buChar char="•"/>
            </a:pPr>
            <a:r>
              <a:rPr lang="en-GB" altLang="zh-CN">
                <a:latin typeface="Tahoma" panose="020B0604030504040204" charset="0"/>
              </a:rPr>
              <a:t>Basis for communication</a:t>
            </a:r>
            <a:endParaRPr lang="en-GB" altLang="zh-CN">
              <a:latin typeface="Tahoma" panose="020B06040305040402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Logical Architecture</a:t>
            </a:r>
            <a:endParaRPr lang="en-GB" altLang="zh-CN">
              <a:latin typeface="Garamond" panose="02020404030301010803" charset="0"/>
              <a:ea typeface="宋体" panose="02010600030101010101" pitchFamily="2" charset="-122"/>
            </a:endParaRPr>
          </a:p>
        </p:txBody>
      </p:sp>
      <p:sp>
        <p:nvSpPr>
          <p:cNvPr id="829442"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A3A9245-D790-DB48-907D-E7BD099CFBAE}" type="slidenum">
              <a:rPr lang="en-US" altLang="zh-CN" sz="1200">
                <a:latin typeface="Garamond" panose="02020404030301010803" charset="0"/>
              </a:rPr>
            </a:fld>
            <a:endParaRPr lang="en-US" altLang="zh-CN" sz="1200">
              <a:latin typeface="Garamond" panose="02020404030301010803" charset="0"/>
            </a:endParaRPr>
          </a:p>
        </p:txBody>
      </p:sp>
      <p:grpSp>
        <p:nvGrpSpPr>
          <p:cNvPr id="829443" name="Group 3"/>
          <p:cNvGrpSpPr/>
          <p:nvPr/>
        </p:nvGrpSpPr>
        <p:grpSpPr bwMode="auto">
          <a:xfrm>
            <a:off x="609600" y="2362200"/>
            <a:ext cx="2212975" cy="1981200"/>
            <a:chOff x="672" y="1488"/>
            <a:chExt cx="1394" cy="1248"/>
          </a:xfrm>
        </p:grpSpPr>
        <p:sp>
          <p:nvSpPr>
            <p:cNvPr id="829463" name="Rectangle 4"/>
            <p:cNvSpPr>
              <a:spLocks noChangeArrowheads="1"/>
            </p:cNvSpPr>
            <p:nvPr/>
          </p:nvSpPr>
          <p:spPr bwMode="auto">
            <a:xfrm>
              <a:off x="672" y="1488"/>
              <a:ext cx="1392" cy="1248"/>
            </a:xfrm>
            <a:prstGeom prst="rect">
              <a:avLst/>
            </a:prstGeom>
            <a:noFill/>
            <a:ln w="9525">
              <a:solidFill>
                <a:schemeClr val="tx1"/>
              </a:solidFill>
              <a:miter lim="800000"/>
            </a:ln>
          </p:spPr>
          <p:txBody>
            <a:bodyPr wrap="none" anchor="ctr"/>
            <a:lstStyle/>
            <a:p>
              <a:endParaRPr lang="zh-CN" altLang="en-US"/>
            </a:p>
          </p:txBody>
        </p:sp>
        <p:sp>
          <p:nvSpPr>
            <p:cNvPr id="829464" name="Text Box 5"/>
            <p:cNvSpPr txBox="1">
              <a:spLocks noChangeArrowheads="1"/>
            </p:cNvSpPr>
            <p:nvPr/>
          </p:nvSpPr>
          <p:spPr bwMode="auto">
            <a:xfrm>
              <a:off x="710" y="1492"/>
              <a:ext cx="1356" cy="25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Context_Manager</a:t>
              </a:r>
              <a:endParaRPr lang="en-GB" altLang="zh-CN" sz="2000">
                <a:latin typeface="Tahoma" panose="020B0604030504040204" charset="0"/>
              </a:endParaRPr>
            </a:p>
          </p:txBody>
        </p:sp>
      </p:grpSp>
      <p:grpSp>
        <p:nvGrpSpPr>
          <p:cNvPr id="829444" name="Group 6"/>
          <p:cNvGrpSpPr/>
          <p:nvPr/>
        </p:nvGrpSpPr>
        <p:grpSpPr bwMode="auto">
          <a:xfrm>
            <a:off x="6172200" y="2362200"/>
            <a:ext cx="2514600" cy="1981200"/>
            <a:chOff x="3168" y="1536"/>
            <a:chExt cx="1584" cy="1248"/>
          </a:xfrm>
        </p:grpSpPr>
        <p:sp>
          <p:nvSpPr>
            <p:cNvPr id="829461" name="Text Box 7"/>
            <p:cNvSpPr txBox="1">
              <a:spLocks noChangeArrowheads="1"/>
            </p:cNvSpPr>
            <p:nvPr/>
          </p:nvSpPr>
          <p:spPr bwMode="auto">
            <a:xfrm>
              <a:off x="3264" y="1584"/>
              <a:ext cx="1488" cy="2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Application #1</a:t>
              </a:r>
              <a:endParaRPr lang="en-GB" altLang="zh-CN" sz="2000">
                <a:latin typeface="Tahoma" panose="020B0604030504040204" charset="0"/>
              </a:endParaRPr>
            </a:p>
          </p:txBody>
        </p:sp>
        <p:sp>
          <p:nvSpPr>
            <p:cNvPr id="829462" name="Rectangle 8"/>
            <p:cNvSpPr>
              <a:spLocks noChangeArrowheads="1"/>
            </p:cNvSpPr>
            <p:nvPr/>
          </p:nvSpPr>
          <p:spPr bwMode="auto">
            <a:xfrm>
              <a:off x="3168" y="1536"/>
              <a:ext cx="1392" cy="1248"/>
            </a:xfrm>
            <a:prstGeom prst="rect">
              <a:avLst/>
            </a:prstGeom>
            <a:noFill/>
            <a:ln w="9525">
              <a:solidFill>
                <a:schemeClr val="tx1"/>
              </a:solidFill>
              <a:miter lim="800000"/>
            </a:ln>
          </p:spPr>
          <p:txBody>
            <a:bodyPr wrap="none" anchor="ctr"/>
            <a:lstStyle/>
            <a:p>
              <a:endParaRPr lang="zh-CN" altLang="en-US"/>
            </a:p>
          </p:txBody>
        </p:sp>
      </p:grpSp>
      <p:grpSp>
        <p:nvGrpSpPr>
          <p:cNvPr id="829445" name="Group 9"/>
          <p:cNvGrpSpPr/>
          <p:nvPr/>
        </p:nvGrpSpPr>
        <p:grpSpPr bwMode="auto">
          <a:xfrm>
            <a:off x="2819400" y="2590800"/>
            <a:ext cx="838200" cy="228600"/>
            <a:chOff x="1776" y="1632"/>
            <a:chExt cx="528" cy="144"/>
          </a:xfrm>
        </p:grpSpPr>
        <p:sp>
          <p:nvSpPr>
            <p:cNvPr id="829459" name="Oval 10"/>
            <p:cNvSpPr>
              <a:spLocks noChangeArrowheads="1"/>
            </p:cNvSpPr>
            <p:nvPr/>
          </p:nvSpPr>
          <p:spPr bwMode="auto">
            <a:xfrm>
              <a:off x="2160" y="1632"/>
              <a:ext cx="144" cy="144"/>
            </a:xfrm>
            <a:prstGeom prst="ellipse">
              <a:avLst/>
            </a:prstGeom>
            <a:noFill/>
            <a:ln w="9525">
              <a:solidFill>
                <a:schemeClr val="tx1"/>
              </a:solidFill>
              <a:miter lim="800000"/>
            </a:ln>
          </p:spPr>
          <p:txBody>
            <a:bodyPr wrap="none" anchor="ctr"/>
            <a:lstStyle/>
            <a:p>
              <a:endParaRPr lang="zh-CN" altLang="en-US"/>
            </a:p>
          </p:txBody>
        </p:sp>
        <p:sp>
          <p:nvSpPr>
            <p:cNvPr id="829460" name="Line 11"/>
            <p:cNvSpPr>
              <a:spLocks noChangeShapeType="1"/>
            </p:cNvSpPr>
            <p:nvPr/>
          </p:nvSpPr>
          <p:spPr bwMode="auto">
            <a:xfrm flipH="1">
              <a:off x="1776" y="1680"/>
              <a:ext cx="384" cy="0"/>
            </a:xfrm>
            <a:prstGeom prst="line">
              <a:avLst/>
            </a:prstGeom>
            <a:noFill/>
            <a:ln w="9525">
              <a:solidFill>
                <a:schemeClr val="tx1"/>
              </a:solidFill>
              <a:miter lim="800000"/>
            </a:ln>
          </p:spPr>
          <p:txBody>
            <a:bodyPr wrap="none"/>
            <a:lstStyle/>
            <a:p>
              <a:endParaRPr lang="en-US"/>
            </a:p>
          </p:txBody>
        </p:sp>
      </p:grpSp>
      <p:grpSp>
        <p:nvGrpSpPr>
          <p:cNvPr id="829446" name="Group 12"/>
          <p:cNvGrpSpPr/>
          <p:nvPr/>
        </p:nvGrpSpPr>
        <p:grpSpPr bwMode="auto">
          <a:xfrm>
            <a:off x="2819400" y="3352800"/>
            <a:ext cx="838200" cy="228600"/>
            <a:chOff x="1776" y="1632"/>
            <a:chExt cx="528" cy="144"/>
          </a:xfrm>
        </p:grpSpPr>
        <p:sp>
          <p:nvSpPr>
            <p:cNvPr id="829457" name="Oval 13"/>
            <p:cNvSpPr>
              <a:spLocks noChangeArrowheads="1"/>
            </p:cNvSpPr>
            <p:nvPr/>
          </p:nvSpPr>
          <p:spPr bwMode="auto">
            <a:xfrm>
              <a:off x="2160" y="1632"/>
              <a:ext cx="144" cy="144"/>
            </a:xfrm>
            <a:prstGeom prst="ellipse">
              <a:avLst/>
            </a:prstGeom>
            <a:noFill/>
            <a:ln w="9525">
              <a:solidFill>
                <a:schemeClr val="tx1"/>
              </a:solidFill>
              <a:miter lim="800000"/>
            </a:ln>
          </p:spPr>
          <p:txBody>
            <a:bodyPr wrap="none" anchor="ctr"/>
            <a:lstStyle/>
            <a:p>
              <a:endParaRPr lang="zh-CN" altLang="en-US"/>
            </a:p>
          </p:txBody>
        </p:sp>
        <p:sp>
          <p:nvSpPr>
            <p:cNvPr id="829458" name="Line 14"/>
            <p:cNvSpPr>
              <a:spLocks noChangeShapeType="1"/>
            </p:cNvSpPr>
            <p:nvPr/>
          </p:nvSpPr>
          <p:spPr bwMode="auto">
            <a:xfrm flipH="1">
              <a:off x="1776" y="1680"/>
              <a:ext cx="384" cy="0"/>
            </a:xfrm>
            <a:prstGeom prst="line">
              <a:avLst/>
            </a:prstGeom>
            <a:noFill/>
            <a:ln w="9525">
              <a:solidFill>
                <a:schemeClr val="tx1"/>
              </a:solidFill>
              <a:miter lim="800000"/>
            </a:ln>
          </p:spPr>
          <p:txBody>
            <a:bodyPr wrap="none"/>
            <a:lstStyle/>
            <a:p>
              <a:endParaRPr lang="en-US"/>
            </a:p>
          </p:txBody>
        </p:sp>
      </p:grpSp>
      <p:grpSp>
        <p:nvGrpSpPr>
          <p:cNvPr id="829447" name="Group 15"/>
          <p:cNvGrpSpPr/>
          <p:nvPr/>
        </p:nvGrpSpPr>
        <p:grpSpPr bwMode="auto">
          <a:xfrm flipH="1">
            <a:off x="5334000" y="3886200"/>
            <a:ext cx="838200" cy="228600"/>
            <a:chOff x="1776" y="1632"/>
            <a:chExt cx="528" cy="144"/>
          </a:xfrm>
        </p:grpSpPr>
        <p:sp>
          <p:nvSpPr>
            <p:cNvPr id="829455" name="Oval 16"/>
            <p:cNvSpPr>
              <a:spLocks noChangeArrowheads="1"/>
            </p:cNvSpPr>
            <p:nvPr/>
          </p:nvSpPr>
          <p:spPr bwMode="auto">
            <a:xfrm>
              <a:off x="2160" y="1632"/>
              <a:ext cx="144" cy="144"/>
            </a:xfrm>
            <a:prstGeom prst="ellipse">
              <a:avLst/>
            </a:prstGeom>
            <a:noFill/>
            <a:ln w="9525">
              <a:solidFill>
                <a:schemeClr val="tx1"/>
              </a:solidFill>
              <a:miter lim="800000"/>
            </a:ln>
          </p:spPr>
          <p:txBody>
            <a:bodyPr wrap="none" anchor="ctr"/>
            <a:lstStyle/>
            <a:p>
              <a:endParaRPr lang="zh-CN" altLang="en-US"/>
            </a:p>
          </p:txBody>
        </p:sp>
        <p:sp>
          <p:nvSpPr>
            <p:cNvPr id="829456" name="Line 17"/>
            <p:cNvSpPr>
              <a:spLocks noChangeShapeType="1"/>
            </p:cNvSpPr>
            <p:nvPr/>
          </p:nvSpPr>
          <p:spPr bwMode="auto">
            <a:xfrm flipH="1">
              <a:off x="1776" y="1680"/>
              <a:ext cx="384" cy="0"/>
            </a:xfrm>
            <a:prstGeom prst="line">
              <a:avLst/>
            </a:prstGeom>
            <a:noFill/>
            <a:ln w="9525">
              <a:solidFill>
                <a:schemeClr val="tx1"/>
              </a:solidFill>
              <a:miter lim="800000"/>
            </a:ln>
          </p:spPr>
          <p:txBody>
            <a:bodyPr wrap="none"/>
            <a:lstStyle/>
            <a:p>
              <a:endParaRPr lang="en-US"/>
            </a:p>
          </p:txBody>
        </p:sp>
      </p:grpSp>
      <p:sp>
        <p:nvSpPr>
          <p:cNvPr id="829448" name="Line 18"/>
          <p:cNvSpPr>
            <a:spLocks noChangeShapeType="1"/>
          </p:cNvSpPr>
          <p:nvPr/>
        </p:nvSpPr>
        <p:spPr bwMode="auto">
          <a:xfrm flipH="1">
            <a:off x="3733800" y="2667000"/>
            <a:ext cx="2438400" cy="0"/>
          </a:xfrm>
          <a:prstGeom prst="line">
            <a:avLst/>
          </a:prstGeom>
          <a:noFill/>
          <a:ln w="9525">
            <a:solidFill>
              <a:schemeClr val="tx1"/>
            </a:solidFill>
            <a:prstDash val="lgDash"/>
            <a:miter lim="800000"/>
            <a:tailEnd type="arrow" w="lg" len="lg"/>
          </a:ln>
        </p:spPr>
        <p:txBody>
          <a:bodyPr wrap="none"/>
          <a:lstStyle/>
          <a:p>
            <a:endParaRPr lang="en-US"/>
          </a:p>
        </p:txBody>
      </p:sp>
      <p:sp>
        <p:nvSpPr>
          <p:cNvPr id="829449" name="Line 19"/>
          <p:cNvSpPr>
            <a:spLocks noChangeShapeType="1"/>
          </p:cNvSpPr>
          <p:nvPr/>
        </p:nvSpPr>
        <p:spPr bwMode="auto">
          <a:xfrm flipH="1">
            <a:off x="3657600" y="3429000"/>
            <a:ext cx="2438400" cy="0"/>
          </a:xfrm>
          <a:prstGeom prst="line">
            <a:avLst/>
          </a:prstGeom>
          <a:noFill/>
          <a:ln w="9525">
            <a:solidFill>
              <a:schemeClr val="tx1"/>
            </a:solidFill>
            <a:prstDash val="lgDash"/>
            <a:miter lim="800000"/>
            <a:tailEnd type="arrow" w="lg" len="lg"/>
          </a:ln>
        </p:spPr>
        <p:txBody>
          <a:bodyPr wrap="none"/>
          <a:lstStyle/>
          <a:p>
            <a:endParaRPr lang="en-US"/>
          </a:p>
        </p:txBody>
      </p:sp>
      <p:sp>
        <p:nvSpPr>
          <p:cNvPr id="829450" name="Line 20"/>
          <p:cNvSpPr>
            <a:spLocks noChangeShapeType="1"/>
          </p:cNvSpPr>
          <p:nvPr/>
        </p:nvSpPr>
        <p:spPr bwMode="auto">
          <a:xfrm>
            <a:off x="2819400" y="3962400"/>
            <a:ext cx="2438400" cy="0"/>
          </a:xfrm>
          <a:prstGeom prst="line">
            <a:avLst/>
          </a:prstGeom>
          <a:noFill/>
          <a:ln w="9525">
            <a:solidFill>
              <a:schemeClr val="tx1"/>
            </a:solidFill>
            <a:prstDash val="lgDash"/>
            <a:miter lim="800000"/>
            <a:tailEnd type="arrow" w="lg" len="lg"/>
          </a:ln>
        </p:spPr>
        <p:txBody>
          <a:bodyPr wrap="none"/>
          <a:lstStyle/>
          <a:p>
            <a:endParaRPr lang="en-US"/>
          </a:p>
        </p:txBody>
      </p:sp>
      <p:sp>
        <p:nvSpPr>
          <p:cNvPr id="829451" name="Text Box 21"/>
          <p:cNvSpPr txBox="1">
            <a:spLocks noChangeArrowheads="1"/>
          </p:cNvSpPr>
          <p:nvPr/>
        </p:nvSpPr>
        <p:spPr bwMode="auto">
          <a:xfrm>
            <a:off x="1066800" y="4876800"/>
            <a:ext cx="7239000" cy="10048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FontTx/>
              <a:buChar char="•"/>
            </a:pPr>
            <a:r>
              <a:rPr lang="zh-CN" altLang="en-GB">
                <a:latin typeface="Tahoma" panose="020B0604030504040204" charset="0"/>
              </a:rPr>
              <a:t>“</a:t>
            </a:r>
            <a:r>
              <a:rPr lang="en-GB" altLang="zh-CN">
                <a:latin typeface="Tahoma" panose="020B0604030504040204" charset="0"/>
              </a:rPr>
              <a:t>Blueprint”: precise, unambiguous, actionable</a:t>
            </a:r>
            <a:endParaRPr lang="en-GB" altLang="zh-CN">
              <a:latin typeface="Tahoma" panose="020B0604030504040204" charset="0"/>
            </a:endParaRPr>
          </a:p>
          <a:p>
            <a:pPr eaLnBrk="1" hangingPunct="1">
              <a:spcBef>
                <a:spcPct val="50000"/>
              </a:spcBef>
              <a:buFontTx/>
              <a:buChar char="•"/>
            </a:pPr>
            <a:r>
              <a:rPr lang="en-GB" altLang="zh-CN">
                <a:latin typeface="Tahoma" panose="020B0604030504040204" charset="0"/>
              </a:rPr>
              <a:t>Basis for supplier/client contract</a:t>
            </a:r>
            <a:endParaRPr lang="en-GB" altLang="zh-CN">
              <a:latin typeface="Tahoma" panose="020B0604030504040204" charset="0"/>
            </a:endParaRPr>
          </a:p>
        </p:txBody>
      </p:sp>
      <p:sp>
        <p:nvSpPr>
          <p:cNvPr id="829452" name="Text Box 22"/>
          <p:cNvSpPr txBox="1">
            <a:spLocks noChangeArrowheads="1"/>
          </p:cNvSpPr>
          <p:nvPr/>
        </p:nvSpPr>
        <p:spPr bwMode="auto">
          <a:xfrm>
            <a:off x="2819400" y="2895600"/>
            <a:ext cx="30480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ContextManager</a:t>
            </a:r>
            <a:endParaRPr lang="en-GB" altLang="zh-CN" sz="1400">
              <a:latin typeface="Tahoma" panose="020B0604030504040204" charset="0"/>
            </a:endParaRPr>
          </a:p>
        </p:txBody>
      </p:sp>
      <p:sp>
        <p:nvSpPr>
          <p:cNvPr id="829453" name="Text Box 23"/>
          <p:cNvSpPr txBox="1">
            <a:spLocks noChangeArrowheads="1"/>
          </p:cNvSpPr>
          <p:nvPr/>
        </p:nvSpPr>
        <p:spPr bwMode="auto">
          <a:xfrm>
            <a:off x="2819400" y="3581400"/>
            <a:ext cx="30480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ContextData</a:t>
            </a:r>
            <a:endParaRPr lang="en-GB" altLang="zh-CN" sz="1400">
              <a:latin typeface="Tahoma" panose="020B0604030504040204" charset="0"/>
            </a:endParaRPr>
          </a:p>
        </p:txBody>
      </p:sp>
      <p:sp>
        <p:nvSpPr>
          <p:cNvPr id="829454" name="Text Box 24"/>
          <p:cNvSpPr txBox="1">
            <a:spLocks noChangeArrowheads="1"/>
          </p:cNvSpPr>
          <p:nvPr/>
        </p:nvSpPr>
        <p:spPr bwMode="auto">
          <a:xfrm>
            <a:off x="4267200" y="4114800"/>
            <a:ext cx="30480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ContextParticipant</a:t>
            </a:r>
            <a:endParaRPr lang="en-GB" altLang="zh-CN" sz="1400">
              <a:latin typeface="Tahoma" panose="020B06040305040402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8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Execution Architecture</a:t>
            </a:r>
            <a:endParaRPr lang="en-GB" altLang="zh-CN">
              <a:latin typeface="Garamond" panose="02020404030301010803" charset="0"/>
              <a:ea typeface="宋体" panose="02010600030101010101" pitchFamily="2" charset="-122"/>
            </a:endParaRPr>
          </a:p>
        </p:txBody>
      </p:sp>
      <p:sp>
        <p:nvSpPr>
          <p:cNvPr id="83149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D71BA7D-E706-AA48-85E2-7B300F4BE688}" type="slidenum">
              <a:rPr lang="en-US" altLang="zh-CN" sz="1200">
                <a:latin typeface="Garamond" panose="02020404030301010803" charset="0"/>
              </a:rPr>
            </a:fld>
            <a:endParaRPr lang="en-US" altLang="zh-CN" sz="1200">
              <a:latin typeface="Garamond" panose="02020404030301010803" charset="0"/>
            </a:endParaRPr>
          </a:p>
        </p:txBody>
      </p:sp>
      <p:sp>
        <p:nvSpPr>
          <p:cNvPr id="831491" name="Text Box 3"/>
          <p:cNvSpPr txBox="1">
            <a:spLocks noChangeArrowheads="1"/>
          </p:cNvSpPr>
          <p:nvPr/>
        </p:nvSpPr>
        <p:spPr bwMode="auto">
          <a:xfrm>
            <a:off x="2627313" y="1484313"/>
            <a:ext cx="3048000" cy="1120775"/>
          </a:xfrm>
          <a:prstGeom prst="rect">
            <a:avLst/>
          </a:prstGeom>
          <a:noFill/>
          <a:ln w="50800">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&lt;&lt;process&gt;&gt;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r:ReservationAgent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{location = reservation server}</a:t>
            </a:r>
            <a:endParaRPr lang="en-GB" altLang="zh-CN" sz="1600">
              <a:latin typeface="Tahoma" panose="020B0604030504040204" charset="0"/>
            </a:endParaRPr>
          </a:p>
        </p:txBody>
      </p:sp>
      <p:sp>
        <p:nvSpPr>
          <p:cNvPr id="831492" name="Text Box 4"/>
          <p:cNvSpPr txBox="1">
            <a:spLocks noChangeArrowheads="1"/>
          </p:cNvSpPr>
          <p:nvPr/>
        </p:nvSpPr>
        <p:spPr bwMode="auto">
          <a:xfrm>
            <a:off x="493713" y="3617913"/>
            <a:ext cx="1905000" cy="1120775"/>
          </a:xfrm>
          <a:prstGeom prst="rect">
            <a:avLst/>
          </a:prstGeom>
          <a:noFill/>
          <a:ln w="50800">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&lt;&lt;process&gt;&gt;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t:TripPlanner</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{location = client}</a:t>
            </a:r>
            <a:endParaRPr lang="en-GB" altLang="zh-CN" sz="1600">
              <a:latin typeface="Tahoma" panose="020B0604030504040204" charset="0"/>
            </a:endParaRPr>
          </a:p>
        </p:txBody>
      </p:sp>
      <p:sp>
        <p:nvSpPr>
          <p:cNvPr id="831493" name="Text Box 5"/>
          <p:cNvSpPr txBox="1">
            <a:spLocks noChangeArrowheads="1"/>
          </p:cNvSpPr>
          <p:nvPr/>
        </p:nvSpPr>
        <p:spPr bwMode="auto">
          <a:xfrm>
            <a:off x="3008313" y="3617913"/>
            <a:ext cx="2590800" cy="1120775"/>
          </a:xfrm>
          <a:prstGeom prst="rect">
            <a:avLst/>
          </a:prstGeom>
          <a:noFill/>
          <a:ln w="50800">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&lt;&lt;process&gt;&gt;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h:HotelAgent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{location = hotel server}</a:t>
            </a:r>
            <a:endParaRPr lang="en-GB" altLang="zh-CN" sz="1600">
              <a:latin typeface="Tahoma" panose="020B0604030504040204" charset="0"/>
            </a:endParaRPr>
          </a:p>
        </p:txBody>
      </p:sp>
      <p:sp>
        <p:nvSpPr>
          <p:cNvPr id="831494" name="Text Box 6"/>
          <p:cNvSpPr txBox="1">
            <a:spLocks noChangeArrowheads="1"/>
          </p:cNvSpPr>
          <p:nvPr/>
        </p:nvSpPr>
        <p:spPr bwMode="auto">
          <a:xfrm>
            <a:off x="5980113" y="3617913"/>
            <a:ext cx="2743200" cy="1120775"/>
          </a:xfrm>
          <a:prstGeom prst="rect">
            <a:avLst/>
          </a:prstGeom>
          <a:noFill/>
          <a:ln w="50800">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&lt;&lt;process&gt;&gt;</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t:TicketingManager</a:t>
            </a:r>
            <a:endParaRPr lang="en-GB" altLang="zh-CN" sz="1600">
              <a:latin typeface="Tahoma" panose="020B0604030504040204" charset="0"/>
            </a:endParaRPr>
          </a:p>
          <a:p>
            <a:pPr eaLnBrk="1" hangingPunct="1">
              <a:spcBef>
                <a:spcPct val="50000"/>
              </a:spcBef>
            </a:pPr>
            <a:r>
              <a:rPr lang="en-GB" altLang="zh-CN" sz="1600">
                <a:latin typeface="Tahoma" panose="020B0604030504040204" charset="0"/>
              </a:rPr>
              <a:t>{location = airline server}</a:t>
            </a:r>
            <a:endParaRPr lang="en-GB" altLang="zh-CN" sz="1600">
              <a:latin typeface="Tahoma" panose="020B0604030504040204" charset="0"/>
            </a:endParaRPr>
          </a:p>
        </p:txBody>
      </p:sp>
      <p:sp>
        <p:nvSpPr>
          <p:cNvPr id="831495" name="Oval 7"/>
          <p:cNvSpPr>
            <a:spLocks noChangeArrowheads="1"/>
          </p:cNvSpPr>
          <p:nvPr/>
        </p:nvSpPr>
        <p:spPr bwMode="auto">
          <a:xfrm>
            <a:off x="265113" y="2017713"/>
            <a:ext cx="1905000" cy="838200"/>
          </a:xfrm>
          <a:prstGeom prst="ellipse">
            <a:avLst/>
          </a:prstGeom>
          <a:noFill/>
          <a:ln w="9525">
            <a:solidFill>
              <a:schemeClr val="tx1"/>
            </a:solidFill>
            <a:prstDash val="lgDash"/>
            <a:miter lim="800000"/>
          </a:ln>
        </p:spPr>
        <p:txBody>
          <a:bodyPr wrap="none" anchor="ctr"/>
          <a:lstStyle/>
          <a:p>
            <a:pPr algn="ctr"/>
            <a:r>
              <a:rPr lang="en-GB" altLang="zh-CN" sz="2400">
                <a:latin typeface="Tahoma" panose="020B0604030504040204" charset="0"/>
              </a:rPr>
              <a:t>CORBA ORB</a:t>
            </a:r>
            <a:endParaRPr lang="en-GB" altLang="zh-CN" sz="2400">
              <a:latin typeface="Tahoma" panose="020B0604030504040204" charset="0"/>
            </a:endParaRPr>
          </a:p>
        </p:txBody>
      </p:sp>
      <p:sp>
        <p:nvSpPr>
          <p:cNvPr id="831496" name="Line 8"/>
          <p:cNvSpPr>
            <a:spLocks noChangeShapeType="1"/>
          </p:cNvSpPr>
          <p:nvPr/>
        </p:nvSpPr>
        <p:spPr bwMode="auto">
          <a:xfrm flipV="1">
            <a:off x="1103313" y="1560513"/>
            <a:ext cx="1524000" cy="457200"/>
          </a:xfrm>
          <a:prstGeom prst="line">
            <a:avLst/>
          </a:prstGeom>
          <a:noFill/>
          <a:ln w="9525">
            <a:solidFill>
              <a:schemeClr val="tx1"/>
            </a:solidFill>
            <a:prstDash val="lgDash"/>
            <a:miter lim="800000"/>
          </a:ln>
        </p:spPr>
        <p:txBody>
          <a:bodyPr wrap="none"/>
          <a:lstStyle/>
          <a:p>
            <a:endParaRPr lang="en-US"/>
          </a:p>
        </p:txBody>
      </p:sp>
      <p:sp>
        <p:nvSpPr>
          <p:cNvPr id="831497" name="Line 9"/>
          <p:cNvSpPr>
            <a:spLocks noChangeShapeType="1"/>
          </p:cNvSpPr>
          <p:nvPr/>
        </p:nvSpPr>
        <p:spPr bwMode="auto">
          <a:xfrm>
            <a:off x="874713" y="2855913"/>
            <a:ext cx="457200" cy="762000"/>
          </a:xfrm>
          <a:prstGeom prst="line">
            <a:avLst/>
          </a:prstGeom>
          <a:noFill/>
          <a:ln w="9525">
            <a:solidFill>
              <a:schemeClr val="tx1"/>
            </a:solidFill>
            <a:prstDash val="lgDash"/>
            <a:miter lim="800000"/>
          </a:ln>
        </p:spPr>
        <p:txBody>
          <a:bodyPr wrap="none"/>
          <a:lstStyle/>
          <a:p>
            <a:endParaRPr lang="en-US"/>
          </a:p>
        </p:txBody>
      </p:sp>
      <p:sp>
        <p:nvSpPr>
          <p:cNvPr id="831498" name="Line 10"/>
          <p:cNvSpPr>
            <a:spLocks noChangeShapeType="1"/>
          </p:cNvSpPr>
          <p:nvPr/>
        </p:nvSpPr>
        <p:spPr bwMode="auto">
          <a:xfrm flipH="1">
            <a:off x="2398713" y="2627313"/>
            <a:ext cx="457200" cy="1295400"/>
          </a:xfrm>
          <a:prstGeom prst="line">
            <a:avLst/>
          </a:prstGeom>
          <a:noFill/>
          <a:ln w="9525">
            <a:solidFill>
              <a:schemeClr val="tx1"/>
            </a:solidFill>
            <a:miter lim="800000"/>
          </a:ln>
        </p:spPr>
        <p:txBody>
          <a:bodyPr wrap="none"/>
          <a:lstStyle/>
          <a:p>
            <a:endParaRPr lang="en-US"/>
          </a:p>
        </p:txBody>
      </p:sp>
      <p:sp>
        <p:nvSpPr>
          <p:cNvPr id="831499" name="Line 11"/>
          <p:cNvSpPr>
            <a:spLocks noChangeShapeType="1"/>
          </p:cNvSpPr>
          <p:nvPr/>
        </p:nvSpPr>
        <p:spPr bwMode="auto">
          <a:xfrm>
            <a:off x="4075113" y="2627313"/>
            <a:ext cx="152400" cy="990600"/>
          </a:xfrm>
          <a:prstGeom prst="line">
            <a:avLst/>
          </a:prstGeom>
          <a:noFill/>
          <a:ln w="9525">
            <a:solidFill>
              <a:schemeClr val="tx1"/>
            </a:solidFill>
            <a:miter lim="800000"/>
          </a:ln>
        </p:spPr>
        <p:txBody>
          <a:bodyPr wrap="none"/>
          <a:lstStyle/>
          <a:p>
            <a:endParaRPr lang="en-US"/>
          </a:p>
        </p:txBody>
      </p:sp>
      <p:sp>
        <p:nvSpPr>
          <p:cNvPr id="831500" name="Line 12"/>
          <p:cNvSpPr>
            <a:spLocks noChangeShapeType="1"/>
          </p:cNvSpPr>
          <p:nvPr/>
        </p:nvSpPr>
        <p:spPr bwMode="auto">
          <a:xfrm>
            <a:off x="5370513" y="2627313"/>
            <a:ext cx="2057400" cy="990600"/>
          </a:xfrm>
          <a:prstGeom prst="line">
            <a:avLst/>
          </a:prstGeom>
          <a:noFill/>
          <a:ln w="9525">
            <a:solidFill>
              <a:schemeClr val="tx1"/>
            </a:solidFill>
            <a:miter lim="800000"/>
          </a:ln>
        </p:spPr>
        <p:txBody>
          <a:bodyPr wrap="none"/>
          <a:lstStyle/>
          <a:p>
            <a:endParaRPr lang="en-US"/>
          </a:p>
        </p:txBody>
      </p:sp>
      <p:sp>
        <p:nvSpPr>
          <p:cNvPr id="831501" name="Text Box 13"/>
          <p:cNvSpPr txBox="1">
            <a:spLocks noChangeArrowheads="1"/>
          </p:cNvSpPr>
          <p:nvPr/>
        </p:nvSpPr>
        <p:spPr bwMode="auto">
          <a:xfrm>
            <a:off x="1789113" y="1255713"/>
            <a:ext cx="16764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server</a:t>
            </a:r>
            <a:endParaRPr lang="en-GB" altLang="zh-CN" sz="1400">
              <a:latin typeface="Tahoma" panose="020B0604030504040204" charset="0"/>
            </a:endParaRPr>
          </a:p>
        </p:txBody>
      </p:sp>
      <p:sp>
        <p:nvSpPr>
          <p:cNvPr id="831502" name="Text Box 14"/>
          <p:cNvSpPr txBox="1">
            <a:spLocks noChangeArrowheads="1"/>
          </p:cNvSpPr>
          <p:nvPr/>
        </p:nvSpPr>
        <p:spPr bwMode="auto">
          <a:xfrm>
            <a:off x="569913" y="3236913"/>
            <a:ext cx="16764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client</a:t>
            </a:r>
            <a:endParaRPr lang="en-GB" altLang="zh-CN" sz="1400">
              <a:latin typeface="Tahoma" panose="020B0604030504040204" charset="0"/>
            </a:endParaRPr>
          </a:p>
        </p:txBody>
      </p:sp>
      <p:sp>
        <p:nvSpPr>
          <p:cNvPr id="831503" name="Text Box 15"/>
          <p:cNvSpPr txBox="1">
            <a:spLocks noChangeArrowheads="1"/>
          </p:cNvSpPr>
          <p:nvPr/>
        </p:nvSpPr>
        <p:spPr bwMode="auto">
          <a:xfrm>
            <a:off x="2855913" y="5065713"/>
            <a:ext cx="5943600" cy="100488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FontTx/>
              <a:buChar char="•"/>
            </a:pPr>
            <a:r>
              <a:rPr lang="en-GB" altLang="zh-CN">
                <a:latin typeface="Tahoma" panose="020B0604030504040204" charset="0"/>
              </a:rPr>
              <a:t>Configuration of components at run-time</a:t>
            </a:r>
            <a:endParaRPr lang="en-GB" altLang="zh-CN">
              <a:latin typeface="Tahoma" panose="020B0604030504040204" charset="0"/>
            </a:endParaRPr>
          </a:p>
          <a:p>
            <a:pPr eaLnBrk="1" hangingPunct="1">
              <a:spcBef>
                <a:spcPct val="50000"/>
              </a:spcBef>
              <a:buFontTx/>
              <a:buChar char="•"/>
            </a:pPr>
            <a:r>
              <a:rPr lang="en-GB" altLang="zh-CN">
                <a:latin typeface="Tahoma" panose="020B0604030504040204" charset="0"/>
              </a:rPr>
              <a:t>Basis for early system tuning</a:t>
            </a:r>
            <a:endParaRPr lang="en-GB" altLang="zh-CN">
              <a:latin typeface="Tahoma" panose="020B060403050404020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Process Overview</a:t>
            </a:r>
            <a:endParaRPr lang="en-GB" altLang="zh-CN">
              <a:latin typeface="Garamond" panose="02020404030301010803" charset="0"/>
              <a:ea typeface="宋体" panose="02010600030101010101" pitchFamily="2" charset="-122"/>
            </a:endParaRPr>
          </a:p>
        </p:txBody>
      </p:sp>
      <p:sp>
        <p:nvSpPr>
          <p:cNvPr id="83353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A9B3EE5-E27F-B24B-AE6E-D453C1ACBC32}" type="slidenum">
              <a:rPr lang="en-US" altLang="zh-CN" sz="1200">
                <a:latin typeface="Garamond" panose="02020404030301010803" charset="0"/>
              </a:rPr>
            </a:fld>
            <a:endParaRPr lang="en-US" altLang="zh-CN" sz="1200">
              <a:latin typeface="Garamond" panose="02020404030301010803" charset="0"/>
            </a:endParaRPr>
          </a:p>
        </p:txBody>
      </p:sp>
      <p:sp>
        <p:nvSpPr>
          <p:cNvPr id="833539" name="Oval 3"/>
          <p:cNvSpPr>
            <a:spLocks noChangeArrowheads="1"/>
          </p:cNvSpPr>
          <p:nvPr/>
        </p:nvSpPr>
        <p:spPr bwMode="auto">
          <a:xfrm>
            <a:off x="539750" y="1916113"/>
            <a:ext cx="1981200" cy="838200"/>
          </a:xfrm>
          <a:prstGeom prst="ellipse">
            <a:avLst/>
          </a:prstGeom>
          <a:solidFill>
            <a:schemeClr val="accent2">
              <a:alpha val="47842"/>
            </a:schemeClr>
          </a:solidFill>
          <a:ln w="9525">
            <a:solidFill>
              <a:schemeClr val="tx1"/>
            </a:solidFill>
            <a:miter lim="800000"/>
          </a:ln>
        </p:spPr>
        <p:txBody>
          <a:bodyPr wrap="none" anchor="ctr"/>
          <a:lstStyle/>
          <a:p>
            <a:pPr algn="ctr"/>
            <a:r>
              <a:rPr lang="en-GB" altLang="zh-CN" sz="2400">
                <a:latin typeface="Tahoma" panose="020B0604030504040204" charset="0"/>
              </a:rPr>
              <a:t>Init/Commit</a:t>
            </a:r>
            <a:endParaRPr lang="en-GB" altLang="zh-CN" sz="2400">
              <a:latin typeface="Tahoma" panose="020B0604030504040204" charset="0"/>
            </a:endParaRPr>
          </a:p>
        </p:txBody>
      </p:sp>
      <p:sp>
        <p:nvSpPr>
          <p:cNvPr id="833540" name="Oval 4"/>
          <p:cNvSpPr>
            <a:spLocks noChangeArrowheads="1"/>
          </p:cNvSpPr>
          <p:nvPr/>
        </p:nvSpPr>
        <p:spPr bwMode="auto">
          <a:xfrm>
            <a:off x="2057400" y="3429000"/>
            <a:ext cx="2362200" cy="1066800"/>
          </a:xfrm>
          <a:prstGeom prst="ellipse">
            <a:avLst/>
          </a:prstGeom>
          <a:solidFill>
            <a:schemeClr val="accent1"/>
          </a:solidFill>
          <a:ln w="9525">
            <a:solidFill>
              <a:schemeClr val="tx1"/>
            </a:solidFill>
            <a:miter lim="800000"/>
          </a:ln>
        </p:spPr>
        <p:txBody>
          <a:bodyPr wrap="none" anchor="ctr"/>
          <a:lstStyle/>
          <a:p>
            <a:pPr algn="ctr"/>
            <a:r>
              <a:rPr lang="en-GB" altLang="zh-CN" sz="2400">
                <a:latin typeface="Tahoma" panose="020B0604030504040204" charset="0"/>
              </a:rPr>
              <a:t>Architectural </a:t>
            </a:r>
            <a:endParaRPr lang="en-GB" altLang="zh-CN" sz="2400">
              <a:latin typeface="Tahoma" panose="020B0604030504040204" charset="0"/>
            </a:endParaRPr>
          </a:p>
          <a:p>
            <a:pPr algn="ctr"/>
            <a:r>
              <a:rPr lang="en-GB" altLang="zh-CN" sz="2400">
                <a:latin typeface="Tahoma" panose="020B0604030504040204" charset="0"/>
              </a:rPr>
              <a:t>Requirements</a:t>
            </a:r>
            <a:endParaRPr lang="en-GB" altLang="zh-CN" sz="2400">
              <a:latin typeface="Tahoma" panose="020B0604030504040204" charset="0"/>
            </a:endParaRPr>
          </a:p>
        </p:txBody>
      </p:sp>
      <p:sp>
        <p:nvSpPr>
          <p:cNvPr id="833541" name="Oval 5"/>
          <p:cNvSpPr>
            <a:spLocks noChangeArrowheads="1"/>
          </p:cNvSpPr>
          <p:nvPr/>
        </p:nvSpPr>
        <p:spPr bwMode="auto">
          <a:xfrm>
            <a:off x="4953000" y="2971800"/>
            <a:ext cx="2133600" cy="838200"/>
          </a:xfrm>
          <a:prstGeom prst="ellipse">
            <a:avLst/>
          </a:prstGeom>
          <a:solidFill>
            <a:schemeClr val="accent1"/>
          </a:solidFill>
          <a:ln w="9525">
            <a:solidFill>
              <a:schemeClr val="tx1"/>
            </a:solidFill>
            <a:miter lim="800000"/>
          </a:ln>
        </p:spPr>
        <p:txBody>
          <a:bodyPr wrap="none" anchor="ctr"/>
          <a:lstStyle/>
          <a:p>
            <a:pPr algn="ctr"/>
            <a:r>
              <a:rPr lang="en-GB" altLang="zh-CN" sz="2400">
                <a:latin typeface="Tahoma" panose="020B0604030504040204" charset="0"/>
              </a:rPr>
              <a:t>System </a:t>
            </a:r>
            <a:endParaRPr lang="en-GB" altLang="zh-CN" sz="2400">
              <a:latin typeface="Tahoma" panose="020B0604030504040204" charset="0"/>
            </a:endParaRPr>
          </a:p>
          <a:p>
            <a:pPr algn="ctr"/>
            <a:r>
              <a:rPr lang="en-GB" altLang="zh-CN" sz="2400">
                <a:latin typeface="Tahoma" panose="020B0604030504040204" charset="0"/>
              </a:rPr>
              <a:t>Structuring</a:t>
            </a:r>
            <a:endParaRPr lang="en-GB" altLang="zh-CN" sz="2400">
              <a:latin typeface="Tahoma" panose="020B0604030504040204" charset="0"/>
            </a:endParaRPr>
          </a:p>
        </p:txBody>
      </p:sp>
      <p:sp>
        <p:nvSpPr>
          <p:cNvPr id="833542" name="Oval 6"/>
          <p:cNvSpPr>
            <a:spLocks noChangeArrowheads="1"/>
          </p:cNvSpPr>
          <p:nvPr/>
        </p:nvSpPr>
        <p:spPr bwMode="auto">
          <a:xfrm>
            <a:off x="3733800" y="4876800"/>
            <a:ext cx="2209800" cy="914400"/>
          </a:xfrm>
          <a:prstGeom prst="ellipse">
            <a:avLst/>
          </a:prstGeom>
          <a:solidFill>
            <a:schemeClr val="accent1"/>
          </a:solidFill>
          <a:ln w="9525">
            <a:solidFill>
              <a:schemeClr val="tx1"/>
            </a:solidFill>
            <a:miter lim="800000"/>
          </a:ln>
        </p:spPr>
        <p:txBody>
          <a:bodyPr wrap="none" anchor="ctr"/>
          <a:lstStyle/>
          <a:p>
            <a:pPr algn="ctr"/>
            <a:r>
              <a:rPr lang="en-GB" altLang="zh-CN" sz="2400">
                <a:latin typeface="Tahoma" panose="020B0604030504040204" charset="0"/>
              </a:rPr>
              <a:t>Architectural </a:t>
            </a:r>
            <a:endParaRPr lang="en-GB" altLang="zh-CN" sz="2400">
              <a:latin typeface="Tahoma" panose="020B0604030504040204" charset="0"/>
            </a:endParaRPr>
          </a:p>
          <a:p>
            <a:pPr algn="ctr"/>
            <a:r>
              <a:rPr lang="en-GB" altLang="zh-CN" sz="2400">
                <a:latin typeface="Tahoma" panose="020B0604030504040204" charset="0"/>
              </a:rPr>
              <a:t>Validation</a:t>
            </a:r>
            <a:endParaRPr lang="en-GB" altLang="zh-CN" sz="2400">
              <a:latin typeface="Tahoma" panose="020B0604030504040204" charset="0"/>
            </a:endParaRPr>
          </a:p>
        </p:txBody>
      </p:sp>
      <p:sp>
        <p:nvSpPr>
          <p:cNvPr id="833543" name="Oval 7"/>
          <p:cNvSpPr>
            <a:spLocks noChangeArrowheads="1"/>
          </p:cNvSpPr>
          <p:nvPr/>
        </p:nvSpPr>
        <p:spPr bwMode="auto">
          <a:xfrm>
            <a:off x="6781800" y="5715000"/>
            <a:ext cx="1981200" cy="838200"/>
          </a:xfrm>
          <a:prstGeom prst="ellipse">
            <a:avLst/>
          </a:prstGeom>
          <a:solidFill>
            <a:schemeClr val="accent2">
              <a:alpha val="49019"/>
            </a:schemeClr>
          </a:solidFill>
          <a:ln w="9525">
            <a:solidFill>
              <a:schemeClr val="tx1"/>
            </a:solidFill>
            <a:miter lim="800000"/>
          </a:ln>
        </p:spPr>
        <p:txBody>
          <a:bodyPr wrap="none" anchor="ctr"/>
          <a:lstStyle/>
          <a:p>
            <a:pPr algn="ctr"/>
            <a:r>
              <a:rPr lang="en-GB" altLang="zh-CN" sz="2400">
                <a:latin typeface="Tahoma" panose="020B0604030504040204" charset="0"/>
              </a:rPr>
              <a:t>Deployment</a:t>
            </a:r>
            <a:endParaRPr lang="en-GB" altLang="zh-CN" sz="2400">
              <a:latin typeface="Tahoma" panose="020B0604030504040204" charset="0"/>
            </a:endParaRPr>
          </a:p>
        </p:txBody>
      </p:sp>
      <p:sp>
        <p:nvSpPr>
          <p:cNvPr id="833544" name="AutoShape 8"/>
          <p:cNvSpPr>
            <a:spLocks noChangeArrowheads="1"/>
          </p:cNvSpPr>
          <p:nvPr/>
        </p:nvSpPr>
        <p:spPr bwMode="auto">
          <a:xfrm rot="2550276">
            <a:off x="1828800" y="2819400"/>
            <a:ext cx="762000" cy="381000"/>
          </a:xfrm>
          <a:prstGeom prst="rightArrow">
            <a:avLst>
              <a:gd name="adj1" fmla="val 100000"/>
              <a:gd name="adj2" fmla="val 39130"/>
            </a:avLst>
          </a:prstGeom>
          <a:solidFill>
            <a:schemeClr val="hlink"/>
          </a:solidFill>
          <a:ln w="9525">
            <a:solidFill>
              <a:schemeClr val="tx1"/>
            </a:solidFill>
            <a:miter lim="800000"/>
          </a:ln>
        </p:spPr>
        <p:txBody>
          <a:bodyPr wrap="none" anchor="ctr"/>
          <a:lstStyle/>
          <a:p>
            <a:endParaRPr lang="zh-CN" altLang="en-US"/>
          </a:p>
        </p:txBody>
      </p:sp>
      <p:sp>
        <p:nvSpPr>
          <p:cNvPr id="833545" name="AutoShape 9"/>
          <p:cNvSpPr>
            <a:spLocks noChangeArrowheads="1"/>
          </p:cNvSpPr>
          <p:nvPr/>
        </p:nvSpPr>
        <p:spPr bwMode="auto">
          <a:xfrm>
            <a:off x="3048000" y="2286000"/>
            <a:ext cx="2209800" cy="762000"/>
          </a:xfrm>
          <a:prstGeom prst="curvedDownArrow">
            <a:avLst>
              <a:gd name="adj1" fmla="val 58000"/>
              <a:gd name="adj2" fmla="val 116000"/>
              <a:gd name="adj3" fmla="val 33333"/>
            </a:avLst>
          </a:prstGeom>
          <a:solidFill>
            <a:schemeClr val="hlink"/>
          </a:solidFill>
          <a:ln w="9525">
            <a:solidFill>
              <a:schemeClr val="tx1"/>
            </a:solidFill>
            <a:miter lim="800000"/>
          </a:ln>
        </p:spPr>
        <p:txBody>
          <a:bodyPr wrap="none" anchor="ctr"/>
          <a:lstStyle/>
          <a:p>
            <a:endParaRPr lang="zh-CN" altLang="en-US"/>
          </a:p>
        </p:txBody>
      </p:sp>
      <p:sp>
        <p:nvSpPr>
          <p:cNvPr id="833546" name="AutoShape 10"/>
          <p:cNvSpPr>
            <a:spLocks noChangeArrowheads="1"/>
          </p:cNvSpPr>
          <p:nvPr/>
        </p:nvSpPr>
        <p:spPr bwMode="auto">
          <a:xfrm>
            <a:off x="7239000" y="3505200"/>
            <a:ext cx="762000" cy="1828800"/>
          </a:xfrm>
          <a:prstGeom prst="curvedLeftArrow">
            <a:avLst>
              <a:gd name="adj1" fmla="val 64178"/>
              <a:gd name="adj2" fmla="val 96000"/>
              <a:gd name="adj3" fmla="val 33333"/>
            </a:avLst>
          </a:prstGeom>
          <a:solidFill>
            <a:schemeClr val="hlink"/>
          </a:solidFill>
          <a:ln w="9525">
            <a:solidFill>
              <a:schemeClr val="tx1"/>
            </a:solidFill>
            <a:miter lim="800000"/>
          </a:ln>
        </p:spPr>
        <p:txBody>
          <a:bodyPr wrap="none" anchor="ctr"/>
          <a:lstStyle/>
          <a:p>
            <a:endParaRPr lang="zh-CN" altLang="en-US"/>
          </a:p>
        </p:txBody>
      </p:sp>
      <p:sp>
        <p:nvSpPr>
          <p:cNvPr id="833547" name="AutoShape 11"/>
          <p:cNvSpPr>
            <a:spLocks noChangeArrowheads="1"/>
          </p:cNvSpPr>
          <p:nvPr/>
        </p:nvSpPr>
        <p:spPr bwMode="auto">
          <a:xfrm flipH="1" flipV="1">
            <a:off x="990600" y="4267200"/>
            <a:ext cx="1752600" cy="1371600"/>
          </a:xfrm>
          <a:prstGeom prst="curvedLeftArrow">
            <a:avLst>
              <a:gd name="adj1" fmla="val 20000"/>
              <a:gd name="adj2" fmla="val 40000"/>
              <a:gd name="adj3" fmla="val 42593"/>
            </a:avLst>
          </a:prstGeom>
          <a:solidFill>
            <a:schemeClr val="hlink"/>
          </a:solidFill>
          <a:ln w="9525">
            <a:solidFill>
              <a:schemeClr val="tx1"/>
            </a:solidFill>
            <a:miter lim="800000"/>
          </a:ln>
        </p:spPr>
        <p:txBody>
          <a:bodyPr wrap="none" anchor="ctr"/>
          <a:lstStyle/>
          <a:p>
            <a:endParaRPr lang="zh-CN" altLang="en-US"/>
          </a:p>
        </p:txBody>
      </p:sp>
      <p:sp>
        <p:nvSpPr>
          <p:cNvPr id="833548" name="AutoShape 12"/>
          <p:cNvSpPr>
            <a:spLocks noChangeArrowheads="1"/>
          </p:cNvSpPr>
          <p:nvPr/>
        </p:nvSpPr>
        <p:spPr bwMode="auto">
          <a:xfrm rot="1187395">
            <a:off x="6019800" y="5334000"/>
            <a:ext cx="762000" cy="762000"/>
          </a:xfrm>
          <a:prstGeom prst="rightArrow">
            <a:avLst>
              <a:gd name="adj1" fmla="val 50000"/>
              <a:gd name="adj2" fmla="val 25000"/>
            </a:avLst>
          </a:prstGeom>
          <a:solidFill>
            <a:schemeClr val="hlink"/>
          </a:solidFill>
          <a:ln w="9525">
            <a:solidFill>
              <a:schemeClr val="tx1"/>
            </a:solidFill>
            <a:miter lim="800000"/>
          </a:ln>
        </p:spPr>
        <p:txBody>
          <a:bodyPr wrap="none" anchor="ctr"/>
          <a:lstStyle/>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How to Create a Good Architecture</a:t>
            </a:r>
            <a:endParaRPr lang="en-GB" altLang="zh-CN">
              <a:latin typeface="Garamond" panose="02020404030301010803" charset="0"/>
              <a:ea typeface="宋体" panose="02010600030101010101" pitchFamily="2" charset="-122"/>
            </a:endParaRPr>
          </a:p>
        </p:txBody>
      </p:sp>
      <p:sp>
        <p:nvSpPr>
          <p:cNvPr id="83558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Elicit stakeholder goals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Ensure architecture supports what is valued and scopes out what is not</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Bredemeyer creates Context Maps, Stakeholder Profiles for documentation</a:t>
            </a:r>
            <a:endParaRPr lang="en-GB" altLang="zh-CN" sz="20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Drives creation of principles, selection of architectural styles, and selection/creation of mechanisms in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meta-architecture phase</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Functionality goals are starting points for Use Cases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Quality goals are starting points for non-functional requirements specification</a:t>
            </a:r>
            <a:endParaRPr lang="en-GB" altLang="zh-CN" sz="2200">
              <a:latin typeface="Arial" panose="020B0604020202020204" pitchFamily="34" charset="0"/>
              <a:ea typeface="宋体" panose="02010600030101010101" pitchFamily="2" charset="-122"/>
            </a:endParaRPr>
          </a:p>
        </p:txBody>
      </p:sp>
      <p:sp>
        <p:nvSpPr>
          <p:cNvPr id="8355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C2B137B-2629-DC4E-B651-4AE43C6B8B0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4354" name="Rectangle 3"/>
          <p:cNvSpPr>
            <a:spLocks noGrp="1" noChangeArrowheads="1"/>
          </p:cNvSpPr>
          <p:nvPr>
            <p:ph idx="1"/>
          </p:nvPr>
        </p:nvSpPr>
        <p:spPr>
          <a:xfrm>
            <a:off x="590550" y="1196975"/>
            <a:ext cx="8229600" cy="4530725"/>
          </a:xfrm>
        </p:spPr>
        <p:txBody>
          <a:bodyPr/>
          <a:lstStyle/>
          <a:p>
            <a:r>
              <a:rPr lang="en-US" sz="2400">
                <a:latin typeface="Arial" panose="020B0604020202020204" pitchFamily="34" charset="0"/>
                <a:ea typeface="宋体" panose="02010600030101010101" pitchFamily="2" charset="-122"/>
              </a:rPr>
              <a:t>Reusability:</a:t>
            </a:r>
            <a:endParaRPr lang="en-US" sz="2400">
              <a:latin typeface="Arial" panose="020B0604020202020204" pitchFamily="34" charset="0"/>
              <a:ea typeface="宋体" panose="02010600030101010101" pitchFamily="2" charset="-122"/>
            </a:endParaRPr>
          </a:p>
          <a:p>
            <a:pPr lvl="1"/>
            <a:r>
              <a:rPr lang="ja-JP" altLang="en-US" sz="2000" i="1">
                <a:latin typeface="Arial" panose="020B0604020202020204" pitchFamily="34" charset="0"/>
                <a:ea typeface="宋体" panose="02010600030101010101" pitchFamily="2" charset="-122"/>
              </a:rPr>
              <a:t>“</a:t>
            </a:r>
            <a:r>
              <a:rPr lang="en-US" altLang="ja-JP" sz="2000" i="1">
                <a:latin typeface="Arial" panose="020B0604020202020204" pitchFamily="34" charset="0"/>
                <a:ea typeface="宋体" panose="02010600030101010101" pitchFamily="2" charset="-122"/>
              </a:rPr>
              <a:t>It should be possible to reuse components, connectors, and architectural patterns in different architectural descriptions, even if they were developed outside the context of the system</a:t>
            </a:r>
            <a:r>
              <a:rPr lang="ja-JP" altLang="en-US" sz="2000" i="1">
                <a:latin typeface="Arial" panose="020B0604020202020204" pitchFamily="34" charset="0"/>
                <a:ea typeface="宋体" panose="02010600030101010101" pitchFamily="2" charset="-122"/>
              </a:rPr>
              <a:t>”</a:t>
            </a:r>
            <a:r>
              <a:rPr lang="en-US" altLang="ja-JP" sz="2000">
                <a:latin typeface="Arial" panose="020B0604020202020204" pitchFamily="34" charset="0"/>
                <a:ea typeface="宋体" panose="02010600030101010101" pitchFamily="2" charset="-122"/>
              </a:rPr>
              <a:t> </a:t>
            </a:r>
            <a:endParaRPr lang="en-US" altLang="ja-JP"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This property will allow us to describe families of architectures as an open-ended collection of architectural elements, together with constraints on the structure and semantics.</a:t>
            </a:r>
            <a:endParaRPr lang="en-US" sz="18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These Architectural patterns require further instantiation of substructure and indefinite replication of relations.  </a:t>
            </a:r>
            <a:endParaRPr lang="en-US" sz="1600">
              <a:latin typeface="Arial" panose="020B0604020202020204" pitchFamily="34" charset="0"/>
              <a:ea typeface="宋体" panose="02010600030101010101" pitchFamily="2" charset="-122"/>
            </a:endParaRPr>
          </a:p>
          <a:p>
            <a:pPr lvl="4"/>
            <a:r>
              <a:rPr lang="en-US" sz="1400">
                <a:latin typeface="Arial" panose="020B0604020202020204" pitchFamily="34" charset="0"/>
                <a:ea typeface="宋体" panose="02010600030101010101" pitchFamily="2" charset="-122"/>
              </a:rPr>
              <a:t>See the GOF book. </a:t>
            </a:r>
            <a:endParaRPr lang="en-US" sz="14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Note that programming languages permit reuse of individual components, FEW make it possible to describe generic patterns of components and connectors.</a:t>
            </a:r>
            <a:endParaRPr lang="en-US" sz="1600">
              <a:latin typeface="Arial" panose="020B0604020202020204" pitchFamily="34" charset="0"/>
              <a:ea typeface="宋体" panose="02010600030101010101" pitchFamily="2" charset="-122"/>
            </a:endParaRPr>
          </a:p>
          <a:p>
            <a:pPr lvl="4"/>
            <a:r>
              <a:rPr lang="en-US" sz="1400">
                <a:latin typeface="Arial" panose="020B0604020202020204" pitchFamily="34" charset="0"/>
                <a:ea typeface="宋体" panose="02010600030101010101" pitchFamily="2" charset="-122"/>
              </a:rPr>
              <a:t> Programming languages provide module constructs only (Ada) few allow us to talk about collections of modules  or structural patterns. </a:t>
            </a:r>
            <a:endParaRPr lang="en-US" sz="1400">
              <a:latin typeface="Arial" panose="020B0604020202020204" pitchFamily="34" charset="0"/>
              <a:ea typeface="宋体" panose="02010600030101010101" pitchFamily="2" charset="-122"/>
            </a:endParaRPr>
          </a:p>
          <a:p>
            <a:pPr lvl="4"/>
            <a:r>
              <a:rPr lang="en-US" sz="1400">
                <a:latin typeface="Arial" panose="020B0604020202020204" pitchFamily="34" charset="0"/>
                <a:ea typeface="宋体" panose="02010600030101010101" pitchFamily="2" charset="-122"/>
              </a:rPr>
              <a:t>For example a pipeline architecture uses pipes &amp; filters AND also constrains the topology to be a linear sequence (but we cannot describe the topology). </a:t>
            </a:r>
            <a:endParaRPr lang="en-US" sz="1400">
              <a:latin typeface="Arial" panose="020B0604020202020204" pitchFamily="34" charset="0"/>
              <a:ea typeface="宋体" panose="02010600030101010101" pitchFamily="2" charset="-122"/>
            </a:endParaRPr>
          </a:p>
        </p:txBody>
      </p:sp>
      <p:sp>
        <p:nvSpPr>
          <p:cNvPr id="484355"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6298DE4-9C22-FD4C-A512-C5D638E876CA}"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Functionality Goals</a:t>
            </a:r>
            <a:endParaRPr lang="en-GB" altLang="zh-CN">
              <a:latin typeface="Garamond" panose="02020404030301010803" charset="0"/>
              <a:ea typeface="宋体" panose="02010600030101010101" pitchFamily="2" charset="-122"/>
            </a:endParaRPr>
          </a:p>
        </p:txBody>
      </p:sp>
      <p:sp>
        <p:nvSpPr>
          <p:cNvPr id="837634"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Functional requirements capture the intended behaviour of the system</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Use Cases capture </a:t>
            </a:r>
            <a:r>
              <a:rPr lang="en-GB" altLang="zh-CN" sz="2600" i="1">
                <a:latin typeface="Arial" panose="020B0604020202020204" pitchFamily="34" charset="0"/>
                <a:ea typeface="宋体" panose="02010600030101010101" pitchFamily="2" charset="-122"/>
              </a:rPr>
              <a:t>who</a:t>
            </a:r>
            <a:r>
              <a:rPr lang="en-GB" altLang="zh-CN" sz="2600">
                <a:latin typeface="Arial" panose="020B0604020202020204" pitchFamily="34" charset="0"/>
                <a:ea typeface="宋体" panose="02010600030101010101" pitchFamily="2" charset="-122"/>
              </a:rPr>
              <a:t> (actor) does </a:t>
            </a:r>
            <a:r>
              <a:rPr lang="en-GB" altLang="zh-CN" sz="2600" i="1">
                <a:latin typeface="Arial" panose="020B0604020202020204" pitchFamily="34" charset="0"/>
                <a:ea typeface="宋体" panose="02010600030101010101" pitchFamily="2" charset="-122"/>
              </a:rPr>
              <a:t>what</a:t>
            </a:r>
            <a:r>
              <a:rPr lang="en-GB" altLang="zh-CN" sz="2600">
                <a:latin typeface="Arial" panose="020B0604020202020204" pitchFamily="34" charset="0"/>
                <a:ea typeface="宋体" panose="02010600030101010101" pitchFamily="2" charset="-122"/>
              </a:rPr>
              <a:t> (interaction) with the system for what </a:t>
            </a:r>
            <a:r>
              <a:rPr lang="en-GB" altLang="zh-CN" sz="2600" i="1">
                <a:latin typeface="Arial" panose="020B0604020202020204" pitchFamily="34" charset="0"/>
                <a:ea typeface="宋体" panose="02010600030101010101" pitchFamily="2" charset="-122"/>
              </a:rPr>
              <a:t>purpose</a:t>
            </a:r>
            <a:r>
              <a:rPr lang="en-GB" altLang="zh-CN" sz="2600">
                <a:latin typeface="Arial" panose="020B0604020202020204" pitchFamily="34" charset="0"/>
                <a:ea typeface="宋体" panose="02010600030101010101" pitchFamily="2" charset="-122"/>
              </a:rPr>
              <a:t> (goal) without dealing with system internals</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A Use Case defines a goal-oriented set of interactions between external actors and the system under consideration</a:t>
            </a:r>
            <a:endParaRPr lang="en-GB" altLang="zh-CN" sz="2600">
              <a:latin typeface="Arial" panose="020B0604020202020204" pitchFamily="34" charset="0"/>
              <a:ea typeface="宋体" panose="02010600030101010101" pitchFamily="2" charset="-122"/>
            </a:endParaRPr>
          </a:p>
        </p:txBody>
      </p:sp>
      <p:sp>
        <p:nvSpPr>
          <p:cNvPr id="8376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816FDA7-3089-6942-AB8B-FF4D754E393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Quality Goals</a:t>
            </a:r>
            <a:endParaRPr lang="en-GB" altLang="zh-CN">
              <a:latin typeface="Garamond" panose="02020404030301010803" charset="0"/>
              <a:ea typeface="宋体" panose="02010600030101010101" pitchFamily="2" charset="-122"/>
            </a:endParaRPr>
          </a:p>
        </p:txBody>
      </p:sp>
      <p:sp>
        <p:nvSpPr>
          <p:cNvPr id="839682"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Qualities are properties or characteristics of the system that its stakeholders care about and hence will affect their degree of satisfaction with the system.</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Explicit, documented qualities are needed to:</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Define architectures so that they achieve required qualities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Make tradeoffs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Form a basis for comparing alternatives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Enhancing communication within architecture team and between architects and stakeholders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Evaluate architectures to ensure compliance</a:t>
            </a:r>
            <a:endParaRPr lang="en-GB" altLang="zh-CN" sz="2200">
              <a:latin typeface="Arial" panose="020B0604020202020204" pitchFamily="34" charset="0"/>
              <a:ea typeface="宋体" panose="02010600030101010101" pitchFamily="2" charset="-122"/>
            </a:endParaRPr>
          </a:p>
        </p:txBody>
      </p:sp>
      <p:sp>
        <p:nvSpPr>
          <p:cNvPr id="8396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9849032-C36B-324D-B98E-16947FA6ABD7}"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2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Init/Commit Summary</a:t>
            </a:r>
            <a:endParaRPr lang="en-GB" altLang="zh-CN">
              <a:latin typeface="Garamond" panose="02020404030301010803" charset="0"/>
              <a:ea typeface="宋体" panose="02010600030101010101" pitchFamily="2" charset="-122"/>
            </a:endParaRPr>
          </a:p>
        </p:txBody>
      </p:sp>
      <p:sp>
        <p:nvSpPr>
          <p:cNvPr id="841730" name="Rectangle 3"/>
          <p:cNvSpPr>
            <a:spLocks noGrp="1" noChangeArrowheads="1"/>
          </p:cNvSpPr>
          <p:nvPr>
            <p:ph idx="1"/>
          </p:nvPr>
        </p:nvSpPr>
        <p:spPr/>
        <p:txBody>
          <a:bodyPr/>
          <a:lstStyle/>
          <a:p>
            <a:pPr eaLnBrk="1" hangingPunct="1">
              <a:lnSpc>
                <a:spcPct val="80000"/>
              </a:lnSpc>
            </a:pPr>
            <a:r>
              <a:rPr lang="en-GB" altLang="zh-CN" sz="2500" b="1">
                <a:latin typeface="Arial" panose="020B0604020202020204" pitchFamily="34" charset="0"/>
                <a:ea typeface="宋体" panose="02010600030101010101" pitchFamily="2" charset="-122"/>
              </a:rPr>
              <a:t>Gain Management Sponsorship</a:t>
            </a:r>
            <a:endParaRPr lang="en-GB" altLang="zh-CN" sz="2500" b="1">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Purpose</a:t>
            </a:r>
            <a:r>
              <a:rPr lang="en-GB" altLang="zh-CN" sz="2400">
                <a:latin typeface="Arial" panose="020B0604020202020204" pitchFamily="34" charset="0"/>
                <a:ea typeface="宋体" panose="02010600030101010101" pitchFamily="2" charset="-122"/>
              </a:rPr>
              <a:t>: Ensure management support</a:t>
            </a:r>
            <a:endParaRPr lang="en-GB" altLang="zh-CN" sz="2400">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Activities</a:t>
            </a:r>
            <a:r>
              <a:rPr lang="en-GB" altLang="zh-CN" sz="2400">
                <a:latin typeface="Arial" panose="020B0604020202020204" pitchFamily="34" charset="0"/>
                <a:ea typeface="宋体" panose="02010600030101010101" pitchFamily="2" charset="-122"/>
              </a:rPr>
              <a:t>: Create/communicate the architectural vision showing how it contributes to long-term success</a:t>
            </a:r>
            <a:endParaRPr lang="en-GB" altLang="zh-CN" sz="2400">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Checks</a:t>
            </a:r>
            <a:r>
              <a:rPr lang="en-GB" altLang="zh-CN" sz="2400">
                <a:latin typeface="Arial" panose="020B0604020202020204" pitchFamily="34" charset="0"/>
                <a:ea typeface="宋体" panose="02010600030101010101" pitchFamily="2" charset="-122"/>
              </a:rPr>
              <a:t>: Resources? Full-time architect-team members? Management championship</a:t>
            </a:r>
            <a:r>
              <a:rPr lang="en-GB" altLang="zh-CN" sz="2700">
                <a:latin typeface="Arial" panose="020B0604020202020204" pitchFamily="34" charset="0"/>
                <a:ea typeface="宋体" panose="02010600030101010101" pitchFamily="2" charset="-122"/>
              </a:rPr>
              <a:t>?</a:t>
            </a:r>
            <a:endParaRPr lang="en-GB" altLang="zh-CN" sz="2700">
              <a:latin typeface="Arial" panose="020B0604020202020204" pitchFamily="34" charset="0"/>
              <a:ea typeface="宋体" panose="02010600030101010101" pitchFamily="2" charset="-122"/>
            </a:endParaRPr>
          </a:p>
          <a:p>
            <a:pPr eaLnBrk="1" hangingPunct="1">
              <a:lnSpc>
                <a:spcPct val="80000"/>
              </a:lnSpc>
            </a:pPr>
            <a:r>
              <a:rPr lang="en-GB" altLang="zh-CN" sz="2500" b="1">
                <a:latin typeface="Arial" panose="020B0604020202020204" pitchFamily="34" charset="0"/>
                <a:ea typeface="宋体" panose="02010600030101010101" pitchFamily="2" charset="-122"/>
              </a:rPr>
              <a:t>Build the Architecture team</a:t>
            </a:r>
            <a:endParaRPr lang="en-GB" altLang="zh-CN" sz="2500" b="1">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Purpose</a:t>
            </a:r>
            <a:r>
              <a:rPr lang="en-GB" altLang="zh-CN" sz="2400">
                <a:latin typeface="Arial" panose="020B0604020202020204" pitchFamily="34" charset="0"/>
                <a:ea typeface="宋体" panose="02010600030101010101" pitchFamily="2" charset="-122"/>
              </a:rPr>
              <a:t>: ensure a cohesive and productive team</a:t>
            </a:r>
            <a:endParaRPr lang="en-GB" altLang="zh-CN" sz="2400">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Activities:</a:t>
            </a:r>
            <a:r>
              <a:rPr lang="en-GB" altLang="zh-CN" sz="2400">
                <a:latin typeface="Arial" panose="020B0604020202020204" pitchFamily="34" charset="0"/>
                <a:ea typeface="宋体" panose="02010600030101010101" pitchFamily="2" charset="-122"/>
              </a:rPr>
              <a:t> Use arch. vision to build team alignment; assess team capabilities and needs; establish team operating model</a:t>
            </a:r>
            <a:endParaRPr lang="en-GB" altLang="zh-CN" sz="2400">
              <a:latin typeface="Arial" panose="020B0604020202020204" pitchFamily="34" charset="0"/>
              <a:ea typeface="宋体" panose="02010600030101010101" pitchFamily="2" charset="-122"/>
            </a:endParaRPr>
          </a:p>
          <a:p>
            <a:pPr lvl="1" eaLnBrk="1" hangingPunct="1">
              <a:lnSpc>
                <a:spcPct val="80000"/>
              </a:lnSpc>
            </a:pPr>
            <a:r>
              <a:rPr lang="en-GB" altLang="zh-CN" sz="2400" b="1">
                <a:latin typeface="Arial" panose="020B0604020202020204" pitchFamily="34" charset="0"/>
                <a:ea typeface="宋体" panose="02010600030101010101" pitchFamily="2" charset="-122"/>
              </a:rPr>
              <a:t>Checks:</a:t>
            </a:r>
            <a:r>
              <a:rPr lang="en-GB" altLang="zh-CN" sz="2400">
                <a:latin typeface="Arial" panose="020B0604020202020204" pitchFamily="34" charset="0"/>
                <a:ea typeface="宋体" panose="02010600030101010101" pitchFamily="2" charset="-122"/>
              </a:rPr>
              <a:t> strong accepted leader? Collaborative, creative team? Effective decision-making?</a:t>
            </a:r>
            <a:endParaRPr lang="en-GB" altLang="zh-CN" sz="2400">
              <a:latin typeface="Arial" panose="020B0604020202020204" pitchFamily="34" charset="0"/>
              <a:ea typeface="宋体" panose="02010600030101010101" pitchFamily="2" charset="-122"/>
            </a:endParaRPr>
          </a:p>
          <a:p>
            <a:pPr lvl="2" eaLnBrk="1" hangingPunct="1">
              <a:lnSpc>
                <a:spcPct val="80000"/>
              </a:lnSpc>
            </a:pPr>
            <a:endParaRPr lang="en-GB" altLang="zh-CN" sz="2500">
              <a:latin typeface="Arial" panose="020B0604020202020204" pitchFamily="34" charset="0"/>
              <a:ea typeface="宋体" panose="02010600030101010101" pitchFamily="2" charset="-122"/>
            </a:endParaRPr>
          </a:p>
          <a:p>
            <a:pPr lvl="1" eaLnBrk="1" hangingPunct="1">
              <a:lnSpc>
                <a:spcPct val="80000"/>
              </a:lnSpc>
            </a:pPr>
            <a:endParaRPr lang="en-GB" altLang="zh-CN" sz="2700">
              <a:latin typeface="Arial" panose="020B0604020202020204" pitchFamily="34" charset="0"/>
              <a:ea typeface="宋体" panose="02010600030101010101" pitchFamily="2" charset="-122"/>
            </a:endParaRPr>
          </a:p>
        </p:txBody>
      </p:sp>
      <p:sp>
        <p:nvSpPr>
          <p:cNvPr id="84173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A0B4699-A9A7-7248-8966-691AC874D61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Architectural Requirements Summary</a:t>
            </a:r>
            <a:endParaRPr lang="en-GB" altLang="zh-CN">
              <a:latin typeface="Garamond" panose="02020404030301010803" charset="0"/>
              <a:ea typeface="宋体" panose="02010600030101010101" pitchFamily="2" charset="-122"/>
            </a:endParaRPr>
          </a:p>
        </p:txBody>
      </p:sp>
      <p:sp>
        <p:nvSpPr>
          <p:cNvPr id="843778"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Capture Context, Goals and Scope</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Ensure architecture is aligned to business strategy and directions, and anticipates market and technology changes</a:t>
            </a:r>
            <a:endParaRPr lang="en-GB" altLang="zh-CN">
              <a:latin typeface="Arial" panose="020B0604020202020204" pitchFamily="34" charset="0"/>
              <a:ea typeface="宋体" panose="02010600030101010101" pitchFamily="2" charset="-122"/>
            </a:endParaRPr>
          </a:p>
          <a:p>
            <a:pPr eaLnBrk="1" hangingPunct="1"/>
            <a:r>
              <a:rPr lang="en-GB" altLang="zh-CN">
                <a:latin typeface="Arial" panose="020B0604020202020204" pitchFamily="34" charset="0"/>
                <a:ea typeface="宋体" panose="02010600030101010101" pitchFamily="2" charset="-122"/>
              </a:rPr>
              <a:t>Capture Functional Requirements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Document, communicate and validate the intended behaviour of the system</a:t>
            </a:r>
            <a:endParaRPr lang="en-GB" altLang="zh-CN">
              <a:latin typeface="Arial" panose="020B0604020202020204" pitchFamily="34" charset="0"/>
              <a:ea typeface="宋体" panose="02010600030101010101" pitchFamily="2" charset="-122"/>
            </a:endParaRPr>
          </a:p>
          <a:p>
            <a:pPr eaLnBrk="1" hangingPunct="1"/>
            <a:r>
              <a:rPr lang="en-GB" altLang="zh-CN">
                <a:latin typeface="Arial" panose="020B0604020202020204" pitchFamily="34" charset="0"/>
                <a:ea typeface="宋体" panose="02010600030101010101" pitchFamily="2" charset="-122"/>
              </a:rPr>
              <a:t>Capture Non-Functional Requirements</a:t>
            </a:r>
            <a:endParaRPr lang="en-GB" altLang="zh-CN">
              <a:latin typeface="Arial" panose="020B0604020202020204" pitchFamily="34" charset="0"/>
              <a:ea typeface="宋体" panose="02010600030101010101" pitchFamily="2" charset="-122"/>
            </a:endParaRPr>
          </a:p>
          <a:p>
            <a:pPr lvl="1" eaLnBrk="1" hangingPunct="1">
              <a:buFont typeface="Wingdings" panose="05000000000000000000" charset="0"/>
              <a:buNone/>
            </a:pPr>
            <a:endParaRPr lang="en-GB" altLang="zh-CN">
              <a:latin typeface="Arial" panose="020B0604020202020204" pitchFamily="34" charset="0"/>
              <a:ea typeface="宋体" panose="02010600030101010101" pitchFamily="2" charset="-122"/>
            </a:endParaRPr>
          </a:p>
        </p:txBody>
      </p:sp>
      <p:sp>
        <p:nvSpPr>
          <p:cNvPr id="8437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25D03DF-678F-AF45-8DAB-5822F2440F4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System Structuring Summary</a:t>
            </a:r>
            <a:endParaRPr lang="en-GB" altLang="zh-CN">
              <a:latin typeface="Garamond" panose="02020404030301010803" charset="0"/>
              <a:ea typeface="宋体" panose="02010600030101010101" pitchFamily="2" charset="-122"/>
            </a:endParaRPr>
          </a:p>
        </p:txBody>
      </p:sp>
      <p:sp>
        <p:nvSpPr>
          <p:cNvPr id="845826" name="Rectangle 3"/>
          <p:cNvSpPr>
            <a:spLocks noGrp="1" noChangeArrowheads="1"/>
          </p:cNvSpPr>
          <p:nvPr>
            <p:ph idx="1"/>
          </p:nvPr>
        </p:nvSpPr>
        <p:spPr/>
        <p:txBody>
          <a:bodyPr/>
          <a:lstStyle/>
          <a:p>
            <a:pPr eaLnBrk="1" hangingPunct="1">
              <a:lnSpc>
                <a:spcPct val="90000"/>
              </a:lnSpc>
            </a:pPr>
            <a:r>
              <a:rPr lang="en-GB" altLang="zh-CN" sz="2600" dirty="0">
                <a:latin typeface="Arial" panose="020B0604020202020204" pitchFamily="34" charset="0"/>
                <a:ea typeface="宋体" panose="02010600030101010101" pitchFamily="2" charset="-122"/>
              </a:rPr>
              <a:t>Create the Meta-Architecture</a:t>
            </a:r>
            <a:endParaRPr lang="en-GB" altLang="zh-CN" sz="2600" dirty="0">
              <a:latin typeface="Arial" panose="020B0604020202020204" pitchFamily="34" charset="0"/>
              <a:ea typeface="宋体" panose="02010600030101010101" pitchFamily="2" charset="-122"/>
            </a:endParaRPr>
          </a:p>
          <a:p>
            <a:pPr lvl="1" eaLnBrk="1" hangingPunct="1">
              <a:lnSpc>
                <a:spcPct val="90000"/>
              </a:lnSpc>
            </a:pPr>
            <a:r>
              <a:rPr lang="en-GB" altLang="zh-CN" sz="2200" dirty="0">
                <a:latin typeface="Arial" panose="020B0604020202020204" pitchFamily="34" charset="0"/>
                <a:ea typeface="宋体" panose="02010600030101010101" pitchFamily="2" charset="-122"/>
              </a:rPr>
              <a:t>Make strategic architectural choices to guide the architecting effort</a:t>
            </a:r>
            <a:endParaRPr lang="en-GB" altLang="zh-CN" sz="2200" dirty="0">
              <a:latin typeface="Arial" panose="020B0604020202020204" pitchFamily="34" charset="0"/>
              <a:ea typeface="宋体" panose="02010600030101010101" pitchFamily="2" charset="-122"/>
            </a:endParaRPr>
          </a:p>
          <a:p>
            <a:pPr eaLnBrk="1" hangingPunct="1">
              <a:lnSpc>
                <a:spcPct val="90000"/>
              </a:lnSpc>
            </a:pPr>
            <a:r>
              <a:rPr lang="en-GB" altLang="zh-CN" sz="2600" dirty="0">
                <a:latin typeface="Arial" panose="020B0604020202020204" pitchFamily="34" charset="0"/>
                <a:ea typeface="宋体" panose="02010600030101010101" pitchFamily="2" charset="-122"/>
              </a:rPr>
              <a:t>Create the Conceptual Architecture</a:t>
            </a:r>
            <a:endParaRPr lang="en-GB" altLang="zh-CN" sz="2600" dirty="0">
              <a:latin typeface="Arial" panose="020B0604020202020204" pitchFamily="34" charset="0"/>
              <a:ea typeface="宋体" panose="02010600030101010101" pitchFamily="2" charset="-122"/>
            </a:endParaRPr>
          </a:p>
          <a:p>
            <a:pPr lvl="1" eaLnBrk="1" hangingPunct="1">
              <a:lnSpc>
                <a:spcPct val="90000"/>
              </a:lnSpc>
            </a:pPr>
            <a:r>
              <a:rPr lang="en-GB" altLang="zh-CN" sz="2200" dirty="0">
                <a:latin typeface="Arial" panose="020B0604020202020204" pitchFamily="34" charset="0"/>
                <a:ea typeface="宋体" panose="02010600030101010101" pitchFamily="2" charset="-122"/>
              </a:rPr>
              <a:t>Create conceptual </a:t>
            </a:r>
            <a:endParaRPr lang="en-GB" altLang="zh-CN" sz="2200" dirty="0">
              <a:latin typeface="Arial" panose="020B0604020202020204" pitchFamily="34" charset="0"/>
              <a:ea typeface="宋体" panose="02010600030101010101" pitchFamily="2" charset="-122"/>
            </a:endParaRPr>
          </a:p>
          <a:p>
            <a:pPr lvl="1" eaLnBrk="1" hangingPunct="1">
              <a:lnSpc>
                <a:spcPct val="90000"/>
              </a:lnSpc>
            </a:pPr>
            <a:r>
              <a:rPr lang="en-GB" altLang="zh-CN" sz="2200" dirty="0">
                <a:latin typeface="Arial" panose="020B0604020202020204" pitchFamily="34" charset="0"/>
                <a:ea typeface="宋体" panose="02010600030101010101" pitchFamily="2" charset="-122"/>
              </a:rPr>
              <a:t> to communicate the architecture to managers, project managers, developers and users</a:t>
            </a:r>
            <a:endParaRPr lang="en-GB" altLang="zh-CN" sz="2200" dirty="0">
              <a:latin typeface="Arial" panose="020B0604020202020204" pitchFamily="34" charset="0"/>
              <a:ea typeface="宋体" panose="02010600030101010101" pitchFamily="2" charset="-122"/>
            </a:endParaRPr>
          </a:p>
          <a:p>
            <a:pPr eaLnBrk="1" hangingPunct="1">
              <a:lnSpc>
                <a:spcPct val="90000"/>
              </a:lnSpc>
            </a:pPr>
            <a:r>
              <a:rPr lang="en-GB" altLang="zh-CN" sz="2600" dirty="0">
                <a:latin typeface="Arial" panose="020B0604020202020204" pitchFamily="34" charset="0"/>
                <a:ea typeface="宋体" panose="02010600030101010101" pitchFamily="2" charset="-122"/>
              </a:rPr>
              <a:t>Create the Logical Architecture</a:t>
            </a:r>
            <a:endParaRPr lang="en-GB" altLang="zh-CN" sz="2600" dirty="0">
              <a:latin typeface="Arial" panose="020B0604020202020204" pitchFamily="34" charset="0"/>
              <a:ea typeface="宋体" panose="02010600030101010101" pitchFamily="2" charset="-122"/>
            </a:endParaRPr>
          </a:p>
          <a:p>
            <a:pPr lvl="1" eaLnBrk="1" hangingPunct="1">
              <a:lnSpc>
                <a:spcPct val="90000"/>
              </a:lnSpc>
            </a:pPr>
            <a:r>
              <a:rPr lang="en-GB" altLang="zh-CN" sz="2200" dirty="0">
                <a:latin typeface="Arial" panose="020B0604020202020204" pitchFamily="34" charset="0"/>
                <a:ea typeface="宋体" panose="02010600030101010101" pitchFamily="2" charset="-122"/>
              </a:rPr>
              <a:t>Create detailed architectural specs. In a way that is directly actionable</a:t>
            </a:r>
            <a:endParaRPr lang="en-GB" altLang="zh-CN" sz="2200" dirty="0">
              <a:latin typeface="Arial" panose="020B0604020202020204" pitchFamily="34" charset="0"/>
              <a:ea typeface="宋体" panose="02010600030101010101" pitchFamily="2" charset="-122"/>
            </a:endParaRPr>
          </a:p>
        </p:txBody>
      </p:sp>
      <p:sp>
        <p:nvSpPr>
          <p:cNvPr id="8458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E86A51D-4074-5D4B-ACC5-DC4E33B76CF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Validation Summary</a:t>
            </a:r>
            <a:endParaRPr lang="en-GB" altLang="zh-CN">
              <a:latin typeface="Garamond" panose="02020404030301010803" charset="0"/>
              <a:ea typeface="宋体" panose="02010600030101010101" pitchFamily="2" charset="-122"/>
            </a:endParaRPr>
          </a:p>
        </p:txBody>
      </p:sp>
      <p:sp>
        <p:nvSpPr>
          <p:cNvPr id="847874"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Validate the Architecture</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Assess the architecture to validate that it meets the requirements and identify issues and areas for improvement early</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Construct prototypes or proof-of-concept demonstrators or skeletal architecture to validate communication and control mechanisms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Conduct reviews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Conduct architectural assessments (e.g., SAAM Action Guide)</a:t>
            </a:r>
            <a:endParaRPr lang="en-GB" altLang="zh-CN">
              <a:latin typeface="Arial" panose="020B0604020202020204" pitchFamily="34" charset="0"/>
              <a:ea typeface="宋体" panose="02010600030101010101" pitchFamily="2" charset="-122"/>
            </a:endParaRPr>
          </a:p>
        </p:txBody>
      </p:sp>
      <p:sp>
        <p:nvSpPr>
          <p:cNvPr id="8478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B24ABC4-EA79-B74E-9B50-68794290837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Deployment Summary</a:t>
            </a:r>
            <a:endParaRPr lang="en-GB" altLang="zh-CN">
              <a:latin typeface="Garamond" panose="02020404030301010803" charset="0"/>
              <a:ea typeface="宋体" panose="02010600030101010101" pitchFamily="2" charset="-122"/>
            </a:endParaRPr>
          </a:p>
        </p:txBody>
      </p:sp>
      <p:sp>
        <p:nvSpPr>
          <p:cNvPr id="849922"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Build Understanding</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Help all developers understand the architecture, its rationale, and how to use it.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Help managers understand its implications for organisational success, work assignments etc.,</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Ensure Compliance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Ensure designs and implementations adhere to the architecture and do not cause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architectural drift</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Evolve the Architecture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Ensure the architecture remains current</a:t>
            </a:r>
            <a:endParaRPr lang="en-GB" altLang="zh-CN" sz="2200">
              <a:latin typeface="Arial" panose="020B0604020202020204" pitchFamily="34" charset="0"/>
              <a:ea typeface="宋体" panose="02010600030101010101" pitchFamily="2" charset="-122"/>
            </a:endParaRPr>
          </a:p>
        </p:txBody>
      </p:sp>
      <p:sp>
        <p:nvSpPr>
          <p:cNvPr id="8499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5BF8BAA-41DE-EA40-A6CE-171B670107D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6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Evolutionary Technical Process</a:t>
            </a:r>
            <a:endParaRPr lang="en-GB" altLang="zh-CN">
              <a:latin typeface="Garamond" panose="02020404030301010803" charset="0"/>
              <a:ea typeface="宋体" panose="02010600030101010101" pitchFamily="2" charset="-122"/>
            </a:endParaRPr>
          </a:p>
        </p:txBody>
      </p:sp>
      <p:sp>
        <p:nvSpPr>
          <p:cNvPr id="851970"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429B7C7-C5CC-D54D-8F3B-F4D0197CF05F}" type="slidenum">
              <a:rPr lang="en-US" altLang="zh-CN" sz="1200">
                <a:latin typeface="Garamond" panose="02020404030301010803" charset="0"/>
              </a:rPr>
            </a:fld>
            <a:endParaRPr lang="en-US" altLang="zh-CN" sz="1200">
              <a:latin typeface="Garamond" panose="02020404030301010803" charset="0"/>
            </a:endParaRPr>
          </a:p>
        </p:txBody>
      </p:sp>
      <p:graphicFrame>
        <p:nvGraphicFramePr>
          <p:cNvPr id="363523" name="Group 3"/>
          <p:cNvGraphicFramePr>
            <a:graphicFrameLocks noGrp="1"/>
          </p:cNvGraphicFramePr>
          <p:nvPr/>
        </p:nvGraphicFramePr>
        <p:xfrm>
          <a:off x="468313" y="1412875"/>
          <a:ext cx="8458200" cy="4303713"/>
        </p:xfrm>
        <a:graphic>
          <a:graphicData uri="http://schemas.openxmlformats.org/drawingml/2006/table">
            <a:tbl>
              <a:tblPr/>
              <a:tblGrid>
                <a:gridCol w="1522412"/>
                <a:gridCol w="1522413"/>
                <a:gridCol w="1438275"/>
                <a:gridCol w="1522412"/>
                <a:gridCol w="1352550"/>
                <a:gridCol w="1100138"/>
              </a:tblGrid>
              <a:tr h="17399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endPar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Pass1     </a:t>
                      </a: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From Business Strategy to Architectural Strategy</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Pass 2</a:t>
                      </a:r>
                      <a:r>
                        <a:rPr kumimoji="0" lang="en-GB"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From Strategy to Concept</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Pass 3    </a:t>
                      </a: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From Concept to Specification</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Pass 4  </a:t>
                      </a: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From Specification to Execution</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Pass 5</a:t>
                      </a:r>
                      <a:r>
                        <a:rPr kumimoji="0" lang="en-GB"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From Execution to Deployment</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Architectural Requirements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Context Goals Scope</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Use cases Qualities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Refine Use Cases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Concurrency</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Developer needs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55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System Structuring</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Meta-architecture</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Conceptual Architecture</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Logical Architecture</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Execution Architecture</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Architectural Guidelines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Architectural Validation</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Reasoned arguments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Impact Analysis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Estimates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Prototypes</a:t>
                      </a:r>
                      <a:endParaRPr kumimoji="0" lang="en-GB"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endPar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7" name="Rectangle 2"/>
          <p:cNvSpPr>
            <a:spLocks noGrp="1" noChangeArrowheads="1"/>
          </p:cNvSpPr>
          <p:nvPr>
            <p:ph type="ctrTitle"/>
          </p:nvPr>
        </p:nvSpPr>
        <p:spPr>
          <a:xfrm>
            <a:off x="914400" y="2025650"/>
            <a:ext cx="7623175" cy="942975"/>
          </a:xfrm>
        </p:spPr>
        <p:txBody>
          <a:bodyPr/>
          <a:lstStyle/>
          <a:p>
            <a:pPr eaLnBrk="1" hangingPunct="1"/>
            <a:r>
              <a:rPr lang="en-US" altLang="zh-CN">
                <a:latin typeface="Garamond" panose="02020404030301010803" charset="0"/>
                <a:ea typeface="宋体" panose="02010600030101010101" pitchFamily="2" charset="-122"/>
              </a:rPr>
              <a:t>Topic 10: </a:t>
            </a:r>
            <a:r>
              <a:rPr lang="en-US" altLang="zh-CN" sz="4200">
                <a:solidFill>
                  <a:schemeClr val="tx1"/>
                </a:solidFill>
                <a:latin typeface="Garamond" panose="02020404030301010803" charset="0"/>
                <a:ea typeface="宋体" panose="02010600030101010101" pitchFamily="2" charset="-122"/>
              </a:rPr>
              <a:t>Software Architecture and the UML</a:t>
            </a:r>
            <a:endParaRPr lang="en-US" altLang="zh-CN" sz="4200">
              <a:latin typeface="Garamond" panose="02020404030301010803" charset="0"/>
              <a:ea typeface="宋体" panose="02010600030101010101" pitchFamily="2" charset="-122"/>
            </a:endParaRPr>
          </a:p>
        </p:txBody>
      </p:sp>
      <p:sp>
        <p:nvSpPr>
          <p:cNvPr id="854018" name="Rectangle 3"/>
          <p:cNvSpPr>
            <a:spLocks noGrp="1" noChangeArrowheads="1"/>
          </p:cNvSpPr>
          <p:nvPr>
            <p:ph type="subTitle" idx="1"/>
          </p:nvPr>
        </p:nvSpPr>
        <p:spPr>
          <a:xfrm>
            <a:off x="1981200" y="3962400"/>
            <a:ext cx="6553200" cy="914400"/>
          </a:xfrm>
        </p:spPr>
        <p:txBody>
          <a:bodyPr/>
          <a:lstStyle/>
          <a:p>
            <a:pPr eaLnBrk="1" hangingPunct="1">
              <a:buFont typeface="Wingdings" panose="05000000000000000000" charset="0"/>
              <a:buNone/>
            </a:pPr>
            <a:r>
              <a:rPr lang="en-US" altLang="zh-CN" sz="4400">
                <a:latin typeface="Arial" panose="020B0604020202020204" pitchFamily="34" charset="0"/>
                <a:ea typeface="宋体" panose="02010600030101010101" pitchFamily="2" charset="-122"/>
              </a:rPr>
              <a:t> </a:t>
            </a:r>
            <a:endParaRPr lang="en-US" altLang="zh-CN" sz="4400">
              <a:latin typeface="Arial" panose="020B0604020202020204" pitchFamily="34" charset="0"/>
              <a:ea typeface="宋体" panose="02010600030101010101" pitchFamily="2" charset="-122"/>
            </a:endParaRPr>
          </a:p>
        </p:txBody>
      </p:sp>
      <p:sp>
        <p:nvSpPr>
          <p:cNvPr id="854019" name="Text Box 5"/>
          <p:cNvSpPr txBox="1">
            <a:spLocks noChangeArrowheads="1"/>
          </p:cNvSpPr>
          <p:nvPr/>
        </p:nvSpPr>
        <p:spPr bwMode="auto">
          <a:xfrm>
            <a:off x="611188" y="6662738"/>
            <a:ext cx="2252662" cy="168275"/>
          </a:xfrm>
          <a:prstGeom prst="rect">
            <a:avLst/>
          </a:prstGeom>
          <a:solidFill>
            <a:schemeClr val="bg1"/>
          </a:solid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sz="500" b="1"/>
              <a:t>*Adapted from “Software Architecture and the UML” by Grady Booch</a:t>
            </a:r>
            <a:endParaRPr lang="en-US" altLang="zh-CN" sz="500" b="1"/>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5"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The Value of the UML</a:t>
            </a:r>
            <a:endParaRPr lang="en-US" altLang="zh-CN">
              <a:latin typeface="Garamond" panose="02020404030301010803" charset="0"/>
              <a:ea typeface="宋体" panose="02010600030101010101" pitchFamily="2" charset="-122"/>
            </a:endParaRPr>
          </a:p>
        </p:txBody>
      </p:sp>
      <p:sp>
        <p:nvSpPr>
          <p:cNvPr id="85606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Is an open standard</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Supports the entire software development lifecycle</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Supports diverse applications areas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Is based on experience and needs of the user community</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Supported by many tools</a:t>
            </a:r>
            <a:endParaRPr lang="en-US" altLang="zh-CN">
              <a:latin typeface="Arial" panose="020B0604020202020204" pitchFamily="34" charset="0"/>
              <a:ea typeface="宋体" panose="02010600030101010101" pitchFamily="2" charset="-122"/>
            </a:endParaRPr>
          </a:p>
        </p:txBody>
      </p:sp>
      <p:sp>
        <p:nvSpPr>
          <p:cNvPr id="85606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D7795A0-2C62-8F4F-B31F-3D2A6801637F}"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7"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5378" name="Rectangle 3"/>
          <p:cNvSpPr>
            <a:spLocks noGrp="1" noChangeArrowheads="1"/>
          </p:cNvSpPr>
          <p:nvPr>
            <p:ph idx="1"/>
          </p:nvPr>
        </p:nvSpPr>
        <p:spPr>
          <a:xfrm>
            <a:off x="457200" y="1412875"/>
            <a:ext cx="8229600" cy="4530725"/>
          </a:xfrm>
        </p:spPr>
        <p:txBody>
          <a:bodyPr/>
          <a:lstStyle/>
          <a:p>
            <a:r>
              <a:rPr lang="en-US" sz="2400">
                <a:latin typeface="Arial" panose="020B0604020202020204" pitchFamily="34" charset="0"/>
                <a:ea typeface="宋体" panose="02010600030101010101" pitchFamily="2" charset="-122"/>
              </a:rPr>
              <a:t>Configuration:</a:t>
            </a:r>
            <a:endParaRPr lang="en-US" sz="2400">
              <a:latin typeface="Arial" panose="020B0604020202020204" pitchFamily="34" charset="0"/>
              <a:ea typeface="宋体" panose="02010600030101010101" pitchFamily="2" charset="-122"/>
            </a:endParaRPr>
          </a:p>
          <a:p>
            <a:pPr lvl="1"/>
            <a:r>
              <a:rPr lang="ja-JP" altLang="en-US" sz="2000" i="1">
                <a:latin typeface="Arial" panose="020B0604020202020204" pitchFamily="34" charset="0"/>
                <a:ea typeface="宋体" panose="02010600030101010101" pitchFamily="2" charset="-122"/>
              </a:rPr>
              <a:t>“</a:t>
            </a:r>
            <a:r>
              <a:rPr lang="en-US" altLang="ja-JP" sz="2000" i="1">
                <a:latin typeface="Arial" panose="020B0604020202020204" pitchFamily="34" charset="0"/>
                <a:ea typeface="宋体" panose="02010600030101010101" pitchFamily="2" charset="-122"/>
              </a:rPr>
              <a:t>Architectural Descriptions should localize the description of system structure independently of the elements being structured. They should also support dynamic reconfiguration.</a:t>
            </a:r>
            <a:r>
              <a:rPr lang="ja-JP" altLang="en-US" sz="2000" i="1">
                <a:latin typeface="Arial" panose="020B0604020202020204" pitchFamily="34" charset="0"/>
                <a:ea typeface="宋体" panose="02010600030101010101" pitchFamily="2" charset="-122"/>
              </a:rPr>
              <a:t>”</a:t>
            </a:r>
            <a:r>
              <a:rPr lang="en-US" altLang="ja-JP" sz="2000">
                <a:latin typeface="Arial" panose="020B0604020202020204" pitchFamily="34" charset="0"/>
                <a:ea typeface="宋体" panose="02010600030101010101" pitchFamily="2" charset="-122"/>
              </a:rPr>
              <a:t> </a:t>
            </a:r>
            <a:endParaRPr lang="en-US" altLang="ja-JP"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This property allows us to understand and change the architectural structure of a system without having to examine each of the systems individual components.</a:t>
            </a:r>
            <a:endParaRPr lang="en-US" sz="18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Therefore an ADL should separate the description of composite structures from the elements in these compositions so that we can reason about the composition as a whole.</a:t>
            </a:r>
            <a:endParaRPr lang="en-US" sz="18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See the comment on dynamic architectures in your text. </a:t>
            </a:r>
            <a:endParaRPr lang="en-US" sz="1800">
              <a:latin typeface="Arial" panose="020B0604020202020204" pitchFamily="34" charset="0"/>
              <a:ea typeface="宋体" panose="02010600030101010101" pitchFamily="2" charset="-122"/>
            </a:endParaRPr>
          </a:p>
          <a:p>
            <a:endParaRPr lang="en-US">
              <a:latin typeface="Arial" panose="020B0604020202020204" pitchFamily="34" charset="0"/>
              <a:ea typeface="宋体" panose="02010600030101010101" pitchFamily="2" charset="-122"/>
            </a:endParaRPr>
          </a:p>
        </p:txBody>
      </p:sp>
      <p:sp>
        <p:nvSpPr>
          <p:cNvPr id="485379"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9DACEA1-D5E1-EF42-A607-D2B26B53306F}"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3" name="Rectangle 3"/>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Creating the UML</a:t>
            </a:r>
            <a:endParaRPr lang="en-US" altLang="zh-CN" b="1">
              <a:latin typeface="Garamond" panose="02020404030301010803" charset="0"/>
              <a:ea typeface="宋体" panose="02010600030101010101" pitchFamily="2" charset="-122"/>
            </a:endParaRPr>
          </a:p>
        </p:txBody>
      </p:sp>
      <p:sp>
        <p:nvSpPr>
          <p:cNvPr id="85811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35A61C2-193E-5047-9861-917C6A915F60}" type="slidenum">
              <a:rPr lang="en-US" altLang="zh-CN" sz="1200">
                <a:latin typeface="Garamond" panose="02020404030301010803" charset="0"/>
              </a:rPr>
            </a:fld>
            <a:endParaRPr lang="en-US" altLang="zh-CN" sz="1200">
              <a:latin typeface="Garamond" panose="02020404030301010803" charset="0"/>
            </a:endParaRPr>
          </a:p>
        </p:txBody>
      </p:sp>
      <p:sp>
        <p:nvSpPr>
          <p:cNvPr id="561154" name="AutoShape 2"/>
          <p:cNvSpPr>
            <a:spLocks noChangeArrowheads="1"/>
          </p:cNvSpPr>
          <p:nvPr/>
        </p:nvSpPr>
        <p:spPr bwMode="auto">
          <a:xfrm rot="1353770">
            <a:off x="5638800" y="547688"/>
            <a:ext cx="3271838" cy="2903537"/>
          </a:xfrm>
          <a:prstGeom prst="irregularSeal2">
            <a:avLst/>
          </a:prstGeom>
          <a:solidFill>
            <a:srgbClr val="009900"/>
          </a:solidFill>
          <a:ln>
            <a:noFill/>
          </a:ln>
          <a:effectLst>
            <a:outerShdw blurRad="63500" dist="107763" dir="2700000" algn="ctr" rotWithShape="0">
              <a:srgbClr val="000000">
                <a:alpha val="74998"/>
              </a:srgbClr>
            </a:outerShdw>
          </a:effectLst>
        </p:spPr>
        <p:txBody>
          <a:bodyPr anchor="ctr">
            <a:spAutoFit/>
          </a:bodyPr>
          <a:lstStyle/>
          <a:p>
            <a:pPr>
              <a:defRPr/>
            </a:pPr>
            <a:endParaRPr lang="zh-CN" altLang="en-US"/>
          </a:p>
        </p:txBody>
      </p:sp>
      <p:sp>
        <p:nvSpPr>
          <p:cNvPr id="858116" name="Rectangle 4"/>
          <p:cNvSpPr>
            <a:spLocks noChangeArrowheads="1"/>
          </p:cNvSpPr>
          <p:nvPr/>
        </p:nvSpPr>
        <p:spPr bwMode="auto">
          <a:xfrm>
            <a:off x="2427288" y="5595938"/>
            <a:ext cx="1397000" cy="366712"/>
          </a:xfrm>
          <a:prstGeom prst="rect">
            <a:avLst/>
          </a:prstGeom>
          <a:noFill/>
          <a:ln>
            <a:noFill/>
          </a:ln>
        </p:spPr>
        <p:txBody>
          <a:bodyPr wrap="none" lIns="92075" tIns="46038" rIns="92075" bIns="46038">
            <a:spAutoFit/>
          </a:bodyPr>
          <a:lstStyle/>
          <a:p>
            <a:pPr algn="ctr" eaLnBrk="0" hangingPunct="0"/>
            <a:r>
              <a:rPr lang="en-US" altLang="zh-CN">
                <a:latin typeface="Arial Narrow" panose="020B0606020202030204" charset="0"/>
              </a:rPr>
              <a:t>Booch method</a:t>
            </a:r>
            <a:endParaRPr lang="en-US" altLang="zh-CN">
              <a:latin typeface="Arial Narrow" panose="020B0606020202030204" charset="0"/>
            </a:endParaRPr>
          </a:p>
        </p:txBody>
      </p:sp>
      <p:sp>
        <p:nvSpPr>
          <p:cNvPr id="858117" name="Rectangle 5"/>
          <p:cNvSpPr>
            <a:spLocks noChangeArrowheads="1"/>
          </p:cNvSpPr>
          <p:nvPr/>
        </p:nvSpPr>
        <p:spPr bwMode="auto">
          <a:xfrm>
            <a:off x="5461000" y="5595938"/>
            <a:ext cx="600075" cy="366712"/>
          </a:xfrm>
          <a:prstGeom prst="rect">
            <a:avLst/>
          </a:prstGeom>
          <a:noFill/>
          <a:ln>
            <a:noFill/>
          </a:ln>
        </p:spPr>
        <p:txBody>
          <a:bodyPr wrap="none" lIns="92075" tIns="46038" rIns="92075" bIns="46038">
            <a:spAutoFit/>
          </a:bodyPr>
          <a:lstStyle/>
          <a:p>
            <a:pPr algn="ctr" eaLnBrk="0" hangingPunct="0"/>
            <a:r>
              <a:rPr lang="en-US" altLang="zh-CN">
                <a:latin typeface="Arial Narrow" panose="020B0606020202030204" charset="0"/>
              </a:rPr>
              <a:t>OMT</a:t>
            </a:r>
            <a:endParaRPr lang="en-US" altLang="zh-CN">
              <a:latin typeface="Arial Narrow" panose="020B0606020202030204" charset="0"/>
            </a:endParaRPr>
          </a:p>
        </p:txBody>
      </p:sp>
      <p:grpSp>
        <p:nvGrpSpPr>
          <p:cNvPr id="2" name="Group 6"/>
          <p:cNvGrpSpPr/>
          <p:nvPr/>
        </p:nvGrpSpPr>
        <p:grpSpPr bwMode="auto">
          <a:xfrm>
            <a:off x="1368425" y="4376738"/>
            <a:ext cx="4048125" cy="1238250"/>
            <a:chOff x="862" y="2757"/>
            <a:chExt cx="2550" cy="780"/>
          </a:xfrm>
        </p:grpSpPr>
        <p:sp>
          <p:nvSpPr>
            <p:cNvPr id="858152" name="Rectangle 7"/>
            <p:cNvSpPr>
              <a:spLocks noChangeArrowheads="1"/>
            </p:cNvSpPr>
            <p:nvPr/>
          </p:nvSpPr>
          <p:spPr bwMode="auto">
            <a:xfrm>
              <a:off x="2229" y="2757"/>
              <a:ext cx="1110" cy="231"/>
            </a:xfrm>
            <a:prstGeom prst="rect">
              <a:avLst/>
            </a:prstGeom>
            <a:noFill/>
            <a:ln>
              <a:noFill/>
            </a:ln>
          </p:spPr>
          <p:txBody>
            <a:bodyPr wrap="none" lIns="92075" tIns="46038" rIns="92075" bIns="46038">
              <a:spAutoFit/>
            </a:bodyPr>
            <a:lstStyle/>
            <a:p>
              <a:pPr algn="ctr" eaLnBrk="0" hangingPunct="0"/>
              <a:r>
                <a:rPr lang="en-US" altLang="zh-CN">
                  <a:latin typeface="Arial Narrow" panose="020B0606020202030204" charset="0"/>
                </a:rPr>
                <a:t>Unified Method 0.8</a:t>
              </a:r>
              <a:endParaRPr lang="en-US" altLang="zh-CN">
                <a:latin typeface="Arial Narrow" panose="020B0606020202030204" charset="0"/>
              </a:endParaRPr>
            </a:p>
          </p:txBody>
        </p:sp>
        <p:sp>
          <p:nvSpPr>
            <p:cNvPr id="858153" name="Line 8"/>
            <p:cNvSpPr>
              <a:spLocks noChangeShapeType="1"/>
            </p:cNvSpPr>
            <p:nvPr/>
          </p:nvSpPr>
          <p:spPr bwMode="auto">
            <a:xfrm flipV="1">
              <a:off x="2021" y="2935"/>
              <a:ext cx="601" cy="602"/>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54" name="Line 9"/>
            <p:cNvSpPr>
              <a:spLocks noChangeShapeType="1"/>
            </p:cNvSpPr>
            <p:nvPr/>
          </p:nvSpPr>
          <p:spPr bwMode="auto">
            <a:xfrm flipH="1" flipV="1">
              <a:off x="2800" y="2935"/>
              <a:ext cx="612" cy="573"/>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55" name="Rectangle 10"/>
            <p:cNvSpPr>
              <a:spLocks noChangeArrowheads="1"/>
            </p:cNvSpPr>
            <p:nvPr/>
          </p:nvSpPr>
          <p:spPr bwMode="auto">
            <a:xfrm>
              <a:off x="862" y="2761"/>
              <a:ext cx="740" cy="212"/>
            </a:xfrm>
            <a:prstGeom prst="rect">
              <a:avLst/>
            </a:prstGeom>
            <a:noFill/>
            <a:ln>
              <a:noFill/>
            </a:ln>
          </p:spPr>
          <p:txBody>
            <a:bodyPr wrap="none" lIns="92075" tIns="46038" rIns="92075" bIns="46038">
              <a:spAutoFit/>
            </a:bodyPr>
            <a:lstStyle/>
            <a:p>
              <a:pPr algn="ctr" eaLnBrk="0" hangingPunct="0"/>
              <a:r>
                <a:rPr lang="en-US" altLang="zh-CN" sz="1600" b="1">
                  <a:solidFill>
                    <a:schemeClr val="bg1"/>
                  </a:solidFill>
                  <a:latin typeface="Arial Narrow" panose="020B0606020202030204" charset="0"/>
                </a:rPr>
                <a:t>OOPSLA ´95</a:t>
              </a:r>
              <a:endParaRPr lang="en-US" altLang="zh-CN" sz="1600" b="1">
                <a:solidFill>
                  <a:schemeClr val="bg1"/>
                </a:solidFill>
                <a:latin typeface="Arial Narrow" panose="020B0606020202030204" charset="0"/>
              </a:endParaRPr>
            </a:p>
          </p:txBody>
        </p:sp>
      </p:grpSp>
      <p:grpSp>
        <p:nvGrpSpPr>
          <p:cNvPr id="3" name="Group 11"/>
          <p:cNvGrpSpPr/>
          <p:nvPr/>
        </p:nvGrpSpPr>
        <p:grpSpPr bwMode="auto">
          <a:xfrm>
            <a:off x="0" y="1212850"/>
            <a:ext cx="7546975" cy="4754563"/>
            <a:chOff x="0" y="764"/>
            <a:chExt cx="4754" cy="2995"/>
          </a:xfrm>
        </p:grpSpPr>
        <p:sp>
          <p:nvSpPr>
            <p:cNvPr id="858141" name="Rectangle 12"/>
            <p:cNvSpPr>
              <a:spLocks noChangeArrowheads="1"/>
            </p:cNvSpPr>
            <p:nvPr/>
          </p:nvSpPr>
          <p:spPr bwMode="auto">
            <a:xfrm>
              <a:off x="4296" y="3525"/>
              <a:ext cx="458" cy="231"/>
            </a:xfrm>
            <a:prstGeom prst="rect">
              <a:avLst/>
            </a:prstGeom>
            <a:noFill/>
            <a:ln>
              <a:noFill/>
            </a:ln>
          </p:spPr>
          <p:txBody>
            <a:bodyPr wrap="none" lIns="92075" tIns="46038" rIns="92075" bIns="46038">
              <a:spAutoFit/>
            </a:bodyPr>
            <a:lstStyle/>
            <a:p>
              <a:pPr algn="ctr" eaLnBrk="0" hangingPunct="0"/>
              <a:r>
                <a:rPr lang="en-US" altLang="zh-CN">
                  <a:latin typeface="Arial Narrow" panose="020B0606020202030204" charset="0"/>
                </a:rPr>
                <a:t>OOSE</a:t>
              </a:r>
              <a:endParaRPr lang="en-US" altLang="zh-CN">
                <a:latin typeface="Arial Narrow" panose="020B0606020202030204" charset="0"/>
              </a:endParaRPr>
            </a:p>
          </p:txBody>
        </p:sp>
        <p:sp>
          <p:nvSpPr>
            <p:cNvPr id="858142" name="Rectangle 13"/>
            <p:cNvSpPr>
              <a:spLocks noChangeArrowheads="1"/>
            </p:cNvSpPr>
            <p:nvPr/>
          </p:nvSpPr>
          <p:spPr bwMode="auto">
            <a:xfrm>
              <a:off x="330" y="3528"/>
              <a:ext cx="899" cy="231"/>
            </a:xfrm>
            <a:prstGeom prst="rect">
              <a:avLst/>
            </a:prstGeom>
            <a:noFill/>
            <a:ln>
              <a:noFill/>
            </a:ln>
          </p:spPr>
          <p:txBody>
            <a:bodyPr wrap="none" lIns="92075" tIns="46038" rIns="92075" bIns="46038">
              <a:spAutoFit/>
            </a:bodyPr>
            <a:lstStyle/>
            <a:p>
              <a:pPr algn="ctr" eaLnBrk="0" hangingPunct="0"/>
              <a:r>
                <a:rPr lang="en-US" altLang="zh-CN">
                  <a:latin typeface="Arial Narrow" panose="020B0606020202030204" charset="0"/>
                </a:rPr>
                <a:t>Other methods</a:t>
              </a:r>
              <a:endParaRPr lang="en-US" altLang="zh-CN">
                <a:latin typeface="Arial Narrow" panose="020B0606020202030204" charset="0"/>
              </a:endParaRPr>
            </a:p>
          </p:txBody>
        </p:sp>
        <p:sp>
          <p:nvSpPr>
            <p:cNvPr id="858143" name="Line 14"/>
            <p:cNvSpPr>
              <a:spLocks noChangeShapeType="1"/>
            </p:cNvSpPr>
            <p:nvPr/>
          </p:nvSpPr>
          <p:spPr bwMode="auto">
            <a:xfrm flipV="1">
              <a:off x="943" y="2438"/>
              <a:ext cx="1889" cy="1095"/>
            </a:xfrm>
            <a:prstGeom prst="line">
              <a:avLst/>
            </a:prstGeom>
            <a:noFill/>
            <a:ln w="25400">
              <a:solidFill>
                <a:schemeClr val="tx1"/>
              </a:solidFill>
              <a:round/>
              <a:headEnd type="none" w="sm" len="sm"/>
              <a:tailEnd type="stealth" w="med" len="med"/>
            </a:ln>
          </p:spPr>
          <p:txBody>
            <a:bodyPr wrap="none" anchor="ctr"/>
            <a:lstStyle/>
            <a:p>
              <a:endParaRPr lang="en-US"/>
            </a:p>
          </p:txBody>
        </p:sp>
        <p:grpSp>
          <p:nvGrpSpPr>
            <p:cNvPr id="858144" name="Group 15"/>
            <p:cNvGrpSpPr/>
            <p:nvPr/>
          </p:nvGrpSpPr>
          <p:grpSpPr bwMode="auto">
            <a:xfrm>
              <a:off x="0" y="764"/>
              <a:ext cx="4407" cy="2766"/>
              <a:chOff x="0" y="764"/>
              <a:chExt cx="4407" cy="2766"/>
            </a:xfrm>
          </p:grpSpPr>
          <p:sp>
            <p:nvSpPr>
              <p:cNvPr id="858145" name="Rectangle 16"/>
              <p:cNvSpPr>
                <a:spLocks noChangeArrowheads="1"/>
              </p:cNvSpPr>
              <p:nvPr/>
            </p:nvSpPr>
            <p:spPr bwMode="auto">
              <a:xfrm>
                <a:off x="0" y="764"/>
                <a:ext cx="2691" cy="1818"/>
              </a:xfrm>
              <a:prstGeom prst="rect">
                <a:avLst/>
              </a:prstGeom>
              <a:noFill/>
              <a:ln>
                <a:noFill/>
              </a:ln>
            </p:spPr>
            <p:txBody>
              <a:bodyPr anchor="ctr">
                <a:spAutoFit/>
              </a:bodyPr>
              <a:lstStyle/>
              <a:p>
                <a:endParaRPr lang="zh-CN" altLang="en-US"/>
              </a:p>
            </p:txBody>
          </p:sp>
          <p:grpSp>
            <p:nvGrpSpPr>
              <p:cNvPr id="858146" name="Group 17"/>
              <p:cNvGrpSpPr/>
              <p:nvPr/>
            </p:nvGrpSpPr>
            <p:grpSpPr bwMode="auto">
              <a:xfrm>
                <a:off x="873" y="2006"/>
                <a:ext cx="3534" cy="1524"/>
                <a:chOff x="873" y="2006"/>
                <a:chExt cx="3534" cy="1524"/>
              </a:xfrm>
            </p:grpSpPr>
            <p:sp>
              <p:nvSpPr>
                <p:cNvPr id="858147" name="Rectangle 18"/>
                <p:cNvSpPr>
                  <a:spLocks noChangeArrowheads="1"/>
                </p:cNvSpPr>
                <p:nvPr/>
              </p:nvSpPr>
              <p:spPr bwMode="auto">
                <a:xfrm>
                  <a:off x="873" y="2006"/>
                  <a:ext cx="116" cy="212"/>
                </a:xfrm>
                <a:prstGeom prst="rect">
                  <a:avLst/>
                </a:prstGeom>
                <a:noFill/>
                <a:ln>
                  <a:noFill/>
                </a:ln>
              </p:spPr>
              <p:txBody>
                <a:bodyPr wrap="none" lIns="92075" tIns="46038" rIns="92075" bIns="46038">
                  <a:spAutoFit/>
                </a:bodyPr>
                <a:lstStyle/>
                <a:p>
                  <a:pPr eaLnBrk="0" hangingPunct="0"/>
                  <a:endParaRPr lang="en-US" altLang="zh-CN" sz="1600">
                    <a:solidFill>
                      <a:schemeClr val="bg1"/>
                    </a:solidFill>
                    <a:latin typeface="Arial Narrow" panose="020B0606020202030204" charset="0"/>
                  </a:endParaRPr>
                </a:p>
              </p:txBody>
            </p:sp>
            <p:sp>
              <p:nvSpPr>
                <p:cNvPr id="858148" name="Line 19"/>
                <p:cNvSpPr>
                  <a:spLocks noChangeShapeType="1"/>
                </p:cNvSpPr>
                <p:nvPr/>
              </p:nvSpPr>
              <p:spPr bwMode="auto">
                <a:xfrm flipV="1">
                  <a:off x="2773" y="2517"/>
                  <a:ext cx="258" cy="267"/>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49" name="Line 20"/>
                <p:cNvSpPr>
                  <a:spLocks noChangeShapeType="1"/>
                </p:cNvSpPr>
                <p:nvPr/>
              </p:nvSpPr>
              <p:spPr bwMode="auto">
                <a:xfrm flipH="1" flipV="1">
                  <a:off x="3183" y="2529"/>
                  <a:ext cx="1224" cy="1001"/>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50" name="Rectangle 21"/>
                <p:cNvSpPr>
                  <a:spLocks noChangeArrowheads="1"/>
                </p:cNvSpPr>
                <p:nvPr/>
              </p:nvSpPr>
              <p:spPr bwMode="auto">
                <a:xfrm>
                  <a:off x="2817" y="2268"/>
                  <a:ext cx="713" cy="288"/>
                </a:xfrm>
                <a:prstGeom prst="rect">
                  <a:avLst/>
                </a:prstGeom>
                <a:noFill/>
                <a:ln>
                  <a:noFill/>
                </a:ln>
              </p:spPr>
              <p:txBody>
                <a:bodyPr wrap="none" lIns="92075" tIns="46038" rIns="92075" bIns="46038">
                  <a:spAutoFit/>
                </a:bodyPr>
                <a:lstStyle/>
                <a:p>
                  <a:pPr algn="ctr" eaLnBrk="0" hangingPunct="0"/>
                  <a:r>
                    <a:rPr lang="en-US" altLang="zh-CN" sz="2400">
                      <a:latin typeface="Arial Narrow" panose="020B0606020202030204" charset="0"/>
                    </a:rPr>
                    <a:t>UML 0.9</a:t>
                  </a:r>
                  <a:endParaRPr lang="en-US" altLang="zh-CN" sz="2400">
                    <a:latin typeface="Arial Narrow" panose="020B0606020202030204" charset="0"/>
                  </a:endParaRPr>
                </a:p>
              </p:txBody>
            </p:sp>
            <p:sp>
              <p:nvSpPr>
                <p:cNvPr id="858151" name="Rectangle 22"/>
                <p:cNvSpPr>
                  <a:spLocks noChangeArrowheads="1"/>
                </p:cNvSpPr>
                <p:nvPr/>
              </p:nvSpPr>
              <p:spPr bwMode="auto">
                <a:xfrm>
                  <a:off x="873" y="2292"/>
                  <a:ext cx="883" cy="212"/>
                </a:xfrm>
                <a:prstGeom prst="rect">
                  <a:avLst/>
                </a:prstGeom>
                <a:noFill/>
                <a:ln>
                  <a:noFill/>
                </a:ln>
              </p:spPr>
              <p:txBody>
                <a:bodyPr wrap="none" lIns="92075" tIns="46038" rIns="92075" bIns="46038">
                  <a:spAutoFit/>
                </a:bodyPr>
                <a:lstStyle/>
                <a:p>
                  <a:pPr eaLnBrk="0" hangingPunct="0"/>
                  <a:r>
                    <a:rPr lang="en-US" altLang="zh-CN" sz="1600" b="1">
                      <a:latin typeface="Arial Narrow" panose="020B0606020202030204" charset="0"/>
                    </a:rPr>
                    <a:t>Web - June ´96</a:t>
                  </a:r>
                  <a:r>
                    <a:rPr lang="en-US" altLang="zh-CN" sz="1600" b="1">
                      <a:solidFill>
                        <a:schemeClr val="bg1"/>
                      </a:solidFill>
                      <a:latin typeface="Arial Narrow" panose="020B0606020202030204" charset="0"/>
                    </a:rPr>
                    <a:t> </a:t>
                  </a:r>
                  <a:endParaRPr lang="en-US" altLang="zh-CN" sz="1600" b="1">
                    <a:solidFill>
                      <a:schemeClr val="bg1"/>
                    </a:solidFill>
                    <a:latin typeface="Arial Narrow" panose="020B0606020202030204" charset="0"/>
                  </a:endParaRPr>
                </a:p>
              </p:txBody>
            </p:sp>
          </p:grpSp>
        </p:grpSp>
      </p:grpSp>
      <p:grpSp>
        <p:nvGrpSpPr>
          <p:cNvPr id="6" name="Group 23"/>
          <p:cNvGrpSpPr/>
          <p:nvPr/>
        </p:nvGrpSpPr>
        <p:grpSpPr bwMode="auto">
          <a:xfrm>
            <a:off x="160338" y="1771650"/>
            <a:ext cx="1041400" cy="2200275"/>
            <a:chOff x="101" y="1497"/>
            <a:chExt cx="656" cy="1386"/>
          </a:xfrm>
        </p:grpSpPr>
        <p:sp>
          <p:nvSpPr>
            <p:cNvPr id="858139" name="Rectangle 24"/>
            <p:cNvSpPr>
              <a:spLocks noChangeArrowheads="1"/>
            </p:cNvSpPr>
            <p:nvPr/>
          </p:nvSpPr>
          <p:spPr bwMode="auto">
            <a:xfrm>
              <a:off x="101" y="1927"/>
              <a:ext cx="569" cy="366"/>
            </a:xfrm>
            <a:prstGeom prst="rect">
              <a:avLst/>
            </a:prstGeom>
            <a:noFill/>
            <a:ln>
              <a:noFill/>
            </a:ln>
          </p:spPr>
          <p:txBody>
            <a:bodyPr wrap="none" lIns="92075" tIns="46038" rIns="92075" bIns="46038">
              <a:spAutoFit/>
            </a:bodyPr>
            <a:lstStyle/>
            <a:p>
              <a:pPr algn="r" eaLnBrk="0" hangingPunct="0"/>
              <a:r>
                <a:rPr lang="en-US" altLang="zh-CN" sz="1600" b="1">
                  <a:latin typeface="Arial Narrow" panose="020B0606020202030204" charset="0"/>
                </a:rPr>
                <a:t>public</a:t>
              </a:r>
              <a:endParaRPr lang="en-US" altLang="zh-CN" sz="1600" b="1">
                <a:latin typeface="Arial Narrow" panose="020B0606020202030204" charset="0"/>
              </a:endParaRPr>
            </a:p>
            <a:p>
              <a:pPr algn="r" eaLnBrk="0" hangingPunct="0"/>
              <a:r>
                <a:rPr lang="en-US" altLang="zh-CN" sz="1600" b="1">
                  <a:latin typeface="Arial Narrow" panose="020B0606020202030204" charset="0"/>
                </a:rPr>
                <a:t>feedback</a:t>
              </a:r>
              <a:endParaRPr lang="en-US" altLang="zh-CN" sz="1600" b="1">
                <a:latin typeface="Arial Narrow" panose="020B0606020202030204" charset="0"/>
              </a:endParaRPr>
            </a:p>
          </p:txBody>
        </p:sp>
        <p:sp>
          <p:nvSpPr>
            <p:cNvPr id="858140" name="Line 25"/>
            <p:cNvSpPr>
              <a:spLocks noChangeShapeType="1"/>
            </p:cNvSpPr>
            <p:nvPr/>
          </p:nvSpPr>
          <p:spPr bwMode="auto">
            <a:xfrm flipV="1">
              <a:off x="757" y="1497"/>
              <a:ext cx="0" cy="1386"/>
            </a:xfrm>
            <a:prstGeom prst="line">
              <a:avLst/>
            </a:prstGeom>
            <a:noFill/>
            <a:ln w="25400">
              <a:solidFill>
                <a:schemeClr val="folHlink"/>
              </a:solidFill>
              <a:round/>
              <a:headEnd type="none" w="sm" len="sm"/>
              <a:tailEnd type="stealth" w="med" len="med"/>
            </a:ln>
          </p:spPr>
          <p:txBody>
            <a:bodyPr wrap="none" anchor="ctr"/>
            <a:lstStyle/>
            <a:p>
              <a:endParaRPr lang="en-US"/>
            </a:p>
          </p:txBody>
        </p:sp>
      </p:grpSp>
      <p:grpSp>
        <p:nvGrpSpPr>
          <p:cNvPr id="7" name="Group 26"/>
          <p:cNvGrpSpPr/>
          <p:nvPr/>
        </p:nvGrpSpPr>
        <p:grpSpPr bwMode="auto">
          <a:xfrm>
            <a:off x="1363663" y="1708150"/>
            <a:ext cx="6937375" cy="1090613"/>
            <a:chOff x="859" y="1076"/>
            <a:chExt cx="4370" cy="687"/>
          </a:xfrm>
        </p:grpSpPr>
        <p:sp>
          <p:nvSpPr>
            <p:cNvPr id="858132" name="Rectangle 27"/>
            <p:cNvSpPr>
              <a:spLocks noChangeArrowheads="1"/>
            </p:cNvSpPr>
            <p:nvPr/>
          </p:nvSpPr>
          <p:spPr bwMode="auto">
            <a:xfrm>
              <a:off x="859" y="1290"/>
              <a:ext cx="1802" cy="212"/>
            </a:xfrm>
            <a:prstGeom prst="rect">
              <a:avLst/>
            </a:prstGeom>
            <a:noFill/>
            <a:ln>
              <a:noFill/>
            </a:ln>
          </p:spPr>
          <p:txBody>
            <a:bodyPr wrap="none" lIns="92075" tIns="46038" rIns="92075" bIns="46038">
              <a:spAutoFit/>
            </a:bodyPr>
            <a:lstStyle/>
            <a:p>
              <a:pPr eaLnBrk="0" hangingPunct="0"/>
              <a:r>
                <a:rPr lang="en-US" altLang="zh-CN" sz="1600" b="1">
                  <a:latin typeface="Arial Narrow" panose="020B0606020202030204" charset="0"/>
                </a:rPr>
                <a:t>Final submission to OMG, Sep ‘97</a:t>
              </a:r>
              <a:endParaRPr lang="en-US" altLang="zh-CN" sz="1600" b="1">
                <a:latin typeface="Arial Narrow" panose="020B0606020202030204" charset="0"/>
              </a:endParaRPr>
            </a:p>
          </p:txBody>
        </p:sp>
        <p:sp>
          <p:nvSpPr>
            <p:cNvPr id="858133" name="Line 28"/>
            <p:cNvSpPr>
              <a:spLocks noChangeShapeType="1"/>
            </p:cNvSpPr>
            <p:nvPr/>
          </p:nvSpPr>
          <p:spPr bwMode="auto">
            <a:xfrm flipV="1">
              <a:off x="3736" y="1514"/>
              <a:ext cx="222" cy="249"/>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34" name="Rectangle 29"/>
            <p:cNvSpPr>
              <a:spLocks noChangeArrowheads="1"/>
            </p:cNvSpPr>
            <p:nvPr/>
          </p:nvSpPr>
          <p:spPr bwMode="auto">
            <a:xfrm>
              <a:off x="859" y="1528"/>
              <a:ext cx="1779" cy="212"/>
            </a:xfrm>
            <a:prstGeom prst="rect">
              <a:avLst/>
            </a:prstGeom>
            <a:noFill/>
            <a:ln>
              <a:noFill/>
            </a:ln>
          </p:spPr>
          <p:txBody>
            <a:bodyPr wrap="none" lIns="92075" tIns="46038" rIns="92075" bIns="46038">
              <a:spAutoFit/>
            </a:bodyPr>
            <a:lstStyle/>
            <a:p>
              <a:pPr eaLnBrk="0" hangingPunct="0"/>
              <a:r>
                <a:rPr lang="en-US" altLang="zh-CN" sz="1600" b="1">
                  <a:latin typeface="Arial Narrow" panose="020B0606020202030204" charset="0"/>
                </a:rPr>
                <a:t>First submission to OMG, Jan ´97</a:t>
              </a:r>
              <a:endParaRPr lang="en-US" altLang="zh-CN" sz="1600" b="1">
                <a:latin typeface="Arial Narrow" panose="020B0606020202030204" charset="0"/>
              </a:endParaRPr>
            </a:p>
          </p:txBody>
        </p:sp>
        <p:sp>
          <p:nvSpPr>
            <p:cNvPr id="858135" name="Rectangle 30"/>
            <p:cNvSpPr>
              <a:spLocks noChangeArrowheads="1"/>
            </p:cNvSpPr>
            <p:nvPr/>
          </p:nvSpPr>
          <p:spPr bwMode="auto">
            <a:xfrm>
              <a:off x="3731" y="1266"/>
              <a:ext cx="713" cy="288"/>
            </a:xfrm>
            <a:prstGeom prst="rect">
              <a:avLst/>
            </a:prstGeom>
            <a:noFill/>
            <a:ln>
              <a:noFill/>
            </a:ln>
          </p:spPr>
          <p:txBody>
            <a:bodyPr wrap="none" lIns="92075" tIns="46038" rIns="92075" bIns="46038">
              <a:spAutoFit/>
            </a:bodyPr>
            <a:lstStyle/>
            <a:p>
              <a:pPr algn="ctr" eaLnBrk="0" hangingPunct="0"/>
              <a:r>
                <a:rPr lang="en-US" altLang="zh-CN" sz="2400">
                  <a:solidFill>
                    <a:schemeClr val="bg1"/>
                  </a:solidFill>
                  <a:latin typeface="Arial Narrow" panose="020B0606020202030204" charset="0"/>
                </a:rPr>
                <a:t>UML 1.1</a:t>
              </a:r>
              <a:endParaRPr lang="en-US" altLang="zh-CN" sz="2400">
                <a:solidFill>
                  <a:schemeClr val="bg1"/>
                </a:solidFill>
                <a:latin typeface="Arial Narrow" panose="020B0606020202030204" charset="0"/>
              </a:endParaRPr>
            </a:p>
          </p:txBody>
        </p:sp>
        <p:sp>
          <p:nvSpPr>
            <p:cNvPr id="858136" name="Rectangle 31"/>
            <p:cNvSpPr>
              <a:spLocks noChangeArrowheads="1"/>
            </p:cNvSpPr>
            <p:nvPr/>
          </p:nvSpPr>
          <p:spPr bwMode="auto">
            <a:xfrm>
              <a:off x="859" y="1227"/>
              <a:ext cx="116" cy="212"/>
            </a:xfrm>
            <a:prstGeom prst="rect">
              <a:avLst/>
            </a:prstGeom>
            <a:noFill/>
            <a:ln>
              <a:noFill/>
            </a:ln>
          </p:spPr>
          <p:txBody>
            <a:bodyPr wrap="none" lIns="92075" tIns="46038" rIns="92075" bIns="46038">
              <a:spAutoFit/>
            </a:bodyPr>
            <a:lstStyle/>
            <a:p>
              <a:pPr eaLnBrk="0" hangingPunct="0"/>
              <a:endParaRPr lang="en-US" altLang="zh-CN" sz="1600" b="1">
                <a:solidFill>
                  <a:schemeClr val="bg1"/>
                </a:solidFill>
                <a:latin typeface="Arial Narrow" panose="020B0606020202030204" charset="0"/>
              </a:endParaRPr>
            </a:p>
          </p:txBody>
        </p:sp>
        <p:pic>
          <p:nvPicPr>
            <p:cNvPr id="858137" name="Picture 3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6" y="1198"/>
              <a:ext cx="593" cy="528"/>
            </a:xfrm>
            <a:prstGeom prst="rect">
              <a:avLst/>
            </a:prstGeom>
            <a:noFill/>
            <a:ln>
              <a:noFill/>
            </a:ln>
          </p:spPr>
        </p:pic>
        <p:sp>
          <p:nvSpPr>
            <p:cNvPr id="858138" name="Rectangle 33"/>
            <p:cNvSpPr>
              <a:spLocks noChangeArrowheads="1"/>
            </p:cNvSpPr>
            <p:nvPr/>
          </p:nvSpPr>
          <p:spPr bwMode="auto">
            <a:xfrm>
              <a:off x="859" y="1076"/>
              <a:ext cx="1500" cy="212"/>
            </a:xfrm>
            <a:prstGeom prst="rect">
              <a:avLst/>
            </a:prstGeom>
            <a:noFill/>
            <a:ln>
              <a:noFill/>
            </a:ln>
          </p:spPr>
          <p:txBody>
            <a:bodyPr wrap="none" lIns="92075" tIns="46038" rIns="92075" bIns="46038">
              <a:spAutoFit/>
            </a:bodyPr>
            <a:lstStyle/>
            <a:p>
              <a:pPr eaLnBrk="0" hangingPunct="0"/>
              <a:r>
                <a:rPr lang="en-US" altLang="zh-CN" sz="1600" b="1">
                  <a:latin typeface="Arial Narrow" panose="020B0606020202030204" charset="0"/>
                </a:rPr>
                <a:t>OMG Acceptance, Nov 1997</a:t>
              </a:r>
              <a:endParaRPr lang="en-US" altLang="zh-CN" sz="1600">
                <a:latin typeface="Arial Narrow" panose="020B0606020202030204" charset="0"/>
              </a:endParaRPr>
            </a:p>
          </p:txBody>
        </p:sp>
      </p:grpSp>
      <p:grpSp>
        <p:nvGrpSpPr>
          <p:cNvPr id="8" name="Group 34"/>
          <p:cNvGrpSpPr/>
          <p:nvPr/>
        </p:nvGrpSpPr>
        <p:grpSpPr bwMode="auto">
          <a:xfrm>
            <a:off x="6645275" y="1282700"/>
            <a:ext cx="1131888" cy="788988"/>
            <a:chOff x="4186" y="808"/>
            <a:chExt cx="713" cy="497"/>
          </a:xfrm>
        </p:grpSpPr>
        <p:sp>
          <p:nvSpPr>
            <p:cNvPr id="858128" name="Line 35"/>
            <p:cNvSpPr>
              <a:spLocks noChangeShapeType="1"/>
            </p:cNvSpPr>
            <p:nvPr/>
          </p:nvSpPr>
          <p:spPr bwMode="auto">
            <a:xfrm flipV="1">
              <a:off x="4202" y="1004"/>
              <a:ext cx="222" cy="249"/>
            </a:xfrm>
            <a:prstGeom prst="line">
              <a:avLst/>
            </a:prstGeom>
            <a:noFill/>
            <a:ln>
              <a:noFill/>
            </a:ln>
          </p:spPr>
          <p:txBody>
            <a:bodyPr wrap="none" anchor="ctr"/>
            <a:lstStyle/>
            <a:p>
              <a:endParaRPr lang="en-US"/>
            </a:p>
          </p:txBody>
        </p:sp>
        <p:grpSp>
          <p:nvGrpSpPr>
            <p:cNvPr id="858129" name="Group 36"/>
            <p:cNvGrpSpPr/>
            <p:nvPr/>
          </p:nvGrpSpPr>
          <p:grpSpPr bwMode="auto">
            <a:xfrm>
              <a:off x="4186" y="808"/>
              <a:ext cx="713" cy="497"/>
              <a:chOff x="4186" y="808"/>
              <a:chExt cx="713" cy="497"/>
            </a:xfrm>
          </p:grpSpPr>
          <p:sp>
            <p:nvSpPr>
              <p:cNvPr id="858130" name="Line 37"/>
              <p:cNvSpPr>
                <a:spLocks noChangeShapeType="1"/>
              </p:cNvSpPr>
              <p:nvPr/>
            </p:nvSpPr>
            <p:spPr bwMode="auto">
              <a:xfrm flipV="1">
                <a:off x="4191" y="1056"/>
                <a:ext cx="222" cy="249"/>
              </a:xfrm>
              <a:prstGeom prst="line">
                <a:avLst/>
              </a:prstGeom>
              <a:noFill/>
              <a:ln w="25400">
                <a:solidFill>
                  <a:schemeClr val="tx1"/>
                </a:solidFill>
                <a:round/>
                <a:headEnd type="none" w="sm" len="sm"/>
                <a:tailEnd type="stealth" w="med" len="med"/>
              </a:ln>
            </p:spPr>
            <p:txBody>
              <a:bodyPr wrap="none" anchor="ctr"/>
              <a:lstStyle/>
              <a:p>
                <a:endParaRPr lang="en-US"/>
              </a:p>
            </p:txBody>
          </p:sp>
          <p:sp>
            <p:nvSpPr>
              <p:cNvPr id="858131" name="Rectangle 38"/>
              <p:cNvSpPr>
                <a:spLocks noChangeArrowheads="1"/>
              </p:cNvSpPr>
              <p:nvPr/>
            </p:nvSpPr>
            <p:spPr bwMode="auto">
              <a:xfrm>
                <a:off x="4186" y="808"/>
                <a:ext cx="713" cy="288"/>
              </a:xfrm>
              <a:prstGeom prst="rect">
                <a:avLst/>
              </a:prstGeom>
              <a:noFill/>
              <a:ln>
                <a:noFill/>
              </a:ln>
            </p:spPr>
            <p:txBody>
              <a:bodyPr wrap="none" lIns="92075" tIns="46038" rIns="92075" bIns="46038">
                <a:spAutoFit/>
              </a:bodyPr>
              <a:lstStyle/>
              <a:p>
                <a:pPr algn="ctr" eaLnBrk="0" hangingPunct="0"/>
                <a:r>
                  <a:rPr lang="en-US" altLang="zh-CN" sz="2400">
                    <a:solidFill>
                      <a:schemeClr val="bg1"/>
                    </a:solidFill>
                    <a:latin typeface="Arial Narrow" panose="020B0606020202030204" charset="0"/>
                  </a:rPr>
                  <a:t>UML 1.3</a:t>
                </a:r>
                <a:endParaRPr lang="en-US" altLang="zh-CN" sz="2400">
                  <a:solidFill>
                    <a:schemeClr val="bg1"/>
                  </a:solidFill>
                  <a:latin typeface="Arial Narrow" panose="020B0606020202030204" charset="0"/>
                </a:endParaRPr>
              </a:p>
            </p:txBody>
          </p:sp>
        </p:grpSp>
      </p:grpSp>
      <p:grpSp>
        <p:nvGrpSpPr>
          <p:cNvPr id="10" name="Group 39"/>
          <p:cNvGrpSpPr/>
          <p:nvPr/>
        </p:nvGrpSpPr>
        <p:grpSpPr bwMode="auto">
          <a:xfrm>
            <a:off x="1377950" y="2819400"/>
            <a:ext cx="4937125" cy="793750"/>
            <a:chOff x="868" y="1776"/>
            <a:chExt cx="3110" cy="500"/>
          </a:xfrm>
        </p:grpSpPr>
        <p:grpSp>
          <p:nvGrpSpPr>
            <p:cNvPr id="858124" name="Group 40"/>
            <p:cNvGrpSpPr/>
            <p:nvPr/>
          </p:nvGrpSpPr>
          <p:grpSpPr bwMode="auto">
            <a:xfrm>
              <a:off x="3251" y="1776"/>
              <a:ext cx="727" cy="500"/>
              <a:chOff x="3251" y="1776"/>
              <a:chExt cx="727" cy="500"/>
            </a:xfrm>
          </p:grpSpPr>
          <p:sp>
            <p:nvSpPr>
              <p:cNvPr id="858126" name="Rectangle 41"/>
              <p:cNvSpPr>
                <a:spLocks noChangeArrowheads="1"/>
              </p:cNvSpPr>
              <p:nvPr/>
            </p:nvSpPr>
            <p:spPr bwMode="auto">
              <a:xfrm>
                <a:off x="3265" y="1776"/>
                <a:ext cx="713" cy="288"/>
              </a:xfrm>
              <a:prstGeom prst="rect">
                <a:avLst/>
              </a:prstGeom>
              <a:noFill/>
              <a:ln>
                <a:noFill/>
              </a:ln>
            </p:spPr>
            <p:txBody>
              <a:bodyPr wrap="none" lIns="92075" tIns="46038" rIns="92075" bIns="46038">
                <a:spAutoFit/>
              </a:bodyPr>
              <a:lstStyle/>
              <a:p>
                <a:pPr algn="ctr" eaLnBrk="0" hangingPunct="0"/>
                <a:r>
                  <a:rPr lang="en-US" altLang="zh-CN" sz="2400">
                    <a:latin typeface="Arial Narrow" panose="020B0606020202030204" charset="0"/>
                  </a:rPr>
                  <a:t>UML 1.0</a:t>
                </a:r>
                <a:endParaRPr lang="en-US" altLang="zh-CN" sz="2400">
                  <a:latin typeface="Arial Narrow" panose="020B0606020202030204" charset="0"/>
                </a:endParaRPr>
              </a:p>
            </p:txBody>
          </p:sp>
          <p:sp>
            <p:nvSpPr>
              <p:cNvPr id="858127" name="Line 42"/>
              <p:cNvSpPr>
                <a:spLocks noChangeShapeType="1"/>
              </p:cNvSpPr>
              <p:nvPr/>
            </p:nvSpPr>
            <p:spPr bwMode="auto">
              <a:xfrm flipV="1">
                <a:off x="3251" y="2009"/>
                <a:ext cx="258" cy="267"/>
              </a:xfrm>
              <a:prstGeom prst="line">
                <a:avLst/>
              </a:prstGeom>
              <a:noFill/>
              <a:ln w="25400">
                <a:solidFill>
                  <a:schemeClr val="tx1"/>
                </a:solidFill>
                <a:round/>
                <a:headEnd type="none" w="sm" len="sm"/>
                <a:tailEnd type="stealth" w="med" len="med"/>
              </a:ln>
            </p:spPr>
            <p:txBody>
              <a:bodyPr wrap="none" anchor="ctr"/>
              <a:lstStyle/>
              <a:p>
                <a:endParaRPr lang="en-US"/>
              </a:p>
            </p:txBody>
          </p:sp>
        </p:grpSp>
        <p:sp>
          <p:nvSpPr>
            <p:cNvPr id="858125" name="Rectangle 43"/>
            <p:cNvSpPr>
              <a:spLocks noChangeArrowheads="1"/>
            </p:cNvSpPr>
            <p:nvPr/>
          </p:nvSpPr>
          <p:spPr bwMode="auto">
            <a:xfrm>
              <a:off x="868" y="1840"/>
              <a:ext cx="791" cy="212"/>
            </a:xfrm>
            <a:prstGeom prst="rect">
              <a:avLst/>
            </a:prstGeom>
            <a:noFill/>
            <a:ln>
              <a:noFill/>
            </a:ln>
          </p:spPr>
          <p:txBody>
            <a:bodyPr wrap="none">
              <a:spAutoFit/>
            </a:bodyPr>
            <a:lstStyle/>
            <a:p>
              <a:pPr marL="408305" indent="-408305" defTabSz="958850" eaLnBrk="0" hangingPunct="0"/>
              <a:r>
                <a:rPr lang="en-US" altLang="zh-CN" sz="1600" b="1">
                  <a:latin typeface="Arial Narrow" panose="020B0606020202030204" charset="0"/>
                </a:rPr>
                <a:t>UML partners</a:t>
              </a:r>
              <a:endParaRPr lang="en-US" altLang="zh-CN" sz="1600" b="1">
                <a:latin typeface="Arial Narrow" panose="020B0606020202030204"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par>
                          <p:cTn id="33" fill="hold">
                            <p:stCondLst>
                              <p:cond delay="500"/>
                            </p:stCondLst>
                            <p:childTnLst>
                              <p:par>
                                <p:cTn id="34" presetID="23" presetClass="entr" presetSubtype="16" fill="hold" grpId="0" nodeType="afterEffect">
                                  <p:stCondLst>
                                    <p:cond delay="1000"/>
                                  </p:stCondLst>
                                  <p:childTnLst>
                                    <p:set>
                                      <p:cBhvr>
                                        <p:cTn id="35" dur="1" fill="hold">
                                          <p:stCondLst>
                                            <p:cond delay="0"/>
                                          </p:stCondLst>
                                        </p:cTn>
                                        <p:tgtEl>
                                          <p:spTgt spid="561154"/>
                                        </p:tgtEl>
                                        <p:attrNameLst>
                                          <p:attrName>style.visibility</p:attrName>
                                        </p:attrNameLst>
                                      </p:cBhvr>
                                      <p:to>
                                        <p:strVal val="visible"/>
                                      </p:to>
                                    </p:set>
                                    <p:anim calcmode="lin" valueType="num">
                                      <p:cBhvr>
                                        <p:cTn id="36" dur="500" fill="hold"/>
                                        <p:tgtEl>
                                          <p:spTgt spid="561154"/>
                                        </p:tgtEl>
                                        <p:attrNameLst>
                                          <p:attrName>ppt_w</p:attrName>
                                        </p:attrNameLst>
                                      </p:cBhvr>
                                      <p:tavLst>
                                        <p:tav tm="0">
                                          <p:val>
                                            <p:fltVal val="0"/>
                                          </p:val>
                                        </p:tav>
                                        <p:tav tm="100000">
                                          <p:val>
                                            <p:strVal val="#ppt_w"/>
                                          </p:val>
                                        </p:tav>
                                      </p:tavLst>
                                    </p:anim>
                                    <p:anim calcmode="lin" valueType="num">
                                      <p:cBhvr>
                                        <p:cTn id="37" dur="500" fill="hold"/>
                                        <p:tgtEl>
                                          <p:spTgt spid="5611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1" name="Rectangle 59"/>
          <p:cNvSpPr>
            <a:spLocks noGrp="1" noChangeArrowheads="1"/>
          </p:cNvSpPr>
          <p:nvPr>
            <p:ph type="title"/>
          </p:nvPr>
        </p:nvSpPr>
        <p:spPr>
          <a:xfrm>
            <a:off x="144463" y="228600"/>
            <a:ext cx="8999537" cy="533400"/>
          </a:xfrm>
        </p:spPr>
        <p:txBody>
          <a:bodyPr/>
          <a:lstStyle/>
          <a:p>
            <a:pPr eaLnBrk="1" hangingPunct="1"/>
            <a:r>
              <a:rPr lang="en-US" altLang="zh-CN" b="1">
                <a:latin typeface="Garamond" panose="02020404030301010803" charset="0"/>
                <a:ea typeface="宋体" panose="02010600030101010101" pitchFamily="2" charset="-122"/>
              </a:rPr>
              <a:t>Contributions to the UML</a:t>
            </a:r>
            <a:endParaRPr lang="en-US" altLang="zh-CN" b="1">
              <a:latin typeface="Garamond" panose="02020404030301010803" charset="0"/>
              <a:ea typeface="宋体" panose="02010600030101010101" pitchFamily="2" charset="-122"/>
            </a:endParaRPr>
          </a:p>
        </p:txBody>
      </p:sp>
      <p:sp>
        <p:nvSpPr>
          <p:cNvPr id="860162"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823158E-9962-8741-90DA-3246FDF2919D}" type="slidenum">
              <a:rPr lang="en-US" altLang="zh-CN" sz="1200">
                <a:latin typeface="Garamond" panose="02020404030301010803" charset="0"/>
              </a:rPr>
            </a:fld>
            <a:endParaRPr lang="en-US" altLang="zh-CN" sz="1200">
              <a:latin typeface="Garamond" panose="02020404030301010803" charset="0"/>
            </a:endParaRPr>
          </a:p>
        </p:txBody>
      </p:sp>
      <p:sp>
        <p:nvSpPr>
          <p:cNvPr id="860163" name="Rectangle 2"/>
          <p:cNvSpPr>
            <a:spLocks noChangeArrowheads="1"/>
          </p:cNvSpPr>
          <p:nvPr/>
        </p:nvSpPr>
        <p:spPr bwMode="auto">
          <a:xfrm>
            <a:off x="87313" y="123825"/>
            <a:ext cx="8999537" cy="533400"/>
          </a:xfrm>
          <a:prstGeom prst="rect">
            <a:avLst/>
          </a:prstGeom>
          <a:noFill/>
          <a:ln>
            <a:noFill/>
          </a:ln>
        </p:spPr>
        <p:txBody>
          <a:bodyPr lIns="0" tIns="0" rIns="0" bIns="0" anchor="b"/>
          <a:lstStyle/>
          <a:p>
            <a:pPr eaLnBrk="0" hangingPunct="0"/>
            <a:endParaRPr lang="en-US" altLang="zh-CN" sz="2400">
              <a:latin typeface="Arial Narrow" panose="020B0606020202030204" charset="0"/>
            </a:endParaRPr>
          </a:p>
        </p:txBody>
      </p:sp>
      <p:grpSp>
        <p:nvGrpSpPr>
          <p:cNvPr id="2" name="Group 3"/>
          <p:cNvGrpSpPr/>
          <p:nvPr/>
        </p:nvGrpSpPr>
        <p:grpSpPr bwMode="auto">
          <a:xfrm>
            <a:off x="2273300" y="1295400"/>
            <a:ext cx="1839913" cy="1955800"/>
            <a:chOff x="1144" y="696"/>
            <a:chExt cx="1159" cy="1232"/>
          </a:xfrm>
        </p:grpSpPr>
        <p:sp>
          <p:nvSpPr>
            <p:cNvPr id="860216" name="Line 4"/>
            <p:cNvSpPr>
              <a:spLocks noChangeShapeType="1"/>
            </p:cNvSpPr>
            <p:nvPr/>
          </p:nvSpPr>
          <p:spPr bwMode="auto">
            <a:xfrm>
              <a:off x="1917" y="1356"/>
              <a:ext cx="386" cy="572"/>
            </a:xfrm>
            <a:prstGeom prst="line">
              <a:avLst/>
            </a:prstGeom>
            <a:noFill/>
            <a:ln w="38100">
              <a:solidFill>
                <a:schemeClr val="tx1"/>
              </a:solidFill>
              <a:round/>
              <a:headEnd type="none" w="sm" len="sm"/>
              <a:tailEnd type="stealth" w="med" len="lg"/>
            </a:ln>
          </p:spPr>
          <p:txBody>
            <a:bodyPr wrap="none" anchor="ctr"/>
            <a:lstStyle/>
            <a:p>
              <a:endParaRPr lang="en-US"/>
            </a:p>
          </p:txBody>
        </p:sp>
        <p:grpSp>
          <p:nvGrpSpPr>
            <p:cNvPr id="860217" name="Group 5"/>
            <p:cNvGrpSpPr/>
            <p:nvPr/>
          </p:nvGrpSpPr>
          <p:grpSpPr bwMode="auto">
            <a:xfrm>
              <a:off x="1144" y="696"/>
              <a:ext cx="894" cy="652"/>
              <a:chOff x="495" y="1368"/>
              <a:chExt cx="903" cy="663"/>
            </a:xfrm>
          </p:grpSpPr>
          <p:sp>
            <p:nvSpPr>
              <p:cNvPr id="860218" name="Rectangle 6"/>
              <p:cNvSpPr>
                <a:spLocks noChangeArrowheads="1"/>
              </p:cNvSpPr>
              <p:nvPr/>
            </p:nvSpPr>
            <p:spPr bwMode="auto">
              <a:xfrm>
                <a:off x="711" y="1368"/>
                <a:ext cx="449"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Meyer</a:t>
                </a:r>
                <a:endParaRPr lang="en-US" altLang="zh-CN">
                  <a:latin typeface="Arial Narrow" panose="020B0606020202030204" charset="0"/>
                </a:endParaRPr>
              </a:p>
            </p:txBody>
          </p:sp>
          <p:sp>
            <p:nvSpPr>
              <p:cNvPr id="860219" name="Rectangle 7"/>
              <p:cNvSpPr>
                <a:spLocks noChangeArrowheads="1"/>
              </p:cNvSpPr>
              <p:nvPr/>
            </p:nvSpPr>
            <p:spPr bwMode="auto">
              <a:xfrm>
                <a:off x="495" y="1659"/>
                <a:ext cx="903" cy="37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Before and after </a:t>
                </a:r>
                <a:endParaRPr lang="en-US" altLang="zh-CN" sz="1600" i="1">
                  <a:latin typeface="Arial Narrow" panose="020B0606020202030204" charset="0"/>
                </a:endParaRPr>
              </a:p>
              <a:p>
                <a:pPr eaLnBrk="0" hangingPunct="0"/>
                <a:r>
                  <a:rPr lang="en-US" altLang="zh-CN" sz="1600" i="1">
                    <a:latin typeface="Arial Narrow" panose="020B0606020202030204" charset="0"/>
                  </a:rPr>
                  <a:t>     conditions</a:t>
                </a:r>
                <a:endParaRPr lang="en-US" altLang="zh-CN" sz="1600" i="1">
                  <a:latin typeface="Arial Narrow" panose="020B0606020202030204" charset="0"/>
                </a:endParaRPr>
              </a:p>
            </p:txBody>
          </p:sp>
        </p:grpSp>
      </p:grpSp>
      <p:grpSp>
        <p:nvGrpSpPr>
          <p:cNvPr id="4" name="Group 8"/>
          <p:cNvGrpSpPr/>
          <p:nvPr/>
        </p:nvGrpSpPr>
        <p:grpSpPr bwMode="auto">
          <a:xfrm>
            <a:off x="4146550" y="1150938"/>
            <a:ext cx="1025525" cy="2087562"/>
            <a:chOff x="2324" y="605"/>
            <a:chExt cx="646" cy="1315"/>
          </a:xfrm>
        </p:grpSpPr>
        <p:sp>
          <p:nvSpPr>
            <p:cNvPr id="860212" name="Line 9"/>
            <p:cNvSpPr>
              <a:spLocks noChangeShapeType="1"/>
            </p:cNvSpPr>
            <p:nvPr/>
          </p:nvSpPr>
          <p:spPr bwMode="auto">
            <a:xfrm flipH="1">
              <a:off x="2736" y="1103"/>
              <a:ext cx="3" cy="817"/>
            </a:xfrm>
            <a:prstGeom prst="line">
              <a:avLst/>
            </a:prstGeom>
            <a:noFill/>
            <a:ln w="38100">
              <a:solidFill>
                <a:schemeClr val="tx1"/>
              </a:solidFill>
              <a:round/>
              <a:headEnd type="none" w="sm" len="sm"/>
              <a:tailEnd type="stealth" w="med" len="lg"/>
            </a:ln>
          </p:spPr>
          <p:txBody>
            <a:bodyPr wrap="none" anchor="ctr"/>
            <a:lstStyle/>
            <a:p>
              <a:endParaRPr lang="en-US"/>
            </a:p>
          </p:txBody>
        </p:sp>
        <p:grpSp>
          <p:nvGrpSpPr>
            <p:cNvPr id="860213" name="Group 10"/>
            <p:cNvGrpSpPr/>
            <p:nvPr/>
          </p:nvGrpSpPr>
          <p:grpSpPr bwMode="auto">
            <a:xfrm>
              <a:off x="2324" y="605"/>
              <a:ext cx="646" cy="497"/>
              <a:chOff x="468" y="2163"/>
              <a:chExt cx="654" cy="506"/>
            </a:xfrm>
          </p:grpSpPr>
          <p:sp>
            <p:nvSpPr>
              <p:cNvPr id="860214" name="Rectangle 11"/>
              <p:cNvSpPr>
                <a:spLocks noChangeArrowheads="1"/>
              </p:cNvSpPr>
              <p:nvPr/>
            </p:nvSpPr>
            <p:spPr bwMode="auto">
              <a:xfrm>
                <a:off x="593" y="2163"/>
                <a:ext cx="402"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Harel</a:t>
                </a:r>
                <a:endParaRPr lang="en-US" altLang="zh-CN">
                  <a:latin typeface="Arial Narrow" panose="020B0606020202030204" charset="0"/>
                </a:endParaRPr>
              </a:p>
            </p:txBody>
          </p:sp>
          <p:sp>
            <p:nvSpPr>
              <p:cNvPr id="860215" name="Rectangle 12"/>
              <p:cNvSpPr>
                <a:spLocks noChangeArrowheads="1"/>
              </p:cNvSpPr>
              <p:nvPr/>
            </p:nvSpPr>
            <p:spPr bwMode="auto">
              <a:xfrm>
                <a:off x="468" y="2453"/>
                <a:ext cx="654" cy="216"/>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Statecharts</a:t>
                </a:r>
                <a:endParaRPr lang="en-US" altLang="zh-CN" sz="1600" i="1">
                  <a:latin typeface="Arial Narrow" panose="020B0606020202030204" charset="0"/>
                </a:endParaRPr>
              </a:p>
            </p:txBody>
          </p:sp>
        </p:grpSp>
      </p:grpSp>
      <p:grpSp>
        <p:nvGrpSpPr>
          <p:cNvPr id="6" name="Group 13"/>
          <p:cNvGrpSpPr/>
          <p:nvPr/>
        </p:nvGrpSpPr>
        <p:grpSpPr bwMode="auto">
          <a:xfrm>
            <a:off x="5372100" y="1316038"/>
            <a:ext cx="2324100" cy="1909762"/>
            <a:chOff x="3096" y="725"/>
            <a:chExt cx="1464" cy="1203"/>
          </a:xfrm>
        </p:grpSpPr>
        <p:sp>
          <p:nvSpPr>
            <p:cNvPr id="860208" name="Line 14"/>
            <p:cNvSpPr>
              <a:spLocks noChangeShapeType="1"/>
            </p:cNvSpPr>
            <p:nvPr/>
          </p:nvSpPr>
          <p:spPr bwMode="auto">
            <a:xfrm flipH="1">
              <a:off x="3096" y="1374"/>
              <a:ext cx="387" cy="554"/>
            </a:xfrm>
            <a:prstGeom prst="line">
              <a:avLst/>
            </a:prstGeom>
            <a:noFill/>
            <a:ln w="38100">
              <a:solidFill>
                <a:schemeClr val="tx1"/>
              </a:solidFill>
              <a:round/>
              <a:headEnd type="none" w="sm" len="sm"/>
              <a:tailEnd type="stealth" w="med" len="lg"/>
            </a:ln>
          </p:spPr>
          <p:txBody>
            <a:bodyPr wrap="none" anchor="ctr"/>
            <a:lstStyle/>
            <a:p>
              <a:endParaRPr lang="en-US"/>
            </a:p>
          </p:txBody>
        </p:sp>
        <p:grpSp>
          <p:nvGrpSpPr>
            <p:cNvPr id="860209" name="Group 15"/>
            <p:cNvGrpSpPr/>
            <p:nvPr/>
          </p:nvGrpSpPr>
          <p:grpSpPr bwMode="auto">
            <a:xfrm>
              <a:off x="3228" y="725"/>
              <a:ext cx="1332" cy="496"/>
              <a:chOff x="539" y="2783"/>
              <a:chExt cx="1344" cy="504"/>
            </a:xfrm>
          </p:grpSpPr>
          <p:sp>
            <p:nvSpPr>
              <p:cNvPr id="860210" name="Rectangle 16"/>
              <p:cNvSpPr>
                <a:spLocks noChangeArrowheads="1"/>
              </p:cNvSpPr>
              <p:nvPr/>
            </p:nvSpPr>
            <p:spPr bwMode="auto">
              <a:xfrm>
                <a:off x="717" y="2783"/>
                <a:ext cx="833"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Gamma, et al</a:t>
                </a:r>
                <a:endParaRPr lang="en-US" altLang="zh-CN">
                  <a:latin typeface="Arial Narrow" panose="020B0606020202030204" charset="0"/>
                </a:endParaRPr>
              </a:p>
            </p:txBody>
          </p:sp>
          <p:sp>
            <p:nvSpPr>
              <p:cNvPr id="860211" name="Rectangle 17"/>
              <p:cNvSpPr>
                <a:spLocks noChangeArrowheads="1"/>
              </p:cNvSpPr>
              <p:nvPr/>
            </p:nvSpPr>
            <p:spPr bwMode="auto">
              <a:xfrm>
                <a:off x="539" y="3072"/>
                <a:ext cx="1344" cy="215"/>
              </a:xfrm>
              <a:prstGeom prst="rect">
                <a:avLst/>
              </a:prstGeom>
              <a:noFill/>
              <a:ln>
                <a:noFill/>
              </a:ln>
            </p:spPr>
            <p:txBody>
              <a:bodyPr wrap="none" lIns="92075" tIns="46038" rIns="92075" bIns="46038">
                <a:spAutoFit/>
              </a:bodyPr>
              <a:lstStyle/>
              <a:p>
                <a:pPr algn="ctr" eaLnBrk="0" hangingPunct="0"/>
                <a:r>
                  <a:rPr lang="en-US" altLang="zh-CN" sz="1600" i="1">
                    <a:latin typeface="Arial Narrow" panose="020B0606020202030204" charset="0"/>
                  </a:rPr>
                  <a:t>Frameworks</a:t>
                </a:r>
                <a:r>
                  <a:rPr lang="en-US" altLang="zh-CN" sz="1600" i="1">
                    <a:solidFill>
                      <a:schemeClr val="bg1"/>
                    </a:solidFill>
                    <a:latin typeface="Arial Narrow" panose="020B0606020202030204" charset="0"/>
                  </a:rPr>
                  <a:t> </a:t>
                </a:r>
                <a:r>
                  <a:rPr lang="en-US" altLang="zh-CN" sz="1600" i="1">
                    <a:latin typeface="Arial Narrow" panose="020B0606020202030204" charset="0"/>
                  </a:rPr>
                  <a:t>and patterns,</a:t>
                </a:r>
                <a:endParaRPr lang="en-US" altLang="zh-CN" sz="1600" i="1">
                  <a:latin typeface="Arial Narrow" panose="020B0606020202030204" charset="0"/>
                </a:endParaRPr>
              </a:p>
            </p:txBody>
          </p:sp>
        </p:grpSp>
      </p:grpSp>
      <p:grpSp>
        <p:nvGrpSpPr>
          <p:cNvPr id="8" name="Group 18"/>
          <p:cNvGrpSpPr/>
          <p:nvPr/>
        </p:nvGrpSpPr>
        <p:grpSpPr bwMode="auto">
          <a:xfrm>
            <a:off x="5829300" y="2317750"/>
            <a:ext cx="3105150" cy="1263650"/>
            <a:chOff x="3360" y="1316"/>
            <a:chExt cx="1956" cy="796"/>
          </a:xfrm>
        </p:grpSpPr>
        <p:grpSp>
          <p:nvGrpSpPr>
            <p:cNvPr id="860204" name="Group 19"/>
            <p:cNvGrpSpPr/>
            <p:nvPr/>
          </p:nvGrpSpPr>
          <p:grpSpPr bwMode="auto">
            <a:xfrm>
              <a:off x="3921" y="1316"/>
              <a:ext cx="1395" cy="652"/>
              <a:chOff x="3895" y="1284"/>
              <a:chExt cx="1408" cy="662"/>
            </a:xfrm>
          </p:grpSpPr>
          <p:sp>
            <p:nvSpPr>
              <p:cNvPr id="860206" name="Rectangle 20"/>
              <p:cNvSpPr>
                <a:spLocks noChangeArrowheads="1"/>
              </p:cNvSpPr>
              <p:nvPr/>
            </p:nvSpPr>
            <p:spPr bwMode="auto">
              <a:xfrm>
                <a:off x="4307" y="1284"/>
                <a:ext cx="674"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HP Fusion</a:t>
                </a:r>
                <a:endParaRPr lang="en-US" altLang="zh-CN">
                  <a:latin typeface="Arial Narrow" panose="020B0606020202030204" charset="0"/>
                </a:endParaRPr>
              </a:p>
            </p:txBody>
          </p:sp>
          <p:sp>
            <p:nvSpPr>
              <p:cNvPr id="860207" name="Rectangle 21"/>
              <p:cNvSpPr>
                <a:spLocks noChangeArrowheads="1"/>
              </p:cNvSpPr>
              <p:nvPr/>
            </p:nvSpPr>
            <p:spPr bwMode="auto">
              <a:xfrm>
                <a:off x="3895" y="1574"/>
                <a:ext cx="1408" cy="37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Operation descriptions and </a:t>
                </a:r>
                <a:endParaRPr lang="en-US" altLang="zh-CN" sz="1600" i="1">
                  <a:latin typeface="Arial Narrow" panose="020B0606020202030204" charset="0"/>
                </a:endParaRPr>
              </a:p>
              <a:p>
                <a:pPr eaLnBrk="0" hangingPunct="0"/>
                <a:r>
                  <a:rPr lang="en-US" altLang="zh-CN" sz="1600" i="1">
                    <a:latin typeface="Arial Narrow" panose="020B0606020202030204" charset="0"/>
                  </a:rPr>
                  <a:t>message numbering</a:t>
                </a:r>
                <a:endParaRPr lang="en-US" altLang="zh-CN" sz="1600" i="1">
                  <a:latin typeface="Arial Narrow" panose="020B0606020202030204" charset="0"/>
                </a:endParaRPr>
              </a:p>
            </p:txBody>
          </p:sp>
        </p:grpSp>
        <p:sp>
          <p:nvSpPr>
            <p:cNvPr id="860205" name="Line 22"/>
            <p:cNvSpPr>
              <a:spLocks noChangeShapeType="1"/>
            </p:cNvSpPr>
            <p:nvPr/>
          </p:nvSpPr>
          <p:spPr bwMode="auto">
            <a:xfrm flipH="1">
              <a:off x="3360" y="1893"/>
              <a:ext cx="483" cy="219"/>
            </a:xfrm>
            <a:prstGeom prst="line">
              <a:avLst/>
            </a:prstGeom>
            <a:noFill/>
            <a:ln w="25400">
              <a:solidFill>
                <a:schemeClr val="tx1"/>
              </a:solidFill>
              <a:round/>
              <a:headEnd type="none" w="sm" len="sm"/>
              <a:tailEnd type="stealth" w="med" len="lg"/>
            </a:ln>
          </p:spPr>
          <p:txBody>
            <a:bodyPr wrap="none" anchor="ctr"/>
            <a:lstStyle/>
            <a:p>
              <a:endParaRPr lang="en-US"/>
            </a:p>
          </p:txBody>
        </p:sp>
      </p:grpSp>
      <p:grpSp>
        <p:nvGrpSpPr>
          <p:cNvPr id="10" name="Group 23"/>
          <p:cNvGrpSpPr/>
          <p:nvPr/>
        </p:nvGrpSpPr>
        <p:grpSpPr bwMode="auto">
          <a:xfrm>
            <a:off x="5859463" y="3549650"/>
            <a:ext cx="3063875" cy="1033463"/>
            <a:chOff x="3403" y="2092"/>
            <a:chExt cx="1930" cy="651"/>
          </a:xfrm>
        </p:grpSpPr>
        <p:grpSp>
          <p:nvGrpSpPr>
            <p:cNvPr id="860200" name="Group 24"/>
            <p:cNvGrpSpPr/>
            <p:nvPr/>
          </p:nvGrpSpPr>
          <p:grpSpPr bwMode="auto">
            <a:xfrm>
              <a:off x="4199" y="2092"/>
              <a:ext cx="1134" cy="651"/>
              <a:chOff x="4175" y="2073"/>
              <a:chExt cx="1145" cy="661"/>
            </a:xfrm>
          </p:grpSpPr>
          <p:sp>
            <p:nvSpPr>
              <p:cNvPr id="860202" name="Rectangle 25"/>
              <p:cNvSpPr>
                <a:spLocks noChangeArrowheads="1"/>
              </p:cNvSpPr>
              <p:nvPr/>
            </p:nvSpPr>
            <p:spPr bwMode="auto">
              <a:xfrm>
                <a:off x="4406" y="2073"/>
                <a:ext cx="515"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Embley</a:t>
                </a:r>
                <a:endParaRPr lang="en-US" altLang="zh-CN">
                  <a:latin typeface="Arial Narrow" panose="020B0606020202030204" charset="0"/>
                </a:endParaRPr>
              </a:p>
            </p:txBody>
          </p:sp>
          <p:sp>
            <p:nvSpPr>
              <p:cNvPr id="860203" name="Rectangle 26"/>
              <p:cNvSpPr>
                <a:spLocks noChangeArrowheads="1"/>
              </p:cNvSpPr>
              <p:nvPr/>
            </p:nvSpPr>
            <p:spPr bwMode="auto">
              <a:xfrm>
                <a:off x="4175" y="2362"/>
                <a:ext cx="1145" cy="37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Singleton classes and</a:t>
                </a:r>
                <a:endParaRPr lang="en-US" altLang="zh-CN" sz="1600" i="1">
                  <a:latin typeface="Arial Narrow" panose="020B0606020202030204" charset="0"/>
                </a:endParaRPr>
              </a:p>
              <a:p>
                <a:pPr eaLnBrk="0" hangingPunct="0"/>
                <a:r>
                  <a:rPr lang="en-US" altLang="zh-CN" sz="1600" i="1">
                    <a:latin typeface="Arial Narrow" panose="020B0606020202030204" charset="0"/>
                  </a:rPr>
                  <a:t>high-level view</a:t>
                </a:r>
                <a:endParaRPr lang="en-US" altLang="zh-CN" sz="1600" i="1">
                  <a:latin typeface="Arial Narrow" panose="020B0606020202030204" charset="0"/>
                </a:endParaRPr>
              </a:p>
            </p:txBody>
          </p:sp>
        </p:grpSp>
        <p:sp>
          <p:nvSpPr>
            <p:cNvPr id="860201" name="Line 27"/>
            <p:cNvSpPr>
              <a:spLocks noChangeShapeType="1"/>
            </p:cNvSpPr>
            <p:nvPr/>
          </p:nvSpPr>
          <p:spPr bwMode="auto">
            <a:xfrm flipH="1">
              <a:off x="3403" y="2286"/>
              <a:ext cx="872" cy="0"/>
            </a:xfrm>
            <a:prstGeom prst="line">
              <a:avLst/>
            </a:prstGeom>
            <a:noFill/>
            <a:ln w="25400">
              <a:solidFill>
                <a:schemeClr val="tx1"/>
              </a:solidFill>
              <a:round/>
              <a:headEnd type="none" w="sm" len="sm"/>
              <a:tailEnd type="stealth" w="med" len="lg"/>
            </a:ln>
          </p:spPr>
          <p:txBody>
            <a:bodyPr wrap="none" anchor="ctr"/>
            <a:lstStyle/>
            <a:p>
              <a:endParaRPr lang="en-US"/>
            </a:p>
          </p:txBody>
        </p:sp>
      </p:grpSp>
      <p:grpSp>
        <p:nvGrpSpPr>
          <p:cNvPr id="12" name="Group 28"/>
          <p:cNvGrpSpPr/>
          <p:nvPr/>
        </p:nvGrpSpPr>
        <p:grpSpPr bwMode="auto">
          <a:xfrm>
            <a:off x="5859463" y="4254500"/>
            <a:ext cx="2359025" cy="1322388"/>
            <a:chOff x="3403" y="2536"/>
            <a:chExt cx="1486" cy="833"/>
          </a:xfrm>
        </p:grpSpPr>
        <p:grpSp>
          <p:nvGrpSpPr>
            <p:cNvPr id="860196" name="Group 29"/>
            <p:cNvGrpSpPr/>
            <p:nvPr/>
          </p:nvGrpSpPr>
          <p:grpSpPr bwMode="auto">
            <a:xfrm>
              <a:off x="4046" y="2872"/>
              <a:ext cx="843" cy="497"/>
              <a:chOff x="4021" y="2866"/>
              <a:chExt cx="851" cy="506"/>
            </a:xfrm>
          </p:grpSpPr>
          <p:sp>
            <p:nvSpPr>
              <p:cNvPr id="860198" name="Rectangle 30"/>
              <p:cNvSpPr>
                <a:spLocks noChangeArrowheads="1"/>
              </p:cNvSpPr>
              <p:nvPr/>
            </p:nvSpPr>
            <p:spPr bwMode="auto">
              <a:xfrm>
                <a:off x="4041" y="2866"/>
                <a:ext cx="732"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Wirfs-Brock</a:t>
                </a:r>
                <a:endParaRPr lang="en-US" altLang="zh-CN">
                  <a:latin typeface="Arial Narrow" panose="020B0606020202030204" charset="0"/>
                </a:endParaRPr>
              </a:p>
            </p:txBody>
          </p:sp>
          <p:sp>
            <p:nvSpPr>
              <p:cNvPr id="860199" name="Rectangle 31"/>
              <p:cNvSpPr>
                <a:spLocks noChangeArrowheads="1"/>
              </p:cNvSpPr>
              <p:nvPr/>
            </p:nvSpPr>
            <p:spPr bwMode="auto">
              <a:xfrm>
                <a:off x="4021" y="3156"/>
                <a:ext cx="851" cy="216"/>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Responsibilities</a:t>
                </a:r>
                <a:endParaRPr lang="en-US" altLang="zh-CN" sz="1600" i="1">
                  <a:latin typeface="Arial Narrow" panose="020B0606020202030204" charset="0"/>
                </a:endParaRPr>
              </a:p>
            </p:txBody>
          </p:sp>
        </p:grpSp>
        <p:sp>
          <p:nvSpPr>
            <p:cNvPr id="860197" name="Line 32"/>
            <p:cNvSpPr>
              <a:spLocks noChangeShapeType="1"/>
            </p:cNvSpPr>
            <p:nvPr/>
          </p:nvSpPr>
          <p:spPr bwMode="auto">
            <a:xfrm flipH="1" flipV="1">
              <a:off x="3403" y="2536"/>
              <a:ext cx="611" cy="384"/>
            </a:xfrm>
            <a:prstGeom prst="line">
              <a:avLst/>
            </a:prstGeom>
            <a:noFill/>
            <a:ln w="25400">
              <a:solidFill>
                <a:schemeClr val="tx1"/>
              </a:solidFill>
              <a:round/>
              <a:headEnd type="none" w="sm" len="sm"/>
              <a:tailEnd type="stealth" w="med" len="lg"/>
            </a:ln>
          </p:spPr>
          <p:txBody>
            <a:bodyPr wrap="none" anchor="ctr"/>
            <a:lstStyle/>
            <a:p>
              <a:endParaRPr lang="en-US"/>
            </a:p>
          </p:txBody>
        </p:sp>
      </p:grpSp>
      <p:grpSp>
        <p:nvGrpSpPr>
          <p:cNvPr id="14" name="Group 33"/>
          <p:cNvGrpSpPr/>
          <p:nvPr/>
        </p:nvGrpSpPr>
        <p:grpSpPr bwMode="auto">
          <a:xfrm>
            <a:off x="5443538" y="4738688"/>
            <a:ext cx="1211262" cy="1631950"/>
            <a:chOff x="3141" y="2697"/>
            <a:chExt cx="763" cy="1028"/>
          </a:xfrm>
        </p:grpSpPr>
        <p:grpSp>
          <p:nvGrpSpPr>
            <p:cNvPr id="860192" name="Group 34"/>
            <p:cNvGrpSpPr/>
            <p:nvPr/>
          </p:nvGrpSpPr>
          <p:grpSpPr bwMode="auto">
            <a:xfrm>
              <a:off x="3171" y="3228"/>
              <a:ext cx="733" cy="497"/>
              <a:chOff x="3137" y="3228"/>
              <a:chExt cx="740" cy="506"/>
            </a:xfrm>
          </p:grpSpPr>
          <p:sp>
            <p:nvSpPr>
              <p:cNvPr id="860194" name="Rectangle 35"/>
              <p:cNvSpPr>
                <a:spLocks noChangeArrowheads="1"/>
              </p:cNvSpPr>
              <p:nvPr/>
            </p:nvSpPr>
            <p:spPr bwMode="auto">
              <a:xfrm>
                <a:off x="3280" y="3228"/>
                <a:ext cx="396"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Odell</a:t>
                </a:r>
                <a:endParaRPr lang="en-US" altLang="zh-CN">
                  <a:latin typeface="Arial Narrow" panose="020B0606020202030204" charset="0"/>
                </a:endParaRPr>
              </a:p>
            </p:txBody>
          </p:sp>
          <p:sp>
            <p:nvSpPr>
              <p:cNvPr id="860195" name="Rectangle 36"/>
              <p:cNvSpPr>
                <a:spLocks noChangeArrowheads="1"/>
              </p:cNvSpPr>
              <p:nvPr/>
            </p:nvSpPr>
            <p:spPr bwMode="auto">
              <a:xfrm>
                <a:off x="3137" y="3518"/>
                <a:ext cx="740" cy="216"/>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Classification</a:t>
                </a:r>
                <a:endParaRPr lang="en-US" altLang="zh-CN" sz="1600" i="1">
                  <a:latin typeface="Arial Narrow" panose="020B0606020202030204" charset="0"/>
                </a:endParaRPr>
              </a:p>
            </p:txBody>
          </p:sp>
        </p:grpSp>
        <p:sp>
          <p:nvSpPr>
            <p:cNvPr id="860193" name="Line 37"/>
            <p:cNvSpPr>
              <a:spLocks noChangeShapeType="1"/>
            </p:cNvSpPr>
            <p:nvPr/>
          </p:nvSpPr>
          <p:spPr bwMode="auto">
            <a:xfrm flipH="1" flipV="1">
              <a:off x="3141" y="2697"/>
              <a:ext cx="270" cy="500"/>
            </a:xfrm>
            <a:prstGeom prst="line">
              <a:avLst/>
            </a:prstGeom>
            <a:noFill/>
            <a:ln w="25400">
              <a:solidFill>
                <a:schemeClr val="tx1"/>
              </a:solidFill>
              <a:round/>
              <a:headEnd type="none" w="sm" len="sm"/>
              <a:tailEnd type="stealth" w="med" len="lg"/>
            </a:ln>
          </p:spPr>
          <p:txBody>
            <a:bodyPr wrap="none" anchor="ctr"/>
            <a:lstStyle/>
            <a:p>
              <a:endParaRPr lang="en-US"/>
            </a:p>
          </p:txBody>
        </p:sp>
      </p:grpSp>
      <p:grpSp>
        <p:nvGrpSpPr>
          <p:cNvPr id="16" name="Group 38"/>
          <p:cNvGrpSpPr/>
          <p:nvPr/>
        </p:nvGrpSpPr>
        <p:grpSpPr bwMode="auto">
          <a:xfrm>
            <a:off x="3403600" y="4752975"/>
            <a:ext cx="1485900" cy="1654175"/>
            <a:chOff x="1856" y="2706"/>
            <a:chExt cx="936" cy="1042"/>
          </a:xfrm>
        </p:grpSpPr>
        <p:grpSp>
          <p:nvGrpSpPr>
            <p:cNvPr id="860188" name="Group 39"/>
            <p:cNvGrpSpPr/>
            <p:nvPr/>
          </p:nvGrpSpPr>
          <p:grpSpPr bwMode="auto">
            <a:xfrm>
              <a:off x="1856" y="3254"/>
              <a:ext cx="936" cy="494"/>
              <a:chOff x="1809" y="3255"/>
              <a:chExt cx="944" cy="502"/>
            </a:xfrm>
          </p:grpSpPr>
          <p:sp>
            <p:nvSpPr>
              <p:cNvPr id="860190" name="Rectangle 40"/>
              <p:cNvSpPr>
                <a:spLocks noChangeArrowheads="1"/>
              </p:cNvSpPr>
              <p:nvPr/>
            </p:nvSpPr>
            <p:spPr bwMode="auto">
              <a:xfrm>
                <a:off x="1809" y="3255"/>
                <a:ext cx="892" cy="235"/>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Shlaer - Mellor</a:t>
                </a:r>
                <a:endParaRPr lang="en-US" altLang="zh-CN">
                  <a:latin typeface="Arial Narrow" panose="020B0606020202030204" charset="0"/>
                </a:endParaRPr>
              </a:p>
            </p:txBody>
          </p:sp>
          <p:sp>
            <p:nvSpPr>
              <p:cNvPr id="860191" name="Rectangle 41"/>
              <p:cNvSpPr>
                <a:spLocks noChangeArrowheads="1"/>
              </p:cNvSpPr>
              <p:nvPr/>
            </p:nvSpPr>
            <p:spPr bwMode="auto">
              <a:xfrm>
                <a:off x="1872" y="3542"/>
                <a:ext cx="881" cy="215"/>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Object lifecycles</a:t>
                </a:r>
                <a:endParaRPr lang="en-US" altLang="zh-CN" sz="1600" i="1">
                  <a:latin typeface="Arial Narrow" panose="020B0606020202030204" charset="0"/>
                </a:endParaRPr>
              </a:p>
            </p:txBody>
          </p:sp>
        </p:grpSp>
        <p:sp>
          <p:nvSpPr>
            <p:cNvPr id="860189" name="Line 42"/>
            <p:cNvSpPr>
              <a:spLocks noChangeShapeType="1"/>
            </p:cNvSpPr>
            <p:nvPr/>
          </p:nvSpPr>
          <p:spPr bwMode="auto">
            <a:xfrm flipV="1">
              <a:off x="2457" y="2706"/>
              <a:ext cx="189" cy="500"/>
            </a:xfrm>
            <a:prstGeom prst="line">
              <a:avLst/>
            </a:prstGeom>
            <a:noFill/>
            <a:ln w="25400">
              <a:solidFill>
                <a:schemeClr val="tx1"/>
              </a:solidFill>
              <a:round/>
              <a:headEnd type="none" w="sm" len="sm"/>
              <a:tailEnd type="stealth" w="med" len="lg"/>
            </a:ln>
          </p:spPr>
          <p:txBody>
            <a:bodyPr wrap="none" anchor="ctr"/>
            <a:lstStyle/>
            <a:p>
              <a:endParaRPr lang="en-US"/>
            </a:p>
          </p:txBody>
        </p:sp>
      </p:grpSp>
      <p:graphicFrame>
        <p:nvGraphicFramePr>
          <p:cNvPr id="860172" name="Object 43"/>
          <p:cNvGraphicFramePr/>
          <p:nvPr/>
        </p:nvGraphicFramePr>
        <p:xfrm>
          <a:off x="3657600" y="3276600"/>
          <a:ext cx="2133600" cy="1419225"/>
        </p:xfrm>
        <a:graphic>
          <a:graphicData uri="http://schemas.openxmlformats.org/presentationml/2006/ole">
            <mc:AlternateContent xmlns:mc="http://schemas.openxmlformats.org/markup-compatibility/2006">
              <mc:Choice xmlns:v="urn:schemas-microsoft-com:vml" Requires="v">
                <p:oleObj spid="_x0000_s3" name="Bitmap Image" r:id="rId1" imgW="3930015" imgH="3044825" progId="Paint.Picture">
                  <p:embed/>
                </p:oleObj>
              </mc:Choice>
              <mc:Fallback>
                <p:oleObj name="Bitmap Image" r:id="rId1" imgW="3930015" imgH="3044825" progId="Paint.Picture">
                  <p:embed/>
                  <p:pic>
                    <p:nvPicPr>
                      <p:cNvPr id="0" name="Object 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3657600" y="3276600"/>
                        <a:ext cx="2133600" cy="1419225"/>
                      </a:xfrm>
                      <a:prstGeom prst="rect">
                        <a:avLst/>
                      </a:prstGeom>
                      <a:noFill/>
                      <a:ln>
                        <a:noFill/>
                      </a:ln>
                      <a:effectLst/>
                    </p:spPr>
                  </p:pic>
                </p:oleObj>
              </mc:Fallback>
            </mc:AlternateContent>
          </a:graphicData>
        </a:graphic>
      </p:graphicFrame>
      <p:grpSp>
        <p:nvGrpSpPr>
          <p:cNvPr id="18" name="Group 44"/>
          <p:cNvGrpSpPr/>
          <p:nvPr/>
        </p:nvGrpSpPr>
        <p:grpSpPr bwMode="auto">
          <a:xfrm>
            <a:off x="895350" y="3671888"/>
            <a:ext cx="2727325" cy="790575"/>
            <a:chOff x="324" y="2169"/>
            <a:chExt cx="1718" cy="498"/>
          </a:xfrm>
        </p:grpSpPr>
        <p:sp>
          <p:nvSpPr>
            <p:cNvPr id="860184" name="Line 45"/>
            <p:cNvSpPr>
              <a:spLocks noChangeShapeType="1"/>
            </p:cNvSpPr>
            <p:nvPr/>
          </p:nvSpPr>
          <p:spPr bwMode="auto">
            <a:xfrm flipV="1">
              <a:off x="1186" y="2330"/>
              <a:ext cx="856" cy="81"/>
            </a:xfrm>
            <a:prstGeom prst="line">
              <a:avLst/>
            </a:prstGeom>
            <a:noFill/>
            <a:ln w="25400">
              <a:solidFill>
                <a:schemeClr val="folHlink"/>
              </a:solidFill>
              <a:round/>
              <a:headEnd type="none" w="sm" len="sm"/>
              <a:tailEnd type="stealth" w="med" len="lg"/>
            </a:ln>
          </p:spPr>
          <p:txBody>
            <a:bodyPr wrap="none" anchor="ctr"/>
            <a:lstStyle/>
            <a:p>
              <a:endParaRPr lang="en-US"/>
            </a:p>
          </p:txBody>
        </p:sp>
        <p:grpSp>
          <p:nvGrpSpPr>
            <p:cNvPr id="860185" name="Group 46"/>
            <p:cNvGrpSpPr/>
            <p:nvPr/>
          </p:nvGrpSpPr>
          <p:grpSpPr bwMode="auto">
            <a:xfrm>
              <a:off x="324" y="2169"/>
              <a:ext cx="695" cy="498"/>
              <a:chOff x="-830" y="2053"/>
              <a:chExt cx="695" cy="498"/>
            </a:xfrm>
          </p:grpSpPr>
          <p:sp>
            <p:nvSpPr>
              <p:cNvPr id="860186" name="Rectangle 47"/>
              <p:cNvSpPr>
                <a:spLocks noChangeArrowheads="1"/>
              </p:cNvSpPr>
              <p:nvPr/>
            </p:nvSpPr>
            <p:spPr bwMode="auto">
              <a:xfrm>
                <a:off x="-830" y="2053"/>
                <a:ext cx="695" cy="231"/>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Rumbaugh</a:t>
                </a:r>
                <a:endParaRPr lang="en-US" altLang="zh-CN">
                  <a:latin typeface="Arial Narrow" panose="020B0606020202030204" charset="0"/>
                </a:endParaRPr>
              </a:p>
            </p:txBody>
          </p:sp>
          <p:sp>
            <p:nvSpPr>
              <p:cNvPr id="860187" name="Rectangle 48"/>
              <p:cNvSpPr>
                <a:spLocks noChangeArrowheads="1"/>
              </p:cNvSpPr>
              <p:nvPr/>
            </p:nvSpPr>
            <p:spPr bwMode="auto">
              <a:xfrm>
                <a:off x="-597" y="2339"/>
                <a:ext cx="349" cy="21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OMT</a:t>
                </a:r>
                <a:endParaRPr lang="en-US" altLang="zh-CN" sz="1600" i="1">
                  <a:latin typeface="Arial Narrow" panose="020B0606020202030204" charset="0"/>
                </a:endParaRPr>
              </a:p>
            </p:txBody>
          </p:sp>
        </p:grpSp>
      </p:grpSp>
      <p:grpSp>
        <p:nvGrpSpPr>
          <p:cNvPr id="20" name="Group 49"/>
          <p:cNvGrpSpPr/>
          <p:nvPr/>
        </p:nvGrpSpPr>
        <p:grpSpPr bwMode="auto">
          <a:xfrm>
            <a:off x="1163638" y="2552700"/>
            <a:ext cx="2417762" cy="952500"/>
            <a:chOff x="445" y="1464"/>
            <a:chExt cx="1523" cy="600"/>
          </a:xfrm>
        </p:grpSpPr>
        <p:sp>
          <p:nvSpPr>
            <p:cNvPr id="860180" name="Line 50"/>
            <p:cNvSpPr>
              <a:spLocks noChangeShapeType="1"/>
            </p:cNvSpPr>
            <p:nvPr/>
          </p:nvSpPr>
          <p:spPr bwMode="auto">
            <a:xfrm>
              <a:off x="1476" y="1812"/>
              <a:ext cx="492" cy="252"/>
            </a:xfrm>
            <a:prstGeom prst="line">
              <a:avLst/>
            </a:prstGeom>
            <a:noFill/>
            <a:ln w="25400">
              <a:solidFill>
                <a:schemeClr val="folHlink"/>
              </a:solidFill>
              <a:round/>
              <a:headEnd type="none" w="sm" len="sm"/>
              <a:tailEnd type="stealth" w="med" len="lg"/>
            </a:ln>
          </p:spPr>
          <p:txBody>
            <a:bodyPr wrap="none" anchor="ctr"/>
            <a:lstStyle/>
            <a:p>
              <a:endParaRPr lang="en-US"/>
            </a:p>
          </p:txBody>
        </p:sp>
        <p:grpSp>
          <p:nvGrpSpPr>
            <p:cNvPr id="860181" name="Group 51"/>
            <p:cNvGrpSpPr/>
            <p:nvPr/>
          </p:nvGrpSpPr>
          <p:grpSpPr bwMode="auto">
            <a:xfrm>
              <a:off x="445" y="1464"/>
              <a:ext cx="922" cy="498"/>
              <a:chOff x="445" y="1464"/>
              <a:chExt cx="922" cy="498"/>
            </a:xfrm>
          </p:grpSpPr>
          <p:sp>
            <p:nvSpPr>
              <p:cNvPr id="860182" name="Rectangle 52"/>
              <p:cNvSpPr>
                <a:spLocks noChangeArrowheads="1"/>
              </p:cNvSpPr>
              <p:nvPr/>
            </p:nvSpPr>
            <p:spPr bwMode="auto">
              <a:xfrm>
                <a:off x="915" y="1464"/>
                <a:ext cx="452" cy="231"/>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Booch</a:t>
                </a:r>
                <a:endParaRPr lang="en-US" altLang="zh-CN">
                  <a:latin typeface="Arial Narrow" panose="020B0606020202030204" charset="0"/>
                </a:endParaRPr>
              </a:p>
            </p:txBody>
          </p:sp>
          <p:sp>
            <p:nvSpPr>
              <p:cNvPr id="860183" name="Rectangle 53"/>
              <p:cNvSpPr>
                <a:spLocks noChangeArrowheads="1"/>
              </p:cNvSpPr>
              <p:nvPr/>
            </p:nvSpPr>
            <p:spPr bwMode="auto">
              <a:xfrm>
                <a:off x="445" y="1750"/>
                <a:ext cx="790" cy="21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Booch method</a:t>
                </a:r>
                <a:endParaRPr lang="en-US" altLang="zh-CN" sz="1600" i="1">
                  <a:latin typeface="Arial Narrow" panose="020B0606020202030204" charset="0"/>
                </a:endParaRPr>
              </a:p>
            </p:txBody>
          </p:sp>
        </p:grpSp>
      </p:grpSp>
      <p:grpSp>
        <p:nvGrpSpPr>
          <p:cNvPr id="22" name="Group 54"/>
          <p:cNvGrpSpPr/>
          <p:nvPr/>
        </p:nvGrpSpPr>
        <p:grpSpPr bwMode="auto">
          <a:xfrm>
            <a:off x="1803400" y="4495800"/>
            <a:ext cx="1828800" cy="977900"/>
            <a:chOff x="1008" y="2688"/>
            <a:chExt cx="1152" cy="616"/>
          </a:xfrm>
        </p:grpSpPr>
        <p:sp>
          <p:nvSpPr>
            <p:cNvPr id="860176" name="Line 55"/>
            <p:cNvSpPr>
              <a:spLocks noChangeShapeType="1"/>
            </p:cNvSpPr>
            <p:nvPr/>
          </p:nvSpPr>
          <p:spPr bwMode="auto">
            <a:xfrm flipV="1">
              <a:off x="1844" y="2688"/>
              <a:ext cx="316" cy="259"/>
            </a:xfrm>
            <a:prstGeom prst="line">
              <a:avLst/>
            </a:prstGeom>
            <a:noFill/>
            <a:ln w="25400">
              <a:solidFill>
                <a:schemeClr val="folHlink"/>
              </a:solidFill>
              <a:round/>
              <a:headEnd type="none" w="sm" len="sm"/>
              <a:tailEnd type="stealth" w="med" len="lg"/>
            </a:ln>
          </p:spPr>
          <p:txBody>
            <a:bodyPr wrap="none" anchor="ctr"/>
            <a:lstStyle/>
            <a:p>
              <a:endParaRPr lang="en-US"/>
            </a:p>
          </p:txBody>
        </p:sp>
        <p:grpSp>
          <p:nvGrpSpPr>
            <p:cNvPr id="860177" name="Group 56"/>
            <p:cNvGrpSpPr/>
            <p:nvPr/>
          </p:nvGrpSpPr>
          <p:grpSpPr bwMode="auto">
            <a:xfrm>
              <a:off x="1008" y="2806"/>
              <a:ext cx="623" cy="498"/>
              <a:chOff x="-200" y="3444"/>
              <a:chExt cx="623" cy="498"/>
            </a:xfrm>
          </p:grpSpPr>
          <p:sp>
            <p:nvSpPr>
              <p:cNvPr id="860178" name="Rectangle 57"/>
              <p:cNvSpPr>
                <a:spLocks noChangeArrowheads="1"/>
              </p:cNvSpPr>
              <p:nvPr/>
            </p:nvSpPr>
            <p:spPr bwMode="auto">
              <a:xfrm>
                <a:off x="-200" y="3444"/>
                <a:ext cx="623" cy="231"/>
              </a:xfrm>
              <a:prstGeom prst="rect">
                <a:avLst/>
              </a:prstGeom>
              <a:noFill/>
              <a:ln>
                <a:noFill/>
              </a:ln>
            </p:spPr>
            <p:txBody>
              <a:bodyPr wrap="none" lIns="92075" tIns="46038" rIns="92075" bIns="46038">
                <a:spAutoFit/>
              </a:bodyPr>
              <a:lstStyle/>
              <a:p>
                <a:pPr eaLnBrk="0" hangingPunct="0"/>
                <a:r>
                  <a:rPr lang="en-US" altLang="zh-CN">
                    <a:latin typeface="Arial Narrow" panose="020B0606020202030204" charset="0"/>
                  </a:rPr>
                  <a:t>Jacobson</a:t>
                </a:r>
                <a:endParaRPr lang="en-US" altLang="zh-CN">
                  <a:latin typeface="Arial Narrow" panose="020B0606020202030204" charset="0"/>
                </a:endParaRPr>
              </a:p>
            </p:txBody>
          </p:sp>
          <p:sp>
            <p:nvSpPr>
              <p:cNvPr id="860179" name="Rectangle 58"/>
              <p:cNvSpPr>
                <a:spLocks noChangeArrowheads="1"/>
              </p:cNvSpPr>
              <p:nvPr/>
            </p:nvSpPr>
            <p:spPr bwMode="auto">
              <a:xfrm>
                <a:off x="-49" y="3730"/>
                <a:ext cx="420" cy="212"/>
              </a:xfrm>
              <a:prstGeom prst="rect">
                <a:avLst/>
              </a:prstGeom>
              <a:noFill/>
              <a:ln>
                <a:noFill/>
              </a:ln>
            </p:spPr>
            <p:txBody>
              <a:bodyPr wrap="none" lIns="92075" tIns="46038" rIns="92075" bIns="46038">
                <a:spAutoFit/>
              </a:bodyPr>
              <a:lstStyle/>
              <a:p>
                <a:pPr eaLnBrk="0" hangingPunct="0"/>
                <a:r>
                  <a:rPr lang="en-US" altLang="zh-CN" sz="1600" i="1">
                    <a:latin typeface="Arial Narrow" panose="020B0606020202030204" charset="0"/>
                  </a:rPr>
                  <a:t>OOSE</a:t>
                </a:r>
                <a:endParaRPr lang="en-US" altLang="zh-CN" sz="1600" i="1">
                  <a:latin typeface="Arial Narrow" panose="020B0606020202030204" charset="0"/>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par>
                          <p:cTn id="37" fill="hold">
                            <p:stCondLst>
                              <p:cond delay="2500"/>
                            </p:stCondLst>
                            <p:childTnLst>
                              <p:par>
                                <p:cTn id="38" presetID="9"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par>
                          <p:cTn id="41" fill="hold">
                            <p:stCondLst>
                              <p:cond delay="3000"/>
                            </p:stCondLst>
                            <p:childTnLst>
                              <p:par>
                                <p:cTn id="42" presetID="9" presetClass="entr" presetSubtype="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par>
                          <p:cTn id="45" fill="hold">
                            <p:stCondLst>
                              <p:cond delay="3500"/>
                            </p:stCondLst>
                            <p:childTnLst>
                              <p:par>
                                <p:cTn id="46" presetID="9"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0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Overview of the UML</a:t>
            </a:r>
            <a:endParaRPr lang="en-US" altLang="zh-CN" b="1">
              <a:latin typeface="Garamond" panose="02020404030301010803" charset="0"/>
              <a:ea typeface="宋体" panose="02010600030101010101" pitchFamily="2" charset="-122"/>
            </a:endParaRPr>
          </a:p>
        </p:txBody>
      </p:sp>
      <p:sp>
        <p:nvSpPr>
          <p:cNvPr id="862210"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The UML is a language for</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visualising</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specifying</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constructing</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documenting</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the artifacts of a software-intensive system</a:t>
            </a:r>
            <a:endParaRPr lang="en-US" altLang="zh-CN">
              <a:latin typeface="Arial" panose="020B0604020202020204" pitchFamily="34" charset="0"/>
              <a:ea typeface="宋体" panose="02010600030101010101" pitchFamily="2" charset="-122"/>
            </a:endParaRPr>
          </a:p>
        </p:txBody>
      </p:sp>
      <p:sp>
        <p:nvSpPr>
          <p:cNvPr id="8622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E9ED5F6-C129-C445-B8AE-0C73C82E442B}" type="slidenum">
              <a:rPr lang="en-US" altLang="zh-CN" sz="1200">
                <a:latin typeface="Garamond" panose="02020404030301010803" charset="0"/>
              </a:rPr>
            </a:fld>
            <a:endParaRPr lang="en-US" altLang="zh-CN" sz="1200">
              <a:latin typeface="Garamond" panose="02020404030301010803" charset="0"/>
            </a:endParaRPr>
          </a:p>
        </p:txBody>
      </p:sp>
      <p:graphicFrame>
        <p:nvGraphicFramePr>
          <p:cNvPr id="862212" name="Object 4"/>
          <p:cNvGraphicFramePr/>
          <p:nvPr/>
        </p:nvGraphicFramePr>
        <p:xfrm>
          <a:off x="4267200" y="2195513"/>
          <a:ext cx="3276600" cy="1809750"/>
        </p:xfrm>
        <a:graphic>
          <a:graphicData uri="http://schemas.openxmlformats.org/presentationml/2006/ole">
            <mc:AlternateContent xmlns:mc="http://schemas.openxmlformats.org/markup-compatibility/2006">
              <mc:Choice xmlns:v="urn:schemas-microsoft-com:vml" Requires="v">
                <p:oleObj spid="_x0000_s2" name="Bitmap Image" r:id="rId1" imgW="3930015" imgH="3044825" progId="Paint.Picture">
                  <p:embed/>
                </p:oleObj>
              </mc:Choice>
              <mc:Fallback>
                <p:oleObj name="Bitmap Image" r:id="rId1" imgW="3930015" imgH="3044825" progId="Paint.Picture">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4267200" y="2195513"/>
                        <a:ext cx="3276600" cy="1809750"/>
                      </a:xfrm>
                      <a:prstGeom prst="rect">
                        <a:avLst/>
                      </a:prstGeom>
                      <a:noFill/>
                      <a:ln>
                        <a:noFill/>
                      </a:ln>
                      <a:effectLst/>
                    </p:spPr>
                  </p:pic>
                </p:oleObj>
              </mc:Fallback>
            </mc:AlternateContent>
          </a:graphicData>
        </a:graphic>
      </p:graphicFrame>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4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Diagrams in UML</a:t>
            </a:r>
            <a:endParaRPr lang="en-US" altLang="zh-CN">
              <a:latin typeface="Garamond" panose="02020404030301010803" charset="0"/>
              <a:ea typeface="宋体" panose="02010600030101010101" pitchFamily="2" charset="-122"/>
            </a:endParaRPr>
          </a:p>
        </p:txBody>
      </p:sp>
      <p:sp>
        <p:nvSpPr>
          <p:cNvPr id="872450"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0EC500F-0509-8141-BEDB-DAEB8B3A5031}" type="slidenum">
              <a:rPr lang="en-US" altLang="zh-CN" sz="1200">
                <a:latin typeface="Garamond" panose="02020404030301010803" charset="0"/>
              </a:rPr>
            </a:fld>
            <a:endParaRPr lang="en-US" altLang="zh-CN" sz="1200">
              <a:latin typeface="Garamond" panose="02020404030301010803" charset="0"/>
            </a:endParaRPr>
          </a:p>
        </p:txBody>
      </p:sp>
      <p:sp>
        <p:nvSpPr>
          <p:cNvPr id="872451" name="Line 3"/>
          <p:cNvSpPr>
            <a:spLocks noChangeShapeType="1"/>
          </p:cNvSpPr>
          <p:nvPr/>
        </p:nvSpPr>
        <p:spPr bwMode="auto">
          <a:xfrm flipV="1">
            <a:off x="4867275" y="2590800"/>
            <a:ext cx="2179638" cy="125730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2" name="Line 4"/>
          <p:cNvSpPr>
            <a:spLocks noChangeShapeType="1"/>
          </p:cNvSpPr>
          <p:nvPr/>
        </p:nvSpPr>
        <p:spPr bwMode="auto">
          <a:xfrm>
            <a:off x="5011738" y="4046538"/>
            <a:ext cx="2035175"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3" name="Line 5"/>
          <p:cNvSpPr>
            <a:spLocks noChangeShapeType="1"/>
          </p:cNvSpPr>
          <p:nvPr/>
        </p:nvSpPr>
        <p:spPr bwMode="auto">
          <a:xfrm>
            <a:off x="2198688" y="2874963"/>
            <a:ext cx="2178050" cy="973137"/>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4" name="Line 6"/>
          <p:cNvSpPr>
            <a:spLocks noChangeShapeType="1"/>
          </p:cNvSpPr>
          <p:nvPr/>
        </p:nvSpPr>
        <p:spPr bwMode="auto">
          <a:xfrm flipV="1">
            <a:off x="3009900" y="4548188"/>
            <a:ext cx="1150938" cy="57150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5" name="Line 7"/>
          <p:cNvSpPr>
            <a:spLocks noChangeShapeType="1"/>
          </p:cNvSpPr>
          <p:nvPr/>
        </p:nvSpPr>
        <p:spPr bwMode="auto">
          <a:xfrm>
            <a:off x="3827463" y="2427288"/>
            <a:ext cx="530225" cy="1271587"/>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6" name="Line 8"/>
          <p:cNvSpPr>
            <a:spLocks noChangeShapeType="1"/>
          </p:cNvSpPr>
          <p:nvPr/>
        </p:nvSpPr>
        <p:spPr bwMode="auto">
          <a:xfrm>
            <a:off x="2197100" y="4046538"/>
            <a:ext cx="2035175"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7" name="Line 9"/>
          <p:cNvSpPr>
            <a:spLocks noChangeShapeType="1"/>
          </p:cNvSpPr>
          <p:nvPr/>
        </p:nvSpPr>
        <p:spPr bwMode="auto">
          <a:xfrm flipH="1">
            <a:off x="4718050" y="2398713"/>
            <a:ext cx="530225" cy="1271587"/>
          </a:xfrm>
          <a:prstGeom prst="line">
            <a:avLst/>
          </a:prstGeom>
          <a:noFill/>
          <a:ln w="9525">
            <a:solidFill>
              <a:schemeClr val="tx1"/>
            </a:solidFill>
            <a:round/>
            <a:headEnd type="none" w="sm" len="sm"/>
            <a:tailEnd type="none" w="sm" len="sm"/>
          </a:ln>
        </p:spPr>
        <p:txBody>
          <a:bodyPr wrap="none" anchor="ctr"/>
          <a:lstStyle/>
          <a:p>
            <a:endParaRPr lang="en-US"/>
          </a:p>
        </p:txBody>
      </p:sp>
      <p:sp>
        <p:nvSpPr>
          <p:cNvPr id="872458" name="Line 10"/>
          <p:cNvSpPr>
            <a:spLocks noChangeShapeType="1"/>
          </p:cNvSpPr>
          <p:nvPr/>
        </p:nvSpPr>
        <p:spPr bwMode="auto">
          <a:xfrm flipH="1" flipV="1">
            <a:off x="4808538" y="4046538"/>
            <a:ext cx="1609725" cy="930275"/>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74475" name="Rectangle 11"/>
          <p:cNvSpPr>
            <a:spLocks noChangeArrowheads="1"/>
          </p:cNvSpPr>
          <p:nvPr/>
        </p:nvSpPr>
        <p:spPr bwMode="auto">
          <a:xfrm>
            <a:off x="3563938" y="51562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endParaRPr lang="en-US" altLang="zh-CN" sz="1700">
              <a:effectLst>
                <a:outerShdw blurRad="38100" dist="38100" dir="2700000" algn="tl">
                  <a:srgbClr val="FFFFFF"/>
                </a:outerShdw>
              </a:effectLst>
              <a:latin typeface="Arial Narrow" panose="020B0606020202030204" charset="0"/>
            </a:endParaRPr>
          </a:p>
        </p:txBody>
      </p:sp>
      <p:grpSp>
        <p:nvGrpSpPr>
          <p:cNvPr id="872460" name="Group 12"/>
          <p:cNvGrpSpPr/>
          <p:nvPr/>
        </p:nvGrpSpPr>
        <p:grpSpPr bwMode="auto">
          <a:xfrm>
            <a:off x="2781300" y="1814513"/>
            <a:ext cx="1746250" cy="1195387"/>
            <a:chOff x="1152" y="2148"/>
            <a:chExt cx="1165" cy="801"/>
          </a:xfrm>
        </p:grpSpPr>
        <p:sp>
          <p:nvSpPr>
            <p:cNvPr id="574477" name="Rectangle 13"/>
            <p:cNvSpPr>
              <a:spLocks noChangeArrowheads="1"/>
            </p:cNvSpPr>
            <p:nvPr/>
          </p:nvSpPr>
          <p:spPr bwMode="auto">
            <a:xfrm>
              <a:off x="1152" y="2148"/>
              <a:ext cx="973" cy="610"/>
            </a:xfrm>
            <a:prstGeom prst="rect">
              <a:avLst/>
            </a:prstGeom>
            <a:solidFill>
              <a:srgbClr val="EEF4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Use Case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78" name="Rectangle 14"/>
            <p:cNvSpPr>
              <a:spLocks noChangeArrowheads="1"/>
            </p:cNvSpPr>
            <p:nvPr/>
          </p:nvSpPr>
          <p:spPr bwMode="auto">
            <a:xfrm>
              <a:off x="1248" y="2244"/>
              <a:ext cx="970" cy="614"/>
            </a:xfrm>
            <a:prstGeom prst="rect">
              <a:avLst/>
            </a:prstGeom>
            <a:solidFill>
              <a:srgbClr val="EEF4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Use Case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79" name="Rectangle 15"/>
            <p:cNvSpPr>
              <a:spLocks noChangeArrowheads="1"/>
            </p:cNvSpPr>
            <p:nvPr/>
          </p:nvSpPr>
          <p:spPr bwMode="auto">
            <a:xfrm>
              <a:off x="1344" y="2339"/>
              <a:ext cx="973" cy="610"/>
            </a:xfrm>
            <a:prstGeom prst="rect">
              <a:avLst/>
            </a:prstGeom>
            <a:solidFill>
              <a:srgbClr val="EEF4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Use Case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grpSp>
        <p:nvGrpSpPr>
          <p:cNvPr id="872461" name="Group 16"/>
          <p:cNvGrpSpPr/>
          <p:nvPr/>
        </p:nvGrpSpPr>
        <p:grpSpPr bwMode="auto">
          <a:xfrm>
            <a:off x="595313" y="3473450"/>
            <a:ext cx="1747837" cy="1195388"/>
            <a:chOff x="1070" y="2166"/>
            <a:chExt cx="1101" cy="753"/>
          </a:xfrm>
        </p:grpSpPr>
        <p:sp>
          <p:nvSpPr>
            <p:cNvPr id="574481" name="Rectangle 17"/>
            <p:cNvSpPr>
              <a:spLocks noChangeArrowheads="1"/>
            </p:cNvSpPr>
            <p:nvPr/>
          </p:nvSpPr>
          <p:spPr bwMode="auto">
            <a:xfrm>
              <a:off x="1070" y="216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Scenario</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82" name="Rectangle 18"/>
            <p:cNvSpPr>
              <a:spLocks noChangeArrowheads="1"/>
            </p:cNvSpPr>
            <p:nvPr/>
          </p:nvSpPr>
          <p:spPr bwMode="auto">
            <a:xfrm>
              <a:off x="1161" y="225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Scenario</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83" name="Rectangle 19"/>
            <p:cNvSpPr>
              <a:spLocks noChangeArrowheads="1"/>
            </p:cNvSpPr>
            <p:nvPr/>
          </p:nvSpPr>
          <p:spPr bwMode="auto">
            <a:xfrm>
              <a:off x="1252" y="2347"/>
              <a:ext cx="919" cy="572"/>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Collaboration</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grpSp>
        <p:nvGrpSpPr>
          <p:cNvPr id="872462" name="Group 20"/>
          <p:cNvGrpSpPr/>
          <p:nvPr/>
        </p:nvGrpSpPr>
        <p:grpSpPr bwMode="auto">
          <a:xfrm>
            <a:off x="6757988" y="3473450"/>
            <a:ext cx="1747837" cy="1195388"/>
            <a:chOff x="3069" y="1174"/>
            <a:chExt cx="1101" cy="753"/>
          </a:xfrm>
        </p:grpSpPr>
        <p:sp>
          <p:nvSpPr>
            <p:cNvPr id="574485" name="Rectangle 21"/>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86" name="Rectangle 22"/>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872490" name="Rectangle 23"/>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pPr>
              <a:r>
                <a:rPr lang="en-US" altLang="zh-CN" sz="1700" b="1">
                  <a:latin typeface="Arial Narrow" panose="020B0606020202030204" charset="0"/>
                </a:rPr>
                <a:t>Component</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pPr>
              <a:r>
                <a:rPr lang="en-US" altLang="zh-CN" sz="1700" b="1">
                  <a:latin typeface="Arial Narrow" panose="020B0606020202030204" charset="0"/>
                </a:rPr>
                <a:t>Diagrams</a:t>
              </a:r>
              <a:endParaRPr lang="en-US" altLang="zh-CN" sz="1700" b="1">
                <a:latin typeface="Arial Narrow" panose="020B0606020202030204" charset="0"/>
              </a:endParaRPr>
            </a:p>
          </p:txBody>
        </p:sp>
      </p:grpSp>
      <p:grpSp>
        <p:nvGrpSpPr>
          <p:cNvPr id="872463" name="Group 24"/>
          <p:cNvGrpSpPr/>
          <p:nvPr/>
        </p:nvGrpSpPr>
        <p:grpSpPr bwMode="auto">
          <a:xfrm>
            <a:off x="5634038" y="4786313"/>
            <a:ext cx="1746250" cy="1193800"/>
            <a:chOff x="3586" y="1386"/>
            <a:chExt cx="1165" cy="801"/>
          </a:xfrm>
        </p:grpSpPr>
        <p:sp>
          <p:nvSpPr>
            <p:cNvPr id="574489" name="Rectangle 25"/>
            <p:cNvSpPr>
              <a:spLocks noChangeArrowheads="1"/>
            </p:cNvSpPr>
            <p:nvPr/>
          </p:nvSpPr>
          <p:spPr bwMode="auto">
            <a:xfrm>
              <a:off x="3586" y="1386"/>
              <a:ext cx="973"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300" b="1">
                  <a:latin typeface="Arial Narrow" panose="020B0606020202030204" charset="0"/>
                </a:rPr>
                <a:t>Component</a:t>
              </a:r>
              <a:endParaRPr lang="en-US" altLang="zh-CN" sz="13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300" b="1">
                  <a:latin typeface="Arial Narrow" panose="020B0606020202030204" charset="0"/>
                </a:rPr>
                <a:t>Diagrams</a:t>
              </a:r>
              <a:endParaRPr lang="en-US" altLang="zh-CN" sz="2300">
                <a:effectLst>
                  <a:outerShdw blurRad="38100" dist="38100" dir="2700000" algn="tl">
                    <a:srgbClr val="FFFFFF"/>
                  </a:outerShdw>
                </a:effectLst>
                <a:latin typeface="Arial Narrow" panose="020B0606020202030204" charset="0"/>
              </a:endParaRPr>
            </a:p>
          </p:txBody>
        </p:sp>
        <p:sp>
          <p:nvSpPr>
            <p:cNvPr id="574490" name="Rectangle 26"/>
            <p:cNvSpPr>
              <a:spLocks noChangeArrowheads="1"/>
            </p:cNvSpPr>
            <p:nvPr/>
          </p:nvSpPr>
          <p:spPr bwMode="auto">
            <a:xfrm>
              <a:off x="3682" y="1482"/>
              <a:ext cx="970"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300" b="1">
                  <a:latin typeface="Arial Narrow" panose="020B0606020202030204" charset="0"/>
                </a:rPr>
                <a:t>Component</a:t>
              </a:r>
              <a:endParaRPr lang="en-US" altLang="zh-CN" sz="13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300" b="1">
                  <a:latin typeface="Arial Narrow" panose="020B0606020202030204" charset="0"/>
                </a:rPr>
                <a:t>Diagrams</a:t>
              </a:r>
              <a:endParaRPr lang="en-US" altLang="zh-CN" sz="2300">
                <a:effectLst>
                  <a:outerShdw blurRad="38100" dist="38100" dir="2700000" algn="tl">
                    <a:srgbClr val="FFFFFF"/>
                  </a:outerShdw>
                </a:effectLst>
                <a:latin typeface="Arial Narrow" panose="020B0606020202030204" charset="0"/>
              </a:endParaRPr>
            </a:p>
          </p:txBody>
        </p:sp>
        <p:sp>
          <p:nvSpPr>
            <p:cNvPr id="574491" name="Rectangle 27"/>
            <p:cNvSpPr>
              <a:spLocks noChangeArrowheads="1"/>
            </p:cNvSpPr>
            <p:nvPr/>
          </p:nvSpPr>
          <p:spPr bwMode="auto">
            <a:xfrm>
              <a:off x="3778" y="1578"/>
              <a:ext cx="973"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Deployment</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2300">
                <a:effectLst>
                  <a:outerShdw blurRad="38100" dist="38100" dir="2700000" algn="tl">
                    <a:srgbClr val="FFFFFF"/>
                  </a:outerShdw>
                </a:effectLst>
                <a:latin typeface="Arial Narrow" panose="020B0606020202030204" charset="0"/>
              </a:endParaRPr>
            </a:p>
          </p:txBody>
        </p:sp>
      </p:grpSp>
      <p:grpSp>
        <p:nvGrpSpPr>
          <p:cNvPr id="872464" name="Group 28"/>
          <p:cNvGrpSpPr/>
          <p:nvPr/>
        </p:nvGrpSpPr>
        <p:grpSpPr bwMode="auto">
          <a:xfrm>
            <a:off x="6757988" y="1966913"/>
            <a:ext cx="1747837" cy="1195387"/>
            <a:chOff x="3069" y="1174"/>
            <a:chExt cx="1101" cy="753"/>
          </a:xfrm>
        </p:grpSpPr>
        <p:sp>
          <p:nvSpPr>
            <p:cNvPr id="574493" name="Rectangle 29"/>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94" name="Rectangle 30"/>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95" name="Rectangle 31"/>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Object</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grpSp>
        <p:nvGrpSpPr>
          <p:cNvPr id="872465" name="Group 32"/>
          <p:cNvGrpSpPr/>
          <p:nvPr/>
        </p:nvGrpSpPr>
        <p:grpSpPr bwMode="auto">
          <a:xfrm>
            <a:off x="457200" y="1981200"/>
            <a:ext cx="1747838" cy="1195388"/>
            <a:chOff x="1070" y="2166"/>
            <a:chExt cx="1101" cy="753"/>
          </a:xfrm>
        </p:grpSpPr>
        <p:sp>
          <p:nvSpPr>
            <p:cNvPr id="574497" name="Rectangle 33"/>
            <p:cNvSpPr>
              <a:spLocks noChangeArrowheads="1"/>
            </p:cNvSpPr>
            <p:nvPr/>
          </p:nvSpPr>
          <p:spPr bwMode="auto">
            <a:xfrm>
              <a:off x="1070" y="216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Scenario</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98" name="Rectangle 34"/>
            <p:cNvSpPr>
              <a:spLocks noChangeArrowheads="1"/>
            </p:cNvSpPr>
            <p:nvPr/>
          </p:nvSpPr>
          <p:spPr bwMode="auto">
            <a:xfrm>
              <a:off x="1161" y="225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Scenario</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499" name="Rectangle 35"/>
            <p:cNvSpPr>
              <a:spLocks noChangeArrowheads="1"/>
            </p:cNvSpPr>
            <p:nvPr/>
          </p:nvSpPr>
          <p:spPr bwMode="auto">
            <a:xfrm>
              <a:off x="1252" y="2347"/>
              <a:ext cx="919" cy="572"/>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Statechart</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grpSp>
        <p:nvGrpSpPr>
          <p:cNvPr id="872466" name="Group 36"/>
          <p:cNvGrpSpPr/>
          <p:nvPr/>
        </p:nvGrpSpPr>
        <p:grpSpPr bwMode="auto">
          <a:xfrm>
            <a:off x="1524000" y="5029200"/>
            <a:ext cx="1746250" cy="1195388"/>
            <a:chOff x="1152" y="2148"/>
            <a:chExt cx="1165" cy="801"/>
          </a:xfrm>
        </p:grpSpPr>
        <p:sp>
          <p:nvSpPr>
            <p:cNvPr id="574501" name="Rectangle 37"/>
            <p:cNvSpPr>
              <a:spLocks noChangeArrowheads="1"/>
            </p:cNvSpPr>
            <p:nvPr/>
          </p:nvSpPr>
          <p:spPr bwMode="auto">
            <a:xfrm>
              <a:off x="1152" y="2148"/>
              <a:ext cx="973" cy="610"/>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Use Case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502" name="Rectangle 38"/>
            <p:cNvSpPr>
              <a:spLocks noChangeArrowheads="1"/>
            </p:cNvSpPr>
            <p:nvPr/>
          </p:nvSpPr>
          <p:spPr bwMode="auto">
            <a:xfrm>
              <a:off x="1248" y="2244"/>
              <a:ext cx="970" cy="614"/>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Use Case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503" name="Rectangle 39"/>
            <p:cNvSpPr>
              <a:spLocks noChangeArrowheads="1"/>
            </p:cNvSpPr>
            <p:nvPr/>
          </p:nvSpPr>
          <p:spPr bwMode="auto">
            <a:xfrm>
              <a:off x="1344" y="2339"/>
              <a:ext cx="973" cy="610"/>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Sequence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grpSp>
        <p:nvGrpSpPr>
          <p:cNvPr id="872467" name="Group 40"/>
          <p:cNvGrpSpPr/>
          <p:nvPr/>
        </p:nvGrpSpPr>
        <p:grpSpPr bwMode="auto">
          <a:xfrm>
            <a:off x="4554538" y="1346200"/>
            <a:ext cx="1747837" cy="1195388"/>
            <a:chOff x="3069" y="1174"/>
            <a:chExt cx="1101" cy="753"/>
          </a:xfrm>
        </p:grpSpPr>
        <p:sp>
          <p:nvSpPr>
            <p:cNvPr id="574505" name="Rectangle 41"/>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506" name="Rectangle 42"/>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State</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574507" name="Rectangle 43"/>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Class</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grpSp>
      <p:sp>
        <p:nvSpPr>
          <p:cNvPr id="872468" name="Line 44"/>
          <p:cNvSpPr>
            <a:spLocks noChangeShapeType="1"/>
          </p:cNvSpPr>
          <p:nvPr/>
        </p:nvSpPr>
        <p:spPr bwMode="auto">
          <a:xfrm>
            <a:off x="4554538" y="4668838"/>
            <a:ext cx="0" cy="450850"/>
          </a:xfrm>
          <a:prstGeom prst="line">
            <a:avLst/>
          </a:prstGeom>
          <a:noFill/>
          <a:ln w="12700">
            <a:solidFill>
              <a:schemeClr val="tx1"/>
            </a:solidFill>
            <a:round/>
            <a:headEnd type="none" w="sm" len="sm"/>
            <a:tailEnd type="none" w="lg" len="lg"/>
          </a:ln>
        </p:spPr>
        <p:txBody>
          <a:bodyPr wrap="none" anchor="ctr"/>
          <a:lstStyle/>
          <a:p>
            <a:endParaRPr lang="en-US"/>
          </a:p>
        </p:txBody>
      </p:sp>
      <p:sp>
        <p:nvSpPr>
          <p:cNvPr id="574509" name="Rectangle 45"/>
          <p:cNvSpPr>
            <a:spLocks noChangeArrowheads="1"/>
          </p:cNvSpPr>
          <p:nvPr/>
        </p:nvSpPr>
        <p:spPr bwMode="auto">
          <a:xfrm>
            <a:off x="3716338" y="53086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endParaRPr lang="en-US" altLang="zh-CN" sz="1700">
              <a:effectLst>
                <a:outerShdw blurRad="38100" dist="38100" dir="2700000" algn="tl">
                  <a:srgbClr val="FFFFFF"/>
                </a:outerShdw>
              </a:effectLst>
              <a:latin typeface="Arial Narrow" panose="020B0606020202030204" charset="0"/>
            </a:endParaRPr>
          </a:p>
        </p:txBody>
      </p:sp>
      <p:sp>
        <p:nvSpPr>
          <p:cNvPr id="574510" name="Rectangle 46"/>
          <p:cNvSpPr>
            <a:spLocks noChangeArrowheads="1"/>
          </p:cNvSpPr>
          <p:nvPr/>
        </p:nvSpPr>
        <p:spPr bwMode="auto">
          <a:xfrm>
            <a:off x="3868738" y="54610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Activity</a:t>
            </a:r>
            <a:endParaRPr lang="en-US" altLang="zh-CN" sz="1700" b="1">
              <a:latin typeface="Arial Narrow" panose="020B0606020202030204" charset="0"/>
            </a:endParaRPr>
          </a:p>
          <a:p>
            <a:pPr marL="384175" indent="-384175" algn="ctr" defTabSz="903605" eaLnBrk="0" hangingPunct="0">
              <a:lnSpc>
                <a:spcPct val="90000"/>
              </a:lnSpc>
              <a:buClr>
                <a:srgbClr val="F6BF69"/>
              </a:buClr>
              <a:buFont typeface="Monotype Sorts" charset="0"/>
              <a:buNone/>
              <a:defRPr/>
            </a:pPr>
            <a:r>
              <a:rPr lang="en-US" altLang="zh-CN" sz="1700" b="1">
                <a:latin typeface="Arial Narrow" panose="020B0606020202030204" charset="0"/>
              </a:rPr>
              <a:t>Diagrams</a:t>
            </a:r>
            <a:endParaRPr lang="en-US" altLang="zh-CN" sz="1700">
              <a:effectLst>
                <a:outerShdw blurRad="38100" dist="38100" dir="2700000" algn="tl">
                  <a:srgbClr val="FFFFFF"/>
                </a:outerShdw>
              </a:effectLst>
              <a:latin typeface="Arial Narrow" panose="020B0606020202030204" charset="0"/>
            </a:endParaRPr>
          </a:p>
        </p:txBody>
      </p:sp>
      <p:sp>
        <p:nvSpPr>
          <p:cNvPr id="872471" name="AutoShape 47"/>
          <p:cNvSpPr>
            <a:spLocks noChangeArrowheads="1"/>
          </p:cNvSpPr>
          <p:nvPr/>
        </p:nvSpPr>
        <p:spPr bwMode="auto">
          <a:xfrm>
            <a:off x="3957638" y="3455988"/>
            <a:ext cx="1281112" cy="1195387"/>
          </a:xfrm>
          <a:prstGeom prst="can">
            <a:avLst>
              <a:gd name="adj" fmla="val 39255"/>
            </a:avLst>
          </a:prstGeom>
          <a:solidFill>
            <a:schemeClr val="bg1"/>
          </a:solidFill>
          <a:ln w="9525">
            <a:solidFill>
              <a:schemeClr val="bg2"/>
            </a:solidFill>
            <a:round/>
          </a:ln>
        </p:spPr>
        <p:txBody>
          <a:bodyPr wrap="none" lIns="107950" tIns="53975" rIns="107950" bIns="53975" anchor="ctr"/>
          <a:lstStyle/>
          <a:p>
            <a:endParaRPr lang="zh-CN" altLang="en-US"/>
          </a:p>
        </p:txBody>
      </p:sp>
      <p:sp>
        <p:nvSpPr>
          <p:cNvPr id="872472" name="Rectangle 48"/>
          <p:cNvSpPr>
            <a:spLocks noChangeArrowheads="1"/>
          </p:cNvSpPr>
          <p:nvPr/>
        </p:nvSpPr>
        <p:spPr bwMode="auto">
          <a:xfrm>
            <a:off x="4173538" y="4021138"/>
            <a:ext cx="825500" cy="341312"/>
          </a:xfrm>
          <a:prstGeom prst="rect">
            <a:avLst/>
          </a:prstGeom>
          <a:noFill/>
          <a:ln>
            <a:noFill/>
          </a:ln>
        </p:spPr>
        <p:txBody>
          <a:bodyPr wrap="none" lIns="107950" tIns="53975" rIns="107950" bIns="53975">
            <a:spAutoFit/>
          </a:bodyPr>
          <a:lstStyle/>
          <a:p>
            <a:pPr eaLnBrk="0" hangingPunct="0">
              <a:lnSpc>
                <a:spcPct val="90000"/>
              </a:lnSpc>
              <a:buClr>
                <a:srgbClr val="F6BF69"/>
              </a:buClr>
              <a:buFont typeface="Monotype Sorts" charset="0"/>
              <a:buNone/>
            </a:pPr>
            <a:r>
              <a:rPr lang="en-US" altLang="zh-CN" sz="1700" b="1" dirty="0">
                <a:latin typeface="Arial Narrow" panose="020B0606020202030204" charset="0"/>
              </a:rPr>
              <a:t>Models</a:t>
            </a:r>
            <a:endParaRPr lang="en-US" altLang="zh-CN" sz="1700" b="1" dirty="0">
              <a:latin typeface="Arial Narrow" panose="020B0606020202030204" charset="0"/>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7" name="Rectangle 2"/>
          <p:cNvSpPr>
            <a:spLocks noGrp="1" noChangeArrowheads="1"/>
          </p:cNvSpPr>
          <p:nvPr>
            <p:ph type="title"/>
          </p:nvPr>
        </p:nvSpPr>
        <p:spPr>
          <a:xfrm>
            <a:off x="458788" y="661988"/>
            <a:ext cx="8229600" cy="608012"/>
          </a:xfrm>
        </p:spPr>
        <p:txBody>
          <a:bodyPr/>
          <a:lstStyle/>
          <a:p>
            <a:pPr eaLnBrk="1" hangingPunct="1"/>
            <a:r>
              <a:rPr lang="en-US" altLang="zh-CN">
                <a:latin typeface="Garamond" panose="02020404030301010803" charset="0"/>
                <a:ea typeface="宋体" panose="02010600030101010101" pitchFamily="2" charset="-122"/>
              </a:rPr>
              <a:t>Requirements</a:t>
            </a:r>
            <a:endParaRPr lang="en-US" altLang="zh-CN">
              <a:latin typeface="Garamond" panose="02020404030301010803" charset="0"/>
              <a:ea typeface="宋体" panose="02010600030101010101" pitchFamily="2" charset="-122"/>
            </a:endParaRPr>
          </a:p>
        </p:txBody>
      </p:sp>
      <p:sp>
        <p:nvSpPr>
          <p:cNvPr id="874498" name="Rectangle 3"/>
          <p:cNvSpPr>
            <a:spLocks noGrp="1" noChangeArrowheads="1"/>
          </p:cNvSpPr>
          <p:nvPr>
            <p:ph idx="1"/>
          </p:nvPr>
        </p:nvSpPr>
        <p:spPr>
          <a:xfrm>
            <a:off x="838200" y="1219200"/>
            <a:ext cx="7848600" cy="5056188"/>
          </a:xfrm>
        </p:spPr>
        <p:txBody>
          <a:bodyPr/>
          <a:lstStyle/>
          <a:p>
            <a:pPr eaLnBrk="1" hangingPunct="1">
              <a:lnSpc>
                <a:spcPct val="90000"/>
              </a:lnSpc>
            </a:pPr>
            <a:r>
              <a:rPr lang="en-US" altLang="zh-CN" sz="2600" dirty="0">
                <a:latin typeface="Arial" panose="020B0604020202020204" pitchFamily="34" charset="0"/>
                <a:ea typeface="宋体" panose="02010600030101010101" pitchFamily="2" charset="-122"/>
              </a:rPr>
              <a:t>Structure</a:t>
            </a:r>
            <a:endParaRPr lang="en-US" altLang="zh-CN" sz="2600" dirty="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dirty="0">
                <a:latin typeface="Arial" panose="020B0604020202020204" pitchFamily="34" charset="0"/>
                <a:ea typeface="宋体" panose="02010600030101010101" pitchFamily="2" charset="-122"/>
              </a:rPr>
              <a:t>e.g., system hierarchies, interconnections</a:t>
            </a:r>
            <a:endParaRPr lang="en-US" altLang="zh-CN" sz="2200" dirty="0">
              <a:latin typeface="Arial" panose="020B0604020202020204" pitchFamily="34" charset="0"/>
              <a:ea typeface="宋体" panose="02010600030101010101" pitchFamily="2" charset="-122"/>
            </a:endParaRPr>
          </a:p>
          <a:p>
            <a:pPr eaLnBrk="1" hangingPunct="1">
              <a:lnSpc>
                <a:spcPct val="90000"/>
              </a:lnSpc>
            </a:pPr>
            <a:r>
              <a:rPr lang="en-US" altLang="zh-CN" sz="2600" dirty="0">
                <a:latin typeface="Arial" panose="020B0604020202020204" pitchFamily="34" charset="0"/>
                <a:ea typeface="宋体" panose="02010600030101010101" pitchFamily="2" charset="-122"/>
              </a:rPr>
              <a:t>Behavior</a:t>
            </a:r>
            <a:endParaRPr lang="en-US" altLang="zh-CN" sz="2600" dirty="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dirty="0">
                <a:latin typeface="Arial" panose="020B0604020202020204" pitchFamily="34" charset="0"/>
                <a:ea typeface="宋体" panose="02010600030101010101" pitchFamily="2" charset="-122"/>
              </a:rPr>
              <a:t>e.g., function-based behaviors, state-based behaviors</a:t>
            </a:r>
            <a:endParaRPr lang="en-US" altLang="zh-CN" sz="2200" dirty="0">
              <a:latin typeface="Arial" panose="020B0604020202020204" pitchFamily="34" charset="0"/>
              <a:ea typeface="宋体" panose="02010600030101010101" pitchFamily="2" charset="-122"/>
            </a:endParaRPr>
          </a:p>
          <a:p>
            <a:pPr eaLnBrk="1" hangingPunct="1">
              <a:lnSpc>
                <a:spcPct val="90000"/>
              </a:lnSpc>
            </a:pPr>
            <a:r>
              <a:rPr lang="en-US" altLang="zh-CN" sz="2600" dirty="0">
                <a:latin typeface="Arial" panose="020B0604020202020204" pitchFamily="34" charset="0"/>
                <a:ea typeface="宋体" panose="02010600030101010101" pitchFamily="2" charset="-122"/>
              </a:rPr>
              <a:t>Properties</a:t>
            </a:r>
            <a:endParaRPr lang="en-US" altLang="zh-CN" sz="2600" dirty="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dirty="0">
                <a:latin typeface="Arial" panose="020B0604020202020204" pitchFamily="34" charset="0"/>
                <a:ea typeface="宋体" panose="02010600030101010101" pitchFamily="2" charset="-122"/>
              </a:rPr>
              <a:t>e.g.,  parametric models, time variable attributes</a:t>
            </a:r>
            <a:endParaRPr lang="en-US" altLang="zh-CN" sz="2200" dirty="0">
              <a:latin typeface="Arial" panose="020B0604020202020204" pitchFamily="34" charset="0"/>
              <a:ea typeface="宋体" panose="02010600030101010101" pitchFamily="2" charset="-122"/>
            </a:endParaRPr>
          </a:p>
          <a:p>
            <a:pPr eaLnBrk="1" hangingPunct="1">
              <a:lnSpc>
                <a:spcPct val="90000"/>
              </a:lnSpc>
            </a:pPr>
            <a:r>
              <a:rPr lang="en-US" altLang="zh-CN" sz="2600" dirty="0">
                <a:latin typeface="Arial" panose="020B0604020202020204" pitchFamily="34" charset="0"/>
                <a:ea typeface="宋体" panose="02010600030101010101" pitchFamily="2" charset="-122"/>
              </a:rPr>
              <a:t>Requirements</a:t>
            </a:r>
            <a:endParaRPr lang="en-US" altLang="zh-CN" sz="2600" dirty="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dirty="0">
                <a:latin typeface="Arial" panose="020B0604020202020204" pitchFamily="34" charset="0"/>
                <a:ea typeface="宋体" panose="02010600030101010101" pitchFamily="2" charset="-122"/>
              </a:rPr>
              <a:t> e.g., requirements hierarchies, traceability</a:t>
            </a:r>
            <a:endParaRPr lang="en-US" altLang="zh-CN" sz="2200" dirty="0">
              <a:latin typeface="Arial" panose="020B0604020202020204" pitchFamily="34" charset="0"/>
              <a:ea typeface="宋体" panose="02010600030101010101" pitchFamily="2" charset="-122"/>
            </a:endParaRPr>
          </a:p>
          <a:p>
            <a:pPr eaLnBrk="1" hangingPunct="1">
              <a:lnSpc>
                <a:spcPct val="90000"/>
              </a:lnSpc>
            </a:pPr>
            <a:r>
              <a:rPr lang="en-US" altLang="zh-CN" sz="2600" dirty="0">
                <a:latin typeface="Arial" panose="020B0604020202020204" pitchFamily="34" charset="0"/>
                <a:ea typeface="宋体" panose="02010600030101010101" pitchFamily="2" charset="-122"/>
              </a:rPr>
              <a:t>Verification</a:t>
            </a:r>
            <a:endParaRPr lang="en-US" altLang="zh-CN" sz="2600" dirty="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dirty="0">
                <a:latin typeface="Arial" panose="020B0604020202020204" pitchFamily="34" charset="0"/>
                <a:ea typeface="宋体" panose="02010600030101010101" pitchFamily="2" charset="-122"/>
              </a:rPr>
              <a:t>e.g., test cases, verification results</a:t>
            </a:r>
            <a:endParaRPr lang="en-US" altLang="zh-CN" sz="2000" dirty="0">
              <a:latin typeface="Arial" panose="020B0604020202020204" pitchFamily="34" charset="0"/>
              <a:ea typeface="宋体" panose="02010600030101010101" pitchFamily="2" charset="-122"/>
            </a:endParaRPr>
          </a:p>
        </p:txBody>
      </p:sp>
      <p:sp>
        <p:nvSpPr>
          <p:cNvPr id="8744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32AA250-9CB9-4544-B42A-88A63D245A3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5"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Evaluation Criteria</a:t>
            </a:r>
            <a:endParaRPr lang="en-US" altLang="zh-CN">
              <a:latin typeface="Garamond" panose="02020404030301010803" charset="0"/>
              <a:ea typeface="宋体" panose="02010600030101010101" pitchFamily="2" charset="-122"/>
            </a:endParaRPr>
          </a:p>
        </p:txBody>
      </p:sp>
      <p:sp>
        <p:nvSpPr>
          <p:cNvPr id="876546" name="Rectangle 3"/>
          <p:cNvSpPr>
            <a:spLocks noGrp="1" noChangeArrowheads="1"/>
          </p:cNvSpPr>
          <p:nvPr>
            <p:ph idx="1"/>
          </p:nvPr>
        </p:nvSpPr>
        <p:spPr>
          <a:xfrm>
            <a:off x="395288" y="1196975"/>
            <a:ext cx="8229600" cy="5184775"/>
          </a:xfrm>
        </p:spPr>
        <p:txBody>
          <a:bodyPr/>
          <a:lstStyle/>
          <a:p>
            <a:pPr eaLnBrk="1" hangingPunct="1">
              <a:lnSpc>
                <a:spcPct val="90000"/>
              </a:lnSpc>
            </a:pPr>
            <a:r>
              <a:rPr lang="en-US" altLang="zh-CN" sz="2600">
                <a:latin typeface="Arial" panose="020B0604020202020204" pitchFamily="34" charset="0"/>
                <a:ea typeface="宋体" panose="02010600030101010101" pitchFamily="2" charset="-122"/>
              </a:rPr>
              <a:t>Ease of use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Unambiguous</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Precise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Complete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Scalable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Adaptable to different domains</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Capable of complete model interchange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Evolvable</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Process and method independent</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Compliant with UML 2.0 metamodel</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Verifiable</a:t>
            </a:r>
            <a:endParaRPr lang="en-US" altLang="zh-CN" sz="2600">
              <a:latin typeface="Arial" panose="020B0604020202020204" pitchFamily="34" charset="0"/>
              <a:ea typeface="宋体" panose="02010600030101010101" pitchFamily="2" charset="-122"/>
            </a:endParaRPr>
          </a:p>
        </p:txBody>
      </p:sp>
      <p:sp>
        <p:nvSpPr>
          <p:cNvPr id="8765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CE6797C-633C-6448-9D61-0A8F6BB0228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6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Design Goals</a:t>
            </a:r>
            <a:endParaRPr lang="en-US" altLang="zh-CN">
              <a:latin typeface="Garamond" panose="02020404030301010803" charset="0"/>
              <a:ea typeface="宋体" panose="02010600030101010101" pitchFamily="2" charset="-122"/>
            </a:endParaRPr>
          </a:p>
        </p:txBody>
      </p:sp>
      <p:sp>
        <p:nvSpPr>
          <p:cNvPr id="877570" name="Rectangle 3"/>
          <p:cNvSpPr>
            <a:spLocks noGrp="1" noChangeArrowheads="1"/>
          </p:cNvSpPr>
          <p:nvPr>
            <p:ph idx="1"/>
          </p:nvPr>
        </p:nvSpPr>
        <p:spPr>
          <a:xfrm>
            <a:off x="838200" y="1219200"/>
            <a:ext cx="7772400" cy="5073650"/>
          </a:xfrm>
        </p:spPr>
        <p:txBody>
          <a:bodyPr/>
          <a:lstStyle/>
          <a:p>
            <a:pPr eaLnBrk="1" hangingPunct="1">
              <a:lnSpc>
                <a:spcPct val="80000"/>
              </a:lnSpc>
            </a:pPr>
            <a:r>
              <a:rPr lang="en-US" altLang="zh-CN" sz="2400">
                <a:latin typeface="Arial" panose="020B0604020202020204" pitchFamily="34" charset="0"/>
                <a:ea typeface="宋体" panose="02010600030101010101" pitchFamily="2" charset="-122"/>
              </a:rPr>
              <a:t>Satisfy UML for SE RFP requirements</a:t>
            </a:r>
            <a:endParaRPr lang="en-US" altLang="zh-CN" sz="2400">
              <a:latin typeface="Arial" panose="020B0604020202020204" pitchFamily="34" charset="0"/>
              <a:ea typeface="宋体" panose="02010600030101010101" pitchFamily="2" charset="-122"/>
            </a:endParaRPr>
          </a:p>
          <a:p>
            <a:pPr marL="742950" lvl="1" indent="-285750" eaLnBrk="1" hangingPunct="1">
              <a:lnSpc>
                <a:spcPct val="80000"/>
              </a:lnSpc>
            </a:pPr>
            <a:r>
              <a:rPr lang="en-US" altLang="zh-CN" sz="2400">
                <a:latin typeface="Arial" panose="020B0604020202020204" pitchFamily="34" charset="0"/>
                <a:ea typeface="宋体" panose="02010600030101010101" pitchFamily="2" charset="-122"/>
              </a:rPr>
              <a:t>6.5 Mandatory req</a:t>
            </a:r>
            <a:r>
              <a:rPr lang="en-US" altLang="zh-CN" sz="2400">
                <a:latin typeface="Tahoma" panose="020B0604030504040204" charset="0"/>
                <a:ea typeface="宋体" panose="02010600030101010101" pitchFamily="2" charset="-122"/>
              </a:rPr>
              <a:t>’</a:t>
            </a:r>
            <a:r>
              <a:rPr lang="en-US" altLang="zh-CN" sz="2400">
                <a:latin typeface="Arial" panose="020B0604020202020204" pitchFamily="34" charset="0"/>
                <a:ea typeface="宋体" panose="02010600030101010101" pitchFamily="2" charset="-122"/>
              </a:rPr>
              <a:t>ts, 6.6 Optional req</a:t>
            </a:r>
            <a:r>
              <a:rPr lang="en-US" altLang="zh-CN" sz="2400">
                <a:latin typeface="Tahoma" panose="020B0604030504040204" charset="0"/>
                <a:ea typeface="宋体" panose="02010600030101010101" pitchFamily="2" charset="-122"/>
              </a:rPr>
              <a:t>’</a:t>
            </a:r>
            <a:r>
              <a:rPr lang="en-US" altLang="zh-CN" sz="2400">
                <a:latin typeface="Arial" panose="020B0604020202020204" pitchFamily="34" charset="0"/>
                <a:ea typeface="宋体" panose="02010600030101010101" pitchFamily="2" charset="-122"/>
              </a:rPr>
              <a:t>ts</a:t>
            </a:r>
            <a:endParaRPr lang="en-US" altLang="zh-CN" sz="2400">
              <a:latin typeface="Arial" panose="020B0604020202020204" pitchFamily="34" charset="0"/>
              <a:ea typeface="宋体" panose="02010600030101010101" pitchFamily="2" charset="-122"/>
            </a:endParaRPr>
          </a:p>
          <a:p>
            <a:pPr eaLnBrk="1" hangingPunct="1">
              <a:lnSpc>
                <a:spcPct val="80000"/>
              </a:lnSpc>
            </a:pPr>
            <a:r>
              <a:rPr lang="en-US" altLang="zh-CN" sz="2400">
                <a:latin typeface="Arial" panose="020B0604020202020204" pitchFamily="34" charset="0"/>
                <a:ea typeface="宋体" panose="02010600030101010101" pitchFamily="2" charset="-122"/>
              </a:rPr>
              <a:t>Reuse UML 2.0 to the extent practical</a:t>
            </a:r>
            <a:endParaRPr lang="en-US" altLang="zh-CN" sz="24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400">
                <a:latin typeface="Arial" panose="020B0604020202020204" pitchFamily="34" charset="0"/>
                <a:ea typeface="宋体" panose="02010600030101010101" pitchFamily="2" charset="-122"/>
              </a:rPr>
              <a:t>select subset of UML 2.0 reusable for SE apps</a:t>
            </a:r>
            <a:endParaRPr lang="en-US" altLang="zh-CN" sz="24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400">
                <a:latin typeface="Arial" panose="020B0604020202020204" pitchFamily="34" charset="0"/>
                <a:ea typeface="宋体" panose="02010600030101010101" pitchFamily="2" charset="-122"/>
              </a:rPr>
              <a:t>parsimoniously add new constructs and diagrams needed for SE</a:t>
            </a:r>
            <a:endParaRPr lang="en-US" altLang="zh-CN" sz="2400">
              <a:latin typeface="Arial" panose="020B0604020202020204" pitchFamily="34" charset="0"/>
              <a:ea typeface="宋体" panose="02010600030101010101" pitchFamily="2" charset="-122"/>
            </a:endParaRPr>
          </a:p>
          <a:p>
            <a:pPr eaLnBrk="1" hangingPunct="1">
              <a:lnSpc>
                <a:spcPct val="90000"/>
              </a:lnSpc>
            </a:pPr>
            <a:r>
              <a:rPr lang="en-US" altLang="zh-CN" sz="2400">
                <a:latin typeface="Arial" panose="020B0604020202020204" pitchFamily="34" charset="0"/>
                <a:ea typeface="宋体" panose="02010600030101010101" pitchFamily="2" charset="-122"/>
              </a:rPr>
              <a:t>Incrementally grow the language</a:t>
            </a:r>
            <a:endParaRPr lang="en-US" altLang="zh-CN" sz="24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400">
                <a:latin typeface="Arial" panose="020B0604020202020204" pitchFamily="34" charset="0"/>
                <a:ea typeface="宋体" panose="02010600030101010101" pitchFamily="2" charset="-122"/>
              </a:rPr>
              <a:t>prevent scope and schedule creep</a:t>
            </a:r>
            <a:endParaRPr lang="en-US" altLang="zh-CN" sz="24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400">
                <a:latin typeface="Arial" panose="020B0604020202020204" pitchFamily="34" charset="0"/>
                <a:ea typeface="宋体" panose="02010600030101010101" pitchFamily="2" charset="-122"/>
              </a:rPr>
              <a:t>take advantage of SE user feedback as language evolves via minor and major revisions</a:t>
            </a:r>
            <a:endParaRPr lang="en-US" altLang="zh-CN" sz="2400">
              <a:latin typeface="Arial" panose="020B0604020202020204" pitchFamily="34" charset="0"/>
              <a:ea typeface="宋体" panose="02010600030101010101" pitchFamily="2" charset="-122"/>
            </a:endParaRPr>
          </a:p>
        </p:txBody>
      </p:sp>
      <p:sp>
        <p:nvSpPr>
          <p:cNvPr id="87757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A92785E-05A7-1041-92B7-9242AC2F171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3" name="Rectangle 2"/>
          <p:cNvSpPr>
            <a:spLocks noGrp="1" noChangeArrowheads="1"/>
          </p:cNvSpPr>
          <p:nvPr>
            <p:ph type="title"/>
          </p:nvPr>
        </p:nvSpPr>
        <p:spPr>
          <a:xfrm>
            <a:off x="838200" y="609600"/>
            <a:ext cx="6172200" cy="531813"/>
          </a:xfrm>
        </p:spPr>
        <p:txBody>
          <a:bodyPr/>
          <a:lstStyle/>
          <a:p>
            <a:pPr eaLnBrk="1" hangingPunct="1"/>
            <a:r>
              <a:rPr lang="en-US" altLang="zh-CN">
                <a:latin typeface="Garamond" panose="02020404030301010803" charset="0"/>
                <a:ea typeface="宋体" panose="02010600030101010101" pitchFamily="2" charset="-122"/>
              </a:rPr>
              <a:t>UML 2.0 Support for SE </a:t>
            </a:r>
            <a:endParaRPr lang="en-US" altLang="zh-CN">
              <a:latin typeface="Garamond" panose="02020404030301010803" charset="0"/>
              <a:ea typeface="宋体" panose="02010600030101010101" pitchFamily="2" charset="-122"/>
            </a:endParaRPr>
          </a:p>
        </p:txBody>
      </p:sp>
      <p:sp>
        <p:nvSpPr>
          <p:cNvPr id="878594" name="Rectangle 3"/>
          <p:cNvSpPr>
            <a:spLocks noGrp="1" noChangeArrowheads="1"/>
          </p:cNvSpPr>
          <p:nvPr>
            <p:ph idx="1"/>
          </p:nvPr>
        </p:nvSpPr>
        <p:spPr>
          <a:xfrm>
            <a:off x="652463" y="1639888"/>
            <a:ext cx="7997825" cy="4422775"/>
          </a:xfrm>
        </p:spPr>
        <p:txBody>
          <a:bodyPr/>
          <a:lstStyle/>
          <a:p>
            <a:pPr marL="222250" indent="-222250" defTabSz="887730" eaLnBrk="1" hangingPunct="1">
              <a:lnSpc>
                <a:spcPct val="90000"/>
              </a:lnSpc>
            </a:pPr>
            <a:r>
              <a:rPr lang="en-US" altLang="zh-CN" sz="2600">
                <a:latin typeface="Arial" panose="020B0604020202020204" pitchFamily="34" charset="0"/>
                <a:ea typeface="宋体" panose="02010600030101010101" pitchFamily="2" charset="-122"/>
              </a:rPr>
              <a:t>Allows for more flexible System, Subsystem and Component representations</a:t>
            </a:r>
            <a:endParaRPr lang="en-US" altLang="zh-CN" sz="2600">
              <a:latin typeface="Arial" panose="020B0604020202020204" pitchFamily="34" charset="0"/>
              <a:ea typeface="宋体" panose="02010600030101010101" pitchFamily="2" charset="-122"/>
            </a:endParaRPr>
          </a:p>
          <a:p>
            <a:pPr marL="222250" indent="-222250" defTabSz="887730" eaLnBrk="1" hangingPunct="1">
              <a:lnSpc>
                <a:spcPct val="90000"/>
              </a:lnSpc>
            </a:pPr>
            <a:r>
              <a:rPr lang="en-US" altLang="zh-CN" sz="2600">
                <a:latin typeface="Arial" panose="020B0604020202020204" pitchFamily="34" charset="0"/>
                <a:ea typeface="宋体" panose="02010600030101010101" pitchFamily="2" charset="-122"/>
              </a:rPr>
              <a:t>Structural decomposition</a:t>
            </a:r>
            <a:endParaRPr lang="en-US" altLang="zh-CN" sz="2600">
              <a:latin typeface="Arial" panose="020B0604020202020204" pitchFamily="34" charset="0"/>
              <a:ea typeface="宋体" panose="02010600030101010101" pitchFamily="2" charset="-122"/>
            </a:endParaRPr>
          </a:p>
          <a:p>
            <a:pPr marL="615950" lvl="1" indent="-279400" defTabSz="887730" eaLnBrk="1" hangingPunct="1">
              <a:lnSpc>
                <a:spcPct val="90000"/>
              </a:lnSpc>
            </a:pPr>
            <a:r>
              <a:rPr lang="en-US" altLang="zh-CN" sz="2200">
                <a:latin typeface="Arial" panose="020B0604020202020204" pitchFamily="34" charset="0"/>
                <a:ea typeface="宋体" panose="02010600030101010101" pitchFamily="2" charset="-122"/>
              </a:rPr>
              <a:t>e.g., Classes, Components, Subsystems</a:t>
            </a:r>
            <a:endParaRPr lang="en-US" altLang="zh-CN" sz="2200">
              <a:latin typeface="Arial" panose="020B0604020202020204" pitchFamily="34" charset="0"/>
              <a:ea typeface="宋体" panose="02010600030101010101" pitchFamily="2" charset="-122"/>
            </a:endParaRPr>
          </a:p>
          <a:p>
            <a:pPr marL="222250" indent="-222250" defTabSz="887730" eaLnBrk="1" hangingPunct="1">
              <a:lnSpc>
                <a:spcPct val="90000"/>
              </a:lnSpc>
            </a:pPr>
            <a:r>
              <a:rPr lang="en-US" altLang="zh-CN" sz="2600">
                <a:latin typeface="Arial" panose="020B0604020202020204" pitchFamily="34" charset="0"/>
                <a:ea typeface="宋体" panose="02010600030101010101" pitchFamily="2" charset="-122"/>
              </a:rPr>
              <a:t>System and component interconnections</a:t>
            </a:r>
            <a:endParaRPr lang="en-US" altLang="zh-CN" sz="2600">
              <a:latin typeface="Arial" panose="020B0604020202020204" pitchFamily="34" charset="0"/>
              <a:ea typeface="宋体" panose="02010600030101010101" pitchFamily="2" charset="-122"/>
            </a:endParaRPr>
          </a:p>
          <a:p>
            <a:pPr marL="615950" lvl="1" indent="-279400" defTabSz="887730" eaLnBrk="1" hangingPunct="1">
              <a:lnSpc>
                <a:spcPct val="90000"/>
              </a:lnSpc>
            </a:pPr>
            <a:r>
              <a:rPr lang="en-US" altLang="zh-CN" sz="2200">
                <a:latin typeface="Arial" panose="020B0604020202020204" pitchFamily="34" charset="0"/>
                <a:ea typeface="宋体" panose="02010600030101010101" pitchFamily="2" charset="-122"/>
              </a:rPr>
              <a:t>via Parts, Ports, Connectors</a:t>
            </a:r>
            <a:endParaRPr lang="en-US" altLang="zh-CN" sz="2200">
              <a:latin typeface="Arial" panose="020B0604020202020204" pitchFamily="34" charset="0"/>
              <a:ea typeface="宋体" panose="02010600030101010101" pitchFamily="2" charset="-122"/>
            </a:endParaRPr>
          </a:p>
          <a:p>
            <a:pPr marL="222250" indent="-222250" defTabSz="887730" eaLnBrk="1" hangingPunct="1">
              <a:lnSpc>
                <a:spcPct val="90000"/>
              </a:lnSpc>
            </a:pPr>
            <a:r>
              <a:rPr lang="en-US" altLang="zh-CN" sz="2600">
                <a:latin typeface="Arial" panose="020B0604020202020204" pitchFamily="34" charset="0"/>
                <a:ea typeface="宋体" panose="02010600030101010101" pitchFamily="2" charset="-122"/>
              </a:rPr>
              <a:t>Behavior decomposition</a:t>
            </a:r>
            <a:endParaRPr lang="en-US" altLang="zh-CN" sz="2600">
              <a:latin typeface="Arial" panose="020B0604020202020204" pitchFamily="34" charset="0"/>
              <a:ea typeface="宋体" panose="02010600030101010101" pitchFamily="2" charset="-122"/>
            </a:endParaRPr>
          </a:p>
          <a:p>
            <a:pPr marL="615950" lvl="1" indent="-279400" defTabSz="887730" eaLnBrk="1" hangingPunct="1">
              <a:lnSpc>
                <a:spcPct val="90000"/>
              </a:lnSpc>
            </a:pPr>
            <a:r>
              <a:rPr lang="en-US" altLang="zh-CN" sz="2200">
                <a:latin typeface="Arial" panose="020B0604020202020204" pitchFamily="34" charset="0"/>
                <a:ea typeface="宋体" panose="02010600030101010101" pitchFamily="2" charset="-122"/>
              </a:rPr>
              <a:t>e.g., Sequences, Activities, State Machines</a:t>
            </a:r>
            <a:endParaRPr lang="en-US" altLang="zh-CN" sz="2200">
              <a:latin typeface="Arial" panose="020B0604020202020204" pitchFamily="34" charset="0"/>
              <a:ea typeface="宋体" panose="02010600030101010101" pitchFamily="2" charset="-122"/>
            </a:endParaRPr>
          </a:p>
          <a:p>
            <a:pPr marL="222250" indent="-222250" defTabSz="887730" eaLnBrk="1" hangingPunct="1">
              <a:lnSpc>
                <a:spcPct val="90000"/>
              </a:lnSpc>
            </a:pPr>
            <a:r>
              <a:rPr lang="en-US" altLang="zh-CN" sz="2600">
                <a:latin typeface="Arial" panose="020B0604020202020204" pitchFamily="34" charset="0"/>
                <a:ea typeface="宋体" panose="02010600030101010101" pitchFamily="2" charset="-122"/>
              </a:rPr>
              <a:t>Enhancements to Activity diagrams</a:t>
            </a:r>
            <a:endParaRPr lang="en-US" altLang="zh-CN" sz="2600">
              <a:latin typeface="Arial" panose="020B0604020202020204" pitchFamily="34" charset="0"/>
              <a:ea typeface="宋体" panose="02010600030101010101" pitchFamily="2" charset="-122"/>
            </a:endParaRPr>
          </a:p>
          <a:p>
            <a:pPr marL="615950" lvl="1" indent="-279400" defTabSz="887730" eaLnBrk="1" hangingPunct="1">
              <a:lnSpc>
                <a:spcPct val="90000"/>
              </a:lnSpc>
            </a:pPr>
            <a:r>
              <a:rPr lang="en-US" altLang="zh-CN" sz="2200">
                <a:latin typeface="Arial" panose="020B0604020202020204" pitchFamily="34" charset="0"/>
                <a:ea typeface="宋体" panose="02010600030101010101" pitchFamily="2" charset="-122"/>
              </a:rPr>
              <a:t>e.g., data and control flow constructs, activity partitions/swim lanes</a:t>
            </a:r>
            <a:endParaRPr lang="en-US" altLang="zh-CN" sz="2200">
              <a:latin typeface="Arial" panose="020B0604020202020204" pitchFamily="34" charset="0"/>
              <a:ea typeface="宋体" panose="02010600030101010101" pitchFamily="2" charset="-122"/>
            </a:endParaRPr>
          </a:p>
        </p:txBody>
      </p:sp>
      <p:sp>
        <p:nvSpPr>
          <p:cNvPr id="87859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BBD2981-9DE0-1A42-8A76-70A4A121762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7" name="Rectangle 2"/>
          <p:cNvSpPr>
            <a:spLocks noGrp="1" noChangeArrowheads="1"/>
          </p:cNvSpPr>
          <p:nvPr>
            <p:ph type="title"/>
          </p:nvPr>
        </p:nvSpPr>
        <p:spPr>
          <a:xfrm>
            <a:off x="762000" y="609600"/>
            <a:ext cx="7312025" cy="531813"/>
          </a:xfrm>
        </p:spPr>
        <p:txBody>
          <a:bodyPr/>
          <a:lstStyle/>
          <a:p>
            <a:pPr eaLnBrk="1" hangingPunct="1"/>
            <a:r>
              <a:rPr lang="en-US" altLang="zh-CN">
                <a:latin typeface="Garamond" panose="02020404030301010803" charset="0"/>
                <a:ea typeface="宋体" panose="02010600030101010101" pitchFamily="2" charset="-122"/>
              </a:rPr>
              <a:t>UML 2.0 Support for SE </a:t>
            </a:r>
            <a:r>
              <a:rPr lang="en-US" altLang="zh-CN" sz="2900">
                <a:latin typeface="Garamond" panose="02020404030301010803" charset="0"/>
                <a:ea typeface="宋体" panose="02010600030101010101" pitchFamily="2" charset="-122"/>
              </a:rPr>
              <a:t>(cont.)</a:t>
            </a:r>
            <a:endParaRPr lang="en-US" altLang="zh-CN" sz="2900">
              <a:latin typeface="Garamond" panose="02020404030301010803" charset="0"/>
              <a:ea typeface="宋体" panose="02010600030101010101" pitchFamily="2" charset="-122"/>
            </a:endParaRPr>
          </a:p>
        </p:txBody>
      </p:sp>
      <p:sp>
        <p:nvSpPr>
          <p:cNvPr id="879618" name="Rectangle 3"/>
          <p:cNvSpPr>
            <a:spLocks noGrp="1" noChangeArrowheads="1"/>
          </p:cNvSpPr>
          <p:nvPr>
            <p:ph idx="1"/>
          </p:nvPr>
        </p:nvSpPr>
        <p:spPr>
          <a:xfrm>
            <a:off x="611188" y="1484313"/>
            <a:ext cx="8001000" cy="5105400"/>
          </a:xfrm>
        </p:spPr>
        <p:txBody>
          <a:bodyPr/>
          <a:lstStyle/>
          <a:p>
            <a:pPr eaLnBrk="1" hangingPunct="1">
              <a:lnSpc>
                <a:spcPct val="80000"/>
              </a:lnSpc>
            </a:pPr>
            <a:r>
              <a:rPr lang="en-US" altLang="zh-CN" sz="2600">
                <a:latin typeface="Arial" panose="020B0604020202020204" pitchFamily="34" charset="0"/>
                <a:ea typeface="宋体" panose="02010600030101010101" pitchFamily="2" charset="-122"/>
              </a:rPr>
              <a:t>Enhancements to Interaction diagrams</a:t>
            </a:r>
            <a:endParaRPr lang="en-US" altLang="zh-CN" sz="2600">
              <a:latin typeface="Arial" panose="020B0604020202020204" pitchFamily="34" charset="0"/>
              <a:ea typeface="宋体" panose="02010600030101010101" pitchFamily="2" charset="-122"/>
            </a:endParaRPr>
          </a:p>
          <a:p>
            <a:pPr marL="742950" lvl="1" indent="-285750" eaLnBrk="1" hangingPunct="1">
              <a:lnSpc>
                <a:spcPct val="80000"/>
              </a:lnSpc>
            </a:pPr>
            <a:r>
              <a:rPr lang="en-US" altLang="zh-CN" sz="2200">
                <a:latin typeface="Arial" panose="020B0604020202020204" pitchFamily="34" charset="0"/>
                <a:ea typeface="宋体" panose="02010600030101010101" pitchFamily="2" charset="-122"/>
              </a:rPr>
              <a:t>e.g., alternative sequences, reference sequences, interaction overview, timing diagrams</a:t>
            </a:r>
            <a:endParaRPr lang="en-US" altLang="zh-CN" sz="2200">
              <a:latin typeface="Arial" panose="020B0604020202020204" pitchFamily="34" charset="0"/>
              <a:ea typeface="宋体" panose="02010600030101010101" pitchFamily="2" charset="-122"/>
            </a:endParaRPr>
          </a:p>
          <a:p>
            <a:pPr eaLnBrk="1" hangingPunct="1">
              <a:lnSpc>
                <a:spcPct val="80000"/>
              </a:lnSpc>
            </a:pPr>
            <a:r>
              <a:rPr lang="en-US" altLang="zh-CN" sz="2600">
                <a:latin typeface="Arial" panose="020B0604020202020204" pitchFamily="34" charset="0"/>
                <a:ea typeface="宋体" panose="02010600030101010101" pitchFamily="2" charset="-122"/>
              </a:rPr>
              <a:t>Support for information flows between components</a:t>
            </a:r>
            <a:endParaRPr lang="en-US" altLang="zh-CN" sz="2600">
              <a:latin typeface="Arial" panose="020B0604020202020204" pitchFamily="34" charset="0"/>
              <a:ea typeface="宋体" panose="02010600030101010101" pitchFamily="2" charset="-122"/>
            </a:endParaRPr>
          </a:p>
          <a:p>
            <a:pPr eaLnBrk="1" hangingPunct="1">
              <a:lnSpc>
                <a:spcPct val="80000"/>
              </a:lnSpc>
            </a:pPr>
            <a:r>
              <a:rPr lang="en-US" altLang="zh-CN" sz="2600">
                <a:latin typeface="Arial" panose="020B0604020202020204" pitchFamily="34" charset="0"/>
                <a:ea typeface="宋体" panose="02010600030101010101" pitchFamily="2" charset="-122"/>
              </a:rPr>
              <a:t>Improved Profile and extension mechanisms</a:t>
            </a:r>
            <a:endParaRPr lang="en-US" altLang="zh-CN" sz="2600">
              <a:latin typeface="Arial" panose="020B0604020202020204" pitchFamily="34" charset="0"/>
              <a:ea typeface="宋体" panose="02010600030101010101" pitchFamily="2" charset="-122"/>
            </a:endParaRPr>
          </a:p>
          <a:p>
            <a:pPr eaLnBrk="1" hangingPunct="1">
              <a:lnSpc>
                <a:spcPct val="80000"/>
              </a:lnSpc>
            </a:pPr>
            <a:r>
              <a:rPr lang="en-US" altLang="zh-CN" sz="2600">
                <a:latin typeface="Arial" panose="020B0604020202020204" pitchFamily="34" charset="0"/>
                <a:ea typeface="宋体" panose="02010600030101010101" pitchFamily="2" charset="-122"/>
              </a:rPr>
              <a:t>Support for complete model interchange, including diagrams</a:t>
            </a:r>
            <a:endParaRPr lang="en-US" altLang="zh-CN" sz="2600">
              <a:latin typeface="Arial" panose="020B0604020202020204" pitchFamily="34" charset="0"/>
              <a:ea typeface="宋体" panose="02010600030101010101" pitchFamily="2" charset="-122"/>
            </a:endParaRPr>
          </a:p>
          <a:p>
            <a:pPr eaLnBrk="1" hangingPunct="1">
              <a:lnSpc>
                <a:spcPct val="80000"/>
              </a:lnSpc>
            </a:pPr>
            <a:r>
              <a:rPr lang="en-US" altLang="zh-CN" sz="2600">
                <a:latin typeface="Arial" panose="020B0604020202020204" pitchFamily="34" charset="0"/>
                <a:ea typeface="宋体" panose="02010600030101010101" pitchFamily="2" charset="-122"/>
              </a:rPr>
              <a:t>Compliance points and levels for standardizing tool compliance</a:t>
            </a:r>
            <a:endParaRPr lang="en-US" altLang="zh-CN" sz="2600">
              <a:latin typeface="Arial" panose="020B0604020202020204" pitchFamily="34" charset="0"/>
              <a:ea typeface="宋体" panose="02010600030101010101" pitchFamily="2" charset="-122"/>
            </a:endParaRPr>
          </a:p>
          <a:p>
            <a:pPr eaLnBrk="1" hangingPunct="1">
              <a:lnSpc>
                <a:spcPct val="80000"/>
              </a:lnSpc>
            </a:pPr>
            <a:r>
              <a:rPr lang="en-US" altLang="zh-CN" sz="2600">
                <a:latin typeface="Arial" panose="020B0604020202020204" pitchFamily="34" charset="0"/>
                <a:ea typeface="宋体" panose="02010600030101010101" pitchFamily="2" charset="-122"/>
              </a:rPr>
              <a:t>Does not preclude continuous time varying properties</a:t>
            </a:r>
            <a:endParaRPr lang="en-US" altLang="zh-CN" sz="2600">
              <a:latin typeface="Arial" panose="020B0604020202020204" pitchFamily="34" charset="0"/>
              <a:ea typeface="宋体" panose="02010600030101010101" pitchFamily="2" charset="-122"/>
            </a:endParaRPr>
          </a:p>
          <a:p>
            <a:pPr marL="742950" lvl="1" indent="-285750" eaLnBrk="1" hangingPunct="1">
              <a:lnSpc>
                <a:spcPct val="80000"/>
              </a:lnSpc>
            </a:pPr>
            <a:r>
              <a:rPr lang="en-US" altLang="zh-CN" sz="2200">
                <a:latin typeface="Arial" panose="020B0604020202020204" pitchFamily="34" charset="0"/>
                <a:ea typeface="宋体" panose="02010600030101010101" pitchFamily="2" charset="-122"/>
              </a:rPr>
              <a:t>especially important for SE applications</a:t>
            </a:r>
            <a:endParaRPr lang="en-US" altLang="zh-CN" sz="2200">
              <a:latin typeface="Arial" panose="020B0604020202020204" pitchFamily="34" charset="0"/>
              <a:ea typeface="宋体" panose="02010600030101010101" pitchFamily="2" charset="-122"/>
            </a:endParaRPr>
          </a:p>
        </p:txBody>
      </p:sp>
      <p:sp>
        <p:nvSpPr>
          <p:cNvPr id="87961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3281EA2-7615-EB43-8F0B-67F9DAA582AE}"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UML 2.0 Diagram Taxonomy</a:t>
            </a:r>
            <a:endParaRPr lang="en-US" altLang="zh-CN">
              <a:latin typeface="Garamond" panose="02020404030301010803" charset="0"/>
              <a:ea typeface="宋体" panose="02010600030101010101" pitchFamily="2" charset="-122"/>
            </a:endParaRPr>
          </a:p>
        </p:txBody>
      </p:sp>
      <p:graphicFrame>
        <p:nvGraphicFramePr>
          <p:cNvPr id="880642" name="Object 3"/>
          <p:cNvGraphicFramePr>
            <a:graphicFrameLocks noGrp="1" noChangeAspect="1"/>
          </p:cNvGraphicFramePr>
          <p:nvPr>
            <p:ph idx="1"/>
          </p:nvPr>
        </p:nvGraphicFramePr>
        <p:xfrm>
          <a:off x="366713" y="1271588"/>
          <a:ext cx="8410575" cy="4867275"/>
        </p:xfrm>
        <a:graphic>
          <a:graphicData uri="http://schemas.openxmlformats.org/presentationml/2006/ole">
            <mc:AlternateContent xmlns:mc="http://schemas.openxmlformats.org/markup-compatibility/2006">
              <mc:Choice xmlns:v="urn:schemas-microsoft-com:vml" Requires="v">
                <p:oleObj spid="_x0000_s2" name="VISIO" r:id="rId1" imgW="7472045" imgH="4324985" progId="Visio.Drawing.6">
                  <p:embed/>
                </p:oleObj>
              </mc:Choice>
              <mc:Fallback>
                <p:oleObj name="VISIO" r:id="rId1" imgW="7472045" imgH="4324985" progId="Visio.Drawing.6">
                  <p:embed/>
                  <p:pic>
                    <p:nvPicPr>
                      <p:cNvPr id="0" name="Object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271588"/>
                        <a:ext cx="8410575" cy="4867275"/>
                      </a:xfrm>
                      <a:prstGeom prst="rect">
                        <a:avLst/>
                      </a:prstGeom>
                      <a:noFill/>
                      <a:ln>
                        <a:noFill/>
                      </a:ln>
                    </p:spPr>
                  </p:pic>
                </p:oleObj>
              </mc:Fallback>
            </mc:AlternateContent>
          </a:graphicData>
        </a:graphic>
      </p:graphicFrame>
      <p:sp>
        <p:nvSpPr>
          <p:cNvPr id="8806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6B95BE6-21C3-A94B-90F3-85EAF19926C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1"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6402" name="Rectangle 3"/>
          <p:cNvSpPr>
            <a:spLocks noGrp="1" noChangeArrowheads="1"/>
          </p:cNvSpPr>
          <p:nvPr>
            <p:ph idx="1"/>
          </p:nvPr>
        </p:nvSpPr>
        <p:spPr/>
        <p:txBody>
          <a:bodyPr/>
          <a:lstStyle/>
          <a:p>
            <a:r>
              <a:rPr lang="en-US" sz="2400">
                <a:latin typeface="Arial" panose="020B0604020202020204" pitchFamily="34" charset="0"/>
                <a:ea typeface="宋体" panose="02010600030101010101" pitchFamily="2" charset="-122"/>
              </a:rPr>
              <a:t>Heterogeneity:</a:t>
            </a:r>
            <a:endParaRPr lang="en-US" sz="2400">
              <a:latin typeface="Arial" panose="020B0604020202020204" pitchFamily="34" charset="0"/>
              <a:ea typeface="宋体" panose="02010600030101010101" pitchFamily="2" charset="-122"/>
            </a:endParaRPr>
          </a:p>
          <a:p>
            <a:pPr lvl="1"/>
            <a:r>
              <a:rPr lang="ja-JP" altLang="en-US" sz="2000" i="1">
                <a:latin typeface="Arial" panose="020B0604020202020204" pitchFamily="34" charset="0"/>
                <a:ea typeface="宋体" panose="02010600030101010101" pitchFamily="2" charset="-122"/>
              </a:rPr>
              <a:t>“</a:t>
            </a:r>
            <a:r>
              <a:rPr lang="en-US" altLang="ja-JP" sz="2000" i="1">
                <a:latin typeface="Arial" panose="020B0604020202020204" pitchFamily="34" charset="0"/>
                <a:ea typeface="宋体" panose="02010600030101010101" pitchFamily="2" charset="-122"/>
              </a:rPr>
              <a:t>It should be possible to combine multiple, heterogeneous architectural descriptions</a:t>
            </a:r>
            <a:r>
              <a:rPr lang="ja-JP" altLang="en-US" sz="2000" i="1">
                <a:latin typeface="Arial" panose="020B0604020202020204" pitchFamily="34" charset="0"/>
                <a:ea typeface="宋体" panose="02010600030101010101" pitchFamily="2" charset="-122"/>
              </a:rPr>
              <a:t>”</a:t>
            </a:r>
            <a:r>
              <a:rPr lang="en-US" altLang="ja-JP" sz="2000">
                <a:latin typeface="Arial" panose="020B0604020202020204" pitchFamily="34" charset="0"/>
                <a:ea typeface="宋体" panose="02010600030101010101" pitchFamily="2" charset="-122"/>
              </a:rPr>
              <a:t> </a:t>
            </a:r>
            <a:endParaRPr lang="en-US" altLang="ja-JP"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This property will allow us to:</a:t>
            </a:r>
            <a:endParaRPr lang="en-US" sz="18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Combine single combined different architectural patterns into a single system.</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Combine components written in different languages</a:t>
            </a:r>
            <a:endParaRPr lang="en-US" sz="1600">
              <a:latin typeface="Arial" panose="020B0604020202020204" pitchFamily="34" charset="0"/>
              <a:ea typeface="宋体" panose="02010600030101010101" pitchFamily="2" charset="-122"/>
            </a:endParaRPr>
          </a:p>
          <a:p>
            <a:pPr lvl="4"/>
            <a:r>
              <a:rPr lang="en-US" sz="1400">
                <a:latin typeface="Arial" panose="020B0604020202020204" pitchFamily="34" charset="0"/>
                <a:ea typeface="宋体" panose="02010600030101010101" pitchFamily="2" charset="-122"/>
              </a:rPr>
              <a:t>(marshaling).</a:t>
            </a:r>
            <a:endParaRPr lang="en-US" sz="1400">
              <a:latin typeface="Arial" panose="020B0604020202020204" pitchFamily="34" charset="0"/>
              <a:ea typeface="宋体" panose="02010600030101010101" pitchFamily="2" charset="-122"/>
            </a:endParaRPr>
          </a:p>
          <a:p>
            <a:pPr lvl="4"/>
            <a:r>
              <a:rPr lang="en-US" sz="1400">
                <a:latin typeface="Arial" panose="020B0604020202020204" pitchFamily="34" charset="0"/>
                <a:ea typeface="宋体" panose="02010600030101010101" pitchFamily="2" charset="-122"/>
              </a:rPr>
              <a:t>Module connection systems that support interaction between distinct address spaces often provide this capability (see book examples)</a:t>
            </a:r>
            <a:endParaRPr lang="en-US" sz="1400">
              <a:latin typeface="Arial" panose="020B0604020202020204" pitchFamily="34" charset="0"/>
              <a:ea typeface="宋体" panose="02010600030101010101" pitchFamily="2" charset="-122"/>
            </a:endParaRPr>
          </a:p>
          <a:p>
            <a:endParaRPr lang="en-US">
              <a:latin typeface="Arial" panose="020B0604020202020204" pitchFamily="34" charset="0"/>
              <a:ea typeface="宋体" panose="02010600030101010101" pitchFamily="2" charset="-122"/>
            </a:endParaRPr>
          </a:p>
        </p:txBody>
      </p:sp>
      <p:sp>
        <p:nvSpPr>
          <p:cNvPr id="486403"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B4E02A4-C42A-C240-9C0E-6A6749510E41}"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5"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Diagrams</a:t>
            </a:r>
            <a:endParaRPr lang="en-US" altLang="zh-CN">
              <a:latin typeface="Garamond" panose="02020404030301010803" charset="0"/>
              <a:ea typeface="宋体" panose="02010600030101010101" pitchFamily="2" charset="-122"/>
            </a:endParaRPr>
          </a:p>
        </p:txBody>
      </p:sp>
      <p:sp>
        <p:nvSpPr>
          <p:cNvPr id="881666" name="Rectangle 3"/>
          <p:cNvSpPr>
            <a:spLocks noGrp="1" noChangeArrowheads="1"/>
          </p:cNvSpPr>
          <p:nvPr>
            <p:ph idx="1"/>
          </p:nvPr>
        </p:nvSpPr>
        <p:spPr>
          <a:xfrm>
            <a:off x="468313" y="1341438"/>
            <a:ext cx="8229600" cy="4530725"/>
          </a:xfrm>
        </p:spPr>
        <p:txBody>
          <a:bodyPr/>
          <a:lstStyle/>
          <a:p>
            <a:pPr eaLnBrk="1" hangingPunct="1"/>
            <a:r>
              <a:rPr lang="en-US" altLang="zh-CN">
                <a:latin typeface="Arial" panose="020B0604020202020204" pitchFamily="34" charset="0"/>
                <a:ea typeface="宋体" panose="02010600030101010101" pitchFamily="2" charset="-122"/>
              </a:rPr>
              <a:t>A diagram is a view into a model</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Presented from the aspect of a particular stakeholder</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Provides a partial representation of the system</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Is semantically consistent with other views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In the UML, there are nine standard diagrams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Static views: use case, class, object, component, deployment</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Dynamic views: sequence, collaboration, statechart, activity</a:t>
            </a:r>
            <a:endParaRPr lang="en-US" altLang="zh-CN">
              <a:latin typeface="Arial" panose="020B0604020202020204" pitchFamily="34" charset="0"/>
              <a:ea typeface="宋体" panose="02010600030101010101" pitchFamily="2" charset="-122"/>
            </a:endParaRPr>
          </a:p>
        </p:txBody>
      </p:sp>
      <p:sp>
        <p:nvSpPr>
          <p:cNvPr id="88166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123A436-9170-9F49-B101-48A843A2D1B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3"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Use Case Diagram</a:t>
            </a:r>
            <a:endParaRPr lang="en-US" altLang="zh-CN">
              <a:latin typeface="Garamond" panose="02020404030301010803" charset="0"/>
              <a:ea typeface="宋体" panose="02010600030101010101" pitchFamily="2" charset="-122"/>
            </a:endParaRPr>
          </a:p>
        </p:txBody>
      </p:sp>
      <p:sp>
        <p:nvSpPr>
          <p:cNvPr id="883714"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Shows a set of use cases and actors and their relationships</a:t>
            </a:r>
            <a:endParaRPr lang="en-US" altLang="zh-CN">
              <a:latin typeface="Arial" panose="020B0604020202020204" pitchFamily="34" charset="0"/>
              <a:ea typeface="宋体" panose="02010600030101010101" pitchFamily="2" charset="-122"/>
            </a:endParaRPr>
          </a:p>
        </p:txBody>
      </p:sp>
      <p:sp>
        <p:nvSpPr>
          <p:cNvPr id="88371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C08B0AE-30C4-614D-B142-5109BF619072}" type="slidenum">
              <a:rPr lang="en-US" altLang="zh-CN" sz="1200">
                <a:latin typeface="Garamond" panose="02020404030301010803" charset="0"/>
              </a:rPr>
            </a:fld>
            <a:endParaRPr lang="en-US" altLang="zh-CN" sz="1200">
              <a:latin typeface="Garamond" panose="02020404030301010803" charset="0"/>
            </a:endParaRPr>
          </a:p>
        </p:txBody>
      </p:sp>
      <p:pic>
        <p:nvPicPr>
          <p:cNvPr id="578564" name="Picture 4" descr="FIGURE_17-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2590800"/>
            <a:ext cx="6210300" cy="373380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Use Case Diagram</a:t>
            </a:r>
            <a:endParaRPr lang="en-US" altLang="zh-CN">
              <a:latin typeface="Garamond" panose="02020404030301010803" charset="0"/>
              <a:ea typeface="宋体" panose="02010600030101010101" pitchFamily="2" charset="-122"/>
            </a:endParaRPr>
          </a:p>
        </p:txBody>
      </p:sp>
      <p:sp>
        <p:nvSpPr>
          <p:cNvPr id="885762"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Captures system functionality as seen by users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Built in early stages of development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the context of a system</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Capture the requirements of a system</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Validate a system’s architecture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Drive implementation and generate test cases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Developed by analysts and domain experts</a:t>
            </a:r>
            <a:endParaRPr lang="en-US" altLang="zh-CN">
              <a:latin typeface="Arial" panose="020B0604020202020204" pitchFamily="34" charset="0"/>
              <a:ea typeface="宋体" panose="02010600030101010101" pitchFamily="2" charset="-122"/>
            </a:endParaRPr>
          </a:p>
        </p:txBody>
      </p:sp>
      <p:sp>
        <p:nvSpPr>
          <p:cNvPr id="88576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6C8AEA4-CD00-6046-BF43-BDD05DBB848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0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Class Diagram</a:t>
            </a:r>
            <a:endParaRPr lang="en-US" altLang="zh-CN">
              <a:latin typeface="Garamond" panose="02020404030301010803" charset="0"/>
              <a:ea typeface="宋体" panose="02010600030101010101" pitchFamily="2" charset="-122"/>
            </a:endParaRPr>
          </a:p>
        </p:txBody>
      </p:sp>
      <p:sp>
        <p:nvSpPr>
          <p:cNvPr id="887810" name="Rectangle 3"/>
          <p:cNvSpPr>
            <a:spLocks noGrp="1" noChangeArrowheads="1"/>
          </p:cNvSpPr>
          <p:nvPr>
            <p:ph idx="1"/>
          </p:nvPr>
        </p:nvSpPr>
        <p:spPr>
          <a:xfrm>
            <a:off x="611188" y="981075"/>
            <a:ext cx="8001000" cy="5029200"/>
          </a:xfrm>
        </p:spPr>
        <p:txBody>
          <a:bodyPr/>
          <a:lstStyle/>
          <a:p>
            <a:pPr eaLnBrk="1" hangingPunct="1"/>
            <a:r>
              <a:rPr lang="en-US" altLang="zh-CN">
                <a:latin typeface="Arial" panose="020B0604020202020204" pitchFamily="34" charset="0"/>
                <a:ea typeface="宋体" panose="02010600030101010101" pitchFamily="2" charset="-122"/>
              </a:rPr>
              <a:t>Shows a set of classes, interfaces, and collaborations and their relationships</a:t>
            </a:r>
            <a:endParaRPr lang="en-US" altLang="zh-CN">
              <a:latin typeface="Arial" panose="020B0604020202020204" pitchFamily="34" charset="0"/>
              <a:ea typeface="宋体" panose="02010600030101010101" pitchFamily="2" charset="-122"/>
            </a:endParaRPr>
          </a:p>
        </p:txBody>
      </p:sp>
      <p:sp>
        <p:nvSpPr>
          <p:cNvPr id="8878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8FE91E0-CD87-8746-A974-0CCB5300C84A}" type="slidenum">
              <a:rPr lang="en-US" altLang="zh-CN" sz="1200">
                <a:latin typeface="Garamond" panose="02020404030301010803" charset="0"/>
              </a:rPr>
            </a:fld>
            <a:endParaRPr lang="en-US" altLang="zh-CN" sz="1200">
              <a:latin typeface="Garamond" panose="02020404030301010803" charset="0"/>
            </a:endParaRPr>
          </a:p>
        </p:txBody>
      </p:sp>
      <p:pic>
        <p:nvPicPr>
          <p:cNvPr id="582660" name="Picture 4" descr="FIGURE_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2133600"/>
            <a:ext cx="5949950" cy="424815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dissolve">
                                      <p:cBhvr>
                                        <p:cTn id="7" dur="500"/>
                                        <p:tgtEl>
                                          <p:spTgt spid="58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7"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Class Diagram</a:t>
            </a:r>
            <a:endParaRPr lang="en-US" altLang="zh-CN">
              <a:latin typeface="Garamond" panose="02020404030301010803" charset="0"/>
              <a:ea typeface="宋体" panose="02010600030101010101" pitchFamily="2" charset="-122"/>
            </a:endParaRPr>
          </a:p>
        </p:txBody>
      </p:sp>
      <p:sp>
        <p:nvSpPr>
          <p:cNvPr id="889858" name="Rectangle 3"/>
          <p:cNvSpPr>
            <a:spLocks noGrp="1" noChangeArrowheads="1"/>
          </p:cNvSpPr>
          <p:nvPr>
            <p:ph idx="1"/>
          </p:nvPr>
        </p:nvSpPr>
        <p:spPr>
          <a:xfrm>
            <a:off x="609600" y="1219200"/>
            <a:ext cx="8001000" cy="5029200"/>
          </a:xfrm>
        </p:spPr>
        <p:txBody>
          <a:bodyPr/>
          <a:lstStyle/>
          <a:p>
            <a:pPr eaLnBrk="1" hangingPunct="1"/>
            <a:r>
              <a:rPr lang="en-US" altLang="zh-CN">
                <a:latin typeface="Arial" panose="020B0604020202020204" pitchFamily="34" charset="0"/>
                <a:ea typeface="宋体" panose="02010600030101010101" pitchFamily="2" charset="-122"/>
              </a:rPr>
              <a:t>Captures the vocabulary of a system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Addresses the static design view of a system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Built and refined throughout development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Name and model concepts in the system</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collaborations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logical database schemas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Developed by analysts, designers, and implementers</a:t>
            </a:r>
            <a:endParaRPr lang="en-US" altLang="zh-CN">
              <a:latin typeface="Arial" panose="020B0604020202020204" pitchFamily="34" charset="0"/>
              <a:ea typeface="宋体" panose="02010600030101010101" pitchFamily="2" charset="-122"/>
            </a:endParaRPr>
          </a:p>
        </p:txBody>
      </p:sp>
      <p:sp>
        <p:nvSpPr>
          <p:cNvPr id="88985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F072225-D4E8-FF49-83DA-ED05805E9B3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5"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Object Diagram</a:t>
            </a:r>
            <a:endParaRPr lang="en-US" altLang="zh-CN">
              <a:latin typeface="Garamond" panose="02020404030301010803" charset="0"/>
              <a:ea typeface="宋体" panose="02010600030101010101" pitchFamily="2" charset="-122"/>
            </a:endParaRPr>
          </a:p>
        </p:txBody>
      </p:sp>
      <p:sp>
        <p:nvSpPr>
          <p:cNvPr id="89190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Shows a set of objects and their relationships</a:t>
            </a:r>
            <a:endParaRPr lang="en-US" altLang="zh-CN">
              <a:latin typeface="Arial" panose="020B0604020202020204" pitchFamily="34" charset="0"/>
              <a:ea typeface="宋体" panose="02010600030101010101" pitchFamily="2" charset="-122"/>
            </a:endParaRPr>
          </a:p>
        </p:txBody>
      </p:sp>
      <p:sp>
        <p:nvSpPr>
          <p:cNvPr id="8919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5F8968B-CFCE-4749-B082-4B4A3ABCE53B}" type="slidenum">
              <a:rPr lang="en-US" altLang="zh-CN" sz="1200">
                <a:latin typeface="Garamond" panose="02020404030301010803" charset="0"/>
              </a:rPr>
            </a:fld>
            <a:endParaRPr lang="en-US" altLang="zh-CN" sz="1200">
              <a:latin typeface="Garamond" panose="02020404030301010803" charset="0"/>
            </a:endParaRPr>
          </a:p>
        </p:txBody>
      </p:sp>
      <p:pic>
        <p:nvPicPr>
          <p:cNvPr id="586756" name="Picture 4" descr="FIGURE_14-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362200"/>
            <a:ext cx="7632700" cy="373062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dissolve">
                                      <p:cBhvr>
                                        <p:cTn id="7" dur="500"/>
                                        <p:tgtEl>
                                          <p:spTgt spid="58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3"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Object Diagram</a:t>
            </a:r>
            <a:endParaRPr lang="en-US" altLang="zh-CN">
              <a:latin typeface="Garamond" panose="02020404030301010803" charset="0"/>
              <a:ea typeface="宋体" panose="02010600030101010101" pitchFamily="2" charset="-122"/>
            </a:endParaRPr>
          </a:p>
        </p:txBody>
      </p:sp>
      <p:sp>
        <p:nvSpPr>
          <p:cNvPr id="893954" name="Rectangle 3"/>
          <p:cNvSpPr>
            <a:spLocks noGrp="1" noChangeArrowheads="1"/>
          </p:cNvSpPr>
          <p:nvPr>
            <p:ph idx="1"/>
          </p:nvPr>
        </p:nvSpPr>
        <p:spPr>
          <a:xfrm>
            <a:off x="609600" y="1143000"/>
            <a:ext cx="8001000" cy="5029200"/>
          </a:xfrm>
        </p:spPr>
        <p:txBody>
          <a:bodyPr/>
          <a:lstStyle/>
          <a:p>
            <a:pPr eaLnBrk="1" hangingPunct="1"/>
            <a:r>
              <a:rPr lang="en-US" altLang="zh-CN">
                <a:latin typeface="Arial" panose="020B0604020202020204" pitchFamily="34" charset="0"/>
                <a:ea typeface="宋体" panose="02010600030101010101" pitchFamily="2" charset="-122"/>
              </a:rPr>
              <a:t>Represents static snapshots of instances of the things found in class diagrams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Addresses the static design view or static process view of a system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Built during analysis and design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Illustrate data/object structures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snapshots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Developed by analysts, designers, and implementers</a:t>
            </a:r>
            <a:endParaRPr lang="en-US" altLang="zh-CN">
              <a:latin typeface="Arial" panose="020B0604020202020204" pitchFamily="34" charset="0"/>
              <a:ea typeface="宋体" panose="02010600030101010101" pitchFamily="2" charset="-122"/>
            </a:endParaRPr>
          </a:p>
        </p:txBody>
      </p:sp>
      <p:sp>
        <p:nvSpPr>
          <p:cNvPr id="89395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793DFE3-D7FE-3048-AE7B-2AE15D5303D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1"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Component Diagram</a:t>
            </a:r>
            <a:endParaRPr lang="en-US" altLang="zh-CN">
              <a:latin typeface="Garamond" panose="02020404030301010803" charset="0"/>
              <a:ea typeface="宋体" panose="02010600030101010101" pitchFamily="2" charset="-122"/>
            </a:endParaRPr>
          </a:p>
        </p:txBody>
      </p:sp>
      <p:sp>
        <p:nvSpPr>
          <p:cNvPr id="896002"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Shows the organisations and dependencies among a set of components</a:t>
            </a:r>
            <a:endParaRPr lang="en-US" altLang="zh-CN">
              <a:latin typeface="Arial" panose="020B0604020202020204" pitchFamily="34" charset="0"/>
              <a:ea typeface="宋体" panose="02010600030101010101" pitchFamily="2" charset="-122"/>
            </a:endParaRPr>
          </a:p>
        </p:txBody>
      </p:sp>
      <p:sp>
        <p:nvSpPr>
          <p:cNvPr id="8960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AFDDE17-839D-DF42-BB31-C38EBA06F68C}" type="slidenum">
              <a:rPr lang="en-US" altLang="zh-CN" sz="1200">
                <a:latin typeface="Garamond" panose="02020404030301010803" charset="0"/>
              </a:rPr>
            </a:fld>
            <a:endParaRPr lang="en-US" altLang="zh-CN" sz="1200">
              <a:latin typeface="Garamond" panose="02020404030301010803" charset="0"/>
            </a:endParaRPr>
          </a:p>
        </p:txBody>
      </p:sp>
      <p:pic>
        <p:nvPicPr>
          <p:cNvPr id="590852" name="Picture 4" descr="FIGURE_29-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2743200"/>
            <a:ext cx="5562600" cy="380682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0852"/>
                                        </p:tgtEl>
                                        <p:attrNameLst>
                                          <p:attrName>style.visibility</p:attrName>
                                        </p:attrNameLst>
                                      </p:cBhvr>
                                      <p:to>
                                        <p:strVal val="visible"/>
                                      </p:to>
                                    </p:set>
                                    <p:animEffect transition="in" filter="dissolve">
                                      <p:cBhvr>
                                        <p:cTn id="7" dur="500"/>
                                        <p:tgtEl>
                                          <p:spTgt spid="5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4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Component Diagram</a:t>
            </a:r>
            <a:endParaRPr lang="en-US" altLang="zh-CN">
              <a:latin typeface="Garamond" panose="02020404030301010803" charset="0"/>
              <a:ea typeface="宋体" panose="02010600030101010101" pitchFamily="2" charset="-122"/>
            </a:endParaRPr>
          </a:p>
        </p:txBody>
      </p:sp>
      <p:sp>
        <p:nvSpPr>
          <p:cNvPr id="898050"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Addresses the static implementation view of a system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Built as part of architectural specification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Organise source code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Construct an executable release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a physical database</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Developed by architects and programmers</a:t>
            </a:r>
            <a:endParaRPr lang="en-US" altLang="zh-CN">
              <a:latin typeface="Arial" panose="020B0604020202020204" pitchFamily="34" charset="0"/>
              <a:ea typeface="宋体" panose="02010600030101010101" pitchFamily="2" charset="-122"/>
            </a:endParaRPr>
          </a:p>
        </p:txBody>
      </p:sp>
      <p:sp>
        <p:nvSpPr>
          <p:cNvPr id="89805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95EAC9D-519E-6E46-9985-7408DD9CBD5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7"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Deployment Diagram</a:t>
            </a:r>
            <a:endParaRPr lang="en-US" altLang="zh-CN">
              <a:latin typeface="Garamond" panose="02020404030301010803" charset="0"/>
              <a:ea typeface="宋体" panose="02010600030101010101" pitchFamily="2" charset="-122"/>
            </a:endParaRPr>
          </a:p>
        </p:txBody>
      </p:sp>
      <p:sp>
        <p:nvSpPr>
          <p:cNvPr id="900098" name="Rectangle 3"/>
          <p:cNvSpPr>
            <a:spLocks noGrp="1" noChangeArrowheads="1"/>
          </p:cNvSpPr>
          <p:nvPr>
            <p:ph idx="1"/>
          </p:nvPr>
        </p:nvSpPr>
        <p:spPr>
          <a:xfrm>
            <a:off x="609600" y="1143000"/>
            <a:ext cx="8001000" cy="5029200"/>
          </a:xfrm>
        </p:spPr>
        <p:txBody>
          <a:bodyPr/>
          <a:lstStyle/>
          <a:p>
            <a:pPr eaLnBrk="1" hangingPunct="1"/>
            <a:r>
              <a:rPr lang="en-US" altLang="zh-CN" sz="2400">
                <a:latin typeface="Arial" panose="020B0604020202020204" pitchFamily="34" charset="0"/>
                <a:ea typeface="宋体" panose="02010600030101010101" pitchFamily="2" charset="-122"/>
              </a:rPr>
              <a:t>Shows the configuration of run-time processing nodes and the components that live on them</a:t>
            </a:r>
            <a:endParaRPr lang="en-US" altLang="zh-CN" sz="2400">
              <a:latin typeface="Arial" panose="020B0604020202020204" pitchFamily="34" charset="0"/>
              <a:ea typeface="宋体" panose="02010600030101010101" pitchFamily="2" charset="-122"/>
            </a:endParaRPr>
          </a:p>
        </p:txBody>
      </p:sp>
      <p:sp>
        <p:nvSpPr>
          <p:cNvPr id="9000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3BEF01A-AD90-1E45-9E5B-196371EA62A3}" type="slidenum">
              <a:rPr lang="en-US" altLang="zh-CN" sz="1200">
                <a:latin typeface="Garamond" panose="02020404030301010803" charset="0"/>
              </a:rPr>
            </a:fld>
            <a:endParaRPr lang="en-US" altLang="zh-CN" sz="1200">
              <a:latin typeface="Garamond" panose="02020404030301010803" charset="0"/>
            </a:endParaRPr>
          </a:p>
        </p:txBody>
      </p:sp>
      <p:pic>
        <p:nvPicPr>
          <p:cNvPr id="594948" name="Picture 4" descr="FIGURE_3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8175" y="2133600"/>
            <a:ext cx="6029325" cy="426720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dissolve">
                                      <p:cBhvr>
                                        <p:cTn id="7" dur="500"/>
                                        <p:tgtEl>
                                          <p:spTgt spid="59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5"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7426" name="Rectangle 3"/>
          <p:cNvSpPr>
            <a:spLocks noGrp="1" noChangeArrowheads="1"/>
          </p:cNvSpPr>
          <p:nvPr>
            <p:ph idx="1"/>
          </p:nvPr>
        </p:nvSpPr>
        <p:spPr/>
        <p:txBody>
          <a:bodyPr/>
          <a:lstStyle/>
          <a:p>
            <a:r>
              <a:rPr lang="en-US" sz="2400">
                <a:latin typeface="Arial" panose="020B0604020202020204" pitchFamily="34" charset="0"/>
                <a:ea typeface="宋体" panose="02010600030101010101" pitchFamily="2" charset="-122"/>
              </a:rPr>
              <a:t>Analysis:</a:t>
            </a:r>
            <a:endParaRPr lang="en-US" sz="2400">
              <a:latin typeface="Arial" panose="020B0604020202020204" pitchFamily="34" charset="0"/>
              <a:ea typeface="宋体" panose="02010600030101010101" pitchFamily="2" charset="-122"/>
            </a:endParaRPr>
          </a:p>
          <a:p>
            <a:pPr lvl="1"/>
            <a:r>
              <a:rPr lang="ja-JP" altLang="en-US" sz="2000" i="1">
                <a:latin typeface="Arial" panose="020B0604020202020204" pitchFamily="34" charset="0"/>
                <a:ea typeface="宋体" panose="02010600030101010101" pitchFamily="2" charset="-122"/>
              </a:rPr>
              <a:t>“</a:t>
            </a:r>
            <a:r>
              <a:rPr lang="en-US" altLang="ja-JP" sz="2000" i="1">
                <a:latin typeface="Arial" panose="020B0604020202020204" pitchFamily="34" charset="0"/>
                <a:ea typeface="宋体" panose="02010600030101010101" pitchFamily="2" charset="-122"/>
              </a:rPr>
              <a:t>It should be possible to perform rich and varied analyses of architectural descriptions</a:t>
            </a:r>
            <a:r>
              <a:rPr lang="ja-JP" altLang="en-US" sz="2000" i="1">
                <a:latin typeface="Arial" panose="020B0604020202020204" pitchFamily="34" charset="0"/>
                <a:ea typeface="宋体" panose="02010600030101010101" pitchFamily="2" charset="-122"/>
              </a:rPr>
              <a:t>”</a:t>
            </a:r>
            <a:r>
              <a:rPr lang="en-US" altLang="ja-JP" sz="2000">
                <a:latin typeface="Arial" panose="020B0604020202020204" pitchFamily="34" charset="0"/>
                <a:ea typeface="宋体" panose="02010600030101010101" pitchFamily="2" charset="-122"/>
              </a:rPr>
              <a:t> </a:t>
            </a:r>
            <a:endParaRPr lang="en-US" altLang="ja-JP" sz="20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Note that current module connection languages (Ada) provide only weak support for analysis. (only type checking at component boundaries) </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Note how JINI has started to address the issue of event broadcast. </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Need to associate an specification with an architecture as they become relevant to a particular components, connections, and patterns. </a:t>
            </a:r>
            <a:endParaRPr lang="en-US" sz="1600">
              <a:latin typeface="Arial" panose="020B0604020202020204" pitchFamily="34" charset="0"/>
              <a:ea typeface="宋体" panose="02010600030101010101" pitchFamily="2" charset="-122"/>
            </a:endParaRPr>
          </a:p>
          <a:p>
            <a:endParaRPr lang="en-US">
              <a:latin typeface="Arial" panose="020B0604020202020204" pitchFamily="34" charset="0"/>
              <a:ea typeface="宋体" panose="02010600030101010101" pitchFamily="2" charset="-122"/>
            </a:endParaRPr>
          </a:p>
        </p:txBody>
      </p:sp>
      <p:sp>
        <p:nvSpPr>
          <p:cNvPr id="487427"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E97E7CC-FEEC-8F4E-9522-545BFEECE106}"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5"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Deployment Diagram</a:t>
            </a:r>
            <a:endParaRPr lang="en-US" altLang="zh-CN">
              <a:latin typeface="Garamond" panose="02020404030301010803" charset="0"/>
              <a:ea typeface="宋体" panose="02010600030101010101" pitchFamily="2" charset="-122"/>
            </a:endParaRPr>
          </a:p>
        </p:txBody>
      </p:sp>
      <p:sp>
        <p:nvSpPr>
          <p:cNvPr id="90214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Captures the topology of a system’s hardware</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Built as part of architectural specification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Specify the distribution of components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Identify performance bottlenecks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Developed by architects, networking engineers, and system engineers</a:t>
            </a:r>
            <a:endParaRPr lang="en-US" altLang="zh-CN">
              <a:latin typeface="Arial" panose="020B0604020202020204" pitchFamily="34" charset="0"/>
              <a:ea typeface="宋体" panose="02010600030101010101" pitchFamily="2" charset="-122"/>
            </a:endParaRPr>
          </a:p>
        </p:txBody>
      </p:sp>
      <p:sp>
        <p:nvSpPr>
          <p:cNvPr id="9021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44C1820-EEA0-6C40-8F9E-8B44197FF40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4193"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Activity Diagram</a:t>
            </a:r>
            <a:endParaRPr lang="en-US" altLang="zh-CN">
              <a:latin typeface="Garamond" panose="02020404030301010803" charset="0"/>
              <a:ea typeface="宋体" panose="02010600030101010101" pitchFamily="2" charset="-122"/>
            </a:endParaRPr>
          </a:p>
        </p:txBody>
      </p:sp>
      <p:sp>
        <p:nvSpPr>
          <p:cNvPr id="904194" name="Rectangle 3"/>
          <p:cNvSpPr>
            <a:spLocks noGrp="1" noChangeArrowheads="1"/>
          </p:cNvSpPr>
          <p:nvPr>
            <p:ph idx="1"/>
          </p:nvPr>
        </p:nvSpPr>
        <p:spPr>
          <a:xfrm>
            <a:off x="361950" y="1065213"/>
            <a:ext cx="8489950" cy="4702175"/>
          </a:xfrm>
        </p:spPr>
        <p:txBody>
          <a:bodyPr/>
          <a:lstStyle/>
          <a:p>
            <a:pPr eaLnBrk="1" hangingPunct="1"/>
            <a:r>
              <a:rPr lang="en-US" altLang="zh-CN">
                <a:latin typeface="Arial" panose="020B0604020202020204" pitchFamily="34" charset="0"/>
                <a:ea typeface="宋体" panose="02010600030101010101" pitchFamily="2" charset="-122"/>
              </a:rPr>
              <a:t>Shows the flow from activity to activity within a system</a:t>
            </a:r>
            <a:endParaRPr lang="en-US" altLang="zh-CN">
              <a:latin typeface="Arial" panose="020B0604020202020204" pitchFamily="34" charset="0"/>
              <a:ea typeface="宋体" panose="02010600030101010101" pitchFamily="2" charset="-122"/>
            </a:endParaRPr>
          </a:p>
        </p:txBody>
      </p:sp>
      <p:sp>
        <p:nvSpPr>
          <p:cNvPr id="90419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DC78FD0-67EC-4A48-9CFA-F035812D62C4}" type="slidenum">
              <a:rPr lang="en-US" altLang="zh-CN" sz="1200">
                <a:latin typeface="Garamond" panose="02020404030301010803" charset="0"/>
              </a:rPr>
            </a:fld>
            <a:endParaRPr lang="en-US" altLang="zh-CN" sz="1200">
              <a:latin typeface="Garamond" panose="02020404030301010803" charset="0"/>
            </a:endParaRPr>
          </a:p>
        </p:txBody>
      </p:sp>
      <p:pic>
        <p:nvPicPr>
          <p:cNvPr id="599044" name="Picture 4" descr="FIGURE_19-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1773238"/>
            <a:ext cx="5027612" cy="4462462"/>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9044"/>
                                        </p:tgtEl>
                                        <p:attrNameLst>
                                          <p:attrName>style.visibility</p:attrName>
                                        </p:attrNameLst>
                                      </p:cBhvr>
                                      <p:to>
                                        <p:strVal val="visible"/>
                                      </p:to>
                                    </p:set>
                                    <p:animEffect transition="in" filter="dissolve">
                                      <p:cBhvr>
                                        <p:cTn id="7" dur="500"/>
                                        <p:tgtEl>
                                          <p:spTgt spid="599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1"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Activity Diagram</a:t>
            </a:r>
            <a:endParaRPr lang="en-US" altLang="zh-CN">
              <a:latin typeface="Garamond" panose="02020404030301010803" charset="0"/>
              <a:ea typeface="宋体" panose="02010600030101010101" pitchFamily="2" charset="-122"/>
            </a:endParaRPr>
          </a:p>
        </p:txBody>
      </p:sp>
      <p:sp>
        <p:nvSpPr>
          <p:cNvPr id="906242" name="Rectangle 3"/>
          <p:cNvSpPr>
            <a:spLocks noGrp="1" noChangeArrowheads="1"/>
          </p:cNvSpPr>
          <p:nvPr>
            <p:ph idx="1"/>
          </p:nvPr>
        </p:nvSpPr>
        <p:spPr>
          <a:xfrm>
            <a:off x="361950" y="1065213"/>
            <a:ext cx="8489950" cy="4702175"/>
          </a:xfrm>
        </p:spPr>
        <p:txBody>
          <a:bodyPr/>
          <a:lstStyle/>
          <a:p>
            <a:pPr eaLnBrk="1" hangingPunct="1"/>
            <a:r>
              <a:rPr lang="en-US" altLang="zh-CN">
                <a:latin typeface="Arial" panose="020B0604020202020204" pitchFamily="34" charset="0"/>
                <a:ea typeface="宋体" panose="02010600030101010101" pitchFamily="2" charset="-122"/>
              </a:rPr>
              <a:t>Captures dynamic behavior (activity-oriented)</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 special kind of statechart diagram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the function of a system</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the flow of control among objects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business workflows</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operations</a:t>
            </a:r>
            <a:endParaRPr lang="en-US" altLang="zh-CN">
              <a:latin typeface="Arial" panose="020B0604020202020204" pitchFamily="34" charset="0"/>
              <a:ea typeface="宋体" panose="02010600030101010101" pitchFamily="2" charset="-122"/>
            </a:endParaRPr>
          </a:p>
        </p:txBody>
      </p:sp>
      <p:sp>
        <p:nvSpPr>
          <p:cNvPr id="9062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A70E499-B936-694A-93CE-0B6B8F12770E}"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8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Sequence Diagram</a:t>
            </a:r>
            <a:endParaRPr lang="en-US" altLang="zh-CN">
              <a:latin typeface="Garamond" panose="02020404030301010803" charset="0"/>
              <a:ea typeface="宋体" panose="02010600030101010101" pitchFamily="2" charset="-122"/>
            </a:endParaRPr>
          </a:p>
        </p:txBody>
      </p:sp>
      <p:sp>
        <p:nvSpPr>
          <p:cNvPr id="908290"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Emphasises the time-ordering of messages</a:t>
            </a:r>
            <a:endParaRPr lang="en-US" altLang="zh-CN">
              <a:latin typeface="Arial" panose="020B0604020202020204" pitchFamily="34" charset="0"/>
              <a:ea typeface="宋体" panose="02010600030101010101" pitchFamily="2" charset="-122"/>
            </a:endParaRPr>
          </a:p>
        </p:txBody>
      </p:sp>
      <p:sp>
        <p:nvSpPr>
          <p:cNvPr id="9082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3630E8E-7D40-4545-8A9A-0413196FC129}" type="slidenum">
              <a:rPr lang="en-US" altLang="zh-CN" sz="1200">
                <a:latin typeface="Garamond" panose="02020404030301010803" charset="0"/>
              </a:rPr>
            </a:fld>
            <a:endParaRPr lang="en-US" altLang="zh-CN" sz="1200">
              <a:latin typeface="Garamond" panose="02020404030301010803" charset="0"/>
            </a:endParaRPr>
          </a:p>
        </p:txBody>
      </p:sp>
      <p:pic>
        <p:nvPicPr>
          <p:cNvPr id="603140" name="Picture 4" descr="FIGURE_A-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2286000"/>
            <a:ext cx="6008688" cy="3814763"/>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Effect transition="in" filter="dissolve">
                                      <p:cBhvr>
                                        <p:cTn id="7" dur="500"/>
                                        <p:tgtEl>
                                          <p:spTgt spid="60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7"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Sequence Diagram</a:t>
            </a:r>
            <a:endParaRPr lang="en-US" altLang="zh-CN">
              <a:latin typeface="Garamond" panose="02020404030301010803" charset="0"/>
              <a:ea typeface="宋体" panose="02010600030101010101" pitchFamily="2" charset="-122"/>
            </a:endParaRPr>
          </a:p>
        </p:txBody>
      </p:sp>
      <p:sp>
        <p:nvSpPr>
          <p:cNvPr id="910338"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Captures dynamic behavior (time-oriented)</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 kind of interaction diagram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flow of control</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Illustrate typical scenarios</a:t>
            </a:r>
            <a:endParaRPr lang="en-US" altLang="zh-CN">
              <a:latin typeface="Arial" panose="020B0604020202020204" pitchFamily="34" charset="0"/>
              <a:ea typeface="宋体" panose="02010600030101010101" pitchFamily="2" charset="-122"/>
            </a:endParaRPr>
          </a:p>
        </p:txBody>
      </p:sp>
      <p:sp>
        <p:nvSpPr>
          <p:cNvPr id="91033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11C966B-E291-EC42-9882-EDE149ED8EF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2385" name="Rectangle 2"/>
          <p:cNvSpPr>
            <a:spLocks noGrp="1" noChangeArrowheads="1"/>
          </p:cNvSpPr>
          <p:nvPr>
            <p:ph type="title"/>
          </p:nvPr>
        </p:nvSpPr>
        <p:spPr>
          <a:xfrm>
            <a:off x="144463" y="304800"/>
            <a:ext cx="8999537" cy="533400"/>
          </a:xfrm>
        </p:spPr>
        <p:txBody>
          <a:bodyPr/>
          <a:lstStyle/>
          <a:p>
            <a:pPr eaLnBrk="1" hangingPunct="1"/>
            <a:r>
              <a:rPr lang="en-US" altLang="zh-CN" b="1">
                <a:latin typeface="Garamond" panose="02020404030301010803" charset="0"/>
                <a:ea typeface="宋体" panose="02010600030101010101" pitchFamily="2" charset="-122"/>
              </a:rPr>
              <a:t>Collaboration Diagram</a:t>
            </a:r>
            <a:endParaRPr lang="en-US" altLang="zh-CN">
              <a:latin typeface="Garamond" panose="02020404030301010803" charset="0"/>
              <a:ea typeface="宋体" panose="02010600030101010101" pitchFamily="2" charset="-122"/>
            </a:endParaRPr>
          </a:p>
        </p:txBody>
      </p:sp>
      <p:sp>
        <p:nvSpPr>
          <p:cNvPr id="91238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Emphasises the structural organisation of the objects that send and receive messages</a:t>
            </a:r>
            <a:endParaRPr lang="en-US" altLang="zh-CN">
              <a:latin typeface="Arial" panose="020B0604020202020204" pitchFamily="34" charset="0"/>
              <a:ea typeface="宋体" panose="02010600030101010101" pitchFamily="2" charset="-122"/>
            </a:endParaRPr>
          </a:p>
        </p:txBody>
      </p:sp>
      <p:sp>
        <p:nvSpPr>
          <p:cNvPr id="9123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BD5BD99-CE4A-E34A-9FD8-659B3EA3F2B1}" type="slidenum">
              <a:rPr lang="en-US" altLang="zh-CN" sz="1200">
                <a:latin typeface="Garamond" panose="02020404030301010803" charset="0"/>
              </a:rPr>
            </a:fld>
            <a:endParaRPr lang="en-US" altLang="zh-CN" sz="1200">
              <a:latin typeface="Garamond" panose="02020404030301010803" charset="0"/>
            </a:endParaRPr>
          </a:p>
        </p:txBody>
      </p:sp>
      <p:pic>
        <p:nvPicPr>
          <p:cNvPr id="607236" name="Picture 4" descr="FIGURE_1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3173413"/>
            <a:ext cx="5715000" cy="283210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dissolve">
                                      <p:cBhvr>
                                        <p:cTn id="7" dur="500"/>
                                        <p:tgtEl>
                                          <p:spTgt spid="60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3" name="Rectangle 2"/>
          <p:cNvSpPr>
            <a:spLocks noGrp="1" noChangeArrowheads="1"/>
          </p:cNvSpPr>
          <p:nvPr>
            <p:ph type="title"/>
          </p:nvPr>
        </p:nvSpPr>
        <p:spPr>
          <a:xfrm>
            <a:off x="87313" y="161925"/>
            <a:ext cx="8999537" cy="533400"/>
          </a:xfrm>
        </p:spPr>
        <p:txBody>
          <a:bodyPr/>
          <a:lstStyle/>
          <a:p>
            <a:pPr algn="ctr" eaLnBrk="1" hangingPunct="1"/>
            <a:r>
              <a:rPr lang="en-US" altLang="zh-CN" b="1">
                <a:latin typeface="Garamond" panose="02020404030301010803" charset="0"/>
                <a:ea typeface="宋体" panose="02010600030101010101" pitchFamily="2" charset="-122"/>
              </a:rPr>
              <a:t>Collaboration Diagram</a:t>
            </a:r>
            <a:endParaRPr lang="en-US" altLang="zh-CN">
              <a:latin typeface="Garamond" panose="02020404030301010803" charset="0"/>
              <a:ea typeface="宋体" panose="02010600030101010101" pitchFamily="2" charset="-122"/>
            </a:endParaRPr>
          </a:p>
        </p:txBody>
      </p:sp>
      <p:sp>
        <p:nvSpPr>
          <p:cNvPr id="914434"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Captures dynamic behavior (message-oriented)</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 kind of interaction diagram</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Model flow of control</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Illustrate coordination of object structure and control</a:t>
            </a:r>
            <a:endParaRPr lang="en-US" altLang="zh-CN">
              <a:latin typeface="Arial" panose="020B0604020202020204" pitchFamily="34" charset="0"/>
              <a:ea typeface="宋体" panose="02010600030101010101" pitchFamily="2" charset="-122"/>
            </a:endParaRPr>
          </a:p>
        </p:txBody>
      </p:sp>
      <p:sp>
        <p:nvSpPr>
          <p:cNvPr id="9144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52287F6-2B11-5844-8FE9-C297E76C3BF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1"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Statechart Diagram</a:t>
            </a:r>
            <a:endParaRPr lang="en-US" altLang="zh-CN">
              <a:latin typeface="Garamond" panose="02020404030301010803" charset="0"/>
              <a:ea typeface="宋体" panose="02010600030101010101" pitchFamily="2" charset="-122"/>
            </a:endParaRPr>
          </a:p>
        </p:txBody>
      </p:sp>
      <p:sp>
        <p:nvSpPr>
          <p:cNvPr id="916482"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Shows a state machine, consisting of states, transitions, events, and activities</a:t>
            </a:r>
            <a:endParaRPr lang="en-US" altLang="zh-CN">
              <a:latin typeface="Arial" panose="020B0604020202020204" pitchFamily="34" charset="0"/>
              <a:ea typeface="宋体" panose="02010600030101010101" pitchFamily="2" charset="-122"/>
            </a:endParaRPr>
          </a:p>
        </p:txBody>
      </p:sp>
      <p:sp>
        <p:nvSpPr>
          <p:cNvPr id="9164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224236C-5CCF-8B48-998F-6D901F41F544}" type="slidenum">
              <a:rPr lang="en-US" altLang="zh-CN" sz="1200">
                <a:latin typeface="Garamond" panose="02020404030301010803" charset="0"/>
              </a:rPr>
            </a:fld>
            <a:endParaRPr lang="en-US" altLang="zh-CN" sz="1200">
              <a:latin typeface="Garamond" panose="02020404030301010803" charset="0"/>
            </a:endParaRPr>
          </a:p>
        </p:txBody>
      </p:sp>
      <p:pic>
        <p:nvPicPr>
          <p:cNvPr id="611332" name="Picture 4" descr="FIGURE_A-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971800"/>
            <a:ext cx="6477000" cy="3208338"/>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1332"/>
                                        </p:tgtEl>
                                        <p:attrNameLst>
                                          <p:attrName>style.visibility</p:attrName>
                                        </p:attrNameLst>
                                      </p:cBhvr>
                                      <p:to>
                                        <p:strVal val="visible"/>
                                      </p:to>
                                    </p:set>
                                    <p:animEffect transition="in" filter="dissolve">
                                      <p:cBhvr>
                                        <p:cTn id="7" dur="500"/>
                                        <p:tgtEl>
                                          <p:spTgt spid="61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29" name="Rectangle 2"/>
          <p:cNvSpPr>
            <a:spLocks noGrp="1" noChangeArrowheads="1"/>
          </p:cNvSpPr>
          <p:nvPr>
            <p:ph type="title"/>
          </p:nvPr>
        </p:nvSpPr>
        <p:spPr/>
        <p:txBody>
          <a:bodyPr/>
          <a:lstStyle/>
          <a:p>
            <a:pPr eaLnBrk="1" hangingPunct="1"/>
            <a:r>
              <a:rPr lang="en-US" altLang="zh-CN" b="1">
                <a:latin typeface="Garamond" panose="02020404030301010803" charset="0"/>
                <a:ea typeface="宋体" panose="02010600030101010101" pitchFamily="2" charset="-122"/>
              </a:rPr>
              <a:t>Statechart Diagram</a:t>
            </a:r>
            <a:endParaRPr lang="en-US" altLang="zh-CN">
              <a:latin typeface="Garamond" panose="02020404030301010803" charset="0"/>
              <a:ea typeface="宋体" panose="02010600030101010101" pitchFamily="2" charset="-122"/>
            </a:endParaRPr>
          </a:p>
        </p:txBody>
      </p:sp>
      <p:sp>
        <p:nvSpPr>
          <p:cNvPr id="613379" name="Rectangle 3"/>
          <p:cNvSpPr>
            <a:spLocks noGrp="1" noChangeArrowheads="1"/>
          </p:cNvSpPr>
          <p:nvPr>
            <p:ph idx="1"/>
          </p:nvPr>
        </p:nvSpPr>
        <p:spPr/>
        <p:txBody>
          <a:bodyPr/>
          <a:lstStyle/>
          <a:p>
            <a:pPr eaLnBrk="1" hangingPunct="1">
              <a:defRPr/>
            </a:pPr>
            <a:r>
              <a:rPr lang="en-US" altLang="zh-CN">
                <a:latin typeface="Arial" panose="020B0604020202020204" pitchFamily="34" charset="0"/>
                <a:ea typeface="宋体" panose="02010600030101010101" pitchFamily="2" charset="-122"/>
              </a:rPr>
              <a:t>Captures dynamic behavior (event-oriented)</a:t>
            </a:r>
            <a:endParaRPr lang="en-US" altLang="zh-CN">
              <a:latin typeface="Arial" panose="020B0604020202020204" pitchFamily="34" charset="0"/>
              <a:ea typeface="宋体" panose="02010600030101010101" pitchFamily="2" charset="-122"/>
            </a:endParaRPr>
          </a:p>
          <a:p>
            <a:pPr eaLnBrk="1" hangingPunct="1">
              <a:defRPr/>
            </a:pPr>
            <a:r>
              <a:rPr lang="en-US" altLang="zh-CN">
                <a:latin typeface="Arial" panose="020B0604020202020204" pitchFamily="34" charset="0"/>
                <a:ea typeface="宋体" panose="02010600030101010101" pitchFamily="2" charset="-122"/>
              </a:rPr>
              <a:t>Purpose</a:t>
            </a:r>
            <a:endParaRPr lang="en-US" altLang="zh-CN">
              <a:latin typeface="Arial" panose="020B0604020202020204" pitchFamily="34" charset="0"/>
              <a:ea typeface="宋体" panose="02010600030101010101" pitchFamily="2" charset="-122"/>
            </a:endParaRPr>
          </a:p>
          <a:p>
            <a:pPr lvl="1" eaLnBrk="1" hangingPunct="1">
              <a:defRPr/>
            </a:pPr>
            <a:r>
              <a:rPr lang="en-US" altLang="zh-CN">
                <a:effectLst>
                  <a:outerShdw blurRad="38100" dist="38100" dir="2700000" algn="tl">
                    <a:srgbClr val="DDDDDD"/>
                  </a:outerShdw>
                </a:effectLst>
                <a:latin typeface="Arial" panose="020B0604020202020204" pitchFamily="34" charset="0"/>
                <a:ea typeface="宋体" panose="02010600030101010101" pitchFamily="2" charset="-122"/>
              </a:rPr>
              <a:t>Model object lifecycle</a:t>
            </a:r>
            <a:endParaRPr lang="en-US" altLang="zh-CN">
              <a:effectLst>
                <a:outerShdw blurRad="38100" dist="38100" dir="2700000" algn="tl">
                  <a:srgbClr val="DDDDDD"/>
                </a:outerShdw>
              </a:effectLst>
              <a:latin typeface="Arial" panose="020B0604020202020204" pitchFamily="34" charset="0"/>
              <a:ea typeface="宋体" panose="02010600030101010101" pitchFamily="2" charset="-122"/>
            </a:endParaRPr>
          </a:p>
          <a:p>
            <a:pPr lvl="1" eaLnBrk="1" hangingPunct="1">
              <a:defRPr/>
            </a:pPr>
            <a:r>
              <a:rPr lang="en-US" altLang="zh-CN">
                <a:effectLst>
                  <a:outerShdw blurRad="38100" dist="38100" dir="2700000" algn="tl">
                    <a:srgbClr val="DDDDDD"/>
                  </a:outerShdw>
                </a:effectLst>
                <a:latin typeface="Arial" panose="020B0604020202020204" pitchFamily="34" charset="0"/>
                <a:ea typeface="宋体" panose="02010600030101010101" pitchFamily="2" charset="-122"/>
              </a:rPr>
              <a:t>Model reactive objects (user interfaces, devices, etc.)</a:t>
            </a:r>
            <a:endParaRPr lang="en-US" altLang="zh-CN">
              <a:latin typeface="Arial" panose="020B0604020202020204" pitchFamily="34" charset="0"/>
              <a:ea typeface="宋体" panose="02010600030101010101" pitchFamily="2" charset="-122"/>
            </a:endParaRPr>
          </a:p>
        </p:txBody>
      </p:sp>
      <p:sp>
        <p:nvSpPr>
          <p:cNvPr id="91853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E62A7A6-5D43-D844-906B-059CF306FA4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7"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Architecture and the UML</a:t>
            </a:r>
            <a:endParaRPr lang="en-US" altLang="zh-CN">
              <a:latin typeface="Garamond" panose="02020404030301010803" charset="0"/>
              <a:ea typeface="宋体" panose="02010600030101010101" pitchFamily="2" charset="-122"/>
            </a:endParaRPr>
          </a:p>
        </p:txBody>
      </p:sp>
      <p:sp>
        <p:nvSpPr>
          <p:cNvPr id="92057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A3B4D42-A852-0F4E-AEA7-7DF96673344A}" type="slidenum">
              <a:rPr lang="en-US" altLang="zh-CN" sz="1200">
                <a:latin typeface="Garamond" panose="02020404030301010803" charset="0"/>
              </a:rPr>
            </a:fld>
            <a:endParaRPr lang="en-US" altLang="zh-CN" sz="1200">
              <a:latin typeface="Garamond" panose="02020404030301010803" charset="0"/>
            </a:endParaRPr>
          </a:p>
        </p:txBody>
      </p:sp>
      <p:grpSp>
        <p:nvGrpSpPr>
          <p:cNvPr id="2" name="Group 3"/>
          <p:cNvGrpSpPr/>
          <p:nvPr/>
        </p:nvGrpSpPr>
        <p:grpSpPr bwMode="auto">
          <a:xfrm>
            <a:off x="889000" y="1524000"/>
            <a:ext cx="7315200" cy="5241925"/>
            <a:chOff x="560" y="960"/>
            <a:chExt cx="4608" cy="3302"/>
          </a:xfrm>
        </p:grpSpPr>
        <p:sp>
          <p:nvSpPr>
            <p:cNvPr id="920624" name="Rectangle 4"/>
            <p:cNvSpPr>
              <a:spLocks noChangeArrowheads="1"/>
            </p:cNvSpPr>
            <p:nvPr/>
          </p:nvSpPr>
          <p:spPr bwMode="auto">
            <a:xfrm>
              <a:off x="560" y="960"/>
              <a:ext cx="2253" cy="1289"/>
            </a:xfrm>
            <a:prstGeom prst="rect">
              <a:avLst/>
            </a:prstGeom>
            <a:solidFill>
              <a:schemeClr val="bg2"/>
            </a:solidFill>
            <a:ln w="12700">
              <a:solidFill>
                <a:schemeClr val="bg2"/>
              </a:solidFill>
              <a:miter lim="800000"/>
            </a:ln>
          </p:spPr>
          <p:txBody>
            <a:bodyPr wrap="none" anchor="ctr"/>
            <a:lstStyle/>
            <a:p>
              <a:endParaRPr lang="zh-CN" altLang="en-US"/>
            </a:p>
          </p:txBody>
        </p:sp>
        <p:sp>
          <p:nvSpPr>
            <p:cNvPr id="920625" name="Rectangle 5"/>
            <p:cNvSpPr>
              <a:spLocks noChangeArrowheads="1"/>
            </p:cNvSpPr>
            <p:nvPr/>
          </p:nvSpPr>
          <p:spPr bwMode="auto">
            <a:xfrm>
              <a:off x="2864" y="960"/>
              <a:ext cx="2296" cy="1289"/>
            </a:xfrm>
            <a:prstGeom prst="rect">
              <a:avLst/>
            </a:prstGeom>
            <a:solidFill>
              <a:schemeClr val="bg2"/>
            </a:solidFill>
            <a:ln w="12700">
              <a:solidFill>
                <a:schemeClr val="bg2"/>
              </a:solidFill>
              <a:miter lim="800000"/>
            </a:ln>
          </p:spPr>
          <p:txBody>
            <a:bodyPr wrap="none" anchor="ctr"/>
            <a:lstStyle/>
            <a:p>
              <a:endParaRPr lang="zh-CN" altLang="en-US"/>
            </a:p>
          </p:txBody>
        </p:sp>
        <p:sp>
          <p:nvSpPr>
            <p:cNvPr id="920626" name="Rectangle 6"/>
            <p:cNvSpPr>
              <a:spLocks noChangeArrowheads="1"/>
            </p:cNvSpPr>
            <p:nvPr/>
          </p:nvSpPr>
          <p:spPr bwMode="auto">
            <a:xfrm>
              <a:off x="560" y="2288"/>
              <a:ext cx="2253" cy="1264"/>
            </a:xfrm>
            <a:prstGeom prst="rect">
              <a:avLst/>
            </a:prstGeom>
            <a:solidFill>
              <a:schemeClr val="bg2"/>
            </a:solidFill>
            <a:ln w="12700">
              <a:solidFill>
                <a:schemeClr val="bg2"/>
              </a:solidFill>
              <a:miter lim="800000"/>
            </a:ln>
          </p:spPr>
          <p:txBody>
            <a:bodyPr wrap="none" anchor="ctr"/>
            <a:lstStyle/>
            <a:p>
              <a:endParaRPr lang="zh-CN" altLang="en-US"/>
            </a:p>
          </p:txBody>
        </p:sp>
        <p:sp>
          <p:nvSpPr>
            <p:cNvPr id="920627" name="Rectangle 7"/>
            <p:cNvSpPr>
              <a:spLocks noChangeArrowheads="1"/>
            </p:cNvSpPr>
            <p:nvPr/>
          </p:nvSpPr>
          <p:spPr bwMode="auto">
            <a:xfrm>
              <a:off x="2872" y="2288"/>
              <a:ext cx="2296" cy="1264"/>
            </a:xfrm>
            <a:prstGeom prst="rect">
              <a:avLst/>
            </a:prstGeom>
            <a:solidFill>
              <a:schemeClr val="bg2"/>
            </a:solidFill>
            <a:ln w="12700">
              <a:solidFill>
                <a:schemeClr val="bg2"/>
              </a:solidFill>
              <a:miter lim="800000"/>
            </a:ln>
          </p:spPr>
          <p:txBody>
            <a:bodyPr wrap="none" anchor="ctr"/>
            <a:lstStyle/>
            <a:p>
              <a:endParaRPr lang="zh-CN" altLang="en-US"/>
            </a:p>
          </p:txBody>
        </p:sp>
        <p:sp>
          <p:nvSpPr>
            <p:cNvPr id="920628" name="Rectangle 8"/>
            <p:cNvSpPr>
              <a:spLocks noChangeArrowheads="1"/>
            </p:cNvSpPr>
            <p:nvPr/>
          </p:nvSpPr>
          <p:spPr bwMode="auto">
            <a:xfrm>
              <a:off x="1549" y="3626"/>
              <a:ext cx="1332" cy="444"/>
            </a:xfrm>
            <a:prstGeom prst="rect">
              <a:avLst/>
            </a:prstGeom>
            <a:noFill/>
            <a:ln>
              <a:noFill/>
            </a:ln>
          </p:spPr>
          <p:txBody>
            <a:bodyPr wrap="none" lIns="95748" tIns="47874" rIns="95748" bIns="47874">
              <a:spAutoFit/>
            </a:bodyPr>
            <a:lstStyle/>
            <a:p>
              <a:pPr defTabSz="955675" eaLnBrk="0" hangingPunct="0"/>
              <a:r>
                <a:rPr lang="en-US" altLang="zh-CN" sz="2000">
                  <a:latin typeface="Arial Narrow" panose="020B0606020202030204" charset="0"/>
                </a:rPr>
                <a:t>Organisation</a:t>
              </a:r>
              <a:endParaRPr lang="en-US" altLang="zh-CN" sz="2000">
                <a:latin typeface="Arial Narrow" panose="020B0606020202030204" charset="0"/>
              </a:endParaRPr>
            </a:p>
            <a:p>
              <a:pPr defTabSz="955675" eaLnBrk="0" hangingPunct="0"/>
              <a:r>
                <a:rPr lang="en-US" altLang="zh-CN" sz="2000">
                  <a:latin typeface="Arial Narrow" panose="020B0606020202030204" charset="0"/>
                </a:rPr>
                <a:t>Package, subsystem</a:t>
              </a:r>
              <a:endParaRPr lang="en-US" altLang="zh-CN" sz="1700">
                <a:latin typeface="Arial Narrow" panose="020B0606020202030204" charset="0"/>
              </a:endParaRPr>
            </a:p>
          </p:txBody>
        </p:sp>
        <p:sp>
          <p:nvSpPr>
            <p:cNvPr id="920629" name="Rectangle 9"/>
            <p:cNvSpPr>
              <a:spLocks noChangeArrowheads="1"/>
            </p:cNvSpPr>
            <p:nvPr/>
          </p:nvSpPr>
          <p:spPr bwMode="auto">
            <a:xfrm>
              <a:off x="3055" y="3626"/>
              <a:ext cx="958" cy="636"/>
            </a:xfrm>
            <a:prstGeom prst="rect">
              <a:avLst/>
            </a:prstGeom>
            <a:noFill/>
            <a:ln>
              <a:noFill/>
            </a:ln>
          </p:spPr>
          <p:txBody>
            <a:bodyPr wrap="none" lIns="95748" tIns="47874" rIns="95748" bIns="47874">
              <a:spAutoFit/>
            </a:bodyPr>
            <a:lstStyle/>
            <a:p>
              <a:pPr defTabSz="955675" eaLnBrk="0" hangingPunct="0"/>
              <a:r>
                <a:rPr lang="en-US" altLang="zh-CN" sz="2000">
                  <a:latin typeface="Arial Narrow" panose="020B0606020202030204" charset="0"/>
                </a:rPr>
                <a:t>Dynamics</a:t>
              </a:r>
              <a:endParaRPr lang="en-US" altLang="zh-CN" sz="2000">
                <a:latin typeface="Arial Narrow" panose="020B0606020202030204" charset="0"/>
              </a:endParaRPr>
            </a:p>
            <a:p>
              <a:pPr defTabSz="955675" eaLnBrk="0" hangingPunct="0"/>
              <a:r>
                <a:rPr lang="en-US" altLang="zh-CN" sz="2000">
                  <a:latin typeface="Arial Narrow" panose="020B0606020202030204" charset="0"/>
                </a:rPr>
                <a:t>Interaction</a:t>
              </a:r>
              <a:endParaRPr lang="en-US" altLang="zh-CN" sz="2000">
                <a:latin typeface="Arial Narrow" panose="020B0606020202030204" charset="0"/>
              </a:endParaRPr>
            </a:p>
            <a:p>
              <a:pPr defTabSz="955675" eaLnBrk="0" hangingPunct="0"/>
              <a:r>
                <a:rPr lang="en-US" altLang="zh-CN" sz="2000">
                  <a:latin typeface="Arial Narrow" panose="020B0606020202030204" charset="0"/>
                </a:rPr>
                <a:t>State machine</a:t>
              </a:r>
              <a:endParaRPr lang="en-US" altLang="zh-CN" sz="1700">
                <a:latin typeface="Arial Narrow" panose="020B0606020202030204" charset="0"/>
              </a:endParaRPr>
            </a:p>
          </p:txBody>
        </p:sp>
      </p:grpSp>
      <p:sp>
        <p:nvSpPr>
          <p:cNvPr id="920580" name="Rectangle 10"/>
          <p:cNvSpPr>
            <a:spLocks noChangeArrowheads="1"/>
          </p:cNvSpPr>
          <p:nvPr/>
        </p:nvSpPr>
        <p:spPr bwMode="auto">
          <a:xfrm>
            <a:off x="838200" y="1473200"/>
            <a:ext cx="3576638" cy="2046288"/>
          </a:xfrm>
          <a:prstGeom prst="rect">
            <a:avLst/>
          </a:prstGeom>
          <a:solidFill>
            <a:schemeClr val="bg1"/>
          </a:solidFill>
          <a:ln w="12700">
            <a:solidFill>
              <a:srgbClr val="5F5F5F"/>
            </a:solidFill>
            <a:miter lim="800000"/>
          </a:ln>
        </p:spPr>
        <p:txBody>
          <a:bodyPr wrap="none" anchor="ctr"/>
          <a:lstStyle/>
          <a:p>
            <a:endParaRPr lang="zh-CN" altLang="en-US"/>
          </a:p>
        </p:txBody>
      </p:sp>
      <p:sp>
        <p:nvSpPr>
          <p:cNvPr id="920581" name="Rectangle 11"/>
          <p:cNvSpPr>
            <a:spLocks noChangeArrowheads="1"/>
          </p:cNvSpPr>
          <p:nvPr/>
        </p:nvSpPr>
        <p:spPr bwMode="auto">
          <a:xfrm>
            <a:off x="2286000" y="2082800"/>
            <a:ext cx="1611313" cy="396875"/>
          </a:xfrm>
          <a:prstGeom prst="rect">
            <a:avLst/>
          </a:prstGeom>
          <a:noFill/>
          <a:ln>
            <a:noFill/>
          </a:ln>
        </p:spPr>
        <p:txBody>
          <a:bodyPr lIns="92075" tIns="46038" rIns="92075" bIns="46038">
            <a:spAutoFit/>
          </a:bodyPr>
          <a:lstStyle/>
          <a:p>
            <a:pPr eaLnBrk="0" hangingPunct="0"/>
            <a:r>
              <a:rPr lang="en-US" altLang="ko-KR" sz="2000">
                <a:solidFill>
                  <a:schemeClr val="bg2"/>
                </a:solidFill>
                <a:latin typeface="Arial Narrow" panose="020B0606020202030204" charset="0"/>
              </a:rPr>
              <a:t>Design View</a:t>
            </a:r>
            <a:endParaRPr lang="en-US" altLang="ko-KR" sz="2000">
              <a:latin typeface="Arial Narrow" panose="020B0606020202030204" charset="0"/>
            </a:endParaRPr>
          </a:p>
        </p:txBody>
      </p:sp>
      <p:sp>
        <p:nvSpPr>
          <p:cNvPr id="920582" name="Rectangle 12"/>
          <p:cNvSpPr>
            <a:spLocks noChangeArrowheads="1"/>
          </p:cNvSpPr>
          <p:nvPr/>
        </p:nvSpPr>
        <p:spPr bwMode="auto">
          <a:xfrm>
            <a:off x="4495800" y="1473200"/>
            <a:ext cx="3644900" cy="2046288"/>
          </a:xfrm>
          <a:prstGeom prst="rect">
            <a:avLst/>
          </a:prstGeom>
          <a:solidFill>
            <a:schemeClr val="bg1"/>
          </a:solidFill>
          <a:ln w="12700">
            <a:solidFill>
              <a:srgbClr val="5F5F5F"/>
            </a:solidFill>
            <a:miter lim="800000"/>
          </a:ln>
        </p:spPr>
        <p:txBody>
          <a:bodyPr wrap="none" anchor="ctr"/>
          <a:lstStyle/>
          <a:p>
            <a:endParaRPr lang="zh-CN" altLang="en-US"/>
          </a:p>
        </p:txBody>
      </p:sp>
      <p:sp>
        <p:nvSpPr>
          <p:cNvPr id="920583" name="Rectangle 13"/>
          <p:cNvSpPr>
            <a:spLocks noChangeArrowheads="1"/>
          </p:cNvSpPr>
          <p:nvPr/>
        </p:nvSpPr>
        <p:spPr bwMode="auto">
          <a:xfrm>
            <a:off x="4800600" y="2082800"/>
            <a:ext cx="2525713" cy="396875"/>
          </a:xfrm>
          <a:prstGeom prst="rect">
            <a:avLst/>
          </a:prstGeom>
          <a:noFill/>
          <a:ln>
            <a:noFill/>
          </a:ln>
        </p:spPr>
        <p:txBody>
          <a:bodyPr lIns="92075" tIns="46038" rIns="92075" bIns="46038">
            <a:spAutoFit/>
          </a:bodyPr>
          <a:lstStyle/>
          <a:p>
            <a:pPr eaLnBrk="0" hangingPunct="0"/>
            <a:r>
              <a:rPr lang="en-US" altLang="ko-KR" sz="2000">
                <a:solidFill>
                  <a:schemeClr val="bg2"/>
                </a:solidFill>
                <a:latin typeface="Arial Narrow" panose="020B0606020202030204" charset="0"/>
              </a:rPr>
              <a:t>Implementation View</a:t>
            </a:r>
            <a:endParaRPr lang="en-US" altLang="ko-KR" sz="2000">
              <a:latin typeface="Arial Narrow" panose="020B0606020202030204" charset="0"/>
            </a:endParaRPr>
          </a:p>
        </p:txBody>
      </p:sp>
      <p:sp>
        <p:nvSpPr>
          <p:cNvPr id="920584" name="Rectangle 14"/>
          <p:cNvSpPr>
            <a:spLocks noChangeArrowheads="1"/>
          </p:cNvSpPr>
          <p:nvPr/>
        </p:nvSpPr>
        <p:spPr bwMode="auto">
          <a:xfrm>
            <a:off x="838200" y="3581400"/>
            <a:ext cx="3576638" cy="2006600"/>
          </a:xfrm>
          <a:prstGeom prst="rect">
            <a:avLst/>
          </a:prstGeom>
          <a:solidFill>
            <a:schemeClr val="bg1"/>
          </a:solidFill>
          <a:ln w="12700">
            <a:solidFill>
              <a:srgbClr val="5F5F5F"/>
            </a:solidFill>
            <a:miter lim="800000"/>
          </a:ln>
        </p:spPr>
        <p:txBody>
          <a:bodyPr wrap="none" anchor="ctr"/>
          <a:lstStyle/>
          <a:p>
            <a:endParaRPr lang="zh-CN" altLang="en-US"/>
          </a:p>
        </p:txBody>
      </p:sp>
      <p:sp>
        <p:nvSpPr>
          <p:cNvPr id="920585" name="Rectangle 15"/>
          <p:cNvSpPr>
            <a:spLocks noChangeArrowheads="1"/>
          </p:cNvSpPr>
          <p:nvPr/>
        </p:nvSpPr>
        <p:spPr bwMode="auto">
          <a:xfrm>
            <a:off x="2286000" y="4216400"/>
            <a:ext cx="1706563" cy="396875"/>
          </a:xfrm>
          <a:prstGeom prst="rect">
            <a:avLst/>
          </a:prstGeom>
          <a:noFill/>
          <a:ln>
            <a:noFill/>
          </a:ln>
        </p:spPr>
        <p:txBody>
          <a:bodyPr lIns="92075" tIns="46038" rIns="92075" bIns="46038">
            <a:spAutoFit/>
          </a:bodyPr>
          <a:lstStyle/>
          <a:p>
            <a:pPr eaLnBrk="0" hangingPunct="0"/>
            <a:r>
              <a:rPr lang="en-US" altLang="ko-KR" sz="2000">
                <a:solidFill>
                  <a:schemeClr val="bg2"/>
                </a:solidFill>
                <a:latin typeface="Arial Narrow" panose="020B0606020202030204" charset="0"/>
              </a:rPr>
              <a:t>Process View</a:t>
            </a:r>
            <a:endParaRPr lang="en-US" altLang="ko-KR" sz="2000">
              <a:solidFill>
                <a:schemeClr val="hlink"/>
              </a:solidFill>
              <a:latin typeface="Arial Narrow" panose="020B0606020202030204" charset="0"/>
            </a:endParaRPr>
          </a:p>
        </p:txBody>
      </p:sp>
      <p:grpSp>
        <p:nvGrpSpPr>
          <p:cNvPr id="3" name="Group 16"/>
          <p:cNvGrpSpPr/>
          <p:nvPr/>
        </p:nvGrpSpPr>
        <p:grpSpPr bwMode="auto">
          <a:xfrm>
            <a:off x="6959600" y="1549400"/>
            <a:ext cx="1190625" cy="1998663"/>
            <a:chOff x="4384" y="976"/>
            <a:chExt cx="750" cy="1259"/>
          </a:xfrm>
        </p:grpSpPr>
        <p:graphicFrame>
          <p:nvGraphicFramePr>
            <p:cNvPr id="920622" name="Object 17"/>
            <p:cNvGraphicFramePr/>
            <p:nvPr/>
          </p:nvGraphicFramePr>
          <p:xfrm>
            <a:off x="4416" y="976"/>
            <a:ext cx="656" cy="516"/>
          </p:xfrm>
          <a:graphic>
            <a:graphicData uri="http://schemas.openxmlformats.org/presentationml/2006/ole">
              <mc:AlternateContent xmlns:mc="http://schemas.openxmlformats.org/markup-compatibility/2006">
                <mc:Choice xmlns:v="urn:schemas-microsoft-com:vml" Requires="v">
                  <p:oleObj spid="_x0000_s4" name="CorelDRAW 6.0" r:id="rId1" imgW="457200" imgH="457200" progId="CorelDRAW.Graphic.6">
                    <p:embed/>
                  </p:oleObj>
                </mc:Choice>
                <mc:Fallback>
                  <p:oleObj name="CorelDRAW 6.0" r:id="rId1" imgW="457200" imgH="457200" progId="CorelDRAW.Graphic.6">
                    <p:embed/>
                    <p:pic>
                      <p:nvPicPr>
                        <p:cNvPr id="0" name="Object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976"/>
                          <a:ext cx="656" cy="516"/>
                        </a:xfrm>
                        <a:prstGeom prst="rect">
                          <a:avLst/>
                        </a:prstGeom>
                        <a:noFill/>
                        <a:ln>
                          <a:noFill/>
                        </a:ln>
                        <a:effectLst/>
                      </p:spPr>
                    </p:pic>
                  </p:oleObj>
                </mc:Fallback>
              </mc:AlternateContent>
            </a:graphicData>
          </a:graphic>
        </p:graphicFrame>
        <p:sp>
          <p:nvSpPr>
            <p:cNvPr id="920623" name="Rectangle 18"/>
            <p:cNvSpPr>
              <a:spLocks noChangeArrowheads="1"/>
            </p:cNvSpPr>
            <p:nvPr/>
          </p:nvSpPr>
          <p:spPr bwMode="auto">
            <a:xfrm>
              <a:off x="4384" y="2017"/>
              <a:ext cx="750" cy="218"/>
            </a:xfrm>
            <a:prstGeom prst="rect">
              <a:avLst/>
            </a:prstGeom>
            <a:noFill/>
            <a:ln>
              <a:noFill/>
            </a:ln>
          </p:spPr>
          <p:txBody>
            <a:bodyPr wrap="none" lIns="101600" tIns="50800" rIns="101600" bIns="50800">
              <a:spAutoFit/>
            </a:bodyPr>
            <a:lstStyle/>
            <a:p>
              <a:pPr algn="r" defTabSz="1014730" eaLnBrk="0" hangingPunct="0"/>
              <a:r>
                <a:rPr lang="en-US" altLang="ko-KR" sz="1600">
                  <a:solidFill>
                    <a:srgbClr val="FF3300"/>
                  </a:solidFill>
                  <a:latin typeface="Arial Narrow" panose="020B0606020202030204" charset="0"/>
                </a:rPr>
                <a:t>Components</a:t>
              </a:r>
              <a:r>
                <a:rPr lang="en-US" altLang="ko-KR" sz="1600">
                  <a:solidFill>
                    <a:schemeClr val="bg2"/>
                  </a:solidFill>
                  <a:latin typeface="Arial Narrow" panose="020B0606020202030204" charset="0"/>
                </a:rPr>
                <a:t> </a:t>
              </a:r>
              <a:endParaRPr lang="en-US" altLang="ko-KR" sz="1600">
                <a:solidFill>
                  <a:schemeClr val="bg2"/>
                </a:solidFill>
                <a:latin typeface="Arial Narrow" panose="020B0606020202030204" charset="0"/>
              </a:endParaRPr>
            </a:p>
          </p:txBody>
        </p:sp>
      </p:grpSp>
      <p:grpSp>
        <p:nvGrpSpPr>
          <p:cNvPr id="5" name="Group 19"/>
          <p:cNvGrpSpPr/>
          <p:nvPr/>
        </p:nvGrpSpPr>
        <p:grpSpPr bwMode="auto">
          <a:xfrm>
            <a:off x="852488" y="1625600"/>
            <a:ext cx="1655762" cy="1947863"/>
            <a:chOff x="537" y="1024"/>
            <a:chExt cx="1043" cy="1227"/>
          </a:xfrm>
        </p:grpSpPr>
        <p:graphicFrame>
          <p:nvGraphicFramePr>
            <p:cNvPr id="920620" name="Object 20"/>
            <p:cNvGraphicFramePr/>
            <p:nvPr/>
          </p:nvGraphicFramePr>
          <p:xfrm>
            <a:off x="576" y="1024"/>
            <a:ext cx="608" cy="495"/>
          </p:xfrm>
          <a:graphic>
            <a:graphicData uri="http://schemas.openxmlformats.org/presentationml/2006/ole">
              <mc:AlternateContent xmlns:mc="http://schemas.openxmlformats.org/markup-compatibility/2006">
                <mc:Choice xmlns:v="urn:schemas-microsoft-com:vml" Requires="v">
                  <p:oleObj spid="_x0000_s6" name="CorelDRAW 6.0" r:id="rId3" imgW="457200" imgH="457200" progId="CorelDRAW.Graphic.6">
                    <p:embed/>
                  </p:oleObj>
                </mc:Choice>
                <mc:Fallback>
                  <p:oleObj name="CorelDRAW 6.0" r:id="rId3" imgW="457200" imgH="457200" progId="CorelDRAW.Graphic.6">
                    <p:embed/>
                    <p:pic>
                      <p:nvPicPr>
                        <p:cNvPr id="0" name="Object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024"/>
                          <a:ext cx="608" cy="495"/>
                        </a:xfrm>
                        <a:prstGeom prst="rect">
                          <a:avLst/>
                        </a:prstGeom>
                        <a:noFill/>
                        <a:ln>
                          <a:noFill/>
                        </a:ln>
                        <a:effectLst/>
                      </p:spPr>
                    </p:pic>
                  </p:oleObj>
                </mc:Fallback>
              </mc:AlternateContent>
            </a:graphicData>
          </a:graphic>
        </p:graphicFrame>
        <p:sp>
          <p:nvSpPr>
            <p:cNvPr id="920621" name="Rectangle 21"/>
            <p:cNvSpPr>
              <a:spLocks noChangeArrowheads="1"/>
            </p:cNvSpPr>
            <p:nvPr/>
          </p:nvSpPr>
          <p:spPr bwMode="auto">
            <a:xfrm>
              <a:off x="537" y="1879"/>
              <a:ext cx="1043" cy="372"/>
            </a:xfrm>
            <a:prstGeom prst="rect">
              <a:avLst/>
            </a:prstGeom>
            <a:noFill/>
            <a:ln>
              <a:noFill/>
            </a:ln>
          </p:spPr>
          <p:txBody>
            <a:bodyPr wrap="none" lIns="101600" tIns="50800" rIns="101600" bIns="50800">
              <a:spAutoFit/>
            </a:bodyPr>
            <a:lstStyle/>
            <a:p>
              <a:pPr defTabSz="1014730" eaLnBrk="0" hangingPunct="0"/>
              <a:r>
                <a:rPr lang="en-US" altLang="ko-KR" sz="1600">
                  <a:solidFill>
                    <a:srgbClr val="FF3300"/>
                  </a:solidFill>
                  <a:latin typeface="Arial Narrow" panose="020B0606020202030204" charset="0"/>
                </a:rPr>
                <a:t>Classes, interfaces,</a:t>
              </a:r>
              <a:endParaRPr lang="en-US" altLang="ko-KR" sz="1600">
                <a:solidFill>
                  <a:srgbClr val="FF3300"/>
                </a:solidFill>
                <a:latin typeface="Arial Narrow" panose="020B0606020202030204" charset="0"/>
              </a:endParaRPr>
            </a:p>
            <a:p>
              <a:pPr defTabSz="1014730" eaLnBrk="0" hangingPunct="0"/>
              <a:r>
                <a:rPr lang="en-US" altLang="ko-KR" sz="1600">
                  <a:solidFill>
                    <a:srgbClr val="FF3300"/>
                  </a:solidFill>
                  <a:latin typeface="Arial Narrow" panose="020B0606020202030204" charset="0"/>
                </a:rPr>
                <a:t>collaborations</a:t>
              </a:r>
              <a:endParaRPr lang="en-US" altLang="ko-KR" sz="1400">
                <a:solidFill>
                  <a:srgbClr val="FF3300"/>
                </a:solidFill>
                <a:latin typeface="Arial Narrow" panose="020B0606020202030204" charset="0"/>
              </a:endParaRPr>
            </a:p>
          </p:txBody>
        </p:sp>
      </p:grpSp>
      <p:grpSp>
        <p:nvGrpSpPr>
          <p:cNvPr id="7" name="Group 22"/>
          <p:cNvGrpSpPr/>
          <p:nvPr/>
        </p:nvGrpSpPr>
        <p:grpSpPr bwMode="auto">
          <a:xfrm>
            <a:off x="850900" y="3683000"/>
            <a:ext cx="1260475" cy="1919288"/>
            <a:chOff x="536" y="2320"/>
            <a:chExt cx="794" cy="1209"/>
          </a:xfrm>
        </p:grpSpPr>
        <p:sp>
          <p:nvSpPr>
            <p:cNvPr id="920618" name="Rectangle 23"/>
            <p:cNvSpPr>
              <a:spLocks noChangeArrowheads="1"/>
            </p:cNvSpPr>
            <p:nvPr/>
          </p:nvSpPr>
          <p:spPr bwMode="auto">
            <a:xfrm>
              <a:off x="536" y="3311"/>
              <a:ext cx="794" cy="218"/>
            </a:xfrm>
            <a:prstGeom prst="rect">
              <a:avLst/>
            </a:prstGeom>
            <a:noFill/>
            <a:ln>
              <a:noFill/>
            </a:ln>
          </p:spPr>
          <p:txBody>
            <a:bodyPr wrap="none" lIns="101600" tIns="50800" rIns="101600" bIns="50800">
              <a:spAutoFit/>
            </a:bodyPr>
            <a:lstStyle/>
            <a:p>
              <a:pPr defTabSz="1014730" eaLnBrk="0" hangingPunct="0"/>
              <a:r>
                <a:rPr lang="en-US" altLang="ko-KR" sz="1600">
                  <a:solidFill>
                    <a:srgbClr val="FF3300"/>
                  </a:solidFill>
                  <a:latin typeface="Arial Narrow" panose="020B0606020202030204" charset="0"/>
                </a:rPr>
                <a:t>Active classes</a:t>
              </a:r>
              <a:endParaRPr lang="en-US" altLang="ko-KR" sz="1400">
                <a:solidFill>
                  <a:srgbClr val="FF3300"/>
                </a:solidFill>
                <a:latin typeface="Arial Narrow" panose="020B0606020202030204" charset="0"/>
              </a:endParaRPr>
            </a:p>
          </p:txBody>
        </p:sp>
        <p:graphicFrame>
          <p:nvGraphicFramePr>
            <p:cNvPr id="920619" name="Object 24"/>
            <p:cNvGraphicFramePr/>
            <p:nvPr/>
          </p:nvGraphicFramePr>
          <p:xfrm>
            <a:off x="576" y="2320"/>
            <a:ext cx="656" cy="516"/>
          </p:xfrm>
          <a:graphic>
            <a:graphicData uri="http://schemas.openxmlformats.org/presentationml/2006/ole">
              <mc:AlternateContent xmlns:mc="http://schemas.openxmlformats.org/markup-compatibility/2006">
                <mc:Choice xmlns:v="urn:schemas-microsoft-com:vml" Requires="v">
                  <p:oleObj spid="_x0000_s8" name="CorelDRAW 6.0" r:id="rId5" imgW="457200" imgH="457200" progId="CorelDRAW.Graphic.6">
                    <p:embed/>
                  </p:oleObj>
                </mc:Choice>
                <mc:Fallback>
                  <p:oleObj name="CorelDRAW 6.0" r:id="rId5" imgW="457200" imgH="457200" progId="CorelDRAW.Graphic.6">
                    <p:embed/>
                    <p:pic>
                      <p:nvPicPr>
                        <p:cNvPr id="0" name="Object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320"/>
                          <a:ext cx="656" cy="516"/>
                        </a:xfrm>
                        <a:prstGeom prst="rect">
                          <a:avLst/>
                        </a:prstGeom>
                        <a:noFill/>
                        <a:ln>
                          <a:noFill/>
                        </a:ln>
                        <a:effectLst/>
                      </p:spPr>
                    </p:pic>
                  </p:oleObj>
                </mc:Fallback>
              </mc:AlternateContent>
            </a:graphicData>
          </a:graphic>
        </p:graphicFrame>
      </p:grpSp>
      <p:sp>
        <p:nvSpPr>
          <p:cNvPr id="920589" name="Rectangle 25"/>
          <p:cNvSpPr>
            <a:spLocks noChangeArrowheads="1"/>
          </p:cNvSpPr>
          <p:nvPr/>
        </p:nvSpPr>
        <p:spPr bwMode="auto">
          <a:xfrm>
            <a:off x="4508500" y="3581400"/>
            <a:ext cx="3644900" cy="2006600"/>
          </a:xfrm>
          <a:prstGeom prst="rect">
            <a:avLst/>
          </a:prstGeom>
          <a:solidFill>
            <a:schemeClr val="bg1"/>
          </a:solidFill>
          <a:ln w="12700">
            <a:solidFill>
              <a:srgbClr val="5F5F5F"/>
            </a:solidFill>
            <a:miter lim="800000"/>
          </a:ln>
        </p:spPr>
        <p:txBody>
          <a:bodyPr wrap="none" anchor="ctr"/>
          <a:lstStyle/>
          <a:p>
            <a:endParaRPr lang="zh-CN" altLang="en-US"/>
          </a:p>
        </p:txBody>
      </p:sp>
      <p:sp>
        <p:nvSpPr>
          <p:cNvPr id="920590" name="Rectangle 26"/>
          <p:cNvSpPr>
            <a:spLocks noChangeArrowheads="1"/>
          </p:cNvSpPr>
          <p:nvPr/>
        </p:nvSpPr>
        <p:spPr bwMode="auto">
          <a:xfrm>
            <a:off x="4800600" y="4216400"/>
            <a:ext cx="2319338" cy="396875"/>
          </a:xfrm>
          <a:prstGeom prst="rect">
            <a:avLst/>
          </a:prstGeom>
          <a:noFill/>
          <a:ln>
            <a:noFill/>
          </a:ln>
        </p:spPr>
        <p:txBody>
          <a:bodyPr lIns="92075" tIns="46038" rIns="92075" bIns="46038">
            <a:spAutoFit/>
          </a:bodyPr>
          <a:lstStyle/>
          <a:p>
            <a:pPr eaLnBrk="0" hangingPunct="0"/>
            <a:r>
              <a:rPr lang="en-US" altLang="ko-KR" sz="2000">
                <a:solidFill>
                  <a:schemeClr val="bg2"/>
                </a:solidFill>
                <a:latin typeface="Arial Narrow" panose="020B0606020202030204" charset="0"/>
              </a:rPr>
              <a:t>Deployment View</a:t>
            </a:r>
            <a:endParaRPr lang="en-US" altLang="ko-KR" sz="2000">
              <a:latin typeface="Arial Narrow" panose="020B0606020202030204" charset="0"/>
            </a:endParaRPr>
          </a:p>
        </p:txBody>
      </p:sp>
      <p:grpSp>
        <p:nvGrpSpPr>
          <p:cNvPr id="9" name="Group 27"/>
          <p:cNvGrpSpPr/>
          <p:nvPr/>
        </p:nvGrpSpPr>
        <p:grpSpPr bwMode="auto">
          <a:xfrm>
            <a:off x="7197725" y="3760788"/>
            <a:ext cx="944563" cy="1854200"/>
            <a:chOff x="4534" y="2369"/>
            <a:chExt cx="595" cy="1168"/>
          </a:xfrm>
        </p:grpSpPr>
        <p:sp>
          <p:nvSpPr>
            <p:cNvPr id="920598" name="Rectangle 28"/>
            <p:cNvSpPr>
              <a:spLocks noChangeArrowheads="1"/>
            </p:cNvSpPr>
            <p:nvPr/>
          </p:nvSpPr>
          <p:spPr bwMode="auto">
            <a:xfrm>
              <a:off x="4698" y="3319"/>
              <a:ext cx="431" cy="218"/>
            </a:xfrm>
            <a:prstGeom prst="rect">
              <a:avLst/>
            </a:prstGeom>
            <a:noFill/>
            <a:ln>
              <a:noFill/>
            </a:ln>
          </p:spPr>
          <p:txBody>
            <a:bodyPr wrap="none" lIns="101600" tIns="50800" rIns="101600" bIns="50800">
              <a:spAutoFit/>
            </a:bodyPr>
            <a:lstStyle/>
            <a:p>
              <a:pPr algn="r" defTabSz="1014730" eaLnBrk="0" hangingPunct="0"/>
              <a:r>
                <a:rPr lang="en-US" altLang="ko-KR" sz="1600">
                  <a:solidFill>
                    <a:srgbClr val="FF3300"/>
                  </a:solidFill>
                  <a:latin typeface="Arial Narrow" panose="020B0606020202030204" charset="0"/>
                </a:rPr>
                <a:t>Nodes</a:t>
              </a:r>
              <a:endParaRPr lang="en-US" altLang="ko-KR" sz="1600">
                <a:solidFill>
                  <a:srgbClr val="FF3300"/>
                </a:solidFill>
                <a:latin typeface="Arial Narrow" panose="020B0606020202030204" charset="0"/>
              </a:endParaRPr>
            </a:p>
          </p:txBody>
        </p:sp>
        <p:grpSp>
          <p:nvGrpSpPr>
            <p:cNvPr id="920599" name="Group 29"/>
            <p:cNvGrpSpPr/>
            <p:nvPr/>
          </p:nvGrpSpPr>
          <p:grpSpPr bwMode="auto">
            <a:xfrm>
              <a:off x="4534" y="2369"/>
              <a:ext cx="437" cy="485"/>
              <a:chOff x="4534" y="2369"/>
              <a:chExt cx="437" cy="485"/>
            </a:xfrm>
          </p:grpSpPr>
          <p:sp>
            <p:nvSpPr>
              <p:cNvPr id="920600" name="Rectangle 30"/>
              <p:cNvSpPr>
                <a:spLocks noChangeArrowheads="1"/>
              </p:cNvSpPr>
              <p:nvPr/>
            </p:nvSpPr>
            <p:spPr bwMode="auto">
              <a:xfrm>
                <a:off x="4534" y="2390"/>
                <a:ext cx="102" cy="107"/>
              </a:xfrm>
              <a:prstGeom prst="rect">
                <a:avLst/>
              </a:prstGeom>
              <a:solidFill>
                <a:srgbClr val="48A089"/>
              </a:solidFill>
              <a:ln w="0">
                <a:solidFill>
                  <a:srgbClr val="000000"/>
                </a:solidFill>
                <a:miter lim="800000"/>
              </a:ln>
            </p:spPr>
            <p:txBody>
              <a:bodyPr/>
              <a:lstStyle/>
              <a:p>
                <a:endParaRPr lang="zh-CN" altLang="en-US"/>
              </a:p>
            </p:txBody>
          </p:sp>
          <p:sp>
            <p:nvSpPr>
              <p:cNvPr id="920601" name="Freeform 31"/>
              <p:cNvSpPr/>
              <p:nvPr/>
            </p:nvSpPr>
            <p:spPr bwMode="auto">
              <a:xfrm>
                <a:off x="4534" y="2369"/>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ln>
            </p:spPr>
            <p:txBody>
              <a:bodyPr/>
              <a:lstStyle/>
              <a:p>
                <a:endParaRPr lang="en-US"/>
              </a:p>
            </p:txBody>
          </p:sp>
          <p:sp>
            <p:nvSpPr>
              <p:cNvPr id="920602" name="Freeform 32"/>
              <p:cNvSpPr/>
              <p:nvPr/>
            </p:nvSpPr>
            <p:spPr bwMode="auto">
              <a:xfrm>
                <a:off x="4636" y="2369"/>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48A089"/>
              </a:solidFill>
              <a:ln w="0">
                <a:solidFill>
                  <a:srgbClr val="000000"/>
                </a:solidFill>
                <a:prstDash val="solid"/>
                <a:round/>
              </a:ln>
            </p:spPr>
            <p:txBody>
              <a:bodyPr/>
              <a:lstStyle/>
              <a:p>
                <a:endParaRPr lang="en-US"/>
              </a:p>
            </p:txBody>
          </p:sp>
          <p:sp>
            <p:nvSpPr>
              <p:cNvPr id="920603" name="Rectangle 33"/>
              <p:cNvSpPr>
                <a:spLocks noChangeArrowheads="1"/>
              </p:cNvSpPr>
              <p:nvPr/>
            </p:nvSpPr>
            <p:spPr bwMode="auto">
              <a:xfrm>
                <a:off x="4829" y="2417"/>
                <a:ext cx="102" cy="106"/>
              </a:xfrm>
              <a:prstGeom prst="rect">
                <a:avLst/>
              </a:prstGeom>
              <a:solidFill>
                <a:srgbClr val="48A089"/>
              </a:solidFill>
              <a:ln w="0">
                <a:solidFill>
                  <a:srgbClr val="000000"/>
                </a:solidFill>
                <a:miter lim="800000"/>
              </a:ln>
            </p:spPr>
            <p:txBody>
              <a:bodyPr/>
              <a:lstStyle/>
              <a:p>
                <a:endParaRPr lang="zh-CN" altLang="en-US"/>
              </a:p>
            </p:txBody>
          </p:sp>
          <p:sp>
            <p:nvSpPr>
              <p:cNvPr id="920604" name="Freeform 34"/>
              <p:cNvSpPr/>
              <p:nvPr/>
            </p:nvSpPr>
            <p:spPr bwMode="auto">
              <a:xfrm>
                <a:off x="4829" y="2395"/>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ln>
            </p:spPr>
            <p:txBody>
              <a:bodyPr/>
              <a:lstStyle/>
              <a:p>
                <a:endParaRPr lang="en-US"/>
              </a:p>
            </p:txBody>
          </p:sp>
          <p:sp>
            <p:nvSpPr>
              <p:cNvPr id="920605" name="Freeform 35"/>
              <p:cNvSpPr/>
              <p:nvPr/>
            </p:nvSpPr>
            <p:spPr bwMode="auto">
              <a:xfrm>
                <a:off x="4931" y="2395"/>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prstDash val="solid"/>
                <a:round/>
              </a:ln>
            </p:spPr>
            <p:txBody>
              <a:bodyPr/>
              <a:lstStyle/>
              <a:p>
                <a:endParaRPr lang="en-US"/>
              </a:p>
            </p:txBody>
          </p:sp>
          <p:sp>
            <p:nvSpPr>
              <p:cNvPr id="920606" name="Line 36"/>
              <p:cNvSpPr>
                <a:spLocks noChangeShapeType="1"/>
              </p:cNvSpPr>
              <p:nvPr/>
            </p:nvSpPr>
            <p:spPr bwMode="auto">
              <a:xfrm>
                <a:off x="4656" y="2433"/>
                <a:ext cx="173" cy="26"/>
              </a:xfrm>
              <a:prstGeom prst="line">
                <a:avLst/>
              </a:prstGeom>
              <a:noFill/>
              <a:ln w="0">
                <a:solidFill>
                  <a:srgbClr val="000000"/>
                </a:solidFill>
                <a:round/>
              </a:ln>
            </p:spPr>
            <p:txBody>
              <a:bodyPr/>
              <a:lstStyle/>
              <a:p>
                <a:endParaRPr lang="en-US"/>
              </a:p>
            </p:txBody>
          </p:sp>
          <p:sp>
            <p:nvSpPr>
              <p:cNvPr id="920607" name="Rectangle 37"/>
              <p:cNvSpPr>
                <a:spLocks noChangeArrowheads="1"/>
              </p:cNvSpPr>
              <p:nvPr/>
            </p:nvSpPr>
            <p:spPr bwMode="auto">
              <a:xfrm>
                <a:off x="4534" y="2589"/>
                <a:ext cx="102" cy="106"/>
              </a:xfrm>
              <a:prstGeom prst="rect">
                <a:avLst/>
              </a:prstGeom>
              <a:solidFill>
                <a:srgbClr val="48A089"/>
              </a:solidFill>
              <a:ln w="0">
                <a:solidFill>
                  <a:srgbClr val="000000"/>
                </a:solidFill>
                <a:miter lim="800000"/>
              </a:ln>
            </p:spPr>
            <p:txBody>
              <a:bodyPr/>
              <a:lstStyle/>
              <a:p>
                <a:endParaRPr lang="zh-CN" altLang="en-US"/>
              </a:p>
            </p:txBody>
          </p:sp>
          <p:sp>
            <p:nvSpPr>
              <p:cNvPr id="920608" name="Freeform 38"/>
              <p:cNvSpPr/>
              <p:nvPr/>
            </p:nvSpPr>
            <p:spPr bwMode="auto">
              <a:xfrm>
                <a:off x="4534" y="2567"/>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ln>
            </p:spPr>
            <p:txBody>
              <a:bodyPr/>
              <a:lstStyle/>
              <a:p>
                <a:endParaRPr lang="en-US"/>
              </a:p>
            </p:txBody>
          </p:sp>
          <p:sp>
            <p:nvSpPr>
              <p:cNvPr id="920609" name="Freeform 39"/>
              <p:cNvSpPr/>
              <p:nvPr/>
            </p:nvSpPr>
            <p:spPr bwMode="auto">
              <a:xfrm>
                <a:off x="4636" y="256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prstDash val="solid"/>
                <a:round/>
              </a:ln>
            </p:spPr>
            <p:txBody>
              <a:bodyPr/>
              <a:lstStyle/>
              <a:p>
                <a:endParaRPr lang="en-US"/>
              </a:p>
            </p:txBody>
          </p:sp>
          <p:sp>
            <p:nvSpPr>
              <p:cNvPr id="920610" name="Line 40"/>
              <p:cNvSpPr>
                <a:spLocks noChangeShapeType="1"/>
              </p:cNvSpPr>
              <p:nvPr/>
            </p:nvSpPr>
            <p:spPr bwMode="auto">
              <a:xfrm flipV="1">
                <a:off x="4656" y="2459"/>
                <a:ext cx="173" cy="172"/>
              </a:xfrm>
              <a:prstGeom prst="line">
                <a:avLst/>
              </a:prstGeom>
              <a:noFill/>
              <a:ln w="0">
                <a:solidFill>
                  <a:srgbClr val="000000"/>
                </a:solidFill>
                <a:round/>
              </a:ln>
            </p:spPr>
            <p:txBody>
              <a:bodyPr/>
              <a:lstStyle/>
              <a:p>
                <a:endParaRPr lang="en-US"/>
              </a:p>
            </p:txBody>
          </p:sp>
          <p:sp>
            <p:nvSpPr>
              <p:cNvPr id="920611" name="Rectangle 41"/>
              <p:cNvSpPr>
                <a:spLocks noChangeArrowheads="1"/>
              </p:cNvSpPr>
              <p:nvPr/>
            </p:nvSpPr>
            <p:spPr bwMode="auto">
              <a:xfrm>
                <a:off x="4829" y="2642"/>
                <a:ext cx="102" cy="106"/>
              </a:xfrm>
              <a:prstGeom prst="rect">
                <a:avLst/>
              </a:prstGeom>
              <a:solidFill>
                <a:srgbClr val="48A089"/>
              </a:solidFill>
              <a:ln w="0">
                <a:solidFill>
                  <a:srgbClr val="000000"/>
                </a:solidFill>
                <a:miter lim="800000"/>
              </a:ln>
            </p:spPr>
            <p:txBody>
              <a:bodyPr/>
              <a:lstStyle/>
              <a:p>
                <a:endParaRPr lang="zh-CN" altLang="en-US"/>
              </a:p>
            </p:txBody>
          </p:sp>
          <p:sp>
            <p:nvSpPr>
              <p:cNvPr id="920612" name="Freeform 42"/>
              <p:cNvSpPr/>
              <p:nvPr/>
            </p:nvSpPr>
            <p:spPr bwMode="auto">
              <a:xfrm>
                <a:off x="4829" y="2620"/>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prstDash val="solid"/>
                <a:round/>
              </a:ln>
            </p:spPr>
            <p:txBody>
              <a:bodyPr/>
              <a:lstStyle/>
              <a:p>
                <a:endParaRPr lang="en-US"/>
              </a:p>
            </p:txBody>
          </p:sp>
          <p:sp>
            <p:nvSpPr>
              <p:cNvPr id="920613" name="Freeform 43"/>
              <p:cNvSpPr/>
              <p:nvPr/>
            </p:nvSpPr>
            <p:spPr bwMode="auto">
              <a:xfrm>
                <a:off x="4931" y="2620"/>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prstDash val="solid"/>
                <a:round/>
              </a:ln>
            </p:spPr>
            <p:txBody>
              <a:bodyPr/>
              <a:lstStyle/>
              <a:p>
                <a:endParaRPr lang="en-US"/>
              </a:p>
            </p:txBody>
          </p:sp>
          <p:sp>
            <p:nvSpPr>
              <p:cNvPr id="920614" name="Rectangle 44"/>
              <p:cNvSpPr>
                <a:spLocks noChangeArrowheads="1"/>
              </p:cNvSpPr>
              <p:nvPr/>
            </p:nvSpPr>
            <p:spPr bwMode="auto">
              <a:xfrm>
                <a:off x="4534" y="2747"/>
                <a:ext cx="102" cy="107"/>
              </a:xfrm>
              <a:prstGeom prst="rect">
                <a:avLst/>
              </a:prstGeom>
              <a:solidFill>
                <a:srgbClr val="48A089"/>
              </a:solidFill>
              <a:ln w="0">
                <a:solidFill>
                  <a:srgbClr val="000000"/>
                </a:solidFill>
                <a:miter lim="800000"/>
              </a:ln>
            </p:spPr>
            <p:txBody>
              <a:bodyPr/>
              <a:lstStyle/>
              <a:p>
                <a:endParaRPr lang="zh-CN" altLang="en-US"/>
              </a:p>
            </p:txBody>
          </p:sp>
          <p:sp>
            <p:nvSpPr>
              <p:cNvPr id="920615" name="Freeform 45"/>
              <p:cNvSpPr/>
              <p:nvPr/>
            </p:nvSpPr>
            <p:spPr bwMode="auto">
              <a:xfrm>
                <a:off x="4534" y="2726"/>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prstDash val="solid"/>
                <a:round/>
              </a:ln>
            </p:spPr>
            <p:txBody>
              <a:bodyPr/>
              <a:lstStyle/>
              <a:p>
                <a:endParaRPr lang="en-US"/>
              </a:p>
            </p:txBody>
          </p:sp>
          <p:sp>
            <p:nvSpPr>
              <p:cNvPr id="920616" name="Freeform 46"/>
              <p:cNvSpPr/>
              <p:nvPr/>
            </p:nvSpPr>
            <p:spPr bwMode="auto">
              <a:xfrm>
                <a:off x="4636" y="272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prstDash val="solid"/>
                <a:round/>
              </a:ln>
            </p:spPr>
            <p:txBody>
              <a:bodyPr/>
              <a:lstStyle/>
              <a:p>
                <a:endParaRPr lang="en-US"/>
              </a:p>
            </p:txBody>
          </p:sp>
          <p:sp>
            <p:nvSpPr>
              <p:cNvPr id="920617" name="Line 47"/>
              <p:cNvSpPr>
                <a:spLocks noChangeShapeType="1"/>
              </p:cNvSpPr>
              <p:nvPr/>
            </p:nvSpPr>
            <p:spPr bwMode="auto">
              <a:xfrm flipV="1">
                <a:off x="4656" y="2684"/>
                <a:ext cx="173" cy="106"/>
              </a:xfrm>
              <a:prstGeom prst="line">
                <a:avLst/>
              </a:prstGeom>
              <a:noFill/>
              <a:ln w="0">
                <a:solidFill>
                  <a:srgbClr val="000000"/>
                </a:solidFill>
                <a:round/>
              </a:ln>
            </p:spPr>
            <p:txBody>
              <a:bodyPr/>
              <a:lstStyle/>
              <a:p>
                <a:endParaRPr lang="en-US"/>
              </a:p>
            </p:txBody>
          </p:sp>
        </p:grpSp>
      </p:grpSp>
      <p:grpSp>
        <p:nvGrpSpPr>
          <p:cNvPr id="920592" name="Group 48"/>
          <p:cNvGrpSpPr/>
          <p:nvPr/>
        </p:nvGrpSpPr>
        <p:grpSpPr bwMode="auto">
          <a:xfrm>
            <a:off x="3036888" y="2717800"/>
            <a:ext cx="2830512" cy="1514475"/>
            <a:chOff x="1913" y="1712"/>
            <a:chExt cx="1783" cy="954"/>
          </a:xfrm>
        </p:grpSpPr>
        <p:sp>
          <p:nvSpPr>
            <p:cNvPr id="920596" name="Oval 49"/>
            <p:cNvSpPr>
              <a:spLocks noChangeArrowheads="1"/>
            </p:cNvSpPr>
            <p:nvPr/>
          </p:nvSpPr>
          <p:spPr bwMode="auto">
            <a:xfrm>
              <a:off x="1913" y="1712"/>
              <a:ext cx="1783" cy="954"/>
            </a:xfrm>
            <a:prstGeom prst="ellipse">
              <a:avLst/>
            </a:prstGeom>
            <a:solidFill>
              <a:srgbClr val="FFFF99"/>
            </a:solidFill>
            <a:ln w="12700">
              <a:solidFill>
                <a:srgbClr val="5F5F5F"/>
              </a:solidFill>
              <a:round/>
            </a:ln>
          </p:spPr>
          <p:txBody>
            <a:bodyPr wrap="none" anchor="ctr"/>
            <a:lstStyle/>
            <a:p>
              <a:endParaRPr lang="zh-CN" altLang="en-US"/>
            </a:p>
          </p:txBody>
        </p:sp>
        <p:sp>
          <p:nvSpPr>
            <p:cNvPr id="920597" name="Rectangle 50"/>
            <p:cNvSpPr>
              <a:spLocks noChangeArrowheads="1"/>
            </p:cNvSpPr>
            <p:nvPr/>
          </p:nvSpPr>
          <p:spPr bwMode="auto">
            <a:xfrm>
              <a:off x="2360" y="2288"/>
              <a:ext cx="1141" cy="250"/>
            </a:xfrm>
            <a:prstGeom prst="rect">
              <a:avLst/>
            </a:prstGeom>
            <a:noFill/>
            <a:ln>
              <a:noFill/>
            </a:ln>
          </p:spPr>
          <p:txBody>
            <a:bodyPr lIns="92075" tIns="46038" rIns="92075" bIns="46038">
              <a:spAutoFit/>
            </a:bodyPr>
            <a:lstStyle/>
            <a:p>
              <a:pPr eaLnBrk="0" hangingPunct="0"/>
              <a:r>
                <a:rPr lang="en-US" altLang="ko-KR" sz="2000">
                  <a:solidFill>
                    <a:schemeClr val="bg2"/>
                  </a:solidFill>
                  <a:latin typeface="Arial Narrow" panose="020B0606020202030204" charset="0"/>
                </a:rPr>
                <a:t>Use Case View</a:t>
              </a:r>
              <a:endParaRPr lang="en-US" altLang="ko-KR" sz="2000">
                <a:latin typeface="Arial Narrow" panose="020B0606020202030204" charset="0"/>
              </a:endParaRPr>
            </a:p>
          </p:txBody>
        </p:sp>
      </p:grpSp>
      <p:grpSp>
        <p:nvGrpSpPr>
          <p:cNvPr id="10" name="Group 51"/>
          <p:cNvGrpSpPr/>
          <p:nvPr/>
        </p:nvGrpSpPr>
        <p:grpSpPr bwMode="auto">
          <a:xfrm>
            <a:off x="3114675" y="2794000"/>
            <a:ext cx="2046288" cy="854075"/>
            <a:chOff x="1962" y="1760"/>
            <a:chExt cx="1289" cy="538"/>
          </a:xfrm>
        </p:grpSpPr>
        <p:graphicFrame>
          <p:nvGraphicFramePr>
            <p:cNvPr id="920594" name="Object 52"/>
            <p:cNvGraphicFramePr/>
            <p:nvPr/>
          </p:nvGraphicFramePr>
          <p:xfrm>
            <a:off x="2496" y="1760"/>
            <a:ext cx="755" cy="468"/>
          </p:xfrm>
          <a:graphic>
            <a:graphicData uri="http://schemas.openxmlformats.org/presentationml/2006/ole">
              <mc:AlternateContent xmlns:mc="http://schemas.openxmlformats.org/markup-compatibility/2006">
                <mc:Choice xmlns:v="urn:schemas-microsoft-com:vml" Requires="v">
                  <p:oleObj spid="_x0000_s11" name="CorelDRAW 6.0" r:id="rId6" imgW="914400" imgH="914400" progId="CorelDRAW.Graphic.6">
                    <p:embed/>
                  </p:oleObj>
                </mc:Choice>
                <mc:Fallback>
                  <p:oleObj name="CorelDRAW 6.0" r:id="rId6" imgW="914400" imgH="914400" progId="CorelDRAW.Graphic.6">
                    <p:embed/>
                    <p:pic>
                      <p:nvPicPr>
                        <p:cNvPr id="0" name="Object 5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 y="1760"/>
                          <a:ext cx="755" cy="468"/>
                        </a:xfrm>
                        <a:prstGeom prst="rect">
                          <a:avLst/>
                        </a:prstGeom>
                        <a:noFill/>
                        <a:ln>
                          <a:noFill/>
                        </a:ln>
                        <a:effectLst/>
                      </p:spPr>
                    </p:pic>
                  </p:oleObj>
                </mc:Fallback>
              </mc:AlternateContent>
            </a:graphicData>
          </a:graphic>
        </p:graphicFrame>
        <p:sp>
          <p:nvSpPr>
            <p:cNvPr id="920595" name="Rectangle 53"/>
            <p:cNvSpPr>
              <a:spLocks noChangeArrowheads="1"/>
            </p:cNvSpPr>
            <p:nvPr/>
          </p:nvSpPr>
          <p:spPr bwMode="auto">
            <a:xfrm>
              <a:off x="1962" y="2100"/>
              <a:ext cx="557" cy="198"/>
            </a:xfrm>
            <a:prstGeom prst="rect">
              <a:avLst/>
            </a:prstGeom>
            <a:noFill/>
            <a:ln>
              <a:noFill/>
            </a:ln>
          </p:spPr>
          <p:txBody>
            <a:bodyPr wrap="none" lIns="101600" tIns="50800" rIns="101600" bIns="50800">
              <a:spAutoFit/>
            </a:bodyPr>
            <a:lstStyle/>
            <a:p>
              <a:pPr defTabSz="1014730" eaLnBrk="0" hangingPunct="0"/>
              <a:r>
                <a:rPr lang="en-US" altLang="ko-KR" sz="1400">
                  <a:solidFill>
                    <a:srgbClr val="FF3300"/>
                  </a:solidFill>
                  <a:latin typeface="Arial Narrow" panose="020B0606020202030204" charset="0"/>
                </a:rPr>
                <a:t>Use cases</a:t>
              </a:r>
              <a:endParaRPr lang="en-US" altLang="ko-KR" sz="1400">
                <a:solidFill>
                  <a:srgbClr val="FF3300"/>
                </a:solidFill>
                <a:latin typeface="Arial Narrow" panose="020B0606020202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49"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Problems with Existing Languages</a:t>
            </a:r>
            <a:endParaRPr lang="en-US">
              <a:latin typeface="Garamond" panose="02020404030301010803" charset="0"/>
              <a:ea typeface="宋体" panose="02010600030101010101" pitchFamily="2" charset="-122"/>
            </a:endParaRPr>
          </a:p>
        </p:txBody>
      </p:sp>
      <p:sp>
        <p:nvSpPr>
          <p:cNvPr id="488450" name="Rectangle 3"/>
          <p:cNvSpPr>
            <a:spLocks noGrp="1" noChangeArrowheads="1"/>
          </p:cNvSpPr>
          <p:nvPr>
            <p:ph idx="1"/>
          </p:nvPr>
        </p:nvSpPr>
        <p:spPr/>
        <p:txBody>
          <a:bodyPr/>
          <a:lstStyle/>
          <a:p>
            <a:r>
              <a:rPr lang="en-US">
                <a:latin typeface="Arial" panose="020B0604020202020204" pitchFamily="34" charset="0"/>
                <a:ea typeface="宋体" panose="02010600030101010101" pitchFamily="2" charset="-122"/>
              </a:rPr>
              <a:t>Informal Diagrams</a:t>
            </a:r>
            <a:endParaRPr lang="en-US">
              <a:latin typeface="Arial" panose="020B0604020202020204" pitchFamily="34" charset="0"/>
              <a:ea typeface="宋体" panose="02010600030101010101" pitchFamily="2" charset="-122"/>
            </a:endParaRPr>
          </a:p>
          <a:p>
            <a:r>
              <a:rPr lang="en-US">
                <a:latin typeface="Arial" panose="020B0604020202020204" pitchFamily="34" charset="0"/>
                <a:ea typeface="宋体" panose="02010600030101010101" pitchFamily="2" charset="-122"/>
              </a:rPr>
              <a:t>Programming Language Modularization Facilities</a:t>
            </a:r>
            <a:endParaRPr lang="en-US">
              <a:latin typeface="Arial" panose="020B0604020202020204" pitchFamily="34" charset="0"/>
              <a:ea typeface="宋体" panose="02010600030101010101" pitchFamily="2" charset="-122"/>
            </a:endParaRPr>
          </a:p>
          <a:p>
            <a:r>
              <a:rPr lang="en-US">
                <a:latin typeface="Arial" panose="020B0604020202020204" pitchFamily="34" charset="0"/>
                <a:ea typeface="宋体" panose="02010600030101010101" pitchFamily="2" charset="-122"/>
              </a:rPr>
              <a:t>Module Interconnect Languages</a:t>
            </a:r>
            <a:endParaRPr lang="en-US">
              <a:latin typeface="Arial" panose="020B0604020202020204" pitchFamily="34" charset="0"/>
              <a:ea typeface="宋体" panose="02010600030101010101" pitchFamily="2" charset="-122"/>
            </a:endParaRPr>
          </a:p>
          <a:p>
            <a:r>
              <a:rPr lang="en-US">
                <a:latin typeface="Arial" panose="020B0604020202020204" pitchFamily="34" charset="0"/>
                <a:ea typeface="宋体" panose="02010600030101010101" pitchFamily="2" charset="-122"/>
              </a:rPr>
              <a:t>Support for Alternative Kinds of Interaction </a:t>
            </a:r>
            <a:endParaRPr lang="en-US">
              <a:latin typeface="Arial" panose="020B0604020202020204" pitchFamily="34" charset="0"/>
              <a:ea typeface="宋体" panose="02010600030101010101" pitchFamily="2" charset="-122"/>
            </a:endParaRPr>
          </a:p>
          <a:p>
            <a:r>
              <a:rPr lang="en-US">
                <a:latin typeface="Arial" panose="020B0604020202020204" pitchFamily="34" charset="0"/>
                <a:ea typeface="宋体" panose="02010600030101010101" pitchFamily="2" charset="-122"/>
              </a:rPr>
              <a:t>Specialized Notation for Certain Architectural Styles</a:t>
            </a:r>
            <a:endParaRPr lang="en-US">
              <a:latin typeface="Arial" panose="020B0604020202020204" pitchFamily="34" charset="0"/>
              <a:ea typeface="宋体" panose="02010600030101010101" pitchFamily="2" charset="-122"/>
            </a:endParaRPr>
          </a:p>
        </p:txBody>
      </p:sp>
      <p:sp>
        <p:nvSpPr>
          <p:cNvPr id="488451"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C51B746-B093-E742-B5F7-3A385D775196}"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5"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UML Software Development Life Cycle</a:t>
            </a:r>
            <a:endParaRPr lang="en-US" altLang="zh-CN">
              <a:latin typeface="Garamond" panose="02020404030301010803" charset="0"/>
              <a:ea typeface="宋体" panose="02010600030101010101" pitchFamily="2" charset="-122"/>
            </a:endParaRPr>
          </a:p>
        </p:txBody>
      </p:sp>
      <p:sp>
        <p:nvSpPr>
          <p:cNvPr id="92262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Use-case driven</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use cases are used as a primary artifact for establishing the desired behavior of the system, for verifying and validating the system’s architecture, for testing, and for communicating among the stakeholders of the project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Architecture-centric</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a system’s architecture is used as a primary artifact for conceptualising, constructing, managing, and evolving the system under development</a:t>
            </a:r>
            <a:endParaRPr lang="en-US" altLang="zh-CN">
              <a:latin typeface="Arial" panose="020B0604020202020204" pitchFamily="34" charset="0"/>
              <a:ea typeface="宋体" panose="02010600030101010101" pitchFamily="2" charset="-122"/>
            </a:endParaRPr>
          </a:p>
        </p:txBody>
      </p:sp>
      <p:sp>
        <p:nvSpPr>
          <p:cNvPr id="9226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3F3F21F-E992-A648-A518-1FC608D8120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3"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UML Software Development Life Cycle</a:t>
            </a:r>
            <a:endParaRPr lang="en-US" altLang="zh-CN">
              <a:latin typeface="Garamond" panose="02020404030301010803" charset="0"/>
              <a:ea typeface="宋体" panose="02010600030101010101" pitchFamily="2" charset="-122"/>
            </a:endParaRPr>
          </a:p>
        </p:txBody>
      </p:sp>
      <p:sp>
        <p:nvSpPr>
          <p:cNvPr id="924674"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Iterative </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one that involves managing a stream of executable releases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Incremental</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one that involves the continuous integration of the system’s architecture to produce these releases</a:t>
            </a:r>
            <a:endParaRPr lang="en-US" altLang="zh-CN">
              <a:latin typeface="Arial" panose="020B0604020202020204" pitchFamily="34" charset="0"/>
              <a:ea typeface="宋体" panose="02010600030101010101" pitchFamily="2" charset="-122"/>
            </a:endParaRPr>
          </a:p>
          <a:p>
            <a:pPr eaLnBrk="1" hangingPunct="1"/>
            <a:endParaRPr lang="en-US" altLang="zh-CN">
              <a:latin typeface="Arial" panose="020B0604020202020204" pitchFamily="34" charset="0"/>
              <a:ea typeface="宋体" panose="02010600030101010101" pitchFamily="2" charset="-122"/>
            </a:endParaRPr>
          </a:p>
        </p:txBody>
      </p:sp>
      <p:sp>
        <p:nvSpPr>
          <p:cNvPr id="9246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55E1048-88F6-C642-AD1F-210F5BC6B23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Lifecycle Phases</a:t>
            </a:r>
            <a:endParaRPr lang="en-US" altLang="zh-CN">
              <a:latin typeface="Garamond" panose="02020404030301010803" charset="0"/>
              <a:ea typeface="宋体" panose="02010600030101010101" pitchFamily="2" charset="-122"/>
            </a:endParaRPr>
          </a:p>
        </p:txBody>
      </p:sp>
      <p:sp>
        <p:nvSpPr>
          <p:cNvPr id="926722"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9D6EB3E-536E-9247-8F71-5FF3800FE78B}" type="slidenum">
              <a:rPr lang="en-US" altLang="zh-CN" sz="1200">
                <a:latin typeface="Garamond" panose="02020404030301010803" charset="0"/>
              </a:rPr>
            </a:fld>
            <a:endParaRPr lang="en-US" altLang="zh-CN" sz="1200">
              <a:latin typeface="Garamond" panose="02020404030301010803" charset="0"/>
            </a:endParaRPr>
          </a:p>
        </p:txBody>
      </p:sp>
      <p:grpSp>
        <p:nvGrpSpPr>
          <p:cNvPr id="2" name="Group 3"/>
          <p:cNvGrpSpPr/>
          <p:nvPr/>
        </p:nvGrpSpPr>
        <p:grpSpPr bwMode="auto">
          <a:xfrm>
            <a:off x="609600" y="2438400"/>
            <a:ext cx="7772400" cy="366713"/>
            <a:chOff x="392" y="1672"/>
            <a:chExt cx="4888" cy="190"/>
          </a:xfrm>
        </p:grpSpPr>
        <p:sp>
          <p:nvSpPr>
            <p:cNvPr id="926737" name="Line 4"/>
            <p:cNvSpPr>
              <a:spLocks noChangeShapeType="1"/>
            </p:cNvSpPr>
            <p:nvPr/>
          </p:nvSpPr>
          <p:spPr bwMode="auto">
            <a:xfrm>
              <a:off x="480" y="1680"/>
              <a:ext cx="4800" cy="0"/>
            </a:xfrm>
            <a:prstGeom prst="line">
              <a:avLst/>
            </a:prstGeom>
            <a:noFill/>
            <a:ln w="34925">
              <a:solidFill>
                <a:schemeClr val="tx1"/>
              </a:solidFill>
              <a:round/>
              <a:headEnd type="none" w="sm" len="sm"/>
              <a:tailEnd type="stealth" w="med" len="lg"/>
            </a:ln>
          </p:spPr>
          <p:txBody>
            <a:bodyPr wrap="none" anchor="ctr"/>
            <a:lstStyle/>
            <a:p>
              <a:endParaRPr lang="en-US"/>
            </a:p>
          </p:txBody>
        </p:sp>
        <p:sp>
          <p:nvSpPr>
            <p:cNvPr id="926738" name="Rectangle 5"/>
            <p:cNvSpPr>
              <a:spLocks noChangeArrowheads="1"/>
            </p:cNvSpPr>
            <p:nvPr/>
          </p:nvSpPr>
          <p:spPr bwMode="auto">
            <a:xfrm>
              <a:off x="392" y="1672"/>
              <a:ext cx="338" cy="190"/>
            </a:xfrm>
            <a:prstGeom prst="rect">
              <a:avLst/>
            </a:prstGeom>
            <a:noFill/>
            <a:ln>
              <a:noFill/>
            </a:ln>
          </p:spPr>
          <p:txBody>
            <a:bodyPr wrap="none" lIns="92075" tIns="46038" rIns="92075" bIns="46038">
              <a:spAutoFit/>
            </a:bodyPr>
            <a:lstStyle/>
            <a:p>
              <a:pPr eaLnBrk="0" hangingPunct="0"/>
              <a:r>
                <a:rPr lang="en-US" altLang="zh-CN" i="1">
                  <a:latin typeface="Arial Narrow" panose="020B0606020202030204" charset="0"/>
                </a:rPr>
                <a:t>time</a:t>
              </a:r>
              <a:endParaRPr lang="en-US" altLang="zh-CN" i="1">
                <a:latin typeface="Arial Narrow" panose="020B0606020202030204" charset="0"/>
              </a:endParaRPr>
            </a:p>
          </p:txBody>
        </p:sp>
      </p:grpSp>
      <p:sp>
        <p:nvSpPr>
          <p:cNvPr id="926724" name="Rectangle 6"/>
          <p:cNvSpPr>
            <a:spLocks noChangeArrowheads="1"/>
          </p:cNvSpPr>
          <p:nvPr/>
        </p:nvSpPr>
        <p:spPr bwMode="ltGray">
          <a:xfrm>
            <a:off x="457200" y="1371600"/>
            <a:ext cx="8153400" cy="568325"/>
          </a:xfrm>
          <a:prstGeom prst="rect">
            <a:avLst/>
          </a:prstGeom>
          <a:gradFill rotWithShape="0">
            <a:gsLst>
              <a:gs pos="0">
                <a:srgbClr val="33CCCC"/>
              </a:gs>
              <a:gs pos="100000">
                <a:srgbClr val="0000CC"/>
              </a:gs>
            </a:gsLst>
            <a:lin ang="0" scaled="1"/>
          </a:gradFill>
          <a:ln>
            <a:noFill/>
          </a:ln>
        </p:spPr>
        <p:txBody>
          <a:bodyPr wrap="none" anchor="ctr"/>
          <a:lstStyle/>
          <a:p>
            <a:endParaRPr lang="zh-CN" altLang="en-US"/>
          </a:p>
        </p:txBody>
      </p:sp>
      <p:sp>
        <p:nvSpPr>
          <p:cNvPr id="926725" name="Rectangle 7"/>
          <p:cNvSpPr>
            <a:spLocks noChangeArrowheads="1"/>
          </p:cNvSpPr>
          <p:nvPr/>
        </p:nvSpPr>
        <p:spPr bwMode="auto">
          <a:xfrm>
            <a:off x="457200" y="1371600"/>
            <a:ext cx="8153400" cy="568325"/>
          </a:xfrm>
          <a:prstGeom prst="rect">
            <a:avLst/>
          </a:prstGeom>
          <a:noFill/>
          <a:ln w="9525">
            <a:solidFill>
              <a:schemeClr val="tx1"/>
            </a:solidFill>
            <a:miter lim="800000"/>
          </a:ln>
        </p:spPr>
        <p:txBody>
          <a:bodyPr wrap="none" anchor="ctr"/>
          <a:lstStyle/>
          <a:p>
            <a:endParaRPr lang="zh-CN" altLang="en-US"/>
          </a:p>
        </p:txBody>
      </p:sp>
      <p:sp>
        <p:nvSpPr>
          <p:cNvPr id="926726" name="Line 8"/>
          <p:cNvSpPr>
            <a:spLocks noChangeShapeType="1"/>
          </p:cNvSpPr>
          <p:nvPr/>
        </p:nvSpPr>
        <p:spPr bwMode="auto">
          <a:xfrm flipH="1" flipV="1">
            <a:off x="1905000" y="1371600"/>
            <a:ext cx="0" cy="5715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926727" name="Line 9"/>
          <p:cNvSpPr>
            <a:spLocks noChangeShapeType="1"/>
          </p:cNvSpPr>
          <p:nvPr/>
        </p:nvSpPr>
        <p:spPr bwMode="auto">
          <a:xfrm flipV="1">
            <a:off x="3733800" y="1371600"/>
            <a:ext cx="0" cy="5810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926728" name="Line 10"/>
          <p:cNvSpPr>
            <a:spLocks noChangeShapeType="1"/>
          </p:cNvSpPr>
          <p:nvPr/>
        </p:nvSpPr>
        <p:spPr bwMode="auto">
          <a:xfrm flipV="1">
            <a:off x="6477000" y="1371600"/>
            <a:ext cx="0" cy="5810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20555" name="Rectangle 11"/>
          <p:cNvSpPr>
            <a:spLocks noChangeArrowheads="1"/>
          </p:cNvSpPr>
          <p:nvPr/>
        </p:nvSpPr>
        <p:spPr bwMode="auto">
          <a:xfrm>
            <a:off x="660400" y="1447800"/>
            <a:ext cx="1028700" cy="396875"/>
          </a:xfrm>
          <a:prstGeom prst="rect">
            <a:avLst/>
          </a:prstGeom>
          <a:noFill/>
          <a:ln w="9525">
            <a:noFill/>
            <a:miter lim="800000"/>
          </a:ln>
          <a:effectLst/>
        </p:spPr>
        <p:txBody>
          <a:bodyPr wrap="none" lIns="92075" tIns="46038" rIns="92075" bIns="46038">
            <a:spAutoFit/>
          </a:bodyPr>
          <a:lstStyle/>
          <a:p>
            <a:pPr eaLnBrk="0" hangingPunct="0">
              <a:defRPr/>
            </a:pPr>
            <a:r>
              <a:rPr lang="en-US" altLang="zh-CN" sz="2000">
                <a:solidFill>
                  <a:schemeClr val="bg1"/>
                </a:solidFill>
                <a:latin typeface="Arial Narrow" panose="020B0606020202030204" charset="0"/>
              </a:rPr>
              <a:t>Inception</a:t>
            </a:r>
            <a:endParaRPr lang="en-US" altLang="zh-CN" sz="2000" b="1">
              <a:solidFill>
                <a:schemeClr val="bg1"/>
              </a:solidFill>
              <a:effectLst>
                <a:outerShdw blurRad="38100" dist="38100" dir="2700000" algn="tl">
                  <a:srgbClr val="DDDDDD"/>
                </a:outerShdw>
              </a:effectLst>
              <a:latin typeface="Arial Narrow" panose="020B0606020202030204" charset="0"/>
            </a:endParaRPr>
          </a:p>
        </p:txBody>
      </p:sp>
      <p:sp>
        <p:nvSpPr>
          <p:cNvPr id="620556" name="Rectangle 12"/>
          <p:cNvSpPr>
            <a:spLocks noChangeArrowheads="1"/>
          </p:cNvSpPr>
          <p:nvPr/>
        </p:nvSpPr>
        <p:spPr bwMode="auto">
          <a:xfrm>
            <a:off x="2171700" y="1447800"/>
            <a:ext cx="1238250" cy="396875"/>
          </a:xfrm>
          <a:prstGeom prst="rect">
            <a:avLst/>
          </a:prstGeom>
          <a:noFill/>
          <a:ln w="9525">
            <a:noFill/>
            <a:miter lim="800000"/>
          </a:ln>
          <a:effectLst/>
        </p:spPr>
        <p:txBody>
          <a:bodyPr wrap="none" lIns="92075" tIns="46038" rIns="92075" bIns="46038">
            <a:spAutoFit/>
          </a:bodyPr>
          <a:lstStyle/>
          <a:p>
            <a:pPr eaLnBrk="0" hangingPunct="0">
              <a:defRPr/>
            </a:pPr>
            <a:r>
              <a:rPr lang="en-US" altLang="zh-CN" sz="2000">
                <a:solidFill>
                  <a:schemeClr val="bg1"/>
                </a:solidFill>
                <a:latin typeface="Arial Narrow" panose="020B0606020202030204" charset="0"/>
              </a:rPr>
              <a:t>Elaboration</a:t>
            </a:r>
            <a:endParaRPr lang="en-US" altLang="zh-CN" sz="2000" b="1">
              <a:solidFill>
                <a:schemeClr val="bg1"/>
              </a:solidFill>
              <a:effectLst>
                <a:outerShdw blurRad="38100" dist="38100" dir="2700000" algn="tl">
                  <a:srgbClr val="DDDDDD"/>
                </a:outerShdw>
              </a:effectLst>
              <a:latin typeface="Arial Narrow" panose="020B0606020202030204" charset="0"/>
            </a:endParaRPr>
          </a:p>
        </p:txBody>
      </p:sp>
      <p:sp>
        <p:nvSpPr>
          <p:cNvPr id="620557" name="Rectangle 13"/>
          <p:cNvSpPr>
            <a:spLocks noChangeArrowheads="1"/>
          </p:cNvSpPr>
          <p:nvPr/>
        </p:nvSpPr>
        <p:spPr bwMode="auto">
          <a:xfrm>
            <a:off x="4391025" y="1447800"/>
            <a:ext cx="1354138" cy="396875"/>
          </a:xfrm>
          <a:prstGeom prst="rect">
            <a:avLst/>
          </a:prstGeom>
          <a:noFill/>
          <a:ln w="9525">
            <a:noFill/>
            <a:miter lim="800000"/>
          </a:ln>
          <a:effectLst/>
        </p:spPr>
        <p:txBody>
          <a:bodyPr wrap="none" lIns="92075" tIns="46038" rIns="92075" bIns="46038">
            <a:spAutoFit/>
          </a:bodyPr>
          <a:lstStyle/>
          <a:p>
            <a:pPr eaLnBrk="0" hangingPunct="0">
              <a:defRPr/>
            </a:pPr>
            <a:r>
              <a:rPr lang="en-US" altLang="zh-CN" sz="2000">
                <a:solidFill>
                  <a:schemeClr val="bg1"/>
                </a:solidFill>
                <a:latin typeface="Arial Narrow" panose="020B0606020202030204" charset="0"/>
              </a:rPr>
              <a:t>Construction</a:t>
            </a:r>
            <a:endParaRPr lang="en-US" altLang="zh-CN" sz="2000" b="1">
              <a:solidFill>
                <a:schemeClr val="bg1"/>
              </a:solidFill>
              <a:effectLst>
                <a:outerShdw blurRad="38100" dist="38100" dir="2700000" algn="tl">
                  <a:srgbClr val="DDDDDD"/>
                </a:outerShdw>
              </a:effectLst>
              <a:latin typeface="Arial Narrow" panose="020B0606020202030204" charset="0"/>
            </a:endParaRPr>
          </a:p>
        </p:txBody>
      </p:sp>
      <p:sp>
        <p:nvSpPr>
          <p:cNvPr id="620558" name="Rectangle 14"/>
          <p:cNvSpPr>
            <a:spLocks noChangeArrowheads="1"/>
          </p:cNvSpPr>
          <p:nvPr/>
        </p:nvSpPr>
        <p:spPr bwMode="auto">
          <a:xfrm>
            <a:off x="6870700" y="1462088"/>
            <a:ext cx="1098550" cy="396875"/>
          </a:xfrm>
          <a:prstGeom prst="rect">
            <a:avLst/>
          </a:prstGeom>
          <a:noFill/>
          <a:ln w="9525">
            <a:noFill/>
            <a:miter lim="800000"/>
          </a:ln>
          <a:effectLst/>
        </p:spPr>
        <p:txBody>
          <a:bodyPr wrap="none" lIns="92075" tIns="46038" rIns="92075" bIns="46038">
            <a:spAutoFit/>
          </a:bodyPr>
          <a:lstStyle/>
          <a:p>
            <a:pPr eaLnBrk="0" hangingPunct="0">
              <a:defRPr/>
            </a:pPr>
            <a:r>
              <a:rPr lang="en-US" altLang="zh-CN" sz="2000">
                <a:solidFill>
                  <a:schemeClr val="bg1"/>
                </a:solidFill>
                <a:latin typeface="Arial Narrow" panose="020B0606020202030204" charset="0"/>
              </a:rPr>
              <a:t>Transition</a:t>
            </a:r>
            <a:endParaRPr lang="en-US" altLang="zh-CN" sz="2000" b="1">
              <a:solidFill>
                <a:schemeClr val="bg1"/>
              </a:solidFill>
              <a:effectLst>
                <a:outerShdw blurRad="38100" dist="38100" dir="2700000" algn="tl">
                  <a:srgbClr val="DDDDDD"/>
                </a:outerShdw>
              </a:effectLst>
              <a:latin typeface="Arial Narrow" panose="020B0606020202030204" charset="0"/>
            </a:endParaRPr>
          </a:p>
        </p:txBody>
      </p:sp>
      <p:sp>
        <p:nvSpPr>
          <p:cNvPr id="620559" name="Rectangle 15"/>
          <p:cNvSpPr>
            <a:spLocks noChangeArrowheads="1"/>
          </p:cNvSpPr>
          <p:nvPr/>
        </p:nvSpPr>
        <p:spPr bwMode="auto">
          <a:xfrm>
            <a:off x="177800" y="2930525"/>
            <a:ext cx="8489950" cy="1008063"/>
          </a:xfrm>
          <a:prstGeom prst="rect">
            <a:avLst/>
          </a:prstGeom>
          <a:noFill/>
          <a:ln>
            <a:noFill/>
          </a:ln>
        </p:spPr>
        <p:txBody>
          <a:bodyPr lIns="107950" tIns="53975" rIns="107950" bIns="53975"/>
          <a:lstStyle/>
          <a:p>
            <a:pPr marL="231775" indent="-231775">
              <a:spcBef>
                <a:spcPct val="20000"/>
              </a:spcBef>
              <a:buClr>
                <a:schemeClr val="accent1"/>
              </a:buClr>
              <a:buSzPct val="65000"/>
              <a:buFont typeface="Wingdings" panose="05000000000000000000" charset="0"/>
              <a:buChar char="n"/>
              <a:tabLst>
                <a:tab pos="2393950" algn="l"/>
              </a:tabLst>
            </a:pPr>
            <a:r>
              <a:rPr lang="en-US" altLang="zh-CN" sz="3000"/>
              <a:t> </a:t>
            </a:r>
            <a:r>
              <a:rPr lang="en-US" altLang="zh-CN" sz="2400"/>
              <a:t>Inception 	Define the scope of the project and 			develop business case</a:t>
            </a:r>
            <a:endParaRPr lang="en-US" altLang="zh-CN" sz="2400"/>
          </a:p>
        </p:txBody>
      </p:sp>
      <p:sp>
        <p:nvSpPr>
          <p:cNvPr id="620560" name="Rectangle 16"/>
          <p:cNvSpPr>
            <a:spLocks noChangeArrowheads="1"/>
          </p:cNvSpPr>
          <p:nvPr/>
        </p:nvSpPr>
        <p:spPr bwMode="auto">
          <a:xfrm>
            <a:off x="177800" y="3844925"/>
            <a:ext cx="8489950" cy="1008063"/>
          </a:xfrm>
          <a:prstGeom prst="rect">
            <a:avLst/>
          </a:prstGeom>
          <a:noFill/>
          <a:ln>
            <a:noFill/>
          </a:ln>
        </p:spPr>
        <p:txBody>
          <a:bodyPr lIns="107950" tIns="53975" rIns="107950" bIns="53975"/>
          <a:lstStyle/>
          <a:p>
            <a:pPr marL="231775" indent="-231775">
              <a:spcBef>
                <a:spcPct val="20000"/>
              </a:spcBef>
              <a:buClr>
                <a:schemeClr val="accent1"/>
              </a:buClr>
              <a:buSzPct val="65000"/>
              <a:buFont typeface="Wingdings" panose="05000000000000000000" charset="0"/>
              <a:buChar char="n"/>
              <a:tabLst>
                <a:tab pos="2393950" algn="l"/>
              </a:tabLst>
            </a:pPr>
            <a:r>
              <a:rPr lang="en-US" altLang="zh-CN" sz="3000"/>
              <a:t> </a:t>
            </a:r>
            <a:r>
              <a:rPr lang="en-US" altLang="zh-CN" sz="2400"/>
              <a:t>Elaboration 	Plan project, specify features, and 			baseline the architecture</a:t>
            </a:r>
            <a:endParaRPr lang="en-US" altLang="zh-CN" sz="3000"/>
          </a:p>
        </p:txBody>
      </p:sp>
      <p:sp>
        <p:nvSpPr>
          <p:cNvPr id="620561" name="Rectangle 17"/>
          <p:cNvSpPr>
            <a:spLocks noChangeArrowheads="1"/>
          </p:cNvSpPr>
          <p:nvPr/>
        </p:nvSpPr>
        <p:spPr bwMode="auto">
          <a:xfrm>
            <a:off x="177800" y="4757738"/>
            <a:ext cx="8489950" cy="1008062"/>
          </a:xfrm>
          <a:prstGeom prst="rect">
            <a:avLst/>
          </a:prstGeom>
          <a:noFill/>
          <a:ln>
            <a:noFill/>
          </a:ln>
        </p:spPr>
        <p:txBody>
          <a:bodyPr lIns="107950" tIns="53975" rIns="107950" bIns="53975"/>
          <a:lstStyle/>
          <a:p>
            <a:pPr marL="231775" indent="-231775">
              <a:spcBef>
                <a:spcPct val="20000"/>
              </a:spcBef>
              <a:buClr>
                <a:schemeClr val="accent1"/>
              </a:buClr>
              <a:buSzPct val="65000"/>
              <a:buFont typeface="Wingdings" panose="05000000000000000000" charset="0"/>
              <a:buChar char="n"/>
              <a:tabLst>
                <a:tab pos="2393950" algn="l"/>
              </a:tabLst>
            </a:pPr>
            <a:r>
              <a:rPr lang="en-US" altLang="zh-CN" sz="3000"/>
              <a:t> </a:t>
            </a:r>
            <a:r>
              <a:rPr lang="en-US" altLang="zh-CN" sz="2400"/>
              <a:t>Construction 	Build the product</a:t>
            </a:r>
            <a:endParaRPr lang="en-US" altLang="zh-CN" sz="2400"/>
          </a:p>
        </p:txBody>
      </p:sp>
      <p:sp>
        <p:nvSpPr>
          <p:cNvPr id="620562" name="Rectangle 18"/>
          <p:cNvSpPr>
            <a:spLocks noChangeArrowheads="1"/>
          </p:cNvSpPr>
          <p:nvPr/>
        </p:nvSpPr>
        <p:spPr bwMode="auto">
          <a:xfrm>
            <a:off x="177800" y="5276850"/>
            <a:ext cx="8489950" cy="1008063"/>
          </a:xfrm>
          <a:prstGeom prst="rect">
            <a:avLst/>
          </a:prstGeom>
          <a:noFill/>
          <a:ln>
            <a:noFill/>
          </a:ln>
        </p:spPr>
        <p:txBody>
          <a:bodyPr lIns="107950" tIns="53975" rIns="107950" bIns="53975"/>
          <a:lstStyle/>
          <a:p>
            <a:pPr marL="231775" indent="-231775">
              <a:spcBef>
                <a:spcPct val="20000"/>
              </a:spcBef>
              <a:buClr>
                <a:schemeClr val="accent1"/>
              </a:buClr>
              <a:buSzPct val="65000"/>
              <a:buFont typeface="Wingdings" panose="05000000000000000000" charset="0"/>
              <a:buChar char="n"/>
              <a:tabLst>
                <a:tab pos="2393950" algn="l"/>
              </a:tabLst>
            </a:pPr>
            <a:r>
              <a:rPr lang="en-US" altLang="zh-CN" sz="3000"/>
              <a:t> </a:t>
            </a:r>
            <a:r>
              <a:rPr lang="en-US" altLang="zh-CN" sz="2400"/>
              <a:t>Transition 	Transition the product to its users</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0559">
                                            <p:txEl>
                                              <p:pRg st="0" end="0"/>
                                            </p:txEl>
                                          </p:spTgt>
                                        </p:tgtEl>
                                        <p:attrNameLst>
                                          <p:attrName>style.visibility</p:attrName>
                                        </p:attrNameLst>
                                      </p:cBhvr>
                                      <p:to>
                                        <p:strVal val="visible"/>
                                      </p:to>
                                    </p:set>
                                    <p:animEffect transition="in" filter="dissolve">
                                      <p:cBhvr>
                                        <p:cTn id="12" dur="500"/>
                                        <p:tgtEl>
                                          <p:spTgt spid="6205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0560">
                                            <p:txEl>
                                              <p:pRg st="0" end="0"/>
                                            </p:txEl>
                                          </p:spTgt>
                                        </p:tgtEl>
                                        <p:attrNameLst>
                                          <p:attrName>style.visibility</p:attrName>
                                        </p:attrNameLst>
                                      </p:cBhvr>
                                      <p:to>
                                        <p:strVal val="visible"/>
                                      </p:to>
                                    </p:set>
                                    <p:animEffect transition="in" filter="dissolve">
                                      <p:cBhvr>
                                        <p:cTn id="17" dur="500"/>
                                        <p:tgtEl>
                                          <p:spTgt spid="6205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0561">
                                            <p:txEl>
                                              <p:pRg st="0" end="0"/>
                                            </p:txEl>
                                          </p:spTgt>
                                        </p:tgtEl>
                                        <p:attrNameLst>
                                          <p:attrName>style.visibility</p:attrName>
                                        </p:attrNameLst>
                                      </p:cBhvr>
                                      <p:to>
                                        <p:strVal val="visible"/>
                                      </p:to>
                                    </p:set>
                                    <p:animEffect transition="in" filter="dissolve">
                                      <p:cBhvr>
                                        <p:cTn id="22" dur="500"/>
                                        <p:tgtEl>
                                          <p:spTgt spid="6205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0562">
                                            <p:txEl>
                                              <p:pRg st="0" end="0"/>
                                            </p:txEl>
                                          </p:spTgt>
                                        </p:tgtEl>
                                        <p:attrNameLst>
                                          <p:attrName>style.visibility</p:attrName>
                                        </p:attrNameLst>
                                      </p:cBhvr>
                                      <p:to>
                                        <p:strVal val="visible"/>
                                      </p:to>
                                    </p:set>
                                    <p:animEffect transition="in" filter="dissolve">
                                      <p:cBhvr>
                                        <p:cTn id="27" dur="500"/>
                                        <p:tgtEl>
                                          <p:spTgt spid="6205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9" grpId="0" autoUpdateAnimBg="0" build="p"/>
      <p:bldP spid="620560" grpId="0" autoUpdateAnimBg="0" build="p"/>
      <p:bldP spid="620561" grpId="0" autoUpdateAnimBg="0" build="p"/>
      <p:bldP spid="620562" grpId="0" autoUpdateAnimBg="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3" name="Rectangle 2"/>
          <p:cNvSpPr>
            <a:spLocks noGrp="1" noChangeArrowheads="1"/>
          </p:cNvSpPr>
          <p:nvPr>
            <p:ph type="ctrTitle"/>
          </p:nvPr>
        </p:nvSpPr>
        <p:spPr/>
        <p:txBody>
          <a:bodyPr/>
          <a:lstStyle/>
          <a:p>
            <a:pPr eaLnBrk="1" hangingPunct="1"/>
            <a:r>
              <a:rPr lang="en-GB" altLang="zh-CN">
                <a:latin typeface="Garamond" panose="02020404030301010803" charset="0"/>
                <a:ea typeface="宋体" panose="02010600030101010101" pitchFamily="2" charset="-122"/>
              </a:rPr>
              <a:t>Topic 11: Architecture and Component-Based Development</a:t>
            </a:r>
            <a:endParaRPr lang="en-GB" altLang="zh-CN">
              <a:latin typeface="Garamond" panose="02020404030301010803" charset="0"/>
              <a:ea typeface="宋体" panose="02010600030101010101" pitchFamily="2" charset="-122"/>
            </a:endParaRPr>
          </a:p>
        </p:txBody>
      </p:sp>
      <p:sp>
        <p:nvSpPr>
          <p:cNvPr id="996354" name="Rectangle 3"/>
          <p:cNvSpPr>
            <a:spLocks noGrp="1" noChangeArrowheads="1"/>
          </p:cNvSpPr>
          <p:nvPr>
            <p:ph type="subTitle" idx="1"/>
          </p:nvPr>
        </p:nvSpPr>
        <p:spPr/>
        <p:txBody>
          <a:bodyPr/>
          <a:lstStyle/>
          <a:p>
            <a:pPr eaLnBrk="1" hangingPunct="1">
              <a:buFont typeface="Wingdings" panose="05000000000000000000" charset="0"/>
              <a:buNone/>
            </a:pP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Architectural Mismatch</a:t>
            </a:r>
            <a:endParaRPr lang="en-GB" altLang="zh-CN">
              <a:latin typeface="Garamond" panose="02020404030301010803" charset="0"/>
              <a:ea typeface="宋体" panose="02010600030101010101" pitchFamily="2" charset="-122"/>
            </a:endParaRPr>
          </a:p>
        </p:txBody>
      </p:sp>
      <p:sp>
        <p:nvSpPr>
          <p:cNvPr id="998402"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The biggest single problem for Component-Based Development is </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architectural mismatch</a:t>
            </a:r>
            <a:r>
              <a:rPr lang="en-GB" altLang="zh-CN">
                <a:latin typeface="Tahoma" panose="020B0604030504040204" charset="0"/>
                <a:ea typeface="宋体" panose="02010600030101010101" pitchFamily="2" charset="-122"/>
              </a:rPr>
              <a:t>”</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A component created for one context won</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t work in another</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Recent work by John Daniels and John Cheeseman about specifying components addresses this problem</a:t>
            </a:r>
            <a:endParaRPr lang="en-GB" altLang="zh-CN">
              <a:latin typeface="Arial" panose="020B0604020202020204" pitchFamily="34" charset="0"/>
              <a:ea typeface="宋体" panose="02010600030101010101" pitchFamily="2" charset="-122"/>
            </a:endParaRPr>
          </a:p>
        </p:txBody>
      </p:sp>
      <p:sp>
        <p:nvSpPr>
          <p:cNvPr id="9984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CCBC406-7978-1A4B-964E-7F82679043A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4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Component Concepts</a:t>
            </a:r>
            <a:endParaRPr lang="en-GB" altLang="zh-CN">
              <a:latin typeface="Garamond" panose="02020404030301010803" charset="0"/>
              <a:ea typeface="宋体" panose="02010600030101010101" pitchFamily="2" charset="-122"/>
            </a:endParaRPr>
          </a:p>
        </p:txBody>
      </p:sp>
      <p:sp>
        <p:nvSpPr>
          <p:cNvPr id="100045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280402C-155D-5047-BC72-2266E5DD9C64}" type="slidenum">
              <a:rPr lang="en-US" altLang="zh-CN" sz="1200">
                <a:latin typeface="Garamond" panose="02020404030301010803" charset="0"/>
              </a:rPr>
            </a:fld>
            <a:endParaRPr lang="en-US" altLang="zh-CN" sz="1200">
              <a:latin typeface="Garamond" panose="02020404030301010803" charset="0"/>
            </a:endParaRPr>
          </a:p>
        </p:txBody>
      </p:sp>
      <p:pic>
        <p:nvPicPr>
          <p:cNvPr id="10004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2050" y="1196975"/>
            <a:ext cx="4592638" cy="518160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Component Concepts</a:t>
            </a:r>
            <a:endParaRPr lang="en-GB" altLang="zh-CN">
              <a:latin typeface="Garamond" panose="02020404030301010803" charset="0"/>
              <a:ea typeface="宋体" panose="02010600030101010101" pitchFamily="2" charset="-122"/>
            </a:endParaRPr>
          </a:p>
        </p:txBody>
      </p:sp>
      <p:sp>
        <p:nvSpPr>
          <p:cNvPr id="1002498"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Component Interface</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How to use the component</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Component Specification</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How to build the component</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Component Implementation</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Software that meets a component specification</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Installed Component</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Executable</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Component Object</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Instantiation of a component</a:t>
            </a:r>
            <a:endParaRPr lang="en-GB" altLang="zh-CN" sz="2200">
              <a:latin typeface="Arial" panose="020B0604020202020204" pitchFamily="34" charset="0"/>
              <a:ea typeface="宋体" panose="02010600030101010101" pitchFamily="2" charset="-122"/>
            </a:endParaRPr>
          </a:p>
          <a:p>
            <a:pPr eaLnBrk="1" hangingPunct="1"/>
            <a:endParaRPr lang="zh-CN" altLang="en-GB" sz="2600">
              <a:latin typeface="Arial" panose="020B0604020202020204" pitchFamily="34" charset="0"/>
              <a:ea typeface="宋体" panose="02010600030101010101" pitchFamily="2" charset="-122"/>
            </a:endParaRPr>
          </a:p>
        </p:txBody>
      </p:sp>
      <p:sp>
        <p:nvSpPr>
          <p:cNvPr id="10024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15CBF15-CF1B-A448-A61A-19ADF8DC4E8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Problems with Interfaces</a:t>
            </a:r>
            <a:endParaRPr lang="en-GB" altLang="zh-CN">
              <a:latin typeface="Garamond" panose="02020404030301010803" charset="0"/>
              <a:ea typeface="宋体" panose="02010600030101010101" pitchFamily="2" charset="-122"/>
            </a:endParaRPr>
          </a:p>
        </p:txBody>
      </p:sp>
      <p:sp>
        <p:nvSpPr>
          <p:cNvPr id="1004546"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The operational interface of a component is a list of operations and their signatures</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But this tells you how to USE a component</a:t>
            </a:r>
            <a:r>
              <a:rPr lang="en-GB" altLang="zh-CN">
                <a:latin typeface="Tahoma" panose="020B0604030504040204" charset="0"/>
                <a:ea typeface="宋体" panose="02010600030101010101" pitchFamily="2" charset="-122"/>
              </a:rPr>
              <a:t>…</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E.g., what legal messages to send</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..but not how it will behave</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Programming syntax can</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t tell us, we need semantic interfaces </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Therefore we need to separate out the notion of a </a:t>
            </a:r>
            <a:r>
              <a:rPr lang="en-GB" altLang="zh-CN" i="1">
                <a:latin typeface="Arial" panose="020B0604020202020204" pitchFamily="34" charset="0"/>
                <a:ea typeface="宋体" panose="02010600030101010101" pitchFamily="2" charset="-122"/>
              </a:rPr>
              <a:t>Component Interface</a:t>
            </a:r>
            <a:r>
              <a:rPr lang="en-GB" altLang="zh-CN">
                <a:latin typeface="Arial" panose="020B0604020202020204" pitchFamily="34" charset="0"/>
                <a:ea typeface="宋体" panose="02010600030101010101" pitchFamily="2" charset="-122"/>
              </a:rPr>
              <a:t> from a </a:t>
            </a:r>
            <a:r>
              <a:rPr lang="en-GB" altLang="zh-CN" i="1">
                <a:latin typeface="Arial" panose="020B0604020202020204" pitchFamily="34" charset="0"/>
                <a:ea typeface="宋体" panose="02010600030101010101" pitchFamily="2" charset="-122"/>
              </a:rPr>
              <a:t>Component Specification</a:t>
            </a:r>
            <a:endParaRPr lang="en-GB" altLang="zh-CN" i="1">
              <a:latin typeface="Arial" panose="020B0604020202020204" pitchFamily="34" charset="0"/>
              <a:ea typeface="宋体" panose="02010600030101010101" pitchFamily="2" charset="-122"/>
            </a:endParaRPr>
          </a:p>
          <a:p>
            <a:pPr lvl="1" eaLnBrk="1" hangingPunct="1">
              <a:lnSpc>
                <a:spcPct val="90000"/>
              </a:lnSpc>
            </a:pPr>
            <a:endParaRPr lang="zh-CN" altLang="en-GB" i="1">
              <a:latin typeface="Arial" panose="020B0604020202020204" pitchFamily="34" charset="0"/>
              <a:ea typeface="宋体" panose="02010600030101010101" pitchFamily="2" charset="-122"/>
            </a:endParaRPr>
          </a:p>
        </p:txBody>
      </p:sp>
      <p:sp>
        <p:nvSpPr>
          <p:cNvPr id="10045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0130730-BB0F-EF4C-BC97-0E29E845FA0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Two distinct contracts</a:t>
            </a:r>
            <a:endParaRPr lang="en-GB" altLang="zh-CN">
              <a:latin typeface="Garamond" panose="02020404030301010803" charset="0"/>
              <a:ea typeface="宋体" panose="02010600030101010101" pitchFamily="2" charset="-122"/>
            </a:endParaRPr>
          </a:p>
        </p:txBody>
      </p:sp>
      <p:sp>
        <p:nvSpPr>
          <p:cNvPr id="100659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1034D8F-89C6-E548-86CE-9C80A600431B}" type="slidenum">
              <a:rPr lang="en-US" altLang="zh-CN" sz="1200">
                <a:latin typeface="Garamond" panose="02020404030301010803" charset="0"/>
              </a:rPr>
            </a:fld>
            <a:endParaRPr lang="en-US" altLang="zh-CN" sz="1200">
              <a:latin typeface="Garamond" panose="02020404030301010803" charset="0"/>
            </a:endParaRPr>
          </a:p>
        </p:txBody>
      </p:sp>
      <p:pic>
        <p:nvPicPr>
          <p:cNvPr id="10065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811338"/>
            <a:ext cx="7543800" cy="5146675"/>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Interfaces v Component Specs.</a:t>
            </a:r>
            <a:endParaRPr lang="en-GB" altLang="zh-CN">
              <a:latin typeface="Garamond" panose="02020404030301010803" charset="0"/>
              <a:ea typeface="宋体" panose="02010600030101010101" pitchFamily="2" charset="-122"/>
            </a:endParaRPr>
          </a:p>
        </p:txBody>
      </p:sp>
      <p:sp>
        <p:nvSpPr>
          <p:cNvPr id="1008642" name="Rectangle 3"/>
          <p:cNvSpPr>
            <a:spLocks noGrp="1" noChangeArrowheads="1"/>
          </p:cNvSpPr>
          <p:nvPr>
            <p:ph sz="half" idx="1"/>
          </p:nvPr>
        </p:nvSpPr>
        <p:spPr>
          <a:xfrm>
            <a:off x="457200" y="1600200"/>
            <a:ext cx="4035425" cy="4530725"/>
          </a:xfrm>
        </p:spPr>
        <p:txBody>
          <a:bodyPr/>
          <a:lstStyle/>
          <a:p>
            <a:pPr eaLnBrk="1" hangingPunct="1">
              <a:lnSpc>
                <a:spcPct val="80000"/>
              </a:lnSpc>
            </a:pPr>
            <a:r>
              <a:rPr lang="en-GB" altLang="zh-CN" sz="2200">
                <a:latin typeface="Arial" panose="020B0604020202020204" pitchFamily="34" charset="0"/>
                <a:ea typeface="宋体" panose="02010600030101010101" pitchFamily="2" charset="-122"/>
              </a:rPr>
              <a:t>Component Interface</a:t>
            </a:r>
            <a:endParaRPr lang="en-GB" altLang="zh-CN" sz="2200">
              <a:latin typeface="Arial" panose="020B0604020202020204" pitchFamily="34" charset="0"/>
              <a:ea typeface="宋体" panose="02010600030101010101" pitchFamily="2" charset="-122"/>
            </a:endParaRPr>
          </a:p>
          <a:p>
            <a:pPr lvl="1" eaLnBrk="1" hangingPunct="1">
              <a:lnSpc>
                <a:spcPct val="80000"/>
              </a:lnSpc>
            </a:pPr>
            <a:r>
              <a:rPr lang="en-GB" altLang="zh-CN" sz="2200">
                <a:latin typeface="Arial" panose="020B0604020202020204" pitchFamily="34" charset="0"/>
                <a:ea typeface="宋体" panose="02010600030101010101" pitchFamily="2" charset="-122"/>
              </a:rPr>
              <a:t>Represents usage contract</a:t>
            </a:r>
            <a:endParaRPr lang="en-GB" altLang="zh-CN" sz="2200">
              <a:latin typeface="Arial" panose="020B0604020202020204" pitchFamily="34" charset="0"/>
              <a:ea typeface="宋体" panose="02010600030101010101" pitchFamily="2" charset="-122"/>
            </a:endParaRPr>
          </a:p>
          <a:p>
            <a:pPr lvl="1" eaLnBrk="1" hangingPunct="1">
              <a:lnSpc>
                <a:spcPct val="80000"/>
              </a:lnSpc>
            </a:pPr>
            <a:r>
              <a:rPr lang="en-GB" altLang="zh-CN" sz="2200">
                <a:latin typeface="Arial" panose="020B0604020202020204" pitchFamily="34" charset="0"/>
                <a:ea typeface="宋体" panose="02010600030101010101" pitchFamily="2" charset="-122"/>
              </a:rPr>
              <a:t>Provides a list of operations</a:t>
            </a:r>
            <a:endParaRPr lang="en-GB" altLang="zh-CN" sz="2200">
              <a:latin typeface="Arial" panose="020B0604020202020204" pitchFamily="34" charset="0"/>
              <a:ea typeface="宋体" panose="02010600030101010101" pitchFamily="2" charset="-122"/>
            </a:endParaRPr>
          </a:p>
          <a:p>
            <a:pPr lvl="1" eaLnBrk="1" hangingPunct="1">
              <a:lnSpc>
                <a:spcPct val="80000"/>
              </a:lnSpc>
            </a:pPr>
            <a:r>
              <a:rPr lang="en-GB" altLang="zh-CN" sz="2200">
                <a:latin typeface="Arial" panose="020B0604020202020204" pitchFamily="34" charset="0"/>
                <a:ea typeface="宋体" panose="02010600030101010101" pitchFamily="2" charset="-122"/>
              </a:rPr>
              <a:t>Defines underlying logical information model specific to that interface</a:t>
            </a:r>
            <a:endParaRPr lang="en-GB" altLang="zh-CN" sz="2200">
              <a:latin typeface="Arial" panose="020B0604020202020204" pitchFamily="34" charset="0"/>
              <a:ea typeface="宋体" panose="02010600030101010101" pitchFamily="2" charset="-122"/>
            </a:endParaRPr>
          </a:p>
          <a:p>
            <a:pPr lvl="1" eaLnBrk="1" hangingPunct="1">
              <a:lnSpc>
                <a:spcPct val="80000"/>
              </a:lnSpc>
            </a:pPr>
            <a:r>
              <a:rPr lang="en-GB" altLang="zh-CN" sz="2200">
                <a:latin typeface="Arial" panose="020B0604020202020204" pitchFamily="34" charset="0"/>
                <a:ea typeface="宋体" panose="02010600030101010101" pitchFamily="2" charset="-122"/>
              </a:rPr>
              <a:t>Specifies how operations affect or rely on the information model</a:t>
            </a:r>
            <a:endParaRPr lang="en-GB" altLang="zh-CN" sz="2200">
              <a:latin typeface="Arial" panose="020B0604020202020204" pitchFamily="34" charset="0"/>
              <a:ea typeface="宋体" panose="02010600030101010101" pitchFamily="2" charset="-122"/>
            </a:endParaRPr>
          </a:p>
          <a:p>
            <a:pPr lvl="1" eaLnBrk="1" hangingPunct="1">
              <a:lnSpc>
                <a:spcPct val="80000"/>
              </a:lnSpc>
            </a:pPr>
            <a:r>
              <a:rPr lang="en-GB" altLang="zh-CN" sz="2200">
                <a:latin typeface="Arial" panose="020B0604020202020204" pitchFamily="34" charset="0"/>
                <a:ea typeface="宋体" panose="02010600030101010101" pitchFamily="2" charset="-122"/>
              </a:rPr>
              <a:t>Describes local effects only</a:t>
            </a:r>
            <a:endParaRPr lang="en-GB" altLang="zh-CN" sz="2200">
              <a:latin typeface="Arial" panose="020B0604020202020204" pitchFamily="34" charset="0"/>
              <a:ea typeface="宋体" panose="02010600030101010101" pitchFamily="2" charset="-122"/>
            </a:endParaRPr>
          </a:p>
        </p:txBody>
      </p:sp>
      <p:sp>
        <p:nvSpPr>
          <p:cNvPr id="1008643" name="Rectangle 4"/>
          <p:cNvSpPr>
            <a:spLocks noGrp="1" noChangeArrowheads="1"/>
          </p:cNvSpPr>
          <p:nvPr>
            <p:ph sz="half" idx="2"/>
          </p:nvPr>
        </p:nvSpPr>
        <p:spPr>
          <a:xfrm>
            <a:off x="4651375" y="1600200"/>
            <a:ext cx="4035425" cy="4530725"/>
          </a:xfrm>
        </p:spPr>
        <p:txBody>
          <a:bodyPr/>
          <a:lstStyle/>
          <a:p>
            <a:pPr eaLnBrk="1" hangingPunct="1">
              <a:lnSpc>
                <a:spcPct val="80000"/>
              </a:lnSpc>
            </a:pPr>
            <a:r>
              <a:rPr lang="en-GB" altLang="zh-CN" sz="2200" dirty="0">
                <a:latin typeface="Arial" panose="020B0604020202020204" pitchFamily="34" charset="0"/>
                <a:ea typeface="宋体" panose="02010600030101010101" pitchFamily="2" charset="-122"/>
              </a:rPr>
              <a:t>Component Specification</a:t>
            </a:r>
            <a:endParaRPr lang="en-GB" altLang="zh-CN" sz="2200" dirty="0">
              <a:latin typeface="Arial" panose="020B0604020202020204" pitchFamily="34" charset="0"/>
              <a:ea typeface="宋体" panose="02010600030101010101" pitchFamily="2" charset="-122"/>
            </a:endParaRPr>
          </a:p>
          <a:p>
            <a:pPr lvl="1" eaLnBrk="1" hangingPunct="1">
              <a:lnSpc>
                <a:spcPct val="80000"/>
              </a:lnSpc>
            </a:pPr>
            <a:r>
              <a:rPr lang="en-GB" altLang="zh-CN" sz="2200" dirty="0">
                <a:latin typeface="Arial" panose="020B0604020202020204" pitchFamily="34" charset="0"/>
                <a:ea typeface="宋体" panose="02010600030101010101" pitchFamily="2" charset="-122"/>
              </a:rPr>
              <a:t>Represents the realisation contract</a:t>
            </a:r>
            <a:endParaRPr lang="en-GB" altLang="zh-CN" sz="2200" dirty="0">
              <a:latin typeface="Arial" panose="020B0604020202020204" pitchFamily="34" charset="0"/>
              <a:ea typeface="宋体" panose="02010600030101010101" pitchFamily="2" charset="-122"/>
            </a:endParaRPr>
          </a:p>
          <a:p>
            <a:pPr lvl="1" eaLnBrk="1" hangingPunct="1">
              <a:lnSpc>
                <a:spcPct val="80000"/>
              </a:lnSpc>
            </a:pPr>
            <a:r>
              <a:rPr lang="en-GB" altLang="zh-CN" sz="2200" dirty="0">
                <a:latin typeface="Arial" panose="020B0604020202020204" pitchFamily="34" charset="0"/>
                <a:ea typeface="宋体" panose="02010600030101010101" pitchFamily="2" charset="-122"/>
              </a:rPr>
              <a:t>Provides a list of supported interfaces</a:t>
            </a:r>
            <a:endParaRPr lang="en-GB" altLang="zh-CN" sz="2200" dirty="0">
              <a:latin typeface="Arial" panose="020B0604020202020204" pitchFamily="34" charset="0"/>
              <a:ea typeface="宋体" panose="02010600030101010101" pitchFamily="2" charset="-122"/>
            </a:endParaRPr>
          </a:p>
          <a:p>
            <a:pPr lvl="1" eaLnBrk="1" hangingPunct="1">
              <a:lnSpc>
                <a:spcPct val="80000"/>
              </a:lnSpc>
            </a:pPr>
            <a:r>
              <a:rPr lang="en-GB" altLang="zh-CN" sz="2200" dirty="0">
                <a:latin typeface="Arial" panose="020B0604020202020204" pitchFamily="34" charset="0"/>
                <a:ea typeface="宋体" panose="02010600030101010101" pitchFamily="2" charset="-122"/>
              </a:rPr>
              <a:t>Defines the un-time unit</a:t>
            </a:r>
            <a:endParaRPr lang="en-GB" altLang="zh-CN" sz="2200" dirty="0">
              <a:latin typeface="Arial" panose="020B0604020202020204" pitchFamily="34" charset="0"/>
              <a:ea typeface="宋体" panose="02010600030101010101" pitchFamily="2" charset="-122"/>
            </a:endParaRPr>
          </a:p>
          <a:p>
            <a:pPr lvl="1" eaLnBrk="1" hangingPunct="1">
              <a:lnSpc>
                <a:spcPct val="80000"/>
              </a:lnSpc>
            </a:pPr>
            <a:r>
              <a:rPr lang="en-GB" altLang="zh-CN" sz="2200" dirty="0">
                <a:latin typeface="Arial" panose="020B0604020202020204" pitchFamily="34" charset="0"/>
                <a:ea typeface="宋体" panose="02010600030101010101" pitchFamily="2" charset="-122"/>
              </a:rPr>
              <a:t>Defines the relationships between the information models of different interfaces</a:t>
            </a:r>
            <a:endParaRPr lang="en-GB" altLang="zh-CN" sz="2200" dirty="0">
              <a:latin typeface="Arial" panose="020B0604020202020204" pitchFamily="34" charset="0"/>
              <a:ea typeface="宋体" panose="02010600030101010101" pitchFamily="2" charset="-122"/>
            </a:endParaRPr>
          </a:p>
          <a:p>
            <a:pPr lvl="1" eaLnBrk="1" hangingPunct="1">
              <a:lnSpc>
                <a:spcPct val="80000"/>
              </a:lnSpc>
            </a:pPr>
            <a:r>
              <a:rPr lang="en-GB" altLang="zh-CN" sz="2200" dirty="0">
                <a:latin typeface="Arial" panose="020B0604020202020204" pitchFamily="34" charset="0"/>
                <a:ea typeface="宋体" panose="02010600030101010101" pitchFamily="2" charset="-122"/>
              </a:rPr>
              <a:t>Specifies how operations should be implemented in terms of usage of other interfaces</a:t>
            </a:r>
            <a:endParaRPr lang="en-GB" altLang="zh-CN" sz="2200" dirty="0">
              <a:latin typeface="Arial" panose="020B0604020202020204" pitchFamily="34" charset="0"/>
              <a:ea typeface="宋体" panose="02010600030101010101" pitchFamily="2" charset="-122"/>
            </a:endParaRPr>
          </a:p>
        </p:txBody>
      </p:sp>
      <p:sp>
        <p:nvSpPr>
          <p:cNvPr id="1008644" name="灯片编号占位符 6"/>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9539656-17EA-0741-81B2-0210E0836E5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3"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Informal Diagrams</a:t>
            </a:r>
            <a:endParaRPr lang="en-US">
              <a:latin typeface="Garamond" panose="02020404030301010803" charset="0"/>
              <a:ea typeface="宋体" panose="02010600030101010101" pitchFamily="2" charset="-122"/>
            </a:endParaRPr>
          </a:p>
        </p:txBody>
      </p:sp>
      <p:sp>
        <p:nvSpPr>
          <p:cNvPr id="489474" name="Rectangle 3"/>
          <p:cNvSpPr>
            <a:spLocks noGrp="1" noChangeArrowheads="1"/>
          </p:cNvSpPr>
          <p:nvPr>
            <p:ph idx="1"/>
          </p:nvPr>
        </p:nvSpPr>
        <p:spPr>
          <a:xfrm>
            <a:off x="152400" y="1066800"/>
            <a:ext cx="5410200" cy="5029200"/>
          </a:xfrm>
        </p:spPr>
        <p:txBody>
          <a:bodyPr/>
          <a:lstStyle/>
          <a:p>
            <a:r>
              <a:rPr lang="en-US" sz="2000">
                <a:latin typeface="Arial" panose="020B0604020202020204" pitchFamily="34" charset="0"/>
                <a:ea typeface="宋体" panose="02010600030101010101" pitchFamily="2" charset="-122"/>
              </a:rPr>
              <a:t>Informal diagrams are used to express many ideas:</a:t>
            </a:r>
            <a:endParaRPr lang="en-US" sz="2000">
              <a:latin typeface="Arial" panose="020B0604020202020204" pitchFamily="34" charset="0"/>
              <a:ea typeface="宋体" panose="02010600030101010101" pitchFamily="2" charset="-122"/>
            </a:endParaRPr>
          </a:p>
          <a:p>
            <a:pPr lvl="1"/>
            <a:r>
              <a:rPr lang="en-US" sz="1800">
                <a:latin typeface="Arial" panose="020B0604020202020204" pitchFamily="34" charset="0"/>
                <a:ea typeface="宋体" panose="02010600030101010101" pitchFamily="2" charset="-122"/>
              </a:rPr>
              <a:t>the boxes can represent anything from components to functions,</a:t>
            </a:r>
            <a:endParaRPr lang="en-US" sz="1800">
              <a:latin typeface="Arial" panose="020B0604020202020204" pitchFamily="34" charset="0"/>
              <a:ea typeface="宋体" panose="02010600030101010101" pitchFamily="2" charset="-122"/>
            </a:endParaRPr>
          </a:p>
          <a:p>
            <a:pPr lvl="1"/>
            <a:r>
              <a:rPr lang="en-US" sz="1800">
                <a:latin typeface="Arial" panose="020B0604020202020204" pitchFamily="34" charset="0"/>
                <a:ea typeface="宋体" panose="02010600030101010101" pitchFamily="2" charset="-122"/>
              </a:rPr>
              <a:t>the interconnections are equally vague at identifying the interaction they were meant to convey. </a:t>
            </a:r>
            <a:endParaRPr lang="en-US" sz="1800">
              <a:latin typeface="Arial" panose="020B0604020202020204" pitchFamily="34" charset="0"/>
              <a:ea typeface="宋体" panose="02010600030101010101" pitchFamily="2" charset="-122"/>
            </a:endParaRPr>
          </a:p>
          <a:p>
            <a:pPr lvl="2"/>
            <a:r>
              <a:rPr lang="en-US" sz="1600">
                <a:latin typeface="Arial" panose="020B0604020202020204" pitchFamily="34" charset="0"/>
                <a:ea typeface="宋体" panose="02010600030101010101" pitchFamily="2" charset="-122"/>
              </a:rPr>
              <a:t>Data flow? , Control Flow? , Event Handling? Inheritance ? ,  etc. </a:t>
            </a:r>
            <a:endParaRPr lang="en-US" sz="1600">
              <a:latin typeface="Arial" panose="020B0604020202020204" pitchFamily="34" charset="0"/>
              <a:ea typeface="宋体" panose="02010600030101010101" pitchFamily="2" charset="-122"/>
            </a:endParaRPr>
          </a:p>
          <a:p>
            <a:pPr lvl="1"/>
            <a:r>
              <a:rPr lang="en-US" sz="1800">
                <a:latin typeface="Arial" panose="020B0604020202020204" pitchFamily="34" charset="0"/>
                <a:ea typeface="宋体" panose="02010600030101010101" pitchFamily="2" charset="-122"/>
              </a:rPr>
              <a:t> Note that although they </a:t>
            </a:r>
            <a:r>
              <a:rPr lang="en-US" sz="1800" u="sng">
                <a:latin typeface="Arial" panose="020B0604020202020204" pitchFamily="34" charset="0"/>
                <a:ea typeface="宋体" panose="02010600030101010101" pitchFamily="2" charset="-122"/>
              </a:rPr>
              <a:t>intuitively convey</a:t>
            </a:r>
            <a:r>
              <a:rPr lang="en-US" sz="1800">
                <a:latin typeface="Arial" panose="020B0604020202020204" pitchFamily="34" charset="0"/>
                <a:ea typeface="宋体" panose="02010600030101010101" pitchFamily="2" charset="-122"/>
              </a:rPr>
              <a:t> the architecture, they are limited in the use for analysis</a:t>
            </a:r>
            <a:endParaRPr lang="en-US">
              <a:latin typeface="Arial" panose="020B0604020202020204" pitchFamily="34" charset="0"/>
              <a:ea typeface="宋体" panose="02010600030101010101" pitchFamily="2" charset="-122"/>
            </a:endParaRPr>
          </a:p>
        </p:txBody>
      </p:sp>
      <p:sp>
        <p:nvSpPr>
          <p:cNvPr id="489475"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2C24FB9-038F-9A4D-B20B-DE974FDDCE43}" type="slidenum">
              <a:rPr lang="en-US" sz="1200">
                <a:latin typeface="Garamond" panose="02020404030301010803" charset="0"/>
              </a:rPr>
            </a:fld>
            <a:endParaRPr lang="en-US" sz="1200">
              <a:latin typeface="Garamond" panose="02020404030301010803" charset="0"/>
            </a:endParaRPr>
          </a:p>
        </p:txBody>
      </p:sp>
      <p:grpSp>
        <p:nvGrpSpPr>
          <p:cNvPr id="489476" name="Group 36"/>
          <p:cNvGrpSpPr/>
          <p:nvPr/>
        </p:nvGrpSpPr>
        <p:grpSpPr bwMode="auto">
          <a:xfrm>
            <a:off x="6019800" y="1295400"/>
            <a:ext cx="2857500" cy="4419600"/>
            <a:chOff x="3792" y="672"/>
            <a:chExt cx="1800" cy="2784"/>
          </a:xfrm>
        </p:grpSpPr>
        <p:sp>
          <p:nvSpPr>
            <p:cNvPr id="709637" name="Rectangle 5"/>
            <p:cNvSpPr>
              <a:spLocks noChangeArrowheads="1"/>
            </p:cNvSpPr>
            <p:nvPr/>
          </p:nvSpPr>
          <p:spPr bwMode="auto">
            <a:xfrm>
              <a:off x="4320" y="1824"/>
              <a:ext cx="816" cy="192"/>
            </a:xfrm>
            <a:prstGeom prst="rect">
              <a:avLst/>
            </a:prstGeom>
            <a:noFill/>
            <a:ln w="9525">
              <a:solidFill>
                <a:schemeClr val="tx1"/>
              </a:solidFill>
              <a:miter lim="800000"/>
            </a:ln>
            <a:effectLst/>
          </p:spPr>
          <p:txBody>
            <a:bodyPr wrap="none" anchor="ctr"/>
            <a:lstStyle/>
            <a:p>
              <a:pPr algn="ctr">
                <a:defRPr/>
              </a:pPr>
              <a:r>
                <a:rPr lang="en-US" sz="1000"/>
                <a:t>The System</a:t>
              </a:r>
              <a:endParaRPr lang="en-US" sz="1000"/>
            </a:p>
          </p:txBody>
        </p:sp>
        <p:sp>
          <p:nvSpPr>
            <p:cNvPr id="709638" name="Rectangle 6"/>
            <p:cNvSpPr>
              <a:spLocks noChangeArrowheads="1"/>
            </p:cNvSpPr>
            <p:nvPr/>
          </p:nvSpPr>
          <p:spPr bwMode="auto">
            <a:xfrm>
              <a:off x="3792" y="2256"/>
              <a:ext cx="480" cy="192"/>
            </a:xfrm>
            <a:prstGeom prst="rect">
              <a:avLst/>
            </a:prstGeom>
            <a:noFill/>
            <a:ln w="9525">
              <a:solidFill>
                <a:schemeClr val="tx1"/>
              </a:solidFill>
              <a:miter lim="800000"/>
            </a:ln>
            <a:effectLst/>
          </p:spPr>
          <p:txBody>
            <a:bodyPr wrap="none" anchor="ctr"/>
            <a:lstStyle/>
            <a:p>
              <a:pPr algn="ctr">
                <a:defRPr/>
              </a:pPr>
              <a:r>
                <a:rPr lang="en-US" sz="1000"/>
                <a:t>UI</a:t>
              </a:r>
              <a:endParaRPr lang="en-US" sz="1000"/>
            </a:p>
          </p:txBody>
        </p:sp>
        <p:cxnSp>
          <p:nvCxnSpPr>
            <p:cNvPr id="709639" name="AutoShape 7"/>
            <p:cNvCxnSpPr>
              <a:cxnSpLocks noChangeShapeType="1"/>
              <a:stCxn id="709638" idx="0"/>
              <a:endCxn id="709637" idx="2"/>
            </p:cNvCxnSpPr>
            <p:nvPr/>
          </p:nvCxnSpPr>
          <p:spPr bwMode="auto">
            <a:xfrm rot="16200000">
              <a:off x="4260" y="1788"/>
              <a:ext cx="240" cy="696"/>
            </a:xfrm>
            <a:prstGeom prst="bentConnector3">
              <a:avLst>
                <a:gd name="adj1" fmla="val 50000"/>
              </a:avLst>
            </a:prstGeom>
            <a:noFill/>
            <a:ln w="9525">
              <a:solidFill>
                <a:schemeClr val="tx1"/>
              </a:solidFill>
              <a:miter lim="800000"/>
              <a:tailEnd type="triangle" w="med" len="med"/>
            </a:ln>
            <a:effectLst/>
          </p:spPr>
        </p:cxnSp>
        <p:sp>
          <p:nvSpPr>
            <p:cNvPr id="709640" name="Rectangle 8"/>
            <p:cNvSpPr>
              <a:spLocks noChangeArrowheads="1"/>
            </p:cNvSpPr>
            <p:nvPr/>
          </p:nvSpPr>
          <p:spPr bwMode="auto">
            <a:xfrm>
              <a:off x="4416" y="2256"/>
              <a:ext cx="480" cy="192"/>
            </a:xfrm>
            <a:prstGeom prst="rect">
              <a:avLst/>
            </a:prstGeom>
            <a:noFill/>
            <a:ln w="9525">
              <a:solidFill>
                <a:schemeClr val="tx1"/>
              </a:solidFill>
              <a:miter lim="800000"/>
            </a:ln>
            <a:effectLst/>
          </p:spPr>
          <p:txBody>
            <a:bodyPr wrap="none" anchor="ctr"/>
            <a:lstStyle/>
            <a:p>
              <a:pPr algn="ctr">
                <a:defRPr/>
              </a:pPr>
              <a:r>
                <a:rPr lang="en-US" sz="1000"/>
                <a:t>Functions..</a:t>
              </a:r>
              <a:endParaRPr lang="en-US" sz="1000"/>
            </a:p>
          </p:txBody>
        </p:sp>
        <p:cxnSp>
          <p:nvCxnSpPr>
            <p:cNvPr id="709641" name="AutoShape 9"/>
            <p:cNvCxnSpPr>
              <a:cxnSpLocks noChangeShapeType="1"/>
              <a:stCxn id="709640" idx="0"/>
              <a:endCxn id="709637" idx="2"/>
            </p:cNvCxnSpPr>
            <p:nvPr/>
          </p:nvCxnSpPr>
          <p:spPr bwMode="auto">
            <a:xfrm rot="16200000">
              <a:off x="4572" y="2100"/>
              <a:ext cx="240" cy="72"/>
            </a:xfrm>
            <a:prstGeom prst="bentConnector3">
              <a:avLst>
                <a:gd name="adj1" fmla="val 50000"/>
              </a:avLst>
            </a:prstGeom>
            <a:noFill/>
            <a:ln w="9525">
              <a:solidFill>
                <a:schemeClr val="tx1"/>
              </a:solidFill>
              <a:miter lim="800000"/>
              <a:tailEnd type="triangle" w="med" len="med"/>
            </a:ln>
            <a:effectLst/>
          </p:spPr>
        </p:cxnSp>
        <p:sp>
          <p:nvSpPr>
            <p:cNvPr id="709642" name="Rectangle 10"/>
            <p:cNvSpPr>
              <a:spLocks noChangeArrowheads="1"/>
            </p:cNvSpPr>
            <p:nvPr/>
          </p:nvSpPr>
          <p:spPr bwMode="auto">
            <a:xfrm>
              <a:off x="5040" y="2256"/>
              <a:ext cx="480" cy="192"/>
            </a:xfrm>
            <a:prstGeom prst="rect">
              <a:avLst/>
            </a:prstGeom>
            <a:noFill/>
            <a:ln w="9525">
              <a:solidFill>
                <a:schemeClr val="tx1"/>
              </a:solidFill>
              <a:miter lim="800000"/>
            </a:ln>
            <a:effectLst/>
          </p:spPr>
          <p:txBody>
            <a:bodyPr wrap="none" anchor="ctr"/>
            <a:lstStyle/>
            <a:p>
              <a:pPr algn="ctr">
                <a:defRPr/>
              </a:pPr>
              <a:r>
                <a:rPr lang="en-US" sz="1000"/>
                <a:t>DBMS</a:t>
              </a:r>
              <a:endParaRPr lang="en-US" sz="1000"/>
            </a:p>
          </p:txBody>
        </p:sp>
        <p:cxnSp>
          <p:nvCxnSpPr>
            <p:cNvPr id="709643" name="AutoShape 11"/>
            <p:cNvCxnSpPr>
              <a:cxnSpLocks noChangeShapeType="1"/>
              <a:stCxn id="709642" idx="0"/>
              <a:endCxn id="709637" idx="2"/>
            </p:cNvCxnSpPr>
            <p:nvPr/>
          </p:nvCxnSpPr>
          <p:spPr bwMode="auto">
            <a:xfrm rot="5400000" flipH="1">
              <a:off x="4884" y="1860"/>
              <a:ext cx="240" cy="552"/>
            </a:xfrm>
            <a:prstGeom prst="bentConnector3">
              <a:avLst>
                <a:gd name="adj1" fmla="val 50000"/>
              </a:avLst>
            </a:prstGeom>
            <a:noFill/>
            <a:ln w="9525">
              <a:solidFill>
                <a:schemeClr val="tx1"/>
              </a:solidFill>
              <a:miter lim="800000"/>
              <a:tailEnd type="triangle" w="med" len="med"/>
            </a:ln>
            <a:effectLst/>
          </p:spPr>
        </p:cxnSp>
        <p:sp>
          <p:nvSpPr>
            <p:cNvPr id="709644" name="Rectangle 12"/>
            <p:cNvSpPr>
              <a:spLocks noChangeArrowheads="1"/>
            </p:cNvSpPr>
            <p:nvPr/>
          </p:nvSpPr>
          <p:spPr bwMode="auto">
            <a:xfrm>
              <a:off x="4512" y="3264"/>
              <a:ext cx="480" cy="192"/>
            </a:xfrm>
            <a:prstGeom prst="rect">
              <a:avLst/>
            </a:prstGeom>
            <a:noFill/>
            <a:ln w="9525">
              <a:solidFill>
                <a:schemeClr val="tx1"/>
              </a:solidFill>
              <a:miter lim="800000"/>
            </a:ln>
            <a:effectLst/>
          </p:spPr>
          <p:txBody>
            <a:bodyPr wrap="none" anchor="ctr"/>
            <a:lstStyle/>
            <a:p>
              <a:pPr algn="ctr">
                <a:defRPr/>
              </a:pPr>
              <a:r>
                <a:rPr lang="en-US" sz="1000"/>
                <a:t>DBMS</a:t>
              </a:r>
              <a:endParaRPr lang="en-US" sz="1000"/>
            </a:p>
          </p:txBody>
        </p:sp>
        <p:sp>
          <p:nvSpPr>
            <p:cNvPr id="709645" name="Rectangle 13"/>
            <p:cNvSpPr>
              <a:spLocks noChangeArrowheads="1"/>
            </p:cNvSpPr>
            <p:nvPr/>
          </p:nvSpPr>
          <p:spPr bwMode="auto">
            <a:xfrm>
              <a:off x="4080" y="2880"/>
              <a:ext cx="480" cy="192"/>
            </a:xfrm>
            <a:prstGeom prst="rect">
              <a:avLst/>
            </a:prstGeom>
            <a:noFill/>
            <a:ln w="9525">
              <a:solidFill>
                <a:schemeClr val="tx1"/>
              </a:solidFill>
              <a:miter lim="800000"/>
            </a:ln>
            <a:effectLst/>
          </p:spPr>
          <p:txBody>
            <a:bodyPr wrap="none" anchor="ctr"/>
            <a:lstStyle/>
            <a:p>
              <a:pPr algn="ctr">
                <a:defRPr/>
              </a:pPr>
              <a:r>
                <a:rPr lang="en-US" sz="1000"/>
                <a:t>Functions..</a:t>
              </a:r>
              <a:endParaRPr lang="en-US" sz="1000"/>
            </a:p>
          </p:txBody>
        </p:sp>
        <p:sp>
          <p:nvSpPr>
            <p:cNvPr id="709646" name="Rectangle 14"/>
            <p:cNvSpPr>
              <a:spLocks noChangeArrowheads="1"/>
            </p:cNvSpPr>
            <p:nvPr/>
          </p:nvSpPr>
          <p:spPr bwMode="auto">
            <a:xfrm>
              <a:off x="4848" y="2688"/>
              <a:ext cx="480" cy="192"/>
            </a:xfrm>
            <a:prstGeom prst="rect">
              <a:avLst/>
            </a:prstGeom>
            <a:noFill/>
            <a:ln w="9525">
              <a:solidFill>
                <a:schemeClr val="tx1"/>
              </a:solidFill>
              <a:miter lim="800000"/>
            </a:ln>
            <a:effectLst/>
          </p:spPr>
          <p:txBody>
            <a:bodyPr wrap="none" anchor="ctr"/>
            <a:lstStyle/>
            <a:p>
              <a:pPr algn="ctr">
                <a:defRPr/>
              </a:pPr>
              <a:r>
                <a:rPr lang="en-US" sz="1000"/>
                <a:t>UI</a:t>
              </a:r>
              <a:endParaRPr lang="en-US" sz="1000"/>
            </a:p>
          </p:txBody>
        </p:sp>
        <p:cxnSp>
          <p:nvCxnSpPr>
            <p:cNvPr id="709647" name="AutoShape 15"/>
            <p:cNvCxnSpPr>
              <a:cxnSpLocks noChangeShapeType="1"/>
              <a:stCxn id="709646" idx="2"/>
              <a:endCxn id="709644" idx="0"/>
            </p:cNvCxnSpPr>
            <p:nvPr/>
          </p:nvCxnSpPr>
          <p:spPr bwMode="auto">
            <a:xfrm flipH="1">
              <a:off x="4752" y="2880"/>
              <a:ext cx="336" cy="384"/>
            </a:xfrm>
            <a:prstGeom prst="straightConnector1">
              <a:avLst/>
            </a:prstGeom>
            <a:noFill/>
            <a:ln w="9525">
              <a:solidFill>
                <a:schemeClr val="tx1"/>
              </a:solidFill>
              <a:round/>
              <a:tailEnd type="triangle" w="med" len="med"/>
            </a:ln>
            <a:effectLst/>
          </p:spPr>
        </p:cxnSp>
        <p:cxnSp>
          <p:nvCxnSpPr>
            <p:cNvPr id="709648" name="AutoShape 16"/>
            <p:cNvCxnSpPr>
              <a:cxnSpLocks noChangeShapeType="1"/>
              <a:stCxn id="709645" idx="2"/>
              <a:endCxn id="709644" idx="0"/>
            </p:cNvCxnSpPr>
            <p:nvPr/>
          </p:nvCxnSpPr>
          <p:spPr bwMode="auto">
            <a:xfrm>
              <a:off x="4320" y="3072"/>
              <a:ext cx="432" cy="192"/>
            </a:xfrm>
            <a:prstGeom prst="straightConnector1">
              <a:avLst/>
            </a:prstGeom>
            <a:noFill/>
            <a:ln w="9525">
              <a:solidFill>
                <a:schemeClr val="tx1"/>
              </a:solidFill>
              <a:round/>
              <a:tailEnd type="triangle" w="med" len="med"/>
            </a:ln>
            <a:effectLst/>
          </p:spPr>
        </p:cxnSp>
        <p:cxnSp>
          <p:nvCxnSpPr>
            <p:cNvPr id="709649" name="AutoShape 17"/>
            <p:cNvCxnSpPr>
              <a:cxnSpLocks noChangeShapeType="1"/>
              <a:stCxn id="709646" idx="1"/>
              <a:endCxn id="709645" idx="3"/>
            </p:cNvCxnSpPr>
            <p:nvPr/>
          </p:nvCxnSpPr>
          <p:spPr bwMode="auto">
            <a:xfrm flipH="1">
              <a:off x="4560" y="2784"/>
              <a:ext cx="288" cy="192"/>
            </a:xfrm>
            <a:prstGeom prst="straightConnector1">
              <a:avLst/>
            </a:prstGeom>
            <a:noFill/>
            <a:ln w="9525">
              <a:solidFill>
                <a:schemeClr val="tx1"/>
              </a:solidFill>
              <a:round/>
              <a:tailEnd type="triangle" w="med" len="med"/>
            </a:ln>
            <a:effectLst/>
          </p:spPr>
        </p:cxnSp>
        <p:sp>
          <p:nvSpPr>
            <p:cNvPr id="709650" name="Rectangle 18"/>
            <p:cNvSpPr>
              <a:spLocks noChangeArrowheads="1"/>
            </p:cNvSpPr>
            <p:nvPr/>
          </p:nvSpPr>
          <p:spPr bwMode="auto">
            <a:xfrm>
              <a:off x="5088" y="1248"/>
              <a:ext cx="480" cy="192"/>
            </a:xfrm>
            <a:prstGeom prst="rect">
              <a:avLst/>
            </a:prstGeom>
            <a:noFill/>
            <a:ln w="9525">
              <a:solidFill>
                <a:schemeClr val="tx1"/>
              </a:solidFill>
              <a:miter lim="800000"/>
            </a:ln>
            <a:effectLst/>
          </p:spPr>
          <p:txBody>
            <a:bodyPr wrap="none" anchor="ctr"/>
            <a:lstStyle/>
            <a:p>
              <a:pPr algn="ctr">
                <a:defRPr/>
              </a:pPr>
              <a:r>
                <a:rPr lang="en-US" sz="1000"/>
                <a:t>DBMS</a:t>
              </a:r>
              <a:endParaRPr lang="en-US" sz="1000"/>
            </a:p>
          </p:txBody>
        </p:sp>
        <p:sp>
          <p:nvSpPr>
            <p:cNvPr id="709651" name="Rectangle 19"/>
            <p:cNvSpPr>
              <a:spLocks noChangeArrowheads="1"/>
            </p:cNvSpPr>
            <p:nvPr/>
          </p:nvSpPr>
          <p:spPr bwMode="auto">
            <a:xfrm>
              <a:off x="4512" y="1248"/>
              <a:ext cx="480" cy="192"/>
            </a:xfrm>
            <a:prstGeom prst="rect">
              <a:avLst/>
            </a:prstGeom>
            <a:noFill/>
            <a:ln w="9525">
              <a:solidFill>
                <a:schemeClr val="tx1"/>
              </a:solidFill>
              <a:miter lim="800000"/>
            </a:ln>
            <a:effectLst/>
          </p:spPr>
          <p:txBody>
            <a:bodyPr wrap="none" anchor="ctr"/>
            <a:lstStyle/>
            <a:p>
              <a:pPr algn="ctr">
                <a:defRPr/>
              </a:pPr>
              <a:r>
                <a:rPr lang="en-US" sz="1000"/>
                <a:t>Functions..</a:t>
              </a:r>
              <a:endParaRPr lang="en-US" sz="1000"/>
            </a:p>
          </p:txBody>
        </p:sp>
        <p:sp>
          <p:nvSpPr>
            <p:cNvPr id="709652" name="Rectangle 20"/>
            <p:cNvSpPr>
              <a:spLocks noChangeArrowheads="1"/>
            </p:cNvSpPr>
            <p:nvPr/>
          </p:nvSpPr>
          <p:spPr bwMode="auto">
            <a:xfrm>
              <a:off x="4512" y="912"/>
              <a:ext cx="480" cy="192"/>
            </a:xfrm>
            <a:prstGeom prst="rect">
              <a:avLst/>
            </a:prstGeom>
            <a:noFill/>
            <a:ln w="9525">
              <a:solidFill>
                <a:schemeClr val="tx1"/>
              </a:solidFill>
              <a:miter lim="800000"/>
            </a:ln>
            <a:effectLst/>
          </p:spPr>
          <p:txBody>
            <a:bodyPr wrap="none" anchor="ctr"/>
            <a:lstStyle/>
            <a:p>
              <a:pPr algn="ctr">
                <a:defRPr/>
              </a:pPr>
              <a:r>
                <a:rPr lang="en-US" sz="1000"/>
                <a:t>UI</a:t>
              </a:r>
              <a:endParaRPr lang="en-US" sz="1000"/>
            </a:p>
          </p:txBody>
        </p:sp>
        <p:sp>
          <p:nvSpPr>
            <p:cNvPr id="709653" name="Rectangle 21"/>
            <p:cNvSpPr>
              <a:spLocks noChangeArrowheads="1"/>
            </p:cNvSpPr>
            <p:nvPr/>
          </p:nvSpPr>
          <p:spPr bwMode="auto">
            <a:xfrm>
              <a:off x="3888" y="1248"/>
              <a:ext cx="480" cy="192"/>
            </a:xfrm>
            <a:prstGeom prst="rect">
              <a:avLst/>
            </a:prstGeom>
            <a:noFill/>
            <a:ln w="9525">
              <a:solidFill>
                <a:schemeClr val="tx1"/>
              </a:solidFill>
              <a:miter lim="800000"/>
            </a:ln>
            <a:effectLst/>
          </p:spPr>
          <p:txBody>
            <a:bodyPr wrap="none" anchor="ctr"/>
            <a:lstStyle/>
            <a:p>
              <a:pPr algn="ctr">
                <a:defRPr/>
              </a:pPr>
              <a:r>
                <a:rPr lang="en-US" sz="1000"/>
                <a:t>Functions..</a:t>
              </a:r>
              <a:endParaRPr lang="en-US" sz="1000"/>
            </a:p>
          </p:txBody>
        </p:sp>
        <p:sp>
          <p:nvSpPr>
            <p:cNvPr id="709654" name="Rectangle 22"/>
            <p:cNvSpPr>
              <a:spLocks noChangeArrowheads="1"/>
            </p:cNvSpPr>
            <p:nvPr/>
          </p:nvSpPr>
          <p:spPr bwMode="auto">
            <a:xfrm>
              <a:off x="3888" y="912"/>
              <a:ext cx="480" cy="192"/>
            </a:xfrm>
            <a:prstGeom prst="rect">
              <a:avLst/>
            </a:prstGeom>
            <a:noFill/>
            <a:ln w="9525">
              <a:solidFill>
                <a:schemeClr val="tx1"/>
              </a:solidFill>
              <a:miter lim="800000"/>
            </a:ln>
            <a:effectLst/>
          </p:spPr>
          <p:txBody>
            <a:bodyPr wrap="none" anchor="ctr"/>
            <a:lstStyle/>
            <a:p>
              <a:pPr algn="ctr">
                <a:defRPr/>
              </a:pPr>
              <a:r>
                <a:rPr lang="en-US" sz="1000"/>
                <a:t>UI</a:t>
              </a:r>
              <a:endParaRPr lang="en-US" sz="1000"/>
            </a:p>
          </p:txBody>
        </p:sp>
        <p:cxnSp>
          <p:nvCxnSpPr>
            <p:cNvPr id="709655" name="AutoShape 23"/>
            <p:cNvCxnSpPr>
              <a:cxnSpLocks noChangeShapeType="1"/>
              <a:stCxn id="709654" idx="2"/>
              <a:endCxn id="709653" idx="0"/>
            </p:cNvCxnSpPr>
            <p:nvPr/>
          </p:nvCxnSpPr>
          <p:spPr bwMode="auto">
            <a:xfrm>
              <a:off x="4128" y="1104"/>
              <a:ext cx="0" cy="144"/>
            </a:xfrm>
            <a:prstGeom prst="straightConnector1">
              <a:avLst/>
            </a:prstGeom>
            <a:noFill/>
            <a:ln w="9525">
              <a:solidFill>
                <a:schemeClr val="tx1"/>
              </a:solidFill>
              <a:round/>
              <a:headEnd type="triangle" w="med" len="med"/>
              <a:tailEnd type="triangle" w="med" len="med"/>
            </a:ln>
            <a:effectLst/>
          </p:spPr>
        </p:cxnSp>
        <p:cxnSp>
          <p:nvCxnSpPr>
            <p:cNvPr id="709656" name="AutoShape 24"/>
            <p:cNvCxnSpPr>
              <a:cxnSpLocks noChangeShapeType="1"/>
              <a:stCxn id="709652" idx="2"/>
              <a:endCxn id="709651" idx="0"/>
            </p:cNvCxnSpPr>
            <p:nvPr/>
          </p:nvCxnSpPr>
          <p:spPr bwMode="auto">
            <a:xfrm>
              <a:off x="4752" y="1104"/>
              <a:ext cx="0" cy="144"/>
            </a:xfrm>
            <a:prstGeom prst="straightConnector1">
              <a:avLst/>
            </a:prstGeom>
            <a:noFill/>
            <a:ln w="9525">
              <a:solidFill>
                <a:schemeClr val="tx1"/>
              </a:solidFill>
              <a:round/>
              <a:headEnd type="triangle" w="med" len="med"/>
              <a:tailEnd type="triangle" w="med" len="med"/>
            </a:ln>
            <a:effectLst/>
          </p:spPr>
        </p:cxnSp>
        <p:cxnSp>
          <p:nvCxnSpPr>
            <p:cNvPr id="709657" name="AutoShape 25"/>
            <p:cNvCxnSpPr>
              <a:cxnSpLocks noChangeShapeType="1"/>
              <a:stCxn id="709653" idx="2"/>
              <a:endCxn id="709650" idx="2"/>
            </p:cNvCxnSpPr>
            <p:nvPr/>
          </p:nvCxnSpPr>
          <p:spPr bwMode="auto">
            <a:xfrm rot="16200000" flipH="1">
              <a:off x="4727" y="841"/>
              <a:ext cx="1" cy="1200"/>
            </a:xfrm>
            <a:prstGeom prst="bentConnector3">
              <a:avLst>
                <a:gd name="adj1" fmla="val 14400000"/>
              </a:avLst>
            </a:prstGeom>
            <a:noFill/>
            <a:ln w="9525">
              <a:solidFill>
                <a:schemeClr val="tx1"/>
              </a:solidFill>
              <a:miter lim="800000"/>
              <a:headEnd type="triangle" w="med" len="med"/>
              <a:tailEnd type="triangle" w="med" len="med"/>
            </a:ln>
            <a:effectLst/>
          </p:spPr>
        </p:cxnSp>
        <p:cxnSp>
          <p:nvCxnSpPr>
            <p:cNvPr id="709658" name="AutoShape 26"/>
            <p:cNvCxnSpPr>
              <a:cxnSpLocks noChangeShapeType="1"/>
              <a:stCxn id="709651" idx="2"/>
              <a:endCxn id="709650" idx="2"/>
            </p:cNvCxnSpPr>
            <p:nvPr/>
          </p:nvCxnSpPr>
          <p:spPr bwMode="auto">
            <a:xfrm rot="16200000" flipH="1">
              <a:off x="5039" y="1153"/>
              <a:ext cx="1" cy="576"/>
            </a:xfrm>
            <a:prstGeom prst="bentConnector3">
              <a:avLst>
                <a:gd name="adj1" fmla="val 14400000"/>
              </a:avLst>
            </a:prstGeom>
            <a:noFill/>
            <a:ln w="9525">
              <a:solidFill>
                <a:schemeClr val="tx1"/>
              </a:solidFill>
              <a:miter lim="800000"/>
              <a:headEnd type="triangle" w="med" len="med"/>
              <a:tailEnd type="triangle" w="med" len="med"/>
            </a:ln>
            <a:effectLst/>
          </p:spPr>
        </p:cxnSp>
        <p:sp>
          <p:nvSpPr>
            <p:cNvPr id="709659" name="Rectangle 27"/>
            <p:cNvSpPr>
              <a:spLocks noChangeArrowheads="1"/>
            </p:cNvSpPr>
            <p:nvPr/>
          </p:nvSpPr>
          <p:spPr bwMode="auto">
            <a:xfrm>
              <a:off x="3840" y="816"/>
              <a:ext cx="576" cy="720"/>
            </a:xfrm>
            <a:prstGeom prst="rect">
              <a:avLst/>
            </a:prstGeom>
            <a:noFill/>
            <a:ln w="9525">
              <a:solidFill>
                <a:schemeClr val="tx1"/>
              </a:solidFill>
              <a:miter lim="800000"/>
            </a:ln>
            <a:effectLst/>
          </p:spPr>
          <p:txBody>
            <a:bodyPr wrap="none" anchor="ctr"/>
            <a:lstStyle/>
            <a:p>
              <a:pPr>
                <a:defRPr/>
              </a:pPr>
              <a:endParaRPr lang="en-US"/>
            </a:p>
          </p:txBody>
        </p:sp>
        <p:sp>
          <p:nvSpPr>
            <p:cNvPr id="709660" name="Text Box 28"/>
            <p:cNvSpPr txBox="1">
              <a:spLocks noChangeArrowheads="1"/>
            </p:cNvSpPr>
            <p:nvPr/>
          </p:nvSpPr>
          <p:spPr bwMode="auto">
            <a:xfrm>
              <a:off x="3936" y="672"/>
              <a:ext cx="354" cy="144"/>
            </a:xfrm>
            <a:prstGeom prst="rect">
              <a:avLst/>
            </a:prstGeom>
            <a:noFill/>
            <a:ln>
              <a:noFill/>
            </a:ln>
            <a:effectLst/>
          </p:spPr>
          <p:txBody>
            <a:bodyPr wrap="none">
              <a:spAutoFit/>
            </a:bodyPr>
            <a:lstStyle/>
            <a:p>
              <a:pPr>
                <a:defRPr/>
              </a:pPr>
              <a:r>
                <a:rPr lang="en-US" sz="1000"/>
                <a:t>WS (1)</a:t>
              </a:r>
              <a:endParaRPr lang="en-US" sz="1000"/>
            </a:p>
          </p:txBody>
        </p:sp>
        <p:sp>
          <p:nvSpPr>
            <p:cNvPr id="709661" name="Text Box 29"/>
            <p:cNvSpPr txBox="1">
              <a:spLocks noChangeArrowheads="1"/>
            </p:cNvSpPr>
            <p:nvPr/>
          </p:nvSpPr>
          <p:spPr bwMode="auto">
            <a:xfrm>
              <a:off x="4560" y="672"/>
              <a:ext cx="394" cy="144"/>
            </a:xfrm>
            <a:prstGeom prst="rect">
              <a:avLst/>
            </a:prstGeom>
            <a:noFill/>
            <a:ln>
              <a:noFill/>
            </a:ln>
            <a:effectLst/>
          </p:spPr>
          <p:txBody>
            <a:bodyPr wrap="none">
              <a:spAutoFit/>
            </a:bodyPr>
            <a:lstStyle/>
            <a:p>
              <a:pPr>
                <a:defRPr/>
              </a:pPr>
              <a:r>
                <a:rPr lang="en-US" sz="1000"/>
                <a:t>WS (…)</a:t>
              </a:r>
              <a:endParaRPr lang="en-US" sz="1000"/>
            </a:p>
          </p:txBody>
        </p:sp>
        <p:sp>
          <p:nvSpPr>
            <p:cNvPr id="709662" name="Rectangle 30"/>
            <p:cNvSpPr>
              <a:spLocks noChangeArrowheads="1"/>
            </p:cNvSpPr>
            <p:nvPr/>
          </p:nvSpPr>
          <p:spPr bwMode="auto">
            <a:xfrm>
              <a:off x="5088" y="912"/>
              <a:ext cx="480" cy="192"/>
            </a:xfrm>
            <a:prstGeom prst="rect">
              <a:avLst/>
            </a:prstGeom>
            <a:noFill/>
            <a:ln w="9525">
              <a:solidFill>
                <a:schemeClr val="tx1"/>
              </a:solidFill>
              <a:miter lim="800000"/>
            </a:ln>
            <a:effectLst/>
          </p:spPr>
          <p:txBody>
            <a:bodyPr wrap="none" anchor="ctr"/>
            <a:lstStyle/>
            <a:p>
              <a:pPr algn="ctr">
                <a:defRPr/>
              </a:pPr>
              <a:r>
                <a:rPr lang="en-US" sz="1000"/>
                <a:t>UI</a:t>
              </a:r>
              <a:endParaRPr lang="en-US" sz="1000"/>
            </a:p>
          </p:txBody>
        </p:sp>
        <p:cxnSp>
          <p:nvCxnSpPr>
            <p:cNvPr id="709663" name="AutoShape 31"/>
            <p:cNvCxnSpPr>
              <a:cxnSpLocks noChangeShapeType="1"/>
              <a:stCxn id="709662" idx="2"/>
              <a:endCxn id="709650" idx="0"/>
            </p:cNvCxnSpPr>
            <p:nvPr/>
          </p:nvCxnSpPr>
          <p:spPr bwMode="auto">
            <a:xfrm>
              <a:off x="5328" y="1104"/>
              <a:ext cx="0" cy="144"/>
            </a:xfrm>
            <a:prstGeom prst="straightConnector1">
              <a:avLst/>
            </a:prstGeom>
            <a:noFill/>
            <a:ln w="9525">
              <a:solidFill>
                <a:schemeClr val="tx1"/>
              </a:solidFill>
              <a:round/>
              <a:headEnd type="triangle" w="med" len="med"/>
              <a:tailEnd type="triangle" w="med" len="med"/>
            </a:ln>
            <a:effectLst/>
          </p:spPr>
        </p:cxnSp>
        <p:sp>
          <p:nvSpPr>
            <p:cNvPr id="709664" name="Rectangle 32"/>
            <p:cNvSpPr>
              <a:spLocks noChangeArrowheads="1"/>
            </p:cNvSpPr>
            <p:nvPr/>
          </p:nvSpPr>
          <p:spPr bwMode="auto">
            <a:xfrm>
              <a:off x="4485" y="816"/>
              <a:ext cx="528" cy="720"/>
            </a:xfrm>
            <a:prstGeom prst="rect">
              <a:avLst/>
            </a:prstGeom>
            <a:noFill/>
            <a:ln w="9525">
              <a:solidFill>
                <a:schemeClr val="tx1"/>
              </a:solidFill>
              <a:miter lim="800000"/>
            </a:ln>
            <a:effectLst/>
          </p:spPr>
          <p:txBody>
            <a:bodyPr wrap="none" anchor="ctr"/>
            <a:lstStyle/>
            <a:p>
              <a:pPr>
                <a:defRPr/>
              </a:pPr>
              <a:endParaRPr lang="en-US"/>
            </a:p>
          </p:txBody>
        </p:sp>
        <p:sp>
          <p:nvSpPr>
            <p:cNvPr id="709665" name="Rectangle 33"/>
            <p:cNvSpPr>
              <a:spLocks noChangeArrowheads="1"/>
            </p:cNvSpPr>
            <p:nvPr/>
          </p:nvSpPr>
          <p:spPr bwMode="auto">
            <a:xfrm>
              <a:off x="5064" y="816"/>
              <a:ext cx="528" cy="720"/>
            </a:xfrm>
            <a:prstGeom prst="rect">
              <a:avLst/>
            </a:prstGeom>
            <a:noFill/>
            <a:ln w="9525">
              <a:solidFill>
                <a:schemeClr val="tx1"/>
              </a:solidFill>
              <a:miter lim="800000"/>
            </a:ln>
            <a:effectLst/>
          </p:spPr>
          <p:txBody>
            <a:bodyPr wrap="none" anchor="ctr"/>
            <a:lstStyle/>
            <a:p>
              <a:pPr>
                <a:defRPr/>
              </a:pPr>
              <a:endParaRPr lang="en-US"/>
            </a:p>
          </p:txBody>
        </p:sp>
        <p:sp>
          <p:nvSpPr>
            <p:cNvPr id="709666" name="Text Box 34"/>
            <p:cNvSpPr txBox="1">
              <a:spLocks noChangeArrowheads="1"/>
            </p:cNvSpPr>
            <p:nvPr/>
          </p:nvSpPr>
          <p:spPr bwMode="auto">
            <a:xfrm>
              <a:off x="5088" y="672"/>
              <a:ext cx="358" cy="144"/>
            </a:xfrm>
            <a:prstGeom prst="rect">
              <a:avLst/>
            </a:prstGeom>
            <a:noFill/>
            <a:ln>
              <a:noFill/>
            </a:ln>
            <a:effectLst/>
          </p:spPr>
          <p:txBody>
            <a:bodyPr wrap="none">
              <a:spAutoFit/>
            </a:bodyPr>
            <a:lstStyle/>
            <a:p>
              <a:pPr>
                <a:defRPr/>
              </a:pPr>
              <a:r>
                <a:rPr lang="en-US" sz="1000"/>
                <a:t>WS (n)</a:t>
              </a:r>
              <a:endParaRPr lang="en-US" sz="1000"/>
            </a:p>
          </p:txBody>
        </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8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Two Levels of Component Interfaces</a:t>
            </a:r>
            <a:endParaRPr lang="en-GB" altLang="zh-CN">
              <a:latin typeface="Garamond" panose="02020404030301010803" charset="0"/>
              <a:ea typeface="宋体" panose="02010600030101010101" pitchFamily="2" charset="-122"/>
            </a:endParaRPr>
          </a:p>
        </p:txBody>
      </p:sp>
      <p:sp>
        <p:nvSpPr>
          <p:cNvPr id="1010690"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Cheeseman and Daniels propose two basic levels of components/interfaces</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System Interfaces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Derived from use cases</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One system interface supporting one UI dialog type </a:t>
            </a:r>
            <a:endParaRPr lang="en-GB" altLang="zh-CN">
              <a:latin typeface="Arial" panose="020B0604020202020204" pitchFamily="34" charset="0"/>
              <a:ea typeface="宋体" panose="02010600030101010101" pitchFamily="2" charset="-122"/>
            </a:endParaRPr>
          </a:p>
          <a:p>
            <a:pPr lvl="3" eaLnBrk="1" hangingPunct="1">
              <a:lnSpc>
                <a:spcPct val="90000"/>
              </a:lnSpc>
            </a:pPr>
            <a:r>
              <a:rPr lang="en-GB" altLang="zh-CN" sz="1800">
                <a:latin typeface="Arial" panose="020B0604020202020204" pitchFamily="34" charset="0"/>
                <a:ea typeface="宋体" panose="02010600030101010101" pitchFamily="2" charset="-122"/>
              </a:rPr>
              <a:t>E.g., </a:t>
            </a:r>
            <a:r>
              <a:rPr lang="en-GB" altLang="zh-CN" sz="1800">
                <a:latin typeface="Tahoma" panose="020B0604030504040204" charset="0"/>
                <a:ea typeface="宋体" panose="02010600030101010101" pitchFamily="2" charset="-122"/>
              </a:rPr>
              <a:t>‘</a:t>
            </a:r>
            <a:r>
              <a:rPr lang="en-GB" altLang="zh-CN" sz="1800">
                <a:latin typeface="Arial" panose="020B0604020202020204" pitchFamily="34" charset="0"/>
                <a:ea typeface="宋体" panose="02010600030101010101" pitchFamily="2" charset="-122"/>
              </a:rPr>
              <a:t>Make Reservation</a:t>
            </a:r>
            <a:r>
              <a:rPr lang="en-GB" altLang="zh-CN" sz="1800">
                <a:latin typeface="Tahoma" panose="020B0604030504040204" charset="0"/>
                <a:ea typeface="宋体" panose="02010600030101010101" pitchFamily="2" charset="-122"/>
              </a:rPr>
              <a:t>’</a:t>
            </a:r>
            <a:r>
              <a:rPr lang="en-GB" altLang="zh-CN" sz="1800">
                <a:latin typeface="Arial" panose="020B0604020202020204" pitchFamily="34" charset="0"/>
                <a:ea typeface="宋体" panose="02010600030101010101" pitchFamily="2" charset="-122"/>
              </a:rPr>
              <a:t> dialog type which uses </a:t>
            </a:r>
            <a:r>
              <a:rPr lang="en-GB" altLang="zh-CN" sz="1800">
                <a:latin typeface="Tahoma" panose="020B0604030504040204" charset="0"/>
                <a:ea typeface="宋体" panose="02010600030101010101" pitchFamily="2" charset="-122"/>
              </a:rPr>
              <a:t>‘</a:t>
            </a:r>
            <a:r>
              <a:rPr lang="en-GB" altLang="zh-CN" sz="1800">
                <a:latin typeface="Arial" panose="020B0604020202020204" pitchFamily="34" charset="0"/>
                <a:ea typeface="宋体" panose="02010600030101010101" pitchFamily="2" charset="-122"/>
              </a:rPr>
              <a:t>IMakeReservation</a:t>
            </a:r>
            <a:r>
              <a:rPr lang="en-GB" altLang="zh-CN" sz="1800">
                <a:latin typeface="Tahoma" panose="020B0604030504040204" charset="0"/>
                <a:ea typeface="宋体" panose="02010600030101010101" pitchFamily="2" charset="-122"/>
              </a:rPr>
              <a:t>’</a:t>
            </a:r>
            <a:r>
              <a:rPr lang="en-GB" altLang="zh-CN" sz="1800">
                <a:latin typeface="Arial" panose="020B0604020202020204" pitchFamily="34" charset="0"/>
                <a:ea typeface="宋体" panose="02010600030101010101" pitchFamily="2" charset="-122"/>
              </a:rPr>
              <a:t> System Interface</a:t>
            </a:r>
            <a:endParaRPr lang="en-GB" altLang="zh-CN" sz="1800">
              <a:latin typeface="Arial" panose="020B0604020202020204" pitchFamily="34" charset="0"/>
              <a:ea typeface="宋体" panose="02010600030101010101" pitchFamily="2" charset="-122"/>
            </a:endParaRPr>
          </a:p>
          <a:p>
            <a:pPr lvl="3" eaLnBrk="1" hangingPunct="1">
              <a:lnSpc>
                <a:spcPct val="90000"/>
              </a:lnSpc>
            </a:pPr>
            <a:r>
              <a:rPr lang="en-GB" altLang="zh-CN" sz="1800">
                <a:latin typeface="Arial" panose="020B0604020202020204" pitchFamily="34" charset="0"/>
                <a:ea typeface="宋体" panose="02010600030101010101" pitchFamily="2" charset="-122"/>
              </a:rPr>
              <a:t>Use Case steps -&gt; individual operations</a:t>
            </a:r>
            <a:endParaRPr lang="en-GB" altLang="zh-CN" sz="18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Core Business Interfaces</a:t>
            </a:r>
            <a:endParaRPr lang="en-GB" altLang="zh-CN" sz="2600">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Represent fundamental services that support system use cases</a:t>
            </a:r>
            <a:endParaRPr lang="en-GB" altLang="zh-CN">
              <a:latin typeface="Arial" panose="020B0604020202020204" pitchFamily="34" charset="0"/>
              <a:ea typeface="宋体" panose="02010600030101010101" pitchFamily="2" charset="-122"/>
            </a:endParaRPr>
          </a:p>
          <a:p>
            <a:pPr lvl="3" eaLnBrk="1" hangingPunct="1">
              <a:lnSpc>
                <a:spcPct val="90000"/>
              </a:lnSpc>
            </a:pPr>
            <a:r>
              <a:rPr lang="en-GB" altLang="zh-CN" sz="1800">
                <a:latin typeface="Arial" panose="020B0604020202020204" pitchFamily="34" charset="0"/>
                <a:ea typeface="宋体" panose="02010600030101010101" pitchFamily="2" charset="-122"/>
              </a:rPr>
              <a:t>Requires identifying &lt;&lt;core types&gt;&gt;</a:t>
            </a:r>
            <a:endParaRPr lang="en-GB" altLang="zh-CN" sz="1800">
              <a:latin typeface="Arial" panose="020B0604020202020204" pitchFamily="34" charset="0"/>
              <a:ea typeface="宋体" panose="02010600030101010101" pitchFamily="2" charset="-122"/>
            </a:endParaRPr>
          </a:p>
        </p:txBody>
      </p:sp>
      <p:sp>
        <p:nvSpPr>
          <p:cNvPr id="10106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33CBA12-AE0C-2646-AEE6-5C16C1E5DAB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An Architecture for CBD</a:t>
            </a:r>
            <a:endParaRPr lang="en-GB" altLang="zh-CN">
              <a:latin typeface="Garamond" panose="02020404030301010803" charset="0"/>
              <a:ea typeface="宋体" panose="02010600030101010101" pitchFamily="2" charset="-122"/>
            </a:endParaRPr>
          </a:p>
        </p:txBody>
      </p:sp>
      <p:sp>
        <p:nvSpPr>
          <p:cNvPr id="101273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D376261-102A-2345-9464-27F95E7C36F3}" type="slidenum">
              <a:rPr lang="en-US" altLang="zh-CN" sz="1200">
                <a:latin typeface="Garamond" panose="02020404030301010803" charset="0"/>
              </a:rPr>
            </a:fld>
            <a:endParaRPr lang="en-US" altLang="zh-CN" sz="1200">
              <a:latin typeface="Garamond" panose="02020404030301010803" charset="0"/>
            </a:endParaRPr>
          </a:p>
        </p:txBody>
      </p:sp>
      <p:sp>
        <p:nvSpPr>
          <p:cNvPr id="1012739" name="Text Box 3"/>
          <p:cNvSpPr txBox="1">
            <a:spLocks noChangeArrowheads="1"/>
          </p:cNvSpPr>
          <p:nvPr/>
        </p:nvSpPr>
        <p:spPr bwMode="auto">
          <a:xfrm>
            <a:off x="3124200" y="2514600"/>
            <a:ext cx="27432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&lt;&lt;dialog type&gt;&gt; </a:t>
            </a:r>
            <a:endParaRPr lang="en-GB" altLang="zh-CN">
              <a:latin typeface="Tahoma" panose="020B0604030504040204" charset="0"/>
            </a:endParaRPr>
          </a:p>
          <a:p>
            <a:pPr algn="ctr" eaLnBrk="1" hangingPunct="1">
              <a:spcBef>
                <a:spcPct val="50000"/>
              </a:spcBef>
            </a:pPr>
            <a:r>
              <a:rPr lang="en-GB" altLang="zh-CN">
                <a:latin typeface="Tahoma" panose="020B0604030504040204" charset="0"/>
              </a:rPr>
              <a:t>GUI</a:t>
            </a:r>
            <a:endParaRPr lang="en-GB" altLang="zh-CN">
              <a:latin typeface="Tahoma" panose="020B0604030504040204" charset="0"/>
            </a:endParaRPr>
          </a:p>
        </p:txBody>
      </p:sp>
      <p:sp>
        <p:nvSpPr>
          <p:cNvPr id="1012740" name="Text Box 4"/>
          <p:cNvSpPr txBox="1">
            <a:spLocks noChangeArrowheads="1"/>
          </p:cNvSpPr>
          <p:nvPr/>
        </p:nvSpPr>
        <p:spPr bwMode="auto">
          <a:xfrm>
            <a:off x="1066800" y="4191000"/>
            <a:ext cx="31242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&lt;&lt;business type&gt;&gt;</a:t>
            </a:r>
            <a:endParaRPr lang="en-GB" altLang="zh-CN">
              <a:latin typeface="Tahoma" panose="020B0604030504040204" charset="0"/>
            </a:endParaRPr>
          </a:p>
          <a:p>
            <a:pPr algn="ctr" eaLnBrk="1" hangingPunct="1">
              <a:spcBef>
                <a:spcPct val="50000"/>
              </a:spcBef>
            </a:pPr>
            <a:r>
              <a:rPr lang="en-GB" altLang="zh-CN">
                <a:latin typeface="Tahoma" panose="020B0604030504040204" charset="0"/>
              </a:rPr>
              <a:t>Room </a:t>
            </a:r>
            <a:endParaRPr lang="en-GB" altLang="zh-CN">
              <a:latin typeface="Tahoma" panose="020B0604030504040204" charset="0"/>
            </a:endParaRPr>
          </a:p>
        </p:txBody>
      </p:sp>
      <p:sp>
        <p:nvSpPr>
          <p:cNvPr id="1012741" name="Text Box 5"/>
          <p:cNvSpPr txBox="1">
            <a:spLocks noChangeArrowheads="1"/>
          </p:cNvSpPr>
          <p:nvPr/>
        </p:nvSpPr>
        <p:spPr bwMode="auto">
          <a:xfrm>
            <a:off x="4800600" y="4191000"/>
            <a:ext cx="31242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&lt;&lt;business type&gt;&gt;</a:t>
            </a:r>
            <a:endParaRPr lang="en-GB" altLang="zh-CN">
              <a:latin typeface="Tahoma" panose="020B0604030504040204" charset="0"/>
            </a:endParaRPr>
          </a:p>
          <a:p>
            <a:pPr algn="ctr" eaLnBrk="1" hangingPunct="1">
              <a:spcBef>
                <a:spcPct val="50000"/>
              </a:spcBef>
            </a:pPr>
            <a:r>
              <a:rPr lang="en-GB" altLang="zh-CN">
                <a:latin typeface="Tahoma" panose="020B0604030504040204" charset="0"/>
              </a:rPr>
              <a:t>RoomType</a:t>
            </a:r>
            <a:endParaRPr lang="en-GB" altLang="zh-CN">
              <a:latin typeface="Tahoma" panose="020B0604030504040204" charset="0"/>
            </a:endParaRPr>
          </a:p>
        </p:txBody>
      </p:sp>
      <p:sp>
        <p:nvSpPr>
          <p:cNvPr id="1012742" name="Text Box 6"/>
          <p:cNvSpPr txBox="1">
            <a:spLocks noChangeArrowheads="1"/>
          </p:cNvSpPr>
          <p:nvPr/>
        </p:nvSpPr>
        <p:spPr bwMode="auto">
          <a:xfrm>
            <a:off x="2971800" y="5562600"/>
            <a:ext cx="31242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&lt;&lt;core type&gt;&gt;</a:t>
            </a:r>
            <a:endParaRPr lang="en-GB" altLang="zh-CN">
              <a:latin typeface="Tahoma" panose="020B0604030504040204" charset="0"/>
            </a:endParaRPr>
          </a:p>
          <a:p>
            <a:pPr algn="ctr" eaLnBrk="1" hangingPunct="1">
              <a:spcBef>
                <a:spcPct val="50000"/>
              </a:spcBef>
            </a:pPr>
            <a:r>
              <a:rPr lang="en-GB" altLang="zh-CN">
                <a:latin typeface="Tahoma" panose="020B0604030504040204" charset="0"/>
              </a:rPr>
              <a:t>Hotel</a:t>
            </a:r>
            <a:endParaRPr lang="en-GB" altLang="zh-CN">
              <a:latin typeface="Tahoma" panose="020B0604030504040204" charset="0"/>
            </a:endParaRPr>
          </a:p>
        </p:txBody>
      </p:sp>
      <p:sp>
        <p:nvSpPr>
          <p:cNvPr id="1012743" name="Line 7"/>
          <p:cNvSpPr>
            <a:spLocks noChangeShapeType="1"/>
          </p:cNvSpPr>
          <p:nvPr/>
        </p:nvSpPr>
        <p:spPr bwMode="auto">
          <a:xfrm>
            <a:off x="304800" y="3657600"/>
            <a:ext cx="8001000" cy="1588"/>
          </a:xfrm>
          <a:prstGeom prst="line">
            <a:avLst/>
          </a:prstGeom>
          <a:noFill/>
          <a:ln w="9525">
            <a:solidFill>
              <a:schemeClr val="tx1"/>
            </a:solidFill>
            <a:prstDash val="lgDash"/>
            <a:miter lim="800000"/>
          </a:ln>
        </p:spPr>
        <p:txBody>
          <a:bodyPr wrap="none"/>
          <a:lstStyle/>
          <a:p>
            <a:endParaRPr lang="en-US"/>
          </a:p>
        </p:txBody>
      </p:sp>
      <p:sp>
        <p:nvSpPr>
          <p:cNvPr id="1012744" name="Line 8"/>
          <p:cNvSpPr>
            <a:spLocks noChangeShapeType="1"/>
          </p:cNvSpPr>
          <p:nvPr/>
        </p:nvSpPr>
        <p:spPr bwMode="auto">
          <a:xfrm>
            <a:off x="381000" y="5410200"/>
            <a:ext cx="8001000" cy="1588"/>
          </a:xfrm>
          <a:prstGeom prst="line">
            <a:avLst/>
          </a:prstGeom>
          <a:noFill/>
          <a:ln w="9525">
            <a:solidFill>
              <a:schemeClr val="tx1"/>
            </a:solidFill>
            <a:prstDash val="lgDash"/>
            <a:miter lim="800000"/>
          </a:ln>
        </p:spPr>
        <p:txBody>
          <a:bodyPr wrap="none"/>
          <a:lstStyle/>
          <a:p>
            <a:endParaRPr lang="en-US"/>
          </a:p>
        </p:txBody>
      </p:sp>
      <p:sp>
        <p:nvSpPr>
          <p:cNvPr id="1012745" name="Text Box 9"/>
          <p:cNvSpPr txBox="1">
            <a:spLocks noChangeArrowheads="1"/>
          </p:cNvSpPr>
          <p:nvPr/>
        </p:nvSpPr>
        <p:spPr bwMode="auto">
          <a:xfrm>
            <a:off x="0" y="5715000"/>
            <a:ext cx="2590800" cy="11874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zh-CN" altLang="en-GB">
                <a:latin typeface="Tahoma" panose="020B0604030504040204" charset="0"/>
              </a:rPr>
              <a:t>“</a:t>
            </a:r>
            <a:r>
              <a:rPr lang="en-GB" altLang="zh-CN">
                <a:latin typeface="Tahoma" panose="020B0604030504040204" charset="0"/>
              </a:rPr>
              <a:t>Core” or Fundamental services</a:t>
            </a:r>
            <a:endParaRPr lang="en-GB" altLang="zh-CN">
              <a:latin typeface="Tahoma" panose="020B0604030504040204" charset="0"/>
            </a:endParaRPr>
          </a:p>
        </p:txBody>
      </p:sp>
      <p:sp>
        <p:nvSpPr>
          <p:cNvPr id="1012746" name="Text Box 10"/>
          <p:cNvSpPr txBox="1">
            <a:spLocks noChangeArrowheads="1"/>
          </p:cNvSpPr>
          <p:nvPr/>
        </p:nvSpPr>
        <p:spPr bwMode="auto">
          <a:xfrm>
            <a:off x="136525" y="3690938"/>
            <a:ext cx="2112963"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zh-CN" altLang="en-GB">
                <a:latin typeface="Tahoma" panose="020B0604030504040204" charset="0"/>
              </a:rPr>
              <a:t>“</a:t>
            </a:r>
            <a:r>
              <a:rPr lang="en-GB" altLang="zh-CN">
                <a:latin typeface="Tahoma" panose="020B0604030504040204" charset="0"/>
              </a:rPr>
              <a:t>System” level</a:t>
            </a:r>
            <a:endParaRPr lang="en-GB" altLang="zh-CN">
              <a:latin typeface="Tahoma" panose="020B0604030504040204" charset="0"/>
            </a:endParaRPr>
          </a:p>
        </p:txBody>
      </p:sp>
      <p:sp>
        <p:nvSpPr>
          <p:cNvPr id="1012747" name="Text Box 11"/>
          <p:cNvSpPr txBox="1">
            <a:spLocks noChangeArrowheads="1"/>
          </p:cNvSpPr>
          <p:nvPr/>
        </p:nvSpPr>
        <p:spPr bwMode="auto">
          <a:xfrm>
            <a:off x="212725" y="2166938"/>
            <a:ext cx="1743075"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zh-CN" altLang="en-GB">
                <a:latin typeface="Tahoma" panose="020B0604030504040204" charset="0"/>
              </a:rPr>
              <a:t>“</a:t>
            </a:r>
            <a:r>
              <a:rPr lang="en-GB" altLang="zh-CN">
                <a:latin typeface="Tahoma" panose="020B0604030504040204" charset="0"/>
              </a:rPr>
              <a:t>Front-end”</a:t>
            </a:r>
            <a:endParaRPr lang="en-GB" altLang="zh-CN">
              <a:latin typeface="Tahoma" panose="020B060403050404020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How to Design a First-Cut Architecture for CBD</a:t>
            </a:r>
            <a:endParaRPr lang="en-GB" altLang="zh-CN">
              <a:latin typeface="Garamond" panose="02020404030301010803" charset="0"/>
              <a:ea typeface="宋体" panose="02010600030101010101" pitchFamily="2" charset="-122"/>
            </a:endParaRPr>
          </a:p>
        </p:txBody>
      </p:sp>
      <p:sp>
        <p:nvSpPr>
          <p:cNvPr id="1014786"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Create a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Business Type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Diagram</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A UML class diagram representing the key concepts and the associations between them</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Separate the Core Types from other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business types</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Add an Interface Type for each Core Type identified</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Create a GUI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dialog type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by mapping steps in Use Cases to operations on interfaces</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Requires a standard template to be used with Use Cases</a:t>
            </a:r>
            <a:endParaRPr lang="en-GB" altLang="zh-CN" sz="2200">
              <a:latin typeface="Arial" panose="020B0604020202020204" pitchFamily="34" charset="0"/>
              <a:ea typeface="宋体" panose="02010600030101010101" pitchFamily="2" charset="-122"/>
            </a:endParaRPr>
          </a:p>
        </p:txBody>
      </p:sp>
      <p:sp>
        <p:nvSpPr>
          <p:cNvPr id="10147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5443425-8437-F641-A580-B27330FDB97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Identifying Core Types</a:t>
            </a:r>
            <a:endParaRPr lang="en-GB" altLang="zh-CN">
              <a:latin typeface="Garamond" panose="02020404030301010803" charset="0"/>
              <a:ea typeface="宋体" panose="02010600030101010101" pitchFamily="2" charset="-122"/>
            </a:endParaRPr>
          </a:p>
        </p:txBody>
      </p:sp>
      <p:sp>
        <p:nvSpPr>
          <p:cNvPr id="1016834"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Core Business Types represent the primary business information that the system must manage</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Each core type will correspond directly to a Core Business Interface</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 core type has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 business identifier (a name or unique number), usually independent of other identifiers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Has independent existence (no mandatory associations), except to a categorising type</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NB a mandatory association has a </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1</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 at the opposite end</a:t>
            </a:r>
            <a:endParaRPr lang="en-GB" altLang="zh-CN" sz="20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endParaRPr lang="zh-CN" altLang="en-GB" sz="2600">
              <a:latin typeface="Arial" panose="020B0604020202020204" pitchFamily="34" charset="0"/>
              <a:ea typeface="宋体" panose="02010600030101010101" pitchFamily="2" charset="-122"/>
            </a:endParaRPr>
          </a:p>
        </p:txBody>
      </p:sp>
      <p:sp>
        <p:nvSpPr>
          <p:cNvPr id="10168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95AE7D8-5624-0A44-B79E-A11D68B715E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Worked Example: Hotel Reservation</a:t>
            </a:r>
            <a:endParaRPr lang="en-GB" altLang="zh-CN">
              <a:latin typeface="Garamond" panose="02020404030301010803" charset="0"/>
              <a:ea typeface="宋体" panose="02010600030101010101" pitchFamily="2" charset="-122"/>
            </a:endParaRPr>
          </a:p>
        </p:txBody>
      </p:sp>
      <p:sp>
        <p:nvSpPr>
          <p:cNvPr id="1018882"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We want to provide some automated support for managing hotel reservations using CBD.</a:t>
            </a:r>
            <a:endParaRPr lang="en-GB" altLang="zh-CN">
              <a:latin typeface="Arial" panose="020B0604020202020204" pitchFamily="34" charset="0"/>
              <a:ea typeface="宋体" panose="02010600030101010101" pitchFamily="2" charset="-122"/>
            </a:endParaRPr>
          </a:p>
          <a:p>
            <a:pPr eaLnBrk="1" hangingPunct="1">
              <a:buFont typeface="Wingdings" panose="05000000000000000000" charset="0"/>
              <a:buNone/>
            </a:pPr>
            <a:endParaRPr lang="zh-CN" altLang="en-GB">
              <a:latin typeface="Arial" panose="020B0604020202020204" pitchFamily="34" charset="0"/>
              <a:ea typeface="宋体" panose="02010600030101010101" pitchFamily="2" charset="-122"/>
            </a:endParaRPr>
          </a:p>
        </p:txBody>
      </p:sp>
      <p:sp>
        <p:nvSpPr>
          <p:cNvPr id="10188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EA88E6C-88BD-BF46-9DA3-D1B7D85F7B74}"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2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Concept Model</a:t>
            </a:r>
            <a:endParaRPr lang="en-GB" altLang="zh-CN">
              <a:latin typeface="Garamond" panose="02020404030301010803" charset="0"/>
              <a:ea typeface="宋体" panose="02010600030101010101" pitchFamily="2" charset="-122"/>
            </a:endParaRPr>
          </a:p>
        </p:txBody>
      </p:sp>
      <p:sp>
        <p:nvSpPr>
          <p:cNvPr id="102093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E5D5165-551F-9140-A6A4-24CC98548E6B}" type="slidenum">
              <a:rPr lang="en-US" altLang="zh-CN" sz="1200">
                <a:latin typeface="Garamond" panose="02020404030301010803" charset="0"/>
              </a:rPr>
            </a:fld>
            <a:endParaRPr lang="en-US" altLang="zh-CN" sz="1200">
              <a:latin typeface="Garamond" panose="02020404030301010803" charset="0"/>
            </a:endParaRPr>
          </a:p>
        </p:txBody>
      </p:sp>
      <p:pic>
        <p:nvPicPr>
          <p:cNvPr id="10209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700213"/>
            <a:ext cx="6781800" cy="5157787"/>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Analysis of the Concept Model</a:t>
            </a:r>
            <a:endParaRPr lang="en-GB" altLang="zh-CN">
              <a:latin typeface="Garamond" panose="02020404030301010803" charset="0"/>
              <a:ea typeface="宋体" panose="02010600030101010101" pitchFamily="2" charset="-122"/>
            </a:endParaRPr>
          </a:p>
        </p:txBody>
      </p:sp>
      <p:sp>
        <p:nvSpPr>
          <p:cNvPr id="1022978"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The following types are excluded as being redundant, out of scope etc., or as attributes of other types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Hotel Chain, Clerk, Bill, Payment, Address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The following have mandatory associations and will become system-level &lt;&lt;business types&gt;&gt;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Room, RoomType, Reservation</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The following are left as &lt;&lt;core types&gt;&gt;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Customer, Hotel</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100">
                <a:latin typeface="Arial" panose="020B0604020202020204" pitchFamily="34" charset="0"/>
                <a:ea typeface="宋体" panose="02010600030101010101" pitchFamily="2" charset="-122"/>
              </a:rPr>
              <a:t>They have meaningful identifiers (names) in the world and no mandatory associations</a:t>
            </a:r>
            <a:endParaRPr lang="en-GB" altLang="zh-CN" sz="2100">
              <a:latin typeface="Arial" panose="020B0604020202020204" pitchFamily="34" charset="0"/>
              <a:ea typeface="宋体" panose="02010600030101010101" pitchFamily="2" charset="-122"/>
            </a:endParaRPr>
          </a:p>
          <a:p>
            <a:pPr lvl="1" eaLnBrk="1" hangingPunct="1">
              <a:lnSpc>
                <a:spcPct val="90000"/>
              </a:lnSpc>
            </a:pPr>
            <a:endParaRPr lang="en-GB" altLang="zh-CN" sz="2200">
              <a:latin typeface="Arial" panose="020B0604020202020204" pitchFamily="34" charset="0"/>
              <a:ea typeface="宋体" panose="02010600030101010101" pitchFamily="2" charset="-122"/>
            </a:endParaRPr>
          </a:p>
          <a:p>
            <a:pPr eaLnBrk="1" hangingPunct="1">
              <a:lnSpc>
                <a:spcPct val="90000"/>
              </a:lnSpc>
            </a:pPr>
            <a:endParaRPr lang="en-GB" altLang="zh-CN" sz="2600">
              <a:latin typeface="Arial" panose="020B0604020202020204" pitchFamily="34" charset="0"/>
              <a:ea typeface="宋体" panose="02010600030101010101" pitchFamily="2" charset="-122"/>
            </a:endParaRPr>
          </a:p>
        </p:txBody>
      </p:sp>
      <p:sp>
        <p:nvSpPr>
          <p:cNvPr id="10229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A0C17E2-2AA7-8949-8AB4-F62076C7A2E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Adding &lt;&lt;Interface Types&gt;&gt;</a:t>
            </a:r>
            <a:endParaRPr lang="en-GB" altLang="zh-CN">
              <a:latin typeface="Garamond" panose="02020404030301010803" charset="0"/>
              <a:ea typeface="宋体" panose="02010600030101010101" pitchFamily="2" charset="-122"/>
            </a:endParaRPr>
          </a:p>
        </p:txBody>
      </p:sp>
      <p:sp>
        <p:nvSpPr>
          <p:cNvPr id="102502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For each &lt;&lt;core type&gt;&gt; add an &lt;&lt;interface type&gt;&gt;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ICustomerMgt and IHotelMgt</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Remaining &lt;&lt;business types&gt;&gt; are represented in the class diagram as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contained by</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the &lt;&lt;core types&gt;&gt;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Design decisions have to made about which &lt;&lt;interface type&gt;&gt; owns any associations between &lt;&lt;business types&gt;&gt;</a:t>
            </a:r>
            <a:endParaRPr lang="en-GB" altLang="zh-CN" sz="2600">
              <a:latin typeface="Arial" panose="020B0604020202020204" pitchFamily="34" charset="0"/>
              <a:ea typeface="宋体" panose="02010600030101010101" pitchFamily="2" charset="-122"/>
            </a:endParaRPr>
          </a:p>
        </p:txBody>
      </p:sp>
      <p:sp>
        <p:nvSpPr>
          <p:cNvPr id="10250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8498039-A0C0-8048-902C-256840D393A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Identifying Business Interfaces</a:t>
            </a:r>
            <a:endParaRPr lang="en-GB" altLang="zh-CN">
              <a:latin typeface="Garamond" panose="02020404030301010803" charset="0"/>
              <a:ea typeface="宋体" panose="02010600030101010101" pitchFamily="2" charset="-122"/>
            </a:endParaRPr>
          </a:p>
        </p:txBody>
      </p:sp>
      <p:sp>
        <p:nvSpPr>
          <p:cNvPr id="102707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D24916A-A3EC-894C-BB35-0D77CD49A79E}" type="slidenum">
              <a:rPr lang="en-US" altLang="zh-CN" sz="1200">
                <a:latin typeface="Garamond" panose="02020404030301010803" charset="0"/>
              </a:rPr>
            </a:fld>
            <a:endParaRPr lang="en-US" altLang="zh-CN" sz="1200">
              <a:latin typeface="Garamond" panose="02020404030301010803" charset="0"/>
            </a:endParaRPr>
          </a:p>
        </p:txBody>
      </p:sp>
      <p:pic>
        <p:nvPicPr>
          <p:cNvPr id="1027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447800"/>
            <a:ext cx="8229600" cy="5722938"/>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Creating System-Level Interfaces</a:t>
            </a:r>
            <a:endParaRPr lang="en-GB" altLang="zh-CN">
              <a:latin typeface="Garamond" panose="02020404030301010803" charset="0"/>
              <a:ea typeface="宋体" panose="02010600030101010101" pitchFamily="2" charset="-122"/>
            </a:endParaRPr>
          </a:p>
        </p:txBody>
      </p:sp>
      <p:sp>
        <p:nvSpPr>
          <p:cNvPr id="1029122"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The &lt;&lt;interface types&gt;&gt; in the previous step represent core business services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They are not user interfaces</a:t>
            </a:r>
            <a:endParaRPr lang="en-GB" altLang="zh-CN">
              <a:latin typeface="Arial" panose="020B0604020202020204" pitchFamily="34" charset="0"/>
              <a:ea typeface="宋体" panose="02010600030101010101" pitchFamily="2" charset="-122"/>
            </a:endParaRPr>
          </a:p>
          <a:p>
            <a:pPr eaLnBrk="1" hangingPunct="1"/>
            <a:r>
              <a:rPr lang="en-GB" altLang="zh-CN">
                <a:latin typeface="Arial" panose="020B0604020202020204" pitchFamily="34" charset="0"/>
                <a:ea typeface="宋体" panose="02010600030101010101" pitchFamily="2" charset="-122"/>
              </a:rPr>
              <a:t>System-level interfaces are needed for the &lt;&lt;business types&gt;&gt;</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These are created by examining the use cases they participate in</a:t>
            </a:r>
            <a:endParaRPr lang="en-GB" altLang="zh-CN">
              <a:latin typeface="Arial" panose="020B0604020202020204" pitchFamily="34" charset="0"/>
              <a:ea typeface="宋体" panose="02010600030101010101" pitchFamily="2" charset="-122"/>
            </a:endParaRPr>
          </a:p>
          <a:p>
            <a:pPr lvl="2" eaLnBrk="1" hangingPunct="1">
              <a:buFont typeface="Wingdings" panose="05000000000000000000" charset="0"/>
              <a:buNone/>
            </a:pPr>
            <a:endParaRPr lang="zh-CN" altLang="en-GB">
              <a:latin typeface="Arial" panose="020B0604020202020204" pitchFamily="34" charset="0"/>
              <a:ea typeface="宋体" panose="02010600030101010101" pitchFamily="2" charset="-122"/>
            </a:endParaRPr>
          </a:p>
        </p:txBody>
      </p:sp>
      <p:sp>
        <p:nvSpPr>
          <p:cNvPr id="10291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BF4CC28-ADFD-9C42-B3D9-4E2B14E32D0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1" name="Rectangle 2"/>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496642" name="Rectangle 3"/>
          <p:cNvSpPr>
            <a:spLocks noGrp="1" noChangeArrowheads="1"/>
          </p:cNvSpPr>
          <p:nvPr>
            <p:ph idx="1"/>
          </p:nvPr>
        </p:nvSpPr>
        <p:spPr>
          <a:xfrm>
            <a:off x="457200" y="981075"/>
            <a:ext cx="8229600" cy="4530725"/>
          </a:xfrm>
        </p:spPr>
        <p:txBody>
          <a:bodyPr/>
          <a:lstStyle/>
          <a:p>
            <a:pPr>
              <a:lnSpc>
                <a:spcPct val="90000"/>
              </a:lnSpc>
            </a:pPr>
            <a:r>
              <a:rPr lang="en-US" sz="1800" dirty="0">
                <a:latin typeface="Arial" panose="020B0604020202020204" pitchFamily="34" charset="0"/>
                <a:ea typeface="宋体" panose="02010600030101010101" pitchFamily="2" charset="-122"/>
              </a:rPr>
              <a:t>SADL (Stanford): A Language for Specifying Software Architecture Hierarchies</a:t>
            </a:r>
            <a:endParaRPr lang="en-US" sz="1800" dirty="0">
              <a:latin typeface="Arial" panose="020B0604020202020204" pitchFamily="34" charset="0"/>
              <a:ea typeface="宋体" panose="02010600030101010101" pitchFamily="2" charset="-122"/>
            </a:endParaRPr>
          </a:p>
          <a:p>
            <a:pPr lvl="1">
              <a:lnSpc>
                <a:spcPct val="90000"/>
              </a:lnSpc>
            </a:pPr>
            <a:r>
              <a:rPr lang="en-US" sz="2000" dirty="0" err="1">
                <a:latin typeface="Arial" panose="020B0604020202020204" pitchFamily="34" charset="0"/>
                <a:ea typeface="宋体" panose="02010600030101010101" pitchFamily="2" charset="-122"/>
              </a:rPr>
              <a:t>Sadl</a:t>
            </a:r>
            <a:r>
              <a:rPr lang="en-US" sz="2000" dirty="0">
                <a:latin typeface="Arial" panose="020B0604020202020204" pitchFamily="34" charset="0"/>
                <a:ea typeface="宋体" panose="02010600030101010101" pitchFamily="2" charset="-122"/>
              </a:rPr>
              <a:t> is programming language independent, intended for both abstract and concrete modeling of system architectures.</a:t>
            </a:r>
            <a:endParaRPr lang="en-US" sz="1600" dirty="0">
              <a:latin typeface="Arial" panose="020B0604020202020204" pitchFamily="34" charset="0"/>
              <a:ea typeface="宋体" panose="02010600030101010101" pitchFamily="2" charset="-122"/>
            </a:endParaRPr>
          </a:p>
          <a:p>
            <a:pPr lvl="1">
              <a:lnSpc>
                <a:spcPct val="90000"/>
              </a:lnSpc>
            </a:pPr>
            <a:endParaRPr lang="en-US" sz="1600" dirty="0">
              <a:latin typeface="Arial" panose="020B0604020202020204" pitchFamily="34" charset="0"/>
              <a:ea typeface="宋体" panose="02010600030101010101" pitchFamily="2" charset="-122"/>
            </a:endParaRPr>
          </a:p>
          <a:p>
            <a:pPr lvl="1">
              <a:lnSpc>
                <a:spcPct val="90000"/>
              </a:lnSpc>
            </a:pPr>
            <a:r>
              <a:rPr lang="en-US" sz="1600" dirty="0">
                <a:latin typeface="Arial" panose="020B0604020202020204" pitchFamily="34" charset="0"/>
                <a:ea typeface="宋体" panose="02010600030101010101" pitchFamily="2" charset="-122"/>
              </a:rPr>
              <a:t>The </a:t>
            </a:r>
            <a:r>
              <a:rPr lang="en-US" sz="1600" dirty="0" err="1">
                <a:latin typeface="Arial" panose="020B0604020202020204" pitchFamily="34" charset="0"/>
                <a:ea typeface="宋体" panose="02010600030101010101" pitchFamily="2" charset="-122"/>
              </a:rPr>
              <a:t>Sadl</a:t>
            </a:r>
            <a:r>
              <a:rPr lang="en-US" sz="1600" dirty="0">
                <a:latin typeface="Arial" panose="020B0604020202020204" pitchFamily="34" charset="0"/>
                <a:ea typeface="宋体" panose="02010600030101010101" pitchFamily="2" charset="-122"/>
              </a:rPr>
              <a:t> language provides a precise textual notation for describing software architectures while retaining the intuitive </a:t>
            </a:r>
            <a:r>
              <a:rPr lang="en-US" sz="1600" dirty="0" err="1">
                <a:latin typeface="Arial" panose="020B0604020202020204" pitchFamily="34" charset="0"/>
                <a:ea typeface="宋体" panose="02010600030101010101" pitchFamily="2" charset="-122"/>
              </a:rPr>
              <a:t>box­and­arrow</a:t>
            </a:r>
            <a:r>
              <a:rPr lang="en-US" sz="1600" dirty="0">
                <a:latin typeface="Arial" panose="020B0604020202020204" pitchFamily="34" charset="0"/>
                <a:ea typeface="宋体" panose="02010600030101010101" pitchFamily="2" charset="-122"/>
              </a:rPr>
              <a:t> model.</a:t>
            </a:r>
            <a:endParaRPr lang="en-US" sz="1600" dirty="0">
              <a:latin typeface="Arial" panose="020B0604020202020204" pitchFamily="34" charset="0"/>
              <a:ea typeface="宋体" panose="02010600030101010101" pitchFamily="2" charset="-122"/>
            </a:endParaRPr>
          </a:p>
          <a:p>
            <a:pPr lvl="1">
              <a:lnSpc>
                <a:spcPct val="90000"/>
              </a:lnSpc>
            </a:pPr>
            <a:endParaRPr lang="en-US" sz="1600" dirty="0">
              <a:latin typeface="Arial" panose="020B0604020202020204" pitchFamily="34" charset="0"/>
              <a:ea typeface="宋体" panose="02010600030101010101" pitchFamily="2" charset="-122"/>
            </a:endParaRPr>
          </a:p>
          <a:p>
            <a:pPr lvl="1">
              <a:lnSpc>
                <a:spcPct val="90000"/>
              </a:lnSpc>
            </a:pPr>
            <a:r>
              <a:rPr lang="en-US" sz="1600" dirty="0">
                <a:latin typeface="Arial" panose="020B0604020202020204" pitchFamily="34" charset="0"/>
                <a:ea typeface="宋体" panose="02010600030101010101" pitchFamily="2" charset="-122"/>
              </a:rPr>
              <a:t>(</a:t>
            </a:r>
            <a:r>
              <a:rPr lang="en-US" sz="1600" dirty="0" err="1">
                <a:latin typeface="Arial" panose="020B0604020202020204" pitchFamily="34" charset="0"/>
                <a:ea typeface="宋体" panose="02010600030101010101" pitchFamily="2" charset="-122"/>
              </a:rPr>
              <a:t>Sadl</a:t>
            </a:r>
            <a:r>
              <a:rPr lang="en-US" sz="1600" dirty="0">
                <a:latin typeface="Arial" panose="020B0604020202020204" pitchFamily="34" charset="0"/>
                <a:ea typeface="宋体" panose="02010600030101010101" pitchFamily="2" charset="-122"/>
              </a:rPr>
              <a:t>) makes a clean distinction between several kinds of architectural objects (e.g., components and connectors) and make explicit their intended uses.</a:t>
            </a:r>
            <a:endParaRPr lang="en-US" sz="1600" dirty="0">
              <a:latin typeface="Arial" panose="020B0604020202020204" pitchFamily="34" charset="0"/>
              <a:ea typeface="宋体" panose="02010600030101010101" pitchFamily="2" charset="-122"/>
            </a:endParaRPr>
          </a:p>
          <a:p>
            <a:pPr lvl="1">
              <a:lnSpc>
                <a:spcPct val="90000"/>
              </a:lnSpc>
            </a:pPr>
            <a:endParaRPr lang="en-US" sz="1600" dirty="0">
              <a:latin typeface="Arial" panose="020B0604020202020204" pitchFamily="34" charset="0"/>
              <a:ea typeface="宋体" panose="02010600030101010101" pitchFamily="2" charset="-122"/>
            </a:endParaRPr>
          </a:p>
          <a:p>
            <a:pPr lvl="1">
              <a:lnSpc>
                <a:spcPct val="90000"/>
              </a:lnSpc>
            </a:pPr>
            <a:r>
              <a:rPr lang="en-US" sz="1600" dirty="0">
                <a:latin typeface="Arial" panose="020B0604020202020204" pitchFamily="34" charset="0"/>
                <a:ea typeface="宋体" panose="02010600030101010101" pitchFamily="2" charset="-122"/>
              </a:rPr>
              <a:t>The </a:t>
            </a:r>
            <a:r>
              <a:rPr lang="en-US" sz="1600" dirty="0" err="1">
                <a:latin typeface="Arial" panose="020B0604020202020204" pitchFamily="34" charset="0"/>
                <a:ea typeface="宋体" panose="02010600030101010101" pitchFamily="2" charset="-122"/>
              </a:rPr>
              <a:t>Sadl</a:t>
            </a:r>
            <a:r>
              <a:rPr lang="en-US" sz="1600" dirty="0">
                <a:latin typeface="Arial" panose="020B0604020202020204" pitchFamily="34" charset="0"/>
                <a:ea typeface="宋体" panose="02010600030101010101" pitchFamily="2" charset="-122"/>
              </a:rPr>
              <a:t> language provides facilities for specifying architectures and for also specifying </a:t>
            </a:r>
            <a:r>
              <a:rPr lang="en-US" sz="1600" dirty="0" err="1">
                <a:latin typeface="Arial" panose="020B0604020202020204" pitchFamily="34" charset="0"/>
                <a:ea typeface="宋体" panose="02010600030101010101" pitchFamily="2" charset="-122"/>
              </a:rPr>
              <a:t>well­formed</a:t>
            </a:r>
            <a:r>
              <a:rPr lang="en-US" sz="1600" dirty="0">
                <a:latin typeface="Arial" panose="020B0604020202020204" pitchFamily="34" charset="0"/>
                <a:ea typeface="宋体" panose="02010600030101010101" pitchFamily="2" charset="-122"/>
              </a:rPr>
              <a:t> ness constraints on particular classes of architectures. </a:t>
            </a:r>
            <a:endParaRPr lang="en-US" sz="1600" dirty="0">
              <a:latin typeface="Arial" panose="020B0604020202020204" pitchFamily="34" charset="0"/>
              <a:ea typeface="宋体" panose="02010600030101010101" pitchFamily="2" charset="-122"/>
            </a:endParaRPr>
          </a:p>
          <a:p>
            <a:pPr lvl="1">
              <a:lnSpc>
                <a:spcPct val="90000"/>
              </a:lnSpc>
            </a:pPr>
            <a:endParaRPr lang="en-US" sz="1600" dirty="0">
              <a:latin typeface="Arial" panose="020B0604020202020204" pitchFamily="34" charset="0"/>
              <a:ea typeface="宋体" panose="02010600030101010101" pitchFamily="2" charset="-122"/>
            </a:endParaRPr>
          </a:p>
          <a:p>
            <a:pPr lvl="2">
              <a:lnSpc>
                <a:spcPct val="90000"/>
              </a:lnSpc>
            </a:pPr>
            <a:r>
              <a:rPr lang="en-US" sz="1400" dirty="0">
                <a:latin typeface="Arial" panose="020B0604020202020204" pitchFamily="34" charset="0"/>
                <a:ea typeface="宋体" panose="02010600030101010101" pitchFamily="2" charset="-122"/>
              </a:rPr>
              <a:t>For example, it is possible to specify not only the kinds of components and connections in, </a:t>
            </a:r>
            <a:r>
              <a:rPr lang="en-US" sz="1400" dirty="0" err="1">
                <a:latin typeface="Arial" panose="020B0604020202020204" pitchFamily="34" charset="0"/>
                <a:ea typeface="宋体" panose="02010600030101010101" pitchFamily="2" charset="-122"/>
              </a:rPr>
              <a:t>client­server</a:t>
            </a:r>
            <a:r>
              <a:rPr lang="en-US" sz="1400" dirty="0">
                <a:latin typeface="Arial" panose="020B0604020202020204" pitchFamily="34" charset="0"/>
                <a:ea typeface="宋体" panose="02010600030101010101" pitchFamily="2" charset="-122"/>
              </a:rPr>
              <a:t> and blackboard systems, but also the intended configurations of the components and connections. </a:t>
            </a:r>
            <a:endParaRPr lang="en-US" sz="1400" dirty="0">
              <a:latin typeface="Arial" panose="020B0604020202020204" pitchFamily="34" charset="0"/>
              <a:ea typeface="宋体" panose="02010600030101010101" pitchFamily="2" charset="-122"/>
            </a:endParaRPr>
          </a:p>
          <a:p>
            <a:pPr lvl="2">
              <a:lnSpc>
                <a:spcPct val="90000"/>
              </a:lnSpc>
            </a:pPr>
            <a:endParaRPr lang="en-US" sz="1400" dirty="0">
              <a:latin typeface="Arial" panose="020B0604020202020204" pitchFamily="34" charset="0"/>
              <a:ea typeface="宋体" panose="02010600030101010101" pitchFamily="2" charset="-122"/>
            </a:endParaRPr>
          </a:p>
          <a:p>
            <a:pPr lvl="2">
              <a:lnSpc>
                <a:spcPct val="90000"/>
              </a:lnSpc>
            </a:pPr>
            <a:r>
              <a:rPr lang="en-US" sz="1400" dirty="0" err="1">
                <a:latin typeface="Arial" panose="020B0604020202020204" pitchFamily="34" charset="0"/>
                <a:ea typeface="宋体" panose="02010600030101010101" pitchFamily="2" charset="-122"/>
              </a:rPr>
              <a:t>Sadl</a:t>
            </a:r>
            <a:r>
              <a:rPr lang="en-US" sz="1400" dirty="0">
                <a:latin typeface="Arial" panose="020B0604020202020204" pitchFamily="34" charset="0"/>
                <a:ea typeface="宋体" panose="02010600030101010101" pitchFamily="2" charset="-122"/>
              </a:rPr>
              <a:t> can be used to describe the architecture of a specific system or a family of systems. </a:t>
            </a:r>
            <a:endParaRPr lang="en-US" sz="1400" dirty="0">
              <a:latin typeface="Arial" panose="020B0604020202020204" pitchFamily="34" charset="0"/>
              <a:ea typeface="宋体" panose="02010600030101010101" pitchFamily="2" charset="-122"/>
            </a:endParaRPr>
          </a:p>
        </p:txBody>
      </p:sp>
      <p:sp>
        <p:nvSpPr>
          <p:cNvPr id="496643"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37EAED-96D2-764A-AA97-9B13275A4084}"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6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Mapping Use Cases to Interfaces</a:t>
            </a:r>
            <a:endParaRPr lang="en-GB" altLang="zh-CN">
              <a:latin typeface="Garamond" panose="02020404030301010803" charset="0"/>
              <a:ea typeface="宋体" panose="02010600030101010101" pitchFamily="2" charset="-122"/>
            </a:endParaRPr>
          </a:p>
        </p:txBody>
      </p:sp>
      <p:sp>
        <p:nvSpPr>
          <p:cNvPr id="103117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9D31D3A-D96A-7645-A4A9-78B4C30B7EC1}" type="slidenum">
              <a:rPr lang="en-US" altLang="zh-CN" sz="1200">
                <a:latin typeface="Garamond" panose="02020404030301010803" charset="0"/>
              </a:rPr>
            </a:fld>
            <a:endParaRPr lang="en-US" altLang="zh-CN" sz="1200">
              <a:latin typeface="Garamond" panose="02020404030301010803" charset="0"/>
            </a:endParaRPr>
          </a:p>
        </p:txBody>
      </p:sp>
      <p:sp>
        <p:nvSpPr>
          <p:cNvPr id="1031171" name="Oval 3"/>
          <p:cNvSpPr>
            <a:spLocks noChangeArrowheads="1"/>
          </p:cNvSpPr>
          <p:nvPr/>
        </p:nvSpPr>
        <p:spPr bwMode="auto">
          <a:xfrm>
            <a:off x="1524000" y="2438400"/>
            <a:ext cx="2590800" cy="762000"/>
          </a:xfrm>
          <a:prstGeom prst="ellipse">
            <a:avLst/>
          </a:prstGeom>
          <a:solidFill>
            <a:schemeClr val="accent1">
              <a:alpha val="56862"/>
            </a:schemeClr>
          </a:solidFill>
          <a:ln w="9525">
            <a:solidFill>
              <a:schemeClr val="tx1"/>
            </a:solidFill>
            <a:miter lim="800000"/>
          </a:ln>
        </p:spPr>
        <p:txBody>
          <a:bodyPr wrap="none" anchor="ctr"/>
          <a:lstStyle/>
          <a:p>
            <a:pPr algn="ctr"/>
            <a:r>
              <a:rPr lang="en-GB" altLang="zh-CN" sz="2400">
                <a:latin typeface="Tahoma" panose="020B0604030504040204" charset="0"/>
              </a:rPr>
              <a:t>MakeReservation</a:t>
            </a:r>
            <a:endParaRPr lang="en-GB" altLang="zh-CN" sz="2400">
              <a:latin typeface="Tahoma" panose="020B0604030504040204" charset="0"/>
            </a:endParaRPr>
          </a:p>
        </p:txBody>
      </p:sp>
      <p:sp>
        <p:nvSpPr>
          <p:cNvPr id="1031172" name="Text Box 4"/>
          <p:cNvSpPr txBox="1">
            <a:spLocks noChangeArrowheads="1"/>
          </p:cNvSpPr>
          <p:nvPr/>
        </p:nvSpPr>
        <p:spPr bwMode="auto">
          <a:xfrm>
            <a:off x="0" y="2590800"/>
            <a:ext cx="1374775"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Use case</a:t>
            </a:r>
            <a:endParaRPr lang="en-GB" altLang="zh-CN">
              <a:latin typeface="Tahoma" panose="020B0604030504040204" charset="0"/>
            </a:endParaRPr>
          </a:p>
        </p:txBody>
      </p:sp>
      <p:sp>
        <p:nvSpPr>
          <p:cNvPr id="1031173" name="Text Box 5"/>
          <p:cNvSpPr txBox="1">
            <a:spLocks noChangeArrowheads="1"/>
          </p:cNvSpPr>
          <p:nvPr/>
        </p:nvSpPr>
        <p:spPr bwMode="auto">
          <a:xfrm>
            <a:off x="6096000" y="2286000"/>
            <a:ext cx="26670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&lt;&lt;dialog type&gt;&gt;</a:t>
            </a:r>
            <a:endParaRPr lang="en-GB" altLang="zh-CN">
              <a:latin typeface="Tahoma" panose="020B0604030504040204" charset="0"/>
            </a:endParaRPr>
          </a:p>
          <a:p>
            <a:pPr eaLnBrk="1" hangingPunct="1">
              <a:spcBef>
                <a:spcPct val="50000"/>
              </a:spcBef>
            </a:pPr>
            <a:r>
              <a:rPr lang="en-GB" altLang="zh-CN">
                <a:latin typeface="Tahoma" panose="020B0604030504040204" charset="0"/>
              </a:rPr>
              <a:t>MakeReservation</a:t>
            </a:r>
            <a:endParaRPr lang="en-GB" altLang="zh-CN">
              <a:latin typeface="Tahoma" panose="020B0604030504040204" charset="0"/>
            </a:endParaRPr>
          </a:p>
        </p:txBody>
      </p:sp>
      <p:sp>
        <p:nvSpPr>
          <p:cNvPr id="1031174" name="Text Box 6"/>
          <p:cNvSpPr txBox="1">
            <a:spLocks noChangeArrowheads="1"/>
          </p:cNvSpPr>
          <p:nvPr/>
        </p:nvSpPr>
        <p:spPr bwMode="auto">
          <a:xfrm>
            <a:off x="5791200" y="4648200"/>
            <a:ext cx="30480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&lt;&lt;interface type&gt;&gt;</a:t>
            </a:r>
            <a:endParaRPr lang="en-GB" altLang="zh-CN">
              <a:latin typeface="Tahoma" panose="020B0604030504040204" charset="0"/>
            </a:endParaRPr>
          </a:p>
          <a:p>
            <a:pPr eaLnBrk="1" hangingPunct="1">
              <a:spcBef>
                <a:spcPct val="50000"/>
              </a:spcBef>
            </a:pPr>
            <a:r>
              <a:rPr lang="en-GB" altLang="zh-CN">
                <a:latin typeface="Tahoma" panose="020B0604030504040204" charset="0"/>
              </a:rPr>
              <a:t>IMakeReservation</a:t>
            </a:r>
            <a:endParaRPr lang="en-GB" altLang="zh-CN">
              <a:latin typeface="Tahoma" panose="020B0604030504040204" charset="0"/>
            </a:endParaRPr>
          </a:p>
        </p:txBody>
      </p:sp>
      <p:sp>
        <p:nvSpPr>
          <p:cNvPr id="1031175" name="Line 7"/>
          <p:cNvSpPr>
            <a:spLocks noChangeShapeType="1"/>
          </p:cNvSpPr>
          <p:nvPr/>
        </p:nvSpPr>
        <p:spPr bwMode="auto">
          <a:xfrm>
            <a:off x="7239000" y="3352800"/>
            <a:ext cx="0" cy="1295400"/>
          </a:xfrm>
          <a:prstGeom prst="line">
            <a:avLst/>
          </a:prstGeom>
          <a:noFill/>
          <a:ln w="9525">
            <a:solidFill>
              <a:schemeClr val="tx1"/>
            </a:solidFill>
            <a:prstDash val="lgDash"/>
            <a:miter lim="800000"/>
            <a:tailEnd type="arrow" w="med" len="lg"/>
          </a:ln>
        </p:spPr>
        <p:txBody>
          <a:bodyPr wrap="none"/>
          <a:lstStyle/>
          <a:p>
            <a:endParaRPr lang="en-US"/>
          </a:p>
        </p:txBody>
      </p:sp>
      <p:sp>
        <p:nvSpPr>
          <p:cNvPr id="1031176" name="AutoShape 8"/>
          <p:cNvSpPr>
            <a:spLocks noChangeArrowheads="1"/>
          </p:cNvSpPr>
          <p:nvPr/>
        </p:nvSpPr>
        <p:spPr bwMode="auto">
          <a:xfrm>
            <a:off x="4572000" y="2590800"/>
            <a:ext cx="1219200" cy="533400"/>
          </a:xfrm>
          <a:prstGeom prst="rightArrow">
            <a:avLst>
              <a:gd name="adj1" fmla="val 50000"/>
              <a:gd name="adj2" fmla="val 57143"/>
            </a:avLst>
          </a:prstGeom>
          <a:solidFill>
            <a:schemeClr val="hlink"/>
          </a:solidFill>
          <a:ln w="9525">
            <a:solidFill>
              <a:schemeClr val="tx1"/>
            </a:solidFill>
            <a:miter lim="800000"/>
          </a:ln>
        </p:spPr>
        <p:txBody>
          <a:bodyPr wrap="none" anchor="ctr"/>
          <a:lstStyle/>
          <a:p>
            <a:endParaRPr lang="zh-CN" altLang="en-US"/>
          </a:p>
        </p:txBody>
      </p:sp>
      <p:sp>
        <p:nvSpPr>
          <p:cNvPr id="1031177" name="AutoShape 9"/>
          <p:cNvSpPr>
            <a:spLocks noChangeArrowheads="1"/>
          </p:cNvSpPr>
          <p:nvPr/>
        </p:nvSpPr>
        <p:spPr bwMode="auto">
          <a:xfrm>
            <a:off x="1981200" y="4114800"/>
            <a:ext cx="1905000" cy="1905000"/>
          </a:xfrm>
          <a:prstGeom prst="foldedCorner">
            <a:avLst>
              <a:gd name="adj" fmla="val 12500"/>
            </a:avLst>
          </a:prstGeom>
          <a:solidFill>
            <a:schemeClr val="accent1">
              <a:alpha val="49019"/>
            </a:schemeClr>
          </a:solidFill>
          <a:ln w="9525">
            <a:solidFill>
              <a:schemeClr val="tx1"/>
            </a:solidFill>
            <a:miter lim="800000"/>
          </a:ln>
        </p:spPr>
        <p:txBody>
          <a:bodyPr wrap="none" anchor="ctr"/>
          <a:lstStyle/>
          <a:p>
            <a:pPr algn="ctr"/>
            <a:r>
              <a:rPr lang="en-GB" altLang="zh-CN" sz="2400">
                <a:latin typeface="Tahoma" panose="020B0604030504040204" charset="0"/>
              </a:rPr>
              <a:t>1….</a:t>
            </a:r>
            <a:endParaRPr lang="en-GB" altLang="zh-CN" sz="2400">
              <a:latin typeface="Tahoma" panose="020B0604030504040204" charset="0"/>
            </a:endParaRPr>
          </a:p>
          <a:p>
            <a:pPr algn="ctr"/>
            <a:r>
              <a:rPr lang="en-GB" altLang="zh-CN" sz="2400">
                <a:latin typeface="Tahoma" panose="020B0604030504040204" charset="0"/>
              </a:rPr>
              <a:t>2….</a:t>
            </a:r>
            <a:endParaRPr lang="en-GB" altLang="zh-CN" sz="2400">
              <a:latin typeface="Tahoma" panose="020B0604030504040204" charset="0"/>
            </a:endParaRPr>
          </a:p>
          <a:p>
            <a:pPr algn="ctr"/>
            <a:r>
              <a:rPr lang="en-GB" altLang="zh-CN" sz="2400">
                <a:latin typeface="Tahoma" panose="020B0604030504040204" charset="0"/>
              </a:rPr>
              <a:t>3….</a:t>
            </a:r>
            <a:endParaRPr lang="en-GB" altLang="zh-CN" sz="2400">
              <a:latin typeface="Tahoma" panose="020B0604030504040204" charset="0"/>
            </a:endParaRPr>
          </a:p>
          <a:p>
            <a:pPr algn="ctr"/>
            <a:r>
              <a:rPr lang="en-GB" altLang="zh-CN" sz="2400">
                <a:latin typeface="Tahoma" panose="020B0604030504040204" charset="0"/>
              </a:rPr>
              <a:t>4….</a:t>
            </a:r>
            <a:endParaRPr lang="en-GB" altLang="zh-CN" sz="2400">
              <a:latin typeface="Tahoma" panose="020B0604030504040204" charset="0"/>
            </a:endParaRPr>
          </a:p>
          <a:p>
            <a:pPr algn="ctr"/>
            <a:r>
              <a:rPr lang="en-GB" altLang="zh-CN" sz="2400">
                <a:latin typeface="Tahoma" panose="020B0604030504040204" charset="0"/>
              </a:rPr>
              <a:t>5….</a:t>
            </a:r>
            <a:endParaRPr lang="en-GB" altLang="zh-CN" sz="2400">
              <a:latin typeface="Tahoma" panose="020B0604030504040204" charset="0"/>
            </a:endParaRPr>
          </a:p>
        </p:txBody>
      </p:sp>
      <p:sp>
        <p:nvSpPr>
          <p:cNvPr id="1031178" name="Text Box 10"/>
          <p:cNvSpPr txBox="1">
            <a:spLocks noChangeArrowheads="1"/>
          </p:cNvSpPr>
          <p:nvPr/>
        </p:nvSpPr>
        <p:spPr bwMode="auto">
          <a:xfrm>
            <a:off x="-92075" y="4910138"/>
            <a:ext cx="2173288"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Use case steps</a:t>
            </a:r>
            <a:endParaRPr lang="en-GB" altLang="zh-CN">
              <a:latin typeface="Tahoma" panose="020B0604030504040204" charset="0"/>
            </a:endParaRPr>
          </a:p>
        </p:txBody>
      </p:sp>
      <p:sp>
        <p:nvSpPr>
          <p:cNvPr id="1031179" name="AutoShape 11"/>
          <p:cNvSpPr>
            <a:spLocks noChangeArrowheads="1"/>
          </p:cNvSpPr>
          <p:nvPr/>
        </p:nvSpPr>
        <p:spPr bwMode="auto">
          <a:xfrm>
            <a:off x="4114800" y="4876800"/>
            <a:ext cx="1219200" cy="533400"/>
          </a:xfrm>
          <a:prstGeom prst="rightArrow">
            <a:avLst>
              <a:gd name="adj1" fmla="val 50000"/>
              <a:gd name="adj2" fmla="val 57143"/>
            </a:avLst>
          </a:prstGeom>
          <a:solidFill>
            <a:schemeClr val="hlink"/>
          </a:solidFill>
          <a:ln w="9525">
            <a:solidFill>
              <a:schemeClr val="tx1"/>
            </a:solidFill>
            <a:miter lim="800000"/>
          </a:ln>
        </p:spPr>
        <p:txBody>
          <a:bodyPr wrap="none" anchor="ctr"/>
          <a:lstStyle/>
          <a:p>
            <a:endParaRPr lang="zh-CN"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28BAD56-2178-5341-BACF-F70736F5DB83}" type="slidenum">
              <a:rPr lang="en-US" altLang="zh-CN" sz="1200">
                <a:latin typeface="Garamond" panose="02020404030301010803" charset="0"/>
              </a:rPr>
            </a:fld>
            <a:endParaRPr lang="en-US" altLang="zh-CN" sz="1200">
              <a:latin typeface="Garamond" panose="02020404030301010803" charset="0"/>
            </a:endParaRPr>
          </a:p>
        </p:txBody>
      </p:sp>
      <p:sp>
        <p:nvSpPr>
          <p:cNvPr id="1033218" name="Rectangle 2"/>
          <p:cNvSpPr>
            <a:spLocks noGrp="1" noChangeArrowheads="1"/>
          </p:cNvSpPr>
          <p:nvPr>
            <p:ph type="title" idx="4294967295"/>
          </p:nvPr>
        </p:nvSpPr>
        <p:spPr>
          <a:xfrm>
            <a:off x="0" y="1844675"/>
            <a:ext cx="2438400" cy="1143000"/>
          </a:xfrm>
        </p:spPr>
        <p:txBody>
          <a:bodyPr/>
          <a:lstStyle/>
          <a:p>
            <a:pPr eaLnBrk="1" hangingPunct="1"/>
            <a:r>
              <a:rPr lang="en-GB" altLang="zh-CN">
                <a:latin typeface="Garamond" panose="02020404030301010803" charset="0"/>
                <a:ea typeface="宋体" panose="02010600030101010101" pitchFamily="2" charset="-122"/>
              </a:rPr>
              <a:t>Use Case Diagram</a:t>
            </a:r>
            <a:endParaRPr lang="en-GB" altLang="zh-CN">
              <a:latin typeface="Garamond" panose="02020404030301010803" charset="0"/>
              <a:ea typeface="宋体" panose="02010600030101010101" pitchFamily="2" charset="-122"/>
            </a:endParaRPr>
          </a:p>
        </p:txBody>
      </p:sp>
      <p:pic>
        <p:nvPicPr>
          <p:cNvPr id="10332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434975"/>
            <a:ext cx="4143375" cy="6423025"/>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Sample Use Case (1)</a:t>
            </a:r>
            <a:endParaRPr lang="en-GB" altLang="zh-CN">
              <a:latin typeface="Garamond" panose="02020404030301010803" charset="0"/>
              <a:ea typeface="宋体" panose="02010600030101010101" pitchFamily="2" charset="-122"/>
            </a:endParaRPr>
          </a:p>
        </p:txBody>
      </p:sp>
      <p:sp>
        <p:nvSpPr>
          <p:cNvPr id="1035266"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6FEF335-798D-EF4C-9873-73A30361256E}" type="slidenum">
              <a:rPr lang="en-US" altLang="zh-CN" sz="1200">
                <a:latin typeface="Garamond" panose="02020404030301010803" charset="0"/>
              </a:rPr>
            </a:fld>
            <a:endParaRPr lang="en-US" altLang="zh-CN" sz="1200">
              <a:latin typeface="Garamond" panose="02020404030301010803" charset="0"/>
            </a:endParaRPr>
          </a:p>
        </p:txBody>
      </p:sp>
      <p:graphicFrame>
        <p:nvGraphicFramePr>
          <p:cNvPr id="1077251" name="Group 3"/>
          <p:cNvGraphicFramePr>
            <a:graphicFrameLocks noGrp="1"/>
          </p:cNvGraphicFramePr>
          <p:nvPr/>
        </p:nvGraphicFramePr>
        <p:xfrm>
          <a:off x="1524000" y="1897063"/>
          <a:ext cx="6096000" cy="1020762"/>
        </p:xfrm>
        <a:graphic>
          <a:graphicData uri="http://schemas.openxmlformats.org/drawingml/2006/table">
            <a:tbl>
              <a:tblPr/>
              <a:tblGrid>
                <a:gridCol w="3048000"/>
                <a:gridCol w="3048000"/>
              </a:tblGrid>
              <a:tr h="30689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Name</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Make a Reservation</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93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Initiating Actor</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Reservation Maker</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93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Goal</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Reserve a Room at Hotel</a:t>
                      </a:r>
                      <a:endParaRPr kumimoji="0" lang="en-GB"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8" marB="46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5281" name="Text Box 17"/>
          <p:cNvSpPr txBox="1">
            <a:spLocks noChangeArrowheads="1"/>
          </p:cNvSpPr>
          <p:nvPr/>
        </p:nvSpPr>
        <p:spPr bwMode="auto">
          <a:xfrm>
            <a:off x="1447800" y="3124200"/>
            <a:ext cx="7391400" cy="3176588"/>
          </a:xfrm>
          <a:prstGeom prst="rect">
            <a:avLst/>
          </a:prstGeom>
          <a:noFill/>
          <a:ln>
            <a:noFill/>
          </a:ln>
        </p:spPr>
        <p:txBody>
          <a:bodyPr lIns="90000" tIns="46800" rIns="90000" bIns="46800">
            <a:spAutoFit/>
          </a:bodyPr>
          <a:lstStyle>
            <a:lvl1pPr marL="457200" indent="-4572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b="1">
                <a:latin typeface="Tahoma" panose="020B0604030504040204" charset="0"/>
              </a:rPr>
              <a:t>Happy Case Scenario:</a:t>
            </a:r>
            <a:endParaRPr lang="en-GB" altLang="zh-CN" sz="1400" b="1">
              <a:latin typeface="Tahoma" panose="020B0604030504040204" charset="0"/>
            </a:endParaRPr>
          </a:p>
          <a:p>
            <a:pPr eaLnBrk="1" hangingPunct="1">
              <a:spcBef>
                <a:spcPct val="50000"/>
              </a:spcBef>
              <a:buFontTx/>
              <a:buAutoNum type="arabicPeriod"/>
            </a:pPr>
            <a:r>
              <a:rPr lang="en-GB" altLang="zh-CN" sz="1400">
                <a:latin typeface="Tahoma" panose="020B0604030504040204" charset="0"/>
              </a:rPr>
              <a:t>ReservationMaker asks to make a reservation</a:t>
            </a:r>
            <a:endParaRPr lang="en-GB" altLang="zh-CN" sz="1400">
              <a:latin typeface="Tahoma" panose="020B0604030504040204" charset="0"/>
            </a:endParaRPr>
          </a:p>
          <a:p>
            <a:pPr eaLnBrk="1" hangingPunct="1">
              <a:spcBef>
                <a:spcPct val="50000"/>
              </a:spcBef>
              <a:buFontTx/>
              <a:buAutoNum type="arabicPeriod"/>
            </a:pPr>
            <a:r>
              <a:rPr lang="en-GB" altLang="zh-CN" sz="1400">
                <a:latin typeface="Tahoma" panose="020B0604030504040204" charset="0"/>
              </a:rPr>
              <a:t>ReservationMaker selects hotel, dates and room type</a:t>
            </a:r>
            <a:endParaRPr lang="en-GB" altLang="zh-CN" sz="1400">
              <a:latin typeface="Tahoma" panose="020B0604030504040204" charset="0"/>
            </a:endParaRPr>
          </a:p>
          <a:p>
            <a:pPr eaLnBrk="1" hangingPunct="1">
              <a:spcBef>
                <a:spcPct val="50000"/>
              </a:spcBef>
            </a:pPr>
            <a:r>
              <a:rPr lang="en-GB" altLang="zh-CN" sz="1400">
                <a:latin typeface="Tahoma" panose="020B0604030504040204" charset="0"/>
              </a:rPr>
              <a:t>3.      System provides availability and price </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ReservationMaker agrees to proceed</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ReservationMaker provides name and postcode</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ReservationMaker provides contact e-mail address</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System makes reservation and gives it a tag</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System reveals tag to ReservationMaker</a:t>
            </a:r>
            <a:endParaRPr lang="en-GB" altLang="zh-CN" sz="1400">
              <a:latin typeface="Tahoma" panose="020B0604030504040204" charset="0"/>
            </a:endParaRPr>
          </a:p>
          <a:p>
            <a:pPr eaLnBrk="1" hangingPunct="1">
              <a:spcBef>
                <a:spcPct val="50000"/>
              </a:spcBef>
              <a:buFontTx/>
              <a:buAutoNum type="arabicPeriod" startAt="4"/>
            </a:pPr>
            <a:r>
              <a:rPr lang="en-GB" altLang="zh-CN" sz="1400">
                <a:latin typeface="Tahoma" panose="020B0604030504040204" charset="0"/>
              </a:rPr>
              <a:t>System creates and sends confirmation by e-mail</a:t>
            </a:r>
            <a:endParaRPr lang="en-GB" altLang="zh-CN" sz="1400">
              <a:latin typeface="Tahoma" panose="020B060403050404020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Sample Use Case (2)</a:t>
            </a:r>
            <a:endParaRPr lang="en-GB" altLang="zh-CN">
              <a:latin typeface="Garamond" panose="02020404030301010803" charset="0"/>
              <a:ea typeface="宋体" panose="02010600030101010101" pitchFamily="2" charset="-122"/>
            </a:endParaRPr>
          </a:p>
        </p:txBody>
      </p:sp>
      <p:sp>
        <p:nvSpPr>
          <p:cNvPr id="103731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F2269AD-E1ED-6C4A-B7DD-DF62E805E0E5}" type="slidenum">
              <a:rPr lang="en-US" altLang="zh-CN" sz="1200">
                <a:latin typeface="Garamond" panose="02020404030301010803" charset="0"/>
              </a:rPr>
            </a:fld>
            <a:endParaRPr lang="en-US" altLang="zh-CN" sz="1200">
              <a:latin typeface="Garamond" panose="02020404030301010803" charset="0"/>
            </a:endParaRPr>
          </a:p>
        </p:txBody>
      </p:sp>
      <p:sp>
        <p:nvSpPr>
          <p:cNvPr id="1037315" name="Text Box 3"/>
          <p:cNvSpPr txBox="1">
            <a:spLocks noChangeArrowheads="1"/>
          </p:cNvSpPr>
          <p:nvPr/>
        </p:nvSpPr>
        <p:spPr bwMode="auto">
          <a:xfrm>
            <a:off x="1371600" y="2209800"/>
            <a:ext cx="7010400" cy="1900238"/>
          </a:xfrm>
          <a:prstGeom prst="rect">
            <a:avLst/>
          </a:prstGeom>
          <a:noFill/>
          <a:ln>
            <a:noFill/>
          </a:ln>
        </p:spPr>
        <p:txBody>
          <a:bodyPr lIns="90000" tIns="46800" rIns="90000" bIns="46800">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b="1">
                <a:latin typeface="Tahoma" panose="020B0604030504040204" charset="0"/>
              </a:rPr>
              <a:t>Extensions</a:t>
            </a:r>
            <a:endParaRPr lang="en-GB" altLang="zh-CN" sz="1400" b="1">
              <a:latin typeface="Tahoma" panose="020B0604030504040204" charset="0"/>
            </a:endParaRPr>
          </a:p>
          <a:p>
            <a:pPr eaLnBrk="1" hangingPunct="1">
              <a:spcBef>
                <a:spcPct val="50000"/>
              </a:spcBef>
            </a:pPr>
            <a:r>
              <a:rPr lang="en-GB" altLang="zh-CN" sz="1400">
                <a:latin typeface="Tahoma" panose="020B0604030504040204" charset="0"/>
              </a:rPr>
              <a:t>	3. Room Not Available</a:t>
            </a:r>
            <a:endParaRPr lang="en-GB" altLang="zh-CN" sz="1400">
              <a:latin typeface="Tahoma" panose="020B0604030504040204" charset="0"/>
            </a:endParaRPr>
          </a:p>
          <a:p>
            <a:pPr eaLnBrk="1" hangingPunct="1">
              <a:spcBef>
                <a:spcPct val="50000"/>
              </a:spcBef>
            </a:pPr>
            <a:r>
              <a:rPr lang="en-GB" altLang="zh-CN" sz="1400">
                <a:latin typeface="Tahoma" panose="020B0604030504040204" charset="0"/>
              </a:rPr>
              <a:t>		a) System offers alternative dates and room types</a:t>
            </a:r>
            <a:endParaRPr lang="en-GB" altLang="zh-CN" sz="1400">
              <a:latin typeface="Tahoma" panose="020B0604030504040204" charset="0"/>
            </a:endParaRPr>
          </a:p>
          <a:p>
            <a:pPr eaLnBrk="1" hangingPunct="1">
              <a:spcBef>
                <a:spcPct val="50000"/>
              </a:spcBef>
            </a:pPr>
            <a:r>
              <a:rPr lang="en-GB" altLang="zh-CN" sz="1400">
                <a:latin typeface="Tahoma" panose="020B0604030504040204" charset="0"/>
              </a:rPr>
              <a:t>		b) ReservationMaker selects from alternatives</a:t>
            </a:r>
            <a:endParaRPr lang="en-GB" altLang="zh-CN" sz="1400">
              <a:latin typeface="Tahoma" panose="020B0604030504040204" charset="0"/>
            </a:endParaRPr>
          </a:p>
          <a:p>
            <a:pPr eaLnBrk="1" hangingPunct="1">
              <a:spcBef>
                <a:spcPct val="50000"/>
              </a:spcBef>
            </a:pPr>
            <a:r>
              <a:rPr lang="en-GB" altLang="zh-CN" sz="1400">
                <a:latin typeface="Tahoma" panose="020B0604030504040204" charset="0"/>
              </a:rPr>
              <a:t>                6. Customer already on file</a:t>
            </a:r>
            <a:endParaRPr lang="en-GB" altLang="zh-CN" sz="1400">
              <a:latin typeface="Tahoma" panose="020B0604030504040204" charset="0"/>
            </a:endParaRPr>
          </a:p>
          <a:p>
            <a:pPr eaLnBrk="1" hangingPunct="1">
              <a:spcBef>
                <a:spcPct val="50000"/>
              </a:spcBef>
            </a:pPr>
            <a:r>
              <a:rPr lang="en-GB" altLang="zh-CN" sz="1400">
                <a:latin typeface="Tahoma" panose="020B0604030504040204" charset="0"/>
              </a:rPr>
              <a:t>		a) Resume 7</a:t>
            </a:r>
            <a:endParaRPr lang="en-GB" altLang="zh-CN" sz="1400">
              <a:latin typeface="Tahoma" panose="020B0604030504040204"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Use Case Step Operations</a:t>
            </a:r>
            <a:endParaRPr lang="en-GB" altLang="zh-CN">
              <a:latin typeface="Garamond" panose="02020404030301010803" charset="0"/>
              <a:ea typeface="宋体" panose="02010600030101010101" pitchFamily="2" charset="-122"/>
            </a:endParaRPr>
          </a:p>
        </p:txBody>
      </p:sp>
      <p:sp>
        <p:nvSpPr>
          <p:cNvPr id="1039362"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BEAEF52-CE8F-8B4E-8A11-DC8CAC8576FC}" type="slidenum">
              <a:rPr lang="en-US" altLang="zh-CN" sz="1200">
                <a:latin typeface="Garamond" panose="02020404030301010803" charset="0"/>
              </a:rPr>
            </a:fld>
            <a:endParaRPr lang="en-US" altLang="zh-CN" sz="1200">
              <a:latin typeface="Garamond" panose="02020404030301010803" charset="0"/>
            </a:endParaRPr>
          </a:p>
        </p:txBody>
      </p:sp>
      <p:sp>
        <p:nvSpPr>
          <p:cNvPr id="1039363" name="Oval 3"/>
          <p:cNvSpPr>
            <a:spLocks noChangeArrowheads="1"/>
          </p:cNvSpPr>
          <p:nvPr/>
        </p:nvSpPr>
        <p:spPr bwMode="auto">
          <a:xfrm>
            <a:off x="685800" y="1828800"/>
            <a:ext cx="2590800" cy="762000"/>
          </a:xfrm>
          <a:prstGeom prst="ellipse">
            <a:avLst/>
          </a:prstGeom>
          <a:solidFill>
            <a:schemeClr val="accent1">
              <a:alpha val="56078"/>
            </a:schemeClr>
          </a:solidFill>
          <a:ln w="9525">
            <a:solidFill>
              <a:schemeClr val="tx1"/>
            </a:solidFill>
            <a:miter lim="800000"/>
          </a:ln>
        </p:spPr>
        <p:txBody>
          <a:bodyPr wrap="none" anchor="ctr"/>
          <a:lstStyle/>
          <a:p>
            <a:pPr algn="ctr"/>
            <a:r>
              <a:rPr lang="en-GB" altLang="zh-CN" sz="2400">
                <a:latin typeface="Tahoma" panose="020B0604030504040204" charset="0"/>
              </a:rPr>
              <a:t>MakeReservation</a:t>
            </a:r>
            <a:endParaRPr lang="en-GB" altLang="zh-CN" sz="2400">
              <a:latin typeface="Tahoma" panose="020B0604030504040204" charset="0"/>
            </a:endParaRPr>
          </a:p>
        </p:txBody>
      </p:sp>
      <p:sp>
        <p:nvSpPr>
          <p:cNvPr id="1039364" name="Text Box 4"/>
          <p:cNvSpPr txBox="1">
            <a:spLocks noChangeArrowheads="1"/>
          </p:cNvSpPr>
          <p:nvPr/>
        </p:nvSpPr>
        <p:spPr bwMode="auto">
          <a:xfrm>
            <a:off x="838200" y="3048000"/>
            <a:ext cx="3200400" cy="1014413"/>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&lt;&lt;interface type&gt;&gt;</a:t>
            </a:r>
            <a:endParaRPr lang="en-GB" altLang="zh-CN">
              <a:latin typeface="Tahoma" panose="020B0604030504040204" charset="0"/>
            </a:endParaRPr>
          </a:p>
          <a:p>
            <a:pPr eaLnBrk="1" hangingPunct="1">
              <a:spcBef>
                <a:spcPct val="50000"/>
              </a:spcBef>
            </a:pPr>
            <a:r>
              <a:rPr lang="en-GB" altLang="zh-CN">
                <a:latin typeface="Tahoma" panose="020B0604030504040204" charset="0"/>
              </a:rPr>
              <a:t>IMakeReservation</a:t>
            </a:r>
            <a:endParaRPr lang="en-GB" altLang="zh-CN">
              <a:latin typeface="Tahoma" panose="020B0604030504040204" charset="0"/>
            </a:endParaRPr>
          </a:p>
        </p:txBody>
      </p:sp>
      <p:sp>
        <p:nvSpPr>
          <p:cNvPr id="1039365" name="Text Box 5"/>
          <p:cNvSpPr txBox="1">
            <a:spLocks noChangeArrowheads="1"/>
          </p:cNvSpPr>
          <p:nvPr/>
        </p:nvSpPr>
        <p:spPr bwMode="auto">
          <a:xfrm>
            <a:off x="838200" y="4038600"/>
            <a:ext cx="3200400" cy="156210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getHotelDetails()</a:t>
            </a:r>
            <a:endParaRPr lang="en-GB" altLang="zh-CN">
              <a:latin typeface="Tahoma" panose="020B0604030504040204" charset="0"/>
            </a:endParaRPr>
          </a:p>
          <a:p>
            <a:pPr eaLnBrk="1" hangingPunct="1">
              <a:spcBef>
                <a:spcPct val="50000"/>
              </a:spcBef>
            </a:pPr>
            <a:r>
              <a:rPr lang="en-GB" altLang="zh-CN">
                <a:latin typeface="Tahoma" panose="020B0604030504040204" charset="0"/>
              </a:rPr>
              <a:t>getRoomInfo()</a:t>
            </a:r>
            <a:endParaRPr lang="en-GB" altLang="zh-CN">
              <a:latin typeface="Tahoma" panose="020B0604030504040204" charset="0"/>
            </a:endParaRPr>
          </a:p>
          <a:p>
            <a:pPr eaLnBrk="1" hangingPunct="1">
              <a:spcBef>
                <a:spcPct val="50000"/>
              </a:spcBef>
            </a:pPr>
            <a:r>
              <a:rPr lang="en-GB" altLang="zh-CN">
                <a:latin typeface="Tahoma" panose="020B0604030504040204" charset="0"/>
              </a:rPr>
              <a:t>makeReservation()</a:t>
            </a:r>
            <a:endParaRPr lang="en-GB" altLang="zh-CN">
              <a:latin typeface="Tahoma" panose="020B0604030504040204" charset="0"/>
            </a:endParaRPr>
          </a:p>
        </p:txBody>
      </p:sp>
      <p:sp>
        <p:nvSpPr>
          <p:cNvPr id="1039366" name="Text Box 6"/>
          <p:cNvSpPr txBox="1">
            <a:spLocks noChangeArrowheads="1"/>
          </p:cNvSpPr>
          <p:nvPr/>
        </p:nvSpPr>
        <p:spPr bwMode="auto">
          <a:xfrm>
            <a:off x="5410200" y="1828800"/>
            <a:ext cx="2514600" cy="10064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Returns a list of hotels and room types</a:t>
            </a:r>
            <a:endParaRPr lang="en-GB" altLang="zh-CN" sz="2000">
              <a:latin typeface="Tahoma" panose="020B0604030504040204" charset="0"/>
            </a:endParaRPr>
          </a:p>
        </p:txBody>
      </p:sp>
      <p:sp>
        <p:nvSpPr>
          <p:cNvPr id="1039367" name="Text Box 7"/>
          <p:cNvSpPr txBox="1">
            <a:spLocks noChangeArrowheads="1"/>
          </p:cNvSpPr>
          <p:nvPr/>
        </p:nvSpPr>
        <p:spPr bwMode="auto">
          <a:xfrm>
            <a:off x="5943600" y="3124200"/>
            <a:ext cx="2819400" cy="10064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Returns price and availability given hotel, roomtype and dates</a:t>
            </a:r>
            <a:endParaRPr lang="en-GB" altLang="zh-CN" sz="2000">
              <a:latin typeface="Tahoma" panose="020B0604030504040204" charset="0"/>
            </a:endParaRPr>
          </a:p>
        </p:txBody>
      </p:sp>
      <p:sp>
        <p:nvSpPr>
          <p:cNvPr id="1039368" name="Text Box 8"/>
          <p:cNvSpPr txBox="1">
            <a:spLocks noChangeArrowheads="1"/>
          </p:cNvSpPr>
          <p:nvPr/>
        </p:nvSpPr>
        <p:spPr bwMode="auto">
          <a:xfrm>
            <a:off x="5105400" y="5105400"/>
            <a:ext cx="3352800" cy="7016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Create a reservation given hotel, roomtype and dates</a:t>
            </a:r>
            <a:endParaRPr lang="en-GB" altLang="zh-CN" sz="2000">
              <a:latin typeface="Tahoma" panose="020B0604030504040204" charset="0"/>
            </a:endParaRPr>
          </a:p>
        </p:txBody>
      </p:sp>
      <p:sp>
        <p:nvSpPr>
          <p:cNvPr id="1039369" name="Line 9"/>
          <p:cNvSpPr>
            <a:spLocks noChangeShapeType="1"/>
          </p:cNvSpPr>
          <p:nvPr/>
        </p:nvSpPr>
        <p:spPr bwMode="auto">
          <a:xfrm flipV="1">
            <a:off x="3505200" y="2286000"/>
            <a:ext cx="1905000" cy="1905000"/>
          </a:xfrm>
          <a:prstGeom prst="line">
            <a:avLst/>
          </a:prstGeom>
          <a:noFill/>
          <a:ln w="9525">
            <a:solidFill>
              <a:schemeClr val="tx1"/>
            </a:solidFill>
            <a:miter lim="800000"/>
            <a:tailEnd type="triangle" w="med" len="med"/>
          </a:ln>
        </p:spPr>
        <p:txBody>
          <a:bodyPr wrap="none"/>
          <a:lstStyle/>
          <a:p>
            <a:endParaRPr lang="en-US"/>
          </a:p>
        </p:txBody>
      </p:sp>
      <p:sp>
        <p:nvSpPr>
          <p:cNvPr id="1039370" name="Line 10"/>
          <p:cNvSpPr>
            <a:spLocks noChangeShapeType="1"/>
          </p:cNvSpPr>
          <p:nvPr/>
        </p:nvSpPr>
        <p:spPr bwMode="auto">
          <a:xfrm flipV="1">
            <a:off x="2971800" y="3733800"/>
            <a:ext cx="2895600" cy="1143000"/>
          </a:xfrm>
          <a:prstGeom prst="line">
            <a:avLst/>
          </a:prstGeom>
          <a:noFill/>
          <a:ln w="9525">
            <a:solidFill>
              <a:schemeClr val="tx1"/>
            </a:solidFill>
            <a:miter lim="800000"/>
            <a:tailEnd type="triangle" w="med" len="med"/>
          </a:ln>
        </p:spPr>
        <p:txBody>
          <a:bodyPr wrap="none"/>
          <a:lstStyle/>
          <a:p>
            <a:endParaRPr lang="en-US"/>
          </a:p>
        </p:txBody>
      </p:sp>
      <p:sp>
        <p:nvSpPr>
          <p:cNvPr id="1039371" name="Line 11"/>
          <p:cNvSpPr>
            <a:spLocks noChangeShapeType="1"/>
          </p:cNvSpPr>
          <p:nvPr/>
        </p:nvSpPr>
        <p:spPr bwMode="auto">
          <a:xfrm>
            <a:off x="3657600" y="5410200"/>
            <a:ext cx="1295400" cy="0"/>
          </a:xfrm>
          <a:prstGeom prst="line">
            <a:avLst/>
          </a:prstGeom>
          <a:noFill/>
          <a:ln w="9525">
            <a:solidFill>
              <a:schemeClr val="tx1"/>
            </a:solidFill>
            <a:miter lim="800000"/>
            <a:tailEnd type="triangle" w="med" len="med"/>
          </a:ln>
        </p:spPr>
        <p:txBody>
          <a:bodyPr wrap="none"/>
          <a:lstStyle/>
          <a:p>
            <a:endParaRPr lang="en-US"/>
          </a:p>
        </p:txBody>
      </p:sp>
      <p:sp>
        <p:nvSpPr>
          <p:cNvPr id="1039372" name="Text Box 12"/>
          <p:cNvSpPr txBox="1">
            <a:spLocks noChangeArrowheads="1"/>
          </p:cNvSpPr>
          <p:nvPr/>
        </p:nvSpPr>
        <p:spPr bwMode="auto">
          <a:xfrm>
            <a:off x="381000" y="6096000"/>
            <a:ext cx="6705600" cy="8223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The “MakeReservation” use case becomes the “IMakeReservation” interface </a:t>
            </a:r>
            <a:endParaRPr lang="en-GB" altLang="zh-CN">
              <a:latin typeface="Tahoma" panose="020B060403050404020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0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Component Specifications</a:t>
            </a:r>
            <a:endParaRPr lang="en-GB" altLang="zh-CN">
              <a:latin typeface="Garamond" panose="02020404030301010803" charset="0"/>
              <a:ea typeface="宋体" panose="02010600030101010101" pitchFamily="2" charset="-122"/>
            </a:endParaRPr>
          </a:p>
        </p:txBody>
      </p:sp>
      <p:sp>
        <p:nvSpPr>
          <p:cNvPr id="1041410"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Deciding which components, and which interfaces they support, are fundamental architectural decisions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Starting assumption: one component spec. per business interface</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and a single system component spec.for all use cases</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(Reservation System)</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IMakeReservation would be folded in with other use cases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Major alternative option is one per use case</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and one each for any existing legacy systems that need to be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wrapped</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p:txBody>
      </p:sp>
      <p:sp>
        <p:nvSpPr>
          <p:cNvPr id="10414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247DCB4-1AA9-B64F-B160-CF0E7950468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Initial Component Architecture for a Hotel System</a:t>
            </a:r>
            <a:endParaRPr lang="en-GB" altLang="zh-CN">
              <a:latin typeface="Garamond" panose="02020404030301010803" charset="0"/>
              <a:ea typeface="宋体" panose="02010600030101010101" pitchFamily="2" charset="-122"/>
            </a:endParaRPr>
          </a:p>
        </p:txBody>
      </p:sp>
      <p:sp>
        <p:nvSpPr>
          <p:cNvPr id="104345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6BE2F3B-8CCB-0C41-B582-DAAFC2C31755}" type="slidenum">
              <a:rPr lang="en-US" altLang="zh-CN" sz="1200">
                <a:latin typeface="Garamond" panose="02020404030301010803" charset="0"/>
              </a:rPr>
            </a:fld>
            <a:endParaRPr lang="en-US" altLang="zh-CN" sz="1200">
              <a:latin typeface="Garamond" panose="02020404030301010803" charset="0"/>
            </a:endParaRPr>
          </a:p>
        </p:txBody>
      </p:sp>
      <p:pic>
        <p:nvPicPr>
          <p:cNvPr id="1043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828800"/>
            <a:ext cx="6172200" cy="5062538"/>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Summary</a:t>
            </a:r>
            <a:endParaRPr lang="en-GB" altLang="zh-CN">
              <a:latin typeface="Garamond" panose="02020404030301010803" charset="0"/>
              <a:ea typeface="宋体" panose="02010600030101010101" pitchFamily="2" charset="-122"/>
            </a:endParaRPr>
          </a:p>
        </p:txBody>
      </p:sp>
      <p:sp>
        <p:nvSpPr>
          <p:cNvPr id="1045506"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An architectural approach to CBD requires: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Separating Component Interfaces from Component Specifications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Creating Interfaces (usage contracts) for each core business function</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and System-level Interfaces for use case functionality</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Providing Component Specifications to support the Component Interfaces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Dialog types are used to provide GUIs for the application</a:t>
            </a:r>
            <a:endParaRPr lang="en-GB" altLang="zh-CN">
              <a:latin typeface="Arial" panose="020B0604020202020204" pitchFamily="34" charset="0"/>
              <a:ea typeface="宋体" panose="02010600030101010101" pitchFamily="2" charset="-122"/>
            </a:endParaRPr>
          </a:p>
        </p:txBody>
      </p:sp>
      <p:sp>
        <p:nvSpPr>
          <p:cNvPr id="10455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E2F672F-18B1-CC49-82DB-A1E30F23776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3" name="Rectangle 2"/>
          <p:cNvSpPr>
            <a:spLocks noGrp="1" noChangeArrowheads="1"/>
          </p:cNvSpPr>
          <p:nvPr>
            <p:ph type="ctrTitle"/>
          </p:nvPr>
        </p:nvSpPr>
        <p:spPr>
          <a:xfrm>
            <a:off x="914400" y="1708150"/>
            <a:ext cx="7623175" cy="1363663"/>
          </a:xfrm>
        </p:spPr>
        <p:txBody>
          <a:bodyPr/>
          <a:lstStyle/>
          <a:p>
            <a:pPr eaLnBrk="1" hangingPunct="1"/>
            <a:r>
              <a:rPr lang="en-US" altLang="zh-CN" sz="4600">
                <a:latin typeface="Garamond" panose="02020404030301010803" charset="0"/>
                <a:ea typeface="宋体" panose="02010600030101010101" pitchFamily="2" charset="-122"/>
              </a:rPr>
              <a:t>Topic 12: Software Architecture Evaluation</a:t>
            </a:r>
            <a:endParaRPr lang="en-AU" altLang="zh-CN" sz="4600">
              <a:latin typeface="Garamond" panose="02020404030301010803" charset="0"/>
              <a:ea typeface="宋体" panose="02010600030101010101" pitchFamily="2" charset="-122"/>
            </a:endParaRPr>
          </a:p>
        </p:txBody>
      </p:sp>
      <p:sp>
        <p:nvSpPr>
          <p:cNvPr id="1047554" name="Rectangle 3"/>
          <p:cNvSpPr>
            <a:spLocks noGrp="1" noChangeArrowheads="1"/>
          </p:cNvSpPr>
          <p:nvPr>
            <p:ph type="subTitle" idx="1"/>
          </p:nvPr>
        </p:nvSpPr>
        <p:spPr>
          <a:xfrm>
            <a:off x="990600" y="3810000"/>
            <a:ext cx="7391400" cy="1752600"/>
          </a:xfrm>
        </p:spPr>
        <p:txBody>
          <a:bodyPr/>
          <a:lstStyle/>
          <a:p>
            <a:pPr eaLnBrk="1" hangingPunct="1">
              <a:buFont typeface="Wingdings" panose="05000000000000000000" charset="0"/>
              <a:buNone/>
            </a:pPr>
            <a:r>
              <a:rPr lang="en-AU" altLang="zh-CN">
                <a:latin typeface="Arial" panose="020B0604020202020204" pitchFamily="34" charset="0"/>
                <a:ea typeface="宋体" panose="02010600030101010101" pitchFamily="2" charset="-122"/>
              </a:rPr>
              <a:t>  </a:t>
            </a:r>
            <a:endParaRPr lang="en-AU" altLang="zh-CN">
              <a:latin typeface="Arial" panose="020B0604020202020204" pitchFamily="34" charset="0"/>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Outline</a:t>
            </a:r>
            <a:endParaRPr lang="en-AU" altLang="zh-CN">
              <a:latin typeface="Garamond" panose="02020404030301010803" charset="0"/>
              <a:ea typeface="宋体" panose="02010600030101010101" pitchFamily="2" charset="-122"/>
            </a:endParaRPr>
          </a:p>
        </p:txBody>
      </p:sp>
      <p:sp>
        <p:nvSpPr>
          <p:cNvPr id="1049602" name="Rectangle 3"/>
          <p:cNvSpPr>
            <a:spLocks noGrp="1" noChangeArrowheads="1"/>
          </p:cNvSpPr>
          <p:nvPr>
            <p:ph idx="1"/>
          </p:nvPr>
        </p:nvSpPr>
        <p:spPr>
          <a:xfrm>
            <a:off x="685800" y="2133600"/>
            <a:ext cx="7772400" cy="4114800"/>
          </a:xfrm>
        </p:spPr>
        <p:txBody>
          <a:bodyPr/>
          <a:lstStyle/>
          <a:p>
            <a:pPr eaLnBrk="1" hangingPunct="1"/>
            <a:r>
              <a:rPr lang="en-US" altLang="zh-CN">
                <a:latin typeface="Arial" panose="020B0604020202020204" pitchFamily="34" charset="0"/>
                <a:ea typeface="宋体" panose="02010600030101010101" pitchFamily="2" charset="-122"/>
              </a:rPr>
              <a:t>Architecture Evaluation Introduction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Evaluation Methods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Component Based Architecture Evaluation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Beyond Components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Conclusion</a:t>
            </a:r>
            <a:endParaRPr lang="en-US" altLang="zh-CN">
              <a:latin typeface="Arial" panose="020B0604020202020204" pitchFamily="34" charset="0"/>
              <a:ea typeface="宋体" panose="02010600030101010101" pitchFamily="2" charset="-122"/>
            </a:endParaRPr>
          </a:p>
          <a:p>
            <a:pPr eaLnBrk="1" hangingPunct="1"/>
            <a:endParaRPr lang="en-AU" altLang="zh-CN">
              <a:latin typeface="Arial" panose="020B0604020202020204" pitchFamily="34" charset="0"/>
              <a:ea typeface="宋体" panose="02010600030101010101" pitchFamily="2" charset="-122"/>
            </a:endParaRPr>
          </a:p>
        </p:txBody>
      </p:sp>
      <p:sp>
        <p:nvSpPr>
          <p:cNvPr id="10496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C5DDB0C-DDFF-F74D-BEF0-61F04DEB512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5" name="Rectangle 2"/>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497666" name="Rectangle 3"/>
          <p:cNvSpPr>
            <a:spLocks noGrp="1" noChangeArrowheads="1"/>
          </p:cNvSpPr>
          <p:nvPr>
            <p:ph idx="1"/>
          </p:nvPr>
        </p:nvSpPr>
        <p:spPr>
          <a:xfrm>
            <a:off x="457200" y="836613"/>
            <a:ext cx="8229600" cy="4530725"/>
          </a:xfrm>
        </p:spPr>
        <p:txBody>
          <a:bodyPr/>
          <a:lstStyle/>
          <a:p>
            <a:pPr marL="0" indent="0">
              <a:lnSpc>
                <a:spcPct val="90000"/>
              </a:lnSpc>
              <a:buFont typeface="Wingdings" panose="05000000000000000000" charset="0"/>
              <a:buNone/>
            </a:pPr>
            <a:endParaRPr lang="en-US" sz="1000">
              <a:solidFill>
                <a:schemeClr val="hlink"/>
              </a:solidFill>
              <a:latin typeface="Arial" panose="020B0604020202020204" pitchFamily="34" charset="0"/>
              <a:ea typeface="宋体" panose="02010600030101010101" pitchFamily="2" charset="-122"/>
            </a:endParaRPr>
          </a:p>
          <a:p>
            <a:pPr lvl="1">
              <a:lnSpc>
                <a:spcPct val="90000"/>
              </a:lnSpc>
            </a:pPr>
            <a:r>
              <a:rPr lang="en-US">
                <a:latin typeface="Arial" panose="020B0604020202020204" pitchFamily="34" charset="0"/>
                <a:ea typeface="宋体" panose="02010600030101010101" pitchFamily="2" charset="-122"/>
              </a:rPr>
              <a:t>A vertical hierarchy serves to bridge the gap between abstractions in architectures and the more primitive structural concepts in conventional programming languages. </a:t>
            </a:r>
            <a:endParaRPr lang="en-US">
              <a:latin typeface="Arial" panose="020B0604020202020204" pitchFamily="34" charset="0"/>
              <a:ea typeface="宋体" panose="02010600030101010101" pitchFamily="2" charset="-122"/>
            </a:endParaRPr>
          </a:p>
          <a:p>
            <a:pPr lvl="1">
              <a:lnSpc>
                <a:spcPct val="90000"/>
              </a:lnSpc>
            </a:pPr>
            <a:r>
              <a:rPr lang="en-US">
                <a:latin typeface="Arial" panose="020B0604020202020204" pitchFamily="34" charset="0"/>
                <a:ea typeface="宋体" panose="02010600030101010101" pitchFamily="2" charset="-122"/>
              </a:rPr>
              <a:t>Each level in a vertical hierarchy typically is described using a different vocabulary, reflecting a change in representation. </a:t>
            </a:r>
            <a:endParaRPr lang="en-US">
              <a:latin typeface="Arial" panose="020B0604020202020204" pitchFamily="34" charset="0"/>
              <a:ea typeface="宋体" panose="02010600030101010101" pitchFamily="2" charset="-122"/>
            </a:endParaRPr>
          </a:p>
          <a:p>
            <a:pPr lvl="2">
              <a:lnSpc>
                <a:spcPct val="90000"/>
              </a:lnSpc>
            </a:pPr>
            <a:r>
              <a:rPr lang="en-US">
                <a:latin typeface="Arial" panose="020B0604020202020204" pitchFamily="34" charset="0"/>
                <a:ea typeface="宋体" panose="02010600030101010101" pitchFamily="2" charset="-122"/>
              </a:rPr>
              <a:t>For example, a pipe­and­filter architecture would be described using a different vocabulary than an event­based architecture. </a:t>
            </a:r>
            <a:endParaRPr lang="en-US">
              <a:latin typeface="Arial" panose="020B0604020202020204" pitchFamily="34" charset="0"/>
              <a:ea typeface="宋体" panose="02010600030101010101" pitchFamily="2" charset="-122"/>
            </a:endParaRPr>
          </a:p>
          <a:p>
            <a:pPr lvl="1">
              <a:lnSpc>
                <a:spcPct val="90000"/>
              </a:lnSpc>
            </a:pPr>
            <a:r>
              <a:rPr lang="en-US">
                <a:latin typeface="Arial" panose="020B0604020202020204" pitchFamily="34" charset="0"/>
                <a:ea typeface="宋体" panose="02010600030101010101" pitchFamily="2" charset="-122"/>
              </a:rPr>
              <a:t>A horizontal hierarchy is analogous to ``bubble decomposition'' in dataflow modeling, where the same vocabulary is used to describe every level in the decomposition. </a:t>
            </a:r>
            <a:endParaRPr lang="en-US">
              <a:latin typeface="Arial" panose="020B0604020202020204" pitchFamily="34" charset="0"/>
              <a:ea typeface="宋体" panose="02010600030101010101" pitchFamily="2" charset="-122"/>
            </a:endParaRPr>
          </a:p>
        </p:txBody>
      </p:sp>
      <p:sp>
        <p:nvSpPr>
          <p:cNvPr id="497667"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B01ADC2-5CE3-ED4D-9902-CC38E5948492}"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4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Introduction</a:t>
            </a:r>
            <a:endParaRPr lang="en-AU" altLang="zh-CN">
              <a:latin typeface="Garamond" panose="02020404030301010803" charset="0"/>
              <a:ea typeface="宋体" panose="02010600030101010101" pitchFamily="2" charset="-122"/>
            </a:endParaRPr>
          </a:p>
        </p:txBody>
      </p:sp>
      <p:sp>
        <p:nvSpPr>
          <p:cNvPr id="1051650" name="Rectangle 3"/>
          <p:cNvSpPr>
            <a:spLocks noGrp="1" noChangeArrowheads="1"/>
          </p:cNvSpPr>
          <p:nvPr>
            <p:ph idx="1"/>
          </p:nvPr>
        </p:nvSpPr>
        <p:spPr>
          <a:xfrm>
            <a:off x="531813" y="1981200"/>
            <a:ext cx="7772400" cy="4114800"/>
          </a:xfrm>
        </p:spPr>
        <p:txBody>
          <a:bodyPr/>
          <a:lstStyle/>
          <a:p>
            <a:pPr eaLnBrk="1" hangingPunct="1">
              <a:lnSpc>
                <a:spcPct val="90000"/>
              </a:lnSpc>
            </a:pPr>
            <a:r>
              <a:rPr lang="en-US" altLang="zh-CN" sz="2600">
                <a:latin typeface="Arial" panose="020B0604020202020204" pitchFamily="34" charset="0"/>
                <a:ea typeface="宋体" panose="02010600030101010101" pitchFamily="2" charset="-122"/>
              </a:rPr>
              <a:t>What is architecture Evaluation</a:t>
            </a:r>
            <a:endParaRPr lang="en-US" altLang="zh-CN" sz="26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Architecture Assessment/Evaluation: Assign a specific value to software architecture suitability</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Architecture Review: Doesn’t assign a specific as a measure of suitability</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Architecture Analysis: Techniques used to perform architecture reviews/assessment/evaluation</a:t>
            </a:r>
            <a:endParaRPr lang="en-US" altLang="zh-CN" sz="22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Being used in two context</a:t>
            </a:r>
            <a:endParaRPr lang="en-US" altLang="zh-CN" sz="26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 validation step for an architecture being developed</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 step in the acquisition of software system</a:t>
            </a:r>
            <a:endParaRPr lang="en-AU" altLang="zh-CN" sz="2200">
              <a:latin typeface="Arial" panose="020B0604020202020204" pitchFamily="34" charset="0"/>
              <a:ea typeface="宋体" panose="02010600030101010101" pitchFamily="2" charset="-122"/>
            </a:endParaRPr>
          </a:p>
        </p:txBody>
      </p:sp>
      <p:sp>
        <p:nvSpPr>
          <p:cNvPr id="105165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25052D9-9B62-0C45-A485-0B6543F0FBC4}"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7" name="Rectangle 2"/>
          <p:cNvSpPr>
            <a:spLocks noGrp="1" noChangeArrowheads="1"/>
          </p:cNvSpPr>
          <p:nvPr>
            <p:ph type="title"/>
          </p:nvPr>
        </p:nvSpPr>
        <p:spPr>
          <a:xfrm>
            <a:off x="457200" y="277813"/>
            <a:ext cx="8229600" cy="911225"/>
          </a:xfrm>
        </p:spPr>
        <p:txBody>
          <a:bodyPr/>
          <a:lstStyle/>
          <a:p>
            <a:pPr eaLnBrk="1" hangingPunct="1"/>
            <a:r>
              <a:rPr lang="en-US" altLang="zh-CN">
                <a:latin typeface="Garamond" panose="02020404030301010803" charset="0"/>
                <a:ea typeface="宋体" panose="02010600030101010101" pitchFamily="2" charset="-122"/>
              </a:rPr>
              <a:t>Architecting Landscape</a:t>
            </a:r>
            <a:endParaRPr lang="en-AU" altLang="zh-CN">
              <a:latin typeface="Garamond" panose="02020404030301010803" charset="0"/>
              <a:ea typeface="宋体" panose="02010600030101010101" pitchFamily="2" charset="-122"/>
            </a:endParaRPr>
          </a:p>
        </p:txBody>
      </p:sp>
      <p:sp>
        <p:nvSpPr>
          <p:cNvPr id="105369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B3FC386-7753-514B-9058-0042BE307FE8}" type="slidenum">
              <a:rPr lang="en-US" altLang="zh-CN" sz="1200">
                <a:latin typeface="Garamond" panose="02020404030301010803" charset="0"/>
              </a:rPr>
            </a:fld>
            <a:endParaRPr lang="en-US" altLang="zh-CN" sz="1200">
              <a:latin typeface="Garamond" panose="02020404030301010803" charset="0"/>
            </a:endParaRPr>
          </a:p>
        </p:txBody>
      </p:sp>
      <p:sp>
        <p:nvSpPr>
          <p:cNvPr id="1053699" name="Rectangle 3"/>
          <p:cNvSpPr>
            <a:spLocks noChangeArrowheads="1"/>
          </p:cNvSpPr>
          <p:nvPr/>
        </p:nvSpPr>
        <p:spPr bwMode="auto">
          <a:xfrm>
            <a:off x="2895600" y="1828800"/>
            <a:ext cx="3429000" cy="533400"/>
          </a:xfrm>
          <a:prstGeom prst="rect">
            <a:avLst/>
          </a:prstGeom>
          <a:noFill/>
          <a:ln w="9525">
            <a:solidFill>
              <a:schemeClr val="tx1"/>
            </a:solidFill>
            <a:miter lim="800000"/>
          </a:ln>
        </p:spPr>
        <p:txBody>
          <a:bodyPr wrap="none" anchor="ctr"/>
          <a:lstStyle/>
          <a:p>
            <a:pPr algn="ctr"/>
            <a:r>
              <a:rPr lang="en-US" altLang="zh-CN" sz="2000">
                <a:latin typeface="Times New Roman" panose="02020603050405020304" pitchFamily="18" charset="0"/>
              </a:rPr>
              <a:t>Architecture Centric Process</a:t>
            </a:r>
            <a:endParaRPr lang="en-AU" altLang="zh-CN" sz="2000">
              <a:latin typeface="Times New Roman" panose="02020603050405020304" pitchFamily="18" charset="0"/>
            </a:endParaRPr>
          </a:p>
        </p:txBody>
      </p:sp>
      <p:sp>
        <p:nvSpPr>
          <p:cNvPr id="1053700" name="Rectangle 4"/>
          <p:cNvSpPr>
            <a:spLocks noChangeArrowheads="1"/>
          </p:cNvSpPr>
          <p:nvPr/>
        </p:nvSpPr>
        <p:spPr bwMode="auto">
          <a:xfrm>
            <a:off x="1295400" y="2971800"/>
            <a:ext cx="2743200" cy="533400"/>
          </a:xfrm>
          <a:prstGeom prst="rect">
            <a:avLst/>
          </a:prstGeom>
          <a:noFill/>
          <a:ln w="9525">
            <a:solidFill>
              <a:schemeClr val="tx1"/>
            </a:solidFill>
            <a:miter lim="800000"/>
          </a:ln>
        </p:spPr>
        <p:txBody>
          <a:bodyPr wrap="none" anchor="ctr"/>
          <a:lstStyle/>
          <a:p>
            <a:pPr algn="ctr"/>
            <a:r>
              <a:rPr lang="en-US" altLang="zh-CN" sz="2400">
                <a:latin typeface="Times New Roman" panose="02020603050405020304" pitchFamily="18" charset="0"/>
              </a:rPr>
              <a:t>Architecting Process</a:t>
            </a:r>
            <a:endParaRPr lang="en-AU" altLang="zh-CN" sz="2400">
              <a:latin typeface="Times New Roman" panose="02020603050405020304" pitchFamily="18" charset="0"/>
            </a:endParaRPr>
          </a:p>
        </p:txBody>
      </p:sp>
      <p:sp>
        <p:nvSpPr>
          <p:cNvPr id="1053701" name="Rectangle 5"/>
          <p:cNvSpPr>
            <a:spLocks noChangeArrowheads="1"/>
          </p:cNvSpPr>
          <p:nvPr/>
        </p:nvSpPr>
        <p:spPr bwMode="auto">
          <a:xfrm>
            <a:off x="4953000" y="2971800"/>
            <a:ext cx="2971800" cy="533400"/>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Architecture Evaluation</a:t>
            </a:r>
            <a:endParaRPr lang="en-AU" altLang="zh-CN" sz="2400">
              <a:latin typeface="Times New Roman" panose="02020603050405020304" pitchFamily="18" charset="0"/>
            </a:endParaRPr>
          </a:p>
        </p:txBody>
      </p:sp>
      <p:sp>
        <p:nvSpPr>
          <p:cNvPr id="1053702" name="Rectangle 6"/>
          <p:cNvSpPr>
            <a:spLocks noChangeArrowheads="1"/>
          </p:cNvSpPr>
          <p:nvPr/>
        </p:nvSpPr>
        <p:spPr bwMode="auto">
          <a:xfrm>
            <a:off x="2743200" y="5867400"/>
            <a:ext cx="3276600" cy="533400"/>
          </a:xfrm>
          <a:prstGeom prst="rect">
            <a:avLst/>
          </a:prstGeom>
          <a:noFill/>
          <a:ln w="9525">
            <a:solidFill>
              <a:schemeClr val="tx1"/>
            </a:solidFill>
            <a:miter lim="800000"/>
          </a:ln>
        </p:spPr>
        <p:txBody>
          <a:bodyPr wrap="none" anchor="ctr"/>
          <a:lstStyle/>
          <a:p>
            <a:pPr algn="ctr"/>
            <a:r>
              <a:rPr lang="en-US" altLang="zh-CN" sz="2400">
                <a:latin typeface="Times New Roman" panose="02020603050405020304" pitchFamily="18" charset="0"/>
              </a:rPr>
              <a:t>ADL</a:t>
            </a:r>
            <a:endParaRPr lang="en-AU" altLang="zh-CN" sz="2400">
              <a:latin typeface="Times New Roman" panose="02020603050405020304" pitchFamily="18" charset="0"/>
            </a:endParaRPr>
          </a:p>
        </p:txBody>
      </p:sp>
      <p:sp>
        <p:nvSpPr>
          <p:cNvPr id="1053703" name="Rectangle 7"/>
          <p:cNvSpPr>
            <a:spLocks noChangeArrowheads="1"/>
          </p:cNvSpPr>
          <p:nvPr/>
        </p:nvSpPr>
        <p:spPr bwMode="auto">
          <a:xfrm>
            <a:off x="2667000" y="4876800"/>
            <a:ext cx="3429000" cy="533400"/>
          </a:xfrm>
          <a:prstGeom prst="rect">
            <a:avLst/>
          </a:prstGeom>
          <a:noFill/>
          <a:ln w="9525">
            <a:solidFill>
              <a:schemeClr val="tx1"/>
            </a:solidFill>
            <a:miter lim="800000"/>
          </a:ln>
        </p:spPr>
        <p:txBody>
          <a:bodyPr wrap="none" anchor="ctr"/>
          <a:lstStyle/>
          <a:p>
            <a:pPr algn="ctr"/>
            <a:r>
              <a:rPr lang="en-US" altLang="zh-CN" sz="2400">
                <a:latin typeface="Times New Roman" panose="02020603050405020304" pitchFamily="18" charset="0"/>
              </a:rPr>
              <a:t>Architecture Constituents</a:t>
            </a:r>
            <a:endParaRPr lang="en-AU" altLang="zh-CN" sz="2400">
              <a:latin typeface="Times New Roman" panose="02020603050405020304" pitchFamily="18" charset="0"/>
            </a:endParaRPr>
          </a:p>
        </p:txBody>
      </p:sp>
      <p:sp>
        <p:nvSpPr>
          <p:cNvPr id="1053704" name="Rectangle 8"/>
          <p:cNvSpPr>
            <a:spLocks noChangeArrowheads="1"/>
          </p:cNvSpPr>
          <p:nvPr/>
        </p:nvSpPr>
        <p:spPr bwMode="auto">
          <a:xfrm>
            <a:off x="2743200" y="3962400"/>
            <a:ext cx="3352800" cy="533400"/>
          </a:xfrm>
          <a:prstGeom prst="rect">
            <a:avLst/>
          </a:prstGeom>
          <a:noFill/>
          <a:ln w="9525">
            <a:solidFill>
              <a:schemeClr val="tx1"/>
            </a:solidFill>
            <a:miter lim="800000"/>
          </a:ln>
        </p:spPr>
        <p:txBody>
          <a:bodyPr wrap="none" anchor="ctr"/>
          <a:lstStyle/>
          <a:p>
            <a:pPr algn="ctr"/>
            <a:r>
              <a:rPr lang="en-US" altLang="zh-CN" sz="2400">
                <a:latin typeface="Times New Roman" panose="02020603050405020304" pitchFamily="18" charset="0"/>
              </a:rPr>
              <a:t>Architecture Composition</a:t>
            </a:r>
            <a:endParaRPr lang="en-AU" altLang="zh-CN" sz="2400">
              <a:latin typeface="Times New Roman" panose="02020603050405020304" pitchFamily="18" charset="0"/>
            </a:endParaRPr>
          </a:p>
        </p:txBody>
      </p:sp>
      <p:sp>
        <p:nvSpPr>
          <p:cNvPr id="1053705" name="Line 9"/>
          <p:cNvSpPr>
            <a:spLocks noChangeShapeType="1"/>
          </p:cNvSpPr>
          <p:nvPr/>
        </p:nvSpPr>
        <p:spPr bwMode="auto">
          <a:xfrm flipH="1">
            <a:off x="2590800" y="2362200"/>
            <a:ext cx="1600200" cy="609600"/>
          </a:xfrm>
          <a:prstGeom prst="line">
            <a:avLst/>
          </a:prstGeom>
          <a:noFill/>
          <a:ln w="9525">
            <a:solidFill>
              <a:schemeClr val="tx1"/>
            </a:solidFill>
            <a:round/>
            <a:tailEnd type="triangle" w="med" len="med"/>
          </a:ln>
        </p:spPr>
        <p:txBody>
          <a:bodyPr/>
          <a:lstStyle/>
          <a:p>
            <a:endParaRPr lang="en-US"/>
          </a:p>
        </p:txBody>
      </p:sp>
      <p:sp>
        <p:nvSpPr>
          <p:cNvPr id="1053706" name="Line 10"/>
          <p:cNvSpPr>
            <a:spLocks noChangeShapeType="1"/>
          </p:cNvSpPr>
          <p:nvPr/>
        </p:nvSpPr>
        <p:spPr bwMode="auto">
          <a:xfrm>
            <a:off x="4800600" y="2362200"/>
            <a:ext cx="1295400" cy="609600"/>
          </a:xfrm>
          <a:prstGeom prst="line">
            <a:avLst/>
          </a:prstGeom>
          <a:noFill/>
          <a:ln w="9525">
            <a:solidFill>
              <a:schemeClr val="tx1"/>
            </a:solidFill>
            <a:round/>
            <a:tailEnd type="triangle" w="med" len="med"/>
          </a:ln>
        </p:spPr>
        <p:txBody>
          <a:bodyPr/>
          <a:lstStyle/>
          <a:p>
            <a:endParaRPr lang="en-US"/>
          </a:p>
        </p:txBody>
      </p:sp>
      <p:sp>
        <p:nvSpPr>
          <p:cNvPr id="1053707" name="Line 11"/>
          <p:cNvSpPr>
            <a:spLocks noChangeShapeType="1"/>
          </p:cNvSpPr>
          <p:nvPr/>
        </p:nvSpPr>
        <p:spPr bwMode="auto">
          <a:xfrm>
            <a:off x="3200400" y="3505200"/>
            <a:ext cx="914400" cy="457200"/>
          </a:xfrm>
          <a:prstGeom prst="line">
            <a:avLst/>
          </a:prstGeom>
          <a:noFill/>
          <a:ln w="9525">
            <a:solidFill>
              <a:schemeClr val="tx1"/>
            </a:solidFill>
            <a:round/>
            <a:tailEnd type="triangle" w="med" len="med"/>
          </a:ln>
        </p:spPr>
        <p:txBody>
          <a:bodyPr/>
          <a:lstStyle/>
          <a:p>
            <a:endParaRPr lang="en-US"/>
          </a:p>
        </p:txBody>
      </p:sp>
      <p:sp>
        <p:nvSpPr>
          <p:cNvPr id="1053708" name="Line 12"/>
          <p:cNvSpPr>
            <a:spLocks noChangeShapeType="1"/>
          </p:cNvSpPr>
          <p:nvPr/>
        </p:nvSpPr>
        <p:spPr bwMode="auto">
          <a:xfrm flipH="1">
            <a:off x="4724400" y="3505200"/>
            <a:ext cx="1371600" cy="457200"/>
          </a:xfrm>
          <a:prstGeom prst="line">
            <a:avLst/>
          </a:prstGeom>
          <a:noFill/>
          <a:ln w="9525">
            <a:solidFill>
              <a:schemeClr val="tx1"/>
            </a:solidFill>
            <a:round/>
            <a:tailEnd type="triangle" w="med" len="med"/>
          </a:ln>
        </p:spPr>
        <p:txBody>
          <a:bodyPr/>
          <a:lstStyle/>
          <a:p>
            <a:endParaRPr lang="en-US"/>
          </a:p>
        </p:txBody>
      </p:sp>
      <p:sp>
        <p:nvSpPr>
          <p:cNvPr id="1053709" name="Line 13"/>
          <p:cNvSpPr>
            <a:spLocks noChangeShapeType="1"/>
          </p:cNvSpPr>
          <p:nvPr/>
        </p:nvSpPr>
        <p:spPr bwMode="auto">
          <a:xfrm>
            <a:off x="4343400" y="4495800"/>
            <a:ext cx="0" cy="381000"/>
          </a:xfrm>
          <a:prstGeom prst="line">
            <a:avLst/>
          </a:prstGeom>
          <a:noFill/>
          <a:ln w="9525">
            <a:solidFill>
              <a:schemeClr val="tx1"/>
            </a:solidFill>
            <a:round/>
            <a:tailEnd type="triangle" w="med" len="med"/>
          </a:ln>
        </p:spPr>
        <p:txBody>
          <a:bodyPr/>
          <a:lstStyle/>
          <a:p>
            <a:endParaRPr lang="en-US"/>
          </a:p>
        </p:txBody>
      </p:sp>
      <p:sp>
        <p:nvSpPr>
          <p:cNvPr id="1053710" name="Line 14"/>
          <p:cNvSpPr>
            <a:spLocks noChangeShapeType="1"/>
          </p:cNvSpPr>
          <p:nvPr/>
        </p:nvSpPr>
        <p:spPr bwMode="auto">
          <a:xfrm>
            <a:off x="4343400" y="5410200"/>
            <a:ext cx="0" cy="457200"/>
          </a:xfrm>
          <a:prstGeom prst="line">
            <a:avLst/>
          </a:prstGeom>
          <a:noFill/>
          <a:ln w="9525">
            <a:solidFill>
              <a:schemeClr val="tx1"/>
            </a:solidFill>
            <a:round/>
            <a:tailEnd type="triangle" w="med" len="med"/>
          </a:ln>
        </p:spPr>
        <p:txBody>
          <a:bodyPr/>
          <a:lstStyle/>
          <a:p>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5"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Benefits</a:t>
            </a:r>
            <a:endParaRPr lang="en-AU" altLang="zh-CN">
              <a:latin typeface="Garamond" panose="02020404030301010803" charset="0"/>
              <a:ea typeface="宋体" panose="02010600030101010101" pitchFamily="2" charset="-122"/>
            </a:endParaRPr>
          </a:p>
        </p:txBody>
      </p:sp>
      <p:sp>
        <p:nvSpPr>
          <p:cNvPr id="1055746"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Financial</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Increased Understanding and Documentation of System</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Detection of Problems with Existing Architecture</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Prediction of final product quality/Risk Management</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Clarification and Prioritisation of Requirements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Organisational Learning</a:t>
            </a:r>
            <a:endParaRPr lang="en-AU" altLang="zh-CN" sz="2600">
              <a:latin typeface="Arial" panose="020B0604020202020204" pitchFamily="34" charset="0"/>
              <a:ea typeface="宋体" panose="02010600030101010101" pitchFamily="2" charset="-122"/>
            </a:endParaRPr>
          </a:p>
        </p:txBody>
      </p:sp>
      <p:sp>
        <p:nvSpPr>
          <p:cNvPr id="10557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9E25D4F-9C73-D349-B502-ABEC4285393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3"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Evaluation Preconditions</a:t>
            </a:r>
            <a:endParaRPr lang="en-AU" altLang="zh-CN">
              <a:latin typeface="Garamond" panose="02020404030301010803" charset="0"/>
              <a:ea typeface="宋体" panose="02010600030101010101" pitchFamily="2" charset="-122"/>
            </a:endParaRPr>
          </a:p>
        </p:txBody>
      </p:sp>
      <p:sp>
        <p:nvSpPr>
          <p:cNvPr id="1057794"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Understanding of Evaluation Context	</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The Right People	</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Organisational Expectations and Support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Evaluation Preparation</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Architecture Representation</a:t>
            </a:r>
            <a:endParaRPr lang="en-AU" altLang="zh-CN">
              <a:latin typeface="Arial" panose="020B0604020202020204" pitchFamily="34" charset="0"/>
              <a:ea typeface="宋体" panose="02010600030101010101" pitchFamily="2" charset="-122"/>
            </a:endParaRPr>
          </a:p>
        </p:txBody>
      </p:sp>
      <p:sp>
        <p:nvSpPr>
          <p:cNvPr id="105779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1E4A78B-784C-D040-87E7-6FDC80C8AB9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1" name="Rectangle 2"/>
          <p:cNvSpPr>
            <a:spLocks noGrp="1" noChangeArrowheads="1"/>
          </p:cNvSpPr>
          <p:nvPr>
            <p:ph type="title"/>
          </p:nvPr>
        </p:nvSpPr>
        <p:spPr>
          <a:xfrm>
            <a:off x="685800" y="381000"/>
            <a:ext cx="7772400" cy="1143000"/>
          </a:xfrm>
        </p:spPr>
        <p:txBody>
          <a:bodyPr/>
          <a:lstStyle/>
          <a:p>
            <a:pPr eaLnBrk="1" hangingPunct="1"/>
            <a:r>
              <a:rPr lang="en-US" altLang="zh-CN">
                <a:latin typeface="Garamond" panose="02020404030301010803" charset="0"/>
                <a:ea typeface="宋体" panose="02010600030101010101" pitchFamily="2" charset="-122"/>
              </a:rPr>
              <a:t>Evaluation Activities	</a:t>
            </a:r>
            <a:endParaRPr lang="en-AU" altLang="zh-CN">
              <a:latin typeface="Garamond" panose="02020404030301010803" charset="0"/>
              <a:ea typeface="宋体" panose="02010600030101010101" pitchFamily="2" charset="-122"/>
            </a:endParaRPr>
          </a:p>
        </p:txBody>
      </p:sp>
      <p:sp>
        <p:nvSpPr>
          <p:cNvPr id="1059842" name="Rectangle 3"/>
          <p:cNvSpPr>
            <a:spLocks noGrp="1" noChangeArrowheads="1"/>
          </p:cNvSpPr>
          <p:nvPr>
            <p:ph idx="1"/>
          </p:nvPr>
        </p:nvSpPr>
        <p:spPr>
          <a:xfrm>
            <a:off x="685800" y="1677988"/>
            <a:ext cx="7847013" cy="4341812"/>
          </a:xfrm>
        </p:spPr>
        <p:txBody>
          <a:bodyPr/>
          <a:lstStyle/>
          <a:p>
            <a:pPr eaLnBrk="1" hangingPunct="1">
              <a:lnSpc>
                <a:spcPct val="90000"/>
              </a:lnSpc>
            </a:pPr>
            <a:r>
              <a:rPr lang="en-US" altLang="zh-CN" sz="2600">
                <a:latin typeface="Arial" panose="020B0604020202020204" pitchFamily="34" charset="0"/>
                <a:ea typeface="宋体" panose="02010600030101010101" pitchFamily="2" charset="-122"/>
              </a:rPr>
              <a:t>Recording and Prioritising</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Evaluating</a:t>
            </a:r>
            <a:endParaRPr lang="en-US" altLang="zh-CN" sz="26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Cost</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Functionality</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Performance</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Modifiability</a:t>
            </a:r>
            <a:endParaRPr lang="en-US" altLang="zh-CN" sz="2200">
              <a:latin typeface="Arial" panose="020B0604020202020204" pitchFamily="34" charset="0"/>
              <a:ea typeface="宋体" panose="02010600030101010101" pitchFamily="2" charset="-122"/>
            </a:endParaRPr>
          </a:p>
          <a:p>
            <a:pPr marL="742950" lvl="1" indent="-285750" eaLnBrk="1" hangingPunct="1">
              <a:lnSpc>
                <a:spcPct val="90000"/>
              </a:lnSpc>
            </a:pPr>
            <a:r>
              <a:rPr lang="en-US" altLang="zh-CN" sz="2200">
                <a:latin typeface="Arial" panose="020B0604020202020204" pitchFamily="34" charset="0"/>
                <a:ea typeface="宋体" panose="02010600030101010101" pitchFamily="2" charset="-122"/>
              </a:rPr>
              <a:t>…</a:t>
            </a:r>
            <a:endParaRPr lang="en-US" altLang="zh-CN" sz="22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Reviewing Requirements</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Reviewing Issues</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a:latin typeface="Arial" panose="020B0604020202020204" pitchFamily="34" charset="0"/>
                <a:ea typeface="宋体" panose="02010600030101010101" pitchFamily="2" charset="-122"/>
              </a:rPr>
              <a:t>Reporting Issues</a:t>
            </a:r>
            <a:endParaRPr lang="en-AU" altLang="zh-CN" sz="2600">
              <a:latin typeface="Arial" panose="020B0604020202020204" pitchFamily="34" charset="0"/>
              <a:ea typeface="宋体" panose="02010600030101010101" pitchFamily="2" charset="-122"/>
            </a:endParaRPr>
          </a:p>
        </p:txBody>
      </p:sp>
      <p:sp>
        <p:nvSpPr>
          <p:cNvPr id="10598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409BD13-1EDC-AF4E-A21B-BE2F58994CC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8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Evaluation Output	</a:t>
            </a:r>
            <a:endParaRPr lang="en-AU" altLang="zh-CN">
              <a:latin typeface="Garamond" panose="02020404030301010803" charset="0"/>
              <a:ea typeface="宋体" panose="02010600030101010101" pitchFamily="2" charset="-122"/>
            </a:endParaRPr>
          </a:p>
        </p:txBody>
      </p:sp>
      <p:sp>
        <p:nvSpPr>
          <p:cNvPr id="1061890"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Ranked Issues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Report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Scenario Set</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Preliminary System Predictions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Enhanced Documentation</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endParaRPr lang="en-AU" altLang="zh-CN">
              <a:latin typeface="Arial" panose="020B0604020202020204" pitchFamily="34" charset="0"/>
              <a:ea typeface="宋体" panose="02010600030101010101" pitchFamily="2" charset="-122"/>
            </a:endParaRPr>
          </a:p>
        </p:txBody>
      </p:sp>
      <p:sp>
        <p:nvSpPr>
          <p:cNvPr id="10618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0D59AA9-19C4-C14A-8998-7D34D4729E5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7" name="Rectangle 2"/>
          <p:cNvSpPr>
            <a:spLocks noGrp="1" noChangeArrowheads="1"/>
          </p:cNvSpPr>
          <p:nvPr>
            <p:ph type="title"/>
          </p:nvPr>
        </p:nvSpPr>
        <p:spPr>
          <a:xfrm>
            <a:off x="700088" y="387350"/>
            <a:ext cx="7758112" cy="990600"/>
          </a:xfrm>
        </p:spPr>
        <p:txBody>
          <a:bodyPr/>
          <a:lstStyle/>
          <a:p>
            <a:pPr eaLnBrk="1" hangingPunct="1"/>
            <a:r>
              <a:rPr lang="en-US" altLang="zh-CN">
                <a:latin typeface="Garamond" panose="02020404030301010803" charset="0"/>
                <a:ea typeface="宋体" panose="02010600030101010101" pitchFamily="2" charset="-122"/>
              </a:rPr>
              <a:t>Evaluation Approaches</a:t>
            </a:r>
            <a:endParaRPr lang="en-AU" altLang="zh-CN">
              <a:latin typeface="Garamond" panose="02020404030301010803" charset="0"/>
              <a:ea typeface="宋体" panose="02010600030101010101" pitchFamily="2" charset="-122"/>
            </a:endParaRPr>
          </a:p>
        </p:txBody>
      </p:sp>
      <p:graphicFrame>
        <p:nvGraphicFramePr>
          <p:cNvPr id="528438" name="Group 54"/>
          <p:cNvGraphicFramePr>
            <a:graphicFrameLocks noGrp="1"/>
          </p:cNvGraphicFramePr>
          <p:nvPr>
            <p:ph type="tbl" idx="1"/>
          </p:nvPr>
        </p:nvGraphicFramePr>
        <p:xfrm>
          <a:off x="228600" y="1295400"/>
          <a:ext cx="8686800" cy="4665664"/>
        </p:xfrm>
        <a:graphic>
          <a:graphicData uri="http://schemas.openxmlformats.org/drawingml/2006/table">
            <a:tbl>
              <a:tblPr/>
              <a:tblGrid>
                <a:gridCol w="1447800"/>
                <a:gridCol w="1447800"/>
                <a:gridCol w="1447800"/>
                <a:gridCol w="1447800"/>
                <a:gridCol w="1447800"/>
                <a:gridCol w="1447800"/>
              </a:tblGrid>
              <a:tr h="70177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Review Method</a:t>
                      </a:r>
                      <a:endParaRPr kumimoji="0" lang="en-AU"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Generality</a:t>
                      </a:r>
                      <a:endParaRPr kumimoji="0" lang="en-AU" altLang="zh-CN" sz="17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Level of Detail</a:t>
                      </a:r>
                      <a:endParaRPr kumimoji="0" lang="en-AU"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Phase</a:t>
                      </a:r>
                      <a:endParaRPr kumimoji="0" lang="en-AU"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What is Evaluated</a:t>
                      </a:r>
                      <a:endParaRPr kumimoji="0" lang="en-AU"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Example</a:t>
                      </a:r>
                      <a:endParaRPr kumimoji="0" lang="en-AU"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61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Questionnaire</a:t>
                      </a:r>
                      <a:endParaRPr kumimoji="0" lang="en-AU"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General</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Coarse</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Early</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Artifact</a:t>
                      </a:r>
                      <a:endPar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Process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SREM</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68589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Checklist</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Domain-specific</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Varies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Middle</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Artifact</a:t>
                      </a:r>
                      <a:endPar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Process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AT&amp;T </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8687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Scenarios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System-Specific</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Medium</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Middle</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Artifact</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SAAM breeds, ATAM</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8687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Metric</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General or domain-specific</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Fine</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Middle</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Artifact</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Adapted Traditional Metrics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7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Prototype, Simulation, Experiment</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Domain-specific</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Varies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Early</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Artifacts</a:t>
                      </a:r>
                      <a:endParaRPr kumimoji="0" lang="en-AU"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charset="0"/>
                        <a:buNone/>
                      </a:pPr>
                      <a:endPar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398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7B66E93-564F-CE46-9A8C-BB6689F9C3D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5"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Scenario Based Analysis</a:t>
            </a:r>
            <a:endParaRPr lang="en-AU" altLang="zh-CN">
              <a:latin typeface="Garamond" panose="02020404030301010803" charset="0"/>
              <a:ea typeface="宋体" panose="02010600030101010101" pitchFamily="2" charset="-122"/>
            </a:endParaRPr>
          </a:p>
        </p:txBody>
      </p:sp>
      <p:sp>
        <p:nvSpPr>
          <p:cNvPr id="1065986" name="Rectangle 3"/>
          <p:cNvSpPr>
            <a:spLocks noGrp="1" noChangeArrowheads="1"/>
          </p:cNvSpPr>
          <p:nvPr>
            <p:ph idx="1"/>
          </p:nvPr>
        </p:nvSpPr>
        <p:spPr/>
        <p:txBody>
          <a:bodyPr/>
          <a:lstStyle/>
          <a:p>
            <a:pPr eaLnBrk="1" hangingPunct="1">
              <a:lnSpc>
                <a:spcPct val="90000"/>
              </a:lnSpc>
            </a:pPr>
            <a:r>
              <a:rPr lang="en-US" altLang="zh-CN" sz="2600" b="1">
                <a:latin typeface="Arial" panose="020B0604020202020204" pitchFamily="34" charset="0"/>
                <a:ea typeface="宋体" panose="02010600030101010101" pitchFamily="2" charset="-122"/>
              </a:rPr>
              <a:t>SAAM</a:t>
            </a:r>
            <a:r>
              <a:rPr lang="en-US" altLang="zh-CN" sz="2600">
                <a:latin typeface="Arial" panose="020B0604020202020204" pitchFamily="34" charset="0"/>
                <a:ea typeface="宋体" panose="02010600030101010101" pitchFamily="2" charset="-122"/>
              </a:rPr>
              <a:t> (Scenario-based architecture analysis Method)</a:t>
            </a:r>
            <a:endParaRPr lang="en-US" altLang="zh-CN" sz="2600">
              <a:latin typeface="Arial" panose="020B0604020202020204" pitchFamily="34" charset="0"/>
              <a:ea typeface="宋体" panose="02010600030101010101" pitchFamily="2" charset="-122"/>
            </a:endParaRPr>
          </a:p>
          <a:p>
            <a:pPr lvl="1" eaLnBrk="1" hangingPunct="1">
              <a:lnSpc>
                <a:spcPct val="90000"/>
              </a:lnSpc>
            </a:pPr>
            <a:r>
              <a:rPr lang="en-US" altLang="zh-CN" b="1">
                <a:latin typeface="Arial" panose="020B0604020202020204" pitchFamily="34" charset="0"/>
                <a:ea typeface="宋体" panose="02010600030101010101" pitchFamily="2" charset="-122"/>
              </a:rPr>
              <a:t>SAAMCS</a:t>
            </a:r>
            <a:r>
              <a:rPr lang="en-US" altLang="zh-CN">
                <a:latin typeface="Arial" panose="020B0604020202020204" pitchFamily="34" charset="0"/>
                <a:ea typeface="宋体" panose="02010600030101010101" pitchFamily="2" charset="-122"/>
              </a:rPr>
              <a:t> (SAAM Complexity of Changes)</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b="1">
                <a:latin typeface="Arial" panose="020B0604020202020204" pitchFamily="34" charset="0"/>
                <a:ea typeface="宋体" panose="02010600030101010101" pitchFamily="2" charset="-122"/>
              </a:rPr>
              <a:t>ESAAMI</a:t>
            </a:r>
            <a:r>
              <a:rPr lang="en-US" altLang="zh-CN">
                <a:latin typeface="Arial" panose="020B0604020202020204" pitchFamily="34" charset="0"/>
                <a:ea typeface="宋体" panose="02010600030101010101" pitchFamily="2" charset="-122"/>
              </a:rPr>
              <a:t> ( Integrating SAAM in Domain Centric and Reused Based Development Process)</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b="1">
                <a:latin typeface="Arial" panose="020B0604020202020204" pitchFamily="34" charset="0"/>
                <a:ea typeface="宋体" panose="02010600030101010101" pitchFamily="2" charset="-122"/>
              </a:rPr>
              <a:t>SAAMER</a:t>
            </a:r>
            <a:r>
              <a:rPr lang="en-US" altLang="zh-CN">
                <a:latin typeface="Arial" panose="020B0604020202020204" pitchFamily="34" charset="0"/>
                <a:ea typeface="宋体" panose="02010600030101010101" pitchFamily="2" charset="-122"/>
              </a:rPr>
              <a:t> (SAAM Evolution and Reusability)</a:t>
            </a:r>
            <a:endParaRPr lang="en-US" altLang="zh-CN">
              <a:latin typeface="Arial" panose="020B0604020202020204" pitchFamily="34" charset="0"/>
              <a:ea typeface="宋体" panose="02010600030101010101" pitchFamily="2" charset="-122"/>
            </a:endParaRPr>
          </a:p>
          <a:p>
            <a:pPr eaLnBrk="1" hangingPunct="1">
              <a:lnSpc>
                <a:spcPct val="90000"/>
              </a:lnSpc>
            </a:pPr>
            <a:r>
              <a:rPr lang="en-US" altLang="zh-CN" sz="2600" b="1">
                <a:latin typeface="Arial" panose="020B0604020202020204" pitchFamily="34" charset="0"/>
                <a:ea typeface="宋体" panose="02010600030101010101" pitchFamily="2" charset="-122"/>
              </a:rPr>
              <a:t>ATAM</a:t>
            </a:r>
            <a:r>
              <a:rPr lang="en-US" altLang="zh-CN" sz="2600">
                <a:latin typeface="Arial" panose="020B0604020202020204" pitchFamily="34" charset="0"/>
                <a:ea typeface="宋体" panose="02010600030101010101" pitchFamily="2" charset="-122"/>
              </a:rPr>
              <a:t> (Architecture Tradeoff Analysis Method)</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b="1">
                <a:latin typeface="Arial" panose="020B0604020202020204" pitchFamily="34" charset="0"/>
                <a:ea typeface="宋体" panose="02010600030101010101" pitchFamily="2" charset="-122"/>
              </a:rPr>
              <a:t>SBAR</a:t>
            </a:r>
            <a:r>
              <a:rPr lang="en-US" altLang="zh-CN" sz="2600">
                <a:latin typeface="Arial" panose="020B0604020202020204" pitchFamily="34" charset="0"/>
                <a:ea typeface="宋体" panose="02010600030101010101" pitchFamily="2" charset="-122"/>
              </a:rPr>
              <a:t> (Scenario-Based Architecture Reengineering)</a:t>
            </a:r>
            <a:endParaRPr lang="en-US" altLang="zh-CN" sz="2600">
              <a:latin typeface="Arial" panose="020B0604020202020204" pitchFamily="34" charset="0"/>
              <a:ea typeface="宋体" panose="02010600030101010101" pitchFamily="2" charset="-122"/>
            </a:endParaRPr>
          </a:p>
          <a:p>
            <a:pPr eaLnBrk="1" hangingPunct="1">
              <a:lnSpc>
                <a:spcPct val="90000"/>
              </a:lnSpc>
            </a:pPr>
            <a:r>
              <a:rPr lang="en-US" altLang="zh-CN" sz="2600" b="1">
                <a:latin typeface="Arial" panose="020B0604020202020204" pitchFamily="34" charset="0"/>
                <a:ea typeface="宋体" panose="02010600030101010101" pitchFamily="2" charset="-122"/>
              </a:rPr>
              <a:t>ALPSM</a:t>
            </a:r>
            <a:r>
              <a:rPr lang="en-US" altLang="zh-CN" sz="2600">
                <a:latin typeface="Arial" panose="020B0604020202020204" pitchFamily="34" charset="0"/>
                <a:ea typeface="宋体" panose="02010600030101010101" pitchFamily="2" charset="-122"/>
              </a:rPr>
              <a:t> (Architecture Level Prediction of Software Maintenance)</a:t>
            </a:r>
            <a:endParaRPr lang="en-US" altLang="zh-CN" sz="2600">
              <a:latin typeface="Arial" panose="020B0604020202020204" pitchFamily="34" charset="0"/>
              <a:ea typeface="宋体" panose="02010600030101010101" pitchFamily="2" charset="-122"/>
            </a:endParaRPr>
          </a:p>
          <a:p>
            <a:pPr lvl="1" eaLnBrk="1" hangingPunct="1">
              <a:lnSpc>
                <a:spcPct val="90000"/>
              </a:lnSpc>
              <a:buFont typeface="Wingdings" panose="05000000000000000000" charset="0"/>
              <a:buNone/>
            </a:pPr>
            <a:endParaRPr lang="en-AU" altLang="zh-CN">
              <a:latin typeface="Arial" panose="020B0604020202020204" pitchFamily="34" charset="0"/>
              <a:ea typeface="宋体" panose="02010600030101010101" pitchFamily="2" charset="-122"/>
            </a:endParaRPr>
          </a:p>
        </p:txBody>
      </p:sp>
      <p:sp>
        <p:nvSpPr>
          <p:cNvPr id="10659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4C879D4-4370-F140-88B4-388CC993D76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3" name="Rectangle 2"/>
          <p:cNvSpPr>
            <a:spLocks noGrp="1" noChangeArrowheads="1"/>
          </p:cNvSpPr>
          <p:nvPr>
            <p:ph type="title"/>
          </p:nvPr>
        </p:nvSpPr>
        <p:spPr>
          <a:xfrm>
            <a:off x="685800" y="304800"/>
            <a:ext cx="7772400" cy="838200"/>
          </a:xfrm>
        </p:spPr>
        <p:txBody>
          <a:bodyPr/>
          <a:lstStyle/>
          <a:p>
            <a:pPr eaLnBrk="1" hangingPunct="1"/>
            <a:r>
              <a:rPr lang="en-US" altLang="zh-CN">
                <a:latin typeface="Garamond" panose="02020404030301010803" charset="0"/>
                <a:ea typeface="宋体" panose="02010600030101010101" pitchFamily="2" charset="-122"/>
              </a:rPr>
              <a:t>Metrics for Quality Attribute</a:t>
            </a:r>
            <a:endParaRPr lang="en-AU" altLang="zh-CN">
              <a:latin typeface="Garamond" panose="02020404030301010803" charset="0"/>
              <a:ea typeface="宋体" panose="02010600030101010101" pitchFamily="2" charset="-122"/>
            </a:endParaRPr>
          </a:p>
        </p:txBody>
      </p:sp>
      <p:sp>
        <p:nvSpPr>
          <p:cNvPr id="1068034" name="Rectangle 3"/>
          <p:cNvSpPr>
            <a:spLocks noGrp="1" noChangeArrowheads="1"/>
          </p:cNvSpPr>
          <p:nvPr>
            <p:ph idx="1"/>
          </p:nvPr>
        </p:nvSpPr>
        <p:spPr>
          <a:xfrm>
            <a:off x="762000" y="1371600"/>
            <a:ext cx="7772400" cy="5029200"/>
          </a:xfrm>
        </p:spPr>
        <p:txBody>
          <a:bodyPr/>
          <a:lstStyle/>
          <a:p>
            <a:pPr eaLnBrk="1" hangingPunct="1">
              <a:lnSpc>
                <a:spcPct val="90000"/>
              </a:lnSpc>
            </a:pPr>
            <a:r>
              <a:rPr lang="en-US" altLang="zh-CN">
                <a:latin typeface="Arial" panose="020B0604020202020204" pitchFamily="34" charset="0"/>
                <a:ea typeface="宋体" panose="02010600030101010101" pitchFamily="2" charset="-122"/>
              </a:rPr>
              <a:t>Traditional information hiding and modulisaiton (cohesion/coupling), complexity metrics </a:t>
            </a:r>
            <a:endParaRPr lang="en-US" altLang="zh-CN">
              <a:latin typeface="Arial" panose="020B0604020202020204" pitchFamily="34" charset="0"/>
              <a:ea typeface="宋体" panose="02010600030101010101" pitchFamily="2" charset="-122"/>
            </a:endParaRPr>
          </a:p>
          <a:p>
            <a:pPr eaLnBrk="1" hangingPunct="1">
              <a:lnSpc>
                <a:spcPct val="90000"/>
              </a:lnSpc>
            </a:pPr>
            <a:r>
              <a:rPr lang="en-US" altLang="zh-CN">
                <a:latin typeface="Arial" panose="020B0604020202020204" pitchFamily="34" charset="0"/>
                <a:ea typeface="宋体" panose="02010600030101010101" pitchFamily="2" charset="-122"/>
              </a:rPr>
              <a:t>Object-Oriented Metrics</a:t>
            </a:r>
            <a:endParaRPr lang="en-US" altLang="zh-CN">
              <a:latin typeface="Arial" panose="020B0604020202020204" pitchFamily="34" charset="0"/>
              <a:ea typeface="宋体" panose="02010600030101010101" pitchFamily="2" charset="-122"/>
            </a:endParaRPr>
          </a:p>
          <a:p>
            <a:pPr eaLnBrk="1" hangingPunct="1">
              <a:lnSpc>
                <a:spcPct val="90000"/>
              </a:lnSpc>
            </a:pPr>
            <a:r>
              <a:rPr lang="en-US" altLang="zh-CN">
                <a:latin typeface="Arial" panose="020B0604020202020204" pitchFamily="34" charset="0"/>
                <a:ea typeface="宋体" panose="02010600030101010101" pitchFamily="2" charset="-122"/>
              </a:rPr>
              <a:t>Architecture Metrics adapted from OO metrics </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Depth of Inheritance Tree (DIT) </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Message Passing Coupling (MPC)</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Data Abstraction Coupling (DAC)</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Lack of Cohesion in Methods (LCOM)</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NOM, NOC, RFC, WMC</a:t>
            </a:r>
            <a:endParaRPr lang="en-US" altLang="zh-CN">
              <a:latin typeface="Arial" panose="020B0604020202020204" pitchFamily="34" charset="0"/>
              <a:ea typeface="宋体" panose="02010600030101010101" pitchFamily="2" charset="-122"/>
            </a:endParaRPr>
          </a:p>
        </p:txBody>
      </p:sp>
      <p:sp>
        <p:nvSpPr>
          <p:cNvPr id="10680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0C850B9-CDDE-344D-A653-EB2DEE9660E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Architecture Quality Metrics</a:t>
            </a:r>
            <a:endParaRPr lang="en-AU" altLang="zh-CN">
              <a:latin typeface="Garamond" panose="02020404030301010803" charset="0"/>
              <a:ea typeface="宋体" panose="02010600030101010101" pitchFamily="2" charset="-122"/>
            </a:endParaRPr>
          </a:p>
        </p:txBody>
      </p:sp>
      <p:sp>
        <p:nvSpPr>
          <p:cNvPr id="107008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Service Utilising Metrics for component framework and product line</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Evolution Metric</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Evolution Cost Metrics (Add/Remove/Modify cost)</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Architecture Preservation Factor</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Architecture Preservation Core</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SAEM (Software Architecture Evaluation Model)</a:t>
            </a:r>
            <a:endParaRPr lang="en-US" altLang="zh-CN" sz="2600">
              <a:latin typeface="Arial" panose="020B0604020202020204" pitchFamily="34" charset="0"/>
              <a:ea typeface="宋体" panose="02010600030101010101" pitchFamily="2" charset="-122"/>
            </a:endParaRPr>
          </a:p>
          <a:p>
            <a:pPr eaLnBrk="1" hangingPunct="1">
              <a:buFont typeface="Wingdings" panose="05000000000000000000" charset="0"/>
              <a:buNone/>
            </a:pPr>
            <a:endParaRPr lang="en-AU" altLang="zh-CN" sz="2600">
              <a:latin typeface="Arial" panose="020B0604020202020204" pitchFamily="34" charset="0"/>
              <a:ea typeface="宋体" panose="02010600030101010101" pitchFamily="2" charset="-122"/>
            </a:endParaRPr>
          </a:p>
        </p:txBody>
      </p:sp>
      <p:sp>
        <p:nvSpPr>
          <p:cNvPr id="10700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EC2C91E-316C-DA48-AEF1-C1578A031AEE}"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89" name="Rectangle 2"/>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498690" name="Rectangle 3"/>
          <p:cNvSpPr>
            <a:spLocks noGrp="1" noChangeArrowheads="1"/>
          </p:cNvSpPr>
          <p:nvPr>
            <p:ph idx="1"/>
          </p:nvPr>
        </p:nvSpPr>
        <p:spPr>
          <a:xfrm>
            <a:off x="152400" y="1066800"/>
            <a:ext cx="8763000" cy="5105400"/>
          </a:xfrm>
        </p:spPr>
        <p:txBody>
          <a:bodyPr/>
          <a:lstStyle/>
          <a:p>
            <a:pPr lvl="1">
              <a:lnSpc>
                <a:spcPct val="90000"/>
              </a:lnSpc>
            </a:pPr>
            <a:r>
              <a:rPr lang="en-US" sz="2000">
                <a:latin typeface="Arial" panose="020B0604020202020204" pitchFamily="34" charset="0"/>
                <a:ea typeface="宋体" panose="02010600030101010101" pitchFamily="2" charset="-122"/>
              </a:rPr>
              <a:t>The Sadl language is intended to be used in describing both vertical and horizontal hierarchy and in relating different levels of representation by means of mappings.</a:t>
            </a:r>
            <a:endParaRPr lang="en-US" sz="2000">
              <a:latin typeface="Arial" panose="020B0604020202020204" pitchFamily="34" charset="0"/>
              <a:ea typeface="宋体" panose="02010600030101010101" pitchFamily="2" charset="-122"/>
            </a:endParaRPr>
          </a:p>
          <a:p>
            <a:pPr lvl="1">
              <a:lnSpc>
                <a:spcPct val="90000"/>
              </a:lnSpc>
              <a:buFontTx/>
              <a:buNone/>
            </a:pP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They also make it possible to reason about the relationship among architectures in a hierarchy and the relation between the hierarchy and its implementation. </a:t>
            </a:r>
            <a:endParaRPr lang="en-US" sz="2000">
              <a:latin typeface="Arial" panose="020B0604020202020204" pitchFamily="34" charset="0"/>
              <a:ea typeface="宋体" panose="02010600030101010101" pitchFamily="2" charset="-122"/>
            </a:endParaRPr>
          </a:p>
          <a:p>
            <a:pPr lvl="1">
              <a:lnSpc>
                <a:spcPct val="90000"/>
              </a:lnSpc>
            </a:pP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For example, we can determine whether the architectural objects in one architecture are present in the other even if there is a change in representation. </a:t>
            </a:r>
            <a:endParaRPr lang="en-US" sz="2000">
              <a:latin typeface="Arial" panose="020B0604020202020204" pitchFamily="34" charset="0"/>
              <a:ea typeface="宋体" panose="02010600030101010101" pitchFamily="2" charset="-122"/>
            </a:endParaRPr>
          </a:p>
          <a:p>
            <a:pPr lvl="1">
              <a:lnSpc>
                <a:spcPct val="90000"/>
              </a:lnSpc>
            </a:pP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We also can show that, if a particular communication path is not allowed in one architecture, it is not allowed in others in the hierarchy. </a:t>
            </a:r>
            <a:endParaRPr lang="en-US" sz="2000">
              <a:latin typeface="Arial" panose="020B0604020202020204" pitchFamily="34" charset="0"/>
              <a:ea typeface="宋体" panose="02010600030101010101" pitchFamily="2" charset="-122"/>
            </a:endParaRPr>
          </a:p>
          <a:p>
            <a:pPr lvl="1">
              <a:lnSpc>
                <a:spcPct val="90000"/>
              </a:lnSpc>
            </a:pP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An architecture hierarchy may describe a specific system or a family of systems.</a:t>
            </a:r>
            <a:endParaRPr lang="en-US">
              <a:latin typeface="Arial" panose="020B0604020202020204" pitchFamily="34" charset="0"/>
              <a:ea typeface="宋体" panose="02010600030101010101" pitchFamily="2" charset="-122"/>
            </a:endParaRPr>
          </a:p>
        </p:txBody>
      </p:sp>
      <p:sp>
        <p:nvSpPr>
          <p:cNvPr id="498691"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0E4F5BE-6D92-F94D-BA29-A243A6673BEE}"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2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Component Based Architecture Evaluation</a:t>
            </a:r>
            <a:endParaRPr lang="en-AU" altLang="zh-CN">
              <a:latin typeface="Garamond" panose="02020404030301010803" charset="0"/>
              <a:ea typeface="宋体" panose="02010600030101010101" pitchFamily="2" charset="-122"/>
            </a:endParaRPr>
          </a:p>
        </p:txBody>
      </p:sp>
      <p:sp>
        <p:nvSpPr>
          <p:cNvPr id="1072130"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Component and frameworks have </a:t>
            </a:r>
            <a:r>
              <a:rPr lang="en-US" altLang="zh-CN" sz="2600" i="1">
                <a:latin typeface="Arial" panose="020B0604020202020204" pitchFamily="34" charset="0"/>
                <a:ea typeface="宋体" panose="02010600030101010101" pitchFamily="2" charset="-122"/>
              </a:rPr>
              <a:t>certified properties</a:t>
            </a:r>
            <a:endParaRPr lang="en-US" altLang="zh-CN" sz="2600" i="1">
              <a:latin typeface="Arial" panose="020B0604020202020204" pitchFamily="34" charset="0"/>
              <a:ea typeface="宋体" panose="02010600030101010101" pitchFamily="2" charset="-122"/>
            </a:endParaRPr>
          </a:p>
          <a:p>
            <a:pPr marL="742950" lvl="1" indent="-285750" eaLnBrk="1" hangingPunct="1"/>
            <a:r>
              <a:rPr lang="en-US" altLang="zh-CN" sz="2200" i="1">
                <a:latin typeface="Arial" panose="020B0604020202020204" pitchFamily="34" charset="0"/>
                <a:ea typeface="宋体" panose="02010600030101010101" pitchFamily="2" charset="-122"/>
              </a:rPr>
              <a:t>Some properties of components are imposed by underlying framework</a:t>
            </a:r>
            <a:endParaRPr lang="en-US" altLang="zh-CN" sz="2200" i="1">
              <a:latin typeface="Arial" panose="020B0604020202020204" pitchFamily="34" charset="0"/>
              <a:ea typeface="宋体" panose="02010600030101010101" pitchFamily="2" charset="-122"/>
            </a:endParaRPr>
          </a:p>
          <a:p>
            <a:pPr marL="742950" lvl="1" indent="-285750" eaLnBrk="1" hangingPunct="1"/>
            <a:r>
              <a:rPr lang="en-US" altLang="zh-CN" sz="2200" i="1">
                <a:latin typeface="Arial" panose="020B0604020202020204" pitchFamily="34" charset="0"/>
                <a:ea typeface="宋体" panose="02010600030101010101" pitchFamily="2" charset="-122"/>
              </a:rPr>
              <a:t>Some interaction between components and their topologies are imposed by underlying framework</a:t>
            </a:r>
            <a:endParaRPr lang="en-US" altLang="zh-CN" sz="2200" i="1">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The certified properties provide the basis for </a:t>
            </a:r>
            <a:r>
              <a:rPr lang="en-US" altLang="zh-CN" sz="2600" i="1">
                <a:latin typeface="Arial" panose="020B0604020202020204" pitchFamily="34" charset="0"/>
                <a:ea typeface="宋体" panose="02010600030101010101" pitchFamily="2" charset="-122"/>
              </a:rPr>
              <a:t>predicting the properties of systems</a:t>
            </a:r>
            <a:r>
              <a:rPr lang="en-US" altLang="zh-CN" sz="2600">
                <a:latin typeface="Arial" panose="020B0604020202020204" pitchFamily="34" charset="0"/>
                <a:ea typeface="宋体" panose="02010600030101010101" pitchFamily="2" charset="-122"/>
              </a:rPr>
              <a:t> built from components</a:t>
            </a:r>
            <a:endParaRPr lang="en-AU" altLang="zh-CN" sz="2600">
              <a:latin typeface="Arial" panose="020B0604020202020204" pitchFamily="34" charset="0"/>
              <a:ea typeface="宋体" panose="02010600030101010101" pitchFamily="2" charset="-122"/>
            </a:endParaRPr>
          </a:p>
        </p:txBody>
      </p:sp>
      <p:sp>
        <p:nvSpPr>
          <p:cNvPr id="107213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0426571-F766-B44B-BFEB-4FB13EFB99F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7" name="Rectangle 2"/>
          <p:cNvSpPr>
            <a:spLocks noGrp="1" noChangeArrowheads="1"/>
          </p:cNvSpPr>
          <p:nvPr>
            <p:ph type="ctrTitle"/>
          </p:nvPr>
        </p:nvSpPr>
        <p:spPr/>
        <p:txBody>
          <a:bodyPr/>
          <a:lstStyle/>
          <a:p>
            <a:pPr eaLnBrk="1" hangingPunct="1"/>
            <a:r>
              <a:rPr lang="en-GB" altLang="zh-CN" sz="4600">
                <a:latin typeface="Garamond" panose="02020404030301010803" charset="0"/>
                <a:ea typeface="宋体" panose="02010600030101010101" pitchFamily="2" charset="-122"/>
              </a:rPr>
              <a:t>Topic  13: Software Architecture and OO Development</a:t>
            </a:r>
            <a:endParaRPr lang="en-GB" altLang="zh-CN" sz="4600">
              <a:latin typeface="Garamond" panose="02020404030301010803" charset="0"/>
              <a:ea typeface="宋体" panose="02010600030101010101" pitchFamily="2" charset="-122"/>
            </a:endParaRPr>
          </a:p>
        </p:txBody>
      </p:sp>
      <p:sp>
        <p:nvSpPr>
          <p:cNvPr id="1074178" name="Rectangle 3"/>
          <p:cNvSpPr>
            <a:spLocks noGrp="1" noChangeArrowheads="1"/>
          </p:cNvSpPr>
          <p:nvPr>
            <p:ph type="subTitle" idx="1"/>
          </p:nvPr>
        </p:nvSpPr>
        <p:spPr/>
        <p:txBody>
          <a:bodyPr/>
          <a:lstStyle/>
          <a:p>
            <a:pPr eaLnBrk="1" hangingPunct="1">
              <a:buFont typeface="Wingdings" panose="05000000000000000000" charset="0"/>
              <a:buNone/>
            </a:pPr>
            <a:r>
              <a:rPr lang="en-GB" altLang="zh-CN">
                <a:latin typeface="Arial" panose="020B0604020202020204" pitchFamily="34" charset="0"/>
                <a:ea typeface="宋体" panose="02010600030101010101" pitchFamily="2" charset="-122"/>
              </a:rPr>
              <a:t>Structure and Space in Object-Oriented Software</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5" name="Rectangle 2"/>
          <p:cNvSpPr>
            <a:spLocks noGrp="1" noChangeArrowheads="1"/>
          </p:cNvSpPr>
          <p:nvPr>
            <p:ph type="title"/>
          </p:nvPr>
        </p:nvSpPr>
        <p:spPr/>
        <p:txBody>
          <a:bodyPr/>
          <a:lstStyle/>
          <a:p>
            <a:pPr eaLnBrk="1" hangingPunct="1"/>
            <a:r>
              <a:rPr lang="zh-CN" altLang="en-GB">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Space</a:t>
            </a:r>
            <a:r>
              <a:rPr lang="en-GB" altLang="zh-CN">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 in Software </a:t>
            </a:r>
            <a:endParaRPr lang="en-GB" altLang="zh-CN">
              <a:latin typeface="Garamond" panose="02020404030301010803" charset="0"/>
              <a:ea typeface="宋体" panose="02010600030101010101" pitchFamily="2" charset="-122"/>
            </a:endParaRPr>
          </a:p>
        </p:txBody>
      </p:sp>
      <p:sp>
        <p:nvSpPr>
          <p:cNvPr id="107622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Software has no physicality</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Michael Jackson says in order to create virtual machines we just create them</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Fred Brooks Jr. says software is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pure thought stuff</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Source code is just a set of instructions that translates into machine instructions</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N.B. strictly, therefore, source code is a specification of an executable program</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But in architecture (of the built environment) space is a </a:t>
            </a:r>
            <a:r>
              <a:rPr lang="en-GB" altLang="zh-CN" sz="2600" i="1">
                <a:latin typeface="Arial" panose="020B0604020202020204" pitchFamily="34" charset="0"/>
                <a:ea typeface="宋体" panose="02010600030101010101" pitchFamily="2" charset="-122"/>
              </a:rPr>
              <a:t>logical</a:t>
            </a:r>
            <a:r>
              <a:rPr lang="en-GB" altLang="zh-CN" sz="2600">
                <a:latin typeface="Arial" panose="020B0604020202020204" pitchFamily="34" charset="0"/>
                <a:ea typeface="宋体" panose="02010600030101010101" pitchFamily="2" charset="-122"/>
              </a:rPr>
              <a:t> as well as a physical concept</a:t>
            </a:r>
            <a:endParaRPr lang="en-GB" altLang="zh-CN" sz="2600">
              <a:latin typeface="Arial" panose="020B0604020202020204" pitchFamily="34" charset="0"/>
              <a:ea typeface="宋体" panose="02010600030101010101" pitchFamily="2" charset="-122"/>
            </a:endParaRPr>
          </a:p>
        </p:txBody>
      </p:sp>
      <p:sp>
        <p:nvSpPr>
          <p:cNvPr id="10762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6F40AA8-008D-4141-B027-DAF1F5BA758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Object-Oriented Software Construction</a:t>
            </a:r>
            <a:endParaRPr lang="en-GB" altLang="zh-CN">
              <a:latin typeface="Garamond" panose="02020404030301010803" charset="0"/>
              <a:ea typeface="宋体" panose="02010600030101010101" pitchFamily="2" charset="-122"/>
            </a:endParaRPr>
          </a:p>
        </p:txBody>
      </p:sp>
      <p:sp>
        <p:nvSpPr>
          <p:cNvPr id="1078274" name="Rectangle 3"/>
          <p:cNvSpPr>
            <a:spLocks noGrp="1" noChangeArrowheads="1"/>
          </p:cNvSpPr>
          <p:nvPr>
            <p:ph idx="1"/>
          </p:nvPr>
        </p:nvSpPr>
        <p:spPr>
          <a:xfrm>
            <a:off x="1066800" y="1828800"/>
            <a:ext cx="7772400" cy="4114800"/>
          </a:xfrm>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Objects and Classes are behavioural abstractions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We separate objects in Class A from those in Class B on the basis of their different behaviour</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But in the machine an object instance is a data abstraction</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 pointer or reference is returned to the object</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s data variables ONLY</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I.e. each object instance has its OWN copy of the data, but no individual operations </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 these belong to the class as a whole</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Objects are therefore </a:t>
            </a:r>
            <a:r>
              <a:rPr lang="en-GB" altLang="zh-CN" sz="2600" i="1">
                <a:latin typeface="Arial" panose="020B0604020202020204" pitchFamily="34" charset="0"/>
                <a:ea typeface="宋体" panose="02010600030101010101" pitchFamily="2" charset="-122"/>
              </a:rPr>
              <a:t>logical</a:t>
            </a:r>
            <a:r>
              <a:rPr lang="en-GB" altLang="zh-CN" sz="2600">
                <a:latin typeface="Arial" panose="020B0604020202020204" pitchFamily="34" charset="0"/>
                <a:ea typeface="宋体" panose="02010600030101010101" pitchFamily="2" charset="-122"/>
              </a:rPr>
              <a:t> abstractions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-don</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t really exist at machine-level</a:t>
            </a:r>
            <a:endParaRPr lang="en-GB" altLang="zh-CN" sz="2200">
              <a:latin typeface="Arial" panose="020B0604020202020204" pitchFamily="34" charset="0"/>
              <a:ea typeface="宋体" panose="02010600030101010101" pitchFamily="2" charset="-122"/>
            </a:endParaRPr>
          </a:p>
          <a:p>
            <a:pPr lvl="3" eaLnBrk="1" hangingPunct="1">
              <a:lnSpc>
                <a:spcPct val="90000"/>
              </a:lnSpc>
            </a:pPr>
            <a:endParaRPr lang="zh-CN" altLang="en-GB" sz="1800">
              <a:latin typeface="Arial" panose="020B0604020202020204" pitchFamily="34" charset="0"/>
              <a:ea typeface="宋体" panose="02010600030101010101" pitchFamily="2" charset="-122"/>
            </a:endParaRPr>
          </a:p>
        </p:txBody>
      </p:sp>
      <p:sp>
        <p:nvSpPr>
          <p:cNvPr id="10782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5F79842-8CA8-0D49-A8F1-806BB6FBC67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Responsibility-Driven Design (1)</a:t>
            </a:r>
            <a:endParaRPr lang="en-GB" altLang="zh-CN">
              <a:latin typeface="Garamond" panose="02020404030301010803" charset="0"/>
              <a:ea typeface="宋体" panose="02010600030101010101" pitchFamily="2" charset="-122"/>
            </a:endParaRPr>
          </a:p>
        </p:txBody>
      </p:sp>
      <p:sp>
        <p:nvSpPr>
          <p:cNvPr id="1080322"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Designing object system involves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Identifying behavioural abstractions (Object Types)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Assigning them responsibilities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Mapping Object Types to Object Classes</a:t>
            </a:r>
            <a:endParaRPr lang="en-GB" altLang="zh-CN">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Enforcing encapsulation and information-hiding</a:t>
            </a:r>
            <a:endParaRPr lang="en-GB" altLang="zh-CN">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Creating Interfaces so that client objects know how to  request executable behaviour from server objects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Turning responsibilities into operations </a:t>
            </a:r>
            <a:endParaRPr lang="en-GB" altLang="zh-CN">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and the methods that implement them</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Turning collaborating classes into data members to hold Object IDs</a:t>
            </a:r>
            <a:endParaRPr lang="en-GB" altLang="zh-CN">
              <a:latin typeface="Arial" panose="020B0604020202020204" pitchFamily="34" charset="0"/>
              <a:ea typeface="宋体" panose="02010600030101010101" pitchFamily="2" charset="-122"/>
            </a:endParaRPr>
          </a:p>
        </p:txBody>
      </p:sp>
      <p:sp>
        <p:nvSpPr>
          <p:cNvPr id="10803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DADA1AE-DF33-D14C-B526-6A681E8F1C6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6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Responsibility-Driven Design (2)</a:t>
            </a:r>
            <a:endParaRPr lang="en-GB" altLang="zh-CN">
              <a:latin typeface="Garamond" panose="02020404030301010803" charset="0"/>
              <a:ea typeface="宋体" panose="02010600030101010101" pitchFamily="2" charset="-122"/>
            </a:endParaRPr>
          </a:p>
        </p:txBody>
      </p:sp>
      <p:sp>
        <p:nvSpPr>
          <p:cNvPr id="1082370"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A well-established technique for Responsibility-Driven Design is CRC cards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6</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x 4</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index cards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Divided into 3 fields (Class, Responsibility, Collaborators)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One for each candidate Object</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Used to role-play scenarios to see if responsibilities have been distributed properly</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Cheap and fun way to validate the dynamic behaviour of object systems prior to coding!</a:t>
            </a:r>
            <a:endParaRPr lang="en-GB" altLang="zh-CN" sz="2200">
              <a:latin typeface="Arial" panose="020B0604020202020204" pitchFamily="34" charset="0"/>
              <a:ea typeface="宋体" panose="02010600030101010101" pitchFamily="2" charset="-122"/>
            </a:endParaRPr>
          </a:p>
        </p:txBody>
      </p:sp>
      <p:sp>
        <p:nvSpPr>
          <p:cNvPr id="108237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9FAF2A0-B2D1-C440-9906-17D00F09584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7"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CRC (Class, Responsibility, Collaboration) Cards</a:t>
            </a:r>
            <a:endParaRPr lang="en-US" altLang="zh-CN">
              <a:latin typeface="Garamond" panose="02020404030301010803" charset="0"/>
              <a:ea typeface="宋体" panose="02010600030101010101" pitchFamily="2" charset="-122"/>
            </a:endParaRPr>
          </a:p>
        </p:txBody>
      </p:sp>
      <p:sp>
        <p:nvSpPr>
          <p:cNvPr id="108441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78BA745-81E6-0846-A41F-FC54212E247B}" type="slidenum">
              <a:rPr lang="en-US" altLang="zh-CN" sz="1200">
                <a:latin typeface="Garamond" panose="02020404030301010803" charset="0"/>
              </a:rPr>
            </a:fld>
            <a:endParaRPr lang="en-US" altLang="zh-CN" sz="1200">
              <a:latin typeface="Garamond" panose="02020404030301010803" charset="0"/>
            </a:endParaRPr>
          </a:p>
        </p:txBody>
      </p:sp>
      <p:grpSp>
        <p:nvGrpSpPr>
          <p:cNvPr id="1084419" name="Group 3"/>
          <p:cNvGrpSpPr/>
          <p:nvPr/>
        </p:nvGrpSpPr>
        <p:grpSpPr bwMode="auto">
          <a:xfrm>
            <a:off x="914400" y="2057400"/>
            <a:ext cx="3962400" cy="1676400"/>
            <a:chOff x="912" y="1296"/>
            <a:chExt cx="2496" cy="1056"/>
          </a:xfrm>
        </p:grpSpPr>
        <p:sp>
          <p:nvSpPr>
            <p:cNvPr id="1084423" name="Rectangle 4"/>
            <p:cNvSpPr>
              <a:spLocks noChangeArrowheads="1"/>
            </p:cNvSpPr>
            <p:nvPr/>
          </p:nvSpPr>
          <p:spPr bwMode="auto">
            <a:xfrm>
              <a:off x="912" y="1296"/>
              <a:ext cx="2496" cy="1056"/>
            </a:xfrm>
            <a:prstGeom prst="rect">
              <a:avLst/>
            </a:prstGeom>
            <a:solidFill>
              <a:srgbClr val="C0C0C0"/>
            </a:solidFill>
            <a:ln w="12700">
              <a:solidFill>
                <a:schemeClr val="tx1"/>
              </a:solidFill>
              <a:miter lim="800000"/>
            </a:ln>
          </p:spPr>
          <p:txBody>
            <a:bodyPr wrap="none" anchor="ctr"/>
            <a:lstStyle/>
            <a:p>
              <a:pPr algn="ctr" eaLnBrk="0" hangingPunct="0"/>
              <a:endParaRPr lang="zh-CN" altLang="en-US" sz="2400">
                <a:latin typeface="Times New Roman" panose="02020603050405020304" pitchFamily="18" charset="0"/>
              </a:endParaRPr>
            </a:p>
          </p:txBody>
        </p:sp>
        <p:sp>
          <p:nvSpPr>
            <p:cNvPr id="1084424" name="Text Box 5"/>
            <p:cNvSpPr txBox="1">
              <a:spLocks noChangeArrowheads="1"/>
            </p:cNvSpPr>
            <p:nvPr/>
          </p:nvSpPr>
          <p:spPr bwMode="auto">
            <a:xfrm>
              <a:off x="912" y="1344"/>
              <a:ext cx="768" cy="250"/>
            </a:xfrm>
            <a:prstGeom prst="rect">
              <a:avLst/>
            </a:prstGeom>
            <a:solidFill>
              <a:srgbClr val="C0C0C0"/>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50000"/>
                </a:spcBef>
              </a:pPr>
              <a:r>
                <a:rPr lang="en-US" altLang="zh-CN" sz="2000">
                  <a:latin typeface="Times New Roman" panose="02020603050405020304" pitchFamily="18" charset="0"/>
                </a:rPr>
                <a:t>Class</a:t>
              </a:r>
              <a:endParaRPr lang="en-US" altLang="zh-CN">
                <a:latin typeface="Times New Roman" panose="02020603050405020304" pitchFamily="18" charset="0"/>
              </a:endParaRPr>
            </a:p>
          </p:txBody>
        </p:sp>
        <p:sp>
          <p:nvSpPr>
            <p:cNvPr id="1084425" name="Text Box 6"/>
            <p:cNvSpPr txBox="1">
              <a:spLocks noChangeArrowheads="1"/>
            </p:cNvSpPr>
            <p:nvPr/>
          </p:nvSpPr>
          <p:spPr bwMode="auto">
            <a:xfrm>
              <a:off x="912" y="1632"/>
              <a:ext cx="1135" cy="250"/>
            </a:xfrm>
            <a:prstGeom prst="rect">
              <a:avLst/>
            </a:prstGeom>
            <a:solidFill>
              <a:srgbClr val="C0C0C0"/>
            </a:solid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sz="2000">
                  <a:latin typeface="Times New Roman" panose="02020603050405020304" pitchFamily="18" charset="0"/>
                </a:rPr>
                <a:t>Responsibilities</a:t>
              </a:r>
              <a:endParaRPr lang="en-US" altLang="zh-CN">
                <a:latin typeface="Times New Roman" panose="02020603050405020304" pitchFamily="18" charset="0"/>
              </a:endParaRPr>
            </a:p>
          </p:txBody>
        </p:sp>
        <p:sp>
          <p:nvSpPr>
            <p:cNvPr id="1084426" name="Text Box 7"/>
            <p:cNvSpPr txBox="1">
              <a:spLocks noChangeArrowheads="1"/>
            </p:cNvSpPr>
            <p:nvPr/>
          </p:nvSpPr>
          <p:spPr bwMode="auto">
            <a:xfrm>
              <a:off x="2400" y="1632"/>
              <a:ext cx="985" cy="250"/>
            </a:xfrm>
            <a:prstGeom prst="rect">
              <a:avLst/>
            </a:prstGeom>
            <a:solidFill>
              <a:srgbClr val="C0C0C0"/>
            </a:solid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sz="2000">
                  <a:latin typeface="Times New Roman" panose="02020603050405020304" pitchFamily="18" charset="0"/>
                </a:rPr>
                <a:t>Collaborators</a:t>
              </a:r>
              <a:endParaRPr lang="en-US" altLang="zh-CN">
                <a:latin typeface="Times New Roman" panose="02020603050405020304" pitchFamily="18" charset="0"/>
              </a:endParaRPr>
            </a:p>
          </p:txBody>
        </p:sp>
        <p:sp>
          <p:nvSpPr>
            <p:cNvPr id="1084427" name="Line 8"/>
            <p:cNvSpPr>
              <a:spLocks noChangeShapeType="1"/>
            </p:cNvSpPr>
            <p:nvPr/>
          </p:nvSpPr>
          <p:spPr bwMode="auto">
            <a:xfrm>
              <a:off x="912" y="1584"/>
              <a:ext cx="2496" cy="0"/>
            </a:xfrm>
            <a:prstGeom prst="line">
              <a:avLst/>
            </a:prstGeom>
            <a:noFill/>
            <a:ln w="12700">
              <a:solidFill>
                <a:schemeClr val="tx1"/>
              </a:solidFill>
              <a:round/>
            </a:ln>
          </p:spPr>
          <p:txBody>
            <a:bodyPr wrap="none" anchor="ctr"/>
            <a:lstStyle/>
            <a:p>
              <a:endParaRPr lang="en-US"/>
            </a:p>
          </p:txBody>
        </p:sp>
        <p:sp>
          <p:nvSpPr>
            <p:cNvPr id="1084428" name="Line 9"/>
            <p:cNvSpPr>
              <a:spLocks noChangeShapeType="1"/>
            </p:cNvSpPr>
            <p:nvPr/>
          </p:nvSpPr>
          <p:spPr bwMode="auto">
            <a:xfrm>
              <a:off x="2112" y="1584"/>
              <a:ext cx="0" cy="768"/>
            </a:xfrm>
            <a:prstGeom prst="line">
              <a:avLst/>
            </a:prstGeom>
            <a:noFill/>
            <a:ln w="12700">
              <a:solidFill>
                <a:schemeClr val="tx1"/>
              </a:solidFill>
              <a:round/>
            </a:ln>
          </p:spPr>
          <p:txBody>
            <a:bodyPr wrap="none" anchor="ctr"/>
            <a:lstStyle/>
            <a:p>
              <a:endParaRPr lang="en-US"/>
            </a:p>
          </p:txBody>
        </p:sp>
      </p:grpSp>
      <p:sp>
        <p:nvSpPr>
          <p:cNvPr id="1084420" name="AutoShape 10"/>
          <p:cNvSpPr>
            <a:spLocks noChangeArrowheads="1"/>
          </p:cNvSpPr>
          <p:nvPr/>
        </p:nvSpPr>
        <p:spPr bwMode="auto">
          <a:xfrm>
            <a:off x="5867400" y="1295400"/>
            <a:ext cx="1752600" cy="1371600"/>
          </a:xfrm>
          <a:prstGeom prst="wedgeRoundRectCallout">
            <a:avLst>
              <a:gd name="adj1" fmla="val -106611"/>
              <a:gd name="adj2" fmla="val 96065"/>
              <a:gd name="adj3" fmla="val 16667"/>
            </a:avLst>
          </a:prstGeom>
          <a:solidFill>
            <a:schemeClr val="bg1"/>
          </a:solidFill>
          <a:ln w="12700">
            <a:solidFill>
              <a:schemeClr val="tx1"/>
            </a:solidFill>
            <a:miter lim="800000"/>
          </a:ln>
        </p:spPr>
        <p:txBody>
          <a:bodyPr wrap="none" anchor="ctr"/>
          <a:lstStyle/>
          <a:p>
            <a:pPr algn="ctr" eaLnBrk="0" hangingPunct="0"/>
            <a:r>
              <a:rPr lang="en-US" altLang="zh-CN">
                <a:latin typeface="Times New Roman" panose="02020603050405020304" pitchFamily="18" charset="0"/>
              </a:rPr>
              <a:t>The CASE tool is</a:t>
            </a:r>
            <a:endParaRPr lang="en-US" altLang="zh-CN">
              <a:latin typeface="Times New Roman" panose="02020603050405020304" pitchFamily="18" charset="0"/>
            </a:endParaRPr>
          </a:p>
          <a:p>
            <a:pPr algn="ctr" eaLnBrk="0" hangingPunct="0"/>
            <a:r>
              <a:rPr lang="en-US" altLang="zh-CN">
                <a:latin typeface="Times New Roman" panose="02020603050405020304" pitchFamily="18" charset="0"/>
              </a:rPr>
              <a:t> a  6” x 4” index </a:t>
            </a:r>
            <a:endParaRPr lang="en-US" altLang="zh-CN">
              <a:latin typeface="Times New Roman" panose="02020603050405020304" pitchFamily="18" charset="0"/>
            </a:endParaRPr>
          </a:p>
          <a:p>
            <a:pPr algn="ctr" eaLnBrk="0" hangingPunct="0"/>
            <a:r>
              <a:rPr lang="en-US" altLang="zh-CN">
                <a:latin typeface="Times New Roman" panose="02020603050405020304" pitchFamily="18" charset="0"/>
              </a:rPr>
              <a:t>card!</a:t>
            </a:r>
            <a:endParaRPr lang="en-US" altLang="zh-CN" sz="2400">
              <a:latin typeface="Times New Roman" panose="02020603050405020304" pitchFamily="18" charset="0"/>
            </a:endParaRPr>
          </a:p>
        </p:txBody>
      </p:sp>
      <p:graphicFrame>
        <p:nvGraphicFramePr>
          <p:cNvPr id="1084421" name="Object 11"/>
          <p:cNvGraphicFramePr>
            <a:graphicFrameLocks noChangeAspect="1"/>
          </p:cNvGraphicFramePr>
          <p:nvPr/>
        </p:nvGraphicFramePr>
        <p:xfrm>
          <a:off x="1828800" y="4038600"/>
          <a:ext cx="3536950" cy="2144713"/>
        </p:xfrm>
        <a:graphic>
          <a:graphicData uri="http://schemas.openxmlformats.org/presentationml/2006/ole">
            <mc:AlternateContent xmlns:mc="http://schemas.openxmlformats.org/markup-compatibility/2006">
              <mc:Choice xmlns:v="urn:schemas-microsoft-com:vml" Requires="v">
                <p:oleObj spid="_x0000_s2" name="Microsoft ClipArt Gallery" r:id="rId1" imgW="3537585" imgH="2145030" progId="MS_ClipArt_Gallery">
                  <p:embed/>
                </p:oleObj>
              </mc:Choice>
              <mc:Fallback>
                <p:oleObj name="Microsoft ClipArt Gallery" r:id="rId1" imgW="3537585" imgH="2145030" progId="MS_ClipArt_Gallery">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038600"/>
                        <a:ext cx="3536950" cy="2144713"/>
                      </a:xfrm>
                      <a:prstGeom prst="rect">
                        <a:avLst/>
                      </a:prstGeom>
                      <a:noFill/>
                      <a:ln>
                        <a:noFill/>
                      </a:ln>
                      <a:effectLst/>
                    </p:spPr>
                  </p:pic>
                </p:oleObj>
              </mc:Fallback>
            </mc:AlternateContent>
          </a:graphicData>
        </a:graphic>
      </p:graphicFrame>
      <p:sp>
        <p:nvSpPr>
          <p:cNvPr id="1084422" name="AutoShape 12"/>
          <p:cNvSpPr>
            <a:spLocks noChangeArrowheads="1"/>
          </p:cNvSpPr>
          <p:nvPr/>
        </p:nvSpPr>
        <p:spPr bwMode="auto">
          <a:xfrm>
            <a:off x="5257800" y="3352800"/>
            <a:ext cx="3276600" cy="2286000"/>
          </a:xfrm>
          <a:prstGeom prst="wedgeRoundRectCallout">
            <a:avLst>
              <a:gd name="adj1" fmla="val -45833"/>
              <a:gd name="adj2" fmla="val 71597"/>
              <a:gd name="adj3" fmla="val 16667"/>
            </a:avLst>
          </a:prstGeom>
          <a:solidFill>
            <a:schemeClr val="accent1">
              <a:alpha val="30980"/>
            </a:schemeClr>
          </a:solidFill>
          <a:ln w="12700">
            <a:solidFill>
              <a:schemeClr val="tx1"/>
            </a:solidFill>
            <a:miter lim="800000"/>
          </a:ln>
        </p:spPr>
        <p:txBody>
          <a:bodyPr wrap="none" anchor="ctr"/>
          <a:lstStyle/>
          <a:p>
            <a:pPr algn="ctr" eaLnBrk="0" hangingPunct="0"/>
            <a:r>
              <a:rPr lang="en-US" altLang="zh-CN" sz="2400">
                <a:latin typeface="Times New Roman" panose="02020603050405020304" pitchFamily="18" charset="0"/>
              </a:rPr>
              <a:t>Each person “role-plays” </a:t>
            </a:r>
            <a:endParaRPr lang="en-US" altLang="zh-CN" sz="2400">
              <a:latin typeface="Times New Roman" panose="02020603050405020304" pitchFamily="18" charset="0"/>
            </a:endParaRPr>
          </a:p>
          <a:p>
            <a:pPr algn="ctr" eaLnBrk="0" hangingPunct="0"/>
            <a:r>
              <a:rPr lang="en-US" altLang="zh-CN" sz="2400">
                <a:latin typeface="Times New Roman" panose="02020603050405020304" pitchFamily="18" charset="0"/>
              </a:rPr>
              <a:t>a class  (i.e. a CRC card)</a:t>
            </a:r>
            <a:endParaRPr lang="en-US" altLang="zh-CN" sz="2400">
              <a:latin typeface="Times New Roman" panose="02020603050405020304" pitchFamily="18" charset="0"/>
            </a:endParaRPr>
          </a:p>
          <a:p>
            <a:pPr algn="ctr" eaLnBrk="0" hangingPunct="0"/>
            <a:r>
              <a:rPr lang="en-US" altLang="zh-CN" sz="2400">
                <a:latin typeface="Times New Roman" panose="02020603050405020304" pitchFamily="18" charset="0"/>
              </a:rPr>
              <a:t>to explore distribution </a:t>
            </a:r>
            <a:endParaRPr lang="en-US" altLang="zh-CN" sz="2400">
              <a:latin typeface="Times New Roman" panose="02020603050405020304" pitchFamily="18" charset="0"/>
            </a:endParaRPr>
          </a:p>
          <a:p>
            <a:pPr algn="ctr" eaLnBrk="0" hangingPunct="0"/>
            <a:r>
              <a:rPr lang="en-US" altLang="zh-CN" sz="2400">
                <a:latin typeface="Times New Roman" panose="02020603050405020304" pitchFamily="18" charset="0"/>
              </a:rPr>
              <a:t>of responsibilities</a:t>
            </a:r>
            <a:endParaRPr lang="en-US" altLang="zh-CN" sz="2400">
              <a:latin typeface="Times New Roman" panose="02020603050405020304" pitchFamily="18" charset="0"/>
            </a:endParaRPr>
          </a:p>
        </p:txBody>
      </p:sp>
    </p:spTree>
  </p:cSld>
  <p:clrMapOvr>
    <a:masterClrMapping/>
  </p:clrMapOvr>
  <p:transition>
    <p:zoom/>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Encapsulation and Information Hiding</a:t>
            </a:r>
            <a:endParaRPr lang="en-GB" altLang="zh-CN">
              <a:latin typeface="Garamond" panose="02020404030301010803" charset="0"/>
              <a:ea typeface="宋体" panose="02010600030101010101" pitchFamily="2" charset="-122"/>
            </a:endParaRPr>
          </a:p>
        </p:txBody>
      </p:sp>
      <p:sp>
        <p:nvSpPr>
          <p:cNvPr id="1086466"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0169A00-EB14-304E-AB96-689250221E87}" type="slidenum">
              <a:rPr lang="en-US" altLang="zh-CN" sz="1200">
                <a:latin typeface="Garamond" panose="02020404030301010803" charset="0"/>
              </a:rPr>
            </a:fld>
            <a:endParaRPr lang="en-US" altLang="zh-CN" sz="1200">
              <a:latin typeface="Garamond" panose="02020404030301010803" charset="0"/>
            </a:endParaRPr>
          </a:p>
        </p:txBody>
      </p:sp>
      <p:sp>
        <p:nvSpPr>
          <p:cNvPr id="1086467" name="Rectangle 3"/>
          <p:cNvSpPr>
            <a:spLocks noChangeArrowheads="1"/>
          </p:cNvSpPr>
          <p:nvPr/>
        </p:nvSpPr>
        <p:spPr bwMode="auto">
          <a:xfrm>
            <a:off x="1143000" y="2514600"/>
            <a:ext cx="3657600" cy="4038600"/>
          </a:xfrm>
          <a:prstGeom prst="rect">
            <a:avLst/>
          </a:prstGeom>
          <a:noFill/>
          <a:ln w="9525">
            <a:solidFill>
              <a:schemeClr val="tx1"/>
            </a:solidFill>
            <a:miter lim="800000"/>
          </a:ln>
        </p:spPr>
        <p:txBody>
          <a:bodyPr wrap="none" anchor="ctr"/>
          <a:lstStyle/>
          <a:p>
            <a:endParaRPr lang="zh-CN" altLang="en-US"/>
          </a:p>
        </p:txBody>
      </p:sp>
      <p:sp>
        <p:nvSpPr>
          <p:cNvPr id="1086468" name="Line 4"/>
          <p:cNvSpPr>
            <a:spLocks noChangeShapeType="1"/>
          </p:cNvSpPr>
          <p:nvPr/>
        </p:nvSpPr>
        <p:spPr bwMode="auto">
          <a:xfrm>
            <a:off x="1143000" y="3352800"/>
            <a:ext cx="3657600" cy="0"/>
          </a:xfrm>
          <a:prstGeom prst="line">
            <a:avLst/>
          </a:prstGeom>
          <a:noFill/>
          <a:ln w="9525">
            <a:solidFill>
              <a:schemeClr val="tx1"/>
            </a:solidFill>
            <a:miter lim="800000"/>
          </a:ln>
        </p:spPr>
        <p:txBody>
          <a:bodyPr wrap="none"/>
          <a:lstStyle/>
          <a:p>
            <a:endParaRPr lang="en-US"/>
          </a:p>
        </p:txBody>
      </p:sp>
      <p:sp>
        <p:nvSpPr>
          <p:cNvPr id="1086469" name="Text Box 5"/>
          <p:cNvSpPr txBox="1">
            <a:spLocks noChangeArrowheads="1"/>
          </p:cNvSpPr>
          <p:nvPr/>
        </p:nvSpPr>
        <p:spPr bwMode="auto">
          <a:xfrm>
            <a:off x="2133600" y="2819400"/>
            <a:ext cx="990600" cy="457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Robot</a:t>
            </a:r>
            <a:endParaRPr lang="en-GB" altLang="zh-CN">
              <a:latin typeface="Tahoma" panose="020B0604030504040204" charset="0"/>
            </a:endParaRPr>
          </a:p>
        </p:txBody>
      </p:sp>
      <p:sp>
        <p:nvSpPr>
          <p:cNvPr id="1086470" name="Line 6"/>
          <p:cNvSpPr>
            <a:spLocks noChangeShapeType="1"/>
          </p:cNvSpPr>
          <p:nvPr/>
        </p:nvSpPr>
        <p:spPr bwMode="auto">
          <a:xfrm>
            <a:off x="1143000" y="4267200"/>
            <a:ext cx="3657600" cy="0"/>
          </a:xfrm>
          <a:prstGeom prst="line">
            <a:avLst/>
          </a:prstGeom>
          <a:noFill/>
          <a:ln w="9525">
            <a:solidFill>
              <a:schemeClr val="tx1"/>
            </a:solidFill>
            <a:miter lim="800000"/>
          </a:ln>
        </p:spPr>
        <p:txBody>
          <a:bodyPr wrap="none"/>
          <a:lstStyle/>
          <a:p>
            <a:endParaRPr lang="en-US"/>
          </a:p>
        </p:txBody>
      </p:sp>
      <p:sp>
        <p:nvSpPr>
          <p:cNvPr id="1086471" name="Text Box 7"/>
          <p:cNvSpPr txBox="1">
            <a:spLocks noChangeArrowheads="1"/>
          </p:cNvSpPr>
          <p:nvPr/>
        </p:nvSpPr>
        <p:spPr bwMode="auto">
          <a:xfrm>
            <a:off x="1219200" y="4419600"/>
            <a:ext cx="3505200" cy="22256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+turnLeft( )</a:t>
            </a:r>
            <a:endParaRPr lang="en-GB" altLang="zh-CN" sz="2000">
              <a:latin typeface="Tahoma" panose="020B0604030504040204" charset="0"/>
            </a:endParaRPr>
          </a:p>
          <a:p>
            <a:pPr eaLnBrk="1" hangingPunct="1">
              <a:spcBef>
                <a:spcPct val="50000"/>
              </a:spcBef>
            </a:pPr>
            <a:r>
              <a:rPr lang="en-GB" altLang="zh-CN" sz="2000">
                <a:latin typeface="Tahoma" panose="020B0604030504040204" charset="0"/>
              </a:rPr>
              <a:t>+turnRight( )</a:t>
            </a:r>
            <a:endParaRPr lang="en-GB" altLang="zh-CN" sz="2000">
              <a:latin typeface="Tahoma" panose="020B0604030504040204" charset="0"/>
            </a:endParaRPr>
          </a:p>
          <a:p>
            <a:pPr eaLnBrk="1" hangingPunct="1">
              <a:spcBef>
                <a:spcPct val="50000"/>
              </a:spcBef>
            </a:pPr>
            <a:r>
              <a:rPr lang="en-GB" altLang="zh-CN" sz="2000">
                <a:latin typeface="Tahoma" panose="020B0604030504040204" charset="0"/>
              </a:rPr>
              <a:t>+moveForward( )</a:t>
            </a:r>
            <a:endParaRPr lang="en-GB" altLang="zh-CN" sz="2000">
              <a:latin typeface="Tahoma" panose="020B0604030504040204" charset="0"/>
            </a:endParaRPr>
          </a:p>
          <a:p>
            <a:pPr eaLnBrk="1" hangingPunct="1">
              <a:spcBef>
                <a:spcPct val="50000"/>
              </a:spcBef>
            </a:pPr>
            <a:r>
              <a:rPr lang="en-GB" altLang="zh-CN" sz="2000">
                <a:latin typeface="Tahoma" panose="020B0604030504040204" charset="0"/>
              </a:rPr>
              <a:t>+reverse( )</a:t>
            </a:r>
            <a:endParaRPr lang="en-GB" altLang="zh-CN" sz="2000">
              <a:latin typeface="Tahoma" panose="020B0604030504040204" charset="0"/>
            </a:endParaRPr>
          </a:p>
          <a:p>
            <a:pPr eaLnBrk="1" hangingPunct="1">
              <a:spcBef>
                <a:spcPct val="50000"/>
              </a:spcBef>
            </a:pPr>
            <a:r>
              <a:rPr lang="en-GB" altLang="zh-CN" sz="2000">
                <a:latin typeface="Tahoma" panose="020B0604030504040204" charset="0"/>
              </a:rPr>
              <a:t>+pickUp( )</a:t>
            </a:r>
            <a:endParaRPr lang="en-GB" altLang="zh-CN" sz="2000">
              <a:latin typeface="Tahoma" panose="020B0604030504040204" charset="0"/>
            </a:endParaRPr>
          </a:p>
        </p:txBody>
      </p:sp>
      <p:sp>
        <p:nvSpPr>
          <p:cNvPr id="1086472" name="Text Box 8"/>
          <p:cNvSpPr txBox="1">
            <a:spLocks noChangeArrowheads="1"/>
          </p:cNvSpPr>
          <p:nvPr/>
        </p:nvSpPr>
        <p:spPr bwMode="auto">
          <a:xfrm>
            <a:off x="1219200" y="3505200"/>
            <a:ext cx="3124200" cy="457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a:t>
            </a:r>
            <a:r>
              <a:rPr lang="en-GB" altLang="zh-CN" sz="2000">
                <a:latin typeface="Tahoma" panose="020B0604030504040204" charset="0"/>
              </a:rPr>
              <a:t>grid: Grid</a:t>
            </a:r>
            <a:endParaRPr lang="en-GB" altLang="zh-CN" sz="2000">
              <a:latin typeface="Tahoma" panose="020B0604030504040204" charset="0"/>
            </a:endParaRPr>
          </a:p>
        </p:txBody>
      </p:sp>
      <p:sp>
        <p:nvSpPr>
          <p:cNvPr id="1086473" name="AutoShape 9"/>
          <p:cNvSpPr>
            <a:spLocks noChangeArrowheads="1"/>
          </p:cNvSpPr>
          <p:nvPr/>
        </p:nvSpPr>
        <p:spPr bwMode="auto">
          <a:xfrm>
            <a:off x="4724400" y="1828800"/>
            <a:ext cx="3581400" cy="533400"/>
          </a:xfrm>
          <a:prstGeom prst="wedgeRectCallout">
            <a:avLst>
              <a:gd name="adj1" fmla="val -49736"/>
              <a:gd name="adj2" fmla="val 170236"/>
            </a:avLst>
          </a:prstGeom>
          <a:solidFill>
            <a:schemeClr val="accent1">
              <a:alpha val="29019"/>
            </a:schemeClr>
          </a:solidFill>
          <a:ln w="9525">
            <a:solidFill>
              <a:schemeClr val="tx1"/>
            </a:solidFill>
            <a:miter lim="800000"/>
          </a:ln>
        </p:spPr>
        <p:txBody>
          <a:bodyPr/>
          <a:lstStyle/>
          <a:p>
            <a:pPr algn="ctr"/>
            <a:r>
              <a:rPr lang="en-GB" altLang="zh-CN" sz="2000">
                <a:latin typeface="Tahoma" panose="020B0604030504040204" charset="0"/>
              </a:rPr>
              <a:t>Class name</a:t>
            </a:r>
            <a:endParaRPr lang="en-GB" altLang="zh-CN" sz="2000">
              <a:latin typeface="Tahoma" panose="020B0604030504040204" charset="0"/>
            </a:endParaRPr>
          </a:p>
        </p:txBody>
      </p:sp>
      <p:sp>
        <p:nvSpPr>
          <p:cNvPr id="1086474" name="AutoShape 10"/>
          <p:cNvSpPr>
            <a:spLocks noChangeArrowheads="1"/>
          </p:cNvSpPr>
          <p:nvPr/>
        </p:nvSpPr>
        <p:spPr bwMode="auto">
          <a:xfrm>
            <a:off x="5257800" y="2819400"/>
            <a:ext cx="2895600" cy="1295400"/>
          </a:xfrm>
          <a:prstGeom prst="wedgeRectCallout">
            <a:avLst>
              <a:gd name="adj1" fmla="val -84704"/>
              <a:gd name="adj2" fmla="val 25491"/>
            </a:avLst>
          </a:prstGeom>
          <a:solidFill>
            <a:schemeClr val="accent1">
              <a:alpha val="29019"/>
            </a:schemeClr>
          </a:solidFill>
          <a:ln w="9525">
            <a:solidFill>
              <a:schemeClr val="tx1"/>
            </a:solidFill>
            <a:miter lim="800000"/>
          </a:ln>
        </p:spPr>
        <p:txBody>
          <a:bodyPr/>
          <a:lstStyle/>
          <a:p>
            <a:pPr algn="ctr"/>
            <a:r>
              <a:rPr lang="zh-CN" altLang="en-GB" sz="2000">
                <a:latin typeface="Tahoma" panose="020B0604030504040204" charset="0"/>
              </a:rPr>
              <a:t>“</a:t>
            </a:r>
            <a:r>
              <a:rPr lang="en-GB" altLang="zh-CN" sz="2000">
                <a:latin typeface="Tahoma" panose="020B0604030504040204" charset="0"/>
              </a:rPr>
              <a:t>data members”, usually private or protected and therefore hidden from clients</a:t>
            </a:r>
            <a:endParaRPr lang="en-GB" altLang="zh-CN" sz="2000">
              <a:latin typeface="Tahoma" panose="020B0604030504040204" charset="0"/>
            </a:endParaRPr>
          </a:p>
          <a:p>
            <a:pPr algn="ctr"/>
            <a:endParaRPr lang="zh-CN" altLang="en-GB" sz="2000">
              <a:latin typeface="Tahoma" panose="020B0604030504040204" charset="0"/>
            </a:endParaRPr>
          </a:p>
        </p:txBody>
      </p:sp>
      <p:sp>
        <p:nvSpPr>
          <p:cNvPr id="1086475" name="AutoShape 11"/>
          <p:cNvSpPr>
            <a:spLocks noChangeArrowheads="1"/>
          </p:cNvSpPr>
          <p:nvPr/>
        </p:nvSpPr>
        <p:spPr bwMode="auto">
          <a:xfrm>
            <a:off x="5029200" y="4343400"/>
            <a:ext cx="3276600" cy="1828800"/>
          </a:xfrm>
          <a:prstGeom prst="wedgeRectCallout">
            <a:avLst>
              <a:gd name="adj1" fmla="val -101940"/>
              <a:gd name="adj2" fmla="val -3731"/>
            </a:avLst>
          </a:prstGeom>
          <a:solidFill>
            <a:schemeClr val="accent1">
              <a:alpha val="32941"/>
            </a:schemeClr>
          </a:solidFill>
          <a:ln w="9525">
            <a:solidFill>
              <a:schemeClr val="tx1"/>
            </a:solidFill>
            <a:miter lim="800000"/>
          </a:ln>
        </p:spPr>
        <p:txBody>
          <a:bodyPr/>
          <a:lstStyle/>
          <a:p>
            <a:pPr algn="ctr"/>
            <a:r>
              <a:rPr lang="en-GB" altLang="zh-CN" sz="2000">
                <a:latin typeface="Tahoma" panose="020B0604030504040204" charset="0"/>
              </a:rPr>
              <a:t>Operations, if public, form the public interface to the class: note all method implementations, whether for private or public operations, are hidden</a:t>
            </a:r>
            <a:endParaRPr lang="en-GB" altLang="zh-CN" sz="2000">
              <a:latin typeface="Tahoma" panose="020B0604030504040204"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Encapsulation</a:t>
            </a:r>
            <a:endParaRPr lang="en-GB" altLang="zh-CN">
              <a:latin typeface="Garamond" panose="02020404030301010803" charset="0"/>
              <a:ea typeface="宋体" panose="02010600030101010101" pitchFamily="2" charset="-122"/>
            </a:endParaRPr>
          </a:p>
        </p:txBody>
      </p:sp>
      <p:sp>
        <p:nvSpPr>
          <p:cNvPr id="1088514"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Encapsulation is the hiding of all design decisions that the client doesn</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t need to know about. Typically this includes: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Data structures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Collaborating classes and objects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Methods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Private Operations etc.,</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An object is therefore a sort of protected virtual space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Like a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neighbourhood</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 in the previous Topic </a:t>
            </a:r>
            <a:endParaRPr lang="en-GB" altLang="zh-CN" sz="2200">
              <a:latin typeface="Arial" panose="020B0604020202020204" pitchFamily="34" charset="0"/>
              <a:ea typeface="宋体" panose="02010600030101010101" pitchFamily="2" charset="-122"/>
            </a:endParaRPr>
          </a:p>
        </p:txBody>
      </p:sp>
      <p:sp>
        <p:nvSpPr>
          <p:cNvPr id="108851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FCEFB0D-099A-1945-93C7-0574B5668E2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Interfaces (1)</a:t>
            </a:r>
            <a:endParaRPr lang="en-GB" altLang="zh-CN">
              <a:latin typeface="Garamond" panose="02020404030301010803" charset="0"/>
              <a:ea typeface="宋体" panose="02010600030101010101" pitchFamily="2" charset="-122"/>
            </a:endParaRPr>
          </a:p>
        </p:txBody>
      </p:sp>
      <p:sp>
        <p:nvSpPr>
          <p:cNvPr id="1090562"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Ideally we would like classes and objects to be completely decoupled from each other</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But references (objectID</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s) are needed otherwise programs won</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t work</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Collaboration requires some objects to know how to call other objects and request their behaviour</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Therefore Interfaces are needed</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Compare with gateways and access paths in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Neighborhood Boundary</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 pattern</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In Java a special Interface construct is provided</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In C++ an Abstract Class can be used as a protocol class to the same effect</a:t>
            </a:r>
            <a:endParaRPr lang="en-GB" altLang="zh-CN" sz="2200">
              <a:latin typeface="Arial" panose="020B0604020202020204" pitchFamily="34" charset="0"/>
              <a:ea typeface="宋体" panose="02010600030101010101" pitchFamily="2" charset="-122"/>
            </a:endParaRPr>
          </a:p>
        </p:txBody>
      </p:sp>
      <p:sp>
        <p:nvSpPr>
          <p:cNvPr id="109056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C0C39DD-AF86-0544-A624-A9A3718546E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5BB0E6E-2DA4-F541-BB93-24ED407A5421}" type="slidenum">
              <a:rPr lang="en-US" altLang="zh-CN" sz="1200">
                <a:latin typeface="Garamond" panose="02020404030301010803" charset="0"/>
              </a:rPr>
            </a:fld>
            <a:endParaRPr lang="en-US" altLang="zh-CN" sz="1200">
              <a:latin typeface="Garamond" panose="02020404030301010803" charset="0"/>
            </a:endParaRPr>
          </a:p>
        </p:txBody>
      </p:sp>
      <p:pic>
        <p:nvPicPr>
          <p:cNvPr id="472066" name="Picture 2" descr="2"/>
          <p:cNvPicPr>
            <a:picLocks noChangeAspect="1" noChangeArrowheads="1"/>
          </p:cNvPicPr>
          <p:nvPr/>
        </p:nvPicPr>
        <p:blipFill>
          <a:blip r:embed="rId1">
            <a:extLst>
              <a:ext uri="{28A0092B-C50C-407E-A947-70E740481C1C}">
                <a14:useLocalDpi xmlns:a14="http://schemas.microsoft.com/office/drawing/2010/main" val="0"/>
              </a:ext>
            </a:extLst>
          </a:blip>
          <a:srcRect t="13823" b="13823"/>
          <a:stretch>
            <a:fillRect/>
          </a:stretch>
        </p:blipFill>
        <p:spPr bwMode="auto">
          <a:xfrm>
            <a:off x="338138" y="404813"/>
            <a:ext cx="8466137" cy="56880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Rectangle 2"/>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499714" name="Rectangle 3"/>
          <p:cNvSpPr>
            <a:spLocks noGrp="1" noChangeArrowheads="1"/>
          </p:cNvSpPr>
          <p:nvPr>
            <p:ph idx="1"/>
          </p:nvPr>
        </p:nvSpPr>
        <p:spPr>
          <a:xfrm>
            <a:off x="468313" y="1196975"/>
            <a:ext cx="8229600" cy="4530725"/>
          </a:xfrm>
        </p:spPr>
        <p:txBody>
          <a:bodyPr/>
          <a:lstStyle/>
          <a:p>
            <a:r>
              <a:rPr lang="en-US" sz="2400">
                <a:latin typeface="Arial" panose="020B0604020202020204" pitchFamily="34" charset="0"/>
                <a:ea typeface="宋体" panose="02010600030101010101" pitchFamily="2" charset="-122"/>
              </a:rPr>
              <a:t>Sadl can be used to represent the following architectural elements. </a:t>
            </a:r>
            <a:endParaRPr lang="en-US" sz="24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1. Architecture. An architecture is a, possibly parameterized, collection of the following items. </a:t>
            </a:r>
            <a:endParaRPr lang="en-US" sz="24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(a) Component. A component represents a locus of computation or a data store.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The various types of components include a module, process, procedure, or variable.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component has a name, a type (a subtype of type COMPONENT), and an interface, the ports of the component.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port is a logical point of interaction between a component and its environment.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port has a name, a type, and is designated for input or output. </a:t>
            </a:r>
            <a:endParaRPr lang="en-US" sz="2000">
              <a:latin typeface="Arial" panose="020B0604020202020204" pitchFamily="34" charset="0"/>
              <a:ea typeface="宋体" panose="02010600030101010101" pitchFamily="2" charset="-122"/>
            </a:endParaRPr>
          </a:p>
        </p:txBody>
      </p:sp>
      <p:sp>
        <p:nvSpPr>
          <p:cNvPr id="499715"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35BBDD8-CB78-DE47-9CDB-13165E422EF5}"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0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Interfaces (2)</a:t>
            </a:r>
            <a:endParaRPr lang="en-GB" altLang="zh-CN">
              <a:latin typeface="Garamond" panose="02020404030301010803" charset="0"/>
              <a:ea typeface="宋体" panose="02010600030101010101" pitchFamily="2" charset="-122"/>
            </a:endParaRPr>
          </a:p>
        </p:txBody>
      </p:sp>
      <p:sp>
        <p:nvSpPr>
          <p:cNvPr id="1092610"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Interfaces should be designed to be stable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Operation names and parameters of abstract behaviours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Implementation can therefore vary without the Client object needing to know</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Different methods, even different (collaborating) objects can handle the request for executable behaviour</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Client only needs guarantee that the behaviour will be performed correctly in response to the request (message)</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N.B. A class can support 1 or many interfaces</a:t>
            </a:r>
            <a:endParaRPr lang="en-GB" altLang="zh-CN" sz="2600">
              <a:latin typeface="Arial" panose="020B0604020202020204" pitchFamily="34" charset="0"/>
              <a:ea typeface="宋体" panose="02010600030101010101" pitchFamily="2" charset="-122"/>
            </a:endParaRPr>
          </a:p>
        </p:txBody>
      </p:sp>
      <p:sp>
        <p:nvSpPr>
          <p:cNvPr id="10926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588F932-B8B2-2B4C-B306-70240703A50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Interfaces in UML</a:t>
            </a:r>
            <a:endParaRPr lang="en-GB" altLang="zh-CN">
              <a:latin typeface="Garamond" panose="02020404030301010803" charset="0"/>
              <a:ea typeface="宋体" panose="02010600030101010101" pitchFamily="2" charset="-122"/>
            </a:endParaRPr>
          </a:p>
        </p:txBody>
      </p:sp>
      <p:sp>
        <p:nvSpPr>
          <p:cNvPr id="109465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F20617-E12E-5746-AFFF-BC4DE8E2ACF1}" type="slidenum">
              <a:rPr lang="en-US" altLang="zh-CN" sz="1200">
                <a:latin typeface="Garamond" panose="02020404030301010803" charset="0"/>
              </a:rPr>
            </a:fld>
            <a:endParaRPr lang="en-US" altLang="zh-CN" sz="1200">
              <a:latin typeface="Garamond" panose="02020404030301010803" charset="0"/>
            </a:endParaRPr>
          </a:p>
        </p:txBody>
      </p:sp>
      <p:sp>
        <p:nvSpPr>
          <p:cNvPr id="1094659" name="Rectangle 3"/>
          <p:cNvSpPr>
            <a:spLocks noChangeArrowheads="1"/>
          </p:cNvSpPr>
          <p:nvPr/>
        </p:nvSpPr>
        <p:spPr bwMode="auto">
          <a:xfrm>
            <a:off x="990600" y="2514600"/>
            <a:ext cx="3124200" cy="1447800"/>
          </a:xfrm>
          <a:prstGeom prst="rect">
            <a:avLst/>
          </a:prstGeom>
          <a:noFill/>
          <a:ln w="9525">
            <a:solidFill>
              <a:schemeClr val="tx1"/>
            </a:solidFill>
            <a:miter lim="800000"/>
          </a:ln>
        </p:spPr>
        <p:txBody>
          <a:bodyPr wrap="none" anchor="ctr"/>
          <a:lstStyle/>
          <a:p>
            <a:endParaRPr lang="zh-CN" altLang="en-US"/>
          </a:p>
        </p:txBody>
      </p:sp>
      <p:sp>
        <p:nvSpPr>
          <p:cNvPr id="1094660" name="Text Box 4"/>
          <p:cNvSpPr txBox="1">
            <a:spLocks noChangeArrowheads="1"/>
          </p:cNvSpPr>
          <p:nvPr/>
        </p:nvSpPr>
        <p:spPr bwMode="auto">
          <a:xfrm>
            <a:off x="1431925" y="2547938"/>
            <a:ext cx="2243138" cy="82232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&lt;&lt;interface&gt;&gt;</a:t>
            </a:r>
            <a:endParaRPr lang="en-GB" altLang="zh-CN">
              <a:latin typeface="Tahoma" panose="020B0604030504040204" charset="0"/>
            </a:endParaRPr>
          </a:p>
          <a:p>
            <a:pPr eaLnBrk="1" hangingPunct="1"/>
            <a:r>
              <a:rPr lang="en-GB" altLang="zh-CN">
                <a:latin typeface="Tahoma" panose="020B0604030504040204" charset="0"/>
              </a:rPr>
              <a:t>Runnable</a:t>
            </a:r>
            <a:endParaRPr lang="en-GB" altLang="zh-CN">
              <a:latin typeface="Tahoma" panose="020B0604030504040204" charset="0"/>
            </a:endParaRPr>
          </a:p>
        </p:txBody>
      </p:sp>
      <p:sp>
        <p:nvSpPr>
          <p:cNvPr id="1094661" name="Line 5"/>
          <p:cNvSpPr>
            <a:spLocks noChangeShapeType="1"/>
          </p:cNvSpPr>
          <p:nvPr/>
        </p:nvSpPr>
        <p:spPr bwMode="auto">
          <a:xfrm>
            <a:off x="990600" y="3505200"/>
            <a:ext cx="3124200" cy="0"/>
          </a:xfrm>
          <a:prstGeom prst="line">
            <a:avLst/>
          </a:prstGeom>
          <a:noFill/>
          <a:ln w="9525">
            <a:solidFill>
              <a:schemeClr val="tx1"/>
            </a:solidFill>
            <a:miter lim="800000"/>
          </a:ln>
        </p:spPr>
        <p:txBody>
          <a:bodyPr wrap="none"/>
          <a:lstStyle/>
          <a:p>
            <a:endParaRPr lang="en-US"/>
          </a:p>
        </p:txBody>
      </p:sp>
      <p:sp>
        <p:nvSpPr>
          <p:cNvPr id="1094662" name="Text Box 6"/>
          <p:cNvSpPr txBox="1">
            <a:spLocks noChangeArrowheads="1"/>
          </p:cNvSpPr>
          <p:nvPr/>
        </p:nvSpPr>
        <p:spPr bwMode="auto">
          <a:xfrm>
            <a:off x="1447800" y="3581400"/>
            <a:ext cx="2057400" cy="457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run ( )</a:t>
            </a:r>
            <a:endParaRPr lang="en-GB" altLang="zh-CN">
              <a:latin typeface="Tahoma" panose="020B0604030504040204" charset="0"/>
            </a:endParaRPr>
          </a:p>
        </p:txBody>
      </p:sp>
      <p:grpSp>
        <p:nvGrpSpPr>
          <p:cNvPr id="1094663" name="Group 7"/>
          <p:cNvGrpSpPr/>
          <p:nvPr/>
        </p:nvGrpSpPr>
        <p:grpSpPr bwMode="auto">
          <a:xfrm>
            <a:off x="6324600" y="2514600"/>
            <a:ext cx="2438400" cy="2362200"/>
            <a:chOff x="3984" y="1584"/>
            <a:chExt cx="1536" cy="1488"/>
          </a:xfrm>
        </p:grpSpPr>
        <p:sp>
          <p:nvSpPr>
            <p:cNvPr id="1094679" name="Rectangle 8"/>
            <p:cNvSpPr>
              <a:spLocks noChangeArrowheads="1"/>
            </p:cNvSpPr>
            <p:nvPr/>
          </p:nvSpPr>
          <p:spPr bwMode="auto">
            <a:xfrm>
              <a:off x="3984" y="1584"/>
              <a:ext cx="1536" cy="1488"/>
            </a:xfrm>
            <a:prstGeom prst="rect">
              <a:avLst/>
            </a:prstGeom>
            <a:noFill/>
            <a:ln w="9525">
              <a:solidFill>
                <a:schemeClr val="tx1"/>
              </a:solidFill>
              <a:miter lim="800000"/>
            </a:ln>
          </p:spPr>
          <p:txBody>
            <a:bodyPr wrap="none" anchor="ctr"/>
            <a:lstStyle/>
            <a:p>
              <a:endParaRPr lang="zh-CN" altLang="en-US"/>
            </a:p>
          </p:txBody>
        </p:sp>
        <p:sp>
          <p:nvSpPr>
            <p:cNvPr id="1094680" name="Text Box 9"/>
            <p:cNvSpPr txBox="1">
              <a:spLocks noChangeArrowheads="1"/>
            </p:cNvSpPr>
            <p:nvPr/>
          </p:nvSpPr>
          <p:spPr bwMode="auto">
            <a:xfrm>
              <a:off x="4272" y="1632"/>
              <a:ext cx="956" cy="288"/>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MyThread</a:t>
              </a:r>
              <a:endParaRPr lang="en-GB" altLang="zh-CN">
                <a:latin typeface="Tahoma" panose="020B0604030504040204" charset="0"/>
              </a:endParaRPr>
            </a:p>
          </p:txBody>
        </p:sp>
        <p:sp>
          <p:nvSpPr>
            <p:cNvPr id="1094681" name="Line 10"/>
            <p:cNvSpPr>
              <a:spLocks noChangeShapeType="1"/>
            </p:cNvSpPr>
            <p:nvPr/>
          </p:nvSpPr>
          <p:spPr bwMode="auto">
            <a:xfrm>
              <a:off x="3984" y="2112"/>
              <a:ext cx="1536" cy="0"/>
            </a:xfrm>
            <a:prstGeom prst="line">
              <a:avLst/>
            </a:prstGeom>
            <a:noFill/>
            <a:ln w="9525">
              <a:solidFill>
                <a:schemeClr val="tx1"/>
              </a:solidFill>
              <a:miter lim="800000"/>
            </a:ln>
          </p:spPr>
          <p:txBody>
            <a:bodyPr wrap="none"/>
            <a:lstStyle/>
            <a:p>
              <a:endParaRPr lang="en-US"/>
            </a:p>
          </p:txBody>
        </p:sp>
        <p:sp>
          <p:nvSpPr>
            <p:cNvPr id="1094682" name="Line 11"/>
            <p:cNvSpPr>
              <a:spLocks noChangeShapeType="1"/>
            </p:cNvSpPr>
            <p:nvPr/>
          </p:nvSpPr>
          <p:spPr bwMode="auto">
            <a:xfrm>
              <a:off x="3984" y="2496"/>
              <a:ext cx="1536" cy="0"/>
            </a:xfrm>
            <a:prstGeom prst="line">
              <a:avLst/>
            </a:prstGeom>
            <a:noFill/>
            <a:ln w="9525">
              <a:solidFill>
                <a:schemeClr val="tx1"/>
              </a:solidFill>
              <a:miter lim="800000"/>
            </a:ln>
          </p:spPr>
          <p:txBody>
            <a:bodyPr wrap="none"/>
            <a:lstStyle/>
            <a:p>
              <a:endParaRPr lang="en-US"/>
            </a:p>
          </p:txBody>
        </p:sp>
        <p:sp>
          <p:nvSpPr>
            <p:cNvPr id="1094683" name="Text Box 12"/>
            <p:cNvSpPr txBox="1">
              <a:spLocks noChangeArrowheads="1"/>
            </p:cNvSpPr>
            <p:nvPr/>
          </p:nvSpPr>
          <p:spPr bwMode="auto">
            <a:xfrm>
              <a:off x="4032" y="2688"/>
              <a:ext cx="1392"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run ( )</a:t>
              </a:r>
              <a:endParaRPr lang="en-GB" altLang="zh-CN">
                <a:latin typeface="Tahoma" panose="020B0604030504040204" charset="0"/>
              </a:endParaRPr>
            </a:p>
          </p:txBody>
        </p:sp>
      </p:grpSp>
      <p:grpSp>
        <p:nvGrpSpPr>
          <p:cNvPr id="1094664" name="Group 13"/>
          <p:cNvGrpSpPr/>
          <p:nvPr/>
        </p:nvGrpSpPr>
        <p:grpSpPr bwMode="auto">
          <a:xfrm flipH="1">
            <a:off x="4114800" y="3276600"/>
            <a:ext cx="2209800" cy="304800"/>
            <a:chOff x="2592" y="2064"/>
            <a:chExt cx="1392" cy="192"/>
          </a:xfrm>
        </p:grpSpPr>
        <p:sp>
          <p:nvSpPr>
            <p:cNvPr id="1094677" name="AutoShape 14"/>
            <p:cNvSpPr>
              <a:spLocks noChangeArrowheads="1"/>
            </p:cNvSpPr>
            <p:nvPr/>
          </p:nvSpPr>
          <p:spPr bwMode="auto">
            <a:xfrm rot="5383420">
              <a:off x="3744" y="2016"/>
              <a:ext cx="192" cy="288"/>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1094678" name="Line 15"/>
            <p:cNvSpPr>
              <a:spLocks noChangeShapeType="1"/>
            </p:cNvSpPr>
            <p:nvPr/>
          </p:nvSpPr>
          <p:spPr bwMode="auto">
            <a:xfrm flipH="1">
              <a:off x="2592" y="2160"/>
              <a:ext cx="1104" cy="0"/>
            </a:xfrm>
            <a:prstGeom prst="line">
              <a:avLst/>
            </a:prstGeom>
            <a:noFill/>
            <a:ln w="9525">
              <a:solidFill>
                <a:schemeClr val="tx1"/>
              </a:solidFill>
              <a:prstDash val="lgDash"/>
              <a:miter lim="800000"/>
            </a:ln>
          </p:spPr>
          <p:txBody>
            <a:bodyPr wrap="none"/>
            <a:lstStyle/>
            <a:p>
              <a:endParaRPr lang="en-US"/>
            </a:p>
          </p:txBody>
        </p:sp>
      </p:grpSp>
      <p:sp>
        <p:nvSpPr>
          <p:cNvPr id="1094665" name="AutoShape 16"/>
          <p:cNvSpPr>
            <a:spLocks noChangeArrowheads="1"/>
          </p:cNvSpPr>
          <p:nvPr/>
        </p:nvSpPr>
        <p:spPr bwMode="auto">
          <a:xfrm>
            <a:off x="6019800" y="609600"/>
            <a:ext cx="2057400" cy="1295400"/>
          </a:xfrm>
          <a:prstGeom prst="wedgeRectCallout">
            <a:avLst>
              <a:gd name="adj1" fmla="val -152005"/>
              <a:gd name="adj2" fmla="val 133333"/>
            </a:avLst>
          </a:prstGeom>
          <a:solidFill>
            <a:schemeClr val="accent1"/>
          </a:solidFill>
          <a:ln w="9525">
            <a:solidFill>
              <a:schemeClr val="tx1"/>
            </a:solidFill>
            <a:miter lim="800000"/>
          </a:ln>
        </p:spPr>
        <p:txBody>
          <a:bodyPr/>
          <a:lstStyle/>
          <a:p>
            <a:pPr algn="ctr"/>
            <a:r>
              <a:rPr lang="en-GB" altLang="zh-CN" sz="2000">
                <a:latin typeface="Tahoma" panose="020B0604030504040204" charset="0"/>
              </a:rPr>
              <a:t>Class icon stereotyped to represent an Interface</a:t>
            </a:r>
            <a:endParaRPr lang="en-GB" altLang="zh-CN" sz="2000">
              <a:latin typeface="Tahoma" panose="020B0604030504040204" charset="0"/>
            </a:endParaRPr>
          </a:p>
        </p:txBody>
      </p:sp>
      <p:sp>
        <p:nvSpPr>
          <p:cNvPr id="1094666" name="Text Box 17"/>
          <p:cNvSpPr txBox="1">
            <a:spLocks noChangeArrowheads="1"/>
          </p:cNvSpPr>
          <p:nvPr/>
        </p:nvSpPr>
        <p:spPr bwMode="auto">
          <a:xfrm>
            <a:off x="4327525" y="3511550"/>
            <a:ext cx="1755775" cy="39687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&lt;&lt;realises&gt;&gt;</a:t>
            </a:r>
            <a:endParaRPr lang="en-GB" altLang="zh-CN" sz="2000">
              <a:latin typeface="Tahoma" panose="020B0604030504040204" charset="0"/>
            </a:endParaRPr>
          </a:p>
        </p:txBody>
      </p:sp>
      <p:grpSp>
        <p:nvGrpSpPr>
          <p:cNvPr id="1094667" name="Group 18"/>
          <p:cNvGrpSpPr/>
          <p:nvPr/>
        </p:nvGrpSpPr>
        <p:grpSpPr bwMode="auto">
          <a:xfrm>
            <a:off x="685800" y="4191000"/>
            <a:ext cx="2438400" cy="2362200"/>
            <a:chOff x="3984" y="1584"/>
            <a:chExt cx="1536" cy="1488"/>
          </a:xfrm>
        </p:grpSpPr>
        <p:sp>
          <p:nvSpPr>
            <p:cNvPr id="1094672" name="Rectangle 19"/>
            <p:cNvSpPr>
              <a:spLocks noChangeArrowheads="1"/>
            </p:cNvSpPr>
            <p:nvPr/>
          </p:nvSpPr>
          <p:spPr bwMode="auto">
            <a:xfrm>
              <a:off x="3984" y="1584"/>
              <a:ext cx="1536" cy="1488"/>
            </a:xfrm>
            <a:prstGeom prst="rect">
              <a:avLst/>
            </a:prstGeom>
            <a:noFill/>
            <a:ln w="9525">
              <a:solidFill>
                <a:schemeClr val="tx1"/>
              </a:solidFill>
              <a:miter lim="800000"/>
            </a:ln>
          </p:spPr>
          <p:txBody>
            <a:bodyPr wrap="none" anchor="ctr"/>
            <a:lstStyle/>
            <a:p>
              <a:endParaRPr lang="zh-CN" altLang="en-US"/>
            </a:p>
          </p:txBody>
        </p:sp>
        <p:sp>
          <p:nvSpPr>
            <p:cNvPr id="1094673" name="Text Box 20"/>
            <p:cNvSpPr txBox="1">
              <a:spLocks noChangeArrowheads="1"/>
            </p:cNvSpPr>
            <p:nvPr/>
          </p:nvSpPr>
          <p:spPr bwMode="auto">
            <a:xfrm>
              <a:off x="4272" y="1632"/>
              <a:ext cx="956" cy="288"/>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MyThread</a:t>
              </a:r>
              <a:endParaRPr lang="en-GB" altLang="zh-CN">
                <a:latin typeface="Tahoma" panose="020B0604030504040204" charset="0"/>
              </a:endParaRPr>
            </a:p>
          </p:txBody>
        </p:sp>
        <p:sp>
          <p:nvSpPr>
            <p:cNvPr id="1094674" name="Line 21"/>
            <p:cNvSpPr>
              <a:spLocks noChangeShapeType="1"/>
            </p:cNvSpPr>
            <p:nvPr/>
          </p:nvSpPr>
          <p:spPr bwMode="auto">
            <a:xfrm>
              <a:off x="3984" y="2112"/>
              <a:ext cx="1536" cy="0"/>
            </a:xfrm>
            <a:prstGeom prst="line">
              <a:avLst/>
            </a:prstGeom>
            <a:noFill/>
            <a:ln w="9525">
              <a:solidFill>
                <a:schemeClr val="tx1"/>
              </a:solidFill>
              <a:miter lim="800000"/>
            </a:ln>
          </p:spPr>
          <p:txBody>
            <a:bodyPr wrap="none"/>
            <a:lstStyle/>
            <a:p>
              <a:endParaRPr lang="en-US"/>
            </a:p>
          </p:txBody>
        </p:sp>
        <p:sp>
          <p:nvSpPr>
            <p:cNvPr id="1094675" name="Line 22"/>
            <p:cNvSpPr>
              <a:spLocks noChangeShapeType="1"/>
            </p:cNvSpPr>
            <p:nvPr/>
          </p:nvSpPr>
          <p:spPr bwMode="auto">
            <a:xfrm>
              <a:off x="3984" y="2496"/>
              <a:ext cx="1536" cy="0"/>
            </a:xfrm>
            <a:prstGeom prst="line">
              <a:avLst/>
            </a:prstGeom>
            <a:noFill/>
            <a:ln w="9525">
              <a:solidFill>
                <a:schemeClr val="tx1"/>
              </a:solidFill>
              <a:miter lim="800000"/>
            </a:ln>
          </p:spPr>
          <p:txBody>
            <a:bodyPr wrap="none"/>
            <a:lstStyle/>
            <a:p>
              <a:endParaRPr lang="en-US"/>
            </a:p>
          </p:txBody>
        </p:sp>
        <p:sp>
          <p:nvSpPr>
            <p:cNvPr id="1094676" name="Text Box 23"/>
            <p:cNvSpPr txBox="1">
              <a:spLocks noChangeArrowheads="1"/>
            </p:cNvSpPr>
            <p:nvPr/>
          </p:nvSpPr>
          <p:spPr bwMode="auto">
            <a:xfrm>
              <a:off x="4032" y="2688"/>
              <a:ext cx="1392"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run ( )</a:t>
              </a:r>
              <a:endParaRPr lang="en-GB" altLang="zh-CN">
                <a:latin typeface="Tahoma" panose="020B0604030504040204" charset="0"/>
              </a:endParaRPr>
            </a:p>
          </p:txBody>
        </p:sp>
      </p:grpSp>
      <p:sp>
        <p:nvSpPr>
          <p:cNvPr id="1094668" name="Oval 24"/>
          <p:cNvSpPr>
            <a:spLocks noChangeArrowheads="1"/>
          </p:cNvSpPr>
          <p:nvPr/>
        </p:nvSpPr>
        <p:spPr bwMode="auto">
          <a:xfrm>
            <a:off x="4114800" y="5715000"/>
            <a:ext cx="228600" cy="228600"/>
          </a:xfrm>
          <a:prstGeom prst="ellipse">
            <a:avLst/>
          </a:prstGeom>
          <a:noFill/>
          <a:ln w="9525">
            <a:solidFill>
              <a:schemeClr val="tx1"/>
            </a:solidFill>
            <a:miter lim="800000"/>
          </a:ln>
        </p:spPr>
        <p:txBody>
          <a:bodyPr wrap="none" anchor="ctr"/>
          <a:lstStyle/>
          <a:p>
            <a:endParaRPr lang="zh-CN" altLang="en-US"/>
          </a:p>
        </p:txBody>
      </p:sp>
      <p:sp>
        <p:nvSpPr>
          <p:cNvPr id="1094669" name="Line 25"/>
          <p:cNvSpPr>
            <a:spLocks noChangeShapeType="1"/>
          </p:cNvSpPr>
          <p:nvPr/>
        </p:nvSpPr>
        <p:spPr bwMode="auto">
          <a:xfrm flipH="1">
            <a:off x="3124200" y="5867400"/>
            <a:ext cx="990600" cy="0"/>
          </a:xfrm>
          <a:prstGeom prst="line">
            <a:avLst/>
          </a:prstGeom>
          <a:noFill/>
          <a:ln w="9525">
            <a:solidFill>
              <a:schemeClr val="tx1"/>
            </a:solidFill>
            <a:miter lim="800000"/>
          </a:ln>
        </p:spPr>
        <p:txBody>
          <a:bodyPr wrap="none"/>
          <a:lstStyle/>
          <a:p>
            <a:endParaRPr lang="en-US"/>
          </a:p>
        </p:txBody>
      </p:sp>
      <p:sp>
        <p:nvSpPr>
          <p:cNvPr id="1094670" name="Text Box 26"/>
          <p:cNvSpPr txBox="1">
            <a:spLocks noChangeArrowheads="1"/>
          </p:cNvSpPr>
          <p:nvPr/>
        </p:nvSpPr>
        <p:spPr bwMode="auto">
          <a:xfrm>
            <a:off x="3794125" y="5340350"/>
            <a:ext cx="1230313" cy="39687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Runnable</a:t>
            </a:r>
            <a:endParaRPr lang="en-GB" altLang="zh-CN" sz="2000">
              <a:latin typeface="Tahoma" panose="020B0604030504040204" charset="0"/>
            </a:endParaRPr>
          </a:p>
        </p:txBody>
      </p:sp>
      <p:sp>
        <p:nvSpPr>
          <p:cNvPr id="1094671" name="AutoShape 27"/>
          <p:cNvSpPr>
            <a:spLocks noChangeArrowheads="1"/>
          </p:cNvSpPr>
          <p:nvPr/>
        </p:nvSpPr>
        <p:spPr bwMode="auto">
          <a:xfrm>
            <a:off x="6324600" y="5715000"/>
            <a:ext cx="2362200" cy="685800"/>
          </a:xfrm>
          <a:prstGeom prst="wedgeRectCallout">
            <a:avLst>
              <a:gd name="adj1" fmla="val -145028"/>
              <a:gd name="adj2" fmla="val -29630"/>
            </a:avLst>
          </a:prstGeom>
          <a:solidFill>
            <a:schemeClr val="accent1"/>
          </a:solidFill>
          <a:ln w="9525">
            <a:solidFill>
              <a:schemeClr val="tx1"/>
            </a:solidFill>
            <a:miter lim="800000"/>
          </a:ln>
        </p:spPr>
        <p:txBody>
          <a:bodyPr/>
          <a:lstStyle/>
          <a:p>
            <a:pPr algn="ctr"/>
            <a:r>
              <a:rPr lang="en-GB" altLang="zh-CN" sz="2000">
                <a:latin typeface="Tahoma" panose="020B0604030504040204" charset="0"/>
              </a:rPr>
              <a:t>Alternative “lollipop” notation</a:t>
            </a:r>
            <a:endParaRPr lang="en-GB" altLang="zh-CN" sz="2000">
              <a:latin typeface="Tahoma" panose="020B0604030504040204"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The Significance of Interfaces for Architecture</a:t>
            </a:r>
            <a:endParaRPr lang="en-GB" altLang="zh-CN">
              <a:latin typeface="Garamond" panose="02020404030301010803" charset="0"/>
              <a:ea typeface="宋体" panose="02010600030101010101" pitchFamily="2" charset="-122"/>
            </a:endParaRPr>
          </a:p>
        </p:txBody>
      </p:sp>
      <p:sp>
        <p:nvSpPr>
          <p:cNvPr id="1096706" name="Rectangle 3"/>
          <p:cNvSpPr>
            <a:spLocks noGrp="1" noChangeArrowheads="1"/>
          </p:cNvSpPr>
          <p:nvPr>
            <p:ph idx="1"/>
          </p:nvPr>
        </p:nvSpPr>
        <p:spPr>
          <a:xfrm>
            <a:off x="1371600" y="1752600"/>
            <a:ext cx="7772400" cy="4114800"/>
          </a:xfrm>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An interface can be thought of as an access path or gateway to an encapsulated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space</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Space can be an object instance, a class, a package or any logical computational component</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We need to narrow interface bandwidth between spaces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An interface also implies a dependency</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If Class A holds a reference to Class B it is dependent upon it (e.g., may not be compilable without it)</a:t>
            </a:r>
            <a:endParaRPr lang="en-GB" altLang="zh-CN" sz="20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If the Interface is physically separate from the class that realises it and the reference is to the Interface the client is only dependent on the Interface (recommended)</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Interfaces can form a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scaffolding</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for the system</a:t>
            </a:r>
            <a:endParaRPr lang="en-GB" altLang="zh-CN" sz="2600">
              <a:latin typeface="Arial" panose="020B0604020202020204" pitchFamily="34" charset="0"/>
              <a:ea typeface="宋体" panose="02010600030101010101" pitchFamily="2" charset="-122"/>
            </a:endParaRPr>
          </a:p>
        </p:txBody>
      </p:sp>
      <p:sp>
        <p:nvSpPr>
          <p:cNvPr id="10967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ADFE487-26CD-E841-B01B-8BEDF4A7C1A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Cyclical Dependency</a:t>
            </a:r>
            <a:endParaRPr lang="en-GB" altLang="zh-CN">
              <a:latin typeface="Garamond" panose="02020404030301010803" charset="0"/>
              <a:ea typeface="宋体" panose="02010600030101010101" pitchFamily="2" charset="-122"/>
            </a:endParaRPr>
          </a:p>
        </p:txBody>
      </p:sp>
      <p:sp>
        <p:nvSpPr>
          <p:cNvPr id="109875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046693D-2A17-5145-BC29-371E0CE69DF2}" type="slidenum">
              <a:rPr lang="en-US" altLang="zh-CN" sz="1200">
                <a:latin typeface="Garamond" panose="02020404030301010803" charset="0"/>
              </a:rPr>
            </a:fld>
            <a:endParaRPr lang="en-US" altLang="zh-CN" sz="1200">
              <a:latin typeface="Garamond" panose="02020404030301010803" charset="0"/>
            </a:endParaRPr>
          </a:p>
        </p:txBody>
      </p:sp>
      <p:sp>
        <p:nvSpPr>
          <p:cNvPr id="1098755" name="Text Box 3"/>
          <p:cNvSpPr txBox="1">
            <a:spLocks noChangeArrowheads="1"/>
          </p:cNvSpPr>
          <p:nvPr/>
        </p:nvSpPr>
        <p:spPr bwMode="auto">
          <a:xfrm>
            <a:off x="1066800" y="23622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A</a:t>
            </a:r>
            <a:endParaRPr lang="en-GB" altLang="zh-CN">
              <a:latin typeface="Tahoma" panose="020B0604030504040204" charset="0"/>
            </a:endParaRPr>
          </a:p>
        </p:txBody>
      </p:sp>
      <p:sp>
        <p:nvSpPr>
          <p:cNvPr id="1098756" name="Text Box 4"/>
          <p:cNvSpPr txBox="1">
            <a:spLocks noChangeArrowheads="1"/>
          </p:cNvSpPr>
          <p:nvPr/>
        </p:nvSpPr>
        <p:spPr bwMode="auto">
          <a:xfrm>
            <a:off x="3276600" y="23622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B</a:t>
            </a:r>
            <a:endParaRPr lang="en-GB" altLang="zh-CN">
              <a:latin typeface="Tahoma" panose="020B0604030504040204" charset="0"/>
            </a:endParaRPr>
          </a:p>
        </p:txBody>
      </p:sp>
      <p:sp>
        <p:nvSpPr>
          <p:cNvPr id="1098757" name="Line 5"/>
          <p:cNvSpPr>
            <a:spLocks noChangeShapeType="1"/>
          </p:cNvSpPr>
          <p:nvPr/>
        </p:nvSpPr>
        <p:spPr bwMode="auto">
          <a:xfrm>
            <a:off x="2438400" y="2590800"/>
            <a:ext cx="838200" cy="0"/>
          </a:xfrm>
          <a:prstGeom prst="line">
            <a:avLst/>
          </a:prstGeom>
          <a:noFill/>
          <a:ln w="9525">
            <a:solidFill>
              <a:schemeClr val="tx1"/>
            </a:solidFill>
            <a:miter lim="800000"/>
            <a:tailEnd type="arrow" w="lg" len="lg"/>
          </a:ln>
        </p:spPr>
        <p:txBody>
          <a:bodyPr wrap="none"/>
          <a:lstStyle/>
          <a:p>
            <a:endParaRPr lang="en-US"/>
          </a:p>
        </p:txBody>
      </p:sp>
      <p:sp>
        <p:nvSpPr>
          <p:cNvPr id="1098758" name="Text Box 6"/>
          <p:cNvSpPr txBox="1">
            <a:spLocks noChangeArrowheads="1"/>
          </p:cNvSpPr>
          <p:nvPr/>
        </p:nvSpPr>
        <p:spPr bwMode="auto">
          <a:xfrm>
            <a:off x="1066800" y="36576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A</a:t>
            </a:r>
            <a:endParaRPr lang="en-GB" altLang="zh-CN">
              <a:latin typeface="Tahoma" panose="020B0604030504040204" charset="0"/>
            </a:endParaRPr>
          </a:p>
        </p:txBody>
      </p:sp>
      <p:sp>
        <p:nvSpPr>
          <p:cNvPr id="1098759" name="Text Box 7"/>
          <p:cNvSpPr txBox="1">
            <a:spLocks noChangeArrowheads="1"/>
          </p:cNvSpPr>
          <p:nvPr/>
        </p:nvSpPr>
        <p:spPr bwMode="auto">
          <a:xfrm>
            <a:off x="3276600" y="36576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B</a:t>
            </a:r>
            <a:endParaRPr lang="en-GB" altLang="zh-CN">
              <a:latin typeface="Tahoma" panose="020B0604030504040204" charset="0"/>
            </a:endParaRPr>
          </a:p>
        </p:txBody>
      </p:sp>
      <p:sp>
        <p:nvSpPr>
          <p:cNvPr id="1098760" name="Line 8"/>
          <p:cNvSpPr>
            <a:spLocks noChangeShapeType="1"/>
          </p:cNvSpPr>
          <p:nvPr/>
        </p:nvSpPr>
        <p:spPr bwMode="auto">
          <a:xfrm>
            <a:off x="2438400" y="3962400"/>
            <a:ext cx="838200" cy="0"/>
          </a:xfrm>
          <a:prstGeom prst="line">
            <a:avLst/>
          </a:prstGeom>
          <a:noFill/>
          <a:ln w="9525">
            <a:solidFill>
              <a:schemeClr val="tx1"/>
            </a:solidFill>
            <a:miter lim="800000"/>
            <a:headEnd type="arrow" w="lg" len="lg"/>
            <a:tailEnd type="arrow" w="lg" len="lg"/>
          </a:ln>
        </p:spPr>
        <p:txBody>
          <a:bodyPr wrap="none"/>
          <a:lstStyle/>
          <a:p>
            <a:endParaRPr lang="en-US"/>
          </a:p>
        </p:txBody>
      </p:sp>
      <p:sp>
        <p:nvSpPr>
          <p:cNvPr id="1098761" name="Text Box 9"/>
          <p:cNvSpPr txBox="1">
            <a:spLocks noChangeArrowheads="1"/>
          </p:cNvSpPr>
          <p:nvPr/>
        </p:nvSpPr>
        <p:spPr bwMode="auto">
          <a:xfrm>
            <a:off x="1066800" y="48006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A</a:t>
            </a:r>
            <a:endParaRPr lang="en-GB" altLang="zh-CN">
              <a:latin typeface="Tahoma" panose="020B0604030504040204" charset="0"/>
            </a:endParaRPr>
          </a:p>
        </p:txBody>
      </p:sp>
      <p:sp>
        <p:nvSpPr>
          <p:cNvPr id="1098762" name="Text Box 10"/>
          <p:cNvSpPr txBox="1">
            <a:spLocks noChangeArrowheads="1"/>
          </p:cNvSpPr>
          <p:nvPr/>
        </p:nvSpPr>
        <p:spPr bwMode="auto">
          <a:xfrm>
            <a:off x="3657600" y="48006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B</a:t>
            </a:r>
            <a:endParaRPr lang="en-GB" altLang="zh-CN">
              <a:latin typeface="Tahoma" panose="020B0604030504040204" charset="0"/>
            </a:endParaRPr>
          </a:p>
        </p:txBody>
      </p:sp>
      <p:sp>
        <p:nvSpPr>
          <p:cNvPr id="1098763" name="Text Box 11"/>
          <p:cNvSpPr txBox="1">
            <a:spLocks noChangeArrowheads="1"/>
          </p:cNvSpPr>
          <p:nvPr/>
        </p:nvSpPr>
        <p:spPr bwMode="auto">
          <a:xfrm>
            <a:off x="2286000" y="6096000"/>
            <a:ext cx="13716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 C</a:t>
            </a:r>
            <a:endParaRPr lang="en-GB" altLang="zh-CN">
              <a:latin typeface="Tahoma" panose="020B0604030504040204" charset="0"/>
            </a:endParaRPr>
          </a:p>
        </p:txBody>
      </p:sp>
      <p:sp>
        <p:nvSpPr>
          <p:cNvPr id="1098764" name="Line 12"/>
          <p:cNvSpPr>
            <a:spLocks noChangeShapeType="1"/>
          </p:cNvSpPr>
          <p:nvPr/>
        </p:nvSpPr>
        <p:spPr bwMode="auto">
          <a:xfrm>
            <a:off x="2438400" y="5029200"/>
            <a:ext cx="1219200" cy="0"/>
          </a:xfrm>
          <a:prstGeom prst="line">
            <a:avLst/>
          </a:prstGeom>
          <a:noFill/>
          <a:ln w="9525">
            <a:solidFill>
              <a:schemeClr val="tx1"/>
            </a:solidFill>
            <a:miter lim="800000"/>
            <a:tailEnd type="arrow" w="lg" len="lg"/>
          </a:ln>
        </p:spPr>
        <p:txBody>
          <a:bodyPr wrap="none"/>
          <a:lstStyle/>
          <a:p>
            <a:endParaRPr lang="en-US"/>
          </a:p>
        </p:txBody>
      </p:sp>
      <p:sp>
        <p:nvSpPr>
          <p:cNvPr id="1098765" name="Line 13"/>
          <p:cNvSpPr>
            <a:spLocks noChangeShapeType="1"/>
          </p:cNvSpPr>
          <p:nvPr/>
        </p:nvSpPr>
        <p:spPr bwMode="auto">
          <a:xfrm flipH="1">
            <a:off x="3048000" y="5257800"/>
            <a:ext cx="1066800" cy="838200"/>
          </a:xfrm>
          <a:prstGeom prst="line">
            <a:avLst/>
          </a:prstGeom>
          <a:noFill/>
          <a:ln w="9525">
            <a:solidFill>
              <a:schemeClr val="tx1"/>
            </a:solidFill>
            <a:miter lim="800000"/>
            <a:tailEnd type="arrow" w="lg" len="lg"/>
          </a:ln>
        </p:spPr>
        <p:txBody>
          <a:bodyPr wrap="none"/>
          <a:lstStyle/>
          <a:p>
            <a:endParaRPr lang="en-US"/>
          </a:p>
        </p:txBody>
      </p:sp>
      <p:sp>
        <p:nvSpPr>
          <p:cNvPr id="1098766" name="Line 14"/>
          <p:cNvSpPr>
            <a:spLocks noChangeShapeType="1"/>
          </p:cNvSpPr>
          <p:nvPr/>
        </p:nvSpPr>
        <p:spPr bwMode="auto">
          <a:xfrm flipH="1" flipV="1">
            <a:off x="1295400" y="5257800"/>
            <a:ext cx="1295400" cy="838200"/>
          </a:xfrm>
          <a:prstGeom prst="line">
            <a:avLst/>
          </a:prstGeom>
          <a:noFill/>
          <a:ln w="9525">
            <a:solidFill>
              <a:schemeClr val="tx1"/>
            </a:solidFill>
            <a:miter lim="800000"/>
            <a:tailEnd type="arrow" w="lg" len="lg"/>
          </a:ln>
        </p:spPr>
        <p:txBody>
          <a:bodyPr wrap="none"/>
          <a:lstStyle/>
          <a:p>
            <a:endParaRPr lang="en-US"/>
          </a:p>
        </p:txBody>
      </p:sp>
      <p:sp>
        <p:nvSpPr>
          <p:cNvPr id="1098767" name="AutoShape 15"/>
          <p:cNvSpPr>
            <a:spLocks noChangeArrowheads="1"/>
          </p:cNvSpPr>
          <p:nvPr/>
        </p:nvSpPr>
        <p:spPr bwMode="auto">
          <a:xfrm>
            <a:off x="6019800" y="1981200"/>
            <a:ext cx="2895600" cy="1752600"/>
          </a:xfrm>
          <a:prstGeom prst="wedgeRectCallout">
            <a:avLst>
              <a:gd name="adj1" fmla="val -99833"/>
              <a:gd name="adj2" fmla="val -14856"/>
            </a:avLst>
          </a:prstGeom>
          <a:solidFill>
            <a:schemeClr val="accent1">
              <a:alpha val="34117"/>
            </a:schemeClr>
          </a:solidFill>
          <a:ln w="9525">
            <a:solidFill>
              <a:schemeClr val="tx1"/>
            </a:solidFill>
            <a:miter lim="800000"/>
          </a:ln>
        </p:spPr>
        <p:txBody>
          <a:bodyPr/>
          <a:lstStyle/>
          <a:p>
            <a:pPr algn="ctr"/>
            <a:r>
              <a:rPr lang="en-GB" altLang="zh-CN">
                <a:latin typeface="Tahoma" panose="020B0604030504040204" charset="0"/>
              </a:rPr>
              <a:t>The arrowhead on the association means Class A has a reference to Class B built into its own definition. Therefore A is dependent on B</a:t>
            </a:r>
            <a:endParaRPr lang="en-GB" altLang="zh-CN">
              <a:latin typeface="Tahoma" panose="020B0604030504040204" charset="0"/>
            </a:endParaRPr>
          </a:p>
        </p:txBody>
      </p:sp>
      <p:sp>
        <p:nvSpPr>
          <p:cNvPr id="1098768" name="AutoShape 16"/>
          <p:cNvSpPr>
            <a:spLocks noChangeArrowheads="1"/>
          </p:cNvSpPr>
          <p:nvPr/>
        </p:nvSpPr>
        <p:spPr bwMode="auto">
          <a:xfrm>
            <a:off x="5486400" y="3810000"/>
            <a:ext cx="3657600" cy="990600"/>
          </a:xfrm>
          <a:prstGeom prst="wedgeRectCallout">
            <a:avLst>
              <a:gd name="adj1" fmla="val -82074"/>
              <a:gd name="adj2" fmla="val -33171"/>
            </a:avLst>
          </a:prstGeom>
          <a:solidFill>
            <a:schemeClr val="accent1">
              <a:alpha val="38039"/>
            </a:schemeClr>
          </a:solidFill>
          <a:ln w="9525">
            <a:solidFill>
              <a:schemeClr val="tx1"/>
            </a:solidFill>
            <a:miter lim="800000"/>
          </a:ln>
        </p:spPr>
        <p:txBody>
          <a:bodyPr/>
          <a:lstStyle/>
          <a:p>
            <a:pPr algn="ctr"/>
            <a:r>
              <a:rPr lang="en-GB" altLang="zh-CN">
                <a:latin typeface="Tahoma" panose="020B0604030504040204" charset="0"/>
              </a:rPr>
              <a:t>Class A and Class B depend on each other; neither can be reused without the other</a:t>
            </a:r>
            <a:endParaRPr lang="en-GB" altLang="zh-CN">
              <a:latin typeface="Tahoma" panose="020B0604030504040204" charset="0"/>
            </a:endParaRPr>
          </a:p>
        </p:txBody>
      </p:sp>
      <p:sp>
        <p:nvSpPr>
          <p:cNvPr id="1098769" name="AutoShape 17"/>
          <p:cNvSpPr>
            <a:spLocks noChangeArrowheads="1"/>
          </p:cNvSpPr>
          <p:nvPr/>
        </p:nvSpPr>
        <p:spPr bwMode="auto">
          <a:xfrm>
            <a:off x="4876800" y="5029200"/>
            <a:ext cx="3733800" cy="1524000"/>
          </a:xfrm>
          <a:prstGeom prst="wedgeRectCallout">
            <a:avLst>
              <a:gd name="adj1" fmla="val -89287"/>
              <a:gd name="adj2" fmla="val 31773"/>
            </a:avLst>
          </a:prstGeom>
          <a:solidFill>
            <a:schemeClr val="accent1">
              <a:alpha val="39999"/>
            </a:schemeClr>
          </a:solidFill>
          <a:ln w="9525">
            <a:solidFill>
              <a:schemeClr val="tx1"/>
            </a:solidFill>
            <a:miter lim="800000"/>
          </a:ln>
        </p:spPr>
        <p:txBody>
          <a:bodyPr/>
          <a:lstStyle/>
          <a:p>
            <a:pPr algn="ctr"/>
            <a:r>
              <a:rPr lang="en-GB" altLang="zh-CN">
                <a:latin typeface="Tahoma" panose="020B0604030504040204" charset="0"/>
              </a:rPr>
              <a:t>Class A depends on Class B, but Class B depends on Class C and Class C depends on Class A. Class B is therefore transitively dependent on Class A</a:t>
            </a:r>
            <a:endParaRPr lang="en-GB" altLang="zh-CN">
              <a:latin typeface="Tahoma" panose="020B0604030504040204"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The UML Package Construct</a:t>
            </a:r>
            <a:endParaRPr lang="en-GB" altLang="zh-CN">
              <a:latin typeface="Garamond" panose="02020404030301010803" charset="0"/>
              <a:ea typeface="宋体" panose="02010600030101010101" pitchFamily="2" charset="-122"/>
            </a:endParaRPr>
          </a:p>
        </p:txBody>
      </p:sp>
      <p:sp>
        <p:nvSpPr>
          <p:cNvPr id="1100802" name="Rectangle 3"/>
          <p:cNvSpPr>
            <a:spLocks noGrp="1" noChangeArrowheads="1"/>
          </p:cNvSpPr>
          <p:nvPr>
            <p:ph type="body" sz="half" idx="1"/>
          </p:nvPr>
        </p:nvSpPr>
        <p:spPr>
          <a:xfrm>
            <a:off x="457200" y="1600200"/>
            <a:ext cx="4035425" cy="4530725"/>
          </a:xfrm>
        </p:spPr>
        <p:txBody>
          <a:bodyPr/>
          <a:lstStyle/>
          <a:p>
            <a:pPr eaLnBrk="1" hangingPunct="1"/>
            <a:r>
              <a:rPr lang="en-GB" altLang="zh-CN" sz="2200">
                <a:latin typeface="Arial" panose="020B0604020202020204" pitchFamily="34" charset="0"/>
                <a:ea typeface="宋体" panose="02010600030101010101" pitchFamily="2" charset="-122"/>
              </a:rPr>
              <a:t>UML has a construct higher than a class</a:t>
            </a:r>
            <a:endParaRPr lang="en-GB" altLang="zh-CN" sz="2200">
              <a:latin typeface="Arial" panose="020B0604020202020204" pitchFamily="34" charset="0"/>
              <a:ea typeface="宋体" panose="02010600030101010101" pitchFamily="2" charset="-122"/>
            </a:endParaRPr>
          </a:p>
          <a:p>
            <a:pPr lvl="1" eaLnBrk="1" hangingPunct="1"/>
            <a:r>
              <a:rPr lang="en-GB" altLang="zh-CN" sz="2000">
                <a:latin typeface="Arial" panose="020B0604020202020204" pitchFamily="34" charset="0"/>
                <a:ea typeface="宋体" panose="02010600030101010101" pitchFamily="2" charset="-122"/>
              </a:rPr>
              <a:t>The package</a:t>
            </a:r>
            <a:endParaRPr lang="en-GB" altLang="zh-CN" sz="2000">
              <a:latin typeface="Arial" panose="020B0604020202020204" pitchFamily="34" charset="0"/>
              <a:ea typeface="宋体" panose="02010600030101010101" pitchFamily="2" charset="-122"/>
            </a:endParaRPr>
          </a:p>
          <a:p>
            <a:pPr eaLnBrk="1" hangingPunct="1"/>
            <a:r>
              <a:rPr lang="en-GB" altLang="zh-CN" sz="2200">
                <a:latin typeface="Arial" panose="020B0604020202020204" pitchFamily="34" charset="0"/>
                <a:ea typeface="宋体" panose="02010600030101010101" pitchFamily="2" charset="-122"/>
              </a:rPr>
              <a:t>Represents a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namespace</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 for collecting UML elements</a:t>
            </a:r>
            <a:endParaRPr lang="en-GB" altLang="zh-CN" sz="2200">
              <a:latin typeface="Arial" panose="020B0604020202020204" pitchFamily="34" charset="0"/>
              <a:ea typeface="宋体" panose="02010600030101010101" pitchFamily="2" charset="-122"/>
            </a:endParaRPr>
          </a:p>
          <a:p>
            <a:pPr lvl="1" eaLnBrk="1" hangingPunct="1"/>
            <a:r>
              <a:rPr lang="en-GB" altLang="zh-CN" sz="2000">
                <a:latin typeface="Arial" panose="020B0604020202020204" pitchFamily="34" charset="0"/>
                <a:ea typeface="宋体" panose="02010600030101010101" pitchFamily="2" charset="-122"/>
              </a:rPr>
              <a:t>Often a collection of logical classes</a:t>
            </a:r>
            <a:endParaRPr lang="en-GB" altLang="zh-CN" sz="2000">
              <a:latin typeface="Arial" panose="020B0604020202020204" pitchFamily="34" charset="0"/>
              <a:ea typeface="宋体" panose="02010600030101010101" pitchFamily="2" charset="-122"/>
            </a:endParaRPr>
          </a:p>
          <a:p>
            <a:pPr lvl="1" eaLnBrk="1" hangingPunct="1"/>
            <a:r>
              <a:rPr lang="en-GB" altLang="zh-CN" sz="2000">
                <a:latin typeface="Arial" panose="020B0604020202020204" pitchFamily="34" charset="0"/>
                <a:ea typeface="宋体" panose="02010600030101010101" pitchFamily="2" charset="-122"/>
              </a:rPr>
              <a:t>E.g/. Collaboration, component</a:t>
            </a:r>
            <a:endParaRPr lang="en-GB" altLang="zh-CN" sz="2000">
              <a:latin typeface="Arial" panose="020B0604020202020204" pitchFamily="34" charset="0"/>
              <a:ea typeface="宋体" panose="02010600030101010101" pitchFamily="2" charset="-122"/>
            </a:endParaRPr>
          </a:p>
          <a:p>
            <a:pPr eaLnBrk="1" hangingPunct="1"/>
            <a:r>
              <a:rPr lang="en-GB" altLang="zh-CN" sz="2200">
                <a:latin typeface="Arial" panose="020B0604020202020204" pitchFamily="34" charset="0"/>
                <a:ea typeface="宋体" panose="02010600030101010101" pitchFamily="2" charset="-122"/>
              </a:rPr>
              <a:t>Same dependency rules apply</a:t>
            </a:r>
            <a:endParaRPr lang="en-GB" altLang="zh-CN" sz="2200">
              <a:latin typeface="Arial" panose="020B0604020202020204" pitchFamily="34" charset="0"/>
              <a:ea typeface="宋体" panose="02010600030101010101" pitchFamily="2" charset="-122"/>
            </a:endParaRPr>
          </a:p>
        </p:txBody>
      </p:sp>
      <p:sp>
        <p:nvSpPr>
          <p:cNvPr id="1100803" name="灯片编号占位符 6"/>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39809B6-A4B9-744D-AC95-2DED3EAE6EE4}" type="slidenum">
              <a:rPr lang="en-US" altLang="zh-CN" sz="1200">
                <a:latin typeface="Garamond" panose="02020404030301010803" charset="0"/>
              </a:rPr>
            </a:fld>
            <a:endParaRPr lang="en-US" altLang="zh-CN" sz="1200">
              <a:latin typeface="Garamond" panose="02020404030301010803" charset="0"/>
            </a:endParaRPr>
          </a:p>
        </p:txBody>
      </p:sp>
      <p:grpSp>
        <p:nvGrpSpPr>
          <p:cNvPr id="1100804" name="Group 4"/>
          <p:cNvGrpSpPr/>
          <p:nvPr/>
        </p:nvGrpSpPr>
        <p:grpSpPr bwMode="auto">
          <a:xfrm>
            <a:off x="5334000" y="2362200"/>
            <a:ext cx="3060700" cy="776288"/>
            <a:chOff x="1104" y="1488"/>
            <a:chExt cx="1928" cy="489"/>
          </a:xfrm>
        </p:grpSpPr>
        <p:pic>
          <p:nvPicPr>
            <p:cNvPr id="110080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4" y="1488"/>
              <a:ext cx="632" cy="489"/>
            </a:xfrm>
            <a:prstGeom prst="rect">
              <a:avLst/>
            </a:prstGeom>
            <a:noFill/>
            <a:ln>
              <a:noFill/>
            </a:ln>
          </p:spPr>
        </p:pic>
        <p:pic>
          <p:nvPicPr>
            <p:cNvPr id="11008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1488"/>
              <a:ext cx="632" cy="489"/>
            </a:xfrm>
            <a:prstGeom prst="rect">
              <a:avLst/>
            </a:prstGeom>
            <a:noFill/>
            <a:ln>
              <a:noFill/>
            </a:ln>
          </p:spPr>
        </p:pic>
        <p:sp>
          <p:nvSpPr>
            <p:cNvPr id="1100808" name="Line 7"/>
            <p:cNvSpPr>
              <a:spLocks noChangeShapeType="1"/>
            </p:cNvSpPr>
            <p:nvPr/>
          </p:nvSpPr>
          <p:spPr bwMode="auto">
            <a:xfrm>
              <a:off x="1680" y="1776"/>
              <a:ext cx="768" cy="0"/>
            </a:xfrm>
            <a:prstGeom prst="line">
              <a:avLst/>
            </a:prstGeom>
            <a:noFill/>
            <a:ln w="9525">
              <a:solidFill>
                <a:schemeClr val="tx1"/>
              </a:solidFill>
              <a:prstDash val="lgDash"/>
              <a:miter lim="800000"/>
              <a:tailEnd type="arrow" w="lg" len="lg"/>
            </a:ln>
          </p:spPr>
          <p:txBody>
            <a:bodyPr wrap="none"/>
            <a:lstStyle/>
            <a:p>
              <a:endParaRPr lang="en-US"/>
            </a:p>
          </p:txBody>
        </p:sp>
      </p:grpSp>
      <p:sp>
        <p:nvSpPr>
          <p:cNvPr id="1100805" name="AutoShape 8"/>
          <p:cNvSpPr>
            <a:spLocks noChangeArrowheads="1"/>
          </p:cNvSpPr>
          <p:nvPr/>
        </p:nvSpPr>
        <p:spPr bwMode="auto">
          <a:xfrm>
            <a:off x="6248400" y="3429000"/>
            <a:ext cx="2514600" cy="2590800"/>
          </a:xfrm>
          <a:prstGeom prst="wedgeRectCallout">
            <a:avLst>
              <a:gd name="adj1" fmla="val -31060"/>
              <a:gd name="adj2" fmla="val -71199"/>
            </a:avLst>
          </a:prstGeom>
          <a:solidFill>
            <a:schemeClr val="accent1">
              <a:alpha val="38823"/>
            </a:schemeClr>
          </a:solidFill>
          <a:ln w="9525">
            <a:solidFill>
              <a:schemeClr val="tx1"/>
            </a:solidFill>
            <a:miter lim="800000"/>
          </a:ln>
        </p:spPr>
        <p:txBody>
          <a:bodyPr/>
          <a:lstStyle/>
          <a:p>
            <a:pPr algn="ctr"/>
            <a:r>
              <a:rPr lang="en-GB" altLang="zh-CN" sz="2000">
                <a:latin typeface="Tahoma" panose="020B0604030504040204" charset="0"/>
              </a:rPr>
              <a:t>This arrow means “DependsOn”. If the package collects classes it means at least one class in package C depends on at least one class in package B</a:t>
            </a:r>
            <a:endParaRPr lang="en-GB" altLang="zh-CN" sz="2000">
              <a:latin typeface="Tahoma" panose="020B0604030504040204"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4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Dependency Heuristics</a:t>
            </a:r>
            <a:endParaRPr lang="en-GB" altLang="zh-CN">
              <a:latin typeface="Garamond" panose="02020404030301010803" charset="0"/>
              <a:ea typeface="宋体" panose="02010600030101010101" pitchFamily="2" charset="-122"/>
            </a:endParaRPr>
          </a:p>
        </p:txBody>
      </p:sp>
      <p:sp>
        <p:nvSpPr>
          <p:cNvPr id="1102850" name="Rectangle 3"/>
          <p:cNvSpPr>
            <a:spLocks noGrp="1" noChangeArrowheads="1"/>
          </p:cNvSpPr>
          <p:nvPr>
            <p:ph idx="1"/>
          </p:nvPr>
        </p:nvSpPr>
        <p:spPr/>
        <p:txBody>
          <a:bodyPr/>
          <a:lstStyle/>
          <a:p>
            <a:pPr eaLnBrk="1" hangingPunct="1">
              <a:lnSpc>
                <a:spcPct val="90000"/>
              </a:lnSpc>
            </a:pPr>
            <a:r>
              <a:rPr lang="en-GB" altLang="zh-CN" sz="2000" b="1">
                <a:latin typeface="Arial" panose="020B0604020202020204" pitchFamily="34" charset="0"/>
                <a:ea typeface="宋体" panose="02010600030101010101" pitchFamily="2" charset="-122"/>
              </a:rPr>
              <a:t>Minimise all dependencies</a:t>
            </a:r>
            <a:endParaRPr lang="en-GB" altLang="zh-CN" sz="2000" b="1">
              <a:latin typeface="Arial" panose="020B0604020202020204" pitchFamily="34" charset="0"/>
              <a:ea typeface="宋体" panose="02010600030101010101" pitchFamily="2" charset="-122"/>
            </a:endParaRPr>
          </a:p>
          <a:p>
            <a:pPr eaLnBrk="1" hangingPunct="1">
              <a:lnSpc>
                <a:spcPct val="90000"/>
              </a:lnSpc>
            </a:pPr>
            <a:r>
              <a:rPr lang="en-GB" altLang="zh-CN" sz="2000" b="1">
                <a:latin typeface="Arial" panose="020B0604020202020204" pitchFamily="34" charset="0"/>
                <a:ea typeface="宋体" panose="02010600030101010101" pitchFamily="2" charset="-122"/>
              </a:rPr>
              <a:t>As far as possible make dependencies unilateral</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i.e.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one-way</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In the previous diagram (top) Class B is reusable and, provided its interface doesn</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t change, can be reimplemented without disturbance to Class A</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000" b="1">
                <a:latin typeface="Arial" panose="020B0604020202020204" pitchFamily="34" charset="0"/>
                <a:ea typeface="宋体" panose="02010600030101010101" pitchFamily="2" charset="-122"/>
              </a:rPr>
              <a:t>Avoid cyclical dependencies</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They seem unilateral but have transitive dependencies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000" b="1">
                <a:latin typeface="Arial" panose="020B0604020202020204" pitchFamily="34" charset="0"/>
                <a:ea typeface="宋体" panose="02010600030101010101" pitchFamily="2" charset="-122"/>
              </a:rPr>
              <a:t>Only use bilateral or cyclical dependencies if classes are designed to work together in ALL circumstances</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In which case package them together as collaborations or components</a:t>
            </a:r>
            <a:endParaRPr lang="en-GB" altLang="zh-CN" sz="2200">
              <a:latin typeface="Arial" panose="020B0604020202020204" pitchFamily="34" charset="0"/>
              <a:ea typeface="宋体" panose="02010600030101010101" pitchFamily="2" charset="-122"/>
            </a:endParaRPr>
          </a:p>
          <a:p>
            <a:pPr lvl="1" eaLnBrk="1" hangingPunct="1">
              <a:lnSpc>
                <a:spcPct val="90000"/>
              </a:lnSpc>
              <a:buFont typeface="Wingdings" panose="05000000000000000000" charset="0"/>
              <a:buNone/>
            </a:pPr>
            <a:endParaRPr lang="en-GB" altLang="zh-CN" sz="2500">
              <a:latin typeface="Arial" panose="020B0604020202020204" pitchFamily="34" charset="0"/>
              <a:ea typeface="宋体" panose="02010600030101010101" pitchFamily="2" charset="-122"/>
            </a:endParaRPr>
          </a:p>
          <a:p>
            <a:pPr eaLnBrk="1" hangingPunct="1">
              <a:lnSpc>
                <a:spcPct val="90000"/>
              </a:lnSpc>
            </a:pPr>
            <a:endParaRPr lang="zh-CN" altLang="en-GB" sz="2000">
              <a:latin typeface="Arial" panose="020B0604020202020204" pitchFamily="34" charset="0"/>
              <a:ea typeface="宋体" panose="02010600030101010101" pitchFamily="2" charset="-122"/>
            </a:endParaRPr>
          </a:p>
        </p:txBody>
      </p:sp>
      <p:sp>
        <p:nvSpPr>
          <p:cNvPr id="110285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4FA5776-F83A-2543-B417-0553048C424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Different Kinds of Dependencies </a:t>
            </a:r>
            <a:endParaRPr lang="en-GB" altLang="zh-CN">
              <a:latin typeface="Garamond" panose="02020404030301010803" charset="0"/>
              <a:ea typeface="宋体" panose="02010600030101010101" pitchFamily="2" charset="-122"/>
            </a:endParaRPr>
          </a:p>
        </p:txBody>
      </p:sp>
      <p:sp>
        <p:nvSpPr>
          <p:cNvPr id="1104898"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B is directly dependent on A </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if B is a superclass of A</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if B holds (as a data member) a reference or pointer to A</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If B refers to A in a parameter in one or more of its operations</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In which cases it </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uses</a:t>
            </a: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 A</a:t>
            </a:r>
            <a:endParaRPr lang="en-GB" altLang="zh-CN" sz="20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If B refers to A in the implementation of any of its methods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B is indirectly, or transitively dependent on A</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If any other class that B is dependent on is dependent on A</a:t>
            </a:r>
            <a:endParaRPr lang="en-GB" altLang="zh-CN" sz="2200">
              <a:latin typeface="Arial" panose="020B0604020202020204" pitchFamily="34" charset="0"/>
              <a:ea typeface="宋体" panose="02010600030101010101" pitchFamily="2" charset="-122"/>
            </a:endParaRPr>
          </a:p>
          <a:p>
            <a:pPr lvl="1" eaLnBrk="1" hangingPunct="1">
              <a:lnSpc>
                <a:spcPct val="90000"/>
              </a:lnSpc>
              <a:buFont typeface="Wingdings" panose="05000000000000000000" charset="0"/>
              <a:buNone/>
            </a:pPr>
            <a:r>
              <a:rPr lang="en-GB" altLang="zh-CN" sz="2200">
                <a:latin typeface="Arial" panose="020B0604020202020204" pitchFamily="34" charset="0"/>
                <a:ea typeface="宋体" panose="02010600030101010101" pitchFamily="2" charset="-122"/>
              </a:rPr>
              <a:t>I</a:t>
            </a:r>
            <a:endParaRPr lang="en-GB" altLang="zh-CN" sz="22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endParaRPr lang="en-GB" altLang="zh-CN" sz="2600">
              <a:latin typeface="Arial" panose="020B0604020202020204" pitchFamily="34" charset="0"/>
              <a:ea typeface="宋体" panose="02010600030101010101" pitchFamily="2" charset="-122"/>
            </a:endParaRPr>
          </a:p>
          <a:p>
            <a:pPr eaLnBrk="1" hangingPunct="1">
              <a:lnSpc>
                <a:spcPct val="90000"/>
              </a:lnSpc>
            </a:pPr>
            <a:endParaRPr lang="zh-CN" altLang="en-GB" sz="2600">
              <a:latin typeface="Arial" panose="020B0604020202020204" pitchFamily="34" charset="0"/>
              <a:ea typeface="宋体" panose="02010600030101010101" pitchFamily="2" charset="-122"/>
            </a:endParaRPr>
          </a:p>
        </p:txBody>
      </p:sp>
      <p:sp>
        <p:nvSpPr>
          <p:cNvPr id="11048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22179F1-023E-0941-9BBE-425C0801AF17}"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Levelisation</a:t>
            </a:r>
            <a:endParaRPr lang="en-GB" altLang="zh-CN">
              <a:latin typeface="Garamond" panose="02020404030301010803" charset="0"/>
              <a:ea typeface="宋体" panose="02010600030101010101" pitchFamily="2" charset="-122"/>
            </a:endParaRPr>
          </a:p>
        </p:txBody>
      </p:sp>
      <p:sp>
        <p:nvSpPr>
          <p:cNvPr id="110694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Levelisation is desirable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Assuming a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bottom</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 level 0 each component in a dependency hierarchy can be assigned a unique level number</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Implies a structure which is a Directed Acyclic Graph (DAG)</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In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good</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OO System Structures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Abstract, stable (unchanging) classes tend to be at or near level 0</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Concrete, volatile (often changing) classes tend to be at the highest levels</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We want to minimise the number of classes dependent on changeable classes</a:t>
            </a:r>
            <a:endParaRPr lang="en-GB" altLang="zh-CN">
              <a:latin typeface="Arial" panose="020B0604020202020204" pitchFamily="34" charset="0"/>
              <a:ea typeface="宋体" panose="02010600030101010101" pitchFamily="2" charset="-122"/>
            </a:endParaRPr>
          </a:p>
          <a:p>
            <a:pPr eaLnBrk="1" hangingPunct="1">
              <a:lnSpc>
                <a:spcPct val="90000"/>
              </a:lnSpc>
            </a:pPr>
            <a:endParaRPr lang="zh-CN" altLang="en-GB" sz="2600">
              <a:latin typeface="Arial" panose="020B0604020202020204" pitchFamily="34" charset="0"/>
              <a:ea typeface="宋体" panose="02010600030101010101" pitchFamily="2" charset="-122"/>
            </a:endParaRPr>
          </a:p>
        </p:txBody>
      </p:sp>
      <p:sp>
        <p:nvSpPr>
          <p:cNvPr id="11069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ABAFD5E-442E-504C-8FD5-F4248FC68A44}"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 Levelised OO System</a:t>
            </a:r>
            <a:endParaRPr lang="en-GB" altLang="zh-CN">
              <a:latin typeface="Garamond" panose="02020404030301010803" charset="0"/>
              <a:ea typeface="宋体" panose="02010600030101010101" pitchFamily="2" charset="-122"/>
            </a:endParaRPr>
          </a:p>
        </p:txBody>
      </p:sp>
      <p:sp>
        <p:nvSpPr>
          <p:cNvPr id="110899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EEB9D6-0BA4-8446-B534-6AD754739381}" type="slidenum">
              <a:rPr lang="en-US" altLang="zh-CN" sz="1200">
                <a:latin typeface="Garamond" panose="02020404030301010803" charset="0"/>
              </a:rPr>
            </a:fld>
            <a:endParaRPr lang="en-US" altLang="zh-CN" sz="1200">
              <a:latin typeface="Garamond" panose="02020404030301010803" charset="0"/>
            </a:endParaRPr>
          </a:p>
        </p:txBody>
      </p:sp>
      <p:pic>
        <p:nvPicPr>
          <p:cNvPr id="11089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519238"/>
            <a:ext cx="6934200" cy="5262562"/>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Analysing Structure in OO Systems (1)</a:t>
            </a:r>
            <a:endParaRPr lang="en-GB" altLang="zh-CN">
              <a:latin typeface="Garamond" panose="02020404030301010803" charset="0"/>
              <a:ea typeface="宋体" panose="02010600030101010101" pitchFamily="2" charset="-122"/>
            </a:endParaRPr>
          </a:p>
        </p:txBody>
      </p:sp>
      <p:sp>
        <p:nvSpPr>
          <p:cNvPr id="1111042" name="Rectangle 3"/>
          <p:cNvSpPr>
            <a:spLocks noGrp="1" noChangeArrowheads="1"/>
          </p:cNvSpPr>
          <p:nvPr>
            <p:ph idx="1"/>
          </p:nvPr>
        </p:nvSpPr>
        <p:spPr>
          <a:xfrm>
            <a:off x="1116013" y="1125538"/>
            <a:ext cx="7772400" cy="4967287"/>
          </a:xfrm>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Simple measurements can be used to measure the structural quality of OO systems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Abstractness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the total number of abstract classes (and interface types in Java)  divided by the total number of classes and types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Stability/Volatility</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The number of efferent couplings (Ce) divided by the number of efferent couplings plus the number of afferent couplings (Ce +Ca)</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Ce is the number of classes inside a package that directly depend on classes outside the package</a:t>
            </a:r>
            <a:endParaRPr lang="en-GB" altLang="zh-CN" sz="20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Ca is the number of classes outside the package that depend on classes inside the package</a:t>
            </a:r>
            <a:endParaRPr lang="en-GB" altLang="zh-CN" sz="2000">
              <a:latin typeface="Arial" panose="020B0604020202020204" pitchFamily="34" charset="0"/>
              <a:ea typeface="宋体" panose="02010600030101010101" pitchFamily="2" charset="-122"/>
            </a:endParaRPr>
          </a:p>
          <a:p>
            <a:pPr lvl="1" eaLnBrk="1" hangingPunct="1">
              <a:lnSpc>
                <a:spcPct val="90000"/>
              </a:lnSpc>
            </a:pPr>
            <a:endParaRPr lang="en-GB" altLang="zh-CN" sz="2200">
              <a:latin typeface="Arial" panose="020B0604020202020204" pitchFamily="34" charset="0"/>
              <a:ea typeface="宋体" panose="02010600030101010101" pitchFamily="2" charset="-122"/>
            </a:endParaRPr>
          </a:p>
        </p:txBody>
      </p:sp>
      <p:sp>
        <p:nvSpPr>
          <p:cNvPr id="11110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7FB4921-8E4E-F247-8045-7D9041C81BF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Rectangle 1026"/>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500738" name="Rectangle 1027"/>
          <p:cNvSpPr>
            <a:spLocks noGrp="1" noChangeArrowheads="1"/>
          </p:cNvSpPr>
          <p:nvPr>
            <p:ph idx="1"/>
          </p:nvPr>
        </p:nvSpPr>
        <p:spPr>
          <a:xfrm>
            <a:off x="457200" y="1125538"/>
            <a:ext cx="8229600" cy="4530725"/>
          </a:xfrm>
        </p:spPr>
        <p:txBody>
          <a:bodyPr/>
          <a:lstStyle/>
          <a:p>
            <a:r>
              <a:rPr lang="en-US" sz="2400">
                <a:latin typeface="Arial" panose="020B0604020202020204" pitchFamily="34" charset="0"/>
                <a:ea typeface="宋体" panose="02010600030101010101" pitchFamily="2" charset="-122"/>
              </a:rPr>
              <a:t>(b) Connector.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connector is a typed object (a subtype of type CONNECTOR) relating ports.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Every connector is required to accept values of a given type on one end and to produce output values of the same type on the other. </a:t>
            </a:r>
            <a:endParaRPr lang="en-US" sz="20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(c) Configuration.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configuration constrains the wiring of components and connectors into an architecture.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configuration can contain two kinds of elements.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Connections. A connection associates type­compatible connectors and ports. </a:t>
            </a:r>
            <a:endParaRPr lang="en-US" sz="18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Constraints. Constraints are used to relate named objects or to place semantic restrictions on how they can be related in an architecture. </a:t>
            </a:r>
            <a:endParaRPr lang="en-US" sz="1800">
              <a:latin typeface="Arial" panose="020B0604020202020204" pitchFamily="34" charset="0"/>
              <a:ea typeface="宋体" panose="02010600030101010101" pitchFamily="2" charset="-122"/>
            </a:endParaRPr>
          </a:p>
        </p:txBody>
      </p:sp>
      <p:sp>
        <p:nvSpPr>
          <p:cNvPr id="500739"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D998BFD-B48D-554F-BF49-B163B61C29F6}"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8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Analysing Structure in OO Systems (2)</a:t>
            </a:r>
            <a:endParaRPr lang="en-GB" altLang="zh-CN">
              <a:latin typeface="Garamond" panose="02020404030301010803" charset="0"/>
              <a:ea typeface="宋体" panose="02010600030101010101" pitchFamily="2" charset="-122"/>
            </a:endParaRPr>
          </a:p>
        </p:txBody>
      </p:sp>
      <p:sp>
        <p:nvSpPr>
          <p:cNvPr id="1113090"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Relational Cohesion</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Relational cohesion (H) is the total number of Relationships (R) plus 1, divided by the total number of internal relationships (N)</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H=R+1/N</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All these measures can be derived from plotting the relationship between classes on a spreadsheet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The values for Abstractness and Stability can be plotted on a Stability Graph</a:t>
            </a:r>
            <a:endParaRPr lang="en-GB" altLang="zh-CN" sz="2600">
              <a:latin typeface="Arial" panose="020B0604020202020204" pitchFamily="34" charset="0"/>
              <a:ea typeface="宋体" panose="02010600030101010101" pitchFamily="2" charset="-122"/>
            </a:endParaRPr>
          </a:p>
        </p:txBody>
      </p:sp>
      <p:sp>
        <p:nvSpPr>
          <p:cNvPr id="11130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62D6CA5-96E8-F245-8C80-17F67D57D987}"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Stability Graph</a:t>
            </a:r>
            <a:endParaRPr lang="en-GB" altLang="zh-CN">
              <a:latin typeface="Garamond" panose="02020404030301010803" charset="0"/>
              <a:ea typeface="宋体" panose="02010600030101010101" pitchFamily="2" charset="-122"/>
            </a:endParaRPr>
          </a:p>
        </p:txBody>
      </p:sp>
      <p:sp>
        <p:nvSpPr>
          <p:cNvPr id="111513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FB3A233-AC2A-844A-8B9C-DDEAF96CE8D4}" type="slidenum">
              <a:rPr lang="en-US" altLang="zh-CN" sz="1200">
                <a:latin typeface="Garamond" panose="02020404030301010803" charset="0"/>
              </a:rPr>
            </a:fld>
            <a:endParaRPr lang="en-US" altLang="zh-CN" sz="1200">
              <a:latin typeface="Garamond" panose="02020404030301010803" charset="0"/>
            </a:endParaRPr>
          </a:p>
        </p:txBody>
      </p:sp>
      <p:sp>
        <p:nvSpPr>
          <p:cNvPr id="1115139" name="Line 3"/>
          <p:cNvSpPr>
            <a:spLocks noChangeShapeType="1"/>
          </p:cNvSpPr>
          <p:nvPr/>
        </p:nvSpPr>
        <p:spPr bwMode="auto">
          <a:xfrm flipV="1">
            <a:off x="838200" y="2057400"/>
            <a:ext cx="0" cy="4419600"/>
          </a:xfrm>
          <a:prstGeom prst="line">
            <a:avLst/>
          </a:prstGeom>
          <a:noFill/>
          <a:ln w="9525">
            <a:solidFill>
              <a:schemeClr val="tx1"/>
            </a:solidFill>
            <a:miter lim="800000"/>
            <a:tailEnd type="triangle" w="med" len="med"/>
          </a:ln>
        </p:spPr>
        <p:txBody>
          <a:bodyPr wrap="none"/>
          <a:lstStyle/>
          <a:p>
            <a:endParaRPr lang="en-US"/>
          </a:p>
        </p:txBody>
      </p:sp>
      <p:sp>
        <p:nvSpPr>
          <p:cNvPr id="1115140" name="Line 4"/>
          <p:cNvSpPr>
            <a:spLocks noChangeShapeType="1"/>
          </p:cNvSpPr>
          <p:nvPr/>
        </p:nvSpPr>
        <p:spPr bwMode="auto">
          <a:xfrm>
            <a:off x="838200" y="6477000"/>
            <a:ext cx="7772400" cy="0"/>
          </a:xfrm>
          <a:prstGeom prst="line">
            <a:avLst/>
          </a:prstGeom>
          <a:noFill/>
          <a:ln w="9525">
            <a:solidFill>
              <a:schemeClr val="tx1"/>
            </a:solidFill>
            <a:miter lim="800000"/>
            <a:tailEnd type="triangle" w="med" len="med"/>
          </a:ln>
        </p:spPr>
        <p:txBody>
          <a:bodyPr wrap="none"/>
          <a:lstStyle/>
          <a:p>
            <a:endParaRPr lang="en-US"/>
          </a:p>
        </p:txBody>
      </p:sp>
      <p:sp>
        <p:nvSpPr>
          <p:cNvPr id="1115141" name="Text Box 5"/>
          <p:cNvSpPr txBox="1">
            <a:spLocks noChangeArrowheads="1"/>
          </p:cNvSpPr>
          <p:nvPr/>
        </p:nvSpPr>
        <p:spPr bwMode="auto">
          <a:xfrm>
            <a:off x="517525" y="2243138"/>
            <a:ext cx="1889125"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Abstractness</a:t>
            </a:r>
            <a:endParaRPr lang="en-GB" altLang="zh-CN">
              <a:latin typeface="Tahoma" panose="020B0604030504040204" charset="0"/>
            </a:endParaRPr>
          </a:p>
        </p:txBody>
      </p:sp>
      <p:sp>
        <p:nvSpPr>
          <p:cNvPr id="1115142" name="Text Box 6"/>
          <p:cNvSpPr txBox="1">
            <a:spLocks noChangeArrowheads="1"/>
          </p:cNvSpPr>
          <p:nvPr/>
        </p:nvSpPr>
        <p:spPr bwMode="auto">
          <a:xfrm>
            <a:off x="6613525" y="6053138"/>
            <a:ext cx="1327150"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Volatility</a:t>
            </a:r>
            <a:endParaRPr lang="en-GB" altLang="zh-CN">
              <a:latin typeface="Tahoma" panose="020B0604030504040204" charset="0"/>
            </a:endParaRPr>
          </a:p>
        </p:txBody>
      </p:sp>
      <p:sp>
        <p:nvSpPr>
          <p:cNvPr id="1115143" name="Text Box 7"/>
          <p:cNvSpPr txBox="1">
            <a:spLocks noChangeArrowheads="1"/>
          </p:cNvSpPr>
          <p:nvPr/>
        </p:nvSpPr>
        <p:spPr bwMode="auto">
          <a:xfrm>
            <a:off x="288925" y="6205538"/>
            <a:ext cx="350838"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0</a:t>
            </a:r>
            <a:endParaRPr lang="en-GB" altLang="zh-CN">
              <a:latin typeface="Tahoma" panose="020B0604030504040204" charset="0"/>
            </a:endParaRPr>
          </a:p>
        </p:txBody>
      </p:sp>
      <p:sp>
        <p:nvSpPr>
          <p:cNvPr id="1115144" name="Text Box 8"/>
          <p:cNvSpPr txBox="1">
            <a:spLocks noChangeArrowheads="1"/>
          </p:cNvSpPr>
          <p:nvPr/>
        </p:nvSpPr>
        <p:spPr bwMode="auto">
          <a:xfrm>
            <a:off x="228600" y="2209800"/>
            <a:ext cx="350838"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1</a:t>
            </a:r>
            <a:endParaRPr lang="en-GB" altLang="zh-CN">
              <a:latin typeface="Tahoma" panose="020B0604030504040204" charset="0"/>
            </a:endParaRPr>
          </a:p>
        </p:txBody>
      </p:sp>
      <p:sp>
        <p:nvSpPr>
          <p:cNvPr id="1115145" name="Text Box 9"/>
          <p:cNvSpPr txBox="1">
            <a:spLocks noChangeArrowheads="1"/>
          </p:cNvSpPr>
          <p:nvPr/>
        </p:nvSpPr>
        <p:spPr bwMode="auto">
          <a:xfrm>
            <a:off x="8153400" y="6400800"/>
            <a:ext cx="350838"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a:latin typeface="Tahoma" panose="020B0604030504040204" charset="0"/>
              </a:rPr>
              <a:t>1</a:t>
            </a:r>
            <a:endParaRPr lang="en-GB" altLang="zh-CN">
              <a:latin typeface="Tahoma" panose="020B0604030504040204" charset="0"/>
            </a:endParaRPr>
          </a:p>
        </p:txBody>
      </p:sp>
      <p:sp>
        <p:nvSpPr>
          <p:cNvPr id="1115146" name="Line 10"/>
          <p:cNvSpPr>
            <a:spLocks noChangeShapeType="1"/>
          </p:cNvSpPr>
          <p:nvPr/>
        </p:nvSpPr>
        <p:spPr bwMode="auto">
          <a:xfrm>
            <a:off x="990600" y="2209800"/>
            <a:ext cx="7391400" cy="4114800"/>
          </a:xfrm>
          <a:prstGeom prst="line">
            <a:avLst/>
          </a:prstGeom>
          <a:noFill/>
          <a:ln w="9525">
            <a:solidFill>
              <a:schemeClr val="hlink"/>
            </a:solidFill>
            <a:miter lim="800000"/>
          </a:ln>
        </p:spPr>
        <p:txBody>
          <a:bodyPr wrap="none"/>
          <a:lstStyle/>
          <a:p>
            <a:endParaRPr lang="en-US"/>
          </a:p>
        </p:txBody>
      </p:sp>
      <p:sp>
        <p:nvSpPr>
          <p:cNvPr id="1115147" name="AutoShape 11"/>
          <p:cNvSpPr>
            <a:spLocks noChangeArrowheads="1"/>
          </p:cNvSpPr>
          <p:nvPr/>
        </p:nvSpPr>
        <p:spPr bwMode="auto">
          <a:xfrm>
            <a:off x="4953000" y="1600200"/>
            <a:ext cx="3733800" cy="1066800"/>
          </a:xfrm>
          <a:prstGeom prst="wedgeRectCallout">
            <a:avLst>
              <a:gd name="adj1" fmla="val -132653"/>
              <a:gd name="adj2" fmla="val 25597"/>
            </a:avLst>
          </a:prstGeom>
          <a:solidFill>
            <a:schemeClr val="accent1">
              <a:alpha val="41960"/>
            </a:schemeClr>
          </a:solidFill>
          <a:ln w="9525">
            <a:solidFill>
              <a:schemeClr val="tx1"/>
            </a:solidFill>
            <a:miter lim="800000"/>
          </a:ln>
        </p:spPr>
        <p:txBody>
          <a:bodyPr/>
          <a:lstStyle/>
          <a:p>
            <a:pPr algn="ctr"/>
            <a:r>
              <a:rPr lang="en-GB" altLang="zh-CN" sz="2000">
                <a:latin typeface="Tahoma" panose="020B0604030504040204" charset="0"/>
              </a:rPr>
              <a:t>There should be some highly stable, highly abstract packages in a “good” design</a:t>
            </a:r>
            <a:endParaRPr lang="en-GB" altLang="zh-CN" sz="2000">
              <a:latin typeface="Tahoma" panose="020B0604030504040204" charset="0"/>
            </a:endParaRPr>
          </a:p>
        </p:txBody>
      </p:sp>
      <p:sp>
        <p:nvSpPr>
          <p:cNvPr id="1115148" name="AutoShape 12"/>
          <p:cNvSpPr>
            <a:spLocks noChangeArrowheads="1"/>
          </p:cNvSpPr>
          <p:nvPr/>
        </p:nvSpPr>
        <p:spPr bwMode="auto">
          <a:xfrm>
            <a:off x="1981200" y="4876800"/>
            <a:ext cx="2895600" cy="1371600"/>
          </a:xfrm>
          <a:prstGeom prst="wedgeRectCallout">
            <a:avLst>
              <a:gd name="adj1" fmla="val 102083"/>
              <a:gd name="adj2" fmla="val 45718"/>
            </a:avLst>
          </a:prstGeom>
          <a:solidFill>
            <a:schemeClr val="accent1">
              <a:alpha val="43137"/>
            </a:schemeClr>
          </a:solidFill>
          <a:ln w="9525">
            <a:solidFill>
              <a:schemeClr val="tx1"/>
            </a:solidFill>
            <a:miter lim="800000"/>
          </a:ln>
        </p:spPr>
        <p:txBody>
          <a:bodyPr/>
          <a:lstStyle/>
          <a:p>
            <a:pPr algn="ctr"/>
            <a:r>
              <a:rPr lang="en-GB" altLang="zh-CN" sz="2000">
                <a:latin typeface="Tahoma" panose="020B0604030504040204" charset="0"/>
              </a:rPr>
              <a:t>There should be some highly concrete, highly volatile packages in a “good”design</a:t>
            </a:r>
            <a:endParaRPr lang="en-GB" altLang="zh-CN" sz="2000">
              <a:latin typeface="Tahoma" panose="020B0604030504040204" charset="0"/>
            </a:endParaRPr>
          </a:p>
        </p:txBody>
      </p:sp>
      <p:sp>
        <p:nvSpPr>
          <p:cNvPr id="1115149" name="AutoShape 13"/>
          <p:cNvSpPr>
            <a:spLocks noChangeArrowheads="1"/>
          </p:cNvSpPr>
          <p:nvPr/>
        </p:nvSpPr>
        <p:spPr bwMode="auto">
          <a:xfrm>
            <a:off x="4572000" y="2924175"/>
            <a:ext cx="3429000" cy="1143000"/>
          </a:xfrm>
          <a:prstGeom prst="wedgeRectCallout">
            <a:avLst>
              <a:gd name="adj1" fmla="val -43750"/>
              <a:gd name="adj2" fmla="val 70000"/>
            </a:avLst>
          </a:prstGeom>
          <a:solidFill>
            <a:schemeClr val="accent1">
              <a:alpha val="41960"/>
            </a:schemeClr>
          </a:solidFill>
          <a:ln w="9525">
            <a:solidFill>
              <a:schemeClr val="tx1"/>
            </a:solidFill>
            <a:miter lim="800000"/>
          </a:ln>
        </p:spPr>
        <p:txBody>
          <a:bodyPr/>
          <a:lstStyle/>
          <a:p>
            <a:pPr algn="ctr"/>
            <a:r>
              <a:rPr lang="en-GB" altLang="zh-CN" sz="2000">
                <a:latin typeface="Tahoma" panose="020B0604030504040204" charset="0"/>
              </a:rPr>
              <a:t>Most packages should be distributed in the graph in positions close to this line</a:t>
            </a:r>
            <a:endParaRPr lang="en-GB" altLang="zh-CN" sz="2000">
              <a:latin typeface="Tahoma" panose="020B0604030504040204"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Summary</a:t>
            </a:r>
            <a:endParaRPr lang="en-GB" altLang="zh-CN">
              <a:latin typeface="Garamond" panose="02020404030301010803" charset="0"/>
              <a:ea typeface="宋体" panose="02010600030101010101" pitchFamily="2" charset="-122"/>
            </a:endParaRPr>
          </a:p>
        </p:txBody>
      </p:sp>
      <p:sp>
        <p:nvSpPr>
          <p:cNvPr id="111718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Objects are logical structures to which responsibilities are allocated in design</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Objects can therefore be thought of architectural spaces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As can Classes, Components and Packages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We can apply the lessons of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Neighbourhood Boundary</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Use encapsulation, Interfaces to minimise dependencies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We can measure the quality of a structure with simple dependency metrics</a:t>
            </a:r>
            <a:endParaRPr lang="en-GB" altLang="zh-CN" sz="2600">
              <a:latin typeface="Arial" panose="020B0604020202020204" pitchFamily="34" charset="0"/>
              <a:ea typeface="宋体" panose="02010600030101010101" pitchFamily="2" charset="-122"/>
            </a:endParaRPr>
          </a:p>
        </p:txBody>
      </p:sp>
      <p:sp>
        <p:nvSpPr>
          <p:cNvPr id="11171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BACD317-D1C9-7147-9C3F-1C71341ED13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3" name="Rectangle 2"/>
          <p:cNvSpPr>
            <a:spLocks noGrp="1" noChangeArrowheads="1"/>
          </p:cNvSpPr>
          <p:nvPr>
            <p:ph type="ctrTitle"/>
          </p:nvPr>
        </p:nvSpPr>
        <p:spPr>
          <a:xfrm>
            <a:off x="685800" y="1828800"/>
            <a:ext cx="8077200" cy="2743200"/>
          </a:xfrm>
        </p:spPr>
        <p:txBody>
          <a:bodyPr/>
          <a:lstStyle/>
          <a:p>
            <a:pPr eaLnBrk="1" hangingPunct="1"/>
            <a:r>
              <a:rPr lang="en-GB" altLang="zh-CN" dirty="0">
                <a:latin typeface="Garamond" panose="02020404030301010803" charset="0"/>
                <a:ea typeface="宋体" panose="02010600030101010101" pitchFamily="2" charset="-122"/>
              </a:rPr>
              <a:t>Topic 14: Software Architecture Models</a:t>
            </a:r>
            <a:endParaRPr lang="en-GB" altLang="zh-CN" dirty="0">
              <a:latin typeface="Garamond" panose="02020404030301010803" charset="0"/>
              <a:ea typeface="宋体" panose="02010600030101010101" pitchFamily="2" charset="-122"/>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1"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Also Software Architecture</a:t>
            </a:r>
            <a:endParaRPr lang="en-US" altLang="zh-CN" sz="3800">
              <a:latin typeface="Garamond" panose="02020404030301010803" charset="0"/>
              <a:ea typeface="宋体" panose="02010600030101010101" pitchFamily="2" charset="-122"/>
            </a:endParaRPr>
          </a:p>
        </p:txBody>
      </p:sp>
      <p:sp>
        <p:nvSpPr>
          <p:cNvPr id="112128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Architectural Design</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process for identifying the subsystems that make up a system</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defines framework for sub-system control and communication</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Software Architecture</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description of the system output by architectural design </a:t>
            </a:r>
            <a:endParaRPr lang="en-US" altLang="zh-CN" sz="2200">
              <a:latin typeface="Arial" panose="020B0604020202020204" pitchFamily="34" charset="0"/>
              <a:ea typeface="宋体" panose="02010600030101010101" pitchFamily="2" charset="-122"/>
            </a:endParaRPr>
          </a:p>
        </p:txBody>
      </p:sp>
      <p:sp>
        <p:nvSpPr>
          <p:cNvPr id="11212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E073C78-3C3D-704E-8B13-359E7D640CB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29"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Architectural Design Process</a:t>
            </a:r>
            <a:endParaRPr lang="en-US" altLang="zh-CN" sz="3800">
              <a:latin typeface="Garamond" panose="02020404030301010803" charset="0"/>
              <a:ea typeface="宋体" panose="02010600030101010101" pitchFamily="2" charset="-122"/>
            </a:endParaRPr>
          </a:p>
        </p:txBody>
      </p:sp>
      <p:sp>
        <p:nvSpPr>
          <p:cNvPr id="1123330"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System structuring</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system decomposed into several subsystems</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subsystem communication is established</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Control modeling</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model of control relationships among system components is established</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Modular decomposition</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identified subsystems decomposed into modules</a:t>
            </a:r>
            <a:endParaRPr lang="en-US" altLang="zh-CN" sz="2200">
              <a:latin typeface="Arial" panose="020B0604020202020204" pitchFamily="34" charset="0"/>
              <a:ea typeface="宋体" panose="02010600030101010101" pitchFamily="2" charset="-122"/>
            </a:endParaRPr>
          </a:p>
        </p:txBody>
      </p:sp>
      <p:sp>
        <p:nvSpPr>
          <p:cNvPr id="112333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65C1A40-A92D-454E-9066-ED60EC00CE8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7" name="Rectangle 2"/>
          <p:cNvSpPr>
            <a:spLocks noGrp="1" noChangeArrowheads="1"/>
          </p:cNvSpPr>
          <p:nvPr>
            <p:ph type="title"/>
          </p:nvPr>
        </p:nvSpPr>
        <p:spPr/>
        <p:txBody>
          <a:bodyPr/>
          <a:lstStyle/>
          <a:p>
            <a:pPr eaLnBrk="1" hangingPunct="1"/>
            <a:r>
              <a:rPr lang="en-US" altLang="zh-CN" sz="3800" dirty="0">
                <a:latin typeface="Garamond" panose="02020404030301010803" charset="0"/>
                <a:ea typeface="宋体" panose="02010600030101010101" pitchFamily="2" charset="-122"/>
              </a:rPr>
              <a:t>Architectural Models</a:t>
            </a:r>
            <a:endParaRPr lang="en-US" altLang="zh-CN" dirty="0">
              <a:latin typeface="Garamond" panose="02020404030301010803" charset="0"/>
              <a:ea typeface="宋体" panose="02010600030101010101" pitchFamily="2" charset="-122"/>
            </a:endParaRPr>
          </a:p>
        </p:txBody>
      </p:sp>
      <p:sp>
        <p:nvSpPr>
          <p:cNvPr id="1125378"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Static structural model</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shows major system components</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Dynamic process model</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shows process structure of the system</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Interface model</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defines subsystem interfaces</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Relationships model</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data flow or control flow diagrams</a:t>
            </a:r>
            <a:endParaRPr lang="en-US" altLang="zh-CN" sz="2200">
              <a:latin typeface="Arial" panose="020B0604020202020204" pitchFamily="34" charset="0"/>
              <a:ea typeface="宋体" panose="02010600030101010101" pitchFamily="2" charset="-122"/>
            </a:endParaRPr>
          </a:p>
        </p:txBody>
      </p:sp>
      <p:sp>
        <p:nvSpPr>
          <p:cNvPr id="11253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78A0B6D-6951-7E48-8D17-AE031753973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5" name="Rectangle 2"/>
          <p:cNvSpPr>
            <a:spLocks noGrp="1" noChangeArrowheads="1"/>
          </p:cNvSpPr>
          <p:nvPr>
            <p:ph type="title"/>
          </p:nvPr>
        </p:nvSpPr>
        <p:spPr>
          <a:xfrm>
            <a:off x="457200" y="277813"/>
            <a:ext cx="8229600" cy="836612"/>
          </a:xfrm>
          <a:noFill/>
        </p:spPr>
        <p:txBody>
          <a:bodyPr lIns="90487" tIns="44450" rIns="90487" bIns="44450" anchor="b"/>
          <a:lstStyle/>
          <a:p>
            <a:pPr eaLnBrk="1" hangingPunct="1"/>
            <a:r>
              <a:rPr lang="en-GB" altLang="zh-CN">
                <a:latin typeface="Garamond" panose="02020404030301010803" charset="0"/>
                <a:ea typeface="宋体" panose="02010600030101010101" pitchFamily="2" charset="-122"/>
              </a:rPr>
              <a:t>CASE Repository Model</a:t>
            </a:r>
            <a:endParaRPr lang="en-GB" altLang="zh-CN">
              <a:latin typeface="Garamond" panose="02020404030301010803" charset="0"/>
              <a:ea typeface="宋体" panose="02010600030101010101" pitchFamily="2" charset="-122"/>
            </a:endParaRPr>
          </a:p>
        </p:txBody>
      </p:sp>
      <p:sp>
        <p:nvSpPr>
          <p:cNvPr id="1127426"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FE6798F-6265-F247-BD89-F42B8E4DFB58}" type="slidenum">
              <a:rPr lang="en-US" altLang="zh-CN" sz="1200">
                <a:latin typeface="Garamond" panose="02020404030301010803" charset="0"/>
              </a:rPr>
            </a:fld>
            <a:endParaRPr lang="en-US" altLang="zh-CN" sz="1200">
              <a:latin typeface="Garamond" panose="02020404030301010803" charset="0"/>
            </a:endParaRPr>
          </a:p>
        </p:txBody>
      </p:sp>
      <p:pic>
        <p:nvPicPr>
          <p:cNvPr id="1127427"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00" y="1841500"/>
            <a:ext cx="8550275" cy="4025900"/>
          </a:xfrm>
          <a:prstGeom prst="rect">
            <a:avLst/>
          </a:prstGeom>
          <a:noFill/>
          <a:ln>
            <a:noFill/>
          </a:ln>
        </p:spPr>
      </p:pic>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3" name="Rectangle 2"/>
          <p:cNvSpPr>
            <a:spLocks noGrp="1" noChangeArrowheads="1"/>
          </p:cNvSpPr>
          <p:nvPr>
            <p:ph type="title"/>
          </p:nvPr>
        </p:nvSpPr>
        <p:spPr>
          <a:xfrm>
            <a:off x="457200" y="277813"/>
            <a:ext cx="8148638" cy="836612"/>
          </a:xfrm>
          <a:noFill/>
        </p:spPr>
        <p:txBody>
          <a:bodyPr lIns="90487" tIns="44450" rIns="90487" bIns="44450" anchor="b"/>
          <a:lstStyle/>
          <a:p>
            <a:pPr eaLnBrk="1" hangingPunct="1"/>
            <a:r>
              <a:rPr lang="en-GB" altLang="zh-CN">
                <a:latin typeface="Garamond" panose="02020404030301010803" charset="0"/>
                <a:ea typeface="宋体" panose="02010600030101010101" pitchFamily="2" charset="-122"/>
              </a:rPr>
              <a:t>Call-Return Model</a:t>
            </a:r>
            <a:endParaRPr lang="en-GB" altLang="zh-CN">
              <a:latin typeface="Garamond" panose="02020404030301010803" charset="0"/>
              <a:ea typeface="宋体" panose="02010600030101010101" pitchFamily="2" charset="-122"/>
            </a:endParaRPr>
          </a:p>
        </p:txBody>
      </p:sp>
      <p:sp>
        <p:nvSpPr>
          <p:cNvPr id="1129474"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439B138-588D-8F44-9C69-D7F1E7566F26}" type="slidenum">
              <a:rPr lang="en-US" altLang="zh-CN" sz="1200">
                <a:latin typeface="Garamond" panose="02020404030301010803" charset="0"/>
              </a:rPr>
            </a:fld>
            <a:endParaRPr lang="en-US" altLang="zh-CN" sz="1200">
              <a:latin typeface="Garamond" panose="02020404030301010803" charset="0"/>
            </a:endParaRPr>
          </a:p>
        </p:txBody>
      </p:sp>
      <p:pic>
        <p:nvPicPr>
          <p:cNvPr id="1129475"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00" y="1765300"/>
            <a:ext cx="8437563" cy="3644900"/>
          </a:xfrm>
          <a:prstGeom prst="rect">
            <a:avLst/>
          </a:prstGeom>
          <a:noFill/>
          <a:ln>
            <a:noFill/>
          </a:ln>
        </p:spPr>
      </p:pic>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1" name="Rectangle 2"/>
          <p:cNvSpPr>
            <a:spLocks noGrp="1" noChangeArrowheads="1"/>
          </p:cNvSpPr>
          <p:nvPr>
            <p:ph type="title"/>
          </p:nvPr>
        </p:nvSpPr>
        <p:spPr>
          <a:xfrm>
            <a:off x="457200" y="277813"/>
            <a:ext cx="8229600" cy="836612"/>
          </a:xfrm>
          <a:noFill/>
        </p:spPr>
        <p:txBody>
          <a:bodyPr lIns="90487" tIns="44450" rIns="90487" bIns="44450" anchor="b"/>
          <a:lstStyle/>
          <a:p>
            <a:pPr eaLnBrk="1" hangingPunct="1"/>
            <a:r>
              <a:rPr lang="en-GB" altLang="zh-CN">
                <a:latin typeface="Garamond" panose="02020404030301010803" charset="0"/>
                <a:ea typeface="宋体" panose="02010600030101010101" pitchFamily="2" charset="-122"/>
              </a:rPr>
              <a:t>Real-Time System Control Model</a:t>
            </a:r>
            <a:endParaRPr lang="en-GB" altLang="zh-CN" sz="4600">
              <a:latin typeface="Garamond" panose="02020404030301010803" charset="0"/>
              <a:ea typeface="宋体" panose="02010600030101010101" pitchFamily="2" charset="-122"/>
            </a:endParaRPr>
          </a:p>
        </p:txBody>
      </p:sp>
      <p:sp>
        <p:nvSpPr>
          <p:cNvPr id="1131522"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1C8087D-DC0D-414A-80B7-04FC222F01C7}" type="slidenum">
              <a:rPr lang="en-US" altLang="zh-CN" sz="1200">
                <a:latin typeface="Garamond" panose="02020404030301010803" charset="0"/>
              </a:rPr>
            </a:fld>
            <a:endParaRPr lang="en-US" altLang="zh-CN" sz="1200">
              <a:latin typeface="Garamond" panose="02020404030301010803" charset="0"/>
            </a:endParaRPr>
          </a:p>
        </p:txBody>
      </p:sp>
      <p:pic>
        <p:nvPicPr>
          <p:cNvPr id="1131523"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1341438"/>
            <a:ext cx="6896100" cy="4616450"/>
          </a:xfrm>
          <a:prstGeom prst="rect">
            <a:avLst/>
          </a:prstGeom>
          <a:noFill/>
          <a:ln>
            <a:noFill/>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1026"/>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501762" name="Rectangle 1027"/>
          <p:cNvSpPr>
            <a:spLocks noGrp="1" noChangeArrowheads="1"/>
          </p:cNvSpPr>
          <p:nvPr>
            <p:ph idx="1"/>
          </p:nvPr>
        </p:nvSpPr>
        <p:spPr>
          <a:xfrm>
            <a:off x="457200" y="1052513"/>
            <a:ext cx="8229600" cy="4530725"/>
          </a:xfrm>
        </p:spPr>
        <p:txBody>
          <a:bodyPr/>
          <a:lstStyle/>
          <a:p>
            <a:r>
              <a:rPr lang="en-US" sz="2400">
                <a:latin typeface="Arial" panose="020B0604020202020204" pitchFamily="34" charset="0"/>
                <a:ea typeface="宋体" panose="02010600030101010101" pitchFamily="2" charset="-122"/>
              </a:rPr>
              <a:t>Mapping.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mapping is a relation that defines a syntactical interpretation from the language of an abstract architecture to the language of a concrete architecture. </a:t>
            </a:r>
            <a:br>
              <a:rPr lang="en-US" sz="2000">
                <a:latin typeface="Arial" panose="020B0604020202020204" pitchFamily="34" charset="0"/>
                <a:ea typeface="宋体" panose="02010600030101010101" pitchFamily="2" charset="-122"/>
              </a:rPr>
            </a:br>
            <a:endParaRPr lang="en-US" sz="20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Architectural style.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style consists of a vocabulary of design elements, well formed-ness constraints that determine how they can be used, any semantic constraints needed for refinement, and a logical definition of the semantics of the connectors associated with the style.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constraint is declarative and might say, for example, that clients initiate communication with servers, but not vice versa.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given architecture may be homogeneous, involving one style, or heterogeneous, involving multiple styles. </a:t>
            </a:r>
            <a:endParaRPr lang="en-US" sz="2000">
              <a:latin typeface="Arial" panose="020B0604020202020204" pitchFamily="34" charset="0"/>
              <a:ea typeface="宋体" panose="02010600030101010101" pitchFamily="2" charset="-122"/>
            </a:endParaRPr>
          </a:p>
        </p:txBody>
      </p:sp>
      <p:sp>
        <p:nvSpPr>
          <p:cNvPr id="501763"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00C2B11-BF56-F54C-A7B5-EFD42449ACC8}"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69" name="Rectangle 2"/>
          <p:cNvSpPr>
            <a:spLocks noGrp="1" noChangeArrowheads="1"/>
          </p:cNvSpPr>
          <p:nvPr>
            <p:ph type="title"/>
          </p:nvPr>
        </p:nvSpPr>
        <p:spPr>
          <a:noFill/>
        </p:spPr>
        <p:txBody>
          <a:bodyPr lIns="90487" tIns="44450" rIns="90487" bIns="44450" anchor="b"/>
          <a:lstStyle/>
          <a:p>
            <a:pPr eaLnBrk="1" hangingPunct="1"/>
            <a:r>
              <a:rPr lang="en-GB" altLang="zh-CN">
                <a:latin typeface="Garamond" panose="02020404030301010803" charset="0"/>
                <a:ea typeface="宋体" panose="02010600030101010101" pitchFamily="2" charset="-122"/>
              </a:rPr>
              <a:t>Selective Broadcasting Model</a:t>
            </a:r>
            <a:endParaRPr lang="en-GB" altLang="zh-CN">
              <a:latin typeface="Garamond" panose="02020404030301010803" charset="0"/>
              <a:ea typeface="宋体" panose="02010600030101010101" pitchFamily="2" charset="-122"/>
            </a:endParaRPr>
          </a:p>
        </p:txBody>
      </p:sp>
      <p:sp>
        <p:nvSpPr>
          <p:cNvPr id="1133570"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8E213A0-D6D6-D24B-A04A-4321E9FCBB39}" type="slidenum">
              <a:rPr lang="en-US" altLang="zh-CN" sz="1200">
                <a:latin typeface="Garamond" panose="02020404030301010803" charset="0"/>
              </a:rPr>
            </a:fld>
            <a:endParaRPr lang="en-US" altLang="zh-CN" sz="1200">
              <a:latin typeface="Garamond" panose="02020404030301010803" charset="0"/>
            </a:endParaRPr>
          </a:p>
        </p:txBody>
      </p:sp>
      <p:pic>
        <p:nvPicPr>
          <p:cNvPr id="1133571"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2413000"/>
            <a:ext cx="8707438" cy="2235200"/>
          </a:xfrm>
          <a:prstGeom prst="rect">
            <a:avLst/>
          </a:prstGeom>
          <a:noFill/>
          <a:ln>
            <a:noFill/>
          </a:ln>
        </p:spPr>
      </p:pic>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7" name="Rectangle 2"/>
          <p:cNvSpPr>
            <a:spLocks noGrp="1" noChangeArrowheads="1"/>
          </p:cNvSpPr>
          <p:nvPr>
            <p:ph type="title"/>
          </p:nvPr>
        </p:nvSpPr>
        <p:spPr>
          <a:xfrm>
            <a:off x="457200" y="277813"/>
            <a:ext cx="8229600" cy="608012"/>
          </a:xfrm>
          <a:noFill/>
        </p:spPr>
        <p:txBody>
          <a:bodyPr lIns="90487" tIns="44450" rIns="90487" bIns="44450" anchor="b"/>
          <a:lstStyle/>
          <a:p>
            <a:pPr eaLnBrk="1" hangingPunct="1"/>
            <a:r>
              <a:rPr lang="en-GB" altLang="zh-CN" sz="3800">
                <a:latin typeface="Garamond" panose="02020404030301010803" charset="0"/>
                <a:ea typeface="宋体" panose="02010600030101010101" pitchFamily="2" charset="-122"/>
              </a:rPr>
              <a:t>Interrupt-Driven Control Model</a:t>
            </a:r>
            <a:endParaRPr lang="en-GB" altLang="zh-CN">
              <a:latin typeface="Garamond" panose="02020404030301010803" charset="0"/>
              <a:ea typeface="宋体" panose="02010600030101010101" pitchFamily="2" charset="-122"/>
            </a:endParaRPr>
          </a:p>
        </p:txBody>
      </p:sp>
      <p:sp>
        <p:nvSpPr>
          <p:cNvPr id="1135618"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614F9E5-711F-C94E-B07A-7C446A0C2469}" type="slidenum">
              <a:rPr lang="en-US" altLang="zh-CN" sz="1200">
                <a:latin typeface="Garamond" panose="02020404030301010803" charset="0"/>
              </a:rPr>
            </a:fld>
            <a:endParaRPr lang="en-US" altLang="zh-CN" sz="1200">
              <a:latin typeface="Garamond" panose="02020404030301010803" charset="0"/>
            </a:endParaRPr>
          </a:p>
        </p:txBody>
      </p:sp>
      <p:pic>
        <p:nvPicPr>
          <p:cNvPr id="1135619"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268413"/>
            <a:ext cx="6756400" cy="4687887"/>
          </a:xfrm>
          <a:prstGeom prst="rect">
            <a:avLst/>
          </a:prstGeom>
          <a:noFill/>
          <a:ln>
            <a:noFill/>
          </a:ln>
        </p:spPr>
      </p:pic>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5" name="Rectangle 2"/>
          <p:cNvSpPr>
            <a:spLocks noGrp="1" noChangeArrowheads="1"/>
          </p:cNvSpPr>
          <p:nvPr>
            <p:ph type="title"/>
          </p:nvPr>
        </p:nvSpPr>
        <p:spPr>
          <a:xfrm>
            <a:off x="457200" y="277813"/>
            <a:ext cx="8229600" cy="836612"/>
          </a:xfrm>
          <a:noFill/>
        </p:spPr>
        <p:txBody>
          <a:bodyPr lIns="90487" tIns="44450" rIns="90487" bIns="44450" anchor="b"/>
          <a:lstStyle/>
          <a:p>
            <a:pPr eaLnBrk="1" hangingPunct="1"/>
            <a:r>
              <a:rPr lang="en-GB" altLang="zh-CN">
                <a:latin typeface="Garamond" panose="02020404030301010803" charset="0"/>
                <a:ea typeface="宋体" panose="02010600030101010101" pitchFamily="2" charset="-122"/>
              </a:rPr>
              <a:t>Compiler Model</a:t>
            </a:r>
            <a:endParaRPr lang="en-GB" altLang="zh-CN">
              <a:latin typeface="Garamond" panose="02020404030301010803" charset="0"/>
              <a:ea typeface="宋体" panose="02010600030101010101" pitchFamily="2" charset="-122"/>
            </a:endParaRPr>
          </a:p>
        </p:txBody>
      </p:sp>
      <p:sp>
        <p:nvSpPr>
          <p:cNvPr id="1137666"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A414456-2D22-7C48-B065-44033ACE3E73}" type="slidenum">
              <a:rPr lang="en-US" altLang="zh-CN" sz="1200">
                <a:latin typeface="Garamond" panose="02020404030301010803" charset="0"/>
              </a:rPr>
            </a:fld>
            <a:endParaRPr lang="en-US" altLang="zh-CN" sz="1200">
              <a:latin typeface="Garamond" panose="02020404030301010803" charset="0"/>
            </a:endParaRPr>
          </a:p>
        </p:txBody>
      </p:sp>
      <p:pic>
        <p:nvPicPr>
          <p:cNvPr id="1137667"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900" y="2082800"/>
            <a:ext cx="8610600" cy="2946400"/>
          </a:xfrm>
          <a:prstGeom prst="rect">
            <a:avLst/>
          </a:prstGeom>
          <a:noFill/>
          <a:ln>
            <a:noFill/>
          </a:ln>
        </p:spPr>
      </p:pic>
    </p:spTree>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3" name="Rectangle 2"/>
          <p:cNvSpPr>
            <a:spLocks noGrp="1" noChangeArrowheads="1"/>
          </p:cNvSpPr>
          <p:nvPr>
            <p:ph type="title"/>
          </p:nvPr>
        </p:nvSpPr>
        <p:spPr>
          <a:xfrm>
            <a:off x="685800" y="457200"/>
            <a:ext cx="7847013" cy="762000"/>
          </a:xfrm>
          <a:noFill/>
        </p:spPr>
        <p:txBody>
          <a:bodyPr lIns="90487" tIns="44450" rIns="90487" bIns="44450" anchor="b"/>
          <a:lstStyle/>
          <a:p>
            <a:pPr eaLnBrk="1" hangingPunct="1"/>
            <a:r>
              <a:rPr lang="en-GB" altLang="zh-CN" sz="3800">
                <a:latin typeface="Garamond" panose="02020404030301010803" charset="0"/>
                <a:ea typeface="宋体" panose="02010600030101010101" pitchFamily="2" charset="-122"/>
              </a:rPr>
              <a:t>OSI Reference Model</a:t>
            </a:r>
            <a:endParaRPr lang="en-GB" altLang="zh-CN">
              <a:latin typeface="Garamond" panose="02020404030301010803" charset="0"/>
              <a:ea typeface="宋体" panose="02010600030101010101" pitchFamily="2" charset="-122"/>
            </a:endParaRPr>
          </a:p>
        </p:txBody>
      </p:sp>
      <p:sp>
        <p:nvSpPr>
          <p:cNvPr id="1139714"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64DECB8-155A-7043-9EFE-0301B784CBFF}" type="slidenum">
              <a:rPr lang="en-US" altLang="zh-CN" sz="1200">
                <a:latin typeface="Garamond" panose="02020404030301010803" charset="0"/>
              </a:rPr>
            </a:fld>
            <a:endParaRPr lang="en-US" altLang="zh-CN" sz="1200">
              <a:latin typeface="Garamond" panose="02020404030301010803" charset="0"/>
            </a:endParaRPr>
          </a:p>
        </p:txBody>
      </p:sp>
      <p:pic>
        <p:nvPicPr>
          <p:cNvPr id="1139715"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412875"/>
            <a:ext cx="7175500" cy="4724400"/>
          </a:xfrm>
          <a:prstGeom prst="rect">
            <a:avLst/>
          </a:prstGeom>
          <a:noFill/>
          <a:ln>
            <a:noFill/>
          </a:ln>
        </p:spPr>
      </p:pic>
      <p:sp>
        <p:nvSpPr>
          <p:cNvPr id="1139716" name="Text Box 4"/>
          <p:cNvSpPr txBox="1">
            <a:spLocks noChangeArrowheads="1"/>
          </p:cNvSpPr>
          <p:nvPr/>
        </p:nvSpPr>
        <p:spPr bwMode="auto">
          <a:xfrm>
            <a:off x="1600200" y="1752600"/>
            <a:ext cx="1263650" cy="366713"/>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GB" altLang="zh-CN" sz="1800">
                <a:latin typeface="Times New Roman" panose="02020603050405020304" pitchFamily="18" charset="0"/>
              </a:rPr>
              <a:t>Application</a:t>
            </a:r>
            <a:endParaRPr lang="en-GB" altLang="zh-CN">
              <a:latin typeface="Times New Roman" panose="02020603050405020304" pitchFamily="18" charset="0"/>
            </a:endParaRPr>
          </a:p>
        </p:txBody>
      </p:sp>
    </p:spTree>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1"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Distributed Systems</a:t>
            </a:r>
            <a:endParaRPr lang="en-US" altLang="zh-CN">
              <a:latin typeface="Garamond" panose="02020404030301010803" charset="0"/>
              <a:ea typeface="宋体" panose="02010600030101010101" pitchFamily="2" charset="-122"/>
            </a:endParaRPr>
          </a:p>
        </p:txBody>
      </p:sp>
      <p:sp>
        <p:nvSpPr>
          <p:cNvPr id="114176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Most large computer systems are implemented as distributed systems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Information is also distributed over several computers rather than being confined to a single machine</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Distributed software engineering has become very important</a:t>
            </a:r>
            <a:endParaRPr lang="en-US" altLang="zh-CN" sz="2600">
              <a:latin typeface="Arial" panose="020B0604020202020204" pitchFamily="34" charset="0"/>
              <a:ea typeface="宋体" panose="02010600030101010101" pitchFamily="2" charset="-122"/>
            </a:endParaRPr>
          </a:p>
        </p:txBody>
      </p:sp>
      <p:sp>
        <p:nvSpPr>
          <p:cNvPr id="114176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A8582D4-5BF7-DD41-94A9-83DA6BF31FF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0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Distributed Systems Architectures</a:t>
            </a:r>
            <a:endParaRPr lang="en-US" altLang="zh-CN">
              <a:latin typeface="Garamond" panose="02020404030301010803" charset="0"/>
              <a:ea typeface="宋体" panose="02010600030101010101" pitchFamily="2" charset="-122"/>
            </a:endParaRPr>
          </a:p>
        </p:txBody>
      </p:sp>
      <p:sp>
        <p:nvSpPr>
          <p:cNvPr id="1143810"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Client/Server</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offer distributed services which may be called by clients</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servers providing services are treated differently than clients using the services</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Distributed Object</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no distinctions made between clients and servers</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any system object may provide and use services from any other system object</a:t>
            </a:r>
            <a:endParaRPr lang="en-US" altLang="zh-CN" sz="2200">
              <a:latin typeface="Arial" panose="020B0604020202020204" pitchFamily="34" charset="0"/>
              <a:ea typeface="宋体" panose="02010600030101010101" pitchFamily="2" charset="-122"/>
            </a:endParaRPr>
          </a:p>
        </p:txBody>
      </p:sp>
      <p:sp>
        <p:nvSpPr>
          <p:cNvPr id="11438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6E70FF8-D5B0-484C-AAC6-DD6E35C9A8D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7"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Middleware</a:t>
            </a:r>
            <a:endParaRPr lang="en-US" altLang="zh-CN">
              <a:latin typeface="Garamond" panose="02020404030301010803" charset="0"/>
              <a:ea typeface="宋体" panose="02010600030101010101" pitchFamily="2" charset="-122"/>
            </a:endParaRPr>
          </a:p>
        </p:txBody>
      </p:sp>
      <p:sp>
        <p:nvSpPr>
          <p:cNvPr id="1145858"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Software that manages and supports the different components of a distributes system</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Sits in the middle of the system to broker service requests among components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Usually off-the-shelf products rather than custom</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Representative architectures</a:t>
            </a:r>
            <a:endParaRPr lang="en-US" altLang="zh-CN" sz="2600">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CORBA (ORB)</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COM (Microsoft)</a:t>
            </a:r>
            <a:endParaRPr lang="en-US" altLang="zh-CN">
              <a:latin typeface="Arial" panose="020B0604020202020204" pitchFamily="34" charset="0"/>
              <a:ea typeface="宋体" panose="02010600030101010101" pitchFamily="2" charset="-122"/>
            </a:endParaRPr>
          </a:p>
          <a:p>
            <a:pPr lvl="1" eaLnBrk="1" hangingPunct="1"/>
            <a:r>
              <a:rPr lang="en-US" altLang="zh-CN">
                <a:latin typeface="Arial" panose="020B0604020202020204" pitchFamily="34" charset="0"/>
                <a:ea typeface="宋体" panose="02010600030101010101" pitchFamily="2" charset="-122"/>
              </a:rPr>
              <a:t>JavaBeans (Sun)</a:t>
            </a:r>
            <a:endParaRPr lang="en-US" altLang="zh-CN" sz="2200">
              <a:latin typeface="Arial" panose="020B0604020202020204" pitchFamily="34" charset="0"/>
              <a:ea typeface="宋体" panose="02010600030101010101" pitchFamily="2" charset="-122"/>
            </a:endParaRPr>
          </a:p>
        </p:txBody>
      </p:sp>
      <p:sp>
        <p:nvSpPr>
          <p:cNvPr id="114585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B485E18-F810-A848-8817-165F4911831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5"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Multiprocessor Architecture</a:t>
            </a:r>
            <a:endParaRPr lang="en-US" altLang="zh-CN">
              <a:latin typeface="Garamond" panose="02020404030301010803" charset="0"/>
              <a:ea typeface="宋体" panose="02010600030101010101" pitchFamily="2" charset="-122"/>
            </a:endParaRPr>
          </a:p>
        </p:txBody>
      </p:sp>
      <p:sp>
        <p:nvSpPr>
          <p:cNvPr id="1147906"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Simplest distributed system model</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System composed of multiple processes that may execute on different processors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Model used in many large real-time systems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Distribution of processes to processors may be preordered or may be under control of a dispatcher</a:t>
            </a:r>
            <a:endParaRPr lang="en-US" altLang="zh-CN" sz="2600">
              <a:latin typeface="Arial" panose="020B0604020202020204" pitchFamily="34" charset="0"/>
              <a:ea typeface="宋体" panose="02010600030101010101" pitchFamily="2" charset="-122"/>
            </a:endParaRPr>
          </a:p>
        </p:txBody>
      </p:sp>
      <p:sp>
        <p:nvSpPr>
          <p:cNvPr id="11479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BD86EBD-31F2-8941-9A55-BCE06F2769D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3" name="Rectangle 2"/>
          <p:cNvSpPr>
            <a:spLocks noGrp="1" noChangeArrowheads="1"/>
          </p:cNvSpPr>
          <p:nvPr>
            <p:ph type="title"/>
          </p:nvPr>
        </p:nvSpPr>
        <p:spPr/>
        <p:txBody>
          <a:bodyPr/>
          <a:lstStyle/>
          <a:p>
            <a:pPr eaLnBrk="1" hangingPunct="1"/>
            <a:r>
              <a:rPr lang="en-GB" altLang="zh-CN" sz="3800">
                <a:latin typeface="Garamond" panose="02020404030301010803" charset="0"/>
                <a:ea typeface="宋体" panose="02010600030101010101" pitchFamily="2" charset="-122"/>
              </a:rPr>
              <a:t>Multiprocessor Traffic Control System</a:t>
            </a:r>
            <a:endParaRPr lang="en-GB" altLang="zh-CN" sz="4600">
              <a:latin typeface="Garamond" panose="02020404030301010803" charset="0"/>
              <a:ea typeface="宋体" panose="02010600030101010101" pitchFamily="2" charset="-122"/>
            </a:endParaRPr>
          </a:p>
        </p:txBody>
      </p:sp>
      <p:sp>
        <p:nvSpPr>
          <p:cNvPr id="1149954"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69E250C-572A-6441-A445-0CB668D83128}" type="slidenum">
              <a:rPr lang="en-US" altLang="zh-CN" sz="1200">
                <a:latin typeface="Garamond" panose="02020404030301010803" charset="0"/>
              </a:rPr>
            </a:fld>
            <a:endParaRPr lang="en-US" altLang="zh-CN" sz="1200">
              <a:latin typeface="Garamond" panose="02020404030301010803" charset="0"/>
            </a:endParaRPr>
          </a:p>
        </p:txBody>
      </p:sp>
      <p:pic>
        <p:nvPicPr>
          <p:cNvPr id="114995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588" y="2217738"/>
            <a:ext cx="8416925" cy="3511550"/>
          </a:xfrm>
          <a:prstGeom prst="rect">
            <a:avLst/>
          </a:prstGeom>
          <a:noFill/>
          <a:ln>
            <a:noFill/>
          </a:ln>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Client/Server Architectures</a:t>
            </a:r>
            <a:endParaRPr lang="en-US" altLang="zh-CN">
              <a:latin typeface="Garamond" panose="02020404030301010803" charset="0"/>
              <a:ea typeface="宋体" panose="02010600030101010101" pitchFamily="2" charset="-122"/>
            </a:endParaRPr>
          </a:p>
        </p:txBody>
      </p:sp>
      <p:sp>
        <p:nvSpPr>
          <p:cNvPr id="115200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Application is modeled as a set of services that are provided by servers and a set of clients that use these services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Clients know the servers but the servers do not need to know all the clients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Clients and servers are logical processes (not always physical machines)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The mapping of processes to processors is not always 1:1</a:t>
            </a:r>
            <a:endParaRPr lang="en-US" altLang="zh-CN" sz="2600">
              <a:latin typeface="Arial" panose="020B0604020202020204" pitchFamily="34" charset="0"/>
              <a:ea typeface="宋体" panose="02010600030101010101" pitchFamily="2" charset="-122"/>
            </a:endParaRPr>
          </a:p>
        </p:txBody>
      </p:sp>
      <p:sp>
        <p:nvSpPr>
          <p:cNvPr id="11520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DF26AED-B012-9E45-B38F-9D6A3F77E81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5" name="Rectangle 1026"/>
          <p:cNvSpPr>
            <a:spLocks noGrp="1" noChangeArrowheads="1"/>
          </p:cNvSpPr>
          <p:nvPr>
            <p:ph type="title"/>
          </p:nvPr>
        </p:nvSpPr>
        <p:spPr/>
        <p:txBody>
          <a:bodyPr/>
          <a:lstStyle/>
          <a:p>
            <a:r>
              <a:rPr lang="en-US" sz="2800">
                <a:latin typeface="Garamond" panose="02020404030301010803" charset="0"/>
                <a:ea typeface="宋体" panose="02010600030101010101" pitchFamily="2" charset="-122"/>
              </a:rPr>
              <a:t>SADL: Structural Architecture Description Language</a:t>
            </a:r>
            <a:endParaRPr lang="en-US" sz="2800">
              <a:latin typeface="Garamond" panose="02020404030301010803" charset="0"/>
              <a:ea typeface="宋体" panose="02010600030101010101" pitchFamily="2" charset="-122"/>
            </a:endParaRPr>
          </a:p>
        </p:txBody>
      </p:sp>
      <p:sp>
        <p:nvSpPr>
          <p:cNvPr id="502786" name="Rectangle 1027"/>
          <p:cNvSpPr>
            <a:spLocks noGrp="1" noChangeArrowheads="1"/>
          </p:cNvSpPr>
          <p:nvPr>
            <p:ph idx="1"/>
          </p:nvPr>
        </p:nvSpPr>
        <p:spPr/>
        <p:txBody>
          <a:bodyPr/>
          <a:lstStyle/>
          <a:p>
            <a:r>
              <a:rPr lang="en-US" sz="2400">
                <a:latin typeface="Arial" panose="020B0604020202020204" pitchFamily="34" charset="0"/>
                <a:ea typeface="宋体" panose="02010600030101010101" pitchFamily="2" charset="-122"/>
              </a:rPr>
              <a:t>Refinement pattern.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 refinement pattern consists of two architecture schemas, an association of the objects in the two schemas, and possibly constraints on one or both schemas.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An instance of a pattern is formed by matching schema variables against the appropriate portions of Sadl specifications. </a:t>
            </a:r>
            <a:endParaRPr lang="en-US" sz="2000">
              <a:latin typeface="Arial" panose="020B0604020202020204" pitchFamily="34" charset="0"/>
              <a:ea typeface="宋体" panose="02010600030101010101" pitchFamily="2" charset="-122"/>
            </a:endParaRPr>
          </a:p>
          <a:p>
            <a:endParaRPr lang="en-US" sz="24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Components, interfaces, connectors, and constraints:</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Are treated as first­class objects --- i.e., they are named and typed objects that can appear as parameters. </a:t>
            </a:r>
            <a:endParaRPr lang="en-US" sz="20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They can be refined into (decomposed, aggregated, or eliminated) objects in more concrete architectures. </a:t>
            </a:r>
            <a:endParaRPr lang="en-US" sz="2000">
              <a:latin typeface="Arial" panose="020B0604020202020204" pitchFamily="34" charset="0"/>
              <a:ea typeface="宋体" panose="02010600030101010101" pitchFamily="2" charset="-122"/>
            </a:endParaRPr>
          </a:p>
        </p:txBody>
      </p:sp>
      <p:sp>
        <p:nvSpPr>
          <p:cNvPr id="502787"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4926811-285D-A649-B1AB-1317D087574D}"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49" name="Rectangle 2"/>
          <p:cNvSpPr>
            <a:spLocks noGrp="1" noChangeArrowheads="1"/>
          </p:cNvSpPr>
          <p:nvPr>
            <p:ph type="title"/>
          </p:nvPr>
        </p:nvSpPr>
        <p:spPr/>
        <p:txBody>
          <a:bodyPr/>
          <a:lstStyle/>
          <a:p>
            <a:pPr eaLnBrk="1" hangingPunct="1"/>
            <a:r>
              <a:rPr lang="en-GB" altLang="zh-CN" sz="3800">
                <a:latin typeface="Garamond" panose="02020404030301010803" charset="0"/>
                <a:ea typeface="宋体" panose="02010600030101010101" pitchFamily="2" charset="-122"/>
              </a:rPr>
              <a:t>Client/Server System</a:t>
            </a:r>
            <a:endParaRPr lang="en-GB" altLang="zh-CN">
              <a:latin typeface="Garamond" panose="02020404030301010803" charset="0"/>
              <a:ea typeface="宋体" panose="02010600030101010101" pitchFamily="2" charset="-122"/>
            </a:endParaRPr>
          </a:p>
        </p:txBody>
      </p:sp>
      <p:sp>
        <p:nvSpPr>
          <p:cNvPr id="1154050"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9AE6CEB-4213-1744-A977-2422EAFC4E55}" type="slidenum">
              <a:rPr lang="en-US" altLang="zh-CN" sz="1200">
                <a:latin typeface="Garamond" panose="02020404030301010803" charset="0"/>
              </a:rPr>
            </a:fld>
            <a:endParaRPr lang="en-US" altLang="zh-CN" sz="1200">
              <a:latin typeface="Garamond" panose="02020404030301010803" charset="0"/>
            </a:endParaRPr>
          </a:p>
        </p:txBody>
      </p:sp>
      <p:pic>
        <p:nvPicPr>
          <p:cNvPr id="1154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588" y="2065338"/>
            <a:ext cx="8493125" cy="3421062"/>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7" name="Rectangle 2"/>
          <p:cNvSpPr>
            <a:spLocks noGrp="1" noChangeArrowheads="1"/>
          </p:cNvSpPr>
          <p:nvPr>
            <p:ph type="title"/>
          </p:nvPr>
        </p:nvSpPr>
        <p:spPr/>
        <p:txBody>
          <a:bodyPr/>
          <a:lstStyle/>
          <a:p>
            <a:pPr eaLnBrk="1" hangingPunct="1"/>
            <a:r>
              <a:rPr lang="en-US" altLang="zh-CN" sz="3400">
                <a:latin typeface="Garamond" panose="02020404030301010803" charset="0"/>
                <a:ea typeface="宋体" panose="02010600030101010101" pitchFamily="2" charset="-122"/>
              </a:rPr>
              <a:t>Representative Client/Server Systems</a:t>
            </a:r>
            <a:br>
              <a:rPr lang="en-US" altLang="zh-CN" sz="3400">
                <a:latin typeface="Garamond" panose="02020404030301010803" charset="0"/>
                <a:ea typeface="宋体" panose="02010600030101010101" pitchFamily="2" charset="-122"/>
              </a:rPr>
            </a:br>
            <a:r>
              <a:rPr lang="en-US" altLang="zh-CN" sz="3400">
                <a:latin typeface="Garamond" panose="02020404030301010803" charset="0"/>
                <a:ea typeface="宋体" panose="02010600030101010101" pitchFamily="2" charset="-122"/>
              </a:rPr>
              <a:t>Part 1</a:t>
            </a:r>
            <a:endParaRPr lang="en-US" altLang="zh-CN">
              <a:latin typeface="Garamond" panose="02020404030301010803" charset="0"/>
              <a:ea typeface="宋体" panose="02010600030101010101" pitchFamily="2" charset="-122"/>
            </a:endParaRPr>
          </a:p>
        </p:txBody>
      </p:sp>
      <p:sp>
        <p:nvSpPr>
          <p:cNvPr id="1156098"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File servers</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client requests selected records from a file</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 transmits records to client over the network</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Database servers</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client sends SQL requests to server</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 processes the request</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 returns the results to the client over the network</a:t>
            </a:r>
            <a:endParaRPr lang="en-US" altLang="zh-CN" sz="2200">
              <a:latin typeface="Arial" panose="020B0604020202020204" pitchFamily="34" charset="0"/>
              <a:ea typeface="宋体" panose="02010600030101010101" pitchFamily="2" charset="-122"/>
            </a:endParaRPr>
          </a:p>
        </p:txBody>
      </p:sp>
      <p:sp>
        <p:nvSpPr>
          <p:cNvPr id="11560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95CBE19-469B-DD40-8A8F-DDE823212C6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5" name="Rectangle 2"/>
          <p:cNvSpPr>
            <a:spLocks noGrp="1" noChangeArrowheads="1"/>
          </p:cNvSpPr>
          <p:nvPr>
            <p:ph type="title"/>
          </p:nvPr>
        </p:nvSpPr>
        <p:spPr/>
        <p:txBody>
          <a:bodyPr/>
          <a:lstStyle/>
          <a:p>
            <a:pPr eaLnBrk="1" hangingPunct="1"/>
            <a:r>
              <a:rPr lang="en-US" altLang="zh-CN" sz="3400">
                <a:latin typeface="Garamond" panose="02020404030301010803" charset="0"/>
                <a:ea typeface="宋体" panose="02010600030101010101" pitchFamily="2" charset="-122"/>
              </a:rPr>
              <a:t>Representative Client/Server Systems</a:t>
            </a:r>
            <a:br>
              <a:rPr lang="en-US" altLang="zh-CN" sz="3400">
                <a:latin typeface="Garamond" panose="02020404030301010803" charset="0"/>
                <a:ea typeface="宋体" panose="02010600030101010101" pitchFamily="2" charset="-122"/>
              </a:rPr>
            </a:br>
            <a:r>
              <a:rPr lang="en-US" altLang="zh-CN" sz="3400">
                <a:latin typeface="Garamond" panose="02020404030301010803" charset="0"/>
                <a:ea typeface="宋体" panose="02010600030101010101" pitchFamily="2" charset="-122"/>
              </a:rPr>
              <a:t>part 2</a:t>
            </a:r>
            <a:endParaRPr lang="en-US" altLang="zh-CN">
              <a:latin typeface="Garamond" panose="02020404030301010803" charset="0"/>
              <a:ea typeface="宋体" panose="02010600030101010101" pitchFamily="2" charset="-122"/>
            </a:endParaRPr>
          </a:p>
        </p:txBody>
      </p:sp>
      <p:sp>
        <p:nvSpPr>
          <p:cNvPr id="1158146"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Transaction servers</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client sends requests that invokes remote procedures on the server side</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 executes procedures invoked and returns the results to the client</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Groupware servers</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server provides set of applications that enable communication among clients using text, images, bulletin boards, video, etc.</a:t>
            </a:r>
            <a:endParaRPr lang="en-US" altLang="zh-CN" sz="2200">
              <a:latin typeface="Arial" panose="020B0604020202020204" pitchFamily="34" charset="0"/>
              <a:ea typeface="宋体" panose="02010600030101010101" pitchFamily="2" charset="-122"/>
            </a:endParaRPr>
          </a:p>
        </p:txBody>
      </p:sp>
      <p:sp>
        <p:nvSpPr>
          <p:cNvPr id="11581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047F19A-2256-EB4D-94E3-8F4FFA99ADD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3"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Client/Server Software Components</a:t>
            </a:r>
            <a:endParaRPr lang="en-US" altLang="zh-CN" sz="4600">
              <a:latin typeface="Garamond" panose="02020404030301010803" charset="0"/>
              <a:ea typeface="宋体" panose="02010600030101010101" pitchFamily="2" charset="-122"/>
            </a:endParaRPr>
          </a:p>
        </p:txBody>
      </p:sp>
      <p:sp>
        <p:nvSpPr>
          <p:cNvPr id="1160194"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User interaction/presentation subsystem</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Application subsystem</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implements requirements defined by the application within the context of the operating environment </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components may reside on either client or server side</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Database management subsystem</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Middleware</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all software components that exist on both the client and the server to allow exchange of information</a:t>
            </a:r>
            <a:endParaRPr lang="en-US" altLang="zh-CN" sz="2200">
              <a:latin typeface="Arial" panose="020B0604020202020204" pitchFamily="34" charset="0"/>
              <a:ea typeface="宋体" panose="02010600030101010101" pitchFamily="2" charset="-122"/>
            </a:endParaRPr>
          </a:p>
        </p:txBody>
      </p:sp>
      <p:sp>
        <p:nvSpPr>
          <p:cNvPr id="116019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5F7B64D-5038-3D4C-8D4C-3E58BC53704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1"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Representative Client/Server Configurations - part 1</a:t>
            </a:r>
            <a:endParaRPr lang="en-US" altLang="zh-CN">
              <a:latin typeface="Garamond" panose="02020404030301010803" charset="0"/>
              <a:ea typeface="宋体" panose="02010600030101010101" pitchFamily="2" charset="-122"/>
            </a:endParaRPr>
          </a:p>
        </p:txBody>
      </p:sp>
      <p:sp>
        <p:nvSpPr>
          <p:cNvPr id="116224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Distributed presentation</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database and application logic remain on the server</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client software reformats server data into GUI format</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Remote presentation</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similar to distributed presentation</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primary database and application logic remain on the server</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data sent by the server is used by the client to prepare the user presentation</a:t>
            </a:r>
            <a:endParaRPr lang="en-US" altLang="zh-CN" sz="2200">
              <a:latin typeface="Arial" panose="020B0604020202020204" pitchFamily="34" charset="0"/>
              <a:ea typeface="宋体" panose="02010600030101010101" pitchFamily="2" charset="-122"/>
            </a:endParaRPr>
          </a:p>
        </p:txBody>
      </p:sp>
      <p:sp>
        <p:nvSpPr>
          <p:cNvPr id="11622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9B1714E-86BB-E742-9DE0-92E20D0B03E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89"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Representative Client/Server Configurations - part 2</a:t>
            </a:r>
            <a:endParaRPr lang="en-US" altLang="zh-CN">
              <a:latin typeface="Garamond" panose="02020404030301010803" charset="0"/>
              <a:ea typeface="宋体" panose="02010600030101010101" pitchFamily="2" charset="-122"/>
            </a:endParaRPr>
          </a:p>
        </p:txBody>
      </p:sp>
      <p:sp>
        <p:nvSpPr>
          <p:cNvPr id="1164290"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Distributed logic</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client is assigned all user presentation tasks associated with data entry and formulating server queries</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server is assigned data management tasks and updates information based on user actions </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Remote data management</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applications on server side create new data sources</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applications on client side process the new data returned by the server</a:t>
            </a:r>
            <a:endParaRPr lang="en-US" altLang="zh-CN" sz="2200">
              <a:latin typeface="Arial" panose="020B0604020202020204" pitchFamily="34" charset="0"/>
              <a:ea typeface="宋体" panose="02010600030101010101" pitchFamily="2" charset="-122"/>
            </a:endParaRPr>
          </a:p>
        </p:txBody>
      </p:sp>
      <p:sp>
        <p:nvSpPr>
          <p:cNvPr id="11642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204DD68-30EE-C24F-BD4E-19C397601A4F}"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7"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Representative Client/Server Configurations - part 3</a:t>
            </a:r>
            <a:endParaRPr lang="en-US" altLang="zh-CN">
              <a:latin typeface="Garamond" panose="02020404030301010803" charset="0"/>
              <a:ea typeface="宋体" panose="02010600030101010101" pitchFamily="2" charset="-122"/>
            </a:endParaRPr>
          </a:p>
        </p:txBody>
      </p:sp>
      <p:sp>
        <p:nvSpPr>
          <p:cNvPr id="1166338" name="Rectangle 3"/>
          <p:cNvSpPr>
            <a:spLocks noGrp="1" noChangeArrowheads="1"/>
          </p:cNvSpPr>
          <p:nvPr>
            <p:ph idx="1"/>
          </p:nvPr>
        </p:nvSpPr>
        <p:spPr>
          <a:xfrm>
            <a:off x="685800" y="1981200"/>
            <a:ext cx="7848600" cy="4419600"/>
          </a:xfrm>
        </p:spPr>
        <p:txBody>
          <a:bodyPr/>
          <a:lstStyle/>
          <a:p>
            <a:pPr eaLnBrk="1" hangingPunct="1"/>
            <a:r>
              <a:rPr lang="en-US" altLang="zh-CN" sz="2600">
                <a:latin typeface="Arial" panose="020B0604020202020204" pitchFamily="34" charset="0"/>
                <a:ea typeface="宋体" panose="02010600030101010101" pitchFamily="2" charset="-122"/>
              </a:rPr>
              <a:t>Distributed databases</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data is spread across multiple clients and servers</a:t>
            </a:r>
            <a:endParaRPr lang="en-US" altLang="zh-CN" sz="22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requires clients to support data management as well as application and GUI components</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Fat server</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most software functions for C/S system are allocated to the server </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Thin clients</a:t>
            </a:r>
            <a:endParaRPr lang="en-US" altLang="zh-CN" sz="2600">
              <a:latin typeface="Arial" panose="020B0604020202020204" pitchFamily="34" charset="0"/>
              <a:ea typeface="宋体" panose="02010600030101010101" pitchFamily="2" charset="-122"/>
            </a:endParaRPr>
          </a:p>
          <a:p>
            <a:pPr lvl="1" eaLnBrk="1" hangingPunct="1"/>
            <a:r>
              <a:rPr lang="en-US" altLang="zh-CN" sz="2200">
                <a:latin typeface="Arial" panose="020B0604020202020204" pitchFamily="34" charset="0"/>
                <a:ea typeface="宋体" panose="02010600030101010101" pitchFamily="2" charset="-122"/>
              </a:rPr>
              <a:t>network computer approach relegating all application processing to a fat server</a:t>
            </a:r>
            <a:endParaRPr lang="en-US" altLang="zh-CN" sz="2200">
              <a:latin typeface="Arial" panose="020B0604020202020204" pitchFamily="34" charset="0"/>
              <a:ea typeface="宋体" panose="02010600030101010101" pitchFamily="2" charset="-122"/>
            </a:endParaRPr>
          </a:p>
        </p:txBody>
      </p:sp>
      <p:sp>
        <p:nvSpPr>
          <p:cNvPr id="116633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6AF315C-B6BF-3A4E-A4F2-F34600FA7C5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5"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Thin Client Model</a:t>
            </a:r>
            <a:endParaRPr lang="en-US" altLang="zh-CN" sz="3800">
              <a:latin typeface="Garamond" panose="02020404030301010803" charset="0"/>
              <a:ea typeface="宋体" panose="02010600030101010101" pitchFamily="2" charset="-122"/>
            </a:endParaRPr>
          </a:p>
        </p:txBody>
      </p:sp>
      <p:sp>
        <p:nvSpPr>
          <p:cNvPr id="1168386"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Used when legacy systems are migrated to client server architectures</a:t>
            </a:r>
            <a:endParaRPr lang="en-US" altLang="zh-CN" sz="26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the legacy system may act as a server in its own right</a:t>
            </a:r>
            <a:endParaRPr lang="en-US" altLang="zh-CN" sz="2200">
              <a:latin typeface="Arial" panose="020B0604020202020204" pitchFamily="34" charset="0"/>
              <a:ea typeface="宋体" panose="02010600030101010101" pitchFamily="2" charset="-122"/>
            </a:endParaRPr>
          </a:p>
          <a:p>
            <a:pPr marL="742950" lvl="1" indent="-285750" eaLnBrk="1" hangingPunct="1"/>
            <a:r>
              <a:rPr lang="en-US" altLang="zh-CN" sz="2200">
                <a:latin typeface="Arial" panose="020B0604020202020204" pitchFamily="34" charset="0"/>
                <a:ea typeface="宋体" panose="02010600030101010101" pitchFamily="2" charset="-122"/>
              </a:rPr>
              <a:t>the GUI may be implemented on a client</a:t>
            </a:r>
            <a:endParaRPr lang="en-US" altLang="zh-CN" sz="22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It chief disadvantage is that it places a heavy processing load on both the server and the network</a:t>
            </a:r>
            <a:endParaRPr lang="en-US" altLang="zh-CN" sz="2600">
              <a:latin typeface="Arial" panose="020B0604020202020204" pitchFamily="34" charset="0"/>
              <a:ea typeface="宋体" panose="02010600030101010101" pitchFamily="2" charset="-122"/>
            </a:endParaRPr>
          </a:p>
        </p:txBody>
      </p:sp>
      <p:sp>
        <p:nvSpPr>
          <p:cNvPr id="11683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4963F94-1E53-8249-8F4B-8A1C0538223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3"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Fat Client Model</a:t>
            </a:r>
            <a:endParaRPr lang="en-US" altLang="zh-CN" sz="3800">
              <a:latin typeface="Garamond" panose="02020404030301010803" charset="0"/>
              <a:ea typeface="宋体" panose="02010600030101010101" pitchFamily="2" charset="-122"/>
            </a:endParaRPr>
          </a:p>
        </p:txBody>
      </p:sp>
      <p:sp>
        <p:nvSpPr>
          <p:cNvPr id="1170434"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More processing is delegated to the client as the application processing is locally extended</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Suitable for new client/server systems when the client system capabilities are known in advance</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More complex than thin client model with respect to management issues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New versions of each application need to installed on every client</a:t>
            </a:r>
            <a:endParaRPr lang="en-US" altLang="zh-CN">
              <a:latin typeface="Arial" panose="020B0604020202020204" pitchFamily="34" charset="0"/>
              <a:ea typeface="宋体" panose="02010600030101010101" pitchFamily="2" charset="-122"/>
            </a:endParaRPr>
          </a:p>
        </p:txBody>
      </p:sp>
      <p:sp>
        <p:nvSpPr>
          <p:cNvPr id="11704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976DBDD-5C20-264C-807F-BF371D6897F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1"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Three-tier Architecture</a:t>
            </a:r>
            <a:endParaRPr lang="en-US" altLang="zh-CN" sz="3800">
              <a:latin typeface="Garamond" panose="02020404030301010803" charset="0"/>
              <a:ea typeface="宋体" panose="02010600030101010101" pitchFamily="2" charset="-122"/>
            </a:endParaRPr>
          </a:p>
        </p:txBody>
      </p:sp>
      <p:sp>
        <p:nvSpPr>
          <p:cNvPr id="1172482"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Each application architecture layers (presentation, application, database) may run on separate processors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Allows for better performance than a thin-client approach</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Simpler to manage than fat client approach</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Highly scalable (as demands increase add more servers)</a:t>
            </a:r>
            <a:endParaRPr lang="en-US" altLang="zh-CN" sz="2600">
              <a:latin typeface="Arial" panose="020B0604020202020204" pitchFamily="34" charset="0"/>
              <a:ea typeface="宋体" panose="02010600030101010101" pitchFamily="2" charset="-122"/>
            </a:endParaRPr>
          </a:p>
        </p:txBody>
      </p:sp>
      <p:sp>
        <p:nvSpPr>
          <p:cNvPr id="11724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CA9158B-2E68-BF4A-BE54-C1B63D18921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9"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E28A7A8-3EBD-5340-A461-7989A1C0079A}" type="slidenum">
              <a:rPr lang="en-US" altLang="zh-CN" sz="1200">
                <a:latin typeface="Garamond" panose="02020404030301010803" charset="0"/>
              </a:rPr>
            </a:fld>
            <a:endParaRPr lang="en-US" altLang="zh-CN" sz="1200">
              <a:latin typeface="Garamond" panose="02020404030301010803" charset="0"/>
            </a:endParaRPr>
          </a:p>
        </p:txBody>
      </p:sp>
      <p:pic>
        <p:nvPicPr>
          <p:cNvPr id="503810" name="Picture 2" descr="3"/>
          <p:cNvPicPr>
            <a:picLocks noChangeAspect="1" noChangeArrowheads="1"/>
          </p:cNvPicPr>
          <p:nvPr/>
        </p:nvPicPr>
        <p:blipFill>
          <a:blip r:embed="rId1">
            <a:extLst>
              <a:ext uri="{28A0092B-C50C-407E-A947-70E740481C1C}">
                <a14:useLocalDpi xmlns:a14="http://schemas.microsoft.com/office/drawing/2010/main" val="0"/>
              </a:ext>
            </a:extLst>
          </a:blip>
          <a:srcRect l="5676" t="14989" r="11633" b="16188"/>
          <a:stretch>
            <a:fillRect/>
          </a:stretch>
        </p:blipFill>
        <p:spPr bwMode="auto">
          <a:xfrm>
            <a:off x="395288" y="404813"/>
            <a:ext cx="8497887" cy="5688012"/>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29" name="Rectangle 2"/>
          <p:cNvSpPr>
            <a:spLocks noGrp="1" noChangeArrowheads="1"/>
          </p:cNvSpPr>
          <p:nvPr>
            <p:ph type="title"/>
          </p:nvPr>
        </p:nvSpPr>
        <p:spPr/>
        <p:txBody>
          <a:bodyPr/>
          <a:lstStyle/>
          <a:p>
            <a:pPr eaLnBrk="1" hangingPunct="1"/>
            <a:r>
              <a:rPr lang="en-GB" altLang="zh-CN" sz="3800">
                <a:latin typeface="Garamond" panose="02020404030301010803" charset="0"/>
                <a:ea typeface="宋体" panose="02010600030101010101" pitchFamily="2" charset="-122"/>
              </a:rPr>
              <a:t>Three-Tier Architecture</a:t>
            </a:r>
            <a:br>
              <a:rPr lang="en-GB" altLang="zh-CN" sz="3800">
                <a:latin typeface="Garamond" panose="02020404030301010803" charset="0"/>
                <a:ea typeface="宋体" panose="02010600030101010101" pitchFamily="2" charset="-122"/>
              </a:rPr>
            </a:br>
            <a:r>
              <a:rPr lang="en-GB" altLang="zh-CN" sz="3800">
                <a:latin typeface="Garamond" panose="02020404030301010803" charset="0"/>
                <a:ea typeface="宋体" panose="02010600030101010101" pitchFamily="2" charset="-122"/>
              </a:rPr>
              <a:t>from Sommerville</a:t>
            </a:r>
            <a:endParaRPr lang="en-GB" altLang="zh-CN">
              <a:latin typeface="Garamond" panose="02020404030301010803" charset="0"/>
              <a:ea typeface="宋体" panose="02010600030101010101" pitchFamily="2" charset="-122"/>
            </a:endParaRPr>
          </a:p>
        </p:txBody>
      </p:sp>
      <p:sp>
        <p:nvSpPr>
          <p:cNvPr id="1174530"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AACFC84-A68D-6A4A-8324-5F5A86EFBD9E}" type="slidenum">
              <a:rPr lang="en-US" altLang="zh-CN" sz="1200">
                <a:latin typeface="Garamond" panose="02020404030301010803" charset="0"/>
              </a:rPr>
            </a:fld>
            <a:endParaRPr lang="en-US" altLang="zh-CN" sz="1200">
              <a:latin typeface="Garamond" panose="02020404030301010803" charset="0"/>
            </a:endParaRPr>
          </a:p>
        </p:txBody>
      </p:sp>
      <p:pic>
        <p:nvPicPr>
          <p:cNvPr id="11745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4988" y="2141538"/>
            <a:ext cx="8034337" cy="3530600"/>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7"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Distributed Object Architectures</a:t>
            </a:r>
            <a:endParaRPr lang="en-US" altLang="zh-CN">
              <a:latin typeface="Garamond" panose="02020404030301010803" charset="0"/>
              <a:ea typeface="宋体" panose="02010600030101010101" pitchFamily="2" charset="-122"/>
            </a:endParaRPr>
          </a:p>
        </p:txBody>
      </p:sp>
      <p:sp>
        <p:nvSpPr>
          <p:cNvPr id="1176578"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No distinctions made between client objects and server objects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Each distributable entity is an object that both provides and consumes services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Object communication is though an object request broker (middleware or software bus)</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More complex to design than client/server systems</a:t>
            </a:r>
            <a:endParaRPr lang="en-US" altLang="zh-CN" sz="2600">
              <a:latin typeface="Arial" panose="020B0604020202020204" pitchFamily="34" charset="0"/>
              <a:ea typeface="宋体" panose="02010600030101010101" pitchFamily="2" charset="-122"/>
            </a:endParaRPr>
          </a:p>
        </p:txBody>
      </p:sp>
      <p:sp>
        <p:nvSpPr>
          <p:cNvPr id="11765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0AA56E2-B731-084A-B864-49522F5BE0BD}"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5" name="Rectangle 2"/>
          <p:cNvSpPr>
            <a:spLocks noGrp="1" noChangeArrowheads="1"/>
          </p:cNvSpPr>
          <p:nvPr>
            <p:ph type="title"/>
          </p:nvPr>
        </p:nvSpPr>
        <p:spPr>
          <a:xfrm>
            <a:off x="685800" y="381000"/>
            <a:ext cx="7772400" cy="1143000"/>
          </a:xfrm>
        </p:spPr>
        <p:txBody>
          <a:bodyPr/>
          <a:lstStyle/>
          <a:p>
            <a:pPr eaLnBrk="1" hangingPunct="1"/>
            <a:r>
              <a:rPr lang="en-GB" altLang="zh-CN" sz="3800">
                <a:latin typeface="Garamond" panose="02020404030301010803" charset="0"/>
                <a:ea typeface="宋体" panose="02010600030101010101" pitchFamily="2" charset="-122"/>
              </a:rPr>
              <a:t>Distributed Object Architecture</a:t>
            </a:r>
            <a:endParaRPr lang="en-GB" altLang="zh-CN">
              <a:latin typeface="Garamond" panose="02020404030301010803" charset="0"/>
              <a:ea typeface="宋体" panose="02010600030101010101" pitchFamily="2" charset="-122"/>
            </a:endParaRPr>
          </a:p>
        </p:txBody>
      </p:sp>
      <p:sp>
        <p:nvSpPr>
          <p:cNvPr id="1178626"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7204F48-18AD-BF49-A206-A911379F7778}" type="slidenum">
              <a:rPr lang="en-US" altLang="zh-CN" sz="1200">
                <a:latin typeface="Garamond" panose="02020404030301010803" charset="0"/>
              </a:rPr>
            </a:fld>
            <a:endParaRPr lang="en-US" altLang="zh-CN" sz="1200">
              <a:latin typeface="Garamond" panose="02020404030301010803" charset="0"/>
            </a:endParaRPr>
          </a:p>
        </p:txBody>
      </p:sp>
      <p:pic>
        <p:nvPicPr>
          <p:cNvPr id="11786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5363" y="1911350"/>
            <a:ext cx="7269162" cy="3759200"/>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3"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Distributed Object Architecture</a:t>
            </a:r>
            <a:br>
              <a:rPr lang="en-US" altLang="zh-CN" sz="3800">
                <a:latin typeface="Garamond" panose="02020404030301010803" charset="0"/>
                <a:ea typeface="宋体" panose="02010600030101010101" pitchFamily="2" charset="-122"/>
              </a:rPr>
            </a:br>
            <a:r>
              <a:rPr lang="en-US" altLang="zh-CN" sz="3800">
                <a:latin typeface="Garamond" panose="02020404030301010803" charset="0"/>
                <a:ea typeface="宋体" panose="02010600030101010101" pitchFamily="2" charset="-122"/>
              </a:rPr>
              <a:t>Advantages</a:t>
            </a:r>
            <a:endParaRPr lang="en-US" altLang="zh-CN">
              <a:latin typeface="Garamond" panose="02020404030301010803" charset="0"/>
              <a:ea typeface="宋体" panose="02010600030101010101" pitchFamily="2" charset="-122"/>
            </a:endParaRPr>
          </a:p>
        </p:txBody>
      </p:sp>
      <p:sp>
        <p:nvSpPr>
          <p:cNvPr id="1180674"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Allows system designer to delay decisions on where and how services should be provided</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Very open architecture that allows new resources to be added as required</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System is flexible and scalable</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Dynamic reconfiguration is possible by allowing objects to migrate across the network as required</a:t>
            </a:r>
            <a:endParaRPr lang="en-US" altLang="zh-CN" sz="2600">
              <a:latin typeface="Arial" panose="020B0604020202020204" pitchFamily="34" charset="0"/>
              <a:ea typeface="宋体" panose="02010600030101010101" pitchFamily="2" charset="-122"/>
            </a:endParaRPr>
          </a:p>
        </p:txBody>
      </p:sp>
      <p:sp>
        <p:nvSpPr>
          <p:cNvPr id="11806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F02BAE2-4514-3044-859E-2E0B2DF6CA2E}"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Uses of Distributed Object Architectures</a:t>
            </a:r>
            <a:endParaRPr lang="en-US" altLang="zh-CN" sz="3800">
              <a:latin typeface="Garamond" panose="02020404030301010803" charset="0"/>
              <a:ea typeface="宋体" panose="02010600030101010101" pitchFamily="2" charset="-122"/>
            </a:endParaRPr>
          </a:p>
        </p:txBody>
      </p:sp>
      <p:sp>
        <p:nvSpPr>
          <p:cNvPr id="1182722" name="Rectangle 3"/>
          <p:cNvSpPr>
            <a:spLocks noGrp="1" noChangeArrowheads="1"/>
          </p:cNvSpPr>
          <p:nvPr>
            <p:ph idx="1"/>
          </p:nvPr>
        </p:nvSpPr>
        <p:spPr/>
        <p:txBody>
          <a:bodyPr/>
          <a:lstStyle/>
          <a:p>
            <a:pPr eaLnBrk="1" hangingPunct="1">
              <a:lnSpc>
                <a:spcPct val="90000"/>
              </a:lnSpc>
            </a:pPr>
            <a:r>
              <a:rPr lang="en-US" altLang="zh-CN">
                <a:latin typeface="Arial" panose="020B0604020202020204" pitchFamily="34" charset="0"/>
                <a:ea typeface="宋体" panose="02010600030101010101" pitchFamily="2" charset="-122"/>
              </a:rPr>
              <a:t>As a logical model that allows you to structure and organise the system</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think about how to provide application functionality solely in terms of services and combinations of services</a:t>
            </a:r>
            <a:endParaRPr lang="en-US" altLang="zh-CN">
              <a:latin typeface="Arial" panose="020B0604020202020204" pitchFamily="34" charset="0"/>
              <a:ea typeface="宋体" panose="02010600030101010101" pitchFamily="2" charset="-122"/>
            </a:endParaRPr>
          </a:p>
          <a:p>
            <a:pPr eaLnBrk="1" hangingPunct="1">
              <a:lnSpc>
                <a:spcPct val="90000"/>
              </a:lnSpc>
            </a:pPr>
            <a:r>
              <a:rPr lang="en-US" altLang="zh-CN">
                <a:latin typeface="Arial" panose="020B0604020202020204" pitchFamily="34" charset="0"/>
                <a:ea typeface="宋体" panose="02010600030101010101" pitchFamily="2" charset="-122"/>
              </a:rPr>
              <a:t>As a flexible approach to the implementation of client/server systems</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zh-CN">
                <a:latin typeface="Arial" panose="020B0604020202020204" pitchFamily="34" charset="0"/>
                <a:ea typeface="宋体" panose="02010600030101010101" pitchFamily="2" charset="-122"/>
              </a:rPr>
              <a:t>the logical model of the system is client/server with both clients and servers realised as distributed object communicating through a software bus</a:t>
            </a:r>
            <a:endParaRPr lang="en-US" altLang="zh-CN">
              <a:latin typeface="Arial" panose="020B0604020202020204" pitchFamily="34" charset="0"/>
              <a:ea typeface="宋体" panose="02010600030101010101" pitchFamily="2" charset="-122"/>
            </a:endParaRPr>
          </a:p>
        </p:txBody>
      </p:sp>
      <p:sp>
        <p:nvSpPr>
          <p:cNvPr id="11827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F248FEE-51D3-C447-BE38-412A6FCC0AC7}"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705694D-7CB1-F947-8667-6A6E0CA3D1F8}" type="slidenum">
              <a:rPr lang="en-US" altLang="zh-CN" sz="1200">
                <a:latin typeface="Garamond" panose="02020404030301010803" charset="0"/>
              </a:rPr>
            </a:fld>
            <a:endParaRPr lang="en-US" altLang="zh-CN" sz="1200">
              <a:latin typeface="Garamond" panose="02020404030301010803" charset="0"/>
            </a:endParaRPr>
          </a:p>
        </p:txBody>
      </p:sp>
      <p:pic>
        <p:nvPicPr>
          <p:cNvPr id="505858" name="Picture 2" descr="4"/>
          <p:cNvPicPr>
            <a:picLocks noChangeAspect="1" noChangeArrowheads="1"/>
          </p:cNvPicPr>
          <p:nvPr/>
        </p:nvPicPr>
        <p:blipFill>
          <a:blip r:embed="rId1">
            <a:extLst>
              <a:ext uri="{28A0092B-C50C-407E-A947-70E740481C1C}">
                <a14:useLocalDpi xmlns:a14="http://schemas.microsoft.com/office/drawing/2010/main" val="0"/>
              </a:ext>
            </a:extLst>
          </a:blip>
          <a:srcRect l="4036" t="13879" r="9969" b="33148"/>
          <a:stretch>
            <a:fillRect/>
          </a:stretch>
        </p:blipFill>
        <p:spPr bwMode="auto">
          <a:xfrm>
            <a:off x="684213" y="404813"/>
            <a:ext cx="7272337" cy="56880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B824894-E9B0-A24B-B0C1-A1AD30EDAE7B}" type="slidenum">
              <a:rPr lang="en-US" altLang="zh-CN" sz="1200">
                <a:latin typeface="Garamond" panose="02020404030301010803" charset="0"/>
              </a:rPr>
            </a:fld>
            <a:endParaRPr lang="en-US" altLang="zh-CN" sz="1200">
              <a:latin typeface="Garamond" panose="02020404030301010803" charset="0"/>
            </a:endParaRPr>
          </a:p>
        </p:txBody>
      </p:sp>
      <p:pic>
        <p:nvPicPr>
          <p:cNvPr id="507906" name="Picture 2" descr="5"/>
          <p:cNvPicPr>
            <a:picLocks noChangeAspect="1" noChangeArrowheads="1"/>
          </p:cNvPicPr>
          <p:nvPr/>
        </p:nvPicPr>
        <p:blipFill>
          <a:blip r:embed="rId1">
            <a:extLst>
              <a:ext uri="{28A0092B-C50C-407E-A947-70E740481C1C}">
                <a14:useLocalDpi xmlns:a14="http://schemas.microsoft.com/office/drawing/2010/main" val="0"/>
              </a:ext>
            </a:extLst>
          </a:blip>
          <a:srcRect t="13765" r="5656" b="14989"/>
          <a:stretch>
            <a:fillRect/>
          </a:stretch>
        </p:blipFill>
        <p:spPr bwMode="auto">
          <a:xfrm>
            <a:off x="395288" y="404813"/>
            <a:ext cx="7921625" cy="561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3"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469FC93-F159-C049-9533-14BBCD012A79}" type="slidenum">
              <a:rPr lang="en-US" altLang="zh-CN" sz="1200">
                <a:latin typeface="Garamond" panose="02020404030301010803" charset="0"/>
              </a:rPr>
            </a:fld>
            <a:endParaRPr lang="en-US" altLang="zh-CN" sz="1200">
              <a:latin typeface="Garamond" panose="02020404030301010803" charset="0"/>
            </a:endParaRPr>
          </a:p>
        </p:txBody>
      </p:sp>
      <p:pic>
        <p:nvPicPr>
          <p:cNvPr id="509954" name="Picture 2" descr="6"/>
          <p:cNvPicPr>
            <a:picLocks noChangeAspect="1" noChangeArrowheads="1"/>
          </p:cNvPicPr>
          <p:nvPr/>
        </p:nvPicPr>
        <p:blipFill>
          <a:blip r:embed="rId1">
            <a:extLst>
              <a:ext uri="{28A0092B-C50C-407E-A947-70E740481C1C}">
                <a14:useLocalDpi xmlns:a14="http://schemas.microsoft.com/office/drawing/2010/main" val="0"/>
              </a:ext>
            </a:extLst>
          </a:blip>
          <a:srcRect l="4982" t="13879" r="5806" b="12686"/>
          <a:stretch>
            <a:fillRect/>
          </a:stretch>
        </p:blipFill>
        <p:spPr bwMode="auto">
          <a:xfrm>
            <a:off x="468313" y="404813"/>
            <a:ext cx="8280400" cy="56880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1"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113E708-C3C3-6346-85E7-B867205E0665}" type="slidenum">
              <a:rPr lang="en-US" altLang="zh-CN" sz="1200">
                <a:latin typeface="Garamond" panose="02020404030301010803" charset="0"/>
              </a:rPr>
            </a:fld>
            <a:endParaRPr lang="en-US" altLang="zh-CN" sz="1200">
              <a:latin typeface="Garamond" panose="02020404030301010803" charset="0"/>
            </a:endParaRPr>
          </a:p>
        </p:txBody>
      </p:sp>
      <p:pic>
        <p:nvPicPr>
          <p:cNvPr id="512002" name="Picture 2" descr="9"/>
          <p:cNvPicPr>
            <a:picLocks noChangeAspect="1" noChangeArrowheads="1"/>
          </p:cNvPicPr>
          <p:nvPr/>
        </p:nvPicPr>
        <p:blipFill>
          <a:blip r:embed="rId1">
            <a:extLst>
              <a:ext uri="{28A0092B-C50C-407E-A947-70E740481C1C}">
                <a14:useLocalDpi xmlns:a14="http://schemas.microsoft.com/office/drawing/2010/main" val="0"/>
              </a:ext>
            </a:extLst>
          </a:blip>
          <a:srcRect l="4881" t="13765" r="11676" b="27051"/>
          <a:stretch>
            <a:fillRect/>
          </a:stretch>
        </p:blipFill>
        <p:spPr bwMode="auto">
          <a:xfrm>
            <a:off x="539750" y="404813"/>
            <a:ext cx="8135938" cy="57610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49"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A33B637-7F19-9547-8FD6-2E986A7C1EEC}" type="slidenum">
              <a:rPr lang="en-US" altLang="zh-CN" sz="1200">
                <a:latin typeface="Garamond" panose="02020404030301010803" charset="0"/>
              </a:rPr>
            </a:fld>
            <a:endParaRPr lang="en-US" altLang="zh-CN" sz="1200">
              <a:latin typeface="Garamond" panose="02020404030301010803" charset="0"/>
            </a:endParaRPr>
          </a:p>
        </p:txBody>
      </p:sp>
      <p:pic>
        <p:nvPicPr>
          <p:cNvPr id="514050" name="Picture 2" descr="10"/>
          <p:cNvPicPr>
            <a:picLocks noChangeAspect="1" noChangeArrowheads="1"/>
          </p:cNvPicPr>
          <p:nvPr/>
        </p:nvPicPr>
        <p:blipFill>
          <a:blip r:embed="rId1">
            <a:extLst>
              <a:ext uri="{28A0092B-C50C-407E-A947-70E740481C1C}">
                <a14:useLocalDpi xmlns:a14="http://schemas.microsoft.com/office/drawing/2010/main" val="0"/>
              </a:ext>
            </a:extLst>
          </a:blip>
          <a:srcRect l="4779" t="13765" r="18419" b="41533"/>
          <a:stretch>
            <a:fillRect/>
          </a:stretch>
        </p:blipFill>
        <p:spPr bwMode="auto">
          <a:xfrm>
            <a:off x="468313" y="333375"/>
            <a:ext cx="8064500" cy="56880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Architecture Definition Languages</a:t>
            </a:r>
            <a:endParaRPr lang="en-US">
              <a:latin typeface="Garamond" panose="02020404030301010803" charset="0"/>
              <a:ea typeface="宋体" panose="02010600030101010101" pitchFamily="2" charset="-122"/>
            </a:endParaRPr>
          </a:p>
        </p:txBody>
      </p:sp>
      <p:sp>
        <p:nvSpPr>
          <p:cNvPr id="476162" name="Rectangle 3"/>
          <p:cNvSpPr>
            <a:spLocks noGrp="1" noChangeArrowheads="1"/>
          </p:cNvSpPr>
          <p:nvPr>
            <p:ph idx="1"/>
          </p:nvPr>
        </p:nvSpPr>
        <p:spPr>
          <a:xfrm>
            <a:off x="152400" y="1066800"/>
            <a:ext cx="8839200" cy="5029200"/>
          </a:xfrm>
        </p:spPr>
        <p:txBody>
          <a:bodyPr/>
          <a:lstStyle/>
          <a:p>
            <a:pPr>
              <a:lnSpc>
                <a:spcPct val="90000"/>
              </a:lnSpc>
            </a:pPr>
            <a:r>
              <a:rPr lang="en-US" sz="1600">
                <a:latin typeface="Arial" panose="020B0604020202020204" pitchFamily="34" charset="0"/>
                <a:ea typeface="宋体" panose="02010600030101010101" pitchFamily="2" charset="-122"/>
              </a:rPr>
              <a:t>An architecture is generally considered to consist of components and the connectors (interactions) between them however we are inconsistent and informal in their use and therefore </a:t>
            </a:r>
            <a:endParaRPr lang="en-US" sz="1600">
              <a:latin typeface="Arial" panose="020B0604020202020204" pitchFamily="34" charset="0"/>
              <a:ea typeface="宋体" panose="02010600030101010101" pitchFamily="2" charset="-122"/>
            </a:endParaRPr>
          </a:p>
          <a:p>
            <a:pPr lvl="1">
              <a:lnSpc>
                <a:spcPct val="90000"/>
              </a:lnSpc>
            </a:pPr>
            <a:r>
              <a:rPr lang="en-US" sz="1400">
                <a:latin typeface="Arial" panose="020B0604020202020204" pitchFamily="34" charset="0"/>
                <a:ea typeface="宋体" panose="02010600030101010101" pitchFamily="2" charset="-122"/>
              </a:rPr>
              <a:t>Architectural designs are often poorly understood and not amenable to formal analysis or simulation. </a:t>
            </a:r>
            <a:endParaRPr lang="en-US" sz="1400">
              <a:latin typeface="Arial" panose="020B0604020202020204" pitchFamily="34" charset="0"/>
              <a:ea typeface="宋体" panose="02010600030101010101" pitchFamily="2" charset="-122"/>
            </a:endParaRPr>
          </a:p>
          <a:p>
            <a:pPr lvl="2">
              <a:lnSpc>
                <a:spcPct val="90000"/>
              </a:lnSpc>
            </a:pPr>
            <a:r>
              <a:rPr lang="en-US" sz="1200">
                <a:latin typeface="Arial" panose="020B0604020202020204" pitchFamily="34" charset="0"/>
                <a:ea typeface="宋体" panose="02010600030101010101" pitchFamily="2" charset="-122"/>
              </a:rPr>
              <a:t>(Remember.. How can I evaluate on Architecture over another?) </a:t>
            </a:r>
            <a:endParaRPr lang="en-US" sz="1200">
              <a:latin typeface="Arial" panose="020B0604020202020204" pitchFamily="34" charset="0"/>
              <a:ea typeface="宋体" panose="02010600030101010101" pitchFamily="2" charset="-122"/>
            </a:endParaRPr>
          </a:p>
          <a:p>
            <a:pPr lvl="1">
              <a:lnSpc>
                <a:spcPct val="90000"/>
              </a:lnSpc>
            </a:pPr>
            <a:r>
              <a:rPr lang="en-US" sz="1400">
                <a:latin typeface="Arial" panose="020B0604020202020204" pitchFamily="34" charset="0"/>
                <a:ea typeface="宋体" panose="02010600030101010101" pitchFamily="2" charset="-122"/>
              </a:rPr>
              <a:t>Architectural design decisions are based more on default than on solid engineering principles. </a:t>
            </a:r>
            <a:br>
              <a:rPr lang="en-US" sz="1400">
                <a:latin typeface="Arial" panose="020B0604020202020204" pitchFamily="34" charset="0"/>
                <a:ea typeface="宋体" panose="02010600030101010101" pitchFamily="2" charset="-122"/>
              </a:rPr>
            </a:br>
            <a:endParaRPr lang="en-US" sz="1400">
              <a:latin typeface="Arial" panose="020B0604020202020204" pitchFamily="34" charset="0"/>
              <a:ea typeface="宋体" panose="02010600030101010101" pitchFamily="2" charset="-122"/>
            </a:endParaRPr>
          </a:p>
          <a:p>
            <a:pPr lvl="1">
              <a:lnSpc>
                <a:spcPct val="90000"/>
              </a:lnSpc>
            </a:pPr>
            <a:r>
              <a:rPr lang="en-US" sz="1400">
                <a:latin typeface="Arial" panose="020B0604020202020204" pitchFamily="34" charset="0"/>
                <a:ea typeface="宋体" panose="02010600030101010101" pitchFamily="2" charset="-122"/>
              </a:rPr>
              <a:t>Architectural constraints assumed in the initial design are not enforced as the system evolves. </a:t>
            </a:r>
            <a:endParaRPr lang="en-US" sz="1400">
              <a:latin typeface="Arial" panose="020B0604020202020204" pitchFamily="34" charset="0"/>
              <a:ea typeface="宋体" panose="02010600030101010101" pitchFamily="2" charset="-122"/>
            </a:endParaRPr>
          </a:p>
          <a:p>
            <a:pPr lvl="2">
              <a:lnSpc>
                <a:spcPct val="90000"/>
              </a:lnSpc>
            </a:pPr>
            <a:endParaRPr lang="en-US" sz="1200">
              <a:latin typeface="Arial" panose="020B0604020202020204" pitchFamily="34" charset="0"/>
              <a:ea typeface="宋体" panose="02010600030101010101" pitchFamily="2" charset="-122"/>
            </a:endParaRPr>
          </a:p>
          <a:p>
            <a:pPr>
              <a:lnSpc>
                <a:spcPct val="90000"/>
              </a:lnSpc>
            </a:pPr>
            <a:r>
              <a:rPr lang="en-US" sz="1600">
                <a:latin typeface="Arial" panose="020B0604020202020204" pitchFamily="34" charset="0"/>
                <a:ea typeface="宋体" panose="02010600030101010101" pitchFamily="2" charset="-122"/>
              </a:rPr>
              <a:t>Unfortunately there are </a:t>
            </a:r>
            <a:r>
              <a:rPr lang="en-US" sz="1600" u="sng">
                <a:latin typeface="Arial" panose="020B0604020202020204" pitchFamily="34" charset="0"/>
                <a:ea typeface="宋体" panose="02010600030101010101" pitchFamily="2" charset="-122"/>
              </a:rPr>
              <a:t>few</a:t>
            </a:r>
            <a:r>
              <a:rPr lang="en-US" sz="1600">
                <a:latin typeface="Arial" panose="020B0604020202020204" pitchFamily="34" charset="0"/>
                <a:ea typeface="宋体" panose="02010600030101010101" pitchFamily="2" charset="-122"/>
              </a:rPr>
              <a:t> tools to help the architectural designers with their tasks.</a:t>
            </a:r>
            <a:endParaRPr lang="en-US" sz="1600">
              <a:latin typeface="Arial" panose="020B0604020202020204" pitchFamily="34" charset="0"/>
              <a:ea typeface="宋体" panose="02010600030101010101" pitchFamily="2" charset="-122"/>
            </a:endParaRPr>
          </a:p>
          <a:p>
            <a:pPr>
              <a:lnSpc>
                <a:spcPct val="90000"/>
              </a:lnSpc>
            </a:pPr>
            <a:endParaRPr lang="en-US" sz="1600">
              <a:latin typeface="Arial" panose="020B0604020202020204" pitchFamily="34" charset="0"/>
              <a:ea typeface="宋体" panose="02010600030101010101" pitchFamily="2" charset="-122"/>
            </a:endParaRPr>
          </a:p>
          <a:p>
            <a:pPr>
              <a:lnSpc>
                <a:spcPct val="90000"/>
              </a:lnSpc>
            </a:pPr>
            <a:r>
              <a:rPr lang="en-US" sz="1600">
                <a:latin typeface="Arial" panose="020B0604020202020204" pitchFamily="34" charset="0"/>
                <a:ea typeface="宋体" panose="02010600030101010101" pitchFamily="2" charset="-122"/>
              </a:rPr>
              <a:t>To address these problems, formal languages for representing and reasoning about software architecture have been developed. </a:t>
            </a:r>
            <a:br>
              <a:rPr lang="en-US" sz="1600">
                <a:latin typeface="Arial" panose="020B0604020202020204" pitchFamily="34" charset="0"/>
                <a:ea typeface="宋体" panose="02010600030101010101" pitchFamily="2" charset="-122"/>
              </a:rPr>
            </a:br>
            <a:endParaRPr lang="en-US" sz="1600">
              <a:latin typeface="Arial" panose="020B0604020202020204" pitchFamily="34" charset="0"/>
              <a:ea typeface="宋体" panose="02010600030101010101" pitchFamily="2" charset="-122"/>
            </a:endParaRPr>
          </a:p>
          <a:p>
            <a:pPr>
              <a:lnSpc>
                <a:spcPct val="90000"/>
              </a:lnSpc>
            </a:pPr>
            <a:r>
              <a:rPr lang="en-US" sz="1600">
                <a:latin typeface="Arial" panose="020B0604020202020204" pitchFamily="34" charset="0"/>
                <a:ea typeface="宋体" panose="02010600030101010101" pitchFamily="2" charset="-122"/>
              </a:rPr>
              <a:t>These languages, called architecture description languages (ADLs), seek to increase the </a:t>
            </a:r>
            <a:r>
              <a:rPr lang="en-US" sz="1600" i="1">
                <a:latin typeface="Arial" panose="020B0604020202020204" pitchFamily="34" charset="0"/>
                <a:ea typeface="宋体" panose="02010600030101010101" pitchFamily="2" charset="-122"/>
                <a:hlinkClick r:id="rId1"/>
              </a:rPr>
              <a:t>understandability</a:t>
            </a:r>
            <a:r>
              <a:rPr lang="en-US" sz="1600">
                <a:latin typeface="Arial" panose="020B0604020202020204" pitchFamily="34" charset="0"/>
                <a:ea typeface="宋体" panose="02010600030101010101" pitchFamily="2" charset="-122"/>
              </a:rPr>
              <a:t> and </a:t>
            </a:r>
            <a:r>
              <a:rPr lang="en-US" sz="1600" i="1">
                <a:latin typeface="Arial" panose="020B0604020202020204" pitchFamily="34" charset="0"/>
                <a:ea typeface="宋体" panose="02010600030101010101" pitchFamily="2" charset="-122"/>
                <a:hlinkClick r:id="rId2"/>
              </a:rPr>
              <a:t>reusability</a:t>
            </a:r>
            <a:r>
              <a:rPr lang="en-US" sz="1600">
                <a:latin typeface="Arial" panose="020B0604020202020204" pitchFamily="34" charset="0"/>
                <a:ea typeface="宋体" panose="02010600030101010101" pitchFamily="2" charset="-122"/>
              </a:rPr>
              <a:t> of architectural designs, and enable greater degrees of analysis. </a:t>
            </a:r>
            <a:endParaRPr lang="en-US" sz="1600">
              <a:latin typeface="Arial" panose="020B0604020202020204" pitchFamily="34" charset="0"/>
              <a:ea typeface="宋体" panose="02010600030101010101" pitchFamily="2" charset="-122"/>
            </a:endParaRPr>
          </a:p>
          <a:p>
            <a:pPr>
              <a:lnSpc>
                <a:spcPct val="90000"/>
              </a:lnSpc>
            </a:pPr>
            <a:endParaRPr lang="en-US" sz="1600">
              <a:latin typeface="Arial" panose="020B0604020202020204" pitchFamily="34" charset="0"/>
              <a:ea typeface="宋体" panose="02010600030101010101" pitchFamily="2" charset="-122"/>
            </a:endParaRPr>
          </a:p>
          <a:p>
            <a:pPr>
              <a:lnSpc>
                <a:spcPct val="90000"/>
              </a:lnSpc>
            </a:pPr>
            <a:r>
              <a:rPr lang="en-US" sz="1600">
                <a:latin typeface="Arial" panose="020B0604020202020204" pitchFamily="34" charset="0"/>
                <a:ea typeface="宋体" panose="02010600030101010101" pitchFamily="2" charset="-122"/>
              </a:rPr>
              <a:t>In contrast to </a:t>
            </a:r>
            <a:r>
              <a:rPr lang="en-US" sz="1600">
                <a:latin typeface="Arial" panose="020B0604020202020204" pitchFamily="34" charset="0"/>
                <a:ea typeface="宋体" panose="02010600030101010101" pitchFamily="2" charset="-122"/>
                <a:hlinkClick r:id="rId3"/>
              </a:rPr>
              <a:t>Module Interconnection Languages</a:t>
            </a:r>
            <a:r>
              <a:rPr lang="en-US" sz="1600">
                <a:latin typeface="Arial" panose="020B0604020202020204" pitchFamily="34" charset="0"/>
                <a:ea typeface="宋体" panose="02010600030101010101" pitchFamily="2" charset="-122"/>
              </a:rPr>
              <a:t> (MILS), which only describe the structure of an implemented system, ADLs are used to </a:t>
            </a:r>
            <a:r>
              <a:rPr lang="en-US" sz="1600" i="1" u="sng">
                <a:latin typeface="Arial" panose="020B0604020202020204" pitchFamily="34" charset="0"/>
                <a:ea typeface="宋体" panose="02010600030101010101" pitchFamily="2" charset="-122"/>
              </a:rPr>
              <a:t>define and model (the) system architecture prior to system implementation.</a:t>
            </a:r>
            <a:endParaRPr lang="en-US" sz="1600" i="1" u="sng">
              <a:latin typeface="Arial" panose="020B0604020202020204" pitchFamily="34" charset="0"/>
              <a:ea typeface="宋体" panose="02010600030101010101" pitchFamily="2" charset="-122"/>
            </a:endParaRPr>
          </a:p>
        </p:txBody>
      </p:sp>
      <p:sp>
        <p:nvSpPr>
          <p:cNvPr id="476163"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8D65417-7C49-3B41-88AE-0E27A7A25A2A}"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E299FBD-B252-084F-90D3-968824372F3C}" type="slidenum">
              <a:rPr lang="en-US" altLang="zh-CN" sz="1200">
                <a:latin typeface="Garamond" panose="02020404030301010803" charset="0"/>
              </a:rPr>
            </a:fld>
            <a:endParaRPr lang="en-US" altLang="zh-CN" sz="1200">
              <a:latin typeface="Garamond" panose="02020404030301010803" charset="0"/>
            </a:endParaRPr>
          </a:p>
        </p:txBody>
      </p:sp>
      <p:pic>
        <p:nvPicPr>
          <p:cNvPr id="516098" name="Picture 2" descr="12"/>
          <p:cNvPicPr>
            <a:picLocks noChangeAspect="1" noChangeArrowheads="1"/>
          </p:cNvPicPr>
          <p:nvPr/>
        </p:nvPicPr>
        <p:blipFill>
          <a:blip r:embed="rId1">
            <a:extLst>
              <a:ext uri="{28A0092B-C50C-407E-A947-70E740481C1C}">
                <a14:useLocalDpi xmlns:a14="http://schemas.microsoft.com/office/drawing/2010/main" val="0"/>
              </a:ext>
            </a:extLst>
          </a:blip>
          <a:srcRect l="4829" t="13707" r="11633" b="35493"/>
          <a:stretch>
            <a:fillRect/>
          </a:stretch>
        </p:blipFill>
        <p:spPr bwMode="auto">
          <a:xfrm>
            <a:off x="468313" y="333375"/>
            <a:ext cx="8064500" cy="5759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1845F9-F313-2647-83D9-0D21A9F53163}" type="slidenum">
              <a:rPr lang="en-US" altLang="zh-CN" sz="1200">
                <a:latin typeface="Garamond" panose="02020404030301010803" charset="0"/>
              </a:rPr>
            </a:fld>
            <a:endParaRPr lang="en-US" altLang="zh-CN" sz="1200">
              <a:latin typeface="Garamond" panose="02020404030301010803" charset="0"/>
            </a:endParaRPr>
          </a:p>
        </p:txBody>
      </p:sp>
      <p:pic>
        <p:nvPicPr>
          <p:cNvPr id="518146" name="Picture 2" descr="13"/>
          <p:cNvPicPr>
            <a:picLocks noChangeAspect="1" noChangeArrowheads="1"/>
          </p:cNvPicPr>
          <p:nvPr/>
        </p:nvPicPr>
        <p:blipFill>
          <a:blip r:embed="rId1">
            <a:extLst>
              <a:ext uri="{28A0092B-C50C-407E-A947-70E740481C1C}">
                <a14:useLocalDpi xmlns:a14="http://schemas.microsoft.com/office/drawing/2010/main" val="0"/>
              </a:ext>
            </a:extLst>
          </a:blip>
          <a:srcRect l="6589" t="13765" r="6570" b="18610"/>
          <a:stretch>
            <a:fillRect/>
          </a:stretch>
        </p:blipFill>
        <p:spPr bwMode="auto">
          <a:xfrm>
            <a:off x="468313" y="333375"/>
            <a:ext cx="8135937" cy="5832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3"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A76AA7B-FEFD-D649-9D9D-EC8C67A9992E}" type="slidenum">
              <a:rPr lang="en-US" altLang="zh-CN" sz="1200">
                <a:latin typeface="Garamond" panose="02020404030301010803" charset="0"/>
              </a:rPr>
            </a:fld>
            <a:endParaRPr lang="en-US" altLang="zh-CN" sz="1200">
              <a:latin typeface="Garamond" panose="02020404030301010803" charset="0"/>
            </a:endParaRPr>
          </a:p>
        </p:txBody>
      </p:sp>
      <p:pic>
        <p:nvPicPr>
          <p:cNvPr id="520194" name="Picture 2" descr="15"/>
          <p:cNvPicPr>
            <a:picLocks noChangeAspect="1" noChangeArrowheads="1"/>
          </p:cNvPicPr>
          <p:nvPr/>
        </p:nvPicPr>
        <p:blipFill>
          <a:blip r:embed="rId1">
            <a:extLst>
              <a:ext uri="{28A0092B-C50C-407E-A947-70E740481C1C}">
                <a14:useLocalDpi xmlns:a14="http://schemas.microsoft.com/office/drawing/2010/main" val="0"/>
              </a:ext>
            </a:extLst>
          </a:blip>
          <a:srcRect l="7385" t="13649" r="11633" b="29407"/>
          <a:stretch>
            <a:fillRect/>
          </a:stretch>
        </p:blipFill>
        <p:spPr bwMode="auto">
          <a:xfrm>
            <a:off x="395288" y="333375"/>
            <a:ext cx="8208962" cy="575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1"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E2081FF-347A-2945-AF3A-D1A624258B60}" type="slidenum">
              <a:rPr lang="en-US" altLang="zh-CN" sz="1200">
                <a:latin typeface="Garamond" panose="02020404030301010803" charset="0"/>
              </a:rPr>
            </a:fld>
            <a:endParaRPr lang="en-US" altLang="zh-CN" sz="1200">
              <a:latin typeface="Garamond" panose="02020404030301010803" charset="0"/>
            </a:endParaRPr>
          </a:p>
        </p:txBody>
      </p:sp>
      <p:pic>
        <p:nvPicPr>
          <p:cNvPr id="522242" name="Picture 2" descr="16"/>
          <p:cNvPicPr>
            <a:picLocks noChangeAspect="1" noChangeArrowheads="1"/>
          </p:cNvPicPr>
          <p:nvPr/>
        </p:nvPicPr>
        <p:blipFill>
          <a:blip r:embed="rId1">
            <a:extLst>
              <a:ext uri="{28A0092B-C50C-407E-A947-70E740481C1C}">
                <a14:useLocalDpi xmlns:a14="http://schemas.microsoft.com/office/drawing/2010/main" val="0"/>
              </a:ext>
            </a:extLst>
          </a:blip>
          <a:srcRect l="6589" t="13823" r="8260" b="22275"/>
          <a:stretch>
            <a:fillRect/>
          </a:stretch>
        </p:blipFill>
        <p:spPr bwMode="auto">
          <a:xfrm>
            <a:off x="468313" y="333375"/>
            <a:ext cx="8135937" cy="575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89"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E556D1E-2890-8E44-B022-F60879EAB4BC}" type="slidenum">
              <a:rPr lang="en-US" altLang="zh-CN" sz="1200">
                <a:latin typeface="Garamond" panose="02020404030301010803" charset="0"/>
              </a:rPr>
            </a:fld>
            <a:endParaRPr lang="en-US" altLang="zh-CN" sz="1200">
              <a:latin typeface="Garamond" panose="02020404030301010803" charset="0"/>
            </a:endParaRPr>
          </a:p>
        </p:txBody>
      </p:sp>
      <p:pic>
        <p:nvPicPr>
          <p:cNvPr id="524290" name="Picture 2" descr="18"/>
          <p:cNvPicPr>
            <a:picLocks noChangeAspect="1" noChangeArrowheads="1"/>
          </p:cNvPicPr>
          <p:nvPr/>
        </p:nvPicPr>
        <p:blipFill>
          <a:blip r:embed="rId1">
            <a:extLst>
              <a:ext uri="{28A0092B-C50C-407E-A947-70E740481C1C}">
                <a14:useLocalDpi xmlns:a14="http://schemas.microsoft.com/office/drawing/2010/main" val="0"/>
              </a:ext>
            </a:extLst>
          </a:blip>
          <a:srcRect l="7385" t="13707" r="15900" b="39120"/>
          <a:stretch>
            <a:fillRect/>
          </a:stretch>
        </p:blipFill>
        <p:spPr bwMode="auto">
          <a:xfrm>
            <a:off x="539750" y="303213"/>
            <a:ext cx="8208963" cy="57896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C7EC147-4955-9A44-9223-579EC2983908}" type="slidenum">
              <a:rPr lang="en-US" altLang="zh-CN" sz="1200">
                <a:latin typeface="Garamond" panose="02020404030301010803" charset="0"/>
              </a:rPr>
            </a:fld>
            <a:endParaRPr lang="en-US" altLang="zh-CN" sz="1200">
              <a:latin typeface="Garamond" panose="02020404030301010803" charset="0"/>
            </a:endParaRPr>
          </a:p>
        </p:txBody>
      </p:sp>
      <p:pic>
        <p:nvPicPr>
          <p:cNvPr id="526338" name="Picture 2" descr="19"/>
          <p:cNvPicPr>
            <a:picLocks noChangeAspect="1" noChangeArrowheads="1"/>
          </p:cNvPicPr>
          <p:nvPr/>
        </p:nvPicPr>
        <p:blipFill>
          <a:blip r:embed="rId1">
            <a:extLst>
              <a:ext uri="{28A0092B-C50C-407E-A947-70E740481C1C}">
                <a14:useLocalDpi xmlns:a14="http://schemas.microsoft.com/office/drawing/2010/main" val="0"/>
              </a:ext>
            </a:extLst>
          </a:blip>
          <a:srcRect l="7385" t="13765" r="16745" b="23430"/>
          <a:stretch>
            <a:fillRect/>
          </a:stretch>
        </p:blipFill>
        <p:spPr bwMode="auto">
          <a:xfrm>
            <a:off x="468313" y="404813"/>
            <a:ext cx="8135937" cy="56880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79C7CCA-3412-7145-9F2D-BADCB4E21B3D}" type="slidenum">
              <a:rPr lang="en-US" altLang="zh-CN" sz="1200">
                <a:latin typeface="Garamond" panose="02020404030301010803" charset="0"/>
              </a:rPr>
            </a:fld>
            <a:endParaRPr lang="en-US" altLang="zh-CN" sz="1200">
              <a:latin typeface="Garamond" panose="02020404030301010803" charset="0"/>
            </a:endParaRPr>
          </a:p>
        </p:txBody>
      </p:sp>
      <p:pic>
        <p:nvPicPr>
          <p:cNvPr id="528386" name="Picture 2" descr="20"/>
          <p:cNvPicPr>
            <a:picLocks noChangeAspect="1" noChangeArrowheads="1"/>
          </p:cNvPicPr>
          <p:nvPr/>
        </p:nvPicPr>
        <p:blipFill>
          <a:blip r:embed="rId1">
            <a:extLst>
              <a:ext uri="{28A0092B-C50C-407E-A947-70E740481C1C}">
                <a14:useLocalDpi xmlns:a14="http://schemas.microsoft.com/office/drawing/2010/main" val="0"/>
              </a:ext>
            </a:extLst>
          </a:blip>
          <a:srcRect l="6540" t="13707" r="9923" b="20959"/>
          <a:stretch>
            <a:fillRect/>
          </a:stretch>
        </p:blipFill>
        <p:spPr bwMode="auto">
          <a:xfrm>
            <a:off x="468313" y="333375"/>
            <a:ext cx="8207375" cy="5759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3"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87A2199-7078-8948-8542-15A70A7563B0}" type="slidenum">
              <a:rPr lang="en-US" altLang="zh-CN" sz="1200">
                <a:latin typeface="Garamond" panose="02020404030301010803" charset="0"/>
              </a:rPr>
            </a:fld>
            <a:endParaRPr lang="en-US" altLang="zh-CN" sz="1200">
              <a:latin typeface="Garamond" panose="02020404030301010803" charset="0"/>
            </a:endParaRPr>
          </a:p>
        </p:txBody>
      </p:sp>
      <p:pic>
        <p:nvPicPr>
          <p:cNvPr id="530434" name="Picture 2" descr="23"/>
          <p:cNvPicPr>
            <a:picLocks noChangeAspect="1" noChangeArrowheads="1"/>
          </p:cNvPicPr>
          <p:nvPr/>
        </p:nvPicPr>
        <p:blipFill>
          <a:blip r:embed="rId1">
            <a:extLst>
              <a:ext uri="{28A0092B-C50C-407E-A947-70E740481C1C}">
                <a14:useLocalDpi xmlns:a14="http://schemas.microsoft.com/office/drawing/2010/main" val="0"/>
              </a:ext>
            </a:extLst>
          </a:blip>
          <a:srcRect l="5626" t="13705" r="4761" b="12506"/>
          <a:stretch>
            <a:fillRect/>
          </a:stretch>
        </p:blipFill>
        <p:spPr bwMode="auto">
          <a:xfrm>
            <a:off x="468313" y="333375"/>
            <a:ext cx="8207375" cy="56880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Architectural Description Languages</a:t>
            </a:r>
            <a:endParaRPr lang="en-US" altLang="zh-CN">
              <a:latin typeface="Garamond" panose="02020404030301010803" charset="0"/>
              <a:ea typeface="宋体" panose="02010600030101010101" pitchFamily="2" charset="-122"/>
            </a:endParaRPr>
          </a:p>
        </p:txBody>
      </p:sp>
      <p:sp>
        <p:nvSpPr>
          <p:cNvPr id="532482"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Architectural Description Languages can be evaluated or described by listing the following:</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System-oriented attributes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Language-oriented attributes</a:t>
            </a:r>
            <a:endParaRPr lang="en-GB" altLang="zh-CN">
              <a:latin typeface="Arial" panose="020B0604020202020204" pitchFamily="34" charset="0"/>
              <a:ea typeface="宋体" panose="02010600030101010101" pitchFamily="2" charset="-122"/>
            </a:endParaRPr>
          </a:p>
          <a:p>
            <a:pPr lvl="1" eaLnBrk="1" hangingPunct="1"/>
            <a:r>
              <a:rPr lang="en-GB" altLang="zh-CN">
                <a:latin typeface="Arial" panose="020B0604020202020204" pitchFamily="34" charset="0"/>
                <a:ea typeface="宋体" panose="02010600030101010101" pitchFamily="2" charset="-122"/>
              </a:rPr>
              <a:t>Process-oriented attributes</a:t>
            </a:r>
            <a:endParaRPr lang="en-US" altLang="zh-CN">
              <a:latin typeface="Arial" panose="020B0604020202020204" pitchFamily="34" charset="0"/>
              <a:ea typeface="宋体" panose="02010600030101010101" pitchFamily="2" charset="-122"/>
            </a:endParaRPr>
          </a:p>
        </p:txBody>
      </p:sp>
      <p:sp>
        <p:nvSpPr>
          <p:cNvPr id="53248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24B5A2D-A2DC-4D40-B010-08974E241C0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2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ADLs: System-Oriented Attributes</a:t>
            </a:r>
            <a:endParaRPr lang="en-US" altLang="zh-CN">
              <a:latin typeface="Garamond" panose="02020404030301010803" charset="0"/>
              <a:ea typeface="宋体" panose="02010600030101010101" pitchFamily="2" charset="-122"/>
            </a:endParaRPr>
          </a:p>
        </p:txBody>
      </p:sp>
      <p:sp>
        <p:nvSpPr>
          <p:cNvPr id="534530"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How suitable is the ADL for representing a particular type of application?</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How well does the ADL allow descriptions of architectural style?</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What broad classes of system can have their architectures represented in the ADL?</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E.g., hard real-time, distributed, embedded etc.,</a:t>
            </a:r>
            <a:endParaRPr lang="en-US" altLang="zh-CN" sz="2200">
              <a:latin typeface="Arial" panose="020B0604020202020204" pitchFamily="34" charset="0"/>
              <a:ea typeface="宋体" panose="02010600030101010101" pitchFamily="2" charset="-122"/>
            </a:endParaRPr>
          </a:p>
        </p:txBody>
      </p:sp>
      <p:sp>
        <p:nvSpPr>
          <p:cNvPr id="53453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A167ACB-68C9-6F47-913A-437E70D826F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5"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77186" name="Rectangle 3"/>
          <p:cNvSpPr>
            <a:spLocks noGrp="1" noChangeArrowheads="1"/>
          </p:cNvSpPr>
          <p:nvPr>
            <p:ph idx="1"/>
          </p:nvPr>
        </p:nvSpPr>
        <p:spPr/>
        <p:txBody>
          <a:bodyPr/>
          <a:lstStyle/>
          <a:p>
            <a:pPr>
              <a:lnSpc>
                <a:spcPct val="90000"/>
              </a:lnSpc>
            </a:pPr>
            <a:r>
              <a:rPr lang="en-US" sz="2400">
                <a:latin typeface="Arial" panose="020B0604020202020204" pitchFamily="34" charset="0"/>
                <a:ea typeface="宋体" panose="02010600030101010101" pitchFamily="2" charset="-122"/>
              </a:rPr>
              <a:t>Our Original Dilemma</a:t>
            </a:r>
            <a:endParaRPr lang="en-US" sz="24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When to pick our architecture over another ?</a:t>
            </a:r>
            <a:endParaRPr lang="en-US" sz="2000">
              <a:latin typeface="Arial" panose="020B0604020202020204" pitchFamily="34" charset="0"/>
              <a:ea typeface="宋体" panose="02010600030101010101" pitchFamily="2" charset="-122"/>
            </a:endParaRPr>
          </a:p>
          <a:p>
            <a:pPr>
              <a:lnSpc>
                <a:spcPct val="90000"/>
              </a:lnSpc>
            </a:pPr>
            <a:r>
              <a:rPr lang="en-US" sz="2400">
                <a:latin typeface="Arial" panose="020B0604020202020204" pitchFamily="34" charset="0"/>
                <a:ea typeface="宋体" panose="02010600030101010101" pitchFamily="2" charset="-122"/>
              </a:rPr>
              <a:t>Characteristics of Architectural Descriptions</a:t>
            </a:r>
            <a:endParaRPr lang="en-US" sz="24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Common Patterns of Software Organization</a:t>
            </a:r>
            <a:endParaRPr lang="en-US" sz="20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 What do all these boxes and interconnecting lines really mean? </a:t>
            </a:r>
            <a:endParaRPr lang="en-US" sz="1800">
              <a:latin typeface="Arial" panose="020B0604020202020204" pitchFamily="34" charset="0"/>
              <a:ea typeface="宋体" panose="02010600030101010101" pitchFamily="2" charset="-122"/>
            </a:endParaRPr>
          </a:p>
          <a:p>
            <a:pPr lvl="3">
              <a:lnSpc>
                <a:spcPct val="90000"/>
              </a:lnSpc>
            </a:pPr>
            <a:r>
              <a:rPr lang="en-US" sz="1600">
                <a:latin typeface="Arial" panose="020B0604020202020204" pitchFamily="34" charset="0"/>
                <a:ea typeface="宋体" panose="02010600030101010101" pitchFamily="2" charset="-122"/>
              </a:rPr>
              <a:t> Data flow ? Data dependencies?,  Control ? , Functional dependencies ?  </a:t>
            </a:r>
            <a:br>
              <a:rPr lang="en-US" sz="1600">
                <a:latin typeface="Arial" panose="020B0604020202020204" pitchFamily="34" charset="0"/>
                <a:ea typeface="宋体" panose="02010600030101010101" pitchFamily="2" charset="-122"/>
              </a:rPr>
            </a:br>
            <a:r>
              <a:rPr lang="en-US" sz="1600">
                <a:latin typeface="Arial" panose="020B0604020202020204" pitchFamily="34" charset="0"/>
                <a:ea typeface="宋体" panose="02010600030101010101" pitchFamily="2" charset="-122"/>
              </a:rPr>
              <a:t>Functional Sequences ?. States &amp; Modes ?</a:t>
            </a:r>
            <a:endParaRPr lang="en-US" sz="1600">
              <a:latin typeface="Arial" panose="020B0604020202020204" pitchFamily="34" charset="0"/>
              <a:ea typeface="宋体" panose="02010600030101010101" pitchFamily="2" charset="-122"/>
            </a:endParaRPr>
          </a:p>
          <a:p>
            <a:pPr lvl="3">
              <a:lnSpc>
                <a:spcPct val="90000"/>
              </a:lnSpc>
            </a:pPr>
            <a:r>
              <a:rPr lang="en-US" sz="1600">
                <a:latin typeface="Arial" panose="020B0604020202020204" pitchFamily="34" charset="0"/>
                <a:ea typeface="宋体" panose="02010600030101010101" pitchFamily="2" charset="-122"/>
              </a:rPr>
              <a:t> therefore we really do need a more precise way in which to capture and describe an architecture</a:t>
            </a:r>
            <a:endParaRPr lang="en-US" sz="16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Examples of Common Components and Interconnections: </a:t>
            </a: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Examples of Interactions between these components</a:t>
            </a: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Critical Elements of a Design Language</a:t>
            </a:r>
            <a:endParaRPr lang="en-US" sz="20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The Language Problem for Software Architecture </a:t>
            </a:r>
            <a:endParaRPr lang="en-US" sz="2000">
              <a:latin typeface="Arial" panose="020B0604020202020204" pitchFamily="34" charset="0"/>
              <a:ea typeface="宋体" panose="02010600030101010101" pitchFamily="2" charset="-122"/>
            </a:endParaRPr>
          </a:p>
        </p:txBody>
      </p:sp>
      <p:sp>
        <p:nvSpPr>
          <p:cNvPr id="477187"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929017A-E823-DE49-9252-17877DB546A1}"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ADL</a:t>
            </a:r>
            <a:r>
              <a:rPr lang="en-GB" altLang="zh-CN">
                <a:latin typeface="Arial" panose="020B0604020202020204" pitchFamily="34" charset="0"/>
                <a:ea typeface="宋体" panose="02010600030101010101" pitchFamily="2" charset="-122"/>
              </a:rPr>
              <a:t>’</a:t>
            </a:r>
            <a:r>
              <a:rPr lang="en-GB" altLang="zh-CN">
                <a:latin typeface="Garamond" panose="02020404030301010803" charset="0"/>
                <a:ea typeface="宋体" panose="02010600030101010101" pitchFamily="2" charset="-122"/>
              </a:rPr>
              <a:t>s: Language-Oriented Attributes</a:t>
            </a:r>
            <a:endParaRPr lang="en-US" altLang="zh-CN">
              <a:latin typeface="Garamond" panose="02020404030301010803" charset="0"/>
              <a:ea typeface="宋体" panose="02010600030101010101" pitchFamily="2" charset="-122"/>
            </a:endParaRPr>
          </a:p>
        </p:txBody>
      </p:sp>
      <p:sp>
        <p:nvSpPr>
          <p:cNvPr id="536578"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Syntax and semantics formally defined?</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Does the ADL define completeness for an architecture</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Does the ADL support the ability to add new types of components,  connectors</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How easily is the software architecture description modified?</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How saleable are its descriptions etc.,</a:t>
            </a:r>
            <a:endParaRPr lang="en-US" altLang="zh-CN">
              <a:latin typeface="Arial" panose="020B0604020202020204" pitchFamily="34" charset="0"/>
              <a:ea typeface="宋体" panose="02010600030101010101" pitchFamily="2" charset="-122"/>
            </a:endParaRPr>
          </a:p>
        </p:txBody>
      </p:sp>
      <p:sp>
        <p:nvSpPr>
          <p:cNvPr id="5365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818F004-F851-EB4A-B2D0-0A15608D33E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ADL</a:t>
            </a:r>
            <a:r>
              <a:rPr lang="en-GB" altLang="zh-CN">
                <a:latin typeface="Arial" panose="020B0604020202020204" pitchFamily="34" charset="0"/>
                <a:ea typeface="宋体" panose="02010600030101010101" pitchFamily="2" charset="-122"/>
              </a:rPr>
              <a:t>’</a:t>
            </a:r>
            <a:r>
              <a:rPr lang="en-GB" altLang="zh-CN">
                <a:latin typeface="Garamond" panose="02020404030301010803" charset="0"/>
                <a:ea typeface="宋体" panose="02010600030101010101" pitchFamily="2" charset="-122"/>
              </a:rPr>
              <a:t>s: Process-Oriented Descriptions</a:t>
            </a:r>
            <a:endParaRPr lang="en-US" altLang="zh-CN">
              <a:latin typeface="Garamond" panose="02020404030301010803" charset="0"/>
              <a:ea typeface="宋体" panose="02010600030101010101" pitchFamily="2" charset="-122"/>
            </a:endParaRPr>
          </a:p>
        </p:txBody>
      </p:sp>
      <p:sp>
        <p:nvSpPr>
          <p:cNvPr id="53862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Is there a textual editor or tool for manipulating ADL text?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Is there a graphical editor?</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Can the tool import information from other descriptions into the architecture?</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Does the ADL support incremental refinement?</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Does the ADL support comparison between two architectures?</a:t>
            </a:r>
            <a:endParaRPr lang="en-US" altLang="zh-CN" sz="2600">
              <a:latin typeface="Arial" panose="020B0604020202020204" pitchFamily="34" charset="0"/>
              <a:ea typeface="宋体" panose="02010600030101010101" pitchFamily="2" charset="-122"/>
            </a:endParaRPr>
          </a:p>
        </p:txBody>
      </p:sp>
      <p:sp>
        <p:nvSpPr>
          <p:cNvPr id="5386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F926069-6B78-6C4F-935E-60DB06A89E3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7" name="Rectangle 2"/>
          <p:cNvSpPr>
            <a:spLocks noGrp="1" noChangeArrowheads="1"/>
          </p:cNvSpPr>
          <p:nvPr>
            <p:ph type="ctrTitle"/>
          </p:nvPr>
        </p:nvSpPr>
        <p:spPr/>
        <p:txBody>
          <a:bodyPr/>
          <a:lstStyle/>
          <a:p>
            <a:pPr eaLnBrk="1" hangingPunct="1"/>
            <a:r>
              <a:rPr lang="en-GB" altLang="zh-CN">
                <a:latin typeface="Garamond" panose="02020404030301010803" charset="0"/>
                <a:ea typeface="宋体" panose="02010600030101010101" pitchFamily="2" charset="-122"/>
              </a:rPr>
              <a:t>Topic 7: Architectural Patterns</a:t>
            </a:r>
            <a:endParaRPr lang="en-GB" altLang="zh-CN">
              <a:latin typeface="Garamond" panose="02020404030301010803" charset="0"/>
              <a:ea typeface="宋体" panose="02010600030101010101" pitchFamily="2" charset="-122"/>
            </a:endParaRPr>
          </a:p>
        </p:txBody>
      </p:sp>
      <p:sp>
        <p:nvSpPr>
          <p:cNvPr id="690178" name="Rectangle 3"/>
          <p:cNvSpPr>
            <a:spLocks noGrp="1" noChangeArrowheads="1"/>
          </p:cNvSpPr>
          <p:nvPr>
            <p:ph type="subTitle" idx="1"/>
          </p:nvPr>
        </p:nvSpPr>
        <p:spPr/>
        <p:txBody>
          <a:bodyPr/>
          <a:lstStyle/>
          <a:p>
            <a:pPr eaLnBrk="1" hangingPunct="1">
              <a:buFont typeface="Wingdings" panose="05000000000000000000" charset="0"/>
              <a:buNone/>
            </a:pP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Pattern-Oriented Software Architecture</a:t>
            </a:r>
            <a:endParaRPr lang="en-GB" altLang="zh-CN">
              <a:latin typeface="Garamond" panose="02020404030301010803" charset="0"/>
              <a:ea typeface="宋体" panose="02010600030101010101" pitchFamily="2" charset="-122"/>
            </a:endParaRPr>
          </a:p>
        </p:txBody>
      </p:sp>
      <p:sp>
        <p:nvSpPr>
          <p:cNvPr id="69222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Frank Buschmann, Regine Muenier, Hans Rohnert, Peter Sommerlad, Michael Stal.1996.</a:t>
            </a:r>
            <a:r>
              <a:rPr lang="en-GB" altLang="zh-CN" sz="2600" i="1">
                <a:latin typeface="Arial" panose="020B0604020202020204" pitchFamily="34" charset="0"/>
                <a:ea typeface="宋体" panose="02010600030101010101" pitchFamily="2" charset="-122"/>
              </a:rPr>
              <a:t>Patterns of Software Architecture</a:t>
            </a:r>
            <a:endParaRPr lang="en-GB" altLang="zh-CN" sz="2600" i="1">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Presented three categories of patterns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Architectural Patterns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Design Patterns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Idoms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Have been confused with Architectural Styles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To see difference we need to look at origins of Software Patterns</a:t>
            </a:r>
            <a:endParaRPr lang="en-GB" altLang="zh-CN" sz="2200">
              <a:latin typeface="Arial" panose="020B0604020202020204" pitchFamily="34" charset="0"/>
              <a:ea typeface="宋体" panose="02010600030101010101" pitchFamily="2" charset="-122"/>
            </a:endParaRPr>
          </a:p>
        </p:txBody>
      </p:sp>
      <p:sp>
        <p:nvSpPr>
          <p:cNvPr id="69222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4BAE239-B2FB-1341-81A7-943D7AAB10AF}"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Origins of Patterns</a:t>
            </a:r>
            <a:endParaRPr lang="en-GB" altLang="zh-CN">
              <a:latin typeface="Garamond" panose="02020404030301010803" charset="0"/>
              <a:ea typeface="宋体" panose="02010600030101010101" pitchFamily="2" charset="-122"/>
            </a:endParaRPr>
          </a:p>
        </p:txBody>
      </p:sp>
      <p:sp>
        <p:nvSpPr>
          <p:cNvPr id="694274"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There are a number of primary sources for the emergence of Software Patterns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PhD work on frameworks by Eric Gamma</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Contract specification by Richard Helm</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Smalltalk frameworks by Brian Foote and Ralph Johnson</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Software Architecture handbook by Bruce Anderson</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But the patterns form originates in the built environment with the work of Christopher Alexander</a:t>
            </a:r>
            <a:endParaRPr lang="en-GB" altLang="zh-CN" sz="2600">
              <a:latin typeface="Arial" panose="020B0604020202020204" pitchFamily="34" charset="0"/>
              <a:ea typeface="宋体" panose="02010600030101010101" pitchFamily="2" charset="-122"/>
            </a:endParaRPr>
          </a:p>
        </p:txBody>
      </p:sp>
      <p:sp>
        <p:nvSpPr>
          <p:cNvPr id="6942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9A91B51-6F5F-D94C-9ABA-B5989320CA6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2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 Brief History of Software Patterns</a:t>
            </a:r>
            <a:endParaRPr lang="en-US" altLang="zh-CN">
              <a:latin typeface="Garamond" panose="02020404030301010803" charset="0"/>
              <a:ea typeface="宋体" panose="02010600030101010101" pitchFamily="2" charset="-122"/>
            </a:endParaRPr>
          </a:p>
        </p:txBody>
      </p:sp>
      <p:sp>
        <p:nvSpPr>
          <p:cNvPr id="236547"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1989: Alexander</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s ideas introduced by Kent Beck, Ward Cunningham</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1991-4: OOPSLA workshops on Software Architecture</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Gamma, Helm, Johnson and Vlissides meet</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1993: Hillside group formed</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1995: </a:t>
            </a:r>
            <a:r>
              <a:rPr lang="en-GB" altLang="zh-CN" i="1">
                <a:latin typeface="Arial" panose="020B0604020202020204" pitchFamily="34" charset="0"/>
                <a:ea typeface="宋体" panose="02010600030101010101" pitchFamily="2" charset="-122"/>
              </a:rPr>
              <a:t>Design Patterns</a:t>
            </a:r>
            <a:r>
              <a:rPr lang="en-GB" altLang="zh-CN">
                <a:latin typeface="Arial" panose="020B0604020202020204" pitchFamily="34" charset="0"/>
                <a:ea typeface="宋体" panose="02010600030101010101" pitchFamily="2" charset="-122"/>
              </a:rPr>
              <a:t> book published</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1996: Alexander</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s keynote at OOPSLA</a:t>
            </a:r>
            <a:endParaRPr lang="en-US" altLang="zh-CN">
              <a:latin typeface="Arial" panose="020B0604020202020204" pitchFamily="34" charset="0"/>
              <a:ea typeface="宋体" panose="02010600030101010101" pitchFamily="2" charset="-122"/>
            </a:endParaRPr>
          </a:p>
        </p:txBody>
      </p:sp>
      <p:sp>
        <p:nvSpPr>
          <p:cNvPr id="6963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6604EB2-FFE2-A04A-A6ED-0CE1508943C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7">
                                            <p:txEl>
                                              <p:pRg st="1" end="1"/>
                                            </p:txEl>
                                          </p:spTgt>
                                        </p:tgtEl>
                                        <p:attrNameLst>
                                          <p:attrName>style.visibility</p:attrName>
                                        </p:attrNameLst>
                                      </p:cBhvr>
                                      <p:to>
                                        <p:strVal val="visible"/>
                                      </p:to>
                                    </p:set>
                                    <p:anim calcmode="lin" valueType="num">
                                      <p:cBhvr additive="base">
                                        <p:cTn id="13" dur="500" fill="hold"/>
                                        <p:tgtEl>
                                          <p:spTgt spid="236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5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6547">
                                            <p:txEl>
                                              <p:pRg st="2" end="2"/>
                                            </p:txEl>
                                          </p:spTgt>
                                        </p:tgtEl>
                                        <p:attrNameLst>
                                          <p:attrName>style.visibility</p:attrName>
                                        </p:attrNameLst>
                                      </p:cBhvr>
                                      <p:to>
                                        <p:strVal val="visible"/>
                                      </p:to>
                                    </p:set>
                                    <p:anim calcmode="lin" valueType="num">
                                      <p:cBhvr additive="base">
                                        <p:cTn id="17" dur="500" fill="hold"/>
                                        <p:tgtEl>
                                          <p:spTgt spid="2365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6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6547">
                                            <p:txEl>
                                              <p:pRg st="3" end="3"/>
                                            </p:txEl>
                                          </p:spTgt>
                                        </p:tgtEl>
                                        <p:attrNameLst>
                                          <p:attrName>style.visibility</p:attrName>
                                        </p:attrNameLst>
                                      </p:cBhvr>
                                      <p:to>
                                        <p:strVal val="visible"/>
                                      </p:to>
                                    </p:set>
                                    <p:anim calcmode="lin" valueType="num">
                                      <p:cBhvr additive="base">
                                        <p:cTn id="23" dur="500" fill="hold"/>
                                        <p:tgtEl>
                                          <p:spTgt spid="2365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6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6547">
                                            <p:txEl>
                                              <p:pRg st="4" end="4"/>
                                            </p:txEl>
                                          </p:spTgt>
                                        </p:tgtEl>
                                        <p:attrNameLst>
                                          <p:attrName>style.visibility</p:attrName>
                                        </p:attrNameLst>
                                      </p:cBhvr>
                                      <p:to>
                                        <p:strVal val="visible"/>
                                      </p:to>
                                    </p:set>
                                    <p:anim calcmode="lin" valueType="num">
                                      <p:cBhvr additive="base">
                                        <p:cTn id="29" dur="500" fill="hold"/>
                                        <p:tgtEl>
                                          <p:spTgt spid="23654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6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6547">
                                            <p:txEl>
                                              <p:pRg st="5" end="5"/>
                                            </p:txEl>
                                          </p:spTgt>
                                        </p:tgtEl>
                                        <p:attrNameLst>
                                          <p:attrName>style.visibility</p:attrName>
                                        </p:attrNameLst>
                                      </p:cBhvr>
                                      <p:to>
                                        <p:strVal val="visible"/>
                                      </p:to>
                                    </p:set>
                                    <p:anim calcmode="lin" valueType="num">
                                      <p:cBhvr additive="base">
                                        <p:cTn id="35" dur="500" fill="hold"/>
                                        <p:tgtEl>
                                          <p:spTgt spid="23654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36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6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Christopher Alexander</a:t>
            </a:r>
            <a:endParaRPr lang="en-GB" altLang="zh-CN">
              <a:latin typeface="Garamond" panose="02020404030301010803" charset="0"/>
              <a:ea typeface="宋体" panose="02010600030101010101" pitchFamily="2" charset="-122"/>
            </a:endParaRPr>
          </a:p>
        </p:txBody>
      </p:sp>
      <p:sp>
        <p:nvSpPr>
          <p:cNvPr id="698370" name="Rectangle 3"/>
          <p:cNvSpPr>
            <a:spLocks noGrp="1" noChangeArrowheads="1"/>
          </p:cNvSpPr>
          <p:nvPr>
            <p:ph idx="1"/>
          </p:nvPr>
        </p:nvSpPr>
        <p:spPr>
          <a:xfrm>
            <a:off x="468313" y="1341438"/>
            <a:ext cx="8369300" cy="4673600"/>
          </a:xfrm>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Born in Vienna, educated in Britain and the US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 leader of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post-modern</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architecture</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Driven by observation that most of what humanity has built since WWII has been dehumanising rubbish</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Believes architecture impacts directly on our behaviour and well being</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Tahoma" panose="020B0604030504040204" charset="0"/>
                <a:ea typeface="宋体" panose="02010600030101010101" pitchFamily="2" charset="-122"/>
              </a:rPr>
              <a:t>“</a:t>
            </a:r>
            <a:r>
              <a:rPr lang="en-GB" altLang="zh-CN" sz="2000">
                <a:latin typeface="Arial" panose="020B0604020202020204" pitchFamily="34" charset="0"/>
                <a:ea typeface="宋体" panose="02010600030101010101" pitchFamily="2" charset="-122"/>
              </a:rPr>
              <a:t>Tall buildings make people mad</a:t>
            </a:r>
            <a:r>
              <a:rPr lang="en-GB" altLang="zh-CN" sz="2000">
                <a:latin typeface="Tahoma" panose="020B0604030504040204" charset="0"/>
                <a:ea typeface="宋体" panose="02010600030101010101" pitchFamily="2" charset="-122"/>
              </a:rPr>
              <a:t>”</a:t>
            </a:r>
            <a:endParaRPr lang="en-GB" altLang="zh-CN" sz="20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Professional architects have failed humanity and the environment</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Views are controversial even amongst architects</a:t>
            </a:r>
            <a:endParaRPr lang="en-GB" altLang="zh-CN" sz="2600">
              <a:latin typeface="Arial" panose="020B0604020202020204" pitchFamily="34" charset="0"/>
              <a:ea typeface="宋体" panose="02010600030101010101" pitchFamily="2" charset="-122"/>
            </a:endParaRPr>
          </a:p>
          <a:p>
            <a:pPr lvl="1" eaLnBrk="1" hangingPunct="1">
              <a:lnSpc>
                <a:spcPct val="90000"/>
              </a:lnSpc>
              <a:buFont typeface="Wingdings" panose="05000000000000000000" charset="0"/>
              <a:buNone/>
            </a:pPr>
            <a:endParaRPr lang="zh-CN" altLang="en-GB" sz="2200">
              <a:latin typeface="Arial" panose="020B0604020202020204" pitchFamily="34" charset="0"/>
              <a:ea typeface="宋体" panose="02010600030101010101" pitchFamily="2" charset="-122"/>
            </a:endParaRPr>
          </a:p>
        </p:txBody>
      </p:sp>
      <p:sp>
        <p:nvSpPr>
          <p:cNvPr id="69837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5279B00-EC87-8D42-9E34-3D1D3C64F27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Christopher Alexander (2)</a:t>
            </a:r>
            <a:endParaRPr lang="en-US" altLang="zh-CN">
              <a:latin typeface="Garamond" panose="02020404030301010803" charset="0"/>
              <a:ea typeface="宋体" panose="02010600030101010101" pitchFamily="2" charset="-122"/>
            </a:endParaRPr>
          </a:p>
        </p:txBody>
      </p:sp>
      <p:sp>
        <p:nvSpPr>
          <p:cNvPr id="700418" name="Rectangle 3"/>
          <p:cNvSpPr>
            <a:spLocks noGrp="1" noChangeArrowheads="1"/>
          </p:cNvSpPr>
          <p:nvPr>
            <p:ph idx="1"/>
          </p:nvPr>
        </p:nvSpPr>
        <p:spPr>
          <a:xfrm>
            <a:off x="827088" y="981075"/>
            <a:ext cx="7772400" cy="5111750"/>
          </a:xfrm>
        </p:spPr>
        <p:txBody>
          <a:bodyPr/>
          <a:lstStyle/>
          <a:p>
            <a:pPr eaLnBrk="1" hangingPunct="1">
              <a:lnSpc>
                <a:spcPct val="90000"/>
              </a:lnSpc>
            </a:pPr>
            <a:r>
              <a:rPr lang="en-GB" altLang="zh-CN" sz="2600" b="1">
                <a:latin typeface="Arial" panose="020B0604020202020204" pitchFamily="34" charset="0"/>
                <a:ea typeface="宋体" panose="02010600030101010101" pitchFamily="2" charset="-122"/>
              </a:rPr>
              <a:t>Work is represented in an 11-volume series of books (8 currently in print)</a:t>
            </a:r>
            <a:endParaRPr lang="en-GB" altLang="zh-CN" sz="26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The Timeless Way of Building</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A Pattern Language</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The Oregon Experiment</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The Linz Caf</a:t>
            </a:r>
            <a:r>
              <a:rPr lang="en-GB" altLang="zh-CN" sz="2000" b="1">
                <a:latin typeface="Tahoma" panose="020B0604030504040204" charset="0"/>
                <a:ea typeface="宋体" panose="02010600030101010101" pitchFamily="2" charset="-122"/>
              </a:rPr>
              <a:t>é</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The Production of Houses</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A New Theory of Urban Design</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A Foreshadowing of 21</a:t>
            </a:r>
            <a:r>
              <a:rPr lang="en-GB" altLang="zh-CN" sz="2000" b="1" baseline="30000">
                <a:latin typeface="Arial" panose="020B0604020202020204" pitchFamily="34" charset="0"/>
                <a:ea typeface="宋体" panose="02010600030101010101" pitchFamily="2" charset="-122"/>
              </a:rPr>
              <a:t>st</a:t>
            </a:r>
            <a:r>
              <a:rPr lang="en-GB" altLang="zh-CN" sz="2000" b="1">
                <a:latin typeface="Arial" panose="020B0604020202020204" pitchFamily="34" charset="0"/>
                <a:ea typeface="宋体" panose="02010600030101010101" pitchFamily="2" charset="-122"/>
              </a:rPr>
              <a:t> Century Art</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latin typeface="Arial" panose="020B0604020202020204" pitchFamily="34" charset="0"/>
                <a:ea typeface="宋体" panose="02010600030101010101" pitchFamily="2" charset="-122"/>
              </a:rPr>
              <a:t>The Mary Rose Museum</a:t>
            </a:r>
            <a:endParaRPr lang="en-GB" altLang="zh-CN" sz="2000" b="1">
              <a:latin typeface="Arial" panose="020B0604020202020204" pitchFamily="34" charset="0"/>
              <a:ea typeface="宋体" panose="02010600030101010101" pitchFamily="2" charset="-122"/>
            </a:endParaRPr>
          </a:p>
          <a:p>
            <a:pPr lvl="1" eaLnBrk="1" hangingPunct="1">
              <a:lnSpc>
                <a:spcPct val="90000"/>
              </a:lnSpc>
            </a:pPr>
            <a:r>
              <a:rPr lang="en-GB" altLang="zh-CN" sz="2000" b="1">
                <a:solidFill>
                  <a:schemeClr val="folHlink"/>
                </a:solidFill>
                <a:latin typeface="Arial" panose="020B0604020202020204" pitchFamily="34" charset="0"/>
                <a:ea typeface="宋体" panose="02010600030101010101" pitchFamily="2" charset="-122"/>
              </a:rPr>
              <a:t>The Nature of Order</a:t>
            </a:r>
            <a:endParaRPr lang="en-GB" altLang="zh-CN" sz="2000" b="1">
              <a:solidFill>
                <a:schemeClr val="folHlink"/>
              </a:solidFill>
              <a:latin typeface="Arial" panose="020B0604020202020204" pitchFamily="34" charset="0"/>
              <a:ea typeface="宋体" panose="02010600030101010101" pitchFamily="2" charset="-122"/>
            </a:endParaRPr>
          </a:p>
          <a:p>
            <a:pPr lvl="1" eaLnBrk="1" hangingPunct="1">
              <a:lnSpc>
                <a:spcPct val="90000"/>
              </a:lnSpc>
            </a:pPr>
            <a:r>
              <a:rPr lang="en-GB" altLang="zh-CN" sz="2000" b="1">
                <a:solidFill>
                  <a:schemeClr val="folHlink"/>
                </a:solidFill>
                <a:latin typeface="Arial" panose="020B0604020202020204" pitchFamily="34" charset="0"/>
                <a:ea typeface="宋体" panose="02010600030101010101" pitchFamily="2" charset="-122"/>
              </a:rPr>
              <a:t>Sketches of a New Architecture</a:t>
            </a:r>
            <a:endParaRPr lang="en-GB" altLang="zh-CN" sz="2000" b="1">
              <a:solidFill>
                <a:schemeClr val="folHlink"/>
              </a:solidFill>
              <a:latin typeface="Arial" panose="020B0604020202020204" pitchFamily="34" charset="0"/>
              <a:ea typeface="宋体" panose="02010600030101010101" pitchFamily="2" charset="-122"/>
            </a:endParaRPr>
          </a:p>
          <a:p>
            <a:pPr lvl="1" eaLnBrk="1" hangingPunct="1">
              <a:lnSpc>
                <a:spcPct val="90000"/>
              </a:lnSpc>
            </a:pPr>
            <a:r>
              <a:rPr lang="en-GB" altLang="zh-CN" sz="2000" b="1">
                <a:solidFill>
                  <a:schemeClr val="folHlink"/>
                </a:solidFill>
                <a:latin typeface="Arial" panose="020B0604020202020204" pitchFamily="34" charset="0"/>
                <a:ea typeface="宋体" panose="02010600030101010101" pitchFamily="2" charset="-122"/>
              </a:rPr>
              <a:t>Battle: The story of a Historic Clash Between World System A and World system B</a:t>
            </a:r>
            <a:endParaRPr lang="en-US" altLang="zh-CN" sz="2000" b="1">
              <a:solidFill>
                <a:schemeClr val="folHlink"/>
              </a:solidFill>
              <a:latin typeface="Arial" panose="020B0604020202020204" pitchFamily="34" charset="0"/>
              <a:ea typeface="宋体" panose="02010600030101010101" pitchFamily="2" charset="-122"/>
            </a:endParaRPr>
          </a:p>
        </p:txBody>
      </p:sp>
      <p:sp>
        <p:nvSpPr>
          <p:cNvPr id="70041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29A7C35-25A1-8C4F-ACB7-33F989079D4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246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Christopher Alexander (3)</a:t>
            </a:r>
            <a:endParaRPr lang="en-US" altLang="zh-CN">
              <a:latin typeface="Garamond" panose="02020404030301010803" charset="0"/>
              <a:ea typeface="宋体" panose="02010600030101010101" pitchFamily="2" charset="-122"/>
            </a:endParaRPr>
          </a:p>
        </p:txBody>
      </p:sp>
      <p:sp>
        <p:nvSpPr>
          <p:cNvPr id="239619"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Also presented a critique of modern design in </a:t>
            </a:r>
            <a:r>
              <a:rPr lang="en-GB" altLang="zh-CN" i="1">
                <a:latin typeface="Baskerville Old Face" charset="0"/>
                <a:ea typeface="宋体" panose="02010600030101010101" pitchFamily="2" charset="-122"/>
              </a:rPr>
              <a:t>Notes on the Synthesis of Form</a:t>
            </a:r>
            <a:r>
              <a:rPr lang="en-GB" altLang="zh-CN" i="1">
                <a:latin typeface="Arial" panose="020B0604020202020204" pitchFamily="34" charset="0"/>
                <a:ea typeface="宋体" panose="02010600030101010101" pitchFamily="2" charset="-122"/>
              </a:rPr>
              <a:t> (1964)</a:t>
            </a:r>
            <a:endParaRPr lang="en-GB" altLang="zh-CN" i="1">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Identified cognitive complexity and the alienation of builders from users as the root of failure of modern design</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Later proposed </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pattern languages</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 as a way of recovering lost ability to design useful things</a:t>
            </a:r>
            <a:endParaRPr lang="en-US" altLang="zh-CN">
              <a:latin typeface="Arial" panose="020B0604020202020204" pitchFamily="34" charset="0"/>
              <a:ea typeface="宋体" panose="02010600030101010101" pitchFamily="2" charset="-122"/>
            </a:endParaRPr>
          </a:p>
        </p:txBody>
      </p:sp>
      <p:sp>
        <p:nvSpPr>
          <p:cNvPr id="70246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508202A-8CD4-BC44-BD91-728DA32E61CB}"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19">
                                            <p:txEl>
                                              <p:pRg st="1" end="1"/>
                                            </p:txEl>
                                          </p:spTgt>
                                        </p:tgtEl>
                                        <p:attrNameLst>
                                          <p:attrName>style.visibility</p:attrName>
                                        </p:attrNameLst>
                                      </p:cBhvr>
                                      <p:to>
                                        <p:strVal val="visible"/>
                                      </p:to>
                                    </p:set>
                                    <p:anim calcmode="lin" valueType="num">
                                      <p:cBhvr additive="base">
                                        <p:cTn id="13"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9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9619">
                                            <p:txEl>
                                              <p:pRg st="2" end="2"/>
                                            </p:txEl>
                                          </p:spTgt>
                                        </p:tgtEl>
                                        <p:attrNameLst>
                                          <p:attrName>style.visibility</p:attrName>
                                        </p:attrNameLst>
                                      </p:cBhvr>
                                      <p:to>
                                        <p:strVal val="visible"/>
                                      </p:to>
                                    </p:set>
                                    <p:anim calcmode="lin" valueType="num">
                                      <p:cBhvr additive="base">
                                        <p:cTn id="19" dur="500" fill="hold"/>
                                        <p:tgtEl>
                                          <p:spTgt spid="239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ldLvl="2"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451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Homeostatic Structure</a:t>
            </a:r>
            <a:endParaRPr lang="en-GB" altLang="zh-CN">
              <a:latin typeface="Garamond" panose="02020404030301010803" charset="0"/>
              <a:ea typeface="宋体" panose="02010600030101010101" pitchFamily="2" charset="-122"/>
            </a:endParaRPr>
          </a:p>
        </p:txBody>
      </p:sp>
      <p:sp>
        <p:nvSpPr>
          <p:cNvPr id="241667" name="Rectangle 3"/>
          <p:cNvSpPr>
            <a:spLocks noGrp="1" noChangeArrowheads="1"/>
          </p:cNvSpPr>
          <p:nvPr>
            <p:ph idx="1"/>
          </p:nvPr>
        </p:nvSpPr>
        <p:spPr>
          <a:xfrm>
            <a:off x="539750" y="1268413"/>
            <a:ext cx="8229600" cy="4824412"/>
          </a:xfrm>
        </p:spPr>
        <p:txBody>
          <a:bodyPr/>
          <a:lstStyle/>
          <a:p>
            <a:pPr eaLnBrk="1" hangingPunct="1">
              <a:lnSpc>
                <a:spcPct val="90000"/>
              </a:lnSpc>
            </a:pPr>
            <a:r>
              <a:rPr lang="en-GB" altLang="zh-CN" sz="2400">
                <a:latin typeface="Arial" panose="020B0604020202020204" pitchFamily="34" charset="0"/>
                <a:ea typeface="宋体" panose="02010600030101010101" pitchFamily="2" charset="-122"/>
              </a:rPr>
              <a:t>Alexander</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s criticism of modern design is rooted in the belief that we have lost the ability to create </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homeostatic (self-adjusting) structures</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a:p>
            <a:pPr eaLnBrk="1" hangingPunct="1">
              <a:lnSpc>
                <a:spcPct val="90000"/>
              </a:lnSpc>
            </a:pPr>
            <a:r>
              <a:rPr lang="en-GB" altLang="zh-CN" sz="2400">
                <a:latin typeface="Arial" panose="020B0604020202020204" pitchFamily="34" charset="0"/>
                <a:ea typeface="宋体" panose="02010600030101010101" pitchFamily="2" charset="-122"/>
              </a:rPr>
              <a:t>In homeostatic structure the failures of form are </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one-offs</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a:p>
            <a:pPr eaLnBrk="1" hangingPunct="1">
              <a:lnSpc>
                <a:spcPct val="90000"/>
              </a:lnSpc>
            </a:pPr>
            <a:r>
              <a:rPr lang="en-GB" altLang="zh-CN" sz="2400">
                <a:latin typeface="Arial" panose="020B0604020202020204" pitchFamily="34" charset="0"/>
                <a:ea typeface="宋体" panose="02010600030101010101" pitchFamily="2" charset="-122"/>
              </a:rPr>
              <a:t>The culture/tradition that supports them changes more slowly</a:t>
            </a:r>
            <a:endParaRPr lang="en-GB" altLang="zh-CN" sz="2400">
              <a:latin typeface="Arial" panose="020B0604020202020204" pitchFamily="34" charset="0"/>
              <a:ea typeface="宋体" panose="02010600030101010101" pitchFamily="2" charset="-122"/>
            </a:endParaRPr>
          </a:p>
          <a:p>
            <a:pPr lvl="1" eaLnBrk="1" hangingPunct="1">
              <a:lnSpc>
                <a:spcPct val="90000"/>
              </a:lnSpc>
            </a:pPr>
            <a:r>
              <a:rPr lang="en-GB" altLang="zh-CN" sz="2400">
                <a:latin typeface="Arial" panose="020B0604020202020204" pitchFamily="34" charset="0"/>
                <a:ea typeface="宋体" panose="02010600030101010101" pitchFamily="2" charset="-122"/>
              </a:rPr>
              <a:t>Strongly resists all changes other than those provoked by failure</a:t>
            </a:r>
            <a:endParaRPr lang="en-GB" altLang="zh-CN" sz="2400">
              <a:latin typeface="Arial" panose="020B0604020202020204" pitchFamily="34" charset="0"/>
              <a:ea typeface="宋体" panose="02010600030101010101" pitchFamily="2" charset="-122"/>
            </a:endParaRPr>
          </a:p>
          <a:p>
            <a:pPr lvl="1" eaLnBrk="1" hangingPunct="1">
              <a:lnSpc>
                <a:spcPct val="90000"/>
              </a:lnSpc>
            </a:pPr>
            <a:r>
              <a:rPr lang="en-GB" altLang="zh-CN" sz="2400">
                <a:latin typeface="Arial" panose="020B0604020202020204" pitchFamily="34" charset="0"/>
                <a:ea typeface="宋体" panose="02010600030101010101" pitchFamily="2" charset="-122"/>
              </a:rPr>
              <a:t>Is embodied in a culturally acquired </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pattern language</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a:p>
            <a:pPr eaLnBrk="1" hangingPunct="1">
              <a:lnSpc>
                <a:spcPct val="90000"/>
              </a:lnSpc>
            </a:pPr>
            <a:r>
              <a:rPr lang="en-GB" altLang="zh-CN" sz="2400">
                <a:latin typeface="Arial" panose="020B0604020202020204" pitchFamily="34" charset="0"/>
                <a:ea typeface="宋体" panose="02010600030101010101" pitchFamily="2" charset="-122"/>
              </a:rPr>
              <a:t>Each failure is easily accommodated, equilibrium between form and context is dynamically re-established after each </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failure</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p:txBody>
      </p:sp>
      <p:sp>
        <p:nvSpPr>
          <p:cNvPr id="70451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E80E617-FE9E-E24A-8421-E7C3D89355C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1667">
                                            <p:txEl>
                                              <p:pRg st="3" end="3"/>
                                            </p:txEl>
                                          </p:spTgt>
                                        </p:tgtEl>
                                        <p:attrNameLst>
                                          <p:attrName>style.visibility</p:attrName>
                                        </p:attrNameLst>
                                      </p:cBhvr>
                                      <p:to>
                                        <p:strVal val="visible"/>
                                      </p:to>
                                    </p:set>
                                    <p:anim calcmode="lin" valueType="num">
                                      <p:cBhvr additive="base">
                                        <p:cTn id="23"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166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1667">
                                            <p:txEl>
                                              <p:pRg st="4" end="4"/>
                                            </p:txEl>
                                          </p:spTgt>
                                        </p:tgtEl>
                                        <p:attrNameLst>
                                          <p:attrName>style.visibility</p:attrName>
                                        </p:attrNameLst>
                                      </p:cBhvr>
                                      <p:to>
                                        <p:strVal val="visible"/>
                                      </p:to>
                                    </p:set>
                                    <p:anim calcmode="lin" valueType="num">
                                      <p:cBhvr additive="base">
                                        <p:cTn id="27"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1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1667">
                                            <p:txEl>
                                              <p:pRg st="5" end="5"/>
                                            </p:txEl>
                                          </p:spTgt>
                                        </p:tgtEl>
                                        <p:attrNameLst>
                                          <p:attrName>style.visibility</p:attrName>
                                        </p:attrNameLst>
                                      </p:cBhvr>
                                      <p:to>
                                        <p:strVal val="visible"/>
                                      </p:to>
                                    </p:set>
                                    <p:anim calcmode="lin" valueType="num">
                                      <p:cBhvr additive="base">
                                        <p:cTn id="33" dur="500" fill="hold"/>
                                        <p:tgtEl>
                                          <p:spTgt spid="2416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16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78210" name="Rectangle 3"/>
          <p:cNvSpPr>
            <a:spLocks noGrp="1" noChangeArrowheads="1"/>
          </p:cNvSpPr>
          <p:nvPr>
            <p:ph idx="1"/>
          </p:nvPr>
        </p:nvSpPr>
        <p:spPr>
          <a:xfrm>
            <a:off x="457200" y="1125538"/>
            <a:ext cx="8229600" cy="4530725"/>
          </a:xfrm>
        </p:spPr>
        <p:txBody>
          <a:bodyPr/>
          <a:lstStyle/>
          <a:p>
            <a:r>
              <a:rPr lang="en-US" sz="2400">
                <a:latin typeface="Arial" panose="020B0604020202020204" pitchFamily="34" charset="0"/>
                <a:ea typeface="宋体" panose="02010600030101010101" pitchFamily="2" charset="-122"/>
              </a:rPr>
              <a:t>Examples of Common Components and Interconnections</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Computation, Memory, Server, Controller, Link (Interfaces), (list others)</a:t>
            </a:r>
            <a:endParaRPr lang="en-US" sz="20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Examples of Interactions between these components</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Procedure Call, Data Flow, Message Passing, Shared Data, .. (list Others)</a:t>
            </a:r>
            <a:endParaRPr lang="en-US" sz="20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Note that components and interactions are evident across all the architecture styles and their variants.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The good thing .. A common set of primitives (Abstract concepts in an earlier lecture).</a:t>
            </a:r>
            <a:endParaRPr lang="en-US" sz="20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Critical Elements of a Design Language</a:t>
            </a:r>
            <a:endParaRPr lang="en-US" sz="2400">
              <a:latin typeface="Arial" panose="020B0604020202020204" pitchFamily="34" charset="0"/>
              <a:ea typeface="宋体" panose="02010600030101010101" pitchFamily="2" charset="-122"/>
            </a:endParaRPr>
          </a:p>
          <a:p>
            <a:r>
              <a:rPr lang="en-US" sz="2400">
                <a:latin typeface="Arial" panose="020B0604020202020204" pitchFamily="34" charset="0"/>
                <a:ea typeface="宋体" panose="02010600030101010101" pitchFamily="2" charset="-122"/>
              </a:rPr>
              <a:t>The Language Problem for Software Architecture</a:t>
            </a:r>
            <a:endParaRPr lang="en-US" sz="2400">
              <a:latin typeface="Arial" panose="020B0604020202020204" pitchFamily="34" charset="0"/>
              <a:ea typeface="宋体" panose="02010600030101010101" pitchFamily="2" charset="-122"/>
            </a:endParaRPr>
          </a:p>
        </p:txBody>
      </p:sp>
      <p:sp>
        <p:nvSpPr>
          <p:cNvPr id="478211"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E334AED-A6CC-2B49-9384-7CB3708E9061}"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6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Biological Forms</a:t>
            </a:r>
            <a:endParaRPr lang="en-GB" altLang="zh-CN">
              <a:latin typeface="Garamond" panose="02020404030301010803" charset="0"/>
              <a:ea typeface="宋体" panose="02010600030101010101" pitchFamily="2" charset="-122"/>
            </a:endParaRPr>
          </a:p>
        </p:txBody>
      </p:sp>
      <p:sp>
        <p:nvSpPr>
          <p:cNvPr id="243715"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An individual tree is an homeostatic structure</a:t>
            </a:r>
            <a:endParaRPr lang="en-GB" altLang="zh-CN" sz="26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It responds, genetically, to the local availability of sunlight and rain</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Through numbers of leaves, branches</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To competition</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Through achieving maximum height</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To wind</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By bending its shape</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Each individual tree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s shape fits its individual context</a:t>
            </a:r>
            <a:endParaRPr lang="en-GB" altLang="zh-CN" sz="2600">
              <a:latin typeface="Arial" panose="020B0604020202020204" pitchFamily="34" charset="0"/>
              <a:ea typeface="宋体" panose="02010600030101010101" pitchFamily="2" charset="-122"/>
            </a:endParaRPr>
          </a:p>
        </p:txBody>
      </p:sp>
      <p:sp>
        <p:nvSpPr>
          <p:cNvPr id="70656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24DB3CF-B8F8-7340-8D0F-74F85619C587}"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additive="base">
                                        <p:cTn id="7" dur="500" fill="hold"/>
                                        <p:tgtEl>
                                          <p:spTgt spid="243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5">
                                            <p:txEl>
                                              <p:pRg st="1" end="1"/>
                                            </p:txEl>
                                          </p:spTgt>
                                        </p:tgtEl>
                                        <p:attrNameLst>
                                          <p:attrName>style.visibility</p:attrName>
                                        </p:attrNameLst>
                                      </p:cBhvr>
                                      <p:to>
                                        <p:strVal val="visible"/>
                                      </p:to>
                                    </p:set>
                                    <p:anim calcmode="lin" valueType="num">
                                      <p:cBhvr additive="base">
                                        <p:cTn id="13" dur="500" fill="hold"/>
                                        <p:tgtEl>
                                          <p:spTgt spid="243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 calcmode="lin" valueType="num">
                                      <p:cBhvr additive="base">
                                        <p:cTn id="17" dur="500" fill="hold"/>
                                        <p:tgtEl>
                                          <p:spTgt spid="2437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3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3715">
                                            <p:txEl>
                                              <p:pRg st="3" end="3"/>
                                            </p:txEl>
                                          </p:spTgt>
                                        </p:tgtEl>
                                        <p:attrNameLst>
                                          <p:attrName>style.visibility</p:attrName>
                                        </p:attrNameLst>
                                      </p:cBhvr>
                                      <p:to>
                                        <p:strVal val="visible"/>
                                      </p:to>
                                    </p:set>
                                    <p:anim calcmode="lin" valueType="num">
                                      <p:cBhvr additive="base">
                                        <p:cTn id="23" dur="500" fill="hold"/>
                                        <p:tgtEl>
                                          <p:spTgt spid="24371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371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 calcmode="lin" valueType="num">
                                      <p:cBhvr additive="base">
                                        <p:cTn id="27" dur="500" fill="hold"/>
                                        <p:tgtEl>
                                          <p:spTgt spid="2437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3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3715">
                                            <p:txEl>
                                              <p:pRg st="5" end="5"/>
                                            </p:txEl>
                                          </p:spTgt>
                                        </p:tgtEl>
                                        <p:attrNameLst>
                                          <p:attrName>style.visibility</p:attrName>
                                        </p:attrNameLst>
                                      </p:cBhvr>
                                      <p:to>
                                        <p:strVal val="visible"/>
                                      </p:to>
                                    </p:set>
                                    <p:anim calcmode="lin" valueType="num">
                                      <p:cBhvr additive="base">
                                        <p:cTn id="33" dur="500" fill="hold"/>
                                        <p:tgtEl>
                                          <p:spTgt spid="24371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371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 calcmode="lin" valueType="num">
                                      <p:cBhvr additive="base">
                                        <p:cTn id="37" dur="500" fill="hold"/>
                                        <p:tgtEl>
                                          <p:spTgt spid="24371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3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3715">
                                            <p:txEl>
                                              <p:pRg st="7" end="7"/>
                                            </p:txEl>
                                          </p:spTgt>
                                        </p:tgtEl>
                                        <p:attrNameLst>
                                          <p:attrName>style.visibility</p:attrName>
                                        </p:attrNameLst>
                                      </p:cBhvr>
                                      <p:to>
                                        <p:strVal val="visible"/>
                                      </p:to>
                                    </p:set>
                                    <p:anim calcmode="lin" valueType="num">
                                      <p:cBhvr additive="base">
                                        <p:cTn id="43" dur="500" fill="hold"/>
                                        <p:tgtEl>
                                          <p:spTgt spid="2437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37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860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Reasons for Modern Design Crisis</a:t>
            </a:r>
            <a:endParaRPr lang="en-GB" altLang="zh-CN">
              <a:latin typeface="Garamond" panose="02020404030301010803" charset="0"/>
              <a:ea typeface="宋体" panose="02010600030101010101" pitchFamily="2" charset="-122"/>
            </a:endParaRPr>
          </a:p>
        </p:txBody>
      </p:sp>
      <p:sp>
        <p:nvSpPr>
          <p:cNvPr id="245763"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Design tradition has been decisively weakened</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 face of new requirements, new materials</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Feedback loop no longer immediate</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Professionalisation of architecture separates designers from users</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The rising control of the designer</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Has an unachievable responsibility</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Cognitive burden too large</a:t>
            </a:r>
            <a:endParaRPr lang="en-GB" altLang="zh-CN" sz="2200">
              <a:latin typeface="Arial" panose="020B0604020202020204" pitchFamily="34" charset="0"/>
              <a:ea typeface="宋体" panose="02010600030101010101" pitchFamily="2" charset="-122"/>
            </a:endParaRPr>
          </a:p>
        </p:txBody>
      </p:sp>
      <p:sp>
        <p:nvSpPr>
          <p:cNvPr id="70861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657E7C2-5B97-074E-8D72-0ADFC160229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anim calcmode="lin" valueType="num">
                                      <p:cBhvr additive="base">
                                        <p:cTn id="11"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 calcmode="lin" valueType="num">
                                      <p:cBhvr additive="base">
                                        <p:cTn id="17"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576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5763">
                                            <p:txEl>
                                              <p:pRg st="3" end="3"/>
                                            </p:txEl>
                                          </p:spTgt>
                                        </p:tgtEl>
                                        <p:attrNameLst>
                                          <p:attrName>style.visibility</p:attrName>
                                        </p:attrNameLst>
                                      </p:cBhvr>
                                      <p:to>
                                        <p:strVal val="visible"/>
                                      </p:to>
                                    </p:set>
                                    <p:anim calcmode="lin" valueType="num">
                                      <p:cBhvr additive="base">
                                        <p:cTn id="21" dur="500" fill="hold"/>
                                        <p:tgtEl>
                                          <p:spTgt spid="24576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5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 calcmode="lin" valueType="num">
                                      <p:cBhvr additive="base">
                                        <p:cTn id="27" dur="500" fill="hold"/>
                                        <p:tgtEl>
                                          <p:spTgt spid="2457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6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5763">
                                            <p:txEl>
                                              <p:pRg st="5" end="5"/>
                                            </p:txEl>
                                          </p:spTgt>
                                        </p:tgtEl>
                                        <p:attrNameLst>
                                          <p:attrName>style.visibility</p:attrName>
                                        </p:attrNameLst>
                                      </p:cBhvr>
                                      <p:to>
                                        <p:strVal val="visible"/>
                                      </p:to>
                                    </p:set>
                                    <p:anim calcmode="lin" valueType="num">
                                      <p:cBhvr additive="base">
                                        <p:cTn id="31" dur="500" fill="hold"/>
                                        <p:tgtEl>
                                          <p:spTgt spid="2457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5763">
                                            <p:txEl>
                                              <p:pRg st="6" end="6"/>
                                            </p:txEl>
                                          </p:spTgt>
                                        </p:tgtEl>
                                        <p:attrNameLst>
                                          <p:attrName>style.visibility</p:attrName>
                                        </p:attrNameLst>
                                      </p:cBhvr>
                                      <p:to>
                                        <p:strVal val="visible"/>
                                      </p:to>
                                    </p:set>
                                    <p:anim calcmode="lin" valueType="num">
                                      <p:cBhvr additive="base">
                                        <p:cTn id="35" dur="500" fill="hold"/>
                                        <p:tgtEl>
                                          <p:spTgt spid="24576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57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 Pattern Language</a:t>
            </a:r>
            <a:endParaRPr lang="en-GB" altLang="zh-CN">
              <a:latin typeface="Garamond" panose="02020404030301010803" charset="0"/>
              <a:ea typeface="宋体" panose="02010600030101010101" pitchFamily="2" charset="-122"/>
            </a:endParaRPr>
          </a:p>
        </p:txBody>
      </p:sp>
      <p:sp>
        <p:nvSpPr>
          <p:cNvPr id="710658"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Alexander</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s book: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A Pattern Language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presents 253 patterns for the built environment</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Written in a standard, narrative form supported by hand-drawn sketches</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Includes patterns to build alcoves, rooms, houses, towns, cities and even global society</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Together the patterns form a network</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A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pattern language</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p:txBody>
      </p:sp>
      <p:sp>
        <p:nvSpPr>
          <p:cNvPr id="71065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5049730-6835-FC48-A617-244CE3BDF6A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Example of an Alexandrian pattern</a:t>
            </a:r>
            <a:endParaRPr lang="en-GB" altLang="zh-CN">
              <a:latin typeface="Garamond" panose="02020404030301010803" charset="0"/>
              <a:ea typeface="宋体" panose="02010600030101010101" pitchFamily="2" charset="-122"/>
            </a:endParaRPr>
          </a:p>
        </p:txBody>
      </p:sp>
      <p:sp>
        <p:nvSpPr>
          <p:cNvPr id="712706" name="Rectangle 3"/>
          <p:cNvSpPr>
            <a:spLocks noGrp="1" noChangeArrowheads="1"/>
          </p:cNvSpPr>
          <p:nvPr>
            <p:ph idx="1"/>
          </p:nvPr>
        </p:nvSpPr>
        <p:spPr/>
        <p:txBody>
          <a:bodyPr/>
          <a:lstStyle/>
          <a:p>
            <a:pPr eaLnBrk="1" hangingPunct="1">
              <a:lnSpc>
                <a:spcPct val="90000"/>
              </a:lnSpc>
            </a:pPr>
            <a:r>
              <a:rPr lang="zh-CN" altLang="en-GB"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Waist High Shelf</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a:p>
            <a:pPr lvl="1" eaLnBrk="1" hangingPunct="1">
              <a:lnSpc>
                <a:spcPct val="90000"/>
              </a:lnSpc>
            </a:pPr>
            <a:r>
              <a:rPr lang="en-GB" altLang="zh-CN" sz="2400">
                <a:latin typeface="Arial" panose="020B0604020202020204" pitchFamily="34" charset="0"/>
                <a:ea typeface="宋体" panose="02010600030101010101" pitchFamily="2" charset="-122"/>
              </a:rPr>
              <a:t>Proposes that every domestic home needs a </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waist-high shelf</a:t>
            </a:r>
            <a:r>
              <a:rPr lang="en-GB" altLang="zh-CN" sz="2400">
                <a:latin typeface="Tahoma" panose="020B0604030504040204" charset="0"/>
                <a:ea typeface="宋体" panose="02010600030101010101" pitchFamily="2" charset="-122"/>
              </a:rPr>
              <a:t>”</a:t>
            </a:r>
            <a:endParaRPr lang="en-GB" altLang="zh-CN" sz="2400">
              <a:latin typeface="Arial" panose="020B0604020202020204" pitchFamily="34" charset="0"/>
              <a:ea typeface="宋体" panose="02010600030101010101" pitchFamily="2" charset="-122"/>
            </a:endParaRPr>
          </a:p>
          <a:p>
            <a:pPr lvl="1" eaLnBrk="1" hangingPunct="1">
              <a:lnSpc>
                <a:spcPct val="90000"/>
              </a:lnSpc>
            </a:pPr>
            <a:r>
              <a:rPr lang="en-GB" altLang="zh-CN" sz="2400">
                <a:latin typeface="Arial" panose="020B0604020202020204" pitchFamily="34" charset="0"/>
                <a:ea typeface="宋体" panose="02010600030101010101" pitchFamily="2" charset="-122"/>
              </a:rPr>
              <a:t>A convenient place to deposit office keys, car keys, mobile phone etc.</a:t>
            </a:r>
            <a:endParaRPr lang="en-GB" altLang="zh-CN" sz="2400">
              <a:latin typeface="Arial" panose="020B0604020202020204" pitchFamily="34" charset="0"/>
              <a:ea typeface="宋体" panose="02010600030101010101" pitchFamily="2" charset="-122"/>
            </a:endParaRPr>
          </a:p>
          <a:p>
            <a:pPr lvl="2" eaLnBrk="1" hangingPunct="1">
              <a:lnSpc>
                <a:spcPct val="90000"/>
              </a:lnSpc>
            </a:pPr>
            <a:r>
              <a:rPr lang="en-GB" altLang="zh-CN" sz="2400">
                <a:latin typeface="Arial" panose="020B0604020202020204" pitchFamily="34" charset="0"/>
                <a:ea typeface="宋体" panose="02010600030101010101" pitchFamily="2" charset="-122"/>
              </a:rPr>
              <a:t>Everything you don</a:t>
            </a:r>
            <a:r>
              <a:rPr lang="en-GB" altLang="zh-CN" sz="2400">
                <a:latin typeface="Tahoma" panose="020B0604030504040204" charset="0"/>
                <a:ea typeface="宋体" panose="02010600030101010101" pitchFamily="2" charset="-122"/>
              </a:rPr>
              <a:t>’</a:t>
            </a:r>
            <a:r>
              <a:rPr lang="en-GB" altLang="zh-CN" sz="2400">
                <a:latin typeface="Arial" panose="020B0604020202020204" pitchFamily="34" charset="0"/>
                <a:ea typeface="宋体" panose="02010600030101010101" pitchFamily="2" charset="-122"/>
              </a:rPr>
              <a:t>t need at home, but do need for work</a:t>
            </a:r>
            <a:endParaRPr lang="en-GB" altLang="zh-CN" sz="2400">
              <a:latin typeface="Arial" panose="020B0604020202020204" pitchFamily="34" charset="0"/>
              <a:ea typeface="宋体" panose="02010600030101010101" pitchFamily="2" charset="-122"/>
            </a:endParaRPr>
          </a:p>
          <a:p>
            <a:pPr lvl="2" eaLnBrk="1" hangingPunct="1">
              <a:lnSpc>
                <a:spcPct val="90000"/>
              </a:lnSpc>
            </a:pPr>
            <a:r>
              <a:rPr lang="en-GB" altLang="zh-CN" sz="2400">
                <a:latin typeface="Arial" panose="020B0604020202020204" pitchFamily="34" charset="0"/>
                <a:ea typeface="宋体" panose="02010600030101010101" pitchFamily="2" charset="-122"/>
              </a:rPr>
              <a:t>Can be implemented in a number of ways</a:t>
            </a:r>
            <a:endParaRPr lang="en-GB" altLang="zh-CN" sz="2400">
              <a:latin typeface="Arial" panose="020B0604020202020204" pitchFamily="34" charset="0"/>
              <a:ea typeface="宋体" panose="02010600030101010101" pitchFamily="2" charset="-122"/>
            </a:endParaRPr>
          </a:p>
          <a:p>
            <a:pPr lvl="3" eaLnBrk="1" hangingPunct="1">
              <a:lnSpc>
                <a:spcPct val="90000"/>
              </a:lnSpc>
            </a:pPr>
            <a:r>
              <a:rPr lang="en-GB" altLang="zh-CN" sz="2400">
                <a:latin typeface="Arial" panose="020B0604020202020204" pitchFamily="34" charset="0"/>
                <a:ea typeface="宋体" panose="02010600030101010101" pitchFamily="2" charset="-122"/>
              </a:rPr>
              <a:t>Shelf; kitchen worktop; particular stair on stairway</a:t>
            </a:r>
            <a:endParaRPr lang="en-GB" altLang="zh-CN" sz="2400">
              <a:latin typeface="Arial" panose="020B0604020202020204" pitchFamily="34" charset="0"/>
              <a:ea typeface="宋体" panose="02010600030101010101" pitchFamily="2" charset="-122"/>
            </a:endParaRPr>
          </a:p>
          <a:p>
            <a:pPr lvl="1" eaLnBrk="1" hangingPunct="1">
              <a:lnSpc>
                <a:spcPct val="90000"/>
              </a:lnSpc>
            </a:pPr>
            <a:r>
              <a:rPr lang="en-GB" altLang="zh-CN" sz="2400">
                <a:latin typeface="Arial" panose="020B0604020202020204" pitchFamily="34" charset="0"/>
                <a:ea typeface="宋体" panose="02010600030101010101" pitchFamily="2" charset="-122"/>
              </a:rPr>
              <a:t>Is an abstract </a:t>
            </a:r>
            <a:r>
              <a:rPr lang="en-GB" altLang="zh-CN" sz="2400" i="1">
                <a:latin typeface="Arial" panose="020B0604020202020204" pitchFamily="34" charset="0"/>
                <a:ea typeface="宋体" panose="02010600030101010101" pitchFamily="2" charset="-122"/>
              </a:rPr>
              <a:t>solution</a:t>
            </a:r>
            <a:r>
              <a:rPr lang="en-GB" altLang="zh-CN" sz="2400">
                <a:latin typeface="Arial" panose="020B0604020202020204" pitchFamily="34" charset="0"/>
                <a:ea typeface="宋体" panose="02010600030101010101" pitchFamily="2" charset="-122"/>
              </a:rPr>
              <a:t> to a general, recurring </a:t>
            </a:r>
            <a:r>
              <a:rPr lang="en-GB" altLang="zh-CN" sz="2400" i="1">
                <a:latin typeface="Arial" panose="020B0604020202020204" pitchFamily="34" charset="0"/>
                <a:ea typeface="宋体" panose="02010600030101010101" pitchFamily="2" charset="-122"/>
              </a:rPr>
              <a:t>problem</a:t>
            </a:r>
            <a:r>
              <a:rPr lang="en-GB" altLang="zh-CN" sz="2400">
                <a:latin typeface="Arial" panose="020B0604020202020204" pitchFamily="34" charset="0"/>
                <a:ea typeface="宋体" panose="02010600030101010101" pitchFamily="2" charset="-122"/>
              </a:rPr>
              <a:t> in a particular </a:t>
            </a:r>
            <a:r>
              <a:rPr lang="en-GB" altLang="zh-CN" sz="2400" i="1">
                <a:latin typeface="Arial" panose="020B0604020202020204" pitchFamily="34" charset="0"/>
                <a:ea typeface="宋体" panose="02010600030101010101" pitchFamily="2" charset="-122"/>
              </a:rPr>
              <a:t>context</a:t>
            </a:r>
            <a:endParaRPr lang="en-GB" altLang="zh-CN" sz="2400" i="1">
              <a:latin typeface="Arial" panose="020B0604020202020204" pitchFamily="34" charset="0"/>
              <a:ea typeface="宋体" panose="02010600030101010101" pitchFamily="2" charset="-122"/>
            </a:endParaRPr>
          </a:p>
        </p:txBody>
      </p:sp>
      <p:sp>
        <p:nvSpPr>
          <p:cNvPr id="7127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C86E91F-EE7B-544D-B844-BB9645B1457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3"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Design Patterns</a:t>
            </a:r>
            <a:endParaRPr lang="en-US" altLang="zh-CN">
              <a:latin typeface="Garamond" panose="02020404030301010803" charset="0"/>
              <a:ea typeface="宋体" panose="02010600030101010101" pitchFamily="2" charset="-122"/>
            </a:endParaRPr>
          </a:p>
        </p:txBody>
      </p:sp>
      <p:sp>
        <p:nvSpPr>
          <p:cNvPr id="714754" name="Rectangle 3"/>
          <p:cNvSpPr>
            <a:spLocks noGrp="1" noChangeArrowheads="1"/>
          </p:cNvSpPr>
          <p:nvPr>
            <p:ph idx="1"/>
          </p:nvPr>
        </p:nvSpPr>
        <p:spPr>
          <a:xfrm>
            <a:off x="914400" y="1828800"/>
            <a:ext cx="7697788" cy="4076700"/>
          </a:xfrm>
        </p:spPr>
        <p:txBody>
          <a:bodyPr/>
          <a:lstStyle/>
          <a:p>
            <a:pPr eaLnBrk="1" hangingPunct="1"/>
            <a:r>
              <a:rPr lang="en-US" altLang="zh-CN" i="1">
                <a:latin typeface="Arial" panose="020B0604020202020204" pitchFamily="34" charset="0"/>
                <a:ea typeface="宋体" panose="02010600030101010101" pitchFamily="2" charset="-122"/>
              </a:rPr>
              <a:t>Design Patterns</a:t>
            </a:r>
            <a:r>
              <a:rPr lang="en-US" altLang="zh-CN">
                <a:latin typeface="Arial" panose="020B0604020202020204" pitchFamily="34" charset="0"/>
                <a:ea typeface="宋体" panose="02010600030101010101" pitchFamily="2" charset="-122"/>
              </a:rPr>
              <a:t> are elements of reusable software</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They provide the abstract core of solutions to problems that are seen over and over again</a:t>
            </a:r>
            <a:endParaRPr lang="en-US" altLang="zh-CN" sz="3400">
              <a:latin typeface="Arial" panose="020B0604020202020204" pitchFamily="34" charset="0"/>
              <a:ea typeface="宋体" panose="02010600030101010101" pitchFamily="2" charset="-122"/>
            </a:endParaRPr>
          </a:p>
        </p:txBody>
      </p:sp>
      <p:sp>
        <p:nvSpPr>
          <p:cNvPr id="71475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C307435-5F8D-CA4F-8EAF-29A1A17A0E3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Example of a Design Pattern (Simplified)</a:t>
            </a:r>
            <a:endParaRPr lang="en-GB" altLang="zh-CN">
              <a:latin typeface="Garamond" panose="02020404030301010803" charset="0"/>
              <a:ea typeface="宋体" panose="02010600030101010101" pitchFamily="2" charset="-122"/>
            </a:endParaRPr>
          </a:p>
        </p:txBody>
      </p:sp>
      <p:sp>
        <p:nvSpPr>
          <p:cNvPr id="716802"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Example Design Pattern: State</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Use when</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Behaviour depends on current state or mode</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When otherwise a large switch statement or long if statement would need to be used</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These are difficult to maintain</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Solution</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Abstract state-specific behaviour into a shallow inheritance hierarchy; instantiate the appropriate state object as needed at run-time</a:t>
            </a:r>
            <a:endParaRPr lang="en-GB" altLang="zh-CN" sz="2200">
              <a:latin typeface="Arial" panose="020B0604020202020204" pitchFamily="34" charset="0"/>
              <a:ea typeface="宋体" panose="02010600030101010101" pitchFamily="2" charset="-122"/>
            </a:endParaRPr>
          </a:p>
        </p:txBody>
      </p:sp>
      <p:sp>
        <p:nvSpPr>
          <p:cNvPr id="71680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EE13EBA-A7D1-6A4D-862D-D1B1F013E18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4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State Pattern Applied</a:t>
            </a:r>
            <a:endParaRPr lang="en-GB" altLang="zh-CN">
              <a:latin typeface="Garamond" panose="02020404030301010803" charset="0"/>
              <a:ea typeface="宋体" panose="02010600030101010101" pitchFamily="2" charset="-122"/>
            </a:endParaRPr>
          </a:p>
        </p:txBody>
      </p:sp>
      <p:sp>
        <p:nvSpPr>
          <p:cNvPr id="71885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7A29B55-A0A9-2245-BF94-BBA49E34B96F}" type="slidenum">
              <a:rPr lang="en-US" altLang="zh-CN" sz="1200">
                <a:latin typeface="Garamond" panose="02020404030301010803" charset="0"/>
              </a:rPr>
            </a:fld>
            <a:endParaRPr lang="en-US" altLang="zh-CN" sz="1200">
              <a:latin typeface="Garamond" panose="02020404030301010803" charset="0"/>
            </a:endParaRPr>
          </a:p>
        </p:txBody>
      </p:sp>
      <p:sp>
        <p:nvSpPr>
          <p:cNvPr id="718851" name="Rectangle 3"/>
          <p:cNvSpPr>
            <a:spLocks noChangeArrowheads="1"/>
          </p:cNvSpPr>
          <p:nvPr/>
        </p:nvSpPr>
        <p:spPr bwMode="auto">
          <a:xfrm>
            <a:off x="895350" y="1665288"/>
            <a:ext cx="4065588" cy="2236787"/>
          </a:xfrm>
          <a:prstGeom prst="rect">
            <a:avLst/>
          </a:prstGeom>
          <a:noFill/>
          <a:ln w="9525">
            <a:solidFill>
              <a:schemeClr val="tx1"/>
            </a:solidFill>
            <a:miter lim="800000"/>
          </a:ln>
        </p:spPr>
        <p:txBody>
          <a:bodyPr wrap="none" anchor="ctr"/>
          <a:lstStyle/>
          <a:p>
            <a:endParaRPr lang="zh-CN" altLang="en-US"/>
          </a:p>
        </p:txBody>
      </p:sp>
      <p:sp>
        <p:nvSpPr>
          <p:cNvPr id="718852" name="Line 4"/>
          <p:cNvSpPr>
            <a:spLocks noChangeShapeType="1"/>
          </p:cNvSpPr>
          <p:nvPr/>
        </p:nvSpPr>
        <p:spPr bwMode="auto">
          <a:xfrm>
            <a:off x="900113" y="2133600"/>
            <a:ext cx="4046537" cy="0"/>
          </a:xfrm>
          <a:prstGeom prst="line">
            <a:avLst/>
          </a:prstGeom>
          <a:noFill/>
          <a:ln w="9525">
            <a:solidFill>
              <a:schemeClr val="tx1"/>
            </a:solidFill>
            <a:miter lim="800000"/>
          </a:ln>
        </p:spPr>
        <p:txBody>
          <a:bodyPr wrap="none"/>
          <a:lstStyle/>
          <a:p>
            <a:endParaRPr lang="en-US"/>
          </a:p>
        </p:txBody>
      </p:sp>
      <p:sp>
        <p:nvSpPr>
          <p:cNvPr id="718853" name="Text Box 5"/>
          <p:cNvSpPr txBox="1">
            <a:spLocks noChangeArrowheads="1"/>
          </p:cNvSpPr>
          <p:nvPr/>
        </p:nvSpPr>
        <p:spPr bwMode="auto">
          <a:xfrm>
            <a:off x="1763713" y="1700213"/>
            <a:ext cx="2101850" cy="39687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CopyOfBook</a:t>
            </a:r>
            <a:endParaRPr lang="en-GB" altLang="zh-CN" sz="2000">
              <a:latin typeface="Tahoma" panose="020B0604030504040204" charset="0"/>
            </a:endParaRPr>
          </a:p>
        </p:txBody>
      </p:sp>
      <p:sp>
        <p:nvSpPr>
          <p:cNvPr id="718854" name="Line 6"/>
          <p:cNvSpPr>
            <a:spLocks noChangeShapeType="1"/>
          </p:cNvSpPr>
          <p:nvPr/>
        </p:nvSpPr>
        <p:spPr bwMode="auto">
          <a:xfrm>
            <a:off x="971550" y="2997200"/>
            <a:ext cx="2392363" cy="0"/>
          </a:xfrm>
          <a:prstGeom prst="line">
            <a:avLst/>
          </a:prstGeom>
          <a:noFill/>
          <a:ln w="9525">
            <a:solidFill>
              <a:schemeClr val="tx1"/>
            </a:solidFill>
            <a:miter lim="800000"/>
          </a:ln>
        </p:spPr>
        <p:txBody>
          <a:bodyPr wrap="none"/>
          <a:lstStyle/>
          <a:p>
            <a:endParaRPr lang="en-US"/>
          </a:p>
        </p:txBody>
      </p:sp>
      <p:sp>
        <p:nvSpPr>
          <p:cNvPr id="718855" name="Text Box 7"/>
          <p:cNvSpPr txBox="1">
            <a:spLocks noChangeArrowheads="1"/>
          </p:cNvSpPr>
          <p:nvPr/>
        </p:nvSpPr>
        <p:spPr bwMode="auto">
          <a:xfrm>
            <a:off x="1331913" y="2133600"/>
            <a:ext cx="2897187" cy="70167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IsbnNumber:BookCode</a:t>
            </a:r>
            <a:endParaRPr lang="en-GB" altLang="zh-CN" sz="2000">
              <a:latin typeface="Tahoma" panose="020B0604030504040204" charset="0"/>
            </a:endParaRPr>
          </a:p>
          <a:p>
            <a:pPr eaLnBrk="1" hangingPunct="1"/>
            <a:r>
              <a:rPr lang="en-GB" altLang="zh-CN" sz="2000">
                <a:latin typeface="Tahoma" panose="020B0604030504040204" charset="0"/>
              </a:rPr>
              <a:t>currentState:LoanStatus</a:t>
            </a:r>
            <a:endParaRPr lang="en-GB" altLang="zh-CN" sz="2000">
              <a:latin typeface="Tahoma" panose="020B0604030504040204" charset="0"/>
            </a:endParaRPr>
          </a:p>
        </p:txBody>
      </p:sp>
      <p:sp>
        <p:nvSpPr>
          <p:cNvPr id="718856" name="Text Box 8"/>
          <p:cNvSpPr txBox="1">
            <a:spLocks noChangeArrowheads="1"/>
          </p:cNvSpPr>
          <p:nvPr/>
        </p:nvSpPr>
        <p:spPr bwMode="auto">
          <a:xfrm>
            <a:off x="2063750" y="3159125"/>
            <a:ext cx="1500188" cy="70167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checkOut( )</a:t>
            </a:r>
            <a:endParaRPr lang="en-GB" altLang="zh-CN" sz="2000">
              <a:latin typeface="Tahoma" panose="020B0604030504040204" charset="0"/>
            </a:endParaRPr>
          </a:p>
          <a:p>
            <a:pPr eaLnBrk="1" hangingPunct="1"/>
            <a:r>
              <a:rPr lang="en-GB" altLang="zh-CN" sz="2000">
                <a:latin typeface="Tahoma" panose="020B0604030504040204" charset="0"/>
              </a:rPr>
              <a:t>return( )</a:t>
            </a:r>
            <a:endParaRPr lang="en-GB" altLang="zh-CN" sz="2000">
              <a:latin typeface="Tahoma" panose="020B0604030504040204" charset="0"/>
            </a:endParaRPr>
          </a:p>
        </p:txBody>
      </p:sp>
      <p:sp>
        <p:nvSpPr>
          <p:cNvPr id="718857" name="Line 9"/>
          <p:cNvSpPr>
            <a:spLocks noChangeShapeType="1"/>
          </p:cNvSpPr>
          <p:nvPr/>
        </p:nvSpPr>
        <p:spPr bwMode="auto">
          <a:xfrm>
            <a:off x="3276600" y="2997200"/>
            <a:ext cx="1711325" cy="0"/>
          </a:xfrm>
          <a:prstGeom prst="line">
            <a:avLst/>
          </a:prstGeom>
          <a:noFill/>
          <a:ln w="9525">
            <a:solidFill>
              <a:schemeClr val="tx1"/>
            </a:solidFill>
            <a:miter lim="800000"/>
          </a:ln>
        </p:spPr>
        <p:txBody>
          <a:bodyPr wrap="none"/>
          <a:lstStyle/>
          <a:p>
            <a:endParaRPr lang="en-US"/>
          </a:p>
        </p:txBody>
      </p:sp>
      <p:grpSp>
        <p:nvGrpSpPr>
          <p:cNvPr id="718858" name="Group 10"/>
          <p:cNvGrpSpPr/>
          <p:nvPr/>
        </p:nvGrpSpPr>
        <p:grpSpPr bwMode="auto">
          <a:xfrm>
            <a:off x="6538913" y="1484313"/>
            <a:ext cx="1614487" cy="1912937"/>
            <a:chOff x="3530" y="1700"/>
            <a:chExt cx="1017" cy="1205"/>
          </a:xfrm>
        </p:grpSpPr>
        <p:sp>
          <p:nvSpPr>
            <p:cNvPr id="718868" name="Rectangle 11"/>
            <p:cNvSpPr>
              <a:spLocks noChangeArrowheads="1"/>
            </p:cNvSpPr>
            <p:nvPr/>
          </p:nvSpPr>
          <p:spPr bwMode="auto">
            <a:xfrm>
              <a:off x="3554" y="1716"/>
              <a:ext cx="993" cy="1189"/>
            </a:xfrm>
            <a:prstGeom prst="rect">
              <a:avLst/>
            </a:prstGeom>
            <a:noFill/>
            <a:ln w="9525">
              <a:solidFill>
                <a:schemeClr val="tx1"/>
              </a:solidFill>
              <a:miter lim="800000"/>
            </a:ln>
          </p:spPr>
          <p:txBody>
            <a:bodyPr wrap="none" anchor="ctr"/>
            <a:lstStyle/>
            <a:p>
              <a:endParaRPr lang="zh-CN" altLang="en-US"/>
            </a:p>
          </p:txBody>
        </p:sp>
        <p:sp>
          <p:nvSpPr>
            <p:cNvPr id="718869" name="Text Box 12"/>
            <p:cNvSpPr txBox="1">
              <a:spLocks noChangeArrowheads="1"/>
            </p:cNvSpPr>
            <p:nvPr/>
          </p:nvSpPr>
          <p:spPr bwMode="auto">
            <a:xfrm>
              <a:off x="3581" y="1700"/>
              <a:ext cx="947" cy="44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LoanStatus </a:t>
              </a:r>
              <a:endParaRPr lang="en-GB" altLang="zh-CN" sz="2000">
                <a:latin typeface="Tahoma" panose="020B0604030504040204" charset="0"/>
              </a:endParaRPr>
            </a:p>
            <a:p>
              <a:pPr eaLnBrk="1" hangingPunct="1"/>
              <a:r>
                <a:rPr lang="en-GB" altLang="zh-CN" sz="2000">
                  <a:latin typeface="Tahoma" panose="020B0604030504040204" charset="0"/>
                </a:rPr>
                <a:t>{abstract}</a:t>
              </a:r>
              <a:endParaRPr lang="en-GB" altLang="zh-CN" sz="2000">
                <a:latin typeface="Tahoma" panose="020B0604030504040204" charset="0"/>
              </a:endParaRPr>
            </a:p>
          </p:txBody>
        </p:sp>
        <p:sp>
          <p:nvSpPr>
            <p:cNvPr id="718870" name="Line 13"/>
            <p:cNvSpPr>
              <a:spLocks noChangeShapeType="1"/>
            </p:cNvSpPr>
            <p:nvPr/>
          </p:nvSpPr>
          <p:spPr bwMode="auto">
            <a:xfrm>
              <a:off x="3578" y="2157"/>
              <a:ext cx="969" cy="0"/>
            </a:xfrm>
            <a:prstGeom prst="line">
              <a:avLst/>
            </a:prstGeom>
            <a:noFill/>
            <a:ln w="9525">
              <a:solidFill>
                <a:schemeClr val="tx1"/>
              </a:solidFill>
              <a:miter lim="800000"/>
            </a:ln>
          </p:spPr>
          <p:txBody>
            <a:bodyPr wrap="none"/>
            <a:lstStyle/>
            <a:p>
              <a:endParaRPr lang="en-US"/>
            </a:p>
          </p:txBody>
        </p:sp>
        <p:sp>
          <p:nvSpPr>
            <p:cNvPr id="718871" name="Line 14"/>
            <p:cNvSpPr>
              <a:spLocks noChangeShapeType="1"/>
            </p:cNvSpPr>
            <p:nvPr/>
          </p:nvSpPr>
          <p:spPr bwMode="auto">
            <a:xfrm>
              <a:off x="3566" y="2353"/>
              <a:ext cx="969" cy="0"/>
            </a:xfrm>
            <a:prstGeom prst="line">
              <a:avLst/>
            </a:prstGeom>
            <a:noFill/>
            <a:ln w="9525">
              <a:solidFill>
                <a:schemeClr val="tx1"/>
              </a:solidFill>
              <a:miter lim="800000"/>
            </a:ln>
          </p:spPr>
          <p:txBody>
            <a:bodyPr wrap="none"/>
            <a:lstStyle/>
            <a:p>
              <a:endParaRPr lang="en-US"/>
            </a:p>
          </p:txBody>
        </p:sp>
        <p:sp>
          <p:nvSpPr>
            <p:cNvPr id="718872" name="Text Box 15"/>
            <p:cNvSpPr txBox="1">
              <a:spLocks noChangeArrowheads="1"/>
            </p:cNvSpPr>
            <p:nvPr/>
          </p:nvSpPr>
          <p:spPr bwMode="auto">
            <a:xfrm>
              <a:off x="3530" y="2396"/>
              <a:ext cx="945" cy="44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2000">
                  <a:latin typeface="Tahoma" panose="020B0604030504040204" charset="0"/>
                </a:rPr>
                <a:t>checkOut( )</a:t>
              </a:r>
              <a:endParaRPr lang="en-GB" altLang="zh-CN" sz="2000">
                <a:latin typeface="Tahoma" panose="020B0604030504040204" charset="0"/>
              </a:endParaRPr>
            </a:p>
            <a:p>
              <a:pPr eaLnBrk="1" hangingPunct="1"/>
              <a:r>
                <a:rPr lang="en-GB" altLang="zh-CN" sz="2000">
                  <a:latin typeface="Tahoma" panose="020B0604030504040204" charset="0"/>
                </a:rPr>
                <a:t>return( )</a:t>
              </a:r>
              <a:endParaRPr lang="en-GB" altLang="zh-CN" sz="2000">
                <a:latin typeface="Tahoma" panose="020B0604030504040204" charset="0"/>
              </a:endParaRPr>
            </a:p>
          </p:txBody>
        </p:sp>
      </p:grpSp>
      <p:sp>
        <p:nvSpPr>
          <p:cNvPr id="718859" name="Text Box 16"/>
          <p:cNvSpPr txBox="1">
            <a:spLocks noChangeArrowheads="1"/>
          </p:cNvSpPr>
          <p:nvPr/>
        </p:nvSpPr>
        <p:spPr bwMode="auto">
          <a:xfrm>
            <a:off x="5778500" y="4486275"/>
            <a:ext cx="1343025" cy="40640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Available</a:t>
            </a:r>
            <a:endParaRPr lang="en-GB" altLang="zh-CN" sz="2000">
              <a:latin typeface="Tahoma" panose="020B0604030504040204" charset="0"/>
            </a:endParaRPr>
          </a:p>
        </p:txBody>
      </p:sp>
      <p:sp>
        <p:nvSpPr>
          <p:cNvPr id="718860" name="Text Box 17"/>
          <p:cNvSpPr txBox="1">
            <a:spLocks noChangeArrowheads="1"/>
          </p:cNvSpPr>
          <p:nvPr/>
        </p:nvSpPr>
        <p:spPr bwMode="auto">
          <a:xfrm>
            <a:off x="7370763" y="4464050"/>
            <a:ext cx="1343025" cy="40640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2000">
                <a:latin typeface="Tahoma" panose="020B0604030504040204" charset="0"/>
              </a:rPr>
              <a:t>OnLoan</a:t>
            </a:r>
            <a:endParaRPr lang="en-GB" altLang="zh-CN" sz="2000">
              <a:latin typeface="Tahoma" panose="020B0604030504040204" charset="0"/>
            </a:endParaRPr>
          </a:p>
        </p:txBody>
      </p:sp>
      <p:sp>
        <p:nvSpPr>
          <p:cNvPr id="718861" name="AutoShape 18"/>
          <p:cNvSpPr>
            <a:spLocks noChangeArrowheads="1"/>
          </p:cNvSpPr>
          <p:nvPr/>
        </p:nvSpPr>
        <p:spPr bwMode="auto">
          <a:xfrm>
            <a:off x="6770688" y="3395663"/>
            <a:ext cx="292100" cy="350837"/>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718862" name="AutoShape 19"/>
          <p:cNvSpPr>
            <a:spLocks noChangeArrowheads="1"/>
          </p:cNvSpPr>
          <p:nvPr/>
        </p:nvSpPr>
        <p:spPr bwMode="auto">
          <a:xfrm>
            <a:off x="7818438" y="3411538"/>
            <a:ext cx="292100" cy="350837"/>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718863" name="Line 20"/>
          <p:cNvSpPr>
            <a:spLocks noChangeShapeType="1"/>
          </p:cNvSpPr>
          <p:nvPr/>
        </p:nvSpPr>
        <p:spPr bwMode="auto">
          <a:xfrm>
            <a:off x="6907213" y="3746500"/>
            <a:ext cx="0" cy="739775"/>
          </a:xfrm>
          <a:prstGeom prst="line">
            <a:avLst/>
          </a:prstGeom>
          <a:noFill/>
          <a:ln w="9525">
            <a:solidFill>
              <a:schemeClr val="tx1"/>
            </a:solidFill>
            <a:miter lim="800000"/>
          </a:ln>
        </p:spPr>
        <p:txBody>
          <a:bodyPr wrap="none"/>
          <a:lstStyle/>
          <a:p>
            <a:endParaRPr lang="en-US"/>
          </a:p>
        </p:txBody>
      </p:sp>
      <p:sp>
        <p:nvSpPr>
          <p:cNvPr id="718864" name="Line 21"/>
          <p:cNvSpPr>
            <a:spLocks noChangeShapeType="1"/>
          </p:cNvSpPr>
          <p:nvPr/>
        </p:nvSpPr>
        <p:spPr bwMode="auto">
          <a:xfrm>
            <a:off x="7996238" y="3786188"/>
            <a:ext cx="0" cy="660400"/>
          </a:xfrm>
          <a:prstGeom prst="line">
            <a:avLst/>
          </a:prstGeom>
          <a:noFill/>
          <a:ln w="9525">
            <a:solidFill>
              <a:schemeClr val="tx1"/>
            </a:solidFill>
            <a:miter lim="800000"/>
          </a:ln>
        </p:spPr>
        <p:txBody>
          <a:bodyPr wrap="none"/>
          <a:lstStyle/>
          <a:p>
            <a:endParaRPr lang="en-US"/>
          </a:p>
        </p:txBody>
      </p:sp>
      <p:sp>
        <p:nvSpPr>
          <p:cNvPr id="718865" name="AutoShape 22"/>
          <p:cNvSpPr>
            <a:spLocks noChangeArrowheads="1"/>
          </p:cNvSpPr>
          <p:nvPr/>
        </p:nvSpPr>
        <p:spPr bwMode="auto">
          <a:xfrm>
            <a:off x="4960938" y="2716213"/>
            <a:ext cx="525462" cy="485775"/>
          </a:xfrm>
          <a:prstGeom prst="diamond">
            <a:avLst/>
          </a:prstGeom>
          <a:solidFill>
            <a:schemeClr val="tx1"/>
          </a:solidFill>
          <a:ln w="9525">
            <a:solidFill>
              <a:schemeClr val="tx1"/>
            </a:solidFill>
            <a:miter lim="800000"/>
          </a:ln>
        </p:spPr>
        <p:txBody>
          <a:bodyPr wrap="none" anchor="ctr"/>
          <a:lstStyle/>
          <a:p>
            <a:endParaRPr lang="zh-CN" altLang="en-US"/>
          </a:p>
        </p:txBody>
      </p:sp>
      <p:sp>
        <p:nvSpPr>
          <p:cNvPr id="718866" name="Line 23"/>
          <p:cNvSpPr>
            <a:spLocks noChangeShapeType="1"/>
          </p:cNvSpPr>
          <p:nvPr/>
        </p:nvSpPr>
        <p:spPr bwMode="auto">
          <a:xfrm>
            <a:off x="5467350" y="2968625"/>
            <a:ext cx="1108075" cy="0"/>
          </a:xfrm>
          <a:prstGeom prst="line">
            <a:avLst/>
          </a:prstGeom>
          <a:noFill/>
          <a:ln w="9525">
            <a:solidFill>
              <a:schemeClr val="tx1"/>
            </a:solidFill>
            <a:miter lim="800000"/>
          </a:ln>
        </p:spPr>
        <p:txBody>
          <a:bodyPr wrap="none"/>
          <a:lstStyle/>
          <a:p>
            <a:endParaRPr lang="en-US"/>
          </a:p>
        </p:txBody>
      </p:sp>
      <p:sp>
        <p:nvSpPr>
          <p:cNvPr id="718867" name="AutoShape 24"/>
          <p:cNvSpPr>
            <a:spLocks noChangeArrowheads="1"/>
          </p:cNvSpPr>
          <p:nvPr/>
        </p:nvSpPr>
        <p:spPr bwMode="auto">
          <a:xfrm>
            <a:off x="250825" y="4005263"/>
            <a:ext cx="5289550" cy="1858962"/>
          </a:xfrm>
          <a:prstGeom prst="wedgeRectCallout">
            <a:avLst>
              <a:gd name="adj1" fmla="val 23708"/>
              <a:gd name="adj2" fmla="val -111912"/>
            </a:avLst>
          </a:prstGeom>
          <a:solidFill>
            <a:schemeClr val="accent1">
              <a:alpha val="43921"/>
            </a:schemeClr>
          </a:solidFill>
          <a:ln w="9525">
            <a:solidFill>
              <a:schemeClr val="tx1"/>
            </a:solidFill>
            <a:miter lim="800000"/>
          </a:ln>
        </p:spPr>
        <p:txBody>
          <a:bodyPr/>
          <a:lstStyle/>
          <a:p>
            <a:pPr algn="ctr"/>
            <a:r>
              <a:rPr lang="en-GB" altLang="zh-CN" sz="2000">
                <a:latin typeface="Tahoma" panose="020B0604030504040204" charset="0"/>
              </a:rPr>
              <a:t>CopyOfBook “holds” an instance of EITHER Available or OnLoan at run-time (as appropriate) and passes on to it the messages it receives. Available and OnLoan have different implementations of checkOut()</a:t>
            </a:r>
            <a:endParaRPr lang="en-GB" altLang="zh-CN" sz="2000">
              <a:latin typeface="Tahoma" panose="020B060403050404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The </a:t>
            </a:r>
            <a:r>
              <a:rPr lang="en-GB" altLang="zh-CN">
                <a:latin typeface="Tahoma" panose="020B0604030504040204" charset="0"/>
                <a:ea typeface="宋体" panose="02010600030101010101" pitchFamily="2" charset="-122"/>
              </a:rPr>
              <a:t>“</a:t>
            </a:r>
            <a:r>
              <a:rPr lang="en-GB" altLang="zh-CN">
                <a:latin typeface="Garamond" panose="02020404030301010803" charset="0"/>
                <a:ea typeface="宋体" panose="02010600030101010101" pitchFamily="2" charset="-122"/>
              </a:rPr>
              <a:t>Gamma Patterns</a:t>
            </a:r>
            <a:r>
              <a:rPr lang="en-GB" altLang="zh-CN">
                <a:latin typeface="Tahoma" panose="020B0604030504040204" charset="0"/>
                <a:ea typeface="宋体" panose="02010600030101010101" pitchFamily="2" charset="-122"/>
              </a:rPr>
              <a:t>”</a:t>
            </a:r>
            <a:endParaRPr lang="en-GB" altLang="zh-CN">
              <a:latin typeface="Garamond" panose="02020404030301010803" charset="0"/>
              <a:ea typeface="宋体" panose="02010600030101010101" pitchFamily="2" charset="-122"/>
            </a:endParaRPr>
          </a:p>
        </p:txBody>
      </p:sp>
      <p:sp>
        <p:nvSpPr>
          <p:cNvPr id="720898"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The patterns in the </a:t>
            </a:r>
            <a:r>
              <a:rPr lang="en-GB" altLang="zh-CN" sz="2600" i="1">
                <a:latin typeface="Arial" panose="020B0604020202020204" pitchFamily="34" charset="0"/>
                <a:ea typeface="宋体" panose="02010600030101010101" pitchFamily="2" charset="-122"/>
              </a:rPr>
              <a:t>Design Patterns</a:t>
            </a:r>
            <a:r>
              <a:rPr lang="en-GB" altLang="zh-CN" sz="2600">
                <a:latin typeface="Arial" panose="020B0604020202020204" pitchFamily="34" charset="0"/>
                <a:ea typeface="宋体" panose="02010600030101010101" pitchFamily="2" charset="-122"/>
              </a:rPr>
              <a:t> book are sometimes called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Gamma patterns</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After the lead author, Erich Gamma</a:t>
            </a:r>
            <a:endParaRPr lang="en-GB" altLang="zh-CN" sz="2200">
              <a:latin typeface="Arial" panose="020B0604020202020204" pitchFamily="34" charset="0"/>
              <a:ea typeface="宋体" panose="02010600030101010101" pitchFamily="2" charset="-122"/>
            </a:endParaRPr>
          </a:p>
          <a:p>
            <a:pPr lvl="2" eaLnBrk="1" hangingPunct="1">
              <a:lnSpc>
                <a:spcPct val="90000"/>
              </a:lnSpc>
            </a:pPr>
            <a:r>
              <a:rPr lang="en-GB" altLang="zh-CN" sz="2000">
                <a:latin typeface="Arial" panose="020B0604020202020204" pitchFamily="34" charset="0"/>
                <a:ea typeface="宋体" panose="02010600030101010101" pitchFamily="2" charset="-122"/>
              </a:rPr>
              <a:t>Also called GoF or Gang-of-Four patterns</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They are a catalogue of 23 patterns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NOT a pattern </a:t>
            </a:r>
            <a:r>
              <a:rPr lang="en-GB" altLang="zh-CN" sz="2200" i="1">
                <a:latin typeface="Arial" panose="020B0604020202020204" pitchFamily="34" charset="0"/>
                <a:ea typeface="宋体" panose="02010600030101010101" pitchFamily="2" charset="-122"/>
              </a:rPr>
              <a:t>language</a:t>
            </a:r>
            <a:endParaRPr lang="en-GB" altLang="zh-CN" sz="2200" i="1">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Each pattern is written in a standard template form</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Classified into Structural, Behavioural and Creational patterns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Links shown via a Pattern Map</a:t>
            </a:r>
            <a:endParaRPr lang="en-GB" altLang="zh-CN" sz="2200">
              <a:latin typeface="Arial" panose="020B0604020202020204" pitchFamily="34" charset="0"/>
              <a:ea typeface="宋体" panose="02010600030101010101" pitchFamily="2" charset="-122"/>
            </a:endParaRPr>
          </a:p>
        </p:txBody>
      </p:sp>
      <p:sp>
        <p:nvSpPr>
          <p:cNvPr id="7208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2CB4208-1306-5D43-8970-B39DBACBBB6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5" name="Rectangle 2"/>
          <p:cNvSpPr>
            <a:spLocks noGrp="1" noChangeArrowheads="1"/>
          </p:cNvSpPr>
          <p:nvPr>
            <p:ph type="title"/>
          </p:nvPr>
        </p:nvSpPr>
        <p:spPr>
          <a:xfrm>
            <a:off x="700088" y="320675"/>
            <a:ext cx="7758112" cy="990600"/>
          </a:xfrm>
          <a:noFill/>
        </p:spPr>
        <p:txBody>
          <a:bodyPr lIns="92075" tIns="46038" rIns="92075" bIns="46038" anchor="ctr"/>
          <a:lstStyle/>
          <a:p>
            <a:pPr eaLnBrk="1" hangingPunct="1"/>
            <a:r>
              <a:rPr lang="en-GB" altLang="zh-CN">
                <a:latin typeface="Garamond" panose="02020404030301010803" charset="0"/>
                <a:ea typeface="宋体" panose="02010600030101010101" pitchFamily="2" charset="-122"/>
              </a:rPr>
              <a:t>The  Gamma Pattern Template</a:t>
            </a:r>
            <a:endParaRPr lang="en-GB" altLang="zh-CN">
              <a:latin typeface="Garamond" panose="02020404030301010803" charset="0"/>
              <a:ea typeface="宋体" panose="02010600030101010101" pitchFamily="2" charset="-122"/>
            </a:endParaRPr>
          </a:p>
        </p:txBody>
      </p:sp>
      <p:sp>
        <p:nvSpPr>
          <p:cNvPr id="722946" name="Rectangle 3"/>
          <p:cNvSpPr>
            <a:spLocks noGrp="1" noChangeArrowheads="1"/>
          </p:cNvSpPr>
          <p:nvPr>
            <p:ph idx="1"/>
          </p:nvPr>
        </p:nvSpPr>
        <p:spPr>
          <a:xfrm>
            <a:off x="685800" y="1371600"/>
            <a:ext cx="7772400" cy="4114800"/>
          </a:xfrm>
        </p:spPr>
        <p:txBody>
          <a:bodyPr lIns="92075" tIns="46038" rIns="92075" bIns="46038"/>
          <a:lstStyle/>
          <a:p>
            <a:pPr eaLnBrk="1" hangingPunct="1">
              <a:lnSpc>
                <a:spcPct val="90000"/>
              </a:lnSpc>
            </a:pPr>
            <a:r>
              <a:rPr lang="en-GB" altLang="zh-CN" sz="2000">
                <a:latin typeface="Arial" panose="020B0604020202020204" pitchFamily="34" charset="0"/>
                <a:ea typeface="宋体" panose="02010600030101010101" pitchFamily="2" charset="-122"/>
              </a:rPr>
              <a:t>Intent</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A.K.A.</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Motivation</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Applicability</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Structure</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Participants</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Collaborations</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Consequences</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Implementation</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Sample Code</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Known Uses</a:t>
            </a:r>
            <a:endParaRPr lang="en-GB" altLang="zh-CN" sz="2000">
              <a:latin typeface="Arial" panose="020B0604020202020204" pitchFamily="34" charset="0"/>
              <a:ea typeface="宋体" panose="02010600030101010101" pitchFamily="2" charset="-122"/>
            </a:endParaRPr>
          </a:p>
          <a:p>
            <a:pPr eaLnBrk="1" hangingPunct="1">
              <a:lnSpc>
                <a:spcPct val="90000"/>
              </a:lnSpc>
            </a:pPr>
            <a:r>
              <a:rPr lang="en-GB" altLang="zh-CN" sz="2000">
                <a:latin typeface="Arial" panose="020B0604020202020204" pitchFamily="34" charset="0"/>
                <a:ea typeface="宋体" panose="02010600030101010101" pitchFamily="2" charset="-122"/>
              </a:rPr>
              <a:t>Related Patterns</a:t>
            </a:r>
            <a:endParaRPr lang="en-GB" altLang="zh-CN" sz="2000">
              <a:latin typeface="Arial" panose="020B0604020202020204" pitchFamily="34" charset="0"/>
              <a:ea typeface="宋体" panose="02010600030101010101" pitchFamily="2" charset="-122"/>
            </a:endParaRPr>
          </a:p>
        </p:txBody>
      </p:sp>
      <p:sp>
        <p:nvSpPr>
          <p:cNvPr id="7229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355D52A-8E31-F144-8310-3DE6C4273723}"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3" name="Rectangle 2"/>
          <p:cNvSpPr>
            <a:spLocks noGrp="1" noChangeArrowheads="1"/>
          </p:cNvSpPr>
          <p:nvPr>
            <p:ph type="title"/>
          </p:nvPr>
        </p:nvSpPr>
        <p:spPr>
          <a:noFill/>
        </p:spPr>
        <p:txBody>
          <a:bodyPr lIns="92075" tIns="46038" rIns="92075" bIns="46038" anchor="ctr"/>
          <a:lstStyle/>
          <a:p>
            <a:pPr eaLnBrk="1" hangingPunct="1"/>
            <a:r>
              <a:rPr lang="en-GB" altLang="zh-CN">
                <a:latin typeface="Garamond" panose="02020404030301010803" charset="0"/>
                <a:ea typeface="宋体" panose="02010600030101010101" pitchFamily="2" charset="-122"/>
              </a:rPr>
              <a:t>Map of the Gamma Patterns</a:t>
            </a:r>
            <a:endParaRPr lang="en-GB" altLang="zh-CN">
              <a:latin typeface="Garamond" panose="02020404030301010803" charset="0"/>
              <a:ea typeface="宋体" panose="02010600030101010101" pitchFamily="2" charset="-122"/>
            </a:endParaRPr>
          </a:p>
        </p:txBody>
      </p:sp>
      <p:sp>
        <p:nvSpPr>
          <p:cNvPr id="724994"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F7055CA-24FB-FD44-99E6-5BB6C27DCA92}" type="slidenum">
              <a:rPr lang="en-US" altLang="zh-CN" sz="1200">
                <a:latin typeface="Garamond" panose="02020404030301010803" charset="0"/>
              </a:rPr>
            </a:fld>
            <a:endParaRPr lang="en-US" altLang="zh-CN" sz="1200">
              <a:latin typeface="Garamond" panose="02020404030301010803" charset="0"/>
            </a:endParaRPr>
          </a:p>
        </p:txBody>
      </p:sp>
      <p:graphicFrame>
        <p:nvGraphicFramePr>
          <p:cNvPr id="724995" name="Object 3"/>
          <p:cNvGraphicFramePr/>
          <p:nvPr/>
        </p:nvGraphicFramePr>
        <p:xfrm>
          <a:off x="468313" y="1196975"/>
          <a:ext cx="7991475" cy="4895850"/>
        </p:xfrm>
        <a:graphic>
          <a:graphicData uri="http://schemas.openxmlformats.org/presentationml/2006/ole">
            <mc:AlternateContent xmlns:mc="http://schemas.openxmlformats.org/markup-compatibility/2006">
              <mc:Choice xmlns:v="urn:schemas-microsoft-com:vml" Requires="v">
                <p:oleObj spid="_x0000_s2" name="Document" r:id="rId1" imgW="7416800" imgH="11010900" progId="Word.Document.8">
                  <p:embed/>
                </p:oleObj>
              </mc:Choice>
              <mc:Fallback>
                <p:oleObj name="Document" r:id="rId1" imgW="7416800" imgH="11010900" progId="Word.Documen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7991475" cy="4895850"/>
                      </a:xfrm>
                      <a:prstGeom prst="rect">
                        <a:avLst/>
                      </a:prstGeom>
                      <a:noFill/>
                      <a:ln>
                        <a:noFill/>
                      </a:ln>
                      <a:effec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3"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79234" name="Rectangle 3"/>
          <p:cNvSpPr>
            <a:spLocks noGrp="1" noChangeArrowheads="1"/>
          </p:cNvSpPr>
          <p:nvPr>
            <p:ph idx="1"/>
          </p:nvPr>
        </p:nvSpPr>
        <p:spPr>
          <a:xfrm>
            <a:off x="152400" y="1066800"/>
            <a:ext cx="8763000" cy="4724400"/>
          </a:xfrm>
        </p:spPr>
        <p:txBody>
          <a:bodyPr/>
          <a:lstStyle/>
          <a:p>
            <a:r>
              <a:rPr lang="en-US" sz="2400">
                <a:latin typeface="Arial" panose="020B0604020202020204" pitchFamily="34" charset="0"/>
                <a:ea typeface="宋体" panose="02010600030101010101" pitchFamily="2" charset="-122"/>
              </a:rPr>
              <a:t>Critical Elements of a Design Language</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Components: Primitive elements and their values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(give examples)</a:t>
            </a:r>
            <a:endParaRPr lang="en-US" sz="18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Operators:	  Functions that combine Components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(give examples)</a:t>
            </a:r>
            <a:endParaRPr lang="en-US" sz="18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Abstraction: Naming rules for components and operators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(give examples)</a:t>
            </a:r>
            <a:endParaRPr lang="en-US" sz="18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Closure:  Rules that determine which abstractions can be added to 			the classes of components and operators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(give examples)</a:t>
            </a:r>
            <a:endParaRPr lang="en-US" sz="18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Specification:  Association of semantics with syntactic forms. </a:t>
            </a:r>
            <a:endParaRPr lang="en-US"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(give examples)</a:t>
            </a:r>
            <a:endParaRPr lang="en-US" sz="1800">
              <a:latin typeface="Arial" panose="020B0604020202020204" pitchFamily="34" charset="0"/>
              <a:ea typeface="宋体" panose="02010600030101010101" pitchFamily="2" charset="-122"/>
            </a:endParaRPr>
          </a:p>
        </p:txBody>
      </p:sp>
      <p:sp>
        <p:nvSpPr>
          <p:cNvPr id="479235"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F444649-E15D-1349-ACF7-4427AF16DDB1}"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1" name="Rectangle 2"/>
          <p:cNvSpPr>
            <a:spLocks noGrp="1" noChangeArrowheads="1"/>
          </p:cNvSpPr>
          <p:nvPr>
            <p:ph type="title"/>
          </p:nvPr>
        </p:nvSpPr>
        <p:spPr>
          <a:noFill/>
        </p:spPr>
        <p:txBody>
          <a:bodyPr lIns="92075" tIns="46038" rIns="92075" bIns="46038" anchor="ctr"/>
          <a:lstStyle/>
          <a:p>
            <a:pPr eaLnBrk="1" hangingPunct="1"/>
            <a:r>
              <a:rPr lang="en-GB" altLang="zh-CN">
                <a:latin typeface="Garamond" panose="02020404030301010803" charset="0"/>
                <a:ea typeface="宋体" panose="02010600030101010101" pitchFamily="2" charset="-122"/>
              </a:rPr>
              <a:t>Shared Values of People Documenting Software Patterns </a:t>
            </a:r>
            <a:endParaRPr lang="en-GB" altLang="zh-CN">
              <a:latin typeface="Garamond" panose="02020404030301010803" charset="0"/>
              <a:ea typeface="宋体" panose="02010600030101010101" pitchFamily="2" charset="-122"/>
            </a:endParaRPr>
          </a:p>
        </p:txBody>
      </p:sp>
      <p:sp>
        <p:nvSpPr>
          <p:cNvPr id="727042" name="Rectangle 3"/>
          <p:cNvSpPr>
            <a:spLocks noGrp="1" noChangeArrowheads="1"/>
          </p:cNvSpPr>
          <p:nvPr>
            <p:ph idx="1"/>
          </p:nvPr>
        </p:nvSpPr>
        <p:spPr/>
        <p:txBody>
          <a:bodyPr lIns="92075" tIns="46038" rIns="92075" bIns="46038"/>
          <a:lstStyle/>
          <a:p>
            <a:pPr eaLnBrk="1" hangingPunct="1">
              <a:lnSpc>
                <a:spcPct val="90000"/>
              </a:lnSpc>
            </a:pPr>
            <a:r>
              <a:rPr lang="en-GB" altLang="zh-CN" sz="2600">
                <a:latin typeface="Arial" panose="020B0604020202020204" pitchFamily="34" charset="0"/>
                <a:ea typeface="宋体" panose="02010600030101010101" pitchFamily="2" charset="-122"/>
              </a:rPr>
              <a:t>Success is more important than novelty</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good patterns are discovered not invented</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Emphasis on writing down and communicating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best practice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in a clear way</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most patterns use a standard format - a </a:t>
            </a:r>
            <a:r>
              <a:rPr lang="en-GB" altLang="zh-CN" sz="2200" b="1" i="1">
                <a:latin typeface="Arial" panose="020B0604020202020204" pitchFamily="34" charset="0"/>
                <a:ea typeface="宋体" panose="02010600030101010101" pitchFamily="2" charset="-122"/>
              </a:rPr>
              <a:t>patterns template</a:t>
            </a:r>
            <a:r>
              <a:rPr lang="en-GB" altLang="zh-CN" sz="2200">
                <a:latin typeface="Arial" panose="020B0604020202020204" pitchFamily="34" charset="0"/>
                <a:ea typeface="宋体" panose="02010600030101010101" pitchFamily="2" charset="-122"/>
              </a:rPr>
              <a:t> which combines literary and technical qualities</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Qualitative validation of knowledge</a:t>
            </a:r>
            <a:r>
              <a:rPr lang="en-GB" altLang="zh-CN" sz="2600">
                <a:latin typeface="Tahoma" panose="020B0604030504040204" charset="0"/>
                <a:ea typeface="宋体" panose="02010600030101010101" pitchFamily="2" charset="-122"/>
              </a:rPr>
              <a:t>”</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effort is to describe concrete solutions to real problems, not to theorise</a:t>
            </a:r>
            <a:endParaRPr lang="en-GB" altLang="zh-CN" sz="2200">
              <a:latin typeface="Arial" panose="020B0604020202020204" pitchFamily="34" charset="0"/>
              <a:ea typeface="宋体" panose="02010600030101010101" pitchFamily="2" charset="-122"/>
            </a:endParaRPr>
          </a:p>
        </p:txBody>
      </p:sp>
      <p:sp>
        <p:nvSpPr>
          <p:cNvPr id="7270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20E4F4A-1383-9A46-B0FD-F7991250C54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89" name="Rectangle 2"/>
          <p:cNvSpPr>
            <a:spLocks noGrp="1" noChangeArrowheads="1"/>
          </p:cNvSpPr>
          <p:nvPr>
            <p:ph type="title"/>
          </p:nvPr>
        </p:nvSpPr>
        <p:spPr>
          <a:noFill/>
        </p:spPr>
        <p:txBody>
          <a:bodyPr lIns="92075" tIns="46038" rIns="92075" bIns="46038" anchor="ctr"/>
          <a:lstStyle/>
          <a:p>
            <a:pPr eaLnBrk="1" hangingPunct="1"/>
            <a:r>
              <a:rPr lang="en-GB" altLang="zh-CN">
                <a:latin typeface="Garamond" panose="02020404030301010803" charset="0"/>
                <a:ea typeface="宋体" panose="02010600030101010101" pitchFamily="2" charset="-122"/>
              </a:rPr>
              <a:t>Shared Values of People Documenting Patterns (contin.)</a:t>
            </a:r>
            <a:endParaRPr lang="en-GB" altLang="zh-CN">
              <a:latin typeface="Garamond" panose="02020404030301010803" charset="0"/>
              <a:ea typeface="宋体" panose="02010600030101010101" pitchFamily="2" charset="-122"/>
            </a:endParaRPr>
          </a:p>
        </p:txBody>
      </p:sp>
      <p:sp>
        <p:nvSpPr>
          <p:cNvPr id="265219" name="Rectangle 3"/>
          <p:cNvSpPr>
            <a:spLocks noGrp="1" noChangeArrowheads="1"/>
          </p:cNvSpPr>
          <p:nvPr>
            <p:ph idx="1"/>
          </p:nvPr>
        </p:nvSpPr>
        <p:spPr/>
        <p:txBody>
          <a:bodyPr lIns="92075" tIns="46038" rIns="92075" bIns="46038"/>
          <a:lstStyle/>
          <a:p>
            <a:pPr eaLnBrk="1" hangingPunct="1">
              <a:defRPr/>
            </a:pPr>
            <a:r>
              <a:rPr lang="en-GB" altLang="zh-CN" sz="2600">
                <a:latin typeface="Arial" panose="020B0604020202020204" pitchFamily="34" charset="0"/>
                <a:ea typeface="宋体" panose="02010600030101010101" pitchFamily="2" charset="-122"/>
              </a:rPr>
              <a:t>Good patterns arise from practical experience</a:t>
            </a:r>
            <a:endParaRPr lang="en-GB" altLang="zh-CN" sz="2600">
              <a:latin typeface="Arial" panose="020B0604020202020204" pitchFamily="34" charset="0"/>
              <a:ea typeface="宋体" panose="02010600030101010101" pitchFamily="2" charset="-122"/>
            </a:endParaRPr>
          </a:p>
          <a:p>
            <a:pPr lvl="1" eaLnBrk="1" hangingPunct="1">
              <a:defRPr/>
            </a:pPr>
            <a:r>
              <a:rPr lang="en-GB" altLang="zh-CN" sz="2200">
                <a:latin typeface="Arial" panose="020B0604020202020204" pitchFamily="34" charset="0"/>
                <a:ea typeface="宋体" panose="02010600030101010101" pitchFamily="2" charset="-122"/>
              </a:rPr>
              <a:t>Every experienced developer has patterns that we would like them to share. We do this in </a:t>
            </a:r>
            <a:r>
              <a:rPr lang="en-GB" altLang="zh-CN" sz="2200" b="1" i="1">
                <a:latin typeface="Arial" panose="020B0604020202020204" pitchFamily="34" charset="0"/>
                <a:ea typeface="宋体" panose="02010600030101010101" pitchFamily="2" charset="-122"/>
              </a:rPr>
              <a:t>Pattern Writers</a:t>
            </a:r>
            <a:r>
              <a:rPr lang="en-GB" altLang="zh-CN" sz="2200" b="1" i="1">
                <a:latin typeface="Tahoma" panose="020B0604030504040204" charset="0"/>
                <a:ea typeface="宋体" panose="02010600030101010101" pitchFamily="2" charset="-122"/>
              </a:rPr>
              <a:t>’</a:t>
            </a:r>
            <a:r>
              <a:rPr lang="en-GB" altLang="zh-CN" sz="2200" b="1" i="1">
                <a:latin typeface="Arial" panose="020B0604020202020204" pitchFamily="34" charset="0"/>
                <a:ea typeface="宋体" panose="02010600030101010101" pitchFamily="2" charset="-122"/>
              </a:rPr>
              <a:t> workshops</a:t>
            </a:r>
            <a:endParaRPr lang="en-GB" altLang="zh-CN" sz="2200" b="1">
              <a:solidFill>
                <a:schemeClr val="bg2"/>
              </a:solidFill>
              <a:effectLst>
                <a:outerShdw blurRad="38100" dist="38100" dir="2700000" algn="tl">
                  <a:srgbClr val="DDDDDD"/>
                </a:outerShdw>
              </a:effectLst>
              <a:latin typeface="Arial" panose="020B0604020202020204" pitchFamily="34" charset="0"/>
              <a:ea typeface="宋体" panose="02010600030101010101" pitchFamily="2" charset="-122"/>
            </a:endParaRPr>
          </a:p>
          <a:p>
            <a:pPr eaLnBrk="1" hangingPunct="1">
              <a:defRPr/>
            </a:pPr>
            <a:r>
              <a:rPr lang="en-GB" altLang="zh-CN" sz="2600">
                <a:latin typeface="Arial" panose="020B0604020202020204" pitchFamily="34" charset="0"/>
                <a:ea typeface="宋体" panose="02010600030101010101" pitchFamily="2" charset="-122"/>
              </a:rPr>
              <a:t>Respect and recognition for the human dimension of software development</a:t>
            </a:r>
            <a:endParaRPr lang="en-GB" altLang="zh-CN" sz="2600">
              <a:latin typeface="Arial" panose="020B0604020202020204" pitchFamily="34" charset="0"/>
              <a:ea typeface="宋体" panose="02010600030101010101" pitchFamily="2" charset="-122"/>
            </a:endParaRPr>
          </a:p>
          <a:p>
            <a:pPr lvl="1" eaLnBrk="1" hangingPunct="1">
              <a:defRPr/>
            </a:pPr>
            <a:r>
              <a:rPr lang="en-GB" altLang="zh-CN" sz="2200">
                <a:latin typeface="Arial" panose="020B0604020202020204" pitchFamily="34" charset="0"/>
                <a:ea typeface="宋体" panose="02010600030101010101" pitchFamily="2" charset="-122"/>
              </a:rPr>
              <a:t>Full recognition that design is a creative, human activity</a:t>
            </a:r>
            <a:endParaRPr lang="en-GB" altLang="zh-CN" sz="2200">
              <a:latin typeface="Arial" panose="020B0604020202020204" pitchFamily="34" charset="0"/>
              <a:ea typeface="宋体" panose="02010600030101010101" pitchFamily="2" charset="-122"/>
            </a:endParaRPr>
          </a:p>
          <a:p>
            <a:pPr lvl="1" eaLnBrk="1" hangingPunct="1">
              <a:defRPr/>
            </a:pPr>
            <a:r>
              <a:rPr lang="en-GB" altLang="zh-CN" sz="2200">
                <a:latin typeface="Arial" panose="020B0604020202020204" pitchFamily="34" charset="0"/>
                <a:ea typeface="宋体" panose="02010600030101010101" pitchFamily="2" charset="-122"/>
              </a:rPr>
              <a:t>Full respect for previous gains and conquests</a:t>
            </a:r>
            <a:endParaRPr lang="en-GB" altLang="zh-CN" sz="2200">
              <a:latin typeface="Arial" panose="020B0604020202020204" pitchFamily="34" charset="0"/>
              <a:ea typeface="宋体" panose="02010600030101010101" pitchFamily="2" charset="-122"/>
            </a:endParaRPr>
          </a:p>
        </p:txBody>
      </p:sp>
      <p:sp>
        <p:nvSpPr>
          <p:cNvPr id="7290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D9D87C8-1D8F-B047-B093-CF145FD23B7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7" name="Rectangle 2"/>
          <p:cNvSpPr>
            <a:spLocks noGrp="1" noChangeArrowheads="1"/>
          </p:cNvSpPr>
          <p:nvPr>
            <p:ph type="title"/>
          </p:nvPr>
        </p:nvSpPr>
        <p:spPr>
          <a:xfrm>
            <a:off x="395288" y="609600"/>
            <a:ext cx="8062912" cy="1143000"/>
          </a:xfrm>
          <a:noFill/>
        </p:spPr>
        <p:txBody>
          <a:bodyPr lIns="92075" tIns="46038" rIns="92075" bIns="46038" anchor="ctr"/>
          <a:lstStyle/>
          <a:p>
            <a:pPr eaLnBrk="1" hangingPunct="1"/>
            <a:r>
              <a:rPr lang="en-GB" altLang="zh-CN">
                <a:latin typeface="Garamond" panose="02020404030301010803" charset="0"/>
                <a:ea typeface="宋体" panose="02010600030101010101" pitchFamily="2" charset="-122"/>
              </a:rPr>
              <a:t>Characteristics of Software Design Patterns (e.g. Gamma et al)*</a:t>
            </a:r>
            <a:endParaRPr lang="en-GB" altLang="zh-CN">
              <a:latin typeface="Garamond" panose="02020404030301010803" charset="0"/>
              <a:ea typeface="宋体" panose="02010600030101010101" pitchFamily="2" charset="-122"/>
            </a:endParaRPr>
          </a:p>
        </p:txBody>
      </p:sp>
      <p:sp>
        <p:nvSpPr>
          <p:cNvPr id="731138" name="Rectangle 3"/>
          <p:cNvSpPr>
            <a:spLocks noGrp="1" noChangeArrowheads="1"/>
          </p:cNvSpPr>
          <p:nvPr>
            <p:ph idx="1"/>
          </p:nvPr>
        </p:nvSpPr>
        <p:spPr>
          <a:xfrm>
            <a:off x="539750" y="2060575"/>
            <a:ext cx="8223250" cy="3816350"/>
          </a:xfrm>
        </p:spPr>
        <p:txBody>
          <a:bodyPr lIns="92075" tIns="46038" rIns="92075" bIns="46038"/>
          <a:lstStyle/>
          <a:p>
            <a:pPr eaLnBrk="1" hangingPunct="1">
              <a:lnSpc>
                <a:spcPct val="90000"/>
              </a:lnSpc>
            </a:pPr>
            <a:r>
              <a:rPr lang="en-GB" altLang="zh-CN" sz="2600">
                <a:latin typeface="Arial" panose="020B0604020202020204" pitchFamily="34" charset="0"/>
                <a:ea typeface="宋体" panose="02010600030101010101" pitchFamily="2" charset="-122"/>
              </a:rPr>
              <a:t>Problem, not solution-centred</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Focus on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non-functional</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aspects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Discovered, not invented</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Complement, do not replace existing techniques</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Proven record in capturing, communicating </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best practice</a:t>
            </a:r>
            <a:r>
              <a:rPr lang="en-GB" altLang="zh-CN" sz="2600">
                <a:latin typeface="Tahoma" panose="020B0604030504040204" charset="0"/>
                <a:ea typeface="宋体" panose="02010600030101010101" pitchFamily="2" charset="-122"/>
              </a:rPr>
              <a:t>”</a:t>
            </a:r>
            <a:r>
              <a:rPr lang="en-GB" altLang="zh-CN" sz="2600">
                <a:latin typeface="Arial" panose="020B0604020202020204" pitchFamily="34" charset="0"/>
                <a:ea typeface="宋体" panose="02010600030101010101" pitchFamily="2" charset="-122"/>
              </a:rPr>
              <a:t> design expertise</a:t>
            </a:r>
            <a:endParaRPr lang="en-GB" altLang="zh-CN" sz="26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r>
              <a:rPr lang="en-GB" altLang="zh-CN">
                <a:latin typeface="Arial" panose="020B0604020202020204" pitchFamily="34" charset="0"/>
                <a:ea typeface="宋体" panose="02010600030101010101" pitchFamily="2" charset="-122"/>
              </a:rPr>
              <a:t>*</a:t>
            </a:r>
            <a:r>
              <a:rPr lang="en-GB" altLang="zh-CN" sz="1900">
                <a:latin typeface="Arial" panose="020B0604020202020204" pitchFamily="34" charset="0"/>
                <a:ea typeface="宋体" panose="02010600030101010101" pitchFamily="2" charset="-122"/>
              </a:rPr>
              <a:t>Gamma E., Helm R., Johnson R., Vlissides J. 1994.</a:t>
            </a:r>
            <a:r>
              <a:rPr lang="en-GB" altLang="zh-CN" sz="1900" b="1" i="1">
                <a:latin typeface="Arial" panose="020B0604020202020204" pitchFamily="34" charset="0"/>
                <a:ea typeface="宋体" panose="02010600030101010101" pitchFamily="2" charset="-122"/>
              </a:rPr>
              <a:t>Design Patterns- Elements of Reusable Object-Oriented Software.</a:t>
            </a:r>
            <a:r>
              <a:rPr lang="en-GB" altLang="zh-CN" sz="1900">
                <a:latin typeface="Arial" panose="020B0604020202020204" pitchFamily="34" charset="0"/>
                <a:ea typeface="宋体" panose="02010600030101010101" pitchFamily="2" charset="-122"/>
              </a:rPr>
              <a:t> Addison-Wesley</a:t>
            </a:r>
            <a:endParaRPr lang="en-GB" altLang="zh-CN" sz="1900">
              <a:latin typeface="Arial" panose="020B0604020202020204" pitchFamily="34" charset="0"/>
              <a:ea typeface="宋体" panose="02010600030101010101" pitchFamily="2" charset="-122"/>
            </a:endParaRPr>
          </a:p>
        </p:txBody>
      </p:sp>
      <p:sp>
        <p:nvSpPr>
          <p:cNvPr id="73113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724AAC2-42EC-2547-A5D3-FADA710FF69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Architectural Patterns</a:t>
            </a:r>
            <a:endParaRPr lang="en-GB" altLang="zh-CN">
              <a:latin typeface="Garamond" panose="02020404030301010803" charset="0"/>
              <a:ea typeface="宋体" panose="02010600030101010101" pitchFamily="2" charset="-122"/>
            </a:endParaRPr>
          </a:p>
        </p:txBody>
      </p:sp>
      <p:sp>
        <p:nvSpPr>
          <p:cNvPr id="733186" name="Rectangle 3"/>
          <p:cNvSpPr>
            <a:spLocks noGrp="1" noChangeArrowheads="1"/>
          </p:cNvSpPr>
          <p:nvPr>
            <p:ph idx="1"/>
          </p:nvPr>
        </p:nvSpPr>
        <p:spPr/>
        <p:txBody>
          <a:bodyPr/>
          <a:lstStyle/>
          <a:p>
            <a:pPr eaLnBrk="1" hangingPunct="1"/>
            <a:r>
              <a:rPr lang="zh-CN" altLang="en-GB">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An architectural pattern expresses a fundamental  organising structural organisation schema for software systems. It provides a set of predefined subsystems, specifies their responsibilities, and includes rules and guidelines for organising the relationships between them</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 </a:t>
            </a:r>
            <a:endParaRPr lang="en-GB" altLang="zh-CN">
              <a:latin typeface="Arial" panose="020B0604020202020204" pitchFamily="34" charset="0"/>
              <a:ea typeface="宋体" panose="02010600030101010101" pitchFamily="2" charset="-122"/>
            </a:endParaRPr>
          </a:p>
        </p:txBody>
      </p:sp>
      <p:sp>
        <p:nvSpPr>
          <p:cNvPr id="73318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40196D3-9F04-2D4E-BD28-71ACF5989E45}"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Architectural Patterns</a:t>
            </a:r>
            <a:endParaRPr lang="en-GB" altLang="zh-CN">
              <a:latin typeface="Garamond" panose="02020404030301010803" charset="0"/>
              <a:ea typeface="宋体" panose="02010600030101010101" pitchFamily="2" charset="-122"/>
            </a:endParaRPr>
          </a:p>
        </p:txBody>
      </p:sp>
      <p:sp>
        <p:nvSpPr>
          <p:cNvPr id="735234"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Buschmann et al., present a catalogue that includes 8  architectural patterns in 4 categories</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From Mud to Structure</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lvl="2" eaLnBrk="1" hangingPunct="1"/>
            <a:r>
              <a:rPr lang="en-GB" altLang="zh-CN" sz="2000">
                <a:latin typeface="Arial" panose="020B0604020202020204" pitchFamily="34" charset="0"/>
                <a:ea typeface="宋体" panose="02010600030101010101" pitchFamily="2" charset="-122"/>
              </a:rPr>
              <a:t>Layers, Pipes and Filters, Blackboard</a:t>
            </a:r>
            <a:endParaRPr lang="en-GB" altLang="zh-CN" sz="20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Distributed Systems</a:t>
            </a:r>
            <a:endParaRPr lang="en-GB" altLang="zh-CN" sz="2200">
              <a:latin typeface="Arial" panose="020B0604020202020204" pitchFamily="34" charset="0"/>
              <a:ea typeface="宋体" panose="02010600030101010101" pitchFamily="2" charset="-122"/>
            </a:endParaRPr>
          </a:p>
          <a:p>
            <a:pPr lvl="2" eaLnBrk="1" hangingPunct="1"/>
            <a:r>
              <a:rPr lang="en-GB" altLang="zh-CN" sz="2000">
                <a:latin typeface="Arial" panose="020B0604020202020204" pitchFamily="34" charset="0"/>
                <a:ea typeface="宋体" panose="02010600030101010101" pitchFamily="2" charset="-122"/>
              </a:rPr>
              <a:t>Broker</a:t>
            </a:r>
            <a:endParaRPr lang="en-GB" altLang="zh-CN" sz="20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Interactive Systems</a:t>
            </a:r>
            <a:endParaRPr lang="en-GB" altLang="zh-CN" sz="2200">
              <a:latin typeface="Arial" panose="020B0604020202020204" pitchFamily="34" charset="0"/>
              <a:ea typeface="宋体" panose="02010600030101010101" pitchFamily="2" charset="-122"/>
            </a:endParaRPr>
          </a:p>
          <a:p>
            <a:pPr lvl="2" eaLnBrk="1" hangingPunct="1"/>
            <a:r>
              <a:rPr lang="en-GB" altLang="zh-CN" sz="2000">
                <a:latin typeface="Arial" panose="020B0604020202020204" pitchFamily="34" charset="0"/>
                <a:ea typeface="宋体" panose="02010600030101010101" pitchFamily="2" charset="-122"/>
              </a:rPr>
              <a:t>Model View Controller, Presentation-Abstraction-Controller</a:t>
            </a:r>
            <a:endParaRPr lang="en-GB" altLang="zh-CN" sz="20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Adaptable Systems</a:t>
            </a:r>
            <a:endParaRPr lang="en-GB" altLang="zh-CN" sz="2200">
              <a:latin typeface="Arial" panose="020B0604020202020204" pitchFamily="34" charset="0"/>
              <a:ea typeface="宋体" panose="02010600030101010101" pitchFamily="2" charset="-122"/>
            </a:endParaRPr>
          </a:p>
          <a:p>
            <a:pPr lvl="2" eaLnBrk="1" hangingPunct="1"/>
            <a:r>
              <a:rPr lang="en-GB" altLang="zh-CN" sz="2000">
                <a:latin typeface="Arial" panose="020B0604020202020204" pitchFamily="34" charset="0"/>
                <a:ea typeface="宋体" panose="02010600030101010101" pitchFamily="2" charset="-122"/>
              </a:rPr>
              <a:t>Microkernel, Reflection</a:t>
            </a:r>
            <a:endParaRPr lang="en-GB" altLang="zh-CN" sz="2000">
              <a:latin typeface="Arial" panose="020B0604020202020204" pitchFamily="34" charset="0"/>
              <a:ea typeface="宋体" panose="02010600030101010101" pitchFamily="2" charset="-122"/>
            </a:endParaRPr>
          </a:p>
        </p:txBody>
      </p:sp>
      <p:sp>
        <p:nvSpPr>
          <p:cNvPr id="73523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894DC2F-74D4-3646-8CEA-C43141525959}"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The Model-View-Controller Pattern (continued)</a:t>
            </a:r>
            <a:endParaRPr lang="en-US" altLang="zh-CN">
              <a:latin typeface="Garamond" panose="02020404030301010803" charset="0"/>
              <a:ea typeface="宋体" panose="02010600030101010101" pitchFamily="2" charset="-122"/>
            </a:endParaRPr>
          </a:p>
        </p:txBody>
      </p:sp>
      <p:sp>
        <p:nvSpPr>
          <p:cNvPr id="737282"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16D76320-0853-3B4E-A161-8732F9C02579}" type="slidenum">
              <a:rPr lang="en-US" altLang="zh-CN" sz="1200">
                <a:latin typeface="Garamond" panose="02020404030301010803" charset="0"/>
              </a:rPr>
            </a:fld>
            <a:endParaRPr lang="en-US" altLang="zh-CN" sz="1200">
              <a:latin typeface="Garamond" panose="02020404030301010803" charset="0"/>
            </a:endParaRPr>
          </a:p>
        </p:txBody>
      </p:sp>
      <p:sp>
        <p:nvSpPr>
          <p:cNvPr id="737283" name="Oval 3"/>
          <p:cNvSpPr>
            <a:spLocks noChangeArrowheads="1"/>
          </p:cNvSpPr>
          <p:nvPr/>
        </p:nvSpPr>
        <p:spPr bwMode="auto">
          <a:xfrm>
            <a:off x="1752600" y="1828800"/>
            <a:ext cx="1295400" cy="1219200"/>
          </a:xfrm>
          <a:prstGeom prst="ellipse">
            <a:avLst/>
          </a:prstGeom>
          <a:noFill/>
          <a:ln w="9525">
            <a:solidFill>
              <a:schemeClr val="tx1"/>
            </a:solidFill>
            <a:round/>
          </a:ln>
        </p:spPr>
        <p:txBody>
          <a:bodyPr wrap="none" anchor="ctr"/>
          <a:lstStyle/>
          <a:p>
            <a:endParaRPr lang="zh-CN" altLang="en-US"/>
          </a:p>
        </p:txBody>
      </p:sp>
      <p:sp>
        <p:nvSpPr>
          <p:cNvPr id="737284" name="Oval 4"/>
          <p:cNvSpPr>
            <a:spLocks noChangeArrowheads="1"/>
          </p:cNvSpPr>
          <p:nvPr/>
        </p:nvSpPr>
        <p:spPr bwMode="auto">
          <a:xfrm>
            <a:off x="3886200" y="3200400"/>
            <a:ext cx="1295400" cy="1219200"/>
          </a:xfrm>
          <a:prstGeom prst="ellipse">
            <a:avLst/>
          </a:prstGeom>
          <a:noFill/>
          <a:ln w="9525">
            <a:solidFill>
              <a:schemeClr val="tx1"/>
            </a:solidFill>
            <a:round/>
          </a:ln>
        </p:spPr>
        <p:txBody>
          <a:bodyPr wrap="none" anchor="ctr"/>
          <a:lstStyle/>
          <a:p>
            <a:endParaRPr lang="zh-CN" altLang="en-US"/>
          </a:p>
        </p:txBody>
      </p:sp>
      <p:sp>
        <p:nvSpPr>
          <p:cNvPr id="737285" name="Oval 5"/>
          <p:cNvSpPr>
            <a:spLocks noChangeArrowheads="1"/>
          </p:cNvSpPr>
          <p:nvPr/>
        </p:nvSpPr>
        <p:spPr bwMode="auto">
          <a:xfrm>
            <a:off x="5105400" y="1524000"/>
            <a:ext cx="1295400" cy="1219200"/>
          </a:xfrm>
          <a:prstGeom prst="ellipse">
            <a:avLst/>
          </a:prstGeom>
          <a:noFill/>
          <a:ln w="9525">
            <a:solidFill>
              <a:schemeClr val="tx1"/>
            </a:solidFill>
            <a:round/>
          </a:ln>
        </p:spPr>
        <p:txBody>
          <a:bodyPr wrap="none" anchor="ctr"/>
          <a:lstStyle/>
          <a:p>
            <a:endParaRPr lang="zh-CN" altLang="en-US"/>
          </a:p>
        </p:txBody>
      </p:sp>
      <p:sp>
        <p:nvSpPr>
          <p:cNvPr id="737286" name="Line 6"/>
          <p:cNvSpPr>
            <a:spLocks noChangeShapeType="1"/>
          </p:cNvSpPr>
          <p:nvPr/>
        </p:nvSpPr>
        <p:spPr bwMode="auto">
          <a:xfrm flipH="1">
            <a:off x="3124200" y="1981200"/>
            <a:ext cx="2057400" cy="381000"/>
          </a:xfrm>
          <a:prstGeom prst="line">
            <a:avLst/>
          </a:prstGeom>
          <a:noFill/>
          <a:ln w="9525">
            <a:solidFill>
              <a:schemeClr val="tx1"/>
            </a:solidFill>
            <a:round/>
            <a:tailEnd type="triangle" w="lg" len="lg"/>
          </a:ln>
        </p:spPr>
        <p:txBody>
          <a:bodyPr wrap="none" anchor="ctr"/>
          <a:lstStyle/>
          <a:p>
            <a:endParaRPr lang="en-US"/>
          </a:p>
        </p:txBody>
      </p:sp>
      <p:sp>
        <p:nvSpPr>
          <p:cNvPr id="737287" name="Line 7"/>
          <p:cNvSpPr>
            <a:spLocks noChangeShapeType="1"/>
          </p:cNvSpPr>
          <p:nvPr/>
        </p:nvSpPr>
        <p:spPr bwMode="auto">
          <a:xfrm flipV="1">
            <a:off x="2971800" y="2362200"/>
            <a:ext cx="2133600" cy="381000"/>
          </a:xfrm>
          <a:prstGeom prst="line">
            <a:avLst/>
          </a:prstGeom>
          <a:noFill/>
          <a:ln w="9525">
            <a:solidFill>
              <a:schemeClr val="tx1"/>
            </a:solidFill>
            <a:round/>
            <a:tailEnd type="triangle" w="lg" len="lg"/>
          </a:ln>
        </p:spPr>
        <p:txBody>
          <a:bodyPr wrap="none" anchor="ctr"/>
          <a:lstStyle/>
          <a:p>
            <a:endParaRPr lang="en-US"/>
          </a:p>
        </p:txBody>
      </p:sp>
      <p:sp>
        <p:nvSpPr>
          <p:cNvPr id="737288" name="Line 8"/>
          <p:cNvSpPr>
            <a:spLocks noChangeShapeType="1"/>
          </p:cNvSpPr>
          <p:nvPr/>
        </p:nvSpPr>
        <p:spPr bwMode="auto">
          <a:xfrm flipV="1">
            <a:off x="5105400" y="2667000"/>
            <a:ext cx="457200" cy="685800"/>
          </a:xfrm>
          <a:prstGeom prst="line">
            <a:avLst/>
          </a:prstGeom>
          <a:noFill/>
          <a:ln w="9525">
            <a:solidFill>
              <a:schemeClr val="tx1"/>
            </a:solidFill>
            <a:round/>
            <a:tailEnd type="triangle" w="lg" len="lg"/>
          </a:ln>
        </p:spPr>
        <p:txBody>
          <a:bodyPr wrap="none" anchor="ctr"/>
          <a:lstStyle/>
          <a:p>
            <a:endParaRPr lang="en-US"/>
          </a:p>
        </p:txBody>
      </p:sp>
      <p:sp>
        <p:nvSpPr>
          <p:cNvPr id="737289" name="Line 9"/>
          <p:cNvSpPr>
            <a:spLocks noChangeShapeType="1"/>
          </p:cNvSpPr>
          <p:nvPr/>
        </p:nvSpPr>
        <p:spPr bwMode="auto">
          <a:xfrm flipH="1" flipV="1">
            <a:off x="2743200" y="2971800"/>
            <a:ext cx="1143000" cy="609600"/>
          </a:xfrm>
          <a:prstGeom prst="line">
            <a:avLst/>
          </a:prstGeom>
          <a:noFill/>
          <a:ln w="9525">
            <a:solidFill>
              <a:schemeClr val="tx1"/>
            </a:solidFill>
            <a:round/>
            <a:tailEnd type="triangle" w="lg" len="lg"/>
          </a:ln>
        </p:spPr>
        <p:txBody>
          <a:bodyPr wrap="none" anchor="ctr"/>
          <a:lstStyle/>
          <a:p>
            <a:endParaRPr lang="en-US"/>
          </a:p>
        </p:txBody>
      </p:sp>
      <p:sp>
        <p:nvSpPr>
          <p:cNvPr id="737290" name="Text Box 10"/>
          <p:cNvSpPr txBox="1">
            <a:spLocks noChangeArrowheads="1"/>
          </p:cNvSpPr>
          <p:nvPr/>
        </p:nvSpPr>
        <p:spPr bwMode="auto">
          <a:xfrm>
            <a:off x="1812925" y="2098675"/>
            <a:ext cx="979488"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a:latin typeface="Times New Roman" panose="02020603050405020304" pitchFamily="18" charset="0"/>
              </a:rPr>
              <a:t>Model</a:t>
            </a:r>
            <a:endParaRPr lang="en-US" altLang="zh-CN">
              <a:latin typeface="Times New Roman" panose="02020603050405020304" pitchFamily="18" charset="0"/>
            </a:endParaRPr>
          </a:p>
        </p:txBody>
      </p:sp>
      <p:sp>
        <p:nvSpPr>
          <p:cNvPr id="737291" name="Text Box 11"/>
          <p:cNvSpPr txBox="1">
            <a:spLocks noChangeArrowheads="1"/>
          </p:cNvSpPr>
          <p:nvPr/>
        </p:nvSpPr>
        <p:spPr bwMode="auto">
          <a:xfrm>
            <a:off x="5165725" y="1870075"/>
            <a:ext cx="844550"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a:latin typeface="Times New Roman" panose="02020603050405020304" pitchFamily="18" charset="0"/>
              </a:rPr>
              <a:t>View</a:t>
            </a:r>
            <a:endParaRPr lang="en-US" altLang="zh-CN">
              <a:latin typeface="Times New Roman" panose="02020603050405020304" pitchFamily="18" charset="0"/>
            </a:endParaRPr>
          </a:p>
        </p:txBody>
      </p:sp>
      <p:sp>
        <p:nvSpPr>
          <p:cNvPr id="737292" name="Text Box 12"/>
          <p:cNvSpPr txBox="1">
            <a:spLocks noChangeArrowheads="1"/>
          </p:cNvSpPr>
          <p:nvPr/>
        </p:nvSpPr>
        <p:spPr bwMode="auto">
          <a:xfrm>
            <a:off x="3810000" y="3581400"/>
            <a:ext cx="1435100" cy="457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a:latin typeface="Times New Roman" panose="02020603050405020304" pitchFamily="18" charset="0"/>
              </a:rPr>
              <a:t>Controller</a:t>
            </a:r>
            <a:endParaRPr lang="en-US" altLang="zh-CN">
              <a:latin typeface="Times New Roman" panose="02020603050405020304" pitchFamily="18" charset="0"/>
            </a:endParaRPr>
          </a:p>
        </p:txBody>
      </p:sp>
      <p:sp>
        <p:nvSpPr>
          <p:cNvPr id="737293" name="Text Box 13"/>
          <p:cNvSpPr txBox="1">
            <a:spLocks noChangeArrowheads="1"/>
          </p:cNvSpPr>
          <p:nvPr/>
        </p:nvSpPr>
        <p:spPr bwMode="auto">
          <a:xfrm>
            <a:off x="395288" y="4497388"/>
            <a:ext cx="8229600" cy="17399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buFontTx/>
              <a:buChar char="•"/>
            </a:pPr>
            <a:r>
              <a:rPr lang="en-US" altLang="zh-CN" sz="1800" b="1">
                <a:latin typeface="Times New Roman" panose="02020603050405020304" pitchFamily="18" charset="0"/>
              </a:rPr>
              <a:t>M-V-C originated with Smalltalk-80</a:t>
            </a:r>
            <a:endParaRPr lang="en-US" altLang="zh-CN" sz="1800">
              <a:latin typeface="Times New Roman" panose="02020603050405020304" pitchFamily="18" charset="0"/>
            </a:endParaRPr>
          </a:p>
          <a:p>
            <a:r>
              <a:rPr lang="en-US" altLang="zh-CN" sz="1800">
                <a:latin typeface="Times New Roman" panose="02020603050405020304" pitchFamily="18" charset="0"/>
              </a:rPr>
              <a:t>	- Informs the entire architecture of modern Smalltalk </a:t>
            </a:r>
            <a:endParaRPr lang="en-US" altLang="zh-CN" sz="1800">
              <a:latin typeface="Times New Roman" panose="02020603050405020304" pitchFamily="18" charset="0"/>
            </a:endParaRPr>
          </a:p>
          <a:p>
            <a:r>
              <a:rPr lang="en-US" altLang="zh-CN" sz="1800">
                <a:latin typeface="Times New Roman" panose="02020603050405020304" pitchFamily="18" charset="0"/>
              </a:rPr>
              <a:t>	environments</a:t>
            </a:r>
            <a:endParaRPr lang="en-US" altLang="zh-CN" sz="1800">
              <a:latin typeface="Times New Roman" panose="02020603050405020304" pitchFamily="18" charset="0"/>
            </a:endParaRPr>
          </a:p>
          <a:p>
            <a:pPr>
              <a:buFontTx/>
              <a:buChar char="•"/>
            </a:pPr>
            <a:r>
              <a:rPr lang="en-US" altLang="zh-CN" sz="1800" b="1">
                <a:latin typeface="Times New Roman" panose="02020603050405020304" pitchFamily="18" charset="0"/>
              </a:rPr>
              <a:t>Microsoft’s Document-View architecture is an instance of M-V-C</a:t>
            </a:r>
            <a:endParaRPr lang="en-US" altLang="zh-CN" sz="1800" b="1">
              <a:latin typeface="Times New Roman" panose="02020603050405020304" pitchFamily="18" charset="0"/>
            </a:endParaRPr>
          </a:p>
          <a:p>
            <a:pPr lvl="2">
              <a:buFontTx/>
              <a:buChar char="•"/>
            </a:pPr>
            <a:r>
              <a:rPr lang="en-US" altLang="zh-CN" sz="1800">
                <a:latin typeface="Times New Roman" panose="02020603050405020304" pitchFamily="18" charset="0"/>
              </a:rPr>
              <a:t>Model = Document, View = View</a:t>
            </a:r>
            <a:endParaRPr lang="en-US" altLang="zh-CN" sz="1800">
              <a:latin typeface="Times New Roman" panose="02020603050405020304" pitchFamily="18" charset="0"/>
            </a:endParaRPr>
          </a:p>
          <a:p>
            <a:r>
              <a:rPr lang="en-US" altLang="zh-CN" sz="1800">
                <a:latin typeface="Times New Roman" panose="02020603050405020304" pitchFamily="18" charset="0"/>
              </a:rPr>
              <a:t>	-So where is the Controller? (answer: it is MS Windows!)</a:t>
            </a:r>
            <a:endParaRPr lang="en-US" altLang="zh-CN" sz="18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2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Layers Pattern: Example</a:t>
            </a:r>
            <a:endParaRPr lang="en-GB" altLang="zh-CN">
              <a:latin typeface="Garamond" panose="02020404030301010803" charset="0"/>
              <a:ea typeface="宋体" panose="02010600030101010101" pitchFamily="2" charset="-122"/>
            </a:endParaRPr>
          </a:p>
        </p:txBody>
      </p:sp>
      <p:sp>
        <p:nvSpPr>
          <p:cNvPr id="73933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5539932-F3E5-164D-B36E-4F9CA840B6CE}" type="slidenum">
              <a:rPr lang="en-US" altLang="zh-CN" sz="1200">
                <a:latin typeface="Garamond" panose="02020404030301010803" charset="0"/>
              </a:rPr>
            </a:fld>
            <a:endParaRPr lang="en-US" altLang="zh-CN" sz="1200">
              <a:latin typeface="Garamond" panose="02020404030301010803" charset="0"/>
            </a:endParaRPr>
          </a:p>
        </p:txBody>
      </p:sp>
      <p:sp>
        <p:nvSpPr>
          <p:cNvPr id="739331" name="Text Box 3"/>
          <p:cNvSpPr txBox="1">
            <a:spLocks noChangeArrowheads="1"/>
          </p:cNvSpPr>
          <p:nvPr/>
        </p:nvSpPr>
        <p:spPr bwMode="auto">
          <a:xfrm>
            <a:off x="1192213" y="18573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FTP</a:t>
            </a:r>
            <a:endParaRPr lang="en-GB" altLang="zh-CN">
              <a:latin typeface="Tahoma" panose="020B0604030504040204" charset="0"/>
            </a:endParaRPr>
          </a:p>
        </p:txBody>
      </p:sp>
      <p:sp>
        <p:nvSpPr>
          <p:cNvPr id="739332" name="Text Box 4"/>
          <p:cNvSpPr txBox="1">
            <a:spLocks noChangeArrowheads="1"/>
          </p:cNvSpPr>
          <p:nvPr/>
        </p:nvSpPr>
        <p:spPr bwMode="auto">
          <a:xfrm>
            <a:off x="5459413" y="18573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FTP</a:t>
            </a:r>
            <a:endParaRPr lang="en-GB" altLang="zh-CN">
              <a:latin typeface="Tahoma" panose="020B0604030504040204" charset="0"/>
            </a:endParaRPr>
          </a:p>
        </p:txBody>
      </p:sp>
      <p:sp>
        <p:nvSpPr>
          <p:cNvPr id="739333" name="Text Box 5"/>
          <p:cNvSpPr txBox="1">
            <a:spLocks noChangeArrowheads="1"/>
          </p:cNvSpPr>
          <p:nvPr/>
        </p:nvSpPr>
        <p:spPr bwMode="auto">
          <a:xfrm>
            <a:off x="1192213" y="30003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TC P</a:t>
            </a:r>
            <a:endParaRPr lang="en-GB" altLang="zh-CN">
              <a:latin typeface="Tahoma" panose="020B0604030504040204" charset="0"/>
            </a:endParaRPr>
          </a:p>
        </p:txBody>
      </p:sp>
      <p:sp>
        <p:nvSpPr>
          <p:cNvPr id="739334" name="Text Box 6"/>
          <p:cNvSpPr txBox="1">
            <a:spLocks noChangeArrowheads="1"/>
          </p:cNvSpPr>
          <p:nvPr/>
        </p:nvSpPr>
        <p:spPr bwMode="auto">
          <a:xfrm>
            <a:off x="5459413" y="29241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TC P</a:t>
            </a:r>
            <a:endParaRPr lang="en-GB" altLang="zh-CN">
              <a:latin typeface="Tahoma" panose="020B0604030504040204" charset="0"/>
            </a:endParaRPr>
          </a:p>
        </p:txBody>
      </p:sp>
      <p:sp>
        <p:nvSpPr>
          <p:cNvPr id="739335" name="Text Box 7"/>
          <p:cNvSpPr txBox="1">
            <a:spLocks noChangeArrowheads="1"/>
          </p:cNvSpPr>
          <p:nvPr/>
        </p:nvSpPr>
        <p:spPr bwMode="auto">
          <a:xfrm>
            <a:off x="1192213" y="39909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I P</a:t>
            </a:r>
            <a:endParaRPr lang="en-GB" altLang="zh-CN">
              <a:latin typeface="Tahoma" panose="020B0604030504040204" charset="0"/>
            </a:endParaRPr>
          </a:p>
        </p:txBody>
      </p:sp>
      <p:sp>
        <p:nvSpPr>
          <p:cNvPr id="739336" name="Text Box 8"/>
          <p:cNvSpPr txBox="1">
            <a:spLocks noChangeArrowheads="1"/>
          </p:cNvSpPr>
          <p:nvPr/>
        </p:nvSpPr>
        <p:spPr bwMode="auto">
          <a:xfrm>
            <a:off x="5459413" y="3990975"/>
            <a:ext cx="11430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I P</a:t>
            </a:r>
            <a:endParaRPr lang="en-GB" altLang="zh-CN">
              <a:latin typeface="Tahoma" panose="020B0604030504040204" charset="0"/>
            </a:endParaRPr>
          </a:p>
        </p:txBody>
      </p:sp>
      <p:sp>
        <p:nvSpPr>
          <p:cNvPr id="739337" name="Text Box 9"/>
          <p:cNvSpPr txBox="1">
            <a:spLocks noChangeArrowheads="1"/>
          </p:cNvSpPr>
          <p:nvPr/>
        </p:nvSpPr>
        <p:spPr bwMode="auto">
          <a:xfrm>
            <a:off x="1116013" y="5210175"/>
            <a:ext cx="16764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Ethernet</a:t>
            </a:r>
            <a:endParaRPr lang="en-GB" altLang="zh-CN">
              <a:latin typeface="Tahoma" panose="020B0604030504040204" charset="0"/>
            </a:endParaRPr>
          </a:p>
        </p:txBody>
      </p:sp>
      <p:sp>
        <p:nvSpPr>
          <p:cNvPr id="739338" name="Text Box 10"/>
          <p:cNvSpPr txBox="1">
            <a:spLocks noChangeArrowheads="1"/>
          </p:cNvSpPr>
          <p:nvPr/>
        </p:nvSpPr>
        <p:spPr bwMode="auto">
          <a:xfrm>
            <a:off x="5383213" y="5210175"/>
            <a:ext cx="16764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Ethernet</a:t>
            </a:r>
            <a:endParaRPr lang="en-GB" altLang="zh-CN">
              <a:latin typeface="Tahoma" panose="020B0604030504040204" charset="0"/>
            </a:endParaRPr>
          </a:p>
        </p:txBody>
      </p:sp>
      <p:sp>
        <p:nvSpPr>
          <p:cNvPr id="739339" name="Line 11"/>
          <p:cNvSpPr>
            <a:spLocks noChangeShapeType="1"/>
          </p:cNvSpPr>
          <p:nvPr/>
        </p:nvSpPr>
        <p:spPr bwMode="auto">
          <a:xfrm>
            <a:off x="1649413" y="2314575"/>
            <a:ext cx="0" cy="685800"/>
          </a:xfrm>
          <a:prstGeom prst="line">
            <a:avLst/>
          </a:prstGeom>
          <a:noFill/>
          <a:ln w="9525">
            <a:solidFill>
              <a:schemeClr val="tx1"/>
            </a:solidFill>
            <a:miter lim="800000"/>
          </a:ln>
        </p:spPr>
        <p:txBody>
          <a:bodyPr wrap="none"/>
          <a:lstStyle/>
          <a:p>
            <a:endParaRPr lang="en-US"/>
          </a:p>
        </p:txBody>
      </p:sp>
      <p:sp>
        <p:nvSpPr>
          <p:cNvPr id="739340" name="Line 12"/>
          <p:cNvSpPr>
            <a:spLocks noChangeShapeType="1"/>
          </p:cNvSpPr>
          <p:nvPr/>
        </p:nvSpPr>
        <p:spPr bwMode="auto">
          <a:xfrm>
            <a:off x="1649413" y="3457575"/>
            <a:ext cx="0" cy="533400"/>
          </a:xfrm>
          <a:prstGeom prst="line">
            <a:avLst/>
          </a:prstGeom>
          <a:noFill/>
          <a:ln w="9525">
            <a:solidFill>
              <a:schemeClr val="tx1"/>
            </a:solidFill>
            <a:miter lim="800000"/>
          </a:ln>
        </p:spPr>
        <p:txBody>
          <a:bodyPr wrap="none"/>
          <a:lstStyle/>
          <a:p>
            <a:endParaRPr lang="en-US"/>
          </a:p>
        </p:txBody>
      </p:sp>
      <p:sp>
        <p:nvSpPr>
          <p:cNvPr id="739341" name="Line 13"/>
          <p:cNvSpPr>
            <a:spLocks noChangeShapeType="1"/>
          </p:cNvSpPr>
          <p:nvPr/>
        </p:nvSpPr>
        <p:spPr bwMode="auto">
          <a:xfrm>
            <a:off x="1649413" y="4448175"/>
            <a:ext cx="0" cy="762000"/>
          </a:xfrm>
          <a:prstGeom prst="line">
            <a:avLst/>
          </a:prstGeom>
          <a:noFill/>
          <a:ln w="9525">
            <a:solidFill>
              <a:schemeClr val="tx1"/>
            </a:solidFill>
            <a:miter lim="800000"/>
          </a:ln>
        </p:spPr>
        <p:txBody>
          <a:bodyPr wrap="none"/>
          <a:lstStyle/>
          <a:p>
            <a:endParaRPr lang="en-US"/>
          </a:p>
        </p:txBody>
      </p:sp>
      <p:sp>
        <p:nvSpPr>
          <p:cNvPr id="739342" name="Line 14"/>
          <p:cNvSpPr>
            <a:spLocks noChangeShapeType="1"/>
          </p:cNvSpPr>
          <p:nvPr/>
        </p:nvSpPr>
        <p:spPr bwMode="auto">
          <a:xfrm>
            <a:off x="5916613" y="2314575"/>
            <a:ext cx="0" cy="609600"/>
          </a:xfrm>
          <a:prstGeom prst="line">
            <a:avLst/>
          </a:prstGeom>
          <a:noFill/>
          <a:ln w="9525">
            <a:solidFill>
              <a:schemeClr val="tx1"/>
            </a:solidFill>
            <a:miter lim="800000"/>
          </a:ln>
        </p:spPr>
        <p:txBody>
          <a:bodyPr wrap="none"/>
          <a:lstStyle/>
          <a:p>
            <a:endParaRPr lang="en-US"/>
          </a:p>
        </p:txBody>
      </p:sp>
      <p:sp>
        <p:nvSpPr>
          <p:cNvPr id="739343" name="Line 15"/>
          <p:cNvSpPr>
            <a:spLocks noChangeShapeType="1"/>
          </p:cNvSpPr>
          <p:nvPr/>
        </p:nvSpPr>
        <p:spPr bwMode="auto">
          <a:xfrm>
            <a:off x="5916613" y="3381375"/>
            <a:ext cx="0" cy="609600"/>
          </a:xfrm>
          <a:prstGeom prst="line">
            <a:avLst/>
          </a:prstGeom>
          <a:noFill/>
          <a:ln w="9525">
            <a:solidFill>
              <a:schemeClr val="tx1"/>
            </a:solidFill>
            <a:miter lim="800000"/>
          </a:ln>
        </p:spPr>
        <p:txBody>
          <a:bodyPr wrap="none"/>
          <a:lstStyle/>
          <a:p>
            <a:endParaRPr lang="en-US"/>
          </a:p>
        </p:txBody>
      </p:sp>
      <p:sp>
        <p:nvSpPr>
          <p:cNvPr id="739344" name="Line 16"/>
          <p:cNvSpPr>
            <a:spLocks noChangeShapeType="1"/>
          </p:cNvSpPr>
          <p:nvPr/>
        </p:nvSpPr>
        <p:spPr bwMode="auto">
          <a:xfrm>
            <a:off x="5916613" y="4448175"/>
            <a:ext cx="0" cy="762000"/>
          </a:xfrm>
          <a:prstGeom prst="line">
            <a:avLst/>
          </a:prstGeom>
          <a:noFill/>
          <a:ln w="9525">
            <a:solidFill>
              <a:schemeClr val="tx1"/>
            </a:solidFill>
            <a:miter lim="800000"/>
          </a:ln>
        </p:spPr>
        <p:txBody>
          <a:bodyPr wrap="none"/>
          <a:lstStyle/>
          <a:p>
            <a:endParaRPr lang="en-US"/>
          </a:p>
        </p:txBody>
      </p:sp>
      <p:sp>
        <p:nvSpPr>
          <p:cNvPr id="739345" name="Line 17"/>
          <p:cNvSpPr>
            <a:spLocks noChangeShapeType="1"/>
          </p:cNvSpPr>
          <p:nvPr/>
        </p:nvSpPr>
        <p:spPr bwMode="auto">
          <a:xfrm>
            <a:off x="1649413" y="5667375"/>
            <a:ext cx="0" cy="228600"/>
          </a:xfrm>
          <a:prstGeom prst="line">
            <a:avLst/>
          </a:prstGeom>
          <a:noFill/>
          <a:ln w="9525">
            <a:solidFill>
              <a:schemeClr val="tx1"/>
            </a:solidFill>
            <a:miter lim="800000"/>
          </a:ln>
        </p:spPr>
        <p:txBody>
          <a:bodyPr wrap="none"/>
          <a:lstStyle/>
          <a:p>
            <a:endParaRPr lang="en-US"/>
          </a:p>
        </p:txBody>
      </p:sp>
      <p:sp>
        <p:nvSpPr>
          <p:cNvPr id="739346" name="Line 18"/>
          <p:cNvSpPr>
            <a:spLocks noChangeShapeType="1"/>
          </p:cNvSpPr>
          <p:nvPr/>
        </p:nvSpPr>
        <p:spPr bwMode="auto">
          <a:xfrm>
            <a:off x="1649413" y="5895975"/>
            <a:ext cx="4267200" cy="0"/>
          </a:xfrm>
          <a:prstGeom prst="line">
            <a:avLst/>
          </a:prstGeom>
          <a:noFill/>
          <a:ln w="9525">
            <a:solidFill>
              <a:schemeClr val="tx1"/>
            </a:solidFill>
            <a:miter lim="800000"/>
          </a:ln>
        </p:spPr>
        <p:txBody>
          <a:bodyPr wrap="none"/>
          <a:lstStyle/>
          <a:p>
            <a:endParaRPr lang="en-US"/>
          </a:p>
        </p:txBody>
      </p:sp>
      <p:sp>
        <p:nvSpPr>
          <p:cNvPr id="739347" name="Line 19"/>
          <p:cNvSpPr>
            <a:spLocks noChangeShapeType="1"/>
          </p:cNvSpPr>
          <p:nvPr/>
        </p:nvSpPr>
        <p:spPr bwMode="auto">
          <a:xfrm flipV="1">
            <a:off x="5916613" y="5667375"/>
            <a:ext cx="0" cy="228600"/>
          </a:xfrm>
          <a:prstGeom prst="line">
            <a:avLst/>
          </a:prstGeom>
          <a:noFill/>
          <a:ln w="9525">
            <a:solidFill>
              <a:schemeClr val="tx1"/>
            </a:solidFill>
            <a:miter lim="800000"/>
          </a:ln>
        </p:spPr>
        <p:txBody>
          <a:bodyPr wrap="none"/>
          <a:lstStyle/>
          <a:p>
            <a:endParaRPr lang="en-US"/>
          </a:p>
        </p:txBody>
      </p:sp>
      <p:sp>
        <p:nvSpPr>
          <p:cNvPr id="739348" name="Line 20"/>
          <p:cNvSpPr>
            <a:spLocks noChangeShapeType="1"/>
          </p:cNvSpPr>
          <p:nvPr/>
        </p:nvSpPr>
        <p:spPr bwMode="auto">
          <a:xfrm>
            <a:off x="2335213" y="2085975"/>
            <a:ext cx="3124200" cy="0"/>
          </a:xfrm>
          <a:prstGeom prst="line">
            <a:avLst/>
          </a:prstGeom>
          <a:noFill/>
          <a:ln w="9525">
            <a:solidFill>
              <a:schemeClr val="tx1"/>
            </a:solidFill>
            <a:prstDash val="dash"/>
            <a:miter lim="800000"/>
          </a:ln>
        </p:spPr>
        <p:txBody>
          <a:bodyPr wrap="none"/>
          <a:lstStyle/>
          <a:p>
            <a:endParaRPr lang="en-US"/>
          </a:p>
        </p:txBody>
      </p:sp>
      <p:sp>
        <p:nvSpPr>
          <p:cNvPr id="739349" name="Line 21"/>
          <p:cNvSpPr>
            <a:spLocks noChangeShapeType="1"/>
          </p:cNvSpPr>
          <p:nvPr/>
        </p:nvSpPr>
        <p:spPr bwMode="auto">
          <a:xfrm>
            <a:off x="2335213" y="3228975"/>
            <a:ext cx="3124200" cy="0"/>
          </a:xfrm>
          <a:prstGeom prst="line">
            <a:avLst/>
          </a:prstGeom>
          <a:noFill/>
          <a:ln w="9525">
            <a:solidFill>
              <a:schemeClr val="tx1"/>
            </a:solidFill>
            <a:prstDash val="dash"/>
            <a:miter lim="800000"/>
          </a:ln>
        </p:spPr>
        <p:txBody>
          <a:bodyPr wrap="none"/>
          <a:lstStyle/>
          <a:p>
            <a:endParaRPr lang="en-US"/>
          </a:p>
        </p:txBody>
      </p:sp>
      <p:sp>
        <p:nvSpPr>
          <p:cNvPr id="739350" name="Line 22"/>
          <p:cNvSpPr>
            <a:spLocks noChangeShapeType="1"/>
          </p:cNvSpPr>
          <p:nvPr/>
        </p:nvSpPr>
        <p:spPr bwMode="auto">
          <a:xfrm>
            <a:off x="2335213" y="4219575"/>
            <a:ext cx="3124200" cy="0"/>
          </a:xfrm>
          <a:prstGeom prst="line">
            <a:avLst/>
          </a:prstGeom>
          <a:noFill/>
          <a:ln w="9525">
            <a:solidFill>
              <a:schemeClr val="tx1"/>
            </a:solidFill>
            <a:prstDash val="dash"/>
            <a:miter lim="800000"/>
          </a:ln>
        </p:spPr>
        <p:txBody>
          <a:bodyPr wrap="none"/>
          <a:lstStyle/>
          <a:p>
            <a:endParaRPr lang="en-US"/>
          </a:p>
        </p:txBody>
      </p:sp>
      <p:sp>
        <p:nvSpPr>
          <p:cNvPr id="739351" name="Text Box 23"/>
          <p:cNvSpPr txBox="1">
            <a:spLocks noChangeArrowheads="1"/>
          </p:cNvSpPr>
          <p:nvPr/>
        </p:nvSpPr>
        <p:spPr bwMode="auto">
          <a:xfrm>
            <a:off x="2563813" y="1628775"/>
            <a:ext cx="2133600" cy="457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endParaRPr lang="zh-CN" altLang="en-US">
              <a:latin typeface="Tahoma" panose="020B0604030504040204" charset="0"/>
            </a:endParaRPr>
          </a:p>
        </p:txBody>
      </p:sp>
      <p:sp>
        <p:nvSpPr>
          <p:cNvPr id="739352" name="Text Box 24"/>
          <p:cNvSpPr txBox="1">
            <a:spLocks noChangeArrowheads="1"/>
          </p:cNvSpPr>
          <p:nvPr/>
        </p:nvSpPr>
        <p:spPr bwMode="auto">
          <a:xfrm>
            <a:off x="3021013" y="1628775"/>
            <a:ext cx="2514600" cy="3365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FTP protocol</a:t>
            </a:r>
            <a:endParaRPr lang="en-GB" altLang="zh-CN" sz="1600">
              <a:latin typeface="Tahoma" panose="020B0604030504040204" charset="0"/>
            </a:endParaRPr>
          </a:p>
        </p:txBody>
      </p:sp>
      <p:sp>
        <p:nvSpPr>
          <p:cNvPr id="739353" name="Text Box 25"/>
          <p:cNvSpPr txBox="1">
            <a:spLocks noChangeArrowheads="1"/>
          </p:cNvSpPr>
          <p:nvPr/>
        </p:nvSpPr>
        <p:spPr bwMode="auto">
          <a:xfrm>
            <a:off x="2944813" y="2771775"/>
            <a:ext cx="2514600" cy="3365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TCP protocol</a:t>
            </a:r>
            <a:endParaRPr lang="en-GB" altLang="zh-CN" sz="1600">
              <a:latin typeface="Tahoma" panose="020B0604030504040204" charset="0"/>
            </a:endParaRPr>
          </a:p>
        </p:txBody>
      </p:sp>
      <p:sp>
        <p:nvSpPr>
          <p:cNvPr id="739354" name="Text Box 26"/>
          <p:cNvSpPr txBox="1">
            <a:spLocks noChangeArrowheads="1"/>
          </p:cNvSpPr>
          <p:nvPr/>
        </p:nvSpPr>
        <p:spPr bwMode="auto">
          <a:xfrm>
            <a:off x="2944813" y="3762375"/>
            <a:ext cx="2514600" cy="3365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IP protocol</a:t>
            </a:r>
            <a:endParaRPr lang="en-GB" altLang="zh-CN" sz="1600">
              <a:latin typeface="Tahoma" panose="020B0604030504040204" charset="0"/>
            </a:endParaRPr>
          </a:p>
        </p:txBody>
      </p:sp>
      <p:sp>
        <p:nvSpPr>
          <p:cNvPr id="739355" name="Line 27"/>
          <p:cNvSpPr>
            <a:spLocks noChangeShapeType="1"/>
          </p:cNvSpPr>
          <p:nvPr/>
        </p:nvSpPr>
        <p:spPr bwMode="auto">
          <a:xfrm>
            <a:off x="2792413" y="5438775"/>
            <a:ext cx="2590800" cy="0"/>
          </a:xfrm>
          <a:prstGeom prst="line">
            <a:avLst/>
          </a:prstGeom>
          <a:noFill/>
          <a:ln w="9525">
            <a:solidFill>
              <a:schemeClr val="tx1"/>
            </a:solidFill>
            <a:prstDash val="dash"/>
            <a:miter lim="800000"/>
          </a:ln>
        </p:spPr>
        <p:txBody>
          <a:bodyPr wrap="none"/>
          <a:lstStyle/>
          <a:p>
            <a:endParaRPr lang="en-US"/>
          </a:p>
        </p:txBody>
      </p:sp>
      <p:sp>
        <p:nvSpPr>
          <p:cNvPr id="739356" name="Text Box 28"/>
          <p:cNvSpPr txBox="1">
            <a:spLocks noChangeArrowheads="1"/>
          </p:cNvSpPr>
          <p:nvPr/>
        </p:nvSpPr>
        <p:spPr bwMode="auto">
          <a:xfrm>
            <a:off x="2868613" y="4981575"/>
            <a:ext cx="2514600" cy="3365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Ethernet protocol</a:t>
            </a:r>
            <a:endParaRPr lang="en-GB" altLang="zh-CN" sz="1600">
              <a:latin typeface="Tahoma" panose="020B0604030504040204" charset="0"/>
            </a:endParaRPr>
          </a:p>
        </p:txBody>
      </p:sp>
      <p:sp>
        <p:nvSpPr>
          <p:cNvPr id="739357" name="Text Box 29"/>
          <p:cNvSpPr txBox="1">
            <a:spLocks noChangeArrowheads="1"/>
          </p:cNvSpPr>
          <p:nvPr/>
        </p:nvSpPr>
        <p:spPr bwMode="auto">
          <a:xfrm>
            <a:off x="2868613" y="5591175"/>
            <a:ext cx="2514600" cy="3365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Physical connection</a:t>
            </a:r>
            <a:endParaRPr lang="en-GB" altLang="zh-CN" sz="1600">
              <a:latin typeface="Tahoma" panose="020B0604030504040204" charset="0"/>
            </a:endParaRPr>
          </a:p>
        </p:txBody>
      </p:sp>
      <p:sp>
        <p:nvSpPr>
          <p:cNvPr id="739358" name="Text Box 30"/>
          <p:cNvSpPr txBox="1">
            <a:spLocks noChangeArrowheads="1"/>
          </p:cNvSpPr>
          <p:nvPr/>
        </p:nvSpPr>
        <p:spPr bwMode="auto">
          <a:xfrm>
            <a:off x="6553200" y="1981200"/>
            <a:ext cx="2590800" cy="457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TCP/IP protocol</a:t>
            </a:r>
            <a:endParaRPr lang="en-GB" altLang="zh-CN">
              <a:latin typeface="Tahoma" panose="020B06040305040402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Layers Pattern</a:t>
            </a:r>
            <a:endParaRPr lang="en-GB" altLang="zh-CN">
              <a:latin typeface="Garamond" panose="02020404030301010803" charset="0"/>
              <a:ea typeface="宋体" panose="02010600030101010101" pitchFamily="2" charset="-122"/>
            </a:endParaRPr>
          </a:p>
        </p:txBody>
      </p:sp>
      <p:sp>
        <p:nvSpPr>
          <p:cNvPr id="741378"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Context</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large system needing decomposition</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Problem</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How to structure systems that contain a mix of high and low-level functionality</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Solution</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Conceptually layer the system, from level 0 upwards</a:t>
            </a:r>
            <a:endParaRPr lang="en-GB" altLang="zh-CN">
              <a:latin typeface="Arial" panose="020B0604020202020204" pitchFamily="34" charset="0"/>
              <a:ea typeface="宋体" panose="02010600030101010101" pitchFamily="2" charset="-122"/>
            </a:endParaRPr>
          </a:p>
        </p:txBody>
      </p:sp>
      <p:sp>
        <p:nvSpPr>
          <p:cNvPr id="74137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914A2624-9037-4D46-9191-7026FC78BBE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Layers Pattern: Structure</a:t>
            </a:r>
            <a:endParaRPr lang="en-GB" altLang="zh-CN">
              <a:latin typeface="Garamond" panose="02020404030301010803" charset="0"/>
              <a:ea typeface="宋体" panose="02010600030101010101" pitchFamily="2" charset="-122"/>
            </a:endParaRPr>
          </a:p>
        </p:txBody>
      </p:sp>
      <p:sp>
        <p:nvSpPr>
          <p:cNvPr id="743426"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B05DEBD-ED3A-7E44-B9BB-651C6AB8ACF0}" type="slidenum">
              <a:rPr lang="en-US" altLang="zh-CN" sz="1200">
                <a:latin typeface="Garamond" panose="02020404030301010803" charset="0"/>
              </a:rPr>
            </a:fld>
            <a:endParaRPr lang="en-US" altLang="zh-CN" sz="1200">
              <a:latin typeface="Garamond" panose="02020404030301010803" charset="0"/>
            </a:endParaRPr>
          </a:p>
        </p:txBody>
      </p:sp>
      <p:grpSp>
        <p:nvGrpSpPr>
          <p:cNvPr id="743427" name="Group 3"/>
          <p:cNvGrpSpPr/>
          <p:nvPr/>
        </p:nvGrpSpPr>
        <p:grpSpPr bwMode="auto">
          <a:xfrm>
            <a:off x="990600" y="2438400"/>
            <a:ext cx="7696200" cy="3352800"/>
            <a:chOff x="624" y="1536"/>
            <a:chExt cx="4848" cy="2112"/>
          </a:xfrm>
        </p:grpSpPr>
        <p:sp>
          <p:nvSpPr>
            <p:cNvPr id="743428" name="Rectangle 4"/>
            <p:cNvSpPr>
              <a:spLocks noChangeArrowheads="1"/>
            </p:cNvSpPr>
            <p:nvPr/>
          </p:nvSpPr>
          <p:spPr bwMode="auto">
            <a:xfrm>
              <a:off x="624" y="1536"/>
              <a:ext cx="4848" cy="2112"/>
            </a:xfrm>
            <a:prstGeom prst="rect">
              <a:avLst/>
            </a:prstGeom>
            <a:solidFill>
              <a:schemeClr val="accent1">
                <a:alpha val="47058"/>
              </a:schemeClr>
            </a:solidFill>
            <a:ln w="9525">
              <a:miter lim="800000"/>
            </a:ln>
            <a:scene3d>
              <a:camera prst="legacyPerspectiveTop"/>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743429" name="Line 5"/>
            <p:cNvSpPr>
              <a:spLocks noChangeShapeType="1"/>
            </p:cNvSpPr>
            <p:nvPr/>
          </p:nvSpPr>
          <p:spPr bwMode="auto">
            <a:xfrm>
              <a:off x="624" y="2208"/>
              <a:ext cx="4848" cy="0"/>
            </a:xfrm>
            <a:prstGeom prst="line">
              <a:avLst/>
            </a:prstGeom>
            <a:noFill/>
            <a:ln w="9525">
              <a:solidFill>
                <a:schemeClr val="tx1"/>
              </a:solidFill>
              <a:miter lim="800000"/>
            </a:ln>
          </p:spPr>
          <p:txBody>
            <a:bodyPr wrap="none"/>
            <a:lstStyle/>
            <a:p>
              <a:endParaRPr lang="en-US"/>
            </a:p>
          </p:txBody>
        </p:sp>
        <p:sp>
          <p:nvSpPr>
            <p:cNvPr id="743430" name="Line 6"/>
            <p:cNvSpPr>
              <a:spLocks noChangeShapeType="1"/>
            </p:cNvSpPr>
            <p:nvPr/>
          </p:nvSpPr>
          <p:spPr bwMode="auto">
            <a:xfrm>
              <a:off x="2832" y="2208"/>
              <a:ext cx="0" cy="1440"/>
            </a:xfrm>
            <a:prstGeom prst="line">
              <a:avLst/>
            </a:prstGeom>
            <a:noFill/>
            <a:ln w="9525">
              <a:solidFill>
                <a:schemeClr val="tx1"/>
              </a:solidFill>
              <a:miter lim="800000"/>
            </a:ln>
          </p:spPr>
          <p:txBody>
            <a:bodyPr wrap="none"/>
            <a:lstStyle/>
            <a:p>
              <a:endParaRPr lang="en-US"/>
            </a:p>
          </p:txBody>
        </p:sp>
        <p:sp>
          <p:nvSpPr>
            <p:cNvPr id="743431" name="Text Box 7"/>
            <p:cNvSpPr txBox="1">
              <a:spLocks noChangeArrowheads="1"/>
            </p:cNvSpPr>
            <p:nvPr/>
          </p:nvSpPr>
          <p:spPr bwMode="auto">
            <a:xfrm>
              <a:off x="768" y="1680"/>
              <a:ext cx="1536"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endParaRPr lang="zh-CN" altLang="en-US">
                <a:latin typeface="Tahoma" panose="020B0604030504040204" charset="0"/>
              </a:endParaRPr>
            </a:p>
          </p:txBody>
        </p:sp>
        <p:sp>
          <p:nvSpPr>
            <p:cNvPr id="743432" name="Text Box 8"/>
            <p:cNvSpPr txBox="1">
              <a:spLocks noChangeArrowheads="1"/>
            </p:cNvSpPr>
            <p:nvPr/>
          </p:nvSpPr>
          <p:spPr bwMode="auto">
            <a:xfrm>
              <a:off x="768" y="1776"/>
              <a:ext cx="1728"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Class</a:t>
              </a:r>
              <a:endParaRPr lang="en-GB" altLang="zh-CN">
                <a:latin typeface="Tahoma" panose="020B0604030504040204" charset="0"/>
              </a:endParaRPr>
            </a:p>
          </p:txBody>
        </p:sp>
        <p:sp>
          <p:nvSpPr>
            <p:cNvPr id="743433" name="Text Box 9"/>
            <p:cNvSpPr txBox="1">
              <a:spLocks noChangeArrowheads="1"/>
            </p:cNvSpPr>
            <p:nvPr/>
          </p:nvSpPr>
          <p:spPr bwMode="auto">
            <a:xfrm>
              <a:off x="816" y="2304"/>
              <a:ext cx="1920"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Responsibility</a:t>
              </a:r>
              <a:endParaRPr lang="en-GB" altLang="zh-CN">
                <a:latin typeface="Tahoma" panose="020B0604030504040204" charset="0"/>
              </a:endParaRPr>
            </a:p>
          </p:txBody>
        </p:sp>
        <p:sp>
          <p:nvSpPr>
            <p:cNvPr id="743434" name="Text Box 10"/>
            <p:cNvSpPr txBox="1">
              <a:spLocks noChangeArrowheads="1"/>
            </p:cNvSpPr>
            <p:nvPr/>
          </p:nvSpPr>
          <p:spPr bwMode="auto">
            <a:xfrm>
              <a:off x="2928" y="2304"/>
              <a:ext cx="2256"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Collaborator</a:t>
              </a:r>
              <a:endParaRPr lang="en-GB" altLang="zh-CN">
                <a:latin typeface="Tahoma" panose="020B0604030504040204" charset="0"/>
              </a:endParaRPr>
            </a:p>
          </p:txBody>
        </p:sp>
        <p:sp>
          <p:nvSpPr>
            <p:cNvPr id="743435" name="Text Box 11"/>
            <p:cNvSpPr txBox="1">
              <a:spLocks noChangeArrowheads="1"/>
            </p:cNvSpPr>
            <p:nvPr/>
          </p:nvSpPr>
          <p:spPr bwMode="auto">
            <a:xfrm>
              <a:off x="1392" y="1920"/>
              <a:ext cx="1392"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Comic Sans MS" panose="030F0702030302020204" pitchFamily="66" charset="0"/>
                </a:rPr>
                <a:t>LayerJ</a:t>
              </a:r>
              <a:endParaRPr lang="en-GB" altLang="zh-CN">
                <a:latin typeface="Comic Sans MS" panose="030F0702030302020204" pitchFamily="66" charset="0"/>
              </a:endParaRPr>
            </a:p>
          </p:txBody>
        </p:sp>
        <p:sp>
          <p:nvSpPr>
            <p:cNvPr id="743436" name="Text Box 12"/>
            <p:cNvSpPr txBox="1">
              <a:spLocks noChangeArrowheads="1"/>
            </p:cNvSpPr>
            <p:nvPr/>
          </p:nvSpPr>
          <p:spPr bwMode="auto">
            <a:xfrm>
              <a:off x="768" y="2544"/>
              <a:ext cx="1968" cy="1093"/>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Comic Sans MS" panose="030F0702030302020204" pitchFamily="66" charset="0"/>
                </a:rPr>
                <a:t>Provides services to Layer J+1</a:t>
              </a:r>
              <a:endParaRPr lang="en-GB" altLang="zh-CN">
                <a:latin typeface="Comic Sans MS" panose="030F0702030302020204" pitchFamily="66" charset="0"/>
              </a:endParaRPr>
            </a:p>
            <a:p>
              <a:pPr eaLnBrk="1" hangingPunct="1">
                <a:spcBef>
                  <a:spcPct val="50000"/>
                </a:spcBef>
              </a:pPr>
              <a:r>
                <a:rPr lang="en-GB" altLang="zh-CN">
                  <a:latin typeface="Comic Sans MS" panose="030F0702030302020204" pitchFamily="66" charset="0"/>
                </a:rPr>
                <a:t>Delegates subtasks to Layer J-1</a:t>
              </a:r>
              <a:endParaRPr lang="en-GB" altLang="zh-CN">
                <a:latin typeface="Comic Sans MS" panose="030F0702030302020204" pitchFamily="66" charset="0"/>
              </a:endParaRPr>
            </a:p>
          </p:txBody>
        </p:sp>
        <p:sp>
          <p:nvSpPr>
            <p:cNvPr id="743437" name="Text Box 13"/>
            <p:cNvSpPr txBox="1">
              <a:spLocks noChangeArrowheads="1"/>
            </p:cNvSpPr>
            <p:nvPr/>
          </p:nvSpPr>
          <p:spPr bwMode="auto">
            <a:xfrm>
              <a:off x="2976" y="2640"/>
              <a:ext cx="2064" cy="2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Comic Sans MS" panose="030F0702030302020204" pitchFamily="66" charset="0"/>
                </a:rPr>
                <a:t>Layer J-1</a:t>
              </a:r>
              <a:endParaRPr lang="en-GB" altLang="zh-CN">
                <a:latin typeface="Comic Sans MS" panose="030F0702030302020204" pitchFamily="66"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Layers Pattern: Consequences</a:t>
            </a:r>
            <a:endParaRPr lang="en-GB" altLang="zh-CN">
              <a:latin typeface="Garamond" panose="02020404030301010803" charset="0"/>
              <a:ea typeface="宋体" panose="02010600030101010101" pitchFamily="2" charset="-122"/>
            </a:endParaRPr>
          </a:p>
        </p:txBody>
      </p:sp>
      <p:sp>
        <p:nvSpPr>
          <p:cNvPr id="745474"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Benefits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Reuse of Layers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Support for standardisation</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Localisation of dependencies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Exchangeability</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Liabilities</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Cascades of Changing Behaviour</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Lower Efficiency</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Unnecessary work</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Difficulty of getting </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granularity</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 right</a:t>
            </a:r>
            <a:endParaRPr lang="en-GB" altLang="zh-CN">
              <a:latin typeface="Arial" panose="020B0604020202020204" pitchFamily="34" charset="0"/>
              <a:ea typeface="宋体" panose="02010600030101010101" pitchFamily="2" charset="-122"/>
            </a:endParaRPr>
          </a:p>
        </p:txBody>
      </p:sp>
      <p:sp>
        <p:nvSpPr>
          <p:cNvPr id="74547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B10B8D-AD84-CE4B-90F0-B3A4FF50447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0258" name="Rectangle 3"/>
          <p:cNvSpPr>
            <a:spLocks noGrp="1" noChangeArrowheads="1"/>
          </p:cNvSpPr>
          <p:nvPr>
            <p:ph idx="1"/>
          </p:nvPr>
        </p:nvSpPr>
        <p:spPr>
          <a:xfrm>
            <a:off x="457200" y="1125538"/>
            <a:ext cx="8229600" cy="4530725"/>
          </a:xfrm>
        </p:spPr>
        <p:txBody>
          <a:bodyPr/>
          <a:lstStyle/>
          <a:p>
            <a:pPr>
              <a:lnSpc>
                <a:spcPct val="90000"/>
              </a:lnSpc>
            </a:pPr>
            <a:r>
              <a:rPr lang="en-US" sz="2400">
                <a:latin typeface="Arial" panose="020B0604020202020204" pitchFamily="34" charset="0"/>
                <a:ea typeface="宋体" panose="02010600030101010101" pitchFamily="2" charset="-122"/>
              </a:rPr>
              <a:t>The Language Problem for Software Architecture </a:t>
            </a:r>
            <a:endParaRPr lang="en-US" sz="24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Note: SWA deals with the overall allocation of functions to components, with data and interface connectivity and overall system balance (task allocation, file allocation, dead-lock recovery, fault-tolerance, etc….)</a:t>
            </a:r>
            <a:endParaRPr lang="en-US" sz="20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Do conventional programming languages support this ? </a:t>
            </a:r>
            <a:endParaRPr lang="en-US" sz="18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Does UML support this ? </a:t>
            </a:r>
            <a:endParaRPr lang="en-US" sz="18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Does </a:t>
            </a:r>
            <a:r>
              <a:rPr lang="ja-JP" altLang="en-US" sz="1800">
                <a:latin typeface="Arial" panose="020B0604020202020204" pitchFamily="34" charset="0"/>
                <a:ea typeface="宋体" panose="02010600030101010101" pitchFamily="2" charset="-122"/>
              </a:rPr>
              <a:t>“</a:t>
            </a:r>
            <a:r>
              <a:rPr lang="en-US" altLang="ja-JP" sz="1800">
                <a:latin typeface="Arial" panose="020B0604020202020204" pitchFamily="34" charset="0"/>
                <a:ea typeface="宋体" panose="02010600030101010101" pitchFamily="2" charset="-122"/>
              </a:rPr>
              <a:t>Z</a:t>
            </a:r>
            <a:r>
              <a:rPr lang="ja-JP" altLang="en-US" sz="1800">
                <a:latin typeface="Arial" panose="020B0604020202020204" pitchFamily="34" charset="0"/>
                <a:ea typeface="宋体" panose="02010600030101010101" pitchFamily="2" charset="-122"/>
              </a:rPr>
              <a:t>”</a:t>
            </a:r>
            <a:r>
              <a:rPr lang="en-US" altLang="ja-JP" sz="1800">
                <a:latin typeface="Arial" panose="020B0604020202020204" pitchFamily="34" charset="0"/>
                <a:ea typeface="宋体" panose="02010600030101010101" pitchFamily="2" charset="-122"/>
              </a:rPr>
              <a:t> support this ? </a:t>
            </a:r>
            <a:endParaRPr lang="en-US" altLang="ja-JP" sz="18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So where do we go from here ?  </a:t>
            </a:r>
            <a:endParaRPr lang="en-US" sz="1800">
              <a:latin typeface="Arial" panose="020B0604020202020204" pitchFamily="34" charset="0"/>
              <a:ea typeface="宋体" panose="02010600030101010101" pitchFamily="2" charset="-122"/>
            </a:endParaRPr>
          </a:p>
          <a:p>
            <a:pPr lvl="1">
              <a:lnSpc>
                <a:spcPct val="90000"/>
              </a:lnSpc>
            </a:pPr>
            <a:r>
              <a:rPr lang="en-US" sz="2000">
                <a:latin typeface="Arial" panose="020B0604020202020204" pitchFamily="34" charset="0"/>
                <a:ea typeface="宋体" panose="02010600030101010101" pitchFamily="2" charset="-122"/>
              </a:rPr>
              <a:t> So we need a way to allow us to combine the components, operations, interfaces etc into an ARCHITECTURE.</a:t>
            </a:r>
            <a:endParaRPr lang="en-US" sz="20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So then why not just use Ada, and CORBA, … etc.? </a:t>
            </a:r>
            <a:endParaRPr lang="en-US" sz="1800">
              <a:latin typeface="Arial" panose="020B0604020202020204" pitchFamily="34" charset="0"/>
              <a:ea typeface="宋体" panose="02010600030101010101" pitchFamily="2" charset="-122"/>
            </a:endParaRPr>
          </a:p>
          <a:p>
            <a:pPr lvl="2">
              <a:lnSpc>
                <a:spcPct val="90000"/>
              </a:lnSpc>
            </a:pPr>
            <a:r>
              <a:rPr lang="en-US" sz="1800">
                <a:latin typeface="Arial" panose="020B0604020202020204" pitchFamily="34" charset="0"/>
                <a:ea typeface="宋体" panose="02010600030101010101" pitchFamily="2" charset="-122"/>
              </a:rPr>
              <a:t>So where do programming languages fit in the scheme of things ? </a:t>
            </a:r>
            <a:endParaRPr lang="en-US" sz="1800">
              <a:latin typeface="Arial" panose="020B0604020202020204" pitchFamily="34" charset="0"/>
              <a:ea typeface="宋体" panose="02010600030101010101" pitchFamily="2" charset="-122"/>
            </a:endParaRPr>
          </a:p>
        </p:txBody>
      </p:sp>
      <p:sp>
        <p:nvSpPr>
          <p:cNvPr id="480259"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3A00E79-57FA-544F-A1B1-0905C4A24CE8}"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1"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Layers Pattern: Variants</a:t>
            </a:r>
            <a:endParaRPr lang="en-GB" altLang="zh-CN">
              <a:latin typeface="Garamond" panose="02020404030301010803" charset="0"/>
              <a:ea typeface="宋体" panose="02010600030101010101" pitchFamily="2" charset="-122"/>
            </a:endParaRPr>
          </a:p>
        </p:txBody>
      </p:sp>
      <p:sp>
        <p:nvSpPr>
          <p:cNvPr id="747522"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Relaxed Layer System</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A.k.a. </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open</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 layered system</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Layer can talk to any layer below it</a:t>
            </a:r>
            <a:endParaRPr lang="en-GB" altLang="zh-CN">
              <a:latin typeface="Arial" panose="020B0604020202020204" pitchFamily="34" charset="0"/>
              <a:ea typeface="宋体" panose="02010600030101010101" pitchFamily="2" charset="-122"/>
            </a:endParaRPr>
          </a:p>
          <a:p>
            <a:pPr lvl="3" eaLnBrk="1" hangingPunct="1">
              <a:lnSpc>
                <a:spcPct val="90000"/>
              </a:lnSpc>
            </a:pPr>
            <a:r>
              <a:rPr lang="en-GB" altLang="zh-CN">
                <a:latin typeface="Arial" panose="020B0604020202020204" pitchFamily="34" charset="0"/>
                <a:ea typeface="宋体" panose="02010600030101010101" pitchFamily="2" charset="-122"/>
              </a:rPr>
              <a:t>In </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closed</a:t>
            </a:r>
            <a:r>
              <a:rPr lang="en-GB" altLang="zh-CN">
                <a:latin typeface="Tahoma" panose="020B0604030504040204" charset="0"/>
                <a:ea typeface="宋体" panose="02010600030101010101" pitchFamily="2" charset="-122"/>
              </a:rPr>
              <a:t>’</a:t>
            </a:r>
            <a:r>
              <a:rPr lang="en-GB" altLang="zh-CN">
                <a:latin typeface="Arial" panose="020B0604020202020204" pitchFamily="34" charset="0"/>
                <a:ea typeface="宋体" panose="02010600030101010101" pitchFamily="2" charset="-122"/>
              </a:rPr>
              <a:t> layer systems can talk only to the layer immediately below</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Gains in performance, flexibility</a:t>
            </a:r>
            <a:endParaRPr lang="en-GB" altLang="zh-CN">
              <a:latin typeface="Arial" panose="020B0604020202020204" pitchFamily="34" charset="0"/>
              <a:ea typeface="宋体" panose="02010600030101010101" pitchFamily="2" charset="-122"/>
            </a:endParaRPr>
          </a:p>
          <a:p>
            <a:pPr lvl="2" eaLnBrk="1" hangingPunct="1">
              <a:lnSpc>
                <a:spcPct val="90000"/>
              </a:lnSpc>
            </a:pPr>
            <a:r>
              <a:rPr lang="en-GB" altLang="zh-CN">
                <a:latin typeface="Arial" panose="020B0604020202020204" pitchFamily="34" charset="0"/>
                <a:ea typeface="宋体" panose="02010600030101010101" pitchFamily="2" charset="-122"/>
              </a:rPr>
              <a:t>Loses maintainability</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Layering through Inheritance</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Abstract classes at Layer 0 etc.,</a:t>
            </a:r>
            <a:endParaRPr lang="en-GB" altLang="zh-CN">
              <a:latin typeface="Arial" panose="020B0604020202020204" pitchFamily="34" charset="0"/>
              <a:ea typeface="宋体" panose="02010600030101010101" pitchFamily="2" charset="-122"/>
            </a:endParaRPr>
          </a:p>
        </p:txBody>
      </p:sp>
      <p:sp>
        <p:nvSpPr>
          <p:cNvPr id="74752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C800A6F-51D3-624A-8416-14638BCE375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6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Broker Pattern</a:t>
            </a:r>
            <a:endParaRPr lang="en-GB" altLang="zh-CN">
              <a:latin typeface="Garamond" panose="02020404030301010803" charset="0"/>
              <a:ea typeface="宋体" panose="02010600030101010101" pitchFamily="2" charset="-122"/>
            </a:endParaRPr>
          </a:p>
        </p:txBody>
      </p:sp>
      <p:sp>
        <p:nvSpPr>
          <p:cNvPr id="749570"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Context</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Distributed, possibly heterogeneous system of independent co-operating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components</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Problem</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How to partition functionality to deliver a set of decoupled, interoperating components</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Solution</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Introduce a Broker component to decouple clients and servers</a:t>
            </a:r>
            <a:endParaRPr lang="en-GB" altLang="zh-CN" sz="2200">
              <a:latin typeface="Arial" panose="020B0604020202020204" pitchFamily="34" charset="0"/>
              <a:ea typeface="宋体" panose="02010600030101010101" pitchFamily="2" charset="-122"/>
            </a:endParaRPr>
          </a:p>
        </p:txBody>
      </p:sp>
      <p:sp>
        <p:nvSpPr>
          <p:cNvPr id="74957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C19F7223-CEA3-BB44-87D8-1D2D5F9297A1}"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Broker Pattern:Structure</a:t>
            </a:r>
            <a:endParaRPr lang="en-GB" altLang="zh-CN">
              <a:latin typeface="Garamond" panose="02020404030301010803" charset="0"/>
              <a:ea typeface="宋体" panose="02010600030101010101" pitchFamily="2" charset="-122"/>
            </a:endParaRPr>
          </a:p>
        </p:txBody>
      </p:sp>
      <p:sp>
        <p:nvSpPr>
          <p:cNvPr id="751618"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2868BB2-5339-974A-BBF4-4F715EBADF1E}" type="slidenum">
              <a:rPr lang="en-US" altLang="zh-CN" sz="1200">
                <a:latin typeface="Garamond" panose="02020404030301010803" charset="0"/>
              </a:rPr>
            </a:fld>
            <a:endParaRPr lang="en-US" altLang="zh-CN" sz="1200">
              <a:latin typeface="Garamond" panose="02020404030301010803" charset="0"/>
            </a:endParaRPr>
          </a:p>
        </p:txBody>
      </p:sp>
      <p:grpSp>
        <p:nvGrpSpPr>
          <p:cNvPr id="751619" name="Group 3"/>
          <p:cNvGrpSpPr/>
          <p:nvPr/>
        </p:nvGrpSpPr>
        <p:grpSpPr bwMode="auto">
          <a:xfrm>
            <a:off x="544513" y="4481513"/>
            <a:ext cx="2362200" cy="1292225"/>
            <a:chOff x="672" y="3168"/>
            <a:chExt cx="1488" cy="814"/>
          </a:xfrm>
        </p:grpSpPr>
        <p:sp>
          <p:nvSpPr>
            <p:cNvPr id="751665" name="Text Box 4"/>
            <p:cNvSpPr txBox="1">
              <a:spLocks noChangeArrowheads="1"/>
            </p:cNvSpPr>
            <p:nvPr/>
          </p:nvSpPr>
          <p:spPr bwMode="auto">
            <a:xfrm>
              <a:off x="672" y="3168"/>
              <a:ext cx="1488" cy="29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Client</a:t>
              </a:r>
              <a:endParaRPr lang="en-GB" altLang="zh-CN">
                <a:latin typeface="Tahoma" panose="020B0604030504040204" charset="0"/>
              </a:endParaRPr>
            </a:p>
          </p:txBody>
        </p:sp>
        <p:sp>
          <p:nvSpPr>
            <p:cNvPr id="751666" name="Text Box 5"/>
            <p:cNvSpPr txBox="1">
              <a:spLocks noChangeArrowheads="1"/>
            </p:cNvSpPr>
            <p:nvPr/>
          </p:nvSpPr>
          <p:spPr bwMode="auto">
            <a:xfrm>
              <a:off x="672" y="3456"/>
              <a:ext cx="1488" cy="526"/>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call_server()  start_task( )  use_Broker_API</a:t>
              </a:r>
              <a:endParaRPr lang="en-GB" altLang="zh-CN" sz="1600">
                <a:latin typeface="Tahoma" panose="020B0604030504040204" charset="0"/>
              </a:endParaRPr>
            </a:p>
          </p:txBody>
        </p:sp>
      </p:grpSp>
      <p:grpSp>
        <p:nvGrpSpPr>
          <p:cNvPr id="751620" name="Group 6"/>
          <p:cNvGrpSpPr/>
          <p:nvPr/>
        </p:nvGrpSpPr>
        <p:grpSpPr bwMode="auto">
          <a:xfrm>
            <a:off x="468313" y="1357313"/>
            <a:ext cx="2362200" cy="1917700"/>
            <a:chOff x="672" y="1488"/>
            <a:chExt cx="1488" cy="1208"/>
          </a:xfrm>
        </p:grpSpPr>
        <p:grpSp>
          <p:nvGrpSpPr>
            <p:cNvPr id="751660" name="Group 7"/>
            <p:cNvGrpSpPr/>
            <p:nvPr/>
          </p:nvGrpSpPr>
          <p:grpSpPr bwMode="auto">
            <a:xfrm>
              <a:off x="672" y="1488"/>
              <a:ext cx="1488" cy="1208"/>
              <a:chOff x="672" y="1488"/>
              <a:chExt cx="1488" cy="1208"/>
            </a:xfrm>
          </p:grpSpPr>
          <p:sp>
            <p:nvSpPr>
              <p:cNvPr id="751663" name="Text Box 8"/>
              <p:cNvSpPr txBox="1">
                <a:spLocks noChangeArrowheads="1"/>
              </p:cNvSpPr>
              <p:nvPr/>
            </p:nvSpPr>
            <p:spPr bwMode="auto">
              <a:xfrm>
                <a:off x="672" y="1488"/>
                <a:ext cx="1488" cy="52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Client-side Proxy</a:t>
                </a:r>
                <a:endParaRPr lang="en-GB" altLang="zh-CN">
                  <a:latin typeface="Tahoma" panose="020B0604030504040204" charset="0"/>
                </a:endParaRPr>
              </a:p>
            </p:txBody>
          </p:sp>
          <p:sp>
            <p:nvSpPr>
              <p:cNvPr id="751664" name="Text Box 9"/>
              <p:cNvSpPr txBox="1">
                <a:spLocks noChangeArrowheads="1"/>
              </p:cNvSpPr>
              <p:nvPr/>
            </p:nvSpPr>
            <p:spPr bwMode="auto">
              <a:xfrm>
                <a:off x="672" y="2016"/>
                <a:ext cx="1488" cy="68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pack-data() unpack_data() send_request( )  return( )</a:t>
                </a:r>
                <a:endParaRPr lang="en-GB" altLang="zh-CN" sz="1600">
                  <a:latin typeface="Tahoma" panose="020B0604030504040204" charset="0"/>
                </a:endParaRPr>
              </a:p>
            </p:txBody>
          </p:sp>
        </p:grpSp>
        <p:sp>
          <p:nvSpPr>
            <p:cNvPr id="751661" name="Text Box 10"/>
            <p:cNvSpPr txBox="1">
              <a:spLocks noChangeArrowheads="1"/>
            </p:cNvSpPr>
            <p:nvPr/>
          </p:nvSpPr>
          <p:spPr bwMode="auto">
            <a:xfrm>
              <a:off x="672" y="1488"/>
              <a:ext cx="1488" cy="52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Client-side Proxy</a:t>
              </a:r>
              <a:endParaRPr lang="en-GB" altLang="zh-CN">
                <a:latin typeface="Tahoma" panose="020B0604030504040204" charset="0"/>
              </a:endParaRPr>
            </a:p>
          </p:txBody>
        </p:sp>
        <p:sp>
          <p:nvSpPr>
            <p:cNvPr id="751662" name="Text Box 11"/>
            <p:cNvSpPr txBox="1">
              <a:spLocks noChangeArrowheads="1"/>
            </p:cNvSpPr>
            <p:nvPr/>
          </p:nvSpPr>
          <p:spPr bwMode="auto">
            <a:xfrm>
              <a:off x="672" y="2016"/>
              <a:ext cx="1488" cy="68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pack-data() unpack_data() send_request( )  return( )</a:t>
              </a:r>
              <a:endParaRPr lang="en-GB" altLang="zh-CN" sz="1600">
                <a:latin typeface="Tahoma" panose="020B0604030504040204" charset="0"/>
              </a:endParaRPr>
            </a:p>
          </p:txBody>
        </p:sp>
      </p:grpSp>
      <p:grpSp>
        <p:nvGrpSpPr>
          <p:cNvPr id="751621" name="Group 12"/>
          <p:cNvGrpSpPr/>
          <p:nvPr/>
        </p:nvGrpSpPr>
        <p:grpSpPr bwMode="auto">
          <a:xfrm>
            <a:off x="6869113" y="1158875"/>
            <a:ext cx="1973262" cy="1917700"/>
            <a:chOff x="4080" y="1488"/>
            <a:chExt cx="1488" cy="1208"/>
          </a:xfrm>
        </p:grpSpPr>
        <p:sp>
          <p:nvSpPr>
            <p:cNvPr id="751658" name="Text Box 13"/>
            <p:cNvSpPr txBox="1">
              <a:spLocks noChangeArrowheads="1"/>
            </p:cNvSpPr>
            <p:nvPr/>
          </p:nvSpPr>
          <p:spPr bwMode="auto">
            <a:xfrm>
              <a:off x="4080" y="1488"/>
              <a:ext cx="1488" cy="52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Server-side Proxy</a:t>
              </a:r>
              <a:endParaRPr lang="en-GB" altLang="zh-CN">
                <a:latin typeface="Tahoma" panose="020B0604030504040204" charset="0"/>
              </a:endParaRPr>
            </a:p>
          </p:txBody>
        </p:sp>
        <p:sp>
          <p:nvSpPr>
            <p:cNvPr id="751659" name="Text Box 14"/>
            <p:cNvSpPr txBox="1">
              <a:spLocks noChangeArrowheads="1"/>
            </p:cNvSpPr>
            <p:nvPr/>
          </p:nvSpPr>
          <p:spPr bwMode="auto">
            <a:xfrm>
              <a:off x="4080" y="2016"/>
              <a:ext cx="1488" cy="68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pack-data() unpack_data() call_service( )  send_response( )</a:t>
              </a:r>
              <a:endParaRPr lang="en-GB" altLang="zh-CN" sz="1600">
                <a:latin typeface="Tahoma" panose="020B0604030504040204" charset="0"/>
              </a:endParaRPr>
            </a:p>
          </p:txBody>
        </p:sp>
      </p:grpSp>
      <p:grpSp>
        <p:nvGrpSpPr>
          <p:cNvPr id="751622" name="Group 15"/>
          <p:cNvGrpSpPr/>
          <p:nvPr/>
        </p:nvGrpSpPr>
        <p:grpSpPr bwMode="auto">
          <a:xfrm>
            <a:off x="3668713" y="1052513"/>
            <a:ext cx="2362200" cy="2514600"/>
            <a:chOff x="2400" y="1152"/>
            <a:chExt cx="1488" cy="1584"/>
          </a:xfrm>
        </p:grpSpPr>
        <p:sp>
          <p:nvSpPr>
            <p:cNvPr id="751656" name="Text Box 16"/>
            <p:cNvSpPr txBox="1">
              <a:spLocks noChangeArrowheads="1"/>
            </p:cNvSpPr>
            <p:nvPr/>
          </p:nvSpPr>
          <p:spPr bwMode="auto">
            <a:xfrm>
              <a:off x="2400" y="1152"/>
              <a:ext cx="1488" cy="29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Broker</a:t>
              </a:r>
              <a:endParaRPr lang="en-GB" altLang="zh-CN">
                <a:latin typeface="Tahoma" panose="020B0604030504040204" charset="0"/>
              </a:endParaRPr>
            </a:p>
          </p:txBody>
        </p:sp>
        <p:sp>
          <p:nvSpPr>
            <p:cNvPr id="751657" name="Text Box 17"/>
            <p:cNvSpPr txBox="1">
              <a:spLocks noChangeArrowheads="1"/>
            </p:cNvSpPr>
            <p:nvPr/>
          </p:nvSpPr>
          <p:spPr bwMode="auto">
            <a:xfrm>
              <a:off x="2400" y="1440"/>
              <a:ext cx="1488" cy="1296"/>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main_event_loop() update_repository() register_service( )  acknowledgement() find_server() find_client() forward_request() forward_response()</a:t>
              </a:r>
              <a:endParaRPr lang="en-GB" altLang="zh-CN" sz="1600">
                <a:latin typeface="Tahoma" panose="020B0604030504040204" charset="0"/>
              </a:endParaRPr>
            </a:p>
          </p:txBody>
        </p:sp>
      </p:grpSp>
      <p:grpSp>
        <p:nvGrpSpPr>
          <p:cNvPr id="751623" name="Group 18"/>
          <p:cNvGrpSpPr/>
          <p:nvPr/>
        </p:nvGrpSpPr>
        <p:grpSpPr bwMode="auto">
          <a:xfrm>
            <a:off x="3821113" y="4329113"/>
            <a:ext cx="2362200" cy="1536700"/>
            <a:chOff x="2448" y="3360"/>
            <a:chExt cx="1488" cy="968"/>
          </a:xfrm>
        </p:grpSpPr>
        <p:sp>
          <p:nvSpPr>
            <p:cNvPr id="751654" name="Text Box 19"/>
            <p:cNvSpPr txBox="1">
              <a:spLocks noChangeArrowheads="1"/>
            </p:cNvSpPr>
            <p:nvPr/>
          </p:nvSpPr>
          <p:spPr bwMode="auto">
            <a:xfrm>
              <a:off x="2448" y="3360"/>
              <a:ext cx="1488" cy="29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Bridge</a:t>
              </a:r>
              <a:endParaRPr lang="en-GB" altLang="zh-CN">
                <a:latin typeface="Tahoma" panose="020B0604030504040204" charset="0"/>
              </a:endParaRPr>
            </a:p>
          </p:txBody>
        </p:sp>
        <p:sp>
          <p:nvSpPr>
            <p:cNvPr id="751655" name="Text Box 20"/>
            <p:cNvSpPr txBox="1">
              <a:spLocks noChangeArrowheads="1"/>
            </p:cNvSpPr>
            <p:nvPr/>
          </p:nvSpPr>
          <p:spPr bwMode="auto">
            <a:xfrm>
              <a:off x="2448" y="3648"/>
              <a:ext cx="1488" cy="68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pack_data() unpack_data( )  forward_message() transmit_message()</a:t>
              </a:r>
              <a:endParaRPr lang="en-GB" altLang="zh-CN" sz="1600">
                <a:latin typeface="Tahoma" panose="020B0604030504040204" charset="0"/>
              </a:endParaRPr>
            </a:p>
          </p:txBody>
        </p:sp>
      </p:grpSp>
      <p:sp>
        <p:nvSpPr>
          <p:cNvPr id="751624" name="Text Box 21"/>
          <p:cNvSpPr txBox="1">
            <a:spLocks noChangeArrowheads="1"/>
          </p:cNvSpPr>
          <p:nvPr/>
        </p:nvSpPr>
        <p:spPr bwMode="auto">
          <a:xfrm>
            <a:off x="6564313" y="4405313"/>
            <a:ext cx="2362200" cy="466725"/>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Server</a:t>
            </a:r>
            <a:endParaRPr lang="en-GB" altLang="zh-CN">
              <a:latin typeface="Tahoma" panose="020B0604030504040204" charset="0"/>
            </a:endParaRPr>
          </a:p>
        </p:txBody>
      </p:sp>
      <p:sp>
        <p:nvSpPr>
          <p:cNvPr id="751625" name="Text Box 22"/>
          <p:cNvSpPr txBox="1">
            <a:spLocks noChangeArrowheads="1"/>
          </p:cNvSpPr>
          <p:nvPr/>
        </p:nvSpPr>
        <p:spPr bwMode="auto">
          <a:xfrm>
            <a:off x="6564313" y="4862513"/>
            <a:ext cx="2362200" cy="1079500"/>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initialise() enter_main_loop() run_service( )  use_Broker_API</a:t>
            </a:r>
            <a:endParaRPr lang="en-GB" altLang="zh-CN" sz="1600">
              <a:latin typeface="Tahoma" panose="020B0604030504040204" charset="0"/>
            </a:endParaRPr>
          </a:p>
        </p:txBody>
      </p:sp>
      <p:sp>
        <p:nvSpPr>
          <p:cNvPr id="751626" name="Line 23"/>
          <p:cNvSpPr>
            <a:spLocks noChangeShapeType="1"/>
          </p:cNvSpPr>
          <p:nvPr/>
        </p:nvSpPr>
        <p:spPr bwMode="auto">
          <a:xfrm flipV="1">
            <a:off x="1382713" y="3262313"/>
            <a:ext cx="0" cy="1220787"/>
          </a:xfrm>
          <a:prstGeom prst="line">
            <a:avLst/>
          </a:prstGeom>
          <a:noFill/>
          <a:ln w="9525">
            <a:solidFill>
              <a:schemeClr val="tx1"/>
            </a:solidFill>
            <a:miter lim="800000"/>
            <a:tailEnd type="none" w="lg" len="lg"/>
          </a:ln>
        </p:spPr>
        <p:txBody>
          <a:bodyPr wrap="none"/>
          <a:lstStyle/>
          <a:p>
            <a:endParaRPr lang="en-US"/>
          </a:p>
        </p:txBody>
      </p:sp>
      <p:sp>
        <p:nvSpPr>
          <p:cNvPr id="751627" name="Line 24"/>
          <p:cNvSpPr>
            <a:spLocks noChangeShapeType="1"/>
          </p:cNvSpPr>
          <p:nvPr/>
        </p:nvSpPr>
        <p:spPr bwMode="auto">
          <a:xfrm>
            <a:off x="2830513" y="2608263"/>
            <a:ext cx="836612" cy="0"/>
          </a:xfrm>
          <a:prstGeom prst="line">
            <a:avLst/>
          </a:prstGeom>
          <a:noFill/>
          <a:ln w="9525">
            <a:solidFill>
              <a:schemeClr val="tx1"/>
            </a:solidFill>
            <a:miter lim="800000"/>
          </a:ln>
        </p:spPr>
        <p:txBody>
          <a:bodyPr wrap="none"/>
          <a:lstStyle/>
          <a:p>
            <a:endParaRPr lang="en-US"/>
          </a:p>
        </p:txBody>
      </p:sp>
      <p:sp>
        <p:nvSpPr>
          <p:cNvPr id="751628" name="Line 25"/>
          <p:cNvSpPr>
            <a:spLocks noChangeShapeType="1"/>
          </p:cNvSpPr>
          <p:nvPr/>
        </p:nvSpPr>
        <p:spPr bwMode="auto">
          <a:xfrm flipH="1">
            <a:off x="6040438" y="2355850"/>
            <a:ext cx="817562" cy="0"/>
          </a:xfrm>
          <a:prstGeom prst="line">
            <a:avLst/>
          </a:prstGeom>
          <a:noFill/>
          <a:ln w="9525">
            <a:solidFill>
              <a:schemeClr val="tx1"/>
            </a:solidFill>
            <a:miter lim="800000"/>
          </a:ln>
        </p:spPr>
        <p:txBody>
          <a:bodyPr wrap="none"/>
          <a:lstStyle/>
          <a:p>
            <a:endParaRPr lang="en-US"/>
          </a:p>
        </p:txBody>
      </p:sp>
      <p:sp>
        <p:nvSpPr>
          <p:cNvPr id="751629" name="Line 26"/>
          <p:cNvSpPr>
            <a:spLocks noChangeShapeType="1"/>
          </p:cNvSpPr>
          <p:nvPr/>
        </p:nvSpPr>
        <p:spPr bwMode="auto">
          <a:xfrm flipV="1">
            <a:off x="2538413" y="3114675"/>
            <a:ext cx="1128712" cy="1362075"/>
          </a:xfrm>
          <a:prstGeom prst="line">
            <a:avLst/>
          </a:prstGeom>
          <a:noFill/>
          <a:ln w="9525">
            <a:solidFill>
              <a:schemeClr val="tx1"/>
            </a:solidFill>
            <a:miter lim="800000"/>
          </a:ln>
        </p:spPr>
        <p:txBody>
          <a:bodyPr wrap="none"/>
          <a:lstStyle/>
          <a:p>
            <a:endParaRPr lang="en-US"/>
          </a:p>
        </p:txBody>
      </p:sp>
      <p:sp>
        <p:nvSpPr>
          <p:cNvPr id="751630" name="Line 27"/>
          <p:cNvSpPr>
            <a:spLocks noChangeShapeType="1"/>
          </p:cNvSpPr>
          <p:nvPr/>
        </p:nvSpPr>
        <p:spPr bwMode="auto">
          <a:xfrm>
            <a:off x="8413750" y="3076575"/>
            <a:ext cx="0" cy="1303338"/>
          </a:xfrm>
          <a:prstGeom prst="line">
            <a:avLst/>
          </a:prstGeom>
          <a:noFill/>
          <a:ln w="9525">
            <a:solidFill>
              <a:schemeClr val="tx1"/>
            </a:solidFill>
            <a:miter lim="800000"/>
          </a:ln>
        </p:spPr>
        <p:txBody>
          <a:bodyPr wrap="none"/>
          <a:lstStyle/>
          <a:p>
            <a:endParaRPr lang="en-US"/>
          </a:p>
        </p:txBody>
      </p:sp>
      <p:sp>
        <p:nvSpPr>
          <p:cNvPr id="751631" name="Line 28"/>
          <p:cNvSpPr>
            <a:spLocks noChangeShapeType="1"/>
          </p:cNvSpPr>
          <p:nvPr/>
        </p:nvSpPr>
        <p:spPr bwMode="auto">
          <a:xfrm flipH="1" flipV="1">
            <a:off x="6040438" y="3114675"/>
            <a:ext cx="1517650" cy="1284288"/>
          </a:xfrm>
          <a:prstGeom prst="line">
            <a:avLst/>
          </a:prstGeom>
          <a:noFill/>
          <a:ln w="9525">
            <a:solidFill>
              <a:schemeClr val="tx1"/>
            </a:solidFill>
            <a:miter lim="800000"/>
          </a:ln>
        </p:spPr>
        <p:txBody>
          <a:bodyPr wrap="none"/>
          <a:lstStyle/>
          <a:p>
            <a:endParaRPr lang="en-US"/>
          </a:p>
        </p:txBody>
      </p:sp>
      <p:sp>
        <p:nvSpPr>
          <p:cNvPr id="751632" name="Line 29"/>
          <p:cNvSpPr>
            <a:spLocks noChangeShapeType="1"/>
          </p:cNvSpPr>
          <p:nvPr/>
        </p:nvSpPr>
        <p:spPr bwMode="auto">
          <a:xfrm flipV="1">
            <a:off x="4833938" y="3581400"/>
            <a:ext cx="0" cy="739775"/>
          </a:xfrm>
          <a:prstGeom prst="line">
            <a:avLst/>
          </a:prstGeom>
          <a:noFill/>
          <a:ln w="9525">
            <a:solidFill>
              <a:schemeClr val="tx1"/>
            </a:solidFill>
            <a:miter lim="800000"/>
          </a:ln>
        </p:spPr>
        <p:txBody>
          <a:bodyPr wrap="none"/>
          <a:lstStyle/>
          <a:p>
            <a:endParaRPr lang="en-US"/>
          </a:p>
        </p:txBody>
      </p:sp>
      <p:sp>
        <p:nvSpPr>
          <p:cNvPr id="751633" name="Text Box 30"/>
          <p:cNvSpPr txBox="1">
            <a:spLocks noChangeArrowheads="1"/>
          </p:cNvSpPr>
          <p:nvPr/>
        </p:nvSpPr>
        <p:spPr bwMode="auto">
          <a:xfrm>
            <a:off x="792163" y="4117975"/>
            <a:ext cx="522287" cy="3048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1400">
                <a:latin typeface="Tahoma" panose="020B0604030504040204" charset="0"/>
              </a:rPr>
              <a:t>calls</a:t>
            </a:r>
            <a:endParaRPr lang="en-GB" altLang="zh-CN" sz="1400">
              <a:latin typeface="Tahoma" panose="020B0604030504040204" charset="0"/>
            </a:endParaRPr>
          </a:p>
        </p:txBody>
      </p:sp>
      <p:sp>
        <p:nvSpPr>
          <p:cNvPr id="751634" name="Text Box 31"/>
          <p:cNvSpPr txBox="1">
            <a:spLocks noChangeArrowheads="1"/>
          </p:cNvSpPr>
          <p:nvPr/>
        </p:nvSpPr>
        <p:spPr bwMode="auto">
          <a:xfrm>
            <a:off x="8474075" y="3141663"/>
            <a:ext cx="522288" cy="3048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1400">
                <a:latin typeface="Tahoma" panose="020B0604030504040204" charset="0"/>
              </a:rPr>
              <a:t>calls</a:t>
            </a:r>
            <a:endParaRPr lang="en-GB" altLang="zh-CN" sz="1400">
              <a:latin typeface="Tahoma" panose="020B0604030504040204" charset="0"/>
            </a:endParaRPr>
          </a:p>
        </p:txBody>
      </p:sp>
      <p:sp>
        <p:nvSpPr>
          <p:cNvPr id="751635" name="Text Box 32"/>
          <p:cNvSpPr txBox="1">
            <a:spLocks noChangeArrowheads="1"/>
          </p:cNvSpPr>
          <p:nvPr/>
        </p:nvSpPr>
        <p:spPr bwMode="auto">
          <a:xfrm>
            <a:off x="4856163" y="3608388"/>
            <a:ext cx="522287" cy="3048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1400">
                <a:latin typeface="Tahoma" panose="020B0604030504040204" charset="0"/>
              </a:rPr>
              <a:t>calls</a:t>
            </a:r>
            <a:endParaRPr lang="en-GB" altLang="zh-CN" sz="1400">
              <a:latin typeface="Tahoma" panose="020B0604030504040204" charset="0"/>
            </a:endParaRPr>
          </a:p>
        </p:txBody>
      </p:sp>
      <p:sp>
        <p:nvSpPr>
          <p:cNvPr id="751636" name="Text Box 33"/>
          <p:cNvSpPr txBox="1">
            <a:spLocks noChangeArrowheads="1"/>
          </p:cNvSpPr>
          <p:nvPr/>
        </p:nvSpPr>
        <p:spPr bwMode="auto">
          <a:xfrm>
            <a:off x="2811463" y="1682750"/>
            <a:ext cx="927100" cy="51752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1400">
                <a:latin typeface="Tahoma" panose="020B0604030504040204" charset="0"/>
              </a:rPr>
              <a:t>transfers </a:t>
            </a:r>
            <a:endParaRPr lang="en-GB" altLang="zh-CN" sz="1400">
              <a:latin typeface="Tahoma" panose="020B0604030504040204" charset="0"/>
            </a:endParaRPr>
          </a:p>
          <a:p>
            <a:pPr eaLnBrk="1" hangingPunct="1"/>
            <a:r>
              <a:rPr lang="en-GB" altLang="zh-CN" sz="1400">
                <a:latin typeface="Tahoma" panose="020B0604030504040204" charset="0"/>
              </a:rPr>
              <a:t>message</a:t>
            </a:r>
            <a:endParaRPr lang="en-GB" altLang="zh-CN" sz="1400">
              <a:latin typeface="Tahoma" panose="020B0604030504040204" charset="0"/>
            </a:endParaRPr>
          </a:p>
        </p:txBody>
      </p:sp>
      <p:sp>
        <p:nvSpPr>
          <p:cNvPr id="751637" name="Text Box 34"/>
          <p:cNvSpPr txBox="1">
            <a:spLocks noChangeArrowheads="1"/>
          </p:cNvSpPr>
          <p:nvPr/>
        </p:nvSpPr>
        <p:spPr bwMode="auto">
          <a:xfrm>
            <a:off x="5997575" y="1639888"/>
            <a:ext cx="927100" cy="517525"/>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lang="en-GB" altLang="zh-CN" sz="1400">
                <a:latin typeface="Tahoma" panose="020B0604030504040204" charset="0"/>
              </a:rPr>
              <a:t>transfers </a:t>
            </a:r>
            <a:endParaRPr lang="en-GB" altLang="zh-CN" sz="1400">
              <a:latin typeface="Tahoma" panose="020B0604030504040204" charset="0"/>
            </a:endParaRPr>
          </a:p>
          <a:p>
            <a:pPr eaLnBrk="1" hangingPunct="1"/>
            <a:r>
              <a:rPr lang="en-GB" altLang="zh-CN" sz="1400">
                <a:latin typeface="Tahoma" panose="020B0604030504040204" charset="0"/>
              </a:rPr>
              <a:t>message</a:t>
            </a:r>
            <a:endParaRPr lang="en-GB" altLang="zh-CN" sz="1400">
              <a:latin typeface="Tahoma" panose="020B0604030504040204" charset="0"/>
            </a:endParaRPr>
          </a:p>
        </p:txBody>
      </p:sp>
      <p:sp>
        <p:nvSpPr>
          <p:cNvPr id="751638" name="Text Box 35"/>
          <p:cNvSpPr txBox="1">
            <a:spLocks noChangeArrowheads="1"/>
          </p:cNvSpPr>
          <p:nvPr/>
        </p:nvSpPr>
        <p:spPr bwMode="auto">
          <a:xfrm>
            <a:off x="1739900" y="4029075"/>
            <a:ext cx="14986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uses API</a:t>
            </a:r>
            <a:endParaRPr lang="en-GB" altLang="zh-CN" sz="1400">
              <a:latin typeface="Tahoma" panose="020B0604030504040204" charset="0"/>
            </a:endParaRPr>
          </a:p>
        </p:txBody>
      </p:sp>
      <p:sp>
        <p:nvSpPr>
          <p:cNvPr id="751639" name="Text Box 36"/>
          <p:cNvSpPr txBox="1">
            <a:spLocks noChangeArrowheads="1"/>
          </p:cNvSpPr>
          <p:nvPr/>
        </p:nvSpPr>
        <p:spPr bwMode="auto">
          <a:xfrm>
            <a:off x="6132513" y="4006850"/>
            <a:ext cx="149860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uses API</a:t>
            </a:r>
            <a:endParaRPr lang="en-GB" altLang="zh-CN" sz="1400">
              <a:latin typeface="Tahoma" panose="020B0604030504040204" charset="0"/>
            </a:endParaRPr>
          </a:p>
        </p:txBody>
      </p:sp>
      <p:sp>
        <p:nvSpPr>
          <p:cNvPr id="751640" name="Text Box 37"/>
          <p:cNvSpPr txBox="1">
            <a:spLocks noChangeArrowheads="1"/>
          </p:cNvSpPr>
          <p:nvPr/>
        </p:nvSpPr>
        <p:spPr bwMode="auto">
          <a:xfrm>
            <a:off x="2825750" y="2587625"/>
            <a:ext cx="563563"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1" name="Text Box 38"/>
          <p:cNvSpPr txBox="1">
            <a:spLocks noChangeArrowheads="1"/>
          </p:cNvSpPr>
          <p:nvPr/>
        </p:nvSpPr>
        <p:spPr bwMode="auto">
          <a:xfrm>
            <a:off x="1401763" y="3265488"/>
            <a:ext cx="563562"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2" name="Text Box 39"/>
          <p:cNvSpPr txBox="1">
            <a:spLocks noChangeArrowheads="1"/>
          </p:cNvSpPr>
          <p:nvPr/>
        </p:nvSpPr>
        <p:spPr bwMode="auto">
          <a:xfrm>
            <a:off x="2744788" y="4159250"/>
            <a:ext cx="563562"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3" name="Text Box 40"/>
          <p:cNvSpPr txBox="1">
            <a:spLocks noChangeArrowheads="1"/>
          </p:cNvSpPr>
          <p:nvPr/>
        </p:nvSpPr>
        <p:spPr bwMode="auto">
          <a:xfrm>
            <a:off x="7491413" y="4043363"/>
            <a:ext cx="563562"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4" name="Text Box 41"/>
          <p:cNvSpPr txBox="1">
            <a:spLocks noChangeArrowheads="1"/>
          </p:cNvSpPr>
          <p:nvPr/>
        </p:nvSpPr>
        <p:spPr bwMode="auto">
          <a:xfrm>
            <a:off x="7920038" y="3089275"/>
            <a:ext cx="563562"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5" name="Text Box 42"/>
          <p:cNvSpPr txBox="1">
            <a:spLocks noChangeArrowheads="1"/>
          </p:cNvSpPr>
          <p:nvPr/>
        </p:nvSpPr>
        <p:spPr bwMode="auto">
          <a:xfrm>
            <a:off x="6421438" y="2332038"/>
            <a:ext cx="563562"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6" name="Text Box 43"/>
          <p:cNvSpPr txBox="1">
            <a:spLocks noChangeArrowheads="1"/>
          </p:cNvSpPr>
          <p:nvPr/>
        </p:nvSpPr>
        <p:spPr bwMode="auto">
          <a:xfrm>
            <a:off x="3367088" y="2565400"/>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7" name="Text Box 44"/>
          <p:cNvSpPr txBox="1">
            <a:spLocks noChangeArrowheads="1"/>
          </p:cNvSpPr>
          <p:nvPr/>
        </p:nvSpPr>
        <p:spPr bwMode="auto">
          <a:xfrm>
            <a:off x="6069013" y="2328863"/>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8" name="Text Box 45"/>
          <p:cNvSpPr txBox="1">
            <a:spLocks noChangeArrowheads="1"/>
          </p:cNvSpPr>
          <p:nvPr/>
        </p:nvSpPr>
        <p:spPr bwMode="auto">
          <a:xfrm>
            <a:off x="8169275" y="4059238"/>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49" name="Text Box 46"/>
          <p:cNvSpPr txBox="1">
            <a:spLocks noChangeArrowheads="1"/>
          </p:cNvSpPr>
          <p:nvPr/>
        </p:nvSpPr>
        <p:spPr bwMode="auto">
          <a:xfrm>
            <a:off x="6048375" y="2892425"/>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50" name="Text Box 47"/>
          <p:cNvSpPr txBox="1">
            <a:spLocks noChangeArrowheads="1"/>
          </p:cNvSpPr>
          <p:nvPr/>
        </p:nvSpPr>
        <p:spPr bwMode="auto">
          <a:xfrm>
            <a:off x="4511675" y="3554413"/>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51" name="Text Box 48"/>
          <p:cNvSpPr txBox="1">
            <a:spLocks noChangeArrowheads="1"/>
          </p:cNvSpPr>
          <p:nvPr/>
        </p:nvSpPr>
        <p:spPr bwMode="auto">
          <a:xfrm>
            <a:off x="3402013" y="3262313"/>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52" name="Text Box 49"/>
          <p:cNvSpPr txBox="1">
            <a:spLocks noChangeArrowheads="1"/>
          </p:cNvSpPr>
          <p:nvPr/>
        </p:nvSpPr>
        <p:spPr bwMode="auto">
          <a:xfrm>
            <a:off x="1358900" y="4176713"/>
            <a:ext cx="349250"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1</a:t>
            </a:r>
            <a:endParaRPr lang="en-GB" altLang="zh-CN" sz="1400">
              <a:latin typeface="Tahoma" panose="020B0604030504040204" charset="0"/>
            </a:endParaRPr>
          </a:p>
        </p:txBody>
      </p:sp>
      <p:sp>
        <p:nvSpPr>
          <p:cNvPr id="751653" name="Text Box 50"/>
          <p:cNvSpPr txBox="1">
            <a:spLocks noChangeArrowheads="1"/>
          </p:cNvSpPr>
          <p:nvPr/>
        </p:nvSpPr>
        <p:spPr bwMode="auto">
          <a:xfrm>
            <a:off x="4278313" y="3983038"/>
            <a:ext cx="523875" cy="3048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400">
                <a:latin typeface="Tahoma" panose="020B0604030504040204" charset="0"/>
              </a:rPr>
              <a:t>0..1</a:t>
            </a:r>
            <a:endParaRPr lang="en-GB" altLang="zh-CN" sz="1400">
              <a:latin typeface="Tahoma" panose="020B06040305040402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Broker Pattern: Variants</a:t>
            </a:r>
            <a:endParaRPr lang="en-GB" altLang="zh-CN">
              <a:latin typeface="Garamond" panose="02020404030301010803" charset="0"/>
              <a:ea typeface="宋体" panose="02010600030101010101" pitchFamily="2" charset="-122"/>
            </a:endParaRPr>
          </a:p>
        </p:txBody>
      </p:sp>
      <p:sp>
        <p:nvSpPr>
          <p:cNvPr id="753666"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Direct Communication Broker System</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Clients communicate directly with servers, broker identifies the communication channel</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Message Passing Broker System</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Servers use type of message to determine action</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Trader System</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Client-side servers provide </a:t>
            </a:r>
            <a:r>
              <a:rPr lang="en-GB" altLang="zh-CN" sz="2200" i="1">
                <a:latin typeface="Arial" panose="020B0604020202020204" pitchFamily="34" charset="0"/>
                <a:ea typeface="宋体" panose="02010600030101010101" pitchFamily="2" charset="-122"/>
              </a:rPr>
              <a:t>service</a:t>
            </a:r>
            <a:r>
              <a:rPr lang="en-GB" altLang="zh-CN" sz="2200">
                <a:latin typeface="Arial" panose="020B0604020202020204" pitchFamily="34" charset="0"/>
                <a:ea typeface="宋体" panose="02010600030101010101" pitchFamily="2" charset="-122"/>
              </a:rPr>
              <a:t> ids rather than </a:t>
            </a:r>
            <a:r>
              <a:rPr lang="en-GB" altLang="zh-CN" sz="2200" i="1">
                <a:latin typeface="Arial" panose="020B0604020202020204" pitchFamily="34" charset="0"/>
                <a:ea typeface="宋体" panose="02010600030101010101" pitchFamily="2" charset="-122"/>
              </a:rPr>
              <a:t>server</a:t>
            </a:r>
            <a:r>
              <a:rPr lang="en-GB" altLang="zh-CN" sz="2200">
                <a:latin typeface="Arial" panose="020B0604020202020204" pitchFamily="34" charset="0"/>
                <a:ea typeface="宋体" panose="02010600030101010101" pitchFamily="2" charset="-122"/>
              </a:rPr>
              <a:t> ids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Adapter Broker System</a:t>
            </a:r>
            <a:endParaRPr lang="en-GB" altLang="zh-CN" sz="26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Callback Broker System</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Reactive, event-driven model; makes no distinction between clients and servers</a:t>
            </a:r>
            <a:endParaRPr lang="en-GB" altLang="zh-CN" sz="2200">
              <a:latin typeface="Arial" panose="020B0604020202020204" pitchFamily="34" charset="0"/>
              <a:ea typeface="宋体" panose="02010600030101010101" pitchFamily="2" charset="-122"/>
            </a:endParaRPr>
          </a:p>
          <a:p>
            <a:pPr eaLnBrk="1" hangingPunct="1">
              <a:lnSpc>
                <a:spcPct val="90000"/>
              </a:lnSpc>
            </a:pPr>
            <a:endParaRPr lang="en-GB" altLang="zh-CN" sz="2600">
              <a:latin typeface="Arial" panose="020B0604020202020204" pitchFamily="34" charset="0"/>
              <a:ea typeface="宋体" panose="02010600030101010101" pitchFamily="2" charset="-122"/>
            </a:endParaRPr>
          </a:p>
        </p:txBody>
      </p:sp>
      <p:sp>
        <p:nvSpPr>
          <p:cNvPr id="75366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D5E6A93-AF05-5F4A-9A04-5CB77AB5A16F}"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Broker Pattern: Consequences</a:t>
            </a:r>
            <a:endParaRPr lang="en-GB" altLang="zh-CN">
              <a:latin typeface="Garamond" panose="02020404030301010803" charset="0"/>
              <a:ea typeface="宋体" panose="02010600030101010101" pitchFamily="2" charset="-122"/>
            </a:endParaRPr>
          </a:p>
        </p:txBody>
      </p:sp>
      <p:sp>
        <p:nvSpPr>
          <p:cNvPr id="755714"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Benefits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Location transparency</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Changeability/Extensibility of components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Portability</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Interoperability between Broker Systems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Reusability</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Testing and Debugging</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Liabilities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Restricted efficiency</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Lower fault tolerance</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Testing and Debugging</a:t>
            </a:r>
            <a:endParaRPr lang="en-GB" altLang="zh-CN" sz="2200">
              <a:latin typeface="Arial" panose="020B0604020202020204" pitchFamily="34" charset="0"/>
              <a:ea typeface="宋体" panose="02010600030101010101" pitchFamily="2" charset="-122"/>
            </a:endParaRPr>
          </a:p>
          <a:p>
            <a:pPr eaLnBrk="1" hangingPunct="1">
              <a:lnSpc>
                <a:spcPct val="90000"/>
              </a:lnSpc>
            </a:pPr>
            <a:endParaRPr lang="zh-CN" altLang="en-GB" sz="2600">
              <a:latin typeface="Arial" panose="020B0604020202020204" pitchFamily="34" charset="0"/>
              <a:ea typeface="宋体" panose="02010600030101010101" pitchFamily="2" charset="-122"/>
            </a:endParaRPr>
          </a:p>
        </p:txBody>
      </p:sp>
      <p:sp>
        <p:nvSpPr>
          <p:cNvPr id="75571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501537B-B416-9D42-8DA0-693B43B052B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1" name="Rectangle 2"/>
          <p:cNvSpPr>
            <a:spLocks noGrp="1" noChangeArrowheads="1"/>
          </p:cNvSpPr>
          <p:nvPr>
            <p:ph type="title"/>
          </p:nvPr>
        </p:nvSpPr>
        <p:spPr/>
        <p:txBody>
          <a:bodyPr/>
          <a:lstStyle/>
          <a:p>
            <a:pPr eaLnBrk="1" hangingPunct="1"/>
            <a:r>
              <a:rPr lang="en-GB" altLang="zh-CN" sz="3800">
                <a:latin typeface="Garamond" panose="02020404030301010803" charset="0"/>
                <a:ea typeface="宋体" panose="02010600030101010101" pitchFamily="2" charset="-122"/>
              </a:rPr>
              <a:t>Presentation-Abstraction-Control Pattern</a:t>
            </a:r>
            <a:endParaRPr lang="en-GB" altLang="zh-CN" sz="3800">
              <a:latin typeface="Garamond" panose="02020404030301010803" charset="0"/>
              <a:ea typeface="宋体" panose="02010600030101010101" pitchFamily="2" charset="-122"/>
            </a:endParaRPr>
          </a:p>
        </p:txBody>
      </p:sp>
      <p:sp>
        <p:nvSpPr>
          <p:cNvPr id="757762" name="Rectangle 3"/>
          <p:cNvSpPr>
            <a:spLocks noGrp="1" noChangeArrowheads="1"/>
          </p:cNvSpPr>
          <p:nvPr>
            <p:ph idx="1"/>
          </p:nvPr>
        </p:nvSpPr>
        <p:spPr/>
        <p:txBody>
          <a:bodyPr/>
          <a:lstStyle/>
          <a:p>
            <a:pPr eaLnBrk="1" hangingPunct="1">
              <a:lnSpc>
                <a:spcPct val="90000"/>
              </a:lnSpc>
            </a:pPr>
            <a:r>
              <a:rPr lang="en-GB" altLang="zh-CN">
                <a:latin typeface="Arial" panose="020B0604020202020204" pitchFamily="34" charset="0"/>
                <a:ea typeface="宋体" panose="02010600030101010101" pitchFamily="2" charset="-122"/>
              </a:rPr>
              <a:t>Context</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Interactive systems with the help of agents</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Problem</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Partitioning of interactive systems horizontally and vertically</a:t>
            </a:r>
            <a:endParaRPr lang="en-GB" altLang="zh-CN">
              <a:latin typeface="Arial" panose="020B0604020202020204" pitchFamily="34" charset="0"/>
              <a:ea typeface="宋体" panose="02010600030101010101" pitchFamily="2" charset="-122"/>
            </a:endParaRPr>
          </a:p>
          <a:p>
            <a:pPr eaLnBrk="1" hangingPunct="1">
              <a:lnSpc>
                <a:spcPct val="90000"/>
              </a:lnSpc>
            </a:pPr>
            <a:r>
              <a:rPr lang="en-GB" altLang="zh-CN">
                <a:latin typeface="Arial" panose="020B0604020202020204" pitchFamily="34" charset="0"/>
                <a:ea typeface="宋体" panose="02010600030101010101" pitchFamily="2" charset="-122"/>
              </a:rPr>
              <a:t>Solution</a:t>
            </a:r>
            <a:endParaRPr lang="en-GB" altLang="zh-CN">
              <a:latin typeface="Arial" panose="020B0604020202020204" pitchFamily="34" charset="0"/>
              <a:ea typeface="宋体" panose="02010600030101010101" pitchFamily="2" charset="-122"/>
            </a:endParaRPr>
          </a:p>
          <a:p>
            <a:pPr lvl="1" eaLnBrk="1" hangingPunct="1">
              <a:lnSpc>
                <a:spcPct val="90000"/>
              </a:lnSpc>
            </a:pPr>
            <a:r>
              <a:rPr lang="en-GB" altLang="zh-CN">
                <a:latin typeface="Arial" panose="020B0604020202020204" pitchFamily="34" charset="0"/>
                <a:ea typeface="宋体" panose="02010600030101010101" pitchFamily="2" charset="-122"/>
              </a:rPr>
              <a:t>Structure the solution as a tree-like hierarchy of PAC agents</a:t>
            </a:r>
            <a:endParaRPr lang="en-GB" altLang="zh-CN">
              <a:latin typeface="Arial" panose="020B0604020202020204" pitchFamily="34" charset="0"/>
              <a:ea typeface="宋体" panose="02010600030101010101" pitchFamily="2" charset="-122"/>
            </a:endParaRPr>
          </a:p>
          <a:p>
            <a:pPr lvl="1" eaLnBrk="1" hangingPunct="1">
              <a:lnSpc>
                <a:spcPct val="90000"/>
              </a:lnSpc>
            </a:pPr>
            <a:endParaRPr lang="zh-CN" altLang="en-GB">
              <a:latin typeface="Arial" panose="020B0604020202020204" pitchFamily="34" charset="0"/>
              <a:ea typeface="宋体" panose="02010600030101010101" pitchFamily="2" charset="-122"/>
            </a:endParaRPr>
          </a:p>
        </p:txBody>
      </p:sp>
      <p:sp>
        <p:nvSpPr>
          <p:cNvPr id="75776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A60DF07-B830-9144-8795-6154E1A73F3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09"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Presentation-Abstraction-Control Pattern: Structure</a:t>
            </a:r>
            <a:endParaRPr lang="en-GB" altLang="zh-CN">
              <a:latin typeface="Garamond" panose="02020404030301010803" charset="0"/>
              <a:ea typeface="宋体" panose="02010600030101010101" pitchFamily="2" charset="-122"/>
            </a:endParaRPr>
          </a:p>
        </p:txBody>
      </p:sp>
      <p:sp>
        <p:nvSpPr>
          <p:cNvPr id="759810" name="灯片编号占位符 4"/>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7040615-3B18-6843-BEAE-3BC6BB998C3B}" type="slidenum">
              <a:rPr lang="en-US" altLang="zh-CN" sz="1200">
                <a:latin typeface="Garamond" panose="02020404030301010803" charset="0"/>
              </a:rPr>
            </a:fld>
            <a:endParaRPr lang="en-US" altLang="zh-CN" sz="1200">
              <a:latin typeface="Garamond" panose="02020404030301010803" charset="0"/>
            </a:endParaRPr>
          </a:p>
        </p:txBody>
      </p:sp>
      <p:grpSp>
        <p:nvGrpSpPr>
          <p:cNvPr id="759811" name="Group 22"/>
          <p:cNvGrpSpPr/>
          <p:nvPr/>
        </p:nvGrpSpPr>
        <p:grpSpPr bwMode="auto">
          <a:xfrm>
            <a:off x="395288" y="1700213"/>
            <a:ext cx="8243887" cy="4237037"/>
            <a:chOff x="0" y="1207"/>
            <a:chExt cx="5760" cy="2852"/>
          </a:xfrm>
        </p:grpSpPr>
        <p:sp>
          <p:nvSpPr>
            <p:cNvPr id="759812" name="Text Box 3"/>
            <p:cNvSpPr txBox="1">
              <a:spLocks noChangeArrowheads="1"/>
            </p:cNvSpPr>
            <p:nvPr/>
          </p:nvSpPr>
          <p:spPr bwMode="auto">
            <a:xfrm>
              <a:off x="1814" y="1207"/>
              <a:ext cx="2022" cy="314"/>
            </a:xfrm>
            <a:prstGeom prst="rect">
              <a:avLst/>
            </a:prstGeom>
            <a:noFill/>
            <a:ln w="9525">
              <a:solidFill>
                <a:schemeClr val="tx1"/>
              </a:solidFill>
              <a:miter lim="800000"/>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a:latin typeface="Tahoma" panose="020B0604030504040204" charset="0"/>
                </a:rPr>
                <a:t>Data repository</a:t>
              </a:r>
              <a:endParaRPr lang="en-GB" altLang="zh-CN">
                <a:latin typeface="Tahoma" panose="020B0604030504040204" charset="0"/>
              </a:endParaRPr>
            </a:p>
          </p:txBody>
        </p:sp>
        <p:sp>
          <p:nvSpPr>
            <p:cNvPr id="759813" name="Oval 4"/>
            <p:cNvSpPr>
              <a:spLocks noChangeArrowheads="1"/>
            </p:cNvSpPr>
            <p:nvPr/>
          </p:nvSpPr>
          <p:spPr bwMode="auto">
            <a:xfrm>
              <a:off x="1655" y="1808"/>
              <a:ext cx="1863" cy="515"/>
            </a:xfrm>
            <a:prstGeom prst="ellipse">
              <a:avLst/>
            </a:prstGeom>
            <a:solidFill>
              <a:schemeClr val="accent1">
                <a:alpha val="47842"/>
              </a:schemeClr>
            </a:solidFill>
            <a:ln w="9525">
              <a:solidFill>
                <a:schemeClr val="tx1"/>
              </a:solidFill>
              <a:miter lim="800000"/>
            </a:ln>
          </p:spPr>
          <p:txBody>
            <a:bodyPr wrap="none" anchor="ctr"/>
            <a:lstStyle/>
            <a:p>
              <a:pPr algn="ctr"/>
              <a:r>
                <a:rPr lang="en-GB" altLang="zh-CN" sz="2400">
                  <a:latin typeface="Tahoma" panose="020B0604030504040204" charset="0"/>
                </a:rPr>
                <a:t>Access to data</a:t>
              </a:r>
              <a:endParaRPr lang="en-GB" altLang="zh-CN" sz="2400">
                <a:latin typeface="Tahoma" panose="020B0604030504040204" charset="0"/>
              </a:endParaRPr>
            </a:p>
          </p:txBody>
        </p:sp>
        <p:sp>
          <p:nvSpPr>
            <p:cNvPr id="759814" name="Oval 5"/>
            <p:cNvSpPr>
              <a:spLocks noChangeArrowheads="1"/>
            </p:cNvSpPr>
            <p:nvPr/>
          </p:nvSpPr>
          <p:spPr bwMode="auto">
            <a:xfrm>
              <a:off x="169" y="2579"/>
              <a:ext cx="2010" cy="564"/>
            </a:xfrm>
            <a:prstGeom prst="ellipse">
              <a:avLst/>
            </a:prstGeom>
            <a:solidFill>
              <a:schemeClr val="accent1">
                <a:alpha val="52156"/>
              </a:schemeClr>
            </a:solidFill>
            <a:ln w="9525">
              <a:solidFill>
                <a:schemeClr val="tx1"/>
              </a:solidFill>
              <a:miter lim="800000"/>
            </a:ln>
          </p:spPr>
          <p:txBody>
            <a:bodyPr wrap="none" anchor="ctr"/>
            <a:lstStyle/>
            <a:p>
              <a:pPr algn="ctr"/>
              <a:r>
                <a:rPr lang="en-GB" altLang="zh-CN" sz="2400">
                  <a:latin typeface="Tahoma" panose="020B0604030504040204" charset="0"/>
                </a:rPr>
                <a:t>Spreadsheet</a:t>
              </a:r>
              <a:endParaRPr lang="en-GB" altLang="zh-CN" sz="2400">
                <a:latin typeface="Tahoma" panose="020B0604030504040204" charset="0"/>
              </a:endParaRPr>
            </a:p>
          </p:txBody>
        </p:sp>
        <p:sp>
          <p:nvSpPr>
            <p:cNvPr id="759815" name="Oval 6"/>
            <p:cNvSpPr>
              <a:spLocks noChangeArrowheads="1"/>
            </p:cNvSpPr>
            <p:nvPr/>
          </p:nvSpPr>
          <p:spPr bwMode="auto">
            <a:xfrm>
              <a:off x="2903" y="2505"/>
              <a:ext cx="1838" cy="613"/>
            </a:xfrm>
            <a:prstGeom prst="ellipse">
              <a:avLst/>
            </a:prstGeom>
            <a:solidFill>
              <a:schemeClr val="accent1">
                <a:alpha val="50980"/>
              </a:schemeClr>
            </a:solidFill>
            <a:ln w="9525">
              <a:solidFill>
                <a:schemeClr val="tx1"/>
              </a:solidFill>
              <a:miter lim="800000"/>
            </a:ln>
          </p:spPr>
          <p:txBody>
            <a:bodyPr wrap="none" anchor="ctr"/>
            <a:lstStyle/>
            <a:p>
              <a:pPr algn="ctr"/>
              <a:r>
                <a:rPr lang="en-GB" altLang="zh-CN" sz="2400">
                  <a:latin typeface="Tahoma" panose="020B0604030504040204" charset="0"/>
                </a:rPr>
                <a:t>View Co-ordinator</a:t>
              </a:r>
              <a:endParaRPr lang="en-GB" altLang="zh-CN" sz="2400">
                <a:latin typeface="Tahoma" panose="020B0604030504040204" charset="0"/>
              </a:endParaRPr>
            </a:p>
          </p:txBody>
        </p:sp>
        <p:sp>
          <p:nvSpPr>
            <p:cNvPr id="759816" name="Oval 7"/>
            <p:cNvSpPr>
              <a:spLocks noChangeArrowheads="1"/>
            </p:cNvSpPr>
            <p:nvPr/>
          </p:nvSpPr>
          <p:spPr bwMode="auto">
            <a:xfrm>
              <a:off x="1295" y="3431"/>
              <a:ext cx="1519" cy="423"/>
            </a:xfrm>
            <a:prstGeom prst="ellipse">
              <a:avLst/>
            </a:prstGeom>
            <a:solidFill>
              <a:schemeClr val="accent1">
                <a:alpha val="52156"/>
              </a:schemeClr>
            </a:solidFill>
            <a:ln w="9525">
              <a:solidFill>
                <a:schemeClr val="tx1"/>
              </a:solidFill>
              <a:miter lim="800000"/>
            </a:ln>
          </p:spPr>
          <p:txBody>
            <a:bodyPr wrap="none" anchor="ctr"/>
            <a:lstStyle/>
            <a:p>
              <a:pPr algn="ctr"/>
              <a:r>
                <a:rPr lang="en-GB" altLang="zh-CN" sz="2400">
                  <a:latin typeface="Tahoma" panose="020B0604030504040204" charset="0"/>
                </a:rPr>
                <a:t>pie chart</a:t>
              </a:r>
              <a:endParaRPr lang="en-GB" altLang="zh-CN" sz="2400">
                <a:latin typeface="Tahoma" panose="020B0604030504040204" charset="0"/>
              </a:endParaRPr>
            </a:p>
          </p:txBody>
        </p:sp>
        <p:sp>
          <p:nvSpPr>
            <p:cNvPr id="759817" name="Oval 8"/>
            <p:cNvSpPr>
              <a:spLocks noChangeArrowheads="1"/>
            </p:cNvSpPr>
            <p:nvPr/>
          </p:nvSpPr>
          <p:spPr bwMode="auto">
            <a:xfrm>
              <a:off x="2703" y="3621"/>
              <a:ext cx="1519" cy="423"/>
            </a:xfrm>
            <a:prstGeom prst="ellipse">
              <a:avLst/>
            </a:prstGeom>
            <a:solidFill>
              <a:schemeClr val="accent1">
                <a:alpha val="61176"/>
              </a:schemeClr>
            </a:solidFill>
            <a:ln w="9525">
              <a:solidFill>
                <a:schemeClr val="tx1"/>
              </a:solidFill>
              <a:miter lim="800000"/>
            </a:ln>
          </p:spPr>
          <p:txBody>
            <a:bodyPr wrap="none" anchor="ctr"/>
            <a:lstStyle/>
            <a:p>
              <a:pPr algn="ctr"/>
              <a:r>
                <a:rPr lang="en-GB" altLang="zh-CN" sz="2400">
                  <a:latin typeface="Tahoma" panose="020B0604030504040204" charset="0"/>
                </a:rPr>
                <a:t>bar chart</a:t>
              </a:r>
              <a:endParaRPr lang="en-GB" altLang="zh-CN" sz="2400">
                <a:latin typeface="Tahoma" panose="020B0604030504040204" charset="0"/>
              </a:endParaRPr>
            </a:p>
          </p:txBody>
        </p:sp>
        <p:sp>
          <p:nvSpPr>
            <p:cNvPr id="759818" name="Oval 9"/>
            <p:cNvSpPr>
              <a:spLocks noChangeArrowheads="1"/>
            </p:cNvSpPr>
            <p:nvPr/>
          </p:nvSpPr>
          <p:spPr bwMode="auto">
            <a:xfrm>
              <a:off x="4241" y="3385"/>
              <a:ext cx="1519" cy="423"/>
            </a:xfrm>
            <a:prstGeom prst="ellipse">
              <a:avLst/>
            </a:prstGeom>
            <a:solidFill>
              <a:schemeClr val="accent1">
                <a:alpha val="54117"/>
              </a:schemeClr>
            </a:solidFill>
            <a:ln w="9525">
              <a:solidFill>
                <a:schemeClr val="tx1"/>
              </a:solidFill>
              <a:miter lim="800000"/>
            </a:ln>
          </p:spPr>
          <p:txBody>
            <a:bodyPr wrap="none" anchor="ctr"/>
            <a:lstStyle/>
            <a:p>
              <a:pPr algn="ctr"/>
              <a:r>
                <a:rPr lang="en-GB" altLang="zh-CN" sz="2400">
                  <a:latin typeface="Tahoma" panose="020B0604030504040204" charset="0"/>
                </a:rPr>
                <a:t>seat distribution</a:t>
              </a:r>
              <a:endParaRPr lang="en-GB" altLang="zh-CN" sz="2400">
                <a:latin typeface="Tahoma" panose="020B0604030504040204" charset="0"/>
              </a:endParaRPr>
            </a:p>
          </p:txBody>
        </p:sp>
        <p:sp>
          <p:nvSpPr>
            <p:cNvPr id="759819" name="Line 10"/>
            <p:cNvSpPr>
              <a:spLocks noChangeShapeType="1"/>
            </p:cNvSpPr>
            <p:nvPr/>
          </p:nvSpPr>
          <p:spPr bwMode="auto">
            <a:xfrm flipV="1">
              <a:off x="1409" y="2298"/>
              <a:ext cx="1103" cy="281"/>
            </a:xfrm>
            <a:prstGeom prst="line">
              <a:avLst/>
            </a:prstGeom>
            <a:noFill/>
            <a:ln w="9525">
              <a:solidFill>
                <a:schemeClr val="tx1"/>
              </a:solidFill>
              <a:miter lim="800000"/>
            </a:ln>
          </p:spPr>
          <p:txBody>
            <a:bodyPr wrap="none"/>
            <a:lstStyle/>
            <a:p>
              <a:endParaRPr lang="en-US"/>
            </a:p>
          </p:txBody>
        </p:sp>
        <p:sp>
          <p:nvSpPr>
            <p:cNvPr id="759820" name="Line 11"/>
            <p:cNvSpPr>
              <a:spLocks noChangeShapeType="1"/>
            </p:cNvSpPr>
            <p:nvPr/>
          </p:nvSpPr>
          <p:spPr bwMode="auto">
            <a:xfrm flipH="1" flipV="1">
              <a:off x="2806" y="2322"/>
              <a:ext cx="503" cy="245"/>
            </a:xfrm>
            <a:prstGeom prst="line">
              <a:avLst/>
            </a:prstGeom>
            <a:noFill/>
            <a:ln w="9525">
              <a:solidFill>
                <a:schemeClr val="tx1"/>
              </a:solidFill>
              <a:miter lim="800000"/>
            </a:ln>
          </p:spPr>
          <p:txBody>
            <a:bodyPr wrap="none"/>
            <a:lstStyle/>
            <a:p>
              <a:endParaRPr lang="en-US"/>
            </a:p>
          </p:txBody>
        </p:sp>
        <p:sp>
          <p:nvSpPr>
            <p:cNvPr id="759821" name="Line 12"/>
            <p:cNvSpPr>
              <a:spLocks noChangeShapeType="1"/>
            </p:cNvSpPr>
            <p:nvPr/>
          </p:nvSpPr>
          <p:spPr bwMode="auto">
            <a:xfrm flipH="1">
              <a:off x="1875" y="2947"/>
              <a:ext cx="1115" cy="466"/>
            </a:xfrm>
            <a:prstGeom prst="line">
              <a:avLst/>
            </a:prstGeom>
            <a:noFill/>
            <a:ln w="9525">
              <a:solidFill>
                <a:schemeClr val="tx1"/>
              </a:solidFill>
              <a:miter lim="800000"/>
            </a:ln>
          </p:spPr>
          <p:txBody>
            <a:bodyPr wrap="none"/>
            <a:lstStyle/>
            <a:p>
              <a:endParaRPr lang="en-US"/>
            </a:p>
          </p:txBody>
        </p:sp>
        <p:sp>
          <p:nvSpPr>
            <p:cNvPr id="759822" name="Line 13"/>
            <p:cNvSpPr>
              <a:spLocks noChangeShapeType="1"/>
            </p:cNvSpPr>
            <p:nvPr/>
          </p:nvSpPr>
          <p:spPr bwMode="auto">
            <a:xfrm flipH="1">
              <a:off x="3554" y="3119"/>
              <a:ext cx="147" cy="490"/>
            </a:xfrm>
            <a:prstGeom prst="line">
              <a:avLst/>
            </a:prstGeom>
            <a:noFill/>
            <a:ln w="9525">
              <a:solidFill>
                <a:schemeClr val="tx1"/>
              </a:solidFill>
              <a:miter lim="800000"/>
            </a:ln>
          </p:spPr>
          <p:txBody>
            <a:bodyPr wrap="none"/>
            <a:lstStyle/>
            <a:p>
              <a:endParaRPr lang="en-US"/>
            </a:p>
          </p:txBody>
        </p:sp>
        <p:sp>
          <p:nvSpPr>
            <p:cNvPr id="759823" name="Line 14"/>
            <p:cNvSpPr>
              <a:spLocks noChangeShapeType="1"/>
            </p:cNvSpPr>
            <p:nvPr/>
          </p:nvSpPr>
          <p:spPr bwMode="auto">
            <a:xfrm>
              <a:off x="4387" y="3057"/>
              <a:ext cx="576" cy="295"/>
            </a:xfrm>
            <a:prstGeom prst="line">
              <a:avLst/>
            </a:prstGeom>
            <a:noFill/>
            <a:ln w="9525">
              <a:solidFill>
                <a:schemeClr val="tx1"/>
              </a:solidFill>
              <a:miter lim="800000"/>
            </a:ln>
          </p:spPr>
          <p:txBody>
            <a:bodyPr wrap="none"/>
            <a:lstStyle/>
            <a:p>
              <a:endParaRPr lang="en-US"/>
            </a:p>
          </p:txBody>
        </p:sp>
        <p:sp>
          <p:nvSpPr>
            <p:cNvPr id="759824" name="Line 15"/>
            <p:cNvSpPr>
              <a:spLocks noChangeShapeType="1"/>
            </p:cNvSpPr>
            <p:nvPr/>
          </p:nvSpPr>
          <p:spPr bwMode="auto">
            <a:xfrm flipV="1">
              <a:off x="2586" y="1501"/>
              <a:ext cx="0" cy="306"/>
            </a:xfrm>
            <a:prstGeom prst="line">
              <a:avLst/>
            </a:prstGeom>
            <a:noFill/>
            <a:ln w="9525">
              <a:solidFill>
                <a:schemeClr val="tx1"/>
              </a:solidFill>
              <a:miter lim="800000"/>
            </a:ln>
          </p:spPr>
          <p:txBody>
            <a:bodyPr wrap="none"/>
            <a:lstStyle/>
            <a:p>
              <a:endParaRPr lang="en-US"/>
            </a:p>
          </p:txBody>
        </p:sp>
        <p:sp>
          <p:nvSpPr>
            <p:cNvPr id="759825" name="Line 16"/>
            <p:cNvSpPr>
              <a:spLocks noChangeShapeType="1"/>
            </p:cNvSpPr>
            <p:nvPr/>
          </p:nvSpPr>
          <p:spPr bwMode="auto">
            <a:xfrm>
              <a:off x="0" y="1936"/>
              <a:ext cx="5760" cy="0"/>
            </a:xfrm>
            <a:prstGeom prst="line">
              <a:avLst/>
            </a:prstGeom>
            <a:noFill/>
            <a:ln w="9525">
              <a:solidFill>
                <a:schemeClr val="tx1"/>
              </a:solidFill>
              <a:prstDash val="dash"/>
              <a:miter lim="800000"/>
            </a:ln>
          </p:spPr>
          <p:txBody>
            <a:bodyPr wrap="none"/>
            <a:lstStyle/>
            <a:p>
              <a:endParaRPr lang="en-US"/>
            </a:p>
          </p:txBody>
        </p:sp>
        <p:sp>
          <p:nvSpPr>
            <p:cNvPr id="759826" name="Text Box 17"/>
            <p:cNvSpPr txBox="1">
              <a:spLocks noChangeArrowheads="1"/>
            </p:cNvSpPr>
            <p:nvPr/>
          </p:nvSpPr>
          <p:spPr bwMode="auto">
            <a:xfrm>
              <a:off x="3468" y="1759"/>
              <a:ext cx="1433" cy="22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Top-level PAC agent</a:t>
              </a:r>
              <a:endParaRPr lang="en-GB" altLang="zh-CN" sz="1600">
                <a:latin typeface="Tahoma" panose="020B0604030504040204" charset="0"/>
              </a:endParaRPr>
            </a:p>
          </p:txBody>
        </p:sp>
        <p:sp>
          <p:nvSpPr>
            <p:cNvPr id="759827" name="Text Box 18"/>
            <p:cNvSpPr txBox="1">
              <a:spLocks noChangeArrowheads="1"/>
            </p:cNvSpPr>
            <p:nvPr/>
          </p:nvSpPr>
          <p:spPr bwMode="auto">
            <a:xfrm>
              <a:off x="4326" y="2205"/>
              <a:ext cx="1434" cy="391"/>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Intermediate-level PAC agent</a:t>
              </a:r>
              <a:endParaRPr lang="en-GB" altLang="zh-CN" sz="1600">
                <a:latin typeface="Tahoma" panose="020B0604030504040204" charset="0"/>
              </a:endParaRPr>
            </a:p>
          </p:txBody>
        </p:sp>
        <p:sp>
          <p:nvSpPr>
            <p:cNvPr id="759828" name="Text Box 19"/>
            <p:cNvSpPr txBox="1">
              <a:spLocks noChangeArrowheads="1"/>
            </p:cNvSpPr>
            <p:nvPr/>
          </p:nvSpPr>
          <p:spPr bwMode="auto">
            <a:xfrm>
              <a:off x="159" y="3832"/>
              <a:ext cx="1887" cy="227"/>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pPr>
              <a:r>
                <a:rPr lang="en-GB" altLang="zh-CN" sz="1600">
                  <a:latin typeface="Tahoma" panose="020B0604030504040204" charset="0"/>
                </a:rPr>
                <a:t>Bottom-level PAC agents</a:t>
              </a:r>
              <a:endParaRPr lang="en-GB" altLang="zh-CN" sz="1600">
                <a:latin typeface="Tahoma" panose="020B0604030504040204" charset="0"/>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7"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Presentation-Abstraction-Control Pattern: Variants</a:t>
            </a:r>
            <a:endParaRPr lang="en-GB" altLang="zh-CN">
              <a:latin typeface="Garamond" panose="02020404030301010803" charset="0"/>
              <a:ea typeface="宋体" panose="02010600030101010101" pitchFamily="2" charset="-122"/>
            </a:endParaRPr>
          </a:p>
        </p:txBody>
      </p:sp>
      <p:sp>
        <p:nvSpPr>
          <p:cNvPr id="761858" name="Rectangle 3"/>
          <p:cNvSpPr>
            <a:spLocks noGrp="1" noChangeArrowheads="1"/>
          </p:cNvSpPr>
          <p:nvPr>
            <p:ph idx="1"/>
          </p:nvPr>
        </p:nvSpPr>
        <p:spPr/>
        <p:txBody>
          <a:bodyPr/>
          <a:lstStyle/>
          <a:p>
            <a:pPr eaLnBrk="1" hangingPunct="1"/>
            <a:r>
              <a:rPr lang="en-GB" altLang="zh-CN">
                <a:latin typeface="Arial" panose="020B0604020202020204" pitchFamily="34" charset="0"/>
                <a:ea typeface="宋体" panose="02010600030101010101" pitchFamily="2" charset="-122"/>
              </a:rPr>
              <a:t>PAC agents as active objects</a:t>
            </a:r>
            <a:endParaRPr lang="en-GB" altLang="zh-CN">
              <a:latin typeface="Arial" panose="020B0604020202020204" pitchFamily="34" charset="0"/>
              <a:ea typeface="宋体" panose="02010600030101010101" pitchFamily="2" charset="-122"/>
            </a:endParaRPr>
          </a:p>
          <a:p>
            <a:pPr eaLnBrk="1" hangingPunct="1"/>
            <a:r>
              <a:rPr lang="en-GB" altLang="zh-CN">
                <a:latin typeface="Arial" panose="020B0604020202020204" pitchFamily="34" charset="0"/>
                <a:ea typeface="宋体" panose="02010600030101010101" pitchFamily="2" charset="-122"/>
              </a:rPr>
              <a:t>PAC agents as processes</a:t>
            </a:r>
            <a:endParaRPr lang="en-GB" altLang="zh-CN">
              <a:latin typeface="Arial" panose="020B0604020202020204" pitchFamily="34" charset="0"/>
              <a:ea typeface="宋体" panose="02010600030101010101" pitchFamily="2" charset="-122"/>
            </a:endParaRPr>
          </a:p>
          <a:p>
            <a:pPr lvl="1" eaLnBrk="1" hangingPunct="1"/>
            <a:endParaRPr lang="zh-CN" altLang="en-GB">
              <a:latin typeface="Arial" panose="020B0604020202020204" pitchFamily="34" charset="0"/>
              <a:ea typeface="宋体" panose="02010600030101010101" pitchFamily="2" charset="-122"/>
            </a:endParaRPr>
          </a:p>
        </p:txBody>
      </p:sp>
      <p:sp>
        <p:nvSpPr>
          <p:cNvPr id="76185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D8F929C8-AFF5-F44F-9BC7-5D1DD991847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5"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Presentation-Abstraction-Control Pattern: Consequences</a:t>
            </a:r>
            <a:endParaRPr lang="en-GB" altLang="zh-CN">
              <a:latin typeface="Garamond" panose="02020404030301010803" charset="0"/>
              <a:ea typeface="宋体" panose="02010600030101010101" pitchFamily="2" charset="-122"/>
            </a:endParaRPr>
          </a:p>
        </p:txBody>
      </p:sp>
      <p:sp>
        <p:nvSpPr>
          <p:cNvPr id="763906" name="Rectangle 3"/>
          <p:cNvSpPr>
            <a:spLocks noGrp="1" noChangeArrowheads="1"/>
          </p:cNvSpPr>
          <p:nvPr>
            <p:ph idx="1"/>
          </p:nvPr>
        </p:nvSpPr>
        <p:spPr/>
        <p:txBody>
          <a:bodyPr/>
          <a:lstStyle/>
          <a:p>
            <a:pPr eaLnBrk="1" hangingPunct="1"/>
            <a:r>
              <a:rPr lang="en-GB" altLang="zh-CN" sz="2600">
                <a:latin typeface="Arial" panose="020B0604020202020204" pitchFamily="34" charset="0"/>
                <a:ea typeface="宋体" panose="02010600030101010101" pitchFamily="2" charset="-122"/>
              </a:rPr>
              <a:t>Benefits</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Separation of Concerns</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Support for Change/Extension</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Support for multi-tasking</a:t>
            </a:r>
            <a:endParaRPr lang="en-GB" altLang="zh-CN" sz="2200">
              <a:latin typeface="Arial" panose="020B0604020202020204" pitchFamily="34" charset="0"/>
              <a:ea typeface="宋体" panose="02010600030101010101" pitchFamily="2" charset="-122"/>
            </a:endParaRPr>
          </a:p>
          <a:p>
            <a:pPr eaLnBrk="1" hangingPunct="1"/>
            <a:r>
              <a:rPr lang="en-GB" altLang="zh-CN" sz="2600">
                <a:latin typeface="Arial" panose="020B0604020202020204" pitchFamily="34" charset="0"/>
                <a:ea typeface="宋体" panose="02010600030101010101" pitchFamily="2" charset="-122"/>
              </a:rPr>
              <a:t>Liabilities</a:t>
            </a:r>
            <a:endParaRPr lang="en-GB" altLang="zh-CN" sz="26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Increased system complexity</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Complex control components</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Efficiency</a:t>
            </a:r>
            <a:endParaRPr lang="en-GB" altLang="zh-CN" sz="2200">
              <a:latin typeface="Arial" panose="020B0604020202020204" pitchFamily="34" charset="0"/>
              <a:ea typeface="宋体" panose="02010600030101010101" pitchFamily="2" charset="-122"/>
            </a:endParaRPr>
          </a:p>
          <a:p>
            <a:pPr lvl="1" eaLnBrk="1" hangingPunct="1"/>
            <a:r>
              <a:rPr lang="en-GB" altLang="zh-CN" sz="2200">
                <a:latin typeface="Arial" panose="020B0604020202020204" pitchFamily="34" charset="0"/>
                <a:ea typeface="宋体" panose="02010600030101010101" pitchFamily="2" charset="-122"/>
              </a:rPr>
              <a:t>Restricted applicability</a:t>
            </a:r>
            <a:endParaRPr lang="en-GB" altLang="zh-CN" sz="2200">
              <a:latin typeface="Arial" panose="020B0604020202020204" pitchFamily="34" charset="0"/>
              <a:ea typeface="宋体" panose="02010600030101010101" pitchFamily="2" charset="-122"/>
            </a:endParaRPr>
          </a:p>
        </p:txBody>
      </p:sp>
      <p:sp>
        <p:nvSpPr>
          <p:cNvPr id="76390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906A8B-BE9D-0A4F-A195-4E6356A82654}"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3" name="Rectangle 2"/>
          <p:cNvSpPr>
            <a:spLocks noGrp="1" noChangeArrowheads="1"/>
          </p:cNvSpPr>
          <p:nvPr>
            <p:ph type="title"/>
          </p:nvPr>
        </p:nvSpPr>
        <p:spPr/>
        <p:txBody>
          <a:bodyPr/>
          <a:lstStyle/>
          <a:p>
            <a:pPr eaLnBrk="1" hangingPunct="1"/>
            <a:r>
              <a:rPr lang="en-GB" altLang="zh-CN">
                <a:latin typeface="Garamond" panose="02020404030301010803" charset="0"/>
                <a:ea typeface="宋体" panose="02010600030101010101" pitchFamily="2" charset="-122"/>
              </a:rPr>
              <a:t>Summary</a:t>
            </a:r>
            <a:endParaRPr lang="en-GB" altLang="zh-CN">
              <a:latin typeface="Garamond" panose="02020404030301010803" charset="0"/>
              <a:ea typeface="宋体" panose="02010600030101010101" pitchFamily="2" charset="-122"/>
            </a:endParaRPr>
          </a:p>
        </p:txBody>
      </p:sp>
      <p:sp>
        <p:nvSpPr>
          <p:cNvPr id="765954" name="Rectangle 3"/>
          <p:cNvSpPr>
            <a:spLocks noGrp="1" noChangeArrowheads="1"/>
          </p:cNvSpPr>
          <p:nvPr>
            <p:ph idx="1"/>
          </p:nvPr>
        </p:nvSpPr>
        <p:spPr/>
        <p:txBody>
          <a:bodyPr/>
          <a:lstStyle/>
          <a:p>
            <a:pPr eaLnBrk="1" hangingPunct="1">
              <a:lnSpc>
                <a:spcPct val="90000"/>
              </a:lnSpc>
            </a:pPr>
            <a:r>
              <a:rPr lang="en-GB" altLang="zh-CN" sz="2600">
                <a:latin typeface="Arial" panose="020B0604020202020204" pitchFamily="34" charset="0"/>
                <a:ea typeface="宋体" panose="02010600030101010101" pitchFamily="2" charset="-122"/>
              </a:rPr>
              <a:t>Patterns </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Open, informal, abstract solutions to a general, recurring problem in a particular context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Capture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best practice</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 experience of design</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Can be organised as Catalogues or as Pattern Languages</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Differ from ABAS which are closed, formal composable abstractions</a:t>
            </a:r>
            <a:endParaRPr lang="en-GB" altLang="zh-CN" sz="2200">
              <a:latin typeface="Arial" panose="020B0604020202020204" pitchFamily="34" charset="0"/>
              <a:ea typeface="宋体" panose="02010600030101010101" pitchFamily="2" charset="-122"/>
            </a:endParaRPr>
          </a:p>
          <a:p>
            <a:pPr eaLnBrk="1" hangingPunct="1">
              <a:lnSpc>
                <a:spcPct val="90000"/>
              </a:lnSpc>
            </a:pPr>
            <a:r>
              <a:rPr lang="en-GB" altLang="zh-CN" sz="2600">
                <a:latin typeface="Arial" panose="020B0604020202020204" pitchFamily="34" charset="0"/>
                <a:ea typeface="宋体" panose="02010600030101010101" pitchFamily="2" charset="-122"/>
              </a:rPr>
              <a:t>Architectural Patterns are a sub-category of patterns</a:t>
            </a:r>
            <a:endParaRPr lang="en-GB" altLang="zh-CN" sz="26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To do with </a:t>
            </a:r>
            <a:r>
              <a:rPr lang="en-GB" altLang="zh-CN" sz="2200">
                <a:latin typeface="Tahoma" panose="020B0604030504040204" charset="0"/>
                <a:ea typeface="宋体" panose="02010600030101010101" pitchFamily="2" charset="-122"/>
              </a:rPr>
              <a:t>“</a:t>
            </a:r>
            <a:r>
              <a:rPr lang="en-GB" altLang="zh-CN" sz="2200">
                <a:latin typeface="Arial" panose="020B0604020202020204" pitchFamily="34" charset="0"/>
                <a:ea typeface="宋体" panose="02010600030101010101" pitchFamily="2" charset="-122"/>
              </a:rPr>
              <a:t>gross structure</a:t>
            </a:r>
            <a:r>
              <a:rPr lang="en-GB" altLang="zh-CN" sz="2200">
                <a:latin typeface="Tahoma" panose="020B0604030504040204" charset="0"/>
                <a:ea typeface="宋体" panose="02010600030101010101" pitchFamily="2" charset="-122"/>
              </a:rPr>
              <a:t>”</a:t>
            </a:r>
            <a:endParaRPr lang="en-GB" altLang="zh-CN" sz="2200">
              <a:latin typeface="Arial" panose="020B0604020202020204" pitchFamily="34" charset="0"/>
              <a:ea typeface="宋体" panose="02010600030101010101" pitchFamily="2" charset="-122"/>
            </a:endParaRPr>
          </a:p>
          <a:p>
            <a:pPr lvl="1" eaLnBrk="1" hangingPunct="1">
              <a:lnSpc>
                <a:spcPct val="90000"/>
              </a:lnSpc>
            </a:pPr>
            <a:r>
              <a:rPr lang="en-GB" altLang="zh-CN" sz="2200">
                <a:latin typeface="Arial" panose="020B0604020202020204" pitchFamily="34" charset="0"/>
                <a:ea typeface="宋体" panose="02010600030101010101" pitchFamily="2" charset="-122"/>
              </a:rPr>
              <a:t>But arguably ALL patterns are architectural</a:t>
            </a:r>
            <a:endParaRPr lang="en-GB" altLang="zh-CN" sz="2200">
              <a:latin typeface="Arial" panose="020B0604020202020204" pitchFamily="34" charset="0"/>
              <a:ea typeface="宋体" panose="02010600030101010101" pitchFamily="2" charset="-122"/>
            </a:endParaRPr>
          </a:p>
        </p:txBody>
      </p:sp>
      <p:sp>
        <p:nvSpPr>
          <p:cNvPr id="76595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0DCB23B9-C7F7-864C-B6EF-18B2C782364C}"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1"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1282" name="Rectangle 3"/>
          <p:cNvSpPr>
            <a:spLocks noGrp="1" noChangeArrowheads="1"/>
          </p:cNvSpPr>
          <p:nvPr>
            <p:ph idx="1"/>
          </p:nvPr>
        </p:nvSpPr>
        <p:spPr>
          <a:xfrm>
            <a:off x="152400" y="1066800"/>
            <a:ext cx="8763000" cy="4876800"/>
          </a:xfrm>
        </p:spPr>
        <p:txBody>
          <a:bodyPr/>
          <a:lstStyle/>
          <a:p>
            <a:r>
              <a:rPr lang="en-US" sz="2800">
                <a:latin typeface="Arial" panose="020B0604020202020204" pitchFamily="34" charset="0"/>
                <a:ea typeface="宋体" panose="02010600030101010101" pitchFamily="2" charset="-122"/>
              </a:rPr>
              <a:t>An ADL therefore must:</a:t>
            </a:r>
            <a:r>
              <a:rPr lang="en-US" sz="1400">
                <a:latin typeface="Arial" panose="020B0604020202020204" pitchFamily="34" charset="0"/>
                <a:ea typeface="宋体" panose="02010600030101010101" pitchFamily="2" charset="-122"/>
              </a:rPr>
              <a:t> </a:t>
            </a:r>
            <a:endParaRPr lang="en-US" sz="1400">
              <a:latin typeface="Arial" panose="020B0604020202020204" pitchFamily="34" charset="0"/>
              <a:ea typeface="宋体" panose="02010600030101010101" pitchFamily="2" charset="-122"/>
            </a:endParaRPr>
          </a:p>
          <a:p>
            <a:pPr lvl="1"/>
            <a:r>
              <a:rPr lang="en-US" sz="2400">
                <a:latin typeface="Arial" panose="020B0604020202020204" pitchFamily="34" charset="0"/>
                <a:ea typeface="宋体" panose="02010600030101010101" pitchFamily="2" charset="-122"/>
              </a:rPr>
              <a:t>Support the description of components and their interactions</a:t>
            </a:r>
            <a:endParaRPr lang="en-US" sz="2400">
              <a:latin typeface="Arial" panose="020B0604020202020204" pitchFamily="34" charset="0"/>
              <a:ea typeface="宋体" panose="02010600030101010101" pitchFamily="2" charset="-122"/>
            </a:endParaRPr>
          </a:p>
          <a:p>
            <a:pPr lvl="2"/>
            <a:r>
              <a:rPr lang="en-US" sz="2000">
                <a:latin typeface="Arial" panose="020B0604020202020204" pitchFamily="34" charset="0"/>
                <a:ea typeface="宋体" panose="02010600030101010101" pitchFamily="2" charset="-122"/>
              </a:rPr>
              <a:t>Why ?</a:t>
            </a:r>
            <a:endParaRPr lang="en-US" sz="2000">
              <a:latin typeface="Arial" panose="020B0604020202020204" pitchFamily="34" charset="0"/>
              <a:ea typeface="宋体" panose="02010600030101010101" pitchFamily="2" charset="-122"/>
            </a:endParaRPr>
          </a:p>
          <a:p>
            <a:pPr lvl="1"/>
            <a:r>
              <a:rPr lang="en-US" sz="2400">
                <a:latin typeface="Arial" panose="020B0604020202020204" pitchFamily="34" charset="0"/>
                <a:ea typeface="宋体" panose="02010600030101010101" pitchFamily="2" charset="-122"/>
              </a:rPr>
              <a:t>Handle large-scale, high-level designs</a:t>
            </a:r>
            <a:endParaRPr lang="en-US" sz="2400">
              <a:latin typeface="Arial" panose="020B0604020202020204" pitchFamily="34" charset="0"/>
              <a:ea typeface="宋体" panose="02010600030101010101" pitchFamily="2" charset="-122"/>
            </a:endParaRPr>
          </a:p>
          <a:p>
            <a:pPr lvl="2"/>
            <a:r>
              <a:rPr lang="en-US" sz="2000">
                <a:latin typeface="Arial" panose="020B0604020202020204" pitchFamily="34" charset="0"/>
                <a:ea typeface="宋体" panose="02010600030101010101" pitchFamily="2" charset="-122"/>
              </a:rPr>
              <a:t>Why?</a:t>
            </a:r>
            <a:endParaRPr lang="en-US" sz="2000">
              <a:latin typeface="Arial" panose="020B0604020202020204" pitchFamily="34" charset="0"/>
              <a:ea typeface="宋体" panose="02010600030101010101" pitchFamily="2" charset="-122"/>
            </a:endParaRPr>
          </a:p>
          <a:p>
            <a:pPr lvl="1"/>
            <a:r>
              <a:rPr lang="en-US" sz="2400">
                <a:latin typeface="Arial" panose="020B0604020202020204" pitchFamily="34" charset="0"/>
                <a:ea typeface="宋体" panose="02010600030101010101" pitchFamily="2" charset="-122"/>
              </a:rPr>
              <a:t>Support Translation of Design to a Realization</a:t>
            </a:r>
            <a:endParaRPr lang="en-US" sz="2400">
              <a:latin typeface="Arial" panose="020B0604020202020204" pitchFamily="34" charset="0"/>
              <a:ea typeface="宋体" panose="02010600030101010101" pitchFamily="2" charset="-122"/>
            </a:endParaRPr>
          </a:p>
          <a:p>
            <a:pPr lvl="2"/>
            <a:r>
              <a:rPr lang="en-US" sz="2000">
                <a:latin typeface="Arial" panose="020B0604020202020204" pitchFamily="34" charset="0"/>
                <a:ea typeface="宋体" panose="02010600030101010101" pitchFamily="2" charset="-122"/>
              </a:rPr>
              <a:t>Why ?</a:t>
            </a:r>
            <a:endParaRPr lang="en-US" sz="2000">
              <a:latin typeface="Arial" panose="020B0604020202020204" pitchFamily="34" charset="0"/>
              <a:ea typeface="宋体" panose="02010600030101010101" pitchFamily="2" charset="-122"/>
            </a:endParaRPr>
          </a:p>
          <a:p>
            <a:pPr lvl="1"/>
            <a:r>
              <a:rPr lang="en-US" sz="2400">
                <a:latin typeface="Arial" panose="020B0604020202020204" pitchFamily="34" charset="0"/>
                <a:ea typeface="宋体" panose="02010600030101010101" pitchFamily="2" charset="-122"/>
              </a:rPr>
              <a:t> Support user-defined or application Specific Abstractions</a:t>
            </a:r>
            <a:endParaRPr lang="en-US" sz="2400">
              <a:latin typeface="Arial" panose="020B0604020202020204" pitchFamily="34" charset="0"/>
              <a:ea typeface="宋体" panose="02010600030101010101" pitchFamily="2" charset="-122"/>
            </a:endParaRPr>
          </a:p>
          <a:p>
            <a:pPr lvl="2"/>
            <a:r>
              <a:rPr lang="en-US" sz="2000">
                <a:latin typeface="Arial" panose="020B0604020202020204" pitchFamily="34" charset="0"/>
                <a:ea typeface="宋体" panose="02010600030101010101" pitchFamily="2" charset="-122"/>
              </a:rPr>
              <a:t> Why?</a:t>
            </a:r>
            <a:endParaRPr lang="en-US" sz="2000">
              <a:latin typeface="Arial" panose="020B0604020202020204" pitchFamily="34" charset="0"/>
              <a:ea typeface="宋体" panose="02010600030101010101" pitchFamily="2" charset="-122"/>
            </a:endParaRPr>
          </a:p>
          <a:p>
            <a:pPr lvl="1"/>
            <a:r>
              <a:rPr lang="en-US" sz="2400">
                <a:latin typeface="Arial" panose="020B0604020202020204" pitchFamily="34" charset="0"/>
                <a:ea typeface="宋体" panose="02010600030101010101" pitchFamily="2" charset="-122"/>
              </a:rPr>
              <a:t> Support the Disciplined selection of architectural styles.</a:t>
            </a:r>
            <a:endParaRPr lang="en-US" sz="2400">
              <a:latin typeface="Arial" panose="020B0604020202020204" pitchFamily="34" charset="0"/>
              <a:ea typeface="宋体" panose="02010600030101010101" pitchFamily="2" charset="-122"/>
            </a:endParaRPr>
          </a:p>
          <a:p>
            <a:pPr lvl="2"/>
            <a:r>
              <a:rPr lang="en-US" sz="2000">
                <a:latin typeface="Arial" panose="020B0604020202020204" pitchFamily="34" charset="0"/>
                <a:ea typeface="宋体" panose="02010600030101010101" pitchFamily="2" charset="-122"/>
              </a:rPr>
              <a:t> Why ?</a:t>
            </a:r>
            <a:endParaRPr lang="en-US" sz="2000">
              <a:latin typeface="Arial" panose="020B0604020202020204" pitchFamily="34" charset="0"/>
              <a:ea typeface="宋体" panose="02010600030101010101" pitchFamily="2" charset="-122"/>
            </a:endParaRPr>
          </a:p>
        </p:txBody>
      </p:sp>
      <p:sp>
        <p:nvSpPr>
          <p:cNvPr id="481283"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7659F99B-B46F-5049-AEA5-45BC1959BF55}"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1" name="Rectangle 2"/>
          <p:cNvSpPr>
            <a:spLocks noGrp="1" noChangeArrowheads="1"/>
          </p:cNvSpPr>
          <p:nvPr>
            <p:ph type="ctrTitle"/>
          </p:nvPr>
        </p:nvSpPr>
        <p:spPr/>
        <p:txBody>
          <a:bodyPr/>
          <a:lstStyle/>
          <a:p>
            <a:pPr eaLnBrk="1" hangingPunct="1"/>
            <a:r>
              <a:rPr lang="en-US" altLang="zh-CN">
                <a:latin typeface="Garamond" panose="02020404030301010803" charset="0"/>
                <a:ea typeface="宋体" panose="02010600030101010101" pitchFamily="2" charset="-122"/>
              </a:rPr>
              <a:t>Topic 8: Domain-Specific Software Architecture</a:t>
            </a:r>
            <a:endParaRPr lang="en-US" altLang="zh-CN">
              <a:latin typeface="Garamond" panose="02020404030301010803" charset="0"/>
              <a:ea typeface="宋体" panose="02010600030101010101" pitchFamily="2" charset="-122"/>
            </a:endParaRPr>
          </a:p>
        </p:txBody>
      </p:sp>
      <p:sp>
        <p:nvSpPr>
          <p:cNvPr id="768002" name="Rectangle 3"/>
          <p:cNvSpPr>
            <a:spLocks noGrp="1" noChangeArrowheads="1"/>
          </p:cNvSpPr>
          <p:nvPr>
            <p:ph type="subTitle" idx="1"/>
          </p:nvPr>
        </p:nvSpPr>
        <p:spPr/>
        <p:txBody>
          <a:bodyPr/>
          <a:lstStyle/>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49"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Domain-Specific Software Architecture (DSSA)</a:t>
            </a:r>
            <a:endParaRPr lang="en-US" altLang="zh-CN" sz="3800">
              <a:latin typeface="Garamond" panose="02020404030301010803" charset="0"/>
              <a:ea typeface="宋体" panose="02010600030101010101" pitchFamily="2" charset="-122"/>
            </a:endParaRPr>
          </a:p>
        </p:txBody>
      </p:sp>
      <p:sp>
        <p:nvSpPr>
          <p:cNvPr id="770050" name="Rectangle 3"/>
          <p:cNvSpPr>
            <a:spLocks noGrp="1" noChangeArrowheads="1"/>
          </p:cNvSpPr>
          <p:nvPr>
            <p:ph idx="1"/>
          </p:nvPr>
        </p:nvSpPr>
        <p:spPr/>
        <p:txBody>
          <a:bodyPr/>
          <a:lstStyle/>
          <a:p>
            <a:pPr eaLnBrk="1" hangingPunct="1"/>
            <a:r>
              <a:rPr lang="en-US" altLang="zh-CN" sz="2600">
                <a:latin typeface="Arial" panose="020B0604020202020204" pitchFamily="34" charset="0"/>
                <a:ea typeface="宋体" panose="02010600030101010101" pitchFamily="2" charset="-122"/>
              </a:rPr>
              <a:t>“The relationships between functions in programs for a software domain</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This is also known as a reference model, functional partitioning, meta-model, logical model, . . .</a:t>
            </a:r>
            <a:endParaRPr lang="en-US" altLang="zh-CN" sz="2600">
              <a:latin typeface="Arial" panose="020B0604020202020204" pitchFamily="34" charset="0"/>
              <a:ea typeface="宋体" panose="02010600030101010101" pitchFamily="2" charset="-122"/>
            </a:endParaRPr>
          </a:p>
          <a:p>
            <a:pPr eaLnBrk="1" hangingPunct="1"/>
            <a:r>
              <a:rPr lang="en-US" altLang="zh-CN" sz="2600">
                <a:latin typeface="Arial" panose="020B0604020202020204" pitchFamily="34" charset="0"/>
                <a:ea typeface="宋体" panose="02010600030101010101" pitchFamily="2" charset="-122"/>
              </a:rPr>
              <a:t>Why do we want this?</a:t>
            </a:r>
            <a:endParaRPr lang="en-US" altLang="zh-CN" sz="2600">
              <a:latin typeface="Arial" panose="020B0604020202020204" pitchFamily="34" charset="0"/>
              <a:ea typeface="宋体" panose="02010600030101010101" pitchFamily="2" charset="-122"/>
            </a:endParaRPr>
          </a:p>
          <a:p>
            <a:pPr lvl="2" eaLnBrk="1" hangingPunct="1"/>
            <a:r>
              <a:rPr lang="en-US" altLang="zh-CN" sz="2000">
                <a:latin typeface="Arial" panose="020B0604020202020204" pitchFamily="34" charset="0"/>
                <a:ea typeface="宋体" panose="02010600030101010101" pitchFamily="2" charset="-122"/>
              </a:rPr>
              <a:t>1. To build better: tools, specification languages, domain-specific reusable components, application frameworks, product families.</a:t>
            </a:r>
            <a:endParaRPr lang="en-US" altLang="zh-CN" sz="2000">
              <a:latin typeface="Arial" panose="020B0604020202020204" pitchFamily="34" charset="0"/>
              <a:ea typeface="宋体" panose="02010600030101010101" pitchFamily="2" charset="-122"/>
            </a:endParaRPr>
          </a:p>
          <a:p>
            <a:pPr lvl="2" eaLnBrk="1" hangingPunct="1"/>
            <a:r>
              <a:rPr lang="en-US" altLang="zh-CN" sz="2000">
                <a:latin typeface="Arial" panose="020B0604020202020204" pitchFamily="34" charset="0"/>
                <a:ea typeface="宋体" panose="02010600030101010101" pitchFamily="2" charset="-122"/>
              </a:rPr>
              <a:t>2. To understand better. Software problems are very complex. A DSSA is ready-made, reusable domain analysis, problem decomposition.</a:t>
            </a:r>
            <a:endParaRPr lang="en-US" altLang="zh-CN" sz="2000">
              <a:latin typeface="Arial" panose="020B0604020202020204" pitchFamily="34" charset="0"/>
              <a:ea typeface="宋体" panose="02010600030101010101" pitchFamily="2" charset="-122"/>
            </a:endParaRPr>
          </a:p>
        </p:txBody>
      </p:sp>
      <p:sp>
        <p:nvSpPr>
          <p:cNvPr id="77005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A752657F-1C92-9C4F-97CB-E9310A3F2F32}"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7" name="Rectangle 2"/>
          <p:cNvSpPr>
            <a:spLocks noGrp="1" noChangeArrowheads="1"/>
          </p:cNvSpPr>
          <p:nvPr>
            <p:ph type="title"/>
          </p:nvPr>
        </p:nvSpPr>
        <p:spPr/>
        <p:txBody>
          <a:bodyPr/>
          <a:lstStyle/>
          <a:p>
            <a:pPr eaLnBrk="1" hangingPunct="1"/>
            <a:r>
              <a:rPr lang="en-US" altLang="zh-CN" sz="3800">
                <a:latin typeface="Garamond" panose="02020404030301010803" charset="0"/>
                <a:ea typeface="宋体" panose="02010600030101010101" pitchFamily="2" charset="-122"/>
              </a:rPr>
              <a:t>Example DSSA: Architecture (the real kind)</a:t>
            </a:r>
            <a:endParaRPr lang="en-US" altLang="zh-CN" sz="3800">
              <a:latin typeface="Garamond" panose="02020404030301010803" charset="0"/>
              <a:ea typeface="宋体" panose="02010600030101010101" pitchFamily="2" charset="-122"/>
            </a:endParaRPr>
          </a:p>
        </p:txBody>
      </p:sp>
      <p:sp>
        <p:nvSpPr>
          <p:cNvPr id="772098" name="Rectangle 3"/>
          <p:cNvSpPr>
            <a:spLocks noGrp="1" noChangeArrowheads="1"/>
          </p:cNvSpPr>
          <p:nvPr>
            <p:ph idx="1"/>
          </p:nvPr>
        </p:nvSpPr>
        <p:spPr/>
        <p:txBody>
          <a:bodyPr/>
          <a:lstStyle/>
          <a:p>
            <a:pPr eaLnBrk="1" hangingPunct="1">
              <a:lnSpc>
                <a:spcPct val="90000"/>
              </a:lnSpc>
            </a:pPr>
            <a:r>
              <a:rPr lang="en-US" altLang="zh-CN" sz="2500">
                <a:latin typeface="Arial" panose="020B0604020202020204" pitchFamily="34" charset="0"/>
                <a:ea typeface="宋体" panose="02010600030101010101" pitchFamily="2" charset="-122"/>
              </a:rPr>
              <a:t>The problem: “obtain an artificial environment for some human activity”.</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Specific instances of this problem: a house, an apartment, a store, a warehouse, a jail, a paint factory.</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User: wants the building</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Constructor: builds the building</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Requirements: two-car garage, roof will last 30 years, doorways have 5 meter clearance, ...</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Specifications: plans/blueprints</a:t>
            </a:r>
            <a:endParaRPr lang="en-US" altLang="zh-CN" sz="2500">
              <a:latin typeface="Arial" panose="020B0604020202020204" pitchFamily="34" charset="0"/>
              <a:ea typeface="宋体" panose="02010600030101010101" pitchFamily="2" charset="-122"/>
            </a:endParaRPr>
          </a:p>
        </p:txBody>
      </p:sp>
      <p:sp>
        <p:nvSpPr>
          <p:cNvPr id="772099"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D94154D-E106-9E42-88D8-D5B837C1A8B6}"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Architecture (the real kind) - 2</a:t>
            </a:r>
            <a:endParaRPr lang="en-US" altLang="zh-CN">
              <a:latin typeface="Garamond" panose="02020404030301010803" charset="0"/>
              <a:ea typeface="宋体" panose="02010600030101010101" pitchFamily="2" charset="-122"/>
            </a:endParaRPr>
          </a:p>
        </p:txBody>
      </p:sp>
      <p:sp>
        <p:nvSpPr>
          <p:cNvPr id="774146" name="Rectangle 3"/>
          <p:cNvSpPr>
            <a:spLocks noGrp="1" noChangeArrowheads="1"/>
          </p:cNvSpPr>
          <p:nvPr>
            <p:ph idx="1"/>
          </p:nvPr>
        </p:nvSpPr>
        <p:spPr/>
        <p:txBody>
          <a:bodyPr/>
          <a:lstStyle/>
          <a:p>
            <a:pPr eaLnBrk="1" hangingPunct="1"/>
            <a:r>
              <a:rPr lang="en-US" altLang="zh-CN">
                <a:latin typeface="Arial" panose="020B0604020202020204" pitchFamily="34" charset="0"/>
                <a:ea typeface="宋体" panose="02010600030101010101" pitchFamily="2" charset="-122"/>
              </a:rPr>
              <a:t>These instances of buildings have much in common and can reuse analyses:</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 Functional requirements: how many people should this building hold? how should it be heated/cooled? how should the parts be connected?</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 Non-functional requirements: how easy is it to add an addition? how secure should it be? how many years should it last?</a:t>
            </a:r>
            <a:endParaRPr lang="en-US" altLang="zh-CN">
              <a:latin typeface="Arial" panose="020B0604020202020204" pitchFamily="34" charset="0"/>
              <a:ea typeface="宋体" panose="02010600030101010101" pitchFamily="2" charset="-122"/>
            </a:endParaRPr>
          </a:p>
        </p:txBody>
      </p:sp>
      <p:sp>
        <p:nvSpPr>
          <p:cNvPr id="774147"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D7599E3-FCE3-2143-98E6-1E0207E5C67E}"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3"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Architecture (the real kind) - 3</a:t>
            </a:r>
            <a:endParaRPr lang="en-US" altLang="zh-CN">
              <a:latin typeface="Garamond" panose="02020404030301010803" charset="0"/>
              <a:ea typeface="宋体" panose="02010600030101010101" pitchFamily="2" charset="-122"/>
            </a:endParaRPr>
          </a:p>
        </p:txBody>
      </p:sp>
      <p:sp>
        <p:nvSpPr>
          <p:cNvPr id="776194" name="Rectangle 3"/>
          <p:cNvSpPr>
            <a:spLocks noGrp="1" noChangeArrowheads="1"/>
          </p:cNvSpPr>
          <p:nvPr>
            <p:ph idx="1"/>
          </p:nvPr>
        </p:nvSpPr>
        <p:spPr/>
        <p:txBody>
          <a:bodyPr/>
          <a:lstStyle/>
          <a:p>
            <a:pPr eaLnBrk="1" hangingPunct="1"/>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These instances can also reuse designs/components:</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 house plans</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 trusses</a:t>
            </a:r>
            <a:endParaRPr lang="en-US" altLang="zh-CN">
              <a:latin typeface="Arial" panose="020B0604020202020204" pitchFamily="34" charset="0"/>
              <a:ea typeface="宋体" panose="02010600030101010101" pitchFamily="2" charset="-122"/>
            </a:endParaRPr>
          </a:p>
          <a:p>
            <a:pPr eaLnBrk="1" hangingPunct="1">
              <a:buFont typeface="Wingdings" panose="05000000000000000000" charset="0"/>
              <a:buNone/>
            </a:pPr>
            <a:r>
              <a:rPr lang="en-US" altLang="zh-CN">
                <a:latin typeface="Arial" panose="020B0604020202020204" pitchFamily="34" charset="0"/>
                <a:ea typeface="宋体" panose="02010600030101010101" pitchFamily="2" charset="-122"/>
              </a:rPr>
              <a:t>	• door-knobs</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How does the reuse of designs/components affect the quality of the resulting building?</a:t>
            </a:r>
            <a:endParaRPr lang="en-US" altLang="zh-CN">
              <a:latin typeface="Arial" panose="020B0604020202020204" pitchFamily="34" charset="0"/>
              <a:ea typeface="宋体" panose="02010600030101010101" pitchFamily="2" charset="-122"/>
            </a:endParaRPr>
          </a:p>
        </p:txBody>
      </p:sp>
      <p:sp>
        <p:nvSpPr>
          <p:cNvPr id="776195"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EB07237D-224C-1B4F-A6E8-B7239655DEB0}"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1"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The DSSA Solution</a:t>
            </a:r>
            <a:endParaRPr lang="en-US" altLang="zh-CN">
              <a:latin typeface="Garamond" panose="02020404030301010803" charset="0"/>
              <a:ea typeface="宋体" panose="02010600030101010101" pitchFamily="2" charset="-122"/>
            </a:endParaRPr>
          </a:p>
        </p:txBody>
      </p:sp>
      <p:sp>
        <p:nvSpPr>
          <p:cNvPr id="778242" name="Rectangle 3"/>
          <p:cNvSpPr>
            <a:spLocks noGrp="1" noChangeArrowheads="1"/>
          </p:cNvSpPr>
          <p:nvPr>
            <p:ph idx="1"/>
          </p:nvPr>
        </p:nvSpPr>
        <p:spPr/>
        <p:txBody>
          <a:bodyPr/>
          <a:lstStyle/>
          <a:p>
            <a:pPr eaLnBrk="1" hangingPunct="1">
              <a:lnSpc>
                <a:spcPct val="90000"/>
              </a:lnSpc>
            </a:pP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Three kinds of knowledge:</a:t>
            </a:r>
            <a:endParaRPr lang="en-US" altLang="zh-CN" sz="25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r>
              <a:rPr lang="en-US" altLang="zh-CN" sz="2500">
                <a:latin typeface="Arial" panose="020B0604020202020204" pitchFamily="34" charset="0"/>
                <a:ea typeface="宋体" panose="02010600030101010101" pitchFamily="2" charset="-122"/>
              </a:rPr>
              <a:t>	• how to decompose the composite problem into component problems</a:t>
            </a:r>
            <a:endParaRPr lang="en-US" altLang="zh-CN" sz="25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r>
              <a:rPr lang="en-US" altLang="zh-CN" sz="2500">
                <a:latin typeface="Arial" panose="020B0604020202020204" pitchFamily="34" charset="0"/>
                <a:ea typeface="宋体" panose="02010600030101010101" pitchFamily="2" charset="-122"/>
              </a:rPr>
              <a:t>	• how to solve each of the component problems</a:t>
            </a:r>
            <a:endParaRPr lang="en-US" altLang="zh-CN" sz="2500">
              <a:latin typeface="Arial" panose="020B0604020202020204" pitchFamily="34" charset="0"/>
              <a:ea typeface="宋体" panose="02010600030101010101" pitchFamily="2" charset="-122"/>
            </a:endParaRPr>
          </a:p>
          <a:p>
            <a:pPr eaLnBrk="1" hangingPunct="1">
              <a:lnSpc>
                <a:spcPct val="90000"/>
              </a:lnSpc>
              <a:buFont typeface="Wingdings" panose="05000000000000000000" charset="0"/>
              <a:buNone/>
            </a:pPr>
            <a:r>
              <a:rPr lang="en-US" altLang="zh-CN" sz="2500">
                <a:latin typeface="Arial" panose="020B0604020202020204" pitchFamily="34" charset="0"/>
                <a:ea typeface="宋体" panose="02010600030101010101" pitchFamily="2" charset="-122"/>
              </a:rPr>
              <a:t>	• how to compose the individual solutions of the component problems into a solution of the composite problem</a:t>
            </a:r>
            <a:endParaRPr lang="en-US" altLang="zh-CN" sz="2500">
              <a:latin typeface="Arial" panose="020B0604020202020204" pitchFamily="34" charset="0"/>
              <a:ea typeface="宋体" panose="02010600030101010101" pitchFamily="2" charset="-122"/>
            </a:endParaRPr>
          </a:p>
          <a:p>
            <a:pPr eaLnBrk="1" hangingPunct="1">
              <a:lnSpc>
                <a:spcPct val="90000"/>
              </a:lnSpc>
            </a:pPr>
            <a:r>
              <a:rPr lang="en-US" altLang="zh-CN" sz="2500">
                <a:latin typeface="Arial" panose="020B0604020202020204" pitchFamily="34" charset="0"/>
                <a:ea typeface="宋体" panose="02010600030101010101" pitchFamily="2" charset="-122"/>
              </a:rPr>
              <a:t>This knowledge is not trivial. The ease of the solution to an instance of a class depends on the existence of a DSSA for that class.</a:t>
            </a:r>
            <a:endParaRPr lang="en-US" altLang="zh-CN" sz="2500">
              <a:latin typeface="Arial" panose="020B0604020202020204" pitchFamily="34" charset="0"/>
              <a:ea typeface="宋体" panose="02010600030101010101" pitchFamily="2" charset="-122"/>
            </a:endParaRPr>
          </a:p>
        </p:txBody>
      </p:sp>
      <p:sp>
        <p:nvSpPr>
          <p:cNvPr id="778243"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E3BD0EB-662A-0240-B7C5-6CCF6FA16D2A}"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89" name="Rectangle 2"/>
          <p:cNvSpPr>
            <a:spLocks noGrp="1" noChangeArrowheads="1"/>
          </p:cNvSpPr>
          <p:nvPr>
            <p:ph type="title"/>
          </p:nvPr>
        </p:nvSpPr>
        <p:spPr/>
        <p:txBody>
          <a:bodyPr/>
          <a:lstStyle/>
          <a:p>
            <a:pPr eaLnBrk="1" hangingPunct="1"/>
            <a:r>
              <a:rPr lang="en-US" altLang="zh-CN">
                <a:latin typeface="Garamond" panose="02020404030301010803" charset="0"/>
                <a:ea typeface="宋体" panose="02010600030101010101" pitchFamily="2" charset="-122"/>
              </a:rPr>
              <a:t>Solving Problems with DSSAs</a:t>
            </a:r>
            <a:endParaRPr lang="en-US" altLang="zh-CN">
              <a:latin typeface="Garamond" panose="02020404030301010803" charset="0"/>
              <a:ea typeface="宋体" panose="02010600030101010101" pitchFamily="2" charset="-122"/>
            </a:endParaRPr>
          </a:p>
        </p:txBody>
      </p:sp>
      <p:sp>
        <p:nvSpPr>
          <p:cNvPr id="780290" name="Rectangle 3"/>
          <p:cNvSpPr>
            <a:spLocks noGrp="1" noChangeArrowheads="1"/>
          </p:cNvSpPr>
          <p:nvPr>
            <p:ph idx="1"/>
          </p:nvPr>
        </p:nvSpPr>
        <p:spPr/>
        <p:txBody>
          <a:bodyPr/>
          <a:lstStyle/>
          <a:p>
            <a:pPr eaLnBrk="1" hangingPunct="1">
              <a:lnSpc>
                <a:spcPct val="80000"/>
              </a:lnSpc>
            </a:pP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Decompose the problem into the language of the DSSA: the atomic actions (install wiring, generate an attribute evaluation module, create a cache manager, ...).</a:t>
            </a: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Different atoms will be required for different end-products. </a:t>
            </a: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The DSSA does not specify an inventory that all products must use.</a:t>
            </a: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Some atoms may exist as off-the-shelf components.</a:t>
            </a: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Some may need to be tailor-made.</a:t>
            </a:r>
            <a:endParaRPr lang="en-US" altLang="zh-CN" sz="2500">
              <a:latin typeface="Arial" panose="020B0604020202020204" pitchFamily="34" charset="0"/>
              <a:ea typeface="宋体" panose="02010600030101010101" pitchFamily="2" charset="-122"/>
            </a:endParaRPr>
          </a:p>
          <a:p>
            <a:pPr eaLnBrk="1" hangingPunct="1">
              <a:lnSpc>
                <a:spcPct val="80000"/>
              </a:lnSpc>
            </a:pPr>
            <a:r>
              <a:rPr lang="en-US" altLang="zh-CN" sz="2500">
                <a:latin typeface="Arial" panose="020B0604020202020204" pitchFamily="34" charset="0"/>
                <a:ea typeface="宋体" panose="02010600030101010101" pitchFamily="2" charset="-122"/>
              </a:rPr>
              <a:t>A DSSA focuses requirements/design decisions; highlights changes from canonical solutions.</a:t>
            </a:r>
            <a:endParaRPr lang="en-US" altLang="zh-CN" sz="2500">
              <a:latin typeface="Arial" panose="020B0604020202020204" pitchFamily="34" charset="0"/>
              <a:ea typeface="宋体" panose="02010600030101010101" pitchFamily="2" charset="-122"/>
            </a:endParaRPr>
          </a:p>
        </p:txBody>
      </p:sp>
      <p:sp>
        <p:nvSpPr>
          <p:cNvPr id="780291" name="灯片编号占位符 5"/>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2081B60-3A47-0C4A-B800-BF7600988828}" type="slidenum">
              <a:rPr lang="en-US" altLang="zh-CN" sz="1200">
                <a:latin typeface="Garamond" panose="02020404030301010803" charset="0"/>
              </a:rPr>
            </a:fld>
            <a:endParaRPr lang="en-US" altLang="zh-CN" sz="1200">
              <a:latin typeface="Garamond" panose="02020404030301010803"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1CACE9B-D0F2-144B-BDE7-69FE83C46FCF}" type="slidenum">
              <a:rPr lang="en-US" altLang="zh-CN" sz="1200">
                <a:latin typeface="Garamond" panose="02020404030301010803" charset="0"/>
              </a:rPr>
            </a:fld>
            <a:endParaRPr lang="en-US" altLang="zh-CN" sz="1200">
              <a:latin typeface="Garamond" panose="02020404030301010803" charset="0"/>
            </a:endParaRPr>
          </a:p>
        </p:txBody>
      </p:sp>
      <p:pic>
        <p:nvPicPr>
          <p:cNvPr id="782338" name="Picture 2" descr="2"/>
          <p:cNvPicPr>
            <a:picLocks noChangeAspect="1" noChangeArrowheads="1"/>
          </p:cNvPicPr>
          <p:nvPr/>
        </p:nvPicPr>
        <p:blipFill>
          <a:blip r:embed="rId1">
            <a:extLst>
              <a:ext uri="{28A0092B-C50C-407E-A947-70E740481C1C}">
                <a14:useLocalDpi xmlns:a14="http://schemas.microsoft.com/office/drawing/2010/main" val="0"/>
              </a:ext>
            </a:extLst>
          </a:blip>
          <a:srcRect l="5725" t="13765" r="5707" b="23430"/>
          <a:stretch>
            <a:fillRect/>
          </a:stretch>
        </p:blipFill>
        <p:spPr bwMode="auto">
          <a:xfrm>
            <a:off x="468313" y="333375"/>
            <a:ext cx="8064500" cy="57594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450C0FD-F2B0-BC48-85F2-7AC9E378F88F}" type="slidenum">
              <a:rPr lang="en-US" altLang="zh-CN" sz="1200">
                <a:latin typeface="Garamond" panose="02020404030301010803" charset="0"/>
              </a:rPr>
            </a:fld>
            <a:endParaRPr lang="en-US" altLang="zh-CN" sz="1200">
              <a:latin typeface="Garamond" panose="02020404030301010803" charset="0"/>
            </a:endParaRPr>
          </a:p>
        </p:txBody>
      </p:sp>
      <p:pic>
        <p:nvPicPr>
          <p:cNvPr id="784386" name="Picture 2" descr="3"/>
          <p:cNvPicPr>
            <a:picLocks noChangeAspect="1" noChangeArrowheads="1"/>
          </p:cNvPicPr>
          <p:nvPr/>
        </p:nvPicPr>
        <p:blipFill>
          <a:blip r:embed="rId1">
            <a:extLst>
              <a:ext uri="{28A0092B-C50C-407E-A947-70E740481C1C}">
                <a14:useLocalDpi xmlns:a14="http://schemas.microsoft.com/office/drawing/2010/main" val="0"/>
              </a:ext>
            </a:extLst>
          </a:blip>
          <a:srcRect l="8325" t="13823" r="6619" b="17438"/>
          <a:stretch>
            <a:fillRect/>
          </a:stretch>
        </p:blipFill>
        <p:spPr bwMode="auto">
          <a:xfrm>
            <a:off x="468313" y="333375"/>
            <a:ext cx="8064500" cy="57594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3"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4E06675-49F5-EE49-821D-FBA3249E3636}" type="slidenum">
              <a:rPr lang="en-US" altLang="zh-CN" sz="1200">
                <a:latin typeface="Garamond" panose="02020404030301010803" charset="0"/>
              </a:rPr>
            </a:fld>
            <a:endParaRPr lang="en-US" altLang="zh-CN" sz="1200">
              <a:latin typeface="Garamond" panose="02020404030301010803" charset="0"/>
            </a:endParaRPr>
          </a:p>
        </p:txBody>
      </p:sp>
      <p:pic>
        <p:nvPicPr>
          <p:cNvPr id="786434" name="Picture 2" descr="4"/>
          <p:cNvPicPr>
            <a:picLocks noChangeAspect="1" noChangeArrowheads="1"/>
          </p:cNvPicPr>
          <p:nvPr/>
        </p:nvPicPr>
        <p:blipFill>
          <a:blip r:embed="rId1">
            <a:extLst>
              <a:ext uri="{28A0092B-C50C-407E-A947-70E740481C1C}">
                <a14:useLocalDpi xmlns:a14="http://schemas.microsoft.com/office/drawing/2010/main" val="0"/>
              </a:ext>
            </a:extLst>
          </a:blip>
          <a:srcRect l="8232" t="13707" r="6522" b="17334"/>
          <a:stretch>
            <a:fillRect/>
          </a:stretch>
        </p:blipFill>
        <p:spPr bwMode="auto">
          <a:xfrm>
            <a:off x="468313" y="333375"/>
            <a:ext cx="8064500" cy="575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5" name="Rectangle 2"/>
          <p:cNvSpPr>
            <a:spLocks noGrp="1" noChangeArrowheads="1"/>
          </p:cNvSpPr>
          <p:nvPr>
            <p:ph type="title"/>
          </p:nvPr>
        </p:nvSpPr>
        <p:spPr/>
        <p:txBody>
          <a:bodyPr/>
          <a:lstStyle/>
          <a:p>
            <a:r>
              <a:rPr lang="en-US">
                <a:latin typeface="Garamond" panose="02020404030301010803" charset="0"/>
                <a:ea typeface="宋体" panose="02010600030101010101" pitchFamily="2" charset="-122"/>
              </a:rPr>
              <a:t>ADL Requirements</a:t>
            </a:r>
            <a:endParaRPr lang="en-US">
              <a:latin typeface="Garamond" panose="02020404030301010803" charset="0"/>
              <a:ea typeface="宋体" panose="02010600030101010101" pitchFamily="2" charset="-122"/>
            </a:endParaRPr>
          </a:p>
        </p:txBody>
      </p:sp>
      <p:sp>
        <p:nvSpPr>
          <p:cNvPr id="482306" name="Rectangle 3"/>
          <p:cNvSpPr>
            <a:spLocks noGrp="1" noChangeArrowheads="1"/>
          </p:cNvSpPr>
          <p:nvPr>
            <p:ph idx="1"/>
          </p:nvPr>
        </p:nvSpPr>
        <p:spPr>
          <a:xfrm>
            <a:off x="457200" y="1052513"/>
            <a:ext cx="8229600" cy="4530725"/>
          </a:xfrm>
        </p:spPr>
        <p:txBody>
          <a:bodyPr/>
          <a:lstStyle/>
          <a:p>
            <a:r>
              <a:rPr lang="en-US" sz="2400">
                <a:latin typeface="Arial" panose="020B0604020202020204" pitchFamily="34" charset="0"/>
                <a:ea typeface="宋体" panose="02010600030101010101" pitchFamily="2" charset="-122"/>
              </a:rPr>
              <a:t>Composition: </a:t>
            </a:r>
            <a:endParaRPr lang="en-US" sz="2400">
              <a:latin typeface="Arial" panose="020B0604020202020204" pitchFamily="34" charset="0"/>
              <a:ea typeface="宋体" panose="02010600030101010101" pitchFamily="2" charset="-122"/>
            </a:endParaRPr>
          </a:p>
          <a:p>
            <a:pPr lvl="1"/>
            <a:r>
              <a:rPr lang="en-US" sz="2000">
                <a:latin typeface="Arial" panose="020B0604020202020204" pitchFamily="34" charset="0"/>
                <a:ea typeface="宋体" panose="02010600030101010101" pitchFamily="2" charset="-122"/>
              </a:rPr>
              <a:t> </a:t>
            </a:r>
            <a:r>
              <a:rPr lang="ja-JP" altLang="en-US" sz="2000">
                <a:latin typeface="Arial" panose="020B0604020202020204" pitchFamily="34" charset="0"/>
                <a:ea typeface="宋体" panose="02010600030101010101" pitchFamily="2" charset="-122"/>
              </a:rPr>
              <a:t>“</a:t>
            </a:r>
            <a:r>
              <a:rPr lang="en-US" altLang="ja-JP" sz="2000" i="1">
                <a:latin typeface="Arial" panose="020B0604020202020204" pitchFamily="34" charset="0"/>
                <a:ea typeface="宋体" panose="02010600030101010101" pitchFamily="2" charset="-122"/>
              </a:rPr>
              <a:t>It should be possible to describe a system as a composition of independent components and connections</a:t>
            </a:r>
            <a:r>
              <a:rPr lang="ja-JP" altLang="en-US" sz="2000">
                <a:latin typeface="Arial" panose="020B0604020202020204" pitchFamily="34" charset="0"/>
                <a:ea typeface="宋体" panose="02010600030101010101" pitchFamily="2" charset="-122"/>
              </a:rPr>
              <a:t>”</a:t>
            </a:r>
            <a:endParaRPr lang="en-US" altLang="ja-JP" sz="20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 This allows us to combine independent elements into larger systems (this is really critical in Network centric independent systems that demonstrate new emergent capabilities when combined together)</a:t>
            </a:r>
            <a:endParaRPr lang="en-US" sz="18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An ADL therefore: </a:t>
            </a:r>
            <a:endParaRPr lang="en-US" sz="18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Must allow the hierarchical decomposition of and assembly of a system.  </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Final Decomposed elements must be independent (stand-alone) pieces in their own right. </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Must be able to separate architectural design approach from realization approach.</a:t>
            </a:r>
            <a:endParaRPr lang="en-US" sz="1600">
              <a:latin typeface="Arial" panose="020B0604020202020204" pitchFamily="34" charset="0"/>
              <a:ea typeface="宋体" panose="02010600030101010101" pitchFamily="2" charset="-122"/>
            </a:endParaRPr>
          </a:p>
          <a:p>
            <a:pPr lvl="3"/>
            <a:r>
              <a:rPr lang="en-US" sz="1600">
                <a:latin typeface="Arial" panose="020B0604020202020204" pitchFamily="34" charset="0"/>
                <a:ea typeface="宋体" panose="02010600030101010101" pitchFamily="2" charset="-122"/>
              </a:rPr>
              <a:t>Note: the ADL closure rule must allow us to view entities of an architectural description as primitive at one level and as composite structures at a lower level of decomposition.  </a:t>
            </a:r>
            <a:endParaRPr lang="en-US" sz="1600">
              <a:latin typeface="Arial" panose="020B0604020202020204" pitchFamily="34" charset="0"/>
              <a:ea typeface="宋体" panose="02010600030101010101" pitchFamily="2" charset="-122"/>
            </a:endParaRPr>
          </a:p>
          <a:p>
            <a:pPr lvl="3"/>
            <a:endParaRPr lang="en-US" sz="1600">
              <a:latin typeface="Arial" panose="020B0604020202020204" pitchFamily="34" charset="0"/>
              <a:ea typeface="宋体" panose="02010600030101010101" pitchFamily="2" charset="-122"/>
            </a:endParaRPr>
          </a:p>
          <a:p>
            <a:pPr lvl="2"/>
            <a:r>
              <a:rPr lang="en-US" sz="1800">
                <a:latin typeface="Arial" panose="020B0604020202020204" pitchFamily="34" charset="0"/>
                <a:ea typeface="宋体" panose="02010600030101010101" pitchFamily="2" charset="-122"/>
              </a:rPr>
              <a:t>Why is this important ?   </a:t>
            </a:r>
            <a:endParaRPr lang="en-US" sz="4400">
              <a:latin typeface="Arial" panose="020B0604020202020204" pitchFamily="34" charset="0"/>
              <a:ea typeface="宋体" panose="02010600030101010101" pitchFamily="2" charset="-122"/>
            </a:endParaRPr>
          </a:p>
        </p:txBody>
      </p:sp>
      <p:sp>
        <p:nvSpPr>
          <p:cNvPr id="482307" name="Slide Number Placeholder 5"/>
          <p:cNvSpPr>
            <a:spLocks noGrp="1"/>
          </p:cNvSpPr>
          <p:nvPr>
            <p:ph type="sldNum" sz="quarter" idx="12"/>
          </p:nvPr>
        </p:nvSpPr>
        <p:spPr>
          <a:xfrm>
            <a:off x="6934200" y="6324600"/>
            <a:ext cx="1905000" cy="457200"/>
          </a:xfrm>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49B06A62-9794-7F41-9BA2-A13C6F3CEFE3}" type="slidenum">
              <a:rPr lang="en-US" sz="1200">
                <a:latin typeface="Garamond" panose="02020404030301010803" charset="0"/>
              </a:rPr>
            </a:fld>
            <a:endParaRPr lang="en-US" sz="1200">
              <a:latin typeface="Garamond" panose="02020404030301010803"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1"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D5FBF85-8DE9-884A-BA9D-2520A692AFAA}" type="slidenum">
              <a:rPr lang="en-US" altLang="zh-CN" sz="1200">
                <a:latin typeface="Garamond" panose="02020404030301010803" charset="0"/>
              </a:rPr>
            </a:fld>
            <a:endParaRPr lang="en-US" altLang="zh-CN" sz="1200">
              <a:latin typeface="Garamond" panose="02020404030301010803" charset="0"/>
            </a:endParaRPr>
          </a:p>
        </p:txBody>
      </p:sp>
      <p:pic>
        <p:nvPicPr>
          <p:cNvPr id="788482" name="Picture 2" descr="5"/>
          <p:cNvPicPr>
            <a:picLocks noChangeAspect="1" noChangeArrowheads="1"/>
          </p:cNvPicPr>
          <p:nvPr/>
        </p:nvPicPr>
        <p:blipFill>
          <a:blip r:embed="rId1">
            <a:extLst>
              <a:ext uri="{28A0092B-C50C-407E-A947-70E740481C1C}">
                <a14:useLocalDpi xmlns:a14="http://schemas.microsoft.com/office/drawing/2010/main" val="0"/>
              </a:ext>
            </a:extLst>
          </a:blip>
          <a:srcRect l="7481" t="13765" r="5757" b="19809"/>
          <a:stretch>
            <a:fillRect/>
          </a:stretch>
        </p:blipFill>
        <p:spPr bwMode="auto">
          <a:xfrm>
            <a:off x="539750" y="333375"/>
            <a:ext cx="7920038" cy="57594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29"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210089B-40FF-E44B-B09D-A68CFE04967F}" type="slidenum">
              <a:rPr lang="en-US" altLang="zh-CN" sz="1200">
                <a:latin typeface="Garamond" panose="02020404030301010803" charset="0"/>
              </a:rPr>
            </a:fld>
            <a:endParaRPr lang="en-US" altLang="zh-CN" sz="1200">
              <a:latin typeface="Garamond" panose="02020404030301010803" charset="0"/>
            </a:endParaRPr>
          </a:p>
        </p:txBody>
      </p:sp>
      <p:pic>
        <p:nvPicPr>
          <p:cNvPr id="790530" name="Picture 2" descr="6"/>
          <p:cNvPicPr>
            <a:picLocks noChangeAspect="1" noChangeArrowheads="1"/>
          </p:cNvPicPr>
          <p:nvPr/>
        </p:nvPicPr>
        <p:blipFill>
          <a:blip r:embed="rId1">
            <a:extLst>
              <a:ext uri="{28A0092B-C50C-407E-A947-70E740481C1C}">
                <a14:useLocalDpi xmlns:a14="http://schemas.microsoft.com/office/drawing/2010/main" val="0"/>
              </a:ext>
            </a:extLst>
          </a:blip>
          <a:srcRect l="6589" t="13765" r="6570" b="17386"/>
          <a:stretch>
            <a:fillRect/>
          </a:stretch>
        </p:blipFill>
        <p:spPr bwMode="auto">
          <a:xfrm>
            <a:off x="468313" y="333375"/>
            <a:ext cx="8135937" cy="57594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2D9D5866-151E-A447-8297-E7F66F41B065}" type="slidenum">
              <a:rPr lang="en-US" altLang="zh-CN" sz="1200">
                <a:latin typeface="Garamond" panose="02020404030301010803" charset="0"/>
              </a:rPr>
            </a:fld>
            <a:endParaRPr lang="en-US" altLang="zh-CN" sz="1200">
              <a:latin typeface="Garamond" panose="02020404030301010803" charset="0"/>
            </a:endParaRPr>
          </a:p>
        </p:txBody>
      </p:sp>
      <p:pic>
        <p:nvPicPr>
          <p:cNvPr id="792578" name="Picture 2" descr="7"/>
          <p:cNvPicPr>
            <a:picLocks noChangeAspect="1" noChangeArrowheads="1"/>
          </p:cNvPicPr>
          <p:nvPr/>
        </p:nvPicPr>
        <p:blipFill>
          <a:blip r:embed="rId1">
            <a:extLst>
              <a:ext uri="{28A0092B-C50C-407E-A947-70E740481C1C}">
                <a14:useLocalDpi xmlns:a14="http://schemas.microsoft.com/office/drawing/2010/main" val="0"/>
              </a:ext>
            </a:extLst>
          </a:blip>
          <a:srcRect l="6589" t="13765" r="6570" b="25851"/>
          <a:stretch>
            <a:fillRect/>
          </a:stretch>
        </p:blipFill>
        <p:spPr bwMode="auto">
          <a:xfrm>
            <a:off x="395288" y="333375"/>
            <a:ext cx="8208962" cy="57594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CC4D30A-E1DE-1A4F-A1DB-33BB99D78C39}" type="slidenum">
              <a:rPr lang="en-US" altLang="zh-CN" sz="1200">
                <a:latin typeface="Garamond" panose="02020404030301010803" charset="0"/>
              </a:rPr>
            </a:fld>
            <a:endParaRPr lang="en-US" altLang="zh-CN" sz="1200">
              <a:latin typeface="Garamond" panose="02020404030301010803" charset="0"/>
            </a:endParaRPr>
          </a:p>
        </p:txBody>
      </p:sp>
      <p:pic>
        <p:nvPicPr>
          <p:cNvPr id="794626" name="Picture 2" descr="8"/>
          <p:cNvPicPr>
            <a:picLocks noChangeAspect="1" noChangeArrowheads="1"/>
          </p:cNvPicPr>
          <p:nvPr/>
        </p:nvPicPr>
        <p:blipFill>
          <a:blip r:embed="rId1">
            <a:extLst>
              <a:ext uri="{28A0092B-C50C-407E-A947-70E740481C1C}">
                <a14:useLocalDpi xmlns:a14="http://schemas.microsoft.com/office/drawing/2010/main" val="0"/>
              </a:ext>
            </a:extLst>
          </a:blip>
          <a:srcRect l="7434" t="13707" r="6570" b="33067"/>
          <a:stretch>
            <a:fillRect/>
          </a:stretch>
        </p:blipFill>
        <p:spPr bwMode="auto">
          <a:xfrm>
            <a:off x="468313" y="333375"/>
            <a:ext cx="8207375" cy="57594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3"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BEFE17AC-FA18-CC45-B9EE-810C14028742}" type="slidenum">
              <a:rPr lang="en-US" altLang="zh-CN" sz="1200">
                <a:latin typeface="Garamond" panose="02020404030301010803" charset="0"/>
              </a:rPr>
            </a:fld>
            <a:endParaRPr lang="en-US" altLang="zh-CN" sz="1200">
              <a:latin typeface="Garamond" panose="02020404030301010803" charset="0"/>
            </a:endParaRPr>
          </a:p>
        </p:txBody>
      </p:sp>
      <p:pic>
        <p:nvPicPr>
          <p:cNvPr id="796674" name="Picture 2" descr="9"/>
          <p:cNvPicPr>
            <a:picLocks noChangeAspect="1" noChangeArrowheads="1"/>
          </p:cNvPicPr>
          <p:nvPr/>
        </p:nvPicPr>
        <p:blipFill>
          <a:blip r:embed="rId1">
            <a:extLst>
              <a:ext uri="{28A0092B-C50C-407E-A947-70E740481C1C}">
                <a14:useLocalDpi xmlns:a14="http://schemas.microsoft.com/office/drawing/2010/main" val="0"/>
              </a:ext>
            </a:extLst>
          </a:blip>
          <a:srcRect l="6638" t="13765" r="6619" b="12567"/>
          <a:stretch>
            <a:fillRect/>
          </a:stretch>
        </p:blipFill>
        <p:spPr bwMode="auto">
          <a:xfrm>
            <a:off x="468313" y="333375"/>
            <a:ext cx="8207375" cy="58451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1"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5FD4B862-9B80-1E43-B48B-B30370BFDBC4}" type="slidenum">
              <a:rPr lang="en-US" altLang="zh-CN" sz="1200">
                <a:latin typeface="Garamond" panose="02020404030301010803" charset="0"/>
              </a:rPr>
            </a:fld>
            <a:endParaRPr lang="en-US" altLang="zh-CN" sz="1200">
              <a:latin typeface="Garamond" panose="02020404030301010803" charset="0"/>
            </a:endParaRPr>
          </a:p>
        </p:txBody>
      </p:sp>
      <p:pic>
        <p:nvPicPr>
          <p:cNvPr id="798722" name="Picture 2" descr="10"/>
          <p:cNvPicPr>
            <a:picLocks noChangeAspect="1" noChangeArrowheads="1"/>
          </p:cNvPicPr>
          <p:nvPr/>
        </p:nvPicPr>
        <p:blipFill>
          <a:blip r:embed="rId1">
            <a:extLst>
              <a:ext uri="{28A0092B-C50C-407E-A947-70E740481C1C}">
                <a14:useLocalDpi xmlns:a14="http://schemas.microsoft.com/office/drawing/2010/main" val="0"/>
              </a:ext>
            </a:extLst>
          </a:blip>
          <a:srcRect l="6540" t="13823" r="5656" b="37932"/>
          <a:stretch>
            <a:fillRect/>
          </a:stretch>
        </p:blipFill>
        <p:spPr bwMode="auto">
          <a:xfrm>
            <a:off x="468313" y="333375"/>
            <a:ext cx="8135937" cy="57594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69"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6171EDBA-EC0C-7B4D-884F-E6CF4ABC71E9}" type="slidenum">
              <a:rPr lang="en-US" altLang="zh-CN" sz="1200">
                <a:latin typeface="Garamond" panose="02020404030301010803" charset="0"/>
              </a:rPr>
            </a:fld>
            <a:endParaRPr lang="en-US" altLang="zh-CN" sz="1200">
              <a:latin typeface="Garamond" panose="02020404030301010803" charset="0"/>
            </a:endParaRPr>
          </a:p>
        </p:txBody>
      </p:sp>
      <p:pic>
        <p:nvPicPr>
          <p:cNvPr id="800770" name="Picture 2" descr="11"/>
          <p:cNvPicPr>
            <a:picLocks noChangeAspect="1" noChangeArrowheads="1"/>
          </p:cNvPicPr>
          <p:nvPr/>
        </p:nvPicPr>
        <p:blipFill>
          <a:blip r:embed="rId1">
            <a:extLst>
              <a:ext uri="{28A0092B-C50C-407E-A947-70E740481C1C}">
                <a14:useLocalDpi xmlns:a14="http://schemas.microsoft.com/office/drawing/2010/main" val="0"/>
              </a:ext>
            </a:extLst>
          </a:blip>
          <a:srcRect l="6638" t="13765" r="5757" b="37912"/>
          <a:stretch>
            <a:fillRect/>
          </a:stretch>
        </p:blipFill>
        <p:spPr bwMode="auto">
          <a:xfrm>
            <a:off x="468313" y="333375"/>
            <a:ext cx="8135937" cy="57594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7"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353A2045-A5CE-3444-83DC-CF0975934BCF}" type="slidenum">
              <a:rPr lang="en-US" altLang="zh-CN" sz="1200">
                <a:latin typeface="Garamond" panose="02020404030301010803" charset="0"/>
              </a:rPr>
            </a:fld>
            <a:endParaRPr lang="en-US" altLang="zh-CN" sz="1200">
              <a:latin typeface="Garamond" panose="02020404030301010803" charset="0"/>
            </a:endParaRPr>
          </a:p>
        </p:txBody>
      </p:sp>
      <p:pic>
        <p:nvPicPr>
          <p:cNvPr id="802818" name="Picture 2" descr="12"/>
          <p:cNvPicPr>
            <a:picLocks noChangeAspect="1" noChangeArrowheads="1"/>
          </p:cNvPicPr>
          <p:nvPr/>
        </p:nvPicPr>
        <p:blipFill>
          <a:blip r:embed="rId1">
            <a:extLst>
              <a:ext uri="{28A0092B-C50C-407E-A947-70E740481C1C}">
                <a14:useLocalDpi xmlns:a14="http://schemas.microsoft.com/office/drawing/2010/main" val="0"/>
              </a:ext>
            </a:extLst>
          </a:blip>
          <a:srcRect l="7385" t="13707" r="4811" b="31866"/>
          <a:stretch>
            <a:fillRect/>
          </a:stretch>
        </p:blipFill>
        <p:spPr bwMode="auto">
          <a:xfrm>
            <a:off x="468313" y="333375"/>
            <a:ext cx="8135937" cy="57594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F5CC8DF4-D423-4B43-B585-59DACEA746E5}" type="slidenum">
              <a:rPr lang="en-US" altLang="zh-CN" sz="1200">
                <a:latin typeface="Garamond" panose="02020404030301010803" charset="0"/>
              </a:rPr>
            </a:fld>
            <a:endParaRPr lang="en-US" altLang="zh-CN" sz="1200">
              <a:latin typeface="Garamond" panose="02020404030301010803" charset="0"/>
            </a:endParaRPr>
          </a:p>
        </p:txBody>
      </p:sp>
      <p:pic>
        <p:nvPicPr>
          <p:cNvPr id="804866" name="Picture 2" descr="13"/>
          <p:cNvPicPr>
            <a:picLocks noChangeAspect="1" noChangeArrowheads="1"/>
          </p:cNvPicPr>
          <p:nvPr/>
        </p:nvPicPr>
        <p:blipFill>
          <a:blip r:embed="rId1">
            <a:extLst>
              <a:ext uri="{28A0092B-C50C-407E-A947-70E740481C1C}">
                <a14:useLocalDpi xmlns:a14="http://schemas.microsoft.com/office/drawing/2010/main" val="0"/>
              </a:ext>
            </a:extLst>
          </a:blip>
          <a:srcRect l="6491" t="13707" r="5606" b="19760"/>
          <a:stretch>
            <a:fillRect/>
          </a:stretch>
        </p:blipFill>
        <p:spPr bwMode="auto">
          <a:xfrm>
            <a:off x="468313" y="333375"/>
            <a:ext cx="8208962" cy="5751513"/>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5" name="灯片编号占位符 3"/>
          <p:cNvSpPr>
            <a:spLocks noGrp="1"/>
          </p:cNvSpPr>
          <p:nvPr>
            <p:ph type="sldNum" sz="quarter" idx="12"/>
          </p:nvPr>
        </p:nvSpPr>
        <p:spPr>
          <a:noFill/>
        </p:spPr>
        <p:txBody>
          <a:bodyPr/>
          <a:lstStyle>
            <a:lvl1pPr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fld id="{8D6A787B-CEDB-1E4B-8559-C54541AF78EF}" type="slidenum">
              <a:rPr lang="en-US" altLang="zh-CN" sz="1200">
                <a:latin typeface="Garamond" panose="02020404030301010803" charset="0"/>
              </a:rPr>
            </a:fld>
            <a:endParaRPr lang="en-US" altLang="zh-CN" sz="1200">
              <a:latin typeface="Garamond" panose="02020404030301010803" charset="0"/>
            </a:endParaRPr>
          </a:p>
        </p:txBody>
      </p:sp>
      <p:pic>
        <p:nvPicPr>
          <p:cNvPr id="815106" name="Picture 2" descr="23"/>
          <p:cNvPicPr>
            <a:picLocks noChangeAspect="1" noChangeArrowheads="1"/>
          </p:cNvPicPr>
          <p:nvPr/>
        </p:nvPicPr>
        <p:blipFill>
          <a:blip r:embed="rId1">
            <a:extLst>
              <a:ext uri="{28A0092B-C50C-407E-A947-70E740481C1C}">
                <a14:useLocalDpi xmlns:a14="http://schemas.microsoft.com/office/drawing/2010/main" val="0"/>
              </a:ext>
            </a:extLst>
          </a:blip>
          <a:srcRect l="8185" t="13649" r="6473" b="34241"/>
          <a:stretch>
            <a:fillRect/>
          </a:stretch>
        </p:blipFill>
        <p:spPr bwMode="auto">
          <a:xfrm>
            <a:off x="395288" y="333375"/>
            <a:ext cx="8208962" cy="575945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2IzNzNhODNjYzI2ODU1MWY1MTNjOTA1NGRhZDM4Njc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67485</Words>
  <Application>WPS 演示</Application>
  <PresentationFormat>On-screen Show (4:3)</PresentationFormat>
  <Paragraphs>2884</Paragraphs>
  <Slides>244</Slides>
  <Notes>501</Notes>
  <HiddenSlides>0</HiddenSlides>
  <MMClips>0</MMClips>
  <ScaleCrop>false</ScaleCrop>
  <HeadingPairs>
    <vt:vector size="8" baseType="variant">
      <vt:variant>
        <vt:lpstr>已用的字体</vt:lpstr>
      </vt:variant>
      <vt:variant>
        <vt:i4>43</vt:i4>
      </vt:variant>
      <vt:variant>
        <vt:lpstr>主题</vt:lpstr>
      </vt:variant>
      <vt:variant>
        <vt:i4>1</vt:i4>
      </vt:variant>
      <vt:variant>
        <vt:lpstr>嵌入 OLE 服务器</vt:lpstr>
      </vt:variant>
      <vt:variant>
        <vt:i4>9</vt:i4>
      </vt:variant>
      <vt:variant>
        <vt:lpstr>幻灯片标题</vt:lpstr>
      </vt:variant>
      <vt:variant>
        <vt:i4>244</vt:i4>
      </vt:variant>
    </vt:vector>
  </HeadingPairs>
  <TitlesOfParts>
    <vt:vector size="297" baseType="lpstr">
      <vt:lpstr>Arial</vt:lpstr>
      <vt:lpstr>宋体</vt:lpstr>
      <vt:lpstr>Wingdings</vt:lpstr>
      <vt:lpstr>Garamond</vt:lpstr>
      <vt:lpstr>Wingdings</vt:lpstr>
      <vt:lpstr>Arial</vt:lpstr>
      <vt:lpstr>Arial Rounded MT Bold</vt:lpstr>
      <vt:lpstr>Tahoma</vt:lpstr>
      <vt:lpstr>Times New Roman</vt:lpstr>
      <vt:lpstr>Comic Sans MS</vt:lpstr>
      <vt:lpstr>Arial Black</vt:lpstr>
      <vt:lpstr>Calibri</vt:lpstr>
      <vt:lpstr>Helvetica</vt:lpstr>
      <vt:lpstr>微软雅黑</vt:lpstr>
      <vt:lpstr>Arial Unicode MS</vt:lpstr>
      <vt:lpstr>Wingdings</vt:lpstr>
      <vt:lpstr>Helvetica</vt:lpstr>
      <vt:lpstr>Lucida Grande</vt:lpstr>
      <vt:lpstr>Lucida Grande</vt:lpstr>
      <vt:lpstr>News Gothic MT</vt:lpstr>
      <vt:lpstr>MS PGothic</vt:lpstr>
      <vt:lpstr>Verdana</vt:lpstr>
      <vt:lpstr>Arial Narrow</vt:lpstr>
      <vt:lpstr>Bookman Old Style</vt:lpstr>
      <vt:lpstr>Palatino</vt:lpstr>
      <vt:lpstr>Palatino Linotype</vt:lpstr>
      <vt:lpstr>Symbol</vt:lpstr>
      <vt:lpstr>AppleGothic</vt:lpstr>
      <vt:lpstr>ヒラギノ角ゴ Pro W3</vt:lpstr>
      <vt:lpstr>Comic Sans MS</vt:lpstr>
      <vt:lpstr>Times New Roman</vt:lpstr>
      <vt:lpstr>Arial Rounded MT Bold</vt:lpstr>
      <vt:lpstr>Times</vt:lpstr>
      <vt:lpstr>Variable Width</vt:lpstr>
      <vt:lpstr>AdvPS6F00</vt:lpstr>
      <vt:lpstr>Segoe Print</vt:lpstr>
      <vt:lpstr>Baskerville Old Face</vt:lpstr>
      <vt:lpstr>Monotype Sorts</vt:lpstr>
      <vt:lpstr>NimbusRomNo9L-Medi</vt:lpstr>
      <vt:lpstr>Verdana</vt:lpstr>
      <vt:lpstr>Courier New</vt:lpstr>
      <vt:lpstr>Century Schoolbook</vt:lpstr>
      <vt:lpstr>Century</vt:lpstr>
      <vt:lpstr>Edge</vt:lpstr>
      <vt:lpstr>Word.Document.8</vt:lpstr>
      <vt:lpstr>Paint.Picture</vt:lpstr>
      <vt:lpstr>Paint.Picture</vt:lpstr>
      <vt:lpstr>Visio.Drawing.6</vt:lpstr>
      <vt:lpstr>CorelDRAW.Graphic.6</vt:lpstr>
      <vt:lpstr>CorelDRAW.Graphic.6</vt:lpstr>
      <vt:lpstr>CorelDRAW.Graphic.6</vt:lpstr>
      <vt:lpstr>CorelDRAW.Graphic.6</vt:lpstr>
      <vt:lpstr>MS_ClipArt_Gallery</vt:lpstr>
      <vt:lpstr>Topic 5: Architecture Description Language (ADL)</vt:lpstr>
      <vt:lpstr>PowerPoint 演示文稿</vt:lpstr>
      <vt:lpstr>Architecture Definition Languages</vt:lpstr>
      <vt:lpstr>ADL Requirements</vt:lpstr>
      <vt:lpstr>ADL Requirements</vt:lpstr>
      <vt:lpstr>ADL Requirements</vt:lpstr>
      <vt:lpstr>ADL Requirements</vt:lpstr>
      <vt:lpstr>ADL Requirements</vt:lpstr>
      <vt:lpstr>ADL Requirements</vt:lpstr>
      <vt:lpstr>ADL Requirements</vt:lpstr>
      <vt:lpstr>ADL Requirements</vt:lpstr>
      <vt:lpstr>ADL Requirements</vt:lpstr>
      <vt:lpstr>ADL Requirements</vt:lpstr>
      <vt:lpstr>ADL Requirements</vt:lpstr>
      <vt:lpstr>Problems with Existing Languages</vt:lpstr>
      <vt:lpstr>Informal Diagrams</vt:lpstr>
      <vt:lpstr>SADL: Structural Architecture Description Language</vt:lpstr>
      <vt:lpstr>SADL: Structural Architecture Description Language</vt:lpstr>
      <vt:lpstr>SADL: Structural Architecture Description Language</vt:lpstr>
      <vt:lpstr>SADL: Structural Architecture Description Language</vt:lpstr>
      <vt:lpstr>SADL: Structural Architecture Description Language</vt:lpstr>
      <vt:lpstr>SADL: Structural Architecture Description Language</vt:lpstr>
      <vt:lpstr>SADL: Structural Architecture Description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Architectural Description Languages</vt:lpstr>
      <vt:lpstr>ADLs: System-Oriented Attributes</vt:lpstr>
      <vt:lpstr>ADL’s: Language-Oriented Attributes</vt:lpstr>
      <vt:lpstr>ADL’s: Process-Oriented Descriptions</vt:lpstr>
      <vt:lpstr>Topic 7: Architectural Patterns</vt:lpstr>
      <vt:lpstr>Pattern-Oriented Software Architecture</vt:lpstr>
      <vt:lpstr>Origins of Patterns</vt:lpstr>
      <vt:lpstr>A Brief History of Software Patterns</vt:lpstr>
      <vt:lpstr>Christopher Alexander</vt:lpstr>
      <vt:lpstr>Christopher Alexander (2)</vt:lpstr>
      <vt:lpstr>Christopher Alexander (3)</vt:lpstr>
      <vt:lpstr>Homeostatic Structure</vt:lpstr>
      <vt:lpstr>Biological Forms</vt:lpstr>
      <vt:lpstr>Reasons for Modern Design Crisis</vt:lpstr>
      <vt:lpstr>A Pattern Language</vt:lpstr>
      <vt:lpstr>Example of an Alexandrian pattern</vt:lpstr>
      <vt:lpstr>Design Patterns</vt:lpstr>
      <vt:lpstr>Example of a Design Pattern (Simplified)</vt:lpstr>
      <vt:lpstr>State Pattern Applied</vt:lpstr>
      <vt:lpstr>The “Gamma Patterns”</vt:lpstr>
      <vt:lpstr>The  Gamma Pattern Template</vt:lpstr>
      <vt:lpstr>Map of the Gamma Patterns</vt:lpstr>
      <vt:lpstr>Shared Values of People Documenting Software Patterns </vt:lpstr>
      <vt:lpstr>Shared Values of People Documenting Patterns (contin.)</vt:lpstr>
      <vt:lpstr>Characteristics of Software Design Patterns (e.g. Gamma et al)*</vt:lpstr>
      <vt:lpstr>Architectural Patterns</vt:lpstr>
      <vt:lpstr>Architectural Patterns</vt:lpstr>
      <vt:lpstr>The Model-View-Controller Pattern (continued)</vt:lpstr>
      <vt:lpstr>Layers Pattern: Example</vt:lpstr>
      <vt:lpstr>Layers Pattern</vt:lpstr>
      <vt:lpstr>Layers Pattern: Structure</vt:lpstr>
      <vt:lpstr>Layers Pattern: Consequences</vt:lpstr>
      <vt:lpstr>Layers Pattern: Variants</vt:lpstr>
      <vt:lpstr>Broker Pattern</vt:lpstr>
      <vt:lpstr>Broker Pattern:Structure</vt:lpstr>
      <vt:lpstr>Broker Pattern: Variants</vt:lpstr>
      <vt:lpstr>Broker Pattern: Consequences</vt:lpstr>
      <vt:lpstr>Presentation-Abstraction-Control Pattern</vt:lpstr>
      <vt:lpstr>Presentation-Abstraction-Control Pattern: Structure</vt:lpstr>
      <vt:lpstr>Presentation-Abstraction-Control Pattern: Variants</vt:lpstr>
      <vt:lpstr>Presentation-Abstraction-Control Pattern: Consequences</vt:lpstr>
      <vt:lpstr>Summary</vt:lpstr>
      <vt:lpstr>Topic 8: Domain-Specific Software Architecture</vt:lpstr>
      <vt:lpstr>Domain-Specific Software Architecture (DSSA)</vt:lpstr>
      <vt:lpstr>Example DSSA: Architecture (the real kind)</vt:lpstr>
      <vt:lpstr>Architecture (the real kind) - 2</vt:lpstr>
      <vt:lpstr>Architecture (the real kind) - 3</vt:lpstr>
      <vt:lpstr>The DSSA Solution</vt:lpstr>
      <vt:lpstr>Solving Problems with DSSAs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Topic 9: Discipline of Software Architecture</vt:lpstr>
      <vt:lpstr>Software Architecture</vt:lpstr>
      <vt:lpstr>Bredemeyer’s Software Architecture Model (1)</vt:lpstr>
      <vt:lpstr>Bredemeyer’s Software Architecture Model (2)</vt:lpstr>
      <vt:lpstr>Bredemeyer’s Software Architecture Model (3)</vt:lpstr>
      <vt:lpstr>Conceptual Architecture</vt:lpstr>
      <vt:lpstr>Logical Architecture</vt:lpstr>
      <vt:lpstr>Execution Architecture</vt:lpstr>
      <vt:lpstr>Process Overview</vt:lpstr>
      <vt:lpstr>How to Create a Good Architecture</vt:lpstr>
      <vt:lpstr>Functionality Goals</vt:lpstr>
      <vt:lpstr>Quality Goals</vt:lpstr>
      <vt:lpstr>Init/Commit Summary</vt:lpstr>
      <vt:lpstr>Architectural Requirements Summary</vt:lpstr>
      <vt:lpstr>System Structuring Summary</vt:lpstr>
      <vt:lpstr>Validation Summary</vt:lpstr>
      <vt:lpstr>Deployment Summary</vt:lpstr>
      <vt:lpstr>Evolutionary Technical Process</vt:lpstr>
      <vt:lpstr>Topic 10: Software Architecture and the UML</vt:lpstr>
      <vt:lpstr>The Value of the UML</vt:lpstr>
      <vt:lpstr>Creating the UML</vt:lpstr>
      <vt:lpstr>Contributions to the UML</vt:lpstr>
      <vt:lpstr>Overview of the UML</vt:lpstr>
      <vt:lpstr>Diagrams in UML</vt:lpstr>
      <vt:lpstr>Requirements</vt:lpstr>
      <vt:lpstr>Evaluation Criteria</vt:lpstr>
      <vt:lpstr>Design Goals</vt:lpstr>
      <vt:lpstr>UML 2.0 Support for SE </vt:lpstr>
      <vt:lpstr>UML 2.0 Support for SE (cont.)</vt:lpstr>
      <vt:lpstr>UML 2.0 Diagram Taxonomy</vt:lpstr>
      <vt:lpstr>Diagrams</vt:lpstr>
      <vt:lpstr>Use Case Diagram</vt:lpstr>
      <vt:lpstr>Use Case Diagram</vt:lpstr>
      <vt:lpstr>Class Diagram</vt:lpstr>
      <vt:lpstr>Class Diagram</vt:lpstr>
      <vt:lpstr>Object Diagram</vt:lpstr>
      <vt:lpstr>Object Diagram</vt:lpstr>
      <vt:lpstr>Component Diagram</vt:lpstr>
      <vt:lpstr>Component Diagram</vt:lpstr>
      <vt:lpstr>Deployment Diagram</vt:lpstr>
      <vt:lpstr>Deployment Diagram</vt:lpstr>
      <vt:lpstr>Activity Diagram</vt:lpstr>
      <vt:lpstr>Activity Diagram</vt:lpstr>
      <vt:lpstr>Sequence Diagram</vt:lpstr>
      <vt:lpstr>Sequence Diagram</vt:lpstr>
      <vt:lpstr>Collaboration Diagram</vt:lpstr>
      <vt:lpstr>Collaboration Diagram</vt:lpstr>
      <vt:lpstr>Statechart Diagram</vt:lpstr>
      <vt:lpstr>Statechart Diagram</vt:lpstr>
      <vt:lpstr>Architecture and the UML</vt:lpstr>
      <vt:lpstr>UML Software Development Life Cycle</vt:lpstr>
      <vt:lpstr>UML Software Development Life Cycle</vt:lpstr>
      <vt:lpstr>Lifecycle Phases</vt:lpstr>
      <vt:lpstr>Topic 11: Architecture and Component-Based Development</vt:lpstr>
      <vt:lpstr>Architectural Mismatch</vt:lpstr>
      <vt:lpstr>Component Concepts</vt:lpstr>
      <vt:lpstr>Component Concepts</vt:lpstr>
      <vt:lpstr>Problems with Interfaces</vt:lpstr>
      <vt:lpstr>Two distinct contracts</vt:lpstr>
      <vt:lpstr>Interfaces v Component Specs.</vt:lpstr>
      <vt:lpstr>Two Levels of Component Interfaces</vt:lpstr>
      <vt:lpstr>An Architecture for CBD</vt:lpstr>
      <vt:lpstr>How to Design a First-Cut Architecture for CBD</vt:lpstr>
      <vt:lpstr>Identifying Core Types</vt:lpstr>
      <vt:lpstr>Worked Example: Hotel Reservation</vt:lpstr>
      <vt:lpstr>Concept Model</vt:lpstr>
      <vt:lpstr>Analysis of the Concept Model</vt:lpstr>
      <vt:lpstr>Adding &lt;&lt;Interface Types&gt;&gt;</vt:lpstr>
      <vt:lpstr>Identifying Business Interfaces</vt:lpstr>
      <vt:lpstr>Creating System-Level Interfaces</vt:lpstr>
      <vt:lpstr>Mapping Use Cases to Interfaces</vt:lpstr>
      <vt:lpstr>Use Case Diagram</vt:lpstr>
      <vt:lpstr>Sample Use Case (1)</vt:lpstr>
      <vt:lpstr>Sample Use Case (2)</vt:lpstr>
      <vt:lpstr>Use Case Step Operations</vt:lpstr>
      <vt:lpstr>Component Specifications</vt:lpstr>
      <vt:lpstr>Initial Component Architecture for a Hotel System</vt:lpstr>
      <vt:lpstr>Summary</vt:lpstr>
      <vt:lpstr>Topic 12: Software Architecture Evaluation</vt:lpstr>
      <vt:lpstr>Outline</vt:lpstr>
      <vt:lpstr>Introduction</vt:lpstr>
      <vt:lpstr>Architecting Landscape</vt:lpstr>
      <vt:lpstr>Benefits</vt:lpstr>
      <vt:lpstr>Evaluation Preconditions</vt:lpstr>
      <vt:lpstr>Evaluation Activities	</vt:lpstr>
      <vt:lpstr>Evaluation Output	</vt:lpstr>
      <vt:lpstr>Evaluation Approaches</vt:lpstr>
      <vt:lpstr>Scenario Based Analysis</vt:lpstr>
      <vt:lpstr>Metrics for Quality Attribute</vt:lpstr>
      <vt:lpstr>Architecture Quality Metrics</vt:lpstr>
      <vt:lpstr>Component Based Architecture Evaluation</vt:lpstr>
      <vt:lpstr>Topic  13: Software Architecture and OO Development</vt:lpstr>
      <vt:lpstr>‘Space’ in Software </vt:lpstr>
      <vt:lpstr>Object-Oriented Software Construction</vt:lpstr>
      <vt:lpstr>Responsibility-Driven Design (1)</vt:lpstr>
      <vt:lpstr>Responsibility-Driven Design (2)</vt:lpstr>
      <vt:lpstr>CRC (Class, Responsibility, Collaboration) Cards</vt:lpstr>
      <vt:lpstr>Encapsulation and Information Hiding</vt:lpstr>
      <vt:lpstr>Encapsulation</vt:lpstr>
      <vt:lpstr>Interfaces (1)</vt:lpstr>
      <vt:lpstr>Interfaces (2)</vt:lpstr>
      <vt:lpstr>Interfaces in UML</vt:lpstr>
      <vt:lpstr>The Significance of Interfaces for Architecture</vt:lpstr>
      <vt:lpstr>Cyclical Dependency</vt:lpstr>
      <vt:lpstr>The UML Package Construct</vt:lpstr>
      <vt:lpstr>Dependency Heuristics</vt:lpstr>
      <vt:lpstr>Different Kinds of Dependencies </vt:lpstr>
      <vt:lpstr>Levelisation</vt:lpstr>
      <vt:lpstr>A Levelised OO System</vt:lpstr>
      <vt:lpstr>Analysing Structure in OO Systems (1)</vt:lpstr>
      <vt:lpstr>Analysing Structure in OO Systems (2)</vt:lpstr>
      <vt:lpstr>Stability Graph</vt:lpstr>
      <vt:lpstr>Summary</vt:lpstr>
      <vt:lpstr>Topic 14: Software Architecture Models</vt:lpstr>
      <vt:lpstr>Also Software Architecture</vt:lpstr>
      <vt:lpstr>Architectural Design Process</vt:lpstr>
      <vt:lpstr>Architectural Models</vt:lpstr>
      <vt:lpstr>CASE Repository Model</vt:lpstr>
      <vt:lpstr>Call-Return Model</vt:lpstr>
      <vt:lpstr>Real-Time System Control Model</vt:lpstr>
      <vt:lpstr>Selective Broadcasting Model</vt:lpstr>
      <vt:lpstr>Interrupt-Driven Control Model</vt:lpstr>
      <vt:lpstr>Compiler Model</vt:lpstr>
      <vt:lpstr>OSI Reference Model</vt:lpstr>
      <vt:lpstr>Distributed Systems</vt:lpstr>
      <vt:lpstr>Distributed Systems Architectures</vt:lpstr>
      <vt:lpstr>Middleware</vt:lpstr>
      <vt:lpstr>Multiprocessor Architecture</vt:lpstr>
      <vt:lpstr>Multiprocessor Traffic Control System</vt:lpstr>
      <vt:lpstr>Client/Server Architectures</vt:lpstr>
      <vt:lpstr>Client/Server System</vt:lpstr>
      <vt:lpstr>Representative Client/Server Systems Part 1</vt:lpstr>
      <vt:lpstr>Representative Client/Server Systems part 2</vt:lpstr>
      <vt:lpstr>Client/Server Software Components</vt:lpstr>
      <vt:lpstr>Representative Client/Server Configurations - part 1</vt:lpstr>
      <vt:lpstr>Representative Client/Server Configurations - part 2</vt:lpstr>
      <vt:lpstr>Representative Client/Server Configurations - part 3</vt:lpstr>
      <vt:lpstr>Thin Client Model</vt:lpstr>
      <vt:lpstr>Fat Client Model</vt:lpstr>
      <vt:lpstr>Three-tier Architecture</vt:lpstr>
      <vt:lpstr>Three-Tier Architecture from Sommerville</vt:lpstr>
      <vt:lpstr>Distributed Object Architectures</vt:lpstr>
      <vt:lpstr>Distributed Object Architecture</vt:lpstr>
      <vt:lpstr>Distributed Object Architecture Advantages</vt:lpstr>
      <vt:lpstr>Uses of Distributed Object Architectures</vt:lpstr>
    </vt:vector>
  </TitlesOfParts>
  <Company>De Montfort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Software Architecture</dc:title>
  <dc:creator>Alan O'Callaghan</dc:creator>
  <cp:lastModifiedBy>相汐</cp:lastModifiedBy>
  <cp:revision>416</cp:revision>
  <cp:lastPrinted>2020-08-22T10:51:00Z</cp:lastPrinted>
  <dcterms:created xsi:type="dcterms:W3CDTF">2000-02-06T15:18:00Z</dcterms:created>
  <dcterms:modified xsi:type="dcterms:W3CDTF">2023-10-10T07:31:54Z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E6504F6D5693471FB684725CB70C08E1_12</vt:lpwstr>
  </property>
  <property fmtid="{D5CDD505-2E9C-101B-9397-08002B2CF9AE}" pid="3" name="KSOProductBuildVer">
    <vt:lpwstr>2052-12.1.0.15374</vt:lpwstr>
  </property>
</Properties>
</file>