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1"/>
  </p:notesMasterIdLst>
  <p:sldIdLst>
    <p:sldId id="472" r:id="rId2"/>
    <p:sldId id="480" r:id="rId3"/>
    <p:sldId id="479" r:id="rId4"/>
    <p:sldId id="529" r:id="rId5"/>
    <p:sldId id="530" r:id="rId6"/>
    <p:sldId id="531" r:id="rId7"/>
    <p:sldId id="528" r:id="rId8"/>
    <p:sldId id="534" r:id="rId9"/>
    <p:sldId id="486" r:id="rId10"/>
    <p:sldId id="542" r:id="rId11"/>
    <p:sldId id="537" r:id="rId12"/>
    <p:sldId id="543" r:id="rId13"/>
    <p:sldId id="535" r:id="rId14"/>
    <p:sldId id="556" r:id="rId15"/>
    <p:sldId id="557" r:id="rId16"/>
    <p:sldId id="538" r:id="rId17"/>
    <p:sldId id="553" r:id="rId18"/>
    <p:sldId id="554" r:id="rId19"/>
    <p:sldId id="409" r:id="rId20"/>
    <p:sldId id="410" r:id="rId21"/>
    <p:sldId id="411" r:id="rId22"/>
    <p:sldId id="559" r:id="rId23"/>
    <p:sldId id="560" r:id="rId24"/>
    <p:sldId id="412" r:id="rId25"/>
    <p:sldId id="561" r:id="rId26"/>
    <p:sldId id="426" r:id="rId27"/>
    <p:sldId id="555" r:id="rId28"/>
    <p:sldId id="558" r:id="rId29"/>
    <p:sldId id="414" r:id="rId30"/>
    <p:sldId id="562" r:id="rId31"/>
    <p:sldId id="563" r:id="rId32"/>
    <p:sldId id="564" r:id="rId33"/>
    <p:sldId id="565" r:id="rId34"/>
    <p:sldId id="566" r:id="rId35"/>
    <p:sldId id="415" r:id="rId36"/>
    <p:sldId id="436" r:id="rId37"/>
    <p:sldId id="437" r:id="rId38"/>
    <p:sldId id="438" r:id="rId39"/>
    <p:sldId id="514" r:id="rId4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FFFFCC"/>
    <a:srgbClr val="000099"/>
    <a:srgbClr val="F1A9EA"/>
    <a:srgbClr val="ABEDEF"/>
    <a:srgbClr val="0033CC"/>
    <a:srgbClr val="FCAB9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89491" autoAdjust="0"/>
  </p:normalViewPr>
  <p:slideViewPr>
    <p:cSldViewPr>
      <p:cViewPr varScale="1">
        <p:scale>
          <a:sx n="60" d="100"/>
          <a:sy n="60" d="100"/>
        </p:scale>
        <p:origin x="-14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11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="" xmlns:a16="http://schemas.microsoft.com/office/drawing/2014/main" id="{2F27784C-B8BC-4A32-8F4C-A330EC963F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03" name="Rectangle 3">
            <a:extLst>
              <a:ext uri="{FF2B5EF4-FFF2-40B4-BE49-F238E27FC236}">
                <a16:creationId xmlns="" xmlns:a16="http://schemas.microsoft.com/office/drawing/2014/main" id="{856EACD7-3FE4-4563-8A72-4DC8DDE8C2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>
            <a:extLst>
              <a:ext uri="{FF2B5EF4-FFF2-40B4-BE49-F238E27FC236}">
                <a16:creationId xmlns="" xmlns:a16="http://schemas.microsoft.com/office/drawing/2014/main" id="{4E765097-EEDC-4FB9-BE14-F477F34D285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5" name="Rectangle 5">
            <a:extLst>
              <a:ext uri="{FF2B5EF4-FFF2-40B4-BE49-F238E27FC236}">
                <a16:creationId xmlns="" xmlns:a16="http://schemas.microsoft.com/office/drawing/2014/main" id="{6F448863-EAF8-445A-ABD0-CAF7FE4F33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06" name="Rectangle 6">
            <a:extLst>
              <a:ext uri="{FF2B5EF4-FFF2-40B4-BE49-F238E27FC236}">
                <a16:creationId xmlns="" xmlns:a16="http://schemas.microsoft.com/office/drawing/2014/main" id="{1F7114E3-6FBE-42CF-ADE8-2E0215EAE6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07" name="Rectangle 7">
            <a:extLst>
              <a:ext uri="{FF2B5EF4-FFF2-40B4-BE49-F238E27FC236}">
                <a16:creationId xmlns="" xmlns:a16="http://schemas.microsoft.com/office/drawing/2014/main" id="{B7979A90-E1E3-44BA-B2C9-3936CFD26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57E25B88-4581-41A6-88D0-A089BB379C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小规模数据的线性曲线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，看上去像纵坐标不变一样，实际上只是因为运算速度太快了，极其微小的差距在图中完全体现不出来。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25B88-4581-41A6-88D0-A089BB379C82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25B88-4581-41A6-88D0-A089BB379C82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N+1024&lt;</a:t>
            </a:r>
            <a:r>
              <a:rPr lang="en-US" altLang="zh-CN" dirty="0" err="1" smtClean="0"/>
              <a:t>cn</a:t>
            </a:r>
            <a:r>
              <a:rPr lang="en-US" altLang="zh-CN" dirty="0" smtClean="0"/>
              <a:t>,(C-1)n&gt;1024,n&gt;1024/(C-1)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25B88-4581-41A6-88D0-A089BB379C82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="" xmlns:a16="http://schemas.microsoft.com/office/drawing/2014/main" id="{68E8D7BF-D2D7-4D4D-94A2-7ADE75044E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DA06B1-BC62-48B4-BB4A-34FA77E0877E}" type="slidenum">
              <a:rPr lang="en-US" altLang="zh-CN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="" xmlns:a16="http://schemas.microsoft.com/office/drawing/2014/main" id="{926999DC-1F20-473C-A7DC-9CF19875C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="" xmlns:a16="http://schemas.microsoft.com/office/drawing/2014/main" id="{7282E237-E9DF-411D-89E6-A4745B22B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此处应进行证明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9E8A8A6E-5F7D-436A-A770-1132B3B2293E}"/>
              </a:ext>
            </a:extLst>
          </p:cNvPr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>
              <a:extLst>
                <a:ext uri="{FF2B5EF4-FFF2-40B4-BE49-F238E27FC236}">
                  <a16:creationId xmlns="" xmlns:a16="http://schemas.microsoft.com/office/drawing/2014/main" id="{22B3248B-6F0F-4361-9494-ED4C9D9A7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>
                <a:extLst>
                  <a:ext uri="{FF2B5EF4-FFF2-40B4-BE49-F238E27FC236}">
                    <a16:creationId xmlns="" xmlns:a16="http://schemas.microsoft.com/office/drawing/2014/main" id="{974A5065-C4A9-4DF6-898D-E52E41EDC32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00 w 5184"/>
                  <a:gd name="T3" fmla="*/ 3159 h 3159"/>
                  <a:gd name="T4" fmla="*/ 5200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="" xmlns:a16="http://schemas.microsoft.com/office/drawing/2014/main" id="{85419C42-39F3-4688-9410-E4F7CA95314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58 w 556"/>
                  <a:gd name="T5" fmla="*/ 3159 h 3159"/>
                  <a:gd name="T6" fmla="*/ 558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BF515712-133F-4E02-B1C0-472C135C23F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F5EDBDFC-4D3B-4871-9B03-2BF1D489DCA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2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2 w 251"/>
                <a:gd name="T7" fmla="*/ 12 h 12"/>
                <a:gd name="T8" fmla="*/ 252 w 251"/>
                <a:gd name="T9" fmla="*/ 0 h 12"/>
                <a:gd name="T10" fmla="*/ 252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C30951DC-A303-4D4A-BA78-E9F5F4085CA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351 w 251"/>
                <a:gd name="T5" fmla="*/ 12 h 12"/>
                <a:gd name="T6" fmla="*/ 35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="" xmlns:a16="http://schemas.microsoft.com/office/drawing/2014/main" id="{4DB7F148-2799-46F4-B20B-CB78B29072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>
                <a:extLst>
                  <a:ext uri="{FF2B5EF4-FFF2-40B4-BE49-F238E27FC236}">
                    <a16:creationId xmlns="" xmlns:a16="http://schemas.microsoft.com/office/drawing/2014/main" id="{2FAE1895-F9BF-4673-8668-8D400DF406C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="" xmlns:a16="http://schemas.microsoft.com/office/drawing/2014/main" id="{560F8CB0-870B-4FE6-8FF8-7AB595659B8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="" xmlns:a16="http://schemas.microsoft.com/office/drawing/2014/main" id="{8503830C-07B8-43A9-A80B-0F57D2CF9A9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3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39 w 4724"/>
                  <a:gd name="T7" fmla="*/ 12 h 12"/>
                  <a:gd name="T8" fmla="*/ 4739 w 4724"/>
                  <a:gd name="T9" fmla="*/ 0 h 12"/>
                  <a:gd name="T10" fmla="*/ 473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="" xmlns:a16="http://schemas.microsoft.com/office/drawing/2014/main" id="{02D916F5-2664-4620-AD04-0DABADA27B5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="" xmlns:a16="http://schemas.microsoft.com/office/drawing/2014/main" id="{B7D61141-321B-4489-998A-6B323E275FC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="" xmlns:a16="http://schemas.microsoft.com/office/drawing/2014/main" id="{157B02AB-96ED-4EB7-BEEC-B07B7F67506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3825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825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="" xmlns:a16="http://schemas.microsoft.com/office/drawing/2014/main" id="{D2FD93AF-874F-4F31-A00D-0B17949546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>
            <a:extLst>
              <a:ext uri="{FF2B5EF4-FFF2-40B4-BE49-F238E27FC236}">
                <a16:creationId xmlns="" xmlns:a16="http://schemas.microsoft.com/office/drawing/2014/main" id="{1535F627-9E86-4744-8974-40E5C3557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0">
            <a:extLst>
              <a:ext uri="{FF2B5EF4-FFF2-40B4-BE49-F238E27FC236}">
                <a16:creationId xmlns="" xmlns:a16="http://schemas.microsoft.com/office/drawing/2014/main" id="{CBB78ACB-3834-474F-908E-BB9C179EC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3C3B3-4224-46A2-AFDE-1B8232C284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215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="" xmlns:a16="http://schemas.microsoft.com/office/drawing/2014/main" id="{2541764B-3197-46C5-96DF-EED0BF835F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="" xmlns:a16="http://schemas.microsoft.com/office/drawing/2014/main" id="{4B0E1EE7-2FA4-4878-8A5A-760671052A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354DE5BC-382B-4D78-8A42-4AAB629EF8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068E4-5822-4EEA-AE7D-C865928F8B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7377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304800"/>
            <a:ext cx="1911350" cy="5861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81650" cy="5861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="" xmlns:a16="http://schemas.microsoft.com/office/drawing/2014/main" id="{C078B173-11DE-48FE-AC18-06ACBCB9F1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="" xmlns:a16="http://schemas.microsoft.com/office/drawing/2014/main" id="{5E5CFC19-B838-40CC-A396-E0BF9A117C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1A5ADA2B-4B8D-4466-8050-123CA7D37D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43320-D09D-4EF6-82BA-99737D580A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3246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746500" cy="4184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5700" y="1981200"/>
            <a:ext cx="3746500" cy="4184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="" xmlns:a16="http://schemas.microsoft.com/office/drawing/2014/main" id="{359CE1B4-C62F-4083-908F-5D2B5BDB1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24CF57FB-36F2-4700-8F96-07939030BD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E49C5B8E-B30E-4901-BCE1-2A3DA12A3D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7061C8-C05B-439C-B901-58AA4F43A2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341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="" xmlns:a16="http://schemas.microsoft.com/office/drawing/2014/main" id="{CAA462C3-0E79-4391-9088-1D90B5BEBC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="" xmlns:a16="http://schemas.microsoft.com/office/drawing/2014/main" id="{1FF4494C-3065-4199-A7BF-FAD9BBF5EF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0930F956-E7FF-4C55-AB43-285CC56C6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C1576-89D3-488E-A258-12335B54F9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902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="" xmlns:a16="http://schemas.microsoft.com/office/drawing/2014/main" id="{9582D299-D771-4E4A-BAD6-62EFE5253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="" xmlns:a16="http://schemas.microsoft.com/office/drawing/2014/main" id="{52DE1EC9-180E-486F-B3C8-402D442DD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B16DF3FD-0DE2-4266-8FA1-2BF50B34D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1C27C-4F2A-494E-8D77-BB220DDC74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8064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746500" cy="418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5700" y="1981200"/>
            <a:ext cx="3746500" cy="418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="" xmlns:a16="http://schemas.microsoft.com/office/drawing/2014/main" id="{6F22286D-5642-4D04-A31E-0B85A8DC2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5C3F69FA-5D71-46FB-85E7-579902DE7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E087B797-EF60-44EC-8E07-B646D49157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9CB7A-E4D4-452D-BC2E-67E6B7D09C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0324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9CF4354D-2965-4C6D-B211-9C98C60CE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>
            <a:extLst>
              <a:ext uri="{FF2B5EF4-FFF2-40B4-BE49-F238E27FC236}">
                <a16:creationId xmlns="" xmlns:a16="http://schemas.microsoft.com/office/drawing/2014/main" id="{BF4F4DC3-66F5-443B-B6C2-00C10E475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9">
            <a:extLst>
              <a:ext uri="{FF2B5EF4-FFF2-40B4-BE49-F238E27FC236}">
                <a16:creationId xmlns="" xmlns:a16="http://schemas.microsoft.com/office/drawing/2014/main" id="{B041AD75-2E1E-4251-8C2C-AA2DFCAB3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55421-AC2A-4EC0-B7FE-0794E2FFB4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4445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="" xmlns:a16="http://schemas.microsoft.com/office/drawing/2014/main" id="{FF6BEE87-9762-4CA6-B98D-DBA6430094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>
            <a:extLst>
              <a:ext uri="{FF2B5EF4-FFF2-40B4-BE49-F238E27FC236}">
                <a16:creationId xmlns="" xmlns:a16="http://schemas.microsoft.com/office/drawing/2014/main" id="{BAB74126-3825-440E-8132-D61839F52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>
            <a:extLst>
              <a:ext uri="{FF2B5EF4-FFF2-40B4-BE49-F238E27FC236}">
                <a16:creationId xmlns="" xmlns:a16="http://schemas.microsoft.com/office/drawing/2014/main" id="{1DCBBE41-6E36-41DF-9FBA-4B2CB2D04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B956E-54CB-44A6-AAE6-CA5DCF17C7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8755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="" xmlns:a16="http://schemas.microsoft.com/office/drawing/2014/main" id="{DCBCEC84-A296-4837-BF3A-6318015252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>
            <a:extLst>
              <a:ext uri="{FF2B5EF4-FFF2-40B4-BE49-F238E27FC236}">
                <a16:creationId xmlns="" xmlns:a16="http://schemas.microsoft.com/office/drawing/2014/main" id="{BD11C290-7EE1-41DD-B5A2-A10310099D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>
            <a:extLst>
              <a:ext uri="{FF2B5EF4-FFF2-40B4-BE49-F238E27FC236}">
                <a16:creationId xmlns="" xmlns:a16="http://schemas.microsoft.com/office/drawing/2014/main" id="{EC4BB95B-5FCD-4F00-B98A-2DAC7CF0C3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22DD3-342E-4945-A6AA-A970506D4A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9036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="" xmlns:a16="http://schemas.microsoft.com/office/drawing/2014/main" id="{F18FA3CA-D00C-49A2-AE1A-F7976C38A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4B88612F-EDA5-4EAF-B668-38077C7DA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2705C2E7-C111-4C03-A778-94D44D078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5E2AD-AB47-4455-ACA8-8ED0C690A9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2009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="" xmlns:a16="http://schemas.microsoft.com/office/drawing/2014/main" id="{B1AB34A7-3E44-4360-BC34-B59682F1E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2BEEAC18-48B2-4879-B4C2-FE49E7859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6FDFCCF9-9352-4A08-8211-DA2DE7DFF1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F470D-843C-472F-8D57-0DF5799A3E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2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="" xmlns:a16="http://schemas.microsoft.com/office/drawing/2014/main" id="{C52373F1-EC73-4926-9A25-B85C424B00B5}"/>
              </a:ext>
            </a:extLst>
          </p:cNvPr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>
              <a:extLst>
                <a:ext uri="{FF2B5EF4-FFF2-40B4-BE49-F238E27FC236}">
                  <a16:creationId xmlns="" xmlns:a16="http://schemas.microsoft.com/office/drawing/2014/main" id="{047758DA-8DE1-435A-94AC-BCA81B57F8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00 w 5184"/>
                <a:gd name="T3" fmla="*/ 3159 h 3159"/>
                <a:gd name="T4" fmla="*/ 5200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4">
              <a:extLst>
                <a:ext uri="{FF2B5EF4-FFF2-40B4-BE49-F238E27FC236}">
                  <a16:creationId xmlns="" xmlns:a16="http://schemas.microsoft.com/office/drawing/2014/main" id="{E22C795D-832F-4A9B-A19C-DBE8534091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58 w 556"/>
                <a:gd name="T5" fmla="*/ 3159 h 3159"/>
                <a:gd name="T6" fmla="*/ 558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" name="Group 5">
              <a:extLst>
                <a:ext uri="{FF2B5EF4-FFF2-40B4-BE49-F238E27FC236}">
                  <a16:creationId xmlns="" xmlns:a16="http://schemas.microsoft.com/office/drawing/2014/main" id="{08101686-8D89-4211-886B-A3BDF31C4A4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>
                <a:extLst>
                  <a:ext uri="{FF2B5EF4-FFF2-40B4-BE49-F238E27FC236}">
                    <a16:creationId xmlns="" xmlns:a16="http://schemas.microsoft.com/office/drawing/2014/main" id="{035A7326-735E-40EB-8F11-B856E5390F8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7">
                <a:extLst>
                  <a:ext uri="{FF2B5EF4-FFF2-40B4-BE49-F238E27FC236}">
                    <a16:creationId xmlns="" xmlns:a16="http://schemas.microsoft.com/office/drawing/2014/main" id="{80D27F18-1BEC-4393-A142-D2544A55CFA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8">
                <a:extLst>
                  <a:ext uri="{FF2B5EF4-FFF2-40B4-BE49-F238E27FC236}">
                    <a16:creationId xmlns="" xmlns:a16="http://schemas.microsoft.com/office/drawing/2014/main" id="{0F0CD99B-54A8-4D6F-A5B7-BDACDA3A0A0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3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39 w 4724"/>
                  <a:gd name="T7" fmla="*/ 12 h 12"/>
                  <a:gd name="T8" fmla="*/ 4739 w 4724"/>
                  <a:gd name="T9" fmla="*/ 0 h 12"/>
                  <a:gd name="T10" fmla="*/ 473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9">
                <a:extLst>
                  <a:ext uri="{FF2B5EF4-FFF2-40B4-BE49-F238E27FC236}">
                    <a16:creationId xmlns="" xmlns:a16="http://schemas.microsoft.com/office/drawing/2014/main" id="{FC41E145-F163-4FD6-B642-C6F1A40C104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0">
                <a:extLst>
                  <a:ext uri="{FF2B5EF4-FFF2-40B4-BE49-F238E27FC236}">
                    <a16:creationId xmlns="" xmlns:a16="http://schemas.microsoft.com/office/drawing/2014/main" id="{6C8BC613-8790-4709-AB72-3C40A89F10E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27" name="Freeform 11">
                <a:extLst>
                  <a:ext uri="{FF2B5EF4-FFF2-40B4-BE49-F238E27FC236}">
                    <a16:creationId xmlns="" xmlns:a16="http://schemas.microsoft.com/office/drawing/2014/main" id="{988B4969-EA01-45CB-8CA6-23968B71C3D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Freeform 12">
                <a:extLst>
                  <a:ext uri="{FF2B5EF4-FFF2-40B4-BE49-F238E27FC236}">
                    <a16:creationId xmlns="" xmlns:a16="http://schemas.microsoft.com/office/drawing/2014/main" id="{257A6147-006D-4625-92E4-EFB5DA6DF67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351 w 251"/>
                  <a:gd name="T5" fmla="*/ 12 h 12"/>
                  <a:gd name="T6" fmla="*/ 3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3">
                <a:extLst>
                  <a:ext uri="{FF2B5EF4-FFF2-40B4-BE49-F238E27FC236}">
                    <a16:creationId xmlns="" xmlns:a16="http://schemas.microsoft.com/office/drawing/2014/main" id="{2C3DE611-6A07-492E-B4E5-D6543C1D1CF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2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2 w 251"/>
                  <a:gd name="T7" fmla="*/ 12 h 12"/>
                  <a:gd name="T8" fmla="*/ 252 w 251"/>
                  <a:gd name="T9" fmla="*/ 0 h 12"/>
                  <a:gd name="T10" fmla="*/ 252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30" name="Freeform 14">
                <a:extLst>
                  <a:ext uri="{FF2B5EF4-FFF2-40B4-BE49-F238E27FC236}">
                    <a16:creationId xmlns="" xmlns:a16="http://schemas.microsoft.com/office/drawing/2014/main" id="{5E910E97-2E5D-42B1-9DF3-26A2CDECEAE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37231" name="Rectangle 15">
            <a:extLst>
              <a:ext uri="{FF2B5EF4-FFF2-40B4-BE49-F238E27FC236}">
                <a16:creationId xmlns="" xmlns:a16="http://schemas.microsoft.com/office/drawing/2014/main" id="{DDD25731-91AA-448C-B953-C4D1136D2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7232" name="Rectangle 16">
            <a:extLst>
              <a:ext uri="{FF2B5EF4-FFF2-40B4-BE49-F238E27FC236}">
                <a16:creationId xmlns="" xmlns:a16="http://schemas.microsoft.com/office/drawing/2014/main" id="{5372D1AC-0DFC-4D6D-8623-AD0AF0DBA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6454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7233" name="Rectangle 17">
            <a:extLst>
              <a:ext uri="{FF2B5EF4-FFF2-40B4-BE49-F238E27FC236}">
                <a16:creationId xmlns="" xmlns:a16="http://schemas.microsoft.com/office/drawing/2014/main" id="{403393D2-CA57-4950-B8E9-AD30BC9401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34" name="Rectangle 18">
            <a:extLst>
              <a:ext uri="{FF2B5EF4-FFF2-40B4-BE49-F238E27FC236}">
                <a16:creationId xmlns="" xmlns:a16="http://schemas.microsoft.com/office/drawing/2014/main" id="{2E5AC419-04D6-44AC-9FF2-D8E5F3EB11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35" name="Rectangle 19">
            <a:extLst>
              <a:ext uri="{FF2B5EF4-FFF2-40B4-BE49-F238E27FC236}">
                <a16:creationId xmlns="" xmlns:a16="http://schemas.microsoft.com/office/drawing/2014/main" id="{AAA92925-B479-4AD8-BAD7-AB8D13A3C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42255A7-976D-401E-8662-388BB4EDBD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4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FCA871FC-A862-4F13-9555-8C999987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90BF38-872D-4866-87DF-1607212A75B5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257026" name="Rectangle 2">
            <a:extLst>
              <a:ext uri="{FF2B5EF4-FFF2-40B4-BE49-F238E27FC236}">
                <a16:creationId xmlns="" xmlns:a16="http://schemas.microsoft.com/office/drawing/2014/main" id="{4AE2683C-0A1E-4FD9-93B8-5F90B37D2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第二章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="" xmlns:a16="http://schemas.microsoft.com/office/drawing/2014/main" id="{CC78C3DD-7D2D-431D-A6BC-2B2A47061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</a:rPr>
              <a:t>2.1  </a:t>
            </a:r>
            <a:r>
              <a:rPr lang="zh-CN" altLang="en-US" dirty="0">
                <a:latin typeface="Times New Roman" pitchFamily="18" charset="0"/>
              </a:rPr>
              <a:t>算法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2.2 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分析算法及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数学基础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="" xmlns:a16="http://schemas.microsoft.com/office/drawing/2014/main" id="{CD030BD7-39F3-4684-86E6-A645758DC5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225425"/>
          <a:ext cx="8712199" cy="392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4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80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60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1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30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8192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60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</a:rPr>
                        <a:t>Log </a:t>
                      </a:r>
                      <a:r>
                        <a:rPr lang="en-US" altLang="zh-CN" sz="1800" b="1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bg2"/>
                          </a:solidFill>
                        </a:rPr>
                        <a:t> n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solidFill>
                            <a:schemeClr val="bg2"/>
                          </a:solidFill>
                        </a:rPr>
                        <a:t>nLog</a:t>
                      </a:r>
                      <a:r>
                        <a:rPr lang="en-US" altLang="zh-CN" sz="1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altLang="zh-CN" sz="1800" b="1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bg2"/>
                          </a:solidFill>
                        </a:rPr>
                        <a:t> n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2"/>
                          </a:solidFill>
                        </a:rPr>
                        <a:t>n</a:t>
                      </a:r>
                      <a:r>
                        <a:rPr lang="en-US" altLang="zh-CN" sz="2400" b="1" baseline="30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2"/>
                          </a:solidFill>
                        </a:rPr>
                        <a:t>n</a:t>
                      </a:r>
                      <a:r>
                        <a:rPr lang="en-US" altLang="zh-CN" sz="2400" b="1" baseline="30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baseline="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CN" sz="2400" b="1" baseline="30000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2"/>
                          </a:solidFill>
                        </a:rPr>
                        <a:t>n!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3.3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1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3.3*10</a:t>
                      </a:r>
                      <a:r>
                        <a:rPr lang="en-US" altLang="zh-CN" sz="2000" b="1" baseline="30000" dirty="0"/>
                        <a:t>1</a:t>
                      </a:r>
                      <a:endParaRPr lang="zh-CN" altLang="en-US" sz="20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2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3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baseline="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CN" sz="2400" b="1" baseline="300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≈3.6*10</a:t>
                      </a:r>
                      <a:r>
                        <a:rPr lang="en-US" altLang="zh-CN" sz="2000" b="1" baseline="30000" dirty="0" smtClean="0"/>
                        <a:t>6</a:t>
                      </a:r>
                      <a:endParaRPr lang="zh-CN" altLang="en-US" sz="20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2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6.6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2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6.6*10</a:t>
                      </a:r>
                      <a:r>
                        <a:rPr lang="en-US" altLang="zh-CN" sz="1800" b="1" baseline="30000" dirty="0"/>
                        <a:t>2</a:t>
                      </a:r>
                      <a:endParaRPr lang="zh-CN" altLang="en-US" sz="18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4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6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baseline="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CN" sz="2400" b="1" baseline="300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≈9.3*10</a:t>
                      </a:r>
                      <a:r>
                        <a:rPr lang="en-US" altLang="zh-CN" sz="2000" b="1" baseline="30000" dirty="0" smtClean="0"/>
                        <a:t>157</a:t>
                      </a:r>
                      <a:endParaRPr lang="zh-CN" altLang="en-US" sz="2000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3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3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1.0*10</a:t>
                      </a:r>
                      <a:r>
                        <a:rPr lang="en-US" altLang="zh-CN" sz="1800" b="1" baseline="30000" dirty="0"/>
                        <a:t>4</a:t>
                      </a:r>
                      <a:endParaRPr lang="zh-CN" altLang="en-US" sz="18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6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9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4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13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4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1.3*10</a:t>
                      </a:r>
                      <a:r>
                        <a:rPr lang="en-US" altLang="zh-CN" sz="1800" b="1" baseline="30000" dirty="0"/>
                        <a:t>5</a:t>
                      </a:r>
                      <a:endParaRPr lang="zh-CN" altLang="en-US" sz="18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8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12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5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17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5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1.7*10</a:t>
                      </a:r>
                      <a:r>
                        <a:rPr lang="en-US" altLang="zh-CN" sz="1800" b="1" baseline="30000" dirty="0"/>
                        <a:t>6</a:t>
                      </a:r>
                      <a:endParaRPr lang="zh-CN" altLang="en-US" sz="18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10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15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6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20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6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2.0*10</a:t>
                      </a:r>
                      <a:r>
                        <a:rPr lang="en-US" altLang="zh-CN" sz="1800" b="1" baseline="30000" dirty="0"/>
                        <a:t>7</a:t>
                      </a:r>
                      <a:endParaRPr lang="zh-CN" altLang="en-US" sz="18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12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18</a:t>
                      </a:r>
                      <a:endParaRPr lang="zh-CN" altLang="en-US" sz="24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39A049-73DC-4B1A-BC44-CFB76D9C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D335BD-BECC-4DA5-BBE3-CFBB2C186A27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E0F4F8D9-9906-4B23-B92B-62896A27031A}"/>
              </a:ext>
            </a:extLst>
          </p:cNvPr>
          <p:cNvSpPr txBox="1">
            <a:spLocks/>
          </p:cNvSpPr>
          <p:nvPr/>
        </p:nvSpPr>
        <p:spPr bwMode="auto">
          <a:xfrm>
            <a:off x="358775" y="4545013"/>
            <a:ext cx="8353425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随着</a:t>
            </a:r>
            <a:r>
              <a:rPr lang="en-US" altLang="zh-CN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n</a:t>
            </a:r>
            <a:r>
              <a:rPr lang="zh-CN" altLang="en-US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的增长，上述函数中增长最慢的是哪个？增长最快的呢？</a:t>
            </a:r>
            <a:endParaRPr lang="en-US" altLang="zh-CN" sz="32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EB7477-4CBC-4288-9683-DA7CF2C2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113" y="836613"/>
            <a:ext cx="5653087" cy="38163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对数函数的增长如此之慢，几乎可以认为，如果一个程序的算法具有对数级的基本操作次数，该程序对任何实际规模的输入几乎都会在瞬间完成。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ADFE2EF-98CF-4635-821E-86855070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E2B74D-E0FF-476F-B9DA-8470ED7A1B0D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="" xmlns:a16="http://schemas.microsoft.com/office/drawing/2014/main" id="{B27A9B51-BE24-47E5-9055-04722359FE88}"/>
              </a:ext>
            </a:extLst>
          </p:cNvPr>
          <p:cNvGraphicFramePr>
            <a:graphicFrameLocks/>
          </p:cNvGraphicFramePr>
          <p:nvPr/>
        </p:nvGraphicFramePr>
        <p:xfrm>
          <a:off x="863600" y="692150"/>
          <a:ext cx="1763713" cy="392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3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0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</a:rPr>
                        <a:t>Log </a:t>
                      </a:r>
                      <a:r>
                        <a:rPr lang="en-US" altLang="zh-CN" sz="1800" b="1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bg2"/>
                          </a:solidFill>
                        </a:rPr>
                        <a:t> n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3.3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2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6.6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3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4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13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5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17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0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10</a:t>
                      </a:r>
                      <a:r>
                        <a:rPr lang="en-US" altLang="zh-CN" sz="2400" b="1" baseline="30000" dirty="0"/>
                        <a:t>6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20</a:t>
                      </a:r>
                      <a:endParaRPr lang="zh-CN" altLang="en-US" sz="2400" b="1" dirty="0"/>
                    </a:p>
                  </a:txBody>
                  <a:tcPr marL="91415" marR="91415" marT="45718" marB="4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00C0DDE-DD04-419B-9B4E-B4C93DCC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11E2B8-0A8F-4950-8C94-AA08ADD3309E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="" xmlns:a16="http://schemas.microsoft.com/office/drawing/2014/main" id="{85F88F07-8CE8-4948-B073-FE0AE6CBE0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0938" y="296863"/>
          <a:ext cx="6048376" cy="205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64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641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CN" altLang="en-US" sz="28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5" marR="91435" marT="45729" marB="457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baseline="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CN" sz="2800" b="1" baseline="30000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CN" altLang="en-US" sz="28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5" marR="91435" marT="45729" marB="457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2"/>
                          </a:solidFill>
                        </a:rPr>
                        <a:t>n!</a:t>
                      </a:r>
                      <a:endParaRPr lang="zh-CN" altLang="en-US" sz="2800" b="1" dirty="0">
                        <a:solidFill>
                          <a:schemeClr val="bg2"/>
                        </a:solidFill>
                      </a:endParaRPr>
                    </a:p>
                  </a:txBody>
                  <a:tcPr marL="91435" marR="91435" marT="45729" marB="45729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zh-CN" altLang="en-US" sz="2800" b="1" dirty="0"/>
                    </a:p>
                  </a:txBody>
                  <a:tcPr marL="91435" marR="91435" marT="45729" marB="457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baseline="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CN" sz="2800" b="1" baseline="300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sz="28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≈3.6*10</a:t>
                      </a:r>
                      <a:r>
                        <a:rPr lang="en-US" altLang="zh-CN" sz="2800" b="1" baseline="30000" dirty="0" smtClean="0"/>
                        <a:t>6</a:t>
                      </a:r>
                      <a:endParaRPr lang="zh-CN" altLang="en-US" sz="2800" b="1" dirty="0"/>
                    </a:p>
                  </a:txBody>
                  <a:tcPr marL="91435" marR="91435" marT="45729" marB="45729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r>
                        <a:rPr lang="en-US" altLang="zh-CN" sz="2800" b="1" baseline="30000" dirty="0"/>
                        <a:t>2</a:t>
                      </a:r>
                      <a:endParaRPr lang="zh-CN" altLang="en-US" sz="2800" b="1" dirty="0"/>
                    </a:p>
                  </a:txBody>
                  <a:tcPr marL="91435" marR="91435" marT="45729" marB="457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baseline="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CN" sz="2800" b="1" baseline="300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sz="2800" b="1" dirty="0"/>
                    </a:p>
                  </a:txBody>
                  <a:tcPr marL="91432" marR="91432" marT="45718" marB="4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≈9.3*10</a:t>
                      </a:r>
                      <a:r>
                        <a:rPr lang="en-US" altLang="zh-CN" sz="2800" b="1" baseline="30000" dirty="0" smtClean="0"/>
                        <a:t>157</a:t>
                      </a:r>
                      <a:endParaRPr lang="zh-CN" altLang="en-US" sz="2800" dirty="0"/>
                    </a:p>
                  </a:txBody>
                  <a:tcPr marL="91435" marR="91435" marT="45729" marB="45729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2F511F60-2909-4A09-9371-C1590665D32F}"/>
              </a:ext>
            </a:extLst>
          </p:cNvPr>
          <p:cNvSpPr txBox="1">
            <a:spLocks/>
          </p:cNvSpPr>
          <p:nvPr/>
        </p:nvSpPr>
        <p:spPr bwMode="auto">
          <a:xfrm>
            <a:off x="539750" y="2492375"/>
            <a:ext cx="8389968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指数函数和阶乘函数增长如此之快，以至于即使</a:t>
            </a:r>
            <a:r>
              <a:rPr lang="en-US" altLang="zh-CN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n</a:t>
            </a:r>
            <a:r>
              <a:rPr lang="zh-CN" altLang="en-US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值并不大，函数的值也会是天文数字</a:t>
            </a:r>
            <a:endParaRPr lang="en-US" altLang="zh-CN" sz="32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假设针对某个问题设计出算法，该算法的基本运算次数为</a:t>
            </a:r>
            <a:r>
              <a:rPr lang="en-US" altLang="zh-CN" sz="3200" b="1" dirty="0" smtClean="0"/>
              <a:t>2</a:t>
            </a:r>
            <a:r>
              <a:rPr lang="en-US" altLang="zh-CN" sz="3200" b="1" baseline="30000" dirty="0" smtClean="0"/>
              <a:t>n</a:t>
            </a: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n</a:t>
            </a: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为数据规模）</a:t>
            </a:r>
            <a:endParaRPr lang="en-US" altLang="zh-CN" sz="32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考虑</a:t>
            </a:r>
            <a:r>
              <a:rPr lang="en-US" altLang="zh-CN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n=100</a:t>
            </a: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，则基本运算次数为</a:t>
            </a:r>
            <a:r>
              <a:rPr lang="en-US" altLang="zh-CN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2</a:t>
            </a:r>
            <a:r>
              <a:rPr lang="en-US" altLang="zh-CN" sz="3200" kern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100</a:t>
            </a: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，假设计算机每秒能做</a:t>
            </a:r>
            <a:r>
              <a:rPr lang="en-US" altLang="zh-CN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万亿次</a:t>
            </a:r>
            <a:r>
              <a:rPr lang="en-US" altLang="zh-CN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en-US" altLang="zh-CN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10</a:t>
            </a:r>
            <a:r>
              <a:rPr lang="en-US" altLang="zh-CN" sz="3200" kern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12</a:t>
            </a:r>
            <a:r>
              <a:rPr lang="en-US" altLang="zh-CN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该基本操作，需要多长时间可以完成</a:t>
            </a:r>
            <a:r>
              <a:rPr lang="en-US" altLang="zh-CN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2</a:t>
            </a:r>
            <a:r>
              <a:rPr lang="en-US" altLang="zh-CN" sz="3200" kern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100</a:t>
            </a: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次基本操作？</a:t>
            </a:r>
            <a:endParaRPr lang="zh-CN" altLang="en-US" sz="32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2E15FA5-9F77-4DC3-83F3-D3223C89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5DB39C-CC1C-449E-AE22-F50D8D5E7B04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8CB45B51-D439-4346-8397-EB95356AB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1016000"/>
          <a:ext cx="8574087" cy="541338"/>
        </p:xfrm>
        <a:graphic>
          <a:graphicData uri="http://schemas.openxmlformats.org/presentationml/2006/ole">
            <p:oleObj spid="_x0000_s57359" name="Equation" r:id="rId3" imgW="3225800" imgH="203200" progId="">
              <p:embed/>
            </p:oleObj>
          </a:graphicData>
        </a:graphic>
      </p:graphicFrame>
      <p:sp>
        <p:nvSpPr>
          <p:cNvPr id="57348" name="矩形 5">
            <a:extLst>
              <a:ext uri="{FF2B5EF4-FFF2-40B4-BE49-F238E27FC236}">
                <a16:creationId xmlns="" xmlns:a16="http://schemas.microsoft.com/office/drawing/2014/main" id="{FB44DE8C-EB84-46C5-8055-04C40A35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6863"/>
            <a:ext cx="6983412" cy="611187"/>
          </a:xfrm>
          <a:prstGeom prst="rect">
            <a:avLst/>
          </a:prstGeom>
          <a:solidFill>
            <a:schemeClr val="accent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>
                <a:solidFill>
                  <a:schemeClr val="bg1"/>
                </a:solidFill>
              </a:rPr>
              <a:t>一年可计算的基本操作次数为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="" xmlns:a16="http://schemas.microsoft.com/office/drawing/2014/main" id="{A05FAF96-8D4B-4FA7-A9A0-7759DFEED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2997200"/>
          <a:ext cx="3113088" cy="684213"/>
        </p:xfrm>
        <a:graphic>
          <a:graphicData uri="http://schemas.openxmlformats.org/presentationml/2006/ole">
            <p:oleObj spid="_x0000_s57360" name="Equation" r:id="rId4" imgW="926698" imgH="203112" progId="">
              <p:embed/>
            </p:oleObj>
          </a:graphicData>
        </a:graphic>
      </p:graphicFrame>
      <p:sp>
        <p:nvSpPr>
          <p:cNvPr id="57350" name="矩形 7">
            <a:extLst>
              <a:ext uri="{FF2B5EF4-FFF2-40B4-BE49-F238E27FC236}">
                <a16:creationId xmlns="" xmlns:a16="http://schemas.microsoft.com/office/drawing/2014/main" id="{FE5F0030-70C0-4C49-A9BD-EA6B6B5C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6983412" cy="612775"/>
          </a:xfrm>
          <a:prstGeom prst="rect">
            <a:avLst/>
          </a:prstGeom>
          <a:solidFill>
            <a:schemeClr val="accent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</a:rPr>
              <a:t>计算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3200" b="1">
                <a:solidFill>
                  <a:schemeClr val="bg1"/>
                </a:solidFill>
              </a:rPr>
              <a:t>次基本操作需要多少年？</a:t>
            </a:r>
          </a:p>
        </p:txBody>
      </p:sp>
      <p:graphicFrame>
        <p:nvGraphicFramePr>
          <p:cNvPr id="114692" name="Object 4">
            <a:extLst>
              <a:ext uri="{FF2B5EF4-FFF2-40B4-BE49-F238E27FC236}">
                <a16:creationId xmlns="" xmlns:a16="http://schemas.microsoft.com/office/drawing/2014/main" id="{2DA398A9-ACB9-450B-89A9-88626828A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05263"/>
          <a:ext cx="4135437" cy="1411287"/>
        </p:xfrm>
        <a:graphic>
          <a:graphicData uri="http://schemas.openxmlformats.org/presentationml/2006/ole">
            <p:oleObj spid="_x0000_s57361" name="Equation" r:id="rId5" imgW="1231366" imgH="418918" progId="">
              <p:embed/>
            </p:oleObj>
          </a:graphicData>
        </a:graphic>
      </p:graphicFrame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1D43420-6315-48F3-99E8-D9B32C4F4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661025"/>
            <a:ext cx="6985000" cy="612775"/>
          </a:xfrm>
          <a:prstGeom prst="rect">
            <a:avLst/>
          </a:prstGeom>
          <a:solidFill>
            <a:schemeClr val="accent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</a:rPr>
              <a:t>地球的年龄为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</a:rPr>
              <a:t>45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</a:rPr>
              <a:t>亿年（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</a:rPr>
              <a:t>4.5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32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3200" b="1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39C868A-A67D-4A6E-8B8D-46A7999D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6828E7-A219-4830-93FC-A2B56BA41BA7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209922" name="Rectangle 2">
            <a:extLst>
              <a:ext uri="{FF2B5EF4-FFF2-40B4-BE49-F238E27FC236}">
                <a16:creationId xmlns="" xmlns:a16="http://schemas.microsoft.com/office/drawing/2014/main" id="{1AC82D04-A8B9-4F74-A8FD-846353DD2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10001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小规模数据</a:t>
            </a:r>
          </a:p>
        </p:txBody>
      </p:sp>
      <p:pic>
        <p:nvPicPr>
          <p:cNvPr id="66564" name="Picture 4">
            <a:extLst>
              <a:ext uri="{FF2B5EF4-FFF2-40B4-BE49-F238E27FC236}">
                <a16:creationId xmlns="" xmlns:a16="http://schemas.microsoft.com/office/drawing/2014/main" id="{5E770B01-E09A-47B4-AA79-2FF159B5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92263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16" y="500063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5206" y="27146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kumimoji="1" lang="en-US" altLang="zh-CN" sz="2400" baseline="30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5140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nlogn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68" y="300037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kumimoji="1" lang="en-US" altLang="zh-CN" sz="2400" baseline="30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8946FD9D-81A0-40DB-8933-7A3DA7FA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D82EC8-BBA7-415E-9D99-8B81B0A327D2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210946" name="Rectangle 2">
            <a:extLst>
              <a:ext uri="{FF2B5EF4-FFF2-40B4-BE49-F238E27FC236}">
                <a16:creationId xmlns="" xmlns:a16="http://schemas.microsoft.com/office/drawing/2014/main" id="{3FE81990-3E25-46D0-98CA-AD9C44A80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10001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/>
              <a:t>中等规模数据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="" xmlns:a16="http://schemas.microsoft.com/office/drawing/2014/main" id="{1AE46D88-6C45-43B8-977B-FC7AF1A7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989138"/>
            <a:ext cx="74676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16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3174" y="235743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kumimoji="1" lang="en-US" altLang="zh-CN" sz="2400" baseline="30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3702" y="278605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nlogn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071678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kumimoji="1" lang="en-US" altLang="zh-CN" sz="2400" baseline="30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96669DC-CF64-49ED-81FE-D3A75574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42984"/>
            <a:ext cx="7645400" cy="2376494"/>
          </a:xfrm>
        </p:spPr>
        <p:txBody>
          <a:bodyPr/>
          <a:lstStyle/>
          <a:p>
            <a:pPr>
              <a:defRPr/>
            </a:pPr>
            <a:r>
              <a:rPr lang="zh-CN" altLang="en-US" sz="4800" dirty="0"/>
              <a:t>一个需要指数级操作次数的算法，只能用来解决规模非常小的问题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0A8E14E-8209-45E9-BC68-E3ED5F3D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F88BF0-0AE9-4C86-B068-77F52F005FC3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pic>
        <p:nvPicPr>
          <p:cNvPr id="115714" name="Picture 2" descr="c:\users\administrator\appdata\roaming\360se6\User Data\temp\20090903224008317.png">
            <a:extLst>
              <a:ext uri="{FF2B5EF4-FFF2-40B4-BE49-F238E27FC236}">
                <a16:creationId xmlns="" xmlns:a16="http://schemas.microsoft.com/office/drawing/2014/main" id="{B57935EB-A6D1-4C1E-9ED4-80E06841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8" y="34290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动作按钮: 结束 4">
            <a:hlinkClick r:id="" action="ppaction://noaction" highlightClick="1"/>
          </p:cNvPr>
          <p:cNvSpPr/>
          <p:nvPr/>
        </p:nvSpPr>
        <p:spPr bwMode="auto">
          <a:xfrm>
            <a:off x="7215206" y="5000636"/>
            <a:ext cx="1214446" cy="928694"/>
          </a:xfrm>
          <a:prstGeom prst="actionButtonEnd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FAB0AD-30E4-4675-9367-FEB0FD6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000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运行时间的度量单位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B42EA2E-A36D-4672-B911-4B0BCF4E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8316912" cy="5148262"/>
          </a:xfrm>
        </p:spPr>
        <p:txBody>
          <a:bodyPr/>
          <a:lstStyle/>
          <a:p>
            <a:pPr>
              <a:defRPr/>
            </a:pPr>
            <a:r>
              <a:rPr lang="zh-CN" altLang="en-US" u="sng" dirty="0"/>
              <a:t>方法</a:t>
            </a:r>
            <a:r>
              <a:rPr lang="en-US" altLang="zh-CN" u="sng" dirty="0"/>
              <a:t>1</a:t>
            </a:r>
            <a:r>
              <a:rPr lang="zh-CN" altLang="en-US" dirty="0"/>
              <a:t>：使用</a:t>
            </a:r>
            <a:r>
              <a:rPr lang="zh-CN" altLang="en-US" u="sng" dirty="0" smtClean="0">
                <a:solidFill>
                  <a:srgbClr val="FF0000"/>
                </a:solidFill>
              </a:rPr>
              <a:t>时间标准</a:t>
            </a:r>
            <a:r>
              <a:rPr lang="zh-CN" altLang="en-US" u="sng" dirty="0">
                <a:solidFill>
                  <a:srgbClr val="FF0000"/>
                </a:solidFill>
              </a:rPr>
              <a:t>度量单位</a:t>
            </a:r>
            <a:r>
              <a:rPr lang="zh-CN" altLang="en-US" dirty="0"/>
              <a:t>（秒、毫秒）来度量算法程序的运行时间</a:t>
            </a:r>
            <a:r>
              <a:rPr lang="zh-CN" altLang="en-US" dirty="0" smtClean="0"/>
              <a:t>。不好！</a:t>
            </a:r>
            <a:endParaRPr lang="en-US" altLang="zh-CN" dirty="0" smtClean="0"/>
          </a:p>
          <a:p>
            <a:pPr>
              <a:defRPr/>
            </a:pPr>
            <a:r>
              <a:rPr lang="zh-CN" altLang="en-US" u="sng" dirty="0" smtClean="0"/>
              <a:t>方法</a:t>
            </a:r>
            <a:r>
              <a:rPr lang="en-US" altLang="zh-CN" u="sng" dirty="0" smtClean="0"/>
              <a:t>2</a:t>
            </a:r>
            <a:r>
              <a:rPr lang="zh-CN" altLang="en-US" dirty="0" smtClean="0"/>
              <a:t>：统计算法</a:t>
            </a:r>
            <a:r>
              <a:rPr lang="zh-CN" altLang="en-US" u="sng" dirty="0" smtClean="0">
                <a:solidFill>
                  <a:srgbClr val="FF0000"/>
                </a:solidFill>
              </a:rPr>
              <a:t>每一步操作的执行次数</a:t>
            </a:r>
            <a:r>
              <a:rPr lang="zh-CN" altLang="en-US" dirty="0" smtClean="0"/>
              <a:t>。不好！</a:t>
            </a:r>
            <a:endParaRPr lang="en-US" altLang="zh-CN" dirty="0" smtClean="0"/>
          </a:p>
          <a:p>
            <a:pPr>
              <a:defRPr/>
            </a:pPr>
            <a:r>
              <a:rPr lang="zh-CN" altLang="en-US" u="sng" dirty="0" smtClean="0"/>
              <a:t>方法</a:t>
            </a:r>
            <a:r>
              <a:rPr lang="en-US" altLang="zh-CN" u="sng" dirty="0" smtClean="0"/>
              <a:t>3</a:t>
            </a:r>
            <a:r>
              <a:rPr lang="zh-CN" altLang="en-US" dirty="0" smtClean="0"/>
              <a:t>：统计算法中</a:t>
            </a:r>
            <a:r>
              <a:rPr lang="zh-CN" altLang="en-US" u="sng" dirty="0" smtClean="0">
                <a:solidFill>
                  <a:srgbClr val="FF0000"/>
                </a:solidFill>
              </a:rPr>
              <a:t>基本操作的运行次数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2C7B617-1E75-4F83-855B-F41AFE98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9DAA27-AB12-4718-A0E7-112A56867604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357290" y="4857760"/>
            <a:ext cx="6715172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如果基本操作的运行次数对应的表达式比较复杂，怎么办？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例如，一个算法中基本操作的运算次数是</a:t>
            </a:r>
            <a:r>
              <a:rPr lang="en-US" altLang="zh-CN" dirty="0" smtClean="0">
                <a:latin typeface="Times New Roman" pitchFamily="18" charset="0"/>
              </a:rPr>
              <a:t>2n</a:t>
            </a:r>
            <a:r>
              <a:rPr lang="en-US" altLang="zh-CN" baseline="30000" dirty="0" smtClean="0">
                <a:latin typeface="Times New Roman" pitchFamily="18" charset="0"/>
              </a:rPr>
              <a:t>2 </a:t>
            </a:r>
            <a:r>
              <a:rPr lang="en-US" altLang="zh-CN" dirty="0" smtClean="0">
                <a:latin typeface="Times New Roman" pitchFamily="18" charset="0"/>
              </a:rPr>
              <a:t>+ 11n + 10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O(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 smtClean="0"/>
              <a:t>为什么可以这么表示？</a:t>
            </a:r>
            <a:endParaRPr lang="en-US" altLang="zh-CN" dirty="0" smtClean="0"/>
          </a:p>
          <a:p>
            <a:r>
              <a:rPr lang="zh-CN" altLang="en-US" dirty="0" smtClean="0"/>
              <a:t>这是一种计算时间的“渐近表示”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576-89D3-488E-A258-12335B54F9B2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000100" y="357166"/>
            <a:ext cx="6715172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如果基本操作的运行次数对应的表达式比较复杂，怎么办？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2A9FEA13-C0AA-476F-AB2D-5D7EB71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F00C88-8904-4BE7-A4F9-9267B764602B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="" xmlns:a16="http://schemas.microsoft.com/office/drawing/2014/main" id="{D55CB784-2AEC-4736-A1CC-46F3672D4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543800" cy="963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计算时间</a:t>
            </a:r>
            <a:r>
              <a:rPr lang="zh-CN" altLang="en-US" dirty="0" smtClean="0"/>
              <a:t>的渐近表示</a:t>
            </a:r>
            <a:endParaRPr lang="zh-CN" altLang="en-US" dirty="0"/>
          </a:p>
        </p:txBody>
      </p:sp>
      <p:sp>
        <p:nvSpPr>
          <p:cNvPr id="181251" name="Rectangle 3">
            <a:extLst>
              <a:ext uri="{FF2B5EF4-FFF2-40B4-BE49-F238E27FC236}">
                <a16:creationId xmlns="" xmlns:a16="http://schemas.microsoft.com/office/drawing/2014/main" id="{28E58A6C-C589-4FD6-949D-EF76B71E3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58" y="1016000"/>
            <a:ext cx="8208962" cy="5842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3600" b="0" dirty="0">
                <a:latin typeface="Times New Roman" pitchFamily="18" charset="0"/>
              </a:rPr>
              <a:t>n</a:t>
            </a:r>
            <a:r>
              <a:rPr lang="zh-CN" altLang="en-US" sz="3600" b="0" dirty="0">
                <a:latin typeface="Times New Roman" pitchFamily="18" charset="0"/>
              </a:rPr>
              <a:t>： 问题的规模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3600" b="0" dirty="0">
                <a:latin typeface="Times New Roman" pitchFamily="18" charset="0"/>
              </a:rPr>
              <a:t>f(n):  </a:t>
            </a:r>
            <a:r>
              <a:rPr lang="zh-CN" altLang="en-US" sz="3600" b="0" dirty="0" smtClean="0">
                <a:latin typeface="Times New Roman" pitchFamily="18" charset="0"/>
              </a:rPr>
              <a:t>算法的运行时间（</a:t>
            </a:r>
            <a:r>
              <a:rPr lang="zh-CN" altLang="en-US" sz="3600" b="0" u="sng" dirty="0" smtClean="0">
                <a:solidFill>
                  <a:srgbClr val="FF0000"/>
                </a:solidFill>
                <a:latin typeface="Times New Roman" pitchFamily="18" charset="0"/>
              </a:rPr>
              <a:t>度量单位为基本操作的运行次数</a:t>
            </a:r>
            <a:r>
              <a:rPr lang="zh-CN" altLang="en-US" sz="3600" b="0" dirty="0" smtClean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3600" b="0" dirty="0" smtClean="0">
                <a:latin typeface="Times New Roman" pitchFamily="18" charset="0"/>
              </a:rPr>
              <a:t>g(n):  </a:t>
            </a:r>
            <a:r>
              <a:rPr lang="zh-CN" altLang="en-US" sz="3600" b="0" dirty="0" smtClean="0">
                <a:latin typeface="Times New Roman" pitchFamily="18" charset="0"/>
              </a:rPr>
              <a:t>形式简单的函数</a:t>
            </a:r>
            <a:endParaRPr lang="en-US" altLang="zh-CN" sz="3600" b="0" dirty="0" smtClean="0">
              <a:latin typeface="Times New Roman" pitchFamily="18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计算机科学</a:t>
            </a:r>
            <a:r>
              <a:rPr lang="zh-CN" altLang="en-US" sz="3600" b="0" dirty="0">
                <a:latin typeface="Times New Roman" pitchFamily="18" charset="0"/>
              </a:rPr>
              <a:t>家使用如下三种符号表示</a:t>
            </a:r>
            <a:r>
              <a:rPr lang="en-US" altLang="zh-CN" sz="3600" b="0" dirty="0">
                <a:solidFill>
                  <a:srgbClr val="FFFF00"/>
                </a:solidFill>
                <a:latin typeface="Times New Roman" pitchFamily="18" charset="0"/>
              </a:rPr>
              <a:t>g(n)</a:t>
            </a:r>
            <a:r>
              <a:rPr lang="zh-CN" altLang="en-US" sz="3600" b="0" dirty="0">
                <a:solidFill>
                  <a:srgbClr val="FFFF00"/>
                </a:solidFill>
                <a:latin typeface="Times New Roman" pitchFamily="18" charset="0"/>
              </a:rPr>
              <a:t>对</a:t>
            </a:r>
            <a:r>
              <a:rPr lang="en-US" altLang="zh-CN" sz="3600" b="0" dirty="0">
                <a:solidFill>
                  <a:srgbClr val="FFFF00"/>
                </a:solidFill>
                <a:latin typeface="Times New Roman" pitchFamily="18" charset="0"/>
              </a:rPr>
              <a:t>f(n)</a:t>
            </a:r>
            <a:r>
              <a:rPr lang="zh-CN" altLang="en-US" sz="3600" b="0" dirty="0" smtClean="0">
                <a:solidFill>
                  <a:srgbClr val="FFFF00"/>
                </a:solidFill>
                <a:latin typeface="Times New Roman" pitchFamily="18" charset="0"/>
              </a:rPr>
              <a:t>的渐近</a:t>
            </a:r>
            <a:r>
              <a:rPr lang="zh-CN" altLang="en-US" sz="3600" b="0" dirty="0" smtClean="0">
                <a:latin typeface="Times New Roman" pitchFamily="18" charset="0"/>
              </a:rPr>
              <a:t>：</a:t>
            </a:r>
            <a:endParaRPr lang="en-US" altLang="zh-CN" sz="3600" b="0" dirty="0">
              <a:latin typeface="Times New Roman" pitchFamily="18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sz="3600" b="0" dirty="0">
                <a:latin typeface="Times New Roman" pitchFamily="18" charset="0"/>
              </a:rPr>
              <a:t>O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3600" b="0" dirty="0">
                <a:latin typeface="Times New Roman" pitchFamily="18" charset="0"/>
                <a:sym typeface="Symbol" pitchFamily="18" charset="2"/>
              </a:rPr>
              <a:t></a:t>
            </a:r>
            <a:r>
              <a:rPr lang="zh-CN" altLang="en-US" sz="3600" b="0" dirty="0">
                <a:latin typeface="Times New Roman" pitchFamily="18" charset="0"/>
                <a:sym typeface="Symbol" pitchFamily="18" charset="2"/>
              </a:rPr>
              <a:t>（读</a:t>
            </a:r>
            <a:r>
              <a:rPr lang="en-US" altLang="zh-CN" sz="3600" b="0" dirty="0">
                <a:latin typeface="Times New Roman" pitchFamily="18" charset="0"/>
                <a:sym typeface="Symbol" pitchFamily="18" charset="2"/>
              </a:rPr>
              <a:t>omega</a:t>
            </a:r>
            <a:r>
              <a:rPr lang="zh-CN" altLang="en-US" sz="3600" b="0" dirty="0">
                <a:latin typeface="Times New Roman" pitchFamily="18" charset="0"/>
                <a:sym typeface="Symbol" pitchFamily="18" charset="2"/>
              </a:rPr>
              <a:t>）</a:t>
            </a:r>
            <a:endParaRPr lang="en-US" altLang="zh-CN" sz="3600" b="0" dirty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3600" b="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zh-CN" altLang="en-US" sz="3600" b="0" dirty="0">
                <a:latin typeface="Times New Roman" pitchFamily="18" charset="0"/>
                <a:sym typeface="Symbol" pitchFamily="18" charset="2"/>
              </a:rPr>
              <a:t>（读</a:t>
            </a:r>
            <a:r>
              <a:rPr lang="en-US" altLang="zh-CN" sz="3600" b="0" dirty="0">
                <a:latin typeface="Times New Roman" pitchFamily="18" charset="0"/>
                <a:sym typeface="Symbol" pitchFamily="18" charset="2"/>
              </a:rPr>
              <a:t>theta</a:t>
            </a:r>
            <a:r>
              <a:rPr lang="zh-CN" altLang="en-US" sz="3600" b="0" dirty="0">
                <a:latin typeface="Times New Roman" pitchFamily="18" charset="0"/>
                <a:sym typeface="Symbol" pitchFamily="18" charset="2"/>
              </a:rPr>
              <a:t>）</a:t>
            </a:r>
            <a:endParaRPr lang="zh-CN" altLang="en-US" sz="3600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5D45531E-6B3F-4FBE-9C81-DEDFC553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4A444C-2A4D-4763-96BC-779388D38C99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266242" name="Rectangle 2">
            <a:extLst>
              <a:ext uri="{FF2B5EF4-FFF2-40B4-BE49-F238E27FC236}">
                <a16:creationId xmlns="" xmlns:a16="http://schemas.microsoft.com/office/drawing/2014/main" id="{2732BE85-4B5A-4EC7-A289-6AA53313F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分析算法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="" xmlns:a16="http://schemas.microsoft.com/office/drawing/2014/main" id="{E6E51332-E98B-494C-8593-7254D0B87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执行一个算法时</a:t>
            </a:r>
          </a:p>
          <a:p>
            <a:pPr lvl="1" eaLnBrk="1" hangingPunct="1">
              <a:defRPr/>
            </a:pPr>
            <a:r>
              <a:rPr lang="zh-CN" altLang="en-US">
                <a:solidFill>
                  <a:srgbClr val="FFFF00"/>
                </a:solidFill>
              </a:rPr>
              <a:t>占用</a:t>
            </a:r>
            <a:r>
              <a:rPr lang="en-US" altLang="zh-CN">
                <a:solidFill>
                  <a:srgbClr val="FFFF00"/>
                </a:solidFill>
              </a:rPr>
              <a:t>CPU</a:t>
            </a:r>
            <a:r>
              <a:rPr lang="zh-CN" altLang="en-US"/>
              <a:t>时间完成运算</a:t>
            </a:r>
          </a:p>
          <a:p>
            <a:pPr lvl="1" eaLnBrk="1" hangingPunct="1">
              <a:defRPr/>
            </a:pPr>
            <a:r>
              <a:rPr lang="zh-CN" altLang="en-US">
                <a:solidFill>
                  <a:srgbClr val="FFFF00"/>
                </a:solidFill>
              </a:rPr>
              <a:t>占用存储器</a:t>
            </a:r>
            <a:r>
              <a:rPr lang="zh-CN" altLang="en-US"/>
              <a:t>的存储空间，存放程序和数据</a:t>
            </a:r>
          </a:p>
          <a:p>
            <a:pPr eaLnBrk="1" hangingPunct="1">
              <a:defRPr/>
            </a:pPr>
            <a:r>
              <a:rPr lang="zh-CN" altLang="en-US"/>
              <a:t>算法分析</a:t>
            </a:r>
            <a:r>
              <a:rPr lang="en-US" altLang="zh-CN">
                <a:latin typeface="Arial"/>
              </a:rPr>
              <a:t>——</a:t>
            </a:r>
            <a:r>
              <a:rPr lang="zh-CN" altLang="en-US"/>
              <a:t>对一个算法</a:t>
            </a:r>
            <a:r>
              <a:rPr lang="zh-CN" altLang="en-US">
                <a:solidFill>
                  <a:srgbClr val="FFFF00"/>
                </a:solidFill>
              </a:rPr>
              <a:t>需要</a:t>
            </a:r>
            <a:r>
              <a:rPr lang="zh-CN" altLang="en-US">
                <a:solidFill>
                  <a:srgbClr val="FF0000"/>
                </a:solidFill>
              </a:rPr>
              <a:t>多少</a:t>
            </a:r>
            <a:r>
              <a:rPr lang="zh-CN" altLang="en-US">
                <a:solidFill>
                  <a:srgbClr val="FFFF00"/>
                </a:solidFill>
              </a:rPr>
              <a:t>计算时间</a:t>
            </a:r>
            <a:r>
              <a:rPr lang="zh-CN" altLang="en-US"/>
              <a:t>和</a:t>
            </a:r>
            <a:r>
              <a:rPr lang="zh-CN" altLang="en-US">
                <a:solidFill>
                  <a:srgbClr val="FFFF00"/>
                </a:solidFill>
              </a:rPr>
              <a:t>存储空间</a:t>
            </a:r>
            <a:r>
              <a:rPr lang="zh-CN" altLang="en-US"/>
              <a:t>，做定量分析</a:t>
            </a:r>
          </a:p>
          <a:p>
            <a:pPr eaLnBrk="1" hangingPunct="1"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EF70F2CA-88CC-4540-9DA9-D76CF5CE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07326A-8EA6-4D53-B672-A869DCD5C29F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182274" name="Rectangle 2">
            <a:extLst>
              <a:ext uri="{FF2B5EF4-FFF2-40B4-BE49-F238E27FC236}">
                <a16:creationId xmlns="" xmlns:a16="http://schemas.microsoft.com/office/drawing/2014/main" id="{BF486FFF-9541-472A-9F83-573F5AAD4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44463"/>
            <a:ext cx="7543800" cy="908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定义</a:t>
            </a:r>
            <a:r>
              <a:rPr lang="en-US" altLang="zh-CN" dirty="0" smtClean="0">
                <a:latin typeface="Times New Roman" pitchFamily="18" charset="0"/>
              </a:rPr>
              <a:t>2.1:  </a:t>
            </a:r>
            <a:r>
              <a:rPr lang="en-US" altLang="zh-CN" dirty="0">
                <a:latin typeface="Times New Roman" pitchFamily="18" charset="0"/>
              </a:rPr>
              <a:t>O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="" xmlns:a16="http://schemas.microsoft.com/office/drawing/2014/main" id="{84F8B75F-6B3B-475B-8E58-706069A6F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052513"/>
            <a:ext cx="7543800" cy="259080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如果</a:t>
            </a:r>
            <a:r>
              <a:rPr lang="zh-CN" altLang="en-US" u="sng" dirty="0">
                <a:solidFill>
                  <a:srgbClr val="FF0000"/>
                </a:solidFill>
                <a:latin typeface="Times New Roman" pitchFamily="18" charset="0"/>
              </a:rPr>
              <a:t>存在</a:t>
            </a:r>
            <a:r>
              <a:rPr lang="zh-CN" altLang="en-US" dirty="0">
                <a:latin typeface="Times New Roman" pitchFamily="18" charset="0"/>
              </a:rPr>
              <a:t>两个正常数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u="sng" dirty="0">
                <a:solidFill>
                  <a:srgbClr val="FF0000"/>
                </a:solidFill>
                <a:latin typeface="Times New Roman" pitchFamily="18" charset="0"/>
              </a:rPr>
              <a:t>对于所有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，有</a:t>
            </a:r>
            <a:r>
              <a:rPr lang="en-US" altLang="zh-CN" dirty="0">
                <a:latin typeface="Times New Roman" pitchFamily="18" charset="0"/>
              </a:rPr>
              <a:t>| </a:t>
            </a:r>
            <a:r>
              <a:rPr lang="en-US" altLang="zh-CN" sz="3600" dirty="0">
                <a:latin typeface="Times New Roman" pitchFamily="18" charset="0"/>
              </a:rPr>
              <a:t>f(n) </a:t>
            </a:r>
            <a:r>
              <a:rPr lang="en-US" altLang="zh-CN" dirty="0">
                <a:latin typeface="Times New Roman" pitchFamily="18" charset="0"/>
              </a:rPr>
              <a:t>|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c</a:t>
            </a:r>
            <a:r>
              <a:rPr lang="en-US" altLang="zh-CN" dirty="0">
                <a:latin typeface="Times New Roman" pitchFamily="18" charset="0"/>
              </a:rPr>
              <a:t>| </a:t>
            </a:r>
            <a:r>
              <a:rPr lang="en-US" altLang="zh-CN" sz="3600" dirty="0">
                <a:latin typeface="Times New Roman" pitchFamily="18" charset="0"/>
              </a:rPr>
              <a:t>g(n) </a:t>
            </a:r>
            <a:r>
              <a:rPr lang="en-US" altLang="zh-CN" dirty="0">
                <a:latin typeface="Times New Roman" pitchFamily="18" charset="0"/>
              </a:rPr>
              <a:t>|</a:t>
            </a:r>
            <a:r>
              <a:rPr lang="zh-CN" altLang="en-US" dirty="0">
                <a:latin typeface="Times New Roman" pitchFamily="18" charset="0"/>
              </a:rPr>
              <a:t>，则记做</a:t>
            </a:r>
            <a:r>
              <a:rPr lang="en-US" altLang="zh-CN" sz="3600" dirty="0">
                <a:latin typeface="Times New Roman" pitchFamily="18" charset="0"/>
              </a:rPr>
              <a:t>f(n) </a:t>
            </a: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lang="en-US" altLang="zh-CN" sz="3600" dirty="0">
                <a:latin typeface="Times New Roman" pitchFamily="18" charset="0"/>
              </a:rPr>
              <a:t>O(g(n) </a:t>
            </a:r>
            <a:r>
              <a:rPr lang="en-US" altLang="zh-CN" sz="3600" dirty="0" smtClean="0">
                <a:latin typeface="Times New Roman" pitchFamily="18" charset="0"/>
              </a:rPr>
              <a:t>)</a:t>
            </a:r>
            <a:r>
              <a:rPr lang="zh-CN" altLang="en-US" sz="3600" dirty="0" smtClean="0">
                <a:latin typeface="Times New Roman" pitchFamily="18" charset="0"/>
              </a:rPr>
              <a:t>，称</a:t>
            </a:r>
            <a:r>
              <a:rPr kumimoji="1" lang="en-US" altLang="zh-CN" sz="3600" dirty="0" smtClean="0">
                <a:latin typeface="Times New Roman" panose="02020603050405020304" pitchFamily="18" charset="0"/>
              </a:rPr>
              <a:t>g(n)</a:t>
            </a:r>
            <a:r>
              <a:rPr kumimoji="1" lang="zh-CN" altLang="en-US" sz="3600" dirty="0" smtClean="0">
                <a:latin typeface="Times New Roman" panose="02020603050405020304" pitchFamily="18" charset="0"/>
              </a:rPr>
              <a:t>是计算时间</a:t>
            </a:r>
            <a:r>
              <a:rPr kumimoji="1" lang="en-US" altLang="zh-CN" sz="3600" dirty="0" smtClean="0">
                <a:latin typeface="Times New Roman" panose="02020603050405020304" pitchFamily="18" charset="0"/>
              </a:rPr>
              <a:t>f(n)</a:t>
            </a:r>
            <a:r>
              <a:rPr kumimoji="1" lang="zh-CN" altLang="en-US" sz="3600" dirty="0" smtClean="0">
                <a:latin typeface="Times New Roman" panose="02020603050405020304" pitchFamily="18" charset="0"/>
              </a:rPr>
              <a:t>的一个</a:t>
            </a:r>
            <a:r>
              <a:rPr kumimoji="1" lang="zh-CN" altLang="en-US" sz="36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渐近上限</a:t>
            </a:r>
            <a:endParaRPr kumimoji="1" lang="en-US" altLang="zh-CN" sz="36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3600" dirty="0">
              <a:latin typeface="Times New Roman" pitchFamily="18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="" xmlns:a16="http://schemas.microsoft.com/office/drawing/2014/main" id="{2DF02D6B-8F77-4A0E-B603-3FC59A823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4" y="3071810"/>
            <a:ext cx="35719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f(n) ∈ O(g(n) )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2976" y="4429132"/>
            <a:ext cx="6001586" cy="2083050"/>
            <a:chOff x="1142182" y="4429926"/>
            <a:chExt cx="6001586" cy="2083050"/>
          </a:xfrm>
        </p:grpSpPr>
        <p:cxnSp>
          <p:nvCxnSpPr>
            <p:cNvPr id="8" name="直接箭头连接符 7"/>
            <p:cNvCxnSpPr/>
            <p:nvPr/>
          </p:nvCxnSpPr>
          <p:spPr bwMode="auto">
            <a:xfrm>
              <a:off x="1142976" y="6215082"/>
              <a:ext cx="5429288" cy="1588"/>
            </a:xfrm>
            <a:prstGeom prst="straightConnector1">
              <a:avLst/>
            </a:prstGeom>
            <a:solidFill>
              <a:schemeClr val="accent1"/>
            </a:solidFill>
            <a:ln w="317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rot="5400000" flipH="1" flipV="1">
              <a:off x="250001" y="5322107"/>
              <a:ext cx="1785950" cy="1588"/>
            </a:xfrm>
            <a:prstGeom prst="straightConnector1">
              <a:avLst/>
            </a:prstGeom>
            <a:solidFill>
              <a:schemeClr val="accent1"/>
            </a:solidFill>
            <a:ln w="317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643702" y="614364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n</a:t>
              </a:r>
              <a:endParaRPr lang="zh-CN" altLang="en-US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80214" y="4286256"/>
            <a:ext cx="5177736" cy="1891260"/>
            <a:chOff x="1180214" y="4286256"/>
            <a:chExt cx="5177736" cy="1891260"/>
          </a:xfrm>
        </p:grpSpPr>
        <p:sp>
          <p:nvSpPr>
            <p:cNvPr id="15" name="任意多边形 14"/>
            <p:cNvSpPr/>
            <p:nvPr/>
          </p:nvSpPr>
          <p:spPr bwMode="auto">
            <a:xfrm>
              <a:off x="1180214" y="4561367"/>
              <a:ext cx="4199860" cy="1616149"/>
            </a:xfrm>
            <a:custGeom>
              <a:avLst/>
              <a:gdLst>
                <a:gd name="connsiteX0" fmla="*/ 0 w 4199860"/>
                <a:gd name="connsiteY0" fmla="*/ 1616149 h 1616149"/>
                <a:gd name="connsiteX1" fmla="*/ 478465 w 4199860"/>
                <a:gd name="connsiteY1" fmla="*/ 1041991 h 1616149"/>
                <a:gd name="connsiteX2" fmla="*/ 1148316 w 4199860"/>
                <a:gd name="connsiteY2" fmla="*/ 1127052 h 1616149"/>
                <a:gd name="connsiteX3" fmla="*/ 1967023 w 4199860"/>
                <a:gd name="connsiteY3" fmla="*/ 691117 h 1616149"/>
                <a:gd name="connsiteX4" fmla="*/ 2530549 w 4199860"/>
                <a:gd name="connsiteY4" fmla="*/ 648586 h 1616149"/>
                <a:gd name="connsiteX5" fmla="*/ 3317358 w 4199860"/>
                <a:gd name="connsiteY5" fmla="*/ 170121 h 1616149"/>
                <a:gd name="connsiteX6" fmla="*/ 4199860 w 4199860"/>
                <a:gd name="connsiteY6" fmla="*/ 0 h 1616149"/>
                <a:gd name="connsiteX7" fmla="*/ 4199860 w 4199860"/>
                <a:gd name="connsiteY7" fmla="*/ 0 h 161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9860" h="1616149">
                  <a:moveTo>
                    <a:pt x="0" y="1616149"/>
                  </a:moveTo>
                  <a:cubicBezTo>
                    <a:pt x="143539" y="1369828"/>
                    <a:pt x="287079" y="1123507"/>
                    <a:pt x="478465" y="1041991"/>
                  </a:cubicBezTo>
                  <a:cubicBezTo>
                    <a:pt x="669851" y="960475"/>
                    <a:pt x="900223" y="1185531"/>
                    <a:pt x="1148316" y="1127052"/>
                  </a:cubicBezTo>
                  <a:cubicBezTo>
                    <a:pt x="1396409" y="1068573"/>
                    <a:pt x="1736651" y="770861"/>
                    <a:pt x="1967023" y="691117"/>
                  </a:cubicBezTo>
                  <a:cubicBezTo>
                    <a:pt x="2197395" y="611373"/>
                    <a:pt x="2305493" y="735419"/>
                    <a:pt x="2530549" y="648586"/>
                  </a:cubicBezTo>
                  <a:cubicBezTo>
                    <a:pt x="2755605" y="561753"/>
                    <a:pt x="3039140" y="278219"/>
                    <a:pt x="3317358" y="170121"/>
                  </a:cubicBezTo>
                  <a:cubicBezTo>
                    <a:pt x="3595576" y="62023"/>
                    <a:pt x="4199860" y="0"/>
                    <a:pt x="4199860" y="0"/>
                  </a:cubicBezTo>
                  <a:lnTo>
                    <a:pt x="4199860" y="0"/>
                  </a:lnTo>
                </a:path>
              </a:pathLst>
            </a:custGeom>
            <a:noFill/>
            <a:ln w="317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0694" y="428625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f(n)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42976" y="4258910"/>
            <a:ext cx="3536181" cy="1956172"/>
            <a:chOff x="1142976" y="4258910"/>
            <a:chExt cx="3536181" cy="1956172"/>
          </a:xfrm>
        </p:grpSpPr>
        <p:cxnSp>
          <p:nvCxnSpPr>
            <p:cNvPr id="18" name="直接连接符 17"/>
            <p:cNvCxnSpPr/>
            <p:nvPr/>
          </p:nvCxnSpPr>
          <p:spPr bwMode="auto">
            <a:xfrm flipV="1">
              <a:off x="1142976" y="4258910"/>
              <a:ext cx="3536181" cy="1956172"/>
            </a:xfrm>
            <a:prstGeom prst="line">
              <a:avLst/>
            </a:prstGeom>
            <a:solidFill>
              <a:schemeClr val="accent1"/>
            </a:solidFill>
            <a:ln w="317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000364" y="435769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C*g(n)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86262" y="5644372"/>
            <a:ext cx="571504" cy="922302"/>
            <a:chOff x="1886262" y="5644372"/>
            <a:chExt cx="571504" cy="922302"/>
          </a:xfrm>
        </p:grpSpPr>
        <p:sp>
          <p:nvSpPr>
            <p:cNvPr id="22" name="TextBox 21"/>
            <p:cNvSpPr txBox="1"/>
            <p:nvPr/>
          </p:nvSpPr>
          <p:spPr>
            <a:xfrm>
              <a:off x="1886262" y="616656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itchFamily="18" charset="0"/>
                </a:rPr>
                <a:t>n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0</a:t>
              </a:r>
              <a:endParaRPr lang="zh-CN" altLang="en-US" sz="2000" b="1" dirty="0"/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 rot="5400000">
              <a:off x="1821637" y="5965049"/>
              <a:ext cx="642942" cy="1588"/>
            </a:xfrm>
            <a:prstGeom prst="line">
              <a:avLst/>
            </a:prstGeom>
            <a:solidFill>
              <a:schemeClr val="accent1"/>
            </a:solidFill>
            <a:ln w="3175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24856624-75C7-4950-89CE-04C3C85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3A3534-C5A8-4C6E-A779-FB4FD5371519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="" xmlns:a16="http://schemas.microsoft.com/office/drawing/2014/main" id="{FE640177-919A-43DC-8AC6-338CFD3C2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543800" cy="10938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判断</a:t>
            </a:r>
            <a:r>
              <a:rPr lang="en-US" altLang="zh-CN" sz="4800" dirty="0">
                <a:latin typeface="Times New Roman" pitchFamily="18" charset="0"/>
              </a:rPr>
              <a:t>f(n) </a:t>
            </a:r>
            <a:r>
              <a:rPr lang="zh-CN" altLang="en-US" sz="4800" dirty="0">
                <a:latin typeface="Times New Roman" pitchFamily="18" charset="0"/>
              </a:rPr>
              <a:t>＝</a:t>
            </a:r>
            <a:r>
              <a:rPr lang="en-US" altLang="zh-CN" sz="4800" dirty="0">
                <a:latin typeface="Times New Roman" pitchFamily="18" charset="0"/>
              </a:rPr>
              <a:t>O( g(n) )  </a:t>
            </a:r>
            <a:r>
              <a:rPr lang="zh-CN" altLang="en-US" sz="4800" dirty="0">
                <a:latin typeface="Times New Roman" pitchFamily="18" charset="0"/>
              </a:rPr>
              <a:t>？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="" xmlns:a16="http://schemas.microsoft.com/office/drawing/2014/main" id="{DD1E7BE4-C257-4BF2-A8F5-E58DAEABB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</a:rPr>
              <a:t>1. f(n</a:t>
            </a:r>
            <a:r>
              <a:rPr lang="en-US" altLang="zh-CN" sz="3600" b="0" dirty="0">
                <a:latin typeface="Times New Roman" pitchFamily="18" charset="0"/>
              </a:rPr>
              <a:t>) </a:t>
            </a:r>
            <a:r>
              <a:rPr lang="zh-CN" altLang="en-US" b="0" dirty="0">
                <a:latin typeface="Times New Roman" pitchFamily="18" charset="0"/>
              </a:rPr>
              <a:t>＝</a:t>
            </a:r>
            <a:r>
              <a:rPr lang="en-US" altLang="zh-CN" b="0" dirty="0">
                <a:latin typeface="Times New Roman" pitchFamily="18" charset="0"/>
              </a:rPr>
              <a:t>3n,  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0" dirty="0">
                <a:latin typeface="Times New Roman" pitchFamily="18" charset="0"/>
              </a:rPr>
              <a:t>g(n)=</a:t>
            </a:r>
            <a:r>
              <a:rPr lang="en-US" altLang="zh-CN" sz="3600" b="0" dirty="0" smtClean="0">
                <a:latin typeface="Times New Roman" pitchFamily="18" charset="0"/>
              </a:rPr>
              <a:t>n</a:t>
            </a:r>
          </a:p>
          <a:p>
            <a:pPr eaLnBrk="1" hangingPunct="1">
              <a:buNone/>
              <a:defRPr/>
            </a:pPr>
            <a:endParaRPr lang="en-US" altLang="zh-CN" sz="3600" b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zh-CN" sz="3600" b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</a:rPr>
              <a:t>2. f(n</a:t>
            </a:r>
            <a:r>
              <a:rPr lang="en-US" altLang="zh-CN" sz="3600" b="0" dirty="0">
                <a:latin typeface="Times New Roman" pitchFamily="18" charset="0"/>
              </a:rPr>
              <a:t>) </a:t>
            </a:r>
            <a:r>
              <a:rPr lang="zh-CN" altLang="en-US" b="0" dirty="0">
                <a:latin typeface="Times New Roman" pitchFamily="18" charset="0"/>
              </a:rPr>
              <a:t>＝</a:t>
            </a:r>
            <a:r>
              <a:rPr lang="en-US" altLang="zh-CN" b="0" dirty="0">
                <a:latin typeface="Times New Roman" pitchFamily="18" charset="0"/>
              </a:rPr>
              <a:t>n+1024,  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0" dirty="0">
                <a:latin typeface="Times New Roman" pitchFamily="18" charset="0"/>
              </a:rPr>
              <a:t>g(n)=</a:t>
            </a:r>
            <a:r>
              <a:rPr lang="en-US" altLang="zh-CN" sz="3600" b="0" dirty="0" smtClean="0">
                <a:latin typeface="Times New Roman" pitchFamily="18" charset="0"/>
              </a:rPr>
              <a:t>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4F8B75F-6B3B-475B-8E58-706069A6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1214422"/>
            <a:ext cx="8210579" cy="571504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70000"/>
              <a:defRPr/>
            </a:pP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存在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正常数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对于所有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≥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| f(n) |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  <a:ea typeface="+mn-ea"/>
              </a:rPr>
              <a:t>≤c | g(n) |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857224" y="2714620"/>
            <a:ext cx="8143932" cy="1384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是否存在</a:t>
            </a:r>
            <a:r>
              <a:rPr lang="en-US" altLang="zh-CN" sz="2800" b="1" kern="0" dirty="0" smtClean="0">
                <a:latin typeface="Times New Roman" pitchFamily="18" charset="0"/>
              </a:rPr>
              <a:t>c</a:t>
            </a:r>
            <a:r>
              <a:rPr lang="zh-CN" altLang="en-US" sz="2800" b="1" kern="0" dirty="0" smtClean="0">
                <a:latin typeface="Times New Roman" pitchFamily="18" charset="0"/>
              </a:rPr>
              <a:t>和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zh-CN" altLang="en-US" sz="2800" b="1" u="sng" kern="0" dirty="0" smtClean="0">
                <a:latin typeface="Times New Roman" pitchFamily="18" charset="0"/>
              </a:rPr>
              <a:t>对于所有</a:t>
            </a:r>
            <a:r>
              <a:rPr lang="zh-CN" altLang="en-US" sz="2800" b="1" kern="0" dirty="0" smtClean="0">
                <a:latin typeface="Times New Roman" pitchFamily="18" charset="0"/>
              </a:rPr>
              <a:t>的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，满足</a:t>
            </a:r>
            <a:r>
              <a:rPr lang="en-US" altLang="zh-CN" sz="2800" dirty="0" smtClean="0"/>
              <a:t>3n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altLang="zh-CN" sz="2800" b="1" kern="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 err="1" smtClean="0"/>
              <a:t>n</a:t>
            </a:r>
            <a:endParaRPr lang="en-US" altLang="zh-CN" sz="2800" dirty="0" smtClean="0"/>
          </a:p>
          <a:p>
            <a:r>
              <a:rPr lang="zh-CN" altLang="en-US" sz="2800" dirty="0" smtClean="0"/>
              <a:t>只需</a:t>
            </a:r>
            <a:r>
              <a:rPr lang="en-US" altLang="zh-CN" sz="2800" dirty="0" smtClean="0"/>
              <a:t>c=3,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 </a:t>
            </a:r>
            <a:r>
              <a:rPr lang="en-US" altLang="zh-CN" sz="2800" dirty="0" smtClean="0"/>
              <a:t>=1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证明：∃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c=3, 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solidFill>
                  <a:srgbClr val="FF0000"/>
                </a:solidFill>
                <a:latin typeface="Times New Roman" pitchFamily="18" charset="0"/>
              </a:rPr>
              <a:t>0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=1,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∀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 n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，均有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3n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altLang="zh-CN" sz="2800" b="1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证毕。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85786" y="5072074"/>
            <a:ext cx="8143932" cy="1384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是否存在</a:t>
            </a:r>
            <a:r>
              <a:rPr lang="en-US" altLang="zh-CN" sz="2800" b="1" kern="0" dirty="0" smtClean="0">
                <a:latin typeface="Times New Roman" pitchFamily="18" charset="0"/>
              </a:rPr>
              <a:t>c</a:t>
            </a:r>
            <a:r>
              <a:rPr lang="zh-CN" altLang="en-US" sz="2800" b="1" kern="0" dirty="0" smtClean="0">
                <a:latin typeface="Times New Roman" pitchFamily="18" charset="0"/>
              </a:rPr>
              <a:t>和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zh-CN" altLang="en-US" sz="2800" b="1" u="sng" kern="0" dirty="0" smtClean="0">
                <a:latin typeface="Times New Roman" pitchFamily="18" charset="0"/>
              </a:rPr>
              <a:t>对于所有</a:t>
            </a:r>
            <a:r>
              <a:rPr lang="zh-CN" altLang="en-US" sz="2800" b="1" kern="0" dirty="0" smtClean="0">
                <a:latin typeface="Times New Roman" pitchFamily="18" charset="0"/>
              </a:rPr>
              <a:t>的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                        满足</a:t>
            </a:r>
            <a:r>
              <a:rPr lang="en-US" altLang="zh-CN" sz="2800" dirty="0" smtClean="0"/>
              <a:t>n+1024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altLang="zh-CN" sz="2800" b="1" kern="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 err="1" smtClean="0"/>
              <a:t>n</a:t>
            </a:r>
            <a:endParaRPr lang="en-US" altLang="zh-CN" sz="2800" dirty="0" smtClean="0"/>
          </a:p>
          <a:p>
            <a:r>
              <a:rPr lang="zh-CN" altLang="en-US" sz="2800" dirty="0" smtClean="0"/>
              <a:t>只需</a:t>
            </a:r>
            <a:r>
              <a:rPr lang="en-US" altLang="zh-CN" sz="2800" dirty="0" smtClean="0"/>
              <a:t>c=2,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 </a:t>
            </a:r>
            <a:r>
              <a:rPr lang="en-US" altLang="zh-CN" sz="2800" dirty="0" smtClean="0"/>
              <a:t>=1024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24856624-75C7-4950-89CE-04C3C85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3A3534-C5A8-4C6E-A779-FB4FD5371519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="" xmlns:a16="http://schemas.microsoft.com/office/drawing/2014/main" id="{FE640177-919A-43DC-8AC6-338CFD3C2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543800" cy="10938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判断</a:t>
            </a:r>
            <a:r>
              <a:rPr lang="en-US" altLang="zh-CN" sz="4800" dirty="0">
                <a:latin typeface="Times New Roman" pitchFamily="18" charset="0"/>
              </a:rPr>
              <a:t>f(n) </a:t>
            </a:r>
            <a:r>
              <a:rPr lang="zh-CN" altLang="en-US" sz="4800" dirty="0">
                <a:latin typeface="Times New Roman" pitchFamily="18" charset="0"/>
              </a:rPr>
              <a:t>＝</a:t>
            </a:r>
            <a:r>
              <a:rPr lang="en-US" altLang="zh-CN" sz="4800" dirty="0">
                <a:latin typeface="Times New Roman" pitchFamily="18" charset="0"/>
              </a:rPr>
              <a:t>O( g(n) )  </a:t>
            </a:r>
            <a:r>
              <a:rPr lang="zh-CN" altLang="en-US" sz="4800" dirty="0">
                <a:latin typeface="Times New Roman" pitchFamily="18" charset="0"/>
              </a:rPr>
              <a:t>？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="" xmlns:a16="http://schemas.microsoft.com/office/drawing/2014/main" id="{DD1E7BE4-C257-4BF2-A8F5-E58DAEABB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24" y="1785926"/>
            <a:ext cx="7645400" cy="5715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</a:rPr>
              <a:t>3. f(n</a:t>
            </a:r>
            <a:r>
              <a:rPr lang="en-US" altLang="zh-CN" sz="3600" b="0" dirty="0">
                <a:latin typeface="Times New Roman" pitchFamily="18" charset="0"/>
              </a:rPr>
              <a:t>) </a:t>
            </a:r>
            <a:r>
              <a:rPr lang="zh-CN" altLang="en-US" sz="3600" b="0" dirty="0">
                <a:latin typeface="Times New Roman" pitchFamily="18" charset="0"/>
              </a:rPr>
              <a:t>＝</a:t>
            </a:r>
            <a:r>
              <a:rPr lang="en-US" altLang="zh-CN" sz="3600" b="0" dirty="0" smtClean="0">
                <a:latin typeface="Times New Roman" pitchFamily="18" charset="0"/>
              </a:rPr>
              <a:t>2n</a:t>
            </a:r>
            <a:r>
              <a:rPr lang="en-US" altLang="zh-CN" sz="3600" b="0" baseline="30000" dirty="0" smtClean="0">
                <a:latin typeface="Times New Roman" pitchFamily="18" charset="0"/>
              </a:rPr>
              <a:t>2</a:t>
            </a:r>
            <a:r>
              <a:rPr lang="en-US" altLang="zh-CN" sz="3600" b="0" dirty="0" smtClean="0">
                <a:latin typeface="Times New Roman" pitchFamily="18" charset="0"/>
              </a:rPr>
              <a:t>+11n-10</a:t>
            </a:r>
            <a:r>
              <a:rPr lang="en-US" altLang="zh-CN" sz="3600" b="0" dirty="0">
                <a:latin typeface="Times New Roman" pitchFamily="18" charset="0"/>
              </a:rPr>
              <a:t>,   </a:t>
            </a:r>
            <a:r>
              <a:rPr lang="en-US" altLang="zh-CN" sz="3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0" dirty="0">
                <a:latin typeface="Times New Roman" pitchFamily="18" charset="0"/>
              </a:rPr>
              <a:t>g(n)=</a:t>
            </a:r>
            <a:r>
              <a:rPr lang="en-US" altLang="zh-CN" sz="3600" b="0" dirty="0" smtClean="0">
                <a:latin typeface="Times New Roman" pitchFamily="18" charset="0"/>
              </a:rPr>
              <a:t>n</a:t>
            </a:r>
            <a:r>
              <a:rPr lang="en-US" altLang="zh-CN" sz="3600" b="0" baseline="30000" dirty="0" smtClean="0">
                <a:latin typeface="Times New Roman" pitchFamily="18" charset="0"/>
              </a:rPr>
              <a:t>2</a:t>
            </a:r>
            <a:endParaRPr lang="en-US" altLang="zh-CN" sz="3600" b="0" dirty="0" smtClean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85786" y="2428868"/>
            <a:ext cx="8143932" cy="22467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是否存在</a:t>
            </a:r>
            <a:r>
              <a:rPr lang="en-US" altLang="zh-CN" sz="2800" b="1" kern="0" dirty="0" smtClean="0">
                <a:latin typeface="Times New Roman" pitchFamily="18" charset="0"/>
              </a:rPr>
              <a:t>c</a:t>
            </a:r>
            <a:r>
              <a:rPr lang="zh-CN" altLang="en-US" sz="2800" b="1" kern="0" dirty="0" smtClean="0">
                <a:latin typeface="Times New Roman" pitchFamily="18" charset="0"/>
              </a:rPr>
              <a:t>和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zh-CN" altLang="en-US" sz="2800" b="1" u="sng" kern="0" dirty="0" smtClean="0">
                <a:latin typeface="Times New Roman" pitchFamily="18" charset="0"/>
              </a:rPr>
              <a:t>对于所有</a:t>
            </a:r>
            <a:r>
              <a:rPr lang="zh-CN" altLang="en-US" sz="2800" b="1" kern="0" dirty="0" smtClean="0">
                <a:latin typeface="Times New Roman" pitchFamily="18" charset="0"/>
              </a:rPr>
              <a:t>的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endParaRPr lang="en-US" altLang="zh-CN" sz="2800" b="1" kern="0" dirty="0" smtClean="0">
              <a:latin typeface="Times New Roman" pitchFamily="18" charset="0"/>
            </a:endParaRPr>
          </a:p>
          <a:p>
            <a:r>
              <a:rPr lang="zh-CN" altLang="en-US" sz="2800" b="1" kern="0" dirty="0" smtClean="0">
                <a:latin typeface="Times New Roman" pitchFamily="18" charset="0"/>
              </a:rPr>
              <a:t>满足</a:t>
            </a:r>
            <a:r>
              <a:rPr lang="en-US" altLang="zh-CN" sz="2800" dirty="0" smtClean="0">
                <a:latin typeface="Times New Roman" pitchFamily="18" charset="0"/>
              </a:rPr>
              <a:t>2n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</a:rPr>
              <a:t>+11n-10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≤c</a:t>
            </a:r>
            <a:r>
              <a:rPr lang="en-US" altLang="zh-CN" sz="2800" dirty="0" smtClean="0">
                <a:latin typeface="Times New Roman" pitchFamily="18" charset="0"/>
              </a:rPr>
              <a:t> n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endParaRPr lang="en-US" altLang="zh-CN" sz="2800" dirty="0" smtClean="0"/>
          </a:p>
          <a:p>
            <a:r>
              <a:rPr lang="en-US" altLang="zh-CN" sz="2800" dirty="0" smtClean="0">
                <a:latin typeface="Times New Roman" pitchFamily="18" charset="0"/>
              </a:rPr>
              <a:t>(c-2) n</a:t>
            </a:r>
            <a:r>
              <a:rPr lang="en-US" altLang="zh-CN" sz="2800" baseline="30000" dirty="0" smtClean="0">
                <a:latin typeface="Times New Roman" pitchFamily="18" charset="0"/>
              </a:rPr>
              <a:t>2 </a:t>
            </a:r>
            <a:r>
              <a:rPr lang="en-US" altLang="zh-CN" sz="2800" dirty="0" smtClean="0">
                <a:latin typeface="Times New Roman" pitchFamily="18" charset="0"/>
              </a:rPr>
              <a:t>-11n+10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≥0</a:t>
            </a:r>
            <a:endParaRPr lang="en-US" altLang="zh-CN" sz="2800" dirty="0" smtClean="0"/>
          </a:p>
          <a:p>
            <a:r>
              <a:rPr lang="zh-CN" altLang="en-US" sz="2800" dirty="0" smtClean="0"/>
              <a:t>考虑</a:t>
            </a:r>
            <a:r>
              <a:rPr lang="en-US" altLang="zh-CN" sz="2800" dirty="0" smtClean="0">
                <a:latin typeface="Times New Roman" pitchFamily="18" charset="0"/>
              </a:rPr>
              <a:t>c=3, (n-10)(n-1) ≥0</a:t>
            </a:r>
          </a:p>
          <a:p>
            <a:r>
              <a:rPr lang="zh-CN" altLang="en-US" sz="2800" b="1" kern="0" dirty="0" smtClean="0">
                <a:latin typeface="Times New Roman" pitchFamily="18" charset="0"/>
              </a:rPr>
              <a:t>可知，只需</a:t>
            </a:r>
            <a:r>
              <a:rPr lang="en-US" altLang="zh-CN" sz="2800" dirty="0" smtClean="0">
                <a:latin typeface="Times New Roman" pitchFamily="18" charset="0"/>
              </a:rPr>
              <a:t>c=3 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 </a:t>
            </a:r>
            <a:r>
              <a:rPr lang="en-US" altLang="zh-CN" sz="2800" dirty="0" smtClean="0"/>
              <a:t>=10</a:t>
            </a:r>
            <a:endParaRPr lang="zh-CN" alt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5786" y="4714884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zh-CN" altLang="en-US" sz="3600" dirty="0" smtClean="0">
                <a:latin typeface="Times New Roman" pitchFamily="18" charset="0"/>
              </a:rPr>
              <a:t>例</a:t>
            </a:r>
            <a:r>
              <a:rPr lang="en-US" altLang="zh-CN" sz="3600" dirty="0" smtClean="0">
                <a:latin typeface="Times New Roman" pitchFamily="18" charset="0"/>
              </a:rPr>
              <a:t>4. f(n) </a:t>
            </a:r>
            <a:r>
              <a:rPr lang="zh-CN" altLang="en-US" sz="3600" dirty="0" smtClean="0">
                <a:latin typeface="Times New Roman" pitchFamily="18" charset="0"/>
              </a:rPr>
              <a:t>＝</a:t>
            </a:r>
            <a:r>
              <a:rPr lang="en-US" altLang="zh-CN" sz="3600" dirty="0" smtClean="0">
                <a:latin typeface="Times New Roman" pitchFamily="18" charset="0"/>
              </a:rPr>
              <a:t>n</a:t>
            </a:r>
            <a:r>
              <a:rPr lang="en-US" altLang="zh-CN" sz="3600" baseline="30000" dirty="0" smtClean="0">
                <a:latin typeface="Times New Roman" pitchFamily="18" charset="0"/>
              </a:rPr>
              <a:t>2</a:t>
            </a:r>
            <a:r>
              <a:rPr lang="en-US" altLang="zh-CN" sz="3600" dirty="0" smtClean="0">
                <a:latin typeface="Times New Roman" pitchFamily="18" charset="0"/>
              </a:rPr>
              <a:t>,  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latin typeface="Times New Roman" pitchFamily="18" charset="0"/>
              </a:rPr>
              <a:t>g(n)= n</a:t>
            </a:r>
            <a:r>
              <a:rPr lang="en-US" altLang="zh-CN" sz="3600" baseline="30000" dirty="0" smtClean="0">
                <a:latin typeface="Times New Roman" pitchFamily="18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785786" y="5429264"/>
            <a:ext cx="8143932" cy="954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是否存在</a:t>
            </a:r>
            <a:r>
              <a:rPr lang="en-US" altLang="zh-CN" sz="2800" b="1" kern="0" dirty="0" smtClean="0">
                <a:latin typeface="Times New Roman" pitchFamily="18" charset="0"/>
              </a:rPr>
              <a:t>c</a:t>
            </a:r>
            <a:r>
              <a:rPr lang="zh-CN" altLang="en-US" sz="2800" b="1" kern="0" dirty="0" smtClean="0">
                <a:latin typeface="Times New Roman" pitchFamily="18" charset="0"/>
              </a:rPr>
              <a:t>和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zh-CN" altLang="en-US" sz="2800" b="1" u="sng" kern="0" dirty="0" smtClean="0">
                <a:latin typeface="Times New Roman" pitchFamily="18" charset="0"/>
              </a:rPr>
              <a:t>对于所有</a:t>
            </a:r>
            <a:r>
              <a:rPr lang="zh-CN" altLang="en-US" sz="2800" b="1" kern="0" dirty="0" smtClean="0">
                <a:latin typeface="Times New Roman" pitchFamily="18" charset="0"/>
              </a:rPr>
              <a:t>的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，满足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≤c</a:t>
            </a:r>
            <a:r>
              <a:rPr lang="en-US" altLang="zh-CN" sz="2800" dirty="0" smtClean="0">
                <a:latin typeface="Times New Roman" pitchFamily="18" charset="0"/>
              </a:rPr>
              <a:t> n</a:t>
            </a:r>
            <a:r>
              <a:rPr lang="en-US" altLang="zh-CN" sz="2800" baseline="30000" dirty="0" smtClean="0">
                <a:latin typeface="Times New Roman" pitchFamily="18" charset="0"/>
              </a:rPr>
              <a:t>3</a:t>
            </a:r>
            <a:endParaRPr lang="en-US" altLang="zh-CN" sz="2800" dirty="0" smtClean="0"/>
          </a:p>
          <a:p>
            <a:r>
              <a:rPr lang="zh-CN" altLang="en-US" sz="2800" dirty="0" smtClean="0"/>
              <a:t>只需</a:t>
            </a:r>
            <a:r>
              <a:rPr lang="en-US" altLang="zh-CN" sz="2800" dirty="0" smtClean="0"/>
              <a:t>c=1,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 </a:t>
            </a:r>
            <a:r>
              <a:rPr lang="en-US" altLang="zh-CN" sz="2800" dirty="0" smtClean="0"/>
              <a:t>=1</a:t>
            </a:r>
            <a:endParaRPr lang="zh-CN" altLang="en-US" sz="2800" dirty="0" smtClean="0"/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84F8B75F-6B3B-475B-8E58-706069A6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1214422"/>
            <a:ext cx="8210579" cy="571504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70000"/>
              <a:defRPr/>
            </a:pP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存在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正常数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对于所有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≥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| f(n) |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  <a:ea typeface="+mn-ea"/>
              </a:rPr>
              <a:t>≤c | g(n) |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24856624-75C7-4950-89CE-04C3C85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3A3534-C5A8-4C6E-A779-FB4FD5371519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="" xmlns:a16="http://schemas.microsoft.com/office/drawing/2014/main" id="{FE640177-919A-43DC-8AC6-338CFD3C2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543800" cy="10938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判断</a:t>
            </a:r>
            <a:r>
              <a:rPr lang="en-US" altLang="zh-CN" sz="4800" dirty="0">
                <a:latin typeface="Times New Roman" pitchFamily="18" charset="0"/>
              </a:rPr>
              <a:t>f(n) </a:t>
            </a:r>
            <a:r>
              <a:rPr lang="zh-CN" altLang="en-US" sz="4800" dirty="0">
                <a:latin typeface="Times New Roman" pitchFamily="18" charset="0"/>
              </a:rPr>
              <a:t>＝</a:t>
            </a:r>
            <a:r>
              <a:rPr lang="en-US" altLang="zh-CN" sz="4800" dirty="0">
                <a:latin typeface="Times New Roman" pitchFamily="18" charset="0"/>
              </a:rPr>
              <a:t>O( g(n) )  </a:t>
            </a:r>
            <a:r>
              <a:rPr lang="zh-CN" altLang="en-US" sz="4800" dirty="0">
                <a:latin typeface="Times New Roman" pitchFamily="18" charset="0"/>
              </a:rPr>
              <a:t>？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="" xmlns:a16="http://schemas.microsoft.com/office/drawing/2014/main" id="{DD1E7BE4-C257-4BF2-A8F5-E58DAEABB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645400" cy="8762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</a:rPr>
              <a:t>5. </a:t>
            </a:r>
            <a:r>
              <a:rPr lang="en-US" altLang="zh-CN" sz="3600" dirty="0" smtClean="0">
                <a:latin typeface="Times New Roman" pitchFamily="18" charset="0"/>
              </a:rPr>
              <a:t>f(n</a:t>
            </a:r>
            <a:r>
              <a:rPr lang="en-US" altLang="zh-CN" sz="3600" dirty="0">
                <a:latin typeface="Times New Roman" pitchFamily="18" charset="0"/>
              </a:rPr>
              <a:t>) </a:t>
            </a:r>
            <a:r>
              <a:rPr lang="zh-CN" altLang="en-US" sz="3600" dirty="0">
                <a:latin typeface="Times New Roman" pitchFamily="18" charset="0"/>
              </a:rPr>
              <a:t>＝ </a:t>
            </a:r>
            <a:r>
              <a:rPr lang="en-US" altLang="zh-CN" sz="3600" dirty="0">
                <a:latin typeface="Times New Roman" pitchFamily="18" charset="0"/>
              </a:rPr>
              <a:t>n</a:t>
            </a:r>
            <a:r>
              <a:rPr lang="en-US" altLang="zh-CN" sz="3600" baseline="30000" dirty="0">
                <a:latin typeface="Times New Roman" pitchFamily="18" charset="0"/>
              </a:rPr>
              <a:t>3</a:t>
            </a:r>
            <a:r>
              <a:rPr lang="en-US" altLang="zh-CN" sz="3600" dirty="0">
                <a:latin typeface="Times New Roman" pitchFamily="18" charset="0"/>
              </a:rPr>
              <a:t>,  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latin typeface="Times New Roman" pitchFamily="18" charset="0"/>
              </a:rPr>
              <a:t>g(n)= n</a:t>
            </a:r>
            <a:r>
              <a:rPr lang="en-US" altLang="zh-CN" sz="3600" baseline="30000" dirty="0">
                <a:latin typeface="Times New Roman" pitchFamily="18" charset="0"/>
              </a:rPr>
              <a:t>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4F8B75F-6B3B-475B-8E58-706069A6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1285860"/>
            <a:ext cx="8210579" cy="571504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70000"/>
              <a:defRPr/>
            </a:pP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存在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正常数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对于所有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≥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| f(n) |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≤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  <a:ea typeface="+mn-ea"/>
              </a:rPr>
              <a:t>c | g(n) |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84F8B75F-6B3B-475B-8E58-706069A6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2928934"/>
            <a:ext cx="8210579" cy="142876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</a:rPr>
              <a:t>f(n) ≠ O( g(n) )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的证明</a:t>
            </a:r>
            <a:endParaRPr lang="en-US" altLang="zh-CN" sz="2400" b="1" u="sng" kern="0" dirty="0" smtClean="0">
              <a:solidFill>
                <a:schemeClr val="bg1"/>
              </a:solidFill>
              <a:latin typeface="Times New Roman" pitchFamily="18" charset="0"/>
              <a:ea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70000"/>
              <a:defRPr/>
            </a:pPr>
            <a:r>
              <a:rPr lang="zh-CN" altLang="en-US" sz="2400" b="1" u="sng" kern="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对于任何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正常数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zh-CN" altLang="en-US" sz="2400" b="1" u="sng" kern="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存在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altLang="zh-CN" sz="2400" b="1" kern="0" baseline="-25000" dirty="0" smtClean="0">
                <a:solidFill>
                  <a:schemeClr val="bg1"/>
                </a:solidFill>
                <a:latin typeface="Times New Roman" pitchFamily="18" charset="0"/>
              </a:rPr>
              <a:t>1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≥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，使得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| f(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altLang="zh-CN" sz="2400" b="1" kern="0" baseline="-25000" dirty="0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) |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&gt;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  <a:ea typeface="+mn-ea"/>
              </a:rPr>
              <a:t>c | g(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altLang="zh-CN" sz="2400" b="1" kern="0" baseline="-25000" dirty="0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  <a:ea typeface="+mn-ea"/>
              </a:rPr>
              <a:t>) |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71472" y="4687211"/>
            <a:ext cx="8143932" cy="18158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往证：∀</a:t>
            </a:r>
            <a:r>
              <a:rPr lang="zh-CN" altLang="en-US" sz="2800" b="1" kern="0" dirty="0" smtClean="0">
                <a:latin typeface="Times New Roman" pitchFamily="18" charset="0"/>
              </a:rPr>
              <a:t>正常数</a:t>
            </a:r>
            <a:r>
              <a:rPr lang="en-US" altLang="zh-CN" sz="2800" b="1" kern="0" dirty="0" smtClean="0">
                <a:latin typeface="Times New Roman" pitchFamily="18" charset="0"/>
              </a:rPr>
              <a:t>c</a:t>
            </a:r>
            <a:r>
              <a:rPr lang="zh-CN" altLang="en-US" sz="2800" b="1" kern="0" dirty="0" smtClean="0">
                <a:latin typeface="Times New Roman" pitchFamily="18" charset="0"/>
              </a:rPr>
              <a:t>和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zh-CN" altLang="en-US" sz="2800" dirty="0" smtClean="0"/>
              <a:t> ∃</a:t>
            </a:r>
            <a:r>
              <a:rPr lang="en-US" altLang="zh-CN" sz="2800" b="1" kern="0" dirty="0" smtClean="0">
                <a:latin typeface="Times New Roman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，使得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1</a:t>
            </a:r>
            <a:r>
              <a:rPr lang="en-US" altLang="zh-CN" sz="2800" baseline="30000" dirty="0" smtClean="0">
                <a:latin typeface="Times New Roman" pitchFamily="18" charset="0"/>
              </a:rPr>
              <a:t>3 </a:t>
            </a:r>
            <a:r>
              <a:rPr lang="en-US" altLang="zh-CN" sz="2800" b="1" kern="0" dirty="0" smtClean="0">
                <a:latin typeface="Times New Roman" pitchFamily="18" charset="0"/>
              </a:rPr>
              <a:t>&gt;</a:t>
            </a:r>
            <a:r>
              <a:rPr lang="en-US" altLang="zh-CN" sz="2800" dirty="0" smtClean="0">
                <a:latin typeface="Times New Roman" pitchFamily="18" charset="0"/>
              </a:rPr>
              <a:t> cn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1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</a:p>
          <a:p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1</a:t>
            </a:r>
            <a:r>
              <a:rPr lang="en-US" altLang="zh-CN" sz="2800" baseline="30000" dirty="0" smtClean="0">
                <a:latin typeface="Times New Roman" pitchFamily="18" charset="0"/>
              </a:rPr>
              <a:t>3 </a:t>
            </a:r>
            <a:r>
              <a:rPr lang="en-US" altLang="zh-CN" sz="2800" b="1" kern="0" dirty="0" smtClean="0">
                <a:latin typeface="Times New Roman" pitchFamily="18" charset="0"/>
              </a:rPr>
              <a:t>&gt;</a:t>
            </a:r>
            <a:r>
              <a:rPr lang="en-US" altLang="zh-CN" sz="2800" dirty="0" smtClean="0">
                <a:latin typeface="Times New Roman" pitchFamily="18" charset="0"/>
              </a:rPr>
              <a:t> cn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1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r>
              <a:rPr lang="zh-CN" altLang="en-US" sz="2800" dirty="0" smtClean="0"/>
              <a:t>只需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/>
              <a:t>&gt;c</a:t>
            </a:r>
            <a:r>
              <a:rPr lang="zh-CN" altLang="en-US" sz="2800" dirty="0" smtClean="0"/>
              <a:t>即可</a:t>
            </a:r>
            <a:endParaRPr lang="en-US" altLang="zh-CN" sz="2800" dirty="0" smtClean="0"/>
          </a:p>
          <a:p>
            <a:r>
              <a:rPr lang="zh-CN" altLang="en-US" sz="2800" dirty="0" smtClean="0"/>
              <a:t>证明：∀</a:t>
            </a:r>
            <a:r>
              <a:rPr lang="zh-CN" altLang="en-US" sz="2800" b="1" kern="0" dirty="0" smtClean="0">
                <a:latin typeface="Times New Roman" pitchFamily="18" charset="0"/>
              </a:rPr>
              <a:t>正常数</a:t>
            </a:r>
            <a:r>
              <a:rPr lang="en-US" altLang="zh-CN" sz="2800" b="1" kern="0" dirty="0" smtClean="0">
                <a:latin typeface="Times New Roman" pitchFamily="18" charset="0"/>
              </a:rPr>
              <a:t>c</a:t>
            </a:r>
            <a:r>
              <a:rPr lang="zh-CN" altLang="en-US" sz="2800" b="1" kern="0" dirty="0" smtClean="0">
                <a:latin typeface="Times New Roman" pitchFamily="18" charset="0"/>
              </a:rPr>
              <a:t>和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zh-CN" altLang="en-US" sz="2800" dirty="0" smtClean="0"/>
              <a:t> ∃</a:t>
            </a:r>
            <a:r>
              <a:rPr lang="en-US" altLang="zh-CN" sz="2800" b="1" kern="0" dirty="0" smtClean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1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max{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 </a:t>
            </a:r>
            <a:r>
              <a:rPr lang="en-US" altLang="zh-CN" sz="2800" b="1" kern="0" dirty="0" smtClean="0">
                <a:latin typeface="Times New Roman" pitchFamily="18" charset="0"/>
              </a:rPr>
              <a:t>, c+1}</a:t>
            </a:r>
          </a:p>
          <a:p>
            <a:r>
              <a:rPr lang="zh-CN" altLang="en-US" sz="2800" b="1" kern="0" dirty="0" smtClean="0">
                <a:latin typeface="Times New Roman" pitchFamily="18" charset="0"/>
              </a:rPr>
              <a:t>使得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1</a:t>
            </a:r>
            <a:r>
              <a:rPr lang="en-US" altLang="zh-CN" sz="2800" baseline="30000" dirty="0" smtClean="0">
                <a:latin typeface="Times New Roman" pitchFamily="18" charset="0"/>
              </a:rPr>
              <a:t>3 </a:t>
            </a:r>
            <a:r>
              <a:rPr lang="en-US" altLang="zh-CN" sz="2800" b="1" kern="0" dirty="0" smtClean="0">
                <a:latin typeface="Times New Roman" pitchFamily="18" charset="0"/>
              </a:rPr>
              <a:t>&gt;</a:t>
            </a:r>
            <a:r>
              <a:rPr lang="en-US" altLang="zh-CN" sz="2800" dirty="0" smtClean="0">
                <a:latin typeface="Times New Roman" pitchFamily="18" charset="0"/>
              </a:rPr>
              <a:t> cn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1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r>
              <a:rPr lang="zh-CN" altLang="en-US" sz="2800" b="1" kern="0" dirty="0" smtClean="0">
                <a:latin typeface="Times New Roman" pitchFamily="18" charset="0"/>
              </a:rPr>
              <a:t>，故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aseline="30000" dirty="0" smtClean="0">
                <a:latin typeface="Times New Roman" pitchFamily="18" charset="0"/>
              </a:rPr>
              <a:t>3 </a:t>
            </a:r>
            <a:r>
              <a:rPr lang="zh-CN" altLang="en-US" sz="2800" b="1" kern="0" dirty="0" smtClean="0">
                <a:latin typeface="Times New Roman" pitchFamily="18" charset="0"/>
              </a:rPr>
              <a:t>≠</a:t>
            </a:r>
            <a:r>
              <a:rPr lang="en-US" altLang="zh-CN" sz="2800" b="1" kern="0" dirty="0" smtClean="0">
                <a:latin typeface="Times New Roman" pitchFamily="18" charset="0"/>
              </a:rPr>
              <a:t>O(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r>
              <a:rPr lang="en-US" altLang="zh-CN" sz="2800" b="1" kern="0" dirty="0" smtClean="0">
                <a:latin typeface="Times New Roman" pitchFamily="18" charset="0"/>
              </a:rPr>
              <a:t>). </a:t>
            </a:r>
            <a:r>
              <a:rPr lang="zh-CN" altLang="en-US" sz="2800" b="1" kern="0" dirty="0" smtClean="0">
                <a:latin typeface="Times New Roman" pitchFamily="18" charset="0"/>
              </a:rPr>
              <a:t>证毕。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2FF5E1F9-71F7-4D7B-B029-1AB64CF6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9C8A0C-387B-45EF-BDA6-B209820A5C52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184322" name="Rectangle 2">
            <a:extLst>
              <a:ext uri="{FF2B5EF4-FFF2-40B4-BE49-F238E27FC236}">
                <a16:creationId xmlns="" xmlns:a16="http://schemas.microsoft.com/office/drawing/2014/main" id="{8EE71C36-455B-4AFB-BC31-B1BC9590D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543800" cy="112393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定理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.1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84323" name="Rectangle 3">
            <a:extLst>
              <a:ext uri="{FF2B5EF4-FFF2-40B4-BE49-F238E27FC236}">
                <a16:creationId xmlns="" xmlns:a16="http://schemas.microsoft.com/office/drawing/2014/main" id="{F80B20D8-096F-4846-94DD-F3CB94E9A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100" y="1428736"/>
            <a:ext cx="7645400" cy="1928826"/>
          </a:xfrm>
        </p:spPr>
        <p:txBody>
          <a:bodyPr/>
          <a:lstStyle/>
          <a:p>
            <a:pPr eaLnBrk="1" hangingPunct="1">
              <a:lnSpc>
                <a:spcPct val="170000"/>
              </a:lnSpc>
              <a:defRPr/>
            </a:pPr>
            <a:r>
              <a:rPr lang="zh-CN" altLang="en-US" sz="3600" b="0" dirty="0">
                <a:latin typeface="Times New Roman" pitchFamily="18" charset="0"/>
              </a:rPr>
              <a:t>若</a:t>
            </a:r>
            <a:r>
              <a:rPr lang="en-US" altLang="zh-CN" sz="3600" b="0" dirty="0">
                <a:latin typeface="Times New Roman" pitchFamily="18" charset="0"/>
              </a:rPr>
              <a:t>A(n</a:t>
            </a:r>
            <a:r>
              <a:rPr lang="en-US" altLang="zh-CN" sz="3600" b="0" dirty="0" smtClean="0">
                <a:latin typeface="Times New Roman" pitchFamily="18" charset="0"/>
              </a:rPr>
              <a:t>)=</a:t>
            </a:r>
            <a:r>
              <a:rPr lang="en-US" altLang="zh-CN" sz="3600" b="0" dirty="0" err="1" smtClean="0">
                <a:latin typeface="Times New Roman" pitchFamily="18" charset="0"/>
              </a:rPr>
              <a:t>a</a:t>
            </a:r>
            <a:r>
              <a:rPr lang="en-US" altLang="zh-CN" sz="3600" b="0" baseline="-25000" dirty="0" err="1" smtClean="0">
                <a:latin typeface="Times New Roman" pitchFamily="18" charset="0"/>
              </a:rPr>
              <a:t>m</a:t>
            </a:r>
            <a:r>
              <a:rPr lang="en-US" altLang="zh-CN" sz="3600" b="0" dirty="0" err="1" smtClean="0">
                <a:latin typeface="Times New Roman" pitchFamily="18" charset="0"/>
              </a:rPr>
              <a:t>n</a:t>
            </a:r>
            <a:r>
              <a:rPr lang="en-US" altLang="zh-CN" sz="3600" b="0" baseline="30000" dirty="0" err="1" smtClean="0">
                <a:latin typeface="Times New Roman" pitchFamily="18" charset="0"/>
              </a:rPr>
              <a:t>m</a:t>
            </a:r>
            <a:r>
              <a:rPr lang="en-US" altLang="zh-CN" sz="3600" b="0" dirty="0" smtClean="0">
                <a:latin typeface="Times New Roman" pitchFamily="18" charset="0"/>
              </a:rPr>
              <a:t> +……+</a:t>
            </a:r>
            <a:r>
              <a:rPr lang="en-US" altLang="zh-CN" sz="3600" b="0" dirty="0">
                <a:latin typeface="Times New Roman" pitchFamily="18" charset="0"/>
              </a:rPr>
              <a:t>a</a:t>
            </a:r>
            <a:r>
              <a:rPr lang="en-US" altLang="zh-CN" sz="3600" b="0" baseline="-25000" dirty="0">
                <a:latin typeface="Times New Roman" pitchFamily="18" charset="0"/>
              </a:rPr>
              <a:t>1</a:t>
            </a:r>
            <a:r>
              <a:rPr lang="en-US" altLang="zh-CN" sz="3600" b="0" dirty="0">
                <a:latin typeface="Times New Roman" pitchFamily="18" charset="0"/>
              </a:rPr>
              <a:t>n+a</a:t>
            </a:r>
            <a:r>
              <a:rPr lang="en-US" altLang="zh-CN" sz="3600" b="0" baseline="-25000" dirty="0">
                <a:latin typeface="Times New Roman" pitchFamily="18" charset="0"/>
              </a:rPr>
              <a:t>0</a:t>
            </a:r>
            <a:r>
              <a:rPr lang="zh-CN" altLang="en-US" sz="3600" b="0" dirty="0">
                <a:latin typeface="Times New Roman" pitchFamily="18" charset="0"/>
              </a:rPr>
              <a:t>是一</a:t>
            </a:r>
            <a:r>
              <a:rPr lang="zh-CN" altLang="en-US" sz="3600" b="0" dirty="0" smtClean="0">
                <a:latin typeface="Times New Roman" pitchFamily="18" charset="0"/>
              </a:rPr>
              <a:t>个</a:t>
            </a:r>
            <a:r>
              <a:rPr lang="en-US" altLang="zh-CN" sz="3600" b="0" dirty="0" smtClean="0">
                <a:latin typeface="Times New Roman" pitchFamily="18" charset="0"/>
              </a:rPr>
              <a:t>m</a:t>
            </a:r>
            <a:r>
              <a:rPr lang="zh-CN" altLang="en-US" sz="3600" b="0" dirty="0">
                <a:latin typeface="Times New Roman" pitchFamily="18" charset="0"/>
              </a:rPr>
              <a:t>次多项式，则</a:t>
            </a:r>
            <a:r>
              <a:rPr lang="en-US" altLang="zh-CN" sz="3600" b="0" dirty="0">
                <a:latin typeface="Times New Roman" pitchFamily="18" charset="0"/>
              </a:rPr>
              <a:t>A(n)=O(n</a:t>
            </a:r>
            <a:r>
              <a:rPr lang="en-US" altLang="zh-CN" sz="3600" b="0" baseline="30000" dirty="0">
                <a:latin typeface="Times New Roman" pitchFamily="18" charset="0"/>
              </a:rPr>
              <a:t>m</a:t>
            </a:r>
            <a:r>
              <a:rPr lang="en-US" altLang="zh-CN" sz="3600" b="0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428596" y="4357694"/>
            <a:ext cx="8429684" cy="20621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</a:rPr>
              <a:t>a</a:t>
            </a:r>
            <a:r>
              <a:rPr lang="en-US" altLang="zh-CN" sz="3200" baseline="-25000" dirty="0" err="1" smtClean="0">
                <a:latin typeface="Times New Roman" pitchFamily="18" charset="0"/>
              </a:rPr>
              <a:t>m</a:t>
            </a:r>
            <a:r>
              <a:rPr lang="en-US" altLang="zh-CN" sz="3200" dirty="0" err="1" smtClean="0">
                <a:latin typeface="Times New Roman" pitchFamily="18" charset="0"/>
              </a:rPr>
              <a:t>n</a:t>
            </a:r>
            <a:r>
              <a:rPr lang="en-US" altLang="zh-CN" sz="3200" baseline="30000" dirty="0" err="1" smtClean="0">
                <a:latin typeface="Times New Roman" pitchFamily="18" charset="0"/>
              </a:rPr>
              <a:t>m</a:t>
            </a:r>
            <a:r>
              <a:rPr lang="en-US" altLang="zh-CN" sz="3200" dirty="0" smtClean="0">
                <a:latin typeface="Times New Roman" pitchFamily="18" charset="0"/>
              </a:rPr>
              <a:t>+……+a</a:t>
            </a:r>
            <a:r>
              <a:rPr lang="en-US" altLang="zh-CN" sz="3200" baseline="-25000" dirty="0" smtClean="0">
                <a:latin typeface="Times New Roman" pitchFamily="18" charset="0"/>
              </a:rPr>
              <a:t>1</a:t>
            </a:r>
            <a:r>
              <a:rPr lang="en-US" altLang="zh-CN" sz="3200" dirty="0" smtClean="0">
                <a:latin typeface="Times New Roman" pitchFamily="18" charset="0"/>
              </a:rPr>
              <a:t>n+a</a:t>
            </a:r>
            <a:r>
              <a:rPr lang="en-US" altLang="zh-CN" sz="3200" baseline="-25000" dirty="0" smtClean="0">
                <a:latin typeface="Times New Roman" pitchFamily="18" charset="0"/>
              </a:rPr>
              <a:t>0 </a:t>
            </a:r>
            <a:r>
              <a:rPr lang="en-US" altLang="zh-CN" sz="3200" b="1" kern="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3200" dirty="0" smtClean="0">
                <a:latin typeface="Times New Roman" pitchFamily="18" charset="0"/>
              </a:rPr>
              <a:t> (|a</a:t>
            </a:r>
            <a:r>
              <a:rPr lang="en-US" altLang="zh-CN" sz="3200" baseline="-25000" dirty="0" smtClean="0">
                <a:latin typeface="Times New Roman" pitchFamily="18" charset="0"/>
              </a:rPr>
              <a:t>m</a:t>
            </a:r>
            <a:r>
              <a:rPr lang="en-US" altLang="zh-CN" sz="3200" dirty="0" smtClean="0">
                <a:latin typeface="Times New Roman" pitchFamily="18" charset="0"/>
              </a:rPr>
              <a:t>|+……+|a</a:t>
            </a:r>
            <a:r>
              <a:rPr lang="en-US" altLang="zh-CN" sz="3200" baseline="-25000" dirty="0" smtClean="0">
                <a:latin typeface="Times New Roman" pitchFamily="18" charset="0"/>
              </a:rPr>
              <a:t>1</a:t>
            </a:r>
            <a:r>
              <a:rPr lang="en-US" altLang="zh-CN" sz="3200" dirty="0" smtClean="0">
                <a:latin typeface="Times New Roman" pitchFamily="18" charset="0"/>
              </a:rPr>
              <a:t>|+|a</a:t>
            </a:r>
            <a:r>
              <a:rPr lang="en-US" altLang="zh-CN" sz="3200" baseline="-25000" dirty="0" smtClean="0">
                <a:latin typeface="Times New Roman" pitchFamily="18" charset="0"/>
              </a:rPr>
              <a:t>0</a:t>
            </a:r>
            <a:r>
              <a:rPr lang="en-US" altLang="zh-CN" sz="3200" dirty="0" smtClean="0">
                <a:latin typeface="Times New Roman" pitchFamily="18" charset="0"/>
              </a:rPr>
              <a:t>| ) n</a:t>
            </a:r>
            <a:r>
              <a:rPr lang="en-US" altLang="zh-CN" sz="3200" baseline="30000" dirty="0" smtClean="0">
                <a:latin typeface="Times New Roman" pitchFamily="18" charset="0"/>
              </a:rPr>
              <a:t>m</a:t>
            </a:r>
            <a:r>
              <a:rPr lang="en-US" altLang="zh-CN" sz="3200" b="1" kern="0" dirty="0" smtClean="0">
                <a:latin typeface="Times New Roman" pitchFamily="18" charset="0"/>
                <a:cs typeface="Times New Roman" pitchFamily="18" charset="0"/>
              </a:rPr>
              <a:t>     ≤c</a:t>
            </a:r>
            <a:r>
              <a:rPr lang="en-US" altLang="zh-CN" sz="3200" dirty="0" smtClean="0">
                <a:latin typeface="Times New Roman" pitchFamily="18" charset="0"/>
              </a:rPr>
              <a:t> n</a:t>
            </a:r>
            <a:r>
              <a:rPr lang="en-US" altLang="zh-CN" sz="3200" baseline="30000" dirty="0" smtClean="0">
                <a:latin typeface="Times New Roman" pitchFamily="18" charset="0"/>
              </a:rPr>
              <a:t>m</a:t>
            </a:r>
            <a:endParaRPr lang="en-US" altLang="zh-CN" sz="3200" dirty="0" smtClean="0"/>
          </a:p>
          <a:p>
            <a:endParaRPr lang="en-US" altLang="zh-CN" sz="3200" dirty="0" smtClean="0">
              <a:latin typeface="Times New Roman" pitchFamily="18" charset="0"/>
            </a:endParaRPr>
          </a:p>
          <a:p>
            <a:r>
              <a:rPr lang="zh-CN" altLang="en-US" sz="3200" b="1" kern="0" dirty="0" smtClean="0">
                <a:latin typeface="Times New Roman" pitchFamily="18" charset="0"/>
              </a:rPr>
              <a:t>可知，只需</a:t>
            </a:r>
            <a:r>
              <a:rPr lang="en-US" altLang="zh-CN" sz="3200" dirty="0" smtClean="0">
                <a:latin typeface="Times New Roman" pitchFamily="18" charset="0"/>
              </a:rPr>
              <a:t>c= |a</a:t>
            </a:r>
            <a:r>
              <a:rPr lang="en-US" altLang="zh-CN" sz="3200" baseline="-25000" dirty="0" smtClean="0">
                <a:latin typeface="Times New Roman" pitchFamily="18" charset="0"/>
              </a:rPr>
              <a:t>m</a:t>
            </a:r>
            <a:r>
              <a:rPr lang="en-US" altLang="zh-CN" sz="3200" dirty="0" smtClean="0">
                <a:latin typeface="Times New Roman" pitchFamily="18" charset="0"/>
              </a:rPr>
              <a:t>|+……+|a</a:t>
            </a:r>
            <a:r>
              <a:rPr lang="en-US" altLang="zh-CN" sz="3200" baseline="-25000" dirty="0" smtClean="0">
                <a:latin typeface="Times New Roman" pitchFamily="18" charset="0"/>
              </a:rPr>
              <a:t>1</a:t>
            </a:r>
            <a:r>
              <a:rPr lang="en-US" altLang="zh-CN" sz="3200" dirty="0" smtClean="0">
                <a:latin typeface="Times New Roman" pitchFamily="18" charset="0"/>
              </a:rPr>
              <a:t>|+|a</a:t>
            </a:r>
            <a:r>
              <a:rPr lang="en-US" altLang="zh-CN" sz="3200" baseline="-25000" dirty="0" smtClean="0">
                <a:latin typeface="Times New Roman" pitchFamily="18" charset="0"/>
              </a:rPr>
              <a:t>0</a:t>
            </a:r>
            <a:r>
              <a:rPr lang="en-US" altLang="zh-CN" sz="3200" dirty="0" smtClean="0">
                <a:latin typeface="Times New Roman" pitchFamily="18" charset="0"/>
              </a:rPr>
              <a:t>| </a:t>
            </a:r>
            <a:r>
              <a:rPr lang="zh-CN" altLang="en-US" sz="3200" b="1" kern="0" dirty="0" smtClean="0">
                <a:latin typeface="Times New Roman" pitchFamily="18" charset="0"/>
              </a:rPr>
              <a:t>，</a:t>
            </a:r>
            <a:r>
              <a:rPr lang="en-US" altLang="zh-CN" sz="3200" b="1" kern="0" dirty="0" smtClean="0">
                <a:latin typeface="Times New Roman" pitchFamily="18" charset="0"/>
              </a:rPr>
              <a:t>n</a:t>
            </a:r>
            <a:r>
              <a:rPr lang="en-US" altLang="zh-CN" sz="3200" b="1" kern="0" baseline="-25000" dirty="0" smtClean="0">
                <a:latin typeface="Times New Roman" pitchFamily="18" charset="0"/>
              </a:rPr>
              <a:t>0 </a:t>
            </a:r>
            <a:r>
              <a:rPr lang="en-US" altLang="zh-CN" sz="3200" dirty="0" smtClean="0"/>
              <a:t>=1</a:t>
            </a:r>
            <a:endParaRPr lang="zh-CN" alt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38" y="3571876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 smtClean="0"/>
              <a:t>注意</a:t>
            </a:r>
            <a:r>
              <a:rPr lang="zh-CN" altLang="en-US" sz="3600" dirty="0" smtClean="0">
                <a:solidFill>
                  <a:srgbClr val="FF0000"/>
                </a:solidFill>
              </a:rPr>
              <a:t>隐含条件：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 dirty="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</a:rPr>
              <a:t>&gt;0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2FF5E1F9-71F7-4D7B-B029-1AB64CF6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9C8A0C-387B-45EF-BDA6-B209820A5C52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184322" name="Rectangle 2">
            <a:extLst>
              <a:ext uri="{FF2B5EF4-FFF2-40B4-BE49-F238E27FC236}">
                <a16:creationId xmlns="" xmlns:a16="http://schemas.microsoft.com/office/drawing/2014/main" id="{8EE71C36-455B-4AFB-BC31-B1BC9590D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定理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.1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84323" name="Rectangle 3">
            <a:extLst>
              <a:ext uri="{FF2B5EF4-FFF2-40B4-BE49-F238E27FC236}">
                <a16:creationId xmlns="" xmlns:a16="http://schemas.microsoft.com/office/drawing/2014/main" id="{F80B20D8-096F-4846-94DD-F3CB94E9A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100" y="1428736"/>
            <a:ext cx="7645400" cy="2214578"/>
          </a:xfrm>
        </p:spPr>
        <p:txBody>
          <a:bodyPr/>
          <a:lstStyle/>
          <a:p>
            <a:pPr eaLnBrk="1" hangingPunct="1">
              <a:lnSpc>
                <a:spcPct val="170000"/>
              </a:lnSpc>
              <a:defRPr/>
            </a:pPr>
            <a:r>
              <a:rPr lang="zh-CN" altLang="en-US" sz="3600" b="0" dirty="0">
                <a:latin typeface="Times New Roman" pitchFamily="18" charset="0"/>
              </a:rPr>
              <a:t>若</a:t>
            </a:r>
            <a:r>
              <a:rPr lang="en-US" altLang="zh-CN" sz="3600" b="0" dirty="0">
                <a:latin typeface="Times New Roman" pitchFamily="18" charset="0"/>
              </a:rPr>
              <a:t>A(n)=</a:t>
            </a:r>
            <a:r>
              <a:rPr lang="en-US" altLang="zh-CN" sz="3600" b="0" dirty="0" err="1">
                <a:latin typeface="Times New Roman" pitchFamily="18" charset="0"/>
              </a:rPr>
              <a:t>a</a:t>
            </a:r>
            <a:r>
              <a:rPr lang="en-US" altLang="zh-CN" sz="3600" b="0" baseline="-25000" dirty="0" err="1">
                <a:latin typeface="Times New Roman" pitchFamily="18" charset="0"/>
              </a:rPr>
              <a:t>m</a:t>
            </a:r>
            <a:r>
              <a:rPr lang="en-US" altLang="zh-CN" sz="3600" b="0" dirty="0" err="1">
                <a:latin typeface="Times New Roman" pitchFamily="18" charset="0"/>
              </a:rPr>
              <a:t>n</a:t>
            </a:r>
            <a:r>
              <a:rPr lang="en-US" altLang="zh-CN" sz="3600" b="0" baseline="30000" dirty="0" err="1">
                <a:latin typeface="Times New Roman" pitchFamily="18" charset="0"/>
              </a:rPr>
              <a:t>m</a:t>
            </a:r>
            <a:r>
              <a:rPr lang="en-US" altLang="zh-CN" sz="3600" b="0" dirty="0">
                <a:latin typeface="Times New Roman" pitchFamily="18" charset="0"/>
              </a:rPr>
              <a:t>+……+a</a:t>
            </a:r>
            <a:r>
              <a:rPr lang="en-US" altLang="zh-CN" sz="3600" b="0" baseline="-25000" dirty="0">
                <a:latin typeface="Times New Roman" pitchFamily="18" charset="0"/>
              </a:rPr>
              <a:t>1</a:t>
            </a:r>
            <a:r>
              <a:rPr lang="en-US" altLang="zh-CN" sz="3600" b="0" dirty="0">
                <a:latin typeface="Times New Roman" pitchFamily="18" charset="0"/>
              </a:rPr>
              <a:t>n+a</a:t>
            </a:r>
            <a:r>
              <a:rPr lang="en-US" altLang="zh-CN" sz="3600" b="0" baseline="-25000" dirty="0">
                <a:latin typeface="Times New Roman" pitchFamily="18" charset="0"/>
              </a:rPr>
              <a:t>0</a:t>
            </a:r>
            <a:r>
              <a:rPr lang="zh-CN" altLang="en-US" sz="3600" b="0" dirty="0">
                <a:latin typeface="Times New Roman" pitchFamily="18" charset="0"/>
              </a:rPr>
              <a:t>是一个</a:t>
            </a:r>
            <a:r>
              <a:rPr lang="en-US" altLang="zh-CN" sz="3600" b="0" dirty="0">
                <a:latin typeface="Times New Roman" pitchFamily="18" charset="0"/>
              </a:rPr>
              <a:t>m</a:t>
            </a:r>
            <a:r>
              <a:rPr lang="zh-CN" altLang="en-US" sz="3600" b="0" dirty="0">
                <a:latin typeface="Times New Roman" pitchFamily="18" charset="0"/>
              </a:rPr>
              <a:t>次多项式，则</a:t>
            </a:r>
            <a:r>
              <a:rPr lang="en-US" altLang="zh-CN" sz="3600" b="0" dirty="0">
                <a:latin typeface="Times New Roman" pitchFamily="18" charset="0"/>
              </a:rPr>
              <a:t>A(n)=O(n</a:t>
            </a:r>
            <a:r>
              <a:rPr lang="en-US" altLang="zh-CN" sz="3600" b="0" baseline="30000" dirty="0">
                <a:latin typeface="Times New Roman" pitchFamily="18" charset="0"/>
              </a:rPr>
              <a:t>m</a:t>
            </a:r>
            <a:r>
              <a:rPr lang="en-US" altLang="zh-CN" sz="3600" b="0" dirty="0">
                <a:latin typeface="Times New Roman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823571-0C28-4DB1-9B56-C60E48ED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96" y="3643314"/>
            <a:ext cx="8413750" cy="242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.1</a:t>
            </a:r>
            <a:r>
              <a:rPr kumimoji="1"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表明：</a:t>
            </a:r>
            <a:r>
              <a:rPr kumimoji="1" lang="zh-CN" altLang="en-US" sz="3600" b="1" dirty="0" smtClean="0">
                <a:latin typeface="Times New Roman" panose="02020603050405020304" pitchFamily="18" charset="0"/>
              </a:rPr>
              <a:t>变量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的最高阶数为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的任一多项式，与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600" b="1" baseline="30000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同阶</a:t>
            </a:r>
            <a:r>
              <a:rPr kumimoji="1" lang="zh-CN" altLang="en-US" sz="3600" b="1" dirty="0" smtClean="0">
                <a:latin typeface="Times New Roman" panose="02020603050405020304" pitchFamily="18" charset="0"/>
              </a:rPr>
              <a:t>。     </a:t>
            </a:r>
            <a:endParaRPr kumimoji="1" lang="en-US" altLang="zh-CN" sz="36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sz="3600" b="1" dirty="0" smtClean="0">
                <a:latin typeface="Times New Roman" panose="02020603050405020304" pitchFamily="18" charset="0"/>
              </a:rPr>
              <a:t>因此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一个计算时间为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阶多项式的算法，其时间都可以用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O(n</a:t>
            </a:r>
            <a:r>
              <a:rPr kumimoji="1" lang="en-US" altLang="zh-CN" sz="3600" b="1" baseline="30000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来表示。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EC832F24-8DA6-4ECC-9EDB-31C3A97D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A6874E-503C-40BD-BCF9-7469F9BA847E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198658" name="Rectangle 2">
            <a:extLst>
              <a:ext uri="{FF2B5EF4-FFF2-40B4-BE49-F238E27FC236}">
                <a16:creationId xmlns="" xmlns:a16="http://schemas.microsoft.com/office/drawing/2014/main" id="{3F94B75E-E6B6-4A91-AE46-9D63E61D0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从计算时间上对算法</a:t>
            </a:r>
            <a:r>
              <a:rPr lang="zh-CN" altLang="en-US" u="sng" dirty="0"/>
              <a:t>分类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="" xmlns:a16="http://schemas.microsoft.com/office/drawing/2014/main" id="{41532B49-DFE1-4C8E-AC3E-212E81988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多项式时间算法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solidFill>
                  <a:srgbClr val="B21BEF"/>
                </a:solidFill>
                <a:effectLst/>
                <a:latin typeface="Times New Roman" pitchFamily="18" charset="0"/>
              </a:rPr>
              <a:t>　</a:t>
            </a:r>
            <a:r>
              <a:rPr kumimoji="1" lang="en-US" altLang="zh-CN" sz="2800" dirty="0">
                <a:effectLst/>
                <a:latin typeface="Times New Roman" pitchFamily="18" charset="0"/>
              </a:rPr>
              <a:t>O(1)&lt;O(</a:t>
            </a:r>
            <a:r>
              <a:rPr kumimoji="1" lang="en-US" altLang="zh-CN" sz="2800" dirty="0" err="1">
                <a:effectLst/>
                <a:latin typeface="Times New Roman" pitchFamily="18" charset="0"/>
              </a:rPr>
              <a:t>logn</a:t>
            </a:r>
            <a:r>
              <a:rPr kumimoji="1" lang="en-US" altLang="zh-CN" sz="2800" dirty="0">
                <a:effectLst/>
                <a:latin typeface="Times New Roman" pitchFamily="18" charset="0"/>
              </a:rPr>
              <a:t>)&lt;O(n)&lt;</a:t>
            </a:r>
            <a:r>
              <a:rPr kumimoji="1" lang="en-US" altLang="zh-CN" sz="2800" dirty="0">
                <a:solidFill>
                  <a:srgbClr val="FFFF00"/>
                </a:solidFill>
                <a:effectLst/>
                <a:latin typeface="Times New Roman" pitchFamily="18" charset="0"/>
              </a:rPr>
              <a:t>O(</a:t>
            </a:r>
            <a:r>
              <a:rPr kumimoji="1" lang="en-US" altLang="zh-CN" sz="2800" dirty="0" err="1">
                <a:solidFill>
                  <a:srgbClr val="FFFF00"/>
                </a:solidFill>
                <a:effectLst/>
                <a:latin typeface="Times New Roman" pitchFamily="18" charset="0"/>
              </a:rPr>
              <a:t>nlogn</a:t>
            </a:r>
            <a:r>
              <a:rPr kumimoji="1" lang="en-US" altLang="zh-CN" sz="2800" dirty="0">
                <a:solidFill>
                  <a:srgbClr val="FFFF00"/>
                </a:solidFill>
                <a:effectLst/>
                <a:latin typeface="Times New Roman" pitchFamily="18" charset="0"/>
              </a:rPr>
              <a:t>)</a:t>
            </a:r>
            <a:r>
              <a:rPr kumimoji="1" lang="en-US" altLang="zh-CN" sz="2800" dirty="0">
                <a:effectLst/>
                <a:latin typeface="Times New Roman" pitchFamily="18" charset="0"/>
              </a:rPr>
              <a:t>&lt;O(n</a:t>
            </a:r>
            <a:r>
              <a:rPr kumimoji="1" lang="en-US" altLang="zh-CN" sz="2800" baseline="30000" dirty="0">
                <a:effectLst/>
                <a:latin typeface="Times New Roman" pitchFamily="18" charset="0"/>
              </a:rPr>
              <a:t>2</a:t>
            </a:r>
            <a:r>
              <a:rPr kumimoji="1" lang="en-US" altLang="zh-CN" sz="2800" dirty="0">
                <a:effectLst/>
                <a:latin typeface="Times New Roman" pitchFamily="18" charset="0"/>
              </a:rPr>
              <a:t>)&lt;O(n</a:t>
            </a:r>
            <a:r>
              <a:rPr kumimoji="1" lang="en-US" altLang="zh-CN" sz="2800" baseline="30000" dirty="0">
                <a:effectLst/>
                <a:latin typeface="Times New Roman" pitchFamily="18" charset="0"/>
              </a:rPr>
              <a:t>3</a:t>
            </a:r>
            <a:r>
              <a:rPr kumimoji="1" lang="en-US" altLang="zh-CN" sz="2800" dirty="0">
                <a:effectLst/>
                <a:latin typeface="Times New Roman" pitchFamily="18" charset="0"/>
              </a:rPr>
              <a:t>)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/>
              <a:t>指数时间算法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rgbClr val="FF00FF"/>
                </a:solidFill>
                <a:effectLst/>
                <a:latin typeface="Times New Roman" pitchFamily="18" charset="0"/>
              </a:rPr>
              <a:t>　</a:t>
            </a:r>
            <a:r>
              <a:rPr kumimoji="1" lang="en-US" altLang="zh-CN" sz="2800" dirty="0">
                <a:solidFill>
                  <a:srgbClr val="FFFF00"/>
                </a:solidFill>
                <a:effectLst/>
                <a:latin typeface="Times New Roman" pitchFamily="18" charset="0"/>
              </a:rPr>
              <a:t>O(2</a:t>
            </a:r>
            <a:r>
              <a:rPr kumimoji="1" lang="en-US" altLang="zh-CN" sz="2800" baseline="30000" dirty="0">
                <a:solidFill>
                  <a:srgbClr val="FFFF00"/>
                </a:solidFill>
                <a:effectLst/>
                <a:latin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rgbClr val="FFFF00"/>
                </a:solidFill>
                <a:effectLst/>
                <a:latin typeface="Times New Roman" pitchFamily="18" charset="0"/>
              </a:rPr>
              <a:t>)&lt;O(n!)&lt;O(</a:t>
            </a:r>
            <a:r>
              <a:rPr kumimoji="1" lang="en-US" altLang="zh-CN" sz="2800" dirty="0" err="1">
                <a:solidFill>
                  <a:srgbClr val="FFFF00"/>
                </a:solidFill>
                <a:effectLst/>
                <a:latin typeface="Times New Roman" pitchFamily="18" charset="0"/>
              </a:rPr>
              <a:t>n</a:t>
            </a:r>
            <a:r>
              <a:rPr kumimoji="1" lang="en-US" altLang="zh-CN" sz="2800" baseline="30000" dirty="0" err="1">
                <a:solidFill>
                  <a:srgbClr val="FFFF00"/>
                </a:solidFill>
                <a:effectLst/>
                <a:latin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rgbClr val="FFFF00"/>
                </a:solidFill>
                <a:effectLst/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20190404192343144[1]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500042"/>
            <a:ext cx="5500726" cy="598293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576-89D3-488E-A258-12335B54F9B2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</a:rPr>
              <a:t>f(n)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有多少渐近上限？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576-89D3-488E-A258-12335B54F9B2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4F8B75F-6B3B-475B-8E58-706069A6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00" y="1857364"/>
            <a:ext cx="75438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如果</a:t>
            </a:r>
            <a:r>
              <a:rPr kumimoji="0" lang="zh-CN" altLang="en-US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存在两个正常数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zh-CN" altLang="en-US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和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3200" b="1" i="0" strike="noStrike" kern="0" cap="none" spc="0" normalizeH="0" baseline="-250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，对于所有的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≥ 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3200" b="1" i="0" strike="noStrike" kern="0" cap="none" spc="0" normalizeH="0" baseline="-250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，有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| </a:t>
            </a:r>
            <a:r>
              <a:rPr kumimoji="0" lang="en-US" altLang="zh-CN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f(n) 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≤ c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| </a:t>
            </a:r>
            <a:r>
              <a:rPr kumimoji="0" lang="en-US" altLang="zh-CN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g(n) </a:t>
            </a:r>
            <a:r>
              <a:rPr kumimoji="0" lang="en-US" altLang="zh-CN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0" lang="zh-CN" altLang="en-US" sz="32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，则记做</a:t>
            </a:r>
            <a:r>
              <a:rPr kumimoji="0" lang="en-US" altLang="zh-CN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f(n) </a:t>
            </a:r>
            <a:r>
              <a:rPr kumimoji="0" lang="zh-CN" altLang="en-US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＝</a:t>
            </a:r>
            <a:r>
              <a:rPr kumimoji="0" lang="en-US" altLang="zh-CN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O(g(n) )</a:t>
            </a:r>
            <a:r>
              <a:rPr kumimoji="0" lang="zh-CN" altLang="en-US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，称</a:t>
            </a:r>
            <a:r>
              <a:rPr kumimoji="1" lang="en-US" altLang="zh-CN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g(n)</a:t>
            </a:r>
            <a:r>
              <a:rPr kumimoji="1" lang="zh-CN" altLang="en-US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是计算时间</a:t>
            </a:r>
            <a:r>
              <a:rPr kumimoji="1" lang="en-US" altLang="zh-CN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f(n)</a:t>
            </a:r>
            <a:r>
              <a:rPr kumimoji="1" lang="zh-CN" altLang="en-US" sz="3600" b="1" i="0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的一个渐近上限</a:t>
            </a:r>
            <a:endParaRPr kumimoji="1" lang="en-US" altLang="zh-CN" sz="3600" b="1" i="0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3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渐近上限</a:t>
            </a:r>
            <a:r>
              <a:rPr lang="zh-CN" altLang="en-US" sz="36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无限多</a:t>
            </a:r>
            <a:r>
              <a:rPr lang="zh-CN" altLang="en-US" sz="3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，只能希望给出</a:t>
            </a:r>
            <a:r>
              <a:rPr lang="zh-CN" altLang="en-US" sz="36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尽量精确</a:t>
            </a:r>
            <a:r>
              <a:rPr lang="zh-CN" altLang="en-US" sz="3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的渐近上限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动作按钮: 结束 5">
            <a:hlinkClick r:id="" action="ppaction://noaction" highlightClick="1"/>
          </p:cNvPr>
          <p:cNvSpPr/>
          <p:nvPr/>
        </p:nvSpPr>
        <p:spPr bwMode="auto">
          <a:xfrm>
            <a:off x="6715140" y="5643578"/>
            <a:ext cx="1214446" cy="928694"/>
          </a:xfrm>
          <a:prstGeom prst="actionButtonEnd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5E22E754-0FEC-4DC7-8936-861C2A98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AA0AB-1BC0-4485-829D-C476DC8A1F14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186371" name="Rectangle 3">
            <a:extLst>
              <a:ext uri="{FF2B5EF4-FFF2-40B4-BE49-F238E27FC236}">
                <a16:creationId xmlns="" xmlns:a16="http://schemas.microsoft.com/office/drawing/2014/main" id="{C27F7EF2-AE2A-4E8C-9E76-DE3840306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1538" y="2000240"/>
            <a:ext cx="7645400" cy="392909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f(n)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 O</a:t>
            </a:r>
            <a:r>
              <a:rPr lang="en-US" altLang="zh-CN" dirty="0" smtClean="0">
                <a:latin typeface="Times New Roman" pitchFamily="18" charset="0"/>
              </a:rPr>
              <a:t>(g(n) )</a:t>
            </a:r>
            <a:r>
              <a:rPr lang="zh-CN" altLang="en-US" dirty="0" smtClean="0">
                <a:latin typeface="Times New Roman" pitchFamily="18" charset="0"/>
              </a:rPr>
              <a:t>，说明什么？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说明</a:t>
            </a:r>
            <a:r>
              <a:rPr lang="en-US" altLang="zh-CN" dirty="0" smtClean="0">
                <a:latin typeface="Times New Roman" pitchFamily="18" charset="0"/>
              </a:rPr>
              <a:t>g(n)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</a:rPr>
              <a:t>f(n)</a:t>
            </a:r>
            <a:r>
              <a:rPr lang="zh-CN" altLang="en-US" dirty="0" smtClean="0">
                <a:latin typeface="Times New Roman" pitchFamily="18" charset="0"/>
              </a:rPr>
              <a:t>的渐近</a:t>
            </a:r>
            <a:r>
              <a:rPr lang="zh-CN" altLang="en-US" dirty="0" smtClean="0">
                <a:solidFill>
                  <a:srgbClr val="FFFF00"/>
                </a:solidFill>
                <a:latin typeface="Times New Roman" pitchFamily="18" charset="0"/>
              </a:rPr>
              <a:t>上限</a:t>
            </a:r>
            <a:endParaRPr lang="en-US" altLang="zh-CN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说明</a:t>
            </a:r>
            <a:r>
              <a:rPr lang="en-US" altLang="zh-CN" dirty="0" smtClean="0">
                <a:latin typeface="Times New Roman" pitchFamily="18" charset="0"/>
              </a:rPr>
              <a:t>f(n)</a:t>
            </a:r>
            <a:r>
              <a:rPr lang="zh-CN" altLang="en-US" dirty="0" smtClean="0">
                <a:latin typeface="Times New Roman" pitchFamily="18" charset="0"/>
              </a:rPr>
              <a:t>的时间复杂度</a:t>
            </a:r>
            <a:r>
              <a:rPr lang="zh-CN" altLang="en-US" dirty="0" smtClean="0">
                <a:solidFill>
                  <a:srgbClr val="FFFF00"/>
                </a:solidFill>
                <a:latin typeface="Times New Roman" pitchFamily="18" charset="0"/>
              </a:rPr>
              <a:t>不高于</a:t>
            </a:r>
            <a:r>
              <a:rPr lang="en-US" altLang="zh-CN" dirty="0" smtClean="0">
                <a:latin typeface="Times New Roman" pitchFamily="18" charset="0"/>
              </a:rPr>
              <a:t>g(n)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即便是最坏情况下，</a:t>
            </a:r>
            <a:r>
              <a:rPr lang="en-US" altLang="zh-CN" dirty="0" smtClean="0">
                <a:latin typeface="Times New Roman" pitchFamily="18" charset="0"/>
              </a:rPr>
              <a:t> f(n)</a:t>
            </a:r>
            <a:r>
              <a:rPr lang="zh-CN" altLang="en-US" dirty="0" smtClean="0">
                <a:latin typeface="Times New Roman" pitchFamily="18" charset="0"/>
              </a:rPr>
              <a:t>的时间复杂度也不会高于</a:t>
            </a:r>
            <a:r>
              <a:rPr lang="en-US" altLang="zh-CN" dirty="0" smtClean="0">
                <a:latin typeface="Times New Roman" pitchFamily="18" charset="0"/>
              </a:rPr>
              <a:t>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D347DA02-ED8D-4F0D-A0DF-353E5C0C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C92CD6-0C77-4910-B9AC-E68CEE047F5C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265218" name="Rectangle 2">
            <a:extLst>
              <a:ext uri="{FF2B5EF4-FFF2-40B4-BE49-F238E27FC236}">
                <a16:creationId xmlns="" xmlns:a16="http://schemas.microsoft.com/office/drawing/2014/main" id="{F51A7610-8511-4D2E-A1EC-32BB0BF8A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为什么分析算法？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="" xmlns:a16="http://schemas.microsoft.com/office/drawing/2014/main" id="{1EC90B1E-1405-4F9A-BD73-ADD3FE3C2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可以知道该算法的好坏</a:t>
            </a:r>
          </a:p>
          <a:p>
            <a:pPr eaLnBrk="1" hangingPunct="1">
              <a:defRPr/>
            </a:pPr>
            <a:r>
              <a:rPr lang="zh-CN" altLang="en-US"/>
              <a:t>促进设计出更好算法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5E22E754-0FEC-4DC7-8936-861C2A98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AA0AB-1BC0-4485-829D-C476DC8A1F14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186370" name="Rectangle 2">
            <a:extLst>
              <a:ext uri="{FF2B5EF4-FFF2-40B4-BE49-F238E27FC236}">
                <a16:creationId xmlns="" xmlns:a16="http://schemas.microsoft.com/office/drawing/2014/main" id="{361A0D66-8BB4-4828-84D4-29C322D3C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定义</a:t>
            </a:r>
            <a:r>
              <a:rPr lang="en-US" altLang="zh-CN" dirty="0">
                <a:latin typeface="Times New Roman" pitchFamily="18" charset="0"/>
              </a:rPr>
              <a:t>1.2:   </a:t>
            </a:r>
            <a:r>
              <a:rPr lang="en-US" altLang="zh-CN" b="0" dirty="0">
                <a:latin typeface="Times New Roman" pitchFamily="18" charset="0"/>
                <a:sym typeface="Symbol" pitchFamily="18" charset="2"/>
              </a:rPr>
              <a:t>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86371" name="Rectangle 3">
            <a:extLst>
              <a:ext uri="{FF2B5EF4-FFF2-40B4-BE49-F238E27FC236}">
                <a16:creationId xmlns="" xmlns:a16="http://schemas.microsoft.com/office/drawing/2014/main" id="{C27F7EF2-AE2A-4E8C-9E76-DE3840306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5786" y="1928802"/>
            <a:ext cx="7645400" cy="444819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存在</a:t>
            </a:r>
            <a:r>
              <a:rPr lang="zh-CN" altLang="en-US" dirty="0">
                <a:latin typeface="Times New Roman" pitchFamily="18" charset="0"/>
              </a:rPr>
              <a:t>两个正常数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对于所有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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，有</a:t>
            </a:r>
            <a:r>
              <a:rPr lang="en-US" altLang="zh-CN" dirty="0">
                <a:latin typeface="Times New Roman" pitchFamily="18" charset="0"/>
              </a:rPr>
              <a:t>| </a:t>
            </a:r>
            <a:r>
              <a:rPr lang="en-US" altLang="zh-CN" sz="3600" dirty="0">
                <a:latin typeface="Times New Roman" pitchFamily="18" charset="0"/>
              </a:rPr>
              <a:t>f(n) </a:t>
            </a:r>
            <a:r>
              <a:rPr lang="en-US" altLang="zh-CN" dirty="0">
                <a:latin typeface="Times New Roman" pitchFamily="18" charset="0"/>
              </a:rPr>
              <a:t>|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dirty="0">
                <a:latin typeface="Times New Roman" pitchFamily="18" charset="0"/>
              </a:rPr>
              <a:t>| </a:t>
            </a:r>
            <a:r>
              <a:rPr lang="en-US" altLang="zh-CN" sz="3600" dirty="0">
                <a:latin typeface="Times New Roman" pitchFamily="18" charset="0"/>
              </a:rPr>
              <a:t>g(n) </a:t>
            </a:r>
            <a:r>
              <a:rPr lang="en-US" altLang="zh-CN" dirty="0">
                <a:latin typeface="Times New Roman" pitchFamily="18" charset="0"/>
              </a:rPr>
              <a:t>|</a:t>
            </a:r>
            <a:r>
              <a:rPr lang="zh-CN" altLang="en-US" dirty="0">
                <a:latin typeface="Times New Roman" pitchFamily="18" charset="0"/>
              </a:rPr>
              <a:t>，则记</a:t>
            </a:r>
            <a:r>
              <a:rPr lang="zh-CN" altLang="en-US" dirty="0" smtClean="0">
                <a:latin typeface="Times New Roman" pitchFamily="18" charset="0"/>
              </a:rPr>
              <a:t>做  </a:t>
            </a:r>
            <a:r>
              <a:rPr lang="en-US" altLang="zh-CN" sz="3600" dirty="0" smtClean="0">
                <a:latin typeface="Times New Roman" pitchFamily="18" charset="0"/>
              </a:rPr>
              <a:t>f(n</a:t>
            </a:r>
            <a:r>
              <a:rPr lang="en-US" altLang="zh-CN" sz="3600" dirty="0">
                <a:latin typeface="Times New Roman" pitchFamily="18" charset="0"/>
              </a:rPr>
              <a:t>) </a:t>
            </a:r>
            <a:r>
              <a:rPr lang="en-US" altLang="zh-CN" sz="3600" dirty="0">
                <a:latin typeface="Times New Roman" pitchFamily="18" charset="0"/>
                <a:sym typeface="Symbol" pitchFamily="18" charset="2"/>
              </a:rPr>
              <a:t> </a:t>
            </a:r>
            <a:r>
              <a:rPr lang="en-US" altLang="zh-CN" sz="3600" dirty="0">
                <a:latin typeface="Times New Roman" pitchFamily="18" charset="0"/>
              </a:rPr>
              <a:t>(g(n) </a:t>
            </a:r>
            <a:r>
              <a:rPr lang="en-US" altLang="zh-CN" sz="3600" dirty="0" smtClean="0">
                <a:latin typeface="Times New Roman" pitchFamily="18" charset="0"/>
              </a:rPr>
              <a:t>)</a:t>
            </a:r>
            <a:r>
              <a:rPr lang="zh-CN" altLang="en-US" sz="3600" dirty="0" smtClean="0">
                <a:latin typeface="Times New Roman" pitchFamily="18" charset="0"/>
              </a:rPr>
              <a:t>，称</a:t>
            </a:r>
            <a:r>
              <a:rPr lang="en-US" altLang="zh-CN" sz="3600" dirty="0" smtClean="0">
                <a:latin typeface="Times New Roman" pitchFamily="18" charset="0"/>
              </a:rPr>
              <a:t>g(n)</a:t>
            </a:r>
            <a:r>
              <a:rPr lang="zh-CN" altLang="en-US" sz="3600" dirty="0" smtClean="0">
                <a:latin typeface="Times New Roman" pitchFamily="18" charset="0"/>
              </a:rPr>
              <a:t>为</a:t>
            </a:r>
            <a:r>
              <a:rPr lang="en-US" altLang="zh-CN" sz="3600" dirty="0" smtClean="0">
                <a:latin typeface="Times New Roman" pitchFamily="18" charset="0"/>
              </a:rPr>
              <a:t>f(n)</a:t>
            </a:r>
            <a:r>
              <a:rPr lang="zh-CN" altLang="en-US" sz="3600" dirty="0" smtClean="0">
                <a:latin typeface="Times New Roman" pitchFamily="18" charset="0"/>
              </a:rPr>
              <a:t>的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</a:rPr>
              <a:t>渐近下限</a:t>
            </a:r>
            <a:r>
              <a:rPr lang="zh-CN" altLang="en-US" sz="3600" dirty="0" smtClean="0">
                <a:latin typeface="Times New Roman" pitchFamily="18" charset="0"/>
              </a:rPr>
              <a:t>。</a:t>
            </a:r>
            <a:endParaRPr lang="en-US" altLang="zh-CN" sz="3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24856624-75C7-4950-89CE-04C3C85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3A3534-C5A8-4C6E-A779-FB4FD5371519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="" xmlns:a16="http://schemas.microsoft.com/office/drawing/2014/main" id="{FE640177-919A-43DC-8AC6-338CFD3C2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543800" cy="10938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判断</a:t>
            </a:r>
            <a:r>
              <a:rPr lang="en-US" altLang="zh-CN" sz="4800" dirty="0">
                <a:latin typeface="Times New Roman" pitchFamily="18" charset="0"/>
              </a:rPr>
              <a:t>f(n) </a:t>
            </a:r>
            <a:r>
              <a:rPr lang="zh-CN" altLang="en-US" sz="4800" dirty="0" smtClean="0">
                <a:latin typeface="Times New Roman" pitchFamily="18" charset="0"/>
              </a:rPr>
              <a:t>＝</a:t>
            </a:r>
            <a:r>
              <a:rPr lang="en-US" altLang="zh-CN" sz="4800" b="0" dirty="0" smtClean="0">
                <a:latin typeface="Times New Roman" pitchFamily="18" charset="0"/>
                <a:sym typeface="Symbol" pitchFamily="18" charset="2"/>
              </a:rPr>
              <a:t> </a:t>
            </a:r>
            <a:r>
              <a:rPr lang="en-US" altLang="zh-CN" sz="4800" dirty="0" smtClean="0">
                <a:latin typeface="Times New Roman" pitchFamily="18" charset="0"/>
              </a:rPr>
              <a:t>( </a:t>
            </a:r>
            <a:r>
              <a:rPr lang="en-US" altLang="zh-CN" sz="4800" dirty="0">
                <a:latin typeface="Times New Roman" pitchFamily="18" charset="0"/>
              </a:rPr>
              <a:t>g(n) )  </a:t>
            </a:r>
            <a:r>
              <a:rPr lang="zh-CN" altLang="en-US" sz="4800" dirty="0">
                <a:latin typeface="Times New Roman" pitchFamily="18" charset="0"/>
              </a:rPr>
              <a:t>？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="" xmlns:a16="http://schemas.microsoft.com/office/drawing/2014/main" id="{DD1E7BE4-C257-4BF2-A8F5-E58DAEABB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24" y="1785926"/>
            <a:ext cx="7645400" cy="5715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</a:rPr>
              <a:t>3. f(n</a:t>
            </a:r>
            <a:r>
              <a:rPr lang="en-US" altLang="zh-CN" sz="3600" b="0" dirty="0">
                <a:latin typeface="Times New Roman" pitchFamily="18" charset="0"/>
              </a:rPr>
              <a:t>) </a:t>
            </a:r>
            <a:r>
              <a:rPr lang="zh-CN" altLang="en-US" sz="3600" b="0" dirty="0">
                <a:latin typeface="Times New Roman" pitchFamily="18" charset="0"/>
              </a:rPr>
              <a:t>＝</a:t>
            </a:r>
            <a:r>
              <a:rPr lang="en-US" altLang="zh-CN" sz="3600" b="0" dirty="0" smtClean="0">
                <a:latin typeface="Times New Roman" pitchFamily="18" charset="0"/>
              </a:rPr>
              <a:t>2n</a:t>
            </a:r>
            <a:r>
              <a:rPr lang="en-US" altLang="zh-CN" sz="3600" b="0" baseline="30000" dirty="0" smtClean="0">
                <a:latin typeface="Times New Roman" pitchFamily="18" charset="0"/>
              </a:rPr>
              <a:t>2</a:t>
            </a:r>
            <a:r>
              <a:rPr lang="en-US" altLang="zh-CN" sz="3600" b="0" dirty="0" smtClean="0">
                <a:latin typeface="Times New Roman" pitchFamily="18" charset="0"/>
              </a:rPr>
              <a:t>+11n-10</a:t>
            </a:r>
            <a:r>
              <a:rPr lang="en-US" altLang="zh-CN" sz="3600" b="0" dirty="0">
                <a:latin typeface="Times New Roman" pitchFamily="18" charset="0"/>
              </a:rPr>
              <a:t>,   </a:t>
            </a:r>
            <a:r>
              <a:rPr lang="en-US" altLang="zh-CN" sz="3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0" dirty="0">
                <a:latin typeface="Times New Roman" pitchFamily="18" charset="0"/>
              </a:rPr>
              <a:t>g(n)=</a:t>
            </a:r>
            <a:r>
              <a:rPr lang="en-US" altLang="zh-CN" sz="3600" b="0" dirty="0" smtClean="0">
                <a:latin typeface="Times New Roman" pitchFamily="18" charset="0"/>
              </a:rPr>
              <a:t>n</a:t>
            </a:r>
            <a:r>
              <a:rPr lang="en-US" altLang="zh-CN" sz="3600" b="0" baseline="30000" dirty="0" smtClean="0">
                <a:latin typeface="Times New Roman" pitchFamily="18" charset="0"/>
              </a:rPr>
              <a:t>2</a:t>
            </a:r>
            <a:endParaRPr lang="en-US" altLang="zh-CN" sz="3600" b="0" dirty="0" smtClean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85786" y="2428868"/>
            <a:ext cx="8143932" cy="39703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是否存在</a:t>
            </a:r>
            <a:r>
              <a:rPr lang="en-US" altLang="zh-CN" sz="2800" b="1" kern="0" dirty="0" smtClean="0">
                <a:latin typeface="Times New Roman" pitchFamily="18" charset="0"/>
              </a:rPr>
              <a:t>c</a:t>
            </a:r>
            <a:r>
              <a:rPr lang="zh-CN" altLang="en-US" sz="2800" b="1" kern="0" dirty="0" smtClean="0">
                <a:latin typeface="Times New Roman" pitchFamily="18" charset="0"/>
              </a:rPr>
              <a:t>和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zh-CN" altLang="en-US" sz="2800" b="1" u="sng" kern="0" dirty="0" smtClean="0">
                <a:latin typeface="Times New Roman" pitchFamily="18" charset="0"/>
              </a:rPr>
              <a:t>对于所有</a:t>
            </a:r>
            <a:r>
              <a:rPr lang="zh-CN" altLang="en-US" sz="2800" b="1" kern="0" dirty="0" smtClean="0">
                <a:latin typeface="Times New Roman" pitchFamily="18" charset="0"/>
              </a:rPr>
              <a:t>的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endParaRPr lang="en-US" altLang="zh-CN" sz="2800" b="1" kern="0" dirty="0" smtClean="0">
              <a:latin typeface="Times New Roman" pitchFamily="18" charset="0"/>
            </a:endParaRPr>
          </a:p>
          <a:p>
            <a:r>
              <a:rPr lang="zh-CN" altLang="en-US" sz="2800" b="1" kern="0" dirty="0" smtClean="0">
                <a:latin typeface="Times New Roman" pitchFamily="18" charset="0"/>
              </a:rPr>
              <a:t>满足</a:t>
            </a:r>
            <a:r>
              <a:rPr lang="en-US" altLang="zh-CN" sz="2800" dirty="0" smtClean="0">
                <a:latin typeface="Times New Roman" pitchFamily="18" charset="0"/>
              </a:rPr>
              <a:t>2n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</a:rPr>
              <a:t>+11n-10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 smtClean="0">
                <a:latin typeface="Times New Roman" pitchFamily="18" charset="0"/>
              </a:rPr>
              <a:t> n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endParaRPr lang="en-US" altLang="zh-CN" sz="2800" dirty="0" smtClean="0"/>
          </a:p>
          <a:p>
            <a:r>
              <a:rPr lang="en-US" altLang="zh-CN" sz="2800" dirty="0" smtClean="0">
                <a:latin typeface="Times New Roman" pitchFamily="18" charset="0"/>
              </a:rPr>
              <a:t>(2-c) n</a:t>
            </a:r>
            <a:r>
              <a:rPr lang="en-US" altLang="zh-CN" sz="2800" baseline="30000" dirty="0" smtClean="0">
                <a:latin typeface="Times New Roman" pitchFamily="18" charset="0"/>
              </a:rPr>
              <a:t>2 </a:t>
            </a:r>
            <a:r>
              <a:rPr lang="en-US" altLang="zh-CN" sz="2800" dirty="0" smtClean="0">
                <a:latin typeface="Times New Roman" pitchFamily="18" charset="0"/>
              </a:rPr>
              <a:t>+11n-10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≥0</a:t>
            </a:r>
          </a:p>
          <a:p>
            <a:pPr algn="l"/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800" dirty="0" smtClean="0"/>
              <a:t>考虑</a:t>
            </a:r>
            <a:r>
              <a:rPr lang="en-US" altLang="zh-CN" sz="2800" dirty="0" smtClean="0">
                <a:latin typeface="Times New Roman" pitchFamily="18" charset="0"/>
              </a:rPr>
              <a:t>c=1, n</a:t>
            </a:r>
            <a:r>
              <a:rPr lang="en-US" altLang="zh-CN" sz="2800" baseline="30000" dirty="0" smtClean="0">
                <a:latin typeface="Times New Roman" pitchFamily="18" charset="0"/>
              </a:rPr>
              <a:t>2 </a:t>
            </a:r>
            <a:r>
              <a:rPr lang="en-US" altLang="zh-CN" sz="2800" dirty="0" smtClean="0">
                <a:latin typeface="Times New Roman" pitchFamily="18" charset="0"/>
              </a:rPr>
              <a:t>+11n-10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kern="0" dirty="0" smtClean="0">
                <a:latin typeface="Times New Roman" pitchFamily="18" charset="0"/>
                <a:cs typeface="Times New Roman" pitchFamily="18" charset="0"/>
              </a:rPr>
              <a:t>的解为</a:t>
            </a:r>
            <a:endParaRPr lang="en-US" altLang="zh-CN" sz="2800" dirty="0" smtClean="0">
              <a:latin typeface="Times New Roman" pitchFamily="18" charset="0"/>
            </a:endParaRPr>
          </a:p>
          <a:p>
            <a:endParaRPr lang="en-US" altLang="zh-CN" sz="2800" b="1" kern="0" dirty="0" smtClean="0">
              <a:latin typeface="Times New Roman" pitchFamily="18" charset="0"/>
            </a:endParaRPr>
          </a:p>
          <a:p>
            <a:pPr algn="l"/>
            <a:r>
              <a:rPr lang="zh-CN" altLang="en-US" sz="2800" b="1" kern="0" dirty="0" smtClean="0">
                <a:latin typeface="Times New Roman" pitchFamily="18" charset="0"/>
              </a:rPr>
              <a:t>可知，只需</a:t>
            </a:r>
            <a:r>
              <a:rPr lang="en-US" altLang="zh-CN" sz="2800" dirty="0" smtClean="0">
                <a:latin typeface="Times New Roman" pitchFamily="18" charset="0"/>
              </a:rPr>
              <a:t>c=1 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 </a:t>
            </a:r>
            <a:r>
              <a:rPr lang="en-US" altLang="zh-CN" sz="2800" dirty="0" smtClean="0"/>
              <a:t>=</a:t>
            </a:r>
          </a:p>
          <a:p>
            <a:pPr algn="l"/>
            <a:endParaRPr lang="en-US" altLang="zh-CN" sz="2800" dirty="0" smtClean="0"/>
          </a:p>
          <a:p>
            <a:pPr lvl="0" algn="l"/>
            <a:r>
              <a:rPr lang="zh-CN" altLang="en-US" sz="2800" dirty="0" smtClean="0"/>
              <a:t>当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800" b="1" kern="0" dirty="0" smtClean="0">
                <a:latin typeface="Times New Roman" pitchFamily="18" charset="0"/>
              </a:rPr>
              <a:t>n</a:t>
            </a:r>
            <a:r>
              <a:rPr lang="en-US" altLang="zh-CN" sz="2800" b="1" kern="0" baseline="-25000" dirty="0" smtClean="0">
                <a:latin typeface="Times New Roman" pitchFamily="18" charset="0"/>
              </a:rPr>
              <a:t>0</a:t>
            </a:r>
            <a:r>
              <a:rPr lang="zh-CN" altLang="en-US" sz="2800" b="1" kern="0" dirty="0" smtClean="0">
                <a:latin typeface="Times New Roman" pitchFamily="18" charset="0"/>
              </a:rPr>
              <a:t>时，有</a:t>
            </a:r>
            <a:r>
              <a:rPr lang="en-US" altLang="zh-CN" sz="2800" dirty="0" smtClean="0">
                <a:latin typeface="Times New Roman" pitchFamily="18" charset="0"/>
              </a:rPr>
              <a:t>2n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</a:rPr>
              <a:t>+11n-10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 smtClean="0">
                <a:latin typeface="Times New Roman" pitchFamily="18" charset="0"/>
              </a:rPr>
              <a:t> n</a:t>
            </a:r>
            <a:r>
              <a:rPr lang="en-US" altLang="zh-CN" sz="2800" baseline="30000" dirty="0" smtClean="0">
                <a:latin typeface="Times New Roman" pitchFamily="18" charset="0"/>
              </a:rPr>
              <a:t>2</a:t>
            </a:r>
            <a:endParaRPr lang="en-US" altLang="zh-CN" sz="40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l"/>
            <a:r>
              <a:rPr lang="zh-CN" altLang="en-US" sz="2800" dirty="0" smtClean="0"/>
              <a:t>故</a:t>
            </a:r>
            <a:r>
              <a:rPr lang="en-US" altLang="zh-CN" sz="2800" dirty="0" smtClean="0">
                <a:latin typeface="Times New Roman" pitchFamily="18" charset="0"/>
              </a:rPr>
              <a:t>f(n) </a:t>
            </a:r>
            <a:r>
              <a:rPr lang="zh-CN" altLang="en-US" sz="2800" dirty="0" smtClean="0">
                <a:latin typeface="Times New Roman" pitchFamily="18" charset="0"/>
              </a:rPr>
              <a:t>＝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</a:t>
            </a:r>
            <a:r>
              <a:rPr lang="en-US" altLang="zh-CN" sz="2800" dirty="0" smtClean="0">
                <a:latin typeface="Times New Roman" pitchFamily="18" charset="0"/>
              </a:rPr>
              <a:t>( g(n) ) </a:t>
            </a:r>
            <a:r>
              <a:rPr lang="zh-CN" altLang="en-US" sz="2800" dirty="0" smtClean="0">
                <a:latin typeface="Times New Roman" pitchFamily="18" charset="0"/>
              </a:rPr>
              <a:t>，证毕。</a:t>
            </a:r>
            <a:endParaRPr lang="zh-CN" altLang="en-US" sz="2800" dirty="0" smtClean="0"/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84F8B75F-6B3B-475B-8E58-706069A6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1214422"/>
            <a:ext cx="8210579" cy="571504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70000"/>
              <a:defRPr/>
            </a:pP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存在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正常数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对于所有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≥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，有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ea typeface="+mn-ea"/>
                <a:cs typeface="+mn-cs"/>
              </a:rPr>
              <a:t>| f(n) |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  <a:ea typeface="+mn-ea"/>
              </a:rPr>
              <a:t>c | g(n) |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286512" y="3571876"/>
          <a:ext cx="2143108" cy="815313"/>
        </p:xfrm>
        <a:graphic>
          <a:graphicData uri="http://schemas.openxmlformats.org/presentationml/2006/ole">
            <p:oleObj spid="_x0000_s181250" name="公式" r:id="rId3" imgW="1168200" imgH="444240" progId="Equation.3">
              <p:embed/>
            </p:oleObj>
          </a:graphicData>
        </a:graphic>
      </p:graphicFrame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4357686" y="4429132"/>
          <a:ext cx="1327150" cy="792162"/>
        </p:xfrm>
        <a:graphic>
          <a:graphicData uri="http://schemas.openxmlformats.org/presentationml/2006/ole">
            <p:oleObj spid="_x0000_s181251" name="公式" r:id="rId4" imgW="723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2FF5E1F9-71F7-4D7B-B029-1AB64CF6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9C8A0C-387B-45EF-BDA6-B209820A5C52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184323" name="Rectangle 3">
            <a:extLst>
              <a:ext uri="{FF2B5EF4-FFF2-40B4-BE49-F238E27FC236}">
                <a16:creationId xmlns="" xmlns:a16="http://schemas.microsoft.com/office/drawing/2014/main" id="{F80B20D8-096F-4846-94DD-F3CB94E9A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472" y="357166"/>
            <a:ext cx="8215370" cy="2214578"/>
          </a:xfrm>
        </p:spPr>
        <p:txBody>
          <a:bodyPr/>
          <a:lstStyle/>
          <a:p>
            <a:pPr eaLnBrk="1" hangingPunct="1">
              <a:lnSpc>
                <a:spcPct val="170000"/>
              </a:lnSpc>
              <a:defRPr/>
            </a:pPr>
            <a:r>
              <a:rPr lang="zh-CN" altLang="en-US" sz="3600" b="0" dirty="0">
                <a:latin typeface="Times New Roman" pitchFamily="18" charset="0"/>
              </a:rPr>
              <a:t>若</a:t>
            </a:r>
            <a:r>
              <a:rPr lang="en-US" altLang="zh-CN" sz="3600" b="0" dirty="0">
                <a:latin typeface="Times New Roman" pitchFamily="18" charset="0"/>
              </a:rPr>
              <a:t>A(n</a:t>
            </a:r>
            <a:r>
              <a:rPr lang="en-US" altLang="zh-CN" sz="3600" b="0" dirty="0" smtClean="0">
                <a:latin typeface="Times New Roman" pitchFamily="18" charset="0"/>
              </a:rPr>
              <a:t>)=</a:t>
            </a:r>
            <a:r>
              <a:rPr lang="en-US" altLang="zh-CN" sz="3600" b="0" dirty="0" err="1" smtClean="0">
                <a:latin typeface="Times New Roman" pitchFamily="18" charset="0"/>
              </a:rPr>
              <a:t>a</a:t>
            </a:r>
            <a:r>
              <a:rPr lang="en-US" altLang="zh-CN" sz="3600" b="0" baseline="-25000" dirty="0" err="1" smtClean="0">
                <a:latin typeface="Times New Roman" pitchFamily="18" charset="0"/>
              </a:rPr>
              <a:t>m</a:t>
            </a:r>
            <a:r>
              <a:rPr lang="en-US" altLang="zh-CN" sz="3600" b="0" dirty="0" err="1" smtClean="0">
                <a:latin typeface="Times New Roman" pitchFamily="18" charset="0"/>
              </a:rPr>
              <a:t>n</a:t>
            </a:r>
            <a:r>
              <a:rPr lang="en-US" altLang="zh-CN" sz="3600" b="0" baseline="30000" dirty="0" err="1" smtClean="0">
                <a:latin typeface="Times New Roman" pitchFamily="18" charset="0"/>
              </a:rPr>
              <a:t>m</a:t>
            </a:r>
            <a:r>
              <a:rPr lang="en-US" altLang="zh-CN" sz="3600" b="0" dirty="0" smtClean="0">
                <a:latin typeface="Times New Roman" pitchFamily="18" charset="0"/>
              </a:rPr>
              <a:t> +……+</a:t>
            </a:r>
            <a:r>
              <a:rPr lang="en-US" altLang="zh-CN" sz="3600" b="0" dirty="0">
                <a:latin typeface="Times New Roman" pitchFamily="18" charset="0"/>
              </a:rPr>
              <a:t>a</a:t>
            </a:r>
            <a:r>
              <a:rPr lang="en-US" altLang="zh-CN" sz="3600" b="0" baseline="-25000" dirty="0">
                <a:latin typeface="Times New Roman" pitchFamily="18" charset="0"/>
              </a:rPr>
              <a:t>1</a:t>
            </a:r>
            <a:r>
              <a:rPr lang="en-US" altLang="zh-CN" sz="3600" b="0" dirty="0">
                <a:latin typeface="Times New Roman" pitchFamily="18" charset="0"/>
              </a:rPr>
              <a:t>n+a</a:t>
            </a:r>
            <a:r>
              <a:rPr lang="en-US" altLang="zh-CN" sz="3600" b="0" baseline="-25000" dirty="0">
                <a:latin typeface="Times New Roman" pitchFamily="18" charset="0"/>
              </a:rPr>
              <a:t>0</a:t>
            </a:r>
            <a:r>
              <a:rPr lang="zh-CN" altLang="en-US" sz="3600" b="0" dirty="0">
                <a:latin typeface="Times New Roman" pitchFamily="18" charset="0"/>
              </a:rPr>
              <a:t>是一</a:t>
            </a:r>
            <a:r>
              <a:rPr lang="zh-CN" altLang="en-US" sz="3600" b="0" dirty="0" smtClean="0">
                <a:latin typeface="Times New Roman" pitchFamily="18" charset="0"/>
              </a:rPr>
              <a:t>个</a:t>
            </a:r>
            <a:r>
              <a:rPr lang="en-US" altLang="zh-CN" sz="3600" b="0" dirty="0" smtClean="0">
                <a:latin typeface="Times New Roman" pitchFamily="18" charset="0"/>
              </a:rPr>
              <a:t>m</a:t>
            </a:r>
            <a:r>
              <a:rPr lang="zh-CN" altLang="en-US" sz="3600" b="0" dirty="0">
                <a:latin typeface="Times New Roman" pitchFamily="18" charset="0"/>
              </a:rPr>
              <a:t>次</a:t>
            </a:r>
            <a:r>
              <a:rPr lang="zh-CN" altLang="en-US" sz="3600" b="0" dirty="0" smtClean="0">
                <a:latin typeface="Times New Roman" pitchFamily="18" charset="0"/>
              </a:rPr>
              <a:t>多项式</a:t>
            </a:r>
            <a:r>
              <a:rPr lang="en-US" altLang="zh-CN" sz="3600" b="0" dirty="0" smtClean="0">
                <a:latin typeface="Times New Roman" pitchFamily="18" charset="0"/>
              </a:rPr>
              <a:t>(</a:t>
            </a:r>
            <a:r>
              <a:rPr lang="zh-CN" altLang="en-US" sz="3600" b="0" dirty="0" smtClean="0">
                <a:latin typeface="Times New Roman" pitchFamily="18" charset="0"/>
              </a:rPr>
              <a:t>其中</a:t>
            </a:r>
            <a:r>
              <a:rPr lang="en-US" altLang="zh-CN" sz="3600" b="0" dirty="0" smtClean="0">
                <a:latin typeface="Times New Roman" pitchFamily="18" charset="0"/>
              </a:rPr>
              <a:t>a</a:t>
            </a:r>
            <a:r>
              <a:rPr lang="en-US" altLang="zh-CN" sz="3600" b="0" baseline="-25000" dirty="0" smtClean="0">
                <a:latin typeface="Times New Roman" pitchFamily="18" charset="0"/>
              </a:rPr>
              <a:t>m</a:t>
            </a:r>
            <a:r>
              <a:rPr lang="en-US" altLang="zh-CN" sz="3600" b="0" dirty="0" smtClean="0">
                <a:latin typeface="Times New Roman" pitchFamily="18" charset="0"/>
              </a:rPr>
              <a:t>&gt;0)</a:t>
            </a:r>
            <a:r>
              <a:rPr lang="zh-CN" altLang="en-US" sz="3600" b="0" dirty="0" smtClean="0">
                <a:latin typeface="Times New Roman" pitchFamily="18" charset="0"/>
              </a:rPr>
              <a:t>，</a:t>
            </a:r>
            <a:r>
              <a:rPr lang="en-US" altLang="zh-CN" sz="3600" b="0" dirty="0" smtClean="0">
                <a:latin typeface="Times New Roman" pitchFamily="18" charset="0"/>
              </a:rPr>
              <a:t>A(n)=</a:t>
            </a:r>
            <a:r>
              <a:rPr lang="en-US" altLang="zh-CN" sz="3600" b="0" dirty="0" smtClean="0">
                <a:latin typeface="Times New Roman" pitchFamily="18" charset="0"/>
                <a:sym typeface="Symbol" pitchFamily="18" charset="2"/>
              </a:rPr>
              <a:t> </a:t>
            </a:r>
            <a:r>
              <a:rPr lang="en-US" altLang="zh-CN" sz="3600" b="0" dirty="0" smtClean="0">
                <a:latin typeface="Times New Roman" pitchFamily="18" charset="0"/>
              </a:rPr>
              <a:t>(</a:t>
            </a:r>
            <a:r>
              <a:rPr lang="en-US" altLang="zh-CN" sz="3600" b="0" dirty="0">
                <a:latin typeface="Times New Roman" pitchFamily="18" charset="0"/>
              </a:rPr>
              <a:t>n</a:t>
            </a:r>
            <a:r>
              <a:rPr lang="en-US" altLang="zh-CN" sz="3600" b="0" baseline="30000" dirty="0">
                <a:latin typeface="Times New Roman" pitchFamily="18" charset="0"/>
              </a:rPr>
              <a:t>m</a:t>
            </a:r>
            <a:r>
              <a:rPr lang="en-US" altLang="zh-CN" sz="3600" b="0" dirty="0" smtClean="0">
                <a:latin typeface="Times New Roman" pitchFamily="18" charset="0"/>
              </a:rPr>
              <a:t>) </a:t>
            </a:r>
            <a:r>
              <a:rPr lang="zh-CN" altLang="en-US" sz="3600" b="0" dirty="0" smtClean="0">
                <a:latin typeface="Times New Roman" pitchFamily="18" charset="0"/>
              </a:rPr>
              <a:t>？</a:t>
            </a:r>
            <a:endParaRPr lang="en-US" altLang="zh-CN" sz="3600" b="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00034" y="2500306"/>
            <a:ext cx="8429684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</a:rPr>
              <a:t>若所有系数均大于</a:t>
            </a:r>
            <a:r>
              <a:rPr lang="en-US" altLang="zh-CN" sz="3200" dirty="0" smtClean="0">
                <a:latin typeface="Times New Roman" pitchFamily="18" charset="0"/>
              </a:rPr>
              <a:t>0</a:t>
            </a:r>
            <a:r>
              <a:rPr lang="zh-CN" altLang="en-US" sz="3200" dirty="0" smtClean="0">
                <a:latin typeface="Times New Roman" pitchFamily="18" charset="0"/>
              </a:rPr>
              <a:t>，</a:t>
            </a:r>
            <a:endParaRPr lang="en-US" altLang="zh-CN" sz="3200" dirty="0" smtClean="0">
              <a:latin typeface="Times New Roman" pitchFamily="18" charset="0"/>
            </a:endParaRPr>
          </a:p>
          <a:p>
            <a:r>
              <a:rPr lang="zh-CN" altLang="en-US" sz="3200" dirty="0" smtClean="0">
                <a:latin typeface="Times New Roman" pitchFamily="18" charset="0"/>
              </a:rPr>
              <a:t>显然</a:t>
            </a:r>
            <a:r>
              <a:rPr lang="en-US" altLang="zh-CN" sz="3200" dirty="0" err="1" smtClean="0">
                <a:latin typeface="Times New Roman" pitchFamily="18" charset="0"/>
              </a:rPr>
              <a:t>a</a:t>
            </a:r>
            <a:r>
              <a:rPr lang="en-US" altLang="zh-CN" sz="3200" baseline="-25000" dirty="0" err="1" smtClean="0">
                <a:latin typeface="Times New Roman" pitchFamily="18" charset="0"/>
              </a:rPr>
              <a:t>m</a:t>
            </a:r>
            <a:r>
              <a:rPr lang="en-US" altLang="zh-CN" sz="3200" dirty="0" err="1" smtClean="0">
                <a:latin typeface="Times New Roman" pitchFamily="18" charset="0"/>
              </a:rPr>
              <a:t>n</a:t>
            </a:r>
            <a:r>
              <a:rPr lang="en-US" altLang="zh-CN" sz="3200" baseline="30000" dirty="0" err="1" smtClean="0">
                <a:latin typeface="Times New Roman" pitchFamily="18" charset="0"/>
              </a:rPr>
              <a:t>m</a:t>
            </a:r>
            <a:r>
              <a:rPr lang="en-US" altLang="zh-CN" sz="3200" dirty="0" smtClean="0">
                <a:latin typeface="Times New Roman" pitchFamily="18" charset="0"/>
              </a:rPr>
              <a:t> +……+a</a:t>
            </a:r>
            <a:r>
              <a:rPr lang="en-US" altLang="zh-CN" sz="3200" baseline="-25000" dirty="0" smtClean="0">
                <a:latin typeface="Times New Roman" pitchFamily="18" charset="0"/>
              </a:rPr>
              <a:t>1</a:t>
            </a:r>
            <a:r>
              <a:rPr lang="en-US" altLang="zh-CN" sz="3200" dirty="0" smtClean="0">
                <a:latin typeface="Times New Roman" pitchFamily="18" charset="0"/>
              </a:rPr>
              <a:t>n+a</a:t>
            </a:r>
            <a:r>
              <a:rPr lang="en-US" altLang="zh-CN" sz="3200" baseline="-25000" dirty="0" smtClean="0">
                <a:latin typeface="Times New Roman" pitchFamily="18" charset="0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</a:t>
            </a:r>
            <a:r>
              <a:rPr lang="en-US" altLang="zh-CN" sz="3200" dirty="0" smtClean="0">
                <a:latin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</a:rPr>
              <a:t>a</a:t>
            </a:r>
            <a:r>
              <a:rPr lang="en-US" altLang="zh-CN" sz="3200" baseline="-25000" dirty="0" err="1" smtClean="0">
                <a:latin typeface="Times New Roman" pitchFamily="18" charset="0"/>
              </a:rPr>
              <a:t>m</a:t>
            </a:r>
            <a:r>
              <a:rPr lang="en-US" altLang="zh-CN" sz="3200" dirty="0" err="1" smtClean="0">
                <a:latin typeface="Times New Roman" pitchFamily="18" charset="0"/>
              </a:rPr>
              <a:t>n</a:t>
            </a:r>
            <a:r>
              <a:rPr lang="en-US" altLang="zh-CN" sz="3200" baseline="30000" dirty="0" err="1" smtClean="0">
                <a:latin typeface="Times New Roman" pitchFamily="18" charset="0"/>
              </a:rPr>
              <a:t>m</a:t>
            </a:r>
            <a:endParaRPr lang="en-US" altLang="zh-CN" sz="3200" baseline="30000" dirty="0" smtClean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00034" y="3857628"/>
            <a:ext cx="8429684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>
                <a:latin typeface="Times New Roman" pitchFamily="18" charset="0"/>
              </a:rPr>
              <a:t>若存在系数小于</a:t>
            </a:r>
            <a:r>
              <a:rPr lang="en-US" altLang="zh-CN" sz="3200" dirty="0" smtClean="0">
                <a:latin typeface="Times New Roman" pitchFamily="18" charset="0"/>
              </a:rPr>
              <a:t>0</a:t>
            </a:r>
            <a:r>
              <a:rPr lang="zh-CN" altLang="en-US" sz="3200" dirty="0" smtClean="0">
                <a:latin typeface="Times New Roman" pitchFamily="18" charset="0"/>
              </a:rPr>
              <a:t>的情况，我们针对只有一个系数</a:t>
            </a:r>
            <a:r>
              <a:rPr lang="en-US" altLang="zh-CN" sz="3200" dirty="0" err="1" smtClean="0">
                <a:latin typeface="Times New Roman" pitchFamily="18" charset="0"/>
              </a:rPr>
              <a:t>a</a:t>
            </a:r>
            <a:r>
              <a:rPr lang="en-US" altLang="zh-CN" sz="3200" baseline="-25000" dirty="0" err="1" smtClean="0">
                <a:latin typeface="Times New Roman" pitchFamily="18" charset="0"/>
              </a:rPr>
              <a:t>k</a:t>
            </a:r>
            <a:r>
              <a:rPr lang="en-US" altLang="zh-CN" sz="3200" dirty="0" smtClean="0">
                <a:latin typeface="Times New Roman" pitchFamily="18" charset="0"/>
              </a:rPr>
              <a:t>&lt;0</a:t>
            </a:r>
            <a:r>
              <a:rPr lang="zh-CN" altLang="en-US" sz="3200" dirty="0" smtClean="0">
                <a:latin typeface="Times New Roman" pitchFamily="18" charset="0"/>
              </a:rPr>
              <a:t>的情况进行证明，其他情况同理可证。</a:t>
            </a:r>
            <a:endParaRPr lang="en-US" altLang="zh-CN" sz="32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576-89D3-488E-A258-12335B54F9B2}" type="slidenum">
              <a:rPr lang="en-US" altLang="zh-CN" smtClean="0"/>
              <a:pPr/>
              <a:t>33</a:t>
            </a:fld>
            <a:endParaRPr lang="en-US" altLang="zh-CN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714348" y="285728"/>
          <a:ext cx="7500990" cy="6085310"/>
        </p:xfrm>
        <a:graphic>
          <a:graphicData uri="http://schemas.openxmlformats.org/presentationml/2006/ole">
            <p:oleObj spid="_x0000_s182275" name="公式" r:id="rId3" imgW="4038480" imgH="3276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5E22E754-0FEC-4DC7-8936-861C2A98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AA0AB-1BC0-4485-829D-C476DC8A1F14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186371" name="Rectangle 3">
            <a:extLst>
              <a:ext uri="{FF2B5EF4-FFF2-40B4-BE49-F238E27FC236}">
                <a16:creationId xmlns="" xmlns:a16="http://schemas.microsoft.com/office/drawing/2014/main" id="{C27F7EF2-AE2A-4E8C-9E76-DE3840306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1538" y="2000240"/>
            <a:ext cx="7645400" cy="392909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f(n)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 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altLang="zh-CN" dirty="0" smtClean="0">
                <a:latin typeface="Times New Roman" pitchFamily="18" charset="0"/>
              </a:rPr>
              <a:t>(g(n) )</a:t>
            </a:r>
            <a:r>
              <a:rPr lang="zh-CN" altLang="en-US" dirty="0" smtClean="0">
                <a:latin typeface="Times New Roman" pitchFamily="18" charset="0"/>
              </a:rPr>
              <a:t>，说明什么？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说明</a:t>
            </a:r>
            <a:r>
              <a:rPr lang="en-US" altLang="zh-CN" dirty="0" smtClean="0">
                <a:latin typeface="Times New Roman" pitchFamily="18" charset="0"/>
              </a:rPr>
              <a:t>g(n)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</a:rPr>
              <a:t>f(n)</a:t>
            </a:r>
            <a:r>
              <a:rPr lang="zh-CN" altLang="en-US" dirty="0" smtClean="0">
                <a:latin typeface="Times New Roman" pitchFamily="18" charset="0"/>
              </a:rPr>
              <a:t>的渐近</a:t>
            </a:r>
            <a:r>
              <a:rPr lang="zh-CN" altLang="en-US" dirty="0" smtClean="0">
                <a:solidFill>
                  <a:srgbClr val="FFFF00"/>
                </a:solidFill>
                <a:latin typeface="Times New Roman" pitchFamily="18" charset="0"/>
              </a:rPr>
              <a:t>下限</a:t>
            </a:r>
            <a:endParaRPr lang="en-US" altLang="zh-CN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说明</a:t>
            </a:r>
            <a:r>
              <a:rPr lang="en-US" altLang="zh-CN" dirty="0" smtClean="0">
                <a:latin typeface="Times New Roman" pitchFamily="18" charset="0"/>
              </a:rPr>
              <a:t>f(n)</a:t>
            </a:r>
            <a:r>
              <a:rPr lang="zh-CN" altLang="en-US" dirty="0" smtClean="0">
                <a:latin typeface="Times New Roman" pitchFamily="18" charset="0"/>
              </a:rPr>
              <a:t>的时间复杂度</a:t>
            </a:r>
            <a:r>
              <a:rPr lang="zh-CN" altLang="en-US" dirty="0" smtClean="0">
                <a:solidFill>
                  <a:srgbClr val="FFFF00"/>
                </a:solidFill>
                <a:latin typeface="Times New Roman" pitchFamily="18" charset="0"/>
              </a:rPr>
              <a:t>不低于</a:t>
            </a:r>
            <a:r>
              <a:rPr lang="en-US" altLang="zh-CN" dirty="0" smtClean="0">
                <a:latin typeface="Times New Roman" pitchFamily="18" charset="0"/>
              </a:rPr>
              <a:t>g(n)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即便是最好情况下，</a:t>
            </a:r>
            <a:r>
              <a:rPr lang="en-US" altLang="zh-CN" dirty="0" smtClean="0">
                <a:latin typeface="Times New Roman" pitchFamily="18" charset="0"/>
              </a:rPr>
              <a:t> f(n)</a:t>
            </a:r>
            <a:r>
              <a:rPr lang="zh-CN" altLang="en-US" dirty="0" smtClean="0">
                <a:latin typeface="Times New Roman" pitchFamily="18" charset="0"/>
              </a:rPr>
              <a:t>的时间复杂度也不会低于</a:t>
            </a:r>
            <a:r>
              <a:rPr lang="en-US" altLang="zh-CN" dirty="0" smtClean="0">
                <a:latin typeface="Times New Roman" pitchFamily="18" charset="0"/>
              </a:rPr>
              <a:t>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F91EE4EA-099C-4C92-A15C-39F4A22D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6A0BD8-C4B9-404A-BB0F-EBA0013AE3FC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187394" name="Rectangle 2">
            <a:extLst>
              <a:ext uri="{FF2B5EF4-FFF2-40B4-BE49-F238E27FC236}">
                <a16:creationId xmlns="" xmlns:a16="http://schemas.microsoft.com/office/drawing/2014/main" id="{A9111C5E-9E15-4EF6-8391-4D94BD8D9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定义</a:t>
            </a:r>
            <a:r>
              <a:rPr lang="en-US" altLang="zh-CN" dirty="0" smtClean="0">
                <a:latin typeface="Times New Roman" pitchFamily="18" charset="0"/>
              </a:rPr>
              <a:t>1.3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 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87395" name="Rectangle 3">
            <a:extLst>
              <a:ext uri="{FF2B5EF4-FFF2-40B4-BE49-F238E27FC236}">
                <a16:creationId xmlns="" xmlns:a16="http://schemas.microsoft.com/office/drawing/2014/main" id="{E23FF02E-3C3E-4403-AB11-B4315DD67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981200"/>
            <a:ext cx="8280400" cy="466251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Times New Roman" pitchFamily="18" charset="0"/>
              </a:rPr>
              <a:t>如果存在正常数</a:t>
            </a:r>
            <a:r>
              <a:rPr lang="en-US" altLang="zh-CN" b="0" dirty="0">
                <a:latin typeface="Times New Roman" pitchFamily="18" charset="0"/>
              </a:rPr>
              <a:t>c</a:t>
            </a:r>
            <a:r>
              <a:rPr lang="en-US" altLang="zh-CN" b="0" baseline="-25000" dirty="0">
                <a:latin typeface="Times New Roman" pitchFamily="18" charset="0"/>
              </a:rPr>
              <a:t>1</a:t>
            </a:r>
            <a:r>
              <a:rPr lang="en-US" altLang="zh-CN" b="0" dirty="0">
                <a:latin typeface="Times New Roman" pitchFamily="18" charset="0"/>
              </a:rPr>
              <a:t>, c</a:t>
            </a:r>
            <a:r>
              <a:rPr lang="en-US" altLang="zh-CN" b="0" baseline="-25000" dirty="0">
                <a:latin typeface="Times New Roman" pitchFamily="18" charset="0"/>
              </a:rPr>
              <a:t>2</a:t>
            </a:r>
            <a:r>
              <a:rPr lang="zh-CN" altLang="en-US" b="0" dirty="0">
                <a:latin typeface="Times New Roman" pitchFamily="18" charset="0"/>
              </a:rPr>
              <a:t>和</a:t>
            </a:r>
            <a:r>
              <a:rPr lang="en-US" altLang="zh-CN" b="0" dirty="0">
                <a:latin typeface="Times New Roman" pitchFamily="18" charset="0"/>
              </a:rPr>
              <a:t>n</a:t>
            </a:r>
            <a:r>
              <a:rPr lang="en-US" altLang="zh-CN" b="0" baseline="-25000" dirty="0">
                <a:latin typeface="Times New Roman" pitchFamily="18" charset="0"/>
              </a:rPr>
              <a:t>0</a:t>
            </a:r>
            <a:r>
              <a:rPr lang="zh-CN" altLang="en-US" b="0" dirty="0">
                <a:latin typeface="Times New Roman" pitchFamily="18" charset="0"/>
              </a:rPr>
              <a:t>，对于所有的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latin typeface="Times New Roman" pitchFamily="18" charset="0"/>
              </a:rPr>
              <a:t>   </a:t>
            </a:r>
            <a:r>
              <a:rPr lang="en-US" altLang="zh-CN" b="0" dirty="0">
                <a:latin typeface="Times New Roman" pitchFamily="18" charset="0"/>
              </a:rPr>
              <a:t>n</a:t>
            </a:r>
            <a:r>
              <a:rPr lang="en-US" altLang="zh-CN" b="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>
                <a:latin typeface="Times New Roman" pitchFamily="18" charset="0"/>
              </a:rPr>
              <a:t>n</a:t>
            </a:r>
            <a:r>
              <a:rPr lang="en-US" altLang="zh-CN" b="0" baseline="-25000" dirty="0">
                <a:latin typeface="Times New Roman" pitchFamily="18" charset="0"/>
              </a:rPr>
              <a:t>0</a:t>
            </a:r>
            <a:r>
              <a:rPr lang="zh-CN" altLang="en-US" b="0" dirty="0">
                <a:latin typeface="Times New Roman" pitchFamily="18" charset="0"/>
              </a:rPr>
              <a:t>，有</a:t>
            </a:r>
            <a:r>
              <a:rPr lang="en-US" altLang="zh-CN" b="0" dirty="0">
                <a:latin typeface="Times New Roman" pitchFamily="18" charset="0"/>
              </a:rPr>
              <a:t>c</a:t>
            </a:r>
            <a:r>
              <a:rPr lang="en-US" altLang="zh-CN" b="0" baseline="-25000" dirty="0">
                <a:latin typeface="Times New Roman" pitchFamily="18" charset="0"/>
              </a:rPr>
              <a:t>1</a:t>
            </a:r>
            <a:r>
              <a:rPr lang="en-US" altLang="zh-CN" b="0" dirty="0">
                <a:latin typeface="Times New Roman" pitchFamily="18" charset="0"/>
              </a:rPr>
              <a:t> | </a:t>
            </a:r>
            <a:r>
              <a:rPr lang="en-US" altLang="zh-CN" sz="3600" b="0" dirty="0">
                <a:latin typeface="Times New Roman" pitchFamily="18" charset="0"/>
              </a:rPr>
              <a:t>g(n) </a:t>
            </a:r>
            <a:r>
              <a:rPr lang="en-US" altLang="zh-CN" b="0" dirty="0">
                <a:latin typeface="Times New Roman" pitchFamily="18" charset="0"/>
              </a:rPr>
              <a:t>|</a:t>
            </a:r>
            <a:r>
              <a:rPr lang="en-US" altLang="zh-CN" b="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0" dirty="0">
                <a:latin typeface="Times New Roman" pitchFamily="18" charset="0"/>
              </a:rPr>
              <a:t>| </a:t>
            </a:r>
            <a:r>
              <a:rPr lang="en-US" altLang="zh-CN" sz="3600" b="0" dirty="0">
                <a:latin typeface="Times New Roman" pitchFamily="18" charset="0"/>
              </a:rPr>
              <a:t>f(n) </a:t>
            </a:r>
            <a:r>
              <a:rPr lang="en-US" altLang="zh-CN" b="0" dirty="0">
                <a:latin typeface="Times New Roman" pitchFamily="18" charset="0"/>
              </a:rPr>
              <a:t>| </a:t>
            </a:r>
            <a:r>
              <a:rPr lang="en-US" altLang="zh-CN" b="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0" dirty="0">
                <a:latin typeface="Times New Roman" pitchFamily="18" charset="0"/>
              </a:rPr>
              <a:t> c</a:t>
            </a:r>
            <a:r>
              <a:rPr lang="en-US" altLang="zh-CN" b="0" baseline="-25000" dirty="0">
                <a:latin typeface="Times New Roman" pitchFamily="18" charset="0"/>
              </a:rPr>
              <a:t>2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>
                <a:latin typeface="Times New Roman" pitchFamily="18" charset="0"/>
              </a:rPr>
              <a:t>| </a:t>
            </a:r>
            <a:r>
              <a:rPr lang="en-US" altLang="zh-CN" sz="3600" b="0" dirty="0">
                <a:latin typeface="Times New Roman" pitchFamily="18" charset="0"/>
              </a:rPr>
              <a:t>g(n) </a:t>
            </a:r>
            <a:r>
              <a:rPr lang="en-US" altLang="zh-CN" b="0" dirty="0">
                <a:latin typeface="Times New Roman" pitchFamily="18" charset="0"/>
              </a:rPr>
              <a:t>|</a:t>
            </a:r>
            <a:r>
              <a:rPr lang="en-US" altLang="zh-CN" sz="3600" b="0" dirty="0">
                <a:latin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</a:rPr>
              <a:t>，则记做</a:t>
            </a:r>
            <a:r>
              <a:rPr lang="en-US" altLang="zh-CN" sz="3600" b="0" dirty="0">
                <a:latin typeface="Times New Roman" pitchFamily="18" charset="0"/>
              </a:rPr>
              <a:t>f(n) </a:t>
            </a:r>
            <a:r>
              <a:rPr lang="en-US" altLang="zh-CN" sz="3600" b="0" dirty="0">
                <a:latin typeface="Times New Roman" pitchFamily="18" charset="0"/>
                <a:sym typeface="Symbol" pitchFamily="18" charset="2"/>
              </a:rPr>
              <a:t> </a:t>
            </a:r>
            <a:r>
              <a:rPr lang="en-US" altLang="zh-CN" sz="3600" b="0" dirty="0">
                <a:latin typeface="Times New Roman" pitchFamily="18" charset="0"/>
              </a:rPr>
              <a:t>(g(n) ) </a:t>
            </a:r>
            <a:r>
              <a:rPr lang="en-US" altLang="zh-CN" sz="3600" b="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若</a:t>
            </a:r>
            <a:r>
              <a:rPr lang="en-US" altLang="zh-CN" sz="3600" b="0" dirty="0" smtClean="0">
                <a:latin typeface="Times New Roman" pitchFamily="18" charset="0"/>
              </a:rPr>
              <a:t>f(n) </a:t>
            </a:r>
            <a:r>
              <a:rPr lang="en-US" altLang="zh-CN" sz="3600" b="0" dirty="0" smtClean="0">
                <a:latin typeface="Times New Roman" pitchFamily="18" charset="0"/>
                <a:sym typeface="Symbol" pitchFamily="18" charset="2"/>
              </a:rPr>
              <a:t> </a:t>
            </a:r>
            <a:r>
              <a:rPr lang="en-US" altLang="zh-CN" sz="3600" b="0" dirty="0" smtClean="0">
                <a:latin typeface="Times New Roman" pitchFamily="18" charset="0"/>
              </a:rPr>
              <a:t>(g(n) ) </a:t>
            </a:r>
            <a:r>
              <a:rPr lang="zh-CN" altLang="en-US" sz="3600" b="0" dirty="0" smtClean="0">
                <a:latin typeface="Times New Roman" pitchFamily="18" charset="0"/>
              </a:rPr>
              <a:t>，说明</a:t>
            </a:r>
            <a:endParaRPr lang="en-US" altLang="zh-CN" sz="3600" b="0" dirty="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0" dirty="0" smtClean="0">
                <a:latin typeface="Times New Roman" pitchFamily="18" charset="0"/>
              </a:rPr>
              <a:t>f(n)</a:t>
            </a:r>
            <a:r>
              <a:rPr lang="zh-CN" altLang="en-US" b="0" dirty="0" smtClean="0">
                <a:latin typeface="Times New Roman" pitchFamily="18" charset="0"/>
              </a:rPr>
              <a:t>和</a:t>
            </a:r>
            <a:r>
              <a:rPr lang="en-US" altLang="zh-CN" b="0" dirty="0" smtClean="0">
                <a:latin typeface="Times New Roman" pitchFamily="18" charset="0"/>
              </a:rPr>
              <a:t>g(n)</a:t>
            </a:r>
            <a:r>
              <a:rPr lang="zh-CN" altLang="en-US" b="0" u="sng" dirty="0" smtClean="0">
                <a:solidFill>
                  <a:srgbClr val="FF0000"/>
                </a:solidFill>
                <a:latin typeface="Times New Roman" pitchFamily="18" charset="0"/>
              </a:rPr>
              <a:t>时间复杂度相同</a:t>
            </a:r>
            <a:r>
              <a:rPr lang="zh-CN" altLang="en-US" b="0" dirty="0" smtClean="0">
                <a:latin typeface="Times New Roman" pitchFamily="18" charset="0"/>
              </a:rPr>
              <a:t>，或者说二者是“</a:t>
            </a:r>
            <a:r>
              <a:rPr lang="zh-CN" altLang="en-US" b="0" u="sng" dirty="0" smtClean="0">
                <a:solidFill>
                  <a:srgbClr val="FF0000"/>
                </a:solidFill>
                <a:latin typeface="Times New Roman" pitchFamily="18" charset="0"/>
              </a:rPr>
              <a:t>同阶</a:t>
            </a:r>
            <a:r>
              <a:rPr lang="zh-CN" altLang="en-US" b="0" dirty="0" smtClean="0">
                <a:latin typeface="Times New Roman" pitchFamily="18" charset="0"/>
              </a:rPr>
              <a:t>”的</a:t>
            </a:r>
            <a:endParaRPr lang="en-US" altLang="zh-CN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BE8D627D-6C48-4165-A692-7748BF5F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193949-AE47-4608-80B3-CFDF0EEAEEA8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211970" name="Rectangle 2">
            <a:extLst>
              <a:ext uri="{FF2B5EF4-FFF2-40B4-BE49-F238E27FC236}">
                <a16:creationId xmlns="" xmlns:a16="http://schemas.microsoft.com/office/drawing/2014/main" id="{9A89877A-91C8-4712-A0DD-2EBE49A20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/>
              <a:t>渐近表示函数的若干性质</a:t>
            </a:r>
          </a:p>
        </p:txBody>
      </p:sp>
      <p:sp>
        <p:nvSpPr>
          <p:cNvPr id="211972" name="Rectangle 4">
            <a:extLst>
              <a:ext uri="{FF2B5EF4-FFF2-40B4-BE49-F238E27FC236}">
                <a16:creationId xmlns="" xmlns:a16="http://schemas.microsoft.com/office/drawing/2014/main" id="{8E898E77-1C22-4D58-902B-7DF339243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628775"/>
            <a:ext cx="2808288" cy="647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/>
              <a:t>）传递性：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1973" name="Text Box 5">
            <a:extLst>
              <a:ext uri="{FF2B5EF4-FFF2-40B4-BE49-F238E27FC236}">
                <a16:creationId xmlns="" xmlns:a16="http://schemas.microsoft.com/office/drawing/2014/main" id="{B5A24378-B703-4770-97C9-57A15805B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12988"/>
            <a:ext cx="5148262" cy="457200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 (n)=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(g(n))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g(n)=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(h (n)) 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</a:t>
            </a:r>
          </a:p>
        </p:txBody>
      </p:sp>
      <p:sp>
        <p:nvSpPr>
          <p:cNvPr id="211974" name="Text Box 6">
            <a:extLst>
              <a:ext uri="{FF2B5EF4-FFF2-40B4-BE49-F238E27FC236}">
                <a16:creationId xmlns="" xmlns:a16="http://schemas.microsoft.com/office/drawing/2014/main" id="{1D63FE2B-9639-433F-8DB5-A9EAFA29C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977" y="2349500"/>
            <a:ext cx="2557463" cy="457200"/>
          </a:xfrm>
          <a:prstGeom prst="rect">
            <a:avLst/>
          </a:prstGeom>
          <a:solidFill>
            <a:srgbClr val="FCAB9E"/>
          </a:solidFill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(n)=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(h(n))</a:t>
            </a:r>
          </a:p>
        </p:txBody>
      </p:sp>
      <p:sp>
        <p:nvSpPr>
          <p:cNvPr id="211975" name="Text Box 7">
            <a:extLst>
              <a:ext uri="{FF2B5EF4-FFF2-40B4-BE49-F238E27FC236}">
                <a16:creationId xmlns="" xmlns:a16="http://schemas.microsoft.com/office/drawing/2014/main" id="{B4F57D10-4C4E-4744-A4D5-11BA5DD4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284538"/>
            <a:ext cx="5256212" cy="457200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 (n)=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(g (n))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g(n)=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(h (n))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</a:t>
            </a:r>
          </a:p>
        </p:txBody>
      </p:sp>
      <p:sp>
        <p:nvSpPr>
          <p:cNvPr id="211976" name="Text Box 8">
            <a:extLst>
              <a:ext uri="{FF2B5EF4-FFF2-40B4-BE49-F238E27FC236}">
                <a16:creationId xmlns="" xmlns:a16="http://schemas.microsoft.com/office/drawing/2014/main" id="{DE50ADE2-2CC3-4539-8930-E5BF8F79E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180" y="3357563"/>
            <a:ext cx="2808288" cy="457200"/>
          </a:xfrm>
          <a:prstGeom prst="rect">
            <a:avLst/>
          </a:prstGeom>
          <a:solidFill>
            <a:srgbClr val="FCAB9E"/>
          </a:solidFill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(n)=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(h(n))</a:t>
            </a:r>
          </a:p>
        </p:txBody>
      </p:sp>
      <p:sp>
        <p:nvSpPr>
          <p:cNvPr id="211977" name="Text Box 9">
            <a:extLst>
              <a:ext uri="{FF2B5EF4-FFF2-40B4-BE49-F238E27FC236}">
                <a16:creationId xmlns="" xmlns:a16="http://schemas.microsoft.com/office/drawing/2014/main" id="{508B5D0C-1658-410F-86E3-11672B68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00550"/>
            <a:ext cx="5076825" cy="457200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 (n)=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(g(n))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g(n)=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(h(n))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</a:t>
            </a:r>
          </a:p>
        </p:txBody>
      </p:sp>
      <p:sp>
        <p:nvSpPr>
          <p:cNvPr id="211978" name="Text Box 10">
            <a:extLst>
              <a:ext uri="{FF2B5EF4-FFF2-40B4-BE49-F238E27FC236}">
                <a16:creationId xmlns="" xmlns:a16="http://schemas.microsoft.com/office/drawing/2014/main" id="{1204D276-D9E0-42D0-BD1A-0DC1724C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011" y="4473575"/>
            <a:ext cx="2411413" cy="457200"/>
          </a:xfrm>
          <a:prstGeom prst="rect">
            <a:avLst/>
          </a:prstGeom>
          <a:solidFill>
            <a:srgbClr val="FCAB9E"/>
          </a:solidFill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(n)=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(h(n))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574B3F8A-6212-402E-A661-7D9F81BF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BE6581-9B99-4BC4-9829-0D6582D72355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="" xmlns:a16="http://schemas.microsoft.com/office/drawing/2014/main" id="{CB3DDA93-F77B-4AE4-9DD3-68178AD8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657225"/>
            <a:ext cx="3024187" cy="5329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）反身性：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0" i="1">
                <a:latin typeface="Times New Roman" pitchFamily="18" charset="0"/>
              </a:rPr>
              <a:t>f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)=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f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))</a:t>
            </a:r>
            <a:r>
              <a:rPr lang="zh-CN" altLang="en-US" sz="2800" b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0" i="1">
                <a:latin typeface="Times New Roman" pitchFamily="18" charset="0"/>
              </a:rPr>
              <a:t>f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)= </a:t>
            </a:r>
            <a:r>
              <a:rPr lang="en-US" altLang="zh-CN" sz="2800" b="0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f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))</a:t>
            </a:r>
            <a:r>
              <a:rPr lang="zh-CN" altLang="en-US" sz="2800" b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0" i="1">
                <a:latin typeface="Times New Roman" pitchFamily="18" charset="0"/>
              </a:rPr>
              <a:t>f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)=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f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)).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）对称性：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0" i="1">
                <a:latin typeface="Times New Roman" pitchFamily="18" charset="0"/>
              </a:rPr>
              <a:t>f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)=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g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))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）互对称性：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0" i="1">
                <a:latin typeface="Times New Roman" pitchFamily="18" charset="0"/>
              </a:rPr>
              <a:t>f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)= </a:t>
            </a:r>
            <a:r>
              <a:rPr lang="en-US" altLang="zh-CN" sz="2800" b="0" i="1">
                <a:latin typeface="Times New Roman" pitchFamily="18" charset="0"/>
              </a:rPr>
              <a:t>O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g</a:t>
            </a:r>
            <a:r>
              <a:rPr lang="en-US" altLang="zh-CN" sz="2800" b="0">
                <a:latin typeface="Times New Roman" pitchFamily="18" charset="0"/>
              </a:rPr>
              <a:t>(</a:t>
            </a:r>
            <a:r>
              <a:rPr lang="en-US" altLang="zh-CN" sz="2800" b="0" i="1">
                <a:latin typeface="Times New Roman" pitchFamily="18" charset="0"/>
              </a:rPr>
              <a:t>n</a:t>
            </a:r>
            <a:r>
              <a:rPr lang="en-US" altLang="zh-CN" sz="2800" b="0">
                <a:latin typeface="Times New Roman" pitchFamily="18" charset="0"/>
              </a:rPr>
              <a:t>))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0">
                <a:latin typeface="Times New Roman" pitchFamily="18" charset="0"/>
              </a:rPr>
              <a:t> </a:t>
            </a:r>
          </a:p>
        </p:txBody>
      </p:sp>
      <p:sp>
        <p:nvSpPr>
          <p:cNvPr id="212997" name="Text Box 5">
            <a:extLst>
              <a:ext uri="{FF2B5EF4-FFF2-40B4-BE49-F238E27FC236}">
                <a16:creationId xmlns="" xmlns:a16="http://schemas.microsoft.com/office/drawing/2014/main" id="{9B067B50-96CB-4718-81E7-3FA688B4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4041775"/>
            <a:ext cx="2951163" cy="457200"/>
          </a:xfrm>
          <a:prstGeom prst="rect">
            <a:avLst/>
          </a:prstGeom>
          <a:solidFill>
            <a:srgbClr val="FCAB9E"/>
          </a:solidFill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)=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))</a:t>
            </a:r>
          </a:p>
        </p:txBody>
      </p:sp>
      <p:sp>
        <p:nvSpPr>
          <p:cNvPr id="212998" name="Text Box 6">
            <a:extLst>
              <a:ext uri="{FF2B5EF4-FFF2-40B4-BE49-F238E27FC236}">
                <a16:creationId xmlns="" xmlns:a16="http://schemas.microsoft.com/office/drawing/2014/main" id="{D6491B4F-FCC3-49CA-BAC1-4552DB605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5445125"/>
            <a:ext cx="2951163" cy="457200"/>
          </a:xfrm>
          <a:prstGeom prst="rect">
            <a:avLst/>
          </a:prstGeom>
          <a:solidFill>
            <a:srgbClr val="FCAB9E"/>
          </a:solidFill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)=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="" xmlns:a16="http://schemas.microsoft.com/office/drawing/2014/main" id="{3CC63744-9C67-4AF1-9759-3E8184B5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3CF02F-AD91-4BF2-950A-110EB24691B2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214020" name="Rectangle 4">
            <a:extLst>
              <a:ext uri="{FF2B5EF4-FFF2-40B4-BE49-F238E27FC236}">
                <a16:creationId xmlns="" xmlns:a16="http://schemas.microsoft.com/office/drawing/2014/main" id="{8C21A06A-3914-4AE9-BCDE-1F4354E8C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96863"/>
            <a:ext cx="8172450" cy="579596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）算术运算：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))+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g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 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(max{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(n),</a:t>
            </a:r>
            <a:r>
              <a:rPr lang="en-US" altLang="zh-CN" sz="2800" b="0" i="1" dirty="0">
                <a:latin typeface="Times New Roman" pitchFamily="18" charset="0"/>
              </a:rPr>
              <a:t>g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)}) </a:t>
            </a:r>
            <a:r>
              <a:rPr lang="zh-CN" altLang="en-US" sz="2800" b="0" dirty="0">
                <a:latin typeface="Times New Roman" pitchFamily="18" charset="0"/>
              </a:rPr>
              <a:t>；（给出证明）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))+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g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 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(n)+</a:t>
            </a:r>
            <a:r>
              <a:rPr lang="en-US" altLang="zh-CN" sz="2800" b="0" i="1" dirty="0">
                <a:latin typeface="Times New Roman" pitchFamily="18" charset="0"/>
              </a:rPr>
              <a:t>g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 </a:t>
            </a:r>
            <a:r>
              <a:rPr lang="zh-CN" altLang="en-US" sz="2800" b="0" dirty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))*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g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 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(n)*</a:t>
            </a:r>
            <a:r>
              <a:rPr lang="en-US" altLang="zh-CN" sz="2800" b="0" i="1" dirty="0">
                <a:latin typeface="Times New Roman" pitchFamily="18" charset="0"/>
              </a:rPr>
              <a:t>g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 </a:t>
            </a:r>
            <a:r>
              <a:rPr lang="zh-CN" altLang="en-US" sz="2800" b="0" dirty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 err="1">
                <a:latin typeface="Times New Roman" pitchFamily="18" charset="0"/>
              </a:rPr>
              <a:t>cf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 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(n)) </a:t>
            </a:r>
            <a:r>
              <a:rPr lang="zh-CN" altLang="en-US" sz="2800" b="0" dirty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0" i="1" dirty="0">
                <a:latin typeface="Times New Roman" pitchFamily="18" charset="0"/>
              </a:rPr>
              <a:t>若</a:t>
            </a:r>
            <a:r>
              <a:rPr lang="en-US" altLang="zh-CN" sz="2800" b="0" i="1" dirty="0">
                <a:latin typeface="Times New Roman" pitchFamily="18" charset="0"/>
              </a:rPr>
              <a:t>g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)= 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，则有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))+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g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n</a:t>
            </a:r>
            <a:r>
              <a:rPr lang="en-US" altLang="zh-CN" sz="2800" b="0" dirty="0">
                <a:latin typeface="Times New Roman" pitchFamily="18" charset="0"/>
              </a:rPr>
              <a:t>)) 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i="1" dirty="0">
                <a:latin typeface="Times New Roman" pitchFamily="18" charset="0"/>
              </a:rPr>
              <a:t>O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</a:rPr>
              <a:t>f</a:t>
            </a:r>
            <a:r>
              <a:rPr lang="en-US" altLang="zh-CN" sz="2800" b="0" dirty="0">
                <a:latin typeface="Times New Roman" pitchFamily="18" charset="0"/>
              </a:rPr>
              <a:t>(n)) 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   也有类似性质，证明方法类似。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6C3D8A13-A451-45D0-95B6-6631FF3A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C3C1BC-19FE-44C4-B4D2-CF888E4B90B9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314370" name="Rectangle 2">
            <a:extLst>
              <a:ext uri="{FF2B5EF4-FFF2-40B4-BE49-F238E27FC236}">
                <a16:creationId xmlns="" xmlns:a16="http://schemas.microsoft.com/office/drawing/2014/main" id="{81B5DEE7-7F4B-49F7-B58E-3633882BD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0" i="1">
                <a:latin typeface="Times New Roman" pitchFamily="18" charset="0"/>
              </a:rPr>
              <a:t>证明</a:t>
            </a:r>
            <a:br>
              <a:rPr lang="zh-CN" altLang="en-US" sz="3600" b="0" i="1">
                <a:latin typeface="Times New Roman" pitchFamily="18" charset="0"/>
              </a:rPr>
            </a:br>
            <a:r>
              <a:rPr lang="en-US" altLang="zh-CN" sz="3600" b="0" i="1">
                <a:latin typeface="Times New Roman" pitchFamily="18" charset="0"/>
              </a:rPr>
              <a:t>O</a:t>
            </a:r>
            <a:r>
              <a:rPr lang="en-US" altLang="zh-CN" sz="3600" b="0">
                <a:latin typeface="Times New Roman" pitchFamily="18" charset="0"/>
              </a:rPr>
              <a:t>(</a:t>
            </a:r>
            <a:r>
              <a:rPr lang="en-US" altLang="zh-CN" sz="3600" b="0" i="1">
                <a:latin typeface="Times New Roman" pitchFamily="18" charset="0"/>
              </a:rPr>
              <a:t>f</a:t>
            </a:r>
            <a:r>
              <a:rPr lang="en-US" altLang="zh-CN" sz="3600" b="0">
                <a:latin typeface="Times New Roman" pitchFamily="18" charset="0"/>
              </a:rPr>
              <a:t>(</a:t>
            </a:r>
            <a:r>
              <a:rPr lang="en-US" altLang="zh-CN" sz="3600" b="0" i="1">
                <a:latin typeface="Times New Roman" pitchFamily="18" charset="0"/>
              </a:rPr>
              <a:t>n</a:t>
            </a:r>
            <a:r>
              <a:rPr lang="en-US" altLang="zh-CN" sz="3600" b="0">
                <a:latin typeface="Times New Roman" pitchFamily="18" charset="0"/>
              </a:rPr>
              <a:t>))+</a:t>
            </a:r>
            <a:r>
              <a:rPr lang="en-US" altLang="zh-CN" sz="3600" b="0" i="1">
                <a:latin typeface="Times New Roman" pitchFamily="18" charset="0"/>
              </a:rPr>
              <a:t>O</a:t>
            </a:r>
            <a:r>
              <a:rPr lang="en-US" altLang="zh-CN" sz="3600" b="0">
                <a:latin typeface="Times New Roman" pitchFamily="18" charset="0"/>
              </a:rPr>
              <a:t>(</a:t>
            </a:r>
            <a:r>
              <a:rPr lang="en-US" altLang="zh-CN" sz="3600" b="0" i="1">
                <a:latin typeface="Times New Roman" pitchFamily="18" charset="0"/>
              </a:rPr>
              <a:t>g</a:t>
            </a:r>
            <a:r>
              <a:rPr lang="en-US" altLang="zh-CN" sz="3600" b="0">
                <a:latin typeface="Times New Roman" pitchFamily="18" charset="0"/>
              </a:rPr>
              <a:t>(</a:t>
            </a:r>
            <a:r>
              <a:rPr lang="en-US" altLang="zh-CN" sz="3600" b="0" i="1">
                <a:latin typeface="Times New Roman" pitchFamily="18" charset="0"/>
              </a:rPr>
              <a:t>n</a:t>
            </a:r>
            <a:r>
              <a:rPr lang="en-US" altLang="zh-CN" sz="3600" b="0">
                <a:latin typeface="Times New Roman" pitchFamily="18" charset="0"/>
              </a:rPr>
              <a:t>)) </a:t>
            </a:r>
            <a:r>
              <a:rPr lang="en-US" altLang="zh-CN" sz="3600" b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3600" b="0">
                <a:latin typeface="Times New Roman" pitchFamily="18" charset="0"/>
              </a:rPr>
              <a:t> </a:t>
            </a:r>
            <a:r>
              <a:rPr lang="en-US" altLang="zh-CN" sz="3600" b="0" i="1">
                <a:latin typeface="Times New Roman" pitchFamily="18" charset="0"/>
              </a:rPr>
              <a:t>O</a:t>
            </a:r>
            <a:r>
              <a:rPr lang="en-US" altLang="zh-CN" sz="3600" b="0">
                <a:latin typeface="Times New Roman" pitchFamily="18" charset="0"/>
              </a:rPr>
              <a:t>(max{</a:t>
            </a:r>
            <a:r>
              <a:rPr lang="en-US" altLang="zh-CN" sz="3600" b="0" i="1">
                <a:latin typeface="Times New Roman" pitchFamily="18" charset="0"/>
              </a:rPr>
              <a:t>f</a:t>
            </a:r>
            <a:r>
              <a:rPr lang="en-US" altLang="zh-CN" sz="3600" b="0">
                <a:latin typeface="Times New Roman" pitchFamily="18" charset="0"/>
              </a:rPr>
              <a:t>(n),</a:t>
            </a:r>
            <a:r>
              <a:rPr lang="en-US" altLang="zh-CN" sz="3600" b="0" i="1">
                <a:latin typeface="Times New Roman" pitchFamily="18" charset="0"/>
              </a:rPr>
              <a:t>g</a:t>
            </a:r>
            <a:r>
              <a:rPr lang="en-US" altLang="zh-CN" sz="3600" b="0">
                <a:latin typeface="Times New Roman" pitchFamily="18" charset="0"/>
              </a:rPr>
              <a:t>(</a:t>
            </a:r>
            <a:r>
              <a:rPr lang="en-US" altLang="zh-CN" sz="3600" b="0" i="1">
                <a:latin typeface="Times New Roman" pitchFamily="18" charset="0"/>
              </a:rPr>
              <a:t>n</a:t>
            </a:r>
            <a:r>
              <a:rPr lang="en-US" altLang="zh-CN" sz="3600" b="0">
                <a:latin typeface="Times New Roman" pitchFamily="18" charset="0"/>
              </a:rPr>
              <a:t>)})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="" xmlns:a16="http://schemas.microsoft.com/office/drawing/2014/main" id="{F42A1DAA-C3AD-4F04-8DA5-5314BCF31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28775"/>
            <a:ext cx="764540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不妨设</a:t>
            </a:r>
            <a:r>
              <a:rPr lang="en-US" altLang="zh-CN" sz="2000" dirty="0"/>
              <a:t>p(n)= max{f(n),g(n)}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设</a:t>
            </a:r>
            <a:r>
              <a:rPr lang="en-US" altLang="zh-CN" sz="2000" dirty="0"/>
              <a:t>f 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(n)=O(f(n)), </a:t>
            </a:r>
            <a:r>
              <a:rPr lang="zh-CN" altLang="en-US" sz="2000" dirty="0"/>
              <a:t>则存在</a:t>
            </a:r>
            <a:r>
              <a:rPr lang="en-US" altLang="zh-CN" sz="2000" dirty="0"/>
              <a:t>c1,n1,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                 </a:t>
            </a:r>
            <a:r>
              <a:rPr lang="zh-CN" altLang="en-US" sz="2000" dirty="0"/>
              <a:t>当</a:t>
            </a:r>
            <a:r>
              <a:rPr lang="en-US" altLang="zh-CN" sz="2000" dirty="0"/>
              <a:t>n≥n1</a:t>
            </a:r>
            <a:r>
              <a:rPr lang="zh-CN" altLang="en-US" sz="2000" dirty="0"/>
              <a:t>时， </a:t>
            </a:r>
            <a:r>
              <a:rPr lang="en-US" altLang="zh-CN" sz="2000" dirty="0"/>
              <a:t>f 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 ≤c1*f(n)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设</a:t>
            </a:r>
            <a:r>
              <a:rPr lang="en-US" altLang="zh-CN" sz="2000" dirty="0"/>
              <a:t>g 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(n)=O(g(n)), </a:t>
            </a:r>
            <a:r>
              <a:rPr lang="zh-CN" altLang="en-US" sz="2000" dirty="0"/>
              <a:t>则存在</a:t>
            </a:r>
            <a:r>
              <a:rPr lang="en-US" altLang="zh-CN" sz="2000" dirty="0"/>
              <a:t>c2,n2,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                 </a:t>
            </a:r>
            <a:r>
              <a:rPr lang="zh-CN" altLang="en-US" sz="2000" dirty="0"/>
              <a:t>当</a:t>
            </a:r>
            <a:r>
              <a:rPr lang="en-US" altLang="zh-CN" sz="2000" dirty="0"/>
              <a:t>n≥n2</a:t>
            </a:r>
            <a:r>
              <a:rPr lang="zh-CN" altLang="en-US" sz="2000" dirty="0"/>
              <a:t>时， </a:t>
            </a:r>
            <a:r>
              <a:rPr lang="en-US" altLang="zh-CN" sz="2000" dirty="0"/>
              <a:t>g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 ≤c2*g(n)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则</a:t>
            </a:r>
            <a:r>
              <a:rPr lang="en-US" altLang="zh-CN" sz="2000" dirty="0"/>
              <a:t>O(f(n))+O(g(n)) =f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(n)+g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当</a:t>
            </a:r>
            <a:r>
              <a:rPr lang="en-US" altLang="zh-CN" sz="2000" dirty="0"/>
              <a:t>n ≥max{n1,n2}</a:t>
            </a:r>
            <a:r>
              <a:rPr lang="zh-CN" altLang="en-US" sz="2000" dirty="0"/>
              <a:t>时， </a:t>
            </a:r>
            <a:r>
              <a:rPr lang="en-US" altLang="zh-CN" sz="2000" dirty="0"/>
              <a:t>f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(n)+g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 ≤c1*f(n)+ c2*g(n) ≤c1*p(n)+ c2*p(n)=(c1+c2)*p(n)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即存在</a:t>
            </a:r>
            <a:r>
              <a:rPr lang="en-US" altLang="zh-CN" sz="2000" dirty="0"/>
              <a:t>c3=c1+c2, n3= max{n1,n2},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</a:t>
            </a:r>
            <a:r>
              <a:rPr lang="zh-CN" altLang="en-US" sz="2000" dirty="0"/>
              <a:t>当</a:t>
            </a:r>
            <a:r>
              <a:rPr lang="en-US" altLang="zh-CN" sz="2000" dirty="0"/>
              <a:t>n ≥n3</a:t>
            </a:r>
            <a:r>
              <a:rPr lang="zh-CN" altLang="en-US" sz="2000" dirty="0"/>
              <a:t>时， </a:t>
            </a:r>
            <a:r>
              <a:rPr lang="en-US" altLang="zh-CN" sz="2000" dirty="0"/>
              <a:t>f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(n)+g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(n) ≤c3*p(n)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故</a:t>
            </a:r>
            <a:r>
              <a:rPr lang="en-US" altLang="zh-CN" sz="2000" dirty="0"/>
              <a:t>O(f(n))+O(g(n)) 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dirty="0"/>
              <a:t> O(max{f(n),g(n)})</a:t>
            </a:r>
          </a:p>
        </p:txBody>
      </p:sp>
      <p:sp>
        <p:nvSpPr>
          <p:cNvPr id="5" name="动作按钮: 结束 4">
            <a:hlinkClick r:id="" action="ppaction://noaction" highlightClick="1"/>
          </p:cNvPr>
          <p:cNvSpPr/>
          <p:nvPr/>
        </p:nvSpPr>
        <p:spPr bwMode="auto">
          <a:xfrm>
            <a:off x="7572396" y="5143512"/>
            <a:ext cx="1214446" cy="928694"/>
          </a:xfrm>
          <a:prstGeom prst="actionButtonEnd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FAB0AD-30E4-4675-9367-FEB0FD6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000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运行时间的度量单位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B42EA2E-A36D-4672-B911-4B0BCF4E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8316912" cy="5148262"/>
          </a:xfrm>
        </p:spPr>
        <p:txBody>
          <a:bodyPr/>
          <a:lstStyle/>
          <a:p>
            <a:pPr>
              <a:defRPr/>
            </a:pPr>
            <a:r>
              <a:rPr lang="zh-CN" altLang="en-US" u="sng" dirty="0"/>
              <a:t>方法</a:t>
            </a:r>
            <a:r>
              <a:rPr lang="en-US" altLang="zh-CN" u="sng" dirty="0"/>
              <a:t>1</a:t>
            </a:r>
            <a:r>
              <a:rPr lang="zh-CN" altLang="en-US" dirty="0"/>
              <a:t>：使用</a:t>
            </a:r>
            <a:r>
              <a:rPr lang="zh-CN" altLang="en-US" u="sng" dirty="0" smtClean="0">
                <a:solidFill>
                  <a:srgbClr val="FF0000"/>
                </a:solidFill>
              </a:rPr>
              <a:t>时间标准</a:t>
            </a:r>
            <a:r>
              <a:rPr lang="zh-CN" altLang="en-US" u="sng" dirty="0">
                <a:solidFill>
                  <a:srgbClr val="FF0000"/>
                </a:solidFill>
              </a:rPr>
              <a:t>度量单位</a:t>
            </a:r>
            <a:r>
              <a:rPr lang="zh-CN" altLang="en-US" dirty="0"/>
              <a:t>（秒、毫秒）来度量算法程序的运行时间。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C000"/>
                </a:solidFill>
              </a:rPr>
              <a:t>其明显缺陷</a:t>
            </a:r>
            <a:endParaRPr lang="en-US" altLang="zh-CN" dirty="0">
              <a:solidFill>
                <a:srgbClr val="FFC000"/>
              </a:solidFill>
            </a:endParaRPr>
          </a:p>
          <a:p>
            <a:pPr>
              <a:defRPr/>
            </a:pPr>
            <a:r>
              <a:rPr lang="zh-CN" altLang="en-US" dirty="0"/>
              <a:t>依赖于特定计算机的运行速度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依赖</a:t>
            </a:r>
            <a:r>
              <a:rPr lang="zh-CN" altLang="en-US" dirty="0"/>
              <a:t>于算法程序实现的质量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依赖</a:t>
            </a:r>
            <a:r>
              <a:rPr lang="zh-CN" altLang="en-US" dirty="0"/>
              <a:t>于使用哪种编译器将程序转化为机器语言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</a:t>
            </a:r>
            <a:r>
              <a:rPr lang="zh-CN" altLang="en-US" dirty="0"/>
              <a:t>实际运行时间进行计时也比较困难。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2C7B617-1E75-4F83-855B-F41AFE98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9DAA27-AB12-4718-A0E7-112A56867604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AD6C77-2A24-4DC9-A4F3-EF9B3FB1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000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运行时间的度量单位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D5FA73-716A-4944-AB05-8A9C67CC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8316912" cy="5148262"/>
          </a:xfrm>
        </p:spPr>
        <p:txBody>
          <a:bodyPr/>
          <a:lstStyle/>
          <a:p>
            <a:pPr>
              <a:defRPr/>
            </a:pPr>
            <a:r>
              <a:rPr lang="zh-CN" altLang="en-US" u="sng" dirty="0"/>
              <a:t>方法</a:t>
            </a:r>
            <a:r>
              <a:rPr lang="en-US" altLang="zh-CN" u="sng" dirty="0"/>
              <a:t>2</a:t>
            </a:r>
            <a:r>
              <a:rPr lang="zh-CN" altLang="en-US" dirty="0"/>
              <a:t>：统计算法</a:t>
            </a:r>
            <a:r>
              <a:rPr lang="zh-CN" altLang="en-US" u="sng" dirty="0">
                <a:solidFill>
                  <a:srgbClr val="FF0000"/>
                </a:solidFill>
              </a:rPr>
              <a:t>每一步操作的执行次数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缺点：过于困难、且没有必要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只需要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(1)</a:t>
            </a:r>
            <a:r>
              <a:rPr lang="zh-CN" altLang="en-US" dirty="0"/>
              <a:t>找出算法中最重要的操作（对总运行时间贡献最大的操作）</a:t>
            </a:r>
            <a:r>
              <a:rPr lang="en-US" altLang="zh-CN" dirty="0"/>
              <a:t>——</a:t>
            </a:r>
            <a:r>
              <a:rPr lang="zh-CN" altLang="en-US" dirty="0"/>
              <a:t>基本操作（</a:t>
            </a:r>
            <a:r>
              <a:rPr lang="en-US" altLang="zh-CN" dirty="0"/>
              <a:t>basic operation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(2)</a:t>
            </a:r>
            <a:r>
              <a:rPr lang="zh-CN" altLang="en-US" dirty="0"/>
              <a:t>然后</a:t>
            </a:r>
            <a:r>
              <a:rPr lang="zh-CN" altLang="en-US" u="sng" dirty="0">
                <a:solidFill>
                  <a:srgbClr val="FF0000"/>
                </a:solidFill>
              </a:rPr>
              <a:t>计算在该算法中基本操作运行的次数</a:t>
            </a:r>
            <a:endParaRPr lang="en-US" altLang="zh-CN" u="sng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DD3E5C9-86B6-4DAE-B83E-13BB2880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A678B7-93B8-4C2A-B338-BE45C0FA65E9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9D7A2B0A-FB45-41A7-BFEE-752B4F3F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E21D2D-8E93-4F3C-966F-5652455E5FD3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293890" name="Rectangle 2">
            <a:extLst>
              <a:ext uri="{FF2B5EF4-FFF2-40B4-BE49-F238E27FC236}">
                <a16:creationId xmlns="" xmlns:a16="http://schemas.microsoft.com/office/drawing/2014/main" id="{6B32BC5D-D32A-4B6C-AF12-72575A866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欧几里得算法的基本操作</a:t>
            </a:r>
            <a:endParaRPr lang="en-US" altLang="zh-CN" sz="4000"/>
          </a:p>
        </p:txBody>
      </p:sp>
      <p:sp>
        <p:nvSpPr>
          <p:cNvPr id="293891" name="Rectangle 3">
            <a:extLst>
              <a:ext uri="{FF2B5EF4-FFF2-40B4-BE49-F238E27FC236}">
                <a16:creationId xmlns="" xmlns:a16="http://schemas.microsoft.com/office/drawing/2014/main" id="{C4F35181-6435-4634-9D41-8D247E65F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024063"/>
            <a:ext cx="7645400" cy="4141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Euclid (m,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		// </a:t>
            </a:r>
            <a:r>
              <a:rPr lang="zh-CN" altLang="en-US" sz="2400" dirty="0"/>
              <a:t>求正整数</a:t>
            </a:r>
            <a:r>
              <a:rPr lang="en-US" altLang="zh-CN" sz="2400" dirty="0"/>
              <a:t>m</a:t>
            </a:r>
            <a:r>
              <a:rPr lang="zh-CN" altLang="en-US" sz="2400" dirty="0"/>
              <a:t>和</a:t>
            </a:r>
            <a:r>
              <a:rPr lang="en-US" altLang="zh-CN" sz="2400" dirty="0"/>
              <a:t>n (m</a:t>
            </a:r>
            <a:r>
              <a:rPr lang="zh-CN" altLang="zh-CN" sz="2400" dirty="0"/>
              <a:t>≥</a:t>
            </a:r>
            <a:r>
              <a:rPr lang="en-US" altLang="zh-CN" sz="2400" dirty="0"/>
              <a:t>n)</a:t>
            </a:r>
            <a:r>
              <a:rPr lang="zh-CN" altLang="en-US" sz="2400" dirty="0"/>
              <a:t>的最大公因数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		</a:t>
            </a:r>
            <a:r>
              <a:rPr lang="en-US" altLang="zh-CN" sz="2400" dirty="0"/>
              <a:t>r ← Mod(</a:t>
            </a:r>
            <a:r>
              <a:rPr lang="en-US" altLang="zh-CN" sz="2400" dirty="0" err="1"/>
              <a:t>m,n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		 While r≠0 Do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		m ←n. n ←r. r ←mod(</a:t>
            </a:r>
            <a:r>
              <a:rPr lang="en-US" altLang="zh-CN" sz="2400" dirty="0" err="1"/>
              <a:t>m,n</a:t>
            </a:r>
            <a:r>
              <a:rPr lang="en-US" altLang="zh-CN" sz="2400" dirty="0"/>
              <a:t>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		Repeat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		Return 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 Euclid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="" xmlns:a16="http://schemas.microsoft.com/office/drawing/2014/main" id="{DB6D8B69-15B0-4649-BE31-B5DE85EE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249613"/>
            <a:ext cx="2447925" cy="647700"/>
          </a:xfrm>
          <a:prstGeom prst="wedgeRoundRectCallout">
            <a:avLst>
              <a:gd name="adj1" fmla="val -50352"/>
              <a:gd name="adj2" fmla="val 80708"/>
              <a:gd name="adj3" fmla="val 16667"/>
            </a:avLst>
          </a:prstGeom>
          <a:solidFill>
            <a:schemeClr val="accent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基本操作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B17EA7-60E3-4F11-9759-124A8A2D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0366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算法中的基本操作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417A807-55A2-4603-BE81-2120E55E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0825"/>
            <a:ext cx="7645400" cy="46450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不难发现算法中的基本操作：通常是算法最内层循环中最费时的操作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DCFF73E-0EF9-4FD6-A919-8E15DB07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E956CA-AC88-4A35-AD35-0F9F16731547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BBC185-6434-40B1-A977-44FE8C9C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基本操作的运行次数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5003B72-C321-47F0-9A97-8D9D4D56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25930F-61D3-4422-94EC-DD4CCF8ADA5A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52228" name="Text Box 4">
            <a:extLst>
              <a:ext uri="{FF2B5EF4-FFF2-40B4-BE49-F238E27FC236}">
                <a16:creationId xmlns="" xmlns:a16="http://schemas.microsoft.com/office/drawing/2014/main" id="{25282CB9-156D-4521-AB3D-DD26CEC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276475"/>
            <a:ext cx="1743075" cy="1989138"/>
          </a:xfrm>
          <a:prstGeom prst="rect">
            <a:avLst/>
          </a:prstGeom>
          <a:solidFill>
            <a:srgbClr val="FFF3FF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begin</a:t>
            </a:r>
          </a:p>
          <a:p>
            <a:pPr algn="l"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B21BE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B21BE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 sz="2800" b="1">
                <a:solidFill>
                  <a:srgbClr val="B21BEF"/>
                </a:solidFill>
                <a:latin typeface="Times New Roman" panose="02020603050405020304" pitchFamily="18" charset="0"/>
              </a:rPr>
              <a:t>x+y</a:t>
            </a:r>
          </a:p>
          <a:p>
            <a:pPr algn="l"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end</a:t>
            </a:r>
          </a:p>
          <a:p>
            <a:pPr algn="l" eaLnBrk="1" hangingPunct="1">
              <a:lnSpc>
                <a:spcPct val="110000"/>
              </a:lnSpc>
            </a:pPr>
            <a:endParaRPr kumimoji="1" lang="en-US" altLang="zh-CN" sz="2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="" xmlns:a16="http://schemas.microsoft.com/office/drawing/2014/main" id="{C01B003D-18BE-40CB-9DDC-14C0A4158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312988"/>
            <a:ext cx="2690812" cy="1816100"/>
          </a:xfrm>
          <a:prstGeom prst="rect">
            <a:avLst/>
          </a:prstGeom>
          <a:solidFill>
            <a:srgbClr val="FFFFE5"/>
          </a:solidFill>
          <a:ln w="9525">
            <a:solidFill>
              <a:srgbClr val="FEF8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begin</a:t>
            </a:r>
          </a:p>
          <a:p>
            <a:pPr algn="l" eaLnBrk="1" hangingPunct="1"/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for i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>
                <a:sym typeface="Wingdings" panose="05000000000000000000" pitchFamily="2" charset="2"/>
              </a:rPr>
              <a:t>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1 to n do</a:t>
            </a:r>
          </a:p>
          <a:p>
            <a:pPr algn="l" eaLnBrk="1" hangingPunct="1"/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800" b="1">
                <a:solidFill>
                  <a:srgbClr val="B21BEF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solidFill>
                  <a:srgbClr val="B21BEF"/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zh-CN"/>
              <a:t> </a:t>
            </a:r>
            <a:r>
              <a:rPr kumimoji="1" lang="en-US" altLang="zh-CN" sz="2800" b="1">
                <a:solidFill>
                  <a:srgbClr val="B21BEF"/>
                </a:solidFill>
                <a:latin typeface="Times New Roman" panose="02020603050405020304" pitchFamily="18" charset="0"/>
              </a:rPr>
              <a:t>x+y</a:t>
            </a:r>
          </a:p>
          <a:p>
            <a:pPr algn="l" eaLnBrk="1" hangingPunct="1"/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="" xmlns:a16="http://schemas.microsoft.com/office/drawing/2014/main" id="{277AC458-1BB6-41AB-8BDA-60F7B32F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2312988"/>
            <a:ext cx="3124200" cy="2247900"/>
          </a:xfrm>
          <a:prstGeom prst="rect">
            <a:avLst/>
          </a:prstGeom>
          <a:solidFill>
            <a:srgbClr val="DD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begin</a:t>
            </a:r>
          </a:p>
          <a:p>
            <a:pPr algn="l" eaLnBrk="1" hangingPunct="1"/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for  i </a:t>
            </a:r>
            <a:r>
              <a:rPr kumimoji="1"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zh-CN" sz="2800"/>
              <a:t>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1 to n do</a:t>
            </a:r>
          </a:p>
          <a:p>
            <a:pPr algn="l" eaLnBrk="1" hangingPunct="1"/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 for  j </a:t>
            </a:r>
            <a:r>
              <a:rPr kumimoji="1"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zh-CN"/>
              <a:t>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1 to n do</a:t>
            </a:r>
          </a:p>
          <a:p>
            <a:pPr algn="l" eaLnBrk="1" hangingPunct="1"/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800" b="1">
                <a:solidFill>
                  <a:srgbClr val="B21BEF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solidFill>
                  <a:srgbClr val="B21BEF"/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zh-CN">
                <a:sym typeface="Wingdings" panose="05000000000000000000" pitchFamily="2" charset="2"/>
              </a:rPr>
              <a:t> </a:t>
            </a:r>
            <a:r>
              <a:rPr kumimoji="1" lang="en-US" altLang="zh-CN" sz="2800" b="1">
                <a:solidFill>
                  <a:srgbClr val="B21BEF"/>
                </a:solidFill>
                <a:latin typeface="Times New Roman" panose="02020603050405020304" pitchFamily="18" charset="0"/>
              </a:rPr>
              <a:t>x+y</a:t>
            </a:r>
          </a:p>
          <a:p>
            <a:pPr algn="l" eaLnBrk="1" hangingPunct="1"/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="" xmlns:a16="http://schemas.microsoft.com/office/drawing/2014/main" id="{D7E080E1-872E-44F5-B9C7-991933240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265738"/>
            <a:ext cx="1511300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FC:1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="" xmlns:a16="http://schemas.microsoft.com/office/drawing/2014/main" id="{7B145A03-3987-4F14-BBF7-B64EB6D5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300663"/>
            <a:ext cx="1512887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FC:n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="" xmlns:a16="http://schemas.microsoft.com/office/drawing/2014/main" id="{F37F7115-8CA8-4279-B8C3-F61669C2B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65738"/>
            <a:ext cx="1512887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FC:n</a:t>
            </a:r>
            <a:r>
              <a:rPr kumimoji="1" lang="en-US" altLang="zh-CN" sz="32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E202A9FF-248F-4984-A4BE-54C06CD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35180A-E755-4A0B-A674-FE297F1D1CF0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0A63F10-48C7-4872-A37D-171129E28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解决同一问题的三个算法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="" xmlns:a16="http://schemas.microsoft.com/office/drawing/2014/main" id="{1762A644-CFD2-498F-BF64-44D6E4F36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520825"/>
            <a:ext cx="8208962" cy="4645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假设针对同一个问题，我们</a:t>
            </a:r>
            <a:r>
              <a:rPr lang="zh-CN" altLang="en-US" dirty="0"/>
              <a:t>分别设计了三个</a:t>
            </a:r>
            <a:r>
              <a:rPr lang="zh-CN" altLang="en-US" dirty="0" smtClean="0"/>
              <a:t>算法来解决该问题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/>
              <a:t>算法的基本操作的运行次数分别为：</a:t>
            </a:r>
            <a:r>
              <a:rPr lang="en-US" altLang="zh-CN" dirty="0"/>
              <a:t>n, </a:t>
            </a:r>
            <a:r>
              <a:rPr lang="en-US" altLang="zh-CN" b="0" dirty="0">
                <a:latin typeface="Times New Roman" pitchFamily="18" charset="0"/>
              </a:rPr>
              <a:t>n</a:t>
            </a:r>
            <a:r>
              <a:rPr lang="en-US" altLang="zh-CN" b="0" baseline="30000" dirty="0">
                <a:latin typeface="Times New Roman" pitchFamily="18" charset="0"/>
              </a:rPr>
              <a:t>2</a:t>
            </a:r>
            <a:r>
              <a:rPr lang="en-US" altLang="zh-CN" dirty="0"/>
              <a:t>, </a:t>
            </a:r>
            <a:r>
              <a:rPr lang="en-US" altLang="zh-CN" b="0" dirty="0">
                <a:latin typeface="Times New Roman" pitchFamily="18" charset="0"/>
              </a:rPr>
              <a:t>n</a:t>
            </a:r>
            <a:r>
              <a:rPr lang="en-US" altLang="zh-CN" b="0" baseline="30000" dirty="0">
                <a:latin typeface="Times New Roman" pitchFamily="18" charset="0"/>
              </a:rPr>
              <a:t>3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哪个算法好？哪个算法运行快？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比较小，三者的区别</a:t>
            </a:r>
            <a:r>
              <a:rPr lang="zh-CN" altLang="en-US" dirty="0" smtClean="0">
                <a:solidFill>
                  <a:srgbClr val="FF0000"/>
                </a:solidFill>
              </a:rPr>
              <a:t>并不特别大</a:t>
            </a:r>
            <a:r>
              <a:rPr lang="zh-CN" altLang="en-US" dirty="0">
                <a:solidFill>
                  <a:srgbClr val="FF0000"/>
                </a:solidFill>
              </a:rPr>
              <a:t>。但当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比较大时，三者的区别将非常大！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sq" cmpd="sng" algn="ctr">
          <a:solidFill>
            <a:schemeClr val="tx1"/>
          </a:solidFill>
          <a:prstDash val="solid"/>
          <a:round/>
          <a:headEnd type="none" w="sm" len="sm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sq" cmpd="sng" algn="ctr">
          <a:solidFill>
            <a:schemeClr val="tx1"/>
          </a:solidFill>
          <a:prstDash val="solid"/>
          <a:round/>
          <a:headEnd type="none" w="sm" len="sm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Cascade</Template>
  <TotalTime>15873</TotalTime>
  <Words>2315</Words>
  <Application>Microsoft Office PowerPoint</Application>
  <PresentationFormat>全屏显示(4:3)</PresentationFormat>
  <Paragraphs>336</Paragraphs>
  <Slides>39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Shimmer</vt:lpstr>
      <vt:lpstr>Equation</vt:lpstr>
      <vt:lpstr>公式</vt:lpstr>
      <vt:lpstr>第二章</vt:lpstr>
      <vt:lpstr>分析算法</vt:lpstr>
      <vt:lpstr>为什么分析算法？</vt:lpstr>
      <vt:lpstr>运行时间的度量单位</vt:lpstr>
      <vt:lpstr>运行时间的度量单位</vt:lpstr>
      <vt:lpstr>欧几里得算法的基本操作</vt:lpstr>
      <vt:lpstr>算法中的基本操作</vt:lpstr>
      <vt:lpstr>基本操作的运行次数</vt:lpstr>
      <vt:lpstr>解决同一问题的三个算法</vt:lpstr>
      <vt:lpstr>幻灯片 10</vt:lpstr>
      <vt:lpstr>幻灯片 11</vt:lpstr>
      <vt:lpstr>幻灯片 12</vt:lpstr>
      <vt:lpstr>幻灯片 13</vt:lpstr>
      <vt:lpstr>小规模数据</vt:lpstr>
      <vt:lpstr>中等规模数据</vt:lpstr>
      <vt:lpstr>幻灯片 16</vt:lpstr>
      <vt:lpstr>运行时间的度量单位</vt:lpstr>
      <vt:lpstr>幻灯片 18</vt:lpstr>
      <vt:lpstr>计算时间的渐近表示</vt:lpstr>
      <vt:lpstr>定义2.1:  O</vt:lpstr>
      <vt:lpstr>判断f(n) ＝O( g(n) )  ？</vt:lpstr>
      <vt:lpstr>判断f(n) ＝O( g(n) )  ？</vt:lpstr>
      <vt:lpstr>判断f(n) ＝O( g(n) )  ？</vt:lpstr>
      <vt:lpstr>定理2.1</vt:lpstr>
      <vt:lpstr>定理2.1</vt:lpstr>
      <vt:lpstr>从计算时间上对算法分类</vt:lpstr>
      <vt:lpstr>幻灯片 27</vt:lpstr>
      <vt:lpstr>f(n)有多少渐近上限？</vt:lpstr>
      <vt:lpstr>幻灯片 29</vt:lpstr>
      <vt:lpstr>定义1.2:   </vt:lpstr>
      <vt:lpstr>判断f(n) ＝ ( g(n) )  ？</vt:lpstr>
      <vt:lpstr>幻灯片 32</vt:lpstr>
      <vt:lpstr>幻灯片 33</vt:lpstr>
      <vt:lpstr>幻灯片 34</vt:lpstr>
      <vt:lpstr>定义1.3： </vt:lpstr>
      <vt:lpstr>渐近表示函数的若干性质</vt:lpstr>
      <vt:lpstr>幻灯片 37</vt:lpstr>
      <vt:lpstr>幻灯片 38</vt:lpstr>
      <vt:lpstr>证明 O(f(n))+O(g(n)) = O(max{f(n),g(n)})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zhch</dc:creator>
  <cp:lastModifiedBy>Dell</cp:lastModifiedBy>
  <cp:revision>841</cp:revision>
  <dcterms:created xsi:type="dcterms:W3CDTF">2002-07-20T08:27:56Z</dcterms:created>
  <dcterms:modified xsi:type="dcterms:W3CDTF">2020-02-21T05:50:53Z</dcterms:modified>
</cp:coreProperties>
</file>