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handoutMasterIdLst>
    <p:handoutMasterId r:id="rId32"/>
  </p:handoutMasterIdLst>
  <p:sldIdLst>
    <p:sldId id="279" r:id="rId2"/>
    <p:sldId id="283" r:id="rId3"/>
    <p:sldId id="284" r:id="rId4"/>
    <p:sldId id="285" r:id="rId5"/>
    <p:sldId id="286" r:id="rId6"/>
    <p:sldId id="287" r:id="rId7"/>
    <p:sldId id="288" r:id="rId8"/>
    <p:sldId id="290" r:id="rId9"/>
    <p:sldId id="291" r:id="rId10"/>
    <p:sldId id="293" r:id="rId11"/>
    <p:sldId id="296" r:id="rId12"/>
    <p:sldId id="298" r:id="rId13"/>
    <p:sldId id="299" r:id="rId14"/>
    <p:sldId id="301" r:id="rId15"/>
    <p:sldId id="305" r:id="rId16"/>
    <p:sldId id="306" r:id="rId17"/>
    <p:sldId id="307" r:id="rId18"/>
    <p:sldId id="308" r:id="rId19"/>
    <p:sldId id="309" r:id="rId20"/>
    <p:sldId id="310" r:id="rId21"/>
    <p:sldId id="311" r:id="rId22"/>
    <p:sldId id="312" r:id="rId23"/>
    <p:sldId id="316" r:id="rId24"/>
    <p:sldId id="317" r:id="rId25"/>
    <p:sldId id="319" r:id="rId26"/>
    <p:sldId id="323" r:id="rId27"/>
    <p:sldId id="324" r:id="rId28"/>
    <p:sldId id="325" r:id="rId29"/>
    <p:sldId id="328" r:id="rId3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CCFFCC"/>
    <a:srgbClr val="CCECFF"/>
    <a:srgbClr val="66CCFF"/>
    <a:srgbClr val="FFFF99"/>
    <a:srgbClr val="66FFCC"/>
    <a:srgbClr val="FFFFCC"/>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8" autoAdjust="0"/>
    <p:restoredTop sz="95320" autoAdjust="0"/>
  </p:normalViewPr>
  <p:slideViewPr>
    <p:cSldViewPr>
      <p:cViewPr varScale="1">
        <p:scale>
          <a:sx n="83" d="100"/>
          <a:sy n="83" d="100"/>
        </p:scale>
        <p:origin x="1651"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20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anose="02020603050405020304" pitchFamily="18" charset="0"/>
                <a:ea typeface="宋体" pitchFamily="2" charset="-122"/>
              </a:defRPr>
            </a:lvl1pPr>
          </a:lstStyle>
          <a:p>
            <a:pPr>
              <a:defRPr/>
            </a:pPr>
            <a:endParaRPr lang="en-US" altLang="zh-CN"/>
          </a:p>
        </p:txBody>
      </p:sp>
      <p:sp>
        <p:nvSpPr>
          <p:cNvPr id="2560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anose="02020603050405020304" pitchFamily="18" charset="0"/>
                <a:ea typeface="宋体" pitchFamily="2" charset="-122"/>
              </a:defRPr>
            </a:lvl1pPr>
          </a:lstStyle>
          <a:p>
            <a:pPr>
              <a:defRPr/>
            </a:pPr>
            <a:endParaRPr lang="en-US" altLang="zh-CN"/>
          </a:p>
        </p:txBody>
      </p:sp>
      <p:sp>
        <p:nvSpPr>
          <p:cNvPr id="2560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anose="02020603050405020304" pitchFamily="18" charset="0"/>
                <a:ea typeface="宋体" pitchFamily="2" charset="-122"/>
              </a:defRPr>
            </a:lvl1pPr>
          </a:lstStyle>
          <a:p>
            <a:pPr>
              <a:defRPr/>
            </a:pPr>
            <a:endParaRPr lang="en-US" altLang="zh-CN"/>
          </a:p>
        </p:txBody>
      </p:sp>
      <p:sp>
        <p:nvSpPr>
          <p:cNvPr id="2560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fld id="{26B21A57-E9E8-4256-BD22-AAFDD730E775}"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anose="02020603050405020304" pitchFamily="18" charset="0"/>
                <a:ea typeface="宋体" pitchFamily="2" charset="-122"/>
              </a:defRPr>
            </a:lvl1pPr>
          </a:lstStyle>
          <a:p>
            <a:pPr>
              <a:defRPr/>
            </a:pPr>
            <a:endParaRPr lang="en-US" altLang="zh-CN"/>
          </a:p>
        </p:txBody>
      </p:sp>
      <p:sp>
        <p:nvSpPr>
          <p:cNvPr id="204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anose="02020603050405020304" pitchFamily="18" charset="0"/>
                <a:ea typeface="宋体" pitchFamily="2" charset="-122"/>
              </a:defRPr>
            </a:lvl1pPr>
          </a:lstStyle>
          <a:p>
            <a:pPr>
              <a:defRPr/>
            </a:pPr>
            <a:endParaRPr lang="en-US" altLang="zh-CN"/>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anose="02020603050405020304" pitchFamily="18" charset="0"/>
                <a:ea typeface="宋体" pitchFamily="2" charset="-122"/>
              </a:defRPr>
            </a:lvl1pPr>
          </a:lstStyle>
          <a:p>
            <a:pPr>
              <a:defRPr/>
            </a:pPr>
            <a:endParaRPr lang="en-US" altLang="zh-CN"/>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fld id="{AA4F52F5-0644-4B81-89DA-1416A6C2FF4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noFill/>
        </p:spPr>
        <p:txBody>
          <a:bodyPr/>
          <a:lstStyle/>
          <a:p>
            <a:endParaRPr lang="zh-CN" altLang="en-US" smtClean="0"/>
          </a:p>
        </p:txBody>
      </p:sp>
      <p:sp>
        <p:nvSpPr>
          <p:cNvPr id="2867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CF81A68-B153-4F5A-A4D2-D6039D2CA79A}" type="slidenum">
              <a:rPr lang="en-US" altLang="zh-CN">
                <a:latin typeface="Times New Roman" panose="02020603050405020304" pitchFamily="18" charset="0"/>
              </a:rPr>
              <a:pPr/>
              <a:t>1</a:t>
            </a:fld>
            <a:endParaRPr lang="en-US" altLang="zh-CN">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79DF6B9-3C2E-485D-A7E9-31A8F26B68C9}" type="slidenum">
              <a:rPr lang="en-US" altLang="zh-CN" smtClean="0"/>
              <a:pPr>
                <a:spcBef>
                  <a:spcPct val="0"/>
                </a:spcBef>
              </a:pPr>
              <a:t>12</a:t>
            </a:fld>
            <a:endParaRPr lang="en-US" altLang="zh-CN"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zh-CN" b="1" smtClean="0">
              <a:ea typeface="宋体" panose="02010600030101010101" pitchFamily="2" charset="-122"/>
            </a:endParaRPr>
          </a:p>
          <a:p>
            <a:pPr eaLnBrk="1" hangingPunct="1"/>
            <a:endParaRPr lang="en-US" altLang="zh-CN" smtClean="0">
              <a:ea typeface="宋体" panose="02010600030101010101" pitchFamily="2" charset="-122"/>
            </a:endParaRPr>
          </a:p>
        </p:txBody>
      </p:sp>
    </p:spTree>
    <p:extLst>
      <p:ext uri="{BB962C8B-B14F-4D97-AF65-F5344CB8AC3E}">
        <p14:creationId xmlns:p14="http://schemas.microsoft.com/office/powerpoint/2010/main" val="13307862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grpSp>
      </p:grpSp>
      <p:pic>
        <p:nvPicPr>
          <p:cNvPr id="18" name="Picture 21" descr="jilin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48488" y="6165850"/>
            <a:ext cx="14668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37908"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smtClean="0"/>
              <a:t>单击此处编辑母版副标题样式</a:t>
            </a:r>
          </a:p>
        </p:txBody>
      </p:sp>
      <p:sp>
        <p:nvSpPr>
          <p:cNvPr id="19"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20" name="Rectangle 18"/>
          <p:cNvSpPr>
            <a:spLocks noGrp="1" noChangeArrowheads="1"/>
          </p:cNvSpPr>
          <p:nvPr>
            <p:ph type="sldNum" sz="quarter" idx="11"/>
          </p:nvPr>
        </p:nvSpPr>
        <p:spPr/>
        <p:txBody>
          <a:bodyPr/>
          <a:lstStyle>
            <a:lvl1pPr>
              <a:defRPr/>
            </a:lvl1pPr>
          </a:lstStyle>
          <a:p>
            <a:fld id="{D796358F-924C-4537-99C8-A6DF750F8EF1}" type="slidenum">
              <a:rPr lang="en-US" altLang="zh-CN"/>
              <a:pPr/>
              <a:t>‹#›</a:t>
            </a:fld>
            <a:endParaRPr lang="en-US" altLang="zh-CN"/>
          </a:p>
        </p:txBody>
      </p:sp>
    </p:spTree>
    <p:extLst>
      <p:ext uri="{BB962C8B-B14F-4D97-AF65-F5344CB8AC3E}">
        <p14:creationId xmlns:p14="http://schemas.microsoft.com/office/powerpoint/2010/main" val="4278630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sldNum" sz="quarter" idx="10"/>
          </p:nvPr>
        </p:nvSpPr>
        <p:spPr>
          <a:ln/>
        </p:spPr>
        <p:txBody>
          <a:bodyPr/>
          <a:lstStyle>
            <a:lvl1pPr>
              <a:defRPr/>
            </a:lvl1pPr>
          </a:lstStyle>
          <a:p>
            <a:fld id="{3DAE74B0-0EE0-4B46-B59B-7C0CD996CC0A}" type="slidenum">
              <a:rPr lang="en-US" altLang="zh-CN"/>
              <a:pPr/>
              <a:t>‹#›</a:t>
            </a:fld>
            <a:endParaRPr lang="en-US" altLang="zh-CN"/>
          </a:p>
        </p:txBody>
      </p:sp>
      <p:sp>
        <p:nvSpPr>
          <p:cNvPr id="5"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18823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sldNum" sz="quarter" idx="10"/>
          </p:nvPr>
        </p:nvSpPr>
        <p:spPr>
          <a:ln/>
        </p:spPr>
        <p:txBody>
          <a:bodyPr/>
          <a:lstStyle>
            <a:lvl1pPr>
              <a:defRPr/>
            </a:lvl1pPr>
          </a:lstStyle>
          <a:p>
            <a:fld id="{845E34C7-0ED7-439F-8599-760FACE98DFA}" type="slidenum">
              <a:rPr lang="en-US" altLang="zh-CN"/>
              <a:pPr/>
              <a:t>‹#›</a:t>
            </a:fld>
            <a:endParaRPr lang="en-US" altLang="zh-CN"/>
          </a:p>
        </p:txBody>
      </p:sp>
      <p:sp>
        <p:nvSpPr>
          <p:cNvPr id="5"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2358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sldNum" sz="quarter" idx="10"/>
          </p:nvPr>
        </p:nvSpPr>
        <p:spPr>
          <a:ln/>
        </p:spPr>
        <p:txBody>
          <a:bodyPr/>
          <a:lstStyle>
            <a:lvl1pPr>
              <a:defRPr/>
            </a:lvl1pPr>
          </a:lstStyle>
          <a:p>
            <a:fld id="{170FC316-C584-4B70-BE8B-C8194967CCD8}" type="slidenum">
              <a:rPr lang="en-US" altLang="zh-CN"/>
              <a:pPr/>
              <a:t>‹#›</a:t>
            </a:fld>
            <a:endParaRPr lang="en-US" altLang="zh-CN"/>
          </a:p>
        </p:txBody>
      </p:sp>
      <p:sp>
        <p:nvSpPr>
          <p:cNvPr id="5"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3700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Rectangle 3"/>
          <p:cNvSpPr>
            <a:spLocks noGrp="1" noChangeArrowheads="1"/>
          </p:cNvSpPr>
          <p:nvPr>
            <p:ph type="sldNum" sz="quarter" idx="10"/>
          </p:nvPr>
        </p:nvSpPr>
        <p:spPr>
          <a:ln/>
        </p:spPr>
        <p:txBody>
          <a:bodyPr/>
          <a:lstStyle>
            <a:lvl1pPr>
              <a:defRPr/>
            </a:lvl1pPr>
          </a:lstStyle>
          <a:p>
            <a:fld id="{8B840112-16AC-4C2E-988E-B75A64085A5C}" type="slidenum">
              <a:rPr lang="en-US" altLang="zh-CN"/>
              <a:pPr/>
              <a:t>‹#›</a:t>
            </a:fld>
            <a:endParaRPr lang="en-US" altLang="zh-CN"/>
          </a:p>
        </p:txBody>
      </p:sp>
      <p:sp>
        <p:nvSpPr>
          <p:cNvPr id="5"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3597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sldNum" sz="quarter" idx="10"/>
          </p:nvPr>
        </p:nvSpPr>
        <p:spPr>
          <a:ln/>
        </p:spPr>
        <p:txBody>
          <a:bodyPr/>
          <a:lstStyle>
            <a:lvl1pPr>
              <a:defRPr/>
            </a:lvl1pPr>
          </a:lstStyle>
          <a:p>
            <a:fld id="{8DD91501-4D4F-495F-A82E-4D55C87003FA}" type="slidenum">
              <a:rPr lang="en-US" altLang="zh-CN"/>
              <a:pPr/>
              <a:t>‹#›</a:t>
            </a:fld>
            <a:endParaRPr lang="en-US" altLang="zh-CN"/>
          </a:p>
        </p:txBody>
      </p:sp>
      <p:sp>
        <p:nvSpPr>
          <p:cNvPr id="6"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3938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sldNum" sz="quarter" idx="10"/>
          </p:nvPr>
        </p:nvSpPr>
        <p:spPr>
          <a:ln/>
        </p:spPr>
        <p:txBody>
          <a:bodyPr/>
          <a:lstStyle>
            <a:lvl1pPr>
              <a:defRPr/>
            </a:lvl1pPr>
          </a:lstStyle>
          <a:p>
            <a:fld id="{6F1D4C1F-31DF-4628-BE45-D51B3620F06A}" type="slidenum">
              <a:rPr lang="en-US" altLang="zh-CN"/>
              <a:pPr/>
              <a:t>‹#›</a:t>
            </a:fld>
            <a:endParaRPr lang="en-US" altLang="zh-CN"/>
          </a:p>
        </p:txBody>
      </p:sp>
      <p:sp>
        <p:nvSpPr>
          <p:cNvPr id="8"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7724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sldNum" sz="quarter" idx="10"/>
          </p:nvPr>
        </p:nvSpPr>
        <p:spPr>
          <a:ln/>
        </p:spPr>
        <p:txBody>
          <a:bodyPr/>
          <a:lstStyle>
            <a:lvl1pPr>
              <a:defRPr/>
            </a:lvl1pPr>
          </a:lstStyle>
          <a:p>
            <a:fld id="{6A9FB054-132D-4F81-854B-B72F07085983}" type="slidenum">
              <a:rPr lang="en-US" altLang="zh-CN"/>
              <a:pPr/>
              <a:t>‹#›</a:t>
            </a:fld>
            <a:endParaRPr lang="en-US" altLang="zh-CN"/>
          </a:p>
        </p:txBody>
      </p:sp>
      <p:sp>
        <p:nvSpPr>
          <p:cNvPr id="4"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9537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fld id="{8D188063-F3FC-4533-9326-91D557CE4F3A}" type="slidenum">
              <a:rPr lang="en-US" altLang="zh-CN"/>
              <a:pPr/>
              <a:t>‹#›</a:t>
            </a:fld>
            <a:endParaRPr lang="en-US" altLang="zh-CN"/>
          </a:p>
        </p:txBody>
      </p:sp>
      <p:sp>
        <p:nvSpPr>
          <p:cNvPr id="3"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3639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3"/>
          <p:cNvSpPr>
            <a:spLocks noGrp="1" noChangeArrowheads="1"/>
          </p:cNvSpPr>
          <p:nvPr>
            <p:ph type="sldNum" sz="quarter" idx="10"/>
          </p:nvPr>
        </p:nvSpPr>
        <p:spPr>
          <a:ln/>
        </p:spPr>
        <p:txBody>
          <a:bodyPr/>
          <a:lstStyle>
            <a:lvl1pPr>
              <a:defRPr/>
            </a:lvl1pPr>
          </a:lstStyle>
          <a:p>
            <a:fld id="{6456F8DB-C87F-4357-93C5-C05E95D48EA8}" type="slidenum">
              <a:rPr lang="en-US" altLang="zh-CN"/>
              <a:pPr/>
              <a:t>‹#›</a:t>
            </a:fld>
            <a:endParaRPr lang="en-US" altLang="zh-CN"/>
          </a:p>
        </p:txBody>
      </p:sp>
      <p:sp>
        <p:nvSpPr>
          <p:cNvPr id="6"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221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3"/>
          <p:cNvSpPr>
            <a:spLocks noGrp="1" noChangeArrowheads="1"/>
          </p:cNvSpPr>
          <p:nvPr>
            <p:ph type="sldNum" sz="quarter" idx="10"/>
          </p:nvPr>
        </p:nvSpPr>
        <p:spPr>
          <a:ln/>
        </p:spPr>
        <p:txBody>
          <a:bodyPr/>
          <a:lstStyle>
            <a:lvl1pPr>
              <a:defRPr/>
            </a:lvl1pPr>
          </a:lstStyle>
          <a:p>
            <a:fld id="{7B176F20-1EBD-44F2-A668-1FDCE80AFB25}" type="slidenum">
              <a:rPr lang="en-US" altLang="zh-CN"/>
              <a:pPr/>
              <a:t>‹#›</a:t>
            </a:fld>
            <a:endParaRPr lang="en-US" altLang="zh-CN"/>
          </a:p>
        </p:txBody>
      </p:sp>
      <p:sp>
        <p:nvSpPr>
          <p:cNvPr id="6" name="Rectangle 16"/>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8830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305A904F-A980-4226-9B98-66F0FDFB9365}" type="slidenum">
              <a:rPr lang="en-US" altLang="zh-CN"/>
              <a:pPr/>
              <a:t>‹#›</a:t>
            </a:fld>
            <a:endParaRPr lang="en-US" altLang="zh-CN"/>
          </a:p>
        </p:txBody>
      </p:sp>
      <p:grpSp>
        <p:nvGrpSpPr>
          <p:cNvPr id="1027"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chemeClr val="accent2"/>
                </a:solidFill>
              </a:endParaRPr>
            </a:p>
          </p:txBody>
        </p:sp>
      </p:grpSp>
      <p:sp>
        <p:nvSpPr>
          <p:cNvPr id="1028"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9"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6880"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宋体" pitchFamily="2" charset="-122"/>
              </a:defRPr>
            </a:lvl1pPr>
          </a:lstStyle>
          <a:p>
            <a:pPr>
              <a:defRPr/>
            </a:pPr>
            <a:endParaRPr lang="en-US" altLang="zh-CN"/>
          </a:p>
        </p:txBody>
      </p:sp>
      <p:pic>
        <p:nvPicPr>
          <p:cNvPr id="1031" name="Picture 17" descr="jilin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948488" y="6165850"/>
            <a:ext cx="14668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2"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8"/>
          <p:cNvSpPr>
            <a:spLocks noGrp="1" noChangeArrowheads="1"/>
          </p:cNvSpPr>
          <p:nvPr>
            <p:ph type="sldNum" sz="quarter" idx="1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19B5F1-DA5C-4C7F-BC92-6EA5F8632B07}" type="slidenum">
              <a:rPr lang="en-US" altLang="zh-CN">
                <a:latin typeface="Arial Black" panose="020B0A04020102020204" pitchFamily="34" charset="0"/>
              </a:rPr>
              <a:pPr/>
              <a:t>1</a:t>
            </a:fld>
            <a:endParaRPr lang="en-US" altLang="zh-CN">
              <a:latin typeface="Arial Black" panose="020B0A04020102020204" pitchFamily="34" charset="0"/>
            </a:endParaRPr>
          </a:p>
        </p:txBody>
      </p:sp>
      <p:sp>
        <p:nvSpPr>
          <p:cNvPr id="3075" name="Rectangle 2"/>
          <p:cNvSpPr>
            <a:spLocks noGrp="1" noChangeArrowheads="1"/>
          </p:cNvSpPr>
          <p:nvPr>
            <p:ph type="ctrTitle"/>
          </p:nvPr>
        </p:nvSpPr>
        <p:spPr/>
        <p:txBody>
          <a:bodyPr/>
          <a:lstStyle/>
          <a:p>
            <a:pPr eaLnBrk="1" hangingPunct="1"/>
            <a:r>
              <a:rPr lang="zh-CN" altLang="en-US" sz="5600" b="1" dirty="0" smtClean="0"/>
              <a:t>算法设计与分析</a:t>
            </a:r>
            <a:r>
              <a:rPr lang="en-US" altLang="zh-CN" sz="5600" b="1" dirty="0" smtClean="0"/>
              <a:t/>
            </a:r>
            <a:br>
              <a:rPr lang="en-US" altLang="zh-CN" sz="5600" b="1" dirty="0" smtClean="0"/>
            </a:br>
            <a:r>
              <a:rPr lang="zh-CN" altLang="en-US" sz="5600" b="1" dirty="0" smtClean="0"/>
              <a:t>总复习</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CN" sz="4000" dirty="0" smtClean="0"/>
              <a:t>4.5  </a:t>
            </a:r>
            <a:r>
              <a:rPr lang="zh-CN" altLang="en-US" sz="4000" dirty="0" smtClean="0"/>
              <a:t>斯特拉森矩阵乘法</a:t>
            </a:r>
          </a:p>
        </p:txBody>
      </p:sp>
      <p:sp>
        <p:nvSpPr>
          <p:cNvPr id="80899" name="Rectangle 3"/>
          <p:cNvSpPr>
            <a:spLocks noGrp="1" noChangeArrowheads="1"/>
          </p:cNvSpPr>
          <p:nvPr>
            <p:ph type="body" idx="1"/>
          </p:nvPr>
        </p:nvSpPr>
        <p:spPr>
          <a:xfrm>
            <a:off x="455007" y="1774117"/>
            <a:ext cx="8229600" cy="1199481"/>
          </a:xfrm>
        </p:spPr>
        <p:txBody>
          <a:bodyPr/>
          <a:lstStyle/>
          <a:p>
            <a:pPr eaLnBrk="1" hangingPunct="1"/>
            <a:r>
              <a:rPr lang="zh-CN" altLang="en-US" sz="2400" dirty="0" smtClean="0"/>
              <a:t>传统方法及计算时间</a:t>
            </a:r>
          </a:p>
          <a:p>
            <a:pPr eaLnBrk="1" hangingPunct="1"/>
            <a:r>
              <a:rPr lang="zh-CN" altLang="en-US" sz="2400" dirty="0" smtClean="0"/>
              <a:t>斯特拉森矩阵乘法及计算时间</a:t>
            </a:r>
          </a:p>
          <a:p>
            <a:pPr eaLnBrk="1" hangingPunct="1"/>
            <a:endParaRPr lang="zh-CN" altLang="en-US" sz="2400" dirty="0" smtClean="0"/>
          </a:p>
          <a:p>
            <a:pPr eaLnBrk="1" hangingPunct="1"/>
            <a:endParaRPr lang="en-US" altLang="zh-CN" sz="2400" dirty="0" smtClean="0"/>
          </a:p>
        </p:txBody>
      </p:sp>
      <p:sp>
        <p:nvSpPr>
          <p:cNvPr id="4" name="Rectangle 19"/>
          <p:cNvSpPr txBox="1">
            <a:spLocks noChangeArrowheads="1"/>
          </p:cNvSpPr>
          <p:nvPr/>
        </p:nvSpPr>
        <p:spPr bwMode="auto">
          <a:xfrm>
            <a:off x="412946" y="3251511"/>
            <a:ext cx="7645385" cy="914450"/>
          </a:xfrm>
          <a:prstGeom prst="rect">
            <a:avLst/>
          </a:prstGeom>
          <a:solidFill>
            <a:schemeClr val="accent3">
              <a:lumMod val="85000"/>
            </a:schemeClr>
          </a:solidFill>
          <a:ln w="9525">
            <a:no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2000" b="0" dirty="0" smtClean="0"/>
              <a:t>(1)</a:t>
            </a:r>
            <a:r>
              <a:rPr lang="zh-CN" altLang="en-US" sz="2000" b="0" dirty="0" smtClean="0"/>
              <a:t>用</a:t>
            </a:r>
            <a:r>
              <a:rPr lang="en-US" altLang="zh-CN" sz="2000" b="0" dirty="0" smtClean="0"/>
              <a:t>7</a:t>
            </a:r>
            <a:r>
              <a:rPr lang="zh-CN" altLang="en-US" sz="2000" b="0" dirty="0" smtClean="0"/>
              <a:t>个乘法和</a:t>
            </a:r>
            <a:r>
              <a:rPr lang="en-US" altLang="zh-CN" sz="2000" b="0" dirty="0" smtClean="0"/>
              <a:t>10</a:t>
            </a:r>
            <a:r>
              <a:rPr lang="zh-CN" altLang="en-US" sz="2000" b="0" dirty="0" smtClean="0"/>
              <a:t>个加</a:t>
            </a:r>
            <a:r>
              <a:rPr lang="en-US" altLang="zh-CN" sz="2000" b="0" dirty="0" smtClean="0"/>
              <a:t>(</a:t>
            </a:r>
            <a:r>
              <a:rPr lang="zh-CN" altLang="en-US" sz="2000" b="0" dirty="0" smtClean="0"/>
              <a:t>减</a:t>
            </a:r>
            <a:r>
              <a:rPr lang="en-US" altLang="zh-CN" sz="2000" b="0" dirty="0" smtClean="0"/>
              <a:t>)</a:t>
            </a:r>
            <a:r>
              <a:rPr lang="zh-CN" altLang="en-US" sz="2000" b="0" dirty="0" smtClean="0"/>
              <a:t>法来算出下面</a:t>
            </a:r>
            <a:r>
              <a:rPr lang="en-US" altLang="zh-CN" sz="2000" b="0" dirty="0" smtClean="0"/>
              <a:t>7</a:t>
            </a:r>
            <a:r>
              <a:rPr lang="zh-CN" altLang="en-US" sz="2000" b="0" dirty="0" smtClean="0"/>
              <a:t>个</a:t>
            </a:r>
            <a:r>
              <a:rPr lang="en-US" altLang="zh-CN" sz="2000" b="0" dirty="0" smtClean="0"/>
              <a:t>(n/2)*(n/2)</a:t>
            </a:r>
            <a:r>
              <a:rPr lang="zh-CN" altLang="en-US" sz="2000" b="0" dirty="0" smtClean="0"/>
              <a:t>矩阵。</a:t>
            </a:r>
          </a:p>
          <a:p>
            <a:pPr eaLnBrk="1" hangingPunct="1"/>
            <a:r>
              <a:rPr lang="en-US" altLang="zh-CN" sz="2000" b="0" dirty="0" smtClean="0"/>
              <a:t>(2)</a:t>
            </a:r>
            <a:r>
              <a:rPr lang="zh-CN" altLang="en-US" sz="2000" b="0" dirty="0" smtClean="0"/>
              <a:t>用</a:t>
            </a:r>
            <a:r>
              <a:rPr lang="en-US" altLang="zh-CN" sz="2000" b="0" dirty="0" smtClean="0"/>
              <a:t>8</a:t>
            </a:r>
            <a:r>
              <a:rPr lang="zh-CN" altLang="en-US" sz="2000" b="0" dirty="0" smtClean="0"/>
              <a:t>个加</a:t>
            </a:r>
            <a:r>
              <a:rPr lang="en-US" altLang="zh-CN" sz="2000" b="0" dirty="0" smtClean="0"/>
              <a:t>(</a:t>
            </a:r>
            <a:r>
              <a:rPr lang="zh-CN" altLang="en-US" sz="2000" b="0" dirty="0" smtClean="0"/>
              <a:t>减</a:t>
            </a:r>
            <a:r>
              <a:rPr lang="en-US" altLang="zh-CN" sz="2000" b="0" dirty="0" smtClean="0"/>
              <a:t>)</a:t>
            </a:r>
            <a:r>
              <a:rPr lang="zh-CN" altLang="en-US" sz="2000" b="0" dirty="0" smtClean="0"/>
              <a:t>法算出这些</a:t>
            </a:r>
            <a:r>
              <a:rPr lang="en-US" altLang="zh-CN" sz="2000" b="0" dirty="0" err="1" smtClean="0"/>
              <a:t>C</a:t>
            </a:r>
            <a:r>
              <a:rPr lang="en-US" altLang="zh-CN" sz="2000" b="0" baseline="-25000" dirty="0" err="1" smtClean="0"/>
              <a:t>ij</a:t>
            </a:r>
            <a:r>
              <a:rPr lang="zh-CN" altLang="en-US" sz="2000" b="0" dirty="0" smtClean="0"/>
              <a:t>。</a:t>
            </a:r>
          </a:p>
        </p:txBody>
      </p:sp>
      <p:grpSp>
        <p:nvGrpSpPr>
          <p:cNvPr id="5" name="Group 29"/>
          <p:cNvGrpSpPr>
            <a:grpSpLocks/>
          </p:cNvGrpSpPr>
          <p:nvPr/>
        </p:nvGrpSpPr>
        <p:grpSpPr bwMode="auto">
          <a:xfrm>
            <a:off x="455007" y="4356695"/>
            <a:ext cx="5462588" cy="1952625"/>
            <a:chOff x="2154" y="1434"/>
            <a:chExt cx="3441" cy="1230"/>
          </a:xfrm>
        </p:grpSpPr>
        <p:grpSp>
          <p:nvGrpSpPr>
            <p:cNvPr id="6" name="Group 24"/>
            <p:cNvGrpSpPr>
              <a:grpSpLocks/>
            </p:cNvGrpSpPr>
            <p:nvPr/>
          </p:nvGrpSpPr>
          <p:grpSpPr bwMode="auto">
            <a:xfrm>
              <a:off x="2154" y="1434"/>
              <a:ext cx="3441" cy="1230"/>
              <a:chOff x="1526" y="2251"/>
              <a:chExt cx="3441" cy="1230"/>
            </a:xfrm>
          </p:grpSpPr>
          <p:sp>
            <p:nvSpPr>
              <p:cNvPr id="9" name="AutoShape 12"/>
              <p:cNvSpPr>
                <a:spLocks noChangeArrowheads="1"/>
              </p:cNvSpPr>
              <p:nvPr/>
            </p:nvSpPr>
            <p:spPr bwMode="auto">
              <a:xfrm>
                <a:off x="2744" y="2976"/>
                <a:ext cx="454" cy="182"/>
              </a:xfrm>
              <a:prstGeom prst="rightArrow">
                <a:avLst>
                  <a:gd name="adj1" fmla="val 50000"/>
                  <a:gd name="adj2" fmla="val 62363"/>
                </a:avLst>
              </a:prstGeom>
              <a:solidFill>
                <a:schemeClr val="accent2"/>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aphicFrame>
            <p:nvGraphicFramePr>
              <p:cNvPr id="10" name="Object 21"/>
              <p:cNvGraphicFramePr>
                <a:graphicFrameLocks noChangeAspect="1"/>
              </p:cNvGraphicFramePr>
              <p:nvPr/>
            </p:nvGraphicFramePr>
            <p:xfrm>
              <a:off x="1934" y="2569"/>
              <a:ext cx="2676" cy="582"/>
            </p:xfrm>
            <a:graphic>
              <a:graphicData uri="http://schemas.openxmlformats.org/presentationml/2006/ole">
                <mc:AlternateContent xmlns:mc="http://schemas.openxmlformats.org/markup-compatibility/2006">
                  <mc:Choice xmlns:v="urn:schemas-microsoft-com:vml" Requires="v">
                    <p:oleObj spid="_x0000_s3204" name="公式" r:id="rId3" imgW="2222500" imgH="482600" progId="Equation.3">
                      <p:embed/>
                    </p:oleObj>
                  </mc:Choice>
                  <mc:Fallback>
                    <p:oleObj name="公式" r:id="rId3" imgW="2222500" imgH="482600" progId="Equation.3">
                      <p:embed/>
                      <p:pic>
                        <p:nvPicPr>
                          <p:cNvPr id="85004"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4" y="2569"/>
                            <a:ext cx="2676" cy="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AutoShape 22"/>
              <p:cNvSpPr>
                <a:spLocks noChangeArrowheads="1"/>
              </p:cNvSpPr>
              <p:nvPr/>
            </p:nvSpPr>
            <p:spPr bwMode="auto">
              <a:xfrm>
                <a:off x="1526" y="2251"/>
                <a:ext cx="3441" cy="1230"/>
              </a:xfrm>
              <a:prstGeom prst="roundRect">
                <a:avLst>
                  <a:gd name="adj" fmla="val 16667"/>
                </a:avLst>
              </a:prstGeom>
              <a:solidFill>
                <a:schemeClr val="bg1"/>
              </a:solidFill>
              <a:ln w="38100">
                <a:solidFill>
                  <a:srgbClr val="063D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400" b="1">
                    <a:latin typeface="Arial" charset="0"/>
                    <a:ea typeface="黑体" pitchFamily="2" charset="-122"/>
                  </a:rPr>
                  <a:t>复杂度分析</a:t>
                </a:r>
              </a:p>
              <a:p>
                <a:pPr>
                  <a:defRPr/>
                </a:pPr>
                <a:endParaRPr lang="zh-CN" altLang="en-US" sz="2400" b="1">
                  <a:effectLst>
                    <a:outerShdw blurRad="38100" dist="38100" dir="2700000" algn="tl">
                      <a:srgbClr val="C0C0C0"/>
                    </a:outerShdw>
                  </a:effectLst>
                  <a:latin typeface="Arial" charset="0"/>
                  <a:ea typeface="黑体" pitchFamily="2" charset="-122"/>
                </a:endParaRPr>
              </a:p>
              <a:p>
                <a:pPr>
                  <a:defRPr/>
                </a:pPr>
                <a:endParaRPr lang="zh-CN" altLang="en-US" sz="2400" b="1">
                  <a:latin typeface="Arial" charset="0"/>
                </a:endParaRPr>
              </a:p>
              <a:p>
                <a:pPr algn="ctr">
                  <a:defRPr/>
                </a:pPr>
                <a:r>
                  <a:rPr lang="en-US" altLang="zh-CN" sz="2400">
                    <a:latin typeface="Arial" charset="0"/>
                  </a:rPr>
                  <a:t>T(n)=O(n</a:t>
                </a:r>
                <a:r>
                  <a:rPr lang="en-US" altLang="zh-CN" sz="2400" baseline="30000">
                    <a:latin typeface="Arial" charset="0"/>
                  </a:rPr>
                  <a:t>log7</a:t>
                </a:r>
                <a:r>
                  <a:rPr lang="en-US" altLang="zh-CN" sz="2400">
                    <a:latin typeface="Arial" charset="0"/>
                  </a:rPr>
                  <a:t>) =O(n</a:t>
                </a:r>
                <a:r>
                  <a:rPr lang="en-US" altLang="zh-CN" sz="2400" baseline="30000">
                    <a:latin typeface="Arial" charset="0"/>
                  </a:rPr>
                  <a:t>2.81</a:t>
                </a:r>
                <a:r>
                  <a:rPr lang="en-US" altLang="zh-CN" sz="2400">
                    <a:latin typeface="Arial" charset="0"/>
                  </a:rPr>
                  <a:t>)</a:t>
                </a:r>
                <a:r>
                  <a:rPr lang="en-US" altLang="zh-CN" sz="3600" b="1">
                    <a:solidFill>
                      <a:srgbClr val="FF0000"/>
                    </a:solidFill>
                    <a:latin typeface="Arial" charset="0"/>
                    <a:ea typeface="楷体_GB2312" pitchFamily="49" charset="-122"/>
                    <a:sym typeface="Wingdings" pitchFamily="2" charset="2"/>
                  </a:rPr>
                  <a:t></a:t>
                </a:r>
                <a:r>
                  <a:rPr lang="zh-CN" altLang="zh-CN" sz="2400" b="1">
                    <a:solidFill>
                      <a:srgbClr val="FF0000"/>
                    </a:solidFill>
                    <a:latin typeface="Arial" charset="0"/>
                    <a:ea typeface="楷体_GB2312" pitchFamily="49" charset="-122"/>
                    <a:sym typeface="Wingdings" pitchFamily="2" charset="2"/>
                  </a:rPr>
                  <a:t>较大的改进</a:t>
                </a:r>
                <a:endParaRPr lang="zh-CN" altLang="en-US" sz="2400" b="1">
                  <a:solidFill>
                    <a:srgbClr val="FF0000"/>
                  </a:solidFill>
                  <a:latin typeface="Arial" charset="0"/>
                  <a:ea typeface="楷体_GB2312" pitchFamily="49" charset="-122"/>
                  <a:sym typeface="Wingdings" pitchFamily="2" charset="2"/>
                </a:endParaRPr>
              </a:p>
            </p:txBody>
          </p:sp>
          <p:graphicFrame>
            <p:nvGraphicFramePr>
              <p:cNvPr id="12" name="Object 23"/>
              <p:cNvGraphicFramePr>
                <a:graphicFrameLocks noChangeAspect="1"/>
              </p:cNvGraphicFramePr>
              <p:nvPr/>
            </p:nvGraphicFramePr>
            <p:xfrm>
              <a:off x="1952" y="2478"/>
              <a:ext cx="2822" cy="647"/>
            </p:xfrm>
            <a:graphic>
              <a:graphicData uri="http://schemas.openxmlformats.org/presentationml/2006/ole">
                <mc:AlternateContent xmlns:mc="http://schemas.openxmlformats.org/markup-compatibility/2006">
                  <mc:Choice xmlns:v="urn:schemas-microsoft-com:vml" Requires="v">
                    <p:oleObj spid="_x0000_s3205" name="Equation" r:id="rId5" imgW="1993900" imgH="457200" progId="Equation.3">
                      <p:embed/>
                    </p:oleObj>
                  </mc:Choice>
                  <mc:Fallback>
                    <p:oleObj name="Equation" r:id="rId5" imgW="1993900" imgH="457200" progId="Equation.3">
                      <p:embed/>
                      <p:pic>
                        <p:nvPicPr>
                          <p:cNvPr id="85006"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2" y="2478"/>
                            <a:ext cx="2822"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 name="Text Box 27"/>
            <p:cNvSpPr txBox="1">
              <a:spLocks noChangeArrowheads="1"/>
            </p:cNvSpPr>
            <p:nvPr/>
          </p:nvSpPr>
          <p:spPr bwMode="auto">
            <a:xfrm>
              <a:off x="3878" y="1662"/>
              <a:ext cx="363" cy="3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0"/>
                <a:t>b</a:t>
              </a:r>
            </a:p>
          </p:txBody>
        </p:sp>
        <p:sp>
          <p:nvSpPr>
            <p:cNvPr id="8" name="Text Box 28"/>
            <p:cNvSpPr txBox="1">
              <a:spLocks noChangeArrowheads="1"/>
            </p:cNvSpPr>
            <p:nvPr/>
          </p:nvSpPr>
          <p:spPr bwMode="auto">
            <a:xfrm>
              <a:off x="4241" y="1979"/>
              <a:ext cx="589" cy="3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0"/>
                <a:t>an</a:t>
              </a:r>
              <a:r>
                <a:rPr lang="en-US" altLang="zh-CN" sz="2800" b="0" baseline="30000"/>
                <a:t>2</a:t>
              </a:r>
            </a:p>
          </p:txBody>
        </p:sp>
      </p:grpSp>
    </p:spTree>
    <p:extLst>
      <p:ext uri="{BB962C8B-B14F-4D97-AF65-F5344CB8AC3E}">
        <p14:creationId xmlns:p14="http://schemas.microsoft.com/office/powerpoint/2010/main" val="20689260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482DA95-9CA9-4DB3-9AD5-4ABF67A6E77F}" type="slidenum">
              <a:rPr lang="en-US" altLang="zh-CN" sz="1200" b="0" smtClean="0">
                <a:latin typeface="Arial Black" panose="020B0A04020102020204" pitchFamily="34" charset="0"/>
              </a:rPr>
              <a:pPr>
                <a:spcBef>
                  <a:spcPct val="0"/>
                </a:spcBef>
                <a:buClrTx/>
                <a:buSzTx/>
                <a:buFontTx/>
                <a:buNone/>
              </a:pPr>
              <a:t>11</a:t>
            </a:fld>
            <a:endParaRPr lang="en-US" altLang="zh-CN" sz="1200" b="0" smtClean="0">
              <a:latin typeface="Arial Black" panose="020B0A04020102020204" pitchFamily="34" charset="0"/>
            </a:endParaRPr>
          </a:p>
        </p:txBody>
      </p:sp>
      <p:sp>
        <p:nvSpPr>
          <p:cNvPr id="6147" name="Rectangle 2"/>
          <p:cNvSpPr>
            <a:spLocks noGrp="1" noChangeArrowheads="1"/>
          </p:cNvSpPr>
          <p:nvPr>
            <p:ph type="title"/>
          </p:nvPr>
        </p:nvSpPr>
        <p:spPr/>
        <p:txBody>
          <a:bodyPr/>
          <a:lstStyle/>
          <a:p>
            <a:pPr eaLnBrk="1" hangingPunct="1"/>
            <a:r>
              <a:rPr lang="zh-CN" altLang="en-US" b="1" dirty="0"/>
              <a:t>第五章 贪心方法</a:t>
            </a:r>
            <a:endParaRPr lang="zh-CN" altLang="en-US" b="1" dirty="0" smtClean="0"/>
          </a:p>
        </p:txBody>
      </p:sp>
      <p:sp>
        <p:nvSpPr>
          <p:cNvPr id="6148" name="Rectangle 3"/>
          <p:cNvSpPr>
            <a:spLocks noGrp="1" noChangeArrowheads="1"/>
          </p:cNvSpPr>
          <p:nvPr>
            <p:ph type="body" idx="1"/>
          </p:nvPr>
        </p:nvSpPr>
        <p:spPr>
          <a:xfrm>
            <a:off x="457200" y="1844675"/>
            <a:ext cx="8229600" cy="3886200"/>
          </a:xfrm>
        </p:spPr>
        <p:txBody>
          <a:bodyPr/>
          <a:lstStyle/>
          <a:p>
            <a:pPr eaLnBrk="1" hangingPunct="1"/>
            <a:r>
              <a:rPr lang="en-US" altLang="zh-CN" dirty="0" smtClean="0"/>
              <a:t>5.1 </a:t>
            </a:r>
            <a:r>
              <a:rPr lang="zh-CN" altLang="en-US" dirty="0" smtClean="0"/>
              <a:t>一般方法</a:t>
            </a:r>
          </a:p>
          <a:p>
            <a:pPr eaLnBrk="1" hangingPunct="1"/>
            <a:r>
              <a:rPr lang="en-US" altLang="zh-CN" dirty="0" smtClean="0"/>
              <a:t>5.2 </a:t>
            </a:r>
            <a:r>
              <a:rPr lang="zh-CN" altLang="en-US" dirty="0" smtClean="0"/>
              <a:t>背包问题</a:t>
            </a:r>
          </a:p>
          <a:p>
            <a:pPr eaLnBrk="1" hangingPunct="1"/>
            <a:r>
              <a:rPr lang="en-US" altLang="zh-CN" dirty="0" smtClean="0"/>
              <a:t>5.3 </a:t>
            </a:r>
            <a:r>
              <a:rPr lang="zh-CN" altLang="en-US" dirty="0" smtClean="0"/>
              <a:t>带有期限的作业</a:t>
            </a:r>
            <a:r>
              <a:rPr lang="zh-CN" altLang="en-US" dirty="0" smtClean="0"/>
              <a:t>排序</a:t>
            </a:r>
            <a:endParaRPr lang="zh-CN" altLang="en-US" dirty="0" smtClean="0"/>
          </a:p>
        </p:txBody>
      </p:sp>
    </p:spTree>
    <p:extLst>
      <p:ext uri="{BB962C8B-B14F-4D97-AF65-F5344CB8AC3E}">
        <p14:creationId xmlns:p14="http://schemas.microsoft.com/office/powerpoint/2010/main" val="4291157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88E601F-5A5E-4486-B249-E8C1E61F6838}" type="slidenum">
              <a:rPr lang="en-US" altLang="zh-CN" sz="1200" b="0" smtClean="0">
                <a:latin typeface="Arial Black" panose="020B0A04020102020204" pitchFamily="34" charset="0"/>
              </a:rPr>
              <a:pPr>
                <a:spcBef>
                  <a:spcPct val="0"/>
                </a:spcBef>
                <a:buClrTx/>
                <a:buSzTx/>
                <a:buFontTx/>
                <a:buNone/>
              </a:pPr>
              <a:t>12</a:t>
            </a:fld>
            <a:endParaRPr lang="en-US" altLang="zh-CN" sz="1200" b="0" smtClean="0">
              <a:latin typeface="Arial Black" panose="020B0A04020102020204" pitchFamily="34" charset="0"/>
            </a:endParaRPr>
          </a:p>
        </p:txBody>
      </p:sp>
      <p:sp>
        <p:nvSpPr>
          <p:cNvPr id="7171" name="Rectangle 2"/>
          <p:cNvSpPr>
            <a:spLocks noGrp="1" noChangeArrowheads="1"/>
          </p:cNvSpPr>
          <p:nvPr>
            <p:ph type="title"/>
          </p:nvPr>
        </p:nvSpPr>
        <p:spPr/>
        <p:txBody>
          <a:bodyPr/>
          <a:lstStyle/>
          <a:p>
            <a:pPr eaLnBrk="1" hangingPunct="1"/>
            <a:r>
              <a:rPr lang="en-US" altLang="zh-CN" smtClean="0"/>
              <a:t>5.1 </a:t>
            </a:r>
            <a:r>
              <a:rPr lang="zh-CN" altLang="en-US" smtClean="0"/>
              <a:t>一般方法</a:t>
            </a:r>
          </a:p>
        </p:txBody>
      </p:sp>
      <p:sp>
        <p:nvSpPr>
          <p:cNvPr id="7172" name="Rectangle 3"/>
          <p:cNvSpPr>
            <a:spLocks noGrp="1" noChangeArrowheads="1"/>
          </p:cNvSpPr>
          <p:nvPr>
            <p:ph type="body" idx="1"/>
          </p:nvPr>
        </p:nvSpPr>
        <p:spPr>
          <a:xfrm>
            <a:off x="457200" y="1700213"/>
            <a:ext cx="8229600" cy="3636962"/>
          </a:xfrm>
        </p:spPr>
        <p:txBody>
          <a:bodyPr/>
          <a:lstStyle/>
          <a:p>
            <a:pPr eaLnBrk="1" hangingPunct="1"/>
            <a:r>
              <a:rPr lang="zh-CN" altLang="en-US" sz="2400" dirty="0" smtClean="0"/>
              <a:t>方法适用的问题特点</a:t>
            </a:r>
          </a:p>
          <a:p>
            <a:pPr eaLnBrk="1" hangingPunct="1"/>
            <a:r>
              <a:rPr lang="zh-CN" altLang="en-US" sz="2400" dirty="0" smtClean="0"/>
              <a:t>方法的基础知识</a:t>
            </a:r>
          </a:p>
          <a:p>
            <a:pPr eaLnBrk="1" hangingPunct="1"/>
            <a:r>
              <a:rPr lang="zh-CN" altLang="en-US" sz="2400" dirty="0" smtClean="0"/>
              <a:t>方法的求解步骤及核心问题</a:t>
            </a:r>
          </a:p>
          <a:p>
            <a:pPr eaLnBrk="1" hangingPunct="1"/>
            <a:r>
              <a:rPr lang="zh-CN" altLang="en-US" sz="2400" dirty="0" smtClean="0"/>
              <a:t>方法的抽象化控制</a:t>
            </a:r>
          </a:p>
          <a:p>
            <a:pPr eaLnBrk="1" hangingPunct="1"/>
            <a:r>
              <a:rPr lang="zh-CN" altLang="en-US" sz="2400" dirty="0" smtClean="0"/>
              <a:t>方法的缺点和优点</a:t>
            </a:r>
          </a:p>
        </p:txBody>
      </p:sp>
      <p:sp>
        <p:nvSpPr>
          <p:cNvPr id="2" name="圆角矩形标注 1"/>
          <p:cNvSpPr/>
          <p:nvPr/>
        </p:nvSpPr>
        <p:spPr>
          <a:xfrm>
            <a:off x="4932040" y="1885704"/>
            <a:ext cx="3384376" cy="1152128"/>
          </a:xfrm>
          <a:prstGeom prst="wedgeRoundRectCallout">
            <a:avLst>
              <a:gd name="adj1" fmla="val -56834"/>
              <a:gd name="adj2" fmla="val 32344"/>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eaLnBrk="1" hangingPunct="1"/>
            <a:r>
              <a:rPr lang="zh-CN" altLang="en-US" sz="2000"/>
              <a:t>贪心方法设计求解的核心问题是选择能产生问题最优解的最优量度标准。</a:t>
            </a:r>
            <a:endParaRPr lang="zh-CN" altLang="en-US" sz="2000" dirty="0"/>
          </a:p>
        </p:txBody>
      </p:sp>
      <p:sp>
        <p:nvSpPr>
          <p:cNvPr id="6" name="Rectangle 3"/>
          <p:cNvSpPr txBox="1">
            <a:spLocks noChangeArrowheads="1"/>
          </p:cNvSpPr>
          <p:nvPr/>
        </p:nvSpPr>
        <p:spPr bwMode="auto">
          <a:xfrm>
            <a:off x="457200" y="3933973"/>
            <a:ext cx="8568952" cy="2806404"/>
          </a:xfrm>
          <a:prstGeom prst="rect">
            <a:avLst/>
          </a:prstGeom>
          <a:solidFill>
            <a:schemeClr val="accent3">
              <a:lumMod val="85000"/>
            </a:schemeClr>
          </a:solidFill>
          <a:ln>
            <a:no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zh-CN" altLang="en-US" sz="2400" b="0" dirty="0" smtClean="0"/>
              <a:t>缺点：</a:t>
            </a:r>
          </a:p>
          <a:p>
            <a:pPr lvl="1" eaLnBrk="1" hangingPunct="1">
              <a:lnSpc>
                <a:spcPct val="90000"/>
              </a:lnSpc>
            </a:pPr>
            <a:r>
              <a:rPr lang="zh-CN" altLang="en-US" sz="2000" b="0" dirty="0" smtClean="0"/>
              <a:t>不是对所有问题都能得到整体最优解。</a:t>
            </a:r>
          </a:p>
          <a:p>
            <a:pPr lvl="1" eaLnBrk="1" hangingPunct="1">
              <a:lnSpc>
                <a:spcPct val="90000"/>
              </a:lnSpc>
            </a:pPr>
            <a:r>
              <a:rPr lang="zh-CN" altLang="en-US" sz="2000" b="0" dirty="0" smtClean="0"/>
              <a:t>最优量度标准需证明后才能真正运用到算法中。</a:t>
            </a:r>
          </a:p>
          <a:p>
            <a:pPr eaLnBrk="1" hangingPunct="1">
              <a:lnSpc>
                <a:spcPct val="90000"/>
              </a:lnSpc>
            </a:pPr>
            <a:r>
              <a:rPr lang="zh-CN" altLang="en-US" sz="2400" b="0" dirty="0" smtClean="0"/>
              <a:t>优点：</a:t>
            </a:r>
          </a:p>
          <a:p>
            <a:pPr lvl="1" eaLnBrk="1" hangingPunct="1">
              <a:lnSpc>
                <a:spcPct val="90000"/>
              </a:lnSpc>
            </a:pPr>
            <a:r>
              <a:rPr lang="zh-CN" altLang="en-US" sz="2000" b="0" dirty="0" smtClean="0"/>
              <a:t>一旦经过证明成立后，它就是一种高效的算法。</a:t>
            </a:r>
          </a:p>
          <a:p>
            <a:pPr lvl="1" eaLnBrk="1" hangingPunct="1">
              <a:lnSpc>
                <a:spcPct val="90000"/>
              </a:lnSpc>
            </a:pPr>
            <a:r>
              <a:rPr lang="zh-CN" altLang="en-US" sz="2000" b="0" dirty="0" smtClean="0"/>
              <a:t>策略的构造简单易行。</a:t>
            </a:r>
          </a:p>
          <a:p>
            <a:pPr lvl="1" eaLnBrk="1" hangingPunct="1">
              <a:lnSpc>
                <a:spcPct val="90000"/>
              </a:lnSpc>
            </a:pPr>
            <a:r>
              <a:rPr lang="zh-CN" altLang="en-US" sz="2000" b="0" dirty="0" smtClean="0"/>
              <a:t>对范围相当广泛的许多问题他能产生整体最优解或者是整体最优解的近似解。</a:t>
            </a:r>
          </a:p>
        </p:txBody>
      </p:sp>
    </p:spTree>
    <p:extLst>
      <p:ext uri="{BB962C8B-B14F-4D97-AF65-F5344CB8AC3E}">
        <p14:creationId xmlns:p14="http://schemas.microsoft.com/office/powerpoint/2010/main" val="594450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2062B9F-3EDC-4D0A-B8DD-F47DEE44C85E}" type="slidenum">
              <a:rPr lang="en-US" altLang="zh-CN" sz="1200" b="0" smtClean="0">
                <a:latin typeface="Arial Black" panose="020B0A04020102020204" pitchFamily="34" charset="0"/>
              </a:rPr>
              <a:pPr>
                <a:spcBef>
                  <a:spcPct val="0"/>
                </a:spcBef>
                <a:buClrTx/>
                <a:buSzTx/>
                <a:buFontTx/>
                <a:buNone/>
              </a:pPr>
              <a:t>13</a:t>
            </a:fld>
            <a:endParaRPr lang="en-US" altLang="zh-CN" sz="1200" b="0" smtClean="0">
              <a:latin typeface="Arial Black" panose="020B0A04020102020204" pitchFamily="34" charset="0"/>
            </a:endParaRPr>
          </a:p>
        </p:txBody>
      </p:sp>
      <p:sp>
        <p:nvSpPr>
          <p:cNvPr id="19459" name="Rectangle 2"/>
          <p:cNvSpPr>
            <a:spLocks noGrp="1" noChangeArrowheads="1"/>
          </p:cNvSpPr>
          <p:nvPr>
            <p:ph type="title"/>
          </p:nvPr>
        </p:nvSpPr>
        <p:spPr/>
        <p:txBody>
          <a:bodyPr/>
          <a:lstStyle/>
          <a:p>
            <a:pPr eaLnBrk="1" hangingPunct="1"/>
            <a:r>
              <a:rPr lang="en-US" altLang="zh-CN" smtClean="0"/>
              <a:t>5.2  </a:t>
            </a:r>
            <a:r>
              <a:rPr lang="zh-CN" altLang="en-US" smtClean="0"/>
              <a:t>背包问题</a:t>
            </a:r>
          </a:p>
        </p:txBody>
      </p:sp>
      <p:sp>
        <p:nvSpPr>
          <p:cNvPr id="19460" name="Rectangle 3"/>
          <p:cNvSpPr>
            <a:spLocks noGrp="1" noChangeArrowheads="1"/>
          </p:cNvSpPr>
          <p:nvPr>
            <p:ph type="body" idx="1"/>
          </p:nvPr>
        </p:nvSpPr>
        <p:spPr>
          <a:xfrm>
            <a:off x="457200" y="1628800"/>
            <a:ext cx="8229600" cy="2026801"/>
          </a:xfrm>
        </p:spPr>
        <p:txBody>
          <a:bodyPr/>
          <a:lstStyle/>
          <a:p>
            <a:pPr eaLnBrk="1" hangingPunct="1"/>
            <a:r>
              <a:rPr lang="zh-CN" altLang="en-US" sz="2400" dirty="0" smtClean="0"/>
              <a:t>问题描述</a:t>
            </a:r>
          </a:p>
          <a:p>
            <a:pPr eaLnBrk="1" hangingPunct="1"/>
            <a:r>
              <a:rPr kumimoji="1" lang="zh-CN" altLang="en-US" sz="2400" dirty="0" smtClean="0"/>
              <a:t>背包问题实例</a:t>
            </a:r>
          </a:p>
          <a:p>
            <a:pPr eaLnBrk="1" hangingPunct="1"/>
            <a:r>
              <a:rPr kumimoji="1" lang="zh-CN" altLang="en-US" sz="2400" dirty="0" smtClean="0"/>
              <a:t>背包问题的贪心算法</a:t>
            </a:r>
          </a:p>
          <a:p>
            <a:pPr eaLnBrk="1" hangingPunct="1"/>
            <a:r>
              <a:rPr kumimoji="1" lang="zh-CN" altLang="en-US" sz="2400" dirty="0" smtClean="0"/>
              <a:t>定理</a:t>
            </a:r>
            <a:r>
              <a:rPr kumimoji="1" lang="en-US" altLang="zh-CN" sz="2400" dirty="0" smtClean="0"/>
              <a:t>5.1</a:t>
            </a:r>
          </a:p>
        </p:txBody>
      </p:sp>
      <p:sp>
        <p:nvSpPr>
          <p:cNvPr id="5" name="AutoShape 53"/>
          <p:cNvSpPr>
            <a:spLocks noChangeArrowheads="1"/>
          </p:cNvSpPr>
          <p:nvPr/>
        </p:nvSpPr>
        <p:spPr bwMode="auto">
          <a:xfrm rot="20587583">
            <a:off x="3811467" y="1665512"/>
            <a:ext cx="3874876" cy="792162"/>
          </a:xfrm>
          <a:prstGeom prst="rightArrow">
            <a:avLst>
              <a:gd name="adj1" fmla="val 82361"/>
              <a:gd name="adj2" fmla="val 95796"/>
            </a:avLst>
          </a:prstGeom>
          <a:solidFill>
            <a:schemeClr val="bg1"/>
          </a:solidFill>
          <a:ln w="1905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dirty="0" smtClean="0">
                <a:solidFill>
                  <a:schemeClr val="tx2"/>
                </a:solidFill>
              </a:rPr>
              <a:t>最优量度：按</a:t>
            </a:r>
            <a:r>
              <a:rPr lang="en-US" altLang="zh-CN" sz="2000" dirty="0">
                <a:solidFill>
                  <a:schemeClr val="tx2"/>
                </a:solidFill>
              </a:rPr>
              <a:t>pi/</a:t>
            </a:r>
            <a:r>
              <a:rPr lang="en-US" altLang="zh-CN" sz="2000" dirty="0" err="1">
                <a:solidFill>
                  <a:schemeClr val="tx2"/>
                </a:solidFill>
              </a:rPr>
              <a:t>wi</a:t>
            </a:r>
            <a:r>
              <a:rPr lang="zh-CN" altLang="en-US" sz="2000" dirty="0">
                <a:solidFill>
                  <a:schemeClr val="tx2"/>
                </a:solidFill>
              </a:rPr>
              <a:t>比值</a:t>
            </a:r>
            <a:r>
              <a:rPr lang="zh-CN" altLang="en-US" sz="2000" dirty="0" smtClean="0">
                <a:solidFill>
                  <a:schemeClr val="tx2"/>
                </a:solidFill>
              </a:rPr>
              <a:t>的</a:t>
            </a:r>
            <a:endParaRPr lang="en-US" altLang="zh-CN" sz="2000" dirty="0" smtClean="0">
              <a:solidFill>
                <a:schemeClr val="tx2"/>
              </a:solidFill>
            </a:endParaRPr>
          </a:p>
          <a:p>
            <a:pPr algn="ctr" eaLnBrk="1" hangingPunct="1">
              <a:spcBef>
                <a:spcPct val="0"/>
              </a:spcBef>
              <a:buClrTx/>
              <a:buSzTx/>
              <a:buFontTx/>
              <a:buNone/>
            </a:pPr>
            <a:r>
              <a:rPr lang="zh-CN" altLang="en-US" sz="2000" dirty="0" smtClean="0">
                <a:solidFill>
                  <a:schemeClr val="tx2"/>
                </a:solidFill>
              </a:rPr>
              <a:t>非增次序</a:t>
            </a:r>
            <a:r>
              <a:rPr lang="zh-CN" altLang="en-US" sz="2000" dirty="0">
                <a:solidFill>
                  <a:schemeClr val="tx2"/>
                </a:solidFill>
              </a:rPr>
              <a:t>把物品放到包里。</a:t>
            </a:r>
          </a:p>
        </p:txBody>
      </p:sp>
      <p:sp>
        <p:nvSpPr>
          <p:cNvPr id="6" name="Rectangle 3"/>
          <p:cNvSpPr txBox="1">
            <a:spLocks noChangeArrowheads="1"/>
          </p:cNvSpPr>
          <p:nvPr/>
        </p:nvSpPr>
        <p:spPr bwMode="auto">
          <a:xfrm>
            <a:off x="251520" y="3511586"/>
            <a:ext cx="8435280" cy="2509702"/>
          </a:xfrm>
          <a:prstGeom prst="rect">
            <a:avLst/>
          </a:prstGeom>
          <a:solidFill>
            <a:schemeClr val="accent3">
              <a:lumMod val="85000"/>
            </a:schemeClr>
          </a:solidFill>
          <a:ln>
            <a:no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20000"/>
              </a:lnSpc>
              <a:buNone/>
            </a:pPr>
            <a:r>
              <a:rPr kumimoji="1" lang="zh-CN" altLang="en-US" sz="2000" b="0" dirty="0"/>
              <a:t>最优量度标准证明的基本</a:t>
            </a:r>
            <a:r>
              <a:rPr kumimoji="1" lang="zh-CN" altLang="en-US" sz="2000" b="0" dirty="0" smtClean="0"/>
              <a:t>思想</a:t>
            </a:r>
            <a:endParaRPr kumimoji="1" lang="en-US" altLang="zh-CN" sz="2000" b="0" dirty="0" smtClean="0"/>
          </a:p>
          <a:p>
            <a:pPr eaLnBrk="1" hangingPunct="1">
              <a:lnSpc>
                <a:spcPct val="120000"/>
              </a:lnSpc>
            </a:pPr>
            <a:r>
              <a:rPr kumimoji="1" lang="zh-CN" altLang="en-US" sz="2000" b="0" dirty="0" smtClean="0"/>
              <a:t>把这个贪心解与假定的最优解相比较，如果这两个解不同，就去找开始不同的第一个</a:t>
            </a:r>
            <a:r>
              <a:rPr kumimoji="1" lang="en-US" altLang="zh-CN" sz="2000" b="0" dirty="0" smtClean="0"/>
              <a:t>x</a:t>
            </a:r>
            <a:r>
              <a:rPr kumimoji="1" lang="en-US" altLang="zh-CN" sz="2000" b="0" baseline="-25000" dirty="0" smtClean="0"/>
              <a:t>i</a:t>
            </a:r>
            <a:r>
              <a:rPr kumimoji="1" lang="zh-CN" altLang="en-US" sz="2000" b="0" dirty="0" smtClean="0"/>
              <a:t>，然后设法用贪心解的这个</a:t>
            </a:r>
            <a:r>
              <a:rPr kumimoji="1" lang="en-US" altLang="zh-CN" sz="2000" b="0" dirty="0" smtClean="0"/>
              <a:t>x</a:t>
            </a:r>
            <a:r>
              <a:rPr kumimoji="1" lang="en-US" altLang="zh-CN" sz="2000" b="0" baseline="-25000" dirty="0" smtClean="0"/>
              <a:t>i</a:t>
            </a:r>
            <a:r>
              <a:rPr kumimoji="1" lang="zh-CN" altLang="en-US" sz="2000" b="0" dirty="0" smtClean="0"/>
              <a:t>去替换掉最优解中的那个</a:t>
            </a:r>
            <a:r>
              <a:rPr kumimoji="1" lang="en-US" altLang="zh-CN" sz="2000" b="0" dirty="0" smtClean="0"/>
              <a:t>x</a:t>
            </a:r>
            <a:r>
              <a:rPr kumimoji="1" lang="en-US" altLang="zh-CN" sz="2000" b="0" baseline="-25000" dirty="0" smtClean="0"/>
              <a:t>i</a:t>
            </a:r>
            <a:r>
              <a:rPr kumimoji="1" lang="zh-CN" altLang="en-US" sz="2000" b="0" dirty="0" smtClean="0"/>
              <a:t>，并证明最优解在分量代换前后的总效益值无任何变化。</a:t>
            </a:r>
          </a:p>
          <a:p>
            <a:pPr eaLnBrk="1" hangingPunct="1">
              <a:lnSpc>
                <a:spcPct val="120000"/>
              </a:lnSpc>
            </a:pPr>
            <a:r>
              <a:rPr kumimoji="1" lang="zh-CN" altLang="en-US" sz="2000" b="0" dirty="0" smtClean="0"/>
              <a:t>反复进行这种代换</a:t>
            </a:r>
            <a:r>
              <a:rPr kumimoji="1" lang="en-US" altLang="zh-CN" sz="2000" b="0" dirty="0" smtClean="0"/>
              <a:t>,  </a:t>
            </a:r>
            <a:r>
              <a:rPr kumimoji="1" lang="zh-CN" altLang="en-US" sz="2000" b="0" dirty="0" smtClean="0"/>
              <a:t>直到新产生的最优解与贪心解完全一样</a:t>
            </a:r>
            <a:r>
              <a:rPr kumimoji="1" lang="en-US" altLang="zh-CN" sz="2000" b="0" dirty="0" smtClean="0"/>
              <a:t>, </a:t>
            </a:r>
            <a:r>
              <a:rPr kumimoji="1" lang="zh-CN" altLang="en-US" sz="2000" b="0" dirty="0" smtClean="0"/>
              <a:t>从而证明了贪心解就是最优解。</a:t>
            </a:r>
            <a:endParaRPr lang="zh-CN" altLang="en-US" sz="2000" b="0" dirty="0" smtClean="0"/>
          </a:p>
        </p:txBody>
      </p:sp>
    </p:spTree>
    <p:extLst>
      <p:ext uri="{BB962C8B-B14F-4D97-AF65-F5344CB8AC3E}">
        <p14:creationId xmlns:p14="http://schemas.microsoft.com/office/powerpoint/2010/main" val="385155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CDC64CE-EDA0-4F13-B94C-A9DD3838ADB3}" type="slidenum">
              <a:rPr lang="en-US" altLang="zh-CN" sz="1200" b="0" smtClean="0">
                <a:latin typeface="Arial Black" panose="020B0A04020102020204" pitchFamily="34" charset="0"/>
              </a:rPr>
              <a:pPr>
                <a:spcBef>
                  <a:spcPct val="0"/>
                </a:spcBef>
                <a:buClrTx/>
                <a:buSzTx/>
                <a:buFontTx/>
                <a:buNone/>
              </a:pPr>
              <a:t>14</a:t>
            </a:fld>
            <a:endParaRPr lang="en-US" altLang="zh-CN" sz="1200" b="0" smtClean="0">
              <a:latin typeface="Arial Black" panose="020B0A04020102020204" pitchFamily="34" charset="0"/>
            </a:endParaRPr>
          </a:p>
        </p:txBody>
      </p:sp>
      <p:sp>
        <p:nvSpPr>
          <p:cNvPr id="32771" name="Rectangle 2"/>
          <p:cNvSpPr>
            <a:spLocks noGrp="1" noChangeArrowheads="1"/>
          </p:cNvSpPr>
          <p:nvPr>
            <p:ph type="title"/>
          </p:nvPr>
        </p:nvSpPr>
        <p:spPr/>
        <p:txBody>
          <a:bodyPr/>
          <a:lstStyle/>
          <a:p>
            <a:pPr eaLnBrk="1" hangingPunct="1"/>
            <a:r>
              <a:rPr lang="en-US" altLang="zh-CN" smtClean="0"/>
              <a:t>5.3 </a:t>
            </a:r>
            <a:r>
              <a:rPr lang="zh-CN" altLang="en-US" smtClean="0"/>
              <a:t>带有期限的作业排序</a:t>
            </a:r>
          </a:p>
        </p:txBody>
      </p:sp>
      <p:sp>
        <p:nvSpPr>
          <p:cNvPr id="32772" name="Rectangle 3"/>
          <p:cNvSpPr>
            <a:spLocks noGrp="1" noChangeArrowheads="1"/>
          </p:cNvSpPr>
          <p:nvPr>
            <p:ph type="body" idx="1"/>
          </p:nvPr>
        </p:nvSpPr>
        <p:spPr>
          <a:xfrm>
            <a:off x="457200" y="1700808"/>
            <a:ext cx="8229600" cy="3886200"/>
          </a:xfrm>
        </p:spPr>
        <p:txBody>
          <a:bodyPr/>
          <a:lstStyle/>
          <a:p>
            <a:pPr eaLnBrk="1" hangingPunct="1"/>
            <a:r>
              <a:rPr kumimoji="1" lang="zh-CN" altLang="en-US" sz="2400" dirty="0" smtClean="0"/>
              <a:t>问题描述</a:t>
            </a:r>
          </a:p>
          <a:p>
            <a:pPr eaLnBrk="1" hangingPunct="1"/>
            <a:r>
              <a:rPr kumimoji="1" lang="zh-CN" altLang="en-US" sz="2400" dirty="0" smtClean="0"/>
              <a:t>带限期的作业排序算法</a:t>
            </a:r>
          </a:p>
          <a:p>
            <a:pPr eaLnBrk="1" hangingPunct="1"/>
            <a:r>
              <a:rPr kumimoji="1" lang="zh-CN" altLang="en-US" sz="2400" dirty="0" smtClean="0"/>
              <a:t>定理</a:t>
            </a:r>
            <a:r>
              <a:rPr kumimoji="1" lang="en-US" altLang="zh-CN" sz="2400" dirty="0" smtClean="0"/>
              <a:t>5.2</a:t>
            </a:r>
          </a:p>
          <a:p>
            <a:pPr eaLnBrk="1" hangingPunct="1"/>
            <a:r>
              <a:rPr kumimoji="1" lang="zh-CN" altLang="en-US" sz="2400" dirty="0" smtClean="0"/>
              <a:t>定理</a:t>
            </a:r>
            <a:r>
              <a:rPr kumimoji="1" lang="en-US" altLang="zh-CN" sz="2400" dirty="0" smtClean="0"/>
              <a:t>5.3</a:t>
            </a:r>
          </a:p>
          <a:p>
            <a:pPr eaLnBrk="1" hangingPunct="1"/>
            <a:r>
              <a:rPr kumimoji="1" lang="zh-CN" altLang="en-US" sz="2400" dirty="0" smtClean="0"/>
              <a:t>算法</a:t>
            </a:r>
            <a:r>
              <a:rPr kumimoji="1" lang="en-US" altLang="zh-CN" sz="2400" dirty="0" smtClean="0"/>
              <a:t>5.4</a:t>
            </a:r>
          </a:p>
          <a:p>
            <a:pPr eaLnBrk="1" hangingPunct="1"/>
            <a:r>
              <a:rPr kumimoji="1" lang="zh-CN" altLang="en-US" sz="2400" dirty="0" smtClean="0"/>
              <a:t>算法</a:t>
            </a:r>
            <a:r>
              <a:rPr kumimoji="1" lang="en-US" altLang="zh-CN" sz="2400" dirty="0" smtClean="0"/>
              <a:t>5.5</a:t>
            </a:r>
          </a:p>
        </p:txBody>
      </p:sp>
      <p:sp>
        <p:nvSpPr>
          <p:cNvPr id="2" name="圆角矩形标注 1"/>
          <p:cNvSpPr/>
          <p:nvPr/>
        </p:nvSpPr>
        <p:spPr>
          <a:xfrm>
            <a:off x="4067944" y="2348879"/>
            <a:ext cx="4824536" cy="811025"/>
          </a:xfrm>
          <a:prstGeom prst="wedgeRoundRectCallout">
            <a:avLst>
              <a:gd name="adj1" fmla="val -59076"/>
              <a:gd name="adj2" fmla="val 9612"/>
              <a:gd name="adj3" fmla="val 16667"/>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chemeClr val="tx1"/>
                </a:solidFill>
                <a:latin typeface="Times New Roman" panose="02020603050405020304" pitchFamily="18" charset="0"/>
              </a:rPr>
              <a:t>作业按</a:t>
            </a:r>
            <a:r>
              <a:rPr kumimoji="1" lang="en-US" altLang="zh-CN" sz="2000" dirty="0">
                <a:solidFill>
                  <a:schemeClr val="tx1"/>
                </a:solidFill>
              </a:rPr>
              <a:t>p</a:t>
            </a:r>
            <a:r>
              <a:rPr kumimoji="1" lang="en-US" altLang="zh-CN" sz="2000" baseline="-25000" dirty="0">
                <a:solidFill>
                  <a:schemeClr val="tx1"/>
                </a:solidFill>
              </a:rPr>
              <a:t>1</a:t>
            </a:r>
            <a:r>
              <a:rPr kumimoji="1" lang="en-US" altLang="zh-CN" sz="2000" dirty="0">
                <a:solidFill>
                  <a:schemeClr val="tx1"/>
                </a:solidFill>
              </a:rPr>
              <a:t>≥ p</a:t>
            </a:r>
            <a:r>
              <a:rPr kumimoji="1" lang="en-US" altLang="zh-CN" sz="2000" baseline="-25000" dirty="0">
                <a:solidFill>
                  <a:schemeClr val="tx1"/>
                </a:solidFill>
              </a:rPr>
              <a:t>2</a:t>
            </a:r>
            <a:r>
              <a:rPr kumimoji="1" lang="en-US" altLang="zh-CN" sz="2000" dirty="0">
                <a:solidFill>
                  <a:schemeClr val="tx1"/>
                </a:solidFill>
              </a:rPr>
              <a:t>≥ …≥ </a:t>
            </a:r>
            <a:r>
              <a:rPr kumimoji="1" lang="en-US" altLang="zh-CN" sz="2000" dirty="0" err="1">
                <a:solidFill>
                  <a:schemeClr val="tx1"/>
                </a:solidFill>
              </a:rPr>
              <a:t>p</a:t>
            </a:r>
            <a:r>
              <a:rPr kumimoji="1" lang="en-US" altLang="zh-CN" sz="2000" baseline="-25000" dirty="0" err="1">
                <a:solidFill>
                  <a:schemeClr val="tx1"/>
                </a:solidFill>
              </a:rPr>
              <a:t>n</a:t>
            </a:r>
            <a:r>
              <a:rPr kumimoji="1" lang="zh-CN" altLang="en-US" sz="2000" dirty="0">
                <a:solidFill>
                  <a:schemeClr val="tx1"/>
                </a:solidFill>
                <a:latin typeface="Times New Roman" panose="02020603050405020304" pitchFamily="18" charset="0"/>
              </a:rPr>
              <a:t>的次序</a:t>
            </a:r>
            <a:r>
              <a:rPr kumimoji="1" lang="zh-CN" altLang="en-US" sz="2000" dirty="0" smtClean="0">
                <a:solidFill>
                  <a:schemeClr val="tx1"/>
                </a:solidFill>
                <a:latin typeface="Times New Roman" panose="02020603050405020304" pitchFamily="18" charset="0"/>
              </a:rPr>
              <a:t>输入</a:t>
            </a:r>
            <a:r>
              <a:rPr lang="zh-CN" altLang="en-US" sz="2000" dirty="0">
                <a:solidFill>
                  <a:schemeClr val="tx1"/>
                </a:solidFill>
              </a:rPr>
              <a:t>贪心方法总是得到一个最优解。</a:t>
            </a:r>
          </a:p>
        </p:txBody>
      </p:sp>
      <p:sp>
        <p:nvSpPr>
          <p:cNvPr id="3" name="圆角矩形标注 2"/>
          <p:cNvSpPr/>
          <p:nvPr/>
        </p:nvSpPr>
        <p:spPr>
          <a:xfrm>
            <a:off x="2627784" y="3212976"/>
            <a:ext cx="6264696" cy="1656184"/>
          </a:xfrm>
          <a:prstGeom prst="wedgeRoundRectCallout">
            <a:avLst>
              <a:gd name="adj1" fmla="val -55333"/>
              <a:gd name="adj2" fmla="val -55960"/>
              <a:gd name="adj3" fmla="val 16667"/>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lnSpc>
                <a:spcPct val="120000"/>
              </a:lnSpc>
            </a:pPr>
            <a:r>
              <a:rPr lang="zh-CN" altLang="en-US" sz="2000" dirty="0">
                <a:solidFill>
                  <a:schemeClr val="tx1"/>
                </a:solidFill>
              </a:rPr>
              <a:t>设</a:t>
            </a:r>
            <a:r>
              <a:rPr lang="en-US" altLang="zh-CN" sz="2000" dirty="0">
                <a:solidFill>
                  <a:schemeClr val="tx1"/>
                </a:solidFill>
              </a:rPr>
              <a:t>J</a:t>
            </a:r>
            <a:r>
              <a:rPr lang="zh-CN" altLang="en-US" sz="2000" dirty="0">
                <a:solidFill>
                  <a:schemeClr val="tx1"/>
                </a:solidFill>
              </a:rPr>
              <a:t>是</a:t>
            </a:r>
            <a:r>
              <a:rPr lang="en-US" altLang="zh-CN" sz="2000" dirty="0">
                <a:solidFill>
                  <a:schemeClr val="tx1"/>
                </a:solidFill>
              </a:rPr>
              <a:t>k</a:t>
            </a:r>
            <a:r>
              <a:rPr lang="zh-CN" altLang="en-US" sz="2000" dirty="0">
                <a:solidFill>
                  <a:schemeClr val="tx1"/>
                </a:solidFill>
              </a:rPr>
              <a:t>个作业的集合</a:t>
            </a:r>
            <a:r>
              <a:rPr lang="en-US" altLang="zh-CN" sz="2000" dirty="0">
                <a:solidFill>
                  <a:schemeClr val="tx1"/>
                </a:solidFill>
              </a:rPr>
              <a:t>, б=i</a:t>
            </a:r>
            <a:r>
              <a:rPr lang="en-US" altLang="zh-CN" sz="2000" baseline="-25000" dirty="0">
                <a:solidFill>
                  <a:schemeClr val="tx1"/>
                </a:solidFill>
              </a:rPr>
              <a:t>1</a:t>
            </a:r>
            <a:r>
              <a:rPr lang="en-US" altLang="zh-CN" sz="2000" dirty="0">
                <a:solidFill>
                  <a:schemeClr val="tx1"/>
                </a:solidFill>
              </a:rPr>
              <a:t>,i</a:t>
            </a:r>
            <a:r>
              <a:rPr lang="en-US" altLang="zh-CN" sz="2000" baseline="-25000" dirty="0">
                <a:solidFill>
                  <a:schemeClr val="tx1"/>
                </a:solidFill>
              </a:rPr>
              <a:t>2</a:t>
            </a:r>
            <a:r>
              <a:rPr lang="en-US" altLang="zh-CN" sz="2000" dirty="0">
                <a:solidFill>
                  <a:schemeClr val="tx1"/>
                </a:solidFill>
              </a:rPr>
              <a:t>,…,</a:t>
            </a:r>
            <a:r>
              <a:rPr lang="en-US" altLang="zh-CN" sz="2000" dirty="0" err="1">
                <a:solidFill>
                  <a:schemeClr val="tx1"/>
                </a:solidFill>
              </a:rPr>
              <a:t>i</a:t>
            </a:r>
            <a:r>
              <a:rPr lang="en-US" altLang="zh-CN" sz="2000" baseline="-25000" dirty="0" err="1">
                <a:solidFill>
                  <a:schemeClr val="tx1"/>
                </a:solidFill>
              </a:rPr>
              <a:t>k</a:t>
            </a:r>
            <a:r>
              <a:rPr lang="zh-CN" altLang="en-US" sz="2000" dirty="0">
                <a:solidFill>
                  <a:schemeClr val="tx1"/>
                </a:solidFill>
              </a:rPr>
              <a:t>是</a:t>
            </a:r>
            <a:r>
              <a:rPr lang="en-US" altLang="zh-CN" sz="2000" dirty="0">
                <a:solidFill>
                  <a:schemeClr val="tx1"/>
                </a:solidFill>
              </a:rPr>
              <a:t>J</a:t>
            </a:r>
            <a:r>
              <a:rPr lang="zh-CN" altLang="en-US" sz="2000" dirty="0">
                <a:solidFill>
                  <a:schemeClr val="tx1"/>
                </a:solidFill>
              </a:rPr>
              <a:t>中作业的一种排列</a:t>
            </a:r>
            <a:r>
              <a:rPr lang="en-US" altLang="zh-CN" sz="2000" dirty="0">
                <a:solidFill>
                  <a:schemeClr val="tx1"/>
                </a:solidFill>
              </a:rPr>
              <a:t>, </a:t>
            </a:r>
            <a:r>
              <a:rPr lang="zh-CN" altLang="en-US" sz="2000" dirty="0">
                <a:solidFill>
                  <a:schemeClr val="tx1"/>
                </a:solidFill>
              </a:rPr>
              <a:t>它使得</a:t>
            </a:r>
            <a:r>
              <a:rPr lang="en-US" altLang="zh-CN" sz="2000" dirty="0">
                <a:solidFill>
                  <a:schemeClr val="tx1"/>
                </a:solidFill>
              </a:rPr>
              <a:t>d</a:t>
            </a:r>
            <a:r>
              <a:rPr lang="en-US" altLang="zh-CN" sz="2000" baseline="-25000" dirty="0">
                <a:solidFill>
                  <a:schemeClr val="tx1"/>
                </a:solidFill>
              </a:rPr>
              <a:t>i1</a:t>
            </a:r>
            <a:r>
              <a:rPr lang="en-US" altLang="zh-CN" sz="2000" dirty="0">
                <a:solidFill>
                  <a:schemeClr val="tx1"/>
                </a:solidFill>
              </a:rPr>
              <a:t>≤d</a:t>
            </a:r>
            <a:r>
              <a:rPr lang="en-US" altLang="zh-CN" sz="2000" baseline="-25000" dirty="0">
                <a:solidFill>
                  <a:schemeClr val="tx1"/>
                </a:solidFill>
              </a:rPr>
              <a:t>i2</a:t>
            </a:r>
            <a:r>
              <a:rPr lang="en-US" altLang="zh-CN" sz="2000" dirty="0">
                <a:solidFill>
                  <a:schemeClr val="tx1"/>
                </a:solidFill>
              </a:rPr>
              <a:t>≤…≤</a:t>
            </a:r>
            <a:r>
              <a:rPr lang="en-US" altLang="zh-CN" sz="2000" dirty="0" err="1">
                <a:solidFill>
                  <a:schemeClr val="tx1"/>
                </a:solidFill>
              </a:rPr>
              <a:t>d</a:t>
            </a:r>
            <a:r>
              <a:rPr lang="en-US" altLang="zh-CN" sz="2000" baseline="-25000" dirty="0" err="1">
                <a:solidFill>
                  <a:schemeClr val="tx1"/>
                </a:solidFill>
              </a:rPr>
              <a:t>ik</a:t>
            </a:r>
            <a:r>
              <a:rPr lang="zh-CN" altLang="en-US" sz="2000" dirty="0">
                <a:solidFill>
                  <a:schemeClr val="tx1"/>
                </a:solidFill>
              </a:rPr>
              <a:t>。</a:t>
            </a:r>
            <a:r>
              <a:rPr lang="en-US" altLang="zh-CN" sz="2000" dirty="0">
                <a:solidFill>
                  <a:schemeClr val="tx1"/>
                </a:solidFill>
              </a:rPr>
              <a:t>J</a:t>
            </a:r>
            <a:r>
              <a:rPr lang="zh-CN" altLang="en-US" sz="2000" dirty="0">
                <a:solidFill>
                  <a:schemeClr val="tx1"/>
                </a:solidFill>
              </a:rPr>
              <a:t>是一个可行解</a:t>
            </a:r>
            <a:r>
              <a:rPr lang="en-US" altLang="zh-CN" sz="2000" dirty="0">
                <a:solidFill>
                  <a:schemeClr val="tx1"/>
                </a:solidFill>
              </a:rPr>
              <a:t>, </a:t>
            </a:r>
            <a:r>
              <a:rPr lang="zh-CN" altLang="en-US" sz="2000" dirty="0">
                <a:solidFill>
                  <a:schemeClr val="tx1"/>
                </a:solidFill>
              </a:rPr>
              <a:t>当且仅当</a:t>
            </a:r>
            <a:r>
              <a:rPr lang="en-US" altLang="zh-CN" sz="2000" dirty="0">
                <a:solidFill>
                  <a:schemeClr val="tx1"/>
                </a:solidFill>
              </a:rPr>
              <a:t>J</a:t>
            </a:r>
            <a:r>
              <a:rPr lang="zh-CN" altLang="en-US" sz="2000" dirty="0">
                <a:solidFill>
                  <a:schemeClr val="tx1"/>
                </a:solidFill>
              </a:rPr>
              <a:t>中的作业可以按照</a:t>
            </a:r>
            <a:r>
              <a:rPr lang="en-US" altLang="zh-CN" sz="2000" dirty="0">
                <a:solidFill>
                  <a:schemeClr val="tx1"/>
                </a:solidFill>
              </a:rPr>
              <a:t>б</a:t>
            </a:r>
            <a:r>
              <a:rPr lang="zh-CN" altLang="en-US" sz="2000" dirty="0">
                <a:solidFill>
                  <a:schemeClr val="tx1"/>
                </a:solidFill>
              </a:rPr>
              <a:t>的次序而又不违反任何一个期限的情况来处理。</a:t>
            </a:r>
          </a:p>
        </p:txBody>
      </p:sp>
      <p:sp>
        <p:nvSpPr>
          <p:cNvPr id="8" name="圆角矩形标注 7"/>
          <p:cNvSpPr/>
          <p:nvPr/>
        </p:nvSpPr>
        <p:spPr>
          <a:xfrm>
            <a:off x="814303" y="4939953"/>
            <a:ext cx="8064896" cy="1040306"/>
          </a:xfrm>
          <a:prstGeom prst="wedgeRoundRectCallout">
            <a:avLst>
              <a:gd name="adj1" fmla="val -38727"/>
              <a:gd name="adj2" fmla="val -56848"/>
              <a:gd name="adj3" fmla="val 16667"/>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zh-CN" altLang="en-US" sz="2000" dirty="0">
                <a:solidFill>
                  <a:schemeClr val="tx1"/>
                </a:solidFill>
              </a:rPr>
              <a:t>算法</a:t>
            </a:r>
            <a:r>
              <a:rPr lang="en-US" altLang="zh-CN" sz="2000" dirty="0">
                <a:solidFill>
                  <a:schemeClr val="tx1"/>
                </a:solidFill>
              </a:rPr>
              <a:t>5.4</a:t>
            </a:r>
            <a:r>
              <a:rPr lang="zh-CN" altLang="en-US" sz="2000" dirty="0">
                <a:solidFill>
                  <a:schemeClr val="tx1"/>
                </a:solidFill>
              </a:rPr>
              <a:t>：用类似直接插入排序的</a:t>
            </a:r>
            <a:r>
              <a:rPr lang="zh-CN" altLang="en-US" sz="2000" dirty="0" smtClean="0">
                <a:solidFill>
                  <a:schemeClr val="tx1"/>
                </a:solidFill>
              </a:rPr>
              <a:t>方式按期限值排序作业。</a:t>
            </a:r>
            <a:r>
              <a:rPr lang="en-US" altLang="zh-CN" sz="2000" dirty="0" smtClean="0">
                <a:solidFill>
                  <a:schemeClr val="tx1"/>
                </a:solidFill>
              </a:rPr>
              <a:t> </a:t>
            </a:r>
            <a:r>
              <a:rPr lang="en-US" altLang="zh-CN" sz="2000" dirty="0">
                <a:solidFill>
                  <a:schemeClr val="tx1"/>
                </a:solidFill>
              </a:rPr>
              <a:t>O(n</a:t>
            </a:r>
            <a:r>
              <a:rPr lang="en-US" altLang="zh-CN" sz="2000" baseline="30000" dirty="0">
                <a:solidFill>
                  <a:schemeClr val="tx1"/>
                </a:solidFill>
              </a:rPr>
              <a:t>2</a:t>
            </a:r>
            <a:r>
              <a:rPr lang="en-US" altLang="zh-CN" sz="2000" dirty="0">
                <a:solidFill>
                  <a:schemeClr val="tx1"/>
                </a:solidFill>
              </a:rPr>
              <a:t>)</a:t>
            </a:r>
          </a:p>
          <a:p>
            <a:pPr eaLnBrk="1" hangingPunct="1"/>
            <a:r>
              <a:rPr lang="zh-CN" altLang="en-US" sz="2000" dirty="0">
                <a:solidFill>
                  <a:schemeClr val="tx1"/>
                </a:solidFill>
              </a:rPr>
              <a:t>算法</a:t>
            </a:r>
            <a:r>
              <a:rPr lang="en-US" altLang="zh-CN" sz="2000" dirty="0">
                <a:solidFill>
                  <a:schemeClr val="tx1"/>
                </a:solidFill>
              </a:rPr>
              <a:t>5.5</a:t>
            </a:r>
            <a:r>
              <a:rPr lang="zh-CN" altLang="en-US" sz="2000" dirty="0">
                <a:solidFill>
                  <a:schemeClr val="tx1"/>
                </a:solidFill>
              </a:rPr>
              <a:t>：用集合树记录当前可用最大空时间片。接近于于</a:t>
            </a:r>
            <a:r>
              <a:rPr lang="en-US" altLang="zh-CN" sz="2000" dirty="0">
                <a:solidFill>
                  <a:schemeClr val="tx1"/>
                </a:solidFill>
              </a:rPr>
              <a:t>O(n)</a:t>
            </a:r>
            <a:r>
              <a:rPr lang="zh-CN" altLang="en-US" sz="2000" dirty="0">
                <a:solidFill>
                  <a:schemeClr val="tx1"/>
                </a:solidFill>
              </a:rPr>
              <a:t>。</a:t>
            </a:r>
          </a:p>
        </p:txBody>
      </p:sp>
    </p:spTree>
    <p:extLst>
      <p:ext uri="{BB962C8B-B14F-4D97-AF65-F5344CB8AC3E}">
        <p14:creationId xmlns:p14="http://schemas.microsoft.com/office/powerpoint/2010/main" val="3303819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A9E8F5A-294A-4DEA-B6B4-D90E0983AE00}" type="slidenum">
              <a:rPr lang="en-US" altLang="zh-CN" sz="1200" b="0" smtClean="0">
                <a:latin typeface="Arial Black" panose="020B0A04020102020204" pitchFamily="34" charset="0"/>
              </a:rPr>
              <a:pPr>
                <a:spcBef>
                  <a:spcPct val="0"/>
                </a:spcBef>
                <a:buClrTx/>
                <a:buSzTx/>
                <a:buFontTx/>
                <a:buNone/>
              </a:pPr>
              <a:t>15</a:t>
            </a:fld>
            <a:endParaRPr lang="en-US" altLang="zh-CN" sz="1200" b="0" smtClean="0">
              <a:latin typeface="Arial Black" panose="020B0A04020102020204" pitchFamily="34" charset="0"/>
            </a:endParaRPr>
          </a:p>
        </p:txBody>
      </p:sp>
      <p:sp>
        <p:nvSpPr>
          <p:cNvPr id="6147" name="Rectangle 2"/>
          <p:cNvSpPr>
            <a:spLocks noGrp="1" noChangeArrowheads="1"/>
          </p:cNvSpPr>
          <p:nvPr>
            <p:ph type="title"/>
          </p:nvPr>
        </p:nvSpPr>
        <p:spPr>
          <a:xfrm>
            <a:off x="457200" y="112713"/>
            <a:ext cx="8229600" cy="1371600"/>
          </a:xfrm>
        </p:spPr>
        <p:txBody>
          <a:bodyPr/>
          <a:lstStyle/>
          <a:p>
            <a:pPr eaLnBrk="1" hangingPunct="1"/>
            <a:r>
              <a:rPr lang="zh-CN" altLang="en-US" b="1" dirty="0"/>
              <a:t>第六章 动态规划</a:t>
            </a:r>
            <a:endParaRPr lang="zh-CN" altLang="en-US" dirty="0" smtClean="0"/>
          </a:p>
        </p:txBody>
      </p:sp>
      <p:sp>
        <p:nvSpPr>
          <p:cNvPr id="6148" name="Rectangle 3"/>
          <p:cNvSpPr>
            <a:spLocks noGrp="1" noChangeArrowheads="1"/>
          </p:cNvSpPr>
          <p:nvPr>
            <p:ph type="body" idx="1"/>
          </p:nvPr>
        </p:nvSpPr>
        <p:spPr>
          <a:xfrm>
            <a:off x="457200" y="1268413"/>
            <a:ext cx="8229600" cy="5437187"/>
          </a:xfrm>
        </p:spPr>
        <p:txBody>
          <a:bodyPr/>
          <a:lstStyle/>
          <a:p>
            <a:pPr eaLnBrk="1" hangingPunct="1">
              <a:lnSpc>
                <a:spcPct val="90000"/>
              </a:lnSpc>
            </a:pPr>
            <a:r>
              <a:rPr lang="en-US" altLang="zh-CN" dirty="0" smtClean="0"/>
              <a:t>6.1 </a:t>
            </a:r>
            <a:r>
              <a:rPr lang="zh-CN" altLang="en-US" dirty="0" smtClean="0"/>
              <a:t>一般方法</a:t>
            </a:r>
          </a:p>
          <a:p>
            <a:pPr eaLnBrk="1" hangingPunct="1">
              <a:lnSpc>
                <a:spcPct val="90000"/>
              </a:lnSpc>
            </a:pPr>
            <a:r>
              <a:rPr lang="en-US" altLang="zh-CN" dirty="0" smtClean="0"/>
              <a:t>6.2 </a:t>
            </a:r>
            <a:r>
              <a:rPr lang="zh-CN" altLang="en-US" dirty="0" smtClean="0"/>
              <a:t>多段图</a:t>
            </a:r>
          </a:p>
          <a:p>
            <a:pPr eaLnBrk="1" hangingPunct="1">
              <a:lnSpc>
                <a:spcPct val="90000"/>
              </a:lnSpc>
            </a:pPr>
            <a:r>
              <a:rPr lang="en-US" altLang="zh-CN" dirty="0" smtClean="0"/>
              <a:t>6.3 </a:t>
            </a:r>
            <a:r>
              <a:rPr lang="zh-CN" altLang="en-US" dirty="0" smtClean="0"/>
              <a:t>每对节点之间的最短路径</a:t>
            </a:r>
            <a:r>
              <a:rPr lang="en-US" altLang="zh-CN" dirty="0" smtClean="0"/>
              <a:t>(</a:t>
            </a:r>
            <a:r>
              <a:rPr lang="zh-CN" altLang="en-US" dirty="0" smtClean="0"/>
              <a:t>略</a:t>
            </a:r>
            <a:r>
              <a:rPr lang="en-US" altLang="zh-CN" dirty="0" smtClean="0"/>
              <a:t>)</a:t>
            </a:r>
          </a:p>
          <a:p>
            <a:pPr eaLnBrk="1" hangingPunct="1">
              <a:lnSpc>
                <a:spcPct val="90000"/>
              </a:lnSpc>
            </a:pPr>
            <a:r>
              <a:rPr lang="en-US" altLang="zh-CN" dirty="0" smtClean="0"/>
              <a:t>6.4 </a:t>
            </a:r>
            <a:r>
              <a:rPr lang="zh-CN" altLang="en-US" dirty="0" smtClean="0"/>
              <a:t>最优二分检索树</a:t>
            </a:r>
          </a:p>
          <a:p>
            <a:pPr eaLnBrk="1" hangingPunct="1">
              <a:lnSpc>
                <a:spcPct val="90000"/>
              </a:lnSpc>
            </a:pPr>
            <a:r>
              <a:rPr lang="en-US" altLang="zh-CN" dirty="0" smtClean="0"/>
              <a:t>6.5 0/1</a:t>
            </a:r>
            <a:r>
              <a:rPr lang="zh-CN" altLang="en-US" dirty="0" smtClean="0"/>
              <a:t>背包问题</a:t>
            </a:r>
          </a:p>
          <a:p>
            <a:pPr eaLnBrk="1" hangingPunct="1">
              <a:lnSpc>
                <a:spcPct val="90000"/>
              </a:lnSpc>
            </a:pPr>
            <a:r>
              <a:rPr lang="en-US" altLang="zh-CN" dirty="0" smtClean="0"/>
              <a:t>6.6 </a:t>
            </a:r>
            <a:r>
              <a:rPr lang="zh-CN" altLang="en-US" dirty="0" smtClean="0"/>
              <a:t>可靠性设计</a:t>
            </a:r>
          </a:p>
          <a:p>
            <a:pPr eaLnBrk="1" hangingPunct="1">
              <a:lnSpc>
                <a:spcPct val="90000"/>
              </a:lnSpc>
            </a:pPr>
            <a:r>
              <a:rPr lang="en-US" altLang="zh-CN" dirty="0" smtClean="0"/>
              <a:t>6.7</a:t>
            </a:r>
            <a:r>
              <a:rPr lang="zh-CN" altLang="en-US" dirty="0" smtClean="0"/>
              <a:t>货郎担问题</a:t>
            </a:r>
          </a:p>
          <a:p>
            <a:pPr eaLnBrk="1" hangingPunct="1">
              <a:lnSpc>
                <a:spcPct val="90000"/>
              </a:lnSpc>
            </a:pPr>
            <a:r>
              <a:rPr lang="en-US" altLang="zh-CN" dirty="0" smtClean="0"/>
              <a:t>6.8 </a:t>
            </a:r>
            <a:r>
              <a:rPr lang="zh-CN" altLang="en-US" dirty="0" smtClean="0"/>
              <a:t>流水线调度问题</a:t>
            </a:r>
            <a:endParaRPr lang="en-US" altLang="zh-CN" dirty="0" smtClean="0"/>
          </a:p>
          <a:p>
            <a:pPr eaLnBrk="1" hangingPunct="1">
              <a:lnSpc>
                <a:spcPct val="90000"/>
              </a:lnSpc>
            </a:pPr>
            <a:endParaRPr lang="zh-CN" altLang="en-US" dirty="0" smtClean="0"/>
          </a:p>
        </p:txBody>
      </p:sp>
    </p:spTree>
    <p:extLst>
      <p:ext uri="{BB962C8B-B14F-4D97-AF65-F5344CB8AC3E}">
        <p14:creationId xmlns:p14="http://schemas.microsoft.com/office/powerpoint/2010/main" val="2783740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06D8511-BC0E-4D9A-9B94-00E9E44C3B16}" type="slidenum">
              <a:rPr lang="en-US" altLang="zh-CN" sz="1200" b="0" smtClean="0">
                <a:latin typeface="Arial Black" panose="020B0A04020102020204" pitchFamily="34" charset="0"/>
              </a:rPr>
              <a:pPr>
                <a:spcBef>
                  <a:spcPct val="0"/>
                </a:spcBef>
                <a:buClrTx/>
                <a:buSzTx/>
                <a:buFontTx/>
                <a:buNone/>
              </a:pPr>
              <a:t>16</a:t>
            </a:fld>
            <a:endParaRPr lang="en-US" altLang="zh-CN" sz="1200" b="0" smtClean="0">
              <a:latin typeface="Arial Black" panose="020B0A04020102020204" pitchFamily="34" charset="0"/>
            </a:endParaRPr>
          </a:p>
        </p:txBody>
      </p:sp>
      <p:sp>
        <p:nvSpPr>
          <p:cNvPr id="8195" name="Rectangle 2"/>
          <p:cNvSpPr>
            <a:spLocks noGrp="1" noChangeArrowheads="1"/>
          </p:cNvSpPr>
          <p:nvPr>
            <p:ph type="title"/>
          </p:nvPr>
        </p:nvSpPr>
        <p:spPr/>
        <p:txBody>
          <a:bodyPr/>
          <a:lstStyle/>
          <a:p>
            <a:pPr eaLnBrk="1" hangingPunct="1"/>
            <a:r>
              <a:rPr lang="en-US" altLang="zh-CN" smtClean="0"/>
              <a:t>6.1 </a:t>
            </a:r>
            <a:r>
              <a:rPr lang="zh-CN" altLang="en-US" smtClean="0"/>
              <a:t>一般方法</a:t>
            </a:r>
          </a:p>
        </p:txBody>
      </p:sp>
      <p:sp>
        <p:nvSpPr>
          <p:cNvPr id="8196" name="Rectangle 3"/>
          <p:cNvSpPr>
            <a:spLocks noGrp="1" noChangeArrowheads="1"/>
          </p:cNvSpPr>
          <p:nvPr>
            <p:ph type="body" idx="1"/>
          </p:nvPr>
        </p:nvSpPr>
        <p:spPr>
          <a:xfrm>
            <a:off x="457201" y="1700213"/>
            <a:ext cx="3970784" cy="2520875"/>
          </a:xfrm>
        </p:spPr>
        <p:txBody>
          <a:bodyPr/>
          <a:lstStyle/>
          <a:p>
            <a:pPr eaLnBrk="1" hangingPunct="1"/>
            <a:r>
              <a:rPr lang="zh-CN" altLang="en-US" sz="2400" dirty="0" smtClean="0"/>
              <a:t>多阶段决策问题</a:t>
            </a:r>
          </a:p>
          <a:p>
            <a:pPr eaLnBrk="1" hangingPunct="1"/>
            <a:r>
              <a:rPr lang="zh-CN" altLang="en-US" sz="2400" dirty="0" smtClean="0"/>
              <a:t>动态规划的求解思想</a:t>
            </a:r>
          </a:p>
          <a:p>
            <a:pPr eaLnBrk="1" hangingPunct="1"/>
            <a:r>
              <a:rPr lang="zh-CN" altLang="en-US" sz="2400" dirty="0" smtClean="0"/>
              <a:t>最优性原理及其证明</a:t>
            </a:r>
            <a:endParaRPr kumimoji="1" lang="zh-CN" altLang="en-US" sz="2400" dirty="0" smtClean="0"/>
          </a:p>
          <a:p>
            <a:pPr eaLnBrk="1" hangingPunct="1"/>
            <a:r>
              <a:rPr kumimoji="1" lang="zh-CN" altLang="en-US" sz="2400" dirty="0" smtClean="0"/>
              <a:t>最优化决策序列的表示</a:t>
            </a:r>
          </a:p>
          <a:p>
            <a:pPr eaLnBrk="1" hangingPunct="1"/>
            <a:r>
              <a:rPr lang="zh-CN" altLang="en-US" sz="2400" dirty="0" smtClean="0"/>
              <a:t>递推关系式的设计方法</a:t>
            </a:r>
          </a:p>
        </p:txBody>
      </p:sp>
      <p:sp>
        <p:nvSpPr>
          <p:cNvPr id="5" name="Rectangle 3"/>
          <p:cNvSpPr txBox="1">
            <a:spLocks noChangeArrowheads="1"/>
          </p:cNvSpPr>
          <p:nvPr/>
        </p:nvSpPr>
        <p:spPr bwMode="auto">
          <a:xfrm>
            <a:off x="445013" y="4005064"/>
            <a:ext cx="8241788" cy="1584176"/>
          </a:xfrm>
          <a:prstGeom prst="rect">
            <a:avLst/>
          </a:prstGeom>
          <a:solidFill>
            <a:schemeClr val="accent3">
              <a:lumMod val="85000"/>
            </a:schemeClr>
          </a:solidFill>
          <a:ln>
            <a:no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0000"/>
              </a:lnSpc>
            </a:pPr>
            <a:r>
              <a:rPr kumimoji="1" lang="zh-CN" altLang="en-US" sz="2000" b="0" smtClean="0">
                <a:solidFill>
                  <a:srgbClr val="0000FF"/>
                </a:solidFill>
              </a:rPr>
              <a:t>最优性原理</a:t>
            </a:r>
            <a:r>
              <a:rPr kumimoji="1" lang="en-US" altLang="zh-CN" sz="2000" b="0" smtClean="0">
                <a:solidFill>
                  <a:srgbClr val="0000FF"/>
                </a:solidFill>
              </a:rPr>
              <a:t>(Principle of Optimality)</a:t>
            </a:r>
          </a:p>
          <a:p>
            <a:pPr eaLnBrk="1" hangingPunct="1">
              <a:lnSpc>
                <a:spcPct val="110000"/>
              </a:lnSpc>
              <a:buFont typeface="Wingdings" panose="05000000000000000000" pitchFamily="2" charset="2"/>
              <a:buNone/>
            </a:pPr>
            <a:r>
              <a:rPr kumimoji="1" lang="en-US" altLang="zh-CN" sz="2000" b="0" smtClean="0"/>
              <a:t>    </a:t>
            </a:r>
            <a:r>
              <a:rPr kumimoji="1" lang="zh-CN" altLang="en-US" sz="2000" b="0" smtClean="0"/>
              <a:t>过程的最优决策序列具有如下性质</a:t>
            </a:r>
            <a:r>
              <a:rPr kumimoji="1" lang="en-US" altLang="zh-CN" sz="2000" b="0" smtClean="0"/>
              <a:t>:  </a:t>
            </a:r>
            <a:r>
              <a:rPr kumimoji="1" lang="zh-CN" altLang="en-US" sz="2000" b="0" smtClean="0"/>
              <a:t>无论过程的初始状态和初始决策是什么</a:t>
            </a:r>
            <a:r>
              <a:rPr kumimoji="1" lang="en-US" altLang="zh-CN" sz="2000" b="0" smtClean="0"/>
              <a:t>,  </a:t>
            </a:r>
            <a:r>
              <a:rPr kumimoji="1" lang="zh-CN" altLang="en-US" sz="2000" b="0" smtClean="0"/>
              <a:t>其余的决策都必须相对于初始决策所产生的状态构成一个最优决策序列。</a:t>
            </a:r>
            <a:endParaRPr kumimoji="1" lang="zh-CN" altLang="en-US" sz="2000" b="0" dirty="0" smtClean="0">
              <a:solidFill>
                <a:schemeClr val="tx2"/>
              </a:solidFill>
            </a:endParaRPr>
          </a:p>
        </p:txBody>
      </p:sp>
    </p:spTree>
    <p:extLst>
      <p:ext uri="{BB962C8B-B14F-4D97-AF65-F5344CB8AC3E}">
        <p14:creationId xmlns:p14="http://schemas.microsoft.com/office/powerpoint/2010/main" val="39132148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4A2FCE7-3719-4F3F-A7DD-65520819D066}" type="slidenum">
              <a:rPr lang="en-US" altLang="zh-CN" sz="1200" b="0" smtClean="0">
                <a:latin typeface="Arial Black" panose="020B0A04020102020204" pitchFamily="34" charset="0"/>
              </a:rPr>
              <a:pPr>
                <a:spcBef>
                  <a:spcPct val="0"/>
                </a:spcBef>
                <a:buClrTx/>
                <a:buSzTx/>
                <a:buFontTx/>
                <a:buNone/>
              </a:pPr>
              <a:t>17</a:t>
            </a:fld>
            <a:endParaRPr lang="en-US" altLang="zh-CN" sz="1200" b="0" smtClean="0">
              <a:latin typeface="Arial Black" panose="020B0A04020102020204" pitchFamily="34" charset="0"/>
            </a:endParaRPr>
          </a:p>
        </p:txBody>
      </p:sp>
      <p:sp>
        <p:nvSpPr>
          <p:cNvPr id="23555" name="Rectangle 2"/>
          <p:cNvSpPr>
            <a:spLocks noGrp="1" noChangeArrowheads="1"/>
          </p:cNvSpPr>
          <p:nvPr>
            <p:ph type="title"/>
          </p:nvPr>
        </p:nvSpPr>
        <p:spPr>
          <a:xfrm>
            <a:off x="457200" y="404813"/>
            <a:ext cx="8229600" cy="1223962"/>
          </a:xfrm>
        </p:spPr>
        <p:txBody>
          <a:bodyPr/>
          <a:lstStyle/>
          <a:p>
            <a:pPr eaLnBrk="1" hangingPunct="1"/>
            <a:r>
              <a:rPr lang="en-US" altLang="zh-CN" smtClean="0"/>
              <a:t>6.2 </a:t>
            </a:r>
            <a:r>
              <a:rPr lang="zh-CN" altLang="en-US" smtClean="0"/>
              <a:t>多段图</a:t>
            </a:r>
          </a:p>
        </p:txBody>
      </p:sp>
      <p:sp>
        <p:nvSpPr>
          <p:cNvPr id="23556" name="Rectangle 3"/>
          <p:cNvSpPr>
            <a:spLocks noGrp="1" noChangeArrowheads="1"/>
          </p:cNvSpPr>
          <p:nvPr>
            <p:ph type="body" idx="1"/>
          </p:nvPr>
        </p:nvSpPr>
        <p:spPr>
          <a:xfrm>
            <a:off x="457200" y="1557338"/>
            <a:ext cx="4330824" cy="4111625"/>
          </a:xfrm>
        </p:spPr>
        <p:txBody>
          <a:bodyPr/>
          <a:lstStyle/>
          <a:p>
            <a:pPr eaLnBrk="1" hangingPunct="1"/>
            <a:r>
              <a:rPr lang="zh-CN" altLang="en-US" sz="2400" dirty="0" smtClean="0"/>
              <a:t>多段图向前处理递推关系式</a:t>
            </a:r>
          </a:p>
          <a:p>
            <a:pPr eaLnBrk="1" hangingPunct="1"/>
            <a:r>
              <a:rPr kumimoji="1" lang="zh-CN" altLang="en-US" sz="2400" dirty="0" smtClean="0"/>
              <a:t>向前处理的计算过程</a:t>
            </a:r>
          </a:p>
          <a:p>
            <a:pPr eaLnBrk="1" hangingPunct="1"/>
            <a:r>
              <a:rPr kumimoji="1" lang="zh-CN" altLang="en-US" sz="2400" dirty="0" smtClean="0"/>
              <a:t>向前处理算法及执行过程</a:t>
            </a:r>
          </a:p>
          <a:p>
            <a:pPr eaLnBrk="1" hangingPunct="1"/>
            <a:r>
              <a:rPr lang="zh-CN" altLang="en-US" sz="2400" dirty="0" smtClean="0"/>
              <a:t>多段图向后处理递推关系式</a:t>
            </a:r>
            <a:endParaRPr kumimoji="1" lang="zh-CN" altLang="en-US" sz="2400" dirty="0" smtClean="0"/>
          </a:p>
          <a:p>
            <a:pPr eaLnBrk="1" hangingPunct="1"/>
            <a:r>
              <a:rPr kumimoji="1" lang="zh-CN" altLang="en-US" sz="2400" dirty="0" smtClean="0"/>
              <a:t>向后处理的计算过程</a:t>
            </a:r>
          </a:p>
          <a:p>
            <a:pPr eaLnBrk="1" hangingPunct="1"/>
            <a:r>
              <a:rPr kumimoji="1" lang="zh-CN" altLang="en-US" sz="2400" dirty="0" smtClean="0"/>
              <a:t>向后处理算法</a:t>
            </a:r>
          </a:p>
          <a:p>
            <a:pPr eaLnBrk="1" hangingPunct="1"/>
            <a:r>
              <a:rPr kumimoji="1" lang="zh-CN" altLang="en-US" sz="2400" dirty="0" smtClean="0"/>
              <a:t>多段图的应用</a:t>
            </a:r>
          </a:p>
        </p:txBody>
      </p:sp>
      <p:sp>
        <p:nvSpPr>
          <p:cNvPr id="5" name="Rectangle 3"/>
          <p:cNvSpPr txBox="1">
            <a:spLocks noChangeArrowheads="1"/>
          </p:cNvSpPr>
          <p:nvPr/>
        </p:nvSpPr>
        <p:spPr bwMode="auto">
          <a:xfrm>
            <a:off x="2843809" y="3752850"/>
            <a:ext cx="5842992" cy="2556470"/>
          </a:xfrm>
          <a:prstGeom prst="rect">
            <a:avLst/>
          </a:prstGeom>
          <a:solidFill>
            <a:schemeClr val="accent3">
              <a:lumMod val="85000"/>
            </a:schemeClr>
          </a:solidFill>
          <a:ln>
            <a:no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kumimoji="1" lang="en-US" altLang="zh-CN" sz="2000" b="0" dirty="0"/>
              <a:t>COST(</a:t>
            </a:r>
            <a:r>
              <a:rPr kumimoji="1" lang="en-US" altLang="zh-CN" sz="2000" b="0" dirty="0" err="1"/>
              <a:t>i</a:t>
            </a:r>
            <a:r>
              <a:rPr kumimoji="1" lang="en-US" altLang="zh-CN" sz="2000" b="0" dirty="0"/>
              <a:t>, j)</a:t>
            </a:r>
            <a:r>
              <a:rPr kumimoji="1" lang="zh-CN" altLang="en-US" sz="2000" b="0" dirty="0" smtClean="0"/>
              <a:t>是一条从</a:t>
            </a:r>
            <a:r>
              <a:rPr kumimoji="1" lang="en-US" altLang="zh-CN" sz="2000" b="0" dirty="0" smtClean="0"/>
              <a:t>V</a:t>
            </a:r>
            <a:r>
              <a:rPr kumimoji="1" lang="en-US" altLang="zh-CN" sz="2000" b="0" baseline="-25000" dirty="0" smtClean="0"/>
              <a:t>i</a:t>
            </a:r>
            <a:r>
              <a:rPr kumimoji="1" lang="zh-CN" altLang="en-US" sz="2000" b="0" dirty="0" smtClean="0"/>
              <a:t>中的节点</a:t>
            </a:r>
            <a:r>
              <a:rPr kumimoji="1" lang="en-US" altLang="zh-CN" sz="2000" b="0" dirty="0" smtClean="0"/>
              <a:t>j </a:t>
            </a:r>
            <a:r>
              <a:rPr kumimoji="1" lang="zh-CN" altLang="en-US" sz="2000" b="0" dirty="0" smtClean="0"/>
              <a:t>到汇点</a:t>
            </a:r>
            <a:r>
              <a:rPr kumimoji="1" lang="en-US" altLang="zh-CN" sz="2000" b="0" dirty="0" smtClean="0"/>
              <a:t>t </a:t>
            </a:r>
            <a:r>
              <a:rPr kumimoji="1" lang="zh-CN" altLang="en-US" sz="2000" b="0" dirty="0" smtClean="0"/>
              <a:t>的最小成本</a:t>
            </a:r>
            <a:r>
              <a:rPr kumimoji="1" lang="en-US" altLang="zh-CN" sz="2000" b="0" dirty="0" smtClean="0"/>
              <a:t>, </a:t>
            </a:r>
            <a:r>
              <a:rPr kumimoji="1" lang="zh-CN" altLang="en-US" sz="2000" b="0" dirty="0" smtClean="0"/>
              <a:t>根据向前处理方法：</a:t>
            </a:r>
          </a:p>
          <a:p>
            <a:pPr eaLnBrk="1" hangingPunct="1">
              <a:buFont typeface="Wingdings" panose="05000000000000000000" pitchFamily="2" charset="2"/>
              <a:buNone/>
            </a:pPr>
            <a:r>
              <a:rPr kumimoji="1" lang="zh-CN" altLang="en-US" sz="2000" b="0" dirty="0" smtClean="0">
                <a:solidFill>
                  <a:srgbClr val="0000FF"/>
                </a:solidFill>
              </a:rPr>
              <a:t>    </a:t>
            </a:r>
            <a:r>
              <a:rPr kumimoji="1" lang="en-US" altLang="zh-CN" sz="2000" b="0" dirty="0" smtClean="0">
                <a:solidFill>
                  <a:srgbClr val="0000FF"/>
                </a:solidFill>
              </a:rPr>
              <a:t>COST(</a:t>
            </a:r>
            <a:r>
              <a:rPr kumimoji="1" lang="en-US" altLang="zh-CN" sz="2000" b="0" dirty="0" err="1" smtClean="0">
                <a:solidFill>
                  <a:srgbClr val="0000FF"/>
                </a:solidFill>
              </a:rPr>
              <a:t>i</a:t>
            </a:r>
            <a:r>
              <a:rPr kumimoji="1" lang="en-US" altLang="zh-CN" sz="2000" b="0" dirty="0" smtClean="0">
                <a:solidFill>
                  <a:srgbClr val="0000FF"/>
                </a:solidFill>
              </a:rPr>
              <a:t>, j)= min{ c(j, l)+ COST(i+1, l)}</a:t>
            </a:r>
          </a:p>
          <a:p>
            <a:pPr eaLnBrk="1" hangingPunct="1">
              <a:buFont typeface="Wingdings" panose="05000000000000000000" pitchFamily="2" charset="2"/>
              <a:buNone/>
            </a:pPr>
            <a:r>
              <a:rPr kumimoji="1" lang="en-US" altLang="zh-CN" sz="2000" b="0" dirty="0" smtClean="0">
                <a:solidFill>
                  <a:srgbClr val="0000FF"/>
                </a:solidFill>
              </a:rPr>
              <a:t>   </a:t>
            </a:r>
            <a:r>
              <a:rPr kumimoji="1" lang="zh-CN" altLang="en-US" sz="2000" b="0" dirty="0" smtClean="0">
                <a:solidFill>
                  <a:srgbClr val="0000FF"/>
                </a:solidFill>
              </a:rPr>
              <a:t>其中</a:t>
            </a:r>
            <a:r>
              <a:rPr kumimoji="1" lang="en-US" altLang="zh-CN" sz="2000" b="0" dirty="0" smtClean="0">
                <a:solidFill>
                  <a:srgbClr val="0000FF"/>
                </a:solidFill>
              </a:rPr>
              <a:t>:  l∈V</a:t>
            </a:r>
            <a:r>
              <a:rPr kumimoji="1" lang="en-US" altLang="zh-CN" sz="2000" b="0" baseline="-25000" dirty="0" smtClean="0">
                <a:solidFill>
                  <a:srgbClr val="0000FF"/>
                </a:solidFill>
              </a:rPr>
              <a:t>i+1</a:t>
            </a:r>
            <a:r>
              <a:rPr kumimoji="1" lang="en-US" altLang="zh-CN" sz="2000" b="0" dirty="0" smtClean="0">
                <a:solidFill>
                  <a:srgbClr val="0000FF"/>
                </a:solidFill>
              </a:rPr>
              <a:t> , &lt;j, l&gt;∈E,  c(j, l)</a:t>
            </a:r>
            <a:r>
              <a:rPr kumimoji="1" lang="zh-CN" altLang="en-US" sz="2000" b="0" dirty="0" smtClean="0">
                <a:solidFill>
                  <a:srgbClr val="0000FF"/>
                </a:solidFill>
              </a:rPr>
              <a:t>表示该边的成本。</a:t>
            </a:r>
          </a:p>
          <a:p>
            <a:pPr eaLnBrk="1" hangingPunct="1"/>
            <a:r>
              <a:rPr kumimoji="1" lang="zh-CN" altLang="en-US" sz="2000" b="0" dirty="0" smtClean="0"/>
              <a:t>对于</a:t>
            </a:r>
            <a:r>
              <a:rPr kumimoji="1" lang="en-US" altLang="zh-CN" sz="2000" b="0" dirty="0" smtClean="0"/>
              <a:t>k</a:t>
            </a:r>
            <a:r>
              <a:rPr kumimoji="1" lang="zh-CN" altLang="en-US" sz="2000" b="0" dirty="0" smtClean="0"/>
              <a:t>段图</a:t>
            </a:r>
            <a:r>
              <a:rPr kumimoji="1" lang="en-US" altLang="zh-CN" sz="2000" b="0" dirty="0" smtClean="0"/>
              <a:t>, </a:t>
            </a:r>
            <a:r>
              <a:rPr kumimoji="1" lang="zh-CN" altLang="en-US" sz="2000" b="0" dirty="0" smtClean="0"/>
              <a:t>当</a:t>
            </a:r>
            <a:r>
              <a:rPr kumimoji="1" lang="en-US" altLang="zh-CN" sz="2000" b="0" dirty="0" err="1" smtClean="0"/>
              <a:t>i</a:t>
            </a:r>
            <a:r>
              <a:rPr kumimoji="1" lang="en-US" altLang="zh-CN" sz="2000" b="0" dirty="0" smtClean="0"/>
              <a:t>=k-1</a:t>
            </a:r>
            <a:r>
              <a:rPr kumimoji="1" lang="zh-CN" altLang="en-US" sz="2000" b="0" dirty="0" smtClean="0"/>
              <a:t>时</a:t>
            </a:r>
            <a:r>
              <a:rPr kumimoji="1" lang="en-US" altLang="zh-CN" sz="2000" b="0" dirty="0" smtClean="0"/>
              <a:t>, </a:t>
            </a:r>
          </a:p>
          <a:p>
            <a:pPr lvl="1" eaLnBrk="1" hangingPunct="1"/>
            <a:r>
              <a:rPr kumimoji="1" lang="zh-CN" altLang="en-US" sz="1800" b="0" dirty="0" smtClean="0"/>
              <a:t>如果</a:t>
            </a:r>
            <a:r>
              <a:rPr kumimoji="1" lang="en-US" altLang="zh-CN" sz="1800" b="0" dirty="0" smtClean="0">
                <a:solidFill>
                  <a:srgbClr val="0000FF"/>
                </a:solidFill>
              </a:rPr>
              <a:t>&lt;j, t&gt;∈E</a:t>
            </a:r>
            <a:r>
              <a:rPr kumimoji="1" lang="zh-CN" altLang="en-US" sz="1800" b="0" dirty="0" smtClean="0">
                <a:solidFill>
                  <a:srgbClr val="0000FF"/>
                </a:solidFill>
              </a:rPr>
              <a:t>，</a:t>
            </a:r>
            <a:r>
              <a:rPr kumimoji="1" lang="zh-CN" altLang="en-US" sz="1800" b="0" dirty="0" smtClean="0"/>
              <a:t>有</a:t>
            </a:r>
            <a:r>
              <a:rPr kumimoji="1" lang="en-US" altLang="zh-CN" sz="1800" b="0" dirty="0" smtClean="0"/>
              <a:t>COST(k-1, j)= c(j, t)</a:t>
            </a:r>
          </a:p>
          <a:p>
            <a:pPr lvl="1" eaLnBrk="1" hangingPunct="1"/>
            <a:r>
              <a:rPr kumimoji="1" lang="zh-CN" altLang="en-US" sz="1800" b="0" dirty="0" smtClean="0"/>
              <a:t>如果</a:t>
            </a:r>
            <a:r>
              <a:rPr kumimoji="1" lang="en-US" altLang="zh-CN" sz="1800" b="0" dirty="0" smtClean="0">
                <a:solidFill>
                  <a:srgbClr val="0000FF"/>
                </a:solidFill>
              </a:rPr>
              <a:t>&lt;j, t&gt;∈E</a:t>
            </a:r>
            <a:r>
              <a:rPr kumimoji="1" lang="zh-CN" altLang="en-US" sz="1800" b="0" dirty="0" smtClean="0">
                <a:solidFill>
                  <a:srgbClr val="0000FF"/>
                </a:solidFill>
              </a:rPr>
              <a:t>，</a:t>
            </a:r>
            <a:r>
              <a:rPr kumimoji="1" lang="zh-CN" altLang="en-US" sz="1800" b="0" dirty="0" smtClean="0"/>
              <a:t>有</a:t>
            </a:r>
            <a:r>
              <a:rPr kumimoji="1" lang="en-US" altLang="zh-CN" sz="1800" b="0" dirty="0" smtClean="0"/>
              <a:t>COST(k-1, j)= </a:t>
            </a:r>
            <a:r>
              <a:rPr kumimoji="1" lang="en-US" altLang="zh-CN" sz="2000" b="0" dirty="0" smtClean="0"/>
              <a:t>∞</a:t>
            </a:r>
          </a:p>
        </p:txBody>
      </p:sp>
      <p:sp>
        <p:nvSpPr>
          <p:cNvPr id="6" name="Line 5"/>
          <p:cNvSpPr>
            <a:spLocks noChangeShapeType="1"/>
          </p:cNvSpPr>
          <p:nvPr/>
        </p:nvSpPr>
        <p:spPr bwMode="auto">
          <a:xfrm>
            <a:off x="4810137" y="5988843"/>
            <a:ext cx="51848" cy="12507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5" name="AutoShape 8"/>
          <p:cNvSpPr>
            <a:spLocks noChangeArrowheads="1"/>
          </p:cNvSpPr>
          <p:nvPr/>
        </p:nvSpPr>
        <p:spPr bwMode="auto">
          <a:xfrm>
            <a:off x="5077036" y="2132856"/>
            <a:ext cx="2663316" cy="1399803"/>
          </a:xfrm>
          <a:prstGeom prst="wedgeRoundRectCallout">
            <a:avLst>
              <a:gd name="adj1" fmla="val -44510"/>
              <a:gd name="adj2" fmla="val 62853"/>
              <a:gd name="adj3" fmla="val 16667"/>
            </a:avLst>
          </a:prstGeom>
          <a:solidFill>
            <a:schemeClr val="folHlink"/>
          </a:solidFill>
          <a:ln w="190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en-US" altLang="zh-CN" sz="2000" b="0">
                <a:solidFill>
                  <a:schemeClr val="tx2"/>
                </a:solidFill>
              </a:rPr>
              <a:t>Θ(n+e)</a:t>
            </a:r>
          </a:p>
          <a:p>
            <a:pPr eaLnBrk="1" hangingPunct="1">
              <a:buFont typeface="Wingdings" panose="05000000000000000000" pitchFamily="2" charset="2"/>
              <a:buNone/>
            </a:pPr>
            <a:r>
              <a:rPr kumimoji="1" lang="en-US" altLang="zh-CN" sz="2000" b="0">
                <a:solidFill>
                  <a:schemeClr val="tx2"/>
                </a:solidFill>
              </a:rPr>
              <a:t>n</a:t>
            </a:r>
            <a:r>
              <a:rPr kumimoji="1" lang="zh-CN" altLang="en-US" sz="2000" b="0">
                <a:solidFill>
                  <a:schemeClr val="tx2"/>
                </a:solidFill>
              </a:rPr>
              <a:t>是图</a:t>
            </a:r>
            <a:r>
              <a:rPr kumimoji="1" lang="en-US" altLang="zh-CN" sz="2000" b="0">
                <a:solidFill>
                  <a:schemeClr val="tx2"/>
                </a:solidFill>
              </a:rPr>
              <a:t>G</a:t>
            </a:r>
            <a:r>
              <a:rPr kumimoji="1" lang="zh-CN" altLang="en-US" sz="2000" b="0">
                <a:solidFill>
                  <a:schemeClr val="tx2"/>
                </a:solidFill>
              </a:rPr>
              <a:t>中节点个数。</a:t>
            </a:r>
          </a:p>
          <a:p>
            <a:pPr eaLnBrk="1" hangingPunct="1">
              <a:buFont typeface="Wingdings" panose="05000000000000000000" pitchFamily="2" charset="2"/>
              <a:buNone/>
            </a:pPr>
            <a:r>
              <a:rPr kumimoji="1" lang="en-US" altLang="zh-CN" sz="2000" b="0">
                <a:solidFill>
                  <a:schemeClr val="tx2"/>
                </a:solidFill>
              </a:rPr>
              <a:t>e</a:t>
            </a:r>
            <a:r>
              <a:rPr kumimoji="1" lang="zh-CN" altLang="en-US" sz="2000" b="0">
                <a:solidFill>
                  <a:schemeClr val="tx2"/>
                </a:solidFill>
              </a:rPr>
              <a:t>是图</a:t>
            </a:r>
            <a:r>
              <a:rPr kumimoji="1" lang="en-US" altLang="zh-CN" sz="2000" b="0">
                <a:solidFill>
                  <a:schemeClr val="tx2"/>
                </a:solidFill>
              </a:rPr>
              <a:t>G</a:t>
            </a:r>
            <a:r>
              <a:rPr kumimoji="1" lang="zh-CN" altLang="en-US" sz="2000" b="0">
                <a:solidFill>
                  <a:schemeClr val="tx2"/>
                </a:solidFill>
              </a:rPr>
              <a:t>中边的个数。</a:t>
            </a:r>
            <a:endParaRPr lang="zh-CN" altLang="en-US" sz="2000" b="0"/>
          </a:p>
        </p:txBody>
      </p:sp>
    </p:spTree>
    <p:extLst>
      <p:ext uri="{BB962C8B-B14F-4D97-AF65-F5344CB8AC3E}">
        <p14:creationId xmlns:p14="http://schemas.microsoft.com/office/powerpoint/2010/main" val="2724076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C25CFF8-529F-4C3B-B8A8-E25709D7FEF7}" type="slidenum">
              <a:rPr lang="en-US" altLang="zh-CN" sz="1200" b="0" smtClean="0">
                <a:latin typeface="Arial Black" panose="020B0A04020102020204" pitchFamily="34" charset="0"/>
              </a:rPr>
              <a:pPr>
                <a:spcBef>
                  <a:spcPct val="0"/>
                </a:spcBef>
                <a:buClrTx/>
                <a:buSzTx/>
                <a:buFontTx/>
                <a:buNone/>
              </a:pPr>
              <a:t>18</a:t>
            </a:fld>
            <a:endParaRPr lang="en-US" altLang="zh-CN" sz="1200" b="0" smtClean="0">
              <a:latin typeface="Arial Black" panose="020B0A04020102020204" pitchFamily="34" charset="0"/>
            </a:endParaRPr>
          </a:p>
        </p:txBody>
      </p:sp>
      <p:sp>
        <p:nvSpPr>
          <p:cNvPr id="38915" name="Rectangle 2"/>
          <p:cNvSpPr>
            <a:spLocks noGrp="1" noChangeArrowheads="1"/>
          </p:cNvSpPr>
          <p:nvPr>
            <p:ph type="title"/>
          </p:nvPr>
        </p:nvSpPr>
        <p:spPr/>
        <p:txBody>
          <a:bodyPr/>
          <a:lstStyle/>
          <a:p>
            <a:pPr eaLnBrk="1" hangingPunct="1"/>
            <a:r>
              <a:rPr lang="en-US" altLang="zh-CN" smtClean="0"/>
              <a:t>6.4 </a:t>
            </a:r>
            <a:r>
              <a:rPr lang="zh-CN" altLang="en-US" smtClean="0"/>
              <a:t>最优二分检索树</a:t>
            </a:r>
          </a:p>
        </p:txBody>
      </p:sp>
      <p:sp>
        <p:nvSpPr>
          <p:cNvPr id="38916" name="Rectangle 3"/>
          <p:cNvSpPr>
            <a:spLocks noGrp="1" noChangeArrowheads="1"/>
          </p:cNvSpPr>
          <p:nvPr>
            <p:ph type="body" idx="1"/>
          </p:nvPr>
        </p:nvSpPr>
        <p:spPr>
          <a:xfrm>
            <a:off x="457200" y="1773238"/>
            <a:ext cx="4402832" cy="4094162"/>
          </a:xfrm>
        </p:spPr>
        <p:txBody>
          <a:bodyPr/>
          <a:lstStyle/>
          <a:p>
            <a:pPr eaLnBrk="1" hangingPunct="1"/>
            <a:r>
              <a:rPr lang="zh-CN" altLang="en-US" sz="2400" dirty="0" smtClean="0"/>
              <a:t>二分检索树</a:t>
            </a:r>
          </a:p>
          <a:p>
            <a:pPr eaLnBrk="1" hangingPunct="1"/>
            <a:r>
              <a:rPr kumimoji="1" lang="zh-CN" altLang="en-US" sz="2400" dirty="0" smtClean="0">
                <a:solidFill>
                  <a:schemeClr val="tx2"/>
                </a:solidFill>
              </a:rPr>
              <a:t>检索二分检索树的算法</a:t>
            </a:r>
            <a:r>
              <a:rPr kumimoji="1" lang="en-US" altLang="zh-CN" sz="2400" dirty="0" smtClean="0">
                <a:solidFill>
                  <a:schemeClr val="tx2"/>
                </a:solidFill>
              </a:rPr>
              <a:t>6.4</a:t>
            </a:r>
          </a:p>
          <a:p>
            <a:pPr eaLnBrk="1" hangingPunct="1"/>
            <a:r>
              <a:rPr lang="zh-CN" altLang="en-US" sz="2400" dirty="0" smtClean="0"/>
              <a:t>问题描述与递推关系式分析</a:t>
            </a:r>
          </a:p>
          <a:p>
            <a:pPr eaLnBrk="1" hangingPunct="1"/>
            <a:r>
              <a:rPr lang="zh-CN" altLang="en-US" sz="2400" dirty="0" smtClean="0"/>
              <a:t>一个实例</a:t>
            </a:r>
          </a:p>
          <a:p>
            <a:pPr eaLnBrk="1" hangingPunct="1"/>
            <a:r>
              <a:rPr lang="zh-CN" altLang="en-US" sz="2400" dirty="0" smtClean="0"/>
              <a:t>计算时间复杂度</a:t>
            </a:r>
          </a:p>
          <a:p>
            <a:pPr eaLnBrk="1" hangingPunct="1"/>
            <a:r>
              <a:rPr lang="zh-CN" altLang="en-US" sz="2400" dirty="0" smtClean="0"/>
              <a:t>递推关系式的改进</a:t>
            </a:r>
          </a:p>
          <a:p>
            <a:pPr eaLnBrk="1" hangingPunct="1"/>
            <a:r>
              <a:rPr lang="zh-CN" altLang="en-US" sz="2400" dirty="0" smtClean="0"/>
              <a:t>算法</a:t>
            </a:r>
            <a:r>
              <a:rPr lang="en-US" altLang="zh-CN" sz="2400" dirty="0" smtClean="0"/>
              <a:t>6.5</a:t>
            </a:r>
          </a:p>
        </p:txBody>
      </p:sp>
      <p:grpSp>
        <p:nvGrpSpPr>
          <p:cNvPr id="5" name="Group 9"/>
          <p:cNvGrpSpPr>
            <a:grpSpLocks/>
          </p:cNvGrpSpPr>
          <p:nvPr/>
        </p:nvGrpSpPr>
        <p:grpSpPr bwMode="auto">
          <a:xfrm>
            <a:off x="2062262" y="4366691"/>
            <a:ext cx="5966122" cy="690562"/>
            <a:chOff x="295" y="2387"/>
            <a:chExt cx="4575" cy="435"/>
          </a:xfrm>
        </p:grpSpPr>
        <p:sp>
          <p:nvSpPr>
            <p:cNvPr id="6" name="Text Box 7"/>
            <p:cNvSpPr txBox="1">
              <a:spLocks noChangeArrowheads="1"/>
            </p:cNvSpPr>
            <p:nvPr/>
          </p:nvSpPr>
          <p:spPr bwMode="auto">
            <a:xfrm>
              <a:off x="295" y="2387"/>
              <a:ext cx="4575" cy="25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10000"/>
                </a:spcBef>
                <a:buClr>
                  <a:srgbClr val="CC00FF"/>
                </a:buClr>
                <a:buSzTx/>
                <a:buFont typeface="Wingdings" panose="05000000000000000000" pitchFamily="2" charset="2"/>
                <a:buNone/>
              </a:pPr>
              <a:r>
                <a:rPr kumimoji="1" lang="en-US" altLang="zh-CN" sz="2400">
                  <a:solidFill>
                    <a:srgbClr val="0000FF"/>
                  </a:solidFill>
                  <a:latin typeface="Times New Roman" panose="02020603050405020304" pitchFamily="18" charset="0"/>
                </a:rPr>
                <a:t>C(i,j)=min{C(i, k</a:t>
              </a:r>
              <a:r>
                <a:rPr kumimoji="1" lang="en-US" altLang="zh-CN" sz="2400">
                  <a:solidFill>
                    <a:srgbClr val="0000FF"/>
                  </a:solidFill>
                  <a:latin typeface="宋体" panose="02010600030101010101" pitchFamily="2" charset="-122"/>
                </a:rPr>
                <a:t>-</a:t>
              </a:r>
              <a:r>
                <a:rPr kumimoji="1" lang="en-US" altLang="zh-CN" sz="2400">
                  <a:solidFill>
                    <a:srgbClr val="0000FF"/>
                  </a:solidFill>
                  <a:latin typeface="Times New Roman" panose="02020603050405020304" pitchFamily="18" charset="0"/>
                </a:rPr>
                <a:t>1)+C(k, j) }+W(i, j)</a:t>
              </a:r>
            </a:p>
          </p:txBody>
        </p:sp>
        <p:sp>
          <p:nvSpPr>
            <p:cNvPr id="7" name="Text Box 8"/>
            <p:cNvSpPr txBox="1">
              <a:spLocks noChangeArrowheads="1"/>
            </p:cNvSpPr>
            <p:nvPr/>
          </p:nvSpPr>
          <p:spPr bwMode="auto">
            <a:xfrm>
              <a:off x="521" y="2621"/>
              <a:ext cx="1609" cy="20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dirty="0"/>
                <a:t>R(i,j-1) </a:t>
              </a:r>
              <a:r>
                <a:rPr lang="en-US" altLang="en-US" sz="1600" dirty="0"/>
                <a:t>≤</a:t>
              </a:r>
              <a:r>
                <a:rPr lang="en-US" altLang="zh-CN" sz="1600" dirty="0"/>
                <a:t>k </a:t>
              </a:r>
              <a:r>
                <a:rPr lang="en-US" altLang="en-US" sz="1600" dirty="0"/>
                <a:t>≤</a:t>
              </a:r>
              <a:r>
                <a:rPr lang="en-US" altLang="zh-CN" sz="1600" dirty="0"/>
                <a:t> R(i+1,j)</a:t>
              </a:r>
            </a:p>
          </p:txBody>
        </p:sp>
      </p:grpSp>
      <p:sp>
        <p:nvSpPr>
          <p:cNvPr id="8" name="Text Box 10"/>
          <p:cNvSpPr txBox="1">
            <a:spLocks noChangeArrowheads="1"/>
          </p:cNvSpPr>
          <p:nvPr/>
        </p:nvSpPr>
        <p:spPr bwMode="auto">
          <a:xfrm>
            <a:off x="1979712" y="5158853"/>
            <a:ext cx="6264696"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Tx/>
              <a:buSzTx/>
              <a:buFontTx/>
              <a:buNone/>
            </a:pPr>
            <a:r>
              <a:rPr lang="zh-CN" altLang="en-US" sz="2000"/>
              <a:t>初始值：</a:t>
            </a:r>
            <a:r>
              <a:rPr lang="en-US" altLang="zh-CN" sz="2000">
                <a:solidFill>
                  <a:srgbClr val="0000FF"/>
                </a:solidFill>
                <a:latin typeface="Times New Roman" panose="02020603050405020304" pitchFamily="18" charset="0"/>
              </a:rPr>
              <a:t>W(i,i) = Q(i);  W(i,i+1) = Q(i)+P(i+1)+Q(i+1);</a:t>
            </a:r>
          </a:p>
          <a:p>
            <a:pPr eaLnBrk="1" hangingPunct="1">
              <a:lnSpc>
                <a:spcPct val="80000"/>
              </a:lnSpc>
              <a:spcBef>
                <a:spcPct val="50000"/>
              </a:spcBef>
              <a:buClrTx/>
              <a:buSzTx/>
              <a:buFontTx/>
              <a:buNone/>
            </a:pPr>
            <a:r>
              <a:rPr lang="en-US" altLang="zh-CN" sz="2000">
                <a:solidFill>
                  <a:srgbClr val="0000FF"/>
                </a:solidFill>
                <a:latin typeface="Times New Roman" panose="02020603050405020304" pitchFamily="18" charset="0"/>
              </a:rPr>
              <a:t>                R(i,i) = 0;        R(i,i+1) = i+1;</a:t>
            </a:r>
          </a:p>
          <a:p>
            <a:pPr eaLnBrk="1" hangingPunct="1">
              <a:lnSpc>
                <a:spcPct val="80000"/>
              </a:lnSpc>
              <a:spcBef>
                <a:spcPct val="50000"/>
              </a:spcBef>
              <a:buClrTx/>
              <a:buSzTx/>
              <a:buFontTx/>
              <a:buNone/>
            </a:pPr>
            <a:r>
              <a:rPr lang="en-US" altLang="zh-CN" sz="2000">
                <a:solidFill>
                  <a:srgbClr val="0000FF"/>
                </a:solidFill>
                <a:latin typeface="Times New Roman" panose="02020603050405020304" pitchFamily="18" charset="0"/>
              </a:rPr>
              <a:t>                C(i,i) = 0;        C(i,i+1) = Q(i)+P(i+1)+Q(i+1);</a:t>
            </a:r>
          </a:p>
        </p:txBody>
      </p:sp>
      <p:sp>
        <p:nvSpPr>
          <p:cNvPr id="9" name="Rectangle 11"/>
          <p:cNvSpPr>
            <a:spLocks noChangeArrowheads="1"/>
          </p:cNvSpPr>
          <p:nvPr/>
        </p:nvSpPr>
        <p:spPr bwMode="auto">
          <a:xfrm>
            <a:off x="1979712" y="4365104"/>
            <a:ext cx="6120680" cy="2016224"/>
          </a:xfrm>
          <a:prstGeom prst="rect">
            <a:avLst/>
          </a:prstGeom>
          <a:noFill/>
          <a:ln w="19050">
            <a:solidFill>
              <a:srgbClr val="00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600" dirty="0"/>
          </a:p>
        </p:txBody>
      </p:sp>
      <p:sp>
        <p:nvSpPr>
          <p:cNvPr id="3" name="矩形 2"/>
          <p:cNvSpPr/>
          <p:nvPr/>
        </p:nvSpPr>
        <p:spPr>
          <a:xfrm>
            <a:off x="7210760" y="3903439"/>
            <a:ext cx="914033" cy="461665"/>
          </a:xfrm>
          <a:prstGeom prst="rect">
            <a:avLst/>
          </a:prstGeom>
        </p:spPr>
        <p:txBody>
          <a:bodyPr wrap="none">
            <a:spAutoFit/>
          </a:bodyPr>
          <a:lstStyle/>
          <a:p>
            <a:r>
              <a:rPr lang="en-US" altLang="zh-CN" sz="2400" dirty="0"/>
              <a:t>O(n</a:t>
            </a:r>
            <a:r>
              <a:rPr lang="en-US" altLang="zh-CN" sz="2400" baseline="30000" dirty="0"/>
              <a:t>2</a:t>
            </a:r>
            <a:r>
              <a:rPr lang="en-US" altLang="zh-CN" sz="2400" dirty="0"/>
              <a:t>)</a:t>
            </a:r>
            <a:endParaRPr lang="zh-CN" altLang="en-US" sz="2400" dirty="0"/>
          </a:p>
        </p:txBody>
      </p:sp>
    </p:spTree>
    <p:extLst>
      <p:ext uri="{BB962C8B-B14F-4D97-AF65-F5344CB8AC3E}">
        <p14:creationId xmlns:p14="http://schemas.microsoft.com/office/powerpoint/2010/main" val="2102956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0"/>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ACB49A1-868C-429C-90FF-28F8EFC358EF}" type="slidenum">
              <a:rPr lang="en-US" altLang="zh-CN" sz="1200" b="0" smtClean="0">
                <a:latin typeface="Arial Black" panose="020B0A04020102020204" pitchFamily="34" charset="0"/>
              </a:rPr>
              <a:pPr>
                <a:spcBef>
                  <a:spcPct val="0"/>
                </a:spcBef>
                <a:buClrTx/>
                <a:buSzTx/>
                <a:buFontTx/>
                <a:buNone/>
              </a:pPr>
              <a:t>19</a:t>
            </a:fld>
            <a:endParaRPr lang="en-US" altLang="zh-CN" sz="1200" b="0" smtClean="0">
              <a:latin typeface="Arial Black" panose="020B0A04020102020204" pitchFamily="34" charset="0"/>
            </a:endParaRPr>
          </a:p>
        </p:txBody>
      </p:sp>
      <p:sp>
        <p:nvSpPr>
          <p:cNvPr id="62467" name="Rectangle 2"/>
          <p:cNvSpPr>
            <a:spLocks noGrp="1" noChangeArrowheads="1"/>
          </p:cNvSpPr>
          <p:nvPr>
            <p:ph type="title"/>
          </p:nvPr>
        </p:nvSpPr>
        <p:spPr/>
        <p:txBody>
          <a:bodyPr/>
          <a:lstStyle/>
          <a:p>
            <a:pPr eaLnBrk="1" hangingPunct="1"/>
            <a:r>
              <a:rPr lang="en-US" altLang="zh-CN" smtClean="0"/>
              <a:t>6.5 0/1</a:t>
            </a:r>
            <a:r>
              <a:rPr lang="zh-CN" altLang="en-US" smtClean="0"/>
              <a:t>背包问题</a:t>
            </a:r>
          </a:p>
        </p:txBody>
      </p:sp>
      <p:sp>
        <p:nvSpPr>
          <p:cNvPr id="62468" name="Rectangle 3"/>
          <p:cNvSpPr>
            <a:spLocks noGrp="1" noChangeArrowheads="1"/>
          </p:cNvSpPr>
          <p:nvPr>
            <p:ph type="body" idx="1"/>
          </p:nvPr>
        </p:nvSpPr>
        <p:spPr>
          <a:xfrm>
            <a:off x="457200" y="1700213"/>
            <a:ext cx="5050904" cy="4608512"/>
          </a:xfrm>
        </p:spPr>
        <p:txBody>
          <a:bodyPr/>
          <a:lstStyle/>
          <a:p>
            <a:pPr eaLnBrk="1" hangingPunct="1">
              <a:lnSpc>
                <a:spcPct val="90000"/>
              </a:lnSpc>
            </a:pPr>
            <a:r>
              <a:rPr lang="zh-CN" altLang="en-US" sz="2400" dirty="0" smtClean="0"/>
              <a:t>问题描述</a:t>
            </a:r>
          </a:p>
          <a:p>
            <a:pPr eaLnBrk="1" hangingPunct="1">
              <a:lnSpc>
                <a:spcPct val="90000"/>
              </a:lnSpc>
            </a:pPr>
            <a:r>
              <a:rPr lang="zh-CN" altLang="en-US" sz="2400" dirty="0" smtClean="0"/>
              <a:t>递推关系式分析</a:t>
            </a:r>
          </a:p>
          <a:p>
            <a:pPr eaLnBrk="1" hangingPunct="1">
              <a:lnSpc>
                <a:spcPct val="90000"/>
              </a:lnSpc>
            </a:pPr>
            <a:r>
              <a:rPr lang="zh-CN" altLang="en-US" sz="2400" dirty="0" smtClean="0"/>
              <a:t>向后处理法函数描述</a:t>
            </a:r>
          </a:p>
          <a:p>
            <a:pPr eaLnBrk="1" hangingPunct="1">
              <a:lnSpc>
                <a:spcPct val="90000"/>
              </a:lnSpc>
            </a:pPr>
            <a:r>
              <a:rPr kumimoji="1" lang="zh-CN" altLang="en-US" sz="2400" dirty="0" smtClean="0"/>
              <a:t>图解方法求解问题</a:t>
            </a:r>
          </a:p>
          <a:p>
            <a:pPr eaLnBrk="1" hangingPunct="1">
              <a:lnSpc>
                <a:spcPct val="90000"/>
              </a:lnSpc>
            </a:pPr>
            <a:r>
              <a:rPr kumimoji="1" lang="zh-CN" altLang="en-US" sz="2400" dirty="0" smtClean="0"/>
              <a:t>序偶对方法求解问题</a:t>
            </a:r>
          </a:p>
          <a:p>
            <a:pPr eaLnBrk="1" hangingPunct="1">
              <a:lnSpc>
                <a:spcPct val="90000"/>
              </a:lnSpc>
            </a:pPr>
            <a:r>
              <a:rPr kumimoji="1" lang="zh-CN" altLang="en-US" sz="2400" dirty="0" smtClean="0"/>
              <a:t>算法</a:t>
            </a:r>
            <a:r>
              <a:rPr kumimoji="1" lang="en-US" altLang="zh-CN" sz="2400" dirty="0" smtClean="0"/>
              <a:t>6.6</a:t>
            </a:r>
            <a:r>
              <a:rPr kumimoji="1" lang="zh-CN" altLang="en-US" sz="2400" dirty="0" smtClean="0"/>
              <a:t>非形式化的背包算法</a:t>
            </a:r>
            <a:r>
              <a:rPr kumimoji="1" lang="en-US" altLang="zh-CN" sz="2400" dirty="0" smtClean="0"/>
              <a:t>DKP</a:t>
            </a:r>
          </a:p>
          <a:p>
            <a:pPr eaLnBrk="1" hangingPunct="1">
              <a:lnSpc>
                <a:spcPct val="90000"/>
              </a:lnSpc>
            </a:pPr>
            <a:r>
              <a:rPr kumimoji="1" lang="zh-CN" altLang="en-US" sz="2400" dirty="0" smtClean="0"/>
              <a:t>形式化的背包算法</a:t>
            </a:r>
            <a:r>
              <a:rPr kumimoji="1" lang="en-US" altLang="zh-CN" sz="2400" dirty="0" smtClean="0"/>
              <a:t>DKNAP</a:t>
            </a:r>
          </a:p>
          <a:p>
            <a:pPr eaLnBrk="1" hangingPunct="1">
              <a:lnSpc>
                <a:spcPct val="90000"/>
              </a:lnSpc>
            </a:pPr>
            <a:r>
              <a:rPr kumimoji="1" lang="en-US" altLang="zh-CN" sz="2400" dirty="0" smtClean="0"/>
              <a:t>DKNAP</a:t>
            </a:r>
            <a:r>
              <a:rPr kumimoji="1" lang="zh-CN" altLang="en-US" sz="2400" dirty="0" smtClean="0"/>
              <a:t>分析与改进</a:t>
            </a:r>
          </a:p>
        </p:txBody>
      </p:sp>
      <p:sp>
        <p:nvSpPr>
          <p:cNvPr id="5" name="Rectangle 3"/>
          <p:cNvSpPr txBox="1">
            <a:spLocks noChangeArrowheads="1"/>
          </p:cNvSpPr>
          <p:nvPr/>
        </p:nvSpPr>
        <p:spPr bwMode="auto">
          <a:xfrm>
            <a:off x="3635896" y="4941168"/>
            <a:ext cx="5184576" cy="1186333"/>
          </a:xfrm>
          <a:prstGeom prst="rect">
            <a:avLst/>
          </a:prstGeom>
          <a:solidFill>
            <a:schemeClr val="accent3">
              <a:lumMod val="95000"/>
            </a:schemeClr>
          </a:solidFill>
          <a:ln>
            <a:no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kumimoji="1" lang="zh-CN" altLang="en-US" sz="2000" b="0" dirty="0" smtClean="0"/>
              <a:t> </a:t>
            </a:r>
            <a:r>
              <a:rPr kumimoji="1" lang="en-US" altLang="zh-CN" sz="2000" b="0" dirty="0" smtClean="0">
                <a:latin typeface="Times New Roman" panose="02020603050405020304" pitchFamily="18" charset="0"/>
              </a:rPr>
              <a:t>S</a:t>
            </a:r>
            <a:r>
              <a:rPr kumimoji="1" lang="en-US" altLang="zh-CN" sz="2000" b="0" baseline="30000" dirty="0" smtClean="0">
                <a:latin typeface="Times New Roman" panose="02020603050405020304" pitchFamily="18" charset="0"/>
              </a:rPr>
              <a:t>0</a:t>
            </a:r>
            <a:r>
              <a:rPr kumimoji="1" lang="en-US" altLang="zh-CN" sz="2000" b="0" dirty="0" smtClean="0">
                <a:latin typeface="Times New Roman" panose="02020603050405020304" pitchFamily="18" charset="0"/>
              </a:rPr>
              <a:t>={(0,0)}</a:t>
            </a:r>
            <a:r>
              <a:rPr kumimoji="1" lang="en-US" altLang="zh-CN" sz="2000" b="0" dirty="0" smtClean="0"/>
              <a:t> </a:t>
            </a:r>
          </a:p>
          <a:p>
            <a:pPr eaLnBrk="1" hangingPunct="1"/>
            <a:r>
              <a:rPr kumimoji="1" lang="en-US" altLang="zh-CN" sz="2000" b="0" dirty="0" smtClean="0">
                <a:solidFill>
                  <a:srgbClr val="0000FF"/>
                </a:solidFill>
                <a:latin typeface="Times New Roman" panose="02020603050405020304" pitchFamily="18" charset="0"/>
                <a:sym typeface="Wingdings" panose="05000000000000000000" pitchFamily="2" charset="2"/>
              </a:rPr>
              <a:t>S</a:t>
            </a:r>
            <a:r>
              <a:rPr kumimoji="1" lang="en-US" altLang="zh-CN" sz="2000" b="0" baseline="30000" dirty="0" smtClean="0">
                <a:solidFill>
                  <a:srgbClr val="0000FF"/>
                </a:solidFill>
                <a:latin typeface="Times New Roman" panose="02020603050405020304" pitchFamily="18" charset="0"/>
                <a:sym typeface="Wingdings" panose="05000000000000000000" pitchFamily="2" charset="2"/>
              </a:rPr>
              <a:t>i</a:t>
            </a:r>
            <a:r>
              <a:rPr kumimoji="1" lang="en-US" altLang="zh-CN" sz="2000" b="0" baseline="-25000" dirty="0" smtClean="0">
                <a:solidFill>
                  <a:srgbClr val="0000FF"/>
                </a:solidFill>
                <a:latin typeface="Times New Roman" panose="02020603050405020304" pitchFamily="18" charset="0"/>
                <a:sym typeface="Wingdings" panose="05000000000000000000" pitchFamily="2" charset="2"/>
              </a:rPr>
              <a:t>1</a:t>
            </a:r>
            <a:r>
              <a:rPr kumimoji="1" lang="en-US" altLang="zh-CN" sz="2000" b="0" dirty="0" smtClean="0">
                <a:solidFill>
                  <a:srgbClr val="0000FF"/>
                </a:solidFill>
                <a:latin typeface="Times New Roman" panose="02020603050405020304" pitchFamily="18" charset="0"/>
                <a:sym typeface="Wingdings" panose="05000000000000000000" pitchFamily="2" charset="2"/>
              </a:rPr>
              <a:t>= {(</a:t>
            </a:r>
            <a:r>
              <a:rPr kumimoji="1" lang="en-US" altLang="zh-CN" sz="2000" b="0" dirty="0" err="1" smtClean="0">
                <a:solidFill>
                  <a:srgbClr val="0000FF"/>
                </a:solidFill>
                <a:latin typeface="Times New Roman" panose="02020603050405020304" pitchFamily="18" charset="0"/>
                <a:sym typeface="Wingdings" panose="05000000000000000000" pitchFamily="2" charset="2"/>
              </a:rPr>
              <a:t>p,w</a:t>
            </a:r>
            <a:r>
              <a:rPr kumimoji="1" lang="en-US" altLang="zh-CN" sz="2000" b="0" dirty="0" smtClean="0">
                <a:solidFill>
                  <a:srgbClr val="0000FF"/>
                </a:solidFill>
                <a:latin typeface="Times New Roman" panose="02020603050405020304" pitchFamily="18" charset="0"/>
                <a:sym typeface="Wingdings" panose="05000000000000000000" pitchFamily="2" charset="2"/>
              </a:rPr>
              <a:t>)|(p-</a:t>
            </a:r>
            <a:r>
              <a:rPr kumimoji="1" lang="en-US" altLang="zh-CN" sz="2000" b="0" dirty="0" err="1" smtClean="0">
                <a:solidFill>
                  <a:srgbClr val="0000FF"/>
                </a:solidFill>
                <a:latin typeface="Times New Roman" panose="02020603050405020304" pitchFamily="18" charset="0"/>
                <a:sym typeface="Wingdings" panose="05000000000000000000" pitchFamily="2" charset="2"/>
              </a:rPr>
              <a:t>p</a:t>
            </a:r>
            <a:r>
              <a:rPr kumimoji="1" lang="en-US" altLang="zh-CN" sz="2000" b="0" baseline="-25000" dirty="0" err="1" smtClean="0">
                <a:solidFill>
                  <a:srgbClr val="0000FF"/>
                </a:solidFill>
                <a:latin typeface="Times New Roman" panose="02020603050405020304" pitchFamily="18" charset="0"/>
                <a:sym typeface="Wingdings" panose="05000000000000000000" pitchFamily="2" charset="2"/>
              </a:rPr>
              <a:t>i</a:t>
            </a:r>
            <a:r>
              <a:rPr kumimoji="1" lang="en-US" altLang="zh-CN" sz="2000" b="0" dirty="0" err="1" smtClean="0">
                <a:solidFill>
                  <a:srgbClr val="0000FF"/>
                </a:solidFill>
                <a:latin typeface="Times New Roman" panose="02020603050405020304" pitchFamily="18" charset="0"/>
                <a:sym typeface="Wingdings" panose="05000000000000000000" pitchFamily="2" charset="2"/>
              </a:rPr>
              <a:t>,w</a:t>
            </a:r>
            <a:r>
              <a:rPr kumimoji="1" lang="en-US" altLang="zh-CN" sz="2000" b="0" dirty="0" smtClean="0">
                <a:solidFill>
                  <a:srgbClr val="0000FF"/>
                </a:solidFill>
                <a:latin typeface="Times New Roman" panose="02020603050405020304" pitchFamily="18" charset="0"/>
                <a:sym typeface="Wingdings" panose="05000000000000000000" pitchFamily="2" charset="2"/>
              </a:rPr>
              <a:t>-</a:t>
            </a:r>
            <a:r>
              <a:rPr kumimoji="1" lang="en-US" altLang="zh-CN" sz="2000" b="0" dirty="0" err="1" smtClean="0">
                <a:solidFill>
                  <a:srgbClr val="0000FF"/>
                </a:solidFill>
                <a:latin typeface="Times New Roman" panose="02020603050405020304" pitchFamily="18" charset="0"/>
                <a:sym typeface="Wingdings" panose="05000000000000000000" pitchFamily="2" charset="2"/>
              </a:rPr>
              <a:t>w</a:t>
            </a:r>
            <a:r>
              <a:rPr kumimoji="1" lang="en-US" altLang="zh-CN" sz="2000" b="0" baseline="-25000" dirty="0" err="1" smtClean="0">
                <a:solidFill>
                  <a:srgbClr val="0000FF"/>
                </a:solidFill>
                <a:latin typeface="Times New Roman" panose="02020603050405020304" pitchFamily="18" charset="0"/>
                <a:sym typeface="Wingdings" panose="05000000000000000000" pitchFamily="2" charset="2"/>
              </a:rPr>
              <a:t>i</a:t>
            </a:r>
            <a:r>
              <a:rPr kumimoji="1" lang="en-US" altLang="zh-CN" sz="2000" b="0" dirty="0" smtClean="0">
                <a:solidFill>
                  <a:srgbClr val="0000FF"/>
                </a:solidFill>
                <a:latin typeface="Times New Roman" panose="02020603050405020304" pitchFamily="18" charset="0"/>
                <a:sym typeface="Wingdings" panose="05000000000000000000" pitchFamily="2" charset="2"/>
              </a:rPr>
              <a:t>) ∈S</a:t>
            </a:r>
            <a:r>
              <a:rPr kumimoji="1" lang="en-US" altLang="zh-CN" sz="2000" b="0" baseline="30000" dirty="0" smtClean="0">
                <a:solidFill>
                  <a:srgbClr val="0000FF"/>
                </a:solidFill>
                <a:latin typeface="Times New Roman" panose="02020603050405020304" pitchFamily="18" charset="0"/>
                <a:sym typeface="Wingdings" panose="05000000000000000000" pitchFamily="2" charset="2"/>
              </a:rPr>
              <a:t>i-1</a:t>
            </a:r>
            <a:r>
              <a:rPr kumimoji="1" lang="en-US" altLang="zh-CN" sz="2000" b="0" dirty="0" smtClean="0">
                <a:solidFill>
                  <a:srgbClr val="0000FF"/>
                </a:solidFill>
                <a:latin typeface="Times New Roman" panose="02020603050405020304" pitchFamily="18" charset="0"/>
                <a:sym typeface="Wingdings" panose="05000000000000000000" pitchFamily="2" charset="2"/>
              </a:rPr>
              <a:t>}</a:t>
            </a:r>
            <a:r>
              <a:rPr kumimoji="1" lang="en-US" altLang="zh-CN" sz="2000" b="0" dirty="0" smtClean="0">
                <a:solidFill>
                  <a:srgbClr val="0000FF"/>
                </a:solidFill>
                <a:sym typeface="Wingdings" panose="05000000000000000000" pitchFamily="2" charset="2"/>
              </a:rPr>
              <a:t> </a:t>
            </a:r>
          </a:p>
          <a:p>
            <a:pPr eaLnBrk="1" hangingPunct="1"/>
            <a:r>
              <a:rPr kumimoji="1" lang="zh-CN" altLang="en-US" sz="2000" b="0" dirty="0" smtClean="0"/>
              <a:t>在</a:t>
            </a:r>
            <a:r>
              <a:rPr kumimoji="1" lang="zh-CN" altLang="en-US" sz="2000" b="0" dirty="0" smtClean="0">
                <a:solidFill>
                  <a:srgbClr val="FF0000"/>
                </a:solidFill>
              </a:rPr>
              <a:t>支配规则</a:t>
            </a:r>
            <a:r>
              <a:rPr kumimoji="1" lang="zh-CN" altLang="en-US" sz="2000" b="0" dirty="0" smtClean="0"/>
              <a:t>下将</a:t>
            </a:r>
            <a:r>
              <a:rPr kumimoji="1" lang="en-US" altLang="zh-CN" sz="2000" b="0" dirty="0" smtClean="0">
                <a:latin typeface="Times New Roman" panose="02020603050405020304" pitchFamily="18" charset="0"/>
              </a:rPr>
              <a:t>S</a:t>
            </a:r>
            <a:r>
              <a:rPr kumimoji="1" lang="en-US" altLang="zh-CN" sz="2000" b="0" baseline="30000" dirty="0" smtClean="0">
                <a:latin typeface="Times New Roman" panose="02020603050405020304" pitchFamily="18" charset="0"/>
              </a:rPr>
              <a:t>i-1</a:t>
            </a:r>
            <a:r>
              <a:rPr kumimoji="1" lang="zh-CN" altLang="en-US" sz="2000" b="0" dirty="0" smtClean="0"/>
              <a:t>和</a:t>
            </a:r>
            <a:r>
              <a:rPr kumimoji="1" lang="en-US" altLang="zh-CN" sz="2000" b="0" dirty="0" smtClean="0">
                <a:latin typeface="Times New Roman" panose="02020603050405020304" pitchFamily="18" charset="0"/>
              </a:rPr>
              <a:t>S</a:t>
            </a:r>
            <a:r>
              <a:rPr kumimoji="1" lang="en-US" altLang="zh-CN" sz="2000" b="0" baseline="30000" dirty="0" smtClean="0">
                <a:latin typeface="Times New Roman" panose="02020603050405020304" pitchFamily="18" charset="0"/>
              </a:rPr>
              <a:t>i</a:t>
            </a:r>
            <a:r>
              <a:rPr kumimoji="1" lang="en-US" altLang="zh-CN" sz="2000" b="0" baseline="-25000" dirty="0" smtClean="0">
                <a:latin typeface="Times New Roman" panose="02020603050405020304" pitchFamily="18" charset="0"/>
              </a:rPr>
              <a:t>1</a:t>
            </a:r>
            <a:r>
              <a:rPr kumimoji="1" lang="zh-CN" altLang="en-US" sz="2000" b="0" dirty="0" smtClean="0"/>
              <a:t>归并成</a:t>
            </a:r>
            <a:r>
              <a:rPr kumimoji="1" lang="en-US" altLang="zh-CN" sz="2000" b="0" dirty="0" smtClean="0">
                <a:latin typeface="Times New Roman" panose="02020603050405020304" pitchFamily="18" charset="0"/>
              </a:rPr>
              <a:t>S</a:t>
            </a:r>
            <a:r>
              <a:rPr kumimoji="1" lang="en-US" altLang="zh-CN" sz="2000" b="0" baseline="30000" dirty="0" smtClean="0">
                <a:latin typeface="Times New Roman" panose="02020603050405020304" pitchFamily="18" charset="0"/>
              </a:rPr>
              <a:t>i</a:t>
            </a:r>
            <a:r>
              <a:rPr kumimoji="1" lang="zh-CN" altLang="en-US" sz="2000" b="0" dirty="0" smtClean="0"/>
              <a:t>。</a:t>
            </a:r>
            <a:endParaRPr kumimoji="1" lang="zh-CN" altLang="en-US" sz="2000" b="0" dirty="0" smtClean="0">
              <a:solidFill>
                <a:srgbClr val="0000FF"/>
              </a:solidFill>
            </a:endParaRPr>
          </a:p>
        </p:txBody>
      </p:sp>
      <p:sp>
        <p:nvSpPr>
          <p:cNvPr id="6" name="Rectangle 46"/>
          <p:cNvSpPr txBox="1">
            <a:spLocks noChangeArrowheads="1"/>
          </p:cNvSpPr>
          <p:nvPr/>
        </p:nvSpPr>
        <p:spPr bwMode="auto">
          <a:xfrm>
            <a:off x="3142184" y="2128413"/>
            <a:ext cx="5544616" cy="576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buFont typeface="Wingdings" panose="05000000000000000000" pitchFamily="2" charset="2"/>
              <a:buNone/>
            </a:pPr>
            <a:r>
              <a:rPr kumimoji="1" lang="en-US" altLang="zh-CN" sz="2800" dirty="0" smtClean="0">
                <a:solidFill>
                  <a:srgbClr val="FF0000"/>
                </a:solidFill>
              </a:rPr>
              <a:t>f</a:t>
            </a:r>
            <a:r>
              <a:rPr kumimoji="1" lang="en-US" altLang="zh-CN" sz="2800" baseline="-25000" dirty="0" smtClean="0">
                <a:solidFill>
                  <a:srgbClr val="FF0000"/>
                </a:solidFill>
              </a:rPr>
              <a:t>i</a:t>
            </a:r>
            <a:r>
              <a:rPr kumimoji="1" lang="en-US" altLang="zh-CN" sz="2800" dirty="0" smtClean="0">
                <a:solidFill>
                  <a:srgbClr val="FF0000"/>
                </a:solidFill>
              </a:rPr>
              <a:t>(X) = max { f</a:t>
            </a:r>
            <a:r>
              <a:rPr kumimoji="1" lang="en-US" altLang="zh-CN" sz="2800" baseline="-25000" dirty="0" smtClean="0">
                <a:solidFill>
                  <a:srgbClr val="FF0000"/>
                </a:solidFill>
              </a:rPr>
              <a:t>i-1</a:t>
            </a:r>
            <a:r>
              <a:rPr kumimoji="1" lang="en-US" altLang="zh-CN" sz="2800" dirty="0" smtClean="0">
                <a:solidFill>
                  <a:srgbClr val="FF0000"/>
                </a:solidFill>
              </a:rPr>
              <a:t>(X) , f</a:t>
            </a:r>
            <a:r>
              <a:rPr kumimoji="1" lang="en-US" altLang="zh-CN" sz="2800" baseline="-25000" dirty="0" smtClean="0">
                <a:solidFill>
                  <a:srgbClr val="FF0000"/>
                </a:solidFill>
              </a:rPr>
              <a:t>i-1</a:t>
            </a:r>
            <a:r>
              <a:rPr kumimoji="1" lang="en-US" altLang="zh-CN" sz="2800" dirty="0" smtClean="0">
                <a:solidFill>
                  <a:srgbClr val="FF0000"/>
                </a:solidFill>
              </a:rPr>
              <a:t>(X-</a:t>
            </a:r>
            <a:r>
              <a:rPr kumimoji="1" lang="en-US" altLang="zh-CN" sz="2800" dirty="0" err="1" smtClean="0">
                <a:solidFill>
                  <a:srgbClr val="FF0000"/>
                </a:solidFill>
              </a:rPr>
              <a:t>w</a:t>
            </a:r>
            <a:r>
              <a:rPr kumimoji="1" lang="en-US" altLang="zh-CN" sz="2800" baseline="-25000" dirty="0" err="1" smtClean="0">
                <a:solidFill>
                  <a:srgbClr val="FF0000"/>
                </a:solidFill>
              </a:rPr>
              <a:t>i</a:t>
            </a:r>
            <a:r>
              <a:rPr kumimoji="1" lang="en-US" altLang="zh-CN" sz="2800" dirty="0" smtClean="0">
                <a:solidFill>
                  <a:srgbClr val="FF0000"/>
                </a:solidFill>
              </a:rPr>
              <a:t>)+p</a:t>
            </a:r>
            <a:r>
              <a:rPr kumimoji="1" lang="en-US" altLang="zh-CN" sz="2800" baseline="-25000" dirty="0" smtClean="0">
                <a:solidFill>
                  <a:srgbClr val="FF0000"/>
                </a:solidFill>
              </a:rPr>
              <a:t>i</a:t>
            </a:r>
            <a:r>
              <a:rPr kumimoji="1" lang="en-US" altLang="zh-CN" sz="2800" dirty="0" smtClean="0">
                <a:solidFill>
                  <a:srgbClr val="FF0000"/>
                </a:solidFill>
              </a:rPr>
              <a:t> }</a:t>
            </a:r>
          </a:p>
        </p:txBody>
      </p:sp>
      <p:sp>
        <p:nvSpPr>
          <p:cNvPr id="2" name="矩形 1"/>
          <p:cNvSpPr/>
          <p:nvPr/>
        </p:nvSpPr>
        <p:spPr>
          <a:xfrm>
            <a:off x="489566" y="5200204"/>
            <a:ext cx="3195185" cy="923330"/>
          </a:xfrm>
          <a:prstGeom prst="rect">
            <a:avLst/>
          </a:prstGeom>
          <a:solidFill>
            <a:schemeClr val="accent3">
              <a:lumMod val="85000"/>
            </a:schemeClr>
          </a:solidFill>
        </p:spPr>
        <p:txBody>
          <a:bodyPr wrap="square">
            <a:spAutoFit/>
          </a:bodyPr>
          <a:lstStyle/>
          <a:p>
            <a:pPr marL="0" indent="0" eaLnBrk="1" hangingPunct="1">
              <a:lnSpc>
                <a:spcPct val="90000"/>
              </a:lnSpc>
            </a:pPr>
            <a:r>
              <a:rPr lang="zh-CN" altLang="en-US" sz="2000" dirty="0">
                <a:latin typeface="Times New Roman" panose="02020603050405020304" pitchFamily="18" charset="0"/>
              </a:rPr>
              <a:t>当</a:t>
            </a:r>
            <a:r>
              <a:rPr lang="en-US" altLang="zh-CN" sz="2000" dirty="0">
                <a:latin typeface="Times New Roman" panose="02020603050405020304" pitchFamily="18" charset="0"/>
              </a:rPr>
              <a:t>P</a:t>
            </a:r>
            <a:r>
              <a:rPr lang="zh-CN" altLang="en-US" sz="2000" dirty="0">
                <a:latin typeface="Times New Roman" panose="02020603050405020304" pitchFamily="18" charset="0"/>
              </a:rPr>
              <a:t>和</a:t>
            </a:r>
            <a:r>
              <a:rPr lang="en-US" altLang="zh-CN" sz="2000" dirty="0">
                <a:latin typeface="Times New Roman" panose="02020603050405020304" pitchFamily="18" charset="0"/>
              </a:rPr>
              <a:t>W</a:t>
            </a:r>
            <a:r>
              <a:rPr lang="zh-CN" altLang="en-US" sz="2000" dirty="0">
                <a:latin typeface="Times New Roman" panose="02020603050405020304" pitchFamily="18" charset="0"/>
              </a:rPr>
              <a:t>为整数时</a:t>
            </a:r>
            <a:r>
              <a:rPr lang="zh-CN" altLang="en-US" sz="2000" dirty="0" smtClean="0">
                <a:latin typeface="Times New Roman" panose="02020603050405020304" pitchFamily="18" charset="0"/>
              </a:rPr>
              <a:t>，时间</a:t>
            </a:r>
            <a:r>
              <a:rPr lang="zh-CN" altLang="en-US" sz="2000" dirty="0">
                <a:latin typeface="Times New Roman" panose="02020603050405020304" pitchFamily="18" charset="0"/>
              </a:rPr>
              <a:t>复杂度为</a:t>
            </a:r>
          </a:p>
          <a:p>
            <a:pPr marL="0" indent="0" eaLnBrk="1" hangingPunct="1">
              <a:lnSpc>
                <a:spcPct val="90000"/>
              </a:lnSpc>
              <a:buFont typeface="Wingdings" panose="05000000000000000000" pitchFamily="2" charset="2"/>
              <a:buNone/>
            </a:pPr>
            <a:r>
              <a:rPr lang="zh-CN" altLang="en-US" sz="2000" dirty="0">
                <a:latin typeface="Times New Roman" panose="02020603050405020304" pitchFamily="18" charset="0"/>
              </a:rPr>
              <a:t> </a:t>
            </a:r>
            <a:r>
              <a:rPr lang="zh-CN" altLang="en-US" sz="2000" dirty="0" smtClean="0">
                <a:latin typeface="Times New Roman" panose="02020603050405020304" pitchFamily="18" charset="0"/>
              </a:rPr>
              <a:t> </a:t>
            </a:r>
            <a:r>
              <a:rPr lang="en-US" altLang="zh-CN" sz="2000" dirty="0">
                <a:latin typeface="Times New Roman" panose="02020603050405020304" pitchFamily="18" charset="0"/>
              </a:rPr>
              <a:t>O(min{</a:t>
            </a:r>
            <a:r>
              <a:rPr lang="en-US" altLang="zh-CN" sz="2000" dirty="0"/>
              <a:t>2</a:t>
            </a:r>
            <a:r>
              <a:rPr lang="en-US" altLang="zh-CN" sz="2000" baseline="30000" dirty="0"/>
              <a:t>n</a:t>
            </a:r>
            <a:r>
              <a:rPr lang="en-US" altLang="zh-CN" sz="2000" dirty="0">
                <a:latin typeface="Times New Roman" panose="02020603050405020304" pitchFamily="18" charset="0"/>
              </a:rPr>
              <a:t>, </a:t>
            </a:r>
            <a:r>
              <a:rPr lang="en-US" altLang="zh-CN" sz="2000" dirty="0"/>
              <a:t>n∑</a:t>
            </a:r>
            <a:r>
              <a:rPr lang="en-US" altLang="zh-CN" sz="2000" baseline="-25000" dirty="0"/>
              <a:t>1≤j≤n</a:t>
            </a:r>
            <a:r>
              <a:rPr lang="en-US" altLang="zh-CN" sz="2000" dirty="0">
                <a:latin typeface="Times New Roman" panose="02020603050405020304" pitchFamily="18" charset="0"/>
              </a:rPr>
              <a:t>P</a:t>
            </a:r>
            <a:r>
              <a:rPr lang="en-US" altLang="zh-CN" sz="2000" baseline="-25000" dirty="0">
                <a:latin typeface="Times New Roman" panose="02020603050405020304" pitchFamily="18" charset="0"/>
              </a:rPr>
              <a:t>j</a:t>
            </a:r>
            <a:r>
              <a:rPr lang="en-US" altLang="zh-CN" sz="2000" dirty="0">
                <a:latin typeface="Times New Roman" panose="02020603050405020304" pitchFamily="18" charset="0"/>
              </a:rPr>
              <a:t> , </a:t>
            </a:r>
            <a:r>
              <a:rPr lang="en-US" altLang="zh-CN" sz="2000" dirty="0" err="1">
                <a:latin typeface="Times New Roman" panose="02020603050405020304" pitchFamily="18" charset="0"/>
              </a:rPr>
              <a:t>nM</a:t>
            </a:r>
            <a:r>
              <a:rPr lang="en-US" altLang="zh-CN" sz="2000" dirty="0">
                <a:latin typeface="Times New Roman" panose="02020603050405020304" pitchFamily="18" charset="0"/>
              </a:rPr>
              <a:t>}</a:t>
            </a:r>
          </a:p>
        </p:txBody>
      </p:sp>
    </p:spTree>
    <p:extLst>
      <p:ext uri="{BB962C8B-B14F-4D97-AF65-F5344CB8AC3E}">
        <p14:creationId xmlns:p14="http://schemas.microsoft.com/office/powerpoint/2010/main" val="2730846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b="1" dirty="0"/>
              <a:t>第二章  导引与基本数据结构</a:t>
            </a:r>
            <a:endParaRPr lang="zh-CN" altLang="en-US" b="1" dirty="0" smtClean="0"/>
          </a:p>
        </p:txBody>
      </p:sp>
      <p:sp>
        <p:nvSpPr>
          <p:cNvPr id="4099" name="Rectangle 3"/>
          <p:cNvSpPr>
            <a:spLocks noGrp="1" noChangeArrowheads="1"/>
          </p:cNvSpPr>
          <p:nvPr>
            <p:ph type="body" idx="1"/>
          </p:nvPr>
        </p:nvSpPr>
        <p:spPr/>
        <p:txBody>
          <a:bodyPr/>
          <a:lstStyle/>
          <a:p>
            <a:pPr eaLnBrk="1" hangingPunct="1"/>
            <a:r>
              <a:rPr kumimoji="1" lang="en-US" altLang="zh-CN" b="1" dirty="0" smtClean="0"/>
              <a:t>2.1 </a:t>
            </a:r>
            <a:r>
              <a:rPr kumimoji="1" lang="zh-CN" altLang="en-US" b="1" dirty="0" smtClean="0"/>
              <a:t>算法</a:t>
            </a:r>
          </a:p>
          <a:p>
            <a:pPr eaLnBrk="1" hangingPunct="1"/>
            <a:r>
              <a:rPr kumimoji="1" lang="en-US" altLang="zh-CN" b="1" dirty="0" smtClean="0"/>
              <a:t>2.2 </a:t>
            </a:r>
            <a:r>
              <a:rPr kumimoji="1" lang="zh-CN" altLang="en-US" b="1" dirty="0" smtClean="0"/>
              <a:t>分析算法</a:t>
            </a:r>
            <a:endParaRPr kumimoji="1" lang="zh-CN" altLang="en-US" b="1" dirty="0" smtClean="0">
              <a:solidFill>
                <a:srgbClr val="FF3300"/>
              </a:solidFill>
            </a:endParaRPr>
          </a:p>
          <a:p>
            <a:pPr eaLnBrk="1" hangingPunct="1"/>
            <a:r>
              <a:rPr kumimoji="1" lang="en-US" altLang="zh-CN" b="1" dirty="0" smtClean="0"/>
              <a:t>2.3 </a:t>
            </a:r>
            <a:r>
              <a:rPr kumimoji="1" lang="zh-CN" altLang="en-US" b="1" dirty="0" smtClean="0"/>
              <a:t>用</a:t>
            </a:r>
            <a:r>
              <a:rPr kumimoji="1" lang="en-US" altLang="zh-CN" b="1" dirty="0" smtClean="0"/>
              <a:t>SPARKS</a:t>
            </a:r>
            <a:r>
              <a:rPr kumimoji="1" lang="zh-CN" altLang="en-US" b="1" dirty="0" smtClean="0"/>
              <a:t>语言写算法</a:t>
            </a:r>
          </a:p>
          <a:p>
            <a:pPr eaLnBrk="1" hangingPunct="1"/>
            <a:r>
              <a:rPr kumimoji="1" lang="en-US" altLang="zh-CN" b="1" dirty="0" smtClean="0"/>
              <a:t>2.4 </a:t>
            </a:r>
            <a:r>
              <a:rPr kumimoji="1" lang="zh-CN" altLang="en-US" b="1" dirty="0" smtClean="0"/>
              <a:t>基本数据结构 </a:t>
            </a:r>
            <a:r>
              <a:rPr kumimoji="1" lang="en-US" altLang="zh-CN" b="1" dirty="0" smtClean="0"/>
              <a:t>(</a:t>
            </a:r>
            <a:r>
              <a:rPr kumimoji="1" lang="zh-CN" altLang="en-US" b="1" dirty="0" smtClean="0"/>
              <a:t>略</a:t>
            </a:r>
            <a:r>
              <a:rPr kumimoji="1" lang="en-US" altLang="zh-CN" b="1" dirty="0" smtClean="0"/>
              <a:t>)</a:t>
            </a:r>
          </a:p>
        </p:txBody>
      </p:sp>
    </p:spTree>
    <p:extLst>
      <p:ext uri="{BB962C8B-B14F-4D97-AF65-F5344CB8AC3E}">
        <p14:creationId xmlns:p14="http://schemas.microsoft.com/office/powerpoint/2010/main" val="36136582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a:spLocks noGrp="1"/>
          </p:cNvSpPr>
          <p:nvPr>
            <p:ph type="sldNum" sz="quarter" idx="10"/>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DD7B667-3215-438A-AF6E-E77B6D7C8056}" type="slidenum">
              <a:rPr lang="en-US" altLang="zh-CN" sz="1200" b="0" smtClean="0">
                <a:latin typeface="Arial Black" panose="020B0A04020102020204" pitchFamily="34" charset="0"/>
              </a:rPr>
              <a:pPr>
                <a:spcBef>
                  <a:spcPct val="0"/>
                </a:spcBef>
                <a:buClrTx/>
                <a:buSzTx/>
                <a:buFontTx/>
                <a:buNone/>
              </a:pPr>
              <a:t>20</a:t>
            </a:fld>
            <a:endParaRPr lang="en-US" altLang="zh-CN" sz="1200" b="0" smtClean="0">
              <a:latin typeface="Arial Black" panose="020B0A04020102020204" pitchFamily="34" charset="0"/>
            </a:endParaRPr>
          </a:p>
        </p:txBody>
      </p:sp>
      <p:sp>
        <p:nvSpPr>
          <p:cNvPr id="95235" name="Rectangle 2"/>
          <p:cNvSpPr>
            <a:spLocks noGrp="1" noChangeArrowheads="1"/>
          </p:cNvSpPr>
          <p:nvPr>
            <p:ph type="title"/>
          </p:nvPr>
        </p:nvSpPr>
        <p:spPr>
          <a:xfrm>
            <a:off x="457200" y="457200"/>
            <a:ext cx="8229600" cy="1171575"/>
          </a:xfrm>
        </p:spPr>
        <p:txBody>
          <a:bodyPr/>
          <a:lstStyle/>
          <a:p>
            <a:pPr eaLnBrk="1" hangingPunct="1"/>
            <a:r>
              <a:rPr lang="en-US" altLang="zh-CN" smtClean="0"/>
              <a:t>6.6 </a:t>
            </a:r>
            <a:r>
              <a:rPr lang="zh-CN" altLang="en-US" smtClean="0"/>
              <a:t>可靠性设计</a:t>
            </a:r>
          </a:p>
        </p:txBody>
      </p:sp>
      <p:sp>
        <p:nvSpPr>
          <p:cNvPr id="95236" name="Rectangle 3"/>
          <p:cNvSpPr>
            <a:spLocks noGrp="1" noChangeArrowheads="1"/>
          </p:cNvSpPr>
          <p:nvPr>
            <p:ph type="body" idx="1"/>
          </p:nvPr>
        </p:nvSpPr>
        <p:spPr>
          <a:xfrm>
            <a:off x="457200" y="1925138"/>
            <a:ext cx="8229600" cy="4086873"/>
          </a:xfrm>
        </p:spPr>
        <p:txBody>
          <a:bodyPr/>
          <a:lstStyle/>
          <a:p>
            <a:pPr eaLnBrk="1" hangingPunct="1"/>
            <a:r>
              <a:rPr lang="zh-CN" altLang="en-US" sz="2400" dirty="0" smtClean="0"/>
              <a:t>问题描述</a:t>
            </a:r>
          </a:p>
          <a:p>
            <a:pPr eaLnBrk="1" hangingPunct="1"/>
            <a:r>
              <a:rPr lang="zh-CN" altLang="en-US" sz="2400" dirty="0" smtClean="0"/>
              <a:t>可靠性设计最优化问题</a:t>
            </a:r>
          </a:p>
          <a:p>
            <a:pPr eaLnBrk="1" hangingPunct="1"/>
            <a:r>
              <a:rPr lang="zh-CN" altLang="en-US" sz="2400" dirty="0" smtClean="0"/>
              <a:t>递推关系式</a:t>
            </a:r>
          </a:p>
          <a:p>
            <a:pPr eaLnBrk="1" hangingPunct="1"/>
            <a:r>
              <a:rPr lang="zh-CN" altLang="en-US" sz="2400" dirty="0" smtClean="0"/>
              <a:t>实例求解</a:t>
            </a:r>
          </a:p>
          <a:p>
            <a:pPr eaLnBrk="1" hangingPunct="1"/>
            <a:endParaRPr lang="zh-CN" altLang="en-US" sz="2400" dirty="0" smtClean="0"/>
          </a:p>
          <a:p>
            <a:pPr eaLnBrk="1" hangingPunct="1"/>
            <a:endParaRPr lang="en-US" altLang="zh-CN" sz="2400" dirty="0" smtClean="0"/>
          </a:p>
        </p:txBody>
      </p:sp>
      <p:sp>
        <p:nvSpPr>
          <p:cNvPr id="7" name="Rectangle 3"/>
          <p:cNvSpPr txBox="1">
            <a:spLocks noChangeArrowheads="1"/>
          </p:cNvSpPr>
          <p:nvPr/>
        </p:nvSpPr>
        <p:spPr bwMode="auto">
          <a:xfrm>
            <a:off x="3636154" y="2780928"/>
            <a:ext cx="4402138" cy="3096344"/>
          </a:xfrm>
          <a:prstGeom prst="rect">
            <a:avLst/>
          </a:prstGeom>
          <a:solidFill>
            <a:schemeClr val="bg1">
              <a:lumMod val="95000"/>
            </a:schemeClr>
          </a:solidFill>
          <a:ln>
            <a:no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0000"/>
              </a:lnSpc>
            </a:pPr>
            <a:r>
              <a:rPr lang="zh-CN" altLang="en-US" sz="2400" b="0" dirty="0" smtClean="0"/>
              <a:t>令</a:t>
            </a:r>
            <a:r>
              <a:rPr lang="en-US" altLang="zh-CN" sz="2400" b="0" dirty="0" smtClean="0"/>
              <a:t>S</a:t>
            </a:r>
            <a:r>
              <a:rPr lang="en-US" altLang="zh-CN" sz="2400" b="0" baseline="30000" dirty="0" smtClean="0"/>
              <a:t>0</a:t>
            </a:r>
            <a:r>
              <a:rPr lang="en-US" altLang="zh-CN" sz="2400" b="0" dirty="0" smtClean="0"/>
              <a:t>={(1,0)}</a:t>
            </a:r>
          </a:p>
          <a:p>
            <a:pPr eaLnBrk="1" hangingPunct="1">
              <a:lnSpc>
                <a:spcPct val="110000"/>
              </a:lnSpc>
            </a:pPr>
            <a:r>
              <a:rPr lang="zh-CN" altLang="en-US" sz="2400" b="0" dirty="0" smtClean="0"/>
              <a:t>基于</a:t>
            </a:r>
            <a:r>
              <a:rPr lang="en-US" altLang="zh-CN" sz="2400" b="0" dirty="0" smtClean="0"/>
              <a:t>S</a:t>
            </a:r>
            <a:r>
              <a:rPr lang="en-US" altLang="zh-CN" sz="2400" b="0" baseline="30000" dirty="0" smtClean="0"/>
              <a:t>i-1</a:t>
            </a:r>
            <a:r>
              <a:rPr lang="zh-CN" altLang="en-US" sz="2400" b="0" dirty="0" smtClean="0"/>
              <a:t>构造</a:t>
            </a:r>
            <a:r>
              <a:rPr lang="en-US" altLang="zh-CN" sz="2400" b="0" dirty="0" err="1" smtClean="0"/>
              <a:t>S</a:t>
            </a:r>
            <a:r>
              <a:rPr lang="en-US" altLang="zh-CN" sz="2400" b="0" baseline="30000" dirty="0" err="1" smtClean="0"/>
              <a:t>i</a:t>
            </a:r>
            <a:r>
              <a:rPr lang="en-US" altLang="zh-CN" sz="2400" b="0" baseline="-25000" dirty="0" err="1" smtClean="0"/>
              <a:t>j</a:t>
            </a:r>
            <a:r>
              <a:rPr lang="zh-CN" altLang="en-US" sz="2400" b="0" dirty="0" smtClean="0"/>
              <a:t>：</a:t>
            </a:r>
          </a:p>
          <a:p>
            <a:pPr eaLnBrk="1" hangingPunct="1">
              <a:lnSpc>
                <a:spcPct val="110000"/>
              </a:lnSpc>
              <a:buFont typeface="Wingdings" panose="05000000000000000000" pitchFamily="2" charset="2"/>
              <a:buNone/>
            </a:pPr>
            <a:r>
              <a:rPr lang="zh-CN" altLang="en-US" sz="2400" b="0" dirty="0" smtClean="0"/>
              <a:t>   对于</a:t>
            </a:r>
            <a:r>
              <a:rPr lang="en-US" altLang="zh-CN" sz="2400" b="0" dirty="0" smtClean="0"/>
              <a:t>(</a:t>
            </a:r>
            <a:r>
              <a:rPr lang="en-US" altLang="zh-CN" sz="2400" b="0" dirty="0" err="1" smtClean="0"/>
              <a:t>f,x</a:t>
            </a:r>
            <a:r>
              <a:rPr lang="en-US" altLang="zh-CN" sz="2400" b="0" dirty="0" smtClean="0"/>
              <a:t>)∈S</a:t>
            </a:r>
            <a:r>
              <a:rPr lang="en-US" altLang="zh-CN" sz="2400" b="0" baseline="30000" dirty="0" smtClean="0"/>
              <a:t>i-1</a:t>
            </a:r>
            <a:r>
              <a:rPr lang="zh-CN" altLang="en-US" sz="2400" b="0" dirty="0" smtClean="0"/>
              <a:t>，有</a:t>
            </a:r>
            <a:r>
              <a:rPr lang="en-US" altLang="zh-CN" sz="2400" b="0" dirty="0" smtClean="0"/>
              <a:t>(   </a:t>
            </a:r>
            <a:r>
              <a:rPr lang="en-US" altLang="zh-CN" sz="2400" b="0" baseline="-25000" dirty="0" err="1" smtClean="0"/>
              <a:t>i</a:t>
            </a:r>
            <a:r>
              <a:rPr lang="en-US" altLang="zh-CN" sz="2400" b="0" dirty="0" smtClean="0"/>
              <a:t>(j)×f, </a:t>
            </a:r>
            <a:r>
              <a:rPr lang="en-US" altLang="zh-CN" sz="2400" b="0" dirty="0" err="1" smtClean="0"/>
              <a:t>x+c</a:t>
            </a:r>
            <a:r>
              <a:rPr lang="en-US" altLang="zh-CN" sz="2400" b="0" baseline="-25000" dirty="0" err="1" smtClean="0"/>
              <a:t>i</a:t>
            </a:r>
            <a:r>
              <a:rPr lang="en-US" altLang="zh-CN" sz="2400" b="0" dirty="0" err="1" smtClean="0"/>
              <a:t>×j</a:t>
            </a:r>
            <a:r>
              <a:rPr lang="en-US" altLang="zh-CN" sz="2400" b="0" dirty="0" smtClean="0"/>
              <a:t>)∈</a:t>
            </a:r>
            <a:r>
              <a:rPr lang="en-US" altLang="zh-CN" sz="2400" b="0" dirty="0" err="1" smtClean="0"/>
              <a:t>S</a:t>
            </a:r>
            <a:r>
              <a:rPr lang="en-US" altLang="zh-CN" sz="2400" b="0" baseline="30000" dirty="0" err="1" smtClean="0"/>
              <a:t>i</a:t>
            </a:r>
            <a:r>
              <a:rPr lang="en-US" altLang="zh-CN" sz="2400" b="0" baseline="-25000" dirty="0" err="1" smtClean="0"/>
              <a:t>j</a:t>
            </a:r>
            <a:r>
              <a:rPr lang="zh-CN" altLang="en-US" sz="2400" b="0" dirty="0" smtClean="0"/>
              <a:t>， </a:t>
            </a:r>
            <a:r>
              <a:rPr lang="en-US" altLang="zh-CN" sz="2400" b="0" dirty="0" smtClean="0"/>
              <a:t>1≤j≤u</a:t>
            </a:r>
            <a:r>
              <a:rPr lang="en-US" altLang="zh-CN" sz="2400" b="0" baseline="-25000" dirty="0" smtClean="0"/>
              <a:t>i</a:t>
            </a:r>
            <a:r>
              <a:rPr lang="zh-CN" altLang="en-US" sz="2400" b="0" dirty="0" smtClean="0"/>
              <a:t>， </a:t>
            </a:r>
            <a:r>
              <a:rPr lang="en-US" altLang="zh-CN" sz="2400" b="0" dirty="0" err="1" smtClean="0"/>
              <a:t>x+c</a:t>
            </a:r>
            <a:r>
              <a:rPr lang="en-US" altLang="zh-CN" sz="2400" b="0" baseline="-25000" dirty="0" err="1" smtClean="0"/>
              <a:t>i</a:t>
            </a:r>
            <a:r>
              <a:rPr lang="en-US" altLang="zh-CN" sz="2400" b="0" dirty="0" err="1" smtClean="0"/>
              <a:t>×j</a:t>
            </a:r>
            <a:r>
              <a:rPr lang="en-US" altLang="zh-CN" sz="2400" b="0" dirty="0" smtClean="0"/>
              <a:t>+∑</a:t>
            </a:r>
            <a:r>
              <a:rPr lang="en-US" altLang="zh-CN" sz="2400" b="0" dirty="0" err="1" smtClean="0"/>
              <a:t>c</a:t>
            </a:r>
            <a:r>
              <a:rPr lang="en-US" altLang="zh-CN" sz="2400" b="0" baseline="-25000" dirty="0" err="1" smtClean="0"/>
              <a:t>k</a:t>
            </a:r>
            <a:r>
              <a:rPr lang="en-US" altLang="zh-CN" sz="2400" b="0" dirty="0" err="1" smtClean="0"/>
              <a:t>≤c</a:t>
            </a:r>
            <a:r>
              <a:rPr lang="zh-CN" altLang="en-US" sz="2400" b="0" dirty="0" smtClean="0"/>
              <a:t>。</a:t>
            </a:r>
          </a:p>
          <a:p>
            <a:pPr eaLnBrk="1" hangingPunct="1">
              <a:lnSpc>
                <a:spcPct val="110000"/>
              </a:lnSpc>
            </a:pPr>
            <a:r>
              <a:rPr lang="zh-CN" altLang="en-US" sz="2400" b="0" dirty="0" smtClean="0"/>
              <a:t>基于支配规则归并：</a:t>
            </a:r>
            <a:r>
              <a:rPr lang="en-US" altLang="zh-CN" sz="2400" b="0" dirty="0" smtClean="0"/>
              <a:t>S</a:t>
            </a:r>
            <a:r>
              <a:rPr lang="en-US" altLang="zh-CN" sz="2400" b="0" baseline="30000" dirty="0" smtClean="0"/>
              <a:t>i</a:t>
            </a:r>
            <a:r>
              <a:rPr lang="en-US" altLang="zh-CN" sz="2400" b="0" dirty="0" smtClean="0"/>
              <a:t>=</a:t>
            </a:r>
            <a:r>
              <a:rPr lang="en-US" altLang="zh-CN" sz="2800" b="0" dirty="0" smtClean="0"/>
              <a:t>∪</a:t>
            </a:r>
            <a:r>
              <a:rPr lang="en-US" altLang="zh-CN" sz="2400" b="0" dirty="0" err="1" smtClean="0"/>
              <a:t>S</a:t>
            </a:r>
            <a:r>
              <a:rPr lang="en-US" altLang="zh-CN" sz="2400" b="0" baseline="30000" dirty="0" err="1" smtClean="0"/>
              <a:t>i</a:t>
            </a:r>
            <a:r>
              <a:rPr lang="en-US" altLang="zh-CN" sz="2400" b="0" baseline="-25000" dirty="0" err="1" smtClean="0"/>
              <a:t>j</a:t>
            </a:r>
            <a:r>
              <a:rPr lang="en-US" altLang="zh-CN" sz="2400" b="0" baseline="-25000" dirty="0" smtClean="0"/>
              <a:t> </a:t>
            </a:r>
            <a:r>
              <a:rPr lang="zh-CN" altLang="en-US" sz="2400" b="0" dirty="0" smtClean="0"/>
              <a:t>。</a:t>
            </a:r>
          </a:p>
        </p:txBody>
      </p:sp>
      <p:grpSp>
        <p:nvGrpSpPr>
          <p:cNvPr id="8" name="Group 4"/>
          <p:cNvGrpSpPr>
            <a:grpSpLocks/>
          </p:cNvGrpSpPr>
          <p:nvPr/>
        </p:nvGrpSpPr>
        <p:grpSpPr bwMode="auto">
          <a:xfrm>
            <a:off x="6553200" y="3824905"/>
            <a:ext cx="215900" cy="287338"/>
            <a:chOff x="1383" y="3339"/>
            <a:chExt cx="136" cy="182"/>
          </a:xfrm>
        </p:grpSpPr>
        <p:sp>
          <p:nvSpPr>
            <p:cNvPr id="9" name="Oval 5"/>
            <p:cNvSpPr>
              <a:spLocks noChangeArrowheads="1"/>
            </p:cNvSpPr>
            <p:nvPr/>
          </p:nvSpPr>
          <p:spPr bwMode="auto">
            <a:xfrm>
              <a:off x="1383" y="3385"/>
              <a:ext cx="136" cy="9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0" name="Line 6"/>
            <p:cNvSpPr>
              <a:spLocks noChangeShapeType="1"/>
            </p:cNvSpPr>
            <p:nvPr/>
          </p:nvSpPr>
          <p:spPr bwMode="auto">
            <a:xfrm flipH="1">
              <a:off x="1429" y="3339"/>
              <a:ext cx="45" cy="18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 name="Text Box 8"/>
          <p:cNvSpPr txBox="1">
            <a:spLocks noChangeArrowheads="1"/>
          </p:cNvSpPr>
          <p:nvPr/>
        </p:nvSpPr>
        <p:spPr bwMode="auto">
          <a:xfrm>
            <a:off x="6829658" y="5394375"/>
            <a:ext cx="15128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dirty="0"/>
              <a:t>    1≤j≤u</a:t>
            </a:r>
            <a:r>
              <a:rPr lang="en-US" altLang="zh-CN" sz="1800" baseline="-25000" dirty="0"/>
              <a:t>i</a:t>
            </a:r>
          </a:p>
        </p:txBody>
      </p:sp>
      <p:sp>
        <p:nvSpPr>
          <p:cNvPr id="12" name="Rectangle 8"/>
          <p:cNvSpPr>
            <a:spLocks noChangeArrowheads="1"/>
          </p:cNvSpPr>
          <p:nvPr/>
        </p:nvSpPr>
        <p:spPr bwMode="auto">
          <a:xfrm>
            <a:off x="3636154" y="1446062"/>
            <a:ext cx="5024285" cy="942975"/>
          </a:xfrm>
          <a:prstGeom prst="rect">
            <a:avLst/>
          </a:prstGeom>
          <a:solidFill>
            <a:schemeClr val="accent2">
              <a:lumMod val="20000"/>
              <a:lumOff val="80000"/>
            </a:schemeClr>
          </a:solidFill>
          <a:ln>
            <a:noFill/>
          </a:ln>
          <a:effectLst/>
        </p:spPr>
        <p:txBody>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t>f</a:t>
            </a:r>
            <a:r>
              <a:rPr lang="en-US" altLang="zh-CN" sz="2800" baseline="-25000" dirty="0"/>
              <a:t>i</a:t>
            </a:r>
            <a:r>
              <a:rPr lang="en-US" altLang="zh-CN" sz="2800" dirty="0"/>
              <a:t>(x)=max{   </a:t>
            </a:r>
            <a:r>
              <a:rPr lang="en-US" altLang="zh-CN" sz="2800" baseline="-25000" dirty="0" err="1"/>
              <a:t>i</a:t>
            </a:r>
            <a:r>
              <a:rPr lang="en-US" altLang="zh-CN" sz="2800" dirty="0"/>
              <a:t>(m</a:t>
            </a:r>
            <a:r>
              <a:rPr lang="en-US" altLang="zh-CN" sz="2800" baseline="-25000" dirty="0"/>
              <a:t>i</a:t>
            </a:r>
            <a:r>
              <a:rPr lang="en-US" altLang="zh-CN" sz="2800" dirty="0"/>
              <a:t>)f</a:t>
            </a:r>
            <a:r>
              <a:rPr lang="en-US" altLang="zh-CN" sz="2800" baseline="-25000" dirty="0"/>
              <a:t>i-1</a:t>
            </a:r>
            <a:r>
              <a:rPr lang="en-US" altLang="zh-CN" sz="2800" dirty="0"/>
              <a:t>(c-</a:t>
            </a:r>
            <a:r>
              <a:rPr lang="en-US" altLang="zh-CN" sz="2800" dirty="0" err="1"/>
              <a:t>c</a:t>
            </a:r>
            <a:r>
              <a:rPr lang="en-US" altLang="zh-CN" sz="2800" baseline="-25000" dirty="0" err="1"/>
              <a:t>i</a:t>
            </a:r>
            <a:r>
              <a:rPr lang="en-US" altLang="zh-CN" sz="2800" dirty="0" err="1"/>
              <a:t>m</a:t>
            </a:r>
            <a:r>
              <a:rPr lang="en-US" altLang="zh-CN" sz="2800" baseline="-25000" dirty="0" err="1"/>
              <a:t>i</a:t>
            </a:r>
            <a:r>
              <a:rPr lang="en-US" altLang="zh-CN" sz="2800" dirty="0"/>
              <a:t>)}</a:t>
            </a:r>
          </a:p>
        </p:txBody>
      </p:sp>
      <p:grpSp>
        <p:nvGrpSpPr>
          <p:cNvPr id="13" name="Group 9"/>
          <p:cNvGrpSpPr>
            <a:grpSpLocks/>
          </p:cNvGrpSpPr>
          <p:nvPr/>
        </p:nvGrpSpPr>
        <p:grpSpPr bwMode="auto">
          <a:xfrm>
            <a:off x="5739039" y="1565176"/>
            <a:ext cx="289584" cy="287338"/>
            <a:chOff x="1383" y="3339"/>
            <a:chExt cx="136" cy="182"/>
          </a:xfrm>
        </p:grpSpPr>
        <p:sp>
          <p:nvSpPr>
            <p:cNvPr id="14" name="Oval 10"/>
            <p:cNvSpPr>
              <a:spLocks noChangeArrowheads="1"/>
            </p:cNvSpPr>
            <p:nvPr/>
          </p:nvSpPr>
          <p:spPr bwMode="auto">
            <a:xfrm>
              <a:off x="1383" y="3385"/>
              <a:ext cx="136" cy="9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5" name="Line 11"/>
            <p:cNvSpPr>
              <a:spLocks noChangeShapeType="1"/>
            </p:cNvSpPr>
            <p:nvPr/>
          </p:nvSpPr>
          <p:spPr bwMode="auto">
            <a:xfrm flipH="1">
              <a:off x="1429" y="3339"/>
              <a:ext cx="45" cy="18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 name="Text Box 12"/>
          <p:cNvSpPr txBox="1">
            <a:spLocks noChangeArrowheads="1"/>
          </p:cNvSpPr>
          <p:nvPr/>
        </p:nvSpPr>
        <p:spPr bwMode="auto">
          <a:xfrm>
            <a:off x="4802596" y="1826042"/>
            <a:ext cx="1516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dirty="0"/>
              <a:t>1≤m</a:t>
            </a:r>
            <a:r>
              <a:rPr lang="en-US" altLang="zh-CN" sz="2000" baseline="-25000" dirty="0"/>
              <a:t>i</a:t>
            </a:r>
            <a:r>
              <a:rPr lang="en-US" altLang="zh-CN" sz="2000" dirty="0"/>
              <a:t>≤u</a:t>
            </a:r>
            <a:r>
              <a:rPr lang="en-US" altLang="zh-CN" sz="2000" baseline="-25000" dirty="0"/>
              <a:t>i</a:t>
            </a:r>
          </a:p>
        </p:txBody>
      </p:sp>
    </p:spTree>
    <p:extLst>
      <p:ext uri="{BB962C8B-B14F-4D97-AF65-F5344CB8AC3E}">
        <p14:creationId xmlns:p14="http://schemas.microsoft.com/office/powerpoint/2010/main" val="19900346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p:cNvSpPr>
            <a:spLocks noGrp="1"/>
          </p:cNvSpPr>
          <p:nvPr>
            <p:ph type="sldNum" sz="quarter" idx="10"/>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D55A640-921C-4F68-983C-9B6828B4B2BA}" type="slidenum">
              <a:rPr lang="en-US" altLang="zh-CN" sz="1200" b="0" smtClean="0">
                <a:latin typeface="Arial Black" panose="020B0A04020102020204" pitchFamily="34" charset="0"/>
              </a:rPr>
              <a:pPr>
                <a:spcBef>
                  <a:spcPct val="0"/>
                </a:spcBef>
                <a:buClrTx/>
                <a:buSzTx/>
                <a:buFontTx/>
                <a:buNone/>
              </a:pPr>
              <a:t>21</a:t>
            </a:fld>
            <a:endParaRPr lang="en-US" altLang="zh-CN" sz="1200" b="0" smtClean="0">
              <a:latin typeface="Arial Black" panose="020B0A04020102020204" pitchFamily="34" charset="0"/>
            </a:endParaRPr>
          </a:p>
        </p:txBody>
      </p:sp>
      <p:sp>
        <p:nvSpPr>
          <p:cNvPr id="106499" name="Rectangle 2"/>
          <p:cNvSpPr>
            <a:spLocks noGrp="1" noChangeArrowheads="1"/>
          </p:cNvSpPr>
          <p:nvPr>
            <p:ph type="title"/>
          </p:nvPr>
        </p:nvSpPr>
        <p:spPr>
          <a:xfrm>
            <a:off x="457200" y="457200"/>
            <a:ext cx="8229600" cy="1171575"/>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mtClean="0"/>
              <a:t>6.7 </a:t>
            </a:r>
            <a:r>
              <a:rPr lang="zh-CN" altLang="en-US" smtClean="0"/>
              <a:t>货郎担问题</a:t>
            </a:r>
          </a:p>
        </p:txBody>
      </p:sp>
      <p:sp>
        <p:nvSpPr>
          <p:cNvPr id="106500" name="Rectangle 3"/>
          <p:cNvSpPr>
            <a:spLocks noGrp="1" noChangeArrowheads="1"/>
          </p:cNvSpPr>
          <p:nvPr>
            <p:ph type="body" idx="1"/>
          </p:nvPr>
        </p:nvSpPr>
        <p:spPr/>
        <p:txBody>
          <a:bodyPr/>
          <a:lstStyle/>
          <a:p>
            <a:pPr eaLnBrk="1" hangingPunct="1"/>
            <a:r>
              <a:rPr kumimoji="1" lang="zh-CN" altLang="en-US" sz="2400" dirty="0" smtClean="0"/>
              <a:t>问题描述</a:t>
            </a:r>
          </a:p>
          <a:p>
            <a:pPr eaLnBrk="1" hangingPunct="1"/>
            <a:r>
              <a:rPr kumimoji="1" lang="zh-CN" altLang="en-US" sz="2400" dirty="0" smtClean="0"/>
              <a:t>问题分析</a:t>
            </a:r>
          </a:p>
          <a:p>
            <a:pPr eaLnBrk="1" hangingPunct="1"/>
            <a:r>
              <a:rPr kumimoji="1" lang="zh-CN" altLang="en-US" sz="2400" dirty="0" smtClean="0"/>
              <a:t>递推关系式</a:t>
            </a:r>
          </a:p>
          <a:p>
            <a:pPr eaLnBrk="1" hangingPunct="1"/>
            <a:r>
              <a:rPr kumimoji="1" lang="zh-CN" altLang="en-US" sz="2400" dirty="0" smtClean="0"/>
              <a:t>实例求解</a:t>
            </a:r>
          </a:p>
          <a:p>
            <a:pPr eaLnBrk="1" hangingPunct="1"/>
            <a:endParaRPr kumimoji="1" lang="en-US" altLang="zh-CN" sz="2400" dirty="0" smtClean="0"/>
          </a:p>
        </p:txBody>
      </p:sp>
      <p:sp>
        <p:nvSpPr>
          <p:cNvPr id="5" name="Text Box 4"/>
          <p:cNvSpPr txBox="1">
            <a:spLocks noChangeArrowheads="1"/>
          </p:cNvSpPr>
          <p:nvPr/>
        </p:nvSpPr>
        <p:spPr bwMode="auto">
          <a:xfrm>
            <a:off x="3284799" y="1752261"/>
            <a:ext cx="5399088" cy="852084"/>
          </a:xfrm>
          <a:prstGeom prst="rect">
            <a:avLst/>
          </a:prstGeom>
          <a:solidFill>
            <a:srgbClr val="CCECFF"/>
          </a:solidFill>
          <a:ln w="38100" cmpd="dbl">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rgbClr val="CC00FF"/>
              </a:buClr>
              <a:buSzTx/>
              <a:buFont typeface="Wingdings" panose="05000000000000000000" pitchFamily="2" charset="2"/>
              <a:buNone/>
            </a:pPr>
            <a:r>
              <a:rPr kumimoji="1" lang="zh-CN" altLang="en-US" sz="2400" b="0" dirty="0">
                <a:solidFill>
                  <a:schemeClr val="tx2"/>
                </a:solidFill>
                <a:latin typeface="Times New Roman" panose="02020603050405020304" pitchFamily="18" charset="0"/>
              </a:rPr>
              <a:t>货郎担问题就是求取具有最小成本的周游路线问题。</a:t>
            </a:r>
          </a:p>
        </p:txBody>
      </p:sp>
      <p:grpSp>
        <p:nvGrpSpPr>
          <p:cNvPr id="8" name="Group 76"/>
          <p:cNvGrpSpPr>
            <a:grpSpLocks/>
          </p:cNvGrpSpPr>
          <p:nvPr/>
        </p:nvGrpSpPr>
        <p:grpSpPr bwMode="auto">
          <a:xfrm>
            <a:off x="1629037" y="4653136"/>
            <a:ext cx="6818313" cy="996950"/>
            <a:chOff x="1021" y="1457"/>
            <a:chExt cx="4295" cy="628"/>
          </a:xfrm>
        </p:grpSpPr>
        <p:sp>
          <p:nvSpPr>
            <p:cNvPr id="9" name="Text Box 9"/>
            <p:cNvSpPr txBox="1">
              <a:spLocks noChangeArrowheads="1"/>
            </p:cNvSpPr>
            <p:nvPr/>
          </p:nvSpPr>
          <p:spPr bwMode="auto">
            <a:xfrm>
              <a:off x="2290" y="1661"/>
              <a:ext cx="372" cy="21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a:solidFill>
                    <a:srgbClr val="FF0000"/>
                  </a:solidFill>
                  <a:latin typeface="宋体" panose="02010600030101010101" pitchFamily="2" charset="-122"/>
                </a:rPr>
                <a:t>j∈S</a:t>
              </a:r>
              <a:endParaRPr kumimoji="1" lang="en-US" altLang="zh-CN" sz="1800">
                <a:solidFill>
                  <a:srgbClr val="FF0000"/>
                </a:solidFill>
                <a:latin typeface="Times New Roman" panose="02020603050405020304" pitchFamily="18" charset="0"/>
              </a:endParaRPr>
            </a:p>
          </p:txBody>
        </p:sp>
        <p:sp>
          <p:nvSpPr>
            <p:cNvPr id="10" name="Text Box 10"/>
            <p:cNvSpPr txBox="1">
              <a:spLocks noChangeArrowheads="1"/>
            </p:cNvSpPr>
            <p:nvPr/>
          </p:nvSpPr>
          <p:spPr bwMode="auto">
            <a:xfrm>
              <a:off x="1741" y="1457"/>
              <a:ext cx="3575" cy="27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rgbClr val="CC00FF"/>
                </a:buClr>
                <a:buSzTx/>
                <a:buFont typeface="Wingdings" panose="05000000000000000000" pitchFamily="2" charset="2"/>
                <a:buNone/>
              </a:pPr>
              <a:r>
                <a:rPr kumimoji="1" lang="en-US" altLang="zh-CN" sz="2400" dirty="0" smtClean="0">
                  <a:solidFill>
                    <a:srgbClr val="FF0000"/>
                  </a:solidFill>
                  <a:latin typeface="Times New Roman" panose="02020603050405020304" pitchFamily="18" charset="0"/>
                </a:rPr>
                <a:t>g(</a:t>
              </a:r>
              <a:r>
                <a:rPr kumimoji="1" lang="en-US" altLang="zh-CN" sz="2400" dirty="0" err="1" smtClean="0">
                  <a:solidFill>
                    <a:srgbClr val="FF0000"/>
                  </a:solidFill>
                  <a:latin typeface="Times New Roman" panose="02020603050405020304" pitchFamily="18" charset="0"/>
                </a:rPr>
                <a:t>i,S</a:t>
              </a:r>
              <a:r>
                <a:rPr kumimoji="1" lang="en-US" altLang="zh-CN" sz="2400" dirty="0">
                  <a:solidFill>
                    <a:srgbClr val="FF0000"/>
                  </a:solidFill>
                  <a:latin typeface="Times New Roman" panose="02020603050405020304" pitchFamily="18" charset="0"/>
                </a:rPr>
                <a:t>)=min{</a:t>
              </a:r>
              <a:r>
                <a:rPr kumimoji="1" lang="en-US" altLang="zh-CN" sz="2400" dirty="0" err="1">
                  <a:solidFill>
                    <a:srgbClr val="FF0000"/>
                  </a:solidFill>
                  <a:latin typeface="Times New Roman" panose="02020603050405020304" pitchFamily="18" charset="0"/>
                </a:rPr>
                <a:t>c</a:t>
              </a:r>
              <a:r>
                <a:rPr kumimoji="1" lang="en-US" altLang="zh-CN" sz="2400" baseline="-25000" dirty="0" err="1">
                  <a:solidFill>
                    <a:srgbClr val="FF0000"/>
                  </a:solidFill>
                  <a:latin typeface="Times New Roman" panose="02020603050405020304" pitchFamily="18" charset="0"/>
                </a:rPr>
                <a:t>ij</a:t>
              </a:r>
              <a:r>
                <a:rPr kumimoji="1" lang="en-US" altLang="zh-CN" sz="2400" baseline="-25000" dirty="0">
                  <a:solidFill>
                    <a:srgbClr val="FF0000"/>
                  </a:solidFill>
                  <a:latin typeface="Times New Roman" panose="02020603050405020304" pitchFamily="18" charset="0"/>
                </a:rPr>
                <a:t> </a:t>
              </a:r>
              <a:r>
                <a:rPr kumimoji="1" lang="en-US" altLang="zh-CN" sz="2400" dirty="0">
                  <a:solidFill>
                    <a:srgbClr val="FF0000"/>
                  </a:solidFill>
                  <a:latin typeface="Times New Roman" panose="02020603050405020304" pitchFamily="18" charset="0"/>
                </a:rPr>
                <a:t>+g(</a:t>
              </a:r>
              <a:r>
                <a:rPr kumimoji="1" lang="en-US" altLang="zh-CN" sz="2400" dirty="0" err="1">
                  <a:solidFill>
                    <a:srgbClr val="FF0000"/>
                  </a:solidFill>
                  <a:latin typeface="Times New Roman" panose="02020603050405020304" pitchFamily="18" charset="0"/>
                </a:rPr>
                <a:t>j,S</a:t>
              </a:r>
              <a:r>
                <a:rPr kumimoji="1" lang="en-US" altLang="zh-CN" sz="2400" dirty="0">
                  <a:solidFill>
                    <a:srgbClr val="FF0000"/>
                  </a:solidFill>
                  <a:latin typeface="宋体" panose="02010600030101010101" pitchFamily="2" charset="-122"/>
                </a:rPr>
                <a:t>-</a:t>
              </a:r>
              <a:r>
                <a:rPr kumimoji="1" lang="en-US" altLang="zh-CN" sz="2400" dirty="0">
                  <a:solidFill>
                    <a:srgbClr val="FF0000"/>
                  </a:solidFill>
                  <a:latin typeface="Times New Roman" panose="02020603050405020304" pitchFamily="18" charset="0"/>
                </a:rPr>
                <a:t>{j})}</a:t>
              </a:r>
            </a:p>
          </p:txBody>
        </p:sp>
        <p:sp>
          <p:nvSpPr>
            <p:cNvPr id="11" name="Text Box 73"/>
            <p:cNvSpPr txBox="1">
              <a:spLocks noChangeArrowheads="1"/>
            </p:cNvSpPr>
            <p:nvPr/>
          </p:nvSpPr>
          <p:spPr bwMode="auto">
            <a:xfrm>
              <a:off x="1021" y="1797"/>
              <a:ext cx="38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dirty="0"/>
                <a:t>初始值</a:t>
              </a:r>
              <a:r>
                <a:rPr lang="en-US" altLang="zh-CN" sz="2400" dirty="0"/>
                <a:t>: </a:t>
              </a:r>
              <a:r>
                <a:rPr lang="en-US" altLang="zh-CN" sz="2400" dirty="0">
                  <a:solidFill>
                    <a:srgbClr val="FF0000"/>
                  </a:solidFill>
                  <a:latin typeface="Times New Roman" panose="02020603050405020304" pitchFamily="18" charset="0"/>
                </a:rPr>
                <a:t>g(</a:t>
              </a:r>
              <a:r>
                <a:rPr lang="en-US" altLang="zh-CN" sz="2400" dirty="0" err="1">
                  <a:solidFill>
                    <a:srgbClr val="FF0000"/>
                  </a:solidFill>
                  <a:latin typeface="Times New Roman" panose="02020603050405020304" pitchFamily="18" charset="0"/>
                </a:rPr>
                <a:t>i</a:t>
              </a:r>
              <a:r>
                <a:rPr lang="en-US" altLang="zh-CN" sz="2400" dirty="0">
                  <a:solidFill>
                    <a:srgbClr val="FF0000"/>
                  </a:solidFill>
                  <a:latin typeface="Times New Roman" panose="02020603050405020304" pitchFamily="18" charset="0"/>
                </a:rPr>
                <a:t>, </a:t>
              </a:r>
              <a:r>
                <a:rPr kumimoji="1" lang="en-US" altLang="zh-CN" sz="2400" dirty="0">
                  <a:solidFill>
                    <a:srgbClr val="FF0000"/>
                  </a:solidFill>
                  <a:latin typeface="Times New Roman" panose="02020603050405020304" pitchFamily="18" charset="0"/>
                </a:rPr>
                <a:t>Ø</a:t>
              </a:r>
              <a:r>
                <a:rPr lang="en-US" altLang="zh-CN" sz="2400" dirty="0">
                  <a:solidFill>
                    <a:srgbClr val="FF0000"/>
                  </a:solidFill>
                  <a:latin typeface="Times New Roman" panose="02020603050405020304" pitchFamily="18" charset="0"/>
                </a:rPr>
                <a:t>)=c</a:t>
              </a:r>
              <a:r>
                <a:rPr lang="en-US" altLang="zh-CN" sz="2400" baseline="-25000" dirty="0">
                  <a:solidFill>
                    <a:srgbClr val="FF0000"/>
                  </a:solidFill>
                  <a:latin typeface="Times New Roman" panose="02020603050405020304" pitchFamily="18" charset="0"/>
                </a:rPr>
                <a:t>i1</a:t>
              </a:r>
              <a:r>
                <a:rPr lang="zh-CN" altLang="en-US" sz="2400" dirty="0">
                  <a:solidFill>
                    <a:srgbClr val="FF0000"/>
                  </a:solidFill>
                  <a:latin typeface="Times New Roman" panose="02020603050405020304" pitchFamily="18" charset="0"/>
                </a:rPr>
                <a:t>，</a:t>
              </a:r>
              <a:r>
                <a:rPr lang="en-US" altLang="zh-CN" sz="2400" dirty="0">
                  <a:solidFill>
                    <a:srgbClr val="FF0000"/>
                  </a:solidFill>
                  <a:latin typeface="Times New Roman" panose="02020603050405020304" pitchFamily="18" charset="0"/>
                </a:rPr>
                <a:t>1&lt;</a:t>
              </a:r>
              <a:r>
                <a:rPr lang="en-US" altLang="zh-CN" sz="2400" dirty="0" err="1">
                  <a:solidFill>
                    <a:srgbClr val="FF0000"/>
                  </a:solidFill>
                  <a:latin typeface="Times New Roman" panose="02020603050405020304" pitchFamily="18" charset="0"/>
                </a:rPr>
                <a:t>i</a:t>
              </a:r>
              <a:r>
                <a:rPr lang="en-US" altLang="zh-CN" sz="1800" dirty="0" err="1">
                  <a:solidFill>
                    <a:srgbClr val="FF0000"/>
                  </a:solidFill>
                </a:rPr>
                <a:t>≤</a:t>
              </a:r>
              <a:r>
                <a:rPr lang="en-US" altLang="zh-CN" sz="2400" dirty="0" err="1">
                  <a:solidFill>
                    <a:srgbClr val="FF0000"/>
                  </a:solidFill>
                  <a:latin typeface="Times New Roman" panose="02020603050405020304" pitchFamily="18" charset="0"/>
                </a:rPr>
                <a:t>n</a:t>
              </a:r>
              <a:endParaRPr lang="en-US" altLang="zh-CN" sz="2400" dirty="0">
                <a:solidFill>
                  <a:srgbClr val="FF0000"/>
                </a:solidFill>
                <a:latin typeface="Times New Roman" panose="02020603050405020304" pitchFamily="18" charset="0"/>
              </a:endParaRPr>
            </a:p>
          </p:txBody>
        </p:sp>
      </p:grpSp>
      <p:sp>
        <p:nvSpPr>
          <p:cNvPr id="12" name="Rectangle 79"/>
          <p:cNvSpPr>
            <a:spLocks noChangeArrowheads="1"/>
          </p:cNvSpPr>
          <p:nvPr/>
        </p:nvSpPr>
        <p:spPr bwMode="auto">
          <a:xfrm>
            <a:off x="1629037" y="4688061"/>
            <a:ext cx="7054850" cy="1009650"/>
          </a:xfrm>
          <a:prstGeom prst="rect">
            <a:avLst/>
          </a:prstGeom>
          <a:noFill/>
          <a:ln w="38100" cmpd="dbl">
            <a:solidFill>
              <a:srgbClr val="00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 name="Rectangle 84"/>
          <p:cNvSpPr>
            <a:spLocks noChangeArrowheads="1"/>
          </p:cNvSpPr>
          <p:nvPr/>
        </p:nvSpPr>
        <p:spPr bwMode="auto">
          <a:xfrm>
            <a:off x="6667762" y="4905548"/>
            <a:ext cx="1800225" cy="503238"/>
          </a:xfrm>
          <a:prstGeom prst="rect">
            <a:avLst/>
          </a:prstGeom>
          <a:solidFill>
            <a:srgbClr val="CCEC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递推公式</a:t>
            </a:r>
          </a:p>
        </p:txBody>
      </p:sp>
      <p:sp>
        <p:nvSpPr>
          <p:cNvPr id="2" name="圆角矩形标注 1"/>
          <p:cNvSpPr/>
          <p:nvPr/>
        </p:nvSpPr>
        <p:spPr>
          <a:xfrm>
            <a:off x="2915816" y="3171486"/>
            <a:ext cx="5840078" cy="1188702"/>
          </a:xfrm>
          <a:prstGeom prst="wedgeRoundRectCallout">
            <a:avLst>
              <a:gd name="adj1" fmla="val -50211"/>
              <a:gd name="adj2" fmla="val 69685"/>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eaLnBrk="1" hangingPunct="1">
              <a:lnSpc>
                <a:spcPct val="90000"/>
              </a:lnSpc>
              <a:buClr>
                <a:srgbClr val="CC00FF"/>
              </a:buClr>
            </a:pPr>
            <a:r>
              <a:rPr kumimoji="1" lang="zh-CN" altLang="en-US" sz="2000" dirty="0">
                <a:latin typeface="Times New Roman" panose="02020603050405020304" pitchFamily="18" charset="0"/>
              </a:rPr>
              <a:t>设</a:t>
            </a:r>
            <a:r>
              <a:rPr kumimoji="1" lang="en-US" altLang="zh-CN" sz="2000" dirty="0">
                <a:latin typeface="Times New Roman" panose="02020603050405020304" pitchFamily="18" charset="0"/>
              </a:rPr>
              <a:t>g(</a:t>
            </a:r>
            <a:r>
              <a:rPr kumimoji="1" lang="en-US" altLang="zh-CN" sz="2000" dirty="0" err="1">
                <a:latin typeface="Times New Roman" panose="02020603050405020304" pitchFamily="18" charset="0"/>
              </a:rPr>
              <a:t>i,S</a:t>
            </a:r>
            <a:r>
              <a:rPr kumimoji="1" lang="en-US" altLang="zh-CN" sz="2000" dirty="0">
                <a:latin typeface="Times New Roman" panose="02020603050405020304" pitchFamily="18" charset="0"/>
              </a:rPr>
              <a:t>)</a:t>
            </a:r>
            <a:r>
              <a:rPr kumimoji="1" lang="zh-CN" altLang="en-US" sz="2000" dirty="0">
                <a:latin typeface="Times New Roman" panose="02020603050405020304" pitchFamily="18" charset="0"/>
              </a:rPr>
              <a:t>是由结点</a:t>
            </a:r>
            <a:r>
              <a:rPr kumimoji="1" lang="en-US" altLang="zh-CN" sz="2000" dirty="0" err="1">
                <a:latin typeface="Times New Roman" panose="02020603050405020304" pitchFamily="18" charset="0"/>
              </a:rPr>
              <a:t>i</a:t>
            </a:r>
            <a:r>
              <a:rPr kumimoji="1" lang="zh-CN" altLang="en-US" sz="2000" dirty="0">
                <a:latin typeface="Times New Roman" panose="02020603050405020304" pitchFamily="18" charset="0"/>
              </a:rPr>
              <a:t>开始</a:t>
            </a:r>
            <a:r>
              <a:rPr kumimoji="1" lang="en-US" altLang="zh-CN" sz="2000" dirty="0">
                <a:latin typeface="Times New Roman" panose="02020603050405020304" pitchFamily="18" charset="0"/>
              </a:rPr>
              <a:t>, </a:t>
            </a:r>
            <a:r>
              <a:rPr kumimoji="1" lang="zh-CN" altLang="en-US" sz="2000" dirty="0">
                <a:latin typeface="Times New Roman" panose="02020603050405020304" pitchFamily="18" charset="0"/>
              </a:rPr>
              <a:t>通过</a:t>
            </a:r>
            <a:r>
              <a:rPr kumimoji="1" lang="en-US" altLang="zh-CN" sz="2000" dirty="0">
                <a:latin typeface="Times New Roman" panose="02020603050405020304" pitchFamily="18" charset="0"/>
              </a:rPr>
              <a:t>S</a:t>
            </a:r>
            <a:r>
              <a:rPr kumimoji="1" lang="zh-CN" altLang="en-US" sz="2000" dirty="0">
                <a:latin typeface="Times New Roman" panose="02020603050405020304" pitchFamily="18" charset="0"/>
              </a:rPr>
              <a:t>中的所有结点</a:t>
            </a:r>
            <a:r>
              <a:rPr kumimoji="1" lang="en-US" altLang="zh-CN" sz="2000" dirty="0">
                <a:latin typeface="Times New Roman" panose="02020603050405020304" pitchFamily="18" charset="0"/>
              </a:rPr>
              <a:t>, </a:t>
            </a:r>
            <a:r>
              <a:rPr kumimoji="1" lang="zh-CN" altLang="en-US" sz="2000" dirty="0">
                <a:latin typeface="Times New Roman" panose="02020603050405020304" pitchFamily="18" charset="0"/>
              </a:rPr>
              <a:t>在结点</a:t>
            </a:r>
            <a:r>
              <a:rPr kumimoji="1" lang="en-US" altLang="zh-CN" sz="2000" dirty="0">
                <a:latin typeface="Times New Roman" panose="02020603050405020304" pitchFamily="18" charset="0"/>
              </a:rPr>
              <a:t>1</a:t>
            </a:r>
            <a:r>
              <a:rPr kumimoji="1" lang="zh-CN" altLang="en-US" sz="2000" dirty="0">
                <a:latin typeface="Times New Roman" panose="02020603050405020304" pitchFamily="18" charset="0"/>
              </a:rPr>
              <a:t>终止的一条最短路径长度</a:t>
            </a:r>
            <a:r>
              <a:rPr kumimoji="1" lang="zh-CN" altLang="en-US" sz="2000" dirty="0" smtClean="0">
                <a:latin typeface="Times New Roman" panose="02020603050405020304" pitchFamily="18" charset="0"/>
              </a:rPr>
              <a:t>。</a:t>
            </a:r>
            <a:r>
              <a:rPr kumimoji="1" lang="en-US" altLang="zh-CN" sz="2000" dirty="0">
                <a:latin typeface="Times New Roman" panose="02020603050405020304" pitchFamily="18" charset="0"/>
              </a:rPr>
              <a:t>g(1,V</a:t>
            </a:r>
            <a:r>
              <a:rPr kumimoji="1" lang="en-US" altLang="zh-CN" sz="2000" dirty="0">
                <a:latin typeface="宋体" panose="02010600030101010101" pitchFamily="2" charset="-122"/>
              </a:rPr>
              <a:t>-</a:t>
            </a:r>
            <a:r>
              <a:rPr kumimoji="1" lang="en-US" altLang="zh-CN" sz="2000" dirty="0">
                <a:latin typeface="Times New Roman" panose="02020603050405020304" pitchFamily="18" charset="0"/>
              </a:rPr>
              <a:t>{1})</a:t>
            </a:r>
            <a:r>
              <a:rPr kumimoji="1" lang="zh-CN" altLang="en-US" sz="2000" dirty="0">
                <a:latin typeface="Times New Roman" panose="02020603050405020304" pitchFamily="18" charset="0"/>
              </a:rPr>
              <a:t>是一条最优的周游路线</a:t>
            </a:r>
            <a:r>
              <a:rPr kumimoji="1" lang="zh-CN" altLang="en-US" sz="2000" dirty="0" smtClean="0">
                <a:latin typeface="Times New Roman" panose="02020603050405020304" pitchFamily="18" charset="0"/>
              </a:rPr>
              <a:t>长度。</a:t>
            </a:r>
            <a:endParaRPr kumimoji="1" lang="zh-CN" altLang="en-US" sz="2000" dirty="0">
              <a:latin typeface="Times New Roman" panose="02020603050405020304" pitchFamily="18" charset="0"/>
            </a:endParaRPr>
          </a:p>
        </p:txBody>
      </p:sp>
      <p:sp>
        <p:nvSpPr>
          <p:cNvPr id="3" name="矩形 2"/>
          <p:cNvSpPr/>
          <p:nvPr/>
        </p:nvSpPr>
        <p:spPr>
          <a:xfrm>
            <a:off x="1641861" y="4173588"/>
            <a:ext cx="1199367" cy="461665"/>
          </a:xfrm>
          <a:prstGeom prst="rect">
            <a:avLst/>
          </a:prstGeom>
        </p:spPr>
        <p:txBody>
          <a:bodyPr wrap="none">
            <a:spAutoFit/>
          </a:bodyPr>
          <a:lstStyle/>
          <a:p>
            <a:pPr eaLnBrk="1" hangingPunct="1">
              <a:spcBef>
                <a:spcPct val="50000"/>
              </a:spcBef>
              <a:buClrTx/>
              <a:buSzTx/>
              <a:buFontTx/>
              <a:buNone/>
            </a:pPr>
            <a:r>
              <a:rPr kumimoji="1" lang="en-US" altLang="zh-CN" sz="2400" dirty="0">
                <a:solidFill>
                  <a:srgbClr val="0000FF"/>
                </a:solidFill>
              </a:rPr>
              <a:t>Θ</a:t>
            </a:r>
            <a:r>
              <a:rPr lang="en-US" altLang="zh-CN" sz="2400" dirty="0">
                <a:solidFill>
                  <a:srgbClr val="0000FF"/>
                </a:solidFill>
              </a:rPr>
              <a:t>(n</a:t>
            </a:r>
            <a:r>
              <a:rPr lang="en-US" altLang="zh-CN" sz="2400" baseline="30000" dirty="0">
                <a:solidFill>
                  <a:srgbClr val="0000FF"/>
                </a:solidFill>
              </a:rPr>
              <a:t>2</a:t>
            </a:r>
            <a:r>
              <a:rPr lang="en-US" altLang="zh-CN" sz="2400" dirty="0">
                <a:solidFill>
                  <a:srgbClr val="0000FF"/>
                </a:solidFill>
              </a:rPr>
              <a:t>2</a:t>
            </a:r>
            <a:r>
              <a:rPr lang="en-US" altLang="zh-CN" sz="2400" baseline="30000" dirty="0">
                <a:solidFill>
                  <a:srgbClr val="0000FF"/>
                </a:solidFill>
              </a:rPr>
              <a:t>n</a:t>
            </a:r>
            <a:r>
              <a:rPr lang="en-US" altLang="zh-CN" sz="2400" dirty="0">
                <a:solidFill>
                  <a:srgbClr val="0000FF"/>
                </a:solidFill>
              </a:rPr>
              <a:t>)</a:t>
            </a:r>
          </a:p>
        </p:txBody>
      </p:sp>
    </p:spTree>
    <p:extLst>
      <p:ext uri="{BB962C8B-B14F-4D97-AF65-F5344CB8AC3E}">
        <p14:creationId xmlns:p14="http://schemas.microsoft.com/office/powerpoint/2010/main" val="62438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a:spLocks noGrp="1"/>
          </p:cNvSpPr>
          <p:nvPr>
            <p:ph type="sldNum" sz="quarter" idx="10"/>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F4CCBBB-9072-4F29-A733-42F5C1BFDF57}" type="slidenum">
              <a:rPr lang="en-US" altLang="zh-CN" sz="1200" b="0" smtClean="0">
                <a:latin typeface="Arial Black" panose="020B0A04020102020204" pitchFamily="34" charset="0"/>
              </a:rPr>
              <a:pPr>
                <a:spcBef>
                  <a:spcPct val="0"/>
                </a:spcBef>
                <a:buClrTx/>
                <a:buSzTx/>
                <a:buFontTx/>
                <a:buNone/>
              </a:pPr>
              <a:t>22</a:t>
            </a:fld>
            <a:endParaRPr lang="en-US" altLang="zh-CN" sz="1200" b="0" smtClean="0">
              <a:latin typeface="Arial Black" panose="020B0A04020102020204" pitchFamily="34" charset="0"/>
            </a:endParaRPr>
          </a:p>
        </p:txBody>
      </p:sp>
      <p:sp>
        <p:nvSpPr>
          <p:cNvPr id="116739" name="Rectangle 2"/>
          <p:cNvSpPr>
            <a:spLocks noGrp="1" noChangeArrowheads="1"/>
          </p:cNvSpPr>
          <p:nvPr>
            <p:ph type="title"/>
          </p:nvPr>
        </p:nvSpPr>
        <p:spPr/>
        <p:txBody>
          <a:bodyPr/>
          <a:lstStyle/>
          <a:p>
            <a:pPr eaLnBrk="1" hangingPunct="1"/>
            <a:r>
              <a:rPr lang="en-US" altLang="zh-CN" smtClean="0"/>
              <a:t>6.8 </a:t>
            </a:r>
            <a:r>
              <a:rPr lang="zh-CN" altLang="en-US" smtClean="0"/>
              <a:t>流水线调度问题</a:t>
            </a:r>
          </a:p>
        </p:txBody>
      </p:sp>
      <p:sp>
        <p:nvSpPr>
          <p:cNvPr id="116740" name="Rectangle 3"/>
          <p:cNvSpPr>
            <a:spLocks noGrp="1" noChangeArrowheads="1"/>
          </p:cNvSpPr>
          <p:nvPr>
            <p:ph type="body" idx="1"/>
          </p:nvPr>
        </p:nvSpPr>
        <p:spPr>
          <a:xfrm>
            <a:off x="457200" y="1773238"/>
            <a:ext cx="8229600" cy="4392612"/>
          </a:xfrm>
        </p:spPr>
        <p:txBody>
          <a:bodyPr/>
          <a:lstStyle/>
          <a:p>
            <a:pPr eaLnBrk="1" hangingPunct="1"/>
            <a:r>
              <a:rPr lang="zh-CN" altLang="en-US" sz="2400" dirty="0" smtClean="0"/>
              <a:t>问题描述</a:t>
            </a:r>
          </a:p>
          <a:p>
            <a:pPr eaLnBrk="1" hangingPunct="1"/>
            <a:r>
              <a:rPr lang="zh-CN" altLang="en-US" sz="2400" dirty="0" smtClean="0"/>
              <a:t>两种调度方式</a:t>
            </a:r>
          </a:p>
          <a:p>
            <a:pPr eaLnBrk="1" hangingPunct="1"/>
            <a:r>
              <a:rPr lang="zh-CN" altLang="en-US" sz="2400" dirty="0" smtClean="0"/>
              <a:t>调度</a:t>
            </a:r>
            <a:r>
              <a:rPr lang="en-US" altLang="zh-CN" sz="2400" dirty="0" smtClean="0"/>
              <a:t>S</a:t>
            </a:r>
            <a:r>
              <a:rPr lang="zh-CN" altLang="en-US" sz="2400" dirty="0" smtClean="0"/>
              <a:t>完成的时间</a:t>
            </a:r>
          </a:p>
          <a:p>
            <a:pPr eaLnBrk="1" hangingPunct="1"/>
            <a:r>
              <a:rPr lang="zh-CN" altLang="en-US" sz="2400" dirty="0" smtClean="0"/>
              <a:t>递推关系式分析</a:t>
            </a:r>
          </a:p>
          <a:p>
            <a:pPr eaLnBrk="1" hangingPunct="1"/>
            <a:r>
              <a:rPr lang="zh-CN" altLang="en-US" sz="2400" dirty="0" smtClean="0"/>
              <a:t>递推关系式求解</a:t>
            </a:r>
          </a:p>
          <a:p>
            <a:pPr eaLnBrk="1" hangingPunct="1"/>
            <a:r>
              <a:rPr lang="zh-CN" altLang="en-US" sz="2400" dirty="0" smtClean="0"/>
              <a:t>调度规则</a:t>
            </a:r>
          </a:p>
          <a:p>
            <a:pPr eaLnBrk="1" hangingPunct="1"/>
            <a:r>
              <a:rPr lang="zh-CN" altLang="en-US" sz="2400" dirty="0" smtClean="0"/>
              <a:t>应用实例</a:t>
            </a:r>
          </a:p>
        </p:txBody>
      </p:sp>
      <p:sp>
        <p:nvSpPr>
          <p:cNvPr id="5" name="Rectangle 3"/>
          <p:cNvSpPr txBox="1">
            <a:spLocks noChangeArrowheads="1"/>
          </p:cNvSpPr>
          <p:nvPr/>
        </p:nvSpPr>
        <p:spPr bwMode="auto">
          <a:xfrm>
            <a:off x="3553792" y="1866757"/>
            <a:ext cx="5133008" cy="2930396"/>
          </a:xfrm>
          <a:prstGeom prst="rect">
            <a:avLst/>
          </a:prstGeom>
          <a:solidFill>
            <a:schemeClr val="accent2">
              <a:lumMod val="20000"/>
              <a:lumOff val="80000"/>
            </a:schemeClr>
          </a:solidFill>
          <a:ln>
            <a:no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sz="2400" b="0" dirty="0" smtClean="0"/>
              <a:t>调度规则：把全部</a:t>
            </a:r>
            <a:r>
              <a:rPr lang="en-US" altLang="zh-CN" sz="2400" b="0" dirty="0" err="1" smtClean="0"/>
              <a:t>a</a:t>
            </a:r>
            <a:r>
              <a:rPr lang="en-US" altLang="zh-CN" sz="2400" b="0" baseline="-25000" dirty="0" err="1" smtClean="0"/>
              <a:t>i</a:t>
            </a:r>
            <a:r>
              <a:rPr lang="zh-CN" altLang="en-US" sz="2400" b="0" dirty="0" smtClean="0"/>
              <a:t>和</a:t>
            </a:r>
            <a:r>
              <a:rPr lang="en-US" altLang="zh-CN" sz="2400" b="0" dirty="0" err="1" smtClean="0"/>
              <a:t>b</a:t>
            </a:r>
            <a:r>
              <a:rPr lang="en-US" altLang="zh-CN" sz="2400" b="0" baseline="-25000" dirty="0" err="1" smtClean="0"/>
              <a:t>j</a:t>
            </a:r>
            <a:r>
              <a:rPr lang="zh-CN" altLang="en-US" sz="2400" b="0" dirty="0" smtClean="0"/>
              <a:t>分类成非降序列，考察该序列：</a:t>
            </a:r>
          </a:p>
          <a:p>
            <a:pPr marL="990600" lvl="1" indent="-533400" eaLnBrk="1" hangingPunct="1">
              <a:buFont typeface="Wingdings" panose="05000000000000000000" pitchFamily="2" charset="2"/>
              <a:buAutoNum type="arabicParenBoth"/>
            </a:pPr>
            <a:r>
              <a:rPr lang="zh-CN" altLang="en-US" sz="2000" b="0" dirty="0" smtClean="0"/>
              <a:t>如果是</a:t>
            </a:r>
            <a:r>
              <a:rPr lang="en-US" altLang="zh-CN" sz="2000" b="0" dirty="0" err="1" smtClean="0"/>
              <a:t>a</a:t>
            </a:r>
            <a:r>
              <a:rPr lang="en-US" altLang="zh-CN" sz="2000" b="0" baseline="-25000" dirty="0" err="1" smtClean="0"/>
              <a:t>j</a:t>
            </a:r>
            <a:r>
              <a:rPr lang="zh-CN" altLang="en-US" sz="2000" b="0" dirty="0" smtClean="0"/>
              <a:t>且作业</a:t>
            </a:r>
            <a:r>
              <a:rPr lang="en-US" altLang="zh-CN" sz="2000" b="0" dirty="0" smtClean="0"/>
              <a:t>j</a:t>
            </a:r>
            <a:r>
              <a:rPr lang="zh-CN" altLang="en-US" sz="2000" b="0" dirty="0" smtClean="0"/>
              <a:t>还没调度，分配可用的最左位置给</a:t>
            </a:r>
            <a:r>
              <a:rPr lang="en-US" altLang="zh-CN" sz="2000" b="0" dirty="0" smtClean="0"/>
              <a:t>j</a:t>
            </a:r>
            <a:r>
              <a:rPr lang="zh-CN" altLang="en-US" sz="2000" b="0" dirty="0" smtClean="0"/>
              <a:t>；</a:t>
            </a:r>
          </a:p>
          <a:p>
            <a:pPr marL="990600" lvl="1" indent="-533400" eaLnBrk="1" hangingPunct="1">
              <a:buFont typeface="Wingdings" panose="05000000000000000000" pitchFamily="2" charset="2"/>
              <a:buAutoNum type="arabicParenBoth"/>
            </a:pPr>
            <a:r>
              <a:rPr lang="zh-CN" altLang="en-US" sz="2000" b="0" dirty="0" smtClean="0"/>
              <a:t>如果是</a:t>
            </a:r>
            <a:r>
              <a:rPr lang="en-US" altLang="zh-CN" sz="2000" b="0" dirty="0" err="1" smtClean="0"/>
              <a:t>b</a:t>
            </a:r>
            <a:r>
              <a:rPr lang="en-US" altLang="zh-CN" sz="2000" b="0" baseline="-25000" dirty="0" err="1" smtClean="0"/>
              <a:t>j</a:t>
            </a:r>
            <a:r>
              <a:rPr lang="zh-CN" altLang="en-US" sz="2000" b="0" dirty="0" smtClean="0"/>
              <a:t>且作业</a:t>
            </a:r>
            <a:r>
              <a:rPr lang="en-US" altLang="zh-CN" sz="2000" b="0" dirty="0" smtClean="0"/>
              <a:t>j</a:t>
            </a:r>
            <a:r>
              <a:rPr lang="zh-CN" altLang="en-US" sz="2000" b="0" dirty="0" smtClean="0"/>
              <a:t>还没调度，</a:t>
            </a:r>
            <a:r>
              <a:rPr lang="zh-CN" altLang="en-US" sz="2000" b="0" dirty="0"/>
              <a:t>分配可用的</a:t>
            </a:r>
            <a:r>
              <a:rPr lang="zh-CN" altLang="en-US" sz="2000" b="0" dirty="0" smtClean="0"/>
              <a:t>最右位置</a:t>
            </a:r>
            <a:r>
              <a:rPr lang="zh-CN" altLang="en-US" sz="2000" b="0" dirty="0"/>
              <a:t>给</a:t>
            </a:r>
            <a:r>
              <a:rPr lang="en-US" altLang="zh-CN" sz="2000" b="0" dirty="0"/>
              <a:t>j</a:t>
            </a:r>
            <a:r>
              <a:rPr lang="zh-CN" altLang="en-US" sz="2000" b="0" dirty="0" smtClean="0"/>
              <a:t>；</a:t>
            </a:r>
          </a:p>
          <a:p>
            <a:pPr marL="990600" lvl="1" indent="-533400" eaLnBrk="1" hangingPunct="1">
              <a:buFont typeface="Wingdings" panose="05000000000000000000" pitchFamily="2" charset="2"/>
              <a:buAutoNum type="arabicParenBoth"/>
            </a:pPr>
            <a:r>
              <a:rPr lang="zh-CN" altLang="en-US" sz="2000" b="0" dirty="0" smtClean="0"/>
              <a:t>如果已经调度了作业</a:t>
            </a:r>
            <a:r>
              <a:rPr lang="en-US" altLang="zh-CN" sz="2000" b="0" dirty="0" smtClean="0"/>
              <a:t>j</a:t>
            </a:r>
            <a:r>
              <a:rPr lang="zh-CN" altLang="en-US" sz="2000" b="0" dirty="0" smtClean="0"/>
              <a:t>，则转到下一个数。</a:t>
            </a:r>
          </a:p>
        </p:txBody>
      </p:sp>
    </p:spTree>
    <p:extLst>
      <p:ext uri="{BB962C8B-B14F-4D97-AF65-F5344CB8AC3E}">
        <p14:creationId xmlns:p14="http://schemas.microsoft.com/office/powerpoint/2010/main" val="2280842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第八章 回溯法</a:t>
            </a:r>
          </a:p>
        </p:txBody>
      </p:sp>
      <p:sp>
        <p:nvSpPr>
          <p:cNvPr id="4" name="灯片编号占位符 3"/>
          <p:cNvSpPr>
            <a:spLocks noGrp="1"/>
          </p:cNvSpPr>
          <p:nvPr>
            <p:ph type="sldNum" sz="quarter" idx="10"/>
          </p:nvPr>
        </p:nvSpPr>
        <p:spPr/>
        <p:txBody>
          <a:bodyPr/>
          <a:lstStyle/>
          <a:p>
            <a:fld id="{170FC316-C584-4B70-BE8B-C8194967CCD8}" type="slidenum">
              <a:rPr lang="en-US" altLang="zh-CN" smtClean="0"/>
              <a:pPr/>
              <a:t>23</a:t>
            </a:fld>
            <a:endParaRPr lang="en-US" altLang="zh-CN"/>
          </a:p>
        </p:txBody>
      </p:sp>
      <p:sp>
        <p:nvSpPr>
          <p:cNvPr id="5" name="Rectangle 3"/>
          <p:cNvSpPr txBox="1">
            <a:spLocks noChangeArrowheads="1"/>
          </p:cNvSpPr>
          <p:nvPr/>
        </p:nvSpPr>
        <p:spPr bwMode="auto">
          <a:xfrm>
            <a:off x="457200" y="19050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kumimoji="1" lang="en-US" altLang="zh-CN" dirty="0" smtClean="0"/>
              <a:t>8.1  </a:t>
            </a:r>
            <a:r>
              <a:rPr kumimoji="1" lang="zh-CN" altLang="en-US" dirty="0" smtClean="0"/>
              <a:t>一般方法</a:t>
            </a:r>
          </a:p>
          <a:p>
            <a:pPr eaLnBrk="1" hangingPunct="1"/>
            <a:r>
              <a:rPr kumimoji="1" lang="en-US" altLang="zh-CN" dirty="0" smtClean="0"/>
              <a:t>8.2  8-</a:t>
            </a:r>
            <a:r>
              <a:rPr kumimoji="1" lang="zh-CN" altLang="en-US" dirty="0" smtClean="0"/>
              <a:t>皇后</a:t>
            </a:r>
            <a:r>
              <a:rPr kumimoji="1" lang="zh-CN" altLang="en-US" dirty="0" smtClean="0"/>
              <a:t>问题</a:t>
            </a:r>
            <a:endParaRPr kumimoji="1" lang="zh-CN" altLang="en-US" dirty="0" smtClean="0"/>
          </a:p>
        </p:txBody>
      </p:sp>
    </p:spTree>
    <p:extLst>
      <p:ext uri="{BB962C8B-B14F-4D97-AF65-F5344CB8AC3E}">
        <p14:creationId xmlns:p14="http://schemas.microsoft.com/office/powerpoint/2010/main" val="36583890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mtClean="0"/>
              <a:t>8.1 </a:t>
            </a:r>
            <a:r>
              <a:rPr lang="zh-CN" altLang="en-US" smtClean="0"/>
              <a:t>一般方法</a:t>
            </a:r>
          </a:p>
        </p:txBody>
      </p:sp>
      <p:sp>
        <p:nvSpPr>
          <p:cNvPr id="5123" name="Rectangle 3"/>
          <p:cNvSpPr>
            <a:spLocks noGrp="1" noChangeArrowheads="1"/>
          </p:cNvSpPr>
          <p:nvPr>
            <p:ph type="body" idx="1"/>
          </p:nvPr>
        </p:nvSpPr>
        <p:spPr>
          <a:xfrm>
            <a:off x="457200" y="1828800"/>
            <a:ext cx="8229600" cy="1960240"/>
          </a:xfrm>
        </p:spPr>
        <p:txBody>
          <a:bodyPr/>
          <a:lstStyle/>
          <a:p>
            <a:pPr eaLnBrk="1" hangingPunct="1"/>
            <a:r>
              <a:rPr lang="zh-CN" altLang="en-US" sz="2400" dirty="0" smtClean="0"/>
              <a:t>回溯的一般方法</a:t>
            </a:r>
          </a:p>
          <a:p>
            <a:pPr eaLnBrk="1" hangingPunct="1"/>
            <a:r>
              <a:rPr lang="zh-CN" altLang="en-US" sz="2400" dirty="0" smtClean="0"/>
              <a:t>解向量构造方式</a:t>
            </a:r>
          </a:p>
          <a:p>
            <a:pPr eaLnBrk="1" hangingPunct="1"/>
            <a:r>
              <a:rPr lang="zh-CN" altLang="en-US" sz="2400" dirty="0" smtClean="0"/>
              <a:t>回溯求解的基本概念</a:t>
            </a:r>
          </a:p>
          <a:p>
            <a:pPr eaLnBrk="1" hangingPunct="1"/>
            <a:r>
              <a:rPr kumimoji="1" lang="en-US" altLang="zh-CN" sz="2400" dirty="0" smtClean="0"/>
              <a:t>8-</a:t>
            </a:r>
            <a:r>
              <a:rPr kumimoji="1" lang="zh-CN" altLang="en-US" sz="2400" dirty="0" smtClean="0"/>
              <a:t>皇后问题</a:t>
            </a:r>
            <a:endParaRPr kumimoji="1" lang="en-US" altLang="zh-CN" sz="2400" dirty="0" smtClean="0"/>
          </a:p>
          <a:p>
            <a:pPr eaLnBrk="1" hangingPunct="1"/>
            <a:r>
              <a:rPr kumimoji="1" lang="zh-CN" altLang="en-US" sz="2400" dirty="0"/>
              <a:t>回溯算法的形式化描述</a:t>
            </a:r>
            <a:endParaRPr kumimoji="1" lang="en-US" altLang="zh-CN" sz="2400" dirty="0"/>
          </a:p>
          <a:p>
            <a:pPr eaLnBrk="1" hangingPunct="1"/>
            <a:r>
              <a:rPr kumimoji="1" lang="zh-CN" altLang="en-US" sz="2400" dirty="0"/>
              <a:t>回溯法的效率估计</a:t>
            </a:r>
          </a:p>
          <a:p>
            <a:pPr eaLnBrk="1" hangingPunct="1"/>
            <a:endParaRPr kumimoji="1" lang="zh-CN" altLang="en-US" sz="2400" dirty="0" smtClean="0"/>
          </a:p>
        </p:txBody>
      </p:sp>
      <p:sp>
        <p:nvSpPr>
          <p:cNvPr id="3" name="文本框 2"/>
          <p:cNvSpPr txBox="1"/>
          <p:nvPr/>
        </p:nvSpPr>
        <p:spPr>
          <a:xfrm>
            <a:off x="4139952" y="1016520"/>
            <a:ext cx="4032448" cy="1938992"/>
          </a:xfrm>
          <a:prstGeom prst="rect">
            <a:avLst/>
          </a:prstGeom>
          <a:solidFill>
            <a:schemeClr val="accent3">
              <a:lumMod val="85000"/>
            </a:schemeClr>
          </a:solidFill>
        </p:spPr>
        <p:txBody>
          <a:bodyPr wrap="square" rtlCol="0">
            <a:spAutoFit/>
          </a:bodyPr>
          <a:lstStyle/>
          <a:p>
            <a:r>
              <a:rPr lang="zh-CN" altLang="en-US" sz="2000" dirty="0" smtClean="0"/>
              <a:t>关键术语：</a:t>
            </a:r>
            <a:endParaRPr lang="en-US" altLang="zh-CN" sz="2000" dirty="0" smtClean="0"/>
          </a:p>
          <a:p>
            <a:r>
              <a:rPr lang="en-US" altLang="zh-CN" sz="2000" dirty="0" smtClean="0"/>
              <a:t>n-</a:t>
            </a:r>
            <a:r>
              <a:rPr lang="zh-CN" altLang="en-US" sz="2000" dirty="0" smtClean="0"/>
              <a:t>元组、</a:t>
            </a:r>
            <a:r>
              <a:rPr lang="en-US" altLang="zh-CN" sz="2000" dirty="0" smtClean="0"/>
              <a:t>k-</a:t>
            </a:r>
            <a:r>
              <a:rPr lang="zh-CN" altLang="en-US" sz="2000" dirty="0" smtClean="0"/>
              <a:t>元组；</a:t>
            </a:r>
            <a:endParaRPr lang="en-US" altLang="zh-CN" sz="2000" dirty="0" smtClean="0"/>
          </a:p>
          <a:p>
            <a:r>
              <a:rPr lang="zh-CN" altLang="en-US" sz="2000" dirty="0" smtClean="0"/>
              <a:t>显式约束条件、隐式约束条件；</a:t>
            </a:r>
            <a:endParaRPr lang="en-US" altLang="zh-CN" sz="2000" dirty="0" smtClean="0"/>
          </a:p>
          <a:p>
            <a:r>
              <a:rPr lang="zh-CN" altLang="en-US" sz="2000" dirty="0" smtClean="0"/>
              <a:t>问题状态、解状态、答案状态；</a:t>
            </a:r>
            <a:endParaRPr lang="en-US" altLang="zh-CN" sz="2000" dirty="0" smtClean="0"/>
          </a:p>
          <a:p>
            <a:r>
              <a:rPr lang="zh-CN" altLang="en-US" sz="2000" dirty="0"/>
              <a:t>解</a:t>
            </a:r>
            <a:r>
              <a:rPr lang="zh-CN" altLang="en-US" sz="2000" dirty="0" smtClean="0"/>
              <a:t>空间树、静态树、动态树；</a:t>
            </a:r>
            <a:endParaRPr lang="en-US" altLang="zh-CN" sz="2000" dirty="0" smtClean="0"/>
          </a:p>
          <a:p>
            <a:r>
              <a:rPr lang="zh-CN" altLang="en-US" sz="2000" dirty="0"/>
              <a:t>活结</a:t>
            </a:r>
            <a:r>
              <a:rPr lang="zh-CN" altLang="en-US" sz="2000" dirty="0" smtClean="0"/>
              <a:t>点、死结点、</a:t>
            </a:r>
            <a:r>
              <a:rPr lang="en-US" altLang="zh-CN" sz="2000" dirty="0" smtClean="0"/>
              <a:t>E-</a:t>
            </a:r>
            <a:r>
              <a:rPr lang="zh-CN" altLang="en-US" sz="2000" dirty="0" smtClean="0"/>
              <a:t>节点；</a:t>
            </a:r>
            <a:endParaRPr lang="zh-CN" altLang="en-US" sz="2000" dirty="0"/>
          </a:p>
        </p:txBody>
      </p:sp>
      <p:sp>
        <p:nvSpPr>
          <p:cNvPr id="4" name="圆角矩形标注 3"/>
          <p:cNvSpPr/>
          <p:nvPr/>
        </p:nvSpPr>
        <p:spPr>
          <a:xfrm>
            <a:off x="4138069" y="3123235"/>
            <a:ext cx="4108222" cy="1464231"/>
          </a:xfrm>
          <a:prstGeom prst="wedgeRoundRectCallout">
            <a:avLst>
              <a:gd name="adj1" fmla="val -53582"/>
              <a:gd name="adj2" fmla="val 43798"/>
              <a:gd name="adj3" fmla="val 16667"/>
            </a:avLst>
          </a:prstGeom>
          <a:solidFill>
            <a:schemeClr val="accent3">
              <a:lumMod val="85000"/>
            </a:schemeClr>
          </a:solidFill>
        </p:spPr>
        <p:txBody>
          <a:bodyPr wrap="square" rtlCol="0">
            <a:spAutoFit/>
          </a:bodyPr>
          <a:lstStyle/>
          <a:p>
            <a:r>
              <a:rPr lang="zh-CN" altLang="en-US" sz="2000" dirty="0">
                <a:solidFill>
                  <a:schemeClr val="tx1"/>
                </a:solidFill>
                <a:latin typeface="Arial" panose="020B0604020202020204" pitchFamily="34" charset="0"/>
                <a:ea typeface="宋体" panose="02010600030101010101" pitchFamily="2" charset="-122"/>
              </a:rPr>
              <a:t>回溯法按深度优先策略</a:t>
            </a:r>
            <a:r>
              <a:rPr lang="en-US" altLang="zh-CN" sz="2000" dirty="0">
                <a:solidFill>
                  <a:schemeClr val="tx1"/>
                </a:solidFill>
                <a:latin typeface="Arial" panose="020B0604020202020204" pitchFamily="34" charset="0"/>
                <a:ea typeface="宋体" panose="02010600030101010101" pitchFamily="2" charset="-122"/>
              </a:rPr>
              <a:t>, </a:t>
            </a:r>
            <a:r>
              <a:rPr lang="zh-CN" altLang="en-US" sz="2000" dirty="0">
                <a:solidFill>
                  <a:schemeClr val="tx1"/>
                </a:solidFill>
                <a:latin typeface="Arial" panose="020B0604020202020204" pitchFamily="34" charset="0"/>
                <a:ea typeface="宋体" panose="02010600030101010101" pitchFamily="2" charset="-122"/>
              </a:rPr>
              <a:t>从根结点出发搜索解空间树</a:t>
            </a:r>
            <a:r>
              <a:rPr lang="zh-CN" altLang="en-US" sz="2000" dirty="0" smtClean="0">
                <a:solidFill>
                  <a:schemeClr val="tx1"/>
                </a:solidFill>
                <a:latin typeface="Arial" panose="020B0604020202020204" pitchFamily="34" charset="0"/>
                <a:ea typeface="宋体" panose="02010600030101010101" pitchFamily="2" charset="-122"/>
              </a:rPr>
              <a:t>。限界函数可以减少活结点生成个数，</a:t>
            </a:r>
            <a:r>
              <a:rPr lang="zh-CN" altLang="en-US" sz="2000" dirty="0"/>
              <a:t>提高算法</a:t>
            </a:r>
            <a:r>
              <a:rPr lang="zh-CN" altLang="en-US" sz="2000" dirty="0" smtClean="0"/>
              <a:t>效率</a:t>
            </a:r>
            <a:r>
              <a:rPr lang="zh-CN" altLang="en-US" sz="2000" dirty="0" smtClean="0">
                <a:solidFill>
                  <a:schemeClr val="tx1"/>
                </a:solidFill>
                <a:latin typeface="Arial" panose="020B0604020202020204" pitchFamily="34" charset="0"/>
                <a:ea typeface="宋体" panose="02010600030101010101" pitchFamily="2" charset="-122"/>
              </a:rPr>
              <a:t>。</a:t>
            </a:r>
            <a:endParaRPr lang="zh-CN" altLang="en-US" sz="2000" dirty="0">
              <a:solidFill>
                <a:schemeClr val="tx1"/>
              </a:solidFill>
              <a:latin typeface="Arial" panose="020B0604020202020204" pitchFamily="34" charset="0"/>
              <a:ea typeface="宋体" panose="02010600030101010101" pitchFamily="2" charset="-122"/>
            </a:endParaRPr>
          </a:p>
        </p:txBody>
      </p:sp>
      <p:sp>
        <p:nvSpPr>
          <p:cNvPr id="7" name="圆角矩形标注 6"/>
          <p:cNvSpPr/>
          <p:nvPr/>
        </p:nvSpPr>
        <p:spPr>
          <a:xfrm>
            <a:off x="827584" y="4755189"/>
            <a:ext cx="5114451" cy="1464231"/>
          </a:xfrm>
          <a:prstGeom prst="wedgeRoundRectCallout">
            <a:avLst>
              <a:gd name="adj1" fmla="val -42353"/>
              <a:gd name="adj2" fmla="val -67987"/>
              <a:gd name="adj3" fmla="val 16667"/>
            </a:avLst>
          </a:prstGeom>
          <a:solidFill>
            <a:schemeClr val="accent3">
              <a:lumMod val="85000"/>
            </a:schemeClr>
          </a:solidFill>
        </p:spPr>
        <p:txBody>
          <a:bodyPr wrap="square" rtlCol="0">
            <a:spAutoFit/>
          </a:bodyPr>
          <a:lstStyle/>
          <a:p>
            <a:r>
              <a:rPr lang="zh-CN" altLang="en-US" sz="2000" dirty="0"/>
              <a:t>用回溯算法处理一棵树所要生成的节点数，可以用</a:t>
            </a:r>
            <a:r>
              <a:rPr lang="zh-CN" altLang="en-US" sz="2000" dirty="0">
                <a:solidFill>
                  <a:srgbClr val="FF0000"/>
                </a:solidFill>
              </a:rPr>
              <a:t>蒙特卡罗方法</a:t>
            </a:r>
            <a:r>
              <a:rPr lang="zh-CN" altLang="en-US" sz="2000" dirty="0"/>
              <a:t>估算</a:t>
            </a:r>
            <a:r>
              <a:rPr lang="zh-CN" altLang="en-US" sz="2000" dirty="0" smtClean="0"/>
              <a:t>出来</a:t>
            </a:r>
            <a:r>
              <a:rPr lang="zh-CN" altLang="en-US" sz="2000" dirty="0" smtClean="0">
                <a:solidFill>
                  <a:schemeClr val="tx1"/>
                </a:solidFill>
                <a:latin typeface="Arial" panose="020B0604020202020204" pitchFamily="34" charset="0"/>
                <a:ea typeface="宋体" panose="02010600030101010101" pitchFamily="2" charset="-122"/>
              </a:rPr>
              <a:t>。该方法对于限界函数固定、要</a:t>
            </a:r>
            <a:r>
              <a:rPr lang="zh-CN" altLang="en-US" sz="2000" dirty="0" smtClean="0">
                <a:latin typeface="Times New Roman" pitchFamily="18" charset="0"/>
              </a:rPr>
              <a:t>找到问题</a:t>
            </a:r>
            <a:r>
              <a:rPr lang="zh-CN" altLang="en-US" sz="2000" dirty="0" smtClean="0">
                <a:solidFill>
                  <a:srgbClr val="FF3300"/>
                </a:solidFill>
                <a:latin typeface="Times New Roman" pitchFamily="18" charset="0"/>
              </a:rPr>
              <a:t>所有</a:t>
            </a:r>
            <a:r>
              <a:rPr lang="zh-CN" altLang="en-US" sz="2000" dirty="0">
                <a:solidFill>
                  <a:srgbClr val="FF3300"/>
                </a:solidFill>
                <a:latin typeface="Times New Roman" pitchFamily="18" charset="0"/>
              </a:rPr>
              <a:t>答案结点</a:t>
            </a:r>
            <a:r>
              <a:rPr lang="zh-CN" altLang="en-US" sz="2000" dirty="0">
                <a:latin typeface="Times New Roman" pitchFamily="18" charset="0"/>
              </a:rPr>
              <a:t>的情况非常</a:t>
            </a:r>
            <a:r>
              <a:rPr lang="zh-CN" altLang="en-US" sz="2000" dirty="0" smtClean="0">
                <a:latin typeface="Times New Roman" pitchFamily="18" charset="0"/>
              </a:rPr>
              <a:t>有用。</a:t>
            </a:r>
            <a:endParaRPr lang="zh-CN" altLang="en-US" sz="2000" dirty="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25860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t>8.2 8-</a:t>
            </a:r>
            <a:r>
              <a:rPr lang="zh-CN" altLang="en-US" smtClean="0"/>
              <a:t>皇后问题</a:t>
            </a:r>
          </a:p>
        </p:txBody>
      </p:sp>
      <p:sp>
        <p:nvSpPr>
          <p:cNvPr id="34819" name="Rectangle 3"/>
          <p:cNvSpPr>
            <a:spLocks noGrp="1" noChangeArrowheads="1"/>
          </p:cNvSpPr>
          <p:nvPr>
            <p:ph type="body" idx="1"/>
          </p:nvPr>
        </p:nvSpPr>
        <p:spPr>
          <a:xfrm>
            <a:off x="440153" y="1700808"/>
            <a:ext cx="4114800" cy="3886200"/>
          </a:xfrm>
        </p:spPr>
        <p:txBody>
          <a:bodyPr/>
          <a:lstStyle/>
          <a:p>
            <a:pPr eaLnBrk="1" hangingPunct="1"/>
            <a:r>
              <a:rPr lang="zh-CN" altLang="en-US" sz="2400" dirty="0" smtClean="0"/>
              <a:t>问题分析</a:t>
            </a:r>
          </a:p>
          <a:p>
            <a:pPr eaLnBrk="1" hangingPunct="1"/>
            <a:r>
              <a:rPr lang="zh-CN" altLang="en-US" sz="2400" dirty="0" smtClean="0"/>
              <a:t>限界函数</a:t>
            </a:r>
          </a:p>
          <a:p>
            <a:pPr eaLnBrk="1" hangingPunct="1"/>
            <a:r>
              <a:rPr lang="zh-CN" altLang="en-US" sz="2400" dirty="0" smtClean="0"/>
              <a:t>求</a:t>
            </a:r>
            <a:r>
              <a:rPr lang="en-US" altLang="zh-CN" sz="2400" dirty="0" smtClean="0"/>
              <a:t>n-</a:t>
            </a:r>
            <a:r>
              <a:rPr lang="zh-CN" altLang="en-US" sz="2400" dirty="0" smtClean="0"/>
              <a:t>皇后问题的所有解</a:t>
            </a:r>
          </a:p>
          <a:p>
            <a:pPr eaLnBrk="1" hangingPunct="1"/>
            <a:r>
              <a:rPr lang="zh-CN" altLang="en-US" sz="2400" dirty="0" smtClean="0"/>
              <a:t>效率分析</a:t>
            </a:r>
          </a:p>
        </p:txBody>
      </p:sp>
      <p:sp>
        <p:nvSpPr>
          <p:cNvPr id="4" name="Rectangle 3"/>
          <p:cNvSpPr txBox="1">
            <a:spLocks noChangeArrowheads="1"/>
          </p:cNvSpPr>
          <p:nvPr/>
        </p:nvSpPr>
        <p:spPr bwMode="auto">
          <a:xfrm>
            <a:off x="2267744" y="3140968"/>
            <a:ext cx="5688632" cy="2031710"/>
          </a:xfrm>
          <a:prstGeom prst="rect">
            <a:avLst/>
          </a:prstGeom>
          <a:solidFill>
            <a:schemeClr val="accent3">
              <a:lumMod val="85000"/>
            </a:schemeClr>
          </a:solidFill>
          <a:ln>
            <a:no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None/>
            </a:pPr>
            <a:r>
              <a:rPr kumimoji="1" lang="zh-CN" altLang="en-US" sz="2000" b="0" dirty="0" smtClean="0">
                <a:latin typeface="Times New Roman" pitchFamily="18" charset="0"/>
              </a:rPr>
              <a:t>限界函数</a:t>
            </a:r>
            <a:r>
              <a:rPr kumimoji="1" lang="en-US" altLang="zh-CN" sz="2000" b="0" dirty="0" smtClean="0">
                <a:latin typeface="Times New Roman" pitchFamily="18" charset="0"/>
              </a:rPr>
              <a:t>PLACE(</a:t>
            </a:r>
            <a:r>
              <a:rPr kumimoji="1" lang="en-US" altLang="zh-CN" sz="2000" b="0" dirty="0" smtClean="0">
                <a:solidFill>
                  <a:srgbClr val="FF3300"/>
                </a:solidFill>
                <a:latin typeface="Times New Roman" pitchFamily="18" charset="0"/>
              </a:rPr>
              <a:t>k</a:t>
            </a:r>
            <a:r>
              <a:rPr kumimoji="1" lang="en-US" altLang="zh-CN" sz="2000" b="0" dirty="0" smtClean="0">
                <a:latin typeface="Times New Roman" pitchFamily="18" charset="0"/>
              </a:rPr>
              <a:t>)</a:t>
            </a:r>
          </a:p>
          <a:p>
            <a:pPr lvl="1" eaLnBrk="1" hangingPunct="1">
              <a:buFont typeface="Wingdings" panose="05000000000000000000" pitchFamily="2" charset="2"/>
              <a:buNone/>
            </a:pPr>
            <a:r>
              <a:rPr kumimoji="1" lang="zh-CN" altLang="en-US" sz="2000" b="0" dirty="0" smtClean="0"/>
              <a:t>令</a:t>
            </a:r>
            <a:r>
              <a:rPr kumimoji="1" lang="en-US" altLang="zh-CN" sz="2000" b="0" dirty="0" smtClean="0"/>
              <a:t>X(k)</a:t>
            </a:r>
            <a:r>
              <a:rPr kumimoji="1" lang="zh-CN" altLang="en-US" sz="2000" b="0" dirty="0" smtClean="0"/>
              <a:t>与</a:t>
            </a:r>
            <a:r>
              <a:rPr kumimoji="1" lang="en-US" altLang="zh-CN" sz="2000" b="0" dirty="0" smtClean="0"/>
              <a:t>X(</a:t>
            </a:r>
            <a:r>
              <a:rPr kumimoji="1" lang="en-US" altLang="zh-CN" sz="2000" b="0" dirty="0" err="1" smtClean="0"/>
              <a:t>i</a:t>
            </a:r>
            <a:r>
              <a:rPr kumimoji="1" lang="en-US" altLang="zh-CN" sz="2000" b="0" dirty="0" smtClean="0"/>
              <a:t>)</a:t>
            </a:r>
            <a:r>
              <a:rPr kumimoji="1" lang="zh-CN" altLang="en-US" sz="2000" b="0" dirty="0" smtClean="0"/>
              <a:t>逐个比较，</a:t>
            </a:r>
            <a:r>
              <a:rPr kumimoji="1" lang="en-US" altLang="zh-CN" sz="2000" b="0" dirty="0" err="1" smtClean="0"/>
              <a:t>i</a:t>
            </a:r>
            <a:r>
              <a:rPr kumimoji="1" lang="en-US" altLang="zh-CN" sz="2000" b="0" dirty="0" smtClean="0"/>
              <a:t>=1..k-1</a:t>
            </a:r>
            <a:r>
              <a:rPr kumimoji="1" lang="zh-CN" altLang="en-US" sz="2000" b="0" dirty="0" smtClean="0"/>
              <a:t>。</a:t>
            </a:r>
          </a:p>
          <a:p>
            <a:pPr lvl="1" eaLnBrk="1" hangingPunct="1">
              <a:buFont typeface="Wingdings" panose="05000000000000000000" pitchFamily="2" charset="2"/>
              <a:buNone/>
            </a:pPr>
            <a:r>
              <a:rPr kumimoji="1" lang="zh-CN" altLang="en-US" sz="2000" b="0" dirty="0" smtClean="0"/>
              <a:t>若存在</a:t>
            </a:r>
            <a:r>
              <a:rPr kumimoji="1" lang="en-US" altLang="zh-CN" sz="2000" b="0" dirty="0" smtClean="0"/>
              <a:t>X(k)=X(</a:t>
            </a:r>
            <a:r>
              <a:rPr kumimoji="1" lang="en-US" altLang="zh-CN" sz="2000" b="0" dirty="0" err="1" smtClean="0"/>
              <a:t>i</a:t>
            </a:r>
            <a:r>
              <a:rPr kumimoji="1" lang="en-US" altLang="zh-CN" sz="2000" b="0" dirty="0" smtClean="0"/>
              <a:t>)</a:t>
            </a:r>
            <a:r>
              <a:rPr kumimoji="1" lang="zh-CN" altLang="en-US" sz="2000" b="0" dirty="0" smtClean="0"/>
              <a:t>或者</a:t>
            </a:r>
            <a:r>
              <a:rPr kumimoji="1" lang="en-US" altLang="zh-CN" sz="2000" b="0" dirty="0" smtClean="0"/>
              <a:t>|X(</a:t>
            </a:r>
            <a:r>
              <a:rPr kumimoji="1" lang="en-US" altLang="zh-CN" sz="2000" b="0" dirty="0" err="1" smtClean="0"/>
              <a:t>i</a:t>
            </a:r>
            <a:r>
              <a:rPr kumimoji="1" lang="en-US" altLang="zh-CN" sz="2000" b="0" dirty="0" smtClean="0"/>
              <a:t>)-X(k)|=|</a:t>
            </a:r>
            <a:r>
              <a:rPr kumimoji="1" lang="en-US" altLang="zh-CN" sz="2000" b="0" dirty="0" err="1" smtClean="0"/>
              <a:t>i</a:t>
            </a:r>
            <a:r>
              <a:rPr kumimoji="1" lang="en-US" altLang="zh-CN" sz="2000" b="0" dirty="0" smtClean="0"/>
              <a:t>-k|</a:t>
            </a:r>
          </a:p>
          <a:p>
            <a:pPr lvl="1" eaLnBrk="1" hangingPunct="1">
              <a:buFont typeface="Wingdings" panose="05000000000000000000" pitchFamily="2" charset="2"/>
              <a:buNone/>
            </a:pPr>
            <a:r>
              <a:rPr kumimoji="1" lang="zh-CN" altLang="en-US" sz="2000" b="0" dirty="0" smtClean="0"/>
              <a:t>则返回</a:t>
            </a:r>
            <a:r>
              <a:rPr kumimoji="1" lang="en-US" altLang="zh-CN" sz="2000" b="0" dirty="0" smtClean="0"/>
              <a:t>false</a:t>
            </a:r>
            <a:r>
              <a:rPr kumimoji="1" lang="zh-CN" altLang="en-US" sz="2000" b="0" dirty="0" smtClean="0"/>
              <a:t>；</a:t>
            </a:r>
          </a:p>
          <a:p>
            <a:pPr lvl="1" eaLnBrk="1" hangingPunct="1">
              <a:buFont typeface="Wingdings" panose="05000000000000000000" pitchFamily="2" charset="2"/>
              <a:buNone/>
            </a:pPr>
            <a:r>
              <a:rPr kumimoji="1" lang="zh-CN" altLang="en-US" sz="2000" b="0" dirty="0" smtClean="0"/>
              <a:t>否则返回</a:t>
            </a:r>
            <a:r>
              <a:rPr kumimoji="1" lang="en-US" altLang="zh-CN" sz="2000" b="0" dirty="0" smtClean="0"/>
              <a:t>true</a:t>
            </a:r>
            <a:r>
              <a:rPr kumimoji="1" lang="zh-CN" altLang="en-US" sz="2000" b="0" dirty="0" smtClean="0"/>
              <a:t>。</a:t>
            </a:r>
          </a:p>
        </p:txBody>
      </p:sp>
      <p:sp>
        <p:nvSpPr>
          <p:cNvPr id="3" name="圆角矩形标注 2"/>
          <p:cNvSpPr/>
          <p:nvPr/>
        </p:nvSpPr>
        <p:spPr>
          <a:xfrm>
            <a:off x="2987824" y="1556792"/>
            <a:ext cx="4824536" cy="936104"/>
          </a:xfrm>
          <a:prstGeom prst="wedgeRoundRectCallout">
            <a:avLst>
              <a:gd name="adj1" fmla="val -56441"/>
              <a:gd name="adj2" fmla="val -4841"/>
              <a:gd name="adj3" fmla="val 16667"/>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eaLnBrk="1" hangingPunct="1">
              <a:spcBef>
                <a:spcPct val="20000"/>
              </a:spcBef>
              <a:buClr>
                <a:schemeClr val="bg2"/>
              </a:buClr>
              <a:buSzPct val="75000"/>
              <a:buFont typeface="Wingdings" panose="05000000000000000000" pitchFamily="2" charset="2"/>
              <a:buNone/>
            </a:pPr>
            <a:r>
              <a:rPr kumimoji="1" lang="en-US" altLang="zh-CN" sz="2000" dirty="0" smtClean="0">
                <a:solidFill>
                  <a:schemeClr val="tx1"/>
                </a:solidFill>
                <a:latin typeface="Times New Roman" pitchFamily="18" charset="0"/>
              </a:rPr>
              <a:t>n-</a:t>
            </a:r>
            <a:r>
              <a:rPr kumimoji="1" lang="zh-CN" altLang="en-US" sz="2000" dirty="0">
                <a:solidFill>
                  <a:schemeClr val="tx1"/>
                </a:solidFill>
                <a:latin typeface="Times New Roman" pitchFamily="18" charset="0"/>
              </a:rPr>
              <a:t>元组</a:t>
            </a:r>
            <a:r>
              <a:rPr kumimoji="1" lang="zh-CN" altLang="en-US" sz="2000" dirty="0" smtClean="0">
                <a:solidFill>
                  <a:schemeClr val="tx1"/>
                </a:solidFill>
                <a:latin typeface="Times New Roman" pitchFamily="18" charset="0"/>
              </a:rPr>
              <a:t>表达；解</a:t>
            </a:r>
            <a:r>
              <a:rPr kumimoji="1" lang="zh-CN" altLang="en-US" sz="2000" dirty="0">
                <a:solidFill>
                  <a:schemeClr val="tx1"/>
                </a:solidFill>
                <a:latin typeface="Times New Roman" pitchFamily="18" charset="0"/>
              </a:rPr>
              <a:t>空间元素</a:t>
            </a:r>
            <a:r>
              <a:rPr kumimoji="1" lang="en-US" altLang="zh-CN" sz="2000" dirty="0">
                <a:solidFill>
                  <a:schemeClr val="tx1"/>
                </a:solidFill>
                <a:latin typeface="Times New Roman" pitchFamily="18" charset="0"/>
              </a:rPr>
              <a:t>n!</a:t>
            </a:r>
            <a:r>
              <a:rPr kumimoji="1" lang="zh-CN" altLang="en-US" sz="2000" dirty="0">
                <a:solidFill>
                  <a:schemeClr val="tx1"/>
                </a:solidFill>
                <a:latin typeface="Times New Roman" pitchFamily="18" charset="0"/>
              </a:rPr>
              <a:t>个</a:t>
            </a:r>
            <a:r>
              <a:rPr kumimoji="1" lang="en-US" altLang="zh-CN" sz="2000" dirty="0">
                <a:solidFill>
                  <a:schemeClr val="tx1"/>
                </a:solidFill>
                <a:latin typeface="Times New Roman" pitchFamily="18" charset="0"/>
              </a:rPr>
              <a:t>(</a:t>
            </a:r>
            <a:r>
              <a:rPr kumimoji="1" lang="zh-CN" altLang="en-US" sz="2000" dirty="0">
                <a:solidFill>
                  <a:schemeClr val="tx1"/>
                </a:solidFill>
                <a:latin typeface="Times New Roman" pitchFamily="18" charset="0"/>
              </a:rPr>
              <a:t>叶节点个数</a:t>
            </a:r>
            <a:r>
              <a:rPr kumimoji="1" lang="en-US" altLang="zh-CN" sz="2000" dirty="0" smtClean="0">
                <a:solidFill>
                  <a:schemeClr val="tx1"/>
                </a:solidFill>
                <a:latin typeface="Times New Roman" pitchFamily="18" charset="0"/>
              </a:rPr>
              <a:t>)</a:t>
            </a:r>
            <a:r>
              <a:rPr kumimoji="1" lang="zh-CN" altLang="en-US" sz="2000" dirty="0" smtClean="0">
                <a:solidFill>
                  <a:schemeClr val="tx1"/>
                </a:solidFill>
                <a:latin typeface="Times New Roman" pitchFamily="18" charset="0"/>
              </a:rPr>
              <a:t>。欲找到所有的解。</a:t>
            </a:r>
            <a:endParaRPr kumimoji="1" lang="zh-CN" altLang="en-US" sz="2000" dirty="0">
              <a:solidFill>
                <a:schemeClr val="tx1"/>
              </a:solidFill>
              <a:latin typeface="Times New Roman" pitchFamily="18" charset="0"/>
            </a:endParaRPr>
          </a:p>
        </p:txBody>
      </p:sp>
    </p:spTree>
    <p:extLst>
      <p:ext uri="{BB962C8B-B14F-4D97-AF65-F5344CB8AC3E}">
        <p14:creationId xmlns:p14="http://schemas.microsoft.com/office/powerpoint/2010/main" val="593745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dirty="0"/>
              <a:t>第九章 </a:t>
            </a:r>
            <a:r>
              <a:rPr lang="zh-CN" altLang="en-US" dirty="0" smtClean="0"/>
              <a:t>分枝</a:t>
            </a:r>
            <a:r>
              <a:rPr lang="en-US" altLang="zh-CN" dirty="0" smtClean="0"/>
              <a:t>-</a:t>
            </a:r>
            <a:r>
              <a:rPr lang="zh-CN" altLang="en-US" dirty="0" smtClean="0"/>
              <a:t>限界</a:t>
            </a:r>
            <a:r>
              <a:rPr lang="zh-CN" altLang="en-US" dirty="0"/>
              <a:t>法</a:t>
            </a:r>
            <a:endParaRPr lang="zh-CN" altLang="en-US" dirty="0" smtClean="0"/>
          </a:p>
        </p:txBody>
      </p:sp>
      <p:sp>
        <p:nvSpPr>
          <p:cNvPr id="5123" name="Rectangle 3"/>
          <p:cNvSpPr>
            <a:spLocks noGrp="1" noChangeArrowheads="1"/>
          </p:cNvSpPr>
          <p:nvPr>
            <p:ph type="body" idx="1"/>
          </p:nvPr>
        </p:nvSpPr>
        <p:spPr>
          <a:xfrm>
            <a:off x="457200" y="1645661"/>
            <a:ext cx="8229600" cy="4618037"/>
          </a:xfrm>
        </p:spPr>
        <p:txBody>
          <a:bodyPr/>
          <a:lstStyle/>
          <a:p>
            <a:pPr eaLnBrk="1" hangingPunct="1">
              <a:lnSpc>
                <a:spcPct val="90000"/>
              </a:lnSpc>
            </a:pPr>
            <a:r>
              <a:rPr kumimoji="1" lang="en-US" altLang="zh-CN" dirty="0" smtClean="0"/>
              <a:t>9.1  </a:t>
            </a:r>
            <a:r>
              <a:rPr kumimoji="1" lang="zh-CN" altLang="en-US" dirty="0" smtClean="0"/>
              <a:t>一般方法</a:t>
            </a:r>
          </a:p>
          <a:p>
            <a:pPr eaLnBrk="1" hangingPunct="1">
              <a:lnSpc>
                <a:spcPct val="90000"/>
              </a:lnSpc>
            </a:pPr>
            <a:r>
              <a:rPr kumimoji="1" lang="en-US" altLang="zh-CN" dirty="0" smtClean="0"/>
              <a:t>9.2 </a:t>
            </a:r>
            <a:r>
              <a:rPr lang="zh-CN" altLang="en-US" dirty="0" smtClean="0"/>
              <a:t>带期限的作业</a:t>
            </a:r>
            <a:r>
              <a:rPr lang="zh-CN" altLang="en-US" dirty="0" smtClean="0"/>
              <a:t>排序问题</a:t>
            </a:r>
            <a:endParaRPr lang="en-US" altLang="zh-CN" dirty="0" smtClean="0"/>
          </a:p>
        </p:txBody>
      </p:sp>
      <p:sp>
        <p:nvSpPr>
          <p:cNvPr id="5124" name="灯片编号占位符 1"/>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F7089B5-33D5-4F78-9826-229D5380BACC}" type="slidenum">
              <a:rPr lang="en-US" altLang="zh-CN" sz="1200" b="0" smtClean="0">
                <a:latin typeface="Arial Black" panose="020B0A04020102020204" pitchFamily="34" charset="0"/>
              </a:rPr>
              <a:pPr>
                <a:spcBef>
                  <a:spcPct val="0"/>
                </a:spcBef>
                <a:buClrTx/>
                <a:buSzTx/>
                <a:buFontTx/>
                <a:buNone/>
              </a:pPr>
              <a:t>26</a:t>
            </a:fld>
            <a:endParaRPr lang="en-US" altLang="zh-CN" sz="1200" b="0" smtClean="0">
              <a:latin typeface="Arial Black" panose="020B0A04020102020204" pitchFamily="34" charset="0"/>
            </a:endParaRPr>
          </a:p>
        </p:txBody>
      </p:sp>
    </p:spTree>
    <p:extLst>
      <p:ext uri="{BB962C8B-B14F-4D97-AF65-F5344CB8AC3E}">
        <p14:creationId xmlns:p14="http://schemas.microsoft.com/office/powerpoint/2010/main" val="14894948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9.1  </a:t>
            </a:r>
            <a:r>
              <a:rPr kumimoji="1" lang="zh-CN" altLang="en-US" dirty="0"/>
              <a:t>一般</a:t>
            </a:r>
            <a:r>
              <a:rPr kumimoji="1" lang="zh-CN" altLang="en-US" dirty="0" smtClean="0"/>
              <a:t>方法</a:t>
            </a:r>
            <a:endParaRPr lang="zh-CN" altLang="en-US" dirty="0"/>
          </a:p>
        </p:txBody>
      </p:sp>
      <p:sp>
        <p:nvSpPr>
          <p:cNvPr id="3" name="内容占位符 2"/>
          <p:cNvSpPr>
            <a:spLocks noGrp="1"/>
          </p:cNvSpPr>
          <p:nvPr>
            <p:ph idx="1"/>
          </p:nvPr>
        </p:nvSpPr>
        <p:spPr>
          <a:xfrm>
            <a:off x="0" y="1628800"/>
            <a:ext cx="8229600" cy="2311276"/>
          </a:xfrm>
        </p:spPr>
        <p:txBody>
          <a:bodyPr/>
          <a:lstStyle/>
          <a:p>
            <a:pPr lvl="1" eaLnBrk="1" hangingPunct="1">
              <a:lnSpc>
                <a:spcPct val="90000"/>
              </a:lnSpc>
            </a:pPr>
            <a:r>
              <a:rPr kumimoji="1" lang="en-US" altLang="zh-CN" sz="2400" dirty="0" smtClean="0"/>
              <a:t>9.1.1 </a:t>
            </a:r>
            <a:r>
              <a:rPr kumimoji="1" lang="en-US" altLang="zh-CN" sz="2400" dirty="0"/>
              <a:t>LC-</a:t>
            </a:r>
            <a:r>
              <a:rPr kumimoji="1" lang="zh-CN" altLang="en-US" sz="2400" dirty="0"/>
              <a:t>检索</a:t>
            </a:r>
          </a:p>
          <a:p>
            <a:pPr lvl="1" eaLnBrk="1" hangingPunct="1">
              <a:lnSpc>
                <a:spcPct val="90000"/>
              </a:lnSpc>
            </a:pPr>
            <a:r>
              <a:rPr kumimoji="1" lang="en-US" altLang="zh-CN" sz="2400" dirty="0"/>
              <a:t>9.1.2 15-</a:t>
            </a:r>
            <a:r>
              <a:rPr kumimoji="1" lang="zh-CN" altLang="en-US" sz="2400" dirty="0"/>
              <a:t>谜问题</a:t>
            </a:r>
            <a:r>
              <a:rPr kumimoji="1" lang="en-US" altLang="zh-CN" sz="2400" dirty="0"/>
              <a:t>——</a:t>
            </a:r>
            <a:r>
              <a:rPr kumimoji="1" lang="zh-CN" altLang="en-US" sz="2400" dirty="0"/>
              <a:t>一个例子</a:t>
            </a:r>
          </a:p>
          <a:p>
            <a:pPr lvl="1" eaLnBrk="1" hangingPunct="1">
              <a:lnSpc>
                <a:spcPct val="90000"/>
              </a:lnSpc>
            </a:pPr>
            <a:r>
              <a:rPr kumimoji="1" lang="en-US" altLang="zh-CN" sz="2400" dirty="0"/>
              <a:t>9.1.3 LC-</a:t>
            </a:r>
            <a:r>
              <a:rPr kumimoji="1" lang="zh-CN" altLang="en-US" sz="2400" dirty="0"/>
              <a:t>检索的抽象化控制</a:t>
            </a:r>
          </a:p>
          <a:p>
            <a:pPr lvl="1" eaLnBrk="1" hangingPunct="1">
              <a:lnSpc>
                <a:spcPct val="90000"/>
              </a:lnSpc>
            </a:pPr>
            <a:r>
              <a:rPr kumimoji="1" lang="en-US" altLang="zh-CN" sz="2400" dirty="0"/>
              <a:t>9.1.4 LC</a:t>
            </a:r>
            <a:r>
              <a:rPr kumimoji="1" lang="zh-CN" altLang="en-US" sz="2400" dirty="0"/>
              <a:t>检索的特性</a:t>
            </a:r>
            <a:endParaRPr kumimoji="1" lang="en-US" altLang="zh-CN" sz="2400" dirty="0"/>
          </a:p>
          <a:p>
            <a:pPr lvl="1" eaLnBrk="1" hangingPunct="1">
              <a:lnSpc>
                <a:spcPct val="90000"/>
              </a:lnSpc>
            </a:pPr>
            <a:r>
              <a:rPr kumimoji="1" lang="en-US" altLang="zh-CN" sz="2400" dirty="0"/>
              <a:t>9.1.5 </a:t>
            </a:r>
            <a:r>
              <a:rPr kumimoji="1" lang="zh-CN" altLang="en-US" sz="2400" dirty="0"/>
              <a:t>分支限界</a:t>
            </a:r>
            <a:r>
              <a:rPr kumimoji="1" lang="zh-CN" altLang="en-US" sz="2400" dirty="0" smtClean="0"/>
              <a:t>算法优化</a:t>
            </a:r>
            <a:endParaRPr kumimoji="1" lang="zh-CN" altLang="en-US" sz="2400" dirty="0"/>
          </a:p>
          <a:p>
            <a:endParaRPr lang="zh-CN" altLang="en-US" sz="2800" dirty="0"/>
          </a:p>
        </p:txBody>
      </p:sp>
      <p:sp>
        <p:nvSpPr>
          <p:cNvPr id="4" name="灯片编号占位符 3"/>
          <p:cNvSpPr>
            <a:spLocks noGrp="1"/>
          </p:cNvSpPr>
          <p:nvPr>
            <p:ph type="sldNum" sz="quarter" idx="10"/>
          </p:nvPr>
        </p:nvSpPr>
        <p:spPr/>
        <p:txBody>
          <a:bodyPr/>
          <a:lstStyle/>
          <a:p>
            <a:fld id="{170FC316-C584-4B70-BE8B-C8194967CCD8}" type="slidenum">
              <a:rPr lang="en-US" altLang="zh-CN" smtClean="0"/>
              <a:pPr/>
              <a:t>27</a:t>
            </a:fld>
            <a:endParaRPr lang="en-US" altLang="zh-CN"/>
          </a:p>
        </p:txBody>
      </p:sp>
      <p:sp>
        <p:nvSpPr>
          <p:cNvPr id="5" name="矩形 4"/>
          <p:cNvSpPr/>
          <p:nvPr/>
        </p:nvSpPr>
        <p:spPr>
          <a:xfrm>
            <a:off x="4932040" y="1408038"/>
            <a:ext cx="3816424" cy="2308324"/>
          </a:xfrm>
          <a:prstGeom prst="rect">
            <a:avLst/>
          </a:prstGeom>
          <a:solidFill>
            <a:schemeClr val="accent3">
              <a:lumMod val="85000"/>
            </a:schemeClr>
          </a:solidFill>
        </p:spPr>
        <p:txBody>
          <a:bodyPr wrap="square">
            <a:spAutoFit/>
          </a:bodyPr>
          <a:lstStyle/>
          <a:p>
            <a:pPr eaLnBrk="1" hangingPunct="1"/>
            <a:r>
              <a:rPr lang="zh-CN" altLang="en-US" sz="2400" dirty="0"/>
              <a:t>分枝限界策略：</a:t>
            </a:r>
          </a:p>
          <a:p>
            <a:pPr lvl="1" eaLnBrk="1" hangingPunct="1"/>
            <a:r>
              <a:rPr lang="zh-CN" altLang="en-US" sz="2000" dirty="0"/>
              <a:t>在生成当前</a:t>
            </a:r>
            <a:r>
              <a:rPr lang="en-US" altLang="zh-CN" sz="2000" dirty="0"/>
              <a:t>E-</a:t>
            </a:r>
            <a:r>
              <a:rPr lang="zh-CN" altLang="en-US" sz="2000" dirty="0"/>
              <a:t>结点的</a:t>
            </a:r>
            <a:r>
              <a:rPr lang="zh-CN" altLang="en-US" sz="2000" dirty="0">
                <a:solidFill>
                  <a:srgbClr val="0000FF"/>
                </a:solidFill>
              </a:rPr>
              <a:t>全部儿子结点</a:t>
            </a:r>
            <a:r>
              <a:rPr lang="zh-CN" altLang="en-US" sz="2000" dirty="0"/>
              <a:t>之后，再生成其他活结点的儿子结点；</a:t>
            </a:r>
          </a:p>
          <a:p>
            <a:pPr lvl="1" eaLnBrk="1" hangingPunct="1"/>
            <a:r>
              <a:rPr lang="zh-CN" altLang="en-US" sz="2000" dirty="0"/>
              <a:t>借助限界函数避免生成那些</a:t>
            </a:r>
            <a:r>
              <a:rPr lang="zh-CN" altLang="en-US" sz="2000" dirty="0">
                <a:solidFill>
                  <a:srgbClr val="0000FF"/>
                </a:solidFill>
              </a:rPr>
              <a:t>不包含答案结点的子树</a:t>
            </a:r>
            <a:r>
              <a:rPr lang="zh-CN" altLang="en-US" sz="2000" dirty="0"/>
              <a:t>的状态空间。</a:t>
            </a:r>
          </a:p>
        </p:txBody>
      </p:sp>
      <p:sp>
        <p:nvSpPr>
          <p:cNvPr id="6" name="Rectangle 3"/>
          <p:cNvSpPr txBox="1">
            <a:spLocks noChangeArrowheads="1"/>
          </p:cNvSpPr>
          <p:nvPr/>
        </p:nvSpPr>
        <p:spPr bwMode="auto">
          <a:xfrm>
            <a:off x="165100" y="764705"/>
            <a:ext cx="8521700" cy="643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endParaRPr lang="zh-CN" altLang="en-US" dirty="0" smtClean="0"/>
          </a:p>
        </p:txBody>
      </p:sp>
      <p:sp>
        <p:nvSpPr>
          <p:cNvPr id="7" name="文本框 6"/>
          <p:cNvSpPr txBox="1"/>
          <p:nvPr/>
        </p:nvSpPr>
        <p:spPr>
          <a:xfrm>
            <a:off x="618673" y="3790037"/>
            <a:ext cx="8064896" cy="1938992"/>
          </a:xfrm>
          <a:prstGeom prst="rect">
            <a:avLst/>
          </a:prstGeom>
          <a:noFill/>
        </p:spPr>
        <p:txBody>
          <a:bodyPr wrap="square" rtlCol="0">
            <a:spAutoFit/>
          </a:bodyPr>
          <a:lstStyle/>
          <a:p>
            <a:pPr eaLnBrk="1" hangingPunct="1"/>
            <a:r>
              <a:rPr lang="zh-CN" altLang="en-US" sz="2000" dirty="0" smtClean="0"/>
              <a:t>结点</a:t>
            </a:r>
            <a:r>
              <a:rPr lang="zh-CN" altLang="en-US" sz="2000" dirty="0"/>
              <a:t>成本</a:t>
            </a:r>
            <a:r>
              <a:rPr lang="zh-CN" altLang="en-US" sz="2000" dirty="0" smtClean="0"/>
              <a:t>函数</a:t>
            </a:r>
            <a:r>
              <a:rPr lang="en-US" altLang="zh-CN" sz="2000" dirty="0" smtClean="0"/>
              <a:t>c: </a:t>
            </a:r>
          </a:p>
          <a:p>
            <a:pPr eaLnBrk="1" hangingPunct="1"/>
            <a:r>
              <a:rPr lang="zh-CN" altLang="en-US" sz="2000" dirty="0" smtClean="0"/>
              <a:t>如果</a:t>
            </a:r>
            <a:r>
              <a:rPr lang="en-US" altLang="zh-CN" sz="2000" dirty="0">
                <a:solidFill>
                  <a:schemeClr val="tx2"/>
                </a:solidFill>
              </a:rPr>
              <a:t>X</a:t>
            </a:r>
            <a:r>
              <a:rPr lang="zh-CN" altLang="en-US" sz="2000" dirty="0">
                <a:solidFill>
                  <a:schemeClr val="tx2"/>
                </a:solidFill>
              </a:rPr>
              <a:t>是答案结点</a:t>
            </a:r>
            <a:r>
              <a:rPr lang="zh-CN" altLang="en-US" sz="2000" dirty="0"/>
              <a:t>，则</a:t>
            </a:r>
            <a:r>
              <a:rPr lang="en-US" altLang="zh-CN" sz="2000" dirty="0">
                <a:solidFill>
                  <a:srgbClr val="FF0000"/>
                </a:solidFill>
              </a:rPr>
              <a:t>c(X)</a:t>
            </a:r>
            <a:r>
              <a:rPr lang="zh-CN" altLang="en-US" sz="2000" dirty="0">
                <a:solidFill>
                  <a:srgbClr val="FF0000"/>
                </a:solidFill>
              </a:rPr>
              <a:t>是由状态空间树的根节点到</a:t>
            </a:r>
            <a:r>
              <a:rPr lang="en-US" altLang="zh-CN" sz="2000" dirty="0">
                <a:solidFill>
                  <a:srgbClr val="FF0000"/>
                </a:solidFill>
              </a:rPr>
              <a:t>X</a:t>
            </a:r>
            <a:r>
              <a:rPr lang="zh-CN" altLang="en-US" sz="2000" dirty="0">
                <a:solidFill>
                  <a:srgbClr val="FF0000"/>
                </a:solidFill>
              </a:rPr>
              <a:t>的</a:t>
            </a:r>
            <a:r>
              <a:rPr lang="zh-CN" altLang="en-US" sz="2000" dirty="0" smtClean="0">
                <a:solidFill>
                  <a:srgbClr val="FF0000"/>
                </a:solidFill>
              </a:rPr>
              <a:t>成本</a:t>
            </a:r>
            <a:r>
              <a:rPr lang="zh-CN" altLang="en-US" sz="2000" dirty="0" smtClean="0"/>
              <a:t>；</a:t>
            </a:r>
            <a:endParaRPr lang="en-US" altLang="zh-CN" sz="2000" dirty="0" smtClean="0"/>
          </a:p>
          <a:p>
            <a:pPr eaLnBrk="1" hangingPunct="1"/>
            <a:r>
              <a:rPr lang="zh-CN" altLang="en-US" sz="2000" dirty="0" smtClean="0"/>
              <a:t>如果</a:t>
            </a:r>
            <a:r>
              <a:rPr lang="en-US" altLang="zh-CN" sz="2000" dirty="0">
                <a:solidFill>
                  <a:schemeClr val="tx2"/>
                </a:solidFill>
              </a:rPr>
              <a:t>X</a:t>
            </a:r>
            <a:r>
              <a:rPr lang="zh-CN" altLang="en-US" sz="2000" dirty="0">
                <a:solidFill>
                  <a:schemeClr val="tx2"/>
                </a:solidFill>
              </a:rPr>
              <a:t>不是答案结点且子树</a:t>
            </a:r>
            <a:r>
              <a:rPr lang="en-US" altLang="zh-CN" sz="2000" dirty="0">
                <a:solidFill>
                  <a:schemeClr val="tx2"/>
                </a:solidFill>
              </a:rPr>
              <a:t>X</a:t>
            </a:r>
            <a:r>
              <a:rPr lang="zh-CN" altLang="en-US" sz="2000" dirty="0">
                <a:solidFill>
                  <a:schemeClr val="tx2"/>
                </a:solidFill>
              </a:rPr>
              <a:t>不包含任何答案结点</a:t>
            </a:r>
            <a:r>
              <a:rPr lang="zh-CN" altLang="en-US" sz="2000" dirty="0"/>
              <a:t>，则</a:t>
            </a:r>
            <a:r>
              <a:rPr lang="en-US" altLang="zh-CN" sz="2000" dirty="0">
                <a:solidFill>
                  <a:srgbClr val="FF0000"/>
                </a:solidFill>
              </a:rPr>
              <a:t>c(X)=∞</a:t>
            </a:r>
            <a:r>
              <a:rPr lang="zh-CN" altLang="en-US" sz="2000" dirty="0" smtClean="0"/>
              <a:t>；</a:t>
            </a:r>
            <a:endParaRPr lang="en-US" altLang="zh-CN" sz="2000" dirty="0" smtClean="0"/>
          </a:p>
          <a:p>
            <a:pPr eaLnBrk="1" hangingPunct="1"/>
            <a:r>
              <a:rPr lang="zh-CN" altLang="en-US" sz="2000" dirty="0" smtClean="0"/>
              <a:t>如果</a:t>
            </a:r>
            <a:r>
              <a:rPr lang="en-US" altLang="zh-CN" sz="2000" dirty="0">
                <a:solidFill>
                  <a:schemeClr val="tx2"/>
                </a:solidFill>
              </a:rPr>
              <a:t>X</a:t>
            </a:r>
            <a:r>
              <a:rPr lang="zh-CN" altLang="en-US" sz="2000" dirty="0">
                <a:solidFill>
                  <a:schemeClr val="tx2"/>
                </a:solidFill>
              </a:rPr>
              <a:t>不是答案结点，但子树</a:t>
            </a:r>
            <a:r>
              <a:rPr lang="en-US" altLang="zh-CN" sz="2000" dirty="0">
                <a:solidFill>
                  <a:schemeClr val="tx2"/>
                </a:solidFill>
              </a:rPr>
              <a:t>X</a:t>
            </a:r>
            <a:r>
              <a:rPr lang="zh-CN" altLang="en-US" sz="2000" dirty="0">
                <a:solidFill>
                  <a:schemeClr val="tx2"/>
                </a:solidFill>
              </a:rPr>
              <a:t>中包含答案结点</a:t>
            </a:r>
            <a:r>
              <a:rPr lang="zh-CN" altLang="en-US" sz="2000" dirty="0"/>
              <a:t>，则</a:t>
            </a:r>
            <a:r>
              <a:rPr lang="en-US" altLang="zh-CN" sz="2000" dirty="0">
                <a:solidFill>
                  <a:srgbClr val="FF0000"/>
                </a:solidFill>
              </a:rPr>
              <a:t>c(X)</a:t>
            </a:r>
            <a:r>
              <a:rPr lang="zh-CN" altLang="en-US" sz="2000" dirty="0">
                <a:solidFill>
                  <a:srgbClr val="FF0000"/>
                </a:solidFill>
              </a:rPr>
              <a:t>等于子树</a:t>
            </a:r>
            <a:r>
              <a:rPr lang="en-US" altLang="zh-CN" sz="2000" dirty="0">
                <a:solidFill>
                  <a:srgbClr val="FF0000"/>
                </a:solidFill>
              </a:rPr>
              <a:t>X</a:t>
            </a:r>
            <a:r>
              <a:rPr lang="zh-CN" altLang="en-US" sz="2000" dirty="0">
                <a:solidFill>
                  <a:srgbClr val="FF0000"/>
                </a:solidFill>
              </a:rPr>
              <a:t>中具有最小成本的答案结点的成本</a:t>
            </a:r>
            <a:r>
              <a:rPr lang="zh-CN" altLang="en-US" sz="2000" dirty="0"/>
              <a:t>。</a:t>
            </a:r>
          </a:p>
          <a:p>
            <a:endParaRPr lang="zh-CN" altLang="en-US" sz="2000" dirty="0"/>
          </a:p>
        </p:txBody>
      </p:sp>
      <p:sp>
        <p:nvSpPr>
          <p:cNvPr id="8" name="Text Box 4"/>
          <p:cNvSpPr txBox="1">
            <a:spLocks noChangeArrowheads="1"/>
          </p:cNvSpPr>
          <p:nvPr/>
        </p:nvSpPr>
        <p:spPr bwMode="auto">
          <a:xfrm>
            <a:off x="618673" y="5515000"/>
            <a:ext cx="38465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dirty="0">
                <a:solidFill>
                  <a:srgbClr val="0000FF"/>
                </a:solidFill>
              </a:rPr>
              <a:t>ĉ(X)=f(h(X))+ ĝ(X)</a:t>
            </a:r>
          </a:p>
        </p:txBody>
      </p:sp>
    </p:spTree>
    <p:extLst>
      <p:ext uri="{BB962C8B-B14F-4D97-AF65-F5344CB8AC3E}">
        <p14:creationId xmlns:p14="http://schemas.microsoft.com/office/powerpoint/2010/main" val="3834364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9.1  </a:t>
            </a:r>
            <a:r>
              <a:rPr kumimoji="1" lang="zh-CN" altLang="en-US" dirty="0"/>
              <a:t>一般</a:t>
            </a:r>
            <a:r>
              <a:rPr kumimoji="1" lang="zh-CN" altLang="en-US" dirty="0" smtClean="0"/>
              <a:t>方法</a:t>
            </a:r>
            <a:endParaRPr lang="zh-CN" altLang="en-US" dirty="0"/>
          </a:p>
        </p:txBody>
      </p:sp>
      <p:sp>
        <p:nvSpPr>
          <p:cNvPr id="3" name="内容占位符 2"/>
          <p:cNvSpPr>
            <a:spLocks noGrp="1"/>
          </p:cNvSpPr>
          <p:nvPr>
            <p:ph idx="1"/>
          </p:nvPr>
        </p:nvSpPr>
        <p:spPr>
          <a:xfrm>
            <a:off x="0" y="1628800"/>
            <a:ext cx="8229600" cy="2088232"/>
          </a:xfrm>
        </p:spPr>
        <p:txBody>
          <a:bodyPr/>
          <a:lstStyle/>
          <a:p>
            <a:pPr lvl="1" eaLnBrk="1" hangingPunct="1">
              <a:lnSpc>
                <a:spcPct val="90000"/>
              </a:lnSpc>
            </a:pPr>
            <a:r>
              <a:rPr kumimoji="1" lang="en-US" altLang="zh-CN" sz="2400" dirty="0" smtClean="0"/>
              <a:t>9.1.1 </a:t>
            </a:r>
            <a:r>
              <a:rPr kumimoji="1" lang="en-US" altLang="zh-CN" sz="2400" dirty="0"/>
              <a:t>LC-</a:t>
            </a:r>
            <a:r>
              <a:rPr kumimoji="1" lang="zh-CN" altLang="en-US" sz="2400" dirty="0"/>
              <a:t>检索</a:t>
            </a:r>
          </a:p>
          <a:p>
            <a:pPr lvl="1" eaLnBrk="1" hangingPunct="1">
              <a:lnSpc>
                <a:spcPct val="90000"/>
              </a:lnSpc>
            </a:pPr>
            <a:r>
              <a:rPr kumimoji="1" lang="en-US" altLang="zh-CN" sz="2400" dirty="0"/>
              <a:t>9.1.2 15-</a:t>
            </a:r>
            <a:r>
              <a:rPr kumimoji="1" lang="zh-CN" altLang="en-US" sz="2400" dirty="0"/>
              <a:t>谜问题</a:t>
            </a:r>
            <a:r>
              <a:rPr kumimoji="1" lang="en-US" altLang="zh-CN" sz="2400" dirty="0"/>
              <a:t>——</a:t>
            </a:r>
            <a:r>
              <a:rPr kumimoji="1" lang="zh-CN" altLang="en-US" sz="2400" dirty="0"/>
              <a:t>一个例子</a:t>
            </a:r>
          </a:p>
          <a:p>
            <a:pPr lvl="1" eaLnBrk="1" hangingPunct="1">
              <a:lnSpc>
                <a:spcPct val="90000"/>
              </a:lnSpc>
            </a:pPr>
            <a:r>
              <a:rPr kumimoji="1" lang="en-US" altLang="zh-CN" sz="2400" dirty="0"/>
              <a:t>9.1.3 LC-</a:t>
            </a:r>
            <a:r>
              <a:rPr kumimoji="1" lang="zh-CN" altLang="en-US" sz="2400" dirty="0"/>
              <a:t>检索的抽象化控制</a:t>
            </a:r>
          </a:p>
          <a:p>
            <a:pPr lvl="1" eaLnBrk="1" hangingPunct="1">
              <a:lnSpc>
                <a:spcPct val="90000"/>
              </a:lnSpc>
            </a:pPr>
            <a:r>
              <a:rPr kumimoji="1" lang="en-US" altLang="zh-CN" sz="2400" dirty="0"/>
              <a:t>9.1.4 LC</a:t>
            </a:r>
            <a:r>
              <a:rPr kumimoji="1" lang="zh-CN" altLang="en-US" sz="2400" dirty="0"/>
              <a:t>检索的特性</a:t>
            </a:r>
            <a:endParaRPr kumimoji="1" lang="en-US" altLang="zh-CN" sz="2400" dirty="0"/>
          </a:p>
          <a:p>
            <a:pPr lvl="1" eaLnBrk="1" hangingPunct="1">
              <a:lnSpc>
                <a:spcPct val="90000"/>
              </a:lnSpc>
            </a:pPr>
            <a:r>
              <a:rPr kumimoji="1" lang="en-US" altLang="zh-CN" sz="2400" dirty="0"/>
              <a:t>9.1.5 </a:t>
            </a:r>
            <a:r>
              <a:rPr kumimoji="1" lang="zh-CN" altLang="en-US" sz="2400" dirty="0"/>
              <a:t>分支限界</a:t>
            </a:r>
            <a:r>
              <a:rPr kumimoji="1" lang="zh-CN" altLang="en-US" sz="2400" dirty="0" smtClean="0"/>
              <a:t>算法优化</a:t>
            </a:r>
            <a:endParaRPr kumimoji="1" lang="zh-CN" altLang="en-US" sz="2400" dirty="0"/>
          </a:p>
          <a:p>
            <a:endParaRPr lang="zh-CN" altLang="en-US" sz="2800" dirty="0"/>
          </a:p>
        </p:txBody>
      </p:sp>
      <p:sp>
        <p:nvSpPr>
          <p:cNvPr id="4" name="灯片编号占位符 3"/>
          <p:cNvSpPr>
            <a:spLocks noGrp="1"/>
          </p:cNvSpPr>
          <p:nvPr>
            <p:ph type="sldNum" sz="quarter" idx="10"/>
          </p:nvPr>
        </p:nvSpPr>
        <p:spPr/>
        <p:txBody>
          <a:bodyPr/>
          <a:lstStyle/>
          <a:p>
            <a:fld id="{170FC316-C584-4B70-BE8B-C8194967CCD8}" type="slidenum">
              <a:rPr lang="en-US" altLang="zh-CN" smtClean="0"/>
              <a:pPr/>
              <a:t>28</a:t>
            </a:fld>
            <a:endParaRPr lang="en-US" altLang="zh-CN"/>
          </a:p>
        </p:txBody>
      </p:sp>
      <p:sp>
        <p:nvSpPr>
          <p:cNvPr id="6" name="Rectangle 3"/>
          <p:cNvSpPr txBox="1">
            <a:spLocks noChangeArrowheads="1"/>
          </p:cNvSpPr>
          <p:nvPr/>
        </p:nvSpPr>
        <p:spPr bwMode="auto">
          <a:xfrm>
            <a:off x="165100" y="764705"/>
            <a:ext cx="8521700"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endParaRPr lang="zh-CN" altLang="en-US" dirty="0" smtClean="0"/>
          </a:p>
        </p:txBody>
      </p:sp>
      <p:sp>
        <p:nvSpPr>
          <p:cNvPr id="9" name="Rectangle 5"/>
          <p:cNvSpPr>
            <a:spLocks noChangeArrowheads="1"/>
          </p:cNvSpPr>
          <p:nvPr/>
        </p:nvSpPr>
        <p:spPr bwMode="auto">
          <a:xfrm>
            <a:off x="395536" y="3818048"/>
            <a:ext cx="8553450" cy="214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b="0" dirty="0" smtClean="0">
                <a:solidFill>
                  <a:srgbClr val="0000FF"/>
                </a:solidFill>
              </a:rPr>
              <a:t>ĉ(X)</a:t>
            </a:r>
            <a:r>
              <a:rPr lang="zh-CN" altLang="en-US" sz="2400" b="0" dirty="0" smtClean="0">
                <a:solidFill>
                  <a:srgbClr val="0000FF"/>
                </a:solidFill>
              </a:rPr>
              <a:t>的要求：</a:t>
            </a:r>
            <a:endParaRPr lang="en-US" altLang="zh-CN" sz="2400" b="0" dirty="0" smtClean="0">
              <a:solidFill>
                <a:srgbClr val="0000FF"/>
              </a:solidFill>
            </a:endParaRPr>
          </a:p>
          <a:p>
            <a:pPr lvl="1" eaLnBrk="1" hangingPunct="1"/>
            <a:r>
              <a:rPr lang="zh-CN" altLang="en-US" sz="2000" b="0" dirty="0" smtClean="0">
                <a:solidFill>
                  <a:schemeClr val="tx2"/>
                </a:solidFill>
              </a:rPr>
              <a:t>易于计算</a:t>
            </a:r>
          </a:p>
          <a:p>
            <a:pPr lvl="1" eaLnBrk="1" hangingPunct="1"/>
            <a:r>
              <a:rPr lang="en-US" altLang="zh-CN" sz="2000" b="0" dirty="0">
                <a:solidFill>
                  <a:srgbClr val="FF0000"/>
                </a:solidFill>
              </a:rPr>
              <a:t>LC</a:t>
            </a:r>
            <a:r>
              <a:rPr lang="zh-CN" altLang="en-US" sz="2000" b="0" dirty="0">
                <a:solidFill>
                  <a:srgbClr val="FF0000"/>
                </a:solidFill>
              </a:rPr>
              <a:t>检索能</a:t>
            </a:r>
            <a:r>
              <a:rPr lang="zh-CN" altLang="en-US" sz="2000" b="0" dirty="0" smtClean="0">
                <a:solidFill>
                  <a:srgbClr val="FF0000"/>
                </a:solidFill>
              </a:rPr>
              <a:t>找到可行解：</a:t>
            </a:r>
            <a:r>
              <a:rPr lang="zh-CN" altLang="en-US" sz="2000" b="0" dirty="0" smtClean="0">
                <a:solidFill>
                  <a:schemeClr val="tx2"/>
                </a:solidFill>
              </a:rPr>
              <a:t>如果</a:t>
            </a:r>
            <a:r>
              <a:rPr lang="en-US" altLang="zh-CN" sz="2000" b="0" dirty="0">
                <a:solidFill>
                  <a:schemeClr val="tx2"/>
                </a:solidFill>
              </a:rPr>
              <a:t>X</a:t>
            </a:r>
            <a:r>
              <a:rPr lang="zh-CN" altLang="en-US" sz="2000" b="0" dirty="0">
                <a:solidFill>
                  <a:schemeClr val="tx2"/>
                </a:solidFill>
              </a:rPr>
              <a:t>是一个答案结点或者是一个叶结点，则</a:t>
            </a:r>
            <a:r>
              <a:rPr lang="en-US" altLang="zh-CN" sz="2000" b="0" dirty="0">
                <a:solidFill>
                  <a:schemeClr val="accent1">
                    <a:lumMod val="75000"/>
                  </a:schemeClr>
                </a:solidFill>
              </a:rPr>
              <a:t>c(X)= </a:t>
            </a:r>
            <a:r>
              <a:rPr lang="en-US" altLang="zh-CN" sz="2000" b="0" dirty="0" smtClean="0">
                <a:solidFill>
                  <a:schemeClr val="accent1">
                    <a:lumMod val="75000"/>
                  </a:schemeClr>
                </a:solidFill>
              </a:rPr>
              <a:t>ĉ(X)</a:t>
            </a:r>
          </a:p>
          <a:p>
            <a:pPr lvl="1" eaLnBrk="1" hangingPunct="1"/>
            <a:r>
              <a:rPr lang="en-US" altLang="zh-CN" sz="2000" b="0" dirty="0" smtClean="0">
                <a:solidFill>
                  <a:srgbClr val="FF0000"/>
                </a:solidFill>
              </a:rPr>
              <a:t>LC</a:t>
            </a:r>
            <a:r>
              <a:rPr lang="zh-CN" altLang="en-US" sz="2000" b="0" dirty="0" smtClean="0">
                <a:solidFill>
                  <a:srgbClr val="FF0000"/>
                </a:solidFill>
              </a:rPr>
              <a:t>检索能找到最优解：</a:t>
            </a:r>
            <a:r>
              <a:rPr lang="zh-CN" altLang="en-US" sz="2000" b="0" dirty="0" smtClean="0">
                <a:solidFill>
                  <a:schemeClr val="tx2"/>
                </a:solidFill>
              </a:rPr>
              <a:t>对于每一个结点</a:t>
            </a:r>
            <a:r>
              <a:rPr lang="en-US" altLang="zh-CN" sz="2000" b="0" dirty="0" smtClean="0">
                <a:solidFill>
                  <a:schemeClr val="tx2"/>
                </a:solidFill>
              </a:rPr>
              <a:t>X</a:t>
            </a:r>
            <a:r>
              <a:rPr lang="zh-CN" altLang="en-US" sz="2000" b="0" dirty="0" smtClean="0">
                <a:solidFill>
                  <a:schemeClr val="tx2"/>
                </a:solidFill>
              </a:rPr>
              <a:t>，有</a:t>
            </a:r>
            <a:r>
              <a:rPr lang="en-US" altLang="zh-CN" sz="2000" b="0" dirty="0" smtClean="0">
                <a:solidFill>
                  <a:srgbClr val="0000FF"/>
                </a:solidFill>
              </a:rPr>
              <a:t>ĉ(X)</a:t>
            </a:r>
            <a:r>
              <a:rPr lang="en-US" altLang="en-US" sz="2000" b="0" dirty="0" smtClean="0">
                <a:solidFill>
                  <a:srgbClr val="0000FF"/>
                </a:solidFill>
              </a:rPr>
              <a:t>≤</a:t>
            </a:r>
            <a:r>
              <a:rPr lang="en-US" altLang="zh-CN" sz="2000" b="0" dirty="0" smtClean="0">
                <a:solidFill>
                  <a:srgbClr val="0000FF"/>
                </a:solidFill>
              </a:rPr>
              <a:t>c(X) </a:t>
            </a:r>
            <a:r>
              <a:rPr lang="zh-CN" altLang="en-US" sz="2000" b="0" dirty="0" smtClean="0">
                <a:solidFill>
                  <a:schemeClr val="tx2"/>
                </a:solidFill>
              </a:rPr>
              <a:t>，而对于</a:t>
            </a:r>
            <a:r>
              <a:rPr lang="en-US" altLang="zh-CN" sz="2000" b="0" dirty="0" smtClean="0">
                <a:solidFill>
                  <a:schemeClr val="tx2"/>
                </a:solidFill>
              </a:rPr>
              <a:t>T</a:t>
            </a:r>
            <a:r>
              <a:rPr lang="zh-CN" altLang="en-US" sz="2000" b="0" dirty="0" smtClean="0">
                <a:solidFill>
                  <a:schemeClr val="tx2"/>
                </a:solidFill>
              </a:rPr>
              <a:t>中的每一个答案结点</a:t>
            </a:r>
            <a:r>
              <a:rPr lang="en-US" altLang="zh-CN" sz="2000" b="0" dirty="0" smtClean="0">
                <a:solidFill>
                  <a:schemeClr val="tx2"/>
                </a:solidFill>
              </a:rPr>
              <a:t>X</a:t>
            </a:r>
            <a:r>
              <a:rPr lang="zh-CN" altLang="en-US" sz="2000" b="0" dirty="0" smtClean="0">
                <a:solidFill>
                  <a:schemeClr val="tx2"/>
                </a:solidFill>
              </a:rPr>
              <a:t>，有</a:t>
            </a:r>
            <a:r>
              <a:rPr lang="en-US" altLang="zh-CN" sz="2000" b="0" dirty="0" smtClean="0">
                <a:solidFill>
                  <a:srgbClr val="0000FF"/>
                </a:solidFill>
              </a:rPr>
              <a:t>ĉ(X)=c(X)</a:t>
            </a:r>
            <a:endParaRPr lang="en-US" altLang="zh-CN" sz="2000" b="0" dirty="0">
              <a:solidFill>
                <a:srgbClr val="FF0000"/>
              </a:solidFill>
            </a:endParaRPr>
          </a:p>
        </p:txBody>
      </p:sp>
      <p:sp>
        <p:nvSpPr>
          <p:cNvPr id="10" name="矩形 9"/>
          <p:cNvSpPr/>
          <p:nvPr/>
        </p:nvSpPr>
        <p:spPr>
          <a:xfrm>
            <a:off x="4828135" y="1442425"/>
            <a:ext cx="4023765" cy="2191369"/>
          </a:xfrm>
          <a:prstGeom prst="rect">
            <a:avLst/>
          </a:prstGeom>
          <a:solidFill>
            <a:schemeClr val="accent3">
              <a:lumMod val="85000"/>
            </a:schemeClr>
          </a:solidFill>
        </p:spPr>
        <p:txBody>
          <a:bodyPr wrap="square">
            <a:spAutoFit/>
          </a:bodyPr>
          <a:lstStyle/>
          <a:p>
            <a:pPr eaLnBrk="1" hangingPunct="1">
              <a:lnSpc>
                <a:spcPct val="110000"/>
              </a:lnSpc>
            </a:pPr>
            <a:r>
              <a:rPr lang="zh-CN" altLang="en-US" sz="2400" dirty="0" smtClean="0"/>
              <a:t>怎样</a:t>
            </a:r>
            <a:r>
              <a:rPr lang="zh-CN" altLang="en-US" sz="2400" dirty="0"/>
              <a:t>找最小成本的答案节点</a:t>
            </a:r>
            <a:r>
              <a:rPr lang="en-US" altLang="zh-CN" sz="2400" dirty="0"/>
              <a:t>?</a:t>
            </a:r>
          </a:p>
          <a:p>
            <a:pPr lvl="1" eaLnBrk="1" hangingPunct="1">
              <a:lnSpc>
                <a:spcPct val="110000"/>
              </a:lnSpc>
            </a:pPr>
            <a:r>
              <a:rPr lang="zh-CN" altLang="en-US" sz="2000" dirty="0" smtClean="0">
                <a:solidFill>
                  <a:schemeClr val="bg2">
                    <a:lumMod val="60000"/>
                    <a:lumOff val="40000"/>
                  </a:schemeClr>
                </a:solidFill>
              </a:rPr>
              <a:t>令目标函数是</a:t>
            </a:r>
            <a:r>
              <a:rPr lang="en-US" altLang="zh-CN" sz="2000" dirty="0" smtClean="0">
                <a:solidFill>
                  <a:schemeClr val="bg2">
                    <a:lumMod val="60000"/>
                    <a:lumOff val="40000"/>
                  </a:schemeClr>
                </a:solidFill>
              </a:rPr>
              <a:t>c</a:t>
            </a:r>
            <a:r>
              <a:rPr lang="zh-CN" altLang="en-US" sz="2000" dirty="0" smtClean="0">
                <a:solidFill>
                  <a:schemeClr val="bg2">
                    <a:lumMod val="60000"/>
                    <a:lumOff val="40000"/>
                  </a:schemeClr>
                </a:solidFill>
              </a:rPr>
              <a:t>函数。</a:t>
            </a:r>
            <a:endParaRPr lang="en-US" altLang="zh-CN" sz="2000" dirty="0" smtClean="0">
              <a:solidFill>
                <a:schemeClr val="bg2">
                  <a:lumMod val="60000"/>
                  <a:lumOff val="40000"/>
                </a:schemeClr>
              </a:solidFill>
            </a:endParaRPr>
          </a:p>
          <a:p>
            <a:pPr lvl="1" eaLnBrk="1" hangingPunct="1">
              <a:lnSpc>
                <a:spcPct val="110000"/>
              </a:lnSpc>
            </a:pPr>
            <a:r>
              <a:rPr lang="zh-CN" altLang="en-US" sz="2000" dirty="0" smtClean="0"/>
              <a:t>设置</a:t>
            </a:r>
            <a:r>
              <a:rPr lang="zh-CN" altLang="en-US" sz="2000" dirty="0"/>
              <a:t>一个成本估算函数</a:t>
            </a:r>
            <a:r>
              <a:rPr lang="en-US" altLang="zh-CN" sz="2000" dirty="0">
                <a:solidFill>
                  <a:srgbClr val="0000FF"/>
                </a:solidFill>
              </a:rPr>
              <a:t>ĉ(X)</a:t>
            </a:r>
            <a:r>
              <a:rPr lang="zh-CN" altLang="en-US" sz="2000" dirty="0" smtClean="0"/>
              <a:t>，</a:t>
            </a:r>
            <a:r>
              <a:rPr lang="en-US" altLang="zh-CN" sz="2000" dirty="0" smtClean="0">
                <a:solidFill>
                  <a:schemeClr val="tx2"/>
                </a:solidFill>
              </a:rPr>
              <a:t>ĉ(X</a:t>
            </a:r>
            <a:r>
              <a:rPr lang="en-US" altLang="zh-CN" sz="2000" dirty="0">
                <a:solidFill>
                  <a:schemeClr val="tx2"/>
                </a:solidFill>
              </a:rPr>
              <a:t>)</a:t>
            </a:r>
            <a:r>
              <a:rPr lang="en-US" altLang="en-US" sz="2000" dirty="0">
                <a:solidFill>
                  <a:schemeClr val="tx2"/>
                </a:solidFill>
              </a:rPr>
              <a:t>≤</a:t>
            </a:r>
            <a:r>
              <a:rPr lang="en-US" altLang="zh-CN" sz="2000" dirty="0">
                <a:solidFill>
                  <a:schemeClr val="tx2"/>
                </a:solidFill>
              </a:rPr>
              <a:t>c(X)</a:t>
            </a:r>
            <a:r>
              <a:rPr lang="zh-CN" altLang="en-US" sz="2000" dirty="0">
                <a:solidFill>
                  <a:schemeClr val="tx2"/>
                </a:solidFill>
              </a:rPr>
              <a:t>。</a:t>
            </a:r>
          </a:p>
          <a:p>
            <a:pPr lvl="1" eaLnBrk="1" hangingPunct="1">
              <a:lnSpc>
                <a:spcPct val="110000"/>
              </a:lnSpc>
            </a:pPr>
            <a:r>
              <a:rPr lang="zh-CN" altLang="en-US" sz="2000" dirty="0" smtClean="0">
                <a:solidFill>
                  <a:schemeClr val="tx2"/>
                </a:solidFill>
              </a:rPr>
              <a:t>还</a:t>
            </a:r>
            <a:r>
              <a:rPr lang="zh-CN" altLang="en-US" sz="2000" dirty="0">
                <a:solidFill>
                  <a:schemeClr val="tx2"/>
                </a:solidFill>
              </a:rPr>
              <a:t>可以设置一个最小成本上界</a:t>
            </a:r>
            <a:r>
              <a:rPr lang="en-US" altLang="zh-CN" sz="2000" dirty="0">
                <a:solidFill>
                  <a:srgbClr val="0000FF"/>
                </a:solidFill>
              </a:rPr>
              <a:t>U</a:t>
            </a:r>
            <a:r>
              <a:rPr lang="zh-CN" altLang="en-US" sz="2000" dirty="0">
                <a:solidFill>
                  <a:schemeClr val="tx2"/>
                </a:solidFill>
              </a:rPr>
              <a:t>，</a:t>
            </a:r>
            <a:r>
              <a:rPr lang="en-US" altLang="zh-CN" sz="2000" dirty="0">
                <a:solidFill>
                  <a:schemeClr val="tx2"/>
                </a:solidFill>
              </a:rPr>
              <a:t>U</a:t>
            </a:r>
            <a:r>
              <a:rPr lang="zh-CN" altLang="en-US" sz="2000" dirty="0">
                <a:solidFill>
                  <a:schemeClr val="tx2"/>
                </a:solidFill>
              </a:rPr>
              <a:t>也可能恰好就是成本值。</a:t>
            </a:r>
          </a:p>
        </p:txBody>
      </p:sp>
    </p:spTree>
    <p:extLst>
      <p:ext uri="{BB962C8B-B14F-4D97-AF65-F5344CB8AC3E}">
        <p14:creationId xmlns:p14="http://schemas.microsoft.com/office/powerpoint/2010/main" val="111135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a:t>
            </a:r>
            <a:r>
              <a:rPr lang="zh-CN" altLang="en-US" dirty="0"/>
              <a:t>带期限的作业排序问题</a:t>
            </a:r>
          </a:p>
        </p:txBody>
      </p:sp>
      <p:sp>
        <p:nvSpPr>
          <p:cNvPr id="3" name="内容占位符 2"/>
          <p:cNvSpPr>
            <a:spLocks noGrp="1"/>
          </p:cNvSpPr>
          <p:nvPr>
            <p:ph idx="1"/>
          </p:nvPr>
        </p:nvSpPr>
        <p:spPr>
          <a:xfrm>
            <a:off x="457200" y="1828800"/>
            <a:ext cx="8229600" cy="3544416"/>
          </a:xfrm>
        </p:spPr>
        <p:txBody>
          <a:bodyPr/>
          <a:lstStyle/>
          <a:p>
            <a:r>
              <a:rPr lang="zh-CN" altLang="en-US" sz="2400" dirty="0" smtClean="0"/>
              <a:t>问题描述</a:t>
            </a:r>
            <a:endParaRPr lang="en-US" altLang="zh-CN" sz="2400" dirty="0" smtClean="0"/>
          </a:p>
          <a:p>
            <a:r>
              <a:rPr lang="zh-CN" altLang="en-US" sz="2400" dirty="0"/>
              <a:t>一</a:t>
            </a:r>
            <a:r>
              <a:rPr lang="zh-CN" altLang="en-US" sz="2400" dirty="0" smtClean="0"/>
              <a:t>个作业实例</a:t>
            </a:r>
            <a:endParaRPr lang="en-US" altLang="zh-CN" sz="2400" dirty="0" smtClean="0"/>
          </a:p>
          <a:p>
            <a:r>
              <a:rPr lang="zh-CN" altLang="en-US" sz="2400" dirty="0" smtClean="0"/>
              <a:t>限界函数</a:t>
            </a:r>
            <a:r>
              <a:rPr lang="en-US" altLang="zh-CN" sz="2400" dirty="0" smtClean="0"/>
              <a:t>B</a:t>
            </a:r>
          </a:p>
          <a:p>
            <a:r>
              <a:rPr lang="zh-CN" altLang="en-US" sz="2400" dirty="0" smtClean="0">
                <a:solidFill>
                  <a:schemeClr val="tx2"/>
                </a:solidFill>
              </a:rPr>
              <a:t>成本下界</a:t>
            </a:r>
            <a:r>
              <a:rPr lang="en-US" altLang="zh-CN" sz="2400" dirty="0" smtClean="0">
                <a:solidFill>
                  <a:schemeClr val="tx2"/>
                </a:solidFill>
              </a:rPr>
              <a:t>Ĉ</a:t>
            </a:r>
          </a:p>
          <a:p>
            <a:r>
              <a:rPr lang="zh-CN" altLang="en-US" sz="2400" dirty="0" smtClean="0">
                <a:solidFill>
                  <a:schemeClr val="tx2"/>
                </a:solidFill>
              </a:rPr>
              <a:t>成本上界</a:t>
            </a:r>
            <a:r>
              <a:rPr lang="en-US" altLang="zh-CN" sz="2400" dirty="0" smtClean="0">
                <a:solidFill>
                  <a:schemeClr val="tx2"/>
                </a:solidFill>
              </a:rPr>
              <a:t>U</a:t>
            </a:r>
          </a:p>
          <a:p>
            <a:r>
              <a:rPr lang="en-US" altLang="zh-CN" sz="2400" dirty="0" smtClean="0"/>
              <a:t>U</a:t>
            </a:r>
            <a:r>
              <a:rPr lang="zh-CN" altLang="en-US" sz="2400" dirty="0" smtClean="0"/>
              <a:t>对活结点杀死检验的方法</a:t>
            </a:r>
            <a:endParaRPr lang="en-US" altLang="zh-CN" sz="2400" dirty="0" smtClean="0">
              <a:solidFill>
                <a:schemeClr val="tx2"/>
              </a:solidFill>
            </a:endParaRPr>
          </a:p>
          <a:p>
            <a:r>
              <a:rPr lang="en-US" altLang="zh-CN" sz="2400" dirty="0" smtClean="0">
                <a:solidFill>
                  <a:schemeClr val="tx2"/>
                </a:solidFill>
              </a:rPr>
              <a:t>FIFO</a:t>
            </a:r>
            <a:r>
              <a:rPr lang="zh-CN" altLang="en-US" sz="2400" dirty="0" smtClean="0">
                <a:solidFill>
                  <a:schemeClr val="tx2"/>
                </a:solidFill>
              </a:rPr>
              <a:t>分支</a:t>
            </a:r>
            <a:r>
              <a:rPr lang="en-US" altLang="zh-CN" sz="2400" dirty="0" smtClean="0">
                <a:solidFill>
                  <a:schemeClr val="tx2"/>
                </a:solidFill>
              </a:rPr>
              <a:t>-</a:t>
            </a:r>
            <a:r>
              <a:rPr lang="zh-CN" altLang="en-US" sz="2400" dirty="0" smtClean="0">
                <a:solidFill>
                  <a:schemeClr val="tx2"/>
                </a:solidFill>
              </a:rPr>
              <a:t>限界法</a:t>
            </a:r>
            <a:endParaRPr lang="en-US" altLang="zh-CN" sz="2400" dirty="0" smtClean="0">
              <a:solidFill>
                <a:schemeClr val="tx2"/>
              </a:solidFill>
            </a:endParaRPr>
          </a:p>
          <a:p>
            <a:r>
              <a:rPr lang="en-US" altLang="zh-CN" sz="2400" dirty="0" smtClean="0">
                <a:solidFill>
                  <a:schemeClr val="tx2"/>
                </a:solidFill>
              </a:rPr>
              <a:t>LC</a:t>
            </a:r>
            <a:r>
              <a:rPr lang="zh-CN" altLang="en-US" sz="2400" dirty="0" smtClean="0">
                <a:solidFill>
                  <a:schemeClr val="tx2"/>
                </a:solidFill>
              </a:rPr>
              <a:t>分支</a:t>
            </a:r>
            <a:r>
              <a:rPr lang="en-US" altLang="zh-CN" sz="2400" dirty="0" smtClean="0">
                <a:solidFill>
                  <a:schemeClr val="tx2"/>
                </a:solidFill>
              </a:rPr>
              <a:t>-</a:t>
            </a:r>
            <a:r>
              <a:rPr lang="zh-CN" altLang="en-US" sz="2400" dirty="0" smtClean="0">
                <a:solidFill>
                  <a:schemeClr val="tx2"/>
                </a:solidFill>
              </a:rPr>
              <a:t>限界法</a:t>
            </a:r>
            <a:endParaRPr lang="zh-CN" altLang="en-US" sz="2400" dirty="0"/>
          </a:p>
        </p:txBody>
      </p:sp>
      <p:sp>
        <p:nvSpPr>
          <p:cNvPr id="4" name="灯片编号占位符 3"/>
          <p:cNvSpPr>
            <a:spLocks noGrp="1"/>
          </p:cNvSpPr>
          <p:nvPr>
            <p:ph type="sldNum" sz="quarter" idx="11"/>
          </p:nvPr>
        </p:nvSpPr>
        <p:spPr/>
        <p:txBody>
          <a:bodyPr/>
          <a:lstStyle/>
          <a:p>
            <a:pPr>
              <a:defRPr/>
            </a:pPr>
            <a:fld id="{37FDA3A9-FFD7-4EF3-BA06-E5721924A0D5}" type="slidenum">
              <a:rPr lang="en-US" altLang="zh-CN" smtClean="0"/>
              <a:pPr>
                <a:defRPr/>
              </a:pPr>
              <a:t>29</a:t>
            </a:fld>
            <a:endParaRPr lang="en-US" altLang="zh-CN"/>
          </a:p>
        </p:txBody>
      </p:sp>
      <p:sp>
        <p:nvSpPr>
          <p:cNvPr id="8" name="圆角矩形标注 7"/>
          <p:cNvSpPr/>
          <p:nvPr/>
        </p:nvSpPr>
        <p:spPr>
          <a:xfrm>
            <a:off x="3268503" y="2147987"/>
            <a:ext cx="4536504" cy="483127"/>
          </a:xfrm>
          <a:prstGeom prst="wedgeRoundRectCallout">
            <a:avLst>
              <a:gd name="adj1" fmla="val -53378"/>
              <a:gd name="adj2" fmla="val 71631"/>
              <a:gd name="adj3" fmla="val 16667"/>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eaLnBrk="1" hangingPunct="1">
              <a:spcBef>
                <a:spcPct val="20000"/>
              </a:spcBef>
              <a:buClr>
                <a:schemeClr val="bg2"/>
              </a:buClr>
              <a:buSzPct val="75000"/>
              <a:buFont typeface="Wingdings" panose="05000000000000000000" pitchFamily="2" charset="2"/>
              <a:buNone/>
            </a:pPr>
            <a:r>
              <a:rPr lang="zh-CN" altLang="en-US" sz="2000" dirty="0">
                <a:solidFill>
                  <a:schemeClr val="tx1"/>
                </a:solidFill>
              </a:rPr>
              <a:t>使</a:t>
            </a:r>
            <a:r>
              <a:rPr lang="en-US" altLang="zh-CN" sz="2000" dirty="0">
                <a:solidFill>
                  <a:schemeClr val="tx1"/>
                </a:solidFill>
              </a:rPr>
              <a:t>J</a:t>
            </a:r>
            <a:r>
              <a:rPr lang="zh-CN" altLang="en-US" sz="2000" dirty="0">
                <a:solidFill>
                  <a:schemeClr val="tx1"/>
                </a:solidFill>
              </a:rPr>
              <a:t>中作业都能在相应的期限内</a:t>
            </a:r>
            <a:r>
              <a:rPr lang="zh-CN" altLang="en-US" sz="2000" dirty="0" smtClean="0">
                <a:solidFill>
                  <a:schemeClr val="tx1"/>
                </a:solidFill>
              </a:rPr>
              <a:t>完成。</a:t>
            </a:r>
            <a:endParaRPr kumimoji="1" lang="zh-CN" altLang="en-US" sz="2000" dirty="0">
              <a:solidFill>
                <a:schemeClr val="tx1"/>
              </a:solidFill>
              <a:latin typeface="Times New Roman" pitchFamily="18" charset="0"/>
            </a:endParaRPr>
          </a:p>
        </p:txBody>
      </p:sp>
      <p:sp>
        <p:nvSpPr>
          <p:cNvPr id="9" name="圆角矩形标注 8"/>
          <p:cNvSpPr/>
          <p:nvPr/>
        </p:nvSpPr>
        <p:spPr>
          <a:xfrm>
            <a:off x="3275856" y="2783093"/>
            <a:ext cx="4536504" cy="483127"/>
          </a:xfrm>
          <a:prstGeom prst="wedgeRoundRectCallout">
            <a:avLst>
              <a:gd name="adj1" fmla="val -53378"/>
              <a:gd name="adj2" fmla="val 71631"/>
              <a:gd name="adj3" fmla="val 16667"/>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eaLnBrk="1" hangingPunct="1">
              <a:spcBef>
                <a:spcPct val="20000"/>
              </a:spcBef>
              <a:buClr>
                <a:schemeClr val="bg2"/>
              </a:buClr>
              <a:buSzPct val="75000"/>
              <a:buFont typeface="Wingdings" panose="05000000000000000000" pitchFamily="2" charset="2"/>
              <a:buNone/>
            </a:pPr>
            <a:r>
              <a:rPr lang="zh-CN" altLang="en-US" sz="2000" dirty="0" smtClean="0">
                <a:solidFill>
                  <a:schemeClr val="tx1"/>
                </a:solidFill>
              </a:rPr>
              <a:t>确定放弃的作业</a:t>
            </a:r>
            <a:r>
              <a:rPr lang="zh-CN" altLang="en-US" sz="2000" dirty="0">
                <a:solidFill>
                  <a:schemeClr val="tx1"/>
                </a:solidFill>
              </a:rPr>
              <a:t>罚款</a:t>
            </a:r>
            <a:r>
              <a:rPr lang="zh-CN" altLang="en-US" sz="2000" dirty="0" smtClean="0">
                <a:solidFill>
                  <a:schemeClr val="tx1"/>
                </a:solidFill>
              </a:rPr>
              <a:t>总数。</a:t>
            </a:r>
            <a:endParaRPr kumimoji="1" lang="zh-CN" altLang="en-US" sz="2000" dirty="0">
              <a:solidFill>
                <a:schemeClr val="tx1"/>
              </a:solidFill>
              <a:latin typeface="Times New Roman" pitchFamily="18" charset="0"/>
            </a:endParaRPr>
          </a:p>
        </p:txBody>
      </p:sp>
      <p:sp>
        <p:nvSpPr>
          <p:cNvPr id="11" name="圆角矩形标注 10"/>
          <p:cNvSpPr/>
          <p:nvPr/>
        </p:nvSpPr>
        <p:spPr>
          <a:xfrm>
            <a:off x="3275856" y="3418199"/>
            <a:ext cx="4536504" cy="483127"/>
          </a:xfrm>
          <a:prstGeom prst="wedgeRoundRectCallout">
            <a:avLst>
              <a:gd name="adj1" fmla="val -53378"/>
              <a:gd name="adj2" fmla="val 71631"/>
              <a:gd name="adj3" fmla="val 16667"/>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eaLnBrk="1" hangingPunct="1">
              <a:spcBef>
                <a:spcPct val="20000"/>
              </a:spcBef>
              <a:buClr>
                <a:schemeClr val="bg2"/>
              </a:buClr>
              <a:buSzPct val="75000"/>
              <a:buFont typeface="Wingdings" panose="05000000000000000000" pitchFamily="2" charset="2"/>
              <a:buNone/>
            </a:pPr>
            <a:r>
              <a:rPr lang="zh-CN" altLang="en-US" sz="2000" dirty="0" smtClean="0">
                <a:solidFill>
                  <a:schemeClr val="tx1"/>
                </a:solidFill>
              </a:rPr>
              <a:t>当前没有选中的作业</a:t>
            </a:r>
            <a:r>
              <a:rPr lang="zh-CN" altLang="en-US" sz="2000" dirty="0">
                <a:solidFill>
                  <a:schemeClr val="tx1"/>
                </a:solidFill>
              </a:rPr>
              <a:t>罚款</a:t>
            </a:r>
            <a:r>
              <a:rPr lang="zh-CN" altLang="en-US" sz="2000" dirty="0" smtClean="0">
                <a:solidFill>
                  <a:schemeClr val="tx1"/>
                </a:solidFill>
              </a:rPr>
              <a:t>总数。</a:t>
            </a:r>
            <a:endParaRPr kumimoji="1" lang="zh-CN" altLang="en-US" sz="2000" dirty="0">
              <a:solidFill>
                <a:schemeClr val="tx1"/>
              </a:solidFill>
              <a:latin typeface="Times New Roman" pitchFamily="18" charset="0"/>
            </a:endParaRPr>
          </a:p>
        </p:txBody>
      </p:sp>
      <p:sp>
        <p:nvSpPr>
          <p:cNvPr id="13" name="圆角矩形标注 12"/>
          <p:cNvSpPr/>
          <p:nvPr/>
        </p:nvSpPr>
        <p:spPr>
          <a:xfrm>
            <a:off x="3347864" y="4544154"/>
            <a:ext cx="4536504" cy="1872837"/>
          </a:xfrm>
          <a:prstGeom prst="wedgeRoundRectCallout">
            <a:avLst>
              <a:gd name="adj1" fmla="val -51138"/>
              <a:gd name="adj2" fmla="val -55302"/>
              <a:gd name="adj3" fmla="val 16667"/>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1" hangingPunct="1"/>
            <a:r>
              <a:rPr lang="zh-CN" altLang="en-US" dirty="0">
                <a:solidFill>
                  <a:schemeClr val="tx1"/>
                </a:solidFill>
              </a:rPr>
              <a:t>情景</a:t>
            </a:r>
            <a:r>
              <a:rPr lang="en-US" altLang="zh-CN" dirty="0">
                <a:solidFill>
                  <a:schemeClr val="tx1"/>
                </a:solidFill>
              </a:rPr>
              <a:t>1</a:t>
            </a:r>
            <a:r>
              <a:rPr lang="zh-CN" altLang="en-US" dirty="0">
                <a:solidFill>
                  <a:schemeClr val="tx1"/>
                </a:solidFill>
              </a:rPr>
              <a:t>：</a:t>
            </a:r>
            <a:endParaRPr lang="en-US" altLang="zh-CN" dirty="0">
              <a:solidFill>
                <a:schemeClr val="tx1"/>
              </a:solidFill>
            </a:endParaRPr>
          </a:p>
          <a:p>
            <a:pPr lvl="1" eaLnBrk="1" hangingPunct="1"/>
            <a:r>
              <a:rPr lang="zh-CN" altLang="en-US" dirty="0" smtClean="0">
                <a:solidFill>
                  <a:schemeClr val="tx1"/>
                </a:solidFill>
              </a:rPr>
              <a:t>对</a:t>
            </a:r>
            <a:r>
              <a:rPr lang="en-US" altLang="zh-CN" dirty="0">
                <a:solidFill>
                  <a:schemeClr val="tx1"/>
                </a:solidFill>
              </a:rPr>
              <a:t>E</a:t>
            </a:r>
            <a:r>
              <a:rPr lang="zh-CN" altLang="en-US" dirty="0">
                <a:solidFill>
                  <a:schemeClr val="tx1"/>
                </a:solidFill>
              </a:rPr>
              <a:t>的儿子节点</a:t>
            </a:r>
            <a:r>
              <a:rPr lang="en-US" altLang="zh-CN" dirty="0">
                <a:solidFill>
                  <a:schemeClr val="tx1"/>
                </a:solidFill>
              </a:rPr>
              <a:t>X</a:t>
            </a:r>
            <a:r>
              <a:rPr lang="zh-CN" altLang="en-US" dirty="0">
                <a:solidFill>
                  <a:schemeClr val="tx1"/>
                </a:solidFill>
              </a:rPr>
              <a:t>进行检验，</a:t>
            </a:r>
            <a:r>
              <a:rPr lang="zh-CN" altLang="en-US" dirty="0" smtClean="0">
                <a:solidFill>
                  <a:schemeClr val="tx1"/>
                </a:solidFill>
              </a:rPr>
              <a:t>如果估计值大于</a:t>
            </a:r>
            <a:r>
              <a:rPr lang="en-US" altLang="zh-CN" dirty="0" smtClean="0">
                <a:solidFill>
                  <a:schemeClr val="tx1"/>
                </a:solidFill>
              </a:rPr>
              <a:t>U,</a:t>
            </a:r>
            <a:r>
              <a:rPr lang="zh-CN" altLang="en-US" dirty="0" smtClean="0">
                <a:solidFill>
                  <a:schemeClr val="tx1"/>
                </a:solidFill>
              </a:rPr>
              <a:t>那么杀死</a:t>
            </a:r>
            <a:r>
              <a:rPr lang="en-US" altLang="zh-CN" dirty="0" smtClean="0">
                <a:solidFill>
                  <a:schemeClr val="tx1"/>
                </a:solidFill>
              </a:rPr>
              <a:t>X</a:t>
            </a:r>
            <a:r>
              <a:rPr lang="zh-CN" altLang="en-US" dirty="0" smtClean="0">
                <a:solidFill>
                  <a:schemeClr val="tx1"/>
                </a:solidFill>
              </a:rPr>
              <a:t>。</a:t>
            </a:r>
            <a:endParaRPr lang="zh-CN" altLang="en-US" dirty="0">
              <a:solidFill>
                <a:schemeClr val="tx1"/>
              </a:solidFill>
            </a:endParaRPr>
          </a:p>
          <a:p>
            <a:pPr eaLnBrk="1" hangingPunct="1"/>
            <a:r>
              <a:rPr lang="zh-CN" altLang="en-US" dirty="0">
                <a:solidFill>
                  <a:schemeClr val="tx1"/>
                </a:solidFill>
              </a:rPr>
              <a:t>情景</a:t>
            </a:r>
            <a:r>
              <a:rPr lang="en-US" altLang="zh-CN" dirty="0">
                <a:solidFill>
                  <a:schemeClr val="tx1"/>
                </a:solidFill>
              </a:rPr>
              <a:t>2</a:t>
            </a:r>
            <a:r>
              <a:rPr lang="zh-CN" altLang="en-US" dirty="0">
                <a:solidFill>
                  <a:schemeClr val="tx1"/>
                </a:solidFill>
              </a:rPr>
              <a:t>：</a:t>
            </a:r>
            <a:endParaRPr lang="en-US" altLang="zh-CN" dirty="0">
              <a:solidFill>
                <a:schemeClr val="tx1"/>
              </a:solidFill>
            </a:endParaRPr>
          </a:p>
          <a:p>
            <a:pPr lvl="1" eaLnBrk="1" hangingPunct="1"/>
            <a:r>
              <a:rPr lang="en-US" altLang="zh-CN" dirty="0">
                <a:solidFill>
                  <a:schemeClr val="tx1"/>
                </a:solidFill>
              </a:rPr>
              <a:t>FIFO</a:t>
            </a:r>
            <a:r>
              <a:rPr lang="zh-CN" altLang="en-US" dirty="0">
                <a:solidFill>
                  <a:schemeClr val="tx1"/>
                </a:solidFill>
              </a:rPr>
              <a:t>时</a:t>
            </a:r>
            <a:r>
              <a:rPr lang="zh-CN" altLang="en-US" dirty="0" smtClean="0">
                <a:solidFill>
                  <a:schemeClr val="tx1"/>
                </a:solidFill>
              </a:rPr>
              <a:t>，从队列中选出</a:t>
            </a:r>
            <a:r>
              <a:rPr lang="en-US" altLang="zh-CN" dirty="0" smtClean="0">
                <a:solidFill>
                  <a:schemeClr val="tx1"/>
                </a:solidFill>
              </a:rPr>
              <a:t>E-</a:t>
            </a:r>
            <a:r>
              <a:rPr lang="zh-CN" altLang="en-US" dirty="0" smtClean="0">
                <a:solidFill>
                  <a:schemeClr val="tx1"/>
                </a:solidFill>
              </a:rPr>
              <a:t>结点，如果估计值大于</a:t>
            </a:r>
            <a:r>
              <a:rPr lang="en-US" altLang="zh-CN" dirty="0" smtClean="0">
                <a:solidFill>
                  <a:schemeClr val="tx1"/>
                </a:solidFill>
              </a:rPr>
              <a:t>U</a:t>
            </a:r>
            <a:r>
              <a:rPr lang="zh-CN" altLang="en-US" dirty="0" smtClean="0">
                <a:solidFill>
                  <a:schemeClr val="tx1"/>
                </a:solidFill>
              </a:rPr>
              <a:t>，杀死</a:t>
            </a:r>
            <a:r>
              <a:rPr lang="en-US" altLang="zh-CN" dirty="0" smtClean="0">
                <a:solidFill>
                  <a:schemeClr val="tx1"/>
                </a:solidFill>
              </a:rPr>
              <a:t>E</a:t>
            </a:r>
            <a:r>
              <a:rPr lang="zh-CN" altLang="en-US" dirty="0" smtClean="0">
                <a:solidFill>
                  <a:schemeClr val="tx1"/>
                </a:solidFill>
              </a:rPr>
              <a:t>。</a:t>
            </a:r>
            <a:endParaRPr lang="zh-CN" altLang="en-US" dirty="0">
              <a:solidFill>
                <a:schemeClr val="tx1"/>
              </a:solidFill>
            </a:endParaRPr>
          </a:p>
          <a:p>
            <a:pPr lvl="1" eaLnBrk="1" hangingPunct="1"/>
            <a:endParaRPr lang="en-US" altLang="zh-CN" dirty="0">
              <a:solidFill>
                <a:schemeClr val="tx1"/>
              </a:solidFill>
            </a:endParaRPr>
          </a:p>
        </p:txBody>
      </p:sp>
      <p:sp>
        <p:nvSpPr>
          <p:cNvPr id="14" name="圆角矩形标注 13"/>
          <p:cNvSpPr/>
          <p:nvPr/>
        </p:nvSpPr>
        <p:spPr>
          <a:xfrm>
            <a:off x="2962711" y="1512881"/>
            <a:ext cx="4842296" cy="483127"/>
          </a:xfrm>
          <a:prstGeom prst="wedgeRoundRectCallout">
            <a:avLst>
              <a:gd name="adj1" fmla="val -53378"/>
              <a:gd name="adj2" fmla="val 71631"/>
              <a:gd name="adj3" fmla="val 16667"/>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eaLnBrk="1" hangingPunct="1">
              <a:spcBef>
                <a:spcPct val="20000"/>
              </a:spcBef>
              <a:buClr>
                <a:schemeClr val="bg2"/>
              </a:buClr>
              <a:buSzPct val="75000"/>
              <a:buFont typeface="Wingdings" panose="05000000000000000000" pitchFamily="2" charset="2"/>
              <a:buNone/>
            </a:pPr>
            <a:r>
              <a:rPr lang="zh-CN" altLang="en-US" sz="2000" dirty="0" smtClean="0">
                <a:solidFill>
                  <a:srgbClr val="FF3300"/>
                </a:solidFill>
              </a:rPr>
              <a:t>最优解：</a:t>
            </a:r>
            <a:r>
              <a:rPr lang="zh-CN" altLang="en-US" sz="2000" dirty="0" smtClean="0">
                <a:solidFill>
                  <a:schemeClr val="tx1"/>
                </a:solidFill>
              </a:rPr>
              <a:t>没有选中的作业罚款总数最小。</a:t>
            </a:r>
            <a:endParaRPr kumimoji="1" lang="zh-CN" altLang="en-US" sz="2000" dirty="0">
              <a:solidFill>
                <a:schemeClr val="tx1"/>
              </a:solidFill>
              <a:latin typeface="Times New Roman" pitchFamily="18" charset="0"/>
            </a:endParaRPr>
          </a:p>
        </p:txBody>
      </p:sp>
    </p:spTree>
    <p:extLst>
      <p:ext uri="{BB962C8B-B14F-4D97-AF65-F5344CB8AC3E}">
        <p14:creationId xmlns:p14="http://schemas.microsoft.com/office/powerpoint/2010/main" val="1070128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b="1" dirty="0" smtClean="0"/>
              <a:t>2.1  </a:t>
            </a:r>
            <a:r>
              <a:rPr lang="zh-CN" altLang="en-US" b="1" dirty="0" smtClean="0"/>
              <a:t>算 法</a:t>
            </a:r>
          </a:p>
        </p:txBody>
      </p:sp>
      <p:sp>
        <p:nvSpPr>
          <p:cNvPr id="5123" name="Rectangle 3"/>
          <p:cNvSpPr>
            <a:spLocks noGrp="1" noChangeArrowheads="1"/>
          </p:cNvSpPr>
          <p:nvPr>
            <p:ph type="body" idx="1"/>
          </p:nvPr>
        </p:nvSpPr>
        <p:spPr>
          <a:xfrm>
            <a:off x="448855" y="1828800"/>
            <a:ext cx="3970784" cy="2527920"/>
          </a:xfrm>
        </p:spPr>
        <p:txBody>
          <a:bodyPr/>
          <a:lstStyle/>
          <a:p>
            <a:pPr eaLnBrk="1" hangingPunct="1"/>
            <a:r>
              <a:rPr kumimoji="1" lang="zh-CN" altLang="en-US" sz="2400" b="1" dirty="0" smtClean="0">
                <a:solidFill>
                  <a:schemeClr val="tx2"/>
                </a:solidFill>
              </a:rPr>
              <a:t>什么是算法</a:t>
            </a:r>
          </a:p>
          <a:p>
            <a:pPr eaLnBrk="1" hangingPunct="1"/>
            <a:r>
              <a:rPr kumimoji="1" lang="zh-CN" altLang="en-US" sz="2400" b="1" dirty="0" smtClean="0">
                <a:solidFill>
                  <a:schemeClr val="tx2"/>
                </a:solidFill>
              </a:rPr>
              <a:t>算法的五个重要特性</a:t>
            </a:r>
          </a:p>
          <a:p>
            <a:pPr eaLnBrk="1" hangingPunct="1"/>
            <a:r>
              <a:rPr kumimoji="1" lang="zh-CN" altLang="en-US" sz="2400" b="1" dirty="0" smtClean="0">
                <a:solidFill>
                  <a:schemeClr val="tx2"/>
                </a:solidFill>
              </a:rPr>
              <a:t>计算过程与算法的区别</a:t>
            </a:r>
          </a:p>
          <a:p>
            <a:pPr eaLnBrk="1" hangingPunct="1"/>
            <a:r>
              <a:rPr kumimoji="1" lang="zh-CN" altLang="en-US" sz="2400" b="1" dirty="0" smtClean="0">
                <a:solidFill>
                  <a:schemeClr val="tx2"/>
                </a:solidFill>
              </a:rPr>
              <a:t>问题的求解过程</a:t>
            </a:r>
          </a:p>
          <a:p>
            <a:pPr eaLnBrk="1" hangingPunct="1"/>
            <a:r>
              <a:rPr kumimoji="1" lang="zh-CN" altLang="en-US" sz="2400" b="1" dirty="0" smtClean="0">
                <a:solidFill>
                  <a:schemeClr val="tx2"/>
                </a:solidFill>
              </a:rPr>
              <a:t>算法学习的基本内容</a:t>
            </a:r>
          </a:p>
        </p:txBody>
      </p:sp>
      <p:sp>
        <p:nvSpPr>
          <p:cNvPr id="5" name="Rectangle 3"/>
          <p:cNvSpPr txBox="1">
            <a:spLocks noChangeArrowheads="1"/>
          </p:cNvSpPr>
          <p:nvPr/>
        </p:nvSpPr>
        <p:spPr bwMode="auto">
          <a:xfrm>
            <a:off x="4148712" y="692696"/>
            <a:ext cx="4752528" cy="2943944"/>
          </a:xfrm>
          <a:prstGeom prst="rect">
            <a:avLst/>
          </a:prstGeom>
          <a:solidFill>
            <a:schemeClr val="accent3">
              <a:lumMod val="85000"/>
            </a:schemeClr>
          </a:solidFill>
          <a:ln>
            <a:no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0000"/>
              </a:lnSpc>
            </a:pPr>
            <a:r>
              <a:rPr lang="zh-CN" altLang="en-US" sz="2400" b="0" dirty="0" smtClean="0"/>
              <a:t>满足如下五条特性的一组规则才能被称为算法</a:t>
            </a:r>
            <a:endParaRPr lang="en-US" altLang="zh-CN" sz="2400" b="0" dirty="0" smtClean="0"/>
          </a:p>
          <a:p>
            <a:pPr lvl="1" eaLnBrk="1" hangingPunct="1">
              <a:lnSpc>
                <a:spcPct val="110000"/>
              </a:lnSpc>
            </a:pPr>
            <a:r>
              <a:rPr kumimoji="1" lang="zh-CN" altLang="en-US" sz="2000" b="0" dirty="0" smtClean="0"/>
              <a:t>确定性 </a:t>
            </a:r>
            <a:r>
              <a:rPr kumimoji="1" lang="en-US" altLang="zh-CN" sz="2000" b="0" dirty="0" smtClean="0"/>
              <a:t>(Definiteness)</a:t>
            </a:r>
            <a:endParaRPr kumimoji="1" lang="zh-CN" altLang="en-US" sz="2000" b="0" dirty="0" smtClean="0"/>
          </a:p>
          <a:p>
            <a:pPr lvl="1" eaLnBrk="1" hangingPunct="1">
              <a:lnSpc>
                <a:spcPct val="110000"/>
              </a:lnSpc>
            </a:pPr>
            <a:r>
              <a:rPr kumimoji="1" lang="zh-CN" altLang="en-US" sz="2000" b="0" dirty="0" smtClean="0"/>
              <a:t>能行性 </a:t>
            </a:r>
            <a:r>
              <a:rPr kumimoji="1" lang="en-US" altLang="zh-CN" sz="2000" b="0" dirty="0" smtClean="0"/>
              <a:t>(Effectiveness)</a:t>
            </a:r>
            <a:endParaRPr kumimoji="1" lang="zh-CN" altLang="en-US" sz="2000" b="0" dirty="0" smtClean="0"/>
          </a:p>
          <a:p>
            <a:pPr lvl="1" eaLnBrk="1" hangingPunct="1">
              <a:lnSpc>
                <a:spcPct val="110000"/>
              </a:lnSpc>
            </a:pPr>
            <a:r>
              <a:rPr kumimoji="1" lang="zh-CN" altLang="en-US" sz="2000" b="0" dirty="0" smtClean="0"/>
              <a:t>输入 </a:t>
            </a:r>
            <a:r>
              <a:rPr kumimoji="1" lang="en-US" altLang="zh-CN" sz="2000" b="0" dirty="0" smtClean="0"/>
              <a:t>(Input)</a:t>
            </a:r>
          </a:p>
          <a:p>
            <a:pPr lvl="1" eaLnBrk="1" hangingPunct="1">
              <a:lnSpc>
                <a:spcPct val="110000"/>
              </a:lnSpc>
            </a:pPr>
            <a:r>
              <a:rPr kumimoji="1" lang="zh-CN" altLang="en-US" sz="2000" b="0" dirty="0" smtClean="0"/>
              <a:t>输出</a:t>
            </a:r>
            <a:r>
              <a:rPr kumimoji="1" lang="en-US" altLang="zh-CN" sz="2000" b="0" dirty="0" smtClean="0"/>
              <a:t>(Output)</a:t>
            </a:r>
            <a:endParaRPr kumimoji="1" lang="zh-CN" altLang="en-US" sz="2000" b="0" dirty="0" smtClean="0"/>
          </a:p>
          <a:p>
            <a:pPr lvl="1" eaLnBrk="1" hangingPunct="1">
              <a:lnSpc>
                <a:spcPct val="110000"/>
              </a:lnSpc>
            </a:pPr>
            <a:r>
              <a:rPr kumimoji="1" lang="zh-CN" altLang="en-US" sz="2000" b="0" dirty="0" smtClean="0"/>
              <a:t>有穷性 </a:t>
            </a:r>
            <a:r>
              <a:rPr kumimoji="1" lang="en-US" altLang="zh-CN" sz="2000" b="0" dirty="0" smtClean="0"/>
              <a:t>(Finiteness)</a:t>
            </a:r>
            <a:endParaRPr kumimoji="1" lang="zh-CN" altLang="en-US" sz="2000" b="0" dirty="0" smtClean="0"/>
          </a:p>
          <a:p>
            <a:pPr eaLnBrk="1" hangingPunct="1">
              <a:lnSpc>
                <a:spcPct val="90000"/>
              </a:lnSpc>
              <a:buFont typeface="Wingdings" panose="05000000000000000000" pitchFamily="2" charset="2"/>
              <a:buNone/>
            </a:pPr>
            <a:r>
              <a:rPr kumimoji="1" lang="zh-CN" altLang="en-US" sz="2000" b="0" dirty="0" smtClean="0">
                <a:solidFill>
                  <a:srgbClr val="0000FF"/>
                </a:solidFill>
              </a:rPr>
              <a:t>	</a:t>
            </a:r>
          </a:p>
        </p:txBody>
      </p:sp>
      <p:sp>
        <p:nvSpPr>
          <p:cNvPr id="2" name="矩形 1"/>
          <p:cNvSpPr/>
          <p:nvPr/>
        </p:nvSpPr>
        <p:spPr>
          <a:xfrm>
            <a:off x="4148712" y="3861608"/>
            <a:ext cx="1863448" cy="1938992"/>
          </a:xfrm>
          <a:prstGeom prst="rect">
            <a:avLst/>
          </a:prstGeom>
          <a:solidFill>
            <a:schemeClr val="accent3">
              <a:lumMod val="85000"/>
            </a:schemeClr>
          </a:solidFill>
        </p:spPr>
        <p:txBody>
          <a:bodyPr wrap="square">
            <a:spAutoFit/>
          </a:bodyPr>
          <a:lstStyle/>
          <a:p>
            <a:pPr eaLnBrk="1" hangingPunct="1">
              <a:lnSpc>
                <a:spcPct val="120000"/>
              </a:lnSpc>
            </a:pPr>
            <a:r>
              <a:rPr kumimoji="1" lang="zh-CN" altLang="en-US" sz="2000" b="1" dirty="0">
                <a:solidFill>
                  <a:schemeClr val="tx1">
                    <a:lumMod val="65000"/>
                    <a:lumOff val="35000"/>
                  </a:schemeClr>
                </a:solidFill>
              </a:rPr>
              <a:t>如何设计算法</a:t>
            </a:r>
          </a:p>
          <a:p>
            <a:pPr eaLnBrk="1" hangingPunct="1">
              <a:lnSpc>
                <a:spcPct val="120000"/>
              </a:lnSpc>
            </a:pPr>
            <a:r>
              <a:rPr kumimoji="1" lang="zh-CN" altLang="en-US" sz="2000" b="1" dirty="0">
                <a:solidFill>
                  <a:schemeClr val="tx1">
                    <a:lumMod val="65000"/>
                    <a:lumOff val="35000"/>
                  </a:schemeClr>
                </a:solidFill>
              </a:rPr>
              <a:t>如何表示算法</a:t>
            </a:r>
          </a:p>
          <a:p>
            <a:pPr eaLnBrk="1" hangingPunct="1">
              <a:lnSpc>
                <a:spcPct val="120000"/>
              </a:lnSpc>
            </a:pPr>
            <a:r>
              <a:rPr kumimoji="1" lang="zh-CN" altLang="en-US" sz="2000" b="1" dirty="0">
                <a:solidFill>
                  <a:schemeClr val="tx1">
                    <a:lumMod val="65000"/>
                    <a:lumOff val="35000"/>
                  </a:schemeClr>
                </a:solidFill>
              </a:rPr>
              <a:t>如何确认算法</a:t>
            </a:r>
          </a:p>
          <a:p>
            <a:pPr eaLnBrk="1" hangingPunct="1">
              <a:lnSpc>
                <a:spcPct val="120000"/>
              </a:lnSpc>
            </a:pPr>
            <a:r>
              <a:rPr kumimoji="1" lang="zh-CN" altLang="en-US" sz="2000" b="1" dirty="0">
                <a:solidFill>
                  <a:schemeClr val="tx1">
                    <a:lumMod val="65000"/>
                    <a:lumOff val="35000"/>
                  </a:schemeClr>
                </a:solidFill>
              </a:rPr>
              <a:t>如何分析算法</a:t>
            </a:r>
          </a:p>
          <a:p>
            <a:pPr eaLnBrk="1" hangingPunct="1">
              <a:lnSpc>
                <a:spcPct val="120000"/>
              </a:lnSpc>
            </a:pPr>
            <a:r>
              <a:rPr kumimoji="1" lang="zh-CN" altLang="en-US" sz="2000" b="1" dirty="0">
                <a:solidFill>
                  <a:schemeClr val="tx1">
                    <a:lumMod val="65000"/>
                    <a:lumOff val="35000"/>
                  </a:schemeClr>
                </a:solidFill>
              </a:rPr>
              <a:t>如何测试程序</a:t>
            </a:r>
            <a:endParaRPr lang="zh-CN" altLang="en-US" sz="2000" dirty="0">
              <a:solidFill>
                <a:schemeClr val="tx1">
                  <a:lumMod val="65000"/>
                  <a:lumOff val="35000"/>
                </a:schemeClr>
              </a:solidFill>
            </a:endParaRPr>
          </a:p>
        </p:txBody>
      </p:sp>
    </p:spTree>
    <p:extLst>
      <p:ext uri="{BB962C8B-B14F-4D97-AF65-F5344CB8AC3E}">
        <p14:creationId xmlns:p14="http://schemas.microsoft.com/office/powerpoint/2010/main" val="2863910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8313" y="476250"/>
            <a:ext cx="8229600" cy="1371600"/>
          </a:xfrm>
        </p:spPr>
        <p:txBody>
          <a:bodyPr/>
          <a:lstStyle/>
          <a:p>
            <a:pPr eaLnBrk="1" hangingPunct="1"/>
            <a:r>
              <a:rPr lang="en-US" altLang="zh-CN" b="1" smtClean="0"/>
              <a:t>2.2 </a:t>
            </a:r>
            <a:r>
              <a:rPr lang="zh-CN" altLang="en-US" b="1" smtClean="0"/>
              <a:t>分析算法</a:t>
            </a:r>
          </a:p>
        </p:txBody>
      </p:sp>
      <p:sp>
        <p:nvSpPr>
          <p:cNvPr id="18435" name="Rectangle 3"/>
          <p:cNvSpPr>
            <a:spLocks noGrp="1" noChangeArrowheads="1"/>
          </p:cNvSpPr>
          <p:nvPr>
            <p:ph type="body" idx="1"/>
          </p:nvPr>
        </p:nvSpPr>
        <p:spPr>
          <a:xfrm>
            <a:off x="483911" y="1700808"/>
            <a:ext cx="3826768" cy="2455912"/>
          </a:xfrm>
        </p:spPr>
        <p:txBody>
          <a:bodyPr/>
          <a:lstStyle/>
          <a:p>
            <a:pPr eaLnBrk="1" hangingPunct="1"/>
            <a:r>
              <a:rPr kumimoji="1" lang="zh-CN" altLang="en-US" sz="2400" b="1" dirty="0" smtClean="0"/>
              <a:t>算法分析目的</a:t>
            </a:r>
          </a:p>
          <a:p>
            <a:pPr eaLnBrk="1" hangingPunct="1"/>
            <a:r>
              <a:rPr lang="zh-CN" altLang="en-US" sz="2400" b="1" dirty="0" smtClean="0"/>
              <a:t>算法分析的准备工作</a:t>
            </a:r>
          </a:p>
          <a:p>
            <a:pPr eaLnBrk="1" hangingPunct="1"/>
            <a:r>
              <a:rPr kumimoji="1" lang="zh-CN" altLang="en-US" sz="2400" b="1" dirty="0" smtClean="0">
                <a:solidFill>
                  <a:srgbClr val="0000FF"/>
                </a:solidFill>
              </a:rPr>
              <a:t>计算时间的渐进表示</a:t>
            </a:r>
          </a:p>
          <a:p>
            <a:pPr eaLnBrk="1" hangingPunct="1"/>
            <a:r>
              <a:rPr kumimoji="1" lang="zh-CN" altLang="en-US" sz="2400" b="1" dirty="0" smtClean="0">
                <a:solidFill>
                  <a:schemeClr val="tx2"/>
                </a:solidFill>
              </a:rPr>
              <a:t>一些证明方法</a:t>
            </a:r>
          </a:p>
          <a:p>
            <a:pPr eaLnBrk="1" hangingPunct="1"/>
            <a:r>
              <a:rPr kumimoji="1" lang="zh-CN" altLang="en-US" sz="2400" b="1" dirty="0" smtClean="0">
                <a:solidFill>
                  <a:schemeClr val="tx2"/>
                </a:solidFill>
              </a:rPr>
              <a:t>作时空性能分布图</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1674416"/>
            <a:ext cx="4501551" cy="3017573"/>
          </a:xfrm>
          <a:prstGeom prst="rect">
            <a:avLst/>
          </a:prstGeom>
        </p:spPr>
      </p:pic>
      <p:sp>
        <p:nvSpPr>
          <p:cNvPr id="5" name="Rectangle 3"/>
          <p:cNvSpPr txBox="1">
            <a:spLocks noChangeArrowheads="1"/>
          </p:cNvSpPr>
          <p:nvPr/>
        </p:nvSpPr>
        <p:spPr bwMode="auto">
          <a:xfrm>
            <a:off x="4067944" y="4797152"/>
            <a:ext cx="3754760" cy="1663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kumimoji="1" lang="zh-CN" altLang="en-US" sz="2000" b="0" dirty="0" smtClean="0">
                <a:solidFill>
                  <a:schemeClr val="tx2"/>
                </a:solidFill>
              </a:rPr>
              <a:t>定义</a:t>
            </a:r>
            <a:r>
              <a:rPr kumimoji="1" lang="en-US" altLang="zh-CN" sz="2000" b="0" dirty="0" smtClean="0">
                <a:solidFill>
                  <a:schemeClr val="tx2"/>
                </a:solidFill>
              </a:rPr>
              <a:t>2.1</a:t>
            </a:r>
            <a:r>
              <a:rPr kumimoji="1" lang="zh-CN" altLang="en-US" sz="2000" b="0" dirty="0" smtClean="0">
                <a:solidFill>
                  <a:schemeClr val="tx2"/>
                </a:solidFill>
              </a:rPr>
              <a:t>：</a:t>
            </a:r>
            <a:r>
              <a:rPr kumimoji="1" lang="en-US" altLang="zh-CN" sz="2000" b="0" dirty="0" smtClean="0">
                <a:solidFill>
                  <a:schemeClr val="tx2"/>
                </a:solidFill>
              </a:rPr>
              <a:t>f(n)= O(g(n))</a:t>
            </a:r>
          </a:p>
          <a:p>
            <a:pPr eaLnBrk="1" hangingPunct="1"/>
            <a:r>
              <a:rPr kumimoji="1" lang="zh-CN" altLang="en-US" sz="2000" b="0" dirty="0" smtClean="0">
                <a:solidFill>
                  <a:schemeClr val="tx2"/>
                </a:solidFill>
              </a:rPr>
              <a:t>定义</a:t>
            </a:r>
            <a:r>
              <a:rPr kumimoji="1" lang="en-US" altLang="zh-CN" sz="2000" b="0" dirty="0" smtClean="0">
                <a:solidFill>
                  <a:schemeClr val="tx2"/>
                </a:solidFill>
              </a:rPr>
              <a:t>2.2</a:t>
            </a:r>
            <a:r>
              <a:rPr kumimoji="1" lang="zh-CN" altLang="en-US" sz="2000" b="0" dirty="0" smtClean="0">
                <a:solidFill>
                  <a:schemeClr val="tx2"/>
                </a:solidFill>
              </a:rPr>
              <a:t>：</a:t>
            </a:r>
            <a:r>
              <a:rPr kumimoji="1" lang="en-US" altLang="zh-CN" sz="2000" b="0" dirty="0" smtClean="0">
                <a:solidFill>
                  <a:schemeClr val="tx2"/>
                </a:solidFill>
              </a:rPr>
              <a:t>f(n)=Ω(g(n))</a:t>
            </a:r>
          </a:p>
          <a:p>
            <a:pPr eaLnBrk="1" hangingPunct="1"/>
            <a:r>
              <a:rPr kumimoji="1" lang="zh-CN" altLang="en-US" sz="2000" b="0" dirty="0" smtClean="0">
                <a:solidFill>
                  <a:schemeClr val="tx2"/>
                </a:solidFill>
              </a:rPr>
              <a:t>定义</a:t>
            </a:r>
            <a:r>
              <a:rPr kumimoji="1" lang="en-US" altLang="zh-CN" sz="2000" b="0" dirty="0" smtClean="0">
                <a:solidFill>
                  <a:schemeClr val="tx2"/>
                </a:solidFill>
              </a:rPr>
              <a:t>2.3</a:t>
            </a:r>
            <a:r>
              <a:rPr kumimoji="1" lang="zh-CN" altLang="en-US" sz="2000" b="0" dirty="0" smtClean="0">
                <a:solidFill>
                  <a:schemeClr val="tx2"/>
                </a:solidFill>
              </a:rPr>
              <a:t>：</a:t>
            </a:r>
            <a:r>
              <a:rPr kumimoji="1" lang="en-US" altLang="zh-CN" sz="2000" b="0" dirty="0" smtClean="0">
                <a:solidFill>
                  <a:schemeClr val="tx2"/>
                </a:solidFill>
              </a:rPr>
              <a:t>f(n)=</a:t>
            </a:r>
            <a:r>
              <a:rPr lang="en-US" altLang="zh-CN" sz="2000" b="0" dirty="0" smtClean="0">
                <a:latin typeface="Times New Roman" pitchFamily="18" charset="0"/>
                <a:sym typeface="Symbol" pitchFamily="18" charset="2"/>
              </a:rPr>
              <a:t></a:t>
            </a:r>
            <a:r>
              <a:rPr kumimoji="1" lang="en-US" altLang="zh-CN" sz="2000" b="0" dirty="0" smtClean="0">
                <a:solidFill>
                  <a:schemeClr val="tx2"/>
                </a:solidFill>
              </a:rPr>
              <a:t>(g(n))</a:t>
            </a:r>
          </a:p>
          <a:p>
            <a:pPr eaLnBrk="1" hangingPunct="1"/>
            <a:r>
              <a:rPr kumimoji="1" lang="zh-CN" altLang="en-US" sz="2000" b="0" dirty="0" smtClean="0"/>
              <a:t>定理</a:t>
            </a:r>
            <a:r>
              <a:rPr kumimoji="1" lang="en-US" altLang="zh-CN" sz="2000" b="0" dirty="0" smtClean="0"/>
              <a:t>2.1</a:t>
            </a:r>
          </a:p>
        </p:txBody>
      </p:sp>
      <p:sp>
        <p:nvSpPr>
          <p:cNvPr id="3" name="矩形 2"/>
          <p:cNvSpPr/>
          <p:nvPr/>
        </p:nvSpPr>
        <p:spPr>
          <a:xfrm>
            <a:off x="332485" y="4005517"/>
            <a:ext cx="3672408" cy="2751522"/>
          </a:xfrm>
          <a:prstGeom prst="rect">
            <a:avLst/>
          </a:prstGeom>
          <a:solidFill>
            <a:schemeClr val="accent3">
              <a:lumMod val="85000"/>
            </a:schemeClr>
          </a:solidFill>
        </p:spPr>
        <p:txBody>
          <a:bodyPr wrap="square">
            <a:spAutoFit/>
          </a:bodyPr>
          <a:lstStyle/>
          <a:p>
            <a:pPr eaLnBrk="1" hangingPunct="1">
              <a:lnSpc>
                <a:spcPct val="120000"/>
              </a:lnSpc>
            </a:pPr>
            <a:r>
              <a:rPr lang="zh-CN" altLang="en-US" dirty="0" smtClean="0"/>
              <a:t>目的：</a:t>
            </a:r>
            <a:endParaRPr lang="en-US" altLang="zh-CN" dirty="0" smtClean="0"/>
          </a:p>
          <a:p>
            <a:pPr eaLnBrk="1" hangingPunct="1">
              <a:lnSpc>
                <a:spcPct val="120000"/>
              </a:lnSpc>
            </a:pPr>
            <a:r>
              <a:rPr lang="en-US" altLang="zh-CN" dirty="0" smtClean="0"/>
              <a:t>1.</a:t>
            </a:r>
            <a:r>
              <a:rPr lang="zh-CN" altLang="en-US" dirty="0" smtClean="0"/>
              <a:t>算法分析对</a:t>
            </a:r>
            <a:r>
              <a:rPr lang="zh-CN" altLang="en-US" dirty="0"/>
              <a:t>一个算法需要多少</a:t>
            </a:r>
            <a:r>
              <a:rPr lang="zh-CN" altLang="en-US" dirty="0">
                <a:solidFill>
                  <a:srgbClr val="0000FF"/>
                </a:solidFill>
              </a:rPr>
              <a:t>计算时间</a:t>
            </a:r>
            <a:r>
              <a:rPr lang="zh-CN" altLang="en-US" dirty="0"/>
              <a:t>和</a:t>
            </a:r>
            <a:r>
              <a:rPr lang="zh-CN" altLang="en-US" dirty="0">
                <a:solidFill>
                  <a:srgbClr val="0000FF"/>
                </a:solidFill>
              </a:rPr>
              <a:t>存储空间</a:t>
            </a:r>
            <a:r>
              <a:rPr lang="zh-CN" altLang="en-US" dirty="0"/>
              <a:t>作定量的分析</a:t>
            </a:r>
            <a:r>
              <a:rPr lang="zh-CN" altLang="en-US" dirty="0" smtClean="0"/>
              <a:t>。确定</a:t>
            </a:r>
            <a:r>
              <a:rPr lang="zh-CN" altLang="en-US" dirty="0"/>
              <a:t>算法在什么样的环境下能够有效地运行。</a:t>
            </a:r>
          </a:p>
          <a:p>
            <a:pPr eaLnBrk="1" hangingPunct="1">
              <a:lnSpc>
                <a:spcPct val="120000"/>
              </a:lnSpc>
            </a:pPr>
            <a:r>
              <a:rPr lang="en-US" altLang="zh-CN" dirty="0" smtClean="0"/>
              <a:t>2.</a:t>
            </a:r>
            <a:r>
              <a:rPr lang="zh-CN" altLang="en-US" dirty="0" smtClean="0"/>
              <a:t>分析</a:t>
            </a:r>
            <a:r>
              <a:rPr lang="zh-CN" altLang="en-US" dirty="0"/>
              <a:t>在</a:t>
            </a:r>
            <a:r>
              <a:rPr lang="zh-CN" altLang="en-US" dirty="0">
                <a:solidFill>
                  <a:srgbClr val="0000FF"/>
                </a:solidFill>
              </a:rPr>
              <a:t>最好</a:t>
            </a:r>
            <a:r>
              <a:rPr lang="zh-CN" altLang="en-US" dirty="0"/>
              <a:t>、</a:t>
            </a:r>
            <a:r>
              <a:rPr lang="zh-CN" altLang="en-US" dirty="0">
                <a:solidFill>
                  <a:srgbClr val="0000FF"/>
                </a:solidFill>
              </a:rPr>
              <a:t>最坏</a:t>
            </a:r>
            <a:r>
              <a:rPr lang="zh-CN" altLang="en-US" dirty="0"/>
              <a:t>和</a:t>
            </a:r>
            <a:r>
              <a:rPr lang="zh-CN" altLang="en-US" dirty="0">
                <a:solidFill>
                  <a:srgbClr val="0000FF"/>
                </a:solidFill>
              </a:rPr>
              <a:t>平均</a:t>
            </a:r>
            <a:r>
              <a:rPr lang="zh-CN" altLang="en-US" dirty="0"/>
              <a:t>情况下的执行情况</a:t>
            </a:r>
            <a:r>
              <a:rPr lang="zh-CN" altLang="en-US" dirty="0" smtClean="0"/>
              <a:t>。对</a:t>
            </a:r>
            <a:r>
              <a:rPr lang="zh-CN" altLang="en-US" dirty="0"/>
              <a:t>同一问题不同算法的有效性作出比较。</a:t>
            </a:r>
          </a:p>
        </p:txBody>
      </p:sp>
    </p:spTree>
    <p:extLst>
      <p:ext uri="{BB962C8B-B14F-4D97-AF65-F5344CB8AC3E}">
        <p14:creationId xmlns:p14="http://schemas.microsoft.com/office/powerpoint/2010/main" val="16463485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b="1" dirty="0"/>
              <a:t>第四章 分治法</a:t>
            </a:r>
            <a:endParaRPr lang="zh-CN" altLang="en-US" b="1" dirty="0" smtClean="0"/>
          </a:p>
        </p:txBody>
      </p:sp>
      <p:sp>
        <p:nvSpPr>
          <p:cNvPr id="5123" name="Rectangle 3"/>
          <p:cNvSpPr>
            <a:spLocks noGrp="1" noChangeArrowheads="1"/>
          </p:cNvSpPr>
          <p:nvPr>
            <p:ph type="body" idx="1"/>
          </p:nvPr>
        </p:nvSpPr>
        <p:spPr>
          <a:xfrm>
            <a:off x="457200" y="1773238"/>
            <a:ext cx="5698976" cy="4176042"/>
          </a:xfrm>
        </p:spPr>
        <p:txBody>
          <a:bodyPr/>
          <a:lstStyle/>
          <a:p>
            <a:pPr eaLnBrk="1" hangingPunct="1">
              <a:lnSpc>
                <a:spcPct val="90000"/>
              </a:lnSpc>
            </a:pPr>
            <a:r>
              <a:rPr kumimoji="1" lang="en-US" altLang="zh-CN" dirty="0" smtClean="0"/>
              <a:t>4.1 </a:t>
            </a:r>
            <a:r>
              <a:rPr kumimoji="1" lang="zh-CN" altLang="en-US" dirty="0" smtClean="0"/>
              <a:t>一般方法</a:t>
            </a:r>
          </a:p>
          <a:p>
            <a:pPr eaLnBrk="1" hangingPunct="1">
              <a:lnSpc>
                <a:spcPct val="90000"/>
              </a:lnSpc>
            </a:pPr>
            <a:r>
              <a:rPr kumimoji="1" lang="en-US" altLang="zh-CN" dirty="0" smtClean="0"/>
              <a:t>4.2 </a:t>
            </a:r>
            <a:r>
              <a:rPr kumimoji="1" lang="zh-CN" altLang="en-US" dirty="0" smtClean="0"/>
              <a:t>二分检索</a:t>
            </a:r>
          </a:p>
          <a:p>
            <a:pPr eaLnBrk="1" hangingPunct="1">
              <a:lnSpc>
                <a:spcPct val="90000"/>
              </a:lnSpc>
            </a:pPr>
            <a:r>
              <a:rPr kumimoji="1" lang="en-US" altLang="zh-CN" dirty="0" smtClean="0"/>
              <a:t>4.3 </a:t>
            </a:r>
            <a:r>
              <a:rPr kumimoji="1" lang="zh-CN" altLang="en-US" dirty="0" smtClean="0"/>
              <a:t>归并分类</a:t>
            </a:r>
            <a:endParaRPr kumimoji="1" lang="en-US" altLang="zh-CN" dirty="0" smtClean="0"/>
          </a:p>
          <a:p>
            <a:pPr eaLnBrk="1" hangingPunct="1">
              <a:lnSpc>
                <a:spcPct val="90000"/>
              </a:lnSpc>
            </a:pPr>
            <a:r>
              <a:rPr kumimoji="1" lang="en-US" altLang="zh-CN" dirty="0" smtClean="0"/>
              <a:t>4.4 </a:t>
            </a:r>
            <a:r>
              <a:rPr kumimoji="1" lang="zh-CN" altLang="en-US" dirty="0" smtClean="0"/>
              <a:t>二维极大点问题</a:t>
            </a:r>
          </a:p>
          <a:p>
            <a:pPr eaLnBrk="1" hangingPunct="1">
              <a:lnSpc>
                <a:spcPct val="90000"/>
              </a:lnSpc>
            </a:pPr>
            <a:r>
              <a:rPr kumimoji="1" lang="en-US" altLang="zh-CN" dirty="0" smtClean="0"/>
              <a:t>4.5 </a:t>
            </a:r>
            <a:r>
              <a:rPr kumimoji="1" lang="zh-CN" altLang="en-US" dirty="0" smtClean="0"/>
              <a:t>斯特拉森矩阵</a:t>
            </a:r>
            <a:r>
              <a:rPr kumimoji="1" lang="zh-CN" altLang="en-US" dirty="0" smtClean="0"/>
              <a:t>乘法</a:t>
            </a:r>
            <a:endParaRPr kumimoji="1" lang="en-US" altLang="zh-CN" dirty="0" smtClean="0"/>
          </a:p>
        </p:txBody>
      </p:sp>
    </p:spTree>
    <p:extLst>
      <p:ext uri="{BB962C8B-B14F-4D97-AF65-F5344CB8AC3E}">
        <p14:creationId xmlns:p14="http://schemas.microsoft.com/office/powerpoint/2010/main" val="2636742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kumimoji="1" lang="en-US" altLang="zh-CN" smtClean="0"/>
              <a:t>4.1 </a:t>
            </a:r>
            <a:r>
              <a:rPr kumimoji="1" lang="zh-CN" altLang="en-US" smtClean="0"/>
              <a:t>一般方法</a:t>
            </a:r>
          </a:p>
        </p:txBody>
      </p:sp>
      <p:sp>
        <p:nvSpPr>
          <p:cNvPr id="6147" name="Rectangle 3"/>
          <p:cNvSpPr>
            <a:spLocks noGrp="1" noChangeArrowheads="1"/>
          </p:cNvSpPr>
          <p:nvPr>
            <p:ph type="body" idx="1"/>
          </p:nvPr>
        </p:nvSpPr>
        <p:spPr>
          <a:xfrm>
            <a:off x="480508" y="1764942"/>
            <a:ext cx="5122912" cy="2095872"/>
          </a:xfrm>
        </p:spPr>
        <p:txBody>
          <a:bodyPr/>
          <a:lstStyle/>
          <a:p>
            <a:pPr eaLnBrk="1" hangingPunct="1"/>
            <a:r>
              <a:rPr lang="zh-CN" altLang="en-US" sz="2400" dirty="0" smtClean="0"/>
              <a:t>分治法适用的问题</a:t>
            </a:r>
          </a:p>
          <a:p>
            <a:pPr eaLnBrk="1" hangingPunct="1"/>
            <a:r>
              <a:rPr lang="zh-CN" altLang="en-US" sz="2400" dirty="0" smtClean="0"/>
              <a:t>分治法的求解思想</a:t>
            </a:r>
          </a:p>
          <a:p>
            <a:pPr eaLnBrk="1" hangingPunct="1"/>
            <a:r>
              <a:rPr kumimoji="1" lang="zh-CN" altLang="en-US" sz="2400" dirty="0" smtClean="0">
                <a:solidFill>
                  <a:srgbClr val="000000"/>
                </a:solidFill>
              </a:rPr>
              <a:t>分治策略</a:t>
            </a:r>
            <a:r>
              <a:rPr kumimoji="1" lang="en-US" altLang="zh-CN" sz="2400" dirty="0" smtClean="0">
                <a:solidFill>
                  <a:srgbClr val="000000"/>
                </a:solidFill>
              </a:rPr>
              <a:t>DANDC</a:t>
            </a:r>
            <a:r>
              <a:rPr kumimoji="1" lang="zh-CN" altLang="en-US" sz="2400" dirty="0" smtClean="0">
                <a:solidFill>
                  <a:srgbClr val="000000"/>
                </a:solidFill>
              </a:rPr>
              <a:t>的抽象化控制</a:t>
            </a:r>
          </a:p>
          <a:p>
            <a:pPr eaLnBrk="1" hangingPunct="1"/>
            <a:r>
              <a:rPr kumimoji="1" lang="zh-CN" altLang="en-US" sz="2400" dirty="0" smtClean="0">
                <a:solidFill>
                  <a:srgbClr val="000000"/>
                </a:solidFill>
              </a:rPr>
              <a:t>分治策略</a:t>
            </a:r>
            <a:r>
              <a:rPr kumimoji="1" lang="en-US" altLang="zh-CN" sz="2400" dirty="0" smtClean="0"/>
              <a:t>DANDC</a:t>
            </a:r>
            <a:r>
              <a:rPr kumimoji="1" lang="zh-CN" altLang="en-US" sz="2400" dirty="0" smtClean="0"/>
              <a:t>的计算时间</a:t>
            </a:r>
          </a:p>
        </p:txBody>
      </p:sp>
      <p:sp>
        <p:nvSpPr>
          <p:cNvPr id="4" name="Rectangle 3"/>
          <p:cNvSpPr txBox="1">
            <a:spLocks noChangeArrowheads="1"/>
          </p:cNvSpPr>
          <p:nvPr/>
        </p:nvSpPr>
        <p:spPr bwMode="auto">
          <a:xfrm>
            <a:off x="934468" y="4323899"/>
            <a:ext cx="7488832" cy="1656184"/>
          </a:xfrm>
          <a:prstGeom prst="rect">
            <a:avLst/>
          </a:prstGeom>
          <a:solidFill>
            <a:schemeClr val="accent3">
              <a:lumMod val="85000"/>
            </a:schemeClr>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400" b="0" dirty="0" smtClean="0"/>
              <a:t>思想：将整个问题分成若干个小问题后分而治之。</a:t>
            </a:r>
          </a:p>
          <a:p>
            <a:pPr lvl="1" eaLnBrk="1" hangingPunct="1"/>
            <a:r>
              <a:rPr lang="zh-CN" altLang="en-US" sz="2000" b="0" dirty="0" smtClean="0"/>
              <a:t>通常，由分治法所得到的子问题与原问题具有相同的类型。</a:t>
            </a:r>
          </a:p>
          <a:p>
            <a:pPr lvl="1" eaLnBrk="1" hangingPunct="1"/>
            <a:r>
              <a:rPr lang="zh-CN" altLang="en-US" sz="2000" b="0" dirty="0" smtClean="0"/>
              <a:t>可以反复使用分治策略，直到可以直接求解子问题为止。</a:t>
            </a:r>
          </a:p>
          <a:p>
            <a:pPr lvl="1" eaLnBrk="1" hangingPunct="1"/>
            <a:r>
              <a:rPr lang="zh-CN" altLang="en-US" sz="2000" b="0" dirty="0" smtClean="0"/>
              <a:t>适合采用递归过程来表示。</a:t>
            </a:r>
          </a:p>
        </p:txBody>
      </p:sp>
      <p:grpSp>
        <p:nvGrpSpPr>
          <p:cNvPr id="5" name="Group 6"/>
          <p:cNvGrpSpPr>
            <a:grpSpLocks/>
          </p:cNvGrpSpPr>
          <p:nvPr/>
        </p:nvGrpSpPr>
        <p:grpSpPr bwMode="auto">
          <a:xfrm>
            <a:off x="3995936" y="3484912"/>
            <a:ext cx="4317708" cy="800491"/>
            <a:chOff x="996" y="1724"/>
            <a:chExt cx="2520" cy="707"/>
          </a:xfrm>
        </p:grpSpPr>
        <p:sp>
          <p:nvSpPr>
            <p:cNvPr id="6" name="AutoShape 7"/>
            <p:cNvSpPr>
              <a:spLocks/>
            </p:cNvSpPr>
            <p:nvPr/>
          </p:nvSpPr>
          <p:spPr bwMode="auto">
            <a:xfrm>
              <a:off x="1653" y="1745"/>
              <a:ext cx="192" cy="576"/>
            </a:xfrm>
            <a:prstGeom prst="leftBrace">
              <a:avLst>
                <a:gd name="adj1" fmla="val 25000"/>
                <a:gd name="adj2" fmla="val 50000"/>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600" b="0"/>
            </a:p>
          </p:txBody>
        </p:sp>
        <p:sp>
          <p:nvSpPr>
            <p:cNvPr id="7" name="Text Box 8"/>
            <p:cNvSpPr txBox="1">
              <a:spLocks noChangeArrowheads="1"/>
            </p:cNvSpPr>
            <p:nvPr/>
          </p:nvSpPr>
          <p:spPr bwMode="auto">
            <a:xfrm>
              <a:off x="1845" y="1724"/>
              <a:ext cx="1671"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kumimoji="1" lang="en-US" altLang="zh-CN" sz="2400" dirty="0">
                  <a:solidFill>
                    <a:srgbClr val="0000FF"/>
                  </a:solidFill>
                  <a:latin typeface="Times New Roman" panose="02020603050405020304" pitchFamily="18" charset="0"/>
                </a:rPr>
                <a:t>g(n)	</a:t>
              </a:r>
              <a:r>
                <a:rPr kumimoji="1" lang="en-US" altLang="zh-CN" sz="2400" dirty="0" smtClean="0">
                  <a:solidFill>
                    <a:srgbClr val="0000FF"/>
                  </a:solidFill>
                  <a:latin typeface="Times New Roman" panose="02020603050405020304" pitchFamily="18" charset="0"/>
                </a:rPr>
                <a:t>        n</a:t>
              </a:r>
              <a:r>
                <a:rPr kumimoji="1" lang="zh-CN" altLang="en-US" sz="2400" dirty="0">
                  <a:solidFill>
                    <a:srgbClr val="0000FF"/>
                  </a:solidFill>
                  <a:latin typeface="Times New Roman" panose="02020603050405020304" pitchFamily="18" charset="0"/>
                </a:rPr>
                <a:t>足够小</a:t>
              </a:r>
            </a:p>
          </p:txBody>
        </p:sp>
        <p:sp>
          <p:nvSpPr>
            <p:cNvPr id="8" name="Text Box 9"/>
            <p:cNvSpPr txBox="1">
              <a:spLocks noChangeArrowheads="1"/>
            </p:cNvSpPr>
            <p:nvPr/>
          </p:nvSpPr>
          <p:spPr bwMode="auto">
            <a:xfrm>
              <a:off x="1866" y="2056"/>
              <a:ext cx="1592"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400" dirty="0">
                  <a:solidFill>
                    <a:srgbClr val="0000FF"/>
                  </a:solidFill>
                  <a:latin typeface="Times New Roman" panose="02020603050405020304" pitchFamily="18" charset="0"/>
                </a:rPr>
                <a:t>2T(n/2)+f(n)	</a:t>
              </a:r>
              <a:r>
                <a:rPr kumimoji="1" lang="en-US" altLang="zh-CN" sz="2400" dirty="0" smtClean="0">
                  <a:solidFill>
                    <a:srgbClr val="0000FF"/>
                  </a:solidFill>
                  <a:latin typeface="Times New Roman" panose="02020603050405020304" pitchFamily="18" charset="0"/>
                </a:rPr>
                <a:t> </a:t>
              </a:r>
              <a:r>
                <a:rPr kumimoji="1" lang="zh-CN" altLang="en-US" sz="2400" dirty="0" smtClean="0">
                  <a:solidFill>
                    <a:srgbClr val="0000FF"/>
                  </a:solidFill>
                  <a:latin typeface="Times New Roman" panose="02020603050405020304" pitchFamily="18" charset="0"/>
                </a:rPr>
                <a:t>否则</a:t>
              </a:r>
              <a:endParaRPr kumimoji="1" lang="zh-CN" altLang="en-US" sz="2400" dirty="0">
                <a:solidFill>
                  <a:srgbClr val="0000FF"/>
                </a:solidFill>
                <a:latin typeface="Times New Roman" panose="02020603050405020304" pitchFamily="18" charset="0"/>
              </a:endParaRPr>
            </a:p>
          </p:txBody>
        </p:sp>
        <p:sp>
          <p:nvSpPr>
            <p:cNvPr id="9" name="Text Box 10"/>
            <p:cNvSpPr txBox="1">
              <a:spLocks noChangeArrowheads="1"/>
            </p:cNvSpPr>
            <p:nvPr/>
          </p:nvSpPr>
          <p:spPr bwMode="auto">
            <a:xfrm>
              <a:off x="996" y="1851"/>
              <a:ext cx="731" cy="410"/>
            </a:xfrm>
            <a:prstGeom prst="rect">
              <a:avLst/>
            </a:prstGeom>
            <a:noFill/>
            <a:ln>
              <a:noFill/>
            </a:ln>
            <a:effectLst/>
            <a:extLst>
              <a:ext uri="{909E8E84-426E-40DD-AFC4-6F175D3DCCD1}">
                <a14:hiddenFill xmlns:a14="http://schemas.microsoft.com/office/drawing/2010/main">
                  <a:solidFill>
                    <a:srgbClr val="F3DFF9"/>
                  </a:solidFill>
                </a14:hiddenFill>
              </a:ext>
              <a:ext uri="{91240B29-F687-4F45-9708-019B960494DF}">
                <a14:hiddenLine xmlns:a14="http://schemas.microsoft.com/office/drawing/2010/main" w="12700">
                  <a:solidFill>
                    <a:srgbClr val="B21BE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solidFill>
                    <a:srgbClr val="0000FF"/>
                  </a:solidFill>
                  <a:latin typeface="Times New Roman" panose="02020603050405020304" pitchFamily="18" charset="0"/>
                </a:rPr>
                <a:t>T(n)=</a:t>
              </a:r>
            </a:p>
          </p:txBody>
        </p:sp>
      </p:grpSp>
    </p:spTree>
    <p:extLst>
      <p:ext uri="{BB962C8B-B14F-4D97-AF65-F5344CB8AC3E}">
        <p14:creationId xmlns:p14="http://schemas.microsoft.com/office/powerpoint/2010/main" val="15744750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kumimoji="1" lang="en-US" altLang="zh-CN" smtClean="0"/>
              <a:t>4.2 </a:t>
            </a:r>
            <a:r>
              <a:rPr kumimoji="1" lang="zh-CN" altLang="en-US" smtClean="0"/>
              <a:t>二分检索</a:t>
            </a:r>
          </a:p>
        </p:txBody>
      </p:sp>
      <p:sp>
        <p:nvSpPr>
          <p:cNvPr id="12291" name="Rectangle 3"/>
          <p:cNvSpPr>
            <a:spLocks noGrp="1" noChangeArrowheads="1"/>
          </p:cNvSpPr>
          <p:nvPr>
            <p:ph type="body" idx="1"/>
          </p:nvPr>
        </p:nvSpPr>
        <p:spPr>
          <a:xfrm>
            <a:off x="457200" y="1628775"/>
            <a:ext cx="8229600" cy="4687888"/>
          </a:xfrm>
        </p:spPr>
        <p:txBody>
          <a:bodyPr/>
          <a:lstStyle/>
          <a:p>
            <a:pPr eaLnBrk="1" hangingPunct="1"/>
            <a:r>
              <a:rPr kumimoji="1" lang="zh-CN" altLang="en-US" sz="2400" dirty="0" smtClean="0">
                <a:solidFill>
                  <a:schemeClr val="tx2"/>
                </a:solidFill>
              </a:rPr>
              <a:t>问题描述</a:t>
            </a:r>
          </a:p>
          <a:p>
            <a:pPr eaLnBrk="1" hangingPunct="1"/>
            <a:r>
              <a:rPr kumimoji="1" lang="zh-CN" altLang="en-US" sz="2400" dirty="0" smtClean="0"/>
              <a:t>求解原理</a:t>
            </a:r>
          </a:p>
          <a:p>
            <a:pPr eaLnBrk="1" hangingPunct="1"/>
            <a:r>
              <a:rPr kumimoji="1" lang="zh-CN" altLang="en-US" sz="2400" dirty="0" smtClean="0"/>
              <a:t>二分检索算法</a:t>
            </a:r>
          </a:p>
          <a:p>
            <a:pPr eaLnBrk="1" hangingPunct="1"/>
            <a:r>
              <a:rPr kumimoji="1" lang="zh-CN" altLang="en-US" sz="2400" dirty="0" smtClean="0">
                <a:solidFill>
                  <a:schemeClr val="tx2"/>
                </a:solidFill>
              </a:rPr>
              <a:t>二分检索实例</a:t>
            </a:r>
          </a:p>
          <a:p>
            <a:pPr eaLnBrk="1" hangingPunct="1"/>
            <a:r>
              <a:rPr kumimoji="1" lang="zh-CN" altLang="en-US" sz="2400" dirty="0" smtClean="0">
                <a:solidFill>
                  <a:schemeClr val="tx2"/>
                </a:solidFill>
              </a:rPr>
              <a:t>算法正确性证明</a:t>
            </a:r>
          </a:p>
          <a:p>
            <a:pPr eaLnBrk="1" hangingPunct="1"/>
            <a:r>
              <a:rPr kumimoji="1" lang="zh-CN" altLang="en-US" sz="2400" dirty="0" smtClean="0"/>
              <a:t>算法所需的空间和时间</a:t>
            </a:r>
          </a:p>
          <a:p>
            <a:pPr eaLnBrk="1" hangingPunct="1"/>
            <a:r>
              <a:rPr kumimoji="1" lang="zh-CN" altLang="en-US" sz="2400" dirty="0" smtClean="0">
                <a:solidFill>
                  <a:schemeClr val="tx2"/>
                </a:solidFill>
              </a:rPr>
              <a:t>二元比较树</a:t>
            </a:r>
          </a:p>
          <a:p>
            <a:pPr eaLnBrk="1" hangingPunct="1"/>
            <a:r>
              <a:rPr lang="zh-CN" altLang="en-US" sz="2400" dirty="0" smtClean="0"/>
              <a:t>算法</a:t>
            </a:r>
            <a:r>
              <a:rPr lang="en-US" altLang="zh-CN" sz="2400" dirty="0" smtClean="0"/>
              <a:t>BINSRCH</a:t>
            </a:r>
            <a:r>
              <a:rPr lang="zh-CN" altLang="en-US" sz="2400" dirty="0" smtClean="0"/>
              <a:t>的计算时间</a:t>
            </a:r>
            <a:endParaRPr kumimoji="1" lang="zh-CN" altLang="en-US" sz="2400" dirty="0" smtClean="0">
              <a:solidFill>
                <a:schemeClr val="tx2"/>
              </a:solidFill>
            </a:endParaRPr>
          </a:p>
          <a:p>
            <a:pPr eaLnBrk="1" hangingPunct="1"/>
            <a:r>
              <a:rPr kumimoji="1" lang="zh-CN" altLang="en-US" sz="2400" dirty="0" smtClean="0">
                <a:solidFill>
                  <a:schemeClr val="tx2"/>
                </a:solidFill>
              </a:rPr>
              <a:t>以比较为基础检索的时间下界</a:t>
            </a:r>
          </a:p>
        </p:txBody>
      </p:sp>
      <p:sp>
        <p:nvSpPr>
          <p:cNvPr id="2" name="矩形 1"/>
          <p:cNvSpPr/>
          <p:nvPr/>
        </p:nvSpPr>
        <p:spPr>
          <a:xfrm>
            <a:off x="4283968" y="706010"/>
            <a:ext cx="4572000" cy="1532984"/>
          </a:xfrm>
          <a:prstGeom prst="rect">
            <a:avLst/>
          </a:prstGeom>
          <a:solidFill>
            <a:schemeClr val="accent3">
              <a:lumMod val="85000"/>
            </a:schemeClr>
          </a:solidFill>
        </p:spPr>
        <p:txBody>
          <a:bodyPr>
            <a:spAutoFit/>
          </a:bodyPr>
          <a:lstStyle/>
          <a:p>
            <a:pPr eaLnBrk="1" hangingPunct="1">
              <a:lnSpc>
                <a:spcPct val="120000"/>
              </a:lnSpc>
              <a:spcBef>
                <a:spcPct val="50000"/>
              </a:spcBef>
              <a:defRPr/>
            </a:pPr>
            <a:r>
              <a:rPr kumimoji="1" lang="zh-CN" altLang="en-US" sz="2000" dirty="0">
                <a:solidFill>
                  <a:schemeClr val="tx2"/>
                </a:solidFill>
              </a:rPr>
              <a:t>定理</a:t>
            </a:r>
            <a:r>
              <a:rPr kumimoji="1" lang="en-US" altLang="zh-CN" sz="2000" dirty="0">
                <a:solidFill>
                  <a:schemeClr val="tx2"/>
                </a:solidFill>
              </a:rPr>
              <a:t>4.2: </a:t>
            </a:r>
            <a:r>
              <a:rPr kumimoji="1" lang="zh-CN" altLang="en-US" sz="2000" dirty="0">
                <a:solidFill>
                  <a:schemeClr val="tx2"/>
                </a:solidFill>
              </a:rPr>
              <a:t>若</a:t>
            </a:r>
            <a:r>
              <a:rPr kumimoji="1" lang="en-US" altLang="zh-CN" sz="2000" dirty="0">
                <a:solidFill>
                  <a:schemeClr val="tx2"/>
                </a:solidFill>
              </a:rPr>
              <a:t>n</a:t>
            </a:r>
            <a:r>
              <a:rPr kumimoji="1" lang="zh-CN" altLang="en-US" sz="2000" dirty="0">
                <a:solidFill>
                  <a:schemeClr val="tx2"/>
                </a:solidFill>
              </a:rPr>
              <a:t>在区域</a:t>
            </a:r>
            <a:r>
              <a:rPr kumimoji="1" lang="en-US" altLang="zh-CN" sz="2000" dirty="0">
                <a:solidFill>
                  <a:schemeClr val="tx2"/>
                </a:solidFill>
              </a:rPr>
              <a:t>[2</a:t>
            </a:r>
            <a:r>
              <a:rPr kumimoji="1" lang="en-US" altLang="zh-CN" sz="2000" baseline="30000" dirty="0">
                <a:solidFill>
                  <a:schemeClr val="tx2"/>
                </a:solidFill>
              </a:rPr>
              <a:t>k-1</a:t>
            </a:r>
            <a:r>
              <a:rPr kumimoji="1" lang="en-US" altLang="zh-CN" sz="2000" dirty="0">
                <a:solidFill>
                  <a:schemeClr val="tx2"/>
                </a:solidFill>
              </a:rPr>
              <a:t>, 2</a:t>
            </a:r>
            <a:r>
              <a:rPr kumimoji="1" lang="en-US" altLang="zh-CN" sz="2000" baseline="30000" dirty="0">
                <a:solidFill>
                  <a:schemeClr val="tx2"/>
                </a:solidFill>
              </a:rPr>
              <a:t>k</a:t>
            </a:r>
            <a:r>
              <a:rPr kumimoji="1" lang="en-US" altLang="zh-CN" sz="2000" dirty="0">
                <a:solidFill>
                  <a:schemeClr val="tx2"/>
                </a:solidFill>
              </a:rPr>
              <a:t>)</a:t>
            </a:r>
            <a:r>
              <a:rPr kumimoji="1" lang="zh-CN" altLang="en-US" sz="2000" dirty="0">
                <a:solidFill>
                  <a:schemeClr val="tx2"/>
                </a:solidFill>
              </a:rPr>
              <a:t>中，则对于一次成功的检索，二分检索算法至多作</a:t>
            </a:r>
            <a:r>
              <a:rPr kumimoji="1" lang="en-US" altLang="zh-CN" sz="2000" dirty="0">
                <a:solidFill>
                  <a:schemeClr val="tx2"/>
                </a:solidFill>
              </a:rPr>
              <a:t>k</a:t>
            </a:r>
            <a:r>
              <a:rPr kumimoji="1" lang="zh-CN" altLang="en-US" sz="2000" dirty="0">
                <a:solidFill>
                  <a:schemeClr val="tx2"/>
                </a:solidFill>
              </a:rPr>
              <a:t>次比较，而对于一次不成功的检索，或者作</a:t>
            </a:r>
            <a:r>
              <a:rPr kumimoji="1" lang="en-US" altLang="zh-CN" sz="2000" dirty="0">
                <a:solidFill>
                  <a:schemeClr val="tx2"/>
                </a:solidFill>
              </a:rPr>
              <a:t>k-1</a:t>
            </a:r>
            <a:r>
              <a:rPr kumimoji="1" lang="zh-CN" altLang="en-US" sz="2000" dirty="0">
                <a:solidFill>
                  <a:schemeClr val="tx2"/>
                </a:solidFill>
              </a:rPr>
              <a:t>次比较或者作</a:t>
            </a:r>
            <a:r>
              <a:rPr kumimoji="1" lang="en-US" altLang="zh-CN" sz="2000" dirty="0">
                <a:solidFill>
                  <a:schemeClr val="tx2"/>
                </a:solidFill>
              </a:rPr>
              <a:t>k</a:t>
            </a:r>
            <a:r>
              <a:rPr kumimoji="1" lang="zh-CN" altLang="en-US" sz="2000" dirty="0">
                <a:solidFill>
                  <a:schemeClr val="tx2"/>
                </a:solidFill>
              </a:rPr>
              <a:t>次比较。</a:t>
            </a:r>
            <a:endParaRPr kumimoji="1" lang="en-US" altLang="zh-CN" sz="2000" dirty="0">
              <a:solidFill>
                <a:schemeClr val="tx2"/>
              </a:solidFill>
            </a:endParaRPr>
          </a:p>
        </p:txBody>
      </p:sp>
      <p:sp>
        <p:nvSpPr>
          <p:cNvPr id="3" name="矩形 2"/>
          <p:cNvSpPr/>
          <p:nvPr/>
        </p:nvSpPr>
        <p:spPr>
          <a:xfrm>
            <a:off x="4300201" y="2348880"/>
            <a:ext cx="4572000" cy="2308324"/>
          </a:xfrm>
          <a:prstGeom prst="rect">
            <a:avLst/>
          </a:prstGeom>
          <a:solidFill>
            <a:schemeClr val="accent3">
              <a:lumMod val="85000"/>
            </a:schemeClr>
          </a:solidFill>
        </p:spPr>
        <p:txBody>
          <a:bodyPr>
            <a:spAutoFit/>
          </a:bodyPr>
          <a:lstStyle/>
          <a:p>
            <a:pPr eaLnBrk="1" hangingPunct="1">
              <a:lnSpc>
                <a:spcPct val="120000"/>
              </a:lnSpc>
            </a:pPr>
            <a:r>
              <a:rPr kumimoji="1" lang="zh-CN" altLang="en-US" sz="2000" dirty="0" smtClean="0">
                <a:solidFill>
                  <a:schemeClr val="tx2"/>
                </a:solidFill>
              </a:rPr>
              <a:t>定理</a:t>
            </a:r>
            <a:r>
              <a:rPr kumimoji="1" lang="en-US" altLang="zh-CN" sz="2000" dirty="0" smtClean="0">
                <a:solidFill>
                  <a:schemeClr val="tx2"/>
                </a:solidFill>
              </a:rPr>
              <a:t>4.3</a:t>
            </a:r>
            <a:r>
              <a:rPr kumimoji="1" lang="zh-CN" altLang="en-US" sz="2000" dirty="0" smtClean="0">
                <a:solidFill>
                  <a:schemeClr val="tx2"/>
                </a:solidFill>
              </a:rPr>
              <a:t>：设</a:t>
            </a:r>
            <a:r>
              <a:rPr kumimoji="1" lang="en-US" altLang="zh-CN" sz="2000" dirty="0">
                <a:solidFill>
                  <a:schemeClr val="tx2"/>
                </a:solidFill>
              </a:rPr>
              <a:t>A(1:n)</a:t>
            </a:r>
            <a:r>
              <a:rPr kumimoji="1" lang="zh-CN" altLang="en-US" sz="2000" dirty="0">
                <a:solidFill>
                  <a:schemeClr val="tx2"/>
                </a:solidFill>
              </a:rPr>
              <a:t>含有</a:t>
            </a:r>
            <a:r>
              <a:rPr kumimoji="1" lang="en-US" altLang="zh-CN" sz="2000" dirty="0">
                <a:solidFill>
                  <a:schemeClr val="tx2"/>
                </a:solidFill>
              </a:rPr>
              <a:t>n(n≥1)</a:t>
            </a:r>
            <a:r>
              <a:rPr kumimoji="1" lang="zh-CN" altLang="en-US" sz="2000" dirty="0">
                <a:solidFill>
                  <a:schemeClr val="tx2"/>
                </a:solidFill>
              </a:rPr>
              <a:t>个不同的元素，排序为</a:t>
            </a:r>
            <a:r>
              <a:rPr kumimoji="1" lang="en-US" altLang="zh-CN" sz="2000" dirty="0">
                <a:solidFill>
                  <a:schemeClr val="tx2"/>
                </a:solidFill>
              </a:rPr>
              <a:t>A(1)&lt;A(2)&lt;…&lt;A(n)</a:t>
            </a:r>
            <a:r>
              <a:rPr kumimoji="1" lang="zh-CN" altLang="en-US" sz="2000" dirty="0">
                <a:solidFill>
                  <a:schemeClr val="tx2"/>
                </a:solidFill>
              </a:rPr>
              <a:t>。又设以比较为基础去判断是否</a:t>
            </a:r>
            <a:r>
              <a:rPr kumimoji="1" lang="en-US" altLang="zh-CN" sz="2000" dirty="0" err="1">
                <a:solidFill>
                  <a:schemeClr val="tx2"/>
                </a:solidFill>
              </a:rPr>
              <a:t>x∈A</a:t>
            </a:r>
            <a:r>
              <a:rPr kumimoji="1" lang="en-US" altLang="zh-CN" sz="2000" dirty="0">
                <a:solidFill>
                  <a:schemeClr val="tx2"/>
                </a:solidFill>
              </a:rPr>
              <a:t>(1:n)</a:t>
            </a:r>
            <a:r>
              <a:rPr kumimoji="1" lang="zh-CN" altLang="en-US" sz="2000" dirty="0">
                <a:solidFill>
                  <a:schemeClr val="tx2"/>
                </a:solidFill>
              </a:rPr>
              <a:t>的任何算法在最坏情况下所需的最小比较次数是</a:t>
            </a:r>
            <a:r>
              <a:rPr kumimoji="1" lang="en-US" altLang="zh-CN" sz="2000" dirty="0">
                <a:solidFill>
                  <a:schemeClr val="tx2"/>
                </a:solidFill>
              </a:rPr>
              <a:t>FIND(n)</a:t>
            </a:r>
            <a:r>
              <a:rPr kumimoji="1" lang="zh-CN" altLang="en-US" sz="2000" dirty="0">
                <a:solidFill>
                  <a:schemeClr val="tx2"/>
                </a:solidFill>
              </a:rPr>
              <a:t>，那么</a:t>
            </a:r>
            <a:r>
              <a:rPr kumimoji="1" lang="en-US" altLang="zh-CN" sz="2000" dirty="0">
                <a:solidFill>
                  <a:schemeClr val="tx2"/>
                </a:solidFill>
              </a:rPr>
              <a:t>FIND(n)≥  log(n+1</a:t>
            </a:r>
            <a:r>
              <a:rPr kumimoji="1" lang="en-US" altLang="zh-CN" sz="2000" dirty="0" smtClean="0">
                <a:solidFill>
                  <a:schemeClr val="tx2"/>
                </a:solidFill>
              </a:rPr>
              <a:t>)</a:t>
            </a:r>
            <a:r>
              <a:rPr kumimoji="1" lang="zh-CN" altLang="en-US" sz="2000" dirty="0" smtClean="0">
                <a:solidFill>
                  <a:schemeClr val="tx2"/>
                </a:solidFill>
              </a:rPr>
              <a:t>。</a:t>
            </a:r>
            <a:endParaRPr lang="en-US" altLang="zh-CN" sz="2000" dirty="0">
              <a:solidFill>
                <a:schemeClr val="tx2"/>
              </a:solidFill>
            </a:endParaRPr>
          </a:p>
        </p:txBody>
      </p:sp>
    </p:spTree>
    <p:extLst>
      <p:ext uri="{BB962C8B-B14F-4D97-AF65-F5344CB8AC3E}">
        <p14:creationId xmlns:p14="http://schemas.microsoft.com/office/powerpoint/2010/main" val="23488090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mtClean="0"/>
              <a:t>4.3 </a:t>
            </a:r>
            <a:r>
              <a:rPr lang="zh-CN" altLang="en-US" smtClean="0"/>
              <a:t>归并分类</a:t>
            </a:r>
          </a:p>
        </p:txBody>
      </p:sp>
      <p:sp>
        <p:nvSpPr>
          <p:cNvPr id="38915" name="Rectangle 3"/>
          <p:cNvSpPr>
            <a:spLocks noGrp="1" noChangeArrowheads="1"/>
          </p:cNvSpPr>
          <p:nvPr>
            <p:ph type="body" idx="1"/>
          </p:nvPr>
        </p:nvSpPr>
        <p:spPr>
          <a:xfrm>
            <a:off x="428677" y="1628800"/>
            <a:ext cx="8229600" cy="2520280"/>
          </a:xfrm>
        </p:spPr>
        <p:txBody>
          <a:bodyPr/>
          <a:lstStyle/>
          <a:p>
            <a:pPr eaLnBrk="1" hangingPunct="1">
              <a:lnSpc>
                <a:spcPct val="90000"/>
              </a:lnSpc>
            </a:pPr>
            <a:r>
              <a:rPr lang="zh-CN" altLang="en-US" sz="2400" dirty="0" smtClean="0"/>
              <a:t>问题描述及一般方法思想</a:t>
            </a:r>
            <a:r>
              <a:rPr lang="en-US" altLang="zh-CN" sz="2400" dirty="0" smtClean="0"/>
              <a:t>(</a:t>
            </a:r>
            <a:r>
              <a:rPr lang="zh-CN" altLang="en-US" sz="2400" dirty="0" smtClean="0"/>
              <a:t>直接插入法</a:t>
            </a:r>
            <a:r>
              <a:rPr lang="en-US" altLang="zh-CN" sz="2400" dirty="0" smtClean="0"/>
              <a:t>)</a:t>
            </a:r>
          </a:p>
          <a:p>
            <a:pPr eaLnBrk="1" hangingPunct="1">
              <a:lnSpc>
                <a:spcPct val="90000"/>
              </a:lnSpc>
            </a:pPr>
            <a:r>
              <a:rPr kumimoji="1" lang="zh-CN" altLang="en-US" sz="2400" dirty="0" smtClean="0">
                <a:solidFill>
                  <a:schemeClr val="tx2"/>
                </a:solidFill>
              </a:rPr>
              <a:t>归并分类算法思想、描述及实例</a:t>
            </a:r>
          </a:p>
          <a:p>
            <a:pPr eaLnBrk="1" hangingPunct="1">
              <a:lnSpc>
                <a:spcPct val="90000"/>
              </a:lnSpc>
            </a:pPr>
            <a:r>
              <a:rPr kumimoji="1" lang="zh-CN" altLang="en-US" sz="2400" dirty="0" smtClean="0">
                <a:solidFill>
                  <a:schemeClr val="tx2"/>
                </a:solidFill>
              </a:rPr>
              <a:t>合并算法思想、描述及实例</a:t>
            </a:r>
          </a:p>
          <a:p>
            <a:pPr eaLnBrk="1" hangingPunct="1">
              <a:lnSpc>
                <a:spcPct val="90000"/>
              </a:lnSpc>
            </a:pPr>
            <a:r>
              <a:rPr lang="zh-CN" altLang="en-US" sz="2400" dirty="0" smtClean="0"/>
              <a:t>归并分类算法的计算时间</a:t>
            </a:r>
          </a:p>
          <a:p>
            <a:pPr eaLnBrk="1" hangingPunct="1">
              <a:lnSpc>
                <a:spcPct val="90000"/>
              </a:lnSpc>
            </a:pPr>
            <a:r>
              <a:rPr lang="zh-CN" altLang="en-US" sz="2400" dirty="0" smtClean="0"/>
              <a:t>归并分类算法的缺点及改进方法</a:t>
            </a:r>
            <a:r>
              <a:rPr lang="en-US" altLang="zh-CN" sz="2400" dirty="0" smtClean="0"/>
              <a:t>(</a:t>
            </a:r>
            <a:r>
              <a:rPr lang="zh-CN" altLang="en-US" sz="2400" dirty="0" smtClean="0"/>
              <a:t>略</a:t>
            </a:r>
            <a:r>
              <a:rPr lang="en-US" altLang="zh-CN" sz="2400" dirty="0" smtClean="0"/>
              <a:t>)</a:t>
            </a:r>
            <a:endParaRPr lang="zh-CN" altLang="en-US" sz="2400" dirty="0" smtClean="0"/>
          </a:p>
          <a:p>
            <a:pPr eaLnBrk="1" hangingPunct="1">
              <a:lnSpc>
                <a:spcPct val="90000"/>
              </a:lnSpc>
            </a:pPr>
            <a:r>
              <a:rPr lang="zh-CN" altLang="en-US" sz="2400" dirty="0" smtClean="0"/>
              <a:t>以比较为基础分类的时间下界</a:t>
            </a:r>
          </a:p>
        </p:txBody>
      </p:sp>
      <p:grpSp>
        <p:nvGrpSpPr>
          <p:cNvPr id="4" name="Group 4"/>
          <p:cNvGrpSpPr>
            <a:grpSpLocks/>
          </p:cNvGrpSpPr>
          <p:nvPr/>
        </p:nvGrpSpPr>
        <p:grpSpPr bwMode="auto">
          <a:xfrm>
            <a:off x="4867779" y="3861048"/>
            <a:ext cx="1126158" cy="731837"/>
            <a:chOff x="654" y="946"/>
            <a:chExt cx="871" cy="461"/>
          </a:xfrm>
        </p:grpSpPr>
        <p:sp>
          <p:nvSpPr>
            <p:cNvPr id="5" name="Text Box 5"/>
            <p:cNvSpPr txBox="1">
              <a:spLocks noChangeArrowheads="1"/>
            </p:cNvSpPr>
            <p:nvPr/>
          </p:nvSpPr>
          <p:spPr bwMode="auto">
            <a:xfrm>
              <a:off x="654" y="1008"/>
              <a:ext cx="7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a:solidFill>
                    <a:srgbClr val="FF0000"/>
                  </a:solidFill>
                  <a:latin typeface="Times New Roman" panose="02020603050405020304" pitchFamily="18" charset="0"/>
                </a:rPr>
                <a:t>T(n)=</a:t>
              </a:r>
            </a:p>
          </p:txBody>
        </p:sp>
        <p:sp>
          <p:nvSpPr>
            <p:cNvPr id="6" name="AutoShape 6"/>
            <p:cNvSpPr>
              <a:spLocks/>
            </p:cNvSpPr>
            <p:nvPr/>
          </p:nvSpPr>
          <p:spPr bwMode="auto">
            <a:xfrm>
              <a:off x="1337" y="946"/>
              <a:ext cx="188" cy="461"/>
            </a:xfrm>
            <a:prstGeom prst="leftBrace">
              <a:avLst>
                <a:gd name="adj1" fmla="val 2043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600" b="0">
                <a:solidFill>
                  <a:srgbClr val="FF0000"/>
                </a:solidFill>
              </a:endParaRPr>
            </a:p>
          </p:txBody>
        </p:sp>
      </p:grpSp>
      <p:sp>
        <p:nvSpPr>
          <p:cNvPr id="7" name="Text Box 7"/>
          <p:cNvSpPr txBox="1">
            <a:spLocks noChangeArrowheads="1"/>
          </p:cNvSpPr>
          <p:nvPr/>
        </p:nvSpPr>
        <p:spPr bwMode="auto">
          <a:xfrm>
            <a:off x="6017971" y="4244506"/>
            <a:ext cx="24331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dirty="0">
                <a:solidFill>
                  <a:srgbClr val="FF0000"/>
                </a:solidFill>
                <a:latin typeface="Times New Roman" panose="02020603050405020304" pitchFamily="18" charset="0"/>
              </a:rPr>
              <a:t>2T(n/2)+</a:t>
            </a:r>
            <a:r>
              <a:rPr kumimoji="1" lang="en-US" altLang="zh-CN" sz="2400" dirty="0" err="1" smtClean="0">
                <a:solidFill>
                  <a:srgbClr val="FF0000"/>
                </a:solidFill>
                <a:latin typeface="Times New Roman" panose="02020603050405020304" pitchFamily="18" charset="0"/>
              </a:rPr>
              <a:t>cn</a:t>
            </a:r>
            <a:r>
              <a:rPr kumimoji="1" lang="en-US" altLang="zh-CN" sz="2400" dirty="0" smtClean="0">
                <a:solidFill>
                  <a:srgbClr val="FF0000"/>
                </a:solidFill>
                <a:latin typeface="Times New Roman" panose="02020603050405020304" pitchFamily="18" charset="0"/>
              </a:rPr>
              <a:t>  n&gt;1</a:t>
            </a:r>
            <a:endParaRPr kumimoji="1" lang="zh-CN" altLang="en-US" sz="2400" dirty="0">
              <a:solidFill>
                <a:srgbClr val="FF0000"/>
              </a:solidFill>
              <a:latin typeface="Times New Roman" panose="02020603050405020304" pitchFamily="18" charset="0"/>
            </a:endParaRPr>
          </a:p>
        </p:txBody>
      </p:sp>
      <p:sp>
        <p:nvSpPr>
          <p:cNvPr id="8" name="Text Box 11"/>
          <p:cNvSpPr txBox="1">
            <a:spLocks noChangeArrowheads="1"/>
          </p:cNvSpPr>
          <p:nvPr/>
        </p:nvSpPr>
        <p:spPr bwMode="auto">
          <a:xfrm>
            <a:off x="6017971" y="3765301"/>
            <a:ext cx="22138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dirty="0" smtClean="0">
                <a:solidFill>
                  <a:srgbClr val="FF0000"/>
                </a:solidFill>
                <a:latin typeface="Times New Roman" panose="02020603050405020304" pitchFamily="18" charset="0"/>
              </a:rPr>
              <a:t>a                  n=1</a:t>
            </a:r>
            <a:endParaRPr kumimoji="1" lang="zh-CN" altLang="en-US" sz="2400" dirty="0">
              <a:solidFill>
                <a:srgbClr val="FF0000"/>
              </a:solidFill>
              <a:latin typeface="Times New Roman" panose="02020603050405020304" pitchFamily="18" charset="0"/>
            </a:endParaRPr>
          </a:p>
        </p:txBody>
      </p:sp>
      <p:sp>
        <p:nvSpPr>
          <p:cNvPr id="2" name="矩形 1"/>
          <p:cNvSpPr/>
          <p:nvPr/>
        </p:nvSpPr>
        <p:spPr>
          <a:xfrm>
            <a:off x="899592" y="4748951"/>
            <a:ext cx="7277927" cy="1200329"/>
          </a:xfrm>
          <a:prstGeom prst="rect">
            <a:avLst/>
          </a:prstGeom>
          <a:solidFill>
            <a:schemeClr val="accent3">
              <a:lumMod val="85000"/>
            </a:schemeClr>
          </a:solidFill>
        </p:spPr>
        <p:txBody>
          <a:bodyPr wrap="square">
            <a:spAutoFit/>
          </a:bodyPr>
          <a:lstStyle/>
          <a:p>
            <a:pPr eaLnBrk="1" hangingPunct="1">
              <a:lnSpc>
                <a:spcPct val="120000"/>
              </a:lnSpc>
            </a:pPr>
            <a:r>
              <a:rPr kumimoji="1" lang="zh-CN" altLang="en-US" sz="2000" dirty="0"/>
              <a:t>任何以关键字比较为基础的分类算法，最坏情况下的时间下界都是</a:t>
            </a:r>
            <a:r>
              <a:rPr kumimoji="1" lang="en-US" altLang="zh-CN" sz="2000" dirty="0">
                <a:solidFill>
                  <a:srgbClr val="0000FF"/>
                </a:solidFill>
              </a:rPr>
              <a:t>Ω(</a:t>
            </a:r>
            <a:r>
              <a:rPr kumimoji="1" lang="en-US" altLang="zh-CN" sz="2000" dirty="0" err="1">
                <a:solidFill>
                  <a:srgbClr val="0000FF"/>
                </a:solidFill>
              </a:rPr>
              <a:t>nlogn</a:t>
            </a:r>
            <a:r>
              <a:rPr kumimoji="1" lang="en-US" altLang="zh-CN" sz="2000" dirty="0">
                <a:solidFill>
                  <a:srgbClr val="0000FF"/>
                </a:solidFill>
              </a:rPr>
              <a:t>)</a:t>
            </a:r>
            <a:r>
              <a:rPr kumimoji="1" lang="zh-CN" altLang="en-US" sz="2000" dirty="0"/>
              <a:t>，因此从数量级的角度上看</a:t>
            </a:r>
            <a:r>
              <a:rPr kumimoji="1" lang="en-US" altLang="zh-CN" sz="2000" dirty="0"/>
              <a:t>, </a:t>
            </a:r>
            <a:r>
              <a:rPr kumimoji="1" lang="zh-CN" altLang="en-US" sz="2000" dirty="0"/>
              <a:t>归并算法是最坏情况下的最优算法。</a:t>
            </a:r>
          </a:p>
        </p:txBody>
      </p:sp>
    </p:spTree>
    <p:extLst>
      <p:ext uri="{BB962C8B-B14F-4D97-AF65-F5344CB8AC3E}">
        <p14:creationId xmlns:p14="http://schemas.microsoft.com/office/powerpoint/2010/main" val="16587088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smtClean="0"/>
              <a:t>4.4 </a:t>
            </a:r>
            <a:r>
              <a:rPr lang="zh-CN" altLang="en-US" smtClean="0"/>
              <a:t>二维极大点问题</a:t>
            </a:r>
          </a:p>
        </p:txBody>
      </p:sp>
      <p:sp>
        <p:nvSpPr>
          <p:cNvPr id="55299" name="内容占位符 2"/>
          <p:cNvSpPr>
            <a:spLocks noGrp="1"/>
          </p:cNvSpPr>
          <p:nvPr>
            <p:ph idx="1"/>
          </p:nvPr>
        </p:nvSpPr>
        <p:spPr>
          <a:xfrm>
            <a:off x="457200" y="1772816"/>
            <a:ext cx="8229600" cy="3886200"/>
          </a:xfrm>
        </p:spPr>
        <p:txBody>
          <a:bodyPr/>
          <a:lstStyle/>
          <a:p>
            <a:r>
              <a:rPr lang="zh-CN" altLang="en-US" sz="2400" dirty="0" smtClean="0"/>
              <a:t>问题描述</a:t>
            </a:r>
            <a:endParaRPr lang="en-US" altLang="zh-CN" sz="2400" dirty="0" smtClean="0"/>
          </a:p>
          <a:p>
            <a:r>
              <a:rPr lang="zh-CN" altLang="en-US" sz="2400" dirty="0" smtClean="0"/>
              <a:t>问题实例</a:t>
            </a:r>
            <a:endParaRPr lang="en-US" altLang="zh-CN" sz="2400" dirty="0" smtClean="0"/>
          </a:p>
          <a:p>
            <a:r>
              <a:rPr lang="zh-CN" altLang="en-US" sz="2400" dirty="0" smtClean="0"/>
              <a:t>求解办法对比</a:t>
            </a:r>
            <a:endParaRPr lang="en-US" altLang="zh-CN" sz="2400" dirty="0" smtClean="0"/>
          </a:p>
          <a:p>
            <a:r>
              <a:rPr lang="zh-CN" altLang="en-US" sz="2400" dirty="0" smtClean="0"/>
              <a:t>分治法分析</a:t>
            </a:r>
            <a:endParaRPr lang="en-US" altLang="zh-CN" sz="2400" dirty="0" smtClean="0"/>
          </a:p>
          <a:p>
            <a:r>
              <a:rPr lang="zh-CN" altLang="en-US" sz="2400" dirty="0" smtClean="0"/>
              <a:t>分治法描述</a:t>
            </a:r>
            <a:endParaRPr lang="en-US" altLang="zh-CN" sz="2400" dirty="0" smtClean="0"/>
          </a:p>
          <a:p>
            <a:r>
              <a:rPr lang="zh-CN" altLang="en-US" sz="2400" dirty="0" smtClean="0"/>
              <a:t>算法优化分析</a:t>
            </a:r>
            <a:endParaRPr lang="en-US" altLang="zh-CN" sz="2400" dirty="0" smtClean="0"/>
          </a:p>
          <a:p>
            <a:r>
              <a:rPr lang="zh-CN" altLang="en-US" sz="2400" dirty="0" smtClean="0"/>
              <a:t>时间复杂度</a:t>
            </a:r>
            <a:endParaRPr lang="en-US" altLang="zh-CN" sz="2400" dirty="0" smtClean="0"/>
          </a:p>
        </p:txBody>
      </p:sp>
      <p:sp>
        <p:nvSpPr>
          <p:cNvPr id="4" name="内容占位符 2"/>
          <p:cNvSpPr txBox="1">
            <a:spLocks/>
          </p:cNvSpPr>
          <p:nvPr/>
        </p:nvSpPr>
        <p:spPr bwMode="auto">
          <a:xfrm>
            <a:off x="3203848" y="3584769"/>
            <a:ext cx="5047059" cy="1736786"/>
          </a:xfrm>
          <a:prstGeom prst="rect">
            <a:avLst/>
          </a:prstGeom>
          <a:solidFill>
            <a:schemeClr val="accent3">
              <a:lumMod val="85000"/>
            </a:schemeClr>
          </a:solidFill>
          <a:ln>
            <a:no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b="0" dirty="0" smtClean="0"/>
              <a:t>具有预排序的分治策略</a:t>
            </a:r>
            <a:r>
              <a:rPr lang="en-US" altLang="zh-CN" sz="2400" b="0" dirty="0" smtClean="0"/>
              <a:t>O(</a:t>
            </a:r>
            <a:r>
              <a:rPr lang="en-US" altLang="zh-CN" sz="2400" b="0" dirty="0" err="1" smtClean="0"/>
              <a:t>nlogn</a:t>
            </a:r>
            <a:r>
              <a:rPr lang="en-US" altLang="zh-CN" sz="2400" b="0" dirty="0" smtClean="0"/>
              <a:t>)</a:t>
            </a:r>
          </a:p>
          <a:p>
            <a:pPr lvl="1">
              <a:defRPr/>
            </a:pPr>
            <a:r>
              <a:rPr lang="zh-CN" altLang="en-US" sz="2000" b="0" dirty="0" smtClean="0"/>
              <a:t>预排序</a:t>
            </a:r>
            <a:r>
              <a:rPr lang="en-US" altLang="zh-CN" sz="2000" b="0" dirty="0" smtClean="0"/>
              <a:t>O(</a:t>
            </a:r>
            <a:r>
              <a:rPr lang="en-US" altLang="zh-CN" sz="2000" b="0" dirty="0" err="1" smtClean="0"/>
              <a:t>nlogn</a:t>
            </a:r>
            <a:r>
              <a:rPr lang="en-US" altLang="zh-CN" sz="2000" b="0" dirty="0" smtClean="0"/>
              <a:t>)</a:t>
            </a:r>
          </a:p>
          <a:p>
            <a:pPr lvl="1">
              <a:defRPr/>
            </a:pPr>
            <a:r>
              <a:rPr lang="zh-CN" altLang="en-US" sz="2000" b="0" dirty="0" smtClean="0"/>
              <a:t>分治法</a:t>
            </a:r>
            <a:r>
              <a:rPr lang="en-US" altLang="zh-CN" sz="2000" b="0" dirty="0" smtClean="0"/>
              <a:t>O(</a:t>
            </a:r>
            <a:r>
              <a:rPr lang="en-US" altLang="zh-CN" sz="2000" b="0" dirty="0" err="1" smtClean="0"/>
              <a:t>nlogn</a:t>
            </a:r>
            <a:r>
              <a:rPr lang="en-US" altLang="zh-CN" sz="2000" b="0" dirty="0" smtClean="0"/>
              <a:t>)</a:t>
            </a:r>
          </a:p>
          <a:p>
            <a:pPr>
              <a:defRPr/>
            </a:pPr>
            <a:r>
              <a:rPr lang="zh-CN" altLang="en-US" sz="2400" b="0" dirty="0" smtClean="0"/>
              <a:t>优于直接方法的时间复杂度</a:t>
            </a:r>
            <a:r>
              <a:rPr lang="en-US" altLang="zh-CN" sz="2400" b="0" dirty="0" smtClean="0"/>
              <a:t>O(n</a:t>
            </a:r>
            <a:r>
              <a:rPr lang="en-US" altLang="zh-CN" sz="2400" b="0" baseline="30000" dirty="0" smtClean="0"/>
              <a:t>2</a:t>
            </a:r>
            <a:r>
              <a:rPr lang="en-US" altLang="zh-CN" sz="2400" b="0" dirty="0" smtClean="0"/>
              <a:t>)</a:t>
            </a:r>
          </a:p>
          <a:p>
            <a:pPr marL="0" indent="0">
              <a:buFont typeface="Wingdings" panose="05000000000000000000" pitchFamily="2" charset="2"/>
              <a:buNone/>
              <a:defRPr/>
            </a:pPr>
            <a:endParaRPr lang="zh-CN" altLang="en-US" sz="2800" b="0" dirty="0"/>
          </a:p>
        </p:txBody>
      </p:sp>
      <p:sp>
        <p:nvSpPr>
          <p:cNvPr id="5" name="AutoShape 4"/>
          <p:cNvSpPr>
            <a:spLocks/>
          </p:cNvSpPr>
          <p:nvPr/>
        </p:nvSpPr>
        <p:spPr bwMode="auto">
          <a:xfrm>
            <a:off x="4130551" y="1726271"/>
            <a:ext cx="190500" cy="868362"/>
          </a:xfrm>
          <a:prstGeom prst="leftBrace">
            <a:avLst>
              <a:gd name="adj1" fmla="val 3340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600" b="0">
              <a:solidFill>
                <a:srgbClr val="FF0000"/>
              </a:solidFill>
            </a:endParaRPr>
          </a:p>
        </p:txBody>
      </p:sp>
      <p:sp>
        <p:nvSpPr>
          <p:cNvPr id="6" name="Text Box 5"/>
          <p:cNvSpPr txBox="1">
            <a:spLocks noChangeArrowheads="1"/>
          </p:cNvSpPr>
          <p:nvPr/>
        </p:nvSpPr>
        <p:spPr bwMode="auto">
          <a:xfrm>
            <a:off x="4283968" y="1726271"/>
            <a:ext cx="3888432" cy="35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kumimoji="1" lang="en-US" altLang="zh-CN" sz="2400" dirty="0">
                <a:solidFill>
                  <a:srgbClr val="FF0000"/>
                </a:solidFill>
                <a:latin typeface="Times New Roman" panose="02020603050405020304" pitchFamily="18" charset="0"/>
              </a:rPr>
              <a:t>1   </a:t>
            </a:r>
            <a:r>
              <a:rPr kumimoji="1" lang="en-US" altLang="zh-CN" sz="2400" dirty="0" smtClean="0">
                <a:solidFill>
                  <a:srgbClr val="FF0000"/>
                </a:solidFill>
                <a:latin typeface="Times New Roman" panose="02020603050405020304" pitchFamily="18" charset="0"/>
              </a:rPr>
              <a:t>      </a:t>
            </a:r>
            <a:r>
              <a:rPr kumimoji="1" lang="en-US" altLang="zh-CN" sz="2400" dirty="0">
                <a:solidFill>
                  <a:srgbClr val="FF0000"/>
                </a:solidFill>
                <a:latin typeface="Times New Roman" panose="02020603050405020304" pitchFamily="18" charset="0"/>
              </a:rPr>
              <a:t>	                 n=1</a:t>
            </a:r>
          </a:p>
        </p:txBody>
      </p:sp>
      <p:sp>
        <p:nvSpPr>
          <p:cNvPr id="7" name="Text Box 9"/>
          <p:cNvSpPr txBox="1">
            <a:spLocks noChangeArrowheads="1"/>
          </p:cNvSpPr>
          <p:nvPr/>
        </p:nvSpPr>
        <p:spPr bwMode="auto">
          <a:xfrm>
            <a:off x="2920876" y="1904071"/>
            <a:ext cx="1228725" cy="52540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rgbClr val="A50021"/>
              </a:buClr>
              <a:buFont typeface="Wingdings" panose="05000000000000000000" pitchFamily="2" charset="2"/>
              <a:buNone/>
            </a:pPr>
            <a:r>
              <a:rPr kumimoji="1" lang="en-US" altLang="zh-CN" sz="2800" b="0">
                <a:solidFill>
                  <a:srgbClr val="FF0000"/>
                </a:solidFill>
                <a:latin typeface="Times New Roman" panose="02020603050405020304" pitchFamily="18" charset="0"/>
              </a:rPr>
              <a:t>T(n)=</a:t>
            </a:r>
          </a:p>
        </p:txBody>
      </p:sp>
      <p:sp>
        <p:nvSpPr>
          <p:cNvPr id="8" name="Text Box 7"/>
          <p:cNvSpPr txBox="1">
            <a:spLocks noChangeArrowheads="1"/>
          </p:cNvSpPr>
          <p:nvPr/>
        </p:nvSpPr>
        <p:spPr bwMode="auto">
          <a:xfrm>
            <a:off x="4321051" y="2264433"/>
            <a:ext cx="3624710" cy="35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kumimoji="1" lang="en-US" altLang="zh-CN" sz="2400">
                <a:solidFill>
                  <a:srgbClr val="FF0000"/>
                </a:solidFill>
                <a:latin typeface="Times New Roman" panose="02020603050405020304" pitchFamily="18" charset="0"/>
              </a:rPr>
              <a:t>2T(n/2)+ O(n)+O(n)    n&gt;1</a:t>
            </a:r>
          </a:p>
        </p:txBody>
      </p:sp>
      <p:sp>
        <p:nvSpPr>
          <p:cNvPr id="9" name="圆角矩形标注 7"/>
          <p:cNvSpPr>
            <a:spLocks noChangeArrowheads="1"/>
          </p:cNvSpPr>
          <p:nvPr/>
        </p:nvSpPr>
        <p:spPr bwMode="auto">
          <a:xfrm>
            <a:off x="4644008" y="2780159"/>
            <a:ext cx="499368" cy="504825"/>
          </a:xfrm>
          <a:prstGeom prst="wedgeRoundRectCallout">
            <a:avLst>
              <a:gd name="adj1" fmla="val 49500"/>
              <a:gd name="adj2" fmla="val -77690"/>
              <a:gd name="adj3" fmla="val 1666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dirty="0" smtClean="0">
                <a:solidFill>
                  <a:srgbClr val="FF0000"/>
                </a:solidFill>
              </a:rPr>
              <a:t>治</a:t>
            </a:r>
            <a:endParaRPr lang="zh-CN" altLang="en-US" sz="2000" dirty="0">
              <a:solidFill>
                <a:srgbClr val="FF0000"/>
              </a:solidFill>
            </a:endParaRPr>
          </a:p>
        </p:txBody>
      </p:sp>
      <p:sp>
        <p:nvSpPr>
          <p:cNvPr id="10" name="圆角矩形标注 8"/>
          <p:cNvSpPr>
            <a:spLocks noChangeArrowheads="1"/>
          </p:cNvSpPr>
          <p:nvPr/>
        </p:nvSpPr>
        <p:spPr bwMode="auto">
          <a:xfrm>
            <a:off x="5868144" y="2767671"/>
            <a:ext cx="556344" cy="504825"/>
          </a:xfrm>
          <a:prstGeom prst="wedgeRoundRectCallout">
            <a:avLst>
              <a:gd name="adj1" fmla="val 49500"/>
              <a:gd name="adj2" fmla="val -77690"/>
              <a:gd name="adj3" fmla="val 1666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dirty="0" smtClean="0">
                <a:solidFill>
                  <a:srgbClr val="FF0000"/>
                </a:solidFill>
              </a:rPr>
              <a:t>分</a:t>
            </a:r>
            <a:endParaRPr lang="zh-CN" altLang="en-US" sz="2000" dirty="0">
              <a:solidFill>
                <a:srgbClr val="FF0000"/>
              </a:solidFill>
            </a:endParaRPr>
          </a:p>
        </p:txBody>
      </p:sp>
      <p:sp>
        <p:nvSpPr>
          <p:cNvPr id="11" name="圆角矩形标注 9"/>
          <p:cNvSpPr>
            <a:spLocks noChangeArrowheads="1"/>
          </p:cNvSpPr>
          <p:nvPr/>
        </p:nvSpPr>
        <p:spPr bwMode="auto">
          <a:xfrm>
            <a:off x="6649913" y="2762908"/>
            <a:ext cx="586383" cy="503238"/>
          </a:xfrm>
          <a:prstGeom prst="wedgeRoundRectCallout">
            <a:avLst>
              <a:gd name="adj1" fmla="val -28306"/>
              <a:gd name="adj2" fmla="val -74667"/>
              <a:gd name="adj3" fmla="val 1666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dirty="0" smtClean="0">
                <a:solidFill>
                  <a:srgbClr val="FF0000"/>
                </a:solidFill>
              </a:rPr>
              <a:t>合</a:t>
            </a:r>
            <a:endParaRPr lang="zh-CN" altLang="en-US" sz="2000" dirty="0">
              <a:solidFill>
                <a:srgbClr val="FF0000"/>
              </a:solidFill>
            </a:endParaRPr>
          </a:p>
        </p:txBody>
      </p:sp>
    </p:spTree>
    <p:extLst>
      <p:ext uri="{BB962C8B-B14F-4D97-AF65-F5344CB8AC3E}">
        <p14:creationId xmlns:p14="http://schemas.microsoft.com/office/powerpoint/2010/main" val="4089796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19900</TotalTime>
  <Words>2556</Words>
  <Application>Microsoft Office PowerPoint</Application>
  <PresentationFormat>全屏显示(4:3)</PresentationFormat>
  <Paragraphs>342</Paragraphs>
  <Slides>29</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40" baseType="lpstr">
      <vt:lpstr>黑体</vt:lpstr>
      <vt:lpstr>楷体_GB2312</vt:lpstr>
      <vt:lpstr>宋体</vt:lpstr>
      <vt:lpstr>Arial</vt:lpstr>
      <vt:lpstr>Arial Black</vt:lpstr>
      <vt:lpstr>Symbol</vt:lpstr>
      <vt:lpstr>Times New Roman</vt:lpstr>
      <vt:lpstr>Wingdings</vt:lpstr>
      <vt:lpstr>Pixel</vt:lpstr>
      <vt:lpstr>公式</vt:lpstr>
      <vt:lpstr>Equation</vt:lpstr>
      <vt:lpstr>算法设计与分析 总复习</vt:lpstr>
      <vt:lpstr>第二章  导引与基本数据结构</vt:lpstr>
      <vt:lpstr>2.1  算 法</vt:lpstr>
      <vt:lpstr>2.2 分析算法</vt:lpstr>
      <vt:lpstr>第四章 分治法</vt:lpstr>
      <vt:lpstr>4.1 一般方法</vt:lpstr>
      <vt:lpstr>4.2 二分检索</vt:lpstr>
      <vt:lpstr>4.3 归并分类</vt:lpstr>
      <vt:lpstr>4.4 二维极大点问题</vt:lpstr>
      <vt:lpstr>4.5  斯特拉森矩阵乘法</vt:lpstr>
      <vt:lpstr>第五章 贪心方法</vt:lpstr>
      <vt:lpstr>5.1 一般方法</vt:lpstr>
      <vt:lpstr>5.2  背包问题</vt:lpstr>
      <vt:lpstr>5.3 带有期限的作业排序</vt:lpstr>
      <vt:lpstr>第六章 动态规划</vt:lpstr>
      <vt:lpstr>6.1 一般方法</vt:lpstr>
      <vt:lpstr>6.2 多段图</vt:lpstr>
      <vt:lpstr>6.4 最优二分检索树</vt:lpstr>
      <vt:lpstr>6.5 0/1背包问题</vt:lpstr>
      <vt:lpstr>6.6 可靠性设计</vt:lpstr>
      <vt:lpstr>6.7 货郎担问题</vt:lpstr>
      <vt:lpstr>6.8 流水线调度问题</vt:lpstr>
      <vt:lpstr>第八章 回溯法</vt:lpstr>
      <vt:lpstr>8.1 一般方法</vt:lpstr>
      <vt:lpstr>8.2 8-皇后问题</vt:lpstr>
      <vt:lpstr>第九章 分枝-限界法</vt:lpstr>
      <vt:lpstr>9.1  一般方法</vt:lpstr>
      <vt:lpstr>9.1  一般方法</vt:lpstr>
      <vt:lpstr>9.2 带期限的作业排序问题</vt:lpstr>
    </vt:vector>
  </TitlesOfParts>
  <Company>Microsoft 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why</dc:creator>
  <cp:lastModifiedBy>Nina</cp:lastModifiedBy>
  <cp:revision>532</cp:revision>
  <dcterms:created xsi:type="dcterms:W3CDTF">2005-08-10T02:20:16Z</dcterms:created>
  <dcterms:modified xsi:type="dcterms:W3CDTF">2023-05-22T03:40:35Z</dcterms:modified>
</cp:coreProperties>
</file>