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0"/>
  </p:notesMasterIdLst>
  <p:sldIdLst>
    <p:sldId id="256" r:id="rId2"/>
    <p:sldId id="257" r:id="rId3"/>
    <p:sldId id="258" r:id="rId4"/>
    <p:sldId id="259" r:id="rId5"/>
    <p:sldId id="313" r:id="rId6"/>
    <p:sldId id="330" r:id="rId7"/>
    <p:sldId id="331" r:id="rId8"/>
    <p:sldId id="261" r:id="rId9"/>
    <p:sldId id="262" r:id="rId10"/>
    <p:sldId id="263" r:id="rId11"/>
    <p:sldId id="300" r:id="rId12"/>
    <p:sldId id="301" r:id="rId13"/>
    <p:sldId id="302" r:id="rId14"/>
    <p:sldId id="303" r:id="rId15"/>
    <p:sldId id="305" r:id="rId16"/>
    <p:sldId id="264" r:id="rId17"/>
    <p:sldId id="265" r:id="rId18"/>
    <p:sldId id="268" r:id="rId19"/>
    <p:sldId id="295" r:id="rId20"/>
    <p:sldId id="306" r:id="rId21"/>
    <p:sldId id="269" r:id="rId22"/>
    <p:sldId id="332" r:id="rId23"/>
    <p:sldId id="298" r:id="rId24"/>
    <p:sldId id="333" r:id="rId25"/>
    <p:sldId id="267" r:id="rId26"/>
    <p:sldId id="307" r:id="rId27"/>
    <p:sldId id="270" r:id="rId28"/>
    <p:sldId id="308" r:id="rId29"/>
    <p:sldId id="334" r:id="rId30"/>
    <p:sldId id="271" r:id="rId31"/>
    <p:sldId id="299" r:id="rId32"/>
    <p:sldId id="272" r:id="rId33"/>
    <p:sldId id="294" r:id="rId34"/>
    <p:sldId id="360" r:id="rId35"/>
    <p:sldId id="285" r:id="rId36"/>
    <p:sldId id="335" r:id="rId37"/>
    <p:sldId id="273" r:id="rId38"/>
    <p:sldId id="274" r:id="rId39"/>
    <p:sldId id="275" r:id="rId40"/>
    <p:sldId id="310" r:id="rId41"/>
    <p:sldId id="361" r:id="rId42"/>
    <p:sldId id="327" r:id="rId43"/>
    <p:sldId id="276" r:id="rId44"/>
    <p:sldId id="286" r:id="rId45"/>
    <p:sldId id="277" r:id="rId46"/>
    <p:sldId id="280" r:id="rId47"/>
    <p:sldId id="282" r:id="rId48"/>
    <p:sldId id="287" r:id="rId49"/>
    <p:sldId id="278" r:id="rId50"/>
    <p:sldId id="342" r:id="rId51"/>
    <p:sldId id="348" r:id="rId52"/>
    <p:sldId id="349" r:id="rId53"/>
    <p:sldId id="350" r:id="rId54"/>
    <p:sldId id="351" r:id="rId55"/>
    <p:sldId id="352" r:id="rId56"/>
    <p:sldId id="353" r:id="rId57"/>
    <p:sldId id="347" r:id="rId58"/>
    <p:sldId id="288" r:id="rId59"/>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Arial" charset="0"/>
        <a:ea typeface="宋体" pitchFamily="2" charset="-122"/>
        <a:cs typeface="+mn-cs"/>
      </a:defRPr>
    </a:lvl1pPr>
    <a:lvl2pPr marL="457200" algn="l" rtl="0" fontAlgn="base">
      <a:spcBef>
        <a:spcPct val="0"/>
      </a:spcBef>
      <a:spcAft>
        <a:spcPct val="0"/>
      </a:spcAft>
      <a:defRPr sz="2400" kern="1200">
        <a:solidFill>
          <a:schemeClr val="tx1"/>
        </a:solidFill>
        <a:latin typeface="Arial" charset="0"/>
        <a:ea typeface="宋体" pitchFamily="2" charset="-122"/>
        <a:cs typeface="+mn-cs"/>
      </a:defRPr>
    </a:lvl2pPr>
    <a:lvl3pPr marL="914400" algn="l" rtl="0" fontAlgn="base">
      <a:spcBef>
        <a:spcPct val="0"/>
      </a:spcBef>
      <a:spcAft>
        <a:spcPct val="0"/>
      </a:spcAft>
      <a:defRPr sz="2400" kern="1200">
        <a:solidFill>
          <a:schemeClr val="tx1"/>
        </a:solidFill>
        <a:latin typeface="Arial" charset="0"/>
        <a:ea typeface="宋体" pitchFamily="2" charset="-122"/>
        <a:cs typeface="+mn-cs"/>
      </a:defRPr>
    </a:lvl3pPr>
    <a:lvl4pPr marL="1371600" algn="l" rtl="0" fontAlgn="base">
      <a:spcBef>
        <a:spcPct val="0"/>
      </a:spcBef>
      <a:spcAft>
        <a:spcPct val="0"/>
      </a:spcAft>
      <a:defRPr sz="2400" kern="1200">
        <a:solidFill>
          <a:schemeClr val="tx1"/>
        </a:solidFill>
        <a:latin typeface="Arial" charset="0"/>
        <a:ea typeface="宋体" pitchFamily="2" charset="-122"/>
        <a:cs typeface="+mn-cs"/>
      </a:defRPr>
    </a:lvl4pPr>
    <a:lvl5pPr marL="1828800" algn="l" rtl="0" fontAlgn="base">
      <a:spcBef>
        <a:spcPct val="0"/>
      </a:spcBef>
      <a:spcAft>
        <a:spcPct val="0"/>
      </a:spcAft>
      <a:defRPr sz="2400" kern="1200">
        <a:solidFill>
          <a:schemeClr val="tx1"/>
        </a:solidFill>
        <a:latin typeface="Arial" charset="0"/>
        <a:ea typeface="宋体" pitchFamily="2" charset="-122"/>
        <a:cs typeface="+mn-cs"/>
      </a:defRPr>
    </a:lvl5pPr>
    <a:lvl6pPr marL="2286000" algn="l" defTabSz="914400" rtl="0" eaLnBrk="1" latinLnBrk="0" hangingPunct="1">
      <a:defRPr sz="2400" kern="1200">
        <a:solidFill>
          <a:schemeClr val="tx1"/>
        </a:solidFill>
        <a:latin typeface="Arial" charset="0"/>
        <a:ea typeface="宋体" pitchFamily="2" charset="-122"/>
        <a:cs typeface="+mn-cs"/>
      </a:defRPr>
    </a:lvl6pPr>
    <a:lvl7pPr marL="2743200" algn="l" defTabSz="914400" rtl="0" eaLnBrk="1" latinLnBrk="0" hangingPunct="1">
      <a:defRPr sz="2400" kern="1200">
        <a:solidFill>
          <a:schemeClr val="tx1"/>
        </a:solidFill>
        <a:latin typeface="Arial" charset="0"/>
        <a:ea typeface="宋体" pitchFamily="2" charset="-122"/>
        <a:cs typeface="+mn-cs"/>
      </a:defRPr>
    </a:lvl7pPr>
    <a:lvl8pPr marL="3200400" algn="l" defTabSz="914400" rtl="0" eaLnBrk="1" latinLnBrk="0" hangingPunct="1">
      <a:defRPr sz="2400" kern="1200">
        <a:solidFill>
          <a:schemeClr val="tx1"/>
        </a:solidFill>
        <a:latin typeface="Arial" charset="0"/>
        <a:ea typeface="宋体" pitchFamily="2" charset="-122"/>
        <a:cs typeface="+mn-cs"/>
      </a:defRPr>
    </a:lvl8pPr>
    <a:lvl9pPr marL="3657600" algn="l" defTabSz="914400" rtl="0" eaLnBrk="1" latinLnBrk="0" hangingPunct="1">
      <a:defRPr sz="24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2136" autoAdjust="0"/>
  </p:normalViewPr>
  <p:slideViewPr>
    <p:cSldViewPr>
      <p:cViewPr varScale="1">
        <p:scale>
          <a:sx n="87" d="100"/>
          <a:sy n="87" d="100"/>
        </p:scale>
        <p:origin x="667"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7879CBA-C0A0-49AF-BDCD-A0A484D87473}" type="datetimeFigureOut">
              <a:rPr lang="zh-CN" altLang="en-US"/>
              <a:pPr>
                <a:defRPr/>
              </a:pPr>
              <a:t>2023/2/22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263615C9-11BB-4C07-948B-437411D67D61}" type="slidenum">
              <a:rPr lang="zh-CN" altLang="en-US"/>
              <a:pPr>
                <a:defRPr/>
              </a:pPr>
              <a:t>‹#›</a:t>
            </a:fld>
            <a:endParaRPr lang="zh-CN" altLang="en-US"/>
          </a:p>
        </p:txBody>
      </p:sp>
    </p:spTree>
    <p:extLst>
      <p:ext uri="{BB962C8B-B14F-4D97-AF65-F5344CB8AC3E}">
        <p14:creationId xmlns:p14="http://schemas.microsoft.com/office/powerpoint/2010/main" val="3930202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42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9ADA87D9-F751-41BB-A9E5-612D8B1BC416}" type="slidenum">
              <a:rPr lang="zh-CN" altLang="en-US" sz="1200" smtClean="0"/>
              <a:pPr eaLnBrk="1" hangingPunct="1"/>
              <a:t>9</a:t>
            </a:fld>
            <a:endParaRPr lang="zh-CN"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53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03A31E67-C58F-46B1-9EE3-1EB2E260D12A}" type="slidenum">
              <a:rPr lang="zh-CN" altLang="en-US" sz="1200" smtClean="0"/>
              <a:pPr eaLnBrk="1" hangingPunct="1"/>
              <a:t>27</a:t>
            </a:fld>
            <a:endParaRPr lang="zh-CN"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N+1024&lt;</a:t>
            </a:r>
            <a:r>
              <a:rPr lang="en-US" altLang="zh-CN" dirty="0" err="1" smtClean="0"/>
              <a:t>cn</a:t>
            </a:r>
            <a:r>
              <a:rPr lang="en-US" altLang="zh-CN" dirty="0" smtClean="0"/>
              <a:t>,(C-1)n&gt;1024,n&gt;1024/(C-1)</a:t>
            </a:r>
            <a:endParaRPr lang="zh-CN" altLang="en-US" dirty="0"/>
          </a:p>
        </p:txBody>
      </p:sp>
      <p:sp>
        <p:nvSpPr>
          <p:cNvPr id="4" name="灯片编号占位符 3"/>
          <p:cNvSpPr>
            <a:spLocks noGrp="1"/>
          </p:cNvSpPr>
          <p:nvPr>
            <p:ph type="sldNum" sz="quarter" idx="10"/>
          </p:nvPr>
        </p:nvSpPr>
        <p:spPr/>
        <p:txBody>
          <a:bodyPr/>
          <a:lstStyle/>
          <a:p>
            <a:fld id="{57E25B88-4581-41A6-88D0-A089BB379C82}" type="slidenum">
              <a:rPr lang="en-US" altLang="zh-CN" smtClean="0"/>
              <a:pPr/>
              <a:t>34</a:t>
            </a:fld>
            <a:endParaRPr lang="en-US" altLang="zh-CN"/>
          </a:p>
        </p:txBody>
      </p:sp>
    </p:spTree>
    <p:extLst>
      <p:ext uri="{BB962C8B-B14F-4D97-AF65-F5344CB8AC3E}">
        <p14:creationId xmlns:p14="http://schemas.microsoft.com/office/powerpoint/2010/main" val="2066455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563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fld id="{306090BA-C0F2-476E-A780-85405F2DBD5B}" type="slidenum">
              <a:rPr lang="zh-CN" altLang="en-US" sz="1200" smtClean="0"/>
              <a:pPr eaLnBrk="1" hangingPunct="1"/>
              <a:t>42</a:t>
            </a:fld>
            <a:endParaRPr lang="zh-CN"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grpSp>
      </p:grpSp>
      <p:sp>
        <p:nvSpPr>
          <p:cNvPr id="3381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p>
        </p:txBody>
      </p:sp>
      <p:sp>
        <p:nvSpPr>
          <p:cNvPr id="3381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pPr lvl="0"/>
            <a:r>
              <a:rPr lang="zh-CN" altLang="en-US" noProof="0" smtClean="0"/>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8E6BB966-60D4-499F-81B6-EB17BA25E483}" type="slidenum">
              <a:rPr lang="en-US" altLang="zh-CN"/>
              <a:pPr>
                <a:defRPr/>
              </a:pPr>
              <a:t>‹#›</a:t>
            </a:fld>
            <a:endParaRPr lang="en-US" altLang="zh-CN"/>
          </a:p>
        </p:txBody>
      </p:sp>
    </p:spTree>
    <p:extLst>
      <p:ext uri="{BB962C8B-B14F-4D97-AF65-F5344CB8AC3E}">
        <p14:creationId xmlns:p14="http://schemas.microsoft.com/office/powerpoint/2010/main" val="1569223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5E25750-BEDE-4861-BD77-E094B0FD85E1}"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58370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8E2D8F53-418F-4428-B84B-F43FAC462388}"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53074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9A9785F1-5B63-4B82-B4D8-50E1405368E7}"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4821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D04713B0-7EE7-420A-BB22-6F99F562E080}"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6182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BDFC190-AD31-449A-AF30-74FEC4A8E30B}"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3448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81987BE1-1902-418F-9C26-CDCFD3D9B41D}"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55564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AA5B3F9E-02BB-4992-98A9-6D79F8ED207F}"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8852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81E2837E-A408-41E1-BC28-A3031688AE34}"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8519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0CFF933A-30E4-4B64-BD1E-1F51FF6E7AFE}"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66657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63F4EDE-74A6-415E-9DBA-E53A03360217}"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357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19D76C26-A8B1-42C0-B959-59E9372B9DB1}"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33181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ea typeface="宋体" pitchFamily="2" charset="-122"/>
              </a:defRPr>
            </a:lvl1pPr>
          </a:lstStyle>
          <a:p>
            <a:pPr>
              <a:defRPr/>
            </a:pPr>
            <a:endParaRPr lang="en-US" altLang="zh-CN"/>
          </a:p>
        </p:txBody>
      </p:sp>
      <p:sp>
        <p:nvSpPr>
          <p:cNvPr id="32771"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ea typeface="宋体" pitchFamily="2" charset="-122"/>
              </a:defRPr>
            </a:lvl1pPr>
          </a:lstStyle>
          <a:p>
            <a:pPr>
              <a:defRPr/>
            </a:pPr>
            <a:fld id="{C2224BEA-3C3F-4596-8550-1ADD053AC372}" type="slidenum">
              <a:rPr lang="en-US" altLang="zh-CN"/>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2784"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815"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b="1" smtClean="0">
                <a:solidFill>
                  <a:schemeClr val="bg1"/>
                </a:solidFill>
              </a:rPr>
              <a:t>第二章  导引与基本数据结构</a:t>
            </a:r>
          </a:p>
        </p:txBody>
      </p:sp>
      <p:sp>
        <p:nvSpPr>
          <p:cNvPr id="3075" name="Rectangle 3"/>
          <p:cNvSpPr>
            <a:spLocks noGrp="1" noChangeArrowheads="1"/>
          </p:cNvSpPr>
          <p:nvPr>
            <p:ph type="subTitle" idx="1"/>
          </p:nvPr>
        </p:nvSpPr>
        <p:spPr/>
        <p:txBody>
          <a:bodyPr/>
          <a:lstStyle/>
          <a:p>
            <a:pPr eaLnBrk="1" hangingPunct="1"/>
            <a:endParaRPr lang="zh-CN"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kumimoji="1" lang="zh-CN" altLang="en-US" b="1" smtClean="0">
                <a:solidFill>
                  <a:schemeClr val="tx2"/>
                </a:solidFill>
              </a:rPr>
              <a:t>算法学习的基本内容</a:t>
            </a:r>
          </a:p>
        </p:txBody>
      </p:sp>
      <p:sp>
        <p:nvSpPr>
          <p:cNvPr id="12291" name="Rectangle 3"/>
          <p:cNvSpPr>
            <a:spLocks noGrp="1" noChangeArrowheads="1"/>
          </p:cNvSpPr>
          <p:nvPr>
            <p:ph type="body" idx="1"/>
          </p:nvPr>
        </p:nvSpPr>
        <p:spPr>
          <a:xfrm>
            <a:off x="457200" y="1844675"/>
            <a:ext cx="8229600" cy="4616450"/>
          </a:xfrm>
        </p:spPr>
        <p:txBody>
          <a:bodyPr/>
          <a:lstStyle/>
          <a:p>
            <a:pPr eaLnBrk="1" hangingPunct="1"/>
            <a:r>
              <a:rPr kumimoji="1" lang="zh-CN" altLang="en-US" b="1" smtClean="0">
                <a:solidFill>
                  <a:srgbClr val="0000FF"/>
                </a:solidFill>
              </a:rPr>
              <a:t>如何设计算法</a:t>
            </a:r>
          </a:p>
          <a:p>
            <a:pPr eaLnBrk="1" hangingPunct="1"/>
            <a:r>
              <a:rPr kumimoji="1" lang="zh-CN" altLang="en-US" b="1" smtClean="0"/>
              <a:t>如何表示算法</a:t>
            </a:r>
          </a:p>
          <a:p>
            <a:pPr eaLnBrk="1" hangingPunct="1"/>
            <a:r>
              <a:rPr kumimoji="1" lang="zh-CN" altLang="en-US" b="1" smtClean="0"/>
              <a:t>如何确认算法</a:t>
            </a:r>
          </a:p>
          <a:p>
            <a:pPr eaLnBrk="1" hangingPunct="1"/>
            <a:r>
              <a:rPr kumimoji="1" lang="zh-CN" altLang="en-US" b="1" smtClean="0">
                <a:solidFill>
                  <a:srgbClr val="0000FF"/>
                </a:solidFill>
              </a:rPr>
              <a:t>如何分析算法</a:t>
            </a:r>
          </a:p>
          <a:p>
            <a:pPr eaLnBrk="1" hangingPunct="1"/>
            <a:r>
              <a:rPr kumimoji="1" lang="zh-CN" altLang="en-US" b="1" smtClean="0"/>
              <a:t>如何测试程序</a:t>
            </a:r>
            <a:endParaRPr lang="zh-CN" alt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b="1" smtClean="0"/>
              <a:t>如何设计算法</a:t>
            </a:r>
          </a:p>
        </p:txBody>
      </p:sp>
      <p:sp>
        <p:nvSpPr>
          <p:cNvPr id="13315" name="Rectangle 3"/>
          <p:cNvSpPr>
            <a:spLocks noGrp="1" noChangeArrowheads="1"/>
          </p:cNvSpPr>
          <p:nvPr>
            <p:ph type="body" idx="1"/>
          </p:nvPr>
        </p:nvSpPr>
        <p:spPr>
          <a:xfrm>
            <a:off x="827088" y="1989138"/>
            <a:ext cx="7645400" cy="4184650"/>
          </a:xfrm>
        </p:spPr>
        <p:txBody>
          <a:bodyPr/>
          <a:lstStyle/>
          <a:p>
            <a:pPr eaLnBrk="1" hangingPunct="1"/>
            <a:r>
              <a:rPr lang="zh-CN" altLang="en-US" b="1" smtClean="0"/>
              <a:t>面对具体问题，</a:t>
            </a:r>
            <a:r>
              <a:rPr kumimoji="1" lang="zh-CN" altLang="en-US" b="1" smtClean="0"/>
              <a:t>运用一些基本设计策略，规划算法。</a:t>
            </a:r>
            <a:endParaRPr lang="zh-CN" altLang="en-US" b="1" smtClean="0"/>
          </a:p>
          <a:p>
            <a:pPr lvl="1" eaLnBrk="1" hangingPunct="1"/>
            <a:r>
              <a:rPr lang="zh-CN" altLang="en-US" b="1" smtClean="0"/>
              <a:t>被实践证明是有用的</a:t>
            </a:r>
          </a:p>
          <a:p>
            <a:pPr lvl="1" eaLnBrk="1" hangingPunct="1"/>
            <a:r>
              <a:rPr lang="zh-CN" altLang="en-US" b="1" smtClean="0"/>
              <a:t>计算机科学、运筹学、电器工程等领域</a:t>
            </a:r>
          </a:p>
          <a:p>
            <a:pPr lvl="1" eaLnBrk="1" hangingPunct="1"/>
            <a:r>
              <a:rPr lang="zh-CN" altLang="en-US" b="1" smtClean="0"/>
              <a:t>设计出很多精致有效的好算法</a:t>
            </a:r>
          </a:p>
          <a:p>
            <a:pPr eaLnBrk="1" hangingPunct="1"/>
            <a:r>
              <a:rPr lang="zh-CN" altLang="en-US" b="1" smtClean="0"/>
              <a:t>掌握这些策略，设计出更多的好算法</a:t>
            </a:r>
          </a:p>
          <a:p>
            <a:pPr lvl="1" eaLnBrk="1" hangingPunct="1"/>
            <a:endParaRPr lang="en-US" altLang="zh-CN" b="1"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8313" y="476250"/>
            <a:ext cx="8229600" cy="1371600"/>
          </a:xfrm>
        </p:spPr>
        <p:txBody>
          <a:bodyPr/>
          <a:lstStyle/>
          <a:p>
            <a:pPr eaLnBrk="1" hangingPunct="1"/>
            <a:r>
              <a:rPr lang="zh-CN" altLang="en-US" b="1" smtClean="0"/>
              <a:t>如何表示算法</a:t>
            </a:r>
          </a:p>
        </p:txBody>
      </p:sp>
      <p:sp>
        <p:nvSpPr>
          <p:cNvPr id="14339" name="Rectangle 3"/>
          <p:cNvSpPr>
            <a:spLocks noGrp="1" noChangeArrowheads="1"/>
          </p:cNvSpPr>
          <p:nvPr>
            <p:ph type="body" idx="1"/>
          </p:nvPr>
        </p:nvSpPr>
        <p:spPr/>
        <p:txBody>
          <a:bodyPr/>
          <a:lstStyle/>
          <a:p>
            <a:pPr eaLnBrk="1" hangingPunct="1"/>
            <a:r>
              <a:rPr lang="zh-CN" altLang="en-US" b="1" smtClean="0"/>
              <a:t>设计的算法要用恰当的方式地表示出来</a:t>
            </a:r>
          </a:p>
          <a:p>
            <a:pPr eaLnBrk="1" hangingPunct="1"/>
            <a:r>
              <a:rPr lang="zh-CN" altLang="en-US" b="1" smtClean="0"/>
              <a:t>采用结构程序设计的方式</a:t>
            </a:r>
          </a:p>
          <a:p>
            <a:pPr eaLnBrk="1" hangingPunct="1"/>
            <a:r>
              <a:rPr lang="en-US" altLang="zh-CN" b="1" smtClean="0"/>
              <a:t>SPARKS</a:t>
            </a:r>
            <a:r>
              <a:rPr lang="zh-CN" altLang="en-US" b="1" smtClean="0"/>
              <a:t>程序设计语言</a:t>
            </a:r>
            <a:r>
              <a:rPr lang="en-US" altLang="zh-CN" b="1" smtClean="0"/>
              <a:t>——</a:t>
            </a:r>
            <a:r>
              <a:rPr lang="zh-CN" altLang="en-US" b="1" smtClean="0"/>
              <a:t>简单明了</a:t>
            </a:r>
          </a:p>
          <a:p>
            <a:pPr eaLnBrk="1" hangingPunct="1"/>
            <a:endParaRPr lang="en-US" altLang="zh-CN" b="1"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8313" y="476250"/>
            <a:ext cx="8229600" cy="1371600"/>
          </a:xfrm>
        </p:spPr>
        <p:txBody>
          <a:bodyPr/>
          <a:lstStyle/>
          <a:p>
            <a:pPr eaLnBrk="1" hangingPunct="1"/>
            <a:r>
              <a:rPr lang="zh-CN" altLang="en-US" b="1" smtClean="0"/>
              <a:t>如何确认算法</a:t>
            </a:r>
          </a:p>
        </p:txBody>
      </p:sp>
      <p:sp>
        <p:nvSpPr>
          <p:cNvPr id="15363" name="Rectangle 3"/>
          <p:cNvSpPr>
            <a:spLocks noGrp="1" noChangeArrowheads="1"/>
          </p:cNvSpPr>
          <p:nvPr>
            <p:ph type="body" idx="1"/>
          </p:nvPr>
        </p:nvSpPr>
        <p:spPr>
          <a:xfrm>
            <a:off x="446088" y="1908175"/>
            <a:ext cx="8229600" cy="4400550"/>
          </a:xfrm>
        </p:spPr>
        <p:txBody>
          <a:bodyPr/>
          <a:lstStyle/>
          <a:p>
            <a:pPr eaLnBrk="1" hangingPunct="1">
              <a:lnSpc>
                <a:spcPct val="90000"/>
              </a:lnSpc>
            </a:pPr>
            <a:r>
              <a:rPr lang="zh-CN" altLang="en-US" b="1" smtClean="0"/>
              <a:t>算法确认</a:t>
            </a:r>
            <a:r>
              <a:rPr kumimoji="1" lang="en-US" altLang="zh-CN" b="1" smtClean="0"/>
              <a:t>(algorithm validation)</a:t>
            </a:r>
            <a:r>
              <a:rPr lang="en-US" altLang="zh-CN" b="1" smtClean="0"/>
              <a:t>——</a:t>
            </a:r>
            <a:r>
              <a:rPr lang="zh-CN" altLang="en-US" b="1" smtClean="0"/>
              <a:t>证明该算法对所有可能的合法输入，都能给出正确答案</a:t>
            </a:r>
          </a:p>
          <a:p>
            <a:pPr eaLnBrk="1" hangingPunct="1">
              <a:lnSpc>
                <a:spcPct val="90000"/>
              </a:lnSpc>
            </a:pPr>
            <a:r>
              <a:rPr lang="zh-CN" altLang="en-US" b="1" smtClean="0"/>
              <a:t>算法确认的目的</a:t>
            </a:r>
            <a:r>
              <a:rPr lang="en-US" altLang="zh-CN" b="1" smtClean="0"/>
              <a:t>——</a:t>
            </a:r>
            <a:r>
              <a:rPr lang="zh-CN" altLang="en-US" b="1" smtClean="0"/>
              <a:t>确保该算法能正确无误地工作</a:t>
            </a:r>
          </a:p>
          <a:p>
            <a:pPr lvl="1" eaLnBrk="1" hangingPunct="1">
              <a:lnSpc>
                <a:spcPct val="90000"/>
              </a:lnSpc>
            </a:pPr>
            <a:r>
              <a:rPr lang="zh-CN" altLang="en-US" b="1" smtClean="0"/>
              <a:t>穷举法</a:t>
            </a:r>
          </a:p>
          <a:p>
            <a:pPr lvl="1" eaLnBrk="1" hangingPunct="1">
              <a:lnSpc>
                <a:spcPct val="90000"/>
              </a:lnSpc>
            </a:pPr>
            <a:r>
              <a:rPr lang="zh-CN" altLang="en-US" b="1" smtClean="0"/>
              <a:t>推理</a:t>
            </a:r>
            <a:r>
              <a:rPr lang="en-US" altLang="zh-CN" b="1" smtClean="0"/>
              <a:t>——</a:t>
            </a:r>
            <a:r>
              <a:rPr lang="zh-CN" altLang="en-US" b="1" smtClean="0"/>
              <a:t>数学归纳法、反证法</a:t>
            </a:r>
          </a:p>
          <a:p>
            <a:pPr lvl="1" eaLnBrk="1" hangingPunct="1">
              <a:lnSpc>
                <a:spcPct val="90000"/>
              </a:lnSpc>
            </a:pPr>
            <a:r>
              <a:rPr lang="zh-CN" altLang="en-US" b="1" smtClean="0"/>
              <a:t>构造性证明</a:t>
            </a:r>
          </a:p>
          <a:p>
            <a:pPr lvl="1" eaLnBrk="1" hangingPunct="1">
              <a:lnSpc>
                <a:spcPct val="90000"/>
              </a:lnSpc>
            </a:pPr>
            <a:r>
              <a:rPr lang="zh-CN" altLang="en-US" b="1" smtClean="0"/>
              <a:t>测试</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b="1" smtClean="0"/>
              <a:t>如何分析算法</a:t>
            </a:r>
          </a:p>
        </p:txBody>
      </p:sp>
      <p:sp>
        <p:nvSpPr>
          <p:cNvPr id="16387" name="Rectangle 3"/>
          <p:cNvSpPr>
            <a:spLocks noGrp="1" noChangeArrowheads="1"/>
          </p:cNvSpPr>
          <p:nvPr>
            <p:ph type="body" idx="1"/>
          </p:nvPr>
        </p:nvSpPr>
        <p:spPr/>
        <p:txBody>
          <a:bodyPr/>
          <a:lstStyle/>
          <a:p>
            <a:pPr eaLnBrk="1" hangingPunct="1"/>
            <a:r>
              <a:rPr lang="zh-CN" altLang="en-US" b="1" smtClean="0"/>
              <a:t>分析执行一个算法时，</a:t>
            </a:r>
          </a:p>
          <a:p>
            <a:pPr lvl="1" eaLnBrk="1" hangingPunct="1"/>
            <a:r>
              <a:rPr lang="zh-CN" altLang="en-US" b="1" smtClean="0"/>
              <a:t>占用</a:t>
            </a:r>
            <a:r>
              <a:rPr lang="en-US" altLang="zh-CN" b="1" smtClean="0">
                <a:solidFill>
                  <a:srgbClr val="FF0000"/>
                </a:solidFill>
              </a:rPr>
              <a:t>CPU</a:t>
            </a:r>
            <a:r>
              <a:rPr lang="zh-CN" altLang="en-US" b="1" smtClean="0"/>
              <a:t>时间完成运算；</a:t>
            </a:r>
          </a:p>
          <a:p>
            <a:pPr lvl="1" eaLnBrk="1" hangingPunct="1"/>
            <a:r>
              <a:rPr lang="zh-CN" altLang="en-US" b="1" smtClean="0"/>
              <a:t>占用</a:t>
            </a:r>
            <a:r>
              <a:rPr lang="zh-CN" altLang="en-US" b="1" smtClean="0">
                <a:solidFill>
                  <a:srgbClr val="FF0000"/>
                </a:solidFill>
              </a:rPr>
              <a:t>存储器</a:t>
            </a:r>
            <a:r>
              <a:rPr lang="zh-CN" altLang="en-US" b="1" smtClean="0"/>
              <a:t>的存储空间，存放程序和数据。</a:t>
            </a:r>
          </a:p>
          <a:p>
            <a:pPr eaLnBrk="1" hangingPunct="1"/>
            <a:r>
              <a:rPr lang="zh-CN" altLang="en-US" b="1" smtClean="0"/>
              <a:t>既对一个算法需要多少计算时间和存储空间，做定量分析。</a:t>
            </a:r>
          </a:p>
          <a:p>
            <a:pPr eaLnBrk="1" hangingPunct="1"/>
            <a:endParaRPr lang="en-US" altLang="zh-CN" b="1"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b="1" smtClean="0"/>
              <a:t>测试程序</a:t>
            </a:r>
          </a:p>
        </p:txBody>
      </p:sp>
      <p:sp>
        <p:nvSpPr>
          <p:cNvPr id="17411" name="Rectangle 3"/>
          <p:cNvSpPr>
            <a:spLocks noGrp="1" noChangeArrowheads="1"/>
          </p:cNvSpPr>
          <p:nvPr>
            <p:ph type="body" idx="1"/>
          </p:nvPr>
        </p:nvSpPr>
        <p:spPr>
          <a:xfrm>
            <a:off x="179388" y="1700213"/>
            <a:ext cx="8497887" cy="4876800"/>
          </a:xfrm>
        </p:spPr>
        <p:txBody>
          <a:bodyPr/>
          <a:lstStyle/>
          <a:p>
            <a:pPr eaLnBrk="1" hangingPunct="1">
              <a:lnSpc>
                <a:spcPct val="110000"/>
              </a:lnSpc>
            </a:pPr>
            <a:r>
              <a:rPr lang="en-US" altLang="zh-CN" b="1" smtClean="0"/>
              <a:t> </a:t>
            </a:r>
            <a:r>
              <a:rPr lang="zh-CN" altLang="en-US" b="1" smtClean="0"/>
              <a:t>调试</a:t>
            </a:r>
            <a:r>
              <a:rPr lang="en-US" altLang="zh-CN" b="1" smtClean="0"/>
              <a:t>——</a:t>
            </a:r>
            <a:r>
              <a:rPr lang="zh-CN" altLang="en-US" b="1" smtClean="0"/>
              <a:t>调试只能指出有错误，而不能指出它们不存在错误。</a:t>
            </a:r>
          </a:p>
          <a:p>
            <a:pPr lvl="1" eaLnBrk="1" hangingPunct="1">
              <a:lnSpc>
                <a:spcPct val="110000"/>
              </a:lnSpc>
            </a:pPr>
            <a:r>
              <a:rPr lang="zh-CN" altLang="en-US" b="1" smtClean="0"/>
              <a:t>源于程序正确性的证明还没有取得突破性进展。</a:t>
            </a:r>
          </a:p>
          <a:p>
            <a:pPr eaLnBrk="1" hangingPunct="1">
              <a:lnSpc>
                <a:spcPct val="110000"/>
              </a:lnSpc>
            </a:pPr>
            <a:r>
              <a:rPr lang="zh-CN" altLang="en-US" b="1" smtClean="0"/>
              <a:t>时空分布图</a:t>
            </a:r>
          </a:p>
          <a:p>
            <a:pPr lvl="1" eaLnBrk="1" hangingPunct="1">
              <a:lnSpc>
                <a:spcPct val="110000"/>
              </a:lnSpc>
            </a:pPr>
            <a:r>
              <a:rPr lang="zh-CN" altLang="en-US" b="1" smtClean="0"/>
              <a:t>用各种给定数据执行调试后的程序</a:t>
            </a:r>
          </a:p>
          <a:p>
            <a:pPr lvl="1" eaLnBrk="1" hangingPunct="1">
              <a:lnSpc>
                <a:spcPct val="110000"/>
              </a:lnSpc>
            </a:pPr>
            <a:r>
              <a:rPr lang="zh-CN" altLang="en-US" b="1" smtClean="0"/>
              <a:t>测定计算时间和空间</a:t>
            </a:r>
          </a:p>
          <a:p>
            <a:pPr lvl="1" eaLnBrk="1" hangingPunct="1">
              <a:lnSpc>
                <a:spcPct val="110000"/>
              </a:lnSpc>
            </a:pPr>
            <a:r>
              <a:rPr lang="zh-CN" altLang="en-US" b="1" smtClean="0"/>
              <a:t>印证之前的分析是否正确</a:t>
            </a:r>
          </a:p>
          <a:p>
            <a:pPr lvl="1" eaLnBrk="1" hangingPunct="1">
              <a:lnSpc>
                <a:spcPct val="110000"/>
              </a:lnSpc>
            </a:pPr>
            <a:r>
              <a:rPr lang="zh-CN" altLang="en-US" b="1" smtClean="0"/>
              <a:t>指出实现最优化的有效逻辑位置</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476250"/>
            <a:ext cx="8229600" cy="1371600"/>
          </a:xfrm>
        </p:spPr>
        <p:txBody>
          <a:bodyPr/>
          <a:lstStyle/>
          <a:p>
            <a:pPr eaLnBrk="1" hangingPunct="1"/>
            <a:r>
              <a:rPr lang="en-US" altLang="zh-CN" b="1" smtClean="0"/>
              <a:t>2.2 </a:t>
            </a:r>
            <a:r>
              <a:rPr lang="zh-CN" altLang="en-US" b="1" smtClean="0"/>
              <a:t>分析算法</a:t>
            </a:r>
          </a:p>
        </p:txBody>
      </p:sp>
      <p:sp>
        <p:nvSpPr>
          <p:cNvPr id="18435" name="Rectangle 3"/>
          <p:cNvSpPr>
            <a:spLocks noGrp="1" noChangeArrowheads="1"/>
          </p:cNvSpPr>
          <p:nvPr>
            <p:ph type="body" idx="1"/>
          </p:nvPr>
        </p:nvSpPr>
        <p:spPr>
          <a:xfrm>
            <a:off x="457200" y="1981200"/>
            <a:ext cx="8229600" cy="4471988"/>
          </a:xfrm>
        </p:spPr>
        <p:txBody>
          <a:bodyPr/>
          <a:lstStyle/>
          <a:p>
            <a:pPr eaLnBrk="1" hangingPunct="1"/>
            <a:r>
              <a:rPr kumimoji="1" lang="zh-CN" altLang="en-US" b="1" smtClean="0"/>
              <a:t>算法分析目的</a:t>
            </a:r>
          </a:p>
          <a:p>
            <a:pPr eaLnBrk="1" hangingPunct="1"/>
            <a:r>
              <a:rPr lang="zh-CN" altLang="en-US" b="1" smtClean="0"/>
              <a:t>算法分析的准备工作</a:t>
            </a:r>
          </a:p>
          <a:p>
            <a:pPr eaLnBrk="1" hangingPunct="1"/>
            <a:r>
              <a:rPr kumimoji="1" lang="zh-CN" altLang="en-US" b="1" smtClean="0">
                <a:solidFill>
                  <a:srgbClr val="0000FF"/>
                </a:solidFill>
              </a:rPr>
              <a:t>计算时间的渐进表示</a:t>
            </a:r>
          </a:p>
          <a:p>
            <a:pPr eaLnBrk="1" hangingPunct="1"/>
            <a:r>
              <a:rPr kumimoji="1" lang="zh-CN" altLang="en-US" b="1" smtClean="0">
                <a:solidFill>
                  <a:schemeClr val="tx2"/>
                </a:solidFill>
              </a:rPr>
              <a:t>一些证明方法</a:t>
            </a:r>
          </a:p>
          <a:p>
            <a:pPr eaLnBrk="1" hangingPunct="1"/>
            <a:r>
              <a:rPr kumimoji="1" lang="zh-CN" altLang="en-US" b="1" smtClean="0">
                <a:solidFill>
                  <a:schemeClr val="tx2"/>
                </a:solidFill>
              </a:rPr>
              <a:t>作时空性能分布图</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kumimoji="1" lang="zh-CN" altLang="en-US" b="1" smtClean="0"/>
              <a:t>算法分析的目的</a:t>
            </a:r>
            <a:endParaRPr kumimoji="1" lang="zh-CN" altLang="en-US" sz="2800" b="1" smtClean="0"/>
          </a:p>
        </p:txBody>
      </p:sp>
      <p:sp>
        <p:nvSpPr>
          <p:cNvPr id="19459" name="Rectangle 3"/>
          <p:cNvSpPr>
            <a:spLocks noGrp="1" noChangeArrowheads="1"/>
          </p:cNvSpPr>
          <p:nvPr>
            <p:ph type="body" idx="1"/>
          </p:nvPr>
        </p:nvSpPr>
        <p:spPr>
          <a:xfrm>
            <a:off x="250825" y="1981200"/>
            <a:ext cx="8435975" cy="3463925"/>
          </a:xfrm>
        </p:spPr>
        <p:txBody>
          <a:bodyPr/>
          <a:lstStyle/>
          <a:p>
            <a:pPr eaLnBrk="1" hangingPunct="1">
              <a:lnSpc>
                <a:spcPct val="120000"/>
              </a:lnSpc>
            </a:pPr>
            <a:r>
              <a:rPr lang="zh-CN" altLang="en-US" sz="2800" b="1" smtClean="0"/>
              <a:t>算法分析</a:t>
            </a:r>
            <a:r>
              <a:rPr kumimoji="1" lang="en-US" altLang="zh-CN" sz="2800" b="1" smtClean="0"/>
              <a:t>(analysis of algorithms)</a:t>
            </a:r>
            <a:r>
              <a:rPr lang="zh-CN" altLang="en-US" sz="2800" b="1" smtClean="0"/>
              <a:t>是对一个算法需要多少</a:t>
            </a:r>
            <a:r>
              <a:rPr lang="zh-CN" altLang="en-US" sz="2800" b="1" smtClean="0">
                <a:solidFill>
                  <a:srgbClr val="0000FF"/>
                </a:solidFill>
              </a:rPr>
              <a:t>计算时间</a:t>
            </a:r>
            <a:r>
              <a:rPr lang="zh-CN" altLang="en-US" sz="2800" b="1" smtClean="0"/>
              <a:t>和</a:t>
            </a:r>
            <a:r>
              <a:rPr lang="zh-CN" altLang="en-US" sz="2800" b="1" smtClean="0">
                <a:solidFill>
                  <a:srgbClr val="0000FF"/>
                </a:solidFill>
              </a:rPr>
              <a:t>存储空间</a:t>
            </a:r>
            <a:r>
              <a:rPr lang="zh-CN" altLang="en-US" sz="2800" b="1" smtClean="0"/>
              <a:t>作定量的分析。</a:t>
            </a:r>
          </a:p>
          <a:p>
            <a:pPr eaLnBrk="1" hangingPunct="1">
              <a:lnSpc>
                <a:spcPct val="120000"/>
              </a:lnSpc>
              <a:buFont typeface="Wingdings" pitchFamily="2" charset="2"/>
              <a:buNone/>
            </a:pPr>
            <a:r>
              <a:rPr lang="zh-CN" altLang="en-US" sz="2800" b="1" smtClean="0"/>
              <a:t>    </a:t>
            </a:r>
            <a:r>
              <a:rPr lang="en-US" altLang="zh-CN" sz="2800" b="1" smtClean="0"/>
              <a:t>——</a:t>
            </a:r>
            <a:r>
              <a:rPr lang="zh-CN" altLang="en-US" sz="2800" b="1" smtClean="0"/>
              <a:t>确定算法在什么样的环境下能够有效地运行。</a:t>
            </a:r>
          </a:p>
          <a:p>
            <a:pPr eaLnBrk="1" hangingPunct="1">
              <a:lnSpc>
                <a:spcPct val="120000"/>
              </a:lnSpc>
            </a:pPr>
            <a:r>
              <a:rPr lang="zh-CN" altLang="en-US" sz="2800" b="1" smtClean="0"/>
              <a:t>分析在</a:t>
            </a:r>
            <a:r>
              <a:rPr lang="zh-CN" altLang="en-US" sz="2800" b="1" smtClean="0">
                <a:solidFill>
                  <a:srgbClr val="0000FF"/>
                </a:solidFill>
              </a:rPr>
              <a:t>最好</a:t>
            </a:r>
            <a:r>
              <a:rPr lang="zh-CN" altLang="en-US" sz="2800" b="1" smtClean="0"/>
              <a:t>、</a:t>
            </a:r>
            <a:r>
              <a:rPr lang="zh-CN" altLang="en-US" sz="2800" b="1" smtClean="0">
                <a:solidFill>
                  <a:srgbClr val="0000FF"/>
                </a:solidFill>
              </a:rPr>
              <a:t>最坏</a:t>
            </a:r>
            <a:r>
              <a:rPr lang="zh-CN" altLang="en-US" sz="2800" b="1" smtClean="0"/>
              <a:t>和</a:t>
            </a:r>
            <a:r>
              <a:rPr lang="zh-CN" altLang="en-US" sz="2800" b="1" smtClean="0">
                <a:solidFill>
                  <a:srgbClr val="0000FF"/>
                </a:solidFill>
              </a:rPr>
              <a:t>平均</a:t>
            </a:r>
            <a:r>
              <a:rPr lang="zh-CN" altLang="en-US" sz="2800" b="1" smtClean="0"/>
              <a:t>情况下的执行情况。</a:t>
            </a:r>
          </a:p>
          <a:p>
            <a:pPr eaLnBrk="1" hangingPunct="1">
              <a:lnSpc>
                <a:spcPct val="120000"/>
              </a:lnSpc>
              <a:buFont typeface="Wingdings" pitchFamily="2" charset="2"/>
              <a:buNone/>
            </a:pPr>
            <a:r>
              <a:rPr lang="zh-CN" altLang="en-US" sz="2800" b="1" smtClean="0"/>
              <a:t>   </a:t>
            </a:r>
            <a:r>
              <a:rPr lang="en-US" altLang="zh-CN" sz="2800" b="1" smtClean="0"/>
              <a:t>——</a:t>
            </a:r>
            <a:r>
              <a:rPr lang="zh-CN" altLang="en-US" sz="2800" b="1" smtClean="0"/>
              <a:t>对同一问题不同算法的有效性作出比较。</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kumimoji="1" lang="zh-CN" altLang="en-US" b="1" smtClean="0">
                <a:solidFill>
                  <a:schemeClr val="tx2"/>
                </a:solidFill>
              </a:rPr>
              <a:t>时间复杂性的形式化定义</a:t>
            </a:r>
          </a:p>
        </p:txBody>
      </p:sp>
      <p:sp>
        <p:nvSpPr>
          <p:cNvPr id="46083" name="Rectangle 3"/>
          <p:cNvSpPr>
            <a:spLocks noGrp="1" noChangeArrowheads="1"/>
          </p:cNvSpPr>
          <p:nvPr>
            <p:ph type="body" sz="half" idx="1"/>
          </p:nvPr>
        </p:nvSpPr>
        <p:spPr>
          <a:xfrm>
            <a:off x="457200" y="1700213"/>
            <a:ext cx="7931150" cy="1663700"/>
          </a:xfrm>
          <a:noFill/>
        </p:spPr>
        <p:txBody>
          <a:bodyPr/>
          <a:lstStyle/>
          <a:p>
            <a:pPr eaLnBrk="1" hangingPunct="1"/>
            <a:r>
              <a:rPr lang="zh-CN" altLang="en-US" sz="2800" b="1" smtClean="0">
                <a:latin typeface="Times New Roman" pitchFamily="18" charset="0"/>
              </a:rPr>
              <a:t>算法的时间复杂性</a:t>
            </a:r>
            <a:r>
              <a:rPr lang="en-US" altLang="zh-CN" sz="2800" b="1" i="1" smtClean="0">
                <a:latin typeface="Times New Roman" pitchFamily="18" charset="0"/>
              </a:rPr>
              <a:t>T</a:t>
            </a:r>
            <a:r>
              <a:rPr lang="en-US" altLang="zh-CN" sz="2800" b="1" smtClean="0">
                <a:latin typeface="Times New Roman" pitchFamily="18" charset="0"/>
              </a:rPr>
              <a:t>(</a:t>
            </a:r>
            <a:r>
              <a:rPr lang="en-US" altLang="zh-CN" sz="2800" b="1" i="1" smtClean="0">
                <a:latin typeface="Times New Roman" pitchFamily="18" charset="0"/>
              </a:rPr>
              <a:t>n</a:t>
            </a:r>
            <a:r>
              <a:rPr lang="en-US" altLang="zh-CN" sz="2800" b="1" smtClean="0">
                <a:latin typeface="Times New Roman" pitchFamily="18" charset="0"/>
              </a:rPr>
              <a:t>)</a:t>
            </a:r>
            <a:r>
              <a:rPr lang="zh-CN" altLang="en-US" sz="2800" b="1" smtClean="0">
                <a:latin typeface="Times New Roman" pitchFamily="18" charset="0"/>
              </a:rPr>
              <a:t>；</a:t>
            </a:r>
          </a:p>
          <a:p>
            <a:pPr eaLnBrk="1" hangingPunct="1"/>
            <a:r>
              <a:rPr lang="zh-CN" altLang="en-US" sz="2800" b="1" smtClean="0">
                <a:latin typeface="Times New Roman" pitchFamily="18" charset="0"/>
              </a:rPr>
              <a:t>算法的空间复杂性</a:t>
            </a:r>
            <a:r>
              <a:rPr lang="en-US" altLang="zh-CN" sz="2800" b="1" i="1" smtClean="0">
                <a:latin typeface="Times New Roman" pitchFamily="18" charset="0"/>
              </a:rPr>
              <a:t>S</a:t>
            </a:r>
            <a:r>
              <a:rPr lang="en-US" altLang="zh-CN" sz="2800" b="1" smtClean="0">
                <a:latin typeface="Times New Roman" pitchFamily="18" charset="0"/>
              </a:rPr>
              <a:t>(</a:t>
            </a:r>
            <a:r>
              <a:rPr lang="en-US" altLang="zh-CN" sz="2800" b="1" i="1" smtClean="0">
                <a:latin typeface="Times New Roman" pitchFamily="18" charset="0"/>
              </a:rPr>
              <a:t>n</a:t>
            </a:r>
            <a:r>
              <a:rPr lang="en-US" altLang="zh-CN" sz="2800" b="1" smtClean="0">
                <a:latin typeface="Times New Roman" pitchFamily="18" charset="0"/>
              </a:rPr>
              <a:t>)</a:t>
            </a:r>
            <a:r>
              <a:rPr lang="zh-CN" altLang="en-US" sz="2800" b="1" smtClean="0">
                <a:latin typeface="Times New Roman" pitchFamily="18" charset="0"/>
              </a:rPr>
              <a:t>；</a:t>
            </a:r>
          </a:p>
          <a:p>
            <a:pPr eaLnBrk="1" hangingPunct="1"/>
            <a:r>
              <a:rPr lang="zh-CN" altLang="en-US" sz="2800" b="1" smtClean="0">
                <a:latin typeface="Times New Roman" pitchFamily="18" charset="0"/>
              </a:rPr>
              <a:t>其中</a:t>
            </a:r>
            <a:r>
              <a:rPr lang="en-US" altLang="zh-CN" sz="2800" b="1" i="1" smtClean="0">
                <a:latin typeface="Times New Roman" pitchFamily="18" charset="0"/>
              </a:rPr>
              <a:t>n</a:t>
            </a:r>
            <a:r>
              <a:rPr lang="zh-CN" altLang="en-US" sz="2800" b="1" smtClean="0">
                <a:latin typeface="Times New Roman" pitchFamily="18" charset="0"/>
              </a:rPr>
              <a:t>是问题的规模。</a:t>
            </a:r>
          </a:p>
          <a:p>
            <a:pPr eaLnBrk="1" hangingPunct="1"/>
            <a:endParaRPr lang="en-US" altLang="zh-CN" sz="2800" b="1" smtClean="0">
              <a:latin typeface="Times New Roman" pitchFamily="18" charset="0"/>
            </a:endParaRPr>
          </a:p>
        </p:txBody>
      </p:sp>
      <p:sp>
        <p:nvSpPr>
          <p:cNvPr id="46084" name="Rectangle 4"/>
          <p:cNvSpPr>
            <a:spLocks noChangeArrowheads="1"/>
          </p:cNvSpPr>
          <p:nvPr/>
        </p:nvSpPr>
        <p:spPr bwMode="auto">
          <a:xfrm>
            <a:off x="331788" y="3500438"/>
            <a:ext cx="8632825"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buClr>
                <a:schemeClr val="bg2"/>
              </a:buClr>
              <a:buSzPct val="75000"/>
              <a:buFont typeface="Wingdings" pitchFamily="2" charset="2"/>
              <a:buNone/>
            </a:pPr>
            <a:r>
              <a:rPr lang="zh-CN" altLang="en-US" sz="2800" b="1">
                <a:solidFill>
                  <a:srgbClr val="0000FF"/>
                </a:solidFill>
                <a:latin typeface="Times New Roman" pitchFamily="18" charset="0"/>
              </a:rPr>
              <a:t>最坏情况</a:t>
            </a:r>
            <a:r>
              <a:rPr lang="zh-CN" altLang="en-US" sz="2800" b="1">
                <a:latin typeface="Times New Roman" pitchFamily="18" charset="0"/>
              </a:rPr>
              <a:t>下：</a:t>
            </a:r>
            <a:r>
              <a:rPr lang="zh-CN" altLang="en-US" sz="2800" b="1" i="1">
                <a:latin typeface="Times New Roman" pitchFamily="18" charset="0"/>
              </a:rPr>
              <a:t>  </a:t>
            </a:r>
            <a:r>
              <a:rPr lang="en-US" altLang="zh-CN" sz="2800" b="1" i="1">
                <a:latin typeface="Times New Roman" pitchFamily="18" charset="0"/>
              </a:rPr>
              <a:t>T</a:t>
            </a:r>
            <a:r>
              <a:rPr lang="en-US" altLang="zh-CN" sz="2800" b="1" baseline="-25000">
                <a:latin typeface="Times New Roman" pitchFamily="18" charset="0"/>
              </a:rPr>
              <a:t>max</a:t>
            </a:r>
            <a:r>
              <a:rPr lang="en-US" altLang="zh-CN" sz="2800" b="1">
                <a:latin typeface="Times New Roman" pitchFamily="18" charset="0"/>
              </a:rPr>
              <a:t>(</a:t>
            </a:r>
            <a:r>
              <a:rPr lang="en-US" altLang="zh-CN" sz="2800" b="1" i="1">
                <a:latin typeface="Times New Roman" pitchFamily="18" charset="0"/>
              </a:rPr>
              <a:t>n</a:t>
            </a:r>
            <a:r>
              <a:rPr lang="en-US" altLang="zh-CN" sz="2800" b="1">
                <a:latin typeface="Times New Roman" pitchFamily="18" charset="0"/>
              </a:rPr>
              <a:t>) =max{ </a:t>
            </a:r>
            <a:r>
              <a:rPr lang="en-US" altLang="zh-CN" sz="2800" b="1" i="1">
                <a:latin typeface="Times New Roman" pitchFamily="18" charset="0"/>
              </a:rPr>
              <a:t>T</a:t>
            </a:r>
            <a:r>
              <a:rPr lang="en-US" altLang="zh-CN" sz="2800" b="1">
                <a:latin typeface="Times New Roman" pitchFamily="18" charset="0"/>
              </a:rPr>
              <a:t>(I) | size(I)=</a:t>
            </a:r>
            <a:r>
              <a:rPr lang="en-US" altLang="zh-CN" sz="2800" b="1" i="1">
                <a:latin typeface="Times New Roman" pitchFamily="18" charset="0"/>
              </a:rPr>
              <a:t>n </a:t>
            </a:r>
            <a:r>
              <a:rPr lang="en-US" altLang="zh-CN" sz="2800" b="1">
                <a:latin typeface="Times New Roman" pitchFamily="18" charset="0"/>
              </a:rPr>
              <a:t>}</a:t>
            </a:r>
          </a:p>
          <a:p>
            <a:pPr marL="342900" indent="-342900">
              <a:lnSpc>
                <a:spcPct val="120000"/>
              </a:lnSpc>
              <a:spcBef>
                <a:spcPct val="20000"/>
              </a:spcBef>
              <a:buClr>
                <a:schemeClr val="bg2"/>
              </a:buClr>
              <a:buSzPct val="75000"/>
              <a:buFont typeface="Wingdings" pitchFamily="2" charset="2"/>
              <a:buNone/>
            </a:pPr>
            <a:r>
              <a:rPr lang="zh-CN" altLang="en-US" sz="2800" b="1">
                <a:solidFill>
                  <a:srgbClr val="0000FF"/>
                </a:solidFill>
                <a:latin typeface="Times New Roman" pitchFamily="18" charset="0"/>
              </a:rPr>
              <a:t>最好情况</a:t>
            </a:r>
            <a:r>
              <a:rPr lang="zh-CN" altLang="en-US" sz="2800" b="1">
                <a:latin typeface="Times New Roman" pitchFamily="18" charset="0"/>
              </a:rPr>
              <a:t>下：</a:t>
            </a:r>
            <a:r>
              <a:rPr lang="zh-CN" altLang="en-US" sz="2800" b="1" i="1">
                <a:latin typeface="Times New Roman" pitchFamily="18" charset="0"/>
              </a:rPr>
              <a:t>  </a:t>
            </a:r>
            <a:r>
              <a:rPr lang="en-US" altLang="zh-CN" sz="2800" b="1" i="1">
                <a:latin typeface="Times New Roman" pitchFamily="18" charset="0"/>
              </a:rPr>
              <a:t>T</a:t>
            </a:r>
            <a:r>
              <a:rPr lang="en-US" altLang="zh-CN" sz="2800" b="1" baseline="-25000">
                <a:latin typeface="Times New Roman" pitchFamily="18" charset="0"/>
              </a:rPr>
              <a:t>min</a:t>
            </a:r>
            <a:r>
              <a:rPr lang="en-US" altLang="zh-CN" sz="2800" b="1">
                <a:latin typeface="Times New Roman" pitchFamily="18" charset="0"/>
              </a:rPr>
              <a:t>(</a:t>
            </a:r>
            <a:r>
              <a:rPr lang="en-US" altLang="zh-CN" sz="2800" b="1" i="1">
                <a:latin typeface="Times New Roman" pitchFamily="18" charset="0"/>
              </a:rPr>
              <a:t>n</a:t>
            </a:r>
            <a:r>
              <a:rPr lang="en-US" altLang="zh-CN" sz="2800" b="1">
                <a:latin typeface="Times New Roman" pitchFamily="18" charset="0"/>
              </a:rPr>
              <a:t>) = min{ </a:t>
            </a:r>
            <a:r>
              <a:rPr lang="en-US" altLang="zh-CN" sz="2800" b="1" i="1">
                <a:latin typeface="Times New Roman" pitchFamily="18" charset="0"/>
              </a:rPr>
              <a:t>T</a:t>
            </a:r>
            <a:r>
              <a:rPr lang="en-US" altLang="zh-CN" sz="2800" b="1">
                <a:latin typeface="Times New Roman" pitchFamily="18" charset="0"/>
              </a:rPr>
              <a:t>(I) | size(I)=</a:t>
            </a:r>
            <a:r>
              <a:rPr lang="en-US" altLang="zh-CN" sz="2800" b="1" i="1">
                <a:latin typeface="Times New Roman" pitchFamily="18" charset="0"/>
              </a:rPr>
              <a:t>n </a:t>
            </a:r>
            <a:r>
              <a:rPr lang="en-US" altLang="zh-CN" sz="2800" b="1">
                <a:latin typeface="Times New Roman" pitchFamily="18" charset="0"/>
              </a:rPr>
              <a:t>}</a:t>
            </a:r>
          </a:p>
          <a:p>
            <a:pPr marL="342900" indent="-342900">
              <a:lnSpc>
                <a:spcPct val="120000"/>
              </a:lnSpc>
              <a:spcBef>
                <a:spcPct val="20000"/>
              </a:spcBef>
              <a:buClr>
                <a:schemeClr val="bg2"/>
              </a:buClr>
              <a:buSzPct val="75000"/>
              <a:buFont typeface="Wingdings" pitchFamily="2" charset="2"/>
              <a:buNone/>
            </a:pPr>
            <a:r>
              <a:rPr lang="zh-CN" altLang="en-US" sz="2800" b="1">
                <a:solidFill>
                  <a:srgbClr val="0000FF"/>
                </a:solidFill>
                <a:latin typeface="Times New Roman" pitchFamily="18" charset="0"/>
              </a:rPr>
              <a:t>平均情况</a:t>
            </a:r>
            <a:r>
              <a:rPr lang="zh-CN" altLang="en-US" sz="2800" b="1">
                <a:latin typeface="Times New Roman" pitchFamily="18" charset="0"/>
              </a:rPr>
              <a:t>下：</a:t>
            </a:r>
            <a:r>
              <a:rPr lang="zh-CN" altLang="en-US" sz="2800" b="1" i="1">
                <a:latin typeface="Times New Roman" pitchFamily="18" charset="0"/>
              </a:rPr>
              <a:t>  </a:t>
            </a:r>
            <a:r>
              <a:rPr lang="en-US" altLang="zh-CN" sz="2800" b="1" i="1">
                <a:latin typeface="Times New Roman" pitchFamily="18" charset="0"/>
              </a:rPr>
              <a:t>T</a:t>
            </a:r>
            <a:r>
              <a:rPr lang="en-US" altLang="zh-CN" sz="2800" b="1" baseline="-25000">
                <a:latin typeface="Times New Roman" pitchFamily="18" charset="0"/>
              </a:rPr>
              <a:t>avg</a:t>
            </a:r>
            <a:r>
              <a:rPr lang="en-US" altLang="zh-CN" sz="2800" b="1">
                <a:latin typeface="Times New Roman" pitchFamily="18" charset="0"/>
              </a:rPr>
              <a:t>(</a:t>
            </a:r>
            <a:r>
              <a:rPr lang="en-US" altLang="zh-CN" sz="2800" b="1" i="1">
                <a:latin typeface="Times New Roman" pitchFamily="18" charset="0"/>
              </a:rPr>
              <a:t>n</a:t>
            </a:r>
            <a:r>
              <a:rPr lang="en-US" altLang="zh-CN" sz="2800" b="1">
                <a:latin typeface="Times New Roman" pitchFamily="18" charset="0"/>
              </a:rPr>
              <a:t>) =</a:t>
            </a:r>
          </a:p>
          <a:p>
            <a:pPr marL="342900" indent="-342900">
              <a:lnSpc>
                <a:spcPct val="120000"/>
              </a:lnSpc>
              <a:spcBef>
                <a:spcPct val="20000"/>
              </a:spcBef>
              <a:buClr>
                <a:schemeClr val="bg2"/>
              </a:buClr>
              <a:buSzPct val="75000"/>
              <a:buFont typeface="Wingdings" pitchFamily="2" charset="2"/>
              <a:buNone/>
            </a:pPr>
            <a:r>
              <a:rPr lang="zh-CN" altLang="en-US" sz="2800" b="1">
                <a:latin typeface="Times New Roman" pitchFamily="18" charset="0"/>
              </a:rPr>
              <a:t>其中</a:t>
            </a:r>
            <a:r>
              <a:rPr lang="en-US" altLang="zh-CN" sz="2800" b="1">
                <a:latin typeface="Times New Roman" pitchFamily="18" charset="0"/>
              </a:rPr>
              <a:t>I</a:t>
            </a:r>
            <a:r>
              <a:rPr lang="zh-CN" altLang="en-US" sz="2800" b="1">
                <a:latin typeface="Times New Roman" pitchFamily="18" charset="0"/>
              </a:rPr>
              <a:t>是问题的规模为</a:t>
            </a:r>
            <a:r>
              <a:rPr lang="en-US" altLang="zh-CN" sz="2800" b="1" i="1">
                <a:latin typeface="Times New Roman" pitchFamily="18" charset="0"/>
              </a:rPr>
              <a:t>n</a:t>
            </a:r>
            <a:r>
              <a:rPr lang="zh-CN" altLang="en-US" sz="2800" b="1">
                <a:latin typeface="Times New Roman" pitchFamily="18" charset="0"/>
              </a:rPr>
              <a:t>的实例，</a:t>
            </a:r>
          </a:p>
          <a:p>
            <a:pPr marL="342900" indent="-342900">
              <a:lnSpc>
                <a:spcPct val="120000"/>
              </a:lnSpc>
              <a:spcBef>
                <a:spcPct val="20000"/>
              </a:spcBef>
              <a:buClr>
                <a:schemeClr val="bg2"/>
              </a:buClr>
              <a:buSzPct val="75000"/>
              <a:buFont typeface="Wingdings" pitchFamily="2" charset="2"/>
              <a:buNone/>
            </a:pPr>
            <a:r>
              <a:rPr lang="en-US" altLang="zh-CN" sz="2800" b="1" i="1">
                <a:latin typeface="Times New Roman" pitchFamily="18" charset="0"/>
              </a:rPr>
              <a:t>p</a:t>
            </a:r>
            <a:r>
              <a:rPr lang="en-US" altLang="zh-CN" sz="2800" b="1">
                <a:latin typeface="Times New Roman" pitchFamily="18" charset="0"/>
              </a:rPr>
              <a:t>(I)</a:t>
            </a:r>
            <a:r>
              <a:rPr lang="zh-CN" altLang="en-US" sz="2800" b="1">
                <a:latin typeface="Times New Roman" pitchFamily="18" charset="0"/>
              </a:rPr>
              <a:t>是实例</a:t>
            </a:r>
            <a:r>
              <a:rPr lang="en-US" altLang="zh-CN" sz="2800" b="1">
                <a:latin typeface="Times New Roman" pitchFamily="18" charset="0"/>
              </a:rPr>
              <a:t>I</a:t>
            </a:r>
            <a:r>
              <a:rPr lang="zh-CN" altLang="en-US" sz="2800" b="1">
                <a:latin typeface="Times New Roman" pitchFamily="18" charset="0"/>
              </a:rPr>
              <a:t>出现的概率。</a:t>
            </a:r>
          </a:p>
        </p:txBody>
      </p:sp>
      <p:graphicFrame>
        <p:nvGraphicFramePr>
          <p:cNvPr id="46085" name="Object 5"/>
          <p:cNvGraphicFramePr>
            <a:graphicFrameLocks noGrp="1" noChangeAspect="1"/>
          </p:cNvGraphicFramePr>
          <p:nvPr>
            <p:ph sz="half" idx="2"/>
          </p:nvPr>
        </p:nvGraphicFramePr>
        <p:xfrm>
          <a:off x="3851275" y="4724400"/>
          <a:ext cx="2230438" cy="760413"/>
        </p:xfrm>
        <a:graphic>
          <a:graphicData uri="http://schemas.openxmlformats.org/presentationml/2006/ole">
            <mc:AlternateContent xmlns:mc="http://schemas.openxmlformats.org/markup-compatibility/2006">
              <mc:Choice xmlns:v="urn:schemas-microsoft-com:vml" Requires="v">
                <p:oleObj spid="_x0000_s20532" name="Equation" r:id="rId4" imgW="1155700" imgH="393700" progId="Equation.DSMT4">
                  <p:embed/>
                </p:oleObj>
              </mc:Choice>
              <mc:Fallback>
                <p:oleObj name="Equation" r:id="rId4" imgW="1155700" imgH="3937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4724400"/>
                        <a:ext cx="2230438" cy="76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grpId="0" nodeType="clickEffect">
                                  <p:stCondLst>
                                    <p:cond delay="0"/>
                                  </p:stCondLst>
                                  <p:childTnLst>
                                    <p:animScale>
                                      <p:cBhvr>
                                        <p:cTn id="6" dur="500" fill="hold"/>
                                        <p:tgtEl>
                                          <p:spTgt spid="46083">
                                            <p:txEl>
                                              <p:pRg st="0" end="0"/>
                                            </p:txEl>
                                          </p:spTgt>
                                        </p:tgtEl>
                                      </p:cBhvr>
                                      <p:by x="50000" y="50000"/>
                                    </p:animScale>
                                  </p:childTnLst>
                                </p:cTn>
                              </p:par>
                              <p:par>
                                <p:cTn id="7" presetID="6" presetClass="emph" presetSubtype="0" fill="hold" grpId="0" nodeType="withEffect">
                                  <p:stCondLst>
                                    <p:cond delay="0"/>
                                  </p:stCondLst>
                                  <p:childTnLst>
                                    <p:animScale>
                                      <p:cBhvr>
                                        <p:cTn id="8" dur="500" fill="hold"/>
                                        <p:tgtEl>
                                          <p:spTgt spid="46083">
                                            <p:txEl>
                                              <p:pRg st="1" end="1"/>
                                            </p:txEl>
                                          </p:spTgt>
                                        </p:tgtEl>
                                      </p:cBhvr>
                                      <p:by x="50000" y="50000"/>
                                    </p:animScale>
                                  </p:childTnLst>
                                </p:cTn>
                              </p:par>
                              <p:par>
                                <p:cTn id="9" presetID="6" presetClass="emph" presetSubtype="0" fill="hold" grpId="0" nodeType="withEffect">
                                  <p:stCondLst>
                                    <p:cond delay="0"/>
                                  </p:stCondLst>
                                  <p:childTnLst>
                                    <p:animScale>
                                      <p:cBhvr>
                                        <p:cTn id="10" dur="500" fill="hold"/>
                                        <p:tgtEl>
                                          <p:spTgt spid="46083">
                                            <p:txEl>
                                              <p:pRg st="2" end="2"/>
                                            </p:txEl>
                                          </p:spTgt>
                                        </p:tgtEl>
                                      </p:cBhvr>
                                      <p:by x="50000" y="50000"/>
                                    </p:animScale>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8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kumimoji="1" lang="zh-CN" altLang="en-US" b="1" smtClean="0">
                <a:solidFill>
                  <a:schemeClr val="tx2"/>
                </a:solidFill>
              </a:rPr>
              <a:t>算法运行假定的计算机类型</a:t>
            </a:r>
          </a:p>
        </p:txBody>
      </p:sp>
      <p:sp>
        <p:nvSpPr>
          <p:cNvPr id="21507" name="Rectangle 3"/>
          <p:cNvSpPr>
            <a:spLocks noGrp="1" noChangeArrowheads="1"/>
          </p:cNvSpPr>
          <p:nvPr>
            <p:ph type="body" idx="1"/>
          </p:nvPr>
        </p:nvSpPr>
        <p:spPr>
          <a:xfrm>
            <a:off x="457200" y="1981200"/>
            <a:ext cx="8362950" cy="3886200"/>
          </a:xfrm>
        </p:spPr>
        <p:txBody>
          <a:bodyPr/>
          <a:lstStyle/>
          <a:p>
            <a:pPr eaLnBrk="1" hangingPunct="1">
              <a:buFont typeface="Wingdings" pitchFamily="2" charset="2"/>
              <a:buNone/>
            </a:pPr>
            <a:r>
              <a:rPr kumimoji="1" lang="zh-CN" altLang="en-US" b="1" smtClean="0"/>
              <a:t>要求独立于具体的软硬件环境单纯分析算法。</a:t>
            </a:r>
          </a:p>
          <a:p>
            <a:pPr eaLnBrk="1" hangingPunct="1"/>
            <a:r>
              <a:rPr kumimoji="1" lang="zh-CN" altLang="en-US" b="1" smtClean="0"/>
              <a:t>假定使用一台通用计算机</a:t>
            </a:r>
          </a:p>
          <a:p>
            <a:pPr lvl="1" eaLnBrk="1" hangingPunct="1"/>
            <a:r>
              <a:rPr kumimoji="1" lang="zh-CN" altLang="en-US" b="1" smtClean="0"/>
              <a:t>顺序处理每条指令；</a:t>
            </a:r>
          </a:p>
          <a:p>
            <a:pPr lvl="1" eaLnBrk="1" hangingPunct="1"/>
            <a:r>
              <a:rPr kumimoji="1" lang="zh-CN" altLang="en-US" b="1" smtClean="0"/>
              <a:t>存储容量足够大；</a:t>
            </a:r>
          </a:p>
          <a:p>
            <a:pPr lvl="1" eaLnBrk="1" hangingPunct="1"/>
            <a:r>
              <a:rPr kumimoji="1" lang="zh-CN" altLang="en-US" b="1" smtClean="0"/>
              <a:t>存取时间恒定。</a:t>
            </a:r>
          </a:p>
          <a:p>
            <a:pPr eaLnBrk="1" hangingPunct="1"/>
            <a:endParaRPr lang="en-US" altLang="zh-CN"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b="1" smtClean="0"/>
              <a:t>目录</a:t>
            </a:r>
          </a:p>
        </p:txBody>
      </p:sp>
      <p:sp>
        <p:nvSpPr>
          <p:cNvPr id="4099" name="Rectangle 3"/>
          <p:cNvSpPr>
            <a:spLocks noGrp="1" noChangeArrowheads="1"/>
          </p:cNvSpPr>
          <p:nvPr>
            <p:ph type="body" idx="1"/>
          </p:nvPr>
        </p:nvSpPr>
        <p:spPr/>
        <p:txBody>
          <a:bodyPr/>
          <a:lstStyle/>
          <a:p>
            <a:pPr eaLnBrk="1" hangingPunct="1"/>
            <a:r>
              <a:rPr kumimoji="1" lang="en-US" altLang="zh-CN" b="1" dirty="0" smtClean="0"/>
              <a:t>2.1 </a:t>
            </a:r>
            <a:r>
              <a:rPr kumimoji="1" lang="zh-CN" altLang="en-US" b="1" dirty="0" smtClean="0"/>
              <a:t>算法</a:t>
            </a:r>
          </a:p>
          <a:p>
            <a:pPr eaLnBrk="1" hangingPunct="1"/>
            <a:r>
              <a:rPr kumimoji="1" lang="en-US" altLang="zh-CN" b="1" dirty="0" smtClean="0"/>
              <a:t>2.2 </a:t>
            </a:r>
            <a:r>
              <a:rPr kumimoji="1" lang="zh-CN" altLang="en-US" b="1" dirty="0" smtClean="0"/>
              <a:t>分析算法</a:t>
            </a:r>
            <a:endParaRPr kumimoji="1" lang="zh-CN" altLang="en-US" b="1" dirty="0" smtClean="0">
              <a:solidFill>
                <a:srgbClr val="FF3300"/>
              </a:solidFill>
            </a:endParaRPr>
          </a:p>
          <a:p>
            <a:pPr eaLnBrk="1" hangingPunct="1"/>
            <a:r>
              <a:rPr kumimoji="1" lang="en-US" altLang="zh-CN" b="1" dirty="0" smtClean="0"/>
              <a:t>2.3 </a:t>
            </a:r>
            <a:r>
              <a:rPr kumimoji="1" lang="zh-CN" altLang="en-US" b="1" dirty="0" smtClean="0"/>
              <a:t>用</a:t>
            </a:r>
            <a:r>
              <a:rPr kumimoji="1" lang="en-US" altLang="zh-CN" b="1" dirty="0" smtClean="0"/>
              <a:t>SPARKS</a:t>
            </a:r>
            <a:r>
              <a:rPr kumimoji="1" lang="zh-CN" altLang="en-US" b="1" dirty="0" smtClean="0"/>
              <a:t>语言写算法</a:t>
            </a:r>
          </a:p>
          <a:p>
            <a:pPr eaLnBrk="1" hangingPunct="1"/>
            <a:r>
              <a:rPr kumimoji="1" lang="en-US" altLang="zh-CN" b="1" dirty="0" smtClean="0"/>
              <a:t>2.4 </a:t>
            </a:r>
            <a:r>
              <a:rPr kumimoji="1" lang="zh-CN" altLang="en-US" b="1" dirty="0" smtClean="0"/>
              <a:t>基本数据结构 </a:t>
            </a:r>
            <a:r>
              <a:rPr kumimoji="1" lang="en-US" altLang="zh-CN" b="1" dirty="0" smtClean="0"/>
              <a:t>(</a:t>
            </a:r>
            <a:r>
              <a:rPr kumimoji="1" lang="zh-CN" altLang="en-US" b="1" dirty="0" smtClean="0"/>
              <a:t>略</a:t>
            </a:r>
            <a:r>
              <a:rPr kumimoji="1" lang="en-US" altLang="zh-CN" b="1"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95288" y="260350"/>
            <a:ext cx="8229600" cy="1371600"/>
          </a:xfrm>
        </p:spPr>
        <p:txBody>
          <a:bodyPr/>
          <a:lstStyle/>
          <a:p>
            <a:pPr eaLnBrk="1" hangingPunct="1"/>
            <a:r>
              <a:rPr lang="zh-CN" altLang="en-US" b="1" smtClean="0"/>
              <a:t>算法分析过程</a:t>
            </a:r>
          </a:p>
        </p:txBody>
      </p:sp>
      <p:sp>
        <p:nvSpPr>
          <p:cNvPr id="22531" name="Text Box 5"/>
          <p:cNvSpPr txBox="1">
            <a:spLocks noChangeArrowheads="1"/>
          </p:cNvSpPr>
          <p:nvPr/>
        </p:nvSpPr>
        <p:spPr bwMode="auto">
          <a:xfrm>
            <a:off x="323850" y="2589213"/>
            <a:ext cx="2735263" cy="984250"/>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sz="2800" b="1"/>
              <a:t>确定算法所涉及的运算</a:t>
            </a:r>
          </a:p>
        </p:txBody>
      </p:sp>
      <p:sp>
        <p:nvSpPr>
          <p:cNvPr id="22532" name="Text Box 16"/>
          <p:cNvSpPr txBox="1">
            <a:spLocks noChangeArrowheads="1"/>
          </p:cNvSpPr>
          <p:nvPr/>
        </p:nvSpPr>
        <p:spPr bwMode="auto">
          <a:xfrm>
            <a:off x="3635375" y="3213100"/>
            <a:ext cx="2447925" cy="984250"/>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sz="2800" b="1"/>
              <a:t>分析算法语句的执行次数</a:t>
            </a:r>
          </a:p>
        </p:txBody>
      </p:sp>
      <p:sp>
        <p:nvSpPr>
          <p:cNvPr id="22533" name="Text Box 19"/>
          <p:cNvSpPr txBox="1">
            <a:spLocks noChangeArrowheads="1"/>
          </p:cNvSpPr>
          <p:nvPr/>
        </p:nvSpPr>
        <p:spPr bwMode="auto">
          <a:xfrm>
            <a:off x="3708400" y="4941888"/>
            <a:ext cx="2376488" cy="1411287"/>
          </a:xfrm>
          <a:prstGeom prst="rect">
            <a:avLst/>
          </a:prstGeom>
          <a:solidFill>
            <a:srgbClr val="FF9933"/>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sz="2800" b="1"/>
              <a:t>分析算法的执行时间的渐进表示</a:t>
            </a:r>
          </a:p>
        </p:txBody>
      </p:sp>
      <p:sp>
        <p:nvSpPr>
          <p:cNvPr id="22534" name="Text Box 20"/>
          <p:cNvSpPr txBox="1">
            <a:spLocks noChangeArrowheads="1"/>
          </p:cNvSpPr>
          <p:nvPr/>
        </p:nvSpPr>
        <p:spPr bwMode="auto">
          <a:xfrm>
            <a:off x="323850" y="3789363"/>
            <a:ext cx="2735263" cy="1411287"/>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kumimoji="1" lang="zh-CN" altLang="en-US" sz="2800" b="1"/>
              <a:t>确定出能反映算法在各种情况下工作的数据集</a:t>
            </a:r>
          </a:p>
        </p:txBody>
      </p:sp>
      <p:sp>
        <p:nvSpPr>
          <p:cNvPr id="22535" name="Line 29"/>
          <p:cNvSpPr>
            <a:spLocks noChangeShapeType="1"/>
          </p:cNvSpPr>
          <p:nvPr/>
        </p:nvSpPr>
        <p:spPr bwMode="auto">
          <a:xfrm>
            <a:off x="3059113" y="3357563"/>
            <a:ext cx="5762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6" name="Line 30"/>
          <p:cNvSpPr>
            <a:spLocks noChangeShapeType="1"/>
          </p:cNvSpPr>
          <p:nvPr/>
        </p:nvSpPr>
        <p:spPr bwMode="auto">
          <a:xfrm>
            <a:off x="4859338" y="4221163"/>
            <a:ext cx="0" cy="72072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7" name="Line 31"/>
          <p:cNvSpPr>
            <a:spLocks noChangeShapeType="1"/>
          </p:cNvSpPr>
          <p:nvPr/>
        </p:nvSpPr>
        <p:spPr bwMode="auto">
          <a:xfrm>
            <a:off x="3059113" y="4005263"/>
            <a:ext cx="5762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8" name="Line 33"/>
          <p:cNvSpPr>
            <a:spLocks noChangeShapeType="1"/>
          </p:cNvSpPr>
          <p:nvPr/>
        </p:nvSpPr>
        <p:spPr bwMode="auto">
          <a:xfrm>
            <a:off x="6516688" y="1439863"/>
            <a:ext cx="0" cy="54451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9" name="Line 35"/>
          <p:cNvSpPr>
            <a:spLocks noChangeShapeType="1"/>
          </p:cNvSpPr>
          <p:nvPr/>
        </p:nvSpPr>
        <p:spPr bwMode="auto">
          <a:xfrm>
            <a:off x="3348038" y="1412875"/>
            <a:ext cx="0" cy="54451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0" name="Text Box 36"/>
          <p:cNvSpPr txBox="1">
            <a:spLocks noChangeArrowheads="1"/>
          </p:cNvSpPr>
          <p:nvPr/>
        </p:nvSpPr>
        <p:spPr bwMode="auto">
          <a:xfrm>
            <a:off x="6804025" y="5319713"/>
            <a:ext cx="1871663" cy="984250"/>
          </a:xfrm>
          <a:prstGeom prst="rect">
            <a:avLst/>
          </a:prstGeom>
          <a:solidFill>
            <a:schemeClr val="folHlink"/>
          </a:solidFill>
          <a:ln w="38100" cmpd="dbl">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sz="2800" b="1"/>
              <a:t>作时空性能分布图</a:t>
            </a:r>
          </a:p>
        </p:txBody>
      </p:sp>
      <p:sp>
        <p:nvSpPr>
          <p:cNvPr id="22541" name="Rectangle 37"/>
          <p:cNvSpPr>
            <a:spLocks noChangeArrowheads="1"/>
          </p:cNvSpPr>
          <p:nvPr/>
        </p:nvSpPr>
        <p:spPr bwMode="auto">
          <a:xfrm>
            <a:off x="3276600" y="14843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FF"/>
                </a:solidFill>
              </a:rPr>
              <a:t>事前分析</a:t>
            </a:r>
          </a:p>
        </p:txBody>
      </p:sp>
      <p:sp>
        <p:nvSpPr>
          <p:cNvPr id="22542" name="Rectangle 38"/>
          <p:cNvSpPr>
            <a:spLocks noChangeArrowheads="1"/>
          </p:cNvSpPr>
          <p:nvPr/>
        </p:nvSpPr>
        <p:spPr bwMode="auto">
          <a:xfrm>
            <a:off x="468313" y="14589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FF"/>
                </a:solidFill>
              </a:rPr>
              <a:t>准备工作</a:t>
            </a:r>
          </a:p>
        </p:txBody>
      </p:sp>
      <p:sp>
        <p:nvSpPr>
          <p:cNvPr id="22543" name="Rectangle 39"/>
          <p:cNvSpPr>
            <a:spLocks noChangeArrowheads="1"/>
          </p:cNvSpPr>
          <p:nvPr/>
        </p:nvSpPr>
        <p:spPr bwMode="auto">
          <a:xfrm>
            <a:off x="6588125" y="14589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b="1">
                <a:solidFill>
                  <a:srgbClr val="0000FF"/>
                </a:solidFill>
              </a:rPr>
              <a:t>事后测试</a:t>
            </a:r>
          </a:p>
        </p:txBody>
      </p:sp>
      <p:sp>
        <p:nvSpPr>
          <p:cNvPr id="22544" name="Line 40"/>
          <p:cNvSpPr>
            <a:spLocks noChangeShapeType="1"/>
          </p:cNvSpPr>
          <p:nvPr/>
        </p:nvSpPr>
        <p:spPr bwMode="auto">
          <a:xfrm flipH="1">
            <a:off x="6083300" y="5661025"/>
            <a:ext cx="72072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5" name="Line 41"/>
          <p:cNvSpPr>
            <a:spLocks noChangeShapeType="1"/>
          </p:cNvSpPr>
          <p:nvPr/>
        </p:nvSpPr>
        <p:spPr bwMode="auto">
          <a:xfrm>
            <a:off x="3348038" y="1916113"/>
            <a:ext cx="54737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46" name="Text Box 42"/>
          <p:cNvSpPr txBox="1">
            <a:spLocks noChangeArrowheads="1"/>
          </p:cNvSpPr>
          <p:nvPr/>
        </p:nvSpPr>
        <p:spPr bwMode="auto">
          <a:xfrm>
            <a:off x="4716463" y="1916113"/>
            <a:ext cx="3313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lang="zh-CN" altLang="en-US" b="1"/>
              <a:t>全面分析的两个阶段</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kumimoji="1" lang="zh-CN" altLang="en-US" b="1" smtClean="0">
                <a:solidFill>
                  <a:schemeClr val="tx2"/>
                </a:solidFill>
              </a:rPr>
              <a:t>准备工作</a:t>
            </a:r>
            <a:r>
              <a:rPr kumimoji="1" lang="en-US" altLang="zh-CN" b="1" smtClean="0">
                <a:solidFill>
                  <a:schemeClr val="tx2"/>
                </a:solidFill>
              </a:rPr>
              <a:t>(</a:t>
            </a:r>
            <a:r>
              <a:rPr kumimoji="1" lang="zh-CN" altLang="en-US" b="1" smtClean="0">
                <a:solidFill>
                  <a:schemeClr val="tx2"/>
                </a:solidFill>
              </a:rPr>
              <a:t>一</a:t>
            </a:r>
            <a:r>
              <a:rPr kumimoji="1" lang="en-US" altLang="zh-CN" b="1" smtClean="0">
                <a:solidFill>
                  <a:schemeClr val="tx2"/>
                </a:solidFill>
              </a:rPr>
              <a:t>)</a:t>
            </a:r>
          </a:p>
        </p:txBody>
      </p:sp>
      <p:sp>
        <p:nvSpPr>
          <p:cNvPr id="23555" name="Rectangle 3"/>
          <p:cNvSpPr>
            <a:spLocks noGrp="1" noChangeArrowheads="1"/>
          </p:cNvSpPr>
          <p:nvPr>
            <p:ph type="body" idx="1"/>
          </p:nvPr>
        </p:nvSpPr>
        <p:spPr>
          <a:xfrm>
            <a:off x="457200" y="1773238"/>
            <a:ext cx="8229600" cy="4543425"/>
          </a:xfrm>
        </p:spPr>
        <p:txBody>
          <a:bodyPr/>
          <a:lstStyle/>
          <a:p>
            <a:pPr eaLnBrk="1" hangingPunct="1">
              <a:lnSpc>
                <a:spcPct val="130000"/>
              </a:lnSpc>
            </a:pPr>
            <a:r>
              <a:rPr kumimoji="1" lang="zh-CN" altLang="en-US" b="1" smtClean="0"/>
              <a:t>首先确定使用哪些</a:t>
            </a:r>
            <a:r>
              <a:rPr kumimoji="1" lang="zh-CN" altLang="en-US" b="1" smtClean="0">
                <a:solidFill>
                  <a:srgbClr val="0000FF"/>
                </a:solidFill>
              </a:rPr>
              <a:t>运算</a:t>
            </a:r>
            <a:r>
              <a:rPr kumimoji="1" lang="zh-CN" altLang="en-US" b="1" smtClean="0"/>
              <a:t>以及执行这些运算所用的时间。</a:t>
            </a:r>
            <a:endParaRPr kumimoji="1" lang="zh-CN" altLang="en-US" b="1" smtClean="0">
              <a:solidFill>
                <a:schemeClr val="tx2"/>
              </a:solidFill>
            </a:endParaRPr>
          </a:p>
          <a:p>
            <a:pPr lvl="1" eaLnBrk="1" hangingPunct="1">
              <a:lnSpc>
                <a:spcPct val="130000"/>
              </a:lnSpc>
            </a:pPr>
            <a:r>
              <a:rPr kumimoji="1" lang="zh-CN" altLang="en-US" b="1" smtClean="0">
                <a:solidFill>
                  <a:schemeClr val="tx2"/>
                </a:solidFill>
              </a:rPr>
              <a:t>基本运算</a:t>
            </a:r>
          </a:p>
          <a:p>
            <a:pPr lvl="1" eaLnBrk="1" hangingPunct="1">
              <a:lnSpc>
                <a:spcPct val="130000"/>
              </a:lnSpc>
            </a:pPr>
            <a:r>
              <a:rPr kumimoji="1" lang="zh-CN" altLang="en-US" b="1" smtClean="0">
                <a:solidFill>
                  <a:schemeClr val="tx2"/>
                </a:solidFill>
              </a:rPr>
              <a:t>由一些更基本的任意长序列的运算所组成的复杂运算</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476250"/>
            <a:ext cx="8229600" cy="1371600"/>
          </a:xfrm>
        </p:spPr>
        <p:txBody>
          <a:bodyPr/>
          <a:lstStyle/>
          <a:p>
            <a:pPr eaLnBrk="1" hangingPunct="1"/>
            <a:r>
              <a:rPr kumimoji="1" lang="zh-CN" altLang="en-US" b="1" smtClean="0">
                <a:solidFill>
                  <a:schemeClr val="tx2"/>
                </a:solidFill>
              </a:rPr>
              <a:t>基本运算</a:t>
            </a:r>
          </a:p>
        </p:txBody>
      </p:sp>
      <p:sp>
        <p:nvSpPr>
          <p:cNvPr id="24579" name="Rectangle 3"/>
          <p:cNvSpPr>
            <a:spLocks noGrp="1" noChangeArrowheads="1"/>
          </p:cNvSpPr>
          <p:nvPr>
            <p:ph type="body" idx="1"/>
          </p:nvPr>
        </p:nvSpPr>
        <p:spPr>
          <a:xfrm>
            <a:off x="250825" y="1773238"/>
            <a:ext cx="8497888" cy="3886200"/>
          </a:xfrm>
          <a:extLst>
            <a:ext uri="{91240B29-F687-4F45-9708-019B960494DF}">
              <a14:hiddenLine xmlns:a14="http://schemas.microsoft.com/office/drawing/2010/main" w="9525">
                <a:solidFill>
                  <a:srgbClr val="0000FF"/>
                </a:solidFill>
                <a:miter lim="800000"/>
                <a:headEnd/>
                <a:tailEnd/>
              </a14:hiddenLine>
            </a:ext>
          </a:extLst>
        </p:spPr>
        <p:txBody>
          <a:bodyPr/>
          <a:lstStyle/>
          <a:p>
            <a:pPr eaLnBrk="1" hangingPunct="1">
              <a:lnSpc>
                <a:spcPct val="120000"/>
              </a:lnSpc>
            </a:pPr>
            <a:r>
              <a:rPr lang="zh-CN" altLang="en-US" b="1" smtClean="0"/>
              <a:t>时间囿界于常数的运算</a:t>
            </a:r>
          </a:p>
          <a:p>
            <a:pPr lvl="1" eaLnBrk="1" hangingPunct="1">
              <a:lnSpc>
                <a:spcPct val="120000"/>
              </a:lnSpc>
            </a:pPr>
            <a:r>
              <a:rPr lang="zh-CN" altLang="en-US" b="1" smtClean="0"/>
              <a:t>加、减、乘、除整数算术运算</a:t>
            </a:r>
          </a:p>
          <a:p>
            <a:pPr lvl="1" eaLnBrk="1" hangingPunct="1">
              <a:lnSpc>
                <a:spcPct val="120000"/>
              </a:lnSpc>
            </a:pPr>
            <a:r>
              <a:rPr lang="zh-CN" altLang="en-US" b="1" smtClean="0"/>
              <a:t>浮点算术、字符比较、对变量赋值、过程调用等</a:t>
            </a:r>
          </a:p>
          <a:p>
            <a:pPr eaLnBrk="1" hangingPunct="1">
              <a:lnSpc>
                <a:spcPct val="120000"/>
              </a:lnSpc>
            </a:pPr>
            <a:r>
              <a:rPr lang="zh-CN" altLang="en-US" b="1" smtClean="0"/>
              <a:t>每种运算所用时间虽然不同，但都只花费一个固定量的时间</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kumimoji="1" lang="zh-CN" altLang="en-US" b="1" smtClean="0">
                <a:solidFill>
                  <a:schemeClr val="tx2"/>
                </a:solidFill>
              </a:rPr>
              <a:t>复杂运算</a:t>
            </a:r>
          </a:p>
        </p:txBody>
      </p:sp>
      <p:sp>
        <p:nvSpPr>
          <p:cNvPr id="25603" name="Rectangle 3"/>
          <p:cNvSpPr>
            <a:spLocks noGrp="1" noChangeArrowheads="1"/>
          </p:cNvSpPr>
          <p:nvPr>
            <p:ph type="body" idx="1"/>
          </p:nvPr>
        </p:nvSpPr>
        <p:spPr>
          <a:xfrm>
            <a:off x="395288" y="1773238"/>
            <a:ext cx="8229600" cy="3886200"/>
          </a:xfrm>
        </p:spPr>
        <p:txBody>
          <a:bodyPr/>
          <a:lstStyle/>
          <a:p>
            <a:pPr eaLnBrk="1" hangingPunct="1">
              <a:lnSpc>
                <a:spcPct val="120000"/>
              </a:lnSpc>
            </a:pPr>
            <a:r>
              <a:rPr lang="zh-CN" altLang="en-US" b="1" smtClean="0"/>
              <a:t>由一些更基本的任意长序列的运算组成</a:t>
            </a:r>
          </a:p>
          <a:p>
            <a:pPr eaLnBrk="1" hangingPunct="1">
              <a:lnSpc>
                <a:spcPct val="120000"/>
              </a:lnSpc>
            </a:pPr>
            <a:r>
              <a:rPr lang="zh-CN" altLang="en-US" b="1" smtClean="0"/>
              <a:t>如：两个字符串的比较运算</a:t>
            </a:r>
          </a:p>
          <a:p>
            <a:pPr lvl="1" eaLnBrk="1" hangingPunct="1">
              <a:lnSpc>
                <a:spcPct val="120000"/>
              </a:lnSpc>
            </a:pPr>
            <a:r>
              <a:rPr lang="zh-CN" altLang="en-US" b="1" smtClean="0"/>
              <a:t>一系列字符比较指令</a:t>
            </a:r>
          </a:p>
          <a:p>
            <a:pPr lvl="1" eaLnBrk="1" hangingPunct="1">
              <a:lnSpc>
                <a:spcPct val="120000"/>
              </a:lnSpc>
            </a:pPr>
            <a:r>
              <a:rPr lang="zh-CN" altLang="en-US" b="1" smtClean="0"/>
              <a:t>一个字符的比较时间</a:t>
            </a:r>
            <a:r>
              <a:rPr lang="en-US" altLang="zh-CN" b="1" smtClean="0"/>
              <a:t>——</a:t>
            </a:r>
            <a:r>
              <a:rPr lang="zh-CN" altLang="en-US" b="1" smtClean="0"/>
              <a:t>囿界于常数</a:t>
            </a:r>
          </a:p>
          <a:p>
            <a:pPr lvl="1" eaLnBrk="1" hangingPunct="1">
              <a:lnSpc>
                <a:spcPct val="120000"/>
              </a:lnSpc>
            </a:pPr>
            <a:r>
              <a:rPr lang="zh-CN" altLang="en-US" b="1" smtClean="0"/>
              <a:t>字符串比较的时间总量则取决于字符串的长度</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473075"/>
            <a:ext cx="8229600" cy="1371600"/>
          </a:xfrm>
        </p:spPr>
        <p:txBody>
          <a:bodyPr/>
          <a:lstStyle/>
          <a:p>
            <a:pPr eaLnBrk="1" hangingPunct="1"/>
            <a:r>
              <a:rPr kumimoji="1" lang="zh-CN" altLang="en-US" b="1" smtClean="0">
                <a:solidFill>
                  <a:schemeClr val="tx2"/>
                </a:solidFill>
              </a:rPr>
              <a:t>准备工作</a:t>
            </a:r>
            <a:r>
              <a:rPr kumimoji="1" lang="en-US" altLang="zh-CN" b="1" smtClean="0">
                <a:solidFill>
                  <a:schemeClr val="tx2"/>
                </a:solidFill>
              </a:rPr>
              <a:t>(</a:t>
            </a:r>
            <a:r>
              <a:rPr kumimoji="1" lang="zh-CN" altLang="en-US" b="1" smtClean="0">
                <a:solidFill>
                  <a:schemeClr val="tx2"/>
                </a:solidFill>
              </a:rPr>
              <a:t>二</a:t>
            </a:r>
            <a:r>
              <a:rPr kumimoji="1" lang="en-US" altLang="zh-CN" b="1" smtClean="0">
                <a:solidFill>
                  <a:schemeClr val="tx2"/>
                </a:solidFill>
              </a:rPr>
              <a:t>)</a:t>
            </a:r>
          </a:p>
        </p:txBody>
      </p:sp>
      <p:sp>
        <p:nvSpPr>
          <p:cNvPr id="26627" name="Rectangle 3"/>
          <p:cNvSpPr>
            <a:spLocks noGrp="1" noChangeArrowheads="1"/>
          </p:cNvSpPr>
          <p:nvPr>
            <p:ph type="body" idx="1"/>
          </p:nvPr>
        </p:nvSpPr>
        <p:spPr>
          <a:xfrm>
            <a:off x="457200" y="1844675"/>
            <a:ext cx="8229600" cy="3886200"/>
          </a:xfrm>
        </p:spPr>
        <p:txBody>
          <a:bodyPr/>
          <a:lstStyle/>
          <a:p>
            <a:pPr eaLnBrk="1" hangingPunct="1">
              <a:lnSpc>
                <a:spcPct val="120000"/>
              </a:lnSpc>
            </a:pPr>
            <a:r>
              <a:rPr kumimoji="1" lang="zh-CN" altLang="en-US" b="1" smtClean="0"/>
              <a:t>其次是要确定出能反映算法在各种情况下工作的数据集。</a:t>
            </a:r>
          </a:p>
          <a:p>
            <a:pPr lvl="1" eaLnBrk="1" hangingPunct="1">
              <a:lnSpc>
                <a:spcPct val="120000"/>
              </a:lnSpc>
            </a:pPr>
            <a:r>
              <a:rPr kumimoji="1" lang="zh-CN" altLang="en-US" b="1" smtClean="0">
                <a:solidFill>
                  <a:schemeClr val="tx2"/>
                </a:solidFill>
              </a:rPr>
              <a:t>编造出能产生</a:t>
            </a:r>
            <a:r>
              <a:rPr kumimoji="1" lang="zh-CN" altLang="en-US" b="1" smtClean="0">
                <a:solidFill>
                  <a:srgbClr val="0000FF"/>
                </a:solidFill>
              </a:rPr>
              <a:t>最好</a:t>
            </a:r>
            <a:r>
              <a:rPr kumimoji="1" lang="zh-CN" altLang="en-US" b="1" smtClean="0">
                <a:solidFill>
                  <a:schemeClr val="tx2"/>
                </a:solidFill>
              </a:rPr>
              <a:t>、</a:t>
            </a:r>
            <a:r>
              <a:rPr kumimoji="1" lang="zh-CN" altLang="en-US" b="1" smtClean="0">
                <a:solidFill>
                  <a:srgbClr val="0000FF"/>
                </a:solidFill>
              </a:rPr>
              <a:t>最坏</a:t>
            </a:r>
            <a:r>
              <a:rPr kumimoji="1" lang="zh-CN" altLang="en-US" b="1" smtClean="0">
                <a:solidFill>
                  <a:schemeClr val="tx2"/>
                </a:solidFill>
              </a:rPr>
              <a:t>和</a:t>
            </a:r>
            <a:r>
              <a:rPr kumimoji="1" lang="zh-CN" altLang="en-US" b="1" smtClean="0">
                <a:solidFill>
                  <a:srgbClr val="0000FF"/>
                </a:solidFill>
              </a:rPr>
              <a:t>有代表性</a:t>
            </a:r>
            <a:r>
              <a:rPr kumimoji="1" lang="zh-CN" altLang="en-US" b="1" smtClean="0">
                <a:solidFill>
                  <a:schemeClr val="tx2"/>
                </a:solidFill>
              </a:rPr>
              <a:t>情况的数据配置</a:t>
            </a:r>
          </a:p>
          <a:p>
            <a:pPr lvl="1" eaLnBrk="1" hangingPunct="1">
              <a:lnSpc>
                <a:spcPct val="120000"/>
              </a:lnSpc>
            </a:pPr>
            <a:r>
              <a:rPr kumimoji="1" lang="zh-CN" altLang="en-US" b="1" smtClean="0">
                <a:solidFill>
                  <a:schemeClr val="tx2"/>
                </a:solidFill>
              </a:rPr>
              <a:t>通过使用这些数据来运行算法，以更了解算法的性能。</a:t>
            </a:r>
            <a:endParaRPr lang="zh-CN" altLang="en-US" smtClean="0"/>
          </a:p>
        </p:txBody>
      </p:sp>
      <p:sp>
        <p:nvSpPr>
          <p:cNvPr id="79876" name="AutoShape 4"/>
          <p:cNvSpPr>
            <a:spLocks noChangeArrowheads="1"/>
          </p:cNvSpPr>
          <p:nvPr/>
        </p:nvSpPr>
        <p:spPr bwMode="auto">
          <a:xfrm>
            <a:off x="3995738" y="5229225"/>
            <a:ext cx="4608512" cy="1079500"/>
          </a:xfrm>
          <a:prstGeom prst="cloudCallout">
            <a:avLst>
              <a:gd name="adj1" fmla="val -48037"/>
              <a:gd name="adj2" fmla="val -70736"/>
            </a:avLst>
          </a:prstGeom>
          <a:solidFill>
            <a:schemeClr val="fo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zh-CN" altLang="en-US" b="1"/>
              <a:t>算法分析最重要和最富于创造性的工作。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kumimoji="1" lang="zh-CN" altLang="en-US" b="1" smtClean="0">
                <a:solidFill>
                  <a:schemeClr val="tx2"/>
                </a:solidFill>
              </a:rPr>
              <a:t>全面分析算法的两个阶段</a:t>
            </a:r>
          </a:p>
        </p:txBody>
      </p:sp>
      <p:sp>
        <p:nvSpPr>
          <p:cNvPr id="27651" name="Rectangle 3"/>
          <p:cNvSpPr>
            <a:spLocks noGrp="1" noChangeArrowheads="1"/>
          </p:cNvSpPr>
          <p:nvPr>
            <p:ph type="body" idx="1"/>
          </p:nvPr>
        </p:nvSpPr>
        <p:spPr>
          <a:xfrm>
            <a:off x="457200" y="1981200"/>
            <a:ext cx="8229600" cy="4256088"/>
          </a:xfrm>
        </p:spPr>
        <p:txBody>
          <a:bodyPr/>
          <a:lstStyle/>
          <a:p>
            <a:pPr eaLnBrk="1" hangingPunct="1"/>
            <a:r>
              <a:rPr kumimoji="1" lang="zh-CN" altLang="en-US" b="1" dirty="0" smtClean="0">
                <a:solidFill>
                  <a:srgbClr val="0000FF"/>
                </a:solidFill>
              </a:rPr>
              <a:t>事前分析</a:t>
            </a:r>
            <a:r>
              <a:rPr kumimoji="1" lang="en-US" altLang="zh-CN" b="1" dirty="0" smtClean="0">
                <a:solidFill>
                  <a:schemeClr val="tx2"/>
                </a:solidFill>
              </a:rPr>
              <a:t>(a priori analysis)</a:t>
            </a:r>
          </a:p>
          <a:p>
            <a:pPr lvl="1" eaLnBrk="1" hangingPunct="1"/>
            <a:r>
              <a:rPr kumimoji="1" lang="zh-CN" altLang="en-US" b="1" dirty="0" smtClean="0"/>
              <a:t>确定每条语句的执行次数。</a:t>
            </a:r>
          </a:p>
          <a:p>
            <a:pPr lvl="1" eaLnBrk="1" hangingPunct="1"/>
            <a:r>
              <a:rPr kumimoji="1" lang="zh-CN" altLang="en-US" b="1" dirty="0" smtClean="0"/>
              <a:t>求出该算法的一个</a:t>
            </a:r>
            <a:r>
              <a:rPr kumimoji="1" lang="zh-CN" altLang="en-US" b="1" dirty="0" smtClean="0">
                <a:solidFill>
                  <a:srgbClr val="0000FF"/>
                </a:solidFill>
              </a:rPr>
              <a:t>时间限界函数</a:t>
            </a:r>
            <a:r>
              <a:rPr kumimoji="1" lang="en-US" altLang="zh-CN" b="1" dirty="0" smtClean="0">
                <a:solidFill>
                  <a:schemeClr val="tx2"/>
                </a:solidFill>
              </a:rPr>
              <a:t>(</a:t>
            </a:r>
            <a:r>
              <a:rPr kumimoji="1" lang="zh-CN" altLang="en-US" b="1" dirty="0" smtClean="0">
                <a:solidFill>
                  <a:schemeClr val="tx2"/>
                </a:solidFill>
              </a:rPr>
              <a:t>一些</a:t>
            </a:r>
            <a:r>
              <a:rPr kumimoji="1" lang="zh-CN" altLang="en-US" b="1" dirty="0" smtClean="0"/>
              <a:t>关于参数的函数</a:t>
            </a:r>
            <a:r>
              <a:rPr kumimoji="1" lang="en-US" altLang="zh-CN" b="1" dirty="0" smtClean="0"/>
              <a:t>)</a:t>
            </a:r>
            <a:r>
              <a:rPr kumimoji="1" lang="zh-CN" altLang="en-US" b="1" dirty="0" smtClean="0"/>
              <a:t>。</a:t>
            </a:r>
          </a:p>
          <a:p>
            <a:pPr eaLnBrk="1" hangingPunct="1"/>
            <a:r>
              <a:rPr kumimoji="1" lang="zh-CN" altLang="en-US" b="1" dirty="0" smtClean="0">
                <a:solidFill>
                  <a:srgbClr val="0000FF"/>
                </a:solidFill>
              </a:rPr>
              <a:t>事后测试</a:t>
            </a:r>
            <a:r>
              <a:rPr kumimoji="1" lang="en-US" altLang="zh-CN" b="1" dirty="0" smtClean="0">
                <a:solidFill>
                  <a:schemeClr val="tx2"/>
                </a:solidFill>
              </a:rPr>
              <a:t>(a posterior testing)</a:t>
            </a:r>
          </a:p>
          <a:p>
            <a:pPr lvl="1" eaLnBrk="1" hangingPunct="1"/>
            <a:r>
              <a:rPr kumimoji="1" lang="zh-CN" altLang="en-US" b="1" dirty="0" smtClean="0"/>
              <a:t>作时空性能分布图。</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b="1" smtClean="0"/>
              <a:t>算法的执行时间</a:t>
            </a:r>
            <a:endParaRPr lang="zh-CN" altLang="en-US" b="1" u="sng" smtClean="0">
              <a:solidFill>
                <a:srgbClr val="0000FF"/>
              </a:solidFill>
            </a:endParaRPr>
          </a:p>
        </p:txBody>
      </p:sp>
      <p:sp>
        <p:nvSpPr>
          <p:cNvPr id="28675" name="Rectangle 3"/>
          <p:cNvSpPr>
            <a:spLocks noGrp="1" noChangeArrowheads="1"/>
          </p:cNvSpPr>
          <p:nvPr>
            <p:ph type="body" idx="4294967295"/>
          </p:nvPr>
        </p:nvSpPr>
        <p:spPr>
          <a:xfrm>
            <a:off x="468313" y="1773238"/>
            <a:ext cx="8208962" cy="4184650"/>
          </a:xfrm>
        </p:spPr>
        <p:txBody>
          <a:bodyPr/>
          <a:lstStyle/>
          <a:p>
            <a:pPr eaLnBrk="1" hangingPunct="1">
              <a:lnSpc>
                <a:spcPct val="110000"/>
              </a:lnSpc>
            </a:pPr>
            <a:r>
              <a:rPr lang="zh-CN" altLang="en-US" b="1" smtClean="0"/>
              <a:t>同一条语句在一个算法中的执行次数 </a:t>
            </a:r>
            <a:r>
              <a:rPr lang="en-US" altLang="zh-CN" b="1" smtClean="0"/>
              <a:t>(</a:t>
            </a:r>
            <a:r>
              <a:rPr kumimoji="1" lang="en-US" altLang="zh-CN" b="1" smtClean="0"/>
              <a:t>frequency count</a:t>
            </a:r>
            <a:r>
              <a:rPr lang="en-US" altLang="zh-CN" b="1" smtClean="0"/>
              <a:t> )</a:t>
            </a:r>
            <a:r>
              <a:rPr lang="zh-CN" altLang="en-US" b="1" smtClean="0"/>
              <a:t>称为频率计数</a:t>
            </a:r>
          </a:p>
          <a:p>
            <a:pPr eaLnBrk="1" hangingPunct="1">
              <a:lnSpc>
                <a:spcPct val="110000"/>
              </a:lnSpc>
            </a:pPr>
            <a:endParaRPr lang="zh-CN" altLang="en-US" b="1" u="sng" smtClean="0">
              <a:solidFill>
                <a:srgbClr val="FF0000"/>
              </a:solidFill>
            </a:endParaRPr>
          </a:p>
          <a:p>
            <a:pPr eaLnBrk="1" hangingPunct="1">
              <a:lnSpc>
                <a:spcPct val="110000"/>
              </a:lnSpc>
            </a:pPr>
            <a:r>
              <a:rPr lang="zh-CN" altLang="en-US" b="1" smtClean="0"/>
              <a:t>语句的时间总量</a:t>
            </a:r>
            <a:r>
              <a:rPr lang="en-US" altLang="zh-CN" b="1" smtClean="0"/>
              <a:t>=</a:t>
            </a:r>
            <a:r>
              <a:rPr lang="zh-CN" altLang="en-US" b="1" smtClean="0">
                <a:solidFill>
                  <a:srgbClr val="0000FF"/>
                </a:solidFill>
              </a:rPr>
              <a:t>频率计数</a:t>
            </a:r>
            <a:r>
              <a:rPr lang="en-US" altLang="zh-CN" b="1" smtClean="0">
                <a:solidFill>
                  <a:srgbClr val="0000FF"/>
                </a:solidFill>
              </a:rPr>
              <a:t>×</a:t>
            </a:r>
            <a:r>
              <a:rPr lang="zh-CN" altLang="en-US" b="1" smtClean="0">
                <a:solidFill>
                  <a:srgbClr val="0000FF"/>
                </a:solidFill>
              </a:rPr>
              <a:t>执行一次该语句所需要的时间</a:t>
            </a:r>
            <a:endParaRPr lang="zh-CN" altLang="en-US" b="1" smtClean="0"/>
          </a:p>
          <a:p>
            <a:pPr eaLnBrk="1" hangingPunct="1">
              <a:lnSpc>
                <a:spcPct val="110000"/>
              </a:lnSpc>
            </a:pPr>
            <a:endParaRPr lang="zh-CN" altLang="en-US" b="1" smtClean="0"/>
          </a:p>
          <a:p>
            <a:pPr eaLnBrk="1" hangingPunct="1">
              <a:lnSpc>
                <a:spcPct val="110000"/>
              </a:lnSpc>
            </a:pPr>
            <a:r>
              <a:rPr lang="zh-CN" altLang="en-US" b="1" smtClean="0"/>
              <a:t>算法的执行时间就是构成算法的所有语句的执行时间总量之和</a:t>
            </a:r>
          </a:p>
        </p:txBody>
      </p:sp>
      <p:sp>
        <p:nvSpPr>
          <p:cNvPr id="92166" name="AutoShape 6"/>
          <p:cNvSpPr>
            <a:spLocks noChangeArrowheads="1"/>
          </p:cNvSpPr>
          <p:nvPr/>
        </p:nvSpPr>
        <p:spPr bwMode="auto">
          <a:xfrm>
            <a:off x="4356100" y="144463"/>
            <a:ext cx="5184775" cy="1628775"/>
          </a:xfrm>
          <a:prstGeom prst="cloudCallout">
            <a:avLst>
              <a:gd name="adj1" fmla="val -53889"/>
              <a:gd name="adj2" fmla="val 64231"/>
            </a:avLst>
          </a:prstGeom>
          <a:solidFill>
            <a:schemeClr val="fo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由算法就可直接确定，</a:t>
            </a:r>
            <a:r>
              <a:rPr kumimoji="1" lang="zh-CN" altLang="en-US" b="1"/>
              <a:t>与所用的机器无关，且独立于程序设计语言。</a:t>
            </a:r>
          </a:p>
        </p:txBody>
      </p:sp>
      <p:sp>
        <p:nvSpPr>
          <p:cNvPr id="92167" name="AutoShape 7"/>
          <p:cNvSpPr>
            <a:spLocks noChangeArrowheads="1"/>
          </p:cNvSpPr>
          <p:nvPr/>
        </p:nvSpPr>
        <p:spPr bwMode="auto">
          <a:xfrm>
            <a:off x="4140200" y="4292600"/>
            <a:ext cx="4141788" cy="1223963"/>
          </a:xfrm>
          <a:prstGeom prst="cloudCallout">
            <a:avLst>
              <a:gd name="adj1" fmla="val 26694"/>
              <a:gd name="adj2" fmla="val -72699"/>
            </a:avLst>
          </a:prstGeom>
          <a:solidFill>
            <a:schemeClr val="fo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依赖机器、程序设计语言、编译程序</a:t>
            </a:r>
          </a:p>
        </p:txBody>
      </p:sp>
      <p:sp>
        <p:nvSpPr>
          <p:cNvPr id="28678" name="圆角矩形标注 1"/>
          <p:cNvSpPr>
            <a:spLocks noChangeArrowheads="1"/>
          </p:cNvSpPr>
          <p:nvPr/>
        </p:nvSpPr>
        <p:spPr bwMode="auto">
          <a:xfrm>
            <a:off x="3995738" y="2924175"/>
            <a:ext cx="4608512" cy="433388"/>
          </a:xfrm>
          <a:prstGeom prst="wedgeRoundRectCallout">
            <a:avLst>
              <a:gd name="adj1" fmla="val 34394"/>
              <a:gd name="adj2" fmla="val 83662"/>
              <a:gd name="adj3" fmla="val 16667"/>
            </a:avLst>
          </a:prstGeom>
          <a:solidFill>
            <a:schemeClr val="folHlink"/>
          </a:soli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t>语句本质上是由运算组成的。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6" grpId="0" animBg="1"/>
      <p:bldP spid="9216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250825" y="620713"/>
            <a:ext cx="853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spcBef>
                <a:spcPct val="20000"/>
              </a:spcBef>
              <a:buClr>
                <a:srgbClr val="A50021"/>
              </a:buClr>
              <a:buSzPct val="75000"/>
              <a:buFont typeface="Wingdings" pitchFamily="2" charset="2"/>
              <a:buNone/>
            </a:pPr>
            <a:r>
              <a:rPr kumimoji="1" lang="zh-CN" altLang="en-US" sz="2800" b="1">
                <a:latin typeface="Times New Roman" pitchFamily="18" charset="0"/>
              </a:rPr>
              <a:t>例：计算语句</a:t>
            </a:r>
            <a:r>
              <a:rPr kumimoji="1" lang="en-US" altLang="zh-CN" sz="2800" b="1">
                <a:latin typeface="Times New Roman" pitchFamily="18" charset="0"/>
              </a:rPr>
              <a:t>x</a:t>
            </a:r>
            <a:r>
              <a:rPr kumimoji="1" lang="en-US" altLang="zh-CN" sz="2800" b="1">
                <a:latin typeface="Times New Roman" pitchFamily="18" charset="0"/>
                <a:sym typeface="Wingdings" pitchFamily="2" charset="2"/>
              </a:rPr>
              <a:t></a:t>
            </a:r>
            <a:r>
              <a:rPr kumimoji="1" lang="en-US" altLang="zh-CN" sz="2800" b="1">
                <a:latin typeface="Times New Roman" pitchFamily="18" charset="0"/>
              </a:rPr>
              <a:t>z+y</a:t>
            </a:r>
            <a:r>
              <a:rPr kumimoji="1" lang="zh-CN" altLang="en-US" sz="2800" b="1">
                <a:latin typeface="Times New Roman" pitchFamily="18" charset="0"/>
              </a:rPr>
              <a:t>在下面三个程序段中的频率计数</a:t>
            </a:r>
          </a:p>
        </p:txBody>
      </p:sp>
      <p:sp>
        <p:nvSpPr>
          <p:cNvPr id="49157" name="Text Box 5"/>
          <p:cNvSpPr txBox="1">
            <a:spLocks noChangeArrowheads="1"/>
          </p:cNvSpPr>
          <p:nvPr/>
        </p:nvSpPr>
        <p:spPr bwMode="auto">
          <a:xfrm>
            <a:off x="539750" y="1268413"/>
            <a:ext cx="1743075" cy="2255837"/>
          </a:xfrm>
          <a:prstGeom prst="rect">
            <a:avLst/>
          </a:prstGeom>
          <a:solidFill>
            <a:srgbClr val="FFF3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ct val="110000"/>
              </a:lnSpc>
            </a:pPr>
            <a:r>
              <a:rPr kumimoji="1" lang="en-US" altLang="zh-CN" b="1">
                <a:latin typeface="Times New Roman" pitchFamily="18" charset="0"/>
              </a:rPr>
              <a:t>begin</a:t>
            </a:r>
          </a:p>
          <a:p>
            <a:pPr eaLnBrk="1" hangingPunct="1">
              <a:lnSpc>
                <a:spcPct val="110000"/>
              </a:lnSpc>
            </a:pPr>
            <a:r>
              <a:rPr kumimoji="1" lang="en-US" altLang="zh-CN" b="1">
                <a:solidFill>
                  <a:srgbClr val="B21BEF"/>
                </a:solidFill>
                <a:latin typeface="Times New Roman" pitchFamily="18" charset="0"/>
              </a:rPr>
              <a:t>x</a:t>
            </a:r>
            <a:r>
              <a:rPr kumimoji="1" lang="en-US" altLang="zh-CN" b="1">
                <a:solidFill>
                  <a:srgbClr val="B21BEF"/>
                </a:solidFill>
                <a:latin typeface="Times New Roman" pitchFamily="18" charset="0"/>
                <a:sym typeface="Wingdings" pitchFamily="2" charset="2"/>
              </a:rPr>
              <a:t></a:t>
            </a:r>
            <a:r>
              <a:rPr kumimoji="1" lang="en-US" altLang="zh-CN" b="1">
                <a:solidFill>
                  <a:srgbClr val="B21BEF"/>
                </a:solidFill>
                <a:latin typeface="Times New Roman" pitchFamily="18" charset="0"/>
              </a:rPr>
              <a:t>z+y</a:t>
            </a:r>
          </a:p>
          <a:p>
            <a:pPr eaLnBrk="1" hangingPunct="1">
              <a:lnSpc>
                <a:spcPct val="110000"/>
              </a:lnSpc>
            </a:pPr>
            <a:r>
              <a:rPr kumimoji="1" lang="en-US" altLang="zh-CN" b="1">
                <a:latin typeface="Times New Roman" pitchFamily="18" charset="0"/>
              </a:rPr>
              <a:t>end</a:t>
            </a:r>
          </a:p>
          <a:p>
            <a:pPr eaLnBrk="1" hangingPunct="1">
              <a:lnSpc>
                <a:spcPct val="110000"/>
              </a:lnSpc>
            </a:pPr>
            <a:endParaRPr kumimoji="1" lang="en-US" altLang="zh-CN" b="1">
              <a:solidFill>
                <a:schemeClr val="folHlink"/>
              </a:solidFill>
              <a:latin typeface="Times New Roman" pitchFamily="18" charset="0"/>
            </a:endParaRPr>
          </a:p>
          <a:p>
            <a:pPr eaLnBrk="1" hangingPunct="1">
              <a:lnSpc>
                <a:spcPct val="150000"/>
              </a:lnSpc>
            </a:pPr>
            <a:r>
              <a:rPr kumimoji="1" lang="en-US" altLang="zh-CN" b="1">
                <a:solidFill>
                  <a:srgbClr val="0066FF"/>
                </a:solidFill>
                <a:latin typeface="Times New Roman" pitchFamily="18" charset="0"/>
              </a:rPr>
              <a:t>FC:1</a:t>
            </a:r>
          </a:p>
        </p:txBody>
      </p:sp>
      <p:sp>
        <p:nvSpPr>
          <p:cNvPr id="49158" name="Text Box 6"/>
          <p:cNvSpPr txBox="1">
            <a:spLocks noChangeArrowheads="1"/>
          </p:cNvSpPr>
          <p:nvPr/>
        </p:nvSpPr>
        <p:spPr bwMode="auto">
          <a:xfrm>
            <a:off x="2487613" y="1268413"/>
            <a:ext cx="2690812" cy="2281237"/>
          </a:xfrm>
          <a:prstGeom prst="rect">
            <a:avLst/>
          </a:prstGeom>
          <a:solidFill>
            <a:srgbClr val="FFFFE5"/>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kumimoji="1" lang="en-US" altLang="zh-CN" b="1">
                <a:latin typeface="Times New Roman" pitchFamily="18" charset="0"/>
              </a:rPr>
              <a:t>begin</a:t>
            </a:r>
          </a:p>
          <a:p>
            <a:pPr eaLnBrk="1" hangingPunct="1"/>
            <a:r>
              <a:rPr kumimoji="1" lang="en-US" altLang="zh-CN" b="1">
                <a:latin typeface="Times New Roman" pitchFamily="18" charset="0"/>
              </a:rPr>
              <a:t>for i</a:t>
            </a:r>
            <a:r>
              <a:rPr kumimoji="1" lang="en-US" altLang="zh-CN" sz="2800" b="1">
                <a:latin typeface="Times New Roman" pitchFamily="18" charset="0"/>
                <a:sym typeface="Wingdings" pitchFamily="2" charset="2"/>
              </a:rPr>
              <a:t></a:t>
            </a:r>
            <a:r>
              <a:rPr kumimoji="1" lang="en-US" altLang="zh-CN" b="1">
                <a:latin typeface="Times New Roman" pitchFamily="18" charset="0"/>
              </a:rPr>
              <a:t>1 to n do</a:t>
            </a:r>
          </a:p>
          <a:p>
            <a:pPr eaLnBrk="1" hangingPunct="1"/>
            <a:r>
              <a:rPr kumimoji="1" lang="en-US" altLang="zh-CN" b="1">
                <a:solidFill>
                  <a:schemeClr val="folHlink"/>
                </a:solidFill>
                <a:latin typeface="Times New Roman" pitchFamily="18" charset="0"/>
              </a:rPr>
              <a:t>	</a:t>
            </a:r>
            <a:r>
              <a:rPr kumimoji="1" lang="en-US" altLang="zh-CN" b="1">
                <a:solidFill>
                  <a:srgbClr val="B21BEF"/>
                </a:solidFill>
                <a:latin typeface="Times New Roman" pitchFamily="18" charset="0"/>
              </a:rPr>
              <a:t>x</a:t>
            </a:r>
            <a:r>
              <a:rPr kumimoji="1" lang="en-US" altLang="zh-CN" b="1">
                <a:solidFill>
                  <a:srgbClr val="B21BEF"/>
                </a:solidFill>
                <a:latin typeface="Times New Roman" pitchFamily="18" charset="0"/>
                <a:sym typeface="Wingdings" pitchFamily="2" charset="2"/>
              </a:rPr>
              <a:t></a:t>
            </a:r>
            <a:r>
              <a:rPr kumimoji="1" lang="en-US" altLang="zh-CN" b="1">
                <a:solidFill>
                  <a:srgbClr val="B21BEF"/>
                </a:solidFill>
                <a:latin typeface="Times New Roman" pitchFamily="18" charset="0"/>
              </a:rPr>
              <a:t>z+y</a:t>
            </a:r>
          </a:p>
          <a:p>
            <a:pPr eaLnBrk="1" hangingPunct="1"/>
            <a:r>
              <a:rPr kumimoji="1" lang="en-US" altLang="zh-CN" b="1">
                <a:latin typeface="Times New Roman" pitchFamily="18" charset="0"/>
              </a:rPr>
              <a:t>end</a:t>
            </a:r>
          </a:p>
          <a:p>
            <a:pPr eaLnBrk="1" hangingPunct="1">
              <a:lnSpc>
                <a:spcPct val="80000"/>
              </a:lnSpc>
            </a:pPr>
            <a:endParaRPr kumimoji="1" lang="en-US" altLang="zh-CN">
              <a:solidFill>
                <a:schemeClr val="folHlink"/>
              </a:solidFill>
              <a:latin typeface="Times New Roman" pitchFamily="18" charset="0"/>
            </a:endParaRPr>
          </a:p>
          <a:p>
            <a:pPr eaLnBrk="1" hangingPunct="1"/>
            <a:r>
              <a:rPr kumimoji="1" lang="en-US" altLang="zh-CN" b="1">
                <a:solidFill>
                  <a:srgbClr val="0066FF"/>
                </a:solidFill>
                <a:latin typeface="Times New Roman" pitchFamily="18" charset="0"/>
              </a:rPr>
              <a:t>FC:n</a:t>
            </a:r>
          </a:p>
        </p:txBody>
      </p:sp>
      <p:sp>
        <p:nvSpPr>
          <p:cNvPr id="49159" name="Text Box 7"/>
          <p:cNvSpPr txBox="1">
            <a:spLocks noChangeArrowheads="1"/>
          </p:cNvSpPr>
          <p:nvPr/>
        </p:nvSpPr>
        <p:spPr bwMode="auto">
          <a:xfrm>
            <a:off x="5407025" y="1268413"/>
            <a:ext cx="3124200" cy="2292350"/>
          </a:xfrm>
          <a:prstGeom prst="rect">
            <a:avLst/>
          </a:prstGeom>
          <a:solidFill>
            <a:srgbClr val="DDFFFF"/>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r>
              <a:rPr kumimoji="1" lang="en-US" altLang="zh-CN" b="1">
                <a:latin typeface="Times New Roman" pitchFamily="18" charset="0"/>
              </a:rPr>
              <a:t>begin</a:t>
            </a:r>
          </a:p>
          <a:p>
            <a:pPr eaLnBrk="1" hangingPunct="1"/>
            <a:r>
              <a:rPr kumimoji="1" lang="en-US" altLang="zh-CN" b="1">
                <a:latin typeface="Times New Roman" pitchFamily="18" charset="0"/>
              </a:rPr>
              <a:t>for  i</a:t>
            </a:r>
            <a:r>
              <a:rPr kumimoji="1" lang="en-US" altLang="zh-CN" b="1">
                <a:latin typeface="Times New Roman" pitchFamily="18" charset="0"/>
                <a:sym typeface="Wingdings" pitchFamily="2" charset="2"/>
              </a:rPr>
              <a:t></a:t>
            </a:r>
            <a:r>
              <a:rPr kumimoji="1" lang="en-US" altLang="zh-CN" b="1">
                <a:latin typeface="Times New Roman" pitchFamily="18" charset="0"/>
              </a:rPr>
              <a:t>1 to n do</a:t>
            </a:r>
          </a:p>
          <a:p>
            <a:pPr eaLnBrk="1" hangingPunct="1"/>
            <a:r>
              <a:rPr kumimoji="1" lang="en-US" altLang="zh-CN" b="1">
                <a:latin typeface="Times New Roman" pitchFamily="18" charset="0"/>
              </a:rPr>
              <a:t>   for  j</a:t>
            </a:r>
            <a:r>
              <a:rPr kumimoji="1" lang="en-US" altLang="zh-CN" b="1">
                <a:latin typeface="Times New Roman" pitchFamily="18" charset="0"/>
                <a:sym typeface="Wingdings" pitchFamily="2" charset="2"/>
              </a:rPr>
              <a:t></a:t>
            </a:r>
            <a:r>
              <a:rPr kumimoji="1" lang="en-US" altLang="zh-CN" b="1">
                <a:latin typeface="Times New Roman" pitchFamily="18" charset="0"/>
              </a:rPr>
              <a:t>1 to n do</a:t>
            </a:r>
          </a:p>
          <a:p>
            <a:pPr eaLnBrk="1" hangingPunct="1"/>
            <a:r>
              <a:rPr kumimoji="1" lang="en-US" altLang="zh-CN" b="1">
                <a:solidFill>
                  <a:schemeClr val="folHlink"/>
                </a:solidFill>
                <a:latin typeface="Times New Roman" pitchFamily="18" charset="0"/>
              </a:rPr>
              <a:t>	</a:t>
            </a:r>
            <a:r>
              <a:rPr kumimoji="1" lang="en-US" altLang="zh-CN" b="1">
                <a:solidFill>
                  <a:srgbClr val="B21BEF"/>
                </a:solidFill>
                <a:latin typeface="Times New Roman" pitchFamily="18" charset="0"/>
              </a:rPr>
              <a:t>x</a:t>
            </a:r>
            <a:r>
              <a:rPr kumimoji="1" lang="en-US" altLang="zh-CN" b="1">
                <a:solidFill>
                  <a:srgbClr val="B21BEF"/>
                </a:solidFill>
                <a:latin typeface="Times New Roman" pitchFamily="18" charset="0"/>
                <a:sym typeface="Wingdings" pitchFamily="2" charset="2"/>
              </a:rPr>
              <a:t></a:t>
            </a:r>
            <a:r>
              <a:rPr kumimoji="1" lang="en-US" altLang="zh-CN" b="1">
                <a:solidFill>
                  <a:srgbClr val="B21BEF"/>
                </a:solidFill>
                <a:latin typeface="Times New Roman" pitchFamily="18" charset="0"/>
              </a:rPr>
              <a:t>z+y</a:t>
            </a:r>
          </a:p>
          <a:p>
            <a:pPr eaLnBrk="1" hangingPunct="1"/>
            <a:r>
              <a:rPr kumimoji="1" lang="en-US" altLang="zh-CN" b="1">
                <a:latin typeface="Times New Roman" pitchFamily="18" charset="0"/>
              </a:rPr>
              <a:t>end</a:t>
            </a:r>
          </a:p>
          <a:p>
            <a:pPr eaLnBrk="1" hangingPunct="1"/>
            <a:r>
              <a:rPr kumimoji="1" lang="en-US" altLang="zh-CN" b="1">
                <a:solidFill>
                  <a:srgbClr val="0066FF"/>
                </a:solidFill>
                <a:latin typeface="Times New Roman" pitchFamily="18" charset="0"/>
              </a:rPr>
              <a:t>FC:n</a:t>
            </a:r>
            <a:r>
              <a:rPr kumimoji="1" lang="en-US" altLang="zh-CN" b="1" baseline="30000">
                <a:solidFill>
                  <a:srgbClr val="0066FF"/>
                </a:solidFill>
                <a:latin typeface="Times New Roman" pitchFamily="18" charset="0"/>
              </a:rPr>
              <a:t>2</a:t>
            </a:r>
          </a:p>
        </p:txBody>
      </p:sp>
      <p:sp>
        <p:nvSpPr>
          <p:cNvPr id="49160" name="Text Box 8"/>
          <p:cNvSpPr txBox="1">
            <a:spLocks noChangeArrowheads="1"/>
          </p:cNvSpPr>
          <p:nvPr/>
        </p:nvSpPr>
        <p:spPr bwMode="auto">
          <a:xfrm>
            <a:off x="468313" y="3692525"/>
            <a:ext cx="8386762" cy="1031875"/>
          </a:xfrm>
          <a:prstGeom prst="rect">
            <a:avLst/>
          </a:prstGeom>
          <a:noFill/>
          <a:ln>
            <a:noFill/>
          </a:ln>
          <a:effectLst/>
          <a:extLst>
            <a:ext uri="{909E8E84-426E-40DD-AFC4-6F175D3DCCD1}">
              <a14:hiddenFill xmlns:a14="http://schemas.microsoft.com/office/drawing/2010/main">
                <a:solidFill>
                  <a:srgbClr val="FFCFFF"/>
                </a:solidFill>
              </a14:hiddenFill>
            </a:ext>
            <a:ext uri="{91240B29-F687-4F45-9708-019B960494DF}">
              <a14:hiddenLine xmlns:a14="http://schemas.microsoft.com/office/drawing/2010/main" w="12700">
                <a:solidFill>
                  <a:srgbClr val="99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20000"/>
              </a:spcBef>
              <a:buClr>
                <a:schemeClr val="bg2"/>
              </a:buClr>
              <a:buSzPct val="75000"/>
              <a:buFont typeface="Wingdings" pitchFamily="2" charset="2"/>
              <a:buChar char="n"/>
            </a:pPr>
            <a:r>
              <a:rPr kumimoji="1" lang="zh-CN" altLang="en-US" sz="2800" b="1">
                <a:solidFill>
                  <a:srgbClr val="0000FF"/>
                </a:solidFill>
              </a:rPr>
              <a:t>语句的数量级</a:t>
            </a:r>
            <a:r>
              <a:rPr kumimoji="1" lang="zh-CN" altLang="en-US" sz="2800" b="1"/>
              <a:t>是指执行它的频率</a:t>
            </a:r>
          </a:p>
          <a:p>
            <a:pPr eaLnBrk="1" hangingPunct="1">
              <a:spcBef>
                <a:spcPct val="20000"/>
              </a:spcBef>
              <a:buClr>
                <a:schemeClr val="bg2"/>
              </a:buClr>
              <a:buSzPct val="75000"/>
              <a:buFont typeface="Wingdings" pitchFamily="2" charset="2"/>
              <a:buChar char="n"/>
            </a:pPr>
            <a:r>
              <a:rPr kumimoji="1" lang="zh-CN" altLang="en-US" sz="2800" b="1">
                <a:solidFill>
                  <a:srgbClr val="0000FF"/>
                </a:solidFill>
              </a:rPr>
              <a:t>算法的数量级</a:t>
            </a:r>
            <a:r>
              <a:rPr kumimoji="1" lang="zh-CN" altLang="en-US" sz="2800" b="1"/>
              <a:t>是指算法的所有语句的执行频率之和</a:t>
            </a:r>
            <a:r>
              <a:rPr kumimoji="1" lang="zh-CN" altLang="en-US" sz="2800" b="1">
                <a:latin typeface="Times New Roman" pitchFamily="18" charset="0"/>
              </a:rPr>
              <a:t>       </a:t>
            </a:r>
            <a:endParaRPr kumimoji="1" lang="zh-CN" altLang="en-US" b="1">
              <a:latin typeface="Times New Roman" pitchFamily="18" charset="0"/>
            </a:endParaRPr>
          </a:p>
        </p:txBody>
      </p:sp>
      <p:sp>
        <p:nvSpPr>
          <p:cNvPr id="49161" name="AutoShape 9"/>
          <p:cNvSpPr>
            <a:spLocks noChangeArrowheads="1"/>
          </p:cNvSpPr>
          <p:nvPr/>
        </p:nvSpPr>
        <p:spPr bwMode="auto">
          <a:xfrm>
            <a:off x="395288" y="4941888"/>
            <a:ext cx="8353425" cy="1223962"/>
          </a:xfrm>
          <a:prstGeom prst="roundRect">
            <a:avLst>
              <a:gd name="adj" fmla="val 16667"/>
            </a:avLst>
          </a:prstGeom>
          <a:noFill/>
          <a:ln w="38100" cmpd="dbl" algn="ctr">
            <a:solidFill>
              <a:schemeClr val="hlink"/>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b="1"/>
              <a:t>确定一个算法的数量级十分重要，因为它在本质上</a:t>
            </a:r>
          </a:p>
          <a:p>
            <a:r>
              <a:rPr kumimoji="1" lang="zh-CN" altLang="en-US" sz="2800" b="1"/>
              <a:t>反映了算法所需的计算时间。</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wipe(up)">
                                      <p:cBhvr>
                                        <p:cTn id="7" dur="500"/>
                                        <p:tgtEl>
                                          <p:spTgt spid="49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58"/>
                                        </p:tgtEl>
                                        <p:attrNameLst>
                                          <p:attrName>style.visibility</p:attrName>
                                        </p:attrNameLst>
                                      </p:cBhvr>
                                      <p:to>
                                        <p:strVal val="visible"/>
                                      </p:to>
                                    </p:set>
                                    <p:animEffect transition="in" filter="wipe(up)">
                                      <p:cBhvr>
                                        <p:cTn id="12" dur="500"/>
                                        <p:tgtEl>
                                          <p:spTgt spid="491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9159"/>
                                        </p:tgtEl>
                                        <p:attrNameLst>
                                          <p:attrName>style.visibility</p:attrName>
                                        </p:attrNameLst>
                                      </p:cBhvr>
                                      <p:to>
                                        <p:strVal val="visible"/>
                                      </p:to>
                                    </p:set>
                                    <p:animEffect transition="in" filter="wipe(up)">
                                      <p:cBhvr>
                                        <p:cTn id="17" dur="500"/>
                                        <p:tgtEl>
                                          <p:spTgt spid="491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9160">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9160">
                                            <p:txEl>
                                              <p:pRg st="1" end="1"/>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9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7" grpId="0" animBg="1" autoUpdateAnimBg="0"/>
      <p:bldP spid="49158" grpId="0" animBg="1" autoUpdateAnimBg="0"/>
      <p:bldP spid="49159" grpId="0" animBg="1" autoUpdateAnimBg="0"/>
      <p:bldP spid="49160" grpId="0" build="p" autoUpdateAnimBg="0"/>
      <p:bldP spid="4916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b="1" smtClean="0"/>
              <a:t>计算时间的基本特性</a:t>
            </a:r>
          </a:p>
        </p:txBody>
      </p:sp>
      <p:sp>
        <p:nvSpPr>
          <p:cNvPr id="30723" name="Rectangle 3"/>
          <p:cNvSpPr>
            <a:spLocks noGrp="1" noChangeArrowheads="1"/>
          </p:cNvSpPr>
          <p:nvPr>
            <p:ph type="body" idx="1"/>
          </p:nvPr>
        </p:nvSpPr>
        <p:spPr>
          <a:xfrm>
            <a:off x="735013" y="1981200"/>
            <a:ext cx="8229600" cy="3886200"/>
          </a:xfrm>
        </p:spPr>
        <p:txBody>
          <a:bodyPr/>
          <a:lstStyle/>
          <a:p>
            <a:pPr eaLnBrk="1" hangingPunct="1"/>
            <a:r>
              <a:rPr lang="zh-CN" altLang="en-US" b="1" smtClean="0"/>
              <a:t>描述算法数量级的多项表达式</a:t>
            </a:r>
          </a:p>
          <a:p>
            <a:pPr eaLnBrk="1" hangingPunct="1"/>
            <a:r>
              <a:rPr lang="zh-CN" altLang="en-US" b="1" smtClean="0"/>
              <a:t>最高次项</a:t>
            </a:r>
          </a:p>
          <a:p>
            <a:pPr eaLnBrk="1" hangingPunct="1"/>
            <a:r>
              <a:rPr lang="zh-CN" altLang="en-US" b="1" smtClean="0"/>
              <a:t>最高次项的系数</a:t>
            </a:r>
          </a:p>
          <a:p>
            <a:pPr eaLnBrk="1" hangingPunct="1"/>
            <a:r>
              <a:rPr lang="zh-CN" altLang="en-US" b="1" smtClean="0"/>
              <a:t>最高次项的次数</a:t>
            </a:r>
          </a:p>
          <a:p>
            <a:pPr eaLnBrk="1" hangingPunct="1"/>
            <a:endParaRPr lang="en-US" altLang="zh-CN" b="1" smtClean="0"/>
          </a:p>
        </p:txBody>
      </p:sp>
      <p:sp>
        <p:nvSpPr>
          <p:cNvPr id="94214" name="Text Box 6"/>
          <p:cNvSpPr txBox="1">
            <a:spLocks noChangeArrowheads="1"/>
          </p:cNvSpPr>
          <p:nvPr/>
        </p:nvSpPr>
        <p:spPr bwMode="auto">
          <a:xfrm>
            <a:off x="215900" y="1989138"/>
            <a:ext cx="5397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ct val="130000"/>
              </a:lnSpc>
            </a:pPr>
            <a:r>
              <a:rPr lang="en-US" altLang="zh-CN" sz="2800" b="1"/>
              <a:t>×</a:t>
            </a:r>
          </a:p>
          <a:p>
            <a:pPr eaLnBrk="1" hangingPunct="1">
              <a:lnSpc>
                <a:spcPct val="130000"/>
              </a:lnSpc>
            </a:pPr>
            <a:r>
              <a:rPr lang="en-US" altLang="zh-CN" sz="2800" b="1"/>
              <a:t>×</a:t>
            </a:r>
          </a:p>
          <a:p>
            <a:pPr eaLnBrk="1" hangingPunct="1">
              <a:lnSpc>
                <a:spcPct val="130000"/>
              </a:lnSpc>
            </a:pPr>
            <a:r>
              <a:rPr lang="en-US" altLang="zh-CN" sz="2800" b="1"/>
              <a:t>×</a:t>
            </a:r>
            <a:endParaRPr lang="en-US" altLang="zh-CN" sz="3200" b="1"/>
          </a:p>
          <a:p>
            <a:pPr eaLnBrk="1" hangingPunct="1">
              <a:lnSpc>
                <a:spcPct val="130000"/>
              </a:lnSpc>
            </a:pPr>
            <a:r>
              <a:rPr lang="en-US" altLang="zh-CN" sz="2800" b="1"/>
              <a:t>√</a:t>
            </a:r>
          </a:p>
        </p:txBody>
      </p:sp>
      <p:sp>
        <p:nvSpPr>
          <p:cNvPr id="94219" name="AutoShape 11"/>
          <p:cNvSpPr>
            <a:spLocks noChangeArrowheads="1"/>
          </p:cNvSpPr>
          <p:nvPr/>
        </p:nvSpPr>
        <p:spPr bwMode="auto">
          <a:xfrm>
            <a:off x="323850" y="4365625"/>
            <a:ext cx="8353425" cy="1439863"/>
          </a:xfrm>
          <a:prstGeom prst="roundRect">
            <a:avLst>
              <a:gd name="adj" fmla="val 16667"/>
            </a:avLst>
          </a:prstGeom>
          <a:noFill/>
          <a:ln w="38100" cmpd="dbl" algn="ctr">
            <a:solidFill>
              <a:schemeClr val="hlink"/>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10000"/>
              </a:lnSpc>
            </a:pPr>
            <a:r>
              <a:rPr kumimoji="1" lang="zh-CN" altLang="en-US" sz="2800" b="1"/>
              <a:t>准确分析出算法数量级的多项式表达式是很困难的，</a:t>
            </a:r>
          </a:p>
          <a:p>
            <a:pPr>
              <a:lnSpc>
                <a:spcPct val="110000"/>
              </a:lnSpc>
            </a:pPr>
            <a:r>
              <a:rPr kumimoji="1" lang="zh-CN" altLang="en-US" sz="2800" b="1"/>
              <a:t>因此我们对事前分析的计算时间进行渐进表示。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2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2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4" grpId="0"/>
      <p:bldP spid="9421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b="1" smtClean="0"/>
              <a:t>总结</a:t>
            </a:r>
          </a:p>
        </p:txBody>
      </p:sp>
      <p:sp>
        <p:nvSpPr>
          <p:cNvPr id="4" name="TextBox 3"/>
          <p:cNvSpPr txBox="1"/>
          <p:nvPr/>
        </p:nvSpPr>
        <p:spPr>
          <a:xfrm>
            <a:off x="611188" y="2133600"/>
            <a:ext cx="2881312" cy="522288"/>
          </a:xfrm>
          <a:prstGeom prst="rect">
            <a:avLst/>
          </a:prstGeom>
          <a:solidFill>
            <a:schemeClr val="bg2">
              <a:lumMod val="20000"/>
              <a:lumOff val="80000"/>
            </a:schemeClr>
          </a:solidFill>
        </p:spPr>
        <p:txBody>
          <a:bodyPr>
            <a:spAutoFit/>
          </a:bodyPr>
          <a:lstStyle/>
          <a:p>
            <a:pPr>
              <a:defRPr/>
            </a:pPr>
            <a:r>
              <a:rPr lang="zh-CN" altLang="en-US" sz="2800" b="1" dirty="0"/>
              <a:t>算法的计算时间</a:t>
            </a:r>
          </a:p>
        </p:txBody>
      </p:sp>
      <p:sp>
        <p:nvSpPr>
          <p:cNvPr id="5" name="TextBox 4"/>
          <p:cNvSpPr txBox="1"/>
          <p:nvPr/>
        </p:nvSpPr>
        <p:spPr>
          <a:xfrm>
            <a:off x="611188" y="3357563"/>
            <a:ext cx="2881312" cy="522287"/>
          </a:xfrm>
          <a:prstGeom prst="rect">
            <a:avLst/>
          </a:prstGeom>
          <a:solidFill>
            <a:schemeClr val="bg2">
              <a:lumMod val="20000"/>
              <a:lumOff val="80000"/>
            </a:schemeClr>
          </a:solidFill>
        </p:spPr>
        <p:txBody>
          <a:bodyPr>
            <a:spAutoFit/>
          </a:bodyPr>
          <a:lstStyle/>
          <a:p>
            <a:pPr>
              <a:defRPr/>
            </a:pPr>
            <a:r>
              <a:rPr lang="zh-CN" altLang="en-US" sz="2800" b="1" dirty="0"/>
              <a:t>算法的数量级</a:t>
            </a:r>
          </a:p>
        </p:txBody>
      </p:sp>
      <p:sp>
        <p:nvSpPr>
          <p:cNvPr id="6" name="TextBox 5"/>
          <p:cNvSpPr txBox="1"/>
          <p:nvPr/>
        </p:nvSpPr>
        <p:spPr>
          <a:xfrm>
            <a:off x="611188" y="4606925"/>
            <a:ext cx="2881312" cy="522288"/>
          </a:xfrm>
          <a:prstGeom prst="rect">
            <a:avLst/>
          </a:prstGeom>
          <a:solidFill>
            <a:schemeClr val="bg2">
              <a:lumMod val="20000"/>
              <a:lumOff val="80000"/>
            </a:schemeClr>
          </a:solidFill>
        </p:spPr>
        <p:txBody>
          <a:bodyPr>
            <a:spAutoFit/>
          </a:bodyPr>
          <a:lstStyle/>
          <a:p>
            <a:pPr>
              <a:defRPr/>
            </a:pPr>
            <a:r>
              <a:rPr lang="zh-CN" altLang="en-US" sz="2800" b="1" dirty="0"/>
              <a:t>算法的渐进表示</a:t>
            </a:r>
          </a:p>
        </p:txBody>
      </p:sp>
      <p:sp>
        <p:nvSpPr>
          <p:cNvPr id="7" name="右弧形箭头 6"/>
          <p:cNvSpPr/>
          <p:nvPr/>
        </p:nvSpPr>
        <p:spPr>
          <a:xfrm>
            <a:off x="3552825" y="2401888"/>
            <a:ext cx="731838" cy="12160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8" name="右弧形箭头 7"/>
          <p:cNvSpPr/>
          <p:nvPr/>
        </p:nvSpPr>
        <p:spPr>
          <a:xfrm>
            <a:off x="3635375" y="3716338"/>
            <a:ext cx="731838" cy="121761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TextBox 8"/>
          <p:cNvSpPr txBox="1"/>
          <p:nvPr/>
        </p:nvSpPr>
        <p:spPr>
          <a:xfrm>
            <a:off x="4367416" y="2656076"/>
            <a:ext cx="2580848" cy="461665"/>
          </a:xfrm>
          <a:prstGeom prst="rect">
            <a:avLst/>
          </a:prstGeom>
          <a:noFill/>
        </p:spPr>
        <p:txBody>
          <a:bodyPr>
            <a:spAutoFit/>
          </a:bodyPr>
          <a:lstStyle/>
          <a:p>
            <a:pPr>
              <a:defRPr/>
            </a:pPr>
            <a:r>
              <a:rPr lang="zh-CN" altLang="en-US" b="1" strike="sngStrike" dirty="0"/>
              <a:t>语句的执行时间</a:t>
            </a:r>
          </a:p>
        </p:txBody>
      </p:sp>
      <p:sp>
        <p:nvSpPr>
          <p:cNvPr id="10" name="TextBox 9"/>
          <p:cNvSpPr txBox="1"/>
          <p:nvPr/>
        </p:nvSpPr>
        <p:spPr>
          <a:xfrm>
            <a:off x="4498072" y="4094275"/>
            <a:ext cx="3890352" cy="461665"/>
          </a:xfrm>
          <a:prstGeom prst="rect">
            <a:avLst/>
          </a:prstGeom>
          <a:noFill/>
        </p:spPr>
        <p:txBody>
          <a:bodyPr>
            <a:spAutoFit/>
          </a:bodyPr>
          <a:lstStyle/>
          <a:p>
            <a:pPr>
              <a:defRPr/>
            </a:pPr>
            <a:r>
              <a:rPr lang="zh-CN" altLang="en-US" b="1" strike="sngStrike" dirty="0"/>
              <a:t>低次项</a:t>
            </a:r>
            <a:r>
              <a:rPr lang="en-US" altLang="zh-CN" b="1" strike="sngStrike" dirty="0"/>
              <a:t>(</a:t>
            </a:r>
            <a:r>
              <a:rPr lang="zh-CN" altLang="en-US" b="1" strike="sngStrike" dirty="0"/>
              <a:t>数量级低的语句</a:t>
            </a:r>
            <a:r>
              <a:rPr lang="en-US" altLang="zh-CN" b="1" strike="sngStrike" dirty="0"/>
              <a:t>)</a:t>
            </a:r>
            <a:endParaRPr lang="zh-CN" altLang="en-US" b="1" strike="sngStrike"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b="1" dirty="0" smtClean="0"/>
              <a:t>2.1  </a:t>
            </a:r>
            <a:r>
              <a:rPr lang="zh-CN" altLang="en-US" b="1" dirty="0" smtClean="0"/>
              <a:t>算 法</a:t>
            </a:r>
          </a:p>
        </p:txBody>
      </p:sp>
      <p:sp>
        <p:nvSpPr>
          <p:cNvPr id="5123" name="Rectangle 3"/>
          <p:cNvSpPr>
            <a:spLocks noGrp="1" noChangeArrowheads="1"/>
          </p:cNvSpPr>
          <p:nvPr>
            <p:ph type="body" idx="1"/>
          </p:nvPr>
        </p:nvSpPr>
        <p:spPr/>
        <p:txBody>
          <a:bodyPr/>
          <a:lstStyle/>
          <a:p>
            <a:pPr eaLnBrk="1" hangingPunct="1"/>
            <a:r>
              <a:rPr kumimoji="1" lang="zh-CN" altLang="en-US" b="1" smtClean="0">
                <a:solidFill>
                  <a:schemeClr val="tx2"/>
                </a:solidFill>
              </a:rPr>
              <a:t>什么是算法</a:t>
            </a:r>
          </a:p>
          <a:p>
            <a:pPr eaLnBrk="1" hangingPunct="1"/>
            <a:r>
              <a:rPr kumimoji="1" lang="zh-CN" altLang="en-US" b="1" smtClean="0">
                <a:solidFill>
                  <a:schemeClr val="tx2"/>
                </a:solidFill>
              </a:rPr>
              <a:t>算法的五个重要特性</a:t>
            </a:r>
          </a:p>
          <a:p>
            <a:pPr eaLnBrk="1" hangingPunct="1"/>
            <a:r>
              <a:rPr kumimoji="1" lang="zh-CN" altLang="en-US" b="1" smtClean="0">
                <a:solidFill>
                  <a:schemeClr val="tx2"/>
                </a:solidFill>
              </a:rPr>
              <a:t>计算过程与算法的区别</a:t>
            </a:r>
          </a:p>
          <a:p>
            <a:pPr eaLnBrk="1" hangingPunct="1"/>
            <a:r>
              <a:rPr kumimoji="1" lang="zh-CN" altLang="en-US" b="1" smtClean="0">
                <a:solidFill>
                  <a:schemeClr val="tx2"/>
                </a:solidFill>
              </a:rPr>
              <a:t>问题的求解过程</a:t>
            </a:r>
          </a:p>
          <a:p>
            <a:pPr eaLnBrk="1" hangingPunct="1"/>
            <a:r>
              <a:rPr kumimoji="1" lang="zh-CN" altLang="en-US" b="1" smtClean="0">
                <a:solidFill>
                  <a:schemeClr val="tx2"/>
                </a:solidFill>
              </a:rPr>
              <a:t>算法学习的基本内容</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kumimoji="1" lang="zh-CN" altLang="en-US" b="1" smtClean="0">
                <a:solidFill>
                  <a:schemeClr val="tx2"/>
                </a:solidFill>
              </a:rPr>
              <a:t>计算时间的渐进表示</a:t>
            </a:r>
          </a:p>
        </p:txBody>
      </p:sp>
      <p:sp>
        <p:nvSpPr>
          <p:cNvPr id="32771" name="Rectangle 3"/>
          <p:cNvSpPr>
            <a:spLocks noGrp="1" noChangeArrowheads="1"/>
          </p:cNvSpPr>
          <p:nvPr>
            <p:ph type="body" idx="1"/>
          </p:nvPr>
        </p:nvSpPr>
        <p:spPr>
          <a:xfrm>
            <a:off x="457200" y="1981200"/>
            <a:ext cx="8229600" cy="3319463"/>
          </a:xfrm>
        </p:spPr>
        <p:txBody>
          <a:bodyPr/>
          <a:lstStyle/>
          <a:p>
            <a:pPr eaLnBrk="1" hangingPunct="1"/>
            <a:r>
              <a:rPr kumimoji="1" lang="zh-CN" altLang="en-US" b="1" smtClean="0">
                <a:solidFill>
                  <a:schemeClr val="tx2"/>
                </a:solidFill>
              </a:rPr>
              <a:t>定义</a:t>
            </a:r>
            <a:r>
              <a:rPr kumimoji="1" lang="en-US" altLang="zh-CN" b="1" smtClean="0">
                <a:solidFill>
                  <a:schemeClr val="tx2"/>
                </a:solidFill>
              </a:rPr>
              <a:t>2.1</a:t>
            </a:r>
            <a:r>
              <a:rPr kumimoji="1" lang="zh-CN" altLang="en-US" b="1" smtClean="0">
                <a:solidFill>
                  <a:schemeClr val="tx2"/>
                </a:solidFill>
              </a:rPr>
              <a:t>：</a:t>
            </a:r>
            <a:r>
              <a:rPr kumimoji="1" lang="en-US" altLang="zh-CN" b="1" smtClean="0">
                <a:solidFill>
                  <a:schemeClr val="tx2"/>
                </a:solidFill>
              </a:rPr>
              <a:t>f(n)= O(g(n))</a:t>
            </a:r>
          </a:p>
          <a:p>
            <a:pPr eaLnBrk="1" hangingPunct="1"/>
            <a:r>
              <a:rPr kumimoji="1" lang="zh-CN" altLang="en-US" b="1" smtClean="0">
                <a:solidFill>
                  <a:schemeClr val="tx2"/>
                </a:solidFill>
              </a:rPr>
              <a:t>定义</a:t>
            </a:r>
            <a:r>
              <a:rPr kumimoji="1" lang="en-US" altLang="zh-CN" b="1" smtClean="0">
                <a:solidFill>
                  <a:schemeClr val="tx2"/>
                </a:solidFill>
              </a:rPr>
              <a:t>2.2</a:t>
            </a:r>
            <a:r>
              <a:rPr kumimoji="1" lang="zh-CN" altLang="en-US" b="1" smtClean="0">
                <a:solidFill>
                  <a:schemeClr val="tx2"/>
                </a:solidFill>
              </a:rPr>
              <a:t>：</a:t>
            </a:r>
            <a:r>
              <a:rPr kumimoji="1" lang="en-US" altLang="zh-CN" b="1" smtClean="0">
                <a:solidFill>
                  <a:schemeClr val="tx2"/>
                </a:solidFill>
              </a:rPr>
              <a:t>f(n)=Ω(g(n))</a:t>
            </a:r>
          </a:p>
          <a:p>
            <a:pPr eaLnBrk="1" hangingPunct="1"/>
            <a:r>
              <a:rPr kumimoji="1" lang="zh-CN" altLang="en-US" b="1" smtClean="0">
                <a:solidFill>
                  <a:schemeClr val="tx2"/>
                </a:solidFill>
              </a:rPr>
              <a:t>定义</a:t>
            </a:r>
            <a:r>
              <a:rPr kumimoji="1" lang="en-US" altLang="zh-CN" b="1" smtClean="0">
                <a:solidFill>
                  <a:schemeClr val="tx2"/>
                </a:solidFill>
              </a:rPr>
              <a:t>2.3</a:t>
            </a:r>
            <a:r>
              <a:rPr kumimoji="1" lang="zh-CN" altLang="en-US" b="1" smtClean="0">
                <a:solidFill>
                  <a:schemeClr val="tx2"/>
                </a:solidFill>
              </a:rPr>
              <a:t>：</a:t>
            </a:r>
            <a:r>
              <a:rPr kumimoji="1" lang="en-US" altLang="zh-CN" b="1" smtClean="0">
                <a:solidFill>
                  <a:schemeClr val="tx2"/>
                </a:solidFill>
              </a:rPr>
              <a:t>f(n)=</a:t>
            </a:r>
            <a:r>
              <a:rPr lang="en-US" altLang="zh-CN" b="1" smtClean="0">
                <a:latin typeface="Times New Roman" pitchFamily="18" charset="0"/>
                <a:sym typeface="Symbol" pitchFamily="18" charset="2"/>
              </a:rPr>
              <a:t></a:t>
            </a:r>
            <a:r>
              <a:rPr kumimoji="1" lang="en-US" altLang="zh-CN" b="1" smtClean="0">
                <a:solidFill>
                  <a:schemeClr val="tx2"/>
                </a:solidFill>
              </a:rPr>
              <a:t>(g(n))</a:t>
            </a:r>
          </a:p>
          <a:p>
            <a:pPr eaLnBrk="1" hangingPunct="1"/>
            <a:r>
              <a:rPr kumimoji="1" lang="zh-CN" altLang="en-US" b="1" smtClean="0"/>
              <a:t>定理</a:t>
            </a:r>
            <a:r>
              <a:rPr kumimoji="1" lang="en-US" altLang="zh-CN" b="1" smtClean="0"/>
              <a:t>2.1</a:t>
            </a:r>
          </a:p>
        </p:txBody>
      </p:sp>
    </p:spTree>
    <p:custDataLst>
      <p:tags r:id="rId1"/>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b="1" smtClean="0"/>
              <a:t>变量和函数的含义</a:t>
            </a:r>
          </a:p>
        </p:txBody>
      </p:sp>
      <p:sp>
        <p:nvSpPr>
          <p:cNvPr id="33795" name="Rectangle 3"/>
          <p:cNvSpPr>
            <a:spLocks noGrp="1" noChangeArrowheads="1"/>
          </p:cNvSpPr>
          <p:nvPr>
            <p:ph type="body" idx="1"/>
          </p:nvPr>
        </p:nvSpPr>
        <p:spPr>
          <a:xfrm>
            <a:off x="312738" y="1774825"/>
            <a:ext cx="8362950" cy="3886200"/>
          </a:xfrm>
        </p:spPr>
        <p:txBody>
          <a:bodyPr/>
          <a:lstStyle/>
          <a:p>
            <a:pPr eaLnBrk="1" hangingPunct="1"/>
            <a:r>
              <a:rPr kumimoji="1" lang="en-US" altLang="zh-CN" b="1" smtClean="0"/>
              <a:t>n</a:t>
            </a:r>
            <a:r>
              <a:rPr kumimoji="1" lang="zh-CN" altLang="en-US" b="1" smtClean="0"/>
              <a:t>表示问题规模，</a:t>
            </a:r>
          </a:p>
          <a:p>
            <a:pPr lvl="1" eaLnBrk="1" hangingPunct="1"/>
            <a:r>
              <a:rPr kumimoji="1" lang="zh-CN" altLang="en-US" b="1" smtClean="0"/>
              <a:t>输入或输出量；</a:t>
            </a:r>
          </a:p>
          <a:p>
            <a:pPr lvl="1" eaLnBrk="1" hangingPunct="1"/>
            <a:r>
              <a:rPr kumimoji="1" lang="zh-CN" altLang="en-US" b="1" smtClean="0"/>
              <a:t>两者之和；</a:t>
            </a:r>
          </a:p>
          <a:p>
            <a:pPr lvl="1" eaLnBrk="1" hangingPunct="1"/>
            <a:r>
              <a:rPr kumimoji="1" lang="zh-CN" altLang="en-US" b="1" smtClean="0"/>
              <a:t>其中之一的某种测度。</a:t>
            </a:r>
          </a:p>
          <a:p>
            <a:pPr eaLnBrk="1" hangingPunct="1"/>
            <a:r>
              <a:rPr kumimoji="1" lang="en-US" altLang="zh-CN" b="1" smtClean="0"/>
              <a:t>f(n) </a:t>
            </a:r>
            <a:r>
              <a:rPr kumimoji="1" lang="zh-CN" altLang="en-US" b="1" smtClean="0"/>
              <a:t>表示算法的计算时间。</a:t>
            </a:r>
          </a:p>
          <a:p>
            <a:pPr eaLnBrk="1" hangingPunct="1"/>
            <a:r>
              <a:rPr kumimoji="1" lang="en-US" altLang="zh-CN" b="1" smtClean="0"/>
              <a:t>g(n)</a:t>
            </a:r>
            <a:r>
              <a:rPr kumimoji="1" lang="zh-CN" altLang="en-US" b="1" smtClean="0"/>
              <a:t>是在事前分析中确定的某个形式简单的函数。  </a:t>
            </a:r>
            <a:endParaRPr kumimoji="1" lang="zh-CN" altLang="en-US" b="1" smtClean="0">
              <a:solidFill>
                <a:schemeClr val="bg2"/>
              </a:solidFill>
            </a:endParaRPr>
          </a:p>
        </p:txBody>
      </p:sp>
      <p:sp>
        <p:nvSpPr>
          <p:cNvPr id="82949" name="AutoShape 5"/>
          <p:cNvSpPr>
            <a:spLocks noChangeArrowheads="1"/>
          </p:cNvSpPr>
          <p:nvPr/>
        </p:nvSpPr>
        <p:spPr bwMode="auto">
          <a:xfrm>
            <a:off x="3059113" y="5300663"/>
            <a:ext cx="5329237" cy="1223962"/>
          </a:xfrm>
          <a:prstGeom prst="wedgeRoundRectCallout">
            <a:avLst>
              <a:gd name="adj1" fmla="val -29833"/>
              <a:gd name="adj2" fmla="val -75940"/>
              <a:gd name="adj3" fmla="val 16667"/>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en-US" altLang="zh-CN" sz="2800" b="1"/>
              <a:t>f(n) </a:t>
            </a:r>
            <a:r>
              <a:rPr kumimoji="1" lang="zh-CN" altLang="en-US" sz="2800" b="1"/>
              <a:t>与机器和语言有关，而</a:t>
            </a:r>
          </a:p>
          <a:p>
            <a:r>
              <a:rPr kumimoji="1" lang="en-US" altLang="zh-CN" sz="2800" b="1"/>
              <a:t>g(n)</a:t>
            </a:r>
            <a:r>
              <a:rPr kumimoji="1" lang="zh-CN" altLang="en-US" sz="2800" b="1"/>
              <a:t>是独立于机器和语言的。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2949"/>
                                        </p:tgtEl>
                                        <p:attrNameLst>
                                          <p:attrName>style.visibility</p:attrName>
                                        </p:attrNameLst>
                                      </p:cBhvr>
                                      <p:to>
                                        <p:strVal val="visible"/>
                                      </p:to>
                                    </p:set>
                                    <p:anim calcmode="lin" valueType="num">
                                      <p:cBhvr additive="base">
                                        <p:cTn id="7" dur="500" fill="hold"/>
                                        <p:tgtEl>
                                          <p:spTgt spid="82949"/>
                                        </p:tgtEl>
                                        <p:attrNameLst>
                                          <p:attrName>ppt_x</p:attrName>
                                        </p:attrNameLst>
                                      </p:cBhvr>
                                      <p:tavLst>
                                        <p:tav tm="0">
                                          <p:val>
                                            <p:strVal val="1+#ppt_w/2"/>
                                          </p:val>
                                        </p:tav>
                                        <p:tav tm="100000">
                                          <p:val>
                                            <p:strVal val="#ppt_x"/>
                                          </p:val>
                                        </p:tav>
                                      </p:tavLst>
                                    </p:anim>
                                    <p:anim calcmode="lin" valueType="num">
                                      <p:cBhvr additive="base">
                                        <p:cTn id="8"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kumimoji="1" lang="zh-CN" altLang="en-US" b="1" smtClean="0">
                <a:solidFill>
                  <a:schemeClr val="tx2"/>
                </a:solidFill>
              </a:rPr>
              <a:t>定义</a:t>
            </a:r>
            <a:r>
              <a:rPr kumimoji="1" lang="en-US" altLang="zh-CN" b="1" smtClean="0">
                <a:solidFill>
                  <a:schemeClr val="tx2"/>
                </a:solidFill>
              </a:rPr>
              <a:t>2.1</a:t>
            </a:r>
          </a:p>
        </p:txBody>
      </p:sp>
      <p:sp>
        <p:nvSpPr>
          <p:cNvPr id="34819" name="Rectangle 3"/>
          <p:cNvSpPr>
            <a:spLocks noGrp="1" noChangeArrowheads="1"/>
          </p:cNvSpPr>
          <p:nvPr>
            <p:ph type="body" idx="1"/>
          </p:nvPr>
        </p:nvSpPr>
        <p:spPr>
          <a:xfrm>
            <a:off x="457200" y="2341711"/>
            <a:ext cx="8578850" cy="3886200"/>
          </a:xfrm>
        </p:spPr>
        <p:txBody>
          <a:bodyPr/>
          <a:lstStyle/>
          <a:p>
            <a:pPr eaLnBrk="1" hangingPunct="1"/>
            <a:endParaRPr kumimoji="1" lang="en-US" altLang="zh-CN" sz="2800" b="1" smtClean="0">
              <a:solidFill>
                <a:schemeClr val="tx2"/>
              </a:solidFill>
            </a:endParaRPr>
          </a:p>
          <a:p>
            <a:pPr eaLnBrk="1" hangingPunct="1"/>
            <a:endParaRPr lang="en-US" altLang="zh-CN" sz="2800" smtClean="0"/>
          </a:p>
        </p:txBody>
      </p:sp>
      <p:sp>
        <p:nvSpPr>
          <p:cNvPr id="34820" name="Rectangle 4"/>
          <p:cNvSpPr>
            <a:spLocks noChangeArrowheads="1"/>
          </p:cNvSpPr>
          <p:nvPr/>
        </p:nvSpPr>
        <p:spPr bwMode="auto">
          <a:xfrm>
            <a:off x="468313" y="2132161"/>
            <a:ext cx="8280400" cy="1152525"/>
          </a:xfrm>
          <a:prstGeom prst="rect">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b="1">
                <a:solidFill>
                  <a:schemeClr val="tx2"/>
                </a:solidFill>
              </a:rPr>
              <a:t>如果存在两个正常数</a:t>
            </a:r>
            <a:r>
              <a:rPr kumimoji="1" lang="en-US" altLang="zh-CN" sz="2800" b="1">
                <a:solidFill>
                  <a:schemeClr val="tx2"/>
                </a:solidFill>
              </a:rPr>
              <a:t>c</a:t>
            </a:r>
            <a:r>
              <a:rPr kumimoji="1" lang="zh-CN" altLang="en-US" sz="2800" b="1">
                <a:solidFill>
                  <a:schemeClr val="tx2"/>
                </a:solidFill>
              </a:rPr>
              <a:t>和</a:t>
            </a:r>
            <a:r>
              <a:rPr kumimoji="1" lang="en-US" altLang="zh-CN" sz="2800" b="1">
                <a:solidFill>
                  <a:schemeClr val="tx2"/>
                </a:solidFill>
              </a:rPr>
              <a:t>n</a:t>
            </a:r>
            <a:r>
              <a:rPr kumimoji="1" lang="en-US" altLang="zh-CN" sz="2800" b="1" baseline="-25000">
                <a:solidFill>
                  <a:schemeClr val="tx2"/>
                </a:solidFill>
              </a:rPr>
              <a:t>0</a:t>
            </a:r>
            <a:r>
              <a:rPr kumimoji="1" lang="zh-CN" altLang="en-US" sz="2800" b="1">
                <a:solidFill>
                  <a:schemeClr val="tx2"/>
                </a:solidFill>
              </a:rPr>
              <a:t>，对于所有的</a:t>
            </a:r>
            <a:r>
              <a:rPr kumimoji="1" lang="en-US" altLang="zh-CN" sz="2800" b="1">
                <a:solidFill>
                  <a:schemeClr val="tx2"/>
                </a:solidFill>
              </a:rPr>
              <a:t>n≥n</a:t>
            </a:r>
            <a:r>
              <a:rPr kumimoji="1" lang="en-US" altLang="zh-CN" sz="2800" b="1" baseline="-25000">
                <a:solidFill>
                  <a:schemeClr val="tx2"/>
                </a:solidFill>
              </a:rPr>
              <a:t>0</a:t>
            </a:r>
            <a:r>
              <a:rPr kumimoji="1" lang="zh-CN" altLang="en-US" sz="2800" b="1">
                <a:solidFill>
                  <a:schemeClr val="tx2"/>
                </a:solidFill>
              </a:rPr>
              <a:t>，</a:t>
            </a:r>
          </a:p>
          <a:p>
            <a:r>
              <a:rPr kumimoji="1" lang="zh-CN" altLang="en-US" sz="2800" b="1">
                <a:solidFill>
                  <a:schemeClr val="tx2"/>
                </a:solidFill>
              </a:rPr>
              <a:t>有</a:t>
            </a:r>
            <a:r>
              <a:rPr kumimoji="1" lang="en-US" altLang="zh-CN" sz="2800" b="1">
                <a:solidFill>
                  <a:schemeClr val="tx2"/>
                </a:solidFill>
              </a:rPr>
              <a:t>|f(n)|≤c|g(n)|</a:t>
            </a:r>
            <a:r>
              <a:rPr kumimoji="1" lang="zh-CN" altLang="en-US" sz="2800" b="1">
                <a:solidFill>
                  <a:schemeClr val="tx2"/>
                </a:solidFill>
              </a:rPr>
              <a:t>，则记作：</a:t>
            </a:r>
            <a:r>
              <a:rPr kumimoji="1" lang="en-US" altLang="zh-CN" sz="2800" b="1">
                <a:solidFill>
                  <a:schemeClr val="tx2"/>
                </a:solidFill>
              </a:rPr>
              <a:t>f(n)=O(g(n))</a:t>
            </a:r>
            <a:r>
              <a:rPr kumimoji="1" lang="zh-CN" altLang="en-US" sz="2800" b="1">
                <a:solidFill>
                  <a:schemeClr val="tx2"/>
                </a:solidFill>
              </a:rPr>
              <a:t>。</a:t>
            </a:r>
          </a:p>
        </p:txBody>
      </p:sp>
      <p:sp>
        <p:nvSpPr>
          <p:cNvPr id="51205" name="Rectangle 5"/>
          <p:cNvSpPr>
            <a:spLocks noChangeArrowheads="1"/>
          </p:cNvSpPr>
          <p:nvPr/>
        </p:nvSpPr>
        <p:spPr bwMode="auto">
          <a:xfrm>
            <a:off x="288925" y="3429149"/>
            <a:ext cx="8675688" cy="302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10000"/>
              </a:lnSpc>
              <a:spcBef>
                <a:spcPct val="20000"/>
              </a:spcBef>
              <a:buClr>
                <a:schemeClr val="bg2"/>
              </a:buClr>
              <a:buSzPct val="75000"/>
              <a:buFont typeface="Wingdings" pitchFamily="2" charset="2"/>
              <a:buChar char="n"/>
            </a:pPr>
            <a:r>
              <a:rPr kumimoji="1" lang="zh-CN" altLang="en-US" sz="2800" b="1" dirty="0"/>
              <a:t>当</a:t>
            </a:r>
            <a:r>
              <a:rPr kumimoji="1" lang="en-US" altLang="zh-CN" sz="2800" b="1" dirty="0"/>
              <a:t>n</a:t>
            </a:r>
            <a:r>
              <a:rPr kumimoji="1" lang="zh-CN" altLang="en-US" sz="2800" b="1" dirty="0"/>
              <a:t>充分大时，</a:t>
            </a:r>
            <a:r>
              <a:rPr kumimoji="1" lang="en-US" altLang="zh-CN" sz="2800" b="1" dirty="0"/>
              <a:t>f(n)</a:t>
            </a:r>
            <a:r>
              <a:rPr kumimoji="1" lang="zh-CN" altLang="en-US" sz="2800" b="1" dirty="0"/>
              <a:t>有上界，一个常数倍的</a:t>
            </a:r>
            <a:r>
              <a:rPr kumimoji="1" lang="en-US" altLang="zh-CN" sz="2800" b="1" dirty="0"/>
              <a:t>g(n)</a:t>
            </a:r>
            <a:r>
              <a:rPr kumimoji="1" lang="zh-CN" altLang="en-US" sz="2800" b="1" dirty="0"/>
              <a:t>是</a:t>
            </a:r>
            <a:r>
              <a:rPr kumimoji="1" lang="en-US" altLang="zh-CN" sz="2800" b="1" dirty="0"/>
              <a:t>f(n)</a:t>
            </a:r>
            <a:r>
              <a:rPr kumimoji="1" lang="zh-CN" altLang="en-US" sz="2800" b="1" dirty="0"/>
              <a:t>的一个上界，</a:t>
            </a:r>
            <a:r>
              <a:rPr kumimoji="1" lang="en-US" altLang="zh-CN" sz="2800" b="1" dirty="0"/>
              <a:t>f(n)</a:t>
            </a:r>
            <a:r>
              <a:rPr kumimoji="1" lang="zh-CN" altLang="en-US" sz="2800" b="1" dirty="0"/>
              <a:t>的数量级就是</a:t>
            </a:r>
            <a:r>
              <a:rPr kumimoji="1" lang="en-US" altLang="zh-CN" sz="2800" b="1" dirty="0"/>
              <a:t>g(n)</a:t>
            </a:r>
            <a:r>
              <a:rPr kumimoji="1" lang="zh-CN" altLang="en-US" sz="2800" b="1" dirty="0"/>
              <a:t>。</a:t>
            </a:r>
          </a:p>
          <a:p>
            <a:pPr marL="342900" indent="-342900">
              <a:lnSpc>
                <a:spcPct val="110000"/>
              </a:lnSpc>
              <a:spcBef>
                <a:spcPct val="20000"/>
              </a:spcBef>
              <a:buClr>
                <a:schemeClr val="bg2"/>
              </a:buClr>
              <a:buSzPct val="75000"/>
              <a:buFont typeface="Wingdings" pitchFamily="2" charset="2"/>
              <a:buChar char="n"/>
            </a:pPr>
            <a:r>
              <a:rPr kumimoji="1" lang="en-US" altLang="zh-CN" sz="2800" b="1" dirty="0"/>
              <a:t>f(n)</a:t>
            </a:r>
            <a:r>
              <a:rPr kumimoji="1" lang="zh-CN" altLang="en-US" sz="2800" b="1" dirty="0"/>
              <a:t>的阶不高于</a:t>
            </a:r>
            <a:r>
              <a:rPr kumimoji="1" lang="en-US" altLang="zh-CN" sz="2800" b="1" dirty="0"/>
              <a:t>g(n)</a:t>
            </a:r>
            <a:r>
              <a:rPr kumimoji="1" lang="zh-CN" altLang="en-US" sz="2800" b="1" dirty="0"/>
              <a:t>的阶。</a:t>
            </a:r>
          </a:p>
          <a:p>
            <a:pPr marL="342900" indent="-342900">
              <a:lnSpc>
                <a:spcPct val="110000"/>
              </a:lnSpc>
              <a:spcBef>
                <a:spcPct val="20000"/>
              </a:spcBef>
              <a:buClr>
                <a:schemeClr val="bg2"/>
              </a:buClr>
              <a:buSzPct val="75000"/>
              <a:buFont typeface="Wingdings" pitchFamily="2" charset="2"/>
              <a:buChar char="n"/>
            </a:pPr>
            <a:r>
              <a:rPr kumimoji="1" lang="zh-CN" altLang="en-US" sz="2800" b="1" dirty="0"/>
              <a:t>在确定</a:t>
            </a:r>
            <a:r>
              <a:rPr kumimoji="1" lang="en-US" altLang="zh-CN" sz="2800" b="1" dirty="0"/>
              <a:t>f(n)</a:t>
            </a:r>
            <a:r>
              <a:rPr kumimoji="1" lang="zh-CN" altLang="en-US" sz="2800" b="1" dirty="0"/>
              <a:t>的数量级时，总是试图求出</a:t>
            </a:r>
            <a:r>
              <a:rPr kumimoji="1" lang="zh-CN" altLang="en-US" sz="2800" b="1" dirty="0">
                <a:solidFill>
                  <a:srgbClr val="0000FF"/>
                </a:solidFill>
              </a:rPr>
              <a:t>最小的</a:t>
            </a:r>
            <a:r>
              <a:rPr kumimoji="1" lang="en-US" altLang="zh-CN" sz="2800" b="1" dirty="0"/>
              <a:t>g(n)</a:t>
            </a:r>
            <a:r>
              <a:rPr kumimoji="1" lang="zh-CN" altLang="en-US" sz="2800" b="1" dirty="0"/>
              <a:t>。</a:t>
            </a:r>
          </a:p>
          <a:p>
            <a:pPr marL="342900" indent="-342900">
              <a:lnSpc>
                <a:spcPct val="110000"/>
              </a:lnSpc>
              <a:spcBef>
                <a:spcPct val="20000"/>
              </a:spcBef>
              <a:buClr>
                <a:schemeClr val="bg2"/>
              </a:buClr>
              <a:buSzPct val="75000"/>
              <a:buFont typeface="Wingdings" pitchFamily="2" charset="2"/>
              <a:buChar char="n"/>
            </a:pPr>
            <a:r>
              <a:rPr kumimoji="1" lang="zh-CN" altLang="en-US" sz="2800" b="1" dirty="0"/>
              <a:t>有关证明中，找出</a:t>
            </a:r>
            <a:r>
              <a:rPr kumimoji="1" lang="en-US" altLang="zh-CN" sz="2800" b="1" dirty="0"/>
              <a:t>c</a:t>
            </a:r>
            <a:r>
              <a:rPr kumimoji="1" lang="zh-CN" altLang="en-US" sz="2800" b="1" dirty="0"/>
              <a:t>和</a:t>
            </a:r>
            <a:r>
              <a:rPr kumimoji="1" lang="en-US" altLang="zh-CN" sz="2800" b="1" dirty="0"/>
              <a:t>n</a:t>
            </a:r>
            <a:r>
              <a:rPr kumimoji="1" lang="en-US" altLang="zh-CN" sz="2800" b="1" baseline="-25000" dirty="0"/>
              <a:t>0</a:t>
            </a:r>
            <a:r>
              <a:rPr kumimoji="1" lang="zh-CN" altLang="en-US" sz="2800" b="1" dirty="0"/>
              <a:t>是关键。</a:t>
            </a:r>
          </a:p>
        </p:txBody>
      </p:sp>
      <p:grpSp>
        <p:nvGrpSpPr>
          <p:cNvPr id="6" name="组合 5"/>
          <p:cNvGrpSpPr/>
          <p:nvPr/>
        </p:nvGrpSpPr>
        <p:grpSpPr>
          <a:xfrm>
            <a:off x="4045585" y="404664"/>
            <a:ext cx="4774887" cy="1615777"/>
            <a:chOff x="1142976" y="4258910"/>
            <a:chExt cx="6001586" cy="2307764"/>
          </a:xfrm>
        </p:grpSpPr>
        <p:grpSp>
          <p:nvGrpSpPr>
            <p:cNvPr id="7" name="组合 6"/>
            <p:cNvGrpSpPr/>
            <p:nvPr/>
          </p:nvGrpSpPr>
          <p:grpSpPr>
            <a:xfrm>
              <a:off x="1142976" y="4429132"/>
              <a:ext cx="6001586" cy="2083050"/>
              <a:chOff x="1142182" y="4429926"/>
              <a:chExt cx="6001586" cy="2083050"/>
            </a:xfrm>
          </p:grpSpPr>
          <p:cxnSp>
            <p:nvCxnSpPr>
              <p:cNvPr id="17" name="直接箭头连接符 16"/>
              <p:cNvCxnSpPr/>
              <p:nvPr/>
            </p:nvCxnSpPr>
            <p:spPr bwMode="auto">
              <a:xfrm>
                <a:off x="1142976" y="6215082"/>
                <a:ext cx="5429288" cy="1588"/>
              </a:xfrm>
              <a:prstGeom prst="straightConnector1">
                <a:avLst/>
              </a:prstGeom>
              <a:solidFill>
                <a:schemeClr val="accent1"/>
              </a:solidFill>
              <a:ln w="31750" cap="sq" cmpd="sng" algn="ctr">
                <a:solidFill>
                  <a:schemeClr val="tx1"/>
                </a:solidFill>
                <a:prstDash val="solid"/>
                <a:round/>
                <a:headEnd type="none" w="sm" len="sm"/>
                <a:tailEnd type="arrow"/>
              </a:ln>
              <a:effectLst/>
            </p:spPr>
          </p:cxnSp>
          <p:cxnSp>
            <p:nvCxnSpPr>
              <p:cNvPr id="18" name="直接箭头连接符 17"/>
              <p:cNvCxnSpPr/>
              <p:nvPr/>
            </p:nvCxnSpPr>
            <p:spPr bwMode="auto">
              <a:xfrm rot="5400000" flipH="1" flipV="1">
                <a:off x="250001" y="5322107"/>
                <a:ext cx="1785950" cy="1588"/>
              </a:xfrm>
              <a:prstGeom prst="straightConnector1">
                <a:avLst/>
              </a:prstGeom>
              <a:solidFill>
                <a:schemeClr val="accent1"/>
              </a:solidFill>
              <a:ln w="31750" cap="sq" cmpd="sng" algn="ctr">
                <a:solidFill>
                  <a:schemeClr val="tx1"/>
                </a:solidFill>
                <a:prstDash val="solid"/>
                <a:round/>
                <a:headEnd type="none" w="sm" len="sm"/>
                <a:tailEnd type="arrow"/>
              </a:ln>
              <a:effectLst/>
            </p:spPr>
          </p:cxnSp>
          <p:sp>
            <p:nvSpPr>
              <p:cNvPr id="19" name="TextBox 10"/>
              <p:cNvSpPr txBox="1"/>
              <p:nvPr/>
            </p:nvSpPr>
            <p:spPr>
              <a:xfrm>
                <a:off x="6643702" y="6143644"/>
                <a:ext cx="500066" cy="369332"/>
              </a:xfrm>
              <a:prstGeom prst="rect">
                <a:avLst/>
              </a:prstGeom>
              <a:noFill/>
            </p:spPr>
            <p:txBody>
              <a:bodyPr wrap="square" rtlCol="0">
                <a:spAutoFit/>
              </a:bodyPr>
              <a:lstStyle/>
              <a:p>
                <a:r>
                  <a:rPr lang="en-US" altLang="zh-CN" b="1" dirty="0" smtClean="0"/>
                  <a:t>n</a:t>
                </a:r>
                <a:endParaRPr lang="zh-CN" altLang="en-US" b="1" dirty="0"/>
              </a:p>
            </p:txBody>
          </p:sp>
        </p:grpSp>
        <p:grpSp>
          <p:nvGrpSpPr>
            <p:cNvPr id="8" name="组合 7"/>
            <p:cNvGrpSpPr/>
            <p:nvPr/>
          </p:nvGrpSpPr>
          <p:grpSpPr>
            <a:xfrm>
              <a:off x="1180214" y="4286256"/>
              <a:ext cx="5177736" cy="1891260"/>
              <a:chOff x="1180214" y="4286256"/>
              <a:chExt cx="5177736" cy="1891260"/>
            </a:xfrm>
          </p:grpSpPr>
          <p:sp>
            <p:nvSpPr>
              <p:cNvPr id="15" name="任意多边形 14"/>
              <p:cNvSpPr/>
              <p:nvPr/>
            </p:nvSpPr>
            <p:spPr bwMode="auto">
              <a:xfrm>
                <a:off x="1180214" y="4561367"/>
                <a:ext cx="4199860" cy="1616149"/>
              </a:xfrm>
              <a:custGeom>
                <a:avLst/>
                <a:gdLst>
                  <a:gd name="connsiteX0" fmla="*/ 0 w 4199860"/>
                  <a:gd name="connsiteY0" fmla="*/ 1616149 h 1616149"/>
                  <a:gd name="connsiteX1" fmla="*/ 478465 w 4199860"/>
                  <a:gd name="connsiteY1" fmla="*/ 1041991 h 1616149"/>
                  <a:gd name="connsiteX2" fmla="*/ 1148316 w 4199860"/>
                  <a:gd name="connsiteY2" fmla="*/ 1127052 h 1616149"/>
                  <a:gd name="connsiteX3" fmla="*/ 1967023 w 4199860"/>
                  <a:gd name="connsiteY3" fmla="*/ 691117 h 1616149"/>
                  <a:gd name="connsiteX4" fmla="*/ 2530549 w 4199860"/>
                  <a:gd name="connsiteY4" fmla="*/ 648586 h 1616149"/>
                  <a:gd name="connsiteX5" fmla="*/ 3317358 w 4199860"/>
                  <a:gd name="connsiteY5" fmla="*/ 170121 h 1616149"/>
                  <a:gd name="connsiteX6" fmla="*/ 4199860 w 4199860"/>
                  <a:gd name="connsiteY6" fmla="*/ 0 h 1616149"/>
                  <a:gd name="connsiteX7" fmla="*/ 4199860 w 4199860"/>
                  <a:gd name="connsiteY7" fmla="*/ 0 h 161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9860" h="1616149">
                    <a:moveTo>
                      <a:pt x="0" y="1616149"/>
                    </a:moveTo>
                    <a:cubicBezTo>
                      <a:pt x="143539" y="1369828"/>
                      <a:pt x="287079" y="1123507"/>
                      <a:pt x="478465" y="1041991"/>
                    </a:cubicBezTo>
                    <a:cubicBezTo>
                      <a:pt x="669851" y="960475"/>
                      <a:pt x="900223" y="1185531"/>
                      <a:pt x="1148316" y="1127052"/>
                    </a:cubicBezTo>
                    <a:cubicBezTo>
                      <a:pt x="1396409" y="1068573"/>
                      <a:pt x="1736651" y="770861"/>
                      <a:pt x="1967023" y="691117"/>
                    </a:cubicBezTo>
                    <a:cubicBezTo>
                      <a:pt x="2197395" y="611373"/>
                      <a:pt x="2305493" y="735419"/>
                      <a:pt x="2530549" y="648586"/>
                    </a:cubicBezTo>
                    <a:cubicBezTo>
                      <a:pt x="2755605" y="561753"/>
                      <a:pt x="3039140" y="278219"/>
                      <a:pt x="3317358" y="170121"/>
                    </a:cubicBezTo>
                    <a:cubicBezTo>
                      <a:pt x="3595576" y="62023"/>
                      <a:pt x="4199860" y="0"/>
                      <a:pt x="4199860" y="0"/>
                    </a:cubicBezTo>
                    <a:lnTo>
                      <a:pt x="4199860" y="0"/>
                    </a:lnTo>
                  </a:path>
                </a:pathLst>
              </a:custGeom>
              <a:noFill/>
              <a:ln w="31750" cap="sq" cmpd="sng" algn="ctr">
                <a:solidFill>
                  <a:schemeClr val="tx1"/>
                </a:solidFill>
                <a:prstDash val="solid"/>
                <a:round/>
                <a:headEnd type="none" w="sm" len="sm"/>
                <a:tailEnd type="none" w="med" len="lg"/>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Tahoma" pitchFamily="34" charset="0"/>
                  <a:ea typeface="宋体" pitchFamily="2" charset="-122"/>
                </a:endParaRPr>
              </a:p>
            </p:txBody>
          </p:sp>
          <p:sp>
            <p:nvSpPr>
              <p:cNvPr id="16" name="TextBox 15"/>
              <p:cNvSpPr txBox="1"/>
              <p:nvPr/>
            </p:nvSpPr>
            <p:spPr>
              <a:xfrm>
                <a:off x="5500694" y="4286256"/>
                <a:ext cx="857256" cy="369332"/>
              </a:xfrm>
              <a:prstGeom prst="rect">
                <a:avLst/>
              </a:prstGeom>
              <a:noFill/>
            </p:spPr>
            <p:txBody>
              <a:bodyPr wrap="square" rtlCol="0">
                <a:spAutoFit/>
              </a:bodyPr>
              <a:lstStyle/>
              <a:p>
                <a:r>
                  <a:rPr lang="en-US" altLang="zh-CN" dirty="0" smtClean="0"/>
                  <a:t>f(n)</a:t>
                </a:r>
                <a:endParaRPr lang="zh-CN" altLang="en-US" dirty="0"/>
              </a:p>
            </p:txBody>
          </p:sp>
        </p:grpSp>
        <p:grpSp>
          <p:nvGrpSpPr>
            <p:cNvPr id="9" name="组合 8"/>
            <p:cNvGrpSpPr/>
            <p:nvPr/>
          </p:nvGrpSpPr>
          <p:grpSpPr>
            <a:xfrm>
              <a:off x="1142976" y="4258910"/>
              <a:ext cx="3536181" cy="1956172"/>
              <a:chOff x="1142976" y="4258910"/>
              <a:chExt cx="3536181" cy="1956172"/>
            </a:xfrm>
          </p:grpSpPr>
          <p:cxnSp>
            <p:nvCxnSpPr>
              <p:cNvPr id="13" name="直接连接符 12"/>
              <p:cNvCxnSpPr/>
              <p:nvPr/>
            </p:nvCxnSpPr>
            <p:spPr bwMode="auto">
              <a:xfrm flipV="1">
                <a:off x="1142976" y="4258910"/>
                <a:ext cx="3536181" cy="1956172"/>
              </a:xfrm>
              <a:prstGeom prst="line">
                <a:avLst/>
              </a:prstGeom>
              <a:solidFill>
                <a:schemeClr val="accent1"/>
              </a:solidFill>
              <a:ln w="31750" cap="sq" cmpd="sng" algn="ctr">
                <a:solidFill>
                  <a:srgbClr val="FF0000"/>
                </a:solidFill>
                <a:prstDash val="solid"/>
                <a:round/>
                <a:headEnd type="none" w="sm" len="sm"/>
                <a:tailEnd type="none" w="med" len="lg"/>
              </a:ln>
              <a:effectLst/>
            </p:spPr>
          </p:cxnSp>
          <p:sp>
            <p:nvSpPr>
              <p:cNvPr id="14" name="TextBox 18"/>
              <p:cNvSpPr txBox="1"/>
              <p:nvPr/>
            </p:nvSpPr>
            <p:spPr>
              <a:xfrm>
                <a:off x="3000364" y="4357694"/>
                <a:ext cx="1211596" cy="461665"/>
              </a:xfrm>
              <a:prstGeom prst="rect">
                <a:avLst/>
              </a:prstGeom>
              <a:noFill/>
            </p:spPr>
            <p:txBody>
              <a:bodyPr wrap="square" rtlCol="0">
                <a:spAutoFit/>
              </a:bodyPr>
              <a:lstStyle/>
              <a:p>
                <a:r>
                  <a:rPr lang="en-US" altLang="zh-CN" dirty="0" smtClean="0"/>
                  <a:t>C*g(n)</a:t>
                </a:r>
                <a:endParaRPr lang="zh-CN" altLang="en-US" dirty="0"/>
              </a:p>
            </p:txBody>
          </p:sp>
        </p:grpSp>
        <p:grpSp>
          <p:nvGrpSpPr>
            <p:cNvPr id="10" name="组合 9"/>
            <p:cNvGrpSpPr/>
            <p:nvPr/>
          </p:nvGrpSpPr>
          <p:grpSpPr>
            <a:xfrm>
              <a:off x="1886262" y="5644372"/>
              <a:ext cx="571504" cy="922302"/>
              <a:chOff x="1886262" y="5644372"/>
              <a:chExt cx="571504" cy="922302"/>
            </a:xfrm>
          </p:grpSpPr>
          <p:sp>
            <p:nvSpPr>
              <p:cNvPr id="11" name="TextBox 21"/>
              <p:cNvSpPr txBox="1"/>
              <p:nvPr/>
            </p:nvSpPr>
            <p:spPr>
              <a:xfrm>
                <a:off x="1886262" y="6166564"/>
                <a:ext cx="571504" cy="400110"/>
              </a:xfrm>
              <a:prstGeom prst="rect">
                <a:avLst/>
              </a:prstGeom>
              <a:noFill/>
            </p:spPr>
            <p:txBody>
              <a:bodyPr wrap="square" rtlCol="0">
                <a:spAutoFit/>
              </a:bodyPr>
              <a:lstStyle/>
              <a:p>
                <a:r>
                  <a:rPr lang="en-US" altLang="zh-CN" sz="2000" b="1" dirty="0" smtClean="0">
                    <a:latin typeface="Times New Roman" pitchFamily="18" charset="0"/>
                  </a:rPr>
                  <a:t>n</a:t>
                </a:r>
                <a:r>
                  <a:rPr lang="en-US" altLang="zh-CN" sz="2000" b="1" baseline="-25000" dirty="0" smtClean="0">
                    <a:latin typeface="Times New Roman" pitchFamily="18" charset="0"/>
                  </a:rPr>
                  <a:t>0</a:t>
                </a:r>
                <a:endParaRPr lang="zh-CN" altLang="en-US" sz="2000" b="1" dirty="0"/>
              </a:p>
            </p:txBody>
          </p:sp>
          <p:cxnSp>
            <p:nvCxnSpPr>
              <p:cNvPr id="12" name="直接连接符 11"/>
              <p:cNvCxnSpPr/>
              <p:nvPr/>
            </p:nvCxnSpPr>
            <p:spPr bwMode="auto">
              <a:xfrm rot="5400000">
                <a:off x="1821637" y="5965049"/>
                <a:ext cx="642942" cy="1588"/>
              </a:xfrm>
              <a:prstGeom prst="line">
                <a:avLst/>
              </a:prstGeom>
              <a:solidFill>
                <a:schemeClr val="accent1"/>
              </a:solidFill>
              <a:ln w="31750" cap="sq" cmpd="sng" algn="ctr">
                <a:solidFill>
                  <a:schemeClr val="tx1"/>
                </a:solidFill>
                <a:prstDash val="dash"/>
                <a:round/>
                <a:headEnd type="none" w="sm" len="sm"/>
                <a:tailEnd type="none" w="med" len="lg"/>
              </a:ln>
              <a:effectLst/>
            </p:spPr>
          </p:cxn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0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288" y="473075"/>
            <a:ext cx="8229600" cy="1371600"/>
          </a:xfrm>
        </p:spPr>
        <p:txBody>
          <a:bodyPr/>
          <a:lstStyle/>
          <a:p>
            <a:pPr eaLnBrk="1" hangingPunct="1"/>
            <a:r>
              <a:rPr lang="zh-CN" altLang="en-US" b="1" smtClean="0"/>
              <a:t>判断</a:t>
            </a:r>
            <a:r>
              <a:rPr lang="en-US" altLang="zh-CN" sz="4800" b="1" smtClean="0">
                <a:latin typeface="Times New Roman" pitchFamily="18" charset="0"/>
              </a:rPr>
              <a:t>f(n) </a:t>
            </a:r>
            <a:r>
              <a:rPr lang="zh-CN" altLang="en-US" sz="4800" b="1" smtClean="0">
                <a:latin typeface="Times New Roman" pitchFamily="18" charset="0"/>
              </a:rPr>
              <a:t>＝</a:t>
            </a:r>
            <a:r>
              <a:rPr lang="en-US" altLang="zh-CN" sz="4800" b="1" smtClean="0">
                <a:latin typeface="Times New Roman" pitchFamily="18" charset="0"/>
              </a:rPr>
              <a:t>O( g(n) )  </a:t>
            </a:r>
            <a:r>
              <a:rPr lang="zh-CN" altLang="en-US" sz="4800" b="1" smtClean="0">
                <a:latin typeface="Times New Roman" pitchFamily="18" charset="0"/>
              </a:rPr>
              <a:t>？</a:t>
            </a:r>
          </a:p>
        </p:txBody>
      </p:sp>
      <p:sp>
        <p:nvSpPr>
          <p:cNvPr id="35843" name="Rectangle 3"/>
          <p:cNvSpPr>
            <a:spLocks noGrp="1" noChangeArrowheads="1"/>
          </p:cNvSpPr>
          <p:nvPr>
            <p:ph type="body" idx="1"/>
          </p:nvPr>
        </p:nvSpPr>
        <p:spPr/>
        <p:txBody>
          <a:bodyPr/>
          <a:lstStyle/>
          <a:p>
            <a:pPr eaLnBrk="1" hangingPunct="1"/>
            <a:r>
              <a:rPr lang="en-US" altLang="zh-CN" sz="3600" b="1" dirty="0" smtClean="0">
                <a:latin typeface="Times New Roman" pitchFamily="18" charset="0"/>
              </a:rPr>
              <a:t>f(n) </a:t>
            </a:r>
            <a:r>
              <a:rPr lang="zh-CN" altLang="en-US" b="1" dirty="0" smtClean="0">
                <a:latin typeface="Times New Roman" pitchFamily="18" charset="0"/>
              </a:rPr>
              <a:t>＝</a:t>
            </a:r>
            <a:r>
              <a:rPr lang="en-US" altLang="zh-CN" b="1" dirty="0" smtClean="0">
                <a:latin typeface="Times New Roman" pitchFamily="18" charset="0"/>
              </a:rPr>
              <a:t>3n,   </a:t>
            </a:r>
            <a:r>
              <a:rPr lang="en-US" altLang="zh-CN" b="1" dirty="0" smtClean="0">
                <a:latin typeface="Times New Roman" pitchFamily="18" charset="0"/>
                <a:cs typeface="Times New Roman" pitchFamily="18" charset="0"/>
              </a:rPr>
              <a:t> </a:t>
            </a:r>
            <a:r>
              <a:rPr lang="en-US" altLang="zh-CN" sz="3600" b="1" dirty="0" smtClean="0">
                <a:latin typeface="Times New Roman" pitchFamily="18" charset="0"/>
              </a:rPr>
              <a:t>g(n)=n</a:t>
            </a:r>
          </a:p>
          <a:p>
            <a:pPr eaLnBrk="1" hangingPunct="1"/>
            <a:r>
              <a:rPr lang="en-US" altLang="zh-CN" sz="3600" b="1" dirty="0" smtClean="0">
                <a:latin typeface="Times New Roman" pitchFamily="18" charset="0"/>
              </a:rPr>
              <a:t>f(n) </a:t>
            </a:r>
            <a:r>
              <a:rPr lang="zh-CN" altLang="en-US" b="1" dirty="0" smtClean="0">
                <a:latin typeface="Times New Roman" pitchFamily="18" charset="0"/>
              </a:rPr>
              <a:t>＝</a:t>
            </a:r>
            <a:r>
              <a:rPr lang="en-US" altLang="zh-CN" b="1" dirty="0" smtClean="0">
                <a:latin typeface="Times New Roman" pitchFamily="18" charset="0"/>
              </a:rPr>
              <a:t>n+1024,   </a:t>
            </a:r>
            <a:r>
              <a:rPr lang="en-US" altLang="zh-CN" b="1" dirty="0" smtClean="0">
                <a:latin typeface="Times New Roman" pitchFamily="18" charset="0"/>
                <a:cs typeface="Times New Roman" pitchFamily="18" charset="0"/>
              </a:rPr>
              <a:t> </a:t>
            </a:r>
            <a:r>
              <a:rPr lang="en-US" altLang="zh-CN" sz="3600" b="1" dirty="0" smtClean="0">
                <a:latin typeface="Times New Roman" pitchFamily="18" charset="0"/>
              </a:rPr>
              <a:t>g(n)=1025n</a:t>
            </a:r>
          </a:p>
          <a:p>
            <a:pPr eaLnBrk="1" hangingPunct="1"/>
            <a:r>
              <a:rPr lang="en-US" altLang="zh-CN" sz="3600" b="1" dirty="0" smtClean="0">
                <a:latin typeface="Times New Roman" pitchFamily="18" charset="0"/>
              </a:rPr>
              <a:t>f(n) </a:t>
            </a:r>
            <a:r>
              <a:rPr lang="zh-CN" altLang="en-US" b="1" dirty="0" smtClean="0">
                <a:latin typeface="Times New Roman" pitchFamily="18" charset="0"/>
              </a:rPr>
              <a:t>＝</a:t>
            </a:r>
            <a:r>
              <a:rPr lang="en-US" altLang="zh-CN" b="1" dirty="0" smtClean="0">
                <a:latin typeface="Times New Roman" pitchFamily="18" charset="0"/>
              </a:rPr>
              <a:t>2n</a:t>
            </a:r>
            <a:r>
              <a:rPr lang="en-US" altLang="zh-CN" b="1" baseline="30000" dirty="0" smtClean="0">
                <a:latin typeface="Times New Roman" pitchFamily="18" charset="0"/>
              </a:rPr>
              <a:t>2</a:t>
            </a:r>
            <a:r>
              <a:rPr lang="en-US" altLang="zh-CN" b="1" dirty="0" smtClean="0">
                <a:latin typeface="Times New Roman" pitchFamily="18" charset="0"/>
              </a:rPr>
              <a:t>+11n-10,   </a:t>
            </a:r>
            <a:r>
              <a:rPr lang="en-US" altLang="zh-CN" b="1" dirty="0" smtClean="0">
                <a:latin typeface="Times New Roman" pitchFamily="18" charset="0"/>
                <a:cs typeface="Times New Roman" pitchFamily="18" charset="0"/>
              </a:rPr>
              <a:t> </a:t>
            </a:r>
            <a:r>
              <a:rPr lang="en-US" altLang="zh-CN" sz="3600" b="1" dirty="0" smtClean="0">
                <a:latin typeface="Times New Roman" pitchFamily="18" charset="0"/>
              </a:rPr>
              <a:t>g(n)=3n</a:t>
            </a:r>
            <a:r>
              <a:rPr lang="en-US" altLang="zh-CN" sz="3600" b="1" baseline="30000" dirty="0" smtClean="0">
                <a:latin typeface="Times New Roman" pitchFamily="18" charset="0"/>
              </a:rPr>
              <a:t>2</a:t>
            </a:r>
            <a:endParaRPr lang="en-US" altLang="zh-CN" sz="3600" b="1" dirty="0" smtClean="0">
              <a:latin typeface="Times New Roman" pitchFamily="18" charset="0"/>
            </a:endParaRPr>
          </a:p>
          <a:p>
            <a:pPr eaLnBrk="1" hangingPunct="1"/>
            <a:r>
              <a:rPr lang="en-US" altLang="zh-CN" sz="3600" b="1" dirty="0" smtClean="0">
                <a:latin typeface="Times New Roman" pitchFamily="18" charset="0"/>
              </a:rPr>
              <a:t>f(n) </a:t>
            </a:r>
            <a:r>
              <a:rPr lang="zh-CN" altLang="en-US" b="1" dirty="0" smtClean="0">
                <a:latin typeface="Times New Roman" pitchFamily="18" charset="0"/>
              </a:rPr>
              <a:t>＝</a:t>
            </a:r>
            <a:r>
              <a:rPr lang="en-US" altLang="zh-CN" b="1" dirty="0" smtClean="0">
                <a:latin typeface="Times New Roman" pitchFamily="18" charset="0"/>
              </a:rPr>
              <a:t>n</a:t>
            </a:r>
            <a:r>
              <a:rPr lang="en-US" altLang="zh-CN" b="1" baseline="30000" dirty="0" smtClean="0">
                <a:latin typeface="Times New Roman" pitchFamily="18" charset="0"/>
              </a:rPr>
              <a:t>2</a:t>
            </a:r>
            <a:r>
              <a:rPr lang="en-US" altLang="zh-CN" b="1" dirty="0" smtClean="0">
                <a:latin typeface="Times New Roman" pitchFamily="18" charset="0"/>
              </a:rPr>
              <a:t>,   </a:t>
            </a:r>
            <a:r>
              <a:rPr lang="en-US" altLang="zh-CN" b="1" dirty="0" smtClean="0">
                <a:latin typeface="Times New Roman" pitchFamily="18" charset="0"/>
                <a:cs typeface="Times New Roman" pitchFamily="18" charset="0"/>
              </a:rPr>
              <a:t> </a:t>
            </a:r>
            <a:r>
              <a:rPr lang="en-US" altLang="zh-CN" sz="3600" b="1" dirty="0" smtClean="0">
                <a:latin typeface="Times New Roman" pitchFamily="18" charset="0"/>
              </a:rPr>
              <a:t>g(n)= </a:t>
            </a:r>
            <a:r>
              <a:rPr lang="en-US" altLang="zh-CN" b="1" dirty="0" smtClean="0">
                <a:latin typeface="Times New Roman" pitchFamily="18" charset="0"/>
              </a:rPr>
              <a:t>n</a:t>
            </a:r>
            <a:r>
              <a:rPr lang="en-US" altLang="zh-CN" b="1" baseline="30000" dirty="0" smtClean="0">
                <a:latin typeface="Times New Roman" pitchFamily="18" charset="0"/>
              </a:rPr>
              <a:t>3</a:t>
            </a:r>
          </a:p>
          <a:p>
            <a:pPr eaLnBrk="1" hangingPunct="1"/>
            <a:r>
              <a:rPr lang="en-US" altLang="zh-CN" sz="3600" b="1" dirty="0" smtClean="0">
                <a:solidFill>
                  <a:srgbClr val="FF0000"/>
                </a:solidFill>
                <a:latin typeface="Times New Roman" pitchFamily="18" charset="0"/>
              </a:rPr>
              <a:t>f(n) </a:t>
            </a:r>
            <a:r>
              <a:rPr lang="zh-CN" altLang="en-US" b="1" dirty="0" smtClean="0">
                <a:solidFill>
                  <a:srgbClr val="FF0000"/>
                </a:solidFill>
                <a:latin typeface="Times New Roman" pitchFamily="18" charset="0"/>
              </a:rPr>
              <a:t>＝ </a:t>
            </a:r>
            <a:r>
              <a:rPr lang="en-US" altLang="zh-CN" b="1" dirty="0" smtClean="0">
                <a:solidFill>
                  <a:srgbClr val="FF0000"/>
                </a:solidFill>
                <a:latin typeface="Times New Roman" pitchFamily="18" charset="0"/>
              </a:rPr>
              <a:t>n</a:t>
            </a:r>
            <a:r>
              <a:rPr lang="en-US" altLang="zh-CN" b="1" baseline="30000" dirty="0" smtClean="0">
                <a:solidFill>
                  <a:srgbClr val="FF0000"/>
                </a:solidFill>
                <a:latin typeface="Times New Roman" pitchFamily="18" charset="0"/>
              </a:rPr>
              <a:t>3</a:t>
            </a:r>
            <a:r>
              <a:rPr lang="en-US" altLang="zh-CN" b="1" dirty="0" smtClean="0">
                <a:solidFill>
                  <a:srgbClr val="FF0000"/>
                </a:solidFill>
                <a:latin typeface="Times New Roman" pitchFamily="18" charset="0"/>
              </a:rPr>
              <a:t>,   </a:t>
            </a:r>
            <a:r>
              <a:rPr lang="en-US" altLang="zh-CN" b="1" dirty="0" smtClean="0">
                <a:solidFill>
                  <a:srgbClr val="FF0000"/>
                </a:solidFill>
                <a:latin typeface="Times New Roman" pitchFamily="18" charset="0"/>
                <a:cs typeface="Times New Roman" pitchFamily="18" charset="0"/>
              </a:rPr>
              <a:t> </a:t>
            </a:r>
            <a:r>
              <a:rPr lang="en-US" altLang="zh-CN" sz="3600" b="1" dirty="0" smtClean="0">
                <a:solidFill>
                  <a:srgbClr val="FF0000"/>
                </a:solidFill>
                <a:latin typeface="Times New Roman" pitchFamily="18" charset="0"/>
              </a:rPr>
              <a:t>g(n)= </a:t>
            </a:r>
            <a:r>
              <a:rPr lang="en-US" altLang="zh-CN" b="1" dirty="0" smtClean="0">
                <a:solidFill>
                  <a:srgbClr val="FF0000"/>
                </a:solidFill>
                <a:latin typeface="Times New Roman" pitchFamily="18" charset="0"/>
              </a:rPr>
              <a:t>n</a:t>
            </a:r>
            <a:r>
              <a:rPr lang="en-US" altLang="zh-CN" b="1" baseline="30000" dirty="0" smtClean="0">
                <a:solidFill>
                  <a:srgbClr val="FF0000"/>
                </a:solidFill>
                <a:latin typeface="Times New Roman" pitchFamily="18" charset="0"/>
              </a:rPr>
              <a:t>2</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24856624-75C7-4950-89CE-04C3C859EDA2}"/>
              </a:ext>
            </a:extLst>
          </p:cNvPr>
          <p:cNvSpPr>
            <a:spLocks noGrp="1"/>
          </p:cNvSpPr>
          <p:nvPr>
            <p:ph type="sldNum" sz="quarter" idx="12"/>
          </p:nvPr>
        </p:nvSpPr>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73A3534-C5A8-4C6E-A779-FB4FD5371519}" type="slidenum">
              <a:rPr lang="en-US" altLang="zh-CN"/>
              <a:pPr eaLnBrk="1" hangingPunct="1"/>
              <a:t>34</a:t>
            </a:fld>
            <a:endParaRPr lang="en-US" altLang="zh-CN"/>
          </a:p>
        </p:txBody>
      </p:sp>
      <p:sp>
        <p:nvSpPr>
          <p:cNvPr id="183298" name="Rectangle 2">
            <a:extLst>
              <a:ext uri="{FF2B5EF4-FFF2-40B4-BE49-F238E27FC236}">
                <a16:creationId xmlns:a16="http://schemas.microsoft.com/office/drawing/2014/main" id="{FE640177-919A-43DC-8AC6-338CFD3C2CB6}"/>
              </a:ext>
            </a:extLst>
          </p:cNvPr>
          <p:cNvSpPr>
            <a:spLocks noGrp="1" noChangeArrowheads="1"/>
          </p:cNvSpPr>
          <p:nvPr>
            <p:ph type="title"/>
          </p:nvPr>
        </p:nvSpPr>
        <p:spPr>
          <a:xfrm>
            <a:off x="398467" y="377118"/>
            <a:ext cx="7543800" cy="856419"/>
          </a:xfrm>
        </p:spPr>
        <p:txBody>
          <a:bodyPr/>
          <a:lstStyle/>
          <a:p>
            <a:pPr eaLnBrk="1" hangingPunct="1">
              <a:defRPr/>
            </a:pPr>
            <a:r>
              <a:rPr lang="zh-CN" altLang="en-US" sz="3600" b="1" dirty="0"/>
              <a:t>判断</a:t>
            </a:r>
            <a:r>
              <a:rPr lang="en-US" altLang="zh-CN" sz="4000" b="1" dirty="0">
                <a:latin typeface="Times New Roman" pitchFamily="18" charset="0"/>
              </a:rPr>
              <a:t>f(n) </a:t>
            </a:r>
            <a:r>
              <a:rPr lang="zh-CN" altLang="en-US" sz="4000" b="1" dirty="0">
                <a:latin typeface="Times New Roman" pitchFamily="18" charset="0"/>
              </a:rPr>
              <a:t>＝</a:t>
            </a:r>
            <a:r>
              <a:rPr lang="en-US" altLang="zh-CN" sz="4000" b="1" dirty="0">
                <a:latin typeface="Times New Roman" pitchFamily="18" charset="0"/>
              </a:rPr>
              <a:t>O( g(n) )  </a:t>
            </a:r>
            <a:r>
              <a:rPr lang="zh-CN" altLang="en-US" sz="4000" b="1" dirty="0">
                <a:latin typeface="Times New Roman" pitchFamily="18" charset="0"/>
              </a:rPr>
              <a:t>？</a:t>
            </a:r>
          </a:p>
        </p:txBody>
      </p:sp>
      <p:sp>
        <p:nvSpPr>
          <p:cNvPr id="183299" name="Rectangle 3">
            <a:extLst>
              <a:ext uri="{FF2B5EF4-FFF2-40B4-BE49-F238E27FC236}">
                <a16:creationId xmlns:a16="http://schemas.microsoft.com/office/drawing/2014/main" id="{DD1E7BE4-C257-4BF2-A8F5-E58DAEABB4DF}"/>
              </a:ext>
            </a:extLst>
          </p:cNvPr>
          <p:cNvSpPr>
            <a:spLocks noGrp="1" noChangeArrowheads="1"/>
          </p:cNvSpPr>
          <p:nvPr>
            <p:ph type="body" idx="1"/>
          </p:nvPr>
        </p:nvSpPr>
        <p:spPr>
          <a:xfrm>
            <a:off x="457200" y="1981200"/>
            <a:ext cx="8229600" cy="2101661"/>
          </a:xfrm>
        </p:spPr>
        <p:txBody>
          <a:bodyPr/>
          <a:lstStyle/>
          <a:p>
            <a:pPr eaLnBrk="1" hangingPunct="1"/>
            <a:r>
              <a:rPr lang="en-US" altLang="zh-CN" sz="3600" b="1" dirty="0">
                <a:latin typeface="Times New Roman" pitchFamily="18" charset="0"/>
              </a:rPr>
              <a:t>f(n) </a:t>
            </a:r>
            <a:r>
              <a:rPr lang="zh-CN" altLang="en-US" sz="3600" b="1" dirty="0">
                <a:latin typeface="Times New Roman" pitchFamily="18" charset="0"/>
              </a:rPr>
              <a:t>＝</a:t>
            </a:r>
            <a:r>
              <a:rPr lang="en-US" altLang="zh-CN" sz="3600" b="1" dirty="0">
                <a:latin typeface="Times New Roman" pitchFamily="18" charset="0"/>
              </a:rPr>
              <a:t>3n,   </a:t>
            </a:r>
            <a:r>
              <a:rPr lang="en-US" altLang="zh-CN" sz="3600" b="1" dirty="0">
                <a:latin typeface="Times New Roman" pitchFamily="18" charset="0"/>
                <a:cs typeface="Times New Roman" pitchFamily="18" charset="0"/>
              </a:rPr>
              <a:t> </a:t>
            </a:r>
            <a:r>
              <a:rPr lang="en-US" altLang="zh-CN" sz="3600" b="1" dirty="0">
                <a:latin typeface="Times New Roman" pitchFamily="18" charset="0"/>
              </a:rPr>
              <a:t>g(n)=</a:t>
            </a:r>
            <a:r>
              <a:rPr lang="en-US" altLang="zh-CN" sz="3600" b="1" dirty="0" smtClean="0">
                <a:latin typeface="Times New Roman" pitchFamily="18" charset="0"/>
              </a:rPr>
              <a:t>n</a:t>
            </a:r>
          </a:p>
          <a:p>
            <a:pPr eaLnBrk="1" hangingPunct="1"/>
            <a:endParaRPr lang="en-US" altLang="zh-CN" sz="3600" b="1" dirty="0">
              <a:latin typeface="Times New Roman" pitchFamily="18" charset="0"/>
            </a:endParaRPr>
          </a:p>
          <a:p>
            <a:pPr eaLnBrk="1" hangingPunct="1"/>
            <a:r>
              <a:rPr lang="en-US" altLang="zh-CN" sz="4000" b="1" dirty="0">
                <a:solidFill>
                  <a:srgbClr val="FF0000"/>
                </a:solidFill>
                <a:latin typeface="Times New Roman" pitchFamily="18" charset="0"/>
              </a:rPr>
              <a:t>f(n) </a:t>
            </a:r>
            <a:r>
              <a:rPr lang="zh-CN" altLang="en-US" sz="3600" b="1" dirty="0">
                <a:solidFill>
                  <a:srgbClr val="FF0000"/>
                </a:solidFill>
                <a:latin typeface="Times New Roman" pitchFamily="18" charset="0"/>
              </a:rPr>
              <a:t>＝ </a:t>
            </a:r>
            <a:r>
              <a:rPr lang="en-US" altLang="zh-CN" sz="3600" b="1" dirty="0">
                <a:solidFill>
                  <a:srgbClr val="FF0000"/>
                </a:solidFill>
                <a:latin typeface="Times New Roman" pitchFamily="18" charset="0"/>
              </a:rPr>
              <a:t>n</a:t>
            </a:r>
            <a:r>
              <a:rPr lang="en-US" altLang="zh-CN" sz="3600" b="1" baseline="30000" dirty="0">
                <a:solidFill>
                  <a:srgbClr val="FF0000"/>
                </a:solidFill>
                <a:latin typeface="Times New Roman" pitchFamily="18" charset="0"/>
              </a:rPr>
              <a:t>3</a:t>
            </a:r>
            <a:r>
              <a:rPr lang="en-US" altLang="zh-CN" sz="3600" b="1" dirty="0">
                <a:solidFill>
                  <a:srgbClr val="FF0000"/>
                </a:solidFill>
                <a:latin typeface="Times New Roman" pitchFamily="18" charset="0"/>
              </a:rPr>
              <a:t>,   </a:t>
            </a:r>
            <a:r>
              <a:rPr lang="en-US" altLang="zh-CN" sz="3600" b="1" dirty="0">
                <a:solidFill>
                  <a:srgbClr val="FF0000"/>
                </a:solidFill>
                <a:latin typeface="Times New Roman" pitchFamily="18" charset="0"/>
                <a:cs typeface="Times New Roman" pitchFamily="18" charset="0"/>
              </a:rPr>
              <a:t> </a:t>
            </a:r>
            <a:r>
              <a:rPr lang="en-US" altLang="zh-CN" sz="4000" b="1" dirty="0">
                <a:solidFill>
                  <a:srgbClr val="FF0000"/>
                </a:solidFill>
                <a:latin typeface="Times New Roman" pitchFamily="18" charset="0"/>
              </a:rPr>
              <a:t>g(n)= </a:t>
            </a:r>
            <a:r>
              <a:rPr lang="en-US" altLang="zh-CN" sz="3600" b="1" dirty="0">
                <a:solidFill>
                  <a:srgbClr val="FF0000"/>
                </a:solidFill>
                <a:latin typeface="Times New Roman" pitchFamily="18" charset="0"/>
              </a:rPr>
              <a:t>n</a:t>
            </a:r>
            <a:r>
              <a:rPr lang="en-US" altLang="zh-CN" sz="3600" b="1" baseline="30000" dirty="0">
                <a:solidFill>
                  <a:srgbClr val="FF0000"/>
                </a:solidFill>
                <a:latin typeface="Times New Roman" pitchFamily="18" charset="0"/>
              </a:rPr>
              <a:t>2</a:t>
            </a:r>
          </a:p>
          <a:p>
            <a:pPr eaLnBrk="1" hangingPunct="1"/>
            <a:endParaRPr lang="en-US" altLang="zh-CN" sz="3600" b="1" dirty="0" smtClean="0">
              <a:latin typeface="Times New Roman" pitchFamily="18" charset="0"/>
            </a:endParaRPr>
          </a:p>
          <a:p>
            <a:pPr marL="0" indent="0" eaLnBrk="1" hangingPunct="1">
              <a:buNone/>
            </a:pPr>
            <a:endParaRPr lang="en-US" altLang="zh-CN" sz="3600" b="1" dirty="0">
              <a:latin typeface="Times New Roman" pitchFamily="18" charset="0"/>
            </a:endParaRPr>
          </a:p>
        </p:txBody>
      </p:sp>
      <p:sp>
        <p:nvSpPr>
          <p:cNvPr id="5" name="Rectangle 3">
            <a:extLst>
              <a:ext uri="{FF2B5EF4-FFF2-40B4-BE49-F238E27FC236}">
                <a16:creationId xmlns:a16="http://schemas.microsoft.com/office/drawing/2014/main" id="{84F8B75F-6B3B-475B-8E58-706069A6FFD9}"/>
              </a:ext>
            </a:extLst>
          </p:cNvPr>
          <p:cNvSpPr txBox="1">
            <a:spLocks noChangeArrowheads="1"/>
          </p:cNvSpPr>
          <p:nvPr/>
        </p:nvSpPr>
        <p:spPr bwMode="auto">
          <a:xfrm>
            <a:off x="395536" y="1236659"/>
            <a:ext cx="8210579" cy="571504"/>
          </a:xfrm>
          <a:prstGeom prst="rect">
            <a:avLst/>
          </a:prstGeom>
          <a:solidFill>
            <a:schemeClr val="accent5"/>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algn="l">
              <a:lnSpc>
                <a:spcPct val="120000"/>
              </a:lnSpc>
              <a:spcBef>
                <a:spcPct val="50000"/>
              </a:spcBef>
              <a:buClr>
                <a:schemeClr val="hlink"/>
              </a:buClr>
              <a:buSzPct val="70000"/>
              <a:defRPr/>
            </a:pPr>
            <a:r>
              <a:rPr kumimoji="0" lang="zh-CN" altLang="en-US" sz="2400" b="1" i="0" u="sng" strike="noStrike" kern="0" cap="none" spc="0" normalizeH="0" baseline="0" noProof="0" dirty="0" smtClean="0">
                <a:ln>
                  <a:noFill/>
                </a:ln>
                <a:uLnTx/>
                <a:uFillTx/>
                <a:latin typeface="Times New Roman" pitchFamily="18" charset="0"/>
                <a:ea typeface="+mn-ea"/>
                <a:cs typeface="+mn-cs"/>
              </a:rPr>
              <a:t>存在</a:t>
            </a:r>
            <a:r>
              <a:rPr kumimoji="0" lang="zh-CN" altLang="en-US" sz="2400" b="1" i="0" u="none" strike="noStrike" kern="0" cap="none" spc="0" normalizeH="0" baseline="0" noProof="0" dirty="0" smtClean="0">
                <a:ln>
                  <a:noFill/>
                </a:ln>
                <a:uLnTx/>
                <a:uFillTx/>
                <a:latin typeface="Times New Roman" pitchFamily="18" charset="0"/>
                <a:ea typeface="+mn-ea"/>
                <a:cs typeface="+mn-cs"/>
              </a:rPr>
              <a:t>正常数</a:t>
            </a:r>
            <a:r>
              <a:rPr kumimoji="0" lang="en-US" altLang="zh-CN" sz="2400" b="1" i="0" u="none" strike="noStrike" kern="0" cap="none" spc="0" normalizeH="0" baseline="0" noProof="0" dirty="0" smtClean="0">
                <a:ln>
                  <a:noFill/>
                </a:ln>
                <a:uLnTx/>
                <a:uFillTx/>
                <a:latin typeface="Times New Roman" pitchFamily="18" charset="0"/>
                <a:ea typeface="+mn-ea"/>
                <a:cs typeface="+mn-cs"/>
              </a:rPr>
              <a:t>c</a:t>
            </a:r>
            <a:r>
              <a:rPr kumimoji="0" lang="zh-CN" altLang="en-US" sz="2400" b="1" i="0" u="none" strike="noStrike" kern="0" cap="none" spc="0" normalizeH="0" baseline="0" noProof="0" dirty="0" smtClean="0">
                <a:ln>
                  <a:noFill/>
                </a:ln>
                <a:uLnTx/>
                <a:uFillTx/>
                <a:latin typeface="Times New Roman" pitchFamily="18" charset="0"/>
                <a:ea typeface="+mn-ea"/>
                <a:cs typeface="+mn-cs"/>
              </a:rPr>
              <a:t>和</a:t>
            </a:r>
            <a:r>
              <a:rPr kumimoji="0" lang="en-US" altLang="zh-CN" sz="2400" b="1" i="0" u="none" strike="noStrike" kern="0" cap="none" spc="0" normalizeH="0" baseline="0" noProof="0" dirty="0" smtClean="0">
                <a:ln>
                  <a:noFill/>
                </a:ln>
                <a:uLnTx/>
                <a:uFillTx/>
                <a:latin typeface="Times New Roman" pitchFamily="18" charset="0"/>
                <a:ea typeface="+mn-ea"/>
                <a:cs typeface="+mn-cs"/>
              </a:rPr>
              <a:t>n</a:t>
            </a:r>
            <a:r>
              <a:rPr kumimoji="0" lang="en-US" altLang="zh-CN" sz="2400" b="1" i="0" u="none" strike="noStrike" kern="0" cap="none" spc="0" normalizeH="0" baseline="-25000" noProof="0" dirty="0" smtClean="0">
                <a:ln>
                  <a:noFill/>
                </a:ln>
                <a:uLnTx/>
                <a:uFillTx/>
                <a:latin typeface="Times New Roman" pitchFamily="18" charset="0"/>
                <a:ea typeface="+mn-ea"/>
                <a:cs typeface="+mn-cs"/>
              </a:rPr>
              <a:t>0</a:t>
            </a:r>
            <a:r>
              <a:rPr kumimoji="0" lang="zh-CN" altLang="en-US" sz="2400" b="1" i="0" u="none" strike="noStrike" kern="0" cap="none" spc="0" normalizeH="0" baseline="0" noProof="0" dirty="0" smtClean="0">
                <a:ln>
                  <a:noFill/>
                </a:ln>
                <a:uLnTx/>
                <a:uFillTx/>
                <a:latin typeface="Times New Roman" pitchFamily="18" charset="0"/>
                <a:ea typeface="+mn-ea"/>
                <a:cs typeface="+mn-cs"/>
              </a:rPr>
              <a:t>，</a:t>
            </a:r>
            <a:r>
              <a:rPr kumimoji="0" lang="zh-CN" altLang="en-US" sz="2400" b="1" i="0" u="sng" strike="noStrike" kern="0" cap="none" spc="0" normalizeH="0" baseline="0" noProof="0" dirty="0" smtClean="0">
                <a:ln>
                  <a:noFill/>
                </a:ln>
                <a:uLnTx/>
                <a:uFillTx/>
                <a:latin typeface="Times New Roman" pitchFamily="18" charset="0"/>
                <a:ea typeface="+mn-ea"/>
                <a:cs typeface="+mn-cs"/>
              </a:rPr>
              <a:t>对于所有</a:t>
            </a:r>
            <a:r>
              <a:rPr kumimoji="0" lang="zh-CN" altLang="en-US" sz="2400" b="1" i="0" u="none" strike="noStrike" kern="0" cap="none" spc="0" normalizeH="0" baseline="0" noProof="0" dirty="0" smtClean="0">
                <a:ln>
                  <a:noFill/>
                </a:ln>
                <a:uLnTx/>
                <a:uFillTx/>
                <a:latin typeface="Times New Roman" pitchFamily="18" charset="0"/>
                <a:ea typeface="+mn-ea"/>
                <a:cs typeface="+mn-cs"/>
              </a:rPr>
              <a:t>的</a:t>
            </a:r>
            <a:r>
              <a:rPr kumimoji="0" lang="en-US" altLang="zh-CN" sz="2400" b="1" i="0" u="none" strike="noStrike" kern="0" cap="none" spc="0" normalizeH="0" baseline="0" noProof="0" dirty="0" smtClean="0">
                <a:ln>
                  <a:noFill/>
                </a:ln>
                <a:uLnTx/>
                <a:uFillTx/>
                <a:latin typeface="Times New Roman" pitchFamily="18" charset="0"/>
                <a:ea typeface="+mn-ea"/>
                <a:cs typeface="+mn-cs"/>
              </a:rPr>
              <a:t>n</a:t>
            </a:r>
            <a:r>
              <a:rPr kumimoji="0" lang="en-US" altLang="zh-CN" sz="2400" b="1" i="0" u="none" strike="noStrike" kern="0" cap="none" spc="0" normalizeH="0" baseline="0" noProof="0" dirty="0" smtClean="0">
                <a:ln>
                  <a:noFill/>
                </a:ln>
                <a:uLnTx/>
                <a:uFillTx/>
                <a:latin typeface="Times New Roman" pitchFamily="18" charset="0"/>
                <a:ea typeface="+mn-ea"/>
                <a:cs typeface="Times New Roman" pitchFamily="18" charset="0"/>
              </a:rPr>
              <a:t>≥ </a:t>
            </a:r>
            <a:r>
              <a:rPr kumimoji="0" lang="en-US" altLang="zh-CN" sz="2400" b="1" i="0" u="none" strike="noStrike" kern="0" cap="none" spc="0" normalizeH="0" baseline="0" noProof="0" dirty="0" smtClean="0">
                <a:ln>
                  <a:noFill/>
                </a:ln>
                <a:uLnTx/>
                <a:uFillTx/>
                <a:latin typeface="Times New Roman" pitchFamily="18" charset="0"/>
                <a:ea typeface="+mn-ea"/>
                <a:cs typeface="+mn-cs"/>
              </a:rPr>
              <a:t>n</a:t>
            </a:r>
            <a:r>
              <a:rPr kumimoji="0" lang="en-US" altLang="zh-CN" sz="2400" b="1" i="0" u="none" strike="noStrike" kern="0" cap="none" spc="0" normalizeH="0" baseline="-25000" noProof="0" dirty="0" smtClean="0">
                <a:ln>
                  <a:noFill/>
                </a:ln>
                <a:uLnTx/>
                <a:uFillTx/>
                <a:latin typeface="Times New Roman" pitchFamily="18" charset="0"/>
                <a:ea typeface="+mn-ea"/>
                <a:cs typeface="+mn-cs"/>
              </a:rPr>
              <a:t>0</a:t>
            </a:r>
            <a:r>
              <a:rPr kumimoji="0" lang="zh-CN" altLang="en-US" sz="2400" b="1" i="0" u="none" strike="noStrike" kern="0" cap="none" spc="0" normalizeH="0" baseline="0" noProof="0" dirty="0" smtClean="0">
                <a:ln>
                  <a:noFill/>
                </a:ln>
                <a:uLnTx/>
                <a:uFillTx/>
                <a:latin typeface="Times New Roman" pitchFamily="18" charset="0"/>
                <a:ea typeface="+mn-ea"/>
                <a:cs typeface="+mn-cs"/>
              </a:rPr>
              <a:t>，有</a:t>
            </a:r>
            <a:r>
              <a:rPr kumimoji="0" lang="en-US" altLang="zh-CN" sz="2400" b="1" i="0" u="none" strike="noStrike" kern="0" cap="none" spc="0" normalizeH="0" baseline="0" noProof="0" dirty="0" smtClean="0">
                <a:ln>
                  <a:noFill/>
                </a:ln>
                <a:uLnTx/>
                <a:uFillTx/>
                <a:latin typeface="Times New Roman" pitchFamily="18" charset="0"/>
                <a:ea typeface="+mn-ea"/>
                <a:cs typeface="+mn-cs"/>
              </a:rPr>
              <a:t>| f(n) |</a:t>
            </a:r>
            <a:r>
              <a:rPr lang="en-US" altLang="zh-CN" sz="2400" b="1" kern="0" dirty="0" smtClean="0">
                <a:latin typeface="Times New Roman" pitchFamily="18" charset="0"/>
                <a:ea typeface="+mn-ea"/>
              </a:rPr>
              <a:t>≤c | g(n) |</a:t>
            </a:r>
            <a:endParaRPr kumimoji="0" lang="en-US" altLang="zh-CN" sz="3600" b="1" i="0" u="none" strike="noStrike" kern="0" cap="none" spc="0" normalizeH="0" baseline="0" noProof="0" dirty="0">
              <a:ln>
                <a:noFill/>
              </a:ln>
              <a:effectLst>
                <a:outerShdw blurRad="38100" dist="38100" dir="2700000" algn="tl">
                  <a:srgbClr val="000000"/>
                </a:outerShdw>
              </a:effectLst>
              <a:uLnTx/>
              <a:uFillTx/>
              <a:latin typeface="Times New Roman" pitchFamily="18" charset="0"/>
              <a:ea typeface="+mn-ea"/>
            </a:endParaRPr>
          </a:p>
        </p:txBody>
      </p:sp>
      <p:sp>
        <p:nvSpPr>
          <p:cNvPr id="9" name="TextBox 5"/>
          <p:cNvSpPr txBox="1"/>
          <p:nvPr/>
        </p:nvSpPr>
        <p:spPr>
          <a:xfrm flipH="1">
            <a:off x="756409" y="2564904"/>
            <a:ext cx="7488832" cy="830997"/>
          </a:xfrm>
          <a:prstGeom prst="rect">
            <a:avLst/>
          </a:prstGeom>
          <a:solidFill>
            <a:schemeClr val="bg1"/>
          </a:solidFill>
        </p:spPr>
        <p:txBody>
          <a:bodyPr wrap="square" rtlCol="0">
            <a:spAutoFit/>
          </a:bodyPr>
          <a:lstStyle/>
          <a:p>
            <a:r>
              <a:rPr lang="zh-CN" altLang="en-US" dirty="0" smtClean="0">
                <a:solidFill>
                  <a:schemeClr val="accent5">
                    <a:lumMod val="50000"/>
                  </a:schemeClr>
                </a:solidFill>
              </a:rPr>
              <a:t>分析：只需找到一组</a:t>
            </a:r>
            <a:r>
              <a:rPr lang="en-US" altLang="zh-CN" b="1" kern="0" dirty="0">
                <a:solidFill>
                  <a:schemeClr val="accent5">
                    <a:lumMod val="50000"/>
                  </a:schemeClr>
                </a:solidFill>
                <a:latin typeface="Times New Roman" pitchFamily="18" charset="0"/>
              </a:rPr>
              <a:t>c</a:t>
            </a:r>
            <a:r>
              <a:rPr lang="zh-CN" altLang="en-US" b="1" kern="0" dirty="0">
                <a:solidFill>
                  <a:schemeClr val="accent5">
                    <a:lumMod val="50000"/>
                  </a:schemeClr>
                </a:solidFill>
                <a:latin typeface="Times New Roman" pitchFamily="18" charset="0"/>
              </a:rPr>
              <a:t>和</a:t>
            </a:r>
            <a:r>
              <a:rPr lang="en-US" altLang="zh-CN" b="1" kern="0" dirty="0">
                <a:solidFill>
                  <a:schemeClr val="accent5">
                    <a:lumMod val="50000"/>
                  </a:schemeClr>
                </a:solidFill>
                <a:latin typeface="Times New Roman" pitchFamily="18" charset="0"/>
              </a:rPr>
              <a:t>n</a:t>
            </a:r>
            <a:r>
              <a:rPr lang="en-US" altLang="zh-CN" b="1" kern="0" baseline="-25000" dirty="0">
                <a:solidFill>
                  <a:schemeClr val="accent5">
                    <a:lumMod val="50000"/>
                  </a:schemeClr>
                </a:solidFill>
                <a:latin typeface="Times New Roman" pitchFamily="18" charset="0"/>
              </a:rPr>
              <a:t>0 </a:t>
            </a:r>
            <a:r>
              <a:rPr lang="zh-CN" altLang="en-US" dirty="0" smtClean="0">
                <a:solidFill>
                  <a:schemeClr val="accent5">
                    <a:lumMod val="50000"/>
                  </a:schemeClr>
                </a:solidFill>
              </a:rPr>
              <a:t>，使得不等式成立。</a:t>
            </a:r>
            <a:endParaRPr lang="en-US" altLang="zh-CN" dirty="0" smtClean="0">
              <a:solidFill>
                <a:schemeClr val="accent5">
                  <a:lumMod val="50000"/>
                </a:schemeClr>
              </a:solidFill>
            </a:endParaRPr>
          </a:p>
          <a:p>
            <a:r>
              <a:rPr lang="zh-CN" altLang="en-US" b="1" dirty="0" smtClean="0"/>
              <a:t>证明：∃</a:t>
            </a:r>
            <a:r>
              <a:rPr lang="en-US" altLang="zh-CN" b="1" dirty="0" smtClean="0"/>
              <a:t> c=3, </a:t>
            </a:r>
            <a:r>
              <a:rPr lang="en-US" altLang="zh-CN" b="1" kern="0" dirty="0" smtClean="0">
                <a:latin typeface="Times New Roman" pitchFamily="18" charset="0"/>
              </a:rPr>
              <a:t>n</a:t>
            </a:r>
            <a:r>
              <a:rPr lang="en-US" altLang="zh-CN" b="1" kern="0" baseline="-25000" dirty="0" smtClean="0">
                <a:latin typeface="Times New Roman" pitchFamily="18" charset="0"/>
              </a:rPr>
              <a:t>0 </a:t>
            </a:r>
            <a:r>
              <a:rPr lang="en-US" altLang="zh-CN" b="1" dirty="0" smtClean="0"/>
              <a:t>=1,</a:t>
            </a:r>
            <a:r>
              <a:rPr lang="zh-CN" altLang="en-US" b="1" dirty="0" smtClean="0"/>
              <a:t> ∀</a:t>
            </a:r>
            <a:r>
              <a:rPr lang="en-US" altLang="zh-CN" b="1" kern="0" dirty="0" smtClean="0">
                <a:latin typeface="Times New Roman" pitchFamily="18" charset="0"/>
              </a:rPr>
              <a:t> n</a:t>
            </a:r>
            <a:r>
              <a:rPr lang="en-US" altLang="zh-CN" b="1" kern="0" dirty="0" smtClean="0">
                <a:latin typeface="Times New Roman" pitchFamily="18" charset="0"/>
                <a:cs typeface="Times New Roman" pitchFamily="18" charset="0"/>
              </a:rPr>
              <a:t>≥ </a:t>
            </a:r>
            <a:r>
              <a:rPr lang="en-US" altLang="zh-CN" b="1" kern="0" dirty="0" smtClean="0">
                <a:latin typeface="Times New Roman" pitchFamily="18" charset="0"/>
              </a:rPr>
              <a:t>n</a:t>
            </a:r>
            <a:r>
              <a:rPr lang="en-US" altLang="zh-CN" b="1" kern="0" baseline="-25000" dirty="0" smtClean="0">
                <a:latin typeface="Times New Roman" pitchFamily="18" charset="0"/>
              </a:rPr>
              <a:t>0</a:t>
            </a:r>
            <a:r>
              <a:rPr lang="zh-CN" altLang="en-US" b="1" kern="0" dirty="0" smtClean="0">
                <a:latin typeface="Times New Roman" pitchFamily="18" charset="0"/>
              </a:rPr>
              <a:t>，均有</a:t>
            </a:r>
            <a:r>
              <a:rPr lang="en-US" altLang="zh-CN" b="1" dirty="0" smtClean="0"/>
              <a:t>3n</a:t>
            </a:r>
            <a:r>
              <a:rPr lang="en-US" altLang="zh-CN" b="1" kern="0" dirty="0" smtClean="0">
                <a:latin typeface="Times New Roman" pitchFamily="18" charset="0"/>
                <a:cs typeface="Times New Roman" pitchFamily="18" charset="0"/>
              </a:rPr>
              <a:t> ≤</a:t>
            </a:r>
            <a:r>
              <a:rPr lang="en-US" altLang="zh-CN" b="1" kern="0" dirty="0" err="1" smtClean="0">
                <a:latin typeface="Times New Roman" pitchFamily="18" charset="0"/>
                <a:cs typeface="Times New Roman" pitchFamily="18" charset="0"/>
              </a:rPr>
              <a:t>c</a:t>
            </a:r>
            <a:r>
              <a:rPr lang="en-US" altLang="zh-CN" b="1" dirty="0" err="1" smtClean="0"/>
              <a:t>n</a:t>
            </a:r>
            <a:r>
              <a:rPr lang="en-US" altLang="zh-CN" b="1" dirty="0" smtClean="0"/>
              <a:t>. </a:t>
            </a:r>
            <a:r>
              <a:rPr lang="zh-CN" altLang="en-US" b="1" dirty="0" smtClean="0"/>
              <a:t>证毕。</a:t>
            </a:r>
          </a:p>
        </p:txBody>
      </p:sp>
      <p:sp>
        <p:nvSpPr>
          <p:cNvPr id="12" name="TextBox 7"/>
          <p:cNvSpPr txBox="1"/>
          <p:nvPr/>
        </p:nvSpPr>
        <p:spPr>
          <a:xfrm flipH="1">
            <a:off x="756409" y="4082861"/>
            <a:ext cx="7930391" cy="1569660"/>
          </a:xfrm>
          <a:prstGeom prst="rect">
            <a:avLst/>
          </a:prstGeom>
          <a:solidFill>
            <a:schemeClr val="bg1"/>
          </a:solidFill>
        </p:spPr>
        <p:txBody>
          <a:bodyPr wrap="square" rtlCol="0">
            <a:spAutoFit/>
          </a:bodyPr>
          <a:lstStyle/>
          <a:p>
            <a:r>
              <a:rPr lang="zh-CN" altLang="en-US" dirty="0" smtClean="0">
                <a:solidFill>
                  <a:schemeClr val="accent5">
                    <a:lumMod val="50000"/>
                  </a:schemeClr>
                </a:solidFill>
              </a:rPr>
              <a:t>分析：任意一组</a:t>
            </a:r>
            <a:r>
              <a:rPr lang="en-US" altLang="zh-CN" b="1" kern="0" dirty="0">
                <a:solidFill>
                  <a:schemeClr val="accent5">
                    <a:lumMod val="50000"/>
                  </a:schemeClr>
                </a:solidFill>
                <a:latin typeface="Times New Roman" pitchFamily="18" charset="0"/>
              </a:rPr>
              <a:t>c</a:t>
            </a:r>
            <a:r>
              <a:rPr lang="zh-CN" altLang="en-US" b="1" kern="0" dirty="0">
                <a:solidFill>
                  <a:schemeClr val="accent5">
                    <a:lumMod val="50000"/>
                  </a:schemeClr>
                </a:solidFill>
                <a:latin typeface="Times New Roman" pitchFamily="18" charset="0"/>
              </a:rPr>
              <a:t>和</a:t>
            </a:r>
            <a:r>
              <a:rPr lang="en-US" altLang="zh-CN" b="1" kern="0" dirty="0">
                <a:solidFill>
                  <a:schemeClr val="accent5">
                    <a:lumMod val="50000"/>
                  </a:schemeClr>
                </a:solidFill>
                <a:latin typeface="Times New Roman" pitchFamily="18" charset="0"/>
              </a:rPr>
              <a:t>n</a:t>
            </a:r>
            <a:r>
              <a:rPr lang="en-US" altLang="zh-CN" b="1" kern="0" baseline="-25000" dirty="0">
                <a:solidFill>
                  <a:schemeClr val="accent5">
                    <a:lumMod val="50000"/>
                  </a:schemeClr>
                </a:solidFill>
                <a:latin typeface="Times New Roman" pitchFamily="18" charset="0"/>
              </a:rPr>
              <a:t>0 </a:t>
            </a:r>
            <a:r>
              <a:rPr lang="zh-CN" altLang="en-US" dirty="0" smtClean="0">
                <a:solidFill>
                  <a:schemeClr val="accent5">
                    <a:lumMod val="50000"/>
                  </a:schemeClr>
                </a:solidFill>
              </a:rPr>
              <a:t>，都不能满足不等式要求。</a:t>
            </a:r>
            <a:endParaRPr lang="en-US" altLang="zh-CN" dirty="0" smtClean="0">
              <a:solidFill>
                <a:schemeClr val="accent5">
                  <a:lumMod val="50000"/>
                </a:schemeClr>
              </a:solidFill>
            </a:endParaRPr>
          </a:p>
          <a:p>
            <a:r>
              <a:rPr lang="zh-CN" altLang="en-US" dirty="0" smtClean="0"/>
              <a:t>证明</a:t>
            </a:r>
            <a:r>
              <a:rPr lang="zh-CN" altLang="en-US" dirty="0"/>
              <a:t>：假设∃</a:t>
            </a:r>
            <a:r>
              <a:rPr lang="zh-CN" altLang="en-US" b="1" kern="0" dirty="0" smtClean="0">
                <a:latin typeface="Times New Roman" pitchFamily="18" charset="0"/>
              </a:rPr>
              <a:t>正常数</a:t>
            </a:r>
            <a:r>
              <a:rPr lang="en-US" altLang="zh-CN" b="1" kern="0" dirty="0" smtClean="0">
                <a:latin typeface="Times New Roman" pitchFamily="18" charset="0"/>
              </a:rPr>
              <a:t>c</a:t>
            </a:r>
            <a:r>
              <a:rPr lang="zh-CN" altLang="en-US" b="1" kern="0" dirty="0" smtClean="0">
                <a:latin typeface="Times New Roman" pitchFamily="18" charset="0"/>
              </a:rPr>
              <a:t>和</a:t>
            </a:r>
            <a:r>
              <a:rPr lang="en-US" altLang="zh-CN" b="1" kern="0" dirty="0" smtClean="0">
                <a:latin typeface="Times New Roman" pitchFamily="18" charset="0"/>
              </a:rPr>
              <a:t>n</a:t>
            </a:r>
            <a:r>
              <a:rPr lang="en-US" altLang="zh-CN" b="1" kern="0" baseline="-25000" dirty="0" smtClean="0">
                <a:latin typeface="Times New Roman" pitchFamily="18" charset="0"/>
              </a:rPr>
              <a:t>0</a:t>
            </a:r>
            <a:r>
              <a:rPr lang="zh-CN" altLang="en-US" b="1" kern="0" dirty="0" smtClean="0">
                <a:latin typeface="Times New Roman" pitchFamily="18" charset="0"/>
              </a:rPr>
              <a:t>，使得</a:t>
            </a:r>
            <a:r>
              <a:rPr lang="en-US" altLang="zh-CN" b="1" kern="0" dirty="0">
                <a:latin typeface="Times New Roman" pitchFamily="18" charset="0"/>
              </a:rPr>
              <a:t>n</a:t>
            </a:r>
            <a:r>
              <a:rPr lang="en-US" altLang="zh-CN" b="1" kern="0" dirty="0">
                <a:latin typeface="Times New Roman" pitchFamily="18" charset="0"/>
                <a:cs typeface="Times New Roman" pitchFamily="18" charset="0"/>
              </a:rPr>
              <a:t>≥ </a:t>
            </a:r>
            <a:r>
              <a:rPr lang="en-US" altLang="zh-CN" b="1" kern="0" dirty="0" smtClean="0">
                <a:latin typeface="Times New Roman" pitchFamily="18" charset="0"/>
              </a:rPr>
              <a:t>n</a:t>
            </a:r>
            <a:r>
              <a:rPr lang="en-US" altLang="zh-CN" b="1" kern="0" baseline="-25000" dirty="0" smtClean="0">
                <a:latin typeface="Times New Roman" pitchFamily="18" charset="0"/>
              </a:rPr>
              <a:t>0</a:t>
            </a:r>
            <a:r>
              <a:rPr lang="zh-CN" altLang="en-US" b="1" kern="0" dirty="0" smtClean="0">
                <a:latin typeface="Times New Roman" pitchFamily="18" charset="0"/>
              </a:rPr>
              <a:t>时，</a:t>
            </a:r>
            <a:r>
              <a:rPr lang="en-US" altLang="zh-CN" dirty="0" smtClean="0">
                <a:latin typeface="Times New Roman" pitchFamily="18" charset="0"/>
              </a:rPr>
              <a:t>n</a:t>
            </a:r>
            <a:r>
              <a:rPr lang="en-US" altLang="zh-CN" baseline="30000" dirty="0" smtClean="0">
                <a:latin typeface="Times New Roman" pitchFamily="18" charset="0"/>
              </a:rPr>
              <a:t>3 </a:t>
            </a:r>
            <a:r>
              <a:rPr lang="en-US" altLang="zh-CN" b="1" kern="0" dirty="0" smtClean="0">
                <a:latin typeface="Times New Roman" pitchFamily="18" charset="0"/>
              </a:rPr>
              <a:t>≤</a:t>
            </a:r>
            <a:r>
              <a:rPr lang="en-US" altLang="zh-CN" dirty="0">
                <a:latin typeface="Times New Roman" pitchFamily="18" charset="0"/>
              </a:rPr>
              <a:t> </a:t>
            </a:r>
            <a:r>
              <a:rPr lang="en-US" altLang="zh-CN" dirty="0" smtClean="0">
                <a:latin typeface="Times New Roman" pitchFamily="18" charset="0"/>
              </a:rPr>
              <a:t>cn</a:t>
            </a:r>
            <a:r>
              <a:rPr lang="en-US" altLang="zh-CN" baseline="30000" dirty="0" smtClean="0">
                <a:latin typeface="Times New Roman" pitchFamily="18" charset="0"/>
              </a:rPr>
              <a:t>2 </a:t>
            </a:r>
            <a:r>
              <a:rPr lang="zh-CN" altLang="en-US" b="1" kern="0" dirty="0" smtClean="0">
                <a:latin typeface="Times New Roman" pitchFamily="18" charset="0"/>
              </a:rPr>
              <a:t>成立。</a:t>
            </a:r>
            <a:endParaRPr lang="en-US" altLang="zh-CN" sz="3600" b="1" kern="0" dirty="0">
              <a:effectLst>
                <a:outerShdw blurRad="38100" dist="38100" dir="2700000" algn="tl">
                  <a:srgbClr val="000000"/>
                </a:outerShdw>
              </a:effectLst>
              <a:latin typeface="Times New Roman" pitchFamily="18" charset="0"/>
            </a:endParaRPr>
          </a:p>
          <a:p>
            <a:r>
              <a:rPr lang="zh-CN" altLang="en-US" dirty="0" smtClean="0"/>
              <a:t> 构造</a:t>
            </a:r>
            <a:r>
              <a:rPr lang="en-US" altLang="zh-CN" dirty="0" smtClean="0">
                <a:latin typeface="Times New Roman" pitchFamily="18" charset="0"/>
              </a:rPr>
              <a:t>n</a:t>
            </a:r>
            <a:r>
              <a:rPr lang="en-US" altLang="zh-CN" b="1" kern="0" baseline="-25000" dirty="0" smtClean="0">
                <a:latin typeface="Times New Roman" pitchFamily="18" charset="0"/>
              </a:rPr>
              <a:t>1</a:t>
            </a:r>
            <a:r>
              <a:rPr lang="en-US" altLang="zh-CN" b="1" kern="0" dirty="0" smtClean="0">
                <a:solidFill>
                  <a:srgbClr val="FF0000"/>
                </a:solidFill>
                <a:latin typeface="Times New Roman" pitchFamily="18" charset="0"/>
                <a:cs typeface="Times New Roman" pitchFamily="18" charset="0"/>
              </a:rPr>
              <a:t>=</a:t>
            </a:r>
            <a:r>
              <a:rPr lang="en-US" altLang="zh-CN" b="1" kern="0" dirty="0" smtClean="0">
                <a:latin typeface="Times New Roman" pitchFamily="18" charset="0"/>
                <a:cs typeface="Times New Roman" pitchFamily="18" charset="0"/>
              </a:rPr>
              <a:t> max{</a:t>
            </a:r>
            <a:r>
              <a:rPr lang="en-US" altLang="zh-CN" b="1" kern="0" dirty="0" smtClean="0">
                <a:latin typeface="Times New Roman" pitchFamily="18" charset="0"/>
              </a:rPr>
              <a:t>n</a:t>
            </a:r>
            <a:r>
              <a:rPr lang="en-US" altLang="zh-CN" b="1" kern="0" baseline="-25000" dirty="0" smtClean="0">
                <a:latin typeface="Times New Roman" pitchFamily="18" charset="0"/>
              </a:rPr>
              <a:t>0</a:t>
            </a:r>
            <a:r>
              <a:rPr lang="zh-CN" altLang="en-US" b="1" kern="0" dirty="0" smtClean="0">
                <a:latin typeface="Times New Roman" pitchFamily="18" charset="0"/>
              </a:rPr>
              <a:t> </a:t>
            </a:r>
            <a:r>
              <a:rPr lang="en-US" altLang="zh-CN" b="1" kern="0" dirty="0" smtClean="0">
                <a:latin typeface="Times New Roman" pitchFamily="18" charset="0"/>
              </a:rPr>
              <a:t>, c+1}</a:t>
            </a:r>
            <a:r>
              <a:rPr lang="zh-CN" altLang="en-US" b="1" kern="0" dirty="0" smtClean="0">
                <a:latin typeface="Times New Roman" pitchFamily="18" charset="0"/>
              </a:rPr>
              <a:t>，显然有</a:t>
            </a:r>
            <a:r>
              <a:rPr lang="en-US" altLang="zh-CN" b="1" kern="0" dirty="0" smtClean="0">
                <a:latin typeface="Times New Roman" pitchFamily="18" charset="0"/>
              </a:rPr>
              <a:t>n</a:t>
            </a:r>
            <a:r>
              <a:rPr lang="en-US" altLang="zh-CN" b="1" kern="0" baseline="-25000" dirty="0">
                <a:latin typeface="Times New Roman" pitchFamily="18" charset="0"/>
              </a:rPr>
              <a:t>1</a:t>
            </a:r>
            <a:r>
              <a:rPr lang="en-US" altLang="zh-CN" b="1" kern="0" dirty="0" smtClean="0">
                <a:latin typeface="Times New Roman" pitchFamily="18" charset="0"/>
                <a:cs typeface="Times New Roman" pitchFamily="18" charset="0"/>
              </a:rPr>
              <a:t>≥ </a:t>
            </a:r>
            <a:r>
              <a:rPr lang="en-US" altLang="zh-CN" b="1" kern="0" dirty="0" smtClean="0">
                <a:latin typeface="Times New Roman" pitchFamily="18" charset="0"/>
              </a:rPr>
              <a:t>n</a:t>
            </a:r>
            <a:r>
              <a:rPr lang="en-US" altLang="zh-CN" b="1" kern="0" baseline="-25000" dirty="0" smtClean="0">
                <a:latin typeface="Times New Roman" pitchFamily="18" charset="0"/>
              </a:rPr>
              <a:t>0</a:t>
            </a:r>
            <a:r>
              <a:rPr lang="en-US" altLang="zh-CN" b="1" kern="0" dirty="0">
                <a:latin typeface="Times New Roman" pitchFamily="18" charset="0"/>
              </a:rPr>
              <a:t> </a:t>
            </a:r>
            <a:r>
              <a:rPr lang="zh-CN" altLang="en-US" b="1" kern="0" dirty="0" smtClean="0">
                <a:latin typeface="Times New Roman" pitchFamily="18" charset="0"/>
              </a:rPr>
              <a:t>且</a:t>
            </a:r>
            <a:r>
              <a:rPr lang="en-US" altLang="zh-CN" b="1" kern="0" dirty="0" smtClean="0">
                <a:latin typeface="Times New Roman" pitchFamily="18" charset="0"/>
              </a:rPr>
              <a:t>n</a:t>
            </a:r>
            <a:r>
              <a:rPr lang="en-US" altLang="zh-CN" b="1" kern="0" baseline="-25000" dirty="0" smtClean="0">
                <a:latin typeface="Times New Roman" pitchFamily="18" charset="0"/>
              </a:rPr>
              <a:t>1</a:t>
            </a:r>
            <a:r>
              <a:rPr lang="en-US" altLang="zh-CN" b="1" kern="0" dirty="0" smtClean="0">
                <a:latin typeface="Times New Roman" pitchFamily="18" charset="0"/>
              </a:rPr>
              <a:t>&gt;</a:t>
            </a:r>
            <a:r>
              <a:rPr lang="en-US" altLang="zh-CN" b="1" kern="0" dirty="0" smtClean="0">
                <a:latin typeface="Times New Roman" pitchFamily="18" charset="0"/>
                <a:cs typeface="Times New Roman" pitchFamily="18" charset="0"/>
              </a:rPr>
              <a:t> </a:t>
            </a:r>
            <a:r>
              <a:rPr lang="en-US" altLang="zh-CN" b="1" kern="0" dirty="0" smtClean="0">
                <a:latin typeface="Times New Roman" pitchFamily="18" charset="0"/>
              </a:rPr>
              <a:t>c</a:t>
            </a:r>
            <a:r>
              <a:rPr lang="zh-CN" altLang="en-US" b="1" kern="0" dirty="0" smtClean="0">
                <a:latin typeface="Times New Roman" pitchFamily="18" charset="0"/>
              </a:rPr>
              <a:t>。</a:t>
            </a:r>
            <a:endParaRPr lang="en-US" altLang="zh-CN" b="1" kern="0" dirty="0" smtClean="0">
              <a:latin typeface="Times New Roman" pitchFamily="18" charset="0"/>
            </a:endParaRPr>
          </a:p>
          <a:p>
            <a:r>
              <a:rPr lang="zh-CN" altLang="en-US" b="1" kern="0" dirty="0" smtClean="0">
                <a:latin typeface="Times New Roman" pitchFamily="18" charset="0"/>
              </a:rPr>
              <a:t>显然</a:t>
            </a:r>
            <a:r>
              <a:rPr lang="en-US" altLang="zh-CN" dirty="0" smtClean="0">
                <a:latin typeface="Times New Roman" pitchFamily="18" charset="0"/>
              </a:rPr>
              <a:t>n</a:t>
            </a:r>
            <a:r>
              <a:rPr lang="en-US" altLang="zh-CN" b="1" kern="0" baseline="-25000" dirty="0" smtClean="0">
                <a:latin typeface="Times New Roman" pitchFamily="18" charset="0"/>
              </a:rPr>
              <a:t>1</a:t>
            </a:r>
            <a:r>
              <a:rPr lang="en-US" altLang="zh-CN" baseline="30000" dirty="0" smtClean="0">
                <a:latin typeface="Times New Roman" pitchFamily="18" charset="0"/>
              </a:rPr>
              <a:t>3 </a:t>
            </a:r>
            <a:r>
              <a:rPr lang="en-US" altLang="zh-CN" b="1" kern="0" dirty="0" smtClean="0">
                <a:latin typeface="Times New Roman" pitchFamily="18" charset="0"/>
              </a:rPr>
              <a:t>&gt;</a:t>
            </a:r>
            <a:r>
              <a:rPr lang="en-US" altLang="zh-CN" dirty="0" smtClean="0">
                <a:latin typeface="Times New Roman" pitchFamily="18" charset="0"/>
              </a:rPr>
              <a:t> cn</a:t>
            </a:r>
            <a:r>
              <a:rPr lang="en-US" altLang="zh-CN" b="1" kern="0" baseline="-25000" dirty="0" smtClean="0">
                <a:latin typeface="Times New Roman" pitchFamily="18" charset="0"/>
              </a:rPr>
              <a:t>1</a:t>
            </a:r>
            <a:r>
              <a:rPr lang="en-US" altLang="zh-CN" baseline="30000" dirty="0" smtClean="0">
                <a:latin typeface="Times New Roman" pitchFamily="18" charset="0"/>
              </a:rPr>
              <a:t>2</a:t>
            </a:r>
            <a:r>
              <a:rPr lang="zh-CN" altLang="en-US" b="1" kern="0" dirty="0" smtClean="0">
                <a:latin typeface="Times New Roman" pitchFamily="18" charset="0"/>
              </a:rPr>
              <a:t>，与假设矛盾，故</a:t>
            </a:r>
            <a:r>
              <a:rPr lang="en-US" altLang="zh-CN" dirty="0" smtClean="0">
                <a:latin typeface="Times New Roman" pitchFamily="18" charset="0"/>
              </a:rPr>
              <a:t>n</a:t>
            </a:r>
            <a:r>
              <a:rPr lang="en-US" altLang="zh-CN" baseline="30000" dirty="0" smtClean="0">
                <a:latin typeface="Times New Roman" pitchFamily="18" charset="0"/>
              </a:rPr>
              <a:t>3 </a:t>
            </a:r>
            <a:r>
              <a:rPr lang="zh-CN" altLang="en-US" b="1" kern="0" dirty="0" smtClean="0">
                <a:latin typeface="Times New Roman" pitchFamily="18" charset="0"/>
              </a:rPr>
              <a:t>≠</a:t>
            </a:r>
            <a:r>
              <a:rPr lang="en-US" altLang="zh-CN" b="1" kern="0" dirty="0" smtClean="0">
                <a:latin typeface="Times New Roman" pitchFamily="18" charset="0"/>
              </a:rPr>
              <a:t>O(</a:t>
            </a:r>
            <a:r>
              <a:rPr lang="en-US" altLang="zh-CN" dirty="0" smtClean="0">
                <a:latin typeface="Times New Roman" pitchFamily="18" charset="0"/>
              </a:rPr>
              <a:t>n</a:t>
            </a:r>
            <a:r>
              <a:rPr lang="en-US" altLang="zh-CN" baseline="30000" dirty="0" smtClean="0">
                <a:latin typeface="Times New Roman" pitchFamily="18" charset="0"/>
              </a:rPr>
              <a:t>2</a:t>
            </a:r>
            <a:r>
              <a:rPr lang="en-US" altLang="zh-CN" b="1" kern="0" dirty="0" smtClean="0">
                <a:latin typeface="Times New Roman" pitchFamily="18" charset="0"/>
              </a:rPr>
              <a:t>)</a:t>
            </a:r>
            <a:r>
              <a:rPr lang="zh-CN" altLang="en-US" b="1" kern="0" dirty="0" smtClean="0">
                <a:latin typeface="Times New Roman" pitchFamily="18" charset="0"/>
              </a:rPr>
              <a:t>。证毕。</a:t>
            </a:r>
            <a:endParaRPr lang="en-US" altLang="zh-CN" dirty="0" smtClean="0"/>
          </a:p>
        </p:txBody>
      </p:sp>
    </p:spTree>
    <p:extLst>
      <p:ext uri="{BB962C8B-B14F-4D97-AF65-F5344CB8AC3E}">
        <p14:creationId xmlns:p14="http://schemas.microsoft.com/office/powerpoint/2010/main" val="391314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83299">
                                            <p:txEl>
                                              <p:pRg st="0" end="0"/>
                                            </p:txEl>
                                          </p:spTgt>
                                        </p:tgtEl>
                                        <p:attrNameLst>
                                          <p:attrName>style.visibility</p:attrName>
                                        </p:attrNameLst>
                                      </p:cBhvr>
                                      <p:to>
                                        <p:strVal val="visible"/>
                                      </p:to>
                                    </p:set>
                                    <p:anim calcmode="discrete" valueType="clr">
                                      <p:cBhvr override="childStyle">
                                        <p:cTn id="7" dur="80"/>
                                        <p:tgtEl>
                                          <p:spTgt spid="1832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832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83299">
                                            <p:txEl>
                                              <p:pRg st="0" end="0"/>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83299">
                                            <p:txEl>
                                              <p:pRg st="2" end="2"/>
                                            </p:txEl>
                                          </p:spTgt>
                                        </p:tgtEl>
                                        <p:attrNameLst>
                                          <p:attrName>style.visibility</p:attrName>
                                        </p:attrNameLst>
                                      </p:cBhvr>
                                      <p:to>
                                        <p:strVal val="visible"/>
                                      </p:to>
                                    </p:set>
                                    <p:anim calcmode="discrete" valueType="clr">
                                      <p:cBhvr override="childStyle">
                                        <p:cTn id="14" dur="80"/>
                                        <p:tgtEl>
                                          <p:spTgt spid="18329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83299">
                                            <p:txEl>
                                              <p:pRg st="2" end="2"/>
                                            </p:txEl>
                                          </p:spTgt>
                                        </p:tgtEl>
                                        <p:attrNameLst>
                                          <p:attrName>fillcolor</p:attrName>
                                        </p:attrNameLst>
                                      </p:cBhvr>
                                      <p:tavLst>
                                        <p:tav tm="0">
                                          <p:val>
                                            <p:clrVal>
                                              <a:schemeClr val="accent2"/>
                                            </p:clrVal>
                                          </p:val>
                                        </p:tav>
                                        <p:tav tm="50000">
                                          <p:val>
                                            <p:clrVal>
                                              <a:schemeClr val="hlink"/>
                                            </p:clrVal>
                                          </p:val>
                                        </p:tav>
                                      </p:tavLst>
                                    </p:anim>
                                    <p:set>
                                      <p:cBhvr>
                                        <p:cTn id="16" dur="80"/>
                                        <p:tgtEl>
                                          <p:spTgt spid="183299">
                                            <p:txEl>
                                              <p:pRg st="2" end="2"/>
                                            </p:txEl>
                                          </p:spTgt>
                                        </p:tgtEl>
                                        <p:attrNameLst>
                                          <p:attrName>fill.type</p:attrName>
                                        </p:attrNameLst>
                                      </p:cBhvr>
                                      <p:to>
                                        <p:strVal val="solid"/>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21"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23" dur="80"/>
                                        <p:tgtEl>
                                          <p:spTgt spid="9">
                                            <p:txEl>
                                              <p:pRg st="0" end="0"/>
                                            </p:txEl>
                                          </p:spTgt>
                                        </p:tgtEl>
                                        <p:attrNameLst>
                                          <p:attrName>fill.type</p:attrName>
                                        </p:attrNameLst>
                                      </p:cBhvr>
                                      <p:to>
                                        <p:strVal val="solid"/>
                                      </p:to>
                                    </p:set>
                                  </p:childTnLst>
                                </p:cTn>
                              </p:par>
                            </p:childTnLst>
                          </p:cTn>
                        </p:par>
                      </p:childTnLst>
                    </p:cTn>
                  </p:par>
                  <p:par>
                    <p:cTn id="24" fill="hold">
                      <p:stCondLst>
                        <p:cond delay="indefinite"/>
                      </p:stCondLst>
                      <p:childTnLst>
                        <p:par>
                          <p:cTn id="25" fill="hold">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9">
                                            <p:txEl>
                                              <p:pRg st="1" end="1"/>
                                            </p:txEl>
                                          </p:spTgt>
                                        </p:tgtEl>
                                        <p:attrNameLst>
                                          <p:attrName>style.visibility</p:attrName>
                                        </p:attrNameLst>
                                      </p:cBhvr>
                                      <p:to>
                                        <p:strVal val="visible"/>
                                      </p:to>
                                    </p:set>
                                    <p:anim calcmode="discrete" valueType="clr">
                                      <p:cBhvr override="childStyle">
                                        <p:cTn id="28" dur="80"/>
                                        <p:tgtEl>
                                          <p:spTgt spid="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9">
                                            <p:txEl>
                                              <p:pRg st="1" end="1"/>
                                            </p:txEl>
                                          </p:spTgt>
                                        </p:tgtEl>
                                        <p:attrNameLst>
                                          <p:attrName>fillcolor</p:attrName>
                                        </p:attrNameLst>
                                      </p:cBhvr>
                                      <p:tavLst>
                                        <p:tav tm="0">
                                          <p:val>
                                            <p:clrVal>
                                              <a:schemeClr val="accent2"/>
                                            </p:clrVal>
                                          </p:val>
                                        </p:tav>
                                        <p:tav tm="50000">
                                          <p:val>
                                            <p:clrVal>
                                              <a:schemeClr val="hlink"/>
                                            </p:clrVal>
                                          </p:val>
                                        </p:tav>
                                      </p:tavLst>
                                    </p:anim>
                                    <p:set>
                                      <p:cBhvr>
                                        <p:cTn id="30" dur="80"/>
                                        <p:tgtEl>
                                          <p:spTgt spid="9">
                                            <p:txEl>
                                              <p:pRg st="1" end="1"/>
                                            </p:txEl>
                                          </p:spTgt>
                                        </p:tgtEl>
                                        <p:attrNameLst>
                                          <p:attrName>fill.type</p:attrName>
                                        </p:attrNameLst>
                                      </p:cBhvr>
                                      <p:to>
                                        <p:strVal val="solid"/>
                                      </p:to>
                                    </p:set>
                                  </p:childTnLst>
                                </p:cTn>
                              </p:par>
                            </p:childTnLst>
                          </p:cTn>
                        </p:par>
                      </p:childTnLst>
                    </p:cTn>
                  </p:par>
                  <p:par>
                    <p:cTn id="31" fill="hold">
                      <p:stCondLst>
                        <p:cond delay="indefinite"/>
                      </p:stCondLst>
                      <p:childTnLst>
                        <p:par>
                          <p:cTn id="32" fill="hold">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12">
                                            <p:txEl>
                                              <p:pRg st="0" end="0"/>
                                            </p:txEl>
                                          </p:spTgt>
                                        </p:tgtEl>
                                        <p:attrNameLst>
                                          <p:attrName>style.visibility</p:attrName>
                                        </p:attrNameLst>
                                      </p:cBhvr>
                                      <p:to>
                                        <p:strVal val="visible"/>
                                      </p:to>
                                    </p:set>
                                    <p:anim calcmode="discrete" valueType="clr">
                                      <p:cBhvr override="childStyle">
                                        <p:cTn id="35" dur="80"/>
                                        <p:tgtEl>
                                          <p:spTgt spid="1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12">
                                            <p:txEl>
                                              <p:pRg st="0" end="0"/>
                                            </p:txEl>
                                          </p:spTgt>
                                        </p:tgtEl>
                                        <p:attrNameLst>
                                          <p:attrName>fillcolor</p:attrName>
                                        </p:attrNameLst>
                                      </p:cBhvr>
                                      <p:tavLst>
                                        <p:tav tm="0">
                                          <p:val>
                                            <p:clrVal>
                                              <a:schemeClr val="accent2"/>
                                            </p:clrVal>
                                          </p:val>
                                        </p:tav>
                                        <p:tav tm="50000">
                                          <p:val>
                                            <p:clrVal>
                                              <a:schemeClr val="hlink"/>
                                            </p:clrVal>
                                          </p:val>
                                        </p:tav>
                                      </p:tavLst>
                                    </p:anim>
                                    <p:set>
                                      <p:cBhvr>
                                        <p:cTn id="37" dur="80"/>
                                        <p:tgtEl>
                                          <p:spTgt spid="12">
                                            <p:txEl>
                                              <p:pRg st="0" end="0"/>
                                            </p:txEl>
                                          </p:spTgt>
                                        </p:tgtEl>
                                        <p:attrNameLst>
                                          <p:attrName>fill.type</p:attrName>
                                        </p:attrNameLst>
                                      </p:cBhvr>
                                      <p:to>
                                        <p:strVal val="solid"/>
                                      </p:to>
                                    </p:set>
                                  </p:childTnLst>
                                </p:cTn>
                              </p:par>
                            </p:childTnLst>
                          </p:cTn>
                        </p:par>
                      </p:childTnLst>
                    </p:cTn>
                  </p:par>
                  <p:par>
                    <p:cTn id="38" fill="hold">
                      <p:stCondLst>
                        <p:cond delay="indefinite"/>
                      </p:stCondLst>
                      <p:childTnLst>
                        <p:par>
                          <p:cTn id="39" fill="hold">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12">
                                            <p:txEl>
                                              <p:pRg st="1" end="1"/>
                                            </p:txEl>
                                          </p:spTgt>
                                        </p:tgtEl>
                                        <p:attrNameLst>
                                          <p:attrName>style.visibility</p:attrName>
                                        </p:attrNameLst>
                                      </p:cBhvr>
                                      <p:to>
                                        <p:strVal val="visible"/>
                                      </p:to>
                                    </p:set>
                                    <p:anim calcmode="discrete" valueType="clr">
                                      <p:cBhvr override="childStyle">
                                        <p:cTn id="42" dur="80"/>
                                        <p:tgtEl>
                                          <p:spTgt spid="1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12">
                                            <p:txEl>
                                              <p:pRg st="1" end="1"/>
                                            </p:txEl>
                                          </p:spTgt>
                                        </p:tgtEl>
                                        <p:attrNameLst>
                                          <p:attrName>fillcolor</p:attrName>
                                        </p:attrNameLst>
                                      </p:cBhvr>
                                      <p:tavLst>
                                        <p:tav tm="0">
                                          <p:val>
                                            <p:clrVal>
                                              <a:schemeClr val="accent2"/>
                                            </p:clrVal>
                                          </p:val>
                                        </p:tav>
                                        <p:tav tm="50000">
                                          <p:val>
                                            <p:clrVal>
                                              <a:schemeClr val="hlink"/>
                                            </p:clrVal>
                                          </p:val>
                                        </p:tav>
                                      </p:tavLst>
                                    </p:anim>
                                    <p:set>
                                      <p:cBhvr>
                                        <p:cTn id="44" dur="80"/>
                                        <p:tgtEl>
                                          <p:spTgt spid="12">
                                            <p:txEl>
                                              <p:pRg st="1" end="1"/>
                                            </p:txEl>
                                          </p:spTgt>
                                        </p:tgtEl>
                                        <p:attrNameLst>
                                          <p:attrName>fill.type</p:attrName>
                                        </p:attrNameLst>
                                      </p:cBhvr>
                                      <p:to>
                                        <p:strVal val="solid"/>
                                      </p:to>
                                    </p:set>
                                  </p:childTnLst>
                                </p:cTn>
                              </p:par>
                              <p:par>
                                <p:cTn id="45" presetID="27" presetClass="entr" presetSubtype="0" fill="hold" nodeType="withEffect">
                                  <p:stCondLst>
                                    <p:cond delay="0"/>
                                  </p:stCondLst>
                                  <p:iterate type="lt">
                                    <p:tmPct val="50000"/>
                                  </p:iterate>
                                  <p:childTnLst>
                                    <p:set>
                                      <p:cBhvr>
                                        <p:cTn id="46" dur="1" fill="hold">
                                          <p:stCondLst>
                                            <p:cond delay="0"/>
                                          </p:stCondLst>
                                        </p:cTn>
                                        <p:tgtEl>
                                          <p:spTgt spid="12">
                                            <p:txEl>
                                              <p:pRg st="2" end="2"/>
                                            </p:txEl>
                                          </p:spTgt>
                                        </p:tgtEl>
                                        <p:attrNameLst>
                                          <p:attrName>style.visibility</p:attrName>
                                        </p:attrNameLst>
                                      </p:cBhvr>
                                      <p:to>
                                        <p:strVal val="visible"/>
                                      </p:to>
                                    </p:set>
                                    <p:anim calcmode="discrete" valueType="clr">
                                      <p:cBhvr override="childStyle">
                                        <p:cTn id="47" dur="80"/>
                                        <p:tgtEl>
                                          <p:spTgt spid="1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8" dur="80"/>
                                        <p:tgtEl>
                                          <p:spTgt spid="12">
                                            <p:txEl>
                                              <p:pRg st="2" end="2"/>
                                            </p:txEl>
                                          </p:spTgt>
                                        </p:tgtEl>
                                        <p:attrNameLst>
                                          <p:attrName>fillcolor</p:attrName>
                                        </p:attrNameLst>
                                      </p:cBhvr>
                                      <p:tavLst>
                                        <p:tav tm="0">
                                          <p:val>
                                            <p:clrVal>
                                              <a:schemeClr val="accent2"/>
                                            </p:clrVal>
                                          </p:val>
                                        </p:tav>
                                        <p:tav tm="50000">
                                          <p:val>
                                            <p:clrVal>
                                              <a:schemeClr val="hlink"/>
                                            </p:clrVal>
                                          </p:val>
                                        </p:tav>
                                      </p:tavLst>
                                    </p:anim>
                                    <p:set>
                                      <p:cBhvr>
                                        <p:cTn id="49" dur="80"/>
                                        <p:tgtEl>
                                          <p:spTgt spid="12">
                                            <p:txEl>
                                              <p:pRg st="2" end="2"/>
                                            </p:txEl>
                                          </p:spTgt>
                                        </p:tgtEl>
                                        <p:attrNameLst>
                                          <p:attrName>fill.type</p:attrName>
                                        </p:attrNameLst>
                                      </p:cBhvr>
                                      <p:to>
                                        <p:strVal val="solid"/>
                                      </p:to>
                                    </p:set>
                                  </p:childTnLst>
                                </p:cTn>
                              </p:par>
                              <p:par>
                                <p:cTn id="50" presetID="27" presetClass="entr" presetSubtype="0" fill="hold" nodeType="withEffect">
                                  <p:stCondLst>
                                    <p:cond delay="0"/>
                                  </p:stCondLst>
                                  <p:iterate type="lt">
                                    <p:tmPct val="50000"/>
                                  </p:iterate>
                                  <p:childTnLst>
                                    <p:set>
                                      <p:cBhvr>
                                        <p:cTn id="51" dur="1" fill="hold">
                                          <p:stCondLst>
                                            <p:cond delay="0"/>
                                          </p:stCondLst>
                                        </p:cTn>
                                        <p:tgtEl>
                                          <p:spTgt spid="12">
                                            <p:txEl>
                                              <p:pRg st="3" end="3"/>
                                            </p:txEl>
                                          </p:spTgt>
                                        </p:tgtEl>
                                        <p:attrNameLst>
                                          <p:attrName>style.visibility</p:attrName>
                                        </p:attrNameLst>
                                      </p:cBhvr>
                                      <p:to>
                                        <p:strVal val="visible"/>
                                      </p:to>
                                    </p:set>
                                    <p:anim calcmode="discrete" valueType="clr">
                                      <p:cBhvr override="childStyle">
                                        <p:cTn id="52" dur="80"/>
                                        <p:tgtEl>
                                          <p:spTgt spid="1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3" dur="80"/>
                                        <p:tgtEl>
                                          <p:spTgt spid="12">
                                            <p:txEl>
                                              <p:pRg st="3" end="3"/>
                                            </p:txEl>
                                          </p:spTgt>
                                        </p:tgtEl>
                                        <p:attrNameLst>
                                          <p:attrName>fillcolor</p:attrName>
                                        </p:attrNameLst>
                                      </p:cBhvr>
                                      <p:tavLst>
                                        <p:tav tm="0">
                                          <p:val>
                                            <p:clrVal>
                                              <a:schemeClr val="accent2"/>
                                            </p:clrVal>
                                          </p:val>
                                        </p:tav>
                                        <p:tav tm="50000">
                                          <p:val>
                                            <p:clrVal>
                                              <a:schemeClr val="hlink"/>
                                            </p:clrVal>
                                          </p:val>
                                        </p:tav>
                                      </p:tavLst>
                                    </p:anim>
                                    <p:set>
                                      <p:cBhvr>
                                        <p:cTn id="54" dur="80"/>
                                        <p:tgtEl>
                                          <p:spTgt spid="12">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kumimoji="1" lang="en-US" altLang="zh-CN" b="1" i="1" smtClean="0"/>
              <a:t>O</a:t>
            </a:r>
            <a:r>
              <a:rPr kumimoji="1" lang="zh-CN" altLang="en-US" b="1" smtClean="0"/>
              <a:t>性质</a:t>
            </a:r>
          </a:p>
        </p:txBody>
      </p:sp>
      <p:sp>
        <p:nvSpPr>
          <p:cNvPr id="36867" name="Rectangle 3"/>
          <p:cNvSpPr>
            <a:spLocks noGrp="1" noChangeArrowheads="1"/>
          </p:cNvSpPr>
          <p:nvPr>
            <p:ph type="body" idx="1"/>
          </p:nvPr>
        </p:nvSpPr>
        <p:spPr>
          <a:xfrm>
            <a:off x="323850" y="1981200"/>
            <a:ext cx="8686800" cy="3886200"/>
          </a:xfrm>
        </p:spPr>
        <p:txBody>
          <a:bodyPr/>
          <a:lstStyle/>
          <a:p>
            <a:pPr eaLnBrk="1" hangingPunct="1">
              <a:buFont typeface="Wingdings" pitchFamily="2" charset="2"/>
              <a:buNone/>
            </a:pPr>
            <a:r>
              <a:rPr kumimoji="1" lang="zh-CN" altLang="en-US" sz="2800" b="1" smtClean="0"/>
              <a:t>对于非负的</a:t>
            </a:r>
            <a:r>
              <a:rPr kumimoji="1" lang="en-US" altLang="zh-CN" sz="2800" b="1" smtClean="0"/>
              <a:t>f(n)</a:t>
            </a:r>
            <a:r>
              <a:rPr kumimoji="1" lang="zh-CN" altLang="en-US" sz="2800" b="1" smtClean="0"/>
              <a:t>和</a:t>
            </a:r>
            <a:r>
              <a:rPr kumimoji="1" lang="en-US" altLang="zh-CN" sz="2800" b="1" smtClean="0"/>
              <a:t>g(n)</a:t>
            </a:r>
            <a:r>
              <a:rPr kumimoji="1" lang="zh-CN" altLang="en-US" sz="2800" b="1" smtClean="0"/>
              <a:t>，根据定义</a:t>
            </a:r>
            <a:r>
              <a:rPr kumimoji="1" lang="en-US" altLang="zh-CN" sz="2800" b="1" smtClean="0"/>
              <a:t>2.1</a:t>
            </a:r>
            <a:r>
              <a:rPr kumimoji="1" lang="zh-CN" altLang="en-US" sz="2800" b="1" smtClean="0"/>
              <a:t>，有如下性质：</a:t>
            </a:r>
          </a:p>
          <a:p>
            <a:pPr eaLnBrk="1" hangingPunct="1">
              <a:buFont typeface="Wingdings" pitchFamily="2" charset="2"/>
              <a:buNone/>
            </a:pPr>
            <a:r>
              <a:rPr kumimoji="1" lang="en-US" altLang="zh-CN" sz="2800" b="1" smtClean="0"/>
              <a:t>1.</a:t>
            </a:r>
            <a:r>
              <a:rPr kumimoji="1" lang="en-US" altLang="zh-CN" sz="2800" b="1" i="1" smtClean="0"/>
              <a:t>O</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a:t>
            </a:r>
            <a:r>
              <a:rPr kumimoji="1" lang="en-US" altLang="zh-CN" sz="2800" b="1" i="1" smtClean="0"/>
              <a:t>O</a:t>
            </a:r>
            <a:r>
              <a:rPr kumimoji="1" lang="en-US" altLang="zh-CN" sz="2800" b="1" smtClean="0"/>
              <a:t>(</a:t>
            </a:r>
            <a:r>
              <a:rPr kumimoji="1" lang="en-US" altLang="zh-CN" sz="2800" b="1" i="1" smtClean="0"/>
              <a:t>g</a:t>
            </a:r>
            <a:r>
              <a:rPr kumimoji="1" lang="en-US" altLang="zh-CN" sz="2800" b="1" smtClean="0"/>
              <a:t>(</a:t>
            </a:r>
            <a:r>
              <a:rPr kumimoji="1" lang="en-US" altLang="zh-CN" sz="2800" b="1" i="1" smtClean="0"/>
              <a:t>n</a:t>
            </a:r>
            <a:r>
              <a:rPr kumimoji="1" lang="en-US" altLang="zh-CN" sz="2800" b="1" smtClean="0"/>
              <a:t>)) = </a:t>
            </a:r>
            <a:r>
              <a:rPr kumimoji="1" lang="en-US" altLang="zh-CN" sz="2800" b="1" i="1" smtClean="0"/>
              <a:t>O</a:t>
            </a:r>
            <a:r>
              <a:rPr kumimoji="1" lang="en-US" altLang="zh-CN" sz="2800" b="1" smtClean="0"/>
              <a:t>(max(</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en-US" altLang="zh-CN" sz="2800" b="1" i="1" smtClean="0"/>
              <a:t>g</a:t>
            </a:r>
            <a:r>
              <a:rPr kumimoji="1" lang="en-US" altLang="zh-CN" sz="2800" b="1" smtClean="0"/>
              <a:t>(</a:t>
            </a:r>
            <a:r>
              <a:rPr kumimoji="1" lang="en-US" altLang="zh-CN" sz="2800" b="1" i="1" smtClean="0"/>
              <a:t>n</a:t>
            </a:r>
            <a:r>
              <a:rPr kumimoji="1" lang="en-US" altLang="zh-CN" sz="2800" b="1" smtClean="0"/>
              <a:t>)) ;</a:t>
            </a:r>
          </a:p>
          <a:p>
            <a:pPr eaLnBrk="1" hangingPunct="1">
              <a:buFont typeface="Wingdings" pitchFamily="2" charset="2"/>
              <a:buNone/>
            </a:pPr>
            <a:r>
              <a:rPr kumimoji="1" lang="en-US" altLang="zh-CN" sz="2800" b="1" smtClean="0"/>
              <a:t>2.</a:t>
            </a:r>
            <a:r>
              <a:rPr kumimoji="1" lang="en-US" altLang="zh-CN" sz="2800" b="1" i="1" smtClean="0"/>
              <a:t>O</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a:t>
            </a:r>
            <a:r>
              <a:rPr kumimoji="1" lang="en-US" altLang="zh-CN" sz="2800" b="1" i="1" smtClean="0"/>
              <a:t>O</a:t>
            </a:r>
            <a:r>
              <a:rPr kumimoji="1" lang="en-US" altLang="zh-CN" sz="2800" b="1" smtClean="0"/>
              <a:t>(</a:t>
            </a:r>
            <a:r>
              <a:rPr kumimoji="1" lang="en-US" altLang="zh-CN" sz="2800" b="1" i="1" smtClean="0"/>
              <a:t>g</a:t>
            </a:r>
            <a:r>
              <a:rPr kumimoji="1" lang="en-US" altLang="zh-CN" sz="2800" b="1" smtClean="0"/>
              <a:t>(</a:t>
            </a:r>
            <a:r>
              <a:rPr kumimoji="1" lang="en-US" altLang="zh-CN" sz="2800" b="1" i="1" smtClean="0"/>
              <a:t>n</a:t>
            </a:r>
            <a:r>
              <a:rPr kumimoji="1" lang="en-US" altLang="zh-CN" sz="2800" b="1" smtClean="0"/>
              <a:t>)) = </a:t>
            </a:r>
            <a:r>
              <a:rPr kumimoji="1" lang="en-US" altLang="zh-CN" sz="2800" b="1" i="1" smtClean="0"/>
              <a:t>O</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a:t>
            </a:r>
            <a:r>
              <a:rPr kumimoji="1" lang="en-US" altLang="zh-CN" sz="2800" b="1" i="1" smtClean="0"/>
              <a:t>g</a:t>
            </a:r>
            <a:r>
              <a:rPr kumimoji="1" lang="en-US" altLang="zh-CN" sz="2800" b="1" smtClean="0"/>
              <a:t>(</a:t>
            </a:r>
            <a:r>
              <a:rPr kumimoji="1" lang="en-US" altLang="zh-CN" sz="2800" b="1" i="1" smtClean="0"/>
              <a:t>n</a:t>
            </a:r>
            <a:r>
              <a:rPr kumimoji="1" lang="en-US" altLang="zh-CN" sz="2800" b="1" smtClean="0"/>
              <a:t>)) </a:t>
            </a:r>
            <a:r>
              <a:rPr kumimoji="1" lang="zh-CN" altLang="en-US" sz="2800" b="1" smtClean="0"/>
              <a:t>；</a:t>
            </a:r>
          </a:p>
          <a:p>
            <a:pPr eaLnBrk="1" hangingPunct="1">
              <a:buFont typeface="Wingdings" pitchFamily="2" charset="2"/>
              <a:buNone/>
            </a:pPr>
            <a:r>
              <a:rPr kumimoji="1" lang="en-US" altLang="zh-CN" sz="2800" b="1" smtClean="0"/>
              <a:t>3.</a:t>
            </a:r>
            <a:r>
              <a:rPr kumimoji="1" lang="en-US" altLang="zh-CN" sz="2800" b="1" i="1" smtClean="0"/>
              <a:t>O</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en-US" altLang="zh-CN" sz="2800" b="1" i="1" smtClean="0"/>
              <a:t>O</a:t>
            </a:r>
            <a:r>
              <a:rPr kumimoji="1" lang="en-US" altLang="zh-CN" sz="2800" b="1" smtClean="0"/>
              <a:t>(</a:t>
            </a:r>
            <a:r>
              <a:rPr kumimoji="1" lang="en-US" altLang="zh-CN" sz="2800" b="1" i="1" smtClean="0"/>
              <a:t>g</a:t>
            </a:r>
            <a:r>
              <a:rPr kumimoji="1" lang="en-US" altLang="zh-CN" sz="2800" b="1" smtClean="0"/>
              <a:t>(</a:t>
            </a:r>
            <a:r>
              <a:rPr kumimoji="1" lang="en-US" altLang="zh-CN" sz="2800" b="1" i="1" smtClean="0"/>
              <a:t>n</a:t>
            </a:r>
            <a:r>
              <a:rPr kumimoji="1" lang="en-US" altLang="zh-CN" sz="2800" b="1" smtClean="0"/>
              <a:t>)) = </a:t>
            </a:r>
            <a:r>
              <a:rPr kumimoji="1" lang="en-US" altLang="zh-CN" sz="2800" b="1" i="1" smtClean="0"/>
              <a:t>O</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en-US" altLang="zh-CN" sz="2800" b="1" i="1" smtClean="0"/>
              <a:t>g</a:t>
            </a:r>
            <a:r>
              <a:rPr kumimoji="1" lang="en-US" altLang="zh-CN" sz="2800" b="1" smtClean="0"/>
              <a:t>(</a:t>
            </a:r>
            <a:r>
              <a:rPr kumimoji="1" lang="en-US" altLang="zh-CN" sz="2800" b="1" i="1" smtClean="0"/>
              <a:t>n</a:t>
            </a:r>
            <a:r>
              <a:rPr kumimoji="1" lang="en-US" altLang="zh-CN" sz="2800" b="1" smtClean="0"/>
              <a:t>)) </a:t>
            </a:r>
            <a:r>
              <a:rPr kumimoji="1" lang="zh-CN" altLang="en-US" sz="2800" b="1" smtClean="0"/>
              <a:t>；</a:t>
            </a:r>
          </a:p>
          <a:p>
            <a:pPr eaLnBrk="1" hangingPunct="1">
              <a:buFont typeface="Wingdings" pitchFamily="2" charset="2"/>
              <a:buNone/>
            </a:pPr>
            <a:r>
              <a:rPr kumimoji="1" lang="en-US" altLang="zh-CN" sz="2800" b="1" smtClean="0"/>
              <a:t>4.</a:t>
            </a:r>
            <a:r>
              <a:rPr kumimoji="1" lang="zh-CN" altLang="en-US" sz="2800" b="1" smtClean="0"/>
              <a:t>如果</a:t>
            </a:r>
            <a:r>
              <a:rPr kumimoji="1" lang="en-US" altLang="zh-CN" sz="2800" b="1" i="1" smtClean="0"/>
              <a:t>g</a:t>
            </a:r>
            <a:r>
              <a:rPr kumimoji="1" lang="en-US" altLang="zh-CN" sz="2800" b="1" smtClean="0"/>
              <a:t>(</a:t>
            </a:r>
            <a:r>
              <a:rPr kumimoji="1" lang="en-US" altLang="zh-CN" sz="2800" b="1" i="1" smtClean="0"/>
              <a:t>n</a:t>
            </a:r>
            <a:r>
              <a:rPr kumimoji="1" lang="en-US" altLang="zh-CN" sz="2800" b="1" smtClean="0"/>
              <a:t>) = </a:t>
            </a:r>
            <a:r>
              <a:rPr kumimoji="1" lang="en-US" altLang="zh-CN" sz="2800" b="1" i="1" smtClean="0"/>
              <a:t>O</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zh-CN" altLang="en-US" sz="2800" b="1" smtClean="0"/>
              <a:t>，则</a:t>
            </a:r>
            <a:r>
              <a:rPr kumimoji="1" lang="en-US" altLang="zh-CN" sz="2800" b="1" i="1" smtClean="0"/>
              <a:t>O</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a:t>
            </a:r>
            <a:r>
              <a:rPr kumimoji="1" lang="en-US" altLang="zh-CN" sz="2800" b="1" i="1" smtClean="0"/>
              <a:t>O</a:t>
            </a:r>
            <a:r>
              <a:rPr kumimoji="1" lang="en-US" altLang="zh-CN" sz="2800" b="1" smtClean="0"/>
              <a:t>(</a:t>
            </a:r>
            <a:r>
              <a:rPr kumimoji="1" lang="en-US" altLang="zh-CN" sz="2800" b="1" i="1" smtClean="0"/>
              <a:t>g</a:t>
            </a:r>
            <a:r>
              <a:rPr kumimoji="1" lang="en-US" altLang="zh-CN" sz="2800" b="1" smtClean="0"/>
              <a:t>(</a:t>
            </a:r>
            <a:r>
              <a:rPr kumimoji="1" lang="en-US" altLang="zh-CN" sz="2800" b="1" i="1" smtClean="0"/>
              <a:t>n</a:t>
            </a:r>
            <a:r>
              <a:rPr kumimoji="1" lang="en-US" altLang="zh-CN" sz="2800" b="1" smtClean="0"/>
              <a:t>)) = </a:t>
            </a:r>
            <a:r>
              <a:rPr kumimoji="1" lang="en-US" altLang="zh-CN" sz="2800" b="1" i="1" smtClean="0"/>
              <a:t>O</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zh-CN" altLang="en-US" sz="2800" b="1" smtClean="0"/>
              <a:t>；</a:t>
            </a:r>
          </a:p>
          <a:p>
            <a:pPr eaLnBrk="1" hangingPunct="1">
              <a:buFont typeface="Wingdings" pitchFamily="2" charset="2"/>
              <a:buNone/>
            </a:pPr>
            <a:r>
              <a:rPr kumimoji="1" lang="en-US" altLang="zh-CN" sz="2800" b="1" smtClean="0"/>
              <a:t>5.</a:t>
            </a:r>
            <a:r>
              <a:rPr kumimoji="1" lang="en-US" altLang="zh-CN" sz="2800" b="1" i="1" smtClean="0"/>
              <a:t>O</a:t>
            </a:r>
            <a:r>
              <a:rPr kumimoji="1" lang="en-US" altLang="zh-CN" sz="2800" b="1" smtClean="0"/>
              <a:t>(</a:t>
            </a:r>
            <a:r>
              <a:rPr kumimoji="1" lang="en-US" altLang="zh-CN" sz="2800" b="1" i="1" smtClean="0"/>
              <a:t>cf</a:t>
            </a:r>
            <a:r>
              <a:rPr kumimoji="1" lang="en-US" altLang="zh-CN" sz="2800" b="1" smtClean="0"/>
              <a:t>(</a:t>
            </a:r>
            <a:r>
              <a:rPr kumimoji="1" lang="en-US" altLang="zh-CN" sz="2800" b="1" i="1" smtClean="0"/>
              <a:t>n</a:t>
            </a:r>
            <a:r>
              <a:rPr kumimoji="1" lang="en-US" altLang="zh-CN" sz="2800" b="1" smtClean="0"/>
              <a:t>)) = </a:t>
            </a:r>
            <a:r>
              <a:rPr kumimoji="1" lang="en-US" altLang="zh-CN" sz="2800" b="1" i="1" smtClean="0"/>
              <a:t>O</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zh-CN" altLang="en-US" sz="2800" b="1" smtClean="0"/>
              <a:t>，其中</a:t>
            </a:r>
            <a:r>
              <a:rPr kumimoji="1" lang="en-US" altLang="zh-CN" sz="2800" b="1" i="1" smtClean="0"/>
              <a:t>c</a:t>
            </a:r>
            <a:r>
              <a:rPr kumimoji="1" lang="zh-CN" altLang="en-US" sz="2800" b="1" smtClean="0"/>
              <a:t>是一个正的常数；</a:t>
            </a:r>
          </a:p>
          <a:p>
            <a:pPr eaLnBrk="1" hangingPunct="1">
              <a:buFont typeface="Wingdings" pitchFamily="2" charset="2"/>
              <a:buNone/>
            </a:pPr>
            <a:r>
              <a:rPr kumimoji="1" lang="en-US" altLang="zh-CN" sz="2800" b="1" smtClean="0"/>
              <a:t>6.</a:t>
            </a:r>
            <a:r>
              <a:rPr kumimoji="1" lang="en-US" altLang="zh-CN" sz="2800" b="1" i="1" smtClean="0"/>
              <a:t>f</a:t>
            </a:r>
            <a:r>
              <a:rPr kumimoji="1" lang="en-US" altLang="zh-CN" sz="2800" b="1" smtClean="0"/>
              <a:t>(</a:t>
            </a:r>
            <a:r>
              <a:rPr kumimoji="1" lang="en-US" altLang="zh-CN" sz="2800" b="1" i="1" smtClean="0"/>
              <a:t>n</a:t>
            </a:r>
            <a:r>
              <a:rPr kumimoji="1" lang="en-US" altLang="zh-CN" sz="2800" b="1" smtClean="0"/>
              <a:t>) = </a:t>
            </a:r>
            <a:r>
              <a:rPr kumimoji="1" lang="en-US" altLang="zh-CN" sz="2800" b="1" i="1" smtClean="0"/>
              <a:t>O</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a:t>
            </a:r>
            <a:r>
              <a:rPr kumimoji="1" lang="zh-CN" altLang="en-US" sz="2800" b="1" smtClean="0"/>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457200"/>
            <a:ext cx="9371013" cy="1371600"/>
          </a:xfrm>
        </p:spPr>
        <p:txBody>
          <a:bodyPr/>
          <a:lstStyle/>
          <a:p>
            <a:pPr eaLnBrk="1" hangingPunct="1"/>
            <a:r>
              <a:rPr lang="zh-CN" altLang="en-US" sz="3600" b="1" i="1" smtClean="0">
                <a:latin typeface="Times New Roman" pitchFamily="18" charset="0"/>
              </a:rPr>
              <a:t>证明</a:t>
            </a:r>
            <a:r>
              <a:rPr lang="en-US" altLang="zh-CN" sz="3600" b="1" i="1" smtClean="0">
                <a:latin typeface="Times New Roman" pitchFamily="18" charset="0"/>
              </a:rPr>
              <a:t>O</a:t>
            </a:r>
            <a:r>
              <a:rPr lang="en-US" altLang="zh-CN" sz="3600" b="1" smtClean="0">
                <a:latin typeface="Times New Roman" pitchFamily="18" charset="0"/>
              </a:rPr>
              <a:t>(</a:t>
            </a:r>
            <a:r>
              <a:rPr lang="en-US" altLang="zh-CN" sz="3600" b="1" i="1" smtClean="0">
                <a:latin typeface="Times New Roman" pitchFamily="18" charset="0"/>
              </a:rPr>
              <a:t>f</a:t>
            </a:r>
            <a:r>
              <a:rPr lang="en-US" altLang="zh-CN" sz="3600" b="1" smtClean="0">
                <a:latin typeface="Times New Roman" pitchFamily="18" charset="0"/>
              </a:rPr>
              <a:t>(</a:t>
            </a:r>
            <a:r>
              <a:rPr lang="en-US" altLang="zh-CN" sz="3600" b="1" i="1" smtClean="0">
                <a:latin typeface="Times New Roman" pitchFamily="18" charset="0"/>
              </a:rPr>
              <a:t>n</a:t>
            </a:r>
            <a:r>
              <a:rPr lang="en-US" altLang="zh-CN" sz="3600" b="1" smtClean="0">
                <a:latin typeface="Times New Roman" pitchFamily="18" charset="0"/>
              </a:rPr>
              <a:t>))+</a:t>
            </a:r>
            <a:r>
              <a:rPr lang="en-US" altLang="zh-CN" sz="3600" b="1" i="1" smtClean="0">
                <a:latin typeface="Times New Roman" pitchFamily="18" charset="0"/>
              </a:rPr>
              <a:t>O</a:t>
            </a:r>
            <a:r>
              <a:rPr lang="en-US" altLang="zh-CN" sz="3600" b="1" smtClean="0">
                <a:latin typeface="Times New Roman" pitchFamily="18" charset="0"/>
              </a:rPr>
              <a:t>(</a:t>
            </a:r>
            <a:r>
              <a:rPr lang="en-US" altLang="zh-CN" sz="3600" b="1" i="1" smtClean="0">
                <a:latin typeface="Times New Roman" pitchFamily="18" charset="0"/>
              </a:rPr>
              <a:t>g</a:t>
            </a:r>
            <a:r>
              <a:rPr lang="en-US" altLang="zh-CN" sz="3600" b="1" smtClean="0">
                <a:latin typeface="Times New Roman" pitchFamily="18" charset="0"/>
              </a:rPr>
              <a:t>(</a:t>
            </a:r>
            <a:r>
              <a:rPr lang="en-US" altLang="zh-CN" sz="3600" b="1" i="1" smtClean="0">
                <a:latin typeface="Times New Roman" pitchFamily="18" charset="0"/>
              </a:rPr>
              <a:t>n</a:t>
            </a:r>
            <a:r>
              <a:rPr lang="en-US" altLang="zh-CN" sz="3600" b="1" smtClean="0">
                <a:latin typeface="Times New Roman" pitchFamily="18" charset="0"/>
              </a:rPr>
              <a:t>)) </a:t>
            </a:r>
            <a:r>
              <a:rPr lang="en-US" altLang="zh-CN" sz="3600" b="1" smtClean="0">
                <a:latin typeface="Times New Roman" pitchFamily="18" charset="0"/>
                <a:sym typeface="Symbol" pitchFamily="18" charset="2"/>
              </a:rPr>
              <a:t>=</a:t>
            </a:r>
            <a:r>
              <a:rPr lang="en-US" altLang="zh-CN" sz="3600" b="1" smtClean="0">
                <a:latin typeface="Times New Roman" pitchFamily="18" charset="0"/>
              </a:rPr>
              <a:t> </a:t>
            </a:r>
            <a:r>
              <a:rPr lang="en-US" altLang="zh-CN" sz="3600" b="1" i="1" smtClean="0">
                <a:latin typeface="Times New Roman" pitchFamily="18" charset="0"/>
              </a:rPr>
              <a:t>O</a:t>
            </a:r>
            <a:r>
              <a:rPr lang="en-US" altLang="zh-CN" sz="3600" b="1" smtClean="0">
                <a:latin typeface="Times New Roman" pitchFamily="18" charset="0"/>
              </a:rPr>
              <a:t>(max{</a:t>
            </a:r>
            <a:r>
              <a:rPr lang="en-US" altLang="zh-CN" sz="3600" b="1" i="1" smtClean="0">
                <a:latin typeface="Times New Roman" pitchFamily="18" charset="0"/>
              </a:rPr>
              <a:t>f</a:t>
            </a:r>
            <a:r>
              <a:rPr lang="en-US" altLang="zh-CN" sz="3600" b="1" smtClean="0">
                <a:latin typeface="Times New Roman" pitchFamily="18" charset="0"/>
              </a:rPr>
              <a:t>(n),</a:t>
            </a:r>
            <a:r>
              <a:rPr lang="en-US" altLang="zh-CN" sz="3600" b="1" i="1" smtClean="0">
                <a:latin typeface="Times New Roman" pitchFamily="18" charset="0"/>
              </a:rPr>
              <a:t>g</a:t>
            </a:r>
            <a:r>
              <a:rPr lang="en-US" altLang="zh-CN" sz="3600" b="1" smtClean="0">
                <a:latin typeface="Times New Roman" pitchFamily="18" charset="0"/>
              </a:rPr>
              <a:t>(</a:t>
            </a:r>
            <a:r>
              <a:rPr lang="en-US" altLang="zh-CN" sz="3600" b="1" i="1" smtClean="0">
                <a:latin typeface="Times New Roman" pitchFamily="18" charset="0"/>
              </a:rPr>
              <a:t>n</a:t>
            </a:r>
            <a:r>
              <a:rPr lang="en-US" altLang="zh-CN" sz="3600" b="1" smtClean="0">
                <a:latin typeface="Times New Roman" pitchFamily="18" charset="0"/>
              </a:rPr>
              <a:t>)})</a:t>
            </a:r>
          </a:p>
        </p:txBody>
      </p:sp>
      <p:sp>
        <p:nvSpPr>
          <p:cNvPr id="37891" name="Rectangle 3"/>
          <p:cNvSpPr>
            <a:spLocks noGrp="1" noChangeArrowheads="1"/>
          </p:cNvSpPr>
          <p:nvPr>
            <p:ph type="body" idx="1"/>
          </p:nvPr>
        </p:nvSpPr>
        <p:spPr>
          <a:xfrm>
            <a:off x="539750" y="1700213"/>
            <a:ext cx="8280400" cy="4537075"/>
          </a:xfrm>
        </p:spPr>
        <p:txBody>
          <a:bodyPr/>
          <a:lstStyle/>
          <a:p>
            <a:pPr eaLnBrk="1" hangingPunct="1">
              <a:lnSpc>
                <a:spcPct val="90000"/>
              </a:lnSpc>
              <a:buFont typeface="Wingdings" pitchFamily="2" charset="2"/>
              <a:buNone/>
            </a:pPr>
            <a:r>
              <a:rPr lang="zh-CN" altLang="en-US" sz="2400" b="1" smtClean="0"/>
              <a:t>不妨设</a:t>
            </a:r>
            <a:r>
              <a:rPr lang="en-US" altLang="zh-CN" sz="2400" b="1" smtClean="0">
                <a:solidFill>
                  <a:srgbClr val="FF0000"/>
                </a:solidFill>
              </a:rPr>
              <a:t>p(n)= max{f(n),g(n)}</a:t>
            </a:r>
          </a:p>
          <a:p>
            <a:pPr eaLnBrk="1" hangingPunct="1">
              <a:lnSpc>
                <a:spcPct val="90000"/>
              </a:lnSpc>
              <a:buFont typeface="Wingdings" pitchFamily="2" charset="2"/>
              <a:buNone/>
            </a:pPr>
            <a:r>
              <a:rPr lang="zh-CN" altLang="en-US" sz="2400" b="1" smtClean="0"/>
              <a:t>设</a:t>
            </a:r>
            <a:r>
              <a:rPr lang="en-US" altLang="zh-CN" sz="2400" b="1" smtClean="0"/>
              <a:t>f’(n)=O(f(n)), </a:t>
            </a:r>
            <a:r>
              <a:rPr lang="zh-CN" altLang="en-US" sz="2400" b="1" smtClean="0"/>
              <a:t>则存在</a:t>
            </a:r>
            <a:r>
              <a:rPr lang="en-US" altLang="zh-CN" sz="2400" b="1" smtClean="0"/>
              <a:t>c</a:t>
            </a:r>
            <a:r>
              <a:rPr lang="en-US" altLang="zh-CN" sz="2400" b="1" baseline="-25000" smtClean="0"/>
              <a:t>1</a:t>
            </a:r>
            <a:r>
              <a:rPr lang="en-US" altLang="zh-CN" sz="2400" b="1" smtClean="0"/>
              <a:t>,n</a:t>
            </a:r>
            <a:r>
              <a:rPr lang="en-US" altLang="zh-CN" sz="2400" b="1" baseline="-25000" smtClean="0"/>
              <a:t>1</a:t>
            </a:r>
            <a:r>
              <a:rPr lang="en-US" altLang="zh-CN" sz="2400" b="1" smtClean="0"/>
              <a:t>, </a:t>
            </a:r>
            <a:r>
              <a:rPr lang="zh-CN" altLang="en-US" sz="2400" b="1" smtClean="0"/>
              <a:t>当</a:t>
            </a:r>
            <a:r>
              <a:rPr lang="en-US" altLang="zh-CN" sz="2400" b="1" smtClean="0"/>
              <a:t>n≥n</a:t>
            </a:r>
            <a:r>
              <a:rPr lang="en-US" altLang="zh-CN" sz="2400" b="1" baseline="-25000" smtClean="0"/>
              <a:t>1</a:t>
            </a:r>
            <a:r>
              <a:rPr lang="zh-CN" altLang="en-US" sz="2400" b="1" smtClean="0"/>
              <a:t>时， </a:t>
            </a:r>
            <a:r>
              <a:rPr lang="en-US" altLang="zh-CN" sz="2400" b="1" smtClean="0"/>
              <a:t>f’(n) ≤c</a:t>
            </a:r>
            <a:r>
              <a:rPr lang="en-US" altLang="zh-CN" sz="2400" b="1" baseline="-25000" smtClean="0"/>
              <a:t>1</a:t>
            </a:r>
            <a:r>
              <a:rPr lang="en-US" altLang="zh-CN" sz="2400" b="1" smtClean="0"/>
              <a:t>*f(n)</a:t>
            </a:r>
          </a:p>
          <a:p>
            <a:pPr eaLnBrk="1" hangingPunct="1">
              <a:lnSpc>
                <a:spcPct val="90000"/>
              </a:lnSpc>
              <a:buFont typeface="Wingdings" pitchFamily="2" charset="2"/>
              <a:buNone/>
            </a:pPr>
            <a:r>
              <a:rPr lang="zh-CN" altLang="en-US" sz="2400" b="1" smtClean="0"/>
              <a:t>设</a:t>
            </a:r>
            <a:r>
              <a:rPr lang="en-US" altLang="zh-CN" sz="2400" b="1" smtClean="0"/>
              <a:t>g’(n)=O(g(n)), </a:t>
            </a:r>
            <a:r>
              <a:rPr lang="zh-CN" altLang="en-US" sz="2400" b="1" smtClean="0"/>
              <a:t>则存在</a:t>
            </a:r>
            <a:r>
              <a:rPr lang="en-US" altLang="zh-CN" sz="2400" b="1" smtClean="0"/>
              <a:t>c</a:t>
            </a:r>
            <a:r>
              <a:rPr lang="en-US" altLang="zh-CN" sz="2400" b="1" baseline="-25000" smtClean="0"/>
              <a:t>2</a:t>
            </a:r>
            <a:r>
              <a:rPr lang="en-US" altLang="zh-CN" sz="2400" b="1" smtClean="0"/>
              <a:t>,n</a:t>
            </a:r>
            <a:r>
              <a:rPr lang="en-US" altLang="zh-CN" sz="2400" b="1" baseline="-25000" smtClean="0"/>
              <a:t>2</a:t>
            </a:r>
            <a:r>
              <a:rPr lang="en-US" altLang="zh-CN" sz="2400" b="1" smtClean="0"/>
              <a:t>, </a:t>
            </a:r>
            <a:r>
              <a:rPr lang="zh-CN" altLang="en-US" sz="2400" b="1" smtClean="0"/>
              <a:t>当</a:t>
            </a:r>
            <a:r>
              <a:rPr lang="en-US" altLang="zh-CN" sz="2400" b="1" smtClean="0"/>
              <a:t>n≥n</a:t>
            </a:r>
            <a:r>
              <a:rPr lang="en-US" altLang="zh-CN" sz="2400" b="1" baseline="-25000" smtClean="0"/>
              <a:t>2</a:t>
            </a:r>
            <a:r>
              <a:rPr lang="zh-CN" altLang="en-US" sz="2400" b="1" smtClean="0"/>
              <a:t>时， </a:t>
            </a:r>
            <a:r>
              <a:rPr lang="en-US" altLang="zh-CN" sz="2400" b="1" smtClean="0"/>
              <a:t>g’(n) ≤c</a:t>
            </a:r>
            <a:r>
              <a:rPr lang="en-US" altLang="zh-CN" sz="2400" b="1" baseline="-25000" smtClean="0"/>
              <a:t>2</a:t>
            </a:r>
            <a:r>
              <a:rPr lang="en-US" altLang="zh-CN" sz="2400" b="1" smtClean="0"/>
              <a:t>*g(n)</a:t>
            </a:r>
          </a:p>
          <a:p>
            <a:pPr eaLnBrk="1" hangingPunct="1">
              <a:lnSpc>
                <a:spcPct val="90000"/>
              </a:lnSpc>
              <a:buFont typeface="Wingdings" pitchFamily="2" charset="2"/>
              <a:buNone/>
            </a:pPr>
            <a:r>
              <a:rPr lang="zh-CN" altLang="en-US" sz="2400" b="1" smtClean="0"/>
              <a:t>则</a:t>
            </a:r>
            <a:r>
              <a:rPr lang="en-US" altLang="zh-CN" sz="2400" b="1" smtClean="0">
                <a:solidFill>
                  <a:srgbClr val="FF0000"/>
                </a:solidFill>
              </a:rPr>
              <a:t>O(f(n))+O(g(n)) =f’(n)+g’(n)</a:t>
            </a:r>
          </a:p>
          <a:p>
            <a:pPr eaLnBrk="1" hangingPunct="1">
              <a:lnSpc>
                <a:spcPct val="90000"/>
              </a:lnSpc>
              <a:buFont typeface="Wingdings" pitchFamily="2" charset="2"/>
              <a:buNone/>
            </a:pPr>
            <a:endParaRPr lang="en-US" altLang="zh-CN" sz="2400" b="1" smtClean="0"/>
          </a:p>
          <a:p>
            <a:pPr eaLnBrk="1" hangingPunct="1">
              <a:lnSpc>
                <a:spcPct val="90000"/>
              </a:lnSpc>
              <a:buFont typeface="Wingdings" pitchFamily="2" charset="2"/>
              <a:buNone/>
            </a:pPr>
            <a:r>
              <a:rPr lang="zh-CN" altLang="en-US" sz="2400" b="1" smtClean="0"/>
              <a:t>当</a:t>
            </a:r>
            <a:r>
              <a:rPr lang="en-US" altLang="zh-CN" sz="2400" b="1" smtClean="0"/>
              <a:t>n ≥max{n</a:t>
            </a:r>
            <a:r>
              <a:rPr lang="en-US" altLang="zh-CN" sz="2400" b="1" baseline="-25000" smtClean="0"/>
              <a:t>1</a:t>
            </a:r>
            <a:r>
              <a:rPr lang="en-US" altLang="zh-CN" sz="2400" b="1" smtClean="0"/>
              <a:t>,n</a:t>
            </a:r>
            <a:r>
              <a:rPr lang="en-US" altLang="zh-CN" sz="2400" b="1" baseline="-25000" smtClean="0"/>
              <a:t>2</a:t>
            </a:r>
            <a:r>
              <a:rPr lang="en-US" altLang="zh-CN" sz="2400" b="1" smtClean="0"/>
              <a:t>}</a:t>
            </a:r>
            <a:r>
              <a:rPr lang="zh-CN" altLang="en-US" sz="2400" b="1" smtClean="0"/>
              <a:t>时，</a:t>
            </a:r>
            <a:endParaRPr lang="en-US" altLang="zh-CN" sz="2400" b="1" smtClean="0"/>
          </a:p>
          <a:p>
            <a:pPr eaLnBrk="1" hangingPunct="1">
              <a:lnSpc>
                <a:spcPct val="90000"/>
              </a:lnSpc>
              <a:buFont typeface="Wingdings" pitchFamily="2" charset="2"/>
              <a:buNone/>
            </a:pPr>
            <a:r>
              <a:rPr lang="en-US" altLang="zh-CN" sz="2400" b="1" smtClean="0">
                <a:solidFill>
                  <a:srgbClr val="FF0000"/>
                </a:solidFill>
              </a:rPr>
              <a:t>f’(n)+g’(n)</a:t>
            </a:r>
            <a:r>
              <a:rPr lang="en-US" altLang="zh-CN" sz="2400" b="1" smtClean="0"/>
              <a:t> ≤c</a:t>
            </a:r>
            <a:r>
              <a:rPr lang="en-US" altLang="zh-CN" sz="2400" b="1" baseline="-25000" smtClean="0"/>
              <a:t>1</a:t>
            </a:r>
            <a:r>
              <a:rPr lang="en-US" altLang="zh-CN" sz="2400" b="1" smtClean="0"/>
              <a:t>*f(n)+ c</a:t>
            </a:r>
            <a:r>
              <a:rPr lang="en-US" altLang="zh-CN" sz="2400" b="1" baseline="-25000" smtClean="0"/>
              <a:t>2</a:t>
            </a:r>
            <a:r>
              <a:rPr lang="en-US" altLang="zh-CN" sz="2400" b="1" smtClean="0"/>
              <a:t>*g(n) ≤c</a:t>
            </a:r>
            <a:r>
              <a:rPr lang="en-US" altLang="zh-CN" sz="2400" b="1" baseline="-25000" smtClean="0"/>
              <a:t>1</a:t>
            </a:r>
            <a:r>
              <a:rPr lang="en-US" altLang="zh-CN" sz="2400" b="1" smtClean="0"/>
              <a:t>*p(n)+ c</a:t>
            </a:r>
            <a:r>
              <a:rPr lang="en-US" altLang="zh-CN" sz="2400" b="1" baseline="-25000" smtClean="0"/>
              <a:t>2</a:t>
            </a:r>
            <a:r>
              <a:rPr lang="en-US" altLang="zh-CN" sz="2400" b="1" smtClean="0"/>
              <a:t>*p(n)=(c</a:t>
            </a:r>
            <a:r>
              <a:rPr lang="en-US" altLang="zh-CN" sz="2400" b="1" baseline="-25000" smtClean="0"/>
              <a:t>1</a:t>
            </a:r>
            <a:r>
              <a:rPr lang="en-US" altLang="zh-CN" sz="2400" b="1" smtClean="0"/>
              <a:t>+c</a:t>
            </a:r>
            <a:r>
              <a:rPr lang="en-US" altLang="zh-CN" sz="2400" b="1" baseline="-25000" smtClean="0"/>
              <a:t>2</a:t>
            </a:r>
            <a:r>
              <a:rPr lang="en-US" altLang="zh-CN" sz="2400" b="1" smtClean="0"/>
              <a:t>)*</a:t>
            </a:r>
            <a:r>
              <a:rPr lang="en-US" altLang="zh-CN" sz="2400" b="1" smtClean="0">
                <a:solidFill>
                  <a:srgbClr val="FF0000"/>
                </a:solidFill>
              </a:rPr>
              <a:t>p(n)</a:t>
            </a:r>
          </a:p>
          <a:p>
            <a:pPr eaLnBrk="1" hangingPunct="1">
              <a:lnSpc>
                <a:spcPct val="90000"/>
              </a:lnSpc>
              <a:buFont typeface="Wingdings" pitchFamily="2" charset="2"/>
              <a:buNone/>
            </a:pPr>
            <a:r>
              <a:rPr lang="zh-CN" altLang="en-US" sz="2400" b="1" smtClean="0"/>
              <a:t>即存在</a:t>
            </a:r>
            <a:r>
              <a:rPr lang="en-US" altLang="zh-CN" sz="2400" b="1" smtClean="0"/>
              <a:t>c</a:t>
            </a:r>
            <a:r>
              <a:rPr lang="en-US" altLang="zh-CN" sz="2400" b="1" baseline="-25000" smtClean="0"/>
              <a:t>3</a:t>
            </a:r>
            <a:r>
              <a:rPr lang="en-US" altLang="zh-CN" sz="2400" b="1" smtClean="0"/>
              <a:t>=c</a:t>
            </a:r>
            <a:r>
              <a:rPr lang="en-US" altLang="zh-CN" sz="2400" b="1" baseline="-25000" smtClean="0"/>
              <a:t>1</a:t>
            </a:r>
            <a:r>
              <a:rPr lang="en-US" altLang="zh-CN" sz="2400" b="1" smtClean="0"/>
              <a:t>+c</a:t>
            </a:r>
            <a:r>
              <a:rPr lang="en-US" altLang="zh-CN" sz="2400" b="1" baseline="-25000" smtClean="0"/>
              <a:t>2</a:t>
            </a:r>
            <a:r>
              <a:rPr lang="en-US" altLang="zh-CN" sz="2400" b="1" smtClean="0"/>
              <a:t>, n</a:t>
            </a:r>
            <a:r>
              <a:rPr lang="en-US" altLang="zh-CN" sz="2400" b="1" baseline="-25000" smtClean="0"/>
              <a:t>3</a:t>
            </a:r>
            <a:r>
              <a:rPr lang="en-US" altLang="zh-CN" sz="2400" b="1" smtClean="0"/>
              <a:t>= max{n</a:t>
            </a:r>
            <a:r>
              <a:rPr lang="en-US" altLang="zh-CN" sz="2400" b="1" baseline="-25000" smtClean="0"/>
              <a:t>1</a:t>
            </a:r>
            <a:r>
              <a:rPr lang="en-US" altLang="zh-CN" sz="2400" b="1" smtClean="0"/>
              <a:t>,n</a:t>
            </a:r>
            <a:r>
              <a:rPr lang="en-US" altLang="zh-CN" sz="2400" b="1" baseline="-25000" smtClean="0"/>
              <a:t>2</a:t>
            </a:r>
            <a:r>
              <a:rPr lang="en-US" altLang="zh-CN" sz="2400" b="1" smtClean="0"/>
              <a:t>},</a:t>
            </a:r>
            <a:r>
              <a:rPr lang="zh-CN" altLang="en-US" sz="2400" b="1" smtClean="0"/>
              <a:t>当</a:t>
            </a:r>
            <a:r>
              <a:rPr lang="en-US" altLang="zh-CN" sz="2400" b="1" smtClean="0"/>
              <a:t>n ≥n</a:t>
            </a:r>
            <a:r>
              <a:rPr lang="en-US" altLang="zh-CN" sz="2400" b="1" baseline="-25000" smtClean="0"/>
              <a:t>3</a:t>
            </a:r>
            <a:r>
              <a:rPr lang="zh-CN" altLang="en-US" sz="2400" b="1" smtClean="0"/>
              <a:t>时，</a:t>
            </a:r>
            <a:endParaRPr lang="en-US" altLang="zh-CN" sz="2400" b="1" smtClean="0"/>
          </a:p>
          <a:p>
            <a:pPr eaLnBrk="1" hangingPunct="1">
              <a:lnSpc>
                <a:spcPct val="90000"/>
              </a:lnSpc>
              <a:buFont typeface="Wingdings" pitchFamily="2" charset="2"/>
              <a:buNone/>
            </a:pPr>
            <a:r>
              <a:rPr lang="zh-CN" altLang="en-US" sz="2400" b="1" smtClean="0"/>
              <a:t> </a:t>
            </a:r>
            <a:r>
              <a:rPr lang="en-US" altLang="zh-CN" sz="2400" b="1" smtClean="0"/>
              <a:t>f’(n)+g’(n) ≤c</a:t>
            </a:r>
            <a:r>
              <a:rPr lang="en-US" altLang="zh-CN" sz="2400" b="1" baseline="-25000" smtClean="0"/>
              <a:t>3</a:t>
            </a:r>
            <a:r>
              <a:rPr lang="en-US" altLang="zh-CN" sz="2400" b="1" smtClean="0"/>
              <a:t>*p(n)</a:t>
            </a:r>
          </a:p>
          <a:p>
            <a:pPr eaLnBrk="1" hangingPunct="1">
              <a:lnSpc>
                <a:spcPct val="90000"/>
              </a:lnSpc>
              <a:buFont typeface="Wingdings" pitchFamily="2" charset="2"/>
              <a:buNone/>
            </a:pPr>
            <a:r>
              <a:rPr lang="zh-CN" altLang="en-US" sz="2400" b="1" smtClean="0"/>
              <a:t>故</a:t>
            </a:r>
            <a:r>
              <a:rPr lang="en-US" altLang="zh-CN" sz="2400" b="1" i="1" smtClean="0">
                <a:solidFill>
                  <a:srgbClr val="FF0000"/>
                </a:solidFill>
                <a:latin typeface="Times New Roman" pitchFamily="18" charset="0"/>
              </a:rPr>
              <a:t>O</a:t>
            </a:r>
            <a:r>
              <a:rPr lang="en-US" altLang="zh-CN" sz="2400" b="1" smtClean="0">
                <a:solidFill>
                  <a:srgbClr val="FF0000"/>
                </a:solidFill>
                <a:latin typeface="Times New Roman" pitchFamily="18" charset="0"/>
              </a:rPr>
              <a:t>(</a:t>
            </a:r>
            <a:r>
              <a:rPr lang="en-US" altLang="zh-CN" sz="2400" b="1" i="1" smtClean="0">
                <a:solidFill>
                  <a:srgbClr val="FF0000"/>
                </a:solidFill>
                <a:latin typeface="Times New Roman" pitchFamily="18" charset="0"/>
              </a:rPr>
              <a:t>f</a:t>
            </a:r>
            <a:r>
              <a:rPr lang="en-US" altLang="zh-CN" sz="2400" b="1" smtClean="0">
                <a:solidFill>
                  <a:srgbClr val="FF0000"/>
                </a:solidFill>
                <a:latin typeface="Times New Roman" pitchFamily="18" charset="0"/>
              </a:rPr>
              <a:t>(</a:t>
            </a:r>
            <a:r>
              <a:rPr lang="en-US" altLang="zh-CN" sz="2400" b="1" i="1" smtClean="0">
                <a:solidFill>
                  <a:srgbClr val="FF0000"/>
                </a:solidFill>
                <a:latin typeface="Times New Roman" pitchFamily="18" charset="0"/>
              </a:rPr>
              <a:t>n</a:t>
            </a:r>
            <a:r>
              <a:rPr lang="en-US" altLang="zh-CN" sz="2400" b="1" smtClean="0">
                <a:solidFill>
                  <a:srgbClr val="FF0000"/>
                </a:solidFill>
                <a:latin typeface="Times New Roman" pitchFamily="18" charset="0"/>
              </a:rPr>
              <a:t>))+</a:t>
            </a:r>
            <a:r>
              <a:rPr lang="en-US" altLang="zh-CN" sz="2400" b="1" i="1" smtClean="0">
                <a:solidFill>
                  <a:srgbClr val="FF0000"/>
                </a:solidFill>
                <a:latin typeface="Times New Roman" pitchFamily="18" charset="0"/>
              </a:rPr>
              <a:t>O</a:t>
            </a:r>
            <a:r>
              <a:rPr lang="en-US" altLang="zh-CN" sz="2400" b="1" smtClean="0">
                <a:solidFill>
                  <a:srgbClr val="FF0000"/>
                </a:solidFill>
                <a:latin typeface="Times New Roman" pitchFamily="18" charset="0"/>
              </a:rPr>
              <a:t>(</a:t>
            </a:r>
            <a:r>
              <a:rPr lang="en-US" altLang="zh-CN" sz="2400" b="1" i="1" smtClean="0">
                <a:solidFill>
                  <a:srgbClr val="FF0000"/>
                </a:solidFill>
                <a:latin typeface="Times New Roman" pitchFamily="18" charset="0"/>
              </a:rPr>
              <a:t>g</a:t>
            </a:r>
            <a:r>
              <a:rPr lang="en-US" altLang="zh-CN" sz="2400" b="1" smtClean="0">
                <a:solidFill>
                  <a:srgbClr val="FF0000"/>
                </a:solidFill>
                <a:latin typeface="Times New Roman" pitchFamily="18" charset="0"/>
              </a:rPr>
              <a:t>(</a:t>
            </a:r>
            <a:r>
              <a:rPr lang="en-US" altLang="zh-CN" sz="2400" b="1" i="1" smtClean="0">
                <a:solidFill>
                  <a:srgbClr val="FF0000"/>
                </a:solidFill>
                <a:latin typeface="Times New Roman" pitchFamily="18" charset="0"/>
              </a:rPr>
              <a:t>n</a:t>
            </a:r>
            <a:r>
              <a:rPr lang="en-US" altLang="zh-CN" sz="2400" b="1" smtClean="0">
                <a:solidFill>
                  <a:srgbClr val="FF0000"/>
                </a:solidFill>
                <a:latin typeface="Times New Roman" pitchFamily="18" charset="0"/>
              </a:rPr>
              <a:t>)) </a:t>
            </a:r>
            <a:r>
              <a:rPr lang="en-US" altLang="zh-CN" sz="2400" b="1" smtClean="0">
                <a:solidFill>
                  <a:srgbClr val="FF0000"/>
                </a:solidFill>
                <a:latin typeface="Times New Roman" pitchFamily="18" charset="0"/>
                <a:sym typeface="Symbol" pitchFamily="18" charset="2"/>
              </a:rPr>
              <a:t>=</a:t>
            </a:r>
            <a:r>
              <a:rPr lang="en-US" altLang="zh-CN" sz="2400" b="1" smtClean="0">
                <a:solidFill>
                  <a:srgbClr val="FF0000"/>
                </a:solidFill>
                <a:latin typeface="Times New Roman" pitchFamily="18" charset="0"/>
              </a:rPr>
              <a:t> </a:t>
            </a:r>
            <a:r>
              <a:rPr lang="en-US" altLang="zh-CN" sz="2400" b="1" i="1" smtClean="0">
                <a:solidFill>
                  <a:srgbClr val="FF0000"/>
                </a:solidFill>
                <a:latin typeface="Times New Roman" pitchFamily="18" charset="0"/>
              </a:rPr>
              <a:t>O</a:t>
            </a:r>
            <a:r>
              <a:rPr lang="en-US" altLang="zh-CN" sz="2400" b="1" smtClean="0">
                <a:solidFill>
                  <a:srgbClr val="FF0000"/>
                </a:solidFill>
                <a:latin typeface="Times New Roman" pitchFamily="18" charset="0"/>
              </a:rPr>
              <a:t>(max{</a:t>
            </a:r>
            <a:r>
              <a:rPr lang="en-US" altLang="zh-CN" sz="2400" b="1" i="1" smtClean="0">
                <a:solidFill>
                  <a:srgbClr val="FF0000"/>
                </a:solidFill>
                <a:latin typeface="Times New Roman" pitchFamily="18" charset="0"/>
              </a:rPr>
              <a:t>f</a:t>
            </a:r>
            <a:r>
              <a:rPr lang="en-US" altLang="zh-CN" sz="2400" b="1" smtClean="0">
                <a:solidFill>
                  <a:srgbClr val="FF0000"/>
                </a:solidFill>
                <a:latin typeface="Times New Roman" pitchFamily="18" charset="0"/>
              </a:rPr>
              <a:t>(n),</a:t>
            </a:r>
            <a:r>
              <a:rPr lang="en-US" altLang="zh-CN" sz="2400" b="1" i="1" smtClean="0">
                <a:solidFill>
                  <a:srgbClr val="FF0000"/>
                </a:solidFill>
                <a:latin typeface="Times New Roman" pitchFamily="18" charset="0"/>
              </a:rPr>
              <a:t>g</a:t>
            </a:r>
            <a:r>
              <a:rPr lang="en-US" altLang="zh-CN" sz="2400" b="1" smtClean="0">
                <a:solidFill>
                  <a:srgbClr val="FF0000"/>
                </a:solidFill>
                <a:latin typeface="Times New Roman" pitchFamily="18" charset="0"/>
              </a:rPr>
              <a:t>(</a:t>
            </a:r>
            <a:r>
              <a:rPr lang="en-US" altLang="zh-CN" sz="2400" b="1" i="1" smtClean="0">
                <a:solidFill>
                  <a:srgbClr val="FF0000"/>
                </a:solidFill>
                <a:latin typeface="Times New Roman" pitchFamily="18" charset="0"/>
              </a:rPr>
              <a:t>n</a:t>
            </a:r>
            <a:r>
              <a:rPr lang="en-US" altLang="zh-CN" sz="2400" b="1" smtClean="0">
                <a:solidFill>
                  <a:srgbClr val="FF0000"/>
                </a:solidFill>
                <a:latin typeface="Times New Roman" pitchFamily="18"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kumimoji="1" lang="zh-CN" altLang="en-US" b="1" smtClean="0">
                <a:solidFill>
                  <a:schemeClr val="tx2"/>
                </a:solidFill>
              </a:rPr>
              <a:t>定理</a:t>
            </a:r>
            <a:r>
              <a:rPr kumimoji="1" lang="en-US" altLang="zh-CN" b="1" smtClean="0">
                <a:solidFill>
                  <a:schemeClr val="tx2"/>
                </a:solidFill>
              </a:rPr>
              <a:t>2.1</a:t>
            </a:r>
          </a:p>
        </p:txBody>
      </p:sp>
      <p:sp>
        <p:nvSpPr>
          <p:cNvPr id="38915" name="Rectangle 6"/>
          <p:cNvSpPr>
            <a:spLocks noChangeArrowheads="1"/>
          </p:cNvSpPr>
          <p:nvPr/>
        </p:nvSpPr>
        <p:spPr bwMode="auto">
          <a:xfrm>
            <a:off x="468313" y="1555750"/>
            <a:ext cx="8280400" cy="1152525"/>
          </a:xfrm>
          <a:prstGeom prst="rect">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rgbClr val="A50021"/>
              </a:buClr>
              <a:buSzPct val="75000"/>
              <a:buFont typeface="Wingdings" pitchFamily="2" charset="2"/>
              <a:buNone/>
            </a:pPr>
            <a:r>
              <a:rPr kumimoji="1" lang="zh-CN" altLang="en-US" sz="2800" b="1">
                <a:solidFill>
                  <a:schemeClr val="tx2"/>
                </a:solidFill>
              </a:rPr>
              <a:t>若</a:t>
            </a:r>
            <a:r>
              <a:rPr kumimoji="1" lang="en-US" altLang="zh-CN" sz="2800" b="1">
                <a:solidFill>
                  <a:schemeClr val="tx2"/>
                </a:solidFill>
              </a:rPr>
              <a:t>A(n)=a</a:t>
            </a:r>
            <a:r>
              <a:rPr kumimoji="1" lang="en-US" altLang="zh-CN" sz="1800" b="1">
                <a:solidFill>
                  <a:schemeClr val="tx2"/>
                </a:solidFill>
              </a:rPr>
              <a:t>m</a:t>
            </a:r>
            <a:r>
              <a:rPr kumimoji="1" lang="en-US" altLang="zh-CN" sz="2800" b="1">
                <a:solidFill>
                  <a:schemeClr val="tx2"/>
                </a:solidFill>
              </a:rPr>
              <a:t>n</a:t>
            </a:r>
            <a:r>
              <a:rPr kumimoji="1" lang="en-US" altLang="zh-CN" sz="2800" b="1" baseline="30000">
                <a:solidFill>
                  <a:schemeClr val="tx2"/>
                </a:solidFill>
              </a:rPr>
              <a:t>m</a:t>
            </a:r>
            <a:r>
              <a:rPr kumimoji="1" lang="en-US" altLang="zh-CN" sz="2800" b="1">
                <a:solidFill>
                  <a:schemeClr val="tx2"/>
                </a:solidFill>
              </a:rPr>
              <a:t>+…+a</a:t>
            </a:r>
            <a:r>
              <a:rPr kumimoji="1" lang="en-US" altLang="zh-CN" sz="1800" b="1">
                <a:solidFill>
                  <a:schemeClr val="tx2"/>
                </a:solidFill>
              </a:rPr>
              <a:t>1</a:t>
            </a:r>
            <a:r>
              <a:rPr kumimoji="1" lang="en-US" altLang="zh-CN" sz="2800" b="1">
                <a:solidFill>
                  <a:schemeClr val="tx2"/>
                </a:solidFill>
              </a:rPr>
              <a:t>n+a</a:t>
            </a:r>
            <a:r>
              <a:rPr kumimoji="1" lang="en-US" altLang="zh-CN" sz="1800" b="1">
                <a:solidFill>
                  <a:schemeClr val="tx2"/>
                </a:solidFill>
              </a:rPr>
              <a:t>0</a:t>
            </a:r>
            <a:r>
              <a:rPr kumimoji="1" lang="zh-CN" altLang="en-US" sz="2800" b="1">
                <a:solidFill>
                  <a:schemeClr val="tx2"/>
                </a:solidFill>
              </a:rPr>
              <a:t>是一个</a:t>
            </a:r>
            <a:r>
              <a:rPr kumimoji="1" lang="en-US" altLang="zh-CN" sz="2800" b="1">
                <a:solidFill>
                  <a:schemeClr val="tx2"/>
                </a:solidFill>
              </a:rPr>
              <a:t>m</a:t>
            </a:r>
            <a:r>
              <a:rPr kumimoji="1" lang="zh-CN" altLang="en-US" sz="2800" b="1">
                <a:solidFill>
                  <a:schemeClr val="tx2"/>
                </a:solidFill>
              </a:rPr>
              <a:t>次多项式，</a:t>
            </a:r>
          </a:p>
          <a:p>
            <a:pPr>
              <a:lnSpc>
                <a:spcPct val="90000"/>
              </a:lnSpc>
              <a:spcBef>
                <a:spcPct val="20000"/>
              </a:spcBef>
              <a:buClr>
                <a:srgbClr val="A50021"/>
              </a:buClr>
              <a:buSzPct val="75000"/>
              <a:buFont typeface="Wingdings" pitchFamily="2" charset="2"/>
              <a:buNone/>
            </a:pPr>
            <a:r>
              <a:rPr kumimoji="1" lang="zh-CN" altLang="en-US" sz="2800" b="1">
                <a:solidFill>
                  <a:schemeClr val="tx2"/>
                </a:solidFill>
              </a:rPr>
              <a:t>则</a:t>
            </a:r>
            <a:r>
              <a:rPr kumimoji="1" lang="en-US" altLang="zh-CN" sz="2800" b="1">
                <a:solidFill>
                  <a:schemeClr val="tx2"/>
                </a:solidFill>
              </a:rPr>
              <a:t>A(n)=O(n</a:t>
            </a:r>
            <a:r>
              <a:rPr kumimoji="1" lang="en-US" altLang="zh-CN" sz="2800" b="1" baseline="30000">
                <a:solidFill>
                  <a:schemeClr val="tx2"/>
                </a:solidFill>
              </a:rPr>
              <a:t>m</a:t>
            </a:r>
            <a:r>
              <a:rPr kumimoji="1" lang="en-US" altLang="zh-CN" sz="2800" b="1">
                <a:solidFill>
                  <a:schemeClr val="tx2"/>
                </a:solidFill>
              </a:rPr>
              <a:t>)</a:t>
            </a:r>
            <a:r>
              <a:rPr kumimoji="1" lang="zh-CN" altLang="en-US" sz="2800" b="1">
                <a:solidFill>
                  <a:schemeClr val="tx2"/>
                </a:solidFill>
              </a:rPr>
              <a:t>。</a:t>
            </a:r>
          </a:p>
        </p:txBody>
      </p:sp>
      <p:sp>
        <p:nvSpPr>
          <p:cNvPr id="52231" name="Text Box 7"/>
          <p:cNvSpPr txBox="1">
            <a:spLocks noChangeArrowheads="1"/>
          </p:cNvSpPr>
          <p:nvPr/>
        </p:nvSpPr>
        <p:spPr bwMode="auto">
          <a:xfrm>
            <a:off x="539750" y="2743200"/>
            <a:ext cx="8077200" cy="370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ct val="90000"/>
              </a:lnSpc>
              <a:spcBef>
                <a:spcPct val="20000"/>
              </a:spcBef>
              <a:buClr>
                <a:srgbClr val="A50021"/>
              </a:buClr>
              <a:buSzPct val="75000"/>
              <a:buFont typeface="Wingdings" pitchFamily="2" charset="2"/>
              <a:buNone/>
            </a:pPr>
            <a:r>
              <a:rPr kumimoji="1" lang="zh-CN" altLang="en-US" b="1">
                <a:latin typeface="Times New Roman" pitchFamily="18" charset="0"/>
              </a:rPr>
              <a:t>证明：取</a:t>
            </a:r>
            <a:r>
              <a:rPr kumimoji="1" lang="en-US" altLang="zh-CN" b="1">
                <a:latin typeface="Times New Roman" pitchFamily="18" charset="0"/>
              </a:rPr>
              <a:t>n</a:t>
            </a:r>
            <a:r>
              <a:rPr kumimoji="1" lang="en-US" altLang="zh-CN" b="1" baseline="-25000">
                <a:latin typeface="Times New Roman" pitchFamily="18" charset="0"/>
              </a:rPr>
              <a:t>0</a:t>
            </a:r>
            <a:r>
              <a:rPr kumimoji="1" lang="en-US" altLang="zh-CN" b="1">
                <a:latin typeface="Times New Roman" pitchFamily="18" charset="0"/>
              </a:rPr>
              <a:t>=1</a:t>
            </a:r>
            <a:r>
              <a:rPr kumimoji="1" lang="zh-CN" altLang="en-US" b="1">
                <a:latin typeface="Times New Roman" pitchFamily="18" charset="0"/>
              </a:rPr>
              <a:t>，当</a:t>
            </a:r>
            <a:r>
              <a:rPr kumimoji="1" lang="en-US" altLang="zh-CN" b="1">
                <a:latin typeface="Times New Roman" pitchFamily="18" charset="0"/>
              </a:rPr>
              <a:t>n≥n</a:t>
            </a:r>
            <a:r>
              <a:rPr kumimoji="1" lang="en-US" altLang="zh-CN" b="1" baseline="-25000">
                <a:latin typeface="Times New Roman" pitchFamily="18" charset="0"/>
              </a:rPr>
              <a:t>0</a:t>
            </a:r>
            <a:r>
              <a:rPr kumimoji="1" lang="zh-CN" altLang="en-US" b="1">
                <a:latin typeface="Times New Roman" pitchFamily="18" charset="0"/>
              </a:rPr>
              <a:t>时</a:t>
            </a:r>
          </a:p>
          <a:p>
            <a:pPr eaLnBrk="1" hangingPunct="1">
              <a:lnSpc>
                <a:spcPct val="90000"/>
              </a:lnSpc>
              <a:spcBef>
                <a:spcPct val="20000"/>
              </a:spcBef>
              <a:buClr>
                <a:srgbClr val="A50021"/>
              </a:buClr>
              <a:buSzPct val="75000"/>
              <a:buFont typeface="Wingdings" pitchFamily="2" charset="2"/>
              <a:buNone/>
            </a:pPr>
            <a:r>
              <a:rPr kumimoji="1" lang="zh-CN" altLang="en-US" b="1">
                <a:latin typeface="Times New Roman" pitchFamily="18" charset="0"/>
              </a:rPr>
              <a:t>            由</a:t>
            </a:r>
            <a:r>
              <a:rPr kumimoji="1" lang="en-US" altLang="zh-CN" b="1">
                <a:latin typeface="Times New Roman" pitchFamily="18" charset="0"/>
              </a:rPr>
              <a:t>A(n)</a:t>
            </a:r>
            <a:r>
              <a:rPr kumimoji="1" lang="zh-CN" altLang="en-US" b="1">
                <a:latin typeface="Times New Roman" pitchFamily="18" charset="0"/>
              </a:rPr>
              <a:t>的定义和不等式关系</a:t>
            </a:r>
            <a:r>
              <a:rPr kumimoji="1" lang="en-US" altLang="zh-CN" b="1">
                <a:latin typeface="Times New Roman" pitchFamily="18" charset="0"/>
              </a:rPr>
              <a:t>|A+B| </a:t>
            </a:r>
            <a:r>
              <a:rPr kumimoji="1" lang="en-US" altLang="zh-CN" sz="2800" b="1">
                <a:latin typeface="Times New Roman" pitchFamily="18" charset="0"/>
              </a:rPr>
              <a:t>≤</a:t>
            </a:r>
            <a:r>
              <a:rPr kumimoji="1" lang="en-US" altLang="zh-CN" b="1">
                <a:latin typeface="Times New Roman" pitchFamily="18" charset="0"/>
              </a:rPr>
              <a:t> |A|+|B|</a:t>
            </a:r>
          </a:p>
          <a:p>
            <a:pPr eaLnBrk="1" hangingPunct="1">
              <a:lnSpc>
                <a:spcPct val="90000"/>
              </a:lnSpc>
              <a:spcBef>
                <a:spcPct val="20000"/>
              </a:spcBef>
              <a:buClr>
                <a:srgbClr val="A50021"/>
              </a:buClr>
              <a:buSzPct val="75000"/>
              <a:buFont typeface="Wingdings" pitchFamily="2" charset="2"/>
              <a:buNone/>
            </a:pPr>
            <a:r>
              <a:rPr kumimoji="1" lang="zh-CN" altLang="en-US" b="1">
                <a:latin typeface="Times New Roman" pitchFamily="18" charset="0"/>
              </a:rPr>
              <a:t>有</a:t>
            </a:r>
            <a:r>
              <a:rPr kumimoji="1" lang="zh-CN" altLang="en-US" sz="2800" b="1">
                <a:latin typeface="Times New Roman" pitchFamily="18" charset="0"/>
              </a:rPr>
              <a:t>	 </a:t>
            </a:r>
            <a:r>
              <a:rPr kumimoji="1" lang="en-US" altLang="zh-CN" sz="2800" b="1">
                <a:latin typeface="Times New Roman" pitchFamily="18" charset="0"/>
              </a:rPr>
              <a:t>|A(n)| = |a</a:t>
            </a:r>
            <a:r>
              <a:rPr kumimoji="1" lang="en-US" altLang="zh-CN" sz="2800" b="1" baseline="-25000">
                <a:latin typeface="Times New Roman" pitchFamily="18" charset="0"/>
              </a:rPr>
              <a:t>m</a:t>
            </a:r>
            <a:r>
              <a:rPr kumimoji="1" lang="en-US" altLang="zh-CN" sz="2800" b="1">
                <a:latin typeface="Times New Roman" pitchFamily="18" charset="0"/>
              </a:rPr>
              <a:t>n</a:t>
            </a:r>
            <a:r>
              <a:rPr kumimoji="1" lang="en-US" altLang="zh-CN" sz="2800" b="1" baseline="30000">
                <a:latin typeface="Times New Roman" pitchFamily="18" charset="0"/>
              </a:rPr>
              <a:t>m</a:t>
            </a:r>
            <a:r>
              <a:rPr kumimoji="1" lang="en-US" altLang="zh-CN" sz="2800" b="1">
                <a:latin typeface="Times New Roman" pitchFamily="18" charset="0"/>
              </a:rPr>
              <a:t>+…+a</a:t>
            </a:r>
            <a:r>
              <a:rPr kumimoji="1" lang="en-US" altLang="zh-CN" sz="2800" b="1" baseline="-25000">
                <a:latin typeface="Times New Roman" pitchFamily="18" charset="0"/>
              </a:rPr>
              <a:t>1 </a:t>
            </a:r>
            <a:r>
              <a:rPr kumimoji="1" lang="en-US" altLang="zh-CN" sz="2800" b="1">
                <a:latin typeface="Times New Roman" pitchFamily="18" charset="0"/>
              </a:rPr>
              <a:t>n+a</a:t>
            </a:r>
            <a:r>
              <a:rPr kumimoji="1" lang="en-US" altLang="zh-CN" sz="2800" b="1" baseline="-25000">
                <a:latin typeface="Times New Roman" pitchFamily="18" charset="0"/>
              </a:rPr>
              <a:t>0 </a:t>
            </a:r>
            <a:r>
              <a:rPr kumimoji="1" lang="en-US" altLang="zh-CN" sz="2800" b="1">
                <a:latin typeface="Times New Roman" pitchFamily="18" charset="0"/>
              </a:rPr>
              <a:t>| </a:t>
            </a:r>
          </a:p>
          <a:p>
            <a:pPr eaLnBrk="1" hangingPunct="1">
              <a:lnSpc>
                <a:spcPct val="90000"/>
              </a:lnSpc>
              <a:spcBef>
                <a:spcPct val="20000"/>
              </a:spcBef>
              <a:buClr>
                <a:srgbClr val="A50021"/>
              </a:buClr>
              <a:buSzPct val="75000"/>
              <a:buFont typeface="Wingdings" pitchFamily="2" charset="2"/>
              <a:buNone/>
            </a:pPr>
            <a:r>
              <a:rPr kumimoji="1" lang="en-US" altLang="zh-CN" sz="2800" b="1">
                <a:latin typeface="Times New Roman" pitchFamily="18" charset="0"/>
              </a:rPr>
              <a:t>                   ≤ |a</a:t>
            </a:r>
            <a:r>
              <a:rPr kumimoji="1" lang="en-US" altLang="zh-CN" sz="2800" b="1" baseline="-25000">
                <a:latin typeface="Times New Roman" pitchFamily="18" charset="0"/>
              </a:rPr>
              <a:t>m</a:t>
            </a:r>
            <a:r>
              <a:rPr kumimoji="1" lang="en-US" altLang="zh-CN" sz="2800" b="1">
                <a:latin typeface="Times New Roman" pitchFamily="18" charset="0"/>
              </a:rPr>
              <a:t>|n</a:t>
            </a:r>
            <a:r>
              <a:rPr kumimoji="1" lang="en-US" altLang="zh-CN" sz="2800" b="1" baseline="30000">
                <a:latin typeface="Times New Roman" pitchFamily="18" charset="0"/>
              </a:rPr>
              <a:t>m</a:t>
            </a:r>
            <a:r>
              <a:rPr kumimoji="1" lang="en-US" altLang="zh-CN" sz="2800" b="1">
                <a:latin typeface="Times New Roman" pitchFamily="18" charset="0"/>
              </a:rPr>
              <a:t>+…+|a</a:t>
            </a:r>
            <a:r>
              <a:rPr kumimoji="1" lang="en-US" altLang="zh-CN" sz="2800" b="1" baseline="-25000">
                <a:latin typeface="Times New Roman" pitchFamily="18" charset="0"/>
              </a:rPr>
              <a:t>1 </a:t>
            </a:r>
            <a:r>
              <a:rPr kumimoji="1" lang="en-US" altLang="zh-CN" sz="2800" b="1">
                <a:latin typeface="Times New Roman" pitchFamily="18" charset="0"/>
              </a:rPr>
              <a:t>|</a:t>
            </a:r>
            <a:r>
              <a:rPr kumimoji="1" lang="en-US" altLang="zh-CN" sz="2800" b="1" baseline="-25000">
                <a:latin typeface="Times New Roman" pitchFamily="18" charset="0"/>
              </a:rPr>
              <a:t> </a:t>
            </a:r>
            <a:r>
              <a:rPr kumimoji="1" lang="en-US" altLang="zh-CN" sz="2800" b="1">
                <a:latin typeface="Times New Roman" pitchFamily="18" charset="0"/>
              </a:rPr>
              <a:t>n+|a</a:t>
            </a:r>
            <a:r>
              <a:rPr kumimoji="1" lang="en-US" altLang="zh-CN" sz="2800" b="1" baseline="-25000">
                <a:latin typeface="Times New Roman" pitchFamily="18" charset="0"/>
              </a:rPr>
              <a:t>0 </a:t>
            </a:r>
            <a:r>
              <a:rPr kumimoji="1" lang="en-US" altLang="zh-CN" sz="2800" b="1">
                <a:latin typeface="Times New Roman" pitchFamily="18" charset="0"/>
              </a:rPr>
              <a:t>|</a:t>
            </a:r>
          </a:p>
          <a:p>
            <a:pPr eaLnBrk="1" hangingPunct="1">
              <a:lnSpc>
                <a:spcPct val="90000"/>
              </a:lnSpc>
              <a:spcBef>
                <a:spcPct val="20000"/>
              </a:spcBef>
              <a:buClr>
                <a:srgbClr val="A50021"/>
              </a:buClr>
              <a:buSzPct val="75000"/>
              <a:buFont typeface="Wingdings" pitchFamily="2" charset="2"/>
              <a:buNone/>
            </a:pPr>
            <a:r>
              <a:rPr kumimoji="1" lang="en-US" altLang="zh-CN" sz="2800" b="1">
                <a:latin typeface="Times New Roman" pitchFamily="18" charset="0"/>
              </a:rPr>
              <a:t>       	          = (|a</a:t>
            </a:r>
            <a:r>
              <a:rPr kumimoji="1" lang="en-US" altLang="zh-CN" sz="2800" b="1" baseline="-25000">
                <a:latin typeface="Times New Roman" pitchFamily="18" charset="0"/>
              </a:rPr>
              <a:t>m</a:t>
            </a:r>
            <a:r>
              <a:rPr kumimoji="1" lang="en-US" altLang="zh-CN" sz="2800" b="1">
                <a:latin typeface="Times New Roman" pitchFamily="18" charset="0"/>
              </a:rPr>
              <a:t>|+|a</a:t>
            </a:r>
            <a:r>
              <a:rPr kumimoji="1" lang="en-US" altLang="zh-CN" sz="2800" b="1" baseline="-25000">
                <a:latin typeface="Times New Roman" pitchFamily="18" charset="0"/>
              </a:rPr>
              <a:t>m-1</a:t>
            </a:r>
            <a:r>
              <a:rPr kumimoji="1" lang="en-US" altLang="zh-CN" sz="2800" b="1">
                <a:latin typeface="Times New Roman" pitchFamily="18" charset="0"/>
              </a:rPr>
              <a:t>|/n …+|a</a:t>
            </a:r>
            <a:r>
              <a:rPr kumimoji="1" lang="en-US" altLang="zh-CN" sz="2800" b="1" baseline="-25000">
                <a:latin typeface="Times New Roman" pitchFamily="18" charset="0"/>
              </a:rPr>
              <a:t>0 </a:t>
            </a:r>
            <a:r>
              <a:rPr kumimoji="1" lang="en-US" altLang="zh-CN" sz="2800" b="1">
                <a:latin typeface="Times New Roman" pitchFamily="18" charset="0"/>
              </a:rPr>
              <a:t>|/n</a:t>
            </a:r>
            <a:r>
              <a:rPr kumimoji="1" lang="en-US" altLang="zh-CN" sz="2800" b="1" baseline="30000">
                <a:latin typeface="Times New Roman" pitchFamily="18" charset="0"/>
              </a:rPr>
              <a:t>m </a:t>
            </a:r>
            <a:r>
              <a:rPr kumimoji="1" lang="en-US" altLang="zh-CN" sz="2800" b="1">
                <a:latin typeface="Times New Roman" pitchFamily="18" charset="0"/>
              </a:rPr>
              <a:t>)</a:t>
            </a:r>
            <a:r>
              <a:rPr kumimoji="1" lang="en-US" altLang="zh-CN" sz="2800" b="1" baseline="30000">
                <a:latin typeface="Times New Roman" pitchFamily="18" charset="0"/>
              </a:rPr>
              <a:t> </a:t>
            </a:r>
            <a:r>
              <a:rPr kumimoji="1" lang="en-US" altLang="zh-CN" sz="2800" b="1">
                <a:latin typeface="Times New Roman" pitchFamily="18" charset="0"/>
              </a:rPr>
              <a:t>n</a:t>
            </a:r>
            <a:r>
              <a:rPr kumimoji="1" lang="en-US" altLang="zh-CN" sz="2800" b="1" baseline="30000">
                <a:latin typeface="Times New Roman" pitchFamily="18" charset="0"/>
              </a:rPr>
              <a:t>m</a:t>
            </a:r>
          </a:p>
          <a:p>
            <a:pPr eaLnBrk="1" hangingPunct="1">
              <a:lnSpc>
                <a:spcPct val="90000"/>
              </a:lnSpc>
              <a:spcBef>
                <a:spcPct val="20000"/>
              </a:spcBef>
              <a:buClr>
                <a:srgbClr val="A50021"/>
              </a:buClr>
              <a:buSzPct val="75000"/>
              <a:buFont typeface="Wingdings" pitchFamily="2" charset="2"/>
              <a:buNone/>
            </a:pPr>
            <a:r>
              <a:rPr kumimoji="1" lang="en-US" altLang="zh-CN" sz="2800" b="1" baseline="30000">
                <a:latin typeface="Times New Roman" pitchFamily="18" charset="0"/>
              </a:rPr>
              <a:t>                             </a:t>
            </a:r>
            <a:r>
              <a:rPr kumimoji="1" lang="en-US" altLang="zh-CN" sz="2800" b="1">
                <a:latin typeface="Times New Roman" pitchFamily="18" charset="0"/>
              </a:rPr>
              <a:t>≤ (|a</a:t>
            </a:r>
            <a:r>
              <a:rPr kumimoji="1" lang="en-US" altLang="zh-CN" sz="2800" b="1" baseline="-25000">
                <a:latin typeface="Times New Roman" pitchFamily="18" charset="0"/>
              </a:rPr>
              <a:t>m</a:t>
            </a:r>
            <a:r>
              <a:rPr kumimoji="1" lang="en-US" altLang="zh-CN" sz="2800" b="1">
                <a:latin typeface="Times New Roman" pitchFamily="18" charset="0"/>
              </a:rPr>
              <a:t>|+|a</a:t>
            </a:r>
            <a:r>
              <a:rPr kumimoji="1" lang="en-US" altLang="zh-CN" sz="2800" b="1" baseline="-25000">
                <a:latin typeface="Times New Roman" pitchFamily="18" charset="0"/>
              </a:rPr>
              <a:t>m-1</a:t>
            </a:r>
            <a:r>
              <a:rPr kumimoji="1" lang="en-US" altLang="zh-CN" sz="2800" b="1">
                <a:latin typeface="Times New Roman" pitchFamily="18" charset="0"/>
              </a:rPr>
              <a:t>|…+|a</a:t>
            </a:r>
            <a:r>
              <a:rPr kumimoji="1" lang="en-US" altLang="zh-CN" sz="2800" b="1" baseline="-25000">
                <a:latin typeface="Times New Roman" pitchFamily="18" charset="0"/>
              </a:rPr>
              <a:t>0 </a:t>
            </a:r>
            <a:r>
              <a:rPr kumimoji="1" lang="en-US" altLang="zh-CN" sz="2800" b="1">
                <a:latin typeface="Times New Roman" pitchFamily="18" charset="0"/>
              </a:rPr>
              <a:t>|)</a:t>
            </a:r>
            <a:r>
              <a:rPr kumimoji="1" lang="en-US" altLang="zh-CN" sz="2800" b="1" baseline="30000">
                <a:latin typeface="Times New Roman" pitchFamily="18" charset="0"/>
              </a:rPr>
              <a:t> </a:t>
            </a:r>
            <a:r>
              <a:rPr kumimoji="1" lang="en-US" altLang="zh-CN" sz="2800" b="1">
                <a:latin typeface="Times New Roman" pitchFamily="18" charset="0"/>
              </a:rPr>
              <a:t>n</a:t>
            </a:r>
            <a:r>
              <a:rPr kumimoji="1" lang="en-US" altLang="zh-CN" sz="2800" b="1" baseline="30000">
                <a:latin typeface="Times New Roman" pitchFamily="18" charset="0"/>
              </a:rPr>
              <a:t>m</a:t>
            </a:r>
          </a:p>
          <a:p>
            <a:pPr eaLnBrk="1" hangingPunct="1">
              <a:lnSpc>
                <a:spcPct val="90000"/>
              </a:lnSpc>
              <a:spcBef>
                <a:spcPct val="20000"/>
              </a:spcBef>
              <a:buClr>
                <a:srgbClr val="A50021"/>
              </a:buClr>
              <a:buSzPct val="75000"/>
              <a:buFont typeface="Wingdings" pitchFamily="2" charset="2"/>
              <a:buNone/>
            </a:pPr>
            <a:r>
              <a:rPr kumimoji="1" lang="zh-CN" altLang="en-US" sz="2800" b="1">
                <a:latin typeface="Times New Roman" pitchFamily="18" charset="0"/>
              </a:rPr>
              <a:t>取 </a:t>
            </a:r>
            <a:r>
              <a:rPr kumimoji="1" lang="en-US" altLang="zh-CN" sz="2800" b="1">
                <a:latin typeface="Times New Roman" pitchFamily="18" charset="0"/>
              </a:rPr>
              <a:t>c= |a</a:t>
            </a:r>
            <a:r>
              <a:rPr kumimoji="1" lang="en-US" altLang="zh-CN" sz="2800" b="1" baseline="-25000">
                <a:latin typeface="Times New Roman" pitchFamily="18" charset="0"/>
              </a:rPr>
              <a:t>m</a:t>
            </a:r>
            <a:r>
              <a:rPr kumimoji="1" lang="en-US" altLang="zh-CN" sz="2800" b="1">
                <a:latin typeface="Times New Roman" pitchFamily="18" charset="0"/>
              </a:rPr>
              <a:t>|+|a</a:t>
            </a:r>
            <a:r>
              <a:rPr kumimoji="1" lang="en-US" altLang="zh-CN" sz="2800" b="1" baseline="-25000">
                <a:latin typeface="Times New Roman" pitchFamily="18" charset="0"/>
              </a:rPr>
              <a:t>m-1</a:t>
            </a:r>
            <a:r>
              <a:rPr kumimoji="1" lang="en-US" altLang="zh-CN" sz="2800" b="1">
                <a:latin typeface="Times New Roman" pitchFamily="18" charset="0"/>
              </a:rPr>
              <a:t>|…+|a</a:t>
            </a:r>
            <a:r>
              <a:rPr kumimoji="1" lang="en-US" altLang="zh-CN" sz="2800" b="1" baseline="-25000">
                <a:latin typeface="Times New Roman" pitchFamily="18" charset="0"/>
              </a:rPr>
              <a:t>0 </a:t>
            </a:r>
            <a:r>
              <a:rPr kumimoji="1" lang="en-US" altLang="zh-CN" sz="2800" b="1">
                <a:latin typeface="Times New Roman" pitchFamily="18" charset="0"/>
              </a:rPr>
              <a:t>|</a:t>
            </a:r>
            <a:r>
              <a:rPr kumimoji="1" lang="zh-CN" altLang="en-US" sz="2800" b="1">
                <a:latin typeface="Times New Roman" pitchFamily="18" charset="0"/>
              </a:rPr>
              <a:t>，有</a:t>
            </a:r>
            <a:r>
              <a:rPr kumimoji="1" lang="en-US" altLang="zh-CN" sz="2800" b="1">
                <a:latin typeface="Times New Roman" pitchFamily="18" charset="0"/>
              </a:rPr>
              <a:t>|A(n)| ≤c n</a:t>
            </a:r>
            <a:r>
              <a:rPr kumimoji="1" lang="en-US" altLang="zh-CN" sz="2800" b="1" baseline="30000">
                <a:latin typeface="Times New Roman" pitchFamily="18" charset="0"/>
              </a:rPr>
              <a:t>m</a:t>
            </a:r>
          </a:p>
          <a:p>
            <a:pPr eaLnBrk="1" hangingPunct="1">
              <a:lnSpc>
                <a:spcPct val="90000"/>
              </a:lnSpc>
              <a:spcBef>
                <a:spcPct val="20000"/>
              </a:spcBef>
              <a:buClr>
                <a:srgbClr val="A50021"/>
              </a:buClr>
              <a:buSzPct val="75000"/>
              <a:buFont typeface="Wingdings" pitchFamily="2" charset="2"/>
              <a:buNone/>
            </a:pPr>
            <a:r>
              <a:rPr kumimoji="1" lang="zh-CN" altLang="en-US" sz="2800" b="1">
                <a:latin typeface="Times New Roman" pitchFamily="18" charset="0"/>
              </a:rPr>
              <a:t>即：</a:t>
            </a:r>
            <a:r>
              <a:rPr kumimoji="1" lang="en-US" altLang="zh-CN" sz="2800" b="1">
                <a:latin typeface="Times New Roman" pitchFamily="18" charset="0"/>
              </a:rPr>
              <a:t>A(n)=O(n</a:t>
            </a:r>
            <a:r>
              <a:rPr kumimoji="1" lang="en-US" altLang="zh-CN" sz="2800" b="1" baseline="30000">
                <a:latin typeface="Times New Roman" pitchFamily="18" charset="0"/>
              </a:rPr>
              <a:t>m</a:t>
            </a:r>
            <a:r>
              <a:rPr kumimoji="1" lang="en-US" altLang="zh-CN" sz="2800" b="1">
                <a:latin typeface="Times New Roman" pitchFamily="18" charset="0"/>
              </a:rPr>
              <a:t>)</a:t>
            </a:r>
            <a:r>
              <a:rPr kumimoji="1" lang="zh-CN" altLang="en-US" sz="2800" b="1">
                <a:latin typeface="Times New Roman" pitchFamily="18" charset="0"/>
              </a:rPr>
              <a:t>，定理得证。</a:t>
            </a:r>
            <a:endParaRPr kumimoji="1" lang="zh-CN" altLang="en-US" b="1">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22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223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223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223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223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223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22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endParaRPr lang="zh-CN" altLang="zh-CN" smtClean="0"/>
          </a:p>
        </p:txBody>
      </p:sp>
      <p:sp>
        <p:nvSpPr>
          <p:cNvPr id="39939" name="Rectangle 6"/>
          <p:cNvSpPr>
            <a:spLocks noChangeArrowheads="1"/>
          </p:cNvSpPr>
          <p:nvPr/>
        </p:nvSpPr>
        <p:spPr bwMode="auto">
          <a:xfrm>
            <a:off x="395288" y="1989138"/>
            <a:ext cx="8413750" cy="1582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57200" indent="-457200">
              <a:lnSpc>
                <a:spcPct val="110000"/>
              </a:lnSpc>
              <a:spcBef>
                <a:spcPct val="20000"/>
              </a:spcBef>
              <a:buClr>
                <a:schemeClr val="bg2"/>
              </a:buClr>
              <a:buSzPct val="80000"/>
              <a:buFont typeface="Wingdings" pitchFamily="2" charset="2"/>
              <a:buChar char="n"/>
            </a:pPr>
            <a:r>
              <a:rPr kumimoji="1" lang="zh-CN" altLang="en-US" sz="2800" b="1">
                <a:latin typeface="Times New Roman" pitchFamily="18" charset="0"/>
              </a:rPr>
              <a:t>定理</a:t>
            </a:r>
            <a:r>
              <a:rPr kumimoji="1" lang="en-US" altLang="zh-CN" sz="2800" b="1">
                <a:latin typeface="Times New Roman" pitchFamily="18" charset="0"/>
              </a:rPr>
              <a:t>2.1</a:t>
            </a:r>
            <a:r>
              <a:rPr kumimoji="1" lang="zh-CN" altLang="en-US" sz="2800" b="1">
                <a:latin typeface="Times New Roman" pitchFamily="18" charset="0"/>
              </a:rPr>
              <a:t>表明，变量</a:t>
            </a:r>
            <a:r>
              <a:rPr kumimoji="1" lang="en-US" altLang="zh-CN" sz="2800" b="1">
                <a:latin typeface="Times New Roman" pitchFamily="18" charset="0"/>
              </a:rPr>
              <a:t>n</a:t>
            </a:r>
            <a:r>
              <a:rPr kumimoji="1" lang="zh-CN" altLang="en-US" sz="2800" b="1">
                <a:latin typeface="Times New Roman" pitchFamily="18" charset="0"/>
              </a:rPr>
              <a:t>的最高阶数为</a:t>
            </a:r>
            <a:r>
              <a:rPr kumimoji="1" lang="en-US" altLang="zh-CN" sz="2800" b="1">
                <a:latin typeface="Times New Roman" pitchFamily="18" charset="0"/>
              </a:rPr>
              <a:t>m</a:t>
            </a:r>
            <a:r>
              <a:rPr kumimoji="1" lang="zh-CN" altLang="en-US" sz="2800" b="1">
                <a:latin typeface="Times New Roman" pitchFamily="18" charset="0"/>
              </a:rPr>
              <a:t>的任一多项式，与</a:t>
            </a:r>
            <a:r>
              <a:rPr kumimoji="1" lang="en-US" altLang="zh-CN" sz="2800" b="1">
                <a:latin typeface="Times New Roman" pitchFamily="18" charset="0"/>
              </a:rPr>
              <a:t>n</a:t>
            </a:r>
            <a:r>
              <a:rPr kumimoji="1" lang="en-US" altLang="zh-CN" sz="2800" b="1" baseline="30000">
                <a:latin typeface="Times New Roman" pitchFamily="18" charset="0"/>
              </a:rPr>
              <a:t>m</a:t>
            </a:r>
            <a:r>
              <a:rPr kumimoji="1" lang="zh-CN" altLang="en-US" sz="2800" b="1">
                <a:latin typeface="Times New Roman" pitchFamily="18" charset="0"/>
              </a:rPr>
              <a:t>同阶。因此一个计算时间为</a:t>
            </a:r>
            <a:r>
              <a:rPr kumimoji="1" lang="en-US" altLang="zh-CN" sz="2800" b="1">
                <a:latin typeface="Times New Roman" pitchFamily="18" charset="0"/>
              </a:rPr>
              <a:t>m</a:t>
            </a:r>
            <a:r>
              <a:rPr kumimoji="1" lang="zh-CN" altLang="en-US" sz="2800" b="1">
                <a:latin typeface="Times New Roman" pitchFamily="18" charset="0"/>
              </a:rPr>
              <a:t>阶多项式的算法，其时间都可以用</a:t>
            </a:r>
            <a:r>
              <a:rPr kumimoji="1" lang="en-US" altLang="zh-CN" sz="2800" b="1">
                <a:latin typeface="Times New Roman" pitchFamily="18" charset="0"/>
              </a:rPr>
              <a:t>O(n</a:t>
            </a:r>
            <a:r>
              <a:rPr kumimoji="1" lang="en-US" altLang="zh-CN" sz="2800" b="1" baseline="30000">
                <a:latin typeface="Times New Roman" pitchFamily="18" charset="0"/>
              </a:rPr>
              <a:t>m</a:t>
            </a:r>
            <a:r>
              <a:rPr kumimoji="1" lang="en-US" altLang="zh-CN" sz="2800" b="1">
                <a:latin typeface="Times New Roman" pitchFamily="18" charset="0"/>
              </a:rPr>
              <a:t>)</a:t>
            </a:r>
            <a:r>
              <a:rPr kumimoji="1" lang="zh-CN" altLang="en-US" sz="2800" b="1">
                <a:latin typeface="Times New Roman" pitchFamily="18" charset="0"/>
              </a:rPr>
              <a:t>来表示。</a:t>
            </a:r>
          </a:p>
        </p:txBody>
      </p:sp>
      <p:sp>
        <p:nvSpPr>
          <p:cNvPr id="53255" name="Text Box 7"/>
          <p:cNvSpPr txBox="1">
            <a:spLocks noChangeArrowheads="1"/>
          </p:cNvSpPr>
          <p:nvPr/>
        </p:nvSpPr>
        <p:spPr bwMode="auto">
          <a:xfrm>
            <a:off x="395288" y="3573463"/>
            <a:ext cx="83058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ct val="90000"/>
              </a:lnSpc>
              <a:spcBef>
                <a:spcPct val="20000"/>
              </a:spcBef>
              <a:buClr>
                <a:schemeClr val="bg2"/>
              </a:buClr>
              <a:buSzPct val="80000"/>
              <a:buFont typeface="Wingdings" pitchFamily="2" charset="2"/>
              <a:buChar char="n"/>
            </a:pPr>
            <a:r>
              <a:rPr kumimoji="1" lang="en-US" altLang="zh-CN" sz="2800" b="1">
                <a:latin typeface="Times New Roman" pitchFamily="18" charset="0"/>
              </a:rPr>
              <a:t>  </a:t>
            </a:r>
            <a:r>
              <a:rPr kumimoji="1" lang="zh-CN" altLang="en-US" sz="2800" b="1">
                <a:latin typeface="Times New Roman" pitchFamily="18" charset="0"/>
              </a:rPr>
              <a:t>若一个算法有数量级为</a:t>
            </a:r>
            <a:r>
              <a:rPr kumimoji="1" lang="en-US" altLang="zh-CN" sz="2800" b="1">
                <a:latin typeface="Times New Roman" pitchFamily="18" charset="0"/>
              </a:rPr>
              <a:t>c</a:t>
            </a:r>
            <a:r>
              <a:rPr kumimoji="1" lang="en-US" altLang="zh-CN" sz="2800" b="1" baseline="-25000">
                <a:latin typeface="Times New Roman" pitchFamily="18" charset="0"/>
              </a:rPr>
              <a:t>1</a:t>
            </a:r>
            <a:r>
              <a:rPr kumimoji="1" lang="en-US" altLang="zh-CN" sz="2800" b="1">
                <a:latin typeface="Times New Roman" pitchFamily="18" charset="0"/>
              </a:rPr>
              <a:t>n</a:t>
            </a:r>
            <a:r>
              <a:rPr kumimoji="1" lang="en-US" altLang="zh-CN" sz="2800" b="1" baseline="30000">
                <a:latin typeface="Times New Roman" pitchFamily="18" charset="0"/>
              </a:rPr>
              <a:t>m1</a:t>
            </a:r>
            <a:r>
              <a:rPr kumimoji="1" lang="zh-CN" altLang="en-US" sz="2800" b="1">
                <a:latin typeface="Times New Roman" pitchFamily="18" charset="0"/>
              </a:rPr>
              <a:t>，</a:t>
            </a:r>
            <a:r>
              <a:rPr kumimoji="1" lang="en-US" altLang="zh-CN" sz="2800" b="1">
                <a:latin typeface="Times New Roman" pitchFamily="18" charset="0"/>
              </a:rPr>
              <a:t>c</a:t>
            </a:r>
            <a:r>
              <a:rPr kumimoji="1" lang="en-US" altLang="zh-CN" sz="2800" b="1" baseline="-25000">
                <a:latin typeface="Times New Roman" pitchFamily="18" charset="0"/>
              </a:rPr>
              <a:t>2</a:t>
            </a:r>
            <a:r>
              <a:rPr kumimoji="1" lang="en-US" altLang="zh-CN" sz="2800" b="1">
                <a:latin typeface="Times New Roman" pitchFamily="18" charset="0"/>
              </a:rPr>
              <a:t>n</a:t>
            </a:r>
            <a:r>
              <a:rPr kumimoji="1" lang="en-US" altLang="zh-CN" sz="2800" b="1" baseline="30000">
                <a:latin typeface="Times New Roman" pitchFamily="18" charset="0"/>
              </a:rPr>
              <a:t>m2</a:t>
            </a:r>
            <a:r>
              <a:rPr kumimoji="1" lang="zh-CN" altLang="en-US" sz="2800" b="1">
                <a:latin typeface="Times New Roman" pitchFamily="18" charset="0"/>
              </a:rPr>
              <a:t>，</a:t>
            </a:r>
            <a:r>
              <a:rPr kumimoji="1" lang="en-US" altLang="zh-CN" sz="2800" b="1">
                <a:latin typeface="Times New Roman" pitchFamily="18" charset="0"/>
              </a:rPr>
              <a:t>…  c</a:t>
            </a:r>
            <a:r>
              <a:rPr kumimoji="1" lang="en-US" altLang="zh-CN" sz="2800" b="1" baseline="-25000">
                <a:latin typeface="Times New Roman" pitchFamily="18" charset="0"/>
              </a:rPr>
              <a:t>k</a:t>
            </a:r>
            <a:r>
              <a:rPr kumimoji="1" lang="en-US" altLang="zh-CN" sz="2800" b="1">
                <a:latin typeface="Times New Roman" pitchFamily="18" charset="0"/>
              </a:rPr>
              <a:t>n</a:t>
            </a:r>
            <a:r>
              <a:rPr kumimoji="1" lang="en-US" altLang="zh-CN" sz="2800" b="1" baseline="30000">
                <a:latin typeface="Times New Roman" pitchFamily="18" charset="0"/>
              </a:rPr>
              <a:t>mk</a:t>
            </a:r>
            <a:r>
              <a:rPr kumimoji="1" lang="zh-CN" altLang="en-US" sz="2800" b="1">
                <a:latin typeface="Times New Roman" pitchFamily="18" charset="0"/>
              </a:rPr>
              <a:t>的</a:t>
            </a:r>
          </a:p>
          <a:p>
            <a:pPr eaLnBrk="1" hangingPunct="1">
              <a:lnSpc>
                <a:spcPct val="90000"/>
              </a:lnSpc>
              <a:spcBef>
                <a:spcPct val="20000"/>
              </a:spcBef>
              <a:buClr>
                <a:srgbClr val="B21BEF"/>
              </a:buClr>
              <a:buFont typeface="Wingdings" pitchFamily="2" charset="2"/>
              <a:buNone/>
            </a:pPr>
            <a:r>
              <a:rPr kumimoji="1" lang="zh-CN" altLang="en-US" sz="2800" b="1">
                <a:latin typeface="Times New Roman" pitchFamily="18" charset="0"/>
              </a:rPr>
              <a:t>     </a:t>
            </a:r>
            <a:r>
              <a:rPr kumimoji="1" lang="en-US" altLang="zh-CN" sz="2800" b="1">
                <a:latin typeface="Times New Roman" pitchFamily="18" charset="0"/>
              </a:rPr>
              <a:t>k</a:t>
            </a:r>
            <a:r>
              <a:rPr kumimoji="1" lang="zh-CN" altLang="en-US" sz="2800" b="1">
                <a:latin typeface="Times New Roman" pitchFamily="18" charset="0"/>
              </a:rPr>
              <a:t>个语句，则算法的数量级及计算时间就是</a:t>
            </a:r>
          </a:p>
          <a:p>
            <a:pPr eaLnBrk="1" hangingPunct="1">
              <a:lnSpc>
                <a:spcPct val="90000"/>
              </a:lnSpc>
              <a:spcBef>
                <a:spcPct val="20000"/>
              </a:spcBef>
              <a:buClr>
                <a:srgbClr val="B21BEF"/>
              </a:buClr>
              <a:buFont typeface="Wingdings" pitchFamily="2" charset="2"/>
              <a:buNone/>
            </a:pPr>
            <a:r>
              <a:rPr kumimoji="1" lang="zh-CN" altLang="en-US" sz="3200" b="1">
                <a:latin typeface="Times New Roman" pitchFamily="18" charset="0"/>
              </a:rPr>
              <a:t>       </a:t>
            </a:r>
            <a:r>
              <a:rPr kumimoji="1" lang="en-US" altLang="zh-CN" sz="3200" b="1">
                <a:solidFill>
                  <a:srgbClr val="0000FF"/>
                </a:solidFill>
                <a:latin typeface="Times New Roman" pitchFamily="18" charset="0"/>
              </a:rPr>
              <a:t>c</a:t>
            </a:r>
            <a:r>
              <a:rPr kumimoji="1" lang="en-US" altLang="zh-CN" sz="3200" b="1" baseline="-25000">
                <a:solidFill>
                  <a:srgbClr val="0000FF"/>
                </a:solidFill>
                <a:latin typeface="Times New Roman" pitchFamily="18" charset="0"/>
              </a:rPr>
              <a:t>1</a:t>
            </a:r>
            <a:r>
              <a:rPr kumimoji="1" lang="en-US" altLang="zh-CN" sz="3200" b="1">
                <a:solidFill>
                  <a:srgbClr val="0000FF"/>
                </a:solidFill>
                <a:latin typeface="Times New Roman" pitchFamily="18" charset="0"/>
              </a:rPr>
              <a:t>n</a:t>
            </a:r>
            <a:r>
              <a:rPr kumimoji="1" lang="en-US" altLang="zh-CN" sz="3200" b="1" baseline="30000">
                <a:solidFill>
                  <a:srgbClr val="0000FF"/>
                </a:solidFill>
                <a:latin typeface="Times New Roman" pitchFamily="18" charset="0"/>
              </a:rPr>
              <a:t>m1</a:t>
            </a:r>
            <a:r>
              <a:rPr kumimoji="1" lang="en-US" altLang="zh-CN" sz="3200" b="1">
                <a:solidFill>
                  <a:srgbClr val="0000FF"/>
                </a:solidFill>
                <a:latin typeface="Times New Roman" pitchFamily="18" charset="0"/>
              </a:rPr>
              <a:t>+c</a:t>
            </a:r>
            <a:r>
              <a:rPr kumimoji="1" lang="en-US" altLang="zh-CN" sz="3200" b="1" baseline="-25000">
                <a:solidFill>
                  <a:srgbClr val="0000FF"/>
                </a:solidFill>
                <a:latin typeface="Times New Roman" pitchFamily="18" charset="0"/>
              </a:rPr>
              <a:t>2</a:t>
            </a:r>
            <a:r>
              <a:rPr kumimoji="1" lang="en-US" altLang="zh-CN" sz="3200" b="1">
                <a:solidFill>
                  <a:srgbClr val="0000FF"/>
                </a:solidFill>
                <a:latin typeface="Times New Roman" pitchFamily="18" charset="0"/>
              </a:rPr>
              <a:t>n</a:t>
            </a:r>
            <a:r>
              <a:rPr kumimoji="1" lang="en-US" altLang="zh-CN" sz="3200" b="1" baseline="30000">
                <a:solidFill>
                  <a:srgbClr val="0000FF"/>
                </a:solidFill>
                <a:latin typeface="Times New Roman" pitchFamily="18" charset="0"/>
              </a:rPr>
              <a:t>m2</a:t>
            </a:r>
            <a:r>
              <a:rPr kumimoji="1" lang="en-US" altLang="zh-CN" sz="3200" b="1">
                <a:solidFill>
                  <a:srgbClr val="0000FF"/>
                </a:solidFill>
                <a:latin typeface="Times New Roman" pitchFamily="18" charset="0"/>
              </a:rPr>
              <a:t>+…+c</a:t>
            </a:r>
            <a:r>
              <a:rPr kumimoji="1" lang="en-US" altLang="zh-CN" sz="3200" b="1" baseline="-25000">
                <a:solidFill>
                  <a:srgbClr val="0000FF"/>
                </a:solidFill>
                <a:latin typeface="Times New Roman" pitchFamily="18" charset="0"/>
              </a:rPr>
              <a:t>k</a:t>
            </a:r>
            <a:r>
              <a:rPr kumimoji="1" lang="en-US" altLang="zh-CN" sz="3200" b="1">
                <a:solidFill>
                  <a:srgbClr val="0000FF"/>
                </a:solidFill>
                <a:latin typeface="Times New Roman" pitchFamily="18" charset="0"/>
              </a:rPr>
              <a:t>n</a:t>
            </a:r>
            <a:r>
              <a:rPr kumimoji="1" lang="en-US" altLang="zh-CN" sz="3200" b="1" baseline="30000">
                <a:solidFill>
                  <a:srgbClr val="0000FF"/>
                </a:solidFill>
                <a:latin typeface="Times New Roman" pitchFamily="18" charset="0"/>
              </a:rPr>
              <a:t>mk</a:t>
            </a:r>
            <a:r>
              <a:rPr kumimoji="1" lang="en-US" altLang="zh-CN" sz="3200" b="1">
                <a:solidFill>
                  <a:srgbClr val="0000FF"/>
                </a:solidFill>
                <a:latin typeface="Times New Roman" pitchFamily="18" charset="0"/>
              </a:rPr>
              <a:t>=O(n</a:t>
            </a:r>
            <a:r>
              <a:rPr kumimoji="1" lang="en-US" altLang="zh-CN" sz="3200" b="1" baseline="30000">
                <a:solidFill>
                  <a:srgbClr val="0000FF"/>
                </a:solidFill>
                <a:latin typeface="Times New Roman" pitchFamily="18" charset="0"/>
              </a:rPr>
              <a:t>m</a:t>
            </a:r>
            <a:r>
              <a:rPr kumimoji="1" lang="en-US" altLang="zh-CN" sz="3200" b="1">
                <a:solidFill>
                  <a:srgbClr val="0000FF"/>
                </a:solidFill>
                <a:latin typeface="Times New Roman" pitchFamily="18" charset="0"/>
              </a:rPr>
              <a:t>)</a:t>
            </a:r>
          </a:p>
          <a:p>
            <a:pPr lvl="1" eaLnBrk="1" hangingPunct="1">
              <a:lnSpc>
                <a:spcPct val="90000"/>
              </a:lnSpc>
              <a:spcBef>
                <a:spcPct val="20000"/>
              </a:spcBef>
              <a:buClr>
                <a:srgbClr val="B21BEF"/>
              </a:buClr>
              <a:buFont typeface="Wingdings" pitchFamily="2" charset="2"/>
              <a:buNone/>
            </a:pPr>
            <a:r>
              <a:rPr kumimoji="1" lang="en-US" altLang="zh-CN" sz="2800" b="1">
                <a:solidFill>
                  <a:srgbClr val="0000FF"/>
                </a:solidFill>
                <a:latin typeface="Times New Roman" pitchFamily="18" charset="0"/>
              </a:rPr>
              <a:t>   </a:t>
            </a:r>
            <a:r>
              <a:rPr kumimoji="1" lang="zh-CN" altLang="en-US" sz="2800" b="1">
                <a:solidFill>
                  <a:schemeClr val="tx2"/>
                </a:solidFill>
                <a:latin typeface="Times New Roman" pitchFamily="18" charset="0"/>
              </a:rPr>
              <a:t>其中 </a:t>
            </a:r>
            <a:r>
              <a:rPr kumimoji="1" lang="en-US" altLang="zh-CN" sz="3200" b="1">
                <a:solidFill>
                  <a:schemeClr val="tx2"/>
                </a:solidFill>
                <a:latin typeface="Times New Roman" pitchFamily="18" charset="0"/>
              </a:rPr>
              <a:t>m=max{m</a:t>
            </a:r>
            <a:r>
              <a:rPr kumimoji="1" lang="en-US" altLang="zh-CN" sz="3200" b="1" baseline="-25000">
                <a:solidFill>
                  <a:schemeClr val="tx2"/>
                </a:solidFill>
                <a:latin typeface="Times New Roman" pitchFamily="18" charset="0"/>
              </a:rPr>
              <a:t>i</a:t>
            </a:r>
            <a:r>
              <a:rPr kumimoji="1" lang="en-US" altLang="zh-CN" sz="3200" b="1">
                <a:solidFill>
                  <a:schemeClr val="tx2"/>
                </a:solidFill>
                <a:latin typeface="Times New Roman" pitchFamily="18" charset="0"/>
              </a:rPr>
              <a:t>|1≤ i≤ k}</a:t>
            </a:r>
            <a:endParaRPr kumimoji="1" lang="en-US" altLang="zh-CN" sz="2800" b="1">
              <a:solidFill>
                <a:schemeClr val="tx2"/>
              </a:solidFill>
              <a:latin typeface="Times New Roman" pitchFamily="18" charset="0"/>
            </a:endParaRPr>
          </a:p>
        </p:txBody>
      </p:sp>
      <p:sp>
        <p:nvSpPr>
          <p:cNvPr id="39941" name="Rectangle 8"/>
          <p:cNvSpPr>
            <a:spLocks noChangeArrowheads="1"/>
          </p:cNvSpPr>
          <p:nvPr/>
        </p:nvSpPr>
        <p:spPr bwMode="auto">
          <a:xfrm>
            <a:off x="395288" y="692150"/>
            <a:ext cx="8280400" cy="1152525"/>
          </a:xfrm>
          <a:prstGeom prst="rect">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90000"/>
              </a:lnSpc>
              <a:spcBef>
                <a:spcPct val="20000"/>
              </a:spcBef>
              <a:buClr>
                <a:srgbClr val="A50021"/>
              </a:buClr>
              <a:buSzPct val="75000"/>
              <a:buFont typeface="Wingdings" pitchFamily="2" charset="2"/>
              <a:buNone/>
            </a:pPr>
            <a:r>
              <a:rPr kumimoji="1" lang="zh-CN" altLang="en-US" sz="2800" b="1">
                <a:solidFill>
                  <a:schemeClr val="tx2"/>
                </a:solidFill>
              </a:rPr>
              <a:t>定理</a:t>
            </a:r>
            <a:r>
              <a:rPr kumimoji="1" lang="en-US" altLang="zh-CN" sz="2800" b="1">
                <a:solidFill>
                  <a:schemeClr val="tx2"/>
                </a:solidFill>
              </a:rPr>
              <a:t>2.1</a:t>
            </a:r>
            <a:r>
              <a:rPr kumimoji="1" lang="zh-CN" altLang="en-US" sz="2800" b="1">
                <a:solidFill>
                  <a:schemeClr val="tx2"/>
                </a:solidFill>
              </a:rPr>
              <a:t>：若</a:t>
            </a:r>
            <a:r>
              <a:rPr kumimoji="1" lang="en-US" altLang="zh-CN" sz="2800" b="1">
                <a:solidFill>
                  <a:schemeClr val="tx2"/>
                </a:solidFill>
              </a:rPr>
              <a:t>A(n)=a</a:t>
            </a:r>
            <a:r>
              <a:rPr kumimoji="1" lang="en-US" altLang="zh-CN" sz="1800" b="1">
                <a:solidFill>
                  <a:schemeClr val="tx2"/>
                </a:solidFill>
              </a:rPr>
              <a:t>m</a:t>
            </a:r>
            <a:r>
              <a:rPr kumimoji="1" lang="en-US" altLang="zh-CN" sz="2800" b="1">
                <a:solidFill>
                  <a:schemeClr val="tx2"/>
                </a:solidFill>
              </a:rPr>
              <a:t>n</a:t>
            </a:r>
            <a:r>
              <a:rPr kumimoji="1" lang="en-US" altLang="zh-CN" sz="2800" b="1" baseline="30000">
                <a:solidFill>
                  <a:schemeClr val="tx2"/>
                </a:solidFill>
              </a:rPr>
              <a:t>m</a:t>
            </a:r>
            <a:r>
              <a:rPr kumimoji="1" lang="en-US" altLang="zh-CN" sz="2800" b="1">
                <a:solidFill>
                  <a:schemeClr val="tx2"/>
                </a:solidFill>
              </a:rPr>
              <a:t>+…+a</a:t>
            </a:r>
            <a:r>
              <a:rPr kumimoji="1" lang="en-US" altLang="zh-CN" sz="1800" b="1">
                <a:solidFill>
                  <a:schemeClr val="tx2"/>
                </a:solidFill>
              </a:rPr>
              <a:t>1</a:t>
            </a:r>
            <a:r>
              <a:rPr kumimoji="1" lang="en-US" altLang="zh-CN" sz="2800" b="1">
                <a:solidFill>
                  <a:schemeClr val="tx2"/>
                </a:solidFill>
              </a:rPr>
              <a:t>n+a</a:t>
            </a:r>
            <a:r>
              <a:rPr kumimoji="1" lang="en-US" altLang="zh-CN" sz="1800" b="1">
                <a:solidFill>
                  <a:schemeClr val="tx2"/>
                </a:solidFill>
              </a:rPr>
              <a:t>0</a:t>
            </a:r>
            <a:r>
              <a:rPr kumimoji="1" lang="zh-CN" altLang="en-US" sz="2800" b="1">
                <a:solidFill>
                  <a:schemeClr val="tx2"/>
                </a:solidFill>
              </a:rPr>
              <a:t>是一个</a:t>
            </a:r>
            <a:r>
              <a:rPr kumimoji="1" lang="en-US" altLang="zh-CN" sz="2800" b="1">
                <a:solidFill>
                  <a:schemeClr val="tx2"/>
                </a:solidFill>
              </a:rPr>
              <a:t>m</a:t>
            </a:r>
            <a:r>
              <a:rPr kumimoji="1" lang="zh-CN" altLang="en-US" sz="2800" b="1">
                <a:solidFill>
                  <a:schemeClr val="tx2"/>
                </a:solidFill>
              </a:rPr>
              <a:t>次多</a:t>
            </a:r>
          </a:p>
          <a:p>
            <a:pPr>
              <a:lnSpc>
                <a:spcPct val="90000"/>
              </a:lnSpc>
              <a:spcBef>
                <a:spcPct val="20000"/>
              </a:spcBef>
              <a:buClr>
                <a:srgbClr val="A50021"/>
              </a:buClr>
              <a:buSzPct val="75000"/>
              <a:buFont typeface="Wingdings" pitchFamily="2" charset="2"/>
              <a:buNone/>
            </a:pPr>
            <a:r>
              <a:rPr kumimoji="1" lang="zh-CN" altLang="en-US" sz="2800" b="1">
                <a:solidFill>
                  <a:schemeClr val="tx2"/>
                </a:solidFill>
              </a:rPr>
              <a:t>项式，则</a:t>
            </a:r>
            <a:r>
              <a:rPr kumimoji="1" lang="en-US" altLang="zh-CN" sz="2800" b="1">
                <a:solidFill>
                  <a:schemeClr val="tx2"/>
                </a:solidFill>
              </a:rPr>
              <a:t>A(n)=O(n</a:t>
            </a:r>
            <a:r>
              <a:rPr kumimoji="1" lang="en-US" altLang="zh-CN" sz="2800" b="1" baseline="30000">
                <a:solidFill>
                  <a:schemeClr val="tx2"/>
                </a:solidFill>
              </a:rPr>
              <a:t>m</a:t>
            </a:r>
            <a:r>
              <a:rPr kumimoji="1" lang="en-US" altLang="zh-CN" sz="2800" b="1">
                <a:solidFill>
                  <a:schemeClr val="tx2"/>
                </a:solidFill>
              </a:rPr>
              <a:t>)</a:t>
            </a:r>
            <a:r>
              <a:rPr kumimoji="1" lang="zh-CN" altLang="en-US" sz="2800" b="1">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32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325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32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b="1" smtClean="0"/>
              <a:t>数量级对算法有效性的影响</a:t>
            </a:r>
            <a:endParaRPr lang="en-US" altLang="zh-CN" sz="2400" b="1" smtClean="0"/>
          </a:p>
        </p:txBody>
      </p:sp>
      <p:sp>
        <p:nvSpPr>
          <p:cNvPr id="40963" name="Rectangle 3"/>
          <p:cNvSpPr>
            <a:spLocks noGrp="1" noChangeArrowheads="1"/>
          </p:cNvSpPr>
          <p:nvPr>
            <p:ph type="body" idx="1"/>
          </p:nvPr>
        </p:nvSpPr>
        <p:spPr>
          <a:xfrm>
            <a:off x="457200" y="1981200"/>
            <a:ext cx="8229600" cy="727075"/>
          </a:xfrm>
        </p:spPr>
        <p:txBody>
          <a:bodyPr/>
          <a:lstStyle/>
          <a:p>
            <a:pPr eaLnBrk="1" hangingPunct="1">
              <a:spcBef>
                <a:spcPct val="50000"/>
              </a:spcBef>
              <a:buClrTx/>
              <a:buSzTx/>
              <a:buFontTx/>
              <a:buNone/>
            </a:pPr>
            <a:r>
              <a:rPr kumimoji="1" lang="zh-CN" altLang="en-US" b="1" smtClean="0"/>
              <a:t>从计算时间上算法可以分为两类：</a:t>
            </a:r>
          </a:p>
          <a:p>
            <a:pPr eaLnBrk="1" hangingPunct="1"/>
            <a:endParaRPr lang="en-US" altLang="zh-CN" smtClean="0"/>
          </a:p>
        </p:txBody>
      </p:sp>
      <p:sp>
        <p:nvSpPr>
          <p:cNvPr id="54276" name="Text Box 4"/>
          <p:cNvSpPr txBox="1">
            <a:spLocks noChangeArrowheads="1"/>
          </p:cNvSpPr>
          <p:nvPr/>
        </p:nvSpPr>
        <p:spPr bwMode="auto">
          <a:xfrm>
            <a:off x="442913" y="2708275"/>
            <a:ext cx="8305800"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ct val="80000"/>
              </a:lnSpc>
              <a:spcBef>
                <a:spcPct val="50000"/>
              </a:spcBef>
              <a:buClr>
                <a:schemeClr val="bg2"/>
              </a:buClr>
              <a:buSzPct val="80000"/>
              <a:buFont typeface="Wingdings" pitchFamily="2" charset="2"/>
              <a:buChar char="n"/>
            </a:pPr>
            <a:r>
              <a:rPr kumimoji="1" lang="en-US" altLang="zh-CN" sz="2800" b="1">
                <a:latin typeface="Verdana" pitchFamily="34" charset="0"/>
              </a:rPr>
              <a:t>  </a:t>
            </a:r>
            <a:r>
              <a:rPr kumimoji="1" lang="zh-CN" altLang="en-US" sz="2800" b="1">
                <a:latin typeface="Verdana" pitchFamily="34" charset="0"/>
              </a:rPr>
              <a:t>多项式时间算法</a:t>
            </a:r>
            <a:r>
              <a:rPr kumimoji="1" lang="en-US" altLang="zh-CN" sz="2800" b="1">
                <a:latin typeface="Times New Roman" pitchFamily="18" charset="0"/>
              </a:rPr>
              <a:t>(polynomial time algorithm):</a:t>
            </a:r>
          </a:p>
          <a:p>
            <a:pPr eaLnBrk="1" hangingPunct="1">
              <a:lnSpc>
                <a:spcPct val="80000"/>
              </a:lnSpc>
              <a:spcBef>
                <a:spcPct val="50000"/>
              </a:spcBef>
            </a:pPr>
            <a:r>
              <a:rPr kumimoji="1" lang="en-US" altLang="zh-CN" sz="2800" b="1">
                <a:latin typeface="Verdana" pitchFamily="34" charset="0"/>
              </a:rPr>
              <a:t>    </a:t>
            </a:r>
            <a:r>
              <a:rPr kumimoji="1" lang="zh-CN" altLang="en-US" sz="2800" b="1">
                <a:latin typeface="Verdana" pitchFamily="34" charset="0"/>
              </a:rPr>
              <a:t>用多项式来对其计算时间限界的算法</a:t>
            </a:r>
          </a:p>
          <a:p>
            <a:pPr eaLnBrk="1" hangingPunct="1">
              <a:lnSpc>
                <a:spcPct val="80000"/>
              </a:lnSpc>
              <a:spcBef>
                <a:spcPct val="50000"/>
              </a:spcBef>
            </a:pPr>
            <a:r>
              <a:rPr kumimoji="1" lang="zh-CN" altLang="en-US" sz="3200" b="1">
                <a:solidFill>
                  <a:srgbClr val="B21BEF"/>
                </a:solidFill>
                <a:latin typeface="Times New Roman" pitchFamily="18" charset="0"/>
              </a:rPr>
              <a:t>    </a:t>
            </a:r>
            <a:r>
              <a:rPr kumimoji="1" lang="en-US" altLang="zh-CN" sz="3200" b="1">
                <a:solidFill>
                  <a:srgbClr val="0000FF"/>
                </a:solidFill>
                <a:latin typeface="Times New Roman" pitchFamily="18" charset="0"/>
              </a:rPr>
              <a:t>O(1)&lt;O(logn)&lt;O(n)&lt;O(nlogn)&lt;O(n</a:t>
            </a:r>
            <a:r>
              <a:rPr kumimoji="1" lang="en-US" altLang="zh-CN" sz="3200" b="1" baseline="30000">
                <a:solidFill>
                  <a:srgbClr val="0000FF"/>
                </a:solidFill>
                <a:latin typeface="Times New Roman" pitchFamily="18" charset="0"/>
              </a:rPr>
              <a:t>2</a:t>
            </a:r>
            <a:r>
              <a:rPr kumimoji="1" lang="en-US" altLang="zh-CN" sz="3200" b="1">
                <a:solidFill>
                  <a:srgbClr val="0000FF"/>
                </a:solidFill>
                <a:latin typeface="Times New Roman" pitchFamily="18" charset="0"/>
              </a:rPr>
              <a:t>)&lt;O(n</a:t>
            </a:r>
            <a:r>
              <a:rPr kumimoji="1" lang="en-US" altLang="zh-CN" sz="3200" b="1" baseline="30000">
                <a:solidFill>
                  <a:srgbClr val="0000FF"/>
                </a:solidFill>
                <a:latin typeface="Times New Roman" pitchFamily="18" charset="0"/>
              </a:rPr>
              <a:t>3</a:t>
            </a:r>
            <a:r>
              <a:rPr kumimoji="1" lang="en-US" altLang="zh-CN" sz="3200" b="1">
                <a:solidFill>
                  <a:srgbClr val="0000FF"/>
                </a:solidFill>
                <a:latin typeface="Times New Roman" pitchFamily="18" charset="0"/>
              </a:rPr>
              <a:t>)</a:t>
            </a:r>
          </a:p>
        </p:txBody>
      </p:sp>
      <p:sp>
        <p:nvSpPr>
          <p:cNvPr id="54277" name="Text Box 5"/>
          <p:cNvSpPr txBox="1">
            <a:spLocks noChangeArrowheads="1"/>
          </p:cNvSpPr>
          <p:nvPr/>
        </p:nvSpPr>
        <p:spPr bwMode="auto">
          <a:xfrm>
            <a:off x="468313" y="4468813"/>
            <a:ext cx="7848600" cy="162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lnSpc>
                <a:spcPct val="80000"/>
              </a:lnSpc>
              <a:spcBef>
                <a:spcPct val="50000"/>
              </a:spcBef>
              <a:buClr>
                <a:schemeClr val="bg2"/>
              </a:buClr>
              <a:buSzPct val="80000"/>
              <a:buFont typeface="Wingdings" pitchFamily="2" charset="2"/>
              <a:buChar char="n"/>
            </a:pPr>
            <a:r>
              <a:rPr kumimoji="1" lang="en-US" altLang="zh-CN" sz="2800" b="1">
                <a:latin typeface="Verdana" pitchFamily="34" charset="0"/>
              </a:rPr>
              <a:t> </a:t>
            </a:r>
            <a:r>
              <a:rPr kumimoji="1" lang="zh-CN" altLang="en-US" sz="2800" b="1">
                <a:latin typeface="Verdana" pitchFamily="34" charset="0"/>
              </a:rPr>
              <a:t>指数时间算法</a:t>
            </a:r>
            <a:r>
              <a:rPr kumimoji="1" lang="en-US" altLang="zh-CN" sz="2800" b="1">
                <a:latin typeface="Times New Roman" pitchFamily="18" charset="0"/>
              </a:rPr>
              <a:t>(exponential time algorithm):</a:t>
            </a:r>
          </a:p>
          <a:p>
            <a:pPr eaLnBrk="1" hangingPunct="1">
              <a:lnSpc>
                <a:spcPct val="80000"/>
              </a:lnSpc>
              <a:spcBef>
                <a:spcPct val="50000"/>
              </a:spcBef>
            </a:pPr>
            <a:r>
              <a:rPr kumimoji="1" lang="en-US" altLang="zh-CN" sz="2800" b="1">
                <a:latin typeface="Verdana" pitchFamily="34" charset="0"/>
              </a:rPr>
              <a:t>   </a:t>
            </a:r>
            <a:r>
              <a:rPr kumimoji="1" lang="zh-CN" altLang="en-US" sz="2800" b="1">
                <a:latin typeface="Verdana" pitchFamily="34" charset="0"/>
              </a:rPr>
              <a:t>计算时间用指数函数限界的算法</a:t>
            </a:r>
          </a:p>
          <a:p>
            <a:pPr eaLnBrk="1" hangingPunct="1">
              <a:lnSpc>
                <a:spcPct val="80000"/>
              </a:lnSpc>
              <a:spcBef>
                <a:spcPct val="50000"/>
              </a:spcBef>
            </a:pPr>
            <a:r>
              <a:rPr kumimoji="1" lang="zh-CN" altLang="en-US" sz="3200" b="1">
                <a:solidFill>
                  <a:srgbClr val="800000"/>
                </a:solidFill>
                <a:latin typeface="Times New Roman" pitchFamily="18" charset="0"/>
              </a:rPr>
              <a:t>    </a:t>
            </a:r>
            <a:r>
              <a:rPr kumimoji="1" lang="en-US" altLang="zh-CN" sz="3200" b="1">
                <a:solidFill>
                  <a:srgbClr val="0000FF"/>
                </a:solidFill>
                <a:latin typeface="Times New Roman" pitchFamily="18" charset="0"/>
              </a:rPr>
              <a:t>O(2</a:t>
            </a:r>
            <a:r>
              <a:rPr kumimoji="1" lang="en-US" altLang="zh-CN" sz="3200" b="1" baseline="30000">
                <a:solidFill>
                  <a:srgbClr val="0000FF"/>
                </a:solidFill>
                <a:latin typeface="Times New Roman" pitchFamily="18" charset="0"/>
              </a:rPr>
              <a:t>n</a:t>
            </a:r>
            <a:r>
              <a:rPr kumimoji="1" lang="en-US" altLang="zh-CN" sz="3200" b="1">
                <a:solidFill>
                  <a:srgbClr val="0000FF"/>
                </a:solidFill>
                <a:latin typeface="Times New Roman" pitchFamily="18" charset="0"/>
              </a:rPr>
              <a:t>)&lt;O(n!)&lt;O(n</a:t>
            </a:r>
            <a:r>
              <a:rPr kumimoji="1" lang="en-US" altLang="zh-CN" sz="3200" b="1" baseline="30000">
                <a:solidFill>
                  <a:srgbClr val="0000FF"/>
                </a:solidFill>
                <a:latin typeface="Times New Roman" pitchFamily="18" charset="0"/>
              </a:rPr>
              <a:t>n</a:t>
            </a:r>
            <a:r>
              <a:rPr kumimoji="1" lang="en-US" altLang="zh-CN" sz="3200" b="1">
                <a:solidFill>
                  <a:srgbClr val="0000FF"/>
                </a:solidFill>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27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27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7">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54277">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iterate type="lt">
                                    <p:tmAbs val="0"/>
                                  </p:iterate>
                                  <p:childTnLst>
                                    <p:set>
                                      <p:cBhvr>
                                        <p:cTn id="18" dur="1" fill="hold">
                                          <p:stCondLst>
                                            <p:cond delay="499"/>
                                          </p:stCondLst>
                                        </p:cTn>
                                        <p:tgtEl>
                                          <p:spTgt spid="542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utoUpdateAnimBg="0"/>
      <p:bldP spid="54277"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kumimoji="1" lang="zh-CN" altLang="en-US" b="1" smtClean="0">
                <a:solidFill>
                  <a:schemeClr val="tx2"/>
                </a:solidFill>
              </a:rPr>
              <a:t>什么是算法</a:t>
            </a:r>
          </a:p>
        </p:txBody>
      </p:sp>
      <p:sp>
        <p:nvSpPr>
          <p:cNvPr id="36867" name="Rectangle 3"/>
          <p:cNvSpPr>
            <a:spLocks noGrp="1" noChangeArrowheads="1"/>
          </p:cNvSpPr>
          <p:nvPr>
            <p:ph type="body" idx="1"/>
          </p:nvPr>
        </p:nvSpPr>
        <p:spPr>
          <a:xfrm>
            <a:off x="457200" y="1981200"/>
            <a:ext cx="8229600" cy="4327525"/>
          </a:xfrm>
        </p:spPr>
        <p:txBody>
          <a:bodyPr/>
          <a:lstStyle/>
          <a:p>
            <a:pPr eaLnBrk="1" hangingPunct="1"/>
            <a:r>
              <a:rPr lang="zh-CN" altLang="en-US" b="1" smtClean="0"/>
              <a:t>算法是解决一确定类问题的任意一种</a:t>
            </a:r>
            <a:r>
              <a:rPr lang="zh-CN" altLang="en-US" b="1" smtClean="0">
                <a:solidFill>
                  <a:srgbClr val="0000FF"/>
                </a:solidFill>
              </a:rPr>
              <a:t>特殊</a:t>
            </a:r>
            <a:r>
              <a:rPr lang="zh-CN" altLang="en-US" b="1" smtClean="0"/>
              <a:t>的方法。</a:t>
            </a:r>
          </a:p>
          <a:p>
            <a:pPr lvl="1" eaLnBrk="1" hangingPunct="1"/>
            <a:r>
              <a:rPr kumimoji="1" lang="zh-CN" altLang="en-US" b="1" smtClean="0"/>
              <a:t>数值计算方法</a:t>
            </a:r>
          </a:p>
          <a:p>
            <a:pPr lvl="1" eaLnBrk="1" hangingPunct="1"/>
            <a:r>
              <a:rPr kumimoji="1" lang="zh-CN" altLang="en-US" b="1" smtClean="0"/>
              <a:t>非数值计算方法</a:t>
            </a:r>
          </a:p>
          <a:p>
            <a:pPr lvl="1" eaLnBrk="1" hangingPunct="1"/>
            <a:endParaRPr kumimoji="1" lang="zh-CN" altLang="en-US" b="1" smtClean="0"/>
          </a:p>
          <a:p>
            <a:pPr eaLnBrk="1" hangingPunct="1"/>
            <a:r>
              <a:rPr kumimoji="1" lang="zh-CN" altLang="en-US" b="1" smtClean="0"/>
              <a:t>算法的非形式描述：算法就是一组有穷的规则，它规定了解决某一特定类型问题的一系列运算。</a:t>
            </a:r>
          </a:p>
        </p:txBody>
      </p:sp>
      <p:sp>
        <p:nvSpPr>
          <p:cNvPr id="36874" name="AutoShape 10"/>
          <p:cNvSpPr>
            <a:spLocks noChangeArrowheads="1"/>
          </p:cNvSpPr>
          <p:nvPr/>
        </p:nvSpPr>
        <p:spPr bwMode="auto">
          <a:xfrm>
            <a:off x="3995738" y="2781300"/>
            <a:ext cx="2952750" cy="792163"/>
          </a:xfrm>
          <a:prstGeom prst="wedgeRoundRectCallout">
            <a:avLst>
              <a:gd name="adj1" fmla="val -65755"/>
              <a:gd name="adj2" fmla="val 16935"/>
              <a:gd name="adj3" fmla="val 16667"/>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b="1"/>
              <a:t>求解数值问题，插值计算、数值积分等。</a:t>
            </a:r>
          </a:p>
        </p:txBody>
      </p:sp>
      <p:sp>
        <p:nvSpPr>
          <p:cNvPr id="36875" name="AutoShape 11"/>
          <p:cNvSpPr>
            <a:spLocks noChangeArrowheads="1"/>
          </p:cNvSpPr>
          <p:nvPr/>
        </p:nvSpPr>
        <p:spPr bwMode="auto">
          <a:xfrm>
            <a:off x="4140200" y="3644900"/>
            <a:ext cx="2797175" cy="792163"/>
          </a:xfrm>
          <a:prstGeom prst="wedgeRoundRectCallout">
            <a:avLst>
              <a:gd name="adj1" fmla="val -61236"/>
              <a:gd name="adj2" fmla="val -17134"/>
              <a:gd name="adj3" fmla="val 16667"/>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1" lang="zh-CN" altLang="en-US" sz="2000" b="1"/>
              <a:t>求解非数值问题，主要进行判断比较。</a:t>
            </a:r>
          </a:p>
        </p:txBody>
      </p:sp>
      <p:sp>
        <p:nvSpPr>
          <p:cNvPr id="10" name="AutoShape 11"/>
          <p:cNvSpPr>
            <a:spLocks noChangeArrowheads="1"/>
          </p:cNvSpPr>
          <p:nvPr/>
        </p:nvSpPr>
        <p:spPr bwMode="auto">
          <a:xfrm>
            <a:off x="3851275" y="5862638"/>
            <a:ext cx="2552700" cy="492125"/>
          </a:xfrm>
          <a:prstGeom prst="wedgeRoundRectCallout">
            <a:avLst>
              <a:gd name="adj1" fmla="val -64866"/>
              <a:gd name="adj2" fmla="val -61106"/>
              <a:gd name="adj3" fmla="val 16667"/>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kumimoji="1" lang="en-US" altLang="zh-CN" sz="2000" b="1"/>
              <a:t>Knuth</a:t>
            </a:r>
            <a:r>
              <a:rPr kumimoji="1" lang="zh-CN" altLang="en-US" sz="2000" b="1"/>
              <a:t>给出的概念</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6874"/>
                                        </p:tgtEl>
                                        <p:attrNameLst>
                                          <p:attrName>style.visibility</p:attrName>
                                        </p:attrNameLst>
                                      </p:cBhvr>
                                      <p:to>
                                        <p:strVal val="visible"/>
                                      </p:to>
                                    </p:set>
                                    <p:anim calcmode="lin" valueType="num">
                                      <p:cBhvr additive="base">
                                        <p:cTn id="13" dur="500" fill="hold"/>
                                        <p:tgtEl>
                                          <p:spTgt spid="36874"/>
                                        </p:tgtEl>
                                        <p:attrNameLst>
                                          <p:attrName>ppt_x</p:attrName>
                                        </p:attrNameLst>
                                      </p:cBhvr>
                                      <p:tavLst>
                                        <p:tav tm="0">
                                          <p:val>
                                            <p:strVal val="1+#ppt_w/2"/>
                                          </p:val>
                                        </p:tav>
                                        <p:tav tm="100000">
                                          <p:val>
                                            <p:strVal val="#ppt_x"/>
                                          </p:val>
                                        </p:tav>
                                      </p:tavLst>
                                    </p:anim>
                                    <p:anim calcmode="lin" valueType="num">
                                      <p:cBhvr additive="base">
                                        <p:cTn id="14" dur="500" fill="hold"/>
                                        <p:tgtEl>
                                          <p:spTgt spid="368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6875"/>
                                        </p:tgtEl>
                                        <p:attrNameLst>
                                          <p:attrName>style.visibility</p:attrName>
                                        </p:attrNameLst>
                                      </p:cBhvr>
                                      <p:to>
                                        <p:strVal val="visible"/>
                                      </p:to>
                                    </p:set>
                                    <p:anim calcmode="lin" valueType="num">
                                      <p:cBhvr additive="base">
                                        <p:cTn id="19" dur="500" fill="hold"/>
                                        <p:tgtEl>
                                          <p:spTgt spid="36875"/>
                                        </p:tgtEl>
                                        <p:attrNameLst>
                                          <p:attrName>ppt_x</p:attrName>
                                        </p:attrNameLst>
                                      </p:cBhvr>
                                      <p:tavLst>
                                        <p:tav tm="0">
                                          <p:val>
                                            <p:strVal val="1+#ppt_w/2"/>
                                          </p:val>
                                        </p:tav>
                                        <p:tav tm="100000">
                                          <p:val>
                                            <p:strVal val="#ppt_x"/>
                                          </p:val>
                                        </p:tav>
                                      </p:tavLst>
                                    </p:anim>
                                    <p:anim calcmode="lin" valueType="num">
                                      <p:cBhvr additive="base">
                                        <p:cTn id="20" dur="500" fill="hold"/>
                                        <p:tgtEl>
                                          <p:spTgt spid="3687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1+#ppt_w/2"/>
                                          </p:val>
                                        </p:tav>
                                        <p:tav tm="100000">
                                          <p:val>
                                            <p:strVal val="#ppt_x"/>
                                          </p:val>
                                        </p:tav>
                                      </p:tavLst>
                                    </p:anim>
                                    <p:anim calcmode="lin" valueType="num">
                                      <p:cBhvr additive="base">
                                        <p:cTn id="3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P spid="36874" grpId="0" animBg="1"/>
      <p:bldP spid="36875"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158750" y="473075"/>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4400" b="1" dirty="0"/>
              <a:t>不同时间复杂性函数的对比</a:t>
            </a:r>
            <a:endParaRPr lang="zh-CN" altLang="en-US" b="1" dirty="0"/>
          </a:p>
        </p:txBody>
      </p:sp>
      <p:graphicFrame>
        <p:nvGraphicFramePr>
          <p:cNvPr id="2" name="表格 1"/>
          <p:cNvGraphicFramePr>
            <a:graphicFrameLocks noGrp="1"/>
          </p:cNvGraphicFramePr>
          <p:nvPr/>
        </p:nvGraphicFramePr>
        <p:xfrm>
          <a:off x="344488" y="2103438"/>
          <a:ext cx="8188325" cy="2621280"/>
        </p:xfrm>
        <a:graphic>
          <a:graphicData uri="http://schemas.openxmlformats.org/drawingml/2006/table">
            <a:tbl>
              <a:tblPr>
                <a:tableStyleId>{5C22544A-7EE6-4342-B048-85BDC9FD1C3A}</a:tableStyleId>
              </a:tblPr>
              <a:tblGrid>
                <a:gridCol w="971496">
                  <a:extLst>
                    <a:ext uri="{9D8B030D-6E8A-4147-A177-3AD203B41FA5}">
                      <a16:colId xmlns:a16="http://schemas.microsoft.com/office/drawing/2014/main" val="20000"/>
                    </a:ext>
                  </a:extLst>
                </a:gridCol>
                <a:gridCol w="832711">
                  <a:extLst>
                    <a:ext uri="{9D8B030D-6E8A-4147-A177-3AD203B41FA5}">
                      <a16:colId xmlns:a16="http://schemas.microsoft.com/office/drawing/2014/main" val="20001"/>
                    </a:ext>
                  </a:extLst>
                </a:gridCol>
                <a:gridCol w="555141">
                  <a:extLst>
                    <a:ext uri="{9D8B030D-6E8A-4147-A177-3AD203B41FA5}">
                      <a16:colId xmlns:a16="http://schemas.microsoft.com/office/drawing/2014/main" val="20002"/>
                    </a:ext>
                  </a:extLst>
                </a:gridCol>
                <a:gridCol w="832711">
                  <a:extLst>
                    <a:ext uri="{9D8B030D-6E8A-4147-A177-3AD203B41FA5}">
                      <a16:colId xmlns:a16="http://schemas.microsoft.com/office/drawing/2014/main" val="20003"/>
                    </a:ext>
                  </a:extLst>
                </a:gridCol>
                <a:gridCol w="693926">
                  <a:extLst>
                    <a:ext uri="{9D8B030D-6E8A-4147-A177-3AD203B41FA5}">
                      <a16:colId xmlns:a16="http://schemas.microsoft.com/office/drawing/2014/main" val="20004"/>
                    </a:ext>
                  </a:extLst>
                </a:gridCol>
                <a:gridCol w="971496">
                  <a:extLst>
                    <a:ext uri="{9D8B030D-6E8A-4147-A177-3AD203B41FA5}">
                      <a16:colId xmlns:a16="http://schemas.microsoft.com/office/drawing/2014/main" val="20005"/>
                    </a:ext>
                  </a:extLst>
                </a:gridCol>
                <a:gridCol w="693926">
                  <a:extLst>
                    <a:ext uri="{9D8B030D-6E8A-4147-A177-3AD203B41FA5}">
                      <a16:colId xmlns:a16="http://schemas.microsoft.com/office/drawing/2014/main" val="20006"/>
                    </a:ext>
                  </a:extLst>
                </a:gridCol>
                <a:gridCol w="832711">
                  <a:extLst>
                    <a:ext uri="{9D8B030D-6E8A-4147-A177-3AD203B41FA5}">
                      <a16:colId xmlns:a16="http://schemas.microsoft.com/office/drawing/2014/main" val="20007"/>
                    </a:ext>
                  </a:extLst>
                </a:gridCol>
                <a:gridCol w="971496">
                  <a:extLst>
                    <a:ext uri="{9D8B030D-6E8A-4147-A177-3AD203B41FA5}">
                      <a16:colId xmlns:a16="http://schemas.microsoft.com/office/drawing/2014/main" val="20008"/>
                    </a:ext>
                  </a:extLst>
                </a:gridCol>
                <a:gridCol w="832711">
                  <a:extLst>
                    <a:ext uri="{9D8B030D-6E8A-4147-A177-3AD203B41FA5}">
                      <a16:colId xmlns:a16="http://schemas.microsoft.com/office/drawing/2014/main" val="20009"/>
                    </a:ext>
                  </a:extLst>
                </a:gridCol>
              </a:tblGrid>
              <a:tr h="609526">
                <a:tc>
                  <a:txBody>
                    <a:bodyPr/>
                    <a:lstStyle/>
                    <a:p>
                      <a:pPr algn="ctr">
                        <a:spcAft>
                          <a:spcPts val="0"/>
                        </a:spcAft>
                      </a:pPr>
                      <a:r>
                        <a:rPr lang="en-US" sz="2000" b="1" kern="100" dirty="0">
                          <a:effectLst/>
                        </a:rPr>
                        <a:t>T(n)</a:t>
                      </a:r>
                      <a:endParaRPr lang="zh-CN" sz="1600" b="1" kern="100" dirty="0">
                        <a:effectLst/>
                      </a:endParaRPr>
                    </a:p>
                    <a:p>
                      <a:pPr algn="ctr">
                        <a:spcAft>
                          <a:spcPts val="0"/>
                        </a:spcAft>
                      </a:pPr>
                      <a:r>
                        <a:rPr lang="zh-CN" sz="2000" b="1" kern="100" dirty="0">
                          <a:effectLst/>
                        </a:rPr>
                        <a:t>微秒</a:t>
                      </a:r>
                      <a:endParaRPr lang="zh-CN" sz="1600" b="1" kern="100" dirty="0">
                        <a:effectLst/>
                        <a:latin typeface="Times New Roman"/>
                        <a:ea typeface="宋体"/>
                      </a:endParaRPr>
                    </a:p>
                  </a:txBody>
                  <a:tcPr marL="68585" marR="68585" marT="0" marB="0" anchor="ctr"/>
                </a:tc>
                <a:tc>
                  <a:txBody>
                    <a:bodyPr/>
                    <a:lstStyle/>
                    <a:p>
                      <a:pPr algn="ctr">
                        <a:spcAft>
                          <a:spcPts val="0"/>
                        </a:spcAft>
                      </a:pPr>
                      <a:r>
                        <a:rPr lang="en-US" sz="2000" b="1" kern="100">
                          <a:effectLst/>
                        </a:rPr>
                        <a:t>logn</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n</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nlogn</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n</a:t>
                      </a:r>
                      <a:r>
                        <a:rPr lang="en-US" sz="2000" b="1" kern="100" baseline="30000">
                          <a:effectLst/>
                        </a:rPr>
                        <a:t>2</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n</a:t>
                      </a:r>
                      <a:r>
                        <a:rPr lang="en-US" sz="2000" b="1" kern="100" baseline="30000">
                          <a:effectLst/>
                        </a:rPr>
                        <a:t>3</a:t>
                      </a:r>
                      <a:endParaRPr lang="zh-CN" sz="1600" b="1" kern="100">
                        <a:effectLst/>
                        <a:latin typeface="Times New Roman"/>
                        <a:ea typeface="宋体"/>
                      </a:endParaRPr>
                    </a:p>
                  </a:txBody>
                  <a:tcPr marL="68585" marR="68585" marT="0" marB="0" anchor="ctr"/>
                </a:tc>
                <a:tc>
                  <a:txBody>
                    <a:bodyPr/>
                    <a:lstStyle/>
                    <a:p>
                      <a:pPr marL="635" indent="-68580" algn="ctr">
                        <a:spcAft>
                          <a:spcPts val="0"/>
                        </a:spcAft>
                      </a:pPr>
                      <a:r>
                        <a:rPr lang="en-US" sz="2000" b="1" kern="100">
                          <a:effectLst/>
                        </a:rPr>
                        <a:t>n</a:t>
                      </a:r>
                      <a:r>
                        <a:rPr lang="en-US" sz="2000" b="1" kern="100" baseline="30000">
                          <a:effectLst/>
                        </a:rPr>
                        <a:t>5</a:t>
                      </a:r>
                      <a:endParaRPr lang="zh-CN" sz="1600" b="1" kern="100">
                        <a:effectLst/>
                        <a:latin typeface="Times New Roman"/>
                        <a:ea typeface="宋体"/>
                      </a:endParaRPr>
                    </a:p>
                  </a:txBody>
                  <a:tcPr marL="68585" marR="68585" marT="0" marB="0" anchor="ctr"/>
                </a:tc>
                <a:tc>
                  <a:txBody>
                    <a:bodyPr/>
                    <a:lstStyle/>
                    <a:p>
                      <a:pPr algn="ctr">
                        <a:spcAft>
                          <a:spcPts val="0"/>
                        </a:spcAft>
                      </a:pPr>
                      <a:r>
                        <a:rPr lang="en-US" sz="2000" b="1" kern="100">
                          <a:effectLst/>
                        </a:rPr>
                        <a:t>2</a:t>
                      </a:r>
                      <a:r>
                        <a:rPr lang="en-US" sz="2000" b="1" kern="100" baseline="30000">
                          <a:effectLst/>
                        </a:rPr>
                        <a:t>n</a:t>
                      </a:r>
                      <a:endParaRPr lang="zh-CN" sz="1600" b="1" kern="100">
                        <a:effectLst/>
                        <a:latin typeface="Times New Roman"/>
                        <a:ea typeface="宋体"/>
                      </a:endParaRPr>
                    </a:p>
                  </a:txBody>
                  <a:tcPr marL="68585" marR="68585" marT="0" marB="0" anchor="ctr"/>
                </a:tc>
                <a:tc>
                  <a:txBody>
                    <a:bodyPr/>
                    <a:lstStyle/>
                    <a:p>
                      <a:pPr marL="635" indent="-68580" algn="ctr">
                        <a:spcAft>
                          <a:spcPts val="0"/>
                        </a:spcAft>
                      </a:pPr>
                      <a:r>
                        <a:rPr lang="en-US" sz="2000" b="1" kern="100">
                          <a:effectLst/>
                        </a:rPr>
                        <a:t>3</a:t>
                      </a:r>
                      <a:r>
                        <a:rPr lang="en-US" sz="2000" b="1" kern="100" baseline="30000">
                          <a:effectLst/>
                        </a:rPr>
                        <a:t>n</a:t>
                      </a:r>
                      <a:endParaRPr lang="zh-CN" sz="1600" b="1" kern="100">
                        <a:effectLst/>
                        <a:latin typeface="Times New Roman"/>
                        <a:ea typeface="宋体"/>
                      </a:endParaRPr>
                    </a:p>
                  </a:txBody>
                  <a:tcPr marL="68585" marR="68585" marT="0" marB="0" anchor="ctr"/>
                </a:tc>
                <a:tc>
                  <a:txBody>
                    <a:bodyPr/>
                    <a:lstStyle/>
                    <a:p>
                      <a:pPr algn="ctr">
                        <a:spcAft>
                          <a:spcPts val="0"/>
                        </a:spcAft>
                      </a:pPr>
                      <a:r>
                        <a:rPr lang="en-US" sz="2000" b="1" kern="100">
                          <a:effectLst/>
                        </a:rPr>
                        <a:t>n!</a:t>
                      </a:r>
                      <a:endParaRPr lang="zh-CN" sz="1600" b="1" kern="100">
                        <a:effectLst/>
                        <a:latin typeface="Times New Roman"/>
                        <a:ea typeface="宋体"/>
                      </a:endParaRPr>
                    </a:p>
                  </a:txBody>
                  <a:tcPr marL="68585" marR="68585" marT="0" marB="0" anchor="ctr"/>
                </a:tc>
                <a:extLst>
                  <a:ext uri="{0D108BD9-81ED-4DB2-BD59-A6C34878D82A}">
                    <a16:rowId xmlns:a16="http://schemas.microsoft.com/office/drawing/2014/main" val="10000"/>
                  </a:ext>
                </a:extLst>
              </a:tr>
              <a:tr h="609526">
                <a:tc>
                  <a:txBody>
                    <a:bodyPr/>
                    <a:lstStyle/>
                    <a:p>
                      <a:pPr algn="ctr">
                        <a:spcAft>
                          <a:spcPts val="0"/>
                        </a:spcAft>
                      </a:pPr>
                      <a:r>
                        <a:rPr lang="en-US" sz="2000" b="1" kern="100">
                          <a:effectLst/>
                        </a:rPr>
                        <a:t>n=10</a:t>
                      </a:r>
                      <a:endParaRPr lang="zh-CN" sz="1600" b="1" kern="100">
                        <a:effectLst/>
                        <a:latin typeface="Times New Roman"/>
                        <a:ea typeface="宋体"/>
                      </a:endParaRPr>
                    </a:p>
                  </a:txBody>
                  <a:tcPr marL="68585" marR="68585" marT="0" marB="0" anchor="ctr"/>
                </a:tc>
                <a:tc>
                  <a:txBody>
                    <a:bodyPr/>
                    <a:lstStyle/>
                    <a:p>
                      <a:pPr algn="ctr">
                        <a:spcAft>
                          <a:spcPts val="0"/>
                        </a:spcAft>
                      </a:pPr>
                      <a:r>
                        <a:rPr lang="en-US" sz="2000" b="1" kern="100">
                          <a:effectLst/>
                        </a:rPr>
                        <a:t>3.3</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10</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33</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100</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1</a:t>
                      </a:r>
                      <a:endParaRPr lang="zh-CN" sz="1600" b="1" kern="100">
                        <a:effectLst/>
                      </a:endParaRPr>
                    </a:p>
                    <a:p>
                      <a:pPr marL="635" indent="-68580" algn="ctr">
                        <a:spcAft>
                          <a:spcPts val="0"/>
                        </a:spcAft>
                        <a:tabLst>
                          <a:tab pos="-68580" algn="l"/>
                        </a:tabLst>
                      </a:pPr>
                      <a:r>
                        <a:rPr lang="zh-CN" sz="2000" b="1" kern="100">
                          <a:effectLst/>
                        </a:rPr>
                        <a:t>毫秒</a:t>
                      </a:r>
                      <a:endParaRPr lang="zh-CN" sz="1600" b="1" kern="100">
                        <a:effectLst/>
                        <a:latin typeface="Times New Roman"/>
                        <a:ea typeface="宋体"/>
                      </a:endParaRPr>
                    </a:p>
                  </a:txBody>
                  <a:tcPr marL="68585" marR="68585" marT="0" marB="0" anchor="ctr"/>
                </a:tc>
                <a:tc>
                  <a:txBody>
                    <a:bodyPr/>
                    <a:lstStyle/>
                    <a:p>
                      <a:pPr marL="635" indent="-68580" algn="ctr">
                        <a:spcAft>
                          <a:spcPts val="0"/>
                        </a:spcAft>
                      </a:pPr>
                      <a:r>
                        <a:rPr lang="en-US" sz="2000" b="1" kern="100" dirty="0">
                          <a:effectLst/>
                        </a:rPr>
                        <a:t>0.1</a:t>
                      </a:r>
                      <a:endParaRPr lang="zh-CN" sz="1600" b="1" kern="100" dirty="0">
                        <a:effectLst/>
                      </a:endParaRPr>
                    </a:p>
                    <a:p>
                      <a:pPr marL="635" indent="-68580" algn="ctr">
                        <a:spcAft>
                          <a:spcPts val="0"/>
                        </a:spcAft>
                      </a:pPr>
                      <a:r>
                        <a:rPr lang="zh-CN" sz="2000" b="1" kern="100" dirty="0">
                          <a:effectLst/>
                        </a:rPr>
                        <a:t>秒</a:t>
                      </a:r>
                      <a:endParaRPr lang="zh-CN" sz="1600" b="1" kern="100" dirty="0">
                        <a:effectLst/>
                        <a:latin typeface="Times New Roman"/>
                        <a:ea typeface="宋体"/>
                      </a:endParaRPr>
                    </a:p>
                  </a:txBody>
                  <a:tcPr marL="68585" marR="68585" marT="0" marB="0" anchor="ctr"/>
                </a:tc>
                <a:tc>
                  <a:txBody>
                    <a:bodyPr/>
                    <a:lstStyle/>
                    <a:p>
                      <a:pPr algn="ctr">
                        <a:spcAft>
                          <a:spcPts val="0"/>
                        </a:spcAft>
                      </a:pPr>
                      <a:r>
                        <a:rPr lang="en-US" sz="2000" b="1" kern="100">
                          <a:effectLst/>
                        </a:rPr>
                        <a:t>1</a:t>
                      </a:r>
                      <a:endParaRPr lang="zh-CN" sz="1600" b="1" kern="100">
                        <a:effectLst/>
                      </a:endParaRPr>
                    </a:p>
                    <a:p>
                      <a:pPr algn="ctr">
                        <a:spcAft>
                          <a:spcPts val="0"/>
                        </a:spcAft>
                      </a:pPr>
                      <a:r>
                        <a:rPr lang="zh-CN" sz="2000" b="1" kern="100">
                          <a:effectLst/>
                        </a:rPr>
                        <a:t>毫秒</a:t>
                      </a:r>
                      <a:endParaRPr lang="zh-CN" sz="1600" b="1" kern="100">
                        <a:effectLst/>
                        <a:latin typeface="Times New Roman"/>
                        <a:ea typeface="宋体"/>
                      </a:endParaRPr>
                    </a:p>
                  </a:txBody>
                  <a:tcPr marL="68585" marR="68585" marT="0" marB="0" anchor="ctr"/>
                </a:tc>
                <a:tc>
                  <a:txBody>
                    <a:bodyPr/>
                    <a:lstStyle/>
                    <a:p>
                      <a:pPr marL="635" indent="-68580" algn="ctr">
                        <a:spcAft>
                          <a:spcPts val="0"/>
                        </a:spcAft>
                      </a:pPr>
                      <a:r>
                        <a:rPr lang="en-US" sz="2000" b="1" kern="100">
                          <a:effectLst/>
                        </a:rPr>
                        <a:t>59</a:t>
                      </a:r>
                      <a:endParaRPr lang="zh-CN" sz="1600" b="1" kern="100">
                        <a:effectLst/>
                      </a:endParaRPr>
                    </a:p>
                    <a:p>
                      <a:pPr marL="635" indent="-68580" algn="ctr">
                        <a:spcAft>
                          <a:spcPts val="0"/>
                        </a:spcAft>
                      </a:pPr>
                      <a:r>
                        <a:rPr lang="zh-CN" sz="2000" b="1" kern="100">
                          <a:effectLst/>
                        </a:rPr>
                        <a:t>毫秒</a:t>
                      </a:r>
                      <a:endParaRPr lang="zh-CN" sz="1600" b="1" kern="100">
                        <a:effectLst/>
                        <a:latin typeface="Times New Roman"/>
                        <a:ea typeface="宋体"/>
                      </a:endParaRPr>
                    </a:p>
                  </a:txBody>
                  <a:tcPr marL="68585" marR="68585" marT="0" marB="0" anchor="ctr"/>
                </a:tc>
                <a:tc>
                  <a:txBody>
                    <a:bodyPr/>
                    <a:lstStyle/>
                    <a:p>
                      <a:pPr algn="ctr">
                        <a:spcAft>
                          <a:spcPts val="0"/>
                        </a:spcAft>
                      </a:pPr>
                      <a:r>
                        <a:rPr lang="en-US" sz="2000" b="1" kern="100">
                          <a:effectLst/>
                        </a:rPr>
                        <a:t>3.6</a:t>
                      </a:r>
                      <a:endParaRPr lang="zh-CN" sz="1600" b="1" kern="100">
                        <a:effectLst/>
                      </a:endParaRPr>
                    </a:p>
                    <a:p>
                      <a:pPr algn="ctr">
                        <a:spcAft>
                          <a:spcPts val="0"/>
                        </a:spcAft>
                      </a:pPr>
                      <a:r>
                        <a:rPr lang="zh-CN" sz="2000" b="1" kern="100">
                          <a:effectLst/>
                        </a:rPr>
                        <a:t>秒</a:t>
                      </a:r>
                      <a:endParaRPr lang="zh-CN" sz="1600" b="1" kern="100">
                        <a:effectLst/>
                        <a:latin typeface="Times New Roman"/>
                        <a:ea typeface="宋体"/>
                      </a:endParaRPr>
                    </a:p>
                  </a:txBody>
                  <a:tcPr marL="68585" marR="68585" marT="0" marB="0" anchor="ctr"/>
                </a:tc>
                <a:extLst>
                  <a:ext uri="{0D108BD9-81ED-4DB2-BD59-A6C34878D82A}">
                    <a16:rowId xmlns:a16="http://schemas.microsoft.com/office/drawing/2014/main" val="10001"/>
                  </a:ext>
                </a:extLst>
              </a:tr>
              <a:tr h="609526">
                <a:tc>
                  <a:txBody>
                    <a:bodyPr/>
                    <a:lstStyle/>
                    <a:p>
                      <a:pPr algn="ctr">
                        <a:spcAft>
                          <a:spcPts val="0"/>
                        </a:spcAft>
                      </a:pPr>
                      <a:r>
                        <a:rPr lang="en-US" sz="2000" b="1" kern="100">
                          <a:effectLst/>
                        </a:rPr>
                        <a:t>n=40</a:t>
                      </a:r>
                      <a:endParaRPr lang="zh-CN" sz="1600" b="1" kern="100">
                        <a:effectLst/>
                        <a:latin typeface="Times New Roman"/>
                        <a:ea typeface="宋体"/>
                      </a:endParaRPr>
                    </a:p>
                  </a:txBody>
                  <a:tcPr marL="68585" marR="68585" marT="0" marB="0" anchor="ctr"/>
                </a:tc>
                <a:tc>
                  <a:txBody>
                    <a:bodyPr/>
                    <a:lstStyle/>
                    <a:p>
                      <a:pPr algn="ctr">
                        <a:spcAft>
                          <a:spcPts val="0"/>
                        </a:spcAft>
                      </a:pPr>
                      <a:r>
                        <a:rPr lang="en-US" sz="2000" b="1" kern="100">
                          <a:effectLst/>
                        </a:rPr>
                        <a:t>5.3</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40</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213</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1600</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64</a:t>
                      </a:r>
                      <a:endParaRPr lang="zh-CN" sz="1600" b="1" kern="100">
                        <a:effectLst/>
                      </a:endParaRPr>
                    </a:p>
                    <a:p>
                      <a:pPr marL="635" indent="-68580" algn="ctr">
                        <a:spcAft>
                          <a:spcPts val="0"/>
                        </a:spcAft>
                        <a:tabLst>
                          <a:tab pos="-68580" algn="l"/>
                        </a:tabLst>
                      </a:pPr>
                      <a:r>
                        <a:rPr lang="zh-CN" sz="2000" b="1" kern="100">
                          <a:effectLst/>
                        </a:rPr>
                        <a:t>毫秒</a:t>
                      </a:r>
                      <a:endParaRPr lang="zh-CN" sz="1600" b="1" kern="100">
                        <a:effectLst/>
                        <a:latin typeface="Times New Roman"/>
                        <a:ea typeface="宋体"/>
                      </a:endParaRPr>
                    </a:p>
                  </a:txBody>
                  <a:tcPr marL="68585" marR="68585" marT="0" marB="0" anchor="ctr"/>
                </a:tc>
                <a:tc>
                  <a:txBody>
                    <a:bodyPr/>
                    <a:lstStyle/>
                    <a:p>
                      <a:pPr marL="635" indent="-68580" algn="ctr">
                        <a:spcAft>
                          <a:spcPts val="0"/>
                        </a:spcAft>
                      </a:pPr>
                      <a:r>
                        <a:rPr lang="en-US" sz="2000" b="1" kern="100">
                          <a:effectLst/>
                        </a:rPr>
                        <a:t>1.3</a:t>
                      </a:r>
                      <a:endParaRPr lang="zh-CN" sz="1600" b="1" kern="100">
                        <a:effectLst/>
                      </a:endParaRPr>
                    </a:p>
                    <a:p>
                      <a:pPr marL="635" indent="-68580" algn="ctr">
                        <a:spcAft>
                          <a:spcPts val="0"/>
                        </a:spcAft>
                      </a:pPr>
                      <a:r>
                        <a:rPr lang="zh-CN" sz="2000" b="1" kern="100">
                          <a:effectLst/>
                        </a:rPr>
                        <a:t>分</a:t>
                      </a:r>
                      <a:endParaRPr lang="zh-CN" sz="1600" b="1" kern="100">
                        <a:effectLst/>
                        <a:latin typeface="Times New Roman"/>
                        <a:ea typeface="宋体"/>
                      </a:endParaRPr>
                    </a:p>
                  </a:txBody>
                  <a:tcPr marL="68585" marR="68585" marT="0" marB="0" anchor="ctr"/>
                </a:tc>
                <a:tc>
                  <a:txBody>
                    <a:bodyPr/>
                    <a:lstStyle/>
                    <a:p>
                      <a:pPr algn="ctr">
                        <a:spcAft>
                          <a:spcPts val="0"/>
                        </a:spcAft>
                      </a:pPr>
                      <a:r>
                        <a:rPr lang="en-US" sz="2000" b="1" kern="100">
                          <a:effectLst/>
                        </a:rPr>
                        <a:t>12.7</a:t>
                      </a:r>
                      <a:endParaRPr lang="zh-CN" sz="1600" b="1" kern="100">
                        <a:effectLst/>
                      </a:endParaRPr>
                    </a:p>
                    <a:p>
                      <a:pPr algn="ctr">
                        <a:spcAft>
                          <a:spcPts val="0"/>
                        </a:spcAft>
                      </a:pPr>
                      <a:r>
                        <a:rPr lang="zh-CN" sz="2000" b="1" kern="100">
                          <a:effectLst/>
                        </a:rPr>
                        <a:t>天</a:t>
                      </a:r>
                      <a:endParaRPr lang="zh-CN" sz="1600" b="1" kern="100">
                        <a:effectLst/>
                        <a:latin typeface="Times New Roman"/>
                        <a:ea typeface="宋体"/>
                      </a:endParaRPr>
                    </a:p>
                  </a:txBody>
                  <a:tcPr marL="68585" marR="68585" marT="0" marB="0" anchor="ctr"/>
                </a:tc>
                <a:tc>
                  <a:txBody>
                    <a:bodyPr/>
                    <a:lstStyle/>
                    <a:p>
                      <a:pPr marL="635" indent="-68580" algn="ctr">
                        <a:spcAft>
                          <a:spcPts val="0"/>
                        </a:spcAft>
                      </a:pPr>
                      <a:r>
                        <a:rPr lang="en-US" sz="2000" b="1" kern="100">
                          <a:effectLst/>
                        </a:rPr>
                        <a:t>3855</a:t>
                      </a:r>
                      <a:endParaRPr lang="zh-CN" sz="1600" b="1" kern="100">
                        <a:effectLst/>
                      </a:endParaRPr>
                    </a:p>
                    <a:p>
                      <a:pPr marL="635" indent="-68580" algn="ctr">
                        <a:spcAft>
                          <a:spcPts val="0"/>
                        </a:spcAft>
                      </a:pPr>
                      <a:r>
                        <a:rPr lang="zh-CN" sz="2000" b="1" kern="100">
                          <a:effectLst/>
                        </a:rPr>
                        <a:t>世纪</a:t>
                      </a:r>
                      <a:endParaRPr lang="zh-CN" sz="1600" b="1" kern="100">
                        <a:effectLst/>
                        <a:latin typeface="Times New Roman"/>
                        <a:ea typeface="宋体"/>
                      </a:endParaRPr>
                    </a:p>
                  </a:txBody>
                  <a:tcPr marL="68585" marR="68585" marT="0" marB="0" anchor="ctr"/>
                </a:tc>
                <a:tc>
                  <a:txBody>
                    <a:bodyPr/>
                    <a:lstStyle/>
                    <a:p>
                      <a:pPr algn="ctr">
                        <a:spcAft>
                          <a:spcPts val="0"/>
                        </a:spcAft>
                      </a:pPr>
                      <a:r>
                        <a:rPr lang="en-US" sz="2000" b="1" kern="100">
                          <a:effectLst/>
                        </a:rPr>
                        <a:t>10</a:t>
                      </a:r>
                      <a:r>
                        <a:rPr lang="en-US" sz="2000" b="1" kern="100" baseline="30000">
                          <a:effectLst/>
                        </a:rPr>
                        <a:t>3</a:t>
                      </a:r>
                      <a:endParaRPr lang="zh-CN" sz="1600" b="1" kern="100">
                        <a:effectLst/>
                      </a:endParaRPr>
                    </a:p>
                    <a:p>
                      <a:pPr algn="ctr">
                        <a:spcAft>
                          <a:spcPts val="0"/>
                        </a:spcAft>
                      </a:pPr>
                      <a:r>
                        <a:rPr lang="zh-CN" sz="2000" b="1" kern="100">
                          <a:effectLst/>
                        </a:rPr>
                        <a:t>世纪</a:t>
                      </a:r>
                      <a:endParaRPr lang="zh-CN" sz="1600" b="1" kern="100">
                        <a:effectLst/>
                        <a:latin typeface="Times New Roman"/>
                        <a:ea typeface="宋体"/>
                      </a:endParaRPr>
                    </a:p>
                  </a:txBody>
                  <a:tcPr marL="68585" marR="68585" marT="0" marB="0" anchor="ctr"/>
                </a:tc>
                <a:extLst>
                  <a:ext uri="{0D108BD9-81ED-4DB2-BD59-A6C34878D82A}">
                    <a16:rowId xmlns:a16="http://schemas.microsoft.com/office/drawing/2014/main" val="10002"/>
                  </a:ext>
                </a:extLst>
              </a:tr>
              <a:tr h="792384">
                <a:tc>
                  <a:txBody>
                    <a:bodyPr/>
                    <a:lstStyle/>
                    <a:p>
                      <a:pPr algn="ctr">
                        <a:spcAft>
                          <a:spcPts val="0"/>
                        </a:spcAft>
                      </a:pPr>
                      <a:r>
                        <a:rPr lang="en-US" sz="2000" b="1" kern="100">
                          <a:effectLst/>
                        </a:rPr>
                        <a:t>n=60</a:t>
                      </a:r>
                      <a:endParaRPr lang="zh-CN" sz="1600" b="1" kern="100">
                        <a:effectLst/>
                        <a:latin typeface="Times New Roman"/>
                        <a:ea typeface="宋体"/>
                      </a:endParaRPr>
                    </a:p>
                  </a:txBody>
                  <a:tcPr marL="68585" marR="68585" marT="0" marB="0" anchor="ctr"/>
                </a:tc>
                <a:tc>
                  <a:txBody>
                    <a:bodyPr/>
                    <a:lstStyle/>
                    <a:p>
                      <a:pPr algn="ctr">
                        <a:spcAft>
                          <a:spcPts val="0"/>
                        </a:spcAft>
                      </a:pPr>
                      <a:r>
                        <a:rPr lang="en-US" sz="2000" b="1" kern="100">
                          <a:effectLst/>
                        </a:rPr>
                        <a:t>5.9</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60</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354</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3600</a:t>
                      </a:r>
                      <a:endParaRPr lang="zh-CN" sz="1600" b="1" kern="100">
                        <a:effectLst/>
                        <a:latin typeface="Times New Roman"/>
                        <a:ea typeface="宋体"/>
                      </a:endParaRPr>
                    </a:p>
                  </a:txBody>
                  <a:tcPr marL="68585" marR="68585" marT="0" marB="0" anchor="ctr"/>
                </a:tc>
                <a:tc>
                  <a:txBody>
                    <a:bodyPr/>
                    <a:lstStyle/>
                    <a:p>
                      <a:pPr marL="635" indent="-68580" algn="ctr">
                        <a:spcAft>
                          <a:spcPts val="0"/>
                        </a:spcAft>
                        <a:tabLst>
                          <a:tab pos="-68580" algn="l"/>
                        </a:tabLst>
                      </a:pPr>
                      <a:r>
                        <a:rPr lang="en-US" sz="2000" b="1" kern="100">
                          <a:effectLst/>
                        </a:rPr>
                        <a:t>216</a:t>
                      </a:r>
                      <a:endParaRPr lang="zh-CN" sz="1600" b="1" kern="100">
                        <a:effectLst/>
                      </a:endParaRPr>
                    </a:p>
                    <a:p>
                      <a:pPr marL="635" indent="-68580" algn="ctr">
                        <a:spcAft>
                          <a:spcPts val="0"/>
                        </a:spcAft>
                        <a:tabLst>
                          <a:tab pos="-68580" algn="l"/>
                        </a:tabLst>
                      </a:pPr>
                      <a:r>
                        <a:rPr lang="zh-CN" sz="2000" b="1" kern="100">
                          <a:effectLst/>
                        </a:rPr>
                        <a:t>毫秒</a:t>
                      </a:r>
                      <a:endParaRPr lang="zh-CN" sz="1600" b="1" kern="100">
                        <a:effectLst/>
                        <a:latin typeface="Times New Roman"/>
                        <a:ea typeface="宋体"/>
                      </a:endParaRPr>
                    </a:p>
                  </a:txBody>
                  <a:tcPr marL="68585" marR="68585" marT="0" marB="0" anchor="ctr"/>
                </a:tc>
                <a:tc>
                  <a:txBody>
                    <a:bodyPr/>
                    <a:lstStyle/>
                    <a:p>
                      <a:pPr marL="635" indent="-68580" algn="ctr">
                        <a:spcAft>
                          <a:spcPts val="0"/>
                        </a:spcAft>
                      </a:pPr>
                      <a:r>
                        <a:rPr lang="en-US" sz="2000" b="1" kern="100">
                          <a:effectLst/>
                        </a:rPr>
                        <a:t>7.6</a:t>
                      </a:r>
                      <a:endParaRPr lang="zh-CN" sz="1600" b="1" kern="100">
                        <a:effectLst/>
                      </a:endParaRPr>
                    </a:p>
                    <a:p>
                      <a:pPr marL="635" indent="-68580" algn="ctr">
                        <a:spcAft>
                          <a:spcPts val="0"/>
                        </a:spcAft>
                      </a:pPr>
                      <a:r>
                        <a:rPr lang="zh-CN" sz="2000" b="1" kern="100">
                          <a:effectLst/>
                        </a:rPr>
                        <a:t>分</a:t>
                      </a:r>
                      <a:endParaRPr lang="zh-CN" sz="1600" b="1" kern="100">
                        <a:effectLst/>
                        <a:latin typeface="Times New Roman"/>
                        <a:ea typeface="宋体"/>
                      </a:endParaRPr>
                    </a:p>
                  </a:txBody>
                  <a:tcPr marL="68585" marR="68585" marT="0" marB="0" anchor="ctr"/>
                </a:tc>
                <a:tc>
                  <a:txBody>
                    <a:bodyPr/>
                    <a:lstStyle/>
                    <a:p>
                      <a:pPr algn="ctr">
                        <a:spcAft>
                          <a:spcPts val="0"/>
                        </a:spcAft>
                      </a:pPr>
                      <a:r>
                        <a:rPr lang="en-US" sz="2000" b="1" kern="100">
                          <a:effectLst/>
                        </a:rPr>
                        <a:t>366</a:t>
                      </a:r>
                      <a:endParaRPr lang="zh-CN" sz="1600" b="1" kern="100">
                        <a:effectLst/>
                      </a:endParaRPr>
                    </a:p>
                    <a:p>
                      <a:pPr algn="ctr">
                        <a:spcAft>
                          <a:spcPts val="0"/>
                        </a:spcAft>
                      </a:pPr>
                      <a:r>
                        <a:rPr lang="zh-CN" sz="2000" b="1" kern="100">
                          <a:effectLst/>
                        </a:rPr>
                        <a:t>世纪</a:t>
                      </a:r>
                      <a:endParaRPr lang="zh-CN" sz="1600" b="1" kern="100">
                        <a:effectLst/>
                        <a:latin typeface="Times New Roman"/>
                        <a:ea typeface="宋体"/>
                      </a:endParaRPr>
                    </a:p>
                  </a:txBody>
                  <a:tcPr marL="68585" marR="68585" marT="0" marB="0" anchor="ctr"/>
                </a:tc>
                <a:tc>
                  <a:txBody>
                    <a:bodyPr/>
                    <a:lstStyle/>
                    <a:p>
                      <a:pPr indent="-60325" algn="ctr">
                        <a:spcAft>
                          <a:spcPts val="0"/>
                        </a:spcAft>
                      </a:pPr>
                      <a:r>
                        <a:rPr lang="en-US" sz="1600" b="1" kern="100">
                          <a:effectLst/>
                        </a:rPr>
                        <a:t>1.3</a:t>
                      </a:r>
                      <a:r>
                        <a:rPr lang="zh-CN" sz="1600" b="1" kern="100">
                          <a:effectLst/>
                        </a:rPr>
                        <a:t>×</a:t>
                      </a:r>
                      <a:r>
                        <a:rPr lang="en-US" sz="1600" b="1" kern="100">
                          <a:effectLst/>
                        </a:rPr>
                        <a:t>10</a:t>
                      </a:r>
                      <a:r>
                        <a:rPr lang="en-US" sz="1600" b="1" kern="100" baseline="30000">
                          <a:effectLst/>
                        </a:rPr>
                        <a:t>13</a:t>
                      </a:r>
                      <a:endParaRPr lang="zh-CN" sz="1600" b="1" kern="100">
                        <a:effectLst/>
                      </a:endParaRPr>
                    </a:p>
                    <a:p>
                      <a:pPr marL="635" indent="-68580" algn="ctr">
                        <a:spcAft>
                          <a:spcPts val="0"/>
                        </a:spcAft>
                      </a:pPr>
                      <a:r>
                        <a:rPr lang="zh-CN" sz="2000" b="1" kern="100">
                          <a:effectLst/>
                        </a:rPr>
                        <a:t>世纪</a:t>
                      </a:r>
                      <a:endParaRPr lang="zh-CN" sz="1600" b="1" kern="100">
                        <a:effectLst/>
                        <a:latin typeface="Times New Roman"/>
                        <a:ea typeface="宋体"/>
                      </a:endParaRPr>
                    </a:p>
                  </a:txBody>
                  <a:tcPr marL="68585" marR="68585" marT="0" marB="0" anchor="ctr"/>
                </a:tc>
                <a:tc>
                  <a:txBody>
                    <a:bodyPr/>
                    <a:lstStyle/>
                    <a:p>
                      <a:pPr algn="ctr">
                        <a:spcAft>
                          <a:spcPts val="0"/>
                        </a:spcAft>
                      </a:pPr>
                      <a:r>
                        <a:rPr lang="en-US" sz="2000" b="1" kern="100" dirty="0">
                          <a:effectLst/>
                        </a:rPr>
                        <a:t>10</a:t>
                      </a:r>
                      <a:r>
                        <a:rPr lang="en-US" sz="2000" b="1" kern="100" baseline="30000" dirty="0">
                          <a:effectLst/>
                        </a:rPr>
                        <a:t>66</a:t>
                      </a:r>
                      <a:endParaRPr lang="zh-CN" sz="1600" b="1" kern="100" dirty="0">
                        <a:effectLst/>
                      </a:endParaRPr>
                    </a:p>
                    <a:p>
                      <a:pPr algn="ctr">
                        <a:spcAft>
                          <a:spcPts val="0"/>
                        </a:spcAft>
                      </a:pPr>
                      <a:r>
                        <a:rPr lang="zh-CN" sz="2000" b="1" kern="100" dirty="0">
                          <a:effectLst/>
                        </a:rPr>
                        <a:t>世纪</a:t>
                      </a:r>
                      <a:endParaRPr lang="zh-CN" sz="1600" b="1" kern="100" dirty="0">
                        <a:effectLst/>
                        <a:latin typeface="Times New Roman"/>
                        <a:ea typeface="宋体"/>
                      </a:endParaRPr>
                    </a:p>
                  </a:txBody>
                  <a:tcPr marL="68585" marR="68585" marT="0" marB="0" anchor="ctr"/>
                </a:tc>
                <a:extLst>
                  <a:ext uri="{0D108BD9-81ED-4DB2-BD59-A6C34878D82A}">
                    <a16:rowId xmlns:a16="http://schemas.microsoft.com/office/drawing/2014/main" val="10003"/>
                  </a:ext>
                </a:extLst>
              </a:tr>
            </a:tbl>
          </a:graphicData>
        </a:graphic>
      </p:graphicFrame>
    </p:spTree>
  </p:cSld>
  <p:clrMapOvr>
    <a:masterClrMapping/>
  </p:clrMapOvr>
  <p:transition>
    <p:pull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20190404192343144[1].png"/>
          <p:cNvPicPr>
            <a:picLocks noGrp="1" noChangeAspect="1"/>
          </p:cNvPicPr>
          <p:nvPr>
            <p:ph idx="1"/>
          </p:nvPr>
        </p:nvPicPr>
        <p:blipFill>
          <a:blip r:embed="rId2"/>
          <a:stretch>
            <a:fillRect/>
          </a:stretch>
        </p:blipFill>
        <p:spPr>
          <a:xfrm>
            <a:off x="1785918" y="500042"/>
            <a:ext cx="5500726" cy="5982932"/>
          </a:xfrm>
        </p:spPr>
      </p:pic>
      <p:sp>
        <p:nvSpPr>
          <p:cNvPr id="4" name="灯片编号占位符 3"/>
          <p:cNvSpPr>
            <a:spLocks noGrp="1"/>
          </p:cNvSpPr>
          <p:nvPr>
            <p:ph type="sldNum" sz="quarter" idx="12"/>
          </p:nvPr>
        </p:nvSpPr>
        <p:spPr/>
        <p:txBody>
          <a:bodyPr/>
          <a:lstStyle/>
          <a:p>
            <a:fld id="{758C1576-89D3-488E-A258-12335B54F9B2}" type="slidenum">
              <a:rPr lang="en-US" altLang="zh-CN" smtClean="0"/>
              <a:pPr/>
              <a:t>41</a:t>
            </a:fld>
            <a:endParaRPr lang="en-US" altLang="zh-CN"/>
          </a:p>
        </p:txBody>
      </p:sp>
    </p:spTree>
    <p:extLst>
      <p:ext uri="{BB962C8B-B14F-4D97-AF65-F5344CB8AC3E}">
        <p14:creationId xmlns:p14="http://schemas.microsoft.com/office/powerpoint/2010/main" val="29142538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2411413" y="1989138"/>
            <a:ext cx="5976937" cy="3168650"/>
          </a:xfrm>
        </p:spPr>
        <p:txBody>
          <a:bodyPr/>
          <a:lstStyle/>
          <a:p>
            <a:pPr eaLnBrk="1" hangingPunct="1"/>
            <a:r>
              <a:rPr lang="zh-CN" altLang="en-US" b="1" smtClean="0"/>
              <a:t>对数函数的增长如此之慢，几乎可以认为</a:t>
            </a:r>
            <a:r>
              <a:rPr lang="en-US" altLang="zh-CN" b="1" smtClean="0"/>
              <a:t>:</a:t>
            </a:r>
          </a:p>
          <a:p>
            <a:pPr lvl="1" eaLnBrk="1" hangingPunct="1"/>
            <a:r>
              <a:rPr lang="zh-CN" altLang="en-US" b="1" smtClean="0"/>
              <a:t>如果一个算法具有对数级的基本操作次数，该程序对任何实际规模的输入几乎都会在瞬间完成。</a:t>
            </a:r>
          </a:p>
        </p:txBody>
      </p:sp>
      <p:graphicFrame>
        <p:nvGraphicFramePr>
          <p:cNvPr id="6" name="内容占位符 4">
            <a:extLst/>
          </p:cNvPr>
          <p:cNvGraphicFramePr>
            <a:graphicFrameLocks/>
          </p:cNvGraphicFramePr>
          <p:nvPr/>
        </p:nvGraphicFramePr>
        <p:xfrm>
          <a:off x="611188" y="2024063"/>
          <a:ext cx="1763712" cy="2989263"/>
        </p:xfrm>
        <a:graphic>
          <a:graphicData uri="http://schemas.openxmlformats.org/drawingml/2006/table">
            <a:tbl>
              <a:tblPr firstRow="1" bandRow="1">
                <a:tableStyleId>{5C22544A-7EE6-4342-B048-85BDC9FD1C3A}</a:tableStyleId>
              </a:tblPr>
              <a:tblGrid>
                <a:gridCol w="719883">
                  <a:extLst>
                    <a:ext uri="{9D8B030D-6E8A-4147-A177-3AD203B41FA5}">
                      <a16:colId xmlns:a16="http://schemas.microsoft.com/office/drawing/2014/main" val="20000"/>
                    </a:ext>
                  </a:extLst>
                </a:gridCol>
                <a:gridCol w="1043829">
                  <a:extLst>
                    <a:ext uri="{9D8B030D-6E8A-4147-A177-3AD203B41FA5}">
                      <a16:colId xmlns:a16="http://schemas.microsoft.com/office/drawing/2014/main" val="20001"/>
                    </a:ext>
                  </a:extLst>
                </a:gridCol>
              </a:tblGrid>
              <a:tr h="518218">
                <a:tc>
                  <a:txBody>
                    <a:bodyPr/>
                    <a:lstStyle/>
                    <a:p>
                      <a:pPr algn="ctr"/>
                      <a:r>
                        <a:rPr lang="en-US" altLang="zh-CN" sz="2800" b="1" dirty="0">
                          <a:solidFill>
                            <a:schemeClr val="tx1"/>
                          </a:solidFill>
                        </a:rPr>
                        <a:t>n</a:t>
                      </a:r>
                      <a:endParaRPr lang="zh-CN" altLang="en-US" sz="2800" b="1" dirty="0">
                        <a:solidFill>
                          <a:schemeClr val="tx1"/>
                        </a:solidFill>
                      </a:endParaRPr>
                    </a:p>
                  </a:txBody>
                  <a:tcPr marL="91415" marR="91415" marT="45723" marB="45723">
                    <a:solidFill>
                      <a:schemeClr val="accent2">
                        <a:lumMod val="20000"/>
                        <a:lumOff val="80000"/>
                      </a:schemeClr>
                    </a:solidFill>
                  </a:tcPr>
                </a:tc>
                <a:tc>
                  <a:txBody>
                    <a:bodyPr/>
                    <a:lstStyle/>
                    <a:p>
                      <a:pPr algn="ctr"/>
                      <a:r>
                        <a:rPr lang="en-US" altLang="zh-CN" sz="2000" b="1" dirty="0">
                          <a:solidFill>
                            <a:schemeClr val="tx1"/>
                          </a:solidFill>
                        </a:rPr>
                        <a:t>Log </a:t>
                      </a:r>
                      <a:r>
                        <a:rPr lang="en-US" altLang="zh-CN" sz="2000" b="1" baseline="-25000" dirty="0">
                          <a:solidFill>
                            <a:schemeClr val="tx1"/>
                          </a:solidFill>
                        </a:rPr>
                        <a:t>2</a:t>
                      </a:r>
                      <a:r>
                        <a:rPr lang="en-US" altLang="zh-CN" sz="2000" b="1" dirty="0">
                          <a:solidFill>
                            <a:schemeClr val="tx1"/>
                          </a:solidFill>
                        </a:rPr>
                        <a:t> n</a:t>
                      </a:r>
                      <a:endParaRPr lang="zh-CN" altLang="en-US" sz="2000" b="1" dirty="0">
                        <a:solidFill>
                          <a:schemeClr val="tx1"/>
                        </a:solidFill>
                      </a:endParaRPr>
                    </a:p>
                  </a:txBody>
                  <a:tcPr marL="91415" marR="91415" marT="45723" marB="45723">
                    <a:solidFill>
                      <a:schemeClr val="accent2">
                        <a:lumMod val="20000"/>
                        <a:lumOff val="80000"/>
                      </a:schemeClr>
                    </a:solidFill>
                  </a:tcPr>
                </a:tc>
                <a:extLst>
                  <a:ext uri="{0D108BD9-81ED-4DB2-BD59-A6C34878D82A}">
                    <a16:rowId xmlns:a16="http://schemas.microsoft.com/office/drawing/2014/main" val="10000"/>
                  </a:ext>
                </a:extLst>
              </a:tr>
              <a:tr h="483539">
                <a:tc>
                  <a:txBody>
                    <a:bodyPr/>
                    <a:lstStyle/>
                    <a:p>
                      <a:pPr algn="ctr"/>
                      <a:r>
                        <a:rPr lang="en-US" altLang="zh-CN" sz="2000" b="1" dirty="0">
                          <a:solidFill>
                            <a:schemeClr val="tx1"/>
                          </a:solidFill>
                        </a:rPr>
                        <a:t>10</a:t>
                      </a:r>
                      <a:endParaRPr lang="zh-CN" altLang="en-US" sz="2000" b="1" dirty="0">
                        <a:solidFill>
                          <a:schemeClr val="tx1"/>
                        </a:solidFill>
                      </a:endParaRPr>
                    </a:p>
                  </a:txBody>
                  <a:tcPr marL="91415" marR="91415" marT="45723" marB="45723">
                    <a:solidFill>
                      <a:schemeClr val="accent2">
                        <a:lumMod val="20000"/>
                        <a:lumOff val="80000"/>
                      </a:schemeClr>
                    </a:solidFill>
                  </a:tcPr>
                </a:tc>
                <a:tc>
                  <a:txBody>
                    <a:bodyPr/>
                    <a:lstStyle/>
                    <a:p>
                      <a:pPr algn="ctr"/>
                      <a:r>
                        <a:rPr lang="en-US" altLang="zh-CN" sz="2000" b="1" dirty="0">
                          <a:solidFill>
                            <a:schemeClr val="tx1"/>
                          </a:solidFill>
                        </a:rPr>
                        <a:t>3.3</a:t>
                      </a:r>
                      <a:endParaRPr lang="zh-CN" altLang="en-US" sz="2000" b="1" dirty="0">
                        <a:solidFill>
                          <a:schemeClr val="tx1"/>
                        </a:solidFill>
                      </a:endParaRPr>
                    </a:p>
                  </a:txBody>
                  <a:tcPr marL="91415" marR="91415" marT="45723" marB="45723">
                    <a:solidFill>
                      <a:schemeClr val="accent2">
                        <a:lumMod val="20000"/>
                        <a:lumOff val="80000"/>
                      </a:schemeClr>
                    </a:solidFill>
                  </a:tcPr>
                </a:tc>
                <a:extLst>
                  <a:ext uri="{0D108BD9-81ED-4DB2-BD59-A6C34878D82A}">
                    <a16:rowId xmlns:a16="http://schemas.microsoft.com/office/drawing/2014/main" val="10001"/>
                  </a:ext>
                </a:extLst>
              </a:tr>
              <a:tr h="396283">
                <a:tc>
                  <a:txBody>
                    <a:bodyPr/>
                    <a:lstStyle/>
                    <a:p>
                      <a:pPr algn="ctr"/>
                      <a:r>
                        <a:rPr lang="en-US" altLang="zh-CN" sz="2000" b="1" dirty="0">
                          <a:solidFill>
                            <a:schemeClr val="tx1"/>
                          </a:solidFill>
                        </a:rPr>
                        <a:t>10</a:t>
                      </a:r>
                      <a:r>
                        <a:rPr lang="en-US" altLang="zh-CN" sz="2000" b="1" baseline="30000" dirty="0">
                          <a:solidFill>
                            <a:schemeClr val="tx1"/>
                          </a:solidFill>
                        </a:rPr>
                        <a:t>2</a:t>
                      </a:r>
                      <a:endParaRPr lang="zh-CN" altLang="en-US" sz="2000" b="1" dirty="0">
                        <a:solidFill>
                          <a:schemeClr val="tx1"/>
                        </a:solidFill>
                      </a:endParaRPr>
                    </a:p>
                  </a:txBody>
                  <a:tcPr marL="91415" marR="91415" marT="45723" marB="45723">
                    <a:solidFill>
                      <a:schemeClr val="accent2">
                        <a:lumMod val="20000"/>
                        <a:lumOff val="80000"/>
                      </a:schemeClr>
                    </a:solidFill>
                  </a:tcPr>
                </a:tc>
                <a:tc>
                  <a:txBody>
                    <a:bodyPr/>
                    <a:lstStyle/>
                    <a:p>
                      <a:pPr algn="ctr"/>
                      <a:r>
                        <a:rPr lang="en-US" altLang="zh-CN" sz="2000" b="1" dirty="0">
                          <a:solidFill>
                            <a:schemeClr val="tx1"/>
                          </a:solidFill>
                        </a:rPr>
                        <a:t>6.6</a:t>
                      </a:r>
                      <a:endParaRPr lang="zh-CN" altLang="en-US" sz="2000" b="1" dirty="0">
                        <a:solidFill>
                          <a:schemeClr val="tx1"/>
                        </a:solidFill>
                      </a:endParaRPr>
                    </a:p>
                  </a:txBody>
                  <a:tcPr marL="91415" marR="91415" marT="45723" marB="45723">
                    <a:solidFill>
                      <a:schemeClr val="accent2">
                        <a:lumMod val="20000"/>
                        <a:lumOff val="80000"/>
                      </a:schemeClr>
                    </a:solidFill>
                  </a:tcPr>
                </a:tc>
                <a:extLst>
                  <a:ext uri="{0D108BD9-81ED-4DB2-BD59-A6C34878D82A}">
                    <a16:rowId xmlns:a16="http://schemas.microsoft.com/office/drawing/2014/main" val="10002"/>
                  </a:ext>
                </a:extLst>
              </a:tr>
              <a:tr h="40237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10</a:t>
                      </a:r>
                      <a:r>
                        <a:rPr lang="en-US" altLang="zh-CN" sz="2000" b="1" baseline="30000" dirty="0">
                          <a:solidFill>
                            <a:schemeClr val="tx1"/>
                          </a:solidFill>
                        </a:rPr>
                        <a:t>3</a:t>
                      </a:r>
                      <a:endParaRPr lang="zh-CN" altLang="en-US" sz="2000" b="1" dirty="0">
                        <a:solidFill>
                          <a:schemeClr val="tx1"/>
                        </a:solidFill>
                      </a:endParaRPr>
                    </a:p>
                  </a:txBody>
                  <a:tcPr marL="91415" marR="91415" marT="45723" marB="45723">
                    <a:solidFill>
                      <a:schemeClr val="accent2">
                        <a:lumMod val="20000"/>
                        <a:lumOff val="80000"/>
                      </a:schemeClr>
                    </a:solidFill>
                  </a:tcPr>
                </a:tc>
                <a:tc>
                  <a:txBody>
                    <a:bodyPr/>
                    <a:lstStyle/>
                    <a:p>
                      <a:pPr algn="ctr"/>
                      <a:r>
                        <a:rPr lang="en-US" altLang="zh-CN" sz="2000" b="1" dirty="0">
                          <a:solidFill>
                            <a:schemeClr val="tx1"/>
                          </a:solidFill>
                        </a:rPr>
                        <a:t>10</a:t>
                      </a:r>
                      <a:endParaRPr lang="zh-CN" altLang="en-US" sz="2000" b="1" dirty="0">
                        <a:solidFill>
                          <a:schemeClr val="tx1"/>
                        </a:solidFill>
                      </a:endParaRPr>
                    </a:p>
                  </a:txBody>
                  <a:tcPr marL="91415" marR="91415" marT="45723" marB="45723">
                    <a:solidFill>
                      <a:schemeClr val="accent2">
                        <a:lumMod val="20000"/>
                        <a:lumOff val="80000"/>
                      </a:schemeClr>
                    </a:solidFill>
                  </a:tcPr>
                </a:tc>
                <a:extLst>
                  <a:ext uri="{0D108BD9-81ED-4DB2-BD59-A6C34878D82A}">
                    <a16:rowId xmlns:a16="http://schemas.microsoft.com/office/drawing/2014/main" val="10003"/>
                  </a:ext>
                </a:extLst>
              </a:tr>
              <a:tr h="396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10</a:t>
                      </a:r>
                      <a:r>
                        <a:rPr lang="en-US" altLang="zh-CN" sz="2000" b="1" baseline="30000" dirty="0">
                          <a:solidFill>
                            <a:schemeClr val="tx1"/>
                          </a:solidFill>
                        </a:rPr>
                        <a:t>4</a:t>
                      </a:r>
                      <a:endParaRPr lang="zh-CN" altLang="en-US" sz="2000" b="1" dirty="0">
                        <a:solidFill>
                          <a:schemeClr val="tx1"/>
                        </a:solidFill>
                      </a:endParaRPr>
                    </a:p>
                  </a:txBody>
                  <a:tcPr marL="91415" marR="91415" marT="45723" marB="45723">
                    <a:solidFill>
                      <a:schemeClr val="accent2">
                        <a:lumMod val="20000"/>
                        <a:lumOff val="80000"/>
                      </a:schemeClr>
                    </a:solidFill>
                  </a:tcPr>
                </a:tc>
                <a:tc>
                  <a:txBody>
                    <a:bodyPr/>
                    <a:lstStyle/>
                    <a:p>
                      <a:pPr algn="ctr"/>
                      <a:r>
                        <a:rPr lang="en-US" altLang="zh-CN" sz="2000" b="1" dirty="0">
                          <a:solidFill>
                            <a:schemeClr val="tx1"/>
                          </a:solidFill>
                        </a:rPr>
                        <a:t>13</a:t>
                      </a:r>
                      <a:endParaRPr lang="zh-CN" altLang="en-US" sz="2000" b="1" dirty="0">
                        <a:solidFill>
                          <a:schemeClr val="tx1"/>
                        </a:solidFill>
                      </a:endParaRPr>
                    </a:p>
                  </a:txBody>
                  <a:tcPr marL="91415" marR="91415" marT="45723" marB="45723">
                    <a:solidFill>
                      <a:schemeClr val="accent2">
                        <a:lumMod val="20000"/>
                        <a:lumOff val="80000"/>
                      </a:schemeClr>
                    </a:solidFill>
                  </a:tcPr>
                </a:tc>
                <a:extLst>
                  <a:ext uri="{0D108BD9-81ED-4DB2-BD59-A6C34878D82A}">
                    <a16:rowId xmlns:a16="http://schemas.microsoft.com/office/drawing/2014/main" val="10004"/>
                  </a:ext>
                </a:extLst>
              </a:tr>
              <a:tr h="396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10</a:t>
                      </a:r>
                      <a:r>
                        <a:rPr lang="en-US" altLang="zh-CN" sz="2000" b="1" baseline="30000" dirty="0">
                          <a:solidFill>
                            <a:schemeClr val="tx1"/>
                          </a:solidFill>
                        </a:rPr>
                        <a:t>5</a:t>
                      </a:r>
                      <a:endParaRPr lang="zh-CN" altLang="en-US" sz="2000" b="1" dirty="0">
                        <a:solidFill>
                          <a:schemeClr val="tx1"/>
                        </a:solidFill>
                      </a:endParaRPr>
                    </a:p>
                  </a:txBody>
                  <a:tcPr marL="91415" marR="91415" marT="45723" marB="45723">
                    <a:solidFill>
                      <a:schemeClr val="accent2">
                        <a:lumMod val="20000"/>
                        <a:lumOff val="80000"/>
                      </a:schemeClr>
                    </a:solidFill>
                  </a:tcPr>
                </a:tc>
                <a:tc>
                  <a:txBody>
                    <a:bodyPr/>
                    <a:lstStyle/>
                    <a:p>
                      <a:pPr algn="ctr"/>
                      <a:r>
                        <a:rPr lang="en-US" altLang="zh-CN" sz="2000" b="1" dirty="0">
                          <a:solidFill>
                            <a:schemeClr val="tx1"/>
                          </a:solidFill>
                        </a:rPr>
                        <a:t>17</a:t>
                      </a:r>
                      <a:endParaRPr lang="zh-CN" altLang="en-US" sz="2000" b="1" dirty="0">
                        <a:solidFill>
                          <a:schemeClr val="tx1"/>
                        </a:solidFill>
                      </a:endParaRPr>
                    </a:p>
                  </a:txBody>
                  <a:tcPr marL="91415" marR="91415" marT="45723" marB="45723">
                    <a:solidFill>
                      <a:schemeClr val="accent2">
                        <a:lumMod val="20000"/>
                        <a:lumOff val="80000"/>
                      </a:schemeClr>
                    </a:solidFill>
                  </a:tcPr>
                </a:tc>
                <a:extLst>
                  <a:ext uri="{0D108BD9-81ED-4DB2-BD59-A6C34878D82A}">
                    <a16:rowId xmlns:a16="http://schemas.microsoft.com/office/drawing/2014/main" val="10005"/>
                  </a:ext>
                </a:extLst>
              </a:tr>
              <a:tr h="39628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tx1"/>
                          </a:solidFill>
                        </a:rPr>
                        <a:t>10</a:t>
                      </a:r>
                      <a:r>
                        <a:rPr lang="en-US" altLang="zh-CN" sz="2000" b="1" baseline="30000" dirty="0">
                          <a:solidFill>
                            <a:schemeClr val="tx1"/>
                          </a:solidFill>
                        </a:rPr>
                        <a:t>6</a:t>
                      </a:r>
                      <a:endParaRPr lang="zh-CN" altLang="en-US" sz="2000" b="1" dirty="0">
                        <a:solidFill>
                          <a:schemeClr val="tx1"/>
                        </a:solidFill>
                      </a:endParaRPr>
                    </a:p>
                  </a:txBody>
                  <a:tcPr marL="91415" marR="91415" marT="45723" marB="45723">
                    <a:solidFill>
                      <a:schemeClr val="accent2">
                        <a:lumMod val="20000"/>
                        <a:lumOff val="80000"/>
                      </a:schemeClr>
                    </a:solidFill>
                  </a:tcPr>
                </a:tc>
                <a:tc>
                  <a:txBody>
                    <a:bodyPr/>
                    <a:lstStyle/>
                    <a:p>
                      <a:pPr algn="ctr"/>
                      <a:r>
                        <a:rPr lang="en-US" altLang="zh-CN" sz="2000" b="1" dirty="0">
                          <a:solidFill>
                            <a:schemeClr val="tx1"/>
                          </a:solidFill>
                        </a:rPr>
                        <a:t>20</a:t>
                      </a:r>
                      <a:endParaRPr lang="zh-CN" altLang="en-US" sz="2000" b="1" dirty="0">
                        <a:solidFill>
                          <a:schemeClr val="tx1"/>
                        </a:solidFill>
                      </a:endParaRPr>
                    </a:p>
                  </a:txBody>
                  <a:tcPr marL="91415" marR="91415" marT="45723" marB="45723">
                    <a:solidFill>
                      <a:schemeClr val="accent2">
                        <a:lumMod val="20000"/>
                        <a:lumOff val="80000"/>
                      </a:schemeClr>
                    </a:solidFill>
                  </a:tcPr>
                </a:tc>
                <a:extLst>
                  <a:ext uri="{0D108BD9-81ED-4DB2-BD59-A6C34878D82A}">
                    <a16:rowId xmlns:a16="http://schemas.microsoft.com/office/drawing/2014/main" val="10006"/>
                  </a:ext>
                </a:extLst>
              </a:tr>
            </a:tbl>
          </a:graphicData>
        </a:graphic>
      </p:graphicFrame>
      <p:sp>
        <p:nvSpPr>
          <p:cNvPr id="43037" name="Rectangle 4"/>
          <p:cNvSpPr>
            <a:spLocks noChangeArrowheads="1"/>
          </p:cNvSpPr>
          <p:nvPr/>
        </p:nvSpPr>
        <p:spPr bwMode="auto">
          <a:xfrm>
            <a:off x="446088" y="473075"/>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4400" b="1"/>
              <a:t>对数函数的优越属性</a:t>
            </a:r>
            <a:endParaRPr lang="zh-CN" altLang="en-US" b="1"/>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kumimoji="1" lang="zh-CN" altLang="en-US" b="1" smtClean="0">
                <a:solidFill>
                  <a:schemeClr val="tx2"/>
                </a:solidFill>
              </a:rPr>
              <a:t>定义</a:t>
            </a:r>
            <a:r>
              <a:rPr kumimoji="1" lang="en-US" altLang="zh-CN" b="1" smtClean="0">
                <a:solidFill>
                  <a:schemeClr val="tx2"/>
                </a:solidFill>
              </a:rPr>
              <a:t>2.2</a:t>
            </a:r>
          </a:p>
        </p:txBody>
      </p:sp>
      <p:sp>
        <p:nvSpPr>
          <p:cNvPr id="55299" name="Rectangle 3"/>
          <p:cNvSpPr>
            <a:spLocks noGrp="1" noChangeArrowheads="1"/>
          </p:cNvSpPr>
          <p:nvPr>
            <p:ph type="body" idx="1"/>
          </p:nvPr>
        </p:nvSpPr>
        <p:spPr>
          <a:xfrm>
            <a:off x="457200" y="2852738"/>
            <a:ext cx="8229600" cy="3816350"/>
          </a:xfrm>
        </p:spPr>
        <p:txBody>
          <a:bodyPr/>
          <a:lstStyle/>
          <a:p>
            <a:pPr eaLnBrk="1" hangingPunct="1">
              <a:lnSpc>
                <a:spcPct val="110000"/>
              </a:lnSpc>
            </a:pPr>
            <a:r>
              <a:rPr kumimoji="1" lang="zh-CN" altLang="en-US" sz="2800" b="1" smtClean="0"/>
              <a:t>当</a:t>
            </a:r>
            <a:r>
              <a:rPr kumimoji="1" lang="en-US" altLang="zh-CN" sz="2800" b="1" smtClean="0"/>
              <a:t>n</a:t>
            </a:r>
            <a:r>
              <a:rPr kumimoji="1" lang="zh-CN" altLang="en-US" sz="2800" b="1" smtClean="0"/>
              <a:t>充分大时，</a:t>
            </a:r>
            <a:r>
              <a:rPr kumimoji="1" lang="en-US" altLang="zh-CN" sz="2800" b="1" smtClean="0"/>
              <a:t>f(n)</a:t>
            </a:r>
            <a:r>
              <a:rPr kumimoji="1" lang="zh-CN" altLang="en-US" sz="2800" b="1" smtClean="0"/>
              <a:t>有下界，一个常数倍的</a:t>
            </a:r>
            <a:r>
              <a:rPr kumimoji="1" lang="en-US" altLang="zh-CN" sz="2800" b="1" smtClean="0"/>
              <a:t>g(n)</a:t>
            </a:r>
            <a:r>
              <a:rPr kumimoji="1" lang="zh-CN" altLang="en-US" sz="2800" b="1" smtClean="0"/>
              <a:t>是</a:t>
            </a:r>
            <a:r>
              <a:rPr kumimoji="1" lang="en-US" altLang="zh-CN" sz="2800" b="1" smtClean="0"/>
              <a:t>f(n)</a:t>
            </a:r>
            <a:r>
              <a:rPr kumimoji="1" lang="zh-CN" altLang="en-US" sz="2800" b="1" smtClean="0"/>
              <a:t>的一个下界。</a:t>
            </a:r>
          </a:p>
          <a:p>
            <a:pPr eaLnBrk="1" hangingPunct="1">
              <a:lnSpc>
                <a:spcPct val="110000"/>
              </a:lnSpc>
            </a:pPr>
            <a:r>
              <a:rPr kumimoji="1" lang="en-US" altLang="zh-CN" sz="2800" b="1" smtClean="0"/>
              <a:t>f(n)</a:t>
            </a:r>
            <a:r>
              <a:rPr kumimoji="1" lang="zh-CN" altLang="en-US" sz="2800" b="1" smtClean="0"/>
              <a:t>的阶不低于</a:t>
            </a:r>
            <a:r>
              <a:rPr kumimoji="1" lang="en-US" altLang="zh-CN" sz="2800" b="1" smtClean="0"/>
              <a:t>g(n)</a:t>
            </a:r>
            <a:r>
              <a:rPr kumimoji="1" lang="zh-CN" altLang="en-US" sz="2800" b="1" smtClean="0"/>
              <a:t>的阶。</a:t>
            </a:r>
          </a:p>
          <a:p>
            <a:pPr eaLnBrk="1" hangingPunct="1">
              <a:lnSpc>
                <a:spcPct val="110000"/>
              </a:lnSpc>
            </a:pPr>
            <a:r>
              <a:rPr kumimoji="1" lang="zh-CN" altLang="en-US" sz="2800" b="1" smtClean="0"/>
              <a:t>在确定</a:t>
            </a:r>
            <a:r>
              <a:rPr kumimoji="1" lang="en-US" altLang="zh-CN" sz="2800" b="1" smtClean="0"/>
              <a:t>f(n)</a:t>
            </a:r>
            <a:r>
              <a:rPr kumimoji="1" lang="zh-CN" altLang="en-US" sz="2800" b="1" smtClean="0"/>
              <a:t>的下界时，总是试图求出</a:t>
            </a:r>
            <a:r>
              <a:rPr kumimoji="1" lang="zh-CN" altLang="en-US" sz="2800" b="1" smtClean="0">
                <a:solidFill>
                  <a:srgbClr val="0000FF"/>
                </a:solidFill>
              </a:rPr>
              <a:t>最大的</a:t>
            </a:r>
            <a:r>
              <a:rPr kumimoji="1" lang="en-US" altLang="zh-CN" sz="2800" b="1" smtClean="0"/>
              <a:t>g(n)</a:t>
            </a:r>
            <a:r>
              <a:rPr kumimoji="1" lang="zh-CN" altLang="en-US" sz="2800" b="1" smtClean="0"/>
              <a:t>。</a:t>
            </a:r>
          </a:p>
          <a:p>
            <a:pPr eaLnBrk="1" hangingPunct="1">
              <a:lnSpc>
                <a:spcPct val="110000"/>
              </a:lnSpc>
            </a:pPr>
            <a:r>
              <a:rPr kumimoji="1" lang="zh-CN" altLang="en-US" sz="2800" b="1" smtClean="0"/>
              <a:t>有关证明中，找出</a:t>
            </a:r>
            <a:r>
              <a:rPr kumimoji="1" lang="en-US" altLang="zh-CN" sz="2800" b="1" smtClean="0"/>
              <a:t>c</a:t>
            </a:r>
            <a:r>
              <a:rPr kumimoji="1" lang="zh-CN" altLang="en-US" sz="2800" b="1" smtClean="0"/>
              <a:t>和</a:t>
            </a:r>
            <a:r>
              <a:rPr kumimoji="1" lang="en-US" altLang="zh-CN" sz="2800" b="1" smtClean="0"/>
              <a:t>n</a:t>
            </a:r>
            <a:r>
              <a:rPr kumimoji="1" lang="en-US" altLang="zh-CN" sz="2800" b="1" baseline="-25000" smtClean="0"/>
              <a:t>0</a:t>
            </a:r>
            <a:r>
              <a:rPr kumimoji="1" lang="zh-CN" altLang="en-US" sz="2800" b="1" smtClean="0"/>
              <a:t>是关键。</a:t>
            </a:r>
          </a:p>
        </p:txBody>
      </p:sp>
      <p:sp>
        <p:nvSpPr>
          <p:cNvPr id="44036" name="Rectangle 4"/>
          <p:cNvSpPr>
            <a:spLocks noChangeArrowheads="1"/>
          </p:cNvSpPr>
          <p:nvPr/>
        </p:nvSpPr>
        <p:spPr bwMode="auto">
          <a:xfrm>
            <a:off x="468313" y="1557338"/>
            <a:ext cx="8280400" cy="1152525"/>
          </a:xfrm>
          <a:prstGeom prst="rect">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b="1">
                <a:solidFill>
                  <a:schemeClr val="tx2"/>
                </a:solidFill>
              </a:rPr>
              <a:t>如果存在两个正常数</a:t>
            </a:r>
            <a:r>
              <a:rPr kumimoji="1" lang="en-US" altLang="zh-CN" sz="2800" b="1">
                <a:solidFill>
                  <a:schemeClr val="tx2"/>
                </a:solidFill>
              </a:rPr>
              <a:t>c</a:t>
            </a:r>
            <a:r>
              <a:rPr kumimoji="1" lang="zh-CN" altLang="en-US" sz="2800" b="1">
                <a:solidFill>
                  <a:schemeClr val="tx2"/>
                </a:solidFill>
              </a:rPr>
              <a:t>和</a:t>
            </a:r>
            <a:r>
              <a:rPr kumimoji="1" lang="en-US" altLang="zh-CN" sz="2800" b="1">
                <a:solidFill>
                  <a:schemeClr val="tx2"/>
                </a:solidFill>
              </a:rPr>
              <a:t>n</a:t>
            </a:r>
            <a:r>
              <a:rPr kumimoji="1" lang="en-US" altLang="zh-CN" sz="2800" b="1" baseline="-25000">
                <a:solidFill>
                  <a:schemeClr val="tx2"/>
                </a:solidFill>
              </a:rPr>
              <a:t>0</a:t>
            </a:r>
            <a:r>
              <a:rPr kumimoji="1" lang="zh-CN" altLang="en-US" sz="2800" b="1">
                <a:solidFill>
                  <a:schemeClr val="tx2"/>
                </a:solidFill>
              </a:rPr>
              <a:t>，对于所有的</a:t>
            </a:r>
            <a:r>
              <a:rPr kumimoji="1" lang="en-US" altLang="zh-CN" sz="2800" b="1">
                <a:solidFill>
                  <a:schemeClr val="tx2"/>
                </a:solidFill>
              </a:rPr>
              <a:t>n≥n</a:t>
            </a:r>
            <a:r>
              <a:rPr kumimoji="1" lang="en-US" altLang="zh-CN" sz="2800" b="1" baseline="-25000">
                <a:solidFill>
                  <a:schemeClr val="tx2"/>
                </a:solidFill>
              </a:rPr>
              <a:t>0</a:t>
            </a:r>
            <a:r>
              <a:rPr kumimoji="1" lang="zh-CN" altLang="en-US" sz="2800" b="1">
                <a:solidFill>
                  <a:schemeClr val="tx2"/>
                </a:solidFill>
              </a:rPr>
              <a:t>，</a:t>
            </a:r>
          </a:p>
          <a:p>
            <a:r>
              <a:rPr kumimoji="1" lang="zh-CN" altLang="en-US" sz="2800" b="1">
                <a:solidFill>
                  <a:schemeClr val="tx2"/>
                </a:solidFill>
              </a:rPr>
              <a:t>有</a:t>
            </a:r>
            <a:r>
              <a:rPr kumimoji="1" lang="en-US" altLang="zh-CN" sz="2800" b="1">
                <a:solidFill>
                  <a:schemeClr val="tx2"/>
                </a:solidFill>
              </a:rPr>
              <a:t>|f(n)| ≥</a:t>
            </a:r>
            <a:r>
              <a:rPr kumimoji="1" lang="en-US" altLang="zh-CN" sz="1800"/>
              <a:t> </a:t>
            </a:r>
            <a:r>
              <a:rPr kumimoji="1" lang="en-US" altLang="zh-CN" sz="2800" b="1">
                <a:solidFill>
                  <a:schemeClr val="tx2"/>
                </a:solidFill>
              </a:rPr>
              <a:t>c|g(n)|</a:t>
            </a:r>
            <a:r>
              <a:rPr kumimoji="1" lang="zh-CN" altLang="en-US" sz="2800" b="1">
                <a:solidFill>
                  <a:schemeClr val="tx2"/>
                </a:solidFill>
              </a:rPr>
              <a:t>，则记作：</a:t>
            </a:r>
            <a:r>
              <a:rPr kumimoji="1" lang="en-US" altLang="zh-CN" sz="2800" b="1">
                <a:solidFill>
                  <a:schemeClr val="tx2"/>
                </a:solidFill>
              </a:rPr>
              <a:t>f(n)=Ω(g(n))</a:t>
            </a:r>
            <a:r>
              <a:rPr kumimoji="1" lang="zh-CN" altLang="en-US" sz="2800" b="1">
                <a:solidFill>
                  <a:schemeClr val="tx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sz="5400" b="1" smtClean="0">
                <a:latin typeface="Times New Roman" pitchFamily="18" charset="0"/>
                <a:sym typeface="Symbol" pitchFamily="18" charset="2"/>
              </a:rPr>
              <a:t></a:t>
            </a:r>
            <a:r>
              <a:rPr kumimoji="1" lang="zh-CN" altLang="en-US" b="1" smtClean="0"/>
              <a:t>性质</a:t>
            </a:r>
          </a:p>
        </p:txBody>
      </p:sp>
      <p:sp>
        <p:nvSpPr>
          <p:cNvPr id="45059" name="Rectangle 3"/>
          <p:cNvSpPr>
            <a:spLocks noGrp="1" noChangeArrowheads="1"/>
          </p:cNvSpPr>
          <p:nvPr>
            <p:ph type="body" idx="1"/>
          </p:nvPr>
        </p:nvSpPr>
        <p:spPr>
          <a:xfrm>
            <a:off x="323850" y="1981200"/>
            <a:ext cx="8820150" cy="3886200"/>
          </a:xfrm>
        </p:spPr>
        <p:txBody>
          <a:bodyPr/>
          <a:lstStyle/>
          <a:p>
            <a:pPr eaLnBrk="1" hangingPunct="1">
              <a:buFont typeface="Wingdings" pitchFamily="2" charset="2"/>
              <a:buNone/>
            </a:pPr>
            <a:r>
              <a:rPr kumimoji="1" lang="zh-CN" altLang="en-US" sz="2800" b="1" smtClean="0"/>
              <a:t>对于非负的</a:t>
            </a:r>
            <a:r>
              <a:rPr kumimoji="1" lang="en-US" altLang="zh-CN" sz="2800" b="1" smtClean="0"/>
              <a:t>f(n)</a:t>
            </a:r>
            <a:r>
              <a:rPr kumimoji="1" lang="zh-CN" altLang="en-US" sz="2800" b="1" smtClean="0"/>
              <a:t>和</a:t>
            </a:r>
            <a:r>
              <a:rPr kumimoji="1" lang="en-US" altLang="zh-CN" sz="2800" b="1" smtClean="0"/>
              <a:t>g(n)</a:t>
            </a:r>
            <a:r>
              <a:rPr kumimoji="1" lang="zh-CN" altLang="en-US" sz="2800" b="1" smtClean="0"/>
              <a:t>，根据定义</a:t>
            </a:r>
            <a:r>
              <a:rPr kumimoji="1" lang="en-US" altLang="zh-CN" sz="2800" b="1" smtClean="0"/>
              <a:t>2.2</a:t>
            </a:r>
            <a:r>
              <a:rPr kumimoji="1" lang="zh-CN" altLang="en-US" sz="2800" b="1" smtClean="0"/>
              <a:t>，有如下性质：</a:t>
            </a:r>
            <a:endParaRPr kumimoji="1" lang="zh-CN" altLang="en-US" sz="2800" b="1" smtClean="0">
              <a:solidFill>
                <a:srgbClr val="0000FF"/>
              </a:solidFill>
            </a:endParaRPr>
          </a:p>
          <a:p>
            <a:pPr eaLnBrk="1" hangingPunct="1">
              <a:buFont typeface="Wingdings" pitchFamily="2" charset="2"/>
              <a:buNone/>
            </a:pPr>
            <a:r>
              <a:rPr kumimoji="1" lang="en-US" altLang="zh-CN" sz="2800" b="1" smtClean="0"/>
              <a:t>1.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g</a:t>
            </a:r>
            <a:r>
              <a:rPr kumimoji="1" lang="en-US" altLang="zh-CN" sz="2800" b="1" smtClean="0"/>
              <a:t>(</a:t>
            </a:r>
            <a:r>
              <a:rPr kumimoji="1" lang="en-US" altLang="zh-CN" sz="2800" b="1" i="1" smtClean="0"/>
              <a:t>n</a:t>
            </a:r>
            <a:r>
              <a:rPr kumimoji="1" lang="en-US" altLang="zh-CN" sz="2800" b="1" smtClean="0"/>
              <a:t>)) = </a:t>
            </a:r>
            <a:r>
              <a:rPr lang="en-US" altLang="zh-CN" sz="2800" b="1" smtClean="0">
                <a:latin typeface="Times New Roman" pitchFamily="18" charset="0"/>
                <a:sym typeface="Symbol" pitchFamily="18" charset="2"/>
              </a:rPr>
              <a:t></a:t>
            </a:r>
            <a:r>
              <a:rPr kumimoji="1" lang="en-US" altLang="zh-CN" sz="2800" b="1" smtClean="0"/>
              <a:t>(min(</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en-US" altLang="zh-CN" sz="2800" b="1" i="1" smtClean="0"/>
              <a:t>g</a:t>
            </a:r>
            <a:r>
              <a:rPr kumimoji="1" lang="en-US" altLang="zh-CN" sz="2800" b="1" smtClean="0"/>
              <a:t>(</a:t>
            </a:r>
            <a:r>
              <a:rPr kumimoji="1" lang="en-US" altLang="zh-CN" sz="2800" b="1" i="1" smtClean="0"/>
              <a:t>n</a:t>
            </a:r>
            <a:r>
              <a:rPr kumimoji="1" lang="en-US" altLang="zh-CN" sz="2800" b="1" smtClean="0"/>
              <a:t>)) ;</a:t>
            </a:r>
          </a:p>
          <a:p>
            <a:pPr eaLnBrk="1" hangingPunct="1">
              <a:buFont typeface="Wingdings" pitchFamily="2" charset="2"/>
              <a:buNone/>
            </a:pPr>
            <a:r>
              <a:rPr kumimoji="1" lang="en-US" altLang="zh-CN" sz="2800" b="1" smtClean="0"/>
              <a:t>2.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g</a:t>
            </a:r>
            <a:r>
              <a:rPr kumimoji="1" lang="en-US" altLang="zh-CN" sz="2800" b="1" smtClean="0"/>
              <a:t>(</a:t>
            </a:r>
            <a:r>
              <a:rPr kumimoji="1" lang="en-US" altLang="zh-CN" sz="2800" b="1" i="1" smtClean="0"/>
              <a:t>n</a:t>
            </a:r>
            <a:r>
              <a:rPr kumimoji="1" lang="en-US" altLang="zh-CN" sz="2800" b="1" smtClean="0"/>
              <a:t>)) =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a:t>
            </a:r>
            <a:r>
              <a:rPr kumimoji="1" lang="en-US" altLang="zh-CN" sz="2800" b="1" i="1" smtClean="0"/>
              <a:t>g</a:t>
            </a:r>
            <a:r>
              <a:rPr kumimoji="1" lang="en-US" altLang="zh-CN" sz="2800" b="1" smtClean="0"/>
              <a:t>(</a:t>
            </a:r>
            <a:r>
              <a:rPr kumimoji="1" lang="en-US" altLang="zh-CN" sz="2800" b="1" i="1" smtClean="0"/>
              <a:t>n</a:t>
            </a:r>
            <a:r>
              <a:rPr kumimoji="1" lang="en-US" altLang="zh-CN" sz="2800" b="1" smtClean="0"/>
              <a:t>)) </a:t>
            </a:r>
            <a:r>
              <a:rPr kumimoji="1" lang="zh-CN" altLang="en-US" sz="2800" b="1" smtClean="0"/>
              <a:t>；</a:t>
            </a:r>
          </a:p>
          <a:p>
            <a:pPr eaLnBrk="1" hangingPunct="1">
              <a:buFont typeface="Wingdings" pitchFamily="2" charset="2"/>
              <a:buNone/>
            </a:pPr>
            <a:r>
              <a:rPr kumimoji="1" lang="en-US" altLang="zh-CN" sz="2800" b="1" smtClean="0"/>
              <a:t>3.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g</a:t>
            </a:r>
            <a:r>
              <a:rPr kumimoji="1" lang="en-US" altLang="zh-CN" sz="2800" b="1" smtClean="0"/>
              <a:t>(</a:t>
            </a:r>
            <a:r>
              <a:rPr kumimoji="1" lang="en-US" altLang="zh-CN" sz="2800" b="1" i="1" smtClean="0"/>
              <a:t>n</a:t>
            </a:r>
            <a:r>
              <a:rPr kumimoji="1" lang="en-US" altLang="zh-CN" sz="2800" b="1" smtClean="0"/>
              <a:t>)) =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en-US" altLang="zh-CN" sz="2800" b="1" i="1" smtClean="0"/>
              <a:t>g</a:t>
            </a:r>
            <a:r>
              <a:rPr kumimoji="1" lang="en-US" altLang="zh-CN" sz="2800" b="1" smtClean="0"/>
              <a:t>(</a:t>
            </a:r>
            <a:r>
              <a:rPr kumimoji="1" lang="en-US" altLang="zh-CN" sz="2800" b="1" i="1" smtClean="0"/>
              <a:t>n</a:t>
            </a:r>
            <a:r>
              <a:rPr kumimoji="1" lang="en-US" altLang="zh-CN" sz="2800" b="1" smtClean="0"/>
              <a:t>)) </a:t>
            </a:r>
            <a:r>
              <a:rPr kumimoji="1" lang="zh-CN" altLang="en-US" sz="2800" b="1" smtClean="0"/>
              <a:t>；</a:t>
            </a:r>
          </a:p>
          <a:p>
            <a:pPr eaLnBrk="1" hangingPunct="1">
              <a:buFont typeface="Wingdings" pitchFamily="2" charset="2"/>
              <a:buNone/>
            </a:pPr>
            <a:r>
              <a:rPr kumimoji="1" lang="en-US" altLang="zh-CN" sz="2800" b="1" smtClean="0"/>
              <a:t>4.</a:t>
            </a:r>
            <a:r>
              <a:rPr kumimoji="1" lang="zh-CN" altLang="en-US" sz="2800" b="1" smtClean="0"/>
              <a:t>如果</a:t>
            </a:r>
            <a:r>
              <a:rPr kumimoji="1" lang="en-US" altLang="zh-CN" sz="2800" b="1" i="1" smtClean="0"/>
              <a:t>g</a:t>
            </a:r>
            <a:r>
              <a:rPr kumimoji="1" lang="en-US" altLang="zh-CN" sz="2800" b="1" smtClean="0"/>
              <a:t>(</a:t>
            </a:r>
            <a:r>
              <a:rPr kumimoji="1" lang="en-US" altLang="zh-CN" sz="2800" b="1" i="1" smtClean="0"/>
              <a:t>n</a:t>
            </a:r>
            <a:r>
              <a:rPr kumimoji="1" lang="en-US" altLang="zh-CN" sz="2800" b="1" smtClean="0"/>
              <a:t>) =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zh-CN" altLang="en-US" sz="2800" b="1" smtClean="0"/>
              <a:t>，则</a:t>
            </a:r>
            <a:r>
              <a:rPr lang="zh-CN" altLang="en-US" sz="2800" b="1" smtClean="0">
                <a:latin typeface="Times New Roman" pitchFamily="18" charset="0"/>
                <a:sym typeface="Symbol" pitchFamily="18" charset="2"/>
              </a:rPr>
              <a:t></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g</a:t>
            </a:r>
            <a:r>
              <a:rPr kumimoji="1" lang="en-US" altLang="zh-CN" sz="2800" b="1" smtClean="0"/>
              <a:t>(</a:t>
            </a:r>
            <a:r>
              <a:rPr kumimoji="1" lang="en-US" altLang="zh-CN" sz="2800" b="1" i="1" smtClean="0"/>
              <a:t>n</a:t>
            </a:r>
            <a:r>
              <a:rPr kumimoji="1" lang="en-US" altLang="zh-CN" sz="2800" b="1" smtClean="0"/>
              <a:t>)) =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zh-CN" altLang="en-US" sz="2800" b="1" smtClean="0"/>
              <a:t>；</a:t>
            </a:r>
          </a:p>
          <a:p>
            <a:pPr eaLnBrk="1" hangingPunct="1">
              <a:buFont typeface="Wingdings" pitchFamily="2" charset="2"/>
              <a:buNone/>
            </a:pPr>
            <a:r>
              <a:rPr kumimoji="1" lang="en-US" altLang="zh-CN" sz="2800" b="1" smtClean="0"/>
              <a:t>5.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cf</a:t>
            </a:r>
            <a:r>
              <a:rPr kumimoji="1" lang="en-US" altLang="zh-CN" sz="2800" b="1" smtClean="0"/>
              <a:t>(</a:t>
            </a:r>
            <a:r>
              <a:rPr kumimoji="1" lang="en-US" altLang="zh-CN" sz="2800" b="1" i="1" smtClean="0"/>
              <a:t>n</a:t>
            </a:r>
            <a:r>
              <a:rPr kumimoji="1" lang="en-US" altLang="zh-CN" sz="2800" b="1" smtClean="0"/>
              <a:t>)) =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 </a:t>
            </a:r>
            <a:r>
              <a:rPr kumimoji="1" lang="zh-CN" altLang="en-US" sz="2800" b="1" smtClean="0"/>
              <a:t>，其中</a:t>
            </a:r>
            <a:r>
              <a:rPr kumimoji="1" lang="en-US" altLang="zh-CN" sz="2800" b="1" i="1" smtClean="0"/>
              <a:t>c</a:t>
            </a:r>
            <a:r>
              <a:rPr kumimoji="1" lang="zh-CN" altLang="en-US" sz="2800" b="1" smtClean="0"/>
              <a:t>是一个正的常数；</a:t>
            </a:r>
          </a:p>
          <a:p>
            <a:pPr eaLnBrk="1" hangingPunct="1">
              <a:buFont typeface="Wingdings" pitchFamily="2" charset="2"/>
              <a:buNone/>
            </a:pPr>
            <a:r>
              <a:rPr kumimoji="1" lang="en-US" altLang="zh-CN" sz="2800" b="1" smtClean="0"/>
              <a:t>6.</a:t>
            </a:r>
            <a:r>
              <a:rPr kumimoji="1" lang="en-US" altLang="zh-CN" sz="2800" b="1" i="1" smtClean="0"/>
              <a:t>f</a:t>
            </a:r>
            <a:r>
              <a:rPr kumimoji="1" lang="en-US" altLang="zh-CN" sz="2800" b="1" smtClean="0"/>
              <a:t>(</a:t>
            </a:r>
            <a:r>
              <a:rPr kumimoji="1" lang="en-US" altLang="zh-CN" sz="2800" b="1" i="1" smtClean="0"/>
              <a:t>n</a:t>
            </a:r>
            <a:r>
              <a:rPr kumimoji="1" lang="en-US" altLang="zh-CN" sz="2800" b="1" smtClean="0"/>
              <a:t>) = </a:t>
            </a:r>
            <a:r>
              <a:rPr lang="en-US" altLang="zh-CN" sz="2800" b="1" smtClean="0">
                <a:latin typeface="Times New Roman" pitchFamily="18" charset="0"/>
                <a:sym typeface="Symbol" pitchFamily="18" charset="2"/>
              </a:rPr>
              <a:t></a:t>
            </a:r>
            <a:r>
              <a:rPr kumimoji="1" lang="en-US" altLang="zh-CN" sz="2800" b="1" smtClean="0"/>
              <a:t>(</a:t>
            </a:r>
            <a:r>
              <a:rPr kumimoji="1" lang="en-US" altLang="zh-CN" sz="2800" b="1" i="1" smtClean="0"/>
              <a:t>f</a:t>
            </a:r>
            <a:r>
              <a:rPr kumimoji="1" lang="en-US" altLang="zh-CN" sz="2800" b="1" smtClean="0"/>
              <a:t>(</a:t>
            </a:r>
            <a:r>
              <a:rPr kumimoji="1" lang="en-US" altLang="zh-CN" sz="2800" b="1" i="1" smtClean="0"/>
              <a:t>n</a:t>
            </a:r>
            <a:r>
              <a:rPr kumimoji="1" lang="en-US" altLang="zh-CN" sz="2800" b="1" smtClean="0"/>
              <a:t>))</a:t>
            </a:r>
            <a:r>
              <a:rPr kumimoji="1" lang="zh-CN" altLang="en-US" sz="2800" b="1" smtClean="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kumimoji="1" lang="zh-CN" altLang="en-US" b="1" smtClean="0">
                <a:solidFill>
                  <a:schemeClr val="tx2"/>
                </a:solidFill>
              </a:rPr>
              <a:t>定义</a:t>
            </a:r>
            <a:r>
              <a:rPr kumimoji="1" lang="en-US" altLang="zh-CN" b="1" smtClean="0">
                <a:solidFill>
                  <a:schemeClr val="tx2"/>
                </a:solidFill>
              </a:rPr>
              <a:t>2.3</a:t>
            </a:r>
          </a:p>
        </p:txBody>
      </p:sp>
      <p:sp>
        <p:nvSpPr>
          <p:cNvPr id="46083" name="Rectangle 3"/>
          <p:cNvSpPr>
            <a:spLocks noGrp="1" noChangeArrowheads="1"/>
          </p:cNvSpPr>
          <p:nvPr>
            <p:ph type="body" idx="1"/>
          </p:nvPr>
        </p:nvSpPr>
        <p:spPr>
          <a:xfrm>
            <a:off x="457200" y="2852738"/>
            <a:ext cx="8229600" cy="3014662"/>
          </a:xfrm>
        </p:spPr>
        <p:txBody>
          <a:bodyPr/>
          <a:lstStyle/>
          <a:p>
            <a:pPr eaLnBrk="1" hangingPunct="1">
              <a:lnSpc>
                <a:spcPct val="110000"/>
              </a:lnSpc>
            </a:pPr>
            <a:r>
              <a:rPr kumimoji="1" lang="zh-CN" altLang="en-US" sz="2800" b="1" smtClean="0"/>
              <a:t>一个算法的</a:t>
            </a:r>
            <a:r>
              <a:rPr kumimoji="1" lang="en-US" altLang="zh-CN" sz="2800" b="1" smtClean="0"/>
              <a:t>f(n)=</a:t>
            </a:r>
            <a:r>
              <a:rPr lang="en-US" altLang="zh-CN" sz="2800" b="1" smtClean="0">
                <a:latin typeface="Times New Roman" pitchFamily="18" charset="0"/>
                <a:sym typeface="Symbol" pitchFamily="18" charset="2"/>
              </a:rPr>
              <a:t></a:t>
            </a:r>
            <a:r>
              <a:rPr kumimoji="1" lang="en-US" altLang="zh-CN" sz="2800" b="1" smtClean="0">
                <a:solidFill>
                  <a:schemeClr val="tx2"/>
                </a:solidFill>
              </a:rPr>
              <a:t>(g(n))</a:t>
            </a:r>
            <a:r>
              <a:rPr kumimoji="1" lang="zh-CN" altLang="en-US" sz="2800" b="1" smtClean="0">
                <a:solidFill>
                  <a:schemeClr val="tx2"/>
                </a:solidFill>
              </a:rPr>
              <a:t>意味着该算法在最好和最坏情况下的计算时间就一个常数因子范围内而言是相同的。</a:t>
            </a:r>
          </a:p>
        </p:txBody>
      </p:sp>
      <p:sp>
        <p:nvSpPr>
          <p:cNvPr id="46084" name="Rectangle 4"/>
          <p:cNvSpPr>
            <a:spLocks noChangeArrowheads="1"/>
          </p:cNvSpPr>
          <p:nvPr/>
        </p:nvSpPr>
        <p:spPr bwMode="auto">
          <a:xfrm>
            <a:off x="468313" y="1557338"/>
            <a:ext cx="8280400" cy="1150937"/>
          </a:xfrm>
          <a:prstGeom prst="rect">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800" b="1">
                <a:solidFill>
                  <a:schemeClr val="tx2"/>
                </a:solidFill>
              </a:rPr>
              <a:t>如果存在正常数</a:t>
            </a:r>
            <a:r>
              <a:rPr kumimoji="1" lang="en-US" altLang="zh-CN" sz="2800" b="1">
                <a:solidFill>
                  <a:schemeClr val="tx2"/>
                </a:solidFill>
              </a:rPr>
              <a:t>c</a:t>
            </a:r>
            <a:r>
              <a:rPr kumimoji="1" lang="en-US" altLang="zh-CN" sz="2800" b="1" baseline="-25000">
                <a:solidFill>
                  <a:schemeClr val="tx2"/>
                </a:solidFill>
              </a:rPr>
              <a:t>1</a:t>
            </a:r>
            <a:r>
              <a:rPr kumimoji="1" lang="en-US" altLang="zh-CN" sz="2800" b="1">
                <a:solidFill>
                  <a:schemeClr val="tx2"/>
                </a:solidFill>
              </a:rPr>
              <a:t>,c</a:t>
            </a:r>
            <a:r>
              <a:rPr kumimoji="1" lang="en-US" altLang="zh-CN" sz="2800" b="1" baseline="-25000">
                <a:solidFill>
                  <a:schemeClr val="tx2"/>
                </a:solidFill>
              </a:rPr>
              <a:t>2</a:t>
            </a:r>
            <a:r>
              <a:rPr kumimoji="1" lang="zh-CN" altLang="en-US" sz="2800" b="1">
                <a:solidFill>
                  <a:schemeClr val="tx2"/>
                </a:solidFill>
              </a:rPr>
              <a:t>和</a:t>
            </a:r>
            <a:r>
              <a:rPr kumimoji="1" lang="en-US" altLang="zh-CN" sz="2800" b="1">
                <a:solidFill>
                  <a:schemeClr val="tx2"/>
                </a:solidFill>
              </a:rPr>
              <a:t>n</a:t>
            </a:r>
            <a:r>
              <a:rPr kumimoji="1" lang="en-US" altLang="zh-CN" sz="2800" b="1" baseline="-25000">
                <a:solidFill>
                  <a:schemeClr val="tx2"/>
                </a:solidFill>
              </a:rPr>
              <a:t>0</a:t>
            </a:r>
            <a:r>
              <a:rPr kumimoji="1" lang="zh-CN" altLang="en-US" sz="2800" b="1">
                <a:solidFill>
                  <a:schemeClr val="tx2"/>
                </a:solidFill>
              </a:rPr>
              <a:t>，对于所有的</a:t>
            </a:r>
            <a:r>
              <a:rPr kumimoji="1" lang="en-US" altLang="zh-CN" sz="2800" b="1">
                <a:solidFill>
                  <a:schemeClr val="tx2"/>
                </a:solidFill>
              </a:rPr>
              <a:t>n≥n</a:t>
            </a:r>
            <a:r>
              <a:rPr kumimoji="1" lang="en-US" altLang="zh-CN" sz="2800" b="1" baseline="-25000">
                <a:solidFill>
                  <a:schemeClr val="tx2"/>
                </a:solidFill>
              </a:rPr>
              <a:t>0</a:t>
            </a:r>
            <a:r>
              <a:rPr kumimoji="1" lang="zh-CN" altLang="en-US" sz="2800" b="1">
                <a:solidFill>
                  <a:schemeClr val="tx2"/>
                </a:solidFill>
              </a:rPr>
              <a:t>，有</a:t>
            </a:r>
          </a:p>
          <a:p>
            <a:r>
              <a:rPr kumimoji="1" lang="en-US" altLang="zh-CN" sz="2800" b="1">
                <a:solidFill>
                  <a:schemeClr val="tx2"/>
                </a:solidFill>
              </a:rPr>
              <a:t>c</a:t>
            </a:r>
            <a:r>
              <a:rPr kumimoji="1" lang="en-US" altLang="zh-CN" sz="2800" b="1" baseline="-25000">
                <a:solidFill>
                  <a:schemeClr val="tx2"/>
                </a:solidFill>
              </a:rPr>
              <a:t>1</a:t>
            </a:r>
            <a:r>
              <a:rPr kumimoji="1" lang="en-US" altLang="zh-CN" sz="2800" b="1">
                <a:solidFill>
                  <a:schemeClr val="tx2"/>
                </a:solidFill>
              </a:rPr>
              <a:t>|g(n)|≤ |f(n)|≤ c</a:t>
            </a:r>
            <a:r>
              <a:rPr kumimoji="1" lang="en-US" altLang="zh-CN" sz="2800" b="1" baseline="-25000">
                <a:solidFill>
                  <a:schemeClr val="tx2"/>
                </a:solidFill>
              </a:rPr>
              <a:t>2</a:t>
            </a:r>
            <a:r>
              <a:rPr kumimoji="1" lang="en-US" altLang="zh-CN" sz="2800" b="1">
                <a:solidFill>
                  <a:schemeClr val="tx2"/>
                </a:solidFill>
              </a:rPr>
              <a:t>|g(n)|</a:t>
            </a:r>
            <a:r>
              <a:rPr kumimoji="1" lang="zh-CN" altLang="en-US" sz="2800" b="1">
                <a:solidFill>
                  <a:schemeClr val="tx2"/>
                </a:solidFill>
              </a:rPr>
              <a:t>，则记作：</a:t>
            </a:r>
            <a:r>
              <a:rPr kumimoji="1" lang="en-US" altLang="zh-CN" sz="2800" b="1">
                <a:solidFill>
                  <a:schemeClr val="tx2"/>
                </a:solidFill>
              </a:rPr>
              <a:t>f(n)=</a:t>
            </a:r>
            <a:r>
              <a:rPr lang="en-US" altLang="zh-CN" sz="2800">
                <a:latin typeface="Times New Roman" pitchFamily="18" charset="0"/>
                <a:sym typeface="Symbol" pitchFamily="18" charset="2"/>
              </a:rPr>
              <a:t> </a:t>
            </a:r>
            <a:r>
              <a:rPr lang="en-US" altLang="zh-CN" sz="2800" b="1">
                <a:latin typeface="Times New Roman" pitchFamily="18" charset="0"/>
                <a:sym typeface="Symbol" pitchFamily="18" charset="2"/>
              </a:rPr>
              <a:t></a:t>
            </a:r>
            <a:r>
              <a:rPr kumimoji="1" lang="en-US" altLang="zh-CN" sz="2800" b="1">
                <a:solidFill>
                  <a:schemeClr val="tx2"/>
                </a:solidFill>
              </a:rPr>
              <a:t>(g(n))</a:t>
            </a:r>
            <a:r>
              <a:rPr kumimoji="1" lang="zh-CN" altLang="en-US" sz="2800" b="1">
                <a:solidFill>
                  <a:schemeClr val="tx2"/>
                </a:solidFill>
              </a:rPr>
              <a:t>。</a:t>
            </a:r>
            <a:endParaRPr kumimoji="1" lang="zh-CN" altLang="en-US" sz="4000" b="1">
              <a:solidFill>
                <a:schemeClr val="tx2"/>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eaLnBrk="1" hangingPunct="1"/>
            <a:r>
              <a:rPr kumimoji="1" lang="zh-CN" altLang="en-US" b="1" smtClean="0">
                <a:solidFill>
                  <a:schemeClr val="tx2"/>
                </a:solidFill>
              </a:rPr>
              <a:t>渐近表示函数的若干性质</a:t>
            </a:r>
          </a:p>
        </p:txBody>
      </p:sp>
      <p:sp>
        <p:nvSpPr>
          <p:cNvPr id="47107" name="Rectangle 3"/>
          <p:cNvSpPr>
            <a:spLocks noGrp="1" noChangeArrowheads="1"/>
          </p:cNvSpPr>
          <p:nvPr>
            <p:ph type="body" idx="1"/>
          </p:nvPr>
        </p:nvSpPr>
        <p:spPr>
          <a:xfrm>
            <a:off x="250825" y="1981200"/>
            <a:ext cx="8686800" cy="3886200"/>
          </a:xfrm>
        </p:spPr>
        <p:txBody>
          <a:bodyPr/>
          <a:lstStyle/>
          <a:p>
            <a:pPr eaLnBrk="1" hangingPunct="1">
              <a:lnSpc>
                <a:spcPct val="120000"/>
              </a:lnSpc>
            </a:pPr>
            <a:r>
              <a:rPr kumimoji="1" lang="zh-CN" altLang="en-US" b="1" smtClean="0">
                <a:solidFill>
                  <a:srgbClr val="0000FF"/>
                </a:solidFill>
              </a:rPr>
              <a:t>传递性</a:t>
            </a:r>
          </a:p>
          <a:p>
            <a:pPr lvl="1" eaLnBrk="1" hangingPunct="1">
              <a:lnSpc>
                <a:spcPct val="90000"/>
              </a:lnSpc>
            </a:pPr>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smtClean="0">
                <a:latin typeface="Times New Roman" pitchFamily="18" charset="0"/>
                <a:sym typeface="Symbol" pitchFamily="18" charset="2"/>
              </a:rPr>
              <a:t></a:t>
            </a:r>
            <a:r>
              <a:rPr lang="en-US" altLang="zh-CN" b="1" smtClean="0">
                <a:latin typeface="Times New Roman" pitchFamily="18" charset="0"/>
              </a:rPr>
              <a:t>(</a:t>
            </a:r>
            <a:r>
              <a:rPr lang="en-US" altLang="zh-CN" b="1" i="1" smtClean="0">
                <a:latin typeface="Times New Roman" pitchFamily="18" charset="0"/>
              </a:rPr>
              <a:t>g</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a:t>
            </a:r>
            <a:r>
              <a:rPr lang="zh-CN" altLang="en-US" b="1" smtClean="0">
                <a:latin typeface="Times New Roman" pitchFamily="18" charset="0"/>
              </a:rPr>
              <a:t>， </a:t>
            </a:r>
            <a:r>
              <a:rPr lang="en-US" altLang="zh-CN" b="1" i="1" smtClean="0">
                <a:latin typeface="Times New Roman" pitchFamily="18" charset="0"/>
              </a:rPr>
              <a:t>g</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smtClean="0">
                <a:latin typeface="Times New Roman" pitchFamily="18" charset="0"/>
                <a:sym typeface="Symbol" pitchFamily="18" charset="2"/>
              </a:rPr>
              <a:t></a:t>
            </a:r>
            <a:r>
              <a:rPr lang="en-US" altLang="zh-CN" b="1" smtClean="0">
                <a:latin typeface="Times New Roman" pitchFamily="18" charset="0"/>
              </a:rPr>
              <a:t>(</a:t>
            </a:r>
            <a:r>
              <a:rPr lang="en-US" altLang="zh-CN" b="1" i="1" smtClean="0">
                <a:latin typeface="Times New Roman" pitchFamily="18" charset="0"/>
              </a:rPr>
              <a:t>h</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sz="2400" b="1" smtClean="0">
                <a:latin typeface="Times New Roman" pitchFamily="18" charset="0"/>
                <a:sym typeface="Symbol" pitchFamily="18" charset="2"/>
              </a:rPr>
              <a:t></a:t>
            </a:r>
            <a:r>
              <a:rPr lang="en-US" altLang="zh-CN" sz="2400" b="1" smtClean="0">
                <a:latin typeface="Times New Roman" pitchFamily="18" charset="0"/>
              </a:rPr>
              <a:t>  </a:t>
            </a:r>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smtClean="0">
                <a:latin typeface="Times New Roman" pitchFamily="18" charset="0"/>
                <a:sym typeface="Symbol" pitchFamily="18" charset="2"/>
              </a:rPr>
              <a:t></a:t>
            </a:r>
            <a:r>
              <a:rPr lang="en-US" altLang="zh-CN" b="1" smtClean="0">
                <a:latin typeface="Times New Roman" pitchFamily="18" charset="0"/>
              </a:rPr>
              <a:t>(</a:t>
            </a:r>
            <a:r>
              <a:rPr lang="en-US" altLang="zh-CN" b="1" i="1" smtClean="0">
                <a:latin typeface="Times New Roman" pitchFamily="18" charset="0"/>
              </a:rPr>
              <a:t>h</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a:t>
            </a:r>
            <a:r>
              <a:rPr lang="zh-CN" altLang="en-US" b="1" smtClean="0">
                <a:latin typeface="Times New Roman" pitchFamily="18" charset="0"/>
              </a:rPr>
              <a:t>；</a:t>
            </a:r>
          </a:p>
          <a:p>
            <a:pPr lvl="1" eaLnBrk="1" hangingPunct="1">
              <a:lnSpc>
                <a:spcPct val="90000"/>
              </a:lnSpc>
            </a:pPr>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i="1" smtClean="0">
                <a:latin typeface="Times New Roman" pitchFamily="18" charset="0"/>
                <a:sym typeface="Symbol" pitchFamily="18" charset="2"/>
              </a:rPr>
              <a:t>O</a:t>
            </a:r>
            <a:r>
              <a:rPr lang="en-US" altLang="zh-CN" b="1" smtClean="0">
                <a:latin typeface="Times New Roman" pitchFamily="18" charset="0"/>
              </a:rPr>
              <a:t>(</a:t>
            </a:r>
            <a:r>
              <a:rPr lang="en-US" altLang="zh-CN" b="1" i="1" smtClean="0">
                <a:latin typeface="Times New Roman" pitchFamily="18" charset="0"/>
              </a:rPr>
              <a:t>g</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a:t>
            </a:r>
            <a:r>
              <a:rPr lang="zh-CN" altLang="en-US" b="1" smtClean="0">
                <a:latin typeface="Times New Roman" pitchFamily="18" charset="0"/>
              </a:rPr>
              <a:t>， </a:t>
            </a:r>
            <a:r>
              <a:rPr lang="en-US" altLang="zh-CN" b="1" i="1" smtClean="0">
                <a:latin typeface="Times New Roman" pitchFamily="18" charset="0"/>
              </a:rPr>
              <a:t>g</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i="1" smtClean="0">
                <a:latin typeface="Times New Roman" pitchFamily="18" charset="0"/>
                <a:sym typeface="Symbol" pitchFamily="18" charset="2"/>
              </a:rPr>
              <a:t>O</a:t>
            </a:r>
            <a:r>
              <a:rPr lang="en-US" altLang="zh-CN" b="1" smtClean="0">
                <a:latin typeface="Times New Roman" pitchFamily="18" charset="0"/>
                <a:sym typeface="Symbol" pitchFamily="18" charset="2"/>
              </a:rPr>
              <a:t> </a:t>
            </a:r>
            <a:r>
              <a:rPr lang="en-US" altLang="zh-CN" b="1" smtClean="0">
                <a:latin typeface="Times New Roman" pitchFamily="18" charset="0"/>
              </a:rPr>
              <a:t>(</a:t>
            </a:r>
            <a:r>
              <a:rPr lang="en-US" altLang="zh-CN" b="1" i="1" smtClean="0">
                <a:latin typeface="Times New Roman" pitchFamily="18" charset="0"/>
              </a:rPr>
              <a:t>h</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sz="2400" b="1" smtClean="0">
                <a:latin typeface="Times New Roman" pitchFamily="18" charset="0"/>
                <a:sym typeface="Symbol" pitchFamily="18" charset="2"/>
              </a:rPr>
              <a:t></a:t>
            </a:r>
            <a:r>
              <a:rPr lang="en-US" altLang="zh-CN" sz="2400" b="1" smtClean="0">
                <a:latin typeface="Times New Roman" pitchFamily="18" charset="0"/>
              </a:rPr>
              <a:t>  </a:t>
            </a:r>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i="1" smtClean="0">
                <a:latin typeface="Times New Roman" pitchFamily="18" charset="0"/>
                <a:sym typeface="Symbol" pitchFamily="18" charset="2"/>
              </a:rPr>
              <a:t>O</a:t>
            </a:r>
            <a:r>
              <a:rPr lang="en-US" altLang="zh-CN" b="1" smtClean="0">
                <a:latin typeface="Times New Roman" pitchFamily="18" charset="0"/>
                <a:sym typeface="Symbol" pitchFamily="18" charset="2"/>
              </a:rPr>
              <a:t> </a:t>
            </a:r>
            <a:r>
              <a:rPr lang="en-US" altLang="zh-CN" b="1" smtClean="0">
                <a:latin typeface="Times New Roman" pitchFamily="18" charset="0"/>
              </a:rPr>
              <a:t>(</a:t>
            </a:r>
            <a:r>
              <a:rPr lang="en-US" altLang="zh-CN" b="1" i="1" smtClean="0">
                <a:latin typeface="Times New Roman" pitchFamily="18" charset="0"/>
              </a:rPr>
              <a:t>h</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a:t>
            </a:r>
            <a:r>
              <a:rPr lang="zh-CN" altLang="en-US" b="1" smtClean="0">
                <a:latin typeface="Times New Roman" pitchFamily="18" charset="0"/>
              </a:rPr>
              <a:t>；</a:t>
            </a:r>
          </a:p>
          <a:p>
            <a:pPr lvl="1" eaLnBrk="1" hangingPunct="1">
              <a:lnSpc>
                <a:spcPct val="90000"/>
              </a:lnSpc>
            </a:pPr>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smtClean="0">
                <a:latin typeface="Times New Roman" pitchFamily="18" charset="0"/>
                <a:sym typeface="Symbol" pitchFamily="18" charset="2"/>
              </a:rPr>
              <a:t></a:t>
            </a:r>
            <a:r>
              <a:rPr lang="en-US" altLang="zh-CN" b="1" smtClean="0">
                <a:latin typeface="Times New Roman" pitchFamily="18" charset="0"/>
              </a:rPr>
              <a:t>(</a:t>
            </a:r>
            <a:r>
              <a:rPr lang="en-US" altLang="zh-CN" b="1" i="1" smtClean="0">
                <a:latin typeface="Times New Roman" pitchFamily="18" charset="0"/>
              </a:rPr>
              <a:t>g</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a:t>
            </a:r>
            <a:r>
              <a:rPr lang="zh-CN" altLang="en-US" b="1" smtClean="0">
                <a:latin typeface="Times New Roman" pitchFamily="18" charset="0"/>
              </a:rPr>
              <a:t>， </a:t>
            </a:r>
            <a:r>
              <a:rPr lang="en-US" altLang="zh-CN" b="1" i="1" smtClean="0">
                <a:latin typeface="Times New Roman" pitchFamily="18" charset="0"/>
              </a:rPr>
              <a:t>g</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smtClean="0">
                <a:latin typeface="Times New Roman" pitchFamily="18" charset="0"/>
                <a:sym typeface="Symbol" pitchFamily="18" charset="2"/>
              </a:rPr>
              <a:t> </a:t>
            </a:r>
            <a:r>
              <a:rPr lang="en-US" altLang="zh-CN" b="1" smtClean="0">
                <a:latin typeface="Times New Roman" pitchFamily="18" charset="0"/>
              </a:rPr>
              <a:t>(</a:t>
            </a:r>
            <a:r>
              <a:rPr lang="en-US" altLang="zh-CN" b="1" i="1" smtClean="0">
                <a:latin typeface="Times New Roman" pitchFamily="18" charset="0"/>
              </a:rPr>
              <a:t>h</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sz="2400" b="1" smtClean="0">
                <a:latin typeface="Times New Roman" pitchFamily="18" charset="0"/>
                <a:sym typeface="Symbol" pitchFamily="18" charset="2"/>
              </a:rPr>
              <a:t></a:t>
            </a:r>
            <a:r>
              <a:rPr lang="en-US" altLang="zh-CN" sz="2400" b="1" smtClean="0">
                <a:latin typeface="Times New Roman" pitchFamily="18" charset="0"/>
              </a:rPr>
              <a:t>  </a:t>
            </a:r>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smtClean="0">
                <a:latin typeface="Times New Roman" pitchFamily="18" charset="0"/>
                <a:sym typeface="Symbol" pitchFamily="18" charset="2"/>
              </a:rPr>
              <a:t></a:t>
            </a:r>
            <a:r>
              <a:rPr lang="en-US" altLang="zh-CN" b="1" smtClean="0">
                <a:latin typeface="Times New Roman" pitchFamily="18" charset="0"/>
              </a:rPr>
              <a:t>(</a:t>
            </a:r>
            <a:r>
              <a:rPr lang="en-US" altLang="zh-CN" b="1" i="1" smtClean="0">
                <a:latin typeface="Times New Roman" pitchFamily="18" charset="0"/>
              </a:rPr>
              <a:t>h</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a:t>
            </a:r>
            <a:r>
              <a:rPr lang="zh-CN" altLang="en-US" b="1" smtClean="0">
                <a:latin typeface="Times New Roman" pitchFamily="18" charset="0"/>
              </a:rPr>
              <a:t>；</a:t>
            </a:r>
          </a:p>
          <a:p>
            <a:pPr eaLnBrk="1" hangingPunct="1">
              <a:lnSpc>
                <a:spcPct val="120000"/>
              </a:lnSpc>
            </a:pPr>
            <a:r>
              <a:rPr kumimoji="1" lang="zh-CN" altLang="en-US" b="1" smtClean="0">
                <a:solidFill>
                  <a:srgbClr val="0000FF"/>
                </a:solidFill>
              </a:rPr>
              <a:t>反身性</a:t>
            </a:r>
          </a:p>
          <a:p>
            <a:pPr lvl="1" eaLnBrk="1" hangingPunct="1"/>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smtClean="0">
                <a:latin typeface="Times New Roman" pitchFamily="18" charset="0"/>
                <a:sym typeface="Symbol" pitchFamily="18" charset="2"/>
              </a:rPr>
              <a:t></a:t>
            </a:r>
            <a:r>
              <a:rPr lang="en-US" altLang="zh-CN" b="1" smtClean="0">
                <a:latin typeface="Times New Roman" pitchFamily="18" charset="0"/>
              </a:rPr>
              <a:t>(</a:t>
            </a:r>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a:t>
            </a:r>
            <a:r>
              <a:rPr lang="zh-CN" altLang="en-US" b="1" smtClean="0">
                <a:latin typeface="Times New Roman" pitchFamily="18" charset="0"/>
              </a:rPr>
              <a:t>；</a:t>
            </a:r>
          </a:p>
          <a:p>
            <a:pPr lvl="1" eaLnBrk="1" hangingPunct="1"/>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i="1" smtClean="0">
                <a:latin typeface="Times New Roman" pitchFamily="18" charset="0"/>
                <a:sym typeface="Symbol" pitchFamily="18" charset="2"/>
              </a:rPr>
              <a:t>O</a:t>
            </a:r>
            <a:r>
              <a:rPr lang="en-US" altLang="zh-CN" b="1" smtClean="0">
                <a:latin typeface="Times New Roman" pitchFamily="18" charset="0"/>
              </a:rPr>
              <a:t>(</a:t>
            </a:r>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a:t>
            </a:r>
            <a:r>
              <a:rPr lang="zh-CN" altLang="en-US" b="1" smtClean="0">
                <a:latin typeface="Times New Roman" pitchFamily="18" charset="0"/>
              </a:rPr>
              <a:t>；</a:t>
            </a:r>
          </a:p>
          <a:p>
            <a:pPr lvl="1" eaLnBrk="1" hangingPunct="1"/>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 </a:t>
            </a:r>
            <a:r>
              <a:rPr lang="en-US" altLang="zh-CN" b="1" smtClean="0">
                <a:latin typeface="Times New Roman" pitchFamily="18" charset="0"/>
                <a:sym typeface="Symbol" pitchFamily="18" charset="2"/>
              </a:rPr>
              <a:t></a:t>
            </a:r>
            <a:r>
              <a:rPr lang="en-US" altLang="zh-CN" b="1" smtClean="0">
                <a:latin typeface="Times New Roman" pitchFamily="18" charset="0"/>
              </a:rPr>
              <a:t>(</a:t>
            </a:r>
            <a:r>
              <a:rPr lang="en-US" altLang="zh-CN" b="1" i="1" smtClean="0">
                <a:latin typeface="Times New Roman" pitchFamily="18" charset="0"/>
              </a:rPr>
              <a:t>f</a:t>
            </a:r>
            <a:r>
              <a:rPr lang="en-US" altLang="zh-CN" b="1" smtClean="0">
                <a:latin typeface="Times New Roman" pitchFamily="18" charset="0"/>
              </a:rPr>
              <a:t>(</a:t>
            </a:r>
            <a:r>
              <a:rPr lang="en-US" altLang="zh-CN" b="1" i="1" smtClean="0">
                <a:latin typeface="Times New Roman" pitchFamily="18" charset="0"/>
              </a:rPr>
              <a:t>n</a:t>
            </a:r>
            <a:r>
              <a:rPr lang="en-US" altLang="zh-CN" b="1" smtClean="0">
                <a:latin typeface="Times New Roman" pitchFamily="18" charset="0"/>
              </a:rPr>
              <a:t>))</a:t>
            </a:r>
            <a:r>
              <a:rPr lang="zh-CN" altLang="en-US" b="1" smtClean="0">
                <a:latin typeface="Times New Roman" pitchFamily="18" charset="0"/>
              </a:rPr>
              <a: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kumimoji="1" lang="zh-CN" altLang="en-US" b="1" smtClean="0">
                <a:solidFill>
                  <a:schemeClr val="tx2"/>
                </a:solidFill>
              </a:rPr>
              <a:t>常用的整数求和公式</a:t>
            </a:r>
          </a:p>
        </p:txBody>
      </p:sp>
      <p:graphicFrame>
        <p:nvGraphicFramePr>
          <p:cNvPr id="61444" name="Object 4"/>
          <p:cNvGraphicFramePr>
            <a:graphicFrameLocks noChangeAspect="1"/>
          </p:cNvGraphicFramePr>
          <p:nvPr/>
        </p:nvGraphicFramePr>
        <p:xfrm>
          <a:off x="1955800" y="2909888"/>
          <a:ext cx="4454525" cy="946150"/>
        </p:xfrm>
        <a:graphic>
          <a:graphicData uri="http://schemas.openxmlformats.org/presentationml/2006/ole">
            <mc:AlternateContent xmlns:mc="http://schemas.openxmlformats.org/markup-compatibility/2006">
              <mc:Choice xmlns:v="urn:schemas-microsoft-com:vml" Requires="v">
                <p:oleObj spid="_x0000_s48321" name="Equation" r:id="rId3" imgW="1600200" imgH="368300" progId="Equation.3">
                  <p:embed/>
                </p:oleObj>
              </mc:Choice>
              <mc:Fallback>
                <p:oleObj name="Equation" r:id="rId3" imgW="1600200" imgH="368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2909888"/>
                        <a:ext cx="44545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5" name="Object 5"/>
          <p:cNvGraphicFramePr>
            <a:graphicFrameLocks noChangeAspect="1"/>
          </p:cNvGraphicFramePr>
          <p:nvPr/>
        </p:nvGraphicFramePr>
        <p:xfrm>
          <a:off x="1895475" y="3921125"/>
          <a:ext cx="5803900" cy="955675"/>
        </p:xfrm>
        <a:graphic>
          <a:graphicData uri="http://schemas.openxmlformats.org/presentationml/2006/ole">
            <mc:AlternateContent xmlns:mc="http://schemas.openxmlformats.org/markup-compatibility/2006">
              <mc:Choice xmlns:v="urn:schemas-microsoft-com:vml" Requires="v">
                <p:oleObj spid="_x0000_s48322" r:id="rId5" imgW="2095500" imgH="368300" progId="Equation.3">
                  <p:embed/>
                </p:oleObj>
              </mc:Choice>
              <mc:Fallback>
                <p:oleObj r:id="rId5" imgW="2095500" imgH="368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5475" y="3921125"/>
                        <a:ext cx="58039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 name="Object 6"/>
          <p:cNvGraphicFramePr>
            <a:graphicFrameLocks noChangeAspect="1"/>
          </p:cNvGraphicFramePr>
          <p:nvPr/>
        </p:nvGraphicFramePr>
        <p:xfrm>
          <a:off x="1927225" y="4822825"/>
          <a:ext cx="6532563" cy="1266825"/>
        </p:xfrm>
        <a:graphic>
          <a:graphicData uri="http://schemas.openxmlformats.org/presentationml/2006/ole">
            <mc:AlternateContent xmlns:mc="http://schemas.openxmlformats.org/markup-compatibility/2006">
              <mc:Choice xmlns:v="urn:schemas-microsoft-com:vml" Requires="v">
                <p:oleObj spid="_x0000_s48323" r:id="rId7" imgW="2336800" imgH="469900" progId="Equation.3">
                  <p:embed/>
                </p:oleObj>
              </mc:Choice>
              <mc:Fallback>
                <p:oleObj r:id="rId7" imgW="2336800" imgH="4699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7225" y="4822825"/>
                        <a:ext cx="6532563"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Object 7"/>
          <p:cNvGraphicFramePr>
            <a:graphicFrameLocks noChangeAspect="1"/>
          </p:cNvGraphicFramePr>
          <p:nvPr/>
        </p:nvGraphicFramePr>
        <p:xfrm>
          <a:off x="1963738" y="1965325"/>
          <a:ext cx="2286000" cy="950913"/>
        </p:xfrm>
        <a:graphic>
          <a:graphicData uri="http://schemas.openxmlformats.org/presentationml/2006/ole">
            <mc:AlternateContent xmlns:mc="http://schemas.openxmlformats.org/markup-compatibility/2006">
              <mc:Choice xmlns:v="urn:schemas-microsoft-com:vml" Requires="v">
                <p:oleObj spid="_x0000_s48324" r:id="rId9" imgW="748975" imgH="342751" progId="Equation.3">
                  <p:embed/>
                </p:oleObj>
              </mc:Choice>
              <mc:Fallback>
                <p:oleObj r:id="rId9" imgW="748975" imgH="342751"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3738" y="1965325"/>
                        <a:ext cx="22860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8" name="Text Box 8"/>
          <p:cNvSpPr txBox="1">
            <a:spLocks noChangeArrowheads="1"/>
          </p:cNvSpPr>
          <p:nvPr/>
        </p:nvSpPr>
        <p:spPr bwMode="auto">
          <a:xfrm>
            <a:off x="868363" y="5237163"/>
            <a:ext cx="111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ea typeface="宋体" pitchFamily="2" charset="-122"/>
              </a:defRPr>
            </a:lvl1pPr>
            <a:lvl2pPr marL="742950" indent="-285750" eaLnBrk="0" hangingPunct="0">
              <a:defRPr sz="2400">
                <a:solidFill>
                  <a:schemeClr val="tx1"/>
                </a:solidFill>
                <a:latin typeface="Arial" charset="0"/>
                <a:ea typeface="宋体" pitchFamily="2" charset="-122"/>
              </a:defRPr>
            </a:lvl2pPr>
            <a:lvl3pPr marL="1143000" indent="-228600" eaLnBrk="0" hangingPunct="0">
              <a:defRPr sz="2400">
                <a:solidFill>
                  <a:schemeClr val="tx1"/>
                </a:solidFill>
                <a:latin typeface="Arial" charset="0"/>
                <a:ea typeface="宋体" pitchFamily="2" charset="-122"/>
              </a:defRPr>
            </a:lvl3pPr>
            <a:lvl4pPr marL="1600200" indent="-228600" eaLnBrk="0" hangingPunct="0">
              <a:defRPr sz="2400">
                <a:solidFill>
                  <a:schemeClr val="tx1"/>
                </a:solidFill>
                <a:latin typeface="Arial" charset="0"/>
                <a:ea typeface="宋体" pitchFamily="2" charset="-122"/>
              </a:defRPr>
            </a:lvl4pPr>
            <a:lvl5pPr marL="2057400" indent="-228600" eaLnBrk="0" hangingPunct="0">
              <a:defRPr sz="2400">
                <a:solidFill>
                  <a:schemeClr val="tx1"/>
                </a:solidFill>
                <a:latin typeface="Arial" charset="0"/>
                <a:ea typeface="宋体" pitchFamily="2" charset="-122"/>
              </a:defRPr>
            </a:lvl5pPr>
            <a:lvl6pPr marL="2514600" indent="-228600" eaLnBrk="0" fontAlgn="base" hangingPunct="0">
              <a:spcBef>
                <a:spcPct val="0"/>
              </a:spcBef>
              <a:spcAft>
                <a:spcPct val="0"/>
              </a:spcAft>
              <a:defRPr sz="2400">
                <a:solidFill>
                  <a:schemeClr val="tx1"/>
                </a:solidFill>
                <a:latin typeface="Arial" charset="0"/>
                <a:ea typeface="宋体" pitchFamily="2" charset="-122"/>
              </a:defRPr>
            </a:lvl6pPr>
            <a:lvl7pPr marL="2971800" indent="-228600" eaLnBrk="0" fontAlgn="base" hangingPunct="0">
              <a:spcBef>
                <a:spcPct val="0"/>
              </a:spcBef>
              <a:spcAft>
                <a:spcPct val="0"/>
              </a:spcAft>
              <a:defRPr sz="2400">
                <a:solidFill>
                  <a:schemeClr val="tx1"/>
                </a:solidFill>
                <a:latin typeface="Arial" charset="0"/>
                <a:ea typeface="宋体" pitchFamily="2" charset="-122"/>
              </a:defRPr>
            </a:lvl7pPr>
            <a:lvl8pPr marL="3429000" indent="-228600" eaLnBrk="0" fontAlgn="base" hangingPunct="0">
              <a:spcBef>
                <a:spcPct val="0"/>
              </a:spcBef>
              <a:spcAft>
                <a:spcPct val="0"/>
              </a:spcAft>
              <a:defRPr sz="2400">
                <a:solidFill>
                  <a:schemeClr val="tx1"/>
                </a:solidFill>
                <a:latin typeface="Arial" charset="0"/>
                <a:ea typeface="宋体" pitchFamily="2" charset="-122"/>
              </a:defRPr>
            </a:lvl8pPr>
            <a:lvl9pPr marL="3886200" indent="-228600" eaLnBrk="0" fontAlgn="base" hangingPunct="0">
              <a:spcBef>
                <a:spcPct val="0"/>
              </a:spcBef>
              <a:spcAft>
                <a:spcPct val="0"/>
              </a:spcAft>
              <a:defRPr sz="2400">
                <a:solidFill>
                  <a:schemeClr val="tx1"/>
                </a:solidFill>
                <a:latin typeface="Arial" charset="0"/>
                <a:ea typeface="宋体" pitchFamily="2" charset="-122"/>
              </a:defRPr>
            </a:lvl9pPr>
          </a:lstStyle>
          <a:p>
            <a:pPr eaLnBrk="1" hangingPunct="1">
              <a:spcBef>
                <a:spcPct val="50000"/>
              </a:spcBef>
            </a:pPr>
            <a:r>
              <a:rPr kumimoji="1" lang="zh-CN" altLang="en-US" b="1">
                <a:latin typeface="Times New Roman" pitchFamily="18" charset="0"/>
              </a:rPr>
              <a:t>通式：</a:t>
            </a:r>
          </a:p>
        </p:txBody>
      </p:sp>
      <p:sp>
        <p:nvSpPr>
          <p:cNvPr id="61450" name="AutoShape 10"/>
          <p:cNvSpPr>
            <a:spLocks noChangeArrowheads="1"/>
          </p:cNvSpPr>
          <p:nvPr/>
        </p:nvSpPr>
        <p:spPr bwMode="auto">
          <a:xfrm>
            <a:off x="684213" y="4868863"/>
            <a:ext cx="7848600" cy="1223962"/>
          </a:xfrm>
          <a:prstGeom prst="roundRect">
            <a:avLst>
              <a:gd name="adj" fmla="val 16667"/>
            </a:avLst>
          </a:prstGeom>
          <a:noFill/>
          <a:ln w="38100" cmpd="dbl" algn="ctr">
            <a:solidFill>
              <a:schemeClr val="hlink"/>
            </a:solidFill>
            <a:round/>
            <a:headEnd/>
            <a:tailEnd/>
          </a:ln>
          <a:effectLst/>
          <a:extLst>
            <a:ext uri="{909E8E84-426E-40DD-AFC4-6F175D3DCCD1}">
              <a14:hiddenFill xmlns:a14="http://schemas.microsoft.com/office/drawing/2010/main">
                <a:solidFill>
                  <a:schemeClr val="fo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1" algn="ctr"/>
            <a:endParaRPr kumimoji="1" lang="zh-CN"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1447"/>
                                        </p:tgtEl>
                                        <p:attrNameLst>
                                          <p:attrName>style.visibility</p:attrName>
                                        </p:attrNameLst>
                                      </p:cBhvr>
                                      <p:to>
                                        <p:strVal val="visible"/>
                                      </p:to>
                                    </p:set>
                                    <p:animEffect transition="in" filter="wipe(left)">
                                      <p:cBhvr>
                                        <p:cTn id="7" dur="500"/>
                                        <p:tgtEl>
                                          <p:spTgt spid="614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1445"/>
                                        </p:tgtEl>
                                        <p:attrNameLst>
                                          <p:attrName>style.visibility</p:attrName>
                                        </p:attrNameLst>
                                      </p:cBhvr>
                                      <p:to>
                                        <p:strVal val="visible"/>
                                      </p:to>
                                    </p:set>
                                    <p:animEffect transition="in" filter="wipe(left)">
                                      <p:cBhvr>
                                        <p:cTn id="17" dur="500"/>
                                        <p:tgtEl>
                                          <p:spTgt spid="614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448"/>
                                        </p:tgtEl>
                                        <p:attrNameLst>
                                          <p:attrName>style.visibility</p:attrName>
                                        </p:attrNameLst>
                                      </p:cBhvr>
                                      <p:to>
                                        <p:strVal val="visible"/>
                                      </p:to>
                                    </p:set>
                                    <p:animEffect transition="in" filter="wipe(left)">
                                      <p:cBhvr>
                                        <p:cTn id="22" dur="500"/>
                                        <p:tgtEl>
                                          <p:spTgt spid="61448"/>
                                        </p:tgtEl>
                                      </p:cBhvr>
                                    </p:animEffect>
                                  </p:childTnLst>
                                </p:cTn>
                              </p:par>
                              <p:par>
                                <p:cTn id="23" presetID="22" presetClass="entr" presetSubtype="8" fill="hold" nodeType="withEffect">
                                  <p:stCondLst>
                                    <p:cond delay="0"/>
                                  </p:stCondLst>
                                  <p:childTnLst>
                                    <p:set>
                                      <p:cBhvr>
                                        <p:cTn id="24" dur="1" fill="hold">
                                          <p:stCondLst>
                                            <p:cond delay="0"/>
                                          </p:stCondLst>
                                        </p:cTn>
                                        <p:tgtEl>
                                          <p:spTgt spid="61446"/>
                                        </p:tgtEl>
                                        <p:attrNameLst>
                                          <p:attrName>style.visibility</p:attrName>
                                        </p:attrNameLst>
                                      </p:cBhvr>
                                      <p:to>
                                        <p:strVal val="visible"/>
                                      </p:to>
                                    </p:set>
                                    <p:animEffect transition="in" filter="wipe(left)">
                                      <p:cBhvr>
                                        <p:cTn id="25" dur="500"/>
                                        <p:tgtEl>
                                          <p:spTgt spid="61446"/>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614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autoUpdateAnimBg="0"/>
      <p:bldP spid="6145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68313" y="476250"/>
            <a:ext cx="8229600" cy="1371600"/>
          </a:xfrm>
        </p:spPr>
        <p:txBody>
          <a:bodyPr/>
          <a:lstStyle/>
          <a:p>
            <a:pPr eaLnBrk="1" hangingPunct="1"/>
            <a:r>
              <a:rPr lang="zh-CN" altLang="en-US" b="1" smtClean="0"/>
              <a:t>一些数学证明方法</a:t>
            </a:r>
          </a:p>
        </p:txBody>
      </p:sp>
      <p:sp>
        <p:nvSpPr>
          <p:cNvPr id="49155" name="Rectangle 3"/>
          <p:cNvSpPr>
            <a:spLocks noGrp="1" noChangeArrowheads="1"/>
          </p:cNvSpPr>
          <p:nvPr>
            <p:ph type="body" idx="1"/>
          </p:nvPr>
        </p:nvSpPr>
        <p:spPr>
          <a:xfrm>
            <a:off x="457200" y="1981200"/>
            <a:ext cx="8229600" cy="4184650"/>
          </a:xfrm>
        </p:spPr>
        <p:txBody>
          <a:bodyPr/>
          <a:lstStyle/>
          <a:p>
            <a:pPr eaLnBrk="1" hangingPunct="1"/>
            <a:r>
              <a:rPr lang="zh-CN" altLang="en-US" sz="2800" b="1" smtClean="0"/>
              <a:t>直接证明：</a:t>
            </a:r>
            <a:r>
              <a:rPr lang="en-US" altLang="zh-CN" sz="2800" b="1" smtClean="0"/>
              <a:t>P</a:t>
            </a:r>
            <a:r>
              <a:rPr lang="en-US" altLang="zh-CN" sz="2800" b="1" smtClean="0">
                <a:sym typeface="Wingdings" pitchFamily="2" charset="2"/>
              </a:rPr>
              <a:t>Q</a:t>
            </a:r>
          </a:p>
          <a:p>
            <a:pPr eaLnBrk="1" hangingPunct="1"/>
            <a:r>
              <a:rPr lang="zh-CN" altLang="en-US" sz="2800" b="1" smtClean="0">
                <a:sym typeface="Wingdings" pitchFamily="2" charset="2"/>
              </a:rPr>
              <a:t>间接证明：</a:t>
            </a:r>
          </a:p>
          <a:p>
            <a:pPr lvl="1" eaLnBrk="1" hangingPunct="1"/>
            <a:r>
              <a:rPr lang="zh-CN" altLang="en-US" sz="2400" b="1" smtClean="0"/>
              <a:t>反证法</a:t>
            </a:r>
          </a:p>
          <a:p>
            <a:pPr lvl="1" eaLnBrk="1" hangingPunct="1"/>
            <a:r>
              <a:rPr lang="zh-CN" altLang="en-US" sz="2400" b="1" smtClean="0"/>
              <a:t>举反例</a:t>
            </a:r>
          </a:p>
          <a:p>
            <a:pPr eaLnBrk="1" hangingPunct="1"/>
            <a:r>
              <a:rPr lang="zh-CN" altLang="en-US" sz="2800" b="1" smtClean="0"/>
              <a:t>数学归纳法：</a:t>
            </a:r>
          </a:p>
          <a:p>
            <a:pPr lvl="1" eaLnBrk="1" hangingPunct="1"/>
            <a:r>
              <a:rPr lang="zh-CN" altLang="en-US" sz="2400" b="1" smtClean="0"/>
              <a:t>初始归纳：</a:t>
            </a:r>
            <a:r>
              <a:rPr lang="en-US" altLang="zh-CN" sz="2400" b="1" smtClean="0"/>
              <a:t>i=1 </a:t>
            </a:r>
            <a:r>
              <a:rPr lang="zh-CN" altLang="en-US" sz="2400" b="1" smtClean="0"/>
              <a:t>结论成立；</a:t>
            </a:r>
          </a:p>
          <a:p>
            <a:pPr lvl="1" eaLnBrk="1" hangingPunct="1"/>
            <a:r>
              <a:rPr lang="zh-CN" altLang="en-US" sz="2400" b="1" smtClean="0"/>
              <a:t>归纳假设：若</a:t>
            </a:r>
            <a:r>
              <a:rPr lang="en-US" altLang="zh-CN" sz="2400" b="1" smtClean="0"/>
              <a:t>i=n-1</a:t>
            </a:r>
            <a:r>
              <a:rPr lang="zh-CN" altLang="en-US" sz="2400" b="1" smtClean="0"/>
              <a:t>时成立；</a:t>
            </a:r>
          </a:p>
          <a:p>
            <a:pPr lvl="1" eaLnBrk="1" hangingPunct="1"/>
            <a:r>
              <a:rPr lang="zh-CN" altLang="en-US" sz="2400" b="1" smtClean="0"/>
              <a:t>归纳证明：证明</a:t>
            </a:r>
            <a:r>
              <a:rPr lang="en-US" altLang="zh-CN" sz="2400" b="1" smtClean="0"/>
              <a:t>i=n</a:t>
            </a:r>
            <a:r>
              <a:rPr lang="zh-CN" altLang="en-US" sz="2400" b="1" smtClean="0"/>
              <a:t>时成立。</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kumimoji="1" lang="zh-CN" altLang="en-US" b="1" smtClean="0">
                <a:solidFill>
                  <a:schemeClr val="tx2"/>
                </a:solidFill>
              </a:rPr>
              <a:t>作时空性能分布图</a:t>
            </a:r>
          </a:p>
        </p:txBody>
      </p:sp>
      <p:sp>
        <p:nvSpPr>
          <p:cNvPr id="50179" name="Rectangle 3"/>
          <p:cNvSpPr>
            <a:spLocks noGrp="1" noChangeArrowheads="1"/>
          </p:cNvSpPr>
          <p:nvPr>
            <p:ph type="body" idx="1"/>
          </p:nvPr>
        </p:nvSpPr>
        <p:spPr>
          <a:xfrm>
            <a:off x="457200" y="1981200"/>
            <a:ext cx="8507413" cy="4040188"/>
          </a:xfrm>
        </p:spPr>
        <p:txBody>
          <a:bodyPr/>
          <a:lstStyle/>
          <a:p>
            <a:pPr eaLnBrk="1" hangingPunct="1">
              <a:lnSpc>
                <a:spcPct val="120000"/>
              </a:lnSpc>
            </a:pPr>
            <a:r>
              <a:rPr lang="zh-CN" altLang="en-US" sz="2800" b="1" dirty="0" smtClean="0"/>
              <a:t>事后测试是在对算法进行设计、确认、事前分析和调试之后要做的工作，</a:t>
            </a:r>
            <a:r>
              <a:rPr lang="zh-CN" altLang="en-US" sz="2800" b="1" dirty="0" smtClean="0">
                <a:solidFill>
                  <a:srgbClr val="0000FF"/>
                </a:solidFill>
              </a:rPr>
              <a:t>与所用计算机密切相关</a:t>
            </a:r>
            <a:r>
              <a:rPr lang="zh-CN" altLang="en-US" sz="2800" b="1" dirty="0" smtClean="0"/>
              <a:t>。</a:t>
            </a:r>
          </a:p>
          <a:p>
            <a:pPr eaLnBrk="1" hangingPunct="1">
              <a:lnSpc>
                <a:spcPct val="120000"/>
              </a:lnSpc>
            </a:pPr>
            <a:r>
              <a:rPr lang="zh-CN" altLang="en-US" sz="2800" b="1" dirty="0" smtClean="0"/>
              <a:t>以时间分布图为例：</a:t>
            </a:r>
          </a:p>
          <a:p>
            <a:pPr lvl="1" eaLnBrk="1" hangingPunct="1">
              <a:lnSpc>
                <a:spcPct val="120000"/>
              </a:lnSpc>
            </a:pPr>
            <a:r>
              <a:rPr kumimoji="1" lang="zh-CN" altLang="en-US" sz="2400" b="1" dirty="0" smtClean="0"/>
              <a:t>算法时间的准确测量</a:t>
            </a:r>
          </a:p>
          <a:p>
            <a:pPr lvl="1" eaLnBrk="1" hangingPunct="1">
              <a:lnSpc>
                <a:spcPct val="120000"/>
              </a:lnSpc>
            </a:pPr>
            <a:endParaRPr kumimoji="1" lang="zh-CN" altLang="en-US" sz="2400" b="1" dirty="0" smtClean="0"/>
          </a:p>
          <a:p>
            <a:pPr lvl="1" eaLnBrk="1" hangingPunct="1">
              <a:lnSpc>
                <a:spcPct val="120000"/>
              </a:lnSpc>
            </a:pPr>
            <a:endParaRPr kumimoji="1" lang="zh-CN" altLang="en-US" sz="2400" b="1" dirty="0" smtClean="0"/>
          </a:p>
          <a:p>
            <a:pPr lvl="1" eaLnBrk="1" hangingPunct="1">
              <a:lnSpc>
                <a:spcPct val="120000"/>
              </a:lnSpc>
            </a:pPr>
            <a:r>
              <a:rPr kumimoji="1" lang="zh-CN" altLang="en-US" sz="2400" b="1" dirty="0" smtClean="0"/>
              <a:t>	分布图的做法－</a:t>
            </a:r>
            <a:r>
              <a:rPr kumimoji="1" lang="en-US" altLang="zh-CN" sz="2400" b="1" dirty="0" smtClean="0"/>
              <a:t>&gt;</a:t>
            </a:r>
            <a:r>
              <a:rPr kumimoji="1" lang="zh-CN" altLang="en-US" sz="2400" b="1" dirty="0" smtClean="0"/>
              <a:t>数据集与时间复杂度有关</a:t>
            </a:r>
          </a:p>
        </p:txBody>
      </p:sp>
      <p:sp>
        <p:nvSpPr>
          <p:cNvPr id="50180" name="AutoShape 5"/>
          <p:cNvSpPr>
            <a:spLocks noChangeArrowheads="1"/>
          </p:cNvSpPr>
          <p:nvPr/>
        </p:nvSpPr>
        <p:spPr bwMode="auto">
          <a:xfrm>
            <a:off x="1403350" y="4221163"/>
            <a:ext cx="2016125" cy="863600"/>
          </a:xfrm>
          <a:prstGeom prst="wedgeRoundRectCallout">
            <a:avLst>
              <a:gd name="adj1" fmla="val 65593"/>
              <a:gd name="adj2" fmla="val -57722"/>
              <a:gd name="adj3" fmla="val 16667"/>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a:t>时钟不准确造成的噪声</a:t>
            </a:r>
          </a:p>
        </p:txBody>
      </p:sp>
      <p:sp>
        <p:nvSpPr>
          <p:cNvPr id="50181" name="AutoShape 7"/>
          <p:cNvSpPr>
            <a:spLocks noChangeArrowheads="1"/>
          </p:cNvSpPr>
          <p:nvPr/>
        </p:nvSpPr>
        <p:spPr bwMode="auto">
          <a:xfrm>
            <a:off x="3708400" y="4222750"/>
            <a:ext cx="2376488" cy="865188"/>
          </a:xfrm>
          <a:prstGeom prst="flowChartAlternateProcess">
            <a:avLst/>
          </a:prstGeom>
          <a:noFill/>
          <a:ln w="38100" cmpd="dbl">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lvl="1"/>
            <a:r>
              <a:rPr lang="zh-CN" altLang="en-US" b="1"/>
              <a:t>增大规模</a:t>
            </a:r>
          </a:p>
          <a:p>
            <a:pPr lvl="1"/>
            <a:r>
              <a:rPr lang="zh-CN" altLang="en-US" b="1"/>
              <a:t>重复执行</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57200"/>
            <a:ext cx="8507413" cy="1371600"/>
          </a:xfrm>
        </p:spPr>
        <p:txBody>
          <a:bodyPr/>
          <a:lstStyle/>
          <a:p>
            <a:pPr eaLnBrk="1" hangingPunct="1"/>
            <a:r>
              <a:rPr kumimoji="1" lang="zh-CN" altLang="en-US" b="1" smtClean="0">
                <a:solidFill>
                  <a:schemeClr val="tx2"/>
                </a:solidFill>
              </a:rPr>
              <a:t>算法</a:t>
            </a:r>
            <a:r>
              <a:rPr kumimoji="1" lang="en-US" altLang="zh-CN" b="1" smtClean="0"/>
              <a:t>(Algorithm)</a:t>
            </a:r>
            <a:r>
              <a:rPr kumimoji="1" lang="zh-CN" altLang="en-US" b="1" smtClean="0">
                <a:solidFill>
                  <a:schemeClr val="tx2"/>
                </a:solidFill>
              </a:rPr>
              <a:t>的五个重要特性</a:t>
            </a:r>
            <a:endParaRPr lang="zh-CN" altLang="en-US" smtClean="0"/>
          </a:p>
        </p:txBody>
      </p:sp>
      <p:sp>
        <p:nvSpPr>
          <p:cNvPr id="7171" name="Rectangle 3"/>
          <p:cNvSpPr>
            <a:spLocks noGrp="1" noChangeArrowheads="1"/>
          </p:cNvSpPr>
          <p:nvPr>
            <p:ph type="body" idx="1"/>
          </p:nvPr>
        </p:nvSpPr>
        <p:spPr>
          <a:xfrm>
            <a:off x="468313" y="1981200"/>
            <a:ext cx="8496300" cy="4184650"/>
          </a:xfrm>
        </p:spPr>
        <p:txBody>
          <a:bodyPr/>
          <a:lstStyle/>
          <a:p>
            <a:pPr eaLnBrk="1" hangingPunct="1">
              <a:lnSpc>
                <a:spcPct val="110000"/>
              </a:lnSpc>
            </a:pPr>
            <a:r>
              <a:rPr lang="zh-CN" altLang="en-US" b="1" smtClean="0"/>
              <a:t>满足如下五条特性的一组规则才能被称为算法</a:t>
            </a:r>
            <a:endParaRPr lang="en-US" altLang="zh-CN" b="1" smtClean="0"/>
          </a:p>
          <a:p>
            <a:pPr lvl="1" eaLnBrk="1" hangingPunct="1">
              <a:lnSpc>
                <a:spcPct val="110000"/>
              </a:lnSpc>
            </a:pPr>
            <a:r>
              <a:rPr kumimoji="1" lang="zh-CN" altLang="en-US" b="1" smtClean="0"/>
              <a:t>确定性 </a:t>
            </a:r>
            <a:r>
              <a:rPr kumimoji="1" lang="en-US" altLang="zh-CN" b="1" smtClean="0"/>
              <a:t>(Definiteness)</a:t>
            </a:r>
            <a:endParaRPr kumimoji="1" lang="zh-CN" altLang="en-US" b="1" smtClean="0"/>
          </a:p>
          <a:p>
            <a:pPr lvl="1" eaLnBrk="1" hangingPunct="1">
              <a:lnSpc>
                <a:spcPct val="110000"/>
              </a:lnSpc>
            </a:pPr>
            <a:r>
              <a:rPr kumimoji="1" lang="zh-CN" altLang="en-US" b="1" smtClean="0"/>
              <a:t>能行性 </a:t>
            </a:r>
            <a:r>
              <a:rPr kumimoji="1" lang="en-US" altLang="zh-CN" b="1" smtClean="0"/>
              <a:t>(Effectiveness)</a:t>
            </a:r>
            <a:endParaRPr kumimoji="1" lang="zh-CN" altLang="en-US" b="1" smtClean="0"/>
          </a:p>
          <a:p>
            <a:pPr lvl="1" eaLnBrk="1" hangingPunct="1">
              <a:lnSpc>
                <a:spcPct val="110000"/>
              </a:lnSpc>
            </a:pPr>
            <a:r>
              <a:rPr kumimoji="1" lang="zh-CN" altLang="en-US" b="1" smtClean="0"/>
              <a:t>输入 </a:t>
            </a:r>
            <a:r>
              <a:rPr kumimoji="1" lang="en-US" altLang="zh-CN" b="1" smtClean="0"/>
              <a:t>(Input)</a:t>
            </a:r>
          </a:p>
          <a:p>
            <a:pPr lvl="1" eaLnBrk="1" hangingPunct="1">
              <a:lnSpc>
                <a:spcPct val="110000"/>
              </a:lnSpc>
            </a:pPr>
            <a:r>
              <a:rPr kumimoji="1" lang="zh-CN" altLang="en-US" b="1" smtClean="0"/>
              <a:t>输出</a:t>
            </a:r>
            <a:r>
              <a:rPr kumimoji="1" lang="en-US" altLang="zh-CN" b="1" smtClean="0"/>
              <a:t>(Output)</a:t>
            </a:r>
            <a:endParaRPr kumimoji="1" lang="zh-CN" altLang="en-US" b="1" smtClean="0"/>
          </a:p>
          <a:p>
            <a:pPr lvl="1" eaLnBrk="1" hangingPunct="1">
              <a:lnSpc>
                <a:spcPct val="110000"/>
              </a:lnSpc>
            </a:pPr>
            <a:r>
              <a:rPr kumimoji="1" lang="zh-CN" altLang="en-US" b="1" smtClean="0"/>
              <a:t>有穷性 </a:t>
            </a:r>
            <a:r>
              <a:rPr kumimoji="1" lang="en-US" altLang="zh-CN" b="1" smtClean="0"/>
              <a:t>(Finiteness)</a:t>
            </a:r>
            <a:endParaRPr kumimoji="1" lang="zh-CN" altLang="en-US" b="1" smtClean="0"/>
          </a:p>
          <a:p>
            <a:pPr eaLnBrk="1" hangingPunct="1">
              <a:lnSpc>
                <a:spcPct val="90000"/>
              </a:lnSpc>
              <a:buFont typeface="Wingdings" pitchFamily="2" charset="2"/>
              <a:buNone/>
            </a:pPr>
            <a:r>
              <a:rPr kumimoji="1" lang="zh-CN" altLang="en-US" sz="2800" b="1" smtClean="0">
                <a:solidFill>
                  <a:srgbClr val="0000FF"/>
                </a:solidFill>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b="1" dirty="0"/>
              <a:t>2.3  </a:t>
            </a:r>
            <a:r>
              <a:rPr lang="zh-CN" altLang="en-US" b="1" dirty="0"/>
              <a:t>用</a:t>
            </a:r>
            <a:r>
              <a:rPr lang="en-US" altLang="zh-CN" b="1" dirty="0"/>
              <a:t>SPARKS</a:t>
            </a:r>
            <a:r>
              <a:rPr lang="zh-CN" altLang="en-US" b="1" dirty="0"/>
              <a:t>语言写算法</a:t>
            </a:r>
          </a:p>
        </p:txBody>
      </p:sp>
      <p:sp>
        <p:nvSpPr>
          <p:cNvPr id="3" name="内容占位符 2"/>
          <p:cNvSpPr>
            <a:spLocks noGrp="1"/>
          </p:cNvSpPr>
          <p:nvPr>
            <p:ph idx="1"/>
          </p:nvPr>
        </p:nvSpPr>
        <p:spPr>
          <a:xfrm>
            <a:off x="467544" y="1700808"/>
            <a:ext cx="8229600" cy="3886200"/>
          </a:xfrm>
        </p:spPr>
        <p:txBody>
          <a:bodyPr/>
          <a:lstStyle/>
          <a:p>
            <a:r>
              <a:rPr lang="zh-CN" altLang="en-US" b="1" dirty="0" smtClean="0"/>
              <a:t>基本数据类型和变量命名规则</a:t>
            </a:r>
            <a:endParaRPr lang="en-US" altLang="zh-CN" b="1" dirty="0" smtClean="0"/>
          </a:p>
          <a:p>
            <a:r>
              <a:rPr lang="zh-CN" altLang="en-US" b="1" dirty="0" smtClean="0"/>
              <a:t>运算符</a:t>
            </a:r>
            <a:endParaRPr lang="en-US" altLang="zh-CN" b="1" dirty="0" smtClean="0"/>
          </a:p>
          <a:p>
            <a:r>
              <a:rPr lang="zh-CN" altLang="en-US" b="1" dirty="0"/>
              <a:t>条件</a:t>
            </a:r>
            <a:r>
              <a:rPr lang="zh-CN" altLang="en-US" b="1" dirty="0" smtClean="0"/>
              <a:t>语句</a:t>
            </a:r>
            <a:endParaRPr lang="en-US" altLang="zh-CN" b="1" dirty="0" smtClean="0"/>
          </a:p>
          <a:p>
            <a:r>
              <a:rPr lang="zh-CN" altLang="en-US" b="1" dirty="0"/>
              <a:t>循环</a:t>
            </a:r>
            <a:r>
              <a:rPr lang="zh-CN" altLang="en-US" b="1" dirty="0" smtClean="0"/>
              <a:t>语句</a:t>
            </a:r>
            <a:endParaRPr lang="en-US" altLang="zh-CN" b="1" dirty="0" smtClean="0"/>
          </a:p>
          <a:p>
            <a:r>
              <a:rPr lang="zh-CN" altLang="en-US" b="1" dirty="0" smtClean="0"/>
              <a:t>跳转语句</a:t>
            </a:r>
            <a:endParaRPr lang="en-US" altLang="zh-CN" b="1" dirty="0" smtClean="0"/>
          </a:p>
          <a:p>
            <a:r>
              <a:rPr lang="zh-CN" altLang="en-US" b="1" dirty="0" smtClean="0"/>
              <a:t>算法定义</a:t>
            </a:r>
            <a:endParaRPr lang="en-US" altLang="zh-CN" b="1" dirty="0" smtClean="0"/>
          </a:p>
          <a:p>
            <a:r>
              <a:rPr lang="zh-CN" altLang="en-US" b="1" dirty="0" smtClean="0"/>
              <a:t>算法的同质异相</a:t>
            </a:r>
            <a:endParaRPr lang="zh-CN" altLang="en-US" b="1" dirty="0"/>
          </a:p>
        </p:txBody>
      </p:sp>
    </p:spTree>
    <p:extLst>
      <p:ext uri="{BB962C8B-B14F-4D97-AF65-F5344CB8AC3E}">
        <p14:creationId xmlns:p14="http://schemas.microsoft.com/office/powerpoint/2010/main" val="339197897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基本数据类型和变量命名规则</a:t>
            </a:r>
            <a:endParaRPr lang="zh-CN" altLang="en-US" dirty="0"/>
          </a:p>
        </p:txBody>
      </p:sp>
      <p:sp>
        <p:nvSpPr>
          <p:cNvPr id="3" name="内容占位符 2"/>
          <p:cNvSpPr>
            <a:spLocks noGrp="1"/>
          </p:cNvSpPr>
          <p:nvPr>
            <p:ph idx="1"/>
          </p:nvPr>
        </p:nvSpPr>
        <p:spPr/>
        <p:txBody>
          <a:bodyPr/>
          <a:lstStyle/>
          <a:p>
            <a:r>
              <a:rPr kumimoji="1" lang="zh-CN" altLang="en-US" b="1" dirty="0" smtClean="0">
                <a:latin typeface="Times New Roman" pitchFamily="18" charset="0"/>
              </a:rPr>
              <a:t>基本数据类型：</a:t>
            </a:r>
          </a:p>
          <a:p>
            <a:pPr marL="457200" lvl="1" indent="0">
              <a:buNone/>
            </a:pPr>
            <a:r>
              <a:rPr kumimoji="1" lang="zh-CN" altLang="en-US" b="1" dirty="0" smtClean="0">
                <a:latin typeface="Verdana" pitchFamily="34" charset="0"/>
              </a:rPr>
              <a:t>整型</a:t>
            </a:r>
            <a:r>
              <a:rPr kumimoji="1" lang="en-US" altLang="zh-CN" b="1" dirty="0" smtClean="0">
                <a:latin typeface="Times New Roman" pitchFamily="18" charset="0"/>
              </a:rPr>
              <a:t>(integer), </a:t>
            </a:r>
            <a:r>
              <a:rPr kumimoji="1" lang="zh-CN" altLang="en-US" b="1" dirty="0" smtClean="0">
                <a:latin typeface="Times New Roman" pitchFamily="18" charset="0"/>
              </a:rPr>
              <a:t>实型</a:t>
            </a:r>
            <a:r>
              <a:rPr kumimoji="1" lang="en-US" altLang="zh-CN" b="1" dirty="0" smtClean="0">
                <a:latin typeface="Times New Roman" pitchFamily="18" charset="0"/>
              </a:rPr>
              <a:t>(real), </a:t>
            </a:r>
            <a:r>
              <a:rPr kumimoji="1" lang="zh-CN" altLang="en-US" b="1" dirty="0" smtClean="0">
                <a:latin typeface="Times New Roman" pitchFamily="18" charset="0"/>
              </a:rPr>
              <a:t>布尔型</a:t>
            </a:r>
            <a:r>
              <a:rPr kumimoji="1" lang="en-US" altLang="zh-CN" b="1" dirty="0" smtClean="0">
                <a:latin typeface="Times New Roman" pitchFamily="18" charset="0"/>
              </a:rPr>
              <a:t>(</a:t>
            </a:r>
            <a:r>
              <a:rPr kumimoji="1" lang="en-US" altLang="zh-CN" b="1" dirty="0" err="1" smtClean="0">
                <a:latin typeface="Times New Roman" pitchFamily="18" charset="0"/>
              </a:rPr>
              <a:t>boolean</a:t>
            </a:r>
            <a:r>
              <a:rPr kumimoji="1" lang="en-US" altLang="zh-CN" b="1" dirty="0" smtClean="0">
                <a:latin typeface="Times New Roman" pitchFamily="18" charset="0"/>
              </a:rPr>
              <a:t>), </a:t>
            </a:r>
            <a:r>
              <a:rPr kumimoji="1" lang="zh-CN" altLang="en-US" b="1" dirty="0" smtClean="0">
                <a:latin typeface="Times New Roman" pitchFamily="18" charset="0"/>
              </a:rPr>
              <a:t>字符型</a:t>
            </a:r>
            <a:r>
              <a:rPr kumimoji="1" lang="en-US" altLang="zh-CN" b="1" dirty="0" smtClean="0">
                <a:latin typeface="Times New Roman" pitchFamily="18" charset="0"/>
              </a:rPr>
              <a:t>(char)</a:t>
            </a:r>
          </a:p>
          <a:p>
            <a:pPr marL="457200" lvl="1" indent="0">
              <a:buNone/>
            </a:pPr>
            <a:endParaRPr kumimoji="1" lang="en-US" altLang="zh-CN" b="1" dirty="0">
              <a:latin typeface="Times New Roman" pitchFamily="18" charset="0"/>
            </a:endParaRPr>
          </a:p>
          <a:p>
            <a:r>
              <a:rPr kumimoji="1" lang="zh-CN" altLang="en-US" b="1" dirty="0">
                <a:latin typeface="Times New Roman" pitchFamily="18" charset="0"/>
              </a:rPr>
              <a:t>变量命名规则：</a:t>
            </a:r>
          </a:p>
          <a:p>
            <a:pPr marL="457200" lvl="1" indent="0">
              <a:buNone/>
            </a:pPr>
            <a:r>
              <a:rPr kumimoji="1" lang="zh-CN" altLang="en-US" b="1" dirty="0" smtClean="0">
                <a:latin typeface="Verdana" pitchFamily="34" charset="0"/>
              </a:rPr>
              <a:t>以字母开头，不允许使用特殊字符，不允许与保留字重复</a:t>
            </a:r>
          </a:p>
          <a:p>
            <a:pPr marL="457200" lvl="1" indent="0">
              <a:buNone/>
            </a:pPr>
            <a:endParaRPr kumimoji="1" lang="en-US" altLang="zh-CN" b="1" dirty="0" smtClean="0">
              <a:latin typeface="Times New Roman" pitchFamily="18" charset="0"/>
            </a:endParaRPr>
          </a:p>
          <a:p>
            <a:endParaRPr lang="zh-CN" altLang="en-US" dirty="0"/>
          </a:p>
        </p:txBody>
      </p:sp>
      <p:sp>
        <p:nvSpPr>
          <p:cNvPr id="4" name="Text Box 9"/>
          <p:cNvSpPr txBox="1">
            <a:spLocks noChangeArrowheads="1"/>
          </p:cNvSpPr>
          <p:nvPr/>
        </p:nvSpPr>
        <p:spPr bwMode="auto">
          <a:xfrm>
            <a:off x="951675" y="3501008"/>
            <a:ext cx="46370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chemeClr val="accent1">
                    <a:lumMod val="50000"/>
                  </a:schemeClr>
                </a:solidFill>
                <a:latin typeface="Times New Roman" pitchFamily="18" charset="0"/>
              </a:rPr>
              <a:t>例</a:t>
            </a:r>
            <a:r>
              <a:rPr kumimoji="1" lang="en-US" altLang="zh-CN" sz="2800" b="1" dirty="0">
                <a:solidFill>
                  <a:schemeClr val="accent1">
                    <a:lumMod val="50000"/>
                  </a:schemeClr>
                </a:solidFill>
                <a:latin typeface="Times New Roman" pitchFamily="18" charset="0"/>
              </a:rPr>
              <a:t>: integer   x, y;    char   </a:t>
            </a:r>
            <a:r>
              <a:rPr kumimoji="1" lang="en-US" altLang="zh-CN" sz="2800" b="1" dirty="0" err="1">
                <a:solidFill>
                  <a:schemeClr val="accent1">
                    <a:lumMod val="50000"/>
                  </a:schemeClr>
                </a:solidFill>
                <a:latin typeface="Times New Roman" pitchFamily="18" charset="0"/>
              </a:rPr>
              <a:t>ch</a:t>
            </a:r>
            <a:r>
              <a:rPr kumimoji="1" lang="en-US" altLang="zh-CN" sz="2800" b="1" dirty="0">
                <a:solidFill>
                  <a:schemeClr val="accent1">
                    <a:lumMod val="50000"/>
                  </a:schemeClr>
                </a:solidFill>
                <a:latin typeface="Times New Roman" pitchFamily="18" charset="0"/>
              </a:rPr>
              <a:t>;</a:t>
            </a:r>
          </a:p>
        </p:txBody>
      </p:sp>
      <p:sp>
        <p:nvSpPr>
          <p:cNvPr id="5" name="AutoShape 7"/>
          <p:cNvSpPr>
            <a:spLocks noChangeArrowheads="1"/>
          </p:cNvSpPr>
          <p:nvPr/>
        </p:nvSpPr>
        <p:spPr bwMode="auto">
          <a:xfrm>
            <a:off x="5220072" y="1844824"/>
            <a:ext cx="2951163" cy="536128"/>
          </a:xfrm>
          <a:prstGeom prst="wedgeRectCallout">
            <a:avLst>
              <a:gd name="adj1" fmla="val -36052"/>
              <a:gd name="adj2" fmla="val 73340"/>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t>布尔值</a:t>
            </a:r>
            <a:r>
              <a:rPr lang="en-US" altLang="zh-CN" b="1" dirty="0"/>
              <a:t>: true</a:t>
            </a:r>
            <a:r>
              <a:rPr lang="zh-CN" altLang="en-US" b="1" dirty="0"/>
              <a:t>，</a:t>
            </a:r>
            <a:r>
              <a:rPr lang="en-US" altLang="zh-CN" b="1" dirty="0"/>
              <a:t>false</a:t>
            </a:r>
          </a:p>
        </p:txBody>
      </p:sp>
    </p:spTree>
    <p:extLst>
      <p:ext uri="{BB962C8B-B14F-4D97-AF65-F5344CB8AC3E}">
        <p14:creationId xmlns:p14="http://schemas.microsoft.com/office/powerpoint/2010/main" val="1153056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b="1" dirty="0"/>
              <a:t>运算符</a:t>
            </a:r>
          </a:p>
        </p:txBody>
      </p:sp>
      <p:sp>
        <p:nvSpPr>
          <p:cNvPr id="3" name="内容占位符 2"/>
          <p:cNvSpPr>
            <a:spLocks noGrp="1"/>
          </p:cNvSpPr>
          <p:nvPr>
            <p:ph idx="1"/>
          </p:nvPr>
        </p:nvSpPr>
        <p:spPr/>
        <p:txBody>
          <a:bodyPr/>
          <a:lstStyle/>
          <a:p>
            <a:r>
              <a:rPr kumimoji="1" lang="zh-CN" altLang="en-US" sz="2800" b="1" dirty="0" smtClean="0">
                <a:latin typeface="Verdana" pitchFamily="34" charset="0"/>
              </a:rPr>
              <a:t>赋值语句：变量 </a:t>
            </a:r>
            <a:r>
              <a:rPr kumimoji="1" lang="zh-CN" altLang="en-US" sz="2800" b="1" dirty="0" smtClean="0">
                <a:latin typeface="Verdana" pitchFamily="34" charset="0"/>
                <a:sym typeface="Symbol" pitchFamily="18" charset="2"/>
              </a:rPr>
              <a:t></a:t>
            </a:r>
            <a:r>
              <a:rPr kumimoji="1" lang="zh-CN" altLang="en-US" sz="2800" b="1" dirty="0" smtClean="0">
                <a:latin typeface="Verdana" pitchFamily="34" charset="0"/>
                <a:sym typeface="Wingdings" pitchFamily="2" charset="2"/>
              </a:rPr>
              <a:t> 表达式</a:t>
            </a:r>
            <a:endParaRPr kumimoji="1" lang="zh-CN" altLang="en-US" sz="2800" b="1" dirty="0" smtClean="0">
              <a:latin typeface="Times New Roman" pitchFamily="18" charset="0"/>
            </a:endParaRPr>
          </a:p>
          <a:p>
            <a:r>
              <a:rPr kumimoji="1" lang="zh-CN" altLang="en-US" sz="2800" b="1" dirty="0" smtClean="0">
                <a:latin typeface="Verdana" pitchFamily="34" charset="0"/>
              </a:rPr>
              <a:t>逻辑运算符：</a:t>
            </a:r>
            <a:r>
              <a:rPr kumimoji="1" lang="en-US" altLang="zh-CN" sz="2800" b="1" dirty="0" smtClean="0">
                <a:latin typeface="Times New Roman" pitchFamily="18" charset="0"/>
              </a:rPr>
              <a:t>and , or , not</a:t>
            </a:r>
          </a:p>
          <a:p>
            <a:r>
              <a:rPr kumimoji="1" lang="zh-CN" altLang="en-US" sz="2800" b="1" dirty="0" smtClean="0">
                <a:latin typeface="Verdana" pitchFamily="34" charset="0"/>
              </a:rPr>
              <a:t>关系运算符：</a:t>
            </a:r>
            <a:r>
              <a:rPr kumimoji="1" lang="en-US" altLang="zh-CN" sz="2800" b="1" dirty="0" smtClean="0">
                <a:latin typeface="Times New Roman" pitchFamily="18" charset="0"/>
              </a:rPr>
              <a:t>&lt; </a:t>
            </a:r>
            <a:r>
              <a:rPr kumimoji="1" lang="zh-CN" altLang="en-US" sz="2800" b="1" dirty="0" smtClean="0">
                <a:latin typeface="Times New Roman" pitchFamily="18" charset="0"/>
              </a:rPr>
              <a:t>，≤，</a:t>
            </a:r>
            <a:r>
              <a:rPr kumimoji="1" lang="en-US" altLang="zh-CN" sz="2800" b="1" dirty="0" smtClean="0">
                <a:latin typeface="Times New Roman" pitchFamily="18" charset="0"/>
              </a:rPr>
              <a:t>=</a:t>
            </a:r>
            <a:r>
              <a:rPr kumimoji="1" lang="zh-CN" altLang="en-US" sz="2800" b="1" dirty="0" smtClean="0">
                <a:latin typeface="Times New Roman" pitchFamily="18" charset="0"/>
              </a:rPr>
              <a:t>，≠，</a:t>
            </a:r>
            <a:r>
              <a:rPr kumimoji="1" lang="en-US" altLang="zh-CN" sz="2800" b="1" dirty="0" smtClean="0">
                <a:latin typeface="Times New Roman" pitchFamily="18" charset="0"/>
              </a:rPr>
              <a:t>&gt;</a:t>
            </a:r>
            <a:r>
              <a:rPr kumimoji="1" lang="zh-CN" altLang="en-US" sz="2800" b="1" dirty="0" smtClean="0">
                <a:latin typeface="Times New Roman" pitchFamily="18" charset="0"/>
              </a:rPr>
              <a:t>， ≥</a:t>
            </a:r>
          </a:p>
          <a:p>
            <a:r>
              <a:rPr kumimoji="1" lang="zh-CN" altLang="en-US" sz="2800" b="1" dirty="0" smtClean="0">
                <a:latin typeface="Verdana" pitchFamily="34" charset="0"/>
              </a:rPr>
              <a:t>数组：任意整数下界和上界的多维数组</a:t>
            </a:r>
            <a:endParaRPr kumimoji="1" lang="en-US" altLang="zh-CN" sz="2800" b="1" dirty="0" smtClean="0">
              <a:latin typeface="Verdana" pitchFamily="34" charset="0"/>
            </a:endParaRPr>
          </a:p>
          <a:p>
            <a:pPr lvl="1"/>
            <a:r>
              <a:rPr kumimoji="1" lang="en-US" altLang="zh-CN" b="1" dirty="0" smtClean="0">
                <a:solidFill>
                  <a:schemeClr val="accent1">
                    <a:lumMod val="50000"/>
                  </a:schemeClr>
                </a:solidFill>
                <a:latin typeface="Times New Roman" pitchFamily="18" charset="0"/>
              </a:rPr>
              <a:t>integer A(l</a:t>
            </a:r>
            <a:r>
              <a:rPr kumimoji="1" lang="en-US" altLang="zh-CN" b="1" baseline="-25000" dirty="0" smtClean="0">
                <a:solidFill>
                  <a:schemeClr val="accent1">
                    <a:lumMod val="50000"/>
                  </a:schemeClr>
                </a:solidFill>
                <a:latin typeface="Times New Roman" pitchFamily="18" charset="0"/>
              </a:rPr>
              <a:t>1</a:t>
            </a:r>
            <a:r>
              <a:rPr kumimoji="1" lang="en-US" altLang="zh-CN" b="1" dirty="0" smtClean="0">
                <a:solidFill>
                  <a:schemeClr val="accent1">
                    <a:lumMod val="50000"/>
                  </a:schemeClr>
                </a:solidFill>
                <a:latin typeface="Times New Roman" pitchFamily="18" charset="0"/>
              </a:rPr>
              <a:t>:u</a:t>
            </a:r>
            <a:r>
              <a:rPr kumimoji="1" lang="en-US" altLang="zh-CN" b="1" baseline="-25000" dirty="0" smtClean="0">
                <a:solidFill>
                  <a:schemeClr val="accent1">
                    <a:lumMod val="50000"/>
                  </a:schemeClr>
                </a:solidFill>
                <a:latin typeface="Times New Roman" pitchFamily="18" charset="0"/>
              </a:rPr>
              <a:t>1</a:t>
            </a:r>
            <a:r>
              <a:rPr kumimoji="1" lang="en-US" altLang="zh-CN" b="1" dirty="0" smtClean="0">
                <a:solidFill>
                  <a:schemeClr val="accent1">
                    <a:lumMod val="50000"/>
                  </a:schemeClr>
                </a:solidFill>
                <a:latin typeface="Times New Roman" pitchFamily="18" charset="0"/>
              </a:rPr>
              <a:t>,…,</a:t>
            </a:r>
            <a:r>
              <a:rPr kumimoji="1" lang="en-US" altLang="zh-CN" b="1" dirty="0" err="1" smtClean="0">
                <a:solidFill>
                  <a:schemeClr val="accent1">
                    <a:lumMod val="50000"/>
                  </a:schemeClr>
                </a:solidFill>
                <a:latin typeface="Times New Roman" pitchFamily="18" charset="0"/>
              </a:rPr>
              <a:t>l</a:t>
            </a:r>
            <a:r>
              <a:rPr kumimoji="1" lang="en-US" altLang="zh-CN" b="1" baseline="-25000" dirty="0" err="1" smtClean="0">
                <a:solidFill>
                  <a:schemeClr val="accent1">
                    <a:lumMod val="50000"/>
                  </a:schemeClr>
                </a:solidFill>
                <a:latin typeface="Times New Roman" pitchFamily="18" charset="0"/>
              </a:rPr>
              <a:t>n</a:t>
            </a:r>
            <a:r>
              <a:rPr kumimoji="1" lang="en-US" altLang="zh-CN" b="1" dirty="0" err="1" smtClean="0">
                <a:solidFill>
                  <a:schemeClr val="accent1">
                    <a:lumMod val="50000"/>
                  </a:schemeClr>
                </a:solidFill>
                <a:latin typeface="Times New Roman" pitchFamily="18" charset="0"/>
              </a:rPr>
              <a:t>:u</a:t>
            </a:r>
            <a:r>
              <a:rPr kumimoji="1" lang="en-US" altLang="zh-CN" b="1" baseline="-25000" dirty="0" err="1" smtClean="0">
                <a:solidFill>
                  <a:schemeClr val="accent1">
                    <a:lumMod val="50000"/>
                  </a:schemeClr>
                </a:solidFill>
                <a:latin typeface="Times New Roman" pitchFamily="18" charset="0"/>
              </a:rPr>
              <a:t>n</a:t>
            </a:r>
            <a:r>
              <a:rPr kumimoji="1" lang="en-US" altLang="zh-CN" b="1" dirty="0" smtClean="0">
                <a:solidFill>
                  <a:schemeClr val="accent1">
                    <a:lumMod val="50000"/>
                  </a:schemeClr>
                </a:solidFill>
                <a:latin typeface="Times New Roman" pitchFamily="18" charset="0"/>
              </a:rPr>
              <a:t>);</a:t>
            </a:r>
            <a:endParaRPr kumimoji="1" lang="en-US" altLang="zh-CN" dirty="0" smtClean="0">
              <a:solidFill>
                <a:schemeClr val="accent1">
                  <a:lumMod val="50000"/>
                </a:schemeClr>
              </a:solidFill>
              <a:latin typeface="Times New Roman" pitchFamily="18" charset="0"/>
            </a:endParaRPr>
          </a:p>
          <a:p>
            <a:endParaRPr lang="zh-CN" altLang="en-US" sz="2800" dirty="0"/>
          </a:p>
        </p:txBody>
      </p:sp>
      <p:sp>
        <p:nvSpPr>
          <p:cNvPr id="4" name="Text Box 10"/>
          <p:cNvSpPr txBox="1">
            <a:spLocks noChangeArrowheads="1"/>
          </p:cNvSpPr>
          <p:nvPr/>
        </p:nvSpPr>
        <p:spPr bwMode="auto">
          <a:xfrm>
            <a:off x="611560" y="4581128"/>
            <a:ext cx="7785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dirty="0">
                <a:solidFill>
                  <a:schemeClr val="accent1">
                    <a:lumMod val="50000"/>
                  </a:schemeClr>
                </a:solidFill>
                <a:latin typeface="Times New Roman" pitchFamily="18" charset="0"/>
              </a:rPr>
              <a:t>例</a:t>
            </a:r>
            <a:r>
              <a:rPr kumimoji="1" lang="en-US" altLang="zh-CN" sz="2800" b="1" dirty="0">
                <a:solidFill>
                  <a:schemeClr val="accent1">
                    <a:lumMod val="50000"/>
                  </a:schemeClr>
                </a:solidFill>
                <a:latin typeface="Times New Roman" pitchFamily="18" charset="0"/>
              </a:rPr>
              <a:t>: integer   A(1:10);        real   B(3:6 , 1:4);</a:t>
            </a:r>
          </a:p>
        </p:txBody>
      </p:sp>
    </p:spTree>
    <p:extLst>
      <p:ext uri="{BB962C8B-B14F-4D97-AF65-F5344CB8AC3E}">
        <p14:creationId xmlns:p14="http://schemas.microsoft.com/office/powerpoint/2010/main" val="42088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371600"/>
          </a:xfrm>
        </p:spPr>
        <p:txBody>
          <a:bodyPr/>
          <a:lstStyle/>
          <a:p>
            <a:r>
              <a:rPr lang="zh-CN" altLang="en-US" b="1" dirty="0" smtClean="0"/>
              <a:t>条件语句</a:t>
            </a:r>
            <a:endParaRPr lang="zh-CN" altLang="en-US" dirty="0"/>
          </a:p>
        </p:txBody>
      </p:sp>
      <p:sp>
        <p:nvSpPr>
          <p:cNvPr id="3" name="内容占位符 2"/>
          <p:cNvSpPr>
            <a:spLocks noGrp="1"/>
          </p:cNvSpPr>
          <p:nvPr>
            <p:ph idx="1"/>
          </p:nvPr>
        </p:nvSpPr>
        <p:spPr>
          <a:xfrm>
            <a:off x="457200" y="1432248"/>
            <a:ext cx="8229600" cy="4166592"/>
          </a:xfrm>
        </p:spPr>
        <p:txBody>
          <a:bodyPr/>
          <a:lstStyle/>
          <a:p>
            <a:r>
              <a:rPr lang="en-US" altLang="zh-CN" b="1" dirty="0" smtClean="0"/>
              <a:t>if</a:t>
            </a:r>
            <a:r>
              <a:rPr lang="zh-CN" altLang="en-US" b="1" dirty="0" smtClean="0"/>
              <a:t>语句</a:t>
            </a:r>
            <a:endParaRPr lang="en-US" altLang="zh-CN" b="1" dirty="0" smtClean="0"/>
          </a:p>
          <a:p>
            <a:endParaRPr kumimoji="1" lang="en-US" altLang="zh-CN" b="1" dirty="0">
              <a:latin typeface="Times New Roman" pitchFamily="18" charset="0"/>
            </a:endParaRPr>
          </a:p>
          <a:p>
            <a:endParaRPr kumimoji="1" lang="en-US" altLang="zh-CN" b="1" dirty="0" smtClean="0">
              <a:latin typeface="Times New Roman" pitchFamily="18" charset="0"/>
            </a:endParaRPr>
          </a:p>
          <a:p>
            <a:endParaRPr kumimoji="1" lang="en-US" altLang="zh-CN" b="1" dirty="0">
              <a:latin typeface="Times New Roman" pitchFamily="18" charset="0"/>
            </a:endParaRPr>
          </a:p>
          <a:p>
            <a:r>
              <a:rPr kumimoji="1" lang="en-US" altLang="zh-CN" b="1" dirty="0" smtClean="0">
                <a:latin typeface="Times New Roman" pitchFamily="18" charset="0"/>
              </a:rPr>
              <a:t>case</a:t>
            </a:r>
            <a:r>
              <a:rPr kumimoji="1" lang="zh-CN" altLang="en-US" b="1" dirty="0" smtClean="0">
                <a:latin typeface="Times New Roman" pitchFamily="18" charset="0"/>
              </a:rPr>
              <a:t>语句</a:t>
            </a:r>
          </a:p>
          <a:p>
            <a:endParaRPr lang="zh-CN" altLang="en-US" b="1" dirty="0"/>
          </a:p>
        </p:txBody>
      </p:sp>
      <p:sp>
        <p:nvSpPr>
          <p:cNvPr id="4" name="Text Box 3"/>
          <p:cNvSpPr txBox="1">
            <a:spLocks noChangeArrowheads="1"/>
          </p:cNvSpPr>
          <p:nvPr/>
        </p:nvSpPr>
        <p:spPr bwMode="auto">
          <a:xfrm>
            <a:off x="2483768" y="1484784"/>
            <a:ext cx="2938462" cy="218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75000"/>
              <a:buFont typeface="Wingdings" pitchFamily="2" charset="2"/>
              <a:buNone/>
            </a:pPr>
            <a:r>
              <a:rPr kumimoji="1" lang="en-US" altLang="zh-CN" sz="2800" b="1" dirty="0">
                <a:solidFill>
                  <a:schemeClr val="accent1">
                    <a:lumMod val="50000"/>
                  </a:schemeClr>
                </a:solidFill>
                <a:latin typeface="Times New Roman" pitchFamily="18" charset="0"/>
              </a:rPr>
              <a:t>if </a:t>
            </a:r>
            <a:r>
              <a:rPr kumimoji="1" lang="zh-CN" altLang="en-US" sz="2800" b="1" dirty="0">
                <a:solidFill>
                  <a:schemeClr val="tx2"/>
                </a:solidFill>
                <a:latin typeface="Times New Roman" pitchFamily="18" charset="0"/>
              </a:rPr>
              <a:t>条件</a:t>
            </a:r>
            <a:r>
              <a:rPr kumimoji="1" lang="zh-CN" altLang="en-US" sz="2800" b="1" dirty="0">
                <a:solidFill>
                  <a:schemeClr val="accent1">
                    <a:lumMod val="50000"/>
                  </a:schemeClr>
                </a:solidFill>
                <a:latin typeface="Times New Roman" pitchFamily="18" charset="0"/>
              </a:rPr>
              <a:t> </a:t>
            </a:r>
            <a:r>
              <a:rPr kumimoji="1" lang="en-US" altLang="zh-CN" sz="2800" b="1" dirty="0">
                <a:solidFill>
                  <a:schemeClr val="accent1">
                    <a:lumMod val="50000"/>
                  </a:schemeClr>
                </a:solidFill>
                <a:latin typeface="Times New Roman" pitchFamily="18" charset="0"/>
              </a:rPr>
              <a:t>then  s1</a:t>
            </a:r>
          </a:p>
          <a:p>
            <a:pPr>
              <a:lnSpc>
                <a:spcPct val="70000"/>
              </a:lnSpc>
              <a:spcBef>
                <a:spcPct val="20000"/>
              </a:spcBef>
              <a:buClr>
                <a:schemeClr val="folHlink"/>
              </a:buClr>
              <a:buSzPct val="75000"/>
              <a:buFont typeface="Wingdings" pitchFamily="2" charset="2"/>
              <a:buNone/>
            </a:pPr>
            <a:r>
              <a:rPr kumimoji="1" lang="en-US" altLang="zh-CN" sz="2800" b="1" dirty="0" err="1">
                <a:solidFill>
                  <a:schemeClr val="accent1">
                    <a:lumMod val="50000"/>
                  </a:schemeClr>
                </a:solidFill>
                <a:latin typeface="Times New Roman" pitchFamily="18" charset="0"/>
              </a:rPr>
              <a:t>endif</a:t>
            </a:r>
            <a:endParaRPr kumimoji="1" lang="en-US" altLang="zh-CN" sz="2800" b="1" dirty="0">
              <a:solidFill>
                <a:schemeClr val="accent1">
                  <a:lumMod val="50000"/>
                </a:schemeClr>
              </a:solidFill>
              <a:latin typeface="Times New Roman" pitchFamily="18" charset="0"/>
            </a:endParaRPr>
          </a:p>
          <a:p>
            <a:pPr>
              <a:lnSpc>
                <a:spcPct val="120000"/>
              </a:lnSpc>
              <a:spcBef>
                <a:spcPct val="20000"/>
              </a:spcBef>
              <a:buClr>
                <a:schemeClr val="folHlink"/>
              </a:buClr>
              <a:buSzPct val="75000"/>
              <a:buFont typeface="Wingdings" pitchFamily="2" charset="2"/>
              <a:buNone/>
            </a:pPr>
            <a:r>
              <a:rPr kumimoji="1" lang="en-US" altLang="zh-CN" sz="2800" b="1" dirty="0">
                <a:solidFill>
                  <a:schemeClr val="accent1">
                    <a:lumMod val="50000"/>
                  </a:schemeClr>
                </a:solidFill>
                <a:latin typeface="Times New Roman" pitchFamily="18" charset="0"/>
              </a:rPr>
              <a:t>if </a:t>
            </a:r>
            <a:r>
              <a:rPr kumimoji="1" lang="zh-CN" altLang="en-US" sz="2800" b="1" dirty="0">
                <a:solidFill>
                  <a:schemeClr val="tx2"/>
                </a:solidFill>
                <a:latin typeface="Times New Roman" pitchFamily="18" charset="0"/>
              </a:rPr>
              <a:t>条件</a:t>
            </a:r>
            <a:r>
              <a:rPr kumimoji="1" lang="zh-CN" altLang="en-US" sz="2800" b="1" dirty="0">
                <a:solidFill>
                  <a:schemeClr val="accent1">
                    <a:lumMod val="50000"/>
                  </a:schemeClr>
                </a:solidFill>
                <a:latin typeface="Times New Roman" pitchFamily="18" charset="0"/>
              </a:rPr>
              <a:t> </a:t>
            </a:r>
            <a:r>
              <a:rPr kumimoji="1" lang="en-US" altLang="zh-CN" sz="2800" b="1" dirty="0">
                <a:solidFill>
                  <a:schemeClr val="accent1">
                    <a:lumMod val="50000"/>
                  </a:schemeClr>
                </a:solidFill>
                <a:latin typeface="Times New Roman" pitchFamily="18" charset="0"/>
              </a:rPr>
              <a:t>then  s1</a:t>
            </a:r>
          </a:p>
          <a:p>
            <a:pPr>
              <a:lnSpc>
                <a:spcPct val="60000"/>
              </a:lnSpc>
              <a:spcBef>
                <a:spcPct val="20000"/>
              </a:spcBef>
              <a:buClr>
                <a:schemeClr val="folHlink"/>
              </a:buClr>
              <a:buSzPct val="75000"/>
              <a:buFont typeface="Wingdings" pitchFamily="2" charset="2"/>
              <a:buNone/>
            </a:pPr>
            <a:r>
              <a:rPr kumimoji="1" lang="en-US" altLang="zh-CN" sz="2800" b="1" dirty="0">
                <a:solidFill>
                  <a:schemeClr val="accent1">
                    <a:lumMod val="50000"/>
                  </a:schemeClr>
                </a:solidFill>
                <a:latin typeface="Times New Roman" pitchFamily="18" charset="0"/>
              </a:rPr>
              <a:t>else  s2		</a:t>
            </a:r>
          </a:p>
          <a:p>
            <a:pPr>
              <a:lnSpc>
                <a:spcPct val="70000"/>
              </a:lnSpc>
              <a:spcBef>
                <a:spcPct val="20000"/>
              </a:spcBef>
              <a:buClr>
                <a:schemeClr val="folHlink"/>
              </a:buClr>
              <a:buSzPct val="75000"/>
              <a:buFont typeface="Wingdings" pitchFamily="2" charset="2"/>
              <a:buNone/>
            </a:pPr>
            <a:r>
              <a:rPr kumimoji="1" lang="en-US" altLang="zh-CN" sz="2800" b="1" dirty="0" err="1">
                <a:solidFill>
                  <a:schemeClr val="accent1">
                    <a:lumMod val="50000"/>
                  </a:schemeClr>
                </a:solidFill>
                <a:latin typeface="Times New Roman" pitchFamily="18" charset="0"/>
              </a:rPr>
              <a:t>endif</a:t>
            </a:r>
            <a:r>
              <a:rPr kumimoji="1" lang="en-US" altLang="zh-CN" sz="2800" b="1" dirty="0">
                <a:solidFill>
                  <a:schemeClr val="accent1">
                    <a:lumMod val="50000"/>
                  </a:schemeClr>
                </a:solidFill>
                <a:latin typeface="Times New Roman" pitchFamily="18" charset="0"/>
              </a:rPr>
              <a:t>	</a:t>
            </a:r>
          </a:p>
        </p:txBody>
      </p:sp>
      <p:sp>
        <p:nvSpPr>
          <p:cNvPr id="5" name="Text Box 6"/>
          <p:cNvSpPr txBox="1">
            <a:spLocks noChangeArrowheads="1"/>
          </p:cNvSpPr>
          <p:nvPr/>
        </p:nvSpPr>
        <p:spPr bwMode="auto">
          <a:xfrm>
            <a:off x="2575868" y="4027190"/>
            <a:ext cx="2716212" cy="2570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75000"/>
              <a:buFont typeface="Wingdings" pitchFamily="2" charset="2"/>
              <a:buNone/>
            </a:pPr>
            <a:r>
              <a:rPr kumimoji="1" lang="en-US" altLang="zh-CN" sz="2800" b="1" dirty="0">
                <a:solidFill>
                  <a:schemeClr val="accent1">
                    <a:lumMod val="50000"/>
                  </a:schemeClr>
                </a:solidFill>
                <a:latin typeface="Times New Roman" pitchFamily="18" charset="0"/>
              </a:rPr>
              <a:t>case</a:t>
            </a:r>
          </a:p>
          <a:p>
            <a:pPr>
              <a:lnSpc>
                <a:spcPct val="90000"/>
              </a:lnSpc>
              <a:spcBef>
                <a:spcPct val="20000"/>
              </a:spcBef>
              <a:buClr>
                <a:schemeClr val="folHlink"/>
              </a:buClr>
              <a:buSzPct val="75000"/>
              <a:buFont typeface="Wingdings" pitchFamily="2" charset="2"/>
              <a:buNone/>
            </a:pPr>
            <a:r>
              <a:rPr kumimoji="1" lang="en-US" altLang="zh-CN" sz="2800" b="1" dirty="0">
                <a:solidFill>
                  <a:schemeClr val="accent1">
                    <a:lumMod val="50000"/>
                  </a:schemeClr>
                </a:solidFill>
                <a:latin typeface="Times New Roman" pitchFamily="18" charset="0"/>
              </a:rPr>
              <a:t>   : </a:t>
            </a:r>
            <a:r>
              <a:rPr kumimoji="1" lang="zh-CN" altLang="en-US" sz="2800" b="1" dirty="0">
                <a:solidFill>
                  <a:schemeClr val="tx2"/>
                </a:solidFill>
                <a:latin typeface="Times New Roman" pitchFamily="18" charset="0"/>
              </a:rPr>
              <a:t>条件 </a:t>
            </a:r>
            <a:r>
              <a:rPr kumimoji="1" lang="en-US" altLang="zh-CN" sz="2800" b="1" dirty="0">
                <a:solidFill>
                  <a:schemeClr val="tx2"/>
                </a:solidFill>
                <a:latin typeface="Times New Roman" pitchFamily="18" charset="0"/>
              </a:rPr>
              <a:t>1</a:t>
            </a:r>
            <a:r>
              <a:rPr kumimoji="1" lang="en-US" altLang="zh-CN" sz="2800" b="1" dirty="0">
                <a:solidFill>
                  <a:schemeClr val="accent1">
                    <a:lumMod val="50000"/>
                  </a:schemeClr>
                </a:solidFill>
                <a:latin typeface="Times New Roman" pitchFamily="18" charset="0"/>
              </a:rPr>
              <a:t>: s</a:t>
            </a:r>
            <a:r>
              <a:rPr kumimoji="1" lang="en-US" altLang="zh-CN" sz="2800" b="1" baseline="-25000" dirty="0">
                <a:solidFill>
                  <a:schemeClr val="accent1">
                    <a:lumMod val="50000"/>
                  </a:schemeClr>
                </a:solidFill>
                <a:latin typeface="Times New Roman" pitchFamily="18" charset="0"/>
              </a:rPr>
              <a:t>1</a:t>
            </a:r>
          </a:p>
          <a:p>
            <a:pPr>
              <a:lnSpc>
                <a:spcPct val="30000"/>
              </a:lnSpc>
              <a:spcBef>
                <a:spcPct val="20000"/>
              </a:spcBef>
              <a:buClr>
                <a:schemeClr val="folHlink"/>
              </a:buClr>
              <a:buSzPct val="75000"/>
              <a:buFont typeface="Wingdings" pitchFamily="2" charset="2"/>
              <a:buNone/>
            </a:pPr>
            <a:r>
              <a:rPr kumimoji="1" lang="en-US" altLang="zh-CN" sz="2800" b="1" dirty="0">
                <a:solidFill>
                  <a:schemeClr val="accent1">
                    <a:lumMod val="50000"/>
                  </a:schemeClr>
                </a:solidFill>
                <a:latin typeface="Times New Roman" pitchFamily="18" charset="0"/>
              </a:rPr>
              <a:t>	…</a:t>
            </a:r>
          </a:p>
          <a:p>
            <a:pPr>
              <a:lnSpc>
                <a:spcPct val="90000"/>
              </a:lnSpc>
              <a:spcBef>
                <a:spcPct val="20000"/>
              </a:spcBef>
              <a:buClr>
                <a:schemeClr val="folHlink"/>
              </a:buClr>
              <a:buSzPct val="75000"/>
              <a:buFont typeface="Wingdings" pitchFamily="2" charset="2"/>
              <a:buNone/>
            </a:pPr>
            <a:r>
              <a:rPr kumimoji="1" lang="en-US" altLang="zh-CN" sz="2800" b="1" dirty="0">
                <a:solidFill>
                  <a:schemeClr val="accent1">
                    <a:lumMod val="50000"/>
                  </a:schemeClr>
                </a:solidFill>
                <a:latin typeface="Times New Roman" pitchFamily="18" charset="0"/>
              </a:rPr>
              <a:t>   : </a:t>
            </a:r>
            <a:r>
              <a:rPr kumimoji="1" lang="zh-CN" altLang="en-US" sz="2800" b="1" dirty="0">
                <a:solidFill>
                  <a:schemeClr val="tx2"/>
                </a:solidFill>
                <a:latin typeface="Times New Roman" pitchFamily="18" charset="0"/>
              </a:rPr>
              <a:t>条件 </a:t>
            </a:r>
            <a:r>
              <a:rPr kumimoji="1" lang="en-US" altLang="zh-CN" sz="2800" b="1" dirty="0">
                <a:solidFill>
                  <a:schemeClr val="tx2"/>
                </a:solidFill>
                <a:latin typeface="Times New Roman" pitchFamily="18" charset="0"/>
              </a:rPr>
              <a:t>n</a:t>
            </a:r>
            <a:r>
              <a:rPr kumimoji="1" lang="en-US" altLang="zh-CN" sz="2800" b="1" dirty="0">
                <a:solidFill>
                  <a:schemeClr val="accent1">
                    <a:lumMod val="50000"/>
                  </a:schemeClr>
                </a:solidFill>
                <a:latin typeface="Times New Roman" pitchFamily="18" charset="0"/>
              </a:rPr>
              <a:t>: </a:t>
            </a:r>
            <a:r>
              <a:rPr kumimoji="1" lang="en-US" altLang="zh-CN" sz="2800" b="1" dirty="0" err="1">
                <a:solidFill>
                  <a:schemeClr val="accent1">
                    <a:lumMod val="50000"/>
                  </a:schemeClr>
                </a:solidFill>
                <a:latin typeface="Times New Roman" pitchFamily="18" charset="0"/>
              </a:rPr>
              <a:t>s</a:t>
            </a:r>
            <a:r>
              <a:rPr kumimoji="1" lang="en-US" altLang="zh-CN" sz="2800" b="1" baseline="-25000" dirty="0" err="1">
                <a:solidFill>
                  <a:schemeClr val="accent1">
                    <a:lumMod val="50000"/>
                  </a:schemeClr>
                </a:solidFill>
                <a:latin typeface="Times New Roman" pitchFamily="18" charset="0"/>
              </a:rPr>
              <a:t>n</a:t>
            </a:r>
            <a:endParaRPr kumimoji="1" lang="en-US" altLang="zh-CN" sz="2800" b="1" baseline="-25000" dirty="0">
              <a:solidFill>
                <a:schemeClr val="accent1">
                  <a:lumMod val="50000"/>
                </a:schemeClr>
              </a:solidFill>
              <a:latin typeface="Times New Roman" pitchFamily="18" charset="0"/>
            </a:endParaRPr>
          </a:p>
          <a:p>
            <a:pPr>
              <a:lnSpc>
                <a:spcPct val="90000"/>
              </a:lnSpc>
              <a:spcBef>
                <a:spcPct val="20000"/>
              </a:spcBef>
              <a:buClr>
                <a:schemeClr val="folHlink"/>
              </a:buClr>
              <a:buSzPct val="75000"/>
              <a:buFont typeface="Wingdings" pitchFamily="2" charset="2"/>
              <a:buNone/>
            </a:pPr>
            <a:r>
              <a:rPr kumimoji="1" lang="en-US" altLang="zh-CN" sz="2800" b="1" dirty="0">
                <a:solidFill>
                  <a:schemeClr val="accent1">
                    <a:lumMod val="50000"/>
                  </a:schemeClr>
                </a:solidFill>
                <a:latin typeface="Times New Roman" pitchFamily="18" charset="0"/>
              </a:rPr>
              <a:t>   : else     : s</a:t>
            </a:r>
            <a:r>
              <a:rPr kumimoji="1" lang="en-US" altLang="zh-CN" sz="2800" b="1" baseline="-25000" dirty="0">
                <a:solidFill>
                  <a:schemeClr val="accent1">
                    <a:lumMod val="50000"/>
                  </a:schemeClr>
                </a:solidFill>
                <a:latin typeface="Times New Roman" pitchFamily="18" charset="0"/>
              </a:rPr>
              <a:t>n+1</a:t>
            </a:r>
          </a:p>
          <a:p>
            <a:pPr>
              <a:lnSpc>
                <a:spcPct val="90000"/>
              </a:lnSpc>
              <a:spcBef>
                <a:spcPct val="20000"/>
              </a:spcBef>
              <a:buClr>
                <a:schemeClr val="folHlink"/>
              </a:buClr>
              <a:buSzPct val="75000"/>
              <a:buFont typeface="Wingdings" pitchFamily="2" charset="2"/>
              <a:buNone/>
            </a:pPr>
            <a:r>
              <a:rPr kumimoji="1" lang="en-US" altLang="zh-CN" sz="2800" b="1" dirty="0" err="1">
                <a:solidFill>
                  <a:schemeClr val="accent1">
                    <a:lumMod val="50000"/>
                  </a:schemeClr>
                </a:solidFill>
                <a:latin typeface="Times New Roman" pitchFamily="18" charset="0"/>
              </a:rPr>
              <a:t>endcase</a:t>
            </a:r>
            <a:endParaRPr kumimoji="1" lang="en-US" altLang="zh-CN" sz="2800" b="1" dirty="0">
              <a:solidFill>
                <a:schemeClr val="accent1">
                  <a:lumMod val="50000"/>
                </a:schemeClr>
              </a:solidFill>
              <a:latin typeface="Times New Roman" pitchFamily="18" charset="0"/>
            </a:endParaRPr>
          </a:p>
        </p:txBody>
      </p:sp>
    </p:spTree>
    <p:extLst>
      <p:ext uri="{BB962C8B-B14F-4D97-AF65-F5344CB8AC3E}">
        <p14:creationId xmlns:p14="http://schemas.microsoft.com/office/powerpoint/2010/main" val="261156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48680"/>
            <a:ext cx="8229600" cy="883568"/>
          </a:xfrm>
        </p:spPr>
        <p:txBody>
          <a:bodyPr/>
          <a:lstStyle/>
          <a:p>
            <a:r>
              <a:rPr lang="zh-CN" altLang="en-US" b="1" dirty="0" smtClean="0"/>
              <a:t>循环语句</a:t>
            </a:r>
            <a:endParaRPr lang="zh-CN" altLang="en-US" b="1" dirty="0"/>
          </a:p>
        </p:txBody>
      </p:sp>
      <p:sp>
        <p:nvSpPr>
          <p:cNvPr id="3" name="内容占位符 2"/>
          <p:cNvSpPr>
            <a:spLocks noGrp="1"/>
          </p:cNvSpPr>
          <p:nvPr>
            <p:ph idx="1"/>
          </p:nvPr>
        </p:nvSpPr>
        <p:spPr>
          <a:xfrm>
            <a:off x="457200" y="1523901"/>
            <a:ext cx="2890664" cy="4497387"/>
          </a:xfrm>
        </p:spPr>
        <p:txBody>
          <a:bodyPr/>
          <a:lstStyle/>
          <a:p>
            <a:r>
              <a:rPr lang="en-US" altLang="zh-CN" b="1" dirty="0"/>
              <a:t>while</a:t>
            </a:r>
            <a:r>
              <a:rPr lang="zh-CN" altLang="en-US" b="1" dirty="0" smtClean="0"/>
              <a:t>语句</a:t>
            </a:r>
            <a:endParaRPr lang="en-US" altLang="zh-CN" b="1" dirty="0" smtClean="0"/>
          </a:p>
          <a:p>
            <a:endParaRPr lang="en-US" altLang="zh-CN" b="1" dirty="0"/>
          </a:p>
          <a:p>
            <a:r>
              <a:rPr lang="en-US" altLang="zh-CN" b="1" dirty="0" smtClean="0"/>
              <a:t>loop</a:t>
            </a:r>
            <a:r>
              <a:rPr lang="zh-CN" altLang="en-US" b="1" dirty="0" smtClean="0"/>
              <a:t>语句</a:t>
            </a:r>
            <a:endParaRPr lang="en-US" altLang="zh-CN" b="1" dirty="0" smtClean="0"/>
          </a:p>
          <a:p>
            <a:endParaRPr lang="en-US" altLang="zh-CN" b="1" dirty="0" smtClean="0"/>
          </a:p>
          <a:p>
            <a:r>
              <a:rPr lang="en-US" altLang="zh-CN" b="1" dirty="0" smtClean="0"/>
              <a:t>for</a:t>
            </a:r>
            <a:r>
              <a:rPr lang="zh-CN" altLang="en-US" b="1" dirty="0" smtClean="0"/>
              <a:t>语句</a:t>
            </a:r>
            <a:endParaRPr lang="zh-CN" altLang="en-US" b="1" dirty="0"/>
          </a:p>
        </p:txBody>
      </p:sp>
      <p:sp>
        <p:nvSpPr>
          <p:cNvPr id="4" name="Text Box 3"/>
          <p:cNvSpPr txBox="1">
            <a:spLocks noChangeArrowheads="1"/>
          </p:cNvSpPr>
          <p:nvPr/>
        </p:nvSpPr>
        <p:spPr bwMode="auto">
          <a:xfrm>
            <a:off x="2699792" y="1566664"/>
            <a:ext cx="3108325" cy="1257300"/>
          </a:xfrm>
          <a:prstGeom prst="rect">
            <a:avLst/>
          </a:prstGeom>
          <a:noFill/>
          <a:ln w="9525">
            <a:noFill/>
            <a:miter lim="800000"/>
            <a:headEnd/>
            <a:tailEnd/>
          </a:ln>
          <a:effectLst/>
          <a:extLst>
            <a:ext uri="{909E8E84-426E-40DD-AFC4-6F175D3DCCD1}">
              <a14:hiddenFill xmlns:a14="http://schemas.microsoft.com/office/drawing/2010/main">
                <a:solidFill>
                  <a:srgbClr val="FFF3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kumimoji="1" lang="en-US" altLang="zh-CN" sz="2800" b="1" dirty="0">
                <a:solidFill>
                  <a:schemeClr val="accent1">
                    <a:lumMod val="50000"/>
                  </a:schemeClr>
                </a:solidFill>
                <a:latin typeface="Times New Roman" pitchFamily="18" charset="0"/>
              </a:rPr>
              <a:t>while  </a:t>
            </a:r>
            <a:r>
              <a:rPr kumimoji="1" lang="zh-CN" altLang="en-US" sz="2800" b="1" dirty="0">
                <a:solidFill>
                  <a:schemeClr val="tx2"/>
                </a:solidFill>
                <a:latin typeface="Times New Roman" pitchFamily="18" charset="0"/>
              </a:rPr>
              <a:t>条件</a:t>
            </a:r>
            <a:r>
              <a:rPr kumimoji="1" lang="zh-CN" altLang="en-US" sz="2800" b="1" dirty="0">
                <a:solidFill>
                  <a:schemeClr val="accent1">
                    <a:lumMod val="50000"/>
                  </a:schemeClr>
                </a:solidFill>
                <a:latin typeface="Times New Roman" pitchFamily="18" charset="0"/>
              </a:rPr>
              <a:t>  </a:t>
            </a:r>
            <a:r>
              <a:rPr kumimoji="1" lang="en-US" altLang="zh-CN" sz="2800" b="1" dirty="0">
                <a:solidFill>
                  <a:schemeClr val="accent1">
                    <a:lumMod val="50000"/>
                  </a:schemeClr>
                </a:solidFill>
                <a:latin typeface="Times New Roman" pitchFamily="18" charset="0"/>
              </a:rPr>
              <a:t>do</a:t>
            </a:r>
          </a:p>
          <a:p>
            <a:pPr>
              <a:lnSpc>
                <a:spcPct val="40000"/>
              </a:lnSpc>
              <a:spcBef>
                <a:spcPct val="50000"/>
              </a:spcBef>
            </a:pPr>
            <a:r>
              <a:rPr kumimoji="1" lang="en-US" altLang="zh-CN" sz="2800" b="1" dirty="0">
                <a:solidFill>
                  <a:schemeClr val="accent1">
                    <a:lumMod val="50000"/>
                  </a:schemeClr>
                </a:solidFill>
                <a:latin typeface="Times New Roman" pitchFamily="18" charset="0"/>
              </a:rPr>
              <a:t>            S</a:t>
            </a:r>
          </a:p>
          <a:p>
            <a:pPr>
              <a:lnSpc>
                <a:spcPct val="40000"/>
              </a:lnSpc>
              <a:spcBef>
                <a:spcPct val="50000"/>
              </a:spcBef>
            </a:pPr>
            <a:r>
              <a:rPr kumimoji="1" lang="en-US" altLang="zh-CN" sz="2800" b="1" dirty="0">
                <a:solidFill>
                  <a:schemeClr val="accent1">
                    <a:lumMod val="50000"/>
                  </a:schemeClr>
                </a:solidFill>
                <a:latin typeface="Times New Roman" pitchFamily="18" charset="0"/>
              </a:rPr>
              <a:t>repeat</a:t>
            </a:r>
          </a:p>
        </p:txBody>
      </p:sp>
      <p:sp>
        <p:nvSpPr>
          <p:cNvPr id="5" name="Text Box 4"/>
          <p:cNvSpPr txBox="1">
            <a:spLocks noChangeArrowheads="1"/>
          </p:cNvSpPr>
          <p:nvPr/>
        </p:nvSpPr>
        <p:spPr bwMode="auto">
          <a:xfrm>
            <a:off x="2715443" y="2926844"/>
            <a:ext cx="3095625" cy="1335494"/>
          </a:xfrm>
          <a:prstGeom prst="rect">
            <a:avLst/>
          </a:prstGeom>
          <a:noFill/>
          <a:ln w="9525">
            <a:noFill/>
            <a:miter lim="800000"/>
            <a:headEnd/>
            <a:tailEnd/>
          </a:ln>
          <a:effectLst/>
          <a:extLst>
            <a:ext uri="{909E8E84-426E-40DD-AFC4-6F175D3DCCD1}">
              <a14:hiddenFill xmlns:a14="http://schemas.microsoft.com/office/drawing/2010/main">
                <a:solidFill>
                  <a:srgbClr val="FFFFE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spcBef>
                <a:spcPct val="50000"/>
              </a:spcBef>
            </a:pPr>
            <a:r>
              <a:rPr kumimoji="1" lang="en-US" altLang="zh-CN" sz="2800" b="1" dirty="0">
                <a:solidFill>
                  <a:schemeClr val="accent1">
                    <a:lumMod val="50000"/>
                  </a:schemeClr>
                </a:solidFill>
                <a:latin typeface="Times New Roman" pitchFamily="18" charset="0"/>
              </a:rPr>
              <a:t>loop</a:t>
            </a:r>
          </a:p>
          <a:p>
            <a:pPr>
              <a:lnSpc>
                <a:spcPct val="70000"/>
              </a:lnSpc>
              <a:spcBef>
                <a:spcPct val="50000"/>
              </a:spcBef>
            </a:pPr>
            <a:r>
              <a:rPr kumimoji="1" lang="en-US" altLang="zh-CN" sz="2800" b="1" dirty="0">
                <a:solidFill>
                  <a:schemeClr val="accent1">
                    <a:lumMod val="50000"/>
                  </a:schemeClr>
                </a:solidFill>
                <a:latin typeface="Times New Roman" pitchFamily="18" charset="0"/>
              </a:rPr>
              <a:t>    S</a:t>
            </a:r>
          </a:p>
          <a:p>
            <a:pPr>
              <a:lnSpc>
                <a:spcPct val="40000"/>
              </a:lnSpc>
              <a:spcBef>
                <a:spcPct val="50000"/>
              </a:spcBef>
            </a:pPr>
            <a:r>
              <a:rPr kumimoji="1" lang="en-US" altLang="zh-CN" sz="2800" b="1" dirty="0">
                <a:solidFill>
                  <a:schemeClr val="accent1">
                    <a:lumMod val="50000"/>
                  </a:schemeClr>
                </a:solidFill>
                <a:latin typeface="Times New Roman" pitchFamily="18" charset="0"/>
              </a:rPr>
              <a:t>until  </a:t>
            </a:r>
            <a:r>
              <a:rPr kumimoji="1" lang="zh-CN" altLang="en-US" sz="2800" b="1" dirty="0">
                <a:solidFill>
                  <a:schemeClr val="tx2"/>
                </a:solidFill>
                <a:latin typeface="Times New Roman" pitchFamily="18" charset="0"/>
              </a:rPr>
              <a:t>条件</a:t>
            </a:r>
            <a:r>
              <a:rPr kumimoji="1" lang="zh-CN" altLang="en-US" sz="2800" b="1" dirty="0">
                <a:solidFill>
                  <a:schemeClr val="accent1">
                    <a:lumMod val="50000"/>
                  </a:schemeClr>
                </a:solidFill>
                <a:latin typeface="Times New Roman" pitchFamily="18" charset="0"/>
              </a:rPr>
              <a:t>  </a:t>
            </a:r>
            <a:r>
              <a:rPr kumimoji="1" lang="en-US" altLang="zh-CN" sz="2800" b="1" dirty="0">
                <a:solidFill>
                  <a:schemeClr val="accent1">
                    <a:lumMod val="50000"/>
                  </a:schemeClr>
                </a:solidFill>
                <a:latin typeface="Times New Roman" pitchFamily="18" charset="0"/>
              </a:rPr>
              <a:t>repeat</a:t>
            </a:r>
          </a:p>
        </p:txBody>
      </p:sp>
      <p:sp>
        <p:nvSpPr>
          <p:cNvPr id="6" name="Text Box 5"/>
          <p:cNvSpPr txBox="1">
            <a:spLocks noChangeArrowheads="1"/>
          </p:cNvSpPr>
          <p:nvPr/>
        </p:nvSpPr>
        <p:spPr bwMode="auto">
          <a:xfrm>
            <a:off x="2731069" y="4262338"/>
            <a:ext cx="6268916" cy="1415259"/>
          </a:xfrm>
          <a:prstGeom prst="rect">
            <a:avLst/>
          </a:prstGeom>
          <a:noFill/>
          <a:ln w="9525">
            <a:noFill/>
            <a:miter lim="800000"/>
            <a:headEnd/>
            <a:tailEnd/>
          </a:ln>
          <a:effectLst/>
          <a:extLst>
            <a:ext uri="{909E8E84-426E-40DD-AFC4-6F175D3DCCD1}">
              <a14:hiddenFill xmlns:a14="http://schemas.microsoft.com/office/drawing/2010/main">
                <a:solidFill>
                  <a:srgbClr val="DD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1" lang="en-US" altLang="zh-CN" sz="2800" b="1" dirty="0">
                <a:solidFill>
                  <a:schemeClr val="accent1">
                    <a:lumMod val="50000"/>
                  </a:schemeClr>
                </a:solidFill>
                <a:latin typeface="Times New Roman" pitchFamily="18" charset="0"/>
              </a:rPr>
              <a:t>for </a:t>
            </a:r>
            <a:r>
              <a:rPr kumimoji="1" lang="zh-CN" altLang="en-US" sz="2800" b="1" dirty="0">
                <a:solidFill>
                  <a:schemeClr val="tx2"/>
                </a:solidFill>
                <a:latin typeface="Times New Roman" pitchFamily="18" charset="0"/>
              </a:rPr>
              <a:t>变量</a:t>
            </a:r>
            <a:r>
              <a:rPr kumimoji="1" lang="zh-CN" altLang="en-US" sz="2800" b="1" dirty="0">
                <a:solidFill>
                  <a:schemeClr val="tx2"/>
                </a:solidFill>
                <a:latin typeface="Times New Roman" pitchFamily="18" charset="0"/>
                <a:sym typeface="Symbol" pitchFamily="18" charset="2"/>
              </a:rPr>
              <a:t></a:t>
            </a:r>
            <a:r>
              <a:rPr kumimoji="1" lang="zh-CN" altLang="en-US" sz="2800" b="1" dirty="0">
                <a:solidFill>
                  <a:schemeClr val="tx2"/>
                </a:solidFill>
                <a:latin typeface="Times New Roman" pitchFamily="18" charset="0"/>
                <a:sym typeface="Wingdings" pitchFamily="2" charset="2"/>
              </a:rPr>
              <a:t>初值 </a:t>
            </a:r>
            <a:r>
              <a:rPr kumimoji="1" lang="en-US" altLang="zh-CN" sz="2800" b="1" dirty="0">
                <a:solidFill>
                  <a:schemeClr val="accent1">
                    <a:lumMod val="50000"/>
                  </a:schemeClr>
                </a:solidFill>
                <a:latin typeface="Times New Roman" pitchFamily="18" charset="0"/>
                <a:sym typeface="Wingdings" pitchFamily="2" charset="2"/>
              </a:rPr>
              <a:t>to </a:t>
            </a:r>
            <a:r>
              <a:rPr kumimoji="1" lang="zh-CN" altLang="en-US" sz="2800" b="1" dirty="0">
                <a:solidFill>
                  <a:schemeClr val="tx2"/>
                </a:solidFill>
                <a:latin typeface="Times New Roman" pitchFamily="18" charset="0"/>
                <a:sym typeface="Wingdings" pitchFamily="2" charset="2"/>
              </a:rPr>
              <a:t>终值</a:t>
            </a:r>
            <a:r>
              <a:rPr kumimoji="1" lang="zh-CN" altLang="en-US" sz="2800" b="1" dirty="0">
                <a:solidFill>
                  <a:schemeClr val="accent1">
                    <a:lumMod val="50000"/>
                  </a:schemeClr>
                </a:solidFill>
                <a:latin typeface="Times New Roman" pitchFamily="18" charset="0"/>
                <a:sym typeface="Wingdings" pitchFamily="2" charset="2"/>
              </a:rPr>
              <a:t> </a:t>
            </a:r>
            <a:r>
              <a:rPr kumimoji="1" lang="en-US" altLang="zh-CN" sz="2800" b="1" dirty="0">
                <a:solidFill>
                  <a:schemeClr val="accent1">
                    <a:lumMod val="50000"/>
                  </a:schemeClr>
                </a:solidFill>
                <a:latin typeface="Times New Roman" pitchFamily="18" charset="0"/>
                <a:sym typeface="Wingdings" pitchFamily="2" charset="2"/>
              </a:rPr>
              <a:t>by </a:t>
            </a:r>
            <a:r>
              <a:rPr kumimoji="1" lang="zh-CN" altLang="en-US" sz="2800" b="1" dirty="0">
                <a:solidFill>
                  <a:schemeClr val="tx2"/>
                </a:solidFill>
                <a:latin typeface="Times New Roman" pitchFamily="18" charset="0"/>
                <a:sym typeface="Wingdings" pitchFamily="2" charset="2"/>
              </a:rPr>
              <a:t>变量增值 </a:t>
            </a:r>
            <a:r>
              <a:rPr kumimoji="1" lang="en-US" altLang="zh-CN" sz="2800" b="1" dirty="0">
                <a:solidFill>
                  <a:schemeClr val="accent1">
                    <a:lumMod val="50000"/>
                  </a:schemeClr>
                </a:solidFill>
                <a:latin typeface="Times New Roman" pitchFamily="18" charset="0"/>
                <a:sym typeface="Wingdings" pitchFamily="2" charset="2"/>
              </a:rPr>
              <a:t>do</a:t>
            </a:r>
          </a:p>
          <a:p>
            <a:pPr>
              <a:lnSpc>
                <a:spcPct val="50000"/>
              </a:lnSpc>
              <a:spcBef>
                <a:spcPct val="50000"/>
              </a:spcBef>
            </a:pPr>
            <a:r>
              <a:rPr kumimoji="1" lang="en-US" altLang="zh-CN" sz="2800" b="1" dirty="0">
                <a:solidFill>
                  <a:schemeClr val="accent1">
                    <a:lumMod val="50000"/>
                  </a:schemeClr>
                </a:solidFill>
                <a:latin typeface="Times New Roman" pitchFamily="18" charset="0"/>
                <a:sym typeface="Wingdings" pitchFamily="2" charset="2"/>
              </a:rPr>
              <a:t>        S</a:t>
            </a:r>
          </a:p>
          <a:p>
            <a:pPr>
              <a:lnSpc>
                <a:spcPct val="50000"/>
              </a:lnSpc>
              <a:spcBef>
                <a:spcPct val="50000"/>
              </a:spcBef>
            </a:pPr>
            <a:r>
              <a:rPr kumimoji="1" lang="en-US" altLang="zh-CN" sz="2800" b="1" dirty="0">
                <a:solidFill>
                  <a:schemeClr val="accent1">
                    <a:lumMod val="50000"/>
                  </a:schemeClr>
                </a:solidFill>
                <a:latin typeface="Times New Roman" pitchFamily="18" charset="0"/>
                <a:sym typeface="Wingdings" pitchFamily="2" charset="2"/>
              </a:rPr>
              <a:t>repeat</a:t>
            </a:r>
          </a:p>
        </p:txBody>
      </p:sp>
    </p:spTree>
    <p:extLst>
      <p:ext uri="{BB962C8B-B14F-4D97-AF65-F5344CB8AC3E}">
        <p14:creationId xmlns:p14="http://schemas.microsoft.com/office/powerpoint/2010/main" val="342086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01216"/>
            <a:ext cx="8229600" cy="95557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lang="zh-CN" altLang="en-US" b="1" dirty="0"/>
              <a:t>跳转语句</a:t>
            </a:r>
          </a:p>
        </p:txBody>
      </p:sp>
      <p:sp>
        <p:nvSpPr>
          <p:cNvPr id="3" name="内容占位符 2"/>
          <p:cNvSpPr>
            <a:spLocks noGrp="1"/>
          </p:cNvSpPr>
          <p:nvPr>
            <p:ph idx="1"/>
          </p:nvPr>
        </p:nvSpPr>
        <p:spPr>
          <a:xfrm>
            <a:off x="457200" y="1556792"/>
            <a:ext cx="8229600" cy="4616152"/>
          </a:xfrm>
        </p:spPr>
        <p:txBody>
          <a:bodyPr/>
          <a:lstStyle/>
          <a:p>
            <a:r>
              <a:rPr kumimoji="1" lang="en-US" altLang="zh-CN" b="1" dirty="0" err="1" smtClean="0">
                <a:solidFill>
                  <a:schemeClr val="accent1">
                    <a:lumMod val="50000"/>
                  </a:schemeClr>
                </a:solidFill>
                <a:latin typeface="Times New Roman" pitchFamily="18" charset="0"/>
              </a:rPr>
              <a:t>goto</a:t>
            </a:r>
            <a:r>
              <a:rPr kumimoji="1" lang="en-US" altLang="zh-CN" b="1" dirty="0" smtClean="0">
                <a:solidFill>
                  <a:srgbClr val="FFFF00"/>
                </a:solidFill>
                <a:latin typeface="Times New Roman" pitchFamily="18" charset="0"/>
              </a:rPr>
              <a:t> </a:t>
            </a:r>
            <a:r>
              <a:rPr kumimoji="1" lang="zh-CN" altLang="en-US" b="1" dirty="0" smtClean="0">
                <a:latin typeface="Times New Roman" pitchFamily="18" charset="0"/>
              </a:rPr>
              <a:t>标号</a:t>
            </a:r>
            <a:endParaRPr kumimoji="1" lang="en-US" altLang="zh-CN" b="1" dirty="0">
              <a:latin typeface="Times New Roman" pitchFamily="18" charset="0"/>
            </a:endParaRPr>
          </a:p>
          <a:p>
            <a:r>
              <a:rPr kumimoji="1" lang="en-US" altLang="zh-CN" b="1" dirty="0" smtClean="0">
                <a:solidFill>
                  <a:schemeClr val="accent1">
                    <a:lumMod val="50000"/>
                  </a:schemeClr>
                </a:solidFill>
                <a:latin typeface="Times New Roman" pitchFamily="18" charset="0"/>
              </a:rPr>
              <a:t>exit</a:t>
            </a:r>
          </a:p>
          <a:p>
            <a:pPr lvl="1"/>
            <a:r>
              <a:rPr kumimoji="1" lang="zh-CN" altLang="en-US" b="1" dirty="0" smtClean="0">
                <a:latin typeface="Times New Roman" pitchFamily="18" charset="0"/>
              </a:rPr>
              <a:t>转到含有</a:t>
            </a:r>
            <a:r>
              <a:rPr kumimoji="1" lang="en-US" altLang="zh-CN" b="1" dirty="0" smtClean="0">
                <a:latin typeface="Times New Roman" pitchFamily="18" charset="0"/>
              </a:rPr>
              <a:t>exit</a:t>
            </a:r>
            <a:r>
              <a:rPr kumimoji="1" lang="zh-CN" altLang="en-US" b="1" dirty="0" smtClean="0">
                <a:latin typeface="Times New Roman" pitchFamily="18" charset="0"/>
              </a:rPr>
              <a:t>的最内层循环语句后面的第一条语句</a:t>
            </a:r>
            <a:endParaRPr kumimoji="1" lang="en-US" altLang="zh-CN" b="1" dirty="0" smtClean="0">
              <a:latin typeface="Times New Roman" pitchFamily="18" charset="0"/>
            </a:endParaRPr>
          </a:p>
          <a:p>
            <a:r>
              <a:rPr kumimoji="1" lang="en-US" altLang="zh-CN" b="1" dirty="0" smtClean="0">
                <a:solidFill>
                  <a:schemeClr val="accent1">
                    <a:lumMod val="50000"/>
                  </a:schemeClr>
                </a:solidFill>
                <a:latin typeface="Times New Roman" pitchFamily="18" charset="0"/>
              </a:rPr>
              <a:t>cycle</a:t>
            </a:r>
          </a:p>
          <a:p>
            <a:pPr lvl="1"/>
            <a:r>
              <a:rPr kumimoji="1" lang="zh-CN" altLang="en-US" b="1" dirty="0" smtClean="0">
                <a:latin typeface="Times New Roman" pitchFamily="18" charset="0"/>
              </a:rPr>
              <a:t>结束本次循环</a:t>
            </a:r>
            <a:endParaRPr kumimoji="1" lang="en-US" altLang="zh-CN" b="1" dirty="0" smtClean="0">
              <a:latin typeface="Times New Roman" pitchFamily="18" charset="0"/>
            </a:endParaRPr>
          </a:p>
          <a:p>
            <a:r>
              <a:rPr kumimoji="1" lang="en-US" altLang="zh-CN" b="1" dirty="0">
                <a:solidFill>
                  <a:schemeClr val="accent1">
                    <a:lumMod val="50000"/>
                  </a:schemeClr>
                </a:solidFill>
                <a:latin typeface="Times New Roman" pitchFamily="18" charset="0"/>
              </a:rPr>
              <a:t>return ( &lt;</a:t>
            </a:r>
            <a:r>
              <a:rPr kumimoji="1" lang="zh-CN" altLang="en-US" b="1" dirty="0">
                <a:solidFill>
                  <a:schemeClr val="accent1">
                    <a:lumMod val="50000"/>
                  </a:schemeClr>
                </a:solidFill>
                <a:latin typeface="Times New Roman" pitchFamily="18" charset="0"/>
              </a:rPr>
              <a:t>表达式</a:t>
            </a:r>
            <a:r>
              <a:rPr kumimoji="1" lang="en-US" altLang="zh-CN" b="1" dirty="0">
                <a:solidFill>
                  <a:schemeClr val="accent1">
                    <a:lumMod val="50000"/>
                  </a:schemeClr>
                </a:solidFill>
                <a:latin typeface="Times New Roman" pitchFamily="18" charset="0"/>
              </a:rPr>
              <a:t>&gt; )</a:t>
            </a:r>
          </a:p>
          <a:p>
            <a:pPr>
              <a:spcBef>
                <a:spcPct val="50000"/>
              </a:spcBef>
              <a:buClr>
                <a:schemeClr val="hlink"/>
              </a:buClr>
              <a:buNone/>
            </a:pPr>
            <a:endParaRPr kumimoji="1" lang="zh-CN" altLang="en-US" b="1" dirty="0" smtClean="0">
              <a:latin typeface="Times New Roman" pitchFamily="18" charset="0"/>
            </a:endParaRPr>
          </a:p>
          <a:p>
            <a:pPr>
              <a:spcBef>
                <a:spcPct val="50000"/>
              </a:spcBef>
              <a:buClr>
                <a:schemeClr val="hlink"/>
              </a:buClr>
              <a:buNone/>
            </a:pPr>
            <a:endParaRPr kumimoji="1" lang="zh-CN" altLang="en-US" b="1" dirty="0" smtClean="0">
              <a:latin typeface="Times New Roman" pitchFamily="18" charset="0"/>
            </a:endParaRPr>
          </a:p>
          <a:p>
            <a:endParaRPr kumimoji="1" lang="zh-CN" altLang="en-US" b="1" dirty="0" smtClean="0">
              <a:solidFill>
                <a:srgbClr val="FFFF00"/>
              </a:solidFill>
              <a:latin typeface="Times New Roman" pitchFamily="18" charset="0"/>
            </a:endParaRPr>
          </a:p>
          <a:p>
            <a:endParaRPr lang="zh-CN" altLang="en-US" dirty="0"/>
          </a:p>
        </p:txBody>
      </p:sp>
    </p:spTree>
    <p:extLst>
      <p:ext uri="{BB962C8B-B14F-4D97-AF65-F5344CB8AC3E}">
        <p14:creationId xmlns:p14="http://schemas.microsoft.com/office/powerpoint/2010/main" val="8972141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算法定义</a:t>
            </a:r>
            <a:endParaRPr lang="zh-CN" altLang="en-US" b="1" dirty="0"/>
          </a:p>
        </p:txBody>
      </p:sp>
      <p:sp>
        <p:nvSpPr>
          <p:cNvPr id="3" name="内容占位符 2"/>
          <p:cNvSpPr>
            <a:spLocks noGrp="1"/>
          </p:cNvSpPr>
          <p:nvPr>
            <p:ph idx="1"/>
          </p:nvPr>
        </p:nvSpPr>
        <p:spPr>
          <a:xfrm>
            <a:off x="457200" y="1700808"/>
            <a:ext cx="8229600" cy="4166592"/>
          </a:xfrm>
        </p:spPr>
        <p:txBody>
          <a:bodyPr/>
          <a:lstStyle/>
          <a:p>
            <a:r>
              <a:rPr kumimoji="1" lang="en-US" altLang="zh-CN" b="1" dirty="0" smtClean="0">
                <a:latin typeface="Times New Roman" pitchFamily="18" charset="0"/>
              </a:rPr>
              <a:t> SPARKS</a:t>
            </a:r>
            <a:r>
              <a:rPr kumimoji="1" lang="zh-CN" altLang="en-US" b="1" dirty="0" smtClean="0">
                <a:latin typeface="Times New Roman" pitchFamily="18" charset="0"/>
              </a:rPr>
              <a:t>语言的输入、输出：</a:t>
            </a:r>
          </a:p>
          <a:p>
            <a:pPr lvl="1"/>
            <a:r>
              <a:rPr kumimoji="1" lang="en-US" altLang="zh-CN" b="1" dirty="0">
                <a:solidFill>
                  <a:schemeClr val="accent1">
                    <a:lumMod val="50000"/>
                  </a:schemeClr>
                </a:solidFill>
                <a:latin typeface="Times New Roman" pitchFamily="18" charset="0"/>
              </a:rPr>
              <a:t>read</a:t>
            </a:r>
            <a:r>
              <a:rPr kumimoji="1" lang="zh-CN" altLang="en-US" b="1" dirty="0">
                <a:solidFill>
                  <a:schemeClr val="accent1">
                    <a:lumMod val="50000"/>
                  </a:schemeClr>
                </a:solidFill>
                <a:latin typeface="Times New Roman" pitchFamily="18" charset="0"/>
              </a:rPr>
              <a:t>（参数表）；</a:t>
            </a:r>
            <a:r>
              <a:rPr kumimoji="1" lang="en-US" altLang="zh-CN" b="1" dirty="0">
                <a:solidFill>
                  <a:schemeClr val="accent1">
                    <a:lumMod val="50000"/>
                  </a:schemeClr>
                </a:solidFill>
                <a:latin typeface="Times New Roman" pitchFamily="18" charset="0"/>
              </a:rPr>
              <a:t>print</a:t>
            </a:r>
            <a:r>
              <a:rPr kumimoji="1" lang="zh-CN" altLang="en-US" b="1" dirty="0">
                <a:solidFill>
                  <a:schemeClr val="accent1">
                    <a:lumMod val="50000"/>
                  </a:schemeClr>
                </a:solidFill>
                <a:latin typeface="Times New Roman" pitchFamily="18" charset="0"/>
              </a:rPr>
              <a:t>（参数表）；</a:t>
            </a:r>
          </a:p>
          <a:p>
            <a:r>
              <a:rPr kumimoji="1" lang="en-US" altLang="zh-CN" b="1" dirty="0" smtClean="0">
                <a:latin typeface="Times New Roman" pitchFamily="18" charset="0"/>
              </a:rPr>
              <a:t>SPARKS</a:t>
            </a:r>
            <a:r>
              <a:rPr kumimoji="1" lang="zh-CN" altLang="en-US" b="1" dirty="0" smtClean="0">
                <a:latin typeface="Times New Roman" pitchFamily="18" charset="0"/>
              </a:rPr>
              <a:t>语言的函数</a:t>
            </a:r>
            <a:r>
              <a:rPr kumimoji="1" lang="en-US" altLang="zh-CN" b="1" dirty="0" smtClean="0">
                <a:latin typeface="Times New Roman" pitchFamily="18" charset="0"/>
              </a:rPr>
              <a:t>(</a:t>
            </a:r>
            <a:r>
              <a:rPr kumimoji="1" lang="zh-CN" altLang="en-US" b="1" dirty="0" smtClean="0">
                <a:latin typeface="Times New Roman" pitchFamily="18" charset="0"/>
              </a:rPr>
              <a:t>过程</a:t>
            </a:r>
            <a:r>
              <a:rPr kumimoji="1" lang="en-US" altLang="zh-CN" b="1" dirty="0" smtClean="0">
                <a:latin typeface="Times New Roman" pitchFamily="18" charset="0"/>
              </a:rPr>
              <a:t>)</a:t>
            </a:r>
          </a:p>
          <a:p>
            <a:pPr lvl="1"/>
            <a:endParaRPr lang="zh-CN" altLang="en-US" dirty="0"/>
          </a:p>
        </p:txBody>
      </p:sp>
      <p:sp>
        <p:nvSpPr>
          <p:cNvPr id="4" name="Text Box 3"/>
          <p:cNvSpPr txBox="1">
            <a:spLocks noChangeArrowheads="1"/>
          </p:cNvSpPr>
          <p:nvPr/>
        </p:nvSpPr>
        <p:spPr bwMode="auto">
          <a:xfrm>
            <a:off x="963041" y="3342471"/>
            <a:ext cx="4951413" cy="2246769"/>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0"/>
              </a:spcBef>
            </a:pPr>
            <a:r>
              <a:rPr kumimoji="1" lang="en-US" altLang="zh-CN" sz="2800" b="1" dirty="0">
                <a:solidFill>
                  <a:schemeClr val="accent1">
                    <a:lumMod val="50000"/>
                  </a:schemeClr>
                </a:solidFill>
                <a:latin typeface="Times New Roman" pitchFamily="18" charset="0"/>
              </a:rPr>
              <a:t>procedure  NAME(</a:t>
            </a:r>
            <a:r>
              <a:rPr kumimoji="1" lang="en-US" altLang="zh-CN" sz="2400" b="1" dirty="0">
                <a:solidFill>
                  <a:schemeClr val="accent1">
                    <a:lumMod val="50000"/>
                  </a:schemeClr>
                </a:solidFill>
                <a:latin typeface="Times New Roman" pitchFamily="18" charset="0"/>
              </a:rPr>
              <a:t>&lt;</a:t>
            </a:r>
            <a:r>
              <a:rPr kumimoji="1" lang="zh-CN" altLang="en-US" sz="2400" b="1" dirty="0">
                <a:solidFill>
                  <a:schemeClr val="accent1">
                    <a:lumMod val="50000"/>
                  </a:schemeClr>
                </a:solidFill>
                <a:latin typeface="Times New Roman" pitchFamily="18" charset="0"/>
              </a:rPr>
              <a:t>参数列表</a:t>
            </a:r>
            <a:r>
              <a:rPr kumimoji="1" lang="en-US" altLang="zh-CN" sz="2400" b="1" dirty="0" smtClean="0">
                <a:solidFill>
                  <a:schemeClr val="accent1">
                    <a:lumMod val="50000"/>
                  </a:schemeClr>
                </a:solidFill>
                <a:latin typeface="Times New Roman" pitchFamily="18" charset="0"/>
              </a:rPr>
              <a:t>&gt;</a:t>
            </a:r>
            <a:r>
              <a:rPr kumimoji="1" lang="en-US" altLang="zh-CN" sz="2800" b="1" dirty="0" smtClean="0">
                <a:solidFill>
                  <a:schemeClr val="accent1">
                    <a:lumMod val="50000"/>
                  </a:schemeClr>
                </a:solidFill>
                <a:latin typeface="Times New Roman" pitchFamily="18" charset="0"/>
              </a:rPr>
              <a:t>)</a:t>
            </a:r>
          </a:p>
          <a:p>
            <a:pPr>
              <a:spcBef>
                <a:spcPts val="0"/>
              </a:spcBef>
            </a:pPr>
            <a:r>
              <a:rPr kumimoji="1" lang="en-US" altLang="zh-CN" sz="2800" b="1" dirty="0" smtClean="0">
                <a:solidFill>
                  <a:schemeClr val="accent1">
                    <a:lumMod val="50000"/>
                  </a:schemeClr>
                </a:solidFill>
                <a:latin typeface="Times New Roman" pitchFamily="18" charset="0"/>
              </a:rPr>
              <a:t> </a:t>
            </a:r>
            <a:r>
              <a:rPr kumimoji="1" lang="en-US" altLang="zh-CN" sz="2400" b="1" dirty="0" smtClean="0">
                <a:solidFill>
                  <a:schemeClr val="accent1">
                    <a:lumMod val="50000"/>
                  </a:schemeClr>
                </a:solidFill>
                <a:latin typeface="Times New Roman" pitchFamily="18" charset="0"/>
              </a:rPr>
              <a:t>&lt;</a:t>
            </a:r>
            <a:r>
              <a:rPr kumimoji="1" lang="zh-CN" altLang="en-US" sz="2400" b="1" dirty="0" smtClean="0">
                <a:solidFill>
                  <a:schemeClr val="accent1">
                    <a:lumMod val="50000"/>
                  </a:schemeClr>
                </a:solidFill>
                <a:latin typeface="Times New Roman" pitchFamily="18" charset="0"/>
              </a:rPr>
              <a:t>说明部分</a:t>
            </a:r>
            <a:r>
              <a:rPr kumimoji="1" lang="en-US" altLang="zh-CN" sz="2400" b="1" dirty="0" smtClean="0">
                <a:solidFill>
                  <a:schemeClr val="accent1">
                    <a:lumMod val="50000"/>
                  </a:schemeClr>
                </a:solidFill>
                <a:latin typeface="Times New Roman" pitchFamily="18" charset="0"/>
              </a:rPr>
              <a:t>&gt;</a:t>
            </a:r>
          </a:p>
          <a:p>
            <a:pPr>
              <a:spcBef>
                <a:spcPts val="0"/>
              </a:spcBef>
            </a:pPr>
            <a:r>
              <a:rPr kumimoji="1" lang="en-US" altLang="zh-CN" sz="2800" b="1" dirty="0" smtClean="0">
                <a:solidFill>
                  <a:schemeClr val="accent1">
                    <a:lumMod val="50000"/>
                  </a:schemeClr>
                </a:solidFill>
                <a:latin typeface="Times New Roman" pitchFamily="18" charset="0"/>
              </a:rPr>
              <a:t>       </a:t>
            </a:r>
            <a:r>
              <a:rPr kumimoji="1" lang="en-US" altLang="zh-CN" sz="2800" b="1" dirty="0">
                <a:solidFill>
                  <a:schemeClr val="accent1">
                    <a:lumMod val="50000"/>
                  </a:schemeClr>
                </a:solidFill>
                <a:latin typeface="Times New Roman" pitchFamily="18" charset="0"/>
              </a:rPr>
              <a:t>S</a:t>
            </a:r>
          </a:p>
          <a:p>
            <a:pPr>
              <a:spcBef>
                <a:spcPts val="0"/>
              </a:spcBef>
            </a:pPr>
            <a:r>
              <a:rPr kumimoji="1" lang="en-US" altLang="zh-CN" sz="2800" b="1" dirty="0">
                <a:solidFill>
                  <a:schemeClr val="accent1">
                    <a:lumMod val="50000"/>
                  </a:schemeClr>
                </a:solidFill>
                <a:latin typeface="Times New Roman" pitchFamily="18" charset="0"/>
              </a:rPr>
              <a:t>return(</a:t>
            </a:r>
            <a:r>
              <a:rPr kumimoji="1" lang="en-US" altLang="zh-CN" sz="2400" b="1" dirty="0">
                <a:solidFill>
                  <a:schemeClr val="accent1">
                    <a:lumMod val="50000"/>
                  </a:schemeClr>
                </a:solidFill>
                <a:latin typeface="Times New Roman" pitchFamily="18" charset="0"/>
              </a:rPr>
              <a:t>&lt;</a:t>
            </a:r>
            <a:r>
              <a:rPr kumimoji="1" lang="zh-CN" altLang="en-US" sz="2400" b="1" dirty="0">
                <a:solidFill>
                  <a:schemeClr val="accent1">
                    <a:lumMod val="50000"/>
                  </a:schemeClr>
                </a:solidFill>
                <a:latin typeface="Times New Roman" pitchFamily="18" charset="0"/>
              </a:rPr>
              <a:t>表达式</a:t>
            </a:r>
            <a:r>
              <a:rPr kumimoji="1" lang="en-US" altLang="zh-CN" sz="2400" b="1" dirty="0">
                <a:solidFill>
                  <a:schemeClr val="accent1">
                    <a:lumMod val="50000"/>
                  </a:schemeClr>
                </a:solidFill>
                <a:latin typeface="Times New Roman" pitchFamily="18" charset="0"/>
              </a:rPr>
              <a:t>&gt;</a:t>
            </a:r>
            <a:r>
              <a:rPr kumimoji="1" lang="en-US" altLang="zh-CN" sz="2800" b="1" dirty="0">
                <a:solidFill>
                  <a:schemeClr val="accent1">
                    <a:lumMod val="50000"/>
                  </a:schemeClr>
                </a:solidFill>
                <a:latin typeface="Times New Roman" pitchFamily="18" charset="0"/>
              </a:rPr>
              <a:t>)</a:t>
            </a:r>
          </a:p>
          <a:p>
            <a:pPr>
              <a:spcBef>
                <a:spcPts val="0"/>
              </a:spcBef>
            </a:pPr>
            <a:r>
              <a:rPr kumimoji="1" lang="en-US" altLang="zh-CN" sz="2800" b="1" dirty="0">
                <a:solidFill>
                  <a:schemeClr val="accent1">
                    <a:lumMod val="50000"/>
                  </a:schemeClr>
                </a:solidFill>
                <a:latin typeface="Times New Roman" pitchFamily="18" charset="0"/>
              </a:rPr>
              <a:t>end  NAME</a:t>
            </a:r>
          </a:p>
        </p:txBody>
      </p:sp>
      <p:sp>
        <p:nvSpPr>
          <p:cNvPr id="5" name="AutoShape 4"/>
          <p:cNvSpPr>
            <a:spLocks noChangeArrowheads="1"/>
          </p:cNvSpPr>
          <p:nvPr/>
        </p:nvSpPr>
        <p:spPr bwMode="auto">
          <a:xfrm>
            <a:off x="6038677" y="2852936"/>
            <a:ext cx="1912844" cy="814685"/>
          </a:xfrm>
          <a:prstGeom prst="wedgeRectCallout">
            <a:avLst>
              <a:gd name="adj1" fmla="val -75709"/>
              <a:gd name="adj2" fmla="val 22746"/>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t>函数名</a:t>
            </a:r>
            <a:r>
              <a:rPr lang="en-US" altLang="zh-CN" b="1" dirty="0"/>
              <a:t>,</a:t>
            </a:r>
            <a:r>
              <a:rPr lang="zh-CN" altLang="en-US" b="1" dirty="0"/>
              <a:t>通常用大写字母</a:t>
            </a:r>
          </a:p>
        </p:txBody>
      </p:sp>
      <p:sp>
        <p:nvSpPr>
          <p:cNvPr id="6" name="AutoShape 5"/>
          <p:cNvSpPr>
            <a:spLocks noChangeArrowheads="1"/>
          </p:cNvSpPr>
          <p:nvPr/>
        </p:nvSpPr>
        <p:spPr bwMode="auto">
          <a:xfrm>
            <a:off x="4283968" y="3945699"/>
            <a:ext cx="3672408" cy="2111896"/>
          </a:xfrm>
          <a:prstGeom prst="wedgeRectCallout">
            <a:avLst>
              <a:gd name="adj1" fmla="val -87472"/>
              <a:gd name="adj2" fmla="val -43991"/>
            </a:avLst>
          </a:prstGeom>
          <a:solidFill>
            <a:schemeClr val="fo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b="1" dirty="0"/>
              <a:t>说明参数的数据类型</a:t>
            </a:r>
          </a:p>
          <a:p>
            <a:r>
              <a:rPr lang="zh-CN" altLang="en-US" b="1" dirty="0"/>
              <a:t>和函数中使用的变量</a:t>
            </a:r>
          </a:p>
          <a:p>
            <a:r>
              <a:rPr lang="en-US" altLang="zh-CN" b="1" dirty="0"/>
              <a:t>parameters   </a:t>
            </a:r>
            <a:r>
              <a:rPr lang="zh-CN" altLang="en-US" b="1" dirty="0"/>
              <a:t>形式参数</a:t>
            </a:r>
          </a:p>
          <a:p>
            <a:r>
              <a:rPr lang="en-US" altLang="zh-CN" b="1" dirty="0"/>
              <a:t>global   </a:t>
            </a:r>
            <a:r>
              <a:rPr lang="zh-CN" altLang="en-US" b="1" dirty="0"/>
              <a:t>全局变量</a:t>
            </a:r>
          </a:p>
          <a:p>
            <a:r>
              <a:rPr lang="en-US" altLang="zh-CN" b="1" dirty="0"/>
              <a:t>local   </a:t>
            </a:r>
            <a:r>
              <a:rPr lang="zh-CN" altLang="en-US" b="1" dirty="0"/>
              <a:t>局部变量</a:t>
            </a:r>
          </a:p>
        </p:txBody>
      </p:sp>
      <p:sp>
        <p:nvSpPr>
          <p:cNvPr id="7" name="AutoShape 6"/>
          <p:cNvSpPr>
            <a:spLocks noChangeArrowheads="1"/>
          </p:cNvSpPr>
          <p:nvPr/>
        </p:nvSpPr>
        <p:spPr bwMode="auto">
          <a:xfrm>
            <a:off x="1115616" y="5593186"/>
            <a:ext cx="1440159" cy="866663"/>
          </a:xfrm>
          <a:prstGeom prst="wedgeRectCallout">
            <a:avLst>
              <a:gd name="adj1" fmla="val -3447"/>
              <a:gd name="adj2" fmla="val -156989"/>
            </a:avLst>
          </a:prstGeom>
          <a:noFill/>
          <a:ln w="9525">
            <a:solidFill>
              <a:schemeClr val="hlink"/>
            </a:solidFill>
            <a:miter lim="800000"/>
            <a:headEnd/>
            <a:tailEnd/>
          </a:ln>
          <a:effectLst/>
          <a:extLst/>
        </p:spPr>
        <p:txBody>
          <a:bodyPr/>
          <a:lstStyle/>
          <a:p>
            <a:r>
              <a:rPr lang="zh-CN" altLang="en-US" b="1" dirty="0"/>
              <a:t>函数的语句部分</a:t>
            </a:r>
          </a:p>
        </p:txBody>
      </p:sp>
    </p:spTree>
    <p:extLst>
      <p:ext uri="{BB962C8B-B14F-4D97-AF65-F5344CB8AC3E}">
        <p14:creationId xmlns:p14="http://schemas.microsoft.com/office/powerpoint/2010/main" val="341527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left)">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nimBg="1" autoUpdateAnimBg="0"/>
      <p:bldP spid="6" grpId="0" animBg="1" autoUpdateAnimBg="0"/>
      <p:bldP spid="7"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页脚占位符 2"/>
          <p:cNvSpPr>
            <a:spLocks noGrp="1"/>
          </p:cNvSpPr>
          <p:nvPr>
            <p:ph type="ftr" sz="quarter" idx="11"/>
          </p:nvPr>
        </p:nvSpPr>
        <p:spPr/>
        <p:txBody>
          <a:bodyPr/>
          <a:lstStyle/>
          <a:p>
            <a:fld id="{C7DF6406-B841-4062-B79D-E5924710670B}" type="slidenum">
              <a:rPr lang="en-US" altLang="zh-CN"/>
              <a:pPr/>
              <a:t>57</a:t>
            </a:fld>
            <a:endParaRPr lang="en-US" altLang="zh-CN"/>
          </a:p>
        </p:txBody>
      </p:sp>
      <p:sp>
        <p:nvSpPr>
          <p:cNvPr id="33794" name="Text Box 2"/>
          <p:cNvSpPr txBox="1">
            <a:spLocks noChangeArrowheads="1"/>
          </p:cNvSpPr>
          <p:nvPr/>
        </p:nvSpPr>
        <p:spPr bwMode="auto">
          <a:xfrm>
            <a:off x="552450" y="1128290"/>
            <a:ext cx="3890963" cy="5316713"/>
          </a:xfrm>
          <a:prstGeom prst="rect">
            <a:avLst/>
          </a:prstGeom>
          <a:solidFill>
            <a:srgbClr val="FFEDFF"/>
          </a:solidFill>
          <a:ln w="12700">
            <a:solidFill>
              <a:schemeClr val="accent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0000"/>
              </a:lnSpc>
              <a:spcBef>
                <a:spcPct val="50000"/>
              </a:spcBef>
            </a:pPr>
            <a:r>
              <a:rPr lang="en-US" altLang="zh-CN" b="1" dirty="0"/>
              <a:t>procedure  MAX(A, n, j)</a:t>
            </a:r>
          </a:p>
          <a:p>
            <a:pPr>
              <a:lnSpc>
                <a:spcPct val="60000"/>
              </a:lnSpc>
              <a:spcBef>
                <a:spcPct val="50000"/>
              </a:spcBef>
            </a:pPr>
            <a:r>
              <a:rPr lang="en-US" altLang="zh-CN" b="1" dirty="0"/>
              <a:t>  </a:t>
            </a:r>
            <a:r>
              <a:rPr lang="en-US" altLang="zh-CN" b="1" dirty="0">
                <a:solidFill>
                  <a:srgbClr val="0000FF"/>
                </a:solidFill>
              </a:rPr>
              <a:t>parameters  real  A(1:n);</a:t>
            </a:r>
            <a:endParaRPr lang="en-US" altLang="zh-CN" b="1" dirty="0"/>
          </a:p>
          <a:p>
            <a:pPr>
              <a:lnSpc>
                <a:spcPct val="60000"/>
              </a:lnSpc>
              <a:spcBef>
                <a:spcPct val="50000"/>
              </a:spcBef>
            </a:pPr>
            <a:r>
              <a:rPr lang="en-US" altLang="zh-CN" b="1" dirty="0"/>
              <a:t>  </a:t>
            </a:r>
            <a:r>
              <a:rPr lang="en-US" altLang="zh-CN" b="1" dirty="0">
                <a:solidFill>
                  <a:srgbClr val="0000FF"/>
                </a:solidFill>
              </a:rPr>
              <a:t>parameters  integer  n, j;</a:t>
            </a:r>
            <a:endParaRPr lang="en-US" altLang="zh-CN" b="1" dirty="0"/>
          </a:p>
          <a:p>
            <a:pPr>
              <a:lnSpc>
                <a:spcPct val="60000"/>
              </a:lnSpc>
              <a:spcBef>
                <a:spcPct val="50000"/>
              </a:spcBef>
            </a:pPr>
            <a:r>
              <a:rPr lang="en-US" altLang="zh-CN" b="1" dirty="0" smtClean="0">
                <a:solidFill>
                  <a:srgbClr val="0000FF"/>
                </a:solidFill>
              </a:rPr>
              <a:t>  real  </a:t>
            </a:r>
            <a:r>
              <a:rPr lang="en-US" altLang="zh-CN" b="1" dirty="0" err="1">
                <a:solidFill>
                  <a:srgbClr val="0000FF"/>
                </a:solidFill>
              </a:rPr>
              <a:t>xmax</a:t>
            </a:r>
            <a:r>
              <a:rPr lang="en-US" altLang="zh-CN" b="1" dirty="0">
                <a:solidFill>
                  <a:srgbClr val="0000FF"/>
                </a:solidFill>
              </a:rPr>
              <a:t>;</a:t>
            </a:r>
          </a:p>
          <a:p>
            <a:pPr>
              <a:lnSpc>
                <a:spcPct val="60000"/>
              </a:lnSpc>
              <a:spcBef>
                <a:spcPct val="50000"/>
              </a:spcBef>
            </a:pPr>
            <a:r>
              <a:rPr lang="en-US" altLang="zh-CN" b="1" dirty="0">
                <a:solidFill>
                  <a:srgbClr val="0000FF"/>
                </a:solidFill>
              </a:rPr>
              <a:t>  local  integer  </a:t>
            </a:r>
            <a:r>
              <a:rPr lang="en-US" altLang="zh-CN" b="1" dirty="0" err="1">
                <a:solidFill>
                  <a:srgbClr val="0000FF"/>
                </a:solidFill>
              </a:rPr>
              <a:t>i</a:t>
            </a:r>
            <a:r>
              <a:rPr lang="en-US" altLang="zh-CN" b="1" dirty="0">
                <a:solidFill>
                  <a:srgbClr val="0000FF"/>
                </a:solidFill>
              </a:rPr>
              <a:t>; </a:t>
            </a:r>
          </a:p>
          <a:p>
            <a:pPr>
              <a:lnSpc>
                <a:spcPct val="60000"/>
              </a:lnSpc>
              <a:spcBef>
                <a:spcPct val="50000"/>
              </a:spcBef>
            </a:pPr>
            <a:r>
              <a:rPr lang="en-US" altLang="zh-CN" b="1" dirty="0" err="1"/>
              <a:t>xmax</a:t>
            </a:r>
            <a:r>
              <a:rPr lang="en-US" altLang="zh-CN" b="1" dirty="0" err="1">
                <a:sym typeface="Wingdings" pitchFamily="2" charset="2"/>
              </a:rPr>
              <a:t></a:t>
            </a:r>
            <a:r>
              <a:rPr lang="en-US" altLang="zh-CN" b="1" dirty="0" err="1"/>
              <a:t>A</a:t>
            </a:r>
            <a:r>
              <a:rPr lang="en-US" altLang="zh-CN" b="1" dirty="0"/>
              <a:t>(1);</a:t>
            </a:r>
          </a:p>
          <a:p>
            <a:pPr>
              <a:lnSpc>
                <a:spcPct val="60000"/>
              </a:lnSpc>
              <a:spcBef>
                <a:spcPct val="50000"/>
              </a:spcBef>
            </a:pPr>
            <a:r>
              <a:rPr lang="en-US" altLang="zh-CN" b="1" dirty="0"/>
              <a:t>for  i</a:t>
            </a:r>
            <a:r>
              <a:rPr lang="en-US" altLang="zh-CN" b="1" dirty="0">
                <a:sym typeface="Wingdings" pitchFamily="2" charset="2"/>
              </a:rPr>
              <a:t></a:t>
            </a:r>
            <a:r>
              <a:rPr lang="en-US" altLang="zh-CN" b="1" dirty="0"/>
              <a:t>2  to n do</a:t>
            </a:r>
          </a:p>
          <a:p>
            <a:pPr>
              <a:lnSpc>
                <a:spcPct val="60000"/>
              </a:lnSpc>
              <a:spcBef>
                <a:spcPct val="50000"/>
              </a:spcBef>
            </a:pPr>
            <a:r>
              <a:rPr lang="en-US" altLang="zh-CN" b="1" dirty="0"/>
              <a:t>     if  A(</a:t>
            </a:r>
            <a:r>
              <a:rPr lang="en-US" altLang="zh-CN" b="1" dirty="0" err="1"/>
              <a:t>i</a:t>
            </a:r>
            <a:r>
              <a:rPr lang="en-US" altLang="zh-CN" b="1" dirty="0"/>
              <a:t>)&gt;</a:t>
            </a:r>
            <a:r>
              <a:rPr lang="en-US" altLang="zh-CN" b="1" dirty="0" err="1"/>
              <a:t>xmax</a:t>
            </a:r>
            <a:r>
              <a:rPr lang="en-US" altLang="zh-CN" b="1" dirty="0"/>
              <a:t>  then  </a:t>
            </a:r>
          </a:p>
          <a:p>
            <a:pPr>
              <a:lnSpc>
                <a:spcPct val="60000"/>
              </a:lnSpc>
              <a:spcBef>
                <a:spcPct val="50000"/>
              </a:spcBef>
            </a:pPr>
            <a:r>
              <a:rPr lang="en-US" altLang="zh-CN" b="1" dirty="0"/>
              <a:t>            </a:t>
            </a:r>
            <a:r>
              <a:rPr lang="en-US" altLang="zh-CN" b="1" dirty="0" err="1"/>
              <a:t>xmax</a:t>
            </a:r>
            <a:r>
              <a:rPr lang="en-US" altLang="zh-CN" b="1" dirty="0" err="1">
                <a:sym typeface="Wingdings" pitchFamily="2" charset="2"/>
              </a:rPr>
              <a:t></a:t>
            </a:r>
            <a:r>
              <a:rPr lang="en-US" altLang="zh-CN" b="1" dirty="0" err="1"/>
              <a:t>A</a:t>
            </a:r>
            <a:r>
              <a:rPr lang="en-US" altLang="zh-CN" b="1" dirty="0"/>
              <a:t>(</a:t>
            </a:r>
            <a:r>
              <a:rPr lang="en-US" altLang="zh-CN" b="1" dirty="0" err="1"/>
              <a:t>i</a:t>
            </a:r>
            <a:r>
              <a:rPr lang="en-US" altLang="zh-CN" b="1" dirty="0"/>
              <a:t>);    </a:t>
            </a:r>
            <a:r>
              <a:rPr lang="en-US" altLang="zh-CN" b="1" dirty="0" err="1"/>
              <a:t>j</a:t>
            </a:r>
            <a:r>
              <a:rPr lang="en-US" altLang="zh-CN" b="1" dirty="0" err="1">
                <a:sym typeface="Wingdings" pitchFamily="2" charset="2"/>
              </a:rPr>
              <a:t></a:t>
            </a:r>
            <a:r>
              <a:rPr lang="en-US" altLang="zh-CN" b="1" dirty="0" err="1"/>
              <a:t>i</a:t>
            </a:r>
            <a:r>
              <a:rPr lang="en-US" altLang="zh-CN" b="1" dirty="0"/>
              <a:t>; </a:t>
            </a:r>
          </a:p>
          <a:p>
            <a:pPr>
              <a:lnSpc>
                <a:spcPct val="60000"/>
              </a:lnSpc>
              <a:spcBef>
                <a:spcPct val="50000"/>
              </a:spcBef>
            </a:pPr>
            <a:r>
              <a:rPr lang="en-US" altLang="zh-CN" b="1" dirty="0"/>
              <a:t>     </a:t>
            </a:r>
            <a:r>
              <a:rPr lang="en-US" altLang="zh-CN" b="1" dirty="0" err="1"/>
              <a:t>endif</a:t>
            </a:r>
            <a:r>
              <a:rPr lang="en-US" altLang="zh-CN" b="1" dirty="0"/>
              <a:t> </a:t>
            </a:r>
          </a:p>
          <a:p>
            <a:pPr>
              <a:lnSpc>
                <a:spcPct val="60000"/>
              </a:lnSpc>
              <a:spcBef>
                <a:spcPct val="50000"/>
              </a:spcBef>
            </a:pPr>
            <a:r>
              <a:rPr lang="en-US" altLang="zh-CN" b="1" dirty="0"/>
              <a:t>repeat</a:t>
            </a:r>
          </a:p>
          <a:p>
            <a:pPr>
              <a:lnSpc>
                <a:spcPct val="60000"/>
              </a:lnSpc>
              <a:spcBef>
                <a:spcPct val="50000"/>
              </a:spcBef>
            </a:pPr>
            <a:r>
              <a:rPr lang="en-US" altLang="zh-CN" b="1" dirty="0"/>
              <a:t>return(</a:t>
            </a:r>
            <a:r>
              <a:rPr lang="en-US" altLang="zh-CN" b="1" dirty="0" err="1"/>
              <a:t>xmax</a:t>
            </a:r>
            <a:r>
              <a:rPr lang="en-US" altLang="zh-CN" b="1" dirty="0"/>
              <a:t>);</a:t>
            </a:r>
          </a:p>
          <a:p>
            <a:pPr>
              <a:lnSpc>
                <a:spcPct val="60000"/>
              </a:lnSpc>
              <a:spcBef>
                <a:spcPct val="50000"/>
              </a:spcBef>
            </a:pPr>
            <a:r>
              <a:rPr lang="en-US" altLang="zh-CN" b="1" dirty="0"/>
              <a:t>end  MAX     </a:t>
            </a:r>
          </a:p>
        </p:txBody>
      </p:sp>
      <p:sp>
        <p:nvSpPr>
          <p:cNvPr id="33795" name="Text Box 3"/>
          <p:cNvSpPr txBox="1">
            <a:spLocks noChangeArrowheads="1"/>
          </p:cNvSpPr>
          <p:nvPr/>
        </p:nvSpPr>
        <p:spPr bwMode="auto">
          <a:xfrm>
            <a:off x="4611688" y="1137815"/>
            <a:ext cx="3970337" cy="4489563"/>
          </a:xfrm>
          <a:prstGeom prst="rect">
            <a:avLst/>
          </a:prstGeom>
          <a:solidFill>
            <a:srgbClr val="FFFFCC"/>
          </a:solidFill>
          <a:ln w="12700">
            <a:solidFill>
              <a:schemeClr val="accent1">
                <a:lumMod val="50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90000"/>
              </a:lnSpc>
              <a:spcBef>
                <a:spcPct val="50000"/>
              </a:spcBef>
            </a:pPr>
            <a:r>
              <a:rPr lang="en-US" altLang="zh-CN" b="1" dirty="0"/>
              <a:t>procedure  MAX(A, n, j)</a:t>
            </a:r>
          </a:p>
          <a:p>
            <a:pPr>
              <a:lnSpc>
                <a:spcPct val="60000"/>
              </a:lnSpc>
              <a:spcBef>
                <a:spcPct val="50000"/>
              </a:spcBef>
            </a:pPr>
            <a:r>
              <a:rPr lang="en-US" altLang="zh-CN" b="1" dirty="0" smtClean="0"/>
              <a:t>  </a:t>
            </a:r>
            <a:r>
              <a:rPr lang="en-US" altLang="zh-CN" b="1" u="sng" dirty="0" smtClean="0">
                <a:solidFill>
                  <a:srgbClr val="0000FF"/>
                </a:solidFill>
              </a:rPr>
              <a:t>float  A(1:n);</a:t>
            </a:r>
            <a:r>
              <a:rPr lang="en-US" altLang="zh-CN" b="1" dirty="0" smtClean="0">
                <a:solidFill>
                  <a:srgbClr val="0000FF"/>
                </a:solidFill>
              </a:rPr>
              <a:t>   </a:t>
            </a:r>
            <a:r>
              <a:rPr lang="en-US" altLang="zh-CN" b="1" dirty="0" err="1" smtClean="0">
                <a:solidFill>
                  <a:srgbClr val="0000FF"/>
                </a:solidFill>
              </a:rPr>
              <a:t>int</a:t>
            </a:r>
            <a:r>
              <a:rPr lang="en-US" altLang="zh-CN" b="1" dirty="0" smtClean="0">
                <a:solidFill>
                  <a:srgbClr val="0000FF"/>
                </a:solidFill>
              </a:rPr>
              <a:t>   </a:t>
            </a:r>
            <a:r>
              <a:rPr lang="en-US" altLang="zh-CN" b="1" dirty="0">
                <a:solidFill>
                  <a:srgbClr val="0000FF"/>
                </a:solidFill>
              </a:rPr>
              <a:t>n, </a:t>
            </a:r>
            <a:r>
              <a:rPr lang="en-US" altLang="zh-CN" b="1" dirty="0" smtClean="0">
                <a:solidFill>
                  <a:srgbClr val="0000FF"/>
                </a:solidFill>
              </a:rPr>
              <a:t>j</a:t>
            </a:r>
            <a:endParaRPr lang="en-US" altLang="zh-CN" b="1" dirty="0">
              <a:solidFill>
                <a:srgbClr val="0000FF"/>
              </a:solidFill>
            </a:endParaRPr>
          </a:p>
          <a:p>
            <a:pPr>
              <a:lnSpc>
                <a:spcPct val="60000"/>
              </a:lnSpc>
              <a:spcBef>
                <a:spcPct val="50000"/>
              </a:spcBef>
            </a:pPr>
            <a:r>
              <a:rPr lang="en-US" altLang="zh-CN" b="1" dirty="0">
                <a:solidFill>
                  <a:srgbClr val="0000FF"/>
                </a:solidFill>
              </a:rPr>
              <a:t>  </a:t>
            </a:r>
            <a:r>
              <a:rPr lang="en-US" altLang="zh-CN" b="1" dirty="0">
                <a:solidFill>
                  <a:srgbClr val="FF0000"/>
                </a:solidFill>
              </a:rPr>
              <a:t>global</a:t>
            </a:r>
            <a:r>
              <a:rPr lang="en-US" altLang="zh-CN" b="1" dirty="0">
                <a:solidFill>
                  <a:srgbClr val="0000FF"/>
                </a:solidFill>
              </a:rPr>
              <a:t>  </a:t>
            </a:r>
            <a:r>
              <a:rPr lang="en-US" altLang="zh-CN" b="1" u="sng" dirty="0" smtClean="0">
                <a:solidFill>
                  <a:srgbClr val="0000FF"/>
                </a:solidFill>
              </a:rPr>
              <a:t>float</a:t>
            </a:r>
            <a:r>
              <a:rPr lang="en-US" altLang="zh-CN" b="1" dirty="0" smtClean="0">
                <a:solidFill>
                  <a:srgbClr val="0000FF"/>
                </a:solidFill>
              </a:rPr>
              <a:t>  </a:t>
            </a:r>
            <a:r>
              <a:rPr lang="en-US" altLang="zh-CN" b="1" dirty="0" err="1">
                <a:solidFill>
                  <a:srgbClr val="0000FF"/>
                </a:solidFill>
              </a:rPr>
              <a:t>xmax</a:t>
            </a:r>
            <a:r>
              <a:rPr lang="en-US" altLang="zh-CN" b="1" dirty="0">
                <a:solidFill>
                  <a:srgbClr val="0000FF"/>
                </a:solidFill>
              </a:rPr>
              <a:t>;</a:t>
            </a:r>
          </a:p>
          <a:p>
            <a:pPr>
              <a:lnSpc>
                <a:spcPct val="60000"/>
              </a:lnSpc>
              <a:spcBef>
                <a:spcPct val="50000"/>
              </a:spcBef>
            </a:pPr>
            <a:r>
              <a:rPr lang="en-US" altLang="zh-CN" b="1" dirty="0">
                <a:solidFill>
                  <a:srgbClr val="0000FF"/>
                </a:solidFill>
              </a:rPr>
              <a:t>  </a:t>
            </a:r>
            <a:r>
              <a:rPr lang="en-US" altLang="zh-CN" b="1" dirty="0" err="1">
                <a:solidFill>
                  <a:srgbClr val="0000FF"/>
                </a:solidFill>
              </a:rPr>
              <a:t>int</a:t>
            </a:r>
            <a:r>
              <a:rPr lang="en-US" altLang="zh-CN" b="1" dirty="0">
                <a:solidFill>
                  <a:srgbClr val="0000FF"/>
                </a:solidFill>
              </a:rPr>
              <a:t>  </a:t>
            </a:r>
            <a:r>
              <a:rPr lang="en-US" altLang="zh-CN" b="1" dirty="0" err="1">
                <a:solidFill>
                  <a:srgbClr val="0000FF"/>
                </a:solidFill>
              </a:rPr>
              <a:t>i</a:t>
            </a:r>
            <a:r>
              <a:rPr lang="en-US" altLang="zh-CN" b="1" dirty="0">
                <a:solidFill>
                  <a:srgbClr val="0000FF"/>
                </a:solidFill>
              </a:rPr>
              <a:t>;   </a:t>
            </a:r>
          </a:p>
          <a:p>
            <a:pPr>
              <a:lnSpc>
                <a:spcPct val="60000"/>
              </a:lnSpc>
              <a:spcBef>
                <a:spcPct val="50000"/>
              </a:spcBef>
            </a:pPr>
            <a:r>
              <a:rPr lang="en-US" altLang="zh-CN" b="1" dirty="0" err="1"/>
              <a:t>xmax</a:t>
            </a:r>
            <a:r>
              <a:rPr lang="en-US" altLang="zh-CN" b="1" dirty="0" err="1">
                <a:sym typeface="Wingdings" pitchFamily="2" charset="2"/>
              </a:rPr>
              <a:t></a:t>
            </a:r>
            <a:r>
              <a:rPr lang="en-US" altLang="zh-CN" b="1" dirty="0" err="1"/>
              <a:t>A</a:t>
            </a:r>
            <a:r>
              <a:rPr lang="en-US" altLang="zh-CN" b="1" dirty="0"/>
              <a:t>(1);</a:t>
            </a:r>
          </a:p>
          <a:p>
            <a:pPr>
              <a:lnSpc>
                <a:spcPct val="60000"/>
              </a:lnSpc>
              <a:spcBef>
                <a:spcPct val="50000"/>
              </a:spcBef>
            </a:pPr>
            <a:r>
              <a:rPr lang="en-US" altLang="zh-CN" b="1" dirty="0"/>
              <a:t>for  i</a:t>
            </a:r>
            <a:r>
              <a:rPr lang="en-US" altLang="zh-CN" b="1" dirty="0">
                <a:sym typeface="Wingdings" pitchFamily="2" charset="2"/>
              </a:rPr>
              <a:t></a:t>
            </a:r>
            <a:r>
              <a:rPr lang="en-US" altLang="zh-CN" b="1" dirty="0"/>
              <a:t>2  to n do</a:t>
            </a:r>
          </a:p>
          <a:p>
            <a:pPr>
              <a:lnSpc>
                <a:spcPct val="60000"/>
              </a:lnSpc>
              <a:spcBef>
                <a:spcPct val="50000"/>
              </a:spcBef>
            </a:pPr>
            <a:r>
              <a:rPr lang="en-US" altLang="zh-CN" b="1" dirty="0"/>
              <a:t>     if  A(</a:t>
            </a:r>
            <a:r>
              <a:rPr lang="en-US" altLang="zh-CN" b="1" dirty="0" err="1"/>
              <a:t>i</a:t>
            </a:r>
            <a:r>
              <a:rPr lang="en-US" altLang="zh-CN" b="1" dirty="0"/>
              <a:t>)&gt;</a:t>
            </a:r>
            <a:r>
              <a:rPr lang="en-US" altLang="zh-CN" b="1" dirty="0" err="1"/>
              <a:t>xmax</a:t>
            </a:r>
            <a:r>
              <a:rPr lang="en-US" altLang="zh-CN" b="1" dirty="0"/>
              <a:t>  then  </a:t>
            </a:r>
          </a:p>
          <a:p>
            <a:pPr>
              <a:lnSpc>
                <a:spcPct val="60000"/>
              </a:lnSpc>
              <a:spcBef>
                <a:spcPct val="50000"/>
              </a:spcBef>
            </a:pPr>
            <a:r>
              <a:rPr lang="en-US" altLang="zh-CN" b="1" dirty="0"/>
              <a:t>            </a:t>
            </a:r>
            <a:r>
              <a:rPr lang="en-US" altLang="zh-CN" b="1" dirty="0" err="1"/>
              <a:t>xmax</a:t>
            </a:r>
            <a:r>
              <a:rPr lang="en-US" altLang="zh-CN" b="1" dirty="0" err="1">
                <a:sym typeface="Wingdings" pitchFamily="2" charset="2"/>
              </a:rPr>
              <a:t></a:t>
            </a:r>
            <a:r>
              <a:rPr lang="en-US" altLang="zh-CN" b="1" dirty="0" err="1"/>
              <a:t>A</a:t>
            </a:r>
            <a:r>
              <a:rPr lang="en-US" altLang="zh-CN" b="1" dirty="0"/>
              <a:t>(</a:t>
            </a:r>
            <a:r>
              <a:rPr lang="en-US" altLang="zh-CN" b="1" dirty="0" err="1"/>
              <a:t>i</a:t>
            </a:r>
            <a:r>
              <a:rPr lang="en-US" altLang="zh-CN" b="1" dirty="0"/>
              <a:t>);    </a:t>
            </a:r>
            <a:r>
              <a:rPr lang="en-US" altLang="zh-CN" b="1" dirty="0" err="1"/>
              <a:t>j</a:t>
            </a:r>
            <a:r>
              <a:rPr lang="en-US" altLang="zh-CN" b="1" dirty="0" err="1">
                <a:sym typeface="Wingdings" pitchFamily="2" charset="2"/>
              </a:rPr>
              <a:t></a:t>
            </a:r>
            <a:r>
              <a:rPr lang="en-US" altLang="zh-CN" b="1" dirty="0" err="1"/>
              <a:t>i</a:t>
            </a:r>
            <a:r>
              <a:rPr lang="en-US" altLang="zh-CN" b="1" dirty="0"/>
              <a:t>; </a:t>
            </a:r>
          </a:p>
          <a:p>
            <a:pPr>
              <a:lnSpc>
                <a:spcPct val="60000"/>
              </a:lnSpc>
              <a:spcBef>
                <a:spcPct val="50000"/>
              </a:spcBef>
            </a:pPr>
            <a:r>
              <a:rPr lang="en-US" altLang="zh-CN" b="1" dirty="0"/>
              <a:t>     </a:t>
            </a:r>
            <a:r>
              <a:rPr lang="en-US" altLang="zh-CN" b="1" dirty="0" err="1"/>
              <a:t>endif</a:t>
            </a:r>
            <a:r>
              <a:rPr lang="en-US" altLang="zh-CN" b="1" dirty="0"/>
              <a:t> </a:t>
            </a:r>
          </a:p>
          <a:p>
            <a:pPr>
              <a:lnSpc>
                <a:spcPct val="60000"/>
              </a:lnSpc>
              <a:spcBef>
                <a:spcPct val="50000"/>
              </a:spcBef>
            </a:pPr>
            <a:r>
              <a:rPr lang="en-US" altLang="zh-CN" b="1" dirty="0"/>
              <a:t>repeat</a:t>
            </a:r>
          </a:p>
          <a:p>
            <a:pPr>
              <a:lnSpc>
                <a:spcPct val="60000"/>
              </a:lnSpc>
              <a:spcBef>
                <a:spcPct val="50000"/>
              </a:spcBef>
            </a:pPr>
            <a:r>
              <a:rPr lang="en-US" altLang="zh-CN" b="1" dirty="0" smtClean="0"/>
              <a:t>end  </a:t>
            </a:r>
            <a:r>
              <a:rPr lang="en-US" altLang="zh-CN" b="1" dirty="0"/>
              <a:t>MAX     </a:t>
            </a:r>
          </a:p>
        </p:txBody>
      </p:sp>
      <p:sp>
        <p:nvSpPr>
          <p:cNvPr id="33796" name="Rectangle 4"/>
          <p:cNvSpPr>
            <a:spLocks noChangeArrowheads="1"/>
          </p:cNvSpPr>
          <p:nvPr/>
        </p:nvSpPr>
        <p:spPr bwMode="auto">
          <a:xfrm>
            <a:off x="552450" y="444723"/>
            <a:ext cx="7256463"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anchor="ctr"/>
          <a:lstStyle/>
          <a:p>
            <a:r>
              <a:rPr lang="zh-CN" altLang="en-US" sz="4000" b="1" dirty="0" smtClean="0">
                <a:solidFill>
                  <a:schemeClr val="tx2"/>
                </a:solidFill>
              </a:rPr>
              <a:t>算法的同</a:t>
            </a:r>
            <a:r>
              <a:rPr lang="zh-CN" altLang="en-US" sz="4000" b="1" dirty="0">
                <a:solidFill>
                  <a:schemeClr val="tx2"/>
                </a:solidFill>
              </a:rPr>
              <a:t>质异相</a:t>
            </a:r>
            <a:endParaRPr lang="zh-CN" altLang="en-US" sz="4000" b="1" dirty="0"/>
          </a:p>
        </p:txBody>
      </p:sp>
    </p:spTree>
    <p:extLst>
      <p:ext uri="{BB962C8B-B14F-4D97-AF65-F5344CB8AC3E}">
        <p14:creationId xmlns:p14="http://schemas.microsoft.com/office/powerpoint/2010/main" val="2740245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57200" y="544513"/>
            <a:ext cx="8229600" cy="1371600"/>
          </a:xfrm>
        </p:spPr>
        <p:txBody>
          <a:bodyPr/>
          <a:lstStyle/>
          <a:p>
            <a:pPr eaLnBrk="1" hangingPunct="1"/>
            <a:r>
              <a:rPr lang="zh-CN" altLang="en-US" b="1" smtClean="0"/>
              <a:t>课程之外</a:t>
            </a:r>
          </a:p>
        </p:txBody>
      </p:sp>
      <p:sp>
        <p:nvSpPr>
          <p:cNvPr id="52227" name="Rectangle 3"/>
          <p:cNvSpPr>
            <a:spLocks noGrp="1" noChangeArrowheads="1"/>
          </p:cNvSpPr>
          <p:nvPr>
            <p:ph type="body" idx="1"/>
          </p:nvPr>
        </p:nvSpPr>
        <p:spPr>
          <a:xfrm>
            <a:off x="250825" y="2125663"/>
            <a:ext cx="8569325" cy="2887662"/>
          </a:xfrm>
        </p:spPr>
        <p:txBody>
          <a:bodyPr/>
          <a:lstStyle/>
          <a:p>
            <a:pPr eaLnBrk="1" hangingPunct="1">
              <a:lnSpc>
                <a:spcPct val="110000"/>
              </a:lnSpc>
            </a:pPr>
            <a:r>
              <a:rPr lang="zh-CN" altLang="en-US" b="1" smtClean="0"/>
              <a:t>授人以鱼不如授人以渔</a:t>
            </a:r>
          </a:p>
          <a:p>
            <a:pPr eaLnBrk="1" hangingPunct="1">
              <a:lnSpc>
                <a:spcPct val="110000"/>
              </a:lnSpc>
            </a:pPr>
            <a:r>
              <a:rPr lang="zh-CN" altLang="en-US" b="1" smtClean="0"/>
              <a:t>开阔我们的思路</a:t>
            </a:r>
            <a:r>
              <a:rPr lang="en-US" altLang="zh-CN" b="1" smtClean="0"/>
              <a:t>,</a:t>
            </a:r>
            <a:r>
              <a:rPr lang="zh-CN" altLang="en-US" b="1" smtClean="0"/>
              <a:t>对我们进行很好的思维训练</a:t>
            </a:r>
          </a:p>
          <a:p>
            <a:pPr eaLnBrk="1" hangingPunct="1">
              <a:lnSpc>
                <a:spcPct val="110000"/>
              </a:lnSpc>
            </a:pPr>
            <a:r>
              <a:rPr lang="zh-CN" altLang="en-US" b="1" smtClean="0"/>
              <a:t>方法永远拥有理性的特点</a:t>
            </a:r>
          </a:p>
          <a:p>
            <a:pPr eaLnBrk="1" hangingPunct="1">
              <a:lnSpc>
                <a:spcPct val="110000"/>
              </a:lnSpc>
            </a:pPr>
            <a:endParaRPr lang="en-US" altLang="zh-CN" b="1"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57200" y="457200"/>
            <a:ext cx="8507413" cy="1371600"/>
          </a:xfrm>
        </p:spPr>
        <p:txBody>
          <a:bodyPr/>
          <a:lstStyle/>
          <a:p>
            <a:r>
              <a:rPr kumimoji="1" lang="zh-CN" altLang="en-US" b="1" smtClean="0">
                <a:solidFill>
                  <a:schemeClr val="tx2"/>
                </a:solidFill>
              </a:rPr>
              <a:t>算法</a:t>
            </a:r>
            <a:r>
              <a:rPr kumimoji="1" lang="en-US" altLang="zh-CN" b="1" smtClean="0"/>
              <a:t>(Algorithm)</a:t>
            </a:r>
            <a:r>
              <a:rPr kumimoji="1" lang="zh-CN" altLang="en-US" b="1" smtClean="0">
                <a:solidFill>
                  <a:schemeClr val="tx2"/>
                </a:solidFill>
              </a:rPr>
              <a:t>的五个重要特性</a:t>
            </a:r>
            <a:endParaRPr lang="zh-CN" altLang="en-US" smtClean="0"/>
          </a:p>
        </p:txBody>
      </p:sp>
      <p:sp>
        <p:nvSpPr>
          <p:cNvPr id="8195" name="内容占位符 2"/>
          <p:cNvSpPr>
            <a:spLocks noGrp="1"/>
          </p:cNvSpPr>
          <p:nvPr>
            <p:ph idx="1"/>
          </p:nvPr>
        </p:nvSpPr>
        <p:spPr/>
        <p:txBody>
          <a:bodyPr/>
          <a:lstStyle/>
          <a:p>
            <a:r>
              <a:rPr kumimoji="1" lang="zh-CN" altLang="en-US" b="1" smtClean="0">
                <a:solidFill>
                  <a:srgbClr val="0000FF"/>
                </a:solidFill>
              </a:rPr>
              <a:t>确定性</a:t>
            </a:r>
            <a:r>
              <a:rPr kumimoji="1" lang="zh-CN" altLang="en-US" b="1" smtClean="0"/>
              <a:t>：每一种运算必须要有确切定义，无二义性。</a:t>
            </a:r>
            <a:endParaRPr kumimoji="1" lang="en-US" altLang="zh-CN" b="1" smtClean="0"/>
          </a:p>
          <a:p>
            <a:pPr lvl="1"/>
            <a:r>
              <a:rPr lang="zh-CN" altLang="en-US" b="1" smtClean="0"/>
              <a:t>例如：</a:t>
            </a:r>
            <a:r>
              <a:rPr lang="en-US" altLang="zh-CN" b="1" smtClean="0"/>
              <a:t>(1)  5/0</a:t>
            </a:r>
            <a:r>
              <a:rPr lang="zh-CN" altLang="en-US" b="1" smtClean="0"/>
              <a:t>；</a:t>
            </a:r>
            <a:r>
              <a:rPr lang="en-US" altLang="zh-CN" b="1" smtClean="0"/>
              <a:t>(2)  6</a:t>
            </a:r>
            <a:r>
              <a:rPr lang="zh-CN" altLang="en-US" b="1" smtClean="0"/>
              <a:t>或</a:t>
            </a:r>
            <a:r>
              <a:rPr lang="en-US" altLang="zh-CN" b="1" smtClean="0"/>
              <a:t>7</a:t>
            </a:r>
            <a:r>
              <a:rPr lang="zh-CN" altLang="en-US" b="1" smtClean="0"/>
              <a:t>与</a:t>
            </a:r>
            <a:r>
              <a:rPr lang="en-US" altLang="zh-CN" b="1" smtClean="0"/>
              <a:t>x</a:t>
            </a:r>
            <a:r>
              <a:rPr lang="zh-CN" altLang="en-US" b="1" smtClean="0"/>
              <a:t>相加。</a:t>
            </a:r>
          </a:p>
          <a:p>
            <a:pPr eaLnBrk="1" hangingPunct="1">
              <a:lnSpc>
                <a:spcPct val="90000"/>
              </a:lnSpc>
            </a:pPr>
            <a:r>
              <a:rPr kumimoji="1" lang="zh-CN" altLang="en-US" b="1" smtClean="0">
                <a:solidFill>
                  <a:srgbClr val="0000FF"/>
                </a:solidFill>
              </a:rPr>
              <a:t>能行性</a:t>
            </a:r>
            <a:r>
              <a:rPr kumimoji="1" lang="zh-CN" altLang="en-US" b="1" smtClean="0"/>
              <a:t>：运算都是基本运算，原理上能</a:t>
            </a:r>
            <a:r>
              <a:rPr lang="zh-CN" altLang="en-US" b="1" smtClean="0"/>
              <a:t>由人用纸和笔</a:t>
            </a:r>
            <a:r>
              <a:rPr kumimoji="1" lang="zh-CN" altLang="en-US" b="1" smtClean="0"/>
              <a:t>在有限时间完成。</a:t>
            </a:r>
          </a:p>
          <a:p>
            <a:endParaRPr kumimoji="1" lang="zh-CN" altLang="en-US" b="1" smtClean="0"/>
          </a:p>
          <a:p>
            <a:endParaRPr lang="zh-CN" alt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990725"/>
            <a:ext cx="8424862" cy="3886200"/>
          </a:xfrm>
        </p:spPr>
        <p:txBody>
          <a:bodyPr/>
          <a:lstStyle/>
          <a:p>
            <a:pPr>
              <a:defRPr/>
            </a:pPr>
            <a:r>
              <a:rPr kumimoji="1" lang="zh-CN" altLang="en-US" b="1" dirty="0" smtClean="0">
                <a:solidFill>
                  <a:srgbClr val="0000FF"/>
                </a:solidFill>
              </a:rPr>
              <a:t>输   入</a:t>
            </a:r>
            <a:r>
              <a:rPr kumimoji="1" lang="zh-CN" altLang="en-US" b="1" dirty="0" smtClean="0"/>
              <a:t>：有</a:t>
            </a:r>
            <a:r>
              <a:rPr kumimoji="1" lang="en-US" altLang="zh-CN" b="1" dirty="0" smtClean="0"/>
              <a:t>0</a:t>
            </a:r>
            <a:r>
              <a:rPr kumimoji="1" lang="zh-CN" altLang="en-US" b="1" dirty="0" smtClean="0"/>
              <a:t>个或多个输入。</a:t>
            </a:r>
            <a:endParaRPr kumimoji="1" lang="en-US" altLang="zh-CN" b="1" dirty="0" smtClean="0"/>
          </a:p>
          <a:p>
            <a:pPr lvl="1">
              <a:defRPr/>
            </a:pPr>
            <a:r>
              <a:rPr lang="zh-CN" altLang="en-US" b="1" dirty="0" smtClean="0"/>
              <a:t>在算法开始之前，从特定的对象集合中取值。</a:t>
            </a:r>
            <a:endParaRPr lang="en-US" altLang="zh-CN" b="1" dirty="0" smtClean="0"/>
          </a:p>
          <a:p>
            <a:pPr>
              <a:defRPr/>
            </a:pPr>
            <a:r>
              <a:rPr kumimoji="1" lang="zh-CN" altLang="en-US" b="1" dirty="0" smtClean="0">
                <a:solidFill>
                  <a:srgbClr val="0000FF"/>
                </a:solidFill>
              </a:rPr>
              <a:t>输   出</a:t>
            </a:r>
            <a:r>
              <a:rPr kumimoji="1" lang="zh-CN" altLang="en-US" b="1" dirty="0" smtClean="0"/>
              <a:t>：一个或多个输出。</a:t>
            </a:r>
            <a:endParaRPr kumimoji="1" lang="en-US" altLang="zh-CN" b="1" dirty="0" smtClean="0"/>
          </a:p>
          <a:p>
            <a:pPr lvl="1">
              <a:defRPr/>
            </a:pPr>
            <a:r>
              <a:rPr lang="zh-CN" altLang="en-US" b="1" dirty="0" smtClean="0">
                <a:cs typeface="+mn-cs"/>
              </a:rPr>
              <a:t>这些输出和输入有特定关系。</a:t>
            </a:r>
            <a:endParaRPr lang="en-US" altLang="zh-CN" b="1" dirty="0" smtClean="0">
              <a:cs typeface="+mn-cs"/>
            </a:endParaRPr>
          </a:p>
          <a:p>
            <a:pPr eaLnBrk="1" hangingPunct="1">
              <a:lnSpc>
                <a:spcPct val="90000"/>
              </a:lnSpc>
              <a:defRPr/>
            </a:pPr>
            <a:r>
              <a:rPr kumimoji="1" lang="zh-CN" altLang="en-US" b="1" dirty="0" smtClean="0">
                <a:solidFill>
                  <a:srgbClr val="0000FF"/>
                </a:solidFill>
              </a:rPr>
              <a:t>有穷性</a:t>
            </a:r>
            <a:r>
              <a:rPr kumimoji="1" lang="zh-CN" altLang="en-US" b="1" dirty="0" smtClean="0"/>
              <a:t>：在执行了有穷步运算后终止。</a:t>
            </a:r>
            <a:endParaRPr kumimoji="1" lang="en-US" altLang="zh-CN" b="1" dirty="0" smtClean="0"/>
          </a:p>
          <a:p>
            <a:pPr lvl="1">
              <a:lnSpc>
                <a:spcPct val="90000"/>
              </a:lnSpc>
              <a:defRPr/>
            </a:pPr>
            <a:r>
              <a:rPr lang="zh-CN" altLang="en-US" b="1" dirty="0" smtClean="0">
                <a:cs typeface="+mn-cs"/>
              </a:rPr>
              <a:t>仅仅</a:t>
            </a:r>
            <a:r>
              <a:rPr lang="zh-CN" altLang="en-US" b="1" dirty="0">
                <a:cs typeface="+mn-cs"/>
              </a:rPr>
              <a:t>有穷还不够，还要在现代计算机上有效才行。</a:t>
            </a:r>
            <a:endParaRPr lang="en-US" altLang="zh-CN" b="1" dirty="0">
              <a:cs typeface="+mn-cs"/>
            </a:endParaRPr>
          </a:p>
          <a:p>
            <a:pPr>
              <a:defRPr/>
            </a:pPr>
            <a:endParaRPr kumimoji="1" lang="en-US" altLang="zh-CN" b="1" dirty="0" smtClean="0"/>
          </a:p>
          <a:p>
            <a:pPr>
              <a:defRPr/>
            </a:pPr>
            <a:endParaRPr kumimoji="1" lang="en-US" altLang="zh-CN" b="1" dirty="0" smtClean="0"/>
          </a:p>
          <a:p>
            <a:pPr>
              <a:defRPr/>
            </a:pPr>
            <a:endParaRPr kumimoji="1" lang="zh-CN" altLang="en-US" b="1" dirty="0" smtClean="0"/>
          </a:p>
          <a:p>
            <a:pPr>
              <a:defRPr/>
            </a:pPr>
            <a:endParaRPr kumimoji="1" lang="en-US" altLang="zh-CN" b="1" dirty="0" smtClean="0"/>
          </a:p>
          <a:p>
            <a:pPr>
              <a:defRPr/>
            </a:pPr>
            <a:endParaRPr kumimoji="1" lang="en-US" altLang="zh-CN" b="1" dirty="0" smtClean="0"/>
          </a:p>
          <a:p>
            <a:pPr>
              <a:defRPr/>
            </a:pPr>
            <a:endParaRPr lang="zh-CN" altLang="en-US" dirty="0"/>
          </a:p>
        </p:txBody>
      </p:sp>
      <p:sp>
        <p:nvSpPr>
          <p:cNvPr id="9219" name="标题 1"/>
          <p:cNvSpPr>
            <a:spLocks noGrp="1"/>
          </p:cNvSpPr>
          <p:nvPr>
            <p:ph type="title"/>
          </p:nvPr>
        </p:nvSpPr>
        <p:spPr>
          <a:xfrm>
            <a:off x="457200" y="457200"/>
            <a:ext cx="8507413" cy="1371600"/>
          </a:xfrm>
        </p:spPr>
        <p:txBody>
          <a:bodyPr/>
          <a:lstStyle/>
          <a:p>
            <a:r>
              <a:rPr kumimoji="1" lang="zh-CN" altLang="en-US" b="1" smtClean="0">
                <a:solidFill>
                  <a:schemeClr val="tx2"/>
                </a:solidFill>
              </a:rPr>
              <a:t>算法</a:t>
            </a:r>
            <a:r>
              <a:rPr kumimoji="1" lang="en-US" altLang="zh-CN" b="1" smtClean="0"/>
              <a:t>(Algorithm)</a:t>
            </a:r>
            <a:r>
              <a:rPr kumimoji="1" lang="zh-CN" altLang="en-US" b="1" smtClean="0">
                <a:solidFill>
                  <a:schemeClr val="tx2"/>
                </a:solidFill>
              </a:rPr>
              <a:t>的五个重要特性</a:t>
            </a:r>
            <a:endParaRPr lang="zh-CN" altLang="en-US" smtClean="0"/>
          </a:p>
        </p:txBody>
      </p:sp>
      <p:sp>
        <p:nvSpPr>
          <p:cNvPr id="5" name="AutoShape 11"/>
          <p:cNvSpPr>
            <a:spLocks noChangeArrowheads="1"/>
          </p:cNvSpPr>
          <p:nvPr/>
        </p:nvSpPr>
        <p:spPr bwMode="auto">
          <a:xfrm>
            <a:off x="6342063" y="5478463"/>
            <a:ext cx="1654175" cy="574675"/>
          </a:xfrm>
          <a:prstGeom prst="wedgeRoundRectCallout">
            <a:avLst>
              <a:gd name="adj1" fmla="val -63977"/>
              <a:gd name="adj2" fmla="val -80944"/>
              <a:gd name="adj3" fmla="val 16667"/>
            </a:avLst>
          </a:prstGeom>
          <a:solidFill>
            <a:schemeClr val="folHlink"/>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120000"/>
              </a:lnSpc>
            </a:pPr>
            <a:r>
              <a:rPr kumimoji="1" lang="zh-CN" altLang="en-US" b="1"/>
              <a:t>非常有限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kumimoji="1" lang="zh-CN" altLang="en-US" b="1" smtClean="0">
                <a:solidFill>
                  <a:schemeClr val="tx2"/>
                </a:solidFill>
              </a:rPr>
              <a:t>计算过程与算法的区别</a:t>
            </a:r>
            <a:endParaRPr lang="zh-CN" altLang="en-US" b="1" smtClean="0">
              <a:solidFill>
                <a:schemeClr val="tx2"/>
              </a:solidFill>
              <a:latin typeface="宋体" pitchFamily="2" charset="-122"/>
            </a:endParaRPr>
          </a:p>
        </p:txBody>
      </p:sp>
      <p:sp>
        <p:nvSpPr>
          <p:cNvPr id="10243" name="Rectangle 3"/>
          <p:cNvSpPr>
            <a:spLocks noGrp="1" noChangeArrowheads="1"/>
          </p:cNvSpPr>
          <p:nvPr>
            <p:ph type="body" idx="1"/>
          </p:nvPr>
        </p:nvSpPr>
        <p:spPr>
          <a:xfrm>
            <a:off x="323850" y="1773238"/>
            <a:ext cx="8497888" cy="4400550"/>
          </a:xfrm>
        </p:spPr>
        <p:txBody>
          <a:bodyPr/>
          <a:lstStyle/>
          <a:p>
            <a:pPr eaLnBrk="1" hangingPunct="1">
              <a:lnSpc>
                <a:spcPct val="110000"/>
              </a:lnSpc>
            </a:pPr>
            <a:r>
              <a:rPr lang="zh-CN" altLang="en-US" b="1" dirty="0" smtClean="0"/>
              <a:t>计算过程可以不满足算法的性质</a:t>
            </a:r>
            <a:r>
              <a:rPr lang="en-US" altLang="zh-CN" b="1" dirty="0" smtClean="0"/>
              <a:t>(5)</a:t>
            </a:r>
            <a:r>
              <a:rPr lang="zh-CN" altLang="en-US" b="1" dirty="0" smtClean="0"/>
              <a:t>有穷性。</a:t>
            </a:r>
          </a:p>
          <a:p>
            <a:pPr eaLnBrk="1" hangingPunct="1">
              <a:lnSpc>
                <a:spcPct val="110000"/>
              </a:lnSpc>
            </a:pPr>
            <a:r>
              <a:rPr lang="zh-CN" altLang="en-US" b="1" dirty="0" smtClean="0"/>
              <a:t>例如操作系统，当没有任务时，操作系统并不终止，而是处于等待状态，直到有新的任务启动，因而不是一个算法。</a:t>
            </a:r>
          </a:p>
          <a:p>
            <a:pPr eaLnBrk="1" hangingPunct="1">
              <a:lnSpc>
                <a:spcPct val="110000"/>
              </a:lnSpc>
            </a:pPr>
            <a:r>
              <a:rPr lang="zh-CN" altLang="en-US" b="1" dirty="0" smtClean="0">
                <a:solidFill>
                  <a:srgbClr val="0000FF"/>
                </a:solidFill>
              </a:rPr>
              <a:t>程序 </a:t>
            </a:r>
            <a:r>
              <a:rPr lang="en-US" altLang="zh-CN" b="1" dirty="0" smtClean="0">
                <a:solidFill>
                  <a:srgbClr val="0000FF"/>
                </a:solidFill>
              </a:rPr>
              <a:t>= </a:t>
            </a:r>
            <a:r>
              <a:rPr lang="zh-CN" altLang="en-US" b="1" dirty="0" smtClean="0">
                <a:solidFill>
                  <a:srgbClr val="0000FF"/>
                </a:solidFill>
              </a:rPr>
              <a:t>算法 </a:t>
            </a:r>
            <a:r>
              <a:rPr lang="en-US" altLang="zh-CN" b="1" dirty="0" smtClean="0">
                <a:solidFill>
                  <a:srgbClr val="0000FF"/>
                </a:solidFill>
              </a:rPr>
              <a:t>+ </a:t>
            </a:r>
            <a:r>
              <a:rPr lang="zh-CN" altLang="en-US" b="1" dirty="0" smtClean="0">
                <a:solidFill>
                  <a:srgbClr val="0000FF"/>
                </a:solidFill>
              </a:rPr>
              <a:t>数据结构 </a:t>
            </a:r>
            <a:r>
              <a:rPr lang="en-US" altLang="zh-CN" b="1" dirty="0" smtClean="0">
                <a:solidFill>
                  <a:srgbClr val="0000FF"/>
                </a:solidFill>
              </a:rPr>
              <a:t>(By </a:t>
            </a:r>
            <a:r>
              <a:rPr lang="en-US" altLang="zh-CN" b="1" dirty="0" err="1" smtClean="0">
                <a:solidFill>
                  <a:srgbClr val="0000FF"/>
                </a:solidFill>
              </a:rPr>
              <a:t>Niklaus</a:t>
            </a:r>
            <a:r>
              <a:rPr lang="en-US" altLang="zh-CN" b="1" dirty="0" smtClean="0">
                <a:solidFill>
                  <a:srgbClr val="0000FF"/>
                </a:solidFill>
              </a:rPr>
              <a:t> Wirth</a:t>
            </a:r>
            <a:r>
              <a:rPr lang="en-US" altLang="zh-CN" sz="4000" dirty="0" smtClean="0"/>
              <a:t> </a:t>
            </a:r>
            <a:r>
              <a:rPr lang="en-US" altLang="zh-CN" b="1" dirty="0" smtClean="0">
                <a:solidFill>
                  <a:srgbClr val="0000FF"/>
                </a:solidFill>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68313" y="404813"/>
            <a:ext cx="8229600" cy="1371600"/>
          </a:xfrm>
        </p:spPr>
        <p:txBody>
          <a:bodyPr/>
          <a:lstStyle/>
          <a:p>
            <a:pPr eaLnBrk="1" hangingPunct="1"/>
            <a:r>
              <a:rPr kumimoji="1" lang="zh-CN" altLang="en-US" b="1" smtClean="0">
                <a:solidFill>
                  <a:schemeClr val="tx2"/>
                </a:solidFill>
              </a:rPr>
              <a:t>问题的求解过程</a:t>
            </a:r>
          </a:p>
        </p:txBody>
      </p:sp>
      <p:grpSp>
        <p:nvGrpSpPr>
          <p:cNvPr id="11267" name="Group 28"/>
          <p:cNvGrpSpPr>
            <a:grpSpLocks/>
          </p:cNvGrpSpPr>
          <p:nvPr/>
        </p:nvGrpSpPr>
        <p:grpSpPr bwMode="auto">
          <a:xfrm>
            <a:off x="2338388" y="1774825"/>
            <a:ext cx="4033837" cy="4678363"/>
            <a:chOff x="1361" y="1163"/>
            <a:chExt cx="2541" cy="2947"/>
          </a:xfrm>
        </p:grpSpPr>
        <p:sp>
          <p:nvSpPr>
            <p:cNvPr id="11268" name="Rectangle 4"/>
            <p:cNvSpPr>
              <a:spLocks noChangeArrowheads="1"/>
            </p:cNvSpPr>
            <p:nvPr/>
          </p:nvSpPr>
          <p:spPr bwMode="auto">
            <a:xfrm>
              <a:off x="2144" y="2932"/>
              <a:ext cx="1134" cy="273"/>
            </a:xfrm>
            <a:prstGeom prst="rect">
              <a:avLst/>
            </a:prstGeom>
            <a:solidFill>
              <a:schemeClr val="bg1"/>
            </a:solidFill>
            <a:ln w="254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tx2"/>
                  </a:solidFill>
                </a:rPr>
                <a:t>证明正确性</a:t>
              </a:r>
            </a:p>
          </p:txBody>
        </p:sp>
        <p:sp>
          <p:nvSpPr>
            <p:cNvPr id="11269" name="Rectangle 5"/>
            <p:cNvSpPr>
              <a:spLocks noChangeArrowheads="1"/>
            </p:cNvSpPr>
            <p:nvPr/>
          </p:nvSpPr>
          <p:spPr bwMode="auto">
            <a:xfrm>
              <a:off x="2144" y="3386"/>
              <a:ext cx="1134" cy="272"/>
            </a:xfrm>
            <a:prstGeom prst="rect">
              <a:avLst/>
            </a:prstGeom>
            <a:solidFill>
              <a:schemeClr val="bg1"/>
            </a:solidFill>
            <a:ln w="254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tx2"/>
                  </a:solidFill>
                </a:rPr>
                <a:t>分析算法</a:t>
              </a:r>
            </a:p>
          </p:txBody>
        </p:sp>
        <p:sp>
          <p:nvSpPr>
            <p:cNvPr id="11270" name="Oval 6"/>
            <p:cNvSpPr>
              <a:spLocks noChangeArrowheads="1"/>
            </p:cNvSpPr>
            <p:nvPr/>
          </p:nvSpPr>
          <p:spPr bwMode="auto">
            <a:xfrm>
              <a:off x="2018" y="1163"/>
              <a:ext cx="1270" cy="317"/>
            </a:xfrm>
            <a:prstGeom prst="ellipse">
              <a:avLst/>
            </a:prstGeom>
            <a:solidFill>
              <a:schemeClr val="bg1"/>
            </a:solidFill>
            <a:ln w="254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tx2"/>
                  </a:solidFill>
                </a:rPr>
                <a:t>理解问题</a:t>
              </a:r>
            </a:p>
          </p:txBody>
        </p:sp>
        <p:sp>
          <p:nvSpPr>
            <p:cNvPr id="11271" name="Oval 7"/>
            <p:cNvSpPr>
              <a:spLocks noChangeArrowheads="1"/>
            </p:cNvSpPr>
            <p:nvPr/>
          </p:nvSpPr>
          <p:spPr bwMode="auto">
            <a:xfrm>
              <a:off x="1679" y="1661"/>
              <a:ext cx="1950" cy="636"/>
            </a:xfrm>
            <a:prstGeom prst="ellipse">
              <a:avLst/>
            </a:prstGeom>
            <a:solidFill>
              <a:schemeClr val="bg1"/>
            </a:solidFill>
            <a:ln w="25400">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tx2"/>
                  </a:solidFill>
                </a:rPr>
                <a:t>选择数据结构和</a:t>
              </a:r>
            </a:p>
            <a:p>
              <a:pPr algn="ctr"/>
              <a:r>
                <a:rPr kumimoji="1" lang="zh-CN" altLang="en-US" sz="2000" b="1">
                  <a:solidFill>
                    <a:schemeClr val="tx2"/>
                  </a:solidFill>
                </a:rPr>
                <a:t>算法设计策略</a:t>
              </a:r>
            </a:p>
          </p:txBody>
        </p:sp>
        <p:sp>
          <p:nvSpPr>
            <p:cNvPr id="11272" name="Rectangle 8"/>
            <p:cNvSpPr>
              <a:spLocks noChangeArrowheads="1"/>
            </p:cNvSpPr>
            <p:nvPr/>
          </p:nvSpPr>
          <p:spPr bwMode="auto">
            <a:xfrm>
              <a:off x="2132" y="2478"/>
              <a:ext cx="1134" cy="273"/>
            </a:xfrm>
            <a:prstGeom prst="rect">
              <a:avLst/>
            </a:prstGeom>
            <a:solidFill>
              <a:schemeClr val="bg1"/>
            </a:solidFill>
            <a:ln w="254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tx2"/>
                  </a:solidFill>
                </a:rPr>
                <a:t>设计算法</a:t>
              </a:r>
            </a:p>
          </p:txBody>
        </p:sp>
        <p:sp>
          <p:nvSpPr>
            <p:cNvPr id="11273" name="Line 10"/>
            <p:cNvSpPr>
              <a:spLocks noChangeShapeType="1"/>
            </p:cNvSpPr>
            <p:nvPr/>
          </p:nvSpPr>
          <p:spPr bwMode="auto">
            <a:xfrm>
              <a:off x="2677" y="2750"/>
              <a:ext cx="1" cy="18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4" name="Line 11"/>
            <p:cNvSpPr>
              <a:spLocks noChangeShapeType="1"/>
            </p:cNvSpPr>
            <p:nvPr/>
          </p:nvSpPr>
          <p:spPr bwMode="auto">
            <a:xfrm>
              <a:off x="2677" y="2297"/>
              <a:ext cx="1"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5" name="Line 12"/>
            <p:cNvSpPr>
              <a:spLocks noChangeShapeType="1"/>
            </p:cNvSpPr>
            <p:nvPr/>
          </p:nvSpPr>
          <p:spPr bwMode="auto">
            <a:xfrm>
              <a:off x="2677" y="3204"/>
              <a:ext cx="1"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6" name="Line 13"/>
            <p:cNvSpPr>
              <a:spLocks noChangeShapeType="1"/>
            </p:cNvSpPr>
            <p:nvPr/>
          </p:nvSpPr>
          <p:spPr bwMode="auto">
            <a:xfrm>
              <a:off x="2677" y="3658"/>
              <a:ext cx="1"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7" name="Line 14"/>
            <p:cNvSpPr>
              <a:spLocks noChangeShapeType="1"/>
            </p:cNvSpPr>
            <p:nvPr/>
          </p:nvSpPr>
          <p:spPr bwMode="auto">
            <a:xfrm flipH="1">
              <a:off x="1361" y="1934"/>
              <a:ext cx="318" cy="1"/>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8" name="Line 15"/>
            <p:cNvSpPr>
              <a:spLocks noChangeShapeType="1"/>
            </p:cNvSpPr>
            <p:nvPr/>
          </p:nvSpPr>
          <p:spPr bwMode="auto">
            <a:xfrm>
              <a:off x="3629" y="1888"/>
              <a:ext cx="272" cy="1"/>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9" name="Line 16"/>
            <p:cNvSpPr>
              <a:spLocks noChangeShapeType="1"/>
            </p:cNvSpPr>
            <p:nvPr/>
          </p:nvSpPr>
          <p:spPr bwMode="auto">
            <a:xfrm>
              <a:off x="1361" y="1934"/>
              <a:ext cx="1" cy="63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0" name="Line 17"/>
            <p:cNvSpPr>
              <a:spLocks noChangeShapeType="1"/>
            </p:cNvSpPr>
            <p:nvPr/>
          </p:nvSpPr>
          <p:spPr bwMode="auto">
            <a:xfrm>
              <a:off x="1361" y="2569"/>
              <a:ext cx="771"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1" name="Line 18"/>
            <p:cNvSpPr>
              <a:spLocks noChangeShapeType="1"/>
            </p:cNvSpPr>
            <p:nvPr/>
          </p:nvSpPr>
          <p:spPr bwMode="auto">
            <a:xfrm>
              <a:off x="3901" y="1888"/>
              <a:ext cx="1" cy="6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2" name="Line 19"/>
            <p:cNvSpPr>
              <a:spLocks noChangeShapeType="1"/>
            </p:cNvSpPr>
            <p:nvPr/>
          </p:nvSpPr>
          <p:spPr bwMode="auto">
            <a:xfrm flipH="1">
              <a:off x="3266" y="2569"/>
              <a:ext cx="635"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3" name="Line 20"/>
            <p:cNvSpPr>
              <a:spLocks noChangeShapeType="1"/>
            </p:cNvSpPr>
            <p:nvPr/>
          </p:nvSpPr>
          <p:spPr bwMode="auto">
            <a:xfrm>
              <a:off x="3266" y="3521"/>
              <a:ext cx="318"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4" name="Line 21"/>
            <p:cNvSpPr>
              <a:spLocks noChangeShapeType="1"/>
            </p:cNvSpPr>
            <p:nvPr/>
          </p:nvSpPr>
          <p:spPr bwMode="auto">
            <a:xfrm flipV="1">
              <a:off x="3584" y="2569"/>
              <a:ext cx="1" cy="95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5" name="Line 22"/>
            <p:cNvSpPr>
              <a:spLocks noChangeShapeType="1"/>
            </p:cNvSpPr>
            <p:nvPr/>
          </p:nvSpPr>
          <p:spPr bwMode="auto">
            <a:xfrm>
              <a:off x="1679" y="2569"/>
              <a:ext cx="1" cy="499"/>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6" name="Line 23"/>
            <p:cNvSpPr>
              <a:spLocks noChangeShapeType="1"/>
            </p:cNvSpPr>
            <p:nvPr/>
          </p:nvSpPr>
          <p:spPr bwMode="auto">
            <a:xfrm>
              <a:off x="1679" y="3068"/>
              <a:ext cx="453"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7" name="Rectangle 25"/>
            <p:cNvSpPr>
              <a:spLocks noChangeArrowheads="1"/>
            </p:cNvSpPr>
            <p:nvPr/>
          </p:nvSpPr>
          <p:spPr bwMode="auto">
            <a:xfrm>
              <a:off x="2144" y="3837"/>
              <a:ext cx="1134" cy="273"/>
            </a:xfrm>
            <a:prstGeom prst="rect">
              <a:avLst/>
            </a:prstGeom>
            <a:solidFill>
              <a:schemeClr val="bg1"/>
            </a:solidFill>
            <a:ln w="2540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2000" b="1">
                  <a:solidFill>
                    <a:schemeClr val="tx2"/>
                  </a:solidFill>
                </a:rPr>
                <a:t>设计程序</a:t>
              </a:r>
            </a:p>
          </p:txBody>
        </p:sp>
        <p:sp>
          <p:nvSpPr>
            <p:cNvPr id="11288" name="Line 26"/>
            <p:cNvSpPr>
              <a:spLocks noChangeShapeType="1"/>
            </p:cNvSpPr>
            <p:nvPr/>
          </p:nvSpPr>
          <p:spPr bwMode="auto">
            <a:xfrm>
              <a:off x="2677" y="3656"/>
              <a:ext cx="1"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9" name="Line 27"/>
            <p:cNvSpPr>
              <a:spLocks noChangeShapeType="1"/>
            </p:cNvSpPr>
            <p:nvPr/>
          </p:nvSpPr>
          <p:spPr bwMode="auto">
            <a:xfrm>
              <a:off x="2653" y="1480"/>
              <a:ext cx="1" cy="1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0.7|0.1"/>
</p:tagLst>
</file>

<file path=ppt/tags/tag2.xml><?xml version="1.0" encoding="utf-8"?>
<p:tagLst xmlns:a="http://schemas.openxmlformats.org/drawingml/2006/main" xmlns:r="http://schemas.openxmlformats.org/officeDocument/2006/relationships" xmlns:p="http://schemas.openxmlformats.org/presentationml/2006/main">
  <p:tag name="TIMING" val="|0.6|0.6"/>
</p:tagLst>
</file>

<file path=ppt/tags/tag3.xml><?xml version="1.0" encoding="utf-8"?>
<p:tagLst xmlns:a="http://schemas.openxmlformats.org/drawingml/2006/main" xmlns:r="http://schemas.openxmlformats.org/officeDocument/2006/relationships" xmlns:p="http://schemas.openxmlformats.org/presentationml/2006/main">
  <p:tag name="TIMING" val="|0.4|0.6"/>
</p:tagLst>
</file>

<file path=ppt/tags/tag4.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15515</TotalTime>
  <Words>3461</Words>
  <Application>Microsoft Office PowerPoint</Application>
  <PresentationFormat>全屏显示(4:3)</PresentationFormat>
  <Paragraphs>530</Paragraphs>
  <Slides>58</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70" baseType="lpstr">
      <vt:lpstr>宋体</vt:lpstr>
      <vt:lpstr>Arial</vt:lpstr>
      <vt:lpstr>Arial Black</vt:lpstr>
      <vt:lpstr>Calibri</vt:lpstr>
      <vt:lpstr>Symbol</vt:lpstr>
      <vt:lpstr>Tahoma</vt:lpstr>
      <vt:lpstr>Times New Roman</vt:lpstr>
      <vt:lpstr>Verdana</vt:lpstr>
      <vt:lpstr>Wingdings</vt:lpstr>
      <vt:lpstr>Pixel</vt:lpstr>
      <vt:lpstr>Equation</vt:lpstr>
      <vt:lpstr>Microsoft 公式 3.0</vt:lpstr>
      <vt:lpstr>第二章  导引与基本数据结构</vt:lpstr>
      <vt:lpstr>目录</vt:lpstr>
      <vt:lpstr>2.1  算 法</vt:lpstr>
      <vt:lpstr>什么是算法</vt:lpstr>
      <vt:lpstr>算法(Algorithm)的五个重要特性</vt:lpstr>
      <vt:lpstr>算法(Algorithm)的五个重要特性</vt:lpstr>
      <vt:lpstr>算法(Algorithm)的五个重要特性</vt:lpstr>
      <vt:lpstr>计算过程与算法的区别</vt:lpstr>
      <vt:lpstr>问题的求解过程</vt:lpstr>
      <vt:lpstr>算法学习的基本内容</vt:lpstr>
      <vt:lpstr>如何设计算法</vt:lpstr>
      <vt:lpstr>如何表示算法</vt:lpstr>
      <vt:lpstr>如何确认算法</vt:lpstr>
      <vt:lpstr>如何分析算法</vt:lpstr>
      <vt:lpstr>测试程序</vt:lpstr>
      <vt:lpstr>2.2 分析算法</vt:lpstr>
      <vt:lpstr>算法分析的目的</vt:lpstr>
      <vt:lpstr>时间复杂性的形式化定义</vt:lpstr>
      <vt:lpstr>算法运行假定的计算机类型</vt:lpstr>
      <vt:lpstr>算法分析过程</vt:lpstr>
      <vt:lpstr>准备工作(一)</vt:lpstr>
      <vt:lpstr>基本运算</vt:lpstr>
      <vt:lpstr>复杂运算</vt:lpstr>
      <vt:lpstr>准备工作(二)</vt:lpstr>
      <vt:lpstr>全面分析算法的两个阶段</vt:lpstr>
      <vt:lpstr>算法的执行时间</vt:lpstr>
      <vt:lpstr>PowerPoint 演示文稿</vt:lpstr>
      <vt:lpstr>计算时间的基本特性</vt:lpstr>
      <vt:lpstr>总结</vt:lpstr>
      <vt:lpstr>计算时间的渐进表示</vt:lpstr>
      <vt:lpstr>变量和函数的含义</vt:lpstr>
      <vt:lpstr>定义2.1</vt:lpstr>
      <vt:lpstr>判断f(n) ＝O( g(n) )  ？</vt:lpstr>
      <vt:lpstr>判断f(n) ＝O( g(n) )  ？</vt:lpstr>
      <vt:lpstr>O性质</vt:lpstr>
      <vt:lpstr>证明O(f(n))+O(g(n)) = O(max{f(n),g(n)})</vt:lpstr>
      <vt:lpstr>定理2.1</vt:lpstr>
      <vt:lpstr>PowerPoint 演示文稿</vt:lpstr>
      <vt:lpstr>数量级对算法有效性的影响</vt:lpstr>
      <vt:lpstr>PowerPoint 演示文稿</vt:lpstr>
      <vt:lpstr>PowerPoint 演示文稿</vt:lpstr>
      <vt:lpstr>PowerPoint 演示文稿</vt:lpstr>
      <vt:lpstr>定义2.2</vt:lpstr>
      <vt:lpstr>性质</vt:lpstr>
      <vt:lpstr>定义2.3</vt:lpstr>
      <vt:lpstr>渐近表示函数的若干性质</vt:lpstr>
      <vt:lpstr>常用的整数求和公式</vt:lpstr>
      <vt:lpstr>一些数学证明方法</vt:lpstr>
      <vt:lpstr>作时空性能分布图</vt:lpstr>
      <vt:lpstr>2.3  用SPARKS语言写算法</vt:lpstr>
      <vt:lpstr>基本数据类型和变量命名规则</vt:lpstr>
      <vt:lpstr>运算符</vt:lpstr>
      <vt:lpstr>条件语句</vt:lpstr>
      <vt:lpstr>循环语句</vt:lpstr>
      <vt:lpstr>跳转语句</vt:lpstr>
      <vt:lpstr>算法定义</vt:lpstr>
      <vt:lpstr>PowerPoint 演示文稿</vt:lpstr>
      <vt:lpstr>课程之外</vt:lpstr>
    </vt:vector>
  </TitlesOfParts>
  <Company>南京理工大学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导引</dc:title>
  <dc:creator>龚文杰</dc:creator>
  <cp:lastModifiedBy>Nina</cp:lastModifiedBy>
  <cp:revision>454</cp:revision>
  <dcterms:created xsi:type="dcterms:W3CDTF">2010-09-17T03:09:33Z</dcterms:created>
  <dcterms:modified xsi:type="dcterms:W3CDTF">2023-02-22T07:04:42Z</dcterms:modified>
</cp:coreProperties>
</file>