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337" r:id="rId2"/>
    <p:sldId id="338" r:id="rId3"/>
    <p:sldId id="339" r:id="rId4"/>
    <p:sldId id="42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428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433" r:id="rId23"/>
    <p:sldId id="356" r:id="rId24"/>
    <p:sldId id="357" r:id="rId25"/>
    <p:sldId id="359" r:id="rId26"/>
    <p:sldId id="360" r:id="rId27"/>
    <p:sldId id="431" r:id="rId28"/>
    <p:sldId id="434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2" r:id="rId39"/>
    <p:sldId id="435" r:id="rId40"/>
    <p:sldId id="373" r:id="rId41"/>
    <p:sldId id="374" r:id="rId42"/>
    <p:sldId id="375" r:id="rId43"/>
    <p:sldId id="489" r:id="rId44"/>
    <p:sldId id="377" r:id="rId45"/>
    <p:sldId id="573" r:id="rId46"/>
    <p:sldId id="574" r:id="rId47"/>
    <p:sldId id="380" r:id="rId4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1pPr>
    <a:lvl2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2pPr>
    <a:lvl3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3pPr>
    <a:lvl4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4pPr>
    <a:lvl5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5pPr>
    <a:lvl6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6pPr>
    <a:lvl7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7pPr>
    <a:lvl8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8pPr>
    <a:lvl9pPr marL="0" marR="0" indent="0" algn="ctr" defTabSz="914400" rtl="0" fontAlgn="auto" latinLnBrk="0" hangingPunct="0">
      <a:lnSpc>
        <a:spcPct val="80000"/>
      </a:lnSpc>
      <a:spcBef>
        <a:spcPts val="50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Verdana"/>
        <a:ea typeface="Verdana"/>
        <a:cs typeface="Verdana"/>
        <a:sym typeface="Verdan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FFF"/>
    <a:srgbClr val="A7FCFF"/>
    <a:srgbClr val="00B9FF"/>
    <a:srgbClr val="0095FF"/>
    <a:srgbClr val="FFB759"/>
    <a:srgbClr val="A07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ECCA"/>
          </a:solidFill>
        </a:fill>
      </a:tcStyle>
    </a:wholeTbl>
    <a:band2H>
      <a:tcTxStyle/>
      <a:tcStyle>
        <a:tcBdr/>
        <a:fill>
          <a:solidFill>
            <a:srgbClr val="EFF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Verdana"/>
          <a:ea typeface="Verdana"/>
          <a:cs typeface="Verdan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2174"/>
  </p:normalViewPr>
  <p:slideViewPr>
    <p:cSldViewPr snapToGrid="0" snapToObjects="1">
      <p:cViewPr varScale="1">
        <p:scale>
          <a:sx n="90" d="100"/>
          <a:sy n="90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" name="Shape 44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04" name="Shape 44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用来归并；</a:t>
            </a:r>
          </a:p>
          <a:p>
            <a:r>
              <a:t>j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用来产生新序偶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90512" indent="-290512" defTabSz="776287">
              <a:lnSpc>
                <a:spcPct val="130000"/>
              </a:lnSpc>
              <a:spcBef>
                <a:spcPts val="500"/>
              </a:spcBef>
              <a:buSzTx/>
              <a:buNone/>
              <a:defRPr sz="23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zh-CN" altLang="en-US" b="0" baseline="0" dirty="0">
                <a:latin typeface="宋体"/>
                <a:ea typeface="宋体"/>
                <a:cs typeface="宋体"/>
                <a:sym typeface="宋体"/>
              </a:rPr>
              <a:t>在未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处理的</a:t>
            </a:r>
            <a:r>
              <a:rPr lang="en-US" altLang="zh-CN" dirty="0"/>
              <a:t>Si-1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中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573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2" name="Shape 44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63" name="Shape 44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板书举例：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在图示基础上，（</a:t>
            </a:r>
            <a:r>
              <a:rPr>
                <a:latin typeface="+mj-lt"/>
                <a:ea typeface="+mj-ea"/>
                <a:cs typeface="+mj-cs"/>
                <a:sym typeface="Arial"/>
              </a:rPr>
              <a:t>pi</a:t>
            </a:r>
            <a:r>
              <a:t>，</a:t>
            </a:r>
            <a:r>
              <a:rPr>
                <a:latin typeface="+mj-lt"/>
                <a:ea typeface="+mj-ea"/>
                <a:cs typeface="+mj-cs"/>
                <a:sym typeface="Arial"/>
              </a:rPr>
              <a:t>wi</a:t>
            </a:r>
            <a:r>
              <a:t>）</a:t>
            </a:r>
            <a:r>
              <a:rPr>
                <a:latin typeface="+mj-lt"/>
                <a:ea typeface="+mj-ea"/>
                <a:cs typeface="+mj-cs"/>
                <a:sym typeface="Arial"/>
              </a:rPr>
              <a:t>=</a:t>
            </a:r>
            <a:r>
              <a:t>（</a:t>
            </a:r>
            <a:r>
              <a:rPr>
                <a:latin typeface="+mj-lt"/>
                <a:ea typeface="+mj-ea"/>
                <a:cs typeface="+mj-cs"/>
                <a:sym typeface="Arial"/>
              </a:rPr>
              <a:t>1,1</a:t>
            </a:r>
            <a:r>
              <a:t>） </a:t>
            </a:r>
            <a:r>
              <a:rPr>
                <a:latin typeface="+mj-lt"/>
                <a:ea typeface="+mj-ea"/>
                <a:cs typeface="+mj-cs"/>
                <a:sym typeface="Arial"/>
              </a:rPr>
              <a:t>M=5</a:t>
            </a:r>
            <a:r>
              <a:t>；</a:t>
            </a:r>
          </a:p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endParaRPr/>
          </a:p>
          <a:p>
            <a:r>
              <a:t>J=l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t>2….,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0"/>
              </a:spcBef>
              <a:defRPr sz="1800" b="0" i="1">
                <a:solidFill>
                  <a:srgbClr val="FF0000"/>
                </a:solidFill>
              </a:defRPr>
            </a:pPr>
            <a:r>
              <a:rPr lang="zh-CN" altLang="en-US" dirty="0"/>
              <a:t>修改变量，对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altLang="zh-CN" baseline="30000" dirty="0">
                <a:latin typeface="Symbol"/>
                <a:ea typeface="Symbol"/>
                <a:cs typeface="Symbol"/>
                <a:sym typeface="Symbol"/>
              </a:rPr>
              <a:t>+</a:t>
            </a:r>
            <a:r>
              <a:rPr lang="en-US" altLang="zh-CN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dirty="0"/>
              <a:t>置初值：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2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2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zh-CN" alt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2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2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</a:t>
            </a:r>
            <a:r>
              <a:rPr lang="zh-CN" altLang="en-US" sz="12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12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0000"/>
                </a:solidFill>
              </a:defRPr>
            </a:pPr>
            <a:r>
              <a:rPr lang="zh-CN" altLang="en-US" dirty="0"/>
              <a:t>将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altLang="zh-CN"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dirty="0"/>
              <a:t>中剩余元素并入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zh-CN" altLang="en-US" dirty="0"/>
              <a:t>中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  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0000"/>
                </a:solidFill>
              </a:defRPr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(P(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),W(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1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),W(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1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++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++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3200" b="0" i="1">
                <a:solidFill>
                  <a:srgbClr val="FF0000"/>
                </a:solidFill>
              </a:defRPr>
            </a:pP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←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(r)</a:t>
            </a:r>
            <a:r>
              <a:rPr lang="en-US" altLang="zh-C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800" b="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≤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defRPr sz="3200" b="0" i="1">
                <a:solidFill>
                  <a:srgbClr val="FF0000"/>
                </a:solidFill>
              </a:defRPr>
            </a:pPr>
            <a:r>
              <a:rPr lang="zh-CN" altLang="en-US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≤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≤</a:t>
            </a:r>
            <a:r>
              <a:rPr lang="en-US" altLang="zh-CN" sz="1800" b="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8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0000"/>
                </a:solidFill>
              </a:defRPr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  <a:defRPr sz="1800" b="0" i="1">
                <a:solidFill>
                  <a:srgbClr val="FF0000"/>
                </a:solidFill>
              </a:defRPr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374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Shape 47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57" name="Shape 47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如果</a:t>
            </a:r>
            <a:r>
              <a:rPr>
                <a:latin typeface="+mj-lt"/>
                <a:ea typeface="+mj-ea"/>
                <a:cs typeface="+mj-cs"/>
                <a:sym typeface="Arial"/>
              </a:rPr>
              <a:t>P,W</a:t>
            </a:r>
            <a:r>
              <a:t>均为整数，那么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t>（这个序偶集合中序偶的个数）必定小于等于最大序偶的横坐标和纵坐标</a:t>
            </a:r>
          </a:p>
        </p:txBody>
      </p:sp>
    </p:spTree>
    <p:extLst>
      <p:ext uri="{BB962C8B-B14F-4D97-AF65-F5344CB8AC3E}">
        <p14:creationId xmlns:p14="http://schemas.microsoft.com/office/powerpoint/2010/main" val="2184994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4" name="Shape 47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5" name="Shape 47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t>如果</a:t>
            </a:r>
            <a:r>
              <a:rPr>
                <a:latin typeface="+mj-lt"/>
                <a:ea typeface="+mj-ea"/>
                <a:cs typeface="+mj-cs"/>
                <a:sym typeface="Arial"/>
              </a:rPr>
              <a:t>P,W</a:t>
            </a:r>
            <a:r>
              <a:t>均为整数，那么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t>（这个序偶集合中序偶的个数）必定小于等于最大序偶的横坐标和纵坐标</a:t>
            </a:r>
          </a:p>
        </p:txBody>
      </p:sp>
    </p:spTree>
    <p:extLst>
      <p:ext uri="{BB962C8B-B14F-4D97-AF65-F5344CB8AC3E}">
        <p14:creationId xmlns:p14="http://schemas.microsoft.com/office/powerpoint/2010/main" val="143274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6" name="Shape 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FAA5E-B3C6-834A-8505-F20DFB7C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20BE0-B2A5-304B-8612-1B99E011C8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A3D6DB-9D95-B047-9B68-20A8D6DF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1BA44-EC26-3E47-AAA9-FF66F22D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5A54A6-0D54-4B40-BC28-9A33C969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35E67-965F-9E49-ABB7-59A3F49C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783DE9-245F-074C-9D04-7A29E115E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2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D7DA5-BD72-D040-ABA8-CEDF9530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2ECDF-1B7C-5743-BEE7-57AA8506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D400C-8DB3-7A4B-9866-83A8C350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820FF-BD90-364C-894E-9D88913E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92508F-7F6C-7C45-8FDD-05E88820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10775-6C3A-0447-A521-D728EA3B32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189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1"/>
            <a:ext cx="228600" cy="2286002"/>
          </a:xfrm>
          <a:prstGeom prst="rect">
            <a:avLst/>
          </a:prstGeom>
          <a:solidFill>
            <a:srgbClr val="666600"/>
          </a:solidFill>
          <a:ln w="12700">
            <a:miter lim="400000"/>
          </a:ln>
        </p:spPr>
        <p:txBody>
          <a:bodyPr lIns="45719" rIns="45719" anchor="ctr"/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/>
            </a:pPr>
            <a:endParaRPr/>
          </a:p>
        </p:txBody>
      </p:sp>
      <p:sp>
        <p:nvSpPr>
          <p:cNvPr id="3" name="Shape 3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>
            <a:solidFill>
              <a:srgbClr val="9999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/>
          <p:nvPr/>
        </p:nvSpPr>
        <p:spPr>
          <a:xfrm>
            <a:off x="0" y="2286000"/>
            <a:ext cx="228600" cy="22860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/>
            </a:pPr>
            <a:endParaRPr/>
          </a:p>
        </p:txBody>
      </p:sp>
      <p:sp>
        <p:nvSpPr>
          <p:cNvPr id="5" name="Shape 5"/>
          <p:cNvSpPr/>
          <p:nvPr/>
        </p:nvSpPr>
        <p:spPr>
          <a:xfrm>
            <a:off x="0" y="4572000"/>
            <a:ext cx="228600" cy="2286001"/>
          </a:xfrm>
          <a:prstGeom prst="rect">
            <a:avLst/>
          </a:prstGeom>
          <a:solidFill>
            <a:srgbClr val="999900"/>
          </a:solidFill>
          <a:ln w="12700">
            <a:miter lim="400000"/>
          </a:ln>
        </p:spPr>
        <p:txBody>
          <a:bodyPr lIns="45719" rIns="45719" anchor="ctr"/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/>
            </a:pPr>
            <a:endParaRPr/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417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8419593" y="6248400"/>
            <a:ext cx="265620" cy="243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000" b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999900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75000"/>
        <a:buFont typeface="Wingdings"/>
        <a:buChar char="▪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975783" marR="0" indent="-518583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75000"/>
        <a:buFont typeface="Wingdings"/>
        <a:buChar char="■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410758" marR="0" indent="-496358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65000"/>
        <a:buFont typeface="Wingdings"/>
        <a:buChar char="p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9247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100000"/>
        <a:buFont typeface="Wingdings"/>
        <a:buChar char="▪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3819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80000"/>
        <a:buFont typeface="Wingdings"/>
        <a:buChar char="▪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8391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8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2963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8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7535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8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4210755" marR="0" indent="-5531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666600"/>
        </a:buClr>
        <a:buSzPct val="80000"/>
        <a:buFont typeface="Wingdings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739" name="Shape 3739"/>
          <p:cNvSpPr>
            <a:spLocks noGrp="1"/>
          </p:cNvSpPr>
          <p:nvPr>
            <p:ph type="title"/>
          </p:nvPr>
        </p:nvSpPr>
        <p:spPr>
          <a:xfrm>
            <a:off x="468312" y="188912"/>
            <a:ext cx="8229601" cy="941388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6.5  0/1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背包问题</a:t>
            </a:r>
          </a:p>
        </p:txBody>
      </p:sp>
      <p:sp>
        <p:nvSpPr>
          <p:cNvPr id="3740" name="Shape 3740"/>
          <p:cNvSpPr>
            <a:spLocks noGrp="1"/>
          </p:cNvSpPr>
          <p:nvPr>
            <p:ph type="body" idx="1"/>
          </p:nvPr>
        </p:nvSpPr>
        <p:spPr>
          <a:xfrm>
            <a:off x="457200" y="1555750"/>
            <a:ext cx="8229600" cy="4968875"/>
          </a:xfrm>
          <a:prstGeom prst="rect">
            <a:avLst/>
          </a:prstGeom>
        </p:spPr>
        <p:txBody>
          <a:bodyPr/>
          <a:lstStyle/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问题描述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递推关系式分析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向后处理法函数描述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图解方法求解问题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序偶对方法求解问题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6.6</a:t>
            </a:r>
            <a:r>
              <a:t>非形式化的背包算法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DKNAP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DKNAP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分析与改进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Shape 3861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grpSp>
        <p:nvGrpSpPr>
          <p:cNvPr id="3882" name="Group 3882"/>
          <p:cNvGrpSpPr/>
          <p:nvPr/>
        </p:nvGrpSpPr>
        <p:grpSpPr>
          <a:xfrm>
            <a:off x="5297211" y="860425"/>
            <a:ext cx="4146702" cy="2220075"/>
            <a:chOff x="1310" y="0"/>
            <a:chExt cx="4146701" cy="2220074"/>
          </a:xfrm>
        </p:grpSpPr>
        <p:sp>
          <p:nvSpPr>
            <p:cNvPr id="3870" name="Shape 3870"/>
            <p:cNvSpPr/>
            <p:nvPr/>
          </p:nvSpPr>
          <p:spPr>
            <a:xfrm>
              <a:off x="344486" y="0"/>
              <a:ext cx="812080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3876" name="Group 3876"/>
            <p:cNvGrpSpPr/>
            <p:nvPr/>
          </p:nvGrpSpPr>
          <p:grpSpPr>
            <a:xfrm>
              <a:off x="1310" y="606284"/>
              <a:ext cx="4146701" cy="1613790"/>
              <a:chOff x="1310" y="0"/>
              <a:chExt cx="4146700" cy="1613789"/>
            </a:xfrm>
          </p:grpSpPr>
          <p:grpSp>
            <p:nvGrpSpPr>
              <p:cNvPr id="3873" name="Group 3873"/>
              <p:cNvGrpSpPr/>
              <p:nvPr/>
            </p:nvGrpSpPr>
            <p:grpSpPr>
              <a:xfrm>
                <a:off x="417511" y="0"/>
                <a:ext cx="2762251" cy="1218922"/>
                <a:chOff x="0" y="0"/>
                <a:chExt cx="2762249" cy="1218921"/>
              </a:xfrm>
            </p:grpSpPr>
            <p:sp>
              <p:nvSpPr>
                <p:cNvPr id="3871" name="Shape 3871"/>
                <p:cNvSpPr/>
                <p:nvPr/>
              </p:nvSpPr>
              <p:spPr>
                <a:xfrm>
                  <a:off x="0" y="1218921"/>
                  <a:ext cx="276225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72" name="Shape 3872"/>
                <p:cNvSpPr/>
                <p:nvPr/>
              </p:nvSpPr>
              <p:spPr>
                <a:xfrm flipV="1">
                  <a:off x="0" y="0"/>
                  <a:ext cx="2" cy="1218922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874" name="Shape 3874"/>
              <p:cNvSpPr/>
              <p:nvPr/>
            </p:nvSpPr>
            <p:spPr>
              <a:xfrm>
                <a:off x="476037" y="1269978"/>
                <a:ext cx="3671973" cy="3438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lang="zh-CN" altLang="en-US" dirty="0"/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1     2     3     4      5     </a:t>
                </a:r>
              </a:p>
            </p:txBody>
          </p:sp>
          <p:sp>
            <p:nvSpPr>
              <p:cNvPr id="3875" name="Shape 3875"/>
              <p:cNvSpPr/>
              <p:nvPr/>
            </p:nvSpPr>
            <p:spPr>
              <a:xfrm>
                <a:off x="1310" y="652167"/>
                <a:ext cx="455613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/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3881" name="Group 3881"/>
            <p:cNvGrpSpPr/>
            <p:nvPr/>
          </p:nvGrpSpPr>
          <p:grpSpPr>
            <a:xfrm>
              <a:off x="417511" y="1423659"/>
              <a:ext cx="2133601" cy="401546"/>
              <a:chOff x="0" y="0"/>
              <a:chExt cx="2133599" cy="401545"/>
            </a:xfrm>
          </p:grpSpPr>
          <p:grpSp>
            <p:nvGrpSpPr>
              <p:cNvPr id="3879" name="Group 3879"/>
              <p:cNvGrpSpPr/>
              <p:nvPr/>
            </p:nvGrpSpPr>
            <p:grpSpPr>
              <a:xfrm>
                <a:off x="800098" y="-1"/>
                <a:ext cx="1333502" cy="399959"/>
                <a:chOff x="0" y="0"/>
                <a:chExt cx="1333501" cy="399957"/>
              </a:xfrm>
            </p:grpSpPr>
            <p:sp>
              <p:nvSpPr>
                <p:cNvPr id="3877" name="Shape 3877"/>
                <p:cNvSpPr/>
                <p:nvPr/>
              </p:nvSpPr>
              <p:spPr>
                <a:xfrm flipV="1">
                  <a:off x="-1" y="-1"/>
                  <a:ext cx="1590" cy="399959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878" name="Shape 3878"/>
                <p:cNvSpPr/>
                <p:nvPr/>
              </p:nvSpPr>
              <p:spPr>
                <a:xfrm>
                  <a:off x="-1" y="0"/>
                  <a:ext cx="1333503" cy="1588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880" name="Shape 3880"/>
              <p:cNvSpPr/>
              <p:nvPr/>
            </p:nvSpPr>
            <p:spPr>
              <a:xfrm>
                <a:off x="-1" y="401544"/>
                <a:ext cx="80010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3888" name="Group 3888"/>
          <p:cNvGrpSpPr/>
          <p:nvPr/>
        </p:nvGrpSpPr>
        <p:grpSpPr>
          <a:xfrm>
            <a:off x="5316536" y="3865561"/>
            <a:ext cx="3920874" cy="2092322"/>
            <a:chOff x="-1" y="-1"/>
            <a:chExt cx="3920873" cy="2092321"/>
          </a:xfrm>
        </p:grpSpPr>
        <p:grpSp>
          <p:nvGrpSpPr>
            <p:cNvPr id="3885" name="Group 3885"/>
            <p:cNvGrpSpPr/>
            <p:nvPr/>
          </p:nvGrpSpPr>
          <p:grpSpPr>
            <a:xfrm>
              <a:off x="398276" y="-1"/>
              <a:ext cx="2760965" cy="1676445"/>
              <a:chOff x="0" y="0"/>
              <a:chExt cx="2760964" cy="1676443"/>
            </a:xfrm>
          </p:grpSpPr>
          <p:sp>
            <p:nvSpPr>
              <p:cNvPr id="3883" name="Shape 3883"/>
              <p:cNvSpPr/>
              <p:nvPr/>
            </p:nvSpPr>
            <p:spPr>
              <a:xfrm>
                <a:off x="0" y="1676443"/>
                <a:ext cx="276096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84" name="Shape 3884"/>
              <p:cNvSpPr/>
              <p:nvPr/>
            </p:nvSpPr>
            <p:spPr>
              <a:xfrm flipV="1">
                <a:off x="-1" y="0"/>
                <a:ext cx="2" cy="167644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86" name="Shape 3886"/>
            <p:cNvSpPr/>
            <p:nvPr/>
          </p:nvSpPr>
          <p:spPr>
            <a:xfrm>
              <a:off x="401225" y="1720809"/>
              <a:ext cx="3519647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lang="zh-CN" altLang="en-US" dirty="0"/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    </a:t>
              </a:r>
            </a:p>
          </p:txBody>
        </p:sp>
        <p:sp>
          <p:nvSpPr>
            <p:cNvPr id="3887" name="Shape 3887"/>
            <p:cNvSpPr/>
            <p:nvPr/>
          </p:nvSpPr>
          <p:spPr>
            <a:xfrm>
              <a:off x="-1" y="320058"/>
              <a:ext cx="455402" cy="1181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889" name="Shape 3889"/>
          <p:cNvSpPr/>
          <p:nvPr/>
        </p:nvSpPr>
        <p:spPr>
          <a:xfrm>
            <a:off x="1066799" y="3162300"/>
            <a:ext cx="2857523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：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90" name="Shape 3890"/>
          <p:cNvSpPr/>
          <p:nvPr/>
        </p:nvSpPr>
        <p:spPr>
          <a:xfrm>
            <a:off x="5886448" y="3762829"/>
            <a:ext cx="819150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3896" name="Group 3896"/>
          <p:cNvGrpSpPr/>
          <p:nvPr/>
        </p:nvGrpSpPr>
        <p:grpSpPr>
          <a:xfrm>
            <a:off x="732643" y="3884611"/>
            <a:ext cx="4145962" cy="2091646"/>
            <a:chOff x="83356" y="-1"/>
            <a:chExt cx="4145961" cy="2091645"/>
          </a:xfrm>
        </p:grpSpPr>
        <p:grpSp>
          <p:nvGrpSpPr>
            <p:cNvPr id="3893" name="Group 3893"/>
            <p:cNvGrpSpPr/>
            <p:nvPr/>
          </p:nvGrpSpPr>
          <p:grpSpPr>
            <a:xfrm>
              <a:off x="398276" y="-1"/>
              <a:ext cx="2760965" cy="1676445"/>
              <a:chOff x="0" y="0"/>
              <a:chExt cx="2760964" cy="1676443"/>
            </a:xfrm>
          </p:grpSpPr>
          <p:sp>
            <p:nvSpPr>
              <p:cNvPr id="3891" name="Shape 3891"/>
              <p:cNvSpPr/>
              <p:nvPr/>
            </p:nvSpPr>
            <p:spPr>
              <a:xfrm>
                <a:off x="0" y="1676443"/>
                <a:ext cx="2760965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92" name="Shape 3892"/>
              <p:cNvSpPr/>
              <p:nvPr/>
            </p:nvSpPr>
            <p:spPr>
              <a:xfrm flipV="1">
                <a:off x="-1" y="0"/>
                <a:ext cx="2" cy="167644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94" name="Shape 3894"/>
            <p:cNvSpPr/>
            <p:nvPr/>
          </p:nvSpPr>
          <p:spPr>
            <a:xfrm>
              <a:off x="265872" y="1720133"/>
              <a:ext cx="3963445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lang="zh-CN" altLang="en-US" dirty="0"/>
                <a:t>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1     2     3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4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     </a:t>
              </a:r>
            </a:p>
          </p:txBody>
        </p:sp>
        <p:sp>
          <p:nvSpPr>
            <p:cNvPr id="3895" name="Shape 3895"/>
            <p:cNvSpPr/>
            <p:nvPr/>
          </p:nvSpPr>
          <p:spPr>
            <a:xfrm>
              <a:off x="83356" y="353252"/>
              <a:ext cx="455402" cy="11819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3897" name="Shape 3897"/>
          <p:cNvSpPr/>
          <p:nvPr/>
        </p:nvSpPr>
        <p:spPr>
          <a:xfrm flipV="1">
            <a:off x="2266950" y="4762500"/>
            <a:ext cx="0" cy="800100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914" name="Group 3914"/>
          <p:cNvGrpSpPr/>
          <p:nvPr/>
        </p:nvGrpSpPr>
        <p:grpSpPr>
          <a:xfrm>
            <a:off x="5724214" y="4376104"/>
            <a:ext cx="3333751" cy="801688"/>
            <a:chOff x="0" y="0"/>
            <a:chExt cx="3333750" cy="801687"/>
          </a:xfrm>
        </p:grpSpPr>
        <p:grpSp>
          <p:nvGrpSpPr>
            <p:cNvPr id="3910" name="Group 3910"/>
            <p:cNvGrpSpPr/>
            <p:nvPr/>
          </p:nvGrpSpPr>
          <p:grpSpPr>
            <a:xfrm>
              <a:off x="1200149" y="-1"/>
              <a:ext cx="2133602" cy="401639"/>
              <a:chOff x="0" y="0"/>
              <a:chExt cx="2133600" cy="401637"/>
            </a:xfrm>
          </p:grpSpPr>
          <p:grpSp>
            <p:nvGrpSpPr>
              <p:cNvPr id="3908" name="Group 3908"/>
              <p:cNvGrpSpPr/>
              <p:nvPr/>
            </p:nvGrpSpPr>
            <p:grpSpPr>
              <a:xfrm>
                <a:off x="800098" y="-1"/>
                <a:ext cx="1333503" cy="400051"/>
                <a:chOff x="0" y="0"/>
                <a:chExt cx="1333501" cy="400049"/>
              </a:xfrm>
            </p:grpSpPr>
            <p:sp>
              <p:nvSpPr>
                <p:cNvPr id="3906" name="Shape 3906"/>
                <p:cNvSpPr/>
                <p:nvPr/>
              </p:nvSpPr>
              <p:spPr>
                <a:xfrm flipV="1">
                  <a:off x="0" y="0"/>
                  <a:ext cx="1589" cy="400050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07" name="Shape 3907"/>
                <p:cNvSpPr/>
                <p:nvPr/>
              </p:nvSpPr>
              <p:spPr>
                <a:xfrm>
                  <a:off x="-1" y="-1"/>
                  <a:ext cx="1333503" cy="1590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909" name="Shape 3909"/>
              <p:cNvSpPr/>
              <p:nvPr/>
            </p:nvSpPr>
            <p:spPr>
              <a:xfrm>
                <a:off x="-1" y="401636"/>
                <a:ext cx="800101" cy="2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11" name="Shape 3911"/>
            <p:cNvSpPr/>
            <p:nvPr/>
          </p:nvSpPr>
          <p:spPr>
            <a:xfrm>
              <a:off x="1181099" y="382586"/>
              <a:ext cx="1" cy="419102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2" name="Shape 3912"/>
            <p:cNvSpPr/>
            <p:nvPr/>
          </p:nvSpPr>
          <p:spPr>
            <a:xfrm>
              <a:off x="-1" y="420686"/>
              <a:ext cx="1162051" cy="2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3" name="Shape 3913"/>
            <p:cNvSpPr/>
            <p:nvPr/>
          </p:nvSpPr>
          <p:spPr>
            <a:xfrm>
              <a:off x="-1" y="1586"/>
              <a:ext cx="2000251" cy="3"/>
            </a:xfrm>
            <a:prstGeom prst="line">
              <a:avLst/>
            </a:prstGeom>
            <a:noFill/>
            <a:ln w="28575" cap="flat">
              <a:solidFill>
                <a:srgbClr val="0000FF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20" name="Group 3920"/>
          <p:cNvGrpSpPr/>
          <p:nvPr/>
        </p:nvGrpSpPr>
        <p:grpSpPr>
          <a:xfrm>
            <a:off x="5715000" y="5121275"/>
            <a:ext cx="1198563" cy="422275"/>
            <a:chOff x="0" y="0"/>
            <a:chExt cx="1198562" cy="422274"/>
          </a:xfrm>
        </p:grpSpPr>
        <p:grpSp>
          <p:nvGrpSpPr>
            <p:cNvPr id="3917" name="Group 3917"/>
            <p:cNvGrpSpPr/>
            <p:nvPr/>
          </p:nvGrpSpPr>
          <p:grpSpPr>
            <a:xfrm>
              <a:off x="837090" y="0"/>
              <a:ext cx="361473" cy="420682"/>
              <a:chOff x="0" y="0"/>
              <a:chExt cx="361472" cy="420680"/>
            </a:xfrm>
          </p:grpSpPr>
          <p:sp>
            <p:nvSpPr>
              <p:cNvPr id="3915" name="Shape 3915"/>
              <p:cNvSpPr/>
              <p:nvPr/>
            </p:nvSpPr>
            <p:spPr>
              <a:xfrm flipV="1">
                <a:off x="-1" y="0"/>
                <a:ext cx="433" cy="42068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16" name="Shape 3916"/>
              <p:cNvSpPr/>
              <p:nvPr/>
            </p:nvSpPr>
            <p:spPr>
              <a:xfrm>
                <a:off x="0" y="0"/>
                <a:ext cx="361473" cy="167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18" name="Shape 3918"/>
            <p:cNvSpPr/>
            <p:nvPr/>
          </p:nvSpPr>
          <p:spPr>
            <a:xfrm>
              <a:off x="38049" y="422274"/>
              <a:ext cx="799043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19" name="Shape 3919"/>
            <p:cNvSpPr/>
            <p:nvPr/>
          </p:nvSpPr>
          <p:spPr>
            <a:xfrm>
              <a:off x="0" y="1594"/>
              <a:ext cx="818067" cy="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3924" name="Group 3924"/>
          <p:cNvGrpSpPr/>
          <p:nvPr/>
        </p:nvGrpSpPr>
        <p:grpSpPr>
          <a:xfrm>
            <a:off x="3981448" y="2932112"/>
            <a:ext cx="1619254" cy="1123951"/>
            <a:chOff x="-1" y="0"/>
            <a:chExt cx="1619252" cy="1123949"/>
          </a:xfrm>
        </p:grpSpPr>
        <p:sp>
          <p:nvSpPr>
            <p:cNvPr id="3921" name="Shape 3921"/>
            <p:cNvSpPr/>
            <p:nvPr/>
          </p:nvSpPr>
          <p:spPr>
            <a:xfrm flipH="1">
              <a:off x="876298" y="-1"/>
              <a:ext cx="742954" cy="592631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2" name="Shape 3922"/>
            <p:cNvSpPr/>
            <p:nvPr/>
          </p:nvSpPr>
          <p:spPr>
            <a:xfrm flipV="1">
              <a:off x="-2" y="592628"/>
              <a:ext cx="876303" cy="490453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23" name="Shape 3923"/>
            <p:cNvSpPr/>
            <p:nvPr/>
          </p:nvSpPr>
          <p:spPr>
            <a:xfrm>
              <a:off x="876298" y="592628"/>
              <a:ext cx="533404" cy="531322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" name="Shape 3773">
            <a:extLst>
              <a:ext uri="{FF2B5EF4-FFF2-40B4-BE49-F238E27FC236}">
                <a16:creationId xmlns:a16="http://schemas.microsoft.com/office/drawing/2014/main" id="{C4301996-FB9D-CD41-8CF0-A0B2D70382B4}"/>
              </a:ext>
            </a:extLst>
          </p:cNvPr>
          <p:cNvSpPr/>
          <p:nvPr/>
        </p:nvSpPr>
        <p:spPr>
          <a:xfrm>
            <a:off x="1035048" y="102204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67" name="Group 3784">
            <a:extLst>
              <a:ext uri="{FF2B5EF4-FFF2-40B4-BE49-F238E27FC236}">
                <a16:creationId xmlns:a16="http://schemas.microsoft.com/office/drawing/2014/main" id="{5305D21E-5F99-DC46-9BAB-F4648B97A9C4}"/>
              </a:ext>
            </a:extLst>
          </p:cNvPr>
          <p:cNvGrpSpPr/>
          <p:nvPr/>
        </p:nvGrpSpPr>
        <p:grpSpPr>
          <a:xfrm>
            <a:off x="523844" y="675861"/>
            <a:ext cx="4792692" cy="2013826"/>
            <a:chOff x="-1" y="0"/>
            <a:chExt cx="5492251" cy="1857519"/>
          </a:xfrm>
        </p:grpSpPr>
        <p:sp>
          <p:nvSpPr>
            <p:cNvPr id="68" name="Shape 3777">
              <a:extLst>
                <a:ext uri="{FF2B5EF4-FFF2-40B4-BE49-F238E27FC236}">
                  <a16:creationId xmlns:a16="http://schemas.microsoft.com/office/drawing/2014/main" id="{D4C0A1ED-CCB2-9542-ADBF-11BC2910BAA9}"/>
                </a:ext>
              </a:extLst>
            </p:cNvPr>
            <p:cNvSpPr/>
            <p:nvPr/>
          </p:nvSpPr>
          <p:spPr>
            <a:xfrm>
              <a:off x="-1" y="762055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69" name="Shape 3778">
              <a:extLst>
                <a:ext uri="{FF2B5EF4-FFF2-40B4-BE49-F238E27FC236}">
                  <a16:creationId xmlns:a16="http://schemas.microsoft.com/office/drawing/2014/main" id="{A064F9E2-8EE1-FD41-8D3A-EA8455020733}"/>
                </a:ext>
              </a:extLst>
            </p:cNvPr>
            <p:cNvSpPr/>
            <p:nvPr/>
          </p:nvSpPr>
          <p:spPr>
            <a:xfrm>
              <a:off x="1238250" y="0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            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70" name="Shape 3779">
              <a:extLst>
                <a:ext uri="{FF2B5EF4-FFF2-40B4-BE49-F238E27FC236}">
                  <a16:creationId xmlns:a16="http://schemas.microsoft.com/office/drawing/2014/main" id="{EC977065-657E-F94E-9653-74F5C0F26625}"/>
                </a:ext>
              </a:extLst>
            </p:cNvPr>
            <p:cNvSpPr/>
            <p:nvPr/>
          </p:nvSpPr>
          <p:spPr>
            <a:xfrm>
              <a:off x="1276350" y="1486008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1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1" name="Shape 3780">
              <a:extLst>
                <a:ext uri="{FF2B5EF4-FFF2-40B4-BE49-F238E27FC236}">
                  <a16:creationId xmlns:a16="http://schemas.microsoft.com/office/drawing/2014/main" id="{ADAF3889-E28E-1C41-8782-AE5C8709BBB1}"/>
                </a:ext>
              </a:extLst>
            </p:cNvPr>
            <p:cNvSpPr/>
            <p:nvPr/>
          </p:nvSpPr>
          <p:spPr>
            <a:xfrm>
              <a:off x="1047750" y="266720"/>
              <a:ext cx="228600" cy="146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72" name="Shape 3781">
              <a:extLst>
                <a:ext uri="{FF2B5EF4-FFF2-40B4-BE49-F238E27FC236}">
                  <a16:creationId xmlns:a16="http://schemas.microsoft.com/office/drawing/2014/main" id="{5B213F0E-DC44-5B44-B141-F70D7B697283}"/>
                </a:ext>
              </a:extLst>
            </p:cNvPr>
            <p:cNvSpPr/>
            <p:nvPr/>
          </p:nvSpPr>
          <p:spPr>
            <a:xfrm>
              <a:off x="1257300" y="1124032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2      3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3" name="Shape 3782">
              <a:extLst>
                <a:ext uri="{FF2B5EF4-FFF2-40B4-BE49-F238E27FC236}">
                  <a16:creationId xmlns:a16="http://schemas.microsoft.com/office/drawing/2014/main" id="{7C766CB1-1518-DD49-B52E-2ED2D9D6E6E7}"/>
                </a:ext>
              </a:extLst>
            </p:cNvPr>
            <p:cNvSpPr/>
            <p:nvPr/>
          </p:nvSpPr>
          <p:spPr>
            <a:xfrm>
              <a:off x="1333500" y="304822"/>
              <a:ext cx="4158750" cy="52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6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4" name="Shape 3783">
              <a:extLst>
                <a:ext uri="{FF2B5EF4-FFF2-40B4-BE49-F238E27FC236}">
                  <a16:creationId xmlns:a16="http://schemas.microsoft.com/office/drawing/2014/main" id="{344A8AAA-7C01-0C47-83C9-C2998054A400}"/>
                </a:ext>
              </a:extLst>
            </p:cNvPr>
            <p:cNvSpPr/>
            <p:nvPr/>
          </p:nvSpPr>
          <p:spPr>
            <a:xfrm>
              <a:off x="1362073" y="753953"/>
              <a:ext cx="36576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1                           2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4C11AD1F-141E-7C4D-93C3-E59D53DAD219}"/>
              </a:ext>
            </a:extLst>
          </p:cNvPr>
          <p:cNvSpPr/>
          <p:nvPr/>
        </p:nvSpPr>
        <p:spPr>
          <a:xfrm>
            <a:off x="513518" y="2681033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C302B10F-F04F-A643-BC8F-4E28204D8CC7}"/>
              </a:ext>
            </a:extLst>
          </p:cNvPr>
          <p:cNvCxnSpPr>
            <a:cxnSpLocks/>
          </p:cNvCxnSpPr>
          <p:nvPr/>
        </p:nvCxnSpPr>
        <p:spPr>
          <a:xfrm flipH="1">
            <a:off x="3018643" y="4762183"/>
            <a:ext cx="19058" cy="77945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CAE21E1-A004-624E-8217-FC0E1C37CA29}"/>
              </a:ext>
            </a:extLst>
          </p:cNvPr>
          <p:cNvCxnSpPr>
            <a:cxnSpLocks/>
          </p:cNvCxnSpPr>
          <p:nvPr/>
        </p:nvCxnSpPr>
        <p:spPr>
          <a:xfrm flipH="1">
            <a:off x="7705085" y="4730799"/>
            <a:ext cx="19058" cy="77945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22F294DE-A5D5-5347-8F16-A4796FDA7295}"/>
              </a:ext>
            </a:extLst>
          </p:cNvPr>
          <p:cNvCxnSpPr>
            <a:cxnSpLocks/>
          </p:cNvCxnSpPr>
          <p:nvPr/>
        </p:nvCxnSpPr>
        <p:spPr>
          <a:xfrm flipH="1">
            <a:off x="6904037" y="5120528"/>
            <a:ext cx="11119" cy="4095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3" name="Shape 3904">
            <a:extLst>
              <a:ext uri="{FF2B5EF4-FFF2-40B4-BE49-F238E27FC236}">
                <a16:creationId xmlns:a16="http://schemas.microsoft.com/office/drawing/2014/main" id="{73294B24-F057-1442-BAA6-BD151C817659}"/>
              </a:ext>
            </a:extLst>
          </p:cNvPr>
          <p:cNvSpPr/>
          <p:nvPr/>
        </p:nvSpPr>
        <p:spPr>
          <a:xfrm flipH="1">
            <a:off x="1066798" y="4781599"/>
            <a:ext cx="1161916" cy="1"/>
          </a:xfrm>
          <a:prstGeom prst="line">
            <a:avLst/>
          </a:prstGeom>
          <a:noFill/>
          <a:ln w="28575" cap="flat">
            <a:solidFill>
              <a:srgbClr val="0000FF"/>
            </a:solidFill>
            <a:prstDash val="sysDot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306F959B-D9A9-FF43-9DB8-3293BFC14B15}"/>
              </a:ext>
            </a:extLst>
          </p:cNvPr>
          <p:cNvCxnSpPr>
            <a:stCxn id="3897" idx="1"/>
          </p:cNvCxnSpPr>
          <p:nvPr/>
        </p:nvCxnSpPr>
        <p:spPr>
          <a:xfrm>
            <a:off x="2266951" y="4762500"/>
            <a:ext cx="780152" cy="955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6" name="Shape 3897">
            <a:extLst>
              <a:ext uri="{FF2B5EF4-FFF2-40B4-BE49-F238E27FC236}">
                <a16:creationId xmlns:a16="http://schemas.microsoft.com/office/drawing/2014/main" id="{BEDFA982-0B8F-F24B-BAEA-DE978F6215E3}"/>
              </a:ext>
            </a:extLst>
          </p:cNvPr>
          <p:cNvSpPr/>
          <p:nvPr/>
        </p:nvSpPr>
        <p:spPr>
          <a:xfrm flipV="1">
            <a:off x="3050968" y="4351463"/>
            <a:ext cx="0" cy="477395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B2E2A7F1-9AAD-7E4E-BF13-196CA5CAC3A4}"/>
              </a:ext>
            </a:extLst>
          </p:cNvPr>
          <p:cNvCxnSpPr/>
          <p:nvPr/>
        </p:nvCxnSpPr>
        <p:spPr>
          <a:xfrm>
            <a:off x="3063591" y="4342806"/>
            <a:ext cx="780152" cy="955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Shape 3904">
            <a:extLst>
              <a:ext uri="{FF2B5EF4-FFF2-40B4-BE49-F238E27FC236}">
                <a16:creationId xmlns:a16="http://schemas.microsoft.com/office/drawing/2014/main" id="{A17B0298-082F-3144-B24B-9E6D52FD7399}"/>
              </a:ext>
            </a:extLst>
          </p:cNvPr>
          <p:cNvSpPr/>
          <p:nvPr/>
        </p:nvSpPr>
        <p:spPr>
          <a:xfrm flipH="1" flipV="1">
            <a:off x="1064399" y="4347582"/>
            <a:ext cx="1999006" cy="22377"/>
          </a:xfrm>
          <a:prstGeom prst="line">
            <a:avLst/>
          </a:prstGeom>
          <a:noFill/>
          <a:ln w="28575" cap="flat">
            <a:solidFill>
              <a:srgbClr val="0000FF"/>
            </a:solidFill>
            <a:prstDash val="sysDot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9" grpId="0" animBg="1"/>
      <p:bldP spid="3890" grpId="0" animBg="1"/>
      <p:bldP spid="3897" grpId="0" animBg="1"/>
      <p:bldP spid="75" grpId="0"/>
      <p:bldP spid="83" grpId="0" animBg="1"/>
      <p:bldP spid="76" grpId="0" animBg="1"/>
      <p:bldP spid="7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6" name="Shape 3926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grpSp>
        <p:nvGrpSpPr>
          <p:cNvPr id="3931" name="Group 3931"/>
          <p:cNvGrpSpPr/>
          <p:nvPr/>
        </p:nvGrpSpPr>
        <p:grpSpPr>
          <a:xfrm>
            <a:off x="102250" y="-57274"/>
            <a:ext cx="5424571" cy="2718691"/>
            <a:chOff x="594594" y="478"/>
            <a:chExt cx="4512428" cy="2718690"/>
          </a:xfrm>
        </p:grpSpPr>
        <p:sp>
          <p:nvSpPr>
            <p:cNvPr id="3928" name="Shape 3928"/>
            <p:cNvSpPr/>
            <p:nvPr/>
          </p:nvSpPr>
          <p:spPr>
            <a:xfrm>
              <a:off x="1697072" y="478"/>
              <a:ext cx="3409950" cy="271869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spcBef>
                  <a:spcPts val="400"/>
                </a:spcBef>
                <a:defRPr sz="20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∞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X&lt;0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max{0, </a:t>
              </a:r>
              <a:r>
                <a:rPr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-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∞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+5}= 0     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X&lt;2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</a:t>
              </a:r>
              <a:r>
                <a:rPr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-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∞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+5}= 1      2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X&lt;3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max{2, </a:t>
              </a:r>
              <a:r>
                <a:rPr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-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∞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+5} = 2     3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X&lt;4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max{2 , 0 + 5 } = 5    4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X&lt;5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max{3 , 0 + 5 } = 5    5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X&lt;6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max{3 , 1 + 5 } = 6    6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X&lt;7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max{3 , 2 + 5 } = 7    7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X&lt;9 </a:t>
              </a:r>
            </a:p>
            <a:p>
              <a:pPr algn="l">
                <a:spcBef>
                  <a:spcPts val="400"/>
                </a:spcBef>
                <a:defRPr sz="20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max{3 , 3 + 5 } = 8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 </a:t>
              </a:r>
            </a:p>
          </p:txBody>
        </p:sp>
        <p:sp>
          <p:nvSpPr>
            <p:cNvPr id="3929" name="Shape 3929"/>
            <p:cNvSpPr/>
            <p:nvPr/>
          </p:nvSpPr>
          <p:spPr>
            <a:xfrm>
              <a:off x="594594" y="1189263"/>
              <a:ext cx="744795" cy="37151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=</a:t>
              </a:r>
            </a:p>
          </p:txBody>
        </p:sp>
        <p:sp>
          <p:nvSpPr>
            <p:cNvPr id="3930" name="Shape 3930"/>
            <p:cNvSpPr/>
            <p:nvPr/>
          </p:nvSpPr>
          <p:spPr>
            <a:xfrm>
              <a:off x="1152589" y="87262"/>
              <a:ext cx="381000" cy="257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</p:grpSp>
      <p:grpSp>
        <p:nvGrpSpPr>
          <p:cNvPr id="3937" name="Group 3937"/>
          <p:cNvGrpSpPr/>
          <p:nvPr/>
        </p:nvGrpSpPr>
        <p:grpSpPr>
          <a:xfrm>
            <a:off x="344486" y="2951161"/>
            <a:ext cx="5017273" cy="3954034"/>
            <a:chOff x="-1" y="-1"/>
            <a:chExt cx="5017271" cy="3954033"/>
          </a:xfrm>
        </p:grpSpPr>
        <p:grpSp>
          <p:nvGrpSpPr>
            <p:cNvPr id="3934" name="Group 3934"/>
            <p:cNvGrpSpPr/>
            <p:nvPr/>
          </p:nvGrpSpPr>
          <p:grpSpPr>
            <a:xfrm>
              <a:off x="379411" y="-1"/>
              <a:ext cx="4038602" cy="3587805"/>
              <a:chOff x="0" y="0"/>
              <a:chExt cx="4038600" cy="3587803"/>
            </a:xfrm>
          </p:grpSpPr>
          <p:sp>
            <p:nvSpPr>
              <p:cNvPr id="3932" name="Shape 3932"/>
              <p:cNvSpPr/>
              <p:nvPr/>
            </p:nvSpPr>
            <p:spPr>
              <a:xfrm>
                <a:off x="1" y="3587803"/>
                <a:ext cx="40386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33" name="Shape 3933"/>
              <p:cNvSpPr/>
              <p:nvPr/>
            </p:nvSpPr>
            <p:spPr>
              <a:xfrm flipV="1">
                <a:off x="0" y="0"/>
                <a:ext cx="2" cy="358780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35" name="Shape 3935"/>
            <p:cNvSpPr/>
            <p:nvPr/>
          </p:nvSpPr>
          <p:spPr>
            <a:xfrm>
              <a:off x="140152" y="3582521"/>
              <a:ext cx="4877118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lang="en-US" altLang="zh-CN" dirty="0"/>
                <a:t>   </a:t>
              </a:r>
              <a:r>
                <a:rPr lang="zh-CN" altLang="en-US" dirty="0"/>
                <a:t>   </a:t>
              </a:r>
              <a:r>
                <a:rPr lang="en-US" altLang="zh-CN"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3     4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 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9</a:t>
              </a:r>
            </a:p>
          </p:txBody>
        </p:sp>
        <p:sp>
          <p:nvSpPr>
            <p:cNvPr id="3936" name="Shape 3936"/>
            <p:cNvSpPr/>
            <p:nvPr/>
          </p:nvSpPr>
          <p:spPr>
            <a:xfrm>
              <a:off x="-1" y="55563"/>
              <a:ext cx="455614" cy="3208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943" name="Group 3943"/>
          <p:cNvGrpSpPr/>
          <p:nvPr/>
        </p:nvGrpSpPr>
        <p:grpSpPr>
          <a:xfrm>
            <a:off x="4790596" y="2951161"/>
            <a:ext cx="4505806" cy="3929152"/>
            <a:chOff x="121759" y="-1"/>
            <a:chExt cx="4505804" cy="3929151"/>
          </a:xfrm>
        </p:grpSpPr>
        <p:grpSp>
          <p:nvGrpSpPr>
            <p:cNvPr id="3940" name="Group 3940"/>
            <p:cNvGrpSpPr/>
            <p:nvPr/>
          </p:nvGrpSpPr>
          <p:grpSpPr>
            <a:xfrm>
              <a:off x="379411" y="-1"/>
              <a:ext cx="4038602" cy="3587805"/>
              <a:chOff x="0" y="0"/>
              <a:chExt cx="4038600" cy="3587803"/>
            </a:xfrm>
          </p:grpSpPr>
          <p:sp>
            <p:nvSpPr>
              <p:cNvPr id="3938" name="Shape 3938"/>
              <p:cNvSpPr/>
              <p:nvPr/>
            </p:nvSpPr>
            <p:spPr>
              <a:xfrm>
                <a:off x="1" y="3587803"/>
                <a:ext cx="4038600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39" name="Shape 3939"/>
              <p:cNvSpPr/>
              <p:nvPr/>
            </p:nvSpPr>
            <p:spPr>
              <a:xfrm flipV="1">
                <a:off x="0" y="0"/>
                <a:ext cx="2" cy="3587804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941" name="Shape 3941"/>
            <p:cNvSpPr/>
            <p:nvPr/>
          </p:nvSpPr>
          <p:spPr>
            <a:xfrm>
              <a:off x="550861" y="3557639"/>
              <a:ext cx="4076702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1     2     3     4     5    6     7     8     9</a:t>
              </a:r>
            </a:p>
          </p:txBody>
        </p:sp>
        <p:sp>
          <p:nvSpPr>
            <p:cNvPr id="3942" name="Shape 3942"/>
            <p:cNvSpPr/>
            <p:nvPr/>
          </p:nvSpPr>
          <p:spPr>
            <a:xfrm>
              <a:off x="121759" y="190021"/>
              <a:ext cx="333853" cy="32081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8  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966" name="Group 3966"/>
          <p:cNvGrpSpPr/>
          <p:nvPr/>
        </p:nvGrpSpPr>
        <p:grpSpPr>
          <a:xfrm>
            <a:off x="5307118" y="618988"/>
            <a:ext cx="3750713" cy="2486048"/>
            <a:chOff x="170298" y="371679"/>
            <a:chExt cx="3750711" cy="2486046"/>
          </a:xfrm>
        </p:grpSpPr>
        <p:grpSp>
          <p:nvGrpSpPr>
            <p:cNvPr id="3949" name="Group 3949"/>
            <p:cNvGrpSpPr/>
            <p:nvPr/>
          </p:nvGrpSpPr>
          <p:grpSpPr>
            <a:xfrm>
              <a:off x="170298" y="742586"/>
              <a:ext cx="3750711" cy="2115139"/>
              <a:chOff x="170298" y="0"/>
              <a:chExt cx="3750710" cy="2115138"/>
            </a:xfrm>
          </p:grpSpPr>
          <p:grpSp>
            <p:nvGrpSpPr>
              <p:cNvPr id="3946" name="Group 3946"/>
              <p:cNvGrpSpPr/>
              <p:nvPr/>
            </p:nvGrpSpPr>
            <p:grpSpPr>
              <a:xfrm>
                <a:off x="398631" y="0"/>
                <a:ext cx="2763426" cy="1675584"/>
                <a:chOff x="0" y="0"/>
                <a:chExt cx="2763425" cy="1675583"/>
              </a:xfrm>
            </p:grpSpPr>
            <p:sp>
              <p:nvSpPr>
                <p:cNvPr id="3944" name="Shape 3944"/>
                <p:cNvSpPr/>
                <p:nvPr/>
              </p:nvSpPr>
              <p:spPr>
                <a:xfrm>
                  <a:off x="-1" y="1675583"/>
                  <a:ext cx="2763427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45" name="Shape 3945"/>
                <p:cNvSpPr/>
                <p:nvPr/>
              </p:nvSpPr>
              <p:spPr>
                <a:xfrm flipV="1">
                  <a:off x="0" y="0"/>
                  <a:ext cx="1" cy="167558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947" name="Shape 3947"/>
              <p:cNvSpPr/>
              <p:nvPr/>
            </p:nvSpPr>
            <p:spPr>
              <a:xfrm>
                <a:off x="433530" y="1743627"/>
                <a:ext cx="3487478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1     2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</a:t>
                </a:r>
              </a:p>
            </p:txBody>
          </p:sp>
          <p:sp>
            <p:nvSpPr>
              <p:cNvPr id="3948" name="Shape 3948"/>
              <p:cNvSpPr/>
              <p:nvPr/>
            </p:nvSpPr>
            <p:spPr>
              <a:xfrm>
                <a:off x="170298" y="327267"/>
                <a:ext cx="455807" cy="118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3950" name="Shape 3950"/>
            <p:cNvSpPr/>
            <p:nvPr/>
          </p:nvSpPr>
          <p:spPr>
            <a:xfrm>
              <a:off x="626105" y="371679"/>
              <a:ext cx="819500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3959" name="Group 3959"/>
            <p:cNvGrpSpPr/>
            <p:nvPr/>
          </p:nvGrpSpPr>
          <p:grpSpPr>
            <a:xfrm>
              <a:off x="398631" y="1178936"/>
              <a:ext cx="3335169" cy="801298"/>
              <a:chOff x="0" y="0"/>
              <a:chExt cx="3335167" cy="801297"/>
            </a:xfrm>
          </p:grpSpPr>
          <p:grpSp>
            <p:nvGrpSpPr>
              <p:cNvPr id="3955" name="Group 3955"/>
              <p:cNvGrpSpPr/>
              <p:nvPr/>
            </p:nvGrpSpPr>
            <p:grpSpPr>
              <a:xfrm>
                <a:off x="1200660" y="-1"/>
                <a:ext cx="2134508" cy="401443"/>
                <a:chOff x="0" y="0"/>
                <a:chExt cx="2134507" cy="401442"/>
              </a:xfrm>
            </p:grpSpPr>
            <p:grpSp>
              <p:nvGrpSpPr>
                <p:cNvPr id="3953" name="Group 3953"/>
                <p:cNvGrpSpPr/>
                <p:nvPr/>
              </p:nvGrpSpPr>
              <p:grpSpPr>
                <a:xfrm>
                  <a:off x="800438" y="-1"/>
                  <a:ext cx="1334070" cy="399856"/>
                  <a:chOff x="0" y="0"/>
                  <a:chExt cx="1334068" cy="399854"/>
                </a:xfrm>
              </p:grpSpPr>
              <p:sp>
                <p:nvSpPr>
                  <p:cNvPr id="3951" name="Shape 3951"/>
                  <p:cNvSpPr/>
                  <p:nvPr/>
                </p:nvSpPr>
                <p:spPr>
                  <a:xfrm flipV="1">
                    <a:off x="0" y="0"/>
                    <a:ext cx="1590" cy="399855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3952" name="Shape 3952"/>
                  <p:cNvSpPr/>
                  <p:nvPr/>
                </p:nvSpPr>
                <p:spPr>
                  <a:xfrm>
                    <a:off x="0" y="-1"/>
                    <a:ext cx="1334069" cy="158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3954" name="Shape 3954"/>
                <p:cNvSpPr/>
                <p:nvPr/>
              </p:nvSpPr>
              <p:spPr>
                <a:xfrm>
                  <a:off x="-1" y="401441"/>
                  <a:ext cx="800442" cy="2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956" name="Shape 3956"/>
              <p:cNvSpPr/>
              <p:nvPr/>
            </p:nvSpPr>
            <p:spPr>
              <a:xfrm>
                <a:off x="1181601" y="382400"/>
                <a:ext cx="1" cy="418897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57" name="Shape 3957"/>
              <p:cNvSpPr/>
              <p:nvPr/>
            </p:nvSpPr>
            <p:spPr>
              <a:xfrm>
                <a:off x="-1" y="420481"/>
                <a:ext cx="1162545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58" name="Shape 3958"/>
              <p:cNvSpPr/>
              <p:nvPr/>
            </p:nvSpPr>
            <p:spPr>
              <a:xfrm>
                <a:off x="-1" y="1586"/>
                <a:ext cx="2001102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3965" name="Group 3965"/>
            <p:cNvGrpSpPr/>
            <p:nvPr/>
          </p:nvGrpSpPr>
          <p:grpSpPr>
            <a:xfrm>
              <a:off x="398631" y="1997686"/>
              <a:ext cx="1200662" cy="420484"/>
              <a:chOff x="0" y="0"/>
              <a:chExt cx="1200661" cy="420482"/>
            </a:xfrm>
          </p:grpSpPr>
          <p:grpSp>
            <p:nvGrpSpPr>
              <p:cNvPr id="3962" name="Group 3962"/>
              <p:cNvGrpSpPr/>
              <p:nvPr/>
            </p:nvGrpSpPr>
            <p:grpSpPr>
              <a:xfrm>
                <a:off x="838555" y="-1"/>
                <a:ext cx="362107" cy="418897"/>
                <a:chOff x="0" y="0"/>
                <a:chExt cx="362105" cy="418895"/>
              </a:xfrm>
            </p:grpSpPr>
            <p:sp>
              <p:nvSpPr>
                <p:cNvPr id="3960" name="Shape 3960"/>
                <p:cNvSpPr/>
                <p:nvPr/>
              </p:nvSpPr>
              <p:spPr>
                <a:xfrm flipV="1">
                  <a:off x="0" y="1"/>
                  <a:ext cx="433" cy="418895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961" name="Shape 3961"/>
                <p:cNvSpPr/>
                <p:nvPr/>
              </p:nvSpPr>
              <p:spPr>
                <a:xfrm>
                  <a:off x="0" y="-1"/>
                  <a:ext cx="362106" cy="166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3963" name="Shape 3963"/>
              <p:cNvSpPr/>
              <p:nvPr/>
            </p:nvSpPr>
            <p:spPr>
              <a:xfrm>
                <a:off x="38116" y="420481"/>
                <a:ext cx="80044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64" name="Shape 3964"/>
              <p:cNvSpPr/>
              <p:nvPr/>
            </p:nvSpPr>
            <p:spPr>
              <a:xfrm>
                <a:off x="-1" y="1587"/>
                <a:ext cx="819500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014" name="Group 4014"/>
          <p:cNvGrpSpPr/>
          <p:nvPr/>
        </p:nvGrpSpPr>
        <p:grpSpPr>
          <a:xfrm>
            <a:off x="5067300" y="5711825"/>
            <a:ext cx="1543050" cy="822325"/>
            <a:chOff x="0" y="0"/>
            <a:chExt cx="1543049" cy="822324"/>
          </a:xfrm>
        </p:grpSpPr>
        <p:grpSp>
          <p:nvGrpSpPr>
            <p:cNvPr id="4007" name="Group 4007"/>
            <p:cNvGrpSpPr/>
            <p:nvPr/>
          </p:nvGrpSpPr>
          <p:grpSpPr>
            <a:xfrm>
              <a:off x="799441" y="400823"/>
              <a:ext cx="361654" cy="419911"/>
              <a:chOff x="0" y="0"/>
              <a:chExt cx="361653" cy="419910"/>
            </a:xfrm>
          </p:grpSpPr>
          <p:sp>
            <p:nvSpPr>
              <p:cNvPr id="4005" name="Shape 4005"/>
              <p:cNvSpPr/>
              <p:nvPr/>
            </p:nvSpPr>
            <p:spPr>
              <a:xfrm flipV="1">
                <a:off x="-1" y="1"/>
                <a:ext cx="433" cy="41991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06" name="Shape 4006"/>
              <p:cNvSpPr/>
              <p:nvPr/>
            </p:nvSpPr>
            <p:spPr>
              <a:xfrm>
                <a:off x="-1" y="0"/>
                <a:ext cx="361655" cy="166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08" name="Shape 4008"/>
            <p:cNvSpPr/>
            <p:nvPr/>
          </p:nvSpPr>
          <p:spPr>
            <a:xfrm>
              <a:off x="0" y="822324"/>
              <a:ext cx="799443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011" name="Group 4011"/>
            <p:cNvGrpSpPr/>
            <p:nvPr/>
          </p:nvGrpSpPr>
          <p:grpSpPr>
            <a:xfrm>
              <a:off x="1161093" y="0"/>
              <a:ext cx="361654" cy="419911"/>
              <a:chOff x="0" y="0"/>
              <a:chExt cx="361653" cy="419910"/>
            </a:xfrm>
          </p:grpSpPr>
          <p:sp>
            <p:nvSpPr>
              <p:cNvPr id="4009" name="Shape 4009"/>
              <p:cNvSpPr/>
              <p:nvPr/>
            </p:nvSpPr>
            <p:spPr>
              <a:xfrm flipV="1">
                <a:off x="-1" y="1"/>
                <a:ext cx="433" cy="419910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10" name="Shape 4010"/>
              <p:cNvSpPr/>
              <p:nvPr/>
            </p:nvSpPr>
            <p:spPr>
              <a:xfrm>
                <a:off x="-1" y="0"/>
                <a:ext cx="361655" cy="166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012" name="Shape 4012"/>
            <p:cNvSpPr/>
            <p:nvPr/>
          </p:nvSpPr>
          <p:spPr>
            <a:xfrm flipV="1">
              <a:off x="1543048" y="39764"/>
              <a:ext cx="2" cy="78256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13" name="Shape 4013"/>
            <p:cNvSpPr/>
            <p:nvPr/>
          </p:nvSpPr>
          <p:spPr>
            <a:xfrm flipV="1">
              <a:off x="1162362" y="402414"/>
              <a:ext cx="2" cy="419911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15" name="Shape 4015"/>
          <p:cNvSpPr/>
          <p:nvPr/>
        </p:nvSpPr>
        <p:spPr>
          <a:xfrm>
            <a:off x="963159" y="2624616"/>
            <a:ext cx="2514599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 i="1"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i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：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016" name="Shape 4016"/>
          <p:cNvSpPr/>
          <p:nvPr/>
        </p:nvSpPr>
        <p:spPr>
          <a:xfrm>
            <a:off x="5191052" y="3060746"/>
            <a:ext cx="812080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7A12833F-1AA7-FA4E-A611-99745E95DECF}"/>
              </a:ext>
            </a:extLst>
          </p:cNvPr>
          <p:cNvCxnSpPr>
            <a:cxnSpLocks/>
          </p:cNvCxnSpPr>
          <p:nvPr/>
        </p:nvCxnSpPr>
        <p:spPr>
          <a:xfrm flipH="1">
            <a:off x="7527022" y="1877292"/>
            <a:ext cx="19058" cy="77945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A9DFB66C-0FFE-3C47-99CA-FDEEE2D94050}"/>
              </a:ext>
            </a:extLst>
          </p:cNvPr>
          <p:cNvCxnSpPr>
            <a:cxnSpLocks/>
          </p:cNvCxnSpPr>
          <p:nvPr/>
        </p:nvCxnSpPr>
        <p:spPr>
          <a:xfrm>
            <a:off x="6746968" y="2299189"/>
            <a:ext cx="0" cy="33891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" name="Shape 3997">
            <a:extLst>
              <a:ext uri="{FF2B5EF4-FFF2-40B4-BE49-F238E27FC236}">
                <a16:creationId xmlns:a16="http://schemas.microsoft.com/office/drawing/2014/main" id="{FFEB1BD8-A1B6-FC40-AA3C-F3D52D0F97A5}"/>
              </a:ext>
            </a:extLst>
          </p:cNvPr>
          <p:cNvSpPr/>
          <p:nvPr/>
        </p:nvSpPr>
        <p:spPr>
          <a:xfrm flipH="1" flipV="1">
            <a:off x="5038628" y="5707008"/>
            <a:ext cx="1167296" cy="27040"/>
          </a:xfrm>
          <a:prstGeom prst="line">
            <a:avLst/>
          </a:prstGeom>
          <a:noFill/>
          <a:ln w="28575" cap="flat">
            <a:solidFill>
              <a:srgbClr val="0000FF"/>
            </a:solidFill>
            <a:prstDash val="sysDot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96" name="Shape 3997">
            <a:extLst>
              <a:ext uri="{FF2B5EF4-FFF2-40B4-BE49-F238E27FC236}">
                <a16:creationId xmlns:a16="http://schemas.microsoft.com/office/drawing/2014/main" id="{828E2E76-E4BC-F34B-94E9-3510BC5AA413}"/>
              </a:ext>
            </a:extLst>
          </p:cNvPr>
          <p:cNvSpPr/>
          <p:nvPr/>
        </p:nvSpPr>
        <p:spPr>
          <a:xfrm flipH="1" flipV="1">
            <a:off x="5016207" y="6114238"/>
            <a:ext cx="830228" cy="44649"/>
          </a:xfrm>
          <a:prstGeom prst="line">
            <a:avLst/>
          </a:prstGeom>
          <a:noFill/>
          <a:ln w="28575" cap="flat">
            <a:solidFill>
              <a:srgbClr val="0000FF"/>
            </a:solidFill>
            <a:prstDash val="sysDot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79A73E-6C27-0F4B-AD4E-DFD903F557D1}"/>
              </a:ext>
            </a:extLst>
          </p:cNvPr>
          <p:cNvSpPr/>
          <p:nvPr/>
        </p:nvSpPr>
        <p:spPr>
          <a:xfrm>
            <a:off x="4862396" y="162737"/>
            <a:ext cx="3671198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807F1B84-2788-2E48-9F1B-3B0237A0FB6F}"/>
              </a:ext>
            </a:extLst>
          </p:cNvPr>
          <p:cNvCxnSpPr/>
          <p:nvPr/>
        </p:nvCxnSpPr>
        <p:spPr>
          <a:xfrm>
            <a:off x="2271713" y="4414838"/>
            <a:ext cx="0" cy="2124129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6C22CDC-0405-9B46-92BA-D6BAC3B09438}"/>
              </a:ext>
            </a:extLst>
          </p:cNvPr>
          <p:cNvCxnSpPr/>
          <p:nvPr/>
        </p:nvCxnSpPr>
        <p:spPr>
          <a:xfrm>
            <a:off x="723898" y="4386263"/>
            <a:ext cx="156210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6504B0B-FDF5-CD4E-8ED7-6970D0630FEE}"/>
              </a:ext>
            </a:extLst>
          </p:cNvPr>
          <p:cNvCxnSpPr/>
          <p:nvPr/>
        </p:nvCxnSpPr>
        <p:spPr>
          <a:xfrm>
            <a:off x="2271713" y="4386263"/>
            <a:ext cx="828675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0991855B-BB00-4742-AF80-DCDE238020AE}"/>
              </a:ext>
            </a:extLst>
          </p:cNvPr>
          <p:cNvCxnSpPr>
            <a:cxnSpLocks/>
          </p:cNvCxnSpPr>
          <p:nvPr/>
        </p:nvCxnSpPr>
        <p:spPr>
          <a:xfrm flipH="1">
            <a:off x="3050377" y="4386263"/>
            <a:ext cx="47095" cy="214629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DE9A66DB-5FFC-C24B-9C78-032B7324544E}"/>
              </a:ext>
            </a:extLst>
          </p:cNvPr>
          <p:cNvCxnSpPr>
            <a:cxnSpLocks/>
          </p:cNvCxnSpPr>
          <p:nvPr/>
        </p:nvCxnSpPr>
        <p:spPr>
          <a:xfrm flipH="1">
            <a:off x="3573381" y="4029076"/>
            <a:ext cx="37571" cy="250196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89CED8D-1AEE-334B-8E51-FA04ED9EEE69}"/>
              </a:ext>
            </a:extLst>
          </p:cNvPr>
          <p:cNvCxnSpPr/>
          <p:nvPr/>
        </p:nvCxnSpPr>
        <p:spPr>
          <a:xfrm>
            <a:off x="3097472" y="4043363"/>
            <a:ext cx="0" cy="371475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276896A-F134-A544-B907-BD8433BE34B1}"/>
              </a:ext>
            </a:extLst>
          </p:cNvPr>
          <p:cNvCxnSpPr>
            <a:cxnSpLocks/>
          </p:cNvCxnSpPr>
          <p:nvPr/>
        </p:nvCxnSpPr>
        <p:spPr>
          <a:xfrm>
            <a:off x="3050377" y="4029076"/>
            <a:ext cx="598144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0C8406B0-56B1-5A4F-8442-DE8FB9D1FBDA}"/>
              </a:ext>
            </a:extLst>
          </p:cNvPr>
          <p:cNvCxnSpPr>
            <a:cxnSpLocks/>
          </p:cNvCxnSpPr>
          <p:nvPr/>
        </p:nvCxnSpPr>
        <p:spPr>
          <a:xfrm>
            <a:off x="4243388" y="3643313"/>
            <a:ext cx="0" cy="28956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49371B4-B5F4-7D49-A4CD-0EA8A1DE6E2D}"/>
              </a:ext>
            </a:extLst>
          </p:cNvPr>
          <p:cNvCxnSpPr/>
          <p:nvPr/>
        </p:nvCxnSpPr>
        <p:spPr>
          <a:xfrm>
            <a:off x="3610952" y="3643313"/>
            <a:ext cx="0" cy="40005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A9EBCDD-59C1-234D-99D9-68C34FDBF870}"/>
              </a:ext>
            </a:extLst>
          </p:cNvPr>
          <p:cNvCxnSpPr/>
          <p:nvPr/>
        </p:nvCxnSpPr>
        <p:spPr>
          <a:xfrm>
            <a:off x="3610952" y="3643313"/>
            <a:ext cx="632436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6AD0EA5-4273-D342-A344-1CD711A0AD5E}"/>
              </a:ext>
            </a:extLst>
          </p:cNvPr>
          <p:cNvCxnSpPr/>
          <p:nvPr/>
        </p:nvCxnSpPr>
        <p:spPr>
          <a:xfrm>
            <a:off x="4243388" y="3193809"/>
            <a:ext cx="0" cy="449504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05BE170-9737-234E-841F-964501251B88}"/>
              </a:ext>
            </a:extLst>
          </p:cNvPr>
          <p:cNvCxnSpPr/>
          <p:nvPr/>
        </p:nvCxnSpPr>
        <p:spPr>
          <a:xfrm>
            <a:off x="4243388" y="3193809"/>
            <a:ext cx="519115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6FD6F711-3368-5849-AEFD-35FF3FA3CDD2}"/>
              </a:ext>
            </a:extLst>
          </p:cNvPr>
          <p:cNvCxnSpPr>
            <a:cxnSpLocks/>
            <a:endCxn id="4012" idx="1"/>
          </p:cNvCxnSpPr>
          <p:nvPr/>
        </p:nvCxnSpPr>
        <p:spPr>
          <a:xfrm>
            <a:off x="6562620" y="4538585"/>
            <a:ext cx="47731" cy="1213004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B6857FB2-1376-DA41-8189-110FA36123C1}"/>
              </a:ext>
            </a:extLst>
          </p:cNvPr>
          <p:cNvCxnSpPr/>
          <p:nvPr/>
        </p:nvCxnSpPr>
        <p:spPr>
          <a:xfrm>
            <a:off x="5057870" y="4545972"/>
            <a:ext cx="15092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913991C-FDCA-3E4F-AF1D-ABE5DBAC1EA4}"/>
              </a:ext>
            </a:extLst>
          </p:cNvPr>
          <p:cNvCxnSpPr>
            <a:cxnSpLocks/>
          </p:cNvCxnSpPr>
          <p:nvPr/>
        </p:nvCxnSpPr>
        <p:spPr>
          <a:xfrm>
            <a:off x="6567143" y="4563467"/>
            <a:ext cx="69090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D3493DE6-854B-3F44-8769-6DB222BB9CC6}"/>
              </a:ext>
            </a:extLst>
          </p:cNvPr>
          <p:cNvCxnSpPr/>
          <p:nvPr/>
        </p:nvCxnSpPr>
        <p:spPr>
          <a:xfrm>
            <a:off x="7258050" y="4043363"/>
            <a:ext cx="0" cy="567454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5C4EB18-E4BA-4A40-B0B2-EA87F3FA06B6}"/>
              </a:ext>
            </a:extLst>
          </p:cNvPr>
          <p:cNvCxnSpPr/>
          <p:nvPr/>
        </p:nvCxnSpPr>
        <p:spPr>
          <a:xfrm>
            <a:off x="7258050" y="4043363"/>
            <a:ext cx="458367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7F74E24-8E2F-4B47-84B8-A6F9AA63DDC4}"/>
              </a:ext>
            </a:extLst>
          </p:cNvPr>
          <p:cNvCxnSpPr/>
          <p:nvPr/>
        </p:nvCxnSpPr>
        <p:spPr>
          <a:xfrm>
            <a:off x="7716417" y="3643313"/>
            <a:ext cx="0" cy="40005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C17AC616-B28D-FD48-BDAD-574A2E5F9FAB}"/>
              </a:ext>
            </a:extLst>
          </p:cNvPr>
          <p:cNvCxnSpPr>
            <a:cxnSpLocks/>
          </p:cNvCxnSpPr>
          <p:nvPr/>
        </p:nvCxnSpPr>
        <p:spPr>
          <a:xfrm>
            <a:off x="7716417" y="3643313"/>
            <a:ext cx="788486" cy="16563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FD3251A1-835A-DE4A-9285-850088C71268}"/>
              </a:ext>
            </a:extLst>
          </p:cNvPr>
          <p:cNvCxnSpPr>
            <a:cxnSpLocks/>
          </p:cNvCxnSpPr>
          <p:nvPr/>
        </p:nvCxnSpPr>
        <p:spPr>
          <a:xfrm>
            <a:off x="8491536" y="3214687"/>
            <a:ext cx="2" cy="461751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3394581-544B-E04F-986B-8ED5C660924B}"/>
              </a:ext>
            </a:extLst>
          </p:cNvPr>
          <p:cNvCxnSpPr/>
          <p:nvPr/>
        </p:nvCxnSpPr>
        <p:spPr>
          <a:xfrm>
            <a:off x="8421181" y="3193809"/>
            <a:ext cx="571745" cy="0"/>
          </a:xfrm>
          <a:prstGeom prst="line">
            <a:avLst/>
          </a:prstGeom>
          <a:noFill/>
          <a:ln w="25400" cap="flat">
            <a:solidFill>
              <a:srgbClr val="0070C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9A1D2B3F-7EEC-C540-BEC1-D6AC3A04368D}"/>
              </a:ext>
            </a:extLst>
          </p:cNvPr>
          <p:cNvCxnSpPr>
            <a:endCxn id="3941" idx="0"/>
          </p:cNvCxnSpPr>
          <p:nvPr/>
        </p:nvCxnSpPr>
        <p:spPr>
          <a:xfrm>
            <a:off x="7258050" y="4610817"/>
            <a:ext cx="0" cy="1897985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5322D135-A19A-6A41-8057-6A489EC4EA43}"/>
              </a:ext>
            </a:extLst>
          </p:cNvPr>
          <p:cNvCxnSpPr>
            <a:cxnSpLocks/>
          </p:cNvCxnSpPr>
          <p:nvPr/>
        </p:nvCxnSpPr>
        <p:spPr>
          <a:xfrm>
            <a:off x="7716417" y="4029076"/>
            <a:ext cx="0" cy="246316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397CB176-4AAC-C940-A0CB-3E4CC3AB25BF}"/>
              </a:ext>
            </a:extLst>
          </p:cNvPr>
          <p:cNvCxnSpPr/>
          <p:nvPr/>
        </p:nvCxnSpPr>
        <p:spPr>
          <a:xfrm>
            <a:off x="8504903" y="3643313"/>
            <a:ext cx="0" cy="289565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3386B434-25BE-6241-8397-23AFFF2839BC}"/>
              </a:ext>
            </a:extLst>
          </p:cNvPr>
          <p:cNvCxnSpPr/>
          <p:nvPr/>
        </p:nvCxnSpPr>
        <p:spPr>
          <a:xfrm>
            <a:off x="723898" y="3193809"/>
            <a:ext cx="3519490" cy="2087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3918C418-9DCB-064C-80FC-0FCF66073B2F}"/>
              </a:ext>
            </a:extLst>
          </p:cNvPr>
          <p:cNvCxnSpPr>
            <a:cxnSpLocks/>
          </p:cNvCxnSpPr>
          <p:nvPr/>
        </p:nvCxnSpPr>
        <p:spPr>
          <a:xfrm>
            <a:off x="723898" y="3621403"/>
            <a:ext cx="2849483" cy="2191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1A78C966-6748-5248-B7F4-A31D6F79D182}"/>
              </a:ext>
            </a:extLst>
          </p:cNvPr>
          <p:cNvCxnSpPr/>
          <p:nvPr/>
        </p:nvCxnSpPr>
        <p:spPr>
          <a:xfrm>
            <a:off x="773038" y="4029076"/>
            <a:ext cx="2324434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5" grpId="0" animBg="1"/>
      <p:bldP spid="4016" grpId="0" animBg="1"/>
      <p:bldP spid="95" grpId="0" animBg="1"/>
      <p:bldP spid="9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4020" name="Shape 4020"/>
          <p:cNvSpPr>
            <a:spLocks noGrp="1"/>
          </p:cNvSpPr>
          <p:nvPr>
            <p:ph type="title"/>
          </p:nvPr>
        </p:nvSpPr>
        <p:spPr>
          <a:xfrm>
            <a:off x="526593" y="536195"/>
            <a:ext cx="8229600" cy="739775"/>
          </a:xfrm>
          <a:prstGeom prst="rect">
            <a:avLst/>
          </a:prstGeom>
        </p:spPr>
        <p:txBody>
          <a:bodyPr/>
          <a:lstStyle>
            <a:lvl1pPr defTabSz="758825"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图解法分析</a:t>
            </a:r>
            <a:endParaRPr dirty="0"/>
          </a:p>
        </p:txBody>
      </p:sp>
      <p:sp>
        <p:nvSpPr>
          <p:cNvPr id="4021" name="Shape 4021"/>
          <p:cNvSpPr/>
          <p:nvPr/>
        </p:nvSpPr>
        <p:spPr>
          <a:xfrm>
            <a:off x="1031875" y="4521200"/>
            <a:ext cx="819150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4042" name="Group 4042"/>
          <p:cNvGrpSpPr/>
          <p:nvPr/>
        </p:nvGrpSpPr>
        <p:grpSpPr>
          <a:xfrm>
            <a:off x="571564" y="4786310"/>
            <a:ext cx="3063811" cy="2054880"/>
            <a:chOff x="130239" y="-2"/>
            <a:chExt cx="3063810" cy="2054879"/>
          </a:xfrm>
        </p:grpSpPr>
        <p:grpSp>
          <p:nvGrpSpPr>
            <p:cNvPr id="4027" name="Group 4027"/>
            <p:cNvGrpSpPr/>
            <p:nvPr/>
          </p:nvGrpSpPr>
          <p:grpSpPr>
            <a:xfrm>
              <a:off x="130239" y="-2"/>
              <a:ext cx="3063810" cy="2054879"/>
              <a:chOff x="130238" y="-1"/>
              <a:chExt cx="3063809" cy="2054877"/>
            </a:xfrm>
          </p:grpSpPr>
          <p:grpSp>
            <p:nvGrpSpPr>
              <p:cNvPr id="4024" name="Group 4024"/>
              <p:cNvGrpSpPr/>
              <p:nvPr/>
            </p:nvGrpSpPr>
            <p:grpSpPr>
              <a:xfrm>
                <a:off x="398461" y="-1"/>
                <a:ext cx="2762251" cy="1676445"/>
                <a:chOff x="0" y="0"/>
                <a:chExt cx="2762249" cy="1676443"/>
              </a:xfrm>
            </p:grpSpPr>
            <p:sp>
              <p:nvSpPr>
                <p:cNvPr id="4022" name="Shape 4022"/>
                <p:cNvSpPr/>
                <p:nvPr/>
              </p:nvSpPr>
              <p:spPr>
                <a:xfrm>
                  <a:off x="0" y="1676443"/>
                  <a:ext cx="276225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23" name="Shape 4023"/>
                <p:cNvSpPr/>
                <p:nvPr/>
              </p:nvSpPr>
              <p:spPr>
                <a:xfrm flipV="1">
                  <a:off x="0" y="0"/>
                  <a:ext cx="1" cy="167644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25" name="Shape 4025"/>
              <p:cNvSpPr/>
              <p:nvPr/>
            </p:nvSpPr>
            <p:spPr>
              <a:xfrm>
                <a:off x="393696" y="1683365"/>
                <a:ext cx="2800351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lang="zh-CN" altLang="en-US" dirty="0"/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1     2     3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 </a:t>
                </a:r>
              </a:p>
            </p:txBody>
          </p:sp>
          <p:sp>
            <p:nvSpPr>
              <p:cNvPr id="4026" name="Shape 4026"/>
              <p:cNvSpPr/>
              <p:nvPr/>
            </p:nvSpPr>
            <p:spPr>
              <a:xfrm>
                <a:off x="130238" y="335669"/>
                <a:ext cx="455614" cy="11819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035" name="Group 4035"/>
            <p:cNvGrpSpPr/>
            <p:nvPr/>
          </p:nvGrpSpPr>
          <p:grpSpPr>
            <a:xfrm>
              <a:off x="398462" y="438162"/>
              <a:ext cx="2705101" cy="800121"/>
              <a:chOff x="0" y="0"/>
              <a:chExt cx="2705099" cy="800120"/>
            </a:xfrm>
          </p:grpSpPr>
          <p:sp>
            <p:nvSpPr>
              <p:cNvPr id="4028" name="Shape 4028"/>
              <p:cNvSpPr/>
              <p:nvPr/>
            </p:nvSpPr>
            <p:spPr>
              <a:xfrm>
                <a:off x="1181099" y="381009"/>
                <a:ext cx="1" cy="41911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031" name="Group 4031"/>
              <p:cNvGrpSpPr/>
              <p:nvPr/>
            </p:nvGrpSpPr>
            <p:grpSpPr>
              <a:xfrm>
                <a:off x="2000248" y="17462"/>
                <a:ext cx="704852" cy="419113"/>
                <a:chOff x="0" y="0"/>
                <a:chExt cx="704851" cy="419111"/>
              </a:xfrm>
            </p:grpSpPr>
            <p:sp>
              <p:nvSpPr>
                <p:cNvPr id="4029" name="Shape 4029"/>
                <p:cNvSpPr/>
                <p:nvPr/>
              </p:nvSpPr>
              <p:spPr>
                <a:xfrm flipV="1">
                  <a:off x="-1" y="1"/>
                  <a:ext cx="843" cy="419111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30" name="Shape 4030"/>
                <p:cNvSpPr/>
                <p:nvPr/>
              </p:nvSpPr>
              <p:spPr>
                <a:xfrm>
                  <a:off x="1" y="0"/>
                  <a:ext cx="704851" cy="166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32" name="Shape 4032"/>
              <p:cNvSpPr/>
              <p:nvPr/>
            </p:nvSpPr>
            <p:spPr>
              <a:xfrm>
                <a:off x="1200149" y="400060"/>
                <a:ext cx="800102" cy="158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33" name="Shape 4033"/>
              <p:cNvSpPr/>
              <p:nvPr/>
            </p:nvSpPr>
            <p:spPr>
              <a:xfrm>
                <a:off x="-1" y="419110"/>
                <a:ext cx="1162051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34" name="Shape 4034"/>
              <p:cNvSpPr/>
              <p:nvPr/>
            </p:nvSpPr>
            <p:spPr>
              <a:xfrm>
                <a:off x="0" y="0"/>
                <a:ext cx="2000250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41" name="Group 4041"/>
            <p:cNvGrpSpPr/>
            <p:nvPr/>
          </p:nvGrpSpPr>
          <p:grpSpPr>
            <a:xfrm>
              <a:off x="398462" y="1255745"/>
              <a:ext cx="1200152" cy="420699"/>
              <a:chOff x="0" y="0"/>
              <a:chExt cx="1200150" cy="420698"/>
            </a:xfrm>
          </p:grpSpPr>
          <p:grpSp>
            <p:nvGrpSpPr>
              <p:cNvPr id="4038" name="Group 4038"/>
              <p:cNvGrpSpPr/>
              <p:nvPr/>
            </p:nvGrpSpPr>
            <p:grpSpPr>
              <a:xfrm>
                <a:off x="838199" y="-1"/>
                <a:ext cx="361952" cy="419112"/>
                <a:chOff x="0" y="0"/>
                <a:chExt cx="361951" cy="419110"/>
              </a:xfrm>
            </p:grpSpPr>
            <p:sp>
              <p:nvSpPr>
                <p:cNvPr id="4036" name="Shape 4036"/>
                <p:cNvSpPr/>
                <p:nvPr/>
              </p:nvSpPr>
              <p:spPr>
                <a:xfrm flipV="1">
                  <a:off x="-1" y="0"/>
                  <a:ext cx="434" cy="419111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37" name="Shape 4037"/>
                <p:cNvSpPr/>
                <p:nvPr/>
              </p:nvSpPr>
              <p:spPr>
                <a:xfrm>
                  <a:off x="0" y="-1"/>
                  <a:ext cx="361952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39" name="Shape 4039"/>
              <p:cNvSpPr/>
              <p:nvPr/>
            </p:nvSpPr>
            <p:spPr>
              <a:xfrm>
                <a:off x="38100" y="420697"/>
                <a:ext cx="80010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40" name="Shape 4040"/>
              <p:cNvSpPr/>
              <p:nvPr/>
            </p:nvSpPr>
            <p:spPr>
              <a:xfrm>
                <a:off x="0" y="1588"/>
                <a:ext cx="819151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047" name="Shape 4047"/>
          <p:cNvSpPr/>
          <p:nvPr/>
        </p:nvSpPr>
        <p:spPr>
          <a:xfrm>
            <a:off x="3958312" y="3618104"/>
            <a:ext cx="4728490" cy="2406492"/>
          </a:xfrm>
          <a:prstGeom prst="rect">
            <a:avLst/>
          </a:prstGeom>
          <a:solidFill>
            <a:srgbClr val="FFFFCC"/>
          </a:solidFill>
          <a:ln w="38100">
            <a:solidFill>
              <a:srgbClr val="0099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r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次阶跃，有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对序偶：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(1,2), 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(2,3), 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(3,5)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是由序偶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(0,0),(1,2), (2,3), (3,5)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组成的集合所说明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48" name="Shape 4048"/>
          <p:cNvSpPr/>
          <p:nvPr/>
        </p:nvSpPr>
        <p:spPr>
          <a:xfrm>
            <a:off x="3676650" y="6394450"/>
            <a:ext cx="406400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999900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sp>
        <p:nvSpPr>
          <p:cNvPr id="4049" name="Shape 4049"/>
          <p:cNvSpPr/>
          <p:nvPr/>
        </p:nvSpPr>
        <p:spPr>
          <a:xfrm>
            <a:off x="538162" y="4502150"/>
            <a:ext cx="304801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CC00FF"/>
                </a:solidFill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4050" name="Shape 4050"/>
          <p:cNvSpPr/>
          <p:nvPr/>
        </p:nvSpPr>
        <p:spPr>
          <a:xfrm>
            <a:off x="300211" y="1350582"/>
            <a:ext cx="8580264" cy="2627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defRPr sz="1800" b="0"/>
            </a:pPr>
            <a:r>
              <a:rPr dirty="0"/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每一个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完全由一些序偶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组成的集合所说明，其中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是使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在其处产生一次阶跃的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值，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l">
              <a:lnSpc>
                <a:spcPct val="150000"/>
              </a:lnSpc>
              <a:spcBef>
                <a:spcPts val="400"/>
              </a:spcBef>
              <a:buFont typeface="Wingdings" pitchFamily="2" charset="2"/>
              <a:buChar char="Ø"/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的某些值之和，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的某些值之和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1DE690-CAC0-ED49-AC01-3D5650762AEB}"/>
              </a:ext>
            </a:extLst>
          </p:cNvPr>
          <p:cNvSpPr/>
          <p:nvPr/>
        </p:nvSpPr>
        <p:spPr>
          <a:xfrm>
            <a:off x="3849181" y="362976"/>
            <a:ext cx="4572000" cy="68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(1,2,5)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endParaRPr lang="zh-CN" altLang="en-US" dirty="0"/>
          </a:p>
        </p:txBody>
      </p: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FB5AB0BD-3876-424D-9999-9CC567B943EA}"/>
              </a:ext>
            </a:extLst>
          </p:cNvPr>
          <p:cNvCxnSpPr>
            <a:cxnSpLocks/>
          </p:cNvCxnSpPr>
          <p:nvPr/>
        </p:nvCxnSpPr>
        <p:spPr>
          <a:xfrm flipH="1">
            <a:off x="2030406" y="6060107"/>
            <a:ext cx="11119" cy="409571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98D0237C-4C55-3B4E-9922-437A469C3D85}"/>
              </a:ext>
            </a:extLst>
          </p:cNvPr>
          <p:cNvCxnSpPr>
            <a:cxnSpLocks/>
          </p:cNvCxnSpPr>
          <p:nvPr/>
        </p:nvCxnSpPr>
        <p:spPr>
          <a:xfrm flipH="1">
            <a:off x="2814247" y="5676943"/>
            <a:ext cx="28179" cy="7788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7" grpId="2" animBg="1" advAuto="0"/>
      <p:bldP spid="4050" grpId="1" build="p" bldLvl="5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9" name="Shape 4019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020" name="Shape 4020"/>
          <p:cNvSpPr>
            <a:spLocks noGrp="1"/>
          </p:cNvSpPr>
          <p:nvPr>
            <p:ph type="title"/>
          </p:nvPr>
        </p:nvSpPr>
        <p:spPr>
          <a:xfrm>
            <a:off x="385633" y="297532"/>
            <a:ext cx="8229600" cy="739775"/>
          </a:xfrm>
          <a:prstGeom prst="rect">
            <a:avLst/>
          </a:prstGeom>
        </p:spPr>
        <p:txBody>
          <a:bodyPr/>
          <a:lstStyle>
            <a:lvl1pPr defTabSz="758825"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图解法分析</a:t>
            </a:r>
            <a:endParaRPr dirty="0"/>
          </a:p>
        </p:txBody>
      </p:sp>
      <p:sp>
        <p:nvSpPr>
          <p:cNvPr id="4021" name="Shape 4021"/>
          <p:cNvSpPr/>
          <p:nvPr/>
        </p:nvSpPr>
        <p:spPr>
          <a:xfrm>
            <a:off x="1031875" y="4521200"/>
            <a:ext cx="819150" cy="369332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4042" name="Group 4042"/>
          <p:cNvGrpSpPr/>
          <p:nvPr/>
        </p:nvGrpSpPr>
        <p:grpSpPr>
          <a:xfrm>
            <a:off x="441325" y="4786310"/>
            <a:ext cx="3273425" cy="2052038"/>
            <a:chOff x="0" y="-2"/>
            <a:chExt cx="3273424" cy="2052037"/>
          </a:xfrm>
        </p:grpSpPr>
        <p:grpSp>
          <p:nvGrpSpPr>
            <p:cNvPr id="4027" name="Group 4027"/>
            <p:cNvGrpSpPr/>
            <p:nvPr/>
          </p:nvGrpSpPr>
          <p:grpSpPr>
            <a:xfrm>
              <a:off x="0" y="-2"/>
              <a:ext cx="3273424" cy="2052037"/>
              <a:chOff x="-1" y="-1"/>
              <a:chExt cx="3273423" cy="2052035"/>
            </a:xfrm>
          </p:grpSpPr>
          <p:grpSp>
            <p:nvGrpSpPr>
              <p:cNvPr id="4024" name="Group 4024"/>
              <p:cNvGrpSpPr/>
              <p:nvPr/>
            </p:nvGrpSpPr>
            <p:grpSpPr>
              <a:xfrm>
                <a:off x="398461" y="-1"/>
                <a:ext cx="2762251" cy="1676445"/>
                <a:chOff x="0" y="0"/>
                <a:chExt cx="2762249" cy="1676443"/>
              </a:xfrm>
            </p:grpSpPr>
            <p:sp>
              <p:nvSpPr>
                <p:cNvPr id="4022" name="Shape 4022"/>
                <p:cNvSpPr/>
                <p:nvPr/>
              </p:nvSpPr>
              <p:spPr>
                <a:xfrm>
                  <a:off x="0" y="1676443"/>
                  <a:ext cx="276225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23" name="Shape 4023"/>
                <p:cNvSpPr/>
                <p:nvPr/>
              </p:nvSpPr>
              <p:spPr>
                <a:xfrm flipV="1">
                  <a:off x="0" y="0"/>
                  <a:ext cx="1" cy="167644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25" name="Shape 4025"/>
              <p:cNvSpPr/>
              <p:nvPr/>
            </p:nvSpPr>
            <p:spPr>
              <a:xfrm>
                <a:off x="473071" y="1680523"/>
                <a:ext cx="2800351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</a:t>
                </a:r>
              </a:p>
            </p:txBody>
          </p:sp>
          <p:sp>
            <p:nvSpPr>
              <p:cNvPr id="4026" name="Shape 4026"/>
              <p:cNvSpPr/>
              <p:nvPr/>
            </p:nvSpPr>
            <p:spPr>
              <a:xfrm>
                <a:off x="-1" y="285757"/>
                <a:ext cx="455614" cy="118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035" name="Group 4035"/>
            <p:cNvGrpSpPr/>
            <p:nvPr/>
          </p:nvGrpSpPr>
          <p:grpSpPr>
            <a:xfrm>
              <a:off x="398462" y="438162"/>
              <a:ext cx="2705101" cy="800121"/>
              <a:chOff x="0" y="0"/>
              <a:chExt cx="2705099" cy="800120"/>
            </a:xfrm>
          </p:grpSpPr>
          <p:sp>
            <p:nvSpPr>
              <p:cNvPr id="4028" name="Shape 4028"/>
              <p:cNvSpPr/>
              <p:nvPr/>
            </p:nvSpPr>
            <p:spPr>
              <a:xfrm>
                <a:off x="1181099" y="381009"/>
                <a:ext cx="1" cy="41911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031" name="Group 4031"/>
              <p:cNvGrpSpPr/>
              <p:nvPr/>
            </p:nvGrpSpPr>
            <p:grpSpPr>
              <a:xfrm>
                <a:off x="2000248" y="17462"/>
                <a:ext cx="704852" cy="419113"/>
                <a:chOff x="0" y="0"/>
                <a:chExt cx="704851" cy="419111"/>
              </a:xfrm>
            </p:grpSpPr>
            <p:sp>
              <p:nvSpPr>
                <p:cNvPr id="4029" name="Shape 4029"/>
                <p:cNvSpPr/>
                <p:nvPr/>
              </p:nvSpPr>
              <p:spPr>
                <a:xfrm flipV="1">
                  <a:off x="-1" y="1"/>
                  <a:ext cx="843" cy="419111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30" name="Shape 4030"/>
                <p:cNvSpPr/>
                <p:nvPr/>
              </p:nvSpPr>
              <p:spPr>
                <a:xfrm>
                  <a:off x="1" y="0"/>
                  <a:ext cx="704851" cy="166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32" name="Shape 4032"/>
              <p:cNvSpPr/>
              <p:nvPr/>
            </p:nvSpPr>
            <p:spPr>
              <a:xfrm>
                <a:off x="1200149" y="400060"/>
                <a:ext cx="800102" cy="158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33" name="Shape 4033"/>
              <p:cNvSpPr/>
              <p:nvPr/>
            </p:nvSpPr>
            <p:spPr>
              <a:xfrm>
                <a:off x="-1" y="419110"/>
                <a:ext cx="1162051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34" name="Shape 4034"/>
              <p:cNvSpPr/>
              <p:nvPr/>
            </p:nvSpPr>
            <p:spPr>
              <a:xfrm>
                <a:off x="0" y="0"/>
                <a:ext cx="2000250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041" name="Group 4041"/>
            <p:cNvGrpSpPr/>
            <p:nvPr/>
          </p:nvGrpSpPr>
          <p:grpSpPr>
            <a:xfrm>
              <a:off x="398462" y="1255745"/>
              <a:ext cx="1200152" cy="420699"/>
              <a:chOff x="0" y="0"/>
              <a:chExt cx="1200150" cy="420698"/>
            </a:xfrm>
          </p:grpSpPr>
          <p:grpSp>
            <p:nvGrpSpPr>
              <p:cNvPr id="4038" name="Group 4038"/>
              <p:cNvGrpSpPr/>
              <p:nvPr/>
            </p:nvGrpSpPr>
            <p:grpSpPr>
              <a:xfrm>
                <a:off x="838199" y="-1"/>
                <a:ext cx="361952" cy="419112"/>
                <a:chOff x="0" y="0"/>
                <a:chExt cx="361951" cy="419110"/>
              </a:xfrm>
            </p:grpSpPr>
            <p:sp>
              <p:nvSpPr>
                <p:cNvPr id="4036" name="Shape 4036"/>
                <p:cNvSpPr/>
                <p:nvPr/>
              </p:nvSpPr>
              <p:spPr>
                <a:xfrm flipV="1">
                  <a:off x="-1" y="0"/>
                  <a:ext cx="434" cy="419111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37" name="Shape 4037"/>
                <p:cNvSpPr/>
                <p:nvPr/>
              </p:nvSpPr>
              <p:spPr>
                <a:xfrm>
                  <a:off x="0" y="-1"/>
                  <a:ext cx="361952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39" name="Shape 4039"/>
              <p:cNvSpPr/>
              <p:nvPr/>
            </p:nvSpPr>
            <p:spPr>
              <a:xfrm>
                <a:off x="38100" y="420697"/>
                <a:ext cx="80010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40" name="Shape 4040"/>
              <p:cNvSpPr/>
              <p:nvPr/>
            </p:nvSpPr>
            <p:spPr>
              <a:xfrm>
                <a:off x="0" y="1588"/>
                <a:ext cx="819151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043" name="Shape 4043"/>
          <p:cNvSpPr/>
          <p:nvPr/>
        </p:nvSpPr>
        <p:spPr>
          <a:xfrm>
            <a:off x="2041525" y="5627687"/>
            <a:ext cx="800100" cy="1"/>
          </a:xfrm>
          <a:prstGeom prst="line">
            <a:avLst/>
          </a:prstGeom>
          <a:ln w="5715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4" name="Shape 4044"/>
          <p:cNvSpPr/>
          <p:nvPr/>
        </p:nvSpPr>
        <p:spPr>
          <a:xfrm>
            <a:off x="4500433" y="5662782"/>
            <a:ext cx="3867151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045" name="Shape 4045"/>
          <p:cNvSpPr/>
          <p:nvPr/>
        </p:nvSpPr>
        <p:spPr>
          <a:xfrm>
            <a:off x="4591052" y="6221597"/>
            <a:ext cx="4191000" cy="529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10000"/>
              </a:lnSpc>
              <a:spcBef>
                <a:spcPts val="300"/>
              </a:spcBef>
              <a:defRPr sz="2800" b="0">
                <a:solidFill>
                  <a:srgbClr val="9900CC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，有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046" name="Shape 4046"/>
          <p:cNvSpPr/>
          <p:nvPr/>
        </p:nvSpPr>
        <p:spPr>
          <a:xfrm>
            <a:off x="2822575" y="5227637"/>
            <a:ext cx="742950" cy="1"/>
          </a:xfrm>
          <a:prstGeom prst="line">
            <a:avLst/>
          </a:prstGeom>
          <a:ln w="57150">
            <a:solidFill>
              <a:srgbClr val="9900C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47" name="Shape 4047"/>
          <p:cNvSpPr/>
          <p:nvPr/>
        </p:nvSpPr>
        <p:spPr>
          <a:xfrm>
            <a:off x="3676650" y="4055918"/>
            <a:ext cx="5203825" cy="1477711"/>
          </a:xfrm>
          <a:prstGeom prst="rect">
            <a:avLst/>
          </a:prstGeom>
          <a:solidFill>
            <a:srgbClr val="FFFFCC"/>
          </a:solidFill>
          <a:ln w="38100">
            <a:solidFill>
              <a:srgbClr val="0099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r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次阶跃，有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对序偶：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(1,2), 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(2,3), (P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(3,5)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4048" name="Shape 4048"/>
          <p:cNvSpPr/>
          <p:nvPr/>
        </p:nvSpPr>
        <p:spPr>
          <a:xfrm>
            <a:off x="3676650" y="6394450"/>
            <a:ext cx="406400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999900"/>
                </a:solidFill>
              </a:defRPr>
            </a:lvl1pPr>
          </a:lstStyle>
          <a:p>
            <a:r>
              <a:t>W</a:t>
            </a:r>
          </a:p>
        </p:txBody>
      </p:sp>
      <p:sp>
        <p:nvSpPr>
          <p:cNvPr id="4049" name="Shape 4049"/>
          <p:cNvSpPr/>
          <p:nvPr/>
        </p:nvSpPr>
        <p:spPr>
          <a:xfrm>
            <a:off x="538162" y="4502150"/>
            <a:ext cx="304801" cy="35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CC00FF"/>
                </a:solidFill>
              </a:defRPr>
            </a:lvl1pPr>
          </a:lstStyle>
          <a:p>
            <a:r>
              <a:t>P</a:t>
            </a:r>
          </a:p>
        </p:txBody>
      </p:sp>
      <p:sp>
        <p:nvSpPr>
          <p:cNvPr id="4050" name="Shape 4050"/>
          <p:cNvSpPr/>
          <p:nvPr/>
        </p:nvSpPr>
        <p:spPr>
          <a:xfrm>
            <a:off x="441325" y="1533897"/>
            <a:ext cx="8580264" cy="2432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defRPr sz="1800" b="0"/>
            </a:pP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第一对序偶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(P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0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,W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0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(0,0); 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SzPct val="100000"/>
              <a:buFont typeface="Wingdings" pitchFamily="2" charset="2"/>
              <a:buChar char="Ø"/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若有</a:t>
            </a:r>
            <a:r>
              <a:rPr sz="2800" i="1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r</a:t>
            </a:r>
            <a:r>
              <a:rPr sz="2800" i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 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次阶跃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  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就还有</a:t>
            </a:r>
            <a:r>
              <a:rPr sz="2800" i="1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r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 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对序偶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 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), 1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r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  <a:defRPr sz="1800" b="0"/>
            </a:pP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   ① 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，则有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  <a:defRPr sz="1800" b="0"/>
            </a:pP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   ② 0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时，当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&lt;W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sz="2800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，有</a:t>
            </a:r>
            <a:r>
              <a:rPr sz="2800" i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； 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Wingdings" pitchFamily="2" charset="2"/>
              <a:buChar char="Ø"/>
              <a:defRPr sz="1800" b="0"/>
            </a:pP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   ③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≥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，有</a:t>
            </a:r>
            <a:r>
              <a:rPr sz="2800" i="1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sz="2800" i="1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r</a:t>
            </a:r>
            <a:r>
              <a:rPr sz="28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665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3" grpId="0" animBg="1" advAuto="0"/>
      <p:bldP spid="4044" grpId="0" animBg="1" advAuto="0"/>
      <p:bldP spid="4045" grpId="0" animBg="1" advAuto="0"/>
      <p:bldP spid="4046" grpId="0" animBg="1" advAuto="0"/>
      <p:bldP spid="4047" grpId="0" animBg="1" advAuto="0"/>
      <p:bldP spid="4050" grpId="0" build="p" bldLvl="5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2" name="Shape 4052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054" name="Shape 4054"/>
          <p:cNvSpPr/>
          <p:nvPr/>
        </p:nvSpPr>
        <p:spPr>
          <a:xfrm>
            <a:off x="309789" y="4616300"/>
            <a:ext cx="8328026" cy="1976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  <a:buSzPct val="100000"/>
              <a:defRPr sz="2800" b="0"/>
            </a:pPr>
            <a:r>
              <a:rPr dirty="0"/>
              <a:t> </a:t>
            </a:r>
            <a:r>
              <a:rPr dirty="0">
                <a:solidFill>
                  <a:schemeClr val="accent6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支配规则</a:t>
            </a:r>
            <a:r>
              <a:rPr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：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如果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i</a:t>
            </a:r>
            <a:r>
              <a:rPr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1 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i</a:t>
            </a:r>
            <a:r>
              <a:rPr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中一个有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另一个有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k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k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并且在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≥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k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的同时有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k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 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那么，序偶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j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被放弃。称为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,W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支配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,W</a:t>
            </a:r>
            <a:r>
              <a:rPr i="1" baseline="-25000" dirty="0" err="1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4055" name="Shape 4055"/>
          <p:cNvSpPr/>
          <p:nvPr/>
        </p:nvSpPr>
        <p:spPr>
          <a:xfrm>
            <a:off x="468312" y="192756"/>
            <a:ext cx="7056438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2400"/>
              </a:spcBef>
              <a:defRPr sz="40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函数</a:t>
            </a:r>
            <a:r>
              <a:rPr lang="zh-CN" altLang="en-US" dirty="0"/>
              <a:t>法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→ </a:t>
            </a:r>
            <a:r>
              <a:rPr dirty="0" err="1"/>
              <a:t>图解</a:t>
            </a:r>
            <a:r>
              <a:rPr lang="zh-CN" altLang="en-US" dirty="0"/>
              <a:t>法</a:t>
            </a:r>
            <a:r>
              <a:rPr dirty="0"/>
              <a:t>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→ </a:t>
            </a:r>
            <a:r>
              <a:rPr dirty="0" err="1"/>
              <a:t>序偶对</a:t>
            </a:r>
            <a:r>
              <a:rPr lang="zh-CN" altLang="en-US" dirty="0"/>
              <a:t>法</a:t>
            </a:r>
            <a:endParaRPr dirty="0"/>
          </a:p>
        </p:txBody>
      </p:sp>
      <p:sp>
        <p:nvSpPr>
          <p:cNvPr id="7" name="Shape 3773">
            <a:extLst>
              <a:ext uri="{FF2B5EF4-FFF2-40B4-BE49-F238E27FC236}">
                <a16:creationId xmlns:a16="http://schemas.microsoft.com/office/drawing/2014/main" id="{C521E6DE-F520-2B4F-AA90-23F40E220FAD}"/>
              </a:ext>
            </a:extLst>
          </p:cNvPr>
          <p:cNvSpPr/>
          <p:nvPr/>
        </p:nvSpPr>
        <p:spPr>
          <a:xfrm>
            <a:off x="468312" y="995396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solidFill>
                  <a:schemeClr val="tx1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solidFill>
                  <a:srgbClr val="00B0F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solidFill>
                  <a:srgbClr val="00B0F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08637B52-B976-6C46-A158-0C2CCC1F732B}"/>
              </a:ext>
            </a:extLst>
          </p:cNvPr>
          <p:cNvSpPr/>
          <p:nvPr/>
        </p:nvSpPr>
        <p:spPr>
          <a:xfrm>
            <a:off x="1045028" y="1798036"/>
            <a:ext cx="4898571" cy="499993"/>
          </a:xfrm>
          <a:prstGeom prst="wedgeRoundRectCallout">
            <a:avLst>
              <a:gd name="adj1" fmla="val -507"/>
              <a:gd name="adj2" fmla="val -10824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表示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的所有序偶的集合</a:t>
            </a:r>
            <a:endParaRPr kumimoji="0" lang="zh-CN" altLang="en-US" sz="240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AC2E0495-1911-844C-BF50-2C0A6A289DFA}"/>
              </a:ext>
            </a:extLst>
          </p:cNvPr>
          <p:cNvSpPr/>
          <p:nvPr/>
        </p:nvSpPr>
        <p:spPr>
          <a:xfrm>
            <a:off x="2302329" y="2368612"/>
            <a:ext cx="5964101" cy="1306455"/>
          </a:xfrm>
          <a:prstGeom prst="wedgeRoundRectCallout">
            <a:avLst>
              <a:gd name="adj1" fmla="val 20600"/>
              <a:gd name="adj2" fmla="val -1099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表示</a:t>
            </a:r>
            <a:r>
              <a:rPr lang="en-US" altLang="zh-CN" sz="2800" i="1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i="1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sz="18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i="1" dirty="0" err="1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i="1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的所有序偶的集合，</a:t>
            </a:r>
            <a:endParaRPr lang="en-US" altLang="zh-CN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宋体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加到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的每一对序偶上就得到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6" name="圆角矩形标注 5">
            <a:extLst>
              <a:ext uri="{FF2B5EF4-FFF2-40B4-BE49-F238E27FC236}">
                <a16:creationId xmlns:a16="http://schemas.microsoft.com/office/drawing/2014/main" id="{564D23B7-8793-684C-934D-ADA60FCF1EFC}"/>
              </a:ext>
            </a:extLst>
          </p:cNvPr>
          <p:cNvSpPr/>
          <p:nvPr/>
        </p:nvSpPr>
        <p:spPr>
          <a:xfrm>
            <a:off x="358775" y="3784982"/>
            <a:ext cx="4898571" cy="499993"/>
          </a:xfrm>
          <a:prstGeom prst="wedgeRoundRectCallout">
            <a:avLst>
              <a:gd name="adj1" fmla="val -47105"/>
              <a:gd name="adj2" fmla="val -50807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dirty="0">
                <a:solidFill>
                  <a:schemeClr val="accent6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支配规则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下将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归并成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Shape 4057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grpSp>
        <p:nvGrpSpPr>
          <p:cNvPr id="4066" name="Group 4066"/>
          <p:cNvGrpSpPr/>
          <p:nvPr/>
        </p:nvGrpSpPr>
        <p:grpSpPr>
          <a:xfrm>
            <a:off x="246050" y="2716146"/>
            <a:ext cx="3240091" cy="1596089"/>
            <a:chOff x="187323" y="0"/>
            <a:chExt cx="3240090" cy="1596087"/>
          </a:xfrm>
        </p:grpSpPr>
        <p:sp>
          <p:nvSpPr>
            <p:cNvPr id="4058" name="Shape 4058"/>
            <p:cNvSpPr/>
            <p:nvPr/>
          </p:nvSpPr>
          <p:spPr>
            <a:xfrm>
              <a:off x="717548" y="0"/>
              <a:ext cx="1543052" cy="523217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4064" name="Group 4064"/>
            <p:cNvGrpSpPr/>
            <p:nvPr/>
          </p:nvGrpSpPr>
          <p:grpSpPr>
            <a:xfrm>
              <a:off x="187323" y="160255"/>
              <a:ext cx="3240090" cy="1435832"/>
              <a:chOff x="187323" y="-1"/>
              <a:chExt cx="3240089" cy="1435830"/>
            </a:xfrm>
          </p:grpSpPr>
          <p:grpSp>
            <p:nvGrpSpPr>
              <p:cNvPr id="4061" name="Group 4061"/>
              <p:cNvGrpSpPr/>
              <p:nvPr/>
            </p:nvGrpSpPr>
            <p:grpSpPr>
              <a:xfrm>
                <a:off x="417511" y="-1"/>
                <a:ext cx="2762251" cy="1058930"/>
                <a:chOff x="0" y="0"/>
                <a:chExt cx="2762249" cy="1058928"/>
              </a:xfrm>
            </p:grpSpPr>
            <p:sp>
              <p:nvSpPr>
                <p:cNvPr id="4059" name="Shape 4059"/>
                <p:cNvSpPr/>
                <p:nvPr/>
              </p:nvSpPr>
              <p:spPr>
                <a:xfrm>
                  <a:off x="0" y="1058927"/>
                  <a:ext cx="2762250" cy="2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60" name="Shape 4060"/>
                <p:cNvSpPr/>
                <p:nvPr/>
              </p:nvSpPr>
              <p:spPr>
                <a:xfrm flipV="1">
                  <a:off x="0" y="0"/>
                  <a:ext cx="2" cy="1058929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62" name="Shape 4062"/>
              <p:cNvSpPr/>
              <p:nvPr/>
            </p:nvSpPr>
            <p:spPr>
              <a:xfrm>
                <a:off x="627061" y="1092019"/>
                <a:ext cx="2800351" cy="3438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9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1     2     3     4      5      </a:t>
                </a:r>
              </a:p>
            </p:txBody>
          </p:sp>
          <p:sp>
            <p:nvSpPr>
              <p:cNvPr id="4063" name="Shape 4063"/>
              <p:cNvSpPr/>
              <p:nvPr/>
            </p:nvSpPr>
            <p:spPr>
              <a:xfrm>
                <a:off x="187323" y="200314"/>
                <a:ext cx="455613" cy="6524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2   1</a:t>
                </a:r>
              </a:p>
            </p:txBody>
          </p:sp>
        </p:grpSp>
        <p:sp>
          <p:nvSpPr>
            <p:cNvPr id="4065" name="Shape 4065"/>
            <p:cNvSpPr/>
            <p:nvPr/>
          </p:nvSpPr>
          <p:spPr>
            <a:xfrm>
              <a:off x="417511" y="1224936"/>
              <a:ext cx="2400301" cy="1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077" name="Group 4077"/>
          <p:cNvGrpSpPr/>
          <p:nvPr/>
        </p:nvGrpSpPr>
        <p:grpSpPr>
          <a:xfrm>
            <a:off x="150585" y="4651076"/>
            <a:ext cx="3408816" cy="1758459"/>
            <a:chOff x="17011" y="0"/>
            <a:chExt cx="3408815" cy="1758458"/>
          </a:xfrm>
        </p:grpSpPr>
        <p:sp>
          <p:nvSpPr>
            <p:cNvPr id="4067" name="Shape 4067"/>
            <p:cNvSpPr/>
            <p:nvPr/>
          </p:nvSpPr>
          <p:spPr>
            <a:xfrm>
              <a:off x="625474" y="0"/>
              <a:ext cx="2655888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800" i="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：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grpSp>
          <p:nvGrpSpPr>
            <p:cNvPr id="4076" name="Group 4076"/>
            <p:cNvGrpSpPr/>
            <p:nvPr/>
          </p:nvGrpSpPr>
          <p:grpSpPr>
            <a:xfrm>
              <a:off x="17011" y="139660"/>
              <a:ext cx="3408815" cy="1618798"/>
              <a:chOff x="17011" y="0"/>
              <a:chExt cx="3408814" cy="1618796"/>
            </a:xfrm>
          </p:grpSpPr>
          <p:grpSp>
            <p:nvGrpSpPr>
              <p:cNvPr id="4073" name="Group 4073"/>
              <p:cNvGrpSpPr/>
              <p:nvPr/>
            </p:nvGrpSpPr>
            <p:grpSpPr>
              <a:xfrm>
                <a:off x="17011" y="0"/>
                <a:ext cx="3408814" cy="1618796"/>
                <a:chOff x="17011" y="0"/>
                <a:chExt cx="3408813" cy="1618795"/>
              </a:xfrm>
            </p:grpSpPr>
            <p:grpSp>
              <p:nvGrpSpPr>
                <p:cNvPr id="4070" name="Group 4070"/>
                <p:cNvGrpSpPr/>
                <p:nvPr/>
              </p:nvGrpSpPr>
              <p:grpSpPr>
                <a:xfrm>
                  <a:off x="417511" y="0"/>
                  <a:ext cx="2762251" cy="1218856"/>
                  <a:chOff x="0" y="0"/>
                  <a:chExt cx="2762249" cy="1218855"/>
                </a:xfrm>
              </p:grpSpPr>
              <p:sp>
                <p:nvSpPr>
                  <p:cNvPr id="4068" name="Shape 4068"/>
                  <p:cNvSpPr/>
                  <p:nvPr/>
                </p:nvSpPr>
                <p:spPr>
                  <a:xfrm>
                    <a:off x="0" y="1218855"/>
                    <a:ext cx="2762250" cy="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69" name="Shape 4069"/>
                  <p:cNvSpPr/>
                  <p:nvPr/>
                </p:nvSpPr>
                <p:spPr>
                  <a:xfrm flipV="1">
                    <a:off x="-1" y="0"/>
                    <a:ext cx="2" cy="1218856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071" name="Shape 4071"/>
                <p:cNvSpPr/>
                <p:nvPr/>
              </p:nvSpPr>
              <p:spPr>
                <a:xfrm>
                  <a:off x="625473" y="1274985"/>
                  <a:ext cx="2800351" cy="343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9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1     2     3     4      5      </a:t>
                  </a:r>
                </a:p>
              </p:txBody>
            </p:sp>
            <p:sp>
              <p:nvSpPr>
                <p:cNvPr id="4072" name="Shape 4072"/>
                <p:cNvSpPr/>
                <p:nvPr/>
              </p:nvSpPr>
              <p:spPr>
                <a:xfrm>
                  <a:off x="17011" y="631573"/>
                  <a:ext cx="455613" cy="3715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10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 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sp>
            <p:nvSpPr>
              <p:cNvPr id="4074" name="Shape 4074"/>
              <p:cNvSpPr/>
              <p:nvPr/>
            </p:nvSpPr>
            <p:spPr>
              <a:xfrm flipV="1">
                <a:off x="1198561" y="817330"/>
                <a:ext cx="1590" cy="39993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75" name="Shape 4075"/>
              <p:cNvSpPr/>
              <p:nvPr/>
            </p:nvSpPr>
            <p:spPr>
              <a:xfrm>
                <a:off x="1198561" y="817330"/>
                <a:ext cx="1333501" cy="1589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090" name="Group 4090"/>
          <p:cNvGrpSpPr/>
          <p:nvPr/>
        </p:nvGrpSpPr>
        <p:grpSpPr>
          <a:xfrm>
            <a:off x="4429123" y="4252912"/>
            <a:ext cx="3332166" cy="1763998"/>
            <a:chOff x="-38103" y="0"/>
            <a:chExt cx="3332165" cy="1763997"/>
          </a:xfrm>
        </p:grpSpPr>
        <p:sp>
          <p:nvSpPr>
            <p:cNvPr id="4078" name="Shape 4078"/>
            <p:cNvSpPr/>
            <p:nvPr/>
          </p:nvSpPr>
          <p:spPr>
            <a:xfrm>
              <a:off x="744536" y="0"/>
              <a:ext cx="812080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4089" name="Group 4089"/>
            <p:cNvGrpSpPr/>
            <p:nvPr/>
          </p:nvGrpSpPr>
          <p:grpSpPr>
            <a:xfrm>
              <a:off x="-38103" y="152357"/>
              <a:ext cx="3332165" cy="1611640"/>
              <a:chOff x="-38103" y="0"/>
              <a:chExt cx="3332164" cy="1611639"/>
            </a:xfrm>
          </p:grpSpPr>
          <p:grpSp>
            <p:nvGrpSpPr>
              <p:cNvPr id="4084" name="Group 4084"/>
              <p:cNvGrpSpPr/>
              <p:nvPr/>
            </p:nvGrpSpPr>
            <p:grpSpPr>
              <a:xfrm>
                <a:off x="-38103" y="0"/>
                <a:ext cx="3332164" cy="1611639"/>
                <a:chOff x="-38103" y="0"/>
                <a:chExt cx="3332163" cy="1611638"/>
              </a:xfrm>
            </p:grpSpPr>
            <p:grpSp>
              <p:nvGrpSpPr>
                <p:cNvPr id="4081" name="Group 4081"/>
                <p:cNvGrpSpPr/>
                <p:nvPr/>
              </p:nvGrpSpPr>
              <p:grpSpPr>
                <a:xfrm>
                  <a:off x="417511" y="0"/>
                  <a:ext cx="2762251" cy="1218858"/>
                  <a:chOff x="0" y="0"/>
                  <a:chExt cx="2762249" cy="1218857"/>
                </a:xfrm>
              </p:grpSpPr>
              <p:sp>
                <p:nvSpPr>
                  <p:cNvPr id="4079" name="Shape 4079"/>
                  <p:cNvSpPr/>
                  <p:nvPr/>
                </p:nvSpPr>
                <p:spPr>
                  <a:xfrm>
                    <a:off x="0" y="1218857"/>
                    <a:ext cx="2762250" cy="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080" name="Shape 4080"/>
                  <p:cNvSpPr/>
                  <p:nvPr/>
                </p:nvSpPr>
                <p:spPr>
                  <a:xfrm flipV="1">
                    <a:off x="-1" y="0"/>
                    <a:ext cx="2" cy="121885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082" name="Shape 4082"/>
                <p:cNvSpPr/>
                <p:nvPr/>
              </p:nvSpPr>
              <p:spPr>
                <a:xfrm>
                  <a:off x="493709" y="1267828"/>
                  <a:ext cx="2800351" cy="343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9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1     2     3     4      5      </a:t>
                  </a:r>
                </a:p>
              </p:txBody>
            </p:sp>
            <p:sp>
              <p:nvSpPr>
                <p:cNvPr id="4083" name="Shape 4083"/>
                <p:cNvSpPr/>
                <p:nvPr/>
              </p:nvSpPr>
              <p:spPr>
                <a:xfrm>
                  <a:off x="-38103" y="642430"/>
                  <a:ext cx="455613" cy="3715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10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087" name="Group 4087"/>
              <p:cNvGrpSpPr/>
              <p:nvPr/>
            </p:nvGrpSpPr>
            <p:grpSpPr>
              <a:xfrm>
                <a:off x="1217611" y="817331"/>
                <a:ext cx="1333501" cy="399940"/>
                <a:chOff x="0" y="0"/>
                <a:chExt cx="1333500" cy="399938"/>
              </a:xfrm>
            </p:grpSpPr>
            <p:sp>
              <p:nvSpPr>
                <p:cNvPr id="4085" name="Shape 4085"/>
                <p:cNvSpPr/>
                <p:nvPr/>
              </p:nvSpPr>
              <p:spPr>
                <a:xfrm flipV="1">
                  <a:off x="-1" y="0"/>
                  <a:ext cx="1590" cy="399939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086" name="Shape 4086"/>
                <p:cNvSpPr/>
                <p:nvPr/>
              </p:nvSpPr>
              <p:spPr>
                <a:xfrm>
                  <a:off x="-1" y="0"/>
                  <a:ext cx="1333502" cy="1588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088" name="Shape 4088"/>
              <p:cNvSpPr/>
              <p:nvPr/>
            </p:nvSpPr>
            <p:spPr>
              <a:xfrm>
                <a:off x="417511" y="1218856"/>
                <a:ext cx="800102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091" name="Shape 4091"/>
          <p:cNvSpPr/>
          <p:nvPr/>
        </p:nvSpPr>
        <p:spPr>
          <a:xfrm>
            <a:off x="2255499" y="1631672"/>
            <a:ext cx="2420940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/>
            </a:pP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{(0, 0)}</a:t>
            </a:r>
          </a:p>
        </p:txBody>
      </p:sp>
      <p:sp>
        <p:nvSpPr>
          <p:cNvPr id="4092" name="Shape 4092"/>
          <p:cNvSpPr/>
          <p:nvPr/>
        </p:nvSpPr>
        <p:spPr>
          <a:xfrm>
            <a:off x="3396349" y="2742414"/>
            <a:ext cx="2955240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/>
            </a:pPr>
            <a:r>
              <a:rPr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aseline="-25000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ED5F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{(1, 2)}</a:t>
            </a:r>
          </a:p>
        </p:txBody>
      </p:sp>
      <p:sp>
        <p:nvSpPr>
          <p:cNvPr id="4093" name="Shape 4093"/>
          <p:cNvSpPr/>
          <p:nvPr/>
        </p:nvSpPr>
        <p:spPr>
          <a:xfrm>
            <a:off x="6361112" y="2309812"/>
            <a:ext cx="2674939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CC00FF"/>
                </a:solidFill>
              </a:defRPr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{(0, 0), (1, 2)}</a:t>
            </a:r>
          </a:p>
        </p:txBody>
      </p:sp>
      <p:grpSp>
        <p:nvGrpSpPr>
          <p:cNvPr id="4098" name="Group 4098"/>
          <p:cNvGrpSpPr/>
          <p:nvPr/>
        </p:nvGrpSpPr>
        <p:grpSpPr>
          <a:xfrm>
            <a:off x="3622899" y="3728668"/>
            <a:ext cx="1019176" cy="1781176"/>
            <a:chOff x="0" y="0"/>
            <a:chExt cx="1019175" cy="1781175"/>
          </a:xfrm>
        </p:grpSpPr>
        <p:sp>
          <p:nvSpPr>
            <p:cNvPr id="4095" name="Shape 4095"/>
            <p:cNvSpPr/>
            <p:nvPr/>
          </p:nvSpPr>
          <p:spPr>
            <a:xfrm>
              <a:off x="69850" y="-1"/>
              <a:ext cx="449263" cy="897740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6" name="Shape 4096"/>
            <p:cNvSpPr/>
            <p:nvPr/>
          </p:nvSpPr>
          <p:spPr>
            <a:xfrm flipH="1">
              <a:off x="-1" y="880259"/>
              <a:ext cx="519115" cy="900917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97" name="Shape 4097"/>
            <p:cNvSpPr/>
            <p:nvPr/>
          </p:nvSpPr>
          <p:spPr>
            <a:xfrm>
              <a:off x="501650" y="897737"/>
              <a:ext cx="517525" cy="2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" name="Shape 3859">
            <a:extLst>
              <a:ext uri="{FF2B5EF4-FFF2-40B4-BE49-F238E27FC236}">
                <a16:creationId xmlns:a16="http://schemas.microsoft.com/office/drawing/2014/main" id="{C1975EFF-D947-CE41-B3BD-CE0081A6AAFB}"/>
              </a:ext>
            </a:extLst>
          </p:cNvPr>
          <p:cNvSpPr/>
          <p:nvPr/>
        </p:nvSpPr>
        <p:spPr>
          <a:xfrm>
            <a:off x="198437" y="455086"/>
            <a:ext cx="8747126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M=6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F22ECAA-5613-FA41-A363-A5ED59D6424C}"/>
              </a:ext>
            </a:extLst>
          </p:cNvPr>
          <p:cNvSpPr/>
          <p:nvPr/>
        </p:nvSpPr>
        <p:spPr>
          <a:xfrm>
            <a:off x="1068387" y="1050991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53B5A66-A712-5040-A2FC-CDF6398522A4}"/>
              </a:ext>
            </a:extLst>
          </p:cNvPr>
          <p:cNvCxnSpPr>
            <a:cxnSpLocks/>
          </p:cNvCxnSpPr>
          <p:nvPr/>
        </p:nvCxnSpPr>
        <p:spPr>
          <a:xfrm flipH="1">
            <a:off x="2974977" y="1457409"/>
            <a:ext cx="950" cy="2462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9" name="Group 4098">
            <a:extLst>
              <a:ext uri="{FF2B5EF4-FFF2-40B4-BE49-F238E27FC236}">
                <a16:creationId xmlns:a16="http://schemas.microsoft.com/office/drawing/2014/main" id="{347AC8DC-B48C-D64A-BB4F-31013812C573}"/>
              </a:ext>
            </a:extLst>
          </p:cNvPr>
          <p:cNvGrpSpPr/>
          <p:nvPr/>
        </p:nvGrpSpPr>
        <p:grpSpPr>
          <a:xfrm>
            <a:off x="5351458" y="1756825"/>
            <a:ext cx="1019176" cy="1495349"/>
            <a:chOff x="0" y="0"/>
            <a:chExt cx="1019175" cy="1781175"/>
          </a:xfrm>
        </p:grpSpPr>
        <p:sp>
          <p:nvSpPr>
            <p:cNvPr id="60" name="Shape 4095">
              <a:extLst>
                <a:ext uri="{FF2B5EF4-FFF2-40B4-BE49-F238E27FC236}">
                  <a16:creationId xmlns:a16="http://schemas.microsoft.com/office/drawing/2014/main" id="{F22A40C6-9A9D-1348-8CC4-A2AB254BA089}"/>
                </a:ext>
              </a:extLst>
            </p:cNvPr>
            <p:cNvSpPr/>
            <p:nvPr/>
          </p:nvSpPr>
          <p:spPr>
            <a:xfrm>
              <a:off x="69850" y="-1"/>
              <a:ext cx="449263" cy="897740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" name="Shape 4096">
              <a:extLst>
                <a:ext uri="{FF2B5EF4-FFF2-40B4-BE49-F238E27FC236}">
                  <a16:creationId xmlns:a16="http://schemas.microsoft.com/office/drawing/2014/main" id="{97C077F5-01EE-A34F-B37E-63AFBE62812F}"/>
                </a:ext>
              </a:extLst>
            </p:cNvPr>
            <p:cNvSpPr/>
            <p:nvPr/>
          </p:nvSpPr>
          <p:spPr>
            <a:xfrm flipH="1">
              <a:off x="-1" y="880259"/>
              <a:ext cx="519115" cy="900917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" name="Shape 4097">
              <a:extLst>
                <a:ext uri="{FF2B5EF4-FFF2-40B4-BE49-F238E27FC236}">
                  <a16:creationId xmlns:a16="http://schemas.microsoft.com/office/drawing/2014/main" id="{8680879E-A177-F84C-973B-8B8BF48FE082}"/>
                </a:ext>
              </a:extLst>
            </p:cNvPr>
            <p:cNvSpPr/>
            <p:nvPr/>
          </p:nvSpPr>
          <p:spPr>
            <a:xfrm>
              <a:off x="501650" y="897737"/>
              <a:ext cx="517525" cy="2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9F92A65-ABD2-0343-BDB6-6B3AECF88AAA}"/>
              </a:ext>
            </a:extLst>
          </p:cNvPr>
          <p:cNvCxnSpPr/>
          <p:nvPr/>
        </p:nvCxnSpPr>
        <p:spPr>
          <a:xfrm flipH="1" flipV="1">
            <a:off x="4676439" y="1457409"/>
            <a:ext cx="535323" cy="1547704"/>
          </a:xfrm>
          <a:prstGeom prst="straightConnector1">
            <a:avLst/>
          </a:prstGeom>
          <a:noFill/>
          <a:ln w="28575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A84024-CFCA-A549-8CD1-474090B8ECD7}"/>
              </a:ext>
            </a:extLst>
          </p:cNvPr>
          <p:cNvSpPr txBox="1"/>
          <p:nvPr/>
        </p:nvSpPr>
        <p:spPr>
          <a:xfrm>
            <a:off x="2223415" y="2217376"/>
            <a:ext cx="2313319" cy="45191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+(p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)=(1,2)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1" grpId="0" animBg="1"/>
      <p:bldP spid="4092" grpId="0" animBg="1"/>
      <p:bldP spid="4093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hape 4100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grpSp>
        <p:nvGrpSpPr>
          <p:cNvPr id="4113" name="Group 4113"/>
          <p:cNvGrpSpPr/>
          <p:nvPr/>
        </p:nvGrpSpPr>
        <p:grpSpPr>
          <a:xfrm>
            <a:off x="342572" y="471285"/>
            <a:ext cx="3313521" cy="1753835"/>
            <a:chOff x="-28981" y="0"/>
            <a:chExt cx="3313520" cy="1753834"/>
          </a:xfrm>
        </p:grpSpPr>
        <p:sp>
          <p:nvSpPr>
            <p:cNvPr id="4101" name="Shape 4101"/>
            <p:cNvSpPr/>
            <p:nvPr/>
          </p:nvSpPr>
          <p:spPr>
            <a:xfrm>
              <a:off x="744536" y="0"/>
              <a:ext cx="812080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4112" name="Group 4112"/>
            <p:cNvGrpSpPr/>
            <p:nvPr/>
          </p:nvGrpSpPr>
          <p:grpSpPr>
            <a:xfrm>
              <a:off x="-28981" y="152357"/>
              <a:ext cx="3313520" cy="1601477"/>
              <a:chOff x="-28981" y="0"/>
              <a:chExt cx="3313519" cy="1601476"/>
            </a:xfrm>
          </p:grpSpPr>
          <p:grpSp>
            <p:nvGrpSpPr>
              <p:cNvPr id="4107" name="Group 4107"/>
              <p:cNvGrpSpPr/>
              <p:nvPr/>
            </p:nvGrpSpPr>
            <p:grpSpPr>
              <a:xfrm>
                <a:off x="-28981" y="0"/>
                <a:ext cx="3313519" cy="1601476"/>
                <a:chOff x="-28981" y="0"/>
                <a:chExt cx="3313518" cy="1601475"/>
              </a:xfrm>
            </p:grpSpPr>
            <p:grpSp>
              <p:nvGrpSpPr>
                <p:cNvPr id="4104" name="Group 4104"/>
                <p:cNvGrpSpPr/>
                <p:nvPr/>
              </p:nvGrpSpPr>
              <p:grpSpPr>
                <a:xfrm>
                  <a:off x="417511" y="0"/>
                  <a:ext cx="2762251" cy="1218858"/>
                  <a:chOff x="0" y="0"/>
                  <a:chExt cx="2762249" cy="1218857"/>
                </a:xfrm>
              </p:grpSpPr>
              <p:sp>
                <p:nvSpPr>
                  <p:cNvPr id="4102" name="Shape 4102"/>
                  <p:cNvSpPr/>
                  <p:nvPr/>
                </p:nvSpPr>
                <p:spPr>
                  <a:xfrm>
                    <a:off x="0" y="1218857"/>
                    <a:ext cx="2762250" cy="1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03" name="Shape 4103"/>
                  <p:cNvSpPr/>
                  <p:nvPr/>
                </p:nvSpPr>
                <p:spPr>
                  <a:xfrm flipV="1">
                    <a:off x="-1" y="0"/>
                    <a:ext cx="2" cy="1218858"/>
                  </a:xfrm>
                  <a:prstGeom prst="line">
                    <a:avLst/>
                  </a:prstGeom>
                  <a:noFill/>
                  <a:ln w="19050" cap="flat">
                    <a:solidFill>
                      <a:srgbClr val="000000"/>
                    </a:solidFill>
                    <a:prstDash val="lgDash"/>
                    <a:round/>
                    <a:tailEnd type="triangle" w="med" len="med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105" name="Shape 4105"/>
                <p:cNvSpPr/>
                <p:nvPr/>
              </p:nvSpPr>
              <p:spPr>
                <a:xfrm>
                  <a:off x="484186" y="1257665"/>
                  <a:ext cx="2800351" cy="3438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9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1     2     3     4      5        </a:t>
                  </a:r>
                </a:p>
              </p:txBody>
            </p:sp>
            <p:sp>
              <p:nvSpPr>
                <p:cNvPr id="4106" name="Shape 4106"/>
                <p:cNvSpPr/>
                <p:nvPr/>
              </p:nvSpPr>
              <p:spPr>
                <a:xfrm>
                  <a:off x="-28981" y="621021"/>
                  <a:ext cx="455613" cy="37151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46799" tIns="46799" rIns="46799" bIns="46799" numCol="1" anchor="t">
                  <a:spAutoFit/>
                </a:bodyPr>
                <a:lstStyle>
                  <a:lvl1pPr algn="l">
                    <a:lnSpc>
                      <a:spcPct val="100000"/>
                    </a:lnSpc>
                    <a:spcBef>
                      <a:spcPts val="1000"/>
                    </a:spcBef>
                    <a:defRPr sz="1800" b="0"/>
                  </a:lvl1pPr>
                </a:lstStyle>
                <a:p>
                  <a:r>
                    <a:rPr dirty="0"/>
                    <a:t>   </a:t>
                  </a:r>
                  <a:r>
                    <a:rPr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4110" name="Group 4110"/>
              <p:cNvGrpSpPr/>
              <p:nvPr/>
            </p:nvGrpSpPr>
            <p:grpSpPr>
              <a:xfrm>
                <a:off x="1217611" y="817331"/>
                <a:ext cx="1333501" cy="399940"/>
                <a:chOff x="0" y="0"/>
                <a:chExt cx="1333500" cy="399938"/>
              </a:xfrm>
            </p:grpSpPr>
            <p:sp>
              <p:nvSpPr>
                <p:cNvPr id="4108" name="Shape 4108"/>
                <p:cNvSpPr/>
                <p:nvPr/>
              </p:nvSpPr>
              <p:spPr>
                <a:xfrm flipV="1">
                  <a:off x="-1" y="0"/>
                  <a:ext cx="1590" cy="399939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09" name="Shape 4109"/>
                <p:cNvSpPr/>
                <p:nvPr/>
              </p:nvSpPr>
              <p:spPr>
                <a:xfrm>
                  <a:off x="-1" y="0"/>
                  <a:ext cx="1333502" cy="1588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11" name="Shape 4111"/>
              <p:cNvSpPr/>
              <p:nvPr/>
            </p:nvSpPr>
            <p:spPr>
              <a:xfrm>
                <a:off x="417511" y="1218856"/>
                <a:ext cx="800102" cy="1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130" name="Group 4130"/>
          <p:cNvGrpSpPr/>
          <p:nvPr/>
        </p:nvGrpSpPr>
        <p:grpSpPr>
          <a:xfrm>
            <a:off x="405242" y="2551936"/>
            <a:ext cx="3878366" cy="2338444"/>
            <a:chOff x="164268" y="0"/>
            <a:chExt cx="3878365" cy="2338442"/>
          </a:xfrm>
        </p:grpSpPr>
        <p:sp>
          <p:nvSpPr>
            <p:cNvPr id="4114" name="Shape 4114"/>
            <p:cNvSpPr/>
            <p:nvPr/>
          </p:nvSpPr>
          <p:spPr>
            <a:xfrm>
              <a:off x="557211" y="0"/>
              <a:ext cx="3053089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sz="2800" i="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：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120" name="Group 4120"/>
            <p:cNvGrpSpPr/>
            <p:nvPr/>
          </p:nvGrpSpPr>
          <p:grpSpPr>
            <a:xfrm>
              <a:off x="164268" y="287171"/>
              <a:ext cx="3878365" cy="2051271"/>
              <a:chOff x="164268" y="-1"/>
              <a:chExt cx="3878364" cy="2051269"/>
            </a:xfrm>
          </p:grpSpPr>
          <p:grpSp>
            <p:nvGrpSpPr>
              <p:cNvPr id="4117" name="Group 4117"/>
              <p:cNvGrpSpPr/>
              <p:nvPr/>
            </p:nvGrpSpPr>
            <p:grpSpPr>
              <a:xfrm>
                <a:off x="398461" y="-1"/>
                <a:ext cx="2762251" cy="1675445"/>
                <a:chOff x="0" y="0"/>
                <a:chExt cx="2762249" cy="1675443"/>
              </a:xfrm>
            </p:grpSpPr>
            <p:sp>
              <p:nvSpPr>
                <p:cNvPr id="4115" name="Shape 4115"/>
                <p:cNvSpPr/>
                <p:nvPr/>
              </p:nvSpPr>
              <p:spPr>
                <a:xfrm>
                  <a:off x="0" y="1675443"/>
                  <a:ext cx="276225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16" name="Shape 4116"/>
                <p:cNvSpPr/>
                <p:nvPr/>
              </p:nvSpPr>
              <p:spPr>
                <a:xfrm flipV="1">
                  <a:off x="0" y="0"/>
                  <a:ext cx="1" cy="167544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18" name="Shape 4118"/>
              <p:cNvSpPr/>
              <p:nvPr/>
            </p:nvSpPr>
            <p:spPr>
              <a:xfrm>
                <a:off x="620761" y="1679758"/>
                <a:ext cx="3421871" cy="3715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1     2     3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      </a:t>
                </a:r>
              </a:p>
            </p:txBody>
          </p:sp>
          <p:sp>
            <p:nvSpPr>
              <p:cNvPr id="4119" name="Shape 4119"/>
              <p:cNvSpPr/>
              <p:nvPr/>
            </p:nvSpPr>
            <p:spPr>
              <a:xfrm>
                <a:off x="164268" y="299885"/>
                <a:ext cx="455613" cy="118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121" name="Shape 4121"/>
            <p:cNvSpPr/>
            <p:nvPr/>
          </p:nvSpPr>
          <p:spPr>
            <a:xfrm flipV="1">
              <a:off x="1617661" y="1162972"/>
              <a:ext cx="2" cy="799645"/>
            </a:xfrm>
            <a:prstGeom prst="line">
              <a:avLst/>
            </a:prstGeom>
            <a:no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29" name="Group 4129"/>
            <p:cNvGrpSpPr/>
            <p:nvPr/>
          </p:nvGrpSpPr>
          <p:grpSpPr>
            <a:xfrm>
              <a:off x="398461" y="761564"/>
              <a:ext cx="3333751" cy="401410"/>
              <a:chOff x="0" y="0"/>
              <a:chExt cx="3333749" cy="401408"/>
            </a:xfrm>
          </p:grpSpPr>
          <p:sp>
            <p:nvSpPr>
              <p:cNvPr id="4122" name="Shape 4122"/>
              <p:cNvSpPr/>
              <p:nvPr/>
            </p:nvSpPr>
            <p:spPr>
              <a:xfrm flipH="1" flipV="1">
                <a:off x="0" y="401407"/>
                <a:ext cx="1219201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127" name="Group 4127"/>
              <p:cNvGrpSpPr/>
              <p:nvPr/>
            </p:nvGrpSpPr>
            <p:grpSpPr>
              <a:xfrm>
                <a:off x="1200150" y="-1"/>
                <a:ext cx="2133600" cy="401410"/>
                <a:chOff x="0" y="0"/>
                <a:chExt cx="2133599" cy="401408"/>
              </a:xfrm>
            </p:grpSpPr>
            <p:grpSp>
              <p:nvGrpSpPr>
                <p:cNvPr id="4125" name="Group 4125"/>
                <p:cNvGrpSpPr/>
                <p:nvPr/>
              </p:nvGrpSpPr>
              <p:grpSpPr>
                <a:xfrm>
                  <a:off x="800098" y="-1"/>
                  <a:ext cx="1333502" cy="399823"/>
                  <a:chOff x="0" y="0"/>
                  <a:chExt cx="1333501" cy="399821"/>
                </a:xfrm>
              </p:grpSpPr>
              <p:sp>
                <p:nvSpPr>
                  <p:cNvPr id="4123" name="Shape 4123"/>
                  <p:cNvSpPr/>
                  <p:nvPr/>
                </p:nvSpPr>
                <p:spPr>
                  <a:xfrm flipV="1">
                    <a:off x="0" y="-1"/>
                    <a:ext cx="1590" cy="399823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24" name="Shape 4124"/>
                  <p:cNvSpPr/>
                  <p:nvPr/>
                </p:nvSpPr>
                <p:spPr>
                  <a:xfrm>
                    <a:off x="0" y="-1"/>
                    <a:ext cx="1333502" cy="158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126" name="Shape 4126"/>
                <p:cNvSpPr/>
                <p:nvPr/>
              </p:nvSpPr>
              <p:spPr>
                <a:xfrm>
                  <a:off x="-1" y="401407"/>
                  <a:ext cx="800101" cy="2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28" name="Shape 4128"/>
              <p:cNvSpPr/>
              <p:nvPr/>
            </p:nvSpPr>
            <p:spPr>
              <a:xfrm flipH="1" flipV="1">
                <a:off x="1" y="1586"/>
                <a:ext cx="1981200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153" name="Group 4153"/>
          <p:cNvGrpSpPr/>
          <p:nvPr/>
        </p:nvGrpSpPr>
        <p:grpSpPr>
          <a:xfrm>
            <a:off x="5286248" y="1056280"/>
            <a:ext cx="3534770" cy="2558476"/>
            <a:chOff x="199032" y="0"/>
            <a:chExt cx="3534768" cy="2558474"/>
          </a:xfrm>
        </p:grpSpPr>
        <p:grpSp>
          <p:nvGrpSpPr>
            <p:cNvPr id="4136" name="Group 4136"/>
            <p:cNvGrpSpPr/>
            <p:nvPr/>
          </p:nvGrpSpPr>
          <p:grpSpPr>
            <a:xfrm>
              <a:off x="199032" y="445845"/>
              <a:ext cx="3240955" cy="2112629"/>
              <a:chOff x="199032" y="-1"/>
              <a:chExt cx="3240954" cy="2112628"/>
            </a:xfrm>
          </p:grpSpPr>
          <p:grpSp>
            <p:nvGrpSpPr>
              <p:cNvPr id="4133" name="Group 4133"/>
              <p:cNvGrpSpPr/>
              <p:nvPr/>
            </p:nvGrpSpPr>
            <p:grpSpPr>
              <a:xfrm>
                <a:off x="398631" y="-1"/>
                <a:ext cx="2763426" cy="1675499"/>
                <a:chOff x="0" y="0"/>
                <a:chExt cx="2763425" cy="1675497"/>
              </a:xfrm>
            </p:grpSpPr>
            <p:sp>
              <p:nvSpPr>
                <p:cNvPr id="4131" name="Shape 4131"/>
                <p:cNvSpPr/>
                <p:nvPr/>
              </p:nvSpPr>
              <p:spPr>
                <a:xfrm>
                  <a:off x="-1" y="1675497"/>
                  <a:ext cx="2763427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32" name="Shape 4132"/>
                <p:cNvSpPr/>
                <p:nvPr/>
              </p:nvSpPr>
              <p:spPr>
                <a:xfrm flipV="1">
                  <a:off x="0" y="0"/>
                  <a:ext cx="1" cy="1675498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34" name="Shape 4134"/>
              <p:cNvSpPr/>
              <p:nvPr/>
            </p:nvSpPr>
            <p:spPr>
              <a:xfrm>
                <a:off x="638444" y="1741116"/>
                <a:ext cx="2801542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    </a:t>
                </a:r>
              </a:p>
            </p:txBody>
          </p:sp>
          <p:sp>
            <p:nvSpPr>
              <p:cNvPr id="4135" name="Shape 4135"/>
              <p:cNvSpPr/>
              <p:nvPr/>
            </p:nvSpPr>
            <p:spPr>
              <a:xfrm>
                <a:off x="199032" y="268465"/>
                <a:ext cx="302041" cy="118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137" name="Shape 4137"/>
            <p:cNvSpPr/>
            <p:nvPr/>
          </p:nvSpPr>
          <p:spPr>
            <a:xfrm>
              <a:off x="681326" y="0"/>
              <a:ext cx="819500" cy="52321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8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4146" name="Group 4146"/>
            <p:cNvGrpSpPr/>
            <p:nvPr/>
          </p:nvGrpSpPr>
          <p:grpSpPr>
            <a:xfrm>
              <a:off x="398631" y="882173"/>
              <a:ext cx="3335169" cy="801257"/>
              <a:chOff x="0" y="0"/>
              <a:chExt cx="3335167" cy="801255"/>
            </a:xfrm>
          </p:grpSpPr>
          <p:grpSp>
            <p:nvGrpSpPr>
              <p:cNvPr id="4142" name="Group 4142"/>
              <p:cNvGrpSpPr/>
              <p:nvPr/>
            </p:nvGrpSpPr>
            <p:grpSpPr>
              <a:xfrm>
                <a:off x="1200660" y="-1"/>
                <a:ext cx="2134508" cy="401423"/>
                <a:chOff x="0" y="0"/>
                <a:chExt cx="2134507" cy="401421"/>
              </a:xfrm>
            </p:grpSpPr>
            <p:grpSp>
              <p:nvGrpSpPr>
                <p:cNvPr id="4140" name="Group 4140"/>
                <p:cNvGrpSpPr/>
                <p:nvPr/>
              </p:nvGrpSpPr>
              <p:grpSpPr>
                <a:xfrm>
                  <a:off x="800438" y="-1"/>
                  <a:ext cx="1334070" cy="399836"/>
                  <a:chOff x="0" y="0"/>
                  <a:chExt cx="1334068" cy="399834"/>
                </a:xfrm>
              </p:grpSpPr>
              <p:sp>
                <p:nvSpPr>
                  <p:cNvPr id="4138" name="Shape 4138"/>
                  <p:cNvSpPr/>
                  <p:nvPr/>
                </p:nvSpPr>
                <p:spPr>
                  <a:xfrm flipV="1">
                    <a:off x="0" y="0"/>
                    <a:ext cx="1590" cy="399835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39" name="Shape 4139"/>
                  <p:cNvSpPr/>
                  <p:nvPr/>
                </p:nvSpPr>
                <p:spPr>
                  <a:xfrm>
                    <a:off x="0" y="-1"/>
                    <a:ext cx="1334069" cy="158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141" name="Shape 4141"/>
                <p:cNvSpPr/>
                <p:nvPr/>
              </p:nvSpPr>
              <p:spPr>
                <a:xfrm>
                  <a:off x="-1" y="401420"/>
                  <a:ext cx="800442" cy="2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43" name="Shape 4143"/>
              <p:cNvSpPr/>
              <p:nvPr/>
            </p:nvSpPr>
            <p:spPr>
              <a:xfrm>
                <a:off x="1181601" y="382380"/>
                <a:ext cx="1" cy="418876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4" name="Shape 4144"/>
              <p:cNvSpPr/>
              <p:nvPr/>
            </p:nvSpPr>
            <p:spPr>
              <a:xfrm>
                <a:off x="-1" y="420460"/>
                <a:ext cx="1162545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45" name="Shape 4145"/>
              <p:cNvSpPr/>
              <p:nvPr/>
            </p:nvSpPr>
            <p:spPr>
              <a:xfrm>
                <a:off x="-1" y="1586"/>
                <a:ext cx="2001102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52" name="Group 4152"/>
            <p:cNvGrpSpPr/>
            <p:nvPr/>
          </p:nvGrpSpPr>
          <p:grpSpPr>
            <a:xfrm>
              <a:off x="398631" y="1700881"/>
              <a:ext cx="1200662" cy="420463"/>
              <a:chOff x="0" y="0"/>
              <a:chExt cx="1200661" cy="420462"/>
            </a:xfrm>
          </p:grpSpPr>
          <p:grpSp>
            <p:nvGrpSpPr>
              <p:cNvPr id="4149" name="Group 4149"/>
              <p:cNvGrpSpPr/>
              <p:nvPr/>
            </p:nvGrpSpPr>
            <p:grpSpPr>
              <a:xfrm>
                <a:off x="838555" y="0"/>
                <a:ext cx="362107" cy="418875"/>
                <a:chOff x="0" y="0"/>
                <a:chExt cx="362105" cy="418874"/>
              </a:xfrm>
            </p:grpSpPr>
            <p:sp>
              <p:nvSpPr>
                <p:cNvPr id="4147" name="Shape 4147"/>
                <p:cNvSpPr/>
                <p:nvPr/>
              </p:nvSpPr>
              <p:spPr>
                <a:xfrm flipV="1">
                  <a:off x="-1" y="1"/>
                  <a:ext cx="434" cy="418874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48" name="Shape 4148"/>
                <p:cNvSpPr/>
                <p:nvPr/>
              </p:nvSpPr>
              <p:spPr>
                <a:xfrm>
                  <a:off x="-1" y="0"/>
                  <a:ext cx="362107" cy="1665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50" name="Shape 4150"/>
              <p:cNvSpPr/>
              <p:nvPr/>
            </p:nvSpPr>
            <p:spPr>
              <a:xfrm>
                <a:off x="38116" y="420461"/>
                <a:ext cx="80044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51" name="Shape 4151"/>
              <p:cNvSpPr/>
              <p:nvPr/>
            </p:nvSpPr>
            <p:spPr>
              <a:xfrm>
                <a:off x="-1" y="1587"/>
                <a:ext cx="819500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154" name="Shape 4154"/>
          <p:cNvSpPr/>
          <p:nvPr/>
        </p:nvSpPr>
        <p:spPr>
          <a:xfrm>
            <a:off x="1116089" y="4918694"/>
            <a:ext cx="3848881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/>
            </a:pP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{(0, 0), (1, 2)}</a:t>
            </a:r>
          </a:p>
        </p:txBody>
      </p:sp>
      <p:sp>
        <p:nvSpPr>
          <p:cNvPr id="4155" name="Shape 4155"/>
          <p:cNvSpPr/>
          <p:nvPr/>
        </p:nvSpPr>
        <p:spPr>
          <a:xfrm>
            <a:off x="1032680" y="6248400"/>
            <a:ext cx="3631069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/>
            </a:pPr>
            <a:r>
              <a:rPr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aseline="-25000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FFB759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{(2, 3), (3, 5)}</a:t>
            </a:r>
          </a:p>
        </p:txBody>
      </p:sp>
      <p:sp>
        <p:nvSpPr>
          <p:cNvPr id="4156" name="Shape 4156"/>
          <p:cNvSpPr/>
          <p:nvPr/>
        </p:nvSpPr>
        <p:spPr>
          <a:xfrm>
            <a:off x="4842615" y="5613707"/>
            <a:ext cx="3752850" cy="989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CC00FF"/>
                </a:solidFill>
              </a:defRPr>
            </a:pP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{(0, 0), (1, 2), (2, 3),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CC00FF"/>
                </a:solidFill>
              </a:defRP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5)}</a:t>
            </a:r>
          </a:p>
        </p:txBody>
      </p:sp>
      <p:grpSp>
        <p:nvGrpSpPr>
          <p:cNvPr id="4161" name="Group 4161"/>
          <p:cNvGrpSpPr/>
          <p:nvPr/>
        </p:nvGrpSpPr>
        <p:grpSpPr>
          <a:xfrm>
            <a:off x="3913187" y="1812925"/>
            <a:ext cx="1020763" cy="1503363"/>
            <a:chOff x="0" y="0"/>
            <a:chExt cx="1020762" cy="1503362"/>
          </a:xfrm>
        </p:grpSpPr>
        <p:sp>
          <p:nvSpPr>
            <p:cNvPr id="4158" name="Shape 4158"/>
            <p:cNvSpPr/>
            <p:nvPr/>
          </p:nvSpPr>
          <p:spPr>
            <a:xfrm>
              <a:off x="69959" y="0"/>
              <a:ext cx="449964" cy="757718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59" name="Shape 4159"/>
            <p:cNvSpPr/>
            <p:nvPr/>
          </p:nvSpPr>
          <p:spPr>
            <a:xfrm flipH="1">
              <a:off x="0" y="742964"/>
              <a:ext cx="519923" cy="760399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60" name="Shape 4160"/>
            <p:cNvSpPr/>
            <p:nvPr/>
          </p:nvSpPr>
          <p:spPr>
            <a:xfrm>
              <a:off x="502431" y="757716"/>
              <a:ext cx="518332" cy="2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0844A6CC-6959-3446-92ED-A8CB1D1392AF}"/>
              </a:ext>
            </a:extLst>
          </p:cNvPr>
          <p:cNvSpPr/>
          <p:nvPr/>
        </p:nvSpPr>
        <p:spPr>
          <a:xfrm>
            <a:off x="2347717" y="330932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FFB759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−3</a:t>
            </a:r>
            <a:r>
              <a:rPr lang="en-US" altLang="zh-CN" dirty="0">
                <a:solidFill>
                  <a:srgbClr val="FFB7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B759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65" name="Group 4098">
            <a:extLst>
              <a:ext uri="{FF2B5EF4-FFF2-40B4-BE49-F238E27FC236}">
                <a16:creationId xmlns:a16="http://schemas.microsoft.com/office/drawing/2014/main" id="{0D467B0C-585D-ED46-8A7C-8794D2305991}"/>
              </a:ext>
            </a:extLst>
          </p:cNvPr>
          <p:cNvGrpSpPr/>
          <p:nvPr/>
        </p:nvGrpSpPr>
        <p:grpSpPr>
          <a:xfrm>
            <a:off x="3791483" y="5153448"/>
            <a:ext cx="1019176" cy="1518108"/>
            <a:chOff x="0" y="0"/>
            <a:chExt cx="1019175" cy="1781175"/>
          </a:xfrm>
        </p:grpSpPr>
        <p:sp>
          <p:nvSpPr>
            <p:cNvPr id="66" name="Shape 4095">
              <a:extLst>
                <a:ext uri="{FF2B5EF4-FFF2-40B4-BE49-F238E27FC236}">
                  <a16:creationId xmlns:a16="http://schemas.microsoft.com/office/drawing/2014/main" id="{888913DC-A75A-CB48-8D1B-A9E44F63B4DF}"/>
                </a:ext>
              </a:extLst>
            </p:cNvPr>
            <p:cNvSpPr/>
            <p:nvPr/>
          </p:nvSpPr>
          <p:spPr>
            <a:xfrm>
              <a:off x="69850" y="-1"/>
              <a:ext cx="449263" cy="897740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" name="Shape 4096">
              <a:extLst>
                <a:ext uri="{FF2B5EF4-FFF2-40B4-BE49-F238E27FC236}">
                  <a16:creationId xmlns:a16="http://schemas.microsoft.com/office/drawing/2014/main" id="{B843F90D-BB5F-BF42-9C36-79F8D16A5888}"/>
                </a:ext>
              </a:extLst>
            </p:cNvPr>
            <p:cNvSpPr/>
            <p:nvPr/>
          </p:nvSpPr>
          <p:spPr>
            <a:xfrm flipH="1">
              <a:off x="-1" y="880259"/>
              <a:ext cx="519115" cy="900917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" name="Shape 4097">
              <a:extLst>
                <a:ext uri="{FF2B5EF4-FFF2-40B4-BE49-F238E27FC236}">
                  <a16:creationId xmlns:a16="http://schemas.microsoft.com/office/drawing/2014/main" id="{CD3F8E87-B55B-D147-AF05-E7D9FC54484B}"/>
                </a:ext>
              </a:extLst>
            </p:cNvPr>
            <p:cNvSpPr/>
            <p:nvPr/>
          </p:nvSpPr>
          <p:spPr>
            <a:xfrm>
              <a:off x="501650" y="897737"/>
              <a:ext cx="517525" cy="2"/>
            </a:xfrm>
            <a:prstGeom prst="line">
              <a:avLst/>
            </a:prstGeom>
            <a:noFill/>
            <a:ln w="5080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BB56BDDE-1B6F-9749-BAA8-8A9C96C14C76}"/>
              </a:ext>
            </a:extLst>
          </p:cNvPr>
          <p:cNvSpPr txBox="1"/>
          <p:nvPr/>
        </p:nvSpPr>
        <p:spPr>
          <a:xfrm>
            <a:off x="1491960" y="5656712"/>
            <a:ext cx="2313319" cy="45191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+(p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)=(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,3)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4" grpId="0" animBg="1"/>
      <p:bldP spid="4155" grpId="0" animBg="1"/>
      <p:bldP spid="4156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3" name="Shape 4163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grpSp>
        <p:nvGrpSpPr>
          <p:cNvPr id="4186" name="Group 4186"/>
          <p:cNvGrpSpPr/>
          <p:nvPr/>
        </p:nvGrpSpPr>
        <p:grpSpPr>
          <a:xfrm>
            <a:off x="372381" y="472285"/>
            <a:ext cx="3551923" cy="2354681"/>
            <a:chOff x="181880" y="427836"/>
            <a:chExt cx="3551921" cy="2354679"/>
          </a:xfrm>
        </p:grpSpPr>
        <p:grpSp>
          <p:nvGrpSpPr>
            <p:cNvPr id="4169" name="Group 4169"/>
            <p:cNvGrpSpPr/>
            <p:nvPr/>
          </p:nvGrpSpPr>
          <p:grpSpPr>
            <a:xfrm>
              <a:off x="181880" y="742586"/>
              <a:ext cx="3065424" cy="2039929"/>
              <a:chOff x="181880" y="0"/>
              <a:chExt cx="3065423" cy="2039928"/>
            </a:xfrm>
          </p:grpSpPr>
          <p:grpSp>
            <p:nvGrpSpPr>
              <p:cNvPr id="4166" name="Group 4166"/>
              <p:cNvGrpSpPr/>
              <p:nvPr/>
            </p:nvGrpSpPr>
            <p:grpSpPr>
              <a:xfrm>
                <a:off x="398631" y="0"/>
                <a:ext cx="2763426" cy="1675584"/>
                <a:chOff x="0" y="0"/>
                <a:chExt cx="2763425" cy="1675583"/>
              </a:xfrm>
            </p:grpSpPr>
            <p:sp>
              <p:nvSpPr>
                <p:cNvPr id="4164" name="Shape 4164"/>
                <p:cNvSpPr/>
                <p:nvPr/>
              </p:nvSpPr>
              <p:spPr>
                <a:xfrm>
                  <a:off x="-1" y="1675583"/>
                  <a:ext cx="2763427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65" name="Shape 4165"/>
                <p:cNvSpPr/>
                <p:nvPr/>
              </p:nvSpPr>
              <p:spPr>
                <a:xfrm flipV="1">
                  <a:off x="0" y="0"/>
                  <a:ext cx="1" cy="1675584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67" name="Shape 4167"/>
              <p:cNvSpPr/>
              <p:nvPr/>
            </p:nvSpPr>
            <p:spPr>
              <a:xfrm>
                <a:off x="445761" y="1668417"/>
                <a:ext cx="2801542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lang="zh-CN" altLang="en-US" dirty="0"/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      </a:t>
                </a:r>
              </a:p>
            </p:txBody>
          </p:sp>
          <p:sp>
            <p:nvSpPr>
              <p:cNvPr id="4168" name="Shape 4168"/>
              <p:cNvSpPr/>
              <p:nvPr/>
            </p:nvSpPr>
            <p:spPr>
              <a:xfrm>
                <a:off x="181880" y="284042"/>
                <a:ext cx="455807" cy="11819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170" name="Shape 4170"/>
            <p:cNvSpPr/>
            <p:nvPr/>
          </p:nvSpPr>
          <p:spPr>
            <a:xfrm>
              <a:off x="641531" y="427836"/>
              <a:ext cx="819500" cy="369330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  <p:grpSp>
          <p:nvGrpSpPr>
            <p:cNvPr id="4179" name="Group 4179"/>
            <p:cNvGrpSpPr/>
            <p:nvPr/>
          </p:nvGrpSpPr>
          <p:grpSpPr>
            <a:xfrm>
              <a:off x="398630" y="1178935"/>
              <a:ext cx="3335171" cy="801299"/>
              <a:chOff x="-1" y="-1"/>
              <a:chExt cx="3335169" cy="801298"/>
            </a:xfrm>
          </p:grpSpPr>
          <p:grpSp>
            <p:nvGrpSpPr>
              <p:cNvPr id="4175" name="Group 4175"/>
              <p:cNvGrpSpPr/>
              <p:nvPr/>
            </p:nvGrpSpPr>
            <p:grpSpPr>
              <a:xfrm>
                <a:off x="1200660" y="-1"/>
                <a:ext cx="2134508" cy="401443"/>
                <a:chOff x="0" y="0"/>
                <a:chExt cx="2134507" cy="401442"/>
              </a:xfrm>
            </p:grpSpPr>
            <p:grpSp>
              <p:nvGrpSpPr>
                <p:cNvPr id="4173" name="Group 4173"/>
                <p:cNvGrpSpPr/>
                <p:nvPr/>
              </p:nvGrpSpPr>
              <p:grpSpPr>
                <a:xfrm>
                  <a:off x="800438" y="-1"/>
                  <a:ext cx="1334070" cy="399856"/>
                  <a:chOff x="0" y="0"/>
                  <a:chExt cx="1334068" cy="399854"/>
                </a:xfrm>
              </p:grpSpPr>
              <p:sp>
                <p:nvSpPr>
                  <p:cNvPr id="4171" name="Shape 4171"/>
                  <p:cNvSpPr/>
                  <p:nvPr/>
                </p:nvSpPr>
                <p:spPr>
                  <a:xfrm flipV="1">
                    <a:off x="0" y="0"/>
                    <a:ext cx="1590" cy="399855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72" name="Shape 4172"/>
                  <p:cNvSpPr/>
                  <p:nvPr/>
                </p:nvSpPr>
                <p:spPr>
                  <a:xfrm>
                    <a:off x="0" y="-1"/>
                    <a:ext cx="1334069" cy="158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FF0000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174" name="Shape 4174"/>
                <p:cNvSpPr/>
                <p:nvPr/>
              </p:nvSpPr>
              <p:spPr>
                <a:xfrm>
                  <a:off x="-1" y="401441"/>
                  <a:ext cx="800442" cy="2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76" name="Shape 4176"/>
              <p:cNvSpPr/>
              <p:nvPr/>
            </p:nvSpPr>
            <p:spPr>
              <a:xfrm>
                <a:off x="1181601" y="382400"/>
                <a:ext cx="1" cy="418897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77" name="Shape 4177"/>
              <p:cNvSpPr/>
              <p:nvPr/>
            </p:nvSpPr>
            <p:spPr>
              <a:xfrm>
                <a:off x="-1" y="420481"/>
                <a:ext cx="1162545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78" name="Shape 4178"/>
              <p:cNvSpPr/>
              <p:nvPr/>
            </p:nvSpPr>
            <p:spPr>
              <a:xfrm>
                <a:off x="-1" y="1586"/>
                <a:ext cx="2001102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185" name="Group 4185"/>
            <p:cNvGrpSpPr/>
            <p:nvPr/>
          </p:nvGrpSpPr>
          <p:grpSpPr>
            <a:xfrm>
              <a:off x="398631" y="1997686"/>
              <a:ext cx="1200662" cy="420484"/>
              <a:chOff x="0" y="0"/>
              <a:chExt cx="1200661" cy="420482"/>
            </a:xfrm>
          </p:grpSpPr>
          <p:grpSp>
            <p:nvGrpSpPr>
              <p:cNvPr id="4182" name="Group 4182"/>
              <p:cNvGrpSpPr/>
              <p:nvPr/>
            </p:nvGrpSpPr>
            <p:grpSpPr>
              <a:xfrm>
                <a:off x="838555" y="-1"/>
                <a:ext cx="362107" cy="418897"/>
                <a:chOff x="0" y="0"/>
                <a:chExt cx="362105" cy="418895"/>
              </a:xfrm>
            </p:grpSpPr>
            <p:sp>
              <p:nvSpPr>
                <p:cNvPr id="4180" name="Shape 4180"/>
                <p:cNvSpPr/>
                <p:nvPr/>
              </p:nvSpPr>
              <p:spPr>
                <a:xfrm flipV="1">
                  <a:off x="0" y="1"/>
                  <a:ext cx="433" cy="418895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81" name="Shape 4181"/>
                <p:cNvSpPr/>
                <p:nvPr/>
              </p:nvSpPr>
              <p:spPr>
                <a:xfrm>
                  <a:off x="0" y="-1"/>
                  <a:ext cx="362106" cy="166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83" name="Shape 4183"/>
              <p:cNvSpPr/>
              <p:nvPr/>
            </p:nvSpPr>
            <p:spPr>
              <a:xfrm>
                <a:off x="38116" y="420481"/>
                <a:ext cx="800441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84" name="Shape 4184"/>
              <p:cNvSpPr/>
              <p:nvPr/>
            </p:nvSpPr>
            <p:spPr>
              <a:xfrm>
                <a:off x="-1" y="1587"/>
                <a:ext cx="819500" cy="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4187" name="Shape 4187"/>
          <p:cNvSpPr/>
          <p:nvPr/>
        </p:nvSpPr>
        <p:spPr>
          <a:xfrm>
            <a:off x="3437807" y="136022"/>
            <a:ext cx="6520276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 0), (1, 2), (2, 3), (3, 5)}</a:t>
            </a:r>
          </a:p>
        </p:txBody>
      </p:sp>
      <p:grpSp>
        <p:nvGrpSpPr>
          <p:cNvPr id="4214" name="Group 4214"/>
          <p:cNvGrpSpPr/>
          <p:nvPr/>
        </p:nvGrpSpPr>
        <p:grpSpPr>
          <a:xfrm>
            <a:off x="52744" y="2846828"/>
            <a:ext cx="4475166" cy="4190305"/>
            <a:chOff x="-2" y="0"/>
            <a:chExt cx="4475165" cy="4190303"/>
          </a:xfrm>
        </p:grpSpPr>
        <p:grpSp>
          <p:nvGrpSpPr>
            <p:cNvPr id="4193" name="Group 4193"/>
            <p:cNvGrpSpPr/>
            <p:nvPr/>
          </p:nvGrpSpPr>
          <p:grpSpPr>
            <a:xfrm>
              <a:off x="-2" y="223840"/>
              <a:ext cx="4418016" cy="3966463"/>
              <a:chOff x="-1" y="-1"/>
              <a:chExt cx="4418014" cy="3966462"/>
            </a:xfrm>
          </p:grpSpPr>
          <p:grpSp>
            <p:nvGrpSpPr>
              <p:cNvPr id="4190" name="Group 4190"/>
              <p:cNvGrpSpPr/>
              <p:nvPr/>
            </p:nvGrpSpPr>
            <p:grpSpPr>
              <a:xfrm>
                <a:off x="379411" y="-1"/>
                <a:ext cx="4038602" cy="3587801"/>
                <a:chOff x="0" y="0"/>
                <a:chExt cx="4038600" cy="3587799"/>
              </a:xfrm>
            </p:grpSpPr>
            <p:sp>
              <p:nvSpPr>
                <p:cNvPr id="4188" name="Shape 4188"/>
                <p:cNvSpPr/>
                <p:nvPr/>
              </p:nvSpPr>
              <p:spPr>
                <a:xfrm>
                  <a:off x="1" y="3587799"/>
                  <a:ext cx="403860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189" name="Shape 4189"/>
                <p:cNvSpPr/>
                <p:nvPr/>
              </p:nvSpPr>
              <p:spPr>
                <a:xfrm flipV="1">
                  <a:off x="0" y="0"/>
                  <a:ext cx="2" cy="358780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191" name="Shape 4191"/>
              <p:cNvSpPr/>
              <p:nvPr/>
            </p:nvSpPr>
            <p:spPr>
              <a:xfrm>
                <a:off x="341310" y="3594950"/>
                <a:ext cx="4076702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lang="zh-CN" altLang="en-US" dirty="0"/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</a:p>
            </p:txBody>
          </p:sp>
          <p:sp>
            <p:nvSpPr>
              <p:cNvPr id="4192" name="Shape 4192"/>
              <p:cNvSpPr/>
              <p:nvPr/>
            </p:nvSpPr>
            <p:spPr>
              <a:xfrm>
                <a:off x="-1" y="55563"/>
                <a:ext cx="455614" cy="32081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4194" name="Shape 4194"/>
            <p:cNvSpPr/>
            <p:nvPr/>
          </p:nvSpPr>
          <p:spPr>
            <a:xfrm flipV="1">
              <a:off x="1998661" y="1709761"/>
              <a:ext cx="2" cy="2095530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12" name="Group 4212"/>
            <p:cNvGrpSpPr/>
            <p:nvPr/>
          </p:nvGrpSpPr>
          <p:grpSpPr>
            <a:xfrm>
              <a:off x="360361" y="469906"/>
              <a:ext cx="4114802" cy="3335386"/>
              <a:chOff x="0" y="0"/>
              <a:chExt cx="4114800" cy="3335384"/>
            </a:xfrm>
          </p:grpSpPr>
          <p:sp>
            <p:nvSpPr>
              <p:cNvPr id="4195" name="Shape 4195"/>
              <p:cNvSpPr/>
              <p:nvPr/>
            </p:nvSpPr>
            <p:spPr>
              <a:xfrm flipH="1" flipV="1">
                <a:off x="19049" y="1239855"/>
                <a:ext cx="1619252" cy="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01" name="Group 4201"/>
              <p:cNvGrpSpPr/>
              <p:nvPr/>
            </p:nvGrpSpPr>
            <p:grpSpPr>
              <a:xfrm>
                <a:off x="2762249" y="0"/>
                <a:ext cx="1352552" cy="801701"/>
                <a:chOff x="0" y="0"/>
                <a:chExt cx="1352550" cy="801699"/>
              </a:xfrm>
            </p:grpSpPr>
            <p:grpSp>
              <p:nvGrpSpPr>
                <p:cNvPr id="4198" name="Group 4198"/>
                <p:cNvGrpSpPr/>
                <p:nvPr/>
              </p:nvGrpSpPr>
              <p:grpSpPr>
                <a:xfrm>
                  <a:off x="819150" y="0"/>
                  <a:ext cx="533401" cy="400058"/>
                  <a:chOff x="0" y="0"/>
                  <a:chExt cx="533400" cy="400057"/>
                </a:xfrm>
              </p:grpSpPr>
              <p:sp>
                <p:nvSpPr>
                  <p:cNvPr id="4196" name="Shape 4196"/>
                  <p:cNvSpPr/>
                  <p:nvPr/>
                </p:nvSpPr>
                <p:spPr>
                  <a:xfrm flipV="1">
                    <a:off x="0" y="0"/>
                    <a:ext cx="636" cy="400058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197" name="Shape 4197"/>
                  <p:cNvSpPr/>
                  <p:nvPr/>
                </p:nvSpPr>
                <p:spPr>
                  <a:xfrm>
                    <a:off x="-1" y="0"/>
                    <a:ext cx="533402" cy="159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199" name="Shape 4199"/>
                <p:cNvSpPr/>
                <p:nvPr/>
              </p:nvSpPr>
              <p:spPr>
                <a:xfrm>
                  <a:off x="19050" y="401643"/>
                  <a:ext cx="800101" cy="2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00" name="Shape 4200"/>
                <p:cNvSpPr/>
                <p:nvPr/>
              </p:nvSpPr>
              <p:spPr>
                <a:xfrm flipH="1">
                  <a:off x="-1" y="382593"/>
                  <a:ext cx="3" cy="419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02" name="Shape 4202"/>
              <p:cNvSpPr/>
              <p:nvPr/>
            </p:nvSpPr>
            <p:spPr>
              <a:xfrm>
                <a:off x="0" y="401643"/>
                <a:ext cx="2762250" cy="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3" name="Shape 4203"/>
              <p:cNvSpPr/>
              <p:nvPr/>
            </p:nvSpPr>
            <p:spPr>
              <a:xfrm>
                <a:off x="0" y="1587"/>
                <a:ext cx="3600450" cy="3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06" name="Group 4206"/>
              <p:cNvGrpSpPr/>
              <p:nvPr/>
            </p:nvGrpSpPr>
            <p:grpSpPr>
              <a:xfrm>
                <a:off x="2419348" y="819161"/>
                <a:ext cx="361952" cy="419107"/>
                <a:chOff x="0" y="0"/>
                <a:chExt cx="361950" cy="419106"/>
              </a:xfrm>
            </p:grpSpPr>
            <p:sp>
              <p:nvSpPr>
                <p:cNvPr id="4204" name="Shape 4204"/>
                <p:cNvSpPr/>
                <p:nvPr/>
              </p:nvSpPr>
              <p:spPr>
                <a:xfrm flipV="1">
                  <a:off x="-1" y="1"/>
                  <a:ext cx="433" cy="419106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05" name="Shape 4205"/>
                <p:cNvSpPr/>
                <p:nvPr/>
              </p:nvSpPr>
              <p:spPr>
                <a:xfrm>
                  <a:off x="0" y="-1"/>
                  <a:ext cx="361951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07" name="Shape 4207"/>
              <p:cNvSpPr/>
              <p:nvPr/>
            </p:nvSpPr>
            <p:spPr>
              <a:xfrm>
                <a:off x="1619249" y="1239855"/>
                <a:ext cx="800101" cy="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8" name="Shape 4208"/>
              <p:cNvSpPr/>
              <p:nvPr/>
            </p:nvSpPr>
            <p:spPr>
              <a:xfrm>
                <a:off x="0" y="820749"/>
                <a:ext cx="2400300" cy="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09" name="Shape 4209"/>
              <p:cNvSpPr/>
              <p:nvPr/>
            </p:nvSpPr>
            <p:spPr>
              <a:xfrm flipV="1">
                <a:off x="2401568" y="1239855"/>
                <a:ext cx="2" cy="20574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10" name="Shape 4210"/>
              <p:cNvSpPr/>
              <p:nvPr/>
            </p:nvSpPr>
            <p:spPr>
              <a:xfrm flipV="1">
                <a:off x="2782568" y="820749"/>
                <a:ext cx="2" cy="2514636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11" name="Shape 4211"/>
              <p:cNvSpPr/>
              <p:nvPr/>
            </p:nvSpPr>
            <p:spPr>
              <a:xfrm flipV="1">
                <a:off x="3582668" y="382593"/>
                <a:ext cx="2" cy="295279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213" name="Shape 4213"/>
            <p:cNvSpPr/>
            <p:nvPr/>
          </p:nvSpPr>
          <p:spPr>
            <a:xfrm>
              <a:off x="531811" y="0"/>
              <a:ext cx="2008189" cy="40010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2000" b="0" i="1"/>
              </a:pP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i="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：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4251" name="Group 4251"/>
          <p:cNvGrpSpPr/>
          <p:nvPr/>
        </p:nvGrpSpPr>
        <p:grpSpPr>
          <a:xfrm>
            <a:off x="4613432" y="2706688"/>
            <a:ext cx="4349715" cy="4287524"/>
            <a:chOff x="112870" y="0"/>
            <a:chExt cx="4349713" cy="4287522"/>
          </a:xfrm>
        </p:grpSpPr>
        <p:grpSp>
          <p:nvGrpSpPr>
            <p:cNvPr id="4220" name="Group 4220"/>
            <p:cNvGrpSpPr/>
            <p:nvPr/>
          </p:nvGrpSpPr>
          <p:grpSpPr>
            <a:xfrm>
              <a:off x="112870" y="274640"/>
              <a:ext cx="4349713" cy="4012882"/>
              <a:chOff x="112871" y="-1"/>
              <a:chExt cx="4349711" cy="4012881"/>
            </a:xfrm>
          </p:grpSpPr>
          <p:grpSp>
            <p:nvGrpSpPr>
              <p:cNvPr id="4217" name="Group 4217"/>
              <p:cNvGrpSpPr/>
              <p:nvPr/>
            </p:nvGrpSpPr>
            <p:grpSpPr>
              <a:xfrm>
                <a:off x="379412" y="-1"/>
                <a:ext cx="4038601" cy="3587801"/>
                <a:chOff x="0" y="0"/>
                <a:chExt cx="4038600" cy="3587799"/>
              </a:xfrm>
            </p:grpSpPr>
            <p:sp>
              <p:nvSpPr>
                <p:cNvPr id="4215" name="Shape 4215"/>
                <p:cNvSpPr/>
                <p:nvPr/>
              </p:nvSpPr>
              <p:spPr>
                <a:xfrm>
                  <a:off x="1" y="3587799"/>
                  <a:ext cx="4038600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16" name="Shape 4216"/>
                <p:cNvSpPr/>
                <p:nvPr/>
              </p:nvSpPr>
              <p:spPr>
                <a:xfrm flipV="1">
                  <a:off x="0" y="0"/>
                  <a:ext cx="3" cy="3587800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lgDash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18" name="Shape 4218"/>
              <p:cNvSpPr/>
              <p:nvPr/>
            </p:nvSpPr>
            <p:spPr>
              <a:xfrm>
                <a:off x="568485" y="3641369"/>
                <a:ext cx="3894097" cy="37151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0"/>
                  </a:spcBef>
                  <a:defRPr sz="1800" b="0"/>
                </a:lvl1pPr>
              </a:lstStyle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1     2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</a:t>
                </a:r>
              </a:p>
            </p:txBody>
          </p:sp>
          <p:sp>
            <p:nvSpPr>
              <p:cNvPr id="4219" name="Shape 4219"/>
              <p:cNvSpPr/>
              <p:nvPr/>
            </p:nvSpPr>
            <p:spPr>
              <a:xfrm>
                <a:off x="112871" y="151805"/>
                <a:ext cx="455614" cy="32081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6799" tIns="46799" rIns="46799" bIns="4679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/>
                </a:lvl1pPr>
              </a:lstStyle>
              <a:p>
                <a:r>
                  <a:rPr dirty="0"/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4239" name="Group 4239"/>
            <p:cNvGrpSpPr/>
            <p:nvPr/>
          </p:nvGrpSpPr>
          <p:grpSpPr>
            <a:xfrm>
              <a:off x="360361" y="560395"/>
              <a:ext cx="4057652" cy="3314747"/>
              <a:chOff x="0" y="0"/>
              <a:chExt cx="4057650" cy="3314745"/>
            </a:xfrm>
          </p:grpSpPr>
          <p:sp>
            <p:nvSpPr>
              <p:cNvPr id="4221" name="Shape 4221"/>
              <p:cNvSpPr/>
              <p:nvPr/>
            </p:nvSpPr>
            <p:spPr>
              <a:xfrm flipV="1">
                <a:off x="1581148" y="1238267"/>
                <a:ext cx="2" cy="1257318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27" name="Group 4227"/>
              <p:cNvGrpSpPr/>
              <p:nvPr/>
            </p:nvGrpSpPr>
            <p:grpSpPr>
              <a:xfrm>
                <a:off x="2705099" y="17462"/>
                <a:ext cx="1352552" cy="801700"/>
                <a:chOff x="0" y="0"/>
                <a:chExt cx="1352550" cy="801699"/>
              </a:xfrm>
            </p:grpSpPr>
            <p:grpSp>
              <p:nvGrpSpPr>
                <p:cNvPr id="4224" name="Group 4224"/>
                <p:cNvGrpSpPr/>
                <p:nvPr/>
              </p:nvGrpSpPr>
              <p:grpSpPr>
                <a:xfrm>
                  <a:off x="819150" y="0"/>
                  <a:ext cx="533401" cy="400058"/>
                  <a:chOff x="0" y="0"/>
                  <a:chExt cx="533400" cy="400057"/>
                </a:xfrm>
              </p:grpSpPr>
              <p:sp>
                <p:nvSpPr>
                  <p:cNvPr id="4222" name="Shape 4222"/>
                  <p:cNvSpPr/>
                  <p:nvPr/>
                </p:nvSpPr>
                <p:spPr>
                  <a:xfrm flipV="1">
                    <a:off x="0" y="-1"/>
                    <a:ext cx="636" cy="400059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4223" name="Shape 4223"/>
                  <p:cNvSpPr/>
                  <p:nvPr/>
                </p:nvSpPr>
                <p:spPr>
                  <a:xfrm>
                    <a:off x="-1" y="0"/>
                    <a:ext cx="533402" cy="1590"/>
                  </a:xfrm>
                  <a:prstGeom prst="line">
                    <a:avLst/>
                  </a:prstGeom>
                  <a:noFill/>
                  <a:ln w="38100" cap="flat">
                    <a:solidFill>
                      <a:srgbClr val="0000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  <p:sp>
              <p:nvSpPr>
                <p:cNvPr id="4225" name="Shape 4225"/>
                <p:cNvSpPr/>
                <p:nvPr/>
              </p:nvSpPr>
              <p:spPr>
                <a:xfrm>
                  <a:off x="19050" y="401643"/>
                  <a:ext cx="800101" cy="1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26" name="Shape 4226"/>
                <p:cNvSpPr/>
                <p:nvPr/>
              </p:nvSpPr>
              <p:spPr>
                <a:xfrm flipH="1">
                  <a:off x="-1" y="382592"/>
                  <a:ext cx="3" cy="419108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grpSp>
            <p:nvGrpSpPr>
              <p:cNvPr id="4230" name="Group 4230"/>
              <p:cNvGrpSpPr/>
              <p:nvPr/>
            </p:nvGrpSpPr>
            <p:grpSpPr>
              <a:xfrm>
                <a:off x="2362198" y="817573"/>
                <a:ext cx="361952" cy="419108"/>
                <a:chOff x="0" y="0"/>
                <a:chExt cx="361950" cy="419106"/>
              </a:xfrm>
            </p:grpSpPr>
            <p:sp>
              <p:nvSpPr>
                <p:cNvPr id="4228" name="Shape 4228"/>
                <p:cNvSpPr/>
                <p:nvPr/>
              </p:nvSpPr>
              <p:spPr>
                <a:xfrm flipV="1">
                  <a:off x="-1" y="0"/>
                  <a:ext cx="434" cy="41910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29" name="Shape 4229"/>
                <p:cNvSpPr/>
                <p:nvPr/>
              </p:nvSpPr>
              <p:spPr>
                <a:xfrm>
                  <a:off x="0" y="-1"/>
                  <a:ext cx="361951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0000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31" name="Shape 4231"/>
              <p:cNvSpPr/>
              <p:nvPr/>
            </p:nvSpPr>
            <p:spPr>
              <a:xfrm>
                <a:off x="1562099" y="1238267"/>
                <a:ext cx="800101" cy="1"/>
              </a:xfrm>
              <a:prstGeom prst="line">
                <a:avLst/>
              </a:prstGeom>
              <a:noFill/>
              <a:ln w="38100" cap="flat">
                <a:solidFill>
                  <a:srgbClr val="0000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2" name="Shape 4232"/>
              <p:cNvSpPr/>
              <p:nvPr/>
            </p:nvSpPr>
            <p:spPr>
              <a:xfrm flipH="1" flipV="1">
                <a:off x="57149" y="1219216"/>
                <a:ext cx="1504951" cy="2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3" name="Shape 4233"/>
              <p:cNvSpPr/>
              <p:nvPr/>
            </p:nvSpPr>
            <p:spPr>
              <a:xfrm>
                <a:off x="0" y="400055"/>
                <a:ext cx="2686050" cy="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4" name="Shape 4234"/>
              <p:cNvSpPr/>
              <p:nvPr/>
            </p:nvSpPr>
            <p:spPr>
              <a:xfrm>
                <a:off x="19050" y="0"/>
                <a:ext cx="3505200" cy="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5" name="Shape 4235"/>
              <p:cNvSpPr/>
              <p:nvPr/>
            </p:nvSpPr>
            <p:spPr>
              <a:xfrm>
                <a:off x="57149" y="819161"/>
                <a:ext cx="2286002" cy="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6" name="Shape 4236"/>
              <p:cNvSpPr/>
              <p:nvPr/>
            </p:nvSpPr>
            <p:spPr>
              <a:xfrm flipV="1">
                <a:off x="2325368" y="1219216"/>
                <a:ext cx="2" cy="2057430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7" name="Shape 4237"/>
              <p:cNvSpPr/>
              <p:nvPr/>
            </p:nvSpPr>
            <p:spPr>
              <a:xfrm flipV="1">
                <a:off x="2706369" y="800110"/>
                <a:ext cx="2" cy="2476537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38" name="Shape 4238"/>
              <p:cNvSpPr/>
              <p:nvPr/>
            </p:nvSpPr>
            <p:spPr>
              <a:xfrm flipV="1">
                <a:off x="3525518" y="361955"/>
                <a:ext cx="2" cy="2952791"/>
              </a:xfrm>
              <a:prstGeom prst="line">
                <a:avLst/>
              </a:prstGeom>
              <a:noFill/>
              <a:ln w="28575" cap="flat">
                <a:solidFill>
                  <a:srgbClr val="0000FF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249" name="Group 4249"/>
            <p:cNvGrpSpPr/>
            <p:nvPr/>
          </p:nvGrpSpPr>
          <p:grpSpPr>
            <a:xfrm>
              <a:off x="398461" y="3035340"/>
              <a:ext cx="1544322" cy="820751"/>
              <a:chOff x="0" y="0"/>
              <a:chExt cx="1544320" cy="820750"/>
            </a:xfrm>
          </p:grpSpPr>
          <p:grpSp>
            <p:nvGrpSpPr>
              <p:cNvPr id="4242" name="Group 4242"/>
              <p:cNvGrpSpPr/>
              <p:nvPr/>
            </p:nvGrpSpPr>
            <p:grpSpPr>
              <a:xfrm>
                <a:off x="800099" y="400055"/>
                <a:ext cx="361952" cy="419108"/>
                <a:chOff x="0" y="0"/>
                <a:chExt cx="361951" cy="419106"/>
              </a:xfrm>
            </p:grpSpPr>
            <p:sp>
              <p:nvSpPr>
                <p:cNvPr id="4240" name="Shape 4240"/>
                <p:cNvSpPr/>
                <p:nvPr/>
              </p:nvSpPr>
              <p:spPr>
                <a:xfrm flipV="1">
                  <a:off x="-1" y="1"/>
                  <a:ext cx="434" cy="41910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41" name="Shape 4241"/>
                <p:cNvSpPr/>
                <p:nvPr/>
              </p:nvSpPr>
              <p:spPr>
                <a:xfrm>
                  <a:off x="0" y="-1"/>
                  <a:ext cx="361952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43" name="Shape 4243"/>
              <p:cNvSpPr/>
              <p:nvPr/>
            </p:nvSpPr>
            <p:spPr>
              <a:xfrm>
                <a:off x="-1" y="820749"/>
                <a:ext cx="800102" cy="2"/>
              </a:xfrm>
              <a:prstGeom prst="line">
                <a:avLst/>
              </a:prstGeom>
              <a:noFill/>
              <a:ln w="381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4246" name="Group 4246"/>
              <p:cNvGrpSpPr/>
              <p:nvPr/>
            </p:nvGrpSpPr>
            <p:grpSpPr>
              <a:xfrm>
                <a:off x="1162049" y="-1"/>
                <a:ext cx="361952" cy="419108"/>
                <a:chOff x="0" y="0"/>
                <a:chExt cx="361951" cy="419106"/>
              </a:xfrm>
            </p:grpSpPr>
            <p:sp>
              <p:nvSpPr>
                <p:cNvPr id="4244" name="Shape 4244"/>
                <p:cNvSpPr/>
                <p:nvPr/>
              </p:nvSpPr>
              <p:spPr>
                <a:xfrm flipV="1">
                  <a:off x="-1" y="1"/>
                  <a:ext cx="434" cy="419106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4245" name="Shape 4245"/>
                <p:cNvSpPr/>
                <p:nvPr/>
              </p:nvSpPr>
              <p:spPr>
                <a:xfrm>
                  <a:off x="0" y="-1"/>
                  <a:ext cx="361952" cy="1667"/>
                </a:xfrm>
                <a:prstGeom prst="line">
                  <a:avLst/>
                </a:prstGeom>
                <a:noFill/>
                <a:ln w="38100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  <p:sp>
            <p:nvSpPr>
              <p:cNvPr id="4247" name="Shape 4247"/>
              <p:cNvSpPr/>
              <p:nvPr/>
            </p:nvSpPr>
            <p:spPr>
              <a:xfrm flipV="1">
                <a:off x="1544319" y="39688"/>
                <a:ext cx="2" cy="781063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48" name="Shape 4248"/>
              <p:cNvSpPr/>
              <p:nvPr/>
            </p:nvSpPr>
            <p:spPr>
              <a:xfrm flipV="1">
                <a:off x="1163319" y="401643"/>
                <a:ext cx="2" cy="419108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ysDot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250" name="Shape 4250"/>
            <p:cNvSpPr/>
            <p:nvPr/>
          </p:nvSpPr>
          <p:spPr>
            <a:xfrm>
              <a:off x="531811" y="0"/>
              <a:ext cx="603689" cy="400108"/>
            </a:xfrm>
            <a:prstGeom prst="rect">
              <a:avLst/>
            </a:prstGeom>
            <a:solidFill>
              <a:srgbClr val="CCFFCC"/>
            </a:solidFill>
            <a:ln w="12700" cap="flat">
              <a:solidFill>
                <a:srgbClr val="008000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2000" b="0" i="1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</a:t>
              </a:r>
            </a:p>
          </p:txBody>
        </p:sp>
      </p:grpSp>
      <p:sp>
        <p:nvSpPr>
          <p:cNvPr id="4252" name="Shape 4252"/>
          <p:cNvSpPr/>
          <p:nvPr/>
        </p:nvSpPr>
        <p:spPr>
          <a:xfrm>
            <a:off x="3390676" y="1358812"/>
            <a:ext cx="5949134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={(5,4), (6,6), (7,7), (8,9)}</a:t>
            </a:r>
          </a:p>
        </p:txBody>
      </p:sp>
      <p:sp>
        <p:nvSpPr>
          <p:cNvPr id="4253" name="Shape 4253"/>
          <p:cNvSpPr/>
          <p:nvPr/>
        </p:nvSpPr>
        <p:spPr>
          <a:xfrm>
            <a:off x="2681046" y="2004231"/>
            <a:ext cx="6760054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={(0,0),(1,2),(2,3),(5,4),(6,6),(7,7),(8,9)}</a:t>
            </a:r>
          </a:p>
        </p:txBody>
      </p:sp>
      <p:sp>
        <p:nvSpPr>
          <p:cNvPr id="4254" name="Shape 4254"/>
          <p:cNvSpPr/>
          <p:nvPr/>
        </p:nvSpPr>
        <p:spPr>
          <a:xfrm>
            <a:off x="6576851" y="4995905"/>
            <a:ext cx="360363" cy="360363"/>
          </a:xfrm>
          <a:prstGeom prst="ellipse">
            <a:avLst/>
          </a:prstGeom>
          <a:ln w="19050">
            <a:solidFill>
              <a:srgbClr val="0000FF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  <p:sp>
        <p:nvSpPr>
          <p:cNvPr id="4256" name="Shape 4256"/>
          <p:cNvSpPr/>
          <p:nvPr/>
        </p:nvSpPr>
        <p:spPr>
          <a:xfrm>
            <a:off x="6518656" y="5175724"/>
            <a:ext cx="378971" cy="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0B54D23-670A-1843-AD87-E25614F3AA3A}"/>
              </a:ext>
            </a:extLst>
          </p:cNvPr>
          <p:cNvSpPr txBox="1"/>
          <p:nvPr/>
        </p:nvSpPr>
        <p:spPr>
          <a:xfrm>
            <a:off x="4027511" y="741292"/>
            <a:ext cx="2313319" cy="451917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+(p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kumimoji="0" lang="en-US" altLang="zh-CN" sz="2400" b="1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)=(5,4)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AA26263A-3565-CF4B-B202-F5EA18DE919B}"/>
              </a:ext>
            </a:extLst>
          </p:cNvPr>
          <p:cNvCxnSpPr/>
          <p:nvPr/>
        </p:nvCxnSpPr>
        <p:spPr>
          <a:xfrm>
            <a:off x="7016096" y="600437"/>
            <a:ext cx="742017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36106531-8364-0744-9679-A4DC74D9977F}"/>
              </a:ext>
            </a:extLst>
          </p:cNvPr>
          <p:cNvCxnSpPr/>
          <p:nvPr/>
        </p:nvCxnSpPr>
        <p:spPr>
          <a:xfrm>
            <a:off x="4261211" y="1884211"/>
            <a:ext cx="742017" cy="0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7" grpId="0" animBg="1"/>
      <p:bldP spid="4254" grpId="0" animBg="1"/>
      <p:bldP spid="4256" grpId="0" animBg="1"/>
      <p:bldP spid="9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4259" name="Shape 4259"/>
          <p:cNvSpPr/>
          <p:nvPr/>
        </p:nvSpPr>
        <p:spPr>
          <a:xfrm>
            <a:off x="768871" y="3272020"/>
            <a:ext cx="7642769" cy="103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例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: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{(0,0),(1,2),(2,3),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(3,5)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(5,4)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,(6,6),(7,7),(8,9)}</a:t>
            </a:r>
          </a:p>
        </p:txBody>
      </p:sp>
      <p:sp>
        <p:nvSpPr>
          <p:cNvPr id="4260" name="Shape 4260"/>
          <p:cNvSpPr/>
          <p:nvPr/>
        </p:nvSpPr>
        <p:spPr>
          <a:xfrm>
            <a:off x="768871" y="5074499"/>
            <a:ext cx="7262813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FF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={(0,0), (1,2), (2,3), (5,4), (6,6), (7,7), (8,9)}</a:t>
            </a:r>
          </a:p>
        </p:txBody>
      </p:sp>
      <p:sp>
        <p:nvSpPr>
          <p:cNvPr id="4261" name="Shape 4261"/>
          <p:cNvSpPr/>
          <p:nvPr/>
        </p:nvSpPr>
        <p:spPr>
          <a:xfrm>
            <a:off x="187890" y="4332399"/>
            <a:ext cx="8730642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根据支配规则，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5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&gt;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，所以序偶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(3, 5)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被舍弃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262" name="Shape 4262"/>
          <p:cNvSpPr/>
          <p:nvPr/>
        </p:nvSpPr>
        <p:spPr>
          <a:xfrm>
            <a:off x="395287" y="817562"/>
            <a:ext cx="8389938" cy="21720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800"/>
              </a:spcBef>
              <a:defRPr sz="36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支配规则</a:t>
            </a:r>
            <a:r>
              <a:rPr dirty="0"/>
              <a:t>：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中一个有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另一个有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并且在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的同时有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那么，序偶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被放弃。称为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支配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" grpId="1" animBg="1" advAuto="0"/>
      <p:bldP spid="4260" grpId="3" animBg="1" advAuto="0"/>
      <p:bldP spid="4261" grpId="2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4" name="Shape 4264"/>
          <p:cNvSpPr>
            <a:spLocks noGrp="1"/>
          </p:cNvSpPr>
          <p:nvPr>
            <p:ph type="sldNum" sz="quarter" idx="4294967295"/>
          </p:nvPr>
        </p:nvSpPr>
        <p:spPr>
          <a:xfrm>
            <a:off x="8645526" y="6425861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sp>
        <p:nvSpPr>
          <p:cNvPr id="4265" name="Shape 4265"/>
          <p:cNvSpPr>
            <a:spLocks noGrp="1"/>
          </p:cNvSpPr>
          <p:nvPr>
            <p:ph type="title"/>
          </p:nvPr>
        </p:nvSpPr>
        <p:spPr>
          <a:xfrm>
            <a:off x="179387" y="115887"/>
            <a:ext cx="8964613" cy="1255713"/>
          </a:xfrm>
          <a:prstGeom prst="rect">
            <a:avLst/>
          </a:prstGeom>
        </p:spPr>
        <p:txBody>
          <a:bodyPr/>
          <a:lstStyle/>
          <a:p>
            <a:pPr defTabSz="849312">
              <a:defRPr sz="33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基于动态规划的向后处理法</a:t>
            </a:r>
            <a:br>
              <a:rPr dirty="0"/>
            </a:br>
            <a:r>
              <a:rPr dirty="0"/>
              <a:t>求解</a:t>
            </a:r>
            <a:r>
              <a:rPr b="1" dirty="0">
                <a:latin typeface="Garamond"/>
                <a:ea typeface="Garamond"/>
                <a:cs typeface="Garamond"/>
                <a:sym typeface="Garamond"/>
              </a:rPr>
              <a:t>0/1</a:t>
            </a:r>
            <a:r>
              <a:rPr dirty="0"/>
              <a:t>背包问题</a:t>
            </a:r>
            <a:r>
              <a:rPr b="1" dirty="0">
                <a:latin typeface="+mj-lt"/>
                <a:ea typeface="+mj-ea"/>
                <a:cs typeface="+mj-cs"/>
                <a:sym typeface="Arial"/>
              </a:rPr>
              <a:t>——</a:t>
            </a:r>
            <a:r>
              <a:rPr dirty="0" err="1"/>
              <a:t>序偶对方法</a:t>
            </a:r>
            <a:endParaRPr dirty="0"/>
          </a:p>
        </p:txBody>
      </p:sp>
      <p:sp>
        <p:nvSpPr>
          <p:cNvPr id="4266" name="Shape 4266"/>
          <p:cNvSpPr>
            <a:spLocks noGrp="1"/>
          </p:cNvSpPr>
          <p:nvPr>
            <p:ph type="body" idx="1"/>
          </p:nvPr>
        </p:nvSpPr>
        <p:spPr>
          <a:xfrm>
            <a:off x="303212" y="1557337"/>
            <a:ext cx="8229601" cy="453548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5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  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设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表示由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…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个决策序列中一些可能的序列所产生的序偶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集合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。</a:t>
            </a:r>
          </a:p>
          <a:p>
            <a:pPr>
              <a:spcBef>
                <a:spcPts val="500"/>
              </a:spcBef>
              <a:buChar char="p"/>
              <a:defRPr sz="2000"/>
            </a:pPr>
            <a:r>
              <a:rPr dirty="0"/>
              <a:t> 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sz="2400" dirty="0"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{(0,0)}</a:t>
            </a:r>
            <a:r>
              <a:rPr sz="2400" b="1" dirty="0"/>
              <a:t> </a:t>
            </a:r>
          </a:p>
          <a:p>
            <a:pPr>
              <a:spcBef>
                <a:spcPts val="500"/>
              </a:spcBef>
              <a:buChar char="p"/>
              <a:defRPr sz="24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i</a:t>
            </a:r>
            <a:r>
              <a:rPr dirty="0"/>
              <a:t> </a:t>
            </a:r>
            <a:r>
              <a:rPr b="0" i="0" dirty="0">
                <a:latin typeface="Symbol"/>
                <a:ea typeface="Symbol"/>
                <a:cs typeface="Symbol"/>
                <a:sym typeface="Symbol"/>
              </a:rPr>
              <a:t>≥</a:t>
            </a:r>
            <a:r>
              <a:rPr i="0" dirty="0"/>
              <a:t>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时，将</a:t>
            </a:r>
            <a:r>
              <a:rPr i="0" dirty="0"/>
              <a:t>(</a:t>
            </a:r>
            <a:r>
              <a:rPr dirty="0"/>
              <a:t>p</a:t>
            </a:r>
            <a:r>
              <a:rPr baseline="-25000" dirty="0"/>
              <a:t>i</a:t>
            </a:r>
            <a:r>
              <a:rPr i="0" dirty="0"/>
              <a:t>, </a:t>
            </a:r>
            <a:r>
              <a:rPr dirty="0" err="1"/>
              <a:t>w</a:t>
            </a:r>
            <a:r>
              <a:rPr baseline="-25000" dirty="0" err="1"/>
              <a:t>i</a:t>
            </a:r>
            <a:r>
              <a:rPr i="0" dirty="0"/>
              <a:t>)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加到</a:t>
            </a:r>
            <a:r>
              <a:rPr i="0" dirty="0"/>
              <a:t>S</a:t>
            </a:r>
            <a:r>
              <a:rPr baseline="30000" dirty="0"/>
              <a:t>i</a:t>
            </a:r>
            <a:r>
              <a:rPr b="0" i="0"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0" baseline="30000" dirty="0"/>
              <a:t>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的每一对序偶上就得到</a:t>
            </a:r>
            <a:r>
              <a:rPr i="0" dirty="0"/>
              <a:t>S</a:t>
            </a:r>
            <a:r>
              <a:rPr baseline="30000" dirty="0"/>
              <a:t>i</a:t>
            </a:r>
            <a:r>
              <a:rPr i="0" baseline="-25000" dirty="0"/>
              <a:t>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，</a:t>
            </a:r>
          </a:p>
          <a:p>
            <a:pPr>
              <a:spcBef>
                <a:spcPts val="500"/>
              </a:spcBef>
              <a:buSzTx/>
              <a:buNone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  </a:t>
            </a:r>
            <a:r>
              <a:rPr dirty="0" err="1"/>
              <a:t>即</a:t>
            </a:r>
            <a:r>
              <a:rPr dirty="0"/>
              <a:t> 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{(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)|(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5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baseline="-25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30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1" dirty="0">
                <a:solidFill>
                  <a:srgbClr val="0000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buChar char="p"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在</a:t>
            </a:r>
            <a:r>
              <a:rPr dirty="0">
                <a:solidFill>
                  <a:srgbClr val="FF0000"/>
                </a:solidFill>
              </a:rPr>
              <a:t>支配规则</a:t>
            </a:r>
            <a:r>
              <a:rPr dirty="0"/>
              <a:t>下将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和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归并成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/>
              <a:t>。</a:t>
            </a:r>
            <a:endParaRPr b="1" dirty="0">
              <a:solidFill>
                <a:srgbClr val="0000FF"/>
              </a:solidFill>
            </a:endParaRPr>
          </a:p>
          <a:p>
            <a:pPr>
              <a:spcBef>
                <a:spcPts val="500"/>
              </a:spcBef>
              <a:buChar char="p"/>
              <a:defRPr sz="24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在生成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 err="1"/>
              <a:t>时，</a:t>
            </a:r>
            <a:r>
              <a:rPr dirty="0" err="1">
                <a:solidFill>
                  <a:srgbClr val="0000FF"/>
                </a:solidFill>
              </a:rPr>
              <a:t>将</a:t>
            </a:r>
            <a:r>
              <a:rPr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&gt;</a:t>
            </a:r>
            <a:r>
              <a:rPr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dirty="0" err="1">
                <a:solidFill>
                  <a:srgbClr val="0000FF"/>
                </a:solidFill>
              </a:rPr>
              <a:t>的那些序偶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dirty="0" err="1">
                <a:solidFill>
                  <a:srgbClr val="0000FF"/>
                </a:solidFill>
              </a:rPr>
              <a:t>去掉，</a:t>
            </a:r>
            <a:r>
              <a:rPr dirty="0" err="1"/>
              <a:t>它们不能导出满足约束条件的可行解</a:t>
            </a:r>
            <a:r>
              <a:rPr dirty="0"/>
              <a:t>。</a:t>
            </a:r>
          </a:p>
        </p:txBody>
      </p:sp>
      <p:sp>
        <p:nvSpPr>
          <p:cNvPr id="4267" name="Shape 4267"/>
          <p:cNvSpPr/>
          <p:nvPr/>
        </p:nvSpPr>
        <p:spPr>
          <a:xfrm>
            <a:off x="539750" y="1485900"/>
            <a:ext cx="7920038" cy="1079500"/>
          </a:xfrm>
          <a:prstGeom prst="rect">
            <a:avLst/>
          </a:prstGeom>
          <a:ln w="57150">
            <a:solidFill>
              <a:srgbClr val="66CCFF"/>
            </a:solidFill>
          </a:ln>
        </p:spPr>
        <p:txBody>
          <a:bodyPr lIns="45719" rIns="45719" anchor="ctr"/>
          <a:lstStyle/>
          <a:p>
            <a:pPr algn="l">
              <a:lnSpc>
                <a:spcPct val="100000"/>
              </a:lnSpc>
              <a:spcBef>
                <a:spcPts val="0"/>
              </a:spcBef>
              <a:defRPr sz="1600" b="0">
                <a:latin typeface="+mj-lt"/>
                <a:ea typeface="+mj-ea"/>
                <a:cs typeface="+mj-cs"/>
                <a:sym typeface="Arial"/>
              </a:defRPr>
            </a:pPr>
            <a:endParaRPr/>
          </a:p>
        </p:txBody>
      </p:sp>
      <p:grpSp>
        <p:nvGrpSpPr>
          <p:cNvPr id="4270" name="Group 4270"/>
          <p:cNvGrpSpPr/>
          <p:nvPr/>
        </p:nvGrpSpPr>
        <p:grpSpPr>
          <a:xfrm>
            <a:off x="4022725" y="4718050"/>
            <a:ext cx="4508501" cy="1708150"/>
            <a:chOff x="0" y="0"/>
            <a:chExt cx="4508500" cy="1708150"/>
          </a:xfrm>
        </p:grpSpPr>
        <p:sp>
          <p:nvSpPr>
            <p:cNvPr id="4268" name="Shape 4268"/>
            <p:cNvSpPr/>
            <p:nvPr/>
          </p:nvSpPr>
          <p:spPr>
            <a:xfrm>
              <a:off x="0" y="0"/>
              <a:ext cx="4508500" cy="170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3" y="6450"/>
                  </a:moveTo>
                  <a:lnTo>
                    <a:pt x="213" y="21600"/>
                  </a:lnTo>
                  <a:lnTo>
                    <a:pt x="21600" y="21600"/>
                  </a:lnTo>
                  <a:lnTo>
                    <a:pt x="21600" y="6450"/>
                  </a:lnTo>
                  <a:lnTo>
                    <a:pt x="9124" y="6450"/>
                  </a:lnTo>
                  <a:lnTo>
                    <a:pt x="0" y="0"/>
                  </a:lnTo>
                  <a:lnTo>
                    <a:pt x="3777" y="6450"/>
                  </a:lnTo>
                  <a:close/>
                </a:path>
              </a:pathLst>
            </a:custGeom>
            <a:solidFill>
              <a:srgbClr val="FFFFCC"/>
            </a:solidFill>
            <a:ln w="19050" cap="flat">
              <a:solidFill>
                <a:srgbClr val="FF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69" name="Shape 4269"/>
            <p:cNvSpPr/>
            <p:nvPr/>
          </p:nvSpPr>
          <p:spPr>
            <a:xfrm>
              <a:off x="44433" y="510070"/>
              <a:ext cx="4464068" cy="10459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这样生成的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S</a:t>
              </a:r>
              <a:r>
                <a:rPr sz="2000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i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的所有序偶是背包问题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KNAP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(1,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i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,X)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M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各种情况下的最优解。</a:t>
              </a:r>
            </a:p>
          </p:txBody>
        </p:sp>
      </p:grpSp>
      <p:grpSp>
        <p:nvGrpSpPr>
          <p:cNvPr id="4273" name="Group 4273"/>
          <p:cNvGrpSpPr/>
          <p:nvPr/>
        </p:nvGrpSpPr>
        <p:grpSpPr>
          <a:xfrm>
            <a:off x="374938" y="5002211"/>
            <a:ext cx="3549363" cy="1423989"/>
            <a:chOff x="-452149" y="-25401"/>
            <a:chExt cx="3549362" cy="1423988"/>
          </a:xfrm>
        </p:grpSpPr>
        <p:sp>
          <p:nvSpPr>
            <p:cNvPr id="4271" name="Shape 4271"/>
            <p:cNvSpPr/>
            <p:nvPr/>
          </p:nvSpPr>
          <p:spPr>
            <a:xfrm>
              <a:off x="-452149" y="-25401"/>
              <a:ext cx="3465513" cy="1423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034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034"/>
                  </a:lnTo>
                  <a:lnTo>
                    <a:pt x="9000" y="3034"/>
                  </a:lnTo>
                  <a:lnTo>
                    <a:pt x="332" y="0"/>
                  </a:lnTo>
                  <a:lnTo>
                    <a:pt x="3600" y="3034"/>
                  </a:lnTo>
                  <a:close/>
                </a:path>
              </a:pathLst>
            </a:custGeom>
            <a:solidFill>
              <a:srgbClr val="FFFFCC"/>
            </a:solidFill>
            <a:ln w="19050" cap="flat">
              <a:solidFill>
                <a:srgbClr val="FF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endParaRPr/>
            </a:p>
          </p:txBody>
        </p:sp>
        <p:sp>
          <p:nvSpPr>
            <p:cNvPr id="4272" name="Shape 4272"/>
            <p:cNvSpPr/>
            <p:nvPr/>
          </p:nvSpPr>
          <p:spPr>
            <a:xfrm>
              <a:off x="0" y="200026"/>
              <a:ext cx="3097213" cy="1015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KNAP(1,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,M)</a:t>
              </a:r>
              <a:r>
                <a:rPr sz="2000" dirty="0" err="1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的最优解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(M)</a:t>
              </a:r>
              <a:r>
                <a:rPr sz="2000" dirty="0" err="1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由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sz="2000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sz="2000" dirty="0" err="1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的最后一对序偶的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2000" dirty="0" err="1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值给出</a:t>
              </a:r>
              <a:r>
                <a:rPr sz="20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Shape 3742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3743" name="Shape 3743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835025"/>
          </a:xfrm>
          <a:prstGeom prst="rect">
            <a:avLst/>
          </a:prstGeom>
        </p:spPr>
        <p:txBody>
          <a:bodyPr/>
          <a:lstStyle>
            <a:lvl1pPr defTabSz="876300">
              <a:defRPr sz="42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>
                <a:solidFill>
                  <a:srgbClr val="0070C0"/>
                </a:solidFill>
              </a:rPr>
              <a:t>问题描述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744" name="Shape 3744"/>
          <p:cNvSpPr/>
          <p:nvPr/>
        </p:nvSpPr>
        <p:spPr>
          <a:xfrm>
            <a:off x="471487" y="3422650"/>
            <a:ext cx="795813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/>
              <a:t>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背包问题的形式描述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KNAP(1, </a:t>
            </a:r>
            <a:r>
              <a:rPr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M)</a:t>
            </a:r>
            <a:endParaRPr sz="1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457200" algn="l">
              <a:lnSpc>
                <a:spcPct val="100000"/>
              </a:lnSpc>
              <a:spcBef>
                <a:spcPts val="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极大化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             </a:t>
            </a:r>
            <a:r>
              <a:rPr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i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&gt;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</a:p>
          <a:p>
            <a:pPr lvl="1" indent="457200" algn="l">
              <a:lnSpc>
                <a:spcPct val="100000"/>
              </a:lnSpc>
              <a:spcBef>
                <a:spcPts val="0"/>
              </a:spcBef>
              <a:defRPr sz="2800" b="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lvl="1" indent="457200" algn="l">
              <a:lnSpc>
                <a:spcPct val="100000"/>
              </a:lnSpc>
              <a:spcBef>
                <a:spcPts val="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        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&gt;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0, 1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	</a:t>
            </a:r>
          </a:p>
        </p:txBody>
      </p:sp>
      <p:sp>
        <p:nvSpPr>
          <p:cNvPr id="3745" name="Shape 3745"/>
          <p:cNvSpPr/>
          <p:nvPr/>
        </p:nvSpPr>
        <p:spPr>
          <a:xfrm>
            <a:off x="2165349" y="4357687"/>
            <a:ext cx="109219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3746" name="Shape 3746"/>
          <p:cNvSpPr/>
          <p:nvPr/>
        </p:nvSpPr>
        <p:spPr>
          <a:xfrm>
            <a:off x="468312" y="1747837"/>
            <a:ext cx="8089901" cy="1818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/>
              <a:t>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背包问题要求物品或者整件装入背包中，或者根本不装入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即不能装入物品的一部分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，所以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限定只能取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或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值，可以用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KNAP(1, </a:t>
            </a:r>
            <a:r>
              <a:rPr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M)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表示这个问题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3747" name="Shape 3747"/>
          <p:cNvSpPr/>
          <p:nvPr/>
        </p:nvSpPr>
        <p:spPr>
          <a:xfrm>
            <a:off x="2343147" y="5143301"/>
            <a:ext cx="91440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5" name="Shape 4275"/>
          <p:cNvSpPr>
            <a:spLocks noGrp="1"/>
          </p:cNvSpPr>
          <p:nvPr>
            <p:ph type="sldNum" sz="quarter" idx="4294967295"/>
          </p:nvPr>
        </p:nvSpPr>
        <p:spPr>
          <a:xfrm>
            <a:off x="8419593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276" name="Shape 4276"/>
          <p:cNvSpPr>
            <a:spLocks noGrp="1"/>
          </p:cNvSpPr>
          <p:nvPr>
            <p:ph type="title"/>
          </p:nvPr>
        </p:nvSpPr>
        <p:spPr>
          <a:xfrm>
            <a:off x="395287" y="115887"/>
            <a:ext cx="8229601" cy="720726"/>
          </a:xfrm>
          <a:prstGeom prst="rect">
            <a:avLst/>
          </a:prstGeom>
        </p:spPr>
        <p:txBody>
          <a:bodyPr/>
          <a:lstStyle>
            <a:lvl1pPr defTabSz="749300">
              <a:defRPr sz="36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t>序偶对方法实例</a:t>
            </a:r>
          </a:p>
        </p:txBody>
      </p:sp>
      <p:sp>
        <p:nvSpPr>
          <p:cNvPr id="4277" name="Shape 4277"/>
          <p:cNvSpPr/>
          <p:nvPr/>
        </p:nvSpPr>
        <p:spPr>
          <a:xfrm>
            <a:off x="612775" y="1881187"/>
            <a:ext cx="17287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{(0,0)}</a:t>
            </a:r>
          </a:p>
        </p:txBody>
      </p:sp>
      <p:sp>
        <p:nvSpPr>
          <p:cNvPr id="4278" name="Shape 4278"/>
          <p:cNvSpPr/>
          <p:nvPr/>
        </p:nvSpPr>
        <p:spPr>
          <a:xfrm>
            <a:off x="3995737" y="1881187"/>
            <a:ext cx="19446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{(1,2)}</a:t>
            </a:r>
          </a:p>
        </p:txBody>
      </p:sp>
      <p:grpSp>
        <p:nvGrpSpPr>
          <p:cNvPr id="4281" name="Group 4281"/>
          <p:cNvGrpSpPr/>
          <p:nvPr/>
        </p:nvGrpSpPr>
        <p:grpSpPr>
          <a:xfrm>
            <a:off x="2268537" y="1700212"/>
            <a:ext cx="1800226" cy="469901"/>
            <a:chOff x="0" y="0"/>
            <a:chExt cx="1800225" cy="469900"/>
          </a:xfrm>
        </p:grpSpPr>
        <p:sp>
          <p:nvSpPr>
            <p:cNvPr id="4279" name="Shape 4279"/>
            <p:cNvSpPr/>
            <p:nvPr/>
          </p:nvSpPr>
          <p:spPr>
            <a:xfrm>
              <a:off x="0" y="-1"/>
              <a:ext cx="1800225" cy="446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200"/>
                </a:spcBef>
                <a:defRPr sz="2000" b="0"/>
              </a:pPr>
              <a:r>
                <a:rPr dirty="0"/>
                <a:t>(</a:t>
              </a:r>
              <a:r>
                <a:rPr i="1" dirty="0"/>
                <a:t>p</a:t>
              </a:r>
              <a:r>
                <a:rPr baseline="-25000" dirty="0"/>
                <a:t>1</a:t>
              </a:r>
              <a:r>
                <a:rPr dirty="0"/>
                <a:t>,</a:t>
              </a:r>
              <a:r>
                <a:rPr i="1" dirty="0"/>
                <a:t>w</a:t>
              </a:r>
              <a:r>
                <a:rPr baseline="-25000" dirty="0"/>
                <a:t>1</a:t>
              </a:r>
              <a:r>
                <a:rPr dirty="0"/>
                <a:t>)</a:t>
              </a:r>
              <a:r>
                <a:rPr dirty="0">
                  <a:latin typeface="Symbol"/>
                  <a:ea typeface="Symbol"/>
                  <a:cs typeface="Symbol"/>
                  <a:sym typeface="Symbol"/>
                </a:rPr>
                <a:t>=</a:t>
              </a:r>
              <a:r>
                <a:rPr dirty="0"/>
                <a:t>(1,2)</a:t>
              </a:r>
            </a:p>
          </p:txBody>
        </p:sp>
        <p:sp>
          <p:nvSpPr>
            <p:cNvPr id="4280" name="Shape 4280"/>
            <p:cNvSpPr/>
            <p:nvPr/>
          </p:nvSpPr>
          <p:spPr>
            <a:xfrm>
              <a:off x="-1" y="469900"/>
              <a:ext cx="1727201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82" name="Shape 4282"/>
          <p:cNvSpPr/>
          <p:nvPr/>
        </p:nvSpPr>
        <p:spPr>
          <a:xfrm>
            <a:off x="612775" y="2528887"/>
            <a:ext cx="259080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{(0,0),(1,2)}</a:t>
            </a:r>
          </a:p>
        </p:txBody>
      </p:sp>
      <p:grpSp>
        <p:nvGrpSpPr>
          <p:cNvPr id="4285" name="Group 4285"/>
          <p:cNvGrpSpPr/>
          <p:nvPr/>
        </p:nvGrpSpPr>
        <p:grpSpPr>
          <a:xfrm>
            <a:off x="3132137" y="2347912"/>
            <a:ext cx="1800226" cy="469901"/>
            <a:chOff x="0" y="0"/>
            <a:chExt cx="1800225" cy="469900"/>
          </a:xfrm>
        </p:grpSpPr>
        <p:sp>
          <p:nvSpPr>
            <p:cNvPr id="4283" name="Shape 4283"/>
            <p:cNvSpPr/>
            <p:nvPr/>
          </p:nvSpPr>
          <p:spPr>
            <a:xfrm>
              <a:off x="0" y="-1"/>
              <a:ext cx="1800225" cy="4465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200"/>
                </a:spcBef>
                <a:defRPr sz="2000" b="0"/>
              </a:pPr>
              <a:r>
                <a:t>(</a:t>
              </a:r>
              <a:r>
                <a:rPr i="1"/>
                <a:t>p</a:t>
              </a:r>
              <a:r>
                <a:rPr baseline="-25000"/>
                <a:t>2</a:t>
              </a:r>
              <a:r>
                <a:t>,</a:t>
              </a:r>
              <a:r>
                <a:rPr i="1"/>
                <a:t>w</a:t>
              </a:r>
              <a:r>
                <a:rPr baseline="-25000"/>
                <a:t>2</a:t>
              </a:r>
              <a:r>
                <a:t>)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=</a:t>
              </a:r>
              <a:r>
                <a:t>(2,3)</a:t>
              </a:r>
            </a:p>
          </p:txBody>
        </p:sp>
        <p:sp>
          <p:nvSpPr>
            <p:cNvPr id="4284" name="Shape 4284"/>
            <p:cNvSpPr/>
            <p:nvPr/>
          </p:nvSpPr>
          <p:spPr>
            <a:xfrm>
              <a:off x="-1" y="469900"/>
              <a:ext cx="1727201" cy="0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86" name="Shape 4286"/>
          <p:cNvSpPr/>
          <p:nvPr/>
        </p:nvSpPr>
        <p:spPr>
          <a:xfrm>
            <a:off x="4862512" y="2528887"/>
            <a:ext cx="259080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{(2,3),(3,5)}</a:t>
            </a:r>
          </a:p>
        </p:txBody>
      </p:sp>
      <p:sp>
        <p:nvSpPr>
          <p:cNvPr id="4287" name="Shape 4287"/>
          <p:cNvSpPr/>
          <p:nvPr/>
        </p:nvSpPr>
        <p:spPr>
          <a:xfrm>
            <a:off x="635000" y="3178175"/>
            <a:ext cx="4657725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{(0,0),(1,2),(2,3),(3,5)}</a:t>
            </a:r>
          </a:p>
        </p:txBody>
      </p:sp>
      <p:grpSp>
        <p:nvGrpSpPr>
          <p:cNvPr id="4290" name="Group 4290"/>
          <p:cNvGrpSpPr/>
          <p:nvPr/>
        </p:nvGrpSpPr>
        <p:grpSpPr>
          <a:xfrm>
            <a:off x="4571999" y="3321050"/>
            <a:ext cx="2376489" cy="576263"/>
            <a:chOff x="0" y="0"/>
            <a:chExt cx="2376487" cy="576262"/>
          </a:xfrm>
        </p:grpSpPr>
        <p:sp>
          <p:nvSpPr>
            <p:cNvPr id="4288" name="Shape 4288"/>
            <p:cNvSpPr/>
            <p:nvPr/>
          </p:nvSpPr>
          <p:spPr>
            <a:xfrm>
              <a:off x="-1" y="144461"/>
              <a:ext cx="505149" cy="431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extrusionOk="0">
                  <a:moveTo>
                    <a:pt x="0" y="0"/>
                  </a:moveTo>
                  <a:cubicBezTo>
                    <a:pt x="10270" y="0"/>
                    <a:pt x="20540" y="0"/>
                    <a:pt x="21070" y="3574"/>
                  </a:cubicBezTo>
                  <a:cubicBezTo>
                    <a:pt x="21600" y="7147"/>
                    <a:pt x="6029" y="18582"/>
                    <a:pt x="3048" y="21600"/>
                  </a:cubicBez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4289" name="Shape 4289"/>
            <p:cNvSpPr/>
            <p:nvPr/>
          </p:nvSpPr>
          <p:spPr>
            <a:xfrm>
              <a:off x="576261" y="0"/>
              <a:ext cx="1800227" cy="4465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200"/>
                </a:spcBef>
                <a:defRPr sz="2000" b="0"/>
              </a:pPr>
              <a:r>
                <a:t>(</a:t>
              </a:r>
              <a:r>
                <a:rPr i="1"/>
                <a:t>p</a:t>
              </a:r>
              <a:r>
                <a:rPr baseline="-25000"/>
                <a:t>3</a:t>
              </a:r>
              <a:r>
                <a:t>,</a:t>
              </a:r>
              <a:r>
                <a:rPr i="1"/>
                <a:t>w</a:t>
              </a:r>
              <a:r>
                <a:rPr baseline="-25000"/>
                <a:t>3</a:t>
              </a:r>
              <a:r>
                <a:t>)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=</a:t>
              </a:r>
              <a:r>
                <a:t>(5,4)</a:t>
              </a:r>
            </a:p>
          </p:txBody>
        </p:sp>
      </p:grpSp>
      <p:sp>
        <p:nvSpPr>
          <p:cNvPr id="4291" name="Shape 4291"/>
          <p:cNvSpPr/>
          <p:nvPr/>
        </p:nvSpPr>
        <p:spPr>
          <a:xfrm>
            <a:off x="684212" y="3825875"/>
            <a:ext cx="4176713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{(5,4),(6,6),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(7,7),(8,9)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292" name="Shape 4292"/>
          <p:cNvSpPr/>
          <p:nvPr/>
        </p:nvSpPr>
        <p:spPr>
          <a:xfrm>
            <a:off x="684212" y="5573712"/>
            <a:ext cx="5400676" cy="525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{(0,0),(1,2),(2,3),(5,4),(6,6)}</a:t>
            </a:r>
          </a:p>
        </p:txBody>
      </p:sp>
      <p:grpSp>
        <p:nvGrpSpPr>
          <p:cNvPr id="4295" name="Group 4295"/>
          <p:cNvGrpSpPr/>
          <p:nvPr/>
        </p:nvGrpSpPr>
        <p:grpSpPr>
          <a:xfrm>
            <a:off x="4527549" y="3692525"/>
            <a:ext cx="4616452" cy="1644650"/>
            <a:chOff x="0" y="0"/>
            <a:chExt cx="4616450" cy="1644650"/>
          </a:xfrm>
        </p:grpSpPr>
        <p:sp>
          <p:nvSpPr>
            <p:cNvPr id="4293" name="Shape 4293"/>
            <p:cNvSpPr/>
            <p:nvPr/>
          </p:nvSpPr>
          <p:spPr>
            <a:xfrm>
              <a:off x="-1" y="0"/>
              <a:ext cx="4616452" cy="164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564" y="10247"/>
                  </a:moveTo>
                  <a:lnTo>
                    <a:pt x="2564" y="21600"/>
                  </a:lnTo>
                  <a:lnTo>
                    <a:pt x="21600" y="21600"/>
                  </a:lnTo>
                  <a:lnTo>
                    <a:pt x="21600" y="10247"/>
                  </a:lnTo>
                  <a:lnTo>
                    <a:pt x="10496" y="10247"/>
                  </a:lnTo>
                  <a:lnTo>
                    <a:pt x="0" y="0"/>
                  </a:lnTo>
                  <a:lnTo>
                    <a:pt x="5736" y="10247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99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94" name="Shape 4294"/>
            <p:cNvSpPr/>
            <p:nvPr/>
          </p:nvSpPr>
          <p:spPr>
            <a:xfrm>
              <a:off x="547930" y="780223"/>
              <a:ext cx="4068520" cy="7339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/>
                <a:t>根据支配规则，</a:t>
              </a:r>
              <a:r>
                <a:rPr dirty="0">
                  <a:latin typeface="+mj-lt"/>
                  <a:ea typeface="+mj-ea"/>
                  <a:cs typeface="+mj-cs"/>
                  <a:sym typeface="Arial"/>
                </a:rPr>
                <a:t>5</a:t>
              </a:r>
              <a:r>
                <a:rPr dirty="0">
                  <a:latin typeface="Symbol"/>
                  <a:ea typeface="Symbol"/>
                  <a:cs typeface="Symbol"/>
                  <a:sym typeface="Symbol"/>
                </a:rPr>
                <a:t>&gt;</a:t>
              </a:r>
              <a:r>
                <a:rPr dirty="0">
                  <a:latin typeface="+mj-lt"/>
                  <a:ea typeface="+mj-ea"/>
                  <a:cs typeface="+mj-cs"/>
                  <a:sym typeface="Arial"/>
                </a:rPr>
                <a:t>4</a:t>
              </a:r>
              <a:r>
                <a:rPr dirty="0"/>
                <a:t>且</a:t>
              </a:r>
              <a:r>
                <a:rPr dirty="0">
                  <a:latin typeface="+mj-lt"/>
                  <a:ea typeface="+mj-ea"/>
                  <a:cs typeface="+mj-cs"/>
                  <a:sym typeface="Arial"/>
                </a:rPr>
                <a:t>3</a:t>
              </a:r>
              <a:r>
                <a:rPr dirty="0">
                  <a:latin typeface="Symbol"/>
                  <a:ea typeface="Symbol"/>
                  <a:cs typeface="Symbol"/>
                  <a:sym typeface="Symbol"/>
                </a:rPr>
                <a:t>&lt;</a:t>
              </a:r>
              <a:r>
                <a:rPr dirty="0">
                  <a:latin typeface="+mj-lt"/>
                  <a:ea typeface="+mj-ea"/>
                  <a:cs typeface="+mj-cs"/>
                  <a:sym typeface="Arial"/>
                </a:rPr>
                <a:t>5</a:t>
              </a:r>
              <a:r>
                <a:rPr dirty="0"/>
                <a:t>，所以序偶</a:t>
              </a:r>
              <a:r>
                <a:rPr dirty="0">
                  <a:latin typeface="+mj-lt"/>
                  <a:ea typeface="+mj-ea"/>
                  <a:cs typeface="+mj-cs"/>
                  <a:sym typeface="Arial"/>
                </a:rPr>
                <a:t>(3, 5)</a:t>
              </a:r>
              <a:r>
                <a:rPr dirty="0" err="1"/>
                <a:t>被舍弃</a:t>
              </a:r>
              <a:r>
                <a:rPr dirty="0"/>
                <a:t>。</a:t>
              </a:r>
            </a:p>
          </p:txBody>
        </p:sp>
      </p:grpSp>
      <p:grpSp>
        <p:nvGrpSpPr>
          <p:cNvPr id="4298" name="Group 4298"/>
          <p:cNvGrpSpPr/>
          <p:nvPr/>
        </p:nvGrpSpPr>
        <p:grpSpPr>
          <a:xfrm>
            <a:off x="757237" y="4319587"/>
            <a:ext cx="4103688" cy="1017588"/>
            <a:chOff x="0" y="0"/>
            <a:chExt cx="4103687" cy="1017587"/>
          </a:xfrm>
        </p:grpSpPr>
        <p:sp>
          <p:nvSpPr>
            <p:cNvPr id="4296" name="Shape 4296"/>
            <p:cNvSpPr/>
            <p:nvPr/>
          </p:nvSpPr>
          <p:spPr>
            <a:xfrm>
              <a:off x="0" y="0"/>
              <a:ext cx="4103688" cy="101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29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297"/>
                  </a:lnTo>
                  <a:lnTo>
                    <a:pt x="18000" y="3297"/>
                  </a:lnTo>
                  <a:lnTo>
                    <a:pt x="18116" y="0"/>
                  </a:lnTo>
                  <a:lnTo>
                    <a:pt x="12600" y="3297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99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4297" name="Shape 4297"/>
            <p:cNvSpPr/>
            <p:nvPr/>
          </p:nvSpPr>
          <p:spPr>
            <a:xfrm>
              <a:off x="0" y="155325"/>
              <a:ext cx="4103688" cy="733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pPr>
              <a:r>
                <a:t>w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&gt;</a:t>
              </a:r>
              <a:r>
                <a:t>M</a:t>
              </a:r>
              <a:r>
                <a:rPr>
                  <a:latin typeface="宋体"/>
                  <a:ea typeface="宋体"/>
                  <a:cs typeface="宋体"/>
                  <a:sym typeface="宋体"/>
                </a:rPr>
                <a:t>的序偶对不会产生满足约束条件的可行解，舍弃掉。</a:t>
              </a:r>
            </a:p>
          </p:txBody>
        </p:sp>
      </p:grpSp>
      <p:sp>
        <p:nvSpPr>
          <p:cNvPr id="4299" name="Shape 4299"/>
          <p:cNvSpPr/>
          <p:nvPr/>
        </p:nvSpPr>
        <p:spPr>
          <a:xfrm>
            <a:off x="395287" y="908050"/>
            <a:ext cx="8747126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实例：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M=6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7" grpId="1" animBg="1" advAuto="0"/>
      <p:bldP spid="4278" grpId="3" animBg="1" advAuto="0"/>
      <p:bldP spid="4281" grpId="2" animBg="1" advAuto="0"/>
      <p:bldP spid="4282" grpId="4" animBg="1" advAuto="0"/>
      <p:bldP spid="4285" grpId="5" animBg="1" advAuto="0"/>
      <p:bldP spid="4286" grpId="6" animBg="1" advAuto="0"/>
      <p:bldP spid="4287" grpId="7" animBg="1" advAuto="0"/>
      <p:bldP spid="4290" grpId="8" animBg="1" advAuto="0"/>
      <p:bldP spid="4291" grpId="9" animBg="1" advAuto="0"/>
      <p:bldP spid="4292" grpId="12" animBg="1" advAuto="0"/>
      <p:bldP spid="4295" grpId="11" animBg="1" advAuto="0"/>
      <p:bldP spid="4298" grpId="1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Shape 430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302" name="Shape 4302"/>
          <p:cNvSpPr>
            <a:spLocks noGrp="1"/>
          </p:cNvSpPr>
          <p:nvPr>
            <p:ph type="title"/>
          </p:nvPr>
        </p:nvSpPr>
        <p:spPr>
          <a:xfrm>
            <a:off x="468312" y="188912"/>
            <a:ext cx="8229601" cy="792163"/>
          </a:xfrm>
          <a:prstGeom prst="rect">
            <a:avLst/>
          </a:prstGeom>
        </p:spPr>
        <p:txBody>
          <a:bodyPr/>
          <a:lstStyle>
            <a:lvl1pPr defTabSz="822325">
              <a:defRPr sz="39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确定决策序列</a:t>
            </a:r>
            <a:endParaRPr dirty="0"/>
          </a:p>
        </p:txBody>
      </p:sp>
      <p:sp>
        <p:nvSpPr>
          <p:cNvPr id="4309" name="Shape 4309"/>
          <p:cNvSpPr/>
          <p:nvPr/>
        </p:nvSpPr>
        <p:spPr>
          <a:xfrm>
            <a:off x="237995" y="1196975"/>
            <a:ext cx="8582155" cy="878316"/>
          </a:xfrm>
          <a:prstGeom prst="rect">
            <a:avLst/>
          </a:prstGeom>
          <a:solidFill>
            <a:srgbClr val="CCECFF"/>
          </a:solidFill>
          <a:ln w="38100">
            <a:solidFill>
              <a:srgbClr val="0099FF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lnSpc>
                <a:spcPct val="8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如果已找到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那么使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Σ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l">
              <a:lnSpc>
                <a:spcPct val="8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Σ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的决策值可通过检索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来确定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5CF4609A-B14B-4140-AB8C-5DC286E84FB7}"/>
              </a:ext>
            </a:extLst>
          </p:cNvPr>
          <p:cNvSpPr/>
          <p:nvPr/>
        </p:nvSpPr>
        <p:spPr>
          <a:xfrm>
            <a:off x="5112553" y="3859072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CA089-7CEC-DB45-A8E3-817625821EED}"/>
              </a:ext>
            </a:extLst>
          </p:cNvPr>
          <p:cNvSpPr txBox="1"/>
          <p:nvPr/>
        </p:nvSpPr>
        <p:spPr>
          <a:xfrm>
            <a:off x="2555987" y="2091941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30641C-FD9D-584A-A15A-437524840EE7}"/>
              </a:ext>
            </a:extLst>
          </p:cNvPr>
          <p:cNvSpPr txBox="1"/>
          <p:nvPr/>
        </p:nvSpPr>
        <p:spPr>
          <a:xfrm>
            <a:off x="2555987" y="2550833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4E946D7-88C7-674D-B2E5-957A19D8D1B6}"/>
              </a:ext>
            </a:extLst>
          </p:cNvPr>
          <p:cNvSpPr txBox="1"/>
          <p:nvPr/>
        </p:nvSpPr>
        <p:spPr>
          <a:xfrm>
            <a:off x="3956009" y="2312342"/>
            <a:ext cx="1678376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18DDB81-C114-8646-9137-26ECCE2029FA}"/>
              </a:ext>
            </a:extLst>
          </p:cNvPr>
          <p:cNvSpPr txBox="1"/>
          <p:nvPr/>
        </p:nvSpPr>
        <p:spPr>
          <a:xfrm>
            <a:off x="4060855" y="3734895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D74669-F5F5-F44E-A3C8-B2B673C2E031}"/>
              </a:ext>
            </a:extLst>
          </p:cNvPr>
          <p:cNvSpPr txBox="1"/>
          <p:nvPr/>
        </p:nvSpPr>
        <p:spPr>
          <a:xfrm>
            <a:off x="436433" y="3002750"/>
            <a:ext cx="7390968" cy="5011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若</a:t>
            </a:r>
            <a:r>
              <a:rPr lang="en-US" altLang="zh-CN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∈ 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sz="28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，则</a:t>
            </a:r>
            <a:r>
              <a:rPr lang="en-US" altLang="zh-CN" sz="2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；</a:t>
            </a:r>
            <a:endParaRPr lang="zh-CN" altLang="en-US" sz="2800" b="0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Shape 4303">
            <a:extLst>
              <a:ext uri="{FF2B5EF4-FFF2-40B4-BE49-F238E27FC236}">
                <a16:creationId xmlns:a16="http://schemas.microsoft.com/office/drawing/2014/main" id="{9A0F856E-9021-BA4E-905F-F281F84B336D}"/>
              </a:ext>
            </a:extLst>
          </p:cNvPr>
          <p:cNvSpPr/>
          <p:nvPr/>
        </p:nvSpPr>
        <p:spPr>
          <a:xfrm>
            <a:off x="563562" y="5000130"/>
            <a:ext cx="8212139" cy="4823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 numCol="1" anchor="t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  <a:buSzPct val="100000"/>
              <a:defRPr sz="1800" b="0"/>
            </a:pPr>
            <a:r>
              <a:rPr dirty="0"/>
              <a:t>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若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∉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，且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，则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；</a:t>
            </a:r>
          </a:p>
        </p:txBody>
      </p:sp>
      <p:sp>
        <p:nvSpPr>
          <p:cNvPr id="23" name="Shape 4305">
            <a:extLst>
              <a:ext uri="{FF2B5EF4-FFF2-40B4-BE49-F238E27FC236}">
                <a16:creationId xmlns:a16="http://schemas.microsoft.com/office/drawing/2014/main" id="{131CD752-3FA4-8040-AD27-6B97CFA9A491}"/>
              </a:ext>
            </a:extLst>
          </p:cNvPr>
          <p:cNvSpPr/>
          <p:nvPr/>
        </p:nvSpPr>
        <p:spPr>
          <a:xfrm>
            <a:off x="468312" y="5674640"/>
            <a:ext cx="8402640" cy="9562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 numCol="1" anchor="t">
            <a:sp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  <a:buSzPct val="100000"/>
              <a:defRPr sz="1800" b="0"/>
            </a:pPr>
            <a:r>
              <a:rPr dirty="0"/>
              <a:t>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再判断留在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的序偶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或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是否属于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以确定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的取值。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60DAD5-18DA-1445-9BB9-BB7A1AB69ABE}"/>
              </a:ext>
            </a:extLst>
          </p:cNvPr>
          <p:cNvSpPr txBox="1"/>
          <p:nvPr/>
        </p:nvSpPr>
        <p:spPr>
          <a:xfrm>
            <a:off x="468312" y="4219476"/>
            <a:ext cx="2267424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46FA78C-CC2F-1348-BD6D-AC2482C819B5}"/>
              </a:ext>
            </a:extLst>
          </p:cNvPr>
          <p:cNvSpPr txBox="1"/>
          <p:nvPr/>
        </p:nvSpPr>
        <p:spPr>
          <a:xfrm>
            <a:off x="5112553" y="4006615"/>
            <a:ext cx="1892424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A5E4B3B0-47ED-904E-A882-CA85339B37DA}"/>
              </a:ext>
            </a:extLst>
          </p:cNvPr>
          <p:cNvSpPr/>
          <p:nvPr/>
        </p:nvSpPr>
        <p:spPr>
          <a:xfrm>
            <a:off x="2680299" y="4286665"/>
            <a:ext cx="628963" cy="43047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427A6B-D72A-7843-B159-A4FC9935FEFF}"/>
              </a:ext>
            </a:extLst>
          </p:cNvPr>
          <p:cNvSpPr txBox="1"/>
          <p:nvPr/>
        </p:nvSpPr>
        <p:spPr>
          <a:xfrm>
            <a:off x="1193208" y="2103917"/>
            <a:ext cx="1256443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∈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BF542D3-9395-5C46-9E7C-5D7EB66B7472}"/>
              </a:ext>
            </a:extLst>
          </p:cNvPr>
          <p:cNvSpPr txBox="1"/>
          <p:nvPr/>
        </p:nvSpPr>
        <p:spPr>
          <a:xfrm>
            <a:off x="3350126" y="4223086"/>
            <a:ext cx="1762427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="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∈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887E9955-04A0-1240-B8D3-D10D007FE8C4}"/>
              </a:ext>
            </a:extLst>
          </p:cNvPr>
          <p:cNvSpPr/>
          <p:nvPr/>
        </p:nvSpPr>
        <p:spPr>
          <a:xfrm>
            <a:off x="3584888" y="2210072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9" grpId="0"/>
      <p:bldP spid="20" grpId="0"/>
      <p:bldP spid="21" grpId="0"/>
      <p:bldP spid="2" grpId="0" animBg="1"/>
      <p:bldP spid="22" grpId="0" build="allAtOnce" animBg="1"/>
      <p:bldP spid="24" grpId="0"/>
      <p:bldP spid="25" grpId="0"/>
      <p:bldP spid="5" grpId="0" animBg="1"/>
      <p:bldP spid="6" grpId="0"/>
      <p:bldP spid="32" grpId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" name="Shape 430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302" name="Shape 4302"/>
          <p:cNvSpPr>
            <a:spLocks noGrp="1"/>
          </p:cNvSpPr>
          <p:nvPr>
            <p:ph type="title"/>
          </p:nvPr>
        </p:nvSpPr>
        <p:spPr>
          <a:xfrm>
            <a:off x="493754" y="454179"/>
            <a:ext cx="8229601" cy="792163"/>
          </a:xfrm>
          <a:prstGeom prst="rect">
            <a:avLst/>
          </a:prstGeom>
        </p:spPr>
        <p:txBody>
          <a:bodyPr/>
          <a:lstStyle>
            <a:lvl1pPr defTabSz="822325">
              <a:defRPr sz="39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确定决策序列</a:t>
            </a:r>
            <a:endParaRPr dirty="0"/>
          </a:p>
        </p:txBody>
      </p:sp>
      <p:sp>
        <p:nvSpPr>
          <p:cNvPr id="4308" name="Shape 4308"/>
          <p:cNvSpPr/>
          <p:nvPr/>
        </p:nvSpPr>
        <p:spPr>
          <a:xfrm>
            <a:off x="392520" y="2059629"/>
            <a:ext cx="7880350" cy="1722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{(0,0)}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,(2,3),(3,5)}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{(0,0),(1,2),(2,3),(5,4),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(6,6)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310" name="Shape 4310"/>
          <p:cNvSpPr/>
          <p:nvPr/>
        </p:nvSpPr>
        <p:spPr>
          <a:xfrm>
            <a:off x="442955" y="6304175"/>
            <a:ext cx="7895899" cy="503590"/>
          </a:xfrm>
          <a:prstGeom prst="rect">
            <a:avLst/>
          </a:prstGeom>
          <a:solidFill>
            <a:srgbClr val="CCECF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最优解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f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(M)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的最优决策序列是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(1,0,1)</a:t>
            </a:r>
          </a:p>
        </p:txBody>
      </p:sp>
      <p:sp>
        <p:nvSpPr>
          <p:cNvPr id="4314" name="Shape 4314"/>
          <p:cNvSpPr/>
          <p:nvPr/>
        </p:nvSpPr>
        <p:spPr>
          <a:xfrm>
            <a:off x="343692" y="1550381"/>
            <a:ext cx="8748713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M=6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E4C600-ACDD-0B4B-B8EB-2BC7D2B9D030}"/>
              </a:ext>
            </a:extLst>
          </p:cNvPr>
          <p:cNvSpPr txBox="1"/>
          <p:nvPr/>
        </p:nvSpPr>
        <p:spPr>
          <a:xfrm>
            <a:off x="8069477" y="2770008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AFD3766-0384-AB43-987C-F857DED07B7C}"/>
              </a:ext>
            </a:extLst>
          </p:cNvPr>
          <p:cNvSpPr txBox="1"/>
          <p:nvPr/>
        </p:nvSpPr>
        <p:spPr>
          <a:xfrm>
            <a:off x="7244703" y="2499160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507A110-9B17-8D4D-B236-C47ABE274C53}"/>
              </a:ext>
            </a:extLst>
          </p:cNvPr>
          <p:cNvSpPr txBox="1"/>
          <p:nvPr/>
        </p:nvSpPr>
        <p:spPr>
          <a:xfrm>
            <a:off x="7292288" y="3176406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0CB9D87F-E02A-244B-94D8-E8432A163D8F}"/>
              </a:ext>
            </a:extLst>
          </p:cNvPr>
          <p:cNvSpPr/>
          <p:nvPr/>
        </p:nvSpPr>
        <p:spPr>
          <a:xfrm>
            <a:off x="7986350" y="2651792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1" name="Shape 4323">
            <a:extLst>
              <a:ext uri="{FF2B5EF4-FFF2-40B4-BE49-F238E27FC236}">
                <a16:creationId xmlns:a16="http://schemas.microsoft.com/office/drawing/2014/main" id="{3218D15E-4623-534A-990A-E87EBB3B1D21}"/>
              </a:ext>
            </a:extLst>
          </p:cNvPr>
          <p:cNvSpPr/>
          <p:nvPr/>
        </p:nvSpPr>
        <p:spPr>
          <a:xfrm>
            <a:off x="689766" y="6620392"/>
            <a:ext cx="8056563" cy="316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spcBef>
                <a:spcPts val="400"/>
              </a:spcBef>
              <a:buSzPct val="100000"/>
              <a:buChar char="•"/>
              <a:defRPr sz="1800" b="0">
                <a:latin typeface="宋体"/>
                <a:ea typeface="宋体"/>
                <a:cs typeface="宋体"/>
                <a:sym typeface="宋体"/>
              </a:defRPr>
            </a:pPr>
            <a:endParaRPr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0FC178-3C38-5349-8683-80F95F208EFA}"/>
              </a:ext>
            </a:extLst>
          </p:cNvPr>
          <p:cNvSpPr/>
          <p:nvPr/>
        </p:nvSpPr>
        <p:spPr>
          <a:xfrm>
            <a:off x="5226022" y="3276027"/>
            <a:ext cx="222487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3" name="右箭头 32">
            <a:extLst>
              <a:ext uri="{FF2B5EF4-FFF2-40B4-BE49-F238E27FC236}">
                <a16:creationId xmlns:a16="http://schemas.microsoft.com/office/drawing/2014/main" id="{865CB3F2-4B02-774C-8BE4-A8FD925BAFEF}"/>
              </a:ext>
            </a:extLst>
          </p:cNvPr>
          <p:cNvSpPr/>
          <p:nvPr/>
        </p:nvSpPr>
        <p:spPr>
          <a:xfrm>
            <a:off x="7060032" y="3314516"/>
            <a:ext cx="422356" cy="21417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C90F0B-3009-C243-8F43-E199E32CF5E6}"/>
              </a:ext>
            </a:extLst>
          </p:cNvPr>
          <p:cNvSpPr txBox="1"/>
          <p:nvPr/>
        </p:nvSpPr>
        <p:spPr>
          <a:xfrm>
            <a:off x="7142512" y="3908897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C4E54E-8972-7747-8ACF-F8646B076EBC}"/>
              </a:ext>
            </a:extLst>
          </p:cNvPr>
          <p:cNvSpPr txBox="1"/>
          <p:nvPr/>
        </p:nvSpPr>
        <p:spPr>
          <a:xfrm>
            <a:off x="7157140" y="4495973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15805A-2867-7846-9AE4-B79E13B1573C}"/>
              </a:ext>
            </a:extLst>
          </p:cNvPr>
          <p:cNvSpPr txBox="1"/>
          <p:nvPr/>
        </p:nvSpPr>
        <p:spPr>
          <a:xfrm>
            <a:off x="7907597" y="4190630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297A3AF9-6560-2040-AF3A-8F28A2710E7A}"/>
              </a:ext>
            </a:extLst>
          </p:cNvPr>
          <p:cNvSpPr/>
          <p:nvPr/>
        </p:nvSpPr>
        <p:spPr>
          <a:xfrm>
            <a:off x="7782419" y="4067923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3E96DCD-57A1-A245-B25D-2C3EE3754DE0}"/>
              </a:ext>
            </a:extLst>
          </p:cNvPr>
          <p:cNvSpPr txBox="1"/>
          <p:nvPr/>
        </p:nvSpPr>
        <p:spPr>
          <a:xfrm>
            <a:off x="7482388" y="5143398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8B6ADE1-A3F2-C541-B4B6-5A493A9E91FF}"/>
              </a:ext>
            </a:extLst>
          </p:cNvPr>
          <p:cNvSpPr txBox="1"/>
          <p:nvPr/>
        </p:nvSpPr>
        <p:spPr>
          <a:xfrm>
            <a:off x="7546424" y="5751546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73156926-0FE2-D14B-8A20-BB69E2C26DFF}"/>
              </a:ext>
            </a:extLst>
          </p:cNvPr>
          <p:cNvSpPr/>
          <p:nvPr/>
        </p:nvSpPr>
        <p:spPr>
          <a:xfrm>
            <a:off x="8233179" y="5365770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8EF1531-DC03-AD48-B281-A5A38614E82C}"/>
              </a:ext>
            </a:extLst>
          </p:cNvPr>
          <p:cNvSpPr txBox="1"/>
          <p:nvPr/>
        </p:nvSpPr>
        <p:spPr>
          <a:xfrm>
            <a:off x="8187837" y="5498095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984F30C-0550-104D-BEDA-E27DCC4DBECE}"/>
              </a:ext>
            </a:extLst>
          </p:cNvPr>
          <p:cNvSpPr/>
          <p:nvPr/>
        </p:nvSpPr>
        <p:spPr>
          <a:xfrm>
            <a:off x="5341857" y="5784305"/>
            <a:ext cx="2224874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3" name="右箭头 42">
            <a:extLst>
              <a:ext uri="{FF2B5EF4-FFF2-40B4-BE49-F238E27FC236}">
                <a16:creationId xmlns:a16="http://schemas.microsoft.com/office/drawing/2014/main" id="{FDA92571-3F52-3A41-80EF-996B630DA56A}"/>
              </a:ext>
            </a:extLst>
          </p:cNvPr>
          <p:cNvSpPr/>
          <p:nvPr/>
        </p:nvSpPr>
        <p:spPr>
          <a:xfrm>
            <a:off x="7254742" y="5889504"/>
            <a:ext cx="422356" cy="21417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A69A7E-9565-0E48-B088-97D730322D71}"/>
              </a:ext>
            </a:extLst>
          </p:cNvPr>
          <p:cNvSpPr txBox="1"/>
          <p:nvPr/>
        </p:nvSpPr>
        <p:spPr>
          <a:xfrm>
            <a:off x="377809" y="3749973"/>
            <a:ext cx="6173510" cy="21216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最末序偶对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(6,6)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 ∉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那么一定来自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, 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所以（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6-p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,6-w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=(1,2)</a:t>
            </a:r>
            <a:r>
              <a:rPr lang="zh-CN" altLang="en-US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 ∈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, x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=1;</a:t>
            </a:r>
          </a:p>
          <a:p>
            <a:pPr algn="l">
              <a:lnSpc>
                <a:spcPct val="120000"/>
              </a:lnSpc>
            </a:pP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再判断留在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的序偶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(1,2),  (1,2)</a:t>
            </a:r>
            <a:r>
              <a:rPr lang="zh-CN" altLang="en-US" b="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, 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=0;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(1,2) 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∉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, (1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,2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)=(0,0)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/>
              </a:rPr>
              <a:t>∈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宋体"/>
              </a:rPr>
              <a:t>，所以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Songti SC" panose="02010600040101010101" pitchFamily="2" charset="-122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00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0" grpId="0" animBg="1"/>
      <p:bldP spid="27" grpId="0"/>
      <p:bldP spid="28" grpId="0"/>
      <p:bldP spid="29" grpId="0"/>
      <p:bldP spid="30" grpId="0" animBg="1"/>
      <p:bldP spid="6" grpId="0"/>
      <p:bldP spid="33" grpId="0" animBg="1"/>
      <p:bldP spid="34" grpId="0"/>
      <p:bldP spid="35" grpId="0"/>
      <p:bldP spid="36" grpId="0"/>
      <p:bldP spid="37" grpId="0" animBg="1"/>
      <p:bldP spid="38" grpId="0"/>
      <p:bldP spid="39" grpId="0"/>
      <p:bldP spid="40" grpId="0" animBg="1"/>
      <p:bldP spid="41" grpId="0"/>
      <p:bldP spid="42" grpId="0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6" name="Shape 4316"/>
          <p:cNvSpPr>
            <a:spLocks noGrp="1"/>
          </p:cNvSpPr>
          <p:nvPr>
            <p:ph type="title"/>
          </p:nvPr>
        </p:nvSpPr>
        <p:spPr>
          <a:xfrm>
            <a:off x="457200" y="721158"/>
            <a:ext cx="8229600" cy="487363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630237">
              <a:defRPr sz="22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sz="2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sz="2800" b="1" baseline="28999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的总结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7" name="Shape 4317"/>
          <p:cNvSpPr>
            <a:spLocks noGrp="1"/>
          </p:cNvSpPr>
          <p:nvPr>
            <p:ph type="body" idx="1"/>
          </p:nvPr>
        </p:nvSpPr>
        <p:spPr>
          <a:xfrm>
            <a:off x="457200" y="1563687"/>
            <a:ext cx="7883236" cy="5294313"/>
          </a:xfrm>
          <a:prstGeom prst="rect">
            <a:avLst/>
          </a:prstGeom>
        </p:spPr>
        <p:txBody>
          <a:bodyPr/>
          <a:lstStyle/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 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中的序偶是从哪里来的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？</a:t>
            </a: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>
                <a:sym typeface="Verdana"/>
              </a:rPr>
              <a:t>①</a:t>
            </a:r>
            <a:r>
              <a:rPr dirty="0"/>
              <a:t>x</a:t>
            </a:r>
            <a:r>
              <a:rPr baseline="-27000" dirty="0"/>
              <a:t>i</a:t>
            </a:r>
            <a:r>
              <a:rPr dirty="0"/>
              <a:t>=</a:t>
            </a:r>
            <a:r>
              <a:rPr dirty="0">
                <a:solidFill>
                  <a:srgbClr val="FF0000"/>
                </a:solidFill>
              </a:rPr>
              <a:t>0</a:t>
            </a:r>
            <a:r>
              <a:rPr dirty="0"/>
              <a:t>,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则相应序偶是从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baseline="30000" dirty="0">
                <a:solidFill>
                  <a:srgbClr val="FF0000"/>
                </a:solidFill>
              </a:rPr>
              <a:t>i-1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得到的</a:t>
            </a: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x</a:t>
            </a:r>
            <a:r>
              <a:rPr baseline="-27000" dirty="0"/>
              <a:t>i</a:t>
            </a:r>
            <a:r>
              <a:rPr dirty="0"/>
              <a:t>=</a:t>
            </a:r>
            <a:r>
              <a:rPr dirty="0">
                <a:solidFill>
                  <a:srgbClr val="FF0000"/>
                </a:solidFill>
              </a:rPr>
              <a:t>1</a:t>
            </a:r>
            <a:r>
              <a:rPr dirty="0"/>
              <a:t>,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则相应序偶是从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baseline="30000" dirty="0">
                <a:solidFill>
                  <a:srgbClr val="FF0000"/>
                </a:solidFill>
              </a:rPr>
              <a:t>i</a:t>
            </a:r>
            <a:r>
              <a:rPr baseline="-27000" dirty="0">
                <a:solidFill>
                  <a:srgbClr val="FF0000"/>
                </a:solidFill>
              </a:rPr>
              <a:t>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得到的</a:t>
            </a: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S</a:t>
            </a:r>
            <a:r>
              <a:rPr baseline="30000" dirty="0"/>
              <a:t>i</a:t>
            </a:r>
            <a:r>
              <a:rPr baseline="-27000" dirty="0"/>
              <a:t>1</a:t>
            </a:r>
            <a:r>
              <a:rPr dirty="0"/>
              <a:t>={(</a:t>
            </a:r>
            <a:r>
              <a:rPr dirty="0" err="1"/>
              <a:t>P+p</a:t>
            </a:r>
            <a:r>
              <a:rPr baseline="-27000" dirty="0" err="1"/>
              <a:t>i</a:t>
            </a:r>
            <a:r>
              <a:rPr dirty="0" err="1"/>
              <a:t>,W+w</a:t>
            </a:r>
            <a:r>
              <a:rPr baseline="-27000" dirty="0" err="1"/>
              <a:t>i</a:t>
            </a:r>
            <a:r>
              <a:rPr dirty="0"/>
              <a:t>)|(P,W)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dirty="0"/>
              <a:t>S</a:t>
            </a:r>
            <a:r>
              <a:rPr baseline="30000" dirty="0"/>
              <a:t>i-1</a:t>
            </a:r>
            <a:r>
              <a:rPr dirty="0"/>
              <a:t>}</a:t>
            </a: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>
                <a:sym typeface="Verdana"/>
              </a:rPr>
              <a:t>②</a:t>
            </a:r>
            <a:r>
              <a:rPr dirty="0"/>
              <a:t>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支配规则</a:t>
            </a:r>
            <a:r>
              <a:rPr dirty="0"/>
              <a:t>   </a:t>
            </a: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生成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时，将</a:t>
            </a:r>
            <a:r>
              <a:rPr dirty="0" err="1"/>
              <a:t>W</a:t>
            </a:r>
            <a:r>
              <a:rPr dirty="0"/>
              <a:t>&gt;</a:t>
            </a:r>
            <a:r>
              <a:rPr dirty="0" err="1"/>
              <a:t>M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的序偶去掉</a:t>
            </a:r>
            <a:endParaRPr b="0" dirty="0">
              <a:latin typeface="宋体"/>
              <a:ea typeface="宋体"/>
              <a:cs typeface="宋体"/>
              <a:sym typeface="宋体"/>
            </a:endParaRP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 dirty="0">
              <a:latin typeface="宋体"/>
              <a:ea typeface="宋体"/>
              <a:cs typeface="宋体"/>
              <a:sym typeface="宋体"/>
            </a:endParaRPr>
          </a:p>
          <a:p>
            <a:pPr marL="479425" indent="-479425" defTabSz="822325">
              <a:buSzTx/>
              <a:buNone/>
              <a:defRPr sz="25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 KNAP(1,n,M)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的最优解</a:t>
            </a:r>
            <a:r>
              <a:rPr dirty="0" err="1"/>
              <a:t>f</a:t>
            </a:r>
            <a:r>
              <a:rPr baseline="-27000" dirty="0" err="1"/>
              <a:t>n</a:t>
            </a:r>
            <a:r>
              <a:rPr dirty="0"/>
              <a:t>(M)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由</a:t>
            </a:r>
            <a:r>
              <a:rPr dirty="0" err="1"/>
              <a:t>S</a:t>
            </a:r>
            <a:r>
              <a:rPr baseline="30000" dirty="0" err="1"/>
              <a:t>n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中的最后一对序偶生成，设为</a:t>
            </a:r>
            <a:r>
              <a:rPr dirty="0"/>
              <a:t>(</a:t>
            </a:r>
            <a:r>
              <a:rPr dirty="0" err="1"/>
              <a:t>P</a:t>
            </a:r>
            <a:r>
              <a:rPr i="1" baseline="-27000" dirty="0" err="1"/>
              <a:t>l</a:t>
            </a:r>
            <a:r>
              <a:rPr dirty="0" err="1"/>
              <a:t>,W</a:t>
            </a:r>
            <a:r>
              <a:rPr i="1" baseline="-27000" dirty="0" err="1"/>
              <a:t>l</a:t>
            </a:r>
            <a:r>
              <a:rPr dirty="0"/>
              <a:t>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8A46F8-3AE0-E949-926A-0BB993B7DBE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3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4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4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4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4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4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4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4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7" grpId="1" build="p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9" name="Shape 4319"/>
          <p:cNvSpPr>
            <a:spLocks noGrp="1"/>
          </p:cNvSpPr>
          <p:nvPr>
            <p:ph type="title"/>
          </p:nvPr>
        </p:nvSpPr>
        <p:spPr>
          <a:xfrm>
            <a:off x="457200" y="371065"/>
            <a:ext cx="8229600" cy="487363"/>
          </a:xfrm>
          <a:prstGeom prst="rect">
            <a:avLst/>
          </a:prstGeom>
        </p:spPr>
        <p:txBody>
          <a:bodyPr/>
          <a:lstStyle/>
          <a:p>
            <a:pPr defTabSz="630237">
              <a:defRPr sz="22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对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28999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 err="1"/>
              <a:t>的总结</a:t>
            </a:r>
            <a:endParaRPr dirty="0"/>
          </a:p>
        </p:txBody>
      </p:sp>
      <p:sp>
        <p:nvSpPr>
          <p:cNvPr id="4320" name="Shape 4320"/>
          <p:cNvSpPr>
            <a:spLocks noGrp="1"/>
          </p:cNvSpPr>
          <p:nvPr>
            <p:ph type="body" idx="1"/>
          </p:nvPr>
        </p:nvSpPr>
        <p:spPr>
          <a:xfrm>
            <a:off x="457200" y="858428"/>
            <a:ext cx="8515928" cy="57363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0362" indent="-360362">
              <a:lnSpc>
                <a:spcPct val="150000"/>
              </a:lnSpc>
              <a:spcBef>
                <a:spcPts val="500"/>
              </a:spcBef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4. x</a:t>
            </a:r>
            <a:r>
              <a:rPr baseline="-25000" dirty="0"/>
              <a:t>1</a:t>
            </a:r>
            <a:r>
              <a:rPr dirty="0"/>
              <a:t>,x</a:t>
            </a:r>
            <a:r>
              <a:rPr baseline="-25000" dirty="0"/>
              <a:t>2</a:t>
            </a:r>
            <a:r>
              <a:rPr dirty="0"/>
              <a:t>, …</a:t>
            </a:r>
            <a:r>
              <a:rPr dirty="0" err="1"/>
              <a:t>x</a:t>
            </a:r>
            <a:r>
              <a:rPr baseline="-25000" dirty="0" err="1"/>
              <a:t>n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的决策值由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决定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：</a:t>
            </a:r>
          </a:p>
          <a:p>
            <a:pPr marL="360362" indent="-360362">
              <a:lnSpc>
                <a:spcPct val="150000"/>
              </a:lnSpc>
              <a:spcBef>
                <a:spcPts val="500"/>
              </a:spcBef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dirty="0">
                <a:latin typeface="Verdana"/>
                <a:ea typeface="Verdana"/>
                <a:cs typeface="Verdana"/>
                <a:sym typeface="Verdana"/>
              </a:rPr>
              <a:t>①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若</a:t>
            </a:r>
            <a:r>
              <a:rPr dirty="0"/>
              <a:t>(</a:t>
            </a:r>
            <a:r>
              <a:rPr dirty="0" err="1"/>
              <a:t>P</a:t>
            </a:r>
            <a:r>
              <a:rPr i="1" baseline="-25000" dirty="0" err="1"/>
              <a:t>l</a:t>
            </a:r>
            <a:r>
              <a:rPr dirty="0" err="1"/>
              <a:t>,W</a:t>
            </a:r>
            <a:r>
              <a:rPr i="1" baseline="-25000" dirty="0" err="1"/>
              <a:t>l</a:t>
            </a:r>
            <a:r>
              <a:rPr dirty="0"/>
              <a:t>)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∈</a:t>
            </a:r>
            <a:r>
              <a:rPr dirty="0">
                <a:solidFill>
                  <a:srgbClr val="FF0000"/>
                </a:solidFill>
              </a:rPr>
              <a:t>S</a:t>
            </a:r>
            <a:r>
              <a:rPr baseline="30000" dirty="0">
                <a:solidFill>
                  <a:srgbClr val="FF0000"/>
                </a:solidFill>
              </a:rPr>
              <a:t>n-1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，则</a:t>
            </a:r>
            <a:r>
              <a:rPr dirty="0">
                <a:solidFill>
                  <a:srgbClr val="FF0000"/>
                </a:solidFill>
              </a:rPr>
              <a:t>x</a:t>
            </a:r>
            <a:r>
              <a:rPr baseline="-25000" dirty="0">
                <a:solidFill>
                  <a:srgbClr val="FF0000"/>
                </a:solidFill>
              </a:rPr>
              <a:t>n</a:t>
            </a:r>
            <a:r>
              <a:rPr dirty="0">
                <a:solidFill>
                  <a:srgbClr val="FF0000"/>
                </a:solidFill>
              </a:rPr>
              <a:t>=0</a:t>
            </a:r>
          </a:p>
          <a:p>
            <a:pPr marL="360362" indent="-360362">
              <a:lnSpc>
                <a:spcPct val="15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 </a:t>
            </a:r>
            <a:endParaRPr lang="en-US" dirty="0"/>
          </a:p>
          <a:p>
            <a:pPr marL="360362" indent="-360362">
              <a:lnSpc>
                <a:spcPct val="150000"/>
              </a:lnSpc>
              <a:spcBef>
                <a:spcPts val="500"/>
              </a:spcBef>
              <a:buSzTx/>
              <a:buNone/>
              <a:defRPr sz="2400" b="1"/>
            </a:pPr>
            <a:r>
              <a:rPr dirty="0"/>
              <a:t>③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再判断序偶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 )</a:t>
            </a:r>
            <a:r>
              <a:rPr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情况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①)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或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(P</a:t>
            </a:r>
            <a:r>
              <a:rPr i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–p</a:t>
            </a:r>
            <a:r>
              <a:rPr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 -w</a:t>
            </a:r>
            <a:r>
              <a:rPr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) (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情况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②)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是否属于</a:t>
            </a:r>
            <a:r>
              <a:rPr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30000" dirty="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</a:p>
          <a:p>
            <a:pPr marL="360362" indent="-360362">
              <a:lnSpc>
                <a:spcPct val="150000"/>
              </a:lnSpc>
              <a:spcBef>
                <a:spcPts val="500"/>
              </a:spcBef>
              <a:buSzTx/>
              <a:buNone/>
              <a:defRPr sz="2400" b="1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               </a:t>
            </a:r>
            <a:r>
              <a:rPr b="0" baseline="0" dirty="0" err="1">
                <a:latin typeface="宋体"/>
                <a:ea typeface="宋体"/>
                <a:cs typeface="宋体"/>
                <a:sym typeface="宋体"/>
              </a:rPr>
              <a:t>是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： </a:t>
            </a:r>
            <a:r>
              <a:rPr baseline="0" dirty="0"/>
              <a:t>x</a:t>
            </a:r>
            <a:r>
              <a:rPr baseline="-25000" dirty="0"/>
              <a:t>n-1</a:t>
            </a:r>
            <a:r>
              <a:rPr baseline="0" dirty="0"/>
              <a:t>=0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；    否：</a:t>
            </a:r>
            <a:r>
              <a:rPr baseline="0" dirty="0"/>
              <a:t>x</a:t>
            </a:r>
            <a:r>
              <a:rPr baseline="-25000" dirty="0"/>
              <a:t>n-1</a:t>
            </a:r>
            <a:r>
              <a:rPr baseline="0" dirty="0"/>
              <a:t>=1</a:t>
            </a:r>
            <a:endParaRPr lang="en-US" baseline="0" dirty="0"/>
          </a:p>
          <a:p>
            <a:pPr marL="533400" indent="-533400">
              <a:lnSpc>
                <a:spcPct val="150000"/>
              </a:lnSpc>
              <a:spcBef>
                <a:spcPts val="500"/>
              </a:spcBef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5. 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没必要生成</a:t>
            </a:r>
            <a:r>
              <a:rPr lang="en-US" altLang="zh-CN" dirty="0"/>
              <a:t>S</a:t>
            </a:r>
            <a:r>
              <a:rPr lang="en-US" altLang="zh-CN" baseline="30000" dirty="0"/>
              <a:t>n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，</a:t>
            </a:r>
          </a:p>
          <a:p>
            <a:pPr marL="533400" indent="-533400">
              <a:lnSpc>
                <a:spcPct val="150000"/>
              </a:lnSpc>
              <a:spcBef>
                <a:spcPts val="500"/>
              </a:spcBef>
              <a:buSzTx/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altLang="zh-CN" dirty="0"/>
              <a:t> S</a:t>
            </a:r>
            <a:r>
              <a:rPr lang="en-US" altLang="zh-CN" baseline="30000" dirty="0"/>
              <a:t>n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的最末序偶</a:t>
            </a:r>
            <a:r>
              <a:rPr lang="zh-CN" altLang="en-US" dirty="0">
                <a:latin typeface="Symbol"/>
                <a:ea typeface="Symbol"/>
                <a:cs typeface="Symbol"/>
                <a:sym typeface="Symbol"/>
              </a:rPr>
              <a:t>⇐ </a:t>
            </a:r>
            <a:r>
              <a:rPr lang="en-US" altLang="zh-CN" dirty="0"/>
              <a:t>S</a:t>
            </a:r>
            <a:r>
              <a:rPr lang="en-US" altLang="zh-CN" baseline="30000" dirty="0"/>
              <a:t>n-1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的最末序偶</a:t>
            </a:r>
          </a:p>
          <a:p>
            <a:pPr marL="533400" indent="-533400">
              <a:lnSpc>
                <a:spcPct val="150000"/>
              </a:lnSpc>
              <a:spcBef>
                <a:spcPts val="500"/>
              </a:spcBef>
              <a:buSzTx/>
              <a:buNone/>
              <a:defRPr sz="2400">
                <a:latin typeface="Symbol"/>
                <a:ea typeface="Symbol"/>
                <a:cs typeface="Symbol"/>
                <a:sym typeface="Symbol"/>
              </a:defRPr>
            </a:pPr>
            <a:r>
              <a:rPr lang="zh-CN" altLang="en-US" dirty="0"/>
              <a:t>                         ⇐ 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的最末序偶</a:t>
            </a:r>
          </a:p>
          <a:p>
            <a:pPr marL="360362" indent="-360362">
              <a:spcBef>
                <a:spcPts val="500"/>
              </a:spcBef>
              <a:buSzTx/>
              <a:buNone/>
              <a:defRPr sz="2400" b="1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aseline="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5F2146-0837-4347-BE28-8C00326D7A78}"/>
              </a:ext>
            </a:extLst>
          </p:cNvPr>
          <p:cNvSpPr txBox="1"/>
          <p:nvPr/>
        </p:nvSpPr>
        <p:spPr>
          <a:xfrm>
            <a:off x="170872" y="2171054"/>
            <a:ext cx="7200903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dirty="0"/>
              <a:t>②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，且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lang="en-US" altLang="zh-CN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D33BD1-EADD-764F-B2C8-8F4BD9A8B0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8" name="Shape 43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 marL="533400" indent="-533400">
              <a:spcBef>
                <a:spcPts val="700"/>
              </a:spcBef>
              <a:buClr>
                <a:srgbClr val="FF0000"/>
              </a:buClr>
              <a:buFontTx/>
              <a:buAutoNum type="arabicPeriod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初始化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1" baseline="30000"/>
          </a:p>
          <a:p>
            <a:pPr marL="533400" indent="-533400">
              <a:spcBef>
                <a:spcPts val="700"/>
              </a:spcBef>
              <a:buClr>
                <a:srgbClr val="FF0000"/>
              </a:buClr>
              <a:buFontTx/>
              <a:buAutoNum type="arabicPeriod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从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t>至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t>求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1" baseline="30000"/>
          </a:p>
          <a:p>
            <a:pPr marL="533400" indent="-533400">
              <a:spcBef>
                <a:spcPts val="700"/>
              </a:spcBef>
              <a:buClr>
                <a:srgbClr val="FF0000"/>
              </a:buClr>
              <a:buFontTx/>
              <a:buAutoNum type="arabicPeriod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由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t>求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t>的最末序偶</a:t>
            </a:r>
            <a:endParaRPr b="1"/>
          </a:p>
          <a:p>
            <a:pPr marL="533400" indent="-533400">
              <a:spcBef>
                <a:spcPts val="700"/>
              </a:spcBef>
              <a:buClr>
                <a:srgbClr val="FF0000"/>
              </a:buClr>
              <a:buFontTx/>
              <a:buAutoNum type="arabicPeriod"/>
              <a:defRPr sz="3200">
                <a:latin typeface="宋体"/>
                <a:ea typeface="宋体"/>
                <a:cs typeface="宋体"/>
                <a:sym typeface="宋体"/>
              </a:defRPr>
            </a:pPr>
            <a:r>
              <a:t>回溯构造最优决策序列</a:t>
            </a:r>
          </a:p>
        </p:txBody>
      </p:sp>
      <p:sp>
        <p:nvSpPr>
          <p:cNvPr id="4339" name="Shape 4339"/>
          <p:cNvSpPr/>
          <p:nvPr/>
        </p:nvSpPr>
        <p:spPr>
          <a:xfrm>
            <a:off x="288100" y="620712"/>
            <a:ext cx="8193914" cy="48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6799" tIns="46799" rIns="46799" bIns="46799">
            <a:spAutoFit/>
          </a:bodyPr>
          <a:lstStyle/>
          <a:p>
            <a:pPr algn="l">
              <a:spcBef>
                <a:spcPts val="1900"/>
              </a:spcBef>
              <a:buSzPct val="100000"/>
              <a:defRPr sz="3200" b="0"/>
            </a:pPr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背包问题非形式化的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DKP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算法思想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BDE682-7CBD-AB49-8414-DE7ACA3FF0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Shape 434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342" name="Shape 4342"/>
          <p:cNvSpPr/>
          <p:nvPr/>
        </p:nvSpPr>
        <p:spPr>
          <a:xfrm>
            <a:off x="333510" y="416585"/>
            <a:ext cx="8299451" cy="686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DKP(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ts val="2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{(0,0)};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do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)|(P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MERGE_PURGE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ts val="2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CC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  <a:p>
            <a:pPr algn="l">
              <a:lnSpc>
                <a:spcPct val="95000"/>
              </a:lnSpc>
              <a:defRPr sz="22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中使得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的所有序偶中取最大值的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</a:t>
            </a:r>
            <a:r>
              <a:rPr sz="2800" i="1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else 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回溯确定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endParaRPr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DKP</a:t>
            </a:r>
          </a:p>
        </p:txBody>
      </p:sp>
      <p:grpSp>
        <p:nvGrpSpPr>
          <p:cNvPr id="4345" name="Group 4345"/>
          <p:cNvGrpSpPr/>
          <p:nvPr/>
        </p:nvGrpSpPr>
        <p:grpSpPr>
          <a:xfrm>
            <a:off x="3945637" y="609080"/>
            <a:ext cx="3995637" cy="915990"/>
            <a:chOff x="-31050" y="-227533"/>
            <a:chExt cx="3995635" cy="915988"/>
          </a:xfrm>
        </p:grpSpPr>
        <p:sp>
          <p:nvSpPr>
            <p:cNvPr id="4343" name="Shape 4343"/>
            <p:cNvSpPr/>
            <p:nvPr/>
          </p:nvSpPr>
          <p:spPr>
            <a:xfrm>
              <a:off x="-31050" y="-227533"/>
              <a:ext cx="3785197" cy="915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2" y="0"/>
                  </a:moveTo>
                  <a:lnTo>
                    <a:pt x="4622" y="10504"/>
                  </a:lnTo>
                  <a:lnTo>
                    <a:pt x="0" y="21600"/>
                  </a:lnTo>
                  <a:lnTo>
                    <a:pt x="4622" y="15005"/>
                  </a:lnTo>
                  <a:lnTo>
                    <a:pt x="4622" y="18006"/>
                  </a:lnTo>
                  <a:lnTo>
                    <a:pt x="21600" y="18006"/>
                  </a:lnTo>
                  <a:lnTo>
                    <a:pt x="21600" y="0"/>
                  </a:lnTo>
                  <a:lnTo>
                    <a:pt x="7452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2800" b="0"/>
              </a:pPr>
              <a:endParaRPr/>
            </a:p>
          </p:txBody>
        </p:sp>
        <p:sp>
          <p:nvSpPr>
            <p:cNvPr id="4344" name="Shape 4344"/>
            <p:cNvSpPr/>
            <p:nvPr/>
          </p:nvSpPr>
          <p:spPr>
            <a:xfrm>
              <a:off x="1017881" y="-68012"/>
              <a:ext cx="2946704" cy="596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{(0,0),(1,2)} </a:t>
              </a:r>
            </a:p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{(0,0),(1,2),(2,3),(3,5)}</a:t>
              </a:r>
            </a:p>
          </p:txBody>
        </p:sp>
      </p:grpSp>
      <p:sp>
        <p:nvSpPr>
          <p:cNvPr id="4346" name="Shape 4346"/>
          <p:cNvSpPr/>
          <p:nvPr/>
        </p:nvSpPr>
        <p:spPr>
          <a:xfrm>
            <a:off x="280193" y="1348582"/>
            <a:ext cx="7661080" cy="179228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  <p:grpSp>
        <p:nvGrpSpPr>
          <p:cNvPr id="4349" name="Group 4349"/>
          <p:cNvGrpSpPr/>
          <p:nvPr/>
        </p:nvGrpSpPr>
        <p:grpSpPr>
          <a:xfrm>
            <a:off x="3978275" y="2894013"/>
            <a:ext cx="3062289" cy="524118"/>
            <a:chOff x="0" y="1"/>
            <a:chExt cx="3062288" cy="524117"/>
          </a:xfrm>
        </p:grpSpPr>
        <p:sp>
          <p:nvSpPr>
            <p:cNvPr id="4347" name="Shape 4347"/>
            <p:cNvSpPr/>
            <p:nvPr/>
          </p:nvSpPr>
          <p:spPr>
            <a:xfrm>
              <a:off x="0" y="1"/>
              <a:ext cx="2685760" cy="524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83" y="0"/>
                  </a:moveTo>
                  <a:lnTo>
                    <a:pt x="7883" y="8523"/>
                  </a:lnTo>
                  <a:lnTo>
                    <a:pt x="0" y="21600"/>
                  </a:lnTo>
                  <a:lnTo>
                    <a:pt x="7883" y="12175"/>
                  </a:lnTo>
                  <a:lnTo>
                    <a:pt x="7883" y="14610"/>
                  </a:lnTo>
                  <a:lnTo>
                    <a:pt x="21600" y="14610"/>
                  </a:lnTo>
                  <a:lnTo>
                    <a:pt x="21600" y="0"/>
                  </a:lnTo>
                  <a:lnTo>
                    <a:pt x="10169" y="0"/>
                  </a:lnTo>
                  <a:close/>
                </a:path>
              </a:pathLst>
            </a:custGeom>
            <a:solidFill>
              <a:srgbClr val="FFCCFF"/>
            </a:solidFill>
            <a:ln w="19050" cap="flat">
              <a:solidFill>
                <a:srgbClr val="FF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2800" b="0"/>
              </a:pPr>
              <a:endParaRPr/>
            </a:p>
          </p:txBody>
        </p:sp>
        <p:sp>
          <p:nvSpPr>
            <p:cNvPr id="4348" name="Shape 4348"/>
            <p:cNvSpPr/>
            <p:nvPr/>
          </p:nvSpPr>
          <p:spPr>
            <a:xfrm>
              <a:off x="1117577" y="1"/>
              <a:ext cx="1944711" cy="322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,W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(3,5)</a:t>
              </a:r>
            </a:p>
          </p:txBody>
        </p:sp>
      </p:grpSp>
      <p:grpSp>
        <p:nvGrpSpPr>
          <p:cNvPr id="4352" name="Group 4352"/>
          <p:cNvGrpSpPr/>
          <p:nvPr/>
        </p:nvGrpSpPr>
        <p:grpSpPr>
          <a:xfrm>
            <a:off x="3979285" y="3384781"/>
            <a:ext cx="4909195" cy="611732"/>
            <a:chOff x="40698" y="-80731"/>
            <a:chExt cx="4909194" cy="611730"/>
          </a:xfrm>
        </p:grpSpPr>
        <p:sp>
          <p:nvSpPr>
            <p:cNvPr id="4350" name="Shape 4350"/>
            <p:cNvSpPr/>
            <p:nvPr/>
          </p:nvSpPr>
          <p:spPr>
            <a:xfrm>
              <a:off x="40698" y="-62164"/>
              <a:ext cx="4002685" cy="593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13" y="0"/>
                  </a:moveTo>
                  <a:lnTo>
                    <a:pt x="6713" y="12600"/>
                  </a:lnTo>
                  <a:lnTo>
                    <a:pt x="0" y="17828"/>
                  </a:lnTo>
                  <a:lnTo>
                    <a:pt x="6713" y="18000"/>
                  </a:lnTo>
                  <a:lnTo>
                    <a:pt x="6713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9194" y="0"/>
                  </a:lnTo>
                  <a:close/>
                </a:path>
              </a:pathLst>
            </a:custGeom>
            <a:solidFill>
              <a:srgbClr val="CCFFFF"/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endParaRPr/>
            </a:p>
          </p:txBody>
        </p:sp>
        <p:sp>
          <p:nvSpPr>
            <p:cNvPr id="4351" name="Shape 4351"/>
            <p:cNvSpPr/>
            <p:nvPr/>
          </p:nvSpPr>
          <p:spPr>
            <a:xfrm>
              <a:off x="1537302" y="-80731"/>
              <a:ext cx="3412590" cy="59694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(5,4) , 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,W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5,2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(6,6)</a:t>
              </a:r>
            </a:p>
          </p:txBody>
        </p:sp>
      </p:grpSp>
      <p:grpSp>
        <p:nvGrpSpPr>
          <p:cNvPr id="4355" name="Group 4355"/>
          <p:cNvGrpSpPr/>
          <p:nvPr/>
        </p:nvGrpSpPr>
        <p:grpSpPr>
          <a:xfrm>
            <a:off x="6513315" y="4638039"/>
            <a:ext cx="2876449" cy="640547"/>
            <a:chOff x="-304617" y="-43598"/>
            <a:chExt cx="2876447" cy="640546"/>
          </a:xfrm>
        </p:grpSpPr>
        <p:sp>
          <p:nvSpPr>
            <p:cNvPr id="4353" name="Shape 4353"/>
            <p:cNvSpPr/>
            <p:nvPr/>
          </p:nvSpPr>
          <p:spPr>
            <a:xfrm>
              <a:off x="-304617" y="-43598"/>
              <a:ext cx="2630683" cy="593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740" y="0"/>
                  </a:moveTo>
                  <a:lnTo>
                    <a:pt x="6740" y="12600"/>
                  </a:lnTo>
                  <a:lnTo>
                    <a:pt x="0" y="14308"/>
                  </a:lnTo>
                  <a:lnTo>
                    <a:pt x="6740" y="18000"/>
                  </a:lnTo>
                  <a:lnTo>
                    <a:pt x="674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rgbClr val="FFC000"/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endParaRPr/>
            </a:p>
          </p:txBody>
        </p:sp>
        <p:sp>
          <p:nvSpPr>
            <p:cNvPr id="4354" name="Shape 4354"/>
            <p:cNvSpPr/>
            <p:nvPr/>
          </p:nvSpPr>
          <p:spPr>
            <a:xfrm>
              <a:off x="607002" y="0"/>
              <a:ext cx="1964828" cy="5969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6)</a:t>
              </a:r>
            </a:p>
            <a:p>
              <a:pPr algn="l">
                <a:lnSpc>
                  <a:spcPct val="90000"/>
                </a:lnSpc>
                <a:spcBef>
                  <a:spcPts val="200"/>
                </a:spcBef>
                <a:defRPr sz="18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3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1</a:t>
              </a:r>
            </a:p>
          </p:txBody>
        </p:sp>
      </p:grpSp>
      <p:sp>
        <p:nvSpPr>
          <p:cNvPr id="4356" name="Shape 4356"/>
          <p:cNvSpPr/>
          <p:nvPr/>
        </p:nvSpPr>
        <p:spPr>
          <a:xfrm>
            <a:off x="280193" y="10716"/>
            <a:ext cx="86756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36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solidFill>
                  <a:srgbClr val="A07731"/>
                </a:solidFill>
              </a:rPr>
              <a:t>算法</a:t>
            </a:r>
            <a:r>
              <a:rPr sz="2800" dirty="0">
                <a:solidFill>
                  <a:srgbClr val="A07731"/>
                </a:solidFill>
                <a:latin typeface="Garamond"/>
                <a:ea typeface="Garamond"/>
                <a:cs typeface="Garamond"/>
                <a:sym typeface="Garamond"/>
              </a:rPr>
              <a:t>6.6</a:t>
            </a:r>
            <a:r>
              <a:rPr lang="zh-CN" altLang="en-US" sz="2800" dirty="0">
                <a:solidFill>
                  <a:srgbClr val="A07731"/>
                </a:solidFill>
                <a:latin typeface="Garamond"/>
                <a:ea typeface="Garamond"/>
                <a:cs typeface="Garamond"/>
                <a:sym typeface="Garamond"/>
              </a:rPr>
              <a:t>     </a:t>
            </a:r>
            <a:r>
              <a:rPr lang="en-US" altLang="zh-CN" sz="2800" dirty="0">
                <a:solidFill>
                  <a:srgbClr val="A07731"/>
                </a:solidFill>
                <a:latin typeface="Garamond"/>
                <a:ea typeface="Garamond"/>
                <a:cs typeface="Garamond"/>
                <a:sym typeface="Garamond"/>
              </a:rPr>
              <a:t>0/1</a:t>
            </a:r>
            <a:r>
              <a:rPr lang="zh-CN" altLang="en-US" sz="2800" dirty="0">
                <a:solidFill>
                  <a:srgbClr val="A07731"/>
                </a:solidFill>
              </a:rPr>
              <a:t>背包问题非形式化的</a:t>
            </a:r>
            <a:r>
              <a:rPr lang="en-US" sz="2800" dirty="0">
                <a:solidFill>
                  <a:srgbClr val="A07731"/>
                </a:solidFill>
                <a:latin typeface="Garamond"/>
                <a:ea typeface="Garamond"/>
                <a:cs typeface="Garamond"/>
                <a:sym typeface="Garamond"/>
              </a:rPr>
              <a:t>DKP</a:t>
            </a:r>
            <a:r>
              <a:rPr lang="zh-CN" altLang="en-US" sz="2800" dirty="0">
                <a:solidFill>
                  <a:srgbClr val="A07731"/>
                </a:solidFill>
              </a:rPr>
              <a:t>算法</a:t>
            </a:r>
            <a:endParaRPr sz="2800" dirty="0">
              <a:solidFill>
                <a:srgbClr val="A0773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3739" name="Shape 3739"/>
          <p:cNvSpPr>
            <a:spLocks noGrp="1"/>
          </p:cNvSpPr>
          <p:nvPr>
            <p:ph type="title"/>
          </p:nvPr>
        </p:nvSpPr>
        <p:spPr>
          <a:xfrm>
            <a:off x="468312" y="188912"/>
            <a:ext cx="8229601" cy="941388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6.5  0/1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背包问题</a:t>
            </a:r>
          </a:p>
        </p:txBody>
      </p:sp>
      <p:sp>
        <p:nvSpPr>
          <p:cNvPr id="3740" name="Shape 3740"/>
          <p:cNvSpPr>
            <a:spLocks noGrp="1"/>
          </p:cNvSpPr>
          <p:nvPr>
            <p:ph type="body" idx="1"/>
          </p:nvPr>
        </p:nvSpPr>
        <p:spPr>
          <a:xfrm>
            <a:off x="457200" y="1555750"/>
            <a:ext cx="8229600" cy="4968875"/>
          </a:xfrm>
          <a:prstGeom prst="rect">
            <a:avLst/>
          </a:prstGeom>
        </p:spPr>
        <p:txBody>
          <a:bodyPr/>
          <a:lstStyle/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问题描述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递推关系式分析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向后处理法函数描述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图解方法求解问题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序偶对方法求解问题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6.6</a:t>
            </a:r>
            <a:r>
              <a:t>非形式化的背包算法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DKNAP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DKNAP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分析与改进</a:t>
            </a:r>
          </a:p>
        </p:txBody>
      </p:sp>
    </p:spTree>
    <p:extLst>
      <p:ext uri="{BB962C8B-B14F-4D97-AF65-F5344CB8AC3E}">
        <p14:creationId xmlns:p14="http://schemas.microsoft.com/office/powerpoint/2010/main" val="30758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Shape 434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sp>
        <p:nvSpPr>
          <p:cNvPr id="4342" name="Shape 4342"/>
          <p:cNvSpPr/>
          <p:nvPr/>
        </p:nvSpPr>
        <p:spPr>
          <a:xfrm>
            <a:off x="422274" y="170522"/>
            <a:ext cx="8299451" cy="6863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6799" tIns="46799" rIns="46799" bIns="46799">
            <a:spAutoFit/>
          </a:bodyPr>
          <a:lstStyle/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DKP(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ts val="2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{(0,0)};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do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)|(P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MERGE_PURGE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sz="2800" i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ts val="2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CC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 </a:t>
            </a:r>
          </a:p>
          <a:p>
            <a:pPr algn="l">
              <a:lnSpc>
                <a:spcPct val="95000"/>
              </a:lnSpc>
              <a:defRPr sz="22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中使得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的所有序偶中取最大值的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//P</a:t>
            </a:r>
            <a:r>
              <a:rPr sz="2800" i="1" baseline="-25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else 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sz="28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i="1" baseline="-250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 err="1">
                <a:solidFill>
                  <a:srgbClr val="92D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的最末序偶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endif</a:t>
            </a: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沿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回溯确定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…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endParaRPr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5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DKP</a:t>
            </a:r>
          </a:p>
        </p:txBody>
      </p:sp>
      <p:sp>
        <p:nvSpPr>
          <p:cNvPr id="4346" name="Shape 4346"/>
          <p:cNvSpPr/>
          <p:nvPr/>
        </p:nvSpPr>
        <p:spPr>
          <a:xfrm>
            <a:off x="422274" y="1103168"/>
            <a:ext cx="7661080" cy="1792289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73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8" name="Shape 4358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sp>
        <p:nvSpPr>
          <p:cNvPr id="4359" name="Shape 4359"/>
          <p:cNvSpPr>
            <a:spLocks noGrp="1"/>
          </p:cNvSpPr>
          <p:nvPr>
            <p:ph type="title"/>
          </p:nvPr>
        </p:nvSpPr>
        <p:spPr>
          <a:xfrm>
            <a:off x="395287" y="187325"/>
            <a:ext cx="8229601" cy="1228725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err="1"/>
              <a:t>DKP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算法的实现思想</a:t>
            </a:r>
            <a:endParaRPr b="0" dirty="0"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4360" name="Shape 4360"/>
          <p:cNvSpPr>
            <a:spLocks noGrp="1"/>
          </p:cNvSpPr>
          <p:nvPr>
            <p:ph type="body" idx="1"/>
          </p:nvPr>
        </p:nvSpPr>
        <p:spPr>
          <a:xfrm>
            <a:off x="250825" y="1628775"/>
            <a:ext cx="8532813" cy="3240088"/>
          </a:xfrm>
          <a:prstGeom prst="rect">
            <a:avLst/>
          </a:prstGeom>
        </p:spPr>
        <p:txBody>
          <a:bodyPr/>
          <a:lstStyle/>
          <a:p>
            <a:pPr>
              <a:buChar char="p"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一维数组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dirty="0" err="1"/>
              <a:t>表示物品的效益值</a:t>
            </a:r>
            <a:r>
              <a:rPr dirty="0"/>
              <a:t>。</a:t>
            </a:r>
            <a:endParaRPr b="1" dirty="0"/>
          </a:p>
          <a:p>
            <a:pPr>
              <a:buChar char="p"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一维数组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(n)</a:t>
            </a:r>
            <a:r>
              <a:rPr dirty="0" err="1"/>
              <a:t>表示物品的质量</a:t>
            </a:r>
            <a:r>
              <a:rPr dirty="0"/>
              <a:t>。</a:t>
            </a:r>
            <a:endParaRPr b="1" dirty="0"/>
          </a:p>
          <a:p>
            <a:pPr>
              <a:buChar char="p"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一维数组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(m)</a:t>
            </a:r>
            <a:r>
              <a:rPr dirty="0" err="1"/>
              <a:t>和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(m)</a:t>
            </a:r>
            <a:r>
              <a:rPr dirty="0" err="1"/>
              <a:t>表示序偶对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baseline="-25000" dirty="0" err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dirty="0"/>
              <a:t>，模拟序偶集合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dirty="0"/>
              <a:t>。序偶集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,…,S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dirty="0"/>
              <a:t>互相邻接的存放。</a:t>
            </a:r>
            <a:endParaRPr b="1" dirty="0"/>
          </a:p>
          <a:p>
            <a:pPr>
              <a:buChar char="p"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一维数组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(0:n)</a:t>
            </a:r>
            <a:r>
              <a:rPr dirty="0" err="1"/>
              <a:t>是指针数组，元素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dirty="0" err="1"/>
              <a:t>指示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 err="1"/>
              <a:t>中的第一个元素所在的位置</a:t>
            </a:r>
            <a:r>
              <a:rPr dirty="0"/>
              <a:t>。</a:t>
            </a:r>
          </a:p>
        </p:txBody>
      </p:sp>
      <p:sp>
        <p:nvSpPr>
          <p:cNvPr id="4361" name="Shape 4361"/>
          <p:cNvSpPr/>
          <p:nvPr/>
        </p:nvSpPr>
        <p:spPr>
          <a:xfrm>
            <a:off x="250825" y="4747233"/>
            <a:ext cx="4164372" cy="1287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={(0,0)}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={(0,0),(1,2)}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={(0,0),(1,2),(2,3),(3,5)}</a:t>
            </a:r>
          </a:p>
        </p:txBody>
      </p:sp>
      <p:graphicFrame>
        <p:nvGraphicFramePr>
          <p:cNvPr id="4362" name="Table 4362"/>
          <p:cNvGraphicFramePr/>
          <p:nvPr>
            <p:extLst>
              <p:ext uri="{D42A27DB-BD31-4B8C-83A1-F6EECF244321}">
                <p14:modId xmlns:p14="http://schemas.microsoft.com/office/powerpoint/2010/main" val="3218639645"/>
              </p:ext>
            </p:extLst>
          </p:nvPr>
        </p:nvGraphicFramePr>
        <p:xfrm>
          <a:off x="4179887" y="4559300"/>
          <a:ext cx="4319585" cy="118268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2000"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2000"/>
                      </a:pPr>
                      <a:endParaRPr dirty="0"/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63" name="Shape 4363"/>
          <p:cNvSpPr/>
          <p:nvPr/>
        </p:nvSpPr>
        <p:spPr>
          <a:xfrm>
            <a:off x="3806825" y="4910137"/>
            <a:ext cx="390525" cy="729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algn="l">
              <a:lnSpc>
                <a:spcPct val="100000"/>
              </a:lnSpc>
              <a:spcBef>
                <a:spcPts val="700"/>
              </a:spcBef>
              <a:defRPr sz="3200" b="0" baseline="-25000"/>
            </a:pPr>
            <a:r>
              <a:rPr dirty="0"/>
              <a:t> </a:t>
            </a:r>
            <a:r>
              <a:rPr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1800" baseline="-4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defRPr sz="1800" b="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grpSp>
        <p:nvGrpSpPr>
          <p:cNvPr id="4366" name="Group 4366"/>
          <p:cNvGrpSpPr/>
          <p:nvPr/>
        </p:nvGrpSpPr>
        <p:grpSpPr>
          <a:xfrm>
            <a:off x="4116387" y="5783261"/>
            <a:ext cx="674689" cy="712933"/>
            <a:chOff x="0" y="-1"/>
            <a:chExt cx="674688" cy="712932"/>
          </a:xfrm>
        </p:grpSpPr>
        <p:sp>
          <p:nvSpPr>
            <p:cNvPr id="4364" name="Shape 4364"/>
            <p:cNvSpPr/>
            <p:nvPr/>
          </p:nvSpPr>
          <p:spPr>
            <a:xfrm>
              <a:off x="0" y="440750"/>
              <a:ext cx="674688" cy="27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F[0]</a:t>
              </a:r>
            </a:p>
          </p:txBody>
        </p:sp>
        <p:sp>
          <p:nvSpPr>
            <p:cNvPr id="4365" name="Shape 4365"/>
            <p:cNvSpPr/>
            <p:nvPr/>
          </p:nvSpPr>
          <p:spPr>
            <a:xfrm flipV="1">
              <a:off x="247067" y="-1"/>
              <a:ext cx="2" cy="423706"/>
            </a:xfrm>
            <a:prstGeom prst="line">
              <a:avLst/>
            </a:prstGeom>
            <a:noFill/>
            <a:ln w="25400" cap="flat">
              <a:solidFill>
                <a:srgbClr val="FF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69" name="Group 4369"/>
          <p:cNvGrpSpPr/>
          <p:nvPr/>
        </p:nvGrpSpPr>
        <p:grpSpPr>
          <a:xfrm>
            <a:off x="4745037" y="5784850"/>
            <a:ext cx="674689" cy="711344"/>
            <a:chOff x="0" y="0"/>
            <a:chExt cx="674688" cy="711343"/>
          </a:xfrm>
        </p:grpSpPr>
        <p:sp>
          <p:nvSpPr>
            <p:cNvPr id="4367" name="Shape 4367"/>
            <p:cNvSpPr/>
            <p:nvPr/>
          </p:nvSpPr>
          <p:spPr>
            <a:xfrm>
              <a:off x="0" y="439162"/>
              <a:ext cx="674688" cy="27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008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F[1]</a:t>
              </a:r>
            </a:p>
          </p:txBody>
        </p:sp>
        <p:sp>
          <p:nvSpPr>
            <p:cNvPr id="4368" name="Shape 4368"/>
            <p:cNvSpPr/>
            <p:nvPr/>
          </p:nvSpPr>
          <p:spPr>
            <a:xfrm flipV="1">
              <a:off x="278743" y="0"/>
              <a:ext cx="2" cy="441160"/>
            </a:xfrm>
            <a:prstGeom prst="line">
              <a:avLst/>
            </a:prstGeom>
            <a:noFill/>
            <a:ln w="25400" cap="flat">
              <a:solidFill>
                <a:srgbClr val="008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72" name="Group 4372"/>
          <p:cNvGrpSpPr/>
          <p:nvPr/>
        </p:nvGrpSpPr>
        <p:grpSpPr>
          <a:xfrm>
            <a:off x="7927975" y="5768973"/>
            <a:ext cx="674689" cy="709758"/>
            <a:chOff x="0" y="-1"/>
            <a:chExt cx="674688" cy="709756"/>
          </a:xfrm>
        </p:grpSpPr>
        <p:sp>
          <p:nvSpPr>
            <p:cNvPr id="4370" name="Shape 4370"/>
            <p:cNvSpPr/>
            <p:nvPr/>
          </p:nvSpPr>
          <p:spPr>
            <a:xfrm>
              <a:off x="0" y="437575"/>
              <a:ext cx="674688" cy="272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FF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F[3]</a:t>
              </a:r>
            </a:p>
          </p:txBody>
        </p:sp>
        <p:sp>
          <p:nvSpPr>
            <p:cNvPr id="4371" name="Shape 4371"/>
            <p:cNvSpPr/>
            <p:nvPr/>
          </p:nvSpPr>
          <p:spPr>
            <a:xfrm flipV="1">
              <a:off x="250235" y="-1"/>
              <a:ext cx="2" cy="406249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75" name="Group 4375"/>
          <p:cNvGrpSpPr/>
          <p:nvPr/>
        </p:nvGrpSpPr>
        <p:grpSpPr>
          <a:xfrm>
            <a:off x="5797550" y="5768975"/>
            <a:ext cx="674689" cy="711344"/>
            <a:chOff x="0" y="0"/>
            <a:chExt cx="674688" cy="711343"/>
          </a:xfrm>
        </p:grpSpPr>
        <p:sp>
          <p:nvSpPr>
            <p:cNvPr id="4373" name="Shape 4373"/>
            <p:cNvSpPr/>
            <p:nvPr/>
          </p:nvSpPr>
          <p:spPr>
            <a:xfrm>
              <a:off x="0" y="439162"/>
              <a:ext cx="674688" cy="27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CC00FF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F[2]</a:t>
              </a:r>
            </a:p>
          </p:txBody>
        </p:sp>
        <p:sp>
          <p:nvSpPr>
            <p:cNvPr id="4374" name="Shape 4374"/>
            <p:cNvSpPr/>
            <p:nvPr/>
          </p:nvSpPr>
          <p:spPr>
            <a:xfrm flipV="1">
              <a:off x="242316" y="0"/>
              <a:ext cx="2" cy="423705"/>
            </a:xfrm>
            <a:prstGeom prst="line">
              <a:avLst/>
            </a:prstGeom>
            <a:noFill/>
            <a:ln w="25400" cap="flat">
              <a:solidFill>
                <a:srgbClr val="CC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1" grpId="0" animBg="1"/>
      <p:bldP spid="43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Shape 3749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3750" name="Shape 3750"/>
          <p:cNvSpPr>
            <a:spLocks noGrp="1"/>
          </p:cNvSpPr>
          <p:nvPr>
            <p:ph type="body" idx="1"/>
          </p:nvPr>
        </p:nvSpPr>
        <p:spPr>
          <a:xfrm>
            <a:off x="383058" y="1482811"/>
            <a:ext cx="8192531" cy="5115698"/>
          </a:xfrm>
          <a:prstGeom prst="rect">
            <a:avLst/>
          </a:prstGeom>
        </p:spPr>
        <p:txBody>
          <a:bodyPr/>
          <a:lstStyle/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假设最优决策序列为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…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/>
              <a:t>，则在对</a:t>
            </a:r>
            <a:r>
              <a:rPr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u="sng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u="sng" dirty="0"/>
              <a:t>作出决策后</a:t>
            </a:r>
            <a:r>
              <a:rPr dirty="0"/>
              <a:t>，问题处于下列</a:t>
            </a:r>
            <a:r>
              <a:rPr u="sng" dirty="0"/>
              <a:t>两种状态</a:t>
            </a:r>
            <a:r>
              <a:rPr dirty="0"/>
              <a:t>：</a:t>
            </a:r>
            <a:endParaRPr lang="en-US" dirty="0"/>
          </a:p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</a:t>
            </a:r>
            <a:r>
              <a:rPr dirty="0" err="1"/>
              <a:t>背包剩余容量为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dirty="0" err="1"/>
              <a:t>，没有产生任何效益</a:t>
            </a:r>
            <a:r>
              <a:rPr dirty="0"/>
              <a:t>；</a:t>
            </a:r>
            <a:endParaRPr lang="en-US" dirty="0"/>
          </a:p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>
                <a:solidFill>
                  <a:srgbClr val="0000FF"/>
                </a:solidFill>
              </a:rPr>
              <a:t>，</a:t>
            </a:r>
            <a:r>
              <a:rPr dirty="0"/>
              <a:t>背包剩余容量为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，效益值增加了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。</a:t>
            </a:r>
            <a:endParaRPr lang="en-US" dirty="0"/>
          </a:p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显然对</a:t>
            </a:r>
            <a:r>
              <a:rPr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u="sng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u="sng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u="sng" dirty="0">
                <a:latin typeface="Symbol"/>
                <a:ea typeface="Symbol"/>
                <a:cs typeface="Symbol"/>
                <a:sym typeface="Symbol"/>
              </a:rPr>
              <a:t>…</a:t>
            </a:r>
            <a:r>
              <a:rPr b="1" u="sng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u="sng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u="sng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u="sng" dirty="0"/>
              <a:t>的决策</a:t>
            </a:r>
            <a:r>
              <a:rPr dirty="0"/>
              <a:t>相对于决策了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后所产生的问题状态应该是最优的，否则 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…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i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dirty="0" err="1"/>
              <a:t>就不可能是最优的决策序列</a:t>
            </a:r>
            <a:r>
              <a:rPr dirty="0"/>
              <a:t>。</a:t>
            </a:r>
            <a:endParaRPr b="1" dirty="0"/>
          </a:p>
        </p:txBody>
      </p:sp>
      <p:sp>
        <p:nvSpPr>
          <p:cNvPr id="3751" name="Shape 3751"/>
          <p:cNvSpPr>
            <a:spLocks noGrp="1"/>
          </p:cNvSpPr>
          <p:nvPr>
            <p:ph type="title"/>
          </p:nvPr>
        </p:nvSpPr>
        <p:spPr>
          <a:xfrm>
            <a:off x="457201" y="512942"/>
            <a:ext cx="8229600" cy="863600"/>
          </a:xfrm>
          <a:prstGeom prst="rect">
            <a:avLst/>
          </a:prstGeom>
        </p:spPr>
        <p:txBody>
          <a:bodyPr/>
          <a:lstStyle>
            <a:lvl1pPr defTabSz="904875">
              <a:defRPr sz="43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最优性原理证明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C3EE3F6C-98E9-E14B-A460-229067693C69}"/>
              </a:ext>
            </a:extLst>
          </p:cNvPr>
          <p:cNvSpPr/>
          <p:nvPr/>
        </p:nvSpPr>
        <p:spPr>
          <a:xfrm>
            <a:off x="5980670" y="803189"/>
            <a:ext cx="1495168" cy="499993"/>
          </a:xfrm>
          <a:prstGeom prst="wedgeRoundRectCallout">
            <a:avLst>
              <a:gd name="adj1" fmla="val -18881"/>
              <a:gd name="adj2" fmla="val 11181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Verdana"/>
              </a:rPr>
              <a:t>初始决策</a:t>
            </a:r>
          </a:p>
        </p:txBody>
      </p:sp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D9EADB77-960D-A348-880E-C10086641219}"/>
              </a:ext>
            </a:extLst>
          </p:cNvPr>
          <p:cNvSpPr/>
          <p:nvPr/>
        </p:nvSpPr>
        <p:spPr>
          <a:xfrm>
            <a:off x="3954160" y="2051222"/>
            <a:ext cx="3632887" cy="499993"/>
          </a:xfrm>
          <a:prstGeom prst="wedgeRoundRectCallout">
            <a:avLst>
              <a:gd name="adj1" fmla="val -74908"/>
              <a:gd name="adj2" fmla="val 290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ngti SC" panose="02010600040101010101" pitchFamily="2" charset="-122"/>
                <a:ea typeface="Songti SC" panose="02010600040101010101" pitchFamily="2" charset="-122"/>
                <a:sym typeface="Verdana"/>
              </a:rPr>
              <a:t>初始决策产生的状态</a:t>
            </a:r>
          </a:p>
        </p:txBody>
      </p:sp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91BB0AD2-2A7C-844A-BC77-CE00AB2260D3}"/>
              </a:ext>
            </a:extLst>
          </p:cNvPr>
          <p:cNvSpPr/>
          <p:nvPr/>
        </p:nvSpPr>
        <p:spPr>
          <a:xfrm>
            <a:off x="691976" y="4699686"/>
            <a:ext cx="1612559" cy="499993"/>
          </a:xfrm>
          <a:prstGeom prst="wedgeRoundRectCallout">
            <a:avLst>
              <a:gd name="adj1" fmla="val 50231"/>
              <a:gd name="adj2" fmla="val -184925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b="0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其余</a:t>
            </a:r>
            <a:r>
              <a:rPr kumimoji="0" lang="zh-CN" altLang="en-US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ngti SC" panose="02010600040101010101" pitchFamily="2" charset="-122"/>
                <a:ea typeface="Songti SC" panose="02010600040101010101" pitchFamily="2" charset="-122"/>
                <a:sym typeface="Verdana"/>
              </a:rPr>
              <a:t>决策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DCD5A04-C64D-7B47-A0EE-E51027466934}"/>
              </a:ext>
            </a:extLst>
          </p:cNvPr>
          <p:cNvSpPr/>
          <p:nvPr/>
        </p:nvSpPr>
        <p:spPr>
          <a:xfrm>
            <a:off x="457201" y="5412457"/>
            <a:ext cx="8229600" cy="107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04875">
              <a:lnSpc>
                <a:spcPct val="100000"/>
              </a:lnSpc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最优化原理，是指过程的最优决策序列具有如下性质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/>
                <a:sym typeface="Times New Roman"/>
              </a:rPr>
              <a:t>: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/>
                <a:sym typeface="Times New Roman"/>
              </a:rPr>
              <a:t>  </a:t>
            </a:r>
            <a:endParaRPr lang="en-US" altLang="zh-CN" sz="2000" b="0" dirty="0">
              <a:solidFill>
                <a:schemeClr val="accent6">
                  <a:lumMod val="75000"/>
                </a:schemeClr>
              </a:solidFill>
              <a:latin typeface="Songti SC" panose="02010600040101010101" pitchFamily="2" charset="-122"/>
              <a:ea typeface="Songti SC" panose="02010600040101010101" pitchFamily="2" charset="-122"/>
              <a:cs typeface="Times New Roman"/>
              <a:sym typeface="Times New Roman"/>
            </a:endParaRPr>
          </a:p>
          <a:p>
            <a:pPr algn="l" defTabSz="904875">
              <a:lnSpc>
                <a:spcPct val="100000"/>
              </a:lnSpc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无论过程的</a:t>
            </a:r>
            <a:r>
              <a:rPr lang="zh-CN" altLang="en-US" sz="2000" u="sng" dirty="0">
                <a:solidFill>
                  <a:schemeClr val="bg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初始状态和初始决策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是什么</a:t>
            </a:r>
            <a:r>
              <a:rPr lang="en-US" altLang="zh-CN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/>
                <a:sym typeface="Times New Roman"/>
              </a:rPr>
              <a:t>,  </a:t>
            </a:r>
            <a:r>
              <a:rPr lang="zh-CN" altLang="en-US" sz="2000" u="sng" dirty="0">
                <a:solidFill>
                  <a:schemeClr val="bg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其余的决策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都必须相对于</a:t>
            </a:r>
            <a:r>
              <a:rPr lang="zh-CN" altLang="en-US" sz="2000" b="0" u="sng" dirty="0">
                <a:solidFill>
                  <a:schemeClr val="bg2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初始决策所产生的状态</a:t>
            </a:r>
            <a:r>
              <a:rPr lang="zh-CN" altLang="en-US" sz="2000" b="0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构成一个最优决策序列。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7" name="Shape 4377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/>
          </a:p>
        </p:txBody>
      </p:sp>
      <p:sp>
        <p:nvSpPr>
          <p:cNvPr id="4378" name="Shape 4378"/>
          <p:cNvSpPr>
            <a:spLocks noGrp="1"/>
          </p:cNvSpPr>
          <p:nvPr>
            <p:ph type="title"/>
          </p:nvPr>
        </p:nvSpPr>
        <p:spPr>
          <a:xfrm>
            <a:off x="457200" y="277812"/>
            <a:ext cx="8229600" cy="1138238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DKP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算法的实现思想</a:t>
            </a:r>
          </a:p>
        </p:txBody>
      </p:sp>
      <p:sp>
        <p:nvSpPr>
          <p:cNvPr id="4379" name="Shape 43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Char char="p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在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dirty="0"/>
              <a:t>中序偶是按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dirty="0"/>
              <a:t>和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dirty="0"/>
              <a:t>的递增次序排列的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dirty="0" err="1"/>
              <a:t>因此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 err="1"/>
              <a:t>的序偶也按这种次序生成</a:t>
            </a:r>
            <a:r>
              <a:rPr dirty="0"/>
              <a:t>。</a:t>
            </a:r>
            <a:endParaRPr b="1" dirty="0"/>
          </a:p>
          <a:p>
            <a:pPr>
              <a:lnSpc>
                <a:spcPct val="150000"/>
              </a:lnSpc>
              <a:buChar char="p"/>
              <a:defRPr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在生成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的过程中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dirty="0"/>
              <a:t>同时将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dirty="0"/>
              <a:t>和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按支配规则进行归并而生成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dirty="0"/>
              <a:t>因此不需要附加空间存放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。</a:t>
            </a: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C2D639A-6BEC-904E-9860-27BC8BB5FF95}"/>
              </a:ext>
            </a:extLst>
          </p:cNvPr>
          <p:cNvSpPr/>
          <p:nvPr/>
        </p:nvSpPr>
        <p:spPr>
          <a:xfrm>
            <a:off x="5304860" y="4617707"/>
            <a:ext cx="166254" cy="6864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73C78E-C7E7-A946-BDDF-66DA86812C5D}"/>
              </a:ext>
            </a:extLst>
          </p:cNvPr>
          <p:cNvSpPr txBox="1"/>
          <p:nvPr/>
        </p:nvSpPr>
        <p:spPr>
          <a:xfrm>
            <a:off x="4217307" y="4456984"/>
            <a:ext cx="81741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C459B-924D-1B4D-8B80-F9CB9FF8A2F9}"/>
              </a:ext>
            </a:extLst>
          </p:cNvPr>
          <p:cNvSpPr txBox="1"/>
          <p:nvPr/>
        </p:nvSpPr>
        <p:spPr>
          <a:xfrm>
            <a:off x="1162713" y="4939155"/>
            <a:ext cx="2267424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88F4B7-A630-A74F-A263-415BAD59CB0C}"/>
              </a:ext>
            </a:extLst>
          </p:cNvPr>
          <p:cNvSpPr txBox="1"/>
          <p:nvPr/>
        </p:nvSpPr>
        <p:spPr>
          <a:xfrm>
            <a:off x="5565029" y="4703709"/>
            <a:ext cx="776205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E58AF619-8530-F940-9020-0AAA5A4ACC89}"/>
              </a:ext>
            </a:extLst>
          </p:cNvPr>
          <p:cNvSpPr/>
          <p:nvPr/>
        </p:nvSpPr>
        <p:spPr>
          <a:xfrm>
            <a:off x="3588344" y="5009845"/>
            <a:ext cx="628963" cy="430477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F7C615-EDA1-D44B-BEFD-6B39BD26326C}"/>
              </a:ext>
            </a:extLst>
          </p:cNvPr>
          <p:cNvSpPr txBox="1"/>
          <p:nvPr/>
        </p:nvSpPr>
        <p:spPr>
          <a:xfrm>
            <a:off x="3682635" y="4929668"/>
            <a:ext cx="1762427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zh-CN" altLang="en-US" b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1" name="Shape 438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31</a:t>
            </a:fld>
            <a:endParaRPr/>
          </a:p>
        </p:txBody>
      </p:sp>
      <p:sp>
        <p:nvSpPr>
          <p:cNvPr id="4382" name="Shape 4382"/>
          <p:cNvSpPr>
            <a:spLocks noGrp="1"/>
          </p:cNvSpPr>
          <p:nvPr>
            <p:ph type="title"/>
          </p:nvPr>
        </p:nvSpPr>
        <p:spPr>
          <a:xfrm>
            <a:off x="468312" y="260350"/>
            <a:ext cx="8229601" cy="865188"/>
          </a:xfrm>
          <a:prstGeom prst="rect">
            <a:avLst/>
          </a:prstGeom>
        </p:spPr>
        <p:txBody>
          <a:bodyPr/>
          <a:lstStyle/>
          <a:p>
            <a:pPr defTabSz="904875">
              <a:defRPr sz="43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DKP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算法的实现思想</a:t>
            </a:r>
          </a:p>
        </p:txBody>
      </p:sp>
      <p:sp>
        <p:nvSpPr>
          <p:cNvPr id="4383" name="Shape 4383"/>
          <p:cNvSpPr/>
          <p:nvPr/>
        </p:nvSpPr>
        <p:spPr>
          <a:xfrm>
            <a:off x="224767" y="3783839"/>
            <a:ext cx="4332946" cy="1287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{(0,0)} 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baseline="-250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highlight>
                  <a:srgbClr val="00FF00"/>
                </a:highlight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{(0,0),(1,2)}</a:t>
            </a:r>
          </a:p>
          <a:p>
            <a:pPr algn="l">
              <a:lnSpc>
                <a:spcPct val="90000"/>
              </a:lnSpc>
              <a:spcBef>
                <a:spcPts val="200"/>
              </a:spcBef>
              <a:defRPr sz="1800" b="0">
                <a:solidFill>
                  <a:srgbClr val="0000FF"/>
                </a:solidFill>
              </a:defRPr>
            </a:pPr>
            <a:r>
              <a:rPr sz="28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baseline="300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800" dirty="0">
                <a:highlight>
                  <a:srgbClr val="FF00FF"/>
                </a:highlight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{(0,0),(1,2),(2,3),(3,5)}</a:t>
            </a:r>
          </a:p>
        </p:txBody>
      </p:sp>
      <p:graphicFrame>
        <p:nvGraphicFramePr>
          <p:cNvPr id="4384" name="Table 4384"/>
          <p:cNvGraphicFramePr/>
          <p:nvPr>
            <p:extLst>
              <p:ext uri="{D42A27DB-BD31-4B8C-83A1-F6EECF244321}">
                <p14:modId xmlns:p14="http://schemas.microsoft.com/office/powerpoint/2010/main" val="3313492982"/>
              </p:ext>
            </p:extLst>
          </p:nvPr>
        </p:nvGraphicFramePr>
        <p:xfrm>
          <a:off x="4599648" y="4044643"/>
          <a:ext cx="4319585" cy="1200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8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r>
                        <a:rPr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28575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2000"/>
                      </a:pPr>
                      <a:endParaRPr/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12700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28575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1800"/>
                      </a:pPr>
                      <a:endParaRPr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12700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defRPr sz="2000"/>
                      </a:pPr>
                      <a:endParaRPr dirty="0"/>
                    </a:p>
                  </a:txBody>
                  <a:tcPr marL="36000" marR="36000" marT="36000" marB="36000" anchor="ctr" horzOverflow="overflow">
                    <a:lnL w="12700">
                      <a:solidFill>
                        <a:srgbClr val="000000"/>
                      </a:solidFill>
                      <a:miter/>
                    </a:lnL>
                    <a:lnR w="28575">
                      <a:solidFill>
                        <a:srgbClr val="000000"/>
                      </a:solidFill>
                      <a:miter/>
                    </a:lnR>
                    <a:lnT w="12700">
                      <a:solidFill>
                        <a:srgbClr val="000000"/>
                      </a:solidFill>
                      <a:miter/>
                    </a:lnT>
                    <a:lnB w="28575">
                      <a:solidFill>
                        <a:srgbClr val="000000"/>
                      </a:solidFill>
                      <a:miter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85" name="Shape 4385"/>
          <p:cNvSpPr/>
          <p:nvPr/>
        </p:nvSpPr>
        <p:spPr>
          <a:xfrm>
            <a:off x="4167187" y="4427537"/>
            <a:ext cx="390526" cy="729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algn="l">
              <a:lnSpc>
                <a:spcPct val="100000"/>
              </a:lnSpc>
              <a:spcBef>
                <a:spcPts val="700"/>
              </a:spcBef>
              <a:defRPr sz="3200" b="0" baseline="-25000"/>
            </a:pPr>
            <a:r>
              <a:rPr dirty="0"/>
              <a:t> </a:t>
            </a:r>
            <a:r>
              <a:rPr sz="18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sz="1800" baseline="-4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400"/>
              </a:spcBef>
              <a:defRPr sz="1800" b="0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88" name="Group 4388"/>
          <p:cNvGrpSpPr/>
          <p:nvPr/>
        </p:nvGrpSpPr>
        <p:grpSpPr>
          <a:xfrm>
            <a:off x="4476750" y="5300661"/>
            <a:ext cx="674689" cy="712933"/>
            <a:chOff x="0" y="-1"/>
            <a:chExt cx="674688" cy="712932"/>
          </a:xfrm>
        </p:grpSpPr>
        <p:sp>
          <p:nvSpPr>
            <p:cNvPr id="4386" name="Shape 4386"/>
            <p:cNvSpPr/>
            <p:nvPr/>
          </p:nvSpPr>
          <p:spPr>
            <a:xfrm>
              <a:off x="0" y="440750"/>
              <a:ext cx="674688" cy="27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F[0]</a:t>
              </a:r>
            </a:p>
          </p:txBody>
        </p:sp>
        <p:sp>
          <p:nvSpPr>
            <p:cNvPr id="4387" name="Shape 4387"/>
            <p:cNvSpPr/>
            <p:nvPr/>
          </p:nvSpPr>
          <p:spPr>
            <a:xfrm flipV="1">
              <a:off x="247067" y="-1"/>
              <a:ext cx="2" cy="423706"/>
            </a:xfrm>
            <a:prstGeom prst="line">
              <a:avLst/>
            </a:prstGeom>
            <a:noFill/>
            <a:ln w="25400" cap="flat">
              <a:solidFill>
                <a:srgbClr val="FFFF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91" name="Group 4391"/>
          <p:cNvGrpSpPr/>
          <p:nvPr/>
        </p:nvGrpSpPr>
        <p:grpSpPr>
          <a:xfrm>
            <a:off x="5105400" y="5302250"/>
            <a:ext cx="674689" cy="710735"/>
            <a:chOff x="0" y="0"/>
            <a:chExt cx="674688" cy="710734"/>
          </a:xfrm>
        </p:grpSpPr>
        <p:sp>
          <p:nvSpPr>
            <p:cNvPr id="4389" name="Shape 4389"/>
            <p:cNvSpPr/>
            <p:nvPr/>
          </p:nvSpPr>
          <p:spPr>
            <a:xfrm>
              <a:off x="0" y="439771"/>
              <a:ext cx="674688" cy="2709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008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F[1]</a:t>
              </a:r>
            </a:p>
          </p:txBody>
        </p:sp>
        <p:sp>
          <p:nvSpPr>
            <p:cNvPr id="4390" name="Shape 4390"/>
            <p:cNvSpPr/>
            <p:nvPr/>
          </p:nvSpPr>
          <p:spPr>
            <a:xfrm flipV="1">
              <a:off x="278743" y="0"/>
              <a:ext cx="2" cy="441160"/>
            </a:xfrm>
            <a:prstGeom prst="line">
              <a:avLst/>
            </a:prstGeom>
            <a:noFill/>
            <a:ln w="25400" cap="flat">
              <a:solidFill>
                <a:srgbClr val="008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94" name="Group 4394"/>
          <p:cNvGrpSpPr/>
          <p:nvPr/>
        </p:nvGrpSpPr>
        <p:grpSpPr>
          <a:xfrm>
            <a:off x="8288337" y="5286373"/>
            <a:ext cx="674689" cy="709758"/>
            <a:chOff x="0" y="-1"/>
            <a:chExt cx="674688" cy="709756"/>
          </a:xfrm>
        </p:grpSpPr>
        <p:sp>
          <p:nvSpPr>
            <p:cNvPr id="4392" name="Shape 4392"/>
            <p:cNvSpPr/>
            <p:nvPr/>
          </p:nvSpPr>
          <p:spPr>
            <a:xfrm>
              <a:off x="0" y="437575"/>
              <a:ext cx="674688" cy="2721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FF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F[3]</a:t>
              </a:r>
            </a:p>
          </p:txBody>
        </p:sp>
        <p:sp>
          <p:nvSpPr>
            <p:cNvPr id="4393" name="Shape 4393"/>
            <p:cNvSpPr/>
            <p:nvPr/>
          </p:nvSpPr>
          <p:spPr>
            <a:xfrm flipV="1">
              <a:off x="250235" y="-1"/>
              <a:ext cx="2" cy="406249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397" name="Group 4397"/>
          <p:cNvGrpSpPr/>
          <p:nvPr/>
        </p:nvGrpSpPr>
        <p:grpSpPr>
          <a:xfrm>
            <a:off x="6157912" y="5286375"/>
            <a:ext cx="674689" cy="711344"/>
            <a:chOff x="0" y="0"/>
            <a:chExt cx="674688" cy="711343"/>
          </a:xfrm>
        </p:grpSpPr>
        <p:sp>
          <p:nvSpPr>
            <p:cNvPr id="4395" name="Shape 4395"/>
            <p:cNvSpPr/>
            <p:nvPr/>
          </p:nvSpPr>
          <p:spPr>
            <a:xfrm>
              <a:off x="0" y="439162"/>
              <a:ext cx="674688" cy="272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>
              <a:lvl1pPr algn="l">
                <a:lnSpc>
                  <a:spcPct val="70000"/>
                </a:lnSpc>
                <a:spcBef>
                  <a:spcPts val="1000"/>
                </a:spcBef>
                <a:defRPr sz="1800" b="0">
                  <a:solidFill>
                    <a:srgbClr val="CC00FF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F[2]</a:t>
              </a:r>
            </a:p>
          </p:txBody>
        </p:sp>
        <p:sp>
          <p:nvSpPr>
            <p:cNvPr id="4396" name="Shape 4396"/>
            <p:cNvSpPr/>
            <p:nvPr/>
          </p:nvSpPr>
          <p:spPr>
            <a:xfrm flipV="1">
              <a:off x="242316" y="0"/>
              <a:ext cx="2" cy="423705"/>
            </a:xfrm>
            <a:prstGeom prst="line">
              <a:avLst/>
            </a:prstGeom>
            <a:noFill/>
            <a:ln w="25400" cap="flat">
              <a:solidFill>
                <a:srgbClr val="CC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398" name="Shape 4398"/>
          <p:cNvSpPr/>
          <p:nvPr/>
        </p:nvSpPr>
        <p:spPr>
          <a:xfrm>
            <a:off x="539750" y="1557337"/>
            <a:ext cx="7524750" cy="20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33400" indent="-533400" algn="l">
              <a:lnSpc>
                <a:spcPct val="10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10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endParaRPr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 algn="l">
              <a:lnSpc>
                <a:spcPct val="10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的最末序偶</a:t>
            </a:r>
          </a:p>
          <a:p>
            <a:pPr marL="533400" indent="-533400" algn="l">
              <a:lnSpc>
                <a:spcPct val="100000"/>
              </a:lnSpc>
              <a:spcBef>
                <a:spcPts val="600"/>
              </a:spcBef>
              <a:buSzPct val="100000"/>
              <a:buFont typeface="Wingdings" pitchFamily="2" charset="2"/>
              <a:buChar char="Ø"/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回溯构造最优决策序列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7C32543-B71A-424B-A046-E916E89A0895}"/>
              </a:ext>
            </a:extLst>
          </p:cNvPr>
          <p:cNvSpPr txBox="1"/>
          <p:nvPr/>
        </p:nvSpPr>
        <p:spPr>
          <a:xfrm>
            <a:off x="4599649" y="4408295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074F31-271C-C54E-BBC8-057C31E80136}"/>
              </a:ext>
            </a:extLst>
          </p:cNvPr>
          <p:cNvSpPr txBox="1"/>
          <p:nvPr/>
        </p:nvSpPr>
        <p:spPr>
          <a:xfrm>
            <a:off x="4583112" y="4798815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E5380A-48D2-6245-AEA6-B7C6CC58362D}"/>
              </a:ext>
            </a:extLst>
          </p:cNvPr>
          <p:cNvSpPr txBox="1"/>
          <p:nvPr/>
        </p:nvSpPr>
        <p:spPr>
          <a:xfrm>
            <a:off x="5096164" y="444677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5C82712-C00B-4142-9ABD-7B1014779AA8}"/>
              </a:ext>
            </a:extLst>
          </p:cNvPr>
          <p:cNvSpPr txBox="1"/>
          <p:nvPr/>
        </p:nvSpPr>
        <p:spPr>
          <a:xfrm>
            <a:off x="5105400" y="4805838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4509918-BA1A-9A44-9101-394F66291DE4}"/>
              </a:ext>
            </a:extLst>
          </p:cNvPr>
          <p:cNvSpPr txBox="1"/>
          <p:nvPr/>
        </p:nvSpPr>
        <p:spPr>
          <a:xfrm>
            <a:off x="5578824" y="444677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A0ED61-EE29-B44D-847B-125795DDE061}"/>
              </a:ext>
            </a:extLst>
          </p:cNvPr>
          <p:cNvSpPr txBox="1"/>
          <p:nvPr/>
        </p:nvSpPr>
        <p:spPr>
          <a:xfrm>
            <a:off x="5585379" y="4809587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12FD88C-FE88-DE4E-9076-36EC7C853854}"/>
              </a:ext>
            </a:extLst>
          </p:cNvPr>
          <p:cNvSpPr txBox="1"/>
          <p:nvPr/>
        </p:nvSpPr>
        <p:spPr>
          <a:xfrm>
            <a:off x="6147352" y="4435472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C1A4EC1-544C-0247-B6BC-AF9287F6215B}"/>
              </a:ext>
            </a:extLst>
          </p:cNvPr>
          <p:cNvSpPr txBox="1"/>
          <p:nvPr/>
        </p:nvSpPr>
        <p:spPr>
          <a:xfrm>
            <a:off x="6123829" y="4826081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7B33D4-EBD5-3449-AE1C-50BCE524F7A1}"/>
              </a:ext>
            </a:extLst>
          </p:cNvPr>
          <p:cNvSpPr txBox="1"/>
          <p:nvPr/>
        </p:nvSpPr>
        <p:spPr>
          <a:xfrm>
            <a:off x="6692788" y="4448790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F4EE627-859A-4942-8A65-BF9C24475C42}"/>
              </a:ext>
            </a:extLst>
          </p:cNvPr>
          <p:cNvSpPr txBox="1"/>
          <p:nvPr/>
        </p:nvSpPr>
        <p:spPr>
          <a:xfrm>
            <a:off x="6677131" y="482389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B04AF11-DB1A-214C-BBCD-258209745F33}"/>
              </a:ext>
            </a:extLst>
          </p:cNvPr>
          <p:cNvSpPr txBox="1"/>
          <p:nvPr/>
        </p:nvSpPr>
        <p:spPr>
          <a:xfrm>
            <a:off x="7244880" y="4447579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F511F1E-98AB-1440-AC1D-64E94530DE49}"/>
              </a:ext>
            </a:extLst>
          </p:cNvPr>
          <p:cNvSpPr txBox="1"/>
          <p:nvPr/>
        </p:nvSpPr>
        <p:spPr>
          <a:xfrm>
            <a:off x="7244880" y="482389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D917E44-B229-3340-B215-8253ED6E5DB6}"/>
              </a:ext>
            </a:extLst>
          </p:cNvPr>
          <p:cNvSpPr txBox="1"/>
          <p:nvPr/>
        </p:nvSpPr>
        <p:spPr>
          <a:xfrm>
            <a:off x="7767168" y="444677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15F1428-3B9D-6445-A6D5-BD506FDDC9C4}"/>
              </a:ext>
            </a:extLst>
          </p:cNvPr>
          <p:cNvSpPr txBox="1"/>
          <p:nvPr/>
        </p:nvSpPr>
        <p:spPr>
          <a:xfrm>
            <a:off x="7782585" y="4812673"/>
            <a:ext cx="50575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0" name="Shape 4400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32</a:t>
            </a:fld>
            <a:endParaRPr/>
          </a:p>
        </p:txBody>
      </p:sp>
      <p:sp>
        <p:nvSpPr>
          <p:cNvPr id="4401" name="Shape 4401"/>
          <p:cNvSpPr>
            <a:spLocks noGrp="1"/>
          </p:cNvSpPr>
          <p:nvPr>
            <p:ph type="title"/>
          </p:nvPr>
        </p:nvSpPr>
        <p:spPr>
          <a:xfrm>
            <a:off x="282432" y="0"/>
            <a:ext cx="8229601" cy="733426"/>
          </a:xfrm>
          <a:prstGeom prst="rect">
            <a:avLst/>
          </a:prstGeom>
        </p:spPr>
        <p:txBody>
          <a:bodyPr/>
          <a:lstStyle/>
          <a:p>
            <a:pPr defTabSz="703262"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形式化的背包算法</a:t>
            </a:r>
            <a:r>
              <a:rPr lang="en-US" altLang="zh-CN" sz="300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Times New Roman"/>
              </a:rPr>
              <a:t>DKNAP</a:t>
            </a:r>
            <a:endParaRPr lang="en-US" altLang="zh-CN" sz="3000" dirty="0">
              <a:solidFill>
                <a:srgbClr val="0000FF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</p:txBody>
      </p:sp>
      <p:sp>
        <p:nvSpPr>
          <p:cNvPr id="4402" name="Shape 4402"/>
          <p:cNvSpPr>
            <a:spLocks noGrp="1"/>
          </p:cNvSpPr>
          <p:nvPr>
            <p:ph type="body" idx="1"/>
          </p:nvPr>
        </p:nvSpPr>
        <p:spPr>
          <a:xfrm>
            <a:off x="473979" y="733426"/>
            <a:ext cx="8387589" cy="47346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F(</a:t>
            </a:r>
            <a:r>
              <a:rPr dirty="0" err="1"/>
              <a:t>i</a:t>
            </a:r>
            <a:r>
              <a:rPr dirty="0"/>
              <a:t>)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中第一对序偶在数组中的位置</a:t>
            </a:r>
            <a:r>
              <a:rPr dirty="0"/>
              <a:t>(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下标</a:t>
            </a:r>
            <a:r>
              <a:rPr dirty="0"/>
              <a:t>)</a:t>
            </a:r>
          </a:p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</a:t>
            </a:r>
            <a:r>
              <a:rPr i="0" dirty="0"/>
              <a:t>, </a:t>
            </a:r>
            <a:r>
              <a:rPr dirty="0"/>
              <a:t>h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：</a:t>
            </a:r>
            <a:r>
              <a:rPr i="0" dirty="0"/>
              <a:t>S</a:t>
            </a:r>
            <a:r>
              <a:rPr i="0" baseline="30000" dirty="0"/>
              <a:t>i-1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的第一对序偶和最后一对序偶在数组中的位置</a:t>
            </a:r>
            <a:r>
              <a:rPr i="0" dirty="0"/>
              <a:t>,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即</a:t>
            </a:r>
            <a:r>
              <a:rPr i="0" dirty="0"/>
              <a:t>F(i</a:t>
            </a:r>
            <a:r>
              <a:rPr b="0" i="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0" dirty="0"/>
              <a:t>1)</a:t>
            </a:r>
            <a:r>
              <a:rPr b="0" i="0" dirty="0" err="1">
                <a:latin typeface="宋体"/>
                <a:ea typeface="宋体"/>
                <a:cs typeface="宋体"/>
                <a:sym typeface="宋体"/>
              </a:rPr>
              <a:t>和</a:t>
            </a:r>
            <a:r>
              <a:rPr i="0" dirty="0" err="1"/>
              <a:t>F</a:t>
            </a:r>
            <a:r>
              <a:rPr i="0" dirty="0"/>
              <a:t>(</a:t>
            </a:r>
            <a:r>
              <a:rPr i="0" dirty="0" err="1"/>
              <a:t>i</a:t>
            </a:r>
            <a:r>
              <a:rPr i="0" dirty="0"/>
              <a:t>)</a:t>
            </a:r>
            <a:r>
              <a:rPr b="0" i="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0" dirty="0"/>
              <a:t>1.</a:t>
            </a:r>
          </a:p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 i="1">
                <a:solidFill>
                  <a:srgbClr val="431CE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k</a:t>
            </a:r>
            <a:r>
              <a:rPr i="0" dirty="0">
                <a:solidFill>
                  <a:srgbClr val="000000"/>
                </a:solidFill>
              </a:rPr>
              <a:t>: S</a:t>
            </a:r>
            <a:r>
              <a:rPr i="0" baseline="30000" dirty="0">
                <a:solidFill>
                  <a:srgbClr val="000000"/>
                </a:solidFill>
              </a:rPr>
              <a:t>i</a:t>
            </a:r>
            <a:r>
              <a:rPr b="0" i="0" baseline="30000" dirty="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0" baseline="30000" dirty="0">
                <a:solidFill>
                  <a:srgbClr val="000000"/>
                </a:solidFill>
              </a:rPr>
              <a:t>1</a:t>
            </a:r>
            <a:r>
              <a:rPr b="0" i="0" dirty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中当前要加入</a:t>
            </a:r>
            <a:r>
              <a:rPr i="0" dirty="0">
                <a:solidFill>
                  <a:srgbClr val="000000"/>
                </a:solidFill>
              </a:rPr>
              <a:t>S</a:t>
            </a:r>
            <a:r>
              <a:rPr i="0" baseline="30000" dirty="0">
                <a:solidFill>
                  <a:srgbClr val="000000"/>
                </a:solidFill>
              </a:rPr>
              <a:t>i</a:t>
            </a:r>
            <a:r>
              <a:rPr b="0" i="0" dirty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的序偶的位置</a:t>
            </a:r>
            <a:r>
              <a:rPr i="0"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k</a:t>
            </a:r>
            <a:r>
              <a:rPr b="0" i="0" dirty="0" err="1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rPr i="0" dirty="0">
                <a:solidFill>
                  <a:srgbClr val="000000"/>
                </a:solidFill>
              </a:rPr>
              <a:t>[</a:t>
            </a:r>
            <a:r>
              <a:rPr dirty="0" err="1">
                <a:solidFill>
                  <a:srgbClr val="000000"/>
                </a:solidFill>
              </a:rPr>
              <a:t>l</a:t>
            </a:r>
            <a:r>
              <a:rPr i="0" dirty="0" err="1">
                <a:solidFill>
                  <a:srgbClr val="000000"/>
                </a:solidFill>
              </a:rPr>
              <a:t>,</a:t>
            </a:r>
            <a:r>
              <a:rPr dirty="0" err="1">
                <a:solidFill>
                  <a:srgbClr val="000000"/>
                </a:solidFill>
              </a:rPr>
              <a:t>h</a:t>
            </a:r>
            <a:r>
              <a:rPr i="0" dirty="0">
                <a:solidFill>
                  <a:srgbClr val="000000"/>
                </a:solidFill>
              </a:rPr>
              <a:t>]</a:t>
            </a:r>
            <a:r>
              <a:rPr b="0" i="0" dirty="0" err="1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间变化</a:t>
            </a:r>
            <a:r>
              <a:rPr i="0" dirty="0">
                <a:solidFill>
                  <a:srgbClr val="000000"/>
                </a:solidFill>
              </a:rPr>
              <a:t>).</a:t>
            </a:r>
          </a:p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 i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u</a:t>
            </a:r>
            <a:r>
              <a:rPr i="0" dirty="0"/>
              <a:t>: 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rPr i="0" dirty="0"/>
              <a:t>S</a:t>
            </a:r>
            <a:r>
              <a:rPr i="0" baseline="30000" dirty="0"/>
              <a:t>i-1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能够产生</a:t>
            </a:r>
            <a:r>
              <a:rPr i="0" dirty="0"/>
              <a:t>S</a:t>
            </a:r>
            <a:r>
              <a:rPr i="0" baseline="30000" dirty="0"/>
              <a:t>i</a:t>
            </a:r>
            <a:r>
              <a:rPr i="0" baseline="-25999" dirty="0"/>
              <a:t>1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序偶的</a:t>
            </a:r>
            <a:r>
              <a:rPr b="0" i="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最后位置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，即对于</a:t>
            </a:r>
            <a:r>
              <a:rPr dirty="0"/>
              <a:t>u</a:t>
            </a:r>
            <a:r>
              <a:rPr i="0" dirty="0"/>
              <a:t>+1</a:t>
            </a:r>
            <a:r>
              <a:rPr b="0" i="0" dirty="0">
                <a:latin typeface="Symbol"/>
                <a:ea typeface="Symbol"/>
                <a:cs typeface="Symbol"/>
                <a:sym typeface="Symbol"/>
              </a:rPr>
              <a:t>≤</a:t>
            </a:r>
            <a:r>
              <a:rPr dirty="0"/>
              <a:t>v</a:t>
            </a:r>
            <a:r>
              <a:rPr b="0" i="0" dirty="0">
                <a:latin typeface="Symbol"/>
                <a:ea typeface="Symbol"/>
                <a:cs typeface="Symbol"/>
                <a:sym typeface="Symbol"/>
              </a:rPr>
              <a:t>≤ </a:t>
            </a:r>
            <a:r>
              <a:rPr dirty="0" err="1"/>
              <a:t>h</a:t>
            </a:r>
            <a:r>
              <a:rPr b="0" i="0" dirty="0" err="1">
                <a:latin typeface="宋体"/>
                <a:ea typeface="宋体"/>
                <a:cs typeface="宋体"/>
                <a:sym typeface="宋体"/>
              </a:rPr>
              <a:t>的序偶</a:t>
            </a:r>
            <a:r>
              <a:rPr i="0" dirty="0"/>
              <a:t>(</a:t>
            </a:r>
            <a:r>
              <a:rPr i="0" dirty="0" err="1"/>
              <a:t>P</a:t>
            </a:r>
            <a:r>
              <a:rPr baseline="-25999" dirty="0" err="1"/>
              <a:t>v</a:t>
            </a:r>
            <a:r>
              <a:rPr i="0" dirty="0" err="1"/>
              <a:t>,W</a:t>
            </a:r>
            <a:r>
              <a:rPr baseline="-25999" dirty="0" err="1"/>
              <a:t>v</a:t>
            </a:r>
            <a:r>
              <a:rPr i="0" dirty="0"/>
              <a:t>)</a:t>
            </a:r>
            <a:r>
              <a:rPr b="0" i="0"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b="0" i="0" dirty="0" err="1">
                <a:latin typeface="宋体"/>
                <a:ea typeface="宋体"/>
                <a:cs typeface="宋体"/>
                <a:sym typeface="宋体"/>
              </a:rPr>
              <a:t>有</a:t>
            </a:r>
            <a:r>
              <a:rPr i="0" dirty="0" err="1"/>
              <a:t>W</a:t>
            </a:r>
            <a:r>
              <a:rPr baseline="-25999" dirty="0" err="1"/>
              <a:t>v</a:t>
            </a:r>
            <a:r>
              <a:rPr i="0" dirty="0" err="1"/>
              <a:t>+w</a:t>
            </a:r>
            <a:r>
              <a:rPr baseline="-25999" dirty="0" err="1"/>
              <a:t>i</a:t>
            </a:r>
            <a:r>
              <a:rPr i="0" dirty="0"/>
              <a:t>&gt;M.</a:t>
            </a:r>
          </a:p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 i="1">
                <a:solidFill>
                  <a:srgbClr val="431CE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j</a:t>
            </a:r>
            <a:r>
              <a:rPr i="0" dirty="0">
                <a:solidFill>
                  <a:srgbClr val="000000"/>
                </a:solidFill>
              </a:rPr>
              <a:t>: </a:t>
            </a:r>
            <a:r>
              <a:rPr b="0" i="0" dirty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当前正在生成</a:t>
            </a:r>
            <a:r>
              <a:rPr i="0" dirty="0">
                <a:solidFill>
                  <a:srgbClr val="000000"/>
                </a:solidFill>
              </a:rPr>
              <a:t>S</a:t>
            </a:r>
            <a:r>
              <a:rPr i="0" baseline="30000" dirty="0">
                <a:solidFill>
                  <a:srgbClr val="000000"/>
                </a:solidFill>
              </a:rPr>
              <a:t>i</a:t>
            </a:r>
            <a:r>
              <a:rPr i="0" baseline="-25999" dirty="0">
                <a:solidFill>
                  <a:srgbClr val="000000"/>
                </a:solidFill>
              </a:rPr>
              <a:t>1</a:t>
            </a:r>
            <a:r>
              <a:rPr b="0" i="0" dirty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的</a:t>
            </a:r>
            <a:r>
              <a:rPr i="0" dirty="0">
                <a:solidFill>
                  <a:srgbClr val="000000"/>
                </a:solidFill>
              </a:rPr>
              <a:t>S</a:t>
            </a:r>
            <a:r>
              <a:rPr i="0" baseline="30000" dirty="0">
                <a:solidFill>
                  <a:srgbClr val="000000"/>
                </a:solidFill>
              </a:rPr>
              <a:t>i</a:t>
            </a:r>
            <a:r>
              <a:rPr b="0" i="0" baseline="30000" dirty="0">
                <a:solidFill>
                  <a:srgbClr val="000000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0" baseline="30000" dirty="0">
                <a:solidFill>
                  <a:srgbClr val="000000"/>
                </a:solidFill>
              </a:rPr>
              <a:t>1</a:t>
            </a:r>
            <a:r>
              <a:rPr b="0" i="0" dirty="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中序偶的位置</a:t>
            </a:r>
            <a:r>
              <a:rPr i="0" dirty="0">
                <a:solidFill>
                  <a:srgbClr val="000000"/>
                </a:solidFill>
              </a:rPr>
              <a:t>(</a:t>
            </a:r>
            <a:r>
              <a:rPr dirty="0" err="1">
                <a:solidFill>
                  <a:srgbClr val="000000"/>
                </a:solidFill>
              </a:rPr>
              <a:t>j</a:t>
            </a:r>
            <a:r>
              <a:rPr b="0" i="0" dirty="0" err="1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在</a:t>
            </a:r>
            <a:r>
              <a:rPr i="0" dirty="0">
                <a:solidFill>
                  <a:srgbClr val="000000"/>
                </a:solidFill>
              </a:rPr>
              <a:t>[</a:t>
            </a:r>
            <a:r>
              <a:rPr dirty="0" err="1">
                <a:solidFill>
                  <a:srgbClr val="000000"/>
                </a:solidFill>
              </a:rPr>
              <a:t>l</a:t>
            </a:r>
            <a:r>
              <a:rPr i="0" dirty="0" err="1">
                <a:solidFill>
                  <a:srgbClr val="000000"/>
                </a:solidFill>
              </a:rPr>
              <a:t>,</a:t>
            </a:r>
            <a:r>
              <a:rPr dirty="0" err="1">
                <a:solidFill>
                  <a:srgbClr val="000000"/>
                </a:solidFill>
              </a:rPr>
              <a:t>u</a:t>
            </a:r>
            <a:r>
              <a:rPr i="0" dirty="0">
                <a:solidFill>
                  <a:srgbClr val="000000"/>
                </a:solidFill>
              </a:rPr>
              <a:t>]</a:t>
            </a:r>
            <a:r>
              <a:rPr b="0" i="0" dirty="0" err="1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rPr>
              <a:t>间变化</a:t>
            </a:r>
            <a:r>
              <a:rPr i="0" dirty="0">
                <a:solidFill>
                  <a:srgbClr val="000000"/>
                </a:solidFill>
              </a:rPr>
              <a:t>).</a:t>
            </a:r>
          </a:p>
          <a:p>
            <a:pPr marL="328612" indent="-328612" defTabSz="876300">
              <a:lnSpc>
                <a:spcPct val="150000"/>
              </a:lnSpc>
              <a:spcBef>
                <a:spcPts val="500"/>
              </a:spcBef>
              <a:buChar char="p"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next: 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中要加入序偶的位置</a:t>
            </a:r>
            <a:r>
              <a:rPr dirty="0"/>
              <a:t>.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114109F7-CE24-5242-85B4-0E45089FF1B9}"/>
              </a:ext>
            </a:extLst>
          </p:cNvPr>
          <p:cNvCxnSpPr>
            <a:cxnSpLocks/>
          </p:cNvCxnSpPr>
          <p:nvPr/>
        </p:nvCxnSpPr>
        <p:spPr>
          <a:xfrm flipV="1">
            <a:off x="1039091" y="6292353"/>
            <a:ext cx="7190509" cy="3640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208D5ACC-B482-6B4C-A9C5-89741A255C57}"/>
              </a:ext>
            </a:extLst>
          </p:cNvPr>
          <p:cNvCxnSpPr>
            <a:cxnSpLocks/>
          </p:cNvCxnSpPr>
          <p:nvPr/>
        </p:nvCxnSpPr>
        <p:spPr>
          <a:xfrm>
            <a:off x="1039091" y="6185664"/>
            <a:ext cx="0" cy="15240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BD87507-A409-1D42-85B2-12450F4216DA}"/>
              </a:ext>
            </a:extLst>
          </p:cNvPr>
          <p:cNvCxnSpPr>
            <a:cxnSpLocks/>
          </p:cNvCxnSpPr>
          <p:nvPr/>
        </p:nvCxnSpPr>
        <p:spPr>
          <a:xfrm>
            <a:off x="1371600" y="6231012"/>
            <a:ext cx="0" cy="107052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C8B1795-B108-4449-BCEA-6E071D5D0BB1}"/>
              </a:ext>
            </a:extLst>
          </p:cNvPr>
          <p:cNvCxnSpPr>
            <a:cxnSpLocks/>
          </p:cNvCxnSpPr>
          <p:nvPr/>
        </p:nvCxnSpPr>
        <p:spPr>
          <a:xfrm>
            <a:off x="5292439" y="6206073"/>
            <a:ext cx="0" cy="12268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右大括号 7">
            <a:extLst>
              <a:ext uri="{FF2B5EF4-FFF2-40B4-BE49-F238E27FC236}">
                <a16:creationId xmlns:a16="http://schemas.microsoft.com/office/drawing/2014/main" id="{32CB3D5E-E47C-F442-B9AD-14D941FBD24E}"/>
              </a:ext>
            </a:extLst>
          </p:cNvPr>
          <p:cNvSpPr/>
          <p:nvPr/>
        </p:nvSpPr>
        <p:spPr>
          <a:xfrm rot="16200000">
            <a:off x="2954810" y="3762254"/>
            <a:ext cx="421935" cy="425332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781A69FE-E8D8-0946-96AB-8893D06F715C}"/>
              </a:ext>
            </a:extLst>
          </p:cNvPr>
          <p:cNvSpPr/>
          <p:nvPr/>
        </p:nvSpPr>
        <p:spPr>
          <a:xfrm rot="16200000">
            <a:off x="6409164" y="4541700"/>
            <a:ext cx="565163" cy="2493818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38B2E21-528F-F647-AA0E-510B016FEF4B}"/>
              </a:ext>
            </a:extLst>
          </p:cNvPr>
          <p:cNvCxnSpPr>
            <a:cxnSpLocks/>
          </p:cNvCxnSpPr>
          <p:nvPr/>
        </p:nvCxnSpPr>
        <p:spPr>
          <a:xfrm flipV="1">
            <a:off x="1163781" y="6353695"/>
            <a:ext cx="2" cy="237800"/>
          </a:xfrm>
          <a:prstGeom prst="straightConnector1">
            <a:avLst/>
          </a:prstGeom>
          <a:noFill/>
          <a:ln w="25400" cap="flat">
            <a:solidFill>
              <a:srgbClr val="ED5FFF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2F8F6106-46F6-EE4F-98ED-AB8DFC9C5CDB}"/>
              </a:ext>
            </a:extLst>
          </p:cNvPr>
          <p:cNvCxnSpPr>
            <a:cxnSpLocks/>
          </p:cNvCxnSpPr>
          <p:nvPr/>
        </p:nvCxnSpPr>
        <p:spPr>
          <a:xfrm flipV="1">
            <a:off x="5126181" y="6338064"/>
            <a:ext cx="0" cy="190826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152A5AF9-178E-3D49-BD96-ECC8E3A274BB}"/>
              </a:ext>
            </a:extLst>
          </p:cNvPr>
          <p:cNvCxnSpPr>
            <a:cxnSpLocks/>
          </p:cNvCxnSpPr>
          <p:nvPr/>
        </p:nvCxnSpPr>
        <p:spPr>
          <a:xfrm>
            <a:off x="4959926" y="6231012"/>
            <a:ext cx="0" cy="12268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3B4E2A1-3D07-1049-9494-D42AE89FDF1B}"/>
              </a:ext>
            </a:extLst>
          </p:cNvPr>
          <p:cNvSpPr txBox="1"/>
          <p:nvPr/>
        </p:nvSpPr>
        <p:spPr>
          <a:xfrm>
            <a:off x="512617" y="6464647"/>
            <a:ext cx="166254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i="1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ED5F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=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F(i</a:t>
            </a:r>
            <a:r>
              <a:rPr lang="en-US" altLang="zh-CN" b="0" dirty="0">
                <a:solidFill>
                  <a:srgbClr val="ED5F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ED5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5889609-8811-424E-987F-F19CD46703D5}"/>
              </a:ext>
            </a:extLst>
          </p:cNvPr>
          <p:cNvSpPr txBox="1"/>
          <p:nvPr/>
        </p:nvSpPr>
        <p:spPr>
          <a:xfrm>
            <a:off x="2604665" y="5390373"/>
            <a:ext cx="63731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0E49116-4054-B946-966C-E300F86F6DE1}"/>
              </a:ext>
            </a:extLst>
          </p:cNvPr>
          <p:cNvSpPr txBox="1"/>
          <p:nvPr/>
        </p:nvSpPr>
        <p:spPr>
          <a:xfrm>
            <a:off x="6066705" y="5361892"/>
            <a:ext cx="63731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A434644-70BC-D941-9520-C36CE5871309}"/>
              </a:ext>
            </a:extLst>
          </p:cNvPr>
          <p:cNvSpPr txBox="1"/>
          <p:nvPr/>
        </p:nvSpPr>
        <p:spPr>
          <a:xfrm>
            <a:off x="4397234" y="6451439"/>
            <a:ext cx="166254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h=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)-1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C618A78-EBB3-2949-8C56-CE0790221C5F}"/>
              </a:ext>
            </a:extLst>
          </p:cNvPr>
          <p:cNvCxnSpPr/>
          <p:nvPr/>
        </p:nvCxnSpPr>
        <p:spPr>
          <a:xfrm>
            <a:off x="4156371" y="6031233"/>
            <a:ext cx="0" cy="46126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D1E7FBA-18CB-E345-A5BD-56FB8A60694F}"/>
              </a:ext>
            </a:extLst>
          </p:cNvPr>
          <p:cNvSpPr txBox="1"/>
          <p:nvPr/>
        </p:nvSpPr>
        <p:spPr>
          <a:xfrm>
            <a:off x="3150324" y="6521224"/>
            <a:ext cx="401781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95EBE9F-689A-B448-B4B1-35E24377142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3552105" y="6741746"/>
            <a:ext cx="947453" cy="54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049F5726-9027-D544-9328-A52698A501EE}"/>
              </a:ext>
            </a:extLst>
          </p:cNvPr>
          <p:cNvCxnSpPr>
            <a:cxnSpLocks/>
          </p:cNvCxnSpPr>
          <p:nvPr/>
        </p:nvCxnSpPr>
        <p:spPr>
          <a:xfrm flipH="1">
            <a:off x="2202871" y="6741746"/>
            <a:ext cx="845129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4E8AFE-0BC0-F649-A10C-7F2F4311B729}"/>
              </a:ext>
            </a:extLst>
          </p:cNvPr>
          <p:cNvSpPr txBox="1"/>
          <p:nvPr/>
        </p:nvSpPr>
        <p:spPr>
          <a:xfrm>
            <a:off x="4197421" y="5940415"/>
            <a:ext cx="332505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u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4E2AB0B-A5B1-B24D-83D2-8A7D0A530D67}"/>
              </a:ext>
            </a:extLst>
          </p:cNvPr>
          <p:cNvSpPr txBox="1"/>
          <p:nvPr/>
        </p:nvSpPr>
        <p:spPr>
          <a:xfrm>
            <a:off x="2237509" y="5959705"/>
            <a:ext cx="401781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4B28E93-FFC9-C244-8844-4B0A33C41936}"/>
              </a:ext>
            </a:extLst>
          </p:cNvPr>
          <p:cNvCxnSpPr>
            <a:cxnSpLocks/>
          </p:cNvCxnSpPr>
          <p:nvPr/>
        </p:nvCxnSpPr>
        <p:spPr>
          <a:xfrm flipH="1" flipV="1">
            <a:off x="1188280" y="6157192"/>
            <a:ext cx="1073728" cy="1"/>
          </a:xfrm>
          <a:prstGeom prst="straightConnector1">
            <a:avLst/>
          </a:prstGeom>
          <a:noFill/>
          <a:ln w="25400" cap="flat">
            <a:solidFill>
              <a:srgbClr val="FFB75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BFB5A166-E0AD-DC4C-9126-484B7EC60E40}"/>
              </a:ext>
            </a:extLst>
          </p:cNvPr>
          <p:cNvCxnSpPr>
            <a:cxnSpLocks/>
          </p:cNvCxnSpPr>
          <p:nvPr/>
        </p:nvCxnSpPr>
        <p:spPr>
          <a:xfrm>
            <a:off x="2566807" y="6144157"/>
            <a:ext cx="1386541" cy="20409"/>
          </a:xfrm>
          <a:prstGeom prst="straightConnector1">
            <a:avLst/>
          </a:prstGeom>
          <a:noFill/>
          <a:ln w="25400" cap="flat">
            <a:solidFill>
              <a:srgbClr val="FFB75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1DE627F-3DAD-FB4A-B919-5F4FCB7A76A8}"/>
              </a:ext>
            </a:extLst>
          </p:cNvPr>
          <p:cNvSpPr txBox="1"/>
          <p:nvPr/>
        </p:nvSpPr>
        <p:spPr>
          <a:xfrm>
            <a:off x="5939919" y="6435999"/>
            <a:ext cx="873909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40ADB972-CF7C-D947-8C80-B53E5C1DF801}"/>
              </a:ext>
            </a:extLst>
          </p:cNvPr>
          <p:cNvCxnSpPr>
            <a:cxnSpLocks/>
          </p:cNvCxnSpPr>
          <p:nvPr/>
        </p:nvCxnSpPr>
        <p:spPr>
          <a:xfrm flipV="1">
            <a:off x="6169030" y="6321439"/>
            <a:ext cx="0" cy="190826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4" grpId="0"/>
      <p:bldP spid="32" grpId="0"/>
      <p:bldP spid="42" grpId="0"/>
      <p:bldP spid="46" grpId="0"/>
      <p:bldP spid="5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" name="Shape 4406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  <p:sp>
        <p:nvSpPr>
          <p:cNvPr id="4407" name="Shape 4407"/>
          <p:cNvSpPr>
            <a:spLocks noGrp="1"/>
          </p:cNvSpPr>
          <p:nvPr>
            <p:ph type="title"/>
          </p:nvPr>
        </p:nvSpPr>
        <p:spPr>
          <a:xfrm>
            <a:off x="351558" y="37195"/>
            <a:ext cx="8201892" cy="631825"/>
          </a:xfrm>
          <a:prstGeom prst="rect">
            <a:avLst/>
          </a:prstGeom>
        </p:spPr>
        <p:txBody>
          <a:bodyPr/>
          <a:lstStyle>
            <a:lvl1pPr defTabSz="703262">
              <a:defRPr sz="300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DKNAP</a:t>
            </a:r>
            <a:r>
              <a:rPr dirty="0" err="1"/>
              <a:t>算法思想</a:t>
            </a:r>
            <a:endParaRPr dirty="0"/>
          </a:p>
        </p:txBody>
      </p:sp>
      <p:sp>
        <p:nvSpPr>
          <p:cNvPr id="4408" name="Shape 4408"/>
          <p:cNvSpPr>
            <a:spLocks noGrp="1"/>
          </p:cNvSpPr>
          <p:nvPr>
            <p:ph type="body" idx="1"/>
          </p:nvPr>
        </p:nvSpPr>
        <p:spPr>
          <a:xfrm>
            <a:off x="351558" y="591966"/>
            <a:ext cx="8578850" cy="5616576"/>
          </a:xfrm>
          <a:prstGeom prst="rect">
            <a:avLst/>
          </a:prstGeom>
        </p:spPr>
        <p:txBody>
          <a:bodyPr/>
          <a:lstStyle/>
          <a:p>
            <a:pPr marL="328612" indent="-328612" defTabSz="876300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1.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初始化</a:t>
            </a:r>
            <a:r>
              <a:rPr dirty="0"/>
              <a:t>S</a:t>
            </a:r>
            <a:r>
              <a:rPr baseline="30000" dirty="0"/>
              <a:t>0</a:t>
            </a:r>
          </a:p>
          <a:p>
            <a:pPr marL="328612" indent="-328612" defTabSz="876300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2.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由</a:t>
            </a:r>
            <a:r>
              <a:rPr dirty="0"/>
              <a:t>S</a:t>
            </a:r>
            <a:r>
              <a:rPr baseline="30000" dirty="0"/>
              <a:t>i-1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生成</a:t>
            </a:r>
            <a:r>
              <a:rPr dirty="0"/>
              <a:t>S</a:t>
            </a:r>
            <a:r>
              <a:rPr baseline="30000" dirty="0"/>
              <a:t>i 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（</a:t>
            </a:r>
            <a:r>
              <a:rPr dirty="0" err="1"/>
              <a:t>i</a:t>
            </a:r>
            <a:r>
              <a:rPr dirty="0"/>
              <a:t>=1,2,…,n-1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）</a:t>
            </a:r>
          </a:p>
          <a:p>
            <a:pPr marL="328612" indent="-328612" defTabSz="876300">
              <a:buSzTx/>
              <a:buNone/>
              <a:defRPr sz="2600" b="1" baseline="30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</a:t>
            </a:r>
            <a:r>
              <a:rPr baseline="0" dirty="0"/>
              <a:t>  1) 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针对</a:t>
            </a:r>
            <a:r>
              <a:rPr baseline="0" dirty="0"/>
              <a:t>S</a:t>
            </a:r>
            <a:r>
              <a:rPr dirty="0"/>
              <a:t>i-1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中每个</a:t>
            </a:r>
            <a:r>
              <a:rPr i="1" baseline="0" dirty="0"/>
              <a:t>j</a:t>
            </a:r>
            <a:r>
              <a:rPr baseline="0" dirty="0"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sz="2800" baseline="0" dirty="0"/>
              <a:t>[</a:t>
            </a:r>
            <a:r>
              <a:rPr sz="2800" i="1" baseline="0" dirty="0" err="1"/>
              <a:t>l</a:t>
            </a:r>
            <a:r>
              <a:rPr sz="2800" baseline="0" dirty="0" err="1"/>
              <a:t>,</a:t>
            </a:r>
            <a:r>
              <a:rPr sz="2800" i="1" baseline="0" dirty="0" err="1"/>
              <a:t>u</a:t>
            </a:r>
            <a:r>
              <a:rPr sz="2800" baseline="0" dirty="0"/>
              <a:t>]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，生成</a:t>
            </a:r>
            <a:r>
              <a:rPr baseline="0" dirty="0"/>
              <a:t>S</a:t>
            </a:r>
            <a:r>
              <a:rPr dirty="0"/>
              <a:t>i</a:t>
            </a:r>
            <a:r>
              <a:rPr baseline="-25999" dirty="0"/>
              <a:t>1</a:t>
            </a:r>
            <a:r>
              <a:rPr b="0" baseline="0" dirty="0">
                <a:latin typeface="宋体"/>
                <a:ea typeface="宋体"/>
                <a:cs typeface="宋体"/>
                <a:sym typeface="宋体"/>
              </a:rPr>
              <a:t>中序偶</a:t>
            </a:r>
            <a:r>
              <a:rPr baseline="0" dirty="0"/>
              <a:t>(</a:t>
            </a:r>
            <a:r>
              <a:rPr i="1" baseline="0" dirty="0" err="1"/>
              <a:t>pp</a:t>
            </a:r>
            <a:r>
              <a:rPr baseline="0" dirty="0" err="1"/>
              <a:t>,</a:t>
            </a:r>
            <a:r>
              <a:rPr i="1" baseline="0" dirty="0" err="1"/>
              <a:t>ww</a:t>
            </a:r>
            <a:r>
              <a:rPr baseline="0" dirty="0"/>
              <a:t>)</a:t>
            </a:r>
            <a:r>
              <a:rPr lang="zh-CN" altLang="en-US" baseline="0" dirty="0"/>
              <a:t>，</a:t>
            </a:r>
            <a:r>
              <a:rPr b="0" baseline="0" dirty="0" err="1">
                <a:latin typeface="宋体"/>
                <a:ea typeface="宋体"/>
                <a:cs typeface="宋体"/>
                <a:sym typeface="宋体"/>
              </a:rPr>
              <a:t>同时进行归并</a:t>
            </a:r>
            <a:endParaRPr dirty="0">
              <a:latin typeface="宋体"/>
              <a:ea typeface="宋体"/>
              <a:cs typeface="宋体"/>
              <a:sym typeface="宋体"/>
            </a:endParaRPr>
          </a:p>
          <a:p>
            <a:pPr marL="328612" indent="-328612" defTabSz="876300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</a:t>
            </a:r>
            <a:r>
              <a:rPr lang="zh-CN" altLang="en-US" dirty="0"/>
              <a:t>      </a:t>
            </a:r>
            <a:r>
              <a:rPr lang="en-US" altLang="zh-CN" dirty="0"/>
              <a:t>a.</a:t>
            </a:r>
            <a:r>
              <a:rPr dirty="0"/>
              <a:t> S</a:t>
            </a:r>
            <a:r>
              <a:rPr baseline="30000" dirty="0"/>
              <a:t>i-1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中重量比</a:t>
            </a:r>
            <a:r>
              <a:rPr i="1" dirty="0"/>
              <a:t>ww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小的 </a:t>
            </a:r>
            <a:r>
              <a:rPr dirty="0"/>
              <a:t>(P(</a:t>
            </a:r>
            <a:r>
              <a:rPr i="1" dirty="0"/>
              <a:t>k</a:t>
            </a:r>
            <a:r>
              <a:rPr dirty="0"/>
              <a:t>),W(</a:t>
            </a:r>
            <a:r>
              <a:rPr i="1" dirty="0"/>
              <a:t>k</a:t>
            </a:r>
            <a:r>
              <a:rPr dirty="0"/>
              <a:t>))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直接加入</a:t>
            </a:r>
            <a:r>
              <a:rPr dirty="0" err="1"/>
              <a:t>S</a:t>
            </a:r>
            <a:r>
              <a:rPr baseline="30000" dirty="0" err="1"/>
              <a:t>i</a:t>
            </a:r>
            <a:r>
              <a:rPr dirty="0"/>
              <a:t>;</a:t>
            </a:r>
          </a:p>
          <a:p>
            <a:pPr marL="328612" indent="-328612" defTabSz="876300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 </a:t>
            </a:r>
            <a:r>
              <a:rPr lang="zh-CN" altLang="en-US" dirty="0"/>
              <a:t>  </a:t>
            </a:r>
            <a:r>
              <a:rPr dirty="0"/>
              <a:t> </a:t>
            </a:r>
            <a:r>
              <a:rPr lang="zh-CN" altLang="en-US" dirty="0"/>
              <a:t> </a:t>
            </a:r>
            <a:r>
              <a:rPr b="0" dirty="0" err="1">
                <a:latin typeface="宋体"/>
                <a:ea typeface="宋体"/>
                <a:cs typeface="宋体"/>
                <a:sym typeface="宋体"/>
              </a:rPr>
              <a:t>检查</a:t>
            </a:r>
            <a:r>
              <a:rPr dirty="0">
                <a:solidFill>
                  <a:srgbClr val="FF0000"/>
                </a:solidFill>
              </a:rPr>
              <a:t>(</a:t>
            </a:r>
            <a:r>
              <a:rPr i="1" dirty="0" err="1">
                <a:solidFill>
                  <a:srgbClr val="FF0000"/>
                </a:solidFill>
              </a:rPr>
              <a:t>pp</a:t>
            </a:r>
            <a:r>
              <a:rPr dirty="0" err="1">
                <a:solidFill>
                  <a:srgbClr val="FF0000"/>
                </a:solidFill>
              </a:rPr>
              <a:t>,</a:t>
            </a:r>
            <a:r>
              <a:rPr i="1" dirty="0" err="1">
                <a:solidFill>
                  <a:srgbClr val="FF0000"/>
                </a:solidFill>
              </a:rPr>
              <a:t>ww</a:t>
            </a:r>
            <a:r>
              <a:rPr dirty="0">
                <a:solidFill>
                  <a:srgbClr val="FF0000"/>
                </a:solidFill>
              </a:rPr>
              <a:t>)</a:t>
            </a:r>
            <a:r>
              <a:rPr b="0" dirty="0" err="1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是否被支配</a:t>
            </a:r>
            <a:r>
              <a:rPr lang="zh-CN" altLang="en-US" b="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lang="zh-CN" altLang="en-US" b="0" dirty="0">
                <a:solidFill>
                  <a:schemeClr val="tx1"/>
                </a:solidFill>
                <a:latin typeface="宋体"/>
                <a:ea typeface="宋体"/>
                <a:cs typeface="宋体"/>
                <a:sym typeface="宋体"/>
              </a:rPr>
              <a:t>可否放入</a:t>
            </a:r>
            <a:r>
              <a:rPr lang="en-US" altLang="zh-CN" dirty="0"/>
              <a:t>S</a:t>
            </a:r>
            <a:r>
              <a:rPr lang="en-US" altLang="zh-CN" baseline="30000" dirty="0"/>
              <a:t>i</a:t>
            </a: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中</a:t>
            </a:r>
            <a:r>
              <a:rPr b="0" dirty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rPr>
              <a:t>；</a:t>
            </a:r>
            <a:endParaRPr dirty="0">
              <a:solidFill>
                <a:srgbClr val="FF0000"/>
              </a:solidFill>
            </a:endParaRPr>
          </a:p>
          <a:p>
            <a:pPr marL="328612" indent="-328612" defTabSz="876300">
              <a:buSzTx/>
              <a:buNone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  </a:t>
            </a:r>
            <a:r>
              <a:rPr lang="zh-CN" altLang="en-US" dirty="0"/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dirty="0"/>
              <a:t>检查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zh-CN" altLang="en-US" dirty="0">
                <a:solidFill>
                  <a:srgbClr val="FF0000"/>
                </a:solidFill>
              </a:rPr>
              <a:t>中被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</a:t>
            </a:r>
            <a:r>
              <a:rPr lang="en-US" altLang="zh-CN" b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所支配的序偶。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328612" indent="-328612" defTabSz="876300">
              <a:buSzTx/>
              <a:buNone/>
              <a:defRPr sz="260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solidFill>
                  <a:srgbClr val="FF0000"/>
                </a:solidFill>
              </a:rPr>
              <a:t>  </a:t>
            </a:r>
            <a:r>
              <a:rPr b="1" dirty="0"/>
              <a:t>2)</a:t>
            </a:r>
            <a:r>
              <a:rPr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9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中的序偶逐一生成且判断是否放入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中后，</a:t>
            </a:r>
            <a:r>
              <a:rPr b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b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中若还有序偶没有加入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，则全部加入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8612" indent="-328612" defTabSz="876300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3.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生成最末序偶，回溯构造最优决策序列</a:t>
            </a:r>
            <a:r>
              <a:rPr dirty="0"/>
              <a:t>.</a:t>
            </a:r>
          </a:p>
        </p:txBody>
      </p:sp>
      <p:sp>
        <p:nvSpPr>
          <p:cNvPr id="5" name="Shape 4400">
            <a:extLst>
              <a:ext uri="{FF2B5EF4-FFF2-40B4-BE49-F238E27FC236}">
                <a16:creationId xmlns:a16="http://schemas.microsoft.com/office/drawing/2014/main" id="{0D65BBCE-D22E-9C4E-AAC8-4D471BAE56F1}"/>
              </a:ext>
            </a:extLst>
          </p:cNvPr>
          <p:cNvSpPr txBox="1">
            <a:spLocks/>
          </p:cNvSpPr>
          <p:nvPr/>
        </p:nvSpPr>
        <p:spPr>
          <a:xfrm>
            <a:off x="8338854" y="6248400"/>
            <a:ext cx="346359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2pPr>
            <a:lvl3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3pPr>
            <a:lvl4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4pPr>
            <a:lvl5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5pPr>
            <a:lvl6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6pPr>
            <a:lvl7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7pPr>
            <a:lvl8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8pPr>
            <a:lvl9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86CB4B4D-7CA3-9044-876B-883B54F8677D}" type="slidenum">
              <a:rPr lang="en-US" altLang="zh-CN" smtClean="0"/>
              <a:pPr/>
              <a:t>33</a:t>
            </a:fld>
            <a:endParaRPr lang="en-US" altLang="zh-CN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FA0DE109-AC83-B944-8873-1E8D9A764177}"/>
              </a:ext>
            </a:extLst>
          </p:cNvPr>
          <p:cNvCxnSpPr>
            <a:cxnSpLocks/>
          </p:cNvCxnSpPr>
          <p:nvPr/>
        </p:nvCxnSpPr>
        <p:spPr>
          <a:xfrm flipV="1">
            <a:off x="665020" y="6261381"/>
            <a:ext cx="7190509" cy="3640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6E5DF2D9-1F82-A343-B879-65641F1B5605}"/>
              </a:ext>
            </a:extLst>
          </p:cNvPr>
          <p:cNvCxnSpPr>
            <a:cxnSpLocks/>
          </p:cNvCxnSpPr>
          <p:nvPr/>
        </p:nvCxnSpPr>
        <p:spPr>
          <a:xfrm>
            <a:off x="665020" y="6076554"/>
            <a:ext cx="0" cy="203028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BE965E-99D0-CC4F-B1A1-2E04EE6BB0A4}"/>
              </a:ext>
            </a:extLst>
          </p:cNvPr>
          <p:cNvCxnSpPr>
            <a:cxnSpLocks/>
          </p:cNvCxnSpPr>
          <p:nvPr/>
        </p:nvCxnSpPr>
        <p:spPr>
          <a:xfrm>
            <a:off x="914402" y="6074431"/>
            <a:ext cx="0" cy="18695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3C170AD-AF5B-CA49-8C5E-3AD131724125}"/>
              </a:ext>
            </a:extLst>
          </p:cNvPr>
          <p:cNvCxnSpPr>
            <a:cxnSpLocks/>
          </p:cNvCxnSpPr>
          <p:nvPr/>
        </p:nvCxnSpPr>
        <p:spPr>
          <a:xfrm>
            <a:off x="4918370" y="6013397"/>
            <a:ext cx="0" cy="24798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386BAE0D-FD93-C042-8FE7-8689D63C145B}"/>
              </a:ext>
            </a:extLst>
          </p:cNvPr>
          <p:cNvSpPr/>
          <p:nvPr/>
        </p:nvSpPr>
        <p:spPr>
          <a:xfrm rot="16200000">
            <a:off x="2580739" y="3454212"/>
            <a:ext cx="421935" cy="425332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4184C5A-5FA4-3542-9BA3-87866FB56CDA}"/>
              </a:ext>
            </a:extLst>
          </p:cNvPr>
          <p:cNvCxnSpPr>
            <a:cxnSpLocks/>
          </p:cNvCxnSpPr>
          <p:nvPr/>
        </p:nvCxnSpPr>
        <p:spPr>
          <a:xfrm flipV="1">
            <a:off x="814209" y="6179524"/>
            <a:ext cx="0" cy="423552"/>
          </a:xfrm>
          <a:prstGeom prst="straightConnector1">
            <a:avLst/>
          </a:prstGeom>
          <a:noFill/>
          <a:ln w="25400" cap="flat">
            <a:solidFill>
              <a:srgbClr val="ED5FFF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943F1A6-9239-404F-B603-B29BDFEFBF40}"/>
              </a:ext>
            </a:extLst>
          </p:cNvPr>
          <p:cNvCxnSpPr>
            <a:cxnSpLocks/>
          </p:cNvCxnSpPr>
          <p:nvPr/>
        </p:nvCxnSpPr>
        <p:spPr>
          <a:xfrm flipV="1">
            <a:off x="4752110" y="6297784"/>
            <a:ext cx="0" cy="194456"/>
          </a:xfrm>
          <a:prstGeom prst="straightConnector1">
            <a:avLst/>
          </a:prstGeom>
          <a:noFill/>
          <a:ln w="25400" cap="flat">
            <a:solidFill>
              <a:srgbClr val="00B0F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10C8BE2-A070-5341-9F43-8E6D79516816}"/>
              </a:ext>
            </a:extLst>
          </p:cNvPr>
          <p:cNvSpPr txBox="1"/>
          <p:nvPr/>
        </p:nvSpPr>
        <p:spPr>
          <a:xfrm>
            <a:off x="4024575" y="6446721"/>
            <a:ext cx="166254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h=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)-1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2BD3753-8618-AE4C-9057-A1C5C7D27FF7}"/>
              </a:ext>
            </a:extLst>
          </p:cNvPr>
          <p:cNvCxnSpPr>
            <a:cxnSpLocks/>
          </p:cNvCxnSpPr>
          <p:nvPr/>
        </p:nvCxnSpPr>
        <p:spPr>
          <a:xfrm>
            <a:off x="3782300" y="5723191"/>
            <a:ext cx="0" cy="76904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1C80926B-D99B-6742-B821-661DBEFC4967}"/>
              </a:ext>
            </a:extLst>
          </p:cNvPr>
          <p:cNvSpPr txBox="1"/>
          <p:nvPr/>
        </p:nvSpPr>
        <p:spPr>
          <a:xfrm>
            <a:off x="2673416" y="6366185"/>
            <a:ext cx="401781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AB9C6EF-0B3C-6549-9573-5618827D1E2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075197" y="6586707"/>
            <a:ext cx="947453" cy="54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9E4297F-C2A5-8042-BB4B-6E7EB31A284E}"/>
              </a:ext>
            </a:extLst>
          </p:cNvPr>
          <p:cNvCxnSpPr>
            <a:cxnSpLocks/>
          </p:cNvCxnSpPr>
          <p:nvPr/>
        </p:nvCxnSpPr>
        <p:spPr>
          <a:xfrm flipH="1">
            <a:off x="1770171" y="6579874"/>
            <a:ext cx="845129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5170392-654F-A24C-8E49-70F9580E8BB9}"/>
              </a:ext>
            </a:extLst>
          </p:cNvPr>
          <p:cNvSpPr txBox="1"/>
          <p:nvPr/>
        </p:nvSpPr>
        <p:spPr>
          <a:xfrm>
            <a:off x="3823350" y="5632373"/>
            <a:ext cx="332505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u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31383A4-F634-6248-9F1A-61B0786C3ADF}"/>
              </a:ext>
            </a:extLst>
          </p:cNvPr>
          <p:cNvSpPr txBox="1"/>
          <p:nvPr/>
        </p:nvSpPr>
        <p:spPr>
          <a:xfrm>
            <a:off x="1863181" y="5732535"/>
            <a:ext cx="401781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1331797-78B6-094E-AA0F-4641409C770E}"/>
              </a:ext>
            </a:extLst>
          </p:cNvPr>
          <p:cNvCxnSpPr>
            <a:cxnSpLocks/>
          </p:cNvCxnSpPr>
          <p:nvPr/>
        </p:nvCxnSpPr>
        <p:spPr>
          <a:xfrm flipH="1" flipV="1">
            <a:off x="814209" y="5849150"/>
            <a:ext cx="1073728" cy="1"/>
          </a:xfrm>
          <a:prstGeom prst="straightConnector1">
            <a:avLst/>
          </a:prstGeom>
          <a:noFill/>
          <a:ln w="25400" cap="flat">
            <a:solidFill>
              <a:srgbClr val="FFB75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8FD5ADE-3EAF-C64A-8DE3-FA8884AD8DFD}"/>
              </a:ext>
            </a:extLst>
          </p:cNvPr>
          <p:cNvCxnSpPr>
            <a:cxnSpLocks/>
          </p:cNvCxnSpPr>
          <p:nvPr/>
        </p:nvCxnSpPr>
        <p:spPr>
          <a:xfrm>
            <a:off x="2192736" y="5836115"/>
            <a:ext cx="1386541" cy="20409"/>
          </a:xfrm>
          <a:prstGeom prst="straightConnector1">
            <a:avLst/>
          </a:prstGeom>
          <a:noFill/>
          <a:ln w="25400" cap="flat">
            <a:solidFill>
              <a:srgbClr val="FFB759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E94393-3FCF-E949-8477-12E34D55B812}"/>
              </a:ext>
            </a:extLst>
          </p:cNvPr>
          <p:cNvSpPr txBox="1"/>
          <p:nvPr/>
        </p:nvSpPr>
        <p:spPr>
          <a:xfrm>
            <a:off x="5812713" y="6405908"/>
            <a:ext cx="873909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i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E7048FF-A1FB-6D41-8277-35F1B97C8C11}"/>
              </a:ext>
            </a:extLst>
          </p:cNvPr>
          <p:cNvCxnSpPr>
            <a:cxnSpLocks/>
          </p:cNvCxnSpPr>
          <p:nvPr/>
        </p:nvCxnSpPr>
        <p:spPr>
          <a:xfrm flipV="1">
            <a:off x="6190658" y="6261381"/>
            <a:ext cx="0" cy="318493"/>
          </a:xfrm>
          <a:prstGeom prst="straightConnector1">
            <a:avLst/>
          </a:prstGeom>
          <a:noFill/>
          <a:ln w="25400" cap="flat">
            <a:solidFill>
              <a:srgbClr val="92D05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F0B8BE6-118F-FB4F-A4FD-8775430626D4}"/>
              </a:ext>
            </a:extLst>
          </p:cNvPr>
          <p:cNvSpPr txBox="1"/>
          <p:nvPr/>
        </p:nvSpPr>
        <p:spPr>
          <a:xfrm>
            <a:off x="2755486" y="5058169"/>
            <a:ext cx="63731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D81A757-3FA7-A24F-B0B5-EEF1187AABD4}"/>
              </a:ext>
            </a:extLst>
          </p:cNvPr>
          <p:cNvSpPr txBox="1"/>
          <p:nvPr/>
        </p:nvSpPr>
        <p:spPr>
          <a:xfrm>
            <a:off x="228050" y="6469163"/>
            <a:ext cx="1662542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i="1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zh-CN" sz="2400" b="1" i="1" u="none" strike="noStrike" cap="none" spc="0" normalizeH="0" baseline="0" dirty="0">
                <a:ln>
                  <a:noFill/>
                </a:ln>
                <a:solidFill>
                  <a:srgbClr val="ED5F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=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F(i</a:t>
            </a:r>
            <a:r>
              <a:rPr lang="en-US" altLang="zh-CN" b="0" dirty="0">
                <a:solidFill>
                  <a:srgbClr val="ED5F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solidFill>
                  <a:srgbClr val="ED5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endParaRPr kumimoji="0" lang="zh-CN" altLang="en-US" sz="2400" b="1" i="1" u="none" strike="noStrike" cap="none" spc="0" normalizeH="0" baseline="0" dirty="0">
              <a:ln>
                <a:noFill/>
              </a:ln>
              <a:solidFill>
                <a:srgbClr val="ED5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A955FD40-A286-0F4B-A64B-304846AC2650}"/>
              </a:ext>
            </a:extLst>
          </p:cNvPr>
          <p:cNvCxnSpPr>
            <a:cxnSpLocks/>
          </p:cNvCxnSpPr>
          <p:nvPr/>
        </p:nvCxnSpPr>
        <p:spPr>
          <a:xfrm>
            <a:off x="4640983" y="6099527"/>
            <a:ext cx="0" cy="18695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" name="右大括号 43">
            <a:extLst>
              <a:ext uri="{FF2B5EF4-FFF2-40B4-BE49-F238E27FC236}">
                <a16:creationId xmlns:a16="http://schemas.microsoft.com/office/drawing/2014/main" id="{54745F2C-197F-6C4F-B89E-53B9109639CA}"/>
              </a:ext>
            </a:extLst>
          </p:cNvPr>
          <p:cNvSpPr/>
          <p:nvPr/>
        </p:nvSpPr>
        <p:spPr>
          <a:xfrm rot="16200000">
            <a:off x="6180820" y="4313356"/>
            <a:ext cx="565163" cy="2950506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A4AD9C2-8E49-0547-B96D-706BF541208F}"/>
              </a:ext>
            </a:extLst>
          </p:cNvPr>
          <p:cNvSpPr txBox="1"/>
          <p:nvPr/>
        </p:nvSpPr>
        <p:spPr>
          <a:xfrm>
            <a:off x="5823744" y="5334648"/>
            <a:ext cx="75402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300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8" grpId="1" build="p" bldLvl="5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0" name="Shape 4410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sp>
        <p:nvSpPr>
          <p:cNvPr id="4411" name="Shape 4411"/>
          <p:cNvSpPr>
            <a:spLocks noGrp="1"/>
          </p:cNvSpPr>
          <p:nvPr>
            <p:ph type="body" sz="quarter" idx="1"/>
          </p:nvPr>
        </p:nvSpPr>
        <p:spPr>
          <a:xfrm>
            <a:off x="322262" y="44450"/>
            <a:ext cx="8821738" cy="1368425"/>
          </a:xfrm>
          <a:prstGeom prst="rect">
            <a:avLst/>
          </a:prstGeom>
        </p:spPr>
        <p:txBody>
          <a:bodyPr/>
          <a:lstStyle/>
          <a:p>
            <a:pPr marL="334962" indent="-334962" defTabSz="895350">
              <a:buChar char="p"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设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/>
              <a:t>和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dirty="0"/>
              <a:t>分别是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的首端与末端。</a:t>
            </a:r>
            <a:endParaRPr b="1" dirty="0"/>
          </a:p>
          <a:p>
            <a:pPr marL="334962" indent="-334962" defTabSz="895350">
              <a:buChar char="p"/>
              <a:defRPr sz="27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在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/>
              <a:t>和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dirty="0"/>
              <a:t>之间确定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中用于构造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dirty="0"/>
              <a:t>的最末序偶对位置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dirty="0"/>
              <a:t>。</a:t>
            </a:r>
          </a:p>
        </p:txBody>
      </p:sp>
      <p:grpSp>
        <p:nvGrpSpPr>
          <p:cNvPr id="4414" name="Group 4414"/>
          <p:cNvGrpSpPr/>
          <p:nvPr/>
        </p:nvGrpSpPr>
        <p:grpSpPr>
          <a:xfrm>
            <a:off x="684213" y="1551495"/>
            <a:ext cx="5688572" cy="584773"/>
            <a:chOff x="0" y="39592"/>
            <a:chExt cx="5688570" cy="584771"/>
          </a:xfrm>
        </p:grpSpPr>
        <p:sp>
          <p:nvSpPr>
            <p:cNvPr id="4412" name="Shape 4412"/>
            <p:cNvSpPr/>
            <p:nvPr/>
          </p:nvSpPr>
          <p:spPr>
            <a:xfrm>
              <a:off x="0" y="44117"/>
              <a:ext cx="5688570" cy="575721"/>
            </a:xfrm>
            <a:prstGeom prst="rect">
              <a:avLst/>
            </a:prstGeom>
            <a:noFill/>
            <a:ln w="9525" cap="flat">
              <a:solidFill>
                <a:srgbClr val="9999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32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413" name="Shape 4413"/>
            <p:cNvSpPr/>
            <p:nvPr/>
          </p:nvSpPr>
          <p:spPr>
            <a:xfrm>
              <a:off x="0" y="39592"/>
              <a:ext cx="5210718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3200" b="0" i="1">
                  <a:solidFill>
                    <a:srgbClr val="FF0000"/>
                  </a:solidFill>
                </a:defRPr>
              </a:pP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i="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←</a:t>
              </a:r>
              <a:r>
                <a:rPr i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|</a:t>
              </a:r>
              <a:r>
                <a:rPr i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i="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i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i="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i="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</p:grpSp>
      <p:grpSp>
        <p:nvGrpSpPr>
          <p:cNvPr id="4417" name="Group 4417"/>
          <p:cNvGrpSpPr/>
          <p:nvPr/>
        </p:nvGrpSpPr>
        <p:grpSpPr>
          <a:xfrm>
            <a:off x="6412846" y="5750171"/>
            <a:ext cx="288926" cy="632383"/>
            <a:chOff x="0" y="0"/>
            <a:chExt cx="288925" cy="632382"/>
          </a:xfrm>
        </p:grpSpPr>
        <p:sp>
          <p:nvSpPr>
            <p:cNvPr id="4415" name="Shape 4415"/>
            <p:cNvSpPr/>
            <p:nvPr/>
          </p:nvSpPr>
          <p:spPr>
            <a:xfrm>
              <a:off x="0" y="261542"/>
              <a:ext cx="28892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FF0000"/>
                  </a:solidFill>
                </a:defRPr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416" name="Shape 4416"/>
            <p:cNvSpPr/>
            <p:nvPr/>
          </p:nvSpPr>
          <p:spPr>
            <a:xfrm flipV="1">
              <a:off x="144461" y="0"/>
              <a:ext cx="2" cy="358235"/>
            </a:xfrm>
            <a:prstGeom prst="line">
              <a:avLst/>
            </a:prstGeom>
            <a:noFill/>
            <a:ln w="1905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46" name="Group 4446"/>
          <p:cNvGrpSpPr/>
          <p:nvPr/>
        </p:nvGrpSpPr>
        <p:grpSpPr>
          <a:xfrm>
            <a:off x="4427537" y="4291013"/>
            <a:ext cx="4002089" cy="2146191"/>
            <a:chOff x="0" y="1"/>
            <a:chExt cx="4002088" cy="2146189"/>
          </a:xfrm>
        </p:grpSpPr>
        <p:sp>
          <p:nvSpPr>
            <p:cNvPr id="4418" name="Shape 4418"/>
            <p:cNvSpPr/>
            <p:nvPr/>
          </p:nvSpPr>
          <p:spPr>
            <a:xfrm>
              <a:off x="2971799" y="1055999"/>
              <a:ext cx="5143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419" name="Shape 4419"/>
            <p:cNvSpPr/>
            <p:nvPr/>
          </p:nvSpPr>
          <p:spPr>
            <a:xfrm>
              <a:off x="2457449" y="105599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20" name="Shape 4420"/>
            <p:cNvSpPr/>
            <p:nvPr/>
          </p:nvSpPr>
          <p:spPr>
            <a:xfrm>
              <a:off x="1939924" y="1055999"/>
              <a:ext cx="5175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21" name="Shape 4421"/>
            <p:cNvSpPr/>
            <p:nvPr/>
          </p:nvSpPr>
          <p:spPr>
            <a:xfrm>
              <a:off x="1425574" y="105599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22" name="Shape 4422"/>
            <p:cNvSpPr/>
            <p:nvPr/>
          </p:nvSpPr>
          <p:spPr>
            <a:xfrm>
              <a:off x="911224" y="105599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23" name="Shape 4423"/>
            <p:cNvSpPr/>
            <p:nvPr/>
          </p:nvSpPr>
          <p:spPr>
            <a:xfrm>
              <a:off x="395287" y="1055999"/>
              <a:ext cx="51593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424" name="Shape 4424"/>
            <p:cNvSpPr/>
            <p:nvPr/>
          </p:nvSpPr>
          <p:spPr>
            <a:xfrm>
              <a:off x="2971799" y="624072"/>
              <a:ext cx="5143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425" name="Shape 4425"/>
            <p:cNvSpPr/>
            <p:nvPr/>
          </p:nvSpPr>
          <p:spPr>
            <a:xfrm>
              <a:off x="2457449" y="624072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26" name="Shape 4426"/>
            <p:cNvSpPr/>
            <p:nvPr/>
          </p:nvSpPr>
          <p:spPr>
            <a:xfrm>
              <a:off x="1939924" y="624072"/>
              <a:ext cx="5175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27" name="Shape 4427"/>
            <p:cNvSpPr/>
            <p:nvPr/>
          </p:nvSpPr>
          <p:spPr>
            <a:xfrm>
              <a:off x="1425574" y="624072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28" name="Shape 4428"/>
            <p:cNvSpPr/>
            <p:nvPr/>
          </p:nvSpPr>
          <p:spPr>
            <a:xfrm>
              <a:off x="911224" y="624072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29" name="Shape 4429"/>
            <p:cNvSpPr/>
            <p:nvPr/>
          </p:nvSpPr>
          <p:spPr>
            <a:xfrm>
              <a:off x="395287" y="624072"/>
              <a:ext cx="515938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430" name="Shape 4430"/>
            <p:cNvSpPr/>
            <p:nvPr/>
          </p:nvSpPr>
          <p:spPr>
            <a:xfrm>
              <a:off x="395287" y="624071"/>
              <a:ext cx="3606801" cy="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1" name="Shape 4431"/>
            <p:cNvSpPr/>
            <p:nvPr/>
          </p:nvSpPr>
          <p:spPr>
            <a:xfrm>
              <a:off x="395287" y="1055999"/>
              <a:ext cx="3606801" cy="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2" name="Shape 4432"/>
            <p:cNvSpPr/>
            <p:nvPr/>
          </p:nvSpPr>
          <p:spPr>
            <a:xfrm>
              <a:off x="395287" y="1487926"/>
              <a:ext cx="3606801" cy="3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3" name="Shape 4433"/>
            <p:cNvSpPr/>
            <p:nvPr/>
          </p:nvSpPr>
          <p:spPr>
            <a:xfrm flipH="1">
              <a:off x="911223" y="624072"/>
              <a:ext cx="2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4" name="Shape 4434"/>
            <p:cNvSpPr/>
            <p:nvPr/>
          </p:nvSpPr>
          <p:spPr>
            <a:xfrm flipH="1">
              <a:off x="1425573" y="624072"/>
              <a:ext cx="2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5" name="Shape 4435"/>
            <p:cNvSpPr/>
            <p:nvPr/>
          </p:nvSpPr>
          <p:spPr>
            <a:xfrm>
              <a:off x="1939924" y="624072"/>
              <a:ext cx="1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6" name="Shape 4436"/>
            <p:cNvSpPr/>
            <p:nvPr/>
          </p:nvSpPr>
          <p:spPr>
            <a:xfrm>
              <a:off x="2457449" y="624072"/>
              <a:ext cx="1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7" name="Shape 4437"/>
            <p:cNvSpPr/>
            <p:nvPr/>
          </p:nvSpPr>
          <p:spPr>
            <a:xfrm>
              <a:off x="2971799" y="624072"/>
              <a:ext cx="1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8" name="Shape 4438"/>
            <p:cNvSpPr/>
            <p:nvPr/>
          </p:nvSpPr>
          <p:spPr>
            <a:xfrm>
              <a:off x="3486149" y="624072"/>
              <a:ext cx="1" cy="86385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39" name="Shape 4439"/>
            <p:cNvSpPr/>
            <p:nvPr/>
          </p:nvSpPr>
          <p:spPr>
            <a:xfrm>
              <a:off x="969961" y="1775349"/>
              <a:ext cx="2889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440" name="Shape 4440"/>
            <p:cNvSpPr/>
            <p:nvPr/>
          </p:nvSpPr>
          <p:spPr>
            <a:xfrm>
              <a:off x="2627311" y="1775349"/>
              <a:ext cx="3603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rPr dirty="0"/>
                <a:t>h</a:t>
              </a:r>
            </a:p>
          </p:txBody>
        </p:sp>
        <p:sp>
          <p:nvSpPr>
            <p:cNvPr id="4441" name="Shape 4441"/>
            <p:cNvSpPr/>
            <p:nvPr/>
          </p:nvSpPr>
          <p:spPr>
            <a:xfrm flipV="1">
              <a:off x="1114424" y="1487926"/>
              <a:ext cx="1" cy="35888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2" name="Shape 4442"/>
            <p:cNvSpPr/>
            <p:nvPr/>
          </p:nvSpPr>
          <p:spPr>
            <a:xfrm flipV="1">
              <a:off x="2771774" y="1487926"/>
              <a:ext cx="1" cy="35888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43" name="Shape 4443"/>
            <p:cNvSpPr/>
            <p:nvPr/>
          </p:nvSpPr>
          <p:spPr>
            <a:xfrm rot="16200000" flipH="1">
              <a:off x="1799398" y="-395943"/>
              <a:ext cx="215966" cy="1728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440"/>
                  </a:lnTo>
                  <a:cubicBezTo>
                    <a:pt x="10800" y="9434"/>
                    <a:pt x="5965" y="10240"/>
                    <a:pt x="0" y="10240"/>
                  </a:cubicBezTo>
                  <a:cubicBezTo>
                    <a:pt x="5965" y="10240"/>
                    <a:pt x="10800" y="11046"/>
                    <a:pt x="10800" y="120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4444" name="Shape 4444"/>
            <p:cNvSpPr/>
            <p:nvPr/>
          </p:nvSpPr>
          <p:spPr>
            <a:xfrm>
              <a:off x="1906586" y="1"/>
              <a:ext cx="576264" cy="3898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/>
              </a:pPr>
              <a:r>
                <a:rPr dirty="0"/>
                <a:t>S</a:t>
              </a:r>
              <a:r>
                <a:rPr i="1" baseline="30000" dirty="0"/>
                <a:t>i</a:t>
              </a:r>
              <a:r>
                <a:rPr baseline="30000" dirty="0">
                  <a:latin typeface="Symbol"/>
                  <a:ea typeface="Symbol"/>
                  <a:cs typeface="Symbol"/>
                  <a:sym typeface="Symbol"/>
                </a:rPr>
                <a:t>−</a:t>
              </a:r>
              <a:r>
                <a:rPr baseline="30000" dirty="0"/>
                <a:t>1</a:t>
              </a:r>
            </a:p>
          </p:txBody>
        </p:sp>
        <p:sp>
          <p:nvSpPr>
            <p:cNvPr id="4445" name="Shape 4445"/>
            <p:cNvSpPr/>
            <p:nvPr/>
          </p:nvSpPr>
          <p:spPr>
            <a:xfrm>
              <a:off x="0" y="649479"/>
              <a:ext cx="390526" cy="67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 baseline="-2500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4447" name="Shape 4447"/>
          <p:cNvSpPr/>
          <p:nvPr/>
        </p:nvSpPr>
        <p:spPr>
          <a:xfrm>
            <a:off x="323850" y="2420937"/>
            <a:ext cx="8496300" cy="1001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10000"/>
              </a:lnSpc>
              <a:spcBef>
                <a:spcPts val="600"/>
              </a:spcBef>
              <a:buSzPct val="100000"/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u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，进行归并处理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构造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当前的待归并序偶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4450" name="Group 4450"/>
          <p:cNvGrpSpPr/>
          <p:nvPr/>
        </p:nvGrpSpPr>
        <p:grpSpPr>
          <a:xfrm>
            <a:off x="684212" y="3784600"/>
            <a:ext cx="4248151" cy="797808"/>
            <a:chOff x="0" y="0"/>
            <a:chExt cx="4248150" cy="797807"/>
          </a:xfrm>
        </p:grpSpPr>
        <p:sp>
          <p:nvSpPr>
            <p:cNvPr id="4448" name="Shape 4448"/>
            <p:cNvSpPr/>
            <p:nvPr/>
          </p:nvSpPr>
          <p:spPr>
            <a:xfrm>
              <a:off x="0" y="0"/>
              <a:ext cx="4248150" cy="79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036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4036"/>
                  </a:lnTo>
                  <a:lnTo>
                    <a:pt x="18000" y="4036"/>
                  </a:lnTo>
                  <a:lnTo>
                    <a:pt x="19396" y="0"/>
                  </a:lnTo>
                  <a:lnTo>
                    <a:pt x="12600" y="4036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28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449" name="Shape 4449"/>
            <p:cNvSpPr/>
            <p:nvPr/>
          </p:nvSpPr>
          <p:spPr>
            <a:xfrm>
              <a:off x="0" y="149084"/>
              <a:ext cx="424815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2800" b="0">
                  <a:solidFill>
                    <a:srgbClr val="FF0000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(P(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W(</a:t>
              </a:r>
              <a:r>
                <a:rPr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4455" name="Group 4455"/>
          <p:cNvGrpSpPr/>
          <p:nvPr/>
        </p:nvGrpSpPr>
        <p:grpSpPr>
          <a:xfrm>
            <a:off x="5605605" y="6206882"/>
            <a:ext cx="792163" cy="678515"/>
            <a:chOff x="0" y="-1"/>
            <a:chExt cx="792162" cy="678514"/>
          </a:xfrm>
        </p:grpSpPr>
        <p:sp>
          <p:nvSpPr>
            <p:cNvPr id="4451" name="Shape 4451"/>
            <p:cNvSpPr/>
            <p:nvPr/>
          </p:nvSpPr>
          <p:spPr>
            <a:xfrm rot="16200000">
              <a:off x="270794" y="-270795"/>
              <a:ext cx="250573" cy="792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grpSp>
          <p:nvGrpSpPr>
            <p:cNvPr id="4454" name="Group 4454"/>
            <p:cNvGrpSpPr/>
            <p:nvPr/>
          </p:nvGrpSpPr>
          <p:grpSpPr>
            <a:xfrm>
              <a:off x="431799" y="250571"/>
              <a:ext cx="359352" cy="427942"/>
              <a:chOff x="144462" y="0"/>
              <a:chExt cx="359350" cy="427941"/>
            </a:xfrm>
          </p:grpSpPr>
          <p:sp>
            <p:nvSpPr>
              <p:cNvPr id="4452" name="Shape 4452"/>
              <p:cNvSpPr/>
              <p:nvPr/>
            </p:nvSpPr>
            <p:spPr>
              <a:xfrm>
                <a:off x="214886" y="57100"/>
                <a:ext cx="28892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 i="1">
                    <a:solidFill>
                      <a:srgbClr val="0000FF"/>
                    </a:solidFill>
                  </a:defRPr>
                </a:lvl1pPr>
              </a:lstStyle>
              <a:p>
                <a:r>
                  <a:rPr dirty="0"/>
                  <a:t>j</a:t>
                </a:r>
              </a:p>
            </p:txBody>
          </p:sp>
          <p:sp>
            <p:nvSpPr>
              <p:cNvPr id="4453" name="Shape 4453"/>
              <p:cNvSpPr/>
              <p:nvPr/>
            </p:nvSpPr>
            <p:spPr>
              <a:xfrm flipV="1">
                <a:off x="144462" y="0"/>
                <a:ext cx="2" cy="345284"/>
              </a:xfrm>
              <a:prstGeom prst="line">
                <a:avLst/>
              </a:prstGeom>
              <a:noFill/>
              <a:ln w="19050" cap="flat">
                <a:solidFill>
                  <a:srgbClr val="0000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4458" name="Group 4458"/>
          <p:cNvGrpSpPr/>
          <p:nvPr/>
        </p:nvGrpSpPr>
        <p:grpSpPr>
          <a:xfrm>
            <a:off x="7308850" y="5827712"/>
            <a:ext cx="1225550" cy="610179"/>
            <a:chOff x="0" y="0"/>
            <a:chExt cx="1225550" cy="610177"/>
          </a:xfrm>
        </p:grpSpPr>
        <p:sp>
          <p:nvSpPr>
            <p:cNvPr id="4456" name="Shape 4456"/>
            <p:cNvSpPr/>
            <p:nvPr/>
          </p:nvSpPr>
          <p:spPr>
            <a:xfrm>
              <a:off x="0" y="239337"/>
              <a:ext cx="1225550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lvl1pPr>
            </a:lstStyle>
            <a:p>
              <a:r>
                <a:rPr dirty="0"/>
                <a:t>next</a:t>
              </a:r>
            </a:p>
          </p:txBody>
        </p:sp>
        <p:sp>
          <p:nvSpPr>
            <p:cNvPr id="4457" name="Shape 4457"/>
            <p:cNvSpPr/>
            <p:nvPr/>
          </p:nvSpPr>
          <p:spPr>
            <a:xfrm flipV="1">
              <a:off x="360361" y="0"/>
              <a:ext cx="2" cy="345535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461" name="Group 4461"/>
          <p:cNvGrpSpPr/>
          <p:nvPr/>
        </p:nvGrpSpPr>
        <p:grpSpPr>
          <a:xfrm>
            <a:off x="6011862" y="3859213"/>
            <a:ext cx="288926" cy="722312"/>
            <a:chOff x="0" y="0"/>
            <a:chExt cx="288925" cy="722311"/>
          </a:xfrm>
        </p:grpSpPr>
        <p:sp>
          <p:nvSpPr>
            <p:cNvPr id="4459" name="Shape 4459"/>
            <p:cNvSpPr/>
            <p:nvPr/>
          </p:nvSpPr>
          <p:spPr>
            <a:xfrm>
              <a:off x="0" y="0"/>
              <a:ext cx="288925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lvl1pPr>
            </a:lstStyle>
            <a:p>
              <a:r>
                <a:rPr dirty="0"/>
                <a:t>k</a:t>
              </a:r>
            </a:p>
          </p:txBody>
        </p:sp>
        <p:sp>
          <p:nvSpPr>
            <p:cNvPr id="4460" name="Shape 4460"/>
            <p:cNvSpPr/>
            <p:nvPr/>
          </p:nvSpPr>
          <p:spPr>
            <a:xfrm flipH="1">
              <a:off x="144462" y="361156"/>
              <a:ext cx="1" cy="361157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" name="Shape 4314">
            <a:extLst>
              <a:ext uri="{FF2B5EF4-FFF2-40B4-BE49-F238E27FC236}">
                <a16:creationId xmlns:a16="http://schemas.microsoft.com/office/drawing/2014/main" id="{5B94F1CA-2E47-9D4D-BCA2-C9D9D2EC0C5C}"/>
              </a:ext>
            </a:extLst>
          </p:cNvPr>
          <p:cNvSpPr/>
          <p:nvPr/>
        </p:nvSpPr>
        <p:spPr>
          <a:xfrm>
            <a:off x="233216" y="5429522"/>
            <a:ext cx="5565126" cy="1229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M=6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Shape 4465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4466" name="Shape 4466"/>
          <p:cNvSpPr/>
          <p:nvPr/>
        </p:nvSpPr>
        <p:spPr>
          <a:xfrm>
            <a:off x="468312" y="188912"/>
            <a:ext cx="3455988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(a)   (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pp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(3,3)</a:t>
            </a:r>
          </a:p>
        </p:txBody>
      </p:sp>
      <p:grpSp>
        <p:nvGrpSpPr>
          <p:cNvPr id="4501" name="Group 4501"/>
          <p:cNvGrpSpPr/>
          <p:nvPr/>
        </p:nvGrpSpPr>
        <p:grpSpPr>
          <a:xfrm>
            <a:off x="3952481" y="598137"/>
            <a:ext cx="3820517" cy="1413417"/>
            <a:chOff x="0" y="0"/>
            <a:chExt cx="4435284" cy="1521058"/>
          </a:xfrm>
        </p:grpSpPr>
        <p:sp>
          <p:nvSpPr>
            <p:cNvPr id="4472" name="Shape 4472"/>
            <p:cNvSpPr/>
            <p:nvPr/>
          </p:nvSpPr>
          <p:spPr>
            <a:xfrm>
              <a:off x="2458223" y="43153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473" name="Shape 4473"/>
            <p:cNvSpPr/>
            <p:nvPr/>
          </p:nvSpPr>
          <p:spPr>
            <a:xfrm>
              <a:off x="1940535" y="431530"/>
              <a:ext cx="517689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74" name="Shape 4474"/>
            <p:cNvSpPr/>
            <p:nvPr/>
          </p:nvSpPr>
          <p:spPr>
            <a:xfrm>
              <a:off x="1426022" y="43153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75" name="Shape 4475"/>
            <p:cNvSpPr/>
            <p:nvPr/>
          </p:nvSpPr>
          <p:spPr>
            <a:xfrm>
              <a:off x="911511" y="43153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76" name="Shape 4476"/>
            <p:cNvSpPr/>
            <p:nvPr/>
          </p:nvSpPr>
          <p:spPr>
            <a:xfrm>
              <a:off x="395411" y="431530"/>
              <a:ext cx="51610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479" name="Shape 4479"/>
            <p:cNvSpPr/>
            <p:nvPr/>
          </p:nvSpPr>
          <p:spPr>
            <a:xfrm>
              <a:off x="2458223" y="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480" name="Shape 4480"/>
            <p:cNvSpPr/>
            <p:nvPr/>
          </p:nvSpPr>
          <p:spPr>
            <a:xfrm>
              <a:off x="1940535" y="0"/>
              <a:ext cx="517689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481" name="Shape 4481"/>
            <p:cNvSpPr/>
            <p:nvPr/>
          </p:nvSpPr>
          <p:spPr>
            <a:xfrm>
              <a:off x="1426022" y="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82" name="Shape 4482"/>
            <p:cNvSpPr/>
            <p:nvPr/>
          </p:nvSpPr>
          <p:spPr>
            <a:xfrm>
              <a:off x="911511" y="0"/>
              <a:ext cx="514513" cy="3974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83" name="Shape 4483"/>
            <p:cNvSpPr/>
            <p:nvPr/>
          </p:nvSpPr>
          <p:spPr>
            <a:xfrm>
              <a:off x="395411" y="0"/>
              <a:ext cx="51610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rPr dirty="0"/>
                <a:t>…</a:t>
              </a:r>
            </a:p>
          </p:txBody>
        </p:sp>
        <p:sp>
          <p:nvSpPr>
            <p:cNvPr id="4484" name="Shape 4484"/>
            <p:cNvSpPr/>
            <p:nvPr/>
          </p:nvSpPr>
          <p:spPr>
            <a:xfrm>
              <a:off x="395411" y="0"/>
              <a:ext cx="3968412" cy="2538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5" name="Shape 4485"/>
            <p:cNvSpPr/>
            <p:nvPr/>
          </p:nvSpPr>
          <p:spPr>
            <a:xfrm>
              <a:off x="395411" y="431530"/>
              <a:ext cx="3968412" cy="253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6" name="Shape 4486"/>
            <p:cNvSpPr/>
            <p:nvPr/>
          </p:nvSpPr>
          <p:spPr>
            <a:xfrm>
              <a:off x="395411" y="863058"/>
              <a:ext cx="4039873" cy="25388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7" name="Shape 4487"/>
            <p:cNvSpPr/>
            <p:nvPr/>
          </p:nvSpPr>
          <p:spPr>
            <a:xfrm flipH="1">
              <a:off x="911510" y="0"/>
              <a:ext cx="2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88" name="Shape 4488"/>
            <p:cNvSpPr/>
            <p:nvPr/>
          </p:nvSpPr>
          <p:spPr>
            <a:xfrm flipH="1">
              <a:off x="1426022" y="0"/>
              <a:ext cx="2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9" name="Shape 4489"/>
            <p:cNvSpPr/>
            <p:nvPr/>
          </p:nvSpPr>
          <p:spPr>
            <a:xfrm>
              <a:off x="1940535" y="0"/>
              <a:ext cx="1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0" name="Shape 4490"/>
            <p:cNvSpPr/>
            <p:nvPr/>
          </p:nvSpPr>
          <p:spPr>
            <a:xfrm>
              <a:off x="2458223" y="0"/>
              <a:ext cx="1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1" name="Shape 4491"/>
            <p:cNvSpPr/>
            <p:nvPr/>
          </p:nvSpPr>
          <p:spPr>
            <a:xfrm>
              <a:off x="2972735" y="0"/>
              <a:ext cx="1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2" name="Shape 4492"/>
            <p:cNvSpPr/>
            <p:nvPr/>
          </p:nvSpPr>
          <p:spPr>
            <a:xfrm>
              <a:off x="3487246" y="0"/>
              <a:ext cx="1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3" name="Shape 4493"/>
            <p:cNvSpPr/>
            <p:nvPr/>
          </p:nvSpPr>
          <p:spPr>
            <a:xfrm>
              <a:off x="970267" y="1150217"/>
              <a:ext cx="28901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494" name="Shape 4494"/>
            <p:cNvSpPr/>
            <p:nvPr/>
          </p:nvSpPr>
          <p:spPr>
            <a:xfrm>
              <a:off x="2628138" y="1150217"/>
              <a:ext cx="36047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t>h</a:t>
              </a:r>
            </a:p>
          </p:txBody>
        </p:sp>
        <p:sp>
          <p:nvSpPr>
            <p:cNvPr id="4495" name="Shape 4495"/>
            <p:cNvSpPr/>
            <p:nvPr/>
          </p:nvSpPr>
          <p:spPr>
            <a:xfrm flipV="1">
              <a:off x="1114775" y="863059"/>
              <a:ext cx="1" cy="3585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6" name="Shape 4496"/>
            <p:cNvSpPr/>
            <p:nvPr/>
          </p:nvSpPr>
          <p:spPr>
            <a:xfrm flipV="1">
              <a:off x="2772647" y="863059"/>
              <a:ext cx="1" cy="35855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97" name="Shape 4497"/>
            <p:cNvSpPr/>
            <p:nvPr/>
          </p:nvSpPr>
          <p:spPr>
            <a:xfrm>
              <a:off x="0" y="25384"/>
              <a:ext cx="390648" cy="67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 baseline="-25000"/>
              </a:pPr>
              <a:r>
                <a:rPr dirty="0"/>
                <a:t> </a:t>
              </a:r>
              <a:r>
                <a:rPr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498" name="Shape 4498"/>
            <p:cNvSpPr/>
            <p:nvPr/>
          </p:nvSpPr>
          <p:spPr>
            <a:xfrm>
              <a:off x="3931886" y="25384"/>
              <a:ext cx="1" cy="8630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505" name="Group 4505"/>
          <p:cNvGrpSpPr/>
          <p:nvPr/>
        </p:nvGrpSpPr>
        <p:grpSpPr>
          <a:xfrm>
            <a:off x="1132011" y="864659"/>
            <a:ext cx="1728789" cy="531188"/>
            <a:chOff x="0" y="0"/>
            <a:chExt cx="1728788" cy="531187"/>
          </a:xfrm>
        </p:grpSpPr>
        <p:sp>
          <p:nvSpPr>
            <p:cNvPr id="4503" name="Shape 4503"/>
            <p:cNvSpPr/>
            <p:nvPr/>
          </p:nvSpPr>
          <p:spPr>
            <a:xfrm>
              <a:off x="0" y="0"/>
              <a:ext cx="1728788" cy="514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5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335"/>
                  </a:lnTo>
                  <a:lnTo>
                    <a:pt x="18000" y="335"/>
                  </a:lnTo>
                  <a:lnTo>
                    <a:pt x="14479" y="0"/>
                  </a:lnTo>
                  <a:lnTo>
                    <a:pt x="12600" y="335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endParaRPr dirty="0"/>
            </a:p>
          </p:txBody>
        </p:sp>
        <p:sp>
          <p:nvSpPr>
            <p:cNvPr id="4504" name="Shape 4504"/>
            <p:cNvSpPr/>
            <p:nvPr/>
          </p:nvSpPr>
          <p:spPr>
            <a:xfrm>
              <a:off x="0" y="7970"/>
              <a:ext cx="1728788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08" name="Group 4508"/>
          <p:cNvGrpSpPr/>
          <p:nvPr/>
        </p:nvGrpSpPr>
        <p:grpSpPr>
          <a:xfrm>
            <a:off x="971550" y="3571875"/>
            <a:ext cx="1728789" cy="523218"/>
            <a:chOff x="0" y="0"/>
            <a:chExt cx="1728788" cy="523216"/>
          </a:xfrm>
        </p:grpSpPr>
        <p:sp>
          <p:nvSpPr>
            <p:cNvPr id="4506" name="Shape 4506"/>
            <p:cNvSpPr/>
            <p:nvPr/>
          </p:nvSpPr>
          <p:spPr>
            <a:xfrm>
              <a:off x="0" y="0"/>
              <a:ext cx="1728788" cy="506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 i="1"/>
              </a:pPr>
              <a:endParaRPr/>
            </a:p>
          </p:txBody>
        </p:sp>
        <p:sp>
          <p:nvSpPr>
            <p:cNvPr id="4507" name="Shape 4507"/>
            <p:cNvSpPr/>
            <p:nvPr/>
          </p:nvSpPr>
          <p:spPr>
            <a:xfrm>
              <a:off x="0" y="0"/>
              <a:ext cx="1728788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endParaRPr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09" name="Shape 4509"/>
          <p:cNvSpPr/>
          <p:nvPr/>
        </p:nvSpPr>
        <p:spPr>
          <a:xfrm>
            <a:off x="395287" y="2276475"/>
            <a:ext cx="8604251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对于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aseline="30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的序偶对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),W(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直接归并到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4510" name="Shape 4510"/>
          <p:cNvSpPr/>
          <p:nvPr/>
        </p:nvSpPr>
        <p:spPr>
          <a:xfrm>
            <a:off x="323850" y="5084762"/>
            <a:ext cx="856932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对于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的序偶对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),W(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比较效益值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和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，取值大者胜出，归并到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grpSp>
        <p:nvGrpSpPr>
          <p:cNvPr id="4558" name="Group 4558"/>
          <p:cNvGrpSpPr/>
          <p:nvPr/>
        </p:nvGrpSpPr>
        <p:grpSpPr>
          <a:xfrm>
            <a:off x="3627437" y="3297641"/>
            <a:ext cx="5057776" cy="1640582"/>
            <a:chOff x="0" y="-1"/>
            <a:chExt cx="5057774" cy="1640580"/>
          </a:xfrm>
        </p:grpSpPr>
        <p:grpSp>
          <p:nvGrpSpPr>
            <p:cNvPr id="4513" name="Group 4513"/>
            <p:cNvGrpSpPr/>
            <p:nvPr/>
          </p:nvGrpSpPr>
          <p:grpSpPr>
            <a:xfrm>
              <a:off x="3832221" y="890958"/>
              <a:ext cx="1225553" cy="661875"/>
              <a:chOff x="-458790" y="0"/>
              <a:chExt cx="1225551" cy="661874"/>
            </a:xfrm>
          </p:grpSpPr>
          <p:sp>
            <p:nvSpPr>
              <p:cNvPr id="4511" name="Shape 4511"/>
              <p:cNvSpPr/>
              <p:nvPr/>
            </p:nvSpPr>
            <p:spPr>
              <a:xfrm>
                <a:off x="-458790" y="200212"/>
                <a:ext cx="1225551" cy="461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 i="1">
                    <a:solidFill>
                      <a:srgbClr val="0000FF"/>
                    </a:solidFill>
                  </a:defRPr>
                </a:lvl1pPr>
              </a:lstStyle>
              <a:p>
                <a:r>
                  <a:rPr sz="2400" b="1" i="0" dirty="0">
                    <a:solidFill>
                      <a:srgbClr val="ED5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</a:p>
            </p:txBody>
          </p:sp>
          <p:sp>
            <p:nvSpPr>
              <p:cNvPr id="4512" name="Shape 4512"/>
              <p:cNvSpPr/>
              <p:nvPr/>
            </p:nvSpPr>
            <p:spPr>
              <a:xfrm flipV="1">
                <a:off x="-110549" y="0"/>
                <a:ext cx="6352" cy="331926"/>
              </a:xfrm>
              <a:prstGeom prst="line">
                <a:avLst/>
              </a:prstGeom>
              <a:noFill/>
              <a:ln w="28575" cap="flat">
                <a:solidFill>
                  <a:srgbClr val="ED5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514" name="Shape 4514"/>
            <p:cNvSpPr/>
            <p:nvPr/>
          </p:nvSpPr>
          <p:spPr>
            <a:xfrm>
              <a:off x="3930649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15" name="Shape 4515"/>
            <p:cNvSpPr/>
            <p:nvPr/>
          </p:nvSpPr>
          <p:spPr>
            <a:xfrm>
              <a:off x="4435474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2" name="Shape 4522"/>
            <p:cNvSpPr/>
            <p:nvPr/>
          </p:nvSpPr>
          <p:spPr>
            <a:xfrm>
              <a:off x="3525406" y="431159"/>
              <a:ext cx="5159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23" name="Shape 4523"/>
            <p:cNvSpPr/>
            <p:nvPr/>
          </p:nvSpPr>
          <p:spPr>
            <a:xfrm>
              <a:off x="3029674" y="431979"/>
              <a:ext cx="51435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24" name="Shape 4524"/>
            <p:cNvSpPr/>
            <p:nvPr/>
          </p:nvSpPr>
          <p:spPr>
            <a:xfrm>
              <a:off x="2568036" y="473440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527" name="Group 4527"/>
            <p:cNvGrpSpPr/>
            <p:nvPr/>
          </p:nvGrpSpPr>
          <p:grpSpPr>
            <a:xfrm>
              <a:off x="1939924" y="431980"/>
              <a:ext cx="600740" cy="431981"/>
              <a:chOff x="0" y="1"/>
              <a:chExt cx="600738" cy="431980"/>
            </a:xfrm>
          </p:grpSpPr>
          <p:sp>
            <p:nvSpPr>
              <p:cNvPr id="4525" name="Shape 4525"/>
              <p:cNvSpPr/>
              <p:nvPr/>
            </p:nvSpPr>
            <p:spPr>
              <a:xfrm>
                <a:off x="0" y="1"/>
                <a:ext cx="517525" cy="431980"/>
              </a:xfrm>
              <a:prstGeom prst="rect">
                <a:avLst/>
              </a:prstGeom>
              <a:solidFill>
                <a:srgbClr val="CCFF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pPr>
                <a:endParaRPr/>
              </a:p>
            </p:txBody>
          </p:sp>
          <p:sp>
            <p:nvSpPr>
              <p:cNvPr id="4526" name="Shape 4526"/>
              <p:cNvSpPr/>
              <p:nvPr/>
            </p:nvSpPr>
            <p:spPr>
              <a:xfrm>
                <a:off x="83213" y="15774"/>
                <a:ext cx="517525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528" name="Shape 4528"/>
            <p:cNvSpPr/>
            <p:nvPr/>
          </p:nvSpPr>
          <p:spPr>
            <a:xfrm>
              <a:off x="1536461" y="472623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29" name="Shape 4529"/>
            <p:cNvSpPr/>
            <p:nvPr/>
          </p:nvSpPr>
          <p:spPr>
            <a:xfrm>
              <a:off x="1008871" y="444686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30" name="Shape 4530"/>
            <p:cNvSpPr/>
            <p:nvPr/>
          </p:nvSpPr>
          <p:spPr>
            <a:xfrm>
              <a:off x="395286" y="431980"/>
              <a:ext cx="515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531" name="Shape 4531"/>
            <p:cNvSpPr/>
            <p:nvPr/>
          </p:nvSpPr>
          <p:spPr>
            <a:xfrm>
              <a:off x="3551886" y="25411"/>
              <a:ext cx="5159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32" name="Shape 4532"/>
            <p:cNvSpPr/>
            <p:nvPr/>
          </p:nvSpPr>
          <p:spPr>
            <a:xfrm>
              <a:off x="3023263" y="25411"/>
              <a:ext cx="51435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b="1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33" name="Shape 4533"/>
            <p:cNvSpPr/>
            <p:nvPr/>
          </p:nvSpPr>
          <p:spPr>
            <a:xfrm>
              <a:off x="2540664" y="26753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grpSp>
          <p:nvGrpSpPr>
            <p:cNvPr id="4536" name="Group 4536"/>
            <p:cNvGrpSpPr/>
            <p:nvPr/>
          </p:nvGrpSpPr>
          <p:grpSpPr>
            <a:xfrm>
              <a:off x="1926682" y="40642"/>
              <a:ext cx="600327" cy="431981"/>
              <a:chOff x="-13242" y="40642"/>
              <a:chExt cx="600325" cy="431980"/>
            </a:xfrm>
          </p:grpSpPr>
          <p:sp>
            <p:nvSpPr>
              <p:cNvPr id="4534" name="Shape 4534"/>
              <p:cNvSpPr/>
              <p:nvPr/>
            </p:nvSpPr>
            <p:spPr>
              <a:xfrm>
                <a:off x="-13242" y="40642"/>
                <a:ext cx="517525" cy="431980"/>
              </a:xfrm>
              <a:prstGeom prst="rect">
                <a:avLst/>
              </a:prstGeom>
              <a:solidFill>
                <a:srgbClr val="CCFF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pPr>
                <a:endParaRPr/>
              </a:p>
            </p:txBody>
          </p:sp>
          <p:sp>
            <p:nvSpPr>
              <p:cNvPr id="4535" name="Shape 4535"/>
              <p:cNvSpPr/>
              <p:nvPr/>
            </p:nvSpPr>
            <p:spPr>
              <a:xfrm>
                <a:off x="69558" y="55167"/>
                <a:ext cx="517525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4537" name="Shape 4537"/>
            <p:cNvSpPr/>
            <p:nvPr/>
          </p:nvSpPr>
          <p:spPr>
            <a:xfrm>
              <a:off x="1523898" y="5575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38" name="Shape 4538"/>
            <p:cNvSpPr/>
            <p:nvPr/>
          </p:nvSpPr>
          <p:spPr>
            <a:xfrm>
              <a:off x="1022111" y="5516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39" name="Shape 4539"/>
            <p:cNvSpPr/>
            <p:nvPr/>
          </p:nvSpPr>
          <p:spPr>
            <a:xfrm>
              <a:off x="395286" y="0"/>
              <a:ext cx="5159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540" name="Shape 4540"/>
            <p:cNvSpPr/>
            <p:nvPr/>
          </p:nvSpPr>
          <p:spPr>
            <a:xfrm>
              <a:off x="395286" y="-1"/>
              <a:ext cx="4616452" cy="2541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1" name="Shape 4541"/>
            <p:cNvSpPr/>
            <p:nvPr/>
          </p:nvSpPr>
          <p:spPr>
            <a:xfrm>
              <a:off x="395286" y="431979"/>
              <a:ext cx="4616452" cy="254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2" name="Shape 4542"/>
            <p:cNvSpPr/>
            <p:nvPr/>
          </p:nvSpPr>
          <p:spPr>
            <a:xfrm>
              <a:off x="395286" y="863958"/>
              <a:ext cx="4616452" cy="2541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3" name="Shape 4543"/>
            <p:cNvSpPr/>
            <p:nvPr/>
          </p:nvSpPr>
          <p:spPr>
            <a:xfrm flipH="1">
              <a:off x="911224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4" name="Shape 4544"/>
            <p:cNvSpPr/>
            <p:nvPr/>
          </p:nvSpPr>
          <p:spPr>
            <a:xfrm flipH="1">
              <a:off x="1425573" y="0"/>
              <a:ext cx="2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5" name="Shape 4545"/>
            <p:cNvSpPr/>
            <p:nvPr/>
          </p:nvSpPr>
          <p:spPr>
            <a:xfrm>
              <a:off x="1939924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6" name="Shape 4546"/>
            <p:cNvSpPr/>
            <p:nvPr/>
          </p:nvSpPr>
          <p:spPr>
            <a:xfrm>
              <a:off x="245744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7" name="Shape 4547"/>
            <p:cNvSpPr/>
            <p:nvPr/>
          </p:nvSpPr>
          <p:spPr>
            <a:xfrm>
              <a:off x="297179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8" name="Shape 4548"/>
            <p:cNvSpPr/>
            <p:nvPr/>
          </p:nvSpPr>
          <p:spPr>
            <a:xfrm>
              <a:off x="348614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9" name="Shape 4549"/>
            <p:cNvSpPr/>
            <p:nvPr/>
          </p:nvSpPr>
          <p:spPr>
            <a:xfrm>
              <a:off x="969961" y="1151416"/>
              <a:ext cx="2889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550" name="Shape 4550"/>
            <p:cNvSpPr/>
            <p:nvPr/>
          </p:nvSpPr>
          <p:spPr>
            <a:xfrm>
              <a:off x="2627311" y="1151416"/>
              <a:ext cx="3603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t>h</a:t>
              </a:r>
            </a:p>
          </p:txBody>
        </p:sp>
        <p:sp>
          <p:nvSpPr>
            <p:cNvPr id="4551" name="Shape 4551"/>
            <p:cNvSpPr/>
            <p:nvPr/>
          </p:nvSpPr>
          <p:spPr>
            <a:xfrm flipV="1">
              <a:off x="1114424" y="863959"/>
              <a:ext cx="1" cy="358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2" name="Shape 4552"/>
            <p:cNvSpPr/>
            <p:nvPr/>
          </p:nvSpPr>
          <p:spPr>
            <a:xfrm flipV="1">
              <a:off x="2771774" y="863959"/>
              <a:ext cx="1" cy="358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3" name="Shape 4553"/>
            <p:cNvSpPr/>
            <p:nvPr/>
          </p:nvSpPr>
          <p:spPr>
            <a:xfrm>
              <a:off x="0" y="25411"/>
              <a:ext cx="390525" cy="67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 baseline="-25000"/>
              </a:pPr>
              <a:r>
                <a:rPr dirty="0"/>
                <a:t> </a:t>
              </a:r>
              <a:r>
                <a:rPr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554" name="Shape 4554"/>
            <p:cNvSpPr/>
            <p:nvPr/>
          </p:nvSpPr>
          <p:spPr>
            <a:xfrm>
              <a:off x="2008089" y="1178917"/>
              <a:ext cx="288927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lvl1pPr>
            </a:lstStyle>
            <a:p>
              <a:r>
                <a:rPr sz="2400" b="1" i="0" dirty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555" name="Shape 4555"/>
            <p:cNvSpPr/>
            <p:nvPr/>
          </p:nvSpPr>
          <p:spPr>
            <a:xfrm flipV="1">
              <a:off x="2144315" y="878254"/>
              <a:ext cx="1" cy="358926"/>
            </a:xfrm>
            <a:prstGeom prst="line">
              <a:avLst/>
            </a:prstGeom>
            <a:noFill/>
            <a:ln w="38100" cap="flat">
              <a:solidFill>
                <a:srgbClr val="92D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6" name="Shape 4556"/>
            <p:cNvSpPr/>
            <p:nvPr/>
          </p:nvSpPr>
          <p:spPr>
            <a:xfrm>
              <a:off x="4435474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57" name="Shape 4557"/>
            <p:cNvSpPr/>
            <p:nvPr/>
          </p:nvSpPr>
          <p:spPr>
            <a:xfrm>
              <a:off x="3960811" y="14293"/>
              <a:ext cx="2" cy="8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59" name="Shape 4559"/>
          <p:cNvSpPr/>
          <p:nvPr/>
        </p:nvSpPr>
        <p:spPr>
          <a:xfrm>
            <a:off x="-1" y="3284537"/>
            <a:ext cx="9144002" cy="1"/>
          </a:xfrm>
          <a:prstGeom prst="line">
            <a:avLst/>
          </a:prstGeom>
          <a:ln w="57150">
            <a:solidFill>
              <a:srgbClr val="6666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Shape 4444">
            <a:extLst>
              <a:ext uri="{FF2B5EF4-FFF2-40B4-BE49-F238E27FC236}">
                <a16:creationId xmlns:a16="http://schemas.microsoft.com/office/drawing/2014/main" id="{9520CF5D-E341-D744-AC8C-E65217EA7CFC}"/>
              </a:ext>
            </a:extLst>
          </p:cNvPr>
          <p:cNvSpPr/>
          <p:nvPr/>
        </p:nvSpPr>
        <p:spPr>
          <a:xfrm>
            <a:off x="5423739" y="-5996"/>
            <a:ext cx="576264" cy="3898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dirty="0"/>
              <a:t>S</a:t>
            </a:r>
            <a:r>
              <a:rPr i="1" baseline="30000" dirty="0"/>
              <a:t>i</a:t>
            </a:r>
            <a:r>
              <a:rPr baseline="30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aseline="30000" dirty="0"/>
              <a:t>1</a:t>
            </a:r>
          </a:p>
        </p:txBody>
      </p:sp>
      <p:sp>
        <p:nvSpPr>
          <p:cNvPr id="98" name="Shape 4443">
            <a:extLst>
              <a:ext uri="{FF2B5EF4-FFF2-40B4-BE49-F238E27FC236}">
                <a16:creationId xmlns:a16="http://schemas.microsoft.com/office/drawing/2014/main" id="{5D2DB83A-984A-104F-B204-3E6B43A960BB}"/>
              </a:ext>
            </a:extLst>
          </p:cNvPr>
          <p:cNvSpPr/>
          <p:nvPr/>
        </p:nvSpPr>
        <p:spPr>
          <a:xfrm rot="16200000" flipH="1">
            <a:off x="5552248" y="-441807"/>
            <a:ext cx="215966" cy="17287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15635" y="0"/>
                  <a:pt x="10800" y="806"/>
                  <a:pt x="10800" y="1800"/>
                </a:cubicBezTo>
                <a:lnTo>
                  <a:pt x="10800" y="8440"/>
                </a:lnTo>
                <a:cubicBezTo>
                  <a:pt x="10800" y="9434"/>
                  <a:pt x="5965" y="10240"/>
                  <a:pt x="0" y="10240"/>
                </a:cubicBezTo>
                <a:cubicBezTo>
                  <a:pt x="5965" y="10240"/>
                  <a:pt x="10800" y="11046"/>
                  <a:pt x="10800" y="12040"/>
                </a:cubicBezTo>
                <a:lnTo>
                  <a:pt x="10800" y="19800"/>
                </a:lnTo>
                <a:cubicBezTo>
                  <a:pt x="10800" y="20794"/>
                  <a:pt x="15635" y="21600"/>
                  <a:pt x="21600" y="21600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7A91883-A536-ED46-B543-4394A919E29E}"/>
              </a:ext>
            </a:extLst>
          </p:cNvPr>
          <p:cNvSpPr txBox="1"/>
          <p:nvPr/>
        </p:nvSpPr>
        <p:spPr>
          <a:xfrm>
            <a:off x="6524626" y="598137"/>
            <a:ext cx="43174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DD69E79D-78C4-D449-95BB-5AD81EC40485}"/>
              </a:ext>
            </a:extLst>
          </p:cNvPr>
          <p:cNvSpPr txBox="1"/>
          <p:nvPr/>
        </p:nvSpPr>
        <p:spPr>
          <a:xfrm>
            <a:off x="6524626" y="999057"/>
            <a:ext cx="431740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1FB51CFF-C9B7-4A48-8ABD-32EBC6C5F2DB}"/>
              </a:ext>
            </a:extLst>
          </p:cNvPr>
          <p:cNvCxnSpPr>
            <a:cxnSpLocks/>
          </p:cNvCxnSpPr>
          <p:nvPr/>
        </p:nvCxnSpPr>
        <p:spPr>
          <a:xfrm flipV="1">
            <a:off x="5070762" y="1423710"/>
            <a:ext cx="0" cy="37008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AAA49CC-D968-0148-8588-D643E6CA1CD7}"/>
              </a:ext>
            </a:extLst>
          </p:cNvPr>
          <p:cNvSpPr txBox="1"/>
          <p:nvPr/>
        </p:nvSpPr>
        <p:spPr>
          <a:xfrm>
            <a:off x="4926425" y="1744575"/>
            <a:ext cx="386517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135D191-DAFF-744D-A785-24EA79E01C8E}"/>
              </a:ext>
            </a:extLst>
          </p:cNvPr>
          <p:cNvCxnSpPr>
            <a:cxnSpLocks/>
          </p:cNvCxnSpPr>
          <p:nvPr/>
        </p:nvCxnSpPr>
        <p:spPr>
          <a:xfrm flipV="1">
            <a:off x="6740496" y="1423710"/>
            <a:ext cx="0" cy="320865"/>
          </a:xfrm>
          <a:prstGeom prst="straightConnector1">
            <a:avLst/>
          </a:prstGeom>
          <a:noFill/>
          <a:ln w="25400" cap="flat">
            <a:solidFill>
              <a:srgbClr val="ED5FFF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794749A-A20A-CA46-9F70-6300E34B5B68}"/>
              </a:ext>
            </a:extLst>
          </p:cNvPr>
          <p:cNvSpPr txBox="1"/>
          <p:nvPr/>
        </p:nvSpPr>
        <p:spPr>
          <a:xfrm>
            <a:off x="6354596" y="1669706"/>
            <a:ext cx="889027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ED5F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next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D5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C3BBF4-36C8-1147-BB98-C208DEE6D111}"/>
              </a:ext>
            </a:extLst>
          </p:cNvPr>
          <p:cNvSpPr txBox="1"/>
          <p:nvPr/>
        </p:nvSpPr>
        <p:spPr>
          <a:xfrm>
            <a:off x="6956366" y="571299"/>
            <a:ext cx="383009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BF70C55-9B35-B54C-9583-6488CC420734}"/>
              </a:ext>
            </a:extLst>
          </p:cNvPr>
          <p:cNvSpPr txBox="1"/>
          <p:nvPr/>
        </p:nvSpPr>
        <p:spPr>
          <a:xfrm>
            <a:off x="6965494" y="985258"/>
            <a:ext cx="383009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3D0B8B-71A4-A141-9FE2-659EAFA57FB7}"/>
              </a:ext>
            </a:extLst>
          </p:cNvPr>
          <p:cNvSpPr txBox="1"/>
          <p:nvPr/>
        </p:nvSpPr>
        <p:spPr>
          <a:xfrm>
            <a:off x="7599937" y="3308360"/>
            <a:ext cx="462976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95CE983-4A5F-8C4B-8C39-A1408909DC2D}"/>
              </a:ext>
            </a:extLst>
          </p:cNvPr>
          <p:cNvSpPr txBox="1"/>
          <p:nvPr/>
        </p:nvSpPr>
        <p:spPr>
          <a:xfrm>
            <a:off x="7584569" y="3696577"/>
            <a:ext cx="462976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B7A29D-864E-0841-B063-D1EDD6C971FB}"/>
              </a:ext>
            </a:extLst>
          </p:cNvPr>
          <p:cNvSpPr txBox="1"/>
          <p:nvPr/>
        </p:nvSpPr>
        <p:spPr>
          <a:xfrm>
            <a:off x="5398638" y="1136073"/>
            <a:ext cx="92396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67 0 " pathEditMode="relative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36 0 " pathEditMode="relative" ptsTypes="AA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236 0 " pathEditMode="relative" ptsTypes="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" grpId="0" animBg="1"/>
      <p:bldP spid="4510" grpId="0" animBg="1"/>
      <p:bldP spid="2" grpId="0"/>
      <p:bldP spid="100" grpId="0"/>
      <p:bldP spid="6" grpId="0"/>
      <p:bldP spid="10" grpId="0"/>
      <p:bldP spid="11" grpId="0"/>
      <p:bldP spid="110" grpId="0"/>
      <p:bldP spid="18" grpId="0"/>
      <p:bldP spid="1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2F31150-FC59-D14F-8CB0-36E456BD33B2}"/>
              </a:ext>
            </a:extLst>
          </p:cNvPr>
          <p:cNvSpPr/>
          <p:nvPr/>
        </p:nvSpPr>
        <p:spPr>
          <a:xfrm>
            <a:off x="4684847" y="4166531"/>
            <a:ext cx="1033323" cy="1252378"/>
          </a:xfrm>
          <a:prstGeom prst="rect">
            <a:avLst/>
          </a:prstGeom>
          <a:solidFill>
            <a:srgbClr val="FFFFFF"/>
          </a:solidFill>
          <a:ln w="28575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61" name="Shape 4561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4562" name="Shape 4562"/>
          <p:cNvSpPr/>
          <p:nvPr/>
        </p:nvSpPr>
        <p:spPr>
          <a:xfrm>
            <a:off x="427037" y="393819"/>
            <a:ext cx="3382963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(b)    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(2,4)</a:t>
            </a:r>
          </a:p>
        </p:txBody>
      </p:sp>
      <p:grpSp>
        <p:nvGrpSpPr>
          <p:cNvPr id="4565" name="Group 4565"/>
          <p:cNvGrpSpPr/>
          <p:nvPr/>
        </p:nvGrpSpPr>
        <p:grpSpPr>
          <a:xfrm>
            <a:off x="684212" y="1698626"/>
            <a:ext cx="2089151" cy="523218"/>
            <a:chOff x="0" y="1"/>
            <a:chExt cx="2089150" cy="523216"/>
          </a:xfrm>
        </p:grpSpPr>
        <p:sp>
          <p:nvSpPr>
            <p:cNvPr id="4563" name="Shape 4563"/>
            <p:cNvSpPr/>
            <p:nvPr/>
          </p:nvSpPr>
          <p:spPr>
            <a:xfrm>
              <a:off x="0" y="1"/>
              <a:ext cx="2089150" cy="50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endParaRPr/>
            </a:p>
          </p:txBody>
        </p:sp>
        <p:sp>
          <p:nvSpPr>
            <p:cNvPr id="4564" name="Shape 4564"/>
            <p:cNvSpPr/>
            <p:nvPr/>
          </p:nvSpPr>
          <p:spPr>
            <a:xfrm>
              <a:off x="0" y="1"/>
              <a:ext cx="2089150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 i="1"/>
              </a:pPr>
              <a:r>
                <a:rPr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sz="2800" i="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800" i="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8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8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</a:p>
          </p:txBody>
        </p:sp>
      </p:grpSp>
      <p:grpSp>
        <p:nvGrpSpPr>
          <p:cNvPr id="4613" name="Group 4613"/>
          <p:cNvGrpSpPr/>
          <p:nvPr/>
        </p:nvGrpSpPr>
        <p:grpSpPr>
          <a:xfrm>
            <a:off x="3419475" y="1411286"/>
            <a:ext cx="5516565" cy="1592435"/>
            <a:chOff x="0" y="-1"/>
            <a:chExt cx="5516564" cy="1592433"/>
          </a:xfrm>
        </p:grpSpPr>
        <p:grpSp>
          <p:nvGrpSpPr>
            <p:cNvPr id="4568" name="Group 4568"/>
            <p:cNvGrpSpPr/>
            <p:nvPr/>
          </p:nvGrpSpPr>
          <p:grpSpPr>
            <a:xfrm>
              <a:off x="4291011" y="890958"/>
              <a:ext cx="1225553" cy="701474"/>
              <a:chOff x="0" y="0"/>
              <a:chExt cx="1225551" cy="701473"/>
            </a:xfrm>
          </p:grpSpPr>
          <p:sp>
            <p:nvSpPr>
              <p:cNvPr id="4566" name="Shape 4566"/>
              <p:cNvSpPr/>
              <p:nvPr/>
            </p:nvSpPr>
            <p:spPr>
              <a:xfrm>
                <a:off x="0" y="239812"/>
                <a:ext cx="1225551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1000"/>
                  </a:spcBef>
                  <a:defRPr sz="1800" b="0" i="1">
                    <a:solidFill>
                      <a:srgbClr val="0000FF"/>
                    </a:solidFill>
                  </a:defRPr>
                </a:lvl1pPr>
              </a:lstStyle>
              <a:p>
                <a:r>
                  <a:rPr sz="2400" b="1" i="0" dirty="0">
                    <a:solidFill>
                      <a:srgbClr val="ED5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next</a:t>
                </a:r>
              </a:p>
            </p:txBody>
          </p:sp>
          <p:sp>
            <p:nvSpPr>
              <p:cNvPr id="4567" name="Shape 4567"/>
              <p:cNvSpPr/>
              <p:nvPr/>
            </p:nvSpPr>
            <p:spPr>
              <a:xfrm flipV="1">
                <a:off x="360362" y="0"/>
                <a:ext cx="2" cy="346220"/>
              </a:xfrm>
              <a:prstGeom prst="line">
                <a:avLst/>
              </a:prstGeom>
              <a:noFill/>
              <a:ln w="19050" cap="flat">
                <a:solidFill>
                  <a:srgbClr val="ED5F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4569" name="Shape 4569"/>
            <p:cNvSpPr/>
            <p:nvPr/>
          </p:nvSpPr>
          <p:spPr>
            <a:xfrm>
              <a:off x="3930649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0" name="Shape 4570"/>
            <p:cNvSpPr/>
            <p:nvPr/>
          </p:nvSpPr>
          <p:spPr>
            <a:xfrm>
              <a:off x="4435474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73" name="Group 4573"/>
            <p:cNvGrpSpPr/>
            <p:nvPr/>
          </p:nvGrpSpPr>
          <p:grpSpPr>
            <a:xfrm>
              <a:off x="3930649" y="457390"/>
              <a:ext cx="576263" cy="461662"/>
              <a:chOff x="0" y="0"/>
              <a:chExt cx="576261" cy="461661"/>
            </a:xfrm>
          </p:grpSpPr>
          <p:sp>
            <p:nvSpPr>
              <p:cNvPr id="4571" name="Shape 4571"/>
              <p:cNvSpPr/>
              <p:nvPr/>
            </p:nvSpPr>
            <p:spPr>
              <a:xfrm>
                <a:off x="0" y="1"/>
                <a:ext cx="504825" cy="431980"/>
              </a:xfrm>
              <a:prstGeom prst="rect">
                <a:avLst/>
              </a:prstGeom>
              <a:solidFill>
                <a:srgbClr val="FF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>
                    <a:solidFill>
                      <a:srgbClr val="0000FF"/>
                    </a:solidFill>
                  </a:defRPr>
                </a:pPr>
                <a:endParaRPr/>
              </a:p>
            </p:txBody>
          </p:sp>
          <p:sp>
            <p:nvSpPr>
              <p:cNvPr id="4572" name="Shape 4572"/>
              <p:cNvSpPr/>
              <p:nvPr/>
            </p:nvSpPr>
            <p:spPr>
              <a:xfrm>
                <a:off x="71436" y="0"/>
                <a:ext cx="50482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>
                    <a:solidFill>
                      <a:srgbClr val="0000FF"/>
                    </a:solidFill>
                  </a:defRPr>
                </a:lvl1pPr>
              </a:lstStyle>
              <a:p>
                <a:r>
                  <a:rPr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grpSp>
          <p:nvGrpSpPr>
            <p:cNvPr id="4576" name="Group 4576"/>
            <p:cNvGrpSpPr/>
            <p:nvPr/>
          </p:nvGrpSpPr>
          <p:grpSpPr>
            <a:xfrm>
              <a:off x="3930649" y="25411"/>
              <a:ext cx="573952" cy="462715"/>
              <a:chOff x="0" y="1"/>
              <a:chExt cx="573950" cy="462714"/>
            </a:xfrm>
          </p:grpSpPr>
          <p:sp>
            <p:nvSpPr>
              <p:cNvPr id="4574" name="Shape 4574"/>
              <p:cNvSpPr/>
              <p:nvPr/>
            </p:nvSpPr>
            <p:spPr>
              <a:xfrm>
                <a:off x="0" y="1"/>
                <a:ext cx="504825" cy="431980"/>
              </a:xfrm>
              <a:prstGeom prst="rect">
                <a:avLst/>
              </a:prstGeom>
              <a:solidFill>
                <a:srgbClr val="FF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>
                    <a:solidFill>
                      <a:srgbClr val="0000FF"/>
                    </a:solidFill>
                  </a:defRPr>
                </a:pPr>
                <a:endParaRPr/>
              </a:p>
            </p:txBody>
          </p:sp>
          <p:sp>
            <p:nvSpPr>
              <p:cNvPr id="4575" name="Shape 4575"/>
              <p:cNvSpPr/>
              <p:nvPr/>
            </p:nvSpPr>
            <p:spPr>
              <a:xfrm>
                <a:off x="69125" y="1054"/>
                <a:ext cx="504825" cy="46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>
                    <a:solidFill>
                      <a:srgbClr val="0000FF"/>
                    </a:solidFill>
                  </a:defRPr>
                </a:lvl1pPr>
              </a:lstStyle>
              <a:p>
                <a:r>
                  <a:rPr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4577" name="Shape 4577"/>
            <p:cNvSpPr/>
            <p:nvPr/>
          </p:nvSpPr>
          <p:spPr>
            <a:xfrm>
              <a:off x="3528216" y="445462"/>
              <a:ext cx="5159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78" name="Shape 4578"/>
            <p:cNvSpPr/>
            <p:nvPr/>
          </p:nvSpPr>
          <p:spPr>
            <a:xfrm>
              <a:off x="3025772" y="445462"/>
              <a:ext cx="51435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4581" name="Group 4581"/>
            <p:cNvGrpSpPr/>
            <p:nvPr/>
          </p:nvGrpSpPr>
          <p:grpSpPr>
            <a:xfrm>
              <a:off x="2457449" y="431980"/>
              <a:ext cx="595886" cy="431981"/>
              <a:chOff x="0" y="1"/>
              <a:chExt cx="595884" cy="431980"/>
            </a:xfrm>
          </p:grpSpPr>
          <p:sp>
            <p:nvSpPr>
              <p:cNvPr id="4579" name="Shape 4579"/>
              <p:cNvSpPr/>
              <p:nvPr/>
            </p:nvSpPr>
            <p:spPr>
              <a:xfrm>
                <a:off x="0" y="1"/>
                <a:ext cx="514350" cy="431980"/>
              </a:xfrm>
              <a:prstGeom prst="rect">
                <a:avLst/>
              </a:prstGeom>
              <a:solidFill>
                <a:srgbClr val="CCFF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pPr>
                <a:endParaRPr/>
              </a:p>
            </p:txBody>
          </p:sp>
          <p:sp>
            <p:nvSpPr>
              <p:cNvPr id="4580" name="Shape 4580"/>
              <p:cNvSpPr/>
              <p:nvPr/>
            </p:nvSpPr>
            <p:spPr>
              <a:xfrm>
                <a:off x="81534" y="26999"/>
                <a:ext cx="51435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</p:grpSp>
        <p:sp>
          <p:nvSpPr>
            <p:cNvPr id="4582" name="Shape 4582"/>
            <p:cNvSpPr/>
            <p:nvPr/>
          </p:nvSpPr>
          <p:spPr>
            <a:xfrm>
              <a:off x="2021458" y="458978"/>
              <a:ext cx="5175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83" name="Shape 4583"/>
            <p:cNvSpPr/>
            <p:nvPr/>
          </p:nvSpPr>
          <p:spPr>
            <a:xfrm>
              <a:off x="1494261" y="458977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84" name="Shape 4584"/>
            <p:cNvSpPr/>
            <p:nvPr/>
          </p:nvSpPr>
          <p:spPr>
            <a:xfrm>
              <a:off x="992758" y="485629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85" name="Shape 4585"/>
            <p:cNvSpPr/>
            <p:nvPr/>
          </p:nvSpPr>
          <p:spPr>
            <a:xfrm>
              <a:off x="395286" y="431980"/>
              <a:ext cx="515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586" name="Shape 4586"/>
            <p:cNvSpPr/>
            <p:nvPr/>
          </p:nvSpPr>
          <p:spPr>
            <a:xfrm>
              <a:off x="3528217" y="26883"/>
              <a:ext cx="515939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87" name="Shape 4587"/>
            <p:cNvSpPr/>
            <p:nvPr/>
          </p:nvSpPr>
          <p:spPr>
            <a:xfrm>
              <a:off x="3043234" y="41726"/>
              <a:ext cx="514351" cy="461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grpSp>
          <p:nvGrpSpPr>
            <p:cNvPr id="4590" name="Group 4590"/>
            <p:cNvGrpSpPr/>
            <p:nvPr/>
          </p:nvGrpSpPr>
          <p:grpSpPr>
            <a:xfrm>
              <a:off x="2472530" y="41519"/>
              <a:ext cx="580805" cy="433571"/>
              <a:chOff x="15081" y="41519"/>
              <a:chExt cx="580803" cy="433569"/>
            </a:xfrm>
          </p:grpSpPr>
          <p:sp>
            <p:nvSpPr>
              <p:cNvPr id="4588" name="Shape 4588"/>
              <p:cNvSpPr/>
              <p:nvPr/>
            </p:nvSpPr>
            <p:spPr>
              <a:xfrm>
                <a:off x="15081" y="43107"/>
                <a:ext cx="514350" cy="431981"/>
              </a:xfrm>
              <a:prstGeom prst="rect">
                <a:avLst/>
              </a:prstGeom>
              <a:solidFill>
                <a:srgbClr val="CCFF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pPr>
                <a:endParaRPr/>
              </a:p>
            </p:txBody>
          </p:sp>
          <p:sp>
            <p:nvSpPr>
              <p:cNvPr id="4589" name="Shape 4589"/>
              <p:cNvSpPr/>
              <p:nvPr/>
            </p:nvSpPr>
            <p:spPr>
              <a:xfrm>
                <a:off x="81534" y="41519"/>
                <a:ext cx="514350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l">
                  <a:lnSpc>
                    <a:spcPct val="100000"/>
                  </a:lnSpc>
                  <a:spcBef>
                    <a:spcPts val="400"/>
                  </a:spcBef>
                  <a:defRPr sz="1800" b="0"/>
                </a:lvl1pPr>
              </a:lstStyle>
              <a:p>
                <a:r>
                  <a:rPr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</a:p>
            </p:txBody>
          </p:sp>
        </p:grpSp>
        <p:sp>
          <p:nvSpPr>
            <p:cNvPr id="4591" name="Shape 4591"/>
            <p:cNvSpPr/>
            <p:nvPr/>
          </p:nvSpPr>
          <p:spPr>
            <a:xfrm>
              <a:off x="2009912" y="68946"/>
              <a:ext cx="51752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92" name="Shape 4592"/>
            <p:cNvSpPr/>
            <p:nvPr/>
          </p:nvSpPr>
          <p:spPr>
            <a:xfrm>
              <a:off x="1508694" y="84312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93" name="Shape 4593"/>
            <p:cNvSpPr/>
            <p:nvPr/>
          </p:nvSpPr>
          <p:spPr>
            <a:xfrm>
              <a:off x="1008197" y="68946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594" name="Shape 4594"/>
            <p:cNvSpPr/>
            <p:nvPr/>
          </p:nvSpPr>
          <p:spPr>
            <a:xfrm>
              <a:off x="395286" y="0"/>
              <a:ext cx="515939" cy="350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595" name="Shape 4595"/>
            <p:cNvSpPr/>
            <p:nvPr/>
          </p:nvSpPr>
          <p:spPr>
            <a:xfrm>
              <a:off x="395286" y="-1"/>
              <a:ext cx="4616452" cy="2541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6" name="Shape 4596"/>
            <p:cNvSpPr/>
            <p:nvPr/>
          </p:nvSpPr>
          <p:spPr>
            <a:xfrm>
              <a:off x="395286" y="431979"/>
              <a:ext cx="4616452" cy="2541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7" name="Shape 4597"/>
            <p:cNvSpPr/>
            <p:nvPr/>
          </p:nvSpPr>
          <p:spPr>
            <a:xfrm>
              <a:off x="395286" y="863958"/>
              <a:ext cx="4616452" cy="25414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8" name="Shape 4598"/>
            <p:cNvSpPr/>
            <p:nvPr/>
          </p:nvSpPr>
          <p:spPr>
            <a:xfrm flipH="1">
              <a:off x="911224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99" name="Shape 4599"/>
            <p:cNvSpPr/>
            <p:nvPr/>
          </p:nvSpPr>
          <p:spPr>
            <a:xfrm flipH="1">
              <a:off x="1425573" y="0"/>
              <a:ext cx="2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0" name="Shape 4600"/>
            <p:cNvSpPr/>
            <p:nvPr/>
          </p:nvSpPr>
          <p:spPr>
            <a:xfrm>
              <a:off x="1939924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1" name="Shape 4601"/>
            <p:cNvSpPr/>
            <p:nvPr/>
          </p:nvSpPr>
          <p:spPr>
            <a:xfrm>
              <a:off x="245744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2" name="Shape 4602"/>
            <p:cNvSpPr/>
            <p:nvPr/>
          </p:nvSpPr>
          <p:spPr>
            <a:xfrm>
              <a:off x="297179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3" name="Shape 4603"/>
            <p:cNvSpPr/>
            <p:nvPr/>
          </p:nvSpPr>
          <p:spPr>
            <a:xfrm>
              <a:off x="3486149" y="0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4" name="Shape 4604"/>
            <p:cNvSpPr/>
            <p:nvPr/>
          </p:nvSpPr>
          <p:spPr>
            <a:xfrm>
              <a:off x="969961" y="1151416"/>
              <a:ext cx="2889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605" name="Shape 4605"/>
            <p:cNvSpPr/>
            <p:nvPr/>
          </p:nvSpPr>
          <p:spPr>
            <a:xfrm>
              <a:off x="2627311" y="1151416"/>
              <a:ext cx="3603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t>h</a:t>
              </a:r>
            </a:p>
          </p:txBody>
        </p:sp>
        <p:sp>
          <p:nvSpPr>
            <p:cNvPr id="4606" name="Shape 4606"/>
            <p:cNvSpPr/>
            <p:nvPr/>
          </p:nvSpPr>
          <p:spPr>
            <a:xfrm flipV="1">
              <a:off x="1114424" y="863959"/>
              <a:ext cx="1" cy="358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7" name="Shape 4607"/>
            <p:cNvSpPr/>
            <p:nvPr/>
          </p:nvSpPr>
          <p:spPr>
            <a:xfrm flipV="1">
              <a:off x="2771774" y="863959"/>
              <a:ext cx="1" cy="3589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8" name="Shape 4608"/>
            <p:cNvSpPr/>
            <p:nvPr/>
          </p:nvSpPr>
          <p:spPr>
            <a:xfrm>
              <a:off x="0" y="25411"/>
              <a:ext cx="390525" cy="677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 baseline="-25000"/>
              </a:pPr>
              <a:r>
                <a:rPr dirty="0"/>
                <a:t> </a:t>
              </a:r>
              <a:r>
                <a:rPr lang="zh-CN" altLang="en-US" dirty="0"/>
                <a:t> </a:t>
              </a:r>
              <a:r>
                <a:rPr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/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609" name="Shape 4609"/>
            <p:cNvSpPr/>
            <p:nvPr/>
          </p:nvSpPr>
          <p:spPr>
            <a:xfrm>
              <a:off x="2417761" y="1153004"/>
              <a:ext cx="288927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lvl1pPr>
            </a:lstStyle>
            <a:p>
              <a:r>
                <a:t>k</a:t>
              </a:r>
            </a:p>
          </p:txBody>
        </p:sp>
        <p:sp>
          <p:nvSpPr>
            <p:cNvPr id="4610" name="Shape 4610"/>
            <p:cNvSpPr/>
            <p:nvPr/>
          </p:nvSpPr>
          <p:spPr>
            <a:xfrm flipV="1">
              <a:off x="2562224" y="865547"/>
              <a:ext cx="1" cy="358926"/>
            </a:xfrm>
            <a:prstGeom prst="line">
              <a:avLst/>
            </a:prstGeom>
            <a:noFill/>
            <a:ln w="19050" cap="flat">
              <a:solidFill>
                <a:srgbClr val="0000FF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11" name="Shape 4611"/>
            <p:cNvSpPr/>
            <p:nvPr/>
          </p:nvSpPr>
          <p:spPr>
            <a:xfrm>
              <a:off x="4435474" y="25411"/>
              <a:ext cx="1" cy="86396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12" name="Shape 4612"/>
            <p:cNvSpPr/>
            <p:nvPr/>
          </p:nvSpPr>
          <p:spPr>
            <a:xfrm>
              <a:off x="3960811" y="14293"/>
              <a:ext cx="2" cy="86396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4616" name="Group 4616"/>
          <p:cNvGrpSpPr/>
          <p:nvPr/>
        </p:nvGrpSpPr>
        <p:grpSpPr>
          <a:xfrm>
            <a:off x="4714872" y="690561"/>
            <a:ext cx="2884492" cy="698504"/>
            <a:chOff x="-2" y="-2"/>
            <a:chExt cx="2884490" cy="698503"/>
          </a:xfrm>
        </p:grpSpPr>
        <p:sp>
          <p:nvSpPr>
            <p:cNvPr id="4614" name="Shape 4614"/>
            <p:cNvSpPr/>
            <p:nvPr/>
          </p:nvSpPr>
          <p:spPr>
            <a:xfrm>
              <a:off x="0" y="0"/>
              <a:ext cx="2884488" cy="698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5562"/>
                  </a:lnTo>
                  <a:lnTo>
                    <a:pt x="10700" y="15562"/>
                  </a:lnTo>
                  <a:lnTo>
                    <a:pt x="21600" y="21600"/>
                  </a:lnTo>
                  <a:lnTo>
                    <a:pt x="15285" y="15562"/>
                  </a:lnTo>
                  <a:lnTo>
                    <a:pt x="18343" y="15562"/>
                  </a:lnTo>
                  <a:lnTo>
                    <a:pt x="18343" y="0"/>
                  </a:lnTo>
                  <a:lnTo>
                    <a:pt x="10700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FF"/>
                  </a:solidFill>
                </a:defRPr>
              </a:pPr>
              <a:endParaRPr/>
            </a:p>
          </p:txBody>
        </p:sp>
        <p:sp>
          <p:nvSpPr>
            <p:cNvPr id="4615" name="Shape 4615"/>
            <p:cNvSpPr/>
            <p:nvPr/>
          </p:nvSpPr>
          <p:spPr>
            <a:xfrm>
              <a:off x="-2" y="-2"/>
              <a:ext cx="2489489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800" dirty="0" err="1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被支配</a:t>
              </a:r>
              <a:endPara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endParaRPr>
            </a:p>
          </p:txBody>
        </p:sp>
      </p:grpSp>
      <p:sp>
        <p:nvSpPr>
          <p:cNvPr id="4617" name="Shape 4617"/>
          <p:cNvSpPr/>
          <p:nvPr/>
        </p:nvSpPr>
        <p:spPr>
          <a:xfrm>
            <a:off x="207960" y="2854369"/>
            <a:ext cx="8569325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>
                <a:latin typeface="+mj-lt"/>
                <a:ea typeface="+mj-ea"/>
                <a:cs typeface="+mj-cs"/>
                <a:sym typeface="Arial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若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pp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&gt;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next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序偶对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 </a:t>
            </a:r>
            <a:r>
              <a:rPr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归并到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4618" name="Shape 4618"/>
          <p:cNvSpPr/>
          <p:nvPr/>
        </p:nvSpPr>
        <p:spPr>
          <a:xfrm>
            <a:off x="-1" y="3429000"/>
            <a:ext cx="9144002" cy="0"/>
          </a:xfrm>
          <a:prstGeom prst="line">
            <a:avLst/>
          </a:prstGeom>
          <a:ln w="57150">
            <a:solidFill>
              <a:srgbClr val="6666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9" name="Shape 4619"/>
          <p:cNvSpPr/>
          <p:nvPr/>
        </p:nvSpPr>
        <p:spPr>
          <a:xfrm>
            <a:off x="395287" y="3644900"/>
            <a:ext cx="31686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(c)   (</a:t>
            </a:r>
            <a:r>
              <a:rPr sz="28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pp</a:t>
            </a:r>
            <a:r>
              <a:rPr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,</a:t>
            </a:r>
            <a:r>
              <a:rPr sz="2800" i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ww</a:t>
            </a:r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Arial"/>
              </a:rPr>
              <a:t>(7,4)</a:t>
            </a:r>
          </a:p>
        </p:txBody>
      </p:sp>
      <p:grpSp>
        <p:nvGrpSpPr>
          <p:cNvPr id="4622" name="Group 4622"/>
          <p:cNvGrpSpPr/>
          <p:nvPr/>
        </p:nvGrpSpPr>
        <p:grpSpPr>
          <a:xfrm>
            <a:off x="588958" y="4716243"/>
            <a:ext cx="2446339" cy="523218"/>
            <a:chOff x="0" y="1"/>
            <a:chExt cx="2446338" cy="523216"/>
          </a:xfrm>
        </p:grpSpPr>
        <p:sp>
          <p:nvSpPr>
            <p:cNvPr id="4620" name="Shape 4620"/>
            <p:cNvSpPr/>
            <p:nvPr/>
          </p:nvSpPr>
          <p:spPr>
            <a:xfrm>
              <a:off x="0" y="1"/>
              <a:ext cx="2446338" cy="504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00" y="0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endParaRPr/>
            </a:p>
          </p:txBody>
        </p:sp>
        <p:sp>
          <p:nvSpPr>
            <p:cNvPr id="4621" name="Shape 4621"/>
            <p:cNvSpPr/>
            <p:nvPr/>
          </p:nvSpPr>
          <p:spPr>
            <a:xfrm>
              <a:off x="0" y="1"/>
              <a:ext cx="2446338" cy="5232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/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</a:p>
          </p:txBody>
        </p:sp>
      </p:grpSp>
      <p:grpSp>
        <p:nvGrpSpPr>
          <p:cNvPr id="4625" name="Group 4625"/>
          <p:cNvGrpSpPr/>
          <p:nvPr/>
        </p:nvGrpSpPr>
        <p:grpSpPr>
          <a:xfrm>
            <a:off x="4572000" y="3643313"/>
            <a:ext cx="2736850" cy="614363"/>
            <a:chOff x="0" y="1"/>
            <a:chExt cx="2736850" cy="614362"/>
          </a:xfrm>
        </p:grpSpPr>
        <p:sp>
          <p:nvSpPr>
            <p:cNvPr id="4623" name="Shape 4623"/>
            <p:cNvSpPr/>
            <p:nvPr/>
          </p:nvSpPr>
          <p:spPr>
            <a:xfrm>
              <a:off x="0" y="1"/>
              <a:ext cx="2736850" cy="61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17739"/>
                  </a:lnTo>
                  <a:lnTo>
                    <a:pt x="3600" y="17739"/>
                  </a:lnTo>
                  <a:lnTo>
                    <a:pt x="2832" y="21600"/>
                  </a:lnTo>
                  <a:lnTo>
                    <a:pt x="9000" y="17739"/>
                  </a:lnTo>
                  <a:lnTo>
                    <a:pt x="21600" y="17739"/>
                  </a:lnTo>
                  <a:lnTo>
                    <a:pt x="21600" y="0"/>
                  </a:lnTo>
                  <a:lnTo>
                    <a:pt x="3600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FF"/>
                  </a:solidFill>
                </a:defRPr>
              </a:pPr>
              <a:endParaRPr/>
            </a:p>
          </p:txBody>
        </p:sp>
        <p:sp>
          <p:nvSpPr>
            <p:cNvPr id="4624" name="Shape 4624"/>
            <p:cNvSpPr/>
            <p:nvPr/>
          </p:nvSpPr>
          <p:spPr>
            <a:xfrm>
              <a:off x="0" y="1"/>
              <a:ext cx="2736850" cy="523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&gt;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W(</a:t>
              </a:r>
              <a:r>
                <a:rPr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8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</a:t>
              </a:r>
            </a:p>
          </p:txBody>
        </p:sp>
      </p:grpSp>
      <p:grpSp>
        <p:nvGrpSpPr>
          <p:cNvPr id="4676" name="Group 4676"/>
          <p:cNvGrpSpPr/>
          <p:nvPr/>
        </p:nvGrpSpPr>
        <p:grpSpPr>
          <a:xfrm>
            <a:off x="3260721" y="4368832"/>
            <a:ext cx="5011739" cy="1521092"/>
            <a:chOff x="0" y="72980"/>
            <a:chExt cx="5011738" cy="1521091"/>
          </a:xfrm>
        </p:grpSpPr>
        <p:sp>
          <p:nvSpPr>
            <p:cNvPr id="4630" name="Shape 4630"/>
            <p:cNvSpPr/>
            <p:nvPr/>
          </p:nvSpPr>
          <p:spPr>
            <a:xfrm>
              <a:off x="4435474" y="98366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37" name="Shape 4637"/>
            <p:cNvSpPr/>
            <p:nvPr/>
          </p:nvSpPr>
          <p:spPr>
            <a:xfrm>
              <a:off x="3557009" y="518035"/>
              <a:ext cx="51593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38" name="Shape 4638"/>
            <p:cNvSpPr/>
            <p:nvPr/>
          </p:nvSpPr>
          <p:spPr>
            <a:xfrm>
              <a:off x="2971799" y="504523"/>
              <a:ext cx="5143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639" name="Shape 4639"/>
            <p:cNvSpPr/>
            <p:nvPr/>
          </p:nvSpPr>
          <p:spPr>
            <a:xfrm>
              <a:off x="2567998" y="532216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641" name="Shape 4641"/>
            <p:cNvSpPr/>
            <p:nvPr/>
          </p:nvSpPr>
          <p:spPr>
            <a:xfrm>
              <a:off x="2036899" y="532567"/>
              <a:ext cx="517527" cy="37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644" name="Shape 4644"/>
            <p:cNvSpPr/>
            <p:nvPr/>
          </p:nvSpPr>
          <p:spPr>
            <a:xfrm>
              <a:off x="1522548" y="531619"/>
              <a:ext cx="514352" cy="37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646" name="Shape 4646"/>
            <p:cNvSpPr/>
            <p:nvPr/>
          </p:nvSpPr>
          <p:spPr>
            <a:xfrm>
              <a:off x="992757" y="531620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47" name="Shape 4647"/>
            <p:cNvSpPr/>
            <p:nvPr/>
          </p:nvSpPr>
          <p:spPr>
            <a:xfrm>
              <a:off x="395286" y="504523"/>
              <a:ext cx="515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648" name="Shape 4648"/>
            <p:cNvSpPr/>
            <p:nvPr/>
          </p:nvSpPr>
          <p:spPr>
            <a:xfrm>
              <a:off x="3540123" y="126542"/>
              <a:ext cx="515939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</a:defRPr>
              </a:lvl1pPr>
            </a:lstStyle>
            <a:p>
              <a:r>
                <a:rPr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49" name="Shape 4649"/>
            <p:cNvSpPr/>
            <p:nvPr/>
          </p:nvSpPr>
          <p:spPr>
            <a:xfrm>
              <a:off x="2971799" y="72981"/>
              <a:ext cx="514351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solidFill>
                    <a:srgbClr val="0000FF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650" name="Shape 4650"/>
            <p:cNvSpPr/>
            <p:nvPr/>
          </p:nvSpPr>
          <p:spPr>
            <a:xfrm>
              <a:off x="2567998" y="128718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4652" name="Shape 4652"/>
            <p:cNvSpPr/>
            <p:nvPr/>
          </p:nvSpPr>
          <p:spPr>
            <a:xfrm>
              <a:off x="2036762" y="141848"/>
              <a:ext cx="517527" cy="37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55" name="Shape 4655"/>
            <p:cNvSpPr/>
            <p:nvPr/>
          </p:nvSpPr>
          <p:spPr>
            <a:xfrm>
              <a:off x="1528761" y="128843"/>
              <a:ext cx="514352" cy="3708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57" name="Shape 4657"/>
            <p:cNvSpPr/>
            <p:nvPr/>
          </p:nvSpPr>
          <p:spPr>
            <a:xfrm>
              <a:off x="981075" y="128844"/>
              <a:ext cx="51435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58" name="Shape 4658"/>
            <p:cNvSpPr/>
            <p:nvPr/>
          </p:nvSpPr>
          <p:spPr>
            <a:xfrm>
              <a:off x="395286" y="72981"/>
              <a:ext cx="515939" cy="3506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400"/>
                </a:spcBef>
                <a:defRPr sz="1800" b="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t>…</a:t>
              </a:r>
            </a:p>
          </p:txBody>
        </p:sp>
        <p:sp>
          <p:nvSpPr>
            <p:cNvPr id="4659" name="Shape 4659"/>
            <p:cNvSpPr/>
            <p:nvPr/>
          </p:nvSpPr>
          <p:spPr>
            <a:xfrm>
              <a:off x="395286" y="72980"/>
              <a:ext cx="4616452" cy="25387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0" name="Shape 4660"/>
            <p:cNvSpPr/>
            <p:nvPr/>
          </p:nvSpPr>
          <p:spPr>
            <a:xfrm>
              <a:off x="395286" y="504523"/>
              <a:ext cx="4616452" cy="2538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1" name="Shape 4661"/>
            <p:cNvSpPr/>
            <p:nvPr/>
          </p:nvSpPr>
          <p:spPr>
            <a:xfrm>
              <a:off x="395286" y="936065"/>
              <a:ext cx="4616452" cy="25386"/>
            </a:xfrm>
            <a:prstGeom prst="line">
              <a:avLst/>
            </a:prstGeom>
            <a:noFill/>
            <a:ln w="285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2" name="Shape 4662"/>
            <p:cNvSpPr/>
            <p:nvPr/>
          </p:nvSpPr>
          <p:spPr>
            <a:xfrm flipH="1">
              <a:off x="911223" y="72981"/>
              <a:ext cx="2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3" name="Shape 4663"/>
            <p:cNvSpPr/>
            <p:nvPr/>
          </p:nvSpPr>
          <p:spPr>
            <a:xfrm flipH="1">
              <a:off x="1425573" y="72981"/>
              <a:ext cx="2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4" name="Shape 4664"/>
            <p:cNvSpPr/>
            <p:nvPr/>
          </p:nvSpPr>
          <p:spPr>
            <a:xfrm>
              <a:off x="1939924" y="72981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5" name="Shape 4665"/>
            <p:cNvSpPr/>
            <p:nvPr/>
          </p:nvSpPr>
          <p:spPr>
            <a:xfrm>
              <a:off x="2457449" y="72981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6" name="Shape 4666"/>
            <p:cNvSpPr/>
            <p:nvPr/>
          </p:nvSpPr>
          <p:spPr>
            <a:xfrm>
              <a:off x="2971799" y="72981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7" name="Shape 4667"/>
            <p:cNvSpPr/>
            <p:nvPr/>
          </p:nvSpPr>
          <p:spPr>
            <a:xfrm>
              <a:off x="3486149" y="72981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8" name="Shape 4668"/>
            <p:cNvSpPr/>
            <p:nvPr/>
          </p:nvSpPr>
          <p:spPr>
            <a:xfrm>
              <a:off x="2627311" y="1223230"/>
              <a:ext cx="36036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 i="1"/>
              </a:lvl1pPr>
            </a:lstStyle>
            <a:p>
              <a:r>
                <a:t>h</a:t>
              </a:r>
            </a:p>
          </p:txBody>
        </p:sp>
        <p:sp>
          <p:nvSpPr>
            <p:cNvPr id="4669" name="Shape 4669"/>
            <p:cNvSpPr/>
            <p:nvPr/>
          </p:nvSpPr>
          <p:spPr>
            <a:xfrm flipV="1">
              <a:off x="2771774" y="936065"/>
              <a:ext cx="1" cy="35856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0" name="Shape 4670"/>
            <p:cNvSpPr/>
            <p:nvPr/>
          </p:nvSpPr>
          <p:spPr>
            <a:xfrm>
              <a:off x="0" y="98366"/>
              <a:ext cx="390525" cy="677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 baseline="-25000"/>
              </a:pPr>
              <a:r>
                <a:rPr dirty="0"/>
                <a:t> </a:t>
              </a:r>
              <a:r>
                <a:rPr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</a:p>
            <a:p>
              <a:pPr algn="l">
                <a:lnSpc>
                  <a:spcPct val="100000"/>
                </a:lnSpc>
                <a:spcBef>
                  <a:spcPts val="400"/>
                </a:spcBef>
                <a:defRPr sz="1800" b="0"/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4673" name="Shape 4673"/>
            <p:cNvSpPr/>
            <p:nvPr/>
          </p:nvSpPr>
          <p:spPr>
            <a:xfrm>
              <a:off x="4435474" y="98366"/>
              <a:ext cx="1" cy="8630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4" name="Shape 4674"/>
            <p:cNvSpPr/>
            <p:nvPr/>
          </p:nvSpPr>
          <p:spPr>
            <a:xfrm>
              <a:off x="3960811" y="87259"/>
              <a:ext cx="2" cy="863087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77" name="Shape 4677"/>
          <p:cNvSpPr/>
          <p:nvPr/>
        </p:nvSpPr>
        <p:spPr>
          <a:xfrm>
            <a:off x="250825" y="5995987"/>
            <a:ext cx="856932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>
                <a:latin typeface="+mj-lt"/>
                <a:ea typeface="+mj-ea"/>
                <a:cs typeface="+mj-cs"/>
                <a:sym typeface="Arial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若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next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序偶对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), W(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不会归并到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269B9-923F-B741-897A-95FAFDF6DAB6}"/>
              </a:ext>
            </a:extLst>
          </p:cNvPr>
          <p:cNvSpPr txBox="1"/>
          <p:nvPr/>
        </p:nvSpPr>
        <p:spPr>
          <a:xfrm>
            <a:off x="7236246" y="4390616"/>
            <a:ext cx="488954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7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74589F8-70D1-9541-BAE2-02C492859A59}"/>
              </a:ext>
            </a:extLst>
          </p:cNvPr>
          <p:cNvSpPr txBox="1"/>
          <p:nvPr/>
        </p:nvSpPr>
        <p:spPr>
          <a:xfrm>
            <a:off x="7207242" y="4802205"/>
            <a:ext cx="488954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4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3D247F3-C18C-4E4C-9344-BF4E680F2D00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435844" y="5254122"/>
            <a:ext cx="15875" cy="329574"/>
          </a:xfrm>
          <a:prstGeom prst="straightConnector1">
            <a:avLst/>
          </a:prstGeom>
          <a:noFill/>
          <a:ln w="25400" cap="flat">
            <a:solidFill>
              <a:srgbClr val="ED5FFF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0F03778-737E-954B-A9CD-733CFCC64BCA}"/>
              </a:ext>
            </a:extLst>
          </p:cNvPr>
          <p:cNvSpPr txBox="1"/>
          <p:nvPr/>
        </p:nvSpPr>
        <p:spPr>
          <a:xfrm>
            <a:off x="6939543" y="5433016"/>
            <a:ext cx="992607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ED5FFF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next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ED5FFF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AED4930-EF27-A040-AE64-855C71601EAD}"/>
              </a:ext>
            </a:extLst>
          </p:cNvPr>
          <p:cNvCxnSpPr/>
          <p:nvPr/>
        </p:nvCxnSpPr>
        <p:spPr>
          <a:xfrm flipV="1">
            <a:off x="4858033" y="5232155"/>
            <a:ext cx="28287" cy="3914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8F1C5EA-47D2-7442-ACD3-78F2E15650B1}"/>
              </a:ext>
            </a:extLst>
          </p:cNvPr>
          <p:cNvSpPr txBox="1"/>
          <p:nvPr/>
        </p:nvSpPr>
        <p:spPr>
          <a:xfrm>
            <a:off x="4669834" y="5475523"/>
            <a:ext cx="339868" cy="4519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92D05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k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0.0717 0.0032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6" y="1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17 0.00325 " pathEditMode="relative" ptsTypes="AA">
                                      <p:cBhvr>
                                        <p:cTn id="7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388 0 " pathEditMode="relative" ptsTypes="AA">
                                      <p:cBhvr>
                                        <p:cTn id="8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0.06389 0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562" grpId="0" animBg="1"/>
      <p:bldP spid="4617" grpId="0" animBg="1"/>
      <p:bldP spid="4619" grpId="0" animBg="1"/>
      <p:bldP spid="4677" grpId="0" animBg="1"/>
      <p:bldP spid="4" grpId="0"/>
      <p:bldP spid="122" grpId="0"/>
      <p:bldP spid="7" grpId="0"/>
      <p:bldP spid="7" grpId="1"/>
      <p:bldP spid="11" grpId="0"/>
      <p:bldP spid="11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" name="Shape 4679"/>
          <p:cNvSpPr>
            <a:spLocks noGrp="1"/>
          </p:cNvSpPr>
          <p:nvPr>
            <p:ph type="sldNum" sz="quarter" idx="4294967295"/>
          </p:nvPr>
        </p:nvSpPr>
        <p:spPr>
          <a:xfrm>
            <a:off x="8338854" y="6248400"/>
            <a:ext cx="346359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grpSp>
        <p:nvGrpSpPr>
          <p:cNvPr id="4682" name="Group 4682"/>
          <p:cNvGrpSpPr/>
          <p:nvPr/>
        </p:nvGrpSpPr>
        <p:grpSpPr>
          <a:xfrm>
            <a:off x="2051050" y="1987550"/>
            <a:ext cx="5596659" cy="865190"/>
            <a:chOff x="0" y="0"/>
            <a:chExt cx="6985000" cy="865188"/>
          </a:xfrm>
          <a:solidFill>
            <a:srgbClr val="FFFF00"/>
          </a:solidFill>
        </p:grpSpPr>
        <p:sp>
          <p:nvSpPr>
            <p:cNvPr id="4680" name="Shape 4680"/>
            <p:cNvSpPr/>
            <p:nvPr/>
          </p:nvSpPr>
          <p:spPr>
            <a:xfrm>
              <a:off x="0" y="0"/>
              <a:ext cx="6985000" cy="865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12600" y="0"/>
                  </a:lnTo>
                  <a:close/>
                </a:path>
              </a:pathLst>
            </a:cu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681" name="Shape 4681"/>
            <p:cNvSpPr/>
            <p:nvPr/>
          </p:nvSpPr>
          <p:spPr>
            <a:xfrm>
              <a:off x="138331" y="79866"/>
              <a:ext cx="6846669" cy="70788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( 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W[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) do</a:t>
              </a:r>
            </a:p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sz="20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｛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←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]; W[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←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]; next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++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 k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++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 }</a:t>
              </a:r>
            </a:p>
          </p:txBody>
        </p:sp>
      </p:grpSp>
      <p:sp>
        <p:nvSpPr>
          <p:cNvPr id="4683" name="Shape 4683"/>
          <p:cNvSpPr/>
          <p:nvPr/>
        </p:nvSpPr>
        <p:spPr>
          <a:xfrm>
            <a:off x="395287" y="765175"/>
            <a:ext cx="8496301" cy="5524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lnSpc>
                <a:spcPct val="110000"/>
              </a:lnSpc>
              <a:spcBef>
                <a:spcPts val="4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构造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baseline="-250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当前的待归并序偶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pp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ww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684" name="Shape 4684"/>
          <p:cNvSpPr/>
          <p:nvPr/>
        </p:nvSpPr>
        <p:spPr>
          <a:xfrm>
            <a:off x="431800" y="1484312"/>
            <a:ext cx="8604250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对于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800" i="1" baseline="300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baseline="300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sz="2800" baseline="300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Symbol"/>
              </a:rPr>
              <a:t>&lt;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ww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的序偶对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(P(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),W(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直接归并到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Kaiti SC" panose="02010600040101010101" pitchFamily="2" charset="-122"/>
                <a:ea typeface="Kaiti SC" panose="02010600040101010101" pitchFamily="2" charset="-122"/>
                <a:cs typeface="宋体"/>
                <a:sym typeface="宋体"/>
              </a:rPr>
              <a:t>。</a:t>
            </a:r>
          </a:p>
        </p:txBody>
      </p:sp>
      <p:sp>
        <p:nvSpPr>
          <p:cNvPr id="4685" name="Shape 4685"/>
          <p:cNvSpPr/>
          <p:nvPr/>
        </p:nvSpPr>
        <p:spPr>
          <a:xfrm>
            <a:off x="395287" y="2815027"/>
            <a:ext cx="8640763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4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对于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Symbol"/>
              </a:rPr>
              <a:t>=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ww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的序偶对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(P(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),W(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))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比较效益值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和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pp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取值大者胜出，归并到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Verdana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Verdana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Kai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86" name="Shape 4686"/>
          <p:cNvSpPr/>
          <p:nvPr/>
        </p:nvSpPr>
        <p:spPr>
          <a:xfrm>
            <a:off x="431800" y="4329535"/>
            <a:ext cx="7778751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若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pp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Symbol"/>
              </a:rPr>
              <a:t>&gt;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 P(</a:t>
            </a:r>
            <a:r>
              <a:rPr sz="2800" i="1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next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1)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序偶对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pp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sz="2800" i="1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ww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归并到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中</a:t>
            </a:r>
            <a:r>
              <a:rPr sz="2800" dirty="0">
                <a:latin typeface="Times New Roman" panose="02020603050405020304" pitchFamily="18" charset="0"/>
                <a:ea typeface="Kaiti SC" panose="02010600040101010101" pitchFamily="2" charset="-122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4687" name="Shape 4687"/>
          <p:cNvSpPr/>
          <p:nvPr/>
        </p:nvSpPr>
        <p:spPr>
          <a:xfrm>
            <a:off x="198783" y="5373687"/>
            <a:ext cx="8945217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若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序偶对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),W(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不会归并到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  <a:endParaRPr sz="28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</p:txBody>
      </p:sp>
      <p:grpSp>
        <p:nvGrpSpPr>
          <p:cNvPr id="4690" name="Group 4690"/>
          <p:cNvGrpSpPr/>
          <p:nvPr/>
        </p:nvGrpSpPr>
        <p:grpSpPr>
          <a:xfrm>
            <a:off x="5343526" y="368303"/>
            <a:ext cx="3107748" cy="504825"/>
            <a:chOff x="0" y="0"/>
            <a:chExt cx="3800475" cy="504825"/>
          </a:xfrm>
          <a:solidFill>
            <a:srgbClr val="FFFF00"/>
          </a:solidFill>
        </p:grpSpPr>
        <p:sp>
          <p:nvSpPr>
            <p:cNvPr id="4688" name="Shape 4688"/>
            <p:cNvSpPr/>
            <p:nvPr/>
          </p:nvSpPr>
          <p:spPr>
            <a:xfrm>
              <a:off x="0" y="0"/>
              <a:ext cx="3800475" cy="50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37" y="0"/>
                  </a:moveTo>
                  <a:lnTo>
                    <a:pt x="1137" y="12600"/>
                  </a:lnTo>
                  <a:lnTo>
                    <a:pt x="0" y="20853"/>
                  </a:lnTo>
                  <a:lnTo>
                    <a:pt x="1137" y="18000"/>
                  </a:lnTo>
                  <a:lnTo>
                    <a:pt x="1137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4547" y="0"/>
                  </a:lnTo>
                  <a:close/>
                </a:path>
              </a:pathLst>
            </a:custGeom>
            <a:grp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689" name="Shape 4689"/>
            <p:cNvSpPr/>
            <p:nvPr/>
          </p:nvSpPr>
          <p:spPr>
            <a:xfrm>
              <a:off x="244610" y="39512"/>
              <a:ext cx="3555865" cy="4001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(P(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,W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pSp>
        <p:nvGrpSpPr>
          <p:cNvPr id="4693" name="Group 4693"/>
          <p:cNvGrpSpPr/>
          <p:nvPr/>
        </p:nvGrpSpPr>
        <p:grpSpPr>
          <a:xfrm>
            <a:off x="1328737" y="4945083"/>
            <a:ext cx="6486525" cy="451195"/>
            <a:chOff x="0" y="53276"/>
            <a:chExt cx="7303357" cy="811912"/>
          </a:xfrm>
        </p:grpSpPr>
        <p:sp>
          <p:nvSpPr>
            <p:cNvPr id="4691" name="Shape 4691"/>
            <p:cNvSpPr/>
            <p:nvPr/>
          </p:nvSpPr>
          <p:spPr>
            <a:xfrm>
              <a:off x="0" y="53276"/>
              <a:ext cx="7303357" cy="81191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692" name="Shape 4692"/>
            <p:cNvSpPr/>
            <p:nvPr/>
          </p:nvSpPr>
          <p:spPr>
            <a:xfrm>
              <a:off x="94326" y="93003"/>
              <a:ext cx="7209031" cy="719982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 ( 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&gt;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1] )  {(P[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],W[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])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pp</a:t>
              </a:r>
              <a:r>
                <a:rPr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ww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next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++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;}</a:t>
              </a:r>
            </a:p>
          </p:txBody>
        </p:sp>
      </p:grpSp>
      <p:grpSp>
        <p:nvGrpSpPr>
          <p:cNvPr id="4696" name="Group 4696"/>
          <p:cNvGrpSpPr/>
          <p:nvPr/>
        </p:nvGrpSpPr>
        <p:grpSpPr>
          <a:xfrm>
            <a:off x="2905559" y="5979967"/>
            <a:ext cx="4875934" cy="485776"/>
            <a:chOff x="133784" y="12555"/>
            <a:chExt cx="4875933" cy="485774"/>
          </a:xfrm>
        </p:grpSpPr>
        <p:sp>
          <p:nvSpPr>
            <p:cNvPr id="4694" name="Shape 4694"/>
            <p:cNvSpPr/>
            <p:nvPr/>
          </p:nvSpPr>
          <p:spPr>
            <a:xfrm>
              <a:off x="133784" y="12555"/>
              <a:ext cx="4875933" cy="485774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endParaRPr/>
            </a:p>
          </p:txBody>
        </p:sp>
        <p:sp>
          <p:nvSpPr>
            <p:cNvPr id="4695" name="Shape 4695"/>
            <p:cNvSpPr/>
            <p:nvPr/>
          </p:nvSpPr>
          <p:spPr>
            <a:xfrm>
              <a:off x="200676" y="57973"/>
              <a:ext cx="4742149" cy="400106"/>
            </a:xfrm>
            <a:prstGeom prst="rect">
              <a:avLst/>
            </a:prstGeom>
            <a:solidFill>
              <a:srgbClr val="FFFF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  <a:defRPr sz="1800" b="0">
                  <a:solidFill>
                    <a:srgbClr val="FF0000"/>
                  </a:solidFill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( 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 err="1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P[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next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1] ) do { </a:t>
              </a:r>
              <a:r>
                <a:rPr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++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}</a:t>
              </a:r>
            </a:p>
          </p:txBody>
        </p:sp>
      </p:grpSp>
      <p:sp>
        <p:nvSpPr>
          <p:cNvPr id="4697" name="Shape 4697"/>
          <p:cNvSpPr/>
          <p:nvPr/>
        </p:nvSpPr>
        <p:spPr>
          <a:xfrm>
            <a:off x="323850" y="174625"/>
            <a:ext cx="4420439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i="1"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j</a:t>
            </a:r>
            <a:r>
              <a:rPr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i="1"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l</a:t>
            </a:r>
            <a:r>
              <a:rPr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i="1"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u</a:t>
            </a:r>
            <a:r>
              <a:rPr dirty="0" err="1">
                <a:solidFill>
                  <a:srgbClr val="0095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，进行归并处理</a:t>
            </a:r>
            <a:r>
              <a:rPr dirty="0">
                <a:solidFill>
                  <a:srgbClr val="0095FF"/>
                </a:solidFill>
              </a:rPr>
              <a:t>：</a:t>
            </a:r>
          </a:p>
        </p:txBody>
      </p:sp>
      <p:sp>
        <p:nvSpPr>
          <p:cNvPr id="22" name="Shape 4692">
            <a:extLst>
              <a:ext uri="{FF2B5EF4-FFF2-40B4-BE49-F238E27FC236}">
                <a16:creationId xmlns:a16="http://schemas.microsoft.com/office/drawing/2014/main" id="{45B162CF-FDF7-B944-9728-F883F0F68D3C}"/>
              </a:ext>
            </a:extLst>
          </p:cNvPr>
          <p:cNvSpPr/>
          <p:nvPr/>
        </p:nvSpPr>
        <p:spPr>
          <a:xfrm>
            <a:off x="1687513" y="3821341"/>
            <a:ext cx="6009050" cy="400108"/>
          </a:xfrm>
          <a:prstGeom prst="rect">
            <a:avLst/>
          </a:prstGeom>
          <a:solidFill>
            <a:srgbClr val="FFFF00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0000"/>
                </a:solidFill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( </a:t>
            </a:r>
            <a:r>
              <a:rPr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W[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==</a:t>
            </a:r>
            <a:r>
              <a:rPr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{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pp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]}; k</a:t>
            </a:r>
            <a:r>
              <a:rPr sz="2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++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  <p:sp>
        <p:nvSpPr>
          <p:cNvPr id="23" name="Shape 4691">
            <a:extLst>
              <a:ext uri="{FF2B5EF4-FFF2-40B4-BE49-F238E27FC236}">
                <a16:creationId xmlns:a16="http://schemas.microsoft.com/office/drawing/2014/main" id="{185CDA76-B83B-8D45-A876-0FF387550C7B}"/>
              </a:ext>
            </a:extLst>
          </p:cNvPr>
          <p:cNvSpPr/>
          <p:nvPr/>
        </p:nvSpPr>
        <p:spPr>
          <a:xfrm>
            <a:off x="1697322" y="3786012"/>
            <a:ext cx="6009051" cy="543523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>
                <a:solidFill>
                  <a:srgbClr val="FF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3" grpId="0" animBg="1"/>
      <p:bldP spid="4684" grpId="0" animBg="1"/>
      <p:bldP spid="4685" grpId="0" animBg="1"/>
      <p:bldP spid="4686" grpId="0" animBg="1"/>
      <p:bldP spid="4687" grpId="0" animBg="1"/>
      <p:bldP spid="4697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2" name="Shape 4722"/>
          <p:cNvSpPr/>
          <p:nvPr/>
        </p:nvSpPr>
        <p:spPr>
          <a:xfrm>
            <a:off x="310407" y="0"/>
            <a:ext cx="8654205" cy="7094305"/>
          </a:xfrm>
          <a:prstGeom prst="rect">
            <a:avLst/>
          </a:prstGeom>
          <a:ln w="12700">
            <a:solidFill>
              <a:schemeClr val="accent6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DKNAP(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p,w,n,M,m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F(0)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 P(1)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W(1)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0;  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  F(1)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2;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 to n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 do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i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是在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中正在被处理的序偶</a:t>
            </a:r>
            <a:endParaRPr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 i="1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i="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是在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i="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i="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i="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使得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(r)+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i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i="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最大</a:t>
            </a:r>
            <a:endParaRPr i="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err="1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 do</a:t>
            </a:r>
            <a:r>
              <a:rPr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pp,ww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)=(P(j)+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(j)+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 </a:t>
            </a:r>
            <a:r>
              <a:rPr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solidFill>
                  <a:srgbClr val="FF66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W(k)&lt;</a:t>
            </a:r>
            <a:r>
              <a:rPr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do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>
                <a:solidFill>
                  <a:srgbClr val="CC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｛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P(next)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P(k);  W(next)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W(k);  next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next+1;  k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k+1;  }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if  (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W(k)=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then{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pp,P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(k)} ; k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k+1;}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if  ( pp&gt;P(next-1))  {(P(next),W(next))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pp,ww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next 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next+1;}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1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(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P(k)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P(next-1)) do { k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k+1; }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</a:p>
          <a:p>
            <a:pPr marL="457200" indent="-457200" algn="l">
              <a:lnSpc>
                <a:spcPct val="110000"/>
              </a:lnSpc>
              <a:spcBef>
                <a:spcPts val="2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err="1">
                <a:solidFill>
                  <a:srgbClr val="9933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dirty="0" err="1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 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>
                <a:solidFill>
                  <a:srgbClr val="9933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(P(next),W(next))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(P(k),W(k));  next 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next+1;  k 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 ; }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h+1;  h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1; F(i+1) 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←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next;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repeat</a:t>
            </a: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PARTS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算法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DKP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6—11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行</a:t>
            </a:r>
            <a:r>
              <a:rPr lang="zh-CN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lang="zh-CN" altLang="en-US" sz="2200" b="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确定物品</a:t>
            </a:r>
            <a:r>
              <a:rPr lang="en-US" altLang="zh-CN" sz="2200" b="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X</a:t>
            </a:r>
            <a:r>
              <a:rPr lang="en-US" altLang="zh-CN" sz="2200" b="0" baseline="-250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</a:t>
            </a:r>
            <a:r>
              <a:rPr lang="zh-CN" altLang="en-US" sz="2200" b="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是否放入背包</a:t>
            </a:r>
            <a:endParaRPr sz="2200" b="0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marL="457200" indent="-457200" algn="l">
              <a:lnSpc>
                <a:spcPct val="110000"/>
              </a:lnSpc>
              <a:spcBef>
                <a:spcPts val="100"/>
              </a:spcBef>
              <a:defRPr sz="22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DKNAP</a:t>
            </a:r>
          </a:p>
        </p:txBody>
      </p:sp>
      <p:sp>
        <p:nvSpPr>
          <p:cNvPr id="4723" name="Shape 4723"/>
          <p:cNvSpPr/>
          <p:nvPr/>
        </p:nvSpPr>
        <p:spPr>
          <a:xfrm>
            <a:off x="310407" y="806548"/>
            <a:ext cx="8654206" cy="5481208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  <p:sp>
        <p:nvSpPr>
          <p:cNvPr id="4724" name="Shape 4724"/>
          <p:cNvSpPr/>
          <p:nvPr/>
        </p:nvSpPr>
        <p:spPr>
          <a:xfrm>
            <a:off x="539750" y="1869416"/>
            <a:ext cx="8351838" cy="2902551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/>
          </a:p>
        </p:txBody>
      </p:sp>
      <p:grpSp>
        <p:nvGrpSpPr>
          <p:cNvPr id="4727" name="Group 4727"/>
          <p:cNvGrpSpPr/>
          <p:nvPr/>
        </p:nvGrpSpPr>
        <p:grpSpPr>
          <a:xfrm>
            <a:off x="6026726" y="188912"/>
            <a:ext cx="2647375" cy="617636"/>
            <a:chOff x="108526" y="0"/>
            <a:chExt cx="2647374" cy="617635"/>
          </a:xfrm>
        </p:grpSpPr>
        <p:sp>
          <p:nvSpPr>
            <p:cNvPr id="4725" name="Shape 4725"/>
            <p:cNvSpPr/>
            <p:nvPr/>
          </p:nvSpPr>
          <p:spPr>
            <a:xfrm>
              <a:off x="108526" y="0"/>
              <a:ext cx="2647374" cy="617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107" y="0"/>
                  </a:moveTo>
                  <a:cubicBezTo>
                    <a:pt x="9948" y="0"/>
                    <a:pt x="9008" y="1205"/>
                    <a:pt x="9008" y="2692"/>
                  </a:cubicBezTo>
                  <a:lnTo>
                    <a:pt x="9008" y="9422"/>
                  </a:lnTo>
                  <a:lnTo>
                    <a:pt x="0" y="21600"/>
                  </a:lnTo>
                  <a:lnTo>
                    <a:pt x="9008" y="13459"/>
                  </a:lnTo>
                  <a:cubicBezTo>
                    <a:pt x="9008" y="14946"/>
                    <a:pt x="9948" y="16151"/>
                    <a:pt x="11107" y="16151"/>
                  </a:cubicBezTo>
                  <a:lnTo>
                    <a:pt x="19501" y="16151"/>
                  </a:lnTo>
                  <a:cubicBezTo>
                    <a:pt x="20660" y="16151"/>
                    <a:pt x="21600" y="14946"/>
                    <a:pt x="21600" y="13459"/>
                  </a:cubicBezTo>
                  <a:lnTo>
                    <a:pt x="21600" y="2692"/>
                  </a:lnTo>
                  <a:cubicBezTo>
                    <a:pt x="21600" y="1205"/>
                    <a:pt x="20660" y="0"/>
                    <a:pt x="19501" y="0"/>
                  </a:cubicBezTo>
                  <a:lnTo>
                    <a:pt x="11107" y="0"/>
                  </a:lnTo>
                  <a:close/>
                </a:path>
              </a:pathLst>
            </a:custGeom>
            <a:solidFill>
              <a:srgbClr val="A7FCFF"/>
            </a:solidFill>
            <a:ln w="1905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spcBef>
                  <a:spcPts val="0"/>
                </a:spcBef>
                <a:defRPr sz="2000" b="0"/>
              </a:pPr>
              <a:endParaRPr/>
            </a:p>
          </p:txBody>
        </p:sp>
        <p:sp>
          <p:nvSpPr>
            <p:cNvPr id="4726" name="Shape 4726"/>
            <p:cNvSpPr/>
            <p:nvPr/>
          </p:nvSpPr>
          <p:spPr>
            <a:xfrm>
              <a:off x="1267014" y="111391"/>
              <a:ext cx="1488886" cy="318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t">
              <a:spAutoFit/>
            </a:bodyPr>
            <a:lstStyle/>
            <a:p>
              <a:pPr algn="l">
                <a:spcBef>
                  <a:spcPts val="0"/>
                </a:spcBef>
                <a:defRPr sz="20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</a:t>
              </a:r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S</a:t>
              </a:r>
              <a:r>
                <a:rPr baseline="30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1</a:t>
              </a:r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到</a:t>
              </a:r>
              <a:r>
                <a:rPr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S</a:t>
              </a:r>
              <a:r>
                <a:rPr baseline="30000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n-1</a:t>
              </a:r>
            </a:p>
          </p:txBody>
        </p:sp>
      </p:grpSp>
      <p:sp>
        <p:nvSpPr>
          <p:cNvPr id="4728" name="Shape 4728"/>
          <p:cNvSpPr/>
          <p:nvPr/>
        </p:nvSpPr>
        <p:spPr>
          <a:xfrm>
            <a:off x="5805944" y="1494777"/>
            <a:ext cx="3158669" cy="318924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spcBef>
                <a:spcPts val="1200"/>
              </a:spcBef>
              <a:defRPr sz="2000" b="0"/>
            </a:pPr>
            <a:r>
              <a:rPr dirty="0">
                <a:solidFill>
                  <a:srgbClr val="00B050"/>
                </a:solidFill>
              </a:rPr>
              <a:t>//</a:t>
            </a:r>
            <a:r>
              <a:rPr dirty="0" err="1">
                <a:solidFill>
                  <a:srgbClr val="00B050"/>
                </a:solidFill>
                <a:latin typeface="宋体"/>
                <a:ea typeface="宋体"/>
                <a:cs typeface="宋体"/>
                <a:sym typeface="宋体"/>
              </a:rPr>
              <a:t>要加代码才能实现</a:t>
            </a:r>
            <a:endParaRPr dirty="0">
              <a:solidFill>
                <a:srgbClr val="00B050"/>
              </a:solidFill>
              <a:latin typeface="宋体"/>
              <a:ea typeface="宋体"/>
              <a:cs typeface="宋体"/>
              <a:sym typeface="宋体"/>
            </a:endParaRPr>
          </a:p>
        </p:txBody>
      </p:sp>
      <p:sp>
        <p:nvSpPr>
          <p:cNvPr id="4729" name="Shape 4729"/>
          <p:cNvSpPr/>
          <p:nvPr/>
        </p:nvSpPr>
        <p:spPr>
          <a:xfrm>
            <a:off x="4005655" y="1983866"/>
            <a:ext cx="3607497" cy="334313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  <a:defRPr sz="2000" b="0"/>
            </a:pP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dirty="0" err="1">
                <a:solidFill>
                  <a:srgbClr val="00B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将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,w</a:t>
            </a:r>
            <a:r>
              <a:rPr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加到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30000" dirty="0">
                <a:solidFill>
                  <a:srgbClr val="00B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baseline="30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中的序偶上</a:t>
            </a:r>
          </a:p>
        </p:txBody>
      </p:sp>
      <p:sp>
        <p:nvSpPr>
          <p:cNvPr id="4731" name="Shape 4731"/>
          <p:cNvSpPr/>
          <p:nvPr/>
        </p:nvSpPr>
        <p:spPr>
          <a:xfrm>
            <a:off x="3128752" y="4834609"/>
            <a:ext cx="3300729" cy="334313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  <a:defRPr sz="2000" b="0"/>
            </a:pP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将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中剩余的序偶并入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</a:p>
        </p:txBody>
      </p:sp>
      <p:sp>
        <p:nvSpPr>
          <p:cNvPr id="4732" name="Shape 4732"/>
          <p:cNvSpPr/>
          <p:nvPr/>
        </p:nvSpPr>
        <p:spPr>
          <a:xfrm>
            <a:off x="724642" y="2620249"/>
            <a:ext cx="8108950" cy="1730078"/>
          </a:xfrm>
          <a:prstGeom prst="rect">
            <a:avLst/>
          </a:prstGeom>
          <a:ln w="38100">
            <a:solidFill>
              <a:srgbClr val="ED5FFF"/>
            </a:solidFill>
          </a:ln>
        </p:spPr>
        <p:txBody>
          <a:bodyPr lIns="45719" rIns="45719" anchor="ctr"/>
          <a:lstStyle/>
          <a:p>
            <a:pPr algn="l">
              <a:spcBef>
                <a:spcPts val="400"/>
              </a:spcBef>
              <a:defRPr sz="1800" b="0"/>
            </a:pPr>
            <a:endParaRPr dirty="0"/>
          </a:p>
        </p:txBody>
      </p:sp>
      <p:sp>
        <p:nvSpPr>
          <p:cNvPr id="4733" name="Shape 4733"/>
          <p:cNvSpPr/>
          <p:nvPr/>
        </p:nvSpPr>
        <p:spPr>
          <a:xfrm>
            <a:off x="4787899" y="5524275"/>
            <a:ext cx="4045693" cy="621571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85000"/>
              </a:lnSpc>
              <a:spcBef>
                <a:spcPts val="200"/>
              </a:spcBef>
              <a:defRPr sz="2000" b="0"/>
            </a:pP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i="1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和</a:t>
            </a:r>
            <a:r>
              <a:rPr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分别指向</a:t>
            </a:r>
            <a:r>
              <a:rPr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的首端和末端</a:t>
            </a:r>
            <a:endParaRPr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algn="l">
              <a:lnSpc>
                <a:spcPct val="85000"/>
              </a:lnSpc>
              <a:spcBef>
                <a:spcPts val="200"/>
              </a:spcBef>
              <a:defRPr sz="2000" b="0"/>
            </a:pP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F(i+1)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指向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的第一个元素</a:t>
            </a:r>
          </a:p>
        </p:txBody>
      </p:sp>
      <p:sp>
        <p:nvSpPr>
          <p:cNvPr id="2" name="圆角矩形标注 1">
            <a:extLst>
              <a:ext uri="{FF2B5EF4-FFF2-40B4-BE49-F238E27FC236}">
                <a16:creationId xmlns:a16="http://schemas.microsoft.com/office/drawing/2014/main" id="{C2C175CE-D779-044F-A2C0-650E8A32CB70}"/>
              </a:ext>
            </a:extLst>
          </p:cNvPr>
          <p:cNvSpPr/>
          <p:nvPr/>
        </p:nvSpPr>
        <p:spPr>
          <a:xfrm>
            <a:off x="5066604" y="2298848"/>
            <a:ext cx="3607497" cy="663442"/>
          </a:xfrm>
          <a:prstGeom prst="wedgeRoundRectCallout">
            <a:avLst>
              <a:gd name="adj1" fmla="val -64999"/>
              <a:gd name="adj2" fmla="val -3125"/>
              <a:gd name="adj3" fmla="val 16667"/>
            </a:avLst>
          </a:prstGeom>
          <a:solidFill>
            <a:srgbClr val="A7FCFF"/>
          </a:solidFill>
          <a:ln w="25400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将</a:t>
            </a:r>
            <a:r>
              <a:rPr lang="en-US" altLang="zh-CN" sz="18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-</a:t>
            </a:r>
            <a:r>
              <a:rPr lang="en-US" altLang="zh-CN" sz="180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中的序偶与</a:t>
            </a:r>
            <a:r>
              <a:rPr lang="en-US" altLang="zh-CN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</a:t>
            </a:r>
            <a:r>
              <a:rPr lang="en-US" altLang="zh-CN" sz="1800" b="0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lang="en-US" altLang="zh-CN" sz="1800" b="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新生成的序偶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按支配规则进行归并</a:t>
            </a:r>
            <a:r>
              <a:rPr lang="en-US" altLang="zh-CN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并入</a:t>
            </a:r>
            <a:r>
              <a:rPr lang="en-US" altLang="zh-CN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</a:t>
            </a:r>
            <a:r>
              <a:rPr lang="en-US" altLang="zh-CN" sz="1800" b="0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i</a:t>
            </a:r>
            <a:r>
              <a:rPr lang="zh-CN" altLang="en-US" sz="1800" b="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07A82F-1ADF-AB45-A913-ED5E32A6BF9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72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3" grpId="0" animBg="1"/>
      <p:bldP spid="4724" grpId="0" animBg="1"/>
      <p:bldP spid="4728" grpId="0" animBg="1"/>
      <p:bldP spid="4729" grpId="0" animBg="1"/>
      <p:bldP spid="4731" grpId="0" animBg="1"/>
      <p:bldP spid="4732" grpId="0" animBg="1"/>
      <p:bldP spid="4733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Shape 3738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3739" name="Shape 3739"/>
          <p:cNvSpPr>
            <a:spLocks noGrp="1"/>
          </p:cNvSpPr>
          <p:nvPr>
            <p:ph type="title"/>
          </p:nvPr>
        </p:nvSpPr>
        <p:spPr>
          <a:xfrm>
            <a:off x="468312" y="188912"/>
            <a:ext cx="8229601" cy="941388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6.5  0/1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背包问题</a:t>
            </a:r>
          </a:p>
        </p:txBody>
      </p:sp>
      <p:sp>
        <p:nvSpPr>
          <p:cNvPr id="3740" name="Shape 3740"/>
          <p:cNvSpPr>
            <a:spLocks noGrp="1"/>
          </p:cNvSpPr>
          <p:nvPr>
            <p:ph type="body" idx="1"/>
          </p:nvPr>
        </p:nvSpPr>
        <p:spPr>
          <a:xfrm>
            <a:off x="457200" y="1555750"/>
            <a:ext cx="8229600" cy="4968875"/>
          </a:xfrm>
          <a:prstGeom prst="rect">
            <a:avLst/>
          </a:prstGeom>
        </p:spPr>
        <p:txBody>
          <a:bodyPr/>
          <a:lstStyle/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问题描述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递推关系式分析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向后处理法函数描述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图解方法求解问题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序偶对方法求解问题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6.6</a:t>
            </a:r>
            <a:r>
              <a:t>非形式化的背包算法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>
                <a:latin typeface="宋体"/>
                <a:ea typeface="宋体"/>
                <a:cs typeface="宋体"/>
                <a:sym typeface="宋体"/>
              </a:defRPr>
            </a:pPr>
            <a:r>
              <a:t>形式化的背包算法</a:t>
            </a:r>
            <a:r>
              <a:rPr b="1">
                <a:latin typeface="Times New Roman"/>
                <a:ea typeface="Times New Roman"/>
                <a:cs typeface="Times New Roman"/>
                <a:sym typeface="Times New Roman"/>
              </a:rPr>
              <a:t>DKNAP</a:t>
            </a:r>
            <a:endParaRPr b="1"/>
          </a:p>
          <a:p>
            <a:pPr marL="314325" indent="-314325" defTabSz="839787">
              <a:spcBef>
                <a:spcPts val="700"/>
              </a:spcBef>
              <a:buChar char="p"/>
              <a:defRPr sz="29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DKNAP</a:t>
            </a:r>
            <a:r>
              <a:rPr b="0">
                <a:latin typeface="宋体"/>
                <a:ea typeface="宋体"/>
                <a:cs typeface="宋体"/>
                <a:sym typeface="宋体"/>
              </a:rPr>
              <a:t>分析与改进</a:t>
            </a:r>
          </a:p>
        </p:txBody>
      </p:sp>
    </p:spTree>
    <p:extLst>
      <p:ext uri="{BB962C8B-B14F-4D97-AF65-F5344CB8AC3E}">
        <p14:creationId xmlns:p14="http://schemas.microsoft.com/office/powerpoint/2010/main" val="218717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Shape 3749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3750" name="Shape 3750"/>
          <p:cNvSpPr>
            <a:spLocks noGrp="1"/>
          </p:cNvSpPr>
          <p:nvPr>
            <p:ph type="body" idx="1"/>
          </p:nvPr>
        </p:nvSpPr>
        <p:spPr>
          <a:xfrm>
            <a:off x="220278" y="962764"/>
            <a:ext cx="8688944" cy="57626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4325" indent="-314325" defTabSz="839787">
              <a:lnSpc>
                <a:spcPct val="120000"/>
              </a:lnSpc>
              <a:buChar char="p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设</a:t>
            </a:r>
            <a:r>
              <a:rPr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dirty="0" err="1"/>
              <a:t>是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KNAP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(1,</a:t>
            </a:r>
            <a:r>
              <a:rPr b="1" i="1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,X)</a:t>
            </a:r>
            <a:r>
              <a:rPr dirty="0" err="1"/>
              <a:t>最优解的值</a:t>
            </a:r>
            <a:r>
              <a:rPr dirty="0"/>
              <a:t>，</a:t>
            </a:r>
            <a:endParaRPr lang="en-US" dirty="0"/>
          </a:p>
          <a:p>
            <a:pPr marL="314325" indent="-314325" defTabSz="839787">
              <a:lnSpc>
                <a:spcPct val="120000"/>
              </a:lnSpc>
              <a:buChar char="p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那么</a:t>
            </a:r>
            <a:r>
              <a:rPr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(M)</a:t>
            </a:r>
            <a:r>
              <a:rPr dirty="0" err="1"/>
              <a:t>可表示为：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(M)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max{ 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7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(M), </a:t>
            </a:r>
            <a:r>
              <a:rPr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7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+</a:t>
            </a:r>
            <a:r>
              <a:rPr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lang="en-US" b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altLang="zh-CN" b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</a:t>
            </a:r>
            <a:r>
              <a:rPr lang="zh-CN" altLang="en-US" dirty="0"/>
              <a:t>背包剩余容量为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zh-CN" altLang="en-US" dirty="0"/>
              <a:t>，没有产生任何效益；此时剩下的问题是从</a:t>
            </a:r>
            <a:r>
              <a:rPr lang="en-US" altLang="zh-CN" dirty="0"/>
              <a:t>2,3,…,n</a:t>
            </a:r>
            <a:r>
              <a:rPr lang="zh-CN" altLang="en-US" dirty="0"/>
              <a:t>中选物品，找到使得总重量不超过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zh-CN" altLang="en-US" dirty="0"/>
              <a:t>，效益值最大的放置方法，其最优解，即得到的最大效益值可用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altLang="zh-CN" b="1" i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aseline="-27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(M)</a:t>
            </a:r>
            <a:r>
              <a:rPr lang="zh-CN" altLang="en-US" dirty="0"/>
              <a:t>；</a:t>
            </a:r>
          </a:p>
          <a:p>
            <a:pPr marL="419100" lvl="1" indent="0" defTabSz="839787">
              <a:lnSpc>
                <a:spcPct val="150000"/>
              </a:lnSpc>
              <a:spcBef>
                <a:spcPts val="0"/>
              </a:spcBef>
              <a:buClr>
                <a:srgbClr val="999900"/>
              </a:buClr>
              <a:buNone/>
              <a:defRPr sz="220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altLang="zh-CN" b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，</a:t>
            </a:r>
            <a:r>
              <a:rPr lang="zh-CN" altLang="en-US" dirty="0"/>
              <a:t>背包剩余容量为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altLang="zh-CN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altLang="zh-CN" b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CN" altLang="en-US" dirty="0"/>
              <a:t>，效益值增加了</a:t>
            </a:r>
            <a:r>
              <a:rPr lang="en-US" altLang="zh-CN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altLang="zh-CN" b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CN" altLang="en-US" dirty="0"/>
              <a:t>。；此时剩下的问题是从</a:t>
            </a:r>
            <a:r>
              <a:rPr lang="en-US" altLang="zh-CN" dirty="0"/>
              <a:t>2,3,…,n</a:t>
            </a:r>
            <a:r>
              <a:rPr lang="zh-CN" altLang="en-US" dirty="0"/>
              <a:t>中选物品，找到使得总重量不超过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altLang="zh-CN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altLang="zh-CN" b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dirty="0"/>
              <a:t>，效益值最大的放置方法，其最优解可用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altLang="zh-CN" b="1" i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aseline="-27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</a:t>
            </a:r>
            <a:r>
              <a:rPr lang="en-US" altLang="zh-CN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altLang="zh-CN"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Symbol"/>
                <a:ea typeface="Times New Roman"/>
                <a:cs typeface="Times New Roman"/>
                <a:sym typeface="Symbol"/>
              </a:rPr>
              <a:t>表示；加上第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Symbol"/>
                <a:ea typeface="Times New Roman"/>
                <a:cs typeface="Times New Roman"/>
                <a:sym typeface="Symbol"/>
              </a:rPr>
              <a:t>件物品的效益值</a:t>
            </a:r>
            <a:r>
              <a:rPr lang="en-US" altLang="zh-CN"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altLang="zh-CN" b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tx1"/>
                </a:solidFill>
                <a:latin typeface="Symbol"/>
                <a:ea typeface="Times New Roman"/>
                <a:cs typeface="Times New Roman"/>
                <a:sym typeface="Symbol"/>
              </a:rPr>
              <a:t>整个问题的最优解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Symbol"/>
              </a:rPr>
              <a:t>为</a:t>
            </a:r>
            <a:r>
              <a:rPr lang="en-US" altLang="zh-CN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altLang="zh-CN" b="1" i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aseline="-27000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baseline="-27000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(M</a:t>
            </a:r>
            <a:r>
              <a:rPr lang="en-US" altLang="zh-CN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altLang="zh-CN"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Symbol"/>
                <a:ea typeface="Symbol"/>
                <a:cs typeface="Symbol"/>
                <a:sym typeface="Symbol"/>
              </a:rPr>
              <a:t>+</a:t>
            </a:r>
            <a:r>
              <a:rPr lang="en-US" altLang="zh-CN" b="1" i="1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altLang="zh-CN" b="1" i="1" baseline="-27000" dirty="0" err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b="1" dirty="0">
              <a:solidFill>
                <a:srgbClr val="0000FF"/>
              </a:solidFill>
            </a:endParaRPr>
          </a:p>
          <a:p>
            <a:pPr marL="314325" indent="-314325" defTabSz="839787">
              <a:lnSpc>
                <a:spcPct val="120000"/>
              </a:lnSpc>
              <a:buChar char="p"/>
              <a:defRPr sz="25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对于任意的</a:t>
            </a:r>
            <a:r>
              <a:rPr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i="1" baseline="-27000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dirty="0"/>
              <a:t>，</a:t>
            </a:r>
            <a:r>
              <a:rPr b="1" i="1" dirty="0" err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&gt;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dirty="0" err="1"/>
              <a:t>有以下公式</a:t>
            </a:r>
            <a:r>
              <a:rPr dirty="0"/>
              <a:t>：</a:t>
            </a:r>
            <a:endParaRPr b="1" dirty="0"/>
          </a:p>
          <a:p>
            <a:pPr marL="314325" indent="-314325" defTabSz="839787">
              <a:lnSpc>
                <a:spcPct val="120000"/>
              </a:lnSpc>
              <a:buSzTx/>
              <a:buNone/>
              <a:defRPr sz="25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      </a:t>
            </a:r>
            <a:r>
              <a:rPr i="1" dirty="0"/>
              <a:t>f</a:t>
            </a:r>
            <a:r>
              <a:rPr i="1" baseline="-27000" dirty="0"/>
              <a:t>i</a:t>
            </a:r>
            <a:r>
              <a:rPr dirty="0"/>
              <a:t>(X)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=</a:t>
            </a:r>
            <a:r>
              <a:rPr dirty="0"/>
              <a:t>max{ </a:t>
            </a:r>
            <a:r>
              <a:rPr i="1" dirty="0"/>
              <a:t>f</a:t>
            </a:r>
            <a:r>
              <a:rPr i="1" baseline="-27000" dirty="0"/>
              <a:t>i</a:t>
            </a:r>
            <a:r>
              <a:rPr b="0" baseline="-27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aseline="-27000" dirty="0"/>
              <a:t>1</a:t>
            </a:r>
            <a:r>
              <a:rPr dirty="0"/>
              <a:t>(X), </a:t>
            </a:r>
            <a:r>
              <a:rPr i="1" dirty="0"/>
              <a:t>f</a:t>
            </a:r>
            <a:r>
              <a:rPr i="1" baseline="-27000" dirty="0"/>
              <a:t>i</a:t>
            </a:r>
            <a:r>
              <a:rPr b="0" baseline="-2700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baseline="-27000" dirty="0"/>
              <a:t>1</a:t>
            </a:r>
            <a:r>
              <a:rPr dirty="0"/>
              <a:t>(X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−</a:t>
            </a:r>
            <a:r>
              <a:rPr i="1" dirty="0" err="1"/>
              <a:t>w</a:t>
            </a:r>
            <a:r>
              <a:rPr i="1" baseline="-27000" dirty="0" err="1"/>
              <a:t>i</a:t>
            </a:r>
            <a:r>
              <a:rPr dirty="0"/>
              <a:t>)</a:t>
            </a:r>
            <a:r>
              <a:rPr b="0" dirty="0">
                <a:latin typeface="Symbol"/>
                <a:ea typeface="Symbol"/>
                <a:cs typeface="Symbol"/>
                <a:sym typeface="Symbol"/>
              </a:rPr>
              <a:t>+</a:t>
            </a:r>
            <a:r>
              <a:rPr i="1" dirty="0"/>
              <a:t>p</a:t>
            </a:r>
            <a:r>
              <a:rPr i="1" baseline="-27000" dirty="0"/>
              <a:t>i</a:t>
            </a:r>
            <a:r>
              <a:rPr i="1" dirty="0"/>
              <a:t> </a:t>
            </a:r>
            <a:r>
              <a:rPr dirty="0"/>
              <a:t>}</a:t>
            </a:r>
          </a:p>
        </p:txBody>
      </p:sp>
      <p:sp>
        <p:nvSpPr>
          <p:cNvPr id="3751" name="Shape 3751"/>
          <p:cNvSpPr>
            <a:spLocks noGrp="1"/>
          </p:cNvSpPr>
          <p:nvPr>
            <p:ph type="title"/>
          </p:nvPr>
        </p:nvSpPr>
        <p:spPr>
          <a:xfrm>
            <a:off x="324391" y="186348"/>
            <a:ext cx="8229600" cy="54326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904875">
              <a:defRPr sz="43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>
                <a:solidFill>
                  <a:srgbClr val="0070C0"/>
                </a:solidFill>
              </a:rPr>
              <a:t>递推关系式分析</a:t>
            </a:r>
            <a:endParaRPr dirty="0">
              <a:solidFill>
                <a:srgbClr val="0070C0"/>
              </a:solidFill>
            </a:endParaRPr>
          </a:p>
        </p:txBody>
      </p:sp>
      <p:grpSp>
        <p:nvGrpSpPr>
          <p:cNvPr id="3754" name="Group 3754"/>
          <p:cNvGrpSpPr/>
          <p:nvPr/>
        </p:nvGrpSpPr>
        <p:grpSpPr>
          <a:xfrm>
            <a:off x="5676900" y="5803901"/>
            <a:ext cx="2711451" cy="599441"/>
            <a:chOff x="0" y="0"/>
            <a:chExt cx="2711450" cy="599440"/>
          </a:xfrm>
        </p:grpSpPr>
        <p:sp>
          <p:nvSpPr>
            <p:cNvPr id="3752" name="Shape 3752"/>
            <p:cNvSpPr/>
            <p:nvPr/>
          </p:nvSpPr>
          <p:spPr>
            <a:xfrm>
              <a:off x="0" y="0"/>
              <a:ext cx="2711451" cy="576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970" y="0"/>
                  </a:moveTo>
                  <a:lnTo>
                    <a:pt x="4970" y="3600"/>
                  </a:lnTo>
                  <a:lnTo>
                    <a:pt x="0" y="2856"/>
                  </a:lnTo>
                  <a:lnTo>
                    <a:pt x="4970" y="9000"/>
                  </a:lnTo>
                  <a:lnTo>
                    <a:pt x="4970" y="2160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7742" y="0"/>
                  </a:lnTo>
                  <a:close/>
                </a:path>
              </a:pathLst>
            </a:custGeom>
            <a:solidFill>
              <a:srgbClr val="CCE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>
                <a:lnSpc>
                  <a:spcPct val="100000"/>
                </a:lnSpc>
                <a:spcBef>
                  <a:spcPts val="400"/>
                </a:spcBef>
                <a:defRPr sz="2800" b="0">
                  <a:latin typeface="+mj-lt"/>
                  <a:ea typeface="+mj-ea"/>
                  <a:cs typeface="+mj-cs"/>
                  <a:sym typeface="Arial"/>
                </a:defRPr>
              </a:pPr>
              <a:endParaRPr/>
            </a:p>
          </p:txBody>
        </p:sp>
        <p:sp>
          <p:nvSpPr>
            <p:cNvPr id="3753" name="Shape 3753"/>
            <p:cNvSpPr/>
            <p:nvPr/>
          </p:nvSpPr>
          <p:spPr>
            <a:xfrm>
              <a:off x="623859" y="0"/>
              <a:ext cx="2087592" cy="599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600"/>
                </a:spcBef>
                <a:defRPr sz="2800" b="0">
                  <a:latin typeface="宋体"/>
                  <a:ea typeface="宋体"/>
                  <a:cs typeface="宋体"/>
                  <a:sym typeface="宋体"/>
                </a:defRPr>
              </a:lvl1pPr>
            </a:lstStyle>
            <a:p>
              <a:r>
                <a:t>向后处理法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34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0" grpId="0" uiExpand="1" build="p" advAuto="0"/>
      <p:bldP spid="3754" grpId="0" animBg="1" advAuto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" name="Shape 4741"/>
          <p:cNvSpPr>
            <a:spLocks noGrp="1"/>
          </p:cNvSpPr>
          <p:nvPr>
            <p:ph type="title"/>
          </p:nvPr>
        </p:nvSpPr>
        <p:spPr>
          <a:xfrm>
            <a:off x="457200" y="277812"/>
            <a:ext cx="8229600" cy="1138238"/>
          </a:xfrm>
          <a:prstGeom prst="rect">
            <a:avLst/>
          </a:prstGeom>
        </p:spPr>
        <p:txBody>
          <a:bodyPr/>
          <a:lstStyle/>
          <a:p>
            <a:pPr algn="ctr">
              <a:defRPr sz="40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b="1" dirty="0" err="1">
                <a:latin typeface="Garamond"/>
                <a:ea typeface="Garamond"/>
                <a:cs typeface="Garamond"/>
                <a:sym typeface="Garamond"/>
              </a:rPr>
              <a:t>DKNAP</a:t>
            </a:r>
            <a:r>
              <a:rPr dirty="0" err="1"/>
              <a:t>的分析</a:t>
            </a:r>
            <a:endParaRPr dirty="0"/>
          </a:p>
        </p:txBody>
      </p:sp>
      <p:sp>
        <p:nvSpPr>
          <p:cNvPr id="4742" name="Shape 474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18488" cy="3124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03275">
              <a:spcBef>
                <a:spcPts val="500"/>
              </a:spcBef>
              <a:buSzTx/>
              <a:buNone/>
              <a:defRPr sz="210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400" dirty="0" err="1"/>
              <a:t>空间复杂性分析</a:t>
            </a:r>
            <a:endParaRPr sz="2400" b="1" dirty="0"/>
          </a:p>
          <a:p>
            <a:pPr marL="0" indent="0" defTabSz="803275">
              <a:spcBef>
                <a:spcPts val="500"/>
              </a:spcBef>
              <a:buChar char="p"/>
              <a:defRPr sz="2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dirty="0" err="1"/>
              <a:t>S</a:t>
            </a:r>
            <a:r>
              <a:rPr sz="2400" baseline="30000" dirty="0" err="1"/>
              <a:t>i</a:t>
            </a:r>
            <a:r>
              <a:rPr sz="2400" b="0" dirty="0" err="1">
                <a:latin typeface="宋体"/>
                <a:ea typeface="宋体"/>
                <a:cs typeface="宋体"/>
                <a:sym typeface="宋体"/>
              </a:rPr>
              <a:t>的序偶数量用</a:t>
            </a:r>
            <a:r>
              <a:rPr sz="2400" dirty="0" err="1"/>
              <a:t>|S</a:t>
            </a:r>
            <a:r>
              <a:rPr sz="2400" baseline="30000" dirty="0" err="1"/>
              <a:t>i</a:t>
            </a:r>
            <a:r>
              <a:rPr sz="2400" dirty="0" err="1"/>
              <a:t>|</a:t>
            </a:r>
            <a:r>
              <a:rPr sz="2400" b="0" dirty="0" err="1">
                <a:latin typeface="宋体"/>
                <a:ea typeface="宋体"/>
                <a:cs typeface="宋体"/>
                <a:sym typeface="宋体"/>
              </a:rPr>
              <a:t>表示</a:t>
            </a:r>
            <a:endParaRPr sz="2400" b="0" dirty="0">
              <a:latin typeface="宋体"/>
              <a:ea typeface="宋体"/>
              <a:cs typeface="宋体"/>
              <a:sym typeface="宋体"/>
            </a:endParaRPr>
          </a:p>
          <a:p>
            <a:pPr marL="0" indent="0" defTabSz="803275">
              <a:spcBef>
                <a:spcPts val="500"/>
              </a:spcBef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dirty="0"/>
              <a:t>每个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dirty="0"/>
              <a:t>由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sz="2400" dirty="0"/>
              <a:t>和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b="1" baseline="-28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 dirty="0"/>
              <a:t>归并而成，且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| 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b="1" baseline="-28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r>
              <a:rPr sz="2400" b="1" dirty="0">
                <a:sym typeface="Verdana"/>
              </a:rPr>
              <a:t>≤ 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| 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sz="2400" b="1" dirty="0"/>
          </a:p>
          <a:p>
            <a:pPr marL="0" indent="0" defTabSz="803275">
              <a:spcBef>
                <a:spcPts val="500"/>
              </a:spcBef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dirty="0" err="1"/>
              <a:t>故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| 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sz="2400" b="1" dirty="0">
                <a:sym typeface="Verdana"/>
              </a:rPr>
              <a:t>≤ 2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| S</a:t>
            </a:r>
            <a:r>
              <a:rPr sz="2400" b="1" baseline="30000" dirty="0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sz="2400" b="1" dirty="0">
                <a:latin typeface="Times New Roman"/>
                <a:ea typeface="Times New Roman"/>
                <a:cs typeface="Times New Roman"/>
                <a:sym typeface="Times New Roman"/>
              </a:rPr>
              <a:t> |</a:t>
            </a:r>
            <a:endParaRPr sz="2400" b="1" dirty="0"/>
          </a:p>
          <a:p>
            <a:pPr marL="0" indent="0" defTabSz="803275">
              <a:spcBef>
                <a:spcPts val="500"/>
              </a:spcBef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dirty="0" err="1"/>
              <a:t>最坏情况下，没有序偶被清除，则</a:t>
            </a:r>
            <a:endParaRPr sz="2400" b="1" dirty="0"/>
          </a:p>
          <a:p>
            <a:pPr marL="0" indent="0" algn="ctr" defTabSz="803275">
              <a:spcBef>
                <a:spcPts val="500"/>
              </a:spcBef>
              <a:buSzTx/>
              <a:buNone/>
              <a:defRPr sz="2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400" dirty="0"/>
              <a:t>| S</a:t>
            </a:r>
            <a:r>
              <a:rPr sz="2400" baseline="30000" dirty="0"/>
              <a:t>0</a:t>
            </a:r>
            <a:r>
              <a:rPr sz="2400" dirty="0"/>
              <a:t>|=1</a:t>
            </a:r>
            <a:r>
              <a:rPr sz="2400" b="0" dirty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rPr sz="2400" dirty="0"/>
              <a:t>| S</a:t>
            </a:r>
            <a:r>
              <a:rPr sz="2400" baseline="30000" dirty="0"/>
              <a:t>1</a:t>
            </a:r>
            <a:r>
              <a:rPr sz="2400" dirty="0"/>
              <a:t>|=2</a:t>
            </a:r>
            <a:r>
              <a:rPr sz="2400" b="0" dirty="0">
                <a:latin typeface="宋体"/>
                <a:ea typeface="宋体"/>
                <a:cs typeface="宋体"/>
                <a:sym typeface="宋体"/>
              </a:rPr>
              <a:t>， </a:t>
            </a:r>
            <a:r>
              <a:rPr sz="2400" dirty="0"/>
              <a:t>| S</a:t>
            </a:r>
            <a:r>
              <a:rPr sz="2400" baseline="30000" dirty="0"/>
              <a:t>2</a:t>
            </a:r>
            <a:r>
              <a:rPr sz="2400" dirty="0"/>
              <a:t>|=2+2=2</a:t>
            </a:r>
            <a:r>
              <a:rPr sz="2400" baseline="30000" dirty="0"/>
              <a:t>2</a:t>
            </a:r>
            <a:r>
              <a:rPr sz="2400" b="0" dirty="0">
                <a:latin typeface="宋体"/>
                <a:ea typeface="宋体"/>
                <a:cs typeface="宋体"/>
                <a:sym typeface="宋体"/>
              </a:rPr>
              <a:t>，</a:t>
            </a:r>
            <a:r>
              <a:rPr sz="2400" dirty="0"/>
              <a:t>……, | S</a:t>
            </a:r>
            <a:r>
              <a:rPr sz="2400" baseline="30000" dirty="0"/>
              <a:t>n-1</a:t>
            </a:r>
            <a:r>
              <a:rPr sz="2400" dirty="0"/>
              <a:t>|=2</a:t>
            </a:r>
            <a:r>
              <a:rPr sz="2400" baseline="30000" dirty="0"/>
              <a:t>n-1</a:t>
            </a:r>
            <a:r>
              <a:rPr sz="2400" b="0" dirty="0">
                <a:latin typeface="宋体"/>
                <a:ea typeface="宋体"/>
                <a:cs typeface="宋体"/>
                <a:sym typeface="宋体"/>
              </a:rPr>
              <a:t>，</a:t>
            </a:r>
          </a:p>
          <a:p>
            <a:pPr marL="0" indent="0" defTabSz="803275">
              <a:spcBef>
                <a:spcPts val="500"/>
              </a:spcBef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sz="2400" dirty="0" err="1"/>
              <a:t>则所有序偶的数量是</a:t>
            </a:r>
            <a:endParaRPr sz="2400" dirty="0"/>
          </a:p>
        </p:txBody>
      </p:sp>
      <p:sp>
        <p:nvSpPr>
          <p:cNvPr id="4743" name="Shape 4743"/>
          <p:cNvSpPr/>
          <p:nvPr/>
        </p:nvSpPr>
        <p:spPr>
          <a:xfrm>
            <a:off x="755650" y="6021386"/>
            <a:ext cx="5289550" cy="48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l">
              <a:lnSpc>
                <a:spcPct val="90000"/>
              </a:lnSpc>
              <a:spcBef>
                <a:spcPts val="400"/>
              </a:spcBef>
              <a:defRPr sz="1800" b="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则空间复杂度是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</a:p>
        </p:txBody>
      </p:sp>
      <p:grpSp>
        <p:nvGrpSpPr>
          <p:cNvPr id="4746" name="Group 4746"/>
          <p:cNvGrpSpPr/>
          <p:nvPr/>
        </p:nvGrpSpPr>
        <p:grpSpPr>
          <a:xfrm>
            <a:off x="2195512" y="4868862"/>
            <a:ext cx="3236913" cy="949326"/>
            <a:chOff x="0" y="0"/>
            <a:chExt cx="3236912" cy="949325"/>
          </a:xfrm>
        </p:grpSpPr>
        <p:sp>
          <p:nvSpPr>
            <p:cNvPr id="4744" name="Shape 4744"/>
            <p:cNvSpPr/>
            <p:nvPr/>
          </p:nvSpPr>
          <p:spPr>
            <a:xfrm>
              <a:off x="0" y="0"/>
              <a:ext cx="3236913" cy="94932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745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3236913" cy="949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53D825-ADA1-3943-A72C-D081AC0B357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6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4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4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47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7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1000"/>
                                        <p:tgtEl>
                                          <p:spTgt spid="47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47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1000"/>
                                        <p:tgtEl>
                                          <p:spTgt spid="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2" grpId="0" build="p" bldLvl="5" animBg="1" advAuto="0"/>
      <p:bldP spid="4743" grpId="0" animBg="1" advAuto="0"/>
      <p:bldP spid="4746" grpId="0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8" name="Shape 4748"/>
          <p:cNvSpPr>
            <a:spLocks noGrp="1"/>
          </p:cNvSpPr>
          <p:nvPr>
            <p:ph type="title"/>
          </p:nvPr>
        </p:nvSpPr>
        <p:spPr>
          <a:xfrm>
            <a:off x="457200" y="277812"/>
            <a:ext cx="8229600" cy="1138238"/>
          </a:xfrm>
          <a:prstGeom prst="rect">
            <a:avLst/>
          </a:prstGeom>
        </p:spPr>
        <p:txBody>
          <a:bodyPr/>
          <a:lstStyle/>
          <a:p>
            <a:pPr algn="ctr">
              <a:defRPr sz="40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b="1" dirty="0" err="1">
                <a:latin typeface="Garamond"/>
                <a:ea typeface="Garamond"/>
                <a:cs typeface="Garamond"/>
                <a:sym typeface="Garamond"/>
              </a:rPr>
              <a:t>DKNAP</a:t>
            </a:r>
            <a:r>
              <a:rPr dirty="0" err="1"/>
              <a:t>的分析</a:t>
            </a:r>
            <a:endParaRPr dirty="0"/>
          </a:p>
        </p:txBody>
      </p:sp>
      <p:sp>
        <p:nvSpPr>
          <p:cNvPr id="4749" name="Shape 4749"/>
          <p:cNvSpPr>
            <a:spLocks noGrp="1"/>
          </p:cNvSpPr>
          <p:nvPr>
            <p:ph type="body" idx="1"/>
          </p:nvPr>
        </p:nvSpPr>
        <p:spPr>
          <a:xfrm>
            <a:off x="457200" y="1412874"/>
            <a:ext cx="8483600" cy="5183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812800">
              <a:lnSpc>
                <a:spcPct val="120000"/>
              </a:lnSpc>
              <a:spcBef>
                <a:spcPts val="500"/>
              </a:spcBef>
              <a:buSzTx/>
              <a:buNone/>
              <a:defRPr sz="240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时间复杂性分析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i-1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，需要的时间是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Θ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(|S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i-1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计算所有的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,…,S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n-1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，需要的总时间为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Θ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∑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i-1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p"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 S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|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≤</a:t>
            </a:r>
            <a:r>
              <a:rPr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b="1" baseline="30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812800">
              <a:lnSpc>
                <a:spcPct val="120000"/>
              </a:lnSpc>
              <a:spcBef>
                <a:spcPts val="500"/>
              </a:spcBef>
              <a:buNone/>
              <a:defRPr sz="210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故总时间为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</a:t>
            </a:r>
            <a:r>
              <a:rPr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12800">
              <a:lnSpc>
                <a:spcPct val="130000"/>
              </a:lnSpc>
              <a:spcBef>
                <a:spcPts val="500"/>
              </a:spcBef>
              <a:buFont typeface="Wingdings" pitchFamily="2" charset="2"/>
              <a:buChar char="Ø"/>
              <a:defRPr sz="21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如果每件物品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的重量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和效益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都是整数，那么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中每个序偶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p,w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/>
              </a:rPr>
              <a:t>和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/>
              </a:rPr>
              <a:t>也是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整数，则有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baseline="-2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1≤j≤i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7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min{∑</a:t>
            </a:r>
            <a:r>
              <a:rPr lang="en-US" altLang="zh-CN" baseline="-27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1≤j≤i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7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M}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，又由于在任意一个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</a:t>
            </a:r>
            <a:r>
              <a:rPr lang="en-US" altLang="zh-CN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中，它的序偶有互异的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值，互异的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值，因此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Ø"/>
              <a:defRPr sz="2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| 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≤1+ ∑</a:t>
            </a:r>
            <a:r>
              <a:rPr lang="en-US" altLang="zh-CN" baseline="-2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aseline="-27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≤j≤i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Ø"/>
              <a:defRPr sz="2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| 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≤1+min{∑</a:t>
            </a:r>
            <a:r>
              <a:rPr lang="en-US" altLang="zh-CN" baseline="-2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aseline="-27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≤j≤i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7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M}</a:t>
            </a:r>
          </a:p>
          <a:p>
            <a:pPr defTabSz="812800">
              <a:lnSpc>
                <a:spcPct val="120000"/>
              </a:lnSpc>
              <a:spcBef>
                <a:spcPts val="500"/>
              </a:spcBef>
              <a:buFont typeface="Wingdings" pitchFamily="2" charset="2"/>
              <a:buChar char="Ø"/>
              <a:defRPr sz="2100">
                <a:solidFill>
                  <a:srgbClr val="0000FF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故当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w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为整数时，</a:t>
            </a:r>
            <a:r>
              <a:rPr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DKNAP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的时间和空间复杂度为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55" name="Group 4755"/>
          <p:cNvGrpSpPr/>
          <p:nvPr/>
        </p:nvGrpSpPr>
        <p:grpSpPr>
          <a:xfrm>
            <a:off x="4880515" y="5033007"/>
            <a:ext cx="3539078" cy="833047"/>
            <a:chOff x="0" y="0"/>
            <a:chExt cx="3671887" cy="1079500"/>
          </a:xfrm>
        </p:grpSpPr>
        <p:sp>
          <p:nvSpPr>
            <p:cNvPr id="4753" name="Shape 4753"/>
            <p:cNvSpPr/>
            <p:nvPr/>
          </p:nvSpPr>
          <p:spPr>
            <a:xfrm>
              <a:off x="0" y="0"/>
              <a:ext cx="3671888" cy="10795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754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71888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FA0A33-5AC2-914A-BA35-1EBFAE551B1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7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7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4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4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4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4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1000"/>
                                        <p:tgtEl>
                                          <p:spTgt spid="4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4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4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4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1000"/>
                                        <p:tgtEl>
                                          <p:spTgt spid="4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1000"/>
                                        <p:tgtEl>
                                          <p:spTgt spid="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9" grpId="0" build="p" bldLvl="5" animBg="1" advAuto="0"/>
      <p:bldP spid="4755" grpId="0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9" name="Shape 4759"/>
          <p:cNvSpPr>
            <a:spLocks noGrp="1"/>
          </p:cNvSpPr>
          <p:nvPr>
            <p:ph type="title"/>
          </p:nvPr>
        </p:nvSpPr>
        <p:spPr>
          <a:xfrm>
            <a:off x="457200" y="277812"/>
            <a:ext cx="8229600" cy="1138238"/>
          </a:xfrm>
          <a:prstGeom prst="rect">
            <a:avLst/>
          </a:prstGeom>
        </p:spPr>
        <p:txBody>
          <a:bodyPr/>
          <a:lstStyle/>
          <a:p>
            <a:pPr algn="ctr">
              <a:defRPr sz="40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b="1" dirty="0" err="1">
                <a:latin typeface="Garamond"/>
                <a:ea typeface="Garamond"/>
                <a:cs typeface="Garamond"/>
                <a:sym typeface="Garamond"/>
              </a:rPr>
              <a:t>DKNAP</a:t>
            </a:r>
            <a:r>
              <a:rPr dirty="0" err="1"/>
              <a:t>的分析</a:t>
            </a:r>
            <a:endParaRPr dirty="0"/>
          </a:p>
        </p:txBody>
      </p:sp>
      <p:grpSp>
        <p:nvGrpSpPr>
          <p:cNvPr id="4762" name="Group 4762"/>
          <p:cNvGrpSpPr/>
          <p:nvPr/>
        </p:nvGrpSpPr>
        <p:grpSpPr>
          <a:xfrm>
            <a:off x="684212" y="1557337"/>
            <a:ext cx="3671888" cy="1079501"/>
            <a:chOff x="0" y="0"/>
            <a:chExt cx="3671887" cy="1079500"/>
          </a:xfrm>
        </p:grpSpPr>
        <p:sp>
          <p:nvSpPr>
            <p:cNvPr id="4760" name="Shape 4760"/>
            <p:cNvSpPr/>
            <p:nvPr/>
          </p:nvSpPr>
          <p:spPr>
            <a:xfrm>
              <a:off x="0" y="0"/>
              <a:ext cx="3671888" cy="10795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761" name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3671888" cy="1079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763" name="Shape 4763"/>
          <p:cNvSpPr/>
          <p:nvPr/>
        </p:nvSpPr>
        <p:spPr>
          <a:xfrm>
            <a:off x="457200" y="2781300"/>
            <a:ext cx="8002588" cy="318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 algn="l">
              <a:spcBef>
                <a:spcPts val="1900"/>
              </a:spcBef>
              <a:defRPr sz="32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分析表明</a:t>
            </a:r>
            <a:r>
              <a:rPr dirty="0"/>
              <a:t>：</a:t>
            </a:r>
          </a:p>
          <a:p>
            <a:pPr marL="342900" indent="-342900" algn="l">
              <a:lnSpc>
                <a:spcPct val="100000"/>
              </a:lnSpc>
              <a:spcBef>
                <a:spcPts val="1900"/>
              </a:spcBef>
              <a:defRPr sz="3200" b="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（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取值很大时，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DKNAP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算法的有效性令人失望   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O(2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342900" indent="-342900" algn="l">
              <a:lnSpc>
                <a:spcPct val="100000"/>
              </a:lnSpc>
              <a:spcBef>
                <a:spcPts val="1900"/>
              </a:spcBef>
              <a:defRPr sz="32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）但是，很多情况下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DKNAP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算法可在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“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适当的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”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时间内解出，因为很多情况下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都是整数，而且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sz="2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小的多。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23C6A9-811E-A54A-AA96-F442C52762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1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0076FBF7-2EC1-224F-AEFE-655393C35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74700"/>
          </a:xfrm>
        </p:spPr>
        <p:txBody>
          <a:bodyPr/>
          <a:lstStyle/>
          <a:p>
            <a:r>
              <a:rPr lang="zh-CN" altLang="en-US" sz="3600" b="1">
                <a:solidFill>
                  <a:srgbClr val="431CE8"/>
                </a:solidFill>
              </a:rPr>
              <a:t>使用试探方法加速</a:t>
            </a:r>
            <a:r>
              <a:rPr lang="en-US" altLang="zh-CN" sz="3600" b="1">
                <a:solidFill>
                  <a:srgbClr val="431CE8"/>
                </a:solidFill>
              </a:rPr>
              <a:t>DKNAP</a:t>
            </a:r>
            <a:r>
              <a:rPr lang="zh-CN" altLang="en-US" sz="3600" b="1">
                <a:solidFill>
                  <a:srgbClr val="431CE8"/>
                </a:solidFill>
              </a:rPr>
              <a:t>算法</a:t>
            </a:r>
            <a:r>
              <a:rPr lang="en-US" altLang="zh-CN" sz="3600" b="1">
                <a:solidFill>
                  <a:srgbClr val="431CE8"/>
                </a:solidFill>
              </a:rPr>
              <a:t>-</a:t>
            </a:r>
            <a:r>
              <a:rPr lang="zh-CN" altLang="en-US" sz="3600" b="1">
                <a:solidFill>
                  <a:srgbClr val="431CE8"/>
                </a:solidFill>
              </a:rPr>
              <a:t>实例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D88D0A6E-45EE-A243-899B-E6908CA825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965200"/>
          </a:xfrm>
        </p:spPr>
        <p:txBody>
          <a:bodyPr/>
          <a:lstStyle/>
          <a:p>
            <a:pPr marL="0" indent="0"/>
            <a:r>
              <a:rPr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启发式方法、试探方法（</a:t>
            </a:r>
            <a:r>
              <a:rPr lang="en-US" altLang="zh-CN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heuristic</a:t>
            </a:r>
            <a:r>
              <a:rPr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  大致给出一个最优解的估计值</a:t>
            </a:r>
            <a:r>
              <a:rPr lang="en-US" altLang="zh-CN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400" b="1" dirty="0" err="1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dirty="0" err="1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f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(M)</a:t>
            </a:r>
            <a:r>
              <a:rPr lang="zh-CN" altLang="en-US" sz="2400" b="1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，</a:t>
            </a:r>
          </a:p>
        </p:txBody>
      </p:sp>
      <p:sp>
        <p:nvSpPr>
          <p:cNvPr id="399365" name="Rectangle 5">
            <a:extLst>
              <a:ext uri="{FF2B5EF4-FFF2-40B4-BE49-F238E27FC236}">
                <a16:creationId xmlns:a16="http://schemas.microsoft.com/office/drawing/2014/main" id="{DE689799-558C-624B-B038-EA4EDA58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3825"/>
            <a:ext cx="82296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825500" indent="-285750">
              <a:buClr>
                <a:schemeClr val="tx2"/>
              </a:buClr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233488" indent="-228600">
              <a:buClr>
                <a:schemeClr val="accent1"/>
              </a:buClr>
              <a:buSzPct val="65000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41475" indent="-228600"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chemeClr val="tx2"/>
              </a:buClr>
              <a:buSzPct val="80000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则对于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altLang="zh-CN" sz="2400" baseline="300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中的序偶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(P,W)S</a:t>
            </a:r>
            <a:r>
              <a:rPr lang="en-US" altLang="zh-CN" sz="2400" baseline="300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，如果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P+ PLEFT(</a:t>
            </a:r>
            <a:r>
              <a:rPr lang="en-US" altLang="zh-CN" sz="2400" dirty="0" err="1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)L, </a:t>
            </a: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则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(P,W)</a:t>
            </a: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就可以从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S</a:t>
            </a:r>
            <a:r>
              <a:rPr lang="en-US" altLang="zh-CN" sz="2400" baseline="300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  <a:sym typeface="Symbol" pitchFamily="2" charset="2"/>
              </a:rPr>
              <a:t>中清除掉。</a:t>
            </a:r>
          </a:p>
        </p:txBody>
      </p:sp>
      <p:graphicFrame>
        <p:nvGraphicFramePr>
          <p:cNvPr id="399366" name="Object 6">
            <a:extLst>
              <a:ext uri="{FF2B5EF4-FFF2-40B4-BE49-F238E27FC236}">
                <a16:creationId xmlns:a16="http://schemas.microsoft.com/office/drawing/2014/main" id="{CCC9AF12-4570-1C4F-83E3-4A99B027E96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2636838"/>
          <a:ext cx="3092450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公式" r:id="rId3" imgW="31889700" imgH="8191500" progId="Equation.3">
                  <p:embed/>
                </p:oleObj>
              </mc:Choice>
              <mc:Fallback>
                <p:oleObj name="公式" r:id="rId3" imgW="31889700" imgH="8191500" progId="Equation.3">
                  <p:embed/>
                  <p:pic>
                    <p:nvPicPr>
                      <p:cNvPr id="399366" name="Object 6">
                        <a:extLst>
                          <a:ext uri="{FF2B5EF4-FFF2-40B4-BE49-F238E27FC236}">
                            <a16:creationId xmlns:a16="http://schemas.microsoft.com/office/drawing/2014/main" id="{CCC9AF12-4570-1C4F-83E3-4A99B027E9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36838"/>
                        <a:ext cx="3092450" cy="7953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8" name="AutoShape 8">
            <a:extLst>
              <a:ext uri="{FF2B5EF4-FFF2-40B4-BE49-F238E27FC236}">
                <a16:creationId xmlns:a16="http://schemas.microsoft.com/office/drawing/2014/main" id="{E98BD774-ABD7-0947-81B4-2350D2F7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2708275"/>
            <a:ext cx="4392612" cy="792163"/>
          </a:xfrm>
          <a:prstGeom prst="wedgeRoundRectCallout">
            <a:avLst>
              <a:gd name="adj1" fmla="val -62542"/>
              <a:gd name="adj2" fmla="val -17333"/>
              <a:gd name="adj3" fmla="val 16667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把第</a:t>
            </a:r>
            <a:r>
              <a:rPr lang="en-US" altLang="zh-CN" sz="2000" dirty="0">
                <a:latin typeface="Times New Roman" panose="02020603050405020304" pitchFamily="18" charset="0"/>
              </a:rPr>
              <a:t>i+1,…,n</a:t>
            </a:r>
            <a:r>
              <a:rPr lang="zh-CN" altLang="en-US" sz="2000" dirty="0">
                <a:latin typeface="Times New Roman" panose="02020603050405020304" pitchFamily="18" charset="0"/>
              </a:rPr>
              <a:t>个物品都放进背包，可获得的效益和</a:t>
            </a:r>
          </a:p>
        </p:txBody>
      </p:sp>
      <p:sp>
        <p:nvSpPr>
          <p:cNvPr id="399369" name="AutoShape 9">
            <a:extLst>
              <a:ext uri="{FF2B5EF4-FFF2-40B4-BE49-F238E27FC236}">
                <a16:creationId xmlns:a16="http://schemas.microsoft.com/office/drawing/2014/main" id="{CE63A2EE-1194-F74B-A4C3-40EC93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868863"/>
            <a:ext cx="7416800" cy="1655762"/>
          </a:xfrm>
          <a:prstGeom prst="wedgeRoundRectCallout">
            <a:avLst>
              <a:gd name="adj1" fmla="val 43472"/>
              <a:gd name="adj2" fmla="val -77227"/>
              <a:gd name="adj3" fmla="val 16667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sz="2200" dirty="0">
                <a:latin typeface="Times New Roman" panose="02020603050405020304" pitchFamily="18" charset="0"/>
              </a:rPr>
              <a:t>P+PLEFT(</a:t>
            </a:r>
            <a:r>
              <a:rPr lang="en-US" altLang="zh-CN" sz="2200" dirty="0" err="1">
                <a:latin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</a:rPr>
              <a:t>)&lt;L</a:t>
            </a:r>
            <a:r>
              <a:rPr lang="zh-CN" altLang="en-US" sz="2200" dirty="0">
                <a:latin typeface="Times New Roman" panose="02020603050405020304" pitchFamily="18" charset="0"/>
              </a:rPr>
              <a:t>表示</a:t>
            </a:r>
            <a:r>
              <a:rPr lang="en-US" altLang="zh-CN" sz="2200" dirty="0">
                <a:latin typeface="Times New Roman" panose="02020603050405020304" pitchFamily="18" charset="0"/>
              </a:rPr>
              <a:t>: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200" dirty="0">
                <a:latin typeface="Times New Roman" panose="02020603050405020304" pitchFamily="18" charset="0"/>
              </a:rPr>
              <a:t>在序偶</a:t>
            </a:r>
            <a:r>
              <a:rPr lang="en-US" altLang="zh-CN" sz="2200" dirty="0">
                <a:latin typeface="Times New Roman" panose="02020603050405020304" pitchFamily="18" charset="0"/>
              </a:rPr>
              <a:t>(P,W)</a:t>
            </a:r>
            <a:r>
              <a:rPr lang="zh-CN" altLang="en-US" sz="2200" dirty="0">
                <a:latin typeface="Times New Roman" panose="02020603050405020304" pitchFamily="18" charset="0"/>
              </a:rPr>
              <a:t>的基础上，即便把剩下的所有物品都放入背包，所获得效益值也比估计值</a:t>
            </a:r>
            <a:r>
              <a:rPr lang="en-US" altLang="zh-CN" sz="2200" dirty="0">
                <a:latin typeface="Times New Roman" panose="02020603050405020304" pitchFamily="18" charset="0"/>
              </a:rPr>
              <a:t>L</a:t>
            </a:r>
            <a:r>
              <a:rPr lang="zh-CN" altLang="en-US" sz="2200" dirty="0">
                <a:latin typeface="Times New Roman" panose="02020603050405020304" pitchFamily="18" charset="0"/>
              </a:rPr>
              <a:t>小，所以序偶</a:t>
            </a:r>
            <a:r>
              <a:rPr lang="en-US" altLang="zh-CN" sz="2200" dirty="0">
                <a:latin typeface="Times New Roman" panose="02020603050405020304" pitchFamily="18" charset="0"/>
              </a:rPr>
              <a:t>(P,W)</a:t>
            </a:r>
            <a:r>
              <a:rPr lang="zh-CN" altLang="en-US" sz="2200" dirty="0">
                <a:latin typeface="Times New Roman" panose="02020603050405020304" pitchFamily="18" charset="0"/>
              </a:rPr>
              <a:t>不可能最终导致最优解，故可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提前</a:t>
            </a:r>
            <a:r>
              <a:rPr lang="zh-CN" altLang="en-US" sz="2200" dirty="0">
                <a:latin typeface="Times New Roman" panose="02020603050405020304" pitchFamily="18" charset="0"/>
              </a:rPr>
              <a:t>清除之。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E387B-BDD0-C647-AEF7-482CB3E3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3DE9-245F-074C-9D04-7A29E115E45B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3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5" grpId="0"/>
      <p:bldP spid="399368" grpId="0" animBg="1"/>
      <p:bldP spid="39936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Shape 4780"/>
          <p:cNvSpPr>
            <a:spLocks noGrp="1"/>
          </p:cNvSpPr>
          <p:nvPr>
            <p:ph type="title"/>
          </p:nvPr>
        </p:nvSpPr>
        <p:spPr>
          <a:xfrm>
            <a:off x="457200" y="277812"/>
            <a:ext cx="8229600" cy="1138238"/>
          </a:xfrm>
          <a:prstGeom prst="rect">
            <a:avLst/>
          </a:prstGeom>
        </p:spPr>
        <p:txBody>
          <a:bodyPr/>
          <a:lstStyle/>
          <a:p>
            <a:pPr>
              <a:defRPr sz="3600">
                <a:solidFill>
                  <a:srgbClr val="431CE8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t>使用试探方法加速</a:t>
            </a:r>
            <a:r>
              <a:rPr b="1">
                <a:latin typeface="Garamond"/>
                <a:ea typeface="Garamond"/>
                <a:cs typeface="Garamond"/>
                <a:sym typeface="Garamond"/>
              </a:rPr>
              <a:t>DKNAP</a:t>
            </a:r>
            <a:r>
              <a:t>算法</a:t>
            </a:r>
            <a:r>
              <a:rPr b="1">
                <a:latin typeface="Garamond"/>
                <a:ea typeface="Garamond"/>
                <a:cs typeface="Garamond"/>
                <a:sym typeface="Garamond"/>
              </a:rPr>
              <a:t>-</a:t>
            </a:r>
            <a:r>
              <a:t>实例</a:t>
            </a:r>
          </a:p>
        </p:txBody>
      </p:sp>
      <p:sp>
        <p:nvSpPr>
          <p:cNvPr id="4781" name="Shape 4781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1828800"/>
          </a:xfrm>
          <a:prstGeom prst="rect">
            <a:avLst/>
          </a:prstGeom>
        </p:spPr>
        <p:txBody>
          <a:bodyPr/>
          <a:lstStyle/>
          <a:p>
            <a:pPr marL="0" indent="0" defTabSz="831850">
              <a:spcBef>
                <a:spcPts val="500"/>
              </a:spcBef>
              <a:buSzTx/>
              <a:buNone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例：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=6,(p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,…p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)=(W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, …W</a:t>
            </a:r>
            <a:r>
              <a:rPr b="1" baseline="-27000" dirty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)=(100,50,20,10,7,3),M=165</a:t>
            </a:r>
            <a:endParaRPr b="1" dirty="0"/>
          </a:p>
          <a:p>
            <a:pPr marL="0" indent="0" algn="ctr" defTabSz="831850">
              <a:spcBef>
                <a:spcPts val="500"/>
              </a:spcBef>
              <a:buSzTx/>
              <a:buNone/>
              <a:defRPr sz="210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估计值</a:t>
            </a:r>
            <a:r>
              <a:rPr b="1" dirty="0" err="1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 err="1"/>
              <a:t>取多少</a:t>
            </a:r>
            <a:r>
              <a:rPr dirty="0"/>
              <a:t>？</a:t>
            </a:r>
            <a:endParaRPr b="1" dirty="0"/>
          </a:p>
          <a:p>
            <a:pPr marL="0" indent="0" defTabSz="831850">
              <a:spcBef>
                <a:spcPts val="500"/>
              </a:spcBef>
              <a:buSzTx/>
              <a:buNone/>
              <a:defRPr sz="2100">
                <a:latin typeface="宋体"/>
                <a:ea typeface="宋体"/>
                <a:cs typeface="宋体"/>
                <a:sym typeface="宋体"/>
              </a:defRPr>
            </a:pPr>
            <a:r>
              <a:rPr dirty="0"/>
              <a:t>大致可以看出，物品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1,2,4,6</a:t>
            </a:r>
            <a:r>
              <a:rPr dirty="0"/>
              <a:t>放入包中，可获得效益值为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163&lt;M</a:t>
            </a:r>
            <a:r>
              <a:rPr dirty="0"/>
              <a:t>，取估计值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dirty="0"/>
              <a:t>为</a:t>
            </a:r>
            <a:r>
              <a:rPr b="1" dirty="0">
                <a:latin typeface="Times New Roman"/>
                <a:ea typeface="Times New Roman"/>
                <a:cs typeface="Times New Roman"/>
                <a:sym typeface="Times New Roman"/>
              </a:rPr>
              <a:t>163</a:t>
            </a:r>
          </a:p>
        </p:txBody>
      </p:sp>
      <p:sp>
        <p:nvSpPr>
          <p:cNvPr id="4782" name="Shape 4782"/>
          <p:cNvSpPr/>
          <p:nvPr/>
        </p:nvSpPr>
        <p:spPr>
          <a:xfrm>
            <a:off x="755650" y="3659187"/>
            <a:ext cx="7488238" cy="3062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PLEFT(0)=p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=190,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PLEFT(1)=p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=90,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PLEFT(2)=p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=40,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PLEFT(3)=p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PLEFT(4)=p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+p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PLEFT(5)=p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=3,    PLEFT(6)=0</a:t>
            </a:r>
          </a:p>
        </p:txBody>
      </p:sp>
      <p:grpSp>
        <p:nvGrpSpPr>
          <p:cNvPr id="4785" name="Group 4785"/>
          <p:cNvGrpSpPr/>
          <p:nvPr/>
        </p:nvGrpSpPr>
        <p:grpSpPr>
          <a:xfrm>
            <a:off x="4427537" y="2924175"/>
            <a:ext cx="2881313" cy="823913"/>
            <a:chOff x="0" y="0"/>
            <a:chExt cx="2881312" cy="823912"/>
          </a:xfrm>
        </p:grpSpPr>
        <p:sp>
          <p:nvSpPr>
            <p:cNvPr id="4783" name="Shape 4783"/>
            <p:cNvSpPr/>
            <p:nvPr/>
          </p:nvSpPr>
          <p:spPr>
            <a:xfrm>
              <a:off x="0" y="0"/>
              <a:ext cx="2881313" cy="82391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4784" name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881313" cy="8239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3B56E3-5179-8542-BDCF-8DD9C0BDA14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7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7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478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4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4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4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1" grpId="0" animBg="1" advAuto="0"/>
      <p:bldP spid="4782" grpId="0" build="p" bldLvl="5" animBg="1" advAuto="0"/>
      <p:bldP spid="4785" grpId="0" animBg="1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531BE1E4-59E5-F244-83C2-19413495F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>
            <a:normAutofit fontScale="90000"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(p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,…p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)=(W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, …W</a:t>
            </a:r>
            <a:r>
              <a:rPr lang="en-US" altLang="zh-CN" sz="3200" b="1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)=(100,50,20,10,7,3)</a:t>
            </a:r>
          </a:p>
        </p:txBody>
      </p:sp>
      <p:sp>
        <p:nvSpPr>
          <p:cNvPr id="506883" name="Rectangle 3">
            <a:extLst>
              <a:ext uri="{FF2B5EF4-FFF2-40B4-BE49-F238E27FC236}">
                <a16:creationId xmlns:a16="http://schemas.microsoft.com/office/drawing/2014/main" id="{99AB5DC8-3A87-754E-8560-B5DC8225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4012" y="976312"/>
            <a:ext cx="8435975" cy="23066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M=165</a:t>
            </a: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，估计值</a:t>
            </a: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L=163,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PLEFT(0)=190, PLEFT(1)=90, PLEFT(2)=40, PLEFT(3)=20, PLEFT(4)=10, PLEFT(5)=3, PLEFT(6)=0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30000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={(0,0)}</a:t>
            </a:r>
            <a:r>
              <a:rPr lang="zh-CN" altLang="en-US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，因为</a:t>
            </a: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zh-CN" altLang="en-US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相同，所以简写为</a:t>
            </a: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30000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ED5FFF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={0}, 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b="1" baseline="30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baseline="-25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={0+p</a:t>
            </a:r>
            <a:r>
              <a:rPr lang="en-US" altLang="zh-CN" b="1" baseline="-25000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=0+100}={100}    </a:t>
            </a:r>
          </a:p>
        </p:txBody>
      </p:sp>
      <p:sp>
        <p:nvSpPr>
          <p:cNvPr id="506884" name="Rectangle 4">
            <a:extLst>
              <a:ext uri="{FF2B5EF4-FFF2-40B4-BE49-F238E27FC236}">
                <a16:creationId xmlns:a16="http://schemas.microsoft.com/office/drawing/2014/main" id="{CEBC8EA4-8FDF-BE47-B185-D42D80DAA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567" y="3286125"/>
            <a:ext cx="5364957" cy="503238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0+PLEFT(1)=90&lt;L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可以清除</a:t>
            </a:r>
          </a:p>
        </p:txBody>
      </p:sp>
      <p:sp>
        <p:nvSpPr>
          <p:cNvPr id="506886" name="Line 6">
            <a:extLst>
              <a:ext uri="{FF2B5EF4-FFF2-40B4-BE49-F238E27FC236}">
                <a16:creationId xmlns:a16="http://schemas.microsoft.com/office/drawing/2014/main" id="{10BD93CD-ABB8-5941-B315-84174E32A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284538"/>
            <a:ext cx="431800" cy="358775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3A13023C-DE95-F54B-A70F-08F54BDD5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" y="3963316"/>
            <a:ext cx="5364956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2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zh-CN" dirty="0">
                <a:latin typeface="Times New Roman" panose="02020603050405020304" pitchFamily="18" charset="0"/>
              </a:rPr>
              <a:t>={100+p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0" lang="en-US" altLang="zh-CN" dirty="0">
                <a:latin typeface="Times New Roman" panose="02020603050405020304" pitchFamily="18" charset="0"/>
              </a:rPr>
              <a:t>=100+50}={150}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92F7BC9E-51E2-8B44-8E7A-67772BA1D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6" y="333692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1</a:t>
            </a:r>
            <a:r>
              <a:rPr kumimoji="0" lang="en-US" altLang="zh-CN" dirty="0">
                <a:latin typeface="Times New Roman" panose="02020603050405020304" pitchFamily="18" charset="0"/>
              </a:rPr>
              <a:t>={0,100} 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5B8B632F-75FC-524A-8174-23F7CF43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58152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2</a:t>
            </a:r>
            <a:r>
              <a:rPr kumimoji="0" lang="en-US" altLang="zh-CN" dirty="0">
                <a:latin typeface="Times New Roman" panose="02020603050405020304" pitchFamily="18" charset="0"/>
              </a:rPr>
              <a:t>={100,150}</a:t>
            </a:r>
          </a:p>
        </p:txBody>
      </p:sp>
      <p:sp>
        <p:nvSpPr>
          <p:cNvPr id="506890" name="Rectangle 10">
            <a:extLst>
              <a:ext uri="{FF2B5EF4-FFF2-40B4-BE49-F238E27FC236}">
                <a16:creationId xmlns:a16="http://schemas.microsoft.com/office/drawing/2014/main" id="{189AB10F-0EF4-3940-94B7-D7AABE2D2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5472113" cy="503238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100+PLEFT(2)=140&lt;L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r>
              <a:rPr lang="en-US" altLang="zh-CN" dirty="0"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</a:rPr>
              <a:t>可清除</a:t>
            </a:r>
          </a:p>
        </p:txBody>
      </p:sp>
      <p:sp>
        <p:nvSpPr>
          <p:cNvPr id="506891" name="Line 11">
            <a:extLst>
              <a:ext uri="{FF2B5EF4-FFF2-40B4-BE49-F238E27FC236}">
                <a16:creationId xmlns:a16="http://schemas.microsoft.com/office/drawing/2014/main" id="{3F20864A-19DC-B240-851C-0F913A1283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508500"/>
            <a:ext cx="288925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2" name="Text Box 12">
            <a:extLst>
              <a:ext uri="{FF2B5EF4-FFF2-40B4-BE49-F238E27FC236}">
                <a16:creationId xmlns:a16="http://schemas.microsoft.com/office/drawing/2014/main" id="{F5381189-1D5F-D540-9948-E6A19EEFC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606" y="5237162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3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zh-CN" dirty="0">
                <a:latin typeface="Times New Roman" panose="02020603050405020304" pitchFamily="18" charset="0"/>
              </a:rPr>
              <a:t>={150+p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kumimoji="0" lang="en-US" altLang="zh-CN" dirty="0">
                <a:latin typeface="Times New Roman" panose="02020603050405020304" pitchFamily="18" charset="0"/>
              </a:rPr>
              <a:t>=150+20}={170}</a:t>
            </a:r>
          </a:p>
        </p:txBody>
      </p:sp>
      <p:sp>
        <p:nvSpPr>
          <p:cNvPr id="506893" name="Rectangle 13">
            <a:extLst>
              <a:ext uri="{FF2B5EF4-FFF2-40B4-BE49-F238E27FC236}">
                <a16:creationId xmlns:a16="http://schemas.microsoft.com/office/drawing/2014/main" id="{73E60061-8339-9A42-89F5-348CFEA74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229225"/>
            <a:ext cx="3671888" cy="503238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170&gt;M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r>
              <a:rPr lang="en-US" altLang="zh-CN" dirty="0">
                <a:latin typeface="Times New Roman" panose="02020603050405020304" pitchFamily="18" charset="0"/>
              </a:rPr>
              <a:t>170</a:t>
            </a:r>
            <a:r>
              <a:rPr lang="zh-CN" altLang="en-US" dirty="0">
                <a:latin typeface="Times New Roman" panose="02020603050405020304" pitchFamily="18" charset="0"/>
              </a:rPr>
              <a:t>可清除</a:t>
            </a:r>
          </a:p>
        </p:txBody>
      </p:sp>
      <p:sp>
        <p:nvSpPr>
          <p:cNvPr id="506894" name="Line 14">
            <a:extLst>
              <a:ext uri="{FF2B5EF4-FFF2-40B4-BE49-F238E27FC236}">
                <a16:creationId xmlns:a16="http://schemas.microsoft.com/office/drawing/2014/main" id="{2F302FFC-B5E1-2943-A8A4-72FD82F7B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5229225"/>
            <a:ext cx="288925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895" name="Text Box 15">
            <a:extLst>
              <a:ext uri="{FF2B5EF4-FFF2-40B4-BE49-F238E27FC236}">
                <a16:creationId xmlns:a16="http://schemas.microsoft.com/office/drawing/2014/main" id="{041C3E4B-3305-2747-AAFF-6D1E59B28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594995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3</a:t>
            </a:r>
            <a:r>
              <a:rPr kumimoji="0" lang="en-US" altLang="zh-CN" dirty="0">
                <a:latin typeface="Times New Roman" panose="02020603050405020304" pitchFamily="18" charset="0"/>
              </a:rPr>
              <a:t>={150}</a:t>
            </a:r>
          </a:p>
        </p:txBody>
      </p:sp>
      <p:sp>
        <p:nvSpPr>
          <p:cNvPr id="506896" name="Rectangle 16">
            <a:extLst>
              <a:ext uri="{FF2B5EF4-FFF2-40B4-BE49-F238E27FC236}">
                <a16:creationId xmlns:a16="http://schemas.microsoft.com/office/drawing/2014/main" id="{B482679D-A949-0342-AFDA-87420F12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021388"/>
            <a:ext cx="6192838" cy="503237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150+PLEFT(3)=170&gt;L</a:t>
            </a:r>
            <a:r>
              <a:rPr lang="zh-CN" altLang="en-US">
                <a:latin typeface="Times New Roman" panose="02020603050405020304" pitchFamily="18" charset="0"/>
              </a:rPr>
              <a:t>，故保留</a:t>
            </a:r>
            <a:r>
              <a:rPr lang="en-US" altLang="zh-CN">
                <a:latin typeface="Times New Roman" panose="02020603050405020304" pitchFamily="18" charset="0"/>
              </a:rPr>
              <a:t>150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006452C-F0D9-EC43-9BBA-9123579D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987" y="6469063"/>
            <a:ext cx="265620" cy="243840"/>
          </a:xfrm>
        </p:spPr>
        <p:txBody>
          <a:bodyPr/>
          <a:lstStyle/>
          <a:p>
            <a:fld id="{55310775-6C3A-0447-A521-D728EA3B32A1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00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0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0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0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0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4" grpId="0" animBg="1"/>
      <p:bldP spid="506887" grpId="0"/>
      <p:bldP spid="506888" grpId="0"/>
      <p:bldP spid="506889" grpId="0"/>
      <p:bldP spid="506890" grpId="0" animBg="1"/>
      <p:bldP spid="506892" grpId="0"/>
      <p:bldP spid="506893" grpId="0" animBg="1"/>
      <p:bldP spid="506895" grpId="0"/>
      <p:bldP spid="50689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EE2B7062-DA4B-3747-A48D-806AFB274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58800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(p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,…p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)=(W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…W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)=(100,50,20,10,7,3)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E7496E65-1606-494E-A0B0-37BB0BB88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0925"/>
            <a:ext cx="8435975" cy="144145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M=165</a:t>
            </a:r>
            <a:r>
              <a:rPr lang="zh-CN" altLang="en-US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，估计值</a:t>
            </a: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L=163, 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dirty="0">
                <a:latin typeface="Songti SC" panose="02010600040101010101" pitchFamily="2" charset="-122"/>
                <a:ea typeface="Songti SC" panose="02010600040101010101" pitchFamily="2" charset="-122"/>
                <a:cs typeface="Times New Roman" panose="02020603050405020304" pitchFamily="18" charset="0"/>
              </a:rPr>
              <a:t>PLEFT(0)=190, PLEFT(1)=90, PLEFT(2)=40, PLEFT(3)=20, PLEFT(4)=10, PLEFT(5)=3, PLEFT(6)=0</a:t>
            </a:r>
          </a:p>
        </p:txBody>
      </p:sp>
      <p:sp>
        <p:nvSpPr>
          <p:cNvPr id="507910" name="Text Box 6">
            <a:extLst>
              <a:ext uri="{FF2B5EF4-FFF2-40B4-BE49-F238E27FC236}">
                <a16:creationId xmlns:a16="http://schemas.microsoft.com/office/drawing/2014/main" id="{FC2D90CA-DBB6-5C49-9969-6510F4EE1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3105495"/>
            <a:ext cx="512445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4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zh-CN" dirty="0">
                <a:latin typeface="Times New Roman" panose="02020603050405020304" pitchFamily="18" charset="0"/>
              </a:rPr>
              <a:t>={150+p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kumimoji="0" lang="en-US" altLang="zh-CN" dirty="0">
                <a:latin typeface="Times New Roman" panose="02020603050405020304" pitchFamily="18" charset="0"/>
              </a:rPr>
              <a:t>=150+10}={160}</a:t>
            </a:r>
          </a:p>
        </p:txBody>
      </p:sp>
      <p:sp>
        <p:nvSpPr>
          <p:cNvPr id="507911" name="Text Box 7">
            <a:extLst>
              <a:ext uri="{FF2B5EF4-FFF2-40B4-BE49-F238E27FC236}">
                <a16:creationId xmlns:a16="http://schemas.microsoft.com/office/drawing/2014/main" id="{0191CFAB-2CC3-5046-8796-46ABB7CDB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2375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3</a:t>
            </a:r>
            <a:r>
              <a:rPr kumimoji="0" lang="en-US" altLang="zh-CN" dirty="0">
                <a:latin typeface="Times New Roman" panose="02020603050405020304" pitchFamily="18" charset="0"/>
              </a:rPr>
              <a:t>={150} </a:t>
            </a:r>
          </a:p>
        </p:txBody>
      </p:sp>
      <p:sp>
        <p:nvSpPr>
          <p:cNvPr id="507912" name="Text Box 8">
            <a:extLst>
              <a:ext uri="{FF2B5EF4-FFF2-40B4-BE49-F238E27FC236}">
                <a16:creationId xmlns:a16="http://schemas.microsoft.com/office/drawing/2014/main" id="{91937D7F-201A-4E45-B571-4B204FAF0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16338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>
                <a:latin typeface="Times New Roman" panose="02020603050405020304" pitchFamily="18" charset="0"/>
              </a:rPr>
              <a:t>4</a:t>
            </a:r>
            <a:r>
              <a:rPr kumimoji="0" lang="en-US" altLang="zh-CN">
                <a:latin typeface="Times New Roman" panose="02020603050405020304" pitchFamily="18" charset="0"/>
              </a:rPr>
              <a:t>={150,160}</a:t>
            </a:r>
          </a:p>
        </p:txBody>
      </p:sp>
      <p:sp>
        <p:nvSpPr>
          <p:cNvPr id="507913" name="Rectangle 9">
            <a:extLst>
              <a:ext uri="{FF2B5EF4-FFF2-40B4-BE49-F238E27FC236}">
                <a16:creationId xmlns:a16="http://schemas.microsoft.com/office/drawing/2014/main" id="{8296BDE6-DC00-1346-B968-6DD3DC70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20" y="3642518"/>
            <a:ext cx="6045994" cy="503237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150+PLEFT(4)=160&lt;L</a:t>
            </a:r>
            <a:r>
              <a:rPr lang="zh-CN" altLang="en-US">
                <a:latin typeface="Times New Roman" panose="02020603050405020304" pitchFamily="18" charset="0"/>
              </a:rPr>
              <a:t>，故</a:t>
            </a:r>
            <a:r>
              <a:rPr lang="en-US" altLang="zh-CN">
                <a:latin typeface="Times New Roman" panose="02020603050405020304" pitchFamily="18" charset="0"/>
              </a:rPr>
              <a:t>150</a:t>
            </a:r>
            <a:r>
              <a:rPr lang="zh-CN" altLang="en-US">
                <a:latin typeface="Times New Roman" panose="02020603050405020304" pitchFamily="18" charset="0"/>
              </a:rPr>
              <a:t>可清除</a:t>
            </a:r>
          </a:p>
        </p:txBody>
      </p:sp>
      <p:sp>
        <p:nvSpPr>
          <p:cNvPr id="507914" name="Line 10">
            <a:extLst>
              <a:ext uri="{FF2B5EF4-FFF2-40B4-BE49-F238E27FC236}">
                <a16:creationId xmlns:a16="http://schemas.microsoft.com/office/drawing/2014/main" id="{6337840B-4EF3-1F4D-A8CC-61B43AC2E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716338"/>
            <a:ext cx="288925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15" name="Text Box 11">
            <a:extLst>
              <a:ext uri="{FF2B5EF4-FFF2-40B4-BE49-F238E27FC236}">
                <a16:creationId xmlns:a16="http://schemas.microsoft.com/office/drawing/2014/main" id="{45D43386-8FB3-444B-89D0-42F1FBF9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294" y="4414837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5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0" lang="en-US" altLang="zh-CN" dirty="0">
                <a:latin typeface="Times New Roman" panose="02020603050405020304" pitchFamily="18" charset="0"/>
              </a:rPr>
              <a:t>={160+p</a:t>
            </a:r>
            <a:r>
              <a:rPr kumimoji="0"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kumimoji="0" lang="en-US" altLang="zh-CN" dirty="0">
                <a:latin typeface="Times New Roman" panose="02020603050405020304" pitchFamily="18" charset="0"/>
              </a:rPr>
              <a:t>=160+7}={167}</a:t>
            </a:r>
          </a:p>
        </p:txBody>
      </p:sp>
      <p:sp>
        <p:nvSpPr>
          <p:cNvPr id="507916" name="Rectangle 12">
            <a:extLst>
              <a:ext uri="{FF2B5EF4-FFF2-40B4-BE49-F238E27FC236}">
                <a16:creationId xmlns:a16="http://schemas.microsoft.com/office/drawing/2014/main" id="{FCE2ABAA-104B-B84A-97FB-ACCB7F745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365625"/>
            <a:ext cx="3671888" cy="503238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167&gt;M</a:t>
            </a:r>
            <a:r>
              <a:rPr lang="zh-CN" altLang="en-US" dirty="0">
                <a:latin typeface="Times New Roman" panose="02020603050405020304" pitchFamily="18" charset="0"/>
              </a:rPr>
              <a:t>，故</a:t>
            </a:r>
            <a:r>
              <a:rPr lang="en-US" altLang="zh-CN" dirty="0">
                <a:latin typeface="Times New Roman" panose="02020603050405020304" pitchFamily="18" charset="0"/>
              </a:rPr>
              <a:t>167</a:t>
            </a:r>
            <a:r>
              <a:rPr lang="zh-CN" altLang="en-US" dirty="0">
                <a:latin typeface="Times New Roman" panose="02020603050405020304" pitchFamily="18" charset="0"/>
              </a:rPr>
              <a:t>可清除</a:t>
            </a:r>
          </a:p>
        </p:txBody>
      </p:sp>
      <p:sp>
        <p:nvSpPr>
          <p:cNvPr id="507917" name="Line 13">
            <a:extLst>
              <a:ext uri="{FF2B5EF4-FFF2-40B4-BE49-F238E27FC236}">
                <a16:creationId xmlns:a16="http://schemas.microsoft.com/office/drawing/2014/main" id="{E993988E-530D-274D-A174-925821E7D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65625"/>
            <a:ext cx="288925" cy="57626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18" name="Text Box 14">
            <a:extLst>
              <a:ext uri="{FF2B5EF4-FFF2-40B4-BE49-F238E27FC236}">
                <a16:creationId xmlns:a16="http://schemas.microsoft.com/office/drawing/2014/main" id="{62679EB0-9CBA-A24F-BECB-BFF81AE84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56187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S</a:t>
            </a:r>
            <a:r>
              <a:rPr kumimoji="0" lang="en-US" altLang="zh-CN" baseline="30000" dirty="0">
                <a:latin typeface="Times New Roman" panose="02020603050405020304" pitchFamily="18" charset="0"/>
              </a:rPr>
              <a:t>5</a:t>
            </a:r>
            <a:r>
              <a:rPr kumimoji="0" lang="en-US" altLang="zh-CN" dirty="0">
                <a:latin typeface="Times New Roman" panose="02020603050405020304" pitchFamily="18" charset="0"/>
              </a:rPr>
              <a:t>={160}</a:t>
            </a:r>
          </a:p>
        </p:txBody>
      </p:sp>
      <p:sp>
        <p:nvSpPr>
          <p:cNvPr id="507919" name="Rectangle 15">
            <a:extLst>
              <a:ext uri="{FF2B5EF4-FFF2-40B4-BE49-F238E27FC236}">
                <a16:creationId xmlns:a16="http://schemas.microsoft.com/office/drawing/2014/main" id="{DA84875E-1325-4F47-B98B-DB43FDD15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719" y="5373688"/>
            <a:ext cx="6045993" cy="1079500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160+W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=163&lt;M</a:t>
            </a:r>
            <a:r>
              <a:rPr lang="zh-CN" altLang="en-US" dirty="0">
                <a:latin typeface="Times New Roman" panose="02020603050405020304" pitchFamily="18" charset="0"/>
              </a:rPr>
              <a:t>，可知最大效益为</a:t>
            </a: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160+P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=163</a:t>
            </a:r>
            <a:r>
              <a:rPr lang="zh-CN" altLang="en-US" dirty="0">
                <a:latin typeface="Times New Roman" panose="02020603050405020304" pitchFamily="18" charset="0"/>
              </a:rPr>
              <a:t>，物品</a:t>
            </a: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应被放入背包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F03E93-BA82-D841-9D65-4F8505DC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580187"/>
            <a:ext cx="265620" cy="243840"/>
          </a:xfrm>
        </p:spPr>
        <p:txBody>
          <a:bodyPr/>
          <a:lstStyle/>
          <a:p>
            <a:fld id="{55310775-6C3A-0447-A521-D728EA3B32A1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50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0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0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0" grpId="0"/>
      <p:bldP spid="507912" grpId="0"/>
      <p:bldP spid="507913" grpId="0" animBg="1"/>
      <p:bldP spid="507915" grpId="0"/>
      <p:bldP spid="507916" grpId="0" animBg="1"/>
      <p:bldP spid="507918" grpId="0"/>
      <p:bldP spid="5079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0" name="Shape 4830"/>
          <p:cNvSpPr>
            <a:spLocks noGrp="1"/>
          </p:cNvSpPr>
          <p:nvPr>
            <p:ph type="body" idx="1"/>
          </p:nvPr>
        </p:nvSpPr>
        <p:spPr>
          <a:xfrm>
            <a:off x="395287" y="836612"/>
            <a:ext cx="8435976" cy="3170238"/>
          </a:xfrm>
          <a:prstGeom prst="rect">
            <a:avLst/>
          </a:prstGeom>
        </p:spPr>
        <p:txBody>
          <a:bodyPr/>
          <a:lstStyle/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0</a:t>
            </a:r>
            <a:r>
              <a:t>={0},                     S</a:t>
            </a:r>
            <a:r>
              <a:rPr baseline="30000"/>
              <a:t>1</a:t>
            </a:r>
            <a:r>
              <a:rPr baseline="-25999"/>
              <a:t>1</a:t>
            </a:r>
            <a:r>
              <a:t>={100}</a:t>
            </a:r>
          </a:p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1</a:t>
            </a:r>
            <a:r>
              <a:t>={100},                 S</a:t>
            </a:r>
            <a:r>
              <a:rPr baseline="30000"/>
              <a:t>2</a:t>
            </a:r>
            <a:r>
              <a:rPr baseline="-25999"/>
              <a:t>1</a:t>
            </a:r>
            <a:r>
              <a:t>={150}</a:t>
            </a:r>
          </a:p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2</a:t>
            </a:r>
            <a:r>
              <a:t>={150},                 S</a:t>
            </a:r>
            <a:r>
              <a:rPr baseline="30000"/>
              <a:t>3</a:t>
            </a:r>
            <a:r>
              <a:rPr baseline="-25999"/>
              <a:t>1</a:t>
            </a:r>
            <a:r>
              <a:t>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∅</a:t>
            </a:r>
          </a:p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3</a:t>
            </a:r>
            <a:r>
              <a:t>={150},                 S</a:t>
            </a:r>
            <a:r>
              <a:rPr baseline="30000"/>
              <a:t>4</a:t>
            </a:r>
            <a:r>
              <a:rPr baseline="-25999"/>
              <a:t>1</a:t>
            </a:r>
            <a:r>
              <a:t>={160}</a:t>
            </a:r>
          </a:p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4</a:t>
            </a:r>
            <a:r>
              <a:t>={160},                 S</a:t>
            </a:r>
            <a:r>
              <a:rPr baseline="30000"/>
              <a:t>5</a:t>
            </a:r>
            <a:r>
              <a:rPr baseline="-25999"/>
              <a:t>1</a:t>
            </a:r>
            <a:r>
              <a:t>=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∅</a:t>
            </a:r>
          </a:p>
          <a:p>
            <a:pPr marL="0" indent="0" defTabSz="849312">
              <a:buSzTx/>
              <a:buNone/>
              <a:defRPr sz="2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</a:t>
            </a:r>
            <a:r>
              <a:rPr baseline="30000"/>
              <a:t>5</a:t>
            </a:r>
            <a:r>
              <a:t>={160},</a:t>
            </a:r>
          </a:p>
        </p:txBody>
      </p:sp>
      <p:sp>
        <p:nvSpPr>
          <p:cNvPr id="4831" name="Shape 4831"/>
          <p:cNvSpPr/>
          <p:nvPr/>
        </p:nvSpPr>
        <p:spPr>
          <a:xfrm>
            <a:off x="468312" y="4005262"/>
            <a:ext cx="7991476" cy="255839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160+W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=163&lt;M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放入背包；</a:t>
            </a:r>
          </a:p>
          <a:p>
            <a:pPr marL="342900" indent="-342900" algn="l">
              <a:lnSpc>
                <a:spcPct val="50000"/>
              </a:lnSpc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来自于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舍弃；</a:t>
            </a:r>
          </a:p>
          <a:p>
            <a:pPr marL="342900" indent="-342900" algn="l">
              <a:lnSpc>
                <a:spcPct val="50000"/>
              </a:lnSpc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160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来自于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放入背包；</a:t>
            </a:r>
          </a:p>
          <a:p>
            <a:pPr marL="342900" indent="-342900" algn="l">
              <a:lnSpc>
                <a:spcPct val="50000"/>
              </a:lnSpc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来自于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舍弃；</a:t>
            </a:r>
          </a:p>
          <a:p>
            <a:pPr marL="342900" indent="-342900" algn="l">
              <a:lnSpc>
                <a:spcPct val="50000"/>
              </a:lnSpc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来自于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放入背包；</a:t>
            </a:r>
          </a:p>
          <a:p>
            <a:pPr marL="342900" indent="-342900" algn="l">
              <a:lnSpc>
                <a:spcPct val="50000"/>
              </a:lnSpc>
              <a:spcBef>
                <a:spcPts val="1600"/>
              </a:spcBef>
              <a:defRPr sz="2800" b="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中的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来自于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，故物品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放入背包</a:t>
            </a:r>
          </a:p>
        </p:txBody>
      </p:sp>
      <p:grpSp>
        <p:nvGrpSpPr>
          <p:cNvPr id="4834" name="Group 4834"/>
          <p:cNvGrpSpPr/>
          <p:nvPr/>
        </p:nvGrpSpPr>
        <p:grpSpPr>
          <a:xfrm>
            <a:off x="4829712" y="2068511"/>
            <a:ext cx="4001551" cy="1008064"/>
            <a:chOff x="-382050" y="139462"/>
            <a:chExt cx="4001550" cy="1008063"/>
          </a:xfrm>
          <a:solidFill>
            <a:srgbClr val="A7FCFF"/>
          </a:solidFill>
        </p:grpSpPr>
        <p:sp>
          <p:nvSpPr>
            <p:cNvPr id="4832" name="Shape 4832"/>
            <p:cNvSpPr/>
            <p:nvPr/>
          </p:nvSpPr>
          <p:spPr>
            <a:xfrm>
              <a:off x="-382050" y="139462"/>
              <a:ext cx="4001550" cy="1008063"/>
            </a:xfrm>
            <a:prstGeom prst="roundRect">
              <a:avLst>
                <a:gd name="adj" fmla="val 16667"/>
              </a:avLst>
            </a:prstGeom>
            <a:grpFill/>
            <a:ln w="381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342900" indent="-342900"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4833" name="Shape 4833"/>
            <p:cNvSpPr/>
            <p:nvPr/>
          </p:nvSpPr>
          <p:spPr>
            <a:xfrm>
              <a:off x="-332861" y="432594"/>
              <a:ext cx="3952361" cy="43704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marL="342900" indent="-342900" algn="l">
                <a:spcBef>
                  <a:spcPts val="400"/>
                </a:spcBef>
                <a:defRPr sz="1800" b="0">
                  <a:latin typeface="宋体"/>
                  <a:ea typeface="宋体"/>
                  <a:cs typeface="宋体"/>
                  <a:sym typeface="宋体"/>
                </a:defRPr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应将物品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1,2,4,6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放入背包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1C7C9A-9B80-7F4A-803A-DB16DF8B4F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47</a:t>
            </a:fld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15C62F-764E-AB40-9EA2-571A28E82DE1}"/>
              </a:ext>
            </a:extLst>
          </p:cNvPr>
          <p:cNvSpPr txBox="1">
            <a:spLocks noChangeArrowheads="1"/>
          </p:cNvSpPr>
          <p:nvPr/>
        </p:nvSpPr>
        <p:spPr>
          <a:xfrm>
            <a:off x="395287" y="157159"/>
            <a:ext cx="8229600" cy="55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 fontScale="90000"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5pPr>
            <a:lvl6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6pPr>
            <a:lvl7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7pPr>
            <a:lvl8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8pPr>
            <a:lvl9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999900"/>
                </a:solidFill>
                <a:uFillTx/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hangingPunct="1"/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(p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,…p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)=(W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…W</a:t>
            </a:r>
            <a:r>
              <a:rPr lang="en-US" altLang="zh-CN" sz="3600" b="1" baseline="-25000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)=(100,50,20,10,7,3)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1" grpId="1" uiExpand="1" build="p" bldLvl="5" animBg="1" advAuto="0"/>
      <p:bldP spid="4834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7" name="Shape 3757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3758" name="Shape 3758"/>
          <p:cNvSpPr>
            <a:spLocks noGrp="1"/>
          </p:cNvSpPr>
          <p:nvPr>
            <p:ph type="title"/>
          </p:nvPr>
        </p:nvSpPr>
        <p:spPr>
          <a:xfrm>
            <a:off x="395287" y="115887"/>
            <a:ext cx="3165476" cy="649288"/>
          </a:xfrm>
          <a:prstGeom prst="rect">
            <a:avLst/>
          </a:prstGeom>
        </p:spPr>
        <p:txBody>
          <a:bodyPr/>
          <a:lstStyle>
            <a:lvl1pPr defTabSz="647700">
              <a:defRPr sz="3100"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函数</a:t>
            </a:r>
            <a:r>
              <a:rPr lang="zh-CN" altLang="en-US" dirty="0"/>
              <a:t>法</a:t>
            </a:r>
            <a:endParaRPr dirty="0"/>
          </a:p>
        </p:txBody>
      </p:sp>
      <p:sp>
        <p:nvSpPr>
          <p:cNvPr id="3759" name="Shape 3759"/>
          <p:cNvSpPr/>
          <p:nvPr/>
        </p:nvSpPr>
        <p:spPr>
          <a:xfrm>
            <a:off x="250825" y="1401026"/>
            <a:ext cx="8893175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  <a:buSzPct val="100000"/>
              <a:defRPr sz="2800" b="0"/>
            </a:pPr>
            <a:r>
              <a:rPr dirty="0"/>
              <a:t> 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为了求解出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，必须从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开始，根据递推关系式进行计算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3760" name="Shape 3760"/>
          <p:cNvSpPr/>
          <p:nvPr/>
        </p:nvSpPr>
        <p:spPr>
          <a:xfrm>
            <a:off x="250825" y="2419350"/>
            <a:ext cx="8929688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spcBef>
                <a:spcPts val="600"/>
              </a:spcBef>
              <a:buSzPct val="100000"/>
              <a:defRPr sz="2800" b="0"/>
            </a:pPr>
            <a:r>
              <a:rPr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例：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(1,2,5)</a:t>
            </a:r>
            <a:r>
              <a:rPr lang="en-US" altLang="zh-CN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  <a:r>
              <a:rPr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61" name="Shape 3761"/>
          <p:cNvSpPr/>
          <p:nvPr/>
        </p:nvSpPr>
        <p:spPr>
          <a:xfrm>
            <a:off x="395287" y="2995612"/>
            <a:ext cx="8748713" cy="311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>
                <a:solidFill>
                  <a:srgbClr val="FF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</a:t>
            </a:r>
            <a:endParaRPr sz="28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>
                <a:latin typeface="宋体"/>
                <a:ea typeface="宋体"/>
                <a:cs typeface="宋体"/>
                <a:sym typeface="宋体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0</a:t>
            </a: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>
                <a:solidFill>
                  <a:srgbClr val="FF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solidFill>
                  <a:srgbClr val="99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>
                <a:solidFill>
                  <a:srgbClr val="9999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</a:t>
            </a:r>
            <a:endParaRPr sz="28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0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max{0,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457200" indent="-457200" algn="l">
              <a:lnSpc>
                <a:spcPct val="90000"/>
              </a:lnSpc>
              <a:spcBef>
                <a:spcPts val="400"/>
              </a:spcBef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max{0, 0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3767" name="Group 3767"/>
          <p:cNvGrpSpPr/>
          <p:nvPr/>
        </p:nvGrpSpPr>
        <p:grpSpPr>
          <a:xfrm>
            <a:off x="4622006" y="4140947"/>
            <a:ext cx="3898539" cy="1076463"/>
            <a:chOff x="-1" y="1"/>
            <a:chExt cx="5048251" cy="1076462"/>
          </a:xfrm>
        </p:grpSpPr>
        <p:sp>
          <p:nvSpPr>
            <p:cNvPr id="3762" name="Shape 3762"/>
            <p:cNvSpPr/>
            <p:nvPr/>
          </p:nvSpPr>
          <p:spPr>
            <a:xfrm>
              <a:off x="-1" y="367801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3763" name="Shape 3763"/>
            <p:cNvSpPr/>
            <p:nvPr/>
          </p:nvSpPr>
          <p:spPr>
            <a:xfrm>
              <a:off x="1219200" y="1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3764" name="Shape 3764"/>
            <p:cNvSpPr/>
            <p:nvPr/>
          </p:nvSpPr>
          <p:spPr>
            <a:xfrm>
              <a:off x="1219200" y="704952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65" name="Shape 3765"/>
            <p:cNvSpPr/>
            <p:nvPr/>
          </p:nvSpPr>
          <p:spPr>
            <a:xfrm>
              <a:off x="1009650" y="214551"/>
              <a:ext cx="171450" cy="72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3766" name="Shape 3766"/>
            <p:cNvSpPr/>
            <p:nvPr/>
          </p:nvSpPr>
          <p:spPr>
            <a:xfrm>
              <a:off x="1181100" y="335874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772" name="Group 3772"/>
          <p:cNvGrpSpPr/>
          <p:nvPr/>
        </p:nvGrpSpPr>
        <p:grpSpPr>
          <a:xfrm>
            <a:off x="4769642" y="3221111"/>
            <a:ext cx="3314702" cy="774805"/>
            <a:chOff x="-1" y="1"/>
            <a:chExt cx="3314701" cy="774803"/>
          </a:xfrm>
        </p:grpSpPr>
        <p:sp>
          <p:nvSpPr>
            <p:cNvPr id="3768" name="Shape 3768"/>
            <p:cNvSpPr/>
            <p:nvPr/>
          </p:nvSpPr>
          <p:spPr>
            <a:xfrm>
              <a:off x="-1" y="193708"/>
              <a:ext cx="1181101" cy="371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=</a:t>
              </a:r>
            </a:p>
          </p:txBody>
        </p:sp>
        <p:sp>
          <p:nvSpPr>
            <p:cNvPr id="3769" name="Shape 3769"/>
            <p:cNvSpPr/>
            <p:nvPr/>
          </p:nvSpPr>
          <p:spPr>
            <a:xfrm>
              <a:off x="1104900" y="1"/>
              <a:ext cx="2209800" cy="371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</a:t>
              </a:r>
            </a:p>
          </p:txBody>
        </p:sp>
        <p:sp>
          <p:nvSpPr>
            <p:cNvPr id="3770" name="Shape 3770"/>
            <p:cNvSpPr/>
            <p:nvPr/>
          </p:nvSpPr>
          <p:spPr>
            <a:xfrm>
              <a:off x="1181100" y="403294"/>
              <a:ext cx="1943100" cy="3715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771" name="Shape 3771"/>
            <p:cNvSpPr/>
            <p:nvPr/>
          </p:nvSpPr>
          <p:spPr>
            <a:xfrm>
              <a:off x="990600" y="271509"/>
              <a:ext cx="133350" cy="44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</p:grpSp>
      <p:sp>
        <p:nvSpPr>
          <p:cNvPr id="3773" name="Shape 3773"/>
          <p:cNvSpPr/>
          <p:nvPr/>
        </p:nvSpPr>
        <p:spPr>
          <a:xfrm>
            <a:off x="1150936" y="815335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C90CDF-B730-AA43-8A16-14BB954BBE4A}"/>
              </a:ext>
            </a:extLst>
          </p:cNvPr>
          <p:cNvSpPr/>
          <p:nvPr/>
        </p:nvSpPr>
        <p:spPr>
          <a:xfrm>
            <a:off x="3260562" y="251845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5" name="Shape 3775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776" name="Shape 3776"/>
          <p:cNvSpPr/>
          <p:nvPr/>
        </p:nvSpPr>
        <p:spPr>
          <a:xfrm>
            <a:off x="499278" y="2296101"/>
            <a:ext cx="8039415" cy="2461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defRPr sz="1800" b="0">
                <a:solidFill>
                  <a:srgbClr val="FF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algn="l"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=−∞</a:t>
            </a:r>
            <a:endParaRPr sz="28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  <a:sym typeface="宋体"/>
            </a:endParaRPr>
          </a:p>
          <a:p>
            <a:pPr algn="l"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max{0,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max{1,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algn="l"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max{1, 0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}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l">
              <a:defRPr sz="1800" b="0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 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sz="28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max{1, 1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}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3784" name="Group 3784"/>
          <p:cNvGrpSpPr/>
          <p:nvPr/>
        </p:nvGrpSpPr>
        <p:grpSpPr>
          <a:xfrm>
            <a:off x="1511126" y="4844174"/>
            <a:ext cx="4792692" cy="2013826"/>
            <a:chOff x="-1" y="0"/>
            <a:chExt cx="5492251" cy="1857519"/>
          </a:xfrm>
        </p:grpSpPr>
        <p:sp>
          <p:nvSpPr>
            <p:cNvPr id="3777" name="Shape 3777"/>
            <p:cNvSpPr/>
            <p:nvPr/>
          </p:nvSpPr>
          <p:spPr>
            <a:xfrm>
              <a:off x="-1" y="762055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3778" name="Shape 3778"/>
            <p:cNvSpPr/>
            <p:nvPr/>
          </p:nvSpPr>
          <p:spPr>
            <a:xfrm>
              <a:off x="1238250" y="0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            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3779" name="Shape 3779"/>
            <p:cNvSpPr/>
            <p:nvPr/>
          </p:nvSpPr>
          <p:spPr>
            <a:xfrm>
              <a:off x="1276350" y="1486008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1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80" name="Shape 3780"/>
            <p:cNvSpPr/>
            <p:nvPr/>
          </p:nvSpPr>
          <p:spPr>
            <a:xfrm>
              <a:off x="1047750" y="266720"/>
              <a:ext cx="228600" cy="146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3781" name="Shape 3781"/>
            <p:cNvSpPr/>
            <p:nvPr/>
          </p:nvSpPr>
          <p:spPr>
            <a:xfrm>
              <a:off x="1257300" y="1124032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2      3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782" name="Shape 3782"/>
            <p:cNvSpPr/>
            <p:nvPr/>
          </p:nvSpPr>
          <p:spPr>
            <a:xfrm>
              <a:off x="1333500" y="304822"/>
              <a:ext cx="4158750" cy="52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6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83" name="Shape 3783"/>
            <p:cNvSpPr/>
            <p:nvPr/>
          </p:nvSpPr>
          <p:spPr>
            <a:xfrm>
              <a:off x="1362073" y="753953"/>
              <a:ext cx="36576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1                           2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785" name="Shape 3785"/>
          <p:cNvSpPr/>
          <p:nvPr/>
        </p:nvSpPr>
        <p:spPr>
          <a:xfrm>
            <a:off x="322262" y="188912"/>
            <a:ext cx="8713788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6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1718384-88A9-6C46-986E-9388648EA0B6}"/>
              </a:ext>
            </a:extLst>
          </p:cNvPr>
          <p:cNvSpPr/>
          <p:nvPr/>
        </p:nvSpPr>
        <p:spPr>
          <a:xfrm>
            <a:off x="1370305" y="671339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Shape 3773">
            <a:extLst>
              <a:ext uri="{FF2B5EF4-FFF2-40B4-BE49-F238E27FC236}">
                <a16:creationId xmlns:a16="http://schemas.microsoft.com/office/drawing/2014/main" id="{85EA7080-EE02-334C-8AF3-AEB636C2D2AA}"/>
              </a:ext>
            </a:extLst>
          </p:cNvPr>
          <p:cNvSpPr/>
          <p:nvPr/>
        </p:nvSpPr>
        <p:spPr>
          <a:xfrm>
            <a:off x="499278" y="1074833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2" name="Group 3767">
            <a:extLst>
              <a:ext uri="{FF2B5EF4-FFF2-40B4-BE49-F238E27FC236}">
                <a16:creationId xmlns:a16="http://schemas.microsoft.com/office/drawing/2014/main" id="{67D1E063-3BAB-CE4D-BFEB-D8CF050C6EE4}"/>
              </a:ext>
            </a:extLst>
          </p:cNvPr>
          <p:cNvGrpSpPr/>
          <p:nvPr/>
        </p:nvGrpSpPr>
        <p:grpSpPr>
          <a:xfrm>
            <a:off x="5040253" y="1742983"/>
            <a:ext cx="3898539" cy="1076463"/>
            <a:chOff x="-1" y="1"/>
            <a:chExt cx="5048251" cy="1076462"/>
          </a:xfrm>
        </p:grpSpPr>
        <p:sp>
          <p:nvSpPr>
            <p:cNvPr id="23" name="Shape 3762">
              <a:extLst>
                <a:ext uri="{FF2B5EF4-FFF2-40B4-BE49-F238E27FC236}">
                  <a16:creationId xmlns:a16="http://schemas.microsoft.com/office/drawing/2014/main" id="{320ABDB2-165A-6C41-8C42-974CBEC8803E}"/>
                </a:ext>
              </a:extLst>
            </p:cNvPr>
            <p:cNvSpPr/>
            <p:nvPr/>
          </p:nvSpPr>
          <p:spPr>
            <a:xfrm>
              <a:off x="-1" y="367801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24" name="Shape 3763">
              <a:extLst>
                <a:ext uri="{FF2B5EF4-FFF2-40B4-BE49-F238E27FC236}">
                  <a16:creationId xmlns:a16="http://schemas.microsoft.com/office/drawing/2014/main" id="{E3433480-704B-0A46-A1EC-A06E1A0403B1}"/>
                </a:ext>
              </a:extLst>
            </p:cNvPr>
            <p:cNvSpPr/>
            <p:nvPr/>
          </p:nvSpPr>
          <p:spPr>
            <a:xfrm>
              <a:off x="1219200" y="1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25" name="Shape 3764">
              <a:extLst>
                <a:ext uri="{FF2B5EF4-FFF2-40B4-BE49-F238E27FC236}">
                  <a16:creationId xmlns:a16="http://schemas.microsoft.com/office/drawing/2014/main" id="{389A33D1-23B9-A94C-B300-AB0E7BCFD833}"/>
                </a:ext>
              </a:extLst>
            </p:cNvPr>
            <p:cNvSpPr/>
            <p:nvPr/>
          </p:nvSpPr>
          <p:spPr>
            <a:xfrm>
              <a:off x="1219200" y="704952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" name="Shape 3765">
              <a:extLst>
                <a:ext uri="{FF2B5EF4-FFF2-40B4-BE49-F238E27FC236}">
                  <a16:creationId xmlns:a16="http://schemas.microsoft.com/office/drawing/2014/main" id="{9A28D5E6-E3FD-094B-99FA-0265B47C9752}"/>
                </a:ext>
              </a:extLst>
            </p:cNvPr>
            <p:cNvSpPr/>
            <p:nvPr/>
          </p:nvSpPr>
          <p:spPr>
            <a:xfrm>
              <a:off x="1009650" y="214551"/>
              <a:ext cx="171450" cy="72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27" name="Shape 3766">
              <a:extLst>
                <a:ext uri="{FF2B5EF4-FFF2-40B4-BE49-F238E27FC236}">
                  <a16:creationId xmlns:a16="http://schemas.microsoft.com/office/drawing/2014/main" id="{8EBE7FEF-0025-344D-AC74-F6CFEDAB1588}"/>
                </a:ext>
              </a:extLst>
            </p:cNvPr>
            <p:cNvSpPr/>
            <p:nvPr/>
          </p:nvSpPr>
          <p:spPr>
            <a:xfrm>
              <a:off x="1181100" y="335874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3" name="Shape 3793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794" name="Shape 3794"/>
          <p:cNvSpPr/>
          <p:nvPr/>
        </p:nvSpPr>
        <p:spPr>
          <a:xfrm>
            <a:off x="323850" y="4450976"/>
            <a:ext cx="7560872" cy="1338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6000" tIns="36000" rIns="36000" bIns="3600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max{3, 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−∞+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  <a:spcBef>
                <a:spcPts val="4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max{0, 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95" name="Shape 3795"/>
          <p:cNvSpPr/>
          <p:nvPr/>
        </p:nvSpPr>
        <p:spPr>
          <a:xfrm>
            <a:off x="7581900" y="4590474"/>
            <a:ext cx="1104901" cy="1136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60000"/>
              </a:lnSpc>
              <a:spcBef>
                <a:spcPts val="1000"/>
              </a:spcBef>
              <a:defRPr sz="1800" b="0">
                <a:solidFill>
                  <a:srgbClr val="CC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>
              <a:lnSpc>
                <a:spcPct val="60000"/>
              </a:lnSpc>
              <a:spcBef>
                <a:spcPts val="1000"/>
              </a:spcBef>
              <a:defRPr sz="1800" b="0">
                <a:solidFill>
                  <a:srgbClr val="CC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l">
              <a:lnSpc>
                <a:spcPct val="60000"/>
              </a:lnSpc>
              <a:spcBef>
                <a:spcPts val="1000"/>
              </a:spcBef>
              <a:defRPr sz="1800" b="0">
                <a:solidFill>
                  <a:srgbClr val="CC00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96" name="Shape 3796"/>
          <p:cNvSpPr/>
          <p:nvPr/>
        </p:nvSpPr>
        <p:spPr>
          <a:xfrm>
            <a:off x="323850" y="5862637"/>
            <a:ext cx="6610350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600"/>
              </a:spcBef>
              <a:defRPr sz="2800" b="0">
                <a:solidFill>
                  <a:srgbClr val="FF0000"/>
                </a:solidFill>
                <a:latin typeface="宋体"/>
                <a:ea typeface="宋体"/>
                <a:cs typeface="宋体"/>
                <a:sym typeface="宋体"/>
              </a:defRPr>
            </a:pPr>
            <a:r>
              <a:rPr dirty="0" err="1"/>
              <a:t>最优决策序列为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x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(1,0,1)</a:t>
            </a:r>
          </a:p>
        </p:txBody>
      </p:sp>
      <p:sp>
        <p:nvSpPr>
          <p:cNvPr id="3797" name="Shape 3797"/>
          <p:cNvSpPr/>
          <p:nvPr/>
        </p:nvSpPr>
        <p:spPr>
          <a:xfrm>
            <a:off x="323850" y="2276475"/>
            <a:ext cx="8137525" cy="1235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/>
          <a:p>
            <a:pPr algn="l">
              <a:defRPr sz="1800" b="0">
                <a:solidFill>
                  <a:srgbClr val="FF0000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  <a:p>
            <a:pPr algn="l">
              <a:defRPr sz="1800" b="0">
                <a:latin typeface="Symbol"/>
                <a:ea typeface="Symbol"/>
                <a:cs typeface="Symbol"/>
                <a:sym typeface="Symbol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……                           ……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  <a:sym typeface="Verdana"/>
            </a:endParaRPr>
          </a:p>
          <a:p>
            <a:pPr algn="l"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5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max{3 , 1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}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798" name="Shape 3798"/>
          <p:cNvSpPr/>
          <p:nvPr/>
        </p:nvSpPr>
        <p:spPr>
          <a:xfrm>
            <a:off x="-1" y="3573462"/>
            <a:ext cx="9144002" cy="1"/>
          </a:xfrm>
          <a:prstGeom prst="line">
            <a:avLst/>
          </a:prstGeom>
          <a:ln w="57150">
            <a:solidFill>
              <a:srgbClr val="0099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9" name="Shape 3799"/>
          <p:cNvSpPr/>
          <p:nvPr/>
        </p:nvSpPr>
        <p:spPr>
          <a:xfrm>
            <a:off x="250825" y="3716337"/>
            <a:ext cx="5472113" cy="59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l">
              <a:lnSpc>
                <a:spcPct val="100000"/>
              </a:lnSpc>
              <a:spcBef>
                <a:spcPts val="1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基于函数表示求最优决策序列</a:t>
            </a:r>
            <a:r>
              <a:rPr dirty="0"/>
              <a:t>：</a:t>
            </a:r>
          </a:p>
        </p:txBody>
      </p:sp>
      <p:sp>
        <p:nvSpPr>
          <p:cNvPr id="18" name="Shape 3773">
            <a:extLst>
              <a:ext uri="{FF2B5EF4-FFF2-40B4-BE49-F238E27FC236}">
                <a16:creationId xmlns:a16="http://schemas.microsoft.com/office/drawing/2014/main" id="{12D43078-4BA7-9B4D-8518-22DD956AE734}"/>
              </a:ext>
            </a:extLst>
          </p:cNvPr>
          <p:cNvSpPr/>
          <p:nvPr/>
        </p:nvSpPr>
        <p:spPr>
          <a:xfrm>
            <a:off x="1789767" y="2340100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85E7D7-E5BA-E748-8E3F-40F491C8DEB0}"/>
              </a:ext>
            </a:extLst>
          </p:cNvPr>
          <p:cNvSpPr/>
          <p:nvPr/>
        </p:nvSpPr>
        <p:spPr>
          <a:xfrm>
            <a:off x="219876" y="0"/>
            <a:ext cx="3373328" cy="120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(1,2,5)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(2,3,4)</a:t>
            </a:r>
          </a:p>
        </p:txBody>
      </p:sp>
      <p:grpSp>
        <p:nvGrpSpPr>
          <p:cNvPr id="26" name="Group 3767">
            <a:extLst>
              <a:ext uri="{FF2B5EF4-FFF2-40B4-BE49-F238E27FC236}">
                <a16:creationId xmlns:a16="http://schemas.microsoft.com/office/drawing/2014/main" id="{E19E2215-BF73-A144-8859-95F72B28AAE0}"/>
              </a:ext>
            </a:extLst>
          </p:cNvPr>
          <p:cNvGrpSpPr/>
          <p:nvPr/>
        </p:nvGrpSpPr>
        <p:grpSpPr>
          <a:xfrm>
            <a:off x="537687" y="1148228"/>
            <a:ext cx="3898539" cy="1076463"/>
            <a:chOff x="-1" y="1"/>
            <a:chExt cx="5048251" cy="1076462"/>
          </a:xfrm>
        </p:grpSpPr>
        <p:sp>
          <p:nvSpPr>
            <p:cNvPr id="27" name="Shape 3762">
              <a:extLst>
                <a:ext uri="{FF2B5EF4-FFF2-40B4-BE49-F238E27FC236}">
                  <a16:creationId xmlns:a16="http://schemas.microsoft.com/office/drawing/2014/main" id="{77E062D7-595B-4245-9B81-7E90F89E7B53}"/>
                </a:ext>
              </a:extLst>
            </p:cNvPr>
            <p:cNvSpPr/>
            <p:nvPr/>
          </p:nvSpPr>
          <p:spPr>
            <a:xfrm>
              <a:off x="-1" y="367801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28" name="Shape 3763">
              <a:extLst>
                <a:ext uri="{FF2B5EF4-FFF2-40B4-BE49-F238E27FC236}">
                  <a16:creationId xmlns:a16="http://schemas.microsoft.com/office/drawing/2014/main" id="{366A1E31-CEA0-164A-A0B3-72832C327ECF}"/>
                </a:ext>
              </a:extLst>
            </p:cNvPr>
            <p:cNvSpPr/>
            <p:nvPr/>
          </p:nvSpPr>
          <p:spPr>
            <a:xfrm>
              <a:off x="1219200" y="1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29" name="Shape 3764">
              <a:extLst>
                <a:ext uri="{FF2B5EF4-FFF2-40B4-BE49-F238E27FC236}">
                  <a16:creationId xmlns:a16="http://schemas.microsoft.com/office/drawing/2014/main" id="{F7855FFF-F1F0-2F47-9E1B-CFB9DEE873CE}"/>
                </a:ext>
              </a:extLst>
            </p:cNvPr>
            <p:cNvSpPr/>
            <p:nvPr/>
          </p:nvSpPr>
          <p:spPr>
            <a:xfrm>
              <a:off x="1219200" y="704952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" name="Shape 3765">
              <a:extLst>
                <a:ext uri="{FF2B5EF4-FFF2-40B4-BE49-F238E27FC236}">
                  <a16:creationId xmlns:a16="http://schemas.microsoft.com/office/drawing/2014/main" id="{FAD65DCC-32C0-B042-A9AB-7FAFE930577E}"/>
                </a:ext>
              </a:extLst>
            </p:cNvPr>
            <p:cNvSpPr/>
            <p:nvPr/>
          </p:nvSpPr>
          <p:spPr>
            <a:xfrm>
              <a:off x="1009650" y="214551"/>
              <a:ext cx="171450" cy="720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31" name="Shape 3766">
              <a:extLst>
                <a:ext uri="{FF2B5EF4-FFF2-40B4-BE49-F238E27FC236}">
                  <a16:creationId xmlns:a16="http://schemas.microsoft.com/office/drawing/2014/main" id="{0298F684-924F-8B40-8B8B-8957341B9B73}"/>
                </a:ext>
              </a:extLst>
            </p:cNvPr>
            <p:cNvSpPr/>
            <p:nvPr/>
          </p:nvSpPr>
          <p:spPr>
            <a:xfrm>
              <a:off x="1181100" y="335874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0         0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2" name="Group 3784">
            <a:extLst>
              <a:ext uri="{FF2B5EF4-FFF2-40B4-BE49-F238E27FC236}">
                <a16:creationId xmlns:a16="http://schemas.microsoft.com/office/drawing/2014/main" id="{18CD7736-5A6F-8348-ACF1-6D60A29682B4}"/>
              </a:ext>
            </a:extLst>
          </p:cNvPr>
          <p:cNvGrpSpPr/>
          <p:nvPr/>
        </p:nvGrpSpPr>
        <p:grpSpPr>
          <a:xfrm>
            <a:off x="3813621" y="289789"/>
            <a:ext cx="4792692" cy="2013826"/>
            <a:chOff x="-1" y="0"/>
            <a:chExt cx="5492251" cy="1857519"/>
          </a:xfrm>
        </p:grpSpPr>
        <p:sp>
          <p:nvSpPr>
            <p:cNvPr id="33" name="Shape 3777">
              <a:extLst>
                <a:ext uri="{FF2B5EF4-FFF2-40B4-BE49-F238E27FC236}">
                  <a16:creationId xmlns:a16="http://schemas.microsoft.com/office/drawing/2014/main" id="{0988671D-7A94-A741-B59B-74A0EC75F941}"/>
                </a:ext>
              </a:extLst>
            </p:cNvPr>
            <p:cNvSpPr/>
            <p:nvPr/>
          </p:nvSpPr>
          <p:spPr>
            <a:xfrm>
              <a:off x="-1" y="762055"/>
              <a:ext cx="1181101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34" name="Shape 3778">
              <a:extLst>
                <a:ext uri="{FF2B5EF4-FFF2-40B4-BE49-F238E27FC236}">
                  <a16:creationId xmlns:a16="http://schemas.microsoft.com/office/drawing/2014/main" id="{673BE2FE-2FFF-F647-B2B2-13418744831E}"/>
                </a:ext>
              </a:extLst>
            </p:cNvPr>
            <p:cNvSpPr/>
            <p:nvPr/>
          </p:nvSpPr>
          <p:spPr>
            <a:xfrm>
              <a:off x="1238250" y="0"/>
              <a:ext cx="35433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                       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35" name="Shape 3779">
              <a:extLst>
                <a:ext uri="{FF2B5EF4-FFF2-40B4-BE49-F238E27FC236}">
                  <a16:creationId xmlns:a16="http://schemas.microsoft.com/office/drawing/2014/main" id="{1F077BBF-29A7-424D-BA6E-86BBABAA9CB8}"/>
                </a:ext>
              </a:extLst>
            </p:cNvPr>
            <p:cNvSpPr/>
            <p:nvPr/>
          </p:nvSpPr>
          <p:spPr>
            <a:xfrm>
              <a:off x="1276350" y="1486008"/>
              <a:ext cx="36195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1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   X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Shape 3780">
              <a:extLst>
                <a:ext uri="{FF2B5EF4-FFF2-40B4-BE49-F238E27FC236}">
                  <a16:creationId xmlns:a16="http://schemas.microsoft.com/office/drawing/2014/main" id="{A2A0C5E0-7533-D94C-B65A-DFBBA4DA8A89}"/>
                </a:ext>
              </a:extLst>
            </p:cNvPr>
            <p:cNvSpPr/>
            <p:nvPr/>
          </p:nvSpPr>
          <p:spPr>
            <a:xfrm>
              <a:off x="1047750" y="266720"/>
              <a:ext cx="228600" cy="1466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37" name="Shape 3781">
              <a:extLst>
                <a:ext uri="{FF2B5EF4-FFF2-40B4-BE49-F238E27FC236}">
                  <a16:creationId xmlns:a16="http://schemas.microsoft.com/office/drawing/2014/main" id="{486B8DB7-429D-974E-A900-7231F8BFAF1B}"/>
                </a:ext>
              </a:extLst>
            </p:cNvPr>
            <p:cNvSpPr/>
            <p:nvPr/>
          </p:nvSpPr>
          <p:spPr>
            <a:xfrm>
              <a:off x="1257300" y="1124032"/>
              <a:ext cx="386715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max{1, 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2      3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8" name="Shape 3782">
              <a:extLst>
                <a:ext uri="{FF2B5EF4-FFF2-40B4-BE49-F238E27FC236}">
                  <a16:creationId xmlns:a16="http://schemas.microsoft.com/office/drawing/2014/main" id="{777F03CD-04AE-874C-9515-5D2096920039}"/>
                </a:ext>
              </a:extLst>
            </p:cNvPr>
            <p:cNvSpPr/>
            <p:nvPr/>
          </p:nvSpPr>
          <p:spPr>
            <a:xfrm>
              <a:off x="1333500" y="304822"/>
              <a:ext cx="4158750" cy="5253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6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Shape 3783">
              <a:extLst>
                <a:ext uri="{FF2B5EF4-FFF2-40B4-BE49-F238E27FC236}">
                  <a16:creationId xmlns:a16="http://schemas.microsoft.com/office/drawing/2014/main" id="{3347A6BA-B3CB-3E43-A826-AEEB9824408C}"/>
                </a:ext>
              </a:extLst>
            </p:cNvPr>
            <p:cNvSpPr/>
            <p:nvPr/>
          </p:nvSpPr>
          <p:spPr>
            <a:xfrm>
              <a:off x="1362073" y="753953"/>
              <a:ext cx="3657600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1                           2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200692D-44AC-1344-8DBF-E0B6735B9906}"/>
              </a:ext>
            </a:extLst>
          </p:cNvPr>
          <p:cNvSpPr/>
          <p:nvPr/>
        </p:nvSpPr>
        <p:spPr>
          <a:xfrm>
            <a:off x="323850" y="806682"/>
            <a:ext cx="4160113" cy="387798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max{0, 0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5AE85D-1200-F74B-8273-D70829248F6C}"/>
              </a:ext>
            </a:extLst>
          </p:cNvPr>
          <p:cNvSpPr/>
          <p:nvPr/>
        </p:nvSpPr>
        <p:spPr>
          <a:xfrm>
            <a:off x="3474437" y="195735"/>
            <a:ext cx="5079554" cy="3877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时，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max{1, 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−∞+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2} </a:t>
            </a:r>
            <a:r>
              <a:rPr lang="en-US" altLang="zh-CN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" name="Shape 3809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810" name="Shape 3810"/>
          <p:cNvSpPr>
            <a:spLocks noGrp="1"/>
          </p:cNvSpPr>
          <p:nvPr>
            <p:ph type="title"/>
          </p:nvPr>
        </p:nvSpPr>
        <p:spPr>
          <a:xfrm>
            <a:off x="446087" y="188912"/>
            <a:ext cx="8229601" cy="9350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r>
              <a:rPr dirty="0" err="1"/>
              <a:t>图解法求解</a:t>
            </a:r>
            <a:endParaRPr dirty="0"/>
          </a:p>
        </p:txBody>
      </p:sp>
      <p:sp>
        <p:nvSpPr>
          <p:cNvPr id="3811" name="Shape 3811"/>
          <p:cNvSpPr/>
          <p:nvPr/>
        </p:nvSpPr>
        <p:spPr>
          <a:xfrm>
            <a:off x="324390" y="2459121"/>
            <a:ext cx="8229601" cy="248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 algn="l">
              <a:lnSpc>
                <a:spcPct val="120000"/>
              </a:lnSpc>
              <a:spcBef>
                <a:spcPts val="700"/>
              </a:spcBef>
              <a:buSzPct val="100000"/>
              <a:buFont typeface="Wingdings" pitchFamily="2" charset="2"/>
              <a:buChar char="u"/>
              <a:defRPr sz="3200" b="0">
                <a:solidFill>
                  <a:srgbClr val="0000FF"/>
                </a:solidFill>
              </a:defRPr>
            </a:pPr>
            <a:r>
              <a:rPr dirty="0"/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的图像可由</a:t>
            </a:r>
            <a:r>
              <a:rPr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在</a:t>
            </a:r>
            <a:r>
              <a:rPr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轴上右移</a:t>
            </a:r>
            <a:r>
              <a:rPr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个单位，然后上移</a:t>
            </a:r>
            <a:r>
              <a:rPr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个单位得到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  <a:p>
            <a:pPr marL="457200" indent="-457200" algn="l">
              <a:lnSpc>
                <a:spcPct val="120000"/>
              </a:lnSpc>
              <a:spcBef>
                <a:spcPts val="700"/>
              </a:spcBef>
              <a:buSzPct val="100000"/>
              <a:buFont typeface="Wingdings" pitchFamily="2" charset="2"/>
              <a:buChar char="u"/>
              <a:defRPr sz="3200" b="0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的图像由</a:t>
            </a:r>
            <a:r>
              <a:rPr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和</a:t>
            </a:r>
            <a:r>
              <a:rPr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的函数曲线按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相同时取最大值的规则归并而成</a:t>
            </a:r>
            <a:r>
              <a:rPr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5D5C5E7-21BF-AF47-AF44-CB8C94C75E9B}"/>
              </a:ext>
            </a:extLst>
          </p:cNvPr>
          <p:cNvSpPr/>
          <p:nvPr/>
        </p:nvSpPr>
        <p:spPr>
          <a:xfrm>
            <a:off x="1023870" y="1523770"/>
            <a:ext cx="711557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 f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f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1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Shape 3813"/>
          <p:cNvSpPr>
            <a:spLocks noGrp="1"/>
          </p:cNvSpPr>
          <p:nvPr>
            <p:ph type="sldNum" sz="quarter" idx="4294967295"/>
          </p:nvPr>
        </p:nvSpPr>
        <p:spPr>
          <a:xfrm>
            <a:off x="8421181" y="6248400"/>
            <a:ext cx="265620" cy="24384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816" name="Shape 3816"/>
          <p:cNvSpPr/>
          <p:nvPr/>
        </p:nvSpPr>
        <p:spPr>
          <a:xfrm>
            <a:off x="5702797" y="2860242"/>
            <a:ext cx="1543051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817" name="Shape 3817"/>
          <p:cNvSpPr/>
          <p:nvPr/>
        </p:nvSpPr>
        <p:spPr>
          <a:xfrm>
            <a:off x="704010" y="4463944"/>
            <a:ext cx="2952764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1000"/>
              </a:spcBef>
              <a:defRPr sz="1800" b="0" i="1"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  <a:sym typeface="宋体"/>
              </a:rPr>
              <a:t>：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2800"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sz="28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3821" name="Group 3821"/>
          <p:cNvGrpSpPr/>
          <p:nvPr/>
        </p:nvGrpSpPr>
        <p:grpSpPr>
          <a:xfrm>
            <a:off x="3771898" y="4379912"/>
            <a:ext cx="1619254" cy="1123951"/>
            <a:chOff x="-1" y="0"/>
            <a:chExt cx="1619252" cy="1123949"/>
          </a:xfrm>
        </p:grpSpPr>
        <p:sp>
          <p:nvSpPr>
            <p:cNvPr id="3818" name="Shape 3818"/>
            <p:cNvSpPr/>
            <p:nvPr/>
          </p:nvSpPr>
          <p:spPr>
            <a:xfrm flipH="1">
              <a:off x="876298" y="-1"/>
              <a:ext cx="742954" cy="592631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19" name="Shape 3819"/>
            <p:cNvSpPr/>
            <p:nvPr/>
          </p:nvSpPr>
          <p:spPr>
            <a:xfrm flipV="1">
              <a:off x="-2" y="592628"/>
              <a:ext cx="876303" cy="490453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20" name="Shape 3820"/>
            <p:cNvSpPr/>
            <p:nvPr/>
          </p:nvSpPr>
          <p:spPr>
            <a:xfrm>
              <a:off x="876298" y="592628"/>
              <a:ext cx="533404" cy="531322"/>
            </a:xfrm>
            <a:prstGeom prst="line">
              <a:avLst/>
            </a:prstGeom>
            <a:noFill/>
            <a:ln w="57150" cap="flat">
              <a:solidFill>
                <a:srgbClr val="339966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22" name="Shape 3822"/>
          <p:cNvSpPr/>
          <p:nvPr/>
        </p:nvSpPr>
        <p:spPr>
          <a:xfrm>
            <a:off x="5702797" y="4922927"/>
            <a:ext cx="812080" cy="523220"/>
          </a:xfrm>
          <a:prstGeom prst="rect">
            <a:avLst/>
          </a:prstGeom>
          <a:solidFill>
            <a:srgbClr val="CCFFCC"/>
          </a:solidFill>
          <a:ln w="12700">
            <a:solidFill>
              <a:srgbClr val="008000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defRPr sz="1800" b="0" i="1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800"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8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grpSp>
        <p:nvGrpSpPr>
          <p:cNvPr id="3827" name="Group 3827"/>
          <p:cNvGrpSpPr/>
          <p:nvPr/>
        </p:nvGrpSpPr>
        <p:grpSpPr>
          <a:xfrm>
            <a:off x="494793" y="1583431"/>
            <a:ext cx="3314702" cy="954820"/>
            <a:chOff x="-1" y="0"/>
            <a:chExt cx="3314701" cy="954818"/>
          </a:xfrm>
        </p:grpSpPr>
        <p:sp>
          <p:nvSpPr>
            <p:cNvPr id="3823" name="Shape 3823"/>
            <p:cNvSpPr/>
            <p:nvPr/>
          </p:nvSpPr>
          <p:spPr>
            <a:xfrm>
              <a:off x="-1" y="266739"/>
              <a:ext cx="1181101" cy="402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/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000" i="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sz="2000" i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sz="2000" i="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3824" name="Shape 3824"/>
            <p:cNvSpPr/>
            <p:nvPr/>
          </p:nvSpPr>
          <p:spPr>
            <a:xfrm>
              <a:off x="1104900" y="0"/>
              <a:ext cx="2209800" cy="402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latin typeface="Symbol"/>
                  <a:ea typeface="Symbol"/>
                  <a:cs typeface="Symbol"/>
                  <a:sym typeface="Symbol"/>
                </a:defRPr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 </a:t>
              </a:r>
              <a:r>
                <a:rPr sz="2000" dirty="0"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 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</a:t>
              </a:r>
            </a:p>
          </p:txBody>
        </p:sp>
        <p:sp>
          <p:nvSpPr>
            <p:cNvPr id="3825" name="Shape 3825"/>
            <p:cNvSpPr/>
            <p:nvPr/>
          </p:nvSpPr>
          <p:spPr>
            <a:xfrm>
              <a:off x="1181100" y="552530"/>
              <a:ext cx="1943100" cy="4022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/>
              </a:pP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 X</a:t>
              </a:r>
              <a:r>
                <a:rPr sz="2000" dirty="0"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826" name="Shape 3826"/>
            <p:cNvSpPr/>
            <p:nvPr/>
          </p:nvSpPr>
          <p:spPr>
            <a:xfrm>
              <a:off x="990600" y="209581"/>
              <a:ext cx="133350" cy="609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</p:grpSp>
      <p:grpSp>
        <p:nvGrpSpPr>
          <p:cNvPr id="3833" name="Group 3833"/>
          <p:cNvGrpSpPr/>
          <p:nvPr/>
        </p:nvGrpSpPr>
        <p:grpSpPr>
          <a:xfrm>
            <a:off x="3840162" y="1441218"/>
            <a:ext cx="5048252" cy="1278683"/>
            <a:chOff x="-1" y="1"/>
            <a:chExt cx="5048251" cy="1278682"/>
          </a:xfrm>
        </p:grpSpPr>
        <p:sp>
          <p:nvSpPr>
            <p:cNvPr id="3828" name="Shape 3828"/>
            <p:cNvSpPr/>
            <p:nvPr/>
          </p:nvSpPr>
          <p:spPr>
            <a:xfrm>
              <a:off x="-1" y="457249"/>
              <a:ext cx="1181101" cy="402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 i="1">
                  <a:solidFill>
                    <a:srgbClr val="0000FF"/>
                  </a:solidFill>
                </a:defRPr>
              </a:pP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sz="2000" i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sz="2000" i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(X) </a:t>
              </a:r>
              <a:r>
                <a:rPr sz="2000" i="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</a:p>
          </p:txBody>
        </p:sp>
        <p:sp>
          <p:nvSpPr>
            <p:cNvPr id="3829" name="Shape 3829"/>
            <p:cNvSpPr/>
            <p:nvPr/>
          </p:nvSpPr>
          <p:spPr>
            <a:xfrm>
              <a:off x="1219200" y="1"/>
              <a:ext cx="3543300" cy="402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  <a:latin typeface="Symbol"/>
                  <a:ea typeface="Symbol"/>
                  <a:cs typeface="Symbol"/>
                  <a:sym typeface="Symbol"/>
                </a:defRPr>
              </a:pP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−∞ 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/>
                  <a:cs typeface="Times New Roman" panose="02020603050405020304" pitchFamily="18" charset="0"/>
                  <a:sym typeface="宋体"/>
                </a:rPr>
                <a:t>            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X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Verdana"/>
                </a:rPr>
                <a:t>0 </a:t>
              </a:r>
            </a:p>
          </p:txBody>
        </p:sp>
        <p:sp>
          <p:nvSpPr>
            <p:cNvPr id="3830" name="Shape 3830"/>
            <p:cNvSpPr/>
            <p:nvPr/>
          </p:nvSpPr>
          <p:spPr>
            <a:xfrm>
              <a:off x="1219200" y="876394"/>
              <a:ext cx="3619500" cy="402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max{0, 0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+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1}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  X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≥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831" name="Shape 3831"/>
            <p:cNvSpPr/>
            <p:nvPr/>
          </p:nvSpPr>
          <p:spPr>
            <a:xfrm>
              <a:off x="1009650" y="266729"/>
              <a:ext cx="171450" cy="89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8540"/>
                  </a:lnTo>
                  <a:cubicBezTo>
                    <a:pt x="10800" y="9534"/>
                    <a:pt x="5965" y="10340"/>
                    <a:pt x="0" y="10340"/>
                  </a:cubicBezTo>
                  <a:cubicBezTo>
                    <a:pt x="5965" y="10340"/>
                    <a:pt x="10800" y="11146"/>
                    <a:pt x="10800" y="1214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spcBef>
                  <a:spcPts val="400"/>
                </a:spcBef>
                <a:defRPr sz="1800" b="0"/>
              </a:pPr>
              <a:endParaRPr/>
            </a:p>
          </p:txBody>
        </p:sp>
        <p:sp>
          <p:nvSpPr>
            <p:cNvPr id="3832" name="Shape 3832"/>
            <p:cNvSpPr/>
            <p:nvPr/>
          </p:nvSpPr>
          <p:spPr>
            <a:xfrm>
              <a:off x="1181100" y="419145"/>
              <a:ext cx="3867150" cy="4022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1000"/>
                </a:spcBef>
                <a:defRPr sz="1800" b="0">
                  <a:solidFill>
                    <a:srgbClr val="0000FF"/>
                  </a:solidFill>
                </a:defRPr>
              </a:pP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max{0,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−∞+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1}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=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0    0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≤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Symbol"/>
                  <a:cs typeface="Times New Roman" panose="02020603050405020304" pitchFamily="18" charset="0"/>
                  <a:sym typeface="Symbol"/>
                </a:rPr>
                <a:t>&lt;</a:t>
              </a:r>
              <a:r>
                <a:rPr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839" name="Group 3839"/>
          <p:cNvGrpSpPr/>
          <p:nvPr/>
        </p:nvGrpSpPr>
        <p:grpSpPr>
          <a:xfrm>
            <a:off x="5329243" y="3124198"/>
            <a:ext cx="4102855" cy="1435782"/>
            <a:chOff x="184156" y="-1"/>
            <a:chExt cx="4102854" cy="1435780"/>
          </a:xfrm>
        </p:grpSpPr>
        <p:grpSp>
          <p:nvGrpSpPr>
            <p:cNvPr id="3836" name="Group 3836"/>
            <p:cNvGrpSpPr/>
            <p:nvPr/>
          </p:nvGrpSpPr>
          <p:grpSpPr>
            <a:xfrm>
              <a:off x="417318" y="-1"/>
              <a:ext cx="2760972" cy="1058880"/>
              <a:chOff x="0" y="0"/>
              <a:chExt cx="2760971" cy="1058878"/>
            </a:xfrm>
          </p:grpSpPr>
          <p:sp>
            <p:nvSpPr>
              <p:cNvPr id="3834" name="Shape 3834"/>
              <p:cNvSpPr/>
              <p:nvPr/>
            </p:nvSpPr>
            <p:spPr>
              <a:xfrm>
                <a:off x="0" y="1058877"/>
                <a:ext cx="2760972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35" name="Shape 3835"/>
              <p:cNvSpPr/>
              <p:nvPr/>
            </p:nvSpPr>
            <p:spPr>
              <a:xfrm flipV="1">
                <a:off x="-1" y="0"/>
                <a:ext cx="2" cy="1058879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37" name="Shape 3837"/>
            <p:cNvSpPr/>
            <p:nvPr/>
          </p:nvSpPr>
          <p:spPr>
            <a:xfrm>
              <a:off x="626770" y="1091968"/>
              <a:ext cx="3660240" cy="343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9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1     2     3     4      5      6  </a:t>
              </a:r>
            </a:p>
          </p:txBody>
        </p:sp>
        <p:sp>
          <p:nvSpPr>
            <p:cNvPr id="3838" name="Shape 3838"/>
            <p:cNvSpPr/>
            <p:nvPr/>
          </p:nvSpPr>
          <p:spPr>
            <a:xfrm>
              <a:off x="184156" y="287408"/>
              <a:ext cx="455402" cy="652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2   1</a:t>
              </a:r>
            </a:p>
          </p:txBody>
        </p:sp>
      </p:grpSp>
      <p:sp>
        <p:nvSpPr>
          <p:cNvPr id="3840" name="Shape 3840"/>
          <p:cNvSpPr/>
          <p:nvPr/>
        </p:nvSpPr>
        <p:spPr>
          <a:xfrm>
            <a:off x="5562600" y="4171950"/>
            <a:ext cx="2400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46" name="Group 3846"/>
          <p:cNvGrpSpPr/>
          <p:nvPr/>
        </p:nvGrpSpPr>
        <p:grpSpPr>
          <a:xfrm>
            <a:off x="351099" y="5105400"/>
            <a:ext cx="4125730" cy="1616391"/>
            <a:chOff x="-31488" y="0"/>
            <a:chExt cx="4125729" cy="1616390"/>
          </a:xfrm>
        </p:grpSpPr>
        <p:grpSp>
          <p:nvGrpSpPr>
            <p:cNvPr id="3843" name="Group 3843"/>
            <p:cNvGrpSpPr/>
            <p:nvPr/>
          </p:nvGrpSpPr>
          <p:grpSpPr>
            <a:xfrm>
              <a:off x="417318" y="0"/>
              <a:ext cx="2760972" cy="1218831"/>
              <a:chOff x="0" y="0"/>
              <a:chExt cx="2760971" cy="1218830"/>
            </a:xfrm>
          </p:grpSpPr>
          <p:sp>
            <p:nvSpPr>
              <p:cNvPr id="3841" name="Shape 3841"/>
              <p:cNvSpPr/>
              <p:nvPr/>
            </p:nvSpPr>
            <p:spPr>
              <a:xfrm>
                <a:off x="0" y="1218830"/>
                <a:ext cx="2760972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42" name="Shape 3842"/>
              <p:cNvSpPr/>
              <p:nvPr/>
            </p:nvSpPr>
            <p:spPr>
              <a:xfrm flipV="1">
                <a:off x="-1" y="0"/>
                <a:ext cx="2" cy="121883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44" name="Shape 3844"/>
            <p:cNvSpPr/>
            <p:nvPr/>
          </p:nvSpPr>
          <p:spPr>
            <a:xfrm>
              <a:off x="455402" y="1272579"/>
              <a:ext cx="3638839" cy="343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9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lang="zh-CN" altLang="en-US" dirty="0"/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1     2     3     4      5      6  </a:t>
              </a:r>
            </a:p>
          </p:txBody>
        </p:sp>
        <p:sp>
          <p:nvSpPr>
            <p:cNvPr id="3845" name="Shape 3845"/>
            <p:cNvSpPr/>
            <p:nvPr/>
          </p:nvSpPr>
          <p:spPr>
            <a:xfrm>
              <a:off x="-31488" y="654888"/>
              <a:ext cx="455402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1</a:t>
              </a:r>
            </a:p>
          </p:txBody>
        </p:sp>
      </p:grpSp>
      <p:sp>
        <p:nvSpPr>
          <p:cNvPr id="3847" name="Shape 3847"/>
          <p:cNvSpPr/>
          <p:nvPr/>
        </p:nvSpPr>
        <p:spPr>
          <a:xfrm flipV="1">
            <a:off x="1581150" y="5922962"/>
            <a:ext cx="1588" cy="398464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48" name="Shape 3848"/>
          <p:cNvSpPr/>
          <p:nvPr/>
        </p:nvSpPr>
        <p:spPr>
          <a:xfrm>
            <a:off x="1579562" y="5922962"/>
            <a:ext cx="1335088" cy="1"/>
          </a:xfrm>
          <a:prstGeom prst="line">
            <a:avLst/>
          </a:prstGeom>
          <a:ln w="38100">
            <a:solidFill>
              <a:srgbClr val="0000FF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54" name="Group 3854"/>
          <p:cNvGrpSpPr/>
          <p:nvPr/>
        </p:nvGrpSpPr>
        <p:grpSpPr>
          <a:xfrm>
            <a:off x="5107002" y="5105400"/>
            <a:ext cx="3770148" cy="1600729"/>
            <a:chOff x="-38085" y="0"/>
            <a:chExt cx="3770147" cy="1600728"/>
          </a:xfrm>
        </p:grpSpPr>
        <p:grpSp>
          <p:nvGrpSpPr>
            <p:cNvPr id="3851" name="Group 3851"/>
            <p:cNvGrpSpPr/>
            <p:nvPr/>
          </p:nvGrpSpPr>
          <p:grpSpPr>
            <a:xfrm>
              <a:off x="417318" y="0"/>
              <a:ext cx="2760972" cy="1218831"/>
              <a:chOff x="0" y="0"/>
              <a:chExt cx="2760971" cy="1218830"/>
            </a:xfrm>
          </p:grpSpPr>
          <p:sp>
            <p:nvSpPr>
              <p:cNvPr id="3849" name="Shape 3849"/>
              <p:cNvSpPr/>
              <p:nvPr/>
            </p:nvSpPr>
            <p:spPr>
              <a:xfrm>
                <a:off x="0" y="1218830"/>
                <a:ext cx="2760972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50" name="Shape 3850"/>
              <p:cNvSpPr/>
              <p:nvPr/>
            </p:nvSpPr>
            <p:spPr>
              <a:xfrm flipV="1">
                <a:off x="-1" y="0"/>
                <a:ext cx="2" cy="121883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lgDash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852" name="Shape 3852"/>
            <p:cNvSpPr/>
            <p:nvPr/>
          </p:nvSpPr>
          <p:spPr>
            <a:xfrm>
              <a:off x="469458" y="1256917"/>
              <a:ext cx="3262604" cy="343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9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/>
                <a:t> </a:t>
              </a:r>
              <a:r>
                <a:rPr lang="zh-CN" altLang="en-US" dirty="0"/>
                <a:t> 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1     2     3     4      5      6  </a:t>
              </a:r>
            </a:p>
          </p:txBody>
        </p:sp>
        <p:sp>
          <p:nvSpPr>
            <p:cNvPr id="3853" name="Shape 3853"/>
            <p:cNvSpPr/>
            <p:nvPr/>
          </p:nvSpPr>
          <p:spPr>
            <a:xfrm>
              <a:off x="-38085" y="631805"/>
              <a:ext cx="455402" cy="3715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6799" tIns="46799" rIns="46799" bIns="46799" numCol="1" anchor="t">
              <a:spAutoFit/>
            </a:bodyPr>
            <a:lstStyle>
              <a:lvl1pPr algn="l">
                <a:lnSpc>
                  <a:spcPct val="100000"/>
                </a:lnSpc>
                <a:spcBef>
                  <a:spcPts val="1000"/>
                </a:spcBef>
                <a:defRPr sz="1800" b="0"/>
              </a:lvl1pPr>
            </a:lstStyle>
            <a:p>
              <a:r>
                <a:rPr dirty="0"/>
                <a:t>  </a:t>
              </a:r>
              <a:r>
                <a:rPr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57" name="Group 3857"/>
          <p:cNvGrpSpPr/>
          <p:nvPr/>
        </p:nvGrpSpPr>
        <p:grpSpPr>
          <a:xfrm>
            <a:off x="6387109" y="5943224"/>
            <a:ext cx="1335088" cy="400051"/>
            <a:chOff x="0" y="0"/>
            <a:chExt cx="1335087" cy="400050"/>
          </a:xfrm>
        </p:grpSpPr>
        <p:sp>
          <p:nvSpPr>
            <p:cNvPr id="3855" name="Shape 3855"/>
            <p:cNvSpPr/>
            <p:nvPr/>
          </p:nvSpPr>
          <p:spPr>
            <a:xfrm flipV="1">
              <a:off x="-1" y="-1"/>
              <a:ext cx="1592" cy="400052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6" name="Shape 3856"/>
            <p:cNvSpPr/>
            <p:nvPr/>
          </p:nvSpPr>
          <p:spPr>
            <a:xfrm>
              <a:off x="-1" y="0"/>
              <a:ext cx="1335089" cy="1588"/>
            </a:xfrm>
            <a:prstGeom prst="line">
              <a:avLst/>
            </a:prstGeom>
            <a:noFill/>
            <a:ln w="38100" cap="flat">
              <a:solidFill>
                <a:srgbClr val="0000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58" name="Shape 3858"/>
          <p:cNvSpPr/>
          <p:nvPr/>
        </p:nvSpPr>
        <p:spPr>
          <a:xfrm>
            <a:off x="5562600" y="6324600"/>
            <a:ext cx="8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9" name="Shape 3859"/>
          <p:cNvSpPr/>
          <p:nvPr/>
        </p:nvSpPr>
        <p:spPr>
          <a:xfrm>
            <a:off x="287337" y="260350"/>
            <a:ext cx="8747126" cy="437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l">
              <a:spcBef>
                <a:spcPts val="600"/>
              </a:spcBef>
              <a:defRPr sz="2800" b="0">
                <a:latin typeface="宋体"/>
                <a:ea typeface="宋体"/>
                <a:cs typeface="宋体"/>
                <a:sym typeface="宋体"/>
              </a:defRPr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实例：</a:t>
            </a:r>
            <a:r>
              <a:rPr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n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w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(2,3,4)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2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,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3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)</a:t>
            </a:r>
            <a:r>
              <a:rPr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(1,2,5)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Verdana"/>
              </a:rPr>
              <a:t>M=6</a:t>
            </a:r>
          </a:p>
        </p:txBody>
      </p:sp>
      <p:sp>
        <p:nvSpPr>
          <p:cNvPr id="49" name="Shape 3773">
            <a:extLst>
              <a:ext uri="{FF2B5EF4-FFF2-40B4-BE49-F238E27FC236}">
                <a16:creationId xmlns:a16="http://schemas.microsoft.com/office/drawing/2014/main" id="{5858EE46-0F7E-A24C-AF0E-73BC5A1BB45D}"/>
              </a:ext>
            </a:extLst>
          </p:cNvPr>
          <p:cNvSpPr/>
          <p:nvPr/>
        </p:nvSpPr>
        <p:spPr>
          <a:xfrm>
            <a:off x="1009358" y="727240"/>
            <a:ext cx="6769101" cy="535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 algn="l">
              <a:spcBef>
                <a:spcPts val="800"/>
              </a:spcBef>
              <a:defRPr sz="3600" b="0" i="1">
                <a:solidFill>
                  <a:srgbClr val="0000FF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max{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baseline="-2500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i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i="0" dirty="0"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5AA9817-DC33-CF46-A37C-7F498CB445E1}"/>
              </a:ext>
            </a:extLst>
          </p:cNvPr>
          <p:cNvSpPr/>
          <p:nvPr/>
        </p:nvSpPr>
        <p:spPr>
          <a:xfrm>
            <a:off x="382587" y="2758636"/>
            <a:ext cx="403187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(X),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Symbol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dissolv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6" grpId="3" animBg="1" advAuto="0"/>
      <p:bldP spid="3817" grpId="6" animBg="1" advAuto="0"/>
      <p:bldP spid="3821" grpId="11" animBg="1" advAuto="0"/>
      <p:bldP spid="3822" grpId="10" animBg="1" advAuto="0"/>
      <p:bldP spid="3839" grpId="4" animBg="1" advAuto="0"/>
      <p:bldP spid="3840" grpId="5" animBg="1" advAuto="0"/>
      <p:bldP spid="3846" grpId="7" animBg="1" advAuto="0"/>
      <p:bldP spid="3847" grpId="8" animBg="1" advAuto="0"/>
      <p:bldP spid="3848" grpId="9" animBg="1" advAuto="0"/>
      <p:bldP spid="3854" grpId="12" animBg="1" advAuto="0"/>
      <p:bldP spid="3857" grpId="14" animBg="1" advAuto="0"/>
      <p:bldP spid="3858" grpId="13" animBg="1" advAuto="0"/>
    </p:bldLst>
  </p:timing>
</p:sld>
</file>

<file path=ppt/theme/theme1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evel">
  <a:themeElements>
    <a:clrScheme name="Leve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00"/>
      </a:accent1>
      <a:accent2>
        <a:srgbClr val="CCCC6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Level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Lev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800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/>
            <a:ea typeface="Verdana"/>
            <a:cs typeface="Verdana"/>
            <a:sym typeface="Verdan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4480</TotalTime>
  <Words>6241</Words>
  <Application>Microsoft Macintosh PowerPoint</Application>
  <PresentationFormat>全屏显示(4:3)</PresentationFormat>
  <Paragraphs>844</Paragraphs>
  <Slides>47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宋体</vt:lpstr>
      <vt:lpstr>Kaiti SC</vt:lpstr>
      <vt:lpstr>Songti SC</vt:lpstr>
      <vt:lpstr>Arial</vt:lpstr>
      <vt:lpstr>Garamond</vt:lpstr>
      <vt:lpstr>Symbol</vt:lpstr>
      <vt:lpstr>Times New Roman</vt:lpstr>
      <vt:lpstr>Verdana</vt:lpstr>
      <vt:lpstr>Wingdings</vt:lpstr>
      <vt:lpstr>Level</vt:lpstr>
      <vt:lpstr>公式</vt:lpstr>
      <vt:lpstr>6.5  0/1背包问题</vt:lpstr>
      <vt:lpstr>问题描述</vt:lpstr>
      <vt:lpstr>最优性原理证明</vt:lpstr>
      <vt:lpstr>递推关系式分析</vt:lpstr>
      <vt:lpstr>函数法</vt:lpstr>
      <vt:lpstr>PowerPoint 演示文稿</vt:lpstr>
      <vt:lpstr>PowerPoint 演示文稿</vt:lpstr>
      <vt:lpstr>图解法求解</vt:lpstr>
      <vt:lpstr>PowerPoint 演示文稿</vt:lpstr>
      <vt:lpstr>PowerPoint 演示文稿</vt:lpstr>
      <vt:lpstr>PowerPoint 演示文稿</vt:lpstr>
      <vt:lpstr>图解法分析</vt:lpstr>
      <vt:lpstr>图解法分析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基于动态规划的向后处理法 求解0/1背包问题——序偶对方法</vt:lpstr>
      <vt:lpstr>序偶对方法实例</vt:lpstr>
      <vt:lpstr>确定决策序列</vt:lpstr>
      <vt:lpstr>确定决策序列</vt:lpstr>
      <vt:lpstr>对Si的总结</vt:lpstr>
      <vt:lpstr>对Si的总结</vt:lpstr>
      <vt:lpstr>PowerPoint 演示文稿</vt:lpstr>
      <vt:lpstr>PowerPoint 演示文稿</vt:lpstr>
      <vt:lpstr>6.5  0/1背包问题</vt:lpstr>
      <vt:lpstr>PowerPoint 演示文稿</vt:lpstr>
      <vt:lpstr>DKP算法的实现思想</vt:lpstr>
      <vt:lpstr>DKP算法的实现思想</vt:lpstr>
      <vt:lpstr>DKP算法的实现思想</vt:lpstr>
      <vt:lpstr>形式化的背包算法DKNAP</vt:lpstr>
      <vt:lpstr>DKNAP算法思想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 0/1背包问题</vt:lpstr>
      <vt:lpstr>DKNAP的分析</vt:lpstr>
      <vt:lpstr>DKNAP的分析</vt:lpstr>
      <vt:lpstr>DKNAP的分析</vt:lpstr>
      <vt:lpstr>使用试探方法加速DKNAP算法-实例</vt:lpstr>
      <vt:lpstr>使用试探方法加速DKNAP算法-实例</vt:lpstr>
      <vt:lpstr>(p1,…p6)=(W1, …W6)=(100,50,20,10,7,3)</vt:lpstr>
      <vt:lpstr>(p1,…p6)=(W1, …W6)=(100,50,20,10,7,3)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动态规划</dc:title>
  <cp:lastModifiedBy>Microsoft Office User</cp:lastModifiedBy>
  <cp:revision>238</cp:revision>
  <dcterms:modified xsi:type="dcterms:W3CDTF">2020-04-04T07:22:02Z</dcterms:modified>
</cp:coreProperties>
</file>