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256" r:id="rId2"/>
    <p:sldId id="507" r:id="rId3"/>
    <p:sldId id="258" r:id="rId4"/>
    <p:sldId id="371" r:id="rId5"/>
    <p:sldId id="524" r:id="rId6"/>
    <p:sldId id="264" r:id="rId7"/>
    <p:sldId id="509" r:id="rId8"/>
    <p:sldId id="510" r:id="rId9"/>
    <p:sldId id="378" r:id="rId10"/>
    <p:sldId id="511" r:id="rId11"/>
    <p:sldId id="512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FFFF"/>
    <a:srgbClr val="FF3300"/>
    <a:srgbClr val="9900CC"/>
    <a:srgbClr val="660066"/>
    <a:srgbClr val="FF6600"/>
    <a:srgbClr val="FF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7293" autoAdjust="0"/>
  </p:normalViewPr>
  <p:slideViewPr>
    <p:cSldViewPr>
      <p:cViewPr varScale="1">
        <p:scale>
          <a:sx n="93" d="100"/>
          <a:sy n="93" d="100"/>
        </p:scale>
        <p:origin x="-967" y="-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12"/>
    </p:cViewPr>
  </p:sorterViewPr>
  <p:notesViewPr>
    <p:cSldViewPr>
      <p:cViewPr varScale="1">
        <p:scale>
          <a:sx n="44" d="100"/>
          <a:sy n="44" d="100"/>
        </p:scale>
        <p:origin x="-1502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21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/>
            </a:lvl1pPr>
          </a:lstStyle>
          <a:p>
            <a:pPr>
              <a:defRPr/>
            </a:pPr>
            <a:fld id="{65CD5704-8BE5-4101-9F29-2E77559D7A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817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/>
            </a:lvl1pPr>
          </a:lstStyle>
          <a:p>
            <a:pPr>
              <a:defRPr/>
            </a:pPr>
            <a:fld id="{4F9C424B-5397-4845-B749-6720CE847F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195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D6DED9AF-C855-4446-AC4E-90DFF0FB284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00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F932EAC6-77CB-459B-B96B-542693AE078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970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7013" y="333375"/>
            <a:ext cx="1951037" cy="5832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3900" y="333375"/>
            <a:ext cx="5700713" cy="5832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702C9E8-7BEA-42EB-A2DA-280BABD09D3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2552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33375"/>
            <a:ext cx="779303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700213"/>
            <a:ext cx="3810000" cy="4465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700213"/>
            <a:ext cx="3810000" cy="4465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F09DE58-221A-4D35-90A6-5BEBD89963A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657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33375"/>
            <a:ext cx="779303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700213"/>
            <a:ext cx="7772400" cy="2155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0" y="4008438"/>
            <a:ext cx="7772400" cy="21574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26E1C4C1-9B73-4FE6-9FC4-EB9A9E1135D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8807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23900" y="333375"/>
            <a:ext cx="7804150" cy="58324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4B738B7-273A-46ED-8EBB-D445B61135B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210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33375"/>
            <a:ext cx="779303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700213"/>
            <a:ext cx="7772400" cy="446563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211D90D-7456-432D-BBF4-BEA33035EC2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575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45CEAD1-C9FB-491F-8A70-22790E0CC56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7669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65AE87C-A938-4072-8389-AD8131D3196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0800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700213"/>
            <a:ext cx="38100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700213"/>
            <a:ext cx="38100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6DEC26E-D91F-48DC-A3B7-43186F1D027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6568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26C5B343-6965-401D-B49F-935C383D2E0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29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909FEBA3-7160-49BF-9AF0-31D4221433A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8865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E8B04E6-8BB3-42EF-9695-8F237802578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365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C8526C4A-978E-4C1C-AA21-F19C93312A0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540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F6A95C5A-C7E9-4C7F-A9CA-1071C97BD03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236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442913" y="15255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33337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700213"/>
            <a:ext cx="77724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32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532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accent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497C1C85-D3DF-4DA9-96CF-B04DF0F101D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284" r:id="rId2"/>
    <p:sldLayoutId id="2147484285" r:id="rId3"/>
    <p:sldLayoutId id="2147484286" r:id="rId4"/>
    <p:sldLayoutId id="2147484287" r:id="rId5"/>
    <p:sldLayoutId id="2147484288" r:id="rId6"/>
    <p:sldLayoutId id="2147484289" r:id="rId7"/>
    <p:sldLayoutId id="2147484290" r:id="rId8"/>
    <p:sldLayoutId id="2147484291" r:id="rId9"/>
    <p:sldLayoutId id="2147484292" r:id="rId10"/>
    <p:sldLayoutId id="2147484293" r:id="rId11"/>
    <p:sldLayoutId id="2147484294" r:id="rId12"/>
    <p:sldLayoutId id="2147484295" r:id="rId13"/>
    <p:sldLayoutId id="2147484296" r:id="rId14"/>
    <p:sldLayoutId id="2147484297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Local%20Settings/Temporary%20Internet%20Files/Content.IE5/KXM5OTG1/resources/uml%20distilled%202nd.ch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orary%20Internet%20Files/Content.IE5/KXM5OTG1/resources/Applying%20UML%20and%20Pattern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Local%20Settings/Temporary%20Internet%20Files/Content.IE5/KXM5OTG1/resources/UML%20Reference%20Manual.pdf" TargetMode="External"/><Relationship Id="rId2" Type="http://schemas.openxmlformats.org/officeDocument/2006/relationships/hyperlink" Target="../Local%20Settings/Temporary%20Internet%20Files/Content.IE5/KXM5OTG1/resources/UML%20User%20Guid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345598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统一</a:t>
            </a:r>
            <a:r>
              <a:rPr lang="zh-CN" altLang="en-US" sz="5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建模</a:t>
            </a:r>
            <a:r>
              <a:rPr lang="zh-CN" altLang="en-US" sz="54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语言及工具</a:t>
            </a:r>
            <a:br>
              <a:rPr lang="zh-CN" altLang="en-US" sz="54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</a:br>
            <a:r>
              <a:rPr lang="zh-CN" altLang="en-US" sz="54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/>
            </a:r>
            <a:br>
              <a:rPr lang="zh-CN" altLang="en-US" sz="54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</a:br>
            <a:r>
              <a:rPr lang="zh-CN" altLang="en-US" sz="28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车海燕</a:t>
            </a:r>
            <a:r>
              <a:rPr lang="zh-CN" altLang="en-US" sz="54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/>
            </a:r>
            <a:br>
              <a:rPr lang="zh-CN" altLang="en-US" sz="54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</a:br>
            <a:r>
              <a:rPr lang="en-US" altLang="zh-CN" sz="28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chehy@jlu.edu.cn</a:t>
            </a:r>
            <a:r>
              <a:rPr lang="en-US" altLang="zh-CN" sz="28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/>
            </a:r>
            <a:br>
              <a:rPr lang="en-US" altLang="zh-CN" sz="28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</a:br>
            <a:endParaRPr lang="en-US" altLang="zh-CN" sz="2800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</p:txBody>
      </p:sp>
    </p:spTree>
  </p:cSld>
  <p:clrMapOvr>
    <a:masterClrMapping/>
  </p:clrMapOvr>
  <p:transition advTm="13021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7880" y="1124744"/>
            <a:ext cx="5400264" cy="288032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zh-CN" sz="2400" dirty="0"/>
              <a:t>Martin </a:t>
            </a:r>
            <a:r>
              <a:rPr lang="en-US" altLang="zh-CN" sz="2400" dirty="0" smtClean="0"/>
              <a:t>Fowler </a:t>
            </a:r>
            <a:r>
              <a:rPr lang="en-US" altLang="zh-CN" sz="2400" dirty="0"/>
              <a:t>(born 1963) 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 algn="just">
              <a:buNone/>
            </a:pP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国际</a:t>
            </a:r>
            <a:r>
              <a:rPr lang="zh-CN" altLang="en-US" sz="2400" dirty="0"/>
              <a:t>著名的面向对象分析设计、</a:t>
            </a:r>
            <a:r>
              <a:rPr lang="en-US" altLang="zh-CN" sz="2400" dirty="0"/>
              <a:t>UML</a:t>
            </a:r>
            <a:r>
              <a:rPr lang="zh-CN" altLang="en-US" sz="2400" dirty="0"/>
              <a:t>、模式等方面的专家，敏捷开发方法的创始人之一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ThoughtWorks</a:t>
            </a:r>
            <a:r>
              <a:rPr lang="zh-CN" altLang="en-US" sz="2400" dirty="0"/>
              <a:t>公司的首席科学家。</a:t>
            </a:r>
            <a:endParaRPr lang="en-US" altLang="zh-CN" sz="2400" dirty="0"/>
          </a:p>
          <a:p>
            <a:r>
              <a:rPr lang="zh-CN" altLang="en-US" sz="2400" dirty="0" smtClean="0"/>
              <a:t>经典著作：</a:t>
            </a:r>
            <a:r>
              <a:rPr lang="en-US" altLang="zh-CN" sz="2400" dirty="0"/>
              <a:t>《</a:t>
            </a:r>
            <a:r>
              <a:rPr lang="zh-CN" altLang="en-US" sz="2400" dirty="0"/>
              <a:t>分析模式</a:t>
            </a:r>
            <a:r>
              <a:rPr lang="en-US" altLang="zh-CN" sz="2400" dirty="0"/>
              <a:t>》</a:t>
            </a:r>
            <a:r>
              <a:rPr lang="zh-CN" altLang="en-US" sz="2400" dirty="0"/>
              <a:t>、</a:t>
            </a:r>
            <a:r>
              <a:rPr lang="en-US" altLang="zh-CN" sz="2400" dirty="0"/>
              <a:t>《UML</a:t>
            </a:r>
            <a:r>
              <a:rPr lang="zh-CN" altLang="en-US" sz="2400" dirty="0"/>
              <a:t>精粹</a:t>
            </a:r>
            <a:r>
              <a:rPr lang="en-US" altLang="zh-CN" sz="2400" dirty="0"/>
              <a:t>》</a:t>
            </a:r>
            <a:r>
              <a:rPr lang="zh-CN" altLang="en-US" sz="2400" dirty="0"/>
              <a:t>和</a:t>
            </a:r>
            <a:r>
              <a:rPr lang="en-US" altLang="zh-CN" sz="2400" dirty="0"/>
              <a:t>《</a:t>
            </a:r>
            <a:r>
              <a:rPr lang="zh-CN" altLang="en-US" sz="2400" dirty="0"/>
              <a:t>重构</a:t>
            </a:r>
            <a:r>
              <a:rPr lang="en-US" altLang="zh-CN" sz="2400" dirty="0"/>
              <a:t>》</a:t>
            </a:r>
            <a:endParaRPr lang="zh-CN" altLang="en-US" sz="2400" dirty="0"/>
          </a:p>
        </p:txBody>
      </p:sp>
      <p:sp>
        <p:nvSpPr>
          <p:cNvPr id="156675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latin typeface="Tahoma" charset="0"/>
              </a:rPr>
              <a:t>-</a:t>
            </a:r>
            <a:fld id="{13DAB609-A94E-A347-A86F-BD2591A19821}" type="slidenum">
              <a:rPr lang="en-US" altLang="zh-CN">
                <a:solidFill>
                  <a:schemeClr val="accent2"/>
                </a:solidFill>
                <a:latin typeface="Tahoma" charset="0"/>
              </a:rPr>
              <a:pPr/>
              <a:t>10</a:t>
            </a:fld>
            <a:r>
              <a:rPr lang="en-US" altLang="zh-CN">
                <a:solidFill>
                  <a:schemeClr val="accent2"/>
                </a:solidFill>
                <a:latin typeface="Tahoma" charset="0"/>
              </a:rPr>
              <a:t>-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85256" y="4365104"/>
            <a:ext cx="78488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 dirty="0" smtClean="0">
                <a:latin typeface="STXinwei" charset="-122"/>
                <a:ea typeface="STXinwei" charset="-122"/>
                <a:cs typeface="STXinwei" charset="-122"/>
              </a:rPr>
              <a:t>“</a:t>
            </a:r>
            <a:r>
              <a:rPr lang="zh-CN" altLang="zh-CN" sz="2400" b="1" dirty="0" smtClean="0">
                <a:latin typeface="STXinwei" charset="-122"/>
                <a:ea typeface="STXinwei" charset="-122"/>
                <a:cs typeface="STXinwei" charset="-122"/>
              </a:rPr>
              <a:t>如果</a:t>
            </a:r>
            <a:r>
              <a:rPr lang="zh-CN" altLang="zh-CN" sz="2400" b="1" dirty="0">
                <a:latin typeface="STXinwei" charset="-122"/>
                <a:ea typeface="STXinwei" charset="-122"/>
                <a:cs typeface="STXinwei" charset="-122"/>
              </a:rPr>
              <a:t>你正在使用其它的旧技术，我强烈建议您马上转用</a:t>
            </a:r>
            <a:r>
              <a:rPr lang="en-US" altLang="zh-CN" sz="2400" b="1" dirty="0">
                <a:latin typeface="STXinwei" charset="-122"/>
                <a:ea typeface="STXinwei" charset="-122"/>
                <a:cs typeface="STXinwei" charset="-122"/>
              </a:rPr>
              <a:t>UML</a:t>
            </a:r>
            <a:r>
              <a:rPr lang="zh-CN" altLang="zh-CN" sz="2400" b="1" dirty="0">
                <a:latin typeface="STXinwei" charset="-122"/>
                <a:ea typeface="STXinwei" charset="-122"/>
                <a:cs typeface="STXinwei" charset="-122"/>
              </a:rPr>
              <a:t>，因为它明显地将成为符号系统的统一标准。如果你正在考虑开始使用设计符号来工作，</a:t>
            </a:r>
            <a:r>
              <a:rPr lang="en-US" altLang="zh-CN" sz="2400" b="1" dirty="0">
                <a:latin typeface="STXinwei" charset="-122"/>
                <a:ea typeface="STXinwei" charset="-122"/>
                <a:cs typeface="STXinwei" charset="-122"/>
              </a:rPr>
              <a:t>UML</a:t>
            </a:r>
            <a:r>
              <a:rPr lang="zh-CN" altLang="zh-CN" sz="2400" b="1" dirty="0">
                <a:latin typeface="STXinwei" charset="-122"/>
                <a:ea typeface="STXinwei" charset="-122"/>
                <a:cs typeface="STXinwei" charset="-122"/>
              </a:rPr>
              <a:t>是一个好的选择，因为它已经统治业界了</a:t>
            </a:r>
            <a:r>
              <a:rPr lang="zh-CN" altLang="en-US" sz="2400" b="1" dirty="0" smtClean="0">
                <a:latin typeface="STXinwei" charset="-122"/>
                <a:ea typeface="STXinwei" charset="-122"/>
                <a:cs typeface="STXinwei" charset="-122"/>
              </a:rPr>
              <a:t>。”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56678" name="文本框 8"/>
          <p:cNvSpPr txBox="1">
            <a:spLocks noChangeArrowheads="1"/>
          </p:cNvSpPr>
          <p:nvPr/>
        </p:nvSpPr>
        <p:spPr bwMode="auto">
          <a:xfrm>
            <a:off x="-2692004" y="-2709863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kumimoji="1" lang="zh-CN" altLang="en-US"/>
          </a:p>
        </p:txBody>
      </p:sp>
      <p:sp>
        <p:nvSpPr>
          <p:cNvPr id="2" name="AutoShape 2" descr="photo of Martin Fowl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photo of Martin Fowl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photo of Martin Fowl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24744"/>
            <a:ext cx="3057128" cy="30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78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文本占位符 2"/>
          <p:cNvSpPr>
            <a:spLocks noGrp="1"/>
          </p:cNvSpPr>
          <p:nvPr>
            <p:ph type="body" sz="half" idx="1"/>
          </p:nvPr>
        </p:nvSpPr>
        <p:spPr>
          <a:xfrm>
            <a:off x="4031940" y="284073"/>
            <a:ext cx="4932548" cy="595324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2006</a:t>
            </a:r>
            <a:r>
              <a:rPr lang="zh-CN" altLang="zh-CN" sz="2800" dirty="0"/>
              <a:t>年我国制定的国家标准《计算机软件文档编制规范》</a:t>
            </a:r>
            <a:r>
              <a:rPr lang="zh-CN" altLang="en-US" sz="2800" dirty="0"/>
              <a:t>（</a:t>
            </a:r>
            <a:r>
              <a:rPr lang="en-US" altLang="zh-CN" sz="2800" dirty="0"/>
              <a:t>GB-T8567-2006 </a:t>
            </a:r>
            <a:r>
              <a:rPr lang="zh-CN" altLang="en-US" sz="2800" dirty="0"/>
              <a:t>）</a:t>
            </a:r>
            <a:r>
              <a:rPr lang="zh-CN" altLang="zh-CN" sz="2800" dirty="0"/>
              <a:t>中</a:t>
            </a:r>
            <a:r>
              <a:rPr lang="zh-CN" altLang="zh-CN" sz="2800" dirty="0" smtClean="0"/>
              <a:t>指出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r>
              <a:rPr lang="zh-CN" altLang="zh-CN" sz="2800" b="1" dirty="0" smtClean="0">
                <a:solidFill>
                  <a:schemeClr val="tx2"/>
                </a:solidFill>
              </a:rPr>
              <a:t>在</a:t>
            </a:r>
            <a:r>
              <a:rPr lang="zh-CN" altLang="zh-CN" sz="2800" b="1" dirty="0">
                <a:solidFill>
                  <a:schemeClr val="tx2"/>
                </a:solidFill>
              </a:rPr>
              <a:t>一个面向对象的软件系统建模中，一般地说，应产生下列文档：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总体说明文档；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用况图文档；类图文档；顺序图文档</a:t>
            </a:r>
            <a:r>
              <a:rPr lang="zh-CN" altLang="en-US" sz="2400" b="1" dirty="0">
                <a:solidFill>
                  <a:srgbClr val="C00000"/>
                </a:solidFill>
              </a:rPr>
              <a:t>；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协作图文档；状态图文档；活动图文档</a:t>
            </a:r>
            <a:r>
              <a:rPr lang="zh-CN" altLang="en-US" sz="2400" b="1" dirty="0">
                <a:solidFill>
                  <a:srgbClr val="C00000"/>
                </a:solidFill>
              </a:rPr>
              <a:t>；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zh-CN" sz="2400" b="1" dirty="0">
                <a:solidFill>
                  <a:srgbClr val="C00000"/>
                </a:solidFill>
              </a:rPr>
              <a:t>构件图文档；部署图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文档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7698" name="幻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>
                <a:solidFill>
                  <a:schemeClr val="accent2"/>
                </a:solidFill>
                <a:latin typeface="Tahoma" charset="0"/>
              </a:rPr>
              <a:t>-</a:t>
            </a:r>
            <a:fld id="{427776D1-3B04-154E-8950-5AF94A6B495B}" type="slidenum">
              <a:rPr lang="en-US" altLang="zh-CN">
                <a:solidFill>
                  <a:schemeClr val="accent2"/>
                </a:solidFill>
                <a:latin typeface="Tahoma" charset="0"/>
              </a:rPr>
              <a:pPr/>
              <a:t>11</a:t>
            </a:fld>
            <a:r>
              <a:rPr lang="en-US" altLang="zh-CN">
                <a:solidFill>
                  <a:schemeClr val="accent2"/>
                </a:solidFill>
                <a:latin typeface="Tahoma" charset="0"/>
              </a:rPr>
              <a:t>-</a:t>
            </a: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44624"/>
            <a:ext cx="4962525" cy="639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6051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5844778" cy="64524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References-1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052515"/>
            <a:ext cx="4215135" cy="5043487"/>
          </a:xfrm>
        </p:spPr>
        <p:txBody>
          <a:bodyPr/>
          <a:lstStyle/>
          <a:p>
            <a:r>
              <a:rPr lang="en-US" altLang="zh-CN" sz="2800" dirty="0"/>
              <a:t>UML Distilled</a:t>
            </a:r>
          </a:p>
          <a:p>
            <a:pPr lvl="1"/>
            <a:r>
              <a:rPr lang="en-US" altLang="zh-CN" sz="2400" dirty="0"/>
              <a:t>Martin </a:t>
            </a:r>
            <a:r>
              <a:rPr lang="en-US" altLang="zh-CN" sz="2400" dirty="0" err="1" smtClean="0"/>
              <a:t>FowLer</a:t>
            </a:r>
            <a:endParaRPr lang="en-US" altLang="zh-CN" sz="2400" dirty="0"/>
          </a:p>
          <a:p>
            <a:pPr lvl="1">
              <a:buFont typeface="Wingdings" charset="2"/>
              <a:buNone/>
            </a:pPr>
            <a:endParaRPr lang="en-US" altLang="zh-CN" sz="2400" dirty="0"/>
          </a:p>
        </p:txBody>
      </p:sp>
      <p:pic>
        <p:nvPicPr>
          <p:cNvPr id="31747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6" y="1700215"/>
            <a:ext cx="351048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8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226186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865049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793038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References2-1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377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477"/>
            <a:ext cx="1759372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1475656" y="4931104"/>
            <a:ext cx="2484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Times New Roman" charset="0"/>
              </a:rPr>
              <a:t>Craig </a:t>
            </a:r>
            <a:r>
              <a:rPr kumimoji="1" lang="en-US" altLang="zh-CN" sz="2800" b="1" dirty="0" err="1">
                <a:latin typeface="Times New Roman" charset="0"/>
              </a:rPr>
              <a:t>Larman</a:t>
            </a:r>
            <a:endParaRPr kumimoji="1" lang="en-US" altLang="zh-CN" sz="2800" b="1" dirty="0">
              <a:latin typeface="Times New Roman" charset="0"/>
            </a:endParaRPr>
          </a:p>
        </p:txBody>
      </p:sp>
      <p:pic>
        <p:nvPicPr>
          <p:cNvPr id="33796" name="Picture 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97" y="1700213"/>
            <a:ext cx="345586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862" name="AutoShape 6"/>
          <p:cNvSpPr>
            <a:spLocks/>
          </p:cNvSpPr>
          <p:nvPr/>
        </p:nvSpPr>
        <p:spPr bwMode="auto">
          <a:xfrm>
            <a:off x="899592" y="2132856"/>
            <a:ext cx="7128792" cy="2232025"/>
          </a:xfrm>
          <a:prstGeom prst="callout3">
            <a:avLst>
              <a:gd name="adj1" fmla="val 5120"/>
              <a:gd name="adj2" fmla="val 100972"/>
              <a:gd name="adj3" fmla="val 5120"/>
              <a:gd name="adj4" fmla="val 100972"/>
              <a:gd name="adj5" fmla="val 84991"/>
              <a:gd name="adj6" fmla="val 100972"/>
              <a:gd name="adj7" fmla="val 129301"/>
              <a:gd name="adj8" fmla="val 71644"/>
            </a:avLst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kumimoji="1" lang="zh-CN" altLang="en-US" sz="2800" b="1" u="sng" dirty="0">
                <a:latin typeface="Times New Roman" charset="0"/>
              </a:rPr>
              <a:t>“</a:t>
            </a:r>
            <a:r>
              <a:rPr kumimoji="1" lang="en-US" altLang="zh-CN" sz="2800" b="1" u="sng" dirty="0">
                <a:latin typeface="Times New Roman" charset="0"/>
              </a:rPr>
              <a:t>People often ask me which is the best book to introduce them to the world of OO design. Ever since I came across it, </a:t>
            </a:r>
            <a:r>
              <a:rPr kumimoji="1" lang="en-US" altLang="zh-CN" sz="2800" b="1" i="1" u="sng" dirty="0">
                <a:latin typeface="Times New Roman" charset="0"/>
              </a:rPr>
              <a:t>Applying UML and Patterns</a:t>
            </a:r>
            <a:r>
              <a:rPr kumimoji="1" lang="en-US" altLang="zh-CN" sz="2800" b="1" u="sng" dirty="0">
                <a:latin typeface="Times New Roman" charset="0"/>
              </a:rPr>
              <a:t> has been my unreserved choice.”</a:t>
            </a:r>
          </a:p>
          <a:p>
            <a:pPr algn="r">
              <a:defRPr/>
            </a:pPr>
            <a:r>
              <a:rPr kumimoji="1" lang="en-US" altLang="zh-CN" sz="2200" b="1" u="sng" dirty="0">
                <a:latin typeface="Times New Roman" charset="0"/>
              </a:rPr>
              <a:t>--Martin </a:t>
            </a:r>
            <a:r>
              <a:rPr kumimoji="1" lang="en-US" altLang="zh-CN" sz="2200" b="1" u="sng" dirty="0" smtClean="0">
                <a:latin typeface="Times New Roman" charset="0"/>
              </a:rPr>
              <a:t>Fowler</a:t>
            </a:r>
            <a:r>
              <a:rPr kumimoji="1" lang="en-US" altLang="zh-CN" sz="2200" b="1" u="sng" dirty="0">
                <a:latin typeface="Times New Roman" charset="0"/>
              </a:rPr>
              <a:t>, author, </a:t>
            </a:r>
            <a:r>
              <a:rPr kumimoji="1" lang="en-US" altLang="zh-CN" sz="2200" b="1" i="1" u="sng" dirty="0">
                <a:latin typeface="Times New Roman" charset="0"/>
              </a:rPr>
              <a:t>UML Distilled and Refactoring</a:t>
            </a:r>
          </a:p>
        </p:txBody>
      </p:sp>
      <p:sp>
        <p:nvSpPr>
          <p:cNvPr id="377863" name="Oval 7"/>
          <p:cNvSpPr>
            <a:spLocks noChangeArrowheads="1"/>
          </p:cNvSpPr>
          <p:nvPr/>
        </p:nvSpPr>
        <p:spPr bwMode="auto">
          <a:xfrm>
            <a:off x="4572000" y="5013327"/>
            <a:ext cx="2538413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69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2" grpId="0" animBg="1"/>
      <p:bldP spid="3778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5844779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References2-2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28800"/>
            <a:ext cx="8208911" cy="50434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Applying UML and Patterns</a:t>
            </a:r>
            <a:r>
              <a:rPr lang="en-US" altLang="zh-CN" dirty="0"/>
              <a:t> </a:t>
            </a:r>
            <a:r>
              <a:rPr lang="en-US" altLang="zh-CN" sz="2400" dirty="0"/>
              <a:t>- An Introduction to Object-Oriented Analysis and Design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UML</a:t>
            </a:r>
            <a:r>
              <a:rPr lang="zh-CN" altLang="en-US" sz="2000" dirty="0"/>
              <a:t>和模式</a:t>
            </a:r>
            <a:r>
              <a:rPr lang="zh-CN" altLang="en-US" sz="2000" dirty="0" smtClean="0"/>
              <a:t>应用</a:t>
            </a:r>
            <a:r>
              <a:rPr lang="en-US" altLang="zh-CN" sz="2000" dirty="0"/>
              <a:t>——</a:t>
            </a:r>
            <a:r>
              <a:rPr lang="zh-CN" altLang="en-US" sz="2000" dirty="0" smtClean="0"/>
              <a:t>面向对象分析</a:t>
            </a:r>
            <a:r>
              <a:rPr lang="zh-CN" altLang="en-US" sz="2000" dirty="0"/>
              <a:t>与设计导论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THE BEST Object Orientated Analysis and Design tutorial book (</a:t>
            </a:r>
            <a:r>
              <a:rPr lang="en-US" altLang="zh-CN" sz="2000" dirty="0" err="1"/>
              <a:t>Amazon.com</a:t>
            </a:r>
            <a:r>
              <a:rPr lang="en-US" altLang="zh-CN" sz="2000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在 </a:t>
            </a:r>
            <a:r>
              <a:rPr lang="en-US" altLang="zh-CN" sz="2000" dirty="0"/>
              <a:t>OOA/D</a:t>
            </a:r>
            <a:r>
              <a:rPr lang="zh-CN" altLang="en-US" sz="2000" dirty="0"/>
              <a:t>、迭代式开发和 </a:t>
            </a:r>
            <a:r>
              <a:rPr lang="en-US" altLang="zh-CN" sz="2000" dirty="0"/>
              <a:t>UML </a:t>
            </a:r>
            <a:r>
              <a:rPr lang="zh-CN" altLang="en-US" sz="2000" dirty="0"/>
              <a:t>方面是全球最畅销的书籍之一，已被翻译成多种语言并在业界和院校中被广泛使用</a:t>
            </a:r>
          </a:p>
        </p:txBody>
      </p:sp>
    </p:spTree>
    <p:extLst>
      <p:ext uri="{BB962C8B-B14F-4D97-AF65-F5344CB8AC3E}">
        <p14:creationId xmlns:p14="http://schemas.microsoft.com/office/powerpoint/2010/main" val="5758629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793038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References2-3</a:t>
            </a:r>
          </a:p>
        </p:txBody>
      </p:sp>
      <p:pic>
        <p:nvPicPr>
          <p:cNvPr id="378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76427"/>
            <a:ext cx="2679007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788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99" y="1628777"/>
            <a:ext cx="1751550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7888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79" y="1628775"/>
            <a:ext cx="1692597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78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98" y="3789363"/>
            <a:ext cx="1794990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7888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549" y="3860800"/>
            <a:ext cx="15871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2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13792"/>
            <a:ext cx="7793038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References-3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0215"/>
            <a:ext cx="8424936" cy="44656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hlinkClick r:id="rId2" action="ppaction://hlinkfile"/>
              </a:rPr>
              <a:t>The Unified Modeling Language User Guide</a:t>
            </a:r>
            <a:r>
              <a:rPr lang="zh-CN" altLang="en-US" dirty="0"/>
              <a:t>（</a:t>
            </a:r>
            <a:r>
              <a:rPr lang="en-US" altLang="zh-CN" dirty="0"/>
              <a:t>UML</a:t>
            </a:r>
            <a:r>
              <a:rPr lang="zh-CN" altLang="en-US" dirty="0" smtClean="0"/>
              <a:t>用户指南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file"/>
              </a:rPr>
              <a:t>The </a:t>
            </a:r>
            <a:r>
              <a:rPr lang="en-US" altLang="zh-CN" dirty="0">
                <a:hlinkClick r:id="rId3" action="ppaction://hlinkfile"/>
              </a:rPr>
              <a:t>Unified Modeling Language Reference Manual</a:t>
            </a:r>
            <a:r>
              <a:rPr lang="zh-CN" altLang="en-US" dirty="0"/>
              <a:t>（</a:t>
            </a:r>
            <a:r>
              <a:rPr lang="en-US" altLang="zh-CN" dirty="0"/>
              <a:t>UML</a:t>
            </a:r>
            <a:r>
              <a:rPr lang="zh-CN" altLang="en-US" dirty="0"/>
              <a:t>参考手册）</a:t>
            </a:r>
          </a:p>
          <a:p>
            <a:pPr lvl="1"/>
            <a:r>
              <a:rPr lang="en-US" altLang="zh-CN" dirty="0"/>
              <a:t>Grady </a:t>
            </a:r>
            <a:r>
              <a:rPr lang="en-US" altLang="zh-CN" dirty="0" err="1"/>
              <a:t>Booch</a:t>
            </a:r>
            <a:endParaRPr lang="zh-CN" altLang="en-US" dirty="0"/>
          </a:p>
          <a:p>
            <a:pPr lvl="1"/>
            <a:r>
              <a:rPr lang="en-US" altLang="zh-CN" dirty="0"/>
              <a:t>James Rumbaugh</a:t>
            </a:r>
          </a:p>
          <a:p>
            <a:pPr lvl="1"/>
            <a:r>
              <a:rPr lang="en-US" altLang="zh-CN" dirty="0"/>
              <a:t>Ivar Jacobson</a:t>
            </a:r>
          </a:p>
        </p:txBody>
      </p:sp>
    </p:spTree>
    <p:extLst>
      <p:ext uri="{BB962C8B-B14F-4D97-AF65-F5344CB8AC3E}">
        <p14:creationId xmlns:p14="http://schemas.microsoft.com/office/powerpoint/2010/main" val="3426824180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362" y="413792"/>
            <a:ext cx="7793038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References-4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0214"/>
            <a:ext cx="8496944" cy="478826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Design Patterns: Elements of Reuseable Object-Oriented Software </a:t>
            </a:r>
            <a:endParaRPr lang="zh-CN" altLang="en-US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 err="1"/>
              <a:t>GoF</a:t>
            </a:r>
            <a:r>
              <a:rPr lang="en-US" altLang="zh-CN" sz="2000" dirty="0"/>
              <a:t> (Gang of Four): Erich Gamma, Richard Helm, Ralph Johnson, John </a:t>
            </a:r>
            <a:r>
              <a:rPr lang="en-US" altLang="zh-CN" sz="2000" dirty="0" err="1"/>
              <a:t>Vlissides</a:t>
            </a:r>
            <a:endParaRPr lang="zh-CN" altLang="en-US" sz="200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/>
              <a:t>长盛不衰的经典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23</a:t>
            </a:r>
            <a:r>
              <a:rPr lang="zh-CN" altLang="en-US" sz="2000" dirty="0"/>
              <a:t>种设计模式 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en-US" altLang="zh-CN" sz="2400" dirty="0" smtClean="0"/>
              <a:t>Agile </a:t>
            </a:r>
            <a:r>
              <a:rPr lang="en-US" altLang="zh-CN" sz="2400" dirty="0"/>
              <a:t>Software Development - Principles, Patterns, and Practices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Robert C. Martin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2003</a:t>
            </a:r>
            <a:r>
              <a:rPr lang="zh-CN" altLang="en-US" sz="2000" dirty="0"/>
              <a:t>年的</a:t>
            </a:r>
            <a:r>
              <a:rPr lang="en-US" altLang="zh-CN" sz="2000" dirty="0"/>
              <a:t>Jolt</a:t>
            </a:r>
            <a:r>
              <a:rPr lang="zh-CN" altLang="en-US" sz="2000" dirty="0"/>
              <a:t>图书震撼大奖，将面向对象与敏捷软件开发方法结合</a:t>
            </a:r>
          </a:p>
        </p:txBody>
      </p:sp>
    </p:spTree>
    <p:extLst>
      <p:ext uri="{BB962C8B-B14F-4D97-AF65-F5344CB8AC3E}">
        <p14:creationId xmlns:p14="http://schemas.microsoft.com/office/powerpoint/2010/main" val="697298489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79362" y="413792"/>
            <a:ext cx="7793038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References-5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0215"/>
            <a:ext cx="8208912" cy="4465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Enterprise Java with UML</a:t>
            </a:r>
          </a:p>
          <a:p>
            <a:pPr lvl="1">
              <a:defRPr/>
            </a:pPr>
            <a:r>
              <a:rPr lang="zh-CN" altLang="en-US" sz="2400" dirty="0"/>
              <a:t>介绍各种</a:t>
            </a:r>
            <a:r>
              <a:rPr lang="en-US" altLang="zh-CN" sz="2400" dirty="0"/>
              <a:t>UML</a:t>
            </a:r>
            <a:r>
              <a:rPr lang="zh-CN" altLang="en-US" sz="2400" dirty="0"/>
              <a:t>软件模型，加深对面向对象分析与设计的理解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结合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语言，灵活使用</a:t>
            </a:r>
            <a:r>
              <a:rPr lang="en-US" altLang="zh-CN" sz="2400" dirty="0"/>
              <a:t>UML</a:t>
            </a:r>
          </a:p>
          <a:p>
            <a:pPr lvl="1">
              <a:defRPr/>
            </a:pPr>
            <a:r>
              <a:rPr lang="zh-CN" altLang="en-US" sz="2400" dirty="0"/>
              <a:t>通过一个案例（考勤卡系统），贯穿全书：</a:t>
            </a:r>
          </a:p>
          <a:p>
            <a:pPr lvl="2">
              <a:defRPr/>
            </a:pPr>
            <a:r>
              <a:rPr lang="zh-CN" altLang="en-US" dirty="0"/>
              <a:t>从用户需求到最终实现</a:t>
            </a:r>
          </a:p>
          <a:p>
            <a:pPr lvl="2">
              <a:defRPr/>
            </a:pPr>
            <a:r>
              <a:rPr lang="zh-CN" altLang="en-US" dirty="0"/>
              <a:t>从各种</a:t>
            </a:r>
            <a:r>
              <a:rPr lang="en-US" altLang="zh-CN" dirty="0"/>
              <a:t>UML</a:t>
            </a:r>
            <a:r>
              <a:rPr lang="zh-CN" altLang="en-US" dirty="0"/>
              <a:t>图表到完成最后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4677584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13792"/>
            <a:ext cx="7793038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References-6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700215"/>
            <a:ext cx="8136904" cy="44656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UML 2 and the Unified Process:</a:t>
            </a:r>
          </a:p>
          <a:p>
            <a:pPr>
              <a:buFont typeface="Wingdings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practical Object-oriented Analysis and Design, Second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Edition</a:t>
            </a: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>
              <a:defRPr/>
            </a:pPr>
            <a:r>
              <a:rPr lang="en-US" altLang="zh-CN" sz="2400" dirty="0"/>
              <a:t>Jim </a:t>
            </a:r>
            <a:r>
              <a:rPr lang="en-US" altLang="zh-CN" sz="2400" dirty="0" err="1"/>
              <a:t>Arlow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IIa</a:t>
            </a:r>
            <a:r>
              <a:rPr lang="en-US" altLang="zh-CN" sz="2400" dirty="0"/>
              <a:t> Neustadt</a:t>
            </a:r>
          </a:p>
          <a:p>
            <a:pPr lvl="1">
              <a:defRPr/>
            </a:pPr>
            <a:r>
              <a:rPr lang="zh-CN" altLang="en-US" sz="2400" dirty="0"/>
              <a:t>人民邮电出版社</a:t>
            </a:r>
          </a:p>
        </p:txBody>
      </p:sp>
    </p:spTree>
    <p:extLst>
      <p:ext uri="{BB962C8B-B14F-4D97-AF65-F5344CB8AC3E}">
        <p14:creationId xmlns:p14="http://schemas.microsoft.com/office/powerpoint/2010/main" val="1054574385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教学目的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zh-CN" sz="2400" dirty="0" smtClean="0"/>
              <a:t>获得面向对象建模技术方面的基本理论、基本知识和基本技能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培养学生运用技术工具和规范的开发过程完成面向对象系统的建模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培养学生的对象系统分析与设计能力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训练学生概括问题的能力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结合经济、环境、社会、法律等因素综合运用知识分析解决复杂软件工程问题的初步能力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45CEAD1-C9FB-491F-8A70-22790E0CC562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2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793038" cy="11430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References-7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215"/>
            <a:ext cx="8064896" cy="44656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/>
              <a:t>Web Resources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</a:rPr>
              <a:t>https://www.uml.org/</a:t>
            </a:r>
            <a:endParaRPr lang="en-US" altLang="zh-CN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http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://martinfowler.com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http://www.umlchina.com/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http://www.csdn.net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6242261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  <a:fld id="{C98BCE26-D629-4600-8030-66F52E3405A8}" type="slidenum">
              <a:rPr kumimoji="0" lang="en-US" altLang="zh-CN" sz="1400" b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13792"/>
            <a:ext cx="8049394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References-8</a:t>
            </a:r>
            <a:endParaRPr lang="zh-CN" alt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00213"/>
            <a:ext cx="8713788" cy="475297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UML</a:t>
            </a:r>
            <a:r>
              <a:rPr lang="zh-CN" altLang="en-US" sz="2400" dirty="0" smtClean="0"/>
              <a:t>软件建模</a:t>
            </a:r>
            <a:r>
              <a:rPr lang="zh-CN" altLang="en-US" sz="2400" dirty="0" smtClean="0"/>
              <a:t>技术</a:t>
            </a:r>
            <a:r>
              <a:rPr lang="en-US" altLang="zh-CN" sz="2400" dirty="0"/>
              <a:t>——</a:t>
            </a:r>
            <a:r>
              <a:rPr lang="zh-CN" altLang="en-US" sz="2400" smtClean="0"/>
              <a:t>基于</a:t>
            </a:r>
            <a:r>
              <a:rPr lang="en-US" altLang="zh-CN" sz="2400" dirty="0" smtClean="0"/>
              <a:t>IBM RSA</a:t>
            </a:r>
            <a:r>
              <a:rPr lang="zh-CN" altLang="en-US" sz="2400" dirty="0" smtClean="0"/>
              <a:t>工具（清华大学出版社）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UML2.0</a:t>
            </a:r>
            <a:r>
              <a:rPr lang="zh-CN" altLang="en-US" sz="2400" dirty="0" smtClean="0"/>
              <a:t>基础与</a:t>
            </a:r>
            <a:r>
              <a:rPr lang="en-US" altLang="zh-CN" sz="2400" dirty="0" smtClean="0"/>
              <a:t>RSA</a:t>
            </a:r>
            <a:r>
              <a:rPr lang="zh-CN" altLang="en-US" sz="2400" dirty="0" smtClean="0"/>
              <a:t>建模实例教程（人民邮电）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面向对象葵花宝典（李运华）（电子工业出版社）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火球</a:t>
            </a:r>
            <a:r>
              <a:rPr lang="en-US" altLang="zh-CN" sz="2400" dirty="0" smtClean="0"/>
              <a:t>——UML</a:t>
            </a:r>
            <a:r>
              <a:rPr lang="zh-CN" altLang="en-US" sz="2400" dirty="0" smtClean="0"/>
              <a:t>大战需求分析（第二版）（张传波 ）</a:t>
            </a:r>
            <a:endParaRPr lang="en-US" altLang="zh-CN" sz="2400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6864775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  <a:fld id="{F10C4413-AB42-47FE-9E19-FCABD7502DEA}" type="slidenum">
              <a:rPr kumimoji="0" lang="en-US" altLang="zh-CN" sz="1400" b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学习目标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掌握</a:t>
            </a:r>
            <a:r>
              <a:rPr lang="en-US" altLang="zh-CN" smtClean="0">
                <a:solidFill>
                  <a:srgbClr val="FF3300"/>
                </a:solidFill>
              </a:rPr>
              <a:t>UML</a:t>
            </a:r>
            <a:endParaRPr lang="zh-CN" altLang="en-US" smtClean="0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 smtClean="0"/>
              <a:t>运用</a:t>
            </a:r>
            <a:r>
              <a:rPr lang="en-US" altLang="zh-CN" smtClean="0">
                <a:solidFill>
                  <a:srgbClr val="FF3300"/>
                </a:solidFill>
              </a:rPr>
              <a:t>UML</a:t>
            </a:r>
            <a:r>
              <a:rPr lang="zh-CN" altLang="en-US" smtClean="0">
                <a:solidFill>
                  <a:srgbClr val="FF3300"/>
                </a:solidFill>
              </a:rPr>
              <a:t>进行简单的面向对象分析</a:t>
            </a:r>
          </a:p>
          <a:p>
            <a:pPr eaLnBrk="1" hangingPunct="1"/>
            <a:r>
              <a:rPr kumimoji="0" lang="zh-CN" altLang="en-US" smtClean="0"/>
              <a:t>使用</a:t>
            </a:r>
            <a:r>
              <a:rPr kumimoji="0" lang="en-US" altLang="zh-CN" smtClean="0">
                <a:solidFill>
                  <a:srgbClr val="FF3300"/>
                </a:solidFill>
              </a:rPr>
              <a:t>U</a:t>
            </a:r>
            <a:r>
              <a:rPr lang="en-US" altLang="zh-CN" smtClean="0">
                <a:solidFill>
                  <a:srgbClr val="FF3300"/>
                </a:solidFill>
              </a:rPr>
              <a:t>ML</a:t>
            </a:r>
            <a:r>
              <a:rPr lang="zh-CN" altLang="en-US" smtClean="0">
                <a:solidFill>
                  <a:srgbClr val="FF3300"/>
                </a:solidFill>
              </a:rPr>
              <a:t>工具</a:t>
            </a:r>
            <a:r>
              <a:rPr lang="zh-CN" altLang="en-US" smtClean="0"/>
              <a:t>（</a:t>
            </a:r>
            <a:r>
              <a:rPr lang="en-US" altLang="zh-CN" smtClean="0"/>
              <a:t>IBM Rational Software Architect/Enterprise Architect 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  <a:fld id="{041CB162-5A57-4891-83D4-406121FE6DD1}" type="slidenum">
              <a:rPr kumimoji="0" lang="en-US" altLang="zh-CN" sz="1400" b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预备知识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掌握某种面向对象程序设计语言（例如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等） 。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 smtClean="0"/>
              <a:t>初步</a:t>
            </a:r>
            <a:r>
              <a:rPr lang="zh-CN" altLang="en-US" dirty="0"/>
              <a:t>掌握面向对象的一些</a:t>
            </a:r>
            <a:r>
              <a:rPr lang="zh-CN" altLang="en-US" dirty="0" smtClean="0"/>
              <a:t>基本</a:t>
            </a:r>
            <a:r>
              <a:rPr lang="zh-CN" altLang="en-US" dirty="0"/>
              <a:t>思想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课程设置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628775"/>
            <a:ext cx="7772400" cy="44656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学时：</a:t>
            </a:r>
            <a:r>
              <a:rPr lang="en-US" altLang="zh-CN" dirty="0" smtClean="0"/>
              <a:t>24+16</a:t>
            </a:r>
            <a:r>
              <a:rPr lang="zh-CN" altLang="en-US" dirty="0" smtClean="0"/>
              <a:t>学时</a:t>
            </a:r>
          </a:p>
          <a:p>
            <a:pPr>
              <a:lnSpc>
                <a:spcPct val="110000"/>
              </a:lnSpc>
            </a:pPr>
            <a:r>
              <a:rPr kumimoji="0" lang="zh-CN" altLang="en-US" dirty="0" smtClean="0"/>
              <a:t>开课时间</a:t>
            </a:r>
            <a:r>
              <a:rPr kumimoji="0" lang="en-US" altLang="zh-CN" dirty="0" smtClean="0"/>
              <a:t>:  </a:t>
            </a:r>
          </a:p>
          <a:p>
            <a:pPr lvl="1">
              <a:lnSpc>
                <a:spcPct val="110000"/>
              </a:lnSpc>
            </a:pPr>
            <a:r>
              <a:rPr kumimoji="0" lang="zh-CN" altLang="en-US" dirty="0" smtClean="0"/>
              <a:t>六周理论课</a:t>
            </a:r>
            <a:endParaRPr kumimoji="0" lang="en-US" altLang="zh-CN" dirty="0" smtClean="0"/>
          </a:p>
          <a:p>
            <a:pPr lvl="2">
              <a:lnSpc>
                <a:spcPct val="110000"/>
              </a:lnSpc>
            </a:pPr>
            <a:r>
              <a:rPr kumimoji="0" lang="en-US" altLang="zh-CN" dirty="0" smtClean="0"/>
              <a:t>(2-7</a:t>
            </a:r>
            <a:r>
              <a:rPr kumimoji="0" lang="zh-CN" altLang="en-US" dirty="0" smtClean="0"/>
              <a:t>周</a:t>
            </a:r>
            <a:r>
              <a:rPr kumimoji="0" lang="en-US" altLang="zh-CN" dirty="0" smtClean="0"/>
              <a:t>)</a:t>
            </a:r>
            <a:r>
              <a:rPr kumimoji="0" lang="zh-CN" altLang="en-US" dirty="0" smtClean="0"/>
              <a:t> 每周三（</a:t>
            </a:r>
            <a:r>
              <a:rPr kumimoji="0" lang="en-US" altLang="zh-CN" dirty="0" smtClean="0"/>
              <a:t>8-9</a:t>
            </a:r>
            <a:r>
              <a:rPr kumimoji="0" lang="zh-CN" altLang="en-US" dirty="0" smtClean="0"/>
              <a:t>，经信</a:t>
            </a:r>
            <a:r>
              <a:rPr kumimoji="0" lang="en-US" altLang="zh-CN" dirty="0" smtClean="0"/>
              <a:t>F10</a:t>
            </a:r>
            <a:r>
              <a:rPr kumimoji="0" lang="zh-CN" altLang="en-US" dirty="0" smtClean="0"/>
              <a:t>）、五（</a:t>
            </a:r>
            <a:r>
              <a:rPr kumimoji="0" lang="en-US" altLang="zh-CN" dirty="0" smtClean="0"/>
              <a:t>6-7</a:t>
            </a:r>
            <a:r>
              <a:rPr kumimoji="0" lang="zh-CN" altLang="en-US" dirty="0" smtClean="0"/>
              <a:t>，经信</a:t>
            </a:r>
            <a:r>
              <a:rPr kumimoji="0" lang="en-US" altLang="zh-CN" dirty="0" smtClean="0"/>
              <a:t>F5</a:t>
            </a:r>
            <a:r>
              <a:rPr kumimoji="0" lang="zh-CN" altLang="en-US" dirty="0" smtClean="0"/>
              <a:t>）</a:t>
            </a:r>
            <a:endParaRPr kumimoji="0" lang="en-US" altLang="zh-CN" dirty="0" smtClean="0"/>
          </a:p>
          <a:p>
            <a:pPr lvl="1">
              <a:lnSpc>
                <a:spcPct val="110000"/>
              </a:lnSpc>
            </a:pPr>
            <a:r>
              <a:rPr kumimoji="0" lang="zh-CN" altLang="en-US" dirty="0" smtClean="0"/>
              <a:t>四周实践课</a:t>
            </a:r>
            <a:endParaRPr kumimoji="0" lang="en-US" altLang="zh-CN" dirty="0" smtClean="0"/>
          </a:p>
          <a:p>
            <a:pPr lvl="2">
              <a:lnSpc>
                <a:spcPct val="110000"/>
              </a:lnSpc>
            </a:pPr>
            <a:r>
              <a:rPr kumimoji="0" lang="en-US" altLang="zh-CN" dirty="0" smtClean="0"/>
              <a:t>(8-11</a:t>
            </a:r>
            <a:r>
              <a:rPr kumimoji="0" lang="zh-CN" altLang="en-US" dirty="0" smtClean="0"/>
              <a:t>周</a:t>
            </a:r>
            <a:r>
              <a:rPr kumimoji="0" lang="en-US" altLang="zh-CN" dirty="0" smtClean="0"/>
              <a:t>)</a:t>
            </a:r>
            <a:r>
              <a:rPr kumimoji="0" lang="zh-CN" altLang="en-US" dirty="0" smtClean="0"/>
              <a:t> 每周四</a:t>
            </a:r>
            <a:r>
              <a:rPr kumimoji="0" lang="en-US" altLang="zh-CN" dirty="0" smtClean="0"/>
              <a:t>(9-11)</a:t>
            </a:r>
            <a:r>
              <a:rPr kumimoji="0" lang="zh-CN" altLang="en-US" dirty="0" smtClean="0"/>
              <a:t>（计算机楼</a:t>
            </a:r>
            <a:r>
              <a:rPr kumimoji="0" lang="en-US" altLang="zh-CN" dirty="0" smtClean="0"/>
              <a:t>A108</a:t>
            </a:r>
            <a:r>
              <a:rPr kumimoji="0"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83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  <a:fld id="{279B3363-8A58-4678-902A-D90A0B38837B}" type="slidenum">
              <a:rPr kumimoji="0" lang="en-US" altLang="zh-CN" sz="1400" b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考核方式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考试</a:t>
            </a:r>
          </a:p>
          <a:p>
            <a:pPr lvl="1" eaLnBrk="1" hangingPunct="1"/>
            <a:r>
              <a:rPr lang="zh-CN" altLang="en-US" dirty="0" smtClean="0"/>
              <a:t>课程结束后安排考试</a:t>
            </a:r>
          </a:p>
          <a:p>
            <a:pPr lvl="1" eaLnBrk="1" hangingPunct="1"/>
            <a:r>
              <a:rPr lang="zh-CN" altLang="en-US" dirty="0" smtClean="0"/>
              <a:t>平时成绩</a:t>
            </a:r>
            <a:r>
              <a:rPr lang="zh-CN" altLang="en-US" dirty="0" smtClean="0"/>
              <a:t>（课堂活动</a:t>
            </a:r>
            <a:r>
              <a:rPr lang="zh-CN" altLang="en-US" dirty="0"/>
              <a:t>、</a:t>
            </a:r>
            <a:r>
              <a:rPr lang="zh-CN" altLang="en-US" dirty="0" smtClean="0"/>
              <a:t>出勤</a:t>
            </a:r>
            <a:r>
              <a:rPr lang="zh-CN" altLang="en-US" dirty="0"/>
              <a:t>、</a:t>
            </a:r>
            <a:r>
              <a:rPr lang="zh-CN" altLang="en-US" dirty="0" smtClean="0"/>
              <a:t>作业</a:t>
            </a:r>
            <a:r>
              <a:rPr lang="zh-CN" altLang="en-US" dirty="0"/>
              <a:t>和</a:t>
            </a:r>
            <a:r>
              <a:rPr lang="zh-CN" altLang="en-US" dirty="0" smtClean="0"/>
              <a:t>实践</a:t>
            </a:r>
            <a:r>
              <a:rPr lang="zh-CN" altLang="en-US" dirty="0" smtClean="0"/>
              <a:t>等</a:t>
            </a:r>
            <a:r>
              <a:rPr lang="zh-CN" altLang="en-US" dirty="0" smtClean="0"/>
              <a:t>）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00213"/>
            <a:ext cx="4752528" cy="446563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 smtClean="0"/>
              <a:t>登陆超星学习通</a:t>
            </a:r>
            <a:endParaRPr lang="en-US" altLang="zh-CN" sz="2800" dirty="0" smtClean="0"/>
          </a:p>
          <a:p>
            <a:pPr lvl="1">
              <a:spcAft>
                <a:spcPts val="600"/>
              </a:spcAft>
            </a:pPr>
            <a:r>
              <a:rPr lang="zh-CN" altLang="en-US" sz="2600" dirty="0" smtClean="0"/>
              <a:t>课程名称：统一建模语言及工具</a:t>
            </a:r>
            <a:endParaRPr lang="en-US" altLang="zh-CN" sz="2600" dirty="0" smtClean="0"/>
          </a:p>
          <a:p>
            <a:pPr lvl="1">
              <a:spcAft>
                <a:spcPts val="600"/>
              </a:spcAft>
            </a:pPr>
            <a:r>
              <a:rPr lang="zh-CN" altLang="en-US" sz="2600" dirty="0" smtClean="0"/>
              <a:t>班级邀请码：</a:t>
            </a:r>
            <a:r>
              <a:rPr lang="en-US" altLang="zh-CN" sz="2600" dirty="0" smtClean="0">
                <a:solidFill>
                  <a:srgbClr val="FF0000"/>
                </a:solidFill>
              </a:rPr>
              <a:t>84069521</a:t>
            </a:r>
          </a:p>
          <a:p>
            <a:pPr lvl="1">
              <a:spcAft>
                <a:spcPts val="600"/>
              </a:spcAft>
            </a:pPr>
            <a:r>
              <a:rPr lang="en-US" altLang="zh-CN" sz="2600" dirty="0" smtClean="0"/>
              <a:t>2023</a:t>
            </a:r>
            <a:r>
              <a:rPr lang="zh-CN" altLang="en-US" sz="2600" dirty="0" smtClean="0"/>
              <a:t>车老师班级</a:t>
            </a:r>
            <a:endParaRPr lang="en-US" altLang="zh-CN" sz="2600" dirty="0" smtClean="0"/>
          </a:p>
          <a:p>
            <a:pPr>
              <a:spcAft>
                <a:spcPts val="600"/>
              </a:spcAft>
            </a:pPr>
            <a:r>
              <a:rPr lang="zh-CN" altLang="en-US" sz="2800" dirty="0" smtClean="0"/>
              <a:t>完成</a:t>
            </a:r>
            <a:r>
              <a:rPr lang="zh-CN" altLang="en-US" sz="2800" dirty="0" smtClean="0">
                <a:solidFill>
                  <a:srgbClr val="FF0000"/>
                </a:solidFill>
              </a:rPr>
              <a:t>签到、练习、作业</a:t>
            </a:r>
            <a:r>
              <a:rPr lang="zh-CN" altLang="en-US" sz="2800" dirty="0" smtClean="0"/>
              <a:t>等任务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45CEAD1-C9FB-491F-8A70-22790E0CC562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776"/>
            <a:ext cx="2520280" cy="181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4864"/>
            <a:ext cx="31718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9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答疑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群（</a:t>
            </a:r>
            <a:r>
              <a:rPr lang="en-US" altLang="zh-CN" dirty="0" smtClean="0"/>
              <a:t>290635631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628800"/>
            <a:ext cx="6984702" cy="4465637"/>
          </a:xfrm>
        </p:spPr>
        <p:txBody>
          <a:bodyPr/>
          <a:lstStyle/>
          <a:p>
            <a:r>
              <a:rPr lang="zh-CN" altLang="en-US" dirty="0" smtClean="0"/>
              <a:t>发布课程相关资料和信息</a:t>
            </a:r>
          </a:p>
          <a:p>
            <a:r>
              <a:rPr lang="zh-CN" altLang="en-US" dirty="0" smtClean="0"/>
              <a:t>提供课程相关交流和答疑</a:t>
            </a:r>
          </a:p>
          <a:p>
            <a:r>
              <a:rPr lang="zh-CN" altLang="en-US" dirty="0" smtClean="0"/>
              <a:t>群名片要求“学号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姓名”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45CEAD1-C9FB-491F-8A70-22790E0CC562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3284984"/>
            <a:ext cx="2520280" cy="327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7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  <a:fld id="{75744B83-6925-4EB5-ACC3-23764F5334E6}" type="slidenum">
              <a:rPr kumimoji="0" lang="en-US" altLang="zh-CN" sz="1400" b="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r>
              <a:rPr kumimoji="0" lang="en-US" altLang="zh-CN" sz="1400" b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smtClean="0"/>
              <a:t>Why</a:t>
            </a:r>
            <a:r>
              <a:rPr kumimoji="0" lang="zh-CN" altLang="en-US" smtClean="0"/>
              <a:t>？</a:t>
            </a:r>
            <a:endParaRPr lang="zh-CN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00213"/>
            <a:ext cx="7772400" cy="1944687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需要理由吗？</a:t>
            </a:r>
          </a:p>
          <a:p>
            <a:pPr lvl="1" eaLnBrk="1" hangingPunct="1"/>
            <a:r>
              <a:rPr lang="zh-CN" altLang="en-US" sz="2400" smtClean="0"/>
              <a:t>我们从事软件行业</a:t>
            </a:r>
          </a:p>
          <a:p>
            <a:pPr lvl="1" eaLnBrk="1" hangingPunct="1"/>
            <a:r>
              <a:rPr lang="zh-CN" altLang="en-US" sz="2400" smtClean="0"/>
              <a:t>面向对象是最主流的软件开发思想</a:t>
            </a:r>
          </a:p>
          <a:p>
            <a:pPr lvl="1" eaLnBrk="1" hangingPunct="1"/>
            <a:r>
              <a:rPr lang="en-US" altLang="zh-CN" sz="2400" smtClean="0"/>
              <a:t>UML</a:t>
            </a:r>
            <a:r>
              <a:rPr lang="zh-CN" altLang="en-US" sz="2400" smtClean="0"/>
              <a:t>是最主流的建模语言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065463" y="4699000"/>
            <a:ext cx="1066800" cy="485775"/>
          </a:xfrm>
          <a:prstGeom prst="rightArrow">
            <a:avLst>
              <a:gd name="adj1" fmla="val 50000"/>
              <a:gd name="adj2" fmla="val 54902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84213" y="4411663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UML+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面向对象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84213" y="5059363"/>
            <a:ext cx="251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itchFamily="18" charset="0"/>
              </a:rPr>
              <a:t>OOAD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144963" y="4699000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</a:rPr>
              <a:t>系统定义、分析、设计、实现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631825" y="3763963"/>
            <a:ext cx="768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对于今天的软件开发者来说，</a:t>
            </a:r>
            <a:r>
              <a:rPr kumimoji="1" lang="en-US" altLang="zh-CN" sz="2400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UML</a:t>
            </a:r>
            <a:r>
              <a:rPr kumimoji="1" lang="zh-CN" altLang="en-US" sz="2400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是他们的面包和黄油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Times New Roman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6532</TotalTime>
  <Words>835</Words>
  <Application>Microsoft Office PowerPoint</Application>
  <PresentationFormat>全屏显示(4:3)</PresentationFormat>
  <Paragraphs>118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csppt01</vt:lpstr>
      <vt:lpstr>统一建模语言及工具  车海燕 chehy@jlu.edu.cn </vt:lpstr>
      <vt:lpstr>课程目标</vt:lpstr>
      <vt:lpstr>学习目标</vt:lpstr>
      <vt:lpstr>预备知识 </vt:lpstr>
      <vt:lpstr>课程设置</vt:lpstr>
      <vt:lpstr>考核方式</vt:lpstr>
      <vt:lpstr>学习资源</vt:lpstr>
      <vt:lpstr>答疑QQ群（290635631）</vt:lpstr>
      <vt:lpstr>Why？</vt:lpstr>
      <vt:lpstr>PowerPoint 演示文稿</vt:lpstr>
      <vt:lpstr>PowerPoint 演示文稿</vt:lpstr>
      <vt:lpstr>References-1</vt:lpstr>
      <vt:lpstr>References2-1</vt:lpstr>
      <vt:lpstr>References2-2</vt:lpstr>
      <vt:lpstr>References2-3</vt:lpstr>
      <vt:lpstr>References-3</vt:lpstr>
      <vt:lpstr>References-4</vt:lpstr>
      <vt:lpstr>References-5</vt:lpstr>
      <vt:lpstr>References-6</vt:lpstr>
      <vt:lpstr>References-7</vt:lpstr>
      <vt:lpstr>References-8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UML建模语言及工具</dc:title>
  <dc:subject>01.An Approach to the Object-Oriented</dc:subject>
  <dc:creator>chy</dc:creator>
  <cp:lastModifiedBy>chy</cp:lastModifiedBy>
  <cp:revision>812</cp:revision>
  <cp:lastPrinted>1601-01-01T00:00:00Z</cp:lastPrinted>
  <dcterms:created xsi:type="dcterms:W3CDTF">2004-04-26T09:40:58Z</dcterms:created>
  <dcterms:modified xsi:type="dcterms:W3CDTF">2023-02-27T05:15:27Z</dcterms:modified>
</cp:coreProperties>
</file>