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856" r:id="rId2"/>
  </p:sldMasterIdLst>
  <p:notesMasterIdLst>
    <p:notesMasterId r:id="rId74"/>
  </p:notesMasterIdLst>
  <p:handoutMasterIdLst>
    <p:handoutMasterId r:id="rId75"/>
  </p:handoutMasterIdLst>
  <p:sldIdLst>
    <p:sldId id="256" r:id="rId3"/>
    <p:sldId id="435" r:id="rId4"/>
    <p:sldId id="478" r:id="rId5"/>
    <p:sldId id="434" r:id="rId6"/>
    <p:sldId id="471" r:id="rId7"/>
    <p:sldId id="384" r:id="rId8"/>
    <p:sldId id="458" r:id="rId9"/>
    <p:sldId id="467" r:id="rId10"/>
    <p:sldId id="462" r:id="rId11"/>
    <p:sldId id="472" r:id="rId12"/>
    <p:sldId id="442" r:id="rId13"/>
    <p:sldId id="443" r:id="rId14"/>
    <p:sldId id="444" r:id="rId15"/>
    <p:sldId id="445" r:id="rId16"/>
    <p:sldId id="447" r:id="rId17"/>
    <p:sldId id="507" r:id="rId18"/>
    <p:sldId id="508" r:id="rId19"/>
    <p:sldId id="509" r:id="rId20"/>
    <p:sldId id="510" r:id="rId21"/>
    <p:sldId id="511" r:id="rId22"/>
    <p:sldId id="486" r:id="rId23"/>
    <p:sldId id="448" r:id="rId24"/>
    <p:sldId id="450" r:id="rId25"/>
    <p:sldId id="483" r:id="rId26"/>
    <p:sldId id="453" r:id="rId27"/>
    <p:sldId id="459" r:id="rId28"/>
    <p:sldId id="410" r:id="rId29"/>
    <p:sldId id="481" r:id="rId30"/>
    <p:sldId id="482" r:id="rId31"/>
    <p:sldId id="411" r:id="rId32"/>
    <p:sldId id="413" r:id="rId33"/>
    <p:sldId id="487" r:id="rId34"/>
    <p:sldId id="494" r:id="rId35"/>
    <p:sldId id="506" r:id="rId36"/>
    <p:sldId id="496" r:id="rId37"/>
    <p:sldId id="497" r:id="rId38"/>
    <p:sldId id="498" r:id="rId39"/>
    <p:sldId id="388" r:id="rId40"/>
    <p:sldId id="500" r:id="rId41"/>
    <p:sldId id="501" r:id="rId42"/>
    <p:sldId id="505" r:id="rId43"/>
    <p:sldId id="502" r:id="rId44"/>
    <p:sldId id="503" r:id="rId45"/>
    <p:sldId id="476" r:id="rId46"/>
    <p:sldId id="425" r:id="rId47"/>
    <p:sldId id="426" r:id="rId48"/>
    <p:sldId id="488" r:id="rId49"/>
    <p:sldId id="318" r:id="rId50"/>
    <p:sldId id="319" r:id="rId51"/>
    <p:sldId id="320" r:id="rId52"/>
    <p:sldId id="321" r:id="rId53"/>
    <p:sldId id="322" r:id="rId54"/>
    <p:sldId id="323" r:id="rId55"/>
    <p:sldId id="324" r:id="rId56"/>
    <p:sldId id="339" r:id="rId57"/>
    <p:sldId id="325" r:id="rId58"/>
    <p:sldId id="326" r:id="rId59"/>
    <p:sldId id="327" r:id="rId60"/>
    <p:sldId id="328" r:id="rId61"/>
    <p:sldId id="329" r:id="rId62"/>
    <p:sldId id="330" r:id="rId63"/>
    <p:sldId id="331" r:id="rId64"/>
    <p:sldId id="477" r:id="rId65"/>
    <p:sldId id="332" r:id="rId66"/>
    <p:sldId id="333" r:id="rId67"/>
    <p:sldId id="334" r:id="rId68"/>
    <p:sldId id="335" r:id="rId69"/>
    <p:sldId id="336" r:id="rId70"/>
    <p:sldId id="337" r:id="rId71"/>
    <p:sldId id="480" r:id="rId72"/>
    <p:sldId id="381"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FFFF"/>
    <a:srgbClr val="FF3300"/>
    <a:srgbClr val="9900CC"/>
    <a:srgbClr val="660066"/>
    <a:srgbClr val="FF6600"/>
    <a:srgbClr val="FF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1768" autoAdjust="0"/>
  </p:normalViewPr>
  <p:slideViewPr>
    <p:cSldViewPr>
      <p:cViewPr varScale="1">
        <p:scale>
          <a:sx n="73" d="100"/>
          <a:sy n="73" d="100"/>
        </p:scale>
        <p:origin x="-1080" y="-6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712"/>
    </p:cViewPr>
  </p:sorterViewPr>
  <p:notesViewPr>
    <p:cSldViewPr>
      <p:cViewPr varScale="1">
        <p:scale>
          <a:sx n="44" d="100"/>
          <a:sy n="44" d="100"/>
        </p:scale>
        <p:origin x="-1502"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zh-CN" altLang="en-US"/>
          </a:p>
        </p:txBody>
      </p:sp>
      <p:sp>
        <p:nvSpPr>
          <p:cNvPr id="2519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2519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2519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4A7CD496-CEDC-4D86-B052-347CE3D205A6}" type="slidenum">
              <a:rPr lang="zh-CN" altLang="en-US"/>
              <a:pPr>
                <a:defRPr/>
              </a:pPr>
              <a:t>‹#›</a:t>
            </a:fld>
            <a:endParaRPr lang="en-US" altLang="zh-CN"/>
          </a:p>
        </p:txBody>
      </p:sp>
    </p:spTree>
    <p:extLst>
      <p:ext uri="{BB962C8B-B14F-4D97-AF65-F5344CB8AC3E}">
        <p14:creationId xmlns:p14="http://schemas.microsoft.com/office/powerpoint/2010/main" val="3396173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BF926133-BCEF-4027-89A3-D4E78668D6D7}" type="slidenum">
              <a:rPr lang="zh-CN" altLang="en-US"/>
              <a:pPr>
                <a:defRPr/>
              </a:pPr>
              <a:t>‹#›</a:t>
            </a:fld>
            <a:endParaRPr lang="en-US" altLang="zh-CN"/>
          </a:p>
        </p:txBody>
      </p:sp>
    </p:spTree>
    <p:extLst>
      <p:ext uri="{BB962C8B-B14F-4D97-AF65-F5344CB8AC3E}">
        <p14:creationId xmlns:p14="http://schemas.microsoft.com/office/powerpoint/2010/main" val="2683169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a:solidFill>
                  <a:schemeClr val="tx1"/>
                </a:solidFill>
                <a:latin typeface="Arial" pitchFamily="34" charset="0"/>
                <a:ea typeface="宋体" pitchFamily="2" charset="-122"/>
              </a:defRPr>
            </a:lvl1pPr>
            <a:lvl2pPr marL="788988" indent="-303213" defTabSz="976313">
              <a:defRPr>
                <a:solidFill>
                  <a:schemeClr val="tx1"/>
                </a:solidFill>
                <a:latin typeface="Arial" pitchFamily="34" charset="0"/>
                <a:ea typeface="宋体" pitchFamily="2" charset="-122"/>
              </a:defRPr>
            </a:lvl2pPr>
            <a:lvl3pPr marL="1214438" indent="-242888" defTabSz="976313">
              <a:defRPr>
                <a:solidFill>
                  <a:schemeClr val="tx1"/>
                </a:solidFill>
                <a:latin typeface="Arial" pitchFamily="34" charset="0"/>
                <a:ea typeface="宋体" pitchFamily="2" charset="-122"/>
              </a:defRPr>
            </a:lvl3pPr>
            <a:lvl4pPr marL="1700213" indent="-242888" defTabSz="976313">
              <a:defRPr>
                <a:solidFill>
                  <a:schemeClr val="tx1"/>
                </a:solidFill>
                <a:latin typeface="Arial" pitchFamily="34" charset="0"/>
                <a:ea typeface="宋体" pitchFamily="2" charset="-122"/>
              </a:defRPr>
            </a:lvl4pPr>
            <a:lvl5pPr marL="2185988" indent="-242888" defTabSz="976313">
              <a:defRPr>
                <a:solidFill>
                  <a:schemeClr val="tx1"/>
                </a:solidFill>
                <a:latin typeface="Arial" pitchFamily="34" charset="0"/>
                <a:ea typeface="宋体" pitchFamily="2" charset="-122"/>
              </a:defRPr>
            </a:lvl5pPr>
            <a:lvl6pPr marL="2643188" indent="-242888" defTabSz="976313" eaLnBrk="0" fontAlgn="base" hangingPunct="0">
              <a:spcBef>
                <a:spcPct val="0"/>
              </a:spcBef>
              <a:spcAft>
                <a:spcPct val="0"/>
              </a:spcAft>
              <a:defRPr>
                <a:solidFill>
                  <a:schemeClr val="tx1"/>
                </a:solidFill>
                <a:latin typeface="Arial" pitchFamily="34" charset="0"/>
                <a:ea typeface="宋体" pitchFamily="2" charset="-122"/>
              </a:defRPr>
            </a:lvl6pPr>
            <a:lvl7pPr marL="3100388" indent="-242888" defTabSz="976313" eaLnBrk="0" fontAlgn="base" hangingPunct="0">
              <a:spcBef>
                <a:spcPct val="0"/>
              </a:spcBef>
              <a:spcAft>
                <a:spcPct val="0"/>
              </a:spcAft>
              <a:defRPr>
                <a:solidFill>
                  <a:schemeClr val="tx1"/>
                </a:solidFill>
                <a:latin typeface="Arial" pitchFamily="34" charset="0"/>
                <a:ea typeface="宋体" pitchFamily="2" charset="-122"/>
              </a:defRPr>
            </a:lvl7pPr>
            <a:lvl8pPr marL="3557588" indent="-242888" defTabSz="976313" eaLnBrk="0" fontAlgn="base" hangingPunct="0">
              <a:spcBef>
                <a:spcPct val="0"/>
              </a:spcBef>
              <a:spcAft>
                <a:spcPct val="0"/>
              </a:spcAft>
              <a:defRPr>
                <a:solidFill>
                  <a:schemeClr val="tx1"/>
                </a:solidFill>
                <a:latin typeface="Arial" pitchFamily="34" charset="0"/>
                <a:ea typeface="宋体" pitchFamily="2" charset="-122"/>
              </a:defRPr>
            </a:lvl8pPr>
            <a:lvl9pPr marL="4014788" indent="-242888" defTabSz="976313"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600" smtClean="0">
                <a:solidFill>
                  <a:srgbClr val="000000"/>
                </a:solidFill>
                <a:latin typeface="Arial Narrow" pitchFamily="34" charset="0"/>
              </a:rPr>
              <a:t>Essentials of Visual Modeling w/ UML 2.0 - Instructor Notes</a:t>
            </a:r>
          </a:p>
        </p:txBody>
      </p:sp>
      <p:sp>
        <p:nvSpPr>
          <p:cNvPr id="84995" name="Rectangle 2"/>
          <p:cNvSpPr>
            <a:spLocks noGrp="1" noRot="1" noChangeAspect="1" noChangeArrowheads="1" noTextEdit="1"/>
          </p:cNvSpPr>
          <p:nvPr>
            <p:ph type="sldImg"/>
          </p:nvPr>
        </p:nvSpPr>
        <p:spPr>
          <a:xfrm>
            <a:off x="2420938" y="923925"/>
            <a:ext cx="4519612" cy="3390900"/>
          </a:xfrm>
          <a:ln/>
        </p:spPr>
      </p:sp>
      <p:sp>
        <p:nvSpPr>
          <p:cNvPr id="84996" name="Rectangle 3"/>
          <p:cNvSpPr>
            <a:spLocks noGrp="1" noChangeArrowheads="1"/>
          </p:cNvSpPr>
          <p:nvPr>
            <p:ph type="body" idx="1"/>
          </p:nvPr>
        </p:nvSpPr>
        <p:spPr>
          <a:xfrm>
            <a:off x="2581275" y="4527550"/>
            <a:ext cx="4111625" cy="4500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1100" smtClean="0">
                <a:latin typeface="ZapfHumnst BT" pitchFamily="34"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kumimoji="0" lang="en-US" altLang="zh-CN" sz="1100" smtClean="0">
              <a:latin typeface="ZapfHumnst BT" pitchFamily="34" charset="0"/>
            </a:endParaRPr>
          </a:p>
        </p:txBody>
      </p:sp>
      <p:sp>
        <p:nvSpPr>
          <p:cNvPr id="84997" name="Text Box 4"/>
          <p:cNvSpPr txBox="1">
            <a:spLocks noChangeArrowheads="1"/>
          </p:cNvSpPr>
          <p:nvPr/>
        </p:nvSpPr>
        <p:spPr bwMode="auto">
          <a:xfrm>
            <a:off x="463550" y="1343025"/>
            <a:ext cx="1800225"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740" tIns="57370" rIns="114740" bIns="5737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en-US" altLang="zh-CN" sz="1000" i="1" u="sng">
                <a:solidFill>
                  <a:srgbClr val="000000"/>
                </a:solidFill>
                <a:latin typeface="ZapfHumnst BT" pitchFamily="34" charset="0"/>
              </a:rPr>
              <a:t>Define what is meant by the term </a:t>
            </a:r>
            <a:r>
              <a:rPr kumimoji="1" lang="zh-CN" altLang="en-US" sz="1000" i="1" u="sng">
                <a:solidFill>
                  <a:srgbClr val="000000"/>
                </a:solidFill>
              </a:rPr>
              <a:t>“</a:t>
            </a:r>
            <a:r>
              <a:rPr kumimoji="1" lang="en-US" altLang="zh-CN" sz="1000" i="1" u="sng">
                <a:solidFill>
                  <a:srgbClr val="000000"/>
                </a:solidFill>
                <a:latin typeface="ZapfHumnst BT" pitchFamily="34" charset="0"/>
              </a:rPr>
              <a:t>model.</a:t>
            </a:r>
            <a:r>
              <a:rPr kumimoji="1" lang="zh-CN" altLang="en-US" sz="1000" i="1" u="sng">
                <a:solidFill>
                  <a:srgbClr val="000000"/>
                </a:solidFill>
              </a:rPr>
              <a:t>”</a:t>
            </a:r>
            <a:endParaRPr kumimoji="1" lang="zh-CN" altLang="en-US" sz="1000" i="1" u="sng">
              <a:solidFill>
                <a:srgbClr val="000000"/>
              </a:solidFill>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94211" name="Rectangle 2"/>
          <p:cNvSpPr>
            <a:spLocks noGrp="1" noRot="1" noChangeAspect="1" noChangeArrowheads="1" noTextEdit="1"/>
          </p:cNvSpPr>
          <p:nvPr>
            <p:ph type="sldImg"/>
          </p:nvPr>
        </p:nvSpPr>
        <p:spPr>
          <a:xfrm>
            <a:off x="2501900" y="825500"/>
            <a:ext cx="4038600" cy="3028950"/>
          </a:xfrm>
          <a:ln/>
        </p:spPr>
      </p:sp>
      <p:sp>
        <p:nvSpPr>
          <p:cNvPr id="94212"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ZapfHumnst BT" pitchFamily="34" charset="0"/>
              </a:rPr>
              <a:t>In this context, </a:t>
            </a:r>
            <a:r>
              <a:rPr lang="en-US" altLang="zh-CN" sz="1000" b="1" smtClean="0">
                <a:latin typeface="ZapfHumnst BT" pitchFamily="34" charset="0"/>
              </a:rPr>
              <a:t>specifying </a:t>
            </a:r>
            <a:r>
              <a:rPr lang="en-US" altLang="zh-CN" sz="1000" smtClean="0">
                <a:latin typeface="ZapfHumnst BT" pitchFamily="34" charset="0"/>
              </a:rPr>
              <a:t>means to build models that are precise, unambiguous, and complete. In particular, the UML addresses the specification of all the important analysis, design, and implementation decisions that must be made to develop and deploy software-intensive systems. (</a:t>
            </a:r>
            <a:r>
              <a:rPr lang="en-US" altLang="zh-CN" sz="1000" i="1" smtClean="0">
                <a:latin typeface="ZapfHumnst BT" pitchFamily="34" charset="0"/>
              </a:rPr>
              <a:t>The Unified Modeling Language User Guide</a:t>
            </a:r>
            <a:r>
              <a:rPr lang="en-US" altLang="zh-CN" sz="1000" smtClean="0">
                <a:latin typeface="ZapfHumnst BT" pitchFamily="34" charset="0"/>
              </a:rPr>
              <a:t>, Booch, 1999.)</a:t>
            </a: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
        <p:nvSpPr>
          <p:cNvPr id="94213" name="Text Box 4"/>
          <p:cNvSpPr txBox="1">
            <a:spLocks noChangeArrowheads="1"/>
          </p:cNvSpPr>
          <p:nvPr/>
        </p:nvSpPr>
        <p:spPr bwMode="auto">
          <a:xfrm>
            <a:off x="447675" y="1204913"/>
            <a:ext cx="1743075"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50" tIns="53225" rIns="106450" bIns="53225"/>
          <a:lstStyle>
            <a:lvl1pPr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u="sng">
                <a:latin typeface="ZapfHumnst BT" pitchFamily="34" charset="0"/>
              </a:rPr>
              <a:t>The UML can be used to specify detailed or general models.</a:t>
            </a:r>
          </a:p>
          <a:p>
            <a:pPr>
              <a:lnSpc>
                <a:spcPct val="87000"/>
              </a:lnSpc>
              <a:spcBef>
                <a:spcPct val="40000"/>
              </a:spcBef>
            </a:pPr>
            <a:r>
              <a:rPr lang="en-US" altLang="zh-CN" sz="1000">
                <a:latin typeface="ZapfHumnst BT" pitchFamily="34" charset="0"/>
              </a:rPr>
              <a:t>Anyone who has worked on a project where miscommunication occurred appreciates this feature of the UML. </a:t>
            </a:r>
          </a:p>
          <a:p>
            <a:pPr>
              <a:lnSpc>
                <a:spcPct val="87000"/>
              </a:lnSpc>
              <a:spcBef>
                <a:spcPct val="40000"/>
              </a:spcBef>
            </a:pPr>
            <a:r>
              <a:rPr lang="en-US" altLang="zh-CN" sz="1000">
                <a:latin typeface="ZapfHumnst BT" pitchFamily="34" charset="0"/>
              </a:rPr>
              <a:t>The UML allows the modeler to specify their intentions in a clear, unmistakable manner.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95235" name="Rectangle 2"/>
          <p:cNvSpPr>
            <a:spLocks noGrp="1" noRot="1" noChangeAspect="1" noChangeArrowheads="1" noTextEdit="1"/>
          </p:cNvSpPr>
          <p:nvPr>
            <p:ph type="sldImg"/>
          </p:nvPr>
        </p:nvSpPr>
        <p:spPr>
          <a:xfrm>
            <a:off x="2501900" y="825500"/>
            <a:ext cx="4038600" cy="3028950"/>
          </a:xfrm>
          <a:ln/>
        </p:spPr>
      </p:sp>
      <p:sp>
        <p:nvSpPr>
          <p:cNvPr id="95236"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ZapfHumnst BT" pitchFamily="34" charset="0"/>
              </a:rPr>
              <a:t>The UML is not a visual programming language. However, models using the UML can be directly connected to a variety of programming languages, making it possible to map from a model in the UML to a programming language or even to a database.  </a:t>
            </a:r>
          </a:p>
          <a:p>
            <a:pPr eaLnBrk="1" hangingPunct="1"/>
            <a:r>
              <a:rPr lang="en-US" altLang="zh-CN" sz="1000" smtClean="0">
                <a:latin typeface="ZapfHumnst BT" pitchFamily="34" charset="0"/>
              </a:rPr>
              <a:t>If it is best expressed graphically, it is done graphically in the UML. If it is best expressed textually, it is done in the programming language.</a:t>
            </a:r>
          </a:p>
          <a:p>
            <a:pPr eaLnBrk="1" hangingPunct="1"/>
            <a:r>
              <a:rPr lang="en-US" altLang="zh-CN" sz="1000" smtClean="0">
                <a:latin typeface="ZapfHumnst BT" pitchFamily="34" charset="0"/>
              </a:rPr>
              <a:t>This mapping permits </a:t>
            </a:r>
            <a:r>
              <a:rPr lang="en-US" altLang="zh-CN" sz="1000" b="1" smtClean="0">
                <a:latin typeface="ZapfHumnst BT" pitchFamily="34" charset="0"/>
              </a:rPr>
              <a:t>forward engineering</a:t>
            </a:r>
            <a:r>
              <a:rPr lang="en-US" altLang="zh-CN" sz="1000" smtClean="0">
                <a:latin typeface="ZapfHumnst BT" pitchFamily="34" charset="0"/>
              </a:rPr>
              <a:t>: the generation of code from a UML model to a programming language. </a:t>
            </a:r>
            <a:r>
              <a:rPr lang="en-US" altLang="zh-CN" sz="1000" b="1" smtClean="0">
                <a:latin typeface="ZapfHumnst BT" pitchFamily="34" charset="0"/>
              </a:rPr>
              <a:t>Reverse engineering</a:t>
            </a:r>
            <a:r>
              <a:rPr lang="en-US" altLang="zh-CN" sz="1000" smtClean="0">
                <a:latin typeface="ZapfHumnst BT" pitchFamily="34" charset="0"/>
              </a:rPr>
              <a:t> is also possible: the reconstruction of a model from implementation back into the UML.</a:t>
            </a:r>
          </a:p>
        </p:txBody>
      </p:sp>
      <p:sp>
        <p:nvSpPr>
          <p:cNvPr id="95237" name="Text Box 4"/>
          <p:cNvSpPr txBox="1">
            <a:spLocks noChangeArrowheads="1"/>
          </p:cNvSpPr>
          <p:nvPr/>
        </p:nvSpPr>
        <p:spPr bwMode="auto">
          <a:xfrm>
            <a:off x="355600" y="1204913"/>
            <a:ext cx="1744663"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50" tIns="53225" rIns="106450" bIns="53225"/>
          <a:lstStyle>
            <a:lvl1pPr marL="114300"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u="sng">
                <a:latin typeface="ZapfHumnst BT" pitchFamily="34" charset="0"/>
              </a:rPr>
              <a:t>The UML was designed with forward and reverse engineering in mind.</a:t>
            </a:r>
          </a:p>
          <a:p>
            <a:pPr>
              <a:lnSpc>
                <a:spcPct val="87000"/>
              </a:lnSpc>
              <a:spcBef>
                <a:spcPct val="40000"/>
              </a:spcBef>
            </a:pPr>
            <a:r>
              <a:rPr lang="en-US" altLang="zh-CN" sz="1000">
                <a:latin typeface="ZapfHumnst BT" pitchFamily="34" charset="0"/>
              </a:rPr>
              <a:t>Rational has partners who provide round-trip engineering for other languages.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96259" name="Rectangle 2"/>
          <p:cNvSpPr>
            <a:spLocks noGrp="1" noRot="1" noChangeAspect="1" noChangeArrowheads="1" noTextEdit="1"/>
          </p:cNvSpPr>
          <p:nvPr>
            <p:ph type="sldImg"/>
          </p:nvPr>
        </p:nvSpPr>
        <p:spPr>
          <a:xfrm>
            <a:off x="2501900" y="825500"/>
            <a:ext cx="4038600" cy="3028950"/>
          </a:xfrm>
          <a:ln/>
        </p:spPr>
      </p:sp>
      <p:sp>
        <p:nvSpPr>
          <p:cNvPr id="96260" name="Rectangle 3"/>
          <p:cNvSpPr>
            <a:spLocks noGrp="1" noChangeArrowheads="1"/>
          </p:cNvSpPr>
          <p:nvPr>
            <p:ph type="body" idx="1"/>
          </p:nvPr>
        </p:nvSpPr>
        <p:spPr>
          <a:xfrm>
            <a:off x="2501900" y="4046538"/>
            <a:ext cx="3970338"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ZapfHumnst BT" pitchFamily="34" charset="0"/>
              </a:rPr>
              <a:t>Project artifacts are critical in controlling, measuring, and communicating about a system during its development and after its deployment.</a:t>
            </a:r>
          </a:p>
          <a:p>
            <a:pPr eaLnBrk="1" hangingPunct="1"/>
            <a:r>
              <a:rPr lang="en-US" altLang="zh-CN" sz="1000" smtClean="0">
                <a:latin typeface="ZapfHumnst BT" pitchFamily="34" charset="0"/>
              </a:rPr>
              <a:t>The UML addresses the documentation of a system</a:t>
            </a:r>
            <a:r>
              <a:rPr lang="zh-CN" altLang="en-US" sz="1000" smtClean="0">
                <a:latin typeface="Arial" pitchFamily="34" charset="0"/>
              </a:rPr>
              <a:t>’</a:t>
            </a:r>
            <a:r>
              <a:rPr lang="en-US" altLang="zh-CN" sz="1000" smtClean="0">
                <a:latin typeface="ZapfHumnst BT" pitchFamily="34" charset="0"/>
              </a:rPr>
              <a:t>s architecture and all of its details. The UML also provides a language for expressing requirements and for tests. Finally, the UML provides a language for modeling the activities of project planning and release management. (</a:t>
            </a:r>
            <a:r>
              <a:rPr lang="en-US" altLang="zh-CN" sz="1000" i="1" smtClean="0">
                <a:latin typeface="ZapfHumnst BT" pitchFamily="34" charset="0"/>
              </a:rPr>
              <a:t>The Unified Modeling Language User Guide</a:t>
            </a:r>
            <a:r>
              <a:rPr lang="en-US" altLang="zh-CN" sz="1000" smtClean="0">
                <a:latin typeface="ZapfHumnst BT" pitchFamily="34" charset="0"/>
              </a:rPr>
              <a:t>, Booch, 1999.)</a:t>
            </a:r>
          </a:p>
          <a:p>
            <a:pPr eaLnBrk="1" hangingPunct="1"/>
            <a:r>
              <a:rPr lang="en-US" altLang="zh-CN" sz="1000" smtClean="0">
                <a:latin typeface="ZapfHumnst BT" pitchFamily="34" charset="0"/>
              </a:rPr>
              <a:t>This slide does not represent all the diagrams defined in the UML specification. For example, there is no graphic presented here for a composite structure diagram or a timing diagram. Composite structure is a more advanced modeling concept that is not covered in this course.  The timing diagram is new to UML2 and will be introduced in a later module.</a:t>
            </a:r>
          </a:p>
        </p:txBody>
      </p:sp>
      <p:sp>
        <p:nvSpPr>
          <p:cNvPr id="96261" name="Text Box 4"/>
          <p:cNvSpPr txBox="1">
            <a:spLocks noChangeArrowheads="1"/>
          </p:cNvSpPr>
          <p:nvPr/>
        </p:nvSpPr>
        <p:spPr bwMode="auto">
          <a:xfrm>
            <a:off x="355600" y="1198563"/>
            <a:ext cx="1744663"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50" tIns="53225" rIns="106450" bIns="53225"/>
          <a:lstStyle>
            <a:lvl1pPr marL="114300" indent="-114300"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a:latin typeface="ZapfHumnst BT" pitchFamily="34" charset="0"/>
              </a:rPr>
              <a:t>   </a:t>
            </a:r>
            <a:r>
              <a:rPr lang="en-US" altLang="zh-CN" sz="1000" i="1" u="sng">
                <a:latin typeface="ZapfHumnst BT" pitchFamily="34" charset="0"/>
              </a:rPr>
              <a:t>UML diagrams should be treated as formal project artifacts.</a:t>
            </a:r>
          </a:p>
          <a:p>
            <a:pPr>
              <a:lnSpc>
                <a:spcPct val="87000"/>
              </a:lnSpc>
              <a:spcBef>
                <a:spcPct val="40000"/>
              </a:spcBef>
            </a:pPr>
            <a:r>
              <a:rPr lang="en-US" altLang="zh-CN" sz="1000">
                <a:latin typeface="ZapfHumnst BT" pitchFamily="34" charset="0"/>
              </a:rPr>
              <a:t>   Each diagram created by a project team should be treated as an artifact. </a:t>
            </a:r>
          </a:p>
          <a:p>
            <a:pPr>
              <a:lnSpc>
                <a:spcPct val="87000"/>
              </a:lnSpc>
              <a:spcBef>
                <a:spcPct val="40000"/>
              </a:spcBef>
            </a:pPr>
            <a:r>
              <a:rPr lang="en-US" altLang="zh-CN" sz="1000">
                <a:latin typeface="ZapfHumnst BT" pitchFamily="34" charset="0"/>
              </a:rPr>
              <a:t>   The UML can help alleviate some of the paper crunch that many software teams experience.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itchFamily="34" charset="0"/>
                <a:ea typeface="宋体" pitchFamily="2" charset="-122"/>
              </a:defRPr>
            </a:lvl1pPr>
            <a:lvl2pPr marL="742950" indent="-285750">
              <a:spcBef>
                <a:spcPct val="30000"/>
              </a:spcBef>
              <a:defRPr kumimoji="1" sz="1200">
                <a:solidFill>
                  <a:schemeClr val="tx1"/>
                </a:solidFill>
                <a:latin typeface="Arial" pitchFamily="34" charset="0"/>
                <a:ea typeface="宋体" pitchFamily="2" charset="-122"/>
              </a:defRPr>
            </a:lvl2pPr>
            <a:lvl3pPr marL="1143000" indent="-228600">
              <a:spcBef>
                <a:spcPct val="30000"/>
              </a:spcBef>
              <a:defRPr kumimoji="1" sz="1200">
                <a:solidFill>
                  <a:schemeClr val="tx1"/>
                </a:solidFill>
                <a:latin typeface="Arial" pitchFamily="34" charset="0"/>
                <a:ea typeface="宋体" pitchFamily="2" charset="-122"/>
              </a:defRPr>
            </a:lvl3pPr>
            <a:lvl4pPr marL="1600200" indent="-228600">
              <a:spcBef>
                <a:spcPct val="30000"/>
              </a:spcBef>
              <a:defRPr kumimoji="1" sz="1200">
                <a:solidFill>
                  <a:schemeClr val="tx1"/>
                </a:solidFill>
                <a:latin typeface="Arial" pitchFamily="34" charset="0"/>
                <a:ea typeface="宋体" pitchFamily="2" charset="-122"/>
              </a:defRPr>
            </a:lvl4pPr>
            <a:lvl5pPr marL="2057400" indent="-228600">
              <a:spcBef>
                <a:spcPct val="30000"/>
              </a:spcBef>
              <a:defRPr kumimoji="1"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pitchFamily="34" charset="0"/>
                <a:ea typeface="宋体" pitchFamily="2" charset="-122"/>
              </a:defRPr>
            </a:lvl9pPr>
          </a:lstStyle>
          <a:p>
            <a:pPr>
              <a:spcBef>
                <a:spcPct val="0"/>
              </a:spcBef>
            </a:pPr>
            <a:fld id="{B101870E-1B06-4AAF-BB4A-008FEF3A817E}" type="slidenum">
              <a:rPr lang="zh-CN" altLang="en-US" smtClean="0">
                <a:cs typeface="Arial" pitchFamily="34" charset="0"/>
              </a:rPr>
              <a:pPr>
                <a:spcBef>
                  <a:spcPct val="0"/>
                </a:spcBef>
              </a:pPr>
              <a:t>39</a:t>
            </a:fld>
            <a:endParaRPr lang="en-US" altLang="zh-CN" smtClean="0">
              <a:cs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itchFamily="34" charset="0"/>
                <a:ea typeface="宋体" pitchFamily="2" charset="-122"/>
              </a:defRPr>
            </a:lvl1pPr>
            <a:lvl2pPr marL="742950" indent="-285750">
              <a:spcBef>
                <a:spcPct val="30000"/>
              </a:spcBef>
              <a:defRPr kumimoji="1" sz="1200">
                <a:solidFill>
                  <a:schemeClr val="tx1"/>
                </a:solidFill>
                <a:latin typeface="Arial" pitchFamily="34" charset="0"/>
                <a:ea typeface="宋体" pitchFamily="2" charset="-122"/>
              </a:defRPr>
            </a:lvl2pPr>
            <a:lvl3pPr marL="1143000" indent="-228600">
              <a:spcBef>
                <a:spcPct val="30000"/>
              </a:spcBef>
              <a:defRPr kumimoji="1" sz="1200">
                <a:solidFill>
                  <a:schemeClr val="tx1"/>
                </a:solidFill>
                <a:latin typeface="Arial" pitchFamily="34" charset="0"/>
                <a:ea typeface="宋体" pitchFamily="2" charset="-122"/>
              </a:defRPr>
            </a:lvl3pPr>
            <a:lvl4pPr marL="1600200" indent="-228600">
              <a:spcBef>
                <a:spcPct val="30000"/>
              </a:spcBef>
              <a:defRPr kumimoji="1" sz="1200">
                <a:solidFill>
                  <a:schemeClr val="tx1"/>
                </a:solidFill>
                <a:latin typeface="Arial" pitchFamily="34" charset="0"/>
                <a:ea typeface="宋体" pitchFamily="2" charset="-122"/>
              </a:defRPr>
            </a:lvl4pPr>
            <a:lvl5pPr marL="2057400" indent="-228600">
              <a:spcBef>
                <a:spcPct val="30000"/>
              </a:spcBef>
              <a:defRPr kumimoji="1"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pitchFamily="34" charset="0"/>
                <a:ea typeface="宋体" pitchFamily="2" charset="-122"/>
              </a:defRPr>
            </a:lvl9pPr>
          </a:lstStyle>
          <a:p>
            <a:pPr>
              <a:spcBef>
                <a:spcPct val="0"/>
              </a:spcBef>
            </a:pPr>
            <a:fld id="{FAA15173-FBC6-47ED-A031-006532BCA6DE}" type="slidenum">
              <a:rPr lang="zh-CN" altLang="en-US" smtClean="0">
                <a:cs typeface="Arial" pitchFamily="34" charset="0"/>
              </a:rPr>
              <a:pPr>
                <a:spcBef>
                  <a:spcPct val="0"/>
                </a:spcBef>
              </a:pPr>
              <a:t>42</a:t>
            </a:fld>
            <a:endParaRPr lang="en-US" altLang="zh-CN" smtClean="0">
              <a:cs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99331" name="Rectangle 2"/>
          <p:cNvSpPr>
            <a:spLocks noGrp="1" noRot="1" noChangeAspect="1" noChangeArrowheads="1" noTextEdit="1"/>
          </p:cNvSpPr>
          <p:nvPr>
            <p:ph type="sldImg"/>
          </p:nvPr>
        </p:nvSpPr>
        <p:spPr>
          <a:xfrm>
            <a:off x="2501900" y="825500"/>
            <a:ext cx="4038600" cy="3028950"/>
          </a:xfrm>
          <a:ln/>
        </p:spPr>
      </p:sp>
      <p:sp>
        <p:nvSpPr>
          <p:cNvPr id="99332"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ZapfHumnst BT" pitchFamily="34" charset="0"/>
              </a:rPr>
              <a:t>UML development included incorporating ideas from numerous other methodologists. The main challenge was to construct an approach that was simple, yet allowed the modeling of a broad range of systems. The conceptual framework was established quickly, but the notational semantics took more time.</a:t>
            </a:r>
          </a:p>
          <a:p>
            <a:pPr eaLnBrk="1" hangingPunct="1"/>
            <a:r>
              <a:rPr lang="en-US" altLang="zh-CN" sz="1000" smtClean="0">
                <a:latin typeface="ZapfHumnst BT" pitchFamily="34" charset="0"/>
              </a:rPr>
              <a:t>Active collaboration with other industry leaders has brought unique expertise and experience into the UML effort. The UML effort was supported by a cross-section of the industry. Partners in the UML effort included HP, ICON Computing, IBM, I-Logix, Intellicorp, MCI Systemhouse, Microsoft, ObjecTime, Oracle, Platinum Technology, Ptech, Reich Technologies, Softeam, Sterling Software, Taskon, and Unisys. These partners provided contributors, reviewers, and advocates for the standardization efforts.</a:t>
            </a:r>
          </a:p>
          <a:p>
            <a:pPr eaLnBrk="1" hangingPunct="1"/>
            <a:r>
              <a:rPr lang="en-US" altLang="zh-CN" sz="1000" smtClean="0">
                <a:latin typeface="ZapfHumnst BT" pitchFamily="34" charset="0"/>
              </a:rPr>
              <a:t>In the end, a modeling language was created that has already withstood the test of widespread use in the industry and the scrutiny of international standardization efforts.</a:t>
            </a:r>
          </a:p>
          <a:p>
            <a:pPr eaLnBrk="1" hangingPunct="1"/>
            <a:endParaRPr lang="en-US" altLang="zh-CN" sz="1000" smtClean="0">
              <a:latin typeface="ZapfHumnst BT" pitchFamily="34" charset="0"/>
            </a:endParaRPr>
          </a:p>
        </p:txBody>
      </p:sp>
      <p:sp>
        <p:nvSpPr>
          <p:cNvPr id="99333" name="Text Box 4"/>
          <p:cNvSpPr txBox="1">
            <a:spLocks noChangeArrowheads="1"/>
          </p:cNvSpPr>
          <p:nvPr/>
        </p:nvSpPr>
        <p:spPr bwMode="auto">
          <a:xfrm>
            <a:off x="447675" y="1204913"/>
            <a:ext cx="1743075"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50" tIns="53225" rIns="106450" bIns="53225"/>
          <a:lstStyle>
            <a:lvl1pPr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u="sng">
                <a:latin typeface="ZapfHumnst BT" pitchFamily="34" charset="0"/>
              </a:rPr>
              <a:t>Demonstrate that UML was developed as an industry standard with many influences.  The UML is not owned and written by Rational.</a:t>
            </a:r>
          </a:p>
          <a:p>
            <a:pPr>
              <a:lnSpc>
                <a:spcPct val="87000"/>
              </a:lnSpc>
              <a:spcBef>
                <a:spcPct val="40000"/>
              </a:spcBef>
            </a:pPr>
            <a:r>
              <a:rPr lang="en-US" altLang="zh-CN" sz="1000">
                <a:latin typeface="ZapfHumnst BT" pitchFamily="34" charset="0"/>
              </a:rPr>
              <a:t>Do not spend a lot of time on this slide. Simply point out one or two contributors of special interest to your audience. </a:t>
            </a:r>
          </a:p>
          <a:p>
            <a:pPr>
              <a:lnSpc>
                <a:spcPct val="87000"/>
              </a:lnSpc>
              <a:spcBef>
                <a:spcPct val="40000"/>
              </a:spcBef>
            </a:pPr>
            <a:r>
              <a:rPr lang="en-US" altLang="zh-CN" sz="1000">
                <a:latin typeface="ZapfHumnst BT" pitchFamily="34" charset="0"/>
              </a:rPr>
              <a:t>For example, for a telephony audience, you might point out Harel and his state charts.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ChangeArrowheads="1" noTextEdit="1"/>
          </p:cNvSpPr>
          <p:nvPr>
            <p:ph type="sldImg"/>
          </p:nvPr>
        </p:nvSpPr>
        <p:spPr>
          <a:ln/>
        </p:spPr>
      </p:sp>
      <p:sp>
        <p:nvSpPr>
          <p:cNvPr id="100355"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0035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B2882DF-EF33-4FDD-8282-B916337F02C9}" type="slidenum">
              <a:rPr lang="zh-CN" altLang="en-US" smtClean="0"/>
              <a:pPr/>
              <a:t>47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DB3C2B0C-8DE7-4E52-A17F-308EDA669F0D}" type="slidenum">
              <a:rPr kumimoji="1" lang="zh-CN" altLang="en-US" sz="1200"/>
              <a:pPr algn="r" eaLnBrk="1" hangingPunct="1"/>
              <a:t>8</a:t>
            </a:fld>
            <a:endParaRPr kumimoji="1" lang="en-US" altLang="zh-CN"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87043" name="Rectangle 2"/>
          <p:cNvSpPr>
            <a:spLocks noGrp="1" noRot="1" noChangeAspect="1" noChangeArrowheads="1" noTextEdit="1"/>
          </p:cNvSpPr>
          <p:nvPr>
            <p:ph type="sldImg"/>
          </p:nvPr>
        </p:nvSpPr>
        <p:spPr>
          <a:xfrm>
            <a:off x="2501900" y="825500"/>
            <a:ext cx="4040188" cy="3030538"/>
          </a:xfrm>
          <a:ln/>
        </p:spPr>
      </p:sp>
      <p:sp>
        <p:nvSpPr>
          <p:cNvPr id="87044"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688" indent="-166688" eaLnBrk="1" hangingPunct="1"/>
            <a:r>
              <a:rPr kumimoji="0" lang="en-US" altLang="zh-CN" sz="1000" smtClean="0">
                <a:latin typeface="ZapfHumnst BT" pitchFamily="34" charset="0"/>
              </a:rPr>
              <a:t>Modeling has a rich history in all the engineering disciplines. </a:t>
            </a:r>
          </a:p>
          <a:p>
            <a:pPr marL="166688" indent="-166688" eaLnBrk="1" hangingPunct="1"/>
            <a:r>
              <a:rPr kumimoji="0" lang="en-US" altLang="zh-CN" sz="1000" smtClean="0">
                <a:latin typeface="ZapfHumnst BT" pitchFamily="34" charset="0"/>
              </a:rPr>
              <a:t>The four basic principles of modeling are derived from this history.</a:t>
            </a:r>
          </a:p>
          <a:p>
            <a:pPr marL="166688" indent="-166688" eaLnBrk="1" hangingPunct="1">
              <a:buFontTx/>
              <a:buAutoNum type="arabicPeriod"/>
            </a:pPr>
            <a:r>
              <a:rPr kumimoji="0" lang="en-US" altLang="zh-CN" sz="1000" smtClean="0">
                <a:latin typeface="ZapfHumnst BT" pitchFamily="34" charset="0"/>
              </a:rPr>
              <a:t>The models you create profoundly influence how a problem is attacked and how a solution is shaped.</a:t>
            </a:r>
          </a:p>
          <a:p>
            <a:pPr marL="166688" indent="-166688" eaLnBrk="1" hangingPunct="1">
              <a:buFontTx/>
              <a:buAutoNum type="arabicPeriod"/>
            </a:pPr>
            <a:r>
              <a:rPr kumimoji="0" lang="en-US" altLang="zh-CN" sz="1000" smtClean="0">
                <a:latin typeface="ZapfHumnst BT" pitchFamily="34" charset="0"/>
              </a:rPr>
              <a:t>Every model may be expressed at different levels of precision.</a:t>
            </a:r>
          </a:p>
          <a:p>
            <a:pPr marL="166688" indent="-166688" eaLnBrk="1" hangingPunct="1">
              <a:buFontTx/>
              <a:buAutoNum type="arabicPeriod"/>
            </a:pPr>
            <a:r>
              <a:rPr kumimoji="0" lang="en-US" altLang="zh-CN" sz="1000" smtClean="0">
                <a:latin typeface="ZapfHumnst BT" pitchFamily="34" charset="0"/>
              </a:rPr>
              <a:t>The best models are connected to reality.</a:t>
            </a:r>
          </a:p>
          <a:p>
            <a:pPr marL="166688" indent="-166688" eaLnBrk="1" hangingPunct="1">
              <a:buFontTx/>
              <a:buAutoNum type="arabicPeriod"/>
            </a:pPr>
            <a:r>
              <a:rPr kumimoji="0" lang="en-US" altLang="zh-CN" sz="1000" smtClean="0">
                <a:latin typeface="ZapfHumnst BT" pitchFamily="34" charset="0"/>
              </a:rPr>
              <a:t>No single model is sufficient. Every non-trivial system is best approached through a small set of nearly independent models.</a:t>
            </a:r>
          </a:p>
        </p:txBody>
      </p:sp>
      <p:sp>
        <p:nvSpPr>
          <p:cNvPr id="87045" name="Text Box 4"/>
          <p:cNvSpPr txBox="1">
            <a:spLocks noChangeArrowheads="1"/>
          </p:cNvSpPr>
          <p:nvPr/>
        </p:nvSpPr>
        <p:spPr bwMode="auto">
          <a:xfrm>
            <a:off x="447675" y="1204913"/>
            <a:ext cx="1743075"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5" tIns="53233" rIns="106465" bIns="53233"/>
          <a:lstStyle>
            <a:lvl1pPr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u="sng">
                <a:latin typeface="ZapfHumnst BT" pitchFamily="34" charset="0"/>
              </a:rPr>
              <a:t>Demonstrate that there are guiding principles for visual modeling.  It is not chaotic activity.</a:t>
            </a:r>
          </a:p>
          <a:p>
            <a:pPr>
              <a:lnSpc>
                <a:spcPct val="87000"/>
              </a:lnSpc>
              <a:spcBef>
                <a:spcPct val="40000"/>
              </a:spcBef>
            </a:pPr>
            <a:r>
              <a:rPr lang="en-US" altLang="zh-CN" sz="1000">
                <a:latin typeface="ZapfHumnst BT" pitchFamily="34" charset="0"/>
              </a:rPr>
              <a:t>The four modeling principles are described in detail on the next four slides.</a:t>
            </a:r>
          </a:p>
          <a:p>
            <a:pPr>
              <a:lnSpc>
                <a:spcPct val="87000"/>
              </a:lnSpc>
              <a:spcBef>
                <a:spcPct val="40000"/>
              </a:spcBef>
            </a:pPr>
            <a:r>
              <a:rPr lang="en-US" altLang="zh-CN" sz="1000">
                <a:latin typeface="ZapfHumnst BT" pitchFamily="34" charset="0"/>
              </a:rPr>
              <a:t>See the </a:t>
            </a:r>
            <a:r>
              <a:rPr lang="zh-CN" altLang="en-US" sz="1000"/>
              <a:t>“</a:t>
            </a:r>
            <a:r>
              <a:rPr lang="en-US" altLang="zh-CN" sz="1000">
                <a:latin typeface="ZapfHumnst BT" pitchFamily="34" charset="0"/>
              </a:rPr>
              <a:t>UML User Guide</a:t>
            </a:r>
            <a:r>
              <a:rPr lang="zh-CN" altLang="en-US" sz="1000"/>
              <a:t>”</a:t>
            </a:r>
            <a:r>
              <a:rPr lang="en-US" altLang="zh-CN" sz="1000">
                <a:latin typeface="ZapfHumnst BT" pitchFamily="34" charset="0"/>
              </a:rPr>
              <a:t> for a more detailed discussion on these four principles.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88067" name="Rectangle 2"/>
          <p:cNvSpPr>
            <a:spLocks noGrp="1" noRot="1" noChangeAspect="1" noChangeArrowheads="1" noTextEdit="1"/>
          </p:cNvSpPr>
          <p:nvPr>
            <p:ph type="sldImg"/>
          </p:nvPr>
        </p:nvSpPr>
        <p:spPr>
          <a:xfrm>
            <a:off x="2501900" y="825500"/>
            <a:ext cx="4040188" cy="3030538"/>
          </a:xfrm>
          <a:ln/>
        </p:spPr>
      </p:sp>
      <p:sp>
        <p:nvSpPr>
          <p:cNvPr id="88068"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1000" smtClean="0">
                <a:latin typeface="ZapfHumnst BT" pitchFamily="34" charset="0"/>
              </a:rPr>
              <a:t>The right models illuminate the most difficult development problems, offering insight that you could not gain otherwise. The wrong models mislead you, causing you to focus on irrelevant issues.</a:t>
            </a:r>
          </a:p>
          <a:p>
            <a:pPr eaLnBrk="1" hangingPunct="1"/>
            <a:r>
              <a:rPr kumimoji="0" lang="en-US" altLang="zh-CN" sz="1000" smtClean="0">
                <a:latin typeface="ZapfHumnst BT" pitchFamily="34" charset="0"/>
              </a:rPr>
              <a:t>In software, the models you choose can greatly affect your world view. If you build a system through the eyes of a database developer, you</a:t>
            </a:r>
            <a:r>
              <a:rPr kumimoji="0" lang="zh-CN" altLang="en-US" sz="1000" smtClean="0">
                <a:latin typeface="Arial" pitchFamily="34" charset="0"/>
              </a:rPr>
              <a:t>’</a:t>
            </a:r>
            <a:r>
              <a:rPr kumimoji="0" lang="en-US" altLang="zh-CN" sz="1000" smtClean="0">
                <a:latin typeface="ZapfHumnst BT" pitchFamily="34" charset="0"/>
              </a:rPr>
              <a:t>ll likely end up with entity-relationship models that push behavior into stored procedures and triggers. If you build a system through the eyes of an object-oriented developer, you</a:t>
            </a:r>
            <a:r>
              <a:rPr kumimoji="0" lang="zh-CN" altLang="en-US" sz="1000" smtClean="0">
                <a:latin typeface="Arial" pitchFamily="34" charset="0"/>
              </a:rPr>
              <a:t>’</a:t>
            </a:r>
            <a:r>
              <a:rPr kumimoji="0" lang="en-US" altLang="zh-CN" sz="1000" smtClean="0">
                <a:latin typeface="ZapfHumnst BT" pitchFamily="34" charset="0"/>
              </a:rPr>
              <a:t>ll end up with a system that has its architecture centered around many classes and patterns of interaction that direct how those classes work together.</a:t>
            </a:r>
          </a:p>
          <a:p>
            <a:pPr eaLnBrk="1" hangingPunct="1"/>
            <a:r>
              <a:rPr kumimoji="0" lang="en-US" altLang="zh-CN" sz="1000" smtClean="0">
                <a:latin typeface="ZapfHumnst BT" pitchFamily="34" charset="0"/>
              </a:rPr>
              <a:t>Each world view leads to a different kind of system with different costs and benefits. (</a:t>
            </a:r>
            <a:r>
              <a:rPr kumimoji="0" lang="en-US" altLang="zh-CN" sz="1000" i="1" smtClean="0">
                <a:latin typeface="ZapfHumnst BT" pitchFamily="34" charset="0"/>
              </a:rPr>
              <a:t>The Unified Modeling Language User Guide</a:t>
            </a:r>
            <a:r>
              <a:rPr kumimoji="0" lang="en-US" altLang="zh-CN" sz="1000" smtClean="0">
                <a:latin typeface="ZapfHumnst BT" pitchFamily="34" charset="0"/>
              </a:rPr>
              <a:t>, Booch, 1999.)</a:t>
            </a: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zh-CN" altLang="en-US" sz="1000" smtClean="0">
              <a:latin typeface="ZapfHumnst BT" pitchFamily="34" charset="0"/>
            </a:endParaRPr>
          </a:p>
        </p:txBody>
      </p:sp>
      <p:sp>
        <p:nvSpPr>
          <p:cNvPr id="88069" name="Text Box 4"/>
          <p:cNvSpPr txBox="1">
            <a:spLocks noChangeArrowheads="1"/>
          </p:cNvSpPr>
          <p:nvPr/>
        </p:nvSpPr>
        <p:spPr bwMode="auto">
          <a:xfrm>
            <a:off x="447675" y="1204913"/>
            <a:ext cx="1938338"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5" tIns="53233" rIns="106465" bIns="53233"/>
          <a:lstStyle>
            <a:lvl1pPr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u="sng">
                <a:latin typeface="ZapfHumnst BT" pitchFamily="34" charset="0"/>
              </a:rPr>
              <a:t>Remind students that each model should reflect the problem that they are trying to solve.</a:t>
            </a:r>
          </a:p>
          <a:p>
            <a:pPr>
              <a:lnSpc>
                <a:spcPct val="87000"/>
              </a:lnSpc>
              <a:spcBef>
                <a:spcPct val="40000"/>
              </a:spcBef>
            </a:pPr>
            <a:r>
              <a:rPr lang="en-US" altLang="zh-CN" sz="1000">
                <a:latin typeface="ZapfHumnst BT" pitchFamily="34" charset="0"/>
              </a:rPr>
              <a:t>The model of a system comprises many different views of that system. </a:t>
            </a:r>
          </a:p>
          <a:p>
            <a:pPr>
              <a:lnSpc>
                <a:spcPct val="87000"/>
              </a:lnSpc>
              <a:spcBef>
                <a:spcPct val="40000"/>
              </a:spcBef>
            </a:pPr>
            <a:r>
              <a:rPr lang="en-US" altLang="zh-CN" sz="1000">
                <a:latin typeface="ZapfHumnst BT" pitchFamily="34" charset="0"/>
              </a:rPr>
              <a:t>Refer students to the </a:t>
            </a:r>
            <a:r>
              <a:rPr lang="zh-CN" altLang="en-US" sz="1000"/>
              <a:t>“</a:t>
            </a:r>
            <a:r>
              <a:rPr lang="en-US" altLang="zh-CN" sz="1000">
                <a:latin typeface="ZapfHumnst BT" pitchFamily="34" charset="0"/>
              </a:rPr>
              <a:t>Architectural Blueprints -The 4+1 View of Software Architecture</a:t>
            </a:r>
            <a:r>
              <a:rPr lang="zh-CN" altLang="en-US" sz="1000"/>
              <a:t>”</a:t>
            </a:r>
            <a:r>
              <a:rPr lang="en-US" altLang="zh-CN" sz="1000">
                <a:latin typeface="ZapfHumnst BT" pitchFamily="34" charset="0"/>
              </a:rPr>
              <a:t> by Phillipe Kruchten. You can find the white paper at http://www-306.ibm.com/software/rational/info/literature/design.jsp.  </a:t>
            </a:r>
          </a:p>
          <a:p>
            <a:pPr>
              <a:lnSpc>
                <a:spcPct val="87000"/>
              </a:lnSpc>
              <a:spcBef>
                <a:spcPct val="40000"/>
              </a:spcBef>
            </a:pPr>
            <a:r>
              <a:rPr lang="en-US" altLang="zh-CN" sz="1000">
                <a:latin typeface="ZapfHumnst BT" pitchFamily="34" charset="0"/>
              </a:rPr>
              <a:t>Discuss the views later in this module.</a:t>
            </a:r>
          </a:p>
          <a:p>
            <a:pPr>
              <a:lnSpc>
                <a:spcPct val="87000"/>
              </a:lnSpc>
              <a:spcBef>
                <a:spcPct val="40000"/>
              </a:spcBef>
            </a:pPr>
            <a:r>
              <a:rPr lang="en-US" altLang="zh-CN" sz="1000">
                <a:latin typeface="ZapfHumnst BT" pitchFamily="34" charset="0"/>
              </a:rPr>
              <a:t>Supplement this slide with the following example. To build a home, you would use different models to resolve structural and electrical problems.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89091" name="Rectangle 2"/>
          <p:cNvSpPr>
            <a:spLocks noGrp="1" noRot="1" noChangeAspect="1" noChangeArrowheads="1" noTextEdit="1"/>
          </p:cNvSpPr>
          <p:nvPr>
            <p:ph type="sldImg"/>
          </p:nvPr>
        </p:nvSpPr>
        <p:spPr>
          <a:xfrm>
            <a:off x="2501900" y="825500"/>
            <a:ext cx="4040188" cy="3030538"/>
          </a:xfrm>
          <a:ln/>
        </p:spPr>
      </p:sp>
      <p:sp>
        <p:nvSpPr>
          <p:cNvPr id="89092"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1000" smtClean="0">
                <a:latin typeface="ZapfHumnst BT" pitchFamily="34" charset="0"/>
              </a:rPr>
              <a:t>If you are building computer chips, sometimes you need a 30,000-foot view. For example, you need your investors to visualize the end product. Other times, you need to get down to the level of the circuits.</a:t>
            </a:r>
          </a:p>
          <a:p>
            <a:pPr eaLnBrk="1" hangingPunct="1"/>
            <a:r>
              <a:rPr kumimoji="0" lang="en-US" altLang="zh-CN" sz="1000" smtClean="0">
                <a:latin typeface="ZapfHumnst BT" pitchFamily="34" charset="0"/>
              </a:rPr>
              <a:t>When developing a GUI system, a quick and dirty executable model of the user interface may be all you need to communicate your intentions. Other times, when you are dealing with cross-system interfaces of network bottlenecks, you need to model down to the bit level. In either case, the best models are those that let you choose your degree of detail, depending on who is doing the viewing and why they need to view it. (</a:t>
            </a:r>
            <a:r>
              <a:rPr kumimoji="0" lang="en-US" altLang="zh-CN" sz="1000" i="1" smtClean="0">
                <a:latin typeface="ZapfHumnst BT" pitchFamily="34" charset="0"/>
              </a:rPr>
              <a:t>The Unified Modeling Language User Guide</a:t>
            </a:r>
            <a:r>
              <a:rPr kumimoji="0" lang="en-US" altLang="zh-CN" sz="1000" smtClean="0">
                <a:latin typeface="ZapfHumnst BT" pitchFamily="34" charset="0"/>
              </a:rPr>
              <a:t>, Booch, 1999.)</a:t>
            </a: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a:p>
            <a:pPr eaLnBrk="1" hangingPunct="1"/>
            <a:endParaRPr kumimoji="0" lang="en-US" altLang="zh-CN" sz="1000" smtClean="0">
              <a:latin typeface="ZapfHumnst BT" pitchFamily="34" charset="0"/>
            </a:endParaRPr>
          </a:p>
        </p:txBody>
      </p:sp>
      <p:sp>
        <p:nvSpPr>
          <p:cNvPr id="89093" name="Text Box 4"/>
          <p:cNvSpPr txBox="1">
            <a:spLocks noChangeArrowheads="1"/>
          </p:cNvSpPr>
          <p:nvPr/>
        </p:nvSpPr>
        <p:spPr bwMode="auto">
          <a:xfrm>
            <a:off x="447675" y="1204913"/>
            <a:ext cx="1743075"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5" tIns="53233" rIns="106465" bIns="53233"/>
          <a:lstStyle>
            <a:lvl1pPr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u="sng">
                <a:latin typeface="ZapfHumnst BT" pitchFamily="34" charset="0"/>
              </a:rPr>
              <a:t>Remember, there are many different ways to view a model of a solution.</a:t>
            </a:r>
          </a:p>
          <a:p>
            <a:pPr>
              <a:lnSpc>
                <a:spcPct val="87000"/>
              </a:lnSpc>
              <a:spcBef>
                <a:spcPct val="40000"/>
              </a:spcBef>
            </a:pPr>
            <a:r>
              <a:rPr lang="en-US" altLang="zh-CN" sz="1000">
                <a:latin typeface="ZapfHumnst BT" pitchFamily="34" charset="0"/>
              </a:rPr>
              <a:t>Again, point out that there is no one mega-model that displays everything about a system.</a:t>
            </a:r>
          </a:p>
          <a:p>
            <a:pPr>
              <a:lnSpc>
                <a:spcPct val="87000"/>
              </a:lnSpc>
              <a:spcBef>
                <a:spcPct val="40000"/>
              </a:spcBef>
            </a:pPr>
            <a:r>
              <a:rPr lang="en-US" altLang="zh-CN" sz="1000">
                <a:latin typeface="ZapfHumnst BT" pitchFamily="34" charset="0"/>
              </a:rPr>
              <a:t>Additional examples from building a home may include examples that the homebuyer may be interested only in the elevation and the floor plan.</a:t>
            </a:r>
          </a:p>
          <a:p>
            <a:pPr>
              <a:lnSpc>
                <a:spcPct val="87000"/>
              </a:lnSpc>
              <a:spcBef>
                <a:spcPct val="40000"/>
              </a:spcBef>
            </a:pPr>
            <a:r>
              <a:rPr lang="en-US" altLang="zh-CN" sz="1000">
                <a:latin typeface="ZapfHumnst BT" pitchFamily="34" charset="0"/>
              </a:rPr>
              <a:t>Obviously, the construction foreman is going to need a more detailed view of the home.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90115" name="Rectangle 2"/>
          <p:cNvSpPr>
            <a:spLocks noGrp="1" noRot="1" noChangeAspect="1" noChangeArrowheads="1" noTextEdit="1"/>
          </p:cNvSpPr>
          <p:nvPr>
            <p:ph type="sldImg"/>
          </p:nvPr>
        </p:nvSpPr>
        <p:spPr>
          <a:xfrm>
            <a:off x="2501900" y="823913"/>
            <a:ext cx="4040188" cy="3030537"/>
          </a:xfrm>
          <a:ln/>
        </p:spPr>
      </p:sp>
      <p:sp>
        <p:nvSpPr>
          <p:cNvPr id="90116"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1000" dirty="0" smtClean="0">
                <a:latin typeface="ZapfHumnst BT" pitchFamily="34" charset="0"/>
              </a:rPr>
              <a:t>A physical model of a building that </a:t>
            </a:r>
            <a:r>
              <a:rPr kumimoji="0" lang="en-US" altLang="zh-CN" sz="1000" dirty="0" err="1" smtClean="0">
                <a:latin typeface="ZapfHumnst BT" pitchFamily="34" charset="0"/>
              </a:rPr>
              <a:t>doesn</a:t>
            </a:r>
            <a:r>
              <a:rPr kumimoji="0" lang="zh-CN" altLang="en-US" sz="1000" dirty="0" smtClean="0">
                <a:latin typeface="Arial" pitchFamily="34" charset="0"/>
              </a:rPr>
              <a:t>’</a:t>
            </a:r>
            <a:r>
              <a:rPr kumimoji="0" lang="en-US" altLang="zh-CN" sz="1000" dirty="0" smtClean="0">
                <a:latin typeface="ZapfHumnst BT" pitchFamily="34" charset="0"/>
              </a:rPr>
              <a:t>t respond the same way as the real materials has limited value. It</a:t>
            </a:r>
            <a:r>
              <a:rPr kumimoji="0" lang="zh-CN" altLang="en-US" sz="1000" dirty="0" smtClean="0">
                <a:latin typeface="Arial" pitchFamily="34" charset="0"/>
              </a:rPr>
              <a:t>’</a:t>
            </a:r>
            <a:r>
              <a:rPr kumimoji="0" lang="en-US" altLang="zh-CN" sz="1000" dirty="0" smtClean="0">
                <a:latin typeface="ZapfHumnst BT" pitchFamily="34" charset="0"/>
              </a:rPr>
              <a:t>s best to have models that have a clear connection to reality. Where that connection is weak, you need to know exactly how those models are divorced from the real world. </a:t>
            </a:r>
          </a:p>
          <a:p>
            <a:pPr eaLnBrk="1" hangingPunct="1"/>
            <a:r>
              <a:rPr kumimoji="0" lang="en-US" altLang="zh-CN" sz="1000" dirty="0" smtClean="0">
                <a:latin typeface="ZapfHumnst BT" pitchFamily="34" charset="0"/>
              </a:rPr>
              <a:t>All models simplify reality. The trick is to be sure that your simplifications don</a:t>
            </a:r>
            <a:r>
              <a:rPr kumimoji="0" lang="zh-CN" altLang="en-US" sz="1000" dirty="0" smtClean="0">
                <a:latin typeface="Arial" pitchFamily="34" charset="0"/>
              </a:rPr>
              <a:t>’</a:t>
            </a:r>
            <a:r>
              <a:rPr kumimoji="0" lang="en-US" altLang="zh-CN" sz="1000" dirty="0" smtClean="0">
                <a:latin typeface="ZapfHumnst BT" pitchFamily="34" charset="0"/>
              </a:rPr>
              <a:t>t mask any important details. A good model reveals any potentially fatal flaws in design. (</a:t>
            </a:r>
            <a:r>
              <a:rPr kumimoji="0" lang="en-US" altLang="zh-CN" sz="1000" i="1" dirty="0" smtClean="0">
                <a:latin typeface="ZapfHumnst BT" pitchFamily="34" charset="0"/>
              </a:rPr>
              <a:t>The Unified Modeling Language User Guide</a:t>
            </a:r>
            <a:r>
              <a:rPr kumimoji="0" lang="en-US" altLang="zh-CN" sz="1000" dirty="0" smtClean="0">
                <a:latin typeface="ZapfHumnst BT" pitchFamily="34" charset="0"/>
              </a:rPr>
              <a:t>, </a:t>
            </a:r>
            <a:r>
              <a:rPr kumimoji="0" lang="en-US" altLang="zh-CN" sz="1000" dirty="0" err="1" smtClean="0">
                <a:latin typeface="ZapfHumnst BT" pitchFamily="34" charset="0"/>
              </a:rPr>
              <a:t>Booch</a:t>
            </a:r>
            <a:r>
              <a:rPr kumimoji="0" lang="en-US" altLang="zh-CN" sz="1000" dirty="0" smtClean="0">
                <a:latin typeface="ZapfHumnst BT" pitchFamily="34" charset="0"/>
              </a:rPr>
              <a:t>, 1999.)</a:t>
            </a: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en-US" altLang="zh-CN" sz="1000" dirty="0" smtClean="0">
              <a:latin typeface="ZapfHumnst BT" pitchFamily="34" charset="0"/>
            </a:endParaRPr>
          </a:p>
          <a:p>
            <a:pPr eaLnBrk="1" hangingPunct="1"/>
            <a:endParaRPr kumimoji="0" lang="zh-CN" altLang="en-US" sz="1000" dirty="0" smtClean="0">
              <a:latin typeface="ZapfHumnst BT" pitchFamily="34" charset="0"/>
            </a:endParaRPr>
          </a:p>
        </p:txBody>
      </p:sp>
      <p:sp>
        <p:nvSpPr>
          <p:cNvPr id="90117" name="Text Box 4"/>
          <p:cNvSpPr txBox="1">
            <a:spLocks noChangeArrowheads="1"/>
          </p:cNvSpPr>
          <p:nvPr/>
        </p:nvSpPr>
        <p:spPr bwMode="auto">
          <a:xfrm>
            <a:off x="447675" y="1190625"/>
            <a:ext cx="1738313"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931" tIns="52966" rIns="105931" bIns="52966"/>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000" i="1" u="sng">
                <a:latin typeface="ZapfHumnst BT" pitchFamily="34" charset="0"/>
              </a:rPr>
              <a:t>A model should accurately reflect the real world.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91139" name="Rectangle 2"/>
          <p:cNvSpPr>
            <a:spLocks noGrp="1" noRot="1" noChangeAspect="1" noChangeArrowheads="1" noTextEdit="1"/>
          </p:cNvSpPr>
          <p:nvPr>
            <p:ph type="sldImg"/>
          </p:nvPr>
        </p:nvSpPr>
        <p:spPr>
          <a:xfrm>
            <a:off x="2501900" y="825500"/>
            <a:ext cx="4040188" cy="3030538"/>
          </a:xfrm>
          <a:ln/>
        </p:spPr>
      </p:sp>
      <p:sp>
        <p:nvSpPr>
          <p:cNvPr id="91140"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1000" dirty="0" smtClean="0">
                <a:latin typeface="ZapfHumnst BT" pitchFamily="34" charset="0"/>
              </a:rPr>
              <a:t>The key phrase is </a:t>
            </a:r>
            <a:r>
              <a:rPr kumimoji="0" lang="zh-CN" altLang="en-US" sz="1000" dirty="0" smtClean="0">
                <a:latin typeface="Arial" pitchFamily="34" charset="0"/>
              </a:rPr>
              <a:t>“</a:t>
            </a:r>
            <a:r>
              <a:rPr kumimoji="0" lang="en-US" altLang="zh-CN" sz="1000" dirty="0" smtClean="0">
                <a:latin typeface="ZapfHumnst BT" pitchFamily="34" charset="0"/>
              </a:rPr>
              <a:t>nearly independent,</a:t>
            </a:r>
            <a:r>
              <a:rPr kumimoji="0" lang="zh-CN" altLang="en-US" sz="1000" dirty="0" smtClean="0">
                <a:latin typeface="Arial" pitchFamily="34" charset="0"/>
              </a:rPr>
              <a:t>”</a:t>
            </a:r>
            <a:r>
              <a:rPr kumimoji="0" lang="en-US" altLang="zh-CN" sz="1000" dirty="0" smtClean="0">
                <a:latin typeface="ZapfHumnst BT" pitchFamily="34" charset="0"/>
              </a:rPr>
              <a:t> meaning that models can be built and studied separately, but are still interrelated.</a:t>
            </a:r>
          </a:p>
          <a:p>
            <a:pPr eaLnBrk="1" hangingPunct="1"/>
            <a:r>
              <a:rPr kumimoji="0" lang="en-US" altLang="zh-CN" sz="1000" dirty="0" smtClean="0">
                <a:latin typeface="ZapfHumnst BT" pitchFamily="34" charset="0"/>
              </a:rPr>
              <a:t>To understand the architecture of object-oriented systems, you need several complementary and interlocking views. An architectural view can be defined as a simplified description (an abstraction) of a system from a particular perspective or vantage point, covering particular concerns, and omitting entities that are not relevant to this perspective. Views are </a:t>
            </a:r>
            <a:r>
              <a:rPr kumimoji="0" lang="zh-CN" altLang="en-US" sz="1000" dirty="0" smtClean="0">
                <a:latin typeface="Arial" pitchFamily="34" charset="0"/>
              </a:rPr>
              <a:t>“</a:t>
            </a:r>
            <a:r>
              <a:rPr kumimoji="0" lang="en-US" altLang="zh-CN" sz="1000" dirty="0" smtClean="0">
                <a:latin typeface="ZapfHumnst BT" pitchFamily="34" charset="0"/>
              </a:rPr>
              <a:t>slices</a:t>
            </a:r>
            <a:r>
              <a:rPr kumimoji="0" lang="zh-CN" altLang="en-US" sz="1000" dirty="0" smtClean="0">
                <a:latin typeface="Arial" pitchFamily="34" charset="0"/>
              </a:rPr>
              <a:t>”</a:t>
            </a:r>
            <a:r>
              <a:rPr kumimoji="0" lang="en-US" altLang="zh-CN" sz="1000" dirty="0" smtClean="0">
                <a:latin typeface="ZapfHumnst BT" pitchFamily="34" charset="0"/>
              </a:rPr>
              <a:t> of models.  </a:t>
            </a:r>
          </a:p>
          <a:p>
            <a:pPr eaLnBrk="1" hangingPunct="1"/>
            <a:r>
              <a:rPr kumimoji="0" lang="en-US" altLang="zh-CN" sz="1000" dirty="0" smtClean="0">
                <a:latin typeface="ZapfHumnst BT" pitchFamily="34" charset="0"/>
              </a:rPr>
              <a:t>Each of the views below may have structural and behavioral aspects. Together, they represent the blueprints of a software system.</a:t>
            </a:r>
          </a:p>
          <a:p>
            <a:pPr marL="334963" lvl="1" indent="-111125" eaLnBrk="1" hangingPunct="1">
              <a:buFontTx/>
              <a:buChar char="•"/>
            </a:pPr>
            <a:r>
              <a:rPr kumimoji="0" lang="en-US" altLang="zh-CN" sz="1000" b="1" dirty="0" smtClean="0">
                <a:latin typeface="ZapfHumnst BT" pitchFamily="34" charset="0"/>
              </a:rPr>
              <a:t>Use-case view</a:t>
            </a:r>
            <a:r>
              <a:rPr kumimoji="0" lang="en-US" altLang="zh-CN" sz="1000" dirty="0" smtClean="0">
                <a:latin typeface="ZapfHumnst BT" pitchFamily="34" charset="0"/>
              </a:rPr>
              <a:t> exposing the requirements of the system</a:t>
            </a:r>
          </a:p>
          <a:p>
            <a:pPr marL="334963" lvl="1" indent="-111125" eaLnBrk="1" hangingPunct="1">
              <a:buFontTx/>
              <a:buChar char="•"/>
            </a:pPr>
            <a:r>
              <a:rPr kumimoji="0" lang="en-US" altLang="zh-CN" sz="1000" b="1" dirty="0" smtClean="0">
                <a:latin typeface="ZapfHumnst BT" pitchFamily="34" charset="0"/>
              </a:rPr>
              <a:t>Logical view</a:t>
            </a:r>
            <a:r>
              <a:rPr kumimoji="0" lang="en-US" altLang="zh-CN" sz="1000" dirty="0" smtClean="0">
                <a:latin typeface="ZapfHumnst BT" pitchFamily="34" charset="0"/>
              </a:rPr>
              <a:t> capturing the vocabulary of the problem space and the solution space</a:t>
            </a:r>
          </a:p>
          <a:p>
            <a:pPr marL="334963" lvl="1" indent="-111125" eaLnBrk="1" hangingPunct="1">
              <a:buFontTx/>
              <a:buChar char="•"/>
            </a:pPr>
            <a:r>
              <a:rPr kumimoji="0" lang="en-US" altLang="zh-CN" sz="1000" b="1" dirty="0" smtClean="0">
                <a:latin typeface="ZapfHumnst BT" pitchFamily="34" charset="0"/>
              </a:rPr>
              <a:t>Process view</a:t>
            </a:r>
            <a:r>
              <a:rPr kumimoji="0" lang="en-US" altLang="zh-CN" sz="1000" dirty="0" smtClean="0">
                <a:latin typeface="ZapfHumnst BT" pitchFamily="34" charset="0"/>
              </a:rPr>
              <a:t> modeling the distribution of the system</a:t>
            </a:r>
            <a:r>
              <a:rPr kumimoji="0" lang="zh-CN" altLang="en-US" sz="1000" dirty="0" smtClean="0">
                <a:latin typeface="Arial" pitchFamily="34" charset="0"/>
              </a:rPr>
              <a:t>’</a:t>
            </a:r>
            <a:r>
              <a:rPr kumimoji="0" lang="en-US" altLang="zh-CN" sz="1000" dirty="0" smtClean="0">
                <a:latin typeface="ZapfHumnst BT" pitchFamily="34" charset="0"/>
              </a:rPr>
              <a:t>s processes and threads</a:t>
            </a:r>
          </a:p>
          <a:p>
            <a:pPr marL="334963" lvl="1" indent="-111125" eaLnBrk="1" hangingPunct="1">
              <a:buFontTx/>
              <a:buChar char="•"/>
            </a:pPr>
            <a:r>
              <a:rPr kumimoji="0" lang="en-US" altLang="zh-CN" sz="1000" b="1" dirty="0" smtClean="0">
                <a:latin typeface="ZapfHumnst BT" pitchFamily="34" charset="0"/>
              </a:rPr>
              <a:t>Implementation view </a:t>
            </a:r>
            <a:r>
              <a:rPr kumimoji="0" lang="en-US" altLang="zh-CN" sz="1000" dirty="0" smtClean="0">
                <a:latin typeface="ZapfHumnst BT" pitchFamily="34" charset="0"/>
              </a:rPr>
              <a:t>addressing the physical realization of the system</a:t>
            </a:r>
          </a:p>
          <a:p>
            <a:pPr marL="334963" lvl="1" indent="-111125" eaLnBrk="1" hangingPunct="1">
              <a:buFontTx/>
              <a:buChar char="•"/>
            </a:pPr>
            <a:r>
              <a:rPr kumimoji="0" lang="en-US" altLang="zh-CN" sz="1000" b="1" dirty="0" smtClean="0">
                <a:latin typeface="ZapfHumnst BT" pitchFamily="34" charset="0"/>
              </a:rPr>
              <a:t>Deployment view</a:t>
            </a:r>
            <a:r>
              <a:rPr kumimoji="0" lang="en-US" altLang="zh-CN" sz="1000" dirty="0" smtClean="0">
                <a:latin typeface="ZapfHumnst BT" pitchFamily="34" charset="0"/>
              </a:rPr>
              <a:t> focusing on system engineering issues </a:t>
            </a:r>
          </a:p>
          <a:p>
            <a:pPr eaLnBrk="1" hangingPunct="1"/>
            <a:r>
              <a:rPr kumimoji="0" lang="en-US" altLang="zh-CN" sz="1000" dirty="0" smtClean="0">
                <a:latin typeface="ZapfHumnst BT" pitchFamily="34" charset="0"/>
              </a:rPr>
              <a:t>To address these different needs, Rational has defined the </a:t>
            </a:r>
            <a:r>
              <a:rPr kumimoji="0" lang="zh-CN" altLang="en-US" sz="1000" dirty="0" smtClean="0">
                <a:latin typeface="Arial" pitchFamily="34" charset="0"/>
              </a:rPr>
              <a:t>“</a:t>
            </a:r>
            <a:r>
              <a:rPr kumimoji="0" lang="en-US" altLang="zh-CN" sz="1000" dirty="0" smtClean="0">
                <a:latin typeface="ZapfHumnst BT" pitchFamily="34" charset="0"/>
              </a:rPr>
              <a:t>4+1 view</a:t>
            </a:r>
            <a:r>
              <a:rPr kumimoji="0" lang="zh-CN" altLang="en-US" sz="1000" dirty="0" smtClean="0">
                <a:latin typeface="Arial" pitchFamily="34" charset="0"/>
              </a:rPr>
              <a:t>”</a:t>
            </a:r>
            <a:r>
              <a:rPr kumimoji="0" lang="en-US" altLang="zh-CN" sz="1000" dirty="0" smtClean="0">
                <a:latin typeface="ZapfHumnst BT" pitchFamily="34" charset="0"/>
              </a:rPr>
              <a:t> architecture model. </a:t>
            </a:r>
          </a:p>
          <a:p>
            <a:pPr eaLnBrk="1" hangingPunct="1"/>
            <a:r>
              <a:rPr kumimoji="0" lang="en-US" altLang="zh-CN" sz="1000" dirty="0" smtClean="0">
                <a:latin typeface="ZapfHumnst BT" pitchFamily="34" charset="0"/>
              </a:rPr>
              <a:t>Remember that not all systems require all views. The number of views is dependent on the system you</a:t>
            </a:r>
            <a:r>
              <a:rPr kumimoji="0" lang="zh-CN" altLang="en-US" sz="1000" dirty="0" smtClean="0">
                <a:latin typeface="Arial" pitchFamily="34" charset="0"/>
              </a:rPr>
              <a:t>’</a:t>
            </a:r>
            <a:r>
              <a:rPr kumimoji="0" lang="en-US" altLang="zh-CN" sz="1000" dirty="0" smtClean="0">
                <a:latin typeface="ZapfHumnst BT" pitchFamily="34" charset="0"/>
              </a:rPr>
              <a:t>re building. For example, a single processor does not require a deployment view or a small program does not require an implementation view and so on. </a:t>
            </a:r>
          </a:p>
          <a:p>
            <a:pPr eaLnBrk="1" hangingPunct="1"/>
            <a:endParaRPr kumimoji="0" lang="zh-CN" altLang="en-US" sz="1000" dirty="0" smtClean="0">
              <a:latin typeface="ZapfHumnst BT" pitchFamily="34" charset="0"/>
            </a:endParaRPr>
          </a:p>
        </p:txBody>
      </p:sp>
      <p:sp>
        <p:nvSpPr>
          <p:cNvPr id="91141" name="Text Box 4"/>
          <p:cNvSpPr txBox="1">
            <a:spLocks noChangeArrowheads="1"/>
          </p:cNvSpPr>
          <p:nvPr/>
        </p:nvSpPr>
        <p:spPr bwMode="auto">
          <a:xfrm>
            <a:off x="298450" y="1204913"/>
            <a:ext cx="1743075"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5" tIns="53233" rIns="106465" bIns="53233"/>
          <a:lstStyle>
            <a:lvl1pPr marL="114300" indent="-114300"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a:latin typeface="ZapfHumnst BT" pitchFamily="34" charset="0"/>
              </a:rPr>
              <a:t>   </a:t>
            </a:r>
            <a:r>
              <a:rPr lang="en-US" altLang="zh-CN" sz="1000" i="1" u="sng">
                <a:latin typeface="ZapfHumnst BT" pitchFamily="34" charset="0"/>
              </a:rPr>
              <a:t>Many interrelated models are needed to accurately describe a system.</a:t>
            </a:r>
          </a:p>
          <a:p>
            <a:pPr>
              <a:lnSpc>
                <a:spcPct val="87000"/>
              </a:lnSpc>
              <a:spcBef>
                <a:spcPct val="40000"/>
              </a:spcBef>
            </a:pPr>
            <a:r>
              <a:rPr lang="en-US" altLang="zh-CN" sz="1000">
                <a:latin typeface="ZapfHumnst BT" pitchFamily="34" charset="0"/>
              </a:rPr>
              <a:t>   Introduce the 4+1 views of architecture first. </a:t>
            </a:r>
          </a:p>
          <a:p>
            <a:pPr>
              <a:lnSpc>
                <a:spcPct val="87000"/>
              </a:lnSpc>
              <a:spcBef>
                <a:spcPct val="40000"/>
              </a:spcBef>
            </a:pPr>
            <a:r>
              <a:rPr lang="en-US" altLang="zh-CN" sz="1000">
                <a:latin typeface="ZapfHumnst BT" pitchFamily="34" charset="0"/>
              </a:rPr>
              <a:t>   It</a:t>
            </a:r>
            <a:r>
              <a:rPr lang="zh-CN" altLang="en-US" sz="1000"/>
              <a:t>’</a:t>
            </a:r>
            <a:r>
              <a:rPr lang="en-US" altLang="zh-CN" sz="1000">
                <a:latin typeface="ZapfHumnst BT" pitchFamily="34" charset="0"/>
              </a:rPr>
              <a:t>s important that they understand from the beginning that the models created/read represent a specific view of the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itchFamily="34" charset="0"/>
                <a:ea typeface="宋体" pitchFamily="2" charset="-122"/>
              </a:defRPr>
            </a:lvl1pPr>
            <a:lvl2pPr marL="742950" indent="-285750">
              <a:spcBef>
                <a:spcPct val="30000"/>
              </a:spcBef>
              <a:defRPr kumimoji="1" sz="1200">
                <a:solidFill>
                  <a:schemeClr val="tx1"/>
                </a:solidFill>
                <a:latin typeface="Arial" pitchFamily="34" charset="0"/>
                <a:ea typeface="宋体" pitchFamily="2" charset="-122"/>
              </a:defRPr>
            </a:lvl2pPr>
            <a:lvl3pPr marL="1143000" indent="-228600">
              <a:spcBef>
                <a:spcPct val="30000"/>
              </a:spcBef>
              <a:defRPr kumimoji="1" sz="1200">
                <a:solidFill>
                  <a:schemeClr val="tx1"/>
                </a:solidFill>
                <a:latin typeface="Arial" pitchFamily="34" charset="0"/>
                <a:ea typeface="宋体" pitchFamily="2" charset="-122"/>
              </a:defRPr>
            </a:lvl3pPr>
            <a:lvl4pPr marL="1600200" indent="-228600">
              <a:spcBef>
                <a:spcPct val="30000"/>
              </a:spcBef>
              <a:defRPr kumimoji="1" sz="1200">
                <a:solidFill>
                  <a:schemeClr val="tx1"/>
                </a:solidFill>
                <a:latin typeface="Arial" pitchFamily="34" charset="0"/>
                <a:ea typeface="宋体" pitchFamily="2" charset="-122"/>
              </a:defRPr>
            </a:lvl4pPr>
            <a:lvl5pPr marL="2057400" indent="-228600">
              <a:spcBef>
                <a:spcPct val="30000"/>
              </a:spcBef>
              <a:defRPr kumimoji="1"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pitchFamily="34" charset="0"/>
                <a:ea typeface="宋体" pitchFamily="2" charset="-122"/>
              </a:defRPr>
            </a:lvl9pPr>
          </a:lstStyle>
          <a:p>
            <a:pPr>
              <a:spcBef>
                <a:spcPct val="0"/>
              </a:spcBef>
            </a:pPr>
            <a:fld id="{405D7250-1BA0-48A4-950C-0FEE64A15D19}" type="slidenum">
              <a:rPr lang="zh-CN" altLang="en-US" smtClean="0">
                <a:cs typeface="Arial" pitchFamily="34" charset="0"/>
              </a:rPr>
              <a:pPr>
                <a:spcBef>
                  <a:spcPct val="0"/>
                </a:spcBef>
              </a:pPr>
              <a:t>33</a:t>
            </a:fld>
            <a:endParaRPr lang="en-US" altLang="zh-CN" smtClean="0">
              <a:cs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defRPr>
                <a:solidFill>
                  <a:schemeClr val="tx1"/>
                </a:solidFill>
                <a:latin typeface="Arial" pitchFamily="34" charset="0"/>
                <a:ea typeface="宋体" pitchFamily="2" charset="-122"/>
              </a:defRPr>
            </a:lvl1pPr>
            <a:lvl2pPr marL="728663" indent="-279400" defTabSz="901700">
              <a:defRPr>
                <a:solidFill>
                  <a:schemeClr val="tx1"/>
                </a:solidFill>
                <a:latin typeface="Arial" pitchFamily="34" charset="0"/>
                <a:ea typeface="宋体" pitchFamily="2" charset="-122"/>
              </a:defRPr>
            </a:lvl2pPr>
            <a:lvl3pPr marL="1120775" indent="-223838" defTabSz="901700">
              <a:defRPr>
                <a:solidFill>
                  <a:schemeClr val="tx1"/>
                </a:solidFill>
                <a:latin typeface="Arial" pitchFamily="34" charset="0"/>
                <a:ea typeface="宋体" pitchFamily="2" charset="-122"/>
              </a:defRPr>
            </a:lvl3pPr>
            <a:lvl4pPr marL="1570038" indent="-223838" defTabSz="901700">
              <a:defRPr>
                <a:solidFill>
                  <a:schemeClr val="tx1"/>
                </a:solidFill>
                <a:latin typeface="Arial" pitchFamily="34" charset="0"/>
                <a:ea typeface="宋体" pitchFamily="2" charset="-122"/>
              </a:defRPr>
            </a:lvl4pPr>
            <a:lvl5pPr marL="2017713" indent="-223838" defTabSz="901700">
              <a:defRPr>
                <a:solidFill>
                  <a:schemeClr val="tx1"/>
                </a:solidFill>
                <a:latin typeface="Arial" pitchFamily="34" charset="0"/>
                <a:ea typeface="宋体" pitchFamily="2" charset="-122"/>
              </a:defRPr>
            </a:lvl5pPr>
            <a:lvl6pPr marL="2474913" indent="-223838" defTabSz="901700" eaLnBrk="0" fontAlgn="base" hangingPunct="0">
              <a:spcBef>
                <a:spcPct val="0"/>
              </a:spcBef>
              <a:spcAft>
                <a:spcPct val="0"/>
              </a:spcAft>
              <a:defRPr>
                <a:solidFill>
                  <a:schemeClr val="tx1"/>
                </a:solidFill>
                <a:latin typeface="Arial" pitchFamily="34" charset="0"/>
                <a:ea typeface="宋体" pitchFamily="2" charset="-122"/>
              </a:defRPr>
            </a:lvl6pPr>
            <a:lvl7pPr marL="2932113" indent="-223838" defTabSz="901700" eaLnBrk="0" fontAlgn="base" hangingPunct="0">
              <a:spcBef>
                <a:spcPct val="0"/>
              </a:spcBef>
              <a:spcAft>
                <a:spcPct val="0"/>
              </a:spcAft>
              <a:defRPr>
                <a:solidFill>
                  <a:schemeClr val="tx1"/>
                </a:solidFill>
                <a:latin typeface="Arial" pitchFamily="34" charset="0"/>
                <a:ea typeface="宋体" pitchFamily="2" charset="-122"/>
              </a:defRPr>
            </a:lvl7pPr>
            <a:lvl8pPr marL="3389313" indent="-223838" defTabSz="901700" eaLnBrk="0" fontAlgn="base" hangingPunct="0">
              <a:spcBef>
                <a:spcPct val="0"/>
              </a:spcBef>
              <a:spcAft>
                <a:spcPct val="0"/>
              </a:spcAft>
              <a:defRPr>
                <a:solidFill>
                  <a:schemeClr val="tx1"/>
                </a:solidFill>
                <a:latin typeface="Arial" pitchFamily="34" charset="0"/>
                <a:ea typeface="宋体" pitchFamily="2" charset="-122"/>
              </a:defRPr>
            </a:lvl8pPr>
            <a:lvl9pPr marL="3846513" indent="-223838" defTabSz="9017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smtClean="0">
                <a:latin typeface="Arial Narrow" pitchFamily="34" charset="0"/>
              </a:rPr>
              <a:t>Essentials of Visual Modeling w/ UML 2.0 - Instructor Notes</a:t>
            </a:r>
          </a:p>
        </p:txBody>
      </p:sp>
      <p:sp>
        <p:nvSpPr>
          <p:cNvPr id="93187" name="Rectangle 2"/>
          <p:cNvSpPr>
            <a:spLocks noGrp="1" noRot="1" noChangeAspect="1" noChangeArrowheads="1" noTextEdit="1"/>
          </p:cNvSpPr>
          <p:nvPr>
            <p:ph type="sldImg"/>
          </p:nvPr>
        </p:nvSpPr>
        <p:spPr>
          <a:xfrm>
            <a:off x="2501900" y="825500"/>
            <a:ext cx="4038600" cy="3028950"/>
          </a:xfrm>
          <a:ln/>
        </p:spPr>
      </p:sp>
      <p:sp>
        <p:nvSpPr>
          <p:cNvPr id="93188" name="Rectangle 3"/>
          <p:cNvSpPr>
            <a:spLocks noGrp="1" noChangeArrowheads="1"/>
          </p:cNvSpPr>
          <p:nvPr>
            <p:ph type="body" idx="1"/>
          </p:nvPr>
        </p:nvSpPr>
        <p:spPr>
          <a:xfrm>
            <a:off x="2493963" y="4046538"/>
            <a:ext cx="3971925"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latin typeface="ZapfHumnst BT" pitchFamily="34" charset="0"/>
              </a:rPr>
              <a:t>Typically, projects and organizations develop their own language for modeling systems, making it difficult for outsiders and new team members to understand what is going on. </a:t>
            </a:r>
          </a:p>
          <a:p>
            <a:pPr eaLnBrk="1" hangingPunct="1"/>
            <a:r>
              <a:rPr lang="en-US" altLang="zh-CN" sz="1000" dirty="0" smtClean="0">
                <a:latin typeface="ZapfHumnst BT" pitchFamily="34" charset="0"/>
              </a:rPr>
              <a:t>Communicating these conceptual models to others is prone to error unless everyone involved speaks the same language. The UML offers a set of symbols that represents well-defined semantics. One developer can write a model in the UML, and another developer can interpret that model unambiguously.</a:t>
            </a:r>
          </a:p>
          <a:p>
            <a:pPr eaLnBrk="1" hangingPunct="1"/>
            <a:r>
              <a:rPr lang="en-US" altLang="zh-CN" sz="1000" dirty="0" smtClean="0">
                <a:latin typeface="ZapfHumnst BT" pitchFamily="34" charset="0"/>
              </a:rPr>
              <a:t>There are things about a software system you can</a:t>
            </a:r>
            <a:r>
              <a:rPr lang="zh-CN" altLang="en-US" sz="1000" dirty="0" smtClean="0">
                <a:latin typeface="Arial" pitchFamily="34" charset="0"/>
              </a:rPr>
              <a:t>’</a:t>
            </a:r>
            <a:r>
              <a:rPr lang="en-US" altLang="zh-CN" sz="1000" dirty="0" smtClean="0">
                <a:latin typeface="ZapfHumnst BT" pitchFamily="34" charset="0"/>
              </a:rPr>
              <a:t>t understand unless you build models that transcend the textual programming language. For example, the meaning of a class hierarchy can be inferred, but not directly grasped, by staring at the code for all the classes in the hierarchy. The UML is a graphical language that addresses this problem.</a:t>
            </a:r>
          </a:p>
          <a:p>
            <a:pPr eaLnBrk="1" hangingPunct="1"/>
            <a:r>
              <a:rPr lang="en-US" altLang="zh-CN" sz="1000" dirty="0" smtClean="0">
                <a:latin typeface="ZapfHumnst BT" pitchFamily="34" charset="0"/>
              </a:rPr>
              <a:t>If the developer who cut the code never wrote down the models, the information would be lost forever. At best, the information would only be partially recoverable from the implementation after the developer has moved on. Writing models in the UML addresses this issue. An explicit model facilitates communication. (</a:t>
            </a:r>
            <a:r>
              <a:rPr lang="en-US" altLang="zh-CN" sz="1000" i="1" dirty="0" smtClean="0">
                <a:latin typeface="ZapfHumnst BT" pitchFamily="34" charset="0"/>
              </a:rPr>
              <a:t>The Unified Modeling Language User Guide</a:t>
            </a:r>
            <a:r>
              <a:rPr lang="en-US" altLang="zh-CN" sz="1000" dirty="0" smtClean="0">
                <a:latin typeface="ZapfHumnst BT" pitchFamily="34" charset="0"/>
              </a:rPr>
              <a:t>, </a:t>
            </a:r>
            <a:r>
              <a:rPr lang="en-US" altLang="zh-CN" sz="1000" dirty="0" err="1" smtClean="0">
                <a:latin typeface="ZapfHumnst BT" pitchFamily="34" charset="0"/>
              </a:rPr>
              <a:t>Booch</a:t>
            </a:r>
            <a:r>
              <a:rPr lang="en-US" altLang="zh-CN" sz="1000" dirty="0" smtClean="0">
                <a:latin typeface="ZapfHumnst BT" pitchFamily="34" charset="0"/>
              </a:rPr>
              <a:t>, 1999.)</a:t>
            </a:r>
          </a:p>
          <a:p>
            <a:pPr eaLnBrk="1" hangingPunct="1"/>
            <a:endParaRPr lang="en-US" altLang="zh-CN" sz="1000" dirty="0" smtClean="0">
              <a:latin typeface="ZapfHumnst BT" pitchFamily="34" charset="0"/>
            </a:endParaRPr>
          </a:p>
          <a:p>
            <a:pPr eaLnBrk="1" hangingPunct="1"/>
            <a:endParaRPr lang="en-US" altLang="zh-CN" sz="1000" dirty="0" smtClean="0">
              <a:latin typeface="ZapfHumnst BT" pitchFamily="34" charset="0"/>
            </a:endParaRPr>
          </a:p>
          <a:p>
            <a:pPr eaLnBrk="1" hangingPunct="1"/>
            <a:endParaRPr lang="en-US" altLang="zh-CN" sz="1000" dirty="0" smtClean="0">
              <a:latin typeface="ZapfHumnst BT" pitchFamily="34" charset="0"/>
            </a:endParaRPr>
          </a:p>
          <a:p>
            <a:pPr eaLnBrk="1" hangingPunct="1"/>
            <a:endParaRPr lang="en-US" altLang="zh-CN" sz="1000" dirty="0" smtClean="0">
              <a:latin typeface="ZapfHumnst BT" pitchFamily="34" charset="0"/>
            </a:endParaRPr>
          </a:p>
          <a:p>
            <a:pPr eaLnBrk="1" hangingPunct="1"/>
            <a:endParaRPr lang="en-US" altLang="zh-CN" sz="1000" dirty="0" smtClean="0">
              <a:latin typeface="ZapfHumnst BT" pitchFamily="34" charset="0"/>
            </a:endParaRPr>
          </a:p>
          <a:p>
            <a:pPr eaLnBrk="1" hangingPunct="1"/>
            <a:endParaRPr lang="en-US" altLang="zh-CN" sz="1000" dirty="0" smtClean="0">
              <a:latin typeface="ZapfHumnst BT" pitchFamily="34" charset="0"/>
            </a:endParaRPr>
          </a:p>
          <a:p>
            <a:pPr eaLnBrk="1" hangingPunct="1"/>
            <a:endParaRPr lang="zh-CN" altLang="en-US" sz="1000" dirty="0" smtClean="0">
              <a:latin typeface="ZapfHumnst BT" pitchFamily="34" charset="0"/>
            </a:endParaRPr>
          </a:p>
        </p:txBody>
      </p:sp>
      <p:sp>
        <p:nvSpPr>
          <p:cNvPr id="93189" name="Text Box 4"/>
          <p:cNvSpPr txBox="1">
            <a:spLocks noChangeArrowheads="1"/>
          </p:cNvSpPr>
          <p:nvPr/>
        </p:nvSpPr>
        <p:spPr bwMode="auto">
          <a:xfrm>
            <a:off x="447675" y="1204913"/>
            <a:ext cx="1743075" cy="667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50" tIns="53225" rIns="106450" bIns="53225"/>
          <a:lstStyle>
            <a:lvl1pPr defTabSz="919163">
              <a:defRPr>
                <a:solidFill>
                  <a:schemeClr val="tx1"/>
                </a:solidFill>
                <a:latin typeface="Arial" pitchFamily="34" charset="0"/>
                <a:ea typeface="宋体" pitchFamily="2" charset="-122"/>
              </a:defRPr>
            </a:lvl1pPr>
            <a:lvl2pPr marL="742950" indent="-285750" defTabSz="919163">
              <a:defRPr>
                <a:solidFill>
                  <a:schemeClr val="tx1"/>
                </a:solidFill>
                <a:latin typeface="Arial" pitchFamily="34" charset="0"/>
                <a:ea typeface="宋体" pitchFamily="2" charset="-122"/>
              </a:defRPr>
            </a:lvl2pPr>
            <a:lvl3pPr marL="1143000" indent="-228600" defTabSz="919163">
              <a:defRPr>
                <a:solidFill>
                  <a:schemeClr val="tx1"/>
                </a:solidFill>
                <a:latin typeface="Arial" pitchFamily="34" charset="0"/>
                <a:ea typeface="宋体" pitchFamily="2" charset="-122"/>
              </a:defRPr>
            </a:lvl3pPr>
            <a:lvl4pPr marL="1600200" indent="-228600" defTabSz="919163">
              <a:defRPr>
                <a:solidFill>
                  <a:schemeClr val="tx1"/>
                </a:solidFill>
                <a:latin typeface="Arial" pitchFamily="34" charset="0"/>
                <a:ea typeface="宋体" pitchFamily="2" charset="-122"/>
              </a:defRPr>
            </a:lvl4pPr>
            <a:lvl5pPr marL="2057400" indent="-228600" defTabSz="919163">
              <a:defRPr>
                <a:solidFill>
                  <a:schemeClr val="tx1"/>
                </a:solidFill>
                <a:latin typeface="Arial" pitchFamily="34" charset="0"/>
                <a:ea typeface="宋体" pitchFamily="2" charset="-122"/>
              </a:defRPr>
            </a:lvl5pPr>
            <a:lvl6pPr marL="2514600" indent="-228600" defTabSz="9191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191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191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19163"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7000"/>
              </a:lnSpc>
              <a:spcBef>
                <a:spcPct val="40000"/>
              </a:spcBef>
            </a:pPr>
            <a:r>
              <a:rPr lang="en-US" altLang="zh-CN" sz="1000" i="1" u="sng">
                <a:latin typeface="ZapfHumnst BT" pitchFamily="34" charset="0"/>
              </a:rPr>
              <a:t>Stress how the UML is designed to promote communication using pictures rather than text.</a:t>
            </a:r>
          </a:p>
          <a:p>
            <a:pPr>
              <a:lnSpc>
                <a:spcPct val="87000"/>
              </a:lnSpc>
              <a:spcBef>
                <a:spcPct val="40000"/>
              </a:spcBef>
            </a:pPr>
            <a:r>
              <a:rPr lang="en-US" altLang="zh-CN" sz="1000">
                <a:latin typeface="ZapfHumnst BT" pitchFamily="34" charset="0"/>
              </a:rPr>
              <a:t>Using the UML allows the </a:t>
            </a:r>
            <a:r>
              <a:rPr lang="zh-CN" altLang="en-US" sz="1000"/>
              <a:t>“</a:t>
            </a:r>
            <a:r>
              <a:rPr lang="en-US" altLang="zh-CN" sz="1000">
                <a:latin typeface="ZapfHumnst BT" pitchFamily="34" charset="0"/>
              </a:rPr>
              <a:t>light bulb</a:t>
            </a:r>
            <a:r>
              <a:rPr lang="zh-CN" altLang="en-US" sz="1000"/>
              <a:t>”</a:t>
            </a:r>
            <a:r>
              <a:rPr lang="en-US" altLang="zh-CN" sz="1000">
                <a:latin typeface="ZapfHumnst BT" pitchFamily="34" charset="0"/>
              </a:rPr>
              <a:t> to go on in the minds of many people.  Rather than trying to interpret a textual description of a system design, the UML offers a graphical representation of that same description.</a:t>
            </a:r>
          </a:p>
          <a:p>
            <a:pPr>
              <a:lnSpc>
                <a:spcPct val="87000"/>
              </a:lnSpc>
              <a:spcBef>
                <a:spcPct val="40000"/>
              </a:spcBef>
            </a:pPr>
            <a:r>
              <a:rPr lang="en-US" altLang="zh-CN" sz="1000">
                <a:latin typeface="ZapfHumnst BT" pitchFamily="34" charset="0"/>
              </a:rPr>
              <a:t>In this case, a picture is truly worth a thousand words.</a:t>
            </a:r>
          </a:p>
        </p:txBody>
      </p:sp>
      <p:sp>
        <p:nvSpPr>
          <p:cNvPr id="371717" name="AutoShape 5"/>
          <p:cNvSpPr>
            <a:spLocks noChangeArrowheads="1"/>
          </p:cNvSpPr>
          <p:nvPr/>
        </p:nvSpPr>
        <p:spPr bwMode="auto">
          <a:xfrm>
            <a:off x="373063" y="1274763"/>
            <a:ext cx="98425" cy="100012"/>
          </a:xfrm>
          <a:prstGeom prst="star5">
            <a:avLst/>
          </a:prstGeom>
          <a:solidFill>
            <a:srgbClr val="FFFFFF"/>
          </a:solidFill>
          <a:ln w="9525">
            <a:solidFill>
              <a:srgbClr val="000000"/>
            </a:solidFill>
            <a:miter lim="800000"/>
            <a:headEnd/>
            <a:tailEnd/>
          </a:ln>
        </p:spPr>
        <p:txBody>
          <a:bodyPr lIns="89718" tIns="44859" rIns="89718" bIns="44859"/>
          <a:lstStyle/>
          <a:p>
            <a:pPr>
              <a:defRPr/>
            </a:pPr>
            <a:endParaRPr lang="zh-CN" altLang="en-US">
              <a:latin typeface="Arial"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5" name="Rectangle 6"/>
          <p:cNvSpPr>
            <a:spLocks noChangeArrowheads="1"/>
          </p:cNvSpPr>
          <p:nvPr/>
        </p:nvSpPr>
        <p:spPr bwMode="auto">
          <a:xfrm>
            <a:off x="3352800" y="6324600"/>
            <a:ext cx="2286000" cy="457200"/>
          </a:xfrm>
          <a:prstGeom prst="rect">
            <a:avLst/>
          </a:prstGeom>
          <a:noFill/>
          <a:ln>
            <a:noFill/>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ltLang="zh-CN" sz="1400">
              <a:latin typeface="Tahoma" panose="020B0604030504040204" pitchFamily="34" charset="0"/>
            </a:endParaRPr>
          </a:p>
        </p:txBody>
      </p:sp>
      <p:sp>
        <p:nvSpPr>
          <p:cNvPr id="354306" name="Rectangle 2"/>
          <p:cNvSpPr>
            <a:spLocks noGrp="1" noChangeArrowheads="1"/>
          </p:cNvSpPr>
          <p:nvPr>
            <p:ph type="ctrTitle"/>
          </p:nvPr>
        </p:nvSpPr>
        <p:spPr>
          <a:xfrm>
            <a:off x="755650" y="1844675"/>
            <a:ext cx="7772400" cy="1368425"/>
          </a:xfrm>
        </p:spPr>
        <p:txBody>
          <a:bodyPr/>
          <a:lstStyle>
            <a:lvl1pPr>
              <a:defRPr/>
            </a:lvl1pPr>
          </a:lstStyle>
          <a:p>
            <a:r>
              <a:rPr lang="zh-CN" altLang="en-US"/>
              <a:t>单击此处编辑母版标题样式</a:t>
            </a:r>
          </a:p>
        </p:txBody>
      </p:sp>
      <p:sp>
        <p:nvSpPr>
          <p:cNvPr id="354307"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Tree>
    <p:extLst>
      <p:ext uri="{BB962C8B-B14F-4D97-AF65-F5344CB8AC3E}">
        <p14:creationId xmlns:p14="http://schemas.microsoft.com/office/powerpoint/2010/main" val="308649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fld id="{E164F68C-A319-4942-B20A-C3DCAA061F47}" type="slidenum">
              <a:rPr lang="en-US" altLang="zh-CN"/>
              <a:pPr>
                <a:defRPr/>
              </a:pPr>
              <a:t>‹#›</a:t>
            </a:fld>
            <a:r>
              <a:rPr lang="en-US" altLang="zh-CN"/>
              <a:t>-</a:t>
            </a:r>
          </a:p>
        </p:txBody>
      </p:sp>
    </p:spTree>
    <p:extLst>
      <p:ext uri="{BB962C8B-B14F-4D97-AF65-F5344CB8AC3E}">
        <p14:creationId xmlns:p14="http://schemas.microsoft.com/office/powerpoint/2010/main" val="357150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fld id="{2590306A-B3F0-41B7-914F-FDE0644045CF}" type="slidenum">
              <a:rPr lang="en-US" altLang="zh-CN"/>
              <a:pPr>
                <a:defRPr/>
              </a:pPr>
              <a:t>‹#›</a:t>
            </a:fld>
            <a:r>
              <a:rPr lang="en-US" altLang="zh-CN"/>
              <a:t>-</a:t>
            </a:r>
          </a:p>
        </p:txBody>
      </p:sp>
    </p:spTree>
    <p:extLst>
      <p:ext uri="{BB962C8B-B14F-4D97-AF65-F5344CB8AC3E}">
        <p14:creationId xmlns:p14="http://schemas.microsoft.com/office/powerpoint/2010/main" val="75030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700213"/>
            <a:ext cx="3810000" cy="4465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00213"/>
            <a:ext cx="3810000" cy="4465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fld id="{67D4DABB-E989-45D8-B3D0-A9DE1D7993B2}" type="slidenum">
              <a:rPr lang="en-US" altLang="zh-CN"/>
              <a:pPr>
                <a:defRPr/>
              </a:pPr>
              <a:t>‹#›</a:t>
            </a:fld>
            <a:r>
              <a:rPr lang="en-US" altLang="zh-CN"/>
              <a:t>-</a:t>
            </a:r>
          </a:p>
        </p:txBody>
      </p:sp>
    </p:spTree>
    <p:extLst>
      <p:ext uri="{BB962C8B-B14F-4D97-AF65-F5344CB8AC3E}">
        <p14:creationId xmlns:p14="http://schemas.microsoft.com/office/powerpoint/2010/main" val="416754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700213"/>
            <a:ext cx="7772400" cy="215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55650" y="4008438"/>
            <a:ext cx="7772400" cy="2157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fld id="{E49CCFD8-B73B-4348-B41E-CE29ABC4343F}" type="slidenum">
              <a:rPr lang="en-US" altLang="zh-CN"/>
              <a:pPr>
                <a:defRPr/>
              </a:pPr>
              <a:t>‹#›</a:t>
            </a:fld>
            <a:r>
              <a:rPr lang="en-US" altLang="zh-CN"/>
              <a:t>-</a:t>
            </a:r>
          </a:p>
        </p:txBody>
      </p:sp>
    </p:spTree>
    <p:extLst>
      <p:ext uri="{BB962C8B-B14F-4D97-AF65-F5344CB8AC3E}">
        <p14:creationId xmlns:p14="http://schemas.microsoft.com/office/powerpoint/2010/main" val="534715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23900" y="333375"/>
            <a:ext cx="7804150" cy="58324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r>
              <a:rPr lang="en-US" altLang="zh-CN"/>
              <a:t>-</a:t>
            </a:r>
            <a:fld id="{D3D327EC-BE0E-4C02-80A5-4BC027EEE123}" type="slidenum">
              <a:rPr lang="en-US" altLang="zh-CN"/>
              <a:pPr>
                <a:defRPr/>
              </a:pPr>
              <a:t>‹#›</a:t>
            </a:fld>
            <a:r>
              <a:rPr lang="en-US" altLang="zh-CN"/>
              <a:t>-</a:t>
            </a:r>
          </a:p>
        </p:txBody>
      </p:sp>
    </p:spTree>
    <p:extLst>
      <p:ext uri="{BB962C8B-B14F-4D97-AF65-F5344CB8AC3E}">
        <p14:creationId xmlns:p14="http://schemas.microsoft.com/office/powerpoint/2010/main" val="2448835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a:t>单击此处编辑母版标题样式</a:t>
            </a:r>
          </a:p>
        </p:txBody>
      </p:sp>
      <p:sp>
        <p:nvSpPr>
          <p:cNvPr id="3" name="表格占位符 2"/>
          <p:cNvSpPr>
            <a:spLocks noGrp="1"/>
          </p:cNvSpPr>
          <p:nvPr>
            <p:ph type="tbl" idx="1"/>
          </p:nvPr>
        </p:nvSpPr>
        <p:spPr>
          <a:xfrm>
            <a:off x="755650" y="1700213"/>
            <a:ext cx="7772400" cy="4465637"/>
          </a:xfrm>
        </p:spPr>
        <p:txBody>
          <a:bodyPr/>
          <a:lstStyle/>
          <a:p>
            <a:pPr lvl="0"/>
            <a:endParaRPr lang="zh-CN" alt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fld id="{3E338EAC-6D18-420E-91C8-E4442FC7BA9C}" type="slidenum">
              <a:rPr lang="en-US" altLang="zh-CN"/>
              <a:pPr>
                <a:defRPr/>
              </a:pPr>
              <a:t>‹#›</a:t>
            </a:fld>
            <a:r>
              <a:rPr lang="en-US" altLang="zh-CN"/>
              <a:t>-</a:t>
            </a:r>
          </a:p>
        </p:txBody>
      </p:sp>
    </p:spTree>
    <p:extLst>
      <p:ext uri="{BB962C8B-B14F-4D97-AF65-F5344CB8AC3E}">
        <p14:creationId xmlns:p14="http://schemas.microsoft.com/office/powerpoint/2010/main" val="3083276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5" name="Rectangle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6" name="Rectangle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7" name="Rectangle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ltLang="zh-CN"/>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a:lvl1pPr>
          </a:lstStyle>
          <a:p>
            <a:pPr>
              <a:defRPr/>
            </a:pPr>
            <a:endParaRPr lang="en-US" altLang="zh-CN"/>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r>
              <a:rPr lang="en-US" altLang="zh-CN"/>
              <a:t>-</a:t>
            </a:r>
            <a:fld id="{98E1E751-9A5C-4817-9004-C73A3830544F}" type="slidenum">
              <a:rPr lang="en-US" altLang="zh-CN"/>
              <a:pPr>
                <a:defRPr/>
              </a:pPr>
              <a:t>‹#›</a:t>
            </a:fld>
            <a:r>
              <a:rPr lang="en-US" altLang="zh-CN"/>
              <a:t>-</a:t>
            </a:r>
          </a:p>
        </p:txBody>
      </p:sp>
    </p:spTree>
    <p:extLst>
      <p:ext uri="{BB962C8B-B14F-4D97-AF65-F5344CB8AC3E}">
        <p14:creationId xmlns:p14="http://schemas.microsoft.com/office/powerpoint/2010/main" val="6393710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ltLang="zh-CN" dirty="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solidFill>
                  <a:schemeClr val="tx1"/>
                </a:solidFill>
              </a:defRPr>
            </a:lvl2pPr>
            <a:lvl3pPr algn="just">
              <a:defRPr/>
            </a:lvl3pPr>
            <a:lvl4pPr algn="just">
              <a:defRPr/>
            </a:lvl4pPr>
            <a:lvl5pPr algn="just">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13"/>
          <p:cNvSpPr>
            <a:spLocks noGrp="1"/>
          </p:cNvSpPr>
          <p:nvPr>
            <p:ph type="dt" sz="half" idx="10"/>
          </p:nvPr>
        </p:nvSpPr>
        <p:spPr/>
        <p:txBody>
          <a:bodyPr/>
          <a:lstStyle>
            <a:lvl1pPr>
              <a:defRPr/>
            </a:lvl1pPr>
          </a:lstStyle>
          <a:p>
            <a:pPr>
              <a:defRPr/>
            </a:pPr>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r>
              <a:rPr lang="en-US" altLang="zh-CN"/>
              <a:t>-</a:t>
            </a:r>
            <a:fld id="{E36927F4-5B3B-4193-B964-192E31473E8B}" type="slidenum">
              <a:rPr lang="en-US" altLang="zh-CN"/>
              <a:pPr>
                <a:defRPr/>
              </a:pPr>
              <a:t>‹#›</a:t>
            </a:fld>
            <a:r>
              <a:rPr lang="en-US" altLang="zh-CN"/>
              <a:t>-</a:t>
            </a:r>
          </a:p>
        </p:txBody>
      </p:sp>
    </p:spTree>
    <p:extLst>
      <p:ext uri="{BB962C8B-B14F-4D97-AF65-F5344CB8AC3E}">
        <p14:creationId xmlns:p14="http://schemas.microsoft.com/office/powerpoint/2010/main" val="168800903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5" name="Rectangle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ltLang="zh-CN"/>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US" altLang="zh-CN"/>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r>
              <a:rPr lang="en-US" altLang="zh-CN"/>
              <a:t>-</a:t>
            </a:r>
            <a:fld id="{7B0D39D4-2C0F-48AB-AAF0-ECBDFE14D879}" type="slidenum">
              <a:rPr lang="en-US" altLang="zh-CN"/>
              <a:pPr>
                <a:defRPr/>
              </a:pPr>
              <a:t>‹#›</a:t>
            </a:fld>
            <a:r>
              <a:rPr lang="en-US" altLang="zh-CN"/>
              <a:t>-</a:t>
            </a:r>
          </a:p>
        </p:txBody>
      </p:sp>
    </p:spTree>
    <p:extLst>
      <p:ext uri="{BB962C8B-B14F-4D97-AF65-F5344CB8AC3E}">
        <p14:creationId xmlns:p14="http://schemas.microsoft.com/office/powerpoint/2010/main" val="2964724105"/>
      </p:ext>
    </p:extLst>
  </p:cSld>
  <p:clrMapOvr>
    <a:overrideClrMapping bg1="dk1" tx1="lt1" bg2="dk2" tx2="lt2" accent1="accent1" accent2="accent2" accent3="accent3" accent4="accent4" accent5="accent5" accent6="accent6" hlink="hlink" folHlink="folHlink"/>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ltLang="zh-CN"/>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zh-CN" altLang="en-US"/>
          </a:p>
        </p:txBody>
      </p:sp>
      <p:sp>
        <p:nvSpPr>
          <p:cNvPr id="7" name="Slide Number Placeholder 22"/>
          <p:cNvSpPr>
            <a:spLocks noGrp="1"/>
          </p:cNvSpPr>
          <p:nvPr>
            <p:ph type="sldNum" sz="quarter" idx="12"/>
          </p:nvPr>
        </p:nvSpPr>
        <p:spPr/>
        <p:txBody>
          <a:bodyPr/>
          <a:lstStyle>
            <a:lvl1pPr>
              <a:defRPr/>
            </a:lvl1pPr>
          </a:lstStyle>
          <a:p>
            <a:pPr>
              <a:defRPr/>
            </a:pPr>
            <a:r>
              <a:rPr lang="en-US" altLang="zh-CN"/>
              <a:t>-</a:t>
            </a:r>
            <a:fld id="{928D9C3A-A125-49D8-8E5D-43CB30ADABD6}" type="slidenum">
              <a:rPr lang="en-US" altLang="zh-CN"/>
              <a:pPr>
                <a:defRPr/>
              </a:pPr>
              <a:t>‹#›</a:t>
            </a:fld>
            <a:r>
              <a:rPr lang="en-US" altLang="zh-CN"/>
              <a:t>-</a:t>
            </a:r>
          </a:p>
        </p:txBody>
      </p:sp>
    </p:spTree>
    <p:extLst>
      <p:ext uri="{BB962C8B-B14F-4D97-AF65-F5344CB8AC3E}">
        <p14:creationId xmlns:p14="http://schemas.microsoft.com/office/powerpoint/2010/main" val="18643935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fld id="{3FC23F56-5A73-42FE-AB9F-4EF6C7AA4656}" type="slidenum">
              <a:rPr lang="en-US" altLang="zh-CN"/>
              <a:pPr>
                <a:defRPr/>
              </a:pPr>
              <a:t>‹#›</a:t>
            </a:fld>
            <a:r>
              <a:rPr lang="en-US" altLang="zh-CN"/>
              <a:t>-</a:t>
            </a:r>
          </a:p>
        </p:txBody>
      </p:sp>
    </p:spTree>
    <p:extLst>
      <p:ext uri="{BB962C8B-B14F-4D97-AF65-F5344CB8AC3E}">
        <p14:creationId xmlns:p14="http://schemas.microsoft.com/office/powerpoint/2010/main" val="1847154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zh-CN" altLang="en-US"/>
          </a:p>
        </p:txBody>
      </p:sp>
      <p:sp>
        <p:nvSpPr>
          <p:cNvPr id="9" name="Slide Number Placeholder 22"/>
          <p:cNvSpPr>
            <a:spLocks noGrp="1"/>
          </p:cNvSpPr>
          <p:nvPr>
            <p:ph type="sldNum" sz="quarter" idx="12"/>
          </p:nvPr>
        </p:nvSpPr>
        <p:spPr/>
        <p:txBody>
          <a:bodyPr/>
          <a:lstStyle>
            <a:lvl1pPr>
              <a:defRPr/>
            </a:lvl1pPr>
          </a:lstStyle>
          <a:p>
            <a:pPr>
              <a:defRPr/>
            </a:pPr>
            <a:r>
              <a:rPr lang="en-US" altLang="zh-CN"/>
              <a:t>-</a:t>
            </a:r>
            <a:fld id="{4E93CAD8-0EFB-496E-9A81-005B2E108A48}" type="slidenum">
              <a:rPr lang="en-US" altLang="zh-CN"/>
              <a:pPr>
                <a:defRPr/>
              </a:pPr>
              <a:t>‹#›</a:t>
            </a:fld>
            <a:r>
              <a:rPr lang="en-US" altLang="zh-CN"/>
              <a:t>-</a:t>
            </a:r>
          </a:p>
        </p:txBody>
      </p:sp>
    </p:spTree>
    <p:extLst>
      <p:ext uri="{BB962C8B-B14F-4D97-AF65-F5344CB8AC3E}">
        <p14:creationId xmlns:p14="http://schemas.microsoft.com/office/powerpoint/2010/main" val="107362554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2" name="Title 1"/>
          <p:cNvSpPr>
            <a:spLocks noGrp="1"/>
          </p:cNvSpPr>
          <p:nvPr>
            <p:ph type="title"/>
          </p:nvPr>
        </p:nvSpPr>
        <p:spPr>
          <a:xfrm>
            <a:off x="457200" y="228600"/>
            <a:ext cx="8229600" cy="914400"/>
          </a:xfrm>
        </p:spPr>
        <p:txBody>
          <a:bodyPr/>
          <a:lstStyle/>
          <a:p>
            <a:r>
              <a:rPr lang="en-US" altLang="zh-CN"/>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r>
              <a:rPr lang="en-US" altLang="zh-CN"/>
              <a:t>-</a:t>
            </a:r>
            <a:fld id="{40813BCE-737A-42EC-9377-BCB8819C5E88}" type="slidenum">
              <a:rPr lang="en-US" altLang="zh-CN"/>
              <a:pPr>
                <a:defRPr/>
              </a:pPr>
              <a:t>‹#›</a:t>
            </a:fld>
            <a:r>
              <a:rPr lang="en-US" altLang="zh-CN"/>
              <a:t>-</a:t>
            </a:r>
          </a:p>
        </p:txBody>
      </p:sp>
    </p:spTree>
    <p:extLst>
      <p:ext uri="{BB962C8B-B14F-4D97-AF65-F5344CB8AC3E}">
        <p14:creationId xmlns:p14="http://schemas.microsoft.com/office/powerpoint/2010/main" val="320916640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pPr>
              <a:defRPr/>
            </a:pPr>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3"/>
          <p:cNvSpPr>
            <a:spLocks noGrp="1"/>
          </p:cNvSpPr>
          <p:nvPr>
            <p:ph type="sldNum" sz="quarter" idx="12"/>
          </p:nvPr>
        </p:nvSpPr>
        <p:spPr/>
        <p:txBody>
          <a:bodyPr/>
          <a:lstStyle>
            <a:lvl1pPr>
              <a:defRPr/>
            </a:lvl1pPr>
          </a:lstStyle>
          <a:p>
            <a:pPr>
              <a:defRPr/>
            </a:pPr>
            <a:r>
              <a:rPr lang="en-US" altLang="zh-CN"/>
              <a:t>-</a:t>
            </a:r>
            <a:fld id="{BE5968D3-5C02-4501-9939-B2AD88000EC4}" type="slidenum">
              <a:rPr lang="en-US" altLang="zh-CN"/>
              <a:pPr>
                <a:defRPr/>
              </a:pPr>
              <a:t>‹#›</a:t>
            </a:fld>
            <a:r>
              <a:rPr lang="en-US" altLang="zh-CN"/>
              <a:t>-</a:t>
            </a:r>
          </a:p>
        </p:txBody>
      </p:sp>
    </p:spTree>
    <p:extLst>
      <p:ext uri="{BB962C8B-B14F-4D97-AF65-F5344CB8AC3E}">
        <p14:creationId xmlns:p14="http://schemas.microsoft.com/office/powerpoint/2010/main" val="134073411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Isosceles Triangle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ltLang="zh-CN"/>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ltLang="zh-CN"/>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r>
              <a:rPr lang="en-US" altLang="zh-CN"/>
              <a:t>-</a:t>
            </a:r>
            <a:fld id="{69265B2E-9997-4D52-9098-F70764EDBA66}" type="slidenum">
              <a:rPr lang="en-US" altLang="zh-CN"/>
              <a:pPr>
                <a:defRPr/>
              </a:pPr>
              <a:t>‹#›</a:t>
            </a:fld>
            <a:r>
              <a:rPr lang="en-US" altLang="zh-CN"/>
              <a:t>-</a:t>
            </a:r>
          </a:p>
        </p:txBody>
      </p:sp>
    </p:spTree>
    <p:extLst>
      <p:ext uri="{BB962C8B-B14F-4D97-AF65-F5344CB8AC3E}">
        <p14:creationId xmlns:p14="http://schemas.microsoft.com/office/powerpoint/2010/main" val="232156463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7" name="Rectangle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ltLang="zh-CN"/>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altLang="zh-CN"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ltLang="zh-CN"/>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r>
              <a:rPr lang="en-US" altLang="zh-CN"/>
              <a:t>-</a:t>
            </a:r>
            <a:fld id="{2B732B64-8535-48B7-9BE9-FDA635652304}" type="slidenum">
              <a:rPr lang="en-US" altLang="zh-CN"/>
              <a:pPr>
                <a:defRPr/>
              </a:pPr>
              <a:t>‹#›</a:t>
            </a:fld>
            <a:r>
              <a:rPr lang="en-US" altLang="zh-CN"/>
              <a:t>-</a:t>
            </a:r>
          </a:p>
        </p:txBody>
      </p:sp>
    </p:spTree>
    <p:extLst>
      <p:ext uri="{BB962C8B-B14F-4D97-AF65-F5344CB8AC3E}">
        <p14:creationId xmlns:p14="http://schemas.microsoft.com/office/powerpoint/2010/main" val="1222390860"/>
      </p:ext>
    </p:extLst>
  </p:cSld>
  <p:clrMapOvr>
    <a:overrideClrMapping bg1="dk1" tx1="lt1" bg2="dk2" tx2="lt2" accent1="accent1" accent2="accent2" accent3="accent3" accent4="accent4" accent5="accent5" accent6="accent6" hlink="hlink" folHlink="folHlink"/>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r>
              <a:rPr lang="en-US" altLang="zh-CN"/>
              <a:t>-</a:t>
            </a:r>
            <a:fld id="{F19DE305-5101-4824-B699-F4341DC3A58B}" type="slidenum">
              <a:rPr lang="en-US" altLang="zh-CN"/>
              <a:pPr>
                <a:defRPr/>
              </a:pPr>
              <a:t>‹#›</a:t>
            </a:fld>
            <a:r>
              <a:rPr lang="en-US" altLang="zh-CN"/>
              <a:t>-</a:t>
            </a:r>
          </a:p>
        </p:txBody>
      </p:sp>
    </p:spTree>
    <p:extLst>
      <p:ext uri="{BB962C8B-B14F-4D97-AF65-F5344CB8AC3E}">
        <p14:creationId xmlns:p14="http://schemas.microsoft.com/office/powerpoint/2010/main" val="281218528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
        <p:nvSpPr>
          <p:cNvPr id="6"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r>
              <a:rPr lang="en-US" altLang="zh-CN"/>
              <a:t>-</a:t>
            </a:r>
            <a:fld id="{1F2C5371-0B5E-49BA-B31D-7BE0A7BD1531}" type="slidenum">
              <a:rPr lang="en-US" altLang="zh-CN"/>
              <a:pPr>
                <a:defRPr/>
              </a:pPr>
              <a:t>‹#›</a:t>
            </a:fld>
            <a:r>
              <a:rPr lang="en-US" altLang="zh-CN"/>
              <a:t>-</a:t>
            </a:r>
          </a:p>
        </p:txBody>
      </p:sp>
    </p:spTree>
    <p:extLst>
      <p:ext uri="{BB962C8B-B14F-4D97-AF65-F5344CB8AC3E}">
        <p14:creationId xmlns:p14="http://schemas.microsoft.com/office/powerpoint/2010/main" val="11246494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fld id="{9579F236-B363-4E8D-B796-395723506E80}" type="slidenum">
              <a:rPr lang="en-US" altLang="zh-CN"/>
              <a:pPr>
                <a:defRPr/>
              </a:pPr>
              <a:t>‹#›</a:t>
            </a:fld>
            <a:r>
              <a:rPr lang="en-US" altLang="zh-CN"/>
              <a:t>-</a:t>
            </a:r>
          </a:p>
        </p:txBody>
      </p:sp>
    </p:spTree>
    <p:extLst>
      <p:ext uri="{BB962C8B-B14F-4D97-AF65-F5344CB8AC3E}">
        <p14:creationId xmlns:p14="http://schemas.microsoft.com/office/powerpoint/2010/main" val="99026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fld id="{86313996-F04B-4983-8E82-1F205D5AA81D}" type="slidenum">
              <a:rPr lang="en-US" altLang="zh-CN"/>
              <a:pPr>
                <a:defRPr/>
              </a:pPr>
              <a:t>‹#›</a:t>
            </a:fld>
            <a:r>
              <a:rPr lang="en-US" altLang="zh-CN"/>
              <a:t>-</a:t>
            </a:r>
          </a:p>
        </p:txBody>
      </p:sp>
    </p:spTree>
    <p:extLst>
      <p:ext uri="{BB962C8B-B14F-4D97-AF65-F5344CB8AC3E}">
        <p14:creationId xmlns:p14="http://schemas.microsoft.com/office/powerpoint/2010/main" val="226179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r>
              <a:rPr lang="en-US" altLang="zh-CN"/>
              <a:t>-</a:t>
            </a:r>
            <a:fld id="{98EABB1F-C1E5-416B-8FEB-38B471F2156F}" type="slidenum">
              <a:rPr lang="en-US" altLang="zh-CN"/>
              <a:pPr>
                <a:defRPr/>
              </a:pPr>
              <a:t>‹#›</a:t>
            </a:fld>
            <a:r>
              <a:rPr lang="en-US" altLang="zh-CN"/>
              <a:t>-</a:t>
            </a:r>
          </a:p>
        </p:txBody>
      </p:sp>
    </p:spTree>
    <p:extLst>
      <p:ext uri="{BB962C8B-B14F-4D97-AF65-F5344CB8AC3E}">
        <p14:creationId xmlns:p14="http://schemas.microsoft.com/office/powerpoint/2010/main" val="213575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r>
              <a:rPr lang="en-US" altLang="zh-CN"/>
              <a:t>-</a:t>
            </a:r>
            <a:fld id="{213594C2-C1AD-486D-AEDE-BC18530A5427}" type="slidenum">
              <a:rPr lang="en-US" altLang="zh-CN"/>
              <a:pPr>
                <a:defRPr/>
              </a:pPr>
              <a:t>‹#›</a:t>
            </a:fld>
            <a:r>
              <a:rPr lang="en-US" altLang="zh-CN"/>
              <a:t>-</a:t>
            </a:r>
          </a:p>
        </p:txBody>
      </p:sp>
    </p:spTree>
    <p:extLst>
      <p:ext uri="{BB962C8B-B14F-4D97-AF65-F5344CB8AC3E}">
        <p14:creationId xmlns:p14="http://schemas.microsoft.com/office/powerpoint/2010/main" val="41025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8"/>
          <p:cNvSpPr>
            <a:spLocks noGrp="1" noChangeArrowheads="1"/>
          </p:cNvSpPr>
          <p:nvPr>
            <p:ph type="sldNum" sz="quarter" idx="12"/>
          </p:nvPr>
        </p:nvSpPr>
        <p:spPr>
          <a:ln/>
        </p:spPr>
        <p:txBody>
          <a:bodyPr/>
          <a:lstStyle>
            <a:lvl1pPr>
              <a:defRPr/>
            </a:lvl1pPr>
          </a:lstStyle>
          <a:p>
            <a:pPr>
              <a:defRPr/>
            </a:pPr>
            <a:r>
              <a:rPr lang="en-US" altLang="zh-CN"/>
              <a:t>-</a:t>
            </a:r>
            <a:fld id="{ACB2D484-CC9C-4499-9CFB-A09FF44CC264}" type="slidenum">
              <a:rPr lang="en-US" altLang="zh-CN"/>
              <a:pPr>
                <a:defRPr/>
              </a:pPr>
              <a:t>‹#›</a:t>
            </a:fld>
            <a:r>
              <a:rPr lang="en-US" altLang="zh-CN"/>
              <a:t>-</a:t>
            </a:r>
          </a:p>
        </p:txBody>
      </p:sp>
    </p:spTree>
    <p:extLst>
      <p:ext uri="{BB962C8B-B14F-4D97-AF65-F5344CB8AC3E}">
        <p14:creationId xmlns:p14="http://schemas.microsoft.com/office/powerpoint/2010/main" val="256783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fld id="{82871DF2-3796-4E55-A025-039E48D2989F}" type="slidenum">
              <a:rPr lang="en-US" altLang="zh-CN"/>
              <a:pPr>
                <a:defRPr/>
              </a:pPr>
              <a:t>‹#›</a:t>
            </a:fld>
            <a:r>
              <a:rPr lang="en-US" altLang="zh-CN"/>
              <a:t>-</a:t>
            </a:r>
          </a:p>
        </p:txBody>
      </p:sp>
    </p:spTree>
    <p:extLst>
      <p:ext uri="{BB962C8B-B14F-4D97-AF65-F5344CB8AC3E}">
        <p14:creationId xmlns:p14="http://schemas.microsoft.com/office/powerpoint/2010/main" val="237753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fld id="{27265E10-9933-4D01-A2E1-EB9312F693C8}" type="slidenum">
              <a:rPr lang="en-US" altLang="zh-CN"/>
              <a:pPr>
                <a:defRPr/>
              </a:pPr>
              <a:t>‹#›</a:t>
            </a:fld>
            <a:r>
              <a:rPr lang="en-US" altLang="zh-CN"/>
              <a:t>-</a:t>
            </a:r>
          </a:p>
        </p:txBody>
      </p:sp>
    </p:spTree>
    <p:extLst>
      <p:ext uri="{BB962C8B-B14F-4D97-AF65-F5344CB8AC3E}">
        <p14:creationId xmlns:p14="http://schemas.microsoft.com/office/powerpoint/2010/main" val="184202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027" name="Rectangle 3"/>
          <p:cNvSpPr>
            <a:spLocks noChangeArrowheads="1"/>
          </p:cNvSpPr>
          <p:nvPr/>
        </p:nvSpPr>
        <p:spPr bwMode="gray">
          <a:xfrm>
            <a:off x="442913" y="1525588"/>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28" name="Rectangle 4"/>
          <p:cNvSpPr>
            <a:spLocks noGrp="1" noChangeArrowheads="1"/>
          </p:cNvSpPr>
          <p:nvPr>
            <p:ph type="title"/>
          </p:nvPr>
        </p:nvSpPr>
        <p:spPr bwMode="auto">
          <a:xfrm>
            <a:off x="72390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755650"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53286" name="Rectangle 6"/>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ltLang="zh-CN"/>
          </a:p>
        </p:txBody>
      </p:sp>
      <p:sp>
        <p:nvSpPr>
          <p:cNvPr id="353287" name="Rectangle 7"/>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zh-CN" altLang="en-US"/>
          </a:p>
        </p:txBody>
      </p:sp>
      <p:sp>
        <p:nvSpPr>
          <p:cNvPr id="353288" name="Rectangle 8"/>
          <p:cNvSpPr>
            <a:spLocks noGrp="1" noChangeArrowheads="1"/>
          </p:cNvSpPr>
          <p:nvPr>
            <p:ph type="sldNum" sz="quarter" idx="4"/>
          </p:nvPr>
        </p:nvSpPr>
        <p:spPr bwMode="auto">
          <a:xfrm>
            <a:off x="7019925"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accent2"/>
                </a:solidFill>
                <a:latin typeface="Tahoma" pitchFamily="34" charset="0"/>
              </a:defRPr>
            </a:lvl1pPr>
          </a:lstStyle>
          <a:p>
            <a:pPr>
              <a:defRPr/>
            </a:pPr>
            <a:r>
              <a:rPr lang="en-US" altLang="zh-CN"/>
              <a:t>-</a:t>
            </a:r>
            <a:fld id="{E405C020-D72F-4E80-B401-2876C203BF66}" type="slidenum">
              <a:rPr lang="en-US" altLang="zh-CN"/>
              <a:pPr>
                <a:defRPr/>
              </a:pPr>
              <a:t>‹#›</a:t>
            </a:fld>
            <a:r>
              <a:rPr lang="en-US" altLang="zh-CN"/>
              <a:t>-</a:t>
            </a:r>
          </a:p>
        </p:txBody>
      </p:sp>
    </p:spTree>
  </p:cSld>
  <p:clrMap bg1="lt1" tx1="dk1" bg2="lt2" tx2="dk2" accent1="accent1" accent2="accent2" accent3="accent3" accent4="accent4" accent5="accent5" accent6="accent6" hlink="hlink" folHlink="folHlink"/>
  <p:sldLayoutIdLst>
    <p:sldLayoutId id="2147484370"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 id="2147484363" r:id="rId13"/>
    <p:sldLayoutId id="2147484364" r:id="rId14"/>
    <p:sldLayoutId id="2147484365" r:id="rId15"/>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5pPr>
      <a:lvl6pPr marL="457200" algn="l" rtl="0" fontAlgn="base">
        <a:spcBef>
          <a:spcPct val="0"/>
        </a:spcBef>
        <a:spcAft>
          <a:spcPct val="0"/>
        </a:spcAft>
        <a:defRPr kumimoji="1" sz="4400" b="1">
          <a:solidFill>
            <a:schemeClr val="tx2"/>
          </a:solidFill>
          <a:latin typeface="Times New Roman" pitchFamily="18" charset="0"/>
          <a:ea typeface="幼圆" pitchFamily="49" charset="-122"/>
        </a:defRPr>
      </a:lvl6pPr>
      <a:lvl7pPr marL="914400" algn="l" rtl="0" fontAlgn="base">
        <a:spcBef>
          <a:spcPct val="0"/>
        </a:spcBef>
        <a:spcAft>
          <a:spcPct val="0"/>
        </a:spcAft>
        <a:defRPr kumimoji="1" sz="4400" b="1">
          <a:solidFill>
            <a:schemeClr val="tx2"/>
          </a:solidFill>
          <a:latin typeface="Times New Roman" pitchFamily="18" charset="0"/>
          <a:ea typeface="幼圆"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幼圆"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幼圆"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2051"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400">
                <a:solidFill>
                  <a:schemeClr val="tx2"/>
                </a:solidFill>
                <a:ea typeface="宋体" pitchFamily="2" charset="-122"/>
              </a:defRPr>
            </a:lvl1pPr>
          </a:lstStyle>
          <a:p>
            <a:pPr>
              <a:defRPr/>
            </a:pPr>
            <a:endParaRPr lang="en-US" altLang="zh-CN"/>
          </a:p>
        </p:txBody>
      </p:sp>
      <p:sp>
        <p:nvSpPr>
          <p:cNvPr id="3" name="Footer Placeholder 2"/>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0" sz="1400">
                <a:solidFill>
                  <a:schemeClr val="tx2"/>
                </a:solidFill>
                <a:ea typeface="宋体" pitchFamily="2" charset="-122"/>
              </a:defRPr>
            </a:lvl1pPr>
          </a:lstStyle>
          <a:p>
            <a:pPr>
              <a:defRPr/>
            </a:pPr>
            <a:endParaRPr lang="zh-CN" alt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r>
              <a:rPr lang="en-US" altLang="zh-CN"/>
              <a:t>-</a:t>
            </a:r>
            <a:fld id="{AF231AAE-DC55-414B-B289-34F7C7D5D043}" type="slidenum">
              <a:rPr lang="en-US" altLang="zh-CN"/>
              <a:pPr>
                <a:defRPr/>
              </a:pPr>
              <a:t>‹#›</a:t>
            </a:fld>
            <a:r>
              <a:rPr lang="en-US" altLang="zh-CN"/>
              <a:t>-</a:t>
            </a:r>
          </a:p>
        </p:txBody>
      </p:sp>
      <p:sp>
        <p:nvSpPr>
          <p:cNvPr id="2055"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kumimoji="0" lang="en-US" altLang="zh-CN">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4371" r:id="rId1"/>
    <p:sldLayoutId id="2147484366" r:id="rId2"/>
    <p:sldLayoutId id="2147484372" r:id="rId3"/>
    <p:sldLayoutId id="2147484367" r:id="rId4"/>
    <p:sldLayoutId id="2147484368" r:id="rId5"/>
    <p:sldLayoutId id="2147484373" r:id="rId6"/>
    <p:sldLayoutId id="2147484374" r:id="rId7"/>
    <p:sldLayoutId id="2147484375" r:id="rId8"/>
    <p:sldLayoutId id="2147484376" r:id="rId9"/>
    <p:sldLayoutId id="2147484369" r:id="rId10"/>
    <p:sldLayoutId id="214748437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3.png"/><Relationship Id="rId4" Type="http://schemas.openxmlformats.org/officeDocument/2006/relationships/image" Target="../media/image17.wmf"/><Relationship Id="rId9" Type="http://schemas.openxmlformats.org/officeDocument/2006/relationships/image" Target="../media/image22.wmf"/></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ml.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3" Type="http://schemas.openxmlformats.org/officeDocument/2006/relationships/image" Target="../media/image30.emf"/><Relationship Id="rId7" Type="http://schemas.openxmlformats.org/officeDocument/2006/relationships/image" Target="../media/image34.emf"/><Relationship Id="rId12" Type="http://schemas.openxmlformats.org/officeDocument/2006/relationships/image" Target="../media/image39.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5" Type="http://schemas.openxmlformats.org/officeDocument/2006/relationships/image" Target="../media/image4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 Id="rId14" Type="http://schemas.openxmlformats.org/officeDocument/2006/relationships/image" Target="../media/image4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684213" y="1844675"/>
            <a:ext cx="7772400" cy="3455988"/>
          </a:xfrm>
        </p:spPr>
        <p:txBody>
          <a:bodyPr/>
          <a:lstStyle/>
          <a:p>
            <a:pPr algn="ctr" eaLnBrk="1" hangingPunct="1">
              <a:defRPr/>
            </a:pPr>
            <a:r>
              <a:rPr lang="zh-CN" altLang="en-US" sz="5400">
                <a:solidFill>
                  <a:srgbClr val="660033"/>
                </a:solidFill>
                <a:effectLst>
                  <a:outerShdw blurRad="38100" dist="38100" dir="2700000" algn="tl">
                    <a:srgbClr val="C0C0C0"/>
                  </a:outerShdw>
                </a:effectLst>
                <a:latin typeface="华文新魏" pitchFamily="2" charset="-122"/>
              </a:rPr>
              <a:t>统一</a:t>
            </a:r>
            <a:r>
              <a:rPr lang="zh-CN" altLang="en-US" sz="5400" smtClean="0">
                <a:solidFill>
                  <a:srgbClr val="660033"/>
                </a:solidFill>
                <a:effectLst>
                  <a:outerShdw blurRad="38100" dist="38100" dir="2700000" algn="tl">
                    <a:srgbClr val="C0C0C0"/>
                  </a:outerShdw>
                </a:effectLst>
                <a:latin typeface="华文新魏" pitchFamily="2" charset="-122"/>
              </a:rPr>
              <a:t>建模</a:t>
            </a:r>
            <a:r>
              <a:rPr lang="zh-CN" altLang="en-US" sz="5400" dirty="0">
                <a:solidFill>
                  <a:srgbClr val="660033"/>
                </a:solidFill>
                <a:effectLst>
                  <a:outerShdw blurRad="38100" dist="38100" dir="2700000" algn="tl">
                    <a:srgbClr val="C0C0C0"/>
                  </a:outerShdw>
                </a:effectLst>
                <a:latin typeface="华文新魏" pitchFamily="2" charset="-122"/>
              </a:rPr>
              <a:t>语言及工具</a:t>
            </a:r>
            <a:br>
              <a:rPr lang="zh-CN" altLang="en-US" sz="5400" dirty="0">
                <a:solidFill>
                  <a:srgbClr val="660033"/>
                </a:solidFill>
                <a:effectLst>
                  <a:outerShdw blurRad="38100" dist="38100" dir="2700000" algn="tl">
                    <a:srgbClr val="C0C0C0"/>
                  </a:outerShdw>
                </a:effectLst>
                <a:latin typeface="华文新魏" pitchFamily="2" charset="-122"/>
              </a:rPr>
            </a:br>
            <a:r>
              <a:rPr lang="zh-CN" altLang="en-US" sz="5400" dirty="0">
                <a:solidFill>
                  <a:srgbClr val="660033"/>
                </a:solidFill>
                <a:effectLst>
                  <a:outerShdw blurRad="38100" dist="38100" dir="2700000" algn="tl">
                    <a:srgbClr val="C0C0C0"/>
                  </a:outerShdw>
                </a:effectLst>
                <a:latin typeface="华文新魏" pitchFamily="2" charset="-122"/>
              </a:rPr>
              <a:t/>
            </a:r>
            <a:br>
              <a:rPr lang="zh-CN" altLang="en-US" sz="5400" dirty="0">
                <a:solidFill>
                  <a:srgbClr val="660033"/>
                </a:solidFill>
                <a:effectLst>
                  <a:outerShdw blurRad="38100" dist="38100" dir="2700000" algn="tl">
                    <a:srgbClr val="C0C0C0"/>
                  </a:outerShdw>
                </a:effectLst>
                <a:latin typeface="华文新魏" pitchFamily="2" charset="-122"/>
              </a:rPr>
            </a:br>
            <a:r>
              <a:rPr lang="zh-CN" altLang="en-US" sz="2800" dirty="0">
                <a:solidFill>
                  <a:srgbClr val="660033"/>
                </a:solidFill>
                <a:effectLst>
                  <a:outerShdw blurRad="38100" dist="38100" dir="2700000" algn="tl">
                    <a:srgbClr val="C0C0C0"/>
                  </a:outerShdw>
                </a:effectLst>
                <a:latin typeface="华文新魏" pitchFamily="2" charset="-122"/>
              </a:rPr>
              <a:t>车海燕</a:t>
            </a:r>
            <a:r>
              <a:rPr lang="zh-CN" altLang="en-US" sz="5400" dirty="0">
                <a:solidFill>
                  <a:srgbClr val="660033"/>
                </a:solidFill>
                <a:effectLst>
                  <a:outerShdw blurRad="38100" dist="38100" dir="2700000" algn="tl">
                    <a:srgbClr val="C0C0C0"/>
                  </a:outerShdw>
                </a:effectLst>
                <a:latin typeface="华文新魏" pitchFamily="2" charset="-122"/>
              </a:rPr>
              <a:t/>
            </a:r>
            <a:br>
              <a:rPr lang="zh-CN" altLang="en-US" sz="5400" dirty="0">
                <a:solidFill>
                  <a:srgbClr val="660033"/>
                </a:solidFill>
                <a:effectLst>
                  <a:outerShdw blurRad="38100" dist="38100" dir="2700000" algn="tl">
                    <a:srgbClr val="C0C0C0"/>
                  </a:outerShdw>
                </a:effectLst>
                <a:latin typeface="华文新魏" pitchFamily="2" charset="-122"/>
              </a:rPr>
            </a:br>
            <a:r>
              <a:rPr lang="en-US" altLang="zh-CN" sz="2800" dirty="0" smtClean="0">
                <a:solidFill>
                  <a:srgbClr val="660033"/>
                </a:solidFill>
                <a:effectLst>
                  <a:outerShdw blurRad="38100" dist="38100" dir="2700000" algn="tl">
                    <a:srgbClr val="C0C0C0"/>
                  </a:outerShdw>
                </a:effectLst>
                <a:latin typeface="华文新魏" pitchFamily="2" charset="-122"/>
              </a:rPr>
              <a:t>chehy@jlu.edu.cn</a:t>
            </a:r>
            <a:r>
              <a:rPr lang="en-US" altLang="zh-CN" sz="2800" dirty="0">
                <a:solidFill>
                  <a:srgbClr val="660033"/>
                </a:solidFill>
                <a:effectLst>
                  <a:outerShdw blurRad="38100" dist="38100" dir="2700000" algn="tl">
                    <a:srgbClr val="C0C0C0"/>
                  </a:outerShdw>
                </a:effectLst>
                <a:latin typeface="华文新魏" pitchFamily="2" charset="-122"/>
              </a:rPr>
              <a:t/>
            </a:r>
            <a:br>
              <a:rPr lang="en-US" altLang="zh-CN" sz="2800" dirty="0">
                <a:solidFill>
                  <a:srgbClr val="660033"/>
                </a:solidFill>
                <a:effectLst>
                  <a:outerShdw blurRad="38100" dist="38100" dir="2700000" algn="tl">
                    <a:srgbClr val="C0C0C0"/>
                  </a:outerShdw>
                </a:effectLst>
                <a:latin typeface="华文新魏" pitchFamily="2" charset="-122"/>
              </a:rPr>
            </a:br>
            <a:endParaRPr lang="en-US" altLang="zh-CN" sz="2800" dirty="0">
              <a:solidFill>
                <a:srgbClr val="660033"/>
              </a:solidFill>
              <a:effectLst>
                <a:outerShdw blurRad="38100" dist="38100" dir="2700000" algn="tl">
                  <a:srgbClr val="C0C0C0"/>
                </a:outerShdw>
              </a:effectLst>
              <a:latin typeface="华文新魏" pitchFamily="2" charset="-122"/>
            </a:endParaRPr>
          </a:p>
        </p:txBody>
      </p:sp>
    </p:spTree>
  </p:cSld>
  <p:clrMapOvr>
    <a:masterClrMapping/>
  </p:clrMapOvr>
  <p:transition advTm="13021">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mtClean="0"/>
              <a:t>What is Software Models?</a:t>
            </a:r>
          </a:p>
        </p:txBody>
      </p:sp>
      <p:sp>
        <p:nvSpPr>
          <p:cNvPr id="20483" name="Rectangle 3"/>
          <p:cNvSpPr>
            <a:spLocks noGrp="1" noChangeArrowheads="1"/>
          </p:cNvSpPr>
          <p:nvPr>
            <p:ph type="body" idx="1"/>
          </p:nvPr>
        </p:nvSpPr>
        <p:spPr/>
        <p:txBody>
          <a:bodyPr/>
          <a:lstStyle/>
          <a:p>
            <a:r>
              <a:rPr lang="zh-CN" altLang="en-US" smtClean="0"/>
              <a:t>软件模型的概念</a:t>
            </a:r>
          </a:p>
          <a:p>
            <a:r>
              <a:rPr lang="zh-CN" altLang="en-US" smtClean="0"/>
              <a:t>软件模型在软件开发中的作用</a:t>
            </a:r>
          </a:p>
          <a:p>
            <a:r>
              <a:rPr lang="zh-CN" altLang="en-US" smtClean="0"/>
              <a:t>软件模型的内容</a:t>
            </a:r>
            <a:r>
              <a:rPr lang="en-US" altLang="zh-CN"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t>软件模型的概念</a:t>
            </a:r>
          </a:p>
        </p:txBody>
      </p:sp>
      <p:sp>
        <p:nvSpPr>
          <p:cNvPr id="21507" name="Rectangle 3"/>
          <p:cNvSpPr>
            <a:spLocks noGrp="1" noChangeArrowheads="1"/>
          </p:cNvSpPr>
          <p:nvPr>
            <p:ph type="body" idx="1"/>
          </p:nvPr>
        </p:nvSpPr>
        <p:spPr>
          <a:xfrm>
            <a:off x="539750" y="1700213"/>
            <a:ext cx="8135938" cy="4465637"/>
          </a:xfrm>
        </p:spPr>
        <p:txBody>
          <a:bodyPr/>
          <a:lstStyle/>
          <a:p>
            <a:pPr>
              <a:lnSpc>
                <a:spcPct val="110000"/>
              </a:lnSpc>
            </a:pPr>
            <a:r>
              <a:rPr lang="zh-CN" altLang="en-US" dirty="0" smtClean="0"/>
              <a:t>软件模型</a:t>
            </a:r>
          </a:p>
          <a:p>
            <a:pPr lvl="1">
              <a:lnSpc>
                <a:spcPct val="110000"/>
              </a:lnSpc>
            </a:pPr>
            <a:r>
              <a:rPr lang="zh-CN" altLang="en-US" dirty="0" smtClean="0"/>
              <a:t>通过一定的形式和</a:t>
            </a:r>
            <a:r>
              <a:rPr lang="zh-CN" altLang="en-US" dirty="0" smtClean="0"/>
              <a:t>方法来</a:t>
            </a:r>
            <a:r>
              <a:rPr lang="zh-CN" altLang="en-US" dirty="0" smtClean="0"/>
              <a:t>描述软件的模型。</a:t>
            </a:r>
          </a:p>
          <a:p>
            <a:pPr>
              <a:lnSpc>
                <a:spcPct val="110000"/>
              </a:lnSpc>
            </a:pPr>
            <a:r>
              <a:rPr lang="zh-CN" altLang="en-US" dirty="0" smtClean="0"/>
              <a:t>软件建模</a:t>
            </a:r>
          </a:p>
          <a:p>
            <a:pPr lvl="1">
              <a:lnSpc>
                <a:spcPct val="110000"/>
              </a:lnSpc>
            </a:pPr>
            <a:r>
              <a:rPr lang="zh-CN" altLang="en-US" dirty="0" smtClean="0"/>
              <a:t>建立软件模型的过程被称为软件建模。</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软件模型的内容</a:t>
            </a:r>
          </a:p>
        </p:txBody>
      </p:sp>
      <p:sp>
        <p:nvSpPr>
          <p:cNvPr id="22531" name="Line 38"/>
          <p:cNvSpPr>
            <a:spLocks noChangeShapeType="1"/>
          </p:cNvSpPr>
          <p:nvPr/>
        </p:nvSpPr>
        <p:spPr bwMode="auto">
          <a:xfrm>
            <a:off x="2484438" y="2205038"/>
            <a:ext cx="87947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532" name="Group 39"/>
          <p:cNvGrpSpPr>
            <a:grpSpLocks/>
          </p:cNvGrpSpPr>
          <p:nvPr/>
        </p:nvGrpSpPr>
        <p:grpSpPr bwMode="auto">
          <a:xfrm>
            <a:off x="179388" y="1858963"/>
            <a:ext cx="2305050" cy="623887"/>
            <a:chOff x="340" y="1207"/>
            <a:chExt cx="1043" cy="453"/>
          </a:xfrm>
        </p:grpSpPr>
        <p:sp>
          <p:nvSpPr>
            <p:cNvPr id="22534"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2535"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需求模型</a:t>
              </a:r>
            </a:p>
          </p:txBody>
        </p:sp>
      </p:grpSp>
      <p:sp>
        <p:nvSpPr>
          <p:cNvPr id="283690" name="AutoShape 42"/>
          <p:cNvSpPr>
            <a:spLocks noChangeArrowheads="1"/>
          </p:cNvSpPr>
          <p:nvPr/>
        </p:nvSpPr>
        <p:spPr bwMode="auto">
          <a:xfrm>
            <a:off x="3348038" y="1628775"/>
            <a:ext cx="5291137" cy="1873250"/>
          </a:xfrm>
          <a:prstGeom prst="flowChartAlternateProcess">
            <a:avLst/>
          </a:prstGeom>
          <a:solidFill>
            <a:srgbClr val="FFFF99"/>
          </a:solidFill>
          <a:ln w="28575">
            <a:solidFill>
              <a:schemeClr val="hlink"/>
            </a:solidFill>
            <a:miter lim="800000"/>
            <a:headEnd/>
            <a:tailEnd/>
          </a:ln>
        </p:spPr>
        <p:txBody>
          <a:bodyPr wrap="none" anchor="ctr"/>
          <a:lstStyle/>
          <a:p>
            <a:pPr eaLnBrk="1" hangingPunct="1">
              <a:lnSpc>
                <a:spcPct val="120000"/>
              </a:lnSpc>
              <a:defRPr/>
            </a:pPr>
            <a:r>
              <a:rPr kumimoji="1" lang="zh-CN" altLang="en-US" sz="2800" b="1">
                <a:effectLst>
                  <a:outerShdw blurRad="38100" dist="38100" dir="2700000" algn="tl">
                    <a:srgbClr val="FFFFFF"/>
                  </a:outerShdw>
                </a:effectLst>
                <a:latin typeface="Times New Roman" pitchFamily="18" charset="0"/>
              </a:rPr>
              <a:t>描述软件向用户所能够提供的</a:t>
            </a:r>
          </a:p>
          <a:p>
            <a:pPr eaLnBrk="1" hangingPunct="1">
              <a:lnSpc>
                <a:spcPct val="120000"/>
              </a:lnSpc>
              <a:defRPr/>
            </a:pPr>
            <a:r>
              <a:rPr kumimoji="1" lang="zh-CN" altLang="en-US" sz="2800" b="1">
                <a:effectLst>
                  <a:outerShdw blurRad="38100" dist="38100" dir="2700000" algn="tl">
                    <a:srgbClr val="FFFFFF"/>
                  </a:outerShdw>
                </a:effectLst>
                <a:latin typeface="Times New Roman" pitchFamily="18" charset="0"/>
              </a:rPr>
              <a:t>外在特性，包括软件的目标、</a:t>
            </a:r>
          </a:p>
          <a:p>
            <a:pPr eaLnBrk="1" hangingPunct="1">
              <a:lnSpc>
                <a:spcPct val="120000"/>
              </a:lnSpc>
              <a:defRPr/>
            </a:pPr>
            <a:r>
              <a:rPr kumimoji="1" lang="zh-CN" altLang="en-US" sz="2800" b="1">
                <a:effectLst>
                  <a:outerShdw blurRad="38100" dist="38100" dir="2700000" algn="tl">
                    <a:srgbClr val="FFFFFF"/>
                  </a:outerShdw>
                </a:effectLst>
                <a:latin typeface="Times New Roman" pitchFamily="18" charset="0"/>
              </a:rPr>
              <a:t>功能、性能等。</a:t>
            </a:r>
            <a:r>
              <a:rPr kumimoji="1" lang="zh-CN" altLang="en-US" sz="2400">
                <a:latin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软件模型的内容</a:t>
            </a:r>
          </a:p>
        </p:txBody>
      </p:sp>
      <p:grpSp>
        <p:nvGrpSpPr>
          <p:cNvPr id="23555" name="Group 39"/>
          <p:cNvGrpSpPr>
            <a:grpSpLocks/>
          </p:cNvGrpSpPr>
          <p:nvPr/>
        </p:nvGrpSpPr>
        <p:grpSpPr bwMode="auto">
          <a:xfrm>
            <a:off x="179388" y="1844675"/>
            <a:ext cx="2305050" cy="623888"/>
            <a:chOff x="340" y="1207"/>
            <a:chExt cx="1043" cy="453"/>
          </a:xfrm>
        </p:grpSpPr>
        <p:sp>
          <p:nvSpPr>
            <p:cNvPr id="23561"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3562"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需求模型</a:t>
              </a:r>
            </a:p>
          </p:txBody>
        </p:sp>
      </p:grpSp>
      <p:sp>
        <p:nvSpPr>
          <p:cNvPr id="23556" name="Line 38"/>
          <p:cNvSpPr>
            <a:spLocks noChangeShapeType="1"/>
          </p:cNvSpPr>
          <p:nvPr/>
        </p:nvSpPr>
        <p:spPr bwMode="auto">
          <a:xfrm>
            <a:off x="2484438" y="2924175"/>
            <a:ext cx="87947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57" name="Group 39"/>
          <p:cNvGrpSpPr>
            <a:grpSpLocks/>
          </p:cNvGrpSpPr>
          <p:nvPr/>
        </p:nvGrpSpPr>
        <p:grpSpPr bwMode="auto">
          <a:xfrm>
            <a:off x="179388" y="2578100"/>
            <a:ext cx="2305050" cy="623888"/>
            <a:chOff x="340" y="1207"/>
            <a:chExt cx="1043" cy="453"/>
          </a:xfrm>
        </p:grpSpPr>
        <p:sp>
          <p:nvSpPr>
            <p:cNvPr id="23559"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3560"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分析模型</a:t>
              </a:r>
            </a:p>
          </p:txBody>
        </p:sp>
      </p:grpSp>
      <p:sp>
        <p:nvSpPr>
          <p:cNvPr id="283690" name="AutoShape 42"/>
          <p:cNvSpPr>
            <a:spLocks noChangeArrowheads="1"/>
          </p:cNvSpPr>
          <p:nvPr/>
        </p:nvSpPr>
        <p:spPr bwMode="auto">
          <a:xfrm>
            <a:off x="3348038" y="2349500"/>
            <a:ext cx="5291137" cy="1873250"/>
          </a:xfrm>
          <a:prstGeom prst="flowChartAlternateProcess">
            <a:avLst/>
          </a:prstGeom>
          <a:solidFill>
            <a:srgbClr val="FFFF99"/>
          </a:solidFill>
          <a:ln w="28575">
            <a:solidFill>
              <a:schemeClr val="hlink"/>
            </a:solidFill>
            <a:miter lim="800000"/>
            <a:headEnd/>
            <a:tailEnd/>
          </a:ln>
        </p:spPr>
        <p:txBody>
          <a:bodyPr wrap="none" anchor="ctr"/>
          <a:lstStyle/>
          <a:p>
            <a:pPr>
              <a:defRPr/>
            </a:pPr>
            <a:r>
              <a:rPr kumimoji="1" lang="zh-CN" altLang="en-US" sz="2800" b="1" dirty="0">
                <a:effectLst>
                  <a:outerShdw blurRad="38100" dist="38100" dir="2700000" algn="tl">
                    <a:srgbClr val="FFFFFF"/>
                  </a:outerShdw>
                </a:effectLst>
                <a:latin typeface="Arial" charset="0"/>
              </a:rPr>
              <a:t>立足于系统的抽象逻辑</a:t>
            </a:r>
            <a:r>
              <a:rPr kumimoji="1" lang="zh-CN" altLang="en-US" sz="2800" b="1" dirty="0" smtClean="0">
                <a:effectLst>
                  <a:outerShdw blurRad="38100" dist="38100" dir="2700000" algn="tl">
                    <a:srgbClr val="FFFFFF"/>
                  </a:outerShdw>
                </a:effectLst>
                <a:latin typeface="Arial" charset="0"/>
              </a:rPr>
              <a:t>建模</a:t>
            </a:r>
            <a:r>
              <a:rPr kumimoji="1" lang="zh-CN" altLang="en-US" sz="2800" b="1" dirty="0">
                <a:effectLst>
                  <a:outerShdw blurRad="38100" dist="38100" dir="2700000" algn="tl">
                    <a:srgbClr val="FFFFFF"/>
                  </a:outerShdw>
                </a:effectLst>
                <a:latin typeface="Arial" charset="0"/>
              </a:rPr>
              <a:t>。</a:t>
            </a:r>
            <a:endParaRPr kumimoji="1" lang="en-US" altLang="zh-CN" sz="2800" b="1" dirty="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软件模型的内容</a:t>
            </a:r>
          </a:p>
        </p:txBody>
      </p:sp>
      <p:grpSp>
        <p:nvGrpSpPr>
          <p:cNvPr id="24579" name="Group 39"/>
          <p:cNvGrpSpPr>
            <a:grpSpLocks/>
          </p:cNvGrpSpPr>
          <p:nvPr/>
        </p:nvGrpSpPr>
        <p:grpSpPr bwMode="auto">
          <a:xfrm>
            <a:off x="179388" y="1858963"/>
            <a:ext cx="2305050" cy="623887"/>
            <a:chOff x="340" y="1207"/>
            <a:chExt cx="1043" cy="453"/>
          </a:xfrm>
        </p:grpSpPr>
        <p:sp>
          <p:nvSpPr>
            <p:cNvPr id="24588"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4589"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需求模型</a:t>
              </a:r>
            </a:p>
          </p:txBody>
        </p:sp>
      </p:grpSp>
      <p:grpSp>
        <p:nvGrpSpPr>
          <p:cNvPr id="24580" name="Group 39"/>
          <p:cNvGrpSpPr>
            <a:grpSpLocks/>
          </p:cNvGrpSpPr>
          <p:nvPr/>
        </p:nvGrpSpPr>
        <p:grpSpPr bwMode="auto">
          <a:xfrm>
            <a:off x="179388" y="2578100"/>
            <a:ext cx="2305050" cy="623888"/>
            <a:chOff x="340" y="1207"/>
            <a:chExt cx="1043" cy="453"/>
          </a:xfrm>
        </p:grpSpPr>
        <p:sp>
          <p:nvSpPr>
            <p:cNvPr id="24586"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4587"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分析模型</a:t>
              </a:r>
            </a:p>
          </p:txBody>
        </p:sp>
      </p:grpSp>
      <p:sp>
        <p:nvSpPr>
          <p:cNvPr id="24581" name="Line 38"/>
          <p:cNvSpPr>
            <a:spLocks noChangeShapeType="1"/>
          </p:cNvSpPr>
          <p:nvPr/>
        </p:nvSpPr>
        <p:spPr bwMode="auto">
          <a:xfrm>
            <a:off x="2520950" y="3643313"/>
            <a:ext cx="87947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82" name="Group 39"/>
          <p:cNvGrpSpPr>
            <a:grpSpLocks/>
          </p:cNvGrpSpPr>
          <p:nvPr/>
        </p:nvGrpSpPr>
        <p:grpSpPr bwMode="auto">
          <a:xfrm>
            <a:off x="215900" y="3297238"/>
            <a:ext cx="2305050" cy="623887"/>
            <a:chOff x="340" y="1207"/>
            <a:chExt cx="1043" cy="453"/>
          </a:xfrm>
        </p:grpSpPr>
        <p:sp>
          <p:nvSpPr>
            <p:cNvPr id="24584"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4585"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设计模型</a:t>
              </a:r>
            </a:p>
          </p:txBody>
        </p:sp>
      </p:grpSp>
      <p:sp>
        <p:nvSpPr>
          <p:cNvPr id="283690" name="AutoShape 42"/>
          <p:cNvSpPr>
            <a:spLocks noChangeArrowheads="1"/>
          </p:cNvSpPr>
          <p:nvPr/>
        </p:nvSpPr>
        <p:spPr bwMode="auto">
          <a:xfrm>
            <a:off x="3419475" y="3068638"/>
            <a:ext cx="5291138" cy="1873250"/>
          </a:xfrm>
          <a:prstGeom prst="flowChartAlternateProcess">
            <a:avLst/>
          </a:prstGeom>
          <a:solidFill>
            <a:srgbClr val="FFFF99"/>
          </a:solidFill>
          <a:ln w="28575">
            <a:solidFill>
              <a:schemeClr val="hlink"/>
            </a:solidFill>
            <a:miter lim="800000"/>
            <a:headEnd/>
            <a:tailEnd/>
          </a:ln>
        </p:spPr>
        <p:txBody>
          <a:bodyPr wrap="none" anchor="ctr"/>
          <a:lstStyle/>
          <a:p>
            <a:pPr>
              <a:lnSpc>
                <a:spcPct val="110000"/>
              </a:lnSpc>
              <a:defRPr/>
            </a:pPr>
            <a:r>
              <a:rPr kumimoji="1" lang="zh-CN" altLang="en-US" sz="2800" b="1">
                <a:effectLst>
                  <a:outerShdw blurRad="38100" dist="38100" dir="2700000" algn="tl">
                    <a:srgbClr val="FFFFFF"/>
                  </a:outerShdw>
                </a:effectLst>
                <a:latin typeface="Arial" charset="0"/>
              </a:rPr>
              <a:t>软件设计方案的规范化描述。</a:t>
            </a:r>
          </a:p>
          <a:p>
            <a:pPr>
              <a:lnSpc>
                <a:spcPct val="110000"/>
              </a:lnSpc>
              <a:defRPr/>
            </a:pPr>
            <a:r>
              <a:rPr kumimoji="1" lang="zh-CN" altLang="en-US" sz="2800" b="1">
                <a:effectLst>
                  <a:outerShdw blurRad="38100" dist="38100" dir="2700000" algn="tl">
                    <a:srgbClr val="FFFFFF"/>
                  </a:outerShdw>
                </a:effectLst>
                <a:latin typeface="Arial" charset="0"/>
              </a:rPr>
              <a:t>包括软件的架构、详细设计、</a:t>
            </a:r>
          </a:p>
          <a:p>
            <a:pPr>
              <a:lnSpc>
                <a:spcPct val="110000"/>
              </a:lnSpc>
              <a:defRPr/>
            </a:pPr>
            <a:r>
              <a:rPr kumimoji="1" lang="zh-CN" altLang="en-US" sz="2800" b="1">
                <a:effectLst>
                  <a:outerShdw blurRad="38100" dist="38100" dir="2700000" algn="tl">
                    <a:srgbClr val="FFFFFF"/>
                  </a:outerShdw>
                </a:effectLst>
                <a:latin typeface="Arial" charset="0"/>
              </a:rPr>
              <a:t>界面设计、数据库设计等模型。</a:t>
            </a:r>
            <a:endParaRPr kumimoji="1" lang="en-US" altLang="zh-CN" sz="2800" b="1">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mtClean="0"/>
              <a:t>软件模型的内容</a:t>
            </a:r>
          </a:p>
        </p:txBody>
      </p:sp>
      <p:grpSp>
        <p:nvGrpSpPr>
          <p:cNvPr id="25603" name="Group 39"/>
          <p:cNvGrpSpPr>
            <a:grpSpLocks/>
          </p:cNvGrpSpPr>
          <p:nvPr/>
        </p:nvGrpSpPr>
        <p:grpSpPr bwMode="auto">
          <a:xfrm>
            <a:off x="179388" y="1858963"/>
            <a:ext cx="2305050" cy="623887"/>
            <a:chOff x="340" y="1207"/>
            <a:chExt cx="1043" cy="453"/>
          </a:xfrm>
        </p:grpSpPr>
        <p:sp>
          <p:nvSpPr>
            <p:cNvPr id="25615"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5616"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需求模型</a:t>
              </a:r>
            </a:p>
          </p:txBody>
        </p:sp>
      </p:grpSp>
      <p:grpSp>
        <p:nvGrpSpPr>
          <p:cNvPr id="25604" name="Group 39"/>
          <p:cNvGrpSpPr>
            <a:grpSpLocks/>
          </p:cNvGrpSpPr>
          <p:nvPr/>
        </p:nvGrpSpPr>
        <p:grpSpPr bwMode="auto">
          <a:xfrm>
            <a:off x="179388" y="2578100"/>
            <a:ext cx="2305050" cy="623888"/>
            <a:chOff x="340" y="1207"/>
            <a:chExt cx="1043" cy="453"/>
          </a:xfrm>
        </p:grpSpPr>
        <p:sp>
          <p:nvSpPr>
            <p:cNvPr id="25613"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5614"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分析模型</a:t>
              </a:r>
            </a:p>
          </p:txBody>
        </p:sp>
      </p:grpSp>
      <p:grpSp>
        <p:nvGrpSpPr>
          <p:cNvPr id="25605" name="Group 39"/>
          <p:cNvGrpSpPr>
            <a:grpSpLocks/>
          </p:cNvGrpSpPr>
          <p:nvPr/>
        </p:nvGrpSpPr>
        <p:grpSpPr bwMode="auto">
          <a:xfrm>
            <a:off x="215900" y="3297238"/>
            <a:ext cx="2305050" cy="623887"/>
            <a:chOff x="340" y="1207"/>
            <a:chExt cx="1043" cy="453"/>
          </a:xfrm>
        </p:grpSpPr>
        <p:sp>
          <p:nvSpPr>
            <p:cNvPr id="25611"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5612"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设计模型</a:t>
              </a:r>
            </a:p>
          </p:txBody>
        </p:sp>
      </p:grpSp>
      <p:sp>
        <p:nvSpPr>
          <p:cNvPr id="25606" name="Line 38"/>
          <p:cNvSpPr>
            <a:spLocks noChangeShapeType="1"/>
          </p:cNvSpPr>
          <p:nvPr/>
        </p:nvSpPr>
        <p:spPr bwMode="auto">
          <a:xfrm>
            <a:off x="2484438" y="4362450"/>
            <a:ext cx="87947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07" name="Group 39"/>
          <p:cNvGrpSpPr>
            <a:grpSpLocks/>
          </p:cNvGrpSpPr>
          <p:nvPr/>
        </p:nvGrpSpPr>
        <p:grpSpPr bwMode="auto">
          <a:xfrm>
            <a:off x="179388" y="4016375"/>
            <a:ext cx="2305050" cy="623888"/>
            <a:chOff x="340" y="1207"/>
            <a:chExt cx="1043" cy="453"/>
          </a:xfrm>
        </p:grpSpPr>
        <p:sp>
          <p:nvSpPr>
            <p:cNvPr id="25609" name="Oval 40"/>
            <p:cNvSpPr>
              <a:spLocks noChangeArrowheads="1"/>
            </p:cNvSpPr>
            <p:nvPr/>
          </p:nvSpPr>
          <p:spPr bwMode="auto">
            <a:xfrm>
              <a:off x="340" y="1207"/>
              <a:ext cx="1043" cy="45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25610" name="Rectangle 41"/>
            <p:cNvSpPr>
              <a:spLocks noChangeArrowheads="1"/>
            </p:cNvSpPr>
            <p:nvPr/>
          </p:nvSpPr>
          <p:spPr bwMode="auto">
            <a:xfrm>
              <a:off x="476" y="1288"/>
              <a:ext cx="81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rPr>
                <a:t>测试模型</a:t>
              </a:r>
            </a:p>
          </p:txBody>
        </p:sp>
      </p:grpSp>
      <p:sp>
        <p:nvSpPr>
          <p:cNvPr id="283690" name="AutoShape 42"/>
          <p:cNvSpPr>
            <a:spLocks noChangeArrowheads="1"/>
          </p:cNvSpPr>
          <p:nvPr/>
        </p:nvSpPr>
        <p:spPr bwMode="auto">
          <a:xfrm>
            <a:off x="3382963" y="3787775"/>
            <a:ext cx="5291137" cy="1873250"/>
          </a:xfrm>
          <a:prstGeom prst="flowChartAlternateProcess">
            <a:avLst/>
          </a:prstGeom>
          <a:solidFill>
            <a:srgbClr val="FFFF99"/>
          </a:solidFill>
          <a:ln w="28575">
            <a:solidFill>
              <a:schemeClr val="hlink"/>
            </a:solidFill>
            <a:miter lim="800000"/>
            <a:headEnd/>
            <a:tailEnd/>
          </a:ln>
        </p:spPr>
        <p:txBody>
          <a:bodyPr wrap="none" anchor="ctr"/>
          <a:lstStyle/>
          <a:p>
            <a:pPr>
              <a:lnSpc>
                <a:spcPct val="110000"/>
              </a:lnSpc>
              <a:defRPr/>
            </a:pPr>
            <a:r>
              <a:rPr kumimoji="1" lang="zh-CN" altLang="en-US" sz="2800" b="1" dirty="0">
                <a:effectLst>
                  <a:outerShdw blurRad="38100" dist="38100" dir="2700000" algn="tl">
                    <a:srgbClr val="FFFFFF"/>
                  </a:outerShdw>
                </a:effectLst>
                <a:latin typeface="Arial" charset="0"/>
              </a:rPr>
              <a:t>测试软件的方案</a:t>
            </a:r>
            <a:r>
              <a:rPr kumimoji="1" lang="zh-CN" altLang="en-US" sz="2800" b="1" dirty="0" smtClean="0">
                <a:effectLst>
                  <a:outerShdw blurRad="38100" dist="38100" dir="2700000" algn="tl">
                    <a:srgbClr val="FFFFFF"/>
                  </a:outerShdw>
                </a:effectLst>
                <a:latin typeface="Arial" charset="0"/>
              </a:rPr>
              <a:t>描述</a:t>
            </a:r>
            <a:r>
              <a:rPr kumimoji="1" lang="zh-CN" altLang="en-US" sz="2800" b="1" dirty="0">
                <a:effectLst>
                  <a:outerShdw blurRad="38100" dist="38100" dir="2700000" algn="tl">
                    <a:srgbClr val="FFFFFF"/>
                  </a:outerShdw>
                </a:effectLst>
                <a:latin typeface="Arial" charset="0"/>
              </a:rPr>
              <a:t>。</a:t>
            </a:r>
            <a:endParaRPr kumimoji="1" lang="en-US" altLang="zh-CN" sz="2800" b="1" dirty="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0" lang="en-US" altLang="zh-CN" smtClean="0"/>
              <a:t>Four Principles of Modeling	</a:t>
            </a:r>
          </a:p>
        </p:txBody>
      </p:sp>
      <p:sp>
        <p:nvSpPr>
          <p:cNvPr id="26627" name="Rectangle 3"/>
          <p:cNvSpPr>
            <a:spLocks noGrp="1" noChangeArrowheads="1"/>
          </p:cNvSpPr>
          <p:nvPr>
            <p:ph type="body" idx="1"/>
          </p:nvPr>
        </p:nvSpPr>
        <p:spPr>
          <a:xfrm>
            <a:off x="468313" y="1700213"/>
            <a:ext cx="8424862" cy="4465637"/>
          </a:xfrm>
        </p:spPr>
        <p:txBody>
          <a:bodyPr/>
          <a:lstStyle/>
          <a:p>
            <a:pPr algn="just" eaLnBrk="1" hangingPunct="1">
              <a:buFont typeface="Wingdings" pitchFamily="2" charset="2"/>
              <a:buChar char="w"/>
            </a:pPr>
            <a:r>
              <a:rPr kumimoji="0" lang="en-US" altLang="zh-CN" sz="2800" smtClean="0"/>
              <a:t>The model you create influences how the problem is attacked.</a:t>
            </a:r>
          </a:p>
          <a:p>
            <a:pPr algn="just" eaLnBrk="1" hangingPunct="1">
              <a:buFont typeface="Wingdings" pitchFamily="2" charset="2"/>
              <a:buChar char="w"/>
            </a:pPr>
            <a:r>
              <a:rPr kumimoji="0" lang="en-US" altLang="zh-CN" sz="2800" smtClean="0"/>
              <a:t>Every model may be expressed at different levels of precision.</a:t>
            </a:r>
          </a:p>
          <a:p>
            <a:pPr algn="just" eaLnBrk="1" hangingPunct="1">
              <a:buFont typeface="Wingdings" pitchFamily="2" charset="2"/>
              <a:buChar char="w"/>
            </a:pPr>
            <a:r>
              <a:rPr kumimoji="0" lang="en-US" altLang="zh-CN" sz="2800" smtClean="0"/>
              <a:t>The best models are connected to reality.</a:t>
            </a:r>
          </a:p>
          <a:p>
            <a:pPr algn="just" eaLnBrk="1" hangingPunct="1">
              <a:buFont typeface="Wingdings" pitchFamily="2" charset="2"/>
              <a:buChar char="w"/>
            </a:pPr>
            <a:r>
              <a:rPr kumimoji="0" lang="en-US" altLang="zh-CN" sz="2800" smtClean="0"/>
              <a:t>No single model is sufficient.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07988" y="260350"/>
            <a:ext cx="8496300" cy="1143000"/>
          </a:xfrm>
        </p:spPr>
        <p:txBody>
          <a:bodyPr/>
          <a:lstStyle/>
          <a:p>
            <a:pPr eaLnBrk="1" hangingPunct="1"/>
            <a:r>
              <a:rPr kumimoji="0" lang="en-US" altLang="zh-CN" sz="3200" smtClean="0"/>
              <a:t>Principle 1: The Choice of Model is Important</a:t>
            </a:r>
          </a:p>
        </p:txBody>
      </p:sp>
      <p:sp>
        <p:nvSpPr>
          <p:cNvPr id="27651" name="Rectangle 3"/>
          <p:cNvSpPr>
            <a:spLocks noGrp="1" noChangeArrowheads="1"/>
          </p:cNvSpPr>
          <p:nvPr>
            <p:ph type="body" idx="1"/>
          </p:nvPr>
        </p:nvSpPr>
        <p:spPr>
          <a:xfrm>
            <a:off x="468313" y="1773238"/>
            <a:ext cx="8089900" cy="3900487"/>
          </a:xfrm>
        </p:spPr>
        <p:txBody>
          <a:bodyPr/>
          <a:lstStyle/>
          <a:p>
            <a:pPr algn="just" eaLnBrk="1" hangingPunct="1">
              <a:buFont typeface="Wingdings" pitchFamily="2" charset="2"/>
              <a:buChar char="w"/>
            </a:pPr>
            <a:r>
              <a:rPr kumimoji="0" lang="en-US" altLang="zh-CN" sz="2800" smtClean="0"/>
              <a:t>The models you create profoundly influence how a problem is attacked and how a solution is shaped.</a:t>
            </a:r>
          </a:p>
          <a:p>
            <a:pPr lvl="1" algn="just" eaLnBrk="1" hangingPunct="1">
              <a:buFont typeface="Wingdings" pitchFamily="2" charset="2"/>
              <a:buChar char="§"/>
            </a:pPr>
            <a:r>
              <a:rPr kumimoji="0" lang="en-US" altLang="zh-CN" sz="2400" smtClean="0"/>
              <a:t>In software, the models you choose greatly affect your world view.</a:t>
            </a:r>
          </a:p>
          <a:p>
            <a:pPr lvl="1" algn="just" eaLnBrk="1" hangingPunct="1">
              <a:buFont typeface="Wingdings" pitchFamily="2" charset="2"/>
              <a:buChar char="§"/>
            </a:pPr>
            <a:r>
              <a:rPr kumimoji="0" lang="en-US" altLang="zh-CN" sz="2400" smtClean="0"/>
              <a:t>Each world view leads to a different kind of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765175"/>
            <a:ext cx="7793037" cy="638175"/>
          </a:xfrm>
        </p:spPr>
        <p:txBody>
          <a:bodyPr/>
          <a:lstStyle/>
          <a:p>
            <a:pPr eaLnBrk="1" hangingPunct="1"/>
            <a:r>
              <a:rPr kumimoji="0" lang="en-US" altLang="zh-CN" sz="3200" smtClean="0"/>
              <a:t>Principle 2: Levels of Precision May Differ</a:t>
            </a:r>
          </a:p>
        </p:txBody>
      </p:sp>
      <p:sp>
        <p:nvSpPr>
          <p:cNvPr id="28675" name="Rectangle 3"/>
          <p:cNvSpPr>
            <a:spLocks noGrp="1" noChangeArrowheads="1"/>
          </p:cNvSpPr>
          <p:nvPr>
            <p:ph type="body" idx="1"/>
          </p:nvPr>
        </p:nvSpPr>
        <p:spPr>
          <a:xfrm>
            <a:off x="395288" y="1484313"/>
            <a:ext cx="8489950" cy="2738437"/>
          </a:xfrm>
        </p:spPr>
        <p:txBody>
          <a:bodyPr/>
          <a:lstStyle/>
          <a:p>
            <a:pPr eaLnBrk="1" hangingPunct="1">
              <a:buFont typeface="Wingdings" pitchFamily="2" charset="2"/>
              <a:buChar char="w"/>
            </a:pPr>
            <a:r>
              <a:rPr kumimoji="0" lang="en-US" altLang="zh-CN" sz="2800" smtClean="0"/>
              <a:t>Every model may be expressed at different levels of precision.</a:t>
            </a:r>
          </a:p>
          <a:p>
            <a:pPr lvl="1" eaLnBrk="1" hangingPunct="1">
              <a:buFont typeface="Wingdings" pitchFamily="2" charset="2"/>
              <a:buChar char="§"/>
            </a:pPr>
            <a:r>
              <a:rPr kumimoji="0" lang="en-US" altLang="zh-CN" sz="2400" smtClean="0"/>
              <a:t>The best kinds of models let you choose your degree of detail, depending on:</a:t>
            </a:r>
          </a:p>
          <a:p>
            <a:pPr lvl="2" eaLnBrk="1" hangingPunct="1"/>
            <a:r>
              <a:rPr kumimoji="0" lang="en-US" altLang="zh-CN" sz="2000" smtClean="0"/>
              <a:t>Who is viewing the model. </a:t>
            </a:r>
          </a:p>
          <a:p>
            <a:pPr lvl="2" eaLnBrk="1" hangingPunct="1"/>
            <a:r>
              <a:rPr kumimoji="0" lang="en-US" altLang="zh-CN" sz="2000" smtClean="0"/>
              <a:t>Why they need to view it.</a:t>
            </a:r>
          </a:p>
        </p:txBody>
      </p:sp>
      <p:pic>
        <p:nvPicPr>
          <p:cNvPr id="2867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9325" y="4235450"/>
            <a:ext cx="2438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11"/>
          <p:cNvSpPr txBox="1">
            <a:spLocks noChangeArrowheads="1"/>
          </p:cNvSpPr>
          <p:nvPr/>
        </p:nvSpPr>
        <p:spPr bwMode="auto">
          <a:xfrm>
            <a:off x="1101725" y="5765800"/>
            <a:ext cx="213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1600" b="0">
                <a:latin typeface="Arial" pitchFamily="34" charset="0"/>
              </a:rPr>
              <a:t>View for Customers</a:t>
            </a:r>
          </a:p>
        </p:txBody>
      </p:sp>
      <p:grpSp>
        <p:nvGrpSpPr>
          <p:cNvPr id="28678" name="组 2"/>
          <p:cNvGrpSpPr>
            <a:grpSpLocks/>
          </p:cNvGrpSpPr>
          <p:nvPr/>
        </p:nvGrpSpPr>
        <p:grpSpPr bwMode="auto">
          <a:xfrm>
            <a:off x="5772150" y="3878263"/>
            <a:ext cx="2414588" cy="1995487"/>
            <a:chOff x="5619734" y="3811588"/>
            <a:chExt cx="2810685" cy="2418556"/>
          </a:xfrm>
        </p:grpSpPr>
        <p:sp>
          <p:nvSpPr>
            <p:cNvPr id="2" name="文本框 1"/>
            <p:cNvSpPr txBox="1"/>
            <p:nvPr/>
          </p:nvSpPr>
          <p:spPr>
            <a:xfrm>
              <a:off x="5619734" y="3811588"/>
              <a:ext cx="2810685" cy="2418556"/>
            </a:xfrm>
            <a:prstGeom prst="rect">
              <a:avLst/>
            </a:prstGeom>
            <a:solidFill>
              <a:schemeClr val="accent4">
                <a:lumMod val="10000"/>
              </a:schemeClr>
            </a:solidFill>
          </p:spPr>
          <p:txBody>
            <a:bodyPr>
              <a:spAutoFit/>
            </a:bodyPr>
            <a:lstStyle/>
            <a:p>
              <a:pPr>
                <a:defRPr/>
              </a:pPr>
              <a:endParaRPr kumimoji="1" lang="zh-CN" altLang="en-US">
                <a:latin typeface="Arial" charset="0"/>
                <a:ea typeface="宋体" charset="-122"/>
              </a:endParaRPr>
            </a:p>
          </p:txBody>
        </p:sp>
        <p:pic>
          <p:nvPicPr>
            <p:cNvPr id="2868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6022" y="3852466"/>
              <a:ext cx="2389187"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9" name="Text Box 10"/>
          <p:cNvSpPr txBox="1">
            <a:spLocks noChangeArrowheads="1"/>
          </p:cNvSpPr>
          <p:nvPr/>
        </p:nvSpPr>
        <p:spPr bwMode="auto">
          <a:xfrm>
            <a:off x="6159500" y="5918200"/>
            <a:ext cx="2057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1600" b="0">
                <a:latin typeface="Arial" pitchFamily="34" charset="0"/>
              </a:rPr>
              <a:t>View for Designers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288" y="333375"/>
            <a:ext cx="8569325" cy="1143000"/>
          </a:xfrm>
        </p:spPr>
        <p:txBody>
          <a:bodyPr/>
          <a:lstStyle/>
          <a:p>
            <a:pPr eaLnBrk="1" hangingPunct="1"/>
            <a:r>
              <a:rPr kumimoji="0" lang="en-US" altLang="zh-CN" sz="3200" smtClean="0"/>
              <a:t>Principle 3: The Best Models Are Connected to Reality</a:t>
            </a:r>
          </a:p>
        </p:txBody>
      </p:sp>
      <p:sp>
        <p:nvSpPr>
          <p:cNvPr id="29699" name="Rectangle 3"/>
          <p:cNvSpPr>
            <a:spLocks noGrp="1" noChangeArrowheads="1"/>
          </p:cNvSpPr>
          <p:nvPr>
            <p:ph type="body" idx="1"/>
          </p:nvPr>
        </p:nvSpPr>
        <p:spPr>
          <a:xfrm>
            <a:off x="611188" y="1557338"/>
            <a:ext cx="7993062" cy="4465637"/>
          </a:xfrm>
        </p:spPr>
        <p:txBody>
          <a:bodyPr/>
          <a:lstStyle/>
          <a:p>
            <a:pPr eaLnBrk="1" hangingPunct="1">
              <a:buFont typeface="Wingdings" pitchFamily="2" charset="2"/>
              <a:buChar char="w"/>
            </a:pPr>
            <a:r>
              <a:rPr kumimoji="0" lang="en-US" altLang="zh-CN" sz="2800" smtClean="0"/>
              <a:t>All models simplify reality.</a:t>
            </a:r>
          </a:p>
          <a:p>
            <a:pPr eaLnBrk="1" hangingPunct="1">
              <a:buFont typeface="Wingdings" pitchFamily="2" charset="2"/>
              <a:buChar char="w"/>
            </a:pPr>
            <a:r>
              <a:rPr kumimoji="0" lang="en-US" altLang="zh-CN" sz="2800" smtClean="0"/>
              <a:t>A good model reflects potentially fatal characteristics.</a:t>
            </a:r>
          </a:p>
        </p:txBody>
      </p:sp>
      <p:pic>
        <p:nvPicPr>
          <p:cNvPr id="29700" name="Picture 4" descr="TN0113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429000"/>
            <a:ext cx="3124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t>Agenda</a:t>
            </a:r>
            <a:endParaRPr lang="zh-CN" altLang="en-US" smtClean="0"/>
          </a:p>
        </p:txBody>
      </p:sp>
      <p:sp>
        <p:nvSpPr>
          <p:cNvPr id="12291" name="Rectangle 3"/>
          <p:cNvSpPr>
            <a:spLocks noGrp="1" noChangeArrowheads="1"/>
          </p:cNvSpPr>
          <p:nvPr>
            <p:ph type="body" idx="1"/>
          </p:nvPr>
        </p:nvSpPr>
        <p:spPr>
          <a:xfrm>
            <a:off x="179388" y="1700213"/>
            <a:ext cx="8856662" cy="4465637"/>
          </a:xfrm>
        </p:spPr>
        <p:txBody>
          <a:bodyPr/>
          <a:lstStyle/>
          <a:p>
            <a:pPr>
              <a:spcAft>
                <a:spcPts val="600"/>
              </a:spcAft>
            </a:pPr>
            <a:r>
              <a:rPr lang="en-US" altLang="zh-CN" sz="2800" smtClean="0">
                <a:solidFill>
                  <a:schemeClr val="hlink"/>
                </a:solidFill>
              </a:rPr>
              <a:t>Chapter 1 </a:t>
            </a:r>
            <a:r>
              <a:rPr lang="en-US" altLang="zh-CN" sz="2800" b="0" smtClean="0">
                <a:solidFill>
                  <a:schemeClr val="tx2"/>
                </a:solidFill>
              </a:rPr>
              <a:t>Why we modeling and What is UML</a:t>
            </a:r>
          </a:p>
          <a:p>
            <a:pPr>
              <a:spcAft>
                <a:spcPts val="600"/>
              </a:spcAft>
            </a:pPr>
            <a:r>
              <a:rPr lang="en-US" altLang="zh-CN" sz="2800" smtClean="0">
                <a:solidFill>
                  <a:schemeClr val="tx2"/>
                </a:solidFill>
              </a:rPr>
              <a:t>Chapter 2 </a:t>
            </a:r>
            <a:r>
              <a:rPr lang="en-US" altLang="zh-CN" sz="2800" b="0" smtClean="0">
                <a:solidFill>
                  <a:schemeClr val="tx2"/>
                </a:solidFill>
              </a:rPr>
              <a:t>A Practice of Visual Modeling with  UML</a:t>
            </a:r>
          </a:p>
          <a:p>
            <a:pPr>
              <a:spcAft>
                <a:spcPts val="600"/>
              </a:spcAft>
            </a:pPr>
            <a:r>
              <a:rPr lang="en-US" altLang="zh-CN" sz="2800" smtClean="0">
                <a:solidFill>
                  <a:schemeClr val="tx2"/>
                </a:solidFill>
              </a:rPr>
              <a:t>Chapter 3 </a:t>
            </a:r>
            <a:r>
              <a:rPr lang="en-US" altLang="zh-CN" sz="2800" b="0" smtClean="0">
                <a:solidFill>
                  <a:schemeClr val="tx2"/>
                </a:solidFill>
              </a:rPr>
              <a:t>Use case Modeling</a:t>
            </a:r>
          </a:p>
          <a:p>
            <a:pPr>
              <a:spcAft>
                <a:spcPts val="600"/>
              </a:spcAft>
            </a:pPr>
            <a:r>
              <a:rPr lang="en-US" altLang="zh-CN" sz="2800" smtClean="0">
                <a:solidFill>
                  <a:schemeClr val="tx2"/>
                </a:solidFill>
              </a:rPr>
              <a:t>Chapter 4 </a:t>
            </a:r>
            <a:r>
              <a:rPr lang="en-US" altLang="zh-CN" sz="2800" b="0" smtClean="0">
                <a:solidFill>
                  <a:schemeClr val="tx2"/>
                </a:solidFill>
              </a:rPr>
              <a:t>Use case Analysis Technique</a:t>
            </a:r>
          </a:p>
          <a:p>
            <a:endParaRPr lang="en-US" altLang="zh-CN" sz="2800" smtClean="0">
              <a:solidFill>
                <a:schemeClr val="hlink"/>
              </a:solidFill>
            </a:endParaRPr>
          </a:p>
          <a:p>
            <a:endParaRPr lang="zh-CN" altLang="en-US" sz="2800" smtClean="0"/>
          </a:p>
          <a:p>
            <a:endParaRPr kumimoji="0" lang="zh-CN" altLang="en-US" sz="2800" smtClean="0"/>
          </a:p>
          <a:p>
            <a:endParaRPr lang="zh-CN" altLang="en-US"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288" y="836613"/>
            <a:ext cx="7793037" cy="639762"/>
          </a:xfrm>
        </p:spPr>
        <p:txBody>
          <a:bodyPr/>
          <a:lstStyle/>
          <a:p>
            <a:pPr eaLnBrk="1" hangingPunct="1"/>
            <a:r>
              <a:rPr kumimoji="0" lang="en-US" altLang="zh-CN" sz="3200" smtClean="0"/>
              <a:t>Principle 4: No Single Model Is Sufficient</a:t>
            </a:r>
          </a:p>
        </p:txBody>
      </p:sp>
      <p:sp>
        <p:nvSpPr>
          <p:cNvPr id="30723" name="Rectangle 3"/>
          <p:cNvSpPr>
            <a:spLocks noGrp="1" noChangeArrowheads="1"/>
          </p:cNvSpPr>
          <p:nvPr>
            <p:ph type="body" idx="1"/>
          </p:nvPr>
        </p:nvSpPr>
        <p:spPr>
          <a:xfrm>
            <a:off x="374650" y="1628775"/>
            <a:ext cx="8477250" cy="1919288"/>
          </a:xfrm>
        </p:spPr>
        <p:txBody>
          <a:bodyPr/>
          <a:lstStyle/>
          <a:p>
            <a:pPr algn="just" eaLnBrk="1" hangingPunct="1">
              <a:buFont typeface="Wingdings" pitchFamily="2" charset="2"/>
              <a:buChar char="w"/>
            </a:pPr>
            <a:r>
              <a:rPr kumimoji="0" lang="en-US" altLang="zh-CN" sz="2400" smtClean="0"/>
              <a:t>No single model is sufficient. Every non-trivial system is best approached through a small set of nearly independent models.</a:t>
            </a:r>
          </a:p>
          <a:p>
            <a:pPr lvl="1" algn="just" eaLnBrk="1" hangingPunct="1">
              <a:buFont typeface="Wingdings" pitchFamily="2" charset="2"/>
              <a:buChar char="§"/>
            </a:pPr>
            <a:r>
              <a:rPr kumimoji="0" lang="en-US" altLang="zh-CN" sz="2000" smtClean="0"/>
              <a:t>Create models that can be built and studied separately, but are still interrelated.</a:t>
            </a:r>
          </a:p>
        </p:txBody>
      </p:sp>
      <p:grpSp>
        <p:nvGrpSpPr>
          <p:cNvPr id="30724" name="组合 1"/>
          <p:cNvGrpSpPr>
            <a:grpSpLocks/>
          </p:cNvGrpSpPr>
          <p:nvPr/>
        </p:nvGrpSpPr>
        <p:grpSpPr bwMode="auto">
          <a:xfrm>
            <a:off x="2098675" y="3552825"/>
            <a:ext cx="5310188" cy="2843213"/>
            <a:chOff x="1871663" y="3086100"/>
            <a:chExt cx="5214937" cy="3243263"/>
          </a:xfrm>
        </p:grpSpPr>
        <p:grpSp>
          <p:nvGrpSpPr>
            <p:cNvPr id="30725" name="Group 599"/>
            <p:cNvGrpSpPr>
              <a:grpSpLocks/>
            </p:cNvGrpSpPr>
            <p:nvPr/>
          </p:nvGrpSpPr>
          <p:grpSpPr bwMode="auto">
            <a:xfrm>
              <a:off x="1871663" y="3086100"/>
              <a:ext cx="2590800" cy="1604963"/>
              <a:chOff x="2832" y="1944"/>
              <a:chExt cx="1632" cy="1011"/>
            </a:xfrm>
          </p:grpSpPr>
          <p:sp>
            <p:nvSpPr>
              <p:cNvPr id="30850" name="Rectangle 600"/>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51" name="Rectangle 601"/>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grpSp>
          <p:nvGrpSpPr>
            <p:cNvPr id="30726" name="Group 602"/>
            <p:cNvGrpSpPr>
              <a:grpSpLocks/>
            </p:cNvGrpSpPr>
            <p:nvPr/>
          </p:nvGrpSpPr>
          <p:grpSpPr bwMode="auto">
            <a:xfrm>
              <a:off x="1871663" y="4724400"/>
              <a:ext cx="2590800" cy="1604963"/>
              <a:chOff x="2832" y="1944"/>
              <a:chExt cx="1632" cy="1011"/>
            </a:xfrm>
          </p:grpSpPr>
          <p:sp>
            <p:nvSpPr>
              <p:cNvPr id="30848" name="Rectangle 603"/>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49" name="Rectangle 604"/>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grpSp>
          <p:nvGrpSpPr>
            <p:cNvPr id="30727" name="Group 605"/>
            <p:cNvGrpSpPr>
              <a:grpSpLocks/>
            </p:cNvGrpSpPr>
            <p:nvPr/>
          </p:nvGrpSpPr>
          <p:grpSpPr bwMode="auto">
            <a:xfrm>
              <a:off x="4495800" y="4724400"/>
              <a:ext cx="2590800" cy="1604963"/>
              <a:chOff x="2832" y="1944"/>
              <a:chExt cx="1632" cy="1011"/>
            </a:xfrm>
          </p:grpSpPr>
          <p:sp>
            <p:nvSpPr>
              <p:cNvPr id="30846" name="Rectangle 606"/>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47" name="Rectangle 607"/>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grpSp>
          <p:nvGrpSpPr>
            <p:cNvPr id="30728" name="Group 598"/>
            <p:cNvGrpSpPr>
              <a:grpSpLocks/>
            </p:cNvGrpSpPr>
            <p:nvPr/>
          </p:nvGrpSpPr>
          <p:grpSpPr bwMode="auto">
            <a:xfrm>
              <a:off x="4495800" y="3086100"/>
              <a:ext cx="2590800" cy="1604963"/>
              <a:chOff x="2832" y="1944"/>
              <a:chExt cx="1632" cy="1011"/>
            </a:xfrm>
          </p:grpSpPr>
          <p:sp>
            <p:nvSpPr>
              <p:cNvPr id="30844" name="Rectangle 9"/>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45" name="Rectangle 10"/>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sp>
          <p:nvSpPr>
            <p:cNvPr id="30729" name="Rectangle 11"/>
            <p:cNvSpPr>
              <a:spLocks noChangeArrowheads="1"/>
            </p:cNvSpPr>
            <p:nvPr/>
          </p:nvSpPr>
          <p:spPr bwMode="auto">
            <a:xfrm>
              <a:off x="2998788" y="5321300"/>
              <a:ext cx="1144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a:solidFill>
                    <a:srgbClr val="000000"/>
                  </a:solidFill>
                  <a:latin typeface="Arial" pitchFamily="34" charset="0"/>
                </a:rPr>
                <a:t>Process View</a:t>
              </a:r>
              <a:endParaRPr kumimoji="0" lang="en-US" altLang="zh-CN" sz="1000" b="0">
                <a:latin typeface="Arial" pitchFamily="34" charset="0"/>
              </a:endParaRPr>
            </a:p>
          </p:txBody>
        </p:sp>
        <p:sp>
          <p:nvSpPr>
            <p:cNvPr id="30730" name="Rectangle 14"/>
            <p:cNvSpPr>
              <a:spLocks noChangeArrowheads="1"/>
            </p:cNvSpPr>
            <p:nvPr/>
          </p:nvSpPr>
          <p:spPr bwMode="auto">
            <a:xfrm>
              <a:off x="4784725" y="5321300"/>
              <a:ext cx="14684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a:solidFill>
                    <a:srgbClr val="000000"/>
                  </a:solidFill>
                  <a:latin typeface="Arial" pitchFamily="34" charset="0"/>
                </a:rPr>
                <a:t>Deployment View</a:t>
              </a:r>
              <a:endParaRPr kumimoji="0" lang="en-US" altLang="zh-CN" sz="1000" b="0">
                <a:latin typeface="Arial" pitchFamily="34" charset="0"/>
              </a:endParaRPr>
            </a:p>
          </p:txBody>
        </p:sp>
        <p:sp>
          <p:nvSpPr>
            <p:cNvPr id="30731" name="Rectangle 87"/>
            <p:cNvSpPr>
              <a:spLocks noChangeArrowheads="1"/>
            </p:cNvSpPr>
            <p:nvPr/>
          </p:nvSpPr>
          <p:spPr bwMode="auto">
            <a:xfrm>
              <a:off x="2998788" y="3706813"/>
              <a:ext cx="10731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a:solidFill>
                    <a:srgbClr val="000000"/>
                  </a:solidFill>
                  <a:latin typeface="Arial" pitchFamily="34" charset="0"/>
                </a:rPr>
                <a:t>Logical View</a:t>
              </a:r>
              <a:endParaRPr kumimoji="0" lang="en-US" altLang="zh-CN" sz="1000" b="0">
                <a:latin typeface="Arial" pitchFamily="34" charset="0"/>
              </a:endParaRPr>
            </a:p>
          </p:txBody>
        </p:sp>
        <p:sp>
          <p:nvSpPr>
            <p:cNvPr id="30732" name="Freeform 129"/>
            <p:cNvSpPr>
              <a:spLocks/>
            </p:cNvSpPr>
            <p:nvPr/>
          </p:nvSpPr>
          <p:spPr bwMode="auto">
            <a:xfrm>
              <a:off x="3471863" y="4095750"/>
              <a:ext cx="2011362" cy="1187450"/>
            </a:xfrm>
            <a:custGeom>
              <a:avLst/>
              <a:gdLst>
                <a:gd name="T0" fmla="*/ 2147483647 w 1267"/>
                <a:gd name="T1" fmla="*/ 2147483647 h 748"/>
                <a:gd name="T2" fmla="*/ 2147483647 w 1267"/>
                <a:gd name="T3" fmla="*/ 2147483647 h 748"/>
                <a:gd name="T4" fmla="*/ 2147483647 w 1267"/>
                <a:gd name="T5" fmla="*/ 2147483647 h 748"/>
                <a:gd name="T6" fmla="*/ 2147483647 w 1267"/>
                <a:gd name="T7" fmla="*/ 2147483647 h 748"/>
                <a:gd name="T8" fmla="*/ 2147483647 w 1267"/>
                <a:gd name="T9" fmla="*/ 2147483647 h 748"/>
                <a:gd name="T10" fmla="*/ 2147483647 w 1267"/>
                <a:gd name="T11" fmla="*/ 2147483647 h 748"/>
                <a:gd name="T12" fmla="*/ 2147483647 w 1267"/>
                <a:gd name="T13" fmla="*/ 2147483647 h 748"/>
                <a:gd name="T14" fmla="*/ 2147483647 w 1267"/>
                <a:gd name="T15" fmla="*/ 2147483647 h 748"/>
                <a:gd name="T16" fmla="*/ 2147483647 w 1267"/>
                <a:gd name="T17" fmla="*/ 2147483647 h 748"/>
                <a:gd name="T18" fmla="*/ 2147483647 w 1267"/>
                <a:gd name="T19" fmla="*/ 2147483647 h 748"/>
                <a:gd name="T20" fmla="*/ 2147483647 w 1267"/>
                <a:gd name="T21" fmla="*/ 2147483647 h 748"/>
                <a:gd name="T22" fmla="*/ 2147483647 w 1267"/>
                <a:gd name="T23" fmla="*/ 2147483647 h 748"/>
                <a:gd name="T24" fmla="*/ 2147483647 w 1267"/>
                <a:gd name="T25" fmla="*/ 2147483647 h 748"/>
                <a:gd name="T26" fmla="*/ 2147483647 w 1267"/>
                <a:gd name="T27" fmla="*/ 2147483647 h 748"/>
                <a:gd name="T28" fmla="*/ 2147483647 w 1267"/>
                <a:gd name="T29" fmla="*/ 2147483647 h 748"/>
                <a:gd name="T30" fmla="*/ 2147483647 w 1267"/>
                <a:gd name="T31" fmla="*/ 2147483647 h 748"/>
                <a:gd name="T32" fmla="*/ 2147483647 w 1267"/>
                <a:gd name="T33" fmla="*/ 2147483647 h 748"/>
                <a:gd name="T34" fmla="*/ 2147483647 w 1267"/>
                <a:gd name="T35" fmla="*/ 2147483647 h 748"/>
                <a:gd name="T36" fmla="*/ 2147483647 w 1267"/>
                <a:gd name="T37" fmla="*/ 2147483647 h 748"/>
                <a:gd name="T38" fmla="*/ 2147483647 w 1267"/>
                <a:gd name="T39" fmla="*/ 2147483647 h 748"/>
                <a:gd name="T40" fmla="*/ 2147483647 w 1267"/>
                <a:gd name="T41" fmla="*/ 2147483647 h 748"/>
                <a:gd name="T42" fmla="*/ 0 w 1267"/>
                <a:gd name="T43" fmla="*/ 2147483647 h 748"/>
                <a:gd name="T44" fmla="*/ 0 w 1267"/>
                <a:gd name="T45" fmla="*/ 2147483647 h 748"/>
                <a:gd name="T46" fmla="*/ 2147483647 w 1267"/>
                <a:gd name="T47" fmla="*/ 2147483647 h 748"/>
                <a:gd name="T48" fmla="*/ 2147483647 w 1267"/>
                <a:gd name="T49" fmla="*/ 2147483647 h 748"/>
                <a:gd name="T50" fmla="*/ 2147483647 w 1267"/>
                <a:gd name="T51" fmla="*/ 2147483647 h 748"/>
                <a:gd name="T52" fmla="*/ 2147483647 w 1267"/>
                <a:gd name="T53" fmla="*/ 2147483647 h 748"/>
                <a:gd name="T54" fmla="*/ 2147483647 w 1267"/>
                <a:gd name="T55" fmla="*/ 2147483647 h 748"/>
                <a:gd name="T56" fmla="*/ 2147483647 w 1267"/>
                <a:gd name="T57" fmla="*/ 2147483647 h 748"/>
                <a:gd name="T58" fmla="*/ 2147483647 w 1267"/>
                <a:gd name="T59" fmla="*/ 2147483647 h 748"/>
                <a:gd name="T60" fmla="*/ 2147483647 w 1267"/>
                <a:gd name="T61" fmla="*/ 2147483647 h 748"/>
                <a:gd name="T62" fmla="*/ 2147483647 w 1267"/>
                <a:gd name="T63" fmla="*/ 2147483647 h 748"/>
                <a:gd name="T64" fmla="*/ 2147483647 w 1267"/>
                <a:gd name="T65" fmla="*/ 0 h 748"/>
                <a:gd name="T66" fmla="*/ 2147483647 w 1267"/>
                <a:gd name="T67" fmla="*/ 0 h 748"/>
                <a:gd name="T68" fmla="*/ 2147483647 w 1267"/>
                <a:gd name="T69" fmla="*/ 2147483647 h 748"/>
                <a:gd name="T70" fmla="*/ 2147483647 w 1267"/>
                <a:gd name="T71" fmla="*/ 2147483647 h 748"/>
                <a:gd name="T72" fmla="*/ 2147483647 w 1267"/>
                <a:gd name="T73" fmla="*/ 2147483647 h 748"/>
                <a:gd name="T74" fmla="*/ 2147483647 w 1267"/>
                <a:gd name="T75" fmla="*/ 2147483647 h 748"/>
                <a:gd name="T76" fmla="*/ 2147483647 w 1267"/>
                <a:gd name="T77" fmla="*/ 2147483647 h 748"/>
                <a:gd name="T78" fmla="*/ 2147483647 w 1267"/>
                <a:gd name="T79" fmla="*/ 2147483647 h 748"/>
                <a:gd name="T80" fmla="*/ 2147483647 w 1267"/>
                <a:gd name="T81" fmla="*/ 2147483647 h 748"/>
                <a:gd name="T82" fmla="*/ 2147483647 w 1267"/>
                <a:gd name="T83" fmla="*/ 2147483647 h 748"/>
                <a:gd name="T84" fmla="*/ 2147483647 w 1267"/>
                <a:gd name="T85" fmla="*/ 2147483647 h 748"/>
                <a:gd name="T86" fmla="*/ 2147483647 w 1267"/>
                <a:gd name="T87" fmla="*/ 2147483647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Freeform 130"/>
            <p:cNvSpPr>
              <a:spLocks/>
            </p:cNvSpPr>
            <p:nvPr/>
          </p:nvSpPr>
          <p:spPr bwMode="auto">
            <a:xfrm>
              <a:off x="3486150" y="4090988"/>
              <a:ext cx="2011363" cy="1187450"/>
            </a:xfrm>
            <a:custGeom>
              <a:avLst/>
              <a:gdLst>
                <a:gd name="T0" fmla="*/ 2147483647 w 1267"/>
                <a:gd name="T1" fmla="*/ 2147483647 h 748"/>
                <a:gd name="T2" fmla="*/ 2147483647 w 1267"/>
                <a:gd name="T3" fmla="*/ 2147483647 h 748"/>
                <a:gd name="T4" fmla="*/ 2147483647 w 1267"/>
                <a:gd name="T5" fmla="*/ 2147483647 h 748"/>
                <a:gd name="T6" fmla="*/ 2147483647 w 1267"/>
                <a:gd name="T7" fmla="*/ 2147483647 h 748"/>
                <a:gd name="T8" fmla="*/ 2147483647 w 1267"/>
                <a:gd name="T9" fmla="*/ 2147483647 h 748"/>
                <a:gd name="T10" fmla="*/ 2147483647 w 1267"/>
                <a:gd name="T11" fmla="*/ 2147483647 h 748"/>
                <a:gd name="T12" fmla="*/ 2147483647 w 1267"/>
                <a:gd name="T13" fmla="*/ 2147483647 h 748"/>
                <a:gd name="T14" fmla="*/ 2147483647 w 1267"/>
                <a:gd name="T15" fmla="*/ 2147483647 h 748"/>
                <a:gd name="T16" fmla="*/ 2147483647 w 1267"/>
                <a:gd name="T17" fmla="*/ 2147483647 h 748"/>
                <a:gd name="T18" fmla="*/ 2147483647 w 1267"/>
                <a:gd name="T19" fmla="*/ 2147483647 h 748"/>
                <a:gd name="T20" fmla="*/ 2147483647 w 1267"/>
                <a:gd name="T21" fmla="*/ 2147483647 h 748"/>
                <a:gd name="T22" fmla="*/ 2147483647 w 1267"/>
                <a:gd name="T23" fmla="*/ 2147483647 h 748"/>
                <a:gd name="T24" fmla="*/ 2147483647 w 1267"/>
                <a:gd name="T25" fmla="*/ 2147483647 h 748"/>
                <a:gd name="T26" fmla="*/ 2147483647 w 1267"/>
                <a:gd name="T27" fmla="*/ 2147483647 h 748"/>
                <a:gd name="T28" fmla="*/ 2147483647 w 1267"/>
                <a:gd name="T29" fmla="*/ 2147483647 h 748"/>
                <a:gd name="T30" fmla="*/ 2147483647 w 1267"/>
                <a:gd name="T31" fmla="*/ 2147483647 h 748"/>
                <a:gd name="T32" fmla="*/ 2147483647 w 1267"/>
                <a:gd name="T33" fmla="*/ 2147483647 h 748"/>
                <a:gd name="T34" fmla="*/ 2147483647 w 1267"/>
                <a:gd name="T35" fmla="*/ 2147483647 h 748"/>
                <a:gd name="T36" fmla="*/ 2147483647 w 1267"/>
                <a:gd name="T37" fmla="*/ 2147483647 h 748"/>
                <a:gd name="T38" fmla="*/ 2147483647 w 1267"/>
                <a:gd name="T39" fmla="*/ 2147483647 h 748"/>
                <a:gd name="T40" fmla="*/ 2147483647 w 1267"/>
                <a:gd name="T41" fmla="*/ 2147483647 h 748"/>
                <a:gd name="T42" fmla="*/ 0 w 1267"/>
                <a:gd name="T43" fmla="*/ 2147483647 h 748"/>
                <a:gd name="T44" fmla="*/ 0 w 1267"/>
                <a:gd name="T45" fmla="*/ 2147483647 h 748"/>
                <a:gd name="T46" fmla="*/ 2147483647 w 1267"/>
                <a:gd name="T47" fmla="*/ 2147483647 h 748"/>
                <a:gd name="T48" fmla="*/ 2147483647 w 1267"/>
                <a:gd name="T49" fmla="*/ 2147483647 h 748"/>
                <a:gd name="T50" fmla="*/ 2147483647 w 1267"/>
                <a:gd name="T51" fmla="*/ 2147483647 h 748"/>
                <a:gd name="T52" fmla="*/ 2147483647 w 1267"/>
                <a:gd name="T53" fmla="*/ 2147483647 h 748"/>
                <a:gd name="T54" fmla="*/ 2147483647 w 1267"/>
                <a:gd name="T55" fmla="*/ 2147483647 h 748"/>
                <a:gd name="T56" fmla="*/ 2147483647 w 1267"/>
                <a:gd name="T57" fmla="*/ 2147483647 h 748"/>
                <a:gd name="T58" fmla="*/ 2147483647 w 1267"/>
                <a:gd name="T59" fmla="*/ 2147483647 h 748"/>
                <a:gd name="T60" fmla="*/ 2147483647 w 1267"/>
                <a:gd name="T61" fmla="*/ 2147483647 h 748"/>
                <a:gd name="T62" fmla="*/ 2147483647 w 1267"/>
                <a:gd name="T63" fmla="*/ 2147483647 h 748"/>
                <a:gd name="T64" fmla="*/ 2147483647 w 1267"/>
                <a:gd name="T65" fmla="*/ 0 h 748"/>
                <a:gd name="T66" fmla="*/ 2147483647 w 1267"/>
                <a:gd name="T67" fmla="*/ 0 h 748"/>
                <a:gd name="T68" fmla="*/ 2147483647 w 1267"/>
                <a:gd name="T69" fmla="*/ 2147483647 h 748"/>
                <a:gd name="T70" fmla="*/ 2147483647 w 1267"/>
                <a:gd name="T71" fmla="*/ 2147483647 h 748"/>
                <a:gd name="T72" fmla="*/ 2147483647 w 1267"/>
                <a:gd name="T73" fmla="*/ 2147483647 h 748"/>
                <a:gd name="T74" fmla="*/ 2147483647 w 1267"/>
                <a:gd name="T75" fmla="*/ 2147483647 h 748"/>
                <a:gd name="T76" fmla="*/ 2147483647 w 1267"/>
                <a:gd name="T77" fmla="*/ 2147483647 h 748"/>
                <a:gd name="T78" fmla="*/ 2147483647 w 1267"/>
                <a:gd name="T79" fmla="*/ 2147483647 h 748"/>
                <a:gd name="T80" fmla="*/ 2147483647 w 1267"/>
                <a:gd name="T81" fmla="*/ 2147483647 h 748"/>
                <a:gd name="T82" fmla="*/ 2147483647 w 1267"/>
                <a:gd name="T83" fmla="*/ 2147483647 h 748"/>
                <a:gd name="T84" fmla="*/ 2147483647 w 1267"/>
                <a:gd name="T85" fmla="*/ 2147483647 h 748"/>
                <a:gd name="T86" fmla="*/ 2147483647 w 1267"/>
                <a:gd name="T87" fmla="*/ 2147483647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4" name="Rectangle 133"/>
            <p:cNvSpPr>
              <a:spLocks noChangeArrowheads="1"/>
            </p:cNvSpPr>
            <p:nvPr/>
          </p:nvSpPr>
          <p:spPr bwMode="auto">
            <a:xfrm>
              <a:off x="3848100" y="4579938"/>
              <a:ext cx="1262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a:solidFill>
                    <a:srgbClr val="000000"/>
                  </a:solidFill>
                  <a:latin typeface="Arial" pitchFamily="34" charset="0"/>
                </a:rPr>
                <a:t>Use-Case View</a:t>
              </a:r>
              <a:endParaRPr kumimoji="0" lang="en-US" altLang="zh-CN" sz="1000" b="0">
                <a:latin typeface="Arial" pitchFamily="34" charset="0"/>
              </a:endParaRPr>
            </a:p>
          </p:txBody>
        </p:sp>
        <p:sp>
          <p:nvSpPr>
            <p:cNvPr id="30735" name="Freeform 161"/>
            <p:cNvSpPr>
              <a:spLocks/>
            </p:cNvSpPr>
            <p:nvPr/>
          </p:nvSpPr>
          <p:spPr bwMode="auto">
            <a:xfrm>
              <a:off x="4005263" y="4286250"/>
              <a:ext cx="63500" cy="69850"/>
            </a:xfrm>
            <a:custGeom>
              <a:avLst/>
              <a:gdLst>
                <a:gd name="T0" fmla="*/ 2147483647 w 40"/>
                <a:gd name="T1" fmla="*/ 0 h 44"/>
                <a:gd name="T2" fmla="*/ 2147483647 w 40"/>
                <a:gd name="T3" fmla="*/ 2147483647 h 44"/>
                <a:gd name="T4" fmla="*/ 2147483647 w 40"/>
                <a:gd name="T5" fmla="*/ 2147483647 h 44"/>
                <a:gd name="T6" fmla="*/ 2147483647 w 40"/>
                <a:gd name="T7" fmla="*/ 2147483647 h 44"/>
                <a:gd name="T8" fmla="*/ 2147483647 w 40"/>
                <a:gd name="T9" fmla="*/ 2147483647 h 44"/>
                <a:gd name="T10" fmla="*/ 2147483647 w 40"/>
                <a:gd name="T11" fmla="*/ 2147483647 h 44"/>
                <a:gd name="T12" fmla="*/ 2147483647 w 40"/>
                <a:gd name="T13" fmla="*/ 2147483647 h 44"/>
                <a:gd name="T14" fmla="*/ 2147483647 w 40"/>
                <a:gd name="T15" fmla="*/ 2147483647 h 44"/>
                <a:gd name="T16" fmla="*/ 2147483647 w 40"/>
                <a:gd name="T17" fmla="*/ 2147483647 h 44"/>
                <a:gd name="T18" fmla="*/ 2147483647 w 40"/>
                <a:gd name="T19" fmla="*/ 2147483647 h 44"/>
                <a:gd name="T20" fmla="*/ 2147483647 w 40"/>
                <a:gd name="T21" fmla="*/ 2147483647 h 44"/>
                <a:gd name="T22" fmla="*/ 2147483647 w 40"/>
                <a:gd name="T23" fmla="*/ 2147483647 h 44"/>
                <a:gd name="T24" fmla="*/ 0 w 40"/>
                <a:gd name="T25" fmla="*/ 2147483647 h 44"/>
                <a:gd name="T26" fmla="*/ 2147483647 w 40"/>
                <a:gd name="T27" fmla="*/ 2147483647 h 44"/>
                <a:gd name="T28" fmla="*/ 2147483647 w 40"/>
                <a:gd name="T29" fmla="*/ 2147483647 h 44"/>
                <a:gd name="T30" fmla="*/ 2147483647 w 40"/>
                <a:gd name="T31" fmla="*/ 2147483647 h 44"/>
                <a:gd name="T32" fmla="*/ 2147483647 w 40"/>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163"/>
            <p:cNvSpPr>
              <a:spLocks/>
            </p:cNvSpPr>
            <p:nvPr/>
          </p:nvSpPr>
          <p:spPr bwMode="auto">
            <a:xfrm>
              <a:off x="3976688" y="4362450"/>
              <a:ext cx="63500" cy="134938"/>
            </a:xfrm>
            <a:custGeom>
              <a:avLst/>
              <a:gdLst>
                <a:gd name="T0" fmla="*/ 2147483647 w 40"/>
                <a:gd name="T1" fmla="*/ 0 h 85"/>
                <a:gd name="T2" fmla="*/ 2147483647 w 40"/>
                <a:gd name="T3" fmla="*/ 2147483647 h 85"/>
                <a:gd name="T4" fmla="*/ 0 w 40"/>
                <a:gd name="T5" fmla="*/ 2147483647 h 85"/>
                <a:gd name="T6" fmla="*/ 0 60000 65536"/>
                <a:gd name="T7" fmla="*/ 0 60000 65536"/>
                <a:gd name="T8" fmla="*/ 0 60000 65536"/>
              </a:gdLst>
              <a:ahLst/>
              <a:cxnLst>
                <a:cxn ang="T6">
                  <a:pos x="T0" y="T1"/>
                </a:cxn>
                <a:cxn ang="T7">
                  <a:pos x="T2" y="T3"/>
                </a:cxn>
                <a:cxn ang="T8">
                  <a:pos x="T4" y="T5"/>
                </a:cxn>
              </a:cxnLst>
              <a:rect l="0" t="0" r="r" b="b"/>
              <a:pathLst>
                <a:path w="40" h="85">
                  <a:moveTo>
                    <a:pt x="40" y="0"/>
                  </a:moveTo>
                  <a:lnTo>
                    <a:pt x="40" y="40"/>
                  </a:lnTo>
                  <a:lnTo>
                    <a:pt x="0" y="8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7" name="Line 164"/>
            <p:cNvSpPr>
              <a:spLocks noChangeShapeType="1"/>
            </p:cNvSpPr>
            <p:nvPr/>
          </p:nvSpPr>
          <p:spPr bwMode="auto">
            <a:xfrm>
              <a:off x="4052888" y="4438650"/>
              <a:ext cx="63500" cy="746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8" name="Group 594"/>
            <p:cNvGrpSpPr>
              <a:grpSpLocks/>
            </p:cNvGrpSpPr>
            <p:nvPr/>
          </p:nvGrpSpPr>
          <p:grpSpPr bwMode="auto">
            <a:xfrm>
              <a:off x="4295775" y="4116388"/>
              <a:ext cx="669925" cy="427037"/>
              <a:chOff x="2736" y="2410"/>
              <a:chExt cx="422" cy="269"/>
            </a:xfrm>
          </p:grpSpPr>
          <p:sp>
            <p:nvSpPr>
              <p:cNvPr id="30813" name="Line 134"/>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4" name="Line 135"/>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5" name="Freeform 137"/>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6" name="Freeform 138"/>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7" name="Freeform 140"/>
              <p:cNvSpPr>
                <a:spLocks/>
              </p:cNvSpPr>
              <p:nvPr/>
            </p:nvSpPr>
            <p:spPr bwMode="auto">
              <a:xfrm>
                <a:off x="2883" y="2507"/>
                <a:ext cx="37" cy="43"/>
              </a:xfrm>
              <a:custGeom>
                <a:avLst/>
                <a:gdLst>
                  <a:gd name="T0" fmla="*/ 0 w 37"/>
                  <a:gd name="T1" fmla="*/ 13 h 43"/>
                  <a:gd name="T2" fmla="*/ 37 w 37"/>
                  <a:gd name="T3" fmla="*/ 0 h 43"/>
                  <a:gd name="T4" fmla="*/ 31 w 37"/>
                  <a:gd name="T5" fmla="*/ 43 h 43"/>
                  <a:gd name="T6" fmla="*/ 0 60000 65536"/>
                  <a:gd name="T7" fmla="*/ 0 60000 65536"/>
                  <a:gd name="T8" fmla="*/ 0 60000 65536"/>
                </a:gdLst>
                <a:ahLst/>
                <a:cxnLst>
                  <a:cxn ang="T6">
                    <a:pos x="T0" y="T1"/>
                  </a:cxn>
                  <a:cxn ang="T7">
                    <a:pos x="T2" y="T3"/>
                  </a:cxn>
                  <a:cxn ang="T8">
                    <a:pos x="T4" y="T5"/>
                  </a:cxn>
                </a:cxnLst>
                <a:rect l="0" t="0" r="r" b="b"/>
                <a:pathLst>
                  <a:path w="37" h="43">
                    <a:moveTo>
                      <a:pt x="0" y="13"/>
                    </a:moveTo>
                    <a:lnTo>
                      <a:pt x="37" y="0"/>
                    </a:lnTo>
                    <a:lnTo>
                      <a:pt x="31" y="43"/>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8" name="Line 141"/>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9" name="Freeform 142"/>
              <p:cNvSpPr>
                <a:spLocks/>
              </p:cNvSpPr>
              <p:nvPr/>
            </p:nvSpPr>
            <p:spPr bwMode="auto">
              <a:xfrm>
                <a:off x="2983" y="2507"/>
                <a:ext cx="37" cy="43"/>
              </a:xfrm>
              <a:custGeom>
                <a:avLst/>
                <a:gdLst>
                  <a:gd name="T0" fmla="*/ 6 w 37"/>
                  <a:gd name="T1" fmla="*/ 43 h 43"/>
                  <a:gd name="T2" fmla="*/ 0 w 37"/>
                  <a:gd name="T3" fmla="*/ 0 h 43"/>
                  <a:gd name="T4" fmla="*/ 37 w 37"/>
                  <a:gd name="T5" fmla="*/ 11 h 43"/>
                  <a:gd name="T6" fmla="*/ 0 60000 65536"/>
                  <a:gd name="T7" fmla="*/ 0 60000 65536"/>
                  <a:gd name="T8" fmla="*/ 0 60000 65536"/>
                </a:gdLst>
                <a:ahLst/>
                <a:cxnLst>
                  <a:cxn ang="T6">
                    <a:pos x="T0" y="T1"/>
                  </a:cxn>
                  <a:cxn ang="T7">
                    <a:pos x="T2" y="T3"/>
                  </a:cxn>
                  <a:cxn ang="T8">
                    <a:pos x="T4" y="T5"/>
                  </a:cxn>
                </a:cxnLst>
                <a:rect l="0" t="0" r="r" b="b"/>
                <a:pathLst>
                  <a:path w="37" h="43">
                    <a:moveTo>
                      <a:pt x="6" y="43"/>
                    </a:moveTo>
                    <a:lnTo>
                      <a:pt x="0" y="0"/>
                    </a:lnTo>
                    <a:lnTo>
                      <a:pt x="37" y="11"/>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20" name="Freeform 143"/>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Freeform 144"/>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22" name="Freeform 145"/>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Freeform 146"/>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24" name="Freeform 147"/>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Freeform 148"/>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26" name="Line 149"/>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7" name="Freeform 150"/>
              <p:cNvSpPr>
                <a:spLocks/>
              </p:cNvSpPr>
              <p:nvPr/>
            </p:nvSpPr>
            <p:spPr bwMode="auto">
              <a:xfrm>
                <a:off x="2868" y="2492"/>
                <a:ext cx="37" cy="41"/>
              </a:xfrm>
              <a:custGeom>
                <a:avLst/>
                <a:gdLst>
                  <a:gd name="T0" fmla="*/ 0 w 37"/>
                  <a:gd name="T1" fmla="*/ 11 h 41"/>
                  <a:gd name="T2" fmla="*/ 37 w 37"/>
                  <a:gd name="T3" fmla="*/ 0 h 41"/>
                  <a:gd name="T4" fmla="*/ 31 w 37"/>
                  <a:gd name="T5" fmla="*/ 41 h 41"/>
                  <a:gd name="T6" fmla="*/ 0 60000 65536"/>
                  <a:gd name="T7" fmla="*/ 0 60000 65536"/>
                  <a:gd name="T8" fmla="*/ 0 60000 65536"/>
                </a:gdLst>
                <a:ahLst/>
                <a:cxnLst>
                  <a:cxn ang="T6">
                    <a:pos x="T0" y="T1"/>
                  </a:cxn>
                  <a:cxn ang="T7">
                    <a:pos x="T2" y="T3"/>
                  </a:cxn>
                  <a:cxn ang="T8">
                    <a:pos x="T4" y="T5"/>
                  </a:cxn>
                </a:cxnLst>
                <a:rect l="0" t="0" r="r" b="b"/>
                <a:pathLst>
                  <a:path w="37" h="41">
                    <a:moveTo>
                      <a:pt x="0" y="11"/>
                    </a:moveTo>
                    <a:lnTo>
                      <a:pt x="37" y="0"/>
                    </a:lnTo>
                    <a:lnTo>
                      <a:pt x="31" y="4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28" name="Freeform 151"/>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Freeform 152"/>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30" name="Freeform 153"/>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1" name="Freeform 154"/>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32" name="Line 166"/>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3" name="Line 167"/>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4" name="Freeform 168"/>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Freeform 169"/>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36" name="Freeform 170"/>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Freeform 171"/>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38" name="Freeform 172"/>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Freeform 173"/>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0" name="Line 174"/>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1" name="Freeform 175"/>
              <p:cNvSpPr>
                <a:spLocks/>
              </p:cNvSpPr>
              <p:nvPr/>
            </p:nvSpPr>
            <p:spPr bwMode="auto">
              <a:xfrm>
                <a:off x="2970" y="2492"/>
                <a:ext cx="36" cy="41"/>
              </a:xfrm>
              <a:custGeom>
                <a:avLst/>
                <a:gdLst>
                  <a:gd name="T0" fmla="*/ 6 w 36"/>
                  <a:gd name="T1" fmla="*/ 41 h 41"/>
                  <a:gd name="T2" fmla="*/ 0 w 36"/>
                  <a:gd name="T3" fmla="*/ 0 h 41"/>
                  <a:gd name="T4" fmla="*/ 36 w 36"/>
                  <a:gd name="T5" fmla="*/ 11 h 41"/>
                  <a:gd name="T6" fmla="*/ 0 60000 65536"/>
                  <a:gd name="T7" fmla="*/ 0 60000 65536"/>
                  <a:gd name="T8" fmla="*/ 0 60000 65536"/>
                </a:gdLst>
                <a:ahLst/>
                <a:cxnLst>
                  <a:cxn ang="T6">
                    <a:pos x="T0" y="T1"/>
                  </a:cxn>
                  <a:cxn ang="T7">
                    <a:pos x="T2" y="T3"/>
                  </a:cxn>
                  <a:cxn ang="T8">
                    <a:pos x="T4" y="T5"/>
                  </a:cxn>
                </a:cxnLst>
                <a:rect l="0" t="0" r="r" b="b"/>
                <a:pathLst>
                  <a:path w="36" h="41">
                    <a:moveTo>
                      <a:pt x="6" y="41"/>
                    </a:moveTo>
                    <a:lnTo>
                      <a:pt x="0" y="0"/>
                    </a:lnTo>
                    <a:lnTo>
                      <a:pt x="36" y="1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2" name="Freeform 176"/>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Freeform 177"/>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39" name="Rectangle 178"/>
            <p:cNvSpPr>
              <a:spLocks noChangeArrowheads="1"/>
            </p:cNvSpPr>
            <p:nvPr/>
          </p:nvSpPr>
          <p:spPr bwMode="auto">
            <a:xfrm>
              <a:off x="4784725" y="3706813"/>
              <a:ext cx="17637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a:solidFill>
                    <a:srgbClr val="000000"/>
                  </a:solidFill>
                  <a:latin typeface="Arial" pitchFamily="34" charset="0"/>
                </a:rPr>
                <a:t>Implementation View</a:t>
              </a:r>
              <a:endParaRPr kumimoji="0" lang="en-US" altLang="zh-CN" sz="1000" b="0">
                <a:latin typeface="Arial" pitchFamily="34" charset="0"/>
              </a:endParaRPr>
            </a:p>
          </p:txBody>
        </p:sp>
        <p:sp>
          <p:nvSpPr>
            <p:cNvPr id="30740" name="Rectangle 183"/>
            <p:cNvSpPr>
              <a:spLocks noChangeArrowheads="1"/>
            </p:cNvSpPr>
            <p:nvPr/>
          </p:nvSpPr>
          <p:spPr bwMode="auto">
            <a:xfrm>
              <a:off x="4206875" y="4846638"/>
              <a:ext cx="606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100">
                  <a:solidFill>
                    <a:srgbClr val="FF3300"/>
                  </a:solidFill>
                  <a:latin typeface="Arial" pitchFamily="34" charset="0"/>
                </a:rPr>
                <a:t>End-user</a:t>
              </a:r>
              <a:endParaRPr kumimoji="0" lang="en-US" altLang="zh-CN" sz="1000" b="0">
                <a:latin typeface="Arial" pitchFamily="34" charset="0"/>
              </a:endParaRPr>
            </a:p>
          </p:txBody>
        </p:sp>
        <p:sp>
          <p:nvSpPr>
            <p:cNvPr id="30741" name="Rectangle 186"/>
            <p:cNvSpPr>
              <a:spLocks noChangeArrowheads="1"/>
            </p:cNvSpPr>
            <p:nvPr/>
          </p:nvSpPr>
          <p:spPr bwMode="auto">
            <a:xfrm>
              <a:off x="4076700" y="5014913"/>
              <a:ext cx="8683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100" i="1">
                  <a:solidFill>
                    <a:srgbClr val="000000"/>
                  </a:solidFill>
                  <a:latin typeface="Arial" pitchFamily="34" charset="0"/>
                </a:rPr>
                <a:t>Functionality</a:t>
              </a:r>
              <a:endParaRPr kumimoji="0" lang="en-US" altLang="zh-CN" sz="1000" b="0">
                <a:latin typeface="Arial" pitchFamily="34" charset="0"/>
              </a:endParaRPr>
            </a:p>
          </p:txBody>
        </p:sp>
        <p:sp>
          <p:nvSpPr>
            <p:cNvPr id="30742" name="Rectangle 187"/>
            <p:cNvSpPr>
              <a:spLocks noChangeArrowheads="1"/>
            </p:cNvSpPr>
            <p:nvPr/>
          </p:nvSpPr>
          <p:spPr bwMode="auto">
            <a:xfrm>
              <a:off x="6096000" y="4191000"/>
              <a:ext cx="9080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100">
                  <a:solidFill>
                    <a:srgbClr val="FF3300"/>
                  </a:solidFill>
                  <a:latin typeface="Arial" pitchFamily="34" charset="0"/>
                </a:rPr>
                <a:t>Programmers</a:t>
              </a:r>
              <a:endParaRPr kumimoji="0" lang="en-US" altLang="zh-CN" sz="1000" b="0">
                <a:latin typeface="Arial" pitchFamily="34" charset="0"/>
              </a:endParaRPr>
            </a:p>
          </p:txBody>
        </p:sp>
        <p:sp>
          <p:nvSpPr>
            <p:cNvPr id="30743" name="Rectangle 188"/>
            <p:cNvSpPr>
              <a:spLocks noChangeArrowheads="1"/>
            </p:cNvSpPr>
            <p:nvPr/>
          </p:nvSpPr>
          <p:spPr bwMode="auto">
            <a:xfrm>
              <a:off x="5653088" y="4387850"/>
              <a:ext cx="13509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000" i="1">
                  <a:solidFill>
                    <a:srgbClr val="000000"/>
                  </a:solidFill>
                  <a:latin typeface="Arial" pitchFamily="34" charset="0"/>
                </a:rPr>
                <a:t>Software management</a:t>
              </a:r>
              <a:endParaRPr kumimoji="0" lang="en-US" altLang="zh-CN" sz="1000" b="0">
                <a:latin typeface="Arial" pitchFamily="34" charset="0"/>
              </a:endParaRPr>
            </a:p>
          </p:txBody>
        </p:sp>
        <p:sp>
          <p:nvSpPr>
            <p:cNvPr id="30744" name="Rectangle 189"/>
            <p:cNvSpPr>
              <a:spLocks noChangeArrowheads="1"/>
            </p:cNvSpPr>
            <p:nvPr/>
          </p:nvSpPr>
          <p:spPr bwMode="auto">
            <a:xfrm>
              <a:off x="1962150" y="6034088"/>
              <a:ext cx="22018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000" i="1">
                  <a:solidFill>
                    <a:srgbClr val="000000"/>
                  </a:solidFill>
                  <a:latin typeface="Arial" pitchFamily="34" charset="0"/>
                </a:rPr>
                <a:t>Performance, scalability, throughput</a:t>
              </a:r>
            </a:p>
          </p:txBody>
        </p:sp>
        <p:sp>
          <p:nvSpPr>
            <p:cNvPr id="30745" name="Rectangle 192"/>
            <p:cNvSpPr>
              <a:spLocks noChangeArrowheads="1"/>
            </p:cNvSpPr>
            <p:nvPr/>
          </p:nvSpPr>
          <p:spPr bwMode="auto">
            <a:xfrm>
              <a:off x="1962150" y="5848350"/>
              <a:ext cx="1263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100">
                  <a:solidFill>
                    <a:srgbClr val="FF3300"/>
                  </a:solidFill>
                  <a:latin typeface="Arial" pitchFamily="34" charset="0"/>
                </a:rPr>
                <a:t>System integrators</a:t>
              </a:r>
              <a:endParaRPr kumimoji="0" lang="en-US" altLang="zh-CN" sz="1000" b="0">
                <a:latin typeface="Arial" pitchFamily="34" charset="0"/>
              </a:endParaRPr>
            </a:p>
          </p:txBody>
        </p:sp>
        <p:sp>
          <p:nvSpPr>
            <p:cNvPr id="30746" name="Rectangle 197"/>
            <p:cNvSpPr>
              <a:spLocks noChangeArrowheads="1"/>
            </p:cNvSpPr>
            <p:nvPr/>
          </p:nvSpPr>
          <p:spPr bwMode="auto">
            <a:xfrm>
              <a:off x="4633913" y="5881688"/>
              <a:ext cx="2370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en-US" altLang="zh-CN" sz="1000" i="1">
                  <a:solidFill>
                    <a:srgbClr val="000000"/>
                  </a:solidFill>
                  <a:latin typeface="Arial" pitchFamily="34" charset="0"/>
                </a:rPr>
                <a:t>System topology, delivery, </a:t>
              </a:r>
            </a:p>
            <a:p>
              <a:pPr algn="r">
                <a:spcBef>
                  <a:spcPct val="0"/>
                </a:spcBef>
                <a:buClrTx/>
                <a:buSzTx/>
                <a:buFontTx/>
                <a:buNone/>
              </a:pPr>
              <a:r>
                <a:rPr kumimoji="0" lang="en-US" altLang="zh-CN" sz="1000" i="1">
                  <a:solidFill>
                    <a:srgbClr val="000000"/>
                  </a:solidFill>
                  <a:latin typeface="Arial" pitchFamily="34" charset="0"/>
                </a:rPr>
                <a:t>installation, communication</a:t>
              </a:r>
              <a:endParaRPr kumimoji="0" lang="en-US" altLang="zh-CN" sz="1000" b="0">
                <a:latin typeface="Arial" pitchFamily="34" charset="0"/>
              </a:endParaRPr>
            </a:p>
          </p:txBody>
        </p:sp>
        <p:sp>
          <p:nvSpPr>
            <p:cNvPr id="30747" name="Rectangle 200"/>
            <p:cNvSpPr>
              <a:spLocks noChangeArrowheads="1"/>
            </p:cNvSpPr>
            <p:nvPr/>
          </p:nvSpPr>
          <p:spPr bwMode="auto">
            <a:xfrm>
              <a:off x="5676900" y="5707063"/>
              <a:ext cx="1327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100">
                  <a:solidFill>
                    <a:srgbClr val="FF3300"/>
                  </a:solidFill>
                  <a:latin typeface="Arial" pitchFamily="34" charset="0"/>
                </a:rPr>
                <a:t>System engineering</a:t>
              </a:r>
              <a:endParaRPr kumimoji="0" lang="en-US" altLang="zh-CN" sz="1000" b="0">
                <a:latin typeface="Arial" pitchFamily="34" charset="0"/>
              </a:endParaRPr>
            </a:p>
          </p:txBody>
        </p:sp>
        <p:sp>
          <p:nvSpPr>
            <p:cNvPr id="30748" name="Rectangle 340"/>
            <p:cNvSpPr>
              <a:spLocks noChangeArrowheads="1"/>
            </p:cNvSpPr>
            <p:nvPr/>
          </p:nvSpPr>
          <p:spPr bwMode="auto">
            <a:xfrm>
              <a:off x="1981200" y="4191000"/>
              <a:ext cx="12969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100">
                  <a:solidFill>
                    <a:srgbClr val="FF0033"/>
                  </a:solidFill>
                  <a:latin typeface="Arial" pitchFamily="34" charset="0"/>
                </a:rPr>
                <a:t>Analysts/Designers</a:t>
              </a:r>
              <a:endParaRPr kumimoji="0" lang="en-US" altLang="zh-CN" sz="1000" b="0">
                <a:latin typeface="Arial" pitchFamily="34" charset="0"/>
              </a:endParaRPr>
            </a:p>
          </p:txBody>
        </p:sp>
        <p:sp>
          <p:nvSpPr>
            <p:cNvPr id="30749" name="Rectangle 341"/>
            <p:cNvSpPr>
              <a:spLocks noChangeArrowheads="1"/>
            </p:cNvSpPr>
            <p:nvPr/>
          </p:nvSpPr>
          <p:spPr bwMode="auto">
            <a:xfrm>
              <a:off x="1952625" y="4386263"/>
              <a:ext cx="5635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000" i="1">
                  <a:solidFill>
                    <a:srgbClr val="000000"/>
                  </a:solidFill>
                  <a:latin typeface="Arial" pitchFamily="34" charset="0"/>
                </a:rPr>
                <a:t>Structure</a:t>
              </a:r>
              <a:endParaRPr kumimoji="0" lang="en-US" altLang="zh-CN" sz="1000" b="0">
                <a:latin typeface="Arial" pitchFamily="34" charset="0"/>
              </a:endParaRPr>
            </a:p>
          </p:txBody>
        </p:sp>
        <p:sp>
          <p:nvSpPr>
            <p:cNvPr id="30750" name="Line 343"/>
            <p:cNvSpPr>
              <a:spLocks noChangeShapeType="1"/>
            </p:cNvSpPr>
            <p:nvPr/>
          </p:nvSpPr>
          <p:spPr bwMode="auto">
            <a:xfrm>
              <a:off x="3976688" y="440055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0751" name="Line 366"/>
            <p:cNvSpPr>
              <a:spLocks noChangeShapeType="1"/>
            </p:cNvSpPr>
            <p:nvPr/>
          </p:nvSpPr>
          <p:spPr bwMode="auto">
            <a:xfrm flipV="1">
              <a:off x="2252663" y="5108575"/>
              <a:ext cx="177800" cy="730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2" name="Line 367"/>
            <p:cNvSpPr>
              <a:spLocks noChangeShapeType="1"/>
            </p:cNvSpPr>
            <p:nvPr/>
          </p:nvSpPr>
          <p:spPr bwMode="auto">
            <a:xfrm flipH="1">
              <a:off x="2454275" y="5181600"/>
              <a:ext cx="36513" cy="203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3" name="Line 368"/>
            <p:cNvSpPr>
              <a:spLocks noChangeShapeType="1"/>
            </p:cNvSpPr>
            <p:nvPr/>
          </p:nvSpPr>
          <p:spPr bwMode="auto">
            <a:xfrm>
              <a:off x="2208213" y="5265738"/>
              <a:ext cx="147637" cy="1238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369"/>
            <p:cNvSpPr>
              <a:spLocks noChangeShapeType="1"/>
            </p:cNvSpPr>
            <p:nvPr/>
          </p:nvSpPr>
          <p:spPr bwMode="auto">
            <a:xfrm flipV="1">
              <a:off x="2498725" y="5399088"/>
              <a:ext cx="153988" cy="714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Rectangle 370"/>
            <p:cNvSpPr>
              <a:spLocks noChangeArrowheads="1"/>
            </p:cNvSpPr>
            <p:nvPr/>
          </p:nvSpPr>
          <p:spPr bwMode="auto">
            <a:xfrm>
              <a:off x="2122488" y="5143500"/>
              <a:ext cx="100012" cy="9683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56" name="Rectangle 371"/>
            <p:cNvSpPr>
              <a:spLocks noChangeArrowheads="1"/>
            </p:cNvSpPr>
            <p:nvPr/>
          </p:nvSpPr>
          <p:spPr bwMode="auto">
            <a:xfrm>
              <a:off x="2122488" y="5143500"/>
              <a:ext cx="100012" cy="9683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57" name="Line 372"/>
            <p:cNvSpPr>
              <a:spLocks noChangeShapeType="1"/>
            </p:cNvSpPr>
            <p:nvPr/>
          </p:nvSpPr>
          <p:spPr bwMode="auto">
            <a:xfrm>
              <a:off x="2122488" y="5180013"/>
              <a:ext cx="10001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Line 373"/>
            <p:cNvSpPr>
              <a:spLocks noChangeShapeType="1"/>
            </p:cNvSpPr>
            <p:nvPr/>
          </p:nvSpPr>
          <p:spPr bwMode="auto">
            <a:xfrm>
              <a:off x="2122488" y="5203825"/>
              <a:ext cx="10001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Rectangle 374"/>
            <p:cNvSpPr>
              <a:spLocks noChangeArrowheads="1"/>
            </p:cNvSpPr>
            <p:nvPr/>
          </p:nvSpPr>
          <p:spPr bwMode="auto">
            <a:xfrm>
              <a:off x="2667000" y="5338763"/>
              <a:ext cx="106363" cy="96837"/>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60" name="Rectangle 375"/>
            <p:cNvSpPr>
              <a:spLocks noChangeArrowheads="1"/>
            </p:cNvSpPr>
            <p:nvPr/>
          </p:nvSpPr>
          <p:spPr bwMode="auto">
            <a:xfrm>
              <a:off x="2667000" y="5338763"/>
              <a:ext cx="106363" cy="9683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61" name="Line 376"/>
            <p:cNvSpPr>
              <a:spLocks noChangeShapeType="1"/>
            </p:cNvSpPr>
            <p:nvPr/>
          </p:nvSpPr>
          <p:spPr bwMode="auto">
            <a:xfrm>
              <a:off x="2667000" y="5378450"/>
              <a:ext cx="1063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Line 377"/>
            <p:cNvSpPr>
              <a:spLocks noChangeShapeType="1"/>
            </p:cNvSpPr>
            <p:nvPr/>
          </p:nvSpPr>
          <p:spPr bwMode="auto">
            <a:xfrm>
              <a:off x="2667000" y="5399088"/>
              <a:ext cx="1063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3" name="Rectangle 378"/>
            <p:cNvSpPr>
              <a:spLocks noChangeArrowheads="1"/>
            </p:cNvSpPr>
            <p:nvPr/>
          </p:nvSpPr>
          <p:spPr bwMode="auto">
            <a:xfrm>
              <a:off x="2374900" y="5408613"/>
              <a:ext cx="103188" cy="101600"/>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64" name="Rectangle 379"/>
            <p:cNvSpPr>
              <a:spLocks noChangeArrowheads="1"/>
            </p:cNvSpPr>
            <p:nvPr/>
          </p:nvSpPr>
          <p:spPr bwMode="auto">
            <a:xfrm>
              <a:off x="2374900" y="5408613"/>
              <a:ext cx="103188" cy="1016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65" name="Line 380"/>
            <p:cNvSpPr>
              <a:spLocks noChangeShapeType="1"/>
            </p:cNvSpPr>
            <p:nvPr/>
          </p:nvSpPr>
          <p:spPr bwMode="auto">
            <a:xfrm>
              <a:off x="2374900" y="5445125"/>
              <a:ext cx="10318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381"/>
            <p:cNvSpPr>
              <a:spLocks noChangeShapeType="1"/>
            </p:cNvSpPr>
            <p:nvPr/>
          </p:nvSpPr>
          <p:spPr bwMode="auto">
            <a:xfrm>
              <a:off x="2374900" y="5468938"/>
              <a:ext cx="10318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7" name="Rectangle 382"/>
            <p:cNvSpPr>
              <a:spLocks noChangeArrowheads="1"/>
            </p:cNvSpPr>
            <p:nvPr/>
          </p:nvSpPr>
          <p:spPr bwMode="auto">
            <a:xfrm>
              <a:off x="2451100" y="5056188"/>
              <a:ext cx="103188" cy="100012"/>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68" name="Rectangle 383"/>
            <p:cNvSpPr>
              <a:spLocks noChangeArrowheads="1"/>
            </p:cNvSpPr>
            <p:nvPr/>
          </p:nvSpPr>
          <p:spPr bwMode="auto">
            <a:xfrm>
              <a:off x="2451100" y="5056188"/>
              <a:ext cx="103188" cy="10001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69" name="Line 384"/>
            <p:cNvSpPr>
              <a:spLocks noChangeShapeType="1"/>
            </p:cNvSpPr>
            <p:nvPr/>
          </p:nvSpPr>
          <p:spPr bwMode="auto">
            <a:xfrm>
              <a:off x="2451100" y="5095875"/>
              <a:ext cx="10318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385"/>
            <p:cNvSpPr>
              <a:spLocks noChangeShapeType="1"/>
            </p:cNvSpPr>
            <p:nvPr/>
          </p:nvSpPr>
          <p:spPr bwMode="auto">
            <a:xfrm>
              <a:off x="2451100" y="5119688"/>
              <a:ext cx="10318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1" name="Line 568"/>
            <p:cNvSpPr>
              <a:spLocks noChangeShapeType="1"/>
            </p:cNvSpPr>
            <p:nvPr/>
          </p:nvSpPr>
          <p:spPr bwMode="auto">
            <a:xfrm flipV="1">
              <a:off x="2239963" y="3405188"/>
              <a:ext cx="190500" cy="793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2" name="Line 569"/>
            <p:cNvSpPr>
              <a:spLocks noChangeShapeType="1"/>
            </p:cNvSpPr>
            <p:nvPr/>
          </p:nvSpPr>
          <p:spPr bwMode="auto">
            <a:xfrm flipH="1">
              <a:off x="2454275" y="3475038"/>
              <a:ext cx="39688" cy="2063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Line 570"/>
            <p:cNvSpPr>
              <a:spLocks noChangeShapeType="1"/>
            </p:cNvSpPr>
            <p:nvPr/>
          </p:nvSpPr>
          <p:spPr bwMode="auto">
            <a:xfrm>
              <a:off x="2189163" y="3549650"/>
              <a:ext cx="166687" cy="1365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4" name="Line 571"/>
            <p:cNvSpPr>
              <a:spLocks noChangeShapeType="1"/>
            </p:cNvSpPr>
            <p:nvPr/>
          </p:nvSpPr>
          <p:spPr bwMode="auto">
            <a:xfrm flipV="1">
              <a:off x="2495550" y="3695700"/>
              <a:ext cx="157163" cy="714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5" name="Rectangle 572"/>
            <p:cNvSpPr>
              <a:spLocks noChangeArrowheads="1"/>
            </p:cNvSpPr>
            <p:nvPr/>
          </p:nvSpPr>
          <p:spPr bwMode="auto">
            <a:xfrm>
              <a:off x="2122488" y="3440113"/>
              <a:ext cx="100012" cy="96837"/>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76" name="Rectangle 573"/>
            <p:cNvSpPr>
              <a:spLocks noChangeArrowheads="1"/>
            </p:cNvSpPr>
            <p:nvPr/>
          </p:nvSpPr>
          <p:spPr bwMode="auto">
            <a:xfrm>
              <a:off x="2122488" y="3440113"/>
              <a:ext cx="100012" cy="9683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77" name="Line 574"/>
            <p:cNvSpPr>
              <a:spLocks noChangeShapeType="1"/>
            </p:cNvSpPr>
            <p:nvPr/>
          </p:nvSpPr>
          <p:spPr bwMode="auto">
            <a:xfrm>
              <a:off x="2122488" y="3476625"/>
              <a:ext cx="10001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8" name="Line 575"/>
            <p:cNvSpPr>
              <a:spLocks noChangeShapeType="1"/>
            </p:cNvSpPr>
            <p:nvPr/>
          </p:nvSpPr>
          <p:spPr bwMode="auto">
            <a:xfrm>
              <a:off x="2122488" y="3500438"/>
              <a:ext cx="10001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Rectangle 576"/>
            <p:cNvSpPr>
              <a:spLocks noChangeArrowheads="1"/>
            </p:cNvSpPr>
            <p:nvPr/>
          </p:nvSpPr>
          <p:spPr bwMode="auto">
            <a:xfrm>
              <a:off x="2667000" y="3635375"/>
              <a:ext cx="106363" cy="9683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80" name="Rectangle 577"/>
            <p:cNvSpPr>
              <a:spLocks noChangeArrowheads="1"/>
            </p:cNvSpPr>
            <p:nvPr/>
          </p:nvSpPr>
          <p:spPr bwMode="auto">
            <a:xfrm>
              <a:off x="2667000" y="3635375"/>
              <a:ext cx="106363" cy="9683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81" name="Line 578"/>
            <p:cNvSpPr>
              <a:spLocks noChangeShapeType="1"/>
            </p:cNvSpPr>
            <p:nvPr/>
          </p:nvSpPr>
          <p:spPr bwMode="auto">
            <a:xfrm>
              <a:off x="2667000" y="3675063"/>
              <a:ext cx="1063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2" name="Line 579"/>
            <p:cNvSpPr>
              <a:spLocks noChangeShapeType="1"/>
            </p:cNvSpPr>
            <p:nvPr/>
          </p:nvSpPr>
          <p:spPr bwMode="auto">
            <a:xfrm>
              <a:off x="2667000" y="3695700"/>
              <a:ext cx="1063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3" name="Rectangle 580"/>
            <p:cNvSpPr>
              <a:spLocks noChangeArrowheads="1"/>
            </p:cNvSpPr>
            <p:nvPr/>
          </p:nvSpPr>
          <p:spPr bwMode="auto">
            <a:xfrm>
              <a:off x="2374900" y="3705225"/>
              <a:ext cx="103188" cy="101600"/>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84" name="Rectangle 581"/>
            <p:cNvSpPr>
              <a:spLocks noChangeArrowheads="1"/>
            </p:cNvSpPr>
            <p:nvPr/>
          </p:nvSpPr>
          <p:spPr bwMode="auto">
            <a:xfrm>
              <a:off x="2374900" y="3705225"/>
              <a:ext cx="103188" cy="1016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85" name="Line 582"/>
            <p:cNvSpPr>
              <a:spLocks noChangeShapeType="1"/>
            </p:cNvSpPr>
            <p:nvPr/>
          </p:nvSpPr>
          <p:spPr bwMode="auto">
            <a:xfrm>
              <a:off x="2374900" y="3741738"/>
              <a:ext cx="10318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6" name="Line 583"/>
            <p:cNvSpPr>
              <a:spLocks noChangeShapeType="1"/>
            </p:cNvSpPr>
            <p:nvPr/>
          </p:nvSpPr>
          <p:spPr bwMode="auto">
            <a:xfrm>
              <a:off x="2374900" y="3765550"/>
              <a:ext cx="10318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7" name="Rectangle 584"/>
            <p:cNvSpPr>
              <a:spLocks noChangeArrowheads="1"/>
            </p:cNvSpPr>
            <p:nvPr/>
          </p:nvSpPr>
          <p:spPr bwMode="auto">
            <a:xfrm>
              <a:off x="2451100" y="3352800"/>
              <a:ext cx="103188" cy="10001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88" name="Rectangle 585"/>
            <p:cNvSpPr>
              <a:spLocks noChangeArrowheads="1"/>
            </p:cNvSpPr>
            <p:nvPr/>
          </p:nvSpPr>
          <p:spPr bwMode="auto">
            <a:xfrm>
              <a:off x="2451100" y="3352800"/>
              <a:ext cx="103188" cy="100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89" name="Line 586"/>
            <p:cNvSpPr>
              <a:spLocks noChangeShapeType="1"/>
            </p:cNvSpPr>
            <p:nvPr/>
          </p:nvSpPr>
          <p:spPr bwMode="auto">
            <a:xfrm>
              <a:off x="2451100" y="3392488"/>
              <a:ext cx="10318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0" name="Line 587"/>
            <p:cNvSpPr>
              <a:spLocks noChangeShapeType="1"/>
            </p:cNvSpPr>
            <p:nvPr/>
          </p:nvSpPr>
          <p:spPr bwMode="auto">
            <a:xfrm>
              <a:off x="2451100" y="3416300"/>
              <a:ext cx="10318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91" name="Group 608"/>
            <p:cNvGrpSpPr>
              <a:grpSpLocks/>
            </p:cNvGrpSpPr>
            <p:nvPr/>
          </p:nvGrpSpPr>
          <p:grpSpPr bwMode="auto">
            <a:xfrm>
              <a:off x="6269038" y="3209925"/>
              <a:ext cx="655637" cy="457200"/>
              <a:chOff x="4248" y="1194"/>
              <a:chExt cx="509" cy="355"/>
            </a:xfrm>
          </p:grpSpPr>
          <p:sp>
            <p:nvSpPr>
              <p:cNvPr id="30801" name="Line 609"/>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2" name="Line 610"/>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3" name="Line 611"/>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4" name="Line 612"/>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5" name="Rectangle 613"/>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06" name="Rectangle 614"/>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07" name="Rectangle 615"/>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08" name="Rectangle 616"/>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09" name="Rectangle 617"/>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10" name="Rectangle 618"/>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11" name="Rectangle 619"/>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12" name="Rectangle 620"/>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grpSp>
          <p:nvGrpSpPr>
            <p:cNvPr id="30792" name="Group 621"/>
            <p:cNvGrpSpPr>
              <a:grpSpLocks/>
            </p:cNvGrpSpPr>
            <p:nvPr/>
          </p:nvGrpSpPr>
          <p:grpSpPr bwMode="auto">
            <a:xfrm>
              <a:off x="6248400" y="4924425"/>
              <a:ext cx="661988" cy="519113"/>
              <a:chOff x="4255" y="2481"/>
              <a:chExt cx="495" cy="388"/>
            </a:xfrm>
          </p:grpSpPr>
          <p:sp>
            <p:nvSpPr>
              <p:cNvPr id="30793" name="Line 622"/>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4" name="Line 623"/>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5" name="Line 624"/>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6" name="Line 625"/>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7" name="Rectangle 626"/>
              <p:cNvSpPr>
                <a:spLocks noChangeArrowheads="1"/>
              </p:cNvSpPr>
              <p:nvPr/>
            </p:nvSpPr>
            <p:spPr bwMode="auto">
              <a:xfrm>
                <a:off x="4255" y="2574"/>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98" name="Rectangle 627"/>
              <p:cNvSpPr>
                <a:spLocks noChangeArrowheads="1"/>
              </p:cNvSpPr>
              <p:nvPr/>
            </p:nvSpPr>
            <p:spPr bwMode="auto">
              <a:xfrm>
                <a:off x="4429" y="2775"/>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799" name="Rectangle 628"/>
              <p:cNvSpPr>
                <a:spLocks noChangeArrowheads="1"/>
              </p:cNvSpPr>
              <p:nvPr/>
            </p:nvSpPr>
            <p:spPr bwMode="auto">
              <a:xfrm>
                <a:off x="4519" y="2481"/>
                <a:ext cx="82"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30800" name="Rectangle 629"/>
              <p:cNvSpPr>
                <a:spLocks noChangeArrowheads="1"/>
              </p:cNvSpPr>
              <p:nvPr/>
            </p:nvSpPr>
            <p:spPr bwMode="auto">
              <a:xfrm>
                <a:off x="4669" y="2663"/>
                <a:ext cx="81" cy="95"/>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Contents</a:t>
            </a:r>
            <a:endParaRPr lang="zh-CN" altLang="en-US" smtClean="0"/>
          </a:p>
        </p:txBody>
      </p:sp>
      <p:sp>
        <p:nvSpPr>
          <p:cNvPr id="31747" name="Rectangle 3"/>
          <p:cNvSpPr>
            <a:spLocks noGrp="1" noChangeArrowheads="1"/>
          </p:cNvSpPr>
          <p:nvPr>
            <p:ph type="body" idx="1"/>
          </p:nvPr>
        </p:nvSpPr>
        <p:spPr>
          <a:xfrm>
            <a:off x="755650" y="1700213"/>
            <a:ext cx="8208963" cy="4465637"/>
          </a:xfrm>
        </p:spPr>
        <p:txBody>
          <a:bodyPr/>
          <a:lstStyle/>
          <a:p>
            <a:r>
              <a:rPr lang="en-US" altLang="zh-CN" dirty="0" smtClean="0"/>
              <a:t>1.1  Why We Modeling</a:t>
            </a:r>
            <a:endParaRPr lang="zh-CN" altLang="en-US" dirty="0" smtClean="0"/>
          </a:p>
          <a:p>
            <a:r>
              <a:rPr lang="en-US" altLang="zh-CN" dirty="0" smtClean="0">
                <a:solidFill>
                  <a:srgbClr val="FF0000"/>
                </a:solidFill>
              </a:rPr>
              <a:t>1.2  Software Modeling</a:t>
            </a:r>
          </a:p>
          <a:p>
            <a:pPr lvl="1"/>
            <a:r>
              <a:rPr lang="en-US" altLang="zh-CN" dirty="0" smtClean="0">
                <a:solidFill>
                  <a:schemeClr val="tx2"/>
                </a:solidFill>
              </a:rPr>
              <a:t>1.2.1  </a:t>
            </a:r>
            <a:r>
              <a:rPr lang="en-US" altLang="zh-CN" b="0" dirty="0" smtClean="0">
                <a:solidFill>
                  <a:schemeClr val="tx2"/>
                </a:solidFill>
                <a:latin typeface="PingFang SC"/>
              </a:rPr>
              <a:t>Software modeling Elements</a:t>
            </a:r>
            <a:endParaRPr lang="en-US" altLang="zh-CN" dirty="0" smtClean="0">
              <a:solidFill>
                <a:schemeClr val="tx2"/>
              </a:solidFill>
            </a:endParaRPr>
          </a:p>
          <a:p>
            <a:pPr lvl="1"/>
            <a:r>
              <a:rPr lang="en-US" altLang="zh-CN" dirty="0" smtClean="0">
                <a:solidFill>
                  <a:schemeClr val="tx2"/>
                </a:solidFill>
              </a:rPr>
              <a:t>1.2.2</a:t>
            </a:r>
            <a:r>
              <a:rPr lang="en-US" altLang="zh-CN" b="0" dirty="0" smtClean="0">
                <a:solidFill>
                  <a:schemeClr val="tx2"/>
                </a:solidFill>
                <a:latin typeface="PingFang SC"/>
              </a:rPr>
              <a:t> Object oriented Software Modeling</a:t>
            </a:r>
            <a:endParaRPr lang="en-US" altLang="zh-CN" dirty="0" smtClean="0">
              <a:solidFill>
                <a:schemeClr val="tx2"/>
              </a:solidFill>
            </a:endParaRPr>
          </a:p>
          <a:p>
            <a:pPr lvl="1"/>
            <a:r>
              <a:rPr lang="en-US" altLang="zh-CN" dirty="0" smtClean="0">
                <a:solidFill>
                  <a:schemeClr val="tx2"/>
                </a:solidFill>
              </a:rPr>
              <a:t>1.2.3</a:t>
            </a:r>
            <a:r>
              <a:rPr lang="en-US" altLang="zh-CN" b="0" dirty="0" smtClean="0">
                <a:solidFill>
                  <a:schemeClr val="tx2"/>
                </a:solidFill>
                <a:latin typeface="PingFang SC"/>
              </a:rPr>
              <a:t> Software modeling Process</a:t>
            </a:r>
            <a:endParaRPr lang="en-US" altLang="zh-CN" dirty="0" smtClean="0">
              <a:solidFill>
                <a:schemeClr val="tx2"/>
              </a:solidFill>
            </a:endParaRPr>
          </a:p>
          <a:p>
            <a:pPr lvl="1"/>
            <a:r>
              <a:rPr lang="en-US" altLang="zh-CN" dirty="0" smtClean="0">
                <a:solidFill>
                  <a:schemeClr val="tx2"/>
                </a:solidFill>
              </a:rPr>
              <a:t>1.2.4</a:t>
            </a:r>
            <a:r>
              <a:rPr lang="en-US" altLang="zh-CN" b="0" dirty="0" smtClean="0">
                <a:solidFill>
                  <a:schemeClr val="tx2"/>
                </a:solidFill>
                <a:latin typeface="PingFang SC"/>
              </a:rPr>
              <a:t> Software modeling Tools</a:t>
            </a:r>
            <a:endParaRPr lang="zh-CN" altLang="en-US" dirty="0" smtClean="0">
              <a:solidFill>
                <a:schemeClr val="tx2"/>
              </a:solidFill>
            </a:endParaRPr>
          </a:p>
          <a:p>
            <a:r>
              <a:rPr lang="en-US" altLang="zh-CN" dirty="0" smtClean="0"/>
              <a:t>1.3 </a:t>
            </a:r>
            <a:r>
              <a:rPr lang="en-US" altLang="zh-CN" dirty="0" smtClean="0"/>
              <a:t> Introducing </a:t>
            </a:r>
            <a:r>
              <a:rPr lang="en-US" altLang="zh-CN" dirty="0" smtClean="0"/>
              <a:t>the UML</a:t>
            </a:r>
          </a:p>
          <a:p>
            <a:r>
              <a:rPr lang="en-US" altLang="zh-CN" dirty="0" smtClean="0"/>
              <a:t>1.4  An example of UML modeling</a:t>
            </a: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8" y="333375"/>
            <a:ext cx="8169275" cy="1143000"/>
          </a:xfrm>
        </p:spPr>
        <p:txBody>
          <a:bodyPr/>
          <a:lstStyle/>
          <a:p>
            <a:r>
              <a:rPr lang="en-US" altLang="zh-CN" sz="4000" smtClean="0"/>
              <a:t>1.2.1 </a:t>
            </a:r>
            <a:r>
              <a:rPr lang="en-US" altLang="zh-CN" sz="4000" b="0" smtClean="0">
                <a:latin typeface="PingFang SC"/>
              </a:rPr>
              <a:t>Software modeling elements</a:t>
            </a:r>
            <a:endParaRPr lang="zh-CN" altLang="en-US" sz="4000" smtClean="0"/>
          </a:p>
        </p:txBody>
      </p:sp>
      <p:sp>
        <p:nvSpPr>
          <p:cNvPr id="32771" name="AutoShape 3"/>
          <p:cNvSpPr>
            <a:spLocks noChangeArrowheads="1"/>
          </p:cNvSpPr>
          <p:nvPr/>
        </p:nvSpPr>
        <p:spPr bwMode="auto">
          <a:xfrm>
            <a:off x="1835150" y="1989138"/>
            <a:ext cx="4681538" cy="3946525"/>
          </a:xfrm>
          <a:prstGeom prst="roundRect">
            <a:avLst>
              <a:gd name="adj" fmla="val 9796"/>
            </a:avLst>
          </a:prstGeom>
          <a:noFill/>
          <a:ln w="2857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32772" name="Oval 7"/>
          <p:cNvSpPr>
            <a:spLocks noChangeArrowheads="1"/>
          </p:cNvSpPr>
          <p:nvPr/>
        </p:nvSpPr>
        <p:spPr bwMode="auto">
          <a:xfrm>
            <a:off x="4572000" y="2492375"/>
            <a:ext cx="914400" cy="914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32773" name="Text Box 8"/>
          <p:cNvSpPr txBox="1">
            <a:spLocks noChangeArrowheads="1"/>
          </p:cNvSpPr>
          <p:nvPr/>
        </p:nvSpPr>
        <p:spPr bwMode="auto">
          <a:xfrm>
            <a:off x="4191000" y="3429000"/>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400"/>
              <a:t>建模过程</a:t>
            </a:r>
          </a:p>
        </p:txBody>
      </p:sp>
      <p:sp>
        <p:nvSpPr>
          <p:cNvPr id="32774" name="Oval 10"/>
          <p:cNvSpPr>
            <a:spLocks noChangeArrowheads="1"/>
          </p:cNvSpPr>
          <p:nvPr/>
        </p:nvSpPr>
        <p:spPr bwMode="auto">
          <a:xfrm>
            <a:off x="2700338" y="2492375"/>
            <a:ext cx="914400" cy="914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32775" name="Text Box 11"/>
          <p:cNvSpPr txBox="1">
            <a:spLocks noChangeArrowheads="1"/>
          </p:cNvSpPr>
          <p:nvPr/>
        </p:nvSpPr>
        <p:spPr bwMode="auto">
          <a:xfrm>
            <a:off x="2246313" y="342900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400"/>
              <a:t>建模方法</a:t>
            </a:r>
          </a:p>
        </p:txBody>
      </p:sp>
      <p:sp>
        <p:nvSpPr>
          <p:cNvPr id="32776" name="Oval 13"/>
          <p:cNvSpPr>
            <a:spLocks noChangeArrowheads="1"/>
          </p:cNvSpPr>
          <p:nvPr/>
        </p:nvSpPr>
        <p:spPr bwMode="auto">
          <a:xfrm>
            <a:off x="2700338" y="4292600"/>
            <a:ext cx="914400" cy="914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32777" name="Text Box 14"/>
          <p:cNvSpPr txBox="1">
            <a:spLocks noChangeArrowheads="1"/>
          </p:cNvSpPr>
          <p:nvPr/>
        </p:nvSpPr>
        <p:spPr bwMode="auto">
          <a:xfrm>
            <a:off x="2317750" y="5372100"/>
            <a:ext cx="165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400"/>
              <a:t>建模语言</a:t>
            </a:r>
          </a:p>
        </p:txBody>
      </p:sp>
      <p:sp>
        <p:nvSpPr>
          <p:cNvPr id="32778" name="Oval 16"/>
          <p:cNvSpPr>
            <a:spLocks noChangeArrowheads="1"/>
          </p:cNvSpPr>
          <p:nvPr/>
        </p:nvSpPr>
        <p:spPr bwMode="auto">
          <a:xfrm>
            <a:off x="4572000" y="4292600"/>
            <a:ext cx="914400" cy="914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2400" b="0">
              <a:latin typeface="Arial" pitchFamily="34" charset="0"/>
            </a:endParaRPr>
          </a:p>
        </p:txBody>
      </p:sp>
      <p:sp>
        <p:nvSpPr>
          <p:cNvPr id="32779" name="Text Box 17"/>
          <p:cNvSpPr txBox="1">
            <a:spLocks noChangeArrowheads="1"/>
          </p:cNvSpPr>
          <p:nvPr/>
        </p:nvSpPr>
        <p:spPr bwMode="auto">
          <a:xfrm>
            <a:off x="4262438" y="53721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400"/>
              <a:t>建模工具</a:t>
            </a:r>
          </a:p>
        </p:txBody>
      </p:sp>
      <p:sp>
        <p:nvSpPr>
          <p:cNvPr id="32780" name="AutoShape 17"/>
          <p:cNvSpPr>
            <a:spLocks noChangeArrowheads="1"/>
          </p:cNvSpPr>
          <p:nvPr/>
        </p:nvSpPr>
        <p:spPr bwMode="auto">
          <a:xfrm>
            <a:off x="179388" y="1989138"/>
            <a:ext cx="1800225" cy="1439862"/>
          </a:xfrm>
          <a:prstGeom prst="cloudCallout">
            <a:avLst>
              <a:gd name="adj1" fmla="val 91444"/>
              <a:gd name="adj2" fmla="val 23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2400">
                <a:latin typeface="Arial" pitchFamily="34" charset="0"/>
              </a:rPr>
              <a:t>面向对象的建模方法</a:t>
            </a:r>
          </a:p>
        </p:txBody>
      </p:sp>
      <p:sp>
        <p:nvSpPr>
          <p:cNvPr id="32781" name="AutoShape 19"/>
          <p:cNvSpPr>
            <a:spLocks noChangeArrowheads="1"/>
          </p:cNvSpPr>
          <p:nvPr/>
        </p:nvSpPr>
        <p:spPr bwMode="auto">
          <a:xfrm>
            <a:off x="6156324" y="4581525"/>
            <a:ext cx="2736155" cy="1295400"/>
          </a:xfrm>
          <a:prstGeom prst="cloudCallout">
            <a:avLst>
              <a:gd name="adj1" fmla="val -74250"/>
              <a:gd name="adj2" fmla="val -3541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2400" dirty="0">
                <a:latin typeface="Arial" pitchFamily="34" charset="0"/>
              </a:rPr>
              <a:t>支持</a:t>
            </a:r>
            <a:r>
              <a:rPr kumimoji="0" lang="en-US" altLang="zh-CN" sz="2400" dirty="0">
                <a:latin typeface="Arial" pitchFamily="34" charset="0"/>
              </a:rPr>
              <a:t>UML</a:t>
            </a:r>
            <a:r>
              <a:rPr kumimoji="0" lang="zh-CN" altLang="en-US" sz="2400" dirty="0">
                <a:latin typeface="Arial" pitchFamily="34" charset="0"/>
              </a:rPr>
              <a:t>的建模工具</a:t>
            </a:r>
          </a:p>
        </p:txBody>
      </p:sp>
      <p:sp>
        <p:nvSpPr>
          <p:cNvPr id="32782" name="AutoShape 20"/>
          <p:cNvSpPr>
            <a:spLocks noChangeArrowheads="1"/>
          </p:cNvSpPr>
          <p:nvPr/>
        </p:nvSpPr>
        <p:spPr bwMode="auto">
          <a:xfrm>
            <a:off x="323850" y="4797425"/>
            <a:ext cx="1727200" cy="1081088"/>
          </a:xfrm>
          <a:prstGeom prst="cloudCallout">
            <a:avLst>
              <a:gd name="adj1" fmla="val 86491"/>
              <a:gd name="adj2" fmla="val -3223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en-US" altLang="zh-CN" sz="2400">
                <a:latin typeface="Arial" pitchFamily="34" charset="0"/>
              </a:rPr>
              <a:t>UML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0825" y="620713"/>
            <a:ext cx="9001125" cy="711200"/>
          </a:xfrm>
        </p:spPr>
        <p:txBody>
          <a:bodyPr/>
          <a:lstStyle/>
          <a:p>
            <a:r>
              <a:rPr kumimoji="0" lang="en-US" altLang="zh-CN" sz="3600" smtClean="0"/>
              <a:t>1.2.2</a:t>
            </a:r>
            <a:r>
              <a:rPr lang="en-US" altLang="zh-CN" sz="3600" b="0" smtClean="0">
                <a:solidFill>
                  <a:srgbClr val="000000"/>
                </a:solidFill>
                <a:latin typeface="PingFang SC"/>
              </a:rPr>
              <a:t> </a:t>
            </a:r>
            <a:r>
              <a:rPr lang="en-US" altLang="zh-CN" sz="3600" b="0" smtClean="0">
                <a:latin typeface="PingFang SC"/>
              </a:rPr>
              <a:t>Object oriented software modeling</a:t>
            </a:r>
            <a:endParaRPr lang="zh-CN" altLang="en-US" sz="3600" smtClean="0"/>
          </a:p>
        </p:txBody>
      </p:sp>
      <p:sp>
        <p:nvSpPr>
          <p:cNvPr id="33795" name="Rectangle 3"/>
          <p:cNvSpPr>
            <a:spLocks noGrp="1" noChangeArrowheads="1"/>
          </p:cNvSpPr>
          <p:nvPr>
            <p:ph type="body" idx="1"/>
          </p:nvPr>
        </p:nvSpPr>
        <p:spPr>
          <a:xfrm>
            <a:off x="539750" y="1700213"/>
            <a:ext cx="7772400" cy="4465637"/>
          </a:xfrm>
        </p:spPr>
        <p:txBody>
          <a:bodyPr/>
          <a:lstStyle/>
          <a:p>
            <a:r>
              <a:rPr lang="zh-CN" altLang="en-US" dirty="0" smtClean="0"/>
              <a:t>含义</a:t>
            </a:r>
            <a:r>
              <a:rPr lang="en-US" altLang="zh-CN" dirty="0" smtClean="0"/>
              <a:t>:</a:t>
            </a:r>
          </a:p>
          <a:p>
            <a:pPr lvl="1">
              <a:lnSpc>
                <a:spcPct val="110000"/>
              </a:lnSpc>
            </a:pPr>
            <a:r>
              <a:rPr kumimoji="0" lang="zh-CN" altLang="en-US" dirty="0" smtClean="0"/>
              <a:t>在软件开发中，采用</a:t>
            </a:r>
            <a:r>
              <a:rPr kumimoji="0" lang="zh-CN" altLang="en-US" dirty="0" smtClean="0">
                <a:solidFill>
                  <a:schemeClr val="hlink"/>
                </a:solidFill>
              </a:rPr>
              <a:t>与人的思维方式相一致</a:t>
            </a:r>
            <a:r>
              <a:rPr kumimoji="0" lang="zh-CN" altLang="en-US" dirty="0" smtClean="0"/>
              <a:t>的、直接</a:t>
            </a:r>
            <a:r>
              <a:rPr kumimoji="0" lang="zh-CN" altLang="en-US" dirty="0" smtClean="0"/>
              <a:t>面向客观</a:t>
            </a:r>
            <a:r>
              <a:rPr kumimoji="0" lang="zh-CN" altLang="en-US" dirty="0" smtClean="0"/>
              <a:t>事物、面向</a:t>
            </a:r>
            <a:r>
              <a:rPr kumimoji="0" lang="zh-CN" altLang="en-US" dirty="0" smtClean="0"/>
              <a:t>所要解决的需求问题，并用一套对象、类、继承、消息等机制开发软件的系统化软件建模方法。</a:t>
            </a:r>
          </a:p>
          <a:p>
            <a:r>
              <a:rPr kumimoji="0" lang="zh-CN" altLang="en-US" dirty="0" smtClean="0"/>
              <a:t>特点</a:t>
            </a:r>
            <a:r>
              <a:rPr kumimoji="0" lang="en-US" altLang="zh-CN" dirty="0" smtClean="0"/>
              <a:t>:</a:t>
            </a:r>
          </a:p>
          <a:p>
            <a:pPr lvl="1"/>
            <a:r>
              <a:rPr lang="zh-CN" altLang="en-US" dirty="0" smtClean="0"/>
              <a:t>对象是软件建模的重心；</a:t>
            </a:r>
          </a:p>
          <a:p>
            <a:pPr lvl="1"/>
            <a:r>
              <a:rPr lang="zh-CN" altLang="en-US" dirty="0" smtClean="0"/>
              <a:t>包括需求、设计、实现等多种模型；</a:t>
            </a: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p:cNvSpPr txBox="1">
            <a:spLocks noGrp="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en-US" altLang="zh-CN" sz="1400" b="0">
                <a:solidFill>
                  <a:schemeClr val="accent2"/>
                </a:solidFill>
              </a:rPr>
              <a:t>-</a:t>
            </a:r>
            <a:fld id="{EF73E658-191A-4765-AA99-1295E496EC90}" type="slidenum">
              <a:rPr kumimoji="0" lang="en-US" altLang="zh-CN" sz="1400" b="0">
                <a:solidFill>
                  <a:schemeClr val="accent2"/>
                </a:solidFill>
              </a:rPr>
              <a:pPr algn="r">
                <a:spcBef>
                  <a:spcPct val="0"/>
                </a:spcBef>
                <a:buClrTx/>
                <a:buSzTx/>
                <a:buFontTx/>
                <a:buNone/>
              </a:pPr>
              <a:t>24</a:t>
            </a:fld>
            <a:r>
              <a:rPr kumimoji="0" lang="en-US" altLang="zh-CN" sz="1400" b="0">
                <a:solidFill>
                  <a:schemeClr val="accent2"/>
                </a:solidFill>
              </a:rPr>
              <a:t>-</a:t>
            </a:r>
          </a:p>
        </p:txBody>
      </p:sp>
      <p:grpSp>
        <p:nvGrpSpPr>
          <p:cNvPr id="34819" name="Group 2"/>
          <p:cNvGrpSpPr>
            <a:grpSpLocks/>
          </p:cNvGrpSpPr>
          <p:nvPr/>
        </p:nvGrpSpPr>
        <p:grpSpPr bwMode="auto">
          <a:xfrm>
            <a:off x="6048375" y="1196975"/>
            <a:ext cx="3095625" cy="2879725"/>
            <a:chOff x="3515" y="1117"/>
            <a:chExt cx="1950" cy="1814"/>
          </a:xfrm>
        </p:grpSpPr>
        <p:sp>
          <p:nvSpPr>
            <p:cNvPr id="34847" name="AutoShape 3"/>
            <p:cNvSpPr>
              <a:spLocks noChangeArrowheads="1"/>
            </p:cNvSpPr>
            <p:nvPr/>
          </p:nvSpPr>
          <p:spPr bwMode="auto">
            <a:xfrm>
              <a:off x="3515" y="1117"/>
              <a:ext cx="1950" cy="1814"/>
            </a:xfrm>
            <a:prstGeom prst="cloudCallout">
              <a:avLst>
                <a:gd name="adj1" fmla="val 5384"/>
                <a:gd name="adj2" fmla="val 67639"/>
              </a:avLst>
            </a:prstGeom>
            <a:solidFill>
              <a:srgbClr val="99CCFF"/>
            </a:solidFill>
            <a:ln w="9525">
              <a:solidFill>
                <a:srgbClr val="000000"/>
              </a:solidFill>
              <a:round/>
              <a:headEnd/>
              <a:tailEnd/>
            </a:ln>
          </p:spPr>
          <p:txBody>
            <a:bodyPr lIns="0" tIns="0" rIns="0" bIns="0"/>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endParaRPr kumimoji="0" lang="zh-CN" altLang="en-US" sz="1800" b="0">
                <a:latin typeface="Arial" pitchFamily="34" charset="0"/>
              </a:endParaRPr>
            </a:p>
          </p:txBody>
        </p:sp>
        <p:pic>
          <p:nvPicPr>
            <p:cNvPr id="348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 y="1525"/>
              <a:ext cx="1043" cy="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0" name="Group 5"/>
          <p:cNvGrpSpPr>
            <a:grpSpLocks/>
          </p:cNvGrpSpPr>
          <p:nvPr/>
        </p:nvGrpSpPr>
        <p:grpSpPr bwMode="auto">
          <a:xfrm>
            <a:off x="611188" y="615950"/>
            <a:ext cx="3168650" cy="2236788"/>
            <a:chOff x="567" y="1159"/>
            <a:chExt cx="1996" cy="1409"/>
          </a:xfrm>
        </p:grpSpPr>
        <p:grpSp>
          <p:nvGrpSpPr>
            <p:cNvPr id="34838" name="Group 6"/>
            <p:cNvGrpSpPr>
              <a:grpSpLocks/>
            </p:cNvGrpSpPr>
            <p:nvPr/>
          </p:nvGrpSpPr>
          <p:grpSpPr bwMode="auto">
            <a:xfrm>
              <a:off x="567" y="1344"/>
              <a:ext cx="1996" cy="1224"/>
              <a:chOff x="567" y="1344"/>
              <a:chExt cx="1996" cy="1224"/>
            </a:xfrm>
          </p:grpSpPr>
          <p:sp>
            <p:nvSpPr>
              <p:cNvPr id="34840" name="AutoShape 7"/>
              <p:cNvSpPr>
                <a:spLocks noChangeArrowheads="1"/>
              </p:cNvSpPr>
              <p:nvPr/>
            </p:nvSpPr>
            <p:spPr bwMode="auto">
              <a:xfrm>
                <a:off x="567" y="1344"/>
                <a:ext cx="1996" cy="1224"/>
              </a:xfrm>
              <a:prstGeom prst="cloudCallout">
                <a:avLst>
                  <a:gd name="adj1" fmla="val 33519"/>
                  <a:gd name="adj2" fmla="val 42727"/>
                </a:avLst>
              </a:prstGeom>
              <a:solidFill>
                <a:srgbClr val="99CC00"/>
              </a:solidFill>
              <a:ln w="9525">
                <a:solidFill>
                  <a:srgbClr val="000000"/>
                </a:solidFill>
                <a:round/>
                <a:headEnd/>
                <a:tailEnd/>
              </a:ln>
            </p:spPr>
            <p:txBody>
              <a:bodyPr lIns="0" tIns="0" rIns="0" bIns="0"/>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endParaRPr kumimoji="0" lang="zh-CN" altLang="en-US" sz="1800" b="0">
                  <a:latin typeface="Arial" pitchFamily="34" charset="0"/>
                </a:endParaRPr>
              </a:p>
            </p:txBody>
          </p:sp>
          <p:pic>
            <p:nvPicPr>
              <p:cNvPr id="34841" name="Picture 8" descr="j02523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0" y="1552"/>
                <a:ext cx="25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2" name="Picture 9" descr="j02054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 y="1656"/>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3" name="Picture 10" descr="j02788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1" y="1979"/>
                <a:ext cx="23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4" name="Picture 11" descr="j030525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4" y="1656"/>
                <a:ext cx="2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5" name="Picture 12" descr="j020558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9" y="1933"/>
                <a:ext cx="2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6" name="Picture 13" descr="j018332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8" y="1971"/>
                <a:ext cx="3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39" name="Text Box 14"/>
            <p:cNvSpPr txBox="1">
              <a:spLocks noChangeArrowheads="1"/>
            </p:cNvSpPr>
            <p:nvPr/>
          </p:nvSpPr>
          <p:spPr bwMode="auto">
            <a:xfrm>
              <a:off x="748" y="1159"/>
              <a:ext cx="86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2400">
                  <a:solidFill>
                    <a:srgbClr val="CC3300"/>
                  </a:solidFill>
                  <a:latin typeface="Arial" pitchFamily="34" charset="0"/>
                </a:rPr>
                <a:t>客观空间</a:t>
              </a:r>
            </a:p>
          </p:txBody>
        </p:sp>
      </p:grpSp>
      <p:sp>
        <p:nvSpPr>
          <p:cNvPr id="34821" name="Text Box 15"/>
          <p:cNvSpPr txBox="1">
            <a:spLocks noChangeArrowheads="1"/>
          </p:cNvSpPr>
          <p:nvPr/>
        </p:nvSpPr>
        <p:spPr bwMode="auto">
          <a:xfrm>
            <a:off x="6804025" y="908050"/>
            <a:ext cx="1368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2400">
                <a:solidFill>
                  <a:srgbClr val="CC6600"/>
                </a:solidFill>
                <a:latin typeface="Arial" pitchFamily="34" charset="0"/>
              </a:rPr>
              <a:t>软件空间</a:t>
            </a:r>
          </a:p>
        </p:txBody>
      </p:sp>
      <p:sp>
        <p:nvSpPr>
          <p:cNvPr id="34822" name="AutoShape 16"/>
          <p:cNvSpPr>
            <a:spLocks noChangeArrowheads="1"/>
          </p:cNvSpPr>
          <p:nvPr/>
        </p:nvSpPr>
        <p:spPr bwMode="auto">
          <a:xfrm>
            <a:off x="2124075" y="3070225"/>
            <a:ext cx="485775" cy="719138"/>
          </a:xfrm>
          <a:prstGeom prst="downArrow">
            <a:avLst>
              <a:gd name="adj1" fmla="val 50000"/>
              <a:gd name="adj2" fmla="val 37010"/>
            </a:avLst>
          </a:prstGeom>
          <a:solidFill>
            <a:srgbClr val="8000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pic>
        <p:nvPicPr>
          <p:cNvPr id="34823" name="Picture 17" descr="j028575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88125" y="486886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AutoShape 18"/>
          <p:cNvSpPr>
            <a:spLocks noChangeArrowheads="1"/>
          </p:cNvSpPr>
          <p:nvPr/>
        </p:nvSpPr>
        <p:spPr bwMode="auto">
          <a:xfrm rot="-7531550">
            <a:off x="5409406" y="3383757"/>
            <a:ext cx="485775" cy="1150938"/>
          </a:xfrm>
          <a:prstGeom prst="downArrow">
            <a:avLst>
              <a:gd name="adj1" fmla="val 50000"/>
              <a:gd name="adj2" fmla="val 59232"/>
            </a:avLst>
          </a:prstGeom>
          <a:solidFill>
            <a:srgbClr val="8000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34825" name="Text Box 19"/>
          <p:cNvSpPr txBox="1">
            <a:spLocks noChangeArrowheads="1"/>
          </p:cNvSpPr>
          <p:nvPr/>
        </p:nvSpPr>
        <p:spPr bwMode="auto">
          <a:xfrm>
            <a:off x="900113" y="4005263"/>
            <a:ext cx="1368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2400">
                <a:solidFill>
                  <a:srgbClr val="CC3300"/>
                </a:solidFill>
                <a:latin typeface="Arial" pitchFamily="34" charset="0"/>
              </a:rPr>
              <a:t>主观空间</a:t>
            </a:r>
          </a:p>
        </p:txBody>
      </p:sp>
      <p:grpSp>
        <p:nvGrpSpPr>
          <p:cNvPr id="34826" name="Group 20"/>
          <p:cNvGrpSpPr>
            <a:grpSpLocks/>
          </p:cNvGrpSpPr>
          <p:nvPr/>
        </p:nvGrpSpPr>
        <p:grpSpPr bwMode="auto">
          <a:xfrm>
            <a:off x="395288" y="3789363"/>
            <a:ext cx="4681537" cy="2493962"/>
            <a:chOff x="249" y="2387"/>
            <a:chExt cx="2949" cy="1571"/>
          </a:xfrm>
        </p:grpSpPr>
        <p:sp>
          <p:nvSpPr>
            <p:cNvPr id="34830" name="AutoShape 21"/>
            <p:cNvSpPr>
              <a:spLocks noChangeArrowheads="1"/>
            </p:cNvSpPr>
            <p:nvPr/>
          </p:nvSpPr>
          <p:spPr bwMode="auto">
            <a:xfrm>
              <a:off x="1247" y="2387"/>
              <a:ext cx="1951" cy="1270"/>
            </a:xfrm>
            <a:prstGeom prst="cloudCallout">
              <a:avLst>
                <a:gd name="adj1" fmla="val -62815"/>
                <a:gd name="adj2" fmla="val 20079"/>
              </a:avLst>
            </a:prstGeom>
            <a:solidFill>
              <a:schemeClr val="accent1"/>
            </a:solidFill>
            <a:ln w="9525">
              <a:solidFill>
                <a:srgbClr val="000000"/>
              </a:solidFill>
              <a:round/>
              <a:headEnd/>
              <a:tailEnd/>
            </a:ln>
          </p:spPr>
          <p:txBody>
            <a:bodyPr lIns="0" tIns="0" rIns="0" bIns="0"/>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endParaRPr kumimoji="0" lang="zh-CN" altLang="en-US" sz="1600">
                <a:latin typeface="Arial" pitchFamily="34" charset="0"/>
              </a:endParaRPr>
            </a:p>
          </p:txBody>
        </p:sp>
        <p:sp>
          <p:nvSpPr>
            <p:cNvPr id="34831" name="Text Box 22"/>
            <p:cNvSpPr txBox="1">
              <a:spLocks noChangeArrowheads="1"/>
            </p:cNvSpPr>
            <p:nvPr/>
          </p:nvSpPr>
          <p:spPr bwMode="auto">
            <a:xfrm>
              <a:off x="2222" y="2614"/>
              <a:ext cx="237" cy="326"/>
            </a:xfrm>
            <a:prstGeom prst="rect">
              <a:avLst/>
            </a:prstGeom>
            <a:solidFill>
              <a:srgbClr val="333399"/>
            </a:solidFill>
            <a:ln w="28575" algn="ctr">
              <a:solidFill>
                <a:srgbClr val="333399"/>
              </a:solidFill>
              <a:miter lim="800000"/>
              <a:headEnd/>
              <a:tailEnd/>
            </a:ln>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1600">
                  <a:solidFill>
                    <a:schemeClr val="bg1"/>
                  </a:solidFill>
                  <a:latin typeface="Arial" pitchFamily="34" charset="0"/>
                </a:rPr>
                <a:t>扳手</a:t>
              </a:r>
            </a:p>
          </p:txBody>
        </p:sp>
        <p:sp>
          <p:nvSpPr>
            <p:cNvPr id="34832" name="Text Box 23"/>
            <p:cNvSpPr txBox="1">
              <a:spLocks noChangeArrowheads="1"/>
            </p:cNvSpPr>
            <p:nvPr/>
          </p:nvSpPr>
          <p:spPr bwMode="auto">
            <a:xfrm>
              <a:off x="1755" y="2711"/>
              <a:ext cx="237" cy="326"/>
            </a:xfrm>
            <a:prstGeom prst="rect">
              <a:avLst/>
            </a:prstGeom>
            <a:solidFill>
              <a:srgbClr val="333399"/>
            </a:solidFill>
            <a:ln w="28575" algn="ctr">
              <a:solidFill>
                <a:srgbClr val="333399"/>
              </a:solidFill>
              <a:miter lim="800000"/>
              <a:headEnd/>
              <a:tailEnd/>
            </a:ln>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1600">
                  <a:solidFill>
                    <a:schemeClr val="bg1"/>
                  </a:solidFill>
                  <a:latin typeface="Arial" pitchFamily="34" charset="0"/>
                </a:rPr>
                <a:t>软盘</a:t>
              </a:r>
            </a:p>
          </p:txBody>
        </p:sp>
        <p:sp>
          <p:nvSpPr>
            <p:cNvPr id="34833" name="Text Box 24"/>
            <p:cNvSpPr txBox="1">
              <a:spLocks noChangeArrowheads="1"/>
            </p:cNvSpPr>
            <p:nvPr/>
          </p:nvSpPr>
          <p:spPr bwMode="auto">
            <a:xfrm>
              <a:off x="2317" y="3154"/>
              <a:ext cx="237" cy="326"/>
            </a:xfrm>
            <a:prstGeom prst="rect">
              <a:avLst/>
            </a:prstGeom>
            <a:solidFill>
              <a:srgbClr val="333399"/>
            </a:solidFill>
            <a:ln w="28575" algn="ctr">
              <a:solidFill>
                <a:srgbClr val="333399"/>
              </a:solidFill>
              <a:miter lim="800000"/>
              <a:headEnd/>
              <a:tailEnd/>
            </a:ln>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1600">
                  <a:solidFill>
                    <a:schemeClr val="bg1"/>
                  </a:solidFill>
                  <a:latin typeface="Arial" pitchFamily="34" charset="0"/>
                </a:rPr>
                <a:t>吊车</a:t>
              </a:r>
            </a:p>
          </p:txBody>
        </p:sp>
        <p:sp>
          <p:nvSpPr>
            <p:cNvPr id="34834" name="Text Box 25"/>
            <p:cNvSpPr txBox="1">
              <a:spLocks noChangeArrowheads="1"/>
            </p:cNvSpPr>
            <p:nvPr/>
          </p:nvSpPr>
          <p:spPr bwMode="auto">
            <a:xfrm>
              <a:off x="2644" y="2762"/>
              <a:ext cx="236" cy="480"/>
            </a:xfrm>
            <a:prstGeom prst="rect">
              <a:avLst/>
            </a:prstGeom>
            <a:solidFill>
              <a:srgbClr val="333399"/>
            </a:solidFill>
            <a:ln w="28575" algn="ctr">
              <a:solidFill>
                <a:srgbClr val="333399"/>
              </a:solidFill>
              <a:miter lim="800000"/>
              <a:headEnd/>
              <a:tailEnd/>
            </a:ln>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1600">
                  <a:solidFill>
                    <a:schemeClr val="bg1"/>
                  </a:solidFill>
                  <a:latin typeface="Arial" pitchFamily="34" charset="0"/>
                </a:rPr>
                <a:t>显微镜</a:t>
              </a:r>
            </a:p>
          </p:txBody>
        </p:sp>
        <p:sp>
          <p:nvSpPr>
            <p:cNvPr id="34835" name="Text Box 26"/>
            <p:cNvSpPr txBox="1">
              <a:spLocks noChangeArrowheads="1"/>
            </p:cNvSpPr>
            <p:nvPr/>
          </p:nvSpPr>
          <p:spPr bwMode="auto">
            <a:xfrm>
              <a:off x="1964" y="2994"/>
              <a:ext cx="236" cy="326"/>
            </a:xfrm>
            <a:prstGeom prst="rect">
              <a:avLst/>
            </a:prstGeom>
            <a:solidFill>
              <a:srgbClr val="333399"/>
            </a:solidFill>
            <a:ln w="28575" algn="ctr">
              <a:solidFill>
                <a:srgbClr val="333399"/>
              </a:solidFill>
              <a:miter lim="800000"/>
              <a:headEnd/>
              <a:tailEnd/>
            </a:ln>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1600">
                  <a:solidFill>
                    <a:schemeClr val="bg1"/>
                  </a:solidFill>
                  <a:latin typeface="Arial" pitchFamily="34" charset="0"/>
                </a:rPr>
                <a:t>图片</a:t>
              </a:r>
            </a:p>
          </p:txBody>
        </p:sp>
        <p:sp>
          <p:nvSpPr>
            <p:cNvPr id="34836" name="Text Box 27"/>
            <p:cNvSpPr txBox="1">
              <a:spLocks noChangeArrowheads="1"/>
            </p:cNvSpPr>
            <p:nvPr/>
          </p:nvSpPr>
          <p:spPr bwMode="auto">
            <a:xfrm>
              <a:off x="1519" y="2994"/>
              <a:ext cx="237" cy="326"/>
            </a:xfrm>
            <a:prstGeom prst="rect">
              <a:avLst/>
            </a:prstGeom>
            <a:solidFill>
              <a:srgbClr val="333399"/>
            </a:solidFill>
            <a:ln w="28575" algn="ctr">
              <a:solidFill>
                <a:srgbClr val="333399"/>
              </a:solidFill>
              <a:miter lim="800000"/>
              <a:headEnd/>
              <a:tailEnd/>
            </a:ln>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1600">
                  <a:solidFill>
                    <a:schemeClr val="bg1"/>
                  </a:solidFill>
                  <a:latin typeface="Arial" pitchFamily="34" charset="0"/>
                </a:rPr>
                <a:t>汽车</a:t>
              </a:r>
            </a:p>
          </p:txBody>
        </p:sp>
        <p:pic>
          <p:nvPicPr>
            <p:cNvPr id="34837"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3022"/>
              <a:ext cx="690"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7" name="AutoShape 29"/>
          <p:cNvSpPr>
            <a:spLocks noChangeArrowheads="1"/>
          </p:cNvSpPr>
          <p:nvPr/>
        </p:nvSpPr>
        <p:spPr bwMode="auto">
          <a:xfrm>
            <a:off x="4067175" y="981075"/>
            <a:ext cx="1295400" cy="609600"/>
          </a:xfrm>
          <a:prstGeom prst="wedgeEllipseCallout">
            <a:avLst>
              <a:gd name="adj1" fmla="val -120222"/>
              <a:gd name="adj2" fmla="val 36199"/>
            </a:avLst>
          </a:prstGeom>
          <a:solidFill>
            <a:srgbClr val="CCFFCC"/>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400">
                <a:solidFill>
                  <a:srgbClr val="FF6600"/>
                </a:solidFill>
              </a:rPr>
              <a:t>事物</a:t>
            </a:r>
          </a:p>
        </p:txBody>
      </p:sp>
      <p:sp>
        <p:nvSpPr>
          <p:cNvPr id="34828" name="AutoShape 30"/>
          <p:cNvSpPr>
            <a:spLocks noChangeArrowheads="1"/>
          </p:cNvSpPr>
          <p:nvPr/>
        </p:nvSpPr>
        <p:spPr bwMode="auto">
          <a:xfrm>
            <a:off x="4140200" y="2133600"/>
            <a:ext cx="1225550" cy="609600"/>
          </a:xfrm>
          <a:prstGeom prst="wedgeEllipseCallout">
            <a:avLst>
              <a:gd name="adj1" fmla="val -103111"/>
              <a:gd name="adj2" fmla="val 267449"/>
            </a:avLst>
          </a:prstGeom>
          <a:solidFill>
            <a:srgbClr val="CCFFCC"/>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400">
                <a:solidFill>
                  <a:srgbClr val="FF6600"/>
                </a:solidFill>
              </a:rPr>
              <a:t>概念</a:t>
            </a:r>
          </a:p>
        </p:txBody>
      </p:sp>
      <p:sp>
        <p:nvSpPr>
          <p:cNvPr id="34829" name="AutoShape 31"/>
          <p:cNvSpPr>
            <a:spLocks noChangeArrowheads="1"/>
          </p:cNvSpPr>
          <p:nvPr/>
        </p:nvSpPr>
        <p:spPr bwMode="auto">
          <a:xfrm>
            <a:off x="4356100" y="3213100"/>
            <a:ext cx="1150938" cy="609600"/>
          </a:xfrm>
          <a:prstGeom prst="wedgeEllipseCallout">
            <a:avLst>
              <a:gd name="adj1" fmla="val 169588"/>
              <a:gd name="adj2" fmla="val -101301"/>
            </a:avLst>
          </a:prstGeom>
          <a:solidFill>
            <a:srgbClr val="CCFFCC"/>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400">
                <a:solidFill>
                  <a:srgbClr val="FF6600"/>
                </a:solidFill>
              </a:rPr>
              <a:t>对象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333375"/>
            <a:ext cx="8169275" cy="1143000"/>
          </a:xfrm>
        </p:spPr>
        <p:txBody>
          <a:bodyPr/>
          <a:lstStyle/>
          <a:p>
            <a:r>
              <a:rPr lang="en-US" altLang="zh-CN" sz="4000" smtClean="0"/>
              <a:t>1.2.3 </a:t>
            </a:r>
            <a:r>
              <a:rPr lang="en-US" altLang="zh-CN" sz="4000" b="0" smtClean="0">
                <a:latin typeface="PingFang SC"/>
              </a:rPr>
              <a:t>Software modeling process</a:t>
            </a:r>
            <a:endParaRPr lang="zh-CN" altLang="en-US" sz="4000" smtClean="0"/>
          </a:p>
        </p:txBody>
      </p:sp>
      <p:sp>
        <p:nvSpPr>
          <p:cNvPr id="5" name="Rectangle 3"/>
          <p:cNvSpPr txBox="1">
            <a:spLocks noChangeArrowheads="1"/>
          </p:cNvSpPr>
          <p:nvPr/>
        </p:nvSpPr>
        <p:spPr bwMode="auto">
          <a:xfrm>
            <a:off x="611188" y="1628775"/>
            <a:ext cx="7772400" cy="1223963"/>
          </a:xfrm>
          <a:prstGeom prst="rect">
            <a:avLst/>
          </a:prstGeom>
          <a:noFill/>
          <a:ln w="9525">
            <a:noFill/>
            <a:miter lim="800000"/>
            <a:headEnd/>
            <a:tailEnd/>
          </a:ln>
        </p:spPr>
        <p:txBody>
          <a:bodyPr/>
          <a:lstStyle/>
          <a:p>
            <a:pPr marL="342900" indent="-342900">
              <a:lnSpc>
                <a:spcPct val="110000"/>
              </a:lnSpc>
              <a:spcBef>
                <a:spcPct val="20000"/>
              </a:spcBef>
              <a:buClr>
                <a:schemeClr val="folHlink"/>
              </a:buClr>
              <a:buSzPct val="60000"/>
              <a:buFont typeface="Wingdings" pitchFamily="2" charset="2"/>
              <a:buChar char="n"/>
              <a:defRPr/>
            </a:pPr>
            <a:r>
              <a:rPr kumimoji="1" lang="zh-CN" altLang="en-US" sz="2400" b="1" kern="0" dirty="0" smtClean="0">
                <a:latin typeface="+mn-lt"/>
                <a:ea typeface="+mn-ea"/>
              </a:rPr>
              <a:t>根据</a:t>
            </a:r>
            <a:r>
              <a:rPr kumimoji="1" lang="zh-CN" altLang="en-US" sz="2400" b="1" kern="0" dirty="0">
                <a:latin typeface="+mn-lt"/>
                <a:ea typeface="+mn-ea"/>
              </a:rPr>
              <a:t>软件开发的</a:t>
            </a:r>
            <a:r>
              <a:rPr kumimoji="1" lang="zh-CN" altLang="en-US" sz="2400" b="1" kern="0" dirty="0" smtClean="0">
                <a:latin typeface="+mn-lt"/>
                <a:ea typeface="+mn-ea"/>
              </a:rPr>
              <a:t>需要</a:t>
            </a:r>
            <a:r>
              <a:rPr kumimoji="1" lang="zh-CN" altLang="en-US" sz="2400" b="1" kern="0" dirty="0">
                <a:latin typeface="+mn-lt"/>
                <a:ea typeface="+mn-ea"/>
              </a:rPr>
              <a:t>，</a:t>
            </a:r>
            <a:r>
              <a:rPr kumimoji="1" lang="zh-CN" altLang="en-US" sz="2400" b="1" kern="0" dirty="0" smtClean="0">
                <a:latin typeface="+mn-lt"/>
                <a:ea typeface="+mn-ea"/>
              </a:rPr>
              <a:t>进行</a:t>
            </a:r>
            <a:r>
              <a:rPr kumimoji="1" lang="zh-CN" altLang="en-US" sz="2400" b="1" kern="0" dirty="0">
                <a:latin typeface="+mn-lt"/>
                <a:ea typeface="+mn-ea"/>
              </a:rPr>
              <a:t>业务建模、需求建模、分析建模、设计建模和测试建模的过程。</a:t>
            </a:r>
          </a:p>
        </p:txBody>
      </p:sp>
      <p:pic>
        <p:nvPicPr>
          <p:cNvPr id="3584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492375"/>
            <a:ext cx="6983412"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333375"/>
            <a:ext cx="7793037" cy="1143000"/>
          </a:xfrm>
        </p:spPr>
        <p:txBody>
          <a:bodyPr/>
          <a:lstStyle/>
          <a:p>
            <a:r>
              <a:rPr lang="en-US" altLang="zh-CN" sz="4000" smtClean="0"/>
              <a:t>1.2.4</a:t>
            </a:r>
            <a:r>
              <a:rPr lang="en-US" altLang="zh-CN" sz="4000" b="0" smtClean="0">
                <a:solidFill>
                  <a:srgbClr val="000000"/>
                </a:solidFill>
                <a:latin typeface="PingFang SC"/>
              </a:rPr>
              <a:t> </a:t>
            </a:r>
            <a:r>
              <a:rPr lang="en-US" altLang="zh-CN" sz="4000" b="0" smtClean="0">
                <a:latin typeface="PingFang SC"/>
              </a:rPr>
              <a:t>Software modeling tools</a:t>
            </a:r>
            <a:endParaRPr lang="zh-CN" altLang="en-US" sz="4000" smtClean="0"/>
          </a:p>
        </p:txBody>
      </p:sp>
      <p:sp>
        <p:nvSpPr>
          <p:cNvPr id="36867" name="Rectangle 3"/>
          <p:cNvSpPr>
            <a:spLocks noGrp="1" noChangeArrowheads="1"/>
          </p:cNvSpPr>
          <p:nvPr>
            <p:ph type="body" idx="1"/>
          </p:nvPr>
        </p:nvSpPr>
        <p:spPr/>
        <p:txBody>
          <a:bodyPr/>
          <a:lstStyle/>
          <a:p>
            <a:r>
              <a:rPr lang="en-US" altLang="zh-CN" smtClean="0"/>
              <a:t>Rational Rose2003</a:t>
            </a:r>
          </a:p>
          <a:p>
            <a:r>
              <a:rPr lang="en-US" altLang="zh-CN" smtClean="0"/>
              <a:t>Enterprise Architect</a:t>
            </a:r>
          </a:p>
          <a:p>
            <a:r>
              <a:rPr lang="en-US" altLang="zh-CN" smtClean="0"/>
              <a:t>Microsoft Visio</a:t>
            </a:r>
          </a:p>
          <a:p>
            <a:r>
              <a:rPr lang="en-US" altLang="zh-CN" smtClean="0"/>
              <a:t>IBM Rational Software Architect</a:t>
            </a:r>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6"/>
          <p:cNvSpPr txBox="1">
            <a:spLocks noChangeArrowheads="1"/>
          </p:cNvSpPr>
          <p:nvPr/>
        </p:nvSpPr>
        <p:spPr bwMode="auto">
          <a:xfrm>
            <a:off x="395288" y="836613"/>
            <a:ext cx="41767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50000"/>
              </a:lnSpc>
              <a:spcBef>
                <a:spcPct val="30000"/>
              </a:spcBef>
              <a:buClrTx/>
              <a:buSzTx/>
              <a:buFontTx/>
              <a:buNone/>
            </a:pPr>
            <a:r>
              <a:rPr lang="en-US" altLang="zh-CN" sz="2800" dirty="0">
                <a:latin typeface="Times New Roman" pitchFamily="18" charset="0"/>
              </a:rPr>
              <a:t>Rational Rose2003:</a:t>
            </a:r>
          </a:p>
        </p:txBody>
      </p:sp>
      <p:pic>
        <p:nvPicPr>
          <p:cNvPr id="3789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628775"/>
            <a:ext cx="525621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38"/>
          <p:cNvSpPr txBox="1">
            <a:spLocks noChangeArrowheads="1"/>
          </p:cNvSpPr>
          <p:nvPr/>
        </p:nvSpPr>
        <p:spPr bwMode="auto">
          <a:xfrm>
            <a:off x="539750" y="4797425"/>
            <a:ext cx="78486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just" eaLnBrk="1" hangingPunct="1">
              <a:lnSpc>
                <a:spcPct val="130000"/>
              </a:lnSpc>
              <a:spcBef>
                <a:spcPct val="30000"/>
              </a:spcBef>
              <a:buClrTx/>
              <a:buSzTx/>
              <a:buFontTx/>
              <a:buNone/>
            </a:pPr>
            <a:r>
              <a:rPr lang="zh-CN" altLang="en-US" sz="2400" dirty="0">
                <a:latin typeface="Times New Roman" pitchFamily="18" charset="0"/>
              </a:rPr>
              <a:t>美国</a:t>
            </a:r>
            <a:r>
              <a:rPr lang="en-US" altLang="zh-CN" sz="2400" dirty="0" err="1">
                <a:latin typeface="Times New Roman" pitchFamily="18" charset="0"/>
              </a:rPr>
              <a:t>Raitonal</a:t>
            </a:r>
            <a:r>
              <a:rPr lang="zh-CN" altLang="en-US" sz="2400" dirty="0">
                <a:latin typeface="Times New Roman" pitchFamily="18" charset="0"/>
              </a:rPr>
              <a:t>公司推出，是一个强大的</a:t>
            </a:r>
            <a:r>
              <a:rPr lang="en-US" altLang="zh-CN" sz="2400" dirty="0">
                <a:latin typeface="Times New Roman" pitchFamily="18" charset="0"/>
              </a:rPr>
              <a:t>UML</a:t>
            </a:r>
            <a:r>
              <a:rPr lang="zh-CN" altLang="en-US" sz="2400" dirty="0">
                <a:latin typeface="Times New Roman" pitchFamily="18" charset="0"/>
              </a:rPr>
              <a:t>建模工具，但从</a:t>
            </a:r>
            <a:r>
              <a:rPr lang="en-US" altLang="zh-CN" sz="2400" dirty="0">
                <a:latin typeface="Times New Roman" pitchFamily="18" charset="0"/>
              </a:rPr>
              <a:t>2003</a:t>
            </a:r>
            <a:r>
              <a:rPr lang="zh-CN" altLang="en-US" sz="2400" dirty="0">
                <a:latin typeface="Times New Roman" pitchFamily="18" charset="0"/>
              </a:rPr>
              <a:t>版之后，并入</a:t>
            </a:r>
            <a:r>
              <a:rPr lang="en-US" altLang="zh-CN" sz="2400" dirty="0">
                <a:latin typeface="Times New Roman" pitchFamily="18" charset="0"/>
              </a:rPr>
              <a:t>IBM</a:t>
            </a:r>
            <a:r>
              <a:rPr lang="zh-CN" altLang="en-US" sz="2400" dirty="0">
                <a:latin typeface="Times New Roman" pitchFamily="18" charset="0"/>
              </a:rPr>
              <a:t>整体开发平台，称之为</a:t>
            </a:r>
            <a:r>
              <a:rPr lang="en-US" altLang="zh-CN" sz="2400" dirty="0">
                <a:latin typeface="Times New Roman" pitchFamily="18" charset="0"/>
              </a:rPr>
              <a:t>IBM rational software architect</a:t>
            </a:r>
            <a:r>
              <a:rPr lang="zh-CN" altLang="en-US" sz="2400"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8"/>
          <p:cNvSpPr>
            <a:spLocks noChangeArrowheads="1"/>
          </p:cNvSpPr>
          <p:nvPr/>
        </p:nvSpPr>
        <p:spPr bwMode="auto">
          <a:xfrm>
            <a:off x="541338" y="1535113"/>
            <a:ext cx="8221662" cy="467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just" eaLnBrk="1" hangingPunct="1">
              <a:lnSpc>
                <a:spcPts val="3000"/>
              </a:lnSpc>
              <a:spcBef>
                <a:spcPct val="0"/>
              </a:spcBef>
              <a:buClrTx/>
              <a:buSzTx/>
              <a:buFontTx/>
              <a:buNone/>
            </a:pPr>
            <a:r>
              <a:rPr kumimoji="0" lang="en-US" altLang="zh-CN" sz="2000" b="0" dirty="0">
                <a:latin typeface="Arial" pitchFamily="34" charset="0"/>
              </a:rPr>
              <a:t>        Rational Software Architect</a:t>
            </a:r>
            <a:r>
              <a:rPr kumimoji="0" lang="zh-CN" altLang="zh-CN" sz="2000" b="0" dirty="0">
                <a:latin typeface="Arial" pitchFamily="34" charset="0"/>
              </a:rPr>
              <a:t>（</a:t>
            </a:r>
            <a:r>
              <a:rPr kumimoji="0" lang="en-US" altLang="zh-CN" sz="2000" b="0" dirty="0">
                <a:latin typeface="Arial" pitchFamily="34" charset="0"/>
              </a:rPr>
              <a:t>RSA</a:t>
            </a:r>
            <a:r>
              <a:rPr kumimoji="0" lang="zh-CN" altLang="zh-CN" sz="2000" b="0" dirty="0">
                <a:latin typeface="Arial" pitchFamily="34" charset="0"/>
              </a:rPr>
              <a:t>）是由</a:t>
            </a:r>
            <a:r>
              <a:rPr kumimoji="0" lang="en-US" altLang="zh-CN" sz="2000" b="0" dirty="0">
                <a:latin typeface="Arial" pitchFamily="34" charset="0"/>
              </a:rPr>
              <a:t>IBM</a:t>
            </a:r>
            <a:r>
              <a:rPr kumimoji="0" lang="zh-CN" altLang="zh-CN" sz="2000" b="0" dirty="0">
                <a:latin typeface="Arial" pitchFamily="34" charset="0"/>
              </a:rPr>
              <a:t>公司的</a:t>
            </a:r>
            <a:r>
              <a:rPr kumimoji="0" lang="en-US" altLang="zh-CN" sz="2000" b="0" dirty="0">
                <a:latin typeface="Arial" pitchFamily="34" charset="0"/>
              </a:rPr>
              <a:t>Rational Software</a:t>
            </a:r>
            <a:r>
              <a:rPr kumimoji="0" lang="zh-CN" altLang="zh-CN" sz="2000" b="0" dirty="0">
                <a:latin typeface="Arial" pitchFamily="34" charset="0"/>
              </a:rPr>
              <a:t>部门开发的产品。</a:t>
            </a:r>
            <a:r>
              <a:rPr kumimoji="0" lang="en-US" altLang="zh-CN" sz="2000" b="0" dirty="0">
                <a:latin typeface="Arial" pitchFamily="34" charset="0"/>
              </a:rPr>
              <a:t>RSA</a:t>
            </a:r>
            <a:r>
              <a:rPr kumimoji="0" lang="zh-CN" altLang="zh-CN" sz="2000" b="0" dirty="0">
                <a:latin typeface="Arial" pitchFamily="34" charset="0"/>
              </a:rPr>
              <a:t>是一个基于</a:t>
            </a:r>
            <a:r>
              <a:rPr kumimoji="0" lang="en-US" altLang="zh-CN" sz="2000" b="0" dirty="0">
                <a:latin typeface="Arial" pitchFamily="34" charset="0"/>
              </a:rPr>
              <a:t>UML 2.1</a:t>
            </a:r>
            <a:r>
              <a:rPr kumimoji="0" lang="zh-CN" altLang="zh-CN" sz="2000" b="0" dirty="0">
                <a:latin typeface="Arial" pitchFamily="34" charset="0"/>
              </a:rPr>
              <a:t>的可视化建模和架构设计工具。</a:t>
            </a:r>
            <a:r>
              <a:rPr kumimoji="0" lang="en-US" altLang="zh-CN" sz="2000" b="0" dirty="0">
                <a:latin typeface="Arial" pitchFamily="34" charset="0"/>
              </a:rPr>
              <a:t>RSA</a:t>
            </a:r>
            <a:r>
              <a:rPr kumimoji="0" lang="zh-CN" altLang="zh-CN" sz="2000" b="0" dirty="0">
                <a:latin typeface="Arial" pitchFamily="34" charset="0"/>
              </a:rPr>
              <a:t>构建在</a:t>
            </a:r>
            <a:r>
              <a:rPr kumimoji="0" lang="en-US" altLang="zh-CN" sz="2000" b="0" dirty="0">
                <a:latin typeface="Arial" pitchFamily="34" charset="0"/>
              </a:rPr>
              <a:t>Eclipse</a:t>
            </a:r>
            <a:r>
              <a:rPr kumimoji="0" lang="zh-CN" altLang="zh-CN" sz="2000" b="0" dirty="0">
                <a:latin typeface="Arial" pitchFamily="34" charset="0"/>
              </a:rPr>
              <a:t>开源框架之上，它具备了可视化建模和模型驱动开发（</a:t>
            </a:r>
            <a:r>
              <a:rPr kumimoji="0" lang="en-US" altLang="zh-CN" sz="2000" b="0" dirty="0">
                <a:latin typeface="Arial" pitchFamily="34" charset="0"/>
              </a:rPr>
              <a:t>Model-Driven Development</a:t>
            </a:r>
            <a:r>
              <a:rPr kumimoji="0" lang="zh-CN" altLang="zh-CN" sz="2000" b="0" dirty="0">
                <a:latin typeface="Arial" pitchFamily="34" charset="0"/>
              </a:rPr>
              <a:t>）的能力。无论是普通的分布式应用还是</a:t>
            </a:r>
            <a:r>
              <a:rPr kumimoji="0" lang="en-US" altLang="zh-CN" sz="2000" b="0" dirty="0">
                <a:latin typeface="Arial" pitchFamily="34" charset="0"/>
              </a:rPr>
              <a:t>Web Services</a:t>
            </a:r>
            <a:r>
              <a:rPr kumimoji="0" lang="zh-CN" altLang="zh-CN" sz="2000" b="0" dirty="0">
                <a:latin typeface="Arial" pitchFamily="34" charset="0"/>
              </a:rPr>
              <a:t>，这个工具都是适用的</a:t>
            </a:r>
            <a:r>
              <a:rPr kumimoji="0" lang="zh-CN" altLang="zh-CN" sz="2000" b="0" dirty="0" smtClean="0">
                <a:latin typeface="Arial" pitchFamily="34" charset="0"/>
              </a:rPr>
              <a:t>。</a:t>
            </a:r>
            <a:endParaRPr kumimoji="0" lang="en-US" altLang="zh-CN" sz="2000" b="0" dirty="0" smtClean="0">
              <a:latin typeface="Arial" pitchFamily="34" charset="0"/>
            </a:endParaRPr>
          </a:p>
          <a:p>
            <a:pPr algn="just" eaLnBrk="1" hangingPunct="1">
              <a:lnSpc>
                <a:spcPts val="3000"/>
              </a:lnSpc>
              <a:spcBef>
                <a:spcPct val="0"/>
              </a:spcBef>
              <a:buClrTx/>
              <a:buSzTx/>
              <a:buFontTx/>
              <a:buNone/>
            </a:pPr>
            <a:r>
              <a:rPr kumimoji="0" lang="en-US" altLang="zh-CN" sz="2000" b="0" dirty="0">
                <a:latin typeface="Arial" pitchFamily="34" charset="0"/>
              </a:rPr>
              <a:t> </a:t>
            </a:r>
            <a:r>
              <a:rPr kumimoji="0" lang="en-US" altLang="zh-CN" sz="2000" b="0" dirty="0" smtClean="0">
                <a:latin typeface="Arial" pitchFamily="34" charset="0"/>
              </a:rPr>
              <a:t>       2002</a:t>
            </a:r>
            <a:r>
              <a:rPr kumimoji="0" lang="zh-CN" altLang="en-US" sz="2000" b="0" dirty="0" smtClean="0">
                <a:latin typeface="Arial" pitchFamily="34" charset="0"/>
              </a:rPr>
              <a:t>年</a:t>
            </a:r>
            <a:r>
              <a:rPr kumimoji="0" lang="en-US" altLang="zh-CN" sz="2000" b="0" dirty="0" smtClean="0">
                <a:latin typeface="Arial" pitchFamily="34" charset="0"/>
              </a:rPr>
              <a:t>IBM</a:t>
            </a:r>
            <a:r>
              <a:rPr kumimoji="0" lang="zh-CN" altLang="en-US" sz="2000" b="0" dirty="0" smtClean="0">
                <a:latin typeface="Arial" pitchFamily="34" charset="0"/>
              </a:rPr>
              <a:t>收购了</a:t>
            </a:r>
            <a:r>
              <a:rPr kumimoji="0" lang="en-US" altLang="zh-CN" sz="2000" b="0" dirty="0" smtClean="0">
                <a:latin typeface="Arial" pitchFamily="34" charset="0"/>
              </a:rPr>
              <a:t>Rational</a:t>
            </a:r>
            <a:r>
              <a:rPr kumimoji="0" lang="zh-CN" altLang="en-US" sz="2000" b="0" dirty="0" smtClean="0">
                <a:latin typeface="Arial" pitchFamily="34" charset="0"/>
              </a:rPr>
              <a:t>公司，将所有的</a:t>
            </a:r>
            <a:r>
              <a:rPr kumimoji="0" lang="en-US" altLang="zh-CN" sz="2000" b="0" dirty="0" smtClean="0">
                <a:latin typeface="Arial" pitchFamily="34" charset="0"/>
              </a:rPr>
              <a:t>Rational</a:t>
            </a:r>
            <a:r>
              <a:rPr kumimoji="0" lang="zh-CN" altLang="en-US" sz="2000" b="0" dirty="0" smtClean="0">
                <a:latin typeface="Arial" pitchFamily="34" charset="0"/>
              </a:rPr>
              <a:t>软件产品进行整合，形成了</a:t>
            </a:r>
            <a:r>
              <a:rPr kumimoji="0" lang="en-US" altLang="zh-CN" sz="2000" b="0" dirty="0" smtClean="0">
                <a:latin typeface="Arial" pitchFamily="34" charset="0"/>
              </a:rPr>
              <a:t>IBM Rational</a:t>
            </a:r>
            <a:r>
              <a:rPr kumimoji="0" lang="zh-CN" altLang="en-US" sz="2000" b="0" dirty="0" smtClean="0">
                <a:latin typeface="Arial" pitchFamily="34" charset="0"/>
              </a:rPr>
              <a:t>软件交付平台（</a:t>
            </a:r>
            <a:r>
              <a:rPr kumimoji="0" lang="en-US" altLang="zh-CN" sz="2000" b="0" dirty="0" smtClean="0">
                <a:latin typeface="Arial" pitchFamily="34" charset="0"/>
              </a:rPr>
              <a:t>IBM Rational Delivery Platform</a:t>
            </a:r>
            <a:r>
              <a:rPr kumimoji="0" lang="zh-CN" altLang="en-US" sz="2000" b="0" dirty="0" smtClean="0">
                <a:latin typeface="Arial" pitchFamily="34" charset="0"/>
              </a:rPr>
              <a:t>），包括</a:t>
            </a:r>
            <a:r>
              <a:rPr kumimoji="0" lang="zh-CN" altLang="zh-CN" sz="2000" b="0" dirty="0" smtClean="0">
                <a:latin typeface="Arial" pitchFamily="34" charset="0"/>
              </a:rPr>
              <a:t>如</a:t>
            </a:r>
            <a:r>
              <a:rPr kumimoji="0" lang="zh-CN" altLang="zh-CN" sz="2000" b="0" dirty="0">
                <a:latin typeface="Arial" pitchFamily="34" charset="0"/>
              </a:rPr>
              <a:t>下子工具：</a:t>
            </a:r>
          </a:p>
          <a:p>
            <a:pPr eaLnBrk="1" hangingPunct="1">
              <a:lnSpc>
                <a:spcPts val="3000"/>
              </a:lnSpc>
              <a:spcBef>
                <a:spcPct val="0"/>
              </a:spcBef>
              <a:buClrTx/>
              <a:buSzTx/>
              <a:buFontTx/>
              <a:buNone/>
            </a:pPr>
            <a:r>
              <a:rPr kumimoji="0" lang="zh-CN" altLang="zh-CN" sz="2000" b="0" dirty="0">
                <a:latin typeface="Arial" pitchFamily="34" charset="0"/>
              </a:rPr>
              <a:t>（</a:t>
            </a:r>
            <a:r>
              <a:rPr kumimoji="0" lang="en-US" altLang="zh-CN" sz="2000" b="0" dirty="0">
                <a:latin typeface="Arial" pitchFamily="34" charset="0"/>
              </a:rPr>
              <a:t>1</a:t>
            </a:r>
            <a:r>
              <a:rPr kumimoji="0" lang="zh-CN" altLang="zh-CN" sz="2000" b="0" dirty="0">
                <a:latin typeface="Arial" pitchFamily="34" charset="0"/>
              </a:rPr>
              <a:t>）</a:t>
            </a:r>
            <a:r>
              <a:rPr kumimoji="0" lang="en-US" altLang="zh-CN" sz="2000" b="0" dirty="0">
                <a:latin typeface="Arial" pitchFamily="34" charset="0"/>
              </a:rPr>
              <a:t>Rational Software Architect</a:t>
            </a:r>
            <a:endParaRPr kumimoji="0" lang="zh-CN" altLang="zh-CN" sz="2000" b="0" dirty="0">
              <a:latin typeface="Arial" pitchFamily="34" charset="0"/>
            </a:endParaRPr>
          </a:p>
          <a:p>
            <a:pPr eaLnBrk="1" hangingPunct="1">
              <a:lnSpc>
                <a:spcPts val="3000"/>
              </a:lnSpc>
              <a:spcBef>
                <a:spcPct val="0"/>
              </a:spcBef>
              <a:buClrTx/>
              <a:buSzTx/>
              <a:buFontTx/>
              <a:buNone/>
            </a:pPr>
            <a:r>
              <a:rPr kumimoji="0" lang="zh-CN" altLang="zh-CN" sz="2000" b="0" dirty="0">
                <a:latin typeface="Arial" pitchFamily="34" charset="0"/>
              </a:rPr>
              <a:t>（</a:t>
            </a:r>
            <a:r>
              <a:rPr kumimoji="0" lang="en-US" altLang="zh-CN" sz="2000" b="0" dirty="0">
                <a:latin typeface="Arial" pitchFamily="34" charset="0"/>
              </a:rPr>
              <a:t>2</a:t>
            </a:r>
            <a:r>
              <a:rPr kumimoji="0" lang="zh-CN" altLang="zh-CN" sz="2000" b="0" dirty="0">
                <a:latin typeface="Arial" pitchFamily="34" charset="0"/>
              </a:rPr>
              <a:t>）</a:t>
            </a:r>
            <a:r>
              <a:rPr kumimoji="0" lang="en-US" altLang="zh-CN" sz="2000" b="0" dirty="0">
                <a:latin typeface="Arial" pitchFamily="34" charset="0"/>
              </a:rPr>
              <a:t>Rational Systems Developer</a:t>
            </a:r>
            <a:endParaRPr kumimoji="0" lang="zh-CN" altLang="zh-CN" sz="2000" b="0" dirty="0">
              <a:latin typeface="Arial" pitchFamily="34" charset="0"/>
            </a:endParaRPr>
          </a:p>
          <a:p>
            <a:pPr eaLnBrk="1" hangingPunct="1">
              <a:lnSpc>
                <a:spcPts val="3000"/>
              </a:lnSpc>
              <a:spcBef>
                <a:spcPct val="0"/>
              </a:spcBef>
              <a:buClrTx/>
              <a:buSzTx/>
              <a:buFontTx/>
              <a:buNone/>
            </a:pPr>
            <a:r>
              <a:rPr kumimoji="0" lang="zh-CN" altLang="zh-CN" sz="2000" b="0" dirty="0">
                <a:latin typeface="Arial" pitchFamily="34" charset="0"/>
              </a:rPr>
              <a:t>（</a:t>
            </a:r>
            <a:r>
              <a:rPr kumimoji="0" lang="en-US" altLang="zh-CN" sz="2000" b="0" dirty="0">
                <a:latin typeface="Arial" pitchFamily="34" charset="0"/>
              </a:rPr>
              <a:t>3</a:t>
            </a:r>
            <a:r>
              <a:rPr kumimoji="0" lang="zh-CN" altLang="zh-CN" sz="2000" b="0" dirty="0">
                <a:latin typeface="Arial" pitchFamily="34" charset="0"/>
              </a:rPr>
              <a:t>）</a:t>
            </a:r>
            <a:r>
              <a:rPr kumimoji="0" lang="en-US" altLang="zh-CN" sz="2000" b="0" dirty="0">
                <a:latin typeface="Arial" pitchFamily="34" charset="0"/>
              </a:rPr>
              <a:t>Rational Application Developer</a:t>
            </a:r>
            <a:endParaRPr kumimoji="0" lang="zh-CN" altLang="zh-CN" sz="2000" b="0" dirty="0">
              <a:latin typeface="Arial" pitchFamily="34" charset="0"/>
            </a:endParaRPr>
          </a:p>
          <a:p>
            <a:pPr eaLnBrk="1" hangingPunct="1">
              <a:lnSpc>
                <a:spcPts val="3000"/>
              </a:lnSpc>
              <a:spcBef>
                <a:spcPct val="0"/>
              </a:spcBef>
              <a:buClrTx/>
              <a:buSzTx/>
              <a:buFontTx/>
              <a:buNone/>
            </a:pPr>
            <a:endParaRPr kumimoji="0" lang="zh-CN" altLang="zh-CN" sz="2000" b="0" dirty="0">
              <a:latin typeface="Arial" pitchFamily="34" charset="0"/>
            </a:endParaRPr>
          </a:p>
        </p:txBody>
      </p:sp>
      <p:sp>
        <p:nvSpPr>
          <p:cNvPr id="8" name="Text Box 36"/>
          <p:cNvSpPr txBox="1">
            <a:spLocks noChangeArrowheads="1"/>
          </p:cNvSpPr>
          <p:nvPr/>
        </p:nvSpPr>
        <p:spPr bwMode="auto">
          <a:xfrm>
            <a:off x="395288" y="836613"/>
            <a:ext cx="56168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50000"/>
              </a:lnSpc>
              <a:spcBef>
                <a:spcPct val="30000"/>
              </a:spcBef>
              <a:buClrTx/>
              <a:buSzTx/>
              <a:buFontTx/>
              <a:buNone/>
            </a:pPr>
            <a:r>
              <a:rPr lang="en-US" altLang="zh-CN" sz="2800" dirty="0" smtClean="0">
                <a:latin typeface="Times New Roman" pitchFamily="18" charset="0"/>
              </a:rPr>
              <a:t>Rational Software Architect:</a:t>
            </a:r>
            <a:endParaRPr lang="en-US" altLang="zh-CN" sz="28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1676400"/>
            <a:ext cx="822325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6"/>
          <p:cNvSpPr txBox="1">
            <a:spLocks noChangeArrowheads="1"/>
          </p:cNvSpPr>
          <p:nvPr/>
        </p:nvSpPr>
        <p:spPr bwMode="auto">
          <a:xfrm>
            <a:off x="395288" y="836613"/>
            <a:ext cx="56168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50000"/>
              </a:lnSpc>
              <a:spcBef>
                <a:spcPct val="30000"/>
              </a:spcBef>
              <a:buClrTx/>
              <a:buSzTx/>
              <a:buFontTx/>
              <a:buNone/>
            </a:pPr>
            <a:r>
              <a:rPr lang="en-US" altLang="zh-CN" sz="2800" dirty="0" smtClean="0">
                <a:latin typeface="Times New Roman" pitchFamily="18" charset="0"/>
              </a:rPr>
              <a:t>Rational Software Architect:</a:t>
            </a:r>
            <a:endParaRPr lang="en-US" altLang="zh-CN" sz="28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idx="4294967295"/>
          </p:nvPr>
        </p:nvSpPr>
        <p:spPr>
          <a:xfrm>
            <a:off x="539750" y="1916113"/>
            <a:ext cx="7772400" cy="4176712"/>
          </a:xfrm>
        </p:spPr>
        <p:txBody>
          <a:bodyPr/>
          <a:lstStyle/>
          <a:p>
            <a:pPr algn="ctr" eaLnBrk="1" hangingPunct="1">
              <a:defRPr/>
            </a:pPr>
            <a:r>
              <a:rPr lang="en-US" altLang="zh-CN" dirty="0">
                <a:solidFill>
                  <a:schemeClr val="hlink"/>
                </a:solidFill>
              </a:rPr>
              <a:t>Chapter 1 </a:t>
            </a:r>
            <a:br>
              <a:rPr lang="en-US" altLang="zh-CN" dirty="0">
                <a:solidFill>
                  <a:schemeClr val="hlink"/>
                </a:solidFill>
              </a:rPr>
            </a:br>
            <a:r>
              <a:rPr lang="en-US" altLang="zh-CN" b="0" dirty="0">
                <a:solidFill>
                  <a:srgbClr val="FF0000"/>
                </a:solidFill>
              </a:rPr>
              <a:t>Why we modeling and What is UML</a:t>
            </a:r>
            <a:r>
              <a:rPr lang="en-US" altLang="zh-CN" b="0" dirty="0"/>
              <a:t/>
            </a:r>
            <a:br>
              <a:rPr lang="en-US" altLang="zh-CN" b="0" dirty="0"/>
            </a:br>
            <a:r>
              <a:rPr lang="zh-CN" altLang="en-US" dirty="0">
                <a:solidFill>
                  <a:srgbClr val="660033"/>
                </a:solidFill>
                <a:effectLst>
                  <a:outerShdw blurRad="38100" dist="38100" dir="2700000" algn="tl">
                    <a:srgbClr val="C0C0C0"/>
                  </a:outerShdw>
                </a:effectLst>
                <a:latin typeface="华文新魏" pitchFamily="2" charset="-122"/>
                <a:ea typeface="华文新魏" pitchFamily="2" charset="-122"/>
              </a:rPr>
              <a:t/>
            </a:r>
            <a:br>
              <a:rPr lang="zh-CN" altLang="en-US" dirty="0">
                <a:solidFill>
                  <a:srgbClr val="660033"/>
                </a:solidFill>
                <a:effectLst>
                  <a:outerShdw blurRad="38100" dist="38100" dir="2700000" algn="tl">
                    <a:srgbClr val="C0C0C0"/>
                  </a:outerShdw>
                </a:effectLst>
                <a:latin typeface="华文新魏" pitchFamily="2" charset="-122"/>
                <a:ea typeface="华文新魏" pitchFamily="2" charset="-122"/>
              </a:rPr>
            </a:br>
            <a:r>
              <a:rPr lang="zh-CN" altLang="en-US" sz="5400" dirty="0">
                <a:solidFill>
                  <a:srgbClr val="660033"/>
                </a:solidFill>
                <a:effectLst>
                  <a:outerShdw blurRad="38100" dist="38100" dir="2700000" algn="tl">
                    <a:srgbClr val="C0C0C0"/>
                  </a:outerShdw>
                </a:effectLst>
                <a:latin typeface="华文新魏" pitchFamily="2" charset="-122"/>
              </a:rPr>
              <a:t/>
            </a:r>
            <a:br>
              <a:rPr lang="zh-CN" altLang="en-US" sz="5400" dirty="0">
                <a:solidFill>
                  <a:srgbClr val="660033"/>
                </a:solidFill>
                <a:effectLst>
                  <a:outerShdw blurRad="38100" dist="38100" dir="2700000" algn="tl">
                    <a:srgbClr val="C0C0C0"/>
                  </a:outerShdw>
                </a:effectLst>
                <a:latin typeface="华文新魏" pitchFamily="2" charset="-122"/>
              </a:rPr>
            </a:br>
            <a:endParaRPr lang="en-US" altLang="zh-CN" sz="2800" dirty="0">
              <a:solidFill>
                <a:srgbClr val="660033"/>
              </a:solidFill>
              <a:effectLst>
                <a:outerShdw blurRad="38100" dist="38100" dir="2700000" algn="tl">
                  <a:srgbClr val="C0C0C0"/>
                </a:outerShdw>
              </a:effectLst>
              <a:latin typeface="华文新魏" pitchFamily="2" charset="-122"/>
            </a:endParaRPr>
          </a:p>
        </p:txBody>
      </p:sp>
    </p:spTree>
  </p:cSld>
  <p:clrMapOvr>
    <a:masterClrMapping/>
  </p:clrMapOvr>
  <p:transition>
    <p:newsfla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6"/>
          <p:cNvSpPr txBox="1">
            <a:spLocks noChangeArrowheads="1"/>
          </p:cNvSpPr>
          <p:nvPr/>
        </p:nvSpPr>
        <p:spPr bwMode="auto">
          <a:xfrm>
            <a:off x="395288" y="836613"/>
            <a:ext cx="41767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50000"/>
              </a:lnSpc>
              <a:spcBef>
                <a:spcPct val="30000"/>
              </a:spcBef>
              <a:buClrTx/>
              <a:buSzTx/>
              <a:buFontTx/>
              <a:buNone/>
            </a:pPr>
            <a:r>
              <a:rPr lang="en-US" altLang="zh-CN" sz="2800" dirty="0">
                <a:latin typeface="Times New Roman" pitchFamily="18" charset="0"/>
              </a:rPr>
              <a:t>Enterprise Architect:</a:t>
            </a:r>
          </a:p>
        </p:txBody>
      </p:sp>
      <p:sp>
        <p:nvSpPr>
          <p:cNvPr id="38915" name="Text Box 37"/>
          <p:cNvSpPr txBox="1">
            <a:spLocks noChangeArrowheads="1"/>
          </p:cNvSpPr>
          <p:nvPr/>
        </p:nvSpPr>
        <p:spPr bwMode="auto">
          <a:xfrm>
            <a:off x="611560" y="5014297"/>
            <a:ext cx="78486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130000"/>
              </a:lnSpc>
              <a:spcBef>
                <a:spcPts val="0"/>
              </a:spcBef>
              <a:buClrTx/>
              <a:buSzTx/>
              <a:buFontTx/>
              <a:buNone/>
            </a:pPr>
            <a:r>
              <a:rPr lang="zh-CN" altLang="en-US" sz="2400" dirty="0">
                <a:latin typeface="Times New Roman" pitchFamily="18" charset="0"/>
              </a:rPr>
              <a:t>澳大利亚</a:t>
            </a:r>
            <a:r>
              <a:rPr lang="en-US" altLang="zh-CN" sz="2400" dirty="0" err="1">
                <a:latin typeface="Times New Roman" pitchFamily="18" charset="0"/>
              </a:rPr>
              <a:t>Sparx</a:t>
            </a:r>
            <a:r>
              <a:rPr lang="zh-CN" altLang="en-US" sz="2400" dirty="0">
                <a:latin typeface="Times New Roman" pitchFamily="18" charset="0"/>
              </a:rPr>
              <a:t>公司推出</a:t>
            </a:r>
            <a:r>
              <a:rPr lang="zh-CN" altLang="en-US" sz="2400" dirty="0" smtClean="0">
                <a:latin typeface="Times New Roman" pitchFamily="18" charset="0"/>
              </a:rPr>
              <a:t>，被</a:t>
            </a:r>
            <a:r>
              <a:rPr lang="zh-CN" altLang="en-US" sz="2400" dirty="0">
                <a:latin typeface="Times New Roman" pitchFamily="18" charset="0"/>
              </a:rPr>
              <a:t>业界广泛接受</a:t>
            </a:r>
            <a:r>
              <a:rPr lang="zh-CN" altLang="en-US" sz="2400" dirty="0" smtClean="0">
                <a:latin typeface="Times New Roman" pitchFamily="18" charset="0"/>
              </a:rPr>
              <a:t>。</a:t>
            </a:r>
            <a:endParaRPr lang="en-US" altLang="zh-CN" sz="2400" dirty="0">
              <a:latin typeface="Times New Roman" pitchFamily="18" charset="0"/>
            </a:endParaRPr>
          </a:p>
          <a:p>
            <a:pPr algn="ctr" eaLnBrk="1" hangingPunct="1">
              <a:lnSpc>
                <a:spcPct val="130000"/>
              </a:lnSpc>
              <a:spcBef>
                <a:spcPts val="0"/>
              </a:spcBef>
              <a:buClrTx/>
              <a:buSzTx/>
              <a:buFontTx/>
              <a:buNone/>
            </a:pPr>
            <a:r>
              <a:rPr lang="en-US" altLang="zh-CN" sz="2400" dirty="0" smtClean="0">
                <a:latin typeface="Times New Roman" pitchFamily="18" charset="0"/>
              </a:rPr>
              <a:t>https</a:t>
            </a:r>
            <a:r>
              <a:rPr lang="en-US" altLang="zh-CN" sz="2400" dirty="0">
                <a:latin typeface="Times New Roman" pitchFamily="18" charset="0"/>
              </a:rPr>
              <a:t>://sparxsystems.com/</a:t>
            </a:r>
            <a:endParaRPr lang="zh-CN" altLang="en-US" sz="2400" dirty="0">
              <a:latin typeface="Times New Roman" pitchFamily="18" charset="0"/>
            </a:endParaRPr>
          </a:p>
        </p:txBody>
      </p:sp>
      <p:pic>
        <p:nvPicPr>
          <p:cNvPr id="38916"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628775"/>
            <a:ext cx="5545138"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020" name="Text Box 36"/>
          <p:cNvSpPr txBox="1">
            <a:spLocks noChangeArrowheads="1"/>
          </p:cNvSpPr>
          <p:nvPr/>
        </p:nvSpPr>
        <p:spPr bwMode="auto">
          <a:xfrm>
            <a:off x="466725" y="844550"/>
            <a:ext cx="4176713" cy="733425"/>
          </a:xfrm>
          <a:prstGeom prst="rect">
            <a:avLst/>
          </a:prstGeom>
          <a:noFill/>
          <a:ln w="12700">
            <a:noFill/>
            <a:miter lim="800000"/>
            <a:headEnd/>
            <a:tailEnd/>
          </a:ln>
          <a:effectLst/>
        </p:spPr>
        <p:txBody>
          <a:bodyPr>
            <a:spAutoFit/>
          </a:bodyPr>
          <a:lstStyle/>
          <a:p>
            <a:pPr eaLnBrk="1" hangingPunct="1">
              <a:lnSpc>
                <a:spcPct val="150000"/>
              </a:lnSpc>
              <a:spcBef>
                <a:spcPct val="30000"/>
              </a:spcBef>
              <a:defRPr/>
            </a:pPr>
            <a:r>
              <a:rPr kumimoji="1" lang="en-US" altLang="zh-CN" sz="2800" b="1">
                <a:effectLst>
                  <a:outerShdw blurRad="38100" dist="38100" dir="2700000" algn="tl">
                    <a:srgbClr val="C0C0C0"/>
                  </a:outerShdw>
                </a:effectLst>
                <a:latin typeface="Times New Roman" pitchFamily="18" charset="0"/>
              </a:rPr>
              <a:t>Microsoft Visio:</a:t>
            </a:r>
          </a:p>
        </p:txBody>
      </p:sp>
      <p:pic>
        <p:nvPicPr>
          <p:cNvPr id="39939"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628775"/>
            <a:ext cx="3887788"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Contents</a:t>
            </a:r>
            <a:endParaRPr lang="zh-CN" altLang="en-US" smtClean="0"/>
          </a:p>
        </p:txBody>
      </p:sp>
      <p:sp>
        <p:nvSpPr>
          <p:cNvPr id="54275" name="Rectangle 3"/>
          <p:cNvSpPr>
            <a:spLocks noGrp="1" noChangeArrowheads="1"/>
          </p:cNvSpPr>
          <p:nvPr>
            <p:ph type="body" idx="1"/>
          </p:nvPr>
        </p:nvSpPr>
        <p:spPr/>
        <p:txBody>
          <a:bodyPr/>
          <a:lstStyle/>
          <a:p>
            <a:pPr>
              <a:defRPr/>
            </a:pPr>
            <a:r>
              <a:rPr lang="en-US" altLang="zh-CN" dirty="0">
                <a:solidFill>
                  <a:schemeClr val="tx2"/>
                </a:solidFill>
              </a:rPr>
              <a:t>1.1  Why We Modeling</a:t>
            </a:r>
            <a:endParaRPr lang="zh-CN" altLang="en-US" dirty="0">
              <a:solidFill>
                <a:schemeClr val="tx2"/>
              </a:solidFill>
            </a:endParaRPr>
          </a:p>
          <a:p>
            <a:pPr>
              <a:defRPr/>
            </a:pPr>
            <a:r>
              <a:rPr lang="en-US" altLang="zh-CN" dirty="0">
                <a:solidFill>
                  <a:schemeClr val="tx2"/>
                </a:solidFill>
              </a:rPr>
              <a:t>1.2  Software Modeling</a:t>
            </a:r>
          </a:p>
          <a:p>
            <a:pPr>
              <a:defRPr/>
            </a:pPr>
            <a:r>
              <a:rPr lang="en-US" altLang="zh-CN" dirty="0">
                <a:solidFill>
                  <a:srgbClr val="FF0000"/>
                </a:solidFill>
              </a:rPr>
              <a:t>1.3 Introducing the UML</a:t>
            </a:r>
          </a:p>
          <a:p>
            <a:pPr lvl="1">
              <a:defRPr/>
            </a:pPr>
            <a:r>
              <a:rPr lang="en-US" altLang="zh-CN" dirty="0">
                <a:solidFill>
                  <a:schemeClr val="tx2"/>
                </a:solidFill>
              </a:rPr>
              <a:t>1.3.1</a:t>
            </a:r>
            <a:r>
              <a:rPr lang="en-US" altLang="zh-CN" b="0" dirty="0">
                <a:solidFill>
                  <a:srgbClr val="000000"/>
                </a:solidFill>
                <a:latin typeface="PingFang SC"/>
              </a:rPr>
              <a:t> </a:t>
            </a:r>
            <a:r>
              <a:rPr lang="en-US" altLang="zh-CN" dirty="0">
                <a:solidFill>
                  <a:schemeClr val="tx2"/>
                </a:solidFill>
                <a:cs typeface="+mn-cs"/>
              </a:rPr>
              <a:t>What is UML</a:t>
            </a:r>
          </a:p>
          <a:p>
            <a:pPr lvl="1">
              <a:defRPr/>
            </a:pPr>
            <a:r>
              <a:rPr lang="en-US" altLang="zh-CN" dirty="0">
                <a:solidFill>
                  <a:schemeClr val="tx2"/>
                </a:solidFill>
              </a:rPr>
              <a:t>1.3.2 </a:t>
            </a:r>
            <a:r>
              <a:rPr lang="en-US" altLang="zh-CN" dirty="0" smtClean="0">
                <a:solidFill>
                  <a:schemeClr val="tx2"/>
                </a:solidFill>
              </a:rPr>
              <a:t> The </a:t>
            </a:r>
            <a:r>
              <a:rPr lang="en-US" altLang="zh-CN" dirty="0">
                <a:solidFill>
                  <a:schemeClr val="tx2"/>
                </a:solidFill>
              </a:rPr>
              <a:t>history of UML</a:t>
            </a:r>
          </a:p>
          <a:p>
            <a:pPr lvl="1">
              <a:defRPr/>
            </a:pPr>
            <a:r>
              <a:rPr lang="en-US" altLang="zh-CN" dirty="0">
                <a:solidFill>
                  <a:schemeClr val="tx2"/>
                </a:solidFill>
              </a:rPr>
              <a:t>1.3.3</a:t>
            </a:r>
            <a:r>
              <a:rPr lang="en-US" altLang="zh-CN" b="0" dirty="0">
                <a:solidFill>
                  <a:srgbClr val="002060"/>
                </a:solidFill>
                <a:latin typeface="PingFang SC"/>
              </a:rPr>
              <a:t> </a:t>
            </a:r>
            <a:r>
              <a:rPr lang="en-US" altLang="zh-CN" dirty="0">
                <a:solidFill>
                  <a:schemeClr val="tx2"/>
                </a:solidFill>
              </a:rPr>
              <a:t>The essence of UML</a:t>
            </a:r>
          </a:p>
          <a:p>
            <a:pPr>
              <a:defRPr/>
            </a:pPr>
            <a:r>
              <a:rPr lang="en-US" altLang="zh-CN" dirty="0">
                <a:solidFill>
                  <a:schemeClr val="tx2"/>
                </a:solidFill>
              </a:rPr>
              <a:t>1.4  An example of UML modeling</a:t>
            </a: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ea typeface="宋体" pitchFamily="2" charset="-122"/>
              </a:rPr>
              <a:t>What is UML?</a:t>
            </a:r>
          </a:p>
        </p:txBody>
      </p:sp>
      <p:sp>
        <p:nvSpPr>
          <p:cNvPr id="44035" name="Rectangle 3"/>
          <p:cNvSpPr>
            <a:spLocks noGrp="1" noChangeArrowheads="1"/>
          </p:cNvSpPr>
          <p:nvPr>
            <p:ph sz="quarter" idx="1"/>
          </p:nvPr>
        </p:nvSpPr>
        <p:spPr/>
        <p:txBody>
          <a:bodyPr/>
          <a:lstStyle/>
          <a:p>
            <a:pPr algn="just" eaLnBrk="1" hangingPunct="1"/>
            <a:r>
              <a:rPr lang="en-US" altLang="zh-CN" sz="2800" dirty="0" smtClean="0"/>
              <a:t>UML → “Unified Modeling Language”</a:t>
            </a:r>
          </a:p>
          <a:p>
            <a:pPr lvl="1" algn="just" eaLnBrk="1" hangingPunct="1"/>
            <a:r>
              <a:rPr lang="en-US" altLang="zh-CN" sz="2400" dirty="0" smtClean="0">
                <a:solidFill>
                  <a:srgbClr val="FF3300"/>
                </a:solidFill>
              </a:rPr>
              <a:t>Unified</a:t>
            </a:r>
            <a:r>
              <a:rPr lang="en-US" altLang="zh-CN" sz="2400" dirty="0" smtClean="0"/>
              <a:t>: UML has become a world standard</a:t>
            </a:r>
          </a:p>
          <a:p>
            <a:pPr lvl="1" algn="just" eaLnBrk="1" hangingPunct="1"/>
            <a:r>
              <a:rPr lang="en-US" altLang="zh-CN" sz="2400" dirty="0" smtClean="0">
                <a:solidFill>
                  <a:srgbClr val="FF3300"/>
                </a:solidFill>
              </a:rPr>
              <a:t>Modeling</a:t>
            </a:r>
            <a:r>
              <a:rPr lang="en-US" altLang="zh-CN" sz="2400" dirty="0" smtClean="0"/>
              <a:t>: Describing a software system at a high level of abstraction</a:t>
            </a:r>
          </a:p>
          <a:p>
            <a:pPr lvl="1" algn="just" eaLnBrk="1" hangingPunct="1"/>
            <a:r>
              <a:rPr lang="en-US" altLang="zh-CN" sz="2400" dirty="0" smtClean="0">
                <a:solidFill>
                  <a:srgbClr val="FF3300"/>
                </a:solidFill>
              </a:rPr>
              <a:t>Language</a:t>
            </a:r>
            <a:r>
              <a:rPr lang="en-US" altLang="zh-CN" sz="2400" dirty="0" smtClean="0"/>
              <a:t>: More comprehensible, ready-to-use, expressive, and </a:t>
            </a:r>
            <a:r>
              <a:rPr lang="en-US" altLang="zh-CN" sz="2400" dirty="0" err="1" smtClean="0"/>
              <a:t>visualing</a:t>
            </a:r>
            <a:r>
              <a:rPr lang="en-US" altLang="zh-CN" sz="2400" dirty="0" smtClean="0"/>
              <a:t>. </a:t>
            </a:r>
          </a:p>
          <a:p>
            <a:pPr lvl="1" algn="just" eaLnBrk="1" hangingPunct="1"/>
            <a:r>
              <a:rPr lang="en-US" altLang="zh-CN" sz="2400" dirty="0" smtClean="0">
                <a:hlinkClick r:id="rId3"/>
              </a:rPr>
              <a:t>https://www.uml.org</a:t>
            </a:r>
            <a:endParaRPr lang="en-US" altLang="zh-CN" sz="2400" dirty="0" smtClean="0"/>
          </a:p>
          <a:p>
            <a:pPr lvl="1" algn="just" eaLnBrk="1" hangingPunct="1"/>
            <a:endParaRPr lang="en-US" altLang="zh-CN" dirty="0" smtClean="0"/>
          </a:p>
          <a:p>
            <a:pPr lvl="1" algn="just" eaLnBrk="1" hangingPunct="1"/>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742DAB38-BD86-4308-8B3C-813F3B68AED3}" type="slidenum">
              <a:rPr kumimoji="0" lang="en-US" altLang="zh-CN" sz="1400" b="0" smtClean="0">
                <a:solidFill>
                  <a:schemeClr val="accent2"/>
                </a:solidFill>
              </a:rPr>
              <a:pPr>
                <a:spcBef>
                  <a:spcPct val="0"/>
                </a:spcBef>
                <a:buClrTx/>
                <a:buSzTx/>
                <a:buFontTx/>
                <a:buNone/>
              </a:pPr>
              <a:t>34</a:t>
            </a:fld>
            <a:r>
              <a:rPr kumimoji="0" lang="en-US" altLang="zh-CN" sz="1400" b="0" smtClean="0">
                <a:solidFill>
                  <a:schemeClr val="accent2"/>
                </a:solidFill>
              </a:rPr>
              <a:t>-</a:t>
            </a:r>
          </a:p>
        </p:txBody>
      </p:sp>
      <p:sp>
        <p:nvSpPr>
          <p:cNvPr id="5" name="Text Box 4"/>
          <p:cNvSpPr txBox="1">
            <a:spLocks noGrp="1" noChangeArrowheads="1"/>
          </p:cNvSpPr>
          <p:nvPr>
            <p:ph idx="1"/>
          </p:nvPr>
        </p:nvSpPr>
        <p:spPr>
          <a:xfrm>
            <a:off x="723900" y="2205038"/>
            <a:ext cx="7272338" cy="2736850"/>
          </a:xfrm>
          <a:solidFill>
            <a:srgbClr val="CCFFFF"/>
          </a:solidFill>
          <a:ln>
            <a:solidFill>
              <a:schemeClr val="tx1"/>
            </a:solidFill>
            <a:miter lim="800000"/>
            <a:headEnd/>
            <a:tailEnd/>
          </a:ln>
        </p:spPr>
        <p:txBody>
          <a:bodyPr>
            <a:spAutoFit/>
          </a:bodyPr>
          <a:lstStyle/>
          <a:p>
            <a:pPr algn="just" eaLnBrk="1" hangingPunct="1">
              <a:lnSpc>
                <a:spcPct val="120000"/>
              </a:lnSpc>
              <a:spcBef>
                <a:spcPct val="50000"/>
              </a:spcBef>
              <a:defRPr/>
            </a:pPr>
            <a:r>
              <a:rPr lang="zh-CN" altLang="zh-CN" sz="2400" dirty="0">
                <a:effectLst>
                  <a:outerShdw blurRad="38100" dist="38100" dir="2700000" algn="tl">
                    <a:srgbClr val="FFFFFF"/>
                  </a:outerShdw>
                </a:effectLst>
              </a:rPr>
              <a:t>Unified Modeling Language（统一建模语言）是对象管理组织</a:t>
            </a:r>
            <a:r>
              <a:rPr lang="zh-CN" altLang="en-US" sz="2400" dirty="0">
                <a:effectLst>
                  <a:outerShdw blurRad="38100" dist="38100" dir="2700000" algn="tl">
                    <a:srgbClr val="FFFFFF"/>
                  </a:outerShdw>
                </a:effectLst>
              </a:rPr>
              <a:t>（</a:t>
            </a:r>
            <a:r>
              <a:rPr lang="zh-CN" altLang="zh-CN" sz="2400" dirty="0">
                <a:effectLst>
                  <a:outerShdw blurRad="38100" dist="38100" dir="2700000" algn="tl">
                    <a:srgbClr val="FFFFFF"/>
                  </a:outerShdw>
                </a:effectLst>
              </a:rPr>
              <a:t>OMG</a:t>
            </a:r>
            <a:r>
              <a:rPr lang="zh-CN" altLang="en-US" sz="2400" dirty="0">
                <a:effectLst>
                  <a:outerShdw blurRad="38100" dist="38100" dir="2700000" algn="tl">
                    <a:srgbClr val="FFFFFF"/>
                  </a:outerShdw>
                </a:effectLst>
              </a:rPr>
              <a:t>）</a:t>
            </a:r>
            <a:r>
              <a:rPr lang="zh-CN" altLang="zh-CN" sz="2400" dirty="0">
                <a:effectLst>
                  <a:outerShdw blurRad="38100" dist="38100" dir="2700000" algn="tl">
                    <a:srgbClr val="FFFFFF"/>
                  </a:outerShdw>
                </a:effectLst>
              </a:rPr>
              <a:t>制定的一个</a:t>
            </a:r>
            <a:r>
              <a:rPr lang="zh-CN" altLang="zh-CN" sz="2400" u="sng" dirty="0">
                <a:effectLst>
                  <a:outerShdw blurRad="38100" dist="38100" dir="2700000" algn="tl">
                    <a:srgbClr val="FFFFFF"/>
                  </a:outerShdw>
                </a:effectLst>
              </a:rPr>
              <a:t>通用</a:t>
            </a:r>
            <a:r>
              <a:rPr lang="zh-CN" altLang="zh-CN" sz="2400" dirty="0">
                <a:effectLst>
                  <a:outerShdw blurRad="38100" dist="38100" dir="2700000" algn="tl">
                    <a:srgbClr val="FFFFFF"/>
                  </a:outerShdw>
                </a:effectLst>
              </a:rPr>
              <a:t>的、</a:t>
            </a:r>
            <a:r>
              <a:rPr lang="zh-CN" altLang="zh-CN" sz="2400" u="sng" dirty="0">
                <a:effectLst>
                  <a:outerShdw blurRad="38100" dist="38100" dir="2700000" algn="tl">
                    <a:srgbClr val="FFFFFF"/>
                  </a:outerShdw>
                </a:effectLst>
              </a:rPr>
              <a:t>可视化</a:t>
            </a:r>
            <a:r>
              <a:rPr lang="zh-CN" altLang="zh-CN" sz="2400" dirty="0"/>
              <a:t>的</a:t>
            </a:r>
            <a:r>
              <a:rPr lang="zh-CN" altLang="zh-CN" sz="2400" u="sng" dirty="0">
                <a:effectLst>
                  <a:outerShdw blurRad="38100" dist="38100" dir="2700000" algn="tl">
                    <a:srgbClr val="FFFFFF"/>
                  </a:outerShdw>
                </a:effectLst>
              </a:rPr>
              <a:t>建模语言</a:t>
            </a:r>
            <a:r>
              <a:rPr lang="zh-CN" altLang="zh-CN" sz="2400" dirty="0">
                <a:effectLst>
                  <a:outerShdw blurRad="38100" dist="38100" dir="2700000" algn="tl">
                    <a:srgbClr val="FFFFFF"/>
                  </a:outerShdw>
                </a:effectLst>
              </a:rPr>
              <a:t>标准，可以用来</a:t>
            </a:r>
            <a:r>
              <a:rPr lang="zh-CN" altLang="zh-CN" sz="2400" u="sng" dirty="0">
                <a:effectLst>
                  <a:outerShdw blurRad="38100" dist="38100" dir="2700000" algn="tl">
                    <a:srgbClr val="FFFFFF"/>
                  </a:outerShdw>
                </a:effectLst>
              </a:rPr>
              <a:t>可视化</a:t>
            </a:r>
            <a:r>
              <a:rPr lang="zh-CN" altLang="zh-CN" sz="2400" dirty="0">
                <a:effectLst>
                  <a:outerShdw blurRad="38100" dist="38100" dir="2700000" algn="tl">
                    <a:srgbClr val="FFFFFF"/>
                  </a:outerShdw>
                </a:effectLst>
              </a:rPr>
              <a:t>（visualize） 、</a:t>
            </a:r>
            <a:r>
              <a:rPr lang="zh-CN" altLang="zh-CN" sz="2400" u="sng" dirty="0">
                <a:effectLst>
                  <a:outerShdw blurRad="38100" dist="38100" dir="2700000" algn="tl">
                    <a:srgbClr val="FFFFFF"/>
                  </a:outerShdw>
                </a:effectLst>
              </a:rPr>
              <a:t>描述</a:t>
            </a:r>
            <a:r>
              <a:rPr lang="zh-CN" altLang="zh-CN" sz="2400" dirty="0">
                <a:effectLst>
                  <a:outerShdw blurRad="38100" dist="38100" dir="2700000" algn="tl">
                    <a:srgbClr val="FFFFFF"/>
                  </a:outerShdw>
                </a:effectLst>
              </a:rPr>
              <a:t>（specify）、</a:t>
            </a:r>
            <a:r>
              <a:rPr lang="zh-CN" altLang="zh-CN" sz="2400" u="sng" dirty="0">
                <a:effectLst>
                  <a:outerShdw blurRad="38100" dist="38100" dir="2700000" algn="tl">
                    <a:srgbClr val="FFFFFF"/>
                  </a:outerShdw>
                </a:effectLst>
              </a:rPr>
              <a:t>构造</a:t>
            </a:r>
            <a:r>
              <a:rPr lang="zh-CN" altLang="zh-CN" sz="2400" dirty="0">
                <a:effectLst>
                  <a:outerShdw blurRad="38100" dist="38100" dir="2700000" algn="tl">
                    <a:srgbClr val="FFFFFF"/>
                  </a:outerShdw>
                </a:effectLst>
              </a:rPr>
              <a:t>（construct）和</a:t>
            </a:r>
            <a:r>
              <a:rPr lang="zh-CN" altLang="en-US" sz="2400" u="sng" dirty="0">
                <a:effectLst>
                  <a:outerShdw blurRad="38100" dist="38100" dir="2700000" algn="tl">
                    <a:srgbClr val="FFFFFF"/>
                  </a:outerShdw>
                </a:effectLst>
              </a:rPr>
              <a:t>文档化</a:t>
            </a:r>
            <a:r>
              <a:rPr lang="zh-CN" altLang="zh-CN" sz="2400" dirty="0">
                <a:effectLst>
                  <a:outerShdw blurRad="38100" dist="38100" dir="2700000" algn="tl">
                    <a:srgbClr val="FFFFFF"/>
                  </a:outerShdw>
                </a:effectLst>
              </a:rPr>
              <a:t>（document）软件密集型系统的各种工件（artifacts，又译制品） </a:t>
            </a:r>
            <a:endParaRPr lang="zh-CN" altLang="en-US" sz="2400" dirty="0">
              <a:effectLst>
                <a:outerShdw blurRad="38100" dist="38100" dir="2700000" algn="tl">
                  <a:srgbClr val="FFFFFF"/>
                </a:outerShdw>
              </a:effectLst>
            </a:endParaRPr>
          </a:p>
        </p:txBody>
      </p:sp>
      <p:pic>
        <p:nvPicPr>
          <p:cNvPr id="4506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838" y="342900"/>
            <a:ext cx="2578100" cy="15208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15888"/>
            <a:ext cx="8229600" cy="990600"/>
          </a:xfrm>
        </p:spPr>
        <p:txBody>
          <a:bodyPr/>
          <a:lstStyle/>
          <a:p>
            <a:pPr eaLnBrk="1" hangingPunct="1"/>
            <a:r>
              <a:rPr kumimoji="0" lang="en-US" altLang="zh-CN" sz="3200" smtClean="0"/>
              <a:t>The UML Is a Language for Visualizing</a:t>
            </a:r>
          </a:p>
        </p:txBody>
      </p:sp>
      <p:sp>
        <p:nvSpPr>
          <p:cNvPr id="46083" name="Rectangle 3"/>
          <p:cNvSpPr>
            <a:spLocks noGrp="1" noChangeArrowheads="1"/>
          </p:cNvSpPr>
          <p:nvPr>
            <p:ph type="body" idx="1"/>
          </p:nvPr>
        </p:nvSpPr>
        <p:spPr>
          <a:xfrm>
            <a:off x="369888" y="1619250"/>
            <a:ext cx="4850184" cy="4186014"/>
          </a:xfrm>
        </p:spPr>
        <p:txBody>
          <a:bodyPr/>
          <a:lstStyle/>
          <a:p>
            <a:pPr eaLnBrk="1" hangingPunct="1">
              <a:buFont typeface="Wingdings" pitchFamily="2" charset="2"/>
              <a:buChar char="w"/>
            </a:pPr>
            <a:r>
              <a:rPr kumimoji="0" lang="en-US" altLang="zh-CN" sz="2400" dirty="0" smtClean="0"/>
              <a:t>Communicating conceptual models to others is prone to error unless everyone involved speaks the same language.</a:t>
            </a:r>
          </a:p>
          <a:p>
            <a:pPr algn="just" eaLnBrk="1" hangingPunct="1">
              <a:buFont typeface="Wingdings" pitchFamily="2" charset="2"/>
              <a:buChar char="w"/>
            </a:pPr>
            <a:r>
              <a:rPr kumimoji="0" lang="en-US" altLang="zh-CN" sz="2400" dirty="0" smtClean="0"/>
              <a:t>There are things about a software system you can’t understand unless you build models.</a:t>
            </a:r>
          </a:p>
          <a:p>
            <a:pPr eaLnBrk="1" hangingPunct="1">
              <a:buFont typeface="Wingdings" pitchFamily="2" charset="2"/>
              <a:buChar char="w"/>
            </a:pPr>
            <a:r>
              <a:rPr kumimoji="0" lang="en-US" altLang="zh-CN" sz="2400" dirty="0" smtClean="0"/>
              <a:t>An explicit model facilitates </a:t>
            </a:r>
            <a:r>
              <a:rPr kumimoji="0" lang="en-US" altLang="zh-CN" sz="2400" dirty="0" smtClean="0">
                <a:solidFill>
                  <a:srgbClr val="0033CC"/>
                </a:solidFill>
              </a:rPr>
              <a:t>communication.</a:t>
            </a:r>
          </a:p>
        </p:txBody>
      </p:sp>
      <p:grpSp>
        <p:nvGrpSpPr>
          <p:cNvPr id="46084" name="Group 20"/>
          <p:cNvGrpSpPr>
            <a:grpSpLocks/>
          </p:cNvGrpSpPr>
          <p:nvPr/>
        </p:nvGrpSpPr>
        <p:grpSpPr bwMode="auto">
          <a:xfrm>
            <a:off x="6272874" y="2273233"/>
            <a:ext cx="1422400" cy="2490788"/>
            <a:chOff x="3931" y="975"/>
            <a:chExt cx="1399" cy="2374"/>
          </a:xfrm>
        </p:grpSpPr>
        <p:sp>
          <p:nvSpPr>
            <p:cNvPr id="46085" name="Freeform 6"/>
            <p:cNvSpPr>
              <a:spLocks/>
            </p:cNvSpPr>
            <p:nvPr/>
          </p:nvSpPr>
          <p:spPr bwMode="auto">
            <a:xfrm>
              <a:off x="3931" y="975"/>
              <a:ext cx="1399" cy="1739"/>
            </a:xfrm>
            <a:custGeom>
              <a:avLst/>
              <a:gdLst>
                <a:gd name="T0" fmla="*/ 1461 w 1349"/>
                <a:gd name="T1" fmla="*/ 1711 h 1741"/>
                <a:gd name="T2" fmla="*/ 1511 w 1349"/>
                <a:gd name="T3" fmla="*/ 1690 h 1741"/>
                <a:gd name="T4" fmla="*/ 1539 w 1349"/>
                <a:gd name="T5" fmla="*/ 1594 h 1741"/>
                <a:gd name="T6" fmla="*/ 1542 w 1349"/>
                <a:gd name="T7" fmla="*/ 1299 h 1741"/>
                <a:gd name="T8" fmla="*/ 1602 w 1349"/>
                <a:gd name="T9" fmla="*/ 1205 h 1741"/>
                <a:gd name="T10" fmla="*/ 1812 w 1349"/>
                <a:gd name="T11" fmla="*/ 1011 h 1741"/>
                <a:gd name="T12" fmla="*/ 1966 w 1349"/>
                <a:gd name="T13" fmla="*/ 876 h 1741"/>
                <a:gd name="T14" fmla="*/ 2043 w 1349"/>
                <a:gd name="T15" fmla="*/ 763 h 1741"/>
                <a:gd name="T16" fmla="*/ 2089 w 1349"/>
                <a:gd name="T17" fmla="*/ 617 h 1741"/>
                <a:gd name="T18" fmla="*/ 2060 w 1349"/>
                <a:gd name="T19" fmla="*/ 457 h 1741"/>
                <a:gd name="T20" fmla="*/ 1883 w 1349"/>
                <a:gd name="T21" fmla="*/ 246 h 1741"/>
                <a:gd name="T22" fmla="*/ 1645 w 1349"/>
                <a:gd name="T23" fmla="*/ 115 h 1741"/>
                <a:gd name="T24" fmla="*/ 1265 w 1349"/>
                <a:gd name="T25" fmla="*/ 20 h 1741"/>
                <a:gd name="T26" fmla="*/ 954 w 1349"/>
                <a:gd name="T27" fmla="*/ 8 h 1741"/>
                <a:gd name="T28" fmla="*/ 592 w 1349"/>
                <a:gd name="T29" fmla="*/ 64 h 1741"/>
                <a:gd name="T30" fmla="*/ 282 w 1349"/>
                <a:gd name="T31" fmla="*/ 190 h 1741"/>
                <a:gd name="T32" fmla="*/ 53 w 1349"/>
                <a:gd name="T33" fmla="*/ 400 h 1741"/>
                <a:gd name="T34" fmla="*/ 3 w 1349"/>
                <a:gd name="T35" fmla="*/ 679 h 1741"/>
                <a:gd name="T36" fmla="*/ 115 w 1349"/>
                <a:gd name="T37" fmla="*/ 865 h 1741"/>
                <a:gd name="T38" fmla="*/ 327 w 1349"/>
                <a:gd name="T39" fmla="*/ 1059 h 1741"/>
                <a:gd name="T40" fmla="*/ 514 w 1349"/>
                <a:gd name="T41" fmla="*/ 1248 h 1741"/>
                <a:gd name="T42" fmla="*/ 571 w 1349"/>
                <a:gd name="T43" fmla="*/ 1375 h 1741"/>
                <a:gd name="T44" fmla="*/ 576 w 1349"/>
                <a:gd name="T45" fmla="*/ 1692 h 1741"/>
                <a:gd name="T46" fmla="*/ 673 w 1349"/>
                <a:gd name="T47" fmla="*/ 1689 h 1741"/>
                <a:gd name="T48" fmla="*/ 629 w 1349"/>
                <a:gd name="T49" fmla="*/ 1660 h 1741"/>
                <a:gd name="T50" fmla="*/ 573 w 1349"/>
                <a:gd name="T51" fmla="*/ 1236 h 1741"/>
                <a:gd name="T52" fmla="*/ 197 w 1349"/>
                <a:gd name="T53" fmla="*/ 892 h 1741"/>
                <a:gd name="T54" fmla="*/ 59 w 1349"/>
                <a:gd name="T55" fmla="*/ 660 h 1741"/>
                <a:gd name="T56" fmla="*/ 93 w 1349"/>
                <a:gd name="T57" fmla="*/ 429 h 1741"/>
                <a:gd name="T58" fmla="*/ 298 w 1349"/>
                <a:gd name="T59" fmla="*/ 226 h 1741"/>
                <a:gd name="T60" fmla="*/ 608 w 1349"/>
                <a:gd name="T61" fmla="*/ 96 h 1741"/>
                <a:gd name="T62" fmla="*/ 820 w 1349"/>
                <a:gd name="T63" fmla="*/ 50 h 1741"/>
                <a:gd name="T64" fmla="*/ 1197 w 1349"/>
                <a:gd name="T65" fmla="*/ 41 h 1741"/>
                <a:gd name="T66" fmla="*/ 1648 w 1349"/>
                <a:gd name="T67" fmla="*/ 152 h 1741"/>
                <a:gd name="T68" fmla="*/ 1924 w 1349"/>
                <a:gd name="T69" fmla="*/ 341 h 1741"/>
                <a:gd name="T70" fmla="*/ 2030 w 1349"/>
                <a:gd name="T71" fmla="*/ 603 h 1741"/>
                <a:gd name="T72" fmla="*/ 1909 w 1349"/>
                <a:gd name="T73" fmla="*/ 870 h 1741"/>
                <a:gd name="T74" fmla="*/ 1535 w 1349"/>
                <a:gd name="T75" fmla="*/ 1214 h 1741"/>
                <a:gd name="T76" fmla="*/ 1468 w 1349"/>
                <a:gd name="T77" fmla="*/ 1426 h 1741"/>
                <a:gd name="T78" fmla="*/ 1452 w 1349"/>
                <a:gd name="T79" fmla="*/ 1674 h 1741"/>
                <a:gd name="T80" fmla="*/ 1457 w 1349"/>
                <a:gd name="T81" fmla="*/ 1717 h 17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49" h="1741">
                  <a:moveTo>
                    <a:pt x="942" y="1741"/>
                  </a:moveTo>
                  <a:lnTo>
                    <a:pt x="944" y="1735"/>
                  </a:lnTo>
                  <a:lnTo>
                    <a:pt x="966" y="1722"/>
                  </a:lnTo>
                  <a:lnTo>
                    <a:pt x="977" y="1714"/>
                  </a:lnTo>
                  <a:lnTo>
                    <a:pt x="988" y="1664"/>
                  </a:lnTo>
                  <a:lnTo>
                    <a:pt x="994" y="1618"/>
                  </a:lnTo>
                  <a:lnTo>
                    <a:pt x="986" y="1372"/>
                  </a:lnTo>
                  <a:lnTo>
                    <a:pt x="997" y="1317"/>
                  </a:lnTo>
                  <a:lnTo>
                    <a:pt x="1018" y="1251"/>
                  </a:lnTo>
                  <a:lnTo>
                    <a:pt x="1036" y="1217"/>
                  </a:lnTo>
                  <a:lnTo>
                    <a:pt x="1077" y="1146"/>
                  </a:lnTo>
                  <a:lnTo>
                    <a:pt x="1172" y="1023"/>
                  </a:lnTo>
                  <a:lnTo>
                    <a:pt x="1223" y="956"/>
                  </a:lnTo>
                  <a:lnTo>
                    <a:pt x="1270" y="888"/>
                  </a:lnTo>
                  <a:lnTo>
                    <a:pt x="1296" y="837"/>
                  </a:lnTo>
                  <a:lnTo>
                    <a:pt x="1319" y="775"/>
                  </a:lnTo>
                  <a:lnTo>
                    <a:pt x="1340" y="695"/>
                  </a:lnTo>
                  <a:lnTo>
                    <a:pt x="1349" y="629"/>
                  </a:lnTo>
                  <a:lnTo>
                    <a:pt x="1343" y="507"/>
                  </a:lnTo>
                  <a:lnTo>
                    <a:pt x="1332" y="469"/>
                  </a:lnTo>
                  <a:lnTo>
                    <a:pt x="1288" y="350"/>
                  </a:lnTo>
                  <a:lnTo>
                    <a:pt x="1217" y="246"/>
                  </a:lnTo>
                  <a:lnTo>
                    <a:pt x="1145" y="173"/>
                  </a:lnTo>
                  <a:lnTo>
                    <a:pt x="1062" y="115"/>
                  </a:lnTo>
                  <a:lnTo>
                    <a:pt x="944" y="57"/>
                  </a:lnTo>
                  <a:lnTo>
                    <a:pt x="817" y="20"/>
                  </a:lnTo>
                  <a:lnTo>
                    <a:pt x="702" y="0"/>
                  </a:lnTo>
                  <a:lnTo>
                    <a:pt x="616" y="8"/>
                  </a:lnTo>
                  <a:lnTo>
                    <a:pt x="499" y="24"/>
                  </a:lnTo>
                  <a:lnTo>
                    <a:pt x="383" y="64"/>
                  </a:lnTo>
                  <a:lnTo>
                    <a:pt x="276" y="115"/>
                  </a:lnTo>
                  <a:lnTo>
                    <a:pt x="182" y="190"/>
                  </a:lnTo>
                  <a:lnTo>
                    <a:pt x="96" y="284"/>
                  </a:lnTo>
                  <a:lnTo>
                    <a:pt x="35" y="400"/>
                  </a:lnTo>
                  <a:lnTo>
                    <a:pt x="0" y="526"/>
                  </a:lnTo>
                  <a:lnTo>
                    <a:pt x="3" y="691"/>
                  </a:lnTo>
                  <a:lnTo>
                    <a:pt x="28" y="785"/>
                  </a:lnTo>
                  <a:lnTo>
                    <a:pt x="74" y="877"/>
                  </a:lnTo>
                  <a:lnTo>
                    <a:pt x="138" y="980"/>
                  </a:lnTo>
                  <a:lnTo>
                    <a:pt x="212" y="1071"/>
                  </a:lnTo>
                  <a:lnTo>
                    <a:pt x="284" y="1160"/>
                  </a:lnTo>
                  <a:lnTo>
                    <a:pt x="333" y="1260"/>
                  </a:lnTo>
                  <a:lnTo>
                    <a:pt x="358" y="1333"/>
                  </a:lnTo>
                  <a:lnTo>
                    <a:pt x="369" y="1399"/>
                  </a:lnTo>
                  <a:lnTo>
                    <a:pt x="364" y="1598"/>
                  </a:lnTo>
                  <a:lnTo>
                    <a:pt x="372" y="1716"/>
                  </a:lnTo>
                  <a:lnTo>
                    <a:pt x="422" y="1741"/>
                  </a:lnTo>
                  <a:lnTo>
                    <a:pt x="435" y="1713"/>
                  </a:lnTo>
                  <a:lnTo>
                    <a:pt x="418" y="1702"/>
                  </a:lnTo>
                  <a:lnTo>
                    <a:pt x="407" y="1684"/>
                  </a:lnTo>
                  <a:lnTo>
                    <a:pt x="404" y="1389"/>
                  </a:lnTo>
                  <a:lnTo>
                    <a:pt x="371" y="1248"/>
                  </a:lnTo>
                  <a:lnTo>
                    <a:pt x="302" y="1125"/>
                  </a:lnTo>
                  <a:lnTo>
                    <a:pt x="127" y="904"/>
                  </a:lnTo>
                  <a:lnTo>
                    <a:pt x="69" y="791"/>
                  </a:lnTo>
                  <a:lnTo>
                    <a:pt x="38" y="672"/>
                  </a:lnTo>
                  <a:lnTo>
                    <a:pt x="31" y="548"/>
                  </a:lnTo>
                  <a:lnTo>
                    <a:pt x="61" y="429"/>
                  </a:lnTo>
                  <a:lnTo>
                    <a:pt x="115" y="320"/>
                  </a:lnTo>
                  <a:lnTo>
                    <a:pt x="192" y="226"/>
                  </a:lnTo>
                  <a:lnTo>
                    <a:pt x="281" y="152"/>
                  </a:lnTo>
                  <a:lnTo>
                    <a:pt x="393" y="96"/>
                  </a:lnTo>
                  <a:lnTo>
                    <a:pt x="462" y="66"/>
                  </a:lnTo>
                  <a:lnTo>
                    <a:pt x="531" y="50"/>
                  </a:lnTo>
                  <a:lnTo>
                    <a:pt x="650" y="38"/>
                  </a:lnTo>
                  <a:lnTo>
                    <a:pt x="773" y="41"/>
                  </a:lnTo>
                  <a:lnTo>
                    <a:pt x="945" y="89"/>
                  </a:lnTo>
                  <a:lnTo>
                    <a:pt x="1065" y="152"/>
                  </a:lnTo>
                  <a:lnTo>
                    <a:pt x="1167" y="235"/>
                  </a:lnTo>
                  <a:lnTo>
                    <a:pt x="1244" y="341"/>
                  </a:lnTo>
                  <a:lnTo>
                    <a:pt x="1300" y="472"/>
                  </a:lnTo>
                  <a:lnTo>
                    <a:pt x="1313" y="615"/>
                  </a:lnTo>
                  <a:lnTo>
                    <a:pt x="1291" y="753"/>
                  </a:lnTo>
                  <a:lnTo>
                    <a:pt x="1234" y="882"/>
                  </a:lnTo>
                  <a:lnTo>
                    <a:pt x="1062" y="1111"/>
                  </a:lnTo>
                  <a:lnTo>
                    <a:pt x="991" y="1226"/>
                  </a:lnTo>
                  <a:lnTo>
                    <a:pt x="956" y="1367"/>
                  </a:lnTo>
                  <a:lnTo>
                    <a:pt x="949" y="1450"/>
                  </a:lnTo>
                  <a:lnTo>
                    <a:pt x="945" y="1636"/>
                  </a:lnTo>
                  <a:lnTo>
                    <a:pt x="938" y="1698"/>
                  </a:lnTo>
                  <a:lnTo>
                    <a:pt x="917" y="1713"/>
                  </a:lnTo>
                  <a:lnTo>
                    <a:pt x="942" y="1741"/>
                  </a:lnTo>
                  <a:close/>
                </a:path>
              </a:pathLst>
            </a:custGeom>
            <a:solidFill>
              <a:srgbClr val="FFFF00"/>
            </a:solidFill>
            <a:ln w="9525">
              <a:solidFill>
                <a:schemeClr val="bg2"/>
              </a:solidFill>
              <a:round/>
              <a:headEnd/>
              <a:tailEnd/>
            </a:ln>
          </p:spPr>
          <p:txBody>
            <a:bodyPr/>
            <a:lstStyle/>
            <a:p>
              <a:endParaRPr lang="zh-CN" altLang="en-US"/>
            </a:p>
          </p:txBody>
        </p:sp>
        <p:sp>
          <p:nvSpPr>
            <p:cNvPr id="46086" name="Freeform 7"/>
            <p:cNvSpPr>
              <a:spLocks/>
            </p:cNvSpPr>
            <p:nvPr/>
          </p:nvSpPr>
          <p:spPr bwMode="auto">
            <a:xfrm>
              <a:off x="3962" y="1013"/>
              <a:ext cx="1330" cy="1673"/>
            </a:xfrm>
            <a:custGeom>
              <a:avLst/>
              <a:gdLst>
                <a:gd name="T0" fmla="*/ 1376 w 1282"/>
                <a:gd name="T1" fmla="*/ 1651 h 1675"/>
                <a:gd name="T2" fmla="*/ 1410 w 1282"/>
                <a:gd name="T3" fmla="*/ 1636 h 1675"/>
                <a:gd name="T4" fmla="*/ 1420 w 1282"/>
                <a:gd name="T5" fmla="*/ 1574 h 1675"/>
                <a:gd name="T6" fmla="*/ 1426 w 1282"/>
                <a:gd name="T7" fmla="*/ 1388 h 1675"/>
                <a:gd name="T8" fmla="*/ 1439 w 1282"/>
                <a:gd name="T9" fmla="*/ 1305 h 1675"/>
                <a:gd name="T10" fmla="*/ 1493 w 1282"/>
                <a:gd name="T11" fmla="*/ 1176 h 1675"/>
                <a:gd name="T12" fmla="*/ 1604 w 1282"/>
                <a:gd name="T13" fmla="*/ 1061 h 1675"/>
                <a:gd name="T14" fmla="*/ 1868 w 1282"/>
                <a:gd name="T15" fmla="*/ 832 h 1675"/>
                <a:gd name="T16" fmla="*/ 1960 w 1282"/>
                <a:gd name="T17" fmla="*/ 703 h 1675"/>
                <a:gd name="T18" fmla="*/ 1994 w 1282"/>
                <a:gd name="T19" fmla="*/ 565 h 1675"/>
                <a:gd name="T20" fmla="*/ 1972 w 1282"/>
                <a:gd name="T21" fmla="*/ 422 h 1675"/>
                <a:gd name="T22" fmla="*/ 1887 w 1282"/>
                <a:gd name="T23" fmla="*/ 303 h 1675"/>
                <a:gd name="T24" fmla="*/ 1766 w 1282"/>
                <a:gd name="T25" fmla="*/ 197 h 1675"/>
                <a:gd name="T26" fmla="*/ 1608 w 1282"/>
                <a:gd name="T27" fmla="*/ 114 h 1675"/>
                <a:gd name="T28" fmla="*/ 1420 w 1282"/>
                <a:gd name="T29" fmla="*/ 51 h 1675"/>
                <a:gd name="T30" fmla="*/ 1154 w 1282"/>
                <a:gd name="T31" fmla="*/ 3 h 1675"/>
                <a:gd name="T32" fmla="*/ 962 w 1282"/>
                <a:gd name="T33" fmla="*/ 0 h 1675"/>
                <a:gd name="T34" fmla="*/ 777 w 1282"/>
                <a:gd name="T35" fmla="*/ 12 h 1675"/>
                <a:gd name="T36" fmla="*/ 669 w 1282"/>
                <a:gd name="T37" fmla="*/ 28 h 1675"/>
                <a:gd name="T38" fmla="*/ 564 w 1282"/>
                <a:gd name="T39" fmla="*/ 58 h 1675"/>
                <a:gd name="T40" fmla="*/ 389 w 1282"/>
                <a:gd name="T41" fmla="*/ 114 h 1675"/>
                <a:gd name="T42" fmla="*/ 249 w 1282"/>
                <a:gd name="T43" fmla="*/ 188 h 1675"/>
                <a:gd name="T44" fmla="*/ 129 w 1282"/>
                <a:gd name="T45" fmla="*/ 282 h 1675"/>
                <a:gd name="T46" fmla="*/ 43 w 1282"/>
                <a:gd name="T47" fmla="*/ 391 h 1675"/>
                <a:gd name="T48" fmla="*/ 0 w 1282"/>
                <a:gd name="T49" fmla="*/ 498 h 1675"/>
                <a:gd name="T50" fmla="*/ 7 w 1282"/>
                <a:gd name="T51" fmla="*/ 622 h 1675"/>
                <a:gd name="T52" fmla="*/ 59 w 1282"/>
                <a:gd name="T53" fmla="*/ 741 h 1675"/>
                <a:gd name="T54" fmla="*/ 149 w 1282"/>
                <a:gd name="T55" fmla="*/ 854 h 1675"/>
                <a:gd name="T56" fmla="*/ 422 w 1282"/>
                <a:gd name="T57" fmla="*/ 1075 h 1675"/>
                <a:gd name="T58" fmla="*/ 528 w 1282"/>
                <a:gd name="T59" fmla="*/ 1198 h 1675"/>
                <a:gd name="T60" fmla="*/ 579 w 1282"/>
                <a:gd name="T61" fmla="*/ 1327 h 1675"/>
                <a:gd name="T62" fmla="*/ 585 w 1282"/>
                <a:gd name="T63" fmla="*/ 1622 h 1675"/>
                <a:gd name="T64" fmla="*/ 601 w 1282"/>
                <a:gd name="T65" fmla="*/ 1640 h 1675"/>
                <a:gd name="T66" fmla="*/ 629 w 1282"/>
                <a:gd name="T67" fmla="*/ 1651 h 1675"/>
                <a:gd name="T68" fmla="*/ 1376 w 1282"/>
                <a:gd name="T69" fmla="*/ 1651 h 16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82" h="1675">
                  <a:moveTo>
                    <a:pt x="886" y="1675"/>
                  </a:moveTo>
                  <a:lnTo>
                    <a:pt x="907" y="1660"/>
                  </a:lnTo>
                  <a:lnTo>
                    <a:pt x="914" y="1598"/>
                  </a:lnTo>
                  <a:lnTo>
                    <a:pt x="918" y="1412"/>
                  </a:lnTo>
                  <a:lnTo>
                    <a:pt x="925" y="1329"/>
                  </a:lnTo>
                  <a:lnTo>
                    <a:pt x="960" y="1188"/>
                  </a:lnTo>
                  <a:lnTo>
                    <a:pt x="1031" y="1073"/>
                  </a:lnTo>
                  <a:lnTo>
                    <a:pt x="1203" y="844"/>
                  </a:lnTo>
                  <a:lnTo>
                    <a:pt x="1260" y="715"/>
                  </a:lnTo>
                  <a:lnTo>
                    <a:pt x="1282" y="577"/>
                  </a:lnTo>
                  <a:lnTo>
                    <a:pt x="1269" y="434"/>
                  </a:lnTo>
                  <a:lnTo>
                    <a:pt x="1213" y="303"/>
                  </a:lnTo>
                  <a:lnTo>
                    <a:pt x="1136" y="197"/>
                  </a:lnTo>
                  <a:lnTo>
                    <a:pt x="1034" y="114"/>
                  </a:lnTo>
                  <a:lnTo>
                    <a:pt x="914" y="51"/>
                  </a:lnTo>
                  <a:lnTo>
                    <a:pt x="742" y="3"/>
                  </a:lnTo>
                  <a:lnTo>
                    <a:pt x="619" y="0"/>
                  </a:lnTo>
                  <a:lnTo>
                    <a:pt x="500" y="12"/>
                  </a:lnTo>
                  <a:lnTo>
                    <a:pt x="431" y="28"/>
                  </a:lnTo>
                  <a:lnTo>
                    <a:pt x="362" y="58"/>
                  </a:lnTo>
                  <a:lnTo>
                    <a:pt x="250" y="114"/>
                  </a:lnTo>
                  <a:lnTo>
                    <a:pt x="161" y="188"/>
                  </a:lnTo>
                  <a:lnTo>
                    <a:pt x="84" y="282"/>
                  </a:lnTo>
                  <a:lnTo>
                    <a:pt x="30" y="391"/>
                  </a:lnTo>
                  <a:lnTo>
                    <a:pt x="0" y="510"/>
                  </a:lnTo>
                  <a:lnTo>
                    <a:pt x="7" y="634"/>
                  </a:lnTo>
                  <a:lnTo>
                    <a:pt x="38" y="753"/>
                  </a:lnTo>
                  <a:lnTo>
                    <a:pt x="96" y="866"/>
                  </a:lnTo>
                  <a:lnTo>
                    <a:pt x="271" y="1087"/>
                  </a:lnTo>
                  <a:lnTo>
                    <a:pt x="340" y="1210"/>
                  </a:lnTo>
                  <a:lnTo>
                    <a:pt x="373" y="1351"/>
                  </a:lnTo>
                  <a:lnTo>
                    <a:pt x="376" y="1646"/>
                  </a:lnTo>
                  <a:lnTo>
                    <a:pt x="387" y="1664"/>
                  </a:lnTo>
                  <a:lnTo>
                    <a:pt x="404" y="1675"/>
                  </a:lnTo>
                  <a:lnTo>
                    <a:pt x="886" y="1675"/>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87" name="Freeform 8"/>
            <p:cNvSpPr>
              <a:spLocks/>
            </p:cNvSpPr>
            <p:nvPr/>
          </p:nvSpPr>
          <p:spPr bwMode="auto">
            <a:xfrm>
              <a:off x="4401" y="1071"/>
              <a:ext cx="783" cy="1569"/>
            </a:xfrm>
            <a:custGeom>
              <a:avLst/>
              <a:gdLst>
                <a:gd name="T0" fmla="*/ 396 w 755"/>
                <a:gd name="T1" fmla="*/ 0 h 1571"/>
                <a:gd name="T2" fmla="*/ 625 w 755"/>
                <a:gd name="T3" fmla="*/ 106 h 1571"/>
                <a:gd name="T4" fmla="*/ 722 w 755"/>
                <a:gd name="T5" fmla="*/ 172 h 1571"/>
                <a:gd name="T6" fmla="*/ 803 w 755"/>
                <a:gd name="T7" fmla="*/ 246 h 1571"/>
                <a:gd name="T8" fmla="*/ 847 w 755"/>
                <a:gd name="T9" fmla="*/ 314 h 1571"/>
                <a:gd name="T10" fmla="*/ 862 w 755"/>
                <a:gd name="T11" fmla="*/ 387 h 1571"/>
                <a:gd name="T12" fmla="*/ 847 w 755"/>
                <a:gd name="T13" fmla="*/ 449 h 1571"/>
                <a:gd name="T14" fmla="*/ 818 w 755"/>
                <a:gd name="T15" fmla="*/ 521 h 1571"/>
                <a:gd name="T16" fmla="*/ 722 w 755"/>
                <a:gd name="T17" fmla="*/ 641 h 1571"/>
                <a:gd name="T18" fmla="*/ 460 w 755"/>
                <a:gd name="T19" fmla="*/ 856 h 1571"/>
                <a:gd name="T20" fmla="*/ 354 w 755"/>
                <a:gd name="T21" fmla="*/ 975 h 1571"/>
                <a:gd name="T22" fmla="*/ 293 w 755"/>
                <a:gd name="T23" fmla="*/ 1098 h 1571"/>
                <a:gd name="T24" fmla="*/ 236 w 755"/>
                <a:gd name="T25" fmla="*/ 1475 h 1571"/>
                <a:gd name="T26" fmla="*/ 0 w 755"/>
                <a:gd name="T27" fmla="*/ 1544 h 1571"/>
                <a:gd name="T28" fmla="*/ 625 w 755"/>
                <a:gd name="T29" fmla="*/ 1547 h 1571"/>
                <a:gd name="T30" fmla="*/ 653 w 755"/>
                <a:gd name="T31" fmla="*/ 1189 h 1571"/>
                <a:gd name="T32" fmla="*/ 734 w 755"/>
                <a:gd name="T33" fmla="*/ 1065 h 1571"/>
                <a:gd name="T34" fmla="*/ 862 w 755"/>
                <a:gd name="T35" fmla="*/ 941 h 1571"/>
                <a:gd name="T36" fmla="*/ 1004 w 755"/>
                <a:gd name="T37" fmla="*/ 826 h 1571"/>
                <a:gd name="T38" fmla="*/ 1095 w 755"/>
                <a:gd name="T39" fmla="*/ 722 h 1571"/>
                <a:gd name="T40" fmla="*/ 1156 w 755"/>
                <a:gd name="T41" fmla="*/ 600 h 1571"/>
                <a:gd name="T42" fmla="*/ 1168 w 755"/>
                <a:gd name="T43" fmla="*/ 478 h 1571"/>
                <a:gd name="T44" fmla="*/ 1138 w 755"/>
                <a:gd name="T45" fmla="*/ 369 h 1571"/>
                <a:gd name="T46" fmla="*/ 1041 w 755"/>
                <a:gd name="T47" fmla="*/ 245 h 1571"/>
                <a:gd name="T48" fmla="*/ 895 w 755"/>
                <a:gd name="T49" fmla="*/ 143 h 1571"/>
                <a:gd name="T50" fmla="*/ 712 w 755"/>
                <a:gd name="T51" fmla="*/ 69 h 1571"/>
                <a:gd name="T52" fmla="*/ 513 w 755"/>
                <a:gd name="T53" fmla="*/ 19 h 1571"/>
                <a:gd name="T54" fmla="*/ 396 w 755"/>
                <a:gd name="T55" fmla="*/ 0 h 15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55" h="1571">
                  <a:moveTo>
                    <a:pt x="256" y="0"/>
                  </a:moveTo>
                  <a:lnTo>
                    <a:pt x="403" y="106"/>
                  </a:lnTo>
                  <a:lnTo>
                    <a:pt x="466" y="172"/>
                  </a:lnTo>
                  <a:lnTo>
                    <a:pt x="518" y="246"/>
                  </a:lnTo>
                  <a:lnTo>
                    <a:pt x="548" y="314"/>
                  </a:lnTo>
                  <a:lnTo>
                    <a:pt x="555" y="387"/>
                  </a:lnTo>
                  <a:lnTo>
                    <a:pt x="548" y="461"/>
                  </a:lnTo>
                  <a:lnTo>
                    <a:pt x="529" y="533"/>
                  </a:lnTo>
                  <a:lnTo>
                    <a:pt x="466" y="653"/>
                  </a:lnTo>
                  <a:lnTo>
                    <a:pt x="298" y="868"/>
                  </a:lnTo>
                  <a:lnTo>
                    <a:pt x="229" y="987"/>
                  </a:lnTo>
                  <a:lnTo>
                    <a:pt x="190" y="1110"/>
                  </a:lnTo>
                  <a:lnTo>
                    <a:pt x="152" y="1499"/>
                  </a:lnTo>
                  <a:lnTo>
                    <a:pt x="0" y="1568"/>
                  </a:lnTo>
                  <a:lnTo>
                    <a:pt x="403" y="1571"/>
                  </a:lnTo>
                  <a:lnTo>
                    <a:pt x="422" y="1213"/>
                  </a:lnTo>
                  <a:lnTo>
                    <a:pt x="474" y="1077"/>
                  </a:lnTo>
                  <a:lnTo>
                    <a:pt x="555" y="953"/>
                  </a:lnTo>
                  <a:lnTo>
                    <a:pt x="648" y="838"/>
                  </a:lnTo>
                  <a:lnTo>
                    <a:pt x="709" y="734"/>
                  </a:lnTo>
                  <a:lnTo>
                    <a:pt x="747" y="612"/>
                  </a:lnTo>
                  <a:lnTo>
                    <a:pt x="755" y="490"/>
                  </a:lnTo>
                  <a:lnTo>
                    <a:pt x="736" y="369"/>
                  </a:lnTo>
                  <a:lnTo>
                    <a:pt x="672" y="245"/>
                  </a:lnTo>
                  <a:lnTo>
                    <a:pt x="577" y="143"/>
                  </a:lnTo>
                  <a:lnTo>
                    <a:pt x="460" y="69"/>
                  </a:lnTo>
                  <a:lnTo>
                    <a:pt x="332" y="19"/>
                  </a:lnTo>
                  <a:lnTo>
                    <a:pt x="256"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88" name="Freeform 9"/>
            <p:cNvSpPr>
              <a:spLocks/>
            </p:cNvSpPr>
            <p:nvPr/>
          </p:nvSpPr>
          <p:spPr bwMode="auto">
            <a:xfrm>
              <a:off x="4055" y="1171"/>
              <a:ext cx="362" cy="1254"/>
            </a:xfrm>
            <a:custGeom>
              <a:avLst/>
              <a:gdLst>
                <a:gd name="T0" fmla="*/ 207 w 349"/>
                <a:gd name="T1" fmla="*/ 120 h 1256"/>
                <a:gd name="T2" fmla="*/ 321 w 349"/>
                <a:gd name="T3" fmla="*/ 0 h 1256"/>
                <a:gd name="T4" fmla="*/ 166 w 349"/>
                <a:gd name="T5" fmla="*/ 116 h 1256"/>
                <a:gd name="T6" fmla="*/ 61 w 349"/>
                <a:gd name="T7" fmla="*/ 225 h 1256"/>
                <a:gd name="T8" fmla="*/ 11 w 349"/>
                <a:gd name="T9" fmla="*/ 314 h 1256"/>
                <a:gd name="T10" fmla="*/ 0 w 349"/>
                <a:gd name="T11" fmla="*/ 425 h 1256"/>
                <a:gd name="T12" fmla="*/ 31 w 349"/>
                <a:gd name="T13" fmla="*/ 539 h 1256"/>
                <a:gd name="T14" fmla="*/ 119 w 349"/>
                <a:gd name="T15" fmla="*/ 665 h 1256"/>
                <a:gd name="T16" fmla="*/ 367 w 349"/>
                <a:gd name="T17" fmla="*/ 888 h 1256"/>
                <a:gd name="T18" fmla="*/ 462 w 349"/>
                <a:gd name="T19" fmla="*/ 1001 h 1256"/>
                <a:gd name="T20" fmla="*/ 508 w 349"/>
                <a:gd name="T21" fmla="*/ 1116 h 1256"/>
                <a:gd name="T22" fmla="*/ 540 w 349"/>
                <a:gd name="T23" fmla="*/ 1232 h 1256"/>
                <a:gd name="T24" fmla="*/ 516 w 349"/>
                <a:gd name="T25" fmla="*/ 1031 h 1256"/>
                <a:gd name="T26" fmla="*/ 481 w 349"/>
                <a:gd name="T27" fmla="*/ 917 h 1256"/>
                <a:gd name="T28" fmla="*/ 372 w 349"/>
                <a:gd name="T29" fmla="*/ 772 h 1256"/>
                <a:gd name="T30" fmla="*/ 258 w 349"/>
                <a:gd name="T31" fmla="*/ 649 h 1256"/>
                <a:gd name="T32" fmla="*/ 154 w 349"/>
                <a:gd name="T33" fmla="*/ 519 h 1256"/>
                <a:gd name="T34" fmla="*/ 116 w 349"/>
                <a:gd name="T35" fmla="*/ 382 h 1256"/>
                <a:gd name="T36" fmla="*/ 137 w 349"/>
                <a:gd name="T37" fmla="*/ 253 h 1256"/>
                <a:gd name="T38" fmla="*/ 207 w 349"/>
                <a:gd name="T39" fmla="*/ 120 h 12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9" h="1256">
                  <a:moveTo>
                    <a:pt x="134" y="120"/>
                  </a:moveTo>
                  <a:lnTo>
                    <a:pt x="206" y="0"/>
                  </a:lnTo>
                  <a:lnTo>
                    <a:pt x="107" y="116"/>
                  </a:lnTo>
                  <a:lnTo>
                    <a:pt x="39" y="225"/>
                  </a:lnTo>
                  <a:lnTo>
                    <a:pt x="11" y="322"/>
                  </a:lnTo>
                  <a:lnTo>
                    <a:pt x="0" y="437"/>
                  </a:lnTo>
                  <a:lnTo>
                    <a:pt x="19" y="551"/>
                  </a:lnTo>
                  <a:lnTo>
                    <a:pt x="77" y="677"/>
                  </a:lnTo>
                  <a:lnTo>
                    <a:pt x="237" y="900"/>
                  </a:lnTo>
                  <a:lnTo>
                    <a:pt x="298" y="1025"/>
                  </a:lnTo>
                  <a:lnTo>
                    <a:pt x="327" y="1140"/>
                  </a:lnTo>
                  <a:lnTo>
                    <a:pt x="349" y="1256"/>
                  </a:lnTo>
                  <a:lnTo>
                    <a:pt x="333" y="1055"/>
                  </a:lnTo>
                  <a:lnTo>
                    <a:pt x="311" y="929"/>
                  </a:lnTo>
                  <a:lnTo>
                    <a:pt x="240" y="784"/>
                  </a:lnTo>
                  <a:lnTo>
                    <a:pt x="167" y="661"/>
                  </a:lnTo>
                  <a:lnTo>
                    <a:pt x="99" y="531"/>
                  </a:lnTo>
                  <a:lnTo>
                    <a:pt x="75" y="394"/>
                  </a:lnTo>
                  <a:lnTo>
                    <a:pt x="88" y="253"/>
                  </a:lnTo>
                  <a:lnTo>
                    <a:pt x="134" y="12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89" name="Freeform 10"/>
            <p:cNvSpPr>
              <a:spLocks/>
            </p:cNvSpPr>
            <p:nvPr/>
          </p:nvSpPr>
          <p:spPr bwMode="auto">
            <a:xfrm>
              <a:off x="4349" y="2688"/>
              <a:ext cx="543" cy="661"/>
            </a:xfrm>
            <a:custGeom>
              <a:avLst/>
              <a:gdLst>
                <a:gd name="T0" fmla="*/ 765 w 524"/>
                <a:gd name="T1" fmla="*/ 0 h 662"/>
                <a:gd name="T2" fmla="*/ 4 w 524"/>
                <a:gd name="T3" fmla="*/ 28 h 662"/>
                <a:gd name="T4" fmla="*/ 40 w 524"/>
                <a:gd name="T5" fmla="*/ 55 h 662"/>
                <a:gd name="T6" fmla="*/ 456 w 524"/>
                <a:gd name="T7" fmla="*/ 31 h 662"/>
                <a:gd name="T8" fmla="*/ 40 w 524"/>
                <a:gd name="T9" fmla="*/ 55 h 662"/>
                <a:gd name="T10" fmla="*/ 111 w 524"/>
                <a:gd name="T11" fmla="*/ 100 h 662"/>
                <a:gd name="T12" fmla="*/ 0 w 524"/>
                <a:gd name="T13" fmla="*/ 171 h 662"/>
                <a:gd name="T14" fmla="*/ 40 w 524"/>
                <a:gd name="T15" fmla="*/ 131 h 662"/>
                <a:gd name="T16" fmla="*/ 456 w 524"/>
                <a:gd name="T17" fmla="*/ 155 h 662"/>
                <a:gd name="T18" fmla="*/ 0 w 524"/>
                <a:gd name="T19" fmla="*/ 171 h 662"/>
                <a:gd name="T20" fmla="*/ 1 w 524"/>
                <a:gd name="T21" fmla="*/ 235 h 662"/>
                <a:gd name="T22" fmla="*/ 40 w 524"/>
                <a:gd name="T23" fmla="*/ 262 h 662"/>
                <a:gd name="T24" fmla="*/ 456 w 524"/>
                <a:gd name="T25" fmla="*/ 240 h 662"/>
                <a:gd name="T26" fmla="*/ 40 w 524"/>
                <a:gd name="T27" fmla="*/ 262 h 662"/>
                <a:gd name="T28" fmla="*/ 101 w 524"/>
                <a:gd name="T29" fmla="*/ 318 h 662"/>
                <a:gd name="T30" fmla="*/ 4 w 524"/>
                <a:gd name="T31" fmla="*/ 377 h 662"/>
                <a:gd name="T32" fmla="*/ 40 w 524"/>
                <a:gd name="T33" fmla="*/ 336 h 662"/>
                <a:gd name="T34" fmla="*/ 456 w 524"/>
                <a:gd name="T35" fmla="*/ 360 h 662"/>
                <a:gd name="T36" fmla="*/ 4 w 524"/>
                <a:gd name="T37" fmla="*/ 377 h 662"/>
                <a:gd name="T38" fmla="*/ 4 w 524"/>
                <a:gd name="T39" fmla="*/ 430 h 662"/>
                <a:gd name="T40" fmla="*/ 40 w 524"/>
                <a:gd name="T41" fmla="*/ 460 h 662"/>
                <a:gd name="T42" fmla="*/ 456 w 524"/>
                <a:gd name="T43" fmla="*/ 435 h 662"/>
                <a:gd name="T44" fmla="*/ 40 w 524"/>
                <a:gd name="T45" fmla="*/ 460 h 662"/>
                <a:gd name="T46" fmla="*/ 88 w 524"/>
                <a:gd name="T47" fmla="*/ 515 h 662"/>
                <a:gd name="T48" fmla="*/ 177 w 524"/>
                <a:gd name="T49" fmla="*/ 557 h 662"/>
                <a:gd name="T50" fmla="*/ 456 w 524"/>
                <a:gd name="T51" fmla="*/ 535 h 662"/>
                <a:gd name="T52" fmla="*/ 177 w 524"/>
                <a:gd name="T53" fmla="*/ 557 h 662"/>
                <a:gd name="T54" fmla="*/ 259 w 524"/>
                <a:gd name="T55" fmla="*/ 590 h 662"/>
                <a:gd name="T56" fmla="*/ 308 w 524"/>
                <a:gd name="T57" fmla="*/ 608 h 662"/>
                <a:gd name="T58" fmla="*/ 456 w 524"/>
                <a:gd name="T59" fmla="*/ 587 h 662"/>
                <a:gd name="T60" fmla="*/ 308 w 524"/>
                <a:gd name="T61" fmla="*/ 608 h 662"/>
                <a:gd name="T62" fmla="*/ 505 w 524"/>
                <a:gd name="T63" fmla="*/ 647 h 662"/>
                <a:gd name="T64" fmla="*/ 684 w 524"/>
                <a:gd name="T65" fmla="*/ 590 h 662"/>
                <a:gd name="T66" fmla="*/ 803 w 524"/>
                <a:gd name="T67" fmla="*/ 485 h 662"/>
                <a:gd name="T68" fmla="*/ 697 w 524"/>
                <a:gd name="T69" fmla="*/ 407 h 662"/>
                <a:gd name="T70" fmla="*/ 803 w 524"/>
                <a:gd name="T71" fmla="*/ 334 h 662"/>
                <a:gd name="T72" fmla="*/ 803 w 524"/>
                <a:gd name="T73" fmla="*/ 288 h 662"/>
                <a:gd name="T74" fmla="*/ 703 w 524"/>
                <a:gd name="T75" fmla="*/ 215 h 662"/>
                <a:gd name="T76" fmla="*/ 803 w 524"/>
                <a:gd name="T77" fmla="*/ 142 h 662"/>
                <a:gd name="T78" fmla="*/ 803 w 524"/>
                <a:gd name="T79" fmla="*/ 76 h 6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24" h="662">
                  <a:moveTo>
                    <a:pt x="524" y="28"/>
                  </a:moveTo>
                  <a:lnTo>
                    <a:pt x="499" y="0"/>
                  </a:lnTo>
                  <a:lnTo>
                    <a:pt x="17" y="0"/>
                  </a:lnTo>
                  <a:lnTo>
                    <a:pt x="4" y="28"/>
                  </a:lnTo>
                  <a:lnTo>
                    <a:pt x="4" y="72"/>
                  </a:lnTo>
                  <a:lnTo>
                    <a:pt x="28" y="55"/>
                  </a:lnTo>
                  <a:lnTo>
                    <a:pt x="28" y="31"/>
                  </a:lnTo>
                  <a:lnTo>
                    <a:pt x="298" y="31"/>
                  </a:lnTo>
                  <a:lnTo>
                    <a:pt x="298" y="55"/>
                  </a:lnTo>
                  <a:lnTo>
                    <a:pt x="28" y="55"/>
                  </a:lnTo>
                  <a:lnTo>
                    <a:pt x="4" y="72"/>
                  </a:lnTo>
                  <a:lnTo>
                    <a:pt x="72" y="100"/>
                  </a:lnTo>
                  <a:lnTo>
                    <a:pt x="0" y="130"/>
                  </a:lnTo>
                  <a:lnTo>
                    <a:pt x="0" y="171"/>
                  </a:lnTo>
                  <a:lnTo>
                    <a:pt x="28" y="155"/>
                  </a:lnTo>
                  <a:lnTo>
                    <a:pt x="28" y="131"/>
                  </a:lnTo>
                  <a:lnTo>
                    <a:pt x="298" y="131"/>
                  </a:lnTo>
                  <a:lnTo>
                    <a:pt x="298" y="155"/>
                  </a:lnTo>
                  <a:lnTo>
                    <a:pt x="28" y="155"/>
                  </a:lnTo>
                  <a:lnTo>
                    <a:pt x="0" y="171"/>
                  </a:lnTo>
                  <a:lnTo>
                    <a:pt x="66" y="202"/>
                  </a:lnTo>
                  <a:lnTo>
                    <a:pt x="1" y="235"/>
                  </a:lnTo>
                  <a:lnTo>
                    <a:pt x="1" y="284"/>
                  </a:lnTo>
                  <a:lnTo>
                    <a:pt x="28" y="262"/>
                  </a:lnTo>
                  <a:lnTo>
                    <a:pt x="28" y="240"/>
                  </a:lnTo>
                  <a:lnTo>
                    <a:pt x="298" y="240"/>
                  </a:lnTo>
                  <a:lnTo>
                    <a:pt x="298" y="262"/>
                  </a:lnTo>
                  <a:lnTo>
                    <a:pt x="28" y="262"/>
                  </a:lnTo>
                  <a:lnTo>
                    <a:pt x="1" y="284"/>
                  </a:lnTo>
                  <a:lnTo>
                    <a:pt x="66" y="318"/>
                  </a:lnTo>
                  <a:lnTo>
                    <a:pt x="4" y="348"/>
                  </a:lnTo>
                  <a:lnTo>
                    <a:pt x="4" y="389"/>
                  </a:lnTo>
                  <a:lnTo>
                    <a:pt x="28" y="372"/>
                  </a:lnTo>
                  <a:lnTo>
                    <a:pt x="28" y="348"/>
                  </a:lnTo>
                  <a:lnTo>
                    <a:pt x="298" y="348"/>
                  </a:lnTo>
                  <a:lnTo>
                    <a:pt x="298" y="372"/>
                  </a:lnTo>
                  <a:lnTo>
                    <a:pt x="28" y="372"/>
                  </a:lnTo>
                  <a:lnTo>
                    <a:pt x="4" y="389"/>
                  </a:lnTo>
                  <a:lnTo>
                    <a:pt x="66" y="416"/>
                  </a:lnTo>
                  <a:lnTo>
                    <a:pt x="4" y="442"/>
                  </a:lnTo>
                  <a:lnTo>
                    <a:pt x="4" y="496"/>
                  </a:lnTo>
                  <a:lnTo>
                    <a:pt x="28" y="472"/>
                  </a:lnTo>
                  <a:lnTo>
                    <a:pt x="28" y="447"/>
                  </a:lnTo>
                  <a:lnTo>
                    <a:pt x="298" y="447"/>
                  </a:lnTo>
                  <a:lnTo>
                    <a:pt x="298" y="472"/>
                  </a:lnTo>
                  <a:lnTo>
                    <a:pt x="28" y="472"/>
                  </a:lnTo>
                  <a:lnTo>
                    <a:pt x="4" y="496"/>
                  </a:lnTo>
                  <a:lnTo>
                    <a:pt x="58" y="527"/>
                  </a:lnTo>
                  <a:lnTo>
                    <a:pt x="58" y="602"/>
                  </a:lnTo>
                  <a:lnTo>
                    <a:pt x="116" y="569"/>
                  </a:lnTo>
                  <a:lnTo>
                    <a:pt x="116" y="547"/>
                  </a:lnTo>
                  <a:lnTo>
                    <a:pt x="298" y="547"/>
                  </a:lnTo>
                  <a:lnTo>
                    <a:pt x="298" y="569"/>
                  </a:lnTo>
                  <a:lnTo>
                    <a:pt x="116" y="569"/>
                  </a:lnTo>
                  <a:lnTo>
                    <a:pt x="58" y="602"/>
                  </a:lnTo>
                  <a:lnTo>
                    <a:pt x="169" y="602"/>
                  </a:lnTo>
                  <a:lnTo>
                    <a:pt x="169" y="662"/>
                  </a:lnTo>
                  <a:lnTo>
                    <a:pt x="201" y="620"/>
                  </a:lnTo>
                  <a:lnTo>
                    <a:pt x="201" y="599"/>
                  </a:lnTo>
                  <a:lnTo>
                    <a:pt x="298" y="599"/>
                  </a:lnTo>
                  <a:lnTo>
                    <a:pt x="298" y="620"/>
                  </a:lnTo>
                  <a:lnTo>
                    <a:pt x="201" y="620"/>
                  </a:lnTo>
                  <a:lnTo>
                    <a:pt x="169" y="662"/>
                  </a:lnTo>
                  <a:lnTo>
                    <a:pt x="330" y="659"/>
                  </a:lnTo>
                  <a:lnTo>
                    <a:pt x="330" y="602"/>
                  </a:lnTo>
                  <a:lnTo>
                    <a:pt x="446" y="602"/>
                  </a:lnTo>
                  <a:lnTo>
                    <a:pt x="447" y="530"/>
                  </a:lnTo>
                  <a:lnTo>
                    <a:pt x="524" y="497"/>
                  </a:lnTo>
                  <a:lnTo>
                    <a:pt x="524" y="450"/>
                  </a:lnTo>
                  <a:lnTo>
                    <a:pt x="455" y="419"/>
                  </a:lnTo>
                  <a:lnTo>
                    <a:pt x="524" y="394"/>
                  </a:lnTo>
                  <a:lnTo>
                    <a:pt x="524" y="346"/>
                  </a:lnTo>
                  <a:lnTo>
                    <a:pt x="455" y="323"/>
                  </a:lnTo>
                  <a:lnTo>
                    <a:pt x="524" y="288"/>
                  </a:lnTo>
                  <a:lnTo>
                    <a:pt x="524" y="244"/>
                  </a:lnTo>
                  <a:lnTo>
                    <a:pt x="458" y="215"/>
                  </a:lnTo>
                  <a:lnTo>
                    <a:pt x="524" y="185"/>
                  </a:lnTo>
                  <a:lnTo>
                    <a:pt x="524" y="142"/>
                  </a:lnTo>
                  <a:lnTo>
                    <a:pt x="455" y="108"/>
                  </a:lnTo>
                  <a:lnTo>
                    <a:pt x="524" y="76"/>
                  </a:lnTo>
                  <a:lnTo>
                    <a:pt x="524" y="28"/>
                  </a:lnTo>
                  <a:close/>
                </a:path>
              </a:pathLst>
            </a:custGeom>
            <a:solidFill>
              <a:srgbClr val="999999"/>
            </a:solidFill>
            <a:ln w="9525">
              <a:solidFill>
                <a:schemeClr val="bg2"/>
              </a:solidFill>
              <a:round/>
              <a:headEnd/>
              <a:tailEnd/>
            </a:ln>
          </p:spPr>
          <p:txBody>
            <a:bodyPr/>
            <a:lstStyle/>
            <a:p>
              <a:endParaRPr lang="zh-CN" altLang="en-US"/>
            </a:p>
          </p:txBody>
        </p:sp>
        <p:sp>
          <p:nvSpPr>
            <p:cNvPr id="46090" name="Rectangle 11"/>
            <p:cNvSpPr>
              <a:spLocks noChangeArrowheads="1"/>
            </p:cNvSpPr>
            <p:nvPr/>
          </p:nvSpPr>
          <p:spPr bwMode="auto">
            <a:xfrm>
              <a:off x="4377" y="3135"/>
              <a:ext cx="280" cy="4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6091" name="Rectangle 12"/>
            <p:cNvSpPr>
              <a:spLocks noChangeArrowheads="1"/>
            </p:cNvSpPr>
            <p:nvPr/>
          </p:nvSpPr>
          <p:spPr bwMode="auto">
            <a:xfrm>
              <a:off x="4377" y="2928"/>
              <a:ext cx="280" cy="4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6092" name="Rectangle 13"/>
            <p:cNvSpPr>
              <a:spLocks noChangeArrowheads="1"/>
            </p:cNvSpPr>
            <p:nvPr/>
          </p:nvSpPr>
          <p:spPr bwMode="auto">
            <a:xfrm>
              <a:off x="4377" y="2719"/>
              <a:ext cx="280" cy="4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6093" name="Rectangle 14"/>
            <p:cNvSpPr>
              <a:spLocks noChangeArrowheads="1"/>
            </p:cNvSpPr>
            <p:nvPr/>
          </p:nvSpPr>
          <p:spPr bwMode="auto">
            <a:xfrm>
              <a:off x="4377" y="3036"/>
              <a:ext cx="280" cy="4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6094" name="Rectangle 15"/>
            <p:cNvSpPr>
              <a:spLocks noChangeArrowheads="1"/>
            </p:cNvSpPr>
            <p:nvPr/>
          </p:nvSpPr>
          <p:spPr bwMode="auto">
            <a:xfrm>
              <a:off x="4377" y="2819"/>
              <a:ext cx="280" cy="4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6095" name="Rectangle 16"/>
            <p:cNvSpPr>
              <a:spLocks noChangeArrowheads="1"/>
            </p:cNvSpPr>
            <p:nvPr/>
          </p:nvSpPr>
          <p:spPr bwMode="auto">
            <a:xfrm>
              <a:off x="4465" y="3235"/>
              <a:ext cx="189" cy="4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6096" name="Rectangle 17"/>
            <p:cNvSpPr>
              <a:spLocks noChangeArrowheads="1"/>
            </p:cNvSpPr>
            <p:nvPr/>
          </p:nvSpPr>
          <p:spPr bwMode="auto">
            <a:xfrm>
              <a:off x="4550" y="3287"/>
              <a:ext cx="101" cy="4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kumimoji="0" lang="en-US" altLang="zh-CN" sz="3200" smtClean="0"/>
              <a:t>The UML Is a Language for Specifying</a:t>
            </a:r>
          </a:p>
        </p:txBody>
      </p:sp>
      <p:sp>
        <p:nvSpPr>
          <p:cNvPr id="47107" name="Rectangle 3"/>
          <p:cNvSpPr>
            <a:spLocks noGrp="1" noChangeArrowheads="1"/>
          </p:cNvSpPr>
          <p:nvPr>
            <p:ph type="body" idx="1"/>
          </p:nvPr>
        </p:nvSpPr>
        <p:spPr>
          <a:xfrm>
            <a:off x="744538" y="1556792"/>
            <a:ext cx="7772400" cy="4697958"/>
          </a:xfrm>
        </p:spPr>
        <p:txBody>
          <a:bodyPr/>
          <a:lstStyle/>
          <a:p>
            <a:pPr eaLnBrk="1" hangingPunct="1">
              <a:lnSpc>
                <a:spcPts val="3200"/>
              </a:lnSpc>
              <a:buFont typeface="Wingdings" pitchFamily="2" charset="2"/>
              <a:buChar char="w"/>
            </a:pPr>
            <a:r>
              <a:rPr kumimoji="0" lang="en-US" altLang="zh-CN" sz="2400" dirty="0" smtClean="0"/>
              <a:t>The UML builds models that are precise, unambiguous, and complete.</a:t>
            </a:r>
          </a:p>
        </p:txBody>
      </p:sp>
      <p:grpSp>
        <p:nvGrpSpPr>
          <p:cNvPr id="2" name="组合 1"/>
          <p:cNvGrpSpPr/>
          <p:nvPr/>
        </p:nvGrpSpPr>
        <p:grpSpPr>
          <a:xfrm>
            <a:off x="3043235" y="2252579"/>
            <a:ext cx="3368675" cy="3994150"/>
            <a:chOff x="2887663" y="2025650"/>
            <a:chExt cx="3368675" cy="3994150"/>
          </a:xfrm>
        </p:grpSpPr>
        <p:sp>
          <p:nvSpPr>
            <p:cNvPr id="47108" name="Freeform 6"/>
            <p:cNvSpPr>
              <a:spLocks/>
            </p:cNvSpPr>
            <p:nvPr/>
          </p:nvSpPr>
          <p:spPr bwMode="auto">
            <a:xfrm>
              <a:off x="3308350" y="5157788"/>
              <a:ext cx="490538" cy="858837"/>
            </a:xfrm>
            <a:custGeom>
              <a:avLst/>
              <a:gdLst>
                <a:gd name="T0" fmla="*/ 2147483647 w 309"/>
                <a:gd name="T1" fmla="*/ 0 h 541"/>
                <a:gd name="T2" fmla="*/ 0 w 309"/>
                <a:gd name="T3" fmla="*/ 2147483647 h 541"/>
                <a:gd name="T4" fmla="*/ 2147483647 w 309"/>
                <a:gd name="T5" fmla="*/ 2147483647 h 541"/>
                <a:gd name="T6" fmla="*/ 2147483647 w 309"/>
                <a:gd name="T7" fmla="*/ 2147483647 h 541"/>
                <a:gd name="T8" fmla="*/ 2147483647 w 309"/>
                <a:gd name="T9" fmla="*/ 0 h 5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 h="541">
                  <a:moveTo>
                    <a:pt x="254" y="0"/>
                  </a:moveTo>
                  <a:lnTo>
                    <a:pt x="0" y="510"/>
                  </a:lnTo>
                  <a:lnTo>
                    <a:pt x="56" y="541"/>
                  </a:lnTo>
                  <a:lnTo>
                    <a:pt x="309" y="26"/>
                  </a:lnTo>
                  <a:lnTo>
                    <a:pt x="25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09" name="Freeform 8"/>
            <p:cNvSpPr>
              <a:spLocks/>
            </p:cNvSpPr>
            <p:nvPr/>
          </p:nvSpPr>
          <p:spPr bwMode="auto">
            <a:xfrm>
              <a:off x="3397250" y="5199063"/>
              <a:ext cx="677863" cy="817562"/>
            </a:xfrm>
            <a:custGeom>
              <a:avLst/>
              <a:gdLst>
                <a:gd name="T0" fmla="*/ 2147483647 w 427"/>
                <a:gd name="T1" fmla="*/ 0 h 515"/>
                <a:gd name="T2" fmla="*/ 0 w 427"/>
                <a:gd name="T3" fmla="*/ 2147483647 h 515"/>
                <a:gd name="T4" fmla="*/ 2147483647 w 427"/>
                <a:gd name="T5" fmla="*/ 2147483647 h 515"/>
                <a:gd name="T6" fmla="*/ 2147483647 w 427"/>
                <a:gd name="T7" fmla="*/ 2147483647 h 515"/>
                <a:gd name="T8" fmla="*/ 2147483647 w 427"/>
                <a:gd name="T9" fmla="*/ 2147483647 h 515"/>
                <a:gd name="T10" fmla="*/ 2147483647 w 427"/>
                <a:gd name="T11" fmla="*/ 2147483647 h 515"/>
                <a:gd name="T12" fmla="*/ 2147483647 w 427"/>
                <a:gd name="T13" fmla="*/ 2147483647 h 515"/>
                <a:gd name="T14" fmla="*/ 2147483647 w 427"/>
                <a:gd name="T15" fmla="*/ 2147483647 h 515"/>
                <a:gd name="T16" fmla="*/ 2147483647 w 427"/>
                <a:gd name="T17" fmla="*/ 0 h 5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7" h="515">
                  <a:moveTo>
                    <a:pt x="253" y="0"/>
                  </a:moveTo>
                  <a:lnTo>
                    <a:pt x="0" y="515"/>
                  </a:lnTo>
                  <a:lnTo>
                    <a:pt x="193" y="515"/>
                  </a:lnTo>
                  <a:lnTo>
                    <a:pt x="427" y="58"/>
                  </a:lnTo>
                  <a:lnTo>
                    <a:pt x="427" y="50"/>
                  </a:lnTo>
                  <a:lnTo>
                    <a:pt x="378" y="40"/>
                  </a:lnTo>
                  <a:lnTo>
                    <a:pt x="343" y="32"/>
                  </a:lnTo>
                  <a:lnTo>
                    <a:pt x="296" y="16"/>
                  </a:lnTo>
                  <a:lnTo>
                    <a:pt x="253" y="0"/>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0" name="Freeform 9"/>
            <p:cNvSpPr>
              <a:spLocks/>
            </p:cNvSpPr>
            <p:nvPr/>
          </p:nvSpPr>
          <p:spPr bwMode="auto">
            <a:xfrm>
              <a:off x="3397250" y="5199063"/>
              <a:ext cx="677863" cy="817562"/>
            </a:xfrm>
            <a:custGeom>
              <a:avLst/>
              <a:gdLst>
                <a:gd name="T0" fmla="*/ 2147483647 w 427"/>
                <a:gd name="T1" fmla="*/ 0 h 515"/>
                <a:gd name="T2" fmla="*/ 0 w 427"/>
                <a:gd name="T3" fmla="*/ 2147483647 h 515"/>
                <a:gd name="T4" fmla="*/ 2147483647 w 427"/>
                <a:gd name="T5" fmla="*/ 2147483647 h 515"/>
                <a:gd name="T6" fmla="*/ 2147483647 w 427"/>
                <a:gd name="T7" fmla="*/ 2147483647 h 515"/>
                <a:gd name="T8" fmla="*/ 2147483647 w 427"/>
                <a:gd name="T9" fmla="*/ 2147483647 h 515"/>
                <a:gd name="T10" fmla="*/ 2147483647 w 427"/>
                <a:gd name="T11" fmla="*/ 2147483647 h 515"/>
                <a:gd name="T12" fmla="*/ 2147483647 w 427"/>
                <a:gd name="T13" fmla="*/ 2147483647 h 515"/>
                <a:gd name="T14" fmla="*/ 2147483647 w 427"/>
                <a:gd name="T15" fmla="*/ 2147483647 h 515"/>
                <a:gd name="T16" fmla="*/ 2147483647 w 427"/>
                <a:gd name="T17" fmla="*/ 0 h 5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7" h="515">
                  <a:moveTo>
                    <a:pt x="253" y="0"/>
                  </a:moveTo>
                  <a:lnTo>
                    <a:pt x="0" y="515"/>
                  </a:lnTo>
                  <a:lnTo>
                    <a:pt x="193" y="515"/>
                  </a:lnTo>
                  <a:lnTo>
                    <a:pt x="427" y="58"/>
                  </a:lnTo>
                  <a:lnTo>
                    <a:pt x="427" y="50"/>
                  </a:lnTo>
                  <a:lnTo>
                    <a:pt x="378" y="40"/>
                  </a:lnTo>
                  <a:lnTo>
                    <a:pt x="343" y="32"/>
                  </a:lnTo>
                  <a:lnTo>
                    <a:pt x="296" y="16"/>
                  </a:lnTo>
                  <a:lnTo>
                    <a:pt x="25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1" name="Freeform 10"/>
            <p:cNvSpPr>
              <a:spLocks/>
            </p:cNvSpPr>
            <p:nvPr/>
          </p:nvSpPr>
          <p:spPr bwMode="auto">
            <a:xfrm>
              <a:off x="4067175" y="5302250"/>
              <a:ext cx="266700" cy="714375"/>
            </a:xfrm>
            <a:custGeom>
              <a:avLst/>
              <a:gdLst>
                <a:gd name="T0" fmla="*/ 2147483647 w 168"/>
                <a:gd name="T1" fmla="*/ 0 h 450"/>
                <a:gd name="T2" fmla="*/ 2147483647 w 168"/>
                <a:gd name="T3" fmla="*/ 2147483647 h 450"/>
                <a:gd name="T4" fmla="*/ 2147483647 w 168"/>
                <a:gd name="T5" fmla="*/ 2147483647 h 450"/>
                <a:gd name="T6" fmla="*/ 0 w 168"/>
                <a:gd name="T7" fmla="*/ 2147483647 h 450"/>
                <a:gd name="T8" fmla="*/ 2147483647 w 16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8" h="450">
                  <a:moveTo>
                    <a:pt x="103" y="0"/>
                  </a:moveTo>
                  <a:lnTo>
                    <a:pt x="168" y="2"/>
                  </a:lnTo>
                  <a:lnTo>
                    <a:pt x="65" y="450"/>
                  </a:lnTo>
                  <a:lnTo>
                    <a:pt x="0" y="427"/>
                  </a:lnTo>
                  <a:lnTo>
                    <a:pt x="10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2" name="Freeform 12"/>
            <p:cNvSpPr>
              <a:spLocks/>
            </p:cNvSpPr>
            <p:nvPr/>
          </p:nvSpPr>
          <p:spPr bwMode="auto">
            <a:xfrm>
              <a:off x="4170363" y="5305425"/>
              <a:ext cx="244475" cy="714375"/>
            </a:xfrm>
            <a:custGeom>
              <a:avLst/>
              <a:gdLst>
                <a:gd name="T0" fmla="*/ 2147483647 w 154"/>
                <a:gd name="T1" fmla="*/ 0 h 450"/>
                <a:gd name="T2" fmla="*/ 0 w 154"/>
                <a:gd name="T3" fmla="*/ 2147483647 h 450"/>
                <a:gd name="T4" fmla="*/ 2147483647 w 154"/>
                <a:gd name="T5" fmla="*/ 2147483647 h 450"/>
                <a:gd name="T6" fmla="*/ 2147483647 w 154"/>
                <a:gd name="T7" fmla="*/ 0 h 450"/>
                <a:gd name="T8" fmla="*/ 2147483647 w 154"/>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450">
                  <a:moveTo>
                    <a:pt x="103" y="0"/>
                  </a:moveTo>
                  <a:lnTo>
                    <a:pt x="0" y="448"/>
                  </a:lnTo>
                  <a:lnTo>
                    <a:pt x="49" y="450"/>
                  </a:lnTo>
                  <a:lnTo>
                    <a:pt x="154" y="0"/>
                  </a:lnTo>
                  <a:lnTo>
                    <a:pt x="10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3" name="Freeform 13"/>
            <p:cNvSpPr>
              <a:spLocks/>
            </p:cNvSpPr>
            <p:nvPr/>
          </p:nvSpPr>
          <p:spPr bwMode="auto">
            <a:xfrm>
              <a:off x="4170363" y="5305425"/>
              <a:ext cx="244475" cy="714375"/>
            </a:xfrm>
            <a:custGeom>
              <a:avLst/>
              <a:gdLst>
                <a:gd name="T0" fmla="*/ 2147483647 w 154"/>
                <a:gd name="T1" fmla="*/ 0 h 450"/>
                <a:gd name="T2" fmla="*/ 0 w 154"/>
                <a:gd name="T3" fmla="*/ 2147483647 h 450"/>
                <a:gd name="T4" fmla="*/ 2147483647 w 154"/>
                <a:gd name="T5" fmla="*/ 2147483647 h 450"/>
                <a:gd name="T6" fmla="*/ 2147483647 w 154"/>
                <a:gd name="T7" fmla="*/ 0 h 450"/>
                <a:gd name="T8" fmla="*/ 2147483647 w 154"/>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450">
                  <a:moveTo>
                    <a:pt x="103" y="0"/>
                  </a:moveTo>
                  <a:lnTo>
                    <a:pt x="0" y="448"/>
                  </a:lnTo>
                  <a:lnTo>
                    <a:pt x="49" y="450"/>
                  </a:lnTo>
                  <a:lnTo>
                    <a:pt x="154" y="0"/>
                  </a:lnTo>
                  <a:lnTo>
                    <a:pt x="103" y="0"/>
                  </a:lnTo>
                </a:path>
              </a:pathLst>
            </a:custGeom>
            <a:solidFill>
              <a:srgbClr val="0099FF"/>
            </a:solidFill>
            <a:ln w="0">
              <a:solidFill>
                <a:srgbClr val="000000"/>
              </a:solidFill>
              <a:prstDash val="solid"/>
              <a:round/>
              <a:headEnd/>
              <a:tailEnd/>
            </a:ln>
          </p:spPr>
          <p:txBody>
            <a:bodyPr/>
            <a:lstStyle/>
            <a:p>
              <a:endParaRPr lang="zh-CN" altLang="en-US"/>
            </a:p>
          </p:txBody>
        </p:sp>
        <p:sp>
          <p:nvSpPr>
            <p:cNvPr id="47114" name="Freeform 14"/>
            <p:cNvSpPr>
              <a:spLocks/>
            </p:cNvSpPr>
            <p:nvPr/>
          </p:nvSpPr>
          <p:spPr bwMode="auto">
            <a:xfrm>
              <a:off x="5114925" y="5068888"/>
              <a:ext cx="458788" cy="947737"/>
            </a:xfrm>
            <a:custGeom>
              <a:avLst/>
              <a:gdLst>
                <a:gd name="T0" fmla="*/ 0 w 289"/>
                <a:gd name="T1" fmla="*/ 2147483647 h 597"/>
                <a:gd name="T2" fmla="*/ 2147483647 w 289"/>
                <a:gd name="T3" fmla="*/ 0 h 597"/>
                <a:gd name="T4" fmla="*/ 2147483647 w 289"/>
                <a:gd name="T5" fmla="*/ 2147483647 h 597"/>
                <a:gd name="T6" fmla="*/ 2147483647 w 289"/>
                <a:gd name="T7" fmla="*/ 2147483647 h 597"/>
                <a:gd name="T8" fmla="*/ 0 w 289"/>
                <a:gd name="T9" fmla="*/ 2147483647 h 5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597">
                  <a:moveTo>
                    <a:pt x="0" y="25"/>
                  </a:moveTo>
                  <a:lnTo>
                    <a:pt x="42" y="0"/>
                  </a:lnTo>
                  <a:lnTo>
                    <a:pt x="289" y="597"/>
                  </a:lnTo>
                  <a:lnTo>
                    <a:pt x="231" y="577"/>
                  </a:lnTo>
                  <a:lnTo>
                    <a:pt x="0" y="2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5" name="Freeform 16"/>
            <p:cNvSpPr>
              <a:spLocks/>
            </p:cNvSpPr>
            <p:nvPr/>
          </p:nvSpPr>
          <p:spPr bwMode="auto">
            <a:xfrm>
              <a:off x="5181600" y="4835525"/>
              <a:ext cx="746125" cy="1181100"/>
            </a:xfrm>
            <a:custGeom>
              <a:avLst/>
              <a:gdLst>
                <a:gd name="T0" fmla="*/ 2147483647 w 470"/>
                <a:gd name="T1" fmla="*/ 2147483647 h 744"/>
                <a:gd name="T2" fmla="*/ 2147483647 w 470"/>
                <a:gd name="T3" fmla="*/ 2147483647 h 744"/>
                <a:gd name="T4" fmla="*/ 2147483647 w 470"/>
                <a:gd name="T5" fmla="*/ 0 h 744"/>
                <a:gd name="T6" fmla="*/ 2147483647 w 470"/>
                <a:gd name="T7" fmla="*/ 2147483647 h 744"/>
                <a:gd name="T8" fmla="*/ 2147483647 w 470"/>
                <a:gd name="T9" fmla="*/ 2147483647 h 744"/>
                <a:gd name="T10" fmla="*/ 2147483647 w 470"/>
                <a:gd name="T11" fmla="*/ 2147483647 h 744"/>
                <a:gd name="T12" fmla="*/ 0 w 470"/>
                <a:gd name="T13" fmla="*/ 2147483647 h 744"/>
                <a:gd name="T14" fmla="*/ 2147483647 w 470"/>
                <a:gd name="T15" fmla="*/ 2147483647 h 7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744">
                  <a:moveTo>
                    <a:pt x="247" y="744"/>
                  </a:moveTo>
                  <a:lnTo>
                    <a:pt x="470" y="744"/>
                  </a:lnTo>
                  <a:lnTo>
                    <a:pt x="161" y="0"/>
                  </a:lnTo>
                  <a:lnTo>
                    <a:pt x="143" y="18"/>
                  </a:lnTo>
                  <a:lnTo>
                    <a:pt x="103" y="62"/>
                  </a:lnTo>
                  <a:lnTo>
                    <a:pt x="54" y="107"/>
                  </a:lnTo>
                  <a:lnTo>
                    <a:pt x="0" y="147"/>
                  </a:lnTo>
                  <a:lnTo>
                    <a:pt x="247" y="744"/>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6" name="Freeform 17"/>
            <p:cNvSpPr>
              <a:spLocks/>
            </p:cNvSpPr>
            <p:nvPr/>
          </p:nvSpPr>
          <p:spPr bwMode="auto">
            <a:xfrm>
              <a:off x="5181600" y="4835525"/>
              <a:ext cx="746125" cy="1181100"/>
            </a:xfrm>
            <a:custGeom>
              <a:avLst/>
              <a:gdLst>
                <a:gd name="T0" fmla="*/ 2147483647 w 470"/>
                <a:gd name="T1" fmla="*/ 2147483647 h 744"/>
                <a:gd name="T2" fmla="*/ 2147483647 w 470"/>
                <a:gd name="T3" fmla="*/ 2147483647 h 744"/>
                <a:gd name="T4" fmla="*/ 2147483647 w 470"/>
                <a:gd name="T5" fmla="*/ 0 h 744"/>
                <a:gd name="T6" fmla="*/ 2147483647 w 470"/>
                <a:gd name="T7" fmla="*/ 2147483647 h 744"/>
                <a:gd name="T8" fmla="*/ 2147483647 w 470"/>
                <a:gd name="T9" fmla="*/ 2147483647 h 744"/>
                <a:gd name="T10" fmla="*/ 2147483647 w 470"/>
                <a:gd name="T11" fmla="*/ 2147483647 h 744"/>
                <a:gd name="T12" fmla="*/ 0 w 470"/>
                <a:gd name="T13" fmla="*/ 2147483647 h 744"/>
                <a:gd name="T14" fmla="*/ 2147483647 w 470"/>
                <a:gd name="T15" fmla="*/ 2147483647 h 7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744">
                  <a:moveTo>
                    <a:pt x="247" y="744"/>
                  </a:moveTo>
                  <a:lnTo>
                    <a:pt x="470" y="744"/>
                  </a:lnTo>
                  <a:lnTo>
                    <a:pt x="161" y="0"/>
                  </a:lnTo>
                  <a:lnTo>
                    <a:pt x="143" y="18"/>
                  </a:lnTo>
                  <a:lnTo>
                    <a:pt x="103" y="62"/>
                  </a:lnTo>
                  <a:lnTo>
                    <a:pt x="54" y="107"/>
                  </a:lnTo>
                  <a:lnTo>
                    <a:pt x="0" y="147"/>
                  </a:lnTo>
                  <a:lnTo>
                    <a:pt x="247" y="74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7" name="Freeform 18"/>
            <p:cNvSpPr>
              <a:spLocks/>
            </p:cNvSpPr>
            <p:nvPr/>
          </p:nvSpPr>
          <p:spPr bwMode="auto">
            <a:xfrm>
              <a:off x="4329113" y="3495675"/>
              <a:ext cx="420687" cy="423863"/>
            </a:xfrm>
            <a:custGeom>
              <a:avLst/>
              <a:gdLst>
                <a:gd name="T0" fmla="*/ 2147483647 w 265"/>
                <a:gd name="T1" fmla="*/ 2147483647 h 267"/>
                <a:gd name="T2" fmla="*/ 2147483647 w 265"/>
                <a:gd name="T3" fmla="*/ 2147483647 h 267"/>
                <a:gd name="T4" fmla="*/ 2147483647 w 265"/>
                <a:gd name="T5" fmla="*/ 0 h 267"/>
                <a:gd name="T6" fmla="*/ 2147483647 w 265"/>
                <a:gd name="T7" fmla="*/ 2147483647 h 267"/>
                <a:gd name="T8" fmla="*/ 2147483647 w 265"/>
                <a:gd name="T9" fmla="*/ 2147483647 h 267"/>
                <a:gd name="T10" fmla="*/ 2147483647 w 265"/>
                <a:gd name="T11" fmla="*/ 2147483647 h 267"/>
                <a:gd name="T12" fmla="*/ 2147483647 w 265"/>
                <a:gd name="T13" fmla="*/ 2147483647 h 267"/>
                <a:gd name="T14" fmla="*/ 2147483647 w 265"/>
                <a:gd name="T15" fmla="*/ 2147483647 h 267"/>
                <a:gd name="T16" fmla="*/ 0 w 265"/>
                <a:gd name="T17" fmla="*/ 2147483647 h 267"/>
                <a:gd name="T18" fmla="*/ 2147483647 w 265"/>
                <a:gd name="T19" fmla="*/ 2147483647 h 267"/>
                <a:gd name="T20" fmla="*/ 2147483647 w 265"/>
                <a:gd name="T21" fmla="*/ 2147483647 h 267"/>
                <a:gd name="T22" fmla="*/ 2147483647 w 265"/>
                <a:gd name="T23" fmla="*/ 2147483647 h 267"/>
                <a:gd name="T24" fmla="*/ 2147483647 w 265"/>
                <a:gd name="T25" fmla="*/ 2147483647 h 267"/>
                <a:gd name="T26" fmla="*/ 2147483647 w 265"/>
                <a:gd name="T27" fmla="*/ 2147483647 h 267"/>
                <a:gd name="T28" fmla="*/ 2147483647 w 265"/>
                <a:gd name="T29" fmla="*/ 2147483647 h 267"/>
                <a:gd name="T30" fmla="*/ 2147483647 w 265"/>
                <a:gd name="T31" fmla="*/ 2147483647 h 267"/>
                <a:gd name="T32" fmla="*/ 2147483647 w 265"/>
                <a:gd name="T33" fmla="*/ 2147483647 h 267"/>
                <a:gd name="T34" fmla="*/ 2147483647 w 265"/>
                <a:gd name="T35" fmla="*/ 2147483647 h 267"/>
                <a:gd name="T36" fmla="*/ 2147483647 w 265"/>
                <a:gd name="T37" fmla="*/ 2147483647 h 267"/>
                <a:gd name="T38" fmla="*/ 2147483647 w 265"/>
                <a:gd name="T39" fmla="*/ 2147483647 h 267"/>
                <a:gd name="T40" fmla="*/ 2147483647 w 265"/>
                <a:gd name="T41" fmla="*/ 2147483647 h 267"/>
                <a:gd name="T42" fmla="*/ 2147483647 w 265"/>
                <a:gd name="T43" fmla="*/ 2147483647 h 267"/>
                <a:gd name="T44" fmla="*/ 2147483647 w 265"/>
                <a:gd name="T45" fmla="*/ 2147483647 h 267"/>
                <a:gd name="T46" fmla="*/ 2147483647 w 265"/>
                <a:gd name="T47" fmla="*/ 2147483647 h 267"/>
                <a:gd name="T48" fmla="*/ 2147483647 w 265"/>
                <a:gd name="T49" fmla="*/ 2147483647 h 267"/>
                <a:gd name="T50" fmla="*/ 2147483647 w 265"/>
                <a:gd name="T51" fmla="*/ 2147483647 h 267"/>
                <a:gd name="T52" fmla="*/ 2147483647 w 265"/>
                <a:gd name="T53" fmla="*/ 2147483647 h 267"/>
                <a:gd name="T54" fmla="*/ 2147483647 w 265"/>
                <a:gd name="T55" fmla="*/ 2147483647 h 2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65" h="267">
                  <a:moveTo>
                    <a:pt x="110" y="143"/>
                  </a:moveTo>
                  <a:lnTo>
                    <a:pt x="176" y="5"/>
                  </a:lnTo>
                  <a:lnTo>
                    <a:pt x="128" y="0"/>
                  </a:lnTo>
                  <a:lnTo>
                    <a:pt x="119" y="2"/>
                  </a:lnTo>
                  <a:lnTo>
                    <a:pt x="76" y="13"/>
                  </a:lnTo>
                  <a:lnTo>
                    <a:pt x="49" y="31"/>
                  </a:lnTo>
                  <a:lnTo>
                    <a:pt x="23" y="56"/>
                  </a:lnTo>
                  <a:lnTo>
                    <a:pt x="7" y="91"/>
                  </a:lnTo>
                  <a:lnTo>
                    <a:pt x="0" y="132"/>
                  </a:lnTo>
                  <a:lnTo>
                    <a:pt x="3" y="169"/>
                  </a:lnTo>
                  <a:lnTo>
                    <a:pt x="18" y="199"/>
                  </a:lnTo>
                  <a:lnTo>
                    <a:pt x="23" y="210"/>
                  </a:lnTo>
                  <a:lnTo>
                    <a:pt x="43" y="232"/>
                  </a:lnTo>
                  <a:lnTo>
                    <a:pt x="74" y="252"/>
                  </a:lnTo>
                  <a:lnTo>
                    <a:pt x="92" y="259"/>
                  </a:lnTo>
                  <a:lnTo>
                    <a:pt x="110" y="265"/>
                  </a:lnTo>
                  <a:lnTo>
                    <a:pt x="128" y="267"/>
                  </a:lnTo>
                  <a:lnTo>
                    <a:pt x="148" y="267"/>
                  </a:lnTo>
                  <a:lnTo>
                    <a:pt x="185" y="254"/>
                  </a:lnTo>
                  <a:lnTo>
                    <a:pt x="216" y="238"/>
                  </a:lnTo>
                  <a:lnTo>
                    <a:pt x="241" y="209"/>
                  </a:lnTo>
                  <a:lnTo>
                    <a:pt x="257" y="174"/>
                  </a:lnTo>
                  <a:lnTo>
                    <a:pt x="265" y="143"/>
                  </a:lnTo>
                  <a:lnTo>
                    <a:pt x="265" y="136"/>
                  </a:lnTo>
                  <a:lnTo>
                    <a:pt x="265" y="123"/>
                  </a:lnTo>
                  <a:lnTo>
                    <a:pt x="261" y="98"/>
                  </a:lnTo>
                  <a:lnTo>
                    <a:pt x="252" y="67"/>
                  </a:lnTo>
                  <a:lnTo>
                    <a:pt x="110" y="14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8" name="Freeform 19"/>
            <p:cNvSpPr>
              <a:spLocks/>
            </p:cNvSpPr>
            <p:nvPr/>
          </p:nvSpPr>
          <p:spPr bwMode="auto">
            <a:xfrm>
              <a:off x="4329113" y="3495675"/>
              <a:ext cx="420687" cy="423863"/>
            </a:xfrm>
            <a:custGeom>
              <a:avLst/>
              <a:gdLst>
                <a:gd name="T0" fmla="*/ 2147483647 w 265"/>
                <a:gd name="T1" fmla="*/ 2147483647 h 267"/>
                <a:gd name="T2" fmla="*/ 2147483647 w 265"/>
                <a:gd name="T3" fmla="*/ 2147483647 h 267"/>
                <a:gd name="T4" fmla="*/ 2147483647 w 265"/>
                <a:gd name="T5" fmla="*/ 0 h 267"/>
                <a:gd name="T6" fmla="*/ 2147483647 w 265"/>
                <a:gd name="T7" fmla="*/ 2147483647 h 267"/>
                <a:gd name="T8" fmla="*/ 2147483647 w 265"/>
                <a:gd name="T9" fmla="*/ 2147483647 h 267"/>
                <a:gd name="T10" fmla="*/ 2147483647 w 265"/>
                <a:gd name="T11" fmla="*/ 2147483647 h 267"/>
                <a:gd name="T12" fmla="*/ 2147483647 w 265"/>
                <a:gd name="T13" fmla="*/ 2147483647 h 267"/>
                <a:gd name="T14" fmla="*/ 2147483647 w 265"/>
                <a:gd name="T15" fmla="*/ 2147483647 h 267"/>
                <a:gd name="T16" fmla="*/ 0 w 265"/>
                <a:gd name="T17" fmla="*/ 2147483647 h 267"/>
                <a:gd name="T18" fmla="*/ 2147483647 w 265"/>
                <a:gd name="T19" fmla="*/ 2147483647 h 267"/>
                <a:gd name="T20" fmla="*/ 2147483647 w 265"/>
                <a:gd name="T21" fmla="*/ 2147483647 h 267"/>
                <a:gd name="T22" fmla="*/ 2147483647 w 265"/>
                <a:gd name="T23" fmla="*/ 2147483647 h 267"/>
                <a:gd name="T24" fmla="*/ 2147483647 w 265"/>
                <a:gd name="T25" fmla="*/ 2147483647 h 267"/>
                <a:gd name="T26" fmla="*/ 2147483647 w 265"/>
                <a:gd name="T27" fmla="*/ 2147483647 h 267"/>
                <a:gd name="T28" fmla="*/ 2147483647 w 265"/>
                <a:gd name="T29" fmla="*/ 2147483647 h 267"/>
                <a:gd name="T30" fmla="*/ 2147483647 w 265"/>
                <a:gd name="T31" fmla="*/ 2147483647 h 267"/>
                <a:gd name="T32" fmla="*/ 2147483647 w 265"/>
                <a:gd name="T33" fmla="*/ 2147483647 h 267"/>
                <a:gd name="T34" fmla="*/ 2147483647 w 265"/>
                <a:gd name="T35" fmla="*/ 2147483647 h 267"/>
                <a:gd name="T36" fmla="*/ 2147483647 w 265"/>
                <a:gd name="T37" fmla="*/ 2147483647 h 267"/>
                <a:gd name="T38" fmla="*/ 2147483647 w 265"/>
                <a:gd name="T39" fmla="*/ 2147483647 h 267"/>
                <a:gd name="T40" fmla="*/ 2147483647 w 265"/>
                <a:gd name="T41" fmla="*/ 2147483647 h 267"/>
                <a:gd name="T42" fmla="*/ 2147483647 w 265"/>
                <a:gd name="T43" fmla="*/ 2147483647 h 267"/>
                <a:gd name="T44" fmla="*/ 2147483647 w 265"/>
                <a:gd name="T45" fmla="*/ 2147483647 h 267"/>
                <a:gd name="T46" fmla="*/ 2147483647 w 265"/>
                <a:gd name="T47" fmla="*/ 2147483647 h 267"/>
                <a:gd name="T48" fmla="*/ 2147483647 w 265"/>
                <a:gd name="T49" fmla="*/ 2147483647 h 267"/>
                <a:gd name="T50" fmla="*/ 2147483647 w 265"/>
                <a:gd name="T51" fmla="*/ 2147483647 h 267"/>
                <a:gd name="T52" fmla="*/ 2147483647 w 265"/>
                <a:gd name="T53" fmla="*/ 2147483647 h 267"/>
                <a:gd name="T54" fmla="*/ 2147483647 w 265"/>
                <a:gd name="T55" fmla="*/ 2147483647 h 2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65" h="267">
                  <a:moveTo>
                    <a:pt x="110" y="143"/>
                  </a:moveTo>
                  <a:lnTo>
                    <a:pt x="176" y="5"/>
                  </a:lnTo>
                  <a:lnTo>
                    <a:pt x="128" y="0"/>
                  </a:lnTo>
                  <a:lnTo>
                    <a:pt x="119" y="2"/>
                  </a:lnTo>
                  <a:lnTo>
                    <a:pt x="76" y="13"/>
                  </a:lnTo>
                  <a:lnTo>
                    <a:pt x="49" y="31"/>
                  </a:lnTo>
                  <a:lnTo>
                    <a:pt x="23" y="56"/>
                  </a:lnTo>
                  <a:lnTo>
                    <a:pt x="7" y="91"/>
                  </a:lnTo>
                  <a:lnTo>
                    <a:pt x="0" y="132"/>
                  </a:lnTo>
                  <a:lnTo>
                    <a:pt x="3" y="169"/>
                  </a:lnTo>
                  <a:lnTo>
                    <a:pt x="18" y="199"/>
                  </a:lnTo>
                  <a:lnTo>
                    <a:pt x="23" y="210"/>
                  </a:lnTo>
                  <a:lnTo>
                    <a:pt x="43" y="232"/>
                  </a:lnTo>
                  <a:lnTo>
                    <a:pt x="74" y="252"/>
                  </a:lnTo>
                  <a:lnTo>
                    <a:pt x="92" y="259"/>
                  </a:lnTo>
                  <a:lnTo>
                    <a:pt x="110" y="265"/>
                  </a:lnTo>
                  <a:lnTo>
                    <a:pt x="128" y="267"/>
                  </a:lnTo>
                  <a:lnTo>
                    <a:pt x="148" y="267"/>
                  </a:lnTo>
                  <a:lnTo>
                    <a:pt x="185" y="254"/>
                  </a:lnTo>
                  <a:lnTo>
                    <a:pt x="216" y="238"/>
                  </a:lnTo>
                  <a:lnTo>
                    <a:pt x="241" y="209"/>
                  </a:lnTo>
                  <a:lnTo>
                    <a:pt x="257" y="174"/>
                  </a:lnTo>
                  <a:lnTo>
                    <a:pt x="265" y="143"/>
                  </a:lnTo>
                  <a:lnTo>
                    <a:pt x="265" y="136"/>
                  </a:lnTo>
                  <a:lnTo>
                    <a:pt x="265" y="123"/>
                  </a:lnTo>
                  <a:lnTo>
                    <a:pt x="261" y="98"/>
                  </a:lnTo>
                  <a:lnTo>
                    <a:pt x="252" y="67"/>
                  </a:lnTo>
                  <a:lnTo>
                    <a:pt x="110" y="14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9" name="Freeform 20"/>
            <p:cNvSpPr>
              <a:spLocks/>
            </p:cNvSpPr>
            <p:nvPr/>
          </p:nvSpPr>
          <p:spPr bwMode="auto">
            <a:xfrm>
              <a:off x="4029075" y="3471863"/>
              <a:ext cx="1287463" cy="1287462"/>
            </a:xfrm>
            <a:custGeom>
              <a:avLst/>
              <a:gdLst>
                <a:gd name="T0" fmla="*/ 2147483647 w 811"/>
                <a:gd name="T1" fmla="*/ 2147483647 h 811"/>
                <a:gd name="T2" fmla="*/ 2147483647 w 811"/>
                <a:gd name="T3" fmla="*/ 2147483647 h 811"/>
                <a:gd name="T4" fmla="*/ 2147483647 w 811"/>
                <a:gd name="T5" fmla="*/ 2147483647 h 811"/>
                <a:gd name="T6" fmla="*/ 2147483647 w 811"/>
                <a:gd name="T7" fmla="*/ 2147483647 h 811"/>
                <a:gd name="T8" fmla="*/ 2147483647 w 811"/>
                <a:gd name="T9" fmla="*/ 2147483647 h 811"/>
                <a:gd name="T10" fmla="*/ 2147483647 w 811"/>
                <a:gd name="T11" fmla="*/ 2147483647 h 811"/>
                <a:gd name="T12" fmla="*/ 2147483647 w 811"/>
                <a:gd name="T13" fmla="*/ 2147483647 h 811"/>
                <a:gd name="T14" fmla="*/ 2147483647 w 811"/>
                <a:gd name="T15" fmla="*/ 2147483647 h 811"/>
                <a:gd name="T16" fmla="*/ 2147483647 w 811"/>
                <a:gd name="T17" fmla="*/ 2147483647 h 811"/>
                <a:gd name="T18" fmla="*/ 2147483647 w 811"/>
                <a:gd name="T19" fmla="*/ 2147483647 h 811"/>
                <a:gd name="T20" fmla="*/ 2147483647 w 811"/>
                <a:gd name="T21" fmla="*/ 2147483647 h 811"/>
                <a:gd name="T22" fmla="*/ 2147483647 w 811"/>
                <a:gd name="T23" fmla="*/ 2147483647 h 811"/>
                <a:gd name="T24" fmla="*/ 2147483647 w 811"/>
                <a:gd name="T25" fmla="*/ 2147483647 h 811"/>
                <a:gd name="T26" fmla="*/ 2147483647 w 811"/>
                <a:gd name="T27" fmla="*/ 2147483647 h 811"/>
                <a:gd name="T28" fmla="*/ 2147483647 w 811"/>
                <a:gd name="T29" fmla="*/ 2147483647 h 811"/>
                <a:gd name="T30" fmla="*/ 2147483647 w 811"/>
                <a:gd name="T31" fmla="*/ 2147483647 h 811"/>
                <a:gd name="T32" fmla="*/ 2147483647 w 811"/>
                <a:gd name="T33" fmla="*/ 2147483647 h 811"/>
                <a:gd name="T34" fmla="*/ 2147483647 w 811"/>
                <a:gd name="T35" fmla="*/ 2147483647 h 811"/>
                <a:gd name="T36" fmla="*/ 2147483647 w 811"/>
                <a:gd name="T37" fmla="*/ 2147483647 h 811"/>
                <a:gd name="T38" fmla="*/ 2147483647 w 811"/>
                <a:gd name="T39" fmla="*/ 0 h 811"/>
                <a:gd name="T40" fmla="*/ 2147483647 w 811"/>
                <a:gd name="T41" fmla="*/ 2147483647 h 811"/>
                <a:gd name="T42" fmla="*/ 2147483647 w 811"/>
                <a:gd name="T43" fmla="*/ 2147483647 h 811"/>
                <a:gd name="T44" fmla="*/ 2147483647 w 811"/>
                <a:gd name="T45" fmla="*/ 2147483647 h 811"/>
                <a:gd name="T46" fmla="*/ 2147483647 w 811"/>
                <a:gd name="T47" fmla="*/ 2147483647 h 811"/>
                <a:gd name="T48" fmla="*/ 0 w 811"/>
                <a:gd name="T49" fmla="*/ 2147483647 h 811"/>
                <a:gd name="T50" fmla="*/ 2147483647 w 811"/>
                <a:gd name="T51" fmla="*/ 2147483647 h 811"/>
                <a:gd name="T52" fmla="*/ 2147483647 w 811"/>
                <a:gd name="T53" fmla="*/ 2147483647 h 811"/>
                <a:gd name="T54" fmla="*/ 2147483647 w 811"/>
                <a:gd name="T55" fmla="*/ 2147483647 h 811"/>
                <a:gd name="T56" fmla="*/ 2147483647 w 811"/>
                <a:gd name="T57" fmla="*/ 2147483647 h 811"/>
                <a:gd name="T58" fmla="*/ 2147483647 w 811"/>
                <a:gd name="T59" fmla="*/ 2147483647 h 811"/>
                <a:gd name="T60" fmla="*/ 2147483647 w 811"/>
                <a:gd name="T61" fmla="*/ 2147483647 h 811"/>
                <a:gd name="T62" fmla="*/ 2147483647 w 811"/>
                <a:gd name="T63" fmla="*/ 2147483647 h 811"/>
                <a:gd name="T64" fmla="*/ 2147483647 w 811"/>
                <a:gd name="T65" fmla="*/ 2147483647 h 811"/>
                <a:gd name="T66" fmla="*/ 2147483647 w 811"/>
                <a:gd name="T67" fmla="*/ 2147483647 h 811"/>
                <a:gd name="T68" fmla="*/ 2147483647 w 811"/>
                <a:gd name="T69" fmla="*/ 2147483647 h 811"/>
                <a:gd name="T70" fmla="*/ 2147483647 w 811"/>
                <a:gd name="T71" fmla="*/ 2147483647 h 811"/>
                <a:gd name="T72" fmla="*/ 2147483647 w 811"/>
                <a:gd name="T73" fmla="*/ 2147483647 h 811"/>
                <a:gd name="T74" fmla="*/ 2147483647 w 811"/>
                <a:gd name="T75" fmla="*/ 2147483647 h 811"/>
                <a:gd name="T76" fmla="*/ 2147483647 w 811"/>
                <a:gd name="T77" fmla="*/ 2147483647 h 811"/>
                <a:gd name="T78" fmla="*/ 2147483647 w 811"/>
                <a:gd name="T79" fmla="*/ 2147483647 h 811"/>
                <a:gd name="T80" fmla="*/ 2147483647 w 811"/>
                <a:gd name="T81" fmla="*/ 2147483647 h 811"/>
                <a:gd name="T82" fmla="*/ 2147483647 w 811"/>
                <a:gd name="T83" fmla="*/ 2147483647 h 811"/>
                <a:gd name="T84" fmla="*/ 2147483647 w 811"/>
                <a:gd name="T85" fmla="*/ 2147483647 h 811"/>
                <a:gd name="T86" fmla="*/ 2147483647 w 811"/>
                <a:gd name="T87" fmla="*/ 2147483647 h 811"/>
                <a:gd name="T88" fmla="*/ 2147483647 w 811"/>
                <a:gd name="T89" fmla="*/ 2147483647 h 8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11" h="811">
                  <a:moveTo>
                    <a:pt x="541" y="381"/>
                  </a:moveTo>
                  <a:lnTo>
                    <a:pt x="545" y="406"/>
                  </a:lnTo>
                  <a:lnTo>
                    <a:pt x="545" y="419"/>
                  </a:lnTo>
                  <a:lnTo>
                    <a:pt x="545" y="426"/>
                  </a:lnTo>
                  <a:lnTo>
                    <a:pt x="537" y="457"/>
                  </a:lnTo>
                  <a:lnTo>
                    <a:pt x="521" y="492"/>
                  </a:lnTo>
                  <a:lnTo>
                    <a:pt x="496" y="521"/>
                  </a:lnTo>
                  <a:lnTo>
                    <a:pt x="467" y="537"/>
                  </a:lnTo>
                  <a:lnTo>
                    <a:pt x="428" y="550"/>
                  </a:lnTo>
                  <a:lnTo>
                    <a:pt x="412" y="550"/>
                  </a:lnTo>
                  <a:lnTo>
                    <a:pt x="390" y="548"/>
                  </a:lnTo>
                  <a:lnTo>
                    <a:pt x="372" y="542"/>
                  </a:lnTo>
                  <a:lnTo>
                    <a:pt x="356" y="535"/>
                  </a:lnTo>
                  <a:lnTo>
                    <a:pt x="334" y="522"/>
                  </a:lnTo>
                  <a:lnTo>
                    <a:pt x="323" y="515"/>
                  </a:lnTo>
                  <a:lnTo>
                    <a:pt x="303" y="493"/>
                  </a:lnTo>
                  <a:lnTo>
                    <a:pt x="296" y="481"/>
                  </a:lnTo>
                  <a:lnTo>
                    <a:pt x="283" y="452"/>
                  </a:lnTo>
                  <a:lnTo>
                    <a:pt x="280" y="415"/>
                  </a:lnTo>
                  <a:lnTo>
                    <a:pt x="287" y="374"/>
                  </a:lnTo>
                  <a:lnTo>
                    <a:pt x="300" y="345"/>
                  </a:lnTo>
                  <a:lnTo>
                    <a:pt x="303" y="339"/>
                  </a:lnTo>
                  <a:lnTo>
                    <a:pt x="312" y="330"/>
                  </a:lnTo>
                  <a:lnTo>
                    <a:pt x="320" y="321"/>
                  </a:lnTo>
                  <a:lnTo>
                    <a:pt x="325" y="315"/>
                  </a:lnTo>
                  <a:lnTo>
                    <a:pt x="338" y="306"/>
                  </a:lnTo>
                  <a:lnTo>
                    <a:pt x="356" y="296"/>
                  </a:lnTo>
                  <a:lnTo>
                    <a:pt x="399" y="285"/>
                  </a:lnTo>
                  <a:lnTo>
                    <a:pt x="408" y="283"/>
                  </a:lnTo>
                  <a:lnTo>
                    <a:pt x="456" y="288"/>
                  </a:lnTo>
                  <a:lnTo>
                    <a:pt x="525" y="141"/>
                  </a:lnTo>
                  <a:lnTo>
                    <a:pt x="563" y="239"/>
                  </a:lnTo>
                  <a:lnTo>
                    <a:pt x="688" y="114"/>
                  </a:lnTo>
                  <a:lnTo>
                    <a:pt x="681" y="107"/>
                  </a:lnTo>
                  <a:lnTo>
                    <a:pt x="674" y="98"/>
                  </a:lnTo>
                  <a:lnTo>
                    <a:pt x="626" y="63"/>
                  </a:lnTo>
                  <a:lnTo>
                    <a:pt x="575" y="36"/>
                  </a:lnTo>
                  <a:lnTo>
                    <a:pt x="521" y="14"/>
                  </a:lnTo>
                  <a:lnTo>
                    <a:pt x="456" y="3"/>
                  </a:lnTo>
                  <a:lnTo>
                    <a:pt x="399" y="0"/>
                  </a:lnTo>
                  <a:lnTo>
                    <a:pt x="312" y="11"/>
                  </a:lnTo>
                  <a:lnTo>
                    <a:pt x="256" y="30"/>
                  </a:lnTo>
                  <a:lnTo>
                    <a:pt x="202" y="54"/>
                  </a:lnTo>
                  <a:lnTo>
                    <a:pt x="153" y="87"/>
                  </a:lnTo>
                  <a:lnTo>
                    <a:pt x="109" y="129"/>
                  </a:lnTo>
                  <a:lnTo>
                    <a:pt x="71" y="174"/>
                  </a:lnTo>
                  <a:lnTo>
                    <a:pt x="42" y="227"/>
                  </a:lnTo>
                  <a:lnTo>
                    <a:pt x="11" y="305"/>
                  </a:lnTo>
                  <a:lnTo>
                    <a:pt x="7" y="337"/>
                  </a:lnTo>
                  <a:lnTo>
                    <a:pt x="0" y="395"/>
                  </a:lnTo>
                  <a:lnTo>
                    <a:pt x="4" y="457"/>
                  </a:lnTo>
                  <a:lnTo>
                    <a:pt x="15" y="515"/>
                  </a:lnTo>
                  <a:lnTo>
                    <a:pt x="24" y="542"/>
                  </a:lnTo>
                  <a:lnTo>
                    <a:pt x="35" y="571"/>
                  </a:lnTo>
                  <a:lnTo>
                    <a:pt x="47" y="595"/>
                  </a:lnTo>
                  <a:lnTo>
                    <a:pt x="65" y="622"/>
                  </a:lnTo>
                  <a:lnTo>
                    <a:pt x="100" y="669"/>
                  </a:lnTo>
                  <a:lnTo>
                    <a:pt x="120" y="691"/>
                  </a:lnTo>
                  <a:lnTo>
                    <a:pt x="143" y="713"/>
                  </a:lnTo>
                  <a:lnTo>
                    <a:pt x="189" y="748"/>
                  </a:lnTo>
                  <a:lnTo>
                    <a:pt x="241" y="775"/>
                  </a:lnTo>
                  <a:lnTo>
                    <a:pt x="296" y="797"/>
                  </a:lnTo>
                  <a:lnTo>
                    <a:pt x="325" y="802"/>
                  </a:lnTo>
                  <a:lnTo>
                    <a:pt x="356" y="807"/>
                  </a:lnTo>
                  <a:lnTo>
                    <a:pt x="414" y="811"/>
                  </a:lnTo>
                  <a:lnTo>
                    <a:pt x="443" y="807"/>
                  </a:lnTo>
                  <a:lnTo>
                    <a:pt x="474" y="804"/>
                  </a:lnTo>
                  <a:lnTo>
                    <a:pt x="532" y="791"/>
                  </a:lnTo>
                  <a:lnTo>
                    <a:pt x="585" y="769"/>
                  </a:lnTo>
                  <a:lnTo>
                    <a:pt x="637" y="738"/>
                  </a:lnTo>
                  <a:lnTo>
                    <a:pt x="684" y="702"/>
                  </a:lnTo>
                  <a:lnTo>
                    <a:pt x="721" y="659"/>
                  </a:lnTo>
                  <a:lnTo>
                    <a:pt x="757" y="611"/>
                  </a:lnTo>
                  <a:lnTo>
                    <a:pt x="784" y="559"/>
                  </a:lnTo>
                  <a:lnTo>
                    <a:pt x="801" y="501"/>
                  </a:lnTo>
                  <a:lnTo>
                    <a:pt x="804" y="470"/>
                  </a:lnTo>
                  <a:lnTo>
                    <a:pt x="810" y="439"/>
                  </a:lnTo>
                  <a:lnTo>
                    <a:pt x="811" y="421"/>
                  </a:lnTo>
                  <a:lnTo>
                    <a:pt x="811" y="394"/>
                  </a:lnTo>
                  <a:lnTo>
                    <a:pt x="811" y="381"/>
                  </a:lnTo>
                  <a:lnTo>
                    <a:pt x="810" y="354"/>
                  </a:lnTo>
                  <a:lnTo>
                    <a:pt x="804" y="323"/>
                  </a:lnTo>
                  <a:lnTo>
                    <a:pt x="790" y="266"/>
                  </a:lnTo>
                  <a:lnTo>
                    <a:pt x="775" y="239"/>
                  </a:lnTo>
                  <a:lnTo>
                    <a:pt x="762" y="210"/>
                  </a:lnTo>
                  <a:lnTo>
                    <a:pt x="741" y="181"/>
                  </a:lnTo>
                  <a:lnTo>
                    <a:pt x="710" y="141"/>
                  </a:lnTo>
                  <a:lnTo>
                    <a:pt x="588" y="261"/>
                  </a:lnTo>
                  <a:lnTo>
                    <a:pt x="664" y="281"/>
                  </a:lnTo>
                  <a:lnTo>
                    <a:pt x="532" y="352"/>
                  </a:lnTo>
                  <a:lnTo>
                    <a:pt x="541"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0" name="Freeform 21"/>
            <p:cNvSpPr>
              <a:spLocks/>
            </p:cNvSpPr>
            <p:nvPr/>
          </p:nvSpPr>
          <p:spPr bwMode="auto">
            <a:xfrm>
              <a:off x="3884613" y="3046413"/>
              <a:ext cx="1287462" cy="1287462"/>
            </a:xfrm>
            <a:custGeom>
              <a:avLst/>
              <a:gdLst>
                <a:gd name="T0" fmla="*/ 2147483647 w 811"/>
                <a:gd name="T1" fmla="*/ 2147483647 h 811"/>
                <a:gd name="T2" fmla="*/ 2147483647 w 811"/>
                <a:gd name="T3" fmla="*/ 2147483647 h 811"/>
                <a:gd name="T4" fmla="*/ 2147483647 w 811"/>
                <a:gd name="T5" fmla="*/ 2147483647 h 811"/>
                <a:gd name="T6" fmla="*/ 2147483647 w 811"/>
                <a:gd name="T7" fmla="*/ 2147483647 h 811"/>
                <a:gd name="T8" fmla="*/ 2147483647 w 811"/>
                <a:gd name="T9" fmla="*/ 2147483647 h 811"/>
                <a:gd name="T10" fmla="*/ 2147483647 w 811"/>
                <a:gd name="T11" fmla="*/ 2147483647 h 811"/>
                <a:gd name="T12" fmla="*/ 2147483647 w 811"/>
                <a:gd name="T13" fmla="*/ 2147483647 h 811"/>
                <a:gd name="T14" fmla="*/ 2147483647 w 811"/>
                <a:gd name="T15" fmla="*/ 2147483647 h 811"/>
                <a:gd name="T16" fmla="*/ 2147483647 w 811"/>
                <a:gd name="T17" fmla="*/ 2147483647 h 811"/>
                <a:gd name="T18" fmla="*/ 2147483647 w 811"/>
                <a:gd name="T19" fmla="*/ 2147483647 h 811"/>
                <a:gd name="T20" fmla="*/ 2147483647 w 811"/>
                <a:gd name="T21" fmla="*/ 2147483647 h 811"/>
                <a:gd name="T22" fmla="*/ 2147483647 w 811"/>
                <a:gd name="T23" fmla="*/ 2147483647 h 811"/>
                <a:gd name="T24" fmla="*/ 2147483647 w 811"/>
                <a:gd name="T25" fmla="*/ 2147483647 h 811"/>
                <a:gd name="T26" fmla="*/ 2147483647 w 811"/>
                <a:gd name="T27" fmla="*/ 2147483647 h 811"/>
                <a:gd name="T28" fmla="*/ 2147483647 w 811"/>
                <a:gd name="T29" fmla="*/ 2147483647 h 811"/>
                <a:gd name="T30" fmla="*/ 2147483647 w 811"/>
                <a:gd name="T31" fmla="*/ 2147483647 h 811"/>
                <a:gd name="T32" fmla="*/ 2147483647 w 811"/>
                <a:gd name="T33" fmla="*/ 2147483647 h 811"/>
                <a:gd name="T34" fmla="*/ 2147483647 w 811"/>
                <a:gd name="T35" fmla="*/ 2147483647 h 811"/>
                <a:gd name="T36" fmla="*/ 2147483647 w 811"/>
                <a:gd name="T37" fmla="*/ 2147483647 h 811"/>
                <a:gd name="T38" fmla="*/ 2147483647 w 811"/>
                <a:gd name="T39" fmla="*/ 0 h 811"/>
                <a:gd name="T40" fmla="*/ 2147483647 w 811"/>
                <a:gd name="T41" fmla="*/ 2147483647 h 811"/>
                <a:gd name="T42" fmla="*/ 2147483647 w 811"/>
                <a:gd name="T43" fmla="*/ 2147483647 h 811"/>
                <a:gd name="T44" fmla="*/ 2147483647 w 811"/>
                <a:gd name="T45" fmla="*/ 2147483647 h 811"/>
                <a:gd name="T46" fmla="*/ 2147483647 w 811"/>
                <a:gd name="T47" fmla="*/ 2147483647 h 811"/>
                <a:gd name="T48" fmla="*/ 0 w 811"/>
                <a:gd name="T49" fmla="*/ 2147483647 h 811"/>
                <a:gd name="T50" fmla="*/ 2147483647 w 811"/>
                <a:gd name="T51" fmla="*/ 2147483647 h 811"/>
                <a:gd name="T52" fmla="*/ 2147483647 w 811"/>
                <a:gd name="T53" fmla="*/ 2147483647 h 811"/>
                <a:gd name="T54" fmla="*/ 2147483647 w 811"/>
                <a:gd name="T55" fmla="*/ 2147483647 h 811"/>
                <a:gd name="T56" fmla="*/ 2147483647 w 811"/>
                <a:gd name="T57" fmla="*/ 2147483647 h 811"/>
                <a:gd name="T58" fmla="*/ 2147483647 w 811"/>
                <a:gd name="T59" fmla="*/ 2147483647 h 811"/>
                <a:gd name="T60" fmla="*/ 2147483647 w 811"/>
                <a:gd name="T61" fmla="*/ 2147483647 h 811"/>
                <a:gd name="T62" fmla="*/ 2147483647 w 811"/>
                <a:gd name="T63" fmla="*/ 2147483647 h 811"/>
                <a:gd name="T64" fmla="*/ 2147483647 w 811"/>
                <a:gd name="T65" fmla="*/ 2147483647 h 811"/>
                <a:gd name="T66" fmla="*/ 2147483647 w 811"/>
                <a:gd name="T67" fmla="*/ 2147483647 h 811"/>
                <a:gd name="T68" fmla="*/ 2147483647 w 811"/>
                <a:gd name="T69" fmla="*/ 2147483647 h 811"/>
                <a:gd name="T70" fmla="*/ 2147483647 w 811"/>
                <a:gd name="T71" fmla="*/ 2147483647 h 811"/>
                <a:gd name="T72" fmla="*/ 2147483647 w 811"/>
                <a:gd name="T73" fmla="*/ 2147483647 h 811"/>
                <a:gd name="T74" fmla="*/ 2147483647 w 811"/>
                <a:gd name="T75" fmla="*/ 2147483647 h 811"/>
                <a:gd name="T76" fmla="*/ 2147483647 w 811"/>
                <a:gd name="T77" fmla="*/ 2147483647 h 811"/>
                <a:gd name="T78" fmla="*/ 2147483647 w 811"/>
                <a:gd name="T79" fmla="*/ 2147483647 h 811"/>
                <a:gd name="T80" fmla="*/ 2147483647 w 811"/>
                <a:gd name="T81" fmla="*/ 2147483647 h 811"/>
                <a:gd name="T82" fmla="*/ 2147483647 w 811"/>
                <a:gd name="T83" fmla="*/ 2147483647 h 811"/>
                <a:gd name="T84" fmla="*/ 2147483647 w 811"/>
                <a:gd name="T85" fmla="*/ 2147483647 h 811"/>
                <a:gd name="T86" fmla="*/ 2147483647 w 811"/>
                <a:gd name="T87" fmla="*/ 2147483647 h 811"/>
                <a:gd name="T88" fmla="*/ 2147483647 w 811"/>
                <a:gd name="T89" fmla="*/ 2147483647 h 8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11" h="811">
                  <a:moveTo>
                    <a:pt x="541" y="381"/>
                  </a:moveTo>
                  <a:lnTo>
                    <a:pt x="545" y="406"/>
                  </a:lnTo>
                  <a:lnTo>
                    <a:pt x="545" y="419"/>
                  </a:lnTo>
                  <a:lnTo>
                    <a:pt x="545" y="426"/>
                  </a:lnTo>
                  <a:lnTo>
                    <a:pt x="537" y="457"/>
                  </a:lnTo>
                  <a:lnTo>
                    <a:pt x="521" y="492"/>
                  </a:lnTo>
                  <a:lnTo>
                    <a:pt x="496" y="521"/>
                  </a:lnTo>
                  <a:lnTo>
                    <a:pt x="467" y="537"/>
                  </a:lnTo>
                  <a:lnTo>
                    <a:pt x="428" y="550"/>
                  </a:lnTo>
                  <a:lnTo>
                    <a:pt x="412" y="550"/>
                  </a:lnTo>
                  <a:lnTo>
                    <a:pt x="390" y="548"/>
                  </a:lnTo>
                  <a:lnTo>
                    <a:pt x="372" y="542"/>
                  </a:lnTo>
                  <a:lnTo>
                    <a:pt x="356" y="535"/>
                  </a:lnTo>
                  <a:lnTo>
                    <a:pt x="334" y="522"/>
                  </a:lnTo>
                  <a:lnTo>
                    <a:pt x="323" y="515"/>
                  </a:lnTo>
                  <a:lnTo>
                    <a:pt x="303" y="493"/>
                  </a:lnTo>
                  <a:lnTo>
                    <a:pt x="296" y="481"/>
                  </a:lnTo>
                  <a:lnTo>
                    <a:pt x="283" y="452"/>
                  </a:lnTo>
                  <a:lnTo>
                    <a:pt x="280" y="415"/>
                  </a:lnTo>
                  <a:lnTo>
                    <a:pt x="287" y="374"/>
                  </a:lnTo>
                  <a:lnTo>
                    <a:pt x="300" y="345"/>
                  </a:lnTo>
                  <a:lnTo>
                    <a:pt x="303" y="339"/>
                  </a:lnTo>
                  <a:lnTo>
                    <a:pt x="312" y="330"/>
                  </a:lnTo>
                  <a:lnTo>
                    <a:pt x="320" y="321"/>
                  </a:lnTo>
                  <a:lnTo>
                    <a:pt x="325" y="315"/>
                  </a:lnTo>
                  <a:lnTo>
                    <a:pt x="338" y="306"/>
                  </a:lnTo>
                  <a:lnTo>
                    <a:pt x="356" y="296"/>
                  </a:lnTo>
                  <a:lnTo>
                    <a:pt x="399" y="285"/>
                  </a:lnTo>
                  <a:lnTo>
                    <a:pt x="408" y="283"/>
                  </a:lnTo>
                  <a:lnTo>
                    <a:pt x="456" y="288"/>
                  </a:lnTo>
                  <a:lnTo>
                    <a:pt x="525" y="141"/>
                  </a:lnTo>
                  <a:lnTo>
                    <a:pt x="563" y="239"/>
                  </a:lnTo>
                  <a:lnTo>
                    <a:pt x="688" y="114"/>
                  </a:lnTo>
                  <a:lnTo>
                    <a:pt x="681" y="107"/>
                  </a:lnTo>
                  <a:lnTo>
                    <a:pt x="674" y="98"/>
                  </a:lnTo>
                  <a:lnTo>
                    <a:pt x="626" y="63"/>
                  </a:lnTo>
                  <a:lnTo>
                    <a:pt x="575" y="36"/>
                  </a:lnTo>
                  <a:lnTo>
                    <a:pt x="521" y="14"/>
                  </a:lnTo>
                  <a:lnTo>
                    <a:pt x="456" y="3"/>
                  </a:lnTo>
                  <a:lnTo>
                    <a:pt x="399" y="0"/>
                  </a:lnTo>
                  <a:lnTo>
                    <a:pt x="312" y="11"/>
                  </a:lnTo>
                  <a:lnTo>
                    <a:pt x="256" y="30"/>
                  </a:lnTo>
                  <a:lnTo>
                    <a:pt x="202" y="54"/>
                  </a:lnTo>
                  <a:lnTo>
                    <a:pt x="153" y="87"/>
                  </a:lnTo>
                  <a:lnTo>
                    <a:pt x="109" y="129"/>
                  </a:lnTo>
                  <a:lnTo>
                    <a:pt x="71" y="174"/>
                  </a:lnTo>
                  <a:lnTo>
                    <a:pt x="42" y="227"/>
                  </a:lnTo>
                  <a:lnTo>
                    <a:pt x="11" y="305"/>
                  </a:lnTo>
                  <a:lnTo>
                    <a:pt x="7" y="337"/>
                  </a:lnTo>
                  <a:lnTo>
                    <a:pt x="0" y="395"/>
                  </a:lnTo>
                  <a:lnTo>
                    <a:pt x="4" y="457"/>
                  </a:lnTo>
                  <a:lnTo>
                    <a:pt x="15" y="515"/>
                  </a:lnTo>
                  <a:lnTo>
                    <a:pt x="24" y="542"/>
                  </a:lnTo>
                  <a:lnTo>
                    <a:pt x="35" y="571"/>
                  </a:lnTo>
                  <a:lnTo>
                    <a:pt x="47" y="595"/>
                  </a:lnTo>
                  <a:lnTo>
                    <a:pt x="65" y="622"/>
                  </a:lnTo>
                  <a:lnTo>
                    <a:pt x="100" y="669"/>
                  </a:lnTo>
                  <a:lnTo>
                    <a:pt x="120" y="691"/>
                  </a:lnTo>
                  <a:lnTo>
                    <a:pt x="143" y="713"/>
                  </a:lnTo>
                  <a:lnTo>
                    <a:pt x="189" y="748"/>
                  </a:lnTo>
                  <a:lnTo>
                    <a:pt x="241" y="775"/>
                  </a:lnTo>
                  <a:lnTo>
                    <a:pt x="296" y="797"/>
                  </a:lnTo>
                  <a:lnTo>
                    <a:pt x="325" y="802"/>
                  </a:lnTo>
                  <a:lnTo>
                    <a:pt x="356" y="807"/>
                  </a:lnTo>
                  <a:lnTo>
                    <a:pt x="414" y="811"/>
                  </a:lnTo>
                  <a:lnTo>
                    <a:pt x="443" y="807"/>
                  </a:lnTo>
                  <a:lnTo>
                    <a:pt x="474" y="804"/>
                  </a:lnTo>
                  <a:lnTo>
                    <a:pt x="532" y="791"/>
                  </a:lnTo>
                  <a:lnTo>
                    <a:pt x="585" y="769"/>
                  </a:lnTo>
                  <a:lnTo>
                    <a:pt x="637" y="738"/>
                  </a:lnTo>
                  <a:lnTo>
                    <a:pt x="684" y="702"/>
                  </a:lnTo>
                  <a:lnTo>
                    <a:pt x="721" y="659"/>
                  </a:lnTo>
                  <a:lnTo>
                    <a:pt x="757" y="611"/>
                  </a:lnTo>
                  <a:lnTo>
                    <a:pt x="784" y="559"/>
                  </a:lnTo>
                  <a:lnTo>
                    <a:pt x="801" y="501"/>
                  </a:lnTo>
                  <a:lnTo>
                    <a:pt x="804" y="470"/>
                  </a:lnTo>
                  <a:lnTo>
                    <a:pt x="810" y="439"/>
                  </a:lnTo>
                  <a:lnTo>
                    <a:pt x="811" y="421"/>
                  </a:lnTo>
                  <a:lnTo>
                    <a:pt x="811" y="394"/>
                  </a:lnTo>
                  <a:lnTo>
                    <a:pt x="811" y="381"/>
                  </a:lnTo>
                  <a:lnTo>
                    <a:pt x="810" y="354"/>
                  </a:lnTo>
                  <a:lnTo>
                    <a:pt x="804" y="323"/>
                  </a:lnTo>
                  <a:lnTo>
                    <a:pt x="790" y="266"/>
                  </a:lnTo>
                  <a:lnTo>
                    <a:pt x="775" y="239"/>
                  </a:lnTo>
                  <a:lnTo>
                    <a:pt x="762" y="210"/>
                  </a:lnTo>
                  <a:lnTo>
                    <a:pt x="741" y="181"/>
                  </a:lnTo>
                  <a:lnTo>
                    <a:pt x="710" y="141"/>
                  </a:lnTo>
                  <a:lnTo>
                    <a:pt x="588" y="261"/>
                  </a:lnTo>
                  <a:lnTo>
                    <a:pt x="664" y="281"/>
                  </a:lnTo>
                  <a:lnTo>
                    <a:pt x="532" y="352"/>
                  </a:lnTo>
                  <a:lnTo>
                    <a:pt x="541" y="38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1" name="Freeform 22"/>
            <p:cNvSpPr>
              <a:spLocks/>
            </p:cNvSpPr>
            <p:nvPr/>
          </p:nvSpPr>
          <p:spPr bwMode="auto">
            <a:xfrm>
              <a:off x="3449638" y="2630488"/>
              <a:ext cx="2106612" cy="2106612"/>
            </a:xfrm>
            <a:custGeom>
              <a:avLst/>
              <a:gdLst>
                <a:gd name="T0" fmla="*/ 2147483647 w 1327"/>
                <a:gd name="T1" fmla="*/ 2147483647 h 1327"/>
                <a:gd name="T2" fmla="*/ 2147483647 w 1327"/>
                <a:gd name="T3" fmla="*/ 2147483647 h 1327"/>
                <a:gd name="T4" fmla="*/ 2147483647 w 1327"/>
                <a:gd name="T5" fmla="*/ 2147483647 h 1327"/>
                <a:gd name="T6" fmla="*/ 2147483647 w 1327"/>
                <a:gd name="T7" fmla="*/ 2147483647 h 1327"/>
                <a:gd name="T8" fmla="*/ 2147483647 w 1327"/>
                <a:gd name="T9" fmla="*/ 2147483647 h 1327"/>
                <a:gd name="T10" fmla="*/ 2147483647 w 1327"/>
                <a:gd name="T11" fmla="*/ 2147483647 h 1327"/>
                <a:gd name="T12" fmla="*/ 2147483647 w 1327"/>
                <a:gd name="T13" fmla="*/ 2147483647 h 1327"/>
                <a:gd name="T14" fmla="*/ 2147483647 w 1327"/>
                <a:gd name="T15" fmla="*/ 2147483647 h 1327"/>
                <a:gd name="T16" fmla="*/ 2147483647 w 1327"/>
                <a:gd name="T17" fmla="*/ 2147483647 h 1327"/>
                <a:gd name="T18" fmla="*/ 2147483647 w 1327"/>
                <a:gd name="T19" fmla="*/ 2147483647 h 1327"/>
                <a:gd name="T20" fmla="*/ 2147483647 w 1327"/>
                <a:gd name="T21" fmla="*/ 2147483647 h 1327"/>
                <a:gd name="T22" fmla="*/ 0 w 1327"/>
                <a:gd name="T23" fmla="*/ 2147483647 h 1327"/>
                <a:gd name="T24" fmla="*/ 2147483647 w 1327"/>
                <a:gd name="T25" fmla="*/ 2147483647 h 1327"/>
                <a:gd name="T26" fmla="*/ 2147483647 w 1327"/>
                <a:gd name="T27" fmla="*/ 2147483647 h 1327"/>
                <a:gd name="T28" fmla="*/ 2147483647 w 1327"/>
                <a:gd name="T29" fmla="*/ 2147483647 h 1327"/>
                <a:gd name="T30" fmla="*/ 2147483647 w 1327"/>
                <a:gd name="T31" fmla="*/ 2147483647 h 1327"/>
                <a:gd name="T32" fmla="*/ 2147483647 w 1327"/>
                <a:gd name="T33" fmla="*/ 2147483647 h 1327"/>
                <a:gd name="T34" fmla="*/ 2147483647 w 1327"/>
                <a:gd name="T35" fmla="*/ 2147483647 h 1327"/>
                <a:gd name="T36" fmla="*/ 2147483647 w 1327"/>
                <a:gd name="T37" fmla="*/ 2147483647 h 1327"/>
                <a:gd name="T38" fmla="*/ 2147483647 w 1327"/>
                <a:gd name="T39" fmla="*/ 2147483647 h 1327"/>
                <a:gd name="T40" fmla="*/ 2147483647 w 1327"/>
                <a:gd name="T41" fmla="*/ 2147483647 h 1327"/>
                <a:gd name="T42" fmla="*/ 2147483647 w 1327"/>
                <a:gd name="T43" fmla="*/ 2147483647 h 1327"/>
                <a:gd name="T44" fmla="*/ 2147483647 w 1327"/>
                <a:gd name="T45" fmla="*/ 2147483647 h 1327"/>
                <a:gd name="T46" fmla="*/ 2147483647 w 1327"/>
                <a:gd name="T47" fmla="*/ 2147483647 h 1327"/>
                <a:gd name="T48" fmla="*/ 2147483647 w 1327"/>
                <a:gd name="T49" fmla="*/ 2147483647 h 1327"/>
                <a:gd name="T50" fmla="*/ 2147483647 w 1327"/>
                <a:gd name="T51" fmla="*/ 2147483647 h 1327"/>
                <a:gd name="T52" fmla="*/ 2147483647 w 1327"/>
                <a:gd name="T53" fmla="*/ 2147483647 h 1327"/>
                <a:gd name="T54" fmla="*/ 2147483647 w 1327"/>
                <a:gd name="T55" fmla="*/ 2147483647 h 1327"/>
                <a:gd name="T56" fmla="*/ 2147483647 w 1327"/>
                <a:gd name="T57" fmla="*/ 2147483647 h 1327"/>
                <a:gd name="T58" fmla="*/ 2147483647 w 1327"/>
                <a:gd name="T59" fmla="*/ 2147483647 h 1327"/>
                <a:gd name="T60" fmla="*/ 2147483647 w 1327"/>
                <a:gd name="T61" fmla="*/ 2147483647 h 1327"/>
                <a:gd name="T62" fmla="*/ 2147483647 w 1327"/>
                <a:gd name="T63" fmla="*/ 2147483647 h 1327"/>
                <a:gd name="T64" fmla="*/ 2147483647 w 1327"/>
                <a:gd name="T65" fmla="*/ 2147483647 h 1327"/>
                <a:gd name="T66" fmla="*/ 2147483647 w 1327"/>
                <a:gd name="T67" fmla="*/ 2147483647 h 1327"/>
                <a:gd name="T68" fmla="*/ 2147483647 w 1327"/>
                <a:gd name="T69" fmla="*/ 2147483647 h 1327"/>
                <a:gd name="T70" fmla="*/ 2147483647 w 1327"/>
                <a:gd name="T71" fmla="*/ 2147483647 h 1327"/>
                <a:gd name="T72" fmla="*/ 2147483647 w 1327"/>
                <a:gd name="T73" fmla="*/ 2147483647 h 1327"/>
                <a:gd name="T74" fmla="*/ 2147483647 w 1327"/>
                <a:gd name="T75" fmla="*/ 2147483647 h 1327"/>
                <a:gd name="T76" fmla="*/ 2147483647 w 1327"/>
                <a:gd name="T77" fmla="*/ 2147483647 h 1327"/>
                <a:gd name="T78" fmla="*/ 2147483647 w 1327"/>
                <a:gd name="T79" fmla="*/ 2147483647 h 1327"/>
                <a:gd name="T80" fmla="*/ 2147483647 w 1327"/>
                <a:gd name="T81" fmla="*/ 2147483647 h 1327"/>
                <a:gd name="T82" fmla="*/ 2147483647 w 1327"/>
                <a:gd name="T83" fmla="*/ 2147483647 h 1327"/>
                <a:gd name="T84" fmla="*/ 2147483647 w 1327"/>
                <a:gd name="T85" fmla="*/ 2147483647 h 1327"/>
                <a:gd name="T86" fmla="*/ 2147483647 w 1327"/>
                <a:gd name="T87" fmla="*/ 2147483647 h 1327"/>
                <a:gd name="T88" fmla="*/ 2147483647 w 1327"/>
                <a:gd name="T89" fmla="*/ 2147483647 h 1327"/>
                <a:gd name="T90" fmla="*/ 2147483647 w 1327"/>
                <a:gd name="T91" fmla="*/ 2147483647 h 1327"/>
                <a:gd name="T92" fmla="*/ 2147483647 w 1327"/>
                <a:gd name="T93" fmla="*/ 2147483647 h 1327"/>
                <a:gd name="T94" fmla="*/ 2147483647 w 1327"/>
                <a:gd name="T95" fmla="*/ 2147483647 h 1327"/>
                <a:gd name="T96" fmla="*/ 2147483647 w 1327"/>
                <a:gd name="T97" fmla="*/ 2147483647 h 1327"/>
                <a:gd name="T98" fmla="*/ 2147483647 w 1327"/>
                <a:gd name="T99" fmla="*/ 2147483647 h 1327"/>
                <a:gd name="T100" fmla="*/ 2147483647 w 1327"/>
                <a:gd name="T101" fmla="*/ 2147483647 h 1327"/>
                <a:gd name="T102" fmla="*/ 2147483647 w 1327"/>
                <a:gd name="T103" fmla="*/ 2147483647 h 13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7" h="1327">
                  <a:moveTo>
                    <a:pt x="962" y="376"/>
                  </a:moveTo>
                  <a:lnTo>
                    <a:pt x="1136" y="198"/>
                  </a:lnTo>
                  <a:lnTo>
                    <a:pt x="1067" y="138"/>
                  </a:lnTo>
                  <a:lnTo>
                    <a:pt x="1007" y="96"/>
                  </a:lnTo>
                  <a:lnTo>
                    <a:pt x="944" y="64"/>
                  </a:lnTo>
                  <a:lnTo>
                    <a:pt x="879" y="37"/>
                  </a:lnTo>
                  <a:lnTo>
                    <a:pt x="810" y="17"/>
                  </a:lnTo>
                  <a:lnTo>
                    <a:pt x="741" y="6"/>
                  </a:lnTo>
                  <a:lnTo>
                    <a:pt x="668" y="0"/>
                  </a:lnTo>
                  <a:lnTo>
                    <a:pt x="597" y="4"/>
                  </a:lnTo>
                  <a:lnTo>
                    <a:pt x="525" y="17"/>
                  </a:lnTo>
                  <a:lnTo>
                    <a:pt x="456" y="35"/>
                  </a:lnTo>
                  <a:lnTo>
                    <a:pt x="388" y="60"/>
                  </a:lnTo>
                  <a:lnTo>
                    <a:pt x="327" y="93"/>
                  </a:lnTo>
                  <a:lnTo>
                    <a:pt x="265" y="133"/>
                  </a:lnTo>
                  <a:lnTo>
                    <a:pt x="211" y="178"/>
                  </a:lnTo>
                  <a:lnTo>
                    <a:pt x="162" y="229"/>
                  </a:lnTo>
                  <a:lnTo>
                    <a:pt x="116" y="285"/>
                  </a:lnTo>
                  <a:lnTo>
                    <a:pt x="78" y="347"/>
                  </a:lnTo>
                  <a:lnTo>
                    <a:pt x="49" y="412"/>
                  </a:lnTo>
                  <a:lnTo>
                    <a:pt x="25" y="479"/>
                  </a:lnTo>
                  <a:lnTo>
                    <a:pt x="7" y="550"/>
                  </a:lnTo>
                  <a:lnTo>
                    <a:pt x="0" y="621"/>
                  </a:lnTo>
                  <a:lnTo>
                    <a:pt x="0" y="692"/>
                  </a:lnTo>
                  <a:lnTo>
                    <a:pt x="7" y="763"/>
                  </a:lnTo>
                  <a:lnTo>
                    <a:pt x="22" y="833"/>
                  </a:lnTo>
                  <a:lnTo>
                    <a:pt x="44" y="901"/>
                  </a:lnTo>
                  <a:lnTo>
                    <a:pt x="73" y="966"/>
                  </a:lnTo>
                  <a:lnTo>
                    <a:pt x="107" y="1028"/>
                  </a:lnTo>
                  <a:lnTo>
                    <a:pt x="151" y="1086"/>
                  </a:lnTo>
                  <a:lnTo>
                    <a:pt x="200" y="1138"/>
                  </a:lnTo>
                  <a:lnTo>
                    <a:pt x="254" y="1186"/>
                  </a:lnTo>
                  <a:lnTo>
                    <a:pt x="310" y="1226"/>
                  </a:lnTo>
                  <a:lnTo>
                    <a:pt x="376" y="1262"/>
                  </a:lnTo>
                  <a:lnTo>
                    <a:pt x="441" y="1287"/>
                  </a:lnTo>
                  <a:lnTo>
                    <a:pt x="510" y="1307"/>
                  </a:lnTo>
                  <a:lnTo>
                    <a:pt x="581" y="1322"/>
                  </a:lnTo>
                  <a:lnTo>
                    <a:pt x="652" y="1327"/>
                  </a:lnTo>
                  <a:lnTo>
                    <a:pt x="722" y="1324"/>
                  </a:lnTo>
                  <a:lnTo>
                    <a:pt x="795" y="1314"/>
                  </a:lnTo>
                  <a:lnTo>
                    <a:pt x="864" y="1296"/>
                  </a:lnTo>
                  <a:lnTo>
                    <a:pt x="928" y="1271"/>
                  </a:lnTo>
                  <a:lnTo>
                    <a:pt x="995" y="1238"/>
                  </a:lnTo>
                  <a:lnTo>
                    <a:pt x="1084" y="1177"/>
                  </a:lnTo>
                  <a:lnTo>
                    <a:pt x="1160" y="1100"/>
                  </a:lnTo>
                  <a:lnTo>
                    <a:pt x="1225" y="1015"/>
                  </a:lnTo>
                  <a:lnTo>
                    <a:pt x="1274" y="922"/>
                  </a:lnTo>
                  <a:lnTo>
                    <a:pt x="1300" y="855"/>
                  </a:lnTo>
                  <a:lnTo>
                    <a:pt x="1316" y="784"/>
                  </a:lnTo>
                  <a:lnTo>
                    <a:pt x="1325" y="715"/>
                  </a:lnTo>
                  <a:lnTo>
                    <a:pt x="1327" y="643"/>
                  </a:lnTo>
                  <a:lnTo>
                    <a:pt x="1320" y="572"/>
                  </a:lnTo>
                  <a:lnTo>
                    <a:pt x="1305" y="501"/>
                  </a:lnTo>
                  <a:lnTo>
                    <a:pt x="1285" y="434"/>
                  </a:lnTo>
                  <a:lnTo>
                    <a:pt x="1258" y="367"/>
                  </a:lnTo>
                  <a:lnTo>
                    <a:pt x="1222" y="305"/>
                  </a:lnTo>
                  <a:lnTo>
                    <a:pt x="1187" y="260"/>
                  </a:lnTo>
                  <a:lnTo>
                    <a:pt x="1160" y="227"/>
                  </a:lnTo>
                  <a:lnTo>
                    <a:pt x="984" y="403"/>
                  </a:lnTo>
                  <a:lnTo>
                    <a:pt x="993" y="416"/>
                  </a:lnTo>
                  <a:lnTo>
                    <a:pt x="1011" y="438"/>
                  </a:lnTo>
                  <a:lnTo>
                    <a:pt x="1036" y="472"/>
                  </a:lnTo>
                  <a:lnTo>
                    <a:pt x="1049" y="501"/>
                  </a:lnTo>
                  <a:lnTo>
                    <a:pt x="1064" y="528"/>
                  </a:lnTo>
                  <a:lnTo>
                    <a:pt x="1084" y="617"/>
                  </a:lnTo>
                  <a:lnTo>
                    <a:pt x="1085" y="656"/>
                  </a:lnTo>
                  <a:lnTo>
                    <a:pt x="1084" y="701"/>
                  </a:lnTo>
                  <a:lnTo>
                    <a:pt x="1075" y="763"/>
                  </a:lnTo>
                  <a:lnTo>
                    <a:pt x="1058" y="821"/>
                  </a:lnTo>
                  <a:lnTo>
                    <a:pt x="1029" y="873"/>
                  </a:lnTo>
                  <a:lnTo>
                    <a:pt x="997" y="921"/>
                  </a:lnTo>
                  <a:lnTo>
                    <a:pt x="958" y="966"/>
                  </a:lnTo>
                  <a:lnTo>
                    <a:pt x="909" y="1000"/>
                  </a:lnTo>
                  <a:lnTo>
                    <a:pt x="859" y="1031"/>
                  </a:lnTo>
                  <a:lnTo>
                    <a:pt x="804" y="1053"/>
                  </a:lnTo>
                  <a:lnTo>
                    <a:pt x="746" y="1066"/>
                  </a:lnTo>
                  <a:lnTo>
                    <a:pt x="686" y="1073"/>
                  </a:lnTo>
                  <a:lnTo>
                    <a:pt x="630" y="1069"/>
                  </a:lnTo>
                  <a:lnTo>
                    <a:pt x="572" y="1059"/>
                  </a:lnTo>
                  <a:lnTo>
                    <a:pt x="515" y="1037"/>
                  </a:lnTo>
                  <a:lnTo>
                    <a:pt x="461" y="1010"/>
                  </a:lnTo>
                  <a:lnTo>
                    <a:pt x="414" y="973"/>
                  </a:lnTo>
                  <a:lnTo>
                    <a:pt x="374" y="931"/>
                  </a:lnTo>
                  <a:lnTo>
                    <a:pt x="339" y="884"/>
                  </a:lnTo>
                  <a:lnTo>
                    <a:pt x="309" y="833"/>
                  </a:lnTo>
                  <a:lnTo>
                    <a:pt x="289" y="777"/>
                  </a:lnTo>
                  <a:lnTo>
                    <a:pt x="278" y="721"/>
                  </a:lnTo>
                  <a:lnTo>
                    <a:pt x="274" y="657"/>
                  </a:lnTo>
                  <a:lnTo>
                    <a:pt x="281" y="597"/>
                  </a:lnTo>
                  <a:lnTo>
                    <a:pt x="285" y="567"/>
                  </a:lnTo>
                  <a:lnTo>
                    <a:pt x="316" y="489"/>
                  </a:lnTo>
                  <a:lnTo>
                    <a:pt x="345" y="436"/>
                  </a:lnTo>
                  <a:lnTo>
                    <a:pt x="383" y="391"/>
                  </a:lnTo>
                  <a:lnTo>
                    <a:pt x="427" y="351"/>
                  </a:lnTo>
                  <a:lnTo>
                    <a:pt x="476" y="316"/>
                  </a:lnTo>
                  <a:lnTo>
                    <a:pt x="530" y="292"/>
                  </a:lnTo>
                  <a:lnTo>
                    <a:pt x="586" y="273"/>
                  </a:lnTo>
                  <a:lnTo>
                    <a:pt x="673" y="262"/>
                  </a:lnTo>
                  <a:lnTo>
                    <a:pt x="732" y="265"/>
                  </a:lnTo>
                  <a:lnTo>
                    <a:pt x="791" y="276"/>
                  </a:lnTo>
                  <a:lnTo>
                    <a:pt x="849" y="298"/>
                  </a:lnTo>
                  <a:lnTo>
                    <a:pt x="900" y="325"/>
                  </a:lnTo>
                  <a:lnTo>
                    <a:pt x="948" y="360"/>
                  </a:lnTo>
                  <a:lnTo>
                    <a:pt x="962" y="376"/>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2" name="Freeform 23"/>
            <p:cNvSpPr>
              <a:spLocks/>
            </p:cNvSpPr>
            <p:nvPr/>
          </p:nvSpPr>
          <p:spPr bwMode="auto">
            <a:xfrm>
              <a:off x="3449638" y="2630488"/>
              <a:ext cx="2106612" cy="2106612"/>
            </a:xfrm>
            <a:custGeom>
              <a:avLst/>
              <a:gdLst>
                <a:gd name="T0" fmla="*/ 2147483647 w 1327"/>
                <a:gd name="T1" fmla="*/ 2147483647 h 1327"/>
                <a:gd name="T2" fmla="*/ 2147483647 w 1327"/>
                <a:gd name="T3" fmla="*/ 2147483647 h 1327"/>
                <a:gd name="T4" fmla="*/ 2147483647 w 1327"/>
                <a:gd name="T5" fmla="*/ 2147483647 h 1327"/>
                <a:gd name="T6" fmla="*/ 2147483647 w 1327"/>
                <a:gd name="T7" fmla="*/ 2147483647 h 1327"/>
                <a:gd name="T8" fmla="*/ 2147483647 w 1327"/>
                <a:gd name="T9" fmla="*/ 2147483647 h 1327"/>
                <a:gd name="T10" fmla="*/ 2147483647 w 1327"/>
                <a:gd name="T11" fmla="*/ 2147483647 h 1327"/>
                <a:gd name="T12" fmla="*/ 2147483647 w 1327"/>
                <a:gd name="T13" fmla="*/ 2147483647 h 1327"/>
                <a:gd name="T14" fmla="*/ 2147483647 w 1327"/>
                <a:gd name="T15" fmla="*/ 2147483647 h 1327"/>
                <a:gd name="T16" fmla="*/ 2147483647 w 1327"/>
                <a:gd name="T17" fmla="*/ 2147483647 h 1327"/>
                <a:gd name="T18" fmla="*/ 2147483647 w 1327"/>
                <a:gd name="T19" fmla="*/ 2147483647 h 1327"/>
                <a:gd name="T20" fmla="*/ 2147483647 w 1327"/>
                <a:gd name="T21" fmla="*/ 2147483647 h 1327"/>
                <a:gd name="T22" fmla="*/ 0 w 1327"/>
                <a:gd name="T23" fmla="*/ 2147483647 h 1327"/>
                <a:gd name="T24" fmla="*/ 2147483647 w 1327"/>
                <a:gd name="T25" fmla="*/ 2147483647 h 1327"/>
                <a:gd name="T26" fmla="*/ 2147483647 w 1327"/>
                <a:gd name="T27" fmla="*/ 2147483647 h 1327"/>
                <a:gd name="T28" fmla="*/ 2147483647 w 1327"/>
                <a:gd name="T29" fmla="*/ 2147483647 h 1327"/>
                <a:gd name="T30" fmla="*/ 2147483647 w 1327"/>
                <a:gd name="T31" fmla="*/ 2147483647 h 1327"/>
                <a:gd name="T32" fmla="*/ 2147483647 w 1327"/>
                <a:gd name="T33" fmla="*/ 2147483647 h 1327"/>
                <a:gd name="T34" fmla="*/ 2147483647 w 1327"/>
                <a:gd name="T35" fmla="*/ 2147483647 h 1327"/>
                <a:gd name="T36" fmla="*/ 2147483647 w 1327"/>
                <a:gd name="T37" fmla="*/ 2147483647 h 1327"/>
                <a:gd name="T38" fmla="*/ 2147483647 w 1327"/>
                <a:gd name="T39" fmla="*/ 2147483647 h 1327"/>
                <a:gd name="T40" fmla="*/ 2147483647 w 1327"/>
                <a:gd name="T41" fmla="*/ 2147483647 h 1327"/>
                <a:gd name="T42" fmla="*/ 2147483647 w 1327"/>
                <a:gd name="T43" fmla="*/ 2147483647 h 1327"/>
                <a:gd name="T44" fmla="*/ 2147483647 w 1327"/>
                <a:gd name="T45" fmla="*/ 2147483647 h 1327"/>
                <a:gd name="T46" fmla="*/ 2147483647 w 1327"/>
                <a:gd name="T47" fmla="*/ 2147483647 h 1327"/>
                <a:gd name="T48" fmla="*/ 2147483647 w 1327"/>
                <a:gd name="T49" fmla="*/ 2147483647 h 1327"/>
                <a:gd name="T50" fmla="*/ 2147483647 w 1327"/>
                <a:gd name="T51" fmla="*/ 2147483647 h 1327"/>
                <a:gd name="T52" fmla="*/ 2147483647 w 1327"/>
                <a:gd name="T53" fmla="*/ 2147483647 h 1327"/>
                <a:gd name="T54" fmla="*/ 2147483647 w 1327"/>
                <a:gd name="T55" fmla="*/ 2147483647 h 1327"/>
                <a:gd name="T56" fmla="*/ 2147483647 w 1327"/>
                <a:gd name="T57" fmla="*/ 2147483647 h 1327"/>
                <a:gd name="T58" fmla="*/ 2147483647 w 1327"/>
                <a:gd name="T59" fmla="*/ 2147483647 h 1327"/>
                <a:gd name="T60" fmla="*/ 2147483647 w 1327"/>
                <a:gd name="T61" fmla="*/ 2147483647 h 1327"/>
                <a:gd name="T62" fmla="*/ 2147483647 w 1327"/>
                <a:gd name="T63" fmla="*/ 2147483647 h 1327"/>
                <a:gd name="T64" fmla="*/ 2147483647 w 1327"/>
                <a:gd name="T65" fmla="*/ 2147483647 h 1327"/>
                <a:gd name="T66" fmla="*/ 2147483647 w 1327"/>
                <a:gd name="T67" fmla="*/ 2147483647 h 1327"/>
                <a:gd name="T68" fmla="*/ 2147483647 w 1327"/>
                <a:gd name="T69" fmla="*/ 2147483647 h 1327"/>
                <a:gd name="T70" fmla="*/ 2147483647 w 1327"/>
                <a:gd name="T71" fmla="*/ 2147483647 h 1327"/>
                <a:gd name="T72" fmla="*/ 2147483647 w 1327"/>
                <a:gd name="T73" fmla="*/ 2147483647 h 1327"/>
                <a:gd name="T74" fmla="*/ 2147483647 w 1327"/>
                <a:gd name="T75" fmla="*/ 2147483647 h 1327"/>
                <a:gd name="T76" fmla="*/ 2147483647 w 1327"/>
                <a:gd name="T77" fmla="*/ 2147483647 h 1327"/>
                <a:gd name="T78" fmla="*/ 2147483647 w 1327"/>
                <a:gd name="T79" fmla="*/ 2147483647 h 1327"/>
                <a:gd name="T80" fmla="*/ 2147483647 w 1327"/>
                <a:gd name="T81" fmla="*/ 2147483647 h 1327"/>
                <a:gd name="T82" fmla="*/ 2147483647 w 1327"/>
                <a:gd name="T83" fmla="*/ 2147483647 h 1327"/>
                <a:gd name="T84" fmla="*/ 2147483647 w 1327"/>
                <a:gd name="T85" fmla="*/ 2147483647 h 1327"/>
                <a:gd name="T86" fmla="*/ 2147483647 w 1327"/>
                <a:gd name="T87" fmla="*/ 2147483647 h 1327"/>
                <a:gd name="T88" fmla="*/ 2147483647 w 1327"/>
                <a:gd name="T89" fmla="*/ 2147483647 h 1327"/>
                <a:gd name="T90" fmla="*/ 2147483647 w 1327"/>
                <a:gd name="T91" fmla="*/ 2147483647 h 1327"/>
                <a:gd name="T92" fmla="*/ 2147483647 w 1327"/>
                <a:gd name="T93" fmla="*/ 2147483647 h 1327"/>
                <a:gd name="T94" fmla="*/ 2147483647 w 1327"/>
                <a:gd name="T95" fmla="*/ 2147483647 h 1327"/>
                <a:gd name="T96" fmla="*/ 2147483647 w 1327"/>
                <a:gd name="T97" fmla="*/ 2147483647 h 1327"/>
                <a:gd name="T98" fmla="*/ 2147483647 w 1327"/>
                <a:gd name="T99" fmla="*/ 2147483647 h 1327"/>
                <a:gd name="T100" fmla="*/ 2147483647 w 1327"/>
                <a:gd name="T101" fmla="*/ 2147483647 h 1327"/>
                <a:gd name="T102" fmla="*/ 2147483647 w 1327"/>
                <a:gd name="T103" fmla="*/ 2147483647 h 13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7" h="1327">
                  <a:moveTo>
                    <a:pt x="962" y="376"/>
                  </a:moveTo>
                  <a:lnTo>
                    <a:pt x="1136" y="198"/>
                  </a:lnTo>
                  <a:lnTo>
                    <a:pt x="1067" y="138"/>
                  </a:lnTo>
                  <a:lnTo>
                    <a:pt x="1007" y="96"/>
                  </a:lnTo>
                  <a:lnTo>
                    <a:pt x="944" y="64"/>
                  </a:lnTo>
                  <a:lnTo>
                    <a:pt x="879" y="37"/>
                  </a:lnTo>
                  <a:lnTo>
                    <a:pt x="810" y="17"/>
                  </a:lnTo>
                  <a:lnTo>
                    <a:pt x="741" y="6"/>
                  </a:lnTo>
                  <a:lnTo>
                    <a:pt x="668" y="0"/>
                  </a:lnTo>
                  <a:lnTo>
                    <a:pt x="597" y="4"/>
                  </a:lnTo>
                  <a:lnTo>
                    <a:pt x="525" y="17"/>
                  </a:lnTo>
                  <a:lnTo>
                    <a:pt x="456" y="35"/>
                  </a:lnTo>
                  <a:lnTo>
                    <a:pt x="388" y="60"/>
                  </a:lnTo>
                  <a:lnTo>
                    <a:pt x="327" y="93"/>
                  </a:lnTo>
                  <a:lnTo>
                    <a:pt x="265" y="133"/>
                  </a:lnTo>
                  <a:lnTo>
                    <a:pt x="211" y="178"/>
                  </a:lnTo>
                  <a:lnTo>
                    <a:pt x="162" y="229"/>
                  </a:lnTo>
                  <a:lnTo>
                    <a:pt x="116" y="285"/>
                  </a:lnTo>
                  <a:lnTo>
                    <a:pt x="78" y="347"/>
                  </a:lnTo>
                  <a:lnTo>
                    <a:pt x="49" y="412"/>
                  </a:lnTo>
                  <a:lnTo>
                    <a:pt x="25" y="479"/>
                  </a:lnTo>
                  <a:lnTo>
                    <a:pt x="7" y="550"/>
                  </a:lnTo>
                  <a:lnTo>
                    <a:pt x="0" y="621"/>
                  </a:lnTo>
                  <a:lnTo>
                    <a:pt x="0" y="692"/>
                  </a:lnTo>
                  <a:lnTo>
                    <a:pt x="7" y="763"/>
                  </a:lnTo>
                  <a:lnTo>
                    <a:pt x="22" y="833"/>
                  </a:lnTo>
                  <a:lnTo>
                    <a:pt x="44" y="901"/>
                  </a:lnTo>
                  <a:lnTo>
                    <a:pt x="73" y="966"/>
                  </a:lnTo>
                  <a:lnTo>
                    <a:pt x="107" y="1028"/>
                  </a:lnTo>
                  <a:lnTo>
                    <a:pt x="151" y="1086"/>
                  </a:lnTo>
                  <a:lnTo>
                    <a:pt x="200" y="1138"/>
                  </a:lnTo>
                  <a:lnTo>
                    <a:pt x="254" y="1186"/>
                  </a:lnTo>
                  <a:lnTo>
                    <a:pt x="310" y="1226"/>
                  </a:lnTo>
                  <a:lnTo>
                    <a:pt x="376" y="1262"/>
                  </a:lnTo>
                  <a:lnTo>
                    <a:pt x="441" y="1287"/>
                  </a:lnTo>
                  <a:lnTo>
                    <a:pt x="510" y="1307"/>
                  </a:lnTo>
                  <a:lnTo>
                    <a:pt x="581" y="1322"/>
                  </a:lnTo>
                  <a:lnTo>
                    <a:pt x="652" y="1327"/>
                  </a:lnTo>
                  <a:lnTo>
                    <a:pt x="722" y="1324"/>
                  </a:lnTo>
                  <a:lnTo>
                    <a:pt x="795" y="1314"/>
                  </a:lnTo>
                  <a:lnTo>
                    <a:pt x="864" y="1296"/>
                  </a:lnTo>
                  <a:lnTo>
                    <a:pt x="928" y="1271"/>
                  </a:lnTo>
                  <a:lnTo>
                    <a:pt x="995" y="1238"/>
                  </a:lnTo>
                  <a:lnTo>
                    <a:pt x="1084" y="1177"/>
                  </a:lnTo>
                  <a:lnTo>
                    <a:pt x="1160" y="1100"/>
                  </a:lnTo>
                  <a:lnTo>
                    <a:pt x="1225" y="1015"/>
                  </a:lnTo>
                  <a:lnTo>
                    <a:pt x="1274" y="922"/>
                  </a:lnTo>
                  <a:lnTo>
                    <a:pt x="1300" y="855"/>
                  </a:lnTo>
                  <a:lnTo>
                    <a:pt x="1316" y="784"/>
                  </a:lnTo>
                  <a:lnTo>
                    <a:pt x="1325" y="715"/>
                  </a:lnTo>
                  <a:lnTo>
                    <a:pt x="1327" y="643"/>
                  </a:lnTo>
                  <a:lnTo>
                    <a:pt x="1320" y="572"/>
                  </a:lnTo>
                  <a:lnTo>
                    <a:pt x="1305" y="501"/>
                  </a:lnTo>
                  <a:lnTo>
                    <a:pt x="1285" y="434"/>
                  </a:lnTo>
                  <a:lnTo>
                    <a:pt x="1258" y="367"/>
                  </a:lnTo>
                  <a:lnTo>
                    <a:pt x="1222" y="305"/>
                  </a:lnTo>
                  <a:lnTo>
                    <a:pt x="1187" y="260"/>
                  </a:lnTo>
                  <a:lnTo>
                    <a:pt x="1160" y="227"/>
                  </a:lnTo>
                  <a:lnTo>
                    <a:pt x="984" y="403"/>
                  </a:lnTo>
                  <a:lnTo>
                    <a:pt x="993" y="416"/>
                  </a:lnTo>
                  <a:lnTo>
                    <a:pt x="1011" y="438"/>
                  </a:lnTo>
                  <a:lnTo>
                    <a:pt x="1036" y="472"/>
                  </a:lnTo>
                  <a:lnTo>
                    <a:pt x="1049" y="501"/>
                  </a:lnTo>
                  <a:lnTo>
                    <a:pt x="1064" y="528"/>
                  </a:lnTo>
                  <a:lnTo>
                    <a:pt x="1084" y="617"/>
                  </a:lnTo>
                  <a:lnTo>
                    <a:pt x="1085" y="656"/>
                  </a:lnTo>
                  <a:lnTo>
                    <a:pt x="1084" y="701"/>
                  </a:lnTo>
                  <a:lnTo>
                    <a:pt x="1075" y="763"/>
                  </a:lnTo>
                  <a:lnTo>
                    <a:pt x="1058" y="821"/>
                  </a:lnTo>
                  <a:lnTo>
                    <a:pt x="1029" y="873"/>
                  </a:lnTo>
                  <a:lnTo>
                    <a:pt x="997" y="921"/>
                  </a:lnTo>
                  <a:lnTo>
                    <a:pt x="958" y="966"/>
                  </a:lnTo>
                  <a:lnTo>
                    <a:pt x="909" y="1000"/>
                  </a:lnTo>
                  <a:lnTo>
                    <a:pt x="859" y="1031"/>
                  </a:lnTo>
                  <a:lnTo>
                    <a:pt x="804" y="1053"/>
                  </a:lnTo>
                  <a:lnTo>
                    <a:pt x="746" y="1066"/>
                  </a:lnTo>
                  <a:lnTo>
                    <a:pt x="686" y="1073"/>
                  </a:lnTo>
                  <a:lnTo>
                    <a:pt x="630" y="1069"/>
                  </a:lnTo>
                  <a:lnTo>
                    <a:pt x="572" y="1059"/>
                  </a:lnTo>
                  <a:lnTo>
                    <a:pt x="515" y="1037"/>
                  </a:lnTo>
                  <a:lnTo>
                    <a:pt x="461" y="1010"/>
                  </a:lnTo>
                  <a:lnTo>
                    <a:pt x="414" y="973"/>
                  </a:lnTo>
                  <a:lnTo>
                    <a:pt x="374" y="931"/>
                  </a:lnTo>
                  <a:lnTo>
                    <a:pt x="339" y="884"/>
                  </a:lnTo>
                  <a:lnTo>
                    <a:pt x="309" y="833"/>
                  </a:lnTo>
                  <a:lnTo>
                    <a:pt x="289" y="777"/>
                  </a:lnTo>
                  <a:lnTo>
                    <a:pt x="278" y="721"/>
                  </a:lnTo>
                  <a:lnTo>
                    <a:pt x="274" y="657"/>
                  </a:lnTo>
                  <a:lnTo>
                    <a:pt x="281" y="597"/>
                  </a:lnTo>
                  <a:lnTo>
                    <a:pt x="285" y="567"/>
                  </a:lnTo>
                  <a:lnTo>
                    <a:pt x="316" y="489"/>
                  </a:lnTo>
                  <a:lnTo>
                    <a:pt x="345" y="436"/>
                  </a:lnTo>
                  <a:lnTo>
                    <a:pt x="383" y="391"/>
                  </a:lnTo>
                  <a:lnTo>
                    <a:pt x="427" y="351"/>
                  </a:lnTo>
                  <a:lnTo>
                    <a:pt x="476" y="316"/>
                  </a:lnTo>
                  <a:lnTo>
                    <a:pt x="530" y="292"/>
                  </a:lnTo>
                  <a:lnTo>
                    <a:pt x="586" y="273"/>
                  </a:lnTo>
                  <a:lnTo>
                    <a:pt x="673" y="262"/>
                  </a:lnTo>
                  <a:lnTo>
                    <a:pt x="732" y="265"/>
                  </a:lnTo>
                  <a:lnTo>
                    <a:pt x="791" y="276"/>
                  </a:lnTo>
                  <a:lnTo>
                    <a:pt x="849" y="298"/>
                  </a:lnTo>
                  <a:lnTo>
                    <a:pt x="900" y="325"/>
                  </a:lnTo>
                  <a:lnTo>
                    <a:pt x="948" y="360"/>
                  </a:lnTo>
                  <a:lnTo>
                    <a:pt x="962" y="37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3" name="Freeform 24"/>
            <p:cNvSpPr>
              <a:spLocks/>
            </p:cNvSpPr>
            <p:nvPr/>
          </p:nvSpPr>
          <p:spPr bwMode="auto">
            <a:xfrm>
              <a:off x="3032125" y="2216150"/>
              <a:ext cx="2933700" cy="2930525"/>
            </a:xfrm>
            <a:custGeom>
              <a:avLst/>
              <a:gdLst>
                <a:gd name="T0" fmla="*/ 2147483647 w 1848"/>
                <a:gd name="T1" fmla="*/ 2147483647 h 1846"/>
                <a:gd name="T2" fmla="*/ 2147483647 w 1848"/>
                <a:gd name="T3" fmla="*/ 2147483647 h 1846"/>
                <a:gd name="T4" fmla="*/ 2147483647 w 1848"/>
                <a:gd name="T5" fmla="*/ 2147483647 h 1846"/>
                <a:gd name="T6" fmla="*/ 2147483647 w 1848"/>
                <a:gd name="T7" fmla="*/ 2147483647 h 1846"/>
                <a:gd name="T8" fmla="*/ 2147483647 w 1848"/>
                <a:gd name="T9" fmla="*/ 2147483647 h 1846"/>
                <a:gd name="T10" fmla="*/ 2147483647 w 1848"/>
                <a:gd name="T11" fmla="*/ 2147483647 h 1846"/>
                <a:gd name="T12" fmla="*/ 2147483647 w 1848"/>
                <a:gd name="T13" fmla="*/ 2147483647 h 1846"/>
                <a:gd name="T14" fmla="*/ 2147483647 w 1848"/>
                <a:gd name="T15" fmla="*/ 2147483647 h 1846"/>
                <a:gd name="T16" fmla="*/ 2147483647 w 1848"/>
                <a:gd name="T17" fmla="*/ 2147483647 h 1846"/>
                <a:gd name="T18" fmla="*/ 2147483647 w 1848"/>
                <a:gd name="T19" fmla="*/ 2147483647 h 1846"/>
                <a:gd name="T20" fmla="*/ 2147483647 w 1848"/>
                <a:gd name="T21" fmla="*/ 2147483647 h 1846"/>
                <a:gd name="T22" fmla="*/ 2147483647 w 1848"/>
                <a:gd name="T23" fmla="*/ 2147483647 h 1846"/>
                <a:gd name="T24" fmla="*/ 2147483647 w 1848"/>
                <a:gd name="T25" fmla="*/ 2147483647 h 1846"/>
                <a:gd name="T26" fmla="*/ 2147483647 w 1848"/>
                <a:gd name="T27" fmla="*/ 2147483647 h 1846"/>
                <a:gd name="T28" fmla="*/ 2147483647 w 1848"/>
                <a:gd name="T29" fmla="*/ 2147483647 h 1846"/>
                <a:gd name="T30" fmla="*/ 2147483647 w 1848"/>
                <a:gd name="T31" fmla="*/ 2147483647 h 1846"/>
                <a:gd name="T32" fmla="*/ 2147483647 w 1848"/>
                <a:gd name="T33" fmla="*/ 2147483647 h 1846"/>
                <a:gd name="T34" fmla="*/ 2147483647 w 1848"/>
                <a:gd name="T35" fmla="*/ 2147483647 h 1846"/>
                <a:gd name="T36" fmla="*/ 2147483647 w 1848"/>
                <a:gd name="T37" fmla="*/ 2147483647 h 1846"/>
                <a:gd name="T38" fmla="*/ 2147483647 w 1848"/>
                <a:gd name="T39" fmla="*/ 2147483647 h 1846"/>
                <a:gd name="T40" fmla="*/ 2147483647 w 1848"/>
                <a:gd name="T41" fmla="*/ 2147483647 h 1846"/>
                <a:gd name="T42" fmla="*/ 2147483647 w 1848"/>
                <a:gd name="T43" fmla="*/ 2147483647 h 1846"/>
                <a:gd name="T44" fmla="*/ 2147483647 w 1848"/>
                <a:gd name="T45" fmla="*/ 2147483647 h 1846"/>
                <a:gd name="T46" fmla="*/ 2147483647 w 1848"/>
                <a:gd name="T47" fmla="*/ 2147483647 h 1846"/>
                <a:gd name="T48" fmla="*/ 2147483647 w 1848"/>
                <a:gd name="T49" fmla="*/ 2147483647 h 1846"/>
                <a:gd name="T50" fmla="*/ 2147483647 w 1848"/>
                <a:gd name="T51" fmla="*/ 2147483647 h 1846"/>
                <a:gd name="T52" fmla="*/ 2147483647 w 1848"/>
                <a:gd name="T53" fmla="*/ 2147483647 h 1846"/>
                <a:gd name="T54" fmla="*/ 2147483647 w 1848"/>
                <a:gd name="T55" fmla="*/ 2147483647 h 1846"/>
                <a:gd name="T56" fmla="*/ 2147483647 w 1848"/>
                <a:gd name="T57" fmla="*/ 2147483647 h 1846"/>
                <a:gd name="T58" fmla="*/ 2147483647 w 1848"/>
                <a:gd name="T59" fmla="*/ 2147483647 h 1846"/>
                <a:gd name="T60" fmla="*/ 2147483647 w 1848"/>
                <a:gd name="T61" fmla="*/ 2147483647 h 1846"/>
                <a:gd name="T62" fmla="*/ 2147483647 w 1848"/>
                <a:gd name="T63" fmla="*/ 2147483647 h 1846"/>
                <a:gd name="T64" fmla="*/ 2147483647 w 1848"/>
                <a:gd name="T65" fmla="*/ 2147483647 h 1846"/>
                <a:gd name="T66" fmla="*/ 2147483647 w 1848"/>
                <a:gd name="T67" fmla="*/ 2147483647 h 1846"/>
                <a:gd name="T68" fmla="*/ 2147483647 w 1848"/>
                <a:gd name="T69" fmla="*/ 2147483647 h 1846"/>
                <a:gd name="T70" fmla="*/ 2147483647 w 1848"/>
                <a:gd name="T71" fmla="*/ 2147483647 h 1846"/>
                <a:gd name="T72" fmla="*/ 2147483647 w 1848"/>
                <a:gd name="T73" fmla="*/ 2147483647 h 1846"/>
                <a:gd name="T74" fmla="*/ 2147483647 w 1848"/>
                <a:gd name="T75" fmla="*/ 2147483647 h 1846"/>
                <a:gd name="T76" fmla="*/ 2147483647 w 1848"/>
                <a:gd name="T77" fmla="*/ 2147483647 h 1846"/>
                <a:gd name="T78" fmla="*/ 2147483647 w 1848"/>
                <a:gd name="T79" fmla="*/ 2147483647 h 1846"/>
                <a:gd name="T80" fmla="*/ 2147483647 w 1848"/>
                <a:gd name="T81" fmla="*/ 2147483647 h 1846"/>
                <a:gd name="T82" fmla="*/ 2147483647 w 1848"/>
                <a:gd name="T83" fmla="*/ 2147483647 h 1846"/>
                <a:gd name="T84" fmla="*/ 2147483647 w 1848"/>
                <a:gd name="T85" fmla="*/ 2147483647 h 1846"/>
                <a:gd name="T86" fmla="*/ 2147483647 w 1848"/>
                <a:gd name="T87" fmla="*/ 2147483647 h 1846"/>
                <a:gd name="T88" fmla="*/ 2147483647 w 1848"/>
                <a:gd name="T89" fmla="*/ 2147483647 h 1846"/>
                <a:gd name="T90" fmla="*/ 2147483647 w 1848"/>
                <a:gd name="T91" fmla="*/ 2147483647 h 1846"/>
                <a:gd name="T92" fmla="*/ 2147483647 w 1848"/>
                <a:gd name="T93" fmla="*/ 2147483647 h 1846"/>
                <a:gd name="T94" fmla="*/ 2147483647 w 1848"/>
                <a:gd name="T95" fmla="*/ 2147483647 h 1846"/>
                <a:gd name="T96" fmla="*/ 2147483647 w 1848"/>
                <a:gd name="T97" fmla="*/ 2147483647 h 1846"/>
                <a:gd name="T98" fmla="*/ 2147483647 w 1848"/>
                <a:gd name="T99" fmla="*/ 2147483647 h 1846"/>
                <a:gd name="T100" fmla="*/ 2147483647 w 1848"/>
                <a:gd name="T101" fmla="*/ 2147483647 h 1846"/>
                <a:gd name="T102" fmla="*/ 2147483647 w 1848"/>
                <a:gd name="T103" fmla="*/ 2147483647 h 1846"/>
                <a:gd name="T104" fmla="*/ 2147483647 w 1848"/>
                <a:gd name="T105" fmla="*/ 2147483647 h 1846"/>
                <a:gd name="T106" fmla="*/ 2147483647 w 1848"/>
                <a:gd name="T107" fmla="*/ 2147483647 h 1846"/>
                <a:gd name="T108" fmla="*/ 2147483647 w 1848"/>
                <a:gd name="T109" fmla="*/ 2147483647 h 1846"/>
                <a:gd name="T110" fmla="*/ 2147483647 w 1848"/>
                <a:gd name="T111" fmla="*/ 2147483647 h 1846"/>
                <a:gd name="T112" fmla="*/ 2147483647 w 1848"/>
                <a:gd name="T113" fmla="*/ 2147483647 h 18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848" h="1846">
                  <a:moveTo>
                    <a:pt x="1423" y="488"/>
                  </a:moveTo>
                  <a:lnTo>
                    <a:pt x="1452" y="521"/>
                  </a:lnTo>
                  <a:lnTo>
                    <a:pt x="1485" y="566"/>
                  </a:lnTo>
                  <a:lnTo>
                    <a:pt x="1521" y="628"/>
                  </a:lnTo>
                  <a:lnTo>
                    <a:pt x="1548" y="695"/>
                  </a:lnTo>
                  <a:lnTo>
                    <a:pt x="1568" y="762"/>
                  </a:lnTo>
                  <a:lnTo>
                    <a:pt x="1583" y="833"/>
                  </a:lnTo>
                  <a:lnTo>
                    <a:pt x="1590" y="904"/>
                  </a:lnTo>
                  <a:lnTo>
                    <a:pt x="1588" y="976"/>
                  </a:lnTo>
                  <a:lnTo>
                    <a:pt x="1579" y="1045"/>
                  </a:lnTo>
                  <a:lnTo>
                    <a:pt x="1563" y="1116"/>
                  </a:lnTo>
                  <a:lnTo>
                    <a:pt x="1537" y="1183"/>
                  </a:lnTo>
                  <a:lnTo>
                    <a:pt x="1488" y="1276"/>
                  </a:lnTo>
                  <a:lnTo>
                    <a:pt x="1423" y="1361"/>
                  </a:lnTo>
                  <a:lnTo>
                    <a:pt x="1347" y="1438"/>
                  </a:lnTo>
                  <a:lnTo>
                    <a:pt x="1258" y="1499"/>
                  </a:lnTo>
                  <a:lnTo>
                    <a:pt x="1192" y="1532"/>
                  </a:lnTo>
                  <a:lnTo>
                    <a:pt x="1127" y="1557"/>
                  </a:lnTo>
                  <a:lnTo>
                    <a:pt x="1058" y="1575"/>
                  </a:lnTo>
                  <a:lnTo>
                    <a:pt x="985" y="1585"/>
                  </a:lnTo>
                  <a:lnTo>
                    <a:pt x="915" y="1588"/>
                  </a:lnTo>
                  <a:lnTo>
                    <a:pt x="846" y="1583"/>
                  </a:lnTo>
                  <a:lnTo>
                    <a:pt x="773" y="1568"/>
                  </a:lnTo>
                  <a:lnTo>
                    <a:pt x="704" y="1548"/>
                  </a:lnTo>
                  <a:lnTo>
                    <a:pt x="639" y="1523"/>
                  </a:lnTo>
                  <a:lnTo>
                    <a:pt x="573" y="1487"/>
                  </a:lnTo>
                  <a:lnTo>
                    <a:pt x="517" y="1447"/>
                  </a:lnTo>
                  <a:lnTo>
                    <a:pt x="463" y="1399"/>
                  </a:lnTo>
                  <a:lnTo>
                    <a:pt x="414" y="1347"/>
                  </a:lnTo>
                  <a:lnTo>
                    <a:pt x="370" y="1289"/>
                  </a:lnTo>
                  <a:lnTo>
                    <a:pt x="336" y="1227"/>
                  </a:lnTo>
                  <a:lnTo>
                    <a:pt x="307" y="1162"/>
                  </a:lnTo>
                  <a:lnTo>
                    <a:pt x="285" y="1094"/>
                  </a:lnTo>
                  <a:lnTo>
                    <a:pt x="270" y="1024"/>
                  </a:lnTo>
                  <a:lnTo>
                    <a:pt x="263" y="955"/>
                  </a:lnTo>
                  <a:lnTo>
                    <a:pt x="263" y="882"/>
                  </a:lnTo>
                  <a:lnTo>
                    <a:pt x="270" y="811"/>
                  </a:lnTo>
                  <a:lnTo>
                    <a:pt x="288" y="740"/>
                  </a:lnTo>
                  <a:lnTo>
                    <a:pt x="312" y="673"/>
                  </a:lnTo>
                  <a:lnTo>
                    <a:pt x="341" y="608"/>
                  </a:lnTo>
                  <a:lnTo>
                    <a:pt x="379" y="548"/>
                  </a:lnTo>
                  <a:lnTo>
                    <a:pt x="425" y="490"/>
                  </a:lnTo>
                  <a:lnTo>
                    <a:pt x="474" y="439"/>
                  </a:lnTo>
                  <a:lnTo>
                    <a:pt x="528" y="394"/>
                  </a:lnTo>
                  <a:lnTo>
                    <a:pt x="590" y="354"/>
                  </a:lnTo>
                  <a:lnTo>
                    <a:pt x="651" y="321"/>
                  </a:lnTo>
                  <a:lnTo>
                    <a:pt x="719" y="296"/>
                  </a:lnTo>
                  <a:lnTo>
                    <a:pt x="788" y="278"/>
                  </a:lnTo>
                  <a:lnTo>
                    <a:pt x="860" y="265"/>
                  </a:lnTo>
                  <a:lnTo>
                    <a:pt x="931" y="261"/>
                  </a:lnTo>
                  <a:lnTo>
                    <a:pt x="1004" y="267"/>
                  </a:lnTo>
                  <a:lnTo>
                    <a:pt x="1073" y="278"/>
                  </a:lnTo>
                  <a:lnTo>
                    <a:pt x="1142" y="298"/>
                  </a:lnTo>
                  <a:lnTo>
                    <a:pt x="1207" y="325"/>
                  </a:lnTo>
                  <a:lnTo>
                    <a:pt x="1270" y="357"/>
                  </a:lnTo>
                  <a:lnTo>
                    <a:pt x="1330" y="399"/>
                  </a:lnTo>
                  <a:lnTo>
                    <a:pt x="1399" y="459"/>
                  </a:lnTo>
                  <a:lnTo>
                    <a:pt x="1488" y="370"/>
                  </a:lnTo>
                  <a:lnTo>
                    <a:pt x="1581" y="278"/>
                  </a:lnTo>
                  <a:lnTo>
                    <a:pt x="1497" y="199"/>
                  </a:lnTo>
                  <a:lnTo>
                    <a:pt x="1392" y="123"/>
                  </a:lnTo>
                  <a:lnTo>
                    <a:pt x="1285" y="74"/>
                  </a:lnTo>
                  <a:lnTo>
                    <a:pt x="1169" y="31"/>
                  </a:lnTo>
                  <a:lnTo>
                    <a:pt x="1047" y="9"/>
                  </a:lnTo>
                  <a:lnTo>
                    <a:pt x="882" y="0"/>
                  </a:lnTo>
                  <a:lnTo>
                    <a:pt x="800" y="7"/>
                  </a:lnTo>
                  <a:lnTo>
                    <a:pt x="661" y="36"/>
                  </a:lnTo>
                  <a:lnTo>
                    <a:pt x="515" y="91"/>
                  </a:lnTo>
                  <a:lnTo>
                    <a:pt x="381" y="176"/>
                  </a:lnTo>
                  <a:lnTo>
                    <a:pt x="288" y="254"/>
                  </a:lnTo>
                  <a:lnTo>
                    <a:pt x="201" y="345"/>
                  </a:lnTo>
                  <a:lnTo>
                    <a:pt x="187" y="365"/>
                  </a:lnTo>
                  <a:lnTo>
                    <a:pt x="152" y="412"/>
                  </a:lnTo>
                  <a:lnTo>
                    <a:pt x="74" y="559"/>
                  </a:lnTo>
                  <a:lnTo>
                    <a:pt x="43" y="639"/>
                  </a:lnTo>
                  <a:lnTo>
                    <a:pt x="9" y="795"/>
                  </a:lnTo>
                  <a:lnTo>
                    <a:pt x="0" y="877"/>
                  </a:lnTo>
                  <a:lnTo>
                    <a:pt x="7" y="1047"/>
                  </a:lnTo>
                  <a:lnTo>
                    <a:pt x="22" y="1122"/>
                  </a:lnTo>
                  <a:lnTo>
                    <a:pt x="71" y="1280"/>
                  </a:lnTo>
                  <a:lnTo>
                    <a:pt x="107" y="1358"/>
                  </a:lnTo>
                  <a:lnTo>
                    <a:pt x="196" y="1492"/>
                  </a:lnTo>
                  <a:lnTo>
                    <a:pt x="254" y="1561"/>
                  </a:lnTo>
                  <a:lnTo>
                    <a:pt x="357" y="1646"/>
                  </a:lnTo>
                  <a:lnTo>
                    <a:pt x="497" y="1742"/>
                  </a:lnTo>
                  <a:lnTo>
                    <a:pt x="593" y="1786"/>
                  </a:lnTo>
                  <a:lnTo>
                    <a:pt x="706" y="1819"/>
                  </a:lnTo>
                  <a:lnTo>
                    <a:pt x="829" y="1842"/>
                  </a:lnTo>
                  <a:lnTo>
                    <a:pt x="904" y="1846"/>
                  </a:lnTo>
                  <a:lnTo>
                    <a:pt x="1054" y="1837"/>
                  </a:lnTo>
                  <a:lnTo>
                    <a:pt x="1174" y="1813"/>
                  </a:lnTo>
                  <a:lnTo>
                    <a:pt x="1238" y="1790"/>
                  </a:lnTo>
                  <a:lnTo>
                    <a:pt x="1269" y="1779"/>
                  </a:lnTo>
                  <a:lnTo>
                    <a:pt x="1358" y="1741"/>
                  </a:lnTo>
                  <a:lnTo>
                    <a:pt x="1497" y="1644"/>
                  </a:lnTo>
                  <a:lnTo>
                    <a:pt x="1534" y="1617"/>
                  </a:lnTo>
                  <a:lnTo>
                    <a:pt x="1586" y="1568"/>
                  </a:lnTo>
                  <a:lnTo>
                    <a:pt x="1637" y="1510"/>
                  </a:lnTo>
                  <a:lnTo>
                    <a:pt x="1688" y="1441"/>
                  </a:lnTo>
                  <a:lnTo>
                    <a:pt x="1731" y="1372"/>
                  </a:lnTo>
                  <a:lnTo>
                    <a:pt x="1768" y="1298"/>
                  </a:lnTo>
                  <a:lnTo>
                    <a:pt x="1799" y="1220"/>
                  </a:lnTo>
                  <a:lnTo>
                    <a:pt x="1822" y="1142"/>
                  </a:lnTo>
                  <a:lnTo>
                    <a:pt x="1839" y="1060"/>
                  </a:lnTo>
                  <a:lnTo>
                    <a:pt x="1848" y="980"/>
                  </a:lnTo>
                  <a:lnTo>
                    <a:pt x="1848" y="897"/>
                  </a:lnTo>
                  <a:lnTo>
                    <a:pt x="1842" y="813"/>
                  </a:lnTo>
                  <a:lnTo>
                    <a:pt x="1828" y="733"/>
                  </a:lnTo>
                  <a:lnTo>
                    <a:pt x="1808" y="653"/>
                  </a:lnTo>
                  <a:lnTo>
                    <a:pt x="1780" y="575"/>
                  </a:lnTo>
                  <a:lnTo>
                    <a:pt x="1744" y="501"/>
                  </a:lnTo>
                  <a:lnTo>
                    <a:pt x="1704" y="428"/>
                  </a:lnTo>
                  <a:lnTo>
                    <a:pt x="1655" y="359"/>
                  </a:lnTo>
                  <a:lnTo>
                    <a:pt x="1610" y="305"/>
                  </a:lnTo>
                  <a:lnTo>
                    <a:pt x="1423" y="4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4" name="Freeform 25"/>
            <p:cNvSpPr>
              <a:spLocks/>
            </p:cNvSpPr>
            <p:nvPr/>
          </p:nvSpPr>
          <p:spPr bwMode="auto">
            <a:xfrm>
              <a:off x="3032125" y="2216150"/>
              <a:ext cx="2933700" cy="2930525"/>
            </a:xfrm>
            <a:custGeom>
              <a:avLst/>
              <a:gdLst>
                <a:gd name="T0" fmla="*/ 2147483647 w 1848"/>
                <a:gd name="T1" fmla="*/ 2147483647 h 1846"/>
                <a:gd name="T2" fmla="*/ 2147483647 w 1848"/>
                <a:gd name="T3" fmla="*/ 2147483647 h 1846"/>
                <a:gd name="T4" fmla="*/ 2147483647 w 1848"/>
                <a:gd name="T5" fmla="*/ 2147483647 h 1846"/>
                <a:gd name="T6" fmla="*/ 2147483647 w 1848"/>
                <a:gd name="T7" fmla="*/ 2147483647 h 1846"/>
                <a:gd name="T8" fmla="*/ 2147483647 w 1848"/>
                <a:gd name="T9" fmla="*/ 2147483647 h 1846"/>
                <a:gd name="T10" fmla="*/ 2147483647 w 1848"/>
                <a:gd name="T11" fmla="*/ 2147483647 h 1846"/>
                <a:gd name="T12" fmla="*/ 2147483647 w 1848"/>
                <a:gd name="T13" fmla="*/ 2147483647 h 1846"/>
                <a:gd name="T14" fmla="*/ 2147483647 w 1848"/>
                <a:gd name="T15" fmla="*/ 2147483647 h 1846"/>
                <a:gd name="T16" fmla="*/ 2147483647 w 1848"/>
                <a:gd name="T17" fmla="*/ 2147483647 h 1846"/>
                <a:gd name="T18" fmla="*/ 2147483647 w 1848"/>
                <a:gd name="T19" fmla="*/ 2147483647 h 1846"/>
                <a:gd name="T20" fmla="*/ 2147483647 w 1848"/>
                <a:gd name="T21" fmla="*/ 2147483647 h 1846"/>
                <a:gd name="T22" fmla="*/ 2147483647 w 1848"/>
                <a:gd name="T23" fmla="*/ 2147483647 h 1846"/>
                <a:gd name="T24" fmla="*/ 2147483647 w 1848"/>
                <a:gd name="T25" fmla="*/ 2147483647 h 1846"/>
                <a:gd name="T26" fmla="*/ 2147483647 w 1848"/>
                <a:gd name="T27" fmla="*/ 2147483647 h 1846"/>
                <a:gd name="T28" fmla="*/ 2147483647 w 1848"/>
                <a:gd name="T29" fmla="*/ 2147483647 h 1846"/>
                <a:gd name="T30" fmla="*/ 2147483647 w 1848"/>
                <a:gd name="T31" fmla="*/ 2147483647 h 1846"/>
                <a:gd name="T32" fmla="*/ 2147483647 w 1848"/>
                <a:gd name="T33" fmla="*/ 2147483647 h 1846"/>
                <a:gd name="T34" fmla="*/ 2147483647 w 1848"/>
                <a:gd name="T35" fmla="*/ 2147483647 h 1846"/>
                <a:gd name="T36" fmla="*/ 2147483647 w 1848"/>
                <a:gd name="T37" fmla="*/ 2147483647 h 1846"/>
                <a:gd name="T38" fmla="*/ 2147483647 w 1848"/>
                <a:gd name="T39" fmla="*/ 2147483647 h 1846"/>
                <a:gd name="T40" fmla="*/ 2147483647 w 1848"/>
                <a:gd name="T41" fmla="*/ 2147483647 h 1846"/>
                <a:gd name="T42" fmla="*/ 2147483647 w 1848"/>
                <a:gd name="T43" fmla="*/ 2147483647 h 1846"/>
                <a:gd name="T44" fmla="*/ 2147483647 w 1848"/>
                <a:gd name="T45" fmla="*/ 2147483647 h 1846"/>
                <a:gd name="T46" fmla="*/ 2147483647 w 1848"/>
                <a:gd name="T47" fmla="*/ 2147483647 h 1846"/>
                <a:gd name="T48" fmla="*/ 2147483647 w 1848"/>
                <a:gd name="T49" fmla="*/ 2147483647 h 1846"/>
                <a:gd name="T50" fmla="*/ 2147483647 w 1848"/>
                <a:gd name="T51" fmla="*/ 2147483647 h 1846"/>
                <a:gd name="T52" fmla="*/ 2147483647 w 1848"/>
                <a:gd name="T53" fmla="*/ 2147483647 h 1846"/>
                <a:gd name="T54" fmla="*/ 2147483647 w 1848"/>
                <a:gd name="T55" fmla="*/ 2147483647 h 1846"/>
                <a:gd name="T56" fmla="*/ 2147483647 w 1848"/>
                <a:gd name="T57" fmla="*/ 2147483647 h 1846"/>
                <a:gd name="T58" fmla="*/ 2147483647 w 1848"/>
                <a:gd name="T59" fmla="*/ 2147483647 h 1846"/>
                <a:gd name="T60" fmla="*/ 2147483647 w 1848"/>
                <a:gd name="T61" fmla="*/ 2147483647 h 1846"/>
                <a:gd name="T62" fmla="*/ 2147483647 w 1848"/>
                <a:gd name="T63" fmla="*/ 2147483647 h 1846"/>
                <a:gd name="T64" fmla="*/ 2147483647 w 1848"/>
                <a:gd name="T65" fmla="*/ 2147483647 h 1846"/>
                <a:gd name="T66" fmla="*/ 2147483647 w 1848"/>
                <a:gd name="T67" fmla="*/ 2147483647 h 1846"/>
                <a:gd name="T68" fmla="*/ 2147483647 w 1848"/>
                <a:gd name="T69" fmla="*/ 2147483647 h 1846"/>
                <a:gd name="T70" fmla="*/ 2147483647 w 1848"/>
                <a:gd name="T71" fmla="*/ 2147483647 h 1846"/>
                <a:gd name="T72" fmla="*/ 2147483647 w 1848"/>
                <a:gd name="T73" fmla="*/ 2147483647 h 1846"/>
                <a:gd name="T74" fmla="*/ 2147483647 w 1848"/>
                <a:gd name="T75" fmla="*/ 2147483647 h 1846"/>
                <a:gd name="T76" fmla="*/ 2147483647 w 1848"/>
                <a:gd name="T77" fmla="*/ 2147483647 h 1846"/>
                <a:gd name="T78" fmla="*/ 2147483647 w 1848"/>
                <a:gd name="T79" fmla="*/ 2147483647 h 1846"/>
                <a:gd name="T80" fmla="*/ 2147483647 w 1848"/>
                <a:gd name="T81" fmla="*/ 2147483647 h 1846"/>
                <a:gd name="T82" fmla="*/ 2147483647 w 1848"/>
                <a:gd name="T83" fmla="*/ 2147483647 h 1846"/>
                <a:gd name="T84" fmla="*/ 2147483647 w 1848"/>
                <a:gd name="T85" fmla="*/ 2147483647 h 1846"/>
                <a:gd name="T86" fmla="*/ 2147483647 w 1848"/>
                <a:gd name="T87" fmla="*/ 2147483647 h 1846"/>
                <a:gd name="T88" fmla="*/ 2147483647 w 1848"/>
                <a:gd name="T89" fmla="*/ 2147483647 h 1846"/>
                <a:gd name="T90" fmla="*/ 2147483647 w 1848"/>
                <a:gd name="T91" fmla="*/ 2147483647 h 1846"/>
                <a:gd name="T92" fmla="*/ 2147483647 w 1848"/>
                <a:gd name="T93" fmla="*/ 2147483647 h 1846"/>
                <a:gd name="T94" fmla="*/ 2147483647 w 1848"/>
                <a:gd name="T95" fmla="*/ 2147483647 h 1846"/>
                <a:gd name="T96" fmla="*/ 2147483647 w 1848"/>
                <a:gd name="T97" fmla="*/ 2147483647 h 1846"/>
                <a:gd name="T98" fmla="*/ 2147483647 w 1848"/>
                <a:gd name="T99" fmla="*/ 2147483647 h 1846"/>
                <a:gd name="T100" fmla="*/ 2147483647 w 1848"/>
                <a:gd name="T101" fmla="*/ 2147483647 h 1846"/>
                <a:gd name="T102" fmla="*/ 2147483647 w 1848"/>
                <a:gd name="T103" fmla="*/ 2147483647 h 1846"/>
                <a:gd name="T104" fmla="*/ 2147483647 w 1848"/>
                <a:gd name="T105" fmla="*/ 2147483647 h 1846"/>
                <a:gd name="T106" fmla="*/ 2147483647 w 1848"/>
                <a:gd name="T107" fmla="*/ 2147483647 h 1846"/>
                <a:gd name="T108" fmla="*/ 2147483647 w 1848"/>
                <a:gd name="T109" fmla="*/ 2147483647 h 1846"/>
                <a:gd name="T110" fmla="*/ 2147483647 w 1848"/>
                <a:gd name="T111" fmla="*/ 2147483647 h 1846"/>
                <a:gd name="T112" fmla="*/ 2147483647 w 1848"/>
                <a:gd name="T113" fmla="*/ 2147483647 h 18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848" h="1846">
                  <a:moveTo>
                    <a:pt x="1423" y="488"/>
                  </a:moveTo>
                  <a:lnTo>
                    <a:pt x="1452" y="521"/>
                  </a:lnTo>
                  <a:lnTo>
                    <a:pt x="1485" y="566"/>
                  </a:lnTo>
                  <a:lnTo>
                    <a:pt x="1521" y="628"/>
                  </a:lnTo>
                  <a:lnTo>
                    <a:pt x="1548" y="695"/>
                  </a:lnTo>
                  <a:lnTo>
                    <a:pt x="1568" y="762"/>
                  </a:lnTo>
                  <a:lnTo>
                    <a:pt x="1583" y="833"/>
                  </a:lnTo>
                  <a:lnTo>
                    <a:pt x="1590" y="904"/>
                  </a:lnTo>
                  <a:lnTo>
                    <a:pt x="1588" y="976"/>
                  </a:lnTo>
                  <a:lnTo>
                    <a:pt x="1579" y="1045"/>
                  </a:lnTo>
                  <a:lnTo>
                    <a:pt x="1563" y="1116"/>
                  </a:lnTo>
                  <a:lnTo>
                    <a:pt x="1537" y="1183"/>
                  </a:lnTo>
                  <a:lnTo>
                    <a:pt x="1488" y="1276"/>
                  </a:lnTo>
                  <a:lnTo>
                    <a:pt x="1423" y="1361"/>
                  </a:lnTo>
                  <a:lnTo>
                    <a:pt x="1347" y="1438"/>
                  </a:lnTo>
                  <a:lnTo>
                    <a:pt x="1258" y="1499"/>
                  </a:lnTo>
                  <a:lnTo>
                    <a:pt x="1192" y="1532"/>
                  </a:lnTo>
                  <a:lnTo>
                    <a:pt x="1127" y="1557"/>
                  </a:lnTo>
                  <a:lnTo>
                    <a:pt x="1058" y="1575"/>
                  </a:lnTo>
                  <a:lnTo>
                    <a:pt x="985" y="1585"/>
                  </a:lnTo>
                  <a:lnTo>
                    <a:pt x="915" y="1588"/>
                  </a:lnTo>
                  <a:lnTo>
                    <a:pt x="846" y="1583"/>
                  </a:lnTo>
                  <a:lnTo>
                    <a:pt x="773" y="1568"/>
                  </a:lnTo>
                  <a:lnTo>
                    <a:pt x="704" y="1548"/>
                  </a:lnTo>
                  <a:lnTo>
                    <a:pt x="639" y="1523"/>
                  </a:lnTo>
                  <a:lnTo>
                    <a:pt x="573" y="1487"/>
                  </a:lnTo>
                  <a:lnTo>
                    <a:pt x="517" y="1447"/>
                  </a:lnTo>
                  <a:lnTo>
                    <a:pt x="463" y="1399"/>
                  </a:lnTo>
                  <a:lnTo>
                    <a:pt x="414" y="1347"/>
                  </a:lnTo>
                  <a:lnTo>
                    <a:pt x="370" y="1289"/>
                  </a:lnTo>
                  <a:lnTo>
                    <a:pt x="336" y="1227"/>
                  </a:lnTo>
                  <a:lnTo>
                    <a:pt x="307" y="1162"/>
                  </a:lnTo>
                  <a:lnTo>
                    <a:pt x="285" y="1094"/>
                  </a:lnTo>
                  <a:lnTo>
                    <a:pt x="270" y="1024"/>
                  </a:lnTo>
                  <a:lnTo>
                    <a:pt x="263" y="955"/>
                  </a:lnTo>
                  <a:lnTo>
                    <a:pt x="263" y="882"/>
                  </a:lnTo>
                  <a:lnTo>
                    <a:pt x="270" y="811"/>
                  </a:lnTo>
                  <a:lnTo>
                    <a:pt x="288" y="740"/>
                  </a:lnTo>
                  <a:lnTo>
                    <a:pt x="312" y="673"/>
                  </a:lnTo>
                  <a:lnTo>
                    <a:pt x="341" y="608"/>
                  </a:lnTo>
                  <a:lnTo>
                    <a:pt x="379" y="548"/>
                  </a:lnTo>
                  <a:lnTo>
                    <a:pt x="425" y="490"/>
                  </a:lnTo>
                  <a:lnTo>
                    <a:pt x="474" y="439"/>
                  </a:lnTo>
                  <a:lnTo>
                    <a:pt x="528" y="394"/>
                  </a:lnTo>
                  <a:lnTo>
                    <a:pt x="590" y="354"/>
                  </a:lnTo>
                  <a:lnTo>
                    <a:pt x="651" y="321"/>
                  </a:lnTo>
                  <a:lnTo>
                    <a:pt x="719" y="296"/>
                  </a:lnTo>
                  <a:lnTo>
                    <a:pt x="788" y="278"/>
                  </a:lnTo>
                  <a:lnTo>
                    <a:pt x="860" y="265"/>
                  </a:lnTo>
                  <a:lnTo>
                    <a:pt x="931" y="261"/>
                  </a:lnTo>
                  <a:lnTo>
                    <a:pt x="1004" y="267"/>
                  </a:lnTo>
                  <a:lnTo>
                    <a:pt x="1073" y="278"/>
                  </a:lnTo>
                  <a:lnTo>
                    <a:pt x="1142" y="298"/>
                  </a:lnTo>
                  <a:lnTo>
                    <a:pt x="1207" y="325"/>
                  </a:lnTo>
                  <a:lnTo>
                    <a:pt x="1270" y="357"/>
                  </a:lnTo>
                  <a:lnTo>
                    <a:pt x="1330" y="399"/>
                  </a:lnTo>
                  <a:lnTo>
                    <a:pt x="1399" y="459"/>
                  </a:lnTo>
                  <a:lnTo>
                    <a:pt x="1488" y="370"/>
                  </a:lnTo>
                  <a:lnTo>
                    <a:pt x="1581" y="278"/>
                  </a:lnTo>
                  <a:lnTo>
                    <a:pt x="1497" y="199"/>
                  </a:lnTo>
                  <a:lnTo>
                    <a:pt x="1392" y="123"/>
                  </a:lnTo>
                  <a:lnTo>
                    <a:pt x="1285" y="74"/>
                  </a:lnTo>
                  <a:lnTo>
                    <a:pt x="1169" y="31"/>
                  </a:lnTo>
                  <a:lnTo>
                    <a:pt x="1047" y="9"/>
                  </a:lnTo>
                  <a:lnTo>
                    <a:pt x="882" y="0"/>
                  </a:lnTo>
                  <a:lnTo>
                    <a:pt x="800" y="7"/>
                  </a:lnTo>
                  <a:lnTo>
                    <a:pt x="661" y="36"/>
                  </a:lnTo>
                  <a:lnTo>
                    <a:pt x="515" y="91"/>
                  </a:lnTo>
                  <a:lnTo>
                    <a:pt x="381" y="176"/>
                  </a:lnTo>
                  <a:lnTo>
                    <a:pt x="288" y="254"/>
                  </a:lnTo>
                  <a:lnTo>
                    <a:pt x="201" y="345"/>
                  </a:lnTo>
                  <a:lnTo>
                    <a:pt x="187" y="365"/>
                  </a:lnTo>
                  <a:lnTo>
                    <a:pt x="152" y="412"/>
                  </a:lnTo>
                  <a:lnTo>
                    <a:pt x="74" y="559"/>
                  </a:lnTo>
                  <a:lnTo>
                    <a:pt x="43" y="639"/>
                  </a:lnTo>
                  <a:lnTo>
                    <a:pt x="9" y="795"/>
                  </a:lnTo>
                  <a:lnTo>
                    <a:pt x="0" y="877"/>
                  </a:lnTo>
                  <a:lnTo>
                    <a:pt x="7" y="1047"/>
                  </a:lnTo>
                  <a:lnTo>
                    <a:pt x="22" y="1122"/>
                  </a:lnTo>
                  <a:lnTo>
                    <a:pt x="71" y="1280"/>
                  </a:lnTo>
                  <a:lnTo>
                    <a:pt x="107" y="1358"/>
                  </a:lnTo>
                  <a:lnTo>
                    <a:pt x="196" y="1492"/>
                  </a:lnTo>
                  <a:lnTo>
                    <a:pt x="254" y="1561"/>
                  </a:lnTo>
                  <a:lnTo>
                    <a:pt x="357" y="1646"/>
                  </a:lnTo>
                  <a:lnTo>
                    <a:pt x="497" y="1742"/>
                  </a:lnTo>
                  <a:lnTo>
                    <a:pt x="593" y="1786"/>
                  </a:lnTo>
                  <a:lnTo>
                    <a:pt x="706" y="1819"/>
                  </a:lnTo>
                  <a:lnTo>
                    <a:pt x="829" y="1842"/>
                  </a:lnTo>
                  <a:lnTo>
                    <a:pt x="904" y="1846"/>
                  </a:lnTo>
                  <a:lnTo>
                    <a:pt x="1054" y="1837"/>
                  </a:lnTo>
                  <a:lnTo>
                    <a:pt x="1174" y="1813"/>
                  </a:lnTo>
                  <a:lnTo>
                    <a:pt x="1238" y="1790"/>
                  </a:lnTo>
                  <a:lnTo>
                    <a:pt x="1269" y="1779"/>
                  </a:lnTo>
                  <a:lnTo>
                    <a:pt x="1358" y="1741"/>
                  </a:lnTo>
                  <a:lnTo>
                    <a:pt x="1497" y="1644"/>
                  </a:lnTo>
                  <a:lnTo>
                    <a:pt x="1534" y="1617"/>
                  </a:lnTo>
                  <a:lnTo>
                    <a:pt x="1586" y="1568"/>
                  </a:lnTo>
                  <a:lnTo>
                    <a:pt x="1637" y="1510"/>
                  </a:lnTo>
                  <a:lnTo>
                    <a:pt x="1688" y="1441"/>
                  </a:lnTo>
                  <a:lnTo>
                    <a:pt x="1731" y="1372"/>
                  </a:lnTo>
                  <a:lnTo>
                    <a:pt x="1768" y="1298"/>
                  </a:lnTo>
                  <a:lnTo>
                    <a:pt x="1799" y="1220"/>
                  </a:lnTo>
                  <a:lnTo>
                    <a:pt x="1822" y="1142"/>
                  </a:lnTo>
                  <a:lnTo>
                    <a:pt x="1839" y="1060"/>
                  </a:lnTo>
                  <a:lnTo>
                    <a:pt x="1848" y="980"/>
                  </a:lnTo>
                  <a:lnTo>
                    <a:pt x="1848" y="897"/>
                  </a:lnTo>
                  <a:lnTo>
                    <a:pt x="1842" y="813"/>
                  </a:lnTo>
                  <a:lnTo>
                    <a:pt x="1828" y="733"/>
                  </a:lnTo>
                  <a:lnTo>
                    <a:pt x="1808" y="653"/>
                  </a:lnTo>
                  <a:lnTo>
                    <a:pt x="1780" y="575"/>
                  </a:lnTo>
                  <a:lnTo>
                    <a:pt x="1744" y="501"/>
                  </a:lnTo>
                  <a:lnTo>
                    <a:pt x="1704" y="428"/>
                  </a:lnTo>
                  <a:lnTo>
                    <a:pt x="1655" y="359"/>
                  </a:lnTo>
                  <a:lnTo>
                    <a:pt x="1610" y="305"/>
                  </a:lnTo>
                  <a:lnTo>
                    <a:pt x="1423" y="48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5" name="Freeform 28"/>
            <p:cNvSpPr>
              <a:spLocks/>
            </p:cNvSpPr>
            <p:nvPr/>
          </p:nvSpPr>
          <p:spPr bwMode="auto">
            <a:xfrm>
              <a:off x="2887663" y="2795588"/>
              <a:ext cx="2662237" cy="2506662"/>
            </a:xfrm>
            <a:custGeom>
              <a:avLst/>
              <a:gdLst>
                <a:gd name="T0" fmla="*/ 2147483647 w 1677"/>
                <a:gd name="T1" fmla="*/ 2147483647 h 1579"/>
                <a:gd name="T2" fmla="*/ 2147483647 w 1677"/>
                <a:gd name="T3" fmla="*/ 2147483647 h 1579"/>
                <a:gd name="T4" fmla="*/ 2147483647 w 1677"/>
                <a:gd name="T5" fmla="*/ 2147483647 h 1579"/>
                <a:gd name="T6" fmla="*/ 2147483647 w 1677"/>
                <a:gd name="T7" fmla="*/ 2147483647 h 1579"/>
                <a:gd name="T8" fmla="*/ 2147483647 w 1677"/>
                <a:gd name="T9" fmla="*/ 2147483647 h 1579"/>
                <a:gd name="T10" fmla="*/ 2147483647 w 1677"/>
                <a:gd name="T11" fmla="*/ 2147483647 h 1579"/>
                <a:gd name="T12" fmla="*/ 2147483647 w 1677"/>
                <a:gd name="T13" fmla="*/ 2147483647 h 1579"/>
                <a:gd name="T14" fmla="*/ 2147483647 w 1677"/>
                <a:gd name="T15" fmla="*/ 2147483647 h 1579"/>
                <a:gd name="T16" fmla="*/ 2147483647 w 1677"/>
                <a:gd name="T17" fmla="*/ 2147483647 h 1579"/>
                <a:gd name="T18" fmla="*/ 2147483647 w 1677"/>
                <a:gd name="T19" fmla="*/ 2147483647 h 1579"/>
                <a:gd name="T20" fmla="*/ 2147483647 w 1677"/>
                <a:gd name="T21" fmla="*/ 2147483647 h 1579"/>
                <a:gd name="T22" fmla="*/ 2147483647 w 1677"/>
                <a:gd name="T23" fmla="*/ 2147483647 h 1579"/>
                <a:gd name="T24" fmla="*/ 2147483647 w 1677"/>
                <a:gd name="T25" fmla="*/ 2147483647 h 1579"/>
                <a:gd name="T26" fmla="*/ 2147483647 w 1677"/>
                <a:gd name="T27" fmla="*/ 2147483647 h 1579"/>
                <a:gd name="T28" fmla="*/ 2147483647 w 1677"/>
                <a:gd name="T29" fmla="*/ 2147483647 h 1579"/>
                <a:gd name="T30" fmla="*/ 2147483647 w 1677"/>
                <a:gd name="T31" fmla="*/ 2147483647 h 1579"/>
                <a:gd name="T32" fmla="*/ 2147483647 w 1677"/>
                <a:gd name="T33" fmla="*/ 2147483647 h 1579"/>
                <a:gd name="T34" fmla="*/ 2147483647 w 1677"/>
                <a:gd name="T35" fmla="*/ 2147483647 h 1579"/>
                <a:gd name="T36" fmla="*/ 2147483647 w 1677"/>
                <a:gd name="T37" fmla="*/ 2147483647 h 1579"/>
                <a:gd name="T38" fmla="*/ 2147483647 w 1677"/>
                <a:gd name="T39" fmla="*/ 2147483647 h 1579"/>
                <a:gd name="T40" fmla="*/ 2147483647 w 1677"/>
                <a:gd name="T41" fmla="*/ 2147483647 h 1579"/>
                <a:gd name="T42" fmla="*/ 2147483647 w 1677"/>
                <a:gd name="T43" fmla="*/ 2147483647 h 1579"/>
                <a:gd name="T44" fmla="*/ 2147483647 w 1677"/>
                <a:gd name="T45" fmla="*/ 2147483647 h 1579"/>
                <a:gd name="T46" fmla="*/ 2147483647 w 1677"/>
                <a:gd name="T47" fmla="*/ 2147483647 h 1579"/>
                <a:gd name="T48" fmla="*/ 2147483647 w 1677"/>
                <a:gd name="T49" fmla="*/ 2147483647 h 1579"/>
                <a:gd name="T50" fmla="*/ 2147483647 w 1677"/>
                <a:gd name="T51" fmla="*/ 2147483647 h 1579"/>
                <a:gd name="T52" fmla="*/ 0 w 1677"/>
                <a:gd name="T53" fmla="*/ 2147483647 h 1579"/>
                <a:gd name="T54" fmla="*/ 2147483647 w 1677"/>
                <a:gd name="T55" fmla="*/ 2147483647 h 1579"/>
                <a:gd name="T56" fmla="*/ 2147483647 w 1677"/>
                <a:gd name="T57" fmla="*/ 2147483647 h 1579"/>
                <a:gd name="T58" fmla="*/ 2147483647 w 1677"/>
                <a:gd name="T59" fmla="*/ 2147483647 h 1579"/>
                <a:gd name="T60" fmla="*/ 2147483647 w 1677"/>
                <a:gd name="T61" fmla="*/ 2147483647 h 1579"/>
                <a:gd name="T62" fmla="*/ 2147483647 w 1677"/>
                <a:gd name="T63" fmla="*/ 2147483647 h 1579"/>
                <a:gd name="T64" fmla="*/ 2147483647 w 1677"/>
                <a:gd name="T65" fmla="*/ 2147483647 h 1579"/>
                <a:gd name="T66" fmla="*/ 2147483647 w 1677"/>
                <a:gd name="T67" fmla="*/ 2147483647 h 1579"/>
                <a:gd name="T68" fmla="*/ 2147483647 w 1677"/>
                <a:gd name="T69" fmla="*/ 0 h 1579"/>
                <a:gd name="T70" fmla="*/ 2147483647 w 1677"/>
                <a:gd name="T71" fmla="*/ 2147483647 h 1579"/>
                <a:gd name="T72" fmla="*/ 2147483647 w 1677"/>
                <a:gd name="T73" fmla="*/ 2147483647 h 1579"/>
                <a:gd name="T74" fmla="*/ 2147483647 w 1677"/>
                <a:gd name="T75" fmla="*/ 2147483647 h 1579"/>
                <a:gd name="T76" fmla="*/ 2147483647 w 1677"/>
                <a:gd name="T77" fmla="*/ 2147483647 h 1579"/>
                <a:gd name="T78" fmla="*/ 2147483647 w 1677"/>
                <a:gd name="T79" fmla="*/ 2147483647 h 1579"/>
                <a:gd name="T80" fmla="*/ 2147483647 w 1677"/>
                <a:gd name="T81" fmla="*/ 2147483647 h 1579"/>
                <a:gd name="T82" fmla="*/ 2147483647 w 1677"/>
                <a:gd name="T83" fmla="*/ 2147483647 h 1579"/>
                <a:gd name="T84" fmla="*/ 2147483647 w 1677"/>
                <a:gd name="T85" fmla="*/ 2147483647 h 1579"/>
                <a:gd name="T86" fmla="*/ 2147483647 w 1677"/>
                <a:gd name="T87" fmla="*/ 2147483647 h 1579"/>
                <a:gd name="T88" fmla="*/ 2147483647 w 1677"/>
                <a:gd name="T89" fmla="*/ 2147483647 h 1579"/>
                <a:gd name="T90" fmla="*/ 2147483647 w 1677"/>
                <a:gd name="T91" fmla="*/ 2147483647 h 1579"/>
                <a:gd name="T92" fmla="*/ 2147483647 w 1677"/>
                <a:gd name="T93" fmla="*/ 2147483647 h 1579"/>
                <a:gd name="T94" fmla="*/ 2147483647 w 1677"/>
                <a:gd name="T95" fmla="*/ 2147483647 h 1579"/>
                <a:gd name="T96" fmla="*/ 2147483647 w 1677"/>
                <a:gd name="T97" fmla="*/ 2147483647 h 1579"/>
                <a:gd name="T98" fmla="*/ 2147483647 w 1677"/>
                <a:gd name="T99" fmla="*/ 2147483647 h 1579"/>
                <a:gd name="T100" fmla="*/ 2147483647 w 1677"/>
                <a:gd name="T101" fmla="*/ 2147483647 h 1579"/>
                <a:gd name="T102" fmla="*/ 2147483647 w 1677"/>
                <a:gd name="T103" fmla="*/ 2147483647 h 1579"/>
                <a:gd name="T104" fmla="*/ 2147483647 w 1677"/>
                <a:gd name="T105" fmla="*/ 2147483647 h 1579"/>
                <a:gd name="T106" fmla="*/ 2147483647 w 1677"/>
                <a:gd name="T107" fmla="*/ 2147483647 h 1579"/>
                <a:gd name="T108" fmla="*/ 2147483647 w 1677"/>
                <a:gd name="T109" fmla="*/ 2147483647 h 1579"/>
                <a:gd name="T110" fmla="*/ 2147483647 w 1677"/>
                <a:gd name="T111" fmla="*/ 2147483647 h 1579"/>
                <a:gd name="T112" fmla="*/ 2147483647 w 1677"/>
                <a:gd name="T113" fmla="*/ 2147483647 h 1579"/>
                <a:gd name="T114" fmla="*/ 2147483647 w 1677"/>
                <a:gd name="T115" fmla="*/ 2147483647 h 1579"/>
                <a:gd name="T116" fmla="*/ 2147483647 w 1677"/>
                <a:gd name="T117" fmla="*/ 2147483647 h 1579"/>
                <a:gd name="T118" fmla="*/ 2147483647 w 1677"/>
                <a:gd name="T119" fmla="*/ 2147483647 h 1579"/>
                <a:gd name="T120" fmla="*/ 2147483647 w 1677"/>
                <a:gd name="T121" fmla="*/ 2147483647 h 157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7" h="1579">
                  <a:moveTo>
                    <a:pt x="1677" y="1203"/>
                  </a:moveTo>
                  <a:lnTo>
                    <a:pt x="1581" y="1314"/>
                  </a:lnTo>
                  <a:lnTo>
                    <a:pt x="1548" y="1347"/>
                  </a:lnTo>
                  <a:lnTo>
                    <a:pt x="1501" y="1390"/>
                  </a:lnTo>
                  <a:lnTo>
                    <a:pt x="1470" y="1414"/>
                  </a:lnTo>
                  <a:lnTo>
                    <a:pt x="1430" y="1439"/>
                  </a:lnTo>
                  <a:lnTo>
                    <a:pt x="1401" y="1457"/>
                  </a:lnTo>
                  <a:lnTo>
                    <a:pt x="1336" y="1490"/>
                  </a:lnTo>
                  <a:lnTo>
                    <a:pt x="1243" y="1528"/>
                  </a:lnTo>
                  <a:lnTo>
                    <a:pt x="1149" y="1557"/>
                  </a:lnTo>
                  <a:lnTo>
                    <a:pt x="1055" y="1574"/>
                  </a:lnTo>
                  <a:lnTo>
                    <a:pt x="962" y="1579"/>
                  </a:lnTo>
                  <a:lnTo>
                    <a:pt x="842" y="1579"/>
                  </a:lnTo>
                  <a:lnTo>
                    <a:pt x="748" y="1563"/>
                  </a:lnTo>
                  <a:lnTo>
                    <a:pt x="663" y="1545"/>
                  </a:lnTo>
                  <a:lnTo>
                    <a:pt x="570" y="1512"/>
                  </a:lnTo>
                  <a:lnTo>
                    <a:pt x="479" y="1468"/>
                  </a:lnTo>
                  <a:lnTo>
                    <a:pt x="398" y="1417"/>
                  </a:lnTo>
                  <a:lnTo>
                    <a:pt x="319" y="1356"/>
                  </a:lnTo>
                  <a:lnTo>
                    <a:pt x="247" y="1287"/>
                  </a:lnTo>
                  <a:lnTo>
                    <a:pt x="185" y="1212"/>
                  </a:lnTo>
                  <a:lnTo>
                    <a:pt x="131" y="1129"/>
                  </a:lnTo>
                  <a:lnTo>
                    <a:pt x="84" y="1040"/>
                  </a:lnTo>
                  <a:lnTo>
                    <a:pt x="49" y="949"/>
                  </a:lnTo>
                  <a:lnTo>
                    <a:pt x="22" y="853"/>
                  </a:lnTo>
                  <a:lnTo>
                    <a:pt x="7" y="757"/>
                  </a:lnTo>
                  <a:lnTo>
                    <a:pt x="0" y="659"/>
                  </a:lnTo>
                  <a:lnTo>
                    <a:pt x="7" y="561"/>
                  </a:lnTo>
                  <a:lnTo>
                    <a:pt x="22" y="463"/>
                  </a:lnTo>
                  <a:lnTo>
                    <a:pt x="49" y="366"/>
                  </a:lnTo>
                  <a:lnTo>
                    <a:pt x="84" y="276"/>
                  </a:lnTo>
                  <a:lnTo>
                    <a:pt x="133" y="188"/>
                  </a:lnTo>
                  <a:lnTo>
                    <a:pt x="187" y="107"/>
                  </a:lnTo>
                  <a:lnTo>
                    <a:pt x="249" y="29"/>
                  </a:lnTo>
                  <a:lnTo>
                    <a:pt x="278" y="0"/>
                  </a:lnTo>
                  <a:lnTo>
                    <a:pt x="243" y="47"/>
                  </a:lnTo>
                  <a:lnTo>
                    <a:pt x="207" y="116"/>
                  </a:lnTo>
                  <a:lnTo>
                    <a:pt x="180" y="167"/>
                  </a:lnTo>
                  <a:lnTo>
                    <a:pt x="165" y="194"/>
                  </a:lnTo>
                  <a:lnTo>
                    <a:pt x="134" y="274"/>
                  </a:lnTo>
                  <a:lnTo>
                    <a:pt x="100" y="430"/>
                  </a:lnTo>
                  <a:lnTo>
                    <a:pt x="91" y="512"/>
                  </a:lnTo>
                  <a:lnTo>
                    <a:pt x="98" y="682"/>
                  </a:lnTo>
                  <a:lnTo>
                    <a:pt x="113" y="757"/>
                  </a:lnTo>
                  <a:lnTo>
                    <a:pt x="163" y="916"/>
                  </a:lnTo>
                  <a:lnTo>
                    <a:pt x="198" y="989"/>
                  </a:lnTo>
                  <a:lnTo>
                    <a:pt x="287" y="1127"/>
                  </a:lnTo>
                  <a:lnTo>
                    <a:pt x="345" y="1196"/>
                  </a:lnTo>
                  <a:lnTo>
                    <a:pt x="448" y="1281"/>
                  </a:lnTo>
                  <a:lnTo>
                    <a:pt x="588" y="1377"/>
                  </a:lnTo>
                  <a:lnTo>
                    <a:pt x="684" y="1421"/>
                  </a:lnTo>
                  <a:lnTo>
                    <a:pt x="797" y="1454"/>
                  </a:lnTo>
                  <a:lnTo>
                    <a:pt x="920" y="1477"/>
                  </a:lnTo>
                  <a:lnTo>
                    <a:pt x="995" y="1481"/>
                  </a:lnTo>
                  <a:lnTo>
                    <a:pt x="1145" y="1472"/>
                  </a:lnTo>
                  <a:lnTo>
                    <a:pt x="1265" y="1448"/>
                  </a:lnTo>
                  <a:lnTo>
                    <a:pt x="1358" y="1414"/>
                  </a:lnTo>
                  <a:lnTo>
                    <a:pt x="1449" y="1376"/>
                  </a:lnTo>
                  <a:lnTo>
                    <a:pt x="1588" y="1279"/>
                  </a:lnTo>
                  <a:lnTo>
                    <a:pt x="1625" y="1252"/>
                  </a:lnTo>
                  <a:lnTo>
                    <a:pt x="1677" y="120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6" name="Freeform 29"/>
            <p:cNvSpPr>
              <a:spLocks/>
            </p:cNvSpPr>
            <p:nvPr/>
          </p:nvSpPr>
          <p:spPr bwMode="auto">
            <a:xfrm>
              <a:off x="2887663" y="2795588"/>
              <a:ext cx="2662237" cy="2506662"/>
            </a:xfrm>
            <a:custGeom>
              <a:avLst/>
              <a:gdLst>
                <a:gd name="T0" fmla="*/ 2147483647 w 1677"/>
                <a:gd name="T1" fmla="*/ 2147483647 h 1579"/>
                <a:gd name="T2" fmla="*/ 2147483647 w 1677"/>
                <a:gd name="T3" fmla="*/ 2147483647 h 1579"/>
                <a:gd name="T4" fmla="*/ 2147483647 w 1677"/>
                <a:gd name="T5" fmla="*/ 2147483647 h 1579"/>
                <a:gd name="T6" fmla="*/ 2147483647 w 1677"/>
                <a:gd name="T7" fmla="*/ 2147483647 h 1579"/>
                <a:gd name="T8" fmla="*/ 2147483647 w 1677"/>
                <a:gd name="T9" fmla="*/ 2147483647 h 1579"/>
                <a:gd name="T10" fmla="*/ 2147483647 w 1677"/>
                <a:gd name="T11" fmla="*/ 2147483647 h 1579"/>
                <a:gd name="T12" fmla="*/ 2147483647 w 1677"/>
                <a:gd name="T13" fmla="*/ 2147483647 h 1579"/>
                <a:gd name="T14" fmla="*/ 2147483647 w 1677"/>
                <a:gd name="T15" fmla="*/ 2147483647 h 1579"/>
                <a:gd name="T16" fmla="*/ 2147483647 w 1677"/>
                <a:gd name="T17" fmla="*/ 2147483647 h 1579"/>
                <a:gd name="T18" fmla="*/ 2147483647 w 1677"/>
                <a:gd name="T19" fmla="*/ 2147483647 h 1579"/>
                <a:gd name="T20" fmla="*/ 2147483647 w 1677"/>
                <a:gd name="T21" fmla="*/ 2147483647 h 1579"/>
                <a:gd name="T22" fmla="*/ 2147483647 w 1677"/>
                <a:gd name="T23" fmla="*/ 2147483647 h 1579"/>
                <a:gd name="T24" fmla="*/ 2147483647 w 1677"/>
                <a:gd name="T25" fmla="*/ 2147483647 h 1579"/>
                <a:gd name="T26" fmla="*/ 2147483647 w 1677"/>
                <a:gd name="T27" fmla="*/ 2147483647 h 1579"/>
                <a:gd name="T28" fmla="*/ 2147483647 w 1677"/>
                <a:gd name="T29" fmla="*/ 2147483647 h 1579"/>
                <a:gd name="T30" fmla="*/ 2147483647 w 1677"/>
                <a:gd name="T31" fmla="*/ 2147483647 h 1579"/>
                <a:gd name="T32" fmla="*/ 2147483647 w 1677"/>
                <a:gd name="T33" fmla="*/ 2147483647 h 1579"/>
                <a:gd name="T34" fmla="*/ 2147483647 w 1677"/>
                <a:gd name="T35" fmla="*/ 2147483647 h 1579"/>
                <a:gd name="T36" fmla="*/ 2147483647 w 1677"/>
                <a:gd name="T37" fmla="*/ 2147483647 h 1579"/>
                <a:gd name="T38" fmla="*/ 2147483647 w 1677"/>
                <a:gd name="T39" fmla="*/ 2147483647 h 1579"/>
                <a:gd name="T40" fmla="*/ 2147483647 w 1677"/>
                <a:gd name="T41" fmla="*/ 2147483647 h 1579"/>
                <a:gd name="T42" fmla="*/ 2147483647 w 1677"/>
                <a:gd name="T43" fmla="*/ 2147483647 h 1579"/>
                <a:gd name="T44" fmla="*/ 2147483647 w 1677"/>
                <a:gd name="T45" fmla="*/ 2147483647 h 1579"/>
                <a:gd name="T46" fmla="*/ 2147483647 w 1677"/>
                <a:gd name="T47" fmla="*/ 2147483647 h 1579"/>
                <a:gd name="T48" fmla="*/ 2147483647 w 1677"/>
                <a:gd name="T49" fmla="*/ 2147483647 h 1579"/>
                <a:gd name="T50" fmla="*/ 2147483647 w 1677"/>
                <a:gd name="T51" fmla="*/ 2147483647 h 1579"/>
                <a:gd name="T52" fmla="*/ 0 w 1677"/>
                <a:gd name="T53" fmla="*/ 2147483647 h 1579"/>
                <a:gd name="T54" fmla="*/ 2147483647 w 1677"/>
                <a:gd name="T55" fmla="*/ 2147483647 h 1579"/>
                <a:gd name="T56" fmla="*/ 2147483647 w 1677"/>
                <a:gd name="T57" fmla="*/ 2147483647 h 1579"/>
                <a:gd name="T58" fmla="*/ 2147483647 w 1677"/>
                <a:gd name="T59" fmla="*/ 2147483647 h 1579"/>
                <a:gd name="T60" fmla="*/ 2147483647 w 1677"/>
                <a:gd name="T61" fmla="*/ 2147483647 h 1579"/>
                <a:gd name="T62" fmla="*/ 2147483647 w 1677"/>
                <a:gd name="T63" fmla="*/ 2147483647 h 1579"/>
                <a:gd name="T64" fmla="*/ 2147483647 w 1677"/>
                <a:gd name="T65" fmla="*/ 2147483647 h 1579"/>
                <a:gd name="T66" fmla="*/ 2147483647 w 1677"/>
                <a:gd name="T67" fmla="*/ 2147483647 h 1579"/>
                <a:gd name="T68" fmla="*/ 2147483647 w 1677"/>
                <a:gd name="T69" fmla="*/ 0 h 1579"/>
                <a:gd name="T70" fmla="*/ 2147483647 w 1677"/>
                <a:gd name="T71" fmla="*/ 2147483647 h 1579"/>
                <a:gd name="T72" fmla="*/ 2147483647 w 1677"/>
                <a:gd name="T73" fmla="*/ 2147483647 h 1579"/>
                <a:gd name="T74" fmla="*/ 2147483647 w 1677"/>
                <a:gd name="T75" fmla="*/ 2147483647 h 1579"/>
                <a:gd name="T76" fmla="*/ 2147483647 w 1677"/>
                <a:gd name="T77" fmla="*/ 2147483647 h 1579"/>
                <a:gd name="T78" fmla="*/ 2147483647 w 1677"/>
                <a:gd name="T79" fmla="*/ 2147483647 h 1579"/>
                <a:gd name="T80" fmla="*/ 2147483647 w 1677"/>
                <a:gd name="T81" fmla="*/ 2147483647 h 1579"/>
                <a:gd name="T82" fmla="*/ 2147483647 w 1677"/>
                <a:gd name="T83" fmla="*/ 2147483647 h 1579"/>
                <a:gd name="T84" fmla="*/ 2147483647 w 1677"/>
                <a:gd name="T85" fmla="*/ 2147483647 h 1579"/>
                <a:gd name="T86" fmla="*/ 2147483647 w 1677"/>
                <a:gd name="T87" fmla="*/ 2147483647 h 1579"/>
                <a:gd name="T88" fmla="*/ 2147483647 w 1677"/>
                <a:gd name="T89" fmla="*/ 2147483647 h 1579"/>
                <a:gd name="T90" fmla="*/ 2147483647 w 1677"/>
                <a:gd name="T91" fmla="*/ 2147483647 h 1579"/>
                <a:gd name="T92" fmla="*/ 2147483647 w 1677"/>
                <a:gd name="T93" fmla="*/ 2147483647 h 1579"/>
                <a:gd name="T94" fmla="*/ 2147483647 w 1677"/>
                <a:gd name="T95" fmla="*/ 2147483647 h 1579"/>
                <a:gd name="T96" fmla="*/ 2147483647 w 1677"/>
                <a:gd name="T97" fmla="*/ 2147483647 h 1579"/>
                <a:gd name="T98" fmla="*/ 2147483647 w 1677"/>
                <a:gd name="T99" fmla="*/ 2147483647 h 1579"/>
                <a:gd name="T100" fmla="*/ 2147483647 w 1677"/>
                <a:gd name="T101" fmla="*/ 2147483647 h 1579"/>
                <a:gd name="T102" fmla="*/ 2147483647 w 1677"/>
                <a:gd name="T103" fmla="*/ 2147483647 h 1579"/>
                <a:gd name="T104" fmla="*/ 2147483647 w 1677"/>
                <a:gd name="T105" fmla="*/ 2147483647 h 1579"/>
                <a:gd name="T106" fmla="*/ 2147483647 w 1677"/>
                <a:gd name="T107" fmla="*/ 2147483647 h 1579"/>
                <a:gd name="T108" fmla="*/ 2147483647 w 1677"/>
                <a:gd name="T109" fmla="*/ 2147483647 h 1579"/>
                <a:gd name="T110" fmla="*/ 2147483647 w 1677"/>
                <a:gd name="T111" fmla="*/ 2147483647 h 1579"/>
                <a:gd name="T112" fmla="*/ 2147483647 w 1677"/>
                <a:gd name="T113" fmla="*/ 2147483647 h 1579"/>
                <a:gd name="T114" fmla="*/ 2147483647 w 1677"/>
                <a:gd name="T115" fmla="*/ 2147483647 h 1579"/>
                <a:gd name="T116" fmla="*/ 2147483647 w 1677"/>
                <a:gd name="T117" fmla="*/ 2147483647 h 1579"/>
                <a:gd name="T118" fmla="*/ 2147483647 w 1677"/>
                <a:gd name="T119" fmla="*/ 2147483647 h 1579"/>
                <a:gd name="T120" fmla="*/ 2147483647 w 1677"/>
                <a:gd name="T121" fmla="*/ 2147483647 h 157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7" h="1579">
                  <a:moveTo>
                    <a:pt x="1677" y="1203"/>
                  </a:moveTo>
                  <a:lnTo>
                    <a:pt x="1581" y="1314"/>
                  </a:lnTo>
                  <a:lnTo>
                    <a:pt x="1548" y="1347"/>
                  </a:lnTo>
                  <a:lnTo>
                    <a:pt x="1501" y="1390"/>
                  </a:lnTo>
                  <a:lnTo>
                    <a:pt x="1470" y="1414"/>
                  </a:lnTo>
                  <a:lnTo>
                    <a:pt x="1430" y="1439"/>
                  </a:lnTo>
                  <a:lnTo>
                    <a:pt x="1401" y="1457"/>
                  </a:lnTo>
                  <a:lnTo>
                    <a:pt x="1336" y="1490"/>
                  </a:lnTo>
                  <a:lnTo>
                    <a:pt x="1243" y="1528"/>
                  </a:lnTo>
                  <a:lnTo>
                    <a:pt x="1149" y="1557"/>
                  </a:lnTo>
                  <a:lnTo>
                    <a:pt x="1055" y="1574"/>
                  </a:lnTo>
                  <a:lnTo>
                    <a:pt x="962" y="1579"/>
                  </a:lnTo>
                  <a:lnTo>
                    <a:pt x="842" y="1579"/>
                  </a:lnTo>
                  <a:lnTo>
                    <a:pt x="748" y="1563"/>
                  </a:lnTo>
                  <a:lnTo>
                    <a:pt x="663" y="1545"/>
                  </a:lnTo>
                  <a:lnTo>
                    <a:pt x="570" y="1512"/>
                  </a:lnTo>
                  <a:lnTo>
                    <a:pt x="479" y="1468"/>
                  </a:lnTo>
                  <a:lnTo>
                    <a:pt x="398" y="1417"/>
                  </a:lnTo>
                  <a:lnTo>
                    <a:pt x="319" y="1356"/>
                  </a:lnTo>
                  <a:lnTo>
                    <a:pt x="247" y="1287"/>
                  </a:lnTo>
                  <a:lnTo>
                    <a:pt x="185" y="1212"/>
                  </a:lnTo>
                  <a:lnTo>
                    <a:pt x="131" y="1129"/>
                  </a:lnTo>
                  <a:lnTo>
                    <a:pt x="84" y="1040"/>
                  </a:lnTo>
                  <a:lnTo>
                    <a:pt x="49" y="949"/>
                  </a:lnTo>
                  <a:lnTo>
                    <a:pt x="22" y="853"/>
                  </a:lnTo>
                  <a:lnTo>
                    <a:pt x="7" y="757"/>
                  </a:lnTo>
                  <a:lnTo>
                    <a:pt x="0" y="659"/>
                  </a:lnTo>
                  <a:lnTo>
                    <a:pt x="7" y="561"/>
                  </a:lnTo>
                  <a:lnTo>
                    <a:pt x="22" y="463"/>
                  </a:lnTo>
                  <a:lnTo>
                    <a:pt x="49" y="366"/>
                  </a:lnTo>
                  <a:lnTo>
                    <a:pt x="84" y="276"/>
                  </a:lnTo>
                  <a:lnTo>
                    <a:pt x="133" y="188"/>
                  </a:lnTo>
                  <a:lnTo>
                    <a:pt x="187" y="107"/>
                  </a:lnTo>
                  <a:lnTo>
                    <a:pt x="249" y="29"/>
                  </a:lnTo>
                  <a:lnTo>
                    <a:pt x="278" y="0"/>
                  </a:lnTo>
                  <a:lnTo>
                    <a:pt x="243" y="47"/>
                  </a:lnTo>
                  <a:lnTo>
                    <a:pt x="207" y="116"/>
                  </a:lnTo>
                  <a:lnTo>
                    <a:pt x="180" y="167"/>
                  </a:lnTo>
                  <a:lnTo>
                    <a:pt x="165" y="194"/>
                  </a:lnTo>
                  <a:lnTo>
                    <a:pt x="134" y="274"/>
                  </a:lnTo>
                  <a:lnTo>
                    <a:pt x="100" y="430"/>
                  </a:lnTo>
                  <a:lnTo>
                    <a:pt x="91" y="512"/>
                  </a:lnTo>
                  <a:lnTo>
                    <a:pt x="98" y="682"/>
                  </a:lnTo>
                  <a:lnTo>
                    <a:pt x="113" y="757"/>
                  </a:lnTo>
                  <a:lnTo>
                    <a:pt x="163" y="916"/>
                  </a:lnTo>
                  <a:lnTo>
                    <a:pt x="198" y="989"/>
                  </a:lnTo>
                  <a:lnTo>
                    <a:pt x="287" y="1127"/>
                  </a:lnTo>
                  <a:lnTo>
                    <a:pt x="345" y="1196"/>
                  </a:lnTo>
                  <a:lnTo>
                    <a:pt x="448" y="1281"/>
                  </a:lnTo>
                  <a:lnTo>
                    <a:pt x="588" y="1377"/>
                  </a:lnTo>
                  <a:lnTo>
                    <a:pt x="684" y="1421"/>
                  </a:lnTo>
                  <a:lnTo>
                    <a:pt x="797" y="1454"/>
                  </a:lnTo>
                  <a:lnTo>
                    <a:pt x="920" y="1477"/>
                  </a:lnTo>
                  <a:lnTo>
                    <a:pt x="995" y="1481"/>
                  </a:lnTo>
                  <a:lnTo>
                    <a:pt x="1145" y="1472"/>
                  </a:lnTo>
                  <a:lnTo>
                    <a:pt x="1265" y="1448"/>
                  </a:lnTo>
                  <a:lnTo>
                    <a:pt x="1358" y="1414"/>
                  </a:lnTo>
                  <a:lnTo>
                    <a:pt x="1449" y="1376"/>
                  </a:lnTo>
                  <a:lnTo>
                    <a:pt x="1588" y="1279"/>
                  </a:lnTo>
                  <a:lnTo>
                    <a:pt x="1625" y="1252"/>
                  </a:lnTo>
                  <a:lnTo>
                    <a:pt x="1677" y="1203"/>
                  </a:lnTo>
                </a:path>
              </a:pathLst>
            </a:custGeom>
            <a:solidFill>
              <a:srgbClr val="0099FF"/>
            </a:solidFill>
            <a:ln w="0">
              <a:solidFill>
                <a:srgbClr val="000000"/>
              </a:solidFill>
              <a:prstDash val="solid"/>
              <a:round/>
              <a:headEnd/>
              <a:tailEnd/>
            </a:ln>
          </p:spPr>
          <p:txBody>
            <a:bodyPr/>
            <a:lstStyle/>
            <a:p>
              <a:endParaRPr lang="zh-CN" altLang="en-US"/>
            </a:p>
          </p:txBody>
        </p:sp>
        <p:sp>
          <p:nvSpPr>
            <p:cNvPr id="47127" name="Freeform 26"/>
            <p:cNvSpPr>
              <a:spLocks/>
            </p:cNvSpPr>
            <p:nvPr/>
          </p:nvSpPr>
          <p:spPr bwMode="auto">
            <a:xfrm>
              <a:off x="4503738" y="2201863"/>
              <a:ext cx="1544637" cy="1520825"/>
            </a:xfrm>
            <a:custGeom>
              <a:avLst/>
              <a:gdLst>
                <a:gd name="T0" fmla="*/ 2147483647 w 973"/>
                <a:gd name="T1" fmla="*/ 2147483647 h 958"/>
                <a:gd name="T2" fmla="*/ 2147483647 w 973"/>
                <a:gd name="T3" fmla="*/ 2147483647 h 958"/>
                <a:gd name="T4" fmla="*/ 0 w 973"/>
                <a:gd name="T5" fmla="*/ 2147483647 h 958"/>
                <a:gd name="T6" fmla="*/ 2147483647 w 973"/>
                <a:gd name="T7" fmla="*/ 2147483647 h 958"/>
                <a:gd name="T8" fmla="*/ 2147483647 w 973"/>
                <a:gd name="T9" fmla="*/ 2147483647 h 958"/>
                <a:gd name="T10" fmla="*/ 2147483647 w 973"/>
                <a:gd name="T11" fmla="*/ 2147483647 h 958"/>
                <a:gd name="T12" fmla="*/ 2147483647 w 973"/>
                <a:gd name="T13" fmla="*/ 2147483647 h 958"/>
                <a:gd name="T14" fmla="*/ 2147483647 w 973"/>
                <a:gd name="T15" fmla="*/ 2147483647 h 958"/>
                <a:gd name="T16" fmla="*/ 2147483647 w 973"/>
                <a:gd name="T17" fmla="*/ 2147483647 h 958"/>
                <a:gd name="T18" fmla="*/ 2147483647 w 973"/>
                <a:gd name="T19" fmla="*/ 2147483647 h 958"/>
                <a:gd name="T20" fmla="*/ 2147483647 w 973"/>
                <a:gd name="T21" fmla="*/ 2147483647 h 958"/>
                <a:gd name="T22" fmla="*/ 2147483647 w 973"/>
                <a:gd name="T23" fmla="*/ 0 h 958"/>
                <a:gd name="T24" fmla="*/ 2147483647 w 973"/>
                <a:gd name="T25" fmla="*/ 2147483647 h 958"/>
                <a:gd name="T26" fmla="*/ 2147483647 w 973"/>
                <a:gd name="T27" fmla="*/ 2147483647 h 958"/>
                <a:gd name="T28" fmla="*/ 2147483647 w 973"/>
                <a:gd name="T29" fmla="*/ 2147483647 h 958"/>
                <a:gd name="T30" fmla="*/ 2147483647 w 973"/>
                <a:gd name="T31" fmla="*/ 2147483647 h 958"/>
                <a:gd name="T32" fmla="*/ 2147483647 w 973"/>
                <a:gd name="T33" fmla="*/ 2147483647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73" h="958">
                  <a:moveTo>
                    <a:pt x="173" y="771"/>
                  </a:moveTo>
                  <a:lnTo>
                    <a:pt x="135" y="673"/>
                  </a:lnTo>
                  <a:lnTo>
                    <a:pt x="0" y="958"/>
                  </a:lnTo>
                  <a:lnTo>
                    <a:pt x="274" y="813"/>
                  </a:lnTo>
                  <a:lnTo>
                    <a:pt x="198" y="793"/>
                  </a:lnTo>
                  <a:lnTo>
                    <a:pt x="320" y="673"/>
                  </a:lnTo>
                  <a:lnTo>
                    <a:pt x="496" y="499"/>
                  </a:lnTo>
                  <a:lnTo>
                    <a:pt x="683" y="314"/>
                  </a:lnTo>
                  <a:lnTo>
                    <a:pt x="723" y="277"/>
                  </a:lnTo>
                  <a:lnTo>
                    <a:pt x="973" y="29"/>
                  </a:lnTo>
                  <a:lnTo>
                    <a:pt x="939" y="29"/>
                  </a:lnTo>
                  <a:lnTo>
                    <a:pt x="939" y="0"/>
                  </a:lnTo>
                  <a:lnTo>
                    <a:pt x="696" y="245"/>
                  </a:lnTo>
                  <a:lnTo>
                    <a:pt x="654" y="287"/>
                  </a:lnTo>
                  <a:lnTo>
                    <a:pt x="472" y="468"/>
                  </a:lnTo>
                  <a:lnTo>
                    <a:pt x="298" y="646"/>
                  </a:lnTo>
                  <a:lnTo>
                    <a:pt x="173" y="77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8" name="Freeform 27"/>
            <p:cNvSpPr>
              <a:spLocks/>
            </p:cNvSpPr>
            <p:nvPr/>
          </p:nvSpPr>
          <p:spPr bwMode="auto">
            <a:xfrm>
              <a:off x="4503738" y="2201863"/>
              <a:ext cx="1544637" cy="1520825"/>
            </a:xfrm>
            <a:custGeom>
              <a:avLst/>
              <a:gdLst>
                <a:gd name="T0" fmla="*/ 2147483647 w 973"/>
                <a:gd name="T1" fmla="*/ 2147483647 h 958"/>
                <a:gd name="T2" fmla="*/ 2147483647 w 973"/>
                <a:gd name="T3" fmla="*/ 2147483647 h 958"/>
                <a:gd name="T4" fmla="*/ 0 w 973"/>
                <a:gd name="T5" fmla="*/ 2147483647 h 958"/>
                <a:gd name="T6" fmla="*/ 2147483647 w 973"/>
                <a:gd name="T7" fmla="*/ 2147483647 h 958"/>
                <a:gd name="T8" fmla="*/ 2147483647 w 973"/>
                <a:gd name="T9" fmla="*/ 2147483647 h 958"/>
                <a:gd name="T10" fmla="*/ 2147483647 w 973"/>
                <a:gd name="T11" fmla="*/ 2147483647 h 958"/>
                <a:gd name="T12" fmla="*/ 2147483647 w 973"/>
                <a:gd name="T13" fmla="*/ 2147483647 h 958"/>
                <a:gd name="T14" fmla="*/ 2147483647 w 973"/>
                <a:gd name="T15" fmla="*/ 2147483647 h 958"/>
                <a:gd name="T16" fmla="*/ 2147483647 w 973"/>
                <a:gd name="T17" fmla="*/ 2147483647 h 958"/>
                <a:gd name="T18" fmla="*/ 2147483647 w 973"/>
                <a:gd name="T19" fmla="*/ 2147483647 h 958"/>
                <a:gd name="T20" fmla="*/ 2147483647 w 973"/>
                <a:gd name="T21" fmla="*/ 2147483647 h 958"/>
                <a:gd name="T22" fmla="*/ 2147483647 w 973"/>
                <a:gd name="T23" fmla="*/ 0 h 958"/>
                <a:gd name="T24" fmla="*/ 2147483647 w 973"/>
                <a:gd name="T25" fmla="*/ 2147483647 h 958"/>
                <a:gd name="T26" fmla="*/ 2147483647 w 973"/>
                <a:gd name="T27" fmla="*/ 2147483647 h 958"/>
                <a:gd name="T28" fmla="*/ 2147483647 w 973"/>
                <a:gd name="T29" fmla="*/ 2147483647 h 958"/>
                <a:gd name="T30" fmla="*/ 2147483647 w 973"/>
                <a:gd name="T31" fmla="*/ 2147483647 h 958"/>
                <a:gd name="T32" fmla="*/ 2147483647 w 973"/>
                <a:gd name="T33" fmla="*/ 2147483647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73" h="958">
                  <a:moveTo>
                    <a:pt x="173" y="771"/>
                  </a:moveTo>
                  <a:lnTo>
                    <a:pt x="135" y="673"/>
                  </a:lnTo>
                  <a:lnTo>
                    <a:pt x="0" y="958"/>
                  </a:lnTo>
                  <a:lnTo>
                    <a:pt x="274" y="813"/>
                  </a:lnTo>
                  <a:lnTo>
                    <a:pt x="198" y="793"/>
                  </a:lnTo>
                  <a:lnTo>
                    <a:pt x="320" y="673"/>
                  </a:lnTo>
                  <a:lnTo>
                    <a:pt x="496" y="499"/>
                  </a:lnTo>
                  <a:lnTo>
                    <a:pt x="683" y="314"/>
                  </a:lnTo>
                  <a:lnTo>
                    <a:pt x="723" y="277"/>
                  </a:lnTo>
                  <a:lnTo>
                    <a:pt x="973" y="29"/>
                  </a:lnTo>
                  <a:lnTo>
                    <a:pt x="939" y="29"/>
                  </a:lnTo>
                  <a:lnTo>
                    <a:pt x="939" y="0"/>
                  </a:lnTo>
                  <a:lnTo>
                    <a:pt x="696" y="245"/>
                  </a:lnTo>
                  <a:lnTo>
                    <a:pt x="654" y="287"/>
                  </a:lnTo>
                  <a:lnTo>
                    <a:pt x="472" y="468"/>
                  </a:lnTo>
                  <a:lnTo>
                    <a:pt x="298" y="646"/>
                  </a:lnTo>
                  <a:lnTo>
                    <a:pt x="173" y="7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9" name="Freeform 30"/>
            <p:cNvSpPr>
              <a:spLocks/>
            </p:cNvSpPr>
            <p:nvPr/>
          </p:nvSpPr>
          <p:spPr bwMode="auto">
            <a:xfrm>
              <a:off x="5605463" y="2025650"/>
              <a:ext cx="388937" cy="565150"/>
            </a:xfrm>
            <a:custGeom>
              <a:avLst/>
              <a:gdLst>
                <a:gd name="T0" fmla="*/ 2147483647 w 245"/>
                <a:gd name="T1" fmla="*/ 0 h 356"/>
                <a:gd name="T2" fmla="*/ 0 w 245"/>
                <a:gd name="T3" fmla="*/ 2147483647 h 356"/>
                <a:gd name="T4" fmla="*/ 2147483647 w 245"/>
                <a:gd name="T5" fmla="*/ 2147483647 h 356"/>
                <a:gd name="T6" fmla="*/ 2147483647 w 245"/>
                <a:gd name="T7" fmla="*/ 2147483647 h 356"/>
                <a:gd name="T8" fmla="*/ 2147483647 w 245"/>
                <a:gd name="T9" fmla="*/ 0 h 3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 h="356">
                  <a:moveTo>
                    <a:pt x="245" y="0"/>
                  </a:moveTo>
                  <a:lnTo>
                    <a:pt x="0" y="245"/>
                  </a:lnTo>
                  <a:lnTo>
                    <a:pt x="2" y="356"/>
                  </a:lnTo>
                  <a:lnTo>
                    <a:pt x="245" y="111"/>
                  </a:lnTo>
                  <a:lnTo>
                    <a:pt x="24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0" name="Freeform 31"/>
            <p:cNvSpPr>
              <a:spLocks/>
            </p:cNvSpPr>
            <p:nvPr/>
          </p:nvSpPr>
          <p:spPr bwMode="auto">
            <a:xfrm>
              <a:off x="5605463" y="2025650"/>
              <a:ext cx="388937" cy="565150"/>
            </a:xfrm>
            <a:custGeom>
              <a:avLst/>
              <a:gdLst>
                <a:gd name="T0" fmla="*/ 2147483647 w 245"/>
                <a:gd name="T1" fmla="*/ 0 h 356"/>
                <a:gd name="T2" fmla="*/ 0 w 245"/>
                <a:gd name="T3" fmla="*/ 2147483647 h 356"/>
                <a:gd name="T4" fmla="*/ 2147483647 w 245"/>
                <a:gd name="T5" fmla="*/ 2147483647 h 356"/>
                <a:gd name="T6" fmla="*/ 2147483647 w 245"/>
                <a:gd name="T7" fmla="*/ 2147483647 h 356"/>
                <a:gd name="T8" fmla="*/ 2147483647 w 245"/>
                <a:gd name="T9" fmla="*/ 0 h 3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 h="356">
                  <a:moveTo>
                    <a:pt x="245" y="0"/>
                  </a:moveTo>
                  <a:lnTo>
                    <a:pt x="0" y="245"/>
                  </a:lnTo>
                  <a:lnTo>
                    <a:pt x="2" y="356"/>
                  </a:lnTo>
                  <a:lnTo>
                    <a:pt x="245" y="111"/>
                  </a:lnTo>
                  <a:lnTo>
                    <a:pt x="24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1" name="Freeform 32"/>
            <p:cNvSpPr>
              <a:spLocks/>
            </p:cNvSpPr>
            <p:nvPr/>
          </p:nvSpPr>
          <p:spPr bwMode="auto">
            <a:xfrm>
              <a:off x="5651500" y="2247900"/>
              <a:ext cx="604838" cy="393700"/>
            </a:xfrm>
            <a:custGeom>
              <a:avLst/>
              <a:gdLst>
                <a:gd name="T0" fmla="*/ 2147483647 w 381"/>
                <a:gd name="T1" fmla="*/ 0 h 248"/>
                <a:gd name="T2" fmla="*/ 2147483647 w 381"/>
                <a:gd name="T3" fmla="*/ 0 h 248"/>
                <a:gd name="T4" fmla="*/ 2147483647 w 381"/>
                <a:gd name="T5" fmla="*/ 2147483647 h 248"/>
                <a:gd name="T6" fmla="*/ 0 w 381"/>
                <a:gd name="T7" fmla="*/ 2147483647 h 248"/>
                <a:gd name="T8" fmla="*/ 2147483647 w 381"/>
                <a:gd name="T9" fmla="*/ 0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 h="248">
                  <a:moveTo>
                    <a:pt x="250" y="0"/>
                  </a:moveTo>
                  <a:lnTo>
                    <a:pt x="381" y="0"/>
                  </a:lnTo>
                  <a:lnTo>
                    <a:pt x="120" y="248"/>
                  </a:lnTo>
                  <a:lnTo>
                    <a:pt x="0" y="248"/>
                  </a:lnTo>
                  <a:lnTo>
                    <a:pt x="25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2" name="Freeform 33"/>
            <p:cNvSpPr>
              <a:spLocks/>
            </p:cNvSpPr>
            <p:nvPr/>
          </p:nvSpPr>
          <p:spPr bwMode="auto">
            <a:xfrm>
              <a:off x="5651500" y="2247900"/>
              <a:ext cx="604838" cy="393700"/>
            </a:xfrm>
            <a:custGeom>
              <a:avLst/>
              <a:gdLst>
                <a:gd name="T0" fmla="*/ 2147483647 w 381"/>
                <a:gd name="T1" fmla="*/ 0 h 248"/>
                <a:gd name="T2" fmla="*/ 2147483647 w 381"/>
                <a:gd name="T3" fmla="*/ 0 h 248"/>
                <a:gd name="T4" fmla="*/ 2147483647 w 381"/>
                <a:gd name="T5" fmla="*/ 2147483647 h 248"/>
                <a:gd name="T6" fmla="*/ 0 w 381"/>
                <a:gd name="T7" fmla="*/ 2147483647 h 248"/>
                <a:gd name="T8" fmla="*/ 2147483647 w 381"/>
                <a:gd name="T9" fmla="*/ 0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 h="248">
                  <a:moveTo>
                    <a:pt x="250" y="0"/>
                  </a:moveTo>
                  <a:lnTo>
                    <a:pt x="381" y="0"/>
                  </a:lnTo>
                  <a:lnTo>
                    <a:pt x="120" y="248"/>
                  </a:lnTo>
                  <a:lnTo>
                    <a:pt x="0" y="248"/>
                  </a:lnTo>
                  <a:lnTo>
                    <a:pt x="25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kumimoji="0" lang="en-US" altLang="zh-CN" sz="3200" dirty="0" smtClean="0"/>
              <a:t>The UML Is a Language for Constructing</a:t>
            </a:r>
          </a:p>
        </p:txBody>
      </p:sp>
      <p:sp>
        <p:nvSpPr>
          <p:cNvPr id="48131" name="Rectangle 3"/>
          <p:cNvSpPr>
            <a:spLocks noGrp="1" noChangeArrowheads="1"/>
          </p:cNvSpPr>
          <p:nvPr>
            <p:ph type="body" idx="1"/>
          </p:nvPr>
        </p:nvSpPr>
        <p:spPr/>
        <p:txBody>
          <a:bodyPr/>
          <a:lstStyle/>
          <a:p>
            <a:pPr eaLnBrk="1" hangingPunct="1">
              <a:lnSpc>
                <a:spcPts val="3200"/>
              </a:lnSpc>
              <a:buFont typeface="Wingdings" pitchFamily="2" charset="2"/>
              <a:buChar char="w"/>
            </a:pPr>
            <a:r>
              <a:rPr kumimoji="0" lang="en-US" altLang="zh-CN" sz="2400" dirty="0" smtClean="0"/>
              <a:t>UML models can be directly connected to a variety of programming languages.</a:t>
            </a:r>
          </a:p>
          <a:p>
            <a:pPr lvl="1" eaLnBrk="1" hangingPunct="1">
              <a:lnSpc>
                <a:spcPts val="3200"/>
              </a:lnSpc>
              <a:buFont typeface="Wingdings" pitchFamily="2" charset="2"/>
              <a:buChar char="§"/>
            </a:pPr>
            <a:r>
              <a:rPr kumimoji="0" lang="en-US" altLang="zh-CN" sz="2000" dirty="0" smtClean="0"/>
              <a:t>Maps to Java, C++, Visual Basic, and so on</a:t>
            </a:r>
          </a:p>
          <a:p>
            <a:pPr lvl="1" eaLnBrk="1" hangingPunct="1">
              <a:lnSpc>
                <a:spcPts val="3200"/>
              </a:lnSpc>
              <a:buFont typeface="Wingdings" pitchFamily="2" charset="2"/>
              <a:buChar char="§"/>
            </a:pPr>
            <a:r>
              <a:rPr kumimoji="0" lang="en-US" altLang="zh-CN" sz="2000" dirty="0" smtClean="0"/>
              <a:t>Tables in a RDBMS or persistent store in an OODBMS</a:t>
            </a:r>
          </a:p>
          <a:p>
            <a:pPr lvl="1" eaLnBrk="1" hangingPunct="1">
              <a:lnSpc>
                <a:spcPts val="3200"/>
              </a:lnSpc>
              <a:buFont typeface="Wingdings" pitchFamily="2" charset="2"/>
              <a:buChar char="§"/>
            </a:pPr>
            <a:r>
              <a:rPr kumimoji="0" lang="en-US" altLang="zh-CN" sz="2000" dirty="0" smtClean="0"/>
              <a:t>Permits forward engineering</a:t>
            </a:r>
          </a:p>
          <a:p>
            <a:pPr lvl="1" eaLnBrk="1" hangingPunct="1">
              <a:lnSpc>
                <a:spcPts val="3200"/>
              </a:lnSpc>
              <a:buFont typeface="Wingdings" pitchFamily="2" charset="2"/>
              <a:buChar char="§"/>
            </a:pPr>
            <a:r>
              <a:rPr kumimoji="0" lang="en-US" altLang="zh-CN" sz="2000" dirty="0" smtClean="0"/>
              <a:t>Permits reverse engineering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576" y="493713"/>
            <a:ext cx="8229600" cy="990600"/>
          </a:xfrm>
        </p:spPr>
        <p:txBody>
          <a:bodyPr/>
          <a:lstStyle/>
          <a:p>
            <a:pPr eaLnBrk="1" hangingPunct="1"/>
            <a:r>
              <a:rPr kumimoji="0" lang="en-US" altLang="zh-CN" sz="3200" dirty="0" smtClean="0"/>
              <a:t>The UML Is a Language for Documenting</a:t>
            </a:r>
          </a:p>
        </p:txBody>
      </p:sp>
      <p:grpSp>
        <p:nvGrpSpPr>
          <p:cNvPr id="49155" name="组合 1"/>
          <p:cNvGrpSpPr>
            <a:grpSpLocks/>
          </p:cNvGrpSpPr>
          <p:nvPr/>
        </p:nvGrpSpPr>
        <p:grpSpPr bwMode="auto">
          <a:xfrm>
            <a:off x="2051050" y="2652713"/>
            <a:ext cx="5473700" cy="3656012"/>
            <a:chOff x="1809750" y="2057400"/>
            <a:chExt cx="5372100" cy="4162425"/>
          </a:xfrm>
        </p:grpSpPr>
        <p:sp>
          <p:nvSpPr>
            <p:cNvPr id="49157" name="Rectangle 742"/>
            <p:cNvSpPr>
              <a:spLocks noChangeArrowheads="1"/>
            </p:cNvSpPr>
            <p:nvPr/>
          </p:nvSpPr>
          <p:spPr bwMode="auto">
            <a:xfrm>
              <a:off x="1809750" y="2057400"/>
              <a:ext cx="5372100" cy="4162425"/>
            </a:xfrm>
            <a:prstGeom prst="rect">
              <a:avLst/>
            </a:prstGeom>
            <a:solidFill>
              <a:srgbClr val="FFFFCC"/>
            </a:solidFill>
            <a:ln w="9525">
              <a:solidFill>
                <a:schemeClr val="tx1"/>
              </a:solidFill>
              <a:miter lim="800000"/>
              <a:headEnd/>
              <a:tailEnd/>
            </a:ln>
          </p:spPr>
          <p:txBody>
            <a:bodyPr wrap="none" lIns="107950" tIns="53975" rIns="107950" bIns="53975"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58" name="Rectangle 130"/>
            <p:cNvSpPr>
              <a:spLocks noChangeArrowheads="1"/>
            </p:cNvSpPr>
            <p:nvPr/>
          </p:nvSpPr>
          <p:spPr bwMode="auto">
            <a:xfrm>
              <a:off x="2478088" y="2297113"/>
              <a:ext cx="13779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200">
                  <a:solidFill>
                    <a:srgbClr val="0000FF"/>
                  </a:solidFill>
                  <a:latin typeface="Arial" pitchFamily="34" charset="0"/>
                </a:rPr>
                <a:t>Use Case Diagram</a:t>
              </a:r>
              <a:endParaRPr kumimoji="0" lang="en-AU" altLang="zh-CN" sz="1200">
                <a:latin typeface="Arial Narrow" pitchFamily="34" charset="0"/>
              </a:endParaRPr>
            </a:p>
          </p:txBody>
        </p:sp>
        <p:grpSp>
          <p:nvGrpSpPr>
            <p:cNvPr id="49159" name="Group 131"/>
            <p:cNvGrpSpPr>
              <a:grpSpLocks/>
            </p:cNvGrpSpPr>
            <p:nvPr/>
          </p:nvGrpSpPr>
          <p:grpSpPr bwMode="auto">
            <a:xfrm>
              <a:off x="2152650" y="2565400"/>
              <a:ext cx="1797050" cy="1387475"/>
              <a:chOff x="1133" y="1439"/>
              <a:chExt cx="684" cy="528"/>
            </a:xfrm>
          </p:grpSpPr>
          <p:sp>
            <p:nvSpPr>
              <p:cNvPr id="49467" name="Rectangle 132"/>
              <p:cNvSpPr>
                <a:spLocks noChangeArrowheads="1"/>
              </p:cNvSpPr>
              <p:nvPr/>
            </p:nvSpPr>
            <p:spPr bwMode="invGray">
              <a:xfrm>
                <a:off x="1294" y="1439"/>
                <a:ext cx="305" cy="52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68" name="Oval 133"/>
              <p:cNvSpPr>
                <a:spLocks noChangeArrowheads="1"/>
              </p:cNvSpPr>
              <p:nvPr/>
            </p:nvSpPr>
            <p:spPr bwMode="auto">
              <a:xfrm>
                <a:off x="1390" y="1535"/>
                <a:ext cx="102" cy="46"/>
              </a:xfrm>
              <a:prstGeom prst="ellipse">
                <a:avLst/>
              </a:pr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69" name="Line 134"/>
              <p:cNvSpPr>
                <a:spLocks noChangeShapeType="1"/>
              </p:cNvSpPr>
              <p:nvPr/>
            </p:nvSpPr>
            <p:spPr bwMode="auto">
              <a:xfrm flipV="1">
                <a:off x="1218" y="1571"/>
                <a:ext cx="166" cy="76"/>
              </a:xfrm>
              <a:prstGeom prst="line">
                <a:avLst/>
              </a:prstGeom>
              <a:noFill/>
              <a:ln w="1651">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9470" name="Oval 135"/>
              <p:cNvSpPr>
                <a:spLocks noChangeArrowheads="1"/>
              </p:cNvSpPr>
              <p:nvPr/>
            </p:nvSpPr>
            <p:spPr bwMode="auto">
              <a:xfrm>
                <a:off x="1390" y="1823"/>
                <a:ext cx="103" cy="47"/>
              </a:xfrm>
              <a:prstGeom prst="ellipse">
                <a:avLst/>
              </a:pr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71" name="Oval 136"/>
              <p:cNvSpPr>
                <a:spLocks noChangeArrowheads="1"/>
              </p:cNvSpPr>
              <p:nvPr/>
            </p:nvSpPr>
            <p:spPr bwMode="auto">
              <a:xfrm>
                <a:off x="1390" y="1679"/>
                <a:ext cx="103" cy="46"/>
              </a:xfrm>
              <a:prstGeom prst="ellipse">
                <a:avLst/>
              </a:pr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72" name="Line 137"/>
              <p:cNvSpPr>
                <a:spLocks noChangeShapeType="1"/>
              </p:cNvSpPr>
              <p:nvPr/>
            </p:nvSpPr>
            <p:spPr bwMode="auto">
              <a:xfrm>
                <a:off x="1498" y="1553"/>
                <a:ext cx="236" cy="44"/>
              </a:xfrm>
              <a:prstGeom prst="line">
                <a:avLst/>
              </a:prstGeom>
              <a:noFill/>
              <a:ln w="1651">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9473" name="Line 138"/>
              <p:cNvSpPr>
                <a:spLocks noChangeShapeType="1"/>
              </p:cNvSpPr>
              <p:nvPr/>
            </p:nvSpPr>
            <p:spPr bwMode="auto">
              <a:xfrm flipH="1">
                <a:off x="1492" y="1654"/>
                <a:ext cx="245" cy="48"/>
              </a:xfrm>
              <a:prstGeom prst="line">
                <a:avLst/>
              </a:prstGeom>
              <a:noFill/>
              <a:ln w="1651">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9474" name="Line 139"/>
              <p:cNvSpPr>
                <a:spLocks noChangeShapeType="1"/>
              </p:cNvSpPr>
              <p:nvPr/>
            </p:nvSpPr>
            <p:spPr bwMode="auto">
              <a:xfrm flipH="1">
                <a:off x="1494" y="1701"/>
                <a:ext cx="247" cy="139"/>
              </a:xfrm>
              <a:prstGeom prst="line">
                <a:avLst/>
              </a:prstGeom>
              <a:noFill/>
              <a:ln w="1651">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9475" name="Rectangle 140"/>
              <p:cNvSpPr>
                <a:spLocks noChangeArrowheads="1"/>
              </p:cNvSpPr>
              <p:nvPr/>
            </p:nvSpPr>
            <p:spPr bwMode="auto">
              <a:xfrm>
                <a:off x="1133" y="1723"/>
                <a:ext cx="63"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400" b="0">
                    <a:solidFill>
                      <a:srgbClr val="000000"/>
                    </a:solidFill>
                    <a:latin typeface="Arial" pitchFamily="34" charset="0"/>
                  </a:rPr>
                  <a:t>Actor A</a:t>
                </a:r>
                <a:endParaRPr kumimoji="0" lang="en-AU" altLang="zh-CN" sz="2000">
                  <a:latin typeface="Arial Narrow" pitchFamily="34" charset="0"/>
                </a:endParaRPr>
              </a:p>
            </p:txBody>
          </p:sp>
          <p:sp>
            <p:nvSpPr>
              <p:cNvPr id="49476" name="Rectangle 141"/>
              <p:cNvSpPr>
                <a:spLocks noChangeArrowheads="1"/>
              </p:cNvSpPr>
              <p:nvPr/>
            </p:nvSpPr>
            <p:spPr bwMode="auto">
              <a:xfrm>
                <a:off x="1391" y="1596"/>
                <a:ext cx="101"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400" b="0">
                    <a:solidFill>
                      <a:srgbClr val="000000"/>
                    </a:solidFill>
                    <a:latin typeface="Arial" pitchFamily="34" charset="0"/>
                  </a:rPr>
                  <a:t>Use Case 1</a:t>
                </a:r>
                <a:endParaRPr kumimoji="0" lang="en-AU" altLang="zh-CN" sz="2000">
                  <a:latin typeface="Arial Narrow" pitchFamily="34" charset="0"/>
                </a:endParaRPr>
              </a:p>
            </p:txBody>
          </p:sp>
          <p:sp>
            <p:nvSpPr>
              <p:cNvPr id="49477" name="Rectangle 142"/>
              <p:cNvSpPr>
                <a:spLocks noChangeArrowheads="1"/>
              </p:cNvSpPr>
              <p:nvPr/>
            </p:nvSpPr>
            <p:spPr bwMode="auto">
              <a:xfrm>
                <a:off x="1390" y="1738"/>
                <a:ext cx="102"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400" b="0">
                    <a:solidFill>
                      <a:srgbClr val="000000"/>
                    </a:solidFill>
                    <a:latin typeface="Arial" pitchFamily="34" charset="0"/>
                  </a:rPr>
                  <a:t>Use Case 2</a:t>
                </a:r>
                <a:endParaRPr kumimoji="0" lang="en-AU" altLang="zh-CN" sz="2000">
                  <a:latin typeface="Arial Narrow" pitchFamily="34" charset="0"/>
                </a:endParaRPr>
              </a:p>
            </p:txBody>
          </p:sp>
          <p:sp>
            <p:nvSpPr>
              <p:cNvPr id="49478" name="Rectangle 143"/>
              <p:cNvSpPr>
                <a:spLocks noChangeArrowheads="1"/>
              </p:cNvSpPr>
              <p:nvPr/>
            </p:nvSpPr>
            <p:spPr bwMode="auto">
              <a:xfrm>
                <a:off x="1384" y="1885"/>
                <a:ext cx="101"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400" b="0">
                    <a:solidFill>
                      <a:srgbClr val="000000"/>
                    </a:solidFill>
                    <a:latin typeface="Arial" pitchFamily="34" charset="0"/>
                  </a:rPr>
                  <a:t>Use Case 3</a:t>
                </a:r>
                <a:endParaRPr kumimoji="0" lang="en-AU" altLang="zh-CN" sz="2000">
                  <a:latin typeface="Arial Narrow" pitchFamily="34" charset="0"/>
                </a:endParaRPr>
              </a:p>
            </p:txBody>
          </p:sp>
          <p:sp>
            <p:nvSpPr>
              <p:cNvPr id="49479" name="Rectangle 144"/>
              <p:cNvSpPr>
                <a:spLocks noChangeArrowheads="1"/>
              </p:cNvSpPr>
              <p:nvPr/>
            </p:nvSpPr>
            <p:spPr bwMode="auto">
              <a:xfrm>
                <a:off x="1754" y="1722"/>
                <a:ext cx="63"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400" b="0">
                    <a:solidFill>
                      <a:srgbClr val="000000"/>
                    </a:solidFill>
                    <a:latin typeface="Arial" pitchFamily="34" charset="0"/>
                  </a:rPr>
                  <a:t>Actor B</a:t>
                </a:r>
                <a:endParaRPr kumimoji="0" lang="en-AU" altLang="zh-CN" sz="2000">
                  <a:latin typeface="Arial Narrow" pitchFamily="34" charset="0"/>
                </a:endParaRPr>
              </a:p>
            </p:txBody>
          </p:sp>
          <p:grpSp>
            <p:nvGrpSpPr>
              <p:cNvPr id="49480" name="Group 145"/>
              <p:cNvGrpSpPr>
                <a:grpSpLocks/>
              </p:cNvGrpSpPr>
              <p:nvPr/>
            </p:nvGrpSpPr>
            <p:grpSpPr bwMode="auto">
              <a:xfrm>
                <a:off x="1156" y="1624"/>
                <a:ext cx="39" cy="81"/>
                <a:chOff x="1110" y="1625"/>
                <a:chExt cx="39" cy="81"/>
              </a:xfrm>
            </p:grpSpPr>
            <p:sp>
              <p:nvSpPr>
                <p:cNvPr id="49487" name="Oval 146"/>
                <p:cNvSpPr>
                  <a:spLocks noChangeArrowheads="1"/>
                </p:cNvSpPr>
                <p:nvPr/>
              </p:nvSpPr>
              <p:spPr bwMode="auto">
                <a:xfrm>
                  <a:off x="1116" y="1625"/>
                  <a:ext cx="27" cy="22"/>
                </a:xfrm>
                <a:prstGeom prst="ellipse">
                  <a:avLst/>
                </a:pr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88" name="Line 147"/>
                <p:cNvSpPr>
                  <a:spLocks noChangeShapeType="1"/>
                </p:cNvSpPr>
                <p:nvPr/>
              </p:nvSpPr>
              <p:spPr bwMode="auto">
                <a:xfrm>
                  <a:off x="1129" y="1646"/>
                  <a:ext cx="1" cy="40"/>
                </a:xfrm>
                <a:prstGeom prst="line">
                  <a:avLst/>
                </a:prstGeom>
                <a:noFill/>
                <a:ln w="1651">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9" name="Line 148"/>
                <p:cNvSpPr>
                  <a:spLocks noChangeShapeType="1"/>
                </p:cNvSpPr>
                <p:nvPr/>
              </p:nvSpPr>
              <p:spPr bwMode="invGray">
                <a:xfrm flipH="1">
                  <a:off x="1110" y="1686"/>
                  <a:ext cx="20" cy="2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90" name="Line 149"/>
                <p:cNvSpPr>
                  <a:spLocks noChangeShapeType="1"/>
                </p:cNvSpPr>
                <p:nvPr/>
              </p:nvSpPr>
              <p:spPr bwMode="invGray">
                <a:xfrm>
                  <a:off x="1129" y="1685"/>
                  <a:ext cx="20" cy="2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91" name="Line 150"/>
                <p:cNvSpPr>
                  <a:spLocks noChangeShapeType="1"/>
                </p:cNvSpPr>
                <p:nvPr/>
              </p:nvSpPr>
              <p:spPr bwMode="auto">
                <a:xfrm rot="-5400000">
                  <a:off x="1131" y="1649"/>
                  <a:ext cx="0" cy="31"/>
                </a:xfrm>
                <a:prstGeom prst="line">
                  <a:avLst/>
                </a:prstGeom>
                <a:noFill/>
                <a:ln w="1651">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481" name="Group 151"/>
              <p:cNvGrpSpPr>
                <a:grpSpLocks/>
              </p:cNvGrpSpPr>
              <p:nvPr/>
            </p:nvGrpSpPr>
            <p:grpSpPr bwMode="auto">
              <a:xfrm>
                <a:off x="1768" y="1602"/>
                <a:ext cx="39" cy="81"/>
                <a:chOff x="1110" y="1625"/>
                <a:chExt cx="39" cy="81"/>
              </a:xfrm>
            </p:grpSpPr>
            <p:sp>
              <p:nvSpPr>
                <p:cNvPr id="49482" name="Oval 152"/>
                <p:cNvSpPr>
                  <a:spLocks noChangeArrowheads="1"/>
                </p:cNvSpPr>
                <p:nvPr/>
              </p:nvSpPr>
              <p:spPr bwMode="auto">
                <a:xfrm>
                  <a:off x="1116" y="1625"/>
                  <a:ext cx="27" cy="22"/>
                </a:xfrm>
                <a:prstGeom prst="ellipse">
                  <a:avLst/>
                </a:pr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83" name="Line 153"/>
                <p:cNvSpPr>
                  <a:spLocks noChangeShapeType="1"/>
                </p:cNvSpPr>
                <p:nvPr/>
              </p:nvSpPr>
              <p:spPr bwMode="auto">
                <a:xfrm>
                  <a:off x="1129" y="1646"/>
                  <a:ext cx="1" cy="40"/>
                </a:xfrm>
                <a:prstGeom prst="line">
                  <a:avLst/>
                </a:prstGeom>
                <a:noFill/>
                <a:ln w="1651">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4" name="Line 154"/>
                <p:cNvSpPr>
                  <a:spLocks noChangeShapeType="1"/>
                </p:cNvSpPr>
                <p:nvPr/>
              </p:nvSpPr>
              <p:spPr bwMode="invGray">
                <a:xfrm flipH="1">
                  <a:off x="1110" y="1686"/>
                  <a:ext cx="20" cy="2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85" name="Line 155"/>
                <p:cNvSpPr>
                  <a:spLocks noChangeShapeType="1"/>
                </p:cNvSpPr>
                <p:nvPr/>
              </p:nvSpPr>
              <p:spPr bwMode="invGray">
                <a:xfrm>
                  <a:off x="1129" y="1685"/>
                  <a:ext cx="20" cy="2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86" name="Line 156"/>
                <p:cNvSpPr>
                  <a:spLocks noChangeShapeType="1"/>
                </p:cNvSpPr>
                <p:nvPr/>
              </p:nvSpPr>
              <p:spPr bwMode="auto">
                <a:xfrm rot="-5400000">
                  <a:off x="1131" y="1649"/>
                  <a:ext cx="0" cy="31"/>
                </a:xfrm>
                <a:prstGeom prst="line">
                  <a:avLst/>
                </a:prstGeom>
                <a:noFill/>
                <a:ln w="1651">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9160" name="Rectangle 212"/>
            <p:cNvSpPr>
              <a:spLocks noChangeArrowheads="1"/>
            </p:cNvSpPr>
            <p:nvPr/>
          </p:nvSpPr>
          <p:spPr bwMode="auto">
            <a:xfrm>
              <a:off x="5305425" y="5919788"/>
              <a:ext cx="1055688"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200">
                  <a:solidFill>
                    <a:srgbClr val="0000FF"/>
                  </a:solidFill>
                  <a:latin typeface="Arial" pitchFamily="34" charset="0"/>
                </a:rPr>
                <a:t>Class Diagram</a:t>
              </a:r>
              <a:endParaRPr kumimoji="0" lang="en-AU" altLang="zh-CN" sz="1200">
                <a:latin typeface="Arial Narrow" pitchFamily="34" charset="0"/>
              </a:endParaRPr>
            </a:p>
          </p:txBody>
        </p:sp>
        <p:grpSp>
          <p:nvGrpSpPr>
            <p:cNvPr id="49161" name="Group 213"/>
            <p:cNvGrpSpPr>
              <a:grpSpLocks/>
            </p:cNvGrpSpPr>
            <p:nvPr/>
          </p:nvGrpSpPr>
          <p:grpSpPr bwMode="auto">
            <a:xfrm>
              <a:off x="5121275" y="4437063"/>
              <a:ext cx="1797050" cy="1387475"/>
              <a:chOff x="2078" y="1651"/>
              <a:chExt cx="669" cy="408"/>
            </a:xfrm>
          </p:grpSpPr>
          <p:sp>
            <p:nvSpPr>
              <p:cNvPr id="49300" name="Rectangle 214"/>
              <p:cNvSpPr>
                <a:spLocks noChangeArrowheads="1"/>
              </p:cNvSpPr>
              <p:nvPr/>
            </p:nvSpPr>
            <p:spPr bwMode="auto">
              <a:xfrm>
                <a:off x="2438" y="1966"/>
                <a:ext cx="15"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GrpFile</a:t>
                </a:r>
                <a:endParaRPr kumimoji="0" lang="en-AU" altLang="zh-CN" sz="2000">
                  <a:latin typeface="Arial Narrow" pitchFamily="34" charset="0"/>
                </a:endParaRPr>
              </a:p>
            </p:txBody>
          </p:sp>
          <p:pic>
            <p:nvPicPr>
              <p:cNvPr id="49301" name="Picture 2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02" name="Picture 2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03" name="Picture 2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04" name="Rectangle 218"/>
              <p:cNvSpPr>
                <a:spLocks noChangeArrowheads="1"/>
              </p:cNvSpPr>
              <p:nvPr/>
            </p:nvSpPr>
            <p:spPr bwMode="auto">
              <a:xfrm>
                <a:off x="2443" y="1994"/>
                <a:ext cx="14"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read( )</a:t>
                </a:r>
                <a:endParaRPr kumimoji="0" lang="en-AU" altLang="zh-CN" sz="2000">
                  <a:latin typeface="Arial Narrow" pitchFamily="34" charset="0"/>
                </a:endParaRPr>
              </a:p>
            </p:txBody>
          </p:sp>
          <p:pic>
            <p:nvPicPr>
              <p:cNvPr id="49305" name="Picture 2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06" name="Picture 2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07" name="Picture 2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08" name="Rectangle 222"/>
              <p:cNvSpPr>
                <a:spLocks noChangeArrowheads="1"/>
              </p:cNvSpPr>
              <p:nvPr/>
            </p:nvSpPr>
            <p:spPr bwMode="auto">
              <a:xfrm>
                <a:off x="2444" y="2004"/>
                <a:ext cx="15"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open( )</a:t>
                </a:r>
                <a:endParaRPr kumimoji="0" lang="en-AU" altLang="zh-CN" sz="2000">
                  <a:latin typeface="Arial Narrow" pitchFamily="34" charset="0"/>
                </a:endParaRPr>
              </a:p>
            </p:txBody>
          </p:sp>
          <p:pic>
            <p:nvPicPr>
              <p:cNvPr id="49309" name="Picture 2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10" name="Picture 2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11" name="Picture 2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12" name="Rectangle 226"/>
              <p:cNvSpPr>
                <a:spLocks noChangeArrowheads="1"/>
              </p:cNvSpPr>
              <p:nvPr/>
            </p:nvSpPr>
            <p:spPr bwMode="auto">
              <a:xfrm>
                <a:off x="2447" y="2014"/>
                <a:ext cx="18"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create( )</a:t>
                </a:r>
                <a:endParaRPr kumimoji="0" lang="en-AU" altLang="zh-CN" sz="2000">
                  <a:latin typeface="Arial Narrow" pitchFamily="34" charset="0"/>
                </a:endParaRPr>
              </a:p>
            </p:txBody>
          </p:sp>
          <p:pic>
            <p:nvPicPr>
              <p:cNvPr id="49313" name="Picture 2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14" name="Picture 2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15" name="Picture 2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16" name="Rectangle 230"/>
              <p:cNvSpPr>
                <a:spLocks noChangeArrowheads="1"/>
              </p:cNvSpPr>
              <p:nvPr/>
            </p:nvSpPr>
            <p:spPr bwMode="auto">
              <a:xfrm>
                <a:off x="2446" y="2024"/>
                <a:ext cx="1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fillFile( )</a:t>
                </a:r>
                <a:endParaRPr kumimoji="0" lang="en-AU" altLang="zh-CN" sz="2000">
                  <a:latin typeface="Arial Narrow" pitchFamily="34" charset="0"/>
                </a:endParaRPr>
              </a:p>
            </p:txBody>
          </p:sp>
          <p:sp>
            <p:nvSpPr>
              <p:cNvPr id="49317" name="Rectangle 231"/>
              <p:cNvSpPr>
                <a:spLocks noChangeArrowheads="1"/>
              </p:cNvSpPr>
              <p:nvPr/>
            </p:nvSpPr>
            <p:spPr bwMode="auto">
              <a:xfrm>
                <a:off x="2162" y="1910"/>
                <a:ext cx="6"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rep</a:t>
                </a:r>
                <a:endParaRPr kumimoji="0" lang="en-AU" altLang="zh-CN" sz="2000">
                  <a:latin typeface="Arial Narrow" pitchFamily="34" charset="0"/>
                </a:endParaRPr>
              </a:p>
            </p:txBody>
          </p:sp>
          <p:sp>
            <p:nvSpPr>
              <p:cNvPr id="49318" name="Rectangle 232"/>
              <p:cNvSpPr>
                <a:spLocks noChangeArrowheads="1"/>
              </p:cNvSpPr>
              <p:nvPr/>
            </p:nvSpPr>
            <p:spPr bwMode="auto">
              <a:xfrm>
                <a:off x="2079" y="1929"/>
                <a:ext cx="121" cy="13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319" name="Rectangle 233"/>
              <p:cNvSpPr>
                <a:spLocks noChangeArrowheads="1"/>
              </p:cNvSpPr>
              <p:nvPr/>
            </p:nvSpPr>
            <p:spPr bwMode="auto">
              <a:xfrm>
                <a:off x="2129" y="1935"/>
                <a:ext cx="2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Repository</a:t>
                </a:r>
                <a:endParaRPr kumimoji="0" lang="en-AU" altLang="zh-CN" sz="2000">
                  <a:latin typeface="Arial Narrow" pitchFamily="34" charset="0"/>
                </a:endParaRPr>
              </a:p>
            </p:txBody>
          </p:sp>
          <p:pic>
            <p:nvPicPr>
              <p:cNvPr id="49320" name="Picture 2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21" name="Picture 23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22" name="Picture 2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23" name="Rectangle 237"/>
              <p:cNvSpPr>
                <a:spLocks noChangeArrowheads="1"/>
              </p:cNvSpPr>
              <p:nvPr/>
            </p:nvSpPr>
            <p:spPr bwMode="auto">
              <a:xfrm>
                <a:off x="2127" y="1978"/>
                <a:ext cx="48"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name : char * = 0</a:t>
                </a:r>
                <a:endParaRPr kumimoji="0" lang="en-AU" altLang="zh-CN" sz="2000">
                  <a:latin typeface="Arial Narrow" pitchFamily="34" charset="0"/>
                </a:endParaRPr>
              </a:p>
            </p:txBody>
          </p:sp>
          <p:pic>
            <p:nvPicPr>
              <p:cNvPr id="49324" name="Picture 2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25" name="Picture 2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26" name="Picture 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27" name="Rectangle 241"/>
              <p:cNvSpPr>
                <a:spLocks noChangeArrowheads="1"/>
              </p:cNvSpPr>
              <p:nvPr/>
            </p:nvSpPr>
            <p:spPr bwMode="auto">
              <a:xfrm>
                <a:off x="2121" y="1998"/>
                <a:ext cx="21"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readDoc( )</a:t>
                </a:r>
                <a:endParaRPr kumimoji="0" lang="en-AU" altLang="zh-CN" sz="2000">
                  <a:latin typeface="Arial Narrow" pitchFamily="34" charset="0"/>
                </a:endParaRPr>
              </a:p>
            </p:txBody>
          </p:sp>
          <p:pic>
            <p:nvPicPr>
              <p:cNvPr id="49328" name="Picture 2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29" name="Picture 24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30" name="Picture 2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31" name="Rectangle 245"/>
              <p:cNvSpPr>
                <a:spLocks noChangeArrowheads="1"/>
              </p:cNvSpPr>
              <p:nvPr/>
            </p:nvSpPr>
            <p:spPr bwMode="auto">
              <a:xfrm>
                <a:off x="2120" y="2008"/>
                <a:ext cx="21"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readFile( )</a:t>
                </a:r>
                <a:endParaRPr kumimoji="0" lang="en-AU" altLang="zh-CN" sz="2000">
                  <a:latin typeface="Arial Narrow" pitchFamily="34" charset="0"/>
                </a:endParaRPr>
              </a:p>
            </p:txBody>
          </p:sp>
          <p:sp>
            <p:nvSpPr>
              <p:cNvPr id="49332" name="Rectangle 246"/>
              <p:cNvSpPr>
                <a:spLocks noChangeArrowheads="1"/>
              </p:cNvSpPr>
              <p:nvPr/>
            </p:nvSpPr>
            <p:spPr bwMode="auto">
              <a:xfrm>
                <a:off x="2118" y="1959"/>
                <a:ext cx="38"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(from Persistence)</a:t>
                </a:r>
                <a:endParaRPr kumimoji="0" lang="en-AU" altLang="zh-CN" sz="2000">
                  <a:latin typeface="Arial Narrow" pitchFamily="34" charset="0"/>
                </a:endParaRPr>
              </a:p>
            </p:txBody>
          </p:sp>
          <p:sp>
            <p:nvSpPr>
              <p:cNvPr id="49333" name="Rectangle 247"/>
              <p:cNvSpPr>
                <a:spLocks noChangeArrowheads="1"/>
              </p:cNvSpPr>
              <p:nvPr/>
            </p:nvSpPr>
            <p:spPr bwMode="auto">
              <a:xfrm>
                <a:off x="2088" y="1664"/>
                <a:ext cx="94" cy="9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334" name="Rectangle 248"/>
              <p:cNvSpPr>
                <a:spLocks noChangeArrowheads="1"/>
              </p:cNvSpPr>
              <p:nvPr/>
            </p:nvSpPr>
            <p:spPr bwMode="auto">
              <a:xfrm>
                <a:off x="2124" y="1677"/>
                <a:ext cx="15"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FileMgr</a:t>
                </a:r>
                <a:endParaRPr kumimoji="0" lang="en-AU" altLang="zh-CN" sz="2000">
                  <a:latin typeface="Arial Narrow" pitchFamily="34" charset="0"/>
                </a:endParaRPr>
              </a:p>
            </p:txBody>
          </p:sp>
          <p:pic>
            <p:nvPicPr>
              <p:cNvPr id="49335" name="Picture 2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36" name="Picture 2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37" name="Picture 2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38" name="Rectangle 252"/>
              <p:cNvSpPr>
                <a:spLocks noChangeArrowheads="1"/>
              </p:cNvSpPr>
              <p:nvPr/>
            </p:nvSpPr>
            <p:spPr bwMode="auto">
              <a:xfrm>
                <a:off x="2129" y="1704"/>
                <a:ext cx="2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fetchDoc( )</a:t>
                </a:r>
                <a:endParaRPr kumimoji="0" lang="en-AU" altLang="zh-CN" sz="2000">
                  <a:latin typeface="Arial Narrow" pitchFamily="34" charset="0"/>
                </a:endParaRPr>
              </a:p>
            </p:txBody>
          </p:sp>
          <p:pic>
            <p:nvPicPr>
              <p:cNvPr id="49339" name="Picture 2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40" name="Picture 25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41" name="Picture 2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42" name="Rectangle 256"/>
              <p:cNvSpPr>
                <a:spLocks noChangeArrowheads="1"/>
              </p:cNvSpPr>
              <p:nvPr/>
            </p:nvSpPr>
            <p:spPr bwMode="auto">
              <a:xfrm>
                <a:off x="2137" y="1714"/>
                <a:ext cx="30"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sortByName( )</a:t>
                </a:r>
                <a:endParaRPr kumimoji="0" lang="en-AU" altLang="zh-CN" sz="2000">
                  <a:latin typeface="Arial Narrow" pitchFamily="34" charset="0"/>
                </a:endParaRPr>
              </a:p>
            </p:txBody>
          </p:sp>
          <p:sp>
            <p:nvSpPr>
              <p:cNvPr id="49343" name="Line 257"/>
              <p:cNvSpPr>
                <a:spLocks noChangeShapeType="1"/>
              </p:cNvSpPr>
              <p:nvPr/>
            </p:nvSpPr>
            <p:spPr bwMode="auto">
              <a:xfrm>
                <a:off x="2140" y="1843"/>
                <a:ext cx="1" cy="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4" name="Line 258"/>
              <p:cNvSpPr>
                <a:spLocks noChangeShapeType="1"/>
              </p:cNvSpPr>
              <p:nvPr/>
            </p:nvSpPr>
            <p:spPr bwMode="auto">
              <a:xfrm flipV="1">
                <a:off x="2140" y="1916"/>
                <a:ext cx="4"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5" name="Line 259"/>
              <p:cNvSpPr>
                <a:spLocks noChangeShapeType="1"/>
              </p:cNvSpPr>
              <p:nvPr/>
            </p:nvSpPr>
            <p:spPr bwMode="auto">
              <a:xfrm flipH="1" flipV="1">
                <a:off x="2135" y="1916"/>
                <a:ext cx="5"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6" name="Line 260"/>
              <p:cNvSpPr>
                <a:spLocks noChangeShapeType="1"/>
              </p:cNvSpPr>
              <p:nvPr/>
            </p:nvSpPr>
            <p:spPr bwMode="auto">
              <a:xfrm flipV="1">
                <a:off x="2140" y="1757"/>
                <a:ext cx="1" cy="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7" name="Rectangle 261"/>
              <p:cNvSpPr>
                <a:spLocks noChangeArrowheads="1"/>
              </p:cNvSpPr>
              <p:nvPr/>
            </p:nvSpPr>
            <p:spPr bwMode="auto">
              <a:xfrm>
                <a:off x="2339" y="1658"/>
                <a:ext cx="2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DocumentList</a:t>
                </a:r>
                <a:endParaRPr kumimoji="0" lang="en-AU" altLang="zh-CN" sz="2000">
                  <a:latin typeface="Arial Narrow" pitchFamily="34" charset="0"/>
                </a:endParaRPr>
              </a:p>
            </p:txBody>
          </p:sp>
          <p:pic>
            <p:nvPicPr>
              <p:cNvPr id="49348" name="Picture 2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49" name="Picture 26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50" name="Picture 26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51" name="Rectangle 265"/>
              <p:cNvSpPr>
                <a:spLocks noChangeArrowheads="1"/>
              </p:cNvSpPr>
              <p:nvPr/>
            </p:nvSpPr>
            <p:spPr bwMode="auto">
              <a:xfrm>
                <a:off x="2337" y="1692"/>
                <a:ext cx="1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add( )</a:t>
                </a:r>
                <a:endParaRPr kumimoji="0" lang="en-AU" altLang="zh-CN" sz="2000">
                  <a:latin typeface="Arial Narrow" pitchFamily="34" charset="0"/>
                </a:endParaRPr>
              </a:p>
            </p:txBody>
          </p:sp>
          <p:pic>
            <p:nvPicPr>
              <p:cNvPr id="49352" name="Picture 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53" name="Picture 2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54" name="Picture 2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55" name="Rectangle 269"/>
              <p:cNvSpPr>
                <a:spLocks noChangeArrowheads="1"/>
              </p:cNvSpPr>
              <p:nvPr/>
            </p:nvSpPr>
            <p:spPr bwMode="auto">
              <a:xfrm>
                <a:off x="2342" y="1703"/>
                <a:ext cx="1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delete( )</a:t>
                </a:r>
                <a:endParaRPr kumimoji="0" lang="en-AU" altLang="zh-CN" sz="2000">
                  <a:latin typeface="Arial Narrow" pitchFamily="34" charset="0"/>
                </a:endParaRPr>
              </a:p>
            </p:txBody>
          </p:sp>
          <p:sp>
            <p:nvSpPr>
              <p:cNvPr id="49356" name="Rectangle 270"/>
              <p:cNvSpPr>
                <a:spLocks noChangeArrowheads="1"/>
              </p:cNvSpPr>
              <p:nvPr/>
            </p:nvSpPr>
            <p:spPr bwMode="auto">
              <a:xfrm>
                <a:off x="2489" y="1667"/>
                <a:ext cx="103" cy="149"/>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357" name="Rectangle 271"/>
              <p:cNvSpPr>
                <a:spLocks noChangeArrowheads="1"/>
              </p:cNvSpPr>
              <p:nvPr/>
            </p:nvSpPr>
            <p:spPr bwMode="auto">
              <a:xfrm>
                <a:off x="2544" y="1672"/>
                <a:ext cx="21"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Document</a:t>
                </a:r>
                <a:endParaRPr kumimoji="0" lang="en-AU" altLang="zh-CN" sz="2000">
                  <a:latin typeface="Arial Narrow" pitchFamily="34" charset="0"/>
                </a:endParaRPr>
              </a:p>
            </p:txBody>
          </p:sp>
          <p:pic>
            <p:nvPicPr>
              <p:cNvPr id="49358" name="Picture 2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59" name="Picture 2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60" name="Picture 27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1" name="Rectangle 275"/>
              <p:cNvSpPr>
                <a:spLocks noChangeArrowheads="1"/>
              </p:cNvSpPr>
              <p:nvPr/>
            </p:nvSpPr>
            <p:spPr bwMode="auto">
              <a:xfrm>
                <a:off x="2530" y="1697"/>
                <a:ext cx="20"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name : int</a:t>
                </a:r>
                <a:endParaRPr kumimoji="0" lang="en-AU" altLang="zh-CN" sz="2000">
                  <a:latin typeface="Arial Narrow" pitchFamily="34" charset="0"/>
                </a:endParaRPr>
              </a:p>
            </p:txBody>
          </p:sp>
          <p:pic>
            <p:nvPicPr>
              <p:cNvPr id="49362" name="Picture 27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63" name="Picture 27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64" name="Picture 27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5" name="Rectangle 279"/>
              <p:cNvSpPr>
                <a:spLocks noChangeArrowheads="1"/>
              </p:cNvSpPr>
              <p:nvPr/>
            </p:nvSpPr>
            <p:spPr bwMode="auto">
              <a:xfrm>
                <a:off x="2528" y="1708"/>
                <a:ext cx="19"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docid : int</a:t>
                </a:r>
                <a:endParaRPr kumimoji="0" lang="en-AU" altLang="zh-CN" sz="2000">
                  <a:latin typeface="Arial Narrow" pitchFamily="34" charset="0"/>
                </a:endParaRPr>
              </a:p>
            </p:txBody>
          </p:sp>
          <p:pic>
            <p:nvPicPr>
              <p:cNvPr id="49366" name="Picture 28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67" name="Picture 28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68" name="Picture 2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9" name="Rectangle 283"/>
              <p:cNvSpPr>
                <a:spLocks noChangeArrowheads="1"/>
              </p:cNvSpPr>
              <p:nvPr/>
            </p:nvSpPr>
            <p:spPr bwMode="auto">
              <a:xfrm>
                <a:off x="2537" y="1718"/>
                <a:ext cx="2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numField : int</a:t>
                </a:r>
                <a:endParaRPr kumimoji="0" lang="en-AU" altLang="zh-CN" sz="2000">
                  <a:latin typeface="Arial Narrow" pitchFamily="34" charset="0"/>
                </a:endParaRPr>
              </a:p>
            </p:txBody>
          </p:sp>
          <p:pic>
            <p:nvPicPr>
              <p:cNvPr id="49370" name="Picture 2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71" name="Picture 28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72" name="Picture 28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73" name="Rectangle 287"/>
              <p:cNvSpPr>
                <a:spLocks noChangeArrowheads="1"/>
              </p:cNvSpPr>
              <p:nvPr/>
            </p:nvSpPr>
            <p:spPr bwMode="auto">
              <a:xfrm>
                <a:off x="2521" y="1738"/>
                <a:ext cx="11"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get( )</a:t>
                </a:r>
                <a:endParaRPr kumimoji="0" lang="en-AU" altLang="zh-CN" sz="2000">
                  <a:latin typeface="Arial Narrow" pitchFamily="34" charset="0"/>
                </a:endParaRPr>
              </a:p>
            </p:txBody>
          </p:sp>
          <p:pic>
            <p:nvPicPr>
              <p:cNvPr id="49374" name="Picture 2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75" name="Picture 2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76" name="Picture 2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77" name="Rectangle 291"/>
              <p:cNvSpPr>
                <a:spLocks noChangeArrowheads="1"/>
              </p:cNvSpPr>
              <p:nvPr/>
            </p:nvSpPr>
            <p:spPr bwMode="auto">
              <a:xfrm>
                <a:off x="2522" y="1748"/>
                <a:ext cx="15"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open( )</a:t>
                </a:r>
                <a:endParaRPr kumimoji="0" lang="en-AU" altLang="zh-CN" sz="2000">
                  <a:latin typeface="Arial Narrow" pitchFamily="34" charset="0"/>
                </a:endParaRPr>
              </a:p>
            </p:txBody>
          </p:sp>
          <p:pic>
            <p:nvPicPr>
              <p:cNvPr id="49378" name="Picture 2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79" name="Picture 29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80" name="Picture 2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81" name="Rectangle 295"/>
              <p:cNvSpPr>
                <a:spLocks noChangeArrowheads="1"/>
              </p:cNvSpPr>
              <p:nvPr/>
            </p:nvSpPr>
            <p:spPr bwMode="auto">
              <a:xfrm>
                <a:off x="2524" y="1759"/>
                <a:ext cx="16"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close( )</a:t>
                </a:r>
                <a:endParaRPr kumimoji="0" lang="en-AU" altLang="zh-CN" sz="2000">
                  <a:latin typeface="Arial Narrow" pitchFamily="34" charset="0"/>
                </a:endParaRPr>
              </a:p>
            </p:txBody>
          </p:sp>
          <p:pic>
            <p:nvPicPr>
              <p:cNvPr id="49382" name="Picture 29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83" name="Picture 29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84" name="Picture 29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85" name="Rectangle 299"/>
              <p:cNvSpPr>
                <a:spLocks noChangeArrowheads="1"/>
              </p:cNvSpPr>
              <p:nvPr/>
            </p:nvSpPr>
            <p:spPr bwMode="auto">
              <a:xfrm>
                <a:off x="2523" y="1769"/>
                <a:ext cx="14"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read( )</a:t>
                </a:r>
                <a:endParaRPr kumimoji="0" lang="en-AU" altLang="zh-CN" sz="2000">
                  <a:latin typeface="Arial Narrow" pitchFamily="34" charset="0"/>
                </a:endParaRPr>
              </a:p>
            </p:txBody>
          </p:sp>
          <p:pic>
            <p:nvPicPr>
              <p:cNvPr id="49386" name="Picture 3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87" name="Picture 3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88" name="Picture 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89" name="Rectangle 303"/>
              <p:cNvSpPr>
                <a:spLocks noChangeArrowheads="1"/>
              </p:cNvSpPr>
              <p:nvPr/>
            </p:nvSpPr>
            <p:spPr bwMode="auto">
              <a:xfrm>
                <a:off x="2535" y="1779"/>
                <a:ext cx="2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sortFileList( )</a:t>
                </a:r>
                <a:endParaRPr kumimoji="0" lang="en-AU" altLang="zh-CN" sz="2000">
                  <a:latin typeface="Arial Narrow" pitchFamily="34" charset="0"/>
                </a:endParaRPr>
              </a:p>
            </p:txBody>
          </p:sp>
          <p:pic>
            <p:nvPicPr>
              <p:cNvPr id="49390" name="Picture 3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91" name="Picture 30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92" name="Picture 3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93" name="Rectangle 307"/>
              <p:cNvSpPr>
                <a:spLocks noChangeArrowheads="1"/>
              </p:cNvSpPr>
              <p:nvPr/>
            </p:nvSpPr>
            <p:spPr bwMode="auto">
              <a:xfrm>
                <a:off x="2527" y="1789"/>
                <a:ext cx="1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create( )</a:t>
                </a:r>
                <a:endParaRPr kumimoji="0" lang="en-AU" altLang="zh-CN" sz="2000">
                  <a:latin typeface="Arial Narrow" pitchFamily="34" charset="0"/>
                </a:endParaRPr>
              </a:p>
            </p:txBody>
          </p:sp>
          <p:pic>
            <p:nvPicPr>
              <p:cNvPr id="49394" name="Picture 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95" name="Picture 30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96" name="Picture 3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97" name="Rectangle 311"/>
              <p:cNvSpPr>
                <a:spLocks noChangeArrowheads="1"/>
              </p:cNvSpPr>
              <p:nvPr/>
            </p:nvSpPr>
            <p:spPr bwMode="auto">
              <a:xfrm>
                <a:off x="2537" y="1799"/>
                <a:ext cx="30"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fillDocument( )</a:t>
                </a:r>
                <a:endParaRPr kumimoji="0" lang="en-AU" altLang="zh-CN" sz="2000">
                  <a:latin typeface="Arial Narrow" pitchFamily="34" charset="0"/>
                </a:endParaRPr>
              </a:p>
            </p:txBody>
          </p:sp>
          <p:sp>
            <p:nvSpPr>
              <p:cNvPr id="49398" name="Line 312"/>
              <p:cNvSpPr>
                <a:spLocks noChangeShapeType="1"/>
              </p:cNvSpPr>
              <p:nvPr/>
            </p:nvSpPr>
            <p:spPr bwMode="auto">
              <a:xfrm flipH="1" flipV="1">
                <a:off x="2416" y="1726"/>
                <a:ext cx="36"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399" name="Group 313"/>
              <p:cNvGrpSpPr>
                <a:grpSpLocks/>
              </p:cNvGrpSpPr>
              <p:nvPr/>
            </p:nvGrpSpPr>
            <p:grpSpPr bwMode="auto">
              <a:xfrm>
                <a:off x="2400" y="1717"/>
                <a:ext cx="89" cy="45"/>
                <a:chOff x="2416" y="1725"/>
                <a:chExt cx="73" cy="37"/>
              </a:xfrm>
            </p:grpSpPr>
            <p:sp>
              <p:nvSpPr>
                <p:cNvPr id="49465" name="Freeform 314"/>
                <p:cNvSpPr>
                  <a:spLocks/>
                </p:cNvSpPr>
                <p:nvPr/>
              </p:nvSpPr>
              <p:spPr bwMode="auto">
                <a:xfrm>
                  <a:off x="2416" y="1725"/>
                  <a:ext cx="16"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4"/>
                      </a:moveTo>
                      <a:lnTo>
                        <a:pt x="39" y="0"/>
                      </a:lnTo>
                      <a:lnTo>
                        <a:pt x="63" y="28"/>
                      </a:lnTo>
                      <a:lnTo>
                        <a:pt x="24" y="31"/>
                      </a:lnTo>
                      <a:lnTo>
                        <a:pt x="0" y="4"/>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49466" name="Line 315"/>
                <p:cNvSpPr>
                  <a:spLocks noChangeShapeType="1"/>
                </p:cNvSpPr>
                <p:nvPr/>
              </p:nvSpPr>
              <p:spPr bwMode="auto">
                <a:xfrm>
                  <a:off x="2452" y="1744"/>
                  <a:ext cx="37"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400" name="Line 316"/>
              <p:cNvSpPr>
                <a:spLocks noChangeShapeType="1"/>
              </p:cNvSpPr>
              <p:nvPr/>
            </p:nvSpPr>
            <p:spPr bwMode="auto">
              <a:xfrm flipH="1" flipV="1">
                <a:off x="2480" y="1752"/>
                <a:ext cx="9"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1" name="Line 317"/>
              <p:cNvSpPr>
                <a:spLocks noChangeShapeType="1"/>
              </p:cNvSpPr>
              <p:nvPr/>
            </p:nvSpPr>
            <p:spPr bwMode="auto">
              <a:xfrm flipH="1">
                <a:off x="2477" y="1762"/>
                <a:ext cx="1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2" name="Rectangle 318"/>
              <p:cNvSpPr>
                <a:spLocks noChangeArrowheads="1"/>
              </p:cNvSpPr>
              <p:nvPr/>
            </p:nvSpPr>
            <p:spPr bwMode="auto">
              <a:xfrm>
                <a:off x="2355" y="1786"/>
                <a:ext cx="8"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fList</a:t>
                </a:r>
                <a:endParaRPr kumimoji="0" lang="en-AU" altLang="zh-CN" sz="2000">
                  <a:latin typeface="Arial Narrow" pitchFamily="34" charset="0"/>
                </a:endParaRPr>
              </a:p>
            </p:txBody>
          </p:sp>
          <p:sp>
            <p:nvSpPr>
              <p:cNvPr id="49403" name="Rectangle 319"/>
              <p:cNvSpPr>
                <a:spLocks noChangeArrowheads="1"/>
              </p:cNvSpPr>
              <p:nvPr/>
            </p:nvSpPr>
            <p:spPr bwMode="auto">
              <a:xfrm>
                <a:off x="2349" y="1823"/>
                <a:ext cx="3"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1</a:t>
                </a:r>
                <a:endParaRPr kumimoji="0" lang="en-AU" altLang="zh-CN" sz="2000">
                  <a:latin typeface="Arial Narrow" pitchFamily="34" charset="0"/>
                </a:endParaRPr>
              </a:p>
            </p:txBody>
          </p:sp>
          <p:sp>
            <p:nvSpPr>
              <p:cNvPr id="49404" name="Rectangle 320"/>
              <p:cNvSpPr>
                <a:spLocks noChangeArrowheads="1"/>
              </p:cNvSpPr>
              <p:nvPr/>
            </p:nvSpPr>
            <p:spPr bwMode="auto">
              <a:xfrm>
                <a:off x="2243" y="1766"/>
                <a:ext cx="94" cy="9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05" name="Rectangle 321"/>
              <p:cNvSpPr>
                <a:spLocks noChangeArrowheads="1"/>
              </p:cNvSpPr>
              <p:nvPr/>
            </p:nvSpPr>
            <p:spPr bwMode="auto">
              <a:xfrm>
                <a:off x="2282" y="1771"/>
                <a:ext cx="15"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FileList</a:t>
                </a:r>
                <a:endParaRPr kumimoji="0" lang="en-AU" altLang="zh-CN" sz="2000">
                  <a:latin typeface="Arial Narrow" pitchFamily="34" charset="0"/>
                </a:endParaRPr>
              </a:p>
            </p:txBody>
          </p:sp>
          <p:pic>
            <p:nvPicPr>
              <p:cNvPr id="49406" name="Picture 3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07" name="Picture 3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08" name="Picture 3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409" name="Rectangle 325"/>
              <p:cNvSpPr>
                <a:spLocks noChangeArrowheads="1"/>
              </p:cNvSpPr>
              <p:nvPr/>
            </p:nvSpPr>
            <p:spPr bwMode="auto">
              <a:xfrm>
                <a:off x="2276" y="1806"/>
                <a:ext cx="1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add( )</a:t>
                </a:r>
                <a:endParaRPr kumimoji="0" lang="en-AU" altLang="zh-CN" sz="2000">
                  <a:latin typeface="Arial Narrow" pitchFamily="34" charset="0"/>
                </a:endParaRPr>
              </a:p>
            </p:txBody>
          </p:sp>
          <p:pic>
            <p:nvPicPr>
              <p:cNvPr id="49410" name="Picture 3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11" name="Picture 3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12" name="Picture 3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413" name="Rectangle 329"/>
              <p:cNvSpPr>
                <a:spLocks noChangeArrowheads="1"/>
              </p:cNvSpPr>
              <p:nvPr/>
            </p:nvSpPr>
            <p:spPr bwMode="auto">
              <a:xfrm>
                <a:off x="2280" y="1816"/>
                <a:ext cx="1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delete( )</a:t>
                </a:r>
                <a:endParaRPr kumimoji="0" lang="en-AU" altLang="zh-CN" sz="2000">
                  <a:latin typeface="Arial Narrow" pitchFamily="34" charset="0"/>
                </a:endParaRPr>
              </a:p>
            </p:txBody>
          </p:sp>
          <p:sp>
            <p:nvSpPr>
              <p:cNvPr id="49414" name="Line 330"/>
              <p:cNvSpPr>
                <a:spLocks noChangeShapeType="1"/>
              </p:cNvSpPr>
              <p:nvPr/>
            </p:nvSpPr>
            <p:spPr bwMode="auto">
              <a:xfrm flipV="1">
                <a:off x="2413" y="1794"/>
                <a:ext cx="7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5" name="Freeform 331"/>
              <p:cNvSpPr>
                <a:spLocks/>
              </p:cNvSpPr>
              <p:nvPr/>
            </p:nvSpPr>
            <p:spPr bwMode="auto">
              <a:xfrm>
                <a:off x="2472" y="1789"/>
                <a:ext cx="17" cy="11"/>
              </a:xfrm>
              <a:custGeom>
                <a:avLst/>
                <a:gdLst>
                  <a:gd name="T0" fmla="*/ 0 w 68"/>
                  <a:gd name="T1" fmla="*/ 0 h 34"/>
                  <a:gd name="T2" fmla="*/ 0 w 68"/>
                  <a:gd name="T3" fmla="*/ 0 h 34"/>
                  <a:gd name="T4" fmla="*/ 0 w 68"/>
                  <a:gd name="T5" fmla="*/ 0 h 34"/>
                  <a:gd name="T6" fmla="*/ 0 w 68"/>
                  <a:gd name="T7" fmla="*/ 0 h 34"/>
                  <a:gd name="T8" fmla="*/ 0 w 68"/>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34">
                    <a:moveTo>
                      <a:pt x="68" y="15"/>
                    </a:moveTo>
                    <a:lnTo>
                      <a:pt x="35" y="34"/>
                    </a:lnTo>
                    <a:lnTo>
                      <a:pt x="0" y="19"/>
                    </a:lnTo>
                    <a:lnTo>
                      <a:pt x="33" y="0"/>
                    </a:lnTo>
                    <a:lnTo>
                      <a:pt x="68" y="15"/>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49416" name="Line 332"/>
              <p:cNvSpPr>
                <a:spLocks noChangeShapeType="1"/>
              </p:cNvSpPr>
              <p:nvPr/>
            </p:nvSpPr>
            <p:spPr bwMode="auto">
              <a:xfrm flipH="1">
                <a:off x="2337" y="1801"/>
                <a:ext cx="7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7" name="Rectangle 333"/>
              <p:cNvSpPr>
                <a:spLocks noChangeArrowheads="1"/>
              </p:cNvSpPr>
              <p:nvPr/>
            </p:nvSpPr>
            <p:spPr bwMode="auto">
              <a:xfrm>
                <a:off x="2349" y="1823"/>
                <a:ext cx="3"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1</a:t>
                </a:r>
                <a:endParaRPr kumimoji="0" lang="en-AU" altLang="zh-CN" sz="2000">
                  <a:latin typeface="Arial Narrow" pitchFamily="34" charset="0"/>
                </a:endParaRPr>
              </a:p>
            </p:txBody>
          </p:sp>
          <p:sp>
            <p:nvSpPr>
              <p:cNvPr id="49418" name="Line 334"/>
              <p:cNvSpPr>
                <a:spLocks noChangeShapeType="1"/>
              </p:cNvSpPr>
              <p:nvPr/>
            </p:nvSpPr>
            <p:spPr bwMode="auto">
              <a:xfrm>
                <a:off x="2337" y="1808"/>
                <a:ext cx="12"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9" name="Line 335"/>
              <p:cNvSpPr>
                <a:spLocks noChangeShapeType="1"/>
              </p:cNvSpPr>
              <p:nvPr/>
            </p:nvSpPr>
            <p:spPr bwMode="auto">
              <a:xfrm flipV="1">
                <a:off x="2337" y="1802"/>
                <a:ext cx="11" cy="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0" name="Rectangle 336"/>
              <p:cNvSpPr>
                <a:spLocks noChangeArrowheads="1"/>
              </p:cNvSpPr>
              <p:nvPr/>
            </p:nvSpPr>
            <p:spPr bwMode="auto">
              <a:xfrm>
                <a:off x="2244" y="1925"/>
                <a:ext cx="92" cy="7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421" name="Rectangle 337"/>
              <p:cNvSpPr>
                <a:spLocks noChangeArrowheads="1"/>
              </p:cNvSpPr>
              <p:nvPr/>
            </p:nvSpPr>
            <p:spPr bwMode="auto">
              <a:xfrm>
                <a:off x="2294" y="1930"/>
                <a:ext cx="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File</a:t>
                </a:r>
                <a:endParaRPr kumimoji="0" lang="en-AU" altLang="zh-CN" sz="2000">
                  <a:latin typeface="Arial Narrow" pitchFamily="34" charset="0"/>
                </a:endParaRPr>
              </a:p>
            </p:txBody>
          </p:sp>
          <p:pic>
            <p:nvPicPr>
              <p:cNvPr id="49422" name="Picture 3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23" name="Picture 3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24" name="Picture 3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425" name="Rectangle 341"/>
              <p:cNvSpPr>
                <a:spLocks noChangeArrowheads="1"/>
              </p:cNvSpPr>
              <p:nvPr/>
            </p:nvSpPr>
            <p:spPr bwMode="auto">
              <a:xfrm>
                <a:off x="2278" y="1965"/>
                <a:ext cx="13"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read( )</a:t>
                </a:r>
                <a:endParaRPr kumimoji="0" lang="en-AU" altLang="zh-CN" sz="2000">
                  <a:latin typeface="Arial Narrow" pitchFamily="34" charset="0"/>
                </a:endParaRPr>
              </a:p>
            </p:txBody>
          </p:sp>
          <p:sp>
            <p:nvSpPr>
              <p:cNvPr id="49426" name="Line 342"/>
              <p:cNvSpPr>
                <a:spLocks noChangeShapeType="1"/>
              </p:cNvSpPr>
              <p:nvPr/>
            </p:nvSpPr>
            <p:spPr bwMode="auto">
              <a:xfrm flipH="1" flipV="1">
                <a:off x="2336" y="1980"/>
                <a:ext cx="74"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7" name="Freeform 343"/>
              <p:cNvSpPr>
                <a:spLocks/>
              </p:cNvSpPr>
              <p:nvPr/>
            </p:nvSpPr>
            <p:spPr bwMode="auto">
              <a:xfrm>
                <a:off x="2336" y="1978"/>
                <a:ext cx="20" cy="16"/>
              </a:xfrm>
              <a:custGeom>
                <a:avLst/>
                <a:gdLst>
                  <a:gd name="T0" fmla="*/ 0 w 80"/>
                  <a:gd name="T1" fmla="*/ 0 h 47"/>
                  <a:gd name="T2" fmla="*/ 0 w 80"/>
                  <a:gd name="T3" fmla="*/ 0 h 47"/>
                  <a:gd name="T4" fmla="*/ 0 w 80"/>
                  <a:gd name="T5" fmla="*/ 0 h 47"/>
                  <a:gd name="T6" fmla="*/ 0 w 80"/>
                  <a:gd name="T7" fmla="*/ 0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47">
                    <a:moveTo>
                      <a:pt x="0" y="4"/>
                    </a:moveTo>
                    <a:lnTo>
                      <a:pt x="80" y="0"/>
                    </a:lnTo>
                    <a:lnTo>
                      <a:pt x="65" y="47"/>
                    </a:lnTo>
                    <a:lnTo>
                      <a:pt x="0" y="4"/>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49428" name="Line 344"/>
              <p:cNvSpPr>
                <a:spLocks noChangeShapeType="1"/>
              </p:cNvSpPr>
              <p:nvPr/>
            </p:nvSpPr>
            <p:spPr bwMode="auto">
              <a:xfrm flipV="1">
                <a:off x="2290" y="1860"/>
                <a:ext cx="1" cy="3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9" name="Freeform 345"/>
              <p:cNvSpPr>
                <a:spLocks/>
              </p:cNvSpPr>
              <p:nvPr/>
            </p:nvSpPr>
            <p:spPr bwMode="auto">
              <a:xfrm>
                <a:off x="2285" y="1860"/>
                <a:ext cx="10"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61">
                    <a:moveTo>
                      <a:pt x="18" y="0"/>
                    </a:moveTo>
                    <a:lnTo>
                      <a:pt x="37" y="31"/>
                    </a:lnTo>
                    <a:lnTo>
                      <a:pt x="18" y="61"/>
                    </a:lnTo>
                    <a:lnTo>
                      <a:pt x="0" y="31"/>
                    </a:lnTo>
                    <a:lnTo>
                      <a:pt x="18"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49430" name="Line 346"/>
              <p:cNvSpPr>
                <a:spLocks noChangeShapeType="1"/>
              </p:cNvSpPr>
              <p:nvPr/>
            </p:nvSpPr>
            <p:spPr bwMode="auto">
              <a:xfrm>
                <a:off x="2290" y="1892"/>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1" name="Line 347"/>
              <p:cNvSpPr>
                <a:spLocks noChangeShapeType="1"/>
              </p:cNvSpPr>
              <p:nvPr/>
            </p:nvSpPr>
            <p:spPr bwMode="auto">
              <a:xfrm flipV="1">
                <a:off x="2290" y="1911"/>
                <a:ext cx="5"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2" name="Line 348"/>
              <p:cNvSpPr>
                <a:spLocks noChangeShapeType="1"/>
              </p:cNvSpPr>
              <p:nvPr/>
            </p:nvSpPr>
            <p:spPr bwMode="auto">
              <a:xfrm flipH="1" flipV="1">
                <a:off x="2285" y="1911"/>
                <a:ext cx="5"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3" name="Line 349"/>
              <p:cNvSpPr>
                <a:spLocks noChangeShapeType="1"/>
              </p:cNvSpPr>
              <p:nvPr/>
            </p:nvSpPr>
            <p:spPr bwMode="auto">
              <a:xfrm>
                <a:off x="2186" y="1744"/>
                <a:ext cx="57" cy="36"/>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4" name="Line 350"/>
              <p:cNvSpPr>
                <a:spLocks noChangeShapeType="1"/>
              </p:cNvSpPr>
              <p:nvPr/>
            </p:nvSpPr>
            <p:spPr bwMode="auto">
              <a:xfrm flipH="1" flipV="1">
                <a:off x="2235" y="1769"/>
                <a:ext cx="8" cy="1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5" name="Line 351"/>
              <p:cNvSpPr>
                <a:spLocks noChangeShapeType="1"/>
              </p:cNvSpPr>
              <p:nvPr/>
            </p:nvSpPr>
            <p:spPr bwMode="auto">
              <a:xfrm flipH="1" flipV="1">
                <a:off x="2231" y="1779"/>
                <a:ext cx="1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6" name="Line 352"/>
              <p:cNvSpPr>
                <a:spLocks noChangeShapeType="1"/>
              </p:cNvSpPr>
              <p:nvPr/>
            </p:nvSpPr>
            <p:spPr bwMode="auto">
              <a:xfrm flipV="1">
                <a:off x="2186" y="1701"/>
                <a:ext cx="118" cy="6"/>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7" name="Line 353"/>
              <p:cNvSpPr>
                <a:spLocks noChangeShapeType="1"/>
              </p:cNvSpPr>
              <p:nvPr/>
            </p:nvSpPr>
            <p:spPr bwMode="auto">
              <a:xfrm flipH="1">
                <a:off x="2293" y="1701"/>
                <a:ext cx="11" cy="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8" name="Line 354"/>
              <p:cNvSpPr>
                <a:spLocks noChangeShapeType="1"/>
              </p:cNvSpPr>
              <p:nvPr/>
            </p:nvSpPr>
            <p:spPr bwMode="auto">
              <a:xfrm flipH="1" flipV="1">
                <a:off x="2292" y="1696"/>
                <a:ext cx="12"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9" name="Freeform 355"/>
              <p:cNvSpPr>
                <a:spLocks/>
              </p:cNvSpPr>
              <p:nvPr/>
            </p:nvSpPr>
            <p:spPr bwMode="auto">
              <a:xfrm>
                <a:off x="2643" y="1744"/>
                <a:ext cx="104" cy="63"/>
              </a:xfrm>
              <a:custGeom>
                <a:avLst/>
                <a:gdLst>
                  <a:gd name="T0" fmla="*/ 0 w 332"/>
                  <a:gd name="T1" fmla="*/ 0 h 168"/>
                  <a:gd name="T2" fmla="*/ 0 w 332"/>
                  <a:gd name="T3" fmla="*/ 0 h 168"/>
                  <a:gd name="T4" fmla="*/ 0 w 332"/>
                  <a:gd name="T5" fmla="*/ 0 h 168"/>
                  <a:gd name="T6" fmla="*/ 0 w 332"/>
                  <a:gd name="T7" fmla="*/ 0 h 168"/>
                  <a:gd name="T8" fmla="*/ 0 w 332"/>
                  <a:gd name="T9" fmla="*/ 0 h 168"/>
                  <a:gd name="T10" fmla="*/ 0 w 332"/>
                  <a:gd name="T11" fmla="*/ 0 h 1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2" h="168">
                    <a:moveTo>
                      <a:pt x="0" y="0"/>
                    </a:moveTo>
                    <a:lnTo>
                      <a:pt x="296" y="0"/>
                    </a:lnTo>
                    <a:lnTo>
                      <a:pt x="332" y="36"/>
                    </a:lnTo>
                    <a:lnTo>
                      <a:pt x="332" y="168"/>
                    </a:lnTo>
                    <a:lnTo>
                      <a:pt x="0" y="168"/>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440" name="Freeform 356"/>
              <p:cNvSpPr>
                <a:spLocks/>
              </p:cNvSpPr>
              <p:nvPr/>
            </p:nvSpPr>
            <p:spPr bwMode="auto">
              <a:xfrm>
                <a:off x="2736" y="1744"/>
                <a:ext cx="11" cy="13"/>
              </a:xfrm>
              <a:custGeom>
                <a:avLst/>
                <a:gdLst>
                  <a:gd name="T0" fmla="*/ 0 w 36"/>
                  <a:gd name="T1" fmla="*/ 0 h 36"/>
                  <a:gd name="T2" fmla="*/ 0 w 36"/>
                  <a:gd name="T3" fmla="*/ 0 h 36"/>
                  <a:gd name="T4" fmla="*/ 0 w 36"/>
                  <a:gd name="T5" fmla="*/ 0 h 36"/>
                  <a:gd name="T6" fmla="*/ 0 60000 65536"/>
                  <a:gd name="T7" fmla="*/ 0 60000 65536"/>
                  <a:gd name="T8" fmla="*/ 0 60000 65536"/>
                </a:gdLst>
                <a:ahLst/>
                <a:cxnLst>
                  <a:cxn ang="T6">
                    <a:pos x="T0" y="T1"/>
                  </a:cxn>
                  <a:cxn ang="T7">
                    <a:pos x="T2" y="T3"/>
                  </a:cxn>
                  <a:cxn ang="T8">
                    <a:pos x="T4" y="T5"/>
                  </a:cxn>
                </a:cxnLst>
                <a:rect l="0" t="0" r="r" b="b"/>
                <a:pathLst>
                  <a:path w="36" h="36">
                    <a:moveTo>
                      <a:pt x="0" y="0"/>
                    </a:moveTo>
                    <a:lnTo>
                      <a:pt x="0" y="36"/>
                    </a:lnTo>
                    <a:lnTo>
                      <a:pt x="36" y="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441" name="Rectangle 357"/>
              <p:cNvSpPr>
                <a:spLocks noChangeArrowheads="1"/>
              </p:cNvSpPr>
              <p:nvPr/>
            </p:nvSpPr>
            <p:spPr bwMode="auto">
              <a:xfrm>
                <a:off x="2673" y="1746"/>
                <a:ext cx="2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read() fill the </a:t>
                </a:r>
                <a:endParaRPr kumimoji="0" lang="en-AU" altLang="zh-CN" sz="2000">
                  <a:latin typeface="Arial Narrow" pitchFamily="34" charset="0"/>
                </a:endParaRPr>
              </a:p>
            </p:txBody>
          </p:sp>
          <p:sp>
            <p:nvSpPr>
              <p:cNvPr id="49442" name="Rectangle 358"/>
              <p:cNvSpPr>
                <a:spLocks noChangeArrowheads="1"/>
              </p:cNvSpPr>
              <p:nvPr/>
            </p:nvSpPr>
            <p:spPr bwMode="auto">
              <a:xfrm>
                <a:off x="2661" y="1756"/>
                <a:ext cx="1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code..</a:t>
                </a:r>
                <a:endParaRPr kumimoji="0" lang="en-AU" altLang="zh-CN" sz="2000">
                  <a:latin typeface="Arial Narrow" pitchFamily="34" charset="0"/>
                </a:endParaRPr>
              </a:p>
            </p:txBody>
          </p:sp>
          <p:sp>
            <p:nvSpPr>
              <p:cNvPr id="49443" name="Line 359"/>
              <p:cNvSpPr>
                <a:spLocks noChangeShapeType="1"/>
              </p:cNvSpPr>
              <p:nvPr/>
            </p:nvSpPr>
            <p:spPr bwMode="auto">
              <a:xfrm flipH="1">
                <a:off x="2592" y="1780"/>
                <a:ext cx="51" cy="5"/>
              </a:xfrm>
              <a:prstGeom prst="line">
                <a:avLst/>
              </a:prstGeom>
              <a:noFill/>
              <a:ln w="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4" name="Line 360"/>
              <p:cNvSpPr>
                <a:spLocks noChangeShapeType="1"/>
              </p:cNvSpPr>
              <p:nvPr/>
            </p:nvSpPr>
            <p:spPr bwMode="invGray">
              <a:xfrm>
                <a:off x="2079" y="1995"/>
                <a:ext cx="122"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45" name="Line 361"/>
              <p:cNvSpPr>
                <a:spLocks noChangeShapeType="1"/>
              </p:cNvSpPr>
              <p:nvPr/>
            </p:nvSpPr>
            <p:spPr bwMode="invGray">
              <a:xfrm>
                <a:off x="2078" y="1974"/>
                <a:ext cx="122"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nvGrpSpPr>
              <p:cNvPr id="49446" name="Group 362"/>
              <p:cNvGrpSpPr>
                <a:grpSpLocks/>
              </p:cNvGrpSpPr>
              <p:nvPr/>
            </p:nvGrpSpPr>
            <p:grpSpPr bwMode="auto">
              <a:xfrm>
                <a:off x="2245" y="1951"/>
                <a:ext cx="91" cy="9"/>
                <a:chOff x="2245" y="1951"/>
                <a:chExt cx="91" cy="9"/>
              </a:xfrm>
            </p:grpSpPr>
            <p:sp>
              <p:nvSpPr>
                <p:cNvPr id="49463" name="Line 363"/>
                <p:cNvSpPr>
                  <a:spLocks noChangeShapeType="1"/>
                </p:cNvSpPr>
                <p:nvPr/>
              </p:nvSpPr>
              <p:spPr bwMode="invGray">
                <a:xfrm>
                  <a:off x="2245" y="1960"/>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64" name="Line 364"/>
                <p:cNvSpPr>
                  <a:spLocks noChangeShapeType="1"/>
                </p:cNvSpPr>
                <p:nvPr/>
              </p:nvSpPr>
              <p:spPr bwMode="invGray">
                <a:xfrm>
                  <a:off x="2246" y="1951"/>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49447" name="Rectangle 365"/>
              <p:cNvSpPr>
                <a:spLocks noChangeArrowheads="1"/>
              </p:cNvSpPr>
              <p:nvPr/>
            </p:nvSpPr>
            <p:spPr bwMode="auto">
              <a:xfrm>
                <a:off x="2412" y="1957"/>
                <a:ext cx="92" cy="7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nvGrpSpPr>
              <p:cNvPr id="49448" name="Group 366"/>
              <p:cNvGrpSpPr>
                <a:grpSpLocks/>
              </p:cNvGrpSpPr>
              <p:nvPr/>
            </p:nvGrpSpPr>
            <p:grpSpPr bwMode="auto">
              <a:xfrm>
                <a:off x="2413" y="1983"/>
                <a:ext cx="91" cy="9"/>
                <a:chOff x="2245" y="1951"/>
                <a:chExt cx="91" cy="9"/>
              </a:xfrm>
            </p:grpSpPr>
            <p:sp>
              <p:nvSpPr>
                <p:cNvPr id="49461" name="Line 367"/>
                <p:cNvSpPr>
                  <a:spLocks noChangeShapeType="1"/>
                </p:cNvSpPr>
                <p:nvPr/>
              </p:nvSpPr>
              <p:spPr bwMode="invGray">
                <a:xfrm>
                  <a:off x="2245" y="1960"/>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62" name="Line 368"/>
                <p:cNvSpPr>
                  <a:spLocks noChangeShapeType="1"/>
                </p:cNvSpPr>
                <p:nvPr/>
              </p:nvSpPr>
              <p:spPr bwMode="invGray">
                <a:xfrm>
                  <a:off x="2246" y="1951"/>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nvGrpSpPr>
              <p:cNvPr id="49449" name="Group 369"/>
              <p:cNvGrpSpPr>
                <a:grpSpLocks/>
              </p:cNvGrpSpPr>
              <p:nvPr/>
            </p:nvGrpSpPr>
            <p:grpSpPr bwMode="auto">
              <a:xfrm>
                <a:off x="2243" y="1786"/>
                <a:ext cx="91" cy="9"/>
                <a:chOff x="2245" y="1951"/>
                <a:chExt cx="91" cy="9"/>
              </a:xfrm>
            </p:grpSpPr>
            <p:sp>
              <p:nvSpPr>
                <p:cNvPr id="49459" name="Line 370"/>
                <p:cNvSpPr>
                  <a:spLocks noChangeShapeType="1"/>
                </p:cNvSpPr>
                <p:nvPr/>
              </p:nvSpPr>
              <p:spPr bwMode="invGray">
                <a:xfrm>
                  <a:off x="2245" y="1960"/>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60" name="Line 371"/>
                <p:cNvSpPr>
                  <a:spLocks noChangeShapeType="1"/>
                </p:cNvSpPr>
                <p:nvPr/>
              </p:nvSpPr>
              <p:spPr bwMode="invGray">
                <a:xfrm>
                  <a:off x="2246" y="1951"/>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nvGrpSpPr>
              <p:cNvPr id="49450" name="Group 372"/>
              <p:cNvGrpSpPr>
                <a:grpSpLocks/>
              </p:cNvGrpSpPr>
              <p:nvPr/>
            </p:nvGrpSpPr>
            <p:grpSpPr bwMode="auto">
              <a:xfrm>
                <a:off x="2089" y="1691"/>
                <a:ext cx="91" cy="9"/>
                <a:chOff x="2245" y="1951"/>
                <a:chExt cx="91" cy="9"/>
              </a:xfrm>
            </p:grpSpPr>
            <p:sp>
              <p:nvSpPr>
                <p:cNvPr id="49457" name="Line 373"/>
                <p:cNvSpPr>
                  <a:spLocks noChangeShapeType="1"/>
                </p:cNvSpPr>
                <p:nvPr/>
              </p:nvSpPr>
              <p:spPr bwMode="invGray">
                <a:xfrm>
                  <a:off x="2245" y="1960"/>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58" name="Line 374"/>
                <p:cNvSpPr>
                  <a:spLocks noChangeShapeType="1"/>
                </p:cNvSpPr>
                <p:nvPr/>
              </p:nvSpPr>
              <p:spPr bwMode="invGray">
                <a:xfrm>
                  <a:off x="2246" y="1951"/>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49451" name="Rectangle 375"/>
              <p:cNvSpPr>
                <a:spLocks noChangeArrowheads="1"/>
              </p:cNvSpPr>
              <p:nvPr/>
            </p:nvSpPr>
            <p:spPr bwMode="auto">
              <a:xfrm>
                <a:off x="2308" y="1651"/>
                <a:ext cx="94" cy="9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nvGrpSpPr>
              <p:cNvPr id="49452" name="Group 376"/>
              <p:cNvGrpSpPr>
                <a:grpSpLocks/>
              </p:cNvGrpSpPr>
              <p:nvPr/>
            </p:nvGrpSpPr>
            <p:grpSpPr bwMode="auto">
              <a:xfrm>
                <a:off x="2309" y="1678"/>
                <a:ext cx="91" cy="9"/>
                <a:chOff x="2245" y="1951"/>
                <a:chExt cx="91" cy="9"/>
              </a:xfrm>
            </p:grpSpPr>
            <p:sp>
              <p:nvSpPr>
                <p:cNvPr id="49455" name="Line 377"/>
                <p:cNvSpPr>
                  <a:spLocks noChangeShapeType="1"/>
                </p:cNvSpPr>
                <p:nvPr/>
              </p:nvSpPr>
              <p:spPr bwMode="invGray">
                <a:xfrm>
                  <a:off x="2245" y="1960"/>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56" name="Line 378"/>
                <p:cNvSpPr>
                  <a:spLocks noChangeShapeType="1"/>
                </p:cNvSpPr>
                <p:nvPr/>
              </p:nvSpPr>
              <p:spPr bwMode="invGray">
                <a:xfrm>
                  <a:off x="2246" y="1951"/>
                  <a:ext cx="90"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49453" name="Line 379"/>
              <p:cNvSpPr>
                <a:spLocks noChangeShapeType="1"/>
              </p:cNvSpPr>
              <p:nvPr/>
            </p:nvSpPr>
            <p:spPr bwMode="invGray">
              <a:xfrm>
                <a:off x="2493" y="1735"/>
                <a:ext cx="102"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49454" name="Line 380"/>
              <p:cNvSpPr>
                <a:spLocks noChangeShapeType="1"/>
              </p:cNvSpPr>
              <p:nvPr/>
            </p:nvSpPr>
            <p:spPr bwMode="invGray">
              <a:xfrm>
                <a:off x="2492" y="1691"/>
                <a:ext cx="99" cy="0"/>
              </a:xfrm>
              <a:prstGeom prst="line">
                <a:avLst/>
              </a:prstGeom>
              <a:noFill/>
              <a:ln w="1651">
                <a:solidFill>
                  <a:schemeClr val="bg1"/>
                </a:solidFill>
                <a:round/>
                <a:headEnd/>
                <a:tailE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49162" name="Rectangle 565"/>
            <p:cNvSpPr>
              <a:spLocks noChangeArrowheads="1"/>
            </p:cNvSpPr>
            <p:nvPr/>
          </p:nvSpPr>
          <p:spPr bwMode="auto">
            <a:xfrm>
              <a:off x="2368550" y="5921375"/>
              <a:ext cx="13731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200">
                  <a:solidFill>
                    <a:srgbClr val="0000FF"/>
                  </a:solidFill>
                  <a:latin typeface="Arial" pitchFamily="34" charset="0"/>
                </a:rPr>
                <a:t>Sequence Diagram</a:t>
              </a:r>
              <a:endParaRPr kumimoji="0" lang="en-AU" altLang="zh-CN" sz="1200">
                <a:latin typeface="Arial Narrow" pitchFamily="34" charset="0"/>
              </a:endParaRPr>
            </a:p>
          </p:txBody>
        </p:sp>
        <p:grpSp>
          <p:nvGrpSpPr>
            <p:cNvPr id="49163" name="Group 566"/>
            <p:cNvGrpSpPr>
              <a:grpSpLocks/>
            </p:cNvGrpSpPr>
            <p:nvPr/>
          </p:nvGrpSpPr>
          <p:grpSpPr bwMode="auto">
            <a:xfrm>
              <a:off x="2152650" y="4437063"/>
              <a:ext cx="1797050" cy="1387475"/>
              <a:chOff x="1296" y="3162"/>
              <a:chExt cx="656" cy="387"/>
            </a:xfrm>
          </p:grpSpPr>
          <p:sp>
            <p:nvSpPr>
              <p:cNvPr id="49227" name="Oval 567"/>
              <p:cNvSpPr>
                <a:spLocks noChangeArrowheads="1"/>
              </p:cNvSpPr>
              <p:nvPr/>
            </p:nvSpPr>
            <p:spPr bwMode="auto">
              <a:xfrm>
                <a:off x="1461" y="3162"/>
                <a:ext cx="11" cy="10"/>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28" name="Line 568"/>
              <p:cNvSpPr>
                <a:spLocks noChangeShapeType="1"/>
              </p:cNvSpPr>
              <p:nvPr/>
            </p:nvSpPr>
            <p:spPr bwMode="auto">
              <a:xfrm>
                <a:off x="1466" y="3172"/>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9" name="Line 569"/>
              <p:cNvSpPr>
                <a:spLocks noChangeShapeType="1"/>
              </p:cNvSpPr>
              <p:nvPr/>
            </p:nvSpPr>
            <p:spPr bwMode="auto">
              <a:xfrm>
                <a:off x="1457" y="3175"/>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0" name="Freeform 570"/>
              <p:cNvSpPr>
                <a:spLocks/>
              </p:cNvSpPr>
              <p:nvPr/>
            </p:nvSpPr>
            <p:spPr bwMode="auto">
              <a:xfrm>
                <a:off x="1454" y="3182"/>
                <a:ext cx="24" cy="11"/>
              </a:xfrm>
              <a:custGeom>
                <a:avLst/>
                <a:gdLst>
                  <a:gd name="T0" fmla="*/ 0 w 108"/>
                  <a:gd name="T1" fmla="*/ 0 h 54"/>
                  <a:gd name="T2" fmla="*/ 0 w 108"/>
                  <a:gd name="T3" fmla="*/ 0 h 54"/>
                  <a:gd name="T4" fmla="*/ 0 w 108"/>
                  <a:gd name="T5" fmla="*/ 0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31" name="Rectangle 571"/>
              <p:cNvSpPr>
                <a:spLocks noChangeArrowheads="1"/>
              </p:cNvSpPr>
              <p:nvPr/>
            </p:nvSpPr>
            <p:spPr bwMode="auto">
              <a:xfrm>
                <a:off x="1462" y="3194"/>
                <a:ext cx="18"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user</a:t>
                </a:r>
                <a:endParaRPr kumimoji="0" lang="en-AU" altLang="zh-CN" sz="2000">
                  <a:latin typeface="Arial Narrow" pitchFamily="34" charset="0"/>
                </a:endParaRPr>
              </a:p>
            </p:txBody>
          </p:sp>
          <p:sp>
            <p:nvSpPr>
              <p:cNvPr id="49232" name="Line 572"/>
              <p:cNvSpPr>
                <a:spLocks noChangeShapeType="1"/>
              </p:cNvSpPr>
              <p:nvPr/>
            </p:nvSpPr>
            <p:spPr bwMode="auto">
              <a:xfrm>
                <a:off x="1466" y="3221"/>
                <a:ext cx="1" cy="32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3" name="Rectangle 573"/>
              <p:cNvSpPr>
                <a:spLocks noChangeArrowheads="1"/>
              </p:cNvSpPr>
              <p:nvPr/>
            </p:nvSpPr>
            <p:spPr bwMode="auto">
              <a:xfrm>
                <a:off x="1543" y="3172"/>
                <a:ext cx="73" cy="3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34" name="Rectangle 574"/>
              <p:cNvSpPr>
                <a:spLocks noChangeArrowheads="1"/>
              </p:cNvSpPr>
              <p:nvPr/>
            </p:nvSpPr>
            <p:spPr bwMode="auto">
              <a:xfrm>
                <a:off x="1567" y="3174"/>
                <a:ext cx="40"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mainWnd</a:t>
                </a:r>
                <a:endParaRPr kumimoji="0" lang="en-AU" altLang="zh-CN" sz="2000">
                  <a:latin typeface="Arial Narrow" pitchFamily="34" charset="0"/>
                </a:endParaRPr>
              </a:p>
            </p:txBody>
          </p:sp>
          <p:sp>
            <p:nvSpPr>
              <p:cNvPr id="49235" name="Line 575"/>
              <p:cNvSpPr>
                <a:spLocks noChangeShapeType="1"/>
              </p:cNvSpPr>
              <p:nvPr/>
            </p:nvSpPr>
            <p:spPr bwMode="auto">
              <a:xfrm>
                <a:off x="1579" y="3221"/>
                <a:ext cx="1" cy="32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6" name="Rectangle 576"/>
              <p:cNvSpPr>
                <a:spLocks noChangeArrowheads="1"/>
              </p:cNvSpPr>
              <p:nvPr/>
            </p:nvSpPr>
            <p:spPr bwMode="auto">
              <a:xfrm>
                <a:off x="1628" y="3172"/>
                <a:ext cx="79" cy="3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37" name="Rectangle 577"/>
              <p:cNvSpPr>
                <a:spLocks noChangeArrowheads="1"/>
              </p:cNvSpPr>
              <p:nvPr/>
            </p:nvSpPr>
            <p:spPr bwMode="auto">
              <a:xfrm>
                <a:off x="1655" y="3174"/>
                <a:ext cx="34"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fileMgr : </a:t>
                </a:r>
                <a:endParaRPr kumimoji="0" lang="en-AU" altLang="zh-CN" sz="2000">
                  <a:latin typeface="Arial Narrow" pitchFamily="34" charset="0"/>
                </a:endParaRPr>
              </a:p>
            </p:txBody>
          </p:sp>
          <p:sp>
            <p:nvSpPr>
              <p:cNvPr id="49238" name="Rectangle 578"/>
              <p:cNvSpPr>
                <a:spLocks noChangeArrowheads="1"/>
              </p:cNvSpPr>
              <p:nvPr/>
            </p:nvSpPr>
            <p:spPr bwMode="auto">
              <a:xfrm>
                <a:off x="1658" y="3190"/>
                <a:ext cx="3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FileMgr</a:t>
                </a:r>
                <a:endParaRPr kumimoji="0" lang="en-AU" altLang="zh-CN" sz="2000">
                  <a:latin typeface="Arial Narrow" pitchFamily="34" charset="0"/>
                </a:endParaRPr>
              </a:p>
            </p:txBody>
          </p:sp>
          <p:sp>
            <p:nvSpPr>
              <p:cNvPr id="49239" name="Line 579"/>
              <p:cNvSpPr>
                <a:spLocks noChangeShapeType="1"/>
              </p:cNvSpPr>
              <p:nvPr/>
            </p:nvSpPr>
            <p:spPr bwMode="auto">
              <a:xfrm>
                <a:off x="1667" y="3221"/>
                <a:ext cx="1" cy="32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0" name="Rectangle 580"/>
              <p:cNvSpPr>
                <a:spLocks noChangeArrowheads="1"/>
              </p:cNvSpPr>
              <p:nvPr/>
            </p:nvSpPr>
            <p:spPr bwMode="auto">
              <a:xfrm>
                <a:off x="1880" y="3172"/>
                <a:ext cx="72" cy="3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41" name="Rectangle 581"/>
              <p:cNvSpPr>
                <a:spLocks noChangeArrowheads="1"/>
              </p:cNvSpPr>
              <p:nvPr/>
            </p:nvSpPr>
            <p:spPr bwMode="auto">
              <a:xfrm>
                <a:off x="1903" y="3174"/>
                <a:ext cx="40"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repository</a:t>
                </a:r>
                <a:endParaRPr kumimoji="0" lang="en-AU" altLang="zh-CN" sz="2000">
                  <a:latin typeface="Arial Narrow" pitchFamily="34" charset="0"/>
                </a:endParaRPr>
              </a:p>
            </p:txBody>
          </p:sp>
          <p:sp>
            <p:nvSpPr>
              <p:cNvPr id="49242" name="Line 582"/>
              <p:cNvSpPr>
                <a:spLocks noChangeShapeType="1"/>
              </p:cNvSpPr>
              <p:nvPr/>
            </p:nvSpPr>
            <p:spPr bwMode="auto">
              <a:xfrm>
                <a:off x="1916" y="3221"/>
                <a:ext cx="1" cy="32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3" name="Rectangle 583"/>
              <p:cNvSpPr>
                <a:spLocks noChangeArrowheads="1"/>
              </p:cNvSpPr>
              <p:nvPr/>
            </p:nvSpPr>
            <p:spPr bwMode="auto">
              <a:xfrm>
                <a:off x="1727" y="3172"/>
                <a:ext cx="79" cy="3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44" name="Rectangle 584"/>
              <p:cNvSpPr>
                <a:spLocks noChangeArrowheads="1"/>
              </p:cNvSpPr>
              <p:nvPr/>
            </p:nvSpPr>
            <p:spPr bwMode="auto">
              <a:xfrm>
                <a:off x="1751" y="3174"/>
                <a:ext cx="47"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document : </a:t>
                </a:r>
                <a:endParaRPr kumimoji="0" lang="en-AU" altLang="zh-CN" sz="2000">
                  <a:latin typeface="Arial Narrow" pitchFamily="34" charset="0"/>
                </a:endParaRPr>
              </a:p>
            </p:txBody>
          </p:sp>
          <p:sp>
            <p:nvSpPr>
              <p:cNvPr id="49245" name="Rectangle 585"/>
              <p:cNvSpPr>
                <a:spLocks noChangeArrowheads="1"/>
              </p:cNvSpPr>
              <p:nvPr/>
            </p:nvSpPr>
            <p:spPr bwMode="auto">
              <a:xfrm>
                <a:off x="1751" y="3190"/>
                <a:ext cx="42"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Document</a:t>
                </a:r>
                <a:endParaRPr kumimoji="0" lang="en-AU" altLang="zh-CN" sz="2000">
                  <a:latin typeface="Arial Narrow" pitchFamily="34" charset="0"/>
                </a:endParaRPr>
              </a:p>
            </p:txBody>
          </p:sp>
          <p:sp>
            <p:nvSpPr>
              <p:cNvPr id="49246" name="Line 586"/>
              <p:cNvSpPr>
                <a:spLocks noChangeShapeType="1"/>
              </p:cNvSpPr>
              <p:nvPr/>
            </p:nvSpPr>
            <p:spPr bwMode="auto">
              <a:xfrm>
                <a:off x="1766" y="3221"/>
                <a:ext cx="1" cy="32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7" name="Rectangle 587"/>
              <p:cNvSpPr>
                <a:spLocks noChangeArrowheads="1"/>
              </p:cNvSpPr>
              <p:nvPr/>
            </p:nvSpPr>
            <p:spPr bwMode="auto">
              <a:xfrm>
                <a:off x="1824" y="3172"/>
                <a:ext cx="45" cy="3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48" name="Rectangle 588"/>
              <p:cNvSpPr>
                <a:spLocks noChangeArrowheads="1"/>
              </p:cNvSpPr>
              <p:nvPr/>
            </p:nvSpPr>
            <p:spPr bwMode="auto">
              <a:xfrm>
                <a:off x="1841" y="3174"/>
                <a:ext cx="2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200" b="0" u="sng">
                    <a:solidFill>
                      <a:srgbClr val="000000"/>
                    </a:solidFill>
                    <a:latin typeface="Arial" pitchFamily="34" charset="0"/>
                  </a:rPr>
                  <a:t>gFile</a:t>
                </a:r>
                <a:endParaRPr kumimoji="0" lang="en-AU" altLang="zh-CN" sz="2000">
                  <a:latin typeface="Arial Narrow" pitchFamily="34" charset="0"/>
                </a:endParaRPr>
              </a:p>
            </p:txBody>
          </p:sp>
          <p:sp>
            <p:nvSpPr>
              <p:cNvPr id="49249" name="Line 589"/>
              <p:cNvSpPr>
                <a:spLocks noChangeShapeType="1"/>
              </p:cNvSpPr>
              <p:nvPr/>
            </p:nvSpPr>
            <p:spPr bwMode="auto">
              <a:xfrm>
                <a:off x="1846" y="3221"/>
                <a:ext cx="1" cy="32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0" name="Line 590"/>
              <p:cNvSpPr>
                <a:spLocks noChangeShapeType="1"/>
              </p:cNvSpPr>
              <p:nvPr/>
            </p:nvSpPr>
            <p:spPr bwMode="auto">
              <a:xfrm>
                <a:off x="1466" y="3258"/>
                <a:ext cx="1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1" name="Line 591"/>
              <p:cNvSpPr>
                <a:spLocks noChangeShapeType="1"/>
              </p:cNvSpPr>
              <p:nvPr/>
            </p:nvSpPr>
            <p:spPr bwMode="auto">
              <a:xfrm flipH="1">
                <a:off x="1571" y="3258"/>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2" name="Line 592"/>
              <p:cNvSpPr>
                <a:spLocks noChangeShapeType="1"/>
              </p:cNvSpPr>
              <p:nvPr/>
            </p:nvSpPr>
            <p:spPr bwMode="auto">
              <a:xfrm flipH="1" flipV="1">
                <a:off x="1571" y="3254"/>
                <a:ext cx="8"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3" name="Rectangle 593"/>
              <p:cNvSpPr>
                <a:spLocks noChangeArrowheads="1"/>
              </p:cNvSpPr>
              <p:nvPr/>
            </p:nvSpPr>
            <p:spPr bwMode="auto">
              <a:xfrm>
                <a:off x="1517" y="3246"/>
                <a:ext cx="46"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1: Doc view  request ( )</a:t>
                </a:r>
                <a:endParaRPr kumimoji="0" lang="en-AU" altLang="zh-CN" sz="2000">
                  <a:latin typeface="Arial Narrow" pitchFamily="34" charset="0"/>
                </a:endParaRPr>
              </a:p>
            </p:txBody>
          </p:sp>
          <p:sp>
            <p:nvSpPr>
              <p:cNvPr id="49254" name="Line 594"/>
              <p:cNvSpPr>
                <a:spLocks noChangeShapeType="1"/>
              </p:cNvSpPr>
              <p:nvPr/>
            </p:nvSpPr>
            <p:spPr bwMode="auto">
              <a:xfrm>
                <a:off x="1580" y="3285"/>
                <a:ext cx="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5" name="Line 595"/>
              <p:cNvSpPr>
                <a:spLocks noChangeShapeType="1"/>
              </p:cNvSpPr>
              <p:nvPr/>
            </p:nvSpPr>
            <p:spPr bwMode="auto">
              <a:xfrm flipH="1">
                <a:off x="1659" y="3285"/>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6" name="Line 596"/>
              <p:cNvSpPr>
                <a:spLocks noChangeShapeType="1"/>
              </p:cNvSpPr>
              <p:nvPr/>
            </p:nvSpPr>
            <p:spPr bwMode="auto">
              <a:xfrm flipH="1" flipV="1">
                <a:off x="1659" y="3282"/>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7" name="Rectangle 597"/>
              <p:cNvSpPr>
                <a:spLocks noChangeArrowheads="1"/>
              </p:cNvSpPr>
              <p:nvPr/>
            </p:nvSpPr>
            <p:spPr bwMode="auto">
              <a:xfrm>
                <a:off x="1622" y="3273"/>
                <a:ext cx="26"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2: fetchDoc( )</a:t>
                </a:r>
                <a:endParaRPr kumimoji="0" lang="en-AU" altLang="zh-CN" sz="2000">
                  <a:latin typeface="Arial Narrow" pitchFamily="34" charset="0"/>
                </a:endParaRPr>
              </a:p>
            </p:txBody>
          </p:sp>
          <p:sp>
            <p:nvSpPr>
              <p:cNvPr id="49258" name="Line 598"/>
              <p:cNvSpPr>
                <a:spLocks noChangeShapeType="1"/>
              </p:cNvSpPr>
              <p:nvPr/>
            </p:nvSpPr>
            <p:spPr bwMode="auto">
              <a:xfrm>
                <a:off x="1667" y="3309"/>
                <a:ext cx="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9" name="Line 599"/>
              <p:cNvSpPr>
                <a:spLocks noChangeShapeType="1"/>
              </p:cNvSpPr>
              <p:nvPr/>
            </p:nvSpPr>
            <p:spPr bwMode="auto">
              <a:xfrm flipH="1">
                <a:off x="1758" y="3309"/>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0" name="Line 600"/>
              <p:cNvSpPr>
                <a:spLocks noChangeShapeType="1"/>
              </p:cNvSpPr>
              <p:nvPr/>
            </p:nvSpPr>
            <p:spPr bwMode="auto">
              <a:xfrm flipH="1" flipV="1">
                <a:off x="1758" y="3305"/>
                <a:ext cx="8"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1" name="Rectangle 601"/>
              <p:cNvSpPr>
                <a:spLocks noChangeArrowheads="1"/>
              </p:cNvSpPr>
              <p:nvPr/>
            </p:nvSpPr>
            <p:spPr bwMode="auto">
              <a:xfrm>
                <a:off x="1714" y="3296"/>
                <a:ext cx="2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3: create ( )</a:t>
                </a:r>
                <a:endParaRPr kumimoji="0" lang="en-AU" altLang="zh-CN" sz="2000">
                  <a:latin typeface="Arial Narrow" pitchFamily="34" charset="0"/>
                </a:endParaRPr>
              </a:p>
            </p:txBody>
          </p:sp>
          <p:sp>
            <p:nvSpPr>
              <p:cNvPr id="49262" name="Line 602"/>
              <p:cNvSpPr>
                <a:spLocks noChangeShapeType="1"/>
              </p:cNvSpPr>
              <p:nvPr/>
            </p:nvSpPr>
            <p:spPr bwMode="auto">
              <a:xfrm>
                <a:off x="1667" y="3339"/>
                <a:ext cx="17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3" name="Line 603"/>
              <p:cNvSpPr>
                <a:spLocks noChangeShapeType="1"/>
              </p:cNvSpPr>
              <p:nvPr/>
            </p:nvSpPr>
            <p:spPr bwMode="auto">
              <a:xfrm flipH="1">
                <a:off x="1838" y="3339"/>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4" name="Line 604"/>
              <p:cNvSpPr>
                <a:spLocks noChangeShapeType="1"/>
              </p:cNvSpPr>
              <p:nvPr/>
            </p:nvSpPr>
            <p:spPr bwMode="auto">
              <a:xfrm flipH="1" flipV="1">
                <a:off x="1838" y="3336"/>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5" name="Rectangle 605"/>
              <p:cNvSpPr>
                <a:spLocks noChangeArrowheads="1"/>
              </p:cNvSpPr>
              <p:nvPr/>
            </p:nvSpPr>
            <p:spPr bwMode="auto">
              <a:xfrm>
                <a:off x="1754" y="3327"/>
                <a:ext cx="2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4: create ( )</a:t>
                </a:r>
                <a:endParaRPr kumimoji="0" lang="en-AU" altLang="zh-CN" sz="2000">
                  <a:latin typeface="Arial Narrow" pitchFamily="34" charset="0"/>
                </a:endParaRPr>
              </a:p>
            </p:txBody>
          </p:sp>
          <p:sp>
            <p:nvSpPr>
              <p:cNvPr id="49266" name="Line 606"/>
              <p:cNvSpPr>
                <a:spLocks noChangeShapeType="1"/>
              </p:cNvSpPr>
              <p:nvPr/>
            </p:nvSpPr>
            <p:spPr bwMode="auto">
              <a:xfrm>
                <a:off x="1667" y="3366"/>
                <a:ext cx="24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7" name="Line 607"/>
              <p:cNvSpPr>
                <a:spLocks noChangeShapeType="1"/>
              </p:cNvSpPr>
              <p:nvPr/>
            </p:nvSpPr>
            <p:spPr bwMode="auto">
              <a:xfrm flipH="1">
                <a:off x="1908" y="3366"/>
                <a:ext cx="8"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8" name="Line 608"/>
              <p:cNvSpPr>
                <a:spLocks noChangeShapeType="1"/>
              </p:cNvSpPr>
              <p:nvPr/>
            </p:nvSpPr>
            <p:spPr bwMode="auto">
              <a:xfrm flipH="1" flipV="1">
                <a:off x="1908" y="3363"/>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9" name="Rectangle 609"/>
              <p:cNvSpPr>
                <a:spLocks noChangeArrowheads="1"/>
              </p:cNvSpPr>
              <p:nvPr/>
            </p:nvSpPr>
            <p:spPr bwMode="auto">
              <a:xfrm>
                <a:off x="1789" y="3354"/>
                <a:ext cx="2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5: readDoc ( )</a:t>
                </a:r>
                <a:endParaRPr kumimoji="0" lang="en-AU" altLang="zh-CN" sz="2000">
                  <a:latin typeface="Arial Narrow" pitchFamily="34" charset="0"/>
                </a:endParaRPr>
              </a:p>
            </p:txBody>
          </p:sp>
          <p:sp>
            <p:nvSpPr>
              <p:cNvPr id="49270" name="Line 610"/>
              <p:cNvSpPr>
                <a:spLocks noChangeShapeType="1"/>
              </p:cNvSpPr>
              <p:nvPr/>
            </p:nvSpPr>
            <p:spPr bwMode="auto">
              <a:xfrm>
                <a:off x="1667" y="3400"/>
                <a:ext cx="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1" name="Line 611"/>
              <p:cNvSpPr>
                <a:spLocks noChangeShapeType="1"/>
              </p:cNvSpPr>
              <p:nvPr/>
            </p:nvSpPr>
            <p:spPr bwMode="auto">
              <a:xfrm flipH="1">
                <a:off x="1758" y="3400"/>
                <a:ext cx="8"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2" name="Line 612"/>
              <p:cNvSpPr>
                <a:spLocks noChangeShapeType="1"/>
              </p:cNvSpPr>
              <p:nvPr/>
            </p:nvSpPr>
            <p:spPr bwMode="auto">
              <a:xfrm flipH="1" flipV="1">
                <a:off x="1758" y="3397"/>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3" name="Rectangle 613"/>
              <p:cNvSpPr>
                <a:spLocks noChangeArrowheads="1"/>
              </p:cNvSpPr>
              <p:nvPr/>
            </p:nvSpPr>
            <p:spPr bwMode="auto">
              <a:xfrm>
                <a:off x="1713" y="3388"/>
                <a:ext cx="36"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6: fillDocument ( )</a:t>
                </a:r>
                <a:endParaRPr kumimoji="0" lang="en-AU" altLang="zh-CN" sz="2000">
                  <a:latin typeface="Arial Narrow" pitchFamily="34" charset="0"/>
                </a:endParaRPr>
              </a:p>
            </p:txBody>
          </p:sp>
          <p:sp>
            <p:nvSpPr>
              <p:cNvPr id="49274" name="Line 614"/>
              <p:cNvSpPr>
                <a:spLocks noChangeShapeType="1"/>
              </p:cNvSpPr>
              <p:nvPr/>
            </p:nvSpPr>
            <p:spPr bwMode="auto">
              <a:xfrm>
                <a:off x="1667" y="3431"/>
                <a:ext cx="24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5" name="Line 615"/>
              <p:cNvSpPr>
                <a:spLocks noChangeShapeType="1"/>
              </p:cNvSpPr>
              <p:nvPr/>
            </p:nvSpPr>
            <p:spPr bwMode="auto">
              <a:xfrm flipH="1">
                <a:off x="1908" y="3431"/>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6" name="Line 616"/>
              <p:cNvSpPr>
                <a:spLocks noChangeShapeType="1"/>
              </p:cNvSpPr>
              <p:nvPr/>
            </p:nvSpPr>
            <p:spPr bwMode="auto">
              <a:xfrm flipH="1" flipV="1">
                <a:off x="1908" y="3428"/>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7" name="Rectangle 617"/>
              <p:cNvSpPr>
                <a:spLocks noChangeArrowheads="1"/>
              </p:cNvSpPr>
              <p:nvPr/>
            </p:nvSpPr>
            <p:spPr bwMode="auto">
              <a:xfrm>
                <a:off x="1789" y="3419"/>
                <a:ext cx="27"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7: readFile ( )</a:t>
                </a:r>
                <a:endParaRPr kumimoji="0" lang="en-AU" altLang="zh-CN" sz="2000">
                  <a:latin typeface="Arial Narrow" pitchFamily="34" charset="0"/>
                </a:endParaRPr>
              </a:p>
            </p:txBody>
          </p:sp>
          <p:sp>
            <p:nvSpPr>
              <p:cNvPr id="49278" name="Line 618"/>
              <p:cNvSpPr>
                <a:spLocks noChangeShapeType="1"/>
              </p:cNvSpPr>
              <p:nvPr/>
            </p:nvSpPr>
            <p:spPr bwMode="auto">
              <a:xfrm>
                <a:off x="1667" y="3462"/>
                <a:ext cx="17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9" name="Line 619"/>
              <p:cNvSpPr>
                <a:spLocks noChangeShapeType="1"/>
              </p:cNvSpPr>
              <p:nvPr/>
            </p:nvSpPr>
            <p:spPr bwMode="auto">
              <a:xfrm flipH="1">
                <a:off x="1838" y="3462"/>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0" name="Line 620"/>
              <p:cNvSpPr>
                <a:spLocks noChangeShapeType="1"/>
              </p:cNvSpPr>
              <p:nvPr/>
            </p:nvSpPr>
            <p:spPr bwMode="auto">
              <a:xfrm flipH="1" flipV="1">
                <a:off x="1838" y="3458"/>
                <a:ext cx="8"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1" name="Rectangle 621"/>
              <p:cNvSpPr>
                <a:spLocks noChangeArrowheads="1"/>
              </p:cNvSpPr>
              <p:nvPr/>
            </p:nvSpPr>
            <p:spPr bwMode="auto">
              <a:xfrm>
                <a:off x="1754" y="3449"/>
                <a:ext cx="2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8: fillFile ( )</a:t>
                </a:r>
                <a:endParaRPr kumimoji="0" lang="en-AU" altLang="zh-CN" sz="2000">
                  <a:latin typeface="Arial Narrow" pitchFamily="34" charset="0"/>
                </a:endParaRPr>
              </a:p>
            </p:txBody>
          </p:sp>
          <p:sp>
            <p:nvSpPr>
              <p:cNvPr id="49282" name="Line 622"/>
              <p:cNvSpPr>
                <a:spLocks noChangeShapeType="1"/>
              </p:cNvSpPr>
              <p:nvPr/>
            </p:nvSpPr>
            <p:spPr bwMode="auto">
              <a:xfrm>
                <a:off x="1580" y="3485"/>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3" name="Line 623"/>
              <p:cNvSpPr>
                <a:spLocks noChangeShapeType="1"/>
              </p:cNvSpPr>
              <p:nvPr/>
            </p:nvSpPr>
            <p:spPr bwMode="auto">
              <a:xfrm>
                <a:off x="1614" y="348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4" name="Line 624"/>
              <p:cNvSpPr>
                <a:spLocks noChangeShapeType="1"/>
              </p:cNvSpPr>
              <p:nvPr/>
            </p:nvSpPr>
            <p:spPr bwMode="auto">
              <a:xfrm flipH="1">
                <a:off x="1580" y="3497"/>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5" name="Line 625"/>
              <p:cNvSpPr>
                <a:spLocks noChangeShapeType="1"/>
              </p:cNvSpPr>
              <p:nvPr/>
            </p:nvSpPr>
            <p:spPr bwMode="auto">
              <a:xfrm>
                <a:off x="1580" y="3497"/>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6" name="Line 626"/>
              <p:cNvSpPr>
                <a:spLocks noChangeShapeType="1"/>
              </p:cNvSpPr>
              <p:nvPr/>
            </p:nvSpPr>
            <p:spPr bwMode="auto">
              <a:xfrm flipV="1">
                <a:off x="1580" y="3494"/>
                <a:ext cx="8"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7" name="Rectangle 627"/>
              <p:cNvSpPr>
                <a:spLocks noChangeArrowheads="1"/>
              </p:cNvSpPr>
              <p:nvPr/>
            </p:nvSpPr>
            <p:spPr bwMode="auto">
              <a:xfrm>
                <a:off x="1592" y="3473"/>
                <a:ext cx="35"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9: sortByName ( )</a:t>
                </a:r>
                <a:endParaRPr kumimoji="0" lang="en-AU" altLang="zh-CN" sz="2000">
                  <a:latin typeface="Arial Narrow" pitchFamily="34" charset="0"/>
                </a:endParaRPr>
              </a:p>
            </p:txBody>
          </p:sp>
          <p:sp>
            <p:nvSpPr>
              <p:cNvPr id="49288" name="Rectangle 628"/>
              <p:cNvSpPr>
                <a:spLocks noChangeArrowheads="1"/>
              </p:cNvSpPr>
              <p:nvPr/>
            </p:nvSpPr>
            <p:spPr bwMode="auto">
              <a:xfrm>
                <a:off x="1319" y="3247"/>
                <a:ext cx="53"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Æ¯Á¤¹®¼­¿¡ ´ëÇÑ º¸±â¸¦ </a:t>
                </a:r>
                <a:endParaRPr kumimoji="0" lang="en-AU" altLang="zh-CN" sz="2000">
                  <a:latin typeface="Arial Narrow" pitchFamily="34" charset="0"/>
                </a:endParaRPr>
              </a:p>
            </p:txBody>
          </p:sp>
          <p:sp>
            <p:nvSpPr>
              <p:cNvPr id="49289" name="Rectangle 629"/>
              <p:cNvSpPr>
                <a:spLocks noChangeArrowheads="1"/>
              </p:cNvSpPr>
              <p:nvPr/>
            </p:nvSpPr>
            <p:spPr bwMode="auto">
              <a:xfrm>
                <a:off x="1315" y="3253"/>
                <a:ext cx="45"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»ç¿ëÀÚ°¡ ¿äÃ»ÇÑ´Ù.</a:t>
                </a:r>
                <a:endParaRPr kumimoji="0" lang="en-AU" altLang="zh-CN" sz="2000">
                  <a:latin typeface="Arial Narrow" pitchFamily="34" charset="0"/>
                </a:endParaRPr>
              </a:p>
            </p:txBody>
          </p:sp>
          <p:sp>
            <p:nvSpPr>
              <p:cNvPr id="49290" name="Rectangle 630"/>
              <p:cNvSpPr>
                <a:spLocks noChangeArrowheads="1"/>
              </p:cNvSpPr>
              <p:nvPr/>
            </p:nvSpPr>
            <p:spPr bwMode="auto">
              <a:xfrm>
                <a:off x="1316" y="3387"/>
                <a:ext cx="49"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È­ÀÏ°ü¸®ÀÚ´Â ÀÐ¾î¿Â </a:t>
                </a:r>
                <a:endParaRPr kumimoji="0" lang="en-AU" altLang="zh-CN" sz="2000">
                  <a:latin typeface="Arial Narrow" pitchFamily="34" charset="0"/>
                </a:endParaRPr>
              </a:p>
            </p:txBody>
          </p:sp>
          <p:sp>
            <p:nvSpPr>
              <p:cNvPr id="49291" name="Rectangle 631"/>
              <p:cNvSpPr>
                <a:spLocks noChangeArrowheads="1"/>
              </p:cNvSpPr>
              <p:nvPr/>
            </p:nvSpPr>
            <p:spPr bwMode="auto">
              <a:xfrm>
                <a:off x="1318" y="3393"/>
                <a:ext cx="56"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¹®¼­ÀÇ Á¤º¸¸¦ ÇØ´ç ¹®¼­ </a:t>
                </a:r>
                <a:endParaRPr kumimoji="0" lang="en-AU" altLang="zh-CN" sz="2000">
                  <a:latin typeface="Arial Narrow" pitchFamily="34" charset="0"/>
                </a:endParaRPr>
              </a:p>
            </p:txBody>
          </p:sp>
          <p:sp>
            <p:nvSpPr>
              <p:cNvPr id="49292" name="Rectangle 632"/>
              <p:cNvSpPr>
                <a:spLocks noChangeArrowheads="1"/>
              </p:cNvSpPr>
              <p:nvPr/>
            </p:nvSpPr>
            <p:spPr bwMode="auto">
              <a:xfrm>
                <a:off x="1320" y="3398"/>
                <a:ext cx="58"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°´Ã¼¿¡ ¼³Á¤À» ¿äÃ»ÇÑ´Ù.</a:t>
                </a:r>
                <a:endParaRPr kumimoji="0" lang="en-AU" altLang="zh-CN" sz="2000">
                  <a:latin typeface="Arial Narrow" pitchFamily="34" charset="0"/>
                </a:endParaRPr>
              </a:p>
            </p:txBody>
          </p:sp>
          <p:sp>
            <p:nvSpPr>
              <p:cNvPr id="49293" name="Freeform 633"/>
              <p:cNvSpPr>
                <a:spLocks/>
              </p:cNvSpPr>
              <p:nvPr/>
            </p:nvSpPr>
            <p:spPr bwMode="auto">
              <a:xfrm>
                <a:off x="1296" y="3471"/>
                <a:ext cx="141" cy="61"/>
              </a:xfrm>
              <a:custGeom>
                <a:avLst/>
                <a:gdLst>
                  <a:gd name="T0" fmla="*/ 0 w 618"/>
                  <a:gd name="T1" fmla="*/ 0 h 288"/>
                  <a:gd name="T2" fmla="*/ 0 w 618"/>
                  <a:gd name="T3" fmla="*/ 0 h 288"/>
                  <a:gd name="T4" fmla="*/ 0 w 618"/>
                  <a:gd name="T5" fmla="*/ 0 h 288"/>
                  <a:gd name="T6" fmla="*/ 0 w 618"/>
                  <a:gd name="T7" fmla="*/ 0 h 288"/>
                  <a:gd name="T8" fmla="*/ 0 w 618"/>
                  <a:gd name="T9" fmla="*/ 0 h 288"/>
                  <a:gd name="T10" fmla="*/ 0 w 618"/>
                  <a:gd name="T11" fmla="*/ 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8" h="288">
                    <a:moveTo>
                      <a:pt x="0" y="0"/>
                    </a:moveTo>
                    <a:lnTo>
                      <a:pt x="582" y="0"/>
                    </a:lnTo>
                    <a:lnTo>
                      <a:pt x="618" y="36"/>
                    </a:lnTo>
                    <a:lnTo>
                      <a:pt x="618" y="288"/>
                    </a:lnTo>
                    <a:lnTo>
                      <a:pt x="0" y="288"/>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94" name="Freeform 634"/>
              <p:cNvSpPr>
                <a:spLocks/>
              </p:cNvSpPr>
              <p:nvPr/>
            </p:nvSpPr>
            <p:spPr bwMode="auto">
              <a:xfrm>
                <a:off x="1429" y="3471"/>
                <a:ext cx="8" cy="8"/>
              </a:xfrm>
              <a:custGeom>
                <a:avLst/>
                <a:gdLst>
                  <a:gd name="T0" fmla="*/ 0 w 36"/>
                  <a:gd name="T1" fmla="*/ 0 h 36"/>
                  <a:gd name="T2" fmla="*/ 0 w 36"/>
                  <a:gd name="T3" fmla="*/ 0 h 36"/>
                  <a:gd name="T4" fmla="*/ 0 w 36"/>
                  <a:gd name="T5" fmla="*/ 0 h 36"/>
                  <a:gd name="T6" fmla="*/ 0 60000 65536"/>
                  <a:gd name="T7" fmla="*/ 0 60000 65536"/>
                  <a:gd name="T8" fmla="*/ 0 60000 65536"/>
                </a:gdLst>
                <a:ahLst/>
                <a:cxnLst>
                  <a:cxn ang="T6">
                    <a:pos x="T0" y="T1"/>
                  </a:cxn>
                  <a:cxn ang="T7">
                    <a:pos x="T2" y="T3"/>
                  </a:cxn>
                  <a:cxn ang="T8">
                    <a:pos x="T4" y="T5"/>
                  </a:cxn>
                </a:cxnLst>
                <a:rect l="0" t="0" r="r" b="b"/>
                <a:pathLst>
                  <a:path w="36" h="36">
                    <a:moveTo>
                      <a:pt x="0" y="0"/>
                    </a:moveTo>
                    <a:lnTo>
                      <a:pt x="0" y="36"/>
                    </a:lnTo>
                    <a:lnTo>
                      <a:pt x="36" y="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95" name="Rectangle 635"/>
              <p:cNvSpPr>
                <a:spLocks noChangeArrowheads="1"/>
              </p:cNvSpPr>
              <p:nvPr/>
            </p:nvSpPr>
            <p:spPr bwMode="auto">
              <a:xfrm>
                <a:off x="1321" y="3472"/>
                <a:ext cx="49"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È­¸é °´Ã¼´Â ÀÐ¾îµéÀÎ </a:t>
                </a:r>
                <a:endParaRPr kumimoji="0" lang="en-AU" altLang="zh-CN" sz="2000">
                  <a:latin typeface="Arial Narrow" pitchFamily="34" charset="0"/>
                </a:endParaRPr>
              </a:p>
            </p:txBody>
          </p:sp>
          <p:sp>
            <p:nvSpPr>
              <p:cNvPr id="49296" name="Rectangle 636"/>
              <p:cNvSpPr>
                <a:spLocks noChangeArrowheads="1"/>
              </p:cNvSpPr>
              <p:nvPr/>
            </p:nvSpPr>
            <p:spPr bwMode="auto">
              <a:xfrm>
                <a:off x="1321" y="3478"/>
                <a:ext cx="49"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°´Ã¼µé¿¡ ´ëÇØ ÀÌ¸§º°·Î </a:t>
                </a:r>
                <a:endParaRPr kumimoji="0" lang="en-AU" altLang="zh-CN" sz="2000">
                  <a:latin typeface="Arial Narrow" pitchFamily="34" charset="0"/>
                </a:endParaRPr>
              </a:p>
            </p:txBody>
          </p:sp>
          <p:sp>
            <p:nvSpPr>
              <p:cNvPr id="49297" name="Rectangle 637"/>
              <p:cNvSpPr>
                <a:spLocks noChangeArrowheads="1"/>
              </p:cNvSpPr>
              <p:nvPr/>
            </p:nvSpPr>
            <p:spPr bwMode="auto">
              <a:xfrm>
                <a:off x="1320" y="3484"/>
                <a:ext cx="44"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Á¤·ÄÀ» ½ÃÄÑ È­¸é¿¡ </a:t>
                </a:r>
                <a:endParaRPr kumimoji="0" lang="en-AU" altLang="zh-CN" sz="2000">
                  <a:latin typeface="Arial Narrow" pitchFamily="34" charset="0"/>
                </a:endParaRPr>
              </a:p>
            </p:txBody>
          </p:sp>
          <p:sp>
            <p:nvSpPr>
              <p:cNvPr id="49298" name="Rectangle 638"/>
              <p:cNvSpPr>
                <a:spLocks noChangeArrowheads="1"/>
              </p:cNvSpPr>
              <p:nvPr/>
            </p:nvSpPr>
            <p:spPr bwMode="auto">
              <a:xfrm>
                <a:off x="1309" y="3490"/>
                <a:ext cx="2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º¸¿©ÁØ´Ù.</a:t>
                </a:r>
                <a:endParaRPr kumimoji="0" lang="en-AU" altLang="zh-CN" sz="2000">
                  <a:latin typeface="Arial Narrow" pitchFamily="34" charset="0"/>
                </a:endParaRPr>
              </a:p>
            </p:txBody>
          </p:sp>
          <p:sp>
            <p:nvSpPr>
              <p:cNvPr id="49299" name="Line 639"/>
              <p:cNvSpPr>
                <a:spLocks noChangeShapeType="1"/>
              </p:cNvSpPr>
              <p:nvPr/>
            </p:nvSpPr>
            <p:spPr bwMode="auto">
              <a:xfrm flipV="1">
                <a:off x="1439" y="3482"/>
                <a:ext cx="102" cy="12"/>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4" name="Rectangle 648"/>
            <p:cNvSpPr>
              <a:spLocks noChangeArrowheads="1"/>
            </p:cNvSpPr>
            <p:nvPr/>
          </p:nvSpPr>
          <p:spPr bwMode="auto">
            <a:xfrm>
              <a:off x="5048250" y="2297113"/>
              <a:ext cx="1522413"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200">
                  <a:solidFill>
                    <a:srgbClr val="0000FF"/>
                  </a:solidFill>
                  <a:latin typeface="Arial" pitchFamily="34" charset="0"/>
                </a:rPr>
                <a:t>Deployment Diagram</a:t>
              </a:r>
              <a:endParaRPr kumimoji="0" lang="en-AU" altLang="zh-CN" sz="1200">
                <a:latin typeface="Arial Narrow" pitchFamily="34" charset="0"/>
              </a:endParaRPr>
            </a:p>
          </p:txBody>
        </p:sp>
        <p:grpSp>
          <p:nvGrpSpPr>
            <p:cNvPr id="49165" name="Group 649"/>
            <p:cNvGrpSpPr>
              <a:grpSpLocks/>
            </p:cNvGrpSpPr>
            <p:nvPr/>
          </p:nvGrpSpPr>
          <p:grpSpPr bwMode="auto">
            <a:xfrm>
              <a:off x="4981575" y="2566988"/>
              <a:ext cx="1797050" cy="1384300"/>
              <a:chOff x="4224" y="1968"/>
              <a:chExt cx="588" cy="487"/>
            </a:xfrm>
          </p:grpSpPr>
          <p:sp>
            <p:nvSpPr>
              <p:cNvPr id="49166" name="Rectangle 650"/>
              <p:cNvSpPr>
                <a:spLocks noChangeArrowheads="1"/>
              </p:cNvSpPr>
              <p:nvPr/>
            </p:nvSpPr>
            <p:spPr bwMode="auto">
              <a:xfrm>
                <a:off x="4253" y="2100"/>
                <a:ext cx="8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67" name="Rectangle 651"/>
              <p:cNvSpPr>
                <a:spLocks noChangeArrowheads="1"/>
              </p:cNvSpPr>
              <p:nvPr/>
            </p:nvSpPr>
            <p:spPr bwMode="auto">
              <a:xfrm>
                <a:off x="4287" y="2101"/>
                <a:ext cx="20"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Window95</a:t>
                </a:r>
                <a:endParaRPr kumimoji="0" lang="en-AU" altLang="zh-CN" sz="2000">
                  <a:latin typeface="Arial Narrow" pitchFamily="34" charset="0"/>
                </a:endParaRPr>
              </a:p>
            </p:txBody>
          </p:sp>
          <p:sp>
            <p:nvSpPr>
              <p:cNvPr id="49168" name="Rectangle 652"/>
              <p:cNvSpPr>
                <a:spLocks noChangeArrowheads="1"/>
              </p:cNvSpPr>
              <p:nvPr/>
            </p:nvSpPr>
            <p:spPr bwMode="auto">
              <a:xfrm>
                <a:off x="4269" y="2173"/>
                <a:ext cx="19"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¹®¼­°ü¸® </a:t>
                </a:r>
                <a:endParaRPr kumimoji="0" lang="en-AU" altLang="zh-CN" sz="2000">
                  <a:latin typeface="Arial Narrow" pitchFamily="34" charset="0"/>
                </a:endParaRPr>
              </a:p>
            </p:txBody>
          </p:sp>
          <p:sp>
            <p:nvSpPr>
              <p:cNvPr id="49169" name="Rectangle 653"/>
              <p:cNvSpPr>
                <a:spLocks noChangeArrowheads="1"/>
              </p:cNvSpPr>
              <p:nvPr/>
            </p:nvSpPr>
            <p:spPr bwMode="auto">
              <a:xfrm>
                <a:off x="4282" y="2180"/>
                <a:ext cx="35" cy="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Å¬¶óÀÌ¾ðÆ®.EXE</a:t>
                </a:r>
                <a:endParaRPr kumimoji="0" lang="en-AU" altLang="zh-CN" sz="2000">
                  <a:latin typeface="Arial Narrow" pitchFamily="34" charset="0"/>
                </a:endParaRPr>
              </a:p>
            </p:txBody>
          </p:sp>
          <p:sp>
            <p:nvSpPr>
              <p:cNvPr id="49170" name="Rectangle 654"/>
              <p:cNvSpPr>
                <a:spLocks noChangeArrowheads="1"/>
              </p:cNvSpPr>
              <p:nvPr/>
            </p:nvSpPr>
            <p:spPr bwMode="auto">
              <a:xfrm>
                <a:off x="4357" y="2212"/>
                <a:ext cx="81" cy="6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71" name="Freeform 655"/>
              <p:cNvSpPr>
                <a:spLocks/>
              </p:cNvSpPr>
              <p:nvPr/>
            </p:nvSpPr>
            <p:spPr bwMode="auto">
              <a:xfrm>
                <a:off x="4357" y="2199"/>
                <a:ext cx="112"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54">
                    <a:moveTo>
                      <a:pt x="0" y="54"/>
                    </a:moveTo>
                    <a:lnTo>
                      <a:pt x="179"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72" name="Freeform 656"/>
              <p:cNvSpPr>
                <a:spLocks/>
              </p:cNvSpPr>
              <p:nvPr/>
            </p:nvSpPr>
            <p:spPr bwMode="auto">
              <a:xfrm>
                <a:off x="4438" y="2199"/>
                <a:ext cx="31"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325">
                    <a:moveTo>
                      <a:pt x="0" y="54"/>
                    </a:moveTo>
                    <a:lnTo>
                      <a:pt x="127" y="0"/>
                    </a:lnTo>
                    <a:lnTo>
                      <a:pt x="127" y="243"/>
                    </a:lnTo>
                    <a:lnTo>
                      <a:pt x="0" y="325"/>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73" name="Rectangle 657"/>
              <p:cNvSpPr>
                <a:spLocks noChangeArrowheads="1"/>
              </p:cNvSpPr>
              <p:nvPr/>
            </p:nvSpPr>
            <p:spPr bwMode="auto">
              <a:xfrm>
                <a:off x="4393" y="2214"/>
                <a:ext cx="17"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Windows</a:t>
                </a:r>
                <a:endParaRPr kumimoji="0" lang="en-AU" altLang="zh-CN" sz="2000">
                  <a:latin typeface="Arial Narrow" pitchFamily="34" charset="0"/>
                </a:endParaRPr>
              </a:p>
            </p:txBody>
          </p:sp>
          <p:sp>
            <p:nvSpPr>
              <p:cNvPr id="49174" name="Rectangle 658"/>
              <p:cNvSpPr>
                <a:spLocks noChangeArrowheads="1"/>
              </p:cNvSpPr>
              <p:nvPr/>
            </p:nvSpPr>
            <p:spPr bwMode="auto">
              <a:xfrm>
                <a:off x="4396" y="2221"/>
                <a:ext cx="6"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NT</a:t>
                </a:r>
                <a:endParaRPr kumimoji="0" lang="en-AU" altLang="zh-CN" sz="2000">
                  <a:latin typeface="Arial Narrow" pitchFamily="34" charset="0"/>
                </a:endParaRPr>
              </a:p>
            </p:txBody>
          </p:sp>
          <p:sp>
            <p:nvSpPr>
              <p:cNvPr id="49175" name="Rectangle 659"/>
              <p:cNvSpPr>
                <a:spLocks noChangeArrowheads="1"/>
              </p:cNvSpPr>
              <p:nvPr/>
            </p:nvSpPr>
            <p:spPr bwMode="auto">
              <a:xfrm>
                <a:off x="4387" y="2285"/>
                <a:ext cx="38" cy="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¹®¼­°ü¸® ¿£Áø.EXE</a:t>
                </a:r>
                <a:endParaRPr kumimoji="0" lang="en-AU" altLang="zh-CN" sz="2000">
                  <a:latin typeface="Arial Narrow" pitchFamily="34" charset="0"/>
                </a:endParaRPr>
              </a:p>
            </p:txBody>
          </p:sp>
          <p:sp>
            <p:nvSpPr>
              <p:cNvPr id="49176" name="Rectangle 660"/>
              <p:cNvSpPr>
                <a:spLocks noChangeArrowheads="1"/>
              </p:cNvSpPr>
              <p:nvPr/>
            </p:nvSpPr>
            <p:spPr bwMode="auto">
              <a:xfrm>
                <a:off x="4293" y="2338"/>
                <a:ext cx="80" cy="6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77" name="Freeform 661"/>
              <p:cNvSpPr>
                <a:spLocks/>
              </p:cNvSpPr>
              <p:nvPr/>
            </p:nvSpPr>
            <p:spPr bwMode="auto">
              <a:xfrm>
                <a:off x="4293" y="2325"/>
                <a:ext cx="112"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54">
                    <a:moveTo>
                      <a:pt x="0" y="54"/>
                    </a:moveTo>
                    <a:lnTo>
                      <a:pt x="178"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78" name="Freeform 662"/>
              <p:cNvSpPr>
                <a:spLocks/>
              </p:cNvSpPr>
              <p:nvPr/>
            </p:nvSpPr>
            <p:spPr bwMode="auto">
              <a:xfrm>
                <a:off x="4373" y="2325"/>
                <a:ext cx="32"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325">
                    <a:moveTo>
                      <a:pt x="0" y="54"/>
                    </a:moveTo>
                    <a:lnTo>
                      <a:pt x="127" y="0"/>
                    </a:lnTo>
                    <a:lnTo>
                      <a:pt x="127" y="244"/>
                    </a:lnTo>
                    <a:lnTo>
                      <a:pt x="0" y="325"/>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79" name="Rectangle 663"/>
              <p:cNvSpPr>
                <a:spLocks noChangeArrowheads="1"/>
              </p:cNvSpPr>
              <p:nvPr/>
            </p:nvSpPr>
            <p:spPr bwMode="auto">
              <a:xfrm>
                <a:off x="4329" y="2339"/>
                <a:ext cx="17"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Windows</a:t>
                </a:r>
                <a:endParaRPr kumimoji="0" lang="en-AU" altLang="zh-CN" sz="2000">
                  <a:latin typeface="Arial Narrow" pitchFamily="34" charset="0"/>
                </a:endParaRPr>
              </a:p>
            </p:txBody>
          </p:sp>
          <p:sp>
            <p:nvSpPr>
              <p:cNvPr id="49180" name="Rectangle 664"/>
              <p:cNvSpPr>
                <a:spLocks noChangeArrowheads="1"/>
              </p:cNvSpPr>
              <p:nvPr/>
            </p:nvSpPr>
            <p:spPr bwMode="auto">
              <a:xfrm>
                <a:off x="4333" y="2347"/>
                <a:ext cx="5"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NT</a:t>
                </a:r>
                <a:endParaRPr kumimoji="0" lang="en-AU" altLang="zh-CN" sz="2000">
                  <a:latin typeface="Arial Narrow" pitchFamily="34" charset="0"/>
                </a:endParaRPr>
              </a:p>
            </p:txBody>
          </p:sp>
          <p:sp>
            <p:nvSpPr>
              <p:cNvPr id="49181" name="Rectangle 665"/>
              <p:cNvSpPr>
                <a:spLocks noChangeArrowheads="1"/>
              </p:cNvSpPr>
              <p:nvPr/>
            </p:nvSpPr>
            <p:spPr bwMode="auto">
              <a:xfrm>
                <a:off x="4443" y="2090"/>
                <a:ext cx="85" cy="7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82" name="Freeform 666"/>
              <p:cNvSpPr>
                <a:spLocks/>
              </p:cNvSpPr>
              <p:nvPr/>
            </p:nvSpPr>
            <p:spPr bwMode="auto">
              <a:xfrm>
                <a:off x="4443" y="2075"/>
                <a:ext cx="120" cy="15"/>
              </a:xfrm>
              <a:custGeom>
                <a:avLst/>
                <a:gdLst>
                  <a:gd name="T0" fmla="*/ 0 w 479"/>
                  <a:gd name="T1" fmla="*/ 0 h 57"/>
                  <a:gd name="T2" fmla="*/ 0 w 479"/>
                  <a:gd name="T3" fmla="*/ 0 h 57"/>
                  <a:gd name="T4" fmla="*/ 0 w 479"/>
                  <a:gd name="T5" fmla="*/ 0 h 57"/>
                  <a:gd name="T6" fmla="*/ 0 w 479"/>
                  <a:gd name="T7" fmla="*/ 0 h 57"/>
                  <a:gd name="T8" fmla="*/ 0 w 479"/>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57">
                    <a:moveTo>
                      <a:pt x="0" y="57"/>
                    </a:moveTo>
                    <a:lnTo>
                      <a:pt x="191" y="0"/>
                    </a:lnTo>
                    <a:lnTo>
                      <a:pt x="479" y="0"/>
                    </a:lnTo>
                    <a:lnTo>
                      <a:pt x="343" y="57"/>
                    </a:lnTo>
                    <a:lnTo>
                      <a:pt x="0" y="57"/>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83" name="Freeform 667"/>
              <p:cNvSpPr>
                <a:spLocks/>
              </p:cNvSpPr>
              <p:nvPr/>
            </p:nvSpPr>
            <p:spPr bwMode="auto">
              <a:xfrm>
                <a:off x="4528" y="2075"/>
                <a:ext cx="35" cy="86"/>
              </a:xfrm>
              <a:custGeom>
                <a:avLst/>
                <a:gdLst>
                  <a:gd name="T0" fmla="*/ 0 w 136"/>
                  <a:gd name="T1" fmla="*/ 0 h 344"/>
                  <a:gd name="T2" fmla="*/ 0 w 136"/>
                  <a:gd name="T3" fmla="*/ 0 h 344"/>
                  <a:gd name="T4" fmla="*/ 0 w 136"/>
                  <a:gd name="T5" fmla="*/ 0 h 344"/>
                  <a:gd name="T6" fmla="*/ 0 w 136"/>
                  <a:gd name="T7" fmla="*/ 0 h 344"/>
                  <a:gd name="T8" fmla="*/ 0 w 136"/>
                  <a:gd name="T9" fmla="*/ 0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344">
                    <a:moveTo>
                      <a:pt x="0" y="57"/>
                    </a:moveTo>
                    <a:lnTo>
                      <a:pt x="136" y="0"/>
                    </a:lnTo>
                    <a:lnTo>
                      <a:pt x="136" y="259"/>
                    </a:lnTo>
                    <a:lnTo>
                      <a:pt x="0" y="344"/>
                    </a:lnTo>
                    <a:lnTo>
                      <a:pt x="0" y="57"/>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84" name="Rectangle 668"/>
              <p:cNvSpPr>
                <a:spLocks noChangeArrowheads="1"/>
              </p:cNvSpPr>
              <p:nvPr/>
            </p:nvSpPr>
            <p:spPr bwMode="auto">
              <a:xfrm>
                <a:off x="4485" y="2091"/>
                <a:ext cx="1"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a:t>
                </a:r>
                <a:endParaRPr kumimoji="0" lang="en-AU" altLang="zh-CN" sz="2000">
                  <a:latin typeface="Arial Narrow" pitchFamily="34" charset="0"/>
                </a:endParaRPr>
              </a:p>
            </p:txBody>
          </p:sp>
          <p:sp>
            <p:nvSpPr>
              <p:cNvPr id="49185" name="Rectangle 669"/>
              <p:cNvSpPr>
                <a:spLocks noChangeArrowheads="1"/>
              </p:cNvSpPr>
              <p:nvPr/>
            </p:nvSpPr>
            <p:spPr bwMode="auto">
              <a:xfrm>
                <a:off x="4481" y="2098"/>
                <a:ext cx="20"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Windows95</a:t>
                </a:r>
                <a:endParaRPr kumimoji="0" lang="en-AU" altLang="zh-CN" sz="2000">
                  <a:latin typeface="Arial Narrow" pitchFamily="34" charset="0"/>
                </a:endParaRPr>
              </a:p>
            </p:txBody>
          </p:sp>
          <p:sp>
            <p:nvSpPr>
              <p:cNvPr id="49186" name="Rectangle 670"/>
              <p:cNvSpPr>
                <a:spLocks noChangeArrowheads="1"/>
              </p:cNvSpPr>
              <p:nvPr/>
            </p:nvSpPr>
            <p:spPr bwMode="auto">
              <a:xfrm>
                <a:off x="4541" y="2251"/>
                <a:ext cx="80" cy="6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87" name="Freeform 671"/>
              <p:cNvSpPr>
                <a:spLocks/>
              </p:cNvSpPr>
              <p:nvPr/>
            </p:nvSpPr>
            <p:spPr bwMode="auto">
              <a:xfrm>
                <a:off x="4541" y="2238"/>
                <a:ext cx="112"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54">
                    <a:moveTo>
                      <a:pt x="0" y="54"/>
                    </a:moveTo>
                    <a:lnTo>
                      <a:pt x="179"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88" name="Freeform 672"/>
              <p:cNvSpPr>
                <a:spLocks/>
              </p:cNvSpPr>
              <p:nvPr/>
            </p:nvSpPr>
            <p:spPr bwMode="auto">
              <a:xfrm>
                <a:off x="4621" y="2238"/>
                <a:ext cx="32"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325">
                    <a:moveTo>
                      <a:pt x="0" y="54"/>
                    </a:moveTo>
                    <a:lnTo>
                      <a:pt x="127" y="0"/>
                    </a:lnTo>
                    <a:lnTo>
                      <a:pt x="127" y="243"/>
                    </a:lnTo>
                    <a:lnTo>
                      <a:pt x="0" y="325"/>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89" name="Rectangle 673"/>
              <p:cNvSpPr>
                <a:spLocks noChangeArrowheads="1"/>
              </p:cNvSpPr>
              <p:nvPr/>
            </p:nvSpPr>
            <p:spPr bwMode="auto">
              <a:xfrm>
                <a:off x="4578" y="2253"/>
                <a:ext cx="1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Solaris</a:t>
                </a:r>
                <a:endParaRPr kumimoji="0" lang="en-AU" altLang="zh-CN" sz="2000">
                  <a:latin typeface="Arial Narrow" pitchFamily="34" charset="0"/>
                </a:endParaRPr>
              </a:p>
            </p:txBody>
          </p:sp>
          <p:sp>
            <p:nvSpPr>
              <p:cNvPr id="49190" name="Rectangle 674"/>
              <p:cNvSpPr>
                <a:spLocks noChangeArrowheads="1"/>
              </p:cNvSpPr>
              <p:nvPr/>
            </p:nvSpPr>
            <p:spPr bwMode="auto">
              <a:xfrm>
                <a:off x="4565" y="2324"/>
                <a:ext cx="27"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ÀÀ¿ë¼­¹ö.EXE</a:t>
                </a:r>
                <a:endParaRPr kumimoji="0" lang="en-AU" altLang="zh-CN" sz="2000">
                  <a:latin typeface="Arial Narrow" pitchFamily="34" charset="0"/>
                </a:endParaRPr>
              </a:p>
            </p:txBody>
          </p:sp>
          <p:sp>
            <p:nvSpPr>
              <p:cNvPr id="49191" name="Rectangle 675"/>
              <p:cNvSpPr>
                <a:spLocks noChangeArrowheads="1"/>
              </p:cNvSpPr>
              <p:nvPr/>
            </p:nvSpPr>
            <p:spPr bwMode="auto">
              <a:xfrm>
                <a:off x="4700" y="2308"/>
                <a:ext cx="80" cy="6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92" name="Freeform 676"/>
              <p:cNvSpPr>
                <a:spLocks/>
              </p:cNvSpPr>
              <p:nvPr/>
            </p:nvSpPr>
            <p:spPr bwMode="auto">
              <a:xfrm>
                <a:off x="4700" y="2294"/>
                <a:ext cx="112" cy="14"/>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54">
                    <a:moveTo>
                      <a:pt x="0" y="54"/>
                    </a:moveTo>
                    <a:lnTo>
                      <a:pt x="179" y="0"/>
                    </a:lnTo>
                    <a:lnTo>
                      <a:pt x="447" y="0"/>
                    </a:lnTo>
                    <a:lnTo>
                      <a:pt x="321" y="54"/>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93" name="Freeform 677"/>
              <p:cNvSpPr>
                <a:spLocks/>
              </p:cNvSpPr>
              <p:nvPr/>
            </p:nvSpPr>
            <p:spPr bwMode="auto">
              <a:xfrm>
                <a:off x="4780" y="2294"/>
                <a:ext cx="32" cy="81"/>
              </a:xfrm>
              <a:custGeom>
                <a:avLst/>
                <a:gdLst>
                  <a:gd name="T0" fmla="*/ 0 w 126"/>
                  <a:gd name="T1" fmla="*/ 0 h 325"/>
                  <a:gd name="T2" fmla="*/ 0 w 126"/>
                  <a:gd name="T3" fmla="*/ 0 h 325"/>
                  <a:gd name="T4" fmla="*/ 0 w 126"/>
                  <a:gd name="T5" fmla="*/ 0 h 325"/>
                  <a:gd name="T6" fmla="*/ 0 w 126"/>
                  <a:gd name="T7" fmla="*/ 0 h 325"/>
                  <a:gd name="T8" fmla="*/ 0 w 126"/>
                  <a:gd name="T9" fmla="*/ 0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325">
                    <a:moveTo>
                      <a:pt x="0" y="54"/>
                    </a:moveTo>
                    <a:lnTo>
                      <a:pt x="126" y="0"/>
                    </a:lnTo>
                    <a:lnTo>
                      <a:pt x="126" y="244"/>
                    </a:lnTo>
                    <a:lnTo>
                      <a:pt x="0" y="325"/>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94" name="Rectangle 678"/>
              <p:cNvSpPr>
                <a:spLocks noChangeArrowheads="1"/>
              </p:cNvSpPr>
              <p:nvPr/>
            </p:nvSpPr>
            <p:spPr bwMode="auto">
              <a:xfrm>
                <a:off x="4737" y="2309"/>
                <a:ext cx="11" cy="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Alpha</a:t>
                </a:r>
                <a:endParaRPr kumimoji="0" lang="en-AU" altLang="zh-CN" sz="2000">
                  <a:latin typeface="Arial Narrow" pitchFamily="34" charset="0"/>
                </a:endParaRPr>
              </a:p>
            </p:txBody>
          </p:sp>
          <p:sp>
            <p:nvSpPr>
              <p:cNvPr id="49195" name="Rectangle 679"/>
              <p:cNvSpPr>
                <a:spLocks noChangeArrowheads="1"/>
              </p:cNvSpPr>
              <p:nvPr/>
            </p:nvSpPr>
            <p:spPr bwMode="auto">
              <a:xfrm>
                <a:off x="4737" y="2316"/>
                <a:ext cx="10"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UNIX</a:t>
                </a:r>
                <a:endParaRPr kumimoji="0" lang="en-AU" altLang="zh-CN" sz="2000">
                  <a:latin typeface="Arial Narrow" pitchFamily="34" charset="0"/>
                </a:endParaRPr>
              </a:p>
            </p:txBody>
          </p:sp>
          <p:sp>
            <p:nvSpPr>
              <p:cNvPr id="49196" name="Rectangle 680"/>
              <p:cNvSpPr>
                <a:spLocks noChangeArrowheads="1"/>
              </p:cNvSpPr>
              <p:nvPr/>
            </p:nvSpPr>
            <p:spPr bwMode="auto">
              <a:xfrm>
                <a:off x="4472" y="2377"/>
                <a:ext cx="80" cy="6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197" name="Freeform 681"/>
              <p:cNvSpPr>
                <a:spLocks/>
              </p:cNvSpPr>
              <p:nvPr/>
            </p:nvSpPr>
            <p:spPr bwMode="auto">
              <a:xfrm>
                <a:off x="4472" y="2364"/>
                <a:ext cx="111"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54">
                    <a:moveTo>
                      <a:pt x="0" y="54"/>
                    </a:moveTo>
                    <a:lnTo>
                      <a:pt x="178"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98" name="Freeform 682"/>
              <p:cNvSpPr>
                <a:spLocks/>
              </p:cNvSpPr>
              <p:nvPr/>
            </p:nvSpPr>
            <p:spPr bwMode="auto">
              <a:xfrm>
                <a:off x="4552" y="2364"/>
                <a:ext cx="31"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325">
                    <a:moveTo>
                      <a:pt x="0" y="54"/>
                    </a:moveTo>
                    <a:lnTo>
                      <a:pt x="127" y="0"/>
                    </a:lnTo>
                    <a:lnTo>
                      <a:pt x="127" y="244"/>
                    </a:lnTo>
                    <a:lnTo>
                      <a:pt x="0" y="325"/>
                    </a:lnTo>
                    <a:lnTo>
                      <a:pt x="0" y="5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199" name="Rectangle 683"/>
              <p:cNvSpPr>
                <a:spLocks noChangeArrowheads="1"/>
              </p:cNvSpPr>
              <p:nvPr/>
            </p:nvSpPr>
            <p:spPr bwMode="auto">
              <a:xfrm>
                <a:off x="4508" y="2378"/>
                <a:ext cx="9"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IBM </a:t>
                </a:r>
                <a:endParaRPr kumimoji="0" lang="en-AU" altLang="zh-CN" sz="2000">
                  <a:latin typeface="Arial Narrow" pitchFamily="34" charset="0"/>
                </a:endParaRPr>
              </a:p>
            </p:txBody>
          </p:sp>
          <p:sp>
            <p:nvSpPr>
              <p:cNvPr id="49200" name="Rectangle 684"/>
              <p:cNvSpPr>
                <a:spLocks noChangeArrowheads="1"/>
              </p:cNvSpPr>
              <p:nvPr/>
            </p:nvSpPr>
            <p:spPr bwMode="auto">
              <a:xfrm>
                <a:off x="4506" y="2386"/>
                <a:ext cx="19"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Mainframe</a:t>
                </a:r>
                <a:endParaRPr kumimoji="0" lang="en-AU" altLang="zh-CN" sz="2000">
                  <a:latin typeface="Arial Narrow" pitchFamily="34" charset="0"/>
                </a:endParaRPr>
              </a:p>
            </p:txBody>
          </p:sp>
          <p:sp>
            <p:nvSpPr>
              <p:cNvPr id="49201" name="Rectangle 685"/>
              <p:cNvSpPr>
                <a:spLocks noChangeArrowheads="1"/>
              </p:cNvSpPr>
              <p:nvPr/>
            </p:nvSpPr>
            <p:spPr bwMode="auto">
              <a:xfrm>
                <a:off x="4497" y="2450"/>
                <a:ext cx="3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µ¥ÀÌÅ¸º£ÀÌ½º¼­¹ö</a:t>
                </a:r>
                <a:endParaRPr kumimoji="0" lang="en-AU" altLang="zh-CN" sz="2000">
                  <a:latin typeface="Arial Narrow" pitchFamily="34" charset="0"/>
                </a:endParaRPr>
              </a:p>
            </p:txBody>
          </p:sp>
          <p:sp>
            <p:nvSpPr>
              <p:cNvPr id="49202" name="Rectangle 686"/>
              <p:cNvSpPr>
                <a:spLocks noChangeArrowheads="1"/>
              </p:cNvSpPr>
              <p:nvPr/>
            </p:nvSpPr>
            <p:spPr bwMode="auto">
              <a:xfrm>
                <a:off x="4641" y="2111"/>
                <a:ext cx="86" cy="7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03" name="Freeform 687"/>
              <p:cNvSpPr>
                <a:spLocks/>
              </p:cNvSpPr>
              <p:nvPr/>
            </p:nvSpPr>
            <p:spPr bwMode="auto">
              <a:xfrm>
                <a:off x="4641" y="2097"/>
                <a:ext cx="120" cy="14"/>
              </a:xfrm>
              <a:custGeom>
                <a:avLst/>
                <a:gdLst>
                  <a:gd name="T0" fmla="*/ 0 w 479"/>
                  <a:gd name="T1" fmla="*/ 0 h 57"/>
                  <a:gd name="T2" fmla="*/ 0 w 479"/>
                  <a:gd name="T3" fmla="*/ 0 h 57"/>
                  <a:gd name="T4" fmla="*/ 0 w 479"/>
                  <a:gd name="T5" fmla="*/ 0 h 57"/>
                  <a:gd name="T6" fmla="*/ 0 w 479"/>
                  <a:gd name="T7" fmla="*/ 0 h 57"/>
                  <a:gd name="T8" fmla="*/ 0 w 479"/>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57">
                    <a:moveTo>
                      <a:pt x="0" y="57"/>
                    </a:moveTo>
                    <a:lnTo>
                      <a:pt x="191" y="0"/>
                    </a:lnTo>
                    <a:lnTo>
                      <a:pt x="479" y="0"/>
                    </a:lnTo>
                    <a:lnTo>
                      <a:pt x="342" y="57"/>
                    </a:lnTo>
                    <a:lnTo>
                      <a:pt x="0" y="57"/>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204" name="Freeform 688"/>
              <p:cNvSpPr>
                <a:spLocks/>
              </p:cNvSpPr>
              <p:nvPr/>
            </p:nvSpPr>
            <p:spPr bwMode="auto">
              <a:xfrm>
                <a:off x="4727" y="2097"/>
                <a:ext cx="34" cy="86"/>
              </a:xfrm>
              <a:custGeom>
                <a:avLst/>
                <a:gdLst>
                  <a:gd name="T0" fmla="*/ 0 w 137"/>
                  <a:gd name="T1" fmla="*/ 0 h 344"/>
                  <a:gd name="T2" fmla="*/ 0 w 137"/>
                  <a:gd name="T3" fmla="*/ 0 h 344"/>
                  <a:gd name="T4" fmla="*/ 0 w 137"/>
                  <a:gd name="T5" fmla="*/ 0 h 344"/>
                  <a:gd name="T6" fmla="*/ 0 w 137"/>
                  <a:gd name="T7" fmla="*/ 0 h 344"/>
                  <a:gd name="T8" fmla="*/ 0 w 137"/>
                  <a:gd name="T9" fmla="*/ 0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344">
                    <a:moveTo>
                      <a:pt x="0" y="57"/>
                    </a:moveTo>
                    <a:lnTo>
                      <a:pt x="137" y="0"/>
                    </a:lnTo>
                    <a:lnTo>
                      <a:pt x="137" y="258"/>
                    </a:lnTo>
                    <a:lnTo>
                      <a:pt x="0" y="344"/>
                    </a:lnTo>
                    <a:lnTo>
                      <a:pt x="0" y="57"/>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205" name="Rectangle 689"/>
              <p:cNvSpPr>
                <a:spLocks noChangeArrowheads="1"/>
              </p:cNvSpPr>
              <p:nvPr/>
            </p:nvSpPr>
            <p:spPr bwMode="auto">
              <a:xfrm>
                <a:off x="4679" y="2112"/>
                <a:ext cx="20"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Windows95</a:t>
                </a:r>
                <a:endParaRPr kumimoji="0" lang="en-AU" altLang="zh-CN" sz="2000">
                  <a:latin typeface="Arial Narrow" pitchFamily="34" charset="0"/>
                </a:endParaRPr>
              </a:p>
            </p:txBody>
          </p:sp>
          <p:sp>
            <p:nvSpPr>
              <p:cNvPr id="49206" name="Rectangle 690"/>
              <p:cNvSpPr>
                <a:spLocks noChangeArrowheads="1"/>
              </p:cNvSpPr>
              <p:nvPr/>
            </p:nvSpPr>
            <p:spPr bwMode="auto">
              <a:xfrm>
                <a:off x="4667" y="2188"/>
                <a:ext cx="35"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¹®¼­°ü¸® ¾ÖÇÃ¸´</a:t>
                </a:r>
                <a:endParaRPr kumimoji="0" lang="en-AU" altLang="zh-CN" sz="2000">
                  <a:latin typeface="Arial Narrow" pitchFamily="34" charset="0"/>
                </a:endParaRPr>
              </a:p>
            </p:txBody>
          </p:sp>
          <p:sp>
            <p:nvSpPr>
              <p:cNvPr id="49207" name="Line 691"/>
              <p:cNvSpPr>
                <a:spLocks noChangeShapeType="1"/>
              </p:cNvSpPr>
              <p:nvPr/>
            </p:nvSpPr>
            <p:spPr bwMode="auto">
              <a:xfrm>
                <a:off x="4309" y="2168"/>
                <a:ext cx="104"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8" name="Line 692"/>
              <p:cNvSpPr>
                <a:spLocks noChangeShapeType="1"/>
              </p:cNvSpPr>
              <p:nvPr/>
            </p:nvSpPr>
            <p:spPr bwMode="auto">
              <a:xfrm flipH="1">
                <a:off x="4413" y="2161"/>
                <a:ext cx="90" cy="4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Line 693"/>
              <p:cNvSpPr>
                <a:spLocks noChangeShapeType="1"/>
              </p:cNvSpPr>
              <p:nvPr/>
            </p:nvSpPr>
            <p:spPr bwMode="auto">
              <a:xfrm flipH="1">
                <a:off x="4349" y="2280"/>
                <a:ext cx="64"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0" name="Line 694"/>
              <p:cNvSpPr>
                <a:spLocks noChangeShapeType="1"/>
              </p:cNvSpPr>
              <p:nvPr/>
            </p:nvSpPr>
            <p:spPr bwMode="auto">
              <a:xfrm flipV="1">
                <a:off x="4389" y="2279"/>
                <a:ext cx="152" cy="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1" name="Line 695"/>
              <p:cNvSpPr>
                <a:spLocks noChangeShapeType="1"/>
              </p:cNvSpPr>
              <p:nvPr/>
            </p:nvSpPr>
            <p:spPr bwMode="auto">
              <a:xfrm flipH="1">
                <a:off x="4597" y="2183"/>
                <a:ext cx="104" cy="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2" name="Line 696"/>
              <p:cNvSpPr>
                <a:spLocks noChangeShapeType="1"/>
              </p:cNvSpPr>
              <p:nvPr/>
            </p:nvSpPr>
            <p:spPr bwMode="auto">
              <a:xfrm flipH="1">
                <a:off x="4453" y="2140"/>
                <a:ext cx="188" cy="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3" name="Line 697"/>
              <p:cNvSpPr>
                <a:spLocks noChangeShapeType="1"/>
              </p:cNvSpPr>
              <p:nvPr/>
            </p:nvSpPr>
            <p:spPr bwMode="auto">
              <a:xfrm>
                <a:off x="4389" y="2365"/>
                <a:ext cx="83"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698"/>
              <p:cNvSpPr>
                <a:spLocks noChangeShapeType="1"/>
              </p:cNvSpPr>
              <p:nvPr/>
            </p:nvSpPr>
            <p:spPr bwMode="auto">
              <a:xfrm>
                <a:off x="4637" y="2279"/>
                <a:ext cx="63" cy="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Line 699"/>
              <p:cNvSpPr>
                <a:spLocks noChangeShapeType="1"/>
              </p:cNvSpPr>
              <p:nvPr/>
            </p:nvSpPr>
            <p:spPr bwMode="auto">
              <a:xfrm flipH="1">
                <a:off x="4568" y="2335"/>
                <a:ext cx="132" cy="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6" name="Freeform 700"/>
              <p:cNvSpPr>
                <a:spLocks/>
              </p:cNvSpPr>
              <p:nvPr/>
            </p:nvSpPr>
            <p:spPr bwMode="auto">
              <a:xfrm>
                <a:off x="4224" y="1968"/>
                <a:ext cx="526" cy="91"/>
              </a:xfrm>
              <a:custGeom>
                <a:avLst/>
                <a:gdLst>
                  <a:gd name="T0" fmla="*/ 0 w 1694"/>
                  <a:gd name="T1" fmla="*/ 0 h 336"/>
                  <a:gd name="T2" fmla="*/ 0 w 1694"/>
                  <a:gd name="T3" fmla="*/ 0 h 336"/>
                  <a:gd name="T4" fmla="*/ 0 w 1694"/>
                  <a:gd name="T5" fmla="*/ 0 h 336"/>
                  <a:gd name="T6" fmla="*/ 0 w 1694"/>
                  <a:gd name="T7" fmla="*/ 0 h 336"/>
                  <a:gd name="T8" fmla="*/ 0 w 1694"/>
                  <a:gd name="T9" fmla="*/ 0 h 336"/>
                  <a:gd name="T10" fmla="*/ 0 w 1694"/>
                  <a:gd name="T11" fmla="*/ 0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94" h="336">
                    <a:moveTo>
                      <a:pt x="0" y="0"/>
                    </a:moveTo>
                    <a:lnTo>
                      <a:pt x="1658" y="0"/>
                    </a:lnTo>
                    <a:lnTo>
                      <a:pt x="1694" y="36"/>
                    </a:lnTo>
                    <a:lnTo>
                      <a:pt x="1694" y="336"/>
                    </a:lnTo>
                    <a:lnTo>
                      <a:pt x="0" y="336"/>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7" name="Freeform 701"/>
              <p:cNvSpPr>
                <a:spLocks/>
              </p:cNvSpPr>
              <p:nvPr/>
            </p:nvSpPr>
            <p:spPr bwMode="auto">
              <a:xfrm>
                <a:off x="4739" y="1968"/>
                <a:ext cx="11" cy="10"/>
              </a:xfrm>
              <a:custGeom>
                <a:avLst/>
                <a:gdLst>
                  <a:gd name="T0" fmla="*/ 0 w 36"/>
                  <a:gd name="T1" fmla="*/ 0 h 36"/>
                  <a:gd name="T2" fmla="*/ 0 w 36"/>
                  <a:gd name="T3" fmla="*/ 0 h 36"/>
                  <a:gd name="T4" fmla="*/ 0 w 36"/>
                  <a:gd name="T5" fmla="*/ 0 h 36"/>
                  <a:gd name="T6" fmla="*/ 0 60000 65536"/>
                  <a:gd name="T7" fmla="*/ 0 60000 65536"/>
                  <a:gd name="T8" fmla="*/ 0 60000 65536"/>
                </a:gdLst>
                <a:ahLst/>
                <a:cxnLst>
                  <a:cxn ang="T6">
                    <a:pos x="T0" y="T1"/>
                  </a:cxn>
                  <a:cxn ang="T7">
                    <a:pos x="T2" y="T3"/>
                  </a:cxn>
                  <a:cxn ang="T8">
                    <a:pos x="T4" y="T5"/>
                  </a:cxn>
                </a:cxnLst>
                <a:rect l="0" t="0" r="r" b="b"/>
                <a:pathLst>
                  <a:path w="36" h="36">
                    <a:moveTo>
                      <a:pt x="0" y="0"/>
                    </a:moveTo>
                    <a:lnTo>
                      <a:pt x="0" y="36"/>
                    </a:lnTo>
                    <a:lnTo>
                      <a:pt x="36" y="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8" name="Rectangle 702"/>
              <p:cNvSpPr>
                <a:spLocks noChangeArrowheads="1"/>
              </p:cNvSpPr>
              <p:nvPr/>
            </p:nvSpPr>
            <p:spPr bwMode="auto">
              <a:xfrm>
                <a:off x="4307" y="1970"/>
                <a:ext cx="124" cy="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ºÐ»ê È¯°æÀÇ ÇÏµå¿þ¾î¹× ³×Æ®¿÷À¸·ÎÀÇ Á¤º¸ ½Ã½ºÅÛ ¿¬°á ¸ðµ¨</a:t>
                </a:r>
                <a:endParaRPr kumimoji="0" lang="en-AU" altLang="zh-CN" sz="2000">
                  <a:latin typeface="Arial Narrow" pitchFamily="34" charset="0"/>
                </a:endParaRPr>
              </a:p>
            </p:txBody>
          </p:sp>
          <p:sp>
            <p:nvSpPr>
              <p:cNvPr id="49219" name="Rectangle 703"/>
              <p:cNvSpPr>
                <a:spLocks noChangeArrowheads="1"/>
              </p:cNvSpPr>
              <p:nvPr/>
            </p:nvSpPr>
            <p:spPr bwMode="auto">
              <a:xfrm>
                <a:off x="4262" y="1977"/>
                <a:ext cx="5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 À©µµ¿ì 95 : Å¬¶óÀÌ¾ðÆ®</a:t>
                </a:r>
                <a:endParaRPr kumimoji="0" lang="en-AU" altLang="zh-CN" sz="2000">
                  <a:latin typeface="Arial Narrow" pitchFamily="34" charset="0"/>
                </a:endParaRPr>
              </a:p>
            </p:txBody>
          </p:sp>
          <p:sp>
            <p:nvSpPr>
              <p:cNvPr id="49220" name="Rectangle 704"/>
              <p:cNvSpPr>
                <a:spLocks noChangeArrowheads="1"/>
              </p:cNvSpPr>
              <p:nvPr/>
            </p:nvSpPr>
            <p:spPr bwMode="auto">
              <a:xfrm>
                <a:off x="4257" y="1984"/>
                <a:ext cx="46" cy="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 À©µµ¿ì NT: ÀÀ¿ë¼­¹ö</a:t>
                </a:r>
                <a:endParaRPr kumimoji="0" lang="en-AU" altLang="zh-CN" sz="2000">
                  <a:latin typeface="Arial Narrow" pitchFamily="34" charset="0"/>
                </a:endParaRPr>
              </a:p>
            </p:txBody>
          </p:sp>
          <p:sp>
            <p:nvSpPr>
              <p:cNvPr id="49221" name="Rectangle 705"/>
              <p:cNvSpPr>
                <a:spLocks noChangeArrowheads="1"/>
              </p:cNvSpPr>
              <p:nvPr/>
            </p:nvSpPr>
            <p:spPr bwMode="auto">
              <a:xfrm>
                <a:off x="4294" y="1992"/>
                <a:ext cx="10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 À¯´Ð½º ¸Ó½Å: ÀÀ¿ë ¼­¹ö ¹× µ¥ÀÌÅ¸ ¼­¹ö, Åë½Å ¼­¹ö</a:t>
                </a:r>
                <a:endParaRPr kumimoji="0" lang="en-AU" altLang="zh-CN" sz="2000">
                  <a:latin typeface="Arial Narrow" pitchFamily="34" charset="0"/>
                </a:endParaRPr>
              </a:p>
            </p:txBody>
          </p:sp>
          <p:sp>
            <p:nvSpPr>
              <p:cNvPr id="49222" name="Rectangle 706"/>
              <p:cNvSpPr>
                <a:spLocks noChangeArrowheads="1"/>
              </p:cNvSpPr>
              <p:nvPr/>
            </p:nvSpPr>
            <p:spPr bwMode="auto">
              <a:xfrm>
                <a:off x="4281" y="1999"/>
                <a:ext cx="81" cy="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90000"/>
                  </a:lnSpc>
                  <a:spcBef>
                    <a:spcPct val="50000"/>
                  </a:spcBef>
                  <a:buClrTx/>
                  <a:buSzTx/>
                  <a:buFontTx/>
                  <a:buNone/>
                </a:pPr>
                <a:r>
                  <a:rPr kumimoji="0" lang="en-AU" altLang="zh-CN" sz="100" b="0">
                    <a:solidFill>
                      <a:srgbClr val="000000"/>
                    </a:solidFill>
                    <a:latin typeface="Arial" pitchFamily="34" charset="0"/>
                  </a:rPr>
                  <a:t> - IBM ¸ÞÀÎÇÁ·¹ÀÓ: µ¥ÀÌÅ¸ ¼­¹ö, Åë½Å ¼­¹ö</a:t>
                </a:r>
                <a:endParaRPr kumimoji="0" lang="en-AU" altLang="zh-CN" sz="2000">
                  <a:latin typeface="Arial Narrow" pitchFamily="34" charset="0"/>
                </a:endParaRPr>
              </a:p>
            </p:txBody>
          </p:sp>
          <p:grpSp>
            <p:nvGrpSpPr>
              <p:cNvPr id="49223" name="Group 707"/>
              <p:cNvGrpSpPr>
                <a:grpSpLocks/>
              </p:cNvGrpSpPr>
              <p:nvPr/>
            </p:nvGrpSpPr>
            <p:grpSpPr bwMode="auto">
              <a:xfrm>
                <a:off x="4243" y="2086"/>
                <a:ext cx="120" cy="86"/>
                <a:chOff x="4272" y="2097"/>
                <a:chExt cx="120" cy="86"/>
              </a:xfrm>
            </p:grpSpPr>
            <p:sp>
              <p:nvSpPr>
                <p:cNvPr id="49224" name="Rectangle 708"/>
                <p:cNvSpPr>
                  <a:spLocks noChangeArrowheads="1"/>
                </p:cNvSpPr>
                <p:nvPr/>
              </p:nvSpPr>
              <p:spPr bwMode="auto">
                <a:xfrm>
                  <a:off x="4272" y="2112"/>
                  <a:ext cx="85" cy="7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49225" name="Freeform 709"/>
                <p:cNvSpPr>
                  <a:spLocks/>
                </p:cNvSpPr>
                <p:nvPr/>
              </p:nvSpPr>
              <p:spPr bwMode="auto">
                <a:xfrm>
                  <a:off x="4272" y="2097"/>
                  <a:ext cx="120" cy="15"/>
                </a:xfrm>
                <a:custGeom>
                  <a:avLst/>
                  <a:gdLst>
                    <a:gd name="T0" fmla="*/ 0 w 479"/>
                    <a:gd name="T1" fmla="*/ 0 h 57"/>
                    <a:gd name="T2" fmla="*/ 0 w 479"/>
                    <a:gd name="T3" fmla="*/ 0 h 57"/>
                    <a:gd name="T4" fmla="*/ 0 w 479"/>
                    <a:gd name="T5" fmla="*/ 0 h 57"/>
                    <a:gd name="T6" fmla="*/ 0 w 479"/>
                    <a:gd name="T7" fmla="*/ 0 h 57"/>
                    <a:gd name="T8" fmla="*/ 0 w 479"/>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57">
                      <a:moveTo>
                        <a:pt x="0" y="57"/>
                      </a:moveTo>
                      <a:lnTo>
                        <a:pt x="191" y="0"/>
                      </a:lnTo>
                      <a:lnTo>
                        <a:pt x="479" y="0"/>
                      </a:lnTo>
                      <a:lnTo>
                        <a:pt x="343" y="57"/>
                      </a:lnTo>
                      <a:lnTo>
                        <a:pt x="0" y="57"/>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49226" name="Freeform 710"/>
                <p:cNvSpPr>
                  <a:spLocks/>
                </p:cNvSpPr>
                <p:nvPr/>
              </p:nvSpPr>
              <p:spPr bwMode="auto">
                <a:xfrm>
                  <a:off x="4357" y="2097"/>
                  <a:ext cx="35" cy="86"/>
                </a:xfrm>
                <a:custGeom>
                  <a:avLst/>
                  <a:gdLst>
                    <a:gd name="T0" fmla="*/ 0 w 136"/>
                    <a:gd name="T1" fmla="*/ 0 h 344"/>
                    <a:gd name="T2" fmla="*/ 0 w 136"/>
                    <a:gd name="T3" fmla="*/ 0 h 344"/>
                    <a:gd name="T4" fmla="*/ 0 w 136"/>
                    <a:gd name="T5" fmla="*/ 0 h 344"/>
                    <a:gd name="T6" fmla="*/ 0 w 136"/>
                    <a:gd name="T7" fmla="*/ 0 h 344"/>
                    <a:gd name="T8" fmla="*/ 0 w 136"/>
                    <a:gd name="T9" fmla="*/ 0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344">
                      <a:moveTo>
                        <a:pt x="0" y="57"/>
                      </a:moveTo>
                      <a:lnTo>
                        <a:pt x="136" y="0"/>
                      </a:lnTo>
                      <a:lnTo>
                        <a:pt x="136" y="259"/>
                      </a:lnTo>
                      <a:lnTo>
                        <a:pt x="0" y="344"/>
                      </a:lnTo>
                      <a:lnTo>
                        <a:pt x="0" y="57"/>
                      </a:lnTo>
                      <a:close/>
                    </a:path>
                  </a:pathLst>
                </a:custGeom>
                <a:solidFill>
                  <a:srgbClr val="7F7F7F"/>
                </a:solidFill>
                <a:ln w="0">
                  <a:solidFill>
                    <a:srgbClr val="000000"/>
                  </a:solidFill>
                  <a:prstDash val="solid"/>
                  <a:round/>
                  <a:headEnd/>
                  <a:tailEnd/>
                </a:ln>
              </p:spPr>
              <p:txBody>
                <a:bodyPr/>
                <a:lstStyle/>
                <a:p>
                  <a:endParaRPr lang="zh-CN" altLang="en-US"/>
                </a:p>
              </p:txBody>
            </p:sp>
          </p:grpSp>
        </p:grpSp>
      </p:grpSp>
      <p:sp>
        <p:nvSpPr>
          <p:cNvPr id="340" name="Rectangle 3"/>
          <p:cNvSpPr txBox="1">
            <a:spLocks noChangeArrowheads="1"/>
          </p:cNvSpPr>
          <p:nvPr/>
        </p:nvSpPr>
        <p:spPr bwMode="auto">
          <a:xfrm>
            <a:off x="468313" y="1484313"/>
            <a:ext cx="7991475"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buFont typeface="Wingdings" pitchFamily="2" charset="2"/>
              <a:buChar char="w"/>
              <a:defRPr/>
            </a:pPr>
            <a:r>
              <a:rPr kumimoji="0" lang="en-US" altLang="zh-CN" sz="2400" kern="0" dirty="0" smtClean="0"/>
              <a:t>The UML addresses documentation of system architecture, requirements, tests, project planning, and release management.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just" eaLnBrk="1" hangingPunct="1"/>
            <a:r>
              <a:rPr lang="en-US" altLang="zh-CN" sz="3200" dirty="0" smtClean="0">
                <a:ea typeface="宋体" pitchFamily="2" charset="-122"/>
              </a:rPr>
              <a:t>History of UML </a:t>
            </a:r>
          </a:p>
        </p:txBody>
      </p:sp>
      <p:sp>
        <p:nvSpPr>
          <p:cNvPr id="50179" name="Rectangle 3"/>
          <p:cNvSpPr>
            <a:spLocks noGrp="1" noChangeArrowheads="1"/>
          </p:cNvSpPr>
          <p:nvPr>
            <p:ph sz="quarter" idx="1"/>
          </p:nvPr>
        </p:nvSpPr>
        <p:spPr/>
        <p:txBody>
          <a:bodyPr/>
          <a:lstStyle/>
          <a:p>
            <a:pPr algn="just" eaLnBrk="1" hangingPunct="1"/>
            <a:r>
              <a:rPr lang="en-US" altLang="zh-CN" smtClean="0"/>
              <a:t>History of UML </a:t>
            </a:r>
          </a:p>
          <a:p>
            <a:pPr lvl="1" algn="just" eaLnBrk="1" hangingPunct="1"/>
            <a:r>
              <a:rPr lang="en-US" altLang="zh-CN" smtClean="0"/>
              <a:t>Object-Oriented modeling languages began to appear between mid-1970 and the late 1980s ; </a:t>
            </a:r>
          </a:p>
          <a:p>
            <a:pPr lvl="1" algn="just" eaLnBrk="1" hangingPunct="1"/>
            <a:r>
              <a:rPr lang="en-US" altLang="zh-CN" smtClean="0"/>
              <a:t>Identified modeling languages: &lt;10 </a:t>
            </a:r>
            <a:r>
              <a:rPr lang="en-US" altLang="zh-CN" smtClean="0">
                <a:sym typeface="Wingdings" pitchFamily="2" charset="2"/>
              </a:rPr>
              <a:t></a:t>
            </a:r>
            <a:r>
              <a:rPr lang="en-US" altLang="zh-CN" smtClean="0"/>
              <a:t> &gt;50  (1989-1994 )</a:t>
            </a:r>
          </a:p>
          <a:p>
            <a:pPr lvl="1" algn="just" eaLnBrk="1" hangingPunct="1"/>
            <a:r>
              <a:rPr lang="en-US" altLang="zh-CN" smtClean="0"/>
              <a:t>Necessity and development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Contents</a:t>
            </a:r>
            <a:endParaRPr lang="zh-CN" altLang="en-US" smtClean="0"/>
          </a:p>
        </p:txBody>
      </p:sp>
      <p:sp>
        <p:nvSpPr>
          <p:cNvPr id="23555" name="Rectangle 3"/>
          <p:cNvSpPr>
            <a:spLocks noGrp="1" noChangeArrowheads="1"/>
          </p:cNvSpPr>
          <p:nvPr>
            <p:ph type="body" idx="1"/>
          </p:nvPr>
        </p:nvSpPr>
        <p:spPr/>
        <p:txBody>
          <a:bodyPr/>
          <a:lstStyle/>
          <a:p>
            <a:pPr>
              <a:defRPr/>
            </a:pPr>
            <a:r>
              <a:rPr lang="en-US" altLang="zh-CN" dirty="0" smtClean="0">
                <a:solidFill>
                  <a:schemeClr val="hlink"/>
                </a:solidFill>
              </a:rPr>
              <a:t>1.1</a:t>
            </a:r>
            <a:r>
              <a:rPr lang="en-US" altLang="zh-CN" dirty="0" smtClean="0">
                <a:solidFill>
                  <a:srgbClr val="FF0000"/>
                </a:solidFill>
              </a:rPr>
              <a:t>Why </a:t>
            </a:r>
            <a:r>
              <a:rPr lang="en-US" altLang="zh-CN" dirty="0">
                <a:solidFill>
                  <a:srgbClr val="FF0000"/>
                </a:solidFill>
              </a:rPr>
              <a:t>We Modeling</a:t>
            </a:r>
            <a:endParaRPr lang="zh-CN" altLang="en-US" dirty="0">
              <a:solidFill>
                <a:srgbClr val="FF0000"/>
              </a:solidFill>
            </a:endParaRPr>
          </a:p>
          <a:p>
            <a:pPr>
              <a:spcBef>
                <a:spcPct val="0"/>
              </a:spcBef>
              <a:defRPr/>
            </a:pPr>
            <a:r>
              <a:rPr lang="en-US" altLang="zh-CN" sz="3600" dirty="0">
                <a:solidFill>
                  <a:schemeClr val="tx2"/>
                </a:solidFill>
                <a:latin typeface="+mj-lt"/>
                <a:ea typeface="+mj-ea"/>
                <a:cs typeface="+mj-cs"/>
              </a:rPr>
              <a:t>1.2 </a:t>
            </a:r>
            <a:r>
              <a:rPr lang="en-US" altLang="zh-CN" sz="3600" dirty="0" smtClean="0">
                <a:solidFill>
                  <a:schemeClr val="tx2"/>
                </a:solidFill>
                <a:latin typeface="+mj-lt"/>
                <a:ea typeface="+mj-ea"/>
                <a:cs typeface="+mj-cs"/>
              </a:rPr>
              <a:t>Software </a:t>
            </a:r>
            <a:r>
              <a:rPr lang="en-US" altLang="zh-CN" sz="3600" dirty="0">
                <a:solidFill>
                  <a:schemeClr val="tx2"/>
                </a:solidFill>
                <a:latin typeface="+mj-lt"/>
                <a:ea typeface="+mj-ea"/>
                <a:cs typeface="+mj-cs"/>
              </a:rPr>
              <a:t>Modeling</a:t>
            </a:r>
            <a:endParaRPr lang="zh-CN" altLang="en-US" sz="3600" dirty="0">
              <a:solidFill>
                <a:schemeClr val="tx2"/>
              </a:solidFill>
              <a:latin typeface="+mj-lt"/>
              <a:ea typeface="+mj-ea"/>
              <a:cs typeface="+mj-cs"/>
            </a:endParaRPr>
          </a:p>
          <a:p>
            <a:pPr>
              <a:spcBef>
                <a:spcPct val="0"/>
              </a:spcBef>
              <a:defRPr/>
            </a:pPr>
            <a:r>
              <a:rPr lang="en-US" altLang="zh-CN" sz="3600" dirty="0">
                <a:solidFill>
                  <a:schemeClr val="tx2"/>
                </a:solidFill>
                <a:latin typeface="+mj-lt"/>
                <a:ea typeface="+mj-ea"/>
                <a:cs typeface="+mj-cs"/>
              </a:rPr>
              <a:t>1.3 Introducing the UML</a:t>
            </a:r>
          </a:p>
          <a:p>
            <a:pPr>
              <a:spcBef>
                <a:spcPct val="0"/>
              </a:spcBef>
              <a:defRPr/>
            </a:pPr>
            <a:r>
              <a:rPr lang="en-US" altLang="zh-CN" sz="3600" dirty="0">
                <a:solidFill>
                  <a:schemeClr val="tx2"/>
                </a:solidFill>
                <a:latin typeface="+mj-lt"/>
                <a:ea typeface="+mj-ea"/>
                <a:cs typeface="+mj-cs"/>
              </a:rPr>
              <a:t>1.4 </a:t>
            </a:r>
            <a:r>
              <a:rPr lang="en-US" altLang="zh-CN" sz="3600" dirty="0" smtClean="0">
                <a:solidFill>
                  <a:schemeClr val="tx2"/>
                </a:solidFill>
                <a:latin typeface="+mj-lt"/>
                <a:ea typeface="+mj-ea"/>
                <a:cs typeface="+mj-cs"/>
              </a:rPr>
              <a:t>An </a:t>
            </a:r>
            <a:r>
              <a:rPr lang="en-US" altLang="zh-CN" sz="3600" dirty="0">
                <a:solidFill>
                  <a:schemeClr val="tx2"/>
                </a:solidFill>
                <a:latin typeface="+mj-lt"/>
                <a:ea typeface="+mj-ea"/>
                <a:cs typeface="+mj-cs"/>
              </a:rPr>
              <a:t>example of UML modeling</a:t>
            </a:r>
            <a:endParaRPr lang="zh-CN" altLang="en-US" sz="36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noChangeArrowheads="1"/>
          </p:cNvSpPr>
          <p:nvPr>
            <p:ph sz="quarter" idx="1"/>
          </p:nvPr>
        </p:nvSpPr>
        <p:spPr>
          <a:xfrm>
            <a:off x="755576" y="1700808"/>
            <a:ext cx="7772400" cy="4465637"/>
          </a:xfrm>
        </p:spPr>
        <p:txBody>
          <a:bodyPr/>
          <a:lstStyle/>
          <a:p>
            <a:pPr algn="just"/>
            <a:r>
              <a:rPr lang="en-US" altLang="zh-CN" sz="2800" dirty="0" smtClean="0"/>
              <a:t>In 1994 the UML effort officially began as a collaborative effort between </a:t>
            </a:r>
            <a:r>
              <a:rPr lang="en-US" altLang="zh-CN" sz="2800" dirty="0" err="1" smtClean="0"/>
              <a:t>Booch</a:t>
            </a:r>
            <a:r>
              <a:rPr lang="en-US" altLang="zh-CN" sz="2800" dirty="0" smtClean="0"/>
              <a:t> and Rumbaugh. Jacobson was soon after included in the effort.</a:t>
            </a:r>
          </a:p>
          <a:p>
            <a:pPr algn="just"/>
            <a:r>
              <a:rPr lang="en-US" altLang="zh-CN" sz="2800" dirty="0" smtClean="0"/>
              <a:t>The goal of UML is to be a comprehensive modeling language (all things to all people) that will facilitate communication between </a:t>
            </a:r>
            <a:r>
              <a:rPr lang="en-US" altLang="zh-CN" sz="2800" u="sng" dirty="0" smtClean="0">
                <a:solidFill>
                  <a:srgbClr val="FF0000"/>
                </a:solidFill>
              </a:rPr>
              <a:t>all</a:t>
            </a:r>
            <a:r>
              <a:rPr lang="en-US" altLang="zh-CN" sz="2800" dirty="0" smtClean="0"/>
              <a:t> members of the development effort.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5298022C-2AB0-47BE-A5F8-0E98D8EFA546}" type="slidenum">
              <a:rPr kumimoji="0" lang="en-US" altLang="zh-CN" sz="1400" b="0" smtClean="0">
                <a:solidFill>
                  <a:schemeClr val="accent2"/>
                </a:solidFill>
              </a:rPr>
              <a:pPr>
                <a:spcBef>
                  <a:spcPct val="0"/>
                </a:spcBef>
                <a:buClrTx/>
                <a:buSzTx/>
                <a:buFontTx/>
                <a:buNone/>
              </a:pPr>
              <a:t>41</a:t>
            </a:fld>
            <a:r>
              <a:rPr kumimoji="0" lang="en-US" altLang="zh-CN" sz="1400" b="0" smtClean="0">
                <a:solidFill>
                  <a:schemeClr val="accent2"/>
                </a:solidFill>
              </a:rPr>
              <a:t>-</a:t>
            </a:r>
          </a:p>
        </p:txBody>
      </p:sp>
      <p:pic>
        <p:nvPicPr>
          <p:cNvPr id="52227" name="Picture 2" descr="jacob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1557338"/>
            <a:ext cx="11049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3" descr="rumbau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570038"/>
            <a:ext cx="1066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4"/>
          <p:cNvSpPr txBox="1">
            <a:spLocks noChangeArrowheads="1"/>
          </p:cNvSpPr>
          <p:nvPr/>
        </p:nvSpPr>
        <p:spPr bwMode="auto">
          <a:xfrm>
            <a:off x="1547813" y="32131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400" b="0">
                <a:latin typeface="Arial" pitchFamily="34" charset="0"/>
              </a:rPr>
              <a:t> </a:t>
            </a:r>
            <a:r>
              <a:rPr lang="en-US" altLang="zh-CN" sz="2400" b="0">
                <a:latin typeface="Arial" pitchFamily="34" charset="0"/>
              </a:rPr>
              <a:t>Rumbaugh          </a:t>
            </a:r>
            <a:r>
              <a:rPr lang="en-US" altLang="zh-CN" sz="2400" b="0">
                <a:latin typeface="Arial" pitchFamily="34" charset="0"/>
                <a:ea typeface="黑体" pitchFamily="49" charset="-122"/>
              </a:rPr>
              <a:t>Booch            Jacobson</a:t>
            </a:r>
          </a:p>
        </p:txBody>
      </p:sp>
      <p:pic>
        <p:nvPicPr>
          <p:cNvPr id="52230" name="Picture 5" descr="boo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557338"/>
            <a:ext cx="10541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6"/>
          <p:cNvSpPr txBox="1">
            <a:spLocks noChangeArrowheads="1"/>
          </p:cNvSpPr>
          <p:nvPr/>
        </p:nvSpPr>
        <p:spPr bwMode="auto">
          <a:xfrm>
            <a:off x="539750" y="981075"/>
            <a:ext cx="3671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2800">
                <a:latin typeface="Arial" pitchFamily="34" charset="0"/>
              </a:rPr>
              <a:t>UML</a:t>
            </a:r>
            <a:r>
              <a:rPr kumimoji="0" lang="zh-CN" altLang="en-US" sz="2800">
                <a:latin typeface="Arial" pitchFamily="34" charset="0"/>
              </a:rPr>
              <a:t>的创建人</a:t>
            </a:r>
            <a:r>
              <a:rPr kumimoji="0" lang="en-US" altLang="zh-CN" sz="2800">
                <a:latin typeface="Arial" pitchFamily="34" charset="0"/>
              </a:rPr>
              <a:t>:</a:t>
            </a:r>
          </a:p>
        </p:txBody>
      </p:sp>
      <p:sp>
        <p:nvSpPr>
          <p:cNvPr id="52232" name="Line 7"/>
          <p:cNvSpPr>
            <a:spLocks noChangeShapeType="1"/>
          </p:cNvSpPr>
          <p:nvPr/>
        </p:nvSpPr>
        <p:spPr bwMode="auto">
          <a:xfrm>
            <a:off x="6588125" y="3644900"/>
            <a:ext cx="0" cy="576263"/>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3" name="Rectangle 8"/>
          <p:cNvSpPr>
            <a:spLocks noChangeArrowheads="1"/>
          </p:cNvSpPr>
          <p:nvPr/>
        </p:nvSpPr>
        <p:spPr bwMode="auto">
          <a:xfrm>
            <a:off x="1331913" y="4219575"/>
            <a:ext cx="619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400">
                <a:latin typeface="Arial" pitchFamily="34" charset="0"/>
              </a:rPr>
              <a:t>   </a:t>
            </a:r>
            <a:r>
              <a:rPr kumimoji="0" lang="en-US" altLang="zh-CN" sz="2400">
                <a:latin typeface="Arial" pitchFamily="34" charset="0"/>
              </a:rPr>
              <a:t>OMT</a:t>
            </a:r>
            <a:r>
              <a:rPr kumimoji="0" lang="zh-CN" altLang="en-US" sz="2400">
                <a:latin typeface="Arial" pitchFamily="34" charset="0"/>
              </a:rPr>
              <a:t>方法          </a:t>
            </a:r>
            <a:r>
              <a:rPr kumimoji="0" lang="en-US" altLang="zh-CN" sz="2400">
                <a:latin typeface="Arial" pitchFamily="34" charset="0"/>
              </a:rPr>
              <a:t>Booch</a:t>
            </a:r>
            <a:r>
              <a:rPr kumimoji="0" lang="zh-CN" altLang="en-US" sz="2400">
                <a:latin typeface="Arial" pitchFamily="34" charset="0"/>
              </a:rPr>
              <a:t>方法       </a:t>
            </a:r>
            <a:r>
              <a:rPr kumimoji="0" lang="en-US" altLang="zh-CN" sz="2400">
                <a:latin typeface="Arial" pitchFamily="34" charset="0"/>
              </a:rPr>
              <a:t>OOSE</a:t>
            </a:r>
            <a:r>
              <a:rPr kumimoji="0" lang="zh-CN" altLang="en-US" sz="2400">
                <a:latin typeface="Arial" pitchFamily="34" charset="0"/>
              </a:rPr>
              <a:t>方法</a:t>
            </a:r>
          </a:p>
        </p:txBody>
      </p:sp>
      <p:sp>
        <p:nvSpPr>
          <p:cNvPr id="52234" name="Line 9"/>
          <p:cNvSpPr>
            <a:spLocks noChangeShapeType="1"/>
          </p:cNvSpPr>
          <p:nvPr/>
        </p:nvSpPr>
        <p:spPr bwMode="auto">
          <a:xfrm>
            <a:off x="4500563" y="3644900"/>
            <a:ext cx="0" cy="576263"/>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5" name="Line 10"/>
          <p:cNvSpPr>
            <a:spLocks noChangeShapeType="1"/>
          </p:cNvSpPr>
          <p:nvPr/>
        </p:nvSpPr>
        <p:spPr bwMode="auto">
          <a:xfrm>
            <a:off x="2268538" y="3644900"/>
            <a:ext cx="0" cy="576263"/>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Text Box 11"/>
          <p:cNvSpPr txBox="1">
            <a:spLocks noChangeArrowheads="1"/>
          </p:cNvSpPr>
          <p:nvPr/>
        </p:nvSpPr>
        <p:spPr bwMode="auto">
          <a:xfrm>
            <a:off x="4067175" y="5657850"/>
            <a:ext cx="1152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a:latin typeface="Arial" pitchFamily="34" charset="0"/>
              </a:rPr>
              <a:t>UML</a:t>
            </a:r>
          </a:p>
        </p:txBody>
      </p:sp>
      <p:sp>
        <p:nvSpPr>
          <p:cNvPr id="52237" name="Line 12"/>
          <p:cNvSpPr>
            <a:spLocks noChangeShapeType="1"/>
          </p:cNvSpPr>
          <p:nvPr/>
        </p:nvSpPr>
        <p:spPr bwMode="auto">
          <a:xfrm>
            <a:off x="2339975" y="4724400"/>
            <a:ext cx="1727200" cy="936625"/>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13"/>
          <p:cNvSpPr>
            <a:spLocks noChangeShapeType="1"/>
          </p:cNvSpPr>
          <p:nvPr/>
        </p:nvSpPr>
        <p:spPr bwMode="auto">
          <a:xfrm flipH="1">
            <a:off x="4500563" y="4725988"/>
            <a:ext cx="1587" cy="8636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14"/>
          <p:cNvSpPr>
            <a:spLocks noChangeShapeType="1"/>
          </p:cNvSpPr>
          <p:nvPr/>
        </p:nvSpPr>
        <p:spPr bwMode="auto">
          <a:xfrm flipH="1">
            <a:off x="4932363" y="4724400"/>
            <a:ext cx="1655762" cy="936625"/>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1"/>
          <p:cNvGrpSpPr>
            <a:grpSpLocks/>
          </p:cNvGrpSpPr>
          <p:nvPr/>
        </p:nvGrpSpPr>
        <p:grpSpPr bwMode="auto">
          <a:xfrm>
            <a:off x="200025" y="1052513"/>
            <a:ext cx="8916988" cy="5680075"/>
            <a:chOff x="190500" y="980728"/>
            <a:chExt cx="8918004" cy="5680422"/>
          </a:xfrm>
        </p:grpSpPr>
        <p:sp>
          <p:nvSpPr>
            <p:cNvPr id="53251" name="Text Box 5"/>
            <p:cNvSpPr txBox="1">
              <a:spLocks noChangeArrowheads="1"/>
            </p:cNvSpPr>
            <p:nvPr/>
          </p:nvSpPr>
          <p:spPr bwMode="auto">
            <a:xfrm>
              <a:off x="3188127" y="2826737"/>
              <a:ext cx="4768249" cy="120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600" b="0">
                  <a:latin typeface="Arial" pitchFamily="34" charset="0"/>
                  <a:cs typeface="Arial" pitchFamily="34" charset="0"/>
                </a:rPr>
                <a:t>1997:    UML 1.0, 1.1</a:t>
              </a:r>
            </a:p>
            <a:p>
              <a:pPr eaLnBrk="1" hangingPunct="1">
                <a:spcBef>
                  <a:spcPct val="50000"/>
                </a:spcBef>
                <a:buClrTx/>
                <a:buSzTx/>
                <a:buFontTx/>
                <a:buNone/>
              </a:pPr>
              <a:r>
                <a:rPr kumimoji="0" lang="en-US" altLang="zh-CN" sz="1600" b="0">
                  <a:latin typeface="Arial" pitchFamily="34" charset="0"/>
                  <a:cs typeface="Arial" pitchFamily="34" charset="0"/>
                </a:rPr>
                <a:t>1996:    UML 0.9 &amp; 0.91</a:t>
              </a:r>
            </a:p>
            <a:p>
              <a:pPr eaLnBrk="1" hangingPunct="1">
                <a:spcBef>
                  <a:spcPct val="50000"/>
                </a:spcBef>
                <a:buClrTx/>
                <a:buSzTx/>
                <a:buFontTx/>
                <a:buNone/>
              </a:pPr>
              <a:r>
                <a:rPr kumimoji="0" lang="en-US" altLang="zh-CN" sz="1600" b="0">
                  <a:latin typeface="Arial" pitchFamily="34" charset="0"/>
                  <a:cs typeface="Arial" pitchFamily="34" charset="0"/>
                </a:rPr>
                <a:t>1995:    Unified Method 0.8</a:t>
              </a:r>
            </a:p>
          </p:txBody>
        </p:sp>
        <p:sp>
          <p:nvSpPr>
            <p:cNvPr id="53252" name="Text Box 6"/>
            <p:cNvSpPr txBox="1">
              <a:spLocks noChangeArrowheads="1"/>
            </p:cNvSpPr>
            <p:nvPr/>
          </p:nvSpPr>
          <p:spPr bwMode="auto">
            <a:xfrm>
              <a:off x="2374635" y="4954305"/>
              <a:ext cx="1348487" cy="31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200" b="0">
                  <a:latin typeface="Arial" pitchFamily="34" charset="0"/>
                  <a:cs typeface="Arial" pitchFamily="34" charset="0"/>
                </a:rPr>
                <a:t>Other methods</a:t>
              </a:r>
            </a:p>
          </p:txBody>
        </p:sp>
        <p:sp>
          <p:nvSpPr>
            <p:cNvPr id="53253" name="Text Box 7"/>
            <p:cNvSpPr txBox="1">
              <a:spLocks noChangeArrowheads="1"/>
            </p:cNvSpPr>
            <p:nvPr/>
          </p:nvSpPr>
          <p:spPr bwMode="auto">
            <a:xfrm>
              <a:off x="3347864" y="5641963"/>
              <a:ext cx="8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200" b="0">
                  <a:latin typeface="Arial" pitchFamily="34" charset="0"/>
                  <a:cs typeface="Arial" pitchFamily="34" charset="0"/>
                </a:rPr>
                <a:t>Booch ‘91</a:t>
              </a:r>
            </a:p>
          </p:txBody>
        </p:sp>
        <p:sp>
          <p:nvSpPr>
            <p:cNvPr id="53254" name="Text Box 8"/>
            <p:cNvSpPr txBox="1">
              <a:spLocks noChangeArrowheads="1"/>
            </p:cNvSpPr>
            <p:nvPr/>
          </p:nvSpPr>
          <p:spPr bwMode="auto">
            <a:xfrm>
              <a:off x="3770795" y="4817545"/>
              <a:ext cx="972708" cy="31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200" b="0" dirty="0" err="1">
                  <a:latin typeface="Arial" pitchFamily="34" charset="0"/>
                  <a:cs typeface="Arial" pitchFamily="34" charset="0"/>
                </a:rPr>
                <a:t>Booch</a:t>
              </a:r>
              <a:r>
                <a:rPr kumimoji="0" lang="en-US" altLang="zh-CN" sz="1200" b="0" dirty="0">
                  <a:latin typeface="Arial" pitchFamily="34" charset="0"/>
                  <a:cs typeface="Arial" pitchFamily="34" charset="0"/>
                </a:rPr>
                <a:t> ‘93</a:t>
              </a:r>
            </a:p>
          </p:txBody>
        </p:sp>
        <p:sp>
          <p:nvSpPr>
            <p:cNvPr id="53255" name="Text Box 9"/>
            <p:cNvSpPr txBox="1">
              <a:spLocks noChangeArrowheads="1"/>
            </p:cNvSpPr>
            <p:nvPr/>
          </p:nvSpPr>
          <p:spPr bwMode="auto">
            <a:xfrm>
              <a:off x="4728997" y="4797608"/>
              <a:ext cx="843254" cy="31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200" b="0" dirty="0">
                  <a:latin typeface="Arial" pitchFamily="34" charset="0"/>
                  <a:cs typeface="Arial" pitchFamily="34" charset="0"/>
                </a:rPr>
                <a:t>OMT - 2</a:t>
              </a:r>
            </a:p>
          </p:txBody>
        </p:sp>
        <p:sp>
          <p:nvSpPr>
            <p:cNvPr id="53256" name="Line 10"/>
            <p:cNvSpPr>
              <a:spLocks noChangeShapeType="1"/>
            </p:cNvSpPr>
            <p:nvPr/>
          </p:nvSpPr>
          <p:spPr bwMode="auto">
            <a:xfrm flipV="1">
              <a:off x="3188127" y="4061792"/>
              <a:ext cx="722789" cy="84461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7" name="Line 11"/>
            <p:cNvSpPr>
              <a:spLocks noChangeShapeType="1"/>
            </p:cNvSpPr>
            <p:nvPr/>
          </p:nvSpPr>
          <p:spPr bwMode="auto">
            <a:xfrm flipV="1">
              <a:off x="3853380" y="5095790"/>
              <a:ext cx="251718" cy="481097"/>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8" name="Line 12"/>
            <p:cNvSpPr>
              <a:spLocks noChangeShapeType="1"/>
            </p:cNvSpPr>
            <p:nvPr/>
          </p:nvSpPr>
          <p:spPr bwMode="auto">
            <a:xfrm flipV="1">
              <a:off x="4331644" y="4147958"/>
              <a:ext cx="291273" cy="517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9" name="Line 13"/>
            <p:cNvSpPr>
              <a:spLocks noChangeShapeType="1"/>
            </p:cNvSpPr>
            <p:nvPr/>
          </p:nvSpPr>
          <p:spPr bwMode="auto">
            <a:xfrm flipH="1" flipV="1">
              <a:off x="5101063" y="5081430"/>
              <a:ext cx="7309" cy="495457"/>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0" name="Line 14"/>
            <p:cNvSpPr>
              <a:spLocks noChangeShapeType="1"/>
            </p:cNvSpPr>
            <p:nvPr/>
          </p:nvSpPr>
          <p:spPr bwMode="auto">
            <a:xfrm flipH="1" flipV="1">
              <a:off x="5108372" y="4147958"/>
              <a:ext cx="0" cy="495941"/>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1" name="Rectangle 15"/>
            <p:cNvSpPr>
              <a:spLocks noChangeArrowheads="1"/>
            </p:cNvSpPr>
            <p:nvPr/>
          </p:nvSpPr>
          <p:spPr bwMode="auto">
            <a:xfrm>
              <a:off x="4716016" y="5608403"/>
              <a:ext cx="843254" cy="31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200" b="0">
                  <a:latin typeface="Arial" pitchFamily="34" charset="0"/>
                  <a:cs typeface="Arial" pitchFamily="34" charset="0"/>
                </a:rPr>
                <a:t>OMT - 1</a:t>
              </a:r>
            </a:p>
          </p:txBody>
        </p:sp>
        <p:sp>
          <p:nvSpPr>
            <p:cNvPr id="53262" name="Text Box 16"/>
            <p:cNvSpPr txBox="1">
              <a:spLocks noChangeArrowheads="1"/>
            </p:cNvSpPr>
            <p:nvPr/>
          </p:nvSpPr>
          <p:spPr bwMode="auto">
            <a:xfrm>
              <a:off x="3101824" y="980728"/>
              <a:ext cx="2675397" cy="51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400" b="0">
                  <a:latin typeface="Times New Roman" pitchFamily="18" charset="0"/>
                  <a:cs typeface="Arial" pitchFamily="34" charset="0"/>
                </a:rPr>
                <a:t> </a:t>
              </a:r>
              <a:r>
                <a:rPr kumimoji="0" lang="en-US" altLang="zh-CN" sz="2400" b="0">
                  <a:latin typeface="Times New Roman" pitchFamily="18" charset="0"/>
                  <a:cs typeface="Arial" pitchFamily="34" charset="0"/>
                </a:rPr>
                <a:t>Year  Version </a:t>
              </a:r>
            </a:p>
          </p:txBody>
        </p:sp>
        <p:sp>
          <p:nvSpPr>
            <p:cNvPr id="53263" name="Text Box 17"/>
            <p:cNvSpPr txBox="1">
              <a:spLocks noChangeArrowheads="1"/>
            </p:cNvSpPr>
            <p:nvPr/>
          </p:nvSpPr>
          <p:spPr bwMode="auto">
            <a:xfrm>
              <a:off x="3188127" y="1412776"/>
              <a:ext cx="2761701" cy="14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600" b="0">
                  <a:solidFill>
                    <a:srgbClr val="FF0000"/>
                  </a:solidFill>
                  <a:latin typeface="Arial" pitchFamily="34" charset="0"/>
                  <a:cs typeface="Arial" pitchFamily="34" charset="0"/>
                </a:rPr>
                <a:t>2017:    UML2.5.1</a:t>
              </a:r>
            </a:p>
            <a:p>
              <a:pPr eaLnBrk="1" hangingPunct="1">
                <a:spcBef>
                  <a:spcPct val="50000"/>
                </a:spcBef>
                <a:buClrTx/>
                <a:buSzTx/>
                <a:buFontTx/>
                <a:buNone/>
              </a:pPr>
              <a:r>
                <a:rPr kumimoji="0" lang="en-US" altLang="zh-CN" sz="1600" b="0">
                  <a:latin typeface="Arial" pitchFamily="34" charset="0"/>
                  <a:cs typeface="Arial" pitchFamily="34" charset="0"/>
                </a:rPr>
                <a:t>2005:    UML 2.0</a:t>
              </a:r>
            </a:p>
            <a:p>
              <a:pPr eaLnBrk="1" hangingPunct="1">
                <a:spcBef>
                  <a:spcPct val="50000"/>
                </a:spcBef>
                <a:buClrTx/>
                <a:buSzTx/>
                <a:buFontTx/>
                <a:buNone/>
              </a:pPr>
              <a:r>
                <a:rPr kumimoji="0" lang="en-US" altLang="zh-CN" sz="1600" b="0">
                  <a:latin typeface="Arial" pitchFamily="34" charset="0"/>
                  <a:cs typeface="Arial" pitchFamily="34" charset="0"/>
                </a:rPr>
                <a:t>2001:    UML 1.4</a:t>
              </a:r>
            </a:p>
            <a:p>
              <a:pPr eaLnBrk="1" hangingPunct="1">
                <a:spcBef>
                  <a:spcPct val="50000"/>
                </a:spcBef>
                <a:buClrTx/>
                <a:buSzTx/>
                <a:buFontTx/>
                <a:buNone/>
              </a:pPr>
              <a:r>
                <a:rPr kumimoji="0" lang="en-US" altLang="zh-CN" sz="1600" b="0">
                  <a:latin typeface="Arial" pitchFamily="34" charset="0"/>
                  <a:cs typeface="Arial" pitchFamily="34" charset="0"/>
                </a:rPr>
                <a:t>2000:    UML 1.3</a:t>
              </a:r>
            </a:p>
          </p:txBody>
        </p:sp>
        <p:sp>
          <p:nvSpPr>
            <p:cNvPr id="53264" name="Text Box 19"/>
            <p:cNvSpPr txBox="1">
              <a:spLocks noChangeArrowheads="1"/>
            </p:cNvSpPr>
            <p:nvPr/>
          </p:nvSpPr>
          <p:spPr bwMode="auto">
            <a:xfrm>
              <a:off x="1979883" y="5935915"/>
              <a:ext cx="5782311" cy="72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en-US" altLang="zh-CN" sz="1800" b="0">
                  <a:latin typeface="Arial" pitchFamily="34" charset="0"/>
                  <a:cs typeface="Arial" pitchFamily="34" charset="0"/>
                </a:rPr>
                <a:t>began in late 1994(unifying the Booch and OMT (Object Modeling Technique) methods ) </a:t>
              </a:r>
            </a:p>
          </p:txBody>
        </p:sp>
        <p:pic>
          <p:nvPicPr>
            <p:cNvPr id="53265" name="Picture 4" descr="icon_U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46213"/>
              <a:ext cx="12525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6" name="Text Box 31"/>
            <p:cNvSpPr txBox="1">
              <a:spLocks noChangeArrowheads="1"/>
            </p:cNvSpPr>
            <p:nvPr/>
          </p:nvSpPr>
          <p:spPr bwMode="auto">
            <a:xfrm>
              <a:off x="8041704" y="3255640"/>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1400" b="0">
                  <a:solidFill>
                    <a:srgbClr val="66FF99"/>
                  </a:solidFill>
                  <a:latin typeface="Arial" pitchFamily="34" charset="0"/>
                </a:rPr>
                <a:t>Public </a:t>
              </a:r>
            </a:p>
            <a:p>
              <a:pPr>
                <a:lnSpc>
                  <a:spcPct val="50000"/>
                </a:lnSpc>
                <a:spcBef>
                  <a:spcPct val="50000"/>
                </a:spcBef>
                <a:buClrTx/>
                <a:buSzTx/>
                <a:buFontTx/>
                <a:buNone/>
              </a:pPr>
              <a:r>
                <a:rPr kumimoji="0" lang="en-US" altLang="zh-CN" sz="1400" b="0">
                  <a:solidFill>
                    <a:srgbClr val="66FF99"/>
                  </a:solidFill>
                  <a:latin typeface="Arial" pitchFamily="34" charset="0"/>
                </a:rPr>
                <a:t>Feedback</a:t>
              </a:r>
            </a:p>
          </p:txBody>
        </p:sp>
        <p:sp>
          <p:nvSpPr>
            <p:cNvPr id="53267" name="Line 15"/>
            <p:cNvSpPr>
              <a:spLocks noChangeShapeType="1"/>
            </p:cNvSpPr>
            <p:nvPr/>
          </p:nvSpPr>
          <p:spPr bwMode="auto">
            <a:xfrm rot="-5400000">
              <a:off x="6606964" y="2428912"/>
              <a:ext cx="2709540" cy="10716"/>
            </a:xfrm>
            <a:prstGeom prst="line">
              <a:avLst/>
            </a:prstGeom>
            <a:noFill/>
            <a:ln w="76200">
              <a:solidFill>
                <a:srgbClr val="66FF99"/>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3268" name="Line 75"/>
            <p:cNvSpPr>
              <a:spLocks noChangeShapeType="1"/>
            </p:cNvSpPr>
            <p:nvPr/>
          </p:nvSpPr>
          <p:spPr bwMode="auto">
            <a:xfrm>
              <a:off x="7232079" y="1079500"/>
              <a:ext cx="0" cy="2709540"/>
            </a:xfrm>
            <a:prstGeom prst="line">
              <a:avLst/>
            </a:prstGeom>
            <a:noFill/>
            <a:ln w="152400">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53269" name="Group 82"/>
            <p:cNvGrpSpPr>
              <a:grpSpLocks/>
            </p:cNvGrpSpPr>
            <p:nvPr/>
          </p:nvGrpSpPr>
          <p:grpSpPr bwMode="auto">
            <a:xfrm>
              <a:off x="7155879" y="4061792"/>
              <a:ext cx="152400" cy="2212008"/>
              <a:chOff x="3696" y="3072"/>
              <a:chExt cx="96" cy="912"/>
            </a:xfrm>
          </p:grpSpPr>
          <p:sp>
            <p:nvSpPr>
              <p:cNvPr id="53274" name="Rectangle 78"/>
              <p:cNvSpPr>
                <a:spLocks noChangeArrowheads="1"/>
              </p:cNvSpPr>
              <p:nvPr/>
            </p:nvSpPr>
            <p:spPr bwMode="auto">
              <a:xfrm>
                <a:off x="3696" y="307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3275" name="Rectangle 79"/>
              <p:cNvSpPr>
                <a:spLocks noChangeArrowheads="1"/>
              </p:cNvSpPr>
              <p:nvPr/>
            </p:nvSpPr>
            <p:spPr bwMode="auto">
              <a:xfrm>
                <a:off x="3696" y="331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3276" name="Rectangle 80"/>
              <p:cNvSpPr>
                <a:spLocks noChangeArrowheads="1"/>
              </p:cNvSpPr>
              <p:nvPr/>
            </p:nvSpPr>
            <p:spPr bwMode="auto">
              <a:xfrm>
                <a:off x="3696" y="355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3277" name="Rectangle 81"/>
              <p:cNvSpPr>
                <a:spLocks noChangeArrowheads="1"/>
              </p:cNvSpPr>
              <p:nvPr/>
            </p:nvSpPr>
            <p:spPr bwMode="auto">
              <a:xfrm>
                <a:off x="3696" y="379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sp>
          <p:nvSpPr>
            <p:cNvPr id="53270" name="Line 10"/>
            <p:cNvSpPr>
              <a:spLocks noChangeShapeType="1"/>
            </p:cNvSpPr>
            <p:nvPr/>
          </p:nvSpPr>
          <p:spPr bwMode="auto">
            <a:xfrm flipV="1">
              <a:off x="1835696" y="3522339"/>
              <a:ext cx="1266128" cy="127503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71" name="Text Box 50"/>
            <p:cNvSpPr txBox="1">
              <a:spLocks noChangeArrowheads="1"/>
            </p:cNvSpPr>
            <p:nvPr/>
          </p:nvSpPr>
          <p:spPr bwMode="auto">
            <a:xfrm>
              <a:off x="1310679" y="4806286"/>
              <a:ext cx="762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1400" b="0">
                  <a:latin typeface="Arial" pitchFamily="34" charset="0"/>
                </a:rPr>
                <a:t>OOSE</a:t>
              </a:r>
            </a:p>
          </p:txBody>
        </p:sp>
        <p:sp>
          <p:nvSpPr>
            <p:cNvPr id="53272" name="Text Box 30"/>
            <p:cNvSpPr txBox="1">
              <a:spLocks noChangeArrowheads="1"/>
            </p:cNvSpPr>
            <p:nvPr/>
          </p:nvSpPr>
          <p:spPr bwMode="auto">
            <a:xfrm>
              <a:off x="1022173" y="2609636"/>
              <a:ext cx="1339013"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en-US" altLang="zh-CN" sz="1600">
                  <a:solidFill>
                    <a:srgbClr val="FFCC00"/>
                  </a:solidFill>
                  <a:latin typeface="Arial" pitchFamily="34" charset="0"/>
                </a:rPr>
                <a:t>UML</a:t>
              </a:r>
            </a:p>
            <a:p>
              <a:pPr algn="ctr">
                <a:lnSpc>
                  <a:spcPct val="50000"/>
                </a:lnSpc>
                <a:spcBef>
                  <a:spcPct val="50000"/>
                </a:spcBef>
                <a:buClrTx/>
                <a:buSzTx/>
                <a:buFontTx/>
                <a:buNone/>
              </a:pPr>
              <a:r>
                <a:rPr kumimoji="0" lang="en-US" altLang="zh-CN" sz="1600">
                  <a:solidFill>
                    <a:srgbClr val="FFCC00"/>
                  </a:solidFill>
                  <a:latin typeface="Arial" pitchFamily="34" charset="0"/>
                </a:rPr>
                <a:t>Partners</a:t>
              </a:r>
              <a:r>
                <a:rPr kumimoji="0" lang="zh-CN" altLang="en-US" sz="1600">
                  <a:solidFill>
                    <a:srgbClr val="FFCC00"/>
                  </a:solidFill>
                  <a:latin typeface="Arial" pitchFamily="34" charset="0"/>
                </a:rPr>
                <a:t>’</a:t>
              </a:r>
              <a:r>
                <a:rPr kumimoji="0" lang="en-US" altLang="zh-CN" sz="1600">
                  <a:solidFill>
                    <a:srgbClr val="FFCC00"/>
                  </a:solidFill>
                  <a:latin typeface="Arial" pitchFamily="34" charset="0"/>
                </a:rPr>
                <a:t> </a:t>
              </a:r>
            </a:p>
            <a:p>
              <a:pPr algn="ctr">
                <a:lnSpc>
                  <a:spcPct val="50000"/>
                </a:lnSpc>
                <a:spcBef>
                  <a:spcPct val="50000"/>
                </a:spcBef>
                <a:buClrTx/>
                <a:buSzTx/>
                <a:buFontTx/>
                <a:buNone/>
              </a:pPr>
              <a:r>
                <a:rPr kumimoji="0" lang="en-US" altLang="zh-CN" sz="1600">
                  <a:solidFill>
                    <a:srgbClr val="FFCC00"/>
                  </a:solidFill>
                  <a:latin typeface="Arial" pitchFamily="34" charset="0"/>
                </a:rPr>
                <a:t>Expertise</a:t>
              </a:r>
            </a:p>
          </p:txBody>
        </p:sp>
        <p:sp>
          <p:nvSpPr>
            <p:cNvPr id="53273" name="Line 74"/>
            <p:cNvSpPr>
              <a:spLocks noChangeShapeType="1"/>
            </p:cNvSpPr>
            <p:nvPr/>
          </p:nvSpPr>
          <p:spPr bwMode="auto">
            <a:xfrm flipV="1">
              <a:off x="2267744" y="2996952"/>
              <a:ext cx="920383" cy="0"/>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kumimoji="0" lang="en-US" altLang="zh-CN" sz="3200" dirty="0" smtClean="0"/>
              <a:t>Inputs to the UML</a:t>
            </a:r>
          </a:p>
        </p:txBody>
      </p:sp>
      <p:grpSp>
        <p:nvGrpSpPr>
          <p:cNvPr id="54275" name="Group 1"/>
          <p:cNvGrpSpPr>
            <a:grpSpLocks/>
          </p:cNvGrpSpPr>
          <p:nvPr/>
        </p:nvGrpSpPr>
        <p:grpSpPr bwMode="auto">
          <a:xfrm>
            <a:off x="304800" y="1722438"/>
            <a:ext cx="8610600" cy="4730750"/>
            <a:chOff x="304800" y="1136650"/>
            <a:chExt cx="8610600" cy="4730750"/>
          </a:xfrm>
        </p:grpSpPr>
        <p:sp>
          <p:nvSpPr>
            <p:cNvPr id="54276" name="Rectangle 44"/>
            <p:cNvSpPr>
              <a:spLocks noChangeArrowheads="1"/>
            </p:cNvSpPr>
            <p:nvPr/>
          </p:nvSpPr>
          <p:spPr bwMode="auto">
            <a:xfrm>
              <a:off x="6799263" y="1854200"/>
              <a:ext cx="896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77" name="Rectangle 46"/>
            <p:cNvSpPr>
              <a:spLocks noChangeArrowheads="1"/>
            </p:cNvSpPr>
            <p:nvPr/>
          </p:nvSpPr>
          <p:spPr bwMode="auto">
            <a:xfrm>
              <a:off x="6151563" y="2306638"/>
              <a:ext cx="21145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78" name="Rectangle 49"/>
            <p:cNvSpPr>
              <a:spLocks noChangeArrowheads="1"/>
            </p:cNvSpPr>
            <p:nvPr/>
          </p:nvSpPr>
          <p:spPr bwMode="auto">
            <a:xfrm>
              <a:off x="6799263" y="1854200"/>
              <a:ext cx="896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79" name="Rectangle 50"/>
            <p:cNvSpPr>
              <a:spLocks noChangeArrowheads="1"/>
            </p:cNvSpPr>
            <p:nvPr/>
          </p:nvSpPr>
          <p:spPr bwMode="auto">
            <a:xfrm>
              <a:off x="6769100" y="1909763"/>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Fusion</a:t>
              </a:r>
            </a:p>
          </p:txBody>
        </p:sp>
        <p:sp>
          <p:nvSpPr>
            <p:cNvPr id="54280" name="Rectangle 51"/>
            <p:cNvSpPr>
              <a:spLocks noChangeArrowheads="1"/>
            </p:cNvSpPr>
            <p:nvPr/>
          </p:nvSpPr>
          <p:spPr bwMode="auto">
            <a:xfrm>
              <a:off x="6151563" y="2306638"/>
              <a:ext cx="21145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81" name="Rectangle 52"/>
            <p:cNvSpPr>
              <a:spLocks noChangeArrowheads="1"/>
            </p:cNvSpPr>
            <p:nvPr/>
          </p:nvSpPr>
          <p:spPr bwMode="auto">
            <a:xfrm>
              <a:off x="6769100" y="2209800"/>
              <a:ext cx="214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nSpc>
                  <a:spcPts val="1800"/>
                </a:lnSpc>
                <a:spcBef>
                  <a:spcPct val="0"/>
                </a:spcBef>
                <a:buClrTx/>
                <a:buSzTx/>
                <a:buFontTx/>
                <a:buNone/>
              </a:pPr>
              <a:r>
                <a:rPr kumimoji="0" lang="en-US" altLang="zh-CN" sz="1600" b="0" i="1">
                  <a:latin typeface="Arial" pitchFamily="34" charset="0"/>
                </a:rPr>
                <a:t>Operation descriptions, </a:t>
              </a:r>
              <a:br>
                <a:rPr kumimoji="0" lang="en-US" altLang="zh-CN" sz="1600" b="0" i="1">
                  <a:latin typeface="Arial" pitchFamily="34" charset="0"/>
                </a:rPr>
              </a:br>
              <a:r>
                <a:rPr kumimoji="0" lang="en-US" altLang="zh-CN" sz="1600" b="0" i="1">
                  <a:latin typeface="Arial" pitchFamily="34" charset="0"/>
                </a:rPr>
                <a:t>message numbering</a:t>
              </a:r>
            </a:p>
          </p:txBody>
        </p:sp>
        <p:sp>
          <p:nvSpPr>
            <p:cNvPr id="54282" name="Rectangle 54"/>
            <p:cNvSpPr>
              <a:spLocks noChangeArrowheads="1"/>
            </p:cNvSpPr>
            <p:nvPr/>
          </p:nvSpPr>
          <p:spPr bwMode="auto">
            <a:xfrm>
              <a:off x="1147763" y="1985963"/>
              <a:ext cx="85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83" name="Rectangle 56"/>
            <p:cNvSpPr>
              <a:spLocks noChangeArrowheads="1"/>
            </p:cNvSpPr>
            <p:nvPr/>
          </p:nvSpPr>
          <p:spPr bwMode="auto">
            <a:xfrm>
              <a:off x="808038" y="2236788"/>
              <a:ext cx="15271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84" name="Rectangle 57"/>
            <p:cNvSpPr>
              <a:spLocks noChangeArrowheads="1"/>
            </p:cNvSpPr>
            <p:nvPr/>
          </p:nvSpPr>
          <p:spPr bwMode="auto">
            <a:xfrm>
              <a:off x="869950" y="2209800"/>
              <a:ext cx="151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nSpc>
                  <a:spcPts val="1800"/>
                </a:lnSpc>
                <a:spcBef>
                  <a:spcPct val="0"/>
                </a:spcBef>
                <a:buClrTx/>
                <a:buSzTx/>
                <a:buFontTx/>
                <a:buNone/>
              </a:pPr>
              <a:r>
                <a:rPr kumimoji="0" lang="en-US" altLang="zh-CN" sz="1600" b="0" i="1">
                  <a:latin typeface="Arial" pitchFamily="34" charset="0"/>
                </a:rPr>
                <a:t>Before and after </a:t>
              </a:r>
              <a:br>
                <a:rPr kumimoji="0" lang="en-US" altLang="zh-CN" sz="1600" b="0" i="1">
                  <a:latin typeface="Arial" pitchFamily="34" charset="0"/>
                </a:rPr>
              </a:br>
              <a:r>
                <a:rPr kumimoji="0" lang="en-US" altLang="zh-CN" sz="1600" b="0" i="1">
                  <a:latin typeface="Arial" pitchFamily="34" charset="0"/>
                </a:rPr>
                <a:t>conditions </a:t>
              </a:r>
            </a:p>
          </p:txBody>
        </p:sp>
        <p:sp>
          <p:nvSpPr>
            <p:cNvPr id="54285" name="Rectangle 59"/>
            <p:cNvSpPr>
              <a:spLocks noChangeArrowheads="1"/>
            </p:cNvSpPr>
            <p:nvPr/>
          </p:nvSpPr>
          <p:spPr bwMode="auto">
            <a:xfrm>
              <a:off x="1147763" y="1985963"/>
              <a:ext cx="85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86" name="Rectangle 60"/>
            <p:cNvSpPr>
              <a:spLocks noChangeArrowheads="1"/>
            </p:cNvSpPr>
            <p:nvPr/>
          </p:nvSpPr>
          <p:spPr bwMode="auto">
            <a:xfrm>
              <a:off x="1676400" y="1905000"/>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Meyer</a:t>
              </a:r>
              <a:endParaRPr kumimoji="0" lang="en-US" altLang="zh-CN" sz="1000" b="0">
                <a:solidFill>
                  <a:srgbClr val="00B0F0"/>
                </a:solidFill>
                <a:latin typeface="Arial" pitchFamily="34" charset="0"/>
              </a:endParaRPr>
            </a:p>
          </p:txBody>
        </p:sp>
        <p:sp>
          <p:nvSpPr>
            <p:cNvPr id="54287" name="Rectangle 61"/>
            <p:cNvSpPr>
              <a:spLocks noChangeArrowheads="1"/>
            </p:cNvSpPr>
            <p:nvPr/>
          </p:nvSpPr>
          <p:spPr bwMode="auto">
            <a:xfrm>
              <a:off x="808038" y="2236788"/>
              <a:ext cx="15271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88" name="Rectangle 64"/>
            <p:cNvSpPr>
              <a:spLocks noChangeArrowheads="1"/>
            </p:cNvSpPr>
            <p:nvPr/>
          </p:nvSpPr>
          <p:spPr bwMode="auto">
            <a:xfrm>
              <a:off x="962025" y="3227388"/>
              <a:ext cx="757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89" name="Rectangle 66"/>
            <p:cNvSpPr>
              <a:spLocks noChangeArrowheads="1"/>
            </p:cNvSpPr>
            <p:nvPr/>
          </p:nvSpPr>
          <p:spPr bwMode="auto">
            <a:xfrm>
              <a:off x="765175" y="3679825"/>
              <a:ext cx="1157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90" name="Rectangle 68"/>
            <p:cNvSpPr>
              <a:spLocks noChangeArrowheads="1"/>
            </p:cNvSpPr>
            <p:nvPr/>
          </p:nvSpPr>
          <p:spPr bwMode="auto">
            <a:xfrm>
              <a:off x="962025" y="3227388"/>
              <a:ext cx="757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91" name="Rectangle 69"/>
            <p:cNvSpPr>
              <a:spLocks noChangeArrowheads="1"/>
            </p:cNvSpPr>
            <p:nvPr/>
          </p:nvSpPr>
          <p:spPr bwMode="auto">
            <a:xfrm>
              <a:off x="1824038" y="2971800"/>
              <a:ext cx="54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Harel</a:t>
              </a:r>
              <a:endParaRPr kumimoji="0" lang="en-US" altLang="zh-CN" sz="1000" b="0">
                <a:solidFill>
                  <a:srgbClr val="00B0F0"/>
                </a:solidFill>
                <a:latin typeface="Arial" pitchFamily="34" charset="0"/>
              </a:endParaRPr>
            </a:p>
          </p:txBody>
        </p:sp>
        <p:sp>
          <p:nvSpPr>
            <p:cNvPr id="54292" name="Rectangle 70"/>
            <p:cNvSpPr>
              <a:spLocks noChangeArrowheads="1"/>
            </p:cNvSpPr>
            <p:nvPr/>
          </p:nvSpPr>
          <p:spPr bwMode="auto">
            <a:xfrm>
              <a:off x="765175" y="3679825"/>
              <a:ext cx="1157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93" name="Rectangle 71"/>
            <p:cNvSpPr>
              <a:spLocks noChangeArrowheads="1"/>
            </p:cNvSpPr>
            <p:nvPr/>
          </p:nvSpPr>
          <p:spPr bwMode="auto">
            <a:xfrm>
              <a:off x="1300163" y="3276600"/>
              <a:ext cx="1085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600" b="0" i="1">
                  <a:latin typeface="Arial" pitchFamily="34" charset="0"/>
                </a:rPr>
                <a:t>State charts</a:t>
              </a:r>
              <a:endParaRPr kumimoji="0" lang="en-US" altLang="zh-CN" sz="1000" b="0">
                <a:latin typeface="Arial" pitchFamily="34" charset="0"/>
              </a:endParaRPr>
            </a:p>
          </p:txBody>
        </p:sp>
        <p:sp>
          <p:nvSpPr>
            <p:cNvPr id="54294" name="Rectangle 72"/>
            <p:cNvSpPr>
              <a:spLocks noChangeArrowheads="1"/>
            </p:cNvSpPr>
            <p:nvPr/>
          </p:nvSpPr>
          <p:spPr bwMode="auto">
            <a:xfrm>
              <a:off x="6381750" y="4324350"/>
              <a:ext cx="1481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95" name="Rectangle 76"/>
            <p:cNvSpPr>
              <a:spLocks noChangeArrowheads="1"/>
            </p:cNvSpPr>
            <p:nvPr/>
          </p:nvSpPr>
          <p:spPr bwMode="auto">
            <a:xfrm>
              <a:off x="6350000" y="4776788"/>
              <a:ext cx="1470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96" name="Rectangle 78"/>
            <p:cNvSpPr>
              <a:spLocks noChangeArrowheads="1"/>
            </p:cNvSpPr>
            <p:nvPr/>
          </p:nvSpPr>
          <p:spPr bwMode="auto">
            <a:xfrm>
              <a:off x="6381750" y="4324350"/>
              <a:ext cx="1481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97" name="Rectangle 79"/>
            <p:cNvSpPr>
              <a:spLocks noChangeArrowheads="1"/>
            </p:cNvSpPr>
            <p:nvPr/>
          </p:nvSpPr>
          <p:spPr bwMode="auto">
            <a:xfrm>
              <a:off x="6778625" y="4097338"/>
              <a:ext cx="1181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Wirfs-Brock</a:t>
              </a:r>
            </a:p>
          </p:txBody>
        </p:sp>
        <p:sp>
          <p:nvSpPr>
            <p:cNvPr id="54298" name="Rectangle 82"/>
            <p:cNvSpPr>
              <a:spLocks noChangeArrowheads="1"/>
            </p:cNvSpPr>
            <p:nvPr/>
          </p:nvSpPr>
          <p:spPr bwMode="auto">
            <a:xfrm>
              <a:off x="6350000" y="4776788"/>
              <a:ext cx="1470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299" name="Rectangle 83"/>
            <p:cNvSpPr>
              <a:spLocks noChangeArrowheads="1"/>
            </p:cNvSpPr>
            <p:nvPr/>
          </p:nvSpPr>
          <p:spPr bwMode="auto">
            <a:xfrm>
              <a:off x="6769100" y="4403725"/>
              <a:ext cx="1406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600" b="0" i="1">
                  <a:latin typeface="Arial" pitchFamily="34" charset="0"/>
                </a:rPr>
                <a:t>Responsibilities</a:t>
              </a:r>
              <a:endParaRPr kumimoji="0" lang="en-US" altLang="zh-CN" sz="1000" b="0">
                <a:latin typeface="Arial" pitchFamily="34" charset="0"/>
              </a:endParaRPr>
            </a:p>
          </p:txBody>
        </p:sp>
        <p:sp>
          <p:nvSpPr>
            <p:cNvPr id="54300" name="Rectangle 84"/>
            <p:cNvSpPr>
              <a:spLocks noChangeArrowheads="1"/>
            </p:cNvSpPr>
            <p:nvPr/>
          </p:nvSpPr>
          <p:spPr bwMode="auto">
            <a:xfrm>
              <a:off x="6956425" y="3086100"/>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01" name="Rectangle 86"/>
            <p:cNvSpPr>
              <a:spLocks noChangeArrowheads="1"/>
            </p:cNvSpPr>
            <p:nvPr/>
          </p:nvSpPr>
          <p:spPr bwMode="auto">
            <a:xfrm>
              <a:off x="6592888" y="3538538"/>
              <a:ext cx="16779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02" name="Rectangle 91"/>
            <p:cNvSpPr>
              <a:spLocks noChangeArrowheads="1"/>
            </p:cNvSpPr>
            <p:nvPr/>
          </p:nvSpPr>
          <p:spPr bwMode="auto">
            <a:xfrm>
              <a:off x="6956425" y="3086100"/>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03" name="Rectangle 92"/>
            <p:cNvSpPr>
              <a:spLocks noChangeArrowheads="1"/>
            </p:cNvSpPr>
            <p:nvPr/>
          </p:nvSpPr>
          <p:spPr bwMode="auto">
            <a:xfrm>
              <a:off x="6778625" y="29718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Embley</a:t>
              </a:r>
              <a:endParaRPr kumimoji="0" lang="en-US" altLang="zh-CN" sz="1000" b="0">
                <a:solidFill>
                  <a:srgbClr val="00B0F0"/>
                </a:solidFill>
                <a:latin typeface="Arial" pitchFamily="34" charset="0"/>
              </a:endParaRPr>
            </a:p>
          </p:txBody>
        </p:sp>
        <p:sp>
          <p:nvSpPr>
            <p:cNvPr id="54304" name="Rectangle 93"/>
            <p:cNvSpPr>
              <a:spLocks noChangeArrowheads="1"/>
            </p:cNvSpPr>
            <p:nvPr/>
          </p:nvSpPr>
          <p:spPr bwMode="auto">
            <a:xfrm>
              <a:off x="6592888" y="3538538"/>
              <a:ext cx="16779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05" name="Rectangle 94"/>
            <p:cNvSpPr>
              <a:spLocks noChangeArrowheads="1"/>
            </p:cNvSpPr>
            <p:nvPr/>
          </p:nvSpPr>
          <p:spPr bwMode="auto">
            <a:xfrm>
              <a:off x="6769100" y="3276600"/>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nSpc>
                  <a:spcPts val="1800"/>
                </a:lnSpc>
                <a:spcBef>
                  <a:spcPct val="0"/>
                </a:spcBef>
                <a:buClrTx/>
                <a:buSzTx/>
                <a:buFontTx/>
                <a:buNone/>
              </a:pPr>
              <a:r>
                <a:rPr kumimoji="0" lang="en-US" altLang="zh-CN" sz="1600" b="0" i="1">
                  <a:latin typeface="Arial" pitchFamily="34" charset="0"/>
                </a:rPr>
                <a:t>Singleton classes, </a:t>
              </a:r>
              <a:br>
                <a:rPr kumimoji="0" lang="en-US" altLang="zh-CN" sz="1600" b="0" i="1">
                  <a:latin typeface="Arial" pitchFamily="34" charset="0"/>
                </a:rPr>
              </a:br>
              <a:r>
                <a:rPr kumimoji="0" lang="en-US" altLang="zh-CN" sz="1600" b="0" i="1">
                  <a:latin typeface="Arial" pitchFamily="34" charset="0"/>
                </a:rPr>
                <a:t>High</a:t>
              </a:r>
              <a:r>
                <a:rPr kumimoji="0" lang="en-US" altLang="zh-CN" sz="1600" b="0">
                  <a:latin typeface="Arial" pitchFamily="34" charset="0"/>
                </a:rPr>
                <a:t>-</a:t>
              </a:r>
              <a:r>
                <a:rPr kumimoji="0" lang="en-US" altLang="zh-CN" sz="1600" b="0" i="1">
                  <a:latin typeface="Arial" pitchFamily="34" charset="0"/>
                </a:rPr>
                <a:t>level view</a:t>
              </a:r>
            </a:p>
          </p:txBody>
        </p:sp>
        <p:sp>
          <p:nvSpPr>
            <p:cNvPr id="54306" name="Rectangle 98"/>
            <p:cNvSpPr>
              <a:spLocks noChangeArrowheads="1"/>
            </p:cNvSpPr>
            <p:nvPr/>
          </p:nvSpPr>
          <p:spPr bwMode="auto">
            <a:xfrm>
              <a:off x="5186363" y="4889500"/>
              <a:ext cx="757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07" name="Rectangle 100"/>
            <p:cNvSpPr>
              <a:spLocks noChangeArrowheads="1"/>
            </p:cNvSpPr>
            <p:nvPr/>
          </p:nvSpPr>
          <p:spPr bwMode="auto">
            <a:xfrm>
              <a:off x="4960938" y="5341938"/>
              <a:ext cx="1300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08" name="Rectangle 102"/>
            <p:cNvSpPr>
              <a:spLocks noChangeArrowheads="1"/>
            </p:cNvSpPr>
            <p:nvPr/>
          </p:nvSpPr>
          <p:spPr bwMode="auto">
            <a:xfrm>
              <a:off x="5186363" y="4889500"/>
              <a:ext cx="757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09" name="Rectangle 103"/>
            <p:cNvSpPr>
              <a:spLocks noChangeArrowheads="1"/>
            </p:cNvSpPr>
            <p:nvPr/>
          </p:nvSpPr>
          <p:spPr bwMode="auto">
            <a:xfrm>
              <a:off x="6588125" y="51054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Odell</a:t>
              </a:r>
              <a:endParaRPr kumimoji="0" lang="en-US" altLang="zh-CN" sz="1000" b="0">
                <a:solidFill>
                  <a:srgbClr val="00B0F0"/>
                </a:solidFill>
                <a:latin typeface="Arial" pitchFamily="34" charset="0"/>
              </a:endParaRPr>
            </a:p>
          </p:txBody>
        </p:sp>
        <p:sp>
          <p:nvSpPr>
            <p:cNvPr id="54310" name="Rectangle 104"/>
            <p:cNvSpPr>
              <a:spLocks noChangeArrowheads="1"/>
            </p:cNvSpPr>
            <p:nvPr/>
          </p:nvSpPr>
          <p:spPr bwMode="auto">
            <a:xfrm>
              <a:off x="4960938" y="5341938"/>
              <a:ext cx="1300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11" name="Rectangle 105"/>
            <p:cNvSpPr>
              <a:spLocks noChangeArrowheads="1"/>
            </p:cNvSpPr>
            <p:nvPr/>
          </p:nvSpPr>
          <p:spPr bwMode="auto">
            <a:xfrm>
              <a:off x="6578600" y="5410200"/>
              <a:ext cx="1193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600" b="0" i="1">
                  <a:latin typeface="Arial" pitchFamily="34" charset="0"/>
                </a:rPr>
                <a:t>Classification</a:t>
              </a:r>
              <a:endParaRPr kumimoji="0" lang="en-US" altLang="zh-CN" sz="1000" b="0">
                <a:latin typeface="Arial" pitchFamily="34" charset="0"/>
              </a:endParaRPr>
            </a:p>
          </p:txBody>
        </p:sp>
        <p:sp>
          <p:nvSpPr>
            <p:cNvPr id="54312" name="Rectangle 106"/>
            <p:cNvSpPr>
              <a:spLocks noChangeArrowheads="1"/>
            </p:cNvSpPr>
            <p:nvPr/>
          </p:nvSpPr>
          <p:spPr bwMode="auto">
            <a:xfrm>
              <a:off x="2873375" y="4930775"/>
              <a:ext cx="176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13" name="Rectangle 110"/>
            <p:cNvSpPr>
              <a:spLocks noChangeArrowheads="1"/>
            </p:cNvSpPr>
            <p:nvPr/>
          </p:nvSpPr>
          <p:spPr bwMode="auto">
            <a:xfrm>
              <a:off x="2971800" y="5378450"/>
              <a:ext cx="156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14" name="Rectangle 111"/>
            <p:cNvSpPr>
              <a:spLocks noChangeArrowheads="1"/>
            </p:cNvSpPr>
            <p:nvPr/>
          </p:nvSpPr>
          <p:spPr bwMode="auto">
            <a:xfrm>
              <a:off x="1295400" y="5410200"/>
              <a:ext cx="1466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600" b="0" i="1">
                  <a:latin typeface="Arial" pitchFamily="34" charset="0"/>
                </a:rPr>
                <a:t>Object lifecycles</a:t>
              </a:r>
              <a:endParaRPr kumimoji="0" lang="en-US" altLang="zh-CN" sz="1000" b="0">
                <a:latin typeface="Arial" pitchFamily="34" charset="0"/>
              </a:endParaRPr>
            </a:p>
          </p:txBody>
        </p:sp>
        <p:sp>
          <p:nvSpPr>
            <p:cNvPr id="54315" name="Rectangle 112"/>
            <p:cNvSpPr>
              <a:spLocks noChangeArrowheads="1"/>
            </p:cNvSpPr>
            <p:nvPr/>
          </p:nvSpPr>
          <p:spPr bwMode="auto">
            <a:xfrm>
              <a:off x="2873375" y="4930775"/>
              <a:ext cx="1760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16" name="Rectangle 113"/>
            <p:cNvSpPr>
              <a:spLocks noChangeArrowheads="1"/>
            </p:cNvSpPr>
            <p:nvPr/>
          </p:nvSpPr>
          <p:spPr bwMode="auto">
            <a:xfrm>
              <a:off x="1304925" y="5105400"/>
              <a:ext cx="148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Shlaer- Mellor </a:t>
              </a:r>
            </a:p>
          </p:txBody>
        </p:sp>
        <p:sp>
          <p:nvSpPr>
            <p:cNvPr id="54317" name="Rectangle 116"/>
            <p:cNvSpPr>
              <a:spLocks noChangeArrowheads="1"/>
            </p:cNvSpPr>
            <p:nvPr/>
          </p:nvSpPr>
          <p:spPr bwMode="auto">
            <a:xfrm>
              <a:off x="2971800" y="5378450"/>
              <a:ext cx="156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18" name="Rectangle 118"/>
            <p:cNvSpPr>
              <a:spLocks noChangeArrowheads="1"/>
            </p:cNvSpPr>
            <p:nvPr/>
          </p:nvSpPr>
          <p:spPr bwMode="auto">
            <a:xfrm>
              <a:off x="1157288" y="4194175"/>
              <a:ext cx="1563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19" name="Rectangle 120"/>
            <p:cNvSpPr>
              <a:spLocks noChangeArrowheads="1"/>
            </p:cNvSpPr>
            <p:nvPr/>
          </p:nvSpPr>
          <p:spPr bwMode="auto">
            <a:xfrm>
              <a:off x="919163" y="4645025"/>
              <a:ext cx="202406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20" name="Rectangle 123"/>
            <p:cNvSpPr>
              <a:spLocks noChangeArrowheads="1"/>
            </p:cNvSpPr>
            <p:nvPr/>
          </p:nvSpPr>
          <p:spPr bwMode="auto">
            <a:xfrm>
              <a:off x="1157288" y="4194175"/>
              <a:ext cx="1563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21" name="Rectangle 124"/>
            <p:cNvSpPr>
              <a:spLocks noChangeArrowheads="1"/>
            </p:cNvSpPr>
            <p:nvPr/>
          </p:nvSpPr>
          <p:spPr bwMode="auto">
            <a:xfrm>
              <a:off x="973138" y="4097338"/>
              <a:ext cx="1371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Gamma, et.al</a:t>
              </a:r>
              <a:endParaRPr kumimoji="0" lang="en-US" altLang="zh-CN" sz="1000" b="0">
                <a:solidFill>
                  <a:srgbClr val="00B0F0"/>
                </a:solidFill>
                <a:latin typeface="Arial" pitchFamily="34" charset="0"/>
              </a:endParaRPr>
            </a:p>
          </p:txBody>
        </p:sp>
        <p:sp>
          <p:nvSpPr>
            <p:cNvPr id="54322" name="Rectangle 125"/>
            <p:cNvSpPr>
              <a:spLocks noChangeArrowheads="1"/>
            </p:cNvSpPr>
            <p:nvPr/>
          </p:nvSpPr>
          <p:spPr bwMode="auto">
            <a:xfrm>
              <a:off x="919163" y="4645025"/>
              <a:ext cx="202406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4323" name="Rectangle 126"/>
            <p:cNvSpPr>
              <a:spLocks noChangeArrowheads="1"/>
            </p:cNvSpPr>
            <p:nvPr/>
          </p:nvSpPr>
          <p:spPr bwMode="auto">
            <a:xfrm>
              <a:off x="304800" y="4419600"/>
              <a:ext cx="208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nSpc>
                  <a:spcPts val="1800"/>
                </a:lnSpc>
                <a:spcBef>
                  <a:spcPct val="0"/>
                </a:spcBef>
                <a:buClrTx/>
                <a:buSzTx/>
                <a:buFontTx/>
                <a:buNone/>
              </a:pPr>
              <a:r>
                <a:rPr kumimoji="0" lang="en-US" altLang="zh-CN" sz="1600" b="0" i="1">
                  <a:latin typeface="Arial" pitchFamily="34" charset="0"/>
                </a:rPr>
                <a:t>Frameworks, patterns, </a:t>
              </a:r>
              <a:br>
                <a:rPr kumimoji="0" lang="en-US" altLang="zh-CN" sz="1600" b="0" i="1">
                  <a:latin typeface="Arial" pitchFamily="34" charset="0"/>
                </a:rPr>
              </a:br>
              <a:r>
                <a:rPr kumimoji="0" lang="en-US" altLang="zh-CN" sz="1600" b="0" i="1">
                  <a:latin typeface="Arial" pitchFamily="34" charset="0"/>
                </a:rPr>
                <a:t>notes</a:t>
              </a:r>
            </a:p>
          </p:txBody>
        </p:sp>
        <p:sp>
          <p:nvSpPr>
            <p:cNvPr id="54324" name="Rectangle 128"/>
            <p:cNvSpPr>
              <a:spLocks noChangeArrowheads="1"/>
            </p:cNvSpPr>
            <p:nvPr/>
          </p:nvSpPr>
          <p:spPr bwMode="auto">
            <a:xfrm>
              <a:off x="3821113" y="1136650"/>
              <a:ext cx="1133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solidFill>
                  <a:srgbClr val="FF0000"/>
                </a:solidFill>
                <a:latin typeface="Arial" pitchFamily="34" charset="0"/>
              </a:endParaRPr>
            </a:p>
          </p:txBody>
        </p:sp>
        <p:sp>
          <p:nvSpPr>
            <p:cNvPr id="54325" name="Rectangle 130"/>
            <p:cNvSpPr>
              <a:spLocks noChangeArrowheads="1"/>
            </p:cNvSpPr>
            <p:nvPr/>
          </p:nvSpPr>
          <p:spPr bwMode="auto">
            <a:xfrm>
              <a:off x="4945063" y="1570038"/>
              <a:ext cx="16081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solidFill>
                  <a:srgbClr val="FF0000"/>
                </a:solidFill>
                <a:latin typeface="Arial" pitchFamily="34" charset="0"/>
              </a:endParaRPr>
            </a:p>
          </p:txBody>
        </p:sp>
        <p:sp>
          <p:nvSpPr>
            <p:cNvPr id="54326" name="Rectangle 132"/>
            <p:cNvSpPr>
              <a:spLocks noChangeArrowheads="1"/>
            </p:cNvSpPr>
            <p:nvPr/>
          </p:nvSpPr>
          <p:spPr bwMode="auto">
            <a:xfrm>
              <a:off x="2263775" y="1520825"/>
              <a:ext cx="17764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nvGrpSpPr>
            <p:cNvPr id="54327" name="Group 169"/>
            <p:cNvGrpSpPr>
              <a:grpSpLocks/>
            </p:cNvGrpSpPr>
            <p:nvPr/>
          </p:nvGrpSpPr>
          <p:grpSpPr bwMode="auto">
            <a:xfrm>
              <a:off x="3497263" y="2809875"/>
              <a:ext cx="2141537" cy="1208088"/>
              <a:chOff x="1968" y="1770"/>
              <a:chExt cx="1349" cy="761"/>
            </a:xfrm>
          </p:grpSpPr>
          <p:pic>
            <p:nvPicPr>
              <p:cNvPr id="54345" name="Picture 1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 y="1772"/>
                <a:ext cx="134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46" name="Rectangle 168"/>
              <p:cNvSpPr>
                <a:spLocks noChangeArrowheads="1"/>
              </p:cNvSpPr>
              <p:nvPr/>
            </p:nvSpPr>
            <p:spPr bwMode="auto">
              <a:xfrm>
                <a:off x="1968" y="1770"/>
                <a:ext cx="1349" cy="76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sp>
          <p:nvSpPr>
            <p:cNvPr id="54328" name="Rectangle 129"/>
            <p:cNvSpPr>
              <a:spLocks noChangeArrowheads="1"/>
            </p:cNvSpPr>
            <p:nvPr/>
          </p:nvSpPr>
          <p:spPr bwMode="auto">
            <a:xfrm>
              <a:off x="4146550" y="1195388"/>
              <a:ext cx="873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2400" b="0">
                  <a:solidFill>
                    <a:srgbClr val="FF0000"/>
                  </a:solidFill>
                  <a:latin typeface="Arial" pitchFamily="34" charset="0"/>
                </a:rPr>
                <a:t>Booch</a:t>
              </a:r>
              <a:endParaRPr kumimoji="0" lang="en-US" altLang="zh-CN" sz="1000" b="0">
                <a:solidFill>
                  <a:srgbClr val="FF0000"/>
                </a:solidFill>
                <a:latin typeface="Arial" pitchFamily="34" charset="0"/>
              </a:endParaRPr>
            </a:p>
          </p:txBody>
        </p:sp>
        <p:sp>
          <p:nvSpPr>
            <p:cNvPr id="54329" name="Rectangle 133"/>
            <p:cNvSpPr>
              <a:spLocks noChangeArrowheads="1"/>
            </p:cNvSpPr>
            <p:nvPr/>
          </p:nvSpPr>
          <p:spPr bwMode="auto">
            <a:xfrm>
              <a:off x="2178050" y="1195388"/>
              <a:ext cx="1508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2400" b="0">
                  <a:solidFill>
                    <a:srgbClr val="FF0000"/>
                  </a:solidFill>
                  <a:latin typeface="Arial" pitchFamily="34" charset="0"/>
                </a:rPr>
                <a:t>Rumbaugh</a:t>
              </a:r>
              <a:endParaRPr kumimoji="0" lang="en-US" altLang="zh-CN" sz="1000" b="0">
                <a:solidFill>
                  <a:srgbClr val="FF0000"/>
                </a:solidFill>
                <a:latin typeface="Arial" pitchFamily="34" charset="0"/>
              </a:endParaRPr>
            </a:p>
          </p:txBody>
        </p:sp>
        <p:sp>
          <p:nvSpPr>
            <p:cNvPr id="54330" name="Rectangle 131"/>
            <p:cNvSpPr>
              <a:spLocks noChangeArrowheads="1"/>
            </p:cNvSpPr>
            <p:nvPr/>
          </p:nvSpPr>
          <p:spPr bwMode="auto">
            <a:xfrm>
              <a:off x="5607050" y="1195388"/>
              <a:ext cx="1319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2400" b="0">
                  <a:solidFill>
                    <a:srgbClr val="FF0000"/>
                  </a:solidFill>
                  <a:latin typeface="Arial" pitchFamily="34" charset="0"/>
                </a:rPr>
                <a:t>Jacobson</a:t>
              </a:r>
              <a:endParaRPr kumimoji="0" lang="en-US" altLang="zh-CN" sz="1000" b="0">
                <a:solidFill>
                  <a:srgbClr val="FF0000"/>
                </a:solidFill>
                <a:latin typeface="Arial" pitchFamily="34" charset="0"/>
              </a:endParaRPr>
            </a:p>
          </p:txBody>
        </p:sp>
        <p:sp>
          <p:nvSpPr>
            <p:cNvPr id="54331" name="Line 185"/>
            <p:cNvSpPr>
              <a:spLocks noChangeShapeType="1"/>
            </p:cNvSpPr>
            <p:nvPr/>
          </p:nvSpPr>
          <p:spPr bwMode="auto">
            <a:xfrm rot="18916551" flipV="1">
              <a:off x="4995863" y="2109788"/>
              <a:ext cx="1524000" cy="101600"/>
            </a:xfrm>
            <a:prstGeom prst="line">
              <a:avLst/>
            </a:prstGeom>
            <a:noFill/>
            <a:ln w="28575">
              <a:solidFill>
                <a:schemeClr val="tx2"/>
              </a:solidFill>
              <a:round/>
              <a:headEnd type="triangle" w="med" len="med"/>
              <a:tailEnd type="non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32" name="Line 186"/>
            <p:cNvSpPr>
              <a:spLocks noChangeShapeType="1"/>
            </p:cNvSpPr>
            <p:nvPr/>
          </p:nvSpPr>
          <p:spPr bwMode="auto">
            <a:xfrm rot="-5749438">
              <a:off x="4010819" y="2105819"/>
              <a:ext cx="1147762" cy="127000"/>
            </a:xfrm>
            <a:prstGeom prst="line">
              <a:avLst/>
            </a:prstGeom>
            <a:noFill/>
            <a:ln w="28575">
              <a:solidFill>
                <a:schemeClr val="tx2"/>
              </a:solidFill>
              <a:round/>
              <a:headEnd type="triangle" w="med" len="med"/>
              <a:tailEnd type="non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33" name="Line 187"/>
            <p:cNvSpPr>
              <a:spLocks noChangeShapeType="1"/>
            </p:cNvSpPr>
            <p:nvPr/>
          </p:nvSpPr>
          <p:spPr bwMode="auto">
            <a:xfrm rot="-8150294">
              <a:off x="2747963" y="2111375"/>
              <a:ext cx="1520825" cy="123825"/>
            </a:xfrm>
            <a:prstGeom prst="line">
              <a:avLst/>
            </a:prstGeom>
            <a:noFill/>
            <a:ln w="28575">
              <a:solidFill>
                <a:schemeClr val="tx2"/>
              </a:solidFill>
              <a:round/>
              <a:headEnd type="triangle" w="med" len="med"/>
              <a:tailEnd type="non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34" name="Rectangle 189"/>
            <p:cNvSpPr>
              <a:spLocks noChangeArrowheads="1"/>
            </p:cNvSpPr>
            <p:nvPr/>
          </p:nvSpPr>
          <p:spPr bwMode="auto">
            <a:xfrm>
              <a:off x="3438525" y="5105400"/>
              <a:ext cx="231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rgbClr val="00B0F0"/>
                  </a:solidFill>
                  <a:latin typeface="Arial" pitchFamily="34" charset="0"/>
                </a:rPr>
                <a:t>Selic, Gullekson, Ward</a:t>
              </a:r>
              <a:endParaRPr kumimoji="0" lang="en-US" altLang="zh-CN" sz="1000" b="0">
                <a:solidFill>
                  <a:srgbClr val="00B0F0"/>
                </a:solidFill>
                <a:latin typeface="Arial" pitchFamily="34" charset="0"/>
              </a:endParaRPr>
            </a:p>
          </p:txBody>
        </p:sp>
        <p:sp>
          <p:nvSpPr>
            <p:cNvPr id="54335" name="Rectangle 190"/>
            <p:cNvSpPr>
              <a:spLocks noChangeArrowheads="1"/>
            </p:cNvSpPr>
            <p:nvPr/>
          </p:nvSpPr>
          <p:spPr bwMode="auto">
            <a:xfrm>
              <a:off x="3429000" y="5410200"/>
              <a:ext cx="238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nSpc>
                  <a:spcPts val="1800"/>
                </a:lnSpc>
                <a:spcBef>
                  <a:spcPct val="0"/>
                </a:spcBef>
                <a:buClrTx/>
                <a:buSzTx/>
                <a:buFontTx/>
                <a:buNone/>
              </a:pPr>
              <a:r>
                <a:rPr kumimoji="0" lang="en-US" altLang="zh-CN" sz="1600" b="0" i="1">
                  <a:latin typeface="Arial" pitchFamily="34" charset="0"/>
                </a:rPr>
                <a:t>ROOM (Real-Time </a:t>
              </a:r>
              <a:br>
                <a:rPr kumimoji="0" lang="en-US" altLang="zh-CN" sz="1600" b="0" i="1">
                  <a:latin typeface="Arial" pitchFamily="34" charset="0"/>
                </a:rPr>
              </a:br>
              <a:r>
                <a:rPr kumimoji="0" lang="en-US" altLang="zh-CN" sz="1600" b="0" i="1">
                  <a:latin typeface="Arial" pitchFamily="34" charset="0"/>
                </a:rPr>
                <a:t>Object-Oriented Modeling)</a:t>
              </a:r>
              <a:endParaRPr kumimoji="0" lang="en-US" altLang="zh-CN" sz="1000" b="0">
                <a:latin typeface="Arial" pitchFamily="34" charset="0"/>
              </a:endParaRPr>
            </a:p>
          </p:txBody>
        </p:sp>
        <p:sp>
          <p:nvSpPr>
            <p:cNvPr id="54336" name="Line 193"/>
            <p:cNvSpPr>
              <a:spLocks noChangeShapeType="1"/>
            </p:cNvSpPr>
            <p:nvPr/>
          </p:nvSpPr>
          <p:spPr bwMode="auto">
            <a:xfrm>
              <a:off x="2438400" y="2057400"/>
              <a:ext cx="914400" cy="8382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37" name="Line 194"/>
            <p:cNvSpPr>
              <a:spLocks noChangeShapeType="1"/>
            </p:cNvSpPr>
            <p:nvPr/>
          </p:nvSpPr>
          <p:spPr bwMode="auto">
            <a:xfrm>
              <a:off x="2514600" y="3124200"/>
              <a:ext cx="83820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38" name="Line 195"/>
            <p:cNvSpPr>
              <a:spLocks noChangeShapeType="1"/>
            </p:cNvSpPr>
            <p:nvPr/>
          </p:nvSpPr>
          <p:spPr bwMode="auto">
            <a:xfrm flipV="1">
              <a:off x="2438400" y="3886200"/>
              <a:ext cx="838200" cy="3810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39" name="Line 196"/>
            <p:cNvSpPr>
              <a:spLocks noChangeShapeType="1"/>
            </p:cNvSpPr>
            <p:nvPr/>
          </p:nvSpPr>
          <p:spPr bwMode="auto">
            <a:xfrm flipV="1">
              <a:off x="2895600" y="4191000"/>
              <a:ext cx="685800" cy="10668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40" name="Line 197"/>
            <p:cNvSpPr>
              <a:spLocks noChangeShapeType="1"/>
            </p:cNvSpPr>
            <p:nvPr/>
          </p:nvSpPr>
          <p:spPr bwMode="auto">
            <a:xfrm flipV="1">
              <a:off x="4572000" y="4191000"/>
              <a:ext cx="0" cy="8382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41" name="Line 198"/>
            <p:cNvSpPr>
              <a:spLocks noChangeShapeType="1"/>
            </p:cNvSpPr>
            <p:nvPr/>
          </p:nvSpPr>
          <p:spPr bwMode="auto">
            <a:xfrm flipH="1" flipV="1">
              <a:off x="5715000" y="4191000"/>
              <a:ext cx="762000" cy="9144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42" name="Line 199"/>
            <p:cNvSpPr>
              <a:spLocks noChangeShapeType="1"/>
            </p:cNvSpPr>
            <p:nvPr/>
          </p:nvSpPr>
          <p:spPr bwMode="auto">
            <a:xfrm flipH="1" flipV="1">
              <a:off x="5791200" y="3886200"/>
              <a:ext cx="838200" cy="3048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43" name="Line 200"/>
            <p:cNvSpPr>
              <a:spLocks noChangeShapeType="1"/>
            </p:cNvSpPr>
            <p:nvPr/>
          </p:nvSpPr>
          <p:spPr bwMode="auto">
            <a:xfrm flipH="1">
              <a:off x="5791200" y="3124200"/>
              <a:ext cx="91440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54344" name="Line 201"/>
            <p:cNvSpPr>
              <a:spLocks noChangeShapeType="1"/>
            </p:cNvSpPr>
            <p:nvPr/>
          </p:nvSpPr>
          <p:spPr bwMode="auto">
            <a:xfrm flipH="1">
              <a:off x="5791200" y="2057400"/>
              <a:ext cx="914400" cy="7620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just" eaLnBrk="1" hangingPunct="1"/>
            <a:r>
              <a:rPr lang="en-US" altLang="zh-CN" sz="3200" dirty="0" smtClean="0"/>
              <a:t>1.3.3 </a:t>
            </a:r>
            <a:r>
              <a:rPr lang="en-US" altLang="zh-CN" sz="3200" dirty="0">
                <a:ea typeface="宋体" pitchFamily="2" charset="-122"/>
              </a:rPr>
              <a:t>The</a:t>
            </a:r>
            <a:r>
              <a:rPr lang="en-US" altLang="zh-CN" sz="3200" dirty="0">
                <a:ea typeface="宋体" pitchFamily="2" charset="-122"/>
              </a:rPr>
              <a:t> </a:t>
            </a:r>
            <a:r>
              <a:rPr lang="en-US" altLang="zh-CN" sz="3200" dirty="0">
                <a:ea typeface="宋体" pitchFamily="2" charset="-122"/>
              </a:rPr>
              <a:t>essence of UML</a:t>
            </a:r>
            <a:endParaRPr lang="zh-CN" altLang="en-US" sz="3200" dirty="0">
              <a:ea typeface="宋体" pitchFamily="2" charset="-122"/>
            </a:endParaRPr>
          </a:p>
        </p:txBody>
      </p:sp>
      <p:sp>
        <p:nvSpPr>
          <p:cNvPr id="55299" name="Rectangle 3"/>
          <p:cNvSpPr>
            <a:spLocks noGrp="1" noChangeArrowheads="1"/>
          </p:cNvSpPr>
          <p:nvPr>
            <p:ph type="body" idx="1"/>
          </p:nvPr>
        </p:nvSpPr>
        <p:spPr/>
        <p:txBody>
          <a:bodyPr/>
          <a:lstStyle/>
          <a:p>
            <a:r>
              <a:rPr lang="en-US" altLang="zh-CN" sz="2800" dirty="0" smtClean="0"/>
              <a:t>UML</a:t>
            </a:r>
            <a:r>
              <a:rPr lang="zh-CN" altLang="en-US" sz="2800" dirty="0" smtClean="0"/>
              <a:t>和程序设计语言的关系</a:t>
            </a:r>
          </a:p>
          <a:p>
            <a:pPr eaLnBrk="1" hangingPunct="1"/>
            <a:r>
              <a:rPr lang="en-US" altLang="zh-CN" sz="2800" dirty="0" smtClean="0"/>
              <a:t>UML</a:t>
            </a:r>
            <a:r>
              <a:rPr lang="zh-CN" altLang="en-US" sz="2800" dirty="0" smtClean="0"/>
              <a:t>和软件过程的关系</a:t>
            </a:r>
          </a:p>
          <a:p>
            <a:pPr eaLnBrk="1" hangingPunct="1"/>
            <a:endParaRPr lang="en-US" altLang="zh-CN" sz="2800" dirty="0" smtClean="0"/>
          </a:p>
          <a:p>
            <a:endParaRPr lang="zh-CN" altLang="en-US"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C9DA643-469F-4DE6-B421-CD2A2A3E9802}" type="slidenum">
              <a:rPr kumimoji="0" lang="en-US" altLang="zh-CN" sz="1400" b="0" smtClean="0">
                <a:solidFill>
                  <a:schemeClr val="accent2"/>
                </a:solidFill>
              </a:rPr>
              <a:pPr>
                <a:spcBef>
                  <a:spcPct val="0"/>
                </a:spcBef>
                <a:buClrTx/>
                <a:buSzTx/>
                <a:buFontTx/>
                <a:buNone/>
              </a:pPr>
              <a:t>45</a:t>
            </a:fld>
            <a:r>
              <a:rPr kumimoji="0" lang="en-US" altLang="zh-CN" sz="1400" b="0" smtClean="0">
                <a:solidFill>
                  <a:schemeClr val="accent2"/>
                </a:solidFill>
              </a:rPr>
              <a:t>-</a:t>
            </a:r>
          </a:p>
        </p:txBody>
      </p:sp>
      <p:sp>
        <p:nvSpPr>
          <p:cNvPr id="56323" name="Rectangle 30"/>
          <p:cNvSpPr>
            <a:spLocks noChangeArrowheads="1"/>
          </p:cNvSpPr>
          <p:nvPr/>
        </p:nvSpPr>
        <p:spPr bwMode="auto">
          <a:xfrm>
            <a:off x="323850" y="1600200"/>
            <a:ext cx="82296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r>
              <a:rPr lang="en-US" altLang="zh-CN" sz="2800">
                <a:ea typeface="黑体" pitchFamily="49" charset="-122"/>
              </a:rPr>
              <a:t>Java</a:t>
            </a:r>
            <a:r>
              <a:rPr lang="zh-CN" altLang="en-US" sz="2800">
                <a:ea typeface="黑体" pitchFamily="49" charset="-122"/>
              </a:rPr>
              <a:t>、</a:t>
            </a:r>
            <a:r>
              <a:rPr lang="en-US" altLang="zh-CN" sz="2800">
                <a:ea typeface="黑体" pitchFamily="49" charset="-122"/>
              </a:rPr>
              <a:t>C++ </a:t>
            </a:r>
            <a:r>
              <a:rPr lang="zh-CN" altLang="en-US" sz="2800"/>
              <a:t>等程序设计语言用来编码实现一个软件系统。</a:t>
            </a:r>
          </a:p>
          <a:p>
            <a:pPr eaLnBrk="1" hangingPunct="1"/>
            <a:r>
              <a:rPr lang="en-US" altLang="zh-CN" sz="2800">
                <a:ea typeface="黑体" pitchFamily="49" charset="-122"/>
              </a:rPr>
              <a:t>UML</a:t>
            </a:r>
            <a:r>
              <a:rPr lang="zh-CN" altLang="en-US" sz="2800"/>
              <a:t>用于对一个软件系统建立模型。</a:t>
            </a:r>
          </a:p>
        </p:txBody>
      </p:sp>
      <p:sp>
        <p:nvSpPr>
          <p:cNvPr id="56324" name="Rectangle 2"/>
          <p:cNvSpPr>
            <a:spLocks noChangeArrowheads="1"/>
          </p:cNvSpPr>
          <p:nvPr/>
        </p:nvSpPr>
        <p:spPr bwMode="auto">
          <a:xfrm>
            <a:off x="468313" y="333375"/>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dirty="0">
                <a:solidFill>
                  <a:schemeClr val="tx2"/>
                </a:solidFill>
                <a:latin typeface="Times New Roman" pitchFamily="18" charset="0"/>
                <a:ea typeface="幼圆" pitchFamily="49" charset="-122"/>
              </a:rPr>
              <a:t>UML</a:t>
            </a:r>
            <a:r>
              <a:rPr lang="zh-CN" altLang="en-US" dirty="0">
                <a:solidFill>
                  <a:schemeClr val="tx2"/>
                </a:solidFill>
                <a:latin typeface="Times New Roman" pitchFamily="18" charset="0"/>
                <a:ea typeface="幼圆" pitchFamily="49" charset="-122"/>
              </a:rPr>
              <a:t>和程序设计语言的关系</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72287C74-7CD6-4DDF-97E4-0E1D9724729A}" type="slidenum">
              <a:rPr kumimoji="0" lang="en-US" altLang="zh-CN" sz="1400" b="0" smtClean="0">
                <a:solidFill>
                  <a:schemeClr val="accent2"/>
                </a:solidFill>
              </a:rPr>
              <a:pPr>
                <a:spcBef>
                  <a:spcPct val="0"/>
                </a:spcBef>
                <a:buClrTx/>
                <a:buSzTx/>
                <a:buFontTx/>
                <a:buNone/>
              </a:pPr>
              <a:t>46</a:t>
            </a:fld>
            <a:r>
              <a:rPr kumimoji="0" lang="en-US" altLang="zh-CN" sz="1400" b="0" smtClean="0">
                <a:solidFill>
                  <a:schemeClr val="accent2"/>
                </a:solidFill>
              </a:rPr>
              <a:t>-</a:t>
            </a:r>
          </a:p>
        </p:txBody>
      </p:sp>
      <p:sp>
        <p:nvSpPr>
          <p:cNvPr id="57347" name="Rectangle 30"/>
          <p:cNvSpPr>
            <a:spLocks noChangeArrowheads="1"/>
          </p:cNvSpPr>
          <p:nvPr/>
        </p:nvSpPr>
        <p:spPr bwMode="auto">
          <a:xfrm>
            <a:off x="323850" y="1600200"/>
            <a:ext cx="82296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pPr>
            <a:r>
              <a:rPr lang="zh-CN" altLang="en-US" sz="2800">
                <a:latin typeface="宋体" pitchFamily="2" charset="-122"/>
              </a:rPr>
              <a:t>软件过程规定软件开发的阶段、步骤和工作。</a:t>
            </a:r>
          </a:p>
          <a:p>
            <a:pPr eaLnBrk="1" hangingPunct="1">
              <a:lnSpc>
                <a:spcPct val="110000"/>
              </a:lnSpc>
            </a:pPr>
            <a:r>
              <a:rPr lang="en-US" altLang="zh-CN" sz="2800">
                <a:latin typeface="Times New Roman" pitchFamily="18" charset="0"/>
              </a:rPr>
              <a:t>UML</a:t>
            </a:r>
            <a:r>
              <a:rPr lang="zh-CN" altLang="en-US" sz="2800">
                <a:latin typeface="宋体" pitchFamily="2" charset="-122"/>
              </a:rPr>
              <a:t>是语言，用来描述软件模型。</a:t>
            </a:r>
          </a:p>
          <a:p>
            <a:pPr eaLnBrk="1" hangingPunct="1">
              <a:lnSpc>
                <a:spcPct val="110000"/>
              </a:lnSpc>
              <a:buFont typeface="Wingdings" pitchFamily="2" charset="2"/>
              <a:buNone/>
            </a:pPr>
            <a:endParaRPr lang="zh-CN" altLang="en-US" sz="2800">
              <a:latin typeface="宋体" pitchFamily="2" charset="-122"/>
            </a:endParaRPr>
          </a:p>
        </p:txBody>
      </p:sp>
      <p:sp>
        <p:nvSpPr>
          <p:cNvPr id="57348" name="Rectangle 2"/>
          <p:cNvSpPr>
            <a:spLocks noChangeArrowheads="1"/>
          </p:cNvSpPr>
          <p:nvPr/>
        </p:nvSpPr>
        <p:spPr bwMode="auto">
          <a:xfrm>
            <a:off x="45085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dirty="0">
                <a:solidFill>
                  <a:schemeClr val="tx2"/>
                </a:solidFill>
                <a:latin typeface="Times New Roman" pitchFamily="18" charset="0"/>
                <a:ea typeface="幼圆" pitchFamily="49" charset="-122"/>
              </a:rPr>
              <a:t>UML</a:t>
            </a:r>
            <a:r>
              <a:rPr lang="zh-CN" altLang="en-US" dirty="0">
                <a:solidFill>
                  <a:schemeClr val="tx2"/>
                </a:solidFill>
                <a:latin typeface="Times New Roman" pitchFamily="18" charset="0"/>
                <a:ea typeface="幼圆" pitchFamily="49" charset="-122"/>
              </a:rPr>
              <a:t>和软件过程的关系</a:t>
            </a:r>
          </a:p>
        </p:txBody>
      </p:sp>
      <p:sp>
        <p:nvSpPr>
          <p:cNvPr id="57349" name="Rectangle 8"/>
          <p:cNvSpPr>
            <a:spLocks noChangeArrowheads="1"/>
          </p:cNvSpPr>
          <p:nvPr/>
        </p:nvSpPr>
        <p:spPr bwMode="auto">
          <a:xfrm>
            <a:off x="827088" y="3213100"/>
            <a:ext cx="33845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lang="en-US" altLang="zh-CN" sz="2400">
                <a:solidFill>
                  <a:schemeClr val="tx2"/>
                </a:solidFill>
                <a:latin typeface="Times New Roman" pitchFamily="18" charset="0"/>
                <a:ea typeface="幼圆" pitchFamily="49" charset="-122"/>
              </a:rPr>
              <a:t>A Language Is Not Enough to Build a System</a:t>
            </a:r>
            <a:endParaRPr lang="zh-CN" altLang="en-US" sz="2400">
              <a:solidFill>
                <a:schemeClr val="tx2"/>
              </a:solidFill>
              <a:latin typeface="Times New Roman" pitchFamily="18" charset="0"/>
              <a:ea typeface="幼圆" pitchFamily="49" charset="-122"/>
            </a:endParaRPr>
          </a:p>
        </p:txBody>
      </p:sp>
      <p:grpSp>
        <p:nvGrpSpPr>
          <p:cNvPr id="57350" name="组合 6"/>
          <p:cNvGrpSpPr>
            <a:grpSpLocks/>
          </p:cNvGrpSpPr>
          <p:nvPr/>
        </p:nvGrpSpPr>
        <p:grpSpPr bwMode="auto">
          <a:xfrm>
            <a:off x="3295650" y="2708275"/>
            <a:ext cx="5257800" cy="3695700"/>
            <a:chOff x="1212850" y="796925"/>
            <a:chExt cx="6705600" cy="5257800"/>
          </a:xfrm>
        </p:grpSpPr>
        <p:sp>
          <p:nvSpPr>
            <p:cNvPr id="57351" name="Freeform 28"/>
            <p:cNvSpPr>
              <a:spLocks/>
            </p:cNvSpPr>
            <p:nvPr/>
          </p:nvSpPr>
          <p:spPr bwMode="auto">
            <a:xfrm>
              <a:off x="1289050" y="873125"/>
              <a:ext cx="6629400" cy="5181600"/>
            </a:xfrm>
            <a:custGeom>
              <a:avLst/>
              <a:gdLst>
                <a:gd name="T0" fmla="*/ 2147483647 w 4176"/>
                <a:gd name="T1" fmla="*/ 0 h 3264"/>
                <a:gd name="T2" fmla="*/ 0 w 4176"/>
                <a:gd name="T3" fmla="*/ 2147483647 h 3264"/>
                <a:gd name="T4" fmla="*/ 2147483647 w 4176"/>
                <a:gd name="T5" fmla="*/ 2147483647 h 3264"/>
                <a:gd name="T6" fmla="*/ 2147483647 w 4176"/>
                <a:gd name="T7" fmla="*/ 0 h 3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76" h="3264">
                  <a:moveTo>
                    <a:pt x="2087" y="0"/>
                  </a:moveTo>
                  <a:lnTo>
                    <a:pt x="0" y="3264"/>
                  </a:lnTo>
                  <a:lnTo>
                    <a:pt x="4176" y="3264"/>
                  </a:lnTo>
                  <a:lnTo>
                    <a:pt x="208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52" name="Freeform 29"/>
            <p:cNvSpPr>
              <a:spLocks/>
            </p:cNvSpPr>
            <p:nvPr/>
          </p:nvSpPr>
          <p:spPr bwMode="auto">
            <a:xfrm>
              <a:off x="1212850" y="796925"/>
              <a:ext cx="6629400" cy="5181600"/>
            </a:xfrm>
            <a:custGeom>
              <a:avLst/>
              <a:gdLst>
                <a:gd name="T0" fmla="*/ 2147483647 w 4176"/>
                <a:gd name="T1" fmla="*/ 0 h 3264"/>
                <a:gd name="T2" fmla="*/ 0 w 4176"/>
                <a:gd name="T3" fmla="*/ 2147483647 h 3264"/>
                <a:gd name="T4" fmla="*/ 2147483647 w 4176"/>
                <a:gd name="T5" fmla="*/ 2147483647 h 3264"/>
                <a:gd name="T6" fmla="*/ 2147483647 w 4176"/>
                <a:gd name="T7" fmla="*/ 0 h 3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76" h="3264">
                  <a:moveTo>
                    <a:pt x="2087" y="0"/>
                  </a:moveTo>
                  <a:lnTo>
                    <a:pt x="0" y="3264"/>
                  </a:lnTo>
                  <a:lnTo>
                    <a:pt x="4176" y="3264"/>
                  </a:lnTo>
                  <a:lnTo>
                    <a:pt x="2087" y="0"/>
                  </a:lnTo>
                  <a:close/>
                </a:path>
              </a:pathLst>
            </a:cu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53" name="Oval 31"/>
            <p:cNvSpPr>
              <a:spLocks noChangeArrowheads="1"/>
            </p:cNvSpPr>
            <p:nvPr/>
          </p:nvSpPr>
          <p:spPr bwMode="auto">
            <a:xfrm>
              <a:off x="4078288" y="1752600"/>
              <a:ext cx="238125" cy="192088"/>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7354" name="Freeform 32"/>
            <p:cNvSpPr>
              <a:spLocks/>
            </p:cNvSpPr>
            <p:nvPr/>
          </p:nvSpPr>
          <p:spPr bwMode="auto">
            <a:xfrm>
              <a:off x="3960813" y="1963738"/>
              <a:ext cx="492125" cy="725487"/>
            </a:xfrm>
            <a:custGeom>
              <a:avLst/>
              <a:gdLst>
                <a:gd name="T0" fmla="*/ 2147483647 w 310"/>
                <a:gd name="T1" fmla="*/ 2147483647 h 457"/>
                <a:gd name="T2" fmla="*/ 2147483647 w 310"/>
                <a:gd name="T3" fmla="*/ 2147483647 h 457"/>
                <a:gd name="T4" fmla="*/ 2147483647 w 310"/>
                <a:gd name="T5" fmla="*/ 2147483647 h 457"/>
                <a:gd name="T6" fmla="*/ 2147483647 w 310"/>
                <a:gd name="T7" fmla="*/ 0 h 457"/>
                <a:gd name="T8" fmla="*/ 2147483647 w 310"/>
                <a:gd name="T9" fmla="*/ 0 h 457"/>
                <a:gd name="T10" fmla="*/ 2147483647 w 310"/>
                <a:gd name="T11" fmla="*/ 2147483647 h 457"/>
                <a:gd name="T12" fmla="*/ 0 w 310"/>
                <a:gd name="T13" fmla="*/ 2147483647 h 457"/>
                <a:gd name="T14" fmla="*/ 2147483647 w 310"/>
                <a:gd name="T15" fmla="*/ 2147483647 h 457"/>
                <a:gd name="T16" fmla="*/ 2147483647 w 310"/>
                <a:gd name="T17" fmla="*/ 2147483647 h 457"/>
                <a:gd name="T18" fmla="*/ 2147483647 w 310"/>
                <a:gd name="T19" fmla="*/ 2147483647 h 457"/>
                <a:gd name="T20" fmla="*/ 2147483647 w 310"/>
                <a:gd name="T21" fmla="*/ 2147483647 h 457"/>
                <a:gd name="T22" fmla="*/ 2147483647 w 310"/>
                <a:gd name="T23" fmla="*/ 2147483647 h 457"/>
                <a:gd name="T24" fmla="*/ 2147483647 w 310"/>
                <a:gd name="T25" fmla="*/ 2147483647 h 457"/>
                <a:gd name="T26" fmla="*/ 2147483647 w 310"/>
                <a:gd name="T27" fmla="*/ 2147483647 h 457"/>
                <a:gd name="T28" fmla="*/ 2147483647 w 310"/>
                <a:gd name="T29" fmla="*/ 2147483647 h 457"/>
                <a:gd name="T30" fmla="*/ 2147483647 w 310"/>
                <a:gd name="T31" fmla="*/ 2147483647 h 457"/>
                <a:gd name="T32" fmla="*/ 2147483647 w 310"/>
                <a:gd name="T33" fmla="*/ 2147483647 h 457"/>
                <a:gd name="T34" fmla="*/ 2147483647 w 310"/>
                <a:gd name="T35" fmla="*/ 2147483647 h 457"/>
                <a:gd name="T36" fmla="*/ 2147483647 w 310"/>
                <a:gd name="T37" fmla="*/ 2147483647 h 457"/>
                <a:gd name="T38" fmla="*/ 2147483647 w 310"/>
                <a:gd name="T39" fmla="*/ 2147483647 h 457"/>
                <a:gd name="T40" fmla="*/ 2147483647 w 310"/>
                <a:gd name="T41" fmla="*/ 2147483647 h 457"/>
                <a:gd name="T42" fmla="*/ 2147483647 w 310"/>
                <a:gd name="T43" fmla="*/ 2147483647 h 457"/>
                <a:gd name="T44" fmla="*/ 2147483647 w 310"/>
                <a:gd name="T45" fmla="*/ 2147483647 h 457"/>
                <a:gd name="T46" fmla="*/ 2147483647 w 310"/>
                <a:gd name="T47" fmla="*/ 2147483647 h 457"/>
                <a:gd name="T48" fmla="*/ 2147483647 w 310"/>
                <a:gd name="T49" fmla="*/ 2147483647 h 457"/>
                <a:gd name="T50" fmla="*/ 2147483647 w 310"/>
                <a:gd name="T51" fmla="*/ 2147483647 h 457"/>
                <a:gd name="T52" fmla="*/ 2147483647 w 310"/>
                <a:gd name="T53" fmla="*/ 2147483647 h 457"/>
                <a:gd name="T54" fmla="*/ 2147483647 w 310"/>
                <a:gd name="T55" fmla="*/ 2147483647 h 457"/>
                <a:gd name="T56" fmla="*/ 2147483647 w 310"/>
                <a:gd name="T57" fmla="*/ 2147483647 h 457"/>
                <a:gd name="T58" fmla="*/ 2147483647 w 310"/>
                <a:gd name="T59" fmla="*/ 2147483647 h 457"/>
                <a:gd name="T60" fmla="*/ 2147483647 w 310"/>
                <a:gd name="T61" fmla="*/ 2147483647 h 457"/>
                <a:gd name="T62" fmla="*/ 2147483647 w 310"/>
                <a:gd name="T63" fmla="*/ 2147483647 h 457"/>
                <a:gd name="T64" fmla="*/ 2147483647 w 310"/>
                <a:gd name="T65" fmla="*/ 2147483647 h 457"/>
                <a:gd name="T66" fmla="*/ 2147483647 w 310"/>
                <a:gd name="T67" fmla="*/ 2147483647 h 457"/>
                <a:gd name="T68" fmla="*/ 2147483647 w 310"/>
                <a:gd name="T69" fmla="*/ 2147483647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55" name="Freeform 33"/>
            <p:cNvSpPr>
              <a:spLocks/>
            </p:cNvSpPr>
            <p:nvPr/>
          </p:nvSpPr>
          <p:spPr bwMode="auto">
            <a:xfrm>
              <a:off x="3960813" y="1963738"/>
              <a:ext cx="492125" cy="725487"/>
            </a:xfrm>
            <a:custGeom>
              <a:avLst/>
              <a:gdLst>
                <a:gd name="T0" fmla="*/ 2147483647 w 310"/>
                <a:gd name="T1" fmla="*/ 2147483647 h 457"/>
                <a:gd name="T2" fmla="*/ 2147483647 w 310"/>
                <a:gd name="T3" fmla="*/ 2147483647 h 457"/>
                <a:gd name="T4" fmla="*/ 2147483647 w 310"/>
                <a:gd name="T5" fmla="*/ 2147483647 h 457"/>
                <a:gd name="T6" fmla="*/ 2147483647 w 310"/>
                <a:gd name="T7" fmla="*/ 0 h 457"/>
                <a:gd name="T8" fmla="*/ 2147483647 w 310"/>
                <a:gd name="T9" fmla="*/ 0 h 457"/>
                <a:gd name="T10" fmla="*/ 2147483647 w 310"/>
                <a:gd name="T11" fmla="*/ 2147483647 h 457"/>
                <a:gd name="T12" fmla="*/ 0 w 310"/>
                <a:gd name="T13" fmla="*/ 2147483647 h 457"/>
                <a:gd name="T14" fmla="*/ 2147483647 w 310"/>
                <a:gd name="T15" fmla="*/ 2147483647 h 457"/>
                <a:gd name="T16" fmla="*/ 2147483647 w 310"/>
                <a:gd name="T17" fmla="*/ 2147483647 h 457"/>
                <a:gd name="T18" fmla="*/ 2147483647 w 310"/>
                <a:gd name="T19" fmla="*/ 2147483647 h 457"/>
                <a:gd name="T20" fmla="*/ 2147483647 w 310"/>
                <a:gd name="T21" fmla="*/ 2147483647 h 457"/>
                <a:gd name="T22" fmla="*/ 2147483647 w 310"/>
                <a:gd name="T23" fmla="*/ 2147483647 h 457"/>
                <a:gd name="T24" fmla="*/ 2147483647 w 310"/>
                <a:gd name="T25" fmla="*/ 2147483647 h 457"/>
                <a:gd name="T26" fmla="*/ 2147483647 w 310"/>
                <a:gd name="T27" fmla="*/ 2147483647 h 457"/>
                <a:gd name="T28" fmla="*/ 2147483647 w 310"/>
                <a:gd name="T29" fmla="*/ 2147483647 h 457"/>
                <a:gd name="T30" fmla="*/ 2147483647 w 310"/>
                <a:gd name="T31" fmla="*/ 2147483647 h 457"/>
                <a:gd name="T32" fmla="*/ 2147483647 w 310"/>
                <a:gd name="T33" fmla="*/ 2147483647 h 457"/>
                <a:gd name="T34" fmla="*/ 2147483647 w 310"/>
                <a:gd name="T35" fmla="*/ 2147483647 h 457"/>
                <a:gd name="T36" fmla="*/ 2147483647 w 310"/>
                <a:gd name="T37" fmla="*/ 2147483647 h 457"/>
                <a:gd name="T38" fmla="*/ 2147483647 w 310"/>
                <a:gd name="T39" fmla="*/ 2147483647 h 457"/>
                <a:gd name="T40" fmla="*/ 2147483647 w 310"/>
                <a:gd name="T41" fmla="*/ 2147483647 h 457"/>
                <a:gd name="T42" fmla="*/ 2147483647 w 310"/>
                <a:gd name="T43" fmla="*/ 2147483647 h 457"/>
                <a:gd name="T44" fmla="*/ 2147483647 w 310"/>
                <a:gd name="T45" fmla="*/ 2147483647 h 457"/>
                <a:gd name="T46" fmla="*/ 2147483647 w 310"/>
                <a:gd name="T47" fmla="*/ 2147483647 h 457"/>
                <a:gd name="T48" fmla="*/ 2147483647 w 310"/>
                <a:gd name="T49" fmla="*/ 2147483647 h 457"/>
                <a:gd name="T50" fmla="*/ 2147483647 w 310"/>
                <a:gd name="T51" fmla="*/ 2147483647 h 457"/>
                <a:gd name="T52" fmla="*/ 2147483647 w 310"/>
                <a:gd name="T53" fmla="*/ 2147483647 h 457"/>
                <a:gd name="T54" fmla="*/ 2147483647 w 310"/>
                <a:gd name="T55" fmla="*/ 2147483647 h 457"/>
                <a:gd name="T56" fmla="*/ 2147483647 w 310"/>
                <a:gd name="T57" fmla="*/ 2147483647 h 457"/>
                <a:gd name="T58" fmla="*/ 2147483647 w 310"/>
                <a:gd name="T59" fmla="*/ 2147483647 h 457"/>
                <a:gd name="T60" fmla="*/ 2147483647 w 310"/>
                <a:gd name="T61" fmla="*/ 2147483647 h 457"/>
                <a:gd name="T62" fmla="*/ 2147483647 w 310"/>
                <a:gd name="T63" fmla="*/ 2147483647 h 457"/>
                <a:gd name="T64" fmla="*/ 2147483647 w 310"/>
                <a:gd name="T65" fmla="*/ 2147483647 h 457"/>
                <a:gd name="T66" fmla="*/ 2147483647 w 310"/>
                <a:gd name="T67" fmla="*/ 2147483647 h 457"/>
                <a:gd name="T68" fmla="*/ 2147483647 w 310"/>
                <a:gd name="T69" fmla="*/ 2147483647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6" name="Freeform 35"/>
            <p:cNvSpPr>
              <a:spLocks/>
            </p:cNvSpPr>
            <p:nvPr/>
          </p:nvSpPr>
          <p:spPr bwMode="auto">
            <a:xfrm>
              <a:off x="4338638" y="1968500"/>
              <a:ext cx="42862" cy="31750"/>
            </a:xfrm>
            <a:custGeom>
              <a:avLst/>
              <a:gdLst>
                <a:gd name="T0" fmla="*/ 0 w 27"/>
                <a:gd name="T1" fmla="*/ 0 h 20"/>
                <a:gd name="T2" fmla="*/ 2147483647 w 27"/>
                <a:gd name="T3" fmla="*/ 0 h 20"/>
                <a:gd name="T4" fmla="*/ 2147483647 w 27"/>
                <a:gd name="T5" fmla="*/ 0 h 20"/>
                <a:gd name="T6" fmla="*/ 2147483647 w 27"/>
                <a:gd name="T7" fmla="*/ 2147483647 h 20"/>
                <a:gd name="T8" fmla="*/ 2147483647 w 27"/>
                <a:gd name="T9" fmla="*/ 2147483647 h 20"/>
                <a:gd name="T10" fmla="*/ 2147483647 w 27"/>
                <a:gd name="T11" fmla="*/ 2147483647 h 20"/>
                <a:gd name="T12" fmla="*/ 2147483647 w 27"/>
                <a:gd name="T13" fmla="*/ 2147483647 h 20"/>
                <a:gd name="T14" fmla="*/ 2147483647 w 27"/>
                <a:gd name="T15" fmla="*/ 2147483647 h 20"/>
                <a:gd name="T16" fmla="*/ 2147483647 w 27"/>
                <a:gd name="T17" fmla="*/ 2147483647 h 20"/>
                <a:gd name="T18" fmla="*/ 0 w 27"/>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57" name="Freeform 36"/>
            <p:cNvSpPr>
              <a:spLocks/>
            </p:cNvSpPr>
            <p:nvPr/>
          </p:nvSpPr>
          <p:spPr bwMode="auto">
            <a:xfrm>
              <a:off x="4338638" y="1968500"/>
              <a:ext cx="42862" cy="31750"/>
            </a:xfrm>
            <a:custGeom>
              <a:avLst/>
              <a:gdLst>
                <a:gd name="T0" fmla="*/ 0 w 27"/>
                <a:gd name="T1" fmla="*/ 0 h 20"/>
                <a:gd name="T2" fmla="*/ 2147483647 w 27"/>
                <a:gd name="T3" fmla="*/ 0 h 20"/>
                <a:gd name="T4" fmla="*/ 2147483647 w 27"/>
                <a:gd name="T5" fmla="*/ 0 h 20"/>
                <a:gd name="T6" fmla="*/ 2147483647 w 27"/>
                <a:gd name="T7" fmla="*/ 2147483647 h 20"/>
                <a:gd name="T8" fmla="*/ 2147483647 w 27"/>
                <a:gd name="T9" fmla="*/ 2147483647 h 20"/>
                <a:gd name="T10" fmla="*/ 2147483647 w 27"/>
                <a:gd name="T11" fmla="*/ 2147483647 h 20"/>
                <a:gd name="T12" fmla="*/ 2147483647 w 27"/>
                <a:gd name="T13" fmla="*/ 2147483647 h 20"/>
                <a:gd name="T14" fmla="*/ 2147483647 w 27"/>
                <a:gd name="T15" fmla="*/ 2147483647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8" name="Freeform 38"/>
            <p:cNvSpPr>
              <a:spLocks/>
            </p:cNvSpPr>
            <p:nvPr/>
          </p:nvSpPr>
          <p:spPr bwMode="auto">
            <a:xfrm>
              <a:off x="4016375" y="1965325"/>
              <a:ext cx="88900" cy="52388"/>
            </a:xfrm>
            <a:custGeom>
              <a:avLst/>
              <a:gdLst>
                <a:gd name="T0" fmla="*/ 0 w 56"/>
                <a:gd name="T1" fmla="*/ 2147483647 h 33"/>
                <a:gd name="T2" fmla="*/ 0 w 56"/>
                <a:gd name="T3" fmla="*/ 2147483647 h 33"/>
                <a:gd name="T4" fmla="*/ 0 w 56"/>
                <a:gd name="T5" fmla="*/ 2147483647 h 33"/>
                <a:gd name="T6" fmla="*/ 2147483647 w 56"/>
                <a:gd name="T7" fmla="*/ 2147483647 h 33"/>
                <a:gd name="T8" fmla="*/ 2147483647 w 56"/>
                <a:gd name="T9" fmla="*/ 2147483647 h 33"/>
                <a:gd name="T10" fmla="*/ 2147483647 w 56"/>
                <a:gd name="T11" fmla="*/ 2147483647 h 33"/>
                <a:gd name="T12" fmla="*/ 2147483647 w 56"/>
                <a:gd name="T13" fmla="*/ 2147483647 h 33"/>
                <a:gd name="T14" fmla="*/ 2147483647 w 56"/>
                <a:gd name="T15" fmla="*/ 2147483647 h 33"/>
                <a:gd name="T16" fmla="*/ 2147483647 w 56"/>
                <a:gd name="T17" fmla="*/ 2147483647 h 33"/>
                <a:gd name="T18" fmla="*/ 2147483647 w 56"/>
                <a:gd name="T19" fmla="*/ 2147483647 h 33"/>
                <a:gd name="T20" fmla="*/ 2147483647 w 56"/>
                <a:gd name="T21" fmla="*/ 0 h 33"/>
                <a:gd name="T22" fmla="*/ 2147483647 w 56"/>
                <a:gd name="T23" fmla="*/ 0 h 33"/>
                <a:gd name="T24" fmla="*/ 2147483647 w 56"/>
                <a:gd name="T25" fmla="*/ 2147483647 h 33"/>
                <a:gd name="T26" fmla="*/ 2147483647 w 56"/>
                <a:gd name="T27" fmla="*/ 2147483647 h 33"/>
                <a:gd name="T28" fmla="*/ 0 w 56"/>
                <a:gd name="T29" fmla="*/ 2147483647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59" name="Freeform 39"/>
            <p:cNvSpPr>
              <a:spLocks/>
            </p:cNvSpPr>
            <p:nvPr/>
          </p:nvSpPr>
          <p:spPr bwMode="auto">
            <a:xfrm>
              <a:off x="4016375" y="1965325"/>
              <a:ext cx="88900" cy="52388"/>
            </a:xfrm>
            <a:custGeom>
              <a:avLst/>
              <a:gdLst>
                <a:gd name="T0" fmla="*/ 0 w 56"/>
                <a:gd name="T1" fmla="*/ 2147483647 h 33"/>
                <a:gd name="T2" fmla="*/ 0 w 56"/>
                <a:gd name="T3" fmla="*/ 2147483647 h 33"/>
                <a:gd name="T4" fmla="*/ 0 w 56"/>
                <a:gd name="T5" fmla="*/ 2147483647 h 33"/>
                <a:gd name="T6" fmla="*/ 2147483647 w 56"/>
                <a:gd name="T7" fmla="*/ 2147483647 h 33"/>
                <a:gd name="T8" fmla="*/ 2147483647 w 56"/>
                <a:gd name="T9" fmla="*/ 2147483647 h 33"/>
                <a:gd name="T10" fmla="*/ 2147483647 w 56"/>
                <a:gd name="T11" fmla="*/ 2147483647 h 33"/>
                <a:gd name="T12" fmla="*/ 2147483647 w 56"/>
                <a:gd name="T13" fmla="*/ 2147483647 h 33"/>
                <a:gd name="T14" fmla="*/ 2147483647 w 56"/>
                <a:gd name="T15" fmla="*/ 2147483647 h 33"/>
                <a:gd name="T16" fmla="*/ 2147483647 w 56"/>
                <a:gd name="T17" fmla="*/ 2147483647 h 33"/>
                <a:gd name="T18" fmla="*/ 2147483647 w 56"/>
                <a:gd name="T19" fmla="*/ 2147483647 h 33"/>
                <a:gd name="T20" fmla="*/ 2147483647 w 56"/>
                <a:gd name="T21" fmla="*/ 0 h 33"/>
                <a:gd name="T22" fmla="*/ 2147483647 w 56"/>
                <a:gd name="T23" fmla="*/ 0 h 33"/>
                <a:gd name="T24" fmla="*/ 2147483647 w 56"/>
                <a:gd name="T25" fmla="*/ 2147483647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0" name="Freeform 41"/>
            <p:cNvSpPr>
              <a:spLocks/>
            </p:cNvSpPr>
            <p:nvPr/>
          </p:nvSpPr>
          <p:spPr bwMode="auto">
            <a:xfrm>
              <a:off x="3956050" y="2159000"/>
              <a:ext cx="149225" cy="96838"/>
            </a:xfrm>
            <a:custGeom>
              <a:avLst/>
              <a:gdLst>
                <a:gd name="T0" fmla="*/ 2147483647 w 94"/>
                <a:gd name="T1" fmla="*/ 2147483647 h 61"/>
                <a:gd name="T2" fmla="*/ 2147483647 w 94"/>
                <a:gd name="T3" fmla="*/ 2147483647 h 61"/>
                <a:gd name="T4" fmla="*/ 2147483647 w 94"/>
                <a:gd name="T5" fmla="*/ 2147483647 h 61"/>
                <a:gd name="T6" fmla="*/ 2147483647 w 94"/>
                <a:gd name="T7" fmla="*/ 2147483647 h 61"/>
                <a:gd name="T8" fmla="*/ 2147483647 w 94"/>
                <a:gd name="T9" fmla="*/ 2147483647 h 61"/>
                <a:gd name="T10" fmla="*/ 2147483647 w 94"/>
                <a:gd name="T11" fmla="*/ 2147483647 h 61"/>
                <a:gd name="T12" fmla="*/ 2147483647 w 94"/>
                <a:gd name="T13" fmla="*/ 2147483647 h 61"/>
                <a:gd name="T14" fmla="*/ 2147483647 w 94"/>
                <a:gd name="T15" fmla="*/ 2147483647 h 61"/>
                <a:gd name="T16" fmla="*/ 2147483647 w 94"/>
                <a:gd name="T17" fmla="*/ 2147483647 h 61"/>
                <a:gd name="T18" fmla="*/ 2147483647 w 94"/>
                <a:gd name="T19" fmla="*/ 2147483647 h 61"/>
                <a:gd name="T20" fmla="*/ 2147483647 w 94"/>
                <a:gd name="T21" fmla="*/ 2147483647 h 61"/>
                <a:gd name="T22" fmla="*/ 2147483647 w 94"/>
                <a:gd name="T23" fmla="*/ 2147483647 h 61"/>
                <a:gd name="T24" fmla="*/ 0 w 94"/>
                <a:gd name="T25" fmla="*/ 2147483647 h 61"/>
                <a:gd name="T26" fmla="*/ 2147483647 w 94"/>
                <a:gd name="T27" fmla="*/ 2147483647 h 61"/>
                <a:gd name="T28" fmla="*/ 2147483647 w 94"/>
                <a:gd name="T29" fmla="*/ 0 h 61"/>
                <a:gd name="T30" fmla="*/ 2147483647 w 94"/>
                <a:gd name="T31" fmla="*/ 2147483647 h 61"/>
                <a:gd name="T32" fmla="*/ 2147483647 w 94"/>
                <a:gd name="T33" fmla="*/ 2147483647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61" name="Freeform 42"/>
            <p:cNvSpPr>
              <a:spLocks/>
            </p:cNvSpPr>
            <p:nvPr/>
          </p:nvSpPr>
          <p:spPr bwMode="auto">
            <a:xfrm>
              <a:off x="3956050" y="2159000"/>
              <a:ext cx="149225" cy="96838"/>
            </a:xfrm>
            <a:custGeom>
              <a:avLst/>
              <a:gdLst>
                <a:gd name="T0" fmla="*/ 2147483647 w 94"/>
                <a:gd name="T1" fmla="*/ 2147483647 h 61"/>
                <a:gd name="T2" fmla="*/ 2147483647 w 94"/>
                <a:gd name="T3" fmla="*/ 2147483647 h 61"/>
                <a:gd name="T4" fmla="*/ 2147483647 w 94"/>
                <a:gd name="T5" fmla="*/ 2147483647 h 61"/>
                <a:gd name="T6" fmla="*/ 2147483647 w 94"/>
                <a:gd name="T7" fmla="*/ 2147483647 h 61"/>
                <a:gd name="T8" fmla="*/ 2147483647 w 94"/>
                <a:gd name="T9" fmla="*/ 2147483647 h 61"/>
                <a:gd name="T10" fmla="*/ 2147483647 w 94"/>
                <a:gd name="T11" fmla="*/ 2147483647 h 61"/>
                <a:gd name="T12" fmla="*/ 2147483647 w 94"/>
                <a:gd name="T13" fmla="*/ 2147483647 h 61"/>
                <a:gd name="T14" fmla="*/ 2147483647 w 94"/>
                <a:gd name="T15" fmla="*/ 2147483647 h 61"/>
                <a:gd name="T16" fmla="*/ 2147483647 w 94"/>
                <a:gd name="T17" fmla="*/ 2147483647 h 61"/>
                <a:gd name="T18" fmla="*/ 2147483647 w 94"/>
                <a:gd name="T19" fmla="*/ 2147483647 h 61"/>
                <a:gd name="T20" fmla="*/ 2147483647 w 94"/>
                <a:gd name="T21" fmla="*/ 2147483647 h 61"/>
                <a:gd name="T22" fmla="*/ 2147483647 w 94"/>
                <a:gd name="T23" fmla="*/ 2147483647 h 61"/>
                <a:gd name="T24" fmla="*/ 0 w 94"/>
                <a:gd name="T25" fmla="*/ 2147483647 h 61"/>
                <a:gd name="T26" fmla="*/ 2147483647 w 94"/>
                <a:gd name="T27" fmla="*/ 2147483647 h 61"/>
                <a:gd name="T28" fmla="*/ 2147483647 w 94"/>
                <a:gd name="T29" fmla="*/ 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2" name="Freeform 44"/>
            <p:cNvSpPr>
              <a:spLocks/>
            </p:cNvSpPr>
            <p:nvPr/>
          </p:nvSpPr>
          <p:spPr bwMode="auto">
            <a:xfrm>
              <a:off x="4338638" y="2120900"/>
              <a:ext cx="122237" cy="134938"/>
            </a:xfrm>
            <a:custGeom>
              <a:avLst/>
              <a:gdLst>
                <a:gd name="T0" fmla="*/ 2147483647 w 77"/>
                <a:gd name="T1" fmla="*/ 0 h 85"/>
                <a:gd name="T2" fmla="*/ 2147483647 w 77"/>
                <a:gd name="T3" fmla="*/ 2147483647 h 85"/>
                <a:gd name="T4" fmla="*/ 2147483647 w 77"/>
                <a:gd name="T5" fmla="*/ 2147483647 h 85"/>
                <a:gd name="T6" fmla="*/ 2147483647 w 77"/>
                <a:gd name="T7" fmla="*/ 2147483647 h 85"/>
                <a:gd name="T8" fmla="*/ 2147483647 w 77"/>
                <a:gd name="T9" fmla="*/ 2147483647 h 85"/>
                <a:gd name="T10" fmla="*/ 2147483647 w 77"/>
                <a:gd name="T11" fmla="*/ 2147483647 h 85"/>
                <a:gd name="T12" fmla="*/ 2147483647 w 77"/>
                <a:gd name="T13" fmla="*/ 2147483647 h 85"/>
                <a:gd name="T14" fmla="*/ 2147483647 w 77"/>
                <a:gd name="T15" fmla="*/ 2147483647 h 85"/>
                <a:gd name="T16" fmla="*/ 2147483647 w 77"/>
                <a:gd name="T17" fmla="*/ 2147483647 h 85"/>
                <a:gd name="T18" fmla="*/ 2147483647 w 77"/>
                <a:gd name="T19" fmla="*/ 2147483647 h 85"/>
                <a:gd name="T20" fmla="*/ 2147483647 w 77"/>
                <a:gd name="T21" fmla="*/ 2147483647 h 85"/>
                <a:gd name="T22" fmla="*/ 2147483647 w 77"/>
                <a:gd name="T23" fmla="*/ 2147483647 h 85"/>
                <a:gd name="T24" fmla="*/ 2147483647 w 77"/>
                <a:gd name="T25" fmla="*/ 2147483647 h 85"/>
                <a:gd name="T26" fmla="*/ 2147483647 w 77"/>
                <a:gd name="T27" fmla="*/ 2147483647 h 85"/>
                <a:gd name="T28" fmla="*/ 2147483647 w 77"/>
                <a:gd name="T29" fmla="*/ 2147483647 h 85"/>
                <a:gd name="T30" fmla="*/ 2147483647 w 77"/>
                <a:gd name="T31" fmla="*/ 2147483647 h 85"/>
                <a:gd name="T32" fmla="*/ 0 w 77"/>
                <a:gd name="T33" fmla="*/ 2147483647 h 85"/>
                <a:gd name="T34" fmla="*/ 2147483647 w 77"/>
                <a:gd name="T35" fmla="*/ 2147483647 h 85"/>
                <a:gd name="T36" fmla="*/ 2147483647 w 77"/>
                <a:gd name="T37" fmla="*/ 0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63" name="Freeform 45"/>
            <p:cNvSpPr>
              <a:spLocks/>
            </p:cNvSpPr>
            <p:nvPr/>
          </p:nvSpPr>
          <p:spPr bwMode="auto">
            <a:xfrm>
              <a:off x="4338638" y="2120900"/>
              <a:ext cx="122237" cy="134938"/>
            </a:xfrm>
            <a:custGeom>
              <a:avLst/>
              <a:gdLst>
                <a:gd name="T0" fmla="*/ 2147483647 w 77"/>
                <a:gd name="T1" fmla="*/ 0 h 85"/>
                <a:gd name="T2" fmla="*/ 2147483647 w 77"/>
                <a:gd name="T3" fmla="*/ 2147483647 h 85"/>
                <a:gd name="T4" fmla="*/ 2147483647 w 77"/>
                <a:gd name="T5" fmla="*/ 2147483647 h 85"/>
                <a:gd name="T6" fmla="*/ 2147483647 w 77"/>
                <a:gd name="T7" fmla="*/ 2147483647 h 85"/>
                <a:gd name="T8" fmla="*/ 2147483647 w 77"/>
                <a:gd name="T9" fmla="*/ 2147483647 h 85"/>
                <a:gd name="T10" fmla="*/ 2147483647 w 77"/>
                <a:gd name="T11" fmla="*/ 2147483647 h 85"/>
                <a:gd name="T12" fmla="*/ 2147483647 w 77"/>
                <a:gd name="T13" fmla="*/ 2147483647 h 85"/>
                <a:gd name="T14" fmla="*/ 2147483647 w 77"/>
                <a:gd name="T15" fmla="*/ 2147483647 h 85"/>
                <a:gd name="T16" fmla="*/ 2147483647 w 77"/>
                <a:gd name="T17" fmla="*/ 2147483647 h 85"/>
                <a:gd name="T18" fmla="*/ 2147483647 w 77"/>
                <a:gd name="T19" fmla="*/ 2147483647 h 85"/>
                <a:gd name="T20" fmla="*/ 2147483647 w 77"/>
                <a:gd name="T21" fmla="*/ 2147483647 h 85"/>
                <a:gd name="T22" fmla="*/ 2147483647 w 77"/>
                <a:gd name="T23" fmla="*/ 2147483647 h 85"/>
                <a:gd name="T24" fmla="*/ 2147483647 w 77"/>
                <a:gd name="T25" fmla="*/ 2147483647 h 85"/>
                <a:gd name="T26" fmla="*/ 2147483647 w 77"/>
                <a:gd name="T27" fmla="*/ 2147483647 h 85"/>
                <a:gd name="T28" fmla="*/ 2147483647 w 77"/>
                <a:gd name="T29" fmla="*/ 2147483647 h 85"/>
                <a:gd name="T30" fmla="*/ 2147483647 w 77"/>
                <a:gd name="T31" fmla="*/ 2147483647 h 85"/>
                <a:gd name="T32" fmla="*/ 0 w 77"/>
                <a:gd name="T33" fmla="*/ 2147483647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4" name="Oval 47"/>
            <p:cNvSpPr>
              <a:spLocks noChangeArrowheads="1"/>
            </p:cNvSpPr>
            <p:nvPr/>
          </p:nvSpPr>
          <p:spPr bwMode="auto">
            <a:xfrm>
              <a:off x="4078288" y="1752600"/>
              <a:ext cx="238125" cy="192088"/>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7365" name="Freeform 48"/>
            <p:cNvSpPr>
              <a:spLocks/>
            </p:cNvSpPr>
            <p:nvPr/>
          </p:nvSpPr>
          <p:spPr bwMode="auto">
            <a:xfrm>
              <a:off x="3960813" y="1963738"/>
              <a:ext cx="492125" cy="725487"/>
            </a:xfrm>
            <a:custGeom>
              <a:avLst/>
              <a:gdLst>
                <a:gd name="T0" fmla="*/ 2147483647 w 310"/>
                <a:gd name="T1" fmla="*/ 2147483647 h 457"/>
                <a:gd name="T2" fmla="*/ 2147483647 w 310"/>
                <a:gd name="T3" fmla="*/ 2147483647 h 457"/>
                <a:gd name="T4" fmla="*/ 2147483647 w 310"/>
                <a:gd name="T5" fmla="*/ 2147483647 h 457"/>
                <a:gd name="T6" fmla="*/ 2147483647 w 310"/>
                <a:gd name="T7" fmla="*/ 0 h 457"/>
                <a:gd name="T8" fmla="*/ 2147483647 w 310"/>
                <a:gd name="T9" fmla="*/ 0 h 457"/>
                <a:gd name="T10" fmla="*/ 2147483647 w 310"/>
                <a:gd name="T11" fmla="*/ 2147483647 h 457"/>
                <a:gd name="T12" fmla="*/ 0 w 310"/>
                <a:gd name="T13" fmla="*/ 2147483647 h 457"/>
                <a:gd name="T14" fmla="*/ 2147483647 w 310"/>
                <a:gd name="T15" fmla="*/ 2147483647 h 457"/>
                <a:gd name="T16" fmla="*/ 2147483647 w 310"/>
                <a:gd name="T17" fmla="*/ 2147483647 h 457"/>
                <a:gd name="T18" fmla="*/ 2147483647 w 310"/>
                <a:gd name="T19" fmla="*/ 2147483647 h 457"/>
                <a:gd name="T20" fmla="*/ 2147483647 w 310"/>
                <a:gd name="T21" fmla="*/ 2147483647 h 457"/>
                <a:gd name="T22" fmla="*/ 2147483647 w 310"/>
                <a:gd name="T23" fmla="*/ 2147483647 h 457"/>
                <a:gd name="T24" fmla="*/ 2147483647 w 310"/>
                <a:gd name="T25" fmla="*/ 2147483647 h 457"/>
                <a:gd name="T26" fmla="*/ 2147483647 w 310"/>
                <a:gd name="T27" fmla="*/ 2147483647 h 457"/>
                <a:gd name="T28" fmla="*/ 2147483647 w 310"/>
                <a:gd name="T29" fmla="*/ 2147483647 h 457"/>
                <a:gd name="T30" fmla="*/ 2147483647 w 310"/>
                <a:gd name="T31" fmla="*/ 2147483647 h 457"/>
                <a:gd name="T32" fmla="*/ 2147483647 w 310"/>
                <a:gd name="T33" fmla="*/ 2147483647 h 457"/>
                <a:gd name="T34" fmla="*/ 2147483647 w 310"/>
                <a:gd name="T35" fmla="*/ 2147483647 h 457"/>
                <a:gd name="T36" fmla="*/ 2147483647 w 310"/>
                <a:gd name="T37" fmla="*/ 2147483647 h 457"/>
                <a:gd name="T38" fmla="*/ 2147483647 w 310"/>
                <a:gd name="T39" fmla="*/ 2147483647 h 457"/>
                <a:gd name="T40" fmla="*/ 2147483647 w 310"/>
                <a:gd name="T41" fmla="*/ 2147483647 h 457"/>
                <a:gd name="T42" fmla="*/ 2147483647 w 310"/>
                <a:gd name="T43" fmla="*/ 2147483647 h 457"/>
                <a:gd name="T44" fmla="*/ 2147483647 w 310"/>
                <a:gd name="T45" fmla="*/ 2147483647 h 457"/>
                <a:gd name="T46" fmla="*/ 2147483647 w 310"/>
                <a:gd name="T47" fmla="*/ 2147483647 h 457"/>
                <a:gd name="T48" fmla="*/ 2147483647 w 310"/>
                <a:gd name="T49" fmla="*/ 2147483647 h 457"/>
                <a:gd name="T50" fmla="*/ 2147483647 w 310"/>
                <a:gd name="T51" fmla="*/ 2147483647 h 457"/>
                <a:gd name="T52" fmla="*/ 2147483647 w 310"/>
                <a:gd name="T53" fmla="*/ 2147483647 h 457"/>
                <a:gd name="T54" fmla="*/ 2147483647 w 310"/>
                <a:gd name="T55" fmla="*/ 2147483647 h 457"/>
                <a:gd name="T56" fmla="*/ 2147483647 w 310"/>
                <a:gd name="T57" fmla="*/ 2147483647 h 457"/>
                <a:gd name="T58" fmla="*/ 2147483647 w 310"/>
                <a:gd name="T59" fmla="*/ 2147483647 h 457"/>
                <a:gd name="T60" fmla="*/ 2147483647 w 310"/>
                <a:gd name="T61" fmla="*/ 2147483647 h 457"/>
                <a:gd name="T62" fmla="*/ 2147483647 w 310"/>
                <a:gd name="T63" fmla="*/ 2147483647 h 457"/>
                <a:gd name="T64" fmla="*/ 2147483647 w 310"/>
                <a:gd name="T65" fmla="*/ 2147483647 h 457"/>
                <a:gd name="T66" fmla="*/ 2147483647 w 310"/>
                <a:gd name="T67" fmla="*/ 2147483647 h 457"/>
                <a:gd name="T68" fmla="*/ 2147483647 w 310"/>
                <a:gd name="T69" fmla="*/ 2147483647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66" name="Freeform 49"/>
            <p:cNvSpPr>
              <a:spLocks/>
            </p:cNvSpPr>
            <p:nvPr/>
          </p:nvSpPr>
          <p:spPr bwMode="auto">
            <a:xfrm>
              <a:off x="3960813" y="1963738"/>
              <a:ext cx="492125" cy="725487"/>
            </a:xfrm>
            <a:custGeom>
              <a:avLst/>
              <a:gdLst>
                <a:gd name="T0" fmla="*/ 2147483647 w 310"/>
                <a:gd name="T1" fmla="*/ 2147483647 h 457"/>
                <a:gd name="T2" fmla="*/ 2147483647 w 310"/>
                <a:gd name="T3" fmla="*/ 2147483647 h 457"/>
                <a:gd name="T4" fmla="*/ 2147483647 w 310"/>
                <a:gd name="T5" fmla="*/ 2147483647 h 457"/>
                <a:gd name="T6" fmla="*/ 2147483647 w 310"/>
                <a:gd name="T7" fmla="*/ 0 h 457"/>
                <a:gd name="T8" fmla="*/ 2147483647 w 310"/>
                <a:gd name="T9" fmla="*/ 0 h 457"/>
                <a:gd name="T10" fmla="*/ 2147483647 w 310"/>
                <a:gd name="T11" fmla="*/ 2147483647 h 457"/>
                <a:gd name="T12" fmla="*/ 0 w 310"/>
                <a:gd name="T13" fmla="*/ 2147483647 h 457"/>
                <a:gd name="T14" fmla="*/ 2147483647 w 310"/>
                <a:gd name="T15" fmla="*/ 2147483647 h 457"/>
                <a:gd name="T16" fmla="*/ 2147483647 w 310"/>
                <a:gd name="T17" fmla="*/ 2147483647 h 457"/>
                <a:gd name="T18" fmla="*/ 2147483647 w 310"/>
                <a:gd name="T19" fmla="*/ 2147483647 h 457"/>
                <a:gd name="T20" fmla="*/ 2147483647 w 310"/>
                <a:gd name="T21" fmla="*/ 2147483647 h 457"/>
                <a:gd name="T22" fmla="*/ 2147483647 w 310"/>
                <a:gd name="T23" fmla="*/ 2147483647 h 457"/>
                <a:gd name="T24" fmla="*/ 2147483647 w 310"/>
                <a:gd name="T25" fmla="*/ 2147483647 h 457"/>
                <a:gd name="T26" fmla="*/ 2147483647 w 310"/>
                <a:gd name="T27" fmla="*/ 2147483647 h 457"/>
                <a:gd name="T28" fmla="*/ 2147483647 w 310"/>
                <a:gd name="T29" fmla="*/ 2147483647 h 457"/>
                <a:gd name="T30" fmla="*/ 2147483647 w 310"/>
                <a:gd name="T31" fmla="*/ 2147483647 h 457"/>
                <a:gd name="T32" fmla="*/ 2147483647 w 310"/>
                <a:gd name="T33" fmla="*/ 2147483647 h 457"/>
                <a:gd name="T34" fmla="*/ 2147483647 w 310"/>
                <a:gd name="T35" fmla="*/ 2147483647 h 457"/>
                <a:gd name="T36" fmla="*/ 2147483647 w 310"/>
                <a:gd name="T37" fmla="*/ 2147483647 h 457"/>
                <a:gd name="T38" fmla="*/ 2147483647 w 310"/>
                <a:gd name="T39" fmla="*/ 2147483647 h 457"/>
                <a:gd name="T40" fmla="*/ 2147483647 w 310"/>
                <a:gd name="T41" fmla="*/ 2147483647 h 457"/>
                <a:gd name="T42" fmla="*/ 2147483647 w 310"/>
                <a:gd name="T43" fmla="*/ 2147483647 h 457"/>
                <a:gd name="T44" fmla="*/ 2147483647 w 310"/>
                <a:gd name="T45" fmla="*/ 2147483647 h 457"/>
                <a:gd name="T46" fmla="*/ 2147483647 w 310"/>
                <a:gd name="T47" fmla="*/ 2147483647 h 457"/>
                <a:gd name="T48" fmla="*/ 2147483647 w 310"/>
                <a:gd name="T49" fmla="*/ 2147483647 h 457"/>
                <a:gd name="T50" fmla="*/ 2147483647 w 310"/>
                <a:gd name="T51" fmla="*/ 2147483647 h 457"/>
                <a:gd name="T52" fmla="*/ 2147483647 w 310"/>
                <a:gd name="T53" fmla="*/ 2147483647 h 457"/>
                <a:gd name="T54" fmla="*/ 2147483647 w 310"/>
                <a:gd name="T55" fmla="*/ 2147483647 h 457"/>
                <a:gd name="T56" fmla="*/ 2147483647 w 310"/>
                <a:gd name="T57" fmla="*/ 2147483647 h 457"/>
                <a:gd name="T58" fmla="*/ 2147483647 w 310"/>
                <a:gd name="T59" fmla="*/ 2147483647 h 457"/>
                <a:gd name="T60" fmla="*/ 2147483647 w 310"/>
                <a:gd name="T61" fmla="*/ 2147483647 h 457"/>
                <a:gd name="T62" fmla="*/ 2147483647 w 310"/>
                <a:gd name="T63" fmla="*/ 2147483647 h 457"/>
                <a:gd name="T64" fmla="*/ 2147483647 w 310"/>
                <a:gd name="T65" fmla="*/ 2147483647 h 457"/>
                <a:gd name="T66" fmla="*/ 2147483647 w 310"/>
                <a:gd name="T67" fmla="*/ 2147483647 h 457"/>
                <a:gd name="T68" fmla="*/ 2147483647 w 310"/>
                <a:gd name="T69" fmla="*/ 2147483647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7" name="Freeform 51"/>
            <p:cNvSpPr>
              <a:spLocks/>
            </p:cNvSpPr>
            <p:nvPr/>
          </p:nvSpPr>
          <p:spPr bwMode="auto">
            <a:xfrm>
              <a:off x="4338638" y="1968500"/>
              <a:ext cx="42862" cy="31750"/>
            </a:xfrm>
            <a:custGeom>
              <a:avLst/>
              <a:gdLst>
                <a:gd name="T0" fmla="*/ 0 w 27"/>
                <a:gd name="T1" fmla="*/ 0 h 20"/>
                <a:gd name="T2" fmla="*/ 2147483647 w 27"/>
                <a:gd name="T3" fmla="*/ 0 h 20"/>
                <a:gd name="T4" fmla="*/ 2147483647 w 27"/>
                <a:gd name="T5" fmla="*/ 0 h 20"/>
                <a:gd name="T6" fmla="*/ 2147483647 w 27"/>
                <a:gd name="T7" fmla="*/ 2147483647 h 20"/>
                <a:gd name="T8" fmla="*/ 2147483647 w 27"/>
                <a:gd name="T9" fmla="*/ 2147483647 h 20"/>
                <a:gd name="T10" fmla="*/ 2147483647 w 27"/>
                <a:gd name="T11" fmla="*/ 2147483647 h 20"/>
                <a:gd name="T12" fmla="*/ 2147483647 w 27"/>
                <a:gd name="T13" fmla="*/ 2147483647 h 20"/>
                <a:gd name="T14" fmla="*/ 2147483647 w 27"/>
                <a:gd name="T15" fmla="*/ 2147483647 h 20"/>
                <a:gd name="T16" fmla="*/ 2147483647 w 27"/>
                <a:gd name="T17" fmla="*/ 2147483647 h 20"/>
                <a:gd name="T18" fmla="*/ 0 w 27"/>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68" name="Freeform 52"/>
            <p:cNvSpPr>
              <a:spLocks/>
            </p:cNvSpPr>
            <p:nvPr/>
          </p:nvSpPr>
          <p:spPr bwMode="auto">
            <a:xfrm>
              <a:off x="4338638" y="1968500"/>
              <a:ext cx="42862" cy="31750"/>
            </a:xfrm>
            <a:custGeom>
              <a:avLst/>
              <a:gdLst>
                <a:gd name="T0" fmla="*/ 0 w 27"/>
                <a:gd name="T1" fmla="*/ 0 h 20"/>
                <a:gd name="T2" fmla="*/ 2147483647 w 27"/>
                <a:gd name="T3" fmla="*/ 0 h 20"/>
                <a:gd name="T4" fmla="*/ 2147483647 w 27"/>
                <a:gd name="T5" fmla="*/ 0 h 20"/>
                <a:gd name="T6" fmla="*/ 2147483647 w 27"/>
                <a:gd name="T7" fmla="*/ 2147483647 h 20"/>
                <a:gd name="T8" fmla="*/ 2147483647 w 27"/>
                <a:gd name="T9" fmla="*/ 2147483647 h 20"/>
                <a:gd name="T10" fmla="*/ 2147483647 w 27"/>
                <a:gd name="T11" fmla="*/ 2147483647 h 20"/>
                <a:gd name="T12" fmla="*/ 2147483647 w 27"/>
                <a:gd name="T13" fmla="*/ 2147483647 h 20"/>
                <a:gd name="T14" fmla="*/ 2147483647 w 27"/>
                <a:gd name="T15" fmla="*/ 2147483647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9" name="Freeform 54"/>
            <p:cNvSpPr>
              <a:spLocks/>
            </p:cNvSpPr>
            <p:nvPr/>
          </p:nvSpPr>
          <p:spPr bwMode="auto">
            <a:xfrm>
              <a:off x="4016375" y="1965325"/>
              <a:ext cx="88900" cy="52388"/>
            </a:xfrm>
            <a:custGeom>
              <a:avLst/>
              <a:gdLst>
                <a:gd name="T0" fmla="*/ 0 w 56"/>
                <a:gd name="T1" fmla="*/ 2147483647 h 33"/>
                <a:gd name="T2" fmla="*/ 0 w 56"/>
                <a:gd name="T3" fmla="*/ 2147483647 h 33"/>
                <a:gd name="T4" fmla="*/ 0 w 56"/>
                <a:gd name="T5" fmla="*/ 2147483647 h 33"/>
                <a:gd name="T6" fmla="*/ 2147483647 w 56"/>
                <a:gd name="T7" fmla="*/ 2147483647 h 33"/>
                <a:gd name="T8" fmla="*/ 2147483647 w 56"/>
                <a:gd name="T9" fmla="*/ 2147483647 h 33"/>
                <a:gd name="T10" fmla="*/ 2147483647 w 56"/>
                <a:gd name="T11" fmla="*/ 2147483647 h 33"/>
                <a:gd name="T12" fmla="*/ 2147483647 w 56"/>
                <a:gd name="T13" fmla="*/ 2147483647 h 33"/>
                <a:gd name="T14" fmla="*/ 2147483647 w 56"/>
                <a:gd name="T15" fmla="*/ 2147483647 h 33"/>
                <a:gd name="T16" fmla="*/ 2147483647 w 56"/>
                <a:gd name="T17" fmla="*/ 2147483647 h 33"/>
                <a:gd name="T18" fmla="*/ 2147483647 w 56"/>
                <a:gd name="T19" fmla="*/ 2147483647 h 33"/>
                <a:gd name="T20" fmla="*/ 2147483647 w 56"/>
                <a:gd name="T21" fmla="*/ 0 h 33"/>
                <a:gd name="T22" fmla="*/ 2147483647 w 56"/>
                <a:gd name="T23" fmla="*/ 0 h 33"/>
                <a:gd name="T24" fmla="*/ 2147483647 w 56"/>
                <a:gd name="T25" fmla="*/ 2147483647 h 33"/>
                <a:gd name="T26" fmla="*/ 2147483647 w 56"/>
                <a:gd name="T27" fmla="*/ 2147483647 h 33"/>
                <a:gd name="T28" fmla="*/ 0 w 56"/>
                <a:gd name="T29" fmla="*/ 2147483647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70" name="Freeform 55"/>
            <p:cNvSpPr>
              <a:spLocks/>
            </p:cNvSpPr>
            <p:nvPr/>
          </p:nvSpPr>
          <p:spPr bwMode="auto">
            <a:xfrm>
              <a:off x="4016375" y="1965325"/>
              <a:ext cx="88900" cy="52388"/>
            </a:xfrm>
            <a:custGeom>
              <a:avLst/>
              <a:gdLst>
                <a:gd name="T0" fmla="*/ 0 w 56"/>
                <a:gd name="T1" fmla="*/ 2147483647 h 33"/>
                <a:gd name="T2" fmla="*/ 0 w 56"/>
                <a:gd name="T3" fmla="*/ 2147483647 h 33"/>
                <a:gd name="T4" fmla="*/ 0 w 56"/>
                <a:gd name="T5" fmla="*/ 2147483647 h 33"/>
                <a:gd name="T6" fmla="*/ 2147483647 w 56"/>
                <a:gd name="T7" fmla="*/ 2147483647 h 33"/>
                <a:gd name="T8" fmla="*/ 2147483647 w 56"/>
                <a:gd name="T9" fmla="*/ 2147483647 h 33"/>
                <a:gd name="T10" fmla="*/ 2147483647 w 56"/>
                <a:gd name="T11" fmla="*/ 2147483647 h 33"/>
                <a:gd name="T12" fmla="*/ 2147483647 w 56"/>
                <a:gd name="T13" fmla="*/ 2147483647 h 33"/>
                <a:gd name="T14" fmla="*/ 2147483647 w 56"/>
                <a:gd name="T15" fmla="*/ 2147483647 h 33"/>
                <a:gd name="T16" fmla="*/ 2147483647 w 56"/>
                <a:gd name="T17" fmla="*/ 2147483647 h 33"/>
                <a:gd name="T18" fmla="*/ 2147483647 w 56"/>
                <a:gd name="T19" fmla="*/ 2147483647 h 33"/>
                <a:gd name="T20" fmla="*/ 2147483647 w 56"/>
                <a:gd name="T21" fmla="*/ 0 h 33"/>
                <a:gd name="T22" fmla="*/ 2147483647 w 56"/>
                <a:gd name="T23" fmla="*/ 0 h 33"/>
                <a:gd name="T24" fmla="*/ 2147483647 w 56"/>
                <a:gd name="T25" fmla="*/ 2147483647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1" name="Freeform 57"/>
            <p:cNvSpPr>
              <a:spLocks/>
            </p:cNvSpPr>
            <p:nvPr/>
          </p:nvSpPr>
          <p:spPr bwMode="auto">
            <a:xfrm>
              <a:off x="3956050" y="2159000"/>
              <a:ext cx="149225" cy="96838"/>
            </a:xfrm>
            <a:custGeom>
              <a:avLst/>
              <a:gdLst>
                <a:gd name="T0" fmla="*/ 2147483647 w 94"/>
                <a:gd name="T1" fmla="*/ 2147483647 h 61"/>
                <a:gd name="T2" fmla="*/ 2147483647 w 94"/>
                <a:gd name="T3" fmla="*/ 2147483647 h 61"/>
                <a:gd name="T4" fmla="*/ 2147483647 w 94"/>
                <a:gd name="T5" fmla="*/ 2147483647 h 61"/>
                <a:gd name="T6" fmla="*/ 2147483647 w 94"/>
                <a:gd name="T7" fmla="*/ 2147483647 h 61"/>
                <a:gd name="T8" fmla="*/ 2147483647 w 94"/>
                <a:gd name="T9" fmla="*/ 2147483647 h 61"/>
                <a:gd name="T10" fmla="*/ 2147483647 w 94"/>
                <a:gd name="T11" fmla="*/ 2147483647 h 61"/>
                <a:gd name="T12" fmla="*/ 2147483647 w 94"/>
                <a:gd name="T13" fmla="*/ 2147483647 h 61"/>
                <a:gd name="T14" fmla="*/ 2147483647 w 94"/>
                <a:gd name="T15" fmla="*/ 2147483647 h 61"/>
                <a:gd name="T16" fmla="*/ 2147483647 w 94"/>
                <a:gd name="T17" fmla="*/ 2147483647 h 61"/>
                <a:gd name="T18" fmla="*/ 2147483647 w 94"/>
                <a:gd name="T19" fmla="*/ 2147483647 h 61"/>
                <a:gd name="T20" fmla="*/ 2147483647 w 94"/>
                <a:gd name="T21" fmla="*/ 2147483647 h 61"/>
                <a:gd name="T22" fmla="*/ 2147483647 w 94"/>
                <a:gd name="T23" fmla="*/ 2147483647 h 61"/>
                <a:gd name="T24" fmla="*/ 0 w 94"/>
                <a:gd name="T25" fmla="*/ 2147483647 h 61"/>
                <a:gd name="T26" fmla="*/ 2147483647 w 94"/>
                <a:gd name="T27" fmla="*/ 2147483647 h 61"/>
                <a:gd name="T28" fmla="*/ 2147483647 w 94"/>
                <a:gd name="T29" fmla="*/ 0 h 61"/>
                <a:gd name="T30" fmla="*/ 2147483647 w 94"/>
                <a:gd name="T31" fmla="*/ 2147483647 h 61"/>
                <a:gd name="T32" fmla="*/ 2147483647 w 94"/>
                <a:gd name="T33" fmla="*/ 2147483647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72" name="Freeform 58"/>
            <p:cNvSpPr>
              <a:spLocks/>
            </p:cNvSpPr>
            <p:nvPr/>
          </p:nvSpPr>
          <p:spPr bwMode="auto">
            <a:xfrm>
              <a:off x="3956050" y="2159000"/>
              <a:ext cx="149225" cy="96838"/>
            </a:xfrm>
            <a:custGeom>
              <a:avLst/>
              <a:gdLst>
                <a:gd name="T0" fmla="*/ 2147483647 w 94"/>
                <a:gd name="T1" fmla="*/ 2147483647 h 61"/>
                <a:gd name="T2" fmla="*/ 2147483647 w 94"/>
                <a:gd name="T3" fmla="*/ 2147483647 h 61"/>
                <a:gd name="T4" fmla="*/ 2147483647 w 94"/>
                <a:gd name="T5" fmla="*/ 2147483647 h 61"/>
                <a:gd name="T6" fmla="*/ 2147483647 w 94"/>
                <a:gd name="T7" fmla="*/ 2147483647 h 61"/>
                <a:gd name="T8" fmla="*/ 2147483647 w 94"/>
                <a:gd name="T9" fmla="*/ 2147483647 h 61"/>
                <a:gd name="T10" fmla="*/ 2147483647 w 94"/>
                <a:gd name="T11" fmla="*/ 2147483647 h 61"/>
                <a:gd name="T12" fmla="*/ 2147483647 w 94"/>
                <a:gd name="T13" fmla="*/ 2147483647 h 61"/>
                <a:gd name="T14" fmla="*/ 2147483647 w 94"/>
                <a:gd name="T15" fmla="*/ 2147483647 h 61"/>
                <a:gd name="T16" fmla="*/ 2147483647 w 94"/>
                <a:gd name="T17" fmla="*/ 2147483647 h 61"/>
                <a:gd name="T18" fmla="*/ 2147483647 w 94"/>
                <a:gd name="T19" fmla="*/ 2147483647 h 61"/>
                <a:gd name="T20" fmla="*/ 2147483647 w 94"/>
                <a:gd name="T21" fmla="*/ 2147483647 h 61"/>
                <a:gd name="T22" fmla="*/ 2147483647 w 94"/>
                <a:gd name="T23" fmla="*/ 2147483647 h 61"/>
                <a:gd name="T24" fmla="*/ 0 w 94"/>
                <a:gd name="T25" fmla="*/ 2147483647 h 61"/>
                <a:gd name="T26" fmla="*/ 2147483647 w 94"/>
                <a:gd name="T27" fmla="*/ 2147483647 h 61"/>
                <a:gd name="T28" fmla="*/ 2147483647 w 94"/>
                <a:gd name="T29" fmla="*/ 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3" name="Freeform 60"/>
            <p:cNvSpPr>
              <a:spLocks/>
            </p:cNvSpPr>
            <p:nvPr/>
          </p:nvSpPr>
          <p:spPr bwMode="auto">
            <a:xfrm>
              <a:off x="4338638" y="2120900"/>
              <a:ext cx="122237" cy="134938"/>
            </a:xfrm>
            <a:custGeom>
              <a:avLst/>
              <a:gdLst>
                <a:gd name="T0" fmla="*/ 2147483647 w 77"/>
                <a:gd name="T1" fmla="*/ 0 h 85"/>
                <a:gd name="T2" fmla="*/ 2147483647 w 77"/>
                <a:gd name="T3" fmla="*/ 2147483647 h 85"/>
                <a:gd name="T4" fmla="*/ 2147483647 w 77"/>
                <a:gd name="T5" fmla="*/ 2147483647 h 85"/>
                <a:gd name="T6" fmla="*/ 2147483647 w 77"/>
                <a:gd name="T7" fmla="*/ 2147483647 h 85"/>
                <a:gd name="T8" fmla="*/ 2147483647 w 77"/>
                <a:gd name="T9" fmla="*/ 2147483647 h 85"/>
                <a:gd name="T10" fmla="*/ 2147483647 w 77"/>
                <a:gd name="T11" fmla="*/ 2147483647 h 85"/>
                <a:gd name="T12" fmla="*/ 2147483647 w 77"/>
                <a:gd name="T13" fmla="*/ 2147483647 h 85"/>
                <a:gd name="T14" fmla="*/ 2147483647 w 77"/>
                <a:gd name="T15" fmla="*/ 2147483647 h 85"/>
                <a:gd name="T16" fmla="*/ 2147483647 w 77"/>
                <a:gd name="T17" fmla="*/ 2147483647 h 85"/>
                <a:gd name="T18" fmla="*/ 2147483647 w 77"/>
                <a:gd name="T19" fmla="*/ 2147483647 h 85"/>
                <a:gd name="T20" fmla="*/ 2147483647 w 77"/>
                <a:gd name="T21" fmla="*/ 2147483647 h 85"/>
                <a:gd name="T22" fmla="*/ 2147483647 w 77"/>
                <a:gd name="T23" fmla="*/ 2147483647 h 85"/>
                <a:gd name="T24" fmla="*/ 2147483647 w 77"/>
                <a:gd name="T25" fmla="*/ 2147483647 h 85"/>
                <a:gd name="T26" fmla="*/ 2147483647 w 77"/>
                <a:gd name="T27" fmla="*/ 2147483647 h 85"/>
                <a:gd name="T28" fmla="*/ 2147483647 w 77"/>
                <a:gd name="T29" fmla="*/ 2147483647 h 85"/>
                <a:gd name="T30" fmla="*/ 2147483647 w 77"/>
                <a:gd name="T31" fmla="*/ 2147483647 h 85"/>
                <a:gd name="T32" fmla="*/ 0 w 77"/>
                <a:gd name="T33" fmla="*/ 2147483647 h 85"/>
                <a:gd name="T34" fmla="*/ 2147483647 w 77"/>
                <a:gd name="T35" fmla="*/ 2147483647 h 85"/>
                <a:gd name="T36" fmla="*/ 2147483647 w 77"/>
                <a:gd name="T37" fmla="*/ 0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374" name="Freeform 61"/>
            <p:cNvSpPr>
              <a:spLocks/>
            </p:cNvSpPr>
            <p:nvPr/>
          </p:nvSpPr>
          <p:spPr bwMode="auto">
            <a:xfrm>
              <a:off x="4338638" y="2120900"/>
              <a:ext cx="122237" cy="134938"/>
            </a:xfrm>
            <a:custGeom>
              <a:avLst/>
              <a:gdLst>
                <a:gd name="T0" fmla="*/ 2147483647 w 77"/>
                <a:gd name="T1" fmla="*/ 0 h 85"/>
                <a:gd name="T2" fmla="*/ 2147483647 w 77"/>
                <a:gd name="T3" fmla="*/ 2147483647 h 85"/>
                <a:gd name="T4" fmla="*/ 2147483647 w 77"/>
                <a:gd name="T5" fmla="*/ 2147483647 h 85"/>
                <a:gd name="T6" fmla="*/ 2147483647 w 77"/>
                <a:gd name="T7" fmla="*/ 2147483647 h 85"/>
                <a:gd name="T8" fmla="*/ 2147483647 w 77"/>
                <a:gd name="T9" fmla="*/ 2147483647 h 85"/>
                <a:gd name="T10" fmla="*/ 2147483647 w 77"/>
                <a:gd name="T11" fmla="*/ 2147483647 h 85"/>
                <a:gd name="T12" fmla="*/ 2147483647 w 77"/>
                <a:gd name="T13" fmla="*/ 2147483647 h 85"/>
                <a:gd name="T14" fmla="*/ 2147483647 w 77"/>
                <a:gd name="T15" fmla="*/ 2147483647 h 85"/>
                <a:gd name="T16" fmla="*/ 2147483647 w 77"/>
                <a:gd name="T17" fmla="*/ 2147483647 h 85"/>
                <a:gd name="T18" fmla="*/ 2147483647 w 77"/>
                <a:gd name="T19" fmla="*/ 2147483647 h 85"/>
                <a:gd name="T20" fmla="*/ 2147483647 w 77"/>
                <a:gd name="T21" fmla="*/ 2147483647 h 85"/>
                <a:gd name="T22" fmla="*/ 2147483647 w 77"/>
                <a:gd name="T23" fmla="*/ 2147483647 h 85"/>
                <a:gd name="T24" fmla="*/ 2147483647 w 77"/>
                <a:gd name="T25" fmla="*/ 2147483647 h 85"/>
                <a:gd name="T26" fmla="*/ 2147483647 w 77"/>
                <a:gd name="T27" fmla="*/ 2147483647 h 85"/>
                <a:gd name="T28" fmla="*/ 2147483647 w 77"/>
                <a:gd name="T29" fmla="*/ 2147483647 h 85"/>
                <a:gd name="T30" fmla="*/ 2147483647 w 77"/>
                <a:gd name="T31" fmla="*/ 2147483647 h 85"/>
                <a:gd name="T32" fmla="*/ 0 w 77"/>
                <a:gd name="T33" fmla="*/ 2147483647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5" name="Oval 63"/>
            <p:cNvSpPr>
              <a:spLocks noChangeArrowheads="1"/>
            </p:cNvSpPr>
            <p:nvPr/>
          </p:nvSpPr>
          <p:spPr bwMode="auto">
            <a:xfrm>
              <a:off x="4764088" y="1752600"/>
              <a:ext cx="238125" cy="192088"/>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nvGrpSpPr>
            <p:cNvPr id="57376" name="Group 66"/>
            <p:cNvGrpSpPr>
              <a:grpSpLocks/>
            </p:cNvGrpSpPr>
            <p:nvPr/>
          </p:nvGrpSpPr>
          <p:grpSpPr bwMode="auto">
            <a:xfrm>
              <a:off x="4646613" y="1963738"/>
              <a:ext cx="492125" cy="725487"/>
              <a:chOff x="2927" y="1307"/>
              <a:chExt cx="310" cy="457"/>
            </a:xfrm>
          </p:grpSpPr>
          <p:sp>
            <p:nvSpPr>
              <p:cNvPr id="57422" name="Freeform 64"/>
              <p:cNvSpPr>
                <a:spLocks/>
              </p:cNvSpPr>
              <p:nvPr/>
            </p:nvSpPr>
            <p:spPr bwMode="auto">
              <a:xfrm>
                <a:off x="2927" y="1307"/>
                <a:ext cx="310" cy="457"/>
              </a:xfrm>
              <a:custGeom>
                <a:avLst/>
                <a:gdLst>
                  <a:gd name="T0" fmla="*/ 147 w 310"/>
                  <a:gd name="T1" fmla="*/ 16 h 457"/>
                  <a:gd name="T2" fmla="*/ 139 w 310"/>
                  <a:gd name="T3" fmla="*/ 33 h 457"/>
                  <a:gd name="T4" fmla="*/ 118 w 310"/>
                  <a:gd name="T5" fmla="*/ 10 h 457"/>
                  <a:gd name="T6" fmla="*/ 118 w 310"/>
                  <a:gd name="T7" fmla="*/ 0 h 457"/>
                  <a:gd name="T8" fmla="*/ 81 w 310"/>
                  <a:gd name="T9" fmla="*/ 0 h 457"/>
                  <a:gd name="T10" fmla="*/ 33 w 310"/>
                  <a:gd name="T11" fmla="*/ 24 h 457"/>
                  <a:gd name="T12" fmla="*/ 0 w 310"/>
                  <a:gd name="T13" fmla="*/ 122 h 457"/>
                  <a:gd name="T14" fmla="*/ 38 w 310"/>
                  <a:gd name="T15" fmla="*/ 151 h 457"/>
                  <a:gd name="T16" fmla="*/ 72 w 310"/>
                  <a:gd name="T17" fmla="*/ 180 h 457"/>
                  <a:gd name="T18" fmla="*/ 72 w 310"/>
                  <a:gd name="T19" fmla="*/ 457 h 457"/>
                  <a:gd name="T20" fmla="*/ 166 w 310"/>
                  <a:gd name="T21" fmla="*/ 457 h 457"/>
                  <a:gd name="T22" fmla="*/ 166 w 310"/>
                  <a:gd name="T23" fmla="*/ 242 h 457"/>
                  <a:gd name="T24" fmla="*/ 207 w 310"/>
                  <a:gd name="T25" fmla="*/ 457 h 457"/>
                  <a:gd name="T26" fmla="*/ 307 w 310"/>
                  <a:gd name="T27" fmla="*/ 457 h 457"/>
                  <a:gd name="T28" fmla="*/ 262 w 310"/>
                  <a:gd name="T29" fmla="*/ 236 h 457"/>
                  <a:gd name="T30" fmla="*/ 262 w 310"/>
                  <a:gd name="T31" fmla="*/ 182 h 457"/>
                  <a:gd name="T32" fmla="*/ 310 w 310"/>
                  <a:gd name="T33" fmla="*/ 120 h 457"/>
                  <a:gd name="T34" fmla="*/ 235 w 310"/>
                  <a:gd name="T35" fmla="*/ 113 h 457"/>
                  <a:gd name="T36" fmla="*/ 190 w 310"/>
                  <a:gd name="T37" fmla="*/ 114 h 457"/>
                  <a:gd name="T38" fmla="*/ 192 w 310"/>
                  <a:gd name="T39" fmla="*/ 181 h 457"/>
                  <a:gd name="T40" fmla="*/ 235 w 310"/>
                  <a:gd name="T41" fmla="*/ 181 h 457"/>
                  <a:gd name="T42" fmla="*/ 235 w 310"/>
                  <a:gd name="T43" fmla="*/ 204 h 457"/>
                  <a:gd name="T44" fmla="*/ 91 w 310"/>
                  <a:gd name="T45" fmla="*/ 204 h 457"/>
                  <a:gd name="T46" fmla="*/ 91 w 310"/>
                  <a:gd name="T47" fmla="*/ 61 h 457"/>
                  <a:gd name="T48" fmla="*/ 235 w 310"/>
                  <a:gd name="T49" fmla="*/ 61 h 457"/>
                  <a:gd name="T50" fmla="*/ 235 w 310"/>
                  <a:gd name="T51" fmla="*/ 113 h 457"/>
                  <a:gd name="T52" fmla="*/ 310 w 310"/>
                  <a:gd name="T53" fmla="*/ 120 h 457"/>
                  <a:gd name="T54" fmla="*/ 262 w 310"/>
                  <a:gd name="T55" fmla="*/ 13 h 457"/>
                  <a:gd name="T56" fmla="*/ 238 w 310"/>
                  <a:gd name="T57" fmla="*/ 1 h 457"/>
                  <a:gd name="T58" fmla="*/ 194 w 310"/>
                  <a:gd name="T59" fmla="*/ 1 h 457"/>
                  <a:gd name="T60" fmla="*/ 171 w 310"/>
                  <a:gd name="T61" fmla="*/ 31 h 457"/>
                  <a:gd name="T62" fmla="*/ 161 w 310"/>
                  <a:gd name="T63" fmla="*/ 16 h 457"/>
                  <a:gd name="T64" fmla="*/ 173 w 310"/>
                  <a:gd name="T65" fmla="*/ 1 h 457"/>
                  <a:gd name="T66" fmla="*/ 135 w 310"/>
                  <a:gd name="T67" fmla="*/ 1 h 457"/>
                  <a:gd name="T68" fmla="*/ 147 w 310"/>
                  <a:gd name="T69" fmla="*/ 16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23" name="Freeform 65"/>
              <p:cNvSpPr>
                <a:spLocks/>
              </p:cNvSpPr>
              <p:nvPr/>
            </p:nvSpPr>
            <p:spPr bwMode="auto">
              <a:xfrm>
                <a:off x="2927" y="1307"/>
                <a:ext cx="310" cy="457"/>
              </a:xfrm>
              <a:custGeom>
                <a:avLst/>
                <a:gdLst>
                  <a:gd name="T0" fmla="*/ 147 w 310"/>
                  <a:gd name="T1" fmla="*/ 16 h 457"/>
                  <a:gd name="T2" fmla="*/ 139 w 310"/>
                  <a:gd name="T3" fmla="*/ 33 h 457"/>
                  <a:gd name="T4" fmla="*/ 118 w 310"/>
                  <a:gd name="T5" fmla="*/ 10 h 457"/>
                  <a:gd name="T6" fmla="*/ 118 w 310"/>
                  <a:gd name="T7" fmla="*/ 0 h 457"/>
                  <a:gd name="T8" fmla="*/ 81 w 310"/>
                  <a:gd name="T9" fmla="*/ 0 h 457"/>
                  <a:gd name="T10" fmla="*/ 33 w 310"/>
                  <a:gd name="T11" fmla="*/ 24 h 457"/>
                  <a:gd name="T12" fmla="*/ 0 w 310"/>
                  <a:gd name="T13" fmla="*/ 122 h 457"/>
                  <a:gd name="T14" fmla="*/ 38 w 310"/>
                  <a:gd name="T15" fmla="*/ 151 h 457"/>
                  <a:gd name="T16" fmla="*/ 72 w 310"/>
                  <a:gd name="T17" fmla="*/ 180 h 457"/>
                  <a:gd name="T18" fmla="*/ 72 w 310"/>
                  <a:gd name="T19" fmla="*/ 457 h 457"/>
                  <a:gd name="T20" fmla="*/ 166 w 310"/>
                  <a:gd name="T21" fmla="*/ 457 h 457"/>
                  <a:gd name="T22" fmla="*/ 166 w 310"/>
                  <a:gd name="T23" fmla="*/ 242 h 457"/>
                  <a:gd name="T24" fmla="*/ 207 w 310"/>
                  <a:gd name="T25" fmla="*/ 457 h 457"/>
                  <a:gd name="T26" fmla="*/ 307 w 310"/>
                  <a:gd name="T27" fmla="*/ 457 h 457"/>
                  <a:gd name="T28" fmla="*/ 262 w 310"/>
                  <a:gd name="T29" fmla="*/ 236 h 457"/>
                  <a:gd name="T30" fmla="*/ 262 w 310"/>
                  <a:gd name="T31" fmla="*/ 182 h 457"/>
                  <a:gd name="T32" fmla="*/ 310 w 310"/>
                  <a:gd name="T33" fmla="*/ 120 h 457"/>
                  <a:gd name="T34" fmla="*/ 235 w 310"/>
                  <a:gd name="T35" fmla="*/ 113 h 457"/>
                  <a:gd name="T36" fmla="*/ 190 w 310"/>
                  <a:gd name="T37" fmla="*/ 114 h 457"/>
                  <a:gd name="T38" fmla="*/ 192 w 310"/>
                  <a:gd name="T39" fmla="*/ 181 h 457"/>
                  <a:gd name="T40" fmla="*/ 235 w 310"/>
                  <a:gd name="T41" fmla="*/ 181 h 457"/>
                  <a:gd name="T42" fmla="*/ 235 w 310"/>
                  <a:gd name="T43" fmla="*/ 204 h 457"/>
                  <a:gd name="T44" fmla="*/ 91 w 310"/>
                  <a:gd name="T45" fmla="*/ 204 h 457"/>
                  <a:gd name="T46" fmla="*/ 91 w 310"/>
                  <a:gd name="T47" fmla="*/ 61 h 457"/>
                  <a:gd name="T48" fmla="*/ 235 w 310"/>
                  <a:gd name="T49" fmla="*/ 61 h 457"/>
                  <a:gd name="T50" fmla="*/ 235 w 310"/>
                  <a:gd name="T51" fmla="*/ 113 h 457"/>
                  <a:gd name="T52" fmla="*/ 310 w 310"/>
                  <a:gd name="T53" fmla="*/ 120 h 457"/>
                  <a:gd name="T54" fmla="*/ 262 w 310"/>
                  <a:gd name="T55" fmla="*/ 13 h 457"/>
                  <a:gd name="T56" fmla="*/ 238 w 310"/>
                  <a:gd name="T57" fmla="*/ 1 h 457"/>
                  <a:gd name="T58" fmla="*/ 194 w 310"/>
                  <a:gd name="T59" fmla="*/ 1 h 457"/>
                  <a:gd name="T60" fmla="*/ 171 w 310"/>
                  <a:gd name="T61" fmla="*/ 31 h 457"/>
                  <a:gd name="T62" fmla="*/ 161 w 310"/>
                  <a:gd name="T63" fmla="*/ 16 h 457"/>
                  <a:gd name="T64" fmla="*/ 173 w 310"/>
                  <a:gd name="T65" fmla="*/ 1 h 457"/>
                  <a:gd name="T66" fmla="*/ 135 w 310"/>
                  <a:gd name="T67" fmla="*/ 1 h 457"/>
                  <a:gd name="T68" fmla="*/ 147 w 310"/>
                  <a:gd name="T69" fmla="*/ 16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77" name="Group 69"/>
            <p:cNvGrpSpPr>
              <a:grpSpLocks/>
            </p:cNvGrpSpPr>
            <p:nvPr/>
          </p:nvGrpSpPr>
          <p:grpSpPr bwMode="auto">
            <a:xfrm>
              <a:off x="5024438" y="1968500"/>
              <a:ext cx="42862" cy="31750"/>
              <a:chOff x="3165" y="1310"/>
              <a:chExt cx="27" cy="20"/>
            </a:xfrm>
          </p:grpSpPr>
          <p:sp>
            <p:nvSpPr>
              <p:cNvPr id="57420" name="Freeform 67"/>
              <p:cNvSpPr>
                <a:spLocks/>
              </p:cNvSpPr>
              <p:nvPr/>
            </p:nvSpPr>
            <p:spPr bwMode="auto">
              <a:xfrm>
                <a:off x="3165" y="1310"/>
                <a:ext cx="27" cy="20"/>
              </a:xfrm>
              <a:custGeom>
                <a:avLst/>
                <a:gdLst>
                  <a:gd name="T0" fmla="*/ 0 w 27"/>
                  <a:gd name="T1" fmla="*/ 0 h 20"/>
                  <a:gd name="T2" fmla="*/ 1 w 27"/>
                  <a:gd name="T3" fmla="*/ 0 h 20"/>
                  <a:gd name="T4" fmla="*/ 2 w 27"/>
                  <a:gd name="T5" fmla="*/ 0 h 20"/>
                  <a:gd name="T6" fmla="*/ 12 w 27"/>
                  <a:gd name="T7" fmla="*/ 2 h 20"/>
                  <a:gd name="T8" fmla="*/ 20 w 27"/>
                  <a:gd name="T9" fmla="*/ 6 h 20"/>
                  <a:gd name="T10" fmla="*/ 25 w 27"/>
                  <a:gd name="T11" fmla="*/ 12 h 20"/>
                  <a:gd name="T12" fmla="*/ 27 w 27"/>
                  <a:gd name="T13" fmla="*/ 16 h 20"/>
                  <a:gd name="T14" fmla="*/ 27 w 27"/>
                  <a:gd name="T15" fmla="*/ 20 h 20"/>
                  <a:gd name="T16" fmla="*/ 2 w 27"/>
                  <a:gd name="T17" fmla="*/ 20 h 20"/>
                  <a:gd name="T18" fmla="*/ 0 w 27"/>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21" name="Freeform 68"/>
              <p:cNvSpPr>
                <a:spLocks/>
              </p:cNvSpPr>
              <p:nvPr/>
            </p:nvSpPr>
            <p:spPr bwMode="auto">
              <a:xfrm>
                <a:off x="3165" y="1310"/>
                <a:ext cx="27" cy="20"/>
              </a:xfrm>
              <a:custGeom>
                <a:avLst/>
                <a:gdLst>
                  <a:gd name="T0" fmla="*/ 0 w 27"/>
                  <a:gd name="T1" fmla="*/ 0 h 20"/>
                  <a:gd name="T2" fmla="*/ 1 w 27"/>
                  <a:gd name="T3" fmla="*/ 0 h 20"/>
                  <a:gd name="T4" fmla="*/ 2 w 27"/>
                  <a:gd name="T5" fmla="*/ 0 h 20"/>
                  <a:gd name="T6" fmla="*/ 12 w 27"/>
                  <a:gd name="T7" fmla="*/ 2 h 20"/>
                  <a:gd name="T8" fmla="*/ 20 w 27"/>
                  <a:gd name="T9" fmla="*/ 6 h 20"/>
                  <a:gd name="T10" fmla="*/ 25 w 27"/>
                  <a:gd name="T11" fmla="*/ 12 h 20"/>
                  <a:gd name="T12" fmla="*/ 27 w 27"/>
                  <a:gd name="T13" fmla="*/ 16 h 20"/>
                  <a:gd name="T14" fmla="*/ 27 w 27"/>
                  <a:gd name="T15" fmla="*/ 2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78" name="Group 72"/>
            <p:cNvGrpSpPr>
              <a:grpSpLocks/>
            </p:cNvGrpSpPr>
            <p:nvPr/>
          </p:nvGrpSpPr>
          <p:grpSpPr bwMode="auto">
            <a:xfrm>
              <a:off x="4702175" y="1965325"/>
              <a:ext cx="88900" cy="52388"/>
              <a:chOff x="2962" y="1308"/>
              <a:chExt cx="56" cy="33"/>
            </a:xfrm>
          </p:grpSpPr>
          <p:sp>
            <p:nvSpPr>
              <p:cNvPr id="57418" name="Freeform 70"/>
              <p:cNvSpPr>
                <a:spLocks/>
              </p:cNvSpPr>
              <p:nvPr/>
            </p:nvSpPr>
            <p:spPr bwMode="auto">
              <a:xfrm>
                <a:off x="2962" y="1308"/>
                <a:ext cx="56" cy="33"/>
              </a:xfrm>
              <a:custGeom>
                <a:avLst/>
                <a:gdLst>
                  <a:gd name="T0" fmla="*/ 0 w 56"/>
                  <a:gd name="T1" fmla="*/ 33 h 33"/>
                  <a:gd name="T2" fmla="*/ 0 w 56"/>
                  <a:gd name="T3" fmla="*/ 31 h 33"/>
                  <a:gd name="T4" fmla="*/ 0 w 56"/>
                  <a:gd name="T5" fmla="*/ 29 h 33"/>
                  <a:gd name="T6" fmla="*/ 1 w 56"/>
                  <a:gd name="T7" fmla="*/ 23 h 33"/>
                  <a:gd name="T8" fmla="*/ 4 w 56"/>
                  <a:gd name="T9" fmla="*/ 18 h 33"/>
                  <a:gd name="T10" fmla="*/ 8 w 56"/>
                  <a:gd name="T11" fmla="*/ 13 h 33"/>
                  <a:gd name="T12" fmla="*/ 14 w 56"/>
                  <a:gd name="T13" fmla="*/ 9 h 33"/>
                  <a:gd name="T14" fmla="*/ 20 w 56"/>
                  <a:gd name="T15" fmla="*/ 5 h 33"/>
                  <a:gd name="T16" fmla="*/ 28 w 56"/>
                  <a:gd name="T17" fmla="*/ 2 h 33"/>
                  <a:gd name="T18" fmla="*/ 37 w 56"/>
                  <a:gd name="T19" fmla="*/ 1 h 33"/>
                  <a:gd name="T20" fmla="*/ 46 w 56"/>
                  <a:gd name="T21" fmla="*/ 0 h 33"/>
                  <a:gd name="T22" fmla="*/ 51 w 56"/>
                  <a:gd name="T23" fmla="*/ 0 h 33"/>
                  <a:gd name="T24" fmla="*/ 56 w 56"/>
                  <a:gd name="T25" fmla="*/ 1 h 33"/>
                  <a:gd name="T26" fmla="*/ 46 w 56"/>
                  <a:gd name="T27" fmla="*/ 29 h 33"/>
                  <a:gd name="T28" fmla="*/ 0 w 56"/>
                  <a:gd name="T29" fmla="*/ 33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19" name="Freeform 71"/>
              <p:cNvSpPr>
                <a:spLocks/>
              </p:cNvSpPr>
              <p:nvPr/>
            </p:nvSpPr>
            <p:spPr bwMode="auto">
              <a:xfrm>
                <a:off x="2962" y="1308"/>
                <a:ext cx="56" cy="33"/>
              </a:xfrm>
              <a:custGeom>
                <a:avLst/>
                <a:gdLst>
                  <a:gd name="T0" fmla="*/ 0 w 56"/>
                  <a:gd name="T1" fmla="*/ 33 h 33"/>
                  <a:gd name="T2" fmla="*/ 0 w 56"/>
                  <a:gd name="T3" fmla="*/ 31 h 33"/>
                  <a:gd name="T4" fmla="*/ 0 w 56"/>
                  <a:gd name="T5" fmla="*/ 29 h 33"/>
                  <a:gd name="T6" fmla="*/ 1 w 56"/>
                  <a:gd name="T7" fmla="*/ 23 h 33"/>
                  <a:gd name="T8" fmla="*/ 4 w 56"/>
                  <a:gd name="T9" fmla="*/ 18 h 33"/>
                  <a:gd name="T10" fmla="*/ 8 w 56"/>
                  <a:gd name="T11" fmla="*/ 13 h 33"/>
                  <a:gd name="T12" fmla="*/ 14 w 56"/>
                  <a:gd name="T13" fmla="*/ 9 h 33"/>
                  <a:gd name="T14" fmla="*/ 20 w 56"/>
                  <a:gd name="T15" fmla="*/ 5 h 33"/>
                  <a:gd name="T16" fmla="*/ 28 w 56"/>
                  <a:gd name="T17" fmla="*/ 2 h 33"/>
                  <a:gd name="T18" fmla="*/ 37 w 56"/>
                  <a:gd name="T19" fmla="*/ 1 h 33"/>
                  <a:gd name="T20" fmla="*/ 46 w 56"/>
                  <a:gd name="T21" fmla="*/ 0 h 33"/>
                  <a:gd name="T22" fmla="*/ 51 w 56"/>
                  <a:gd name="T23" fmla="*/ 0 h 33"/>
                  <a:gd name="T24" fmla="*/ 56 w 5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79" name="Group 75"/>
            <p:cNvGrpSpPr>
              <a:grpSpLocks/>
            </p:cNvGrpSpPr>
            <p:nvPr/>
          </p:nvGrpSpPr>
          <p:grpSpPr bwMode="auto">
            <a:xfrm>
              <a:off x="4641850" y="2159000"/>
              <a:ext cx="149225" cy="96838"/>
              <a:chOff x="2924" y="1430"/>
              <a:chExt cx="94" cy="61"/>
            </a:xfrm>
          </p:grpSpPr>
          <p:sp>
            <p:nvSpPr>
              <p:cNvPr id="57416" name="Freeform 73"/>
              <p:cNvSpPr>
                <a:spLocks/>
              </p:cNvSpPr>
              <p:nvPr/>
            </p:nvSpPr>
            <p:spPr bwMode="auto">
              <a:xfrm>
                <a:off x="2924" y="1430"/>
                <a:ext cx="94" cy="61"/>
              </a:xfrm>
              <a:custGeom>
                <a:avLst/>
                <a:gdLst>
                  <a:gd name="T0" fmla="*/ 94 w 94"/>
                  <a:gd name="T1" fmla="*/ 46 h 61"/>
                  <a:gd name="T2" fmla="*/ 86 w 94"/>
                  <a:gd name="T3" fmla="*/ 53 h 61"/>
                  <a:gd name="T4" fmla="*/ 76 w 94"/>
                  <a:gd name="T5" fmla="*/ 57 h 61"/>
                  <a:gd name="T6" fmla="*/ 65 w 94"/>
                  <a:gd name="T7" fmla="*/ 60 h 61"/>
                  <a:gd name="T8" fmla="*/ 54 w 94"/>
                  <a:gd name="T9" fmla="*/ 61 h 61"/>
                  <a:gd name="T10" fmla="*/ 43 w 94"/>
                  <a:gd name="T11" fmla="*/ 60 h 61"/>
                  <a:gd name="T12" fmla="*/ 33 w 94"/>
                  <a:gd name="T13" fmla="*/ 58 h 61"/>
                  <a:gd name="T14" fmla="*/ 24 w 94"/>
                  <a:gd name="T15" fmla="*/ 54 h 61"/>
                  <a:gd name="T16" fmla="*/ 16 w 94"/>
                  <a:gd name="T17" fmla="*/ 49 h 61"/>
                  <a:gd name="T18" fmla="*/ 9 w 94"/>
                  <a:gd name="T19" fmla="*/ 42 h 61"/>
                  <a:gd name="T20" fmla="*/ 4 w 94"/>
                  <a:gd name="T21" fmla="*/ 35 h 61"/>
                  <a:gd name="T22" fmla="*/ 1 w 94"/>
                  <a:gd name="T23" fmla="*/ 27 h 61"/>
                  <a:gd name="T24" fmla="*/ 0 w 94"/>
                  <a:gd name="T25" fmla="*/ 18 h 61"/>
                  <a:gd name="T26" fmla="*/ 1 w 94"/>
                  <a:gd name="T27" fmla="*/ 9 h 61"/>
                  <a:gd name="T28" fmla="*/ 5 w 94"/>
                  <a:gd name="T29" fmla="*/ 0 h 61"/>
                  <a:gd name="T30" fmla="*/ 54 w 94"/>
                  <a:gd name="T31" fmla="*/ 18 h 61"/>
                  <a:gd name="T32" fmla="*/ 94 w 94"/>
                  <a:gd name="T33" fmla="*/ 46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17" name="Freeform 74"/>
              <p:cNvSpPr>
                <a:spLocks/>
              </p:cNvSpPr>
              <p:nvPr/>
            </p:nvSpPr>
            <p:spPr bwMode="auto">
              <a:xfrm>
                <a:off x="2924" y="1430"/>
                <a:ext cx="94" cy="61"/>
              </a:xfrm>
              <a:custGeom>
                <a:avLst/>
                <a:gdLst>
                  <a:gd name="T0" fmla="*/ 94 w 94"/>
                  <a:gd name="T1" fmla="*/ 46 h 61"/>
                  <a:gd name="T2" fmla="*/ 86 w 94"/>
                  <a:gd name="T3" fmla="*/ 53 h 61"/>
                  <a:gd name="T4" fmla="*/ 76 w 94"/>
                  <a:gd name="T5" fmla="*/ 57 h 61"/>
                  <a:gd name="T6" fmla="*/ 65 w 94"/>
                  <a:gd name="T7" fmla="*/ 60 h 61"/>
                  <a:gd name="T8" fmla="*/ 54 w 94"/>
                  <a:gd name="T9" fmla="*/ 61 h 61"/>
                  <a:gd name="T10" fmla="*/ 43 w 94"/>
                  <a:gd name="T11" fmla="*/ 60 h 61"/>
                  <a:gd name="T12" fmla="*/ 33 w 94"/>
                  <a:gd name="T13" fmla="*/ 58 h 61"/>
                  <a:gd name="T14" fmla="*/ 24 w 94"/>
                  <a:gd name="T15" fmla="*/ 54 h 61"/>
                  <a:gd name="T16" fmla="*/ 16 w 94"/>
                  <a:gd name="T17" fmla="*/ 49 h 61"/>
                  <a:gd name="T18" fmla="*/ 9 w 94"/>
                  <a:gd name="T19" fmla="*/ 42 h 61"/>
                  <a:gd name="T20" fmla="*/ 4 w 94"/>
                  <a:gd name="T21" fmla="*/ 35 h 61"/>
                  <a:gd name="T22" fmla="*/ 1 w 94"/>
                  <a:gd name="T23" fmla="*/ 27 h 61"/>
                  <a:gd name="T24" fmla="*/ 0 w 94"/>
                  <a:gd name="T25" fmla="*/ 18 h 61"/>
                  <a:gd name="T26" fmla="*/ 1 w 94"/>
                  <a:gd name="T27" fmla="*/ 9 h 61"/>
                  <a:gd name="T28" fmla="*/ 5 w 94"/>
                  <a:gd name="T29" fmla="*/ 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0" name="Group 78"/>
            <p:cNvGrpSpPr>
              <a:grpSpLocks/>
            </p:cNvGrpSpPr>
            <p:nvPr/>
          </p:nvGrpSpPr>
          <p:grpSpPr bwMode="auto">
            <a:xfrm>
              <a:off x="5024438" y="2120900"/>
              <a:ext cx="122237" cy="134938"/>
              <a:chOff x="3165" y="1406"/>
              <a:chExt cx="77" cy="85"/>
            </a:xfrm>
          </p:grpSpPr>
          <p:sp>
            <p:nvSpPr>
              <p:cNvPr id="57414" name="Freeform 76"/>
              <p:cNvSpPr>
                <a:spLocks/>
              </p:cNvSpPr>
              <p:nvPr/>
            </p:nvSpPr>
            <p:spPr bwMode="auto">
              <a:xfrm>
                <a:off x="3165" y="1406"/>
                <a:ext cx="77" cy="85"/>
              </a:xfrm>
              <a:custGeom>
                <a:avLst/>
                <a:gdLst>
                  <a:gd name="T0" fmla="*/ 45 w 77"/>
                  <a:gd name="T1" fmla="*/ 0 h 85"/>
                  <a:gd name="T2" fmla="*/ 58 w 77"/>
                  <a:gd name="T3" fmla="*/ 7 h 85"/>
                  <a:gd name="T4" fmla="*/ 69 w 77"/>
                  <a:gd name="T5" fmla="*/ 16 h 85"/>
                  <a:gd name="T6" fmla="*/ 72 w 77"/>
                  <a:gd name="T7" fmla="*/ 22 h 85"/>
                  <a:gd name="T8" fmla="*/ 75 w 77"/>
                  <a:gd name="T9" fmla="*/ 28 h 85"/>
                  <a:gd name="T10" fmla="*/ 76 w 77"/>
                  <a:gd name="T11" fmla="*/ 34 h 85"/>
                  <a:gd name="T12" fmla="*/ 77 w 77"/>
                  <a:gd name="T13" fmla="*/ 41 h 85"/>
                  <a:gd name="T14" fmla="*/ 76 w 77"/>
                  <a:gd name="T15" fmla="*/ 50 h 85"/>
                  <a:gd name="T16" fmla="*/ 73 w 77"/>
                  <a:gd name="T17" fmla="*/ 58 h 85"/>
                  <a:gd name="T18" fmla="*/ 68 w 77"/>
                  <a:gd name="T19" fmla="*/ 66 h 85"/>
                  <a:gd name="T20" fmla="*/ 62 w 77"/>
                  <a:gd name="T21" fmla="*/ 72 h 85"/>
                  <a:gd name="T22" fmla="*/ 54 w 77"/>
                  <a:gd name="T23" fmla="*/ 77 h 85"/>
                  <a:gd name="T24" fmla="*/ 45 w 77"/>
                  <a:gd name="T25" fmla="*/ 82 h 85"/>
                  <a:gd name="T26" fmla="*/ 36 w 77"/>
                  <a:gd name="T27" fmla="*/ 84 h 85"/>
                  <a:gd name="T28" fmla="*/ 25 w 77"/>
                  <a:gd name="T29" fmla="*/ 85 h 85"/>
                  <a:gd name="T30" fmla="*/ 12 w 77"/>
                  <a:gd name="T31" fmla="*/ 84 h 85"/>
                  <a:gd name="T32" fmla="*/ 0 w 77"/>
                  <a:gd name="T33" fmla="*/ 79 h 85"/>
                  <a:gd name="T34" fmla="*/ 25 w 77"/>
                  <a:gd name="T35" fmla="*/ 41 h 85"/>
                  <a:gd name="T36" fmla="*/ 45 w 77"/>
                  <a:gd name="T37" fmla="*/ 0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15" name="Freeform 77"/>
              <p:cNvSpPr>
                <a:spLocks/>
              </p:cNvSpPr>
              <p:nvPr/>
            </p:nvSpPr>
            <p:spPr bwMode="auto">
              <a:xfrm>
                <a:off x="3165" y="1406"/>
                <a:ext cx="77" cy="85"/>
              </a:xfrm>
              <a:custGeom>
                <a:avLst/>
                <a:gdLst>
                  <a:gd name="T0" fmla="*/ 45 w 77"/>
                  <a:gd name="T1" fmla="*/ 0 h 85"/>
                  <a:gd name="T2" fmla="*/ 58 w 77"/>
                  <a:gd name="T3" fmla="*/ 7 h 85"/>
                  <a:gd name="T4" fmla="*/ 69 w 77"/>
                  <a:gd name="T5" fmla="*/ 16 h 85"/>
                  <a:gd name="T6" fmla="*/ 72 w 77"/>
                  <a:gd name="T7" fmla="*/ 22 h 85"/>
                  <a:gd name="T8" fmla="*/ 75 w 77"/>
                  <a:gd name="T9" fmla="*/ 28 h 85"/>
                  <a:gd name="T10" fmla="*/ 76 w 77"/>
                  <a:gd name="T11" fmla="*/ 34 h 85"/>
                  <a:gd name="T12" fmla="*/ 77 w 77"/>
                  <a:gd name="T13" fmla="*/ 41 h 85"/>
                  <a:gd name="T14" fmla="*/ 76 w 77"/>
                  <a:gd name="T15" fmla="*/ 50 h 85"/>
                  <a:gd name="T16" fmla="*/ 73 w 77"/>
                  <a:gd name="T17" fmla="*/ 58 h 85"/>
                  <a:gd name="T18" fmla="*/ 68 w 77"/>
                  <a:gd name="T19" fmla="*/ 66 h 85"/>
                  <a:gd name="T20" fmla="*/ 62 w 77"/>
                  <a:gd name="T21" fmla="*/ 72 h 85"/>
                  <a:gd name="T22" fmla="*/ 54 w 77"/>
                  <a:gd name="T23" fmla="*/ 77 h 85"/>
                  <a:gd name="T24" fmla="*/ 45 w 77"/>
                  <a:gd name="T25" fmla="*/ 82 h 85"/>
                  <a:gd name="T26" fmla="*/ 36 w 77"/>
                  <a:gd name="T27" fmla="*/ 84 h 85"/>
                  <a:gd name="T28" fmla="*/ 25 w 77"/>
                  <a:gd name="T29" fmla="*/ 85 h 85"/>
                  <a:gd name="T30" fmla="*/ 12 w 77"/>
                  <a:gd name="T31" fmla="*/ 84 h 85"/>
                  <a:gd name="T32" fmla="*/ 0 w 77"/>
                  <a:gd name="T33" fmla="*/ 79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381" name="Oval 79"/>
            <p:cNvSpPr>
              <a:spLocks noChangeArrowheads="1"/>
            </p:cNvSpPr>
            <p:nvPr/>
          </p:nvSpPr>
          <p:spPr bwMode="auto">
            <a:xfrm>
              <a:off x="4764088" y="1752600"/>
              <a:ext cx="238125" cy="192088"/>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grpSp>
          <p:nvGrpSpPr>
            <p:cNvPr id="57382" name="Group 82"/>
            <p:cNvGrpSpPr>
              <a:grpSpLocks/>
            </p:cNvGrpSpPr>
            <p:nvPr/>
          </p:nvGrpSpPr>
          <p:grpSpPr bwMode="auto">
            <a:xfrm>
              <a:off x="4646613" y="1963738"/>
              <a:ext cx="492125" cy="725487"/>
              <a:chOff x="2927" y="1307"/>
              <a:chExt cx="310" cy="457"/>
            </a:xfrm>
          </p:grpSpPr>
          <p:sp>
            <p:nvSpPr>
              <p:cNvPr id="57412" name="Freeform 80"/>
              <p:cNvSpPr>
                <a:spLocks/>
              </p:cNvSpPr>
              <p:nvPr/>
            </p:nvSpPr>
            <p:spPr bwMode="auto">
              <a:xfrm>
                <a:off x="2927" y="1307"/>
                <a:ext cx="310" cy="457"/>
              </a:xfrm>
              <a:custGeom>
                <a:avLst/>
                <a:gdLst>
                  <a:gd name="T0" fmla="*/ 147 w 310"/>
                  <a:gd name="T1" fmla="*/ 16 h 457"/>
                  <a:gd name="T2" fmla="*/ 139 w 310"/>
                  <a:gd name="T3" fmla="*/ 33 h 457"/>
                  <a:gd name="T4" fmla="*/ 118 w 310"/>
                  <a:gd name="T5" fmla="*/ 10 h 457"/>
                  <a:gd name="T6" fmla="*/ 118 w 310"/>
                  <a:gd name="T7" fmla="*/ 0 h 457"/>
                  <a:gd name="T8" fmla="*/ 81 w 310"/>
                  <a:gd name="T9" fmla="*/ 0 h 457"/>
                  <a:gd name="T10" fmla="*/ 33 w 310"/>
                  <a:gd name="T11" fmla="*/ 24 h 457"/>
                  <a:gd name="T12" fmla="*/ 0 w 310"/>
                  <a:gd name="T13" fmla="*/ 122 h 457"/>
                  <a:gd name="T14" fmla="*/ 38 w 310"/>
                  <a:gd name="T15" fmla="*/ 151 h 457"/>
                  <a:gd name="T16" fmla="*/ 72 w 310"/>
                  <a:gd name="T17" fmla="*/ 180 h 457"/>
                  <a:gd name="T18" fmla="*/ 72 w 310"/>
                  <a:gd name="T19" fmla="*/ 457 h 457"/>
                  <a:gd name="T20" fmla="*/ 166 w 310"/>
                  <a:gd name="T21" fmla="*/ 457 h 457"/>
                  <a:gd name="T22" fmla="*/ 166 w 310"/>
                  <a:gd name="T23" fmla="*/ 242 h 457"/>
                  <a:gd name="T24" fmla="*/ 207 w 310"/>
                  <a:gd name="T25" fmla="*/ 457 h 457"/>
                  <a:gd name="T26" fmla="*/ 307 w 310"/>
                  <a:gd name="T27" fmla="*/ 457 h 457"/>
                  <a:gd name="T28" fmla="*/ 262 w 310"/>
                  <a:gd name="T29" fmla="*/ 236 h 457"/>
                  <a:gd name="T30" fmla="*/ 262 w 310"/>
                  <a:gd name="T31" fmla="*/ 182 h 457"/>
                  <a:gd name="T32" fmla="*/ 310 w 310"/>
                  <a:gd name="T33" fmla="*/ 120 h 457"/>
                  <a:gd name="T34" fmla="*/ 235 w 310"/>
                  <a:gd name="T35" fmla="*/ 113 h 457"/>
                  <a:gd name="T36" fmla="*/ 190 w 310"/>
                  <a:gd name="T37" fmla="*/ 114 h 457"/>
                  <a:gd name="T38" fmla="*/ 192 w 310"/>
                  <a:gd name="T39" fmla="*/ 181 h 457"/>
                  <a:gd name="T40" fmla="*/ 235 w 310"/>
                  <a:gd name="T41" fmla="*/ 181 h 457"/>
                  <a:gd name="T42" fmla="*/ 235 w 310"/>
                  <a:gd name="T43" fmla="*/ 204 h 457"/>
                  <a:gd name="T44" fmla="*/ 91 w 310"/>
                  <a:gd name="T45" fmla="*/ 204 h 457"/>
                  <a:gd name="T46" fmla="*/ 91 w 310"/>
                  <a:gd name="T47" fmla="*/ 61 h 457"/>
                  <a:gd name="T48" fmla="*/ 235 w 310"/>
                  <a:gd name="T49" fmla="*/ 61 h 457"/>
                  <a:gd name="T50" fmla="*/ 235 w 310"/>
                  <a:gd name="T51" fmla="*/ 113 h 457"/>
                  <a:gd name="T52" fmla="*/ 310 w 310"/>
                  <a:gd name="T53" fmla="*/ 120 h 457"/>
                  <a:gd name="T54" fmla="*/ 262 w 310"/>
                  <a:gd name="T55" fmla="*/ 13 h 457"/>
                  <a:gd name="T56" fmla="*/ 238 w 310"/>
                  <a:gd name="T57" fmla="*/ 1 h 457"/>
                  <a:gd name="T58" fmla="*/ 194 w 310"/>
                  <a:gd name="T59" fmla="*/ 1 h 457"/>
                  <a:gd name="T60" fmla="*/ 171 w 310"/>
                  <a:gd name="T61" fmla="*/ 31 h 457"/>
                  <a:gd name="T62" fmla="*/ 161 w 310"/>
                  <a:gd name="T63" fmla="*/ 16 h 457"/>
                  <a:gd name="T64" fmla="*/ 173 w 310"/>
                  <a:gd name="T65" fmla="*/ 1 h 457"/>
                  <a:gd name="T66" fmla="*/ 135 w 310"/>
                  <a:gd name="T67" fmla="*/ 1 h 457"/>
                  <a:gd name="T68" fmla="*/ 147 w 310"/>
                  <a:gd name="T69" fmla="*/ 16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13" name="Freeform 81"/>
              <p:cNvSpPr>
                <a:spLocks/>
              </p:cNvSpPr>
              <p:nvPr/>
            </p:nvSpPr>
            <p:spPr bwMode="auto">
              <a:xfrm>
                <a:off x="2927" y="1307"/>
                <a:ext cx="310" cy="457"/>
              </a:xfrm>
              <a:custGeom>
                <a:avLst/>
                <a:gdLst>
                  <a:gd name="T0" fmla="*/ 147 w 310"/>
                  <a:gd name="T1" fmla="*/ 16 h 457"/>
                  <a:gd name="T2" fmla="*/ 139 w 310"/>
                  <a:gd name="T3" fmla="*/ 33 h 457"/>
                  <a:gd name="T4" fmla="*/ 118 w 310"/>
                  <a:gd name="T5" fmla="*/ 10 h 457"/>
                  <a:gd name="T6" fmla="*/ 118 w 310"/>
                  <a:gd name="T7" fmla="*/ 0 h 457"/>
                  <a:gd name="T8" fmla="*/ 81 w 310"/>
                  <a:gd name="T9" fmla="*/ 0 h 457"/>
                  <a:gd name="T10" fmla="*/ 33 w 310"/>
                  <a:gd name="T11" fmla="*/ 24 h 457"/>
                  <a:gd name="T12" fmla="*/ 0 w 310"/>
                  <a:gd name="T13" fmla="*/ 122 h 457"/>
                  <a:gd name="T14" fmla="*/ 38 w 310"/>
                  <a:gd name="T15" fmla="*/ 151 h 457"/>
                  <a:gd name="T16" fmla="*/ 72 w 310"/>
                  <a:gd name="T17" fmla="*/ 180 h 457"/>
                  <a:gd name="T18" fmla="*/ 72 w 310"/>
                  <a:gd name="T19" fmla="*/ 457 h 457"/>
                  <a:gd name="T20" fmla="*/ 166 w 310"/>
                  <a:gd name="T21" fmla="*/ 457 h 457"/>
                  <a:gd name="T22" fmla="*/ 166 w 310"/>
                  <a:gd name="T23" fmla="*/ 242 h 457"/>
                  <a:gd name="T24" fmla="*/ 207 w 310"/>
                  <a:gd name="T25" fmla="*/ 457 h 457"/>
                  <a:gd name="T26" fmla="*/ 307 w 310"/>
                  <a:gd name="T27" fmla="*/ 457 h 457"/>
                  <a:gd name="T28" fmla="*/ 262 w 310"/>
                  <a:gd name="T29" fmla="*/ 236 h 457"/>
                  <a:gd name="T30" fmla="*/ 262 w 310"/>
                  <a:gd name="T31" fmla="*/ 182 h 457"/>
                  <a:gd name="T32" fmla="*/ 310 w 310"/>
                  <a:gd name="T33" fmla="*/ 120 h 457"/>
                  <a:gd name="T34" fmla="*/ 235 w 310"/>
                  <a:gd name="T35" fmla="*/ 113 h 457"/>
                  <a:gd name="T36" fmla="*/ 190 w 310"/>
                  <a:gd name="T37" fmla="*/ 114 h 457"/>
                  <a:gd name="T38" fmla="*/ 192 w 310"/>
                  <a:gd name="T39" fmla="*/ 181 h 457"/>
                  <a:gd name="T40" fmla="*/ 235 w 310"/>
                  <a:gd name="T41" fmla="*/ 181 h 457"/>
                  <a:gd name="T42" fmla="*/ 235 w 310"/>
                  <a:gd name="T43" fmla="*/ 204 h 457"/>
                  <a:gd name="T44" fmla="*/ 91 w 310"/>
                  <a:gd name="T45" fmla="*/ 204 h 457"/>
                  <a:gd name="T46" fmla="*/ 91 w 310"/>
                  <a:gd name="T47" fmla="*/ 61 h 457"/>
                  <a:gd name="T48" fmla="*/ 235 w 310"/>
                  <a:gd name="T49" fmla="*/ 61 h 457"/>
                  <a:gd name="T50" fmla="*/ 235 w 310"/>
                  <a:gd name="T51" fmla="*/ 113 h 457"/>
                  <a:gd name="T52" fmla="*/ 310 w 310"/>
                  <a:gd name="T53" fmla="*/ 120 h 457"/>
                  <a:gd name="T54" fmla="*/ 262 w 310"/>
                  <a:gd name="T55" fmla="*/ 13 h 457"/>
                  <a:gd name="T56" fmla="*/ 238 w 310"/>
                  <a:gd name="T57" fmla="*/ 1 h 457"/>
                  <a:gd name="T58" fmla="*/ 194 w 310"/>
                  <a:gd name="T59" fmla="*/ 1 h 457"/>
                  <a:gd name="T60" fmla="*/ 171 w 310"/>
                  <a:gd name="T61" fmla="*/ 31 h 457"/>
                  <a:gd name="T62" fmla="*/ 161 w 310"/>
                  <a:gd name="T63" fmla="*/ 16 h 457"/>
                  <a:gd name="T64" fmla="*/ 173 w 310"/>
                  <a:gd name="T65" fmla="*/ 1 h 457"/>
                  <a:gd name="T66" fmla="*/ 135 w 310"/>
                  <a:gd name="T67" fmla="*/ 1 h 457"/>
                  <a:gd name="T68" fmla="*/ 147 w 310"/>
                  <a:gd name="T69" fmla="*/ 16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3" name="Group 85"/>
            <p:cNvGrpSpPr>
              <a:grpSpLocks/>
            </p:cNvGrpSpPr>
            <p:nvPr/>
          </p:nvGrpSpPr>
          <p:grpSpPr bwMode="auto">
            <a:xfrm>
              <a:off x="5024438" y="1968500"/>
              <a:ext cx="42862" cy="31750"/>
              <a:chOff x="3165" y="1310"/>
              <a:chExt cx="27" cy="20"/>
            </a:xfrm>
          </p:grpSpPr>
          <p:sp>
            <p:nvSpPr>
              <p:cNvPr id="57410" name="Freeform 83"/>
              <p:cNvSpPr>
                <a:spLocks/>
              </p:cNvSpPr>
              <p:nvPr/>
            </p:nvSpPr>
            <p:spPr bwMode="auto">
              <a:xfrm>
                <a:off x="3165" y="1310"/>
                <a:ext cx="27" cy="20"/>
              </a:xfrm>
              <a:custGeom>
                <a:avLst/>
                <a:gdLst>
                  <a:gd name="T0" fmla="*/ 0 w 27"/>
                  <a:gd name="T1" fmla="*/ 0 h 20"/>
                  <a:gd name="T2" fmla="*/ 1 w 27"/>
                  <a:gd name="T3" fmla="*/ 0 h 20"/>
                  <a:gd name="T4" fmla="*/ 2 w 27"/>
                  <a:gd name="T5" fmla="*/ 0 h 20"/>
                  <a:gd name="T6" fmla="*/ 12 w 27"/>
                  <a:gd name="T7" fmla="*/ 2 h 20"/>
                  <a:gd name="T8" fmla="*/ 20 w 27"/>
                  <a:gd name="T9" fmla="*/ 6 h 20"/>
                  <a:gd name="T10" fmla="*/ 25 w 27"/>
                  <a:gd name="T11" fmla="*/ 12 h 20"/>
                  <a:gd name="T12" fmla="*/ 27 w 27"/>
                  <a:gd name="T13" fmla="*/ 16 h 20"/>
                  <a:gd name="T14" fmla="*/ 27 w 27"/>
                  <a:gd name="T15" fmla="*/ 20 h 20"/>
                  <a:gd name="T16" fmla="*/ 2 w 27"/>
                  <a:gd name="T17" fmla="*/ 20 h 20"/>
                  <a:gd name="T18" fmla="*/ 0 w 27"/>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11" name="Freeform 84"/>
              <p:cNvSpPr>
                <a:spLocks/>
              </p:cNvSpPr>
              <p:nvPr/>
            </p:nvSpPr>
            <p:spPr bwMode="auto">
              <a:xfrm>
                <a:off x="3165" y="1310"/>
                <a:ext cx="27" cy="20"/>
              </a:xfrm>
              <a:custGeom>
                <a:avLst/>
                <a:gdLst>
                  <a:gd name="T0" fmla="*/ 0 w 27"/>
                  <a:gd name="T1" fmla="*/ 0 h 20"/>
                  <a:gd name="T2" fmla="*/ 1 w 27"/>
                  <a:gd name="T3" fmla="*/ 0 h 20"/>
                  <a:gd name="T4" fmla="*/ 2 w 27"/>
                  <a:gd name="T5" fmla="*/ 0 h 20"/>
                  <a:gd name="T6" fmla="*/ 12 w 27"/>
                  <a:gd name="T7" fmla="*/ 2 h 20"/>
                  <a:gd name="T8" fmla="*/ 20 w 27"/>
                  <a:gd name="T9" fmla="*/ 6 h 20"/>
                  <a:gd name="T10" fmla="*/ 25 w 27"/>
                  <a:gd name="T11" fmla="*/ 12 h 20"/>
                  <a:gd name="T12" fmla="*/ 27 w 27"/>
                  <a:gd name="T13" fmla="*/ 16 h 20"/>
                  <a:gd name="T14" fmla="*/ 27 w 27"/>
                  <a:gd name="T15" fmla="*/ 2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4" name="Group 88"/>
            <p:cNvGrpSpPr>
              <a:grpSpLocks/>
            </p:cNvGrpSpPr>
            <p:nvPr/>
          </p:nvGrpSpPr>
          <p:grpSpPr bwMode="auto">
            <a:xfrm>
              <a:off x="4702175" y="1965325"/>
              <a:ext cx="88900" cy="52388"/>
              <a:chOff x="2962" y="1308"/>
              <a:chExt cx="56" cy="33"/>
            </a:xfrm>
          </p:grpSpPr>
          <p:sp>
            <p:nvSpPr>
              <p:cNvPr id="57408" name="Freeform 86"/>
              <p:cNvSpPr>
                <a:spLocks/>
              </p:cNvSpPr>
              <p:nvPr/>
            </p:nvSpPr>
            <p:spPr bwMode="auto">
              <a:xfrm>
                <a:off x="2962" y="1308"/>
                <a:ext cx="56" cy="33"/>
              </a:xfrm>
              <a:custGeom>
                <a:avLst/>
                <a:gdLst>
                  <a:gd name="T0" fmla="*/ 0 w 56"/>
                  <a:gd name="T1" fmla="*/ 33 h 33"/>
                  <a:gd name="T2" fmla="*/ 0 w 56"/>
                  <a:gd name="T3" fmla="*/ 31 h 33"/>
                  <a:gd name="T4" fmla="*/ 0 w 56"/>
                  <a:gd name="T5" fmla="*/ 29 h 33"/>
                  <a:gd name="T6" fmla="*/ 1 w 56"/>
                  <a:gd name="T7" fmla="*/ 23 h 33"/>
                  <a:gd name="T8" fmla="*/ 4 w 56"/>
                  <a:gd name="T9" fmla="*/ 18 h 33"/>
                  <a:gd name="T10" fmla="*/ 8 w 56"/>
                  <a:gd name="T11" fmla="*/ 13 h 33"/>
                  <a:gd name="T12" fmla="*/ 14 w 56"/>
                  <a:gd name="T13" fmla="*/ 9 h 33"/>
                  <a:gd name="T14" fmla="*/ 20 w 56"/>
                  <a:gd name="T15" fmla="*/ 5 h 33"/>
                  <a:gd name="T16" fmla="*/ 28 w 56"/>
                  <a:gd name="T17" fmla="*/ 2 h 33"/>
                  <a:gd name="T18" fmla="*/ 37 w 56"/>
                  <a:gd name="T19" fmla="*/ 1 h 33"/>
                  <a:gd name="T20" fmla="*/ 46 w 56"/>
                  <a:gd name="T21" fmla="*/ 0 h 33"/>
                  <a:gd name="T22" fmla="*/ 51 w 56"/>
                  <a:gd name="T23" fmla="*/ 0 h 33"/>
                  <a:gd name="T24" fmla="*/ 56 w 56"/>
                  <a:gd name="T25" fmla="*/ 1 h 33"/>
                  <a:gd name="T26" fmla="*/ 46 w 56"/>
                  <a:gd name="T27" fmla="*/ 29 h 33"/>
                  <a:gd name="T28" fmla="*/ 0 w 56"/>
                  <a:gd name="T29" fmla="*/ 33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09" name="Freeform 87"/>
              <p:cNvSpPr>
                <a:spLocks/>
              </p:cNvSpPr>
              <p:nvPr/>
            </p:nvSpPr>
            <p:spPr bwMode="auto">
              <a:xfrm>
                <a:off x="2962" y="1308"/>
                <a:ext cx="56" cy="33"/>
              </a:xfrm>
              <a:custGeom>
                <a:avLst/>
                <a:gdLst>
                  <a:gd name="T0" fmla="*/ 0 w 56"/>
                  <a:gd name="T1" fmla="*/ 33 h 33"/>
                  <a:gd name="T2" fmla="*/ 0 w 56"/>
                  <a:gd name="T3" fmla="*/ 31 h 33"/>
                  <a:gd name="T4" fmla="*/ 0 w 56"/>
                  <a:gd name="T5" fmla="*/ 29 h 33"/>
                  <a:gd name="T6" fmla="*/ 1 w 56"/>
                  <a:gd name="T7" fmla="*/ 23 h 33"/>
                  <a:gd name="T8" fmla="*/ 4 w 56"/>
                  <a:gd name="T9" fmla="*/ 18 h 33"/>
                  <a:gd name="T10" fmla="*/ 8 w 56"/>
                  <a:gd name="T11" fmla="*/ 13 h 33"/>
                  <a:gd name="T12" fmla="*/ 14 w 56"/>
                  <a:gd name="T13" fmla="*/ 9 h 33"/>
                  <a:gd name="T14" fmla="*/ 20 w 56"/>
                  <a:gd name="T15" fmla="*/ 5 h 33"/>
                  <a:gd name="T16" fmla="*/ 28 w 56"/>
                  <a:gd name="T17" fmla="*/ 2 h 33"/>
                  <a:gd name="T18" fmla="*/ 37 w 56"/>
                  <a:gd name="T19" fmla="*/ 1 h 33"/>
                  <a:gd name="T20" fmla="*/ 46 w 56"/>
                  <a:gd name="T21" fmla="*/ 0 h 33"/>
                  <a:gd name="T22" fmla="*/ 51 w 56"/>
                  <a:gd name="T23" fmla="*/ 0 h 33"/>
                  <a:gd name="T24" fmla="*/ 56 w 5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5" name="Group 91"/>
            <p:cNvGrpSpPr>
              <a:grpSpLocks/>
            </p:cNvGrpSpPr>
            <p:nvPr/>
          </p:nvGrpSpPr>
          <p:grpSpPr bwMode="auto">
            <a:xfrm>
              <a:off x="4641850" y="2159000"/>
              <a:ext cx="149225" cy="96838"/>
              <a:chOff x="2924" y="1430"/>
              <a:chExt cx="94" cy="61"/>
            </a:xfrm>
          </p:grpSpPr>
          <p:sp>
            <p:nvSpPr>
              <p:cNvPr id="57406" name="Freeform 89"/>
              <p:cNvSpPr>
                <a:spLocks/>
              </p:cNvSpPr>
              <p:nvPr/>
            </p:nvSpPr>
            <p:spPr bwMode="auto">
              <a:xfrm>
                <a:off x="2924" y="1430"/>
                <a:ext cx="94" cy="61"/>
              </a:xfrm>
              <a:custGeom>
                <a:avLst/>
                <a:gdLst>
                  <a:gd name="T0" fmla="*/ 94 w 94"/>
                  <a:gd name="T1" fmla="*/ 46 h 61"/>
                  <a:gd name="T2" fmla="*/ 86 w 94"/>
                  <a:gd name="T3" fmla="*/ 53 h 61"/>
                  <a:gd name="T4" fmla="*/ 76 w 94"/>
                  <a:gd name="T5" fmla="*/ 57 h 61"/>
                  <a:gd name="T6" fmla="*/ 65 w 94"/>
                  <a:gd name="T7" fmla="*/ 60 h 61"/>
                  <a:gd name="T8" fmla="*/ 54 w 94"/>
                  <a:gd name="T9" fmla="*/ 61 h 61"/>
                  <a:gd name="T10" fmla="*/ 43 w 94"/>
                  <a:gd name="T11" fmla="*/ 60 h 61"/>
                  <a:gd name="T12" fmla="*/ 33 w 94"/>
                  <a:gd name="T13" fmla="*/ 58 h 61"/>
                  <a:gd name="T14" fmla="*/ 24 w 94"/>
                  <a:gd name="T15" fmla="*/ 54 h 61"/>
                  <a:gd name="T16" fmla="*/ 16 w 94"/>
                  <a:gd name="T17" fmla="*/ 49 h 61"/>
                  <a:gd name="T18" fmla="*/ 9 w 94"/>
                  <a:gd name="T19" fmla="*/ 42 h 61"/>
                  <a:gd name="T20" fmla="*/ 4 w 94"/>
                  <a:gd name="T21" fmla="*/ 35 h 61"/>
                  <a:gd name="T22" fmla="*/ 1 w 94"/>
                  <a:gd name="T23" fmla="*/ 27 h 61"/>
                  <a:gd name="T24" fmla="*/ 0 w 94"/>
                  <a:gd name="T25" fmla="*/ 18 h 61"/>
                  <a:gd name="T26" fmla="*/ 1 w 94"/>
                  <a:gd name="T27" fmla="*/ 9 h 61"/>
                  <a:gd name="T28" fmla="*/ 5 w 94"/>
                  <a:gd name="T29" fmla="*/ 0 h 61"/>
                  <a:gd name="T30" fmla="*/ 54 w 94"/>
                  <a:gd name="T31" fmla="*/ 18 h 61"/>
                  <a:gd name="T32" fmla="*/ 94 w 94"/>
                  <a:gd name="T33" fmla="*/ 46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07" name="Freeform 90"/>
              <p:cNvSpPr>
                <a:spLocks/>
              </p:cNvSpPr>
              <p:nvPr/>
            </p:nvSpPr>
            <p:spPr bwMode="auto">
              <a:xfrm>
                <a:off x="2924" y="1430"/>
                <a:ext cx="94" cy="61"/>
              </a:xfrm>
              <a:custGeom>
                <a:avLst/>
                <a:gdLst>
                  <a:gd name="T0" fmla="*/ 94 w 94"/>
                  <a:gd name="T1" fmla="*/ 46 h 61"/>
                  <a:gd name="T2" fmla="*/ 86 w 94"/>
                  <a:gd name="T3" fmla="*/ 53 h 61"/>
                  <a:gd name="T4" fmla="*/ 76 w 94"/>
                  <a:gd name="T5" fmla="*/ 57 h 61"/>
                  <a:gd name="T6" fmla="*/ 65 w 94"/>
                  <a:gd name="T7" fmla="*/ 60 h 61"/>
                  <a:gd name="T8" fmla="*/ 54 w 94"/>
                  <a:gd name="T9" fmla="*/ 61 h 61"/>
                  <a:gd name="T10" fmla="*/ 43 w 94"/>
                  <a:gd name="T11" fmla="*/ 60 h 61"/>
                  <a:gd name="T12" fmla="*/ 33 w 94"/>
                  <a:gd name="T13" fmla="*/ 58 h 61"/>
                  <a:gd name="T14" fmla="*/ 24 w 94"/>
                  <a:gd name="T15" fmla="*/ 54 h 61"/>
                  <a:gd name="T16" fmla="*/ 16 w 94"/>
                  <a:gd name="T17" fmla="*/ 49 h 61"/>
                  <a:gd name="T18" fmla="*/ 9 w 94"/>
                  <a:gd name="T19" fmla="*/ 42 h 61"/>
                  <a:gd name="T20" fmla="*/ 4 w 94"/>
                  <a:gd name="T21" fmla="*/ 35 h 61"/>
                  <a:gd name="T22" fmla="*/ 1 w 94"/>
                  <a:gd name="T23" fmla="*/ 27 h 61"/>
                  <a:gd name="T24" fmla="*/ 0 w 94"/>
                  <a:gd name="T25" fmla="*/ 18 h 61"/>
                  <a:gd name="T26" fmla="*/ 1 w 94"/>
                  <a:gd name="T27" fmla="*/ 9 h 61"/>
                  <a:gd name="T28" fmla="*/ 5 w 94"/>
                  <a:gd name="T29" fmla="*/ 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6" name="Group 94"/>
            <p:cNvGrpSpPr>
              <a:grpSpLocks/>
            </p:cNvGrpSpPr>
            <p:nvPr/>
          </p:nvGrpSpPr>
          <p:grpSpPr bwMode="auto">
            <a:xfrm>
              <a:off x="5024438" y="2120900"/>
              <a:ext cx="122237" cy="134938"/>
              <a:chOff x="3165" y="1406"/>
              <a:chExt cx="77" cy="85"/>
            </a:xfrm>
          </p:grpSpPr>
          <p:sp>
            <p:nvSpPr>
              <p:cNvPr id="57404" name="Freeform 92"/>
              <p:cNvSpPr>
                <a:spLocks/>
              </p:cNvSpPr>
              <p:nvPr/>
            </p:nvSpPr>
            <p:spPr bwMode="auto">
              <a:xfrm>
                <a:off x="3165" y="1406"/>
                <a:ext cx="77" cy="85"/>
              </a:xfrm>
              <a:custGeom>
                <a:avLst/>
                <a:gdLst>
                  <a:gd name="T0" fmla="*/ 45 w 77"/>
                  <a:gd name="T1" fmla="*/ 0 h 85"/>
                  <a:gd name="T2" fmla="*/ 58 w 77"/>
                  <a:gd name="T3" fmla="*/ 7 h 85"/>
                  <a:gd name="T4" fmla="*/ 69 w 77"/>
                  <a:gd name="T5" fmla="*/ 16 h 85"/>
                  <a:gd name="T6" fmla="*/ 72 w 77"/>
                  <a:gd name="T7" fmla="*/ 22 h 85"/>
                  <a:gd name="T8" fmla="*/ 75 w 77"/>
                  <a:gd name="T9" fmla="*/ 28 h 85"/>
                  <a:gd name="T10" fmla="*/ 76 w 77"/>
                  <a:gd name="T11" fmla="*/ 34 h 85"/>
                  <a:gd name="T12" fmla="*/ 77 w 77"/>
                  <a:gd name="T13" fmla="*/ 41 h 85"/>
                  <a:gd name="T14" fmla="*/ 76 w 77"/>
                  <a:gd name="T15" fmla="*/ 50 h 85"/>
                  <a:gd name="T16" fmla="*/ 73 w 77"/>
                  <a:gd name="T17" fmla="*/ 58 h 85"/>
                  <a:gd name="T18" fmla="*/ 68 w 77"/>
                  <a:gd name="T19" fmla="*/ 66 h 85"/>
                  <a:gd name="T20" fmla="*/ 62 w 77"/>
                  <a:gd name="T21" fmla="*/ 72 h 85"/>
                  <a:gd name="T22" fmla="*/ 54 w 77"/>
                  <a:gd name="T23" fmla="*/ 77 h 85"/>
                  <a:gd name="T24" fmla="*/ 45 w 77"/>
                  <a:gd name="T25" fmla="*/ 82 h 85"/>
                  <a:gd name="T26" fmla="*/ 36 w 77"/>
                  <a:gd name="T27" fmla="*/ 84 h 85"/>
                  <a:gd name="T28" fmla="*/ 25 w 77"/>
                  <a:gd name="T29" fmla="*/ 85 h 85"/>
                  <a:gd name="T30" fmla="*/ 12 w 77"/>
                  <a:gd name="T31" fmla="*/ 84 h 85"/>
                  <a:gd name="T32" fmla="*/ 0 w 77"/>
                  <a:gd name="T33" fmla="*/ 79 h 85"/>
                  <a:gd name="T34" fmla="*/ 25 w 77"/>
                  <a:gd name="T35" fmla="*/ 41 h 85"/>
                  <a:gd name="T36" fmla="*/ 45 w 77"/>
                  <a:gd name="T37" fmla="*/ 0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05" name="Freeform 93"/>
              <p:cNvSpPr>
                <a:spLocks/>
              </p:cNvSpPr>
              <p:nvPr/>
            </p:nvSpPr>
            <p:spPr bwMode="auto">
              <a:xfrm>
                <a:off x="3165" y="1406"/>
                <a:ext cx="77" cy="85"/>
              </a:xfrm>
              <a:custGeom>
                <a:avLst/>
                <a:gdLst>
                  <a:gd name="T0" fmla="*/ 45 w 77"/>
                  <a:gd name="T1" fmla="*/ 0 h 85"/>
                  <a:gd name="T2" fmla="*/ 58 w 77"/>
                  <a:gd name="T3" fmla="*/ 7 h 85"/>
                  <a:gd name="T4" fmla="*/ 69 w 77"/>
                  <a:gd name="T5" fmla="*/ 16 h 85"/>
                  <a:gd name="T6" fmla="*/ 72 w 77"/>
                  <a:gd name="T7" fmla="*/ 22 h 85"/>
                  <a:gd name="T8" fmla="*/ 75 w 77"/>
                  <a:gd name="T9" fmla="*/ 28 h 85"/>
                  <a:gd name="T10" fmla="*/ 76 w 77"/>
                  <a:gd name="T11" fmla="*/ 34 h 85"/>
                  <a:gd name="T12" fmla="*/ 77 w 77"/>
                  <a:gd name="T13" fmla="*/ 41 h 85"/>
                  <a:gd name="T14" fmla="*/ 76 w 77"/>
                  <a:gd name="T15" fmla="*/ 50 h 85"/>
                  <a:gd name="T16" fmla="*/ 73 w 77"/>
                  <a:gd name="T17" fmla="*/ 58 h 85"/>
                  <a:gd name="T18" fmla="*/ 68 w 77"/>
                  <a:gd name="T19" fmla="*/ 66 h 85"/>
                  <a:gd name="T20" fmla="*/ 62 w 77"/>
                  <a:gd name="T21" fmla="*/ 72 h 85"/>
                  <a:gd name="T22" fmla="*/ 54 w 77"/>
                  <a:gd name="T23" fmla="*/ 77 h 85"/>
                  <a:gd name="T24" fmla="*/ 45 w 77"/>
                  <a:gd name="T25" fmla="*/ 82 h 85"/>
                  <a:gd name="T26" fmla="*/ 36 w 77"/>
                  <a:gd name="T27" fmla="*/ 84 h 85"/>
                  <a:gd name="T28" fmla="*/ 25 w 77"/>
                  <a:gd name="T29" fmla="*/ 85 h 85"/>
                  <a:gd name="T30" fmla="*/ 12 w 77"/>
                  <a:gd name="T31" fmla="*/ 84 h 85"/>
                  <a:gd name="T32" fmla="*/ 0 w 77"/>
                  <a:gd name="T33" fmla="*/ 79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57387" name="Picture 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350" y="4038600"/>
              <a:ext cx="1189038"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88" name="Group 98"/>
            <p:cNvGrpSpPr>
              <a:grpSpLocks/>
            </p:cNvGrpSpPr>
            <p:nvPr/>
          </p:nvGrpSpPr>
          <p:grpSpPr bwMode="auto">
            <a:xfrm>
              <a:off x="3460750" y="3429000"/>
              <a:ext cx="382588" cy="619125"/>
              <a:chOff x="2180" y="2224"/>
              <a:chExt cx="241" cy="390"/>
            </a:xfrm>
          </p:grpSpPr>
          <p:sp>
            <p:nvSpPr>
              <p:cNvPr id="57402" name="Freeform 96"/>
              <p:cNvSpPr>
                <a:spLocks/>
              </p:cNvSpPr>
              <p:nvPr/>
            </p:nvSpPr>
            <p:spPr bwMode="auto">
              <a:xfrm>
                <a:off x="2228" y="2224"/>
                <a:ext cx="193" cy="297"/>
              </a:xfrm>
              <a:custGeom>
                <a:avLst/>
                <a:gdLst>
                  <a:gd name="T0" fmla="*/ 0 w 193"/>
                  <a:gd name="T1" fmla="*/ 285 h 297"/>
                  <a:gd name="T2" fmla="*/ 20 w 193"/>
                  <a:gd name="T3" fmla="*/ 297 h 297"/>
                  <a:gd name="T4" fmla="*/ 193 w 193"/>
                  <a:gd name="T5" fmla="*/ 12 h 297"/>
                  <a:gd name="T6" fmla="*/ 173 w 193"/>
                  <a:gd name="T7" fmla="*/ 0 h 297"/>
                  <a:gd name="T8" fmla="*/ 0 w 193"/>
                  <a:gd name="T9" fmla="*/ 285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3" h="297">
                    <a:moveTo>
                      <a:pt x="0" y="285"/>
                    </a:moveTo>
                    <a:lnTo>
                      <a:pt x="20" y="297"/>
                    </a:lnTo>
                    <a:lnTo>
                      <a:pt x="193" y="12"/>
                    </a:lnTo>
                    <a:lnTo>
                      <a:pt x="173" y="0"/>
                    </a:lnTo>
                    <a:lnTo>
                      <a:pt x="0" y="2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03" name="Freeform 97"/>
              <p:cNvSpPr>
                <a:spLocks/>
              </p:cNvSpPr>
              <p:nvPr/>
            </p:nvSpPr>
            <p:spPr bwMode="auto">
              <a:xfrm>
                <a:off x="2180" y="2438"/>
                <a:ext cx="135" cy="176"/>
              </a:xfrm>
              <a:custGeom>
                <a:avLst/>
                <a:gdLst>
                  <a:gd name="T0" fmla="*/ 43 w 135"/>
                  <a:gd name="T1" fmla="*/ 0 h 176"/>
                  <a:gd name="T2" fmla="*/ 0 w 135"/>
                  <a:gd name="T3" fmla="*/ 176 h 176"/>
                  <a:gd name="T4" fmla="*/ 135 w 135"/>
                  <a:gd name="T5" fmla="*/ 56 h 176"/>
                  <a:gd name="T6" fmla="*/ 61 w 135"/>
                  <a:gd name="T7" fmla="*/ 74 h 176"/>
                  <a:gd name="T8" fmla="*/ 43 w 135"/>
                  <a:gd name="T9" fmla="*/ 0 h 1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176">
                    <a:moveTo>
                      <a:pt x="43" y="0"/>
                    </a:moveTo>
                    <a:lnTo>
                      <a:pt x="0" y="176"/>
                    </a:lnTo>
                    <a:lnTo>
                      <a:pt x="135" y="56"/>
                    </a:lnTo>
                    <a:lnTo>
                      <a:pt x="61" y="74"/>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7389" name="Rectangle 100"/>
            <p:cNvSpPr>
              <a:spLocks noChangeArrowheads="1"/>
            </p:cNvSpPr>
            <p:nvPr/>
          </p:nvSpPr>
          <p:spPr bwMode="auto">
            <a:xfrm>
              <a:off x="2816225" y="4824413"/>
              <a:ext cx="1224591" cy="49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chemeClr val="bg2"/>
                  </a:solidFill>
                  <a:latin typeface="Arial" pitchFamily="34" charset="0"/>
                </a:rPr>
                <a:t>Modeling</a:t>
              </a:r>
              <a:r>
                <a:rPr kumimoji="0" lang="en-US" altLang="zh-CN" sz="2400" b="0">
                  <a:solidFill>
                    <a:srgbClr val="FFFFFF"/>
                  </a:solidFill>
                  <a:latin typeface="Arial" pitchFamily="34" charset="0"/>
                </a:rPr>
                <a:t> </a:t>
              </a:r>
              <a:endParaRPr kumimoji="0" lang="en-US" altLang="zh-CN" sz="1000" b="0">
                <a:latin typeface="Arial" pitchFamily="34" charset="0"/>
              </a:endParaRPr>
            </a:p>
          </p:txBody>
        </p:sp>
        <p:sp>
          <p:nvSpPr>
            <p:cNvPr id="57390" name="Rectangle 101"/>
            <p:cNvSpPr>
              <a:spLocks noChangeArrowheads="1"/>
            </p:cNvSpPr>
            <p:nvPr/>
          </p:nvSpPr>
          <p:spPr bwMode="auto">
            <a:xfrm>
              <a:off x="2806700" y="5189538"/>
              <a:ext cx="1230358" cy="37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chemeClr val="bg2"/>
                  </a:solidFill>
                  <a:latin typeface="Arial" pitchFamily="34" charset="0"/>
                </a:rPr>
                <a:t>Language</a:t>
              </a:r>
            </a:p>
          </p:txBody>
        </p:sp>
        <p:sp>
          <p:nvSpPr>
            <p:cNvPr id="57391" name="Rectangle 107"/>
            <p:cNvSpPr>
              <a:spLocks noChangeArrowheads="1"/>
            </p:cNvSpPr>
            <p:nvPr/>
          </p:nvSpPr>
          <p:spPr bwMode="auto">
            <a:xfrm>
              <a:off x="5324475" y="4838700"/>
              <a:ext cx="938148" cy="37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chemeClr val="bg2"/>
                  </a:solidFill>
                  <a:latin typeface="Arial" pitchFamily="34" charset="0"/>
                </a:rPr>
                <a:t>Unified</a:t>
              </a:r>
              <a:r>
                <a:rPr kumimoji="0" lang="en-US" altLang="zh-CN" sz="1800" b="0">
                  <a:solidFill>
                    <a:srgbClr val="FFFFFF"/>
                  </a:solidFill>
                  <a:latin typeface="Arial" pitchFamily="34" charset="0"/>
                </a:rPr>
                <a:t> </a:t>
              </a:r>
              <a:endParaRPr kumimoji="0" lang="en-US" altLang="zh-CN" sz="800" b="0">
                <a:latin typeface="Arial" pitchFamily="34" charset="0"/>
              </a:endParaRPr>
            </a:p>
          </p:txBody>
        </p:sp>
        <p:sp>
          <p:nvSpPr>
            <p:cNvPr id="57392" name="Rectangle 108"/>
            <p:cNvSpPr>
              <a:spLocks noChangeArrowheads="1"/>
            </p:cNvSpPr>
            <p:nvPr/>
          </p:nvSpPr>
          <p:spPr bwMode="auto">
            <a:xfrm>
              <a:off x="5289550" y="5203824"/>
              <a:ext cx="999667" cy="37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chemeClr val="bg2"/>
                  </a:solidFill>
                  <a:latin typeface="Arial" pitchFamily="34" charset="0"/>
                </a:rPr>
                <a:t>Process</a:t>
              </a:r>
            </a:p>
          </p:txBody>
        </p:sp>
        <p:sp>
          <p:nvSpPr>
            <p:cNvPr id="57393" name="Rectangle 110"/>
            <p:cNvSpPr>
              <a:spLocks noChangeArrowheads="1"/>
            </p:cNvSpPr>
            <p:nvPr/>
          </p:nvSpPr>
          <p:spPr bwMode="auto">
            <a:xfrm>
              <a:off x="3471863" y="2630488"/>
              <a:ext cx="210026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000" b="0">
                <a:latin typeface="Arial" pitchFamily="34" charset="0"/>
              </a:endParaRPr>
            </a:p>
          </p:txBody>
        </p:sp>
        <p:sp>
          <p:nvSpPr>
            <p:cNvPr id="57394" name="Rectangle 111"/>
            <p:cNvSpPr>
              <a:spLocks noChangeArrowheads="1"/>
            </p:cNvSpPr>
            <p:nvPr/>
          </p:nvSpPr>
          <p:spPr bwMode="auto">
            <a:xfrm>
              <a:off x="3667079" y="2783331"/>
              <a:ext cx="676775" cy="37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chemeClr val="bg2"/>
                  </a:solidFill>
                  <a:latin typeface="Arial" pitchFamily="34" charset="0"/>
                </a:rPr>
                <a:t>Team</a:t>
              </a:r>
              <a:endParaRPr kumimoji="0" lang="en-US" altLang="zh-CN" sz="2400" b="0">
                <a:solidFill>
                  <a:schemeClr val="bg2"/>
                </a:solidFill>
                <a:latin typeface="Arial" pitchFamily="34" charset="0"/>
              </a:endParaRPr>
            </a:p>
          </p:txBody>
        </p:sp>
        <p:sp>
          <p:nvSpPr>
            <p:cNvPr id="57395" name="Rectangle 112"/>
            <p:cNvSpPr>
              <a:spLocks noChangeArrowheads="1"/>
            </p:cNvSpPr>
            <p:nvPr/>
          </p:nvSpPr>
          <p:spPr bwMode="auto">
            <a:xfrm>
              <a:off x="4360863" y="2689225"/>
              <a:ext cx="101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2400">
                  <a:solidFill>
                    <a:schemeClr val="bg2"/>
                  </a:solidFill>
                  <a:latin typeface="Arial" pitchFamily="34" charset="0"/>
                </a:rPr>
                <a:t>-</a:t>
              </a:r>
            </a:p>
          </p:txBody>
        </p:sp>
        <p:sp>
          <p:nvSpPr>
            <p:cNvPr id="57396" name="Rectangle 113"/>
            <p:cNvSpPr>
              <a:spLocks noChangeArrowheads="1"/>
            </p:cNvSpPr>
            <p:nvPr/>
          </p:nvSpPr>
          <p:spPr bwMode="auto">
            <a:xfrm>
              <a:off x="4510088" y="2689225"/>
              <a:ext cx="886243" cy="49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chemeClr val="bg2"/>
                  </a:solidFill>
                  <a:latin typeface="Arial" pitchFamily="34" charset="0"/>
                </a:rPr>
                <a:t>Based</a:t>
              </a:r>
              <a:r>
                <a:rPr kumimoji="0" lang="en-US" altLang="zh-CN" sz="2400" b="0">
                  <a:solidFill>
                    <a:srgbClr val="FFFFFF"/>
                  </a:solidFill>
                  <a:latin typeface="Arial" pitchFamily="34" charset="0"/>
                </a:rPr>
                <a:t> </a:t>
              </a:r>
              <a:endParaRPr kumimoji="0" lang="en-US" altLang="zh-CN" sz="1000" b="0">
                <a:latin typeface="Arial" pitchFamily="34" charset="0"/>
              </a:endParaRPr>
            </a:p>
          </p:txBody>
        </p:sp>
        <p:sp>
          <p:nvSpPr>
            <p:cNvPr id="57397" name="Rectangle 114"/>
            <p:cNvSpPr>
              <a:spLocks noChangeArrowheads="1"/>
            </p:cNvSpPr>
            <p:nvPr/>
          </p:nvSpPr>
          <p:spPr bwMode="auto">
            <a:xfrm>
              <a:off x="3611563" y="3054350"/>
              <a:ext cx="1630224" cy="37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b="0">
                  <a:solidFill>
                    <a:schemeClr val="bg2"/>
                  </a:solidFill>
                  <a:latin typeface="Arial" pitchFamily="34" charset="0"/>
                </a:rPr>
                <a:t>Development</a:t>
              </a:r>
              <a:endParaRPr kumimoji="0" lang="en-US" altLang="zh-CN" sz="2400" b="0">
                <a:solidFill>
                  <a:schemeClr val="bg2"/>
                </a:solidFill>
                <a:latin typeface="Arial" pitchFamily="34" charset="0"/>
              </a:endParaRPr>
            </a:p>
          </p:txBody>
        </p:sp>
        <p:pic>
          <p:nvPicPr>
            <p:cNvPr id="57398" name="Picture 116" descr="icon_RU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114800"/>
              <a:ext cx="1524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99" name="Group 117"/>
            <p:cNvGrpSpPr>
              <a:grpSpLocks/>
            </p:cNvGrpSpPr>
            <p:nvPr/>
          </p:nvGrpSpPr>
          <p:grpSpPr bwMode="auto">
            <a:xfrm flipH="1">
              <a:off x="5256213" y="3429000"/>
              <a:ext cx="382587" cy="619125"/>
              <a:chOff x="2180" y="2224"/>
              <a:chExt cx="241" cy="390"/>
            </a:xfrm>
          </p:grpSpPr>
          <p:sp>
            <p:nvSpPr>
              <p:cNvPr id="57400" name="Freeform 118"/>
              <p:cNvSpPr>
                <a:spLocks/>
              </p:cNvSpPr>
              <p:nvPr/>
            </p:nvSpPr>
            <p:spPr bwMode="auto">
              <a:xfrm>
                <a:off x="2228" y="2224"/>
                <a:ext cx="193" cy="297"/>
              </a:xfrm>
              <a:custGeom>
                <a:avLst/>
                <a:gdLst>
                  <a:gd name="T0" fmla="*/ 0 w 193"/>
                  <a:gd name="T1" fmla="*/ 285 h 297"/>
                  <a:gd name="T2" fmla="*/ 20 w 193"/>
                  <a:gd name="T3" fmla="*/ 297 h 297"/>
                  <a:gd name="T4" fmla="*/ 193 w 193"/>
                  <a:gd name="T5" fmla="*/ 12 h 297"/>
                  <a:gd name="T6" fmla="*/ 173 w 193"/>
                  <a:gd name="T7" fmla="*/ 0 h 297"/>
                  <a:gd name="T8" fmla="*/ 0 w 193"/>
                  <a:gd name="T9" fmla="*/ 285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3" h="297">
                    <a:moveTo>
                      <a:pt x="0" y="285"/>
                    </a:moveTo>
                    <a:lnTo>
                      <a:pt x="20" y="297"/>
                    </a:lnTo>
                    <a:lnTo>
                      <a:pt x="193" y="12"/>
                    </a:lnTo>
                    <a:lnTo>
                      <a:pt x="173" y="0"/>
                    </a:lnTo>
                    <a:lnTo>
                      <a:pt x="0" y="2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01" name="Freeform 119"/>
              <p:cNvSpPr>
                <a:spLocks/>
              </p:cNvSpPr>
              <p:nvPr/>
            </p:nvSpPr>
            <p:spPr bwMode="auto">
              <a:xfrm>
                <a:off x="2180" y="2438"/>
                <a:ext cx="135" cy="176"/>
              </a:xfrm>
              <a:custGeom>
                <a:avLst/>
                <a:gdLst>
                  <a:gd name="T0" fmla="*/ 43 w 135"/>
                  <a:gd name="T1" fmla="*/ 0 h 176"/>
                  <a:gd name="T2" fmla="*/ 0 w 135"/>
                  <a:gd name="T3" fmla="*/ 176 h 176"/>
                  <a:gd name="T4" fmla="*/ 135 w 135"/>
                  <a:gd name="T5" fmla="*/ 56 h 176"/>
                  <a:gd name="T6" fmla="*/ 61 w 135"/>
                  <a:gd name="T7" fmla="*/ 74 h 176"/>
                  <a:gd name="T8" fmla="*/ 43 w 135"/>
                  <a:gd name="T9" fmla="*/ 0 h 1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176">
                    <a:moveTo>
                      <a:pt x="43" y="0"/>
                    </a:moveTo>
                    <a:lnTo>
                      <a:pt x="0" y="176"/>
                    </a:lnTo>
                    <a:lnTo>
                      <a:pt x="135" y="56"/>
                    </a:lnTo>
                    <a:lnTo>
                      <a:pt x="61" y="74"/>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mtClean="0"/>
              <a:t>Contents</a:t>
            </a:r>
            <a:endParaRPr lang="zh-CN" altLang="en-US" smtClean="0"/>
          </a:p>
        </p:txBody>
      </p:sp>
      <p:sp>
        <p:nvSpPr>
          <p:cNvPr id="58371" name="Rectangle 3"/>
          <p:cNvSpPr>
            <a:spLocks noGrp="1" noChangeArrowheads="1"/>
          </p:cNvSpPr>
          <p:nvPr>
            <p:ph type="body" idx="1"/>
          </p:nvPr>
        </p:nvSpPr>
        <p:spPr/>
        <p:txBody>
          <a:bodyPr/>
          <a:lstStyle/>
          <a:p>
            <a:r>
              <a:rPr lang="en-US" altLang="zh-CN" dirty="0" smtClean="0">
                <a:solidFill>
                  <a:schemeClr val="tx2"/>
                </a:solidFill>
              </a:rPr>
              <a:t>1.1  Why We Modeling</a:t>
            </a:r>
            <a:endParaRPr lang="zh-CN" altLang="en-US" dirty="0" smtClean="0">
              <a:solidFill>
                <a:schemeClr val="tx2"/>
              </a:solidFill>
            </a:endParaRPr>
          </a:p>
          <a:p>
            <a:r>
              <a:rPr lang="en-US" altLang="zh-CN" dirty="0" smtClean="0">
                <a:solidFill>
                  <a:schemeClr val="tx2"/>
                </a:solidFill>
              </a:rPr>
              <a:t>1.2  Software Modeling</a:t>
            </a:r>
          </a:p>
          <a:p>
            <a:r>
              <a:rPr lang="en-US" altLang="zh-CN" dirty="0" smtClean="0">
                <a:solidFill>
                  <a:schemeClr val="tx2"/>
                </a:solidFill>
              </a:rPr>
              <a:t>1.3 </a:t>
            </a:r>
            <a:r>
              <a:rPr lang="en-US" altLang="zh-CN" dirty="0" smtClean="0">
                <a:solidFill>
                  <a:schemeClr val="tx2"/>
                </a:solidFill>
              </a:rPr>
              <a:t> Introducing </a:t>
            </a:r>
            <a:r>
              <a:rPr lang="en-US" altLang="zh-CN" dirty="0" smtClean="0">
                <a:solidFill>
                  <a:schemeClr val="tx2"/>
                </a:solidFill>
              </a:rPr>
              <a:t>the UML</a:t>
            </a:r>
          </a:p>
          <a:p>
            <a:r>
              <a:rPr lang="en-US" altLang="zh-CN" dirty="0" smtClean="0">
                <a:solidFill>
                  <a:srgbClr val="FF0000"/>
                </a:solidFill>
              </a:rPr>
              <a:t>1.4  An example of UML modeling</a:t>
            </a:r>
          </a:p>
          <a:p>
            <a:pPr lvl="1"/>
            <a:r>
              <a:rPr lang="en-US" altLang="zh-CN" dirty="0" smtClean="0">
                <a:solidFill>
                  <a:schemeClr val="tx2"/>
                </a:solidFill>
              </a:rPr>
              <a:t>1.4.1</a:t>
            </a:r>
            <a:r>
              <a:rPr lang="en-US" altLang="zh-CN" b="0" dirty="0" smtClean="0">
                <a:solidFill>
                  <a:srgbClr val="000000"/>
                </a:solidFill>
                <a:latin typeface="PingFang SC"/>
              </a:rPr>
              <a:t> </a:t>
            </a:r>
            <a:r>
              <a:rPr lang="en-US" altLang="zh-CN" dirty="0" smtClean="0">
                <a:solidFill>
                  <a:schemeClr val="tx2"/>
                </a:solidFill>
              </a:rPr>
              <a:t>Problem</a:t>
            </a:r>
            <a:r>
              <a:rPr lang="en-US" altLang="zh-CN" b="0" dirty="0" smtClean="0">
                <a:solidFill>
                  <a:srgbClr val="000000"/>
                </a:solidFill>
                <a:latin typeface="PingFang SC"/>
              </a:rPr>
              <a:t> </a:t>
            </a:r>
            <a:r>
              <a:rPr lang="en-US" altLang="zh-CN" dirty="0" smtClean="0">
                <a:solidFill>
                  <a:schemeClr val="tx2"/>
                </a:solidFill>
              </a:rPr>
              <a:t>Analysis</a:t>
            </a:r>
          </a:p>
          <a:p>
            <a:pPr lvl="1"/>
            <a:r>
              <a:rPr lang="en-US" altLang="zh-CN" dirty="0" smtClean="0">
                <a:solidFill>
                  <a:schemeClr val="tx2"/>
                </a:solidFill>
              </a:rPr>
              <a:t>1.4.2 </a:t>
            </a:r>
            <a:r>
              <a:rPr lang="en-US" altLang="zh-CN" dirty="0" smtClean="0">
                <a:solidFill>
                  <a:schemeClr val="tx2"/>
                </a:solidFill>
              </a:rPr>
              <a:t> Understanding </a:t>
            </a:r>
            <a:r>
              <a:rPr lang="en-US" altLang="zh-CN" dirty="0" smtClean="0">
                <a:solidFill>
                  <a:schemeClr val="tx2"/>
                </a:solidFill>
              </a:rPr>
              <a:t>things with the view of Object Oriented</a:t>
            </a:r>
          </a:p>
          <a:p>
            <a:pPr lvl="1"/>
            <a:r>
              <a:rPr lang="en-US" altLang="zh-CN" dirty="0" smtClean="0">
                <a:solidFill>
                  <a:schemeClr val="tx2"/>
                </a:solidFill>
              </a:rPr>
              <a:t>1.4.3 </a:t>
            </a:r>
            <a:r>
              <a:rPr lang="en-US" altLang="zh-CN" dirty="0" smtClean="0">
                <a:solidFill>
                  <a:schemeClr val="tx2"/>
                </a:solidFill>
              </a:rPr>
              <a:t> UML </a:t>
            </a:r>
            <a:r>
              <a:rPr lang="en-US" altLang="zh-CN" dirty="0" smtClean="0">
                <a:solidFill>
                  <a:schemeClr val="tx2"/>
                </a:solidFill>
              </a:rPr>
              <a:t>based Analysis</a:t>
            </a:r>
            <a:endParaRPr lang="zh-CN" altLang="en-US" dirty="0" smtClean="0">
              <a:solidFill>
                <a:schemeClr val="tx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C3DC896-9B45-471A-AB3C-4C3E37A23524}" type="slidenum">
              <a:rPr kumimoji="0" lang="en-US" altLang="zh-CN" sz="1400" b="0" smtClean="0">
                <a:solidFill>
                  <a:schemeClr val="accent2"/>
                </a:solidFill>
              </a:rPr>
              <a:pPr>
                <a:spcBef>
                  <a:spcPct val="0"/>
                </a:spcBef>
                <a:buClrTx/>
                <a:buSzTx/>
                <a:buFontTx/>
                <a:buNone/>
              </a:pPr>
              <a:t>48</a:t>
            </a:fld>
            <a:r>
              <a:rPr kumimoji="0" lang="en-US" altLang="zh-CN" sz="1400" b="0" smtClean="0">
                <a:solidFill>
                  <a:schemeClr val="accent2"/>
                </a:solidFill>
              </a:rPr>
              <a:t>-</a:t>
            </a:r>
          </a:p>
        </p:txBody>
      </p:sp>
      <p:sp>
        <p:nvSpPr>
          <p:cNvPr id="59395" name="Rectangle 2"/>
          <p:cNvSpPr>
            <a:spLocks noGrp="1" noChangeArrowheads="1"/>
          </p:cNvSpPr>
          <p:nvPr>
            <p:ph type="title"/>
          </p:nvPr>
        </p:nvSpPr>
        <p:spPr/>
        <p:txBody>
          <a:bodyPr/>
          <a:lstStyle/>
          <a:p>
            <a:pPr eaLnBrk="1" hangingPunct="1"/>
            <a:r>
              <a:rPr lang="en-US" altLang="zh-CN" smtClean="0"/>
              <a:t>1.4.1 </a:t>
            </a:r>
            <a:r>
              <a:rPr lang="en-US" altLang="zh-CN" b="0" smtClean="0">
                <a:solidFill>
                  <a:srgbClr val="000000"/>
                </a:solidFill>
                <a:latin typeface="PingFang SC"/>
              </a:rPr>
              <a:t>Problem Analysis</a:t>
            </a:r>
            <a:endParaRPr lang="zh-CN" altLang="en-US" smtClean="0"/>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989138"/>
            <a:ext cx="2627313"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4"/>
          <p:cNvSpPr txBox="1">
            <a:spLocks noChangeArrowheads="1"/>
          </p:cNvSpPr>
          <p:nvPr/>
        </p:nvSpPr>
        <p:spPr bwMode="auto">
          <a:xfrm>
            <a:off x="682625" y="5084763"/>
            <a:ext cx="7993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u="sng">
                <a:solidFill>
                  <a:schemeClr val="hlink"/>
                </a:solidFill>
                <a:latin typeface="Arial" pitchFamily="34" charset="0"/>
              </a:rPr>
              <a:t>昨天我的一个朋友结婚了</a:t>
            </a:r>
          </a:p>
        </p:txBody>
      </p:sp>
    </p:spTree>
  </p:cSld>
  <p:clrMapOvr>
    <a:masterClrMapping/>
  </p:clrMapOvr>
  <p:transition>
    <p:comb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145A12B4-E078-4412-9CE4-4BD7F1B0077B}" type="slidenum">
              <a:rPr kumimoji="0" lang="en-US" altLang="zh-CN" sz="1400" b="0" smtClean="0">
                <a:solidFill>
                  <a:schemeClr val="accent2"/>
                </a:solidFill>
              </a:rPr>
              <a:pPr>
                <a:spcBef>
                  <a:spcPct val="0"/>
                </a:spcBef>
                <a:buClrTx/>
                <a:buSzTx/>
                <a:buFontTx/>
                <a:buNone/>
              </a:pPr>
              <a:t>49</a:t>
            </a:fld>
            <a:r>
              <a:rPr kumimoji="0" lang="en-US" altLang="zh-CN" sz="1400" b="0" smtClean="0">
                <a:solidFill>
                  <a:schemeClr val="accent2"/>
                </a:solidFill>
              </a:rPr>
              <a:t>-</a:t>
            </a:r>
          </a:p>
        </p:txBody>
      </p:sp>
      <p:sp>
        <p:nvSpPr>
          <p:cNvPr id="60419" name="Rectangle 2"/>
          <p:cNvSpPr>
            <a:spLocks noGrp="1" noChangeArrowheads="1"/>
          </p:cNvSpPr>
          <p:nvPr>
            <p:ph type="title"/>
          </p:nvPr>
        </p:nvSpPr>
        <p:spPr/>
        <p:txBody>
          <a:bodyPr/>
          <a:lstStyle/>
          <a:p>
            <a:pPr eaLnBrk="1" hangingPunct="1"/>
            <a:r>
              <a:rPr lang="en-US" altLang="zh-CN" b="0" smtClean="0">
                <a:solidFill>
                  <a:srgbClr val="000000"/>
                </a:solidFill>
                <a:latin typeface="PingFang SC"/>
              </a:rPr>
              <a:t>Problem Analysis </a:t>
            </a:r>
            <a:r>
              <a:rPr lang="en-US" altLang="zh-CN" smtClean="0"/>
              <a:t>-1</a:t>
            </a:r>
          </a:p>
        </p:txBody>
      </p:sp>
      <p:sp>
        <p:nvSpPr>
          <p:cNvPr id="60420" name="Rectangle 3"/>
          <p:cNvSpPr>
            <a:spLocks noGrp="1" noChangeArrowheads="1"/>
          </p:cNvSpPr>
          <p:nvPr>
            <p:ph type="body" idx="1"/>
          </p:nvPr>
        </p:nvSpPr>
        <p:spPr/>
        <p:txBody>
          <a:bodyPr/>
          <a:lstStyle/>
          <a:p>
            <a:pPr eaLnBrk="1" hangingPunct="1"/>
            <a:r>
              <a:rPr lang="en-US" altLang="zh-CN" smtClean="0"/>
              <a:t>A. </a:t>
            </a:r>
            <a:r>
              <a:rPr lang="zh-CN" altLang="en-US" smtClean="0"/>
              <a:t>这里面有什么东东？</a:t>
            </a:r>
          </a:p>
          <a:p>
            <a:pPr lvl="1" eaLnBrk="1" hangingPunct="1"/>
            <a:r>
              <a:rPr lang="zh-CN" altLang="en-US" smtClean="0"/>
              <a:t>月老，小伙，姑娘，恋人，玫瑰花</a:t>
            </a:r>
          </a:p>
          <a:p>
            <a:pPr eaLnBrk="1" hangingPunct="1"/>
            <a:r>
              <a:rPr lang="en-US" altLang="zh-CN" smtClean="0"/>
              <a:t>B. </a:t>
            </a:r>
            <a:r>
              <a:rPr lang="zh-CN" altLang="en-US" smtClean="0"/>
              <a:t>每个东东看上去是什么样的？</a:t>
            </a:r>
          </a:p>
          <a:p>
            <a:pPr lvl="1" eaLnBrk="1" hangingPunct="1"/>
            <a:r>
              <a:rPr lang="zh-CN" altLang="en-US" smtClean="0"/>
              <a:t>月老，看上去有些年纪了，挺热心的</a:t>
            </a:r>
          </a:p>
          <a:p>
            <a:pPr lvl="1" eaLnBrk="1" hangingPunct="1"/>
            <a:r>
              <a:rPr lang="zh-CN" altLang="en-US" smtClean="0"/>
              <a:t>小伙，看上去很强壮，很诚实的</a:t>
            </a:r>
          </a:p>
          <a:p>
            <a:pPr lvl="1" eaLnBrk="1" hangingPunct="1"/>
            <a:r>
              <a:rPr lang="zh-CN" altLang="en-US" smtClean="0"/>
              <a:t>姑娘，看上去好漂亮，还很温柔</a:t>
            </a:r>
          </a:p>
          <a:p>
            <a:pPr lvl="1" eaLnBrk="1" hangingPunct="1"/>
            <a:r>
              <a:rPr lang="zh-CN" altLang="en-US" smtClean="0"/>
              <a:t>恋人，看上去很亲密，当然就结婚了</a:t>
            </a:r>
          </a:p>
          <a:p>
            <a:pPr lvl="1" eaLnBrk="1" hangingPunct="1"/>
            <a:r>
              <a:rPr lang="zh-CN" altLang="en-US" smtClean="0"/>
              <a:t>玫瑰花，火红火红的，难怪姑娘动情了</a:t>
            </a:r>
          </a:p>
        </p:txBody>
      </p:sp>
    </p:spTree>
  </p:cSld>
  <p:clrMapOvr>
    <a:masterClrMapping/>
  </p:clrMapOvr>
  <p:transition>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mtClean="0"/>
              <a:t>1.1 Why We Modeling</a:t>
            </a:r>
            <a:endParaRPr lang="zh-CN" altLang="en-US" smtClean="0"/>
          </a:p>
        </p:txBody>
      </p:sp>
      <p:sp>
        <p:nvSpPr>
          <p:cNvPr id="24579" name="Rectangle 3"/>
          <p:cNvSpPr>
            <a:spLocks noGrp="1" noChangeArrowheads="1"/>
          </p:cNvSpPr>
          <p:nvPr>
            <p:ph type="body" idx="1"/>
          </p:nvPr>
        </p:nvSpPr>
        <p:spPr/>
        <p:txBody>
          <a:bodyPr/>
          <a:lstStyle/>
          <a:p>
            <a:pPr>
              <a:defRPr/>
            </a:pPr>
            <a:r>
              <a:rPr lang="en-US" altLang="zh-CN" sz="3600" dirty="0">
                <a:solidFill>
                  <a:schemeClr val="tx2"/>
                </a:solidFill>
                <a:latin typeface="+mj-lt"/>
                <a:ea typeface="+mj-ea"/>
                <a:cs typeface="+mj-cs"/>
              </a:rPr>
              <a:t>What is a model?</a:t>
            </a:r>
            <a:endParaRPr lang="zh-CN" altLang="en-US" sz="3600" dirty="0">
              <a:solidFill>
                <a:schemeClr val="tx2"/>
              </a:solidFill>
              <a:latin typeface="+mj-lt"/>
              <a:ea typeface="+mj-ea"/>
              <a:cs typeface="+mj-cs"/>
            </a:endParaRPr>
          </a:p>
          <a:p>
            <a:pPr>
              <a:defRPr/>
            </a:pPr>
            <a:r>
              <a:rPr lang="en-US" altLang="zh-CN" sz="3600" dirty="0">
                <a:solidFill>
                  <a:schemeClr val="tx2"/>
                </a:solidFill>
                <a:latin typeface="+mj-lt"/>
                <a:ea typeface="+mj-ea"/>
                <a:cs typeface="+mj-cs"/>
              </a:rPr>
              <a:t>What is Modeling?</a:t>
            </a:r>
          </a:p>
          <a:p>
            <a:pPr>
              <a:defRPr/>
            </a:pPr>
            <a:r>
              <a:rPr lang="en-US" altLang="zh-CN" sz="3600" dirty="0">
                <a:solidFill>
                  <a:schemeClr val="tx2"/>
                </a:solidFill>
                <a:latin typeface="+mj-lt"/>
                <a:ea typeface="+mj-ea"/>
                <a:cs typeface="+mj-cs"/>
              </a:rPr>
              <a:t>What is Software Models?</a:t>
            </a:r>
          </a:p>
          <a:p>
            <a:pPr>
              <a:defRPr/>
            </a:pPr>
            <a:endParaRPr lang="zh-CN" altLang="en-US" dirty="0"/>
          </a:p>
          <a:p>
            <a:pPr>
              <a:defRPr/>
            </a:pPr>
            <a:endParaRPr lang="zh-CN" altLang="en-US" dirty="0"/>
          </a:p>
          <a:p>
            <a:pPr eaLnBrk="1" hangingPunct="1">
              <a:spcBef>
                <a:spcPct val="50000"/>
              </a:spcBef>
              <a:buClrTx/>
              <a:buSzTx/>
              <a:buFontTx/>
              <a:buNone/>
              <a:defRPr/>
            </a:pPr>
            <a:r>
              <a:rPr lang="en-US" altLang="zh-CN" dirty="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895C1F1-71DA-4E31-A558-5AF232FE0CF6}" type="slidenum">
              <a:rPr kumimoji="0" lang="en-US" altLang="zh-CN" sz="1400" b="0" smtClean="0">
                <a:solidFill>
                  <a:schemeClr val="accent2"/>
                </a:solidFill>
              </a:rPr>
              <a:pPr>
                <a:spcBef>
                  <a:spcPct val="0"/>
                </a:spcBef>
                <a:buClrTx/>
                <a:buSzTx/>
                <a:buFontTx/>
                <a:buNone/>
              </a:pPr>
              <a:t>50</a:t>
            </a:fld>
            <a:r>
              <a:rPr kumimoji="0" lang="en-US" altLang="zh-CN" sz="1400" b="0" smtClean="0">
                <a:solidFill>
                  <a:schemeClr val="accent2"/>
                </a:solidFill>
              </a:rPr>
              <a:t>-</a:t>
            </a:r>
          </a:p>
        </p:txBody>
      </p:sp>
      <p:sp>
        <p:nvSpPr>
          <p:cNvPr id="61443" name="Rectangle 2"/>
          <p:cNvSpPr>
            <a:spLocks noGrp="1" noChangeArrowheads="1"/>
          </p:cNvSpPr>
          <p:nvPr>
            <p:ph type="title"/>
          </p:nvPr>
        </p:nvSpPr>
        <p:spPr/>
        <p:txBody>
          <a:bodyPr/>
          <a:lstStyle/>
          <a:p>
            <a:pPr eaLnBrk="1" hangingPunct="1"/>
            <a:r>
              <a:rPr lang="en-US" altLang="zh-CN" b="0" smtClean="0">
                <a:solidFill>
                  <a:srgbClr val="000000"/>
                </a:solidFill>
                <a:latin typeface="PingFang SC"/>
              </a:rPr>
              <a:t>Problem Analysis </a:t>
            </a:r>
            <a:r>
              <a:rPr lang="en-US" altLang="zh-CN" smtClean="0"/>
              <a:t>-2</a:t>
            </a:r>
          </a:p>
        </p:txBody>
      </p:sp>
      <p:sp>
        <p:nvSpPr>
          <p:cNvPr id="61444" name="Rectangle 3"/>
          <p:cNvSpPr>
            <a:spLocks noGrp="1" noChangeArrowheads="1"/>
          </p:cNvSpPr>
          <p:nvPr>
            <p:ph type="body" idx="1"/>
          </p:nvPr>
        </p:nvSpPr>
        <p:spPr/>
        <p:txBody>
          <a:bodyPr/>
          <a:lstStyle/>
          <a:p>
            <a:pPr eaLnBrk="1" hangingPunct="1"/>
            <a:r>
              <a:rPr lang="en-US" altLang="zh-CN" smtClean="0"/>
              <a:t>C. </a:t>
            </a:r>
            <a:r>
              <a:rPr lang="zh-CN" altLang="en-US" smtClean="0"/>
              <a:t>每个东东能做点什么用？</a:t>
            </a:r>
          </a:p>
          <a:p>
            <a:pPr lvl="1" eaLnBrk="1" hangingPunct="1"/>
            <a:r>
              <a:rPr lang="zh-CN" altLang="en-US" smtClean="0"/>
              <a:t>月老：牵线搭桥，介绍认识</a:t>
            </a:r>
          </a:p>
          <a:p>
            <a:pPr lvl="1" eaLnBrk="1" hangingPunct="1"/>
            <a:r>
              <a:rPr lang="zh-CN" altLang="en-US" smtClean="0"/>
              <a:t>小伙：追求献花，表达爱意</a:t>
            </a:r>
          </a:p>
          <a:p>
            <a:pPr lvl="1" eaLnBrk="1" hangingPunct="1"/>
            <a:r>
              <a:rPr lang="zh-CN" altLang="en-US" smtClean="0"/>
              <a:t>姑娘：仰慕倾情，以身相许</a:t>
            </a:r>
          </a:p>
          <a:p>
            <a:pPr lvl="1" eaLnBrk="1" hangingPunct="1"/>
            <a:r>
              <a:rPr lang="zh-CN" altLang="en-US" smtClean="0"/>
              <a:t>恋人：拍拖，</a:t>
            </a:r>
            <a:r>
              <a:rPr lang="en-US" altLang="zh-CN" smtClean="0">
                <a:latin typeface="Times New Roman" pitchFamily="18" charset="0"/>
              </a:rPr>
              <a:t>…</a:t>
            </a:r>
            <a:r>
              <a:rPr lang="zh-CN" altLang="en-US" smtClean="0"/>
              <a:t>，结婚</a:t>
            </a:r>
          </a:p>
          <a:p>
            <a:pPr lvl="1" eaLnBrk="1" hangingPunct="1"/>
            <a:r>
              <a:rPr lang="zh-CN" altLang="en-US" smtClean="0"/>
              <a:t>玫瑰花：传情示爱</a:t>
            </a:r>
          </a:p>
        </p:txBody>
      </p:sp>
    </p:spTree>
  </p:cSld>
  <p:clrMapOvr>
    <a:masterClrMapping/>
  </p:clrMapOvr>
  <p:transition>
    <p:push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74F52CFB-796D-4315-A730-609FBCDD2F62}" type="slidenum">
              <a:rPr kumimoji="0" lang="en-US" altLang="zh-CN" sz="1400" b="0" smtClean="0">
                <a:solidFill>
                  <a:schemeClr val="accent2"/>
                </a:solidFill>
              </a:rPr>
              <a:pPr>
                <a:spcBef>
                  <a:spcPct val="0"/>
                </a:spcBef>
                <a:buClrTx/>
                <a:buSzTx/>
                <a:buFontTx/>
                <a:buNone/>
              </a:pPr>
              <a:t>51</a:t>
            </a:fld>
            <a:r>
              <a:rPr kumimoji="0" lang="en-US" altLang="zh-CN" sz="1400" b="0" smtClean="0">
                <a:solidFill>
                  <a:schemeClr val="accent2"/>
                </a:solidFill>
              </a:rPr>
              <a:t>-</a:t>
            </a:r>
          </a:p>
        </p:txBody>
      </p:sp>
      <p:sp>
        <p:nvSpPr>
          <p:cNvPr id="62467" name="Rectangle 2"/>
          <p:cNvSpPr>
            <a:spLocks noGrp="1" noChangeArrowheads="1"/>
          </p:cNvSpPr>
          <p:nvPr>
            <p:ph type="title"/>
          </p:nvPr>
        </p:nvSpPr>
        <p:spPr/>
        <p:txBody>
          <a:bodyPr/>
          <a:lstStyle/>
          <a:p>
            <a:pPr eaLnBrk="1" hangingPunct="1"/>
            <a:r>
              <a:rPr lang="en-US" altLang="zh-CN" b="0" smtClean="0">
                <a:solidFill>
                  <a:srgbClr val="000000"/>
                </a:solidFill>
                <a:latin typeface="PingFang SC"/>
              </a:rPr>
              <a:t>Problem Analysis </a:t>
            </a:r>
            <a:r>
              <a:rPr lang="en-US" altLang="zh-CN" smtClean="0"/>
              <a:t>-3</a:t>
            </a:r>
          </a:p>
        </p:txBody>
      </p:sp>
      <p:sp>
        <p:nvSpPr>
          <p:cNvPr id="62468" name="Rectangle 3"/>
          <p:cNvSpPr>
            <a:spLocks noGrp="1" noChangeArrowheads="1"/>
          </p:cNvSpPr>
          <p:nvPr>
            <p:ph type="body" idx="1"/>
          </p:nvPr>
        </p:nvSpPr>
        <p:spPr/>
        <p:txBody>
          <a:bodyPr/>
          <a:lstStyle/>
          <a:p>
            <a:pPr eaLnBrk="1" hangingPunct="1"/>
            <a:r>
              <a:rPr lang="en-US" altLang="zh-CN" smtClean="0"/>
              <a:t>D. </a:t>
            </a:r>
            <a:r>
              <a:rPr lang="zh-CN" altLang="en-US" smtClean="0"/>
              <a:t>这些东东都呆在什么地方？</a:t>
            </a:r>
          </a:p>
          <a:p>
            <a:pPr lvl="1" eaLnBrk="1" hangingPunct="1"/>
            <a:r>
              <a:rPr lang="zh-CN" altLang="en-US" smtClean="0"/>
              <a:t>月老：婚介所，交友网站</a:t>
            </a:r>
          </a:p>
          <a:p>
            <a:pPr lvl="1" eaLnBrk="1" hangingPunct="1"/>
            <a:r>
              <a:rPr lang="zh-CN" altLang="en-US" smtClean="0"/>
              <a:t>小伙：软件园，住唐家</a:t>
            </a:r>
          </a:p>
          <a:p>
            <a:pPr lvl="1" eaLnBrk="1" hangingPunct="1"/>
            <a:r>
              <a:rPr lang="zh-CN" altLang="en-US" smtClean="0"/>
              <a:t>姑娘：人民医院，住新香洲</a:t>
            </a:r>
          </a:p>
          <a:p>
            <a:pPr lvl="1" eaLnBrk="1" hangingPunct="1"/>
            <a:r>
              <a:rPr lang="zh-CN" altLang="en-US" smtClean="0"/>
              <a:t>恋人：情侣路，电影院， </a:t>
            </a:r>
            <a:r>
              <a:rPr lang="en-US" altLang="zh-CN" smtClean="0">
                <a:latin typeface="Times New Roman" pitchFamily="18" charset="0"/>
              </a:rPr>
              <a:t>…</a:t>
            </a:r>
            <a:endParaRPr lang="en-US" altLang="zh-CN" smtClean="0"/>
          </a:p>
          <a:p>
            <a:pPr lvl="1" eaLnBrk="1" hangingPunct="1"/>
            <a:r>
              <a:rPr lang="zh-CN" altLang="en-US" smtClean="0"/>
              <a:t>玫瑰花：花店里，小伙手中，姑娘手中</a:t>
            </a:r>
          </a:p>
        </p:txBody>
      </p:sp>
    </p:spTree>
  </p:cSld>
  <p:clrMapOvr>
    <a:masterClrMapping/>
  </p:clrMapOvr>
  <p:transition>
    <p:push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103F33FD-D851-47D5-BAC3-35B98993255A}" type="slidenum">
              <a:rPr kumimoji="0" lang="en-US" altLang="zh-CN" sz="1400" b="0" smtClean="0">
                <a:solidFill>
                  <a:schemeClr val="accent2"/>
                </a:solidFill>
              </a:rPr>
              <a:pPr>
                <a:spcBef>
                  <a:spcPct val="0"/>
                </a:spcBef>
                <a:buClrTx/>
                <a:buSzTx/>
                <a:buFontTx/>
                <a:buNone/>
              </a:pPr>
              <a:t>52</a:t>
            </a:fld>
            <a:r>
              <a:rPr kumimoji="0" lang="en-US" altLang="zh-CN" sz="1400" b="0" smtClean="0">
                <a:solidFill>
                  <a:schemeClr val="accent2"/>
                </a:solidFill>
              </a:rPr>
              <a:t>-</a:t>
            </a:r>
          </a:p>
        </p:txBody>
      </p:sp>
      <p:sp>
        <p:nvSpPr>
          <p:cNvPr id="63491" name="Rectangle 2"/>
          <p:cNvSpPr>
            <a:spLocks noGrp="1" noChangeArrowheads="1"/>
          </p:cNvSpPr>
          <p:nvPr>
            <p:ph type="title"/>
          </p:nvPr>
        </p:nvSpPr>
        <p:spPr/>
        <p:txBody>
          <a:bodyPr/>
          <a:lstStyle/>
          <a:p>
            <a:pPr eaLnBrk="1" hangingPunct="1"/>
            <a:r>
              <a:rPr lang="en-US" altLang="zh-CN" b="0" smtClean="0">
                <a:solidFill>
                  <a:srgbClr val="000000"/>
                </a:solidFill>
                <a:latin typeface="PingFang SC"/>
              </a:rPr>
              <a:t>Problem Analysis </a:t>
            </a:r>
            <a:r>
              <a:rPr lang="en-US" altLang="zh-CN" smtClean="0"/>
              <a:t>-4</a:t>
            </a:r>
          </a:p>
        </p:txBody>
      </p:sp>
      <p:sp>
        <p:nvSpPr>
          <p:cNvPr id="63492" name="Rectangle 3"/>
          <p:cNvSpPr>
            <a:spLocks noGrp="1" noChangeArrowheads="1"/>
          </p:cNvSpPr>
          <p:nvPr>
            <p:ph type="body" sz="half" idx="1"/>
          </p:nvPr>
        </p:nvSpPr>
        <p:spPr>
          <a:xfrm>
            <a:off x="755650" y="1700213"/>
            <a:ext cx="7772400" cy="4395787"/>
          </a:xfrm>
        </p:spPr>
        <p:txBody>
          <a:bodyPr/>
          <a:lstStyle/>
          <a:p>
            <a:pPr eaLnBrk="1" hangingPunct="1"/>
            <a:r>
              <a:rPr lang="en-US" altLang="zh-CN" sz="2800" smtClean="0"/>
              <a:t>E. </a:t>
            </a:r>
            <a:r>
              <a:rPr lang="zh-CN" altLang="en-US" sz="2800" smtClean="0"/>
              <a:t>这些东东之间有什么关系？</a:t>
            </a:r>
          </a:p>
        </p:txBody>
      </p:sp>
      <p:graphicFrame>
        <p:nvGraphicFramePr>
          <p:cNvPr id="57414" name="Group 70"/>
          <p:cNvGraphicFramePr>
            <a:graphicFrameLocks noGrp="1"/>
          </p:cNvGraphicFramePr>
          <p:nvPr>
            <p:ph sz="half" idx="2"/>
          </p:nvPr>
        </p:nvGraphicFramePr>
        <p:xfrm>
          <a:off x="468313" y="2492375"/>
          <a:ext cx="8207375" cy="3563939"/>
        </p:xfrm>
        <a:graphic>
          <a:graphicData uri="http://schemas.openxmlformats.org/drawingml/2006/table">
            <a:tbl>
              <a:tblPr/>
              <a:tblGrid>
                <a:gridCol w="974725"/>
                <a:gridCol w="1300162"/>
                <a:gridCol w="1708150"/>
                <a:gridCol w="1624013"/>
                <a:gridCol w="1303337"/>
                <a:gridCol w="1296988"/>
              </a:tblGrid>
              <a:tr h="4951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关系</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月老</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小伙</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姑娘</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恋人</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玫瑰</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02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月老</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a:ln>
                          <a:noFill/>
                        </a:ln>
                        <a:solidFill>
                          <a:schemeClr val="tx1"/>
                        </a:solidFill>
                        <a:effectLst/>
                        <a:latin typeface="Tahoma" pitchFamily="34" charset="0"/>
                        <a:ea typeface="宋体" pitchFamily="2" charset="-122"/>
                      </a:endParaRP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干妈</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舅妈</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撮合者</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没关系</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18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小伙</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干儿子</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a:ln>
                          <a:noFill/>
                        </a:ln>
                        <a:solidFill>
                          <a:schemeClr val="tx1"/>
                        </a:solidFill>
                        <a:effectLst/>
                        <a:latin typeface="Tahoma" pitchFamily="34" charset="0"/>
                        <a:ea typeface="宋体" pitchFamily="2" charset="-122"/>
                      </a:endParaRP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男友</a:t>
                      </a:r>
                      <a:r>
                        <a:rPr kumimoji="1" lang="en-US" altLang="zh-CN" sz="2000" b="1" i="0" u="none" strike="noStrike" cap="none" normalizeH="0" baseline="0">
                          <a:ln>
                            <a:noFill/>
                          </a:ln>
                          <a:solidFill>
                            <a:schemeClr val="tx1"/>
                          </a:solidFill>
                          <a:effectLst/>
                          <a:latin typeface="Tahoma" pitchFamily="34" charset="0"/>
                          <a:ea typeface="宋体" pitchFamily="2" charset="-122"/>
                        </a:rPr>
                        <a:t>&amp;</a:t>
                      </a:r>
                      <a:r>
                        <a:rPr kumimoji="1" lang="zh-CN" altLang="en-US" sz="2400" b="1" i="0" u="none" strike="noStrike" cap="none" normalizeH="0" baseline="0">
                          <a:ln>
                            <a:noFill/>
                          </a:ln>
                          <a:solidFill>
                            <a:schemeClr val="tx1"/>
                          </a:solidFill>
                          <a:effectLst/>
                          <a:latin typeface="Tahoma" pitchFamily="34" charset="0"/>
                          <a:ea typeface="宋体" pitchFamily="2" charset="-122"/>
                        </a:rPr>
                        <a:t>老公</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男主角</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买送主</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18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姑娘</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外甥女</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女友</a:t>
                      </a:r>
                      <a:r>
                        <a:rPr kumimoji="1" lang="en-US" altLang="zh-CN" sz="2000" b="1" i="0" u="none" strike="noStrike" cap="none" normalizeH="0" baseline="0">
                          <a:ln>
                            <a:noFill/>
                          </a:ln>
                          <a:solidFill>
                            <a:schemeClr val="tx1"/>
                          </a:solidFill>
                          <a:effectLst/>
                          <a:latin typeface="Tahoma" pitchFamily="34" charset="0"/>
                          <a:ea typeface="宋体" pitchFamily="2" charset="-122"/>
                        </a:rPr>
                        <a:t>&amp;</a:t>
                      </a:r>
                      <a:r>
                        <a:rPr kumimoji="1" lang="zh-CN" altLang="en-US" sz="2400" b="1" i="0" u="none" strike="noStrike" cap="none" normalizeH="0" baseline="0">
                          <a:ln>
                            <a:noFill/>
                          </a:ln>
                          <a:solidFill>
                            <a:schemeClr val="tx1"/>
                          </a:solidFill>
                          <a:effectLst/>
                          <a:latin typeface="Tahoma" pitchFamily="34" charset="0"/>
                          <a:ea typeface="宋体" pitchFamily="2" charset="-122"/>
                        </a:rPr>
                        <a:t>太太</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a:ln>
                          <a:noFill/>
                        </a:ln>
                        <a:solidFill>
                          <a:schemeClr val="tx1"/>
                        </a:solidFill>
                        <a:effectLst/>
                        <a:latin typeface="Tahoma" pitchFamily="34" charset="0"/>
                        <a:ea typeface="宋体" pitchFamily="2" charset="-122"/>
                      </a:endParaRP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女主角</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受主</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18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恋人</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作品</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组合</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组合</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a:ln>
                          <a:noFill/>
                        </a:ln>
                        <a:solidFill>
                          <a:schemeClr val="tx1"/>
                        </a:solidFill>
                        <a:effectLst/>
                        <a:latin typeface="Tahoma" pitchFamily="34" charset="0"/>
                        <a:ea typeface="宋体" pitchFamily="2" charset="-122"/>
                      </a:endParaRP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使用者</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2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2"/>
                          </a:solidFill>
                          <a:effectLst/>
                          <a:latin typeface="Tahoma" pitchFamily="34" charset="0"/>
                          <a:ea typeface="宋体" pitchFamily="2" charset="-122"/>
                        </a:rPr>
                        <a:t>玫瑰</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没关系</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准备的礼物</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受物心意 </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礼物</a:t>
                      </a: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a:ln>
                          <a:noFill/>
                        </a:ln>
                        <a:solidFill>
                          <a:schemeClr val="tx1"/>
                        </a:solidFill>
                        <a:effectLst/>
                        <a:latin typeface="Tahoma" pitchFamily="34" charset="0"/>
                        <a:ea typeface="宋体" pitchFamily="2" charset="-122"/>
                      </a:endParaRPr>
                    </a:p>
                  </a:txBody>
                  <a:tcPr marT="45710" marB="4571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r>
            </a:tbl>
          </a:graphicData>
        </a:graphic>
      </p:graphicFrame>
    </p:spTree>
  </p:cSld>
  <p:clrMapOvr>
    <a:masterClrMapping/>
  </p:clrMapOvr>
  <p:transition>
    <p:push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F45827B-7D8B-4DA9-8078-56AC14621062}" type="slidenum">
              <a:rPr kumimoji="0" lang="en-US" altLang="zh-CN" sz="1400" b="0" smtClean="0">
                <a:solidFill>
                  <a:schemeClr val="accent2"/>
                </a:solidFill>
              </a:rPr>
              <a:pPr>
                <a:spcBef>
                  <a:spcPct val="0"/>
                </a:spcBef>
                <a:buClrTx/>
                <a:buSzTx/>
                <a:buFontTx/>
                <a:buNone/>
              </a:pPr>
              <a:t>53</a:t>
            </a:fld>
            <a:r>
              <a:rPr kumimoji="0" lang="en-US" altLang="zh-CN" sz="1400" b="0" smtClean="0">
                <a:solidFill>
                  <a:schemeClr val="accent2"/>
                </a:solidFill>
              </a:rPr>
              <a:t>-</a:t>
            </a:r>
          </a:p>
        </p:txBody>
      </p:sp>
      <p:sp>
        <p:nvSpPr>
          <p:cNvPr id="64515" name="Rectangle 2"/>
          <p:cNvSpPr>
            <a:spLocks noGrp="1" noChangeArrowheads="1"/>
          </p:cNvSpPr>
          <p:nvPr>
            <p:ph type="title"/>
          </p:nvPr>
        </p:nvSpPr>
        <p:spPr/>
        <p:txBody>
          <a:bodyPr/>
          <a:lstStyle/>
          <a:p>
            <a:pPr eaLnBrk="1" hangingPunct="1"/>
            <a:r>
              <a:rPr lang="en-US" altLang="zh-CN" b="0" smtClean="0">
                <a:solidFill>
                  <a:srgbClr val="000000"/>
                </a:solidFill>
                <a:latin typeface="PingFang SC"/>
              </a:rPr>
              <a:t>Problem Analysis </a:t>
            </a:r>
            <a:r>
              <a:rPr lang="en-US" altLang="zh-CN" smtClean="0"/>
              <a:t>-5</a:t>
            </a:r>
          </a:p>
        </p:txBody>
      </p:sp>
      <p:sp>
        <p:nvSpPr>
          <p:cNvPr id="64516" name="Rectangle 3"/>
          <p:cNvSpPr>
            <a:spLocks noGrp="1" noChangeArrowheads="1"/>
          </p:cNvSpPr>
          <p:nvPr>
            <p:ph type="body" idx="1"/>
          </p:nvPr>
        </p:nvSpPr>
        <p:spPr/>
        <p:txBody>
          <a:bodyPr/>
          <a:lstStyle/>
          <a:p>
            <a:pPr eaLnBrk="1" hangingPunct="1"/>
            <a:r>
              <a:rPr lang="en-US" altLang="zh-CN" smtClean="0"/>
              <a:t>F. </a:t>
            </a:r>
            <a:r>
              <a:rPr lang="zh-CN" altLang="en-US" smtClean="0"/>
              <a:t>这些东东是怎么成事的？</a:t>
            </a:r>
          </a:p>
          <a:p>
            <a:pPr lvl="1" eaLnBrk="1" hangingPunct="1"/>
            <a:r>
              <a:rPr lang="zh-CN" altLang="en-US" smtClean="0"/>
              <a:t>月老牵线搭桥，介绍小伙和姑娘认识</a:t>
            </a:r>
          </a:p>
          <a:p>
            <a:pPr lvl="1" eaLnBrk="1" hangingPunct="1"/>
            <a:r>
              <a:rPr lang="zh-CN" altLang="en-US" smtClean="0"/>
              <a:t>姑娘和小伙一见钟情，成为一对恋人</a:t>
            </a:r>
          </a:p>
          <a:p>
            <a:pPr lvl="1" eaLnBrk="1" hangingPunct="1"/>
            <a:r>
              <a:rPr lang="zh-CN" altLang="en-US" smtClean="0"/>
              <a:t>一对恋人开始拍拖</a:t>
            </a:r>
          </a:p>
          <a:p>
            <a:pPr lvl="1" eaLnBrk="1" hangingPunct="1"/>
            <a:r>
              <a:rPr lang="zh-CN" altLang="en-US" smtClean="0"/>
              <a:t>小伙追求献花，表达对姑娘的爱意</a:t>
            </a:r>
          </a:p>
          <a:p>
            <a:pPr lvl="1" eaLnBrk="1" hangingPunct="1"/>
            <a:r>
              <a:rPr lang="zh-CN" altLang="en-US" smtClean="0"/>
              <a:t>姑娘收到</a:t>
            </a:r>
            <a:r>
              <a:rPr lang="en-US" altLang="zh-CN" smtClean="0"/>
              <a:t>999</a:t>
            </a:r>
            <a:r>
              <a:rPr lang="zh-CN" altLang="en-US" smtClean="0"/>
              <a:t>火红玫瑰</a:t>
            </a:r>
          </a:p>
          <a:p>
            <a:pPr lvl="1" eaLnBrk="1" hangingPunct="1"/>
            <a:r>
              <a:rPr lang="zh-CN" altLang="en-US" smtClean="0"/>
              <a:t>小伙真心求婚，姑娘以身相许</a:t>
            </a:r>
          </a:p>
          <a:p>
            <a:pPr lvl="1" eaLnBrk="1" hangingPunct="1"/>
            <a:r>
              <a:rPr lang="zh-CN" altLang="en-US" smtClean="0"/>
              <a:t>一对恋人终于走入婚姻殿堂</a:t>
            </a:r>
          </a:p>
        </p:txBody>
      </p:sp>
    </p:spTree>
  </p:cSld>
  <p:clrMapOvr>
    <a:masterClrMapping/>
  </p:clrMapOvr>
  <p:transition>
    <p:push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40923BC1-D7F5-4A2B-9D45-9D2B0F1AAEFC}" type="slidenum">
              <a:rPr kumimoji="0" lang="en-US" altLang="zh-CN" sz="1400" b="0" smtClean="0">
                <a:solidFill>
                  <a:schemeClr val="accent2"/>
                </a:solidFill>
              </a:rPr>
              <a:pPr>
                <a:spcBef>
                  <a:spcPct val="0"/>
                </a:spcBef>
                <a:buClrTx/>
                <a:buSzTx/>
                <a:buFontTx/>
                <a:buNone/>
              </a:pPr>
              <a:t>54</a:t>
            </a:fld>
            <a:r>
              <a:rPr kumimoji="0" lang="en-US" altLang="zh-CN" sz="1400" b="0" smtClean="0">
                <a:solidFill>
                  <a:schemeClr val="accent2"/>
                </a:solidFill>
              </a:rPr>
              <a:t>-</a:t>
            </a:r>
          </a:p>
        </p:txBody>
      </p:sp>
      <p:sp>
        <p:nvSpPr>
          <p:cNvPr id="57347" name="Rectangle 2"/>
          <p:cNvSpPr>
            <a:spLocks noGrp="1" noChangeArrowheads="1"/>
          </p:cNvSpPr>
          <p:nvPr>
            <p:ph type="title"/>
          </p:nvPr>
        </p:nvSpPr>
        <p:spPr>
          <a:xfrm>
            <a:off x="250825" y="333375"/>
            <a:ext cx="8674100" cy="1143000"/>
          </a:xfrm>
        </p:spPr>
        <p:txBody>
          <a:bodyPr/>
          <a:lstStyle/>
          <a:p>
            <a:pPr algn="ctr" eaLnBrk="1" hangingPunct="1">
              <a:defRPr/>
            </a:pPr>
            <a:r>
              <a:rPr lang="en-US" altLang="zh-CN" sz="3600" dirty="0"/>
              <a:t>1.4.2 </a:t>
            </a:r>
            <a:r>
              <a:rPr lang="en-US" altLang="zh-CN" sz="3600" b="0" dirty="0">
                <a:solidFill>
                  <a:schemeClr val="tx2">
                    <a:lumMod val="75000"/>
                  </a:schemeClr>
                </a:solidFill>
                <a:latin typeface="PingFang SC"/>
              </a:rPr>
              <a:t>Understanding things with the view of Object Oriented</a:t>
            </a:r>
            <a:endParaRPr lang="zh-CN" altLang="en-US" sz="3600" dirty="0">
              <a:solidFill>
                <a:schemeClr val="tx2">
                  <a:lumMod val="75000"/>
                </a:schemeClr>
              </a:solidFill>
            </a:endParaRPr>
          </a:p>
        </p:txBody>
      </p:sp>
      <p:pic>
        <p:nvPicPr>
          <p:cNvPr id="65540" name="Picture 3" descr="PE01460_"/>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13113" y="2038350"/>
            <a:ext cx="2690812" cy="3487738"/>
          </a:xfrm>
          <a:noFill/>
        </p:spPr>
      </p:pic>
    </p:spTree>
  </p:cSld>
  <p:clrMapOvr>
    <a:masterClrMapping/>
  </p:clrMapOvr>
  <p:transition>
    <p:comb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4B276C1-D50E-47C7-A1A1-96D34BA29555}" type="slidenum">
              <a:rPr kumimoji="0" lang="en-US" altLang="zh-CN" sz="1400" b="0" smtClean="0">
                <a:solidFill>
                  <a:schemeClr val="accent2"/>
                </a:solidFill>
              </a:rPr>
              <a:pPr>
                <a:spcBef>
                  <a:spcPct val="0"/>
                </a:spcBef>
                <a:buClrTx/>
                <a:buSzTx/>
                <a:buFontTx/>
                <a:buNone/>
              </a:pPr>
              <a:t>55</a:t>
            </a:fld>
            <a:r>
              <a:rPr kumimoji="0" lang="en-US" altLang="zh-CN" sz="1400" b="0" smtClean="0">
                <a:solidFill>
                  <a:schemeClr val="accent2"/>
                </a:solidFill>
              </a:rPr>
              <a:t>-</a:t>
            </a:r>
          </a:p>
        </p:txBody>
      </p:sp>
      <p:sp>
        <p:nvSpPr>
          <p:cNvPr id="58371" name="Rectangle 2"/>
          <p:cNvSpPr>
            <a:spLocks noGrp="1" noChangeArrowheads="1"/>
          </p:cNvSpPr>
          <p:nvPr>
            <p:ph type="title"/>
          </p:nvPr>
        </p:nvSpPr>
        <p:spPr/>
        <p:txBody>
          <a:bodyPr/>
          <a:lstStyle/>
          <a:p>
            <a:pPr eaLnBrk="1" hangingPunct="1">
              <a:defRPr/>
            </a:pPr>
            <a:r>
              <a:rPr lang="en-US" altLang="zh-CN" b="0" dirty="0">
                <a:solidFill>
                  <a:schemeClr val="tx2">
                    <a:lumMod val="75000"/>
                  </a:schemeClr>
                </a:solidFill>
                <a:latin typeface="PingFang SC"/>
              </a:rPr>
              <a:t>The view of Object Oriented</a:t>
            </a:r>
            <a:endParaRPr lang="zh-CN" altLang="en-US" dirty="0"/>
          </a:p>
        </p:txBody>
      </p:sp>
      <p:sp>
        <p:nvSpPr>
          <p:cNvPr id="66564" name="Rectangle 3"/>
          <p:cNvSpPr>
            <a:spLocks noGrp="1" noChangeArrowheads="1"/>
          </p:cNvSpPr>
          <p:nvPr>
            <p:ph type="body" idx="1"/>
          </p:nvPr>
        </p:nvSpPr>
        <p:spPr>
          <a:xfrm>
            <a:off x="755650" y="1700213"/>
            <a:ext cx="4779963" cy="4465637"/>
          </a:xfrm>
        </p:spPr>
        <p:txBody>
          <a:bodyPr/>
          <a:lstStyle/>
          <a:p>
            <a:pPr eaLnBrk="1" hangingPunct="1"/>
            <a:r>
              <a:rPr lang="en-US" altLang="zh-CN" sz="2400" dirty="0" smtClean="0"/>
              <a:t>A.</a:t>
            </a:r>
            <a:r>
              <a:rPr lang="zh-CN" altLang="en-US" sz="2400" dirty="0" smtClean="0"/>
              <a:t>这里面有什么东东？</a:t>
            </a:r>
            <a:br>
              <a:rPr lang="zh-CN" altLang="en-US" sz="2400" dirty="0" smtClean="0"/>
            </a:br>
            <a:r>
              <a:rPr lang="zh-CN" altLang="en-US" sz="2400" dirty="0" smtClean="0"/>
              <a:t>	</a:t>
            </a:r>
            <a:r>
              <a:rPr lang="zh-CN" altLang="en-US" sz="2400" dirty="0" smtClean="0">
                <a:solidFill>
                  <a:srgbClr val="FF3300"/>
                </a:solidFill>
              </a:rPr>
              <a:t>类与对象</a:t>
            </a:r>
          </a:p>
          <a:p>
            <a:pPr eaLnBrk="1" hangingPunct="1"/>
            <a:r>
              <a:rPr lang="en-US" altLang="zh-CN" sz="2400" dirty="0" smtClean="0"/>
              <a:t>B.</a:t>
            </a:r>
            <a:r>
              <a:rPr lang="zh-CN" altLang="en-US" sz="2400" dirty="0" smtClean="0"/>
              <a:t>每个东东看上去是什么样的？</a:t>
            </a:r>
            <a:br>
              <a:rPr lang="zh-CN" altLang="en-US" sz="2400" dirty="0" smtClean="0"/>
            </a:br>
            <a:r>
              <a:rPr lang="zh-CN" altLang="en-US" sz="2400" dirty="0" smtClean="0"/>
              <a:t>	</a:t>
            </a:r>
            <a:r>
              <a:rPr lang="zh-CN" altLang="en-US" sz="2400" dirty="0" smtClean="0">
                <a:solidFill>
                  <a:srgbClr val="FF3300"/>
                </a:solidFill>
              </a:rPr>
              <a:t>类的属性</a:t>
            </a:r>
          </a:p>
          <a:p>
            <a:pPr eaLnBrk="1" hangingPunct="1"/>
            <a:r>
              <a:rPr lang="en-US" altLang="zh-CN" sz="2400" dirty="0" smtClean="0"/>
              <a:t>C.</a:t>
            </a:r>
            <a:r>
              <a:rPr lang="zh-CN" altLang="en-US" sz="2400" dirty="0" smtClean="0"/>
              <a:t>每个东东能做点什么用？</a:t>
            </a:r>
            <a:br>
              <a:rPr lang="zh-CN" altLang="en-US" sz="2400" dirty="0" smtClean="0"/>
            </a:br>
            <a:r>
              <a:rPr lang="zh-CN" altLang="en-US" sz="2400" dirty="0" smtClean="0"/>
              <a:t>	</a:t>
            </a:r>
            <a:r>
              <a:rPr lang="zh-CN" altLang="en-US" sz="2400" dirty="0" smtClean="0">
                <a:solidFill>
                  <a:srgbClr val="FF3300"/>
                </a:solidFill>
              </a:rPr>
              <a:t>类的方法</a:t>
            </a:r>
          </a:p>
          <a:p>
            <a:pPr eaLnBrk="1" hangingPunct="1"/>
            <a:r>
              <a:rPr lang="en-US" altLang="zh-CN" sz="2400" dirty="0" smtClean="0"/>
              <a:t>D.</a:t>
            </a:r>
            <a:r>
              <a:rPr lang="zh-CN" altLang="en-US" sz="2400" dirty="0" smtClean="0"/>
              <a:t>这些东东都呆在什么地方？</a:t>
            </a:r>
            <a:br>
              <a:rPr lang="zh-CN" altLang="en-US" sz="2400" dirty="0" smtClean="0"/>
            </a:br>
            <a:r>
              <a:rPr lang="zh-CN" altLang="en-US" sz="2400" dirty="0" smtClean="0"/>
              <a:t>	</a:t>
            </a:r>
            <a:r>
              <a:rPr lang="zh-CN" altLang="en-US" sz="2400" dirty="0" smtClean="0">
                <a:solidFill>
                  <a:srgbClr val="FF3300"/>
                </a:solidFill>
              </a:rPr>
              <a:t>类的行为、状态、部署</a:t>
            </a:r>
          </a:p>
          <a:p>
            <a:pPr eaLnBrk="1" hangingPunct="1"/>
            <a:r>
              <a:rPr lang="en-US" altLang="zh-CN" sz="2400" dirty="0" smtClean="0"/>
              <a:t>E.</a:t>
            </a:r>
            <a:r>
              <a:rPr lang="zh-CN" altLang="en-US" sz="2400" dirty="0" smtClean="0"/>
              <a:t>这些东东之间有什么关系？</a:t>
            </a:r>
            <a:br>
              <a:rPr lang="zh-CN" altLang="en-US" sz="2400" dirty="0" smtClean="0"/>
            </a:br>
            <a:r>
              <a:rPr lang="zh-CN" altLang="en-US" sz="2400" dirty="0" smtClean="0"/>
              <a:t>	</a:t>
            </a:r>
            <a:r>
              <a:rPr lang="zh-CN" altLang="en-US" sz="2400" dirty="0" smtClean="0">
                <a:solidFill>
                  <a:srgbClr val="FF3300"/>
                </a:solidFill>
              </a:rPr>
              <a:t>类间的关联</a:t>
            </a:r>
          </a:p>
          <a:p>
            <a:pPr eaLnBrk="1" hangingPunct="1"/>
            <a:r>
              <a:rPr lang="en-US" altLang="zh-CN" sz="2400" dirty="0" smtClean="0"/>
              <a:t>F.</a:t>
            </a:r>
            <a:r>
              <a:rPr lang="zh-CN" altLang="en-US" sz="2400" dirty="0" smtClean="0"/>
              <a:t>这些东东是怎么成事的？</a:t>
            </a:r>
            <a:br>
              <a:rPr lang="zh-CN" altLang="en-US" sz="2400" dirty="0" smtClean="0"/>
            </a:br>
            <a:r>
              <a:rPr lang="zh-CN" altLang="en-US" sz="2400" dirty="0" smtClean="0"/>
              <a:t>	</a:t>
            </a:r>
            <a:r>
              <a:rPr lang="zh-CN" altLang="en-US" sz="2400" dirty="0" smtClean="0">
                <a:solidFill>
                  <a:srgbClr val="FF3300"/>
                </a:solidFill>
              </a:rPr>
              <a:t>类间的交互</a:t>
            </a:r>
          </a:p>
        </p:txBody>
      </p:sp>
      <p:sp>
        <p:nvSpPr>
          <p:cNvPr id="66565" name="Rectangle 4"/>
          <p:cNvSpPr>
            <a:spLocks noChangeArrowheads="1"/>
          </p:cNvSpPr>
          <p:nvPr/>
        </p:nvSpPr>
        <p:spPr bwMode="auto">
          <a:xfrm>
            <a:off x="6413500" y="3141663"/>
            <a:ext cx="1143000" cy="1066800"/>
          </a:xfrm>
          <a:prstGeom prst="rect">
            <a:avLst/>
          </a:prstGeom>
          <a:solidFill>
            <a:schemeClr val="accent1"/>
          </a:solidFill>
          <a:ln w="9525">
            <a:miter lim="800000"/>
            <a:headEnd/>
            <a:tailEnd/>
          </a:ln>
          <a:scene3d>
            <a:camera prst="legacyObliqueTopRight"/>
            <a:lightRig rig="legacyFlat3" dir="b"/>
          </a:scene3d>
          <a:sp3d extrusionH="989000" prstMaterial="legacyWireframe">
            <a:bevelT w="13500" h="13500" prst="angle"/>
            <a:bevelB w="13500" h="13500" prst="angle"/>
            <a:extrusionClr>
              <a:schemeClr val="accent1"/>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grpSp>
        <p:nvGrpSpPr>
          <p:cNvPr id="66566" name="Group 5"/>
          <p:cNvGrpSpPr>
            <a:grpSpLocks/>
          </p:cNvGrpSpPr>
          <p:nvPr/>
        </p:nvGrpSpPr>
        <p:grpSpPr bwMode="auto">
          <a:xfrm>
            <a:off x="6804025" y="4117975"/>
            <a:ext cx="533400" cy="1063625"/>
            <a:chOff x="4286" y="2594"/>
            <a:chExt cx="336" cy="670"/>
          </a:xfrm>
        </p:grpSpPr>
        <p:sp>
          <p:nvSpPr>
            <p:cNvPr id="66582" name="Text Box 6"/>
            <p:cNvSpPr txBox="1">
              <a:spLocks noChangeArrowheads="1"/>
            </p:cNvSpPr>
            <p:nvPr/>
          </p:nvSpPr>
          <p:spPr bwMode="auto">
            <a:xfrm>
              <a:off x="4286"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D</a:t>
              </a:r>
            </a:p>
          </p:txBody>
        </p:sp>
        <p:sp>
          <p:nvSpPr>
            <p:cNvPr id="66583" name="Line 7"/>
            <p:cNvSpPr>
              <a:spLocks noChangeShapeType="1"/>
            </p:cNvSpPr>
            <p:nvPr/>
          </p:nvSpPr>
          <p:spPr bwMode="auto">
            <a:xfrm flipV="1">
              <a:off x="4424" y="2594"/>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6567" name="Group 8"/>
          <p:cNvGrpSpPr>
            <a:grpSpLocks/>
          </p:cNvGrpSpPr>
          <p:nvPr/>
        </p:nvGrpSpPr>
        <p:grpSpPr bwMode="auto">
          <a:xfrm>
            <a:off x="5880100" y="3813175"/>
            <a:ext cx="838200" cy="914400"/>
            <a:chOff x="3704" y="2402"/>
            <a:chExt cx="528" cy="576"/>
          </a:xfrm>
        </p:grpSpPr>
        <p:sp>
          <p:nvSpPr>
            <p:cNvPr id="66580" name="Text Box 9"/>
            <p:cNvSpPr txBox="1">
              <a:spLocks noChangeArrowheads="1"/>
            </p:cNvSpPr>
            <p:nvPr/>
          </p:nvSpPr>
          <p:spPr bwMode="auto">
            <a:xfrm>
              <a:off x="3704" y="269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A</a:t>
              </a:r>
            </a:p>
          </p:txBody>
        </p:sp>
        <p:sp>
          <p:nvSpPr>
            <p:cNvPr id="66581" name="Line 10"/>
            <p:cNvSpPr>
              <a:spLocks noChangeShapeType="1"/>
            </p:cNvSpPr>
            <p:nvPr/>
          </p:nvSpPr>
          <p:spPr bwMode="auto">
            <a:xfrm flipV="1">
              <a:off x="3848" y="2402"/>
              <a:ext cx="384"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6568" name="Group 11"/>
          <p:cNvGrpSpPr>
            <a:grpSpLocks/>
          </p:cNvGrpSpPr>
          <p:nvPr/>
        </p:nvGrpSpPr>
        <p:grpSpPr bwMode="auto">
          <a:xfrm>
            <a:off x="7632700" y="2441575"/>
            <a:ext cx="685800" cy="838200"/>
            <a:chOff x="4808" y="1538"/>
            <a:chExt cx="432" cy="528"/>
          </a:xfrm>
        </p:grpSpPr>
        <p:sp>
          <p:nvSpPr>
            <p:cNvPr id="66578" name="Text Box 12"/>
            <p:cNvSpPr txBox="1">
              <a:spLocks noChangeArrowheads="1"/>
            </p:cNvSpPr>
            <p:nvPr/>
          </p:nvSpPr>
          <p:spPr bwMode="auto">
            <a:xfrm>
              <a:off x="4904" y="153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C</a:t>
              </a:r>
            </a:p>
          </p:txBody>
        </p:sp>
        <p:sp>
          <p:nvSpPr>
            <p:cNvPr id="66579" name="Line 13"/>
            <p:cNvSpPr>
              <a:spLocks noChangeShapeType="1"/>
            </p:cNvSpPr>
            <p:nvPr/>
          </p:nvSpPr>
          <p:spPr bwMode="auto">
            <a:xfrm flipH="1">
              <a:off x="4808" y="1730"/>
              <a:ext cx="336"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6569" name="Group 14"/>
          <p:cNvGrpSpPr>
            <a:grpSpLocks/>
          </p:cNvGrpSpPr>
          <p:nvPr/>
        </p:nvGrpSpPr>
        <p:grpSpPr bwMode="auto">
          <a:xfrm>
            <a:off x="6794500" y="2060575"/>
            <a:ext cx="533400" cy="990600"/>
            <a:chOff x="4280" y="1298"/>
            <a:chExt cx="336" cy="624"/>
          </a:xfrm>
        </p:grpSpPr>
        <p:sp>
          <p:nvSpPr>
            <p:cNvPr id="66576" name="Text Box 15"/>
            <p:cNvSpPr txBox="1">
              <a:spLocks noChangeArrowheads="1"/>
            </p:cNvSpPr>
            <p:nvPr/>
          </p:nvSpPr>
          <p:spPr bwMode="auto">
            <a:xfrm>
              <a:off x="4280" y="129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B</a:t>
              </a:r>
            </a:p>
          </p:txBody>
        </p:sp>
        <p:sp>
          <p:nvSpPr>
            <p:cNvPr id="66577" name="Line 16"/>
            <p:cNvSpPr>
              <a:spLocks noChangeShapeType="1"/>
            </p:cNvSpPr>
            <p:nvPr/>
          </p:nvSpPr>
          <p:spPr bwMode="auto">
            <a:xfrm>
              <a:off x="4424" y="1586"/>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6570" name="Group 17"/>
          <p:cNvGrpSpPr>
            <a:grpSpLocks/>
          </p:cNvGrpSpPr>
          <p:nvPr/>
        </p:nvGrpSpPr>
        <p:grpSpPr bwMode="auto">
          <a:xfrm>
            <a:off x="5651500" y="3355975"/>
            <a:ext cx="1066800" cy="457200"/>
            <a:chOff x="3560" y="2114"/>
            <a:chExt cx="672" cy="288"/>
          </a:xfrm>
        </p:grpSpPr>
        <p:sp>
          <p:nvSpPr>
            <p:cNvPr id="66574" name="Text Box 18"/>
            <p:cNvSpPr txBox="1">
              <a:spLocks noChangeArrowheads="1"/>
            </p:cNvSpPr>
            <p:nvPr/>
          </p:nvSpPr>
          <p:spPr bwMode="auto">
            <a:xfrm>
              <a:off x="3560" y="211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E</a:t>
              </a:r>
            </a:p>
          </p:txBody>
        </p:sp>
        <p:sp>
          <p:nvSpPr>
            <p:cNvPr id="66575" name="Line 19"/>
            <p:cNvSpPr>
              <a:spLocks noChangeShapeType="1"/>
            </p:cNvSpPr>
            <p:nvPr/>
          </p:nvSpPr>
          <p:spPr bwMode="auto">
            <a:xfrm>
              <a:off x="3848" y="230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6571" name="Group 20"/>
          <p:cNvGrpSpPr>
            <a:grpSpLocks/>
          </p:cNvGrpSpPr>
          <p:nvPr/>
        </p:nvGrpSpPr>
        <p:grpSpPr bwMode="auto">
          <a:xfrm>
            <a:off x="7632700" y="3254375"/>
            <a:ext cx="838200" cy="457200"/>
            <a:chOff x="4808" y="2050"/>
            <a:chExt cx="528" cy="288"/>
          </a:xfrm>
        </p:grpSpPr>
        <p:sp>
          <p:nvSpPr>
            <p:cNvPr id="66572" name="Text Box 21"/>
            <p:cNvSpPr txBox="1">
              <a:spLocks noChangeArrowheads="1"/>
            </p:cNvSpPr>
            <p:nvPr/>
          </p:nvSpPr>
          <p:spPr bwMode="auto">
            <a:xfrm>
              <a:off x="5000" y="205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F</a:t>
              </a:r>
            </a:p>
          </p:txBody>
        </p:sp>
        <p:sp>
          <p:nvSpPr>
            <p:cNvPr id="66573" name="Line 22"/>
            <p:cNvSpPr>
              <a:spLocks noChangeShapeType="1"/>
            </p:cNvSpPr>
            <p:nvPr/>
          </p:nvSpPr>
          <p:spPr bwMode="auto">
            <a:xfrm flipH="1">
              <a:off x="4808" y="2306"/>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9D474EB3-721E-46A9-A329-3FA72A25B57C}" type="slidenum">
              <a:rPr kumimoji="0" lang="en-US" altLang="zh-CN" sz="1400" b="0" smtClean="0">
                <a:solidFill>
                  <a:schemeClr val="accent2"/>
                </a:solidFill>
              </a:rPr>
              <a:pPr>
                <a:spcBef>
                  <a:spcPct val="0"/>
                </a:spcBef>
                <a:buClrTx/>
                <a:buSzTx/>
                <a:buFontTx/>
                <a:buNone/>
              </a:pPr>
              <a:t>56</a:t>
            </a:fld>
            <a:r>
              <a:rPr kumimoji="0" lang="en-US" altLang="zh-CN" sz="1400" b="0" smtClean="0">
                <a:solidFill>
                  <a:schemeClr val="accent2"/>
                </a:solidFill>
              </a:rPr>
              <a:t>-</a:t>
            </a:r>
          </a:p>
        </p:txBody>
      </p:sp>
      <p:sp>
        <p:nvSpPr>
          <p:cNvPr id="67587" name="Rectangle 2"/>
          <p:cNvSpPr>
            <a:spLocks noGrp="1" noChangeArrowheads="1"/>
          </p:cNvSpPr>
          <p:nvPr>
            <p:ph type="title"/>
          </p:nvPr>
        </p:nvSpPr>
        <p:spPr/>
        <p:txBody>
          <a:bodyPr/>
          <a:lstStyle/>
          <a:p>
            <a:pPr eaLnBrk="1" hangingPunct="1"/>
            <a:r>
              <a:rPr lang="zh-CN" altLang="en-US" smtClean="0"/>
              <a:t>我的一个朋友结婚了</a:t>
            </a:r>
            <a:r>
              <a:rPr lang="en-US" altLang="zh-CN" smtClean="0"/>
              <a:t>-A</a:t>
            </a:r>
          </a:p>
        </p:txBody>
      </p:sp>
      <p:sp>
        <p:nvSpPr>
          <p:cNvPr id="67588" name="Rectangle 3"/>
          <p:cNvSpPr>
            <a:spLocks noGrp="1" noChangeArrowheads="1"/>
          </p:cNvSpPr>
          <p:nvPr>
            <p:ph type="body" idx="1"/>
          </p:nvPr>
        </p:nvSpPr>
        <p:spPr>
          <a:xfrm>
            <a:off x="539750" y="1700213"/>
            <a:ext cx="4849813" cy="4465637"/>
          </a:xfrm>
        </p:spPr>
        <p:txBody>
          <a:bodyPr/>
          <a:lstStyle/>
          <a:p>
            <a:pPr eaLnBrk="1" hangingPunct="1">
              <a:lnSpc>
                <a:spcPct val="90000"/>
              </a:lnSpc>
            </a:pPr>
            <a:r>
              <a:rPr lang="en-US" altLang="zh-CN" smtClean="0"/>
              <a:t>A.</a:t>
            </a:r>
            <a:r>
              <a:rPr lang="zh-CN" altLang="en-US" smtClean="0"/>
              <a:t>这里面有什么东东？</a:t>
            </a:r>
          </a:p>
          <a:p>
            <a:pPr eaLnBrk="1" hangingPunct="1">
              <a:lnSpc>
                <a:spcPct val="90000"/>
              </a:lnSpc>
            </a:pPr>
            <a:r>
              <a:rPr lang="en-US" altLang="zh-CN" smtClean="0">
                <a:solidFill>
                  <a:srgbClr val="000000"/>
                </a:solidFill>
              </a:rPr>
              <a:t>Object </a:t>
            </a:r>
            <a:r>
              <a:rPr lang="en-US" altLang="zh-CN" smtClean="0">
                <a:solidFill>
                  <a:srgbClr val="000000"/>
                </a:solidFill>
                <a:sym typeface="Wingdings" pitchFamily="2" charset="2"/>
              </a:rPr>
              <a:t> </a:t>
            </a:r>
            <a:r>
              <a:rPr lang="en-US" altLang="zh-CN" smtClean="0">
                <a:solidFill>
                  <a:srgbClr val="000000"/>
                </a:solidFill>
              </a:rPr>
              <a:t>Class</a:t>
            </a:r>
          </a:p>
          <a:p>
            <a:pPr lvl="1" eaLnBrk="1" hangingPunct="1">
              <a:lnSpc>
                <a:spcPct val="90000"/>
              </a:lnSpc>
            </a:pPr>
            <a:r>
              <a:rPr lang="zh-CN" altLang="en-US" smtClean="0">
                <a:solidFill>
                  <a:srgbClr val="000000"/>
                </a:solidFill>
              </a:rPr>
              <a:t>我 </a:t>
            </a:r>
            <a:r>
              <a:rPr lang="en-US" altLang="zh-CN" smtClean="0">
                <a:solidFill>
                  <a:srgbClr val="000000"/>
                </a:solidFill>
                <a:latin typeface="Times New Roman" pitchFamily="18" charset="0"/>
              </a:rPr>
              <a:t>—</a:t>
            </a:r>
            <a:r>
              <a:rPr lang="en-US" altLang="zh-CN" smtClean="0">
                <a:solidFill>
                  <a:srgbClr val="000000"/>
                </a:solidFill>
              </a:rPr>
              <a:t> </a:t>
            </a:r>
            <a:r>
              <a:rPr lang="zh-CN" altLang="en-US" smtClean="0">
                <a:solidFill>
                  <a:srgbClr val="000000"/>
                </a:solidFill>
              </a:rPr>
              <a:t>本剧与我无关</a:t>
            </a:r>
          </a:p>
          <a:p>
            <a:pPr lvl="1" eaLnBrk="1" hangingPunct="1">
              <a:lnSpc>
                <a:spcPct val="90000"/>
              </a:lnSpc>
            </a:pPr>
            <a:r>
              <a:rPr lang="zh-CN" altLang="en-US" smtClean="0">
                <a:solidFill>
                  <a:srgbClr val="000000"/>
                </a:solidFill>
              </a:rPr>
              <a:t>我的朋友	小伙</a:t>
            </a:r>
          </a:p>
          <a:p>
            <a:pPr lvl="1" eaLnBrk="1" hangingPunct="1">
              <a:lnSpc>
                <a:spcPct val="90000"/>
              </a:lnSpc>
            </a:pPr>
            <a:r>
              <a:rPr lang="zh-CN" altLang="en-US" smtClean="0">
                <a:solidFill>
                  <a:srgbClr val="000000"/>
                </a:solidFill>
              </a:rPr>
              <a:t>我朋友的妻子	姑娘</a:t>
            </a:r>
          </a:p>
          <a:p>
            <a:pPr lvl="1" eaLnBrk="1" hangingPunct="1">
              <a:lnSpc>
                <a:spcPct val="90000"/>
              </a:lnSpc>
            </a:pPr>
            <a:r>
              <a:rPr lang="zh-CN" altLang="en-US" smtClean="0">
                <a:solidFill>
                  <a:srgbClr val="000000"/>
                </a:solidFill>
              </a:rPr>
              <a:t>月老</a:t>
            </a:r>
          </a:p>
          <a:p>
            <a:pPr lvl="1" eaLnBrk="1" hangingPunct="1">
              <a:lnSpc>
                <a:spcPct val="90000"/>
              </a:lnSpc>
            </a:pPr>
            <a:r>
              <a:rPr lang="zh-CN" altLang="en-US" smtClean="0">
                <a:solidFill>
                  <a:srgbClr val="000000"/>
                </a:solidFill>
              </a:rPr>
              <a:t>恋人</a:t>
            </a:r>
          </a:p>
          <a:p>
            <a:pPr lvl="1" eaLnBrk="1" hangingPunct="1">
              <a:lnSpc>
                <a:spcPct val="90000"/>
              </a:lnSpc>
            </a:pPr>
            <a:r>
              <a:rPr kumimoji="0" lang="zh-CN" altLang="en-US" smtClean="0">
                <a:solidFill>
                  <a:srgbClr val="000000"/>
                </a:solidFill>
              </a:rPr>
              <a:t>玫瑰</a:t>
            </a:r>
          </a:p>
          <a:p>
            <a:pPr lvl="1" eaLnBrk="1" hangingPunct="1">
              <a:lnSpc>
                <a:spcPct val="90000"/>
              </a:lnSpc>
            </a:pPr>
            <a:r>
              <a:rPr kumimoji="0" lang="en-US" altLang="zh-CN" smtClean="0">
                <a:solidFill>
                  <a:srgbClr val="000000"/>
                </a:solidFill>
                <a:latin typeface="Times New Roman" pitchFamily="18" charset="0"/>
              </a:rPr>
              <a:t>……</a:t>
            </a:r>
            <a:endParaRPr kumimoji="0" lang="en-US" altLang="zh-CN" smtClean="0">
              <a:solidFill>
                <a:srgbClr val="000000"/>
              </a:solidFill>
            </a:endParaRPr>
          </a:p>
        </p:txBody>
      </p:sp>
      <p:sp>
        <p:nvSpPr>
          <p:cNvPr id="67589" name="Rectangle 4"/>
          <p:cNvSpPr>
            <a:spLocks noChangeArrowheads="1"/>
          </p:cNvSpPr>
          <p:nvPr/>
        </p:nvSpPr>
        <p:spPr bwMode="auto">
          <a:xfrm>
            <a:off x="6413500" y="3141663"/>
            <a:ext cx="1143000" cy="1066800"/>
          </a:xfrm>
          <a:prstGeom prst="rect">
            <a:avLst/>
          </a:prstGeom>
          <a:solidFill>
            <a:schemeClr val="accent1"/>
          </a:solidFill>
          <a:ln w="9525">
            <a:miter lim="800000"/>
            <a:headEnd/>
            <a:tailEnd/>
          </a:ln>
          <a:scene3d>
            <a:camera prst="legacyObliqueTopRight"/>
            <a:lightRig rig="legacyFlat3" dir="b"/>
          </a:scene3d>
          <a:sp3d extrusionH="989000" prstMaterial="legacyWireframe">
            <a:bevelT w="13500" h="13500" prst="angle"/>
            <a:bevelB w="13500" h="13500" prst="angle"/>
            <a:extrusionClr>
              <a:schemeClr val="accent1"/>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grpSp>
        <p:nvGrpSpPr>
          <p:cNvPr id="67590" name="Group 5"/>
          <p:cNvGrpSpPr>
            <a:grpSpLocks/>
          </p:cNvGrpSpPr>
          <p:nvPr/>
        </p:nvGrpSpPr>
        <p:grpSpPr bwMode="auto">
          <a:xfrm>
            <a:off x="6804025" y="4117975"/>
            <a:ext cx="533400" cy="1063625"/>
            <a:chOff x="4286" y="2594"/>
            <a:chExt cx="336" cy="670"/>
          </a:xfrm>
        </p:grpSpPr>
        <p:sp>
          <p:nvSpPr>
            <p:cNvPr id="67605" name="Text Box 6"/>
            <p:cNvSpPr txBox="1">
              <a:spLocks noChangeArrowheads="1"/>
            </p:cNvSpPr>
            <p:nvPr/>
          </p:nvSpPr>
          <p:spPr bwMode="auto">
            <a:xfrm>
              <a:off x="4286"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D</a:t>
              </a:r>
            </a:p>
          </p:txBody>
        </p:sp>
        <p:sp>
          <p:nvSpPr>
            <p:cNvPr id="67606" name="Line 7"/>
            <p:cNvSpPr>
              <a:spLocks noChangeShapeType="1"/>
            </p:cNvSpPr>
            <p:nvPr/>
          </p:nvSpPr>
          <p:spPr bwMode="auto">
            <a:xfrm flipV="1">
              <a:off x="4424" y="2594"/>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82280" name="Text Box 8"/>
          <p:cNvSpPr txBox="1">
            <a:spLocks noChangeArrowheads="1"/>
          </p:cNvSpPr>
          <p:nvPr/>
        </p:nvSpPr>
        <p:spPr bwMode="auto">
          <a:xfrm>
            <a:off x="5880100" y="4270375"/>
            <a:ext cx="533400"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CC3300"/>
                </a:solidFill>
                <a:effectLst>
                  <a:outerShdw blurRad="38100" dist="38100" dir="2700000" algn="tl">
                    <a:srgbClr val="C0C0C0"/>
                  </a:outerShdw>
                </a:effectLst>
                <a:latin typeface="Times New Roman" panose="02020603050405020304" pitchFamily="18" charset="0"/>
              </a:rPr>
              <a:t>A</a:t>
            </a:r>
          </a:p>
        </p:txBody>
      </p:sp>
      <p:sp>
        <p:nvSpPr>
          <p:cNvPr id="67592" name="Line 9"/>
          <p:cNvSpPr>
            <a:spLocks noChangeShapeType="1"/>
          </p:cNvSpPr>
          <p:nvPr/>
        </p:nvSpPr>
        <p:spPr bwMode="auto">
          <a:xfrm flipV="1">
            <a:off x="6108700" y="3813175"/>
            <a:ext cx="609600" cy="533400"/>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7593" name="Group 10"/>
          <p:cNvGrpSpPr>
            <a:grpSpLocks/>
          </p:cNvGrpSpPr>
          <p:nvPr/>
        </p:nvGrpSpPr>
        <p:grpSpPr bwMode="auto">
          <a:xfrm>
            <a:off x="7632700" y="2441575"/>
            <a:ext cx="685800" cy="838200"/>
            <a:chOff x="4808" y="1538"/>
            <a:chExt cx="432" cy="528"/>
          </a:xfrm>
        </p:grpSpPr>
        <p:sp>
          <p:nvSpPr>
            <p:cNvPr id="67603" name="Text Box 11"/>
            <p:cNvSpPr txBox="1">
              <a:spLocks noChangeArrowheads="1"/>
            </p:cNvSpPr>
            <p:nvPr/>
          </p:nvSpPr>
          <p:spPr bwMode="auto">
            <a:xfrm>
              <a:off x="4904" y="153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C</a:t>
              </a:r>
            </a:p>
          </p:txBody>
        </p:sp>
        <p:sp>
          <p:nvSpPr>
            <p:cNvPr id="67604" name="Line 12"/>
            <p:cNvSpPr>
              <a:spLocks noChangeShapeType="1"/>
            </p:cNvSpPr>
            <p:nvPr/>
          </p:nvSpPr>
          <p:spPr bwMode="auto">
            <a:xfrm flipH="1">
              <a:off x="4808" y="1730"/>
              <a:ext cx="336"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7594" name="Group 13"/>
          <p:cNvGrpSpPr>
            <a:grpSpLocks/>
          </p:cNvGrpSpPr>
          <p:nvPr/>
        </p:nvGrpSpPr>
        <p:grpSpPr bwMode="auto">
          <a:xfrm>
            <a:off x="6794500" y="2060575"/>
            <a:ext cx="533400" cy="990600"/>
            <a:chOff x="4280" y="1298"/>
            <a:chExt cx="336" cy="624"/>
          </a:xfrm>
        </p:grpSpPr>
        <p:sp>
          <p:nvSpPr>
            <p:cNvPr id="67601" name="Text Box 14"/>
            <p:cNvSpPr txBox="1">
              <a:spLocks noChangeArrowheads="1"/>
            </p:cNvSpPr>
            <p:nvPr/>
          </p:nvSpPr>
          <p:spPr bwMode="auto">
            <a:xfrm>
              <a:off x="4280" y="129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B</a:t>
              </a:r>
            </a:p>
          </p:txBody>
        </p:sp>
        <p:sp>
          <p:nvSpPr>
            <p:cNvPr id="67602" name="Line 15"/>
            <p:cNvSpPr>
              <a:spLocks noChangeShapeType="1"/>
            </p:cNvSpPr>
            <p:nvPr/>
          </p:nvSpPr>
          <p:spPr bwMode="auto">
            <a:xfrm>
              <a:off x="4424" y="1586"/>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7595" name="Group 16"/>
          <p:cNvGrpSpPr>
            <a:grpSpLocks/>
          </p:cNvGrpSpPr>
          <p:nvPr/>
        </p:nvGrpSpPr>
        <p:grpSpPr bwMode="auto">
          <a:xfrm>
            <a:off x="5651500" y="3355975"/>
            <a:ext cx="1066800" cy="457200"/>
            <a:chOff x="3560" y="2114"/>
            <a:chExt cx="672" cy="288"/>
          </a:xfrm>
        </p:grpSpPr>
        <p:sp>
          <p:nvSpPr>
            <p:cNvPr id="67599" name="Text Box 17"/>
            <p:cNvSpPr txBox="1">
              <a:spLocks noChangeArrowheads="1"/>
            </p:cNvSpPr>
            <p:nvPr/>
          </p:nvSpPr>
          <p:spPr bwMode="auto">
            <a:xfrm>
              <a:off x="3560" y="211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E</a:t>
              </a:r>
            </a:p>
          </p:txBody>
        </p:sp>
        <p:sp>
          <p:nvSpPr>
            <p:cNvPr id="67600" name="Line 18"/>
            <p:cNvSpPr>
              <a:spLocks noChangeShapeType="1"/>
            </p:cNvSpPr>
            <p:nvPr/>
          </p:nvSpPr>
          <p:spPr bwMode="auto">
            <a:xfrm>
              <a:off x="3848" y="230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7596" name="Group 19"/>
          <p:cNvGrpSpPr>
            <a:grpSpLocks/>
          </p:cNvGrpSpPr>
          <p:nvPr/>
        </p:nvGrpSpPr>
        <p:grpSpPr bwMode="auto">
          <a:xfrm>
            <a:off x="7632700" y="3254375"/>
            <a:ext cx="838200" cy="457200"/>
            <a:chOff x="4808" y="2050"/>
            <a:chExt cx="528" cy="288"/>
          </a:xfrm>
        </p:grpSpPr>
        <p:sp>
          <p:nvSpPr>
            <p:cNvPr id="67597" name="Text Box 20"/>
            <p:cNvSpPr txBox="1">
              <a:spLocks noChangeArrowheads="1"/>
            </p:cNvSpPr>
            <p:nvPr/>
          </p:nvSpPr>
          <p:spPr bwMode="auto">
            <a:xfrm>
              <a:off x="5000" y="205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F</a:t>
              </a:r>
            </a:p>
          </p:txBody>
        </p:sp>
        <p:sp>
          <p:nvSpPr>
            <p:cNvPr id="67598" name="Line 21"/>
            <p:cNvSpPr>
              <a:spLocks noChangeShapeType="1"/>
            </p:cNvSpPr>
            <p:nvPr/>
          </p:nvSpPr>
          <p:spPr bwMode="auto">
            <a:xfrm flipH="1">
              <a:off x="4808" y="2306"/>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push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6EF35B3-CB20-4C74-A5D3-FEABBF4E8CAF}" type="slidenum">
              <a:rPr kumimoji="0" lang="en-US" altLang="zh-CN" sz="1400" b="0" smtClean="0">
                <a:solidFill>
                  <a:schemeClr val="accent2"/>
                </a:solidFill>
              </a:rPr>
              <a:pPr>
                <a:spcBef>
                  <a:spcPct val="0"/>
                </a:spcBef>
                <a:buClrTx/>
                <a:buSzTx/>
                <a:buFontTx/>
                <a:buNone/>
              </a:pPr>
              <a:t>57</a:t>
            </a:fld>
            <a:r>
              <a:rPr kumimoji="0" lang="en-US" altLang="zh-CN" sz="1400" b="0" smtClean="0">
                <a:solidFill>
                  <a:schemeClr val="accent2"/>
                </a:solidFill>
              </a:rPr>
              <a:t>-</a:t>
            </a:r>
          </a:p>
        </p:txBody>
      </p:sp>
      <p:sp>
        <p:nvSpPr>
          <p:cNvPr id="68611" name="Rectangle 2"/>
          <p:cNvSpPr>
            <a:spLocks noGrp="1" noChangeArrowheads="1"/>
          </p:cNvSpPr>
          <p:nvPr>
            <p:ph type="title"/>
          </p:nvPr>
        </p:nvSpPr>
        <p:spPr/>
        <p:txBody>
          <a:bodyPr/>
          <a:lstStyle/>
          <a:p>
            <a:pPr eaLnBrk="1" hangingPunct="1"/>
            <a:r>
              <a:rPr lang="zh-CN" altLang="en-US" smtClean="0"/>
              <a:t>我的一个朋友结婚了</a:t>
            </a:r>
            <a:r>
              <a:rPr lang="en-US" altLang="zh-CN" smtClean="0"/>
              <a:t>-B</a:t>
            </a:r>
          </a:p>
        </p:txBody>
      </p:sp>
      <p:sp>
        <p:nvSpPr>
          <p:cNvPr id="68612" name="Rectangle 3"/>
          <p:cNvSpPr>
            <a:spLocks noGrp="1" noChangeArrowheads="1"/>
          </p:cNvSpPr>
          <p:nvPr>
            <p:ph type="body" idx="1"/>
          </p:nvPr>
        </p:nvSpPr>
        <p:spPr>
          <a:xfrm>
            <a:off x="468313" y="1700213"/>
            <a:ext cx="4849812" cy="4465637"/>
          </a:xfrm>
        </p:spPr>
        <p:txBody>
          <a:bodyPr/>
          <a:lstStyle/>
          <a:p>
            <a:pPr eaLnBrk="1" hangingPunct="1"/>
            <a:r>
              <a:rPr lang="en-US" altLang="zh-CN" sz="2800" smtClean="0"/>
              <a:t>B.</a:t>
            </a:r>
            <a:r>
              <a:rPr lang="zh-CN" altLang="en-US" sz="2800" smtClean="0"/>
              <a:t>每个东东看上去是什么样的？</a:t>
            </a:r>
          </a:p>
          <a:p>
            <a:pPr lvl="1" eaLnBrk="1" hangingPunct="1"/>
            <a:r>
              <a:rPr lang="zh-CN" altLang="en-US" sz="2400" smtClean="0"/>
              <a:t>每个事物看上去都有自己的属性，在每个属性上都有一个特征值</a:t>
            </a:r>
          </a:p>
          <a:p>
            <a:pPr lvl="2" eaLnBrk="1" hangingPunct="1"/>
            <a:r>
              <a:rPr lang="zh-CN" altLang="en-US" sz="2000" smtClean="0"/>
              <a:t>小伙：体格，特征值：强壮</a:t>
            </a:r>
          </a:p>
          <a:p>
            <a:pPr lvl="2" eaLnBrk="1" hangingPunct="1"/>
            <a:r>
              <a:rPr lang="zh-CN" altLang="en-US" sz="2000" smtClean="0"/>
              <a:t>姑娘：性情，特征值：温柔</a:t>
            </a:r>
          </a:p>
          <a:p>
            <a:pPr lvl="2" eaLnBrk="1" hangingPunct="1"/>
            <a:r>
              <a:rPr lang="zh-CN" altLang="en-US" sz="2000" smtClean="0"/>
              <a:t>月老：年纪，特征值：较大</a:t>
            </a:r>
          </a:p>
          <a:p>
            <a:pPr lvl="2" eaLnBrk="1" hangingPunct="1"/>
            <a:r>
              <a:rPr lang="zh-CN" altLang="en-US" sz="2000" smtClean="0"/>
              <a:t>恋人：关系，特征值：亲密</a:t>
            </a:r>
          </a:p>
          <a:p>
            <a:pPr lvl="2" eaLnBrk="1" hangingPunct="1"/>
            <a:r>
              <a:rPr lang="zh-CN" altLang="en-US" sz="2000" smtClean="0"/>
              <a:t>玫瑰：颜色，特征值：火红</a:t>
            </a:r>
          </a:p>
        </p:txBody>
      </p:sp>
      <p:sp>
        <p:nvSpPr>
          <p:cNvPr id="68613" name="Rectangle 4"/>
          <p:cNvSpPr>
            <a:spLocks noChangeArrowheads="1"/>
          </p:cNvSpPr>
          <p:nvPr/>
        </p:nvSpPr>
        <p:spPr bwMode="auto">
          <a:xfrm>
            <a:off x="6413500" y="3141663"/>
            <a:ext cx="1143000" cy="1066800"/>
          </a:xfrm>
          <a:prstGeom prst="rect">
            <a:avLst/>
          </a:prstGeom>
          <a:solidFill>
            <a:schemeClr val="accent1"/>
          </a:solidFill>
          <a:ln w="9525">
            <a:miter lim="800000"/>
            <a:headEnd/>
            <a:tailEnd/>
          </a:ln>
          <a:scene3d>
            <a:camera prst="legacyObliqueTopRight"/>
            <a:lightRig rig="legacyFlat3" dir="b"/>
          </a:scene3d>
          <a:sp3d extrusionH="989000" prstMaterial="legacyWireframe">
            <a:bevelT w="13500" h="13500" prst="angle"/>
            <a:bevelB w="13500" h="13500" prst="angle"/>
            <a:extrusionClr>
              <a:schemeClr val="accent1"/>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68614" name="Text Box 5"/>
          <p:cNvSpPr txBox="1">
            <a:spLocks noChangeArrowheads="1"/>
          </p:cNvSpPr>
          <p:nvPr/>
        </p:nvSpPr>
        <p:spPr bwMode="auto">
          <a:xfrm>
            <a:off x="6804025" y="4724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D</a:t>
            </a:r>
          </a:p>
        </p:txBody>
      </p:sp>
      <p:sp>
        <p:nvSpPr>
          <p:cNvPr id="68615" name="Line 6"/>
          <p:cNvSpPr>
            <a:spLocks noChangeShapeType="1"/>
          </p:cNvSpPr>
          <p:nvPr/>
        </p:nvSpPr>
        <p:spPr bwMode="auto">
          <a:xfrm flipV="1">
            <a:off x="7023100" y="4117975"/>
            <a:ext cx="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16" name="Text Box 7"/>
          <p:cNvSpPr txBox="1">
            <a:spLocks noChangeArrowheads="1"/>
          </p:cNvSpPr>
          <p:nvPr/>
        </p:nvSpPr>
        <p:spPr bwMode="auto">
          <a:xfrm>
            <a:off x="5880100" y="4270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A</a:t>
            </a:r>
          </a:p>
        </p:txBody>
      </p:sp>
      <p:sp>
        <p:nvSpPr>
          <p:cNvPr id="68617" name="Line 8"/>
          <p:cNvSpPr>
            <a:spLocks noChangeShapeType="1"/>
          </p:cNvSpPr>
          <p:nvPr/>
        </p:nvSpPr>
        <p:spPr bwMode="auto">
          <a:xfrm flipV="1">
            <a:off x="6108700" y="3813175"/>
            <a:ext cx="6096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18" name="Text Box 9"/>
          <p:cNvSpPr txBox="1">
            <a:spLocks noChangeArrowheads="1"/>
          </p:cNvSpPr>
          <p:nvPr/>
        </p:nvSpPr>
        <p:spPr bwMode="auto">
          <a:xfrm>
            <a:off x="77851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C</a:t>
            </a:r>
          </a:p>
        </p:txBody>
      </p:sp>
      <p:sp>
        <p:nvSpPr>
          <p:cNvPr id="68619" name="Line 10"/>
          <p:cNvSpPr>
            <a:spLocks noChangeShapeType="1"/>
          </p:cNvSpPr>
          <p:nvPr/>
        </p:nvSpPr>
        <p:spPr bwMode="auto">
          <a:xfrm flipH="1">
            <a:off x="7632700" y="2746375"/>
            <a:ext cx="533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3307" name="Text Box 11"/>
          <p:cNvSpPr txBox="1">
            <a:spLocks noChangeArrowheads="1"/>
          </p:cNvSpPr>
          <p:nvPr/>
        </p:nvSpPr>
        <p:spPr bwMode="auto">
          <a:xfrm>
            <a:off x="6794500" y="2060575"/>
            <a:ext cx="533400"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CC3300"/>
                </a:solidFill>
                <a:effectLst>
                  <a:outerShdw blurRad="38100" dist="38100" dir="2700000" algn="tl">
                    <a:srgbClr val="C0C0C0"/>
                  </a:outerShdw>
                </a:effectLst>
                <a:latin typeface="Times New Roman" panose="02020603050405020304" pitchFamily="18" charset="0"/>
              </a:rPr>
              <a:t>B</a:t>
            </a:r>
          </a:p>
        </p:txBody>
      </p:sp>
      <p:sp>
        <p:nvSpPr>
          <p:cNvPr id="68621" name="Line 12"/>
          <p:cNvSpPr>
            <a:spLocks noChangeShapeType="1"/>
          </p:cNvSpPr>
          <p:nvPr/>
        </p:nvSpPr>
        <p:spPr bwMode="auto">
          <a:xfrm>
            <a:off x="7023100" y="2517775"/>
            <a:ext cx="0" cy="533400"/>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2" name="Text Box 13"/>
          <p:cNvSpPr txBox="1">
            <a:spLocks noChangeArrowheads="1"/>
          </p:cNvSpPr>
          <p:nvPr/>
        </p:nvSpPr>
        <p:spPr bwMode="auto">
          <a:xfrm>
            <a:off x="5651500" y="3355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E</a:t>
            </a:r>
          </a:p>
        </p:txBody>
      </p:sp>
      <p:sp>
        <p:nvSpPr>
          <p:cNvPr id="68623" name="Line 14"/>
          <p:cNvSpPr>
            <a:spLocks noChangeShapeType="1"/>
          </p:cNvSpPr>
          <p:nvPr/>
        </p:nvSpPr>
        <p:spPr bwMode="auto">
          <a:xfrm>
            <a:off x="6108700" y="3660775"/>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4" name="Text Box 15"/>
          <p:cNvSpPr txBox="1">
            <a:spLocks noChangeArrowheads="1"/>
          </p:cNvSpPr>
          <p:nvPr/>
        </p:nvSpPr>
        <p:spPr bwMode="auto">
          <a:xfrm>
            <a:off x="7937500" y="3254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F</a:t>
            </a:r>
          </a:p>
        </p:txBody>
      </p:sp>
      <p:sp>
        <p:nvSpPr>
          <p:cNvPr id="68625" name="Line 16"/>
          <p:cNvSpPr>
            <a:spLocks noChangeShapeType="1"/>
          </p:cNvSpPr>
          <p:nvPr/>
        </p:nvSpPr>
        <p:spPr bwMode="auto">
          <a:xfrm flipH="1">
            <a:off x="7632700" y="3660775"/>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push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69130C6-2D2D-409E-BB7D-14C3E7CF8FFA}" type="slidenum">
              <a:rPr kumimoji="0" lang="en-US" altLang="zh-CN" sz="1400" b="0" smtClean="0">
                <a:solidFill>
                  <a:schemeClr val="accent2"/>
                </a:solidFill>
              </a:rPr>
              <a:pPr>
                <a:spcBef>
                  <a:spcPct val="0"/>
                </a:spcBef>
                <a:buClrTx/>
                <a:buSzTx/>
                <a:buFontTx/>
                <a:buNone/>
              </a:pPr>
              <a:t>58</a:t>
            </a:fld>
            <a:r>
              <a:rPr kumimoji="0" lang="en-US" altLang="zh-CN" sz="1400" b="0" smtClean="0">
                <a:solidFill>
                  <a:schemeClr val="accent2"/>
                </a:solidFill>
              </a:rPr>
              <a:t>-</a:t>
            </a:r>
          </a:p>
        </p:txBody>
      </p:sp>
      <p:sp>
        <p:nvSpPr>
          <p:cNvPr id="69635" name="Rectangle 2"/>
          <p:cNvSpPr>
            <a:spLocks noGrp="1" noChangeArrowheads="1"/>
          </p:cNvSpPr>
          <p:nvPr>
            <p:ph type="title"/>
          </p:nvPr>
        </p:nvSpPr>
        <p:spPr/>
        <p:txBody>
          <a:bodyPr/>
          <a:lstStyle/>
          <a:p>
            <a:pPr eaLnBrk="1" hangingPunct="1"/>
            <a:r>
              <a:rPr lang="zh-CN" altLang="en-US" smtClean="0"/>
              <a:t>我的一个朋友结婚了</a:t>
            </a:r>
            <a:r>
              <a:rPr lang="en-US" altLang="zh-CN" smtClean="0"/>
              <a:t>-C</a:t>
            </a:r>
          </a:p>
        </p:txBody>
      </p:sp>
      <p:sp>
        <p:nvSpPr>
          <p:cNvPr id="69636" name="Rectangle 3"/>
          <p:cNvSpPr>
            <a:spLocks noGrp="1" noChangeArrowheads="1"/>
          </p:cNvSpPr>
          <p:nvPr>
            <p:ph type="body" idx="1"/>
          </p:nvPr>
        </p:nvSpPr>
        <p:spPr>
          <a:xfrm>
            <a:off x="468313" y="1700213"/>
            <a:ext cx="4849812" cy="4465637"/>
          </a:xfrm>
        </p:spPr>
        <p:txBody>
          <a:bodyPr/>
          <a:lstStyle/>
          <a:p>
            <a:pPr eaLnBrk="1" hangingPunct="1"/>
            <a:r>
              <a:rPr lang="en-US" altLang="zh-CN" smtClean="0"/>
              <a:t>C.</a:t>
            </a:r>
            <a:r>
              <a:rPr lang="zh-CN" altLang="en-US" smtClean="0"/>
              <a:t>每个东东能做点什么用？</a:t>
            </a:r>
          </a:p>
          <a:p>
            <a:pPr lvl="1" eaLnBrk="1" hangingPunct="1"/>
            <a:r>
              <a:rPr lang="zh-CN" altLang="en-US" smtClean="0"/>
              <a:t>每个事物都具备某种能力</a:t>
            </a:r>
          </a:p>
          <a:p>
            <a:pPr lvl="2" eaLnBrk="1" hangingPunct="1"/>
            <a:r>
              <a:rPr lang="zh-CN" altLang="en-US" smtClean="0"/>
              <a:t>小伙：追求、送花、娶亲</a:t>
            </a:r>
          </a:p>
          <a:p>
            <a:pPr lvl="2" eaLnBrk="1" hangingPunct="1"/>
            <a:r>
              <a:rPr lang="zh-CN" altLang="en-US" smtClean="0"/>
              <a:t>姑娘：爱慕、相许、出嫁</a:t>
            </a:r>
          </a:p>
          <a:p>
            <a:pPr lvl="2" eaLnBrk="1" hangingPunct="1"/>
            <a:r>
              <a:rPr lang="zh-CN" altLang="en-US" smtClean="0"/>
              <a:t>月老：牵线搭桥</a:t>
            </a:r>
          </a:p>
          <a:p>
            <a:pPr lvl="2" eaLnBrk="1" hangingPunct="1"/>
            <a:r>
              <a:rPr lang="zh-CN" altLang="en-US" smtClean="0"/>
              <a:t>玫瑰：示爱</a:t>
            </a:r>
          </a:p>
        </p:txBody>
      </p:sp>
      <p:sp>
        <p:nvSpPr>
          <p:cNvPr id="69637" name="Rectangle 4"/>
          <p:cNvSpPr>
            <a:spLocks noChangeArrowheads="1"/>
          </p:cNvSpPr>
          <p:nvPr/>
        </p:nvSpPr>
        <p:spPr bwMode="auto">
          <a:xfrm>
            <a:off x="6413500" y="3141663"/>
            <a:ext cx="1143000" cy="1066800"/>
          </a:xfrm>
          <a:prstGeom prst="rect">
            <a:avLst/>
          </a:prstGeom>
          <a:solidFill>
            <a:schemeClr val="accent1"/>
          </a:solidFill>
          <a:ln w="9525">
            <a:miter lim="800000"/>
            <a:headEnd/>
            <a:tailEnd/>
          </a:ln>
          <a:scene3d>
            <a:camera prst="legacyObliqueTopRight"/>
            <a:lightRig rig="legacyFlat3" dir="b"/>
          </a:scene3d>
          <a:sp3d extrusionH="989000" prstMaterial="legacyWireframe">
            <a:bevelT w="13500" h="13500" prst="angle"/>
            <a:bevelB w="13500" h="13500" prst="angle"/>
            <a:extrusionClr>
              <a:schemeClr val="accent1"/>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69638" name="Text Box 5"/>
          <p:cNvSpPr txBox="1">
            <a:spLocks noChangeArrowheads="1"/>
          </p:cNvSpPr>
          <p:nvPr/>
        </p:nvSpPr>
        <p:spPr bwMode="auto">
          <a:xfrm>
            <a:off x="6804025" y="4724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D</a:t>
            </a:r>
          </a:p>
        </p:txBody>
      </p:sp>
      <p:sp>
        <p:nvSpPr>
          <p:cNvPr id="69639" name="Line 6"/>
          <p:cNvSpPr>
            <a:spLocks noChangeShapeType="1"/>
          </p:cNvSpPr>
          <p:nvPr/>
        </p:nvSpPr>
        <p:spPr bwMode="auto">
          <a:xfrm flipV="1">
            <a:off x="7023100" y="4117975"/>
            <a:ext cx="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0" name="Text Box 7"/>
          <p:cNvSpPr txBox="1">
            <a:spLocks noChangeArrowheads="1"/>
          </p:cNvSpPr>
          <p:nvPr/>
        </p:nvSpPr>
        <p:spPr bwMode="auto">
          <a:xfrm>
            <a:off x="5880100" y="4270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A</a:t>
            </a:r>
          </a:p>
        </p:txBody>
      </p:sp>
      <p:sp>
        <p:nvSpPr>
          <p:cNvPr id="69641" name="Line 8"/>
          <p:cNvSpPr>
            <a:spLocks noChangeShapeType="1"/>
          </p:cNvSpPr>
          <p:nvPr/>
        </p:nvSpPr>
        <p:spPr bwMode="auto">
          <a:xfrm flipV="1">
            <a:off x="6108700" y="3813175"/>
            <a:ext cx="6096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329" name="Text Box 9"/>
          <p:cNvSpPr txBox="1">
            <a:spLocks noChangeArrowheads="1"/>
          </p:cNvSpPr>
          <p:nvPr/>
        </p:nvSpPr>
        <p:spPr bwMode="auto">
          <a:xfrm>
            <a:off x="7785100" y="2441575"/>
            <a:ext cx="533400"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CC3300"/>
                </a:solidFill>
                <a:effectLst>
                  <a:outerShdw blurRad="38100" dist="38100" dir="2700000" algn="tl">
                    <a:srgbClr val="C0C0C0"/>
                  </a:outerShdw>
                </a:effectLst>
                <a:latin typeface="Times New Roman" panose="02020603050405020304" pitchFamily="18" charset="0"/>
              </a:rPr>
              <a:t>C</a:t>
            </a:r>
          </a:p>
        </p:txBody>
      </p:sp>
      <p:sp>
        <p:nvSpPr>
          <p:cNvPr id="69643" name="Line 10"/>
          <p:cNvSpPr>
            <a:spLocks noChangeShapeType="1"/>
          </p:cNvSpPr>
          <p:nvPr/>
        </p:nvSpPr>
        <p:spPr bwMode="auto">
          <a:xfrm flipH="1">
            <a:off x="7632700" y="2746375"/>
            <a:ext cx="533400" cy="533400"/>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4" name="Text Box 11"/>
          <p:cNvSpPr txBox="1">
            <a:spLocks noChangeArrowheads="1"/>
          </p:cNvSpPr>
          <p:nvPr/>
        </p:nvSpPr>
        <p:spPr bwMode="auto">
          <a:xfrm>
            <a:off x="6794500" y="2060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B</a:t>
            </a:r>
          </a:p>
        </p:txBody>
      </p:sp>
      <p:sp>
        <p:nvSpPr>
          <p:cNvPr id="69645" name="Line 12"/>
          <p:cNvSpPr>
            <a:spLocks noChangeShapeType="1"/>
          </p:cNvSpPr>
          <p:nvPr/>
        </p:nvSpPr>
        <p:spPr bwMode="auto">
          <a:xfrm>
            <a:off x="7023100" y="2517775"/>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6" name="Text Box 13"/>
          <p:cNvSpPr txBox="1">
            <a:spLocks noChangeArrowheads="1"/>
          </p:cNvSpPr>
          <p:nvPr/>
        </p:nvSpPr>
        <p:spPr bwMode="auto">
          <a:xfrm>
            <a:off x="5651500" y="3355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E</a:t>
            </a:r>
          </a:p>
        </p:txBody>
      </p:sp>
      <p:sp>
        <p:nvSpPr>
          <p:cNvPr id="69647" name="Line 14"/>
          <p:cNvSpPr>
            <a:spLocks noChangeShapeType="1"/>
          </p:cNvSpPr>
          <p:nvPr/>
        </p:nvSpPr>
        <p:spPr bwMode="auto">
          <a:xfrm>
            <a:off x="6108700" y="3660775"/>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8" name="Text Box 15"/>
          <p:cNvSpPr txBox="1">
            <a:spLocks noChangeArrowheads="1"/>
          </p:cNvSpPr>
          <p:nvPr/>
        </p:nvSpPr>
        <p:spPr bwMode="auto">
          <a:xfrm>
            <a:off x="7937500" y="3254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F</a:t>
            </a:r>
          </a:p>
        </p:txBody>
      </p:sp>
      <p:sp>
        <p:nvSpPr>
          <p:cNvPr id="69649" name="Line 16"/>
          <p:cNvSpPr>
            <a:spLocks noChangeShapeType="1"/>
          </p:cNvSpPr>
          <p:nvPr/>
        </p:nvSpPr>
        <p:spPr bwMode="auto">
          <a:xfrm flipH="1">
            <a:off x="7632700" y="3660775"/>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push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0044499-60D3-466D-99D3-3DF462E661FC}" type="slidenum">
              <a:rPr kumimoji="0" lang="en-US" altLang="zh-CN" sz="1400" b="0" smtClean="0">
                <a:solidFill>
                  <a:schemeClr val="accent2"/>
                </a:solidFill>
              </a:rPr>
              <a:pPr>
                <a:spcBef>
                  <a:spcPct val="0"/>
                </a:spcBef>
                <a:buClrTx/>
                <a:buSzTx/>
                <a:buFontTx/>
                <a:buNone/>
              </a:pPr>
              <a:t>59</a:t>
            </a:fld>
            <a:r>
              <a:rPr kumimoji="0" lang="en-US" altLang="zh-CN" sz="1400" b="0" smtClean="0">
                <a:solidFill>
                  <a:schemeClr val="accent2"/>
                </a:solidFill>
              </a:rPr>
              <a:t>-</a:t>
            </a:r>
          </a:p>
        </p:txBody>
      </p:sp>
      <p:sp>
        <p:nvSpPr>
          <p:cNvPr id="70659" name="Rectangle 2"/>
          <p:cNvSpPr>
            <a:spLocks noGrp="1" noChangeArrowheads="1"/>
          </p:cNvSpPr>
          <p:nvPr>
            <p:ph type="title"/>
          </p:nvPr>
        </p:nvSpPr>
        <p:spPr/>
        <p:txBody>
          <a:bodyPr/>
          <a:lstStyle/>
          <a:p>
            <a:pPr eaLnBrk="1" hangingPunct="1"/>
            <a:r>
              <a:rPr lang="zh-CN" altLang="en-US" smtClean="0"/>
              <a:t>我的一个朋友结婚了</a:t>
            </a:r>
            <a:r>
              <a:rPr lang="en-US" altLang="zh-CN" smtClean="0"/>
              <a:t>-D</a:t>
            </a:r>
          </a:p>
        </p:txBody>
      </p:sp>
      <p:sp>
        <p:nvSpPr>
          <p:cNvPr id="70660" name="Rectangle 3"/>
          <p:cNvSpPr>
            <a:spLocks noGrp="1" noChangeArrowheads="1"/>
          </p:cNvSpPr>
          <p:nvPr>
            <p:ph type="body" idx="1"/>
          </p:nvPr>
        </p:nvSpPr>
        <p:spPr>
          <a:xfrm>
            <a:off x="468313" y="1700213"/>
            <a:ext cx="4849812" cy="4465637"/>
          </a:xfrm>
        </p:spPr>
        <p:txBody>
          <a:bodyPr/>
          <a:lstStyle/>
          <a:p>
            <a:pPr eaLnBrk="1" hangingPunct="1">
              <a:lnSpc>
                <a:spcPct val="90000"/>
              </a:lnSpc>
            </a:pPr>
            <a:r>
              <a:rPr lang="en-US" altLang="zh-CN" smtClean="0"/>
              <a:t>D.</a:t>
            </a:r>
            <a:r>
              <a:rPr lang="zh-CN" altLang="en-US" smtClean="0"/>
              <a:t>这些东东都呆在什么地方？</a:t>
            </a:r>
          </a:p>
          <a:p>
            <a:pPr lvl="1" eaLnBrk="1" hangingPunct="1">
              <a:lnSpc>
                <a:spcPct val="90000"/>
              </a:lnSpc>
            </a:pPr>
            <a:r>
              <a:rPr lang="zh-CN" altLang="en-US" smtClean="0"/>
              <a:t>每个事物都会有它合理的或者必须的空间位置和逻辑位置。尤其当这些位置对事物的行为造成重要影响的时候，表明他们的位置极其重要</a:t>
            </a:r>
          </a:p>
          <a:p>
            <a:pPr lvl="2" eaLnBrk="1" hangingPunct="1">
              <a:lnSpc>
                <a:spcPct val="90000"/>
              </a:lnSpc>
            </a:pPr>
            <a:r>
              <a:rPr lang="zh-CN" altLang="en-US" smtClean="0"/>
              <a:t>本剧列出的位置对故事主要情节没有太大的影响，系统中不予考虑</a:t>
            </a:r>
          </a:p>
        </p:txBody>
      </p:sp>
      <p:sp>
        <p:nvSpPr>
          <p:cNvPr id="70661" name="Rectangle 4"/>
          <p:cNvSpPr>
            <a:spLocks noChangeArrowheads="1"/>
          </p:cNvSpPr>
          <p:nvPr/>
        </p:nvSpPr>
        <p:spPr bwMode="auto">
          <a:xfrm>
            <a:off x="6413500" y="3141663"/>
            <a:ext cx="1143000" cy="1066800"/>
          </a:xfrm>
          <a:prstGeom prst="rect">
            <a:avLst/>
          </a:prstGeom>
          <a:solidFill>
            <a:schemeClr val="accent1"/>
          </a:solidFill>
          <a:ln w="9525">
            <a:miter lim="800000"/>
            <a:headEnd/>
            <a:tailEnd/>
          </a:ln>
          <a:scene3d>
            <a:camera prst="legacyObliqueTopRight"/>
            <a:lightRig rig="legacyFlat3" dir="b"/>
          </a:scene3d>
          <a:sp3d extrusionH="989000" prstMaterial="legacyWireframe">
            <a:bevelT w="13500" h="13500" prst="angle"/>
            <a:bevelB w="13500" h="13500" prst="angle"/>
            <a:extrusionClr>
              <a:schemeClr val="accent1"/>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5349" name="Text Box 5"/>
          <p:cNvSpPr txBox="1">
            <a:spLocks noChangeArrowheads="1"/>
          </p:cNvSpPr>
          <p:nvPr/>
        </p:nvSpPr>
        <p:spPr bwMode="auto">
          <a:xfrm>
            <a:off x="6804025" y="4724400"/>
            <a:ext cx="533400"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CC3300"/>
                </a:solidFill>
                <a:effectLst>
                  <a:outerShdw blurRad="38100" dist="38100" dir="2700000" algn="tl">
                    <a:srgbClr val="C0C0C0"/>
                  </a:outerShdw>
                </a:effectLst>
                <a:latin typeface="Times New Roman" panose="02020603050405020304" pitchFamily="18" charset="0"/>
              </a:rPr>
              <a:t>D</a:t>
            </a:r>
          </a:p>
        </p:txBody>
      </p:sp>
      <p:sp>
        <p:nvSpPr>
          <p:cNvPr id="70663" name="Line 6"/>
          <p:cNvSpPr>
            <a:spLocks noChangeShapeType="1"/>
          </p:cNvSpPr>
          <p:nvPr/>
        </p:nvSpPr>
        <p:spPr bwMode="auto">
          <a:xfrm flipV="1">
            <a:off x="7023100" y="4117975"/>
            <a:ext cx="0" cy="609600"/>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4" name="Text Box 7"/>
          <p:cNvSpPr txBox="1">
            <a:spLocks noChangeArrowheads="1"/>
          </p:cNvSpPr>
          <p:nvPr/>
        </p:nvSpPr>
        <p:spPr bwMode="auto">
          <a:xfrm>
            <a:off x="5880100" y="4270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A</a:t>
            </a:r>
          </a:p>
        </p:txBody>
      </p:sp>
      <p:sp>
        <p:nvSpPr>
          <p:cNvPr id="70665" name="Line 8"/>
          <p:cNvSpPr>
            <a:spLocks noChangeShapeType="1"/>
          </p:cNvSpPr>
          <p:nvPr/>
        </p:nvSpPr>
        <p:spPr bwMode="auto">
          <a:xfrm flipV="1">
            <a:off x="6108700" y="3813175"/>
            <a:ext cx="6096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6" name="Text Box 9"/>
          <p:cNvSpPr txBox="1">
            <a:spLocks noChangeArrowheads="1"/>
          </p:cNvSpPr>
          <p:nvPr/>
        </p:nvSpPr>
        <p:spPr bwMode="auto">
          <a:xfrm>
            <a:off x="77851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C</a:t>
            </a:r>
          </a:p>
        </p:txBody>
      </p:sp>
      <p:sp>
        <p:nvSpPr>
          <p:cNvPr id="70667" name="Line 10"/>
          <p:cNvSpPr>
            <a:spLocks noChangeShapeType="1"/>
          </p:cNvSpPr>
          <p:nvPr/>
        </p:nvSpPr>
        <p:spPr bwMode="auto">
          <a:xfrm flipH="1">
            <a:off x="7632700" y="2746375"/>
            <a:ext cx="533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8" name="Text Box 11"/>
          <p:cNvSpPr txBox="1">
            <a:spLocks noChangeArrowheads="1"/>
          </p:cNvSpPr>
          <p:nvPr/>
        </p:nvSpPr>
        <p:spPr bwMode="auto">
          <a:xfrm>
            <a:off x="6794500" y="2060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B</a:t>
            </a:r>
          </a:p>
        </p:txBody>
      </p:sp>
      <p:sp>
        <p:nvSpPr>
          <p:cNvPr id="70669" name="Line 12"/>
          <p:cNvSpPr>
            <a:spLocks noChangeShapeType="1"/>
          </p:cNvSpPr>
          <p:nvPr/>
        </p:nvSpPr>
        <p:spPr bwMode="auto">
          <a:xfrm>
            <a:off x="7023100" y="2517775"/>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0" name="Text Box 13"/>
          <p:cNvSpPr txBox="1">
            <a:spLocks noChangeArrowheads="1"/>
          </p:cNvSpPr>
          <p:nvPr/>
        </p:nvSpPr>
        <p:spPr bwMode="auto">
          <a:xfrm>
            <a:off x="5651500" y="3355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E</a:t>
            </a:r>
          </a:p>
        </p:txBody>
      </p:sp>
      <p:sp>
        <p:nvSpPr>
          <p:cNvPr id="70671" name="Line 14"/>
          <p:cNvSpPr>
            <a:spLocks noChangeShapeType="1"/>
          </p:cNvSpPr>
          <p:nvPr/>
        </p:nvSpPr>
        <p:spPr bwMode="auto">
          <a:xfrm>
            <a:off x="6108700" y="3660775"/>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2" name="Text Box 15"/>
          <p:cNvSpPr txBox="1">
            <a:spLocks noChangeArrowheads="1"/>
          </p:cNvSpPr>
          <p:nvPr/>
        </p:nvSpPr>
        <p:spPr bwMode="auto">
          <a:xfrm>
            <a:off x="7937500" y="3254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F</a:t>
            </a:r>
          </a:p>
        </p:txBody>
      </p:sp>
      <p:sp>
        <p:nvSpPr>
          <p:cNvPr id="70673" name="Line 16"/>
          <p:cNvSpPr>
            <a:spLocks noChangeShapeType="1"/>
          </p:cNvSpPr>
          <p:nvPr/>
        </p:nvSpPr>
        <p:spPr bwMode="auto">
          <a:xfrm flipH="1">
            <a:off x="7632700" y="3660775"/>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B632C45-B381-47E1-8D23-77F698770E68}" type="slidenum">
              <a:rPr kumimoji="0" lang="en-US" altLang="zh-CN" sz="1400" b="0" smtClean="0">
                <a:solidFill>
                  <a:schemeClr val="accent2"/>
                </a:solidFill>
              </a:rPr>
              <a:pPr>
                <a:spcBef>
                  <a:spcPct val="0"/>
                </a:spcBef>
                <a:buClrTx/>
                <a:buSzTx/>
                <a:buFontTx/>
                <a:buNone/>
              </a:pPr>
              <a:t>6</a:t>
            </a:fld>
            <a:r>
              <a:rPr kumimoji="0" lang="en-US" altLang="zh-CN" sz="1400" b="0" smtClean="0">
                <a:solidFill>
                  <a:schemeClr val="accent2"/>
                </a:solidFill>
              </a:rPr>
              <a:t>-</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557338"/>
            <a:ext cx="6264275"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7"/>
          <p:cNvSpPr>
            <a:spLocks noChangeArrowheads="1"/>
          </p:cNvSpPr>
          <p:nvPr/>
        </p:nvSpPr>
        <p:spPr bwMode="auto">
          <a:xfrm>
            <a:off x="723900" y="333375"/>
            <a:ext cx="7793038" cy="1143000"/>
          </a:xfrm>
          <a:prstGeom prst="rect">
            <a:avLst/>
          </a:prstGeom>
          <a:noFill/>
          <a:ln>
            <a:noFill/>
          </a:ln>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defRPr/>
            </a:pPr>
            <a:r>
              <a:rPr lang="en-US" altLang="zh-CN" sz="4000" dirty="0">
                <a:solidFill>
                  <a:schemeClr val="tx2">
                    <a:lumMod val="75000"/>
                  </a:schemeClr>
                </a:solidFill>
              </a:rPr>
              <a:t>What is a model?</a:t>
            </a:r>
            <a:endParaRPr lang="zh-CN" altLang="en-US" sz="4000" dirty="0">
              <a:solidFill>
                <a:schemeClr val="tx2">
                  <a:lumMod val="75000"/>
                </a:schemeClr>
              </a:solidFill>
            </a:endParaRPr>
          </a:p>
        </p:txBody>
      </p:sp>
      <p:sp>
        <p:nvSpPr>
          <p:cNvPr id="16389" name="Text Box 2"/>
          <p:cNvSpPr txBox="1">
            <a:spLocks noChangeArrowheads="1"/>
          </p:cNvSpPr>
          <p:nvPr/>
        </p:nvSpPr>
        <p:spPr bwMode="auto">
          <a:xfrm>
            <a:off x="4821238" y="1557338"/>
            <a:ext cx="38973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800" b="0">
                <a:solidFill>
                  <a:srgbClr val="000000"/>
                </a:solidFill>
                <a:latin typeface="PingFang SC"/>
              </a:rPr>
              <a:t>Architectural model</a:t>
            </a:r>
            <a:endParaRPr kumimoji="0" lang="zh-CN" altLang="en-US" sz="2800">
              <a:latin typeface="Arial"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3B835DE9-171B-406F-B720-3E41348C24A8}" type="slidenum">
              <a:rPr kumimoji="0" lang="en-US" altLang="zh-CN" sz="1400" b="0" smtClean="0">
                <a:solidFill>
                  <a:schemeClr val="accent2"/>
                </a:solidFill>
              </a:rPr>
              <a:pPr>
                <a:spcBef>
                  <a:spcPct val="0"/>
                </a:spcBef>
                <a:buClrTx/>
                <a:buSzTx/>
                <a:buFontTx/>
                <a:buNone/>
              </a:pPr>
              <a:t>60</a:t>
            </a:fld>
            <a:r>
              <a:rPr kumimoji="0" lang="en-US" altLang="zh-CN" sz="1400" b="0" smtClean="0">
                <a:solidFill>
                  <a:schemeClr val="accent2"/>
                </a:solidFill>
              </a:rPr>
              <a:t>-</a:t>
            </a:r>
          </a:p>
        </p:txBody>
      </p:sp>
      <p:sp>
        <p:nvSpPr>
          <p:cNvPr id="71683" name="Rectangle 2"/>
          <p:cNvSpPr>
            <a:spLocks noGrp="1" noChangeArrowheads="1"/>
          </p:cNvSpPr>
          <p:nvPr>
            <p:ph type="title"/>
          </p:nvPr>
        </p:nvSpPr>
        <p:spPr/>
        <p:txBody>
          <a:bodyPr/>
          <a:lstStyle/>
          <a:p>
            <a:pPr eaLnBrk="1" hangingPunct="1"/>
            <a:r>
              <a:rPr lang="zh-CN" altLang="en-US" smtClean="0"/>
              <a:t>我的一个朋友结婚了</a:t>
            </a:r>
            <a:r>
              <a:rPr lang="en-US" altLang="zh-CN" smtClean="0"/>
              <a:t>-E</a:t>
            </a:r>
          </a:p>
        </p:txBody>
      </p:sp>
      <p:sp>
        <p:nvSpPr>
          <p:cNvPr id="71684" name="Rectangle 3"/>
          <p:cNvSpPr>
            <a:spLocks noGrp="1" noChangeArrowheads="1"/>
          </p:cNvSpPr>
          <p:nvPr>
            <p:ph type="body" idx="1"/>
          </p:nvPr>
        </p:nvSpPr>
        <p:spPr>
          <a:xfrm>
            <a:off x="107950" y="1701800"/>
            <a:ext cx="5256213" cy="4679950"/>
          </a:xfrm>
        </p:spPr>
        <p:txBody>
          <a:bodyPr/>
          <a:lstStyle/>
          <a:p>
            <a:pPr eaLnBrk="1" hangingPunct="1"/>
            <a:r>
              <a:rPr lang="en-US" altLang="zh-CN" sz="2800" smtClean="0"/>
              <a:t>E.</a:t>
            </a:r>
            <a:r>
              <a:rPr lang="zh-CN" altLang="en-US" sz="2800" smtClean="0"/>
              <a:t>这些东东之间有什么关系？</a:t>
            </a:r>
          </a:p>
          <a:p>
            <a:pPr lvl="1" eaLnBrk="1" hangingPunct="1"/>
            <a:r>
              <a:rPr lang="zh-CN" altLang="en-US" sz="2400" smtClean="0"/>
              <a:t>事物之间的关系非常多，面向对象的观点一般分为主要的三类：</a:t>
            </a:r>
          </a:p>
          <a:p>
            <a:pPr lvl="2" eaLnBrk="1" hangingPunct="1"/>
            <a:r>
              <a:rPr lang="zh-CN" altLang="en-US" sz="2000" smtClean="0">
                <a:solidFill>
                  <a:schemeClr val="hlink"/>
                </a:solidFill>
              </a:rPr>
              <a:t>整体</a:t>
            </a:r>
            <a:r>
              <a:rPr lang="en-US" altLang="zh-CN" sz="2000" smtClean="0">
                <a:solidFill>
                  <a:schemeClr val="hlink"/>
                </a:solidFill>
              </a:rPr>
              <a:t>-</a:t>
            </a:r>
            <a:r>
              <a:rPr lang="zh-CN" altLang="en-US" sz="2000" smtClean="0">
                <a:solidFill>
                  <a:schemeClr val="hlink"/>
                </a:solidFill>
              </a:rPr>
              <a:t>部分关系（组合和聚合），</a:t>
            </a:r>
            <a:r>
              <a:rPr lang="zh-CN" altLang="en-US" sz="2000" smtClean="0"/>
              <a:t>甲是乙的一个组成部分：如恋人和小伙，恋人和姑娘的关系</a:t>
            </a:r>
          </a:p>
          <a:p>
            <a:pPr lvl="2" eaLnBrk="1" hangingPunct="1"/>
            <a:r>
              <a:rPr kumimoji="0" lang="zh-CN" altLang="en-US" sz="2000" smtClean="0">
                <a:solidFill>
                  <a:schemeClr val="hlink"/>
                </a:solidFill>
              </a:rPr>
              <a:t>抽象</a:t>
            </a:r>
            <a:r>
              <a:rPr kumimoji="0" lang="en-US" altLang="zh-CN" sz="2000" smtClean="0">
                <a:solidFill>
                  <a:schemeClr val="hlink"/>
                </a:solidFill>
              </a:rPr>
              <a:t>-</a:t>
            </a:r>
            <a:r>
              <a:rPr lang="zh-CN" altLang="en-US" sz="2000" smtClean="0">
                <a:solidFill>
                  <a:schemeClr val="hlink"/>
                </a:solidFill>
              </a:rPr>
              <a:t>具体关系（泛化），</a:t>
            </a:r>
            <a:r>
              <a:rPr lang="zh-CN" altLang="en-US" sz="2000" smtClean="0"/>
              <a:t>甲是乙的一个特例：如人和小伙，人和月老，人和姑娘的关系</a:t>
            </a:r>
          </a:p>
          <a:p>
            <a:pPr lvl="2" eaLnBrk="1" hangingPunct="1"/>
            <a:r>
              <a:rPr lang="zh-CN" altLang="en-US" sz="2000" smtClean="0">
                <a:solidFill>
                  <a:schemeClr val="hlink"/>
                </a:solidFill>
              </a:rPr>
              <a:t>合作关系（关联），</a:t>
            </a:r>
            <a:r>
              <a:rPr lang="zh-CN" altLang="en-US" sz="2000" smtClean="0"/>
              <a:t>甲会对乙做点什么：如月老和小伙、姑娘，小伙和玫瑰，小伙和姑娘的关系</a:t>
            </a:r>
          </a:p>
          <a:p>
            <a:pPr lvl="2" eaLnBrk="1" hangingPunct="1"/>
            <a:endParaRPr lang="zh-CN" altLang="en-US" sz="2000" smtClean="0"/>
          </a:p>
        </p:txBody>
      </p:sp>
      <p:sp>
        <p:nvSpPr>
          <p:cNvPr id="71685" name="Rectangle 4"/>
          <p:cNvSpPr>
            <a:spLocks noChangeArrowheads="1"/>
          </p:cNvSpPr>
          <p:nvPr/>
        </p:nvSpPr>
        <p:spPr bwMode="auto">
          <a:xfrm>
            <a:off x="6413500" y="3141663"/>
            <a:ext cx="1143000" cy="1066800"/>
          </a:xfrm>
          <a:prstGeom prst="rect">
            <a:avLst/>
          </a:prstGeom>
          <a:solidFill>
            <a:schemeClr val="accent1"/>
          </a:solidFill>
          <a:ln w="9525">
            <a:miter lim="800000"/>
            <a:headEnd/>
            <a:tailEnd/>
          </a:ln>
          <a:scene3d>
            <a:camera prst="legacyObliqueTopRight"/>
            <a:lightRig rig="legacyFlat3" dir="b"/>
          </a:scene3d>
          <a:sp3d extrusionH="989000" prstMaterial="legacyWireframe">
            <a:bevelT w="13500" h="13500" prst="angle"/>
            <a:bevelB w="13500" h="13500" prst="angle"/>
            <a:extrusionClr>
              <a:schemeClr val="accent1"/>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71686" name="Text Box 5"/>
          <p:cNvSpPr txBox="1">
            <a:spLocks noChangeArrowheads="1"/>
          </p:cNvSpPr>
          <p:nvPr/>
        </p:nvSpPr>
        <p:spPr bwMode="auto">
          <a:xfrm>
            <a:off x="6804025" y="4724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D</a:t>
            </a:r>
          </a:p>
        </p:txBody>
      </p:sp>
      <p:sp>
        <p:nvSpPr>
          <p:cNvPr id="71687" name="Line 6"/>
          <p:cNvSpPr>
            <a:spLocks noChangeShapeType="1"/>
          </p:cNvSpPr>
          <p:nvPr/>
        </p:nvSpPr>
        <p:spPr bwMode="auto">
          <a:xfrm flipV="1">
            <a:off x="7023100" y="4117975"/>
            <a:ext cx="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88" name="Text Box 7"/>
          <p:cNvSpPr txBox="1">
            <a:spLocks noChangeArrowheads="1"/>
          </p:cNvSpPr>
          <p:nvPr/>
        </p:nvSpPr>
        <p:spPr bwMode="auto">
          <a:xfrm>
            <a:off x="5880100" y="4270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A</a:t>
            </a:r>
          </a:p>
        </p:txBody>
      </p:sp>
      <p:sp>
        <p:nvSpPr>
          <p:cNvPr id="71689" name="Line 8"/>
          <p:cNvSpPr>
            <a:spLocks noChangeShapeType="1"/>
          </p:cNvSpPr>
          <p:nvPr/>
        </p:nvSpPr>
        <p:spPr bwMode="auto">
          <a:xfrm flipV="1">
            <a:off x="6108700" y="3813175"/>
            <a:ext cx="6096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0" name="Text Box 9"/>
          <p:cNvSpPr txBox="1">
            <a:spLocks noChangeArrowheads="1"/>
          </p:cNvSpPr>
          <p:nvPr/>
        </p:nvSpPr>
        <p:spPr bwMode="auto">
          <a:xfrm>
            <a:off x="77851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C</a:t>
            </a:r>
          </a:p>
        </p:txBody>
      </p:sp>
      <p:sp>
        <p:nvSpPr>
          <p:cNvPr id="71691" name="Line 10"/>
          <p:cNvSpPr>
            <a:spLocks noChangeShapeType="1"/>
          </p:cNvSpPr>
          <p:nvPr/>
        </p:nvSpPr>
        <p:spPr bwMode="auto">
          <a:xfrm flipH="1">
            <a:off x="7632700" y="2746375"/>
            <a:ext cx="533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2" name="Text Box 11"/>
          <p:cNvSpPr txBox="1">
            <a:spLocks noChangeArrowheads="1"/>
          </p:cNvSpPr>
          <p:nvPr/>
        </p:nvSpPr>
        <p:spPr bwMode="auto">
          <a:xfrm>
            <a:off x="6794500" y="2060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B</a:t>
            </a:r>
          </a:p>
        </p:txBody>
      </p:sp>
      <p:sp>
        <p:nvSpPr>
          <p:cNvPr id="71693" name="Line 12"/>
          <p:cNvSpPr>
            <a:spLocks noChangeShapeType="1"/>
          </p:cNvSpPr>
          <p:nvPr/>
        </p:nvSpPr>
        <p:spPr bwMode="auto">
          <a:xfrm>
            <a:off x="7023100" y="2517775"/>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6381" name="Text Box 13"/>
          <p:cNvSpPr txBox="1">
            <a:spLocks noChangeArrowheads="1"/>
          </p:cNvSpPr>
          <p:nvPr/>
        </p:nvSpPr>
        <p:spPr bwMode="auto">
          <a:xfrm>
            <a:off x="5651500" y="3355975"/>
            <a:ext cx="533400"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CC3300"/>
                </a:solidFill>
                <a:effectLst>
                  <a:outerShdw blurRad="38100" dist="38100" dir="2700000" algn="tl">
                    <a:srgbClr val="C0C0C0"/>
                  </a:outerShdw>
                </a:effectLst>
                <a:latin typeface="Times New Roman" panose="02020603050405020304" pitchFamily="18" charset="0"/>
              </a:rPr>
              <a:t>E</a:t>
            </a:r>
          </a:p>
        </p:txBody>
      </p:sp>
      <p:sp>
        <p:nvSpPr>
          <p:cNvPr id="71695" name="Line 14"/>
          <p:cNvSpPr>
            <a:spLocks noChangeShapeType="1"/>
          </p:cNvSpPr>
          <p:nvPr/>
        </p:nvSpPr>
        <p:spPr bwMode="auto">
          <a:xfrm>
            <a:off x="6108700" y="3660775"/>
            <a:ext cx="609600" cy="0"/>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6" name="Text Box 15"/>
          <p:cNvSpPr txBox="1">
            <a:spLocks noChangeArrowheads="1"/>
          </p:cNvSpPr>
          <p:nvPr/>
        </p:nvSpPr>
        <p:spPr bwMode="auto">
          <a:xfrm>
            <a:off x="7937500" y="3254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F</a:t>
            </a:r>
          </a:p>
        </p:txBody>
      </p:sp>
      <p:sp>
        <p:nvSpPr>
          <p:cNvPr id="71697" name="Line 16"/>
          <p:cNvSpPr>
            <a:spLocks noChangeShapeType="1"/>
          </p:cNvSpPr>
          <p:nvPr/>
        </p:nvSpPr>
        <p:spPr bwMode="auto">
          <a:xfrm flipH="1">
            <a:off x="7632700" y="3660775"/>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push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C507705-8A46-4BF8-B413-F92EEA17031B}" type="slidenum">
              <a:rPr kumimoji="0" lang="en-US" altLang="zh-CN" sz="1400" b="0" smtClean="0">
                <a:solidFill>
                  <a:schemeClr val="accent2"/>
                </a:solidFill>
              </a:rPr>
              <a:pPr>
                <a:spcBef>
                  <a:spcPct val="0"/>
                </a:spcBef>
                <a:buClrTx/>
                <a:buSzTx/>
                <a:buFontTx/>
                <a:buNone/>
              </a:pPr>
              <a:t>61</a:t>
            </a:fld>
            <a:r>
              <a:rPr kumimoji="0" lang="en-US" altLang="zh-CN" sz="1400" b="0" smtClean="0">
                <a:solidFill>
                  <a:schemeClr val="accent2"/>
                </a:solidFill>
              </a:rPr>
              <a:t>-</a:t>
            </a:r>
          </a:p>
        </p:txBody>
      </p:sp>
      <p:sp>
        <p:nvSpPr>
          <p:cNvPr id="72707" name="Rectangle 2"/>
          <p:cNvSpPr>
            <a:spLocks noGrp="1" noChangeArrowheads="1"/>
          </p:cNvSpPr>
          <p:nvPr>
            <p:ph type="title"/>
          </p:nvPr>
        </p:nvSpPr>
        <p:spPr/>
        <p:txBody>
          <a:bodyPr/>
          <a:lstStyle/>
          <a:p>
            <a:pPr eaLnBrk="1" hangingPunct="1"/>
            <a:r>
              <a:rPr lang="zh-CN" altLang="en-US" smtClean="0"/>
              <a:t>我的一个朋友结婚了</a:t>
            </a:r>
            <a:r>
              <a:rPr lang="en-US" altLang="zh-CN" smtClean="0"/>
              <a:t>-F</a:t>
            </a:r>
          </a:p>
        </p:txBody>
      </p:sp>
      <p:sp>
        <p:nvSpPr>
          <p:cNvPr id="72708" name="Rectangle 3"/>
          <p:cNvSpPr>
            <a:spLocks noGrp="1" noChangeArrowheads="1"/>
          </p:cNvSpPr>
          <p:nvPr>
            <p:ph type="body" idx="1"/>
          </p:nvPr>
        </p:nvSpPr>
        <p:spPr>
          <a:xfrm>
            <a:off x="755650" y="1700213"/>
            <a:ext cx="4849813" cy="4465637"/>
          </a:xfrm>
        </p:spPr>
        <p:txBody>
          <a:bodyPr/>
          <a:lstStyle/>
          <a:p>
            <a:pPr eaLnBrk="1" hangingPunct="1"/>
            <a:r>
              <a:rPr lang="en-US" altLang="zh-CN" sz="2800" smtClean="0"/>
              <a:t>F.</a:t>
            </a:r>
            <a:r>
              <a:rPr lang="zh-CN" altLang="en-US" sz="2800" smtClean="0"/>
              <a:t>这些东东是怎么成事的？</a:t>
            </a:r>
          </a:p>
          <a:p>
            <a:pPr lvl="1" eaLnBrk="1" hangingPunct="1"/>
            <a:r>
              <a:rPr lang="zh-CN" altLang="en-US" sz="2400" smtClean="0"/>
              <a:t>每个事物都会尽量利用伙伴的能力</a:t>
            </a:r>
          </a:p>
          <a:p>
            <a:pPr lvl="1" eaLnBrk="1" hangingPunct="1"/>
            <a:r>
              <a:rPr lang="zh-CN" altLang="en-US" sz="2400" smtClean="0"/>
              <a:t>整体事物的能力依靠部分事物的能力</a:t>
            </a:r>
          </a:p>
          <a:p>
            <a:pPr lvl="1" eaLnBrk="1" hangingPunct="1"/>
            <a:r>
              <a:rPr lang="zh-CN" altLang="en-US" sz="2400" smtClean="0"/>
              <a:t>抽象事物的属性和能力就是具体事物的属性和能力；此外，具体事物还可以有自己特殊的属性和能力</a:t>
            </a:r>
          </a:p>
          <a:p>
            <a:pPr lvl="1" eaLnBrk="1" hangingPunct="1"/>
            <a:r>
              <a:rPr lang="zh-CN" altLang="en-US" sz="2400" smtClean="0"/>
              <a:t>事物分工协作，互通信息，共同完成整体的目标</a:t>
            </a:r>
          </a:p>
        </p:txBody>
      </p:sp>
      <p:sp>
        <p:nvSpPr>
          <p:cNvPr id="72709" name="Rectangle 4"/>
          <p:cNvSpPr>
            <a:spLocks noChangeArrowheads="1"/>
          </p:cNvSpPr>
          <p:nvPr/>
        </p:nvSpPr>
        <p:spPr bwMode="auto">
          <a:xfrm>
            <a:off x="6413500" y="3141663"/>
            <a:ext cx="1143000" cy="1066800"/>
          </a:xfrm>
          <a:prstGeom prst="rect">
            <a:avLst/>
          </a:prstGeom>
          <a:solidFill>
            <a:schemeClr val="accent1"/>
          </a:solidFill>
          <a:ln w="9525">
            <a:miter lim="800000"/>
            <a:headEnd/>
            <a:tailEnd/>
          </a:ln>
          <a:scene3d>
            <a:camera prst="legacyObliqueTopRight"/>
            <a:lightRig rig="legacyFlat3" dir="b"/>
          </a:scene3d>
          <a:sp3d extrusionH="989000" prstMaterial="legacyWireframe">
            <a:bevelT w="13500" h="13500" prst="angle"/>
            <a:bevelB w="13500" h="13500" prst="angle"/>
            <a:extrusionClr>
              <a:schemeClr val="accent1"/>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72710" name="Text Box 5"/>
          <p:cNvSpPr txBox="1">
            <a:spLocks noChangeArrowheads="1"/>
          </p:cNvSpPr>
          <p:nvPr/>
        </p:nvSpPr>
        <p:spPr bwMode="auto">
          <a:xfrm>
            <a:off x="6804025" y="4724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D</a:t>
            </a:r>
          </a:p>
        </p:txBody>
      </p:sp>
      <p:sp>
        <p:nvSpPr>
          <p:cNvPr id="72711" name="Line 6"/>
          <p:cNvSpPr>
            <a:spLocks noChangeShapeType="1"/>
          </p:cNvSpPr>
          <p:nvPr/>
        </p:nvSpPr>
        <p:spPr bwMode="auto">
          <a:xfrm flipV="1">
            <a:off x="7023100" y="4117975"/>
            <a:ext cx="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12" name="Text Box 7"/>
          <p:cNvSpPr txBox="1">
            <a:spLocks noChangeArrowheads="1"/>
          </p:cNvSpPr>
          <p:nvPr/>
        </p:nvSpPr>
        <p:spPr bwMode="auto">
          <a:xfrm>
            <a:off x="5880100" y="4270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A</a:t>
            </a:r>
          </a:p>
        </p:txBody>
      </p:sp>
      <p:sp>
        <p:nvSpPr>
          <p:cNvPr id="72713" name="Line 8"/>
          <p:cNvSpPr>
            <a:spLocks noChangeShapeType="1"/>
          </p:cNvSpPr>
          <p:nvPr/>
        </p:nvSpPr>
        <p:spPr bwMode="auto">
          <a:xfrm flipV="1">
            <a:off x="6108700" y="3813175"/>
            <a:ext cx="6096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14" name="Text Box 9"/>
          <p:cNvSpPr txBox="1">
            <a:spLocks noChangeArrowheads="1"/>
          </p:cNvSpPr>
          <p:nvPr/>
        </p:nvSpPr>
        <p:spPr bwMode="auto">
          <a:xfrm>
            <a:off x="77851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C</a:t>
            </a:r>
          </a:p>
        </p:txBody>
      </p:sp>
      <p:sp>
        <p:nvSpPr>
          <p:cNvPr id="72715" name="Line 10"/>
          <p:cNvSpPr>
            <a:spLocks noChangeShapeType="1"/>
          </p:cNvSpPr>
          <p:nvPr/>
        </p:nvSpPr>
        <p:spPr bwMode="auto">
          <a:xfrm flipH="1">
            <a:off x="7632700" y="2746375"/>
            <a:ext cx="533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16" name="Text Box 11"/>
          <p:cNvSpPr txBox="1">
            <a:spLocks noChangeArrowheads="1"/>
          </p:cNvSpPr>
          <p:nvPr/>
        </p:nvSpPr>
        <p:spPr bwMode="auto">
          <a:xfrm>
            <a:off x="6794500" y="2060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B</a:t>
            </a:r>
          </a:p>
        </p:txBody>
      </p:sp>
      <p:sp>
        <p:nvSpPr>
          <p:cNvPr id="72717" name="Line 12"/>
          <p:cNvSpPr>
            <a:spLocks noChangeShapeType="1"/>
          </p:cNvSpPr>
          <p:nvPr/>
        </p:nvSpPr>
        <p:spPr bwMode="auto">
          <a:xfrm>
            <a:off x="7023100" y="2517775"/>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18" name="Text Box 13"/>
          <p:cNvSpPr txBox="1">
            <a:spLocks noChangeArrowheads="1"/>
          </p:cNvSpPr>
          <p:nvPr/>
        </p:nvSpPr>
        <p:spPr bwMode="auto">
          <a:xfrm>
            <a:off x="5651500" y="3355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b="0">
                <a:latin typeface="Times New Roman" pitchFamily="18" charset="0"/>
              </a:rPr>
              <a:t>E</a:t>
            </a:r>
          </a:p>
        </p:txBody>
      </p:sp>
      <p:sp>
        <p:nvSpPr>
          <p:cNvPr id="72719" name="Line 14"/>
          <p:cNvSpPr>
            <a:spLocks noChangeShapeType="1"/>
          </p:cNvSpPr>
          <p:nvPr/>
        </p:nvSpPr>
        <p:spPr bwMode="auto">
          <a:xfrm>
            <a:off x="6108700" y="3660775"/>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7407" name="Text Box 15"/>
          <p:cNvSpPr txBox="1">
            <a:spLocks noChangeArrowheads="1"/>
          </p:cNvSpPr>
          <p:nvPr/>
        </p:nvSpPr>
        <p:spPr bwMode="auto">
          <a:xfrm>
            <a:off x="7937500" y="3254375"/>
            <a:ext cx="533400"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CC3300"/>
                </a:solidFill>
                <a:effectLst>
                  <a:outerShdw blurRad="38100" dist="38100" dir="2700000" algn="tl">
                    <a:srgbClr val="C0C0C0"/>
                  </a:outerShdw>
                </a:effectLst>
                <a:latin typeface="Times New Roman" panose="02020603050405020304" pitchFamily="18" charset="0"/>
              </a:rPr>
              <a:t>F</a:t>
            </a:r>
          </a:p>
        </p:txBody>
      </p:sp>
      <p:sp>
        <p:nvSpPr>
          <p:cNvPr id="72721" name="Line 16"/>
          <p:cNvSpPr>
            <a:spLocks noChangeShapeType="1"/>
          </p:cNvSpPr>
          <p:nvPr/>
        </p:nvSpPr>
        <p:spPr bwMode="auto">
          <a:xfrm flipH="1">
            <a:off x="7632700" y="3660775"/>
            <a:ext cx="533400" cy="0"/>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push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630605D9-95AB-476F-8BAC-64F973B5ED9D}" type="slidenum">
              <a:rPr kumimoji="0" lang="en-US" altLang="zh-CN" sz="1400" b="0" smtClean="0">
                <a:solidFill>
                  <a:schemeClr val="accent2"/>
                </a:solidFill>
              </a:rPr>
              <a:pPr>
                <a:spcBef>
                  <a:spcPct val="0"/>
                </a:spcBef>
                <a:buClrTx/>
                <a:buSzTx/>
                <a:buFontTx/>
                <a:buNone/>
              </a:pPr>
              <a:t>62</a:t>
            </a:fld>
            <a:r>
              <a:rPr kumimoji="0" lang="en-US" altLang="zh-CN" sz="1400" b="0" smtClean="0">
                <a:solidFill>
                  <a:schemeClr val="accent2"/>
                </a:solidFill>
              </a:rPr>
              <a:t>-</a:t>
            </a:r>
          </a:p>
        </p:txBody>
      </p:sp>
      <p:sp>
        <p:nvSpPr>
          <p:cNvPr id="73731" name="Rectangle 2"/>
          <p:cNvSpPr>
            <a:spLocks noGrp="1" noChangeArrowheads="1"/>
          </p:cNvSpPr>
          <p:nvPr>
            <p:ph type="title"/>
          </p:nvPr>
        </p:nvSpPr>
        <p:spPr/>
        <p:txBody>
          <a:bodyPr/>
          <a:lstStyle/>
          <a:p>
            <a:pPr eaLnBrk="1" hangingPunct="1"/>
            <a:r>
              <a:rPr lang="zh-CN" altLang="en-US" smtClean="0"/>
              <a:t>俗语和术语间的对应</a:t>
            </a:r>
          </a:p>
        </p:txBody>
      </p:sp>
      <p:graphicFrame>
        <p:nvGraphicFramePr>
          <p:cNvPr id="188416" name="Group 0"/>
          <p:cNvGraphicFramePr>
            <a:graphicFrameLocks noGrp="1"/>
          </p:cNvGraphicFramePr>
          <p:nvPr>
            <p:ph idx="1"/>
          </p:nvPr>
        </p:nvGraphicFramePr>
        <p:xfrm>
          <a:off x="1038225" y="1782763"/>
          <a:ext cx="7340600" cy="4419600"/>
        </p:xfrm>
        <a:graphic>
          <a:graphicData uri="http://schemas.openxmlformats.org/drawingml/2006/table">
            <a:tbl>
              <a:tblPr/>
              <a:tblGrid>
                <a:gridCol w="1931988"/>
                <a:gridCol w="2009775"/>
                <a:gridCol w="3398837"/>
              </a:tblGrid>
              <a:tr h="266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rgbClr val="FF3300"/>
                          </a:solidFill>
                          <a:effectLst>
                            <a:outerShdw blurRad="38100" dist="38100" dir="2700000" algn="tl">
                              <a:srgbClr val="C0C0C0"/>
                            </a:outerShdw>
                          </a:effectLst>
                          <a:latin typeface="Tahoma" pitchFamily="34" charset="0"/>
                          <a:ea typeface="楷体_GB2312" pitchFamily="49" charset="-122"/>
                        </a:rPr>
                        <a:t>俗语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rgbClr val="FF3300"/>
                          </a:solidFill>
                          <a:effectLst>
                            <a:outerShdw blurRad="38100" dist="38100" dir="2700000" algn="tl">
                              <a:srgbClr val="C0C0C0"/>
                            </a:outerShdw>
                          </a:effectLst>
                          <a:latin typeface="Tahoma" pitchFamily="34" charset="0"/>
                          <a:ea typeface="楷体_GB2312" pitchFamily="49" charset="-122"/>
                        </a:rPr>
                        <a:t>术语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rgbClr val="FF3300"/>
                          </a:solidFill>
                          <a:effectLst>
                            <a:outerShdw blurRad="38100" dist="38100" dir="2700000" algn="tl">
                              <a:srgbClr val="C0C0C0"/>
                            </a:outerShdw>
                          </a:effectLst>
                          <a:latin typeface="Tahoma" pitchFamily="34" charset="0"/>
                          <a:ea typeface="楷体_GB2312" pitchFamily="49" charset="-122"/>
                        </a:rPr>
                        <a:t>例子</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出了什么事？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用例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我的一个朋友结了婚。</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具体事物</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对象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我的一个朋友</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他未婚妻</a:t>
                      </a:r>
                      <a:r>
                        <a:rPr kumimoji="1" lang="en-US" altLang="zh-CN" sz="2000" b="1" i="0" u="none" strike="noStrike" cap="none" normalizeH="0" baseline="0">
                          <a:ln>
                            <a:noFill/>
                          </a:ln>
                          <a:solidFill>
                            <a:schemeClr val="tx1"/>
                          </a:solidFill>
                          <a:effectLst/>
                          <a:latin typeface="Times New Roman"/>
                          <a:ea typeface="宋体" pitchFamily="2" charset="-122"/>
                        </a:rPr>
                        <a:t>…</a:t>
                      </a: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事物类型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小伙</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姑娘</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玫瑰</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月老</a:t>
                      </a:r>
                      <a:r>
                        <a:rPr kumimoji="1" lang="en-US" altLang="zh-CN" sz="2000" b="1" i="0" u="none" strike="noStrike" cap="none" normalizeH="0" baseline="0">
                          <a:ln>
                            <a:noFill/>
                          </a:ln>
                          <a:solidFill>
                            <a:schemeClr val="tx1"/>
                          </a:solidFill>
                          <a:effectLst/>
                          <a:latin typeface="Times New Roman"/>
                          <a:ea typeface="宋体" pitchFamily="2" charset="-122"/>
                        </a:rPr>
                        <a:t>…</a:t>
                      </a: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属性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属性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年龄</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体格</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性情</a:t>
                      </a:r>
                      <a:r>
                        <a:rPr kumimoji="1" lang="en-US" altLang="zh-CN" sz="2000" b="1" i="0" u="none" strike="noStrike" cap="none" normalizeH="0" baseline="0">
                          <a:ln>
                            <a:noFill/>
                          </a:ln>
                          <a:solidFill>
                            <a:schemeClr val="tx1"/>
                          </a:solidFill>
                          <a:effectLst/>
                          <a:latin typeface="Times New Roman"/>
                          <a:ea typeface="宋体" pitchFamily="2" charset="-122"/>
                        </a:rPr>
                        <a:t>…</a:t>
                      </a: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能力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方法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牵线</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追求</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结婚</a:t>
                      </a:r>
                      <a:r>
                        <a:rPr kumimoji="1" lang="en-US" altLang="zh-CN" sz="2000" b="1" i="0" u="none" strike="noStrike" cap="none" normalizeH="0" baseline="0">
                          <a:ln>
                            <a:noFill/>
                          </a:ln>
                          <a:solidFill>
                            <a:schemeClr val="tx1"/>
                          </a:solidFill>
                          <a:effectLst/>
                          <a:latin typeface="Times New Roman"/>
                          <a:ea typeface="宋体" pitchFamily="2" charset="-122"/>
                        </a:rPr>
                        <a:t>…</a:t>
                      </a: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349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位置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部署</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软件园</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情侣路</a:t>
                      </a:r>
                      <a:r>
                        <a:rPr kumimoji="1" lang="en-US" altLang="zh-CN" sz="2000" b="1" i="0" u="none" strike="noStrike" cap="none" normalizeH="0" baseline="0">
                          <a:ln>
                            <a:noFill/>
                          </a:ln>
                          <a:solidFill>
                            <a:schemeClr val="tx1"/>
                          </a:solidFill>
                          <a:effectLst/>
                          <a:latin typeface="Times New Roman"/>
                          <a:ea typeface="宋体" pitchFamily="2" charset="-122"/>
                        </a:rPr>
                        <a:t>…</a:t>
                      </a: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整</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部关系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聚集关系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恋人</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小伙</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恋人</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姑娘</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349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抽</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具关系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继承关系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人</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小伙</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人</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姑娘</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合作关系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关联关系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小伙</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姑娘</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小伙</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玫瑰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成事过程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用例实现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相识</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相恋</a:t>
                      </a:r>
                      <a:r>
                        <a:rPr kumimoji="1" lang="en-US" altLang="zh-CN" sz="2000" b="1" i="0" u="none" strike="noStrike" cap="none" normalizeH="0" baseline="0">
                          <a:ln>
                            <a:noFill/>
                          </a:ln>
                          <a:solidFill>
                            <a:schemeClr val="tx1"/>
                          </a:solidFill>
                          <a:effectLst/>
                          <a:latin typeface="Tahoma" pitchFamily="34" charset="0"/>
                          <a:ea typeface="宋体" pitchFamily="2" charset="-122"/>
                        </a:rPr>
                        <a:t>,</a:t>
                      </a:r>
                      <a:r>
                        <a:rPr kumimoji="1" lang="zh-CN" altLang="en-US" sz="2000" b="1" i="0" u="none" strike="noStrike" cap="none" normalizeH="0" baseline="0">
                          <a:ln>
                            <a:noFill/>
                          </a:ln>
                          <a:solidFill>
                            <a:schemeClr val="tx1"/>
                          </a:solidFill>
                          <a:effectLst/>
                          <a:latin typeface="Tahoma" pitchFamily="34" charset="0"/>
                          <a:ea typeface="宋体" pitchFamily="2" charset="-122"/>
                        </a:rPr>
                        <a:t>结婚</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comb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55650" y="333375"/>
            <a:ext cx="7793038" cy="1143000"/>
          </a:xfrm>
        </p:spPr>
        <p:txBody>
          <a:bodyPr/>
          <a:lstStyle/>
          <a:p>
            <a:r>
              <a:rPr lang="en-US" altLang="zh-CN" smtClean="0"/>
              <a:t>1.4.3 UML</a:t>
            </a:r>
            <a:r>
              <a:rPr lang="zh-CN" altLang="en-US" smtClean="0"/>
              <a:t> </a:t>
            </a:r>
            <a:r>
              <a:rPr lang="en-US" altLang="zh-CN" smtClean="0"/>
              <a:t>based Analysis</a:t>
            </a:r>
            <a:endParaRPr lang="zh-CN" altLang="en-US" smtClean="0"/>
          </a:p>
        </p:txBody>
      </p:sp>
      <p:sp>
        <p:nvSpPr>
          <p:cNvPr id="74755" name="Rectangle 3"/>
          <p:cNvSpPr>
            <a:spLocks noGrp="1" noChangeArrowheads="1"/>
          </p:cNvSpPr>
          <p:nvPr>
            <p:ph type="body" idx="1"/>
          </p:nvPr>
        </p:nvSpPr>
        <p:spPr/>
        <p:txBody>
          <a:bodyPr/>
          <a:lstStyle/>
          <a:p>
            <a:r>
              <a:rPr lang="zh-CN" altLang="en-US" smtClean="0"/>
              <a:t>静态类图</a:t>
            </a:r>
          </a:p>
          <a:p>
            <a:r>
              <a:rPr lang="zh-CN" altLang="en-US" smtClean="0"/>
              <a:t>活动图</a:t>
            </a:r>
          </a:p>
          <a:p>
            <a:r>
              <a:rPr lang="zh-CN" altLang="en-US" smtClean="0"/>
              <a:t>顺序图</a:t>
            </a:r>
          </a:p>
          <a:p>
            <a:r>
              <a:rPr kumimoji="0" lang="zh-CN" altLang="en-US" smtClean="0"/>
              <a:t>协作图</a:t>
            </a:r>
          </a:p>
          <a:p>
            <a:r>
              <a:rPr kumimoji="0" lang="zh-CN" altLang="en-US" smtClean="0"/>
              <a:t>状态图</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BE06A91-EF26-4C60-853B-5F968B3DED4C}" type="slidenum">
              <a:rPr kumimoji="0" lang="en-US" altLang="zh-CN" sz="1400" b="0" smtClean="0">
                <a:solidFill>
                  <a:schemeClr val="accent2"/>
                </a:solidFill>
              </a:rPr>
              <a:pPr>
                <a:spcBef>
                  <a:spcPct val="0"/>
                </a:spcBef>
                <a:buClrTx/>
                <a:buSzTx/>
                <a:buFontTx/>
                <a:buNone/>
              </a:pPr>
              <a:t>64</a:t>
            </a:fld>
            <a:r>
              <a:rPr kumimoji="0" lang="en-US" altLang="zh-CN" sz="1400" b="0" smtClean="0">
                <a:solidFill>
                  <a:schemeClr val="accent2"/>
                </a:solidFill>
              </a:rPr>
              <a:t>-</a:t>
            </a:r>
          </a:p>
        </p:txBody>
      </p:sp>
      <p:sp>
        <p:nvSpPr>
          <p:cNvPr id="75779" name="Rectangle 2"/>
          <p:cNvSpPr>
            <a:spLocks noGrp="1" noChangeArrowheads="1"/>
          </p:cNvSpPr>
          <p:nvPr>
            <p:ph type="title"/>
          </p:nvPr>
        </p:nvSpPr>
        <p:spPr/>
        <p:txBody>
          <a:bodyPr/>
          <a:lstStyle/>
          <a:p>
            <a:pPr eaLnBrk="1" hangingPunct="1"/>
            <a:r>
              <a:rPr kumimoji="0" lang="zh-CN" altLang="en-US" smtClean="0"/>
              <a:t>完整故事情节的静态模型</a:t>
            </a:r>
          </a:p>
        </p:txBody>
      </p:sp>
      <p:pic>
        <p:nvPicPr>
          <p:cNvPr id="7578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12875"/>
            <a:ext cx="51371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63A704D-4EE9-4D5D-90A0-2403ECFBC85C}" type="slidenum">
              <a:rPr kumimoji="0" lang="en-US" altLang="zh-CN" sz="1400" b="0" smtClean="0">
                <a:solidFill>
                  <a:schemeClr val="accent2"/>
                </a:solidFill>
              </a:rPr>
              <a:pPr>
                <a:spcBef>
                  <a:spcPct val="0"/>
                </a:spcBef>
                <a:buClrTx/>
                <a:buSzTx/>
                <a:buFontTx/>
                <a:buNone/>
              </a:pPr>
              <a:t>65</a:t>
            </a:fld>
            <a:r>
              <a:rPr kumimoji="0" lang="en-US" altLang="zh-CN" sz="1400" b="0" smtClean="0">
                <a:solidFill>
                  <a:schemeClr val="accent2"/>
                </a:solidFill>
              </a:rPr>
              <a:t>-</a:t>
            </a:r>
          </a:p>
        </p:txBody>
      </p:sp>
      <p:sp>
        <p:nvSpPr>
          <p:cNvPr id="76803" name="Rectangle 2"/>
          <p:cNvSpPr>
            <a:spLocks noGrp="1" noChangeArrowheads="1"/>
          </p:cNvSpPr>
          <p:nvPr>
            <p:ph type="title"/>
          </p:nvPr>
        </p:nvSpPr>
        <p:spPr/>
        <p:txBody>
          <a:bodyPr/>
          <a:lstStyle/>
          <a:p>
            <a:pPr eaLnBrk="1" hangingPunct="1"/>
            <a:r>
              <a:rPr lang="zh-CN" altLang="en-US" smtClean="0"/>
              <a:t>搞清过程的活动图</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7338"/>
            <a:ext cx="7920037"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7BAADC03-9ADC-4D83-8FCE-89A7E5EC7F6D}" type="slidenum">
              <a:rPr kumimoji="0" lang="en-US" altLang="zh-CN" sz="1400" b="0" smtClean="0">
                <a:solidFill>
                  <a:schemeClr val="accent2"/>
                </a:solidFill>
              </a:rPr>
              <a:pPr>
                <a:spcBef>
                  <a:spcPct val="0"/>
                </a:spcBef>
                <a:buClrTx/>
                <a:buSzTx/>
                <a:buFontTx/>
                <a:buNone/>
              </a:pPr>
              <a:t>66</a:t>
            </a:fld>
            <a:r>
              <a:rPr kumimoji="0" lang="en-US" altLang="zh-CN" sz="1400" b="0" smtClean="0">
                <a:solidFill>
                  <a:schemeClr val="accent2"/>
                </a:solidFill>
              </a:rPr>
              <a:t>-</a:t>
            </a:r>
          </a:p>
        </p:txBody>
      </p:sp>
      <p:sp>
        <p:nvSpPr>
          <p:cNvPr id="77827" name="Rectangle 2"/>
          <p:cNvSpPr>
            <a:spLocks noGrp="1" noChangeArrowheads="1"/>
          </p:cNvSpPr>
          <p:nvPr>
            <p:ph type="title"/>
          </p:nvPr>
        </p:nvSpPr>
        <p:spPr/>
        <p:txBody>
          <a:bodyPr/>
          <a:lstStyle/>
          <a:p>
            <a:pPr eaLnBrk="1" hangingPunct="1"/>
            <a:r>
              <a:rPr lang="zh-CN" altLang="en-US" smtClean="0"/>
              <a:t>拍拖过程活动图</a:t>
            </a:r>
          </a:p>
        </p:txBody>
      </p:sp>
      <p:pic>
        <p:nvPicPr>
          <p:cNvPr id="778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06426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7"/>
          <p:cNvSpPr txBox="1">
            <a:spLocks noChangeArrowheads="1"/>
          </p:cNvSpPr>
          <p:nvPr/>
        </p:nvSpPr>
        <p:spPr bwMode="auto">
          <a:xfrm>
            <a:off x="4427538" y="3357563"/>
            <a:ext cx="720725" cy="304800"/>
          </a:xfrm>
          <a:prstGeom prst="rect">
            <a:avLst/>
          </a:prstGeom>
          <a:solidFill>
            <a:srgbClr val="FFFFA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1400" b="0">
                <a:latin typeface="Arial" pitchFamily="34" charset="0"/>
              </a:rPr>
              <a:t>……</a:t>
            </a:r>
          </a:p>
        </p:txBody>
      </p:sp>
    </p:spTree>
  </p:cSld>
  <p:clrMapOvr>
    <a:masterClrMapping/>
  </p:clrMapOvr>
  <p:transition>
    <p:push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475BF32C-FA04-4ADA-8995-18F3AA5BA5D7}" type="slidenum">
              <a:rPr kumimoji="0" lang="en-US" altLang="zh-CN" sz="1400" b="0" smtClean="0">
                <a:solidFill>
                  <a:schemeClr val="accent2"/>
                </a:solidFill>
              </a:rPr>
              <a:pPr>
                <a:spcBef>
                  <a:spcPct val="0"/>
                </a:spcBef>
                <a:buClrTx/>
                <a:buSzTx/>
                <a:buFontTx/>
                <a:buNone/>
              </a:pPr>
              <a:t>67</a:t>
            </a:fld>
            <a:r>
              <a:rPr kumimoji="0" lang="en-US" altLang="zh-CN" sz="1400" b="0" smtClean="0">
                <a:solidFill>
                  <a:schemeClr val="accent2"/>
                </a:solidFill>
              </a:rPr>
              <a:t>-</a:t>
            </a:r>
          </a:p>
        </p:txBody>
      </p:sp>
      <p:sp>
        <p:nvSpPr>
          <p:cNvPr id="78851" name="Rectangle 2"/>
          <p:cNvSpPr>
            <a:spLocks noGrp="1" noChangeArrowheads="1"/>
          </p:cNvSpPr>
          <p:nvPr>
            <p:ph type="title"/>
          </p:nvPr>
        </p:nvSpPr>
        <p:spPr/>
        <p:txBody>
          <a:bodyPr/>
          <a:lstStyle/>
          <a:p>
            <a:pPr eaLnBrk="1" hangingPunct="1"/>
            <a:r>
              <a:rPr lang="zh-CN" altLang="en-US" dirty="0" smtClean="0"/>
              <a:t>复述情节的顺序</a:t>
            </a:r>
            <a:r>
              <a:rPr lang="zh-CN" altLang="en-US" dirty="0" smtClean="0"/>
              <a:t>图</a:t>
            </a:r>
            <a:r>
              <a:rPr lang="en-US" altLang="zh-CN" dirty="0" smtClean="0"/>
              <a:t>(2-1)</a:t>
            </a:r>
            <a:endParaRPr lang="zh-CN" altLang="en-US" dirty="0" smtClean="0"/>
          </a:p>
        </p:txBody>
      </p:sp>
      <p:sp>
        <p:nvSpPr>
          <p:cNvPr id="192516" name="Text Box 4"/>
          <p:cNvSpPr txBox="1">
            <a:spLocks noChangeArrowheads="1"/>
          </p:cNvSpPr>
          <p:nvPr/>
        </p:nvSpPr>
        <p:spPr bwMode="auto">
          <a:xfrm>
            <a:off x="854075" y="1628775"/>
            <a:ext cx="549275" cy="4392613"/>
          </a:xfrm>
          <a:prstGeom prst="rect">
            <a:avLst/>
          </a:prstGeom>
          <a:noFill/>
          <a:ln w="12700">
            <a:noFill/>
            <a:miter lim="800000"/>
            <a:headEnd type="none" w="sm" len="sm"/>
            <a:tailEnd type="none" w="sm" len="sm"/>
          </a:ln>
          <a:effectLst/>
        </p:spPr>
        <p:txBody>
          <a:bodyPr vert="eaVert">
            <a:spAutoFit/>
          </a:bodyPr>
          <a:lstStyle/>
          <a:p>
            <a:pPr algn="ctr">
              <a:spcBef>
                <a:spcPct val="50000"/>
              </a:spcBef>
              <a:defRPr/>
            </a:pPr>
            <a:r>
              <a:rPr lang="zh-CN" altLang="en-US" sz="2400" b="1" u="sng" dirty="0">
                <a:solidFill>
                  <a:srgbClr val="FF3300"/>
                </a:solidFill>
                <a:effectLst>
                  <a:outerShdw blurRad="38100" dist="38100" dir="2700000" algn="tl">
                    <a:srgbClr val="C0C0C0"/>
                  </a:outerShdw>
                </a:effectLst>
                <a:latin typeface="Arial" charset="0"/>
              </a:rPr>
              <a:t>初次见面顺序图</a:t>
            </a:r>
          </a:p>
        </p:txBody>
      </p:sp>
      <p:pic>
        <p:nvPicPr>
          <p:cNvPr id="7885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412875"/>
            <a:ext cx="5164137"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4F623D9F-47E3-483B-A6E1-A17D4EC3062F}" type="slidenum">
              <a:rPr kumimoji="0" lang="en-US" altLang="zh-CN" sz="1400" b="0" smtClean="0">
                <a:solidFill>
                  <a:schemeClr val="accent2"/>
                </a:solidFill>
              </a:rPr>
              <a:pPr>
                <a:spcBef>
                  <a:spcPct val="0"/>
                </a:spcBef>
                <a:buClrTx/>
                <a:buSzTx/>
                <a:buFontTx/>
                <a:buNone/>
              </a:pPr>
              <a:t>68</a:t>
            </a:fld>
            <a:r>
              <a:rPr kumimoji="0" lang="en-US" altLang="zh-CN" sz="1400" b="0" smtClean="0">
                <a:solidFill>
                  <a:schemeClr val="accent2"/>
                </a:solidFill>
              </a:rPr>
              <a:t>-</a:t>
            </a:r>
          </a:p>
        </p:txBody>
      </p:sp>
      <p:pic>
        <p:nvPicPr>
          <p:cNvPr id="798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503363"/>
            <a:ext cx="4870450"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Text Box 7"/>
          <p:cNvSpPr txBox="1">
            <a:spLocks noChangeArrowheads="1"/>
          </p:cNvSpPr>
          <p:nvPr/>
        </p:nvSpPr>
        <p:spPr bwMode="auto">
          <a:xfrm>
            <a:off x="5867400" y="4292600"/>
            <a:ext cx="720725" cy="779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endParaRPr kumimoji="0" lang="zh-CN" altLang="en-US" sz="1800" b="0">
              <a:latin typeface="Arial" pitchFamily="34" charset="0"/>
            </a:endParaRPr>
          </a:p>
          <a:p>
            <a:pPr>
              <a:spcBef>
                <a:spcPct val="50000"/>
              </a:spcBef>
              <a:buClrTx/>
              <a:buSzTx/>
              <a:buFontTx/>
              <a:buNone/>
            </a:pPr>
            <a:endParaRPr kumimoji="0" lang="zh-CN" altLang="en-US" sz="1800" b="0">
              <a:latin typeface="Arial" pitchFamily="34" charset="0"/>
            </a:endParaRPr>
          </a:p>
        </p:txBody>
      </p:sp>
      <p:sp>
        <p:nvSpPr>
          <p:cNvPr id="6" name="Text Box 4"/>
          <p:cNvSpPr txBox="1">
            <a:spLocks noChangeArrowheads="1"/>
          </p:cNvSpPr>
          <p:nvPr/>
        </p:nvSpPr>
        <p:spPr bwMode="auto">
          <a:xfrm>
            <a:off x="849352" y="1628775"/>
            <a:ext cx="553998" cy="4392613"/>
          </a:xfrm>
          <a:prstGeom prst="rect">
            <a:avLst/>
          </a:prstGeom>
          <a:noFill/>
          <a:ln w="12700">
            <a:noFill/>
            <a:miter lim="800000"/>
            <a:headEnd type="none" w="sm" len="sm"/>
            <a:tailEnd type="none" w="sm" len="sm"/>
          </a:ln>
          <a:effectLst/>
        </p:spPr>
        <p:txBody>
          <a:bodyPr vert="eaVert">
            <a:spAutoFit/>
          </a:bodyPr>
          <a:lstStyle/>
          <a:p>
            <a:pPr algn="ctr">
              <a:spcBef>
                <a:spcPct val="50000"/>
              </a:spcBef>
              <a:defRPr/>
            </a:pPr>
            <a:r>
              <a:rPr lang="zh-CN" altLang="en-US" sz="2400" b="1" u="sng" dirty="0" smtClean="0">
                <a:solidFill>
                  <a:srgbClr val="FF3300"/>
                </a:solidFill>
                <a:effectLst>
                  <a:outerShdw blurRad="38100" dist="38100" dir="2700000" algn="tl">
                    <a:srgbClr val="C0C0C0"/>
                  </a:outerShdw>
                </a:effectLst>
                <a:latin typeface="Arial" charset="0"/>
              </a:rPr>
              <a:t>求婚过程</a:t>
            </a:r>
            <a:r>
              <a:rPr lang="zh-CN" altLang="en-US" sz="2400" b="1" u="sng" dirty="0" smtClean="0">
                <a:solidFill>
                  <a:srgbClr val="FF3300"/>
                </a:solidFill>
                <a:effectLst>
                  <a:outerShdw blurRad="38100" dist="38100" dir="2700000" algn="tl">
                    <a:srgbClr val="C0C0C0"/>
                  </a:outerShdw>
                </a:effectLst>
                <a:latin typeface="Arial" charset="0"/>
              </a:rPr>
              <a:t>顺序</a:t>
            </a:r>
            <a:r>
              <a:rPr lang="zh-CN" altLang="en-US" sz="2400" b="1" u="sng" dirty="0">
                <a:solidFill>
                  <a:srgbClr val="FF3300"/>
                </a:solidFill>
                <a:effectLst>
                  <a:outerShdw blurRad="38100" dist="38100" dir="2700000" algn="tl">
                    <a:srgbClr val="C0C0C0"/>
                  </a:outerShdw>
                </a:effectLst>
                <a:latin typeface="Arial" charset="0"/>
              </a:rPr>
              <a:t>图</a:t>
            </a:r>
          </a:p>
        </p:txBody>
      </p:sp>
      <p:sp>
        <p:nvSpPr>
          <p:cNvPr id="8" name="Rectangle 2"/>
          <p:cNvSpPr>
            <a:spLocks noGrp="1" noChangeArrowheads="1"/>
          </p:cNvSpPr>
          <p:nvPr>
            <p:ph type="title"/>
          </p:nvPr>
        </p:nvSpPr>
        <p:spPr/>
        <p:txBody>
          <a:bodyPr/>
          <a:lstStyle/>
          <a:p>
            <a:pPr eaLnBrk="1" hangingPunct="1"/>
            <a:r>
              <a:rPr lang="zh-CN" altLang="en-US" dirty="0" smtClean="0"/>
              <a:t>复述情节的顺序</a:t>
            </a:r>
            <a:r>
              <a:rPr lang="zh-CN" altLang="en-US" dirty="0" smtClean="0"/>
              <a:t>图</a:t>
            </a:r>
            <a:r>
              <a:rPr lang="en-US" altLang="zh-CN" dirty="0" smtClean="0"/>
              <a:t>(2-2)</a:t>
            </a:r>
            <a:endParaRPr lang="zh-CN" altLang="en-US" dirty="0" smtClean="0"/>
          </a:p>
        </p:txBody>
      </p:sp>
    </p:spTree>
  </p:cSld>
  <p:clrMapOvr>
    <a:masterClrMapping/>
  </p:clrMapOvr>
  <p:transition>
    <p:push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5C8D402D-B28A-43B5-BA82-77DABD48C5D9}" type="slidenum">
              <a:rPr kumimoji="0" lang="en-US" altLang="zh-CN" sz="1400" b="0" smtClean="0">
                <a:solidFill>
                  <a:schemeClr val="accent2"/>
                </a:solidFill>
              </a:rPr>
              <a:pPr>
                <a:spcBef>
                  <a:spcPct val="0"/>
                </a:spcBef>
                <a:buClrTx/>
                <a:buSzTx/>
                <a:buFontTx/>
                <a:buNone/>
              </a:pPr>
              <a:t>69</a:t>
            </a:fld>
            <a:r>
              <a:rPr kumimoji="0" lang="en-US" altLang="zh-CN" sz="1400" b="0" smtClean="0">
                <a:solidFill>
                  <a:schemeClr val="accent2"/>
                </a:solidFill>
              </a:rPr>
              <a:t>-</a:t>
            </a:r>
          </a:p>
        </p:txBody>
      </p:sp>
      <p:sp>
        <p:nvSpPr>
          <p:cNvPr id="80899" name="Rectangle 2"/>
          <p:cNvSpPr>
            <a:spLocks noGrp="1" noChangeArrowheads="1"/>
          </p:cNvSpPr>
          <p:nvPr>
            <p:ph type="title"/>
          </p:nvPr>
        </p:nvSpPr>
        <p:spPr/>
        <p:txBody>
          <a:bodyPr/>
          <a:lstStyle/>
          <a:p>
            <a:pPr eaLnBrk="1" hangingPunct="1"/>
            <a:r>
              <a:rPr lang="zh-CN" altLang="en-US" smtClean="0"/>
              <a:t>理清头绪的协作图</a:t>
            </a:r>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844675"/>
            <a:ext cx="6264275"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eaLnBrk="1" hangingPunct="1"/>
            <a:r>
              <a:rPr lang="en-US" altLang="zh-CN" smtClean="0"/>
              <a:t>What Is a Model?</a:t>
            </a:r>
          </a:p>
        </p:txBody>
      </p:sp>
      <p:sp>
        <p:nvSpPr>
          <p:cNvPr id="17411" name="Rectangle 3"/>
          <p:cNvSpPr>
            <a:spLocks noGrp="1"/>
          </p:cNvSpPr>
          <p:nvPr>
            <p:ph type="body" idx="1"/>
          </p:nvPr>
        </p:nvSpPr>
        <p:spPr>
          <a:xfrm>
            <a:off x="457200" y="1219200"/>
            <a:ext cx="8229600" cy="4937125"/>
          </a:xfrm>
        </p:spPr>
        <p:txBody>
          <a:bodyPr/>
          <a:lstStyle/>
          <a:p>
            <a:pPr eaLnBrk="1" hangingPunct="1">
              <a:buFont typeface="Wingdings" pitchFamily="2" charset="2"/>
              <a:buChar char="w"/>
            </a:pPr>
            <a:r>
              <a:rPr lang="en-US" altLang="zh-CN" smtClean="0"/>
              <a:t>A model is a simplification of reality.</a:t>
            </a:r>
          </a:p>
        </p:txBody>
      </p:sp>
      <p:sp>
        <p:nvSpPr>
          <p:cNvPr id="17412" name="Rectangle 4"/>
          <p:cNvSpPr>
            <a:spLocks noChangeArrowheads="1"/>
          </p:cNvSpPr>
          <p:nvPr/>
        </p:nvSpPr>
        <p:spPr bwMode="auto">
          <a:xfrm>
            <a:off x="0" y="889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en-US" altLang="zh-CN" sz="2400">
              <a:solidFill>
                <a:srgbClr val="000000"/>
              </a:solidFill>
            </a:endParaRPr>
          </a:p>
          <a:p>
            <a:endParaRPr kumimoji="1" lang="zh-CN" altLang="en-US" sz="2400">
              <a:solidFill>
                <a:srgbClr val="000000"/>
              </a:solidFill>
            </a:endParaRPr>
          </a:p>
        </p:txBody>
      </p:sp>
      <p:sp>
        <p:nvSpPr>
          <p:cNvPr id="17413" name="Rectangle 5"/>
          <p:cNvSpPr>
            <a:spLocks noChangeArrowheads="1"/>
          </p:cNvSpPr>
          <p:nvPr/>
        </p:nvSpPr>
        <p:spPr bwMode="auto">
          <a:xfrm>
            <a:off x="0" y="172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1000">
              <a:solidFill>
                <a:srgbClr val="000000"/>
              </a:solidFill>
            </a:endParaRPr>
          </a:p>
        </p:txBody>
      </p:sp>
      <p:sp>
        <p:nvSpPr>
          <p:cNvPr id="17414" name="Rectangle 12"/>
          <p:cNvSpPr>
            <a:spLocks noChangeArrowheads="1"/>
          </p:cNvSpPr>
          <p:nvPr/>
        </p:nvSpPr>
        <p:spPr bwMode="auto">
          <a:xfrm>
            <a:off x="0" y="5132388"/>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en-US" altLang="zh-CN" sz="2400">
              <a:solidFill>
                <a:srgbClr val="000000"/>
              </a:solidFill>
            </a:endParaRPr>
          </a:p>
          <a:p>
            <a:endParaRPr kumimoji="1" lang="zh-CN" altLang="en-US" sz="2400">
              <a:solidFill>
                <a:srgbClr val="000000"/>
              </a:solidFill>
            </a:endParaRPr>
          </a:p>
        </p:txBody>
      </p:sp>
      <p:pic>
        <p:nvPicPr>
          <p:cNvPr id="17415"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797050"/>
            <a:ext cx="2819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688" y="2855913"/>
            <a:ext cx="269240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4854575"/>
            <a:ext cx="28194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8600" y="3338513"/>
            <a:ext cx="914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514600"/>
            <a:ext cx="36195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定点观察的状态图</a:t>
            </a:r>
          </a:p>
        </p:txBody>
      </p:sp>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00213"/>
            <a:ext cx="7343775"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4"/>
          <p:cNvSpPr>
            <a:spLocks noChangeArrowheads="1"/>
          </p:cNvSpPr>
          <p:nvPr/>
        </p:nvSpPr>
        <p:spPr bwMode="auto">
          <a:xfrm>
            <a:off x="3205163" y="1917700"/>
            <a:ext cx="935037" cy="2873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初步交往阶段</a:t>
            </a:r>
          </a:p>
        </p:txBody>
      </p:sp>
      <p:sp>
        <p:nvSpPr>
          <p:cNvPr id="81925" name="Rectangle 5"/>
          <p:cNvSpPr>
            <a:spLocks noChangeArrowheads="1"/>
          </p:cNvSpPr>
          <p:nvPr/>
        </p:nvSpPr>
        <p:spPr bwMode="auto">
          <a:xfrm>
            <a:off x="4427538" y="1846263"/>
            <a:ext cx="1584325" cy="287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确定恋爱关系</a:t>
            </a:r>
          </a:p>
        </p:txBody>
      </p:sp>
      <p:sp>
        <p:nvSpPr>
          <p:cNvPr id="81926" name="Rectangle 6"/>
          <p:cNvSpPr>
            <a:spLocks noChangeArrowheads="1"/>
          </p:cNvSpPr>
          <p:nvPr/>
        </p:nvSpPr>
        <p:spPr bwMode="auto">
          <a:xfrm>
            <a:off x="6300788" y="1916113"/>
            <a:ext cx="1008062" cy="217487"/>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热恋阶段</a:t>
            </a:r>
          </a:p>
        </p:txBody>
      </p:sp>
      <p:sp>
        <p:nvSpPr>
          <p:cNvPr id="81927" name="Rectangle 7"/>
          <p:cNvSpPr>
            <a:spLocks noChangeArrowheads="1"/>
          </p:cNvSpPr>
          <p:nvPr/>
        </p:nvSpPr>
        <p:spPr bwMode="auto">
          <a:xfrm>
            <a:off x="4643438" y="3429000"/>
            <a:ext cx="1008062" cy="21748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热恋阶段</a:t>
            </a:r>
          </a:p>
        </p:txBody>
      </p:sp>
      <p:sp>
        <p:nvSpPr>
          <p:cNvPr id="81928" name="Rectangle 8"/>
          <p:cNvSpPr>
            <a:spLocks noChangeArrowheads="1"/>
          </p:cNvSpPr>
          <p:nvPr/>
        </p:nvSpPr>
        <p:spPr bwMode="auto">
          <a:xfrm>
            <a:off x="6300788" y="4724400"/>
            <a:ext cx="1008062" cy="21748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关系稳定阶段</a:t>
            </a:r>
          </a:p>
        </p:txBody>
      </p:sp>
      <p:sp>
        <p:nvSpPr>
          <p:cNvPr id="81929" name="Rectangle 9"/>
          <p:cNvSpPr>
            <a:spLocks noChangeArrowheads="1"/>
          </p:cNvSpPr>
          <p:nvPr/>
        </p:nvSpPr>
        <p:spPr bwMode="auto">
          <a:xfrm>
            <a:off x="3276600" y="4724400"/>
            <a:ext cx="1008063" cy="21748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订婚阶段</a:t>
            </a:r>
          </a:p>
        </p:txBody>
      </p:sp>
      <p:sp>
        <p:nvSpPr>
          <p:cNvPr id="81930" name="Rectangle 10"/>
          <p:cNvSpPr>
            <a:spLocks noChangeArrowheads="1"/>
          </p:cNvSpPr>
          <p:nvPr/>
        </p:nvSpPr>
        <p:spPr bwMode="auto">
          <a:xfrm>
            <a:off x="4643438" y="3429000"/>
            <a:ext cx="1008062" cy="21748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关系不稳定阶段</a:t>
            </a:r>
          </a:p>
        </p:txBody>
      </p:sp>
      <p:sp>
        <p:nvSpPr>
          <p:cNvPr id="81931" name="Rectangle 11"/>
          <p:cNvSpPr>
            <a:spLocks noChangeArrowheads="1"/>
          </p:cNvSpPr>
          <p:nvPr/>
        </p:nvSpPr>
        <p:spPr bwMode="auto">
          <a:xfrm>
            <a:off x="6084888" y="3429000"/>
            <a:ext cx="15843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1400"/>
              <a:t>拜见双方父母</a:t>
            </a:r>
          </a:p>
        </p:txBody>
      </p:sp>
    </p:spTree>
  </p:cSld>
  <p:clrMapOvr>
    <a:masterClrMapping/>
  </p:clrMapOvr>
  <p:transition>
    <p:push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59D2E3D-231E-43B4-9BC3-103E336BF3F6}" type="slidenum">
              <a:rPr kumimoji="0" lang="en-US" altLang="zh-CN" sz="1400" b="0" smtClean="0">
                <a:solidFill>
                  <a:schemeClr val="accent2"/>
                </a:solidFill>
              </a:rPr>
              <a:pPr>
                <a:spcBef>
                  <a:spcPct val="0"/>
                </a:spcBef>
                <a:buClrTx/>
                <a:buSzTx/>
                <a:buFontTx/>
                <a:buNone/>
              </a:pPr>
              <a:t>71</a:t>
            </a:fld>
            <a:r>
              <a:rPr kumimoji="0" lang="en-US" altLang="zh-CN" sz="1400" b="0" smtClean="0">
                <a:solidFill>
                  <a:schemeClr val="accent2"/>
                </a:solidFill>
              </a:rPr>
              <a:t>-</a:t>
            </a:r>
          </a:p>
        </p:txBody>
      </p:sp>
      <p:sp>
        <p:nvSpPr>
          <p:cNvPr id="82947" name="Rectangle 2"/>
          <p:cNvSpPr>
            <a:spLocks noGrp="1" noChangeArrowheads="1"/>
          </p:cNvSpPr>
          <p:nvPr>
            <p:ph type="title"/>
          </p:nvPr>
        </p:nvSpPr>
        <p:spPr/>
        <p:txBody>
          <a:bodyPr/>
          <a:lstStyle/>
          <a:p>
            <a:pPr eaLnBrk="1" hangingPunct="1"/>
            <a:r>
              <a:rPr lang="zh-CN" altLang="en-US" smtClean="0"/>
              <a:t>作业</a:t>
            </a:r>
            <a:endParaRPr lang="en-US" altLang="zh-CN" smtClean="0"/>
          </a:p>
        </p:txBody>
      </p:sp>
      <p:sp>
        <p:nvSpPr>
          <p:cNvPr id="82948" name="Rectangle 3"/>
          <p:cNvSpPr>
            <a:spLocks noGrp="1" noChangeArrowheads="1"/>
          </p:cNvSpPr>
          <p:nvPr>
            <p:ph type="body" idx="1"/>
          </p:nvPr>
        </p:nvSpPr>
        <p:spPr>
          <a:xfrm>
            <a:off x="250825" y="1700213"/>
            <a:ext cx="7993063" cy="4465637"/>
          </a:xfrm>
        </p:spPr>
        <p:txBody>
          <a:bodyPr/>
          <a:lstStyle/>
          <a:p>
            <a:pPr eaLnBrk="1" hangingPunct="1"/>
            <a:r>
              <a:rPr lang="zh-CN" altLang="en-US" dirty="0" smtClean="0"/>
              <a:t>安装</a:t>
            </a:r>
            <a:r>
              <a:rPr lang="zh-CN" altLang="en-US" dirty="0" smtClean="0"/>
              <a:t>相关建模工具：</a:t>
            </a:r>
            <a:endParaRPr lang="en-US" altLang="zh-CN" dirty="0" smtClean="0"/>
          </a:p>
          <a:p>
            <a:pPr lvl="1" eaLnBrk="1" hangingPunct="1"/>
            <a:r>
              <a:rPr lang="en-US" altLang="zh-CN" dirty="0" smtClean="0"/>
              <a:t>Enterprise Architect</a:t>
            </a:r>
          </a:p>
          <a:p>
            <a:pPr lvl="1" eaLnBrk="1" hangingPunct="1"/>
            <a:r>
              <a:rPr lang="en-US" altLang="zh-CN" dirty="0" smtClean="0"/>
              <a:t>RSA</a:t>
            </a:r>
          </a:p>
          <a:p>
            <a:pPr lvl="1" eaLnBrk="1" hangingPunct="1"/>
            <a:r>
              <a:rPr lang="en-US" altLang="zh-CN" dirty="0" smtClean="0"/>
              <a:t>Rose</a:t>
            </a:r>
            <a:endParaRPr lang="zh-CN" altLang="en-US" dirty="0" smtClean="0"/>
          </a:p>
        </p:txBody>
      </p:sp>
    </p:spTree>
  </p:cSld>
  <p:clrMapOvr>
    <a:masterClrMapping/>
  </p:clrMapOvr>
  <p:transition>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79388" y="188913"/>
            <a:ext cx="8496300" cy="1143000"/>
          </a:xfrm>
        </p:spPr>
        <p:txBody>
          <a:bodyPr/>
          <a:lstStyle/>
          <a:p>
            <a:pPr eaLnBrk="1" hangingPunct="1"/>
            <a:r>
              <a:rPr lang="en-US" altLang="zh-CN" dirty="0" smtClean="0"/>
              <a:t>What is </a:t>
            </a:r>
            <a:r>
              <a:rPr lang="en-US" altLang="zh-CN" dirty="0" smtClean="0"/>
              <a:t>Modeling</a:t>
            </a:r>
            <a:r>
              <a:rPr lang="en-US" altLang="zh-CN" dirty="0"/>
              <a:t>?</a:t>
            </a:r>
            <a:endParaRPr lang="zh-CN" altLang="en-US" dirty="0" smtClean="0"/>
          </a:p>
        </p:txBody>
      </p:sp>
      <p:sp>
        <p:nvSpPr>
          <p:cNvPr id="19459" name="Rectangle 3"/>
          <p:cNvSpPr>
            <a:spLocks noGrp="1" noChangeArrowheads="1"/>
          </p:cNvSpPr>
          <p:nvPr>
            <p:ph type="body" idx="4294967295"/>
          </p:nvPr>
        </p:nvSpPr>
        <p:spPr/>
        <p:txBody>
          <a:bodyPr/>
          <a:lstStyle/>
          <a:p>
            <a:pPr eaLnBrk="1" hangingPunct="1">
              <a:defRPr/>
            </a:pPr>
            <a:r>
              <a:rPr lang="zh-CN" altLang="en-US" dirty="0">
                <a:solidFill>
                  <a:schemeClr val="tx2">
                    <a:lumMod val="75000"/>
                  </a:schemeClr>
                </a:solidFill>
              </a:rPr>
              <a:t>建模就是认识现实</a:t>
            </a:r>
            <a:r>
              <a:rPr lang="zh-CN" altLang="en-US" dirty="0" smtClean="0">
                <a:solidFill>
                  <a:schemeClr val="tx2">
                    <a:lumMod val="75000"/>
                  </a:schemeClr>
                </a:solidFill>
              </a:rPr>
              <a:t>世界的过程</a:t>
            </a:r>
            <a:endParaRPr lang="zh-CN" altLang="en-US" dirty="0">
              <a:solidFill>
                <a:schemeClr val="tx2">
                  <a:lumMod val="75000"/>
                </a:schemeClr>
              </a:solidFill>
            </a:endParaRPr>
          </a:p>
        </p:txBody>
      </p:sp>
      <p:sp>
        <p:nvSpPr>
          <p:cNvPr id="18436" name="Rectangle 4"/>
          <p:cNvSpPr>
            <a:spLocks noChangeArrowheads="1"/>
          </p:cNvSpPr>
          <p:nvPr/>
        </p:nvSpPr>
        <p:spPr bwMode="auto">
          <a:xfrm>
            <a:off x="1692275" y="2706688"/>
            <a:ext cx="2376488" cy="2809875"/>
          </a:xfrm>
          <a:prstGeom prst="rect">
            <a:avLst/>
          </a:prstGeom>
          <a:solidFill>
            <a:srgbClr val="C0C0C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37" name="Rectangle 5"/>
          <p:cNvSpPr>
            <a:spLocks noChangeArrowheads="1"/>
          </p:cNvSpPr>
          <p:nvPr/>
        </p:nvSpPr>
        <p:spPr bwMode="auto">
          <a:xfrm>
            <a:off x="5292725" y="2706688"/>
            <a:ext cx="2087563" cy="2809875"/>
          </a:xfrm>
          <a:prstGeom prst="rect">
            <a:avLst/>
          </a:prstGeom>
          <a:solidFill>
            <a:srgbClr val="CC99FF"/>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38" name="AutoShape 6"/>
          <p:cNvSpPr>
            <a:spLocks noChangeArrowheads="1"/>
          </p:cNvSpPr>
          <p:nvPr/>
        </p:nvSpPr>
        <p:spPr bwMode="auto">
          <a:xfrm>
            <a:off x="1908175" y="3140075"/>
            <a:ext cx="503238" cy="503238"/>
          </a:xfrm>
          <a:prstGeom prst="sun">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39" name="AutoShape 7"/>
          <p:cNvSpPr>
            <a:spLocks noChangeArrowheads="1"/>
          </p:cNvSpPr>
          <p:nvPr/>
        </p:nvSpPr>
        <p:spPr bwMode="auto">
          <a:xfrm>
            <a:off x="3132138" y="3140075"/>
            <a:ext cx="504825" cy="576263"/>
          </a:xfrm>
          <a:prstGeom prst="moon">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40" name="AutoShape 8"/>
          <p:cNvSpPr>
            <a:spLocks noChangeArrowheads="1"/>
          </p:cNvSpPr>
          <p:nvPr/>
        </p:nvSpPr>
        <p:spPr bwMode="auto">
          <a:xfrm>
            <a:off x="2627313" y="3427413"/>
            <a:ext cx="649287" cy="720725"/>
          </a:xfrm>
          <a:prstGeom prst="lightningBol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41" name="AutoShape 9"/>
          <p:cNvSpPr>
            <a:spLocks noChangeArrowheads="1"/>
          </p:cNvSpPr>
          <p:nvPr/>
        </p:nvSpPr>
        <p:spPr bwMode="auto">
          <a:xfrm>
            <a:off x="6516688" y="4795838"/>
            <a:ext cx="431800"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8442" name="AutoShape 10"/>
          <p:cNvSpPr>
            <a:spLocks noChangeArrowheads="1"/>
          </p:cNvSpPr>
          <p:nvPr/>
        </p:nvSpPr>
        <p:spPr bwMode="auto">
          <a:xfrm>
            <a:off x="3132138" y="4364038"/>
            <a:ext cx="431800" cy="431800"/>
          </a:xfrm>
          <a:prstGeom prst="smileyFace">
            <a:avLst>
              <a:gd name="adj" fmla="val 465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43" name="Oval 11"/>
          <p:cNvSpPr>
            <a:spLocks noChangeArrowheads="1"/>
          </p:cNvSpPr>
          <p:nvPr/>
        </p:nvSpPr>
        <p:spPr bwMode="auto">
          <a:xfrm>
            <a:off x="5580063" y="4435475"/>
            <a:ext cx="504825" cy="433388"/>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44" name="AutoShape 12"/>
          <p:cNvSpPr>
            <a:spLocks noChangeArrowheads="1"/>
          </p:cNvSpPr>
          <p:nvPr/>
        </p:nvSpPr>
        <p:spPr bwMode="auto">
          <a:xfrm>
            <a:off x="5724525" y="5011738"/>
            <a:ext cx="720725" cy="360362"/>
          </a:xfrm>
          <a:prstGeom prst="rtTriangl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endParaRPr kumimoji="0" lang="zh-CN" altLang="en-US" sz="1800" b="0">
              <a:latin typeface="Arial" pitchFamily="34" charset="0"/>
            </a:endParaRPr>
          </a:p>
        </p:txBody>
      </p:sp>
      <p:sp>
        <p:nvSpPr>
          <p:cNvPr id="18445" name="AutoShape 13"/>
          <p:cNvSpPr>
            <a:spLocks noChangeArrowheads="1"/>
          </p:cNvSpPr>
          <p:nvPr/>
        </p:nvSpPr>
        <p:spPr bwMode="auto">
          <a:xfrm>
            <a:off x="6516688" y="4219575"/>
            <a:ext cx="503237" cy="64928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8446" name="Line 14"/>
          <p:cNvSpPr>
            <a:spLocks noChangeShapeType="1"/>
          </p:cNvSpPr>
          <p:nvPr/>
        </p:nvSpPr>
        <p:spPr bwMode="auto">
          <a:xfrm>
            <a:off x="3851275" y="3211513"/>
            <a:ext cx="1800225" cy="1587"/>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47" name="Line 15"/>
          <p:cNvSpPr>
            <a:spLocks noChangeShapeType="1"/>
          </p:cNvSpPr>
          <p:nvPr/>
        </p:nvSpPr>
        <p:spPr bwMode="auto">
          <a:xfrm flipH="1">
            <a:off x="3779838" y="4868863"/>
            <a:ext cx="1728787" cy="1587"/>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8976" name="Text Box 16"/>
          <p:cNvSpPr txBox="1">
            <a:spLocks noChangeArrowheads="1"/>
          </p:cNvSpPr>
          <p:nvPr/>
        </p:nvSpPr>
        <p:spPr bwMode="auto">
          <a:xfrm>
            <a:off x="2195513" y="2779713"/>
            <a:ext cx="1657350" cy="457200"/>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400" b="1">
                <a:effectLst>
                  <a:outerShdw blurRad="38100" dist="38100" dir="2700000" algn="tl">
                    <a:srgbClr val="C0C0C0"/>
                  </a:outerShdw>
                </a:effectLst>
                <a:latin typeface="Times New Roman" pitchFamily="18" charset="0"/>
              </a:rPr>
              <a:t>客观世界</a:t>
            </a:r>
          </a:p>
        </p:txBody>
      </p:sp>
      <p:sp>
        <p:nvSpPr>
          <p:cNvPr id="168977" name="Text Box 17"/>
          <p:cNvSpPr txBox="1">
            <a:spLocks noChangeArrowheads="1"/>
          </p:cNvSpPr>
          <p:nvPr/>
        </p:nvSpPr>
        <p:spPr bwMode="auto">
          <a:xfrm>
            <a:off x="5580063" y="2779713"/>
            <a:ext cx="1655762" cy="457200"/>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400" b="1">
                <a:effectLst>
                  <a:outerShdw blurRad="38100" dist="38100" dir="2700000" algn="tl">
                    <a:srgbClr val="C0C0C0"/>
                  </a:outerShdw>
                </a:effectLst>
                <a:latin typeface="Times New Roman" pitchFamily="18" charset="0"/>
              </a:rPr>
              <a:t>主观世界</a:t>
            </a:r>
          </a:p>
        </p:txBody>
      </p:sp>
      <p:sp>
        <p:nvSpPr>
          <p:cNvPr id="18450" name="Text Box 18"/>
          <p:cNvSpPr txBox="1">
            <a:spLocks noChangeArrowheads="1"/>
          </p:cNvSpPr>
          <p:nvPr/>
        </p:nvSpPr>
        <p:spPr bwMode="auto">
          <a:xfrm>
            <a:off x="4068763" y="321151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a:solidFill>
                  <a:schemeClr val="hlink"/>
                </a:solidFill>
                <a:latin typeface="Times New Roman" pitchFamily="18" charset="0"/>
              </a:rPr>
              <a:t>认识世界</a:t>
            </a:r>
          </a:p>
        </p:txBody>
      </p:sp>
      <p:sp>
        <p:nvSpPr>
          <p:cNvPr id="18451" name="Text Box 19"/>
          <p:cNvSpPr txBox="1">
            <a:spLocks noChangeArrowheads="1"/>
          </p:cNvSpPr>
          <p:nvPr/>
        </p:nvSpPr>
        <p:spPr bwMode="auto">
          <a:xfrm>
            <a:off x="4067175" y="4868863"/>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a:solidFill>
                  <a:schemeClr val="hlink"/>
                </a:solidFill>
                <a:latin typeface="Times New Roman" pitchFamily="18" charset="0"/>
              </a:rPr>
              <a:t>改造世界</a:t>
            </a:r>
          </a:p>
        </p:txBody>
      </p:sp>
      <p:sp>
        <p:nvSpPr>
          <p:cNvPr id="18452" name="AutoShape 20"/>
          <p:cNvSpPr>
            <a:spLocks noChangeArrowheads="1"/>
          </p:cNvSpPr>
          <p:nvPr/>
        </p:nvSpPr>
        <p:spPr bwMode="auto">
          <a:xfrm>
            <a:off x="5435600" y="3141663"/>
            <a:ext cx="1800225" cy="1150937"/>
          </a:xfrm>
          <a:prstGeom prst="cloudCallout">
            <a:avLst>
              <a:gd name="adj1" fmla="val -133685"/>
              <a:gd name="adj2" fmla="val 89861"/>
            </a:avLst>
          </a:prstGeom>
          <a:solidFill>
            <a:srgbClr val="FF99CC"/>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a:latin typeface="Times New Roman" pitchFamily="18" charset="0"/>
              </a:rPr>
              <a:t>世界是什么样的呢</a:t>
            </a:r>
            <a:r>
              <a:rPr lang="en-US" altLang="zh-CN" sz="2000">
                <a:latin typeface="Times New Roman" pitchFamily="18" charset="0"/>
              </a:rPr>
              <a:t>?</a:t>
            </a:r>
          </a:p>
        </p:txBody>
      </p:sp>
      <p:pic>
        <p:nvPicPr>
          <p:cNvPr id="18453" name="Picture 21" descr="AN011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3932238"/>
            <a:ext cx="5921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22" descr="NA0144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438" y="4579938"/>
            <a:ext cx="6365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kumimoji="0" lang="en-US" altLang="zh-CN" sz="3200" kern="1200" dirty="0">
                <a:solidFill>
                  <a:srgbClr val="002060"/>
                </a:solidFill>
                <a:latin typeface="Bookman Old Style"/>
                <a:ea typeface="宋体" panose="02010600030101010101" pitchFamily="2" charset="-122"/>
              </a:rPr>
              <a:t>The Importance of Modeling</a:t>
            </a:r>
            <a:endParaRPr lang="zh-CN" altLang="en-US" dirty="0">
              <a:solidFill>
                <a:srgbClr val="002060"/>
              </a:solidFill>
            </a:endParaRP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3125788"/>
            <a:ext cx="2476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8" y="2909888"/>
            <a:ext cx="28098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Text Box 5"/>
          <p:cNvSpPr txBox="1">
            <a:spLocks noChangeArrowheads="1"/>
          </p:cNvSpPr>
          <p:nvPr/>
        </p:nvSpPr>
        <p:spPr bwMode="auto">
          <a:xfrm>
            <a:off x="541338" y="4767263"/>
            <a:ext cx="2952750" cy="519112"/>
          </a:xfrm>
          <a:prstGeom prst="rect">
            <a:avLst/>
          </a:prstGeom>
          <a:noFill/>
          <a:ln w="9525">
            <a:noFill/>
            <a:miter lim="800000"/>
            <a:headEnd/>
            <a:tailEnd/>
          </a:ln>
          <a:effectLst/>
        </p:spPr>
        <p:txBody>
          <a:bodyPr>
            <a:spAutoFit/>
          </a:bodyPr>
          <a:lstStyle/>
          <a:p>
            <a:pPr algn="ctr" eaLnBrk="1" hangingPunct="1">
              <a:spcBef>
                <a:spcPct val="50000"/>
              </a:spcBef>
              <a:defRPr/>
            </a:pPr>
            <a:r>
              <a:rPr kumimoji="1" lang="en-US" altLang="zh-CN" sz="2800" b="1">
                <a:solidFill>
                  <a:srgbClr val="000066"/>
                </a:solidFill>
                <a:effectLst>
                  <a:outerShdw blurRad="38100" dist="38100" dir="2700000" algn="tl">
                    <a:srgbClr val="C0C0C0"/>
                  </a:outerShdw>
                </a:effectLst>
                <a:latin typeface="Tahoma" pitchFamily="34" charset="0"/>
              </a:rPr>
              <a:t>Paper Airplane</a:t>
            </a:r>
          </a:p>
        </p:txBody>
      </p:sp>
      <p:sp>
        <p:nvSpPr>
          <p:cNvPr id="131078" name="Text Box 6"/>
          <p:cNvSpPr txBox="1">
            <a:spLocks noChangeArrowheads="1"/>
          </p:cNvSpPr>
          <p:nvPr/>
        </p:nvSpPr>
        <p:spPr bwMode="auto">
          <a:xfrm>
            <a:off x="4932363" y="4781550"/>
            <a:ext cx="2952750" cy="519113"/>
          </a:xfrm>
          <a:prstGeom prst="rect">
            <a:avLst/>
          </a:prstGeom>
          <a:noFill/>
          <a:ln w="9525">
            <a:noFill/>
            <a:miter lim="800000"/>
            <a:headEnd/>
            <a:tailEnd/>
          </a:ln>
          <a:effectLst/>
        </p:spPr>
        <p:txBody>
          <a:bodyPr>
            <a:spAutoFit/>
          </a:bodyPr>
          <a:lstStyle/>
          <a:p>
            <a:pPr algn="ctr" eaLnBrk="1" hangingPunct="1">
              <a:spcBef>
                <a:spcPct val="50000"/>
              </a:spcBef>
              <a:defRPr/>
            </a:pPr>
            <a:r>
              <a:rPr kumimoji="1" lang="en-US" altLang="zh-CN" sz="2800" b="1">
                <a:solidFill>
                  <a:srgbClr val="000066"/>
                </a:solidFill>
                <a:effectLst>
                  <a:outerShdw blurRad="38100" dist="38100" dir="2700000" algn="tl">
                    <a:srgbClr val="C0C0C0"/>
                  </a:outerShdw>
                </a:effectLst>
                <a:latin typeface="Tahoma" pitchFamily="34" charset="0"/>
              </a:rPr>
              <a:t>Fighter Jet</a:t>
            </a:r>
          </a:p>
        </p:txBody>
      </p:sp>
      <p:sp>
        <p:nvSpPr>
          <p:cNvPr id="19463" name="Line 7"/>
          <p:cNvSpPr>
            <a:spLocks noChangeShapeType="1"/>
          </p:cNvSpPr>
          <p:nvPr/>
        </p:nvSpPr>
        <p:spPr bwMode="auto">
          <a:xfrm>
            <a:off x="541338" y="2779713"/>
            <a:ext cx="7848600" cy="0"/>
          </a:xfrm>
          <a:prstGeom prst="line">
            <a:avLst/>
          </a:prstGeom>
          <a:noFill/>
          <a:ln w="76200">
            <a:solidFill>
              <a:schemeClr va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1080" name="Text Box 8"/>
          <p:cNvSpPr txBox="1">
            <a:spLocks noChangeArrowheads="1"/>
          </p:cNvSpPr>
          <p:nvPr/>
        </p:nvSpPr>
        <p:spPr bwMode="auto">
          <a:xfrm>
            <a:off x="250825" y="2179638"/>
            <a:ext cx="2952750" cy="457200"/>
          </a:xfrm>
          <a:prstGeom prst="rect">
            <a:avLst/>
          </a:prstGeom>
          <a:noFill/>
          <a:ln w="9525">
            <a:noFill/>
            <a:miter lim="800000"/>
            <a:headEnd/>
            <a:tailEnd/>
          </a:ln>
          <a:effectLst/>
        </p:spPr>
        <p:txBody>
          <a:bodyPr>
            <a:spAutoFit/>
          </a:bodyPr>
          <a:lstStyle/>
          <a:p>
            <a:pPr algn="ctr" eaLnBrk="1" hangingPunct="1">
              <a:spcBef>
                <a:spcPct val="50000"/>
              </a:spcBef>
              <a:defRPr/>
            </a:pPr>
            <a:r>
              <a:rPr kumimoji="1" lang="en-US" altLang="zh-CN" sz="2400" b="1">
                <a:solidFill>
                  <a:schemeClr val="hlink"/>
                </a:solidFill>
                <a:effectLst>
                  <a:outerShdw blurRad="38100" dist="38100" dir="2700000" algn="tl">
                    <a:srgbClr val="C0C0C0"/>
                  </a:outerShdw>
                </a:effectLst>
                <a:latin typeface="Tahoma" pitchFamily="34" charset="0"/>
              </a:rPr>
              <a:t>Less Important</a:t>
            </a:r>
          </a:p>
        </p:txBody>
      </p:sp>
      <p:sp>
        <p:nvSpPr>
          <p:cNvPr id="131081" name="Text Box 9"/>
          <p:cNvSpPr txBox="1">
            <a:spLocks noChangeArrowheads="1"/>
          </p:cNvSpPr>
          <p:nvPr/>
        </p:nvSpPr>
        <p:spPr bwMode="auto">
          <a:xfrm>
            <a:off x="5508625" y="2251075"/>
            <a:ext cx="3095625" cy="457200"/>
          </a:xfrm>
          <a:prstGeom prst="rect">
            <a:avLst/>
          </a:prstGeom>
          <a:noFill/>
          <a:ln w="9525">
            <a:noFill/>
            <a:miter lim="800000"/>
            <a:headEnd/>
            <a:tailEnd/>
          </a:ln>
          <a:effectLst/>
        </p:spPr>
        <p:txBody>
          <a:bodyPr>
            <a:spAutoFit/>
          </a:bodyPr>
          <a:lstStyle/>
          <a:p>
            <a:pPr algn="ctr" eaLnBrk="1" hangingPunct="1">
              <a:spcBef>
                <a:spcPct val="50000"/>
              </a:spcBef>
              <a:defRPr/>
            </a:pPr>
            <a:r>
              <a:rPr kumimoji="1" lang="en-US" altLang="zh-CN" sz="2400" b="1">
                <a:solidFill>
                  <a:schemeClr val="hlink"/>
                </a:solidFill>
                <a:effectLst>
                  <a:outerShdw blurRad="38100" dist="38100" dir="2700000" algn="tl">
                    <a:srgbClr val="C0C0C0"/>
                  </a:outerShdw>
                </a:effectLst>
                <a:latin typeface="Tahoma" pitchFamily="34" charset="0"/>
              </a:rPr>
              <a:t>More Important</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6808</TotalTime>
  <Words>5106</Words>
  <Application>Microsoft Office PowerPoint</Application>
  <PresentationFormat>全屏显示(4:3)</PresentationFormat>
  <Paragraphs>745</Paragraphs>
  <Slides>71</Slides>
  <Notes>16</Notes>
  <HiddenSlides>0</HiddenSlides>
  <MMClips>0</MMClips>
  <ScaleCrop>false</ScaleCrop>
  <HeadingPairs>
    <vt:vector size="4" baseType="variant">
      <vt:variant>
        <vt:lpstr>主题</vt:lpstr>
      </vt:variant>
      <vt:variant>
        <vt:i4>2</vt:i4>
      </vt:variant>
      <vt:variant>
        <vt:lpstr>幻灯片标题</vt:lpstr>
      </vt:variant>
      <vt:variant>
        <vt:i4>71</vt:i4>
      </vt:variant>
    </vt:vector>
  </HeadingPairs>
  <TitlesOfParts>
    <vt:vector size="73" baseType="lpstr">
      <vt:lpstr>csppt01</vt:lpstr>
      <vt:lpstr>Origin</vt:lpstr>
      <vt:lpstr>统一建模语言及工具  车海燕 chehy@jlu.edu.cn </vt:lpstr>
      <vt:lpstr>Agenda</vt:lpstr>
      <vt:lpstr>Chapter 1  Why we modeling and What is UML   </vt:lpstr>
      <vt:lpstr>Contents</vt:lpstr>
      <vt:lpstr>1.1 Why We Modeling</vt:lpstr>
      <vt:lpstr>PowerPoint 演示文稿</vt:lpstr>
      <vt:lpstr>What Is a Model?</vt:lpstr>
      <vt:lpstr>What is Modeling?</vt:lpstr>
      <vt:lpstr>The Importance of Modeling</vt:lpstr>
      <vt:lpstr>What is Software Models?</vt:lpstr>
      <vt:lpstr>软件模型的概念</vt:lpstr>
      <vt:lpstr>软件模型的内容</vt:lpstr>
      <vt:lpstr>软件模型的内容</vt:lpstr>
      <vt:lpstr>软件模型的内容</vt:lpstr>
      <vt:lpstr>软件模型的内容</vt:lpstr>
      <vt:lpstr>Four Principles of Modeling </vt:lpstr>
      <vt:lpstr>Principle 1: The Choice of Model is Important</vt:lpstr>
      <vt:lpstr>Principle 2: Levels of Precision May Differ</vt:lpstr>
      <vt:lpstr>Principle 3: The Best Models Are Connected to Reality</vt:lpstr>
      <vt:lpstr>Principle 4: No Single Model Is Sufficient</vt:lpstr>
      <vt:lpstr>Contents</vt:lpstr>
      <vt:lpstr>1.2.1 Software modeling elements</vt:lpstr>
      <vt:lpstr>1.2.2 Object oriented software modeling</vt:lpstr>
      <vt:lpstr>PowerPoint 演示文稿</vt:lpstr>
      <vt:lpstr>1.2.3 Software modeling process</vt:lpstr>
      <vt:lpstr>1.2.4 Software modeling tools</vt:lpstr>
      <vt:lpstr>PowerPoint 演示文稿</vt:lpstr>
      <vt:lpstr>PowerPoint 演示文稿</vt:lpstr>
      <vt:lpstr>PowerPoint 演示文稿</vt:lpstr>
      <vt:lpstr>PowerPoint 演示文稿</vt:lpstr>
      <vt:lpstr>PowerPoint 演示文稿</vt:lpstr>
      <vt:lpstr>Contents</vt:lpstr>
      <vt:lpstr>What is UML?</vt:lpstr>
      <vt:lpstr>PowerPoint 演示文稿</vt:lpstr>
      <vt:lpstr>The UML Is a Language for Visualizing</vt:lpstr>
      <vt:lpstr>The UML Is a Language for Specifying</vt:lpstr>
      <vt:lpstr>The UML Is a Language for Constructing</vt:lpstr>
      <vt:lpstr>The UML Is a Language for Documenting</vt:lpstr>
      <vt:lpstr>History of UML </vt:lpstr>
      <vt:lpstr>PowerPoint 演示文稿</vt:lpstr>
      <vt:lpstr>PowerPoint 演示文稿</vt:lpstr>
      <vt:lpstr>PowerPoint 演示文稿</vt:lpstr>
      <vt:lpstr>Inputs to the UML</vt:lpstr>
      <vt:lpstr>1.3.3 The essence of UML</vt:lpstr>
      <vt:lpstr>PowerPoint 演示文稿</vt:lpstr>
      <vt:lpstr>PowerPoint 演示文稿</vt:lpstr>
      <vt:lpstr>Contents</vt:lpstr>
      <vt:lpstr>1.4.1 Problem Analysis</vt:lpstr>
      <vt:lpstr>Problem Analysis -1</vt:lpstr>
      <vt:lpstr>Problem Analysis -2</vt:lpstr>
      <vt:lpstr>Problem Analysis -3</vt:lpstr>
      <vt:lpstr>Problem Analysis -4</vt:lpstr>
      <vt:lpstr>Problem Analysis -5</vt:lpstr>
      <vt:lpstr>1.4.2 Understanding things with the view of Object Oriented</vt:lpstr>
      <vt:lpstr>The view of Object Oriented</vt:lpstr>
      <vt:lpstr>我的一个朋友结婚了-A</vt:lpstr>
      <vt:lpstr>我的一个朋友结婚了-B</vt:lpstr>
      <vt:lpstr>我的一个朋友结婚了-C</vt:lpstr>
      <vt:lpstr>我的一个朋友结婚了-D</vt:lpstr>
      <vt:lpstr>我的一个朋友结婚了-E</vt:lpstr>
      <vt:lpstr>我的一个朋友结婚了-F</vt:lpstr>
      <vt:lpstr>俗语和术语间的对应</vt:lpstr>
      <vt:lpstr>1.4.3 UML based Analysis</vt:lpstr>
      <vt:lpstr>完整故事情节的静态模型</vt:lpstr>
      <vt:lpstr>搞清过程的活动图</vt:lpstr>
      <vt:lpstr>拍拖过程活动图</vt:lpstr>
      <vt:lpstr>复述情节的顺序图(2-1)</vt:lpstr>
      <vt:lpstr>复述情节的顺序图(2-2)</vt:lpstr>
      <vt:lpstr>理清头绪的协作图</vt:lpstr>
      <vt:lpstr>定点观察的状态图</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UML建模语言及工具</dc:title>
  <dc:subject>01.An Approach to the Object-Oriented</dc:subject>
  <dc:creator>chy</dc:creator>
  <cp:lastModifiedBy>chy</cp:lastModifiedBy>
  <cp:revision>822</cp:revision>
  <cp:lastPrinted>1601-01-01T00:00:00Z</cp:lastPrinted>
  <dcterms:created xsi:type="dcterms:W3CDTF">2004-04-26T09:40:58Z</dcterms:created>
  <dcterms:modified xsi:type="dcterms:W3CDTF">2023-02-15T02:29:33Z</dcterms:modified>
</cp:coreProperties>
</file>