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1"/>
  </p:sldMasterIdLst>
  <p:notesMasterIdLst>
    <p:notesMasterId r:id="rId69"/>
  </p:notesMasterIdLst>
  <p:handoutMasterIdLst>
    <p:handoutMasterId r:id="rId70"/>
  </p:handoutMasterIdLst>
  <p:sldIdLst>
    <p:sldId id="736" r:id="rId2"/>
    <p:sldId id="669" r:id="rId3"/>
    <p:sldId id="456" r:id="rId4"/>
    <p:sldId id="671" r:id="rId5"/>
    <p:sldId id="462" r:id="rId6"/>
    <p:sldId id="403" r:id="rId7"/>
    <p:sldId id="464" r:id="rId8"/>
    <p:sldId id="463" r:id="rId9"/>
    <p:sldId id="299" r:id="rId10"/>
    <p:sldId id="672" r:id="rId11"/>
    <p:sldId id="919" r:id="rId12"/>
    <p:sldId id="702" r:id="rId13"/>
    <p:sldId id="737" r:id="rId14"/>
    <p:sldId id="673" r:id="rId15"/>
    <p:sldId id="676" r:id="rId16"/>
    <p:sldId id="674" r:id="rId17"/>
    <p:sldId id="305" r:id="rId18"/>
    <p:sldId id="306" r:id="rId19"/>
    <p:sldId id="934" r:id="rId20"/>
    <p:sldId id="677" r:id="rId21"/>
    <p:sldId id="512" r:id="rId22"/>
    <p:sldId id="977" r:id="rId23"/>
    <p:sldId id="675" r:id="rId24"/>
    <p:sldId id="678" r:id="rId25"/>
    <p:sldId id="513" r:id="rId26"/>
    <p:sldId id="514" r:id="rId27"/>
    <p:sldId id="515" r:id="rId28"/>
    <p:sldId id="679" r:id="rId29"/>
    <p:sldId id="680" r:id="rId30"/>
    <p:sldId id="681" r:id="rId31"/>
    <p:sldId id="682" r:id="rId32"/>
    <p:sldId id="563" r:id="rId33"/>
    <p:sldId id="979" r:id="rId34"/>
    <p:sldId id="683" r:id="rId35"/>
    <p:sldId id="565" r:id="rId36"/>
    <p:sldId id="684" r:id="rId37"/>
    <p:sldId id="567" r:id="rId38"/>
    <p:sldId id="685" r:id="rId39"/>
    <p:sldId id="585" r:id="rId40"/>
    <p:sldId id="978" r:id="rId41"/>
    <p:sldId id="687" r:id="rId42"/>
    <p:sldId id="688" r:id="rId43"/>
    <p:sldId id="689" r:id="rId44"/>
    <p:sldId id="592" r:id="rId45"/>
    <p:sldId id="593" r:id="rId46"/>
    <p:sldId id="690" r:id="rId47"/>
    <p:sldId id="597" r:id="rId48"/>
    <p:sldId id="598" r:id="rId49"/>
    <p:sldId id="599" r:id="rId50"/>
    <p:sldId id="691" r:id="rId51"/>
    <p:sldId id="601" r:id="rId52"/>
    <p:sldId id="602" r:id="rId53"/>
    <p:sldId id="603" r:id="rId54"/>
    <p:sldId id="604" r:id="rId55"/>
    <p:sldId id="605" r:id="rId56"/>
    <p:sldId id="738" r:id="rId57"/>
    <p:sldId id="693" r:id="rId58"/>
    <p:sldId id="966" r:id="rId59"/>
    <p:sldId id="969" r:id="rId60"/>
    <p:sldId id="970" r:id="rId61"/>
    <p:sldId id="971" r:id="rId62"/>
    <p:sldId id="975" r:id="rId63"/>
    <p:sldId id="976" r:id="rId64"/>
    <p:sldId id="694" r:id="rId65"/>
    <p:sldId id="696" r:id="rId66"/>
    <p:sldId id="525" r:id="rId67"/>
    <p:sldId id="570" r:id="rId68"/>
  </p:sldIdLst>
  <p:sldSz cx="9144000" cy="6858000" type="screen4x3"/>
  <p:notesSz cx="7099300" cy="10234613"/>
  <p:defaultTextStyle>
    <a:defPPr>
      <a:defRPr lang="en-US"/>
    </a:defPPr>
    <a:lvl1pPr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1pPr>
    <a:lvl2pPr marL="4572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2pPr>
    <a:lvl3pPr marL="9144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3pPr>
    <a:lvl4pPr marL="13716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4pPr>
    <a:lvl5pPr marL="1828800" algn="l" rtl="0" eaLnBrk="0" fontAlgn="base" hangingPunct="0">
      <a:spcBef>
        <a:spcPct val="0"/>
      </a:spcBef>
      <a:spcAft>
        <a:spcPct val="0"/>
      </a:spcAft>
      <a:defRPr sz="2400" kern="1200">
        <a:solidFill>
          <a:schemeClr val="tx1"/>
        </a:solidFill>
        <a:latin typeface="Tahoma" pitchFamily="34" charset="0"/>
        <a:ea typeface="宋体" pitchFamily="2" charset="-122"/>
        <a:cs typeface="+mn-cs"/>
      </a:defRPr>
    </a:lvl5pPr>
    <a:lvl6pPr marL="2286000" algn="l" defTabSz="914400" rtl="0" eaLnBrk="1" latinLnBrk="0" hangingPunct="1">
      <a:defRPr sz="2400" kern="1200">
        <a:solidFill>
          <a:schemeClr val="tx1"/>
        </a:solidFill>
        <a:latin typeface="Tahoma" pitchFamily="34" charset="0"/>
        <a:ea typeface="宋体" pitchFamily="2" charset="-122"/>
        <a:cs typeface="+mn-cs"/>
      </a:defRPr>
    </a:lvl6pPr>
    <a:lvl7pPr marL="2743200" algn="l" defTabSz="914400" rtl="0" eaLnBrk="1" latinLnBrk="0" hangingPunct="1">
      <a:defRPr sz="2400" kern="1200">
        <a:solidFill>
          <a:schemeClr val="tx1"/>
        </a:solidFill>
        <a:latin typeface="Tahoma" pitchFamily="34" charset="0"/>
        <a:ea typeface="宋体" pitchFamily="2" charset="-122"/>
        <a:cs typeface="+mn-cs"/>
      </a:defRPr>
    </a:lvl7pPr>
    <a:lvl8pPr marL="3200400" algn="l" defTabSz="914400" rtl="0" eaLnBrk="1" latinLnBrk="0" hangingPunct="1">
      <a:defRPr sz="2400" kern="1200">
        <a:solidFill>
          <a:schemeClr val="tx1"/>
        </a:solidFill>
        <a:latin typeface="Tahoma" pitchFamily="34" charset="0"/>
        <a:ea typeface="宋体" pitchFamily="2" charset="-122"/>
        <a:cs typeface="+mn-cs"/>
      </a:defRPr>
    </a:lvl8pPr>
    <a:lvl9pPr marL="3657600" algn="l" defTabSz="914400" rtl="0" eaLnBrk="1" latinLnBrk="0" hangingPunct="1">
      <a:defRPr sz="2400" kern="1200">
        <a:solidFill>
          <a:schemeClr val="tx1"/>
        </a:solidFill>
        <a:latin typeface="Tahom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CC"/>
    <a:srgbClr val="660066"/>
    <a:srgbClr val="FF6600"/>
    <a:srgbClr val="FF3300"/>
    <a:srgbClr val="003300"/>
    <a:srgbClr val="008000"/>
    <a:srgbClr val="0066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825" y="-36"/>
      </p:cViewPr>
      <p:guideLst>
        <p:guide orient="horz" pos="2160"/>
        <p:guide pos="2963"/>
      </p:guideLst>
    </p:cSldViewPr>
  </p:slideViewPr>
  <p:notesTextViewPr>
    <p:cViewPr>
      <p:scale>
        <a:sx n="100" d="100"/>
        <a:sy n="100" d="100"/>
      </p:scale>
      <p:origin x="0" y="0"/>
    </p:cViewPr>
  </p:notesTextViewPr>
  <p:notesViewPr>
    <p:cSldViewPr>
      <p:cViewPr varScale="1">
        <p:scale>
          <a:sx n="54" d="100"/>
          <a:sy n="54" d="100"/>
        </p:scale>
        <p:origin x="-2631" y="-51"/>
      </p:cViewPr>
      <p:guideLst>
        <p:guide orient="horz" pos="3223"/>
        <p:guide pos="2236"/>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931A5AB9-BF8A-4346-AFB5-883306AE85F7}" type="datetimeFigureOut">
              <a:rPr lang="zh-CN" altLang="en-US" smtClean="0"/>
              <a:t>2022/12/27</a:t>
            </a:fld>
            <a:endParaRPr lang="zh-CN" altLang="en-US"/>
          </a:p>
        </p:txBody>
      </p:sp>
      <p:sp>
        <p:nvSpPr>
          <p:cNvPr id="4" name="页脚占位符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D9D62913-EE97-4A59-B7B6-4A2C34CB6C00}" type="slidenum">
              <a:rPr lang="zh-CN" altLang="en-US" smtClean="0"/>
              <a:t>‹#›</a:t>
            </a:fld>
            <a:endParaRPr lang="zh-CN" altLang="en-US"/>
          </a:p>
        </p:txBody>
      </p:sp>
    </p:spTree>
    <p:extLst>
      <p:ext uri="{BB962C8B-B14F-4D97-AF65-F5344CB8AC3E}">
        <p14:creationId xmlns:p14="http://schemas.microsoft.com/office/powerpoint/2010/main" val="8460669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defTabSz="990600" eaLnBrk="1" hangingPunct="1">
              <a:buFont typeface="Arial" panose="020B0604020202020204" pitchFamily="34" charset="0"/>
              <a:buNone/>
              <a:defRPr sz="1300">
                <a:latin typeface="Arial" pitchFamily="34" charset="0"/>
              </a:defRPr>
            </a:lvl1pPr>
          </a:lstStyle>
          <a:p>
            <a:pPr>
              <a:defRPr/>
            </a:pPr>
            <a:endParaRPr lang="en-US"/>
          </a:p>
        </p:txBody>
      </p:sp>
      <p:sp>
        <p:nvSpPr>
          <p:cNvPr id="2051" name="Rectangle 3"/>
          <p:cNvSpPr>
            <a:spLocks noGrp="1" noChangeArrowheads="1"/>
          </p:cNvSpPr>
          <p:nvPr>
            <p:ph type="dt" idx="1"/>
          </p:nvPr>
        </p:nvSpPr>
        <p:spPr bwMode="auto">
          <a:xfrm>
            <a:off x="4021138" y="0"/>
            <a:ext cx="3076575" cy="511175"/>
          </a:xfrm>
          <a:prstGeom prst="rect">
            <a:avLst/>
          </a:prstGeom>
          <a:noFill/>
          <a:ln w="9525">
            <a:noFill/>
            <a:miter lim="800000"/>
            <a:headEnd/>
            <a:tailEnd/>
          </a:ln>
        </p:spPr>
        <p:txBody>
          <a:bodyPr vert="horz" wrap="square" lIns="99048" tIns="49524" rIns="99048" bIns="49524" numCol="1" anchor="t" anchorCtr="0" compatLnSpc="1">
            <a:prstTxWarp prst="textNoShape">
              <a:avLst/>
            </a:prstTxWarp>
          </a:bodyPr>
          <a:lstStyle>
            <a:lvl1pPr algn="r" defTabSz="990600" eaLnBrk="1" hangingPunct="1">
              <a:buFont typeface="Arial" panose="020B0604020202020204" pitchFamily="34" charset="0"/>
              <a:buNone/>
              <a:defRPr sz="1300">
                <a:latin typeface="Arial" pitchFamily="34" charset="0"/>
              </a:defRPr>
            </a:lvl1pPr>
          </a:lstStyle>
          <a:p>
            <a:pPr>
              <a:defRPr/>
            </a:pPr>
            <a:endParaRPr lang="en-US"/>
          </a:p>
        </p:txBody>
      </p:sp>
      <p:sp>
        <p:nvSpPr>
          <p:cNvPr id="69636" name="Rectangle 4"/>
          <p:cNvSpPr>
            <a:spLocks noGrp="1" noRot="1" noChangeAspect="1" noChangeArrowheads="1"/>
          </p:cNvSpPr>
          <p:nvPr>
            <p:ph type="sldImg" idx="2"/>
          </p:nvPr>
        </p:nvSpPr>
        <p:spPr bwMode="auto">
          <a:xfrm>
            <a:off x="990600" y="768350"/>
            <a:ext cx="5118100"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p:spPr>
        <p:txBody>
          <a:bodyPr vert="horz" wrap="square" lIns="99048" tIns="49524" rIns="99048" bIns="49524"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defTabSz="990600" eaLnBrk="1" hangingPunct="1">
              <a:buFont typeface="Arial" panose="020B0604020202020204" pitchFamily="34" charset="0"/>
              <a:buNone/>
              <a:defRPr sz="1300">
                <a:latin typeface="Arial" pitchFamily="34" charset="0"/>
              </a:defRPr>
            </a:lvl1pPr>
          </a:lstStyle>
          <a:p>
            <a:pPr>
              <a:defRPr/>
            </a:pPr>
            <a:endParaRPr lang="en-US"/>
          </a:p>
        </p:txBody>
      </p:sp>
      <p:sp>
        <p:nvSpPr>
          <p:cNvPr id="205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p:spPr>
        <p:txBody>
          <a:bodyPr vert="horz" wrap="square" lIns="99048" tIns="49524" rIns="99048" bIns="49524" numCol="1" anchor="b" anchorCtr="0" compatLnSpc="1">
            <a:prstTxWarp prst="textNoShape">
              <a:avLst/>
            </a:prstTxWarp>
          </a:bodyPr>
          <a:lstStyle>
            <a:lvl1pPr algn="r" defTabSz="990600" eaLnBrk="1" hangingPunct="1">
              <a:buFont typeface="Arial" pitchFamily="34" charset="0"/>
              <a:buNone/>
              <a:defRPr sz="1300" smtClean="0">
                <a:latin typeface="Arial" pitchFamily="34" charset="0"/>
              </a:defRPr>
            </a:lvl1pPr>
          </a:lstStyle>
          <a:p>
            <a:pPr>
              <a:defRPr/>
            </a:pPr>
            <a:fld id="{26EE97D7-2034-4BEB-95B8-84F45512C4A4}" type="slidenum">
              <a:rPr lang="zh-CN" altLang="en-US"/>
              <a:pPr>
                <a:defRPr/>
              </a:pPr>
              <a:t>‹#›</a:t>
            </a:fld>
            <a:endParaRPr lang="en-US" altLang="zh-CN"/>
          </a:p>
        </p:txBody>
      </p:sp>
    </p:spTree>
    <p:extLst>
      <p:ext uri="{BB962C8B-B14F-4D97-AF65-F5344CB8AC3E}">
        <p14:creationId xmlns:p14="http://schemas.microsoft.com/office/powerpoint/2010/main" val="357696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ChangeArrowheads="1" noTextEdit="1"/>
          </p:cNvSpPr>
          <p:nvPr>
            <p:ph type="sldImg"/>
          </p:nvPr>
        </p:nvSpPr>
        <p:spPr>
          <a:xfrm>
            <a:off x="992188" y="768350"/>
            <a:ext cx="5114925" cy="3836988"/>
          </a:xfrm>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itchFamily="34" charset="0"/>
                <a:ea typeface="宋体" pitchFamily="2" charset="-122"/>
              </a:defRPr>
            </a:lvl1pPr>
            <a:lvl2pPr marL="742950" indent="-285750" defTabSz="990600">
              <a:spcBef>
                <a:spcPct val="30000"/>
              </a:spcBef>
              <a:defRPr sz="1200">
                <a:solidFill>
                  <a:schemeClr val="tx1"/>
                </a:solidFill>
                <a:latin typeface="Arial" pitchFamily="34" charset="0"/>
                <a:ea typeface="宋体" pitchFamily="2" charset="-122"/>
              </a:defRPr>
            </a:lvl2pPr>
            <a:lvl3pPr marL="1143000" indent="-228600" defTabSz="990600">
              <a:spcBef>
                <a:spcPct val="30000"/>
              </a:spcBef>
              <a:defRPr sz="1200">
                <a:solidFill>
                  <a:schemeClr val="tx1"/>
                </a:solidFill>
                <a:latin typeface="Arial" pitchFamily="34" charset="0"/>
                <a:ea typeface="宋体" pitchFamily="2" charset="-122"/>
              </a:defRPr>
            </a:lvl3pPr>
            <a:lvl4pPr marL="1600200" indent="-228600" defTabSz="990600">
              <a:spcBef>
                <a:spcPct val="30000"/>
              </a:spcBef>
              <a:defRPr sz="1200">
                <a:solidFill>
                  <a:schemeClr val="tx1"/>
                </a:solidFill>
                <a:latin typeface="Arial" pitchFamily="34" charset="0"/>
                <a:ea typeface="宋体" pitchFamily="2" charset="-122"/>
              </a:defRPr>
            </a:lvl4pPr>
            <a:lvl5pPr marL="2057400" indent="-228600" defTabSz="990600">
              <a:spcBef>
                <a:spcPct val="30000"/>
              </a:spcBef>
              <a:defRPr sz="1200">
                <a:solidFill>
                  <a:schemeClr val="tx1"/>
                </a:solidFill>
                <a:latin typeface="Arial"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spcBef>
                <a:spcPct val="0"/>
              </a:spcBef>
              <a:buFontTx/>
              <a:buNone/>
            </a:pPr>
            <a:fld id="{2AB38496-CDE6-43C5-94CC-ADBAE448CA68}" type="slidenum">
              <a:rPr kumimoji="1" lang="zh-CN" altLang="en-US" sz="1300"/>
              <a:pPr>
                <a:spcBef>
                  <a:spcPct val="0"/>
                </a:spcBef>
                <a:buFontTx/>
                <a:buNone/>
              </a:pPr>
              <a:t>3</a:t>
            </a:fld>
            <a:endParaRPr kumimoji="1" lang="en-US" altLang="zh-CN" sz="13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71682"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itchFamily="34" charset="0"/>
                <a:ea typeface="宋体" pitchFamily="2" charset="-122"/>
              </a:defRPr>
            </a:lvl1pPr>
            <a:lvl2pPr marL="742950" indent="-285750" defTabSz="990600">
              <a:spcBef>
                <a:spcPct val="30000"/>
              </a:spcBef>
              <a:defRPr sz="1200">
                <a:solidFill>
                  <a:schemeClr val="tx1"/>
                </a:solidFill>
                <a:latin typeface="Arial" pitchFamily="34" charset="0"/>
                <a:ea typeface="宋体" pitchFamily="2" charset="-122"/>
              </a:defRPr>
            </a:lvl2pPr>
            <a:lvl3pPr marL="1143000" indent="-228600" defTabSz="990600">
              <a:spcBef>
                <a:spcPct val="30000"/>
              </a:spcBef>
              <a:defRPr sz="1200">
                <a:solidFill>
                  <a:schemeClr val="tx1"/>
                </a:solidFill>
                <a:latin typeface="Arial" pitchFamily="34" charset="0"/>
                <a:ea typeface="宋体" pitchFamily="2" charset="-122"/>
              </a:defRPr>
            </a:lvl3pPr>
            <a:lvl4pPr marL="1600200" indent="-228600" defTabSz="990600">
              <a:spcBef>
                <a:spcPct val="30000"/>
              </a:spcBef>
              <a:defRPr sz="1200">
                <a:solidFill>
                  <a:schemeClr val="tx1"/>
                </a:solidFill>
                <a:latin typeface="Arial" pitchFamily="34" charset="0"/>
                <a:ea typeface="宋体" pitchFamily="2" charset="-122"/>
              </a:defRPr>
            </a:lvl4pPr>
            <a:lvl5pPr marL="2057400" indent="-228600" defTabSz="990600">
              <a:spcBef>
                <a:spcPct val="30000"/>
              </a:spcBef>
              <a:defRPr sz="1200">
                <a:solidFill>
                  <a:schemeClr val="tx1"/>
                </a:solidFill>
                <a:latin typeface="Arial" pitchFamily="34" charset="0"/>
                <a:ea typeface="宋体" pitchFamily="2" charset="-122"/>
              </a:defRPr>
            </a:lvl5pPr>
            <a:lvl6pPr marL="2514600" indent="-228600" defTabSz="990600"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defTabSz="990600"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defTabSz="990600"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defTabSz="990600" eaLnBrk="0" fontAlgn="base" hangingPunct="0">
              <a:spcBef>
                <a:spcPct val="30000"/>
              </a:spcBef>
              <a:spcAft>
                <a:spcPct val="0"/>
              </a:spcAft>
              <a:defRPr sz="1200">
                <a:solidFill>
                  <a:schemeClr val="tx1"/>
                </a:solidFill>
                <a:latin typeface="Arial" pitchFamily="34" charset="0"/>
                <a:ea typeface="宋体" pitchFamily="2" charset="-122"/>
              </a:defRPr>
            </a:lvl9pPr>
          </a:lstStyle>
          <a:p>
            <a:pPr algn="r" eaLnBrk="1" hangingPunct="1">
              <a:spcBef>
                <a:spcPct val="0"/>
              </a:spcBef>
            </a:pPr>
            <a:fld id="{091FACC7-6497-4FC5-B753-048DB08BF51B}" type="slidenum">
              <a:rPr lang="zh-CN" altLang="en-US" sz="1300"/>
              <a:pPr algn="r" eaLnBrk="1" hangingPunct="1">
                <a:spcBef>
                  <a:spcPct val="0"/>
                </a:spcBef>
              </a:pPr>
              <a:t>6</a:t>
            </a:fld>
            <a:endParaRPr lang="en-US" altLang="zh-CN" sz="1300"/>
          </a:p>
        </p:txBody>
      </p:sp>
      <p:sp>
        <p:nvSpPr>
          <p:cNvPr id="71683" name="Rectangle 2"/>
          <p:cNvSpPr>
            <a:spLocks noGrp="1" noRot="1" noChangeAspect="1" noChangeArrowheads="1" noTextEdit="1"/>
          </p:cNvSpPr>
          <p:nvPr>
            <p:ph type="sldImg"/>
          </p:nvPr>
        </p:nvSpPr>
        <p:spPr>
          <a:xfrm>
            <a:off x="2379663" y="933450"/>
            <a:ext cx="4521200" cy="3390900"/>
          </a:xfrm>
        </p:spPr>
      </p:sp>
      <p:sp>
        <p:nvSpPr>
          <p:cNvPr id="71684" name="Rectangle 3"/>
          <p:cNvSpPr>
            <a:spLocks noGrp="1" noChangeArrowheads="1"/>
          </p:cNvSpPr>
          <p:nvPr>
            <p:ph type="body" idx="1"/>
          </p:nvPr>
        </p:nvSpPr>
        <p:spPr>
          <a:xfrm>
            <a:off x="2574925" y="4584700"/>
            <a:ext cx="4111625" cy="440848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8809" tIns="49405" rIns="98809" bIns="49405" anchor="t"/>
          <a:lstStyle/>
          <a:p>
            <a:pPr eaLnBrk="1" hangingPunct="1"/>
            <a:r>
              <a:rPr lang="en-US" altLang="zh-CN" sz="1000" smtClean="0">
                <a:latin typeface="ZapfHumnst BT" pitchFamily="34" charset="0"/>
              </a:rPr>
              <a:t>A use case </a:t>
            </a:r>
            <a:r>
              <a:rPr lang="en-US" altLang="zh-CN" sz="1000" b="1" smtClean="0">
                <a:latin typeface="ZapfHumnst BT" pitchFamily="34" charset="0"/>
              </a:rPr>
              <a:t>flow of events</a:t>
            </a:r>
            <a:r>
              <a:rPr lang="en-US" altLang="zh-CN" sz="1000" smtClean="0">
                <a:latin typeface="ZapfHumnst BT" pitchFamily="34" charset="0"/>
              </a:rPr>
              <a:t>: </a:t>
            </a:r>
          </a:p>
          <a:p>
            <a:pPr marL="228600" lvl="1" indent="-114300" eaLnBrk="1" hangingPunct="1">
              <a:buFontTx/>
              <a:buChar char="•"/>
            </a:pPr>
            <a:r>
              <a:rPr lang="en-US" altLang="zh-CN" sz="1000" smtClean="0">
                <a:latin typeface="ZapfHumnst BT" pitchFamily="34" charset="0"/>
              </a:rPr>
              <a:t>Contains the most important information derived from use-case modeling work. </a:t>
            </a:r>
          </a:p>
          <a:p>
            <a:pPr marL="228600" lvl="1" indent="-114300" eaLnBrk="1" hangingPunct="1">
              <a:buFontTx/>
              <a:buChar char="•"/>
            </a:pPr>
            <a:r>
              <a:rPr lang="en-US" altLang="zh-CN" sz="1000" smtClean="0">
                <a:latin typeface="ZapfHumnst BT" pitchFamily="34" charset="0"/>
              </a:rPr>
              <a:t>Should describe the use case's flow clearly enough for an outsider to easily understand it. </a:t>
            </a:r>
          </a:p>
          <a:p>
            <a:pPr marL="228600" lvl="1" indent="-114300" eaLnBrk="1" hangingPunct="1">
              <a:buFontTx/>
              <a:buChar char="•"/>
            </a:pPr>
            <a:r>
              <a:rPr lang="en-US" altLang="zh-CN" sz="1000" smtClean="0">
                <a:latin typeface="ZapfHumnst BT" pitchFamily="34" charset="0"/>
              </a:rPr>
              <a:t>Should present </a:t>
            </a:r>
            <a:r>
              <a:rPr lang="en-US" altLang="zh-CN" sz="1000" b="1" smtClean="0">
                <a:latin typeface="ZapfHumnst BT" pitchFamily="34" charset="0"/>
              </a:rPr>
              <a:t>what</a:t>
            </a:r>
            <a:r>
              <a:rPr lang="en-US" altLang="zh-CN" sz="1000" smtClean="0">
                <a:latin typeface="ZapfHumnst BT" pitchFamily="34" charset="0"/>
              </a:rPr>
              <a:t> the system does, not how the system is designed to perform the required behavior. </a:t>
            </a:r>
          </a:p>
          <a:p>
            <a:pPr eaLnBrk="1" hangingPunct="1"/>
            <a:r>
              <a:rPr lang="en-US" altLang="zh-CN" sz="1000" b="1" smtClean="0">
                <a:latin typeface="ZapfHumnst BT" pitchFamily="34" charset="0"/>
              </a:rPr>
              <a:t>Guidelines</a:t>
            </a:r>
            <a:r>
              <a:rPr lang="en-US" altLang="zh-CN" sz="1000" smtClean="0">
                <a:latin typeface="ZapfHumnst BT" pitchFamily="34" charset="0"/>
              </a:rPr>
              <a:t> for the flow of events.  Specify that the content must:</a:t>
            </a:r>
          </a:p>
          <a:p>
            <a:pPr marL="228600" lvl="1" indent="-114300" eaLnBrk="1" hangingPunct="1">
              <a:buFontTx/>
              <a:buChar char="•"/>
            </a:pPr>
            <a:r>
              <a:rPr lang="en-US" altLang="zh-CN" sz="1000" smtClean="0">
                <a:latin typeface="ZapfHumnst BT" pitchFamily="34" charset="0"/>
              </a:rPr>
              <a:t>Detail the flow of events. All "what“ questions should be answered. Remember that test designers will use this text to identify test cases.</a:t>
            </a:r>
          </a:p>
          <a:p>
            <a:pPr marL="228600" lvl="1" indent="-114300" eaLnBrk="1" hangingPunct="1">
              <a:buFontTx/>
              <a:buChar char="•"/>
            </a:pPr>
            <a:r>
              <a:rPr lang="en-US" altLang="zh-CN" sz="1000" smtClean="0">
                <a:latin typeface="ZapfHumnst BT" pitchFamily="34" charset="0"/>
              </a:rPr>
              <a:t>Describe how the use case starts and ends. </a:t>
            </a:r>
          </a:p>
          <a:p>
            <a:pPr marL="228600" lvl="1" indent="-114300" eaLnBrk="1" hangingPunct="1">
              <a:buFontTx/>
              <a:buChar char="•"/>
            </a:pPr>
            <a:r>
              <a:rPr lang="en-US" altLang="zh-CN" sz="1000" smtClean="0">
                <a:latin typeface="ZapfHumnst BT" pitchFamily="34" charset="0"/>
              </a:rPr>
              <a:t>Describe the flow of events, not only the functionality. To reinforce this, start every action with "When the actor. . . .”</a:t>
            </a:r>
          </a:p>
          <a:p>
            <a:pPr marL="228600" lvl="1" indent="-114300" eaLnBrk="1" hangingPunct="1">
              <a:buFontTx/>
              <a:buChar char="•"/>
            </a:pPr>
            <a:r>
              <a:rPr lang="en-US" altLang="zh-CN" sz="1000" smtClean="0">
                <a:latin typeface="ZapfHumnst BT" pitchFamily="34" charset="0"/>
              </a:rPr>
              <a:t>Describe only the events that belong to the use case and not what happens in other use cases or outside of the system. </a:t>
            </a:r>
          </a:p>
          <a:p>
            <a:pPr marL="228600" lvl="1" indent="-114300" eaLnBrk="1" hangingPunct="1">
              <a:buFontTx/>
              <a:buChar char="•"/>
            </a:pPr>
            <a:r>
              <a:rPr lang="en-US" altLang="zh-CN" sz="1000" smtClean="0">
                <a:latin typeface="ZapfHumnst BT" pitchFamily="34" charset="0"/>
              </a:rPr>
              <a:t>Describe the data exchanged between the actor and the use case. </a:t>
            </a:r>
          </a:p>
          <a:p>
            <a:pPr marL="228600" lvl="1" indent="-114300" eaLnBrk="1" hangingPunct="1">
              <a:buFontTx/>
              <a:buChar char="•"/>
            </a:pPr>
            <a:r>
              <a:rPr lang="en-US" altLang="zh-CN" sz="1000" smtClean="0">
                <a:latin typeface="ZapfHumnst BT" pitchFamily="34" charset="0"/>
              </a:rPr>
              <a:t>Avoid describing the details of the user interface unless they are needed to provide an understanding the behavior of the system. </a:t>
            </a:r>
          </a:p>
          <a:p>
            <a:pPr marL="228600" lvl="1" indent="-114300" eaLnBrk="1" hangingPunct="1">
              <a:buFontTx/>
              <a:buChar char="•"/>
            </a:pPr>
            <a:r>
              <a:rPr lang="en-US" altLang="zh-CN" sz="1000" smtClean="0">
                <a:latin typeface="ZapfHumnst BT" pitchFamily="34" charset="0"/>
              </a:rPr>
              <a:t>Avoid vague terminology such as "for example", "etc.," and "information." </a:t>
            </a:r>
          </a:p>
          <a:p>
            <a:pPr eaLnBrk="1" hangingPunct="1">
              <a:buFontTx/>
              <a:buChar char="•"/>
            </a:pPr>
            <a:endParaRPr lang="en-US" altLang="zh-CN" sz="1000" smtClean="0">
              <a:latin typeface="ZapfHumnst BT" pitchFamily="34" charset="0"/>
            </a:endParaRPr>
          </a:p>
          <a:p>
            <a:pPr eaLnBrk="1" hangingPunct="1">
              <a:buFontTx/>
              <a:buChar char="•"/>
            </a:pPr>
            <a:endParaRPr lang="zh-CN" altLang="en-US" sz="1000" smtClean="0">
              <a:latin typeface="ZapfHumnst BT" pitchFamily="34" charset="0"/>
            </a:endParaRPr>
          </a:p>
        </p:txBody>
      </p:sp>
      <p:sp>
        <p:nvSpPr>
          <p:cNvPr id="71685" name="Text Box 4"/>
          <p:cNvSpPr txBox="1">
            <a:spLocks noChangeArrowheads="1"/>
          </p:cNvSpPr>
          <p:nvPr/>
        </p:nvSpPr>
        <p:spPr bwMode="auto">
          <a:xfrm>
            <a:off x="588963" y="1344613"/>
            <a:ext cx="1844675" cy="611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7837" tIns="67837" rIns="67837" bIns="67837"/>
          <a:lstStyle>
            <a:lvl1pPr defTabSz="976313">
              <a:spcBef>
                <a:spcPct val="30000"/>
              </a:spcBef>
              <a:defRPr sz="1200">
                <a:solidFill>
                  <a:schemeClr val="tx1"/>
                </a:solidFill>
                <a:latin typeface="Arial" pitchFamily="34" charset="0"/>
                <a:ea typeface="宋体" pitchFamily="2" charset="-122"/>
              </a:defRPr>
            </a:lvl1pPr>
            <a:lvl2pPr marL="742950" indent="-285750" defTabSz="976313">
              <a:spcBef>
                <a:spcPct val="30000"/>
              </a:spcBef>
              <a:defRPr sz="1200">
                <a:solidFill>
                  <a:schemeClr val="tx1"/>
                </a:solidFill>
                <a:latin typeface="Arial" pitchFamily="34" charset="0"/>
                <a:ea typeface="宋体" pitchFamily="2" charset="-122"/>
              </a:defRPr>
            </a:lvl2pPr>
            <a:lvl3pPr marL="1143000" indent="-228600" defTabSz="976313">
              <a:spcBef>
                <a:spcPct val="30000"/>
              </a:spcBef>
              <a:defRPr sz="1200">
                <a:solidFill>
                  <a:schemeClr val="tx1"/>
                </a:solidFill>
                <a:latin typeface="Arial" pitchFamily="34" charset="0"/>
                <a:ea typeface="宋体" pitchFamily="2" charset="-122"/>
              </a:defRPr>
            </a:lvl3pPr>
            <a:lvl4pPr marL="1600200" indent="-228600" defTabSz="976313">
              <a:spcBef>
                <a:spcPct val="30000"/>
              </a:spcBef>
              <a:defRPr sz="1200">
                <a:solidFill>
                  <a:schemeClr val="tx1"/>
                </a:solidFill>
                <a:latin typeface="Arial" pitchFamily="34" charset="0"/>
                <a:ea typeface="宋体" pitchFamily="2" charset="-122"/>
              </a:defRPr>
            </a:lvl4pPr>
            <a:lvl5pPr marL="2057400" indent="-228600" defTabSz="976313">
              <a:spcBef>
                <a:spcPct val="30000"/>
              </a:spcBef>
              <a:defRPr sz="1200">
                <a:solidFill>
                  <a:schemeClr val="tx1"/>
                </a:solidFill>
                <a:latin typeface="Arial" pitchFamily="34" charset="0"/>
                <a:ea typeface="宋体" pitchFamily="2" charset="-122"/>
              </a:defRPr>
            </a:lvl5pPr>
            <a:lvl6pPr marL="2514600" indent="-228600" defTabSz="976313" eaLnBrk="0" fontAlgn="base" hangingPunct="0">
              <a:spcBef>
                <a:spcPct val="30000"/>
              </a:spcBef>
              <a:spcAft>
                <a:spcPct val="0"/>
              </a:spcAft>
              <a:defRPr sz="1200">
                <a:solidFill>
                  <a:schemeClr val="tx1"/>
                </a:solidFill>
                <a:latin typeface="Arial" pitchFamily="34" charset="0"/>
                <a:ea typeface="宋体" pitchFamily="2" charset="-122"/>
              </a:defRPr>
            </a:lvl6pPr>
            <a:lvl7pPr marL="2971800" indent="-228600" defTabSz="976313" eaLnBrk="0" fontAlgn="base" hangingPunct="0">
              <a:spcBef>
                <a:spcPct val="30000"/>
              </a:spcBef>
              <a:spcAft>
                <a:spcPct val="0"/>
              </a:spcAft>
              <a:defRPr sz="1200">
                <a:solidFill>
                  <a:schemeClr val="tx1"/>
                </a:solidFill>
                <a:latin typeface="Arial" pitchFamily="34" charset="0"/>
                <a:ea typeface="宋体" pitchFamily="2" charset="-122"/>
              </a:defRPr>
            </a:lvl7pPr>
            <a:lvl8pPr marL="3429000" indent="-228600" defTabSz="976313" eaLnBrk="0" fontAlgn="base" hangingPunct="0">
              <a:spcBef>
                <a:spcPct val="30000"/>
              </a:spcBef>
              <a:spcAft>
                <a:spcPct val="0"/>
              </a:spcAft>
              <a:defRPr sz="1200">
                <a:solidFill>
                  <a:schemeClr val="tx1"/>
                </a:solidFill>
                <a:latin typeface="Arial" pitchFamily="34" charset="0"/>
                <a:ea typeface="宋体" pitchFamily="2" charset="-122"/>
              </a:defRPr>
            </a:lvl8pPr>
            <a:lvl9pPr marL="3886200" indent="-228600" defTabSz="976313" eaLnBrk="0" fontAlgn="base" hangingPunct="0">
              <a:spcBef>
                <a:spcPct val="30000"/>
              </a:spcBef>
              <a:spcAft>
                <a:spcPct val="0"/>
              </a:spcAft>
              <a:defRPr sz="1200">
                <a:solidFill>
                  <a:schemeClr val="tx1"/>
                </a:solidFill>
                <a:latin typeface="Arial" pitchFamily="34" charset="0"/>
                <a:ea typeface="宋体" pitchFamily="2" charset="-122"/>
              </a:defRPr>
            </a:lvl9pPr>
          </a:lstStyle>
          <a:p>
            <a:pPr>
              <a:lnSpc>
                <a:spcPct val="87000"/>
              </a:lnSpc>
              <a:spcBef>
                <a:spcPct val="40000"/>
              </a:spcBef>
            </a:pPr>
            <a:r>
              <a:rPr lang="en-US" altLang="zh-CN" sz="1100">
                <a:latin typeface="ZapfHumnst BT" pitchFamily="34" charset="0"/>
              </a:rPr>
              <a:t>In the Maintain Student Information use case, there may be separate sub-flows for adding, deleting, and modifying student information.</a:t>
            </a:r>
          </a:p>
          <a:p>
            <a:pPr>
              <a:lnSpc>
                <a:spcPct val="87000"/>
              </a:lnSpc>
              <a:spcBef>
                <a:spcPct val="40000"/>
              </a:spcBef>
            </a:pPr>
            <a:r>
              <a:rPr lang="en-US" altLang="zh-CN" sz="1100">
                <a:latin typeface="ZapfHumnst BT" pitchFamily="34" charset="0"/>
              </a:rPr>
              <a:t>Don’t be too concerned with the exact definition “basic” versus “alternate or exception.” Readability and understandability are the key here.</a:t>
            </a:r>
          </a:p>
          <a:p>
            <a:pPr>
              <a:lnSpc>
                <a:spcPct val="87000"/>
              </a:lnSpc>
              <a:spcBef>
                <a:spcPct val="40000"/>
              </a:spcBef>
            </a:pPr>
            <a:r>
              <a:rPr lang="en-US" altLang="zh-CN" sz="1100" b="1">
                <a:latin typeface="ZapfHumnst BT" pitchFamily="34" charset="0"/>
              </a:rPr>
              <a:t>Note:</a:t>
            </a:r>
            <a:r>
              <a:rPr lang="en-US" altLang="zh-CN" sz="1100">
                <a:latin typeface="ZapfHumnst BT" pitchFamily="34" charset="0"/>
              </a:rPr>
              <a:t> The colors are not distinguishable in the black-and-white books. That’s okay. The picture still provides value, as the alternate flows are visible.</a:t>
            </a:r>
          </a:p>
          <a:p>
            <a:pPr>
              <a:lnSpc>
                <a:spcPct val="87000"/>
              </a:lnSpc>
              <a:spcBef>
                <a:spcPct val="40000"/>
              </a:spcBef>
            </a:pPr>
            <a:endParaRPr lang="zh-CN" altLang="en-US" sz="1100">
              <a:latin typeface="ZapfHumnst BT" pitchFamily="34" charset="0"/>
            </a:endParaRP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92188" y="768350"/>
            <a:ext cx="5114925" cy="3836988"/>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6EE97D7-2034-4BEB-95B8-84F45512C4A4}" type="slidenum">
              <a:rPr lang="zh-CN" altLang="en-US" smtClean="0"/>
              <a:pPr>
                <a:defRPr/>
              </a:pPr>
              <a:t>28</a:t>
            </a:fld>
            <a:endParaRPr lang="en-US" altLang="zh-CN"/>
          </a:p>
        </p:txBody>
      </p:sp>
    </p:spTree>
    <p:extLst>
      <p:ext uri="{BB962C8B-B14F-4D97-AF65-F5344CB8AC3E}">
        <p14:creationId xmlns:p14="http://schemas.microsoft.com/office/powerpoint/2010/main" val="142883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3427825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0851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7013" y="333375"/>
            <a:ext cx="1951037" cy="58324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723900" y="333375"/>
            <a:ext cx="5700713" cy="58324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485439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712286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933162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7556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18050" y="1700213"/>
            <a:ext cx="3810000" cy="44656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43138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80781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657058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76511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956944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25908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15"/>
          <p:cNvSpPr>
            <a:spLocks noChangeArrowheads="1"/>
          </p:cNvSpPr>
          <p:nvPr/>
        </p:nvSpPr>
        <p:spPr bwMode="auto">
          <a:xfrm>
            <a:off x="0" y="6629400"/>
            <a:ext cx="9144000" cy="228600"/>
          </a:xfrm>
          <a:prstGeom prst="rect">
            <a:avLst/>
          </a:prstGeom>
          <a:solidFill>
            <a:schemeClr val="folHlink"/>
          </a:solidFill>
          <a:ln w="9525">
            <a:solidFill>
              <a:schemeClr val="tx1"/>
            </a:solidFill>
            <a:miter lim="800000"/>
            <a:headEnd/>
            <a:tailEnd/>
          </a:ln>
        </p:spPr>
        <p:txBody>
          <a:bodyPr wrap="none" anchor="ctr"/>
          <a:lstStyle>
            <a:lvl1pPr>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eaLnBrk="1" hangingPunct="1">
              <a:defRPr/>
            </a:pPr>
            <a:endParaRPr lang="zh-CN" altLang="en-US"/>
          </a:p>
        </p:txBody>
      </p:sp>
      <p:sp>
        <p:nvSpPr>
          <p:cNvPr id="1027" name="Rectangle 8"/>
          <p:cNvSpPr>
            <a:spLocks noChangeArrowheads="1"/>
          </p:cNvSpPr>
          <p:nvPr/>
        </p:nvSpPr>
        <p:spPr bwMode="auto">
          <a:xfrm>
            <a:off x="442913" y="1525588"/>
            <a:ext cx="8226425" cy="31750"/>
          </a:xfrm>
          <a:prstGeom prst="rect">
            <a:avLst/>
          </a:prstGeom>
          <a:gradFill rotWithShape="0">
            <a:gsLst>
              <a:gs pos="0">
                <a:schemeClr val="bg2"/>
              </a:gs>
              <a:gs pos="100000">
                <a:schemeClr val="bg1"/>
              </a:gs>
            </a:gsLst>
            <a:lin ang="0" scaled="1"/>
          </a:gradFill>
          <a:ln>
            <a:noFill/>
          </a:ln>
        </p:spPr>
        <p:txBody>
          <a:bodyPr wrap="none" anchor="ctr"/>
          <a:lstStyle>
            <a:lvl1pPr>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1pPr>
            <a:lvl2pPr marL="742950" indent="-28575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2pPr>
            <a:lvl3pPr marL="11430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3pPr>
            <a:lvl4pPr marL="16002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4pPr>
            <a:lvl5pPr marL="2057400" indent="-228600">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ahoma" panose="020B0604030504040204" pitchFamily="34" charset="0"/>
                <a:ea typeface="宋体" panose="02010600030101010101" pitchFamily="2" charset="-122"/>
              </a:defRPr>
            </a:lvl9pPr>
          </a:lstStyle>
          <a:p>
            <a:pPr algn="ctr" eaLnBrk="1" hangingPunct="1">
              <a:defRPr/>
            </a:pPr>
            <a:endParaRPr lang="zh-CN" altLang="en-US"/>
          </a:p>
        </p:txBody>
      </p:sp>
      <p:sp>
        <p:nvSpPr>
          <p:cNvPr id="1028" name="Rectangle 9"/>
          <p:cNvSpPr>
            <a:spLocks noGrp="1" noChangeArrowheads="1"/>
          </p:cNvSpPr>
          <p:nvPr>
            <p:ph type="title"/>
          </p:nvPr>
        </p:nvSpPr>
        <p:spPr bwMode="auto">
          <a:xfrm>
            <a:off x="723900" y="333375"/>
            <a:ext cx="7793038"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9" name="Rectangle 10"/>
          <p:cNvSpPr>
            <a:spLocks noGrp="1" noChangeArrowheads="1"/>
          </p:cNvSpPr>
          <p:nvPr>
            <p:ph type="body" idx="1"/>
          </p:nvPr>
        </p:nvSpPr>
        <p:spPr bwMode="auto">
          <a:xfrm>
            <a:off x="755650" y="1700213"/>
            <a:ext cx="77724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l" rtl="0" eaLnBrk="0" fontAlgn="base" hangingPunct="0">
        <a:spcBef>
          <a:spcPct val="0"/>
        </a:spcBef>
        <a:spcAft>
          <a:spcPct val="0"/>
        </a:spcAft>
        <a:defRPr sz="3600" b="1">
          <a:solidFill>
            <a:schemeClr val="tx2"/>
          </a:solidFill>
          <a:latin typeface="+mj-lt"/>
          <a:ea typeface="+mj-ea"/>
          <a:cs typeface="+mj-cs"/>
        </a:defRPr>
      </a:lvl1pPr>
      <a:lvl2pPr algn="l" rtl="0" eaLnBrk="0" fontAlgn="base" hangingPunct="0">
        <a:spcBef>
          <a:spcPct val="0"/>
        </a:spcBef>
        <a:spcAft>
          <a:spcPct val="0"/>
        </a:spcAft>
        <a:defRPr sz="3600" b="1">
          <a:solidFill>
            <a:schemeClr val="tx2"/>
          </a:solidFill>
          <a:latin typeface="Times New Roman" pitchFamily="18" charset="0"/>
          <a:ea typeface="幼圆" pitchFamily="1" charset="-122"/>
        </a:defRPr>
      </a:lvl2pPr>
      <a:lvl3pPr algn="l" rtl="0" eaLnBrk="0" fontAlgn="base" hangingPunct="0">
        <a:spcBef>
          <a:spcPct val="0"/>
        </a:spcBef>
        <a:spcAft>
          <a:spcPct val="0"/>
        </a:spcAft>
        <a:defRPr sz="3600" b="1">
          <a:solidFill>
            <a:schemeClr val="tx2"/>
          </a:solidFill>
          <a:latin typeface="Times New Roman" pitchFamily="18" charset="0"/>
          <a:ea typeface="幼圆" pitchFamily="1" charset="-122"/>
        </a:defRPr>
      </a:lvl3pPr>
      <a:lvl4pPr algn="l" rtl="0" eaLnBrk="0" fontAlgn="base" hangingPunct="0">
        <a:spcBef>
          <a:spcPct val="0"/>
        </a:spcBef>
        <a:spcAft>
          <a:spcPct val="0"/>
        </a:spcAft>
        <a:defRPr sz="3600" b="1">
          <a:solidFill>
            <a:schemeClr val="tx2"/>
          </a:solidFill>
          <a:latin typeface="Times New Roman" pitchFamily="18" charset="0"/>
          <a:ea typeface="幼圆" pitchFamily="1" charset="-122"/>
        </a:defRPr>
      </a:lvl4pPr>
      <a:lvl5pPr algn="l" rtl="0" eaLnBrk="0" fontAlgn="base" hangingPunct="0">
        <a:spcBef>
          <a:spcPct val="0"/>
        </a:spcBef>
        <a:spcAft>
          <a:spcPct val="0"/>
        </a:spcAft>
        <a:defRPr sz="3600" b="1">
          <a:solidFill>
            <a:schemeClr val="tx2"/>
          </a:solidFill>
          <a:latin typeface="Times New Roman" pitchFamily="18" charset="0"/>
          <a:ea typeface="幼圆" pitchFamily="1" charset="-122"/>
        </a:defRPr>
      </a:lvl5pPr>
      <a:lvl6pPr marL="457200" algn="l" rtl="0" eaLnBrk="0" fontAlgn="base" hangingPunct="0">
        <a:spcBef>
          <a:spcPct val="0"/>
        </a:spcBef>
        <a:spcAft>
          <a:spcPct val="0"/>
        </a:spcAft>
        <a:defRPr sz="3600" b="1">
          <a:solidFill>
            <a:schemeClr val="tx2"/>
          </a:solidFill>
          <a:latin typeface="Times New Roman" pitchFamily="18" charset="0"/>
          <a:ea typeface="幼圆" pitchFamily="1" charset="-122"/>
        </a:defRPr>
      </a:lvl6pPr>
      <a:lvl7pPr marL="914400" algn="l" rtl="0" eaLnBrk="0" fontAlgn="base" hangingPunct="0">
        <a:spcBef>
          <a:spcPct val="0"/>
        </a:spcBef>
        <a:spcAft>
          <a:spcPct val="0"/>
        </a:spcAft>
        <a:defRPr sz="3600" b="1">
          <a:solidFill>
            <a:schemeClr val="tx2"/>
          </a:solidFill>
          <a:latin typeface="Times New Roman" pitchFamily="18" charset="0"/>
          <a:ea typeface="幼圆" pitchFamily="1" charset="-122"/>
        </a:defRPr>
      </a:lvl7pPr>
      <a:lvl8pPr marL="1371600" algn="l" rtl="0" eaLnBrk="0" fontAlgn="base" hangingPunct="0">
        <a:spcBef>
          <a:spcPct val="0"/>
        </a:spcBef>
        <a:spcAft>
          <a:spcPct val="0"/>
        </a:spcAft>
        <a:defRPr sz="3600" b="1">
          <a:solidFill>
            <a:schemeClr val="tx2"/>
          </a:solidFill>
          <a:latin typeface="Times New Roman" pitchFamily="18" charset="0"/>
          <a:ea typeface="幼圆" pitchFamily="1" charset="-122"/>
        </a:defRPr>
      </a:lvl8pPr>
      <a:lvl9pPr marL="1828800" algn="l" rtl="0" eaLnBrk="0" fontAlgn="base" hangingPunct="0">
        <a:spcBef>
          <a:spcPct val="0"/>
        </a:spcBef>
        <a:spcAft>
          <a:spcPct val="0"/>
        </a:spcAft>
        <a:defRPr sz="3600" b="1">
          <a:solidFill>
            <a:schemeClr val="tx2"/>
          </a:solidFill>
          <a:latin typeface="Times New Roman" pitchFamily="18" charset="0"/>
          <a:ea typeface="幼圆" pitchFamily="1"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92A481A-801A-43EA-A877-8C00C98EC368}" type="slidenum">
              <a:rPr lang="en-US" altLang="zh-CN" sz="1400" b="0">
                <a:solidFill>
                  <a:schemeClr val="accent2"/>
                </a:solidFill>
              </a:rPr>
              <a:pPr algn="r">
                <a:spcBef>
                  <a:spcPct val="0"/>
                </a:spcBef>
                <a:buClrTx/>
                <a:buSzTx/>
                <a:buFont typeface="Arial" pitchFamily="34" charset="0"/>
                <a:buNone/>
              </a:pPr>
              <a:t>1</a:t>
            </a:fld>
            <a:r>
              <a:rPr lang="en-US" altLang="zh-CN" sz="1400" b="0">
                <a:solidFill>
                  <a:schemeClr val="accent2"/>
                </a:solidFill>
              </a:rPr>
              <a:t>-</a:t>
            </a:r>
          </a:p>
        </p:txBody>
      </p:sp>
      <p:sp>
        <p:nvSpPr>
          <p:cNvPr id="2051" name="Rectangle 2"/>
          <p:cNvSpPr>
            <a:spLocks noGrp="1" noChangeArrowheads="1"/>
          </p:cNvSpPr>
          <p:nvPr>
            <p:ph type="title" idx="4294967295"/>
          </p:nvPr>
        </p:nvSpPr>
        <p:spPr/>
        <p:txBody>
          <a:bodyPr/>
          <a:lstStyle/>
          <a:p>
            <a:pPr eaLnBrk="1" hangingPunct="1"/>
            <a:r>
              <a:rPr lang="zh-CN" altLang="en-US" smtClean="0"/>
              <a:t>本章目录</a:t>
            </a:r>
          </a:p>
        </p:txBody>
      </p:sp>
      <p:sp>
        <p:nvSpPr>
          <p:cNvPr id="2052" name="Rectangle 3"/>
          <p:cNvSpPr>
            <a:spLocks noGrp="1" noChangeArrowheads="1"/>
          </p:cNvSpPr>
          <p:nvPr>
            <p:ph type="body" idx="4294967295"/>
          </p:nvPr>
        </p:nvSpPr>
        <p:spPr>
          <a:xfrm>
            <a:off x="755650" y="1628775"/>
            <a:ext cx="7772400" cy="4465638"/>
          </a:xfrm>
        </p:spPr>
        <p:txBody>
          <a:bodyPr/>
          <a:lstStyle/>
          <a:p>
            <a:pPr eaLnBrk="1" hangingPunct="1"/>
            <a:r>
              <a:rPr lang="en-US" altLang="zh-CN" smtClean="0"/>
              <a:t>2.1 UML</a:t>
            </a:r>
            <a:r>
              <a:rPr lang="zh-CN" altLang="en-US" smtClean="0"/>
              <a:t>结构</a:t>
            </a:r>
          </a:p>
          <a:p>
            <a:pPr eaLnBrk="1" hangingPunct="1"/>
            <a:r>
              <a:rPr lang="en-US" altLang="zh-CN" smtClean="0"/>
              <a:t>2.2 </a:t>
            </a:r>
            <a:r>
              <a:rPr lang="zh-CN" altLang="en-US" smtClean="0"/>
              <a:t>物件</a:t>
            </a:r>
          </a:p>
          <a:p>
            <a:pPr eaLnBrk="1" hangingPunct="1"/>
            <a:r>
              <a:rPr lang="en-US" altLang="zh-CN" smtClean="0"/>
              <a:t>2.3 </a:t>
            </a:r>
            <a:r>
              <a:rPr lang="zh-CN" altLang="en-US" smtClean="0"/>
              <a:t>关系</a:t>
            </a:r>
          </a:p>
          <a:p>
            <a:pPr eaLnBrk="1" hangingPunct="1"/>
            <a:r>
              <a:rPr lang="en-US" altLang="zh-CN" smtClean="0"/>
              <a:t>2.4 </a:t>
            </a:r>
            <a:r>
              <a:rPr lang="zh-CN" altLang="en-US" smtClean="0"/>
              <a:t>公共机制</a:t>
            </a:r>
          </a:p>
          <a:p>
            <a:pPr eaLnBrk="1" hangingPunct="1"/>
            <a:r>
              <a:rPr lang="en-US" altLang="zh-CN" smtClean="0"/>
              <a:t>2.5 </a:t>
            </a:r>
            <a:r>
              <a:rPr lang="zh-CN" altLang="en-US" smtClean="0"/>
              <a:t>构架</a:t>
            </a:r>
          </a:p>
          <a:p>
            <a:pPr eaLnBrk="1" hangingPunct="1"/>
            <a:endParaRPr lang="en-US" altLang="zh-CN" smtClean="0"/>
          </a:p>
        </p:txBody>
      </p:sp>
      <p:sp>
        <p:nvSpPr>
          <p:cNvPr id="2053" name="Rectangle 4"/>
          <p:cNvSpPr>
            <a:spLocks noChangeArrowheads="1"/>
          </p:cNvSpPr>
          <p:nvPr/>
        </p:nvSpPr>
        <p:spPr bwMode="auto">
          <a:xfrm>
            <a:off x="3922713" y="1628775"/>
            <a:ext cx="4752975"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r>
              <a:rPr lang="en-US" altLang="zh-CN"/>
              <a:t>2.6 UML</a:t>
            </a:r>
            <a:r>
              <a:rPr lang="zh-CN" altLang="en-US"/>
              <a:t>图概述</a:t>
            </a:r>
          </a:p>
          <a:p>
            <a:pPr eaLnBrk="1" hangingPunct="1"/>
            <a:r>
              <a:rPr lang="en-US" altLang="zh-CN">
                <a:solidFill>
                  <a:schemeClr val="hlink"/>
                </a:solidFill>
              </a:rPr>
              <a:t>2.7 </a:t>
            </a:r>
            <a:r>
              <a:rPr lang="zh-CN" altLang="en-US">
                <a:solidFill>
                  <a:schemeClr val="hlink"/>
                </a:solidFill>
              </a:rPr>
              <a:t>用例图</a:t>
            </a:r>
          </a:p>
          <a:p>
            <a:pPr eaLnBrk="1" hangingPunct="1"/>
            <a:r>
              <a:rPr lang="en-US" altLang="zh-CN"/>
              <a:t>2.8 </a:t>
            </a:r>
            <a:r>
              <a:rPr lang="zh-CN" altLang="en-US"/>
              <a:t>类图</a:t>
            </a:r>
          </a:p>
          <a:p>
            <a:pPr eaLnBrk="1" hangingPunct="1"/>
            <a:r>
              <a:rPr lang="en-US" altLang="zh-CN"/>
              <a:t>2.9 </a:t>
            </a:r>
            <a:r>
              <a:rPr lang="zh-CN" altLang="en-US"/>
              <a:t>对象图和包图</a:t>
            </a:r>
          </a:p>
          <a:p>
            <a:pPr eaLnBrk="1" hangingPunct="1"/>
            <a:r>
              <a:rPr lang="en-US" altLang="zh-CN"/>
              <a:t>2.10 </a:t>
            </a:r>
            <a:r>
              <a:rPr lang="zh-CN" altLang="en-US"/>
              <a:t>顺序图和通信图</a:t>
            </a:r>
          </a:p>
          <a:p>
            <a:pPr eaLnBrk="1" hangingPunct="1"/>
            <a:r>
              <a:rPr lang="en-US" altLang="zh-CN"/>
              <a:t>2.11 </a:t>
            </a:r>
            <a:r>
              <a:rPr lang="zh-CN" altLang="en-US"/>
              <a:t>状态图和活动图</a:t>
            </a:r>
          </a:p>
          <a:p>
            <a:pPr eaLnBrk="1" hangingPunct="1"/>
            <a:r>
              <a:rPr lang="en-US" altLang="zh-CN"/>
              <a:t>2.12 </a:t>
            </a:r>
            <a:r>
              <a:rPr lang="zh-CN" altLang="en-US"/>
              <a:t>组件图和部署图</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0D73696B-2597-4FC0-AEBA-D13F7088D088}" type="slidenum">
              <a:rPr lang="en-US" altLang="zh-CN" sz="1400" b="0">
                <a:solidFill>
                  <a:schemeClr val="accent2"/>
                </a:solidFill>
              </a:rPr>
              <a:pPr algn="r">
                <a:spcBef>
                  <a:spcPct val="0"/>
                </a:spcBef>
                <a:buClrTx/>
                <a:buSzTx/>
                <a:buFont typeface="Arial" pitchFamily="34" charset="0"/>
                <a:buNone/>
              </a:pPr>
              <a:t>10</a:t>
            </a:fld>
            <a:r>
              <a:rPr lang="en-US" altLang="zh-CN" sz="1400" b="0">
                <a:solidFill>
                  <a:schemeClr val="accent2"/>
                </a:solidFill>
              </a:rPr>
              <a:t>-</a:t>
            </a:r>
          </a:p>
        </p:txBody>
      </p:sp>
      <p:sp>
        <p:nvSpPr>
          <p:cNvPr id="16387" name="Rectangle 2"/>
          <p:cNvSpPr>
            <a:spLocks noGrp="1" noChangeArrowheads="1"/>
          </p:cNvSpPr>
          <p:nvPr>
            <p:ph type="title" idx="4294967295"/>
          </p:nvPr>
        </p:nvSpPr>
        <p:spPr/>
        <p:txBody>
          <a:bodyPr/>
          <a:lstStyle/>
          <a:p>
            <a:pPr eaLnBrk="1" hangingPunct="1"/>
            <a:r>
              <a:rPr lang="zh-CN" altLang="en-US" smtClean="0"/>
              <a:t>用例图</a:t>
            </a:r>
          </a:p>
        </p:txBody>
      </p:sp>
      <p:sp>
        <p:nvSpPr>
          <p:cNvPr id="5124" name="Rectangle 4"/>
          <p:cNvSpPr>
            <a:spLocks noChangeArrowheads="1"/>
          </p:cNvSpPr>
          <p:nvPr/>
        </p:nvSpPr>
        <p:spPr bwMode="auto">
          <a:xfrm>
            <a:off x="468313" y="1663700"/>
            <a:ext cx="7920037"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lnSpc>
                <a:spcPct val="110000"/>
              </a:lnSpc>
              <a:spcBef>
                <a:spcPct val="0"/>
              </a:spcBef>
              <a:buClrTx/>
              <a:buSzTx/>
              <a:buFont typeface="Arial" pitchFamily="34" charset="0"/>
              <a:buNone/>
            </a:pPr>
            <a:r>
              <a:rPr lang="zh-CN" altLang="en-US" u="sng">
                <a:solidFill>
                  <a:srgbClr val="660066"/>
                </a:solidFill>
              </a:rPr>
              <a:t>用例图</a:t>
            </a:r>
            <a:r>
              <a:rPr lang="zh-CN" altLang="en-US"/>
              <a:t>：用来显示在系统（或其它实体）内的用例与系统参与者之间的关系</a:t>
            </a:r>
            <a:r>
              <a:rPr lang="zh-CN" altLang="en-US" b="0"/>
              <a:t/>
            </a:r>
            <a:br>
              <a:rPr lang="zh-CN" altLang="en-US" b="0"/>
            </a:br>
            <a:r>
              <a:rPr lang="en-US" altLang="zh-CN">
                <a:solidFill>
                  <a:srgbClr val="181A36"/>
                </a:solidFill>
              </a:rPr>
              <a:t>A </a:t>
            </a:r>
            <a:r>
              <a:rPr lang="en-US" altLang="zh-CN" u="sng">
                <a:solidFill>
                  <a:srgbClr val="660066"/>
                </a:solidFill>
              </a:rPr>
              <a:t>use case diagram</a:t>
            </a:r>
            <a:r>
              <a:rPr lang="en-US" altLang="zh-CN">
                <a:solidFill>
                  <a:srgbClr val="181A36"/>
                </a:solidFill>
              </a:rPr>
              <a:t> shows the </a:t>
            </a:r>
            <a:r>
              <a:rPr lang="en-US" altLang="zh-CN">
                <a:solidFill>
                  <a:srgbClr val="FF9933"/>
                </a:solidFill>
              </a:rPr>
              <a:t>relationship</a:t>
            </a:r>
            <a:r>
              <a:rPr lang="en-US" altLang="zh-CN">
                <a:solidFill>
                  <a:srgbClr val="181A36"/>
                </a:solidFill>
              </a:rPr>
              <a:t> among </a:t>
            </a:r>
            <a:r>
              <a:rPr lang="en-US" altLang="zh-CN">
                <a:solidFill>
                  <a:srgbClr val="FF3300"/>
                </a:solidFill>
              </a:rPr>
              <a:t>use cases</a:t>
            </a:r>
            <a:r>
              <a:rPr lang="en-US" altLang="zh-CN">
                <a:solidFill>
                  <a:srgbClr val="181A36"/>
                </a:solidFill>
              </a:rPr>
              <a:t> within a </a:t>
            </a:r>
            <a:r>
              <a:rPr lang="en-US" altLang="zh-CN">
                <a:solidFill>
                  <a:srgbClr val="FF3300"/>
                </a:solidFill>
              </a:rPr>
              <a:t>system</a:t>
            </a:r>
            <a:r>
              <a:rPr lang="en-US" altLang="zh-CN">
                <a:solidFill>
                  <a:srgbClr val="181A36"/>
                </a:solidFill>
              </a:rPr>
              <a:t> or other semantic </a:t>
            </a:r>
            <a:r>
              <a:rPr lang="en-US" altLang="zh-CN">
                <a:solidFill>
                  <a:srgbClr val="FF3300"/>
                </a:solidFill>
              </a:rPr>
              <a:t>entity</a:t>
            </a:r>
            <a:r>
              <a:rPr lang="en-US" altLang="zh-CN">
                <a:solidFill>
                  <a:srgbClr val="181A36"/>
                </a:solidFill>
              </a:rPr>
              <a:t> and their </a:t>
            </a:r>
            <a:r>
              <a:rPr lang="en-US" altLang="zh-CN">
                <a:solidFill>
                  <a:srgbClr val="FF3300"/>
                </a:solidFill>
              </a:rPr>
              <a:t>actors</a:t>
            </a:r>
            <a:endParaRPr lang="zh-CN" altLang="en-US">
              <a:solidFill>
                <a:srgbClr val="FF3300"/>
              </a:solidFill>
            </a:endParaRPr>
          </a:p>
        </p:txBody>
      </p:sp>
      <p:sp>
        <p:nvSpPr>
          <p:cNvPr id="5125" name="Rectangle 5"/>
          <p:cNvSpPr>
            <a:spLocks noChangeArrowheads="1"/>
          </p:cNvSpPr>
          <p:nvPr/>
        </p:nvSpPr>
        <p:spPr bwMode="auto">
          <a:xfrm>
            <a:off x="1403350" y="5013325"/>
            <a:ext cx="5618163" cy="466725"/>
          </a:xfrm>
          <a:prstGeom prst="rect">
            <a:avLst/>
          </a:prstGeom>
          <a:solidFill>
            <a:srgbClr val="CCFFFF"/>
          </a:solidFill>
          <a:ln w="9525" cmpd="sng">
            <a:solidFill>
              <a:srgbClr val="99CCFF"/>
            </a:solidFill>
            <a:miter lim="800000"/>
            <a:headEnd/>
            <a:tailEnd/>
          </a:ln>
        </p:spPr>
        <p:txBody>
          <a:bodyPr anchor="ctr">
            <a:spAutoFit/>
          </a:bodyPr>
          <a:lstStyle/>
          <a:p>
            <a:pPr eaLnBrk="1" hangingPunct="1">
              <a:buFont typeface="Arial" panose="020B0604020202020204" pitchFamily="34" charset="0"/>
              <a:buNone/>
              <a:defRPr/>
            </a:pPr>
            <a:r>
              <a:rPr lang="zh-CN" altLang="en-US" b="1" u="sng">
                <a:solidFill>
                  <a:schemeClr val="hlink"/>
                </a:solidFill>
                <a:effectLst>
                  <a:outerShdw blurRad="38100" dist="38100" dir="2700000" algn="tl">
                    <a:srgbClr val="000000"/>
                  </a:outerShdw>
                </a:effectLst>
              </a:rPr>
              <a:t>主要使用场合：需求获取、定义、分析</a:t>
            </a:r>
            <a:endParaRPr lang="en-US" b="1">
              <a:solidFill>
                <a:schemeClr val="hlink"/>
              </a:solidFill>
              <a:effectLst>
                <a:outerShdw blurRad="38100" dist="38100" dir="2700000" algn="tl">
                  <a:srgbClr val="000000"/>
                </a:outerShdw>
              </a:effectLs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p:txBody>
          <a:bodyPr/>
          <a:lstStyle/>
          <a:p>
            <a:pPr eaLnBrk="1" hangingPunct="1"/>
            <a:r>
              <a:rPr lang="en-US" altLang="zh-CN" dirty="0" smtClean="0"/>
              <a:t>UML</a:t>
            </a:r>
            <a:r>
              <a:rPr lang="zh-CN" altLang="en-US" dirty="0" smtClean="0"/>
              <a:t>的用例图由参与者、用例及它们之间的关系组成</a:t>
            </a:r>
          </a:p>
          <a:p>
            <a:pPr eaLnBrk="1" hangingPunct="1"/>
            <a:r>
              <a:rPr lang="zh-CN" altLang="en-US" dirty="0" smtClean="0"/>
              <a:t>它的表达方式为：</a:t>
            </a:r>
          </a:p>
          <a:p>
            <a:pPr eaLnBrk="1" hangingPunct="1">
              <a:buFont typeface="Wingdings" pitchFamily="2" charset="2"/>
              <a:buNone/>
            </a:pPr>
            <a:r>
              <a:rPr lang="zh-CN" altLang="en-US" dirty="0"/>
              <a:t> </a:t>
            </a:r>
            <a:r>
              <a:rPr lang="zh-CN" altLang="en-US" dirty="0" smtClean="0"/>
              <a:t>     </a:t>
            </a:r>
            <a:r>
              <a:rPr lang="zh-CN" altLang="en-US" dirty="0" smtClean="0"/>
              <a:t>用</a:t>
            </a:r>
            <a:r>
              <a:rPr lang="zh-CN" altLang="en-US" dirty="0" smtClean="0"/>
              <a:t>例图 </a:t>
            </a:r>
            <a:r>
              <a:rPr lang="en-US" altLang="zh-CN" dirty="0" smtClean="0"/>
              <a:t>= </a:t>
            </a:r>
            <a:r>
              <a:rPr lang="zh-CN" altLang="en-US" dirty="0" smtClean="0"/>
              <a:t>参与者 </a:t>
            </a:r>
            <a:r>
              <a:rPr lang="en-US" altLang="zh-CN" dirty="0" smtClean="0"/>
              <a:t>+ </a:t>
            </a:r>
            <a:r>
              <a:rPr lang="zh-CN" altLang="en-US" dirty="0" smtClean="0"/>
              <a:t>用例 </a:t>
            </a:r>
            <a:r>
              <a:rPr lang="en-US" altLang="zh-CN" dirty="0" smtClean="0"/>
              <a:t>+ </a:t>
            </a:r>
            <a:r>
              <a:rPr lang="zh-CN" altLang="en-US" dirty="0" smtClean="0"/>
              <a:t>关系</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2948DF9D-8685-474A-81F2-6AD7F22712C2}" type="slidenum">
              <a:rPr lang="en-US" altLang="zh-CN" sz="1400" b="0">
                <a:solidFill>
                  <a:schemeClr val="accent2"/>
                </a:solidFill>
              </a:rPr>
              <a:pPr algn="r">
                <a:spcBef>
                  <a:spcPct val="0"/>
                </a:spcBef>
                <a:buClrTx/>
                <a:buSzTx/>
                <a:buFont typeface="Arial" pitchFamily="34" charset="0"/>
                <a:buNone/>
              </a:pPr>
              <a:t>12</a:t>
            </a:fld>
            <a:r>
              <a:rPr lang="en-US" altLang="zh-CN" sz="1400" b="0">
                <a:solidFill>
                  <a:schemeClr val="accent2"/>
                </a:solidFill>
              </a:rPr>
              <a:t>-</a:t>
            </a:r>
          </a:p>
        </p:txBody>
      </p:sp>
      <p:pic>
        <p:nvPicPr>
          <p:cNvPr id="1331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580776"/>
            <a:ext cx="6335713" cy="496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6" name="Rectangle 3"/>
          <p:cNvSpPr>
            <a:spLocks noChangeArrowheads="1"/>
          </p:cNvSpPr>
          <p:nvPr/>
        </p:nvSpPr>
        <p:spPr bwMode="auto">
          <a:xfrm>
            <a:off x="468313" y="836712"/>
            <a:ext cx="6697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zh-CN" altLang="en-US" sz="3600" dirty="0">
                <a:solidFill>
                  <a:schemeClr val="tx2"/>
                </a:solidFill>
                <a:latin typeface="Times New Roman" pitchFamily="18" charset="0"/>
                <a:ea typeface="幼圆" pitchFamily="49" charset="-122"/>
              </a:rPr>
              <a:t>借阅管理用例图</a:t>
            </a:r>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E3F2BB3-C28B-4999-A3B6-16314034F41B}" type="slidenum">
              <a:rPr lang="en-US" altLang="zh-CN" sz="1400" b="0">
                <a:solidFill>
                  <a:schemeClr val="accent2"/>
                </a:solidFill>
              </a:rPr>
              <a:pPr algn="r">
                <a:spcBef>
                  <a:spcPct val="0"/>
                </a:spcBef>
                <a:buClrTx/>
                <a:buSzTx/>
                <a:buFont typeface="Arial" pitchFamily="34" charset="0"/>
                <a:buNone/>
              </a:pPr>
              <a:t>13</a:t>
            </a:fld>
            <a:r>
              <a:rPr lang="en-US" altLang="zh-CN" sz="1400" b="0">
                <a:solidFill>
                  <a:schemeClr val="accent2"/>
                </a:solidFill>
              </a:rPr>
              <a:t>-</a:t>
            </a:r>
          </a:p>
        </p:txBody>
      </p:sp>
      <p:sp>
        <p:nvSpPr>
          <p:cNvPr id="14339" name="Rectangle 2"/>
          <p:cNvSpPr>
            <a:spLocks noGrp="1" noChangeArrowheads="1"/>
          </p:cNvSpPr>
          <p:nvPr>
            <p:ph type="title" idx="4294967295"/>
          </p:nvPr>
        </p:nvSpPr>
        <p:spPr/>
        <p:txBody>
          <a:bodyPr/>
          <a:lstStyle/>
          <a:p>
            <a:pPr eaLnBrk="1" hangingPunct="1"/>
            <a:r>
              <a:rPr lang="zh-CN" altLang="en-US" smtClean="0"/>
              <a:t>本章目录</a:t>
            </a:r>
          </a:p>
        </p:txBody>
      </p:sp>
      <p:sp>
        <p:nvSpPr>
          <p:cNvPr id="14340" name="Rectangle 3"/>
          <p:cNvSpPr>
            <a:spLocks noGrp="1" noChangeArrowheads="1"/>
          </p:cNvSpPr>
          <p:nvPr>
            <p:ph type="body" idx="4294967295"/>
          </p:nvPr>
        </p:nvSpPr>
        <p:spPr>
          <a:xfrm>
            <a:off x="755650" y="1628775"/>
            <a:ext cx="7772400" cy="4465638"/>
          </a:xfrm>
        </p:spPr>
        <p:txBody>
          <a:bodyPr/>
          <a:lstStyle/>
          <a:p>
            <a:pPr eaLnBrk="1" hangingPunct="1"/>
            <a:r>
              <a:rPr lang="en-US" altLang="zh-CN" smtClean="0"/>
              <a:t>2.1 UML</a:t>
            </a:r>
            <a:r>
              <a:rPr lang="zh-CN" altLang="en-US" smtClean="0"/>
              <a:t>结构</a:t>
            </a:r>
          </a:p>
          <a:p>
            <a:pPr eaLnBrk="1" hangingPunct="1"/>
            <a:r>
              <a:rPr lang="en-US" altLang="zh-CN" smtClean="0"/>
              <a:t>2.2 </a:t>
            </a:r>
            <a:r>
              <a:rPr lang="zh-CN" altLang="en-US" smtClean="0"/>
              <a:t>物件</a:t>
            </a:r>
          </a:p>
          <a:p>
            <a:pPr eaLnBrk="1" hangingPunct="1"/>
            <a:r>
              <a:rPr lang="en-US" altLang="zh-CN" smtClean="0"/>
              <a:t>2.3 </a:t>
            </a:r>
            <a:r>
              <a:rPr lang="zh-CN" altLang="en-US" smtClean="0"/>
              <a:t>关系</a:t>
            </a:r>
          </a:p>
          <a:p>
            <a:pPr eaLnBrk="1" hangingPunct="1"/>
            <a:r>
              <a:rPr lang="en-US" altLang="zh-CN" smtClean="0"/>
              <a:t>2.4 </a:t>
            </a:r>
            <a:r>
              <a:rPr lang="zh-CN" altLang="en-US" smtClean="0"/>
              <a:t>公共机制</a:t>
            </a:r>
          </a:p>
          <a:p>
            <a:pPr eaLnBrk="1" hangingPunct="1"/>
            <a:r>
              <a:rPr lang="en-US" altLang="zh-CN" smtClean="0"/>
              <a:t>2.5 </a:t>
            </a:r>
            <a:r>
              <a:rPr lang="zh-CN" altLang="en-US" smtClean="0"/>
              <a:t>构架</a:t>
            </a:r>
          </a:p>
          <a:p>
            <a:pPr eaLnBrk="1" hangingPunct="1"/>
            <a:endParaRPr lang="en-US" altLang="zh-CN" smtClean="0"/>
          </a:p>
        </p:txBody>
      </p:sp>
      <p:sp>
        <p:nvSpPr>
          <p:cNvPr id="14341" name="Rectangle 4"/>
          <p:cNvSpPr>
            <a:spLocks noChangeArrowheads="1"/>
          </p:cNvSpPr>
          <p:nvPr/>
        </p:nvSpPr>
        <p:spPr bwMode="auto">
          <a:xfrm>
            <a:off x="3922713" y="1628775"/>
            <a:ext cx="4752975"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r>
              <a:rPr lang="en-US" altLang="zh-CN"/>
              <a:t>2.6 UML</a:t>
            </a:r>
            <a:r>
              <a:rPr lang="zh-CN" altLang="en-US"/>
              <a:t>图概述</a:t>
            </a:r>
          </a:p>
          <a:p>
            <a:pPr eaLnBrk="1" hangingPunct="1"/>
            <a:r>
              <a:rPr lang="en-US" altLang="zh-CN"/>
              <a:t>2.7 </a:t>
            </a:r>
            <a:r>
              <a:rPr lang="zh-CN" altLang="en-US"/>
              <a:t>用例图</a:t>
            </a:r>
          </a:p>
          <a:p>
            <a:pPr eaLnBrk="1" hangingPunct="1"/>
            <a:r>
              <a:rPr lang="en-US" altLang="zh-CN">
                <a:solidFill>
                  <a:schemeClr val="hlink"/>
                </a:solidFill>
              </a:rPr>
              <a:t>2.8 </a:t>
            </a:r>
            <a:r>
              <a:rPr lang="zh-CN" altLang="en-US">
                <a:solidFill>
                  <a:schemeClr val="hlink"/>
                </a:solidFill>
              </a:rPr>
              <a:t>类图</a:t>
            </a:r>
          </a:p>
          <a:p>
            <a:pPr eaLnBrk="1" hangingPunct="1"/>
            <a:r>
              <a:rPr lang="en-US" altLang="zh-CN"/>
              <a:t>2.9 </a:t>
            </a:r>
            <a:r>
              <a:rPr lang="zh-CN" altLang="en-US"/>
              <a:t>对象图和包图</a:t>
            </a:r>
          </a:p>
          <a:p>
            <a:pPr eaLnBrk="1" hangingPunct="1"/>
            <a:r>
              <a:rPr lang="en-US" altLang="zh-CN"/>
              <a:t>2.10 </a:t>
            </a:r>
            <a:r>
              <a:rPr lang="zh-CN" altLang="en-US"/>
              <a:t>顺序图和通信图</a:t>
            </a:r>
          </a:p>
          <a:p>
            <a:pPr eaLnBrk="1" hangingPunct="1"/>
            <a:r>
              <a:rPr lang="en-US" altLang="zh-CN"/>
              <a:t>2.11 </a:t>
            </a:r>
            <a:r>
              <a:rPr lang="zh-CN" altLang="en-US"/>
              <a:t>状态图和活动图</a:t>
            </a:r>
          </a:p>
          <a:p>
            <a:pPr eaLnBrk="1" hangingPunct="1"/>
            <a:r>
              <a:rPr lang="en-US" altLang="zh-CN"/>
              <a:t>2.12 </a:t>
            </a:r>
            <a:r>
              <a:rPr lang="zh-CN" altLang="en-US"/>
              <a:t>组件图和部署图</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6704A16-EC37-4E5F-954B-96DF156D7210}" type="slidenum">
              <a:rPr lang="en-US" altLang="zh-CN" sz="1400" b="0">
                <a:solidFill>
                  <a:schemeClr val="accent2"/>
                </a:solidFill>
              </a:rPr>
              <a:pPr algn="r">
                <a:spcBef>
                  <a:spcPct val="0"/>
                </a:spcBef>
                <a:buClrTx/>
                <a:buSzTx/>
                <a:buFont typeface="Arial" pitchFamily="34" charset="0"/>
                <a:buNone/>
              </a:pPr>
              <a:t>14</a:t>
            </a:fld>
            <a:r>
              <a:rPr lang="en-US" altLang="zh-CN" sz="1400" b="0">
                <a:solidFill>
                  <a:schemeClr val="accent2"/>
                </a:solidFill>
              </a:rPr>
              <a:t>-</a:t>
            </a:r>
          </a:p>
        </p:txBody>
      </p:sp>
      <p:sp>
        <p:nvSpPr>
          <p:cNvPr id="15363" name="Rectangle 2"/>
          <p:cNvSpPr>
            <a:spLocks noGrp="1" noChangeArrowheads="1"/>
          </p:cNvSpPr>
          <p:nvPr>
            <p:ph type="title" idx="4294967295"/>
          </p:nvPr>
        </p:nvSpPr>
        <p:spPr/>
        <p:txBody>
          <a:bodyPr/>
          <a:lstStyle/>
          <a:p>
            <a:pPr eaLnBrk="1" hangingPunct="1"/>
            <a:r>
              <a:rPr lang="en-US" altLang="zh-CN" smtClean="0"/>
              <a:t>2.8 Class Diagrams(</a:t>
            </a:r>
            <a:r>
              <a:rPr lang="zh-CN" altLang="en-US" smtClean="0"/>
              <a:t>类图</a:t>
            </a:r>
            <a:r>
              <a:rPr lang="en-US" altLang="zh-CN" smtClean="0"/>
              <a:t>)</a:t>
            </a:r>
            <a:endParaRPr lang="zh-CN" altLang="en-US" smtClean="0"/>
          </a:p>
        </p:txBody>
      </p:sp>
      <p:sp>
        <p:nvSpPr>
          <p:cNvPr id="15364" name="Rectangle 3"/>
          <p:cNvSpPr>
            <a:spLocks noGrp="1" noChangeArrowheads="1"/>
          </p:cNvSpPr>
          <p:nvPr>
            <p:ph type="body" idx="4294967295"/>
          </p:nvPr>
        </p:nvSpPr>
        <p:spPr/>
        <p:txBody>
          <a:bodyPr/>
          <a:lstStyle/>
          <a:p>
            <a:pPr eaLnBrk="1" hangingPunct="1"/>
            <a:r>
              <a:rPr lang="en-US" altLang="zh-CN" smtClean="0"/>
              <a:t>2.8.1 </a:t>
            </a:r>
            <a:r>
              <a:rPr lang="zh-CN" altLang="en-US" smtClean="0"/>
              <a:t>类图概述</a:t>
            </a:r>
          </a:p>
          <a:p>
            <a:pPr eaLnBrk="1" hangingPunct="1"/>
            <a:r>
              <a:rPr lang="en-US" altLang="zh-CN" smtClean="0"/>
              <a:t>2.8.2 </a:t>
            </a:r>
            <a:r>
              <a:rPr lang="zh-CN" altLang="en-US" smtClean="0"/>
              <a:t>类图的阅读方法</a:t>
            </a:r>
          </a:p>
          <a:p>
            <a:pPr eaLnBrk="1" hangingPunct="1"/>
            <a:r>
              <a:rPr lang="en-US" altLang="zh-CN" smtClean="0"/>
              <a:t>2.8.3 </a:t>
            </a:r>
            <a:r>
              <a:rPr lang="zh-CN" altLang="en-US" smtClean="0"/>
              <a:t>类图的抽象层次</a:t>
            </a:r>
          </a:p>
          <a:p>
            <a:pPr eaLnBrk="1" hangingPunct="1"/>
            <a:r>
              <a:rPr lang="en-US" altLang="zh-CN" smtClean="0"/>
              <a:t>2.8.4 </a:t>
            </a:r>
            <a:r>
              <a:rPr lang="zh-CN" altLang="en-US" smtClean="0"/>
              <a:t>类图的构建步骤</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34AA795-7607-4E5A-A438-587B2DFA8595}" type="slidenum">
              <a:rPr lang="en-US" altLang="zh-CN" sz="1400" b="0">
                <a:solidFill>
                  <a:schemeClr val="accent2"/>
                </a:solidFill>
              </a:rPr>
              <a:pPr algn="r">
                <a:spcBef>
                  <a:spcPct val="0"/>
                </a:spcBef>
                <a:buClrTx/>
                <a:buSzTx/>
                <a:buFont typeface="Arial" pitchFamily="34" charset="0"/>
                <a:buNone/>
              </a:pPr>
              <a:t>15</a:t>
            </a:fld>
            <a:r>
              <a:rPr lang="en-US" altLang="zh-CN" sz="1400" b="0">
                <a:solidFill>
                  <a:schemeClr val="accent2"/>
                </a:solidFill>
              </a:rPr>
              <a:t>-</a:t>
            </a:r>
          </a:p>
        </p:txBody>
      </p:sp>
      <p:sp>
        <p:nvSpPr>
          <p:cNvPr id="16387" name="Rectangle 2"/>
          <p:cNvSpPr>
            <a:spLocks noGrp="1" noChangeArrowheads="1"/>
          </p:cNvSpPr>
          <p:nvPr>
            <p:ph type="title" idx="4294967295"/>
          </p:nvPr>
        </p:nvSpPr>
        <p:spPr/>
        <p:txBody>
          <a:bodyPr/>
          <a:lstStyle/>
          <a:p>
            <a:pPr eaLnBrk="1" hangingPunct="1"/>
            <a:r>
              <a:rPr lang="en-US" altLang="zh-CN" smtClean="0"/>
              <a:t>2.8.1 </a:t>
            </a:r>
            <a:r>
              <a:rPr lang="zh-CN" altLang="en-US" smtClean="0"/>
              <a:t>类图概述</a:t>
            </a:r>
          </a:p>
        </p:txBody>
      </p:sp>
      <p:sp>
        <p:nvSpPr>
          <p:cNvPr id="16388" name="Rectangle 3"/>
          <p:cNvSpPr>
            <a:spLocks noGrp="1" noChangeArrowheads="1"/>
          </p:cNvSpPr>
          <p:nvPr>
            <p:ph type="body" idx="4294967295"/>
          </p:nvPr>
        </p:nvSpPr>
        <p:spPr/>
        <p:txBody>
          <a:bodyPr/>
          <a:lstStyle/>
          <a:p>
            <a:pPr eaLnBrk="1" hangingPunct="1"/>
            <a:r>
              <a:rPr lang="zh-CN" altLang="en-US" dirty="0" smtClean="0"/>
              <a:t>类图概念</a:t>
            </a:r>
          </a:p>
          <a:p>
            <a:pPr eaLnBrk="1" hangingPunct="1"/>
            <a:r>
              <a:rPr lang="zh-CN" altLang="en-US" dirty="0" smtClean="0"/>
              <a:t>类图元语</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A0C06150-C8E1-406F-8E65-F72B42471944}" type="slidenum">
              <a:rPr lang="en-US" altLang="zh-CN" sz="1400" b="0">
                <a:solidFill>
                  <a:schemeClr val="accent2"/>
                </a:solidFill>
              </a:rPr>
              <a:pPr algn="r">
                <a:spcBef>
                  <a:spcPct val="0"/>
                </a:spcBef>
                <a:buClrTx/>
                <a:buSzTx/>
                <a:buFont typeface="Arial" pitchFamily="34" charset="0"/>
                <a:buNone/>
              </a:pPr>
              <a:t>16</a:t>
            </a:fld>
            <a:r>
              <a:rPr lang="en-US" altLang="zh-CN" sz="1400" b="0">
                <a:solidFill>
                  <a:schemeClr val="accent2"/>
                </a:solidFill>
              </a:rPr>
              <a:t>-</a:t>
            </a:r>
          </a:p>
        </p:txBody>
      </p:sp>
      <p:sp>
        <p:nvSpPr>
          <p:cNvPr id="17411" name="Rectangle 2"/>
          <p:cNvSpPr>
            <a:spLocks noGrp="1" noChangeArrowheads="1"/>
          </p:cNvSpPr>
          <p:nvPr>
            <p:ph type="title" idx="4294967295"/>
          </p:nvPr>
        </p:nvSpPr>
        <p:spPr/>
        <p:txBody>
          <a:bodyPr/>
          <a:lstStyle/>
          <a:p>
            <a:pPr eaLnBrk="1" hangingPunct="1"/>
            <a:r>
              <a:rPr lang="zh-CN" altLang="en-US" smtClean="0"/>
              <a:t>类图</a:t>
            </a:r>
          </a:p>
        </p:txBody>
      </p:sp>
      <p:sp>
        <p:nvSpPr>
          <p:cNvPr id="32772" name="Rectangle 4"/>
          <p:cNvSpPr>
            <a:spLocks noChangeArrowheads="1"/>
          </p:cNvSpPr>
          <p:nvPr/>
        </p:nvSpPr>
        <p:spPr bwMode="auto">
          <a:xfrm>
            <a:off x="467544" y="1700808"/>
            <a:ext cx="8208912" cy="3693319"/>
          </a:xfrm>
          <a:prstGeom prst="rect">
            <a:avLst/>
          </a:prstGeom>
          <a:noFill/>
          <a:ln w="9525">
            <a:noFill/>
            <a:miter lim="800000"/>
            <a:headEnd/>
            <a:tailEnd/>
          </a:ln>
        </p:spPr>
        <p:txBody>
          <a:bodyPr wrap="square" anchor="ctr">
            <a:spAutoFit/>
          </a:bodyPr>
          <a:lstStyle/>
          <a:p>
            <a:pPr algn="just" eaLnBrk="1" hangingPunct="1">
              <a:spcAft>
                <a:spcPts val="600"/>
              </a:spcAft>
              <a:buFont typeface="Arial" panose="020B0604020202020204" pitchFamily="34" charset="0"/>
              <a:buNone/>
              <a:defRPr/>
            </a:pPr>
            <a:r>
              <a:rPr lang="zh-CN" altLang="en-US" sz="2800" b="1" u="sng" dirty="0">
                <a:solidFill>
                  <a:srgbClr val="660066"/>
                </a:solidFill>
                <a:effectLst>
                  <a:outerShdw blurRad="38100" dist="38100" dir="2700000" algn="tl">
                    <a:srgbClr val="C0C0C0"/>
                  </a:outerShdw>
                </a:effectLst>
              </a:rPr>
              <a:t>类图</a:t>
            </a:r>
            <a:r>
              <a:rPr lang="zh-CN" altLang="en-US" sz="2800" b="1" dirty="0"/>
              <a:t>：是软件的蓝图，详细描述了系统内各个对象的类型，以及这些类之间的静态</a:t>
            </a:r>
            <a:r>
              <a:rPr lang="zh-CN" altLang="en-US" sz="2800" b="1" dirty="0" smtClean="0"/>
              <a:t>关系</a:t>
            </a:r>
            <a:endParaRPr lang="en-US" altLang="zh-CN" sz="2800" b="1" dirty="0"/>
          </a:p>
          <a:p>
            <a:pPr algn="just" eaLnBrk="1" hangingPunct="1">
              <a:spcAft>
                <a:spcPts val="600"/>
              </a:spcAft>
              <a:buFont typeface="Arial" panose="020B0604020202020204" pitchFamily="34" charset="0"/>
              <a:buNone/>
              <a:defRPr/>
            </a:pPr>
            <a:r>
              <a:rPr lang="en-US" sz="2800" b="1" dirty="0"/>
              <a:t/>
            </a:r>
            <a:br>
              <a:rPr lang="en-US" sz="2800" b="1" dirty="0"/>
            </a:br>
            <a:r>
              <a:rPr lang="en-US" sz="2800" b="1" dirty="0"/>
              <a:t>A </a:t>
            </a:r>
            <a:r>
              <a:rPr lang="en-US" sz="2800" b="1" u="sng" dirty="0">
                <a:solidFill>
                  <a:srgbClr val="660066"/>
                </a:solidFill>
                <a:effectLst>
                  <a:outerShdw blurRad="38100" dist="38100" dir="2700000" algn="tl">
                    <a:srgbClr val="C0C0C0"/>
                  </a:outerShdw>
                </a:effectLst>
              </a:rPr>
              <a:t>class diagram</a:t>
            </a:r>
            <a:r>
              <a:rPr lang="en-US" sz="2800" b="1" dirty="0"/>
              <a:t> is a software blueprint</a:t>
            </a:r>
            <a:br>
              <a:rPr lang="en-US" sz="2800" b="1" dirty="0"/>
            </a:br>
            <a:r>
              <a:rPr lang="en-US" sz="2800" b="1" dirty="0"/>
              <a:t>  -Details </a:t>
            </a:r>
            <a:r>
              <a:rPr lang="en-US" sz="2800" b="1" dirty="0">
                <a:solidFill>
                  <a:schemeClr val="hlink"/>
                </a:solidFill>
                <a:effectLst>
                  <a:outerShdw blurRad="38100" dist="38100" dir="2700000" algn="tl">
                    <a:srgbClr val="C0C0C0"/>
                  </a:outerShdw>
                </a:effectLst>
              </a:rPr>
              <a:t>the types of objects</a:t>
            </a:r>
            <a:r>
              <a:rPr lang="en-US" sz="2800" b="1" dirty="0"/>
              <a:t> within a system</a:t>
            </a:r>
          </a:p>
          <a:p>
            <a:pPr algn="just" eaLnBrk="1" hangingPunct="1">
              <a:spcAft>
                <a:spcPts val="600"/>
              </a:spcAft>
              <a:buFont typeface="Arial" panose="020B0604020202020204" pitchFamily="34" charset="0"/>
              <a:buNone/>
              <a:defRPr/>
            </a:pPr>
            <a:r>
              <a:rPr lang="en-US" sz="2800" b="1" dirty="0"/>
              <a:t>  -Describes the </a:t>
            </a:r>
            <a:r>
              <a:rPr lang="en-US" sz="2800" b="1" dirty="0">
                <a:solidFill>
                  <a:schemeClr val="hlink"/>
                </a:solidFill>
                <a:effectLst>
                  <a:outerShdw blurRad="38100" dist="38100" dir="2700000" algn="tl">
                    <a:srgbClr val="C0C0C0"/>
                  </a:outerShdw>
                </a:effectLst>
              </a:rPr>
              <a:t>static relationships</a:t>
            </a:r>
            <a:r>
              <a:rPr lang="en-US" sz="2800" b="1" dirty="0"/>
              <a:t> between classes</a:t>
            </a:r>
            <a:endParaRPr lang="zh-CN" altLang="en-US" sz="2800" b="1" dirty="0"/>
          </a:p>
        </p:txBody>
      </p:sp>
      <p:sp>
        <p:nvSpPr>
          <p:cNvPr id="32773" name="Rectangle 5"/>
          <p:cNvSpPr>
            <a:spLocks noChangeArrowheads="1"/>
          </p:cNvSpPr>
          <p:nvPr/>
        </p:nvSpPr>
        <p:spPr bwMode="auto">
          <a:xfrm>
            <a:off x="1476374" y="5581631"/>
            <a:ext cx="6048375" cy="466725"/>
          </a:xfrm>
          <a:prstGeom prst="rect">
            <a:avLst/>
          </a:prstGeom>
          <a:solidFill>
            <a:srgbClr val="CCFFFF"/>
          </a:solidFill>
          <a:ln w="9525" cmpd="sng">
            <a:solidFill>
              <a:srgbClr val="99CCFF"/>
            </a:solidFill>
            <a:miter lim="800000"/>
            <a:headEnd/>
            <a:tailEnd/>
          </a:ln>
        </p:spPr>
        <p:txBody>
          <a:bodyPr anchor="ctr">
            <a:spAutoFit/>
          </a:bodyPr>
          <a:lstStyle/>
          <a:p>
            <a:pPr eaLnBrk="1" hangingPunct="1">
              <a:buFont typeface="Arial" panose="020B0604020202020204" pitchFamily="34" charset="0"/>
              <a:buNone/>
              <a:defRPr/>
            </a:pPr>
            <a:r>
              <a:rPr lang="zh-CN" altLang="en-US" b="1" u="sng" dirty="0">
                <a:solidFill>
                  <a:schemeClr val="hlink"/>
                </a:solidFill>
                <a:effectLst>
                  <a:outerShdw blurRad="38100" dist="38100" dir="2700000" algn="tl">
                    <a:srgbClr val="000000"/>
                  </a:outerShdw>
                </a:effectLst>
              </a:rPr>
              <a:t>主要使用场合：系统分析、设计、代码生成</a:t>
            </a:r>
            <a:endParaRPr lang="en-US" b="1" dirty="0">
              <a:solidFill>
                <a:schemeClr val="hlink"/>
              </a:solidFill>
              <a:effectLst>
                <a:outerShdw blurRad="38100" dist="38100" dir="2700000" algn="tl">
                  <a:srgbClr val="000000"/>
                </a:outerShdw>
              </a:effectLs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32772"/>
                                        </p:tgtEl>
                                        <p:attrNameLst>
                                          <p:attrName>style.visibility</p:attrName>
                                        </p:attrNameLst>
                                      </p:cBhvr>
                                      <p:to>
                                        <p:strVal val="visible"/>
                                      </p:to>
                                    </p:set>
                                    <p:anim calcmode="lin" valueType="num">
                                      <p:cBhvr>
                                        <p:cTn id="7" dur="500" fill="hold"/>
                                        <p:tgtEl>
                                          <p:spTgt spid="32772"/>
                                        </p:tgtEl>
                                        <p:attrNameLst>
                                          <p:attrName>ppt_w</p:attrName>
                                        </p:attrNameLst>
                                      </p:cBhvr>
                                      <p:tavLst>
                                        <p:tav tm="0">
                                          <p:val>
                                            <p:fltVal val="0"/>
                                          </p:val>
                                        </p:tav>
                                        <p:tav tm="100000">
                                          <p:val>
                                            <p:strVal val="#ppt_w"/>
                                          </p:val>
                                        </p:tav>
                                      </p:tavLst>
                                    </p:anim>
                                    <p:anim calcmode="lin" valueType="num">
                                      <p:cBhvr>
                                        <p:cTn id="8" dur="500" fill="hold"/>
                                        <p:tgtEl>
                                          <p:spTgt spid="32772"/>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grpId="0" nodeType="clickEffect">
                                  <p:stCondLst>
                                    <p:cond delay="0"/>
                                  </p:stCondLst>
                                  <p:childTnLst>
                                    <p:set>
                                      <p:cBhvr>
                                        <p:cTn id="12" dur="1" fill="hold">
                                          <p:stCondLst>
                                            <p:cond delay="0"/>
                                          </p:stCondLst>
                                        </p:cTn>
                                        <p:tgtEl>
                                          <p:spTgt spid="32773"/>
                                        </p:tgtEl>
                                        <p:attrNameLst>
                                          <p:attrName>style.visibility</p:attrName>
                                        </p:attrNameLst>
                                      </p:cBhvr>
                                      <p:to>
                                        <p:strVal val="visible"/>
                                      </p:to>
                                    </p:set>
                                    <p:anim calcmode="lin" valueType="num">
                                      <p:cBhvr>
                                        <p:cTn id="13" dur="500" fill="hold"/>
                                        <p:tgtEl>
                                          <p:spTgt spid="32773"/>
                                        </p:tgtEl>
                                        <p:attrNameLst>
                                          <p:attrName>ppt_w</p:attrName>
                                        </p:attrNameLst>
                                      </p:cBhvr>
                                      <p:tavLst>
                                        <p:tav tm="0">
                                          <p:val>
                                            <p:fltVal val="0"/>
                                          </p:val>
                                        </p:tav>
                                        <p:tav tm="100000">
                                          <p:val>
                                            <p:strVal val="#ppt_w"/>
                                          </p:val>
                                        </p:tav>
                                      </p:tavLst>
                                    </p:anim>
                                    <p:anim calcmode="lin" valueType="num">
                                      <p:cBhvr>
                                        <p:cTn id="14" dur="500" fill="hold"/>
                                        <p:tgtEl>
                                          <p:spTgt spid="3277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2" grpId="0" autoUpdateAnimBg="0"/>
      <p:bldP spid="3277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4265672-51B5-4B60-A8E5-2EDE133AB779}" type="slidenum">
              <a:rPr lang="en-US" altLang="zh-CN" sz="1400" b="0">
                <a:solidFill>
                  <a:schemeClr val="accent2"/>
                </a:solidFill>
              </a:rPr>
              <a:pPr algn="r">
                <a:spcBef>
                  <a:spcPct val="0"/>
                </a:spcBef>
                <a:buClrTx/>
                <a:buSzTx/>
                <a:buFont typeface="Arial" pitchFamily="34" charset="0"/>
                <a:buNone/>
              </a:pPr>
              <a:t>17</a:t>
            </a:fld>
            <a:r>
              <a:rPr lang="en-US" altLang="zh-CN" sz="1400" b="0">
                <a:solidFill>
                  <a:schemeClr val="accent2"/>
                </a:solidFill>
              </a:rPr>
              <a:t>-</a:t>
            </a:r>
          </a:p>
        </p:txBody>
      </p:sp>
      <p:sp>
        <p:nvSpPr>
          <p:cNvPr id="18435" name="Rectangle 2"/>
          <p:cNvSpPr>
            <a:spLocks noGrp="1" noChangeArrowheads="1"/>
          </p:cNvSpPr>
          <p:nvPr>
            <p:ph type="title" idx="4294967295"/>
          </p:nvPr>
        </p:nvSpPr>
        <p:spPr/>
        <p:txBody>
          <a:bodyPr/>
          <a:lstStyle/>
          <a:p>
            <a:pPr eaLnBrk="1" hangingPunct="1"/>
            <a:r>
              <a:rPr lang="zh-CN" altLang="en-US" smtClean="0"/>
              <a:t>类图元语</a:t>
            </a:r>
            <a:r>
              <a:rPr lang="en-US" altLang="zh-CN" smtClean="0"/>
              <a:t>-1</a:t>
            </a:r>
          </a:p>
        </p:txBody>
      </p:sp>
      <p:graphicFrame>
        <p:nvGraphicFramePr>
          <p:cNvPr id="33796" name="Group 4"/>
          <p:cNvGraphicFramePr>
            <a:graphicFrameLocks noGrp="1"/>
          </p:cNvGraphicFramePr>
          <p:nvPr>
            <p:ph type="tbl" idx="4294967295"/>
            <p:extLst>
              <p:ext uri="{D42A27DB-BD31-4B8C-83A1-F6EECF244321}">
                <p14:modId xmlns:p14="http://schemas.microsoft.com/office/powerpoint/2010/main" val="1885612505"/>
              </p:ext>
            </p:extLst>
          </p:nvPr>
        </p:nvGraphicFramePr>
        <p:xfrm>
          <a:off x="755650" y="1700213"/>
          <a:ext cx="7772400" cy="3779838"/>
        </p:xfrm>
        <a:graphic>
          <a:graphicData uri="http://schemas.openxmlformats.org/drawingml/2006/table">
            <a:tbl>
              <a:tblPr/>
              <a:tblGrid>
                <a:gridCol w="1724025"/>
                <a:gridCol w="1457325"/>
                <a:gridCol w="4591050"/>
              </a:tblGrid>
              <a:tr h="839788">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000000"/>
                          </a:solidFill>
                          <a:effectLst/>
                          <a:latin typeface="Tahoma" pitchFamily="34" charset="0"/>
                          <a:ea typeface="宋体" pitchFamily="2" charset="-122"/>
                        </a:rPr>
                        <a:t>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rgbClr val="000000"/>
                          </a:solidFill>
                          <a:effectLst/>
                          <a:latin typeface="Tahoma" pitchFamily="34" charset="0"/>
                          <a:ea typeface="宋体" pitchFamily="2" charset="-122"/>
                        </a:rPr>
                        <a:t>第一栏是类名，第二栏是类的属性，第三栏是类的操作</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20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000000"/>
                          </a:solidFill>
                          <a:effectLst/>
                          <a:latin typeface="Tahoma" pitchFamily="34" charset="0"/>
                          <a:ea typeface="宋体" pitchFamily="2" charset="-122"/>
                        </a:rPr>
                        <a:t>包</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rgbClr val="000000"/>
                          </a:solidFill>
                          <a:effectLst/>
                          <a:latin typeface="Tahoma" pitchFamily="34" charset="0"/>
                          <a:ea typeface="宋体" pitchFamily="2" charset="-122"/>
                        </a:rPr>
                        <a:t>包表示一个类图的集合</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7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000000"/>
                          </a:solidFill>
                          <a:effectLst/>
                          <a:latin typeface="Tahoma" pitchFamily="34" charset="0"/>
                          <a:ea typeface="宋体" pitchFamily="2" charset="-122"/>
                        </a:rPr>
                        <a:t>关联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rgbClr val="000000"/>
                          </a:solidFill>
                          <a:effectLst/>
                          <a:latin typeface="Tahoma" pitchFamily="34" charset="0"/>
                          <a:ea typeface="宋体" pitchFamily="2" charset="-122"/>
                        </a:rPr>
                        <a:t>关联用于表示类的对象之间的关系，其特殊形式有组合关联和聚合关联</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7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000000"/>
                          </a:solidFill>
                          <a:effectLst/>
                          <a:latin typeface="Tahoma" pitchFamily="34" charset="0"/>
                          <a:ea typeface="宋体" pitchFamily="2" charset="-122"/>
                        </a:rPr>
                        <a:t>聚合关联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rgbClr val="000000"/>
                          </a:solidFill>
                          <a:effectLst/>
                          <a:latin typeface="Tahoma" pitchFamily="34" charset="0"/>
                          <a:ea typeface="宋体" pitchFamily="2" charset="-122"/>
                        </a:rPr>
                        <a:t>聚合关联用于表示类的对象之间的关系是整体与部分的关系</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7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000000"/>
                          </a:solidFill>
                          <a:effectLst/>
                          <a:latin typeface="Tahoma" pitchFamily="34" charset="0"/>
                          <a:ea typeface="宋体" pitchFamily="2" charset="-122"/>
                        </a:rPr>
                        <a:t>组合关联</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000000"/>
                          </a:solidFill>
                          <a:effectLst/>
                          <a:latin typeface="Tahoma" pitchFamily="34" charset="0"/>
                          <a:ea typeface="宋体" pitchFamily="2" charset="-122"/>
                        </a:rPr>
                        <a:t>组合关联用于表示类的对象之间的关系是整体拥有各部分且部分与整体共存亡</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8462" name="Group 30"/>
          <p:cNvGrpSpPr>
            <a:grpSpLocks/>
          </p:cNvGrpSpPr>
          <p:nvPr/>
        </p:nvGrpSpPr>
        <p:grpSpPr bwMode="auto">
          <a:xfrm>
            <a:off x="981075" y="1785938"/>
            <a:ext cx="1214438" cy="666750"/>
            <a:chOff x="0" y="0"/>
            <a:chExt cx="695" cy="351"/>
          </a:xfrm>
        </p:grpSpPr>
        <p:sp>
          <p:nvSpPr>
            <p:cNvPr id="18473" name="Rectangle 34"/>
            <p:cNvSpPr>
              <a:spLocks noChangeArrowheads="1"/>
            </p:cNvSpPr>
            <p:nvPr/>
          </p:nvSpPr>
          <p:spPr bwMode="auto">
            <a:xfrm>
              <a:off x="0" y="0"/>
              <a:ext cx="695" cy="351"/>
            </a:xfrm>
            <a:prstGeom prst="rect">
              <a:avLst/>
            </a:prstGeom>
            <a:solidFill>
              <a:srgbClr val="FFFFFF"/>
            </a:solidFill>
            <a:ln w="38100">
              <a:solidFill>
                <a:srgbClr val="0000FF"/>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8474" name="Line 35"/>
            <p:cNvSpPr>
              <a:spLocks noChangeShapeType="1"/>
            </p:cNvSpPr>
            <p:nvPr/>
          </p:nvSpPr>
          <p:spPr bwMode="auto">
            <a:xfrm>
              <a:off x="0" y="120"/>
              <a:ext cx="69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5" name="Line 36"/>
            <p:cNvSpPr>
              <a:spLocks noChangeShapeType="1"/>
            </p:cNvSpPr>
            <p:nvPr/>
          </p:nvSpPr>
          <p:spPr bwMode="auto">
            <a:xfrm>
              <a:off x="0" y="231"/>
              <a:ext cx="69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18463" name="Group 34"/>
          <p:cNvGrpSpPr>
            <a:grpSpLocks/>
          </p:cNvGrpSpPr>
          <p:nvPr/>
        </p:nvGrpSpPr>
        <p:grpSpPr bwMode="auto">
          <a:xfrm>
            <a:off x="957263" y="2571750"/>
            <a:ext cx="1166812" cy="588963"/>
            <a:chOff x="0" y="0"/>
            <a:chExt cx="923" cy="510"/>
          </a:xfrm>
        </p:grpSpPr>
        <p:sp>
          <p:nvSpPr>
            <p:cNvPr id="18471" name="Rectangle 38"/>
            <p:cNvSpPr>
              <a:spLocks noChangeArrowheads="1"/>
            </p:cNvSpPr>
            <p:nvPr/>
          </p:nvSpPr>
          <p:spPr bwMode="auto">
            <a:xfrm>
              <a:off x="0" y="149"/>
              <a:ext cx="923" cy="361"/>
            </a:xfrm>
            <a:prstGeom prst="rect">
              <a:avLst/>
            </a:prstGeom>
            <a:solidFill>
              <a:srgbClr val="FFFFFF"/>
            </a:solidFill>
            <a:ln w="38100">
              <a:solidFill>
                <a:srgbClr val="0000FF"/>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en-US" altLang="zh-CN" sz="800" b="0">
                  <a:latin typeface="Times New Roman" pitchFamily="18" charset="0"/>
                </a:rPr>
                <a:t>Package</a:t>
              </a:r>
            </a:p>
          </p:txBody>
        </p:sp>
        <p:sp>
          <p:nvSpPr>
            <p:cNvPr id="18472" name="Rectangle 39"/>
            <p:cNvSpPr>
              <a:spLocks noChangeArrowheads="1"/>
            </p:cNvSpPr>
            <p:nvPr/>
          </p:nvSpPr>
          <p:spPr bwMode="auto">
            <a:xfrm>
              <a:off x="0" y="0"/>
              <a:ext cx="264" cy="149"/>
            </a:xfrm>
            <a:prstGeom prst="rect">
              <a:avLst/>
            </a:prstGeom>
            <a:solidFill>
              <a:srgbClr val="FFFFFF"/>
            </a:solidFill>
            <a:ln w="38100">
              <a:solidFill>
                <a:srgbClr val="0000FF"/>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grpSp>
      <p:sp>
        <p:nvSpPr>
          <p:cNvPr id="18464" name="Line 43"/>
          <p:cNvSpPr>
            <a:spLocks noChangeShapeType="1"/>
          </p:cNvSpPr>
          <p:nvPr/>
        </p:nvSpPr>
        <p:spPr bwMode="auto">
          <a:xfrm>
            <a:off x="971550" y="3716338"/>
            <a:ext cx="1100138"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18465" name="Group 38"/>
          <p:cNvGrpSpPr>
            <a:grpSpLocks/>
          </p:cNvGrpSpPr>
          <p:nvPr/>
        </p:nvGrpSpPr>
        <p:grpSpPr bwMode="auto">
          <a:xfrm>
            <a:off x="971550" y="4292600"/>
            <a:ext cx="1082675" cy="133350"/>
            <a:chOff x="0" y="0"/>
            <a:chExt cx="682" cy="80"/>
          </a:xfrm>
        </p:grpSpPr>
        <p:sp>
          <p:nvSpPr>
            <p:cNvPr id="18469" name="Line 45"/>
            <p:cNvSpPr>
              <a:spLocks noChangeShapeType="1"/>
            </p:cNvSpPr>
            <p:nvPr/>
          </p:nvSpPr>
          <p:spPr bwMode="auto">
            <a:xfrm>
              <a:off x="167" y="40"/>
              <a:ext cx="51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70" name="AutoShape 46"/>
            <p:cNvSpPr>
              <a:spLocks noChangeArrowheads="1"/>
            </p:cNvSpPr>
            <p:nvPr/>
          </p:nvSpPr>
          <p:spPr bwMode="auto">
            <a:xfrm>
              <a:off x="0" y="0"/>
              <a:ext cx="181" cy="80"/>
            </a:xfrm>
            <a:prstGeom prst="diamond">
              <a:avLst/>
            </a:prstGeom>
            <a:solidFill>
              <a:srgbClr val="FFFFFF"/>
            </a:solidFill>
            <a:ln w="38100">
              <a:solidFill>
                <a:srgbClr val="0000FF"/>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grpSp>
      <p:grpSp>
        <p:nvGrpSpPr>
          <p:cNvPr id="18466" name="Group 41"/>
          <p:cNvGrpSpPr>
            <a:grpSpLocks/>
          </p:cNvGrpSpPr>
          <p:nvPr/>
        </p:nvGrpSpPr>
        <p:grpSpPr bwMode="auto">
          <a:xfrm>
            <a:off x="971550" y="5084763"/>
            <a:ext cx="1082675" cy="112712"/>
            <a:chOff x="0" y="0"/>
            <a:chExt cx="682" cy="68"/>
          </a:xfrm>
        </p:grpSpPr>
        <p:sp>
          <p:nvSpPr>
            <p:cNvPr id="18467" name="Line 48"/>
            <p:cNvSpPr>
              <a:spLocks noChangeShapeType="1"/>
            </p:cNvSpPr>
            <p:nvPr/>
          </p:nvSpPr>
          <p:spPr bwMode="auto">
            <a:xfrm>
              <a:off x="167" y="34"/>
              <a:ext cx="515"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8468" name="AutoShape 49"/>
            <p:cNvSpPr>
              <a:spLocks noChangeArrowheads="1"/>
            </p:cNvSpPr>
            <p:nvPr/>
          </p:nvSpPr>
          <p:spPr bwMode="auto">
            <a:xfrm>
              <a:off x="0" y="0"/>
              <a:ext cx="159" cy="68"/>
            </a:xfrm>
            <a:prstGeom prst="diamond">
              <a:avLst/>
            </a:prstGeom>
            <a:solidFill>
              <a:srgbClr val="0000FF"/>
            </a:solidFill>
            <a:ln w="38100">
              <a:solidFill>
                <a:srgbClr val="0000FF"/>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gr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C5863DA-6403-4410-8004-AE378D73C192}" type="slidenum">
              <a:rPr lang="en-US" altLang="zh-CN" sz="1400" b="0">
                <a:solidFill>
                  <a:schemeClr val="accent2"/>
                </a:solidFill>
              </a:rPr>
              <a:pPr algn="r">
                <a:spcBef>
                  <a:spcPct val="0"/>
                </a:spcBef>
                <a:buClrTx/>
                <a:buSzTx/>
                <a:buFont typeface="Arial" pitchFamily="34" charset="0"/>
                <a:buNone/>
              </a:pPr>
              <a:t>18</a:t>
            </a:fld>
            <a:r>
              <a:rPr lang="en-US" altLang="zh-CN" sz="1400" b="0">
                <a:solidFill>
                  <a:schemeClr val="accent2"/>
                </a:solidFill>
              </a:rPr>
              <a:t>-</a:t>
            </a:r>
          </a:p>
        </p:txBody>
      </p:sp>
      <p:sp>
        <p:nvSpPr>
          <p:cNvPr id="19459" name="Rectangle 2"/>
          <p:cNvSpPr>
            <a:spLocks noGrp="1" noChangeArrowheads="1"/>
          </p:cNvSpPr>
          <p:nvPr>
            <p:ph type="title" idx="4294967295"/>
          </p:nvPr>
        </p:nvSpPr>
        <p:spPr/>
        <p:txBody>
          <a:bodyPr/>
          <a:lstStyle/>
          <a:p>
            <a:pPr eaLnBrk="1" hangingPunct="1"/>
            <a:r>
              <a:rPr lang="zh-CN" altLang="en-US" smtClean="0"/>
              <a:t>类图元语</a:t>
            </a:r>
            <a:r>
              <a:rPr lang="en-US" altLang="zh-CN" smtClean="0"/>
              <a:t>-2</a:t>
            </a:r>
          </a:p>
        </p:txBody>
      </p:sp>
      <p:graphicFrame>
        <p:nvGraphicFramePr>
          <p:cNvPr id="34820" name="Group 4"/>
          <p:cNvGraphicFramePr>
            <a:graphicFrameLocks noGrp="1"/>
          </p:cNvGraphicFramePr>
          <p:nvPr>
            <p:ph type="tbl" idx="4294967295"/>
            <p:extLst>
              <p:ext uri="{D42A27DB-BD31-4B8C-83A1-F6EECF244321}">
                <p14:modId xmlns:p14="http://schemas.microsoft.com/office/powerpoint/2010/main" val="1922966038"/>
              </p:ext>
            </p:extLst>
          </p:nvPr>
        </p:nvGraphicFramePr>
        <p:xfrm>
          <a:off x="539750" y="2492375"/>
          <a:ext cx="8058150" cy="2847975"/>
        </p:xfrm>
        <a:graphic>
          <a:graphicData uri="http://schemas.openxmlformats.org/drawingml/2006/table">
            <a:tbl>
              <a:tblPr/>
              <a:tblGrid>
                <a:gridCol w="1787525"/>
                <a:gridCol w="1511300"/>
                <a:gridCol w="4759325"/>
              </a:tblGrid>
              <a:tr h="7207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dirty="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000000"/>
                          </a:solidFill>
                          <a:effectLst/>
                          <a:latin typeface="Tahoma" pitchFamily="34" charset="0"/>
                          <a:ea typeface="宋体" pitchFamily="2" charset="-122"/>
                        </a:rPr>
                        <a:t>泛化关系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a:ln>
                            <a:noFill/>
                          </a:ln>
                          <a:solidFill>
                            <a:srgbClr val="000000"/>
                          </a:solidFill>
                          <a:effectLst/>
                          <a:latin typeface="Tahoma" pitchFamily="34" charset="0"/>
                          <a:ea typeface="宋体" pitchFamily="2" charset="-122"/>
                        </a:rPr>
                        <a:t>泛化关系</a:t>
                      </a:r>
                      <a:r>
                        <a:rPr kumimoji="0" lang="en-US" sz="1800" b="0" i="0" u="none" strike="noStrike" cap="none" normalizeH="0" baseline="0">
                          <a:ln>
                            <a:noFill/>
                          </a:ln>
                          <a:solidFill>
                            <a:srgbClr val="000000"/>
                          </a:solidFill>
                          <a:effectLst/>
                          <a:latin typeface="Tahoma" pitchFamily="34" charset="0"/>
                          <a:ea typeface="宋体" pitchFamily="2" charset="-122"/>
                        </a:rPr>
                        <a:t>(</a:t>
                      </a:r>
                      <a:r>
                        <a:rPr kumimoji="0" lang="zh-CN" altLang="en-US" sz="1800" b="0" i="0" u="none" strike="noStrike" cap="none" normalizeH="0" baseline="0">
                          <a:ln>
                            <a:noFill/>
                          </a:ln>
                          <a:solidFill>
                            <a:srgbClr val="000000"/>
                          </a:solidFill>
                          <a:effectLst/>
                          <a:latin typeface="Tahoma" pitchFamily="34" charset="0"/>
                          <a:ea typeface="宋体" pitchFamily="2" charset="-122"/>
                        </a:rPr>
                        <a:t>继承关系</a:t>
                      </a:r>
                      <a:r>
                        <a:rPr kumimoji="0" lang="en-US" sz="1800" b="0" i="0" u="none" strike="noStrike" cap="none" normalizeH="0" baseline="0">
                          <a:ln>
                            <a:noFill/>
                          </a:ln>
                          <a:solidFill>
                            <a:srgbClr val="000000"/>
                          </a:solidFill>
                          <a:effectLst/>
                          <a:latin typeface="Tahoma" pitchFamily="34" charset="0"/>
                          <a:ea typeface="宋体" pitchFamily="2" charset="-122"/>
                        </a:rPr>
                        <a:t>)</a:t>
                      </a:r>
                      <a:r>
                        <a:rPr kumimoji="0" lang="zh-CN" altLang="en-US" sz="1800" b="0" i="0" u="none" strike="noStrike" cap="none" normalizeH="0" baseline="0">
                          <a:ln>
                            <a:noFill/>
                          </a:ln>
                          <a:solidFill>
                            <a:srgbClr val="000000"/>
                          </a:solidFill>
                          <a:effectLst/>
                          <a:latin typeface="Tahoma" pitchFamily="34" charset="0"/>
                          <a:ea typeface="宋体" pitchFamily="2" charset="-122"/>
                        </a:rPr>
                        <a:t>定义类和包之间的一般元素和特殊元素之间的分类关系</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477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000000"/>
                          </a:solidFill>
                          <a:effectLst/>
                          <a:latin typeface="Tahoma" pitchFamily="34" charset="0"/>
                          <a:ea typeface="宋体" pitchFamily="2" charset="-122"/>
                        </a:rPr>
                        <a:t>依赖关系</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000000"/>
                          </a:solidFill>
                          <a:effectLst/>
                          <a:latin typeface="+mn-ea"/>
                          <a:ea typeface="+mn-ea"/>
                        </a:rPr>
                        <a:t>有两个类或包</a:t>
                      </a:r>
                      <a:r>
                        <a:rPr kumimoji="0" lang="en-US" sz="1800" b="0" i="0" u="none" strike="noStrike" cap="none" normalizeH="0" baseline="0" dirty="0">
                          <a:ln>
                            <a:noFill/>
                          </a:ln>
                          <a:solidFill>
                            <a:srgbClr val="000000"/>
                          </a:solidFill>
                          <a:effectLst/>
                          <a:latin typeface="+mn-ea"/>
                          <a:ea typeface="+mn-ea"/>
                        </a:rPr>
                        <a:t>X</a:t>
                      </a:r>
                      <a:r>
                        <a:rPr kumimoji="0" lang="zh-CN" altLang="en-US" sz="1800" b="0" i="0" u="none" strike="noStrike" cap="none" normalizeH="0" baseline="0" dirty="0">
                          <a:ln>
                            <a:noFill/>
                          </a:ln>
                          <a:solidFill>
                            <a:srgbClr val="000000"/>
                          </a:solidFill>
                          <a:effectLst/>
                          <a:latin typeface="+mn-ea"/>
                          <a:ea typeface="+mn-ea"/>
                        </a:rPr>
                        <a:t>、</a:t>
                      </a:r>
                      <a:r>
                        <a:rPr kumimoji="0" lang="en-US" sz="1800" b="0" i="0" u="none" strike="noStrike" cap="none" normalizeH="0" baseline="0" dirty="0">
                          <a:ln>
                            <a:noFill/>
                          </a:ln>
                          <a:solidFill>
                            <a:srgbClr val="000000"/>
                          </a:solidFill>
                          <a:effectLst/>
                          <a:latin typeface="+mn-ea"/>
                          <a:ea typeface="+mn-ea"/>
                        </a:rPr>
                        <a:t>Y</a:t>
                      </a:r>
                      <a:r>
                        <a:rPr kumimoji="0" lang="zh-CN" altLang="en-US" sz="1800" b="0" i="0" u="none" strike="noStrike" cap="none" normalizeH="0" baseline="0" dirty="0">
                          <a:ln>
                            <a:noFill/>
                          </a:ln>
                          <a:solidFill>
                            <a:srgbClr val="000000"/>
                          </a:solidFill>
                          <a:effectLst/>
                          <a:latin typeface="+mn-ea"/>
                          <a:ea typeface="+mn-ea"/>
                        </a:rPr>
                        <a:t>，修改</a:t>
                      </a:r>
                      <a:r>
                        <a:rPr kumimoji="0" lang="en-US" sz="1800" b="0" i="0" u="none" strike="noStrike" cap="none" normalizeH="0" baseline="0" dirty="0">
                          <a:ln>
                            <a:noFill/>
                          </a:ln>
                          <a:solidFill>
                            <a:srgbClr val="000000"/>
                          </a:solidFill>
                          <a:effectLst/>
                          <a:latin typeface="+mn-ea"/>
                          <a:ea typeface="+mn-ea"/>
                        </a:rPr>
                        <a:t>X</a:t>
                      </a:r>
                      <a:r>
                        <a:rPr kumimoji="0" lang="zh-CN" altLang="en-US" sz="1800" b="0" i="0" u="none" strike="noStrike" cap="none" normalizeH="0" baseline="0" dirty="0">
                          <a:ln>
                            <a:noFill/>
                          </a:ln>
                          <a:solidFill>
                            <a:srgbClr val="000000"/>
                          </a:solidFill>
                          <a:effectLst/>
                          <a:latin typeface="+mn-ea"/>
                          <a:ea typeface="+mn-ea"/>
                        </a:rPr>
                        <a:t>的定义引起对</a:t>
                      </a:r>
                      <a:r>
                        <a:rPr kumimoji="0" lang="en-US" sz="1800" b="0" i="0" u="none" strike="noStrike" cap="none" normalizeH="0" baseline="0" dirty="0">
                          <a:ln>
                            <a:noFill/>
                          </a:ln>
                          <a:solidFill>
                            <a:srgbClr val="000000"/>
                          </a:solidFill>
                          <a:effectLst/>
                          <a:latin typeface="+mn-ea"/>
                          <a:ea typeface="+mn-ea"/>
                        </a:rPr>
                        <a:t>Y</a:t>
                      </a:r>
                      <a:r>
                        <a:rPr kumimoji="0" lang="zh-CN" altLang="en-US" sz="1800" b="0" i="0" u="none" strike="noStrike" cap="none" normalizeH="0" baseline="0" dirty="0">
                          <a:ln>
                            <a:noFill/>
                          </a:ln>
                          <a:solidFill>
                            <a:srgbClr val="000000"/>
                          </a:solidFill>
                          <a:effectLst/>
                          <a:latin typeface="+mn-ea"/>
                          <a:ea typeface="+mn-ea"/>
                        </a:rPr>
                        <a:t>的定义的修改，则称</a:t>
                      </a:r>
                      <a:r>
                        <a:rPr kumimoji="0" lang="en-US" sz="1800" b="0" i="0" u="none" strike="noStrike" cap="none" normalizeH="0" baseline="0" dirty="0">
                          <a:ln>
                            <a:noFill/>
                          </a:ln>
                          <a:solidFill>
                            <a:srgbClr val="000000"/>
                          </a:solidFill>
                          <a:effectLst/>
                          <a:latin typeface="+mn-ea"/>
                          <a:ea typeface="+mn-ea"/>
                        </a:rPr>
                        <a:t>Y</a:t>
                      </a:r>
                      <a:r>
                        <a:rPr kumimoji="0" lang="zh-CN" altLang="en-US" sz="1800" b="0" i="0" u="none" strike="noStrike" cap="none" normalizeH="0" baseline="0" dirty="0">
                          <a:ln>
                            <a:noFill/>
                          </a:ln>
                          <a:solidFill>
                            <a:srgbClr val="000000"/>
                          </a:solidFill>
                          <a:effectLst/>
                          <a:latin typeface="+mn-ea"/>
                          <a:ea typeface="+mn-ea"/>
                        </a:rPr>
                        <a:t>依赖于</a:t>
                      </a:r>
                      <a:r>
                        <a:rPr kumimoji="0" lang="en-US" sz="1800" b="0" i="0" u="none" strike="noStrike" cap="none" normalizeH="0" baseline="0" dirty="0">
                          <a:ln>
                            <a:noFill/>
                          </a:ln>
                          <a:solidFill>
                            <a:srgbClr val="000000"/>
                          </a:solidFill>
                          <a:effectLst/>
                          <a:latin typeface="+mn-ea"/>
                          <a:ea typeface="+mn-ea"/>
                        </a:rPr>
                        <a:t>X</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7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000000"/>
                          </a:solidFill>
                          <a:effectLst/>
                          <a:latin typeface="Tahoma" pitchFamily="34" charset="0"/>
                          <a:ea typeface="宋体" pitchFamily="2" charset="-122"/>
                        </a:rPr>
                        <a:t>注释体</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000000"/>
                          </a:solidFill>
                          <a:effectLst/>
                          <a:latin typeface="Tahoma" pitchFamily="34" charset="0"/>
                          <a:ea typeface="宋体" pitchFamily="2" charset="-122"/>
                        </a:rPr>
                        <a:t>注释体用于</a:t>
                      </a:r>
                      <a:r>
                        <a:rPr kumimoji="0" lang="zh-CN" altLang="en-US" sz="1800" b="0" i="0" u="none" strike="noStrike" cap="none" normalizeH="0" baseline="0" dirty="0">
                          <a:ln>
                            <a:noFill/>
                          </a:ln>
                          <a:solidFill>
                            <a:srgbClr val="000000"/>
                          </a:solidFill>
                          <a:effectLst/>
                          <a:latin typeface="+mn-ea"/>
                          <a:ea typeface="+mn-ea"/>
                        </a:rPr>
                        <a:t>对</a:t>
                      </a:r>
                      <a:r>
                        <a:rPr kumimoji="0" lang="en-US" sz="1800" b="0" i="0" u="none" strike="noStrike" cap="none" normalizeH="0" baseline="0" dirty="0">
                          <a:ln>
                            <a:noFill/>
                          </a:ln>
                          <a:solidFill>
                            <a:srgbClr val="000000"/>
                          </a:solidFill>
                          <a:effectLst/>
                          <a:latin typeface="+mn-ea"/>
                          <a:ea typeface="+mn-ea"/>
                        </a:rPr>
                        <a:t>UML</a:t>
                      </a:r>
                      <a:r>
                        <a:rPr kumimoji="0" lang="zh-CN" altLang="en-US" sz="1800" b="0" i="0" u="none" strike="noStrike" cap="none" normalizeH="0" baseline="0" dirty="0">
                          <a:ln>
                            <a:noFill/>
                          </a:ln>
                          <a:solidFill>
                            <a:srgbClr val="000000"/>
                          </a:solidFill>
                          <a:effectLst/>
                          <a:latin typeface="+mn-ea"/>
                          <a:ea typeface="+mn-ea"/>
                        </a:rPr>
                        <a:t>实体进行文字描述</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73977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zh-CN" altLang="zh-CN" sz="2400" b="0" i="0" u="none" strike="noStrike" cap="none" normalizeH="0" baseline="0">
                        <a:ln>
                          <a:noFill/>
                        </a:ln>
                        <a:solidFill>
                          <a:schemeClr val="tx1"/>
                        </a:solidFill>
                        <a:effectLst/>
                        <a:latin typeface="Tahom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000000"/>
                          </a:solidFill>
                          <a:effectLst/>
                          <a:latin typeface="Tahoma" pitchFamily="34" charset="0"/>
                          <a:ea typeface="宋体" pitchFamily="2" charset="-122"/>
                        </a:rPr>
                        <a:t>注释连接</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1800" b="0" i="0" u="none" strike="noStrike" cap="none" normalizeH="0" baseline="0" dirty="0">
                          <a:ln>
                            <a:noFill/>
                          </a:ln>
                          <a:solidFill>
                            <a:srgbClr val="000000"/>
                          </a:solidFill>
                          <a:effectLst/>
                          <a:latin typeface="Tahoma" pitchFamily="34" charset="0"/>
                          <a:ea typeface="宋体" pitchFamily="2" charset="-122"/>
                        </a:rPr>
                        <a:t>注释连接将注释体与要描述的实体相连</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19482" name="Group 26"/>
          <p:cNvGrpSpPr>
            <a:grpSpLocks/>
          </p:cNvGrpSpPr>
          <p:nvPr/>
        </p:nvGrpSpPr>
        <p:grpSpPr bwMode="auto">
          <a:xfrm>
            <a:off x="900113" y="2792413"/>
            <a:ext cx="1136650" cy="150812"/>
            <a:chOff x="0" y="0"/>
            <a:chExt cx="716" cy="91"/>
          </a:xfrm>
        </p:grpSpPr>
        <p:sp>
          <p:nvSpPr>
            <p:cNvPr id="19486" name="AutoShape 35"/>
            <p:cNvSpPr>
              <a:spLocks noChangeArrowheads="1"/>
            </p:cNvSpPr>
            <p:nvPr/>
          </p:nvSpPr>
          <p:spPr bwMode="auto">
            <a:xfrm rot="5400000" flipH="1">
              <a:off x="609" y="-11"/>
              <a:ext cx="91" cy="114"/>
            </a:xfrm>
            <a:prstGeom prst="triangle">
              <a:avLst>
                <a:gd name="adj" fmla="val 50000"/>
              </a:avLst>
            </a:prstGeom>
            <a:solidFill>
              <a:srgbClr val="FFFFFF"/>
            </a:solidFill>
            <a:ln w="38100">
              <a:solidFill>
                <a:srgbClr val="0000FF"/>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9487" name="Line 36"/>
            <p:cNvSpPr>
              <a:spLocks noChangeShapeType="1"/>
            </p:cNvSpPr>
            <p:nvPr/>
          </p:nvSpPr>
          <p:spPr bwMode="auto">
            <a:xfrm>
              <a:off x="0" y="53"/>
              <a:ext cx="609" cy="0"/>
            </a:xfrm>
            <a:prstGeom prst="line">
              <a:avLst/>
            </a:prstGeom>
            <a:noFill/>
            <a:ln w="3810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9483" name="Line 37"/>
          <p:cNvSpPr>
            <a:spLocks noChangeShapeType="1"/>
          </p:cNvSpPr>
          <p:nvPr/>
        </p:nvSpPr>
        <p:spPr bwMode="auto">
          <a:xfrm>
            <a:off x="971550" y="3584575"/>
            <a:ext cx="1039813" cy="0"/>
          </a:xfrm>
          <a:prstGeom prst="line">
            <a:avLst/>
          </a:prstGeom>
          <a:noFill/>
          <a:ln w="38100">
            <a:solidFill>
              <a:srgbClr val="0000FF"/>
            </a:solidFill>
            <a:prstDash val="dash"/>
            <a:round/>
            <a:headEnd/>
            <a:tailEnd type="arrow" w="med" len="sm"/>
          </a:ln>
          <a:extLst>
            <a:ext uri="{909E8E84-426E-40DD-AFC4-6F175D3DCCD1}">
              <a14:hiddenFill xmlns:a14="http://schemas.microsoft.com/office/drawing/2010/main">
                <a:noFill/>
              </a14:hiddenFill>
            </a:ext>
          </a:extLst>
        </p:spPr>
        <p:txBody>
          <a:bodyPr/>
          <a:lstStyle/>
          <a:p>
            <a:endParaRPr lang="zh-CN" altLang="en-US"/>
          </a:p>
        </p:txBody>
      </p:sp>
      <p:sp>
        <p:nvSpPr>
          <p:cNvPr id="19484" name="AutoShape 38"/>
          <p:cNvSpPr>
            <a:spLocks noChangeArrowheads="1"/>
          </p:cNvSpPr>
          <p:nvPr/>
        </p:nvSpPr>
        <p:spPr bwMode="auto">
          <a:xfrm flipV="1">
            <a:off x="971550" y="3944938"/>
            <a:ext cx="1136650" cy="566737"/>
          </a:xfrm>
          <a:prstGeom prst="foldedCorner">
            <a:avLst>
              <a:gd name="adj" fmla="val 21227"/>
            </a:avLst>
          </a:prstGeom>
          <a:solidFill>
            <a:srgbClr val="FFFFFF"/>
          </a:solidFill>
          <a:ln w="38100">
            <a:solidFill>
              <a:srgbClr val="0000FF"/>
            </a:solidFill>
            <a:round/>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9485" name="Line 39"/>
          <p:cNvSpPr>
            <a:spLocks noChangeShapeType="1"/>
          </p:cNvSpPr>
          <p:nvPr/>
        </p:nvSpPr>
        <p:spPr bwMode="auto">
          <a:xfrm>
            <a:off x="971550" y="5026025"/>
            <a:ext cx="1136650" cy="0"/>
          </a:xfrm>
          <a:prstGeom prst="line">
            <a:avLst/>
          </a:prstGeom>
          <a:noFill/>
          <a:ln w="38100">
            <a:solidFill>
              <a:srgbClr val="0000FF"/>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539552" y="1700213"/>
            <a:ext cx="8280920" cy="4465637"/>
          </a:xfrm>
        </p:spPr>
        <p:txBody>
          <a:bodyPr/>
          <a:lstStyle/>
          <a:p>
            <a:pPr algn="just" eaLnBrk="1" hangingPunct="1"/>
            <a:r>
              <a:rPr lang="zh-CN" altLang="en-US" dirty="0" smtClean="0"/>
              <a:t>类图是由类 </a:t>
            </a:r>
            <a:r>
              <a:rPr lang="en-US" altLang="zh-CN" dirty="0" smtClean="0"/>
              <a:t>(Classes)</a:t>
            </a:r>
            <a:r>
              <a:rPr lang="zh-CN" altLang="en-US" dirty="0" smtClean="0"/>
              <a:t>、类之间的关系 </a:t>
            </a:r>
            <a:r>
              <a:rPr lang="en-US" altLang="zh-CN" dirty="0" smtClean="0"/>
              <a:t>(Relationships) </a:t>
            </a:r>
            <a:r>
              <a:rPr lang="zh-CN" altLang="en-US" dirty="0" smtClean="0"/>
              <a:t>和约束 </a:t>
            </a:r>
            <a:r>
              <a:rPr lang="en-US" altLang="zh-CN" dirty="0" smtClean="0"/>
              <a:t>(Constraints) </a:t>
            </a:r>
            <a:r>
              <a:rPr lang="zh-CN" altLang="en-US" dirty="0" smtClean="0"/>
              <a:t>构成的</a:t>
            </a:r>
          </a:p>
          <a:p>
            <a:pPr algn="just" eaLnBrk="1" hangingPunct="1"/>
            <a:r>
              <a:rPr lang="zh-CN" altLang="en-US" dirty="0" smtClean="0"/>
              <a:t> 它的表达方式为：</a:t>
            </a:r>
          </a:p>
          <a:p>
            <a:pPr algn="just" eaLnBrk="1" hangingPunct="1">
              <a:buFont typeface="Wingdings" pitchFamily="2" charset="2"/>
              <a:buNone/>
            </a:pPr>
            <a:r>
              <a:rPr lang="zh-CN" altLang="en-US" dirty="0" smtClean="0"/>
              <a:t>         类</a:t>
            </a:r>
            <a:r>
              <a:rPr lang="zh-CN" altLang="en-US" dirty="0" smtClean="0"/>
              <a:t>图  </a:t>
            </a:r>
            <a:r>
              <a:rPr lang="en-US" altLang="zh-CN" dirty="0" smtClean="0"/>
              <a:t>=  </a:t>
            </a:r>
            <a:r>
              <a:rPr lang="zh-CN" altLang="en-US" dirty="0" smtClean="0"/>
              <a:t>类 </a:t>
            </a:r>
            <a:r>
              <a:rPr lang="en-US" altLang="zh-CN" dirty="0" smtClean="0"/>
              <a:t>+  </a:t>
            </a:r>
            <a:r>
              <a:rPr lang="zh-CN" altLang="en-US" dirty="0" smtClean="0"/>
              <a:t>关系 </a:t>
            </a:r>
            <a:r>
              <a:rPr lang="en-US" altLang="zh-CN" dirty="0" smtClean="0"/>
              <a:t>+  </a:t>
            </a:r>
            <a:r>
              <a:rPr lang="zh-CN" altLang="en-US" dirty="0" smtClean="0"/>
              <a:t>约束</a:t>
            </a:r>
          </a:p>
          <a:p>
            <a:pPr algn="just"/>
            <a:endParaRPr lang="zh-CN" altLang="en-US" dirty="0" smtClean="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E33CD122-7A64-4600-A17B-B556735000CA}" type="slidenum">
              <a:rPr lang="en-US" altLang="zh-CN" sz="1400" b="0">
                <a:solidFill>
                  <a:schemeClr val="accent2"/>
                </a:solidFill>
              </a:rPr>
              <a:pPr algn="r">
                <a:spcBef>
                  <a:spcPct val="0"/>
                </a:spcBef>
                <a:buClrTx/>
                <a:buSzTx/>
                <a:buFont typeface="Arial" pitchFamily="34" charset="0"/>
                <a:buNone/>
              </a:pPr>
              <a:t>2</a:t>
            </a:fld>
            <a:r>
              <a:rPr lang="en-US" altLang="zh-CN" sz="1400" b="0">
                <a:solidFill>
                  <a:schemeClr val="accent2"/>
                </a:solidFill>
              </a:rPr>
              <a:t>-</a:t>
            </a:r>
          </a:p>
        </p:txBody>
      </p:sp>
      <p:sp>
        <p:nvSpPr>
          <p:cNvPr id="3075" name="Rectangle 2"/>
          <p:cNvSpPr>
            <a:spLocks noGrp="1" noChangeArrowheads="1"/>
          </p:cNvSpPr>
          <p:nvPr>
            <p:ph type="title" idx="4294967295"/>
          </p:nvPr>
        </p:nvSpPr>
        <p:spPr/>
        <p:txBody>
          <a:bodyPr/>
          <a:lstStyle/>
          <a:p>
            <a:pPr eaLnBrk="1" hangingPunct="1"/>
            <a:r>
              <a:rPr lang="en-US" altLang="zh-CN" smtClean="0"/>
              <a:t>2.7 </a:t>
            </a:r>
            <a:r>
              <a:rPr lang="zh-CN" altLang="en-US" smtClean="0"/>
              <a:t>用例图</a:t>
            </a:r>
            <a:r>
              <a:rPr lang="en-US" altLang="zh-CN" smtClean="0"/>
              <a:t>(Use Case Diagrams)</a:t>
            </a:r>
            <a:endParaRPr lang="zh-CN" altLang="en-US" smtClean="0"/>
          </a:p>
        </p:txBody>
      </p:sp>
      <p:sp>
        <p:nvSpPr>
          <p:cNvPr id="3076" name="Rectangle 3"/>
          <p:cNvSpPr>
            <a:spLocks noGrp="1" noChangeArrowheads="1"/>
          </p:cNvSpPr>
          <p:nvPr>
            <p:ph type="body" idx="4294967295"/>
          </p:nvPr>
        </p:nvSpPr>
        <p:spPr/>
        <p:txBody>
          <a:bodyPr/>
          <a:lstStyle/>
          <a:p>
            <a:pPr eaLnBrk="1" hangingPunct="1"/>
            <a:r>
              <a:rPr lang="zh-CN" altLang="en-US" smtClean="0"/>
              <a:t>用例的概念</a:t>
            </a:r>
          </a:p>
          <a:p>
            <a:pPr eaLnBrk="1" hangingPunct="1"/>
            <a:r>
              <a:rPr lang="zh-CN" altLang="en-US" smtClean="0"/>
              <a:t>用例图元语</a:t>
            </a:r>
          </a:p>
          <a:p>
            <a:pPr eaLnBrk="1" hangingPunct="1"/>
            <a:r>
              <a:rPr lang="zh-CN" altLang="en-US" smtClean="0"/>
              <a:t>图书馆借阅管理用例图</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E5EAE13C-C4ED-4DCB-BA62-109CB2AA4C50}" type="slidenum">
              <a:rPr lang="en-US" altLang="zh-CN" sz="1400" b="0">
                <a:solidFill>
                  <a:schemeClr val="accent2"/>
                </a:solidFill>
              </a:rPr>
              <a:pPr algn="r">
                <a:spcBef>
                  <a:spcPct val="0"/>
                </a:spcBef>
                <a:buClrTx/>
                <a:buSzTx/>
                <a:buFont typeface="Arial" pitchFamily="34" charset="0"/>
                <a:buNone/>
              </a:pPr>
              <a:t>20</a:t>
            </a:fld>
            <a:r>
              <a:rPr lang="en-US" altLang="zh-CN" sz="1400" b="0">
                <a:solidFill>
                  <a:schemeClr val="accent2"/>
                </a:solidFill>
              </a:rPr>
              <a:t>-</a:t>
            </a:r>
          </a:p>
        </p:txBody>
      </p:sp>
      <p:sp>
        <p:nvSpPr>
          <p:cNvPr id="21507" name="Rectangle 2"/>
          <p:cNvSpPr>
            <a:spLocks noGrp="1" noChangeArrowheads="1"/>
          </p:cNvSpPr>
          <p:nvPr>
            <p:ph type="title" idx="4294967295"/>
          </p:nvPr>
        </p:nvSpPr>
        <p:spPr/>
        <p:txBody>
          <a:bodyPr/>
          <a:lstStyle/>
          <a:p>
            <a:pPr eaLnBrk="1" hangingPunct="1"/>
            <a:r>
              <a:rPr lang="en-US" altLang="zh-CN" smtClean="0"/>
              <a:t>2.8.2 </a:t>
            </a:r>
            <a:r>
              <a:rPr lang="zh-CN" altLang="en-US" smtClean="0"/>
              <a:t>类图的阅读方法</a:t>
            </a:r>
          </a:p>
        </p:txBody>
      </p:sp>
      <p:sp>
        <p:nvSpPr>
          <p:cNvPr id="21508" name="Rectangle 3"/>
          <p:cNvSpPr>
            <a:spLocks noGrp="1" noChangeArrowheads="1"/>
          </p:cNvSpPr>
          <p:nvPr>
            <p:ph type="body" idx="4294967295"/>
          </p:nvPr>
        </p:nvSpPr>
        <p:spPr/>
        <p:txBody>
          <a:bodyPr/>
          <a:lstStyle/>
          <a:p>
            <a:pPr eaLnBrk="1" hangingPunct="1"/>
            <a:r>
              <a:rPr lang="zh-CN" altLang="en-US" smtClean="0"/>
              <a:t>阅读方法概述</a:t>
            </a:r>
          </a:p>
          <a:p>
            <a:pPr eaLnBrk="1" hangingPunct="1"/>
            <a:r>
              <a:rPr lang="zh-CN" altLang="en-US" smtClean="0"/>
              <a:t>一个电子商务类图的阅读过程</a:t>
            </a:r>
          </a:p>
          <a:p>
            <a:pPr lvl="1" eaLnBrk="1" hangingPunct="1"/>
            <a:r>
              <a:rPr lang="zh-CN" altLang="en-US" smtClean="0"/>
              <a:t>找出类</a:t>
            </a:r>
          </a:p>
          <a:p>
            <a:pPr lvl="1" eaLnBrk="1" hangingPunct="1"/>
            <a:r>
              <a:rPr lang="zh-CN" altLang="en-US" smtClean="0"/>
              <a:t>找出关系</a:t>
            </a:r>
          </a:p>
          <a:p>
            <a:pPr lvl="1" eaLnBrk="1" hangingPunct="1"/>
            <a:r>
              <a:rPr lang="zh-CN" altLang="en-US" smtClean="0"/>
              <a:t>理解多重性</a:t>
            </a:r>
          </a:p>
          <a:p>
            <a:pPr lvl="1" eaLnBrk="1" hangingPunct="1"/>
            <a:r>
              <a:rPr lang="zh-CN" altLang="en-US" smtClean="0"/>
              <a:t>理解方法</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1B660EB-21FD-4522-953F-D6C00E66A8A7}" type="slidenum">
              <a:rPr lang="en-US" altLang="zh-CN" sz="1400" b="0">
                <a:solidFill>
                  <a:schemeClr val="accent2"/>
                </a:solidFill>
              </a:rPr>
              <a:pPr algn="r">
                <a:spcBef>
                  <a:spcPct val="0"/>
                </a:spcBef>
                <a:buClrTx/>
                <a:buSzTx/>
                <a:buFont typeface="Arial" pitchFamily="34" charset="0"/>
                <a:buNone/>
              </a:pPr>
              <a:t>21</a:t>
            </a:fld>
            <a:r>
              <a:rPr lang="en-US" altLang="zh-CN" sz="1400" b="0">
                <a:solidFill>
                  <a:schemeClr val="accent2"/>
                </a:solidFill>
              </a:rPr>
              <a:t>-</a:t>
            </a:r>
          </a:p>
        </p:txBody>
      </p:sp>
      <p:sp>
        <p:nvSpPr>
          <p:cNvPr id="22531" name="Rectangle 2"/>
          <p:cNvSpPr>
            <a:spLocks noGrp="1" noChangeArrowheads="1"/>
          </p:cNvSpPr>
          <p:nvPr>
            <p:ph type="title" idx="4294967295"/>
          </p:nvPr>
        </p:nvSpPr>
        <p:spPr>
          <a:xfrm>
            <a:off x="723900" y="549275"/>
            <a:ext cx="7793038" cy="927100"/>
          </a:xfrm>
        </p:spPr>
        <p:txBody>
          <a:bodyPr anchor="ctr"/>
          <a:lstStyle/>
          <a:p>
            <a:pPr eaLnBrk="1" hangingPunct="1"/>
            <a:r>
              <a:rPr lang="zh-CN" altLang="en-US" smtClean="0"/>
              <a:t>如何阅读类图</a:t>
            </a:r>
          </a:p>
        </p:txBody>
      </p:sp>
      <p:sp>
        <p:nvSpPr>
          <p:cNvPr id="22532" name="Rectangle 3"/>
          <p:cNvSpPr>
            <a:spLocks noGrp="1" noChangeArrowheads="1"/>
          </p:cNvSpPr>
          <p:nvPr>
            <p:ph type="body" idx="4294967295"/>
          </p:nvPr>
        </p:nvSpPr>
        <p:spPr>
          <a:xfrm>
            <a:off x="468313" y="1628775"/>
            <a:ext cx="7772400" cy="4465638"/>
          </a:xfrm>
        </p:spPr>
        <p:txBody>
          <a:bodyPr/>
          <a:lstStyle/>
          <a:p>
            <a:pPr eaLnBrk="1" hangingPunct="1"/>
            <a:r>
              <a:rPr lang="zh-CN" altLang="en-US" dirty="0" smtClean="0">
                <a:solidFill>
                  <a:schemeClr val="hlink"/>
                </a:solidFill>
              </a:rPr>
              <a:t>类</a:t>
            </a:r>
            <a:r>
              <a:rPr lang="zh-CN" altLang="en-US" dirty="0" smtClean="0"/>
              <a:t>：</a:t>
            </a:r>
            <a:r>
              <a:rPr lang="zh-CN" altLang="en-US" dirty="0" smtClean="0"/>
              <a:t>先</a:t>
            </a:r>
            <a:r>
              <a:rPr lang="zh-CN" altLang="en-US" dirty="0" smtClean="0"/>
              <a:t>看清有哪些类</a:t>
            </a:r>
          </a:p>
          <a:p>
            <a:pPr eaLnBrk="1" hangingPunct="1"/>
            <a:r>
              <a:rPr lang="zh-CN" altLang="en-US" dirty="0" smtClean="0">
                <a:solidFill>
                  <a:schemeClr val="hlink"/>
                </a:solidFill>
              </a:rPr>
              <a:t>关系</a:t>
            </a:r>
            <a:r>
              <a:rPr lang="zh-CN" altLang="en-US" dirty="0" smtClean="0"/>
              <a:t>：</a:t>
            </a:r>
            <a:r>
              <a:rPr lang="zh-CN" altLang="en-US" dirty="0" smtClean="0"/>
              <a:t>然后</a:t>
            </a:r>
            <a:r>
              <a:rPr lang="zh-CN" altLang="en-US" dirty="0" smtClean="0"/>
              <a:t>看类之间的关系</a:t>
            </a:r>
          </a:p>
          <a:p>
            <a:pPr eaLnBrk="1" hangingPunct="1"/>
            <a:r>
              <a:rPr lang="zh-CN" altLang="en-US" dirty="0" smtClean="0">
                <a:solidFill>
                  <a:schemeClr val="hlink"/>
                </a:solidFill>
              </a:rPr>
              <a:t>多重</a:t>
            </a:r>
            <a:r>
              <a:rPr lang="zh-CN" altLang="en-US" dirty="0" smtClean="0">
                <a:solidFill>
                  <a:schemeClr val="hlink"/>
                </a:solidFill>
              </a:rPr>
              <a:t>性</a:t>
            </a:r>
            <a:r>
              <a:rPr lang="zh-CN" altLang="en-US" dirty="0" smtClean="0">
                <a:solidFill>
                  <a:schemeClr val="hlink"/>
                </a:solidFill>
              </a:rPr>
              <a:t>，</a:t>
            </a:r>
            <a:r>
              <a:rPr lang="zh-CN" altLang="en-US" dirty="0" smtClean="0">
                <a:solidFill>
                  <a:schemeClr val="hlink"/>
                </a:solidFill>
              </a:rPr>
              <a:t>属性</a:t>
            </a:r>
            <a:r>
              <a:rPr lang="zh-CN" altLang="en-US" dirty="0" smtClean="0">
                <a:solidFill>
                  <a:schemeClr val="hlink"/>
                </a:solidFill>
              </a:rPr>
              <a:t>和</a:t>
            </a:r>
            <a:r>
              <a:rPr lang="zh-CN" altLang="en-US" dirty="0" smtClean="0">
                <a:solidFill>
                  <a:schemeClr val="hlink"/>
                </a:solidFill>
              </a:rPr>
              <a:t>方法</a:t>
            </a:r>
            <a:r>
              <a:rPr lang="zh-CN" altLang="en-US" dirty="0"/>
              <a:t>：</a:t>
            </a:r>
            <a:r>
              <a:rPr lang="zh-CN" altLang="en-US" dirty="0" smtClean="0"/>
              <a:t>结合</a:t>
            </a:r>
            <a:r>
              <a:rPr lang="zh-CN" altLang="en-US" dirty="0" smtClean="0"/>
              <a:t>多重性来理解类图的结构特点以及各属性、方法的含义</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14413"/>
            <a:ext cx="9144000" cy="553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B6FC178F-CF29-4312-AC86-0093521CCC9E}" type="slidenum">
              <a:rPr lang="en-US" altLang="zh-CN" sz="1400" b="0">
                <a:solidFill>
                  <a:schemeClr val="accent2"/>
                </a:solidFill>
              </a:rPr>
              <a:pPr algn="r">
                <a:spcBef>
                  <a:spcPct val="0"/>
                </a:spcBef>
                <a:buClrTx/>
                <a:buSzTx/>
                <a:buFont typeface="Arial" pitchFamily="34" charset="0"/>
                <a:buNone/>
              </a:pPr>
              <a:t>23</a:t>
            </a:fld>
            <a:r>
              <a:rPr lang="en-US" altLang="zh-CN" sz="1400" b="0">
                <a:solidFill>
                  <a:schemeClr val="accent2"/>
                </a:solidFill>
              </a:rPr>
              <a:t>-</a:t>
            </a:r>
          </a:p>
        </p:txBody>
      </p:sp>
      <p:sp>
        <p:nvSpPr>
          <p:cNvPr id="24579" name="Rectangle 2"/>
          <p:cNvSpPr>
            <a:spLocks noGrp="1" noChangeArrowheads="1"/>
          </p:cNvSpPr>
          <p:nvPr>
            <p:ph type="title" idx="4294967295"/>
          </p:nvPr>
        </p:nvSpPr>
        <p:spPr>
          <a:xfrm>
            <a:off x="307975" y="53975"/>
            <a:ext cx="7793038" cy="854075"/>
          </a:xfrm>
        </p:spPr>
        <p:txBody>
          <a:bodyPr/>
          <a:lstStyle/>
          <a:p>
            <a:pPr eaLnBrk="1" hangingPunct="1"/>
            <a:r>
              <a:rPr lang="zh-CN" altLang="en-US" smtClean="0"/>
              <a:t>一个电子商务类图</a:t>
            </a:r>
          </a:p>
        </p:txBody>
      </p:sp>
      <p:pic>
        <p:nvPicPr>
          <p:cNvPr id="2458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981075"/>
            <a:ext cx="6300787" cy="541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AutoShape 5"/>
          <p:cNvSpPr>
            <a:spLocks noChangeArrowheads="1"/>
          </p:cNvSpPr>
          <p:nvPr/>
        </p:nvSpPr>
        <p:spPr bwMode="auto">
          <a:xfrm>
            <a:off x="2698750" y="981075"/>
            <a:ext cx="1368425" cy="792163"/>
          </a:xfrm>
          <a:prstGeom prst="wedgeRoundRectCallout">
            <a:avLst>
              <a:gd name="adj1" fmla="val 86773"/>
              <a:gd name="adj2" fmla="val 6912"/>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400" b="0"/>
              <a:t>收件人</a:t>
            </a:r>
          </a:p>
        </p:txBody>
      </p:sp>
      <p:sp>
        <p:nvSpPr>
          <p:cNvPr id="24582" name="AutoShape 6"/>
          <p:cNvSpPr>
            <a:spLocks noChangeArrowheads="1"/>
          </p:cNvSpPr>
          <p:nvPr/>
        </p:nvSpPr>
        <p:spPr bwMode="auto">
          <a:xfrm>
            <a:off x="611188" y="3213100"/>
            <a:ext cx="1368425" cy="936625"/>
          </a:xfrm>
          <a:prstGeom prst="wedgeRoundRectCallout">
            <a:avLst>
              <a:gd name="adj1" fmla="val 91185"/>
              <a:gd name="adj2" fmla="val -26611"/>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400" b="0"/>
              <a:t>消费者</a:t>
            </a:r>
          </a:p>
          <a:p>
            <a:pPr algn="ctr" eaLnBrk="1" hangingPunct="1">
              <a:spcBef>
                <a:spcPct val="0"/>
              </a:spcBef>
              <a:buClrTx/>
              <a:buSzTx/>
              <a:buFont typeface="Arial" pitchFamily="34" charset="0"/>
              <a:buNone/>
            </a:pPr>
            <a:r>
              <a:rPr lang="en-US" altLang="zh-CN" sz="2400" b="0"/>
              <a:t>(</a:t>
            </a:r>
            <a:r>
              <a:rPr lang="zh-CN" altLang="en-US" sz="2400" b="0"/>
              <a:t>买家</a:t>
            </a:r>
            <a:r>
              <a:rPr lang="en-US" altLang="zh-CN" sz="2400" b="0"/>
              <a:t>)</a:t>
            </a:r>
          </a:p>
        </p:txBody>
      </p:sp>
      <p:sp>
        <p:nvSpPr>
          <p:cNvPr id="24583" name="AutoShape 7"/>
          <p:cNvSpPr>
            <a:spLocks noChangeArrowheads="1"/>
          </p:cNvSpPr>
          <p:nvPr/>
        </p:nvSpPr>
        <p:spPr bwMode="auto">
          <a:xfrm>
            <a:off x="6516688" y="4365625"/>
            <a:ext cx="1223962" cy="647700"/>
          </a:xfrm>
          <a:prstGeom prst="wedgeRoundRectCallout">
            <a:avLst>
              <a:gd name="adj1" fmla="val 62190"/>
              <a:gd name="adj2" fmla="val -67648"/>
              <a:gd name="adj3" fmla="val 16667"/>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400" b="0"/>
              <a:t>卖家</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8BDADF8-633B-45D6-B9A9-5B946368E5F5}" type="slidenum">
              <a:rPr lang="en-US" altLang="zh-CN" sz="1400" b="0">
                <a:solidFill>
                  <a:schemeClr val="accent2"/>
                </a:solidFill>
              </a:rPr>
              <a:pPr algn="r">
                <a:spcBef>
                  <a:spcPct val="0"/>
                </a:spcBef>
                <a:buClrTx/>
                <a:buSzTx/>
                <a:buFont typeface="Arial" pitchFamily="34" charset="0"/>
                <a:buNone/>
              </a:pPr>
              <a:t>24</a:t>
            </a:fld>
            <a:r>
              <a:rPr lang="en-US" altLang="zh-CN" sz="1400" b="0">
                <a:solidFill>
                  <a:schemeClr val="accent2"/>
                </a:solidFill>
              </a:rPr>
              <a:t>-</a:t>
            </a:r>
          </a:p>
        </p:txBody>
      </p:sp>
      <p:sp>
        <p:nvSpPr>
          <p:cNvPr id="25603" name="Rectangle 2"/>
          <p:cNvSpPr>
            <a:spLocks noGrp="1" noChangeArrowheads="1"/>
          </p:cNvSpPr>
          <p:nvPr>
            <p:ph type="title" idx="4294967295"/>
          </p:nvPr>
        </p:nvSpPr>
        <p:spPr/>
        <p:txBody>
          <a:bodyPr/>
          <a:lstStyle/>
          <a:p>
            <a:pPr eaLnBrk="1" hangingPunct="1"/>
            <a:r>
              <a:rPr lang="zh-CN" altLang="en-US" smtClean="0"/>
              <a:t>阅读过程</a:t>
            </a:r>
            <a:r>
              <a:rPr lang="en-US" altLang="zh-CN" smtClean="0"/>
              <a:t>1-</a:t>
            </a:r>
            <a:r>
              <a:rPr lang="zh-CN" altLang="en-US" smtClean="0"/>
              <a:t>找出类</a:t>
            </a:r>
          </a:p>
        </p:txBody>
      </p:sp>
      <p:sp>
        <p:nvSpPr>
          <p:cNvPr id="25604" name="Rectangle 3"/>
          <p:cNvSpPr>
            <a:spLocks noGrp="1" noChangeArrowheads="1"/>
          </p:cNvSpPr>
          <p:nvPr>
            <p:ph type="body" idx="4294967295"/>
          </p:nvPr>
        </p:nvSpPr>
        <p:spPr/>
        <p:txBody>
          <a:bodyPr/>
          <a:lstStyle/>
          <a:p>
            <a:pPr eaLnBrk="1" hangingPunct="1"/>
            <a:r>
              <a:rPr lang="en-US" altLang="zh-CN" smtClean="0"/>
              <a:t>Order</a:t>
            </a:r>
            <a:r>
              <a:rPr lang="zh-CN" altLang="en-US" smtClean="0"/>
              <a:t>、</a:t>
            </a:r>
            <a:r>
              <a:rPr lang="en-US" altLang="zh-CN" smtClean="0"/>
              <a:t>OrderItem</a:t>
            </a:r>
            <a:r>
              <a:rPr lang="zh-CN" altLang="en-US" smtClean="0"/>
              <a:t>、</a:t>
            </a:r>
            <a:r>
              <a:rPr lang="en-US" altLang="zh-CN" smtClean="0"/>
              <a:t>Customer</a:t>
            </a:r>
            <a:r>
              <a:rPr lang="zh-CN" altLang="en-US" smtClean="0"/>
              <a:t>、</a:t>
            </a:r>
            <a:r>
              <a:rPr lang="en-US" altLang="zh-CN" smtClean="0"/>
              <a:t>Consignee</a:t>
            </a:r>
            <a:r>
              <a:rPr lang="zh-CN" altLang="en-US" smtClean="0"/>
              <a:t>、</a:t>
            </a:r>
            <a:r>
              <a:rPr lang="en-US" altLang="zh-CN" smtClean="0"/>
              <a:t>DeliverOrder</a:t>
            </a:r>
            <a:r>
              <a:rPr lang="zh-CN" altLang="en-US" smtClean="0"/>
              <a:t>、</a:t>
            </a:r>
            <a:r>
              <a:rPr lang="en-US" altLang="zh-CN" smtClean="0"/>
              <a:t>Peddlery</a:t>
            </a:r>
            <a:r>
              <a:rPr lang="zh-CN" altLang="en-US" smtClean="0"/>
              <a:t>、</a:t>
            </a:r>
            <a:r>
              <a:rPr lang="en-US" altLang="zh-CN" smtClean="0"/>
              <a:t>Product</a:t>
            </a:r>
          </a:p>
          <a:p>
            <a:pPr eaLnBrk="1" hangingPunct="1"/>
            <a:endParaRPr lang="zh-CN" altLang="en-US"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EFD4B7C7-FE69-4E75-809E-718971EFB61F}" type="slidenum">
              <a:rPr lang="en-US" altLang="zh-CN" sz="1400" b="0">
                <a:solidFill>
                  <a:schemeClr val="accent2"/>
                </a:solidFill>
              </a:rPr>
              <a:pPr algn="r">
                <a:spcBef>
                  <a:spcPct val="0"/>
                </a:spcBef>
                <a:buClrTx/>
                <a:buSzTx/>
                <a:buFont typeface="Arial" pitchFamily="34" charset="0"/>
                <a:buNone/>
              </a:pPr>
              <a:t>25</a:t>
            </a:fld>
            <a:r>
              <a:rPr lang="en-US" altLang="zh-CN" sz="1400" b="0">
                <a:solidFill>
                  <a:schemeClr val="accent2"/>
                </a:solidFill>
              </a:rPr>
              <a:t>-</a:t>
            </a:r>
          </a:p>
        </p:txBody>
      </p:sp>
      <p:sp>
        <p:nvSpPr>
          <p:cNvPr id="26627" name="Rectangle 2"/>
          <p:cNvSpPr>
            <a:spLocks noGrp="1" noChangeArrowheads="1"/>
          </p:cNvSpPr>
          <p:nvPr>
            <p:ph type="title" idx="4294967295"/>
          </p:nvPr>
        </p:nvSpPr>
        <p:spPr>
          <a:xfrm>
            <a:off x="523875" y="620713"/>
            <a:ext cx="7793038" cy="863600"/>
          </a:xfrm>
        </p:spPr>
        <p:txBody>
          <a:bodyPr anchor="ctr"/>
          <a:lstStyle/>
          <a:p>
            <a:pPr eaLnBrk="1" hangingPunct="1"/>
            <a:r>
              <a:rPr lang="zh-CN" altLang="en-US" smtClean="0"/>
              <a:t>阅读过程</a:t>
            </a:r>
            <a:r>
              <a:rPr lang="en-US" altLang="zh-CN" smtClean="0"/>
              <a:t>2-</a:t>
            </a:r>
            <a:r>
              <a:rPr lang="zh-CN" altLang="en-US" smtClean="0"/>
              <a:t>找出关系</a:t>
            </a:r>
          </a:p>
        </p:txBody>
      </p:sp>
      <p:sp>
        <p:nvSpPr>
          <p:cNvPr id="26628" name="Rectangle 3"/>
          <p:cNvSpPr>
            <a:spLocks noGrp="1" noChangeArrowheads="1"/>
          </p:cNvSpPr>
          <p:nvPr>
            <p:ph type="body" idx="4294967295"/>
          </p:nvPr>
        </p:nvSpPr>
        <p:spPr>
          <a:xfrm>
            <a:off x="539552" y="1844824"/>
            <a:ext cx="8136136" cy="4608364"/>
          </a:xfrm>
        </p:spPr>
        <p:txBody>
          <a:bodyPr/>
          <a:lstStyle/>
          <a:p>
            <a:pPr eaLnBrk="1" hangingPunct="1">
              <a:spcAft>
                <a:spcPts val="600"/>
              </a:spcAft>
            </a:pPr>
            <a:r>
              <a:rPr lang="zh-CN" altLang="en-US" sz="2400" dirty="0" smtClean="0"/>
              <a:t>从图中关系最复杂（也就是线最密集）的类开始阅读，如</a:t>
            </a:r>
            <a:r>
              <a:rPr lang="en-US" altLang="zh-CN" sz="2400" dirty="0" smtClean="0"/>
              <a:t>Order</a:t>
            </a:r>
            <a:r>
              <a:rPr lang="zh-CN" altLang="en-US" sz="2400" dirty="0" smtClean="0"/>
              <a:t>类</a:t>
            </a:r>
          </a:p>
          <a:p>
            <a:pPr eaLnBrk="1" hangingPunct="1">
              <a:spcAft>
                <a:spcPts val="600"/>
              </a:spcAft>
            </a:pPr>
            <a:r>
              <a:rPr lang="en-US" altLang="zh-CN" sz="2400" dirty="0" err="1" smtClean="0"/>
              <a:t>OerderItem</a:t>
            </a:r>
            <a:r>
              <a:rPr lang="zh-CN" altLang="en-US" sz="2400" dirty="0" smtClean="0"/>
              <a:t>和</a:t>
            </a:r>
            <a:r>
              <a:rPr lang="en-US" altLang="zh-CN" sz="2400" dirty="0" smtClean="0"/>
              <a:t>Order</a:t>
            </a:r>
            <a:r>
              <a:rPr lang="zh-CN" altLang="en-US" sz="2400" dirty="0" smtClean="0"/>
              <a:t>之间是组合关系，根据箭头方向可知</a:t>
            </a:r>
            <a:r>
              <a:rPr lang="en-US" altLang="zh-CN" sz="2400" dirty="0" smtClean="0"/>
              <a:t>Order</a:t>
            </a:r>
            <a:r>
              <a:rPr lang="zh-CN" altLang="en-US" sz="2400" dirty="0" smtClean="0"/>
              <a:t>包含了</a:t>
            </a:r>
            <a:r>
              <a:rPr lang="en-US" altLang="zh-CN" sz="2400" dirty="0" err="1" smtClean="0"/>
              <a:t>OrderItem</a:t>
            </a:r>
            <a:endParaRPr lang="en-US" altLang="zh-CN" sz="2400" dirty="0" smtClean="0"/>
          </a:p>
          <a:p>
            <a:pPr eaLnBrk="1" hangingPunct="1">
              <a:spcAft>
                <a:spcPts val="600"/>
              </a:spcAft>
            </a:pPr>
            <a:r>
              <a:rPr lang="en-US" altLang="zh-CN" sz="2400" dirty="0" smtClean="0"/>
              <a:t>Order</a:t>
            </a:r>
            <a:r>
              <a:rPr lang="zh-CN" altLang="en-US" sz="2400" dirty="0" smtClean="0"/>
              <a:t>类和</a:t>
            </a:r>
            <a:r>
              <a:rPr lang="en-US" altLang="zh-CN" sz="2400" dirty="0" smtClean="0"/>
              <a:t>Customer</a:t>
            </a:r>
            <a:r>
              <a:rPr lang="zh-CN" altLang="en-US" sz="2400" dirty="0" smtClean="0"/>
              <a:t>、</a:t>
            </a:r>
            <a:r>
              <a:rPr lang="en-US" altLang="zh-CN" sz="2400" dirty="0" smtClean="0"/>
              <a:t>Consignee</a:t>
            </a:r>
            <a:r>
              <a:rPr lang="zh-CN" altLang="en-US" sz="2400" dirty="0" smtClean="0"/>
              <a:t>、</a:t>
            </a:r>
            <a:r>
              <a:rPr lang="en-US" altLang="zh-CN" sz="2400" dirty="0" err="1" smtClean="0"/>
              <a:t>DeliverOrder</a:t>
            </a:r>
            <a:r>
              <a:rPr lang="zh-CN" altLang="en-US" sz="2400" dirty="0" smtClean="0"/>
              <a:t>是关联关系。也就是说，一个订单和客户、收货人、送货单是相关的。</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51A0A38-AD00-4E5F-89C2-62ECDD51E87D}" type="slidenum">
              <a:rPr lang="en-US" altLang="zh-CN" sz="1400" b="0">
                <a:solidFill>
                  <a:schemeClr val="accent2"/>
                </a:solidFill>
              </a:rPr>
              <a:pPr algn="r">
                <a:spcBef>
                  <a:spcPct val="0"/>
                </a:spcBef>
                <a:buClrTx/>
                <a:buSzTx/>
                <a:buFont typeface="Arial" pitchFamily="34" charset="0"/>
                <a:buNone/>
              </a:pPr>
              <a:t>26</a:t>
            </a:fld>
            <a:r>
              <a:rPr lang="en-US" altLang="zh-CN" sz="1400" b="0">
                <a:solidFill>
                  <a:schemeClr val="accent2"/>
                </a:solidFill>
              </a:rPr>
              <a:t>-</a:t>
            </a:r>
          </a:p>
        </p:txBody>
      </p:sp>
      <p:sp>
        <p:nvSpPr>
          <p:cNvPr id="27651" name="Rectangle 2"/>
          <p:cNvSpPr>
            <a:spLocks noGrp="1" noChangeArrowheads="1"/>
          </p:cNvSpPr>
          <p:nvPr>
            <p:ph type="title" idx="4294967295"/>
          </p:nvPr>
        </p:nvSpPr>
        <p:spPr>
          <a:xfrm>
            <a:off x="595313" y="549275"/>
            <a:ext cx="7793037" cy="927100"/>
          </a:xfrm>
        </p:spPr>
        <p:txBody>
          <a:bodyPr anchor="ctr"/>
          <a:lstStyle/>
          <a:p>
            <a:pPr eaLnBrk="1" hangingPunct="1"/>
            <a:r>
              <a:rPr lang="zh-CN" altLang="en-US" smtClean="0"/>
              <a:t>阅读过程</a:t>
            </a:r>
            <a:r>
              <a:rPr lang="en-US" altLang="zh-CN" smtClean="0"/>
              <a:t>3-</a:t>
            </a:r>
            <a:r>
              <a:rPr lang="zh-CN" altLang="en-US" smtClean="0"/>
              <a:t>理解多重性</a:t>
            </a:r>
          </a:p>
        </p:txBody>
      </p:sp>
      <p:sp>
        <p:nvSpPr>
          <p:cNvPr id="27652" name="Rectangle 3"/>
          <p:cNvSpPr>
            <a:spLocks noGrp="1" noChangeArrowheads="1"/>
          </p:cNvSpPr>
          <p:nvPr>
            <p:ph type="body" idx="4294967295"/>
          </p:nvPr>
        </p:nvSpPr>
        <p:spPr>
          <a:xfrm>
            <a:off x="468313" y="1557338"/>
            <a:ext cx="8207375" cy="576262"/>
          </a:xfrm>
        </p:spPr>
        <p:txBody>
          <a:bodyPr/>
          <a:lstStyle/>
          <a:p>
            <a:pPr eaLnBrk="1" hangingPunct="1"/>
            <a:r>
              <a:rPr lang="zh-CN" altLang="en-US" smtClean="0"/>
              <a:t>多重性：用来说明关联的两个类之间的数量关系</a:t>
            </a:r>
          </a:p>
        </p:txBody>
      </p:sp>
      <p:pic>
        <p:nvPicPr>
          <p:cNvPr id="2765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25" y="2060575"/>
            <a:ext cx="9109075" cy="432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212F2328-CCF4-4F70-B1FE-9B3C8E07EAB3}" type="slidenum">
              <a:rPr lang="en-US" altLang="zh-CN" sz="1400" b="0">
                <a:solidFill>
                  <a:schemeClr val="accent2"/>
                </a:solidFill>
              </a:rPr>
              <a:pPr algn="r">
                <a:spcBef>
                  <a:spcPct val="0"/>
                </a:spcBef>
                <a:buClrTx/>
                <a:buSzTx/>
                <a:buFont typeface="Arial" pitchFamily="34" charset="0"/>
                <a:buNone/>
              </a:pPr>
              <a:t>27</a:t>
            </a:fld>
            <a:r>
              <a:rPr lang="en-US" altLang="zh-CN" sz="1400" b="0">
                <a:solidFill>
                  <a:schemeClr val="accent2"/>
                </a:solidFill>
              </a:rPr>
              <a:t>-</a:t>
            </a:r>
          </a:p>
        </p:txBody>
      </p:sp>
      <p:sp>
        <p:nvSpPr>
          <p:cNvPr id="28675" name="Rectangle 2"/>
          <p:cNvSpPr>
            <a:spLocks noGrp="1" noChangeArrowheads="1"/>
          </p:cNvSpPr>
          <p:nvPr>
            <p:ph type="title" idx="4294967295"/>
          </p:nvPr>
        </p:nvSpPr>
        <p:spPr>
          <a:xfrm>
            <a:off x="468313" y="549275"/>
            <a:ext cx="7793037" cy="998538"/>
          </a:xfrm>
        </p:spPr>
        <p:txBody>
          <a:bodyPr anchor="ctr"/>
          <a:lstStyle/>
          <a:p>
            <a:pPr eaLnBrk="1" hangingPunct="1"/>
            <a:r>
              <a:rPr lang="zh-CN" altLang="en-US" smtClean="0"/>
              <a:t>阅读过程</a:t>
            </a:r>
            <a:r>
              <a:rPr lang="en-US" altLang="zh-CN" smtClean="0"/>
              <a:t>4-</a:t>
            </a:r>
            <a:r>
              <a:rPr lang="zh-CN" altLang="en-US" smtClean="0"/>
              <a:t>理解方法</a:t>
            </a:r>
          </a:p>
        </p:txBody>
      </p:sp>
      <p:sp>
        <p:nvSpPr>
          <p:cNvPr id="28676" name="Rectangle 3"/>
          <p:cNvSpPr>
            <a:spLocks noGrp="1" noChangeArrowheads="1"/>
          </p:cNvSpPr>
          <p:nvPr>
            <p:ph type="body" idx="4294967295"/>
          </p:nvPr>
        </p:nvSpPr>
        <p:spPr>
          <a:xfrm>
            <a:off x="395288" y="1628775"/>
            <a:ext cx="7921625" cy="4616450"/>
          </a:xfrm>
        </p:spPr>
        <p:txBody>
          <a:bodyPr/>
          <a:lstStyle/>
          <a:p>
            <a:pPr algn="just" eaLnBrk="1" hangingPunct="1">
              <a:spcAft>
                <a:spcPts val="600"/>
              </a:spcAft>
            </a:pPr>
            <a:r>
              <a:rPr lang="en-US" altLang="zh-CN" sz="2400" dirty="0" smtClean="0"/>
              <a:t>Order</a:t>
            </a:r>
            <a:r>
              <a:rPr lang="zh-CN" altLang="en-US" sz="2400" dirty="0" smtClean="0"/>
              <a:t>类有两个方法</a:t>
            </a:r>
            <a:r>
              <a:rPr lang="en-US" altLang="zh-CN" sz="2400" dirty="0" smtClean="0"/>
              <a:t>dispatch()</a:t>
            </a:r>
            <a:r>
              <a:rPr lang="zh-CN" altLang="en-US" sz="2400" dirty="0" smtClean="0"/>
              <a:t>和</a:t>
            </a:r>
            <a:r>
              <a:rPr lang="en-US" altLang="zh-CN" sz="2400" dirty="0" smtClean="0"/>
              <a:t>close(),</a:t>
            </a:r>
            <a:r>
              <a:rPr lang="zh-CN" altLang="en-US" sz="2400" dirty="0" smtClean="0"/>
              <a:t>从名字中可以猜出它们分别实现</a:t>
            </a:r>
            <a:r>
              <a:rPr lang="zh-CN" altLang="en-US" sz="2400" dirty="0" smtClean="0">
                <a:latin typeface="Times New Roman" pitchFamily="18" charset="0"/>
              </a:rPr>
              <a:t>“</a:t>
            </a:r>
            <a:r>
              <a:rPr lang="zh-CN" altLang="en-US" sz="2400" dirty="0" smtClean="0"/>
              <a:t>分发订单生成送货单</a:t>
            </a:r>
            <a:r>
              <a:rPr lang="zh-CN" altLang="en-US" sz="2400" dirty="0" smtClean="0">
                <a:latin typeface="Times New Roman" pitchFamily="18" charset="0"/>
              </a:rPr>
              <a:t>”</a:t>
            </a:r>
            <a:r>
              <a:rPr lang="zh-CN" altLang="en-US" sz="2400" dirty="0" smtClean="0"/>
              <a:t>和</a:t>
            </a:r>
            <a:r>
              <a:rPr lang="zh-CN" altLang="en-US" sz="2400" dirty="0" smtClean="0">
                <a:latin typeface="Times New Roman" pitchFamily="18" charset="0"/>
              </a:rPr>
              <a:t>“</a:t>
            </a:r>
            <a:r>
              <a:rPr lang="zh-CN" altLang="en-US" sz="2400" dirty="0" smtClean="0"/>
              <a:t>完成订单</a:t>
            </a:r>
            <a:r>
              <a:rPr lang="zh-CN" altLang="en-US" sz="2400" dirty="0" smtClean="0">
                <a:latin typeface="Times New Roman" pitchFamily="18" charset="0"/>
              </a:rPr>
              <a:t>”</a:t>
            </a:r>
            <a:r>
              <a:rPr lang="zh-CN" altLang="en-US" sz="2400" dirty="0" smtClean="0"/>
              <a:t>。</a:t>
            </a:r>
          </a:p>
          <a:p>
            <a:pPr algn="just" eaLnBrk="1" hangingPunct="1">
              <a:spcAft>
                <a:spcPts val="600"/>
              </a:spcAft>
            </a:pPr>
            <a:r>
              <a:rPr lang="en-US" altLang="zh-CN" sz="2400" dirty="0" err="1" smtClean="0"/>
              <a:t>DeliverOrder</a:t>
            </a:r>
            <a:r>
              <a:rPr lang="en-US" altLang="zh-CN" sz="2400" dirty="0" smtClean="0"/>
              <a:t> </a:t>
            </a:r>
            <a:r>
              <a:rPr lang="zh-CN" altLang="en-US" sz="2400" dirty="0" smtClean="0"/>
              <a:t>类中有一个</a:t>
            </a:r>
            <a:r>
              <a:rPr lang="en-US" altLang="zh-CN" sz="2400" dirty="0" smtClean="0"/>
              <a:t>close()</a:t>
            </a:r>
            <a:r>
              <a:rPr lang="zh-CN" altLang="en-US" sz="2400" dirty="0" smtClean="0"/>
              <a:t>方法，同理，它表示</a:t>
            </a:r>
            <a:r>
              <a:rPr lang="zh-CN" altLang="en-US" sz="2400" dirty="0" smtClean="0">
                <a:latin typeface="Times New Roman" pitchFamily="18" charset="0"/>
              </a:rPr>
              <a:t>“</a:t>
            </a:r>
            <a:r>
              <a:rPr lang="zh-CN" altLang="en-US" sz="2400" dirty="0" smtClean="0"/>
              <a:t>完成送货</a:t>
            </a:r>
            <a:r>
              <a:rPr lang="zh-CN" altLang="en-US" sz="2400" dirty="0" smtClean="0">
                <a:latin typeface="Times New Roman" pitchFamily="18" charset="0"/>
              </a:rPr>
              <a:t>”</a:t>
            </a:r>
            <a:r>
              <a:rPr lang="zh-CN" altLang="en-US" sz="2400" dirty="0" smtClean="0"/>
              <a:t>。</a:t>
            </a:r>
          </a:p>
          <a:p>
            <a:pPr algn="just" eaLnBrk="1" hangingPunct="1">
              <a:spcAft>
                <a:spcPts val="600"/>
              </a:spcAft>
            </a:pPr>
            <a:r>
              <a:rPr lang="en-US" altLang="zh-CN" sz="2400" dirty="0" err="1" smtClean="0"/>
              <a:t>OrderItem</a:t>
            </a:r>
            <a:r>
              <a:rPr lang="zh-CN" altLang="en-US" sz="2400" dirty="0" smtClean="0"/>
              <a:t>类中</a:t>
            </a:r>
            <a:r>
              <a:rPr lang="zh-CN" altLang="en-US" sz="2400" dirty="0" smtClean="0"/>
              <a:t>有一个</a:t>
            </a:r>
            <a:r>
              <a:rPr lang="en-US" altLang="zh-CN" sz="2400" dirty="0" err="1" smtClean="0"/>
              <a:t>stateChange</a:t>
            </a:r>
            <a:r>
              <a:rPr lang="en-US" altLang="zh-CN" sz="2400" dirty="0" smtClean="0"/>
              <a:t>()</a:t>
            </a:r>
            <a:r>
              <a:rPr lang="zh-CN" altLang="en-US" sz="2400" dirty="0" smtClean="0"/>
              <a:t>方法和</a:t>
            </a:r>
            <a:r>
              <a:rPr lang="en-US" altLang="zh-CN" sz="2400" dirty="0" err="1" smtClean="0"/>
              <a:t>deliverState</a:t>
            </a:r>
            <a:r>
              <a:rPr lang="zh-CN" altLang="en-US" sz="2400" dirty="0" smtClean="0"/>
              <a:t>，不难猜出它就是用于改变其</a:t>
            </a:r>
            <a:r>
              <a:rPr lang="zh-CN" altLang="en-US" sz="2400" dirty="0" smtClean="0">
                <a:latin typeface="Times New Roman" pitchFamily="18" charset="0"/>
              </a:rPr>
              <a:t>“</a:t>
            </a:r>
            <a:r>
              <a:rPr lang="zh-CN" altLang="en-US" sz="2400" dirty="0" smtClean="0"/>
              <a:t>是否交给收货人</a:t>
            </a:r>
            <a:r>
              <a:rPr lang="zh-CN" altLang="en-US" sz="2400" dirty="0" smtClean="0">
                <a:latin typeface="Times New Roman" pitchFamily="18" charset="0"/>
              </a:rPr>
              <a:t>”</a:t>
            </a:r>
            <a:r>
              <a:rPr lang="zh-CN" altLang="en-US" sz="2400" dirty="0" smtClean="0"/>
              <a:t>标志位的。</a:t>
            </a:r>
          </a:p>
          <a:p>
            <a:pPr lvl="1" algn="just" eaLnBrk="1" hangingPunct="1"/>
            <a:endParaRPr lang="zh-CN" altLang="en-US" sz="2000" dirty="0"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431A7522-3AC9-4032-B687-8581DAF69492}" type="slidenum">
              <a:rPr lang="en-US" altLang="zh-CN" sz="1400" b="0">
                <a:solidFill>
                  <a:schemeClr val="accent2"/>
                </a:solidFill>
              </a:rPr>
              <a:pPr algn="r">
                <a:spcBef>
                  <a:spcPct val="0"/>
                </a:spcBef>
                <a:buClrTx/>
                <a:buSzTx/>
                <a:buFont typeface="Arial" pitchFamily="34" charset="0"/>
                <a:buNone/>
              </a:pPr>
              <a:t>28</a:t>
            </a:fld>
            <a:r>
              <a:rPr lang="en-US" altLang="zh-CN" sz="1400" b="0">
                <a:solidFill>
                  <a:schemeClr val="accent2"/>
                </a:solidFill>
              </a:rPr>
              <a:t>-</a:t>
            </a:r>
          </a:p>
        </p:txBody>
      </p:sp>
      <p:sp>
        <p:nvSpPr>
          <p:cNvPr id="29699" name="Rectangle 3"/>
          <p:cNvSpPr>
            <a:spLocks noGrp="1" noChangeArrowheads="1"/>
          </p:cNvSpPr>
          <p:nvPr>
            <p:ph type="body" idx="4294967295"/>
          </p:nvPr>
        </p:nvSpPr>
        <p:spPr>
          <a:xfrm>
            <a:off x="323850" y="1700213"/>
            <a:ext cx="8204200" cy="4465637"/>
          </a:xfrm>
        </p:spPr>
        <p:txBody>
          <a:bodyPr/>
          <a:lstStyle/>
          <a:p>
            <a:pPr algn="just" eaLnBrk="1" hangingPunct="1">
              <a:lnSpc>
                <a:spcPts val="3400"/>
              </a:lnSpc>
              <a:spcAft>
                <a:spcPts val="600"/>
              </a:spcAft>
            </a:pPr>
            <a:r>
              <a:rPr lang="zh-CN" altLang="en-US" sz="2400" dirty="0" smtClean="0"/>
              <a:t>先调用</a:t>
            </a:r>
            <a:r>
              <a:rPr lang="en-US" altLang="zh-CN" sz="2400" dirty="0" smtClean="0"/>
              <a:t>Order</a:t>
            </a:r>
            <a:r>
              <a:rPr lang="zh-CN" altLang="en-US" sz="2400" dirty="0" smtClean="0"/>
              <a:t>的</a:t>
            </a:r>
            <a:r>
              <a:rPr lang="en-US" altLang="zh-CN" sz="2400" dirty="0" smtClean="0"/>
              <a:t>dispatch()</a:t>
            </a:r>
            <a:r>
              <a:rPr lang="zh-CN" altLang="en-US" sz="2400" dirty="0" smtClean="0"/>
              <a:t>方法，它将根据其包含的</a:t>
            </a:r>
            <a:r>
              <a:rPr lang="en-US" altLang="zh-CN" sz="2400" dirty="0" err="1" smtClean="0"/>
              <a:t>OrderItem</a:t>
            </a:r>
            <a:r>
              <a:rPr lang="zh-CN" altLang="en-US" sz="2400" dirty="0" smtClean="0"/>
              <a:t>中产品</a:t>
            </a:r>
            <a:r>
              <a:rPr lang="zh-CN" altLang="en-US" sz="2400" dirty="0" smtClean="0"/>
              <a:t>信息来</a:t>
            </a:r>
            <a:r>
              <a:rPr lang="zh-CN" altLang="en-US" sz="2400" dirty="0" smtClean="0"/>
              <a:t>按供应商户分拆成若干个</a:t>
            </a:r>
            <a:r>
              <a:rPr lang="en-US" altLang="zh-CN" sz="2400" dirty="0" err="1" smtClean="0"/>
              <a:t>DeliverOrder</a:t>
            </a:r>
            <a:r>
              <a:rPr lang="zh-CN" altLang="en-US" sz="2400" dirty="0" smtClean="0"/>
              <a:t>。</a:t>
            </a:r>
            <a:endParaRPr lang="en-US" altLang="zh-CN" sz="2400" dirty="0" smtClean="0"/>
          </a:p>
          <a:p>
            <a:pPr algn="just" eaLnBrk="1" hangingPunct="1">
              <a:lnSpc>
                <a:spcPts val="3400"/>
              </a:lnSpc>
              <a:spcAft>
                <a:spcPts val="600"/>
              </a:spcAft>
            </a:pPr>
            <a:r>
              <a:rPr lang="zh-CN" altLang="en-US" sz="2400" dirty="0" smtClean="0"/>
              <a:t>商户</a:t>
            </a:r>
            <a:r>
              <a:rPr lang="zh-CN" altLang="en-US" sz="2400" dirty="0" smtClean="0"/>
              <a:t>登录系统后就可以获取其</a:t>
            </a:r>
            <a:r>
              <a:rPr lang="en-US" altLang="zh-CN" sz="2400" dirty="0" err="1" smtClean="0"/>
              <a:t>DeliverOrder</a:t>
            </a:r>
            <a:r>
              <a:rPr lang="zh-CN" altLang="en-US" sz="2400" dirty="0" smtClean="0"/>
              <a:t>，并在执行完成后再调用</a:t>
            </a:r>
            <a:r>
              <a:rPr lang="en-US" altLang="zh-CN" sz="2400" dirty="0" smtClean="0"/>
              <a:t>close()</a:t>
            </a:r>
            <a:r>
              <a:rPr lang="zh-CN" altLang="en-US" sz="2400" dirty="0" smtClean="0"/>
              <a:t>方法。此时，就将调用</a:t>
            </a:r>
            <a:r>
              <a:rPr lang="en-US" altLang="zh-CN" sz="2400" dirty="0" err="1" smtClean="0"/>
              <a:t>OrderItem</a:t>
            </a:r>
            <a:r>
              <a:rPr lang="zh-CN" altLang="en-US" sz="2400" dirty="0" smtClean="0"/>
              <a:t>的</a:t>
            </a:r>
            <a:r>
              <a:rPr lang="en-US" altLang="zh-CN" sz="2400" dirty="0" err="1" smtClean="0"/>
              <a:t>stateChange</a:t>
            </a:r>
            <a:r>
              <a:rPr lang="en-US" altLang="zh-CN" sz="2400" dirty="0" smtClean="0"/>
              <a:t>()</a:t>
            </a:r>
            <a:r>
              <a:rPr lang="zh-CN" altLang="en-US" sz="2400" dirty="0" smtClean="0"/>
              <a:t>方法来改变其状态。同时再调用</a:t>
            </a:r>
            <a:r>
              <a:rPr lang="en-US" altLang="zh-CN" sz="2400" dirty="0" smtClean="0"/>
              <a:t>Order</a:t>
            </a:r>
            <a:r>
              <a:rPr lang="zh-CN" altLang="en-US" sz="2400" dirty="0" smtClean="0"/>
              <a:t>的</a:t>
            </a:r>
            <a:r>
              <a:rPr lang="en-US" altLang="zh-CN" sz="2400" dirty="0" smtClean="0"/>
              <a:t>close()</a:t>
            </a:r>
            <a:r>
              <a:rPr lang="zh-CN" altLang="en-US" sz="2400" dirty="0" smtClean="0"/>
              <a:t>方法，判断该</a:t>
            </a:r>
            <a:r>
              <a:rPr lang="en-US" altLang="zh-CN" sz="2400" dirty="0" smtClean="0"/>
              <a:t>Order</a:t>
            </a:r>
            <a:r>
              <a:rPr lang="zh-CN" altLang="en-US" sz="2400" dirty="0" smtClean="0"/>
              <a:t>的所有的</a:t>
            </a:r>
            <a:r>
              <a:rPr lang="en-US" altLang="zh-CN" sz="2400" dirty="0" err="1" smtClean="0"/>
              <a:t>OrderItem</a:t>
            </a:r>
            <a:r>
              <a:rPr lang="zh-CN" altLang="en-US" sz="2400" dirty="0" smtClean="0"/>
              <a:t>是否都已经送到了，如果是就将其真正</a:t>
            </a:r>
            <a:r>
              <a:rPr lang="en-US" altLang="zh-CN" sz="2400" dirty="0" smtClean="0"/>
              <a:t>close()</a:t>
            </a:r>
            <a:r>
              <a:rPr lang="zh-CN" altLang="en-US" sz="2400" dirty="0" smtClean="0"/>
              <a:t>掉。</a:t>
            </a:r>
          </a:p>
          <a:p>
            <a:pPr algn="just" eaLnBrk="1" hangingPunct="1">
              <a:lnSpc>
                <a:spcPts val="3400"/>
              </a:lnSpc>
              <a:spcAft>
                <a:spcPts val="600"/>
              </a:spcAft>
            </a:pPr>
            <a:endParaRPr lang="zh-CN" altLang="en-US" sz="2400" dirty="0"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4D013DA1-EAA8-42CC-9DCF-3F0284744BCF}" type="slidenum">
              <a:rPr lang="en-US" altLang="zh-CN" sz="1400" b="0">
                <a:solidFill>
                  <a:schemeClr val="accent2"/>
                </a:solidFill>
              </a:rPr>
              <a:pPr algn="r">
                <a:spcBef>
                  <a:spcPct val="0"/>
                </a:spcBef>
                <a:buClrTx/>
                <a:buSzTx/>
                <a:buFont typeface="Arial" pitchFamily="34" charset="0"/>
                <a:buNone/>
              </a:pPr>
              <a:t>29</a:t>
            </a:fld>
            <a:r>
              <a:rPr lang="en-US" altLang="zh-CN" sz="1400" b="0">
                <a:solidFill>
                  <a:schemeClr val="accent2"/>
                </a:solidFill>
              </a:rPr>
              <a:t>-</a:t>
            </a:r>
          </a:p>
        </p:txBody>
      </p:sp>
      <p:sp>
        <p:nvSpPr>
          <p:cNvPr id="30723" name="Rectangle 2"/>
          <p:cNvSpPr>
            <a:spLocks noGrp="1" noChangeArrowheads="1"/>
          </p:cNvSpPr>
          <p:nvPr>
            <p:ph type="title" idx="4294967295"/>
          </p:nvPr>
        </p:nvSpPr>
        <p:spPr/>
        <p:txBody>
          <a:bodyPr/>
          <a:lstStyle/>
          <a:p>
            <a:pPr eaLnBrk="1" hangingPunct="1"/>
            <a:r>
              <a:rPr lang="en-US" altLang="zh-CN" smtClean="0"/>
              <a:t>2.8.3 </a:t>
            </a:r>
            <a:r>
              <a:rPr lang="zh-CN" altLang="en-US" smtClean="0"/>
              <a:t>类图的抽象层次</a:t>
            </a:r>
          </a:p>
        </p:txBody>
      </p:sp>
      <p:sp>
        <p:nvSpPr>
          <p:cNvPr id="30724" name="Rectangle 3"/>
          <p:cNvSpPr>
            <a:spLocks noGrp="1" noChangeArrowheads="1"/>
          </p:cNvSpPr>
          <p:nvPr>
            <p:ph type="body" idx="4294967295"/>
          </p:nvPr>
        </p:nvSpPr>
        <p:spPr/>
        <p:txBody>
          <a:bodyPr/>
          <a:lstStyle/>
          <a:p>
            <a:pPr eaLnBrk="1" hangingPunct="1"/>
            <a:r>
              <a:rPr lang="zh-CN" altLang="en-US" smtClean="0"/>
              <a:t>概念层</a:t>
            </a:r>
          </a:p>
          <a:p>
            <a:pPr eaLnBrk="1" hangingPunct="1"/>
            <a:r>
              <a:rPr lang="zh-CN" altLang="en-US" smtClean="0"/>
              <a:t>逻辑层</a:t>
            </a:r>
          </a:p>
          <a:p>
            <a:pPr eaLnBrk="1" hangingPunct="1"/>
            <a:r>
              <a:rPr lang="zh-CN" altLang="en-US" smtClean="0"/>
              <a:t>实现层</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noChangeArrowheads="1"/>
          </p:cNvSpPr>
          <p:nvPr>
            <p:ph type="title"/>
          </p:nvPr>
        </p:nvSpPr>
        <p:spPr/>
        <p:txBody>
          <a:bodyPr/>
          <a:lstStyle/>
          <a:p>
            <a:pPr eaLnBrk="1" hangingPunct="1"/>
            <a:r>
              <a:rPr lang="en-US" altLang="zh-CN" smtClean="0"/>
              <a:t/>
            </a:r>
            <a:br>
              <a:rPr lang="en-US" altLang="zh-CN" smtClean="0"/>
            </a:br>
            <a:r>
              <a:rPr lang="en-US" altLang="zh-CN" smtClean="0"/>
              <a:t>What is a Use Case?</a:t>
            </a:r>
            <a:endParaRPr lang="zh-CN" altLang="en-US" smtClean="0"/>
          </a:p>
        </p:txBody>
      </p:sp>
      <p:sp>
        <p:nvSpPr>
          <p:cNvPr id="4099" name="灯片编号占位符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1400" b="0">
                <a:solidFill>
                  <a:schemeClr val="tx2"/>
                </a:solidFill>
              </a:rPr>
              <a:t>-</a:t>
            </a:r>
            <a:fld id="{A5276C37-AF2D-4E61-B981-0380CAFFB799}" type="slidenum">
              <a:rPr lang="en-US" altLang="zh-CN" sz="1400" b="0">
                <a:solidFill>
                  <a:schemeClr val="tx2"/>
                </a:solidFill>
              </a:rPr>
              <a:pPr eaLnBrk="1" hangingPunct="1">
                <a:spcBef>
                  <a:spcPct val="0"/>
                </a:spcBef>
                <a:buClrTx/>
                <a:buSzTx/>
                <a:buFontTx/>
                <a:buNone/>
              </a:pPr>
              <a:t>3</a:t>
            </a:fld>
            <a:r>
              <a:rPr lang="en-US" altLang="zh-CN" sz="1400" b="0">
                <a:solidFill>
                  <a:schemeClr val="tx2"/>
                </a:solidFill>
              </a:rPr>
              <a:t>-</a:t>
            </a:r>
            <a:endParaRPr lang="en-US" altLang="zh-CN" sz="1400" b="0">
              <a:solidFill>
                <a:schemeClr val="accent2"/>
              </a:solidFill>
            </a:endParaRPr>
          </a:p>
        </p:txBody>
      </p:sp>
      <p:sp>
        <p:nvSpPr>
          <p:cNvPr id="4100" name="内容占位符 2"/>
          <p:cNvSpPr>
            <a:spLocks noGrp="1" noChangeArrowheads="1"/>
          </p:cNvSpPr>
          <p:nvPr>
            <p:ph sz="quarter" idx="1"/>
          </p:nvPr>
        </p:nvSpPr>
        <p:spPr>
          <a:xfrm>
            <a:off x="301625" y="1476375"/>
            <a:ext cx="8229600" cy="4937125"/>
          </a:xfrm>
        </p:spPr>
        <p:txBody>
          <a:bodyPr/>
          <a:lstStyle/>
          <a:p>
            <a:pPr algn="just" eaLnBrk="1" hangingPunct="1"/>
            <a:r>
              <a:rPr lang="en-US" altLang="zh-CN" dirty="0" smtClean="0"/>
              <a:t>Use cases is a technique for capturing the </a:t>
            </a:r>
            <a:r>
              <a:rPr lang="en-US" altLang="zh-CN" dirty="0" smtClean="0">
                <a:solidFill>
                  <a:srgbClr val="FF0000"/>
                </a:solidFill>
              </a:rPr>
              <a:t>functional requirements </a:t>
            </a:r>
            <a:r>
              <a:rPr lang="en-US" altLang="zh-CN" dirty="0" smtClean="0"/>
              <a:t>of a system.</a:t>
            </a:r>
          </a:p>
          <a:p>
            <a:pPr algn="just" eaLnBrk="1" hangingPunct="1"/>
            <a:r>
              <a:rPr lang="en-US" altLang="zh-CN" dirty="0" smtClean="0"/>
              <a:t>Use cases work by describing the typical interactions </a:t>
            </a:r>
            <a:r>
              <a:rPr lang="en-US" altLang="zh-CN" dirty="0" smtClean="0">
                <a:solidFill>
                  <a:srgbClr val="FF0000"/>
                </a:solidFill>
              </a:rPr>
              <a:t>between the users </a:t>
            </a:r>
            <a:r>
              <a:rPr lang="en-US" altLang="zh-CN" dirty="0" smtClean="0"/>
              <a:t>of a system </a:t>
            </a:r>
            <a:r>
              <a:rPr lang="en-US" altLang="zh-CN" dirty="0" smtClean="0">
                <a:solidFill>
                  <a:srgbClr val="FF0000"/>
                </a:solidFill>
              </a:rPr>
              <a:t>and the system </a:t>
            </a:r>
            <a:r>
              <a:rPr lang="en-US" altLang="zh-CN" dirty="0" smtClean="0"/>
              <a:t>itself, providing a narrative of how a system is used.</a:t>
            </a:r>
          </a:p>
          <a:p>
            <a:pPr lvl="1" algn="just" eaLnBrk="1" hangingPunct="1"/>
            <a:r>
              <a:rPr lang="en-US" altLang="zh-CN" sz="2400" dirty="0" smtClean="0"/>
              <a:t>Scenario(</a:t>
            </a:r>
            <a:r>
              <a:rPr lang="zh-CN" altLang="en-US" sz="2400" dirty="0" smtClean="0"/>
              <a:t>场景</a:t>
            </a:r>
            <a:r>
              <a:rPr lang="en-US" altLang="zh-CN" sz="2400" dirty="0" smtClean="0"/>
              <a:t>)</a:t>
            </a:r>
          </a:p>
          <a:p>
            <a:pPr lvl="1" algn="just" eaLnBrk="1" hangingPunct="1"/>
            <a:r>
              <a:rPr lang="en-US" altLang="zh-CN" sz="2400" dirty="0" smtClean="0"/>
              <a:t>Use case(</a:t>
            </a:r>
            <a:r>
              <a:rPr lang="zh-CN" altLang="en-US" sz="2400" dirty="0" smtClean="0"/>
              <a:t>用例</a:t>
            </a:r>
            <a:r>
              <a:rPr lang="en-US" altLang="zh-CN" sz="2400" dirty="0" smtClean="0"/>
              <a:t>)</a:t>
            </a:r>
          </a:p>
          <a:p>
            <a:pPr lvl="1" algn="just" eaLnBrk="1" hangingPunct="1"/>
            <a:r>
              <a:rPr lang="en-US" altLang="zh-CN" sz="2400" dirty="0" smtClean="0"/>
              <a:t>Actor(</a:t>
            </a:r>
            <a:r>
              <a:rPr lang="zh-CN" altLang="en-US" sz="2400" dirty="0" smtClean="0"/>
              <a:t>参与者</a:t>
            </a:r>
            <a:r>
              <a:rPr lang="en-US" altLang="zh-CN" sz="2400" dirty="0" smtClean="0"/>
              <a:t>) </a:t>
            </a:r>
            <a:endParaRPr lang="zh-CN" altLang="en-US" sz="2400" dirty="0" smtClean="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FAC289E-923E-4CBC-B591-940064926969}" type="slidenum">
              <a:rPr lang="en-US" altLang="zh-CN" sz="1400" b="0">
                <a:solidFill>
                  <a:schemeClr val="accent2"/>
                </a:solidFill>
              </a:rPr>
              <a:pPr algn="r">
                <a:spcBef>
                  <a:spcPct val="0"/>
                </a:spcBef>
                <a:buClrTx/>
                <a:buSzTx/>
                <a:buFont typeface="Arial" pitchFamily="34" charset="0"/>
                <a:buNone/>
              </a:pPr>
              <a:t>30</a:t>
            </a:fld>
            <a:r>
              <a:rPr lang="en-US" altLang="zh-CN" sz="1400" b="0">
                <a:solidFill>
                  <a:schemeClr val="accent2"/>
                </a:solidFill>
              </a:rPr>
              <a:t>-</a:t>
            </a:r>
          </a:p>
        </p:txBody>
      </p:sp>
      <p:sp>
        <p:nvSpPr>
          <p:cNvPr id="31747" name="Rectangle 2"/>
          <p:cNvSpPr>
            <a:spLocks noGrp="1" noChangeArrowheads="1"/>
          </p:cNvSpPr>
          <p:nvPr>
            <p:ph type="title" idx="4294967295"/>
          </p:nvPr>
        </p:nvSpPr>
        <p:spPr>
          <a:noFill/>
        </p:spPr>
        <p:txBody>
          <a:bodyPr/>
          <a:lstStyle/>
          <a:p>
            <a:pPr eaLnBrk="1" hangingPunct="1"/>
            <a:r>
              <a:rPr lang="zh-CN" altLang="en-US" smtClean="0"/>
              <a:t>类图的抽象层次</a:t>
            </a:r>
          </a:p>
        </p:txBody>
      </p:sp>
      <p:sp>
        <p:nvSpPr>
          <p:cNvPr id="31748" name="Rectangle 3"/>
          <p:cNvSpPr>
            <a:spLocks noGrp="1" noChangeArrowheads="1"/>
          </p:cNvSpPr>
          <p:nvPr>
            <p:ph type="body" idx="4294967295"/>
          </p:nvPr>
        </p:nvSpPr>
        <p:spPr>
          <a:xfrm>
            <a:off x="468313" y="1628775"/>
            <a:ext cx="7991475" cy="1944688"/>
          </a:xfrm>
        </p:spPr>
        <p:txBody>
          <a:bodyPr/>
          <a:lstStyle/>
          <a:p>
            <a:pPr eaLnBrk="1" hangingPunct="1"/>
            <a:r>
              <a:rPr lang="zh-CN" altLang="en-US" smtClean="0"/>
              <a:t>在系统的不同开发阶段，类图可以具有不同的抽象程度。随着开发的深入，类图应该越来越详细、具体。</a:t>
            </a:r>
          </a:p>
          <a:p>
            <a:pPr eaLnBrk="1" hangingPunct="1"/>
            <a:r>
              <a:rPr lang="zh-CN" altLang="en-US" smtClean="0"/>
              <a:t>可以分为：概念层，逻辑层，实现层。</a:t>
            </a:r>
          </a:p>
        </p:txBody>
      </p:sp>
      <p:pic>
        <p:nvPicPr>
          <p:cNvPr id="3174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4398963"/>
            <a:ext cx="2376488" cy="20129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1750"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9363" y="3535363"/>
            <a:ext cx="2232025" cy="2101850"/>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31751"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9950" y="3500438"/>
            <a:ext cx="3744913" cy="2122487"/>
          </a:xfrm>
          <a:prstGeom prst="rect">
            <a:avLst/>
          </a:prstGeom>
          <a:solidFill>
            <a:srgbClr val="CCFFFF"/>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1752" name="AutoShape 7"/>
          <p:cNvSpPr>
            <a:spLocks noChangeArrowheads="1"/>
          </p:cNvSpPr>
          <p:nvPr/>
        </p:nvSpPr>
        <p:spPr bwMode="auto">
          <a:xfrm>
            <a:off x="863600" y="5695950"/>
            <a:ext cx="1368425" cy="504825"/>
          </a:xfrm>
          <a:prstGeom prst="wedgeRoundRectCallout">
            <a:avLst>
              <a:gd name="adj1" fmla="val 14384"/>
              <a:gd name="adj2" fmla="val -86792"/>
              <a:gd name="adj3" fmla="val 16667"/>
            </a:avLst>
          </a:prstGeom>
          <a:solidFill>
            <a:srgbClr val="CCFFFF"/>
          </a:solidFill>
          <a:ln w="9525">
            <a:solidFill>
              <a:schemeClr val="tx1"/>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latin typeface="Arial" pitchFamily="34" charset="0"/>
              </a:rPr>
              <a:t>概念层</a:t>
            </a:r>
          </a:p>
        </p:txBody>
      </p:sp>
      <p:sp>
        <p:nvSpPr>
          <p:cNvPr id="31753" name="AutoShape 8"/>
          <p:cNvSpPr>
            <a:spLocks noChangeArrowheads="1"/>
          </p:cNvSpPr>
          <p:nvPr/>
        </p:nvSpPr>
        <p:spPr bwMode="auto">
          <a:xfrm>
            <a:off x="2951163" y="5694363"/>
            <a:ext cx="1368425" cy="504825"/>
          </a:xfrm>
          <a:prstGeom prst="wedgeRoundRectCallout">
            <a:avLst>
              <a:gd name="adj1" fmla="val 14384"/>
              <a:gd name="adj2" fmla="val -81134"/>
              <a:gd name="adj3" fmla="val 16667"/>
            </a:avLst>
          </a:prstGeom>
          <a:solidFill>
            <a:srgbClr val="CCFFFF"/>
          </a:solidFill>
          <a:ln w="9525">
            <a:solidFill>
              <a:schemeClr val="tx1"/>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latin typeface="Arial" pitchFamily="34" charset="0"/>
              </a:rPr>
              <a:t>逻辑层</a:t>
            </a:r>
          </a:p>
        </p:txBody>
      </p:sp>
      <p:sp>
        <p:nvSpPr>
          <p:cNvPr id="31754" name="AutoShape 9"/>
          <p:cNvSpPr>
            <a:spLocks noChangeArrowheads="1"/>
          </p:cNvSpPr>
          <p:nvPr/>
        </p:nvSpPr>
        <p:spPr bwMode="auto">
          <a:xfrm>
            <a:off x="6048375" y="5694363"/>
            <a:ext cx="1368425" cy="504825"/>
          </a:xfrm>
          <a:prstGeom prst="wedgeRoundRectCallout">
            <a:avLst>
              <a:gd name="adj1" fmla="val -14847"/>
              <a:gd name="adj2" fmla="val -75472"/>
              <a:gd name="adj3" fmla="val 16667"/>
            </a:avLst>
          </a:prstGeom>
          <a:solidFill>
            <a:srgbClr val="CCFFFF"/>
          </a:solidFill>
          <a:ln w="9525">
            <a:solidFill>
              <a:schemeClr val="tx1"/>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a:spcBef>
                <a:spcPct val="0"/>
              </a:spcBef>
              <a:buClrTx/>
              <a:buSzTx/>
              <a:buFont typeface="Arial" pitchFamily="34" charset="0"/>
              <a:buNone/>
            </a:pPr>
            <a:r>
              <a:rPr lang="zh-CN" altLang="en-US" sz="2000">
                <a:latin typeface="Arial" pitchFamily="34" charset="0"/>
              </a:rPr>
              <a:t>实现层</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76C19B7C-DDFF-4433-B99C-2FCF92CD65FB}" type="slidenum">
              <a:rPr lang="en-US" altLang="zh-CN" sz="1400" b="0">
                <a:solidFill>
                  <a:schemeClr val="accent2"/>
                </a:solidFill>
              </a:rPr>
              <a:pPr algn="r">
                <a:spcBef>
                  <a:spcPct val="0"/>
                </a:spcBef>
                <a:buClrTx/>
                <a:buSzTx/>
                <a:buFont typeface="Arial" pitchFamily="34" charset="0"/>
                <a:buNone/>
              </a:pPr>
              <a:t>31</a:t>
            </a:fld>
            <a:r>
              <a:rPr lang="en-US" altLang="zh-CN" sz="1400" b="0">
                <a:solidFill>
                  <a:schemeClr val="accent2"/>
                </a:solidFill>
              </a:rPr>
              <a:t>-</a:t>
            </a:r>
          </a:p>
        </p:txBody>
      </p:sp>
      <p:sp>
        <p:nvSpPr>
          <p:cNvPr id="32771" name="Rectangle 2"/>
          <p:cNvSpPr>
            <a:spLocks noGrp="1" noChangeArrowheads="1"/>
          </p:cNvSpPr>
          <p:nvPr>
            <p:ph type="title" idx="4294967295"/>
          </p:nvPr>
        </p:nvSpPr>
        <p:spPr/>
        <p:txBody>
          <a:bodyPr/>
          <a:lstStyle/>
          <a:p>
            <a:pPr eaLnBrk="1" hangingPunct="1"/>
            <a:r>
              <a:rPr lang="zh-CN" altLang="en-US" sz="4800" smtClean="0"/>
              <a:t>概念层类图</a:t>
            </a:r>
          </a:p>
        </p:txBody>
      </p:sp>
      <p:sp>
        <p:nvSpPr>
          <p:cNvPr id="32772" name="Rectangle 3"/>
          <p:cNvSpPr>
            <a:spLocks noGrp="1" noChangeArrowheads="1"/>
          </p:cNvSpPr>
          <p:nvPr>
            <p:ph type="body" idx="4294967295"/>
          </p:nvPr>
        </p:nvSpPr>
        <p:spPr>
          <a:xfrm>
            <a:off x="468313" y="1627188"/>
            <a:ext cx="7772400" cy="4465637"/>
          </a:xfrm>
        </p:spPr>
        <p:txBody>
          <a:bodyPr/>
          <a:lstStyle/>
          <a:p>
            <a:pPr eaLnBrk="1" hangingPunct="1"/>
            <a:r>
              <a:rPr lang="zh-CN" altLang="en-US" smtClean="0"/>
              <a:t>在概念层，类图一般以抽象的方式描述从业务领域中抽取的业务对象之间的关系。特点是：</a:t>
            </a:r>
          </a:p>
          <a:p>
            <a:pPr lvl="1" eaLnBrk="1" hangingPunct="1"/>
            <a:r>
              <a:rPr lang="zh-CN" altLang="en-US" smtClean="0"/>
              <a:t>抽象反映业务对象之间的关系；</a:t>
            </a:r>
          </a:p>
          <a:p>
            <a:pPr lvl="1" eaLnBrk="1" hangingPunct="1"/>
            <a:r>
              <a:rPr lang="zh-CN" altLang="en-US" smtClean="0"/>
              <a:t>不展开类中的内容；</a:t>
            </a:r>
          </a:p>
          <a:p>
            <a:pPr lvl="1" eaLnBrk="1" hangingPunct="1"/>
            <a:r>
              <a:rPr lang="zh-CN" altLang="en-US" smtClean="0"/>
              <a:t>对类用缩略表示或简化表示。</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1860B688-E748-486D-A7C0-19F138FF7667}" type="slidenum">
              <a:rPr lang="en-US" altLang="zh-CN" sz="1400" b="0">
                <a:solidFill>
                  <a:schemeClr val="accent2"/>
                </a:solidFill>
              </a:rPr>
              <a:pPr algn="r">
                <a:spcBef>
                  <a:spcPct val="0"/>
                </a:spcBef>
                <a:buClrTx/>
                <a:buSzTx/>
                <a:buFont typeface="Arial" pitchFamily="34" charset="0"/>
                <a:buNone/>
              </a:pPr>
              <a:t>32</a:t>
            </a:fld>
            <a:r>
              <a:rPr lang="en-US" altLang="zh-CN" sz="1400" b="0">
                <a:solidFill>
                  <a:schemeClr val="accent2"/>
                </a:solidFill>
              </a:rPr>
              <a:t>-</a:t>
            </a:r>
          </a:p>
        </p:txBody>
      </p:sp>
      <p:pic>
        <p:nvPicPr>
          <p:cNvPr id="3379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620688"/>
            <a:ext cx="8137525" cy="531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rotWithShape="1">
          <a:blip r:embed="rId2">
            <a:extLst>
              <a:ext uri="{28A0092B-C50C-407E-A947-70E740481C1C}">
                <a14:useLocalDpi xmlns:a14="http://schemas.microsoft.com/office/drawing/2010/main" val="0"/>
              </a:ext>
            </a:extLst>
          </a:blip>
          <a:srcRect r="52835" b="49928"/>
          <a:stretch/>
        </p:blipFill>
        <p:spPr bwMode="auto">
          <a:xfrm>
            <a:off x="179512" y="260648"/>
            <a:ext cx="8424936" cy="619268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077629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0CEC3222-E264-4FEB-85C4-9D36788AE4A6}" type="slidenum">
              <a:rPr lang="en-US" altLang="zh-CN" sz="1400" b="0">
                <a:solidFill>
                  <a:schemeClr val="accent2"/>
                </a:solidFill>
              </a:rPr>
              <a:pPr algn="r">
                <a:spcBef>
                  <a:spcPct val="0"/>
                </a:spcBef>
                <a:buClrTx/>
                <a:buSzTx/>
                <a:buFont typeface="Arial" pitchFamily="34" charset="0"/>
                <a:buNone/>
              </a:pPr>
              <a:t>34</a:t>
            </a:fld>
            <a:r>
              <a:rPr lang="en-US" altLang="zh-CN" sz="1400" b="0">
                <a:solidFill>
                  <a:schemeClr val="accent2"/>
                </a:solidFill>
              </a:rPr>
              <a:t>-</a:t>
            </a:r>
          </a:p>
        </p:txBody>
      </p:sp>
      <p:sp>
        <p:nvSpPr>
          <p:cNvPr id="34819" name="Rectangle 2"/>
          <p:cNvSpPr>
            <a:spLocks noGrp="1" noChangeArrowheads="1"/>
          </p:cNvSpPr>
          <p:nvPr>
            <p:ph type="title" idx="4294967295"/>
          </p:nvPr>
        </p:nvSpPr>
        <p:spPr/>
        <p:txBody>
          <a:bodyPr/>
          <a:lstStyle/>
          <a:p>
            <a:pPr eaLnBrk="1" hangingPunct="1"/>
            <a:r>
              <a:rPr lang="zh-CN" altLang="en-US" sz="4800" smtClean="0"/>
              <a:t>逻辑层类图</a:t>
            </a:r>
          </a:p>
        </p:txBody>
      </p:sp>
      <p:sp>
        <p:nvSpPr>
          <p:cNvPr id="34820" name="Rectangle 3"/>
          <p:cNvSpPr>
            <a:spLocks noGrp="1" noChangeArrowheads="1"/>
          </p:cNvSpPr>
          <p:nvPr>
            <p:ph type="body" idx="4294967295"/>
          </p:nvPr>
        </p:nvSpPr>
        <p:spPr>
          <a:xfrm>
            <a:off x="468313" y="1700213"/>
            <a:ext cx="7772400" cy="4465637"/>
          </a:xfrm>
        </p:spPr>
        <p:txBody>
          <a:bodyPr/>
          <a:lstStyle/>
          <a:p>
            <a:pPr eaLnBrk="1" hangingPunct="1"/>
            <a:r>
              <a:rPr lang="zh-CN" altLang="en-US" smtClean="0"/>
              <a:t>在逻辑层，需要展开类图中类的内容，但对类的内容不需要过于详细，仅列出属性名和操作名就可以。特点是：</a:t>
            </a:r>
          </a:p>
          <a:p>
            <a:pPr lvl="1" eaLnBrk="1" hangingPunct="1"/>
            <a:r>
              <a:rPr lang="zh-CN" altLang="en-US" smtClean="0"/>
              <a:t>逻辑层是对概念层的深化；</a:t>
            </a:r>
          </a:p>
          <a:p>
            <a:pPr lvl="1" eaLnBrk="1" hangingPunct="1"/>
            <a:r>
              <a:rPr lang="zh-CN" altLang="en-US" smtClean="0"/>
              <a:t>展开类中的内容，但可以不包括细节；</a:t>
            </a:r>
          </a:p>
          <a:p>
            <a:pPr lvl="1" eaLnBrk="1" hangingPunct="1"/>
            <a:r>
              <a:rPr lang="zh-CN" altLang="en-US" smtClean="0"/>
              <a:t>对类用一般表示形式。</a:t>
            </a:r>
          </a:p>
          <a:p>
            <a:pPr eaLnBrk="1" hangingPunct="1">
              <a:lnSpc>
                <a:spcPct val="120000"/>
              </a:lnSpc>
              <a:buFont typeface="Wingdings" pitchFamily="2" charset="2"/>
              <a:buNone/>
            </a:pPr>
            <a:r>
              <a:rPr lang="zh-CN" altLang="en-US" sz="2400" b="0" smtClean="0">
                <a:ea typeface="楷体_GB2312" pitchFamily="49" charset="-122"/>
              </a:rPr>
              <a:t>  </a:t>
            </a:r>
          </a:p>
          <a:p>
            <a:pPr eaLnBrk="1" hangingPunct="1"/>
            <a:endParaRPr lang="en-US" altLang="zh-CN" sz="240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F8D71AB8-2BE0-41C1-BD59-B72D4BDFB357}" type="slidenum">
              <a:rPr lang="en-US" altLang="zh-CN" sz="1400" b="0">
                <a:solidFill>
                  <a:schemeClr val="accent2"/>
                </a:solidFill>
              </a:rPr>
              <a:pPr algn="r">
                <a:spcBef>
                  <a:spcPct val="0"/>
                </a:spcBef>
                <a:buClrTx/>
                <a:buSzTx/>
                <a:buFont typeface="Arial" pitchFamily="34" charset="0"/>
                <a:buNone/>
              </a:pPr>
              <a:t>35</a:t>
            </a:fld>
            <a:r>
              <a:rPr lang="en-US" altLang="zh-CN" sz="1400" b="0">
                <a:solidFill>
                  <a:schemeClr val="accent2"/>
                </a:solidFill>
              </a:rPr>
              <a:t>-</a:t>
            </a:r>
          </a:p>
        </p:txBody>
      </p:sp>
      <p:pic>
        <p:nvPicPr>
          <p:cNvPr id="3584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350" y="260350"/>
            <a:ext cx="6697663" cy="6110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5351D07-6852-4E9C-A2B1-1374AB556488}" type="slidenum">
              <a:rPr lang="en-US" altLang="zh-CN" sz="1400" b="0">
                <a:solidFill>
                  <a:schemeClr val="accent2"/>
                </a:solidFill>
              </a:rPr>
              <a:pPr algn="r">
                <a:spcBef>
                  <a:spcPct val="0"/>
                </a:spcBef>
                <a:buClrTx/>
                <a:buSzTx/>
                <a:buFont typeface="Arial" pitchFamily="34" charset="0"/>
                <a:buNone/>
              </a:pPr>
              <a:t>36</a:t>
            </a:fld>
            <a:r>
              <a:rPr lang="en-US" altLang="zh-CN" sz="1400" b="0">
                <a:solidFill>
                  <a:schemeClr val="accent2"/>
                </a:solidFill>
              </a:rPr>
              <a:t>-</a:t>
            </a:r>
          </a:p>
        </p:txBody>
      </p:sp>
      <p:sp>
        <p:nvSpPr>
          <p:cNvPr id="36867" name="Rectangle 2"/>
          <p:cNvSpPr>
            <a:spLocks noGrp="1" noChangeArrowheads="1"/>
          </p:cNvSpPr>
          <p:nvPr>
            <p:ph type="title" idx="4294967295"/>
          </p:nvPr>
        </p:nvSpPr>
        <p:spPr/>
        <p:txBody>
          <a:bodyPr/>
          <a:lstStyle/>
          <a:p>
            <a:pPr eaLnBrk="1" hangingPunct="1"/>
            <a:r>
              <a:rPr lang="zh-CN" altLang="en-US" smtClean="0"/>
              <a:t>实现层类图</a:t>
            </a:r>
          </a:p>
        </p:txBody>
      </p:sp>
      <p:sp>
        <p:nvSpPr>
          <p:cNvPr id="36868" name="Rectangle 3"/>
          <p:cNvSpPr>
            <a:spLocks noGrp="1" noChangeArrowheads="1"/>
          </p:cNvSpPr>
          <p:nvPr>
            <p:ph type="body" idx="4294967295"/>
          </p:nvPr>
        </p:nvSpPr>
        <p:spPr>
          <a:xfrm>
            <a:off x="468313" y="1628775"/>
            <a:ext cx="7772400" cy="4465638"/>
          </a:xfrm>
        </p:spPr>
        <p:txBody>
          <a:bodyPr/>
          <a:lstStyle/>
          <a:p>
            <a:pPr eaLnBrk="1" hangingPunct="1"/>
            <a:r>
              <a:rPr lang="zh-CN" altLang="en-US" dirty="0" smtClean="0">
                <a:ea typeface="楷体_GB2312" pitchFamily="49" charset="-122"/>
              </a:rPr>
              <a:t>在实现层，需要展开类的所有内容，包括属性</a:t>
            </a:r>
            <a:r>
              <a:rPr lang="zh-CN" altLang="en-US" dirty="0" smtClean="0">
                <a:ea typeface="楷体_GB2312" pitchFamily="49" charset="-122"/>
              </a:rPr>
              <a:t>名、类型</a:t>
            </a:r>
            <a:r>
              <a:rPr lang="zh-CN" altLang="en-US" dirty="0">
                <a:ea typeface="楷体_GB2312" pitchFamily="49" charset="-122"/>
              </a:rPr>
              <a:t>、</a:t>
            </a:r>
            <a:r>
              <a:rPr lang="zh-CN" altLang="en-US" dirty="0" smtClean="0">
                <a:ea typeface="楷体_GB2312" pitchFamily="49" charset="-122"/>
              </a:rPr>
              <a:t>可见性</a:t>
            </a:r>
            <a:r>
              <a:rPr lang="zh-CN" altLang="en-US" dirty="0">
                <a:ea typeface="楷体_GB2312" pitchFamily="49" charset="-122"/>
              </a:rPr>
              <a:t>和</a:t>
            </a:r>
            <a:r>
              <a:rPr lang="zh-CN" altLang="en-US" dirty="0" smtClean="0">
                <a:ea typeface="楷体_GB2312" pitchFamily="49" charset="-122"/>
              </a:rPr>
              <a:t>初始值</a:t>
            </a:r>
            <a:r>
              <a:rPr lang="zh-CN" altLang="en-US" dirty="0" smtClean="0">
                <a:ea typeface="楷体_GB2312" pitchFamily="49" charset="-122"/>
              </a:rPr>
              <a:t>等。实现层中的类应该能够立即用于编程实现。特点是：</a:t>
            </a:r>
          </a:p>
          <a:p>
            <a:pPr lvl="1" eaLnBrk="1" hangingPunct="1"/>
            <a:r>
              <a:rPr lang="zh-CN" altLang="en-US" dirty="0" smtClean="0">
                <a:ea typeface="楷体_GB2312" pitchFamily="49" charset="-122"/>
              </a:rPr>
              <a:t>实现层是对逻辑层的深化；</a:t>
            </a:r>
          </a:p>
          <a:p>
            <a:pPr lvl="1" eaLnBrk="1" hangingPunct="1"/>
            <a:r>
              <a:rPr lang="zh-CN" altLang="en-US" dirty="0" smtClean="0">
                <a:ea typeface="楷体_GB2312" pitchFamily="49" charset="-122"/>
              </a:rPr>
              <a:t>展开类中的内容，包括细节；</a:t>
            </a:r>
          </a:p>
          <a:p>
            <a:pPr lvl="1" eaLnBrk="1" hangingPunct="1"/>
            <a:r>
              <a:rPr lang="zh-CN" altLang="en-US" dirty="0" smtClean="0">
                <a:ea typeface="楷体_GB2312" pitchFamily="49" charset="-122"/>
              </a:rPr>
              <a:t>对类用一般表示形式。</a:t>
            </a:r>
          </a:p>
          <a:p>
            <a:pPr eaLnBrk="1" hangingPunct="1"/>
            <a:endParaRPr lang="en-US" altLang="zh-CN"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766C3C93-E77C-4070-AD37-C6B6A0EF3CF7}" type="slidenum">
              <a:rPr lang="en-US" altLang="zh-CN" sz="1400" b="0">
                <a:solidFill>
                  <a:schemeClr val="accent2"/>
                </a:solidFill>
              </a:rPr>
              <a:pPr algn="r">
                <a:spcBef>
                  <a:spcPct val="0"/>
                </a:spcBef>
                <a:buClrTx/>
                <a:buSzTx/>
                <a:buFont typeface="Arial" pitchFamily="34" charset="0"/>
                <a:buNone/>
              </a:pPr>
              <a:t>37</a:t>
            </a:fld>
            <a:r>
              <a:rPr lang="en-US" altLang="zh-CN" sz="1400" b="0">
                <a:solidFill>
                  <a:schemeClr val="accent2"/>
                </a:solidFill>
              </a:rPr>
              <a:t>-</a:t>
            </a:r>
          </a:p>
        </p:txBody>
      </p:sp>
      <p:pic>
        <p:nvPicPr>
          <p:cNvPr id="3789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908050"/>
            <a:ext cx="5832475" cy="5041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447675"/>
            <a:ext cx="8713788" cy="596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9FCFF9EE-1E66-4467-92FE-4134ECF0DCED}" type="slidenum">
              <a:rPr lang="en-US" altLang="zh-CN" sz="1400" b="0">
                <a:solidFill>
                  <a:schemeClr val="accent2"/>
                </a:solidFill>
              </a:rPr>
              <a:pPr algn="r">
                <a:spcBef>
                  <a:spcPct val="0"/>
                </a:spcBef>
                <a:buClrTx/>
                <a:buSzTx/>
                <a:buFont typeface="Arial" pitchFamily="34" charset="0"/>
                <a:buNone/>
              </a:pPr>
              <a:t>38</a:t>
            </a:fld>
            <a:r>
              <a:rPr lang="en-US" altLang="zh-CN" sz="1400" b="0">
                <a:solidFill>
                  <a:schemeClr val="accent2"/>
                </a:solidFill>
              </a:rPr>
              <a:t>-</a:t>
            </a:r>
          </a:p>
        </p:txBody>
      </p:sp>
      <p:sp>
        <p:nvSpPr>
          <p:cNvPr id="38915" name="Rectangle 2"/>
          <p:cNvSpPr>
            <a:spLocks noGrp="1" noChangeArrowheads="1"/>
          </p:cNvSpPr>
          <p:nvPr>
            <p:ph type="title" idx="4294967295"/>
          </p:nvPr>
        </p:nvSpPr>
        <p:spPr/>
        <p:txBody>
          <a:bodyPr/>
          <a:lstStyle/>
          <a:p>
            <a:pPr eaLnBrk="1" hangingPunct="1"/>
            <a:r>
              <a:rPr lang="en-US" altLang="zh-CN" smtClean="0"/>
              <a:t>2.8.4 </a:t>
            </a:r>
            <a:r>
              <a:rPr lang="zh-CN" altLang="en-US" smtClean="0"/>
              <a:t>类图的构建步骤</a:t>
            </a:r>
          </a:p>
        </p:txBody>
      </p:sp>
      <p:sp>
        <p:nvSpPr>
          <p:cNvPr id="38916" name="Rectangle 3"/>
          <p:cNvSpPr>
            <a:spLocks noGrp="1" noChangeArrowheads="1"/>
          </p:cNvSpPr>
          <p:nvPr>
            <p:ph type="body" idx="4294967295"/>
          </p:nvPr>
        </p:nvSpPr>
        <p:spPr/>
        <p:txBody>
          <a:bodyPr/>
          <a:lstStyle/>
          <a:p>
            <a:pPr eaLnBrk="1" hangingPunct="1"/>
            <a:r>
              <a:rPr lang="zh-CN" altLang="en-US" smtClean="0"/>
              <a:t>类图的构建步骤</a:t>
            </a:r>
          </a:p>
          <a:p>
            <a:pPr eaLnBrk="1" hangingPunct="1"/>
            <a:r>
              <a:rPr lang="zh-CN" altLang="en-US" smtClean="0"/>
              <a:t>一个关于图书馆图书借阅管理的类图</a:t>
            </a:r>
          </a:p>
          <a:p>
            <a:pPr eaLnBrk="1" hangingPunct="1"/>
            <a:r>
              <a:rPr lang="zh-CN" altLang="en-US" smtClean="0"/>
              <a:t>一个实现旅游宾馆预订的类图</a:t>
            </a:r>
            <a:endParaRPr lang="zh-CN" altLang="en-US" sz="3600" smtClean="0"/>
          </a:p>
          <a:p>
            <a:pPr eaLnBrk="1" hangingPunct="1"/>
            <a:endParaRPr lang="zh-CN" altLang="en-US" sz="3600" smtClean="0"/>
          </a:p>
          <a:p>
            <a:pPr eaLnBrk="1" hangingPunct="1"/>
            <a:endParaRPr lang="en-US" altLang="zh-CN" sz="4800" smtClean="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4715909-3639-43F7-9373-81E9E829D4C5}" type="slidenum">
              <a:rPr lang="en-US" altLang="zh-CN" sz="1400" b="0">
                <a:solidFill>
                  <a:schemeClr val="accent2"/>
                </a:solidFill>
              </a:rPr>
              <a:pPr algn="r">
                <a:spcBef>
                  <a:spcPct val="0"/>
                </a:spcBef>
                <a:buClrTx/>
                <a:buSzTx/>
                <a:buFont typeface="Arial" pitchFamily="34" charset="0"/>
                <a:buNone/>
              </a:pPr>
              <a:t>39</a:t>
            </a:fld>
            <a:r>
              <a:rPr lang="en-US" altLang="zh-CN" sz="1400" b="0">
                <a:solidFill>
                  <a:schemeClr val="accent2"/>
                </a:solidFill>
              </a:rPr>
              <a:t>-</a:t>
            </a:r>
          </a:p>
        </p:txBody>
      </p:sp>
      <p:sp>
        <p:nvSpPr>
          <p:cNvPr id="39939" name="Rectangle 2"/>
          <p:cNvSpPr>
            <a:spLocks noGrp="1" noChangeArrowheads="1"/>
          </p:cNvSpPr>
          <p:nvPr>
            <p:ph type="body" idx="4294967295"/>
          </p:nvPr>
        </p:nvSpPr>
        <p:spPr>
          <a:xfrm>
            <a:off x="468313" y="620713"/>
            <a:ext cx="7962900" cy="792162"/>
          </a:xfrm>
        </p:spPr>
        <p:txBody>
          <a:bodyPr/>
          <a:lstStyle/>
          <a:p>
            <a:pPr eaLnBrk="1" hangingPunct="1">
              <a:buFont typeface="Wingdings" pitchFamily="2" charset="2"/>
              <a:buNone/>
            </a:pPr>
            <a:r>
              <a:rPr lang="en-US" altLang="zh-CN" b="0" smtClean="0">
                <a:ea typeface="黑体" pitchFamily="49" charset="-122"/>
              </a:rPr>
              <a:t>  </a:t>
            </a:r>
            <a:r>
              <a:rPr lang="zh-CN" altLang="en-US" sz="4400" smtClean="0">
                <a:solidFill>
                  <a:schemeClr val="tx2"/>
                </a:solidFill>
                <a:latin typeface="Times New Roman" pitchFamily="18" charset="0"/>
                <a:ea typeface="幼圆" pitchFamily="49" charset="-122"/>
              </a:rPr>
              <a:t>建立类图的一般步骤：</a:t>
            </a:r>
          </a:p>
        </p:txBody>
      </p:sp>
      <p:sp>
        <p:nvSpPr>
          <p:cNvPr id="39940" name="Rectangle 3"/>
          <p:cNvSpPr>
            <a:spLocks noChangeArrowheads="1"/>
          </p:cNvSpPr>
          <p:nvPr/>
        </p:nvSpPr>
        <p:spPr bwMode="auto">
          <a:xfrm>
            <a:off x="250825" y="1646238"/>
            <a:ext cx="8353425"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lnSpc>
                <a:spcPct val="110000"/>
              </a:lnSpc>
              <a:buFont typeface="Wingdings" pitchFamily="2" charset="2"/>
              <a:buNone/>
            </a:pPr>
            <a:r>
              <a:rPr lang="zh-CN" altLang="en-US" sz="2500">
                <a:latin typeface="宋体" pitchFamily="2" charset="-122"/>
              </a:rPr>
              <a:t>① 研究分析问题领域，确定系统需求；</a:t>
            </a:r>
          </a:p>
          <a:p>
            <a:pPr eaLnBrk="1" hangingPunct="1">
              <a:lnSpc>
                <a:spcPct val="110000"/>
              </a:lnSpc>
              <a:buFont typeface="Wingdings" pitchFamily="2" charset="2"/>
              <a:buNone/>
            </a:pPr>
            <a:r>
              <a:rPr lang="zh-CN" altLang="en-US" sz="2500">
                <a:latin typeface="宋体" pitchFamily="2" charset="-122"/>
              </a:rPr>
              <a:t>② 抽取类，明确类的含义和职责，确定类的属性和操作；</a:t>
            </a:r>
          </a:p>
          <a:p>
            <a:pPr eaLnBrk="1" hangingPunct="1">
              <a:lnSpc>
                <a:spcPct val="110000"/>
              </a:lnSpc>
              <a:buFont typeface="Wingdings" pitchFamily="2" charset="2"/>
              <a:buNone/>
            </a:pPr>
            <a:r>
              <a:rPr lang="zh-CN" altLang="en-US" sz="2500">
                <a:latin typeface="宋体" pitchFamily="2" charset="-122"/>
              </a:rPr>
              <a:t>③ 确定类之间的关系。关联，泛化，聚合，组合，依赖；</a:t>
            </a:r>
          </a:p>
          <a:p>
            <a:pPr eaLnBrk="1" hangingPunct="1">
              <a:lnSpc>
                <a:spcPct val="110000"/>
              </a:lnSpc>
              <a:buFont typeface="Wingdings" pitchFamily="2" charset="2"/>
              <a:buNone/>
            </a:pPr>
            <a:r>
              <a:rPr lang="zh-CN" altLang="en-US" sz="2500">
                <a:latin typeface="宋体" pitchFamily="2" charset="-122"/>
              </a:rPr>
              <a:t>④ 调整和细化类及其关系，解决重复和冲突；</a:t>
            </a:r>
          </a:p>
          <a:p>
            <a:pPr eaLnBrk="1" hangingPunct="1">
              <a:lnSpc>
                <a:spcPct val="110000"/>
              </a:lnSpc>
              <a:buFont typeface="Wingdings" pitchFamily="2" charset="2"/>
              <a:buNone/>
            </a:pPr>
            <a:r>
              <a:rPr lang="zh-CN" altLang="en-US" sz="2500">
                <a:latin typeface="宋体" pitchFamily="2" charset="-122"/>
              </a:rPr>
              <a:t>⑤ 绘制类图，并增加相应说明。</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rgbClr val="FFCF01"/>
                </a:solidFill>
              </a:rPr>
              <a:t>-</a:t>
            </a:r>
            <a:fld id="{1953C486-A286-44FF-BF7B-2D37DC7F2F4A}" type="slidenum">
              <a:rPr lang="en-US" altLang="zh-CN" sz="1400" b="0">
                <a:solidFill>
                  <a:srgbClr val="FFCF01"/>
                </a:solidFill>
              </a:rPr>
              <a:pPr algn="r">
                <a:spcBef>
                  <a:spcPct val="0"/>
                </a:spcBef>
                <a:buClrTx/>
                <a:buSzTx/>
                <a:buFont typeface="Arial" pitchFamily="34" charset="0"/>
                <a:buNone/>
              </a:pPr>
              <a:t>4</a:t>
            </a:fld>
            <a:r>
              <a:rPr lang="en-US" altLang="zh-CN" sz="1400" b="0">
                <a:solidFill>
                  <a:srgbClr val="FFCF01"/>
                </a:solidFill>
              </a:rPr>
              <a:t>-</a:t>
            </a:r>
          </a:p>
        </p:txBody>
      </p:sp>
      <p:sp>
        <p:nvSpPr>
          <p:cNvPr id="5123" name="Rectangle 2"/>
          <p:cNvSpPr>
            <a:spLocks noGrp="1" noChangeArrowheads="1"/>
          </p:cNvSpPr>
          <p:nvPr>
            <p:ph type="title" idx="4294967295"/>
          </p:nvPr>
        </p:nvSpPr>
        <p:spPr/>
        <p:txBody>
          <a:bodyPr/>
          <a:lstStyle/>
          <a:p>
            <a:pPr eaLnBrk="1" hangingPunct="1"/>
            <a:r>
              <a:rPr lang="en-US" altLang="zh-CN" smtClean="0"/>
              <a:t>Scenario(</a:t>
            </a:r>
            <a:r>
              <a:rPr lang="zh-CN" altLang="en-US" smtClean="0"/>
              <a:t>场景</a:t>
            </a:r>
            <a:r>
              <a:rPr lang="en-US" altLang="zh-CN" smtClean="0"/>
              <a:t>)</a:t>
            </a:r>
            <a:endParaRPr lang="zh-CN" altLang="en-US" smtClean="0"/>
          </a:p>
        </p:txBody>
      </p:sp>
      <p:sp>
        <p:nvSpPr>
          <p:cNvPr id="5124" name="Rectangle 3"/>
          <p:cNvSpPr>
            <a:spLocks noGrp="1" noChangeArrowheads="1"/>
          </p:cNvSpPr>
          <p:nvPr>
            <p:ph type="body" idx="4294967295"/>
          </p:nvPr>
        </p:nvSpPr>
        <p:spPr>
          <a:xfrm>
            <a:off x="468313" y="1627188"/>
            <a:ext cx="7772400" cy="4465637"/>
          </a:xfrm>
        </p:spPr>
        <p:txBody>
          <a:bodyPr/>
          <a:lstStyle/>
          <a:p>
            <a:pPr algn="just" eaLnBrk="1" hangingPunct="1"/>
            <a:r>
              <a:rPr lang="en-US" altLang="zh-CN" dirty="0" smtClean="0"/>
              <a:t>A </a:t>
            </a:r>
            <a:r>
              <a:rPr lang="en-US" altLang="zh-CN" u="sng" dirty="0" smtClean="0">
                <a:solidFill>
                  <a:srgbClr val="660066"/>
                </a:solidFill>
              </a:rPr>
              <a:t>scenario</a:t>
            </a:r>
            <a:r>
              <a:rPr lang="en-US" altLang="zh-CN" dirty="0" smtClean="0"/>
              <a:t> is a </a:t>
            </a:r>
            <a:r>
              <a:rPr lang="en-US" altLang="zh-CN" dirty="0" smtClean="0">
                <a:solidFill>
                  <a:schemeClr val="hlink"/>
                </a:solidFill>
              </a:rPr>
              <a:t>sequence</a:t>
            </a:r>
            <a:r>
              <a:rPr lang="en-US" altLang="zh-CN" dirty="0" smtClean="0"/>
              <a:t> of steps describing an interaction between a user and a system </a:t>
            </a:r>
          </a:p>
          <a:p>
            <a:pPr algn="just" eaLnBrk="1" hangingPunct="1"/>
            <a:r>
              <a:rPr lang="zh-CN" altLang="en-US" u="sng" dirty="0" smtClean="0">
                <a:solidFill>
                  <a:srgbClr val="660066"/>
                </a:solidFill>
              </a:rPr>
              <a:t>场景</a:t>
            </a:r>
            <a:r>
              <a:rPr lang="zh-CN" altLang="en-US" dirty="0" smtClean="0"/>
              <a:t>：是用来描述用户和系统之间交互的顺序的步骤</a:t>
            </a:r>
          </a:p>
          <a:p>
            <a:pPr algn="just" eaLnBrk="1" hangingPunct="1"/>
            <a:endParaRPr lang="en-US" altLang="zh-CN" dirty="0" smtClean="0"/>
          </a:p>
        </p:txBody>
      </p:sp>
      <p:grpSp>
        <p:nvGrpSpPr>
          <p:cNvPr id="5125" name="Group 5"/>
          <p:cNvGrpSpPr>
            <a:grpSpLocks/>
          </p:cNvGrpSpPr>
          <p:nvPr/>
        </p:nvGrpSpPr>
        <p:grpSpPr bwMode="auto">
          <a:xfrm>
            <a:off x="3313113" y="3957638"/>
            <a:ext cx="1447800" cy="1295400"/>
            <a:chOff x="0" y="0"/>
            <a:chExt cx="912" cy="816"/>
          </a:xfrm>
        </p:grpSpPr>
        <p:sp>
          <p:nvSpPr>
            <p:cNvPr id="5147" name="Line 5"/>
            <p:cNvSpPr>
              <a:spLocks noChangeShapeType="1"/>
            </p:cNvSpPr>
            <p:nvPr/>
          </p:nvSpPr>
          <p:spPr bwMode="auto">
            <a:xfrm>
              <a:off x="912" y="0"/>
              <a:ext cx="0" cy="576"/>
            </a:xfrm>
            <a:prstGeom prst="line">
              <a:avLst/>
            </a:prstGeom>
            <a:noFill/>
            <a:ln w="762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48" name="Group 7"/>
            <p:cNvGrpSpPr>
              <a:grpSpLocks/>
            </p:cNvGrpSpPr>
            <p:nvPr/>
          </p:nvGrpSpPr>
          <p:grpSpPr bwMode="auto">
            <a:xfrm>
              <a:off x="528" y="145"/>
              <a:ext cx="337" cy="430"/>
              <a:chOff x="0" y="0"/>
              <a:chExt cx="337" cy="430"/>
            </a:xfrm>
          </p:grpSpPr>
          <p:sp>
            <p:nvSpPr>
              <p:cNvPr id="5154" name="Arc 7"/>
              <p:cNvSpPr>
                <a:spLocks/>
              </p:cNvSpPr>
              <p:nvPr/>
            </p:nvSpPr>
            <p:spPr bwMode="auto">
              <a:xfrm rot="10800000">
                <a:off x="0" y="211"/>
                <a:ext cx="336" cy="21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cap="rnd"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5" name="Arc 8"/>
              <p:cNvSpPr>
                <a:spLocks/>
              </p:cNvSpPr>
              <p:nvPr/>
            </p:nvSpPr>
            <p:spPr bwMode="auto">
              <a:xfrm>
                <a:off x="1" y="0"/>
                <a:ext cx="336" cy="218"/>
              </a:xfrm>
              <a:custGeom>
                <a:avLst/>
                <a:gdLst>
                  <a:gd name="T0" fmla="*/ 0 w 21600"/>
                  <a:gd name="T1" fmla="*/ 0 h 21496"/>
                  <a:gd name="T2" fmla="*/ 0 w 21600"/>
                  <a:gd name="T3" fmla="*/ 0 h 21496"/>
                  <a:gd name="T4" fmla="*/ 0 w 21600"/>
                  <a:gd name="T5" fmla="*/ 0 h 21496"/>
                  <a:gd name="T6" fmla="*/ 0 w 21600"/>
                  <a:gd name="T7" fmla="*/ 0 h 21496"/>
                  <a:gd name="T8" fmla="*/ 0 w 21600"/>
                  <a:gd name="T9" fmla="*/ 0 h 21496"/>
                  <a:gd name="T10" fmla="*/ 0 60000 65536"/>
                  <a:gd name="T11" fmla="*/ 0 60000 65536"/>
                  <a:gd name="T12" fmla="*/ 0 60000 65536"/>
                  <a:gd name="T13" fmla="*/ 0 60000 65536"/>
                  <a:gd name="T14" fmla="*/ 0 60000 65536"/>
                  <a:gd name="T15" fmla="*/ 0 w 21600"/>
                  <a:gd name="T16" fmla="*/ 0 h 21496"/>
                  <a:gd name="T17" fmla="*/ 21600 w 21600"/>
                  <a:gd name="T18" fmla="*/ 21496 h 21496"/>
                </a:gdLst>
                <a:ahLst/>
                <a:cxnLst>
                  <a:cxn ang="T10">
                    <a:pos x="T0" y="T1"/>
                  </a:cxn>
                  <a:cxn ang="T11">
                    <a:pos x="T2" y="T3"/>
                  </a:cxn>
                  <a:cxn ang="T12">
                    <a:pos x="T4" y="T5"/>
                  </a:cxn>
                  <a:cxn ang="T13">
                    <a:pos x="T6" y="T7"/>
                  </a:cxn>
                  <a:cxn ang="T14">
                    <a:pos x="T8" y="T9"/>
                  </a:cxn>
                </a:cxnLst>
                <a:rect l="T15" t="T16" r="T17" b="T18"/>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lnTo>
                      <a:pt x="0" y="21496"/>
                    </a:lnTo>
                    <a:close/>
                  </a:path>
                </a:pathLst>
              </a:custGeom>
              <a:noFill/>
              <a:ln w="50800" cap="rnd" cmpd="sng">
                <a:solidFill>
                  <a:schemeClr val="accent2"/>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149" name="Group 10"/>
            <p:cNvGrpSpPr>
              <a:grpSpLocks/>
            </p:cNvGrpSpPr>
            <p:nvPr/>
          </p:nvGrpSpPr>
          <p:grpSpPr bwMode="auto">
            <a:xfrm>
              <a:off x="0" y="337"/>
              <a:ext cx="529" cy="479"/>
              <a:chOff x="0" y="0"/>
              <a:chExt cx="529" cy="479"/>
            </a:xfrm>
          </p:grpSpPr>
          <p:sp>
            <p:nvSpPr>
              <p:cNvPr id="5150" name="Arc 10"/>
              <p:cNvSpPr>
                <a:spLocks/>
              </p:cNvSpPr>
              <p:nvPr/>
            </p:nvSpPr>
            <p:spPr bwMode="auto">
              <a:xfrm>
                <a:off x="97" y="0"/>
                <a:ext cx="43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cmpd="sng">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1" name="Line 11"/>
              <p:cNvSpPr>
                <a:spLocks noChangeShapeType="1"/>
              </p:cNvSpPr>
              <p:nvPr/>
            </p:nvSpPr>
            <p:spPr bwMode="auto">
              <a:xfrm flipH="1">
                <a:off x="0" y="383"/>
                <a:ext cx="240" cy="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2" name="Line 12"/>
              <p:cNvSpPr>
                <a:spLocks noChangeShapeType="1"/>
              </p:cNvSpPr>
              <p:nvPr/>
            </p:nvSpPr>
            <p:spPr bwMode="auto">
              <a:xfrm flipH="1">
                <a:off x="48" y="431"/>
                <a:ext cx="144" cy="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3" name="Line 13"/>
              <p:cNvSpPr>
                <a:spLocks noChangeShapeType="1"/>
              </p:cNvSpPr>
              <p:nvPr/>
            </p:nvSpPr>
            <p:spPr bwMode="auto">
              <a:xfrm flipH="1">
                <a:off x="96" y="479"/>
                <a:ext cx="48" cy="0"/>
              </a:xfrm>
              <a:prstGeom prst="line">
                <a:avLst/>
              </a:prstGeom>
              <a:noFill/>
              <a:ln w="50800">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5126" name="Group 15"/>
          <p:cNvGrpSpPr>
            <a:grpSpLocks/>
          </p:cNvGrpSpPr>
          <p:nvPr/>
        </p:nvGrpSpPr>
        <p:grpSpPr bwMode="auto">
          <a:xfrm>
            <a:off x="6551613" y="3957638"/>
            <a:ext cx="1371600" cy="1752600"/>
            <a:chOff x="0" y="0"/>
            <a:chExt cx="864" cy="1104"/>
          </a:xfrm>
        </p:grpSpPr>
        <p:sp>
          <p:nvSpPr>
            <p:cNvPr id="5138" name="Line 15"/>
            <p:cNvSpPr>
              <a:spLocks noChangeShapeType="1"/>
            </p:cNvSpPr>
            <p:nvPr/>
          </p:nvSpPr>
          <p:spPr bwMode="auto">
            <a:xfrm>
              <a:off x="48" y="0"/>
              <a:ext cx="0" cy="432"/>
            </a:xfrm>
            <a:prstGeom prst="line">
              <a:avLst/>
            </a:prstGeom>
            <a:noFill/>
            <a:ln w="762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139" name="Group 17"/>
            <p:cNvGrpSpPr>
              <a:grpSpLocks/>
            </p:cNvGrpSpPr>
            <p:nvPr/>
          </p:nvGrpSpPr>
          <p:grpSpPr bwMode="auto">
            <a:xfrm>
              <a:off x="0" y="433"/>
              <a:ext cx="337" cy="336"/>
              <a:chOff x="0" y="0"/>
              <a:chExt cx="337" cy="336"/>
            </a:xfrm>
          </p:grpSpPr>
          <p:sp>
            <p:nvSpPr>
              <p:cNvPr id="5145" name="Arc 17"/>
              <p:cNvSpPr>
                <a:spLocks/>
              </p:cNvSpPr>
              <p:nvPr/>
            </p:nvSpPr>
            <p:spPr bwMode="auto">
              <a:xfrm>
                <a:off x="0" y="0"/>
                <a:ext cx="337" cy="192"/>
              </a:xfrm>
              <a:custGeom>
                <a:avLst/>
                <a:gdLst>
                  <a:gd name="T0" fmla="*/ 0 w 21664"/>
                  <a:gd name="T1" fmla="*/ 0 h 21600"/>
                  <a:gd name="T2" fmla="*/ 0 w 21664"/>
                  <a:gd name="T3" fmla="*/ 0 h 21600"/>
                  <a:gd name="T4" fmla="*/ 0 w 21664"/>
                  <a:gd name="T5" fmla="*/ 0 h 21600"/>
                  <a:gd name="T6" fmla="*/ 0 w 21664"/>
                  <a:gd name="T7" fmla="*/ 0 h 21600"/>
                  <a:gd name="T8" fmla="*/ 0 w 21664"/>
                  <a:gd name="T9" fmla="*/ 0 h 21600"/>
                  <a:gd name="T10" fmla="*/ 0 w 21664"/>
                  <a:gd name="T11" fmla="*/ 0 h 21600"/>
                  <a:gd name="T12" fmla="*/ 0 w 21664"/>
                  <a:gd name="T13" fmla="*/ 0 h 21600"/>
                  <a:gd name="T14" fmla="*/ 0 60000 65536"/>
                  <a:gd name="T15" fmla="*/ 0 60000 65536"/>
                  <a:gd name="T16" fmla="*/ 0 60000 65536"/>
                  <a:gd name="T17" fmla="*/ 0 60000 65536"/>
                  <a:gd name="T18" fmla="*/ 0 60000 65536"/>
                  <a:gd name="T19" fmla="*/ 0 60000 65536"/>
                  <a:gd name="T20" fmla="*/ 0 60000 65536"/>
                  <a:gd name="T21" fmla="*/ 0 w 21664"/>
                  <a:gd name="T22" fmla="*/ 0 h 21600"/>
                  <a:gd name="T23" fmla="*/ 21664 w 21664"/>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lnTo>
                      <a:pt x="0" y="0"/>
                    </a:lnTo>
                    <a:close/>
                  </a:path>
                </a:pathLst>
              </a:custGeom>
              <a:noFill/>
              <a:ln w="50800" cap="rnd"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6" name="Arc 18"/>
              <p:cNvSpPr>
                <a:spLocks/>
              </p:cNvSpPr>
              <p:nvPr/>
            </p:nvSpPr>
            <p:spPr bwMode="auto">
              <a:xfrm rot="10800000">
                <a:off x="1" y="145"/>
                <a:ext cx="336" cy="191"/>
              </a:xfrm>
              <a:custGeom>
                <a:avLst/>
                <a:gdLst>
                  <a:gd name="T0" fmla="*/ 0 w 21600"/>
                  <a:gd name="T1" fmla="*/ 0 h 21497"/>
                  <a:gd name="T2" fmla="*/ 0 w 21600"/>
                  <a:gd name="T3" fmla="*/ 0 h 21497"/>
                  <a:gd name="T4" fmla="*/ 0 w 21600"/>
                  <a:gd name="T5" fmla="*/ 0 h 21497"/>
                  <a:gd name="T6" fmla="*/ 0 w 21600"/>
                  <a:gd name="T7" fmla="*/ 0 h 21497"/>
                  <a:gd name="T8" fmla="*/ 0 w 21600"/>
                  <a:gd name="T9" fmla="*/ 0 h 21497"/>
                  <a:gd name="T10" fmla="*/ 0 60000 65536"/>
                  <a:gd name="T11" fmla="*/ 0 60000 65536"/>
                  <a:gd name="T12" fmla="*/ 0 60000 65536"/>
                  <a:gd name="T13" fmla="*/ 0 60000 65536"/>
                  <a:gd name="T14" fmla="*/ 0 60000 65536"/>
                  <a:gd name="T15" fmla="*/ 0 w 21600"/>
                  <a:gd name="T16" fmla="*/ 0 h 21497"/>
                  <a:gd name="T17" fmla="*/ 21600 w 21600"/>
                  <a:gd name="T18" fmla="*/ 21497 h 21497"/>
                </a:gdLst>
                <a:ahLst/>
                <a:cxnLst>
                  <a:cxn ang="T10">
                    <a:pos x="T0" y="T1"/>
                  </a:cxn>
                  <a:cxn ang="T11">
                    <a:pos x="T2" y="T3"/>
                  </a:cxn>
                  <a:cxn ang="T12">
                    <a:pos x="T4" y="T5"/>
                  </a:cxn>
                  <a:cxn ang="T13">
                    <a:pos x="T6" y="T7"/>
                  </a:cxn>
                  <a:cxn ang="T14">
                    <a:pos x="T8" y="T9"/>
                  </a:cxn>
                </a:cxnLst>
                <a:rect l="T15" t="T16" r="T17" b="T18"/>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lnTo>
                      <a:pt x="0" y="21497"/>
                    </a:lnTo>
                    <a:close/>
                  </a:path>
                </a:pathLst>
              </a:custGeom>
              <a:noFill/>
              <a:ln w="50800" cap="rnd" cmpd="sng">
                <a:solidFill>
                  <a:schemeClr val="tx2"/>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140" name="Group 20"/>
            <p:cNvGrpSpPr>
              <a:grpSpLocks/>
            </p:cNvGrpSpPr>
            <p:nvPr/>
          </p:nvGrpSpPr>
          <p:grpSpPr bwMode="auto">
            <a:xfrm>
              <a:off x="336" y="625"/>
              <a:ext cx="528" cy="479"/>
              <a:chOff x="0" y="0"/>
              <a:chExt cx="528" cy="479"/>
            </a:xfrm>
          </p:grpSpPr>
          <p:sp>
            <p:nvSpPr>
              <p:cNvPr id="5141" name="Arc 20"/>
              <p:cNvSpPr>
                <a:spLocks/>
              </p:cNvSpPr>
              <p:nvPr/>
            </p:nvSpPr>
            <p:spPr bwMode="auto">
              <a:xfrm>
                <a:off x="0" y="0"/>
                <a:ext cx="433" cy="384"/>
              </a:xfrm>
              <a:custGeom>
                <a:avLst/>
                <a:gdLst>
                  <a:gd name="T0" fmla="*/ 0 w 21650"/>
                  <a:gd name="T1" fmla="*/ 0 h 21600"/>
                  <a:gd name="T2" fmla="*/ 0 w 21650"/>
                  <a:gd name="T3" fmla="*/ 0 h 21600"/>
                  <a:gd name="T4" fmla="*/ 0 w 21650"/>
                  <a:gd name="T5" fmla="*/ 0 h 21600"/>
                  <a:gd name="T6" fmla="*/ 0 w 21650"/>
                  <a:gd name="T7" fmla="*/ 0 h 21600"/>
                  <a:gd name="T8" fmla="*/ 0 w 21650"/>
                  <a:gd name="T9" fmla="*/ 0 h 21600"/>
                  <a:gd name="T10" fmla="*/ 0 w 21650"/>
                  <a:gd name="T11" fmla="*/ 0 h 21600"/>
                  <a:gd name="T12" fmla="*/ 0 w 21650"/>
                  <a:gd name="T13" fmla="*/ 0 h 21600"/>
                  <a:gd name="T14" fmla="*/ 0 60000 65536"/>
                  <a:gd name="T15" fmla="*/ 0 60000 65536"/>
                  <a:gd name="T16" fmla="*/ 0 60000 65536"/>
                  <a:gd name="T17" fmla="*/ 0 60000 65536"/>
                  <a:gd name="T18" fmla="*/ 0 60000 65536"/>
                  <a:gd name="T19" fmla="*/ 0 60000 65536"/>
                  <a:gd name="T20" fmla="*/ 0 60000 65536"/>
                  <a:gd name="T21" fmla="*/ 0 w 21650"/>
                  <a:gd name="T22" fmla="*/ 0 h 21600"/>
                  <a:gd name="T23" fmla="*/ 21650 w 2165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50800" cap="rnd"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42" name="Line 21"/>
              <p:cNvSpPr>
                <a:spLocks noChangeShapeType="1"/>
              </p:cNvSpPr>
              <p:nvPr/>
            </p:nvSpPr>
            <p:spPr bwMode="auto">
              <a:xfrm>
                <a:off x="288" y="383"/>
                <a:ext cx="240"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3" name="Line 22"/>
              <p:cNvSpPr>
                <a:spLocks noChangeShapeType="1"/>
              </p:cNvSpPr>
              <p:nvPr/>
            </p:nvSpPr>
            <p:spPr bwMode="auto">
              <a:xfrm>
                <a:off x="336" y="431"/>
                <a:ext cx="144"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4" name="Line 23"/>
              <p:cNvSpPr>
                <a:spLocks noChangeShapeType="1"/>
              </p:cNvSpPr>
              <p:nvPr/>
            </p:nvSpPr>
            <p:spPr bwMode="auto">
              <a:xfrm>
                <a:off x="384" y="479"/>
                <a:ext cx="48"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grpSp>
        <p:nvGrpSpPr>
          <p:cNvPr id="5127" name="Group 25"/>
          <p:cNvGrpSpPr>
            <a:grpSpLocks/>
          </p:cNvGrpSpPr>
          <p:nvPr/>
        </p:nvGrpSpPr>
        <p:grpSpPr bwMode="auto">
          <a:xfrm>
            <a:off x="746125" y="3884613"/>
            <a:ext cx="1449388" cy="2208212"/>
            <a:chOff x="0" y="0"/>
            <a:chExt cx="913" cy="1391"/>
          </a:xfrm>
        </p:grpSpPr>
        <p:grpSp>
          <p:nvGrpSpPr>
            <p:cNvPr id="5129" name="Group 26"/>
            <p:cNvGrpSpPr>
              <a:grpSpLocks/>
            </p:cNvGrpSpPr>
            <p:nvPr/>
          </p:nvGrpSpPr>
          <p:grpSpPr bwMode="auto">
            <a:xfrm>
              <a:off x="576" y="577"/>
              <a:ext cx="337" cy="336"/>
              <a:chOff x="0" y="0"/>
              <a:chExt cx="337" cy="336"/>
            </a:xfrm>
          </p:grpSpPr>
          <p:sp>
            <p:nvSpPr>
              <p:cNvPr id="5136" name="Arc 26"/>
              <p:cNvSpPr>
                <a:spLocks/>
              </p:cNvSpPr>
              <p:nvPr/>
            </p:nvSpPr>
            <p:spPr bwMode="auto">
              <a:xfrm>
                <a:off x="0" y="0"/>
                <a:ext cx="337" cy="192"/>
              </a:xfrm>
              <a:custGeom>
                <a:avLst/>
                <a:gdLst>
                  <a:gd name="T0" fmla="*/ 0 w 21664"/>
                  <a:gd name="T1" fmla="*/ 0 h 21600"/>
                  <a:gd name="T2" fmla="*/ 0 w 21664"/>
                  <a:gd name="T3" fmla="*/ 0 h 21600"/>
                  <a:gd name="T4" fmla="*/ 0 w 21664"/>
                  <a:gd name="T5" fmla="*/ 0 h 21600"/>
                  <a:gd name="T6" fmla="*/ 0 w 21664"/>
                  <a:gd name="T7" fmla="*/ 0 h 21600"/>
                  <a:gd name="T8" fmla="*/ 0 w 21664"/>
                  <a:gd name="T9" fmla="*/ 0 h 21600"/>
                  <a:gd name="T10" fmla="*/ 0 w 21664"/>
                  <a:gd name="T11" fmla="*/ 0 h 21600"/>
                  <a:gd name="T12" fmla="*/ 0 w 21664"/>
                  <a:gd name="T13" fmla="*/ 0 h 21600"/>
                  <a:gd name="T14" fmla="*/ 0 60000 65536"/>
                  <a:gd name="T15" fmla="*/ 0 60000 65536"/>
                  <a:gd name="T16" fmla="*/ 0 60000 65536"/>
                  <a:gd name="T17" fmla="*/ 0 60000 65536"/>
                  <a:gd name="T18" fmla="*/ 0 60000 65536"/>
                  <a:gd name="T19" fmla="*/ 0 60000 65536"/>
                  <a:gd name="T20" fmla="*/ 0 60000 65536"/>
                  <a:gd name="T21" fmla="*/ 0 w 21664"/>
                  <a:gd name="T22" fmla="*/ 0 h 21600"/>
                  <a:gd name="T23" fmla="*/ 21664 w 21664"/>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lnTo>
                      <a:pt x="0" y="0"/>
                    </a:lnTo>
                    <a:close/>
                  </a:path>
                </a:pathLst>
              </a:custGeom>
              <a:noFill/>
              <a:ln w="50800" cap="rnd"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37" name="Arc 27"/>
              <p:cNvSpPr>
                <a:spLocks/>
              </p:cNvSpPr>
              <p:nvPr/>
            </p:nvSpPr>
            <p:spPr bwMode="auto">
              <a:xfrm rot="10800000">
                <a:off x="1" y="145"/>
                <a:ext cx="336" cy="191"/>
              </a:xfrm>
              <a:custGeom>
                <a:avLst/>
                <a:gdLst>
                  <a:gd name="T0" fmla="*/ 0 w 21600"/>
                  <a:gd name="T1" fmla="*/ 0 h 21497"/>
                  <a:gd name="T2" fmla="*/ 0 w 21600"/>
                  <a:gd name="T3" fmla="*/ 0 h 21497"/>
                  <a:gd name="T4" fmla="*/ 0 w 21600"/>
                  <a:gd name="T5" fmla="*/ 0 h 21497"/>
                  <a:gd name="T6" fmla="*/ 0 w 21600"/>
                  <a:gd name="T7" fmla="*/ 0 h 21497"/>
                  <a:gd name="T8" fmla="*/ 0 w 21600"/>
                  <a:gd name="T9" fmla="*/ 0 h 21497"/>
                  <a:gd name="T10" fmla="*/ 0 60000 65536"/>
                  <a:gd name="T11" fmla="*/ 0 60000 65536"/>
                  <a:gd name="T12" fmla="*/ 0 60000 65536"/>
                  <a:gd name="T13" fmla="*/ 0 60000 65536"/>
                  <a:gd name="T14" fmla="*/ 0 60000 65536"/>
                  <a:gd name="T15" fmla="*/ 0 w 21600"/>
                  <a:gd name="T16" fmla="*/ 0 h 21497"/>
                  <a:gd name="T17" fmla="*/ 21600 w 21600"/>
                  <a:gd name="T18" fmla="*/ 21497 h 21497"/>
                </a:gdLst>
                <a:ahLst/>
                <a:cxnLst>
                  <a:cxn ang="T10">
                    <a:pos x="T0" y="T1"/>
                  </a:cxn>
                  <a:cxn ang="T11">
                    <a:pos x="T2" y="T3"/>
                  </a:cxn>
                  <a:cxn ang="T12">
                    <a:pos x="T4" y="T5"/>
                  </a:cxn>
                  <a:cxn ang="T13">
                    <a:pos x="T6" y="T7"/>
                  </a:cxn>
                  <a:cxn ang="T14">
                    <a:pos x="T8" y="T9"/>
                  </a:cxn>
                </a:cxnLst>
                <a:rect l="T15" t="T16" r="T17" b="T18"/>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lnTo>
                      <a:pt x="0" y="21497"/>
                    </a:lnTo>
                    <a:close/>
                  </a:path>
                </a:pathLst>
              </a:custGeom>
              <a:noFill/>
              <a:ln w="50800" cap="rnd" cmpd="sng">
                <a:solidFill>
                  <a:schemeClr val="tx2"/>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5130" name="Group 29"/>
            <p:cNvGrpSpPr>
              <a:grpSpLocks/>
            </p:cNvGrpSpPr>
            <p:nvPr/>
          </p:nvGrpSpPr>
          <p:grpSpPr bwMode="auto">
            <a:xfrm>
              <a:off x="0" y="912"/>
              <a:ext cx="576" cy="479"/>
              <a:chOff x="0" y="0"/>
              <a:chExt cx="529" cy="479"/>
            </a:xfrm>
          </p:grpSpPr>
          <p:sp>
            <p:nvSpPr>
              <p:cNvPr id="5132" name="Arc 29"/>
              <p:cNvSpPr>
                <a:spLocks/>
              </p:cNvSpPr>
              <p:nvPr/>
            </p:nvSpPr>
            <p:spPr bwMode="auto">
              <a:xfrm>
                <a:off x="97" y="0"/>
                <a:ext cx="43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33" name="Line 30"/>
              <p:cNvSpPr>
                <a:spLocks noChangeShapeType="1"/>
              </p:cNvSpPr>
              <p:nvPr/>
            </p:nvSpPr>
            <p:spPr bwMode="auto">
              <a:xfrm flipH="1">
                <a:off x="0" y="383"/>
                <a:ext cx="240"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4" name="Line 31"/>
              <p:cNvSpPr>
                <a:spLocks noChangeShapeType="1"/>
              </p:cNvSpPr>
              <p:nvPr/>
            </p:nvSpPr>
            <p:spPr bwMode="auto">
              <a:xfrm flipH="1">
                <a:off x="48" y="431"/>
                <a:ext cx="144"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35" name="Line 32"/>
              <p:cNvSpPr>
                <a:spLocks noChangeShapeType="1"/>
              </p:cNvSpPr>
              <p:nvPr/>
            </p:nvSpPr>
            <p:spPr bwMode="auto">
              <a:xfrm flipH="1">
                <a:off x="96" y="479"/>
                <a:ext cx="48"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31" name="Line 33"/>
            <p:cNvSpPr>
              <a:spLocks noChangeShapeType="1"/>
            </p:cNvSpPr>
            <p:nvPr/>
          </p:nvSpPr>
          <p:spPr bwMode="auto">
            <a:xfrm>
              <a:off x="576" y="0"/>
              <a:ext cx="0" cy="576"/>
            </a:xfrm>
            <a:prstGeom prst="line">
              <a:avLst/>
            </a:prstGeom>
            <a:noFill/>
            <a:ln w="762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128" name="Rectangle 34"/>
          <p:cNvSpPr>
            <a:spLocks noChangeArrowheads="1"/>
          </p:cNvSpPr>
          <p:nvPr/>
        </p:nvSpPr>
        <p:spPr bwMode="auto">
          <a:xfrm>
            <a:off x="1331913" y="5949950"/>
            <a:ext cx="6116637" cy="466725"/>
          </a:xfrm>
          <a:prstGeom prst="rect">
            <a:avLst/>
          </a:prstGeom>
          <a:solidFill>
            <a:srgbClr val="66FFFF"/>
          </a:solidFill>
          <a:ln w="9525">
            <a:solidFill>
              <a:schemeClr val="folHlink"/>
            </a:solidFill>
            <a:miter lim="800000"/>
            <a:headEnd/>
            <a:tailEnd/>
          </a:ln>
        </p:spPr>
        <p:txBody>
          <a:bodyPr wrap="none">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2400">
                <a:solidFill>
                  <a:srgbClr val="000000"/>
                </a:solidFill>
              </a:rPr>
              <a:t>A scenario is an instance of a use case.</a:t>
            </a:r>
            <a:endParaRPr lang="zh-CN" altLang="en-US" sz="2400">
              <a:solidFill>
                <a:srgbClr val="00000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ChangeArrowheads="1"/>
          </p:cNvSpPr>
          <p:nvPr/>
        </p:nvSpPr>
        <p:spPr bwMode="auto">
          <a:xfrm>
            <a:off x="611188" y="692150"/>
            <a:ext cx="8425308" cy="719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buFont typeface="Wingdings" pitchFamily="2" charset="2"/>
              <a:buNone/>
            </a:pPr>
            <a:r>
              <a:rPr lang="zh-CN" altLang="en-US" sz="3600" dirty="0" smtClean="0">
                <a:solidFill>
                  <a:schemeClr val="tx2"/>
                </a:solidFill>
              </a:rPr>
              <a:t>示例</a:t>
            </a:r>
            <a:r>
              <a:rPr lang="en-US" altLang="zh-CN" sz="3600" dirty="0" smtClean="0">
                <a:solidFill>
                  <a:schemeClr val="tx2"/>
                </a:solidFill>
              </a:rPr>
              <a:t>1</a:t>
            </a:r>
            <a:r>
              <a:rPr lang="zh-CN" altLang="en-US" sz="3600" dirty="0" smtClean="0">
                <a:solidFill>
                  <a:schemeClr val="tx2"/>
                </a:solidFill>
              </a:rPr>
              <a:t>：</a:t>
            </a:r>
            <a:r>
              <a:rPr lang="zh-CN" altLang="en-US" sz="3600" dirty="0">
                <a:solidFill>
                  <a:schemeClr val="tx2"/>
                </a:solidFill>
                <a:latin typeface="Times New Roman" pitchFamily="18" charset="0"/>
                <a:ea typeface="幼圆" pitchFamily="49" charset="-122"/>
              </a:rPr>
              <a:t>绘制图书馆图书借阅管理的类图</a:t>
            </a:r>
          </a:p>
        </p:txBody>
      </p:sp>
      <p:grpSp>
        <p:nvGrpSpPr>
          <p:cNvPr id="40963" name="组合 10"/>
          <p:cNvGrpSpPr>
            <a:grpSpLocks/>
          </p:cNvGrpSpPr>
          <p:nvPr/>
        </p:nvGrpSpPr>
        <p:grpSpPr bwMode="auto">
          <a:xfrm>
            <a:off x="468313" y="1700213"/>
            <a:ext cx="7772400" cy="4465637"/>
            <a:chOff x="468313" y="1700213"/>
            <a:chExt cx="7772400" cy="4465637"/>
          </a:xfrm>
        </p:grpSpPr>
        <p:sp>
          <p:nvSpPr>
            <p:cNvPr id="4" name="Rectangle 3"/>
            <p:cNvSpPr txBox="1">
              <a:spLocks noChangeArrowheads="1"/>
            </p:cNvSpPr>
            <p:nvPr/>
          </p:nvSpPr>
          <p:spPr bwMode="auto">
            <a:xfrm>
              <a:off x="468313" y="1700213"/>
              <a:ext cx="7772400"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2800" b="1">
                  <a:solidFill>
                    <a:schemeClr val="tx1"/>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itchFamily="2" charset="2"/>
                <a:buChar char="n"/>
                <a:defRPr sz="2800" b="1">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60000"/>
                <a:buFont typeface="Wingdings" pitchFamily="2" charset="2"/>
                <a:buChar char="n"/>
                <a:defRPr sz="2400" b="1">
                  <a:solidFill>
                    <a:schemeClr val="tx1"/>
                  </a:solidFill>
                  <a:latin typeface="+mn-lt"/>
                  <a:ea typeface="+mn-ea"/>
                </a:defRPr>
              </a:lvl3pPr>
              <a:lvl4pPr marL="16002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4pPr>
              <a:lvl5pPr marL="20574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5pPr>
              <a:lvl6pPr marL="25146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6pPr>
              <a:lvl7pPr marL="29718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7pPr>
              <a:lvl8pPr marL="34290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8pPr>
              <a:lvl9pPr marL="3886200" indent="-228600" algn="l" rtl="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mn-lt"/>
                  <a:ea typeface="+mn-ea"/>
                </a:defRPr>
              </a:lvl9pPr>
            </a:lstStyle>
            <a:p>
              <a:pPr algn="just" eaLnBrk="1" hangingPunct="1">
                <a:defRPr/>
              </a:pPr>
              <a:r>
                <a:rPr lang="zh-CN" altLang="en-US" sz="2400" kern="0" dirty="0" smtClean="0"/>
                <a:t>每一种图书，包括：书名、作者、</a:t>
              </a:r>
              <a:r>
                <a:rPr lang="en-US" altLang="zh-CN" sz="2400" kern="0" dirty="0" smtClean="0"/>
                <a:t>ISBN</a:t>
              </a:r>
              <a:r>
                <a:rPr lang="zh-CN" altLang="en-US" sz="2400" kern="0" dirty="0" smtClean="0"/>
                <a:t>号、出版社、单价。每一册图书对应着一个唯一的图书编号。</a:t>
              </a:r>
            </a:p>
            <a:p>
              <a:pPr algn="just" eaLnBrk="1" hangingPunct="1">
                <a:defRPr/>
              </a:pPr>
              <a:r>
                <a:rPr lang="zh-CN" altLang="en-US" sz="2400" kern="0" dirty="0" smtClean="0"/>
                <a:t>有许多注册读者，读者的信息包括读者编号、姓名、出生日期、职业、电话、通信地址、邮政编码、邮箱。</a:t>
              </a:r>
            </a:p>
            <a:p>
              <a:pPr algn="just" eaLnBrk="1" hangingPunct="1">
                <a:defRPr/>
              </a:pPr>
              <a:r>
                <a:rPr lang="zh-CN" altLang="en-US" sz="2400" kern="0" dirty="0" smtClean="0"/>
                <a:t>每一个读者拥有一个借书证，借书证包括读者编号、注册日期、读者类型。读者每次可以凭借书证借图书，</a:t>
              </a:r>
            </a:p>
            <a:p>
              <a:pPr algn="just" eaLnBrk="1" hangingPunct="1">
                <a:defRPr/>
              </a:pPr>
              <a:r>
                <a:rPr lang="zh-CN" altLang="en-US" sz="2400" kern="0" dirty="0" smtClean="0"/>
                <a:t>图书馆要对读者借书登记借书记录，借书记录中登记读者、所借图书、借出日期、返还日期、管理员等信息。</a:t>
              </a:r>
            </a:p>
            <a:p>
              <a:pPr algn="just" eaLnBrk="1" hangingPunct="1">
                <a:defRPr/>
              </a:pPr>
              <a:r>
                <a:rPr lang="zh-CN" altLang="en-US" sz="2400" kern="0" dirty="0" smtClean="0"/>
                <a:t>管理员的信息有：编号、姓名、性别、出生日期、岗位、学历、职称。</a:t>
              </a:r>
            </a:p>
          </p:txBody>
        </p:sp>
        <p:sp>
          <p:nvSpPr>
            <p:cNvPr id="40965" name="Line 12"/>
            <p:cNvSpPr>
              <a:spLocks noChangeShapeType="1"/>
            </p:cNvSpPr>
            <p:nvPr/>
          </p:nvSpPr>
          <p:spPr bwMode="auto">
            <a:xfrm>
              <a:off x="1835696" y="2132856"/>
              <a:ext cx="576262" cy="0"/>
            </a:xfrm>
            <a:prstGeom prst="line">
              <a:avLst/>
            </a:prstGeom>
            <a:noFill/>
            <a:ln w="38100">
              <a:solidFill>
                <a:srgbClr val="FF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66" name="Line 12"/>
            <p:cNvSpPr>
              <a:spLocks noChangeShapeType="1"/>
            </p:cNvSpPr>
            <p:nvPr/>
          </p:nvSpPr>
          <p:spPr bwMode="auto">
            <a:xfrm>
              <a:off x="2483768" y="2924944"/>
              <a:ext cx="576262" cy="0"/>
            </a:xfrm>
            <a:prstGeom prst="line">
              <a:avLst/>
            </a:prstGeom>
            <a:noFill/>
            <a:ln w="38100">
              <a:solidFill>
                <a:srgbClr val="FF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67" name="Line 12"/>
            <p:cNvSpPr>
              <a:spLocks noChangeShapeType="1"/>
            </p:cNvSpPr>
            <p:nvPr/>
          </p:nvSpPr>
          <p:spPr bwMode="auto">
            <a:xfrm>
              <a:off x="3778251" y="3736625"/>
              <a:ext cx="937418" cy="0"/>
            </a:xfrm>
            <a:prstGeom prst="line">
              <a:avLst/>
            </a:prstGeom>
            <a:noFill/>
            <a:ln w="38100">
              <a:solidFill>
                <a:srgbClr val="FF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68" name="Line 12"/>
            <p:cNvSpPr>
              <a:spLocks noChangeShapeType="1"/>
            </p:cNvSpPr>
            <p:nvPr/>
          </p:nvSpPr>
          <p:spPr bwMode="auto">
            <a:xfrm>
              <a:off x="899592" y="5733256"/>
              <a:ext cx="936104" cy="0"/>
            </a:xfrm>
            <a:prstGeom prst="line">
              <a:avLst/>
            </a:prstGeom>
            <a:noFill/>
            <a:ln w="38100">
              <a:solidFill>
                <a:srgbClr val="FF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969" name="Line 12"/>
            <p:cNvSpPr>
              <a:spLocks noChangeShapeType="1"/>
            </p:cNvSpPr>
            <p:nvPr/>
          </p:nvSpPr>
          <p:spPr bwMode="auto">
            <a:xfrm>
              <a:off x="4354512" y="4548473"/>
              <a:ext cx="1297607" cy="0"/>
            </a:xfrm>
            <a:prstGeom prst="line">
              <a:avLst/>
            </a:prstGeom>
            <a:noFill/>
            <a:ln w="38100">
              <a:solidFill>
                <a:srgbClr val="FF33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C5E70EF-E96A-429E-8FFF-A882F5B070B1}" type="slidenum">
              <a:rPr lang="en-US" altLang="zh-CN" sz="1400" b="0">
                <a:solidFill>
                  <a:schemeClr val="accent2"/>
                </a:solidFill>
              </a:rPr>
              <a:pPr algn="r">
                <a:spcBef>
                  <a:spcPct val="0"/>
                </a:spcBef>
                <a:buClrTx/>
                <a:buSzTx/>
                <a:buFont typeface="Arial" pitchFamily="34" charset="0"/>
                <a:buNone/>
              </a:pPr>
              <a:t>41</a:t>
            </a:fld>
            <a:r>
              <a:rPr lang="en-US" altLang="zh-CN" sz="1400" b="0">
                <a:solidFill>
                  <a:schemeClr val="accent2"/>
                </a:solidFill>
              </a:rPr>
              <a:t>-</a:t>
            </a:r>
          </a:p>
        </p:txBody>
      </p:sp>
      <p:sp>
        <p:nvSpPr>
          <p:cNvPr id="41987" name="Rectangle 2"/>
          <p:cNvSpPr>
            <a:spLocks noGrp="1" noChangeArrowheads="1"/>
          </p:cNvSpPr>
          <p:nvPr>
            <p:ph type="title" idx="4294967295"/>
          </p:nvPr>
        </p:nvSpPr>
        <p:spPr/>
        <p:txBody>
          <a:bodyPr/>
          <a:lstStyle/>
          <a:p>
            <a:pPr eaLnBrk="1" hangingPunct="1"/>
            <a:r>
              <a:rPr lang="en-US" altLang="zh-CN" smtClean="0"/>
              <a:t>1.</a:t>
            </a:r>
            <a:r>
              <a:rPr lang="zh-CN" altLang="en-US" smtClean="0"/>
              <a:t>提取本问题的类</a:t>
            </a:r>
          </a:p>
        </p:txBody>
      </p:sp>
      <p:sp>
        <p:nvSpPr>
          <p:cNvPr id="41988" name="Rectangle 3"/>
          <p:cNvSpPr>
            <a:spLocks noGrp="1" noChangeArrowheads="1"/>
          </p:cNvSpPr>
          <p:nvPr>
            <p:ph type="body" idx="4294967295"/>
          </p:nvPr>
        </p:nvSpPr>
        <p:spPr>
          <a:xfrm>
            <a:off x="755650" y="1700213"/>
            <a:ext cx="7056438" cy="1728787"/>
          </a:xfrm>
        </p:spPr>
        <p:txBody>
          <a:bodyPr/>
          <a:lstStyle/>
          <a:p>
            <a:pPr eaLnBrk="1" hangingPunct="1"/>
            <a:r>
              <a:rPr lang="zh-CN" altLang="en-US" smtClean="0">
                <a:solidFill>
                  <a:schemeClr val="hlink"/>
                </a:solidFill>
              </a:rPr>
              <a:t>图书；读者；借书证；借书记录；管理员</a:t>
            </a:r>
          </a:p>
        </p:txBody>
      </p:sp>
      <p:pic>
        <p:nvPicPr>
          <p:cNvPr id="4198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5013" y="3500438"/>
            <a:ext cx="7724775"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714D18AB-05B0-4C99-B83C-E33B4310BD45}" type="slidenum">
              <a:rPr lang="en-US" altLang="zh-CN" sz="1400" b="0">
                <a:solidFill>
                  <a:schemeClr val="accent2"/>
                </a:solidFill>
              </a:rPr>
              <a:pPr algn="r">
                <a:spcBef>
                  <a:spcPct val="0"/>
                </a:spcBef>
                <a:buClrTx/>
                <a:buSzTx/>
                <a:buFont typeface="Arial" pitchFamily="34" charset="0"/>
                <a:buNone/>
              </a:pPr>
              <a:t>42</a:t>
            </a:fld>
            <a:r>
              <a:rPr lang="en-US" altLang="zh-CN" sz="1400" b="0">
                <a:solidFill>
                  <a:schemeClr val="accent2"/>
                </a:solidFill>
              </a:rPr>
              <a:t>-</a:t>
            </a:r>
          </a:p>
        </p:txBody>
      </p:sp>
      <p:sp>
        <p:nvSpPr>
          <p:cNvPr id="43011" name="Rectangle 2"/>
          <p:cNvSpPr>
            <a:spLocks noGrp="1" noChangeArrowheads="1"/>
          </p:cNvSpPr>
          <p:nvPr>
            <p:ph type="title" idx="4294967295"/>
          </p:nvPr>
        </p:nvSpPr>
        <p:spPr/>
        <p:txBody>
          <a:bodyPr/>
          <a:lstStyle/>
          <a:p>
            <a:pPr eaLnBrk="1" hangingPunct="1"/>
            <a:r>
              <a:rPr lang="en-US" altLang="zh-CN" smtClean="0"/>
              <a:t>2.</a:t>
            </a:r>
            <a:r>
              <a:rPr lang="zh-CN" altLang="en-US" smtClean="0"/>
              <a:t>确定各个类的属性</a:t>
            </a:r>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1681163"/>
            <a:ext cx="7993063" cy="326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710AFCD4-01B6-4EB9-A3E1-19F8F184D786}" type="slidenum">
              <a:rPr lang="en-US" altLang="zh-CN" sz="1400" b="0">
                <a:solidFill>
                  <a:schemeClr val="accent2"/>
                </a:solidFill>
              </a:rPr>
              <a:pPr algn="r">
                <a:spcBef>
                  <a:spcPct val="0"/>
                </a:spcBef>
                <a:buClrTx/>
                <a:buSzTx/>
                <a:buFont typeface="Arial" pitchFamily="34" charset="0"/>
                <a:buNone/>
              </a:pPr>
              <a:t>43</a:t>
            </a:fld>
            <a:r>
              <a:rPr lang="en-US" altLang="zh-CN" sz="1400" b="0">
                <a:solidFill>
                  <a:schemeClr val="accent2"/>
                </a:solidFill>
              </a:rPr>
              <a:t>-</a:t>
            </a:r>
          </a:p>
        </p:txBody>
      </p:sp>
      <p:sp>
        <p:nvSpPr>
          <p:cNvPr id="44035" name="Rectangle 2"/>
          <p:cNvSpPr>
            <a:spLocks noGrp="1" noChangeArrowheads="1"/>
          </p:cNvSpPr>
          <p:nvPr>
            <p:ph type="title" idx="4294967295"/>
          </p:nvPr>
        </p:nvSpPr>
        <p:spPr/>
        <p:txBody>
          <a:bodyPr/>
          <a:lstStyle/>
          <a:p>
            <a:pPr eaLnBrk="1" hangingPunct="1"/>
            <a:r>
              <a:rPr lang="en-US" altLang="zh-CN" smtClean="0"/>
              <a:t>3.</a:t>
            </a:r>
            <a:r>
              <a:rPr lang="zh-CN" altLang="en-US" smtClean="0"/>
              <a:t>确定类之间的关系</a:t>
            </a:r>
          </a:p>
        </p:txBody>
      </p:sp>
      <p:pic>
        <p:nvPicPr>
          <p:cNvPr id="4403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913" y="111125"/>
            <a:ext cx="5545137"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7" name="Text Box 5"/>
          <p:cNvSpPr txBox="1">
            <a:spLocks noChangeArrowheads="1"/>
          </p:cNvSpPr>
          <p:nvPr/>
        </p:nvSpPr>
        <p:spPr bwMode="auto">
          <a:xfrm>
            <a:off x="611188" y="1685925"/>
            <a:ext cx="4248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zh-CN" altLang="en-US">
                <a:latin typeface="Arial" pitchFamily="34" charset="0"/>
              </a:rPr>
              <a:t>① 读者与借书证的关系</a:t>
            </a:r>
            <a:r>
              <a:rPr lang="en-US" altLang="zh-CN">
                <a:latin typeface="Arial" pitchFamily="34" charset="0"/>
              </a:rPr>
              <a:t>?</a:t>
            </a:r>
          </a:p>
        </p:txBody>
      </p:sp>
      <p:pic>
        <p:nvPicPr>
          <p:cNvPr id="4403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4575" y="3141663"/>
            <a:ext cx="46799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039" name="Text Box 7"/>
          <p:cNvSpPr txBox="1">
            <a:spLocks noChangeArrowheads="1"/>
          </p:cNvSpPr>
          <p:nvPr/>
        </p:nvSpPr>
        <p:spPr bwMode="auto">
          <a:xfrm>
            <a:off x="1042988" y="2276475"/>
            <a:ext cx="2881312"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nSpc>
                <a:spcPct val="70000"/>
              </a:lnSpc>
              <a:spcBef>
                <a:spcPct val="50000"/>
              </a:spcBef>
              <a:buClrTx/>
              <a:buFont typeface="Wingdings" pitchFamily="2" charset="2"/>
              <a:buChar char="l"/>
            </a:pPr>
            <a:r>
              <a:rPr lang="zh-CN" altLang="en-US" sz="2400">
                <a:latin typeface="Arial" pitchFamily="34" charset="0"/>
              </a:rPr>
              <a:t> 关联关系</a:t>
            </a:r>
          </a:p>
          <a:p>
            <a:pPr>
              <a:lnSpc>
                <a:spcPct val="70000"/>
              </a:lnSpc>
              <a:spcBef>
                <a:spcPct val="50000"/>
              </a:spcBef>
              <a:buClrTx/>
              <a:buFont typeface="Wingdings" pitchFamily="2" charset="2"/>
              <a:buChar char="l"/>
            </a:pPr>
            <a:r>
              <a:rPr lang="zh-CN" altLang="en-US" sz="2400">
                <a:latin typeface="Arial" pitchFamily="34" charset="0"/>
              </a:rPr>
              <a:t> 多重性</a:t>
            </a:r>
            <a:r>
              <a:rPr lang="en-US" altLang="zh-CN" sz="2400">
                <a:latin typeface="Arial" pitchFamily="34" charset="0"/>
              </a:rPr>
              <a:t>:1</a:t>
            </a:r>
            <a:r>
              <a:rPr lang="zh-CN" altLang="en-US" sz="2400">
                <a:latin typeface="Arial" pitchFamily="34" charset="0"/>
              </a:rPr>
              <a:t>对</a:t>
            </a:r>
            <a:r>
              <a:rPr lang="en-US" altLang="zh-CN" sz="2400">
                <a:latin typeface="Arial" pitchFamily="34" charset="0"/>
              </a:rPr>
              <a:t>1</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2DA0A596-CC20-4828-B8CC-8896E046A494}" type="slidenum">
              <a:rPr lang="en-US" altLang="zh-CN" sz="1400" b="0">
                <a:solidFill>
                  <a:schemeClr val="accent2"/>
                </a:solidFill>
              </a:rPr>
              <a:pPr algn="r">
                <a:spcBef>
                  <a:spcPct val="0"/>
                </a:spcBef>
                <a:buClrTx/>
                <a:buSzTx/>
                <a:buFont typeface="Arial" pitchFamily="34" charset="0"/>
                <a:buNone/>
              </a:pPr>
              <a:t>44</a:t>
            </a:fld>
            <a:r>
              <a:rPr lang="en-US" altLang="zh-CN" sz="1400" b="0">
                <a:solidFill>
                  <a:schemeClr val="accent2"/>
                </a:solidFill>
              </a:rPr>
              <a:t>-</a:t>
            </a:r>
          </a:p>
        </p:txBody>
      </p:sp>
      <p:sp>
        <p:nvSpPr>
          <p:cNvPr id="45059" name="Text Box 3"/>
          <p:cNvSpPr txBox="1">
            <a:spLocks noChangeArrowheads="1"/>
          </p:cNvSpPr>
          <p:nvPr/>
        </p:nvSpPr>
        <p:spPr bwMode="auto">
          <a:xfrm>
            <a:off x="539750" y="1685925"/>
            <a:ext cx="7777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zh-CN" altLang="en-US">
                <a:latin typeface="Arial" pitchFamily="34" charset="0"/>
              </a:rPr>
              <a:t>② 图书</a:t>
            </a:r>
            <a:r>
              <a:rPr lang="en-US" altLang="zh-CN">
                <a:latin typeface="Arial" pitchFamily="34" charset="0"/>
              </a:rPr>
              <a:t>,</a:t>
            </a:r>
            <a:r>
              <a:rPr lang="zh-CN" altLang="en-US">
                <a:latin typeface="Arial" pitchFamily="34" charset="0"/>
              </a:rPr>
              <a:t>管理员</a:t>
            </a:r>
            <a:r>
              <a:rPr lang="en-US" altLang="zh-CN">
                <a:latin typeface="Arial" pitchFamily="34" charset="0"/>
              </a:rPr>
              <a:t>,</a:t>
            </a:r>
            <a:r>
              <a:rPr lang="zh-CN" altLang="en-US">
                <a:latin typeface="Arial" pitchFamily="34" charset="0"/>
              </a:rPr>
              <a:t>借书证与借书记录之间的关系</a:t>
            </a:r>
            <a:r>
              <a:rPr lang="en-US" altLang="zh-CN">
                <a:latin typeface="Arial" pitchFamily="34" charset="0"/>
              </a:rPr>
              <a:t>?</a:t>
            </a:r>
          </a:p>
        </p:txBody>
      </p:sp>
      <p:pic>
        <p:nvPicPr>
          <p:cNvPr id="4506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0913" y="41275"/>
            <a:ext cx="5545137"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5061"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120900"/>
            <a:ext cx="5040313" cy="447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7A11BC6-F35A-4B18-B3E1-AEB78F22BA18}" type="slidenum">
              <a:rPr lang="en-US" altLang="zh-CN" sz="1400" b="0">
                <a:solidFill>
                  <a:schemeClr val="accent2"/>
                </a:solidFill>
              </a:rPr>
              <a:pPr algn="r">
                <a:spcBef>
                  <a:spcPct val="0"/>
                </a:spcBef>
                <a:buClrTx/>
                <a:buSzTx/>
                <a:buFont typeface="Arial" pitchFamily="34" charset="0"/>
                <a:buNone/>
              </a:pPr>
              <a:t>45</a:t>
            </a:fld>
            <a:r>
              <a:rPr lang="en-US" altLang="zh-CN" sz="1400" b="0">
                <a:solidFill>
                  <a:schemeClr val="accent2"/>
                </a:solidFill>
              </a:rPr>
              <a:t>-</a:t>
            </a:r>
          </a:p>
        </p:txBody>
      </p:sp>
      <p:sp>
        <p:nvSpPr>
          <p:cNvPr id="46083" name="Text Box 2"/>
          <p:cNvSpPr txBox="1">
            <a:spLocks noChangeArrowheads="1"/>
          </p:cNvSpPr>
          <p:nvPr/>
        </p:nvSpPr>
        <p:spPr bwMode="auto">
          <a:xfrm>
            <a:off x="1403350" y="549275"/>
            <a:ext cx="4032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endParaRPr lang="zh-CN" altLang="en-US" sz="2400">
              <a:latin typeface="Arial" pitchFamily="34" charset="0"/>
            </a:endParaRPr>
          </a:p>
        </p:txBody>
      </p:sp>
      <p:pic>
        <p:nvPicPr>
          <p:cNvPr id="4608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628775"/>
            <a:ext cx="7561262" cy="474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5"/>
          <p:cNvSpPr>
            <a:spLocks noChangeArrowheads="1"/>
          </p:cNvSpPr>
          <p:nvPr/>
        </p:nvSpPr>
        <p:spPr bwMode="auto">
          <a:xfrm>
            <a:off x="755650" y="595313"/>
            <a:ext cx="46799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3600">
                <a:solidFill>
                  <a:schemeClr val="tx2"/>
                </a:solidFill>
                <a:latin typeface="Times New Roman" pitchFamily="18" charset="0"/>
                <a:ea typeface="幼圆" pitchFamily="49" charset="-122"/>
              </a:rPr>
              <a:t>4.</a:t>
            </a:r>
            <a:r>
              <a:rPr lang="zh-CN" altLang="en-US" sz="3600">
                <a:solidFill>
                  <a:schemeClr val="tx2"/>
                </a:solidFill>
                <a:latin typeface="Times New Roman" pitchFamily="18" charset="0"/>
                <a:ea typeface="幼圆" pitchFamily="49" charset="-122"/>
              </a:rPr>
              <a:t>画出完整类图</a:t>
            </a:r>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63CE12D9-84A7-42D8-8C6D-21FD64110933}" type="slidenum">
              <a:rPr lang="en-US" altLang="zh-CN" sz="1400" b="0">
                <a:solidFill>
                  <a:schemeClr val="accent2"/>
                </a:solidFill>
              </a:rPr>
              <a:pPr algn="r">
                <a:spcBef>
                  <a:spcPct val="0"/>
                </a:spcBef>
                <a:buClrTx/>
                <a:buSzTx/>
                <a:buFont typeface="Arial" pitchFamily="34" charset="0"/>
                <a:buNone/>
              </a:pPr>
              <a:t>46</a:t>
            </a:fld>
            <a:r>
              <a:rPr lang="en-US" altLang="zh-CN" sz="1400" b="0">
                <a:solidFill>
                  <a:schemeClr val="accent2"/>
                </a:solidFill>
              </a:rPr>
              <a:t>-</a:t>
            </a:r>
          </a:p>
        </p:txBody>
      </p:sp>
      <p:grpSp>
        <p:nvGrpSpPr>
          <p:cNvPr id="2" name="Group 3"/>
          <p:cNvGrpSpPr>
            <a:grpSpLocks/>
          </p:cNvGrpSpPr>
          <p:nvPr/>
        </p:nvGrpSpPr>
        <p:grpSpPr bwMode="auto">
          <a:xfrm>
            <a:off x="684213" y="2781300"/>
            <a:ext cx="7848600" cy="1223963"/>
            <a:chOff x="0" y="0"/>
            <a:chExt cx="4944" cy="771"/>
          </a:xfrm>
        </p:grpSpPr>
        <p:sp>
          <p:nvSpPr>
            <p:cNvPr id="47114" name="Rectangle 5"/>
            <p:cNvSpPr>
              <a:spLocks noChangeArrowheads="1"/>
            </p:cNvSpPr>
            <p:nvPr/>
          </p:nvSpPr>
          <p:spPr bwMode="auto">
            <a:xfrm>
              <a:off x="226" y="0"/>
              <a:ext cx="817" cy="272"/>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47115" name="Rectangle 6"/>
            <p:cNvSpPr>
              <a:spLocks noChangeArrowheads="1"/>
            </p:cNvSpPr>
            <p:nvPr/>
          </p:nvSpPr>
          <p:spPr bwMode="auto">
            <a:xfrm>
              <a:off x="1179" y="0"/>
              <a:ext cx="454" cy="272"/>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47116" name="Rectangle 7"/>
            <p:cNvSpPr>
              <a:spLocks noChangeArrowheads="1"/>
            </p:cNvSpPr>
            <p:nvPr/>
          </p:nvSpPr>
          <p:spPr bwMode="auto">
            <a:xfrm>
              <a:off x="4490" y="0"/>
              <a:ext cx="454" cy="272"/>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47117" name="Rectangle 8"/>
            <p:cNvSpPr>
              <a:spLocks noChangeArrowheads="1"/>
            </p:cNvSpPr>
            <p:nvPr/>
          </p:nvSpPr>
          <p:spPr bwMode="auto">
            <a:xfrm>
              <a:off x="4082" y="499"/>
              <a:ext cx="454" cy="272"/>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47118" name="Rectangle 9"/>
            <p:cNvSpPr>
              <a:spLocks noChangeArrowheads="1"/>
            </p:cNvSpPr>
            <p:nvPr/>
          </p:nvSpPr>
          <p:spPr bwMode="auto">
            <a:xfrm>
              <a:off x="0" y="499"/>
              <a:ext cx="454" cy="272"/>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grpSp>
      <p:sp>
        <p:nvSpPr>
          <p:cNvPr id="47108" name="Rectangle 3"/>
          <p:cNvSpPr>
            <a:spLocks noGrp="1" noChangeArrowheads="1"/>
          </p:cNvSpPr>
          <p:nvPr>
            <p:ph type="body" idx="4294967295"/>
          </p:nvPr>
        </p:nvSpPr>
        <p:spPr>
          <a:xfrm>
            <a:off x="323850" y="1628775"/>
            <a:ext cx="8353425" cy="4897438"/>
          </a:xfrm>
        </p:spPr>
        <p:txBody>
          <a:bodyPr/>
          <a:lstStyle/>
          <a:p>
            <a:pPr eaLnBrk="1" hangingPunct="1"/>
            <a:r>
              <a:rPr lang="zh-CN" altLang="en-US" sz="2400" smtClean="0"/>
              <a:t>张博在大学期间为了锻炼职业能力，和几个要好的同学注册了一个提供旅游服务预订业务的公司，该公司负责为在校学生的暑假旅游提供服务</a:t>
            </a:r>
          </a:p>
          <a:p>
            <a:pPr eaLnBrk="1" hangingPunct="1"/>
            <a:r>
              <a:rPr lang="zh-CN" altLang="en-US" sz="2400" smtClean="0"/>
              <a:t>各旅游胜地的宾馆向他们提供在暑假期间可以预订的客房信息，包括客房的大小、设施、价格等。希望旅游的在校学生则通过这个公司提供的房间信息，进行客房预订</a:t>
            </a:r>
          </a:p>
          <a:p>
            <a:pPr eaLnBrk="1" hangingPunct="1"/>
            <a:r>
              <a:rPr lang="zh-CN" altLang="en-US" sz="2400" smtClean="0"/>
              <a:t>学生在预订客房时，需要提供自己的学号、姓名、性别、年龄、身份证号、所在学校等基本信息，并提供希望预订的客房和时间，学生需要交纳一定的预订手续费和预订押金</a:t>
            </a:r>
          </a:p>
          <a:p>
            <a:pPr eaLnBrk="1" hangingPunct="1"/>
            <a:r>
              <a:rPr lang="zh-CN" altLang="en-US" sz="2400" smtClean="0"/>
              <a:t>预订之后，发生特殊情况，学生可以撤除预订或更改预订</a:t>
            </a:r>
          </a:p>
        </p:txBody>
      </p:sp>
      <p:sp>
        <p:nvSpPr>
          <p:cNvPr id="47109" name="Rectangle 4"/>
          <p:cNvSpPr>
            <a:spLocks noChangeArrowheads="1"/>
          </p:cNvSpPr>
          <p:nvPr/>
        </p:nvSpPr>
        <p:spPr bwMode="auto">
          <a:xfrm>
            <a:off x="395288" y="771525"/>
            <a:ext cx="77771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3600" dirty="0" smtClean="0">
                <a:solidFill>
                  <a:schemeClr val="tx2"/>
                </a:solidFill>
                <a:latin typeface="Times New Roman" pitchFamily="18" charset="0"/>
                <a:ea typeface="幼圆" pitchFamily="49" charset="-122"/>
              </a:rPr>
              <a:t>示例</a:t>
            </a:r>
            <a:r>
              <a:rPr lang="en-US" altLang="zh-CN" sz="3600" dirty="0" smtClean="0">
                <a:solidFill>
                  <a:schemeClr val="tx2"/>
                </a:solidFill>
                <a:latin typeface="Times New Roman" pitchFamily="18" charset="0"/>
                <a:ea typeface="幼圆" pitchFamily="49" charset="-122"/>
              </a:rPr>
              <a:t>2</a:t>
            </a:r>
            <a:r>
              <a:rPr lang="zh-CN" altLang="en-US" sz="3600" dirty="0" smtClean="0">
                <a:solidFill>
                  <a:schemeClr val="tx2"/>
                </a:solidFill>
                <a:latin typeface="Times New Roman" pitchFamily="18" charset="0"/>
                <a:ea typeface="幼圆" pitchFamily="49" charset="-122"/>
              </a:rPr>
              <a:t>：</a:t>
            </a:r>
            <a:r>
              <a:rPr lang="zh-CN" altLang="en-US" sz="3600" dirty="0">
                <a:solidFill>
                  <a:schemeClr val="tx2"/>
                </a:solidFill>
                <a:latin typeface="Times New Roman" pitchFamily="18" charset="0"/>
                <a:ea typeface="幼圆" pitchFamily="49" charset="-122"/>
              </a:rPr>
              <a:t>提取旅游宾馆预订的类图</a:t>
            </a:r>
          </a:p>
        </p:txBody>
      </p:sp>
      <p:sp>
        <p:nvSpPr>
          <p:cNvPr id="82955" name="Line 11"/>
          <p:cNvSpPr>
            <a:spLocks noChangeShapeType="1"/>
          </p:cNvSpPr>
          <p:nvPr/>
        </p:nvSpPr>
        <p:spPr bwMode="auto">
          <a:xfrm>
            <a:off x="6300788" y="5157788"/>
            <a:ext cx="935037"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56" name="Line 12"/>
          <p:cNvSpPr>
            <a:spLocks noChangeShapeType="1"/>
          </p:cNvSpPr>
          <p:nvPr/>
        </p:nvSpPr>
        <p:spPr bwMode="auto">
          <a:xfrm>
            <a:off x="5364163" y="2420938"/>
            <a:ext cx="649287"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57" name="Line 13"/>
          <p:cNvSpPr>
            <a:spLocks noChangeShapeType="1"/>
          </p:cNvSpPr>
          <p:nvPr/>
        </p:nvSpPr>
        <p:spPr bwMode="auto">
          <a:xfrm>
            <a:off x="7524750" y="2060575"/>
            <a:ext cx="649288" cy="0"/>
          </a:xfrm>
          <a:prstGeom prst="line">
            <a:avLst/>
          </a:prstGeom>
          <a:noFill/>
          <a:ln w="28575">
            <a:solidFill>
              <a:schemeClr val="hlink"/>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2958" name="AutoShape 15"/>
          <p:cNvSpPr>
            <a:spLocks noChangeArrowheads="1"/>
          </p:cNvSpPr>
          <p:nvPr/>
        </p:nvSpPr>
        <p:spPr bwMode="auto">
          <a:xfrm>
            <a:off x="7235825" y="260350"/>
            <a:ext cx="1296988" cy="1008063"/>
          </a:xfrm>
          <a:prstGeom prst="cloudCallout">
            <a:avLst>
              <a:gd name="adj1" fmla="val -6917"/>
              <a:gd name="adj2" fmla="val 871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400">
                <a:solidFill>
                  <a:schemeClr val="hlink"/>
                </a:solidFill>
              </a:rPr>
              <a:t>无效对象</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9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295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2955"/>
                                        </p:tgtEl>
                                        <p:attrNameLst>
                                          <p:attrName>style.visibility</p:attrName>
                                        </p:attrNameLst>
                                      </p:cBhvr>
                                      <p:to>
                                        <p:strVal val="visible"/>
                                      </p:to>
                                    </p:set>
                                  </p:childTnLst>
                                </p:cTn>
                              </p:par>
                            </p:childTnLst>
                          </p:cTn>
                        </p:par>
                        <p:par>
                          <p:cTn id="15" fill="hold" nodeType="with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29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5" grpId="0" animBg="1"/>
      <p:bldP spid="82956" grpId="0" animBg="1"/>
      <p:bldP spid="82957" grpId="0" animBg="1"/>
      <p:bldP spid="82958" grpId="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14EDF522-6FF8-42F1-9E9D-F42D14A84F2D}" type="slidenum">
              <a:rPr lang="en-US" altLang="zh-CN" sz="1400" b="0">
                <a:solidFill>
                  <a:schemeClr val="accent2"/>
                </a:solidFill>
              </a:rPr>
              <a:pPr algn="r">
                <a:spcBef>
                  <a:spcPct val="0"/>
                </a:spcBef>
                <a:buClrTx/>
                <a:buSzTx/>
                <a:buFont typeface="Arial" pitchFamily="34" charset="0"/>
                <a:buNone/>
              </a:pPr>
              <a:t>47</a:t>
            </a:fld>
            <a:r>
              <a:rPr lang="en-US" altLang="zh-CN" sz="1400" b="0">
                <a:solidFill>
                  <a:schemeClr val="accent2"/>
                </a:solidFill>
              </a:rPr>
              <a:t>-</a:t>
            </a:r>
          </a:p>
        </p:txBody>
      </p:sp>
      <p:sp>
        <p:nvSpPr>
          <p:cNvPr id="48131" name="Text Box 2"/>
          <p:cNvSpPr txBox="1">
            <a:spLocks noChangeArrowheads="1"/>
          </p:cNvSpPr>
          <p:nvPr/>
        </p:nvSpPr>
        <p:spPr bwMode="auto">
          <a:xfrm>
            <a:off x="684213" y="549275"/>
            <a:ext cx="5327650" cy="88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3600">
                <a:solidFill>
                  <a:schemeClr val="tx2"/>
                </a:solidFill>
                <a:latin typeface="Times New Roman" pitchFamily="18" charset="0"/>
                <a:ea typeface="幼圆" pitchFamily="49" charset="-122"/>
              </a:rPr>
              <a:t>1 </a:t>
            </a:r>
            <a:r>
              <a:rPr lang="zh-CN" altLang="en-US" sz="3600">
                <a:solidFill>
                  <a:schemeClr val="tx2"/>
                </a:solidFill>
                <a:latin typeface="Times New Roman" pitchFamily="18" charset="0"/>
                <a:ea typeface="幼圆" pitchFamily="49" charset="-122"/>
              </a:rPr>
              <a:t>提取本问题的类</a:t>
            </a:r>
          </a:p>
        </p:txBody>
      </p:sp>
      <p:pic>
        <p:nvPicPr>
          <p:cNvPr id="48132"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2708275"/>
            <a:ext cx="7272337"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33" name="Rectangle 4"/>
          <p:cNvSpPr>
            <a:spLocks noGrp="1" noChangeArrowheads="1"/>
          </p:cNvSpPr>
          <p:nvPr>
            <p:ph type="body" idx="4294967295"/>
          </p:nvPr>
        </p:nvSpPr>
        <p:spPr>
          <a:xfrm>
            <a:off x="468313" y="1700213"/>
            <a:ext cx="7993062" cy="1728787"/>
          </a:xfrm>
          <a:noFill/>
        </p:spPr>
        <p:txBody>
          <a:bodyPr/>
          <a:lstStyle/>
          <a:p>
            <a:pPr eaLnBrk="1" hangingPunct="1"/>
            <a:r>
              <a:rPr lang="zh-CN" altLang="en-US" smtClean="0">
                <a:solidFill>
                  <a:schemeClr val="hlink"/>
                </a:solidFill>
              </a:rPr>
              <a:t>旅游地；宾馆；学生；客房；订单</a:t>
            </a:r>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A3CBEEEA-7E03-4F56-941B-396CD2FCA661}" type="slidenum">
              <a:rPr lang="en-US" altLang="zh-CN" sz="1400" b="0">
                <a:solidFill>
                  <a:schemeClr val="accent2"/>
                </a:solidFill>
              </a:rPr>
              <a:pPr algn="r">
                <a:spcBef>
                  <a:spcPct val="0"/>
                </a:spcBef>
                <a:buClrTx/>
                <a:buSzTx/>
                <a:buFont typeface="Arial" pitchFamily="34" charset="0"/>
                <a:buNone/>
              </a:pPr>
              <a:t>48</a:t>
            </a:fld>
            <a:r>
              <a:rPr lang="en-US" altLang="zh-CN" sz="1400" b="0">
                <a:solidFill>
                  <a:schemeClr val="accent2"/>
                </a:solidFill>
              </a:rPr>
              <a:t>-</a:t>
            </a:r>
          </a:p>
        </p:txBody>
      </p:sp>
      <p:sp>
        <p:nvSpPr>
          <p:cNvPr id="49155" name="Text Box 2"/>
          <p:cNvSpPr txBox="1">
            <a:spLocks noChangeArrowheads="1"/>
          </p:cNvSpPr>
          <p:nvPr/>
        </p:nvSpPr>
        <p:spPr bwMode="auto">
          <a:xfrm>
            <a:off x="684213" y="620713"/>
            <a:ext cx="5040312" cy="81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3600">
                <a:solidFill>
                  <a:schemeClr val="tx2"/>
                </a:solidFill>
                <a:latin typeface="Times New Roman" pitchFamily="18" charset="0"/>
                <a:ea typeface="幼圆" pitchFamily="49" charset="-122"/>
              </a:rPr>
              <a:t>2 </a:t>
            </a:r>
            <a:r>
              <a:rPr lang="zh-CN" altLang="en-US" sz="3600">
                <a:solidFill>
                  <a:schemeClr val="tx2"/>
                </a:solidFill>
                <a:latin typeface="Times New Roman" pitchFamily="18" charset="0"/>
                <a:ea typeface="幼圆" pitchFamily="49" charset="-122"/>
              </a:rPr>
              <a:t>确定各类的属性</a:t>
            </a:r>
          </a:p>
        </p:txBody>
      </p:sp>
      <p:pic>
        <p:nvPicPr>
          <p:cNvPr id="4915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844675"/>
            <a:ext cx="8569325" cy="202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004EECD2-C57C-4E78-825C-496C6F9AFB49}" type="slidenum">
              <a:rPr lang="en-US" altLang="zh-CN" sz="1400" b="0">
                <a:solidFill>
                  <a:schemeClr val="accent2"/>
                </a:solidFill>
              </a:rPr>
              <a:pPr algn="r">
                <a:spcBef>
                  <a:spcPct val="0"/>
                </a:spcBef>
                <a:buClrTx/>
                <a:buSzTx/>
                <a:buFont typeface="Arial" pitchFamily="34" charset="0"/>
                <a:buNone/>
              </a:pPr>
              <a:t>49</a:t>
            </a:fld>
            <a:r>
              <a:rPr lang="en-US" altLang="zh-CN" sz="1400" b="0">
                <a:solidFill>
                  <a:schemeClr val="accent2"/>
                </a:solidFill>
              </a:rPr>
              <a:t>-</a:t>
            </a:r>
          </a:p>
        </p:txBody>
      </p:sp>
      <p:sp>
        <p:nvSpPr>
          <p:cNvPr id="50179" name="Text Box 2"/>
          <p:cNvSpPr txBox="1">
            <a:spLocks noChangeArrowheads="1"/>
          </p:cNvSpPr>
          <p:nvPr/>
        </p:nvSpPr>
        <p:spPr bwMode="auto">
          <a:xfrm>
            <a:off x="611188" y="1676400"/>
            <a:ext cx="56165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
                <a:schemeClr val="tx2"/>
              </a:buClr>
              <a:buFont typeface="Wingdings" pitchFamily="2" charset="2"/>
              <a:buNone/>
            </a:pPr>
            <a:r>
              <a:rPr lang="en-US" altLang="zh-CN">
                <a:latin typeface="Arial" pitchFamily="34" charset="0"/>
              </a:rPr>
              <a:t>1 “</a:t>
            </a:r>
            <a:r>
              <a:rPr lang="zh-CN" altLang="en-US">
                <a:latin typeface="Arial" pitchFamily="34" charset="0"/>
              </a:rPr>
              <a:t>旅游地”和“宾馆”的关系</a:t>
            </a:r>
          </a:p>
        </p:txBody>
      </p:sp>
      <p:pic>
        <p:nvPicPr>
          <p:cNvPr id="5018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1050" y="2636838"/>
            <a:ext cx="4391025" cy="2370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0"/>
            <a:ext cx="5724525" cy="731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0182" name="Group 6"/>
          <p:cNvGrpSpPr>
            <a:grpSpLocks/>
          </p:cNvGrpSpPr>
          <p:nvPr/>
        </p:nvGrpSpPr>
        <p:grpSpPr bwMode="auto">
          <a:xfrm>
            <a:off x="3851275" y="620713"/>
            <a:ext cx="430213" cy="215900"/>
            <a:chOff x="0" y="0"/>
            <a:chExt cx="271" cy="136"/>
          </a:xfrm>
        </p:grpSpPr>
        <p:sp>
          <p:nvSpPr>
            <p:cNvPr id="50187" name="Line 6"/>
            <p:cNvSpPr>
              <a:spLocks noChangeShapeType="1"/>
            </p:cNvSpPr>
            <p:nvPr/>
          </p:nvSpPr>
          <p:spPr bwMode="auto">
            <a:xfrm>
              <a:off x="0" y="0"/>
              <a:ext cx="90"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Line 7"/>
            <p:cNvSpPr>
              <a:spLocks noChangeShapeType="1"/>
            </p:cNvSpPr>
            <p:nvPr/>
          </p:nvSpPr>
          <p:spPr bwMode="auto">
            <a:xfrm flipV="1">
              <a:off x="90" y="0"/>
              <a:ext cx="181"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0183" name="Group 9"/>
          <p:cNvGrpSpPr>
            <a:grpSpLocks/>
          </p:cNvGrpSpPr>
          <p:nvPr/>
        </p:nvGrpSpPr>
        <p:grpSpPr bwMode="auto">
          <a:xfrm>
            <a:off x="4932363" y="620713"/>
            <a:ext cx="430212" cy="215900"/>
            <a:chOff x="0" y="0"/>
            <a:chExt cx="271" cy="136"/>
          </a:xfrm>
        </p:grpSpPr>
        <p:sp>
          <p:nvSpPr>
            <p:cNvPr id="50185" name="Line 9"/>
            <p:cNvSpPr>
              <a:spLocks noChangeShapeType="1"/>
            </p:cNvSpPr>
            <p:nvPr/>
          </p:nvSpPr>
          <p:spPr bwMode="auto">
            <a:xfrm>
              <a:off x="0" y="0"/>
              <a:ext cx="90"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6" name="Line 10"/>
            <p:cNvSpPr>
              <a:spLocks noChangeShapeType="1"/>
            </p:cNvSpPr>
            <p:nvPr/>
          </p:nvSpPr>
          <p:spPr bwMode="auto">
            <a:xfrm flipV="1">
              <a:off x="90" y="0"/>
              <a:ext cx="181"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0184" name="Text Box 11"/>
          <p:cNvSpPr txBox="1">
            <a:spLocks noChangeArrowheads="1"/>
          </p:cNvSpPr>
          <p:nvPr/>
        </p:nvSpPr>
        <p:spPr bwMode="auto">
          <a:xfrm>
            <a:off x="684213" y="666750"/>
            <a:ext cx="5040312"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3600">
                <a:solidFill>
                  <a:schemeClr val="tx2"/>
                </a:solidFill>
                <a:latin typeface="Times New Roman" pitchFamily="18" charset="0"/>
                <a:ea typeface="幼圆" pitchFamily="49" charset="-122"/>
              </a:rPr>
              <a:t>3 </a:t>
            </a:r>
            <a:r>
              <a:rPr lang="zh-CN" altLang="en-US" sz="3600">
                <a:solidFill>
                  <a:schemeClr val="tx2"/>
                </a:solidFill>
                <a:latin typeface="Times New Roman" pitchFamily="18" charset="0"/>
                <a:ea typeface="幼圆" pitchFamily="49" charset="-122"/>
              </a:rPr>
              <a:t>确定类之间的关系</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noChangeArrowheads="1"/>
          </p:cNvSpPr>
          <p:nvPr>
            <p:ph type="title"/>
          </p:nvPr>
        </p:nvSpPr>
        <p:spPr/>
        <p:txBody>
          <a:bodyPr/>
          <a:lstStyle/>
          <a:p>
            <a:pPr eaLnBrk="1" hangingPunct="1"/>
            <a:r>
              <a:rPr lang="en-US" altLang="zh-CN" smtClean="0"/>
              <a:t>Use Case</a:t>
            </a:r>
            <a:endParaRPr lang="zh-CN" altLang="en-US" smtClean="0"/>
          </a:p>
        </p:txBody>
      </p:sp>
      <p:sp>
        <p:nvSpPr>
          <p:cNvPr id="6147" name="灯片编号占位符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1400" b="0">
                <a:solidFill>
                  <a:schemeClr val="tx2"/>
                </a:solidFill>
              </a:rPr>
              <a:t>-</a:t>
            </a:r>
            <a:fld id="{0AC78E8A-6AC1-443C-8843-6F2784CF949F}" type="slidenum">
              <a:rPr lang="en-US" altLang="zh-CN" sz="1400" b="0">
                <a:solidFill>
                  <a:schemeClr val="tx2"/>
                </a:solidFill>
              </a:rPr>
              <a:pPr eaLnBrk="1" hangingPunct="1">
                <a:spcBef>
                  <a:spcPct val="0"/>
                </a:spcBef>
                <a:buClrTx/>
                <a:buSzTx/>
                <a:buFontTx/>
                <a:buNone/>
              </a:pPr>
              <a:t>5</a:t>
            </a:fld>
            <a:r>
              <a:rPr lang="en-US" altLang="zh-CN" sz="1400" b="0">
                <a:solidFill>
                  <a:schemeClr val="tx2"/>
                </a:solidFill>
              </a:rPr>
              <a:t>-</a:t>
            </a:r>
            <a:endParaRPr lang="en-US" altLang="zh-CN" sz="1400" b="0">
              <a:solidFill>
                <a:schemeClr val="accent2"/>
              </a:solidFill>
            </a:endParaRPr>
          </a:p>
        </p:txBody>
      </p:sp>
      <p:sp>
        <p:nvSpPr>
          <p:cNvPr id="14340" name="内容占位符 2"/>
          <p:cNvSpPr>
            <a:spLocks noGrp="1"/>
          </p:cNvSpPr>
          <p:nvPr>
            <p:ph sz="quarter" idx="1"/>
          </p:nvPr>
        </p:nvSpPr>
        <p:spPr>
          <a:xfrm>
            <a:off x="506413" y="1557338"/>
            <a:ext cx="8229600" cy="4794250"/>
          </a:xfrm>
        </p:spPr>
        <p:txBody>
          <a:bodyPr/>
          <a:lstStyle/>
          <a:p>
            <a:pPr algn="just" eaLnBrk="1" hangingPunct="1">
              <a:defRPr/>
            </a:pPr>
            <a:r>
              <a:rPr lang="en-US" altLang="zh-CN" dirty="0"/>
              <a:t>A </a:t>
            </a:r>
            <a:r>
              <a:rPr lang="en-US" altLang="zh-CN" dirty="0">
                <a:solidFill>
                  <a:srgbClr val="FF0000"/>
                </a:solidFill>
              </a:rPr>
              <a:t>use case </a:t>
            </a:r>
            <a:r>
              <a:rPr lang="en-US" altLang="zh-CN" dirty="0"/>
              <a:t>is a set of scenarios tied together by a common user goal.</a:t>
            </a:r>
          </a:p>
          <a:p>
            <a:pPr eaLnBrk="1" hangingPunct="1">
              <a:defRPr/>
            </a:pPr>
            <a:r>
              <a:rPr lang="zh-CN" altLang="en-US" u="sng" dirty="0">
                <a:solidFill>
                  <a:srgbClr val="660066"/>
                </a:solidFill>
                <a:effectLst>
                  <a:outerShdw blurRad="38100" dist="38100" dir="2700000" algn="tl">
                    <a:srgbClr val="C0C0C0"/>
                  </a:outerShdw>
                </a:effectLst>
              </a:rPr>
              <a:t>用例</a:t>
            </a:r>
            <a:r>
              <a:rPr lang="zh-CN" altLang="en-US" dirty="0"/>
              <a:t>：是为了达到某一用户目标而组合在一起的一组场景</a:t>
            </a:r>
          </a:p>
        </p:txBody>
      </p:sp>
      <p:grpSp>
        <p:nvGrpSpPr>
          <p:cNvPr id="6149" name="Group 5"/>
          <p:cNvGrpSpPr>
            <a:grpSpLocks/>
          </p:cNvGrpSpPr>
          <p:nvPr/>
        </p:nvGrpSpPr>
        <p:grpSpPr bwMode="auto">
          <a:xfrm>
            <a:off x="2987675" y="3573463"/>
            <a:ext cx="2819400" cy="2133600"/>
            <a:chOff x="0" y="0"/>
            <a:chExt cx="1776" cy="1632"/>
          </a:xfrm>
        </p:grpSpPr>
        <p:sp>
          <p:nvSpPr>
            <p:cNvPr id="6150" name="Line 5"/>
            <p:cNvSpPr>
              <a:spLocks noChangeShapeType="1"/>
            </p:cNvSpPr>
            <p:nvPr/>
          </p:nvSpPr>
          <p:spPr bwMode="auto">
            <a:xfrm>
              <a:off x="912" y="0"/>
              <a:ext cx="0" cy="1632"/>
            </a:xfrm>
            <a:prstGeom prst="line">
              <a:avLst/>
            </a:prstGeom>
            <a:noFill/>
            <a:ln w="762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151" name="Group 7"/>
            <p:cNvGrpSpPr>
              <a:grpSpLocks/>
            </p:cNvGrpSpPr>
            <p:nvPr/>
          </p:nvGrpSpPr>
          <p:grpSpPr bwMode="auto">
            <a:xfrm>
              <a:off x="912" y="337"/>
              <a:ext cx="337" cy="336"/>
              <a:chOff x="0" y="0"/>
              <a:chExt cx="337" cy="336"/>
            </a:xfrm>
          </p:grpSpPr>
          <p:sp>
            <p:nvSpPr>
              <p:cNvPr id="6170" name="Arc 7"/>
              <p:cNvSpPr>
                <a:spLocks/>
              </p:cNvSpPr>
              <p:nvPr/>
            </p:nvSpPr>
            <p:spPr bwMode="auto">
              <a:xfrm>
                <a:off x="0" y="0"/>
                <a:ext cx="337" cy="192"/>
              </a:xfrm>
              <a:custGeom>
                <a:avLst/>
                <a:gdLst>
                  <a:gd name="T0" fmla="*/ 0 w 21664"/>
                  <a:gd name="T1" fmla="*/ 0 h 21600"/>
                  <a:gd name="T2" fmla="*/ 0 w 21664"/>
                  <a:gd name="T3" fmla="*/ 0 h 21600"/>
                  <a:gd name="T4" fmla="*/ 0 w 21664"/>
                  <a:gd name="T5" fmla="*/ 0 h 21600"/>
                  <a:gd name="T6" fmla="*/ 0 w 21664"/>
                  <a:gd name="T7" fmla="*/ 0 h 21600"/>
                  <a:gd name="T8" fmla="*/ 0 w 21664"/>
                  <a:gd name="T9" fmla="*/ 0 h 21600"/>
                  <a:gd name="T10" fmla="*/ 0 w 21664"/>
                  <a:gd name="T11" fmla="*/ 0 h 21600"/>
                  <a:gd name="T12" fmla="*/ 0 w 21664"/>
                  <a:gd name="T13" fmla="*/ 0 h 21600"/>
                  <a:gd name="T14" fmla="*/ 0 60000 65536"/>
                  <a:gd name="T15" fmla="*/ 0 60000 65536"/>
                  <a:gd name="T16" fmla="*/ 0 60000 65536"/>
                  <a:gd name="T17" fmla="*/ 0 60000 65536"/>
                  <a:gd name="T18" fmla="*/ 0 60000 65536"/>
                  <a:gd name="T19" fmla="*/ 0 60000 65536"/>
                  <a:gd name="T20" fmla="*/ 0 60000 65536"/>
                  <a:gd name="T21" fmla="*/ 0 w 21664"/>
                  <a:gd name="T22" fmla="*/ 0 h 21600"/>
                  <a:gd name="T23" fmla="*/ 21664 w 21664"/>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lnTo>
                      <a:pt x="0" y="0"/>
                    </a:lnTo>
                    <a:close/>
                  </a:path>
                </a:pathLst>
              </a:custGeom>
              <a:noFill/>
              <a:ln w="508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71" name="Arc 8"/>
              <p:cNvSpPr>
                <a:spLocks/>
              </p:cNvSpPr>
              <p:nvPr/>
            </p:nvSpPr>
            <p:spPr bwMode="auto">
              <a:xfrm rot="10800000">
                <a:off x="1" y="145"/>
                <a:ext cx="336" cy="191"/>
              </a:xfrm>
              <a:custGeom>
                <a:avLst/>
                <a:gdLst>
                  <a:gd name="T0" fmla="*/ 0 w 21600"/>
                  <a:gd name="T1" fmla="*/ 0 h 21497"/>
                  <a:gd name="T2" fmla="*/ 0 w 21600"/>
                  <a:gd name="T3" fmla="*/ 0 h 21497"/>
                  <a:gd name="T4" fmla="*/ 0 w 21600"/>
                  <a:gd name="T5" fmla="*/ 0 h 21497"/>
                  <a:gd name="T6" fmla="*/ 0 w 21600"/>
                  <a:gd name="T7" fmla="*/ 0 h 21497"/>
                  <a:gd name="T8" fmla="*/ 0 w 21600"/>
                  <a:gd name="T9" fmla="*/ 0 h 21497"/>
                  <a:gd name="T10" fmla="*/ 0 60000 65536"/>
                  <a:gd name="T11" fmla="*/ 0 60000 65536"/>
                  <a:gd name="T12" fmla="*/ 0 60000 65536"/>
                  <a:gd name="T13" fmla="*/ 0 60000 65536"/>
                  <a:gd name="T14" fmla="*/ 0 60000 65536"/>
                  <a:gd name="T15" fmla="*/ 0 w 21600"/>
                  <a:gd name="T16" fmla="*/ 0 h 21497"/>
                  <a:gd name="T17" fmla="*/ 21600 w 21600"/>
                  <a:gd name="T18" fmla="*/ 21497 h 21497"/>
                </a:gdLst>
                <a:ahLst/>
                <a:cxnLst>
                  <a:cxn ang="T10">
                    <a:pos x="T0" y="T1"/>
                  </a:cxn>
                  <a:cxn ang="T11">
                    <a:pos x="T2" y="T3"/>
                  </a:cxn>
                  <a:cxn ang="T12">
                    <a:pos x="T4" y="T5"/>
                  </a:cxn>
                  <a:cxn ang="T13">
                    <a:pos x="T6" y="T7"/>
                  </a:cxn>
                  <a:cxn ang="T14">
                    <a:pos x="T8" y="T9"/>
                  </a:cxn>
                </a:cxnLst>
                <a:rect l="T15" t="T16" r="T17" b="T18"/>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lnTo>
                      <a:pt x="0" y="21497"/>
                    </a:lnTo>
                    <a:close/>
                  </a:path>
                </a:pathLst>
              </a:custGeom>
              <a:noFill/>
              <a:ln w="50800" cap="rnd">
                <a:solidFill>
                  <a:schemeClr val="tx2"/>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152" name="Group 10"/>
            <p:cNvGrpSpPr>
              <a:grpSpLocks/>
            </p:cNvGrpSpPr>
            <p:nvPr/>
          </p:nvGrpSpPr>
          <p:grpSpPr bwMode="auto">
            <a:xfrm>
              <a:off x="528" y="145"/>
              <a:ext cx="337" cy="430"/>
              <a:chOff x="0" y="0"/>
              <a:chExt cx="337" cy="430"/>
            </a:xfrm>
          </p:grpSpPr>
          <p:sp>
            <p:nvSpPr>
              <p:cNvPr id="6168" name="Arc 10"/>
              <p:cNvSpPr>
                <a:spLocks/>
              </p:cNvSpPr>
              <p:nvPr/>
            </p:nvSpPr>
            <p:spPr bwMode="auto">
              <a:xfrm rot="10800000">
                <a:off x="0" y="211"/>
                <a:ext cx="336" cy="21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cap="rnd">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69" name="Arc 11"/>
              <p:cNvSpPr>
                <a:spLocks/>
              </p:cNvSpPr>
              <p:nvPr/>
            </p:nvSpPr>
            <p:spPr bwMode="auto">
              <a:xfrm>
                <a:off x="1" y="0"/>
                <a:ext cx="336" cy="218"/>
              </a:xfrm>
              <a:custGeom>
                <a:avLst/>
                <a:gdLst>
                  <a:gd name="T0" fmla="*/ 0 w 21600"/>
                  <a:gd name="T1" fmla="*/ 0 h 21496"/>
                  <a:gd name="T2" fmla="*/ 0 w 21600"/>
                  <a:gd name="T3" fmla="*/ 0 h 21496"/>
                  <a:gd name="T4" fmla="*/ 0 w 21600"/>
                  <a:gd name="T5" fmla="*/ 0 h 21496"/>
                  <a:gd name="T6" fmla="*/ 0 w 21600"/>
                  <a:gd name="T7" fmla="*/ 0 h 21496"/>
                  <a:gd name="T8" fmla="*/ 0 w 21600"/>
                  <a:gd name="T9" fmla="*/ 0 h 21496"/>
                  <a:gd name="T10" fmla="*/ 0 60000 65536"/>
                  <a:gd name="T11" fmla="*/ 0 60000 65536"/>
                  <a:gd name="T12" fmla="*/ 0 60000 65536"/>
                  <a:gd name="T13" fmla="*/ 0 60000 65536"/>
                  <a:gd name="T14" fmla="*/ 0 60000 65536"/>
                  <a:gd name="T15" fmla="*/ 0 w 21600"/>
                  <a:gd name="T16" fmla="*/ 0 h 21496"/>
                  <a:gd name="T17" fmla="*/ 21600 w 21600"/>
                  <a:gd name="T18" fmla="*/ 21496 h 21496"/>
                </a:gdLst>
                <a:ahLst/>
                <a:cxnLst>
                  <a:cxn ang="T10">
                    <a:pos x="T0" y="T1"/>
                  </a:cxn>
                  <a:cxn ang="T11">
                    <a:pos x="T2" y="T3"/>
                  </a:cxn>
                  <a:cxn ang="T12">
                    <a:pos x="T4" y="T5"/>
                  </a:cxn>
                  <a:cxn ang="T13">
                    <a:pos x="T6" y="T7"/>
                  </a:cxn>
                  <a:cxn ang="T14">
                    <a:pos x="T8" y="T9"/>
                  </a:cxn>
                </a:cxnLst>
                <a:rect l="T15" t="T16" r="T17" b="T18"/>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lnTo>
                      <a:pt x="0" y="21496"/>
                    </a:lnTo>
                    <a:close/>
                  </a:path>
                </a:pathLst>
              </a:custGeom>
              <a:noFill/>
              <a:ln w="50800" cap="rnd">
                <a:solidFill>
                  <a:schemeClr val="accent2"/>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153" name="Group 13"/>
            <p:cNvGrpSpPr>
              <a:grpSpLocks/>
            </p:cNvGrpSpPr>
            <p:nvPr/>
          </p:nvGrpSpPr>
          <p:grpSpPr bwMode="auto">
            <a:xfrm>
              <a:off x="1248" y="529"/>
              <a:ext cx="528" cy="479"/>
              <a:chOff x="0" y="0"/>
              <a:chExt cx="528" cy="479"/>
            </a:xfrm>
          </p:grpSpPr>
          <p:sp>
            <p:nvSpPr>
              <p:cNvPr id="6164" name="Arc 13"/>
              <p:cNvSpPr>
                <a:spLocks/>
              </p:cNvSpPr>
              <p:nvPr/>
            </p:nvSpPr>
            <p:spPr bwMode="auto">
              <a:xfrm>
                <a:off x="0" y="0"/>
                <a:ext cx="433" cy="384"/>
              </a:xfrm>
              <a:custGeom>
                <a:avLst/>
                <a:gdLst>
                  <a:gd name="T0" fmla="*/ 0 w 21650"/>
                  <a:gd name="T1" fmla="*/ 0 h 21600"/>
                  <a:gd name="T2" fmla="*/ 0 w 21650"/>
                  <a:gd name="T3" fmla="*/ 0 h 21600"/>
                  <a:gd name="T4" fmla="*/ 0 w 21650"/>
                  <a:gd name="T5" fmla="*/ 0 h 21600"/>
                  <a:gd name="T6" fmla="*/ 0 w 21650"/>
                  <a:gd name="T7" fmla="*/ 0 h 21600"/>
                  <a:gd name="T8" fmla="*/ 0 w 21650"/>
                  <a:gd name="T9" fmla="*/ 0 h 21600"/>
                  <a:gd name="T10" fmla="*/ 0 w 21650"/>
                  <a:gd name="T11" fmla="*/ 0 h 21600"/>
                  <a:gd name="T12" fmla="*/ 0 w 21650"/>
                  <a:gd name="T13" fmla="*/ 0 h 21600"/>
                  <a:gd name="T14" fmla="*/ 0 60000 65536"/>
                  <a:gd name="T15" fmla="*/ 0 60000 65536"/>
                  <a:gd name="T16" fmla="*/ 0 60000 65536"/>
                  <a:gd name="T17" fmla="*/ 0 60000 65536"/>
                  <a:gd name="T18" fmla="*/ 0 60000 65536"/>
                  <a:gd name="T19" fmla="*/ 0 60000 65536"/>
                  <a:gd name="T20" fmla="*/ 0 60000 65536"/>
                  <a:gd name="T21" fmla="*/ 0 w 21650"/>
                  <a:gd name="T22" fmla="*/ 0 h 21600"/>
                  <a:gd name="T23" fmla="*/ 21650 w 2165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50800" cap="rnd">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65" name="Line 14"/>
              <p:cNvSpPr>
                <a:spLocks noChangeShapeType="1"/>
              </p:cNvSpPr>
              <p:nvPr/>
            </p:nvSpPr>
            <p:spPr bwMode="auto">
              <a:xfrm>
                <a:off x="288" y="383"/>
                <a:ext cx="240"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6" name="Line 15"/>
              <p:cNvSpPr>
                <a:spLocks noChangeShapeType="1"/>
              </p:cNvSpPr>
              <p:nvPr/>
            </p:nvSpPr>
            <p:spPr bwMode="auto">
              <a:xfrm>
                <a:off x="336" y="431"/>
                <a:ext cx="144"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7" name="Line 16"/>
              <p:cNvSpPr>
                <a:spLocks noChangeShapeType="1"/>
              </p:cNvSpPr>
              <p:nvPr/>
            </p:nvSpPr>
            <p:spPr bwMode="auto">
              <a:xfrm>
                <a:off x="384" y="479"/>
                <a:ext cx="48"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54" name="Group 18"/>
            <p:cNvGrpSpPr>
              <a:grpSpLocks/>
            </p:cNvGrpSpPr>
            <p:nvPr/>
          </p:nvGrpSpPr>
          <p:grpSpPr bwMode="auto">
            <a:xfrm>
              <a:off x="336" y="769"/>
              <a:ext cx="529" cy="479"/>
              <a:chOff x="0" y="0"/>
              <a:chExt cx="529" cy="479"/>
            </a:xfrm>
          </p:grpSpPr>
          <p:sp>
            <p:nvSpPr>
              <p:cNvPr id="6160" name="Arc 18"/>
              <p:cNvSpPr>
                <a:spLocks/>
              </p:cNvSpPr>
              <p:nvPr/>
            </p:nvSpPr>
            <p:spPr bwMode="auto">
              <a:xfrm>
                <a:off x="97" y="0"/>
                <a:ext cx="43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61" name="Line 19"/>
              <p:cNvSpPr>
                <a:spLocks noChangeShapeType="1"/>
              </p:cNvSpPr>
              <p:nvPr/>
            </p:nvSpPr>
            <p:spPr bwMode="auto">
              <a:xfrm flipH="1">
                <a:off x="0" y="383"/>
                <a:ext cx="240"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2" name="Line 20"/>
              <p:cNvSpPr>
                <a:spLocks noChangeShapeType="1"/>
              </p:cNvSpPr>
              <p:nvPr/>
            </p:nvSpPr>
            <p:spPr bwMode="auto">
              <a:xfrm flipH="1">
                <a:off x="48" y="431"/>
                <a:ext cx="144"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63" name="Line 21"/>
              <p:cNvSpPr>
                <a:spLocks noChangeShapeType="1"/>
              </p:cNvSpPr>
              <p:nvPr/>
            </p:nvSpPr>
            <p:spPr bwMode="auto">
              <a:xfrm flipH="1">
                <a:off x="96" y="479"/>
                <a:ext cx="48"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155" name="Group 23"/>
            <p:cNvGrpSpPr>
              <a:grpSpLocks/>
            </p:cNvGrpSpPr>
            <p:nvPr/>
          </p:nvGrpSpPr>
          <p:grpSpPr bwMode="auto">
            <a:xfrm>
              <a:off x="0" y="337"/>
              <a:ext cx="529" cy="479"/>
              <a:chOff x="0" y="0"/>
              <a:chExt cx="529" cy="479"/>
            </a:xfrm>
          </p:grpSpPr>
          <p:sp>
            <p:nvSpPr>
              <p:cNvPr id="6156" name="Arc 23"/>
              <p:cNvSpPr>
                <a:spLocks/>
              </p:cNvSpPr>
              <p:nvPr/>
            </p:nvSpPr>
            <p:spPr bwMode="auto">
              <a:xfrm>
                <a:off x="97" y="0"/>
                <a:ext cx="43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57" name="Line 24"/>
              <p:cNvSpPr>
                <a:spLocks noChangeShapeType="1"/>
              </p:cNvSpPr>
              <p:nvPr/>
            </p:nvSpPr>
            <p:spPr bwMode="auto">
              <a:xfrm flipH="1">
                <a:off x="0" y="383"/>
                <a:ext cx="240"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8" name="Line 25"/>
              <p:cNvSpPr>
                <a:spLocks noChangeShapeType="1"/>
              </p:cNvSpPr>
              <p:nvPr/>
            </p:nvSpPr>
            <p:spPr bwMode="auto">
              <a:xfrm flipH="1">
                <a:off x="48" y="431"/>
                <a:ext cx="144"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59" name="Line 26"/>
              <p:cNvSpPr>
                <a:spLocks noChangeShapeType="1"/>
              </p:cNvSpPr>
              <p:nvPr/>
            </p:nvSpPr>
            <p:spPr bwMode="auto">
              <a:xfrm flipH="1">
                <a:off x="96" y="479"/>
                <a:ext cx="48"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BDFD67B-A711-4DC1-8174-05CC8B5D28A4}" type="slidenum">
              <a:rPr lang="en-US" altLang="zh-CN" sz="1400" b="0">
                <a:solidFill>
                  <a:schemeClr val="accent2"/>
                </a:solidFill>
              </a:rPr>
              <a:pPr algn="r">
                <a:spcBef>
                  <a:spcPct val="0"/>
                </a:spcBef>
                <a:buClrTx/>
                <a:buSzTx/>
                <a:buFont typeface="Arial" pitchFamily="34" charset="0"/>
                <a:buNone/>
              </a:pPr>
              <a:t>50</a:t>
            </a:fld>
            <a:r>
              <a:rPr lang="en-US" altLang="zh-CN" sz="1400" b="0">
                <a:solidFill>
                  <a:schemeClr val="accent2"/>
                </a:solidFill>
              </a:rPr>
              <a:t>-</a:t>
            </a:r>
          </a:p>
        </p:txBody>
      </p:sp>
      <p:sp>
        <p:nvSpPr>
          <p:cNvPr id="51203" name="Rectangle 3"/>
          <p:cNvSpPr>
            <a:spLocks noGrp="1" noChangeArrowheads="1"/>
          </p:cNvSpPr>
          <p:nvPr>
            <p:ph type="body" idx="4294967295"/>
          </p:nvPr>
        </p:nvSpPr>
        <p:spPr>
          <a:xfrm>
            <a:off x="755650" y="1557338"/>
            <a:ext cx="7772400" cy="1584325"/>
          </a:xfrm>
        </p:spPr>
        <p:txBody>
          <a:bodyPr/>
          <a:lstStyle/>
          <a:p>
            <a:pPr>
              <a:spcBef>
                <a:spcPct val="50000"/>
              </a:spcBef>
              <a:buClr>
                <a:schemeClr val="tx2"/>
              </a:buClr>
              <a:buFont typeface="Wingdings" pitchFamily="2" charset="2"/>
              <a:buNone/>
            </a:pPr>
            <a:r>
              <a:rPr lang="en-US" altLang="zh-CN" smtClean="0"/>
              <a:t>2 </a:t>
            </a:r>
            <a:r>
              <a:rPr lang="en-US" altLang="zh-CN" smtClean="0">
                <a:latin typeface="Times New Roman" pitchFamily="18" charset="0"/>
              </a:rPr>
              <a:t>“</a:t>
            </a:r>
            <a:r>
              <a:rPr lang="zh-CN" altLang="en-US" smtClean="0"/>
              <a:t>客房</a:t>
            </a:r>
            <a:r>
              <a:rPr lang="zh-CN" altLang="en-US" smtClean="0">
                <a:latin typeface="Times New Roman" pitchFamily="18" charset="0"/>
              </a:rPr>
              <a:t>”</a:t>
            </a:r>
            <a:r>
              <a:rPr lang="zh-CN" altLang="en-US" smtClean="0"/>
              <a:t>分析</a:t>
            </a:r>
          </a:p>
          <a:p>
            <a:pPr lvl="1" eaLnBrk="1" hangingPunct="1"/>
            <a:r>
              <a:rPr lang="zh-CN" altLang="en-US" sz="2400" smtClean="0"/>
              <a:t>客房应该有不同的类型</a:t>
            </a:r>
          </a:p>
        </p:txBody>
      </p:sp>
      <p:pic>
        <p:nvPicPr>
          <p:cNvPr id="5120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813" y="44450"/>
            <a:ext cx="5257800" cy="693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05" name="Group 5"/>
          <p:cNvGrpSpPr>
            <a:grpSpLocks/>
          </p:cNvGrpSpPr>
          <p:nvPr/>
        </p:nvGrpSpPr>
        <p:grpSpPr bwMode="auto">
          <a:xfrm>
            <a:off x="7164388" y="627063"/>
            <a:ext cx="455612" cy="280987"/>
            <a:chOff x="0" y="0"/>
            <a:chExt cx="271" cy="136"/>
          </a:xfrm>
        </p:grpSpPr>
        <p:sp>
          <p:nvSpPr>
            <p:cNvPr id="51208" name="Line 6"/>
            <p:cNvSpPr>
              <a:spLocks noChangeShapeType="1"/>
            </p:cNvSpPr>
            <p:nvPr/>
          </p:nvSpPr>
          <p:spPr bwMode="auto">
            <a:xfrm>
              <a:off x="0" y="0"/>
              <a:ext cx="90"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9" name="Line 7"/>
            <p:cNvSpPr>
              <a:spLocks noChangeShapeType="1"/>
            </p:cNvSpPr>
            <p:nvPr/>
          </p:nvSpPr>
          <p:spPr bwMode="auto">
            <a:xfrm flipV="1">
              <a:off x="90" y="0"/>
              <a:ext cx="181"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51206"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913" y="2636838"/>
            <a:ext cx="4392612"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7" name="AutoShape 9"/>
          <p:cNvSpPr>
            <a:spLocks noChangeArrowheads="1"/>
          </p:cNvSpPr>
          <p:nvPr/>
        </p:nvSpPr>
        <p:spPr bwMode="auto">
          <a:xfrm>
            <a:off x="5867400" y="2565400"/>
            <a:ext cx="1152525" cy="1008063"/>
          </a:xfrm>
          <a:prstGeom prst="wedgeRoundRectCallout">
            <a:avLst>
              <a:gd name="adj1" fmla="val -75343"/>
              <a:gd name="adj2" fmla="val 34722"/>
              <a:gd name="adj3" fmla="val 16667"/>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400"/>
              <a:t>客房类型</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B44F582C-008C-4CE2-94CC-5A4025D5E670}" type="slidenum">
              <a:rPr lang="en-US" altLang="zh-CN" sz="1400" b="0">
                <a:solidFill>
                  <a:schemeClr val="accent2"/>
                </a:solidFill>
              </a:rPr>
              <a:pPr algn="r">
                <a:spcBef>
                  <a:spcPct val="0"/>
                </a:spcBef>
                <a:buClrTx/>
                <a:buSzTx/>
                <a:buFont typeface="Arial" pitchFamily="34" charset="0"/>
                <a:buNone/>
              </a:pPr>
              <a:t>51</a:t>
            </a:fld>
            <a:r>
              <a:rPr lang="en-US" altLang="zh-CN" sz="1400" b="0">
                <a:solidFill>
                  <a:schemeClr val="accent2"/>
                </a:solidFill>
              </a:rPr>
              <a:t>-</a:t>
            </a:r>
          </a:p>
        </p:txBody>
      </p:sp>
      <p:pic>
        <p:nvPicPr>
          <p:cNvPr id="522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275" y="115888"/>
            <a:ext cx="5041900" cy="665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2228" name="Group 4"/>
          <p:cNvGrpSpPr>
            <a:grpSpLocks/>
          </p:cNvGrpSpPr>
          <p:nvPr/>
        </p:nvGrpSpPr>
        <p:grpSpPr bwMode="auto">
          <a:xfrm>
            <a:off x="7235825" y="692150"/>
            <a:ext cx="430213" cy="215900"/>
            <a:chOff x="0" y="0"/>
            <a:chExt cx="271" cy="136"/>
          </a:xfrm>
        </p:grpSpPr>
        <p:sp>
          <p:nvSpPr>
            <p:cNvPr id="52232" name="Line 5"/>
            <p:cNvSpPr>
              <a:spLocks noChangeShapeType="1"/>
            </p:cNvSpPr>
            <p:nvPr/>
          </p:nvSpPr>
          <p:spPr bwMode="auto">
            <a:xfrm>
              <a:off x="0" y="0"/>
              <a:ext cx="90"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3" name="Line 6"/>
            <p:cNvSpPr>
              <a:spLocks noChangeShapeType="1"/>
            </p:cNvSpPr>
            <p:nvPr/>
          </p:nvSpPr>
          <p:spPr bwMode="auto">
            <a:xfrm flipV="1">
              <a:off x="90" y="0"/>
              <a:ext cx="181"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5222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708275"/>
            <a:ext cx="6696075" cy="389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30" name="AutoShape 9"/>
          <p:cNvSpPr>
            <a:spLocks noChangeArrowheads="1"/>
          </p:cNvSpPr>
          <p:nvPr/>
        </p:nvSpPr>
        <p:spPr bwMode="auto">
          <a:xfrm>
            <a:off x="6156325" y="2997200"/>
            <a:ext cx="1152525" cy="1008063"/>
          </a:xfrm>
          <a:prstGeom prst="wedgeRoundRectCallout">
            <a:avLst>
              <a:gd name="adj1" fmla="val -44352"/>
              <a:gd name="adj2" fmla="val 91417"/>
              <a:gd name="adj3" fmla="val 16667"/>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400"/>
              <a:t>客房状态</a:t>
            </a:r>
          </a:p>
        </p:txBody>
      </p:sp>
      <p:sp>
        <p:nvSpPr>
          <p:cNvPr id="52231" name="Rectangle 10"/>
          <p:cNvSpPr>
            <a:spLocks noGrp="1" noChangeArrowheads="1"/>
          </p:cNvSpPr>
          <p:nvPr>
            <p:ph type="body" idx="4294967295"/>
          </p:nvPr>
        </p:nvSpPr>
        <p:spPr>
          <a:xfrm>
            <a:off x="755650" y="1557338"/>
            <a:ext cx="7772400" cy="1584325"/>
          </a:xfrm>
          <a:noFill/>
        </p:spPr>
        <p:txBody>
          <a:bodyPr/>
          <a:lstStyle/>
          <a:p>
            <a:pPr eaLnBrk="1" hangingPunct="1">
              <a:buFont typeface="Wingdings" pitchFamily="2" charset="2"/>
              <a:buNone/>
            </a:pPr>
            <a:r>
              <a:rPr lang="en-US" altLang="zh-CN" smtClean="0"/>
              <a:t>2 </a:t>
            </a:r>
            <a:r>
              <a:rPr lang="en-US" altLang="zh-CN" smtClean="0">
                <a:latin typeface="Times New Roman" pitchFamily="18" charset="0"/>
              </a:rPr>
              <a:t>“</a:t>
            </a:r>
            <a:r>
              <a:rPr lang="zh-CN" altLang="en-US" smtClean="0"/>
              <a:t>客房</a:t>
            </a:r>
            <a:r>
              <a:rPr lang="zh-CN" altLang="en-US" smtClean="0">
                <a:latin typeface="Times New Roman" pitchFamily="18" charset="0"/>
              </a:rPr>
              <a:t>”</a:t>
            </a:r>
            <a:r>
              <a:rPr lang="zh-CN" altLang="en-US" smtClean="0"/>
              <a:t>分析</a:t>
            </a:r>
          </a:p>
          <a:p>
            <a:pPr lvl="1" eaLnBrk="1" hangingPunct="1"/>
            <a:r>
              <a:rPr lang="zh-CN" altLang="en-US" sz="2400" smtClean="0"/>
              <a:t>客房应该有不同的状态</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BBD95D3-199A-4495-817D-AC26EF8F42AF}" type="slidenum">
              <a:rPr lang="en-US" altLang="zh-CN" sz="1400" b="0">
                <a:solidFill>
                  <a:schemeClr val="accent2"/>
                </a:solidFill>
              </a:rPr>
              <a:pPr algn="r">
                <a:spcBef>
                  <a:spcPct val="0"/>
                </a:spcBef>
                <a:buClrTx/>
                <a:buSzTx/>
                <a:buFont typeface="Arial" pitchFamily="34" charset="0"/>
                <a:buNone/>
              </a:pPr>
              <a:t>52</a:t>
            </a:fld>
            <a:r>
              <a:rPr lang="en-US" altLang="zh-CN" sz="1400" b="0">
                <a:solidFill>
                  <a:schemeClr val="accent2"/>
                </a:solidFill>
              </a:rPr>
              <a:t>-</a:t>
            </a:r>
          </a:p>
        </p:txBody>
      </p:sp>
      <p:pic>
        <p:nvPicPr>
          <p:cNvPr id="532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8400" y="115888"/>
            <a:ext cx="5184775"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3252" name="Group 4"/>
          <p:cNvGrpSpPr>
            <a:grpSpLocks/>
          </p:cNvGrpSpPr>
          <p:nvPr/>
        </p:nvGrpSpPr>
        <p:grpSpPr bwMode="auto">
          <a:xfrm>
            <a:off x="7164388" y="692150"/>
            <a:ext cx="430212" cy="215900"/>
            <a:chOff x="0" y="0"/>
            <a:chExt cx="271" cy="136"/>
          </a:xfrm>
        </p:grpSpPr>
        <p:sp>
          <p:nvSpPr>
            <p:cNvPr id="53259" name="Line 5"/>
            <p:cNvSpPr>
              <a:spLocks noChangeShapeType="1"/>
            </p:cNvSpPr>
            <p:nvPr/>
          </p:nvSpPr>
          <p:spPr bwMode="auto">
            <a:xfrm>
              <a:off x="0" y="0"/>
              <a:ext cx="90"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Line 6"/>
            <p:cNvSpPr>
              <a:spLocks noChangeShapeType="1"/>
            </p:cNvSpPr>
            <p:nvPr/>
          </p:nvSpPr>
          <p:spPr bwMode="auto">
            <a:xfrm flipV="1">
              <a:off x="90" y="0"/>
              <a:ext cx="181"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3253" name="Group 7"/>
          <p:cNvGrpSpPr>
            <a:grpSpLocks/>
          </p:cNvGrpSpPr>
          <p:nvPr/>
        </p:nvGrpSpPr>
        <p:grpSpPr bwMode="auto">
          <a:xfrm>
            <a:off x="5076825" y="692150"/>
            <a:ext cx="430213" cy="215900"/>
            <a:chOff x="0" y="0"/>
            <a:chExt cx="271" cy="136"/>
          </a:xfrm>
        </p:grpSpPr>
        <p:sp>
          <p:nvSpPr>
            <p:cNvPr id="53257" name="Line 8"/>
            <p:cNvSpPr>
              <a:spLocks noChangeShapeType="1"/>
            </p:cNvSpPr>
            <p:nvPr/>
          </p:nvSpPr>
          <p:spPr bwMode="auto">
            <a:xfrm>
              <a:off x="0" y="0"/>
              <a:ext cx="90"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8" name="Line 9"/>
            <p:cNvSpPr>
              <a:spLocks noChangeShapeType="1"/>
            </p:cNvSpPr>
            <p:nvPr/>
          </p:nvSpPr>
          <p:spPr bwMode="auto">
            <a:xfrm flipV="1">
              <a:off x="90" y="0"/>
              <a:ext cx="181"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53254" name="Picture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989138"/>
            <a:ext cx="8064500" cy="379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5" name="AutoShape 11"/>
          <p:cNvSpPr>
            <a:spLocks noChangeArrowheads="1"/>
          </p:cNvSpPr>
          <p:nvPr/>
        </p:nvSpPr>
        <p:spPr bwMode="auto">
          <a:xfrm>
            <a:off x="4356100" y="5302250"/>
            <a:ext cx="1152525" cy="935038"/>
          </a:xfrm>
          <a:prstGeom prst="wedgeRoundRectCallout">
            <a:avLst>
              <a:gd name="adj1" fmla="val -56889"/>
              <a:gd name="adj2" fmla="val -87861"/>
              <a:gd name="adj3" fmla="val 16667"/>
            </a:avLst>
          </a:prstGeom>
          <a:noFill/>
          <a:ln w="19050">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zh-CN" altLang="en-US" sz="2400"/>
              <a:t>组合关系</a:t>
            </a:r>
          </a:p>
        </p:txBody>
      </p:sp>
      <p:sp>
        <p:nvSpPr>
          <p:cNvPr id="53256" name="Rectangle 13"/>
          <p:cNvSpPr>
            <a:spLocks noGrp="1" noChangeArrowheads="1"/>
          </p:cNvSpPr>
          <p:nvPr>
            <p:ph type="body" idx="4294967295"/>
          </p:nvPr>
        </p:nvSpPr>
        <p:spPr>
          <a:xfrm>
            <a:off x="755650" y="1557338"/>
            <a:ext cx="7772400" cy="1584325"/>
          </a:xfrm>
          <a:noFill/>
        </p:spPr>
        <p:txBody>
          <a:bodyPr/>
          <a:lstStyle/>
          <a:p>
            <a:pPr eaLnBrk="1" hangingPunct="1">
              <a:buFont typeface="Wingdings" pitchFamily="2" charset="2"/>
              <a:buNone/>
            </a:pPr>
            <a:r>
              <a:rPr lang="en-US" altLang="zh-CN" smtClean="0"/>
              <a:t>2 </a:t>
            </a:r>
            <a:r>
              <a:rPr lang="en-US" altLang="zh-CN" smtClean="0">
                <a:latin typeface="Times New Roman" pitchFamily="18" charset="0"/>
              </a:rPr>
              <a:t>“</a:t>
            </a:r>
            <a:r>
              <a:rPr lang="zh-CN" altLang="en-US" smtClean="0"/>
              <a:t>客房</a:t>
            </a:r>
            <a:r>
              <a:rPr lang="zh-CN" altLang="en-US" smtClean="0">
                <a:latin typeface="Times New Roman" pitchFamily="18" charset="0"/>
              </a:rPr>
              <a:t>”</a:t>
            </a:r>
            <a:r>
              <a:rPr lang="zh-CN" altLang="en-US" smtClean="0"/>
              <a:t>分析</a:t>
            </a:r>
          </a:p>
          <a:p>
            <a:pPr lvl="1" eaLnBrk="1" hangingPunct="1"/>
            <a:r>
              <a:rPr lang="zh-CN" altLang="en-US" sz="2400" smtClean="0"/>
              <a:t>宾馆记录包含的客房</a:t>
            </a:r>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12EF9ED0-4BD8-4D08-ADBB-09DDBF30A51D}" type="slidenum">
              <a:rPr lang="en-US" altLang="zh-CN" sz="1400" b="0">
                <a:solidFill>
                  <a:schemeClr val="accent2"/>
                </a:solidFill>
              </a:rPr>
              <a:pPr algn="r">
                <a:spcBef>
                  <a:spcPct val="0"/>
                </a:spcBef>
                <a:buClrTx/>
                <a:buSzTx/>
                <a:buFont typeface="Arial" pitchFamily="34" charset="0"/>
                <a:buNone/>
              </a:pPr>
              <a:t>53</a:t>
            </a:fld>
            <a:r>
              <a:rPr lang="en-US" altLang="zh-CN" sz="1400" b="0">
                <a:solidFill>
                  <a:schemeClr val="accent2"/>
                </a:solidFill>
              </a:rPr>
              <a:t>-</a:t>
            </a:r>
          </a:p>
        </p:txBody>
      </p:sp>
      <p:pic>
        <p:nvPicPr>
          <p:cNvPr id="542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115888"/>
            <a:ext cx="5113337" cy="674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4276" name="Group 4"/>
          <p:cNvGrpSpPr>
            <a:grpSpLocks/>
          </p:cNvGrpSpPr>
          <p:nvPr/>
        </p:nvGrpSpPr>
        <p:grpSpPr bwMode="auto">
          <a:xfrm>
            <a:off x="8243888" y="692150"/>
            <a:ext cx="430212" cy="215900"/>
            <a:chOff x="0" y="0"/>
            <a:chExt cx="271" cy="136"/>
          </a:xfrm>
        </p:grpSpPr>
        <p:sp>
          <p:nvSpPr>
            <p:cNvPr id="54279" name="Line 5"/>
            <p:cNvSpPr>
              <a:spLocks noChangeShapeType="1"/>
            </p:cNvSpPr>
            <p:nvPr/>
          </p:nvSpPr>
          <p:spPr bwMode="auto">
            <a:xfrm>
              <a:off x="0" y="0"/>
              <a:ext cx="90"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4280" name="Line 6"/>
            <p:cNvSpPr>
              <a:spLocks noChangeShapeType="1"/>
            </p:cNvSpPr>
            <p:nvPr/>
          </p:nvSpPr>
          <p:spPr bwMode="auto">
            <a:xfrm flipV="1">
              <a:off x="90" y="0"/>
              <a:ext cx="181"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pic>
        <p:nvPicPr>
          <p:cNvPr id="5427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838" y="3213100"/>
            <a:ext cx="5256212"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8" name="Rectangle 8"/>
          <p:cNvSpPr>
            <a:spLocks noGrp="1" noChangeArrowheads="1"/>
          </p:cNvSpPr>
          <p:nvPr>
            <p:ph type="body" idx="4294967295"/>
          </p:nvPr>
        </p:nvSpPr>
        <p:spPr>
          <a:xfrm>
            <a:off x="468313" y="1557338"/>
            <a:ext cx="7772400" cy="1584325"/>
          </a:xfrm>
          <a:noFill/>
        </p:spPr>
        <p:txBody>
          <a:bodyPr/>
          <a:lstStyle/>
          <a:p>
            <a:pPr eaLnBrk="1" hangingPunct="1">
              <a:buFont typeface="Wingdings" pitchFamily="2" charset="2"/>
              <a:buNone/>
            </a:pPr>
            <a:r>
              <a:rPr lang="en-US" altLang="zh-CN" smtClean="0"/>
              <a:t>3 </a:t>
            </a:r>
            <a:r>
              <a:rPr lang="zh-CN" altLang="en-US" smtClean="0"/>
              <a:t>客房预订分析</a:t>
            </a:r>
          </a:p>
          <a:p>
            <a:pPr lvl="1" eaLnBrk="1" hangingPunct="1"/>
            <a:r>
              <a:rPr lang="zh-CN" altLang="en-US" sz="2400" smtClean="0"/>
              <a:t>通过 </a:t>
            </a:r>
            <a:r>
              <a:rPr lang="zh-CN" altLang="en-US" sz="2400" smtClean="0">
                <a:latin typeface="Times New Roman" pitchFamily="18" charset="0"/>
              </a:rPr>
              <a:t>“</a:t>
            </a:r>
            <a:r>
              <a:rPr lang="zh-CN" altLang="en-US" sz="2400" smtClean="0"/>
              <a:t>订单</a:t>
            </a:r>
            <a:r>
              <a:rPr lang="zh-CN" altLang="en-US" sz="2400" smtClean="0">
                <a:latin typeface="Times New Roman" pitchFamily="18" charset="0"/>
              </a:rPr>
              <a:t>”</a:t>
            </a:r>
            <a:r>
              <a:rPr lang="zh-CN" altLang="en-US" sz="2400" smtClean="0"/>
              <a:t>描述客房的预订信息，</a:t>
            </a:r>
            <a:r>
              <a:rPr lang="zh-CN" altLang="en-US" sz="2400" smtClean="0">
                <a:latin typeface="Times New Roman" pitchFamily="18" charset="0"/>
              </a:rPr>
              <a:t>“</a:t>
            </a:r>
            <a:r>
              <a:rPr lang="zh-CN" altLang="en-US" sz="2400" smtClean="0"/>
              <a:t>订单</a:t>
            </a:r>
            <a:r>
              <a:rPr lang="zh-CN" altLang="en-US" sz="2400" smtClean="0">
                <a:latin typeface="Times New Roman" pitchFamily="18" charset="0"/>
              </a:rPr>
              <a:t>”</a:t>
            </a:r>
            <a:r>
              <a:rPr lang="zh-CN" altLang="en-US" sz="2400" smtClean="0"/>
              <a:t>应该有状态，提取</a:t>
            </a:r>
            <a:r>
              <a:rPr lang="zh-CN" altLang="en-US" sz="2400" smtClean="0">
                <a:latin typeface="Times New Roman" pitchFamily="18" charset="0"/>
              </a:rPr>
              <a:t>“</a:t>
            </a:r>
            <a:r>
              <a:rPr lang="zh-CN" altLang="en-US" sz="2400" smtClean="0"/>
              <a:t>订单状态</a:t>
            </a:r>
            <a:r>
              <a:rPr lang="zh-CN" altLang="en-US" sz="2400" smtClean="0">
                <a:latin typeface="Times New Roman" pitchFamily="18" charset="0"/>
              </a:rPr>
              <a:t>”</a:t>
            </a:r>
            <a:endParaRPr lang="zh-CN" altLang="en-US" sz="2400" smtClean="0"/>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CC8BC0FF-FF9A-4890-8C74-80B6232C0F2C}" type="slidenum">
              <a:rPr lang="en-US" altLang="zh-CN" sz="1400" b="0">
                <a:solidFill>
                  <a:schemeClr val="accent2"/>
                </a:solidFill>
              </a:rPr>
              <a:pPr algn="r">
                <a:spcBef>
                  <a:spcPct val="0"/>
                </a:spcBef>
                <a:buClrTx/>
                <a:buSzTx/>
                <a:buFont typeface="Arial" pitchFamily="34" charset="0"/>
                <a:buNone/>
              </a:pPr>
              <a:t>54</a:t>
            </a:fld>
            <a:r>
              <a:rPr lang="en-US" altLang="zh-CN" sz="1400" b="0">
                <a:solidFill>
                  <a:schemeClr val="accent2"/>
                </a:solidFill>
              </a:rPr>
              <a:t>-</a:t>
            </a:r>
          </a:p>
        </p:txBody>
      </p:sp>
      <p:pic>
        <p:nvPicPr>
          <p:cNvPr id="552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838" y="133350"/>
            <a:ext cx="50419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5300" name="Group 4"/>
          <p:cNvGrpSpPr>
            <a:grpSpLocks/>
          </p:cNvGrpSpPr>
          <p:nvPr/>
        </p:nvGrpSpPr>
        <p:grpSpPr bwMode="auto">
          <a:xfrm>
            <a:off x="7085013" y="692150"/>
            <a:ext cx="511175" cy="215900"/>
            <a:chOff x="0" y="0"/>
            <a:chExt cx="271" cy="136"/>
          </a:xfrm>
        </p:grpSpPr>
        <p:sp>
          <p:nvSpPr>
            <p:cNvPr id="55312" name="Line 5"/>
            <p:cNvSpPr>
              <a:spLocks noChangeShapeType="1"/>
            </p:cNvSpPr>
            <p:nvPr/>
          </p:nvSpPr>
          <p:spPr bwMode="auto">
            <a:xfrm>
              <a:off x="0" y="0"/>
              <a:ext cx="90"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3" name="Line 6"/>
            <p:cNvSpPr>
              <a:spLocks noChangeShapeType="1"/>
            </p:cNvSpPr>
            <p:nvPr/>
          </p:nvSpPr>
          <p:spPr bwMode="auto">
            <a:xfrm flipV="1">
              <a:off x="90" y="0"/>
              <a:ext cx="181"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01" name="Group 7"/>
          <p:cNvGrpSpPr>
            <a:grpSpLocks/>
          </p:cNvGrpSpPr>
          <p:nvPr/>
        </p:nvGrpSpPr>
        <p:grpSpPr bwMode="auto">
          <a:xfrm>
            <a:off x="5076825" y="692150"/>
            <a:ext cx="511175" cy="215900"/>
            <a:chOff x="0" y="0"/>
            <a:chExt cx="271" cy="136"/>
          </a:xfrm>
        </p:grpSpPr>
        <p:sp>
          <p:nvSpPr>
            <p:cNvPr id="55310" name="Line 8"/>
            <p:cNvSpPr>
              <a:spLocks noChangeShapeType="1"/>
            </p:cNvSpPr>
            <p:nvPr/>
          </p:nvSpPr>
          <p:spPr bwMode="auto">
            <a:xfrm>
              <a:off x="0" y="0"/>
              <a:ext cx="90"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11" name="Line 9"/>
            <p:cNvSpPr>
              <a:spLocks noChangeShapeType="1"/>
            </p:cNvSpPr>
            <p:nvPr/>
          </p:nvSpPr>
          <p:spPr bwMode="auto">
            <a:xfrm flipV="1">
              <a:off x="90" y="0"/>
              <a:ext cx="181"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02" name="Group 10"/>
          <p:cNvGrpSpPr>
            <a:grpSpLocks/>
          </p:cNvGrpSpPr>
          <p:nvPr/>
        </p:nvGrpSpPr>
        <p:grpSpPr bwMode="auto">
          <a:xfrm>
            <a:off x="8093075" y="692150"/>
            <a:ext cx="511175" cy="215900"/>
            <a:chOff x="0" y="0"/>
            <a:chExt cx="271" cy="136"/>
          </a:xfrm>
        </p:grpSpPr>
        <p:sp>
          <p:nvSpPr>
            <p:cNvPr id="55308" name="Line 11"/>
            <p:cNvSpPr>
              <a:spLocks noChangeShapeType="1"/>
            </p:cNvSpPr>
            <p:nvPr/>
          </p:nvSpPr>
          <p:spPr bwMode="auto">
            <a:xfrm>
              <a:off x="0" y="0"/>
              <a:ext cx="90"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9" name="Line 12"/>
            <p:cNvSpPr>
              <a:spLocks noChangeShapeType="1"/>
            </p:cNvSpPr>
            <p:nvPr/>
          </p:nvSpPr>
          <p:spPr bwMode="auto">
            <a:xfrm flipV="1">
              <a:off x="90" y="0"/>
              <a:ext cx="181"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5303" name="Group 13"/>
          <p:cNvGrpSpPr>
            <a:grpSpLocks/>
          </p:cNvGrpSpPr>
          <p:nvPr/>
        </p:nvGrpSpPr>
        <p:grpSpPr bwMode="auto">
          <a:xfrm>
            <a:off x="6076950" y="692150"/>
            <a:ext cx="511175" cy="215900"/>
            <a:chOff x="0" y="0"/>
            <a:chExt cx="271" cy="136"/>
          </a:xfrm>
        </p:grpSpPr>
        <p:sp>
          <p:nvSpPr>
            <p:cNvPr id="55306" name="Line 14"/>
            <p:cNvSpPr>
              <a:spLocks noChangeShapeType="1"/>
            </p:cNvSpPr>
            <p:nvPr/>
          </p:nvSpPr>
          <p:spPr bwMode="auto">
            <a:xfrm>
              <a:off x="0" y="0"/>
              <a:ext cx="90"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5307" name="Line 15"/>
            <p:cNvSpPr>
              <a:spLocks noChangeShapeType="1"/>
            </p:cNvSpPr>
            <p:nvPr/>
          </p:nvSpPr>
          <p:spPr bwMode="auto">
            <a:xfrm flipV="1">
              <a:off x="90" y="0"/>
              <a:ext cx="181" cy="136"/>
            </a:xfrm>
            <a:prstGeom prst="line">
              <a:avLst/>
            </a:prstGeom>
            <a:noFill/>
            <a:ln w="5715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5304" name="Rectangle 16"/>
          <p:cNvSpPr>
            <a:spLocks noGrp="1" noChangeArrowheads="1"/>
          </p:cNvSpPr>
          <p:nvPr>
            <p:ph type="body" idx="4294967295"/>
          </p:nvPr>
        </p:nvSpPr>
        <p:spPr>
          <a:xfrm>
            <a:off x="539750" y="1557338"/>
            <a:ext cx="8424738" cy="1800225"/>
          </a:xfrm>
          <a:noFill/>
        </p:spPr>
        <p:txBody>
          <a:bodyPr/>
          <a:lstStyle/>
          <a:p>
            <a:pPr eaLnBrk="1" hangingPunct="1">
              <a:buFont typeface="Wingdings" pitchFamily="2" charset="2"/>
              <a:buNone/>
            </a:pPr>
            <a:r>
              <a:rPr lang="en-US" altLang="zh-CN" dirty="0" smtClean="0"/>
              <a:t>3 </a:t>
            </a:r>
            <a:r>
              <a:rPr lang="zh-CN" altLang="en-US" dirty="0" smtClean="0"/>
              <a:t>客房预订分析</a:t>
            </a:r>
          </a:p>
          <a:p>
            <a:pPr lvl="1" eaLnBrk="1" hangingPunct="1"/>
            <a:r>
              <a:rPr lang="zh-CN" altLang="en-US" sz="2400" dirty="0" smtClean="0"/>
              <a:t>客房预订涉及到</a:t>
            </a:r>
            <a:r>
              <a:rPr lang="zh-CN" altLang="en-US" sz="2400" dirty="0" smtClean="0">
                <a:latin typeface="Times New Roman" pitchFamily="18" charset="0"/>
              </a:rPr>
              <a:t>“</a:t>
            </a:r>
            <a:r>
              <a:rPr lang="zh-CN" altLang="en-US" sz="2400" dirty="0" smtClean="0"/>
              <a:t>学生</a:t>
            </a:r>
            <a:r>
              <a:rPr lang="zh-CN" altLang="en-US" sz="2400" dirty="0" smtClean="0">
                <a:latin typeface="Times New Roman" pitchFamily="18" charset="0"/>
              </a:rPr>
              <a:t>”</a:t>
            </a:r>
            <a:r>
              <a:rPr lang="zh-CN" altLang="en-US" sz="2400" dirty="0" smtClean="0"/>
              <a:t>，</a:t>
            </a:r>
            <a:r>
              <a:rPr lang="zh-CN" altLang="en-US" sz="2400" dirty="0" smtClean="0">
                <a:latin typeface="Times New Roman" pitchFamily="18" charset="0"/>
              </a:rPr>
              <a:t>“</a:t>
            </a:r>
            <a:r>
              <a:rPr lang="zh-CN" altLang="en-US" sz="2400" dirty="0" smtClean="0"/>
              <a:t>订单</a:t>
            </a:r>
            <a:r>
              <a:rPr lang="zh-CN" altLang="en-US" sz="2400" dirty="0" smtClean="0">
                <a:latin typeface="Times New Roman" pitchFamily="18" charset="0"/>
              </a:rPr>
              <a:t>”</a:t>
            </a:r>
            <a:r>
              <a:rPr lang="zh-CN" altLang="en-US" sz="2400" dirty="0" smtClean="0"/>
              <a:t>，</a:t>
            </a:r>
            <a:r>
              <a:rPr lang="zh-CN" altLang="en-US" sz="2400" dirty="0" smtClean="0">
                <a:latin typeface="Times New Roman" pitchFamily="18" charset="0"/>
              </a:rPr>
              <a:t>“</a:t>
            </a:r>
            <a:r>
              <a:rPr lang="zh-CN" altLang="en-US" sz="2400" dirty="0" smtClean="0"/>
              <a:t>宾馆</a:t>
            </a:r>
            <a:r>
              <a:rPr lang="zh-CN" altLang="en-US" sz="2400" dirty="0" smtClean="0">
                <a:latin typeface="Times New Roman" pitchFamily="18" charset="0"/>
              </a:rPr>
              <a:t>”</a:t>
            </a:r>
            <a:r>
              <a:rPr lang="zh-CN" altLang="en-US" sz="2400" dirty="0" smtClean="0"/>
              <a:t>和</a:t>
            </a:r>
            <a:r>
              <a:rPr lang="zh-CN" altLang="en-US" sz="2400" dirty="0" smtClean="0">
                <a:latin typeface="Times New Roman" pitchFamily="18" charset="0"/>
              </a:rPr>
              <a:t>“</a:t>
            </a:r>
            <a:r>
              <a:rPr lang="zh-CN" altLang="en-US" sz="2400" dirty="0" smtClean="0"/>
              <a:t>客房</a:t>
            </a:r>
            <a:r>
              <a:rPr lang="zh-CN" altLang="en-US" sz="2400" dirty="0" smtClean="0">
                <a:latin typeface="Times New Roman" pitchFamily="18" charset="0"/>
              </a:rPr>
              <a:t>”</a:t>
            </a:r>
            <a:r>
              <a:rPr lang="zh-CN" altLang="en-US" sz="2400" dirty="0" smtClean="0"/>
              <a:t>几个类</a:t>
            </a:r>
          </a:p>
          <a:p>
            <a:pPr lvl="1" eaLnBrk="1" hangingPunct="1"/>
            <a:r>
              <a:rPr lang="zh-CN" altLang="en-US" sz="2400" dirty="0" smtClean="0"/>
              <a:t>假设一个订单可以预订到多个客房。</a:t>
            </a:r>
          </a:p>
        </p:txBody>
      </p:sp>
      <p:pic>
        <p:nvPicPr>
          <p:cNvPr id="55305" name="Picture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357563"/>
            <a:ext cx="5616575" cy="299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CA715CC5-A25E-40B0-91AF-0D4A6C6927E2}" type="slidenum">
              <a:rPr lang="en-US" altLang="zh-CN" sz="1400" b="0">
                <a:solidFill>
                  <a:schemeClr val="accent2"/>
                </a:solidFill>
              </a:rPr>
              <a:pPr algn="r">
                <a:spcBef>
                  <a:spcPct val="0"/>
                </a:spcBef>
                <a:buClrTx/>
                <a:buSzTx/>
                <a:buFont typeface="Arial" pitchFamily="34" charset="0"/>
                <a:buNone/>
              </a:pPr>
              <a:t>55</a:t>
            </a:fld>
            <a:r>
              <a:rPr lang="en-US" altLang="zh-CN" sz="1400" b="0">
                <a:solidFill>
                  <a:schemeClr val="accent2"/>
                </a:solidFill>
              </a:rPr>
              <a:t>-</a:t>
            </a:r>
          </a:p>
        </p:txBody>
      </p:sp>
      <p:pic>
        <p:nvPicPr>
          <p:cNvPr id="563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188913"/>
            <a:ext cx="7489825" cy="548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4" name="Text Box 2"/>
          <p:cNvSpPr txBox="1">
            <a:spLocks noChangeArrowheads="1"/>
          </p:cNvSpPr>
          <p:nvPr/>
        </p:nvSpPr>
        <p:spPr bwMode="auto">
          <a:xfrm>
            <a:off x="395288" y="188913"/>
            <a:ext cx="42481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3600">
                <a:solidFill>
                  <a:schemeClr val="tx2"/>
                </a:solidFill>
                <a:latin typeface="Times New Roman" pitchFamily="18" charset="0"/>
                <a:ea typeface="幼圆" pitchFamily="49" charset="-122"/>
              </a:rPr>
              <a:t>4 </a:t>
            </a:r>
            <a:r>
              <a:rPr lang="zh-CN" altLang="en-US" sz="3600">
                <a:solidFill>
                  <a:schemeClr val="tx2"/>
                </a:solidFill>
                <a:latin typeface="Times New Roman" pitchFamily="18" charset="0"/>
                <a:ea typeface="幼圆" pitchFamily="49" charset="-122"/>
              </a:rPr>
              <a:t>画出完整类图</a:t>
            </a:r>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CDC528FB-D256-483F-AA99-B6568DCDF750}" type="slidenum">
              <a:rPr lang="en-US" altLang="zh-CN" sz="1400" b="0">
                <a:solidFill>
                  <a:schemeClr val="accent2"/>
                </a:solidFill>
              </a:rPr>
              <a:pPr algn="r">
                <a:spcBef>
                  <a:spcPct val="0"/>
                </a:spcBef>
                <a:buClrTx/>
                <a:buSzTx/>
                <a:buFont typeface="Arial" pitchFamily="34" charset="0"/>
                <a:buNone/>
              </a:pPr>
              <a:t>56</a:t>
            </a:fld>
            <a:r>
              <a:rPr lang="en-US" altLang="zh-CN" sz="1400" b="0">
                <a:solidFill>
                  <a:schemeClr val="accent2"/>
                </a:solidFill>
              </a:rPr>
              <a:t>-</a:t>
            </a:r>
          </a:p>
        </p:txBody>
      </p:sp>
      <p:sp>
        <p:nvSpPr>
          <p:cNvPr id="57347" name="Rectangle 2"/>
          <p:cNvSpPr>
            <a:spLocks noGrp="1" noChangeArrowheads="1"/>
          </p:cNvSpPr>
          <p:nvPr>
            <p:ph type="title" idx="4294967295"/>
          </p:nvPr>
        </p:nvSpPr>
        <p:spPr/>
        <p:txBody>
          <a:bodyPr/>
          <a:lstStyle/>
          <a:p>
            <a:pPr eaLnBrk="1" hangingPunct="1"/>
            <a:r>
              <a:rPr lang="zh-CN" altLang="en-US" smtClean="0"/>
              <a:t>本章目录</a:t>
            </a:r>
          </a:p>
        </p:txBody>
      </p:sp>
      <p:sp>
        <p:nvSpPr>
          <p:cNvPr id="57348" name="Rectangle 3"/>
          <p:cNvSpPr>
            <a:spLocks noGrp="1" noChangeArrowheads="1"/>
          </p:cNvSpPr>
          <p:nvPr>
            <p:ph type="body" idx="4294967295"/>
          </p:nvPr>
        </p:nvSpPr>
        <p:spPr>
          <a:xfrm>
            <a:off x="755650" y="1628775"/>
            <a:ext cx="7772400" cy="4465638"/>
          </a:xfrm>
        </p:spPr>
        <p:txBody>
          <a:bodyPr/>
          <a:lstStyle/>
          <a:p>
            <a:pPr eaLnBrk="1" hangingPunct="1"/>
            <a:r>
              <a:rPr lang="en-US" altLang="zh-CN" smtClean="0"/>
              <a:t>2.1 UML</a:t>
            </a:r>
            <a:r>
              <a:rPr lang="zh-CN" altLang="en-US" smtClean="0"/>
              <a:t>结构</a:t>
            </a:r>
          </a:p>
          <a:p>
            <a:pPr eaLnBrk="1" hangingPunct="1"/>
            <a:r>
              <a:rPr lang="en-US" altLang="zh-CN" smtClean="0"/>
              <a:t>2.2 </a:t>
            </a:r>
            <a:r>
              <a:rPr lang="zh-CN" altLang="en-US" smtClean="0"/>
              <a:t>物件</a:t>
            </a:r>
          </a:p>
          <a:p>
            <a:pPr eaLnBrk="1" hangingPunct="1"/>
            <a:r>
              <a:rPr lang="en-US" altLang="zh-CN" smtClean="0"/>
              <a:t>2.3 </a:t>
            </a:r>
            <a:r>
              <a:rPr lang="zh-CN" altLang="en-US" smtClean="0"/>
              <a:t>关系</a:t>
            </a:r>
          </a:p>
          <a:p>
            <a:pPr eaLnBrk="1" hangingPunct="1"/>
            <a:r>
              <a:rPr lang="en-US" altLang="zh-CN" smtClean="0"/>
              <a:t>2.4 </a:t>
            </a:r>
            <a:r>
              <a:rPr lang="zh-CN" altLang="en-US" smtClean="0"/>
              <a:t>公共机制</a:t>
            </a:r>
          </a:p>
          <a:p>
            <a:pPr eaLnBrk="1" hangingPunct="1"/>
            <a:r>
              <a:rPr lang="en-US" altLang="zh-CN" smtClean="0"/>
              <a:t>2.5 </a:t>
            </a:r>
            <a:r>
              <a:rPr lang="zh-CN" altLang="en-US" smtClean="0"/>
              <a:t>构架</a:t>
            </a:r>
          </a:p>
          <a:p>
            <a:pPr eaLnBrk="1" hangingPunct="1"/>
            <a:endParaRPr lang="en-US" altLang="zh-CN" smtClean="0"/>
          </a:p>
        </p:txBody>
      </p:sp>
      <p:sp>
        <p:nvSpPr>
          <p:cNvPr id="57349" name="Rectangle 4"/>
          <p:cNvSpPr>
            <a:spLocks noChangeArrowheads="1"/>
          </p:cNvSpPr>
          <p:nvPr/>
        </p:nvSpPr>
        <p:spPr bwMode="auto">
          <a:xfrm>
            <a:off x="3922713" y="1628775"/>
            <a:ext cx="4752975" cy="475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r>
              <a:rPr lang="en-US" altLang="zh-CN"/>
              <a:t>2.6 UML</a:t>
            </a:r>
            <a:r>
              <a:rPr lang="zh-CN" altLang="en-US"/>
              <a:t>图概述</a:t>
            </a:r>
          </a:p>
          <a:p>
            <a:pPr eaLnBrk="1" hangingPunct="1"/>
            <a:r>
              <a:rPr lang="en-US" altLang="zh-CN"/>
              <a:t>2.7 </a:t>
            </a:r>
            <a:r>
              <a:rPr lang="zh-CN" altLang="en-US"/>
              <a:t>用例图</a:t>
            </a:r>
          </a:p>
          <a:p>
            <a:pPr eaLnBrk="1" hangingPunct="1"/>
            <a:r>
              <a:rPr lang="en-US" altLang="zh-CN"/>
              <a:t>2.8 </a:t>
            </a:r>
            <a:r>
              <a:rPr lang="zh-CN" altLang="en-US"/>
              <a:t>类图</a:t>
            </a:r>
          </a:p>
          <a:p>
            <a:pPr eaLnBrk="1" hangingPunct="1"/>
            <a:r>
              <a:rPr lang="en-US" altLang="zh-CN">
                <a:solidFill>
                  <a:schemeClr val="hlink"/>
                </a:solidFill>
              </a:rPr>
              <a:t>2.9 </a:t>
            </a:r>
            <a:r>
              <a:rPr lang="zh-CN" altLang="en-US">
                <a:solidFill>
                  <a:schemeClr val="hlink"/>
                </a:solidFill>
              </a:rPr>
              <a:t>对象图和包图</a:t>
            </a:r>
          </a:p>
          <a:p>
            <a:pPr eaLnBrk="1" hangingPunct="1"/>
            <a:r>
              <a:rPr lang="en-US" altLang="zh-CN"/>
              <a:t>2.10 </a:t>
            </a:r>
            <a:r>
              <a:rPr lang="zh-CN" altLang="en-US"/>
              <a:t>顺序图和通信图</a:t>
            </a:r>
          </a:p>
          <a:p>
            <a:pPr eaLnBrk="1" hangingPunct="1"/>
            <a:r>
              <a:rPr lang="en-US" altLang="zh-CN"/>
              <a:t>2.11 </a:t>
            </a:r>
            <a:r>
              <a:rPr lang="zh-CN" altLang="en-US"/>
              <a:t>状态图和活动图</a:t>
            </a:r>
          </a:p>
          <a:p>
            <a:pPr eaLnBrk="1" hangingPunct="1"/>
            <a:r>
              <a:rPr lang="en-US" altLang="zh-CN"/>
              <a:t>2.12 </a:t>
            </a:r>
            <a:r>
              <a:rPr lang="zh-CN" altLang="en-US"/>
              <a:t>组件图和部署图</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40EDB828-B78A-4E49-A161-E0BE3CF3B257}" type="slidenum">
              <a:rPr lang="en-US" altLang="zh-CN" sz="1400" b="0">
                <a:solidFill>
                  <a:schemeClr val="accent2"/>
                </a:solidFill>
              </a:rPr>
              <a:pPr algn="r">
                <a:spcBef>
                  <a:spcPct val="0"/>
                </a:spcBef>
                <a:buClrTx/>
                <a:buSzTx/>
                <a:buFont typeface="Arial" pitchFamily="34" charset="0"/>
                <a:buNone/>
              </a:pPr>
              <a:t>57</a:t>
            </a:fld>
            <a:r>
              <a:rPr lang="en-US" altLang="zh-CN" sz="1400" b="0">
                <a:solidFill>
                  <a:schemeClr val="accent2"/>
                </a:solidFill>
              </a:rPr>
              <a:t>-</a:t>
            </a:r>
          </a:p>
        </p:txBody>
      </p:sp>
      <p:sp>
        <p:nvSpPr>
          <p:cNvPr id="58371" name="Rectangle 2"/>
          <p:cNvSpPr>
            <a:spLocks noGrp="1" noChangeArrowheads="1"/>
          </p:cNvSpPr>
          <p:nvPr>
            <p:ph type="title" idx="4294967295"/>
          </p:nvPr>
        </p:nvSpPr>
        <p:spPr/>
        <p:txBody>
          <a:bodyPr/>
          <a:lstStyle/>
          <a:p>
            <a:pPr eaLnBrk="1" hangingPunct="1"/>
            <a:r>
              <a:rPr lang="zh-CN" altLang="en-US" smtClean="0"/>
              <a:t>2.9 对象图</a:t>
            </a:r>
          </a:p>
        </p:txBody>
      </p:sp>
      <p:sp>
        <p:nvSpPr>
          <p:cNvPr id="94212" name="Rectangle 4"/>
          <p:cNvSpPr>
            <a:spLocks noChangeArrowheads="1"/>
          </p:cNvSpPr>
          <p:nvPr/>
        </p:nvSpPr>
        <p:spPr bwMode="auto">
          <a:xfrm>
            <a:off x="483618" y="1865788"/>
            <a:ext cx="8208963" cy="2936188"/>
          </a:xfrm>
          <a:prstGeom prst="rect">
            <a:avLst/>
          </a:prstGeom>
          <a:noFill/>
          <a:ln w="9525">
            <a:noFill/>
            <a:miter lim="800000"/>
            <a:headEnd/>
            <a:tailEnd/>
          </a:ln>
        </p:spPr>
        <p:txBody>
          <a:bodyPr anchor="ctr">
            <a:spAutoFit/>
          </a:bodyPr>
          <a:lstStyle/>
          <a:p>
            <a:pPr algn="just" eaLnBrk="1" hangingPunct="1">
              <a:lnSpc>
                <a:spcPct val="110000"/>
              </a:lnSpc>
              <a:buFont typeface="Arial" panose="020B0604020202020204" pitchFamily="34" charset="0"/>
              <a:buNone/>
              <a:defRPr/>
            </a:pPr>
            <a:r>
              <a:rPr lang="zh-CN" altLang="en-US" sz="2800" b="1" u="sng" dirty="0">
                <a:solidFill>
                  <a:srgbClr val="660066"/>
                </a:solidFill>
              </a:rPr>
              <a:t>对象图</a:t>
            </a:r>
            <a:r>
              <a:rPr lang="zh-CN" altLang="en-US" sz="2800" b="1" dirty="0"/>
              <a:t>：表示在某一时刻类的</a:t>
            </a:r>
            <a:r>
              <a:rPr lang="zh-CN" altLang="en-US" sz="2800" b="1" dirty="0" smtClean="0"/>
              <a:t>对象的静态</a:t>
            </a:r>
            <a:r>
              <a:rPr lang="zh-CN" altLang="en-US" sz="2800" b="1" dirty="0"/>
              <a:t>结构和</a:t>
            </a:r>
            <a:r>
              <a:rPr lang="zh-CN" altLang="en-US" sz="2800" b="1" dirty="0" smtClean="0"/>
              <a:t>行为</a:t>
            </a:r>
            <a:endParaRPr lang="en-US" altLang="zh-CN" sz="2800" b="1" dirty="0" smtClean="0"/>
          </a:p>
          <a:p>
            <a:pPr algn="just" eaLnBrk="1" hangingPunct="1">
              <a:lnSpc>
                <a:spcPct val="110000"/>
              </a:lnSpc>
              <a:buFont typeface="Arial" panose="020B0604020202020204" pitchFamily="34" charset="0"/>
              <a:buNone/>
              <a:defRPr/>
            </a:pPr>
            <a:r>
              <a:rPr lang="en-US" sz="2800" b="1" dirty="0" smtClean="0"/>
              <a:t>An </a:t>
            </a:r>
            <a:r>
              <a:rPr lang="en-US" sz="2800" b="1" u="sng" dirty="0">
                <a:solidFill>
                  <a:srgbClr val="660066"/>
                </a:solidFill>
                <a:effectLst>
                  <a:outerShdw blurRad="38100" dist="38100" dir="2700000" algn="tl">
                    <a:srgbClr val="C0C0C0"/>
                  </a:outerShdw>
                </a:effectLst>
              </a:rPr>
              <a:t>object diagram</a:t>
            </a:r>
            <a:r>
              <a:rPr lang="en-US" sz="2800" b="1" dirty="0"/>
              <a:t> represents a concrete situation </a:t>
            </a:r>
            <a:r>
              <a:rPr lang="en-US" sz="2800" b="1" dirty="0">
                <a:solidFill>
                  <a:schemeClr val="hlink"/>
                </a:solidFill>
              </a:rPr>
              <a:t>at a given time</a:t>
            </a:r>
            <a:r>
              <a:rPr lang="en-US" sz="2800" b="1" dirty="0"/>
              <a:t>, it express both the static structure (found in class diagrams) and behavior</a:t>
            </a:r>
            <a:r>
              <a:rPr lang="en-US" sz="2800" dirty="0"/>
              <a:t> </a:t>
            </a:r>
            <a:endParaRPr lang="zh-CN" altLang="en-US" sz="2800" dirty="0"/>
          </a:p>
        </p:txBody>
      </p:sp>
      <p:sp>
        <p:nvSpPr>
          <p:cNvPr id="94213" name="AutoShape 5"/>
          <p:cNvSpPr>
            <a:spLocks noChangeArrowheads="1"/>
          </p:cNvSpPr>
          <p:nvPr/>
        </p:nvSpPr>
        <p:spPr bwMode="auto">
          <a:xfrm>
            <a:off x="2843808" y="4581525"/>
            <a:ext cx="5760789" cy="1871663"/>
          </a:xfrm>
          <a:prstGeom prst="cloudCallout">
            <a:avLst>
              <a:gd name="adj1" fmla="val -41653"/>
              <a:gd name="adj2" fmla="val -90204"/>
            </a:avLst>
          </a:prstGeom>
          <a:noFill/>
          <a:ln w="19050">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zh-CN" altLang="en-US" sz="2000" dirty="0">
                <a:latin typeface="宋体" pitchFamily="2" charset="-122"/>
              </a:rPr>
              <a:t>描述类图在某一时刻，各个类中的对象</a:t>
            </a:r>
            <a:r>
              <a:rPr lang="zh-CN" altLang="en-US" sz="2000" dirty="0">
                <a:solidFill>
                  <a:schemeClr val="hlink"/>
                </a:solidFill>
                <a:latin typeface="宋体" pitchFamily="2" charset="-122"/>
              </a:rPr>
              <a:t>相互之间的关系</a:t>
            </a:r>
            <a:r>
              <a:rPr lang="zh-CN" altLang="en-US" sz="2000" dirty="0">
                <a:latin typeface="宋体" pitchFamily="2" charset="-122"/>
              </a:rPr>
              <a:t>，相当于对类图在</a:t>
            </a:r>
            <a:r>
              <a:rPr lang="zh-CN" altLang="en-US" sz="2000" dirty="0">
                <a:solidFill>
                  <a:schemeClr val="hlink"/>
                </a:solidFill>
                <a:latin typeface="宋体" pitchFamily="2" charset="-122"/>
              </a:rPr>
              <a:t>某时刻的一个快照</a:t>
            </a:r>
            <a:r>
              <a:rPr lang="zh-CN" altLang="en-US" sz="2000" dirty="0">
                <a:latin typeface="宋体"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94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4"/>
          <p:cNvSpPr>
            <a:spLocks noChangeArrowheads="1"/>
          </p:cNvSpPr>
          <p:nvPr/>
        </p:nvSpPr>
        <p:spPr bwMode="auto">
          <a:xfrm>
            <a:off x="684213" y="4292601"/>
            <a:ext cx="6696075" cy="648568"/>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59395" name="Rectangle 2"/>
          <p:cNvSpPr>
            <a:spLocks noGrp="1" noChangeArrowheads="1"/>
          </p:cNvSpPr>
          <p:nvPr>
            <p:ph type="title" idx="4294967295"/>
          </p:nvPr>
        </p:nvSpPr>
        <p:spPr>
          <a:xfrm>
            <a:off x="574675" y="304800"/>
            <a:ext cx="8001000" cy="1216025"/>
          </a:xfrm>
        </p:spPr>
        <p:txBody>
          <a:bodyPr/>
          <a:lstStyle/>
          <a:p>
            <a:pPr eaLnBrk="1" hangingPunct="1"/>
            <a:r>
              <a:rPr lang="zh-CN" altLang="en-US" smtClean="0"/>
              <a:t>对象图 </a:t>
            </a:r>
          </a:p>
        </p:txBody>
      </p:sp>
      <p:sp>
        <p:nvSpPr>
          <p:cNvPr id="59396" name="Rectangle 3"/>
          <p:cNvSpPr>
            <a:spLocks noGrp="1" noChangeArrowheads="1"/>
          </p:cNvSpPr>
          <p:nvPr>
            <p:ph type="body" idx="4294967295"/>
          </p:nvPr>
        </p:nvSpPr>
        <p:spPr>
          <a:xfrm>
            <a:off x="566738" y="1752600"/>
            <a:ext cx="8001000" cy="4267200"/>
          </a:xfrm>
        </p:spPr>
        <p:txBody>
          <a:bodyPr/>
          <a:lstStyle/>
          <a:p>
            <a:pPr eaLnBrk="1" hangingPunct="1"/>
            <a:r>
              <a:rPr lang="zh-CN" altLang="en-US" smtClean="0"/>
              <a:t>对象图由对象和对象间的链组成</a:t>
            </a:r>
          </a:p>
          <a:p>
            <a:pPr eaLnBrk="1" hangingPunct="1"/>
            <a:r>
              <a:rPr lang="zh-CN" altLang="en-US" smtClean="0"/>
              <a:t>可以表示为：</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对象图 </a:t>
            </a:r>
            <a:r>
              <a:rPr lang="en-US" altLang="zh-CN" smtClean="0"/>
              <a:t>= </a:t>
            </a:r>
            <a:r>
              <a:rPr lang="zh-CN" altLang="en-US" smtClean="0"/>
              <a:t>对象 </a:t>
            </a:r>
            <a:r>
              <a:rPr lang="en-US" altLang="zh-CN" smtClean="0"/>
              <a:t>+ </a:t>
            </a:r>
            <a:r>
              <a:rPr lang="zh-CN" altLang="en-US" smtClean="0"/>
              <a:t>链</a:t>
            </a:r>
          </a:p>
          <a:p>
            <a:pPr eaLnBrk="1" hangingPunct="1">
              <a:buFont typeface="Wingdings" pitchFamily="2" charset="2"/>
              <a:buNone/>
            </a:pPr>
            <a:endParaRPr lang="zh-CN" altLang="en-US" smtClean="0"/>
          </a:p>
          <a:p>
            <a:pPr eaLnBrk="1" hangingPunct="1">
              <a:buFont typeface="Wingdings" pitchFamily="2" charset="2"/>
              <a:buNone/>
            </a:pPr>
            <a:r>
              <a:rPr lang="zh-CN" altLang="en-US" smtClean="0"/>
              <a:t>    </a:t>
            </a:r>
            <a:r>
              <a:rPr lang="en-US" altLang="zh-CN" smtClean="0"/>
              <a:t>Object Diagram = Objects + Links</a:t>
            </a:r>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idx="4294967295"/>
          </p:nvPr>
        </p:nvSpPr>
        <p:spPr>
          <a:xfrm>
            <a:off x="574675" y="304800"/>
            <a:ext cx="8001000" cy="1216025"/>
          </a:xfrm>
        </p:spPr>
        <p:txBody>
          <a:bodyPr/>
          <a:lstStyle/>
          <a:p>
            <a:pPr eaLnBrk="1" hangingPunct="1"/>
            <a:r>
              <a:rPr lang="en-US" altLang="zh-CN" b="0" smtClean="0"/>
              <a:t>1 </a:t>
            </a:r>
            <a:r>
              <a:rPr lang="zh-CN" altLang="en-US" b="0" smtClean="0"/>
              <a:t>对象</a:t>
            </a:r>
          </a:p>
        </p:txBody>
      </p:sp>
      <p:sp>
        <p:nvSpPr>
          <p:cNvPr id="60419" name="Rectangle 3"/>
          <p:cNvSpPr>
            <a:spLocks noGrp="1" noChangeArrowheads="1"/>
          </p:cNvSpPr>
          <p:nvPr>
            <p:ph type="body" idx="4294967295"/>
          </p:nvPr>
        </p:nvSpPr>
        <p:spPr>
          <a:xfrm>
            <a:off x="566738" y="1752600"/>
            <a:ext cx="8001000" cy="4267200"/>
          </a:xfrm>
        </p:spPr>
        <p:txBody>
          <a:bodyPr/>
          <a:lstStyle/>
          <a:p>
            <a:pPr eaLnBrk="1" hangingPunct="1"/>
            <a:r>
              <a:rPr lang="zh-CN" altLang="en-US" dirty="0" smtClean="0"/>
              <a:t>对象（</a:t>
            </a:r>
            <a:r>
              <a:rPr lang="en-US" altLang="zh-CN" dirty="0" smtClean="0"/>
              <a:t>Object</a:t>
            </a:r>
            <a:r>
              <a:rPr lang="zh-CN" altLang="en-US" dirty="0" smtClean="0"/>
              <a:t>）是真实世界中的一个物理上或概念上具有自己状态和行为的实体</a:t>
            </a:r>
          </a:p>
          <a:p>
            <a:pPr eaLnBrk="1" hangingPunct="1"/>
            <a:r>
              <a:rPr lang="en-US" altLang="zh-CN" dirty="0" smtClean="0"/>
              <a:t>UML</a:t>
            </a:r>
            <a:r>
              <a:rPr lang="zh-CN" altLang="en-US" dirty="0" smtClean="0"/>
              <a:t>表示对象的方式</a:t>
            </a:r>
          </a:p>
          <a:p>
            <a:pPr lvl="1" eaLnBrk="1" hangingPunct="1"/>
            <a:r>
              <a:rPr lang="zh-CN" altLang="en-US" dirty="0" smtClean="0"/>
              <a:t>在矩形框中放置对象的名字</a:t>
            </a:r>
          </a:p>
          <a:p>
            <a:pPr lvl="1" eaLnBrk="1" hangingPunct="1"/>
            <a:r>
              <a:rPr lang="zh-CN" altLang="en-US" dirty="0" smtClean="0"/>
              <a:t>名字下</a:t>
            </a:r>
            <a:r>
              <a:rPr lang="zh-CN" altLang="en-US" dirty="0" smtClean="0"/>
              <a:t>加</a:t>
            </a:r>
            <a:r>
              <a:rPr lang="zh-CN" altLang="en-US" dirty="0" smtClean="0">
                <a:solidFill>
                  <a:srgbClr val="FF0000"/>
                </a:solidFill>
              </a:rPr>
              <a:t>下划线</a:t>
            </a:r>
            <a:r>
              <a:rPr lang="zh-CN" altLang="en-US" dirty="0" smtClean="0"/>
              <a:t>来表示这是一个对象</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灯片编号占位符 3"/>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293CD4DF-EEA9-4256-A157-A4C758AA713A}" type="slidenum">
              <a:rPr lang="en-US" altLang="zh-CN" sz="1400" b="0">
                <a:solidFill>
                  <a:schemeClr val="accent2"/>
                </a:solidFill>
              </a:rPr>
              <a:pPr algn="r">
                <a:spcBef>
                  <a:spcPct val="0"/>
                </a:spcBef>
                <a:buClrTx/>
                <a:buSzTx/>
                <a:buFont typeface="Arial" pitchFamily="34" charset="0"/>
                <a:buNone/>
              </a:pPr>
              <a:t>6</a:t>
            </a:fld>
            <a:r>
              <a:rPr lang="en-US" altLang="zh-CN" sz="1400" b="0">
                <a:solidFill>
                  <a:schemeClr val="accent2"/>
                </a:solidFill>
              </a:rPr>
              <a:t>-</a:t>
            </a:r>
          </a:p>
        </p:txBody>
      </p:sp>
      <p:sp>
        <p:nvSpPr>
          <p:cNvPr id="7171" name="Rectangle 2"/>
          <p:cNvSpPr>
            <a:spLocks noChangeArrowheads="1"/>
          </p:cNvSpPr>
          <p:nvPr/>
        </p:nvSpPr>
        <p:spPr bwMode="auto">
          <a:xfrm>
            <a:off x="663575" y="476250"/>
            <a:ext cx="7580313"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4400">
                <a:solidFill>
                  <a:schemeClr val="tx2"/>
                </a:solidFill>
                <a:latin typeface="Times New Roman" pitchFamily="18" charset="0"/>
              </a:rPr>
              <a:t>Use-Case Flow of Events</a:t>
            </a:r>
          </a:p>
        </p:txBody>
      </p:sp>
      <p:sp>
        <p:nvSpPr>
          <p:cNvPr id="7172" name="Rectangle 3"/>
          <p:cNvSpPr>
            <a:spLocks noChangeArrowheads="1"/>
          </p:cNvSpPr>
          <p:nvPr/>
        </p:nvSpPr>
        <p:spPr bwMode="auto">
          <a:xfrm>
            <a:off x="395288" y="1557338"/>
            <a:ext cx="8489950" cy="5043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7950" tIns="53975" rIns="107950" bIns="53975"/>
          <a:lstStyle>
            <a:lvl1pPr marL="342900" indent="-34290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r>
              <a:rPr lang="en-US" altLang="zh-CN"/>
              <a:t>Has one normal, </a:t>
            </a:r>
            <a:r>
              <a:rPr lang="en-US" altLang="zh-CN" i="1"/>
              <a:t>basic flow</a:t>
            </a:r>
            <a:r>
              <a:rPr lang="en-US" altLang="zh-CN"/>
              <a:t> </a:t>
            </a:r>
          </a:p>
          <a:p>
            <a:pPr eaLnBrk="1" hangingPunct="1"/>
            <a:r>
              <a:rPr lang="en-US" altLang="zh-CN"/>
              <a:t>Several </a:t>
            </a:r>
            <a:r>
              <a:rPr lang="en-US" altLang="zh-CN" i="1"/>
              <a:t>alternative flows</a:t>
            </a:r>
            <a:endParaRPr lang="en-US" altLang="zh-CN"/>
          </a:p>
          <a:p>
            <a:pPr lvl="1" eaLnBrk="1" hangingPunct="1">
              <a:buClr>
                <a:schemeClr val="hlink"/>
              </a:buClr>
              <a:buSzPct val="55000"/>
            </a:pPr>
            <a:r>
              <a:rPr lang="en-US" altLang="zh-CN" sz="2400">
                <a:solidFill>
                  <a:schemeClr val="tx2"/>
                </a:solidFill>
              </a:rPr>
              <a:t>Regular variants</a:t>
            </a:r>
            <a:endParaRPr lang="en-US" altLang="zh-CN" sz="2400"/>
          </a:p>
          <a:p>
            <a:pPr lvl="1" eaLnBrk="1" hangingPunct="1">
              <a:buClr>
                <a:schemeClr val="hlink"/>
              </a:buClr>
              <a:buSzPct val="55000"/>
            </a:pPr>
            <a:r>
              <a:rPr lang="en-US" altLang="zh-CN" sz="2400">
                <a:solidFill>
                  <a:schemeClr val="accent2"/>
                </a:solidFill>
              </a:rPr>
              <a:t>Odd cases</a:t>
            </a:r>
            <a:endParaRPr lang="en-US" altLang="zh-CN" sz="2400"/>
          </a:p>
          <a:p>
            <a:pPr lvl="1" eaLnBrk="1" hangingPunct="1">
              <a:buClr>
                <a:schemeClr val="hlink"/>
              </a:buClr>
              <a:buSzPct val="55000"/>
            </a:pPr>
            <a:r>
              <a:rPr lang="en-US" altLang="zh-CN" sz="2400">
                <a:solidFill>
                  <a:srgbClr val="FF9900"/>
                </a:solidFill>
              </a:rPr>
              <a:t>Exceptional flows</a:t>
            </a:r>
            <a:r>
              <a:rPr lang="en-US" altLang="zh-CN" sz="2400" b="0"/>
              <a:t> </a:t>
            </a:r>
            <a:r>
              <a:rPr lang="en-US" altLang="zh-CN" sz="2400"/>
              <a:t>for</a:t>
            </a:r>
            <a:r>
              <a:rPr lang="en-US" altLang="zh-CN" sz="2400" b="0"/>
              <a:t> </a:t>
            </a:r>
            <a:r>
              <a:rPr lang="en-US" altLang="zh-CN" sz="2400"/>
              <a:t>handling error situations</a:t>
            </a:r>
          </a:p>
          <a:p>
            <a:pPr lvl="1" eaLnBrk="1" hangingPunct="1">
              <a:buClr>
                <a:schemeClr val="hlink"/>
              </a:buClr>
              <a:buSzPct val="55000"/>
            </a:pPr>
            <a:endParaRPr lang="zh-CN" altLang="en-US" sz="2400"/>
          </a:p>
        </p:txBody>
      </p:sp>
      <p:grpSp>
        <p:nvGrpSpPr>
          <p:cNvPr id="7173" name="Group 5"/>
          <p:cNvGrpSpPr>
            <a:grpSpLocks/>
          </p:cNvGrpSpPr>
          <p:nvPr/>
        </p:nvGrpSpPr>
        <p:grpSpPr bwMode="auto">
          <a:xfrm>
            <a:off x="3124200" y="4400550"/>
            <a:ext cx="2819400" cy="2133600"/>
            <a:chOff x="0" y="0"/>
            <a:chExt cx="1776" cy="1632"/>
          </a:xfrm>
        </p:grpSpPr>
        <p:sp>
          <p:nvSpPr>
            <p:cNvPr id="7174" name="Line 5"/>
            <p:cNvSpPr>
              <a:spLocks noChangeShapeType="1"/>
            </p:cNvSpPr>
            <p:nvPr/>
          </p:nvSpPr>
          <p:spPr bwMode="auto">
            <a:xfrm>
              <a:off x="912" y="0"/>
              <a:ext cx="0" cy="1632"/>
            </a:xfrm>
            <a:prstGeom prst="line">
              <a:avLst/>
            </a:prstGeom>
            <a:noFill/>
            <a:ln w="76200">
              <a:solidFill>
                <a:schemeClr val="tx1"/>
              </a:solidFill>
              <a:round/>
              <a:headEnd/>
              <a:tailEnd type="stealth" w="med" len="lg"/>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175" name="Group 7"/>
            <p:cNvGrpSpPr>
              <a:grpSpLocks/>
            </p:cNvGrpSpPr>
            <p:nvPr/>
          </p:nvGrpSpPr>
          <p:grpSpPr bwMode="auto">
            <a:xfrm>
              <a:off x="912" y="337"/>
              <a:ext cx="337" cy="336"/>
              <a:chOff x="0" y="0"/>
              <a:chExt cx="337" cy="336"/>
            </a:xfrm>
          </p:grpSpPr>
          <p:sp>
            <p:nvSpPr>
              <p:cNvPr id="7194" name="Arc 7"/>
              <p:cNvSpPr>
                <a:spLocks/>
              </p:cNvSpPr>
              <p:nvPr/>
            </p:nvSpPr>
            <p:spPr bwMode="auto">
              <a:xfrm>
                <a:off x="0" y="0"/>
                <a:ext cx="337" cy="192"/>
              </a:xfrm>
              <a:custGeom>
                <a:avLst/>
                <a:gdLst>
                  <a:gd name="T0" fmla="*/ 0 w 21664"/>
                  <a:gd name="T1" fmla="*/ 0 h 21600"/>
                  <a:gd name="T2" fmla="*/ 0 w 21664"/>
                  <a:gd name="T3" fmla="*/ 0 h 21600"/>
                  <a:gd name="T4" fmla="*/ 0 w 21664"/>
                  <a:gd name="T5" fmla="*/ 0 h 21600"/>
                  <a:gd name="T6" fmla="*/ 0 w 21664"/>
                  <a:gd name="T7" fmla="*/ 0 h 21600"/>
                  <a:gd name="T8" fmla="*/ 0 w 21664"/>
                  <a:gd name="T9" fmla="*/ 0 h 21600"/>
                  <a:gd name="T10" fmla="*/ 0 w 21664"/>
                  <a:gd name="T11" fmla="*/ 0 h 21600"/>
                  <a:gd name="T12" fmla="*/ 0 w 21664"/>
                  <a:gd name="T13" fmla="*/ 0 h 21600"/>
                  <a:gd name="T14" fmla="*/ 0 60000 65536"/>
                  <a:gd name="T15" fmla="*/ 0 60000 65536"/>
                  <a:gd name="T16" fmla="*/ 0 60000 65536"/>
                  <a:gd name="T17" fmla="*/ 0 60000 65536"/>
                  <a:gd name="T18" fmla="*/ 0 60000 65536"/>
                  <a:gd name="T19" fmla="*/ 0 60000 65536"/>
                  <a:gd name="T20" fmla="*/ 0 60000 65536"/>
                  <a:gd name="T21" fmla="*/ 0 w 21664"/>
                  <a:gd name="T22" fmla="*/ 0 h 21600"/>
                  <a:gd name="T23" fmla="*/ 21664 w 21664"/>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64" h="21600" fill="none" extrusionOk="0">
                    <a:moveTo>
                      <a:pt x="0" y="0"/>
                    </a:moveTo>
                    <a:cubicBezTo>
                      <a:pt x="21" y="0"/>
                      <a:pt x="42" y="-1"/>
                      <a:pt x="64" y="0"/>
                    </a:cubicBezTo>
                    <a:cubicBezTo>
                      <a:pt x="11993" y="0"/>
                      <a:pt x="21664" y="9670"/>
                      <a:pt x="21664" y="21600"/>
                    </a:cubicBezTo>
                  </a:path>
                  <a:path w="21664" h="21600" stroke="0" extrusionOk="0">
                    <a:moveTo>
                      <a:pt x="0" y="0"/>
                    </a:moveTo>
                    <a:cubicBezTo>
                      <a:pt x="21" y="0"/>
                      <a:pt x="42" y="-1"/>
                      <a:pt x="64" y="0"/>
                    </a:cubicBezTo>
                    <a:cubicBezTo>
                      <a:pt x="11993" y="0"/>
                      <a:pt x="21664" y="9670"/>
                      <a:pt x="21664" y="21600"/>
                    </a:cubicBezTo>
                    <a:lnTo>
                      <a:pt x="64" y="21600"/>
                    </a:lnTo>
                    <a:lnTo>
                      <a:pt x="0" y="0"/>
                    </a:lnTo>
                    <a:close/>
                  </a:path>
                </a:pathLst>
              </a:custGeom>
              <a:noFill/>
              <a:ln w="50800" cap="rnd"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5" name="Arc 8"/>
              <p:cNvSpPr>
                <a:spLocks/>
              </p:cNvSpPr>
              <p:nvPr/>
            </p:nvSpPr>
            <p:spPr bwMode="auto">
              <a:xfrm rot="10800000">
                <a:off x="1" y="145"/>
                <a:ext cx="336" cy="191"/>
              </a:xfrm>
              <a:custGeom>
                <a:avLst/>
                <a:gdLst>
                  <a:gd name="T0" fmla="*/ 0 w 21600"/>
                  <a:gd name="T1" fmla="*/ 0 h 21497"/>
                  <a:gd name="T2" fmla="*/ 0 w 21600"/>
                  <a:gd name="T3" fmla="*/ 0 h 21497"/>
                  <a:gd name="T4" fmla="*/ 0 w 21600"/>
                  <a:gd name="T5" fmla="*/ 0 h 21497"/>
                  <a:gd name="T6" fmla="*/ 0 w 21600"/>
                  <a:gd name="T7" fmla="*/ 0 h 21497"/>
                  <a:gd name="T8" fmla="*/ 0 w 21600"/>
                  <a:gd name="T9" fmla="*/ 0 h 21497"/>
                  <a:gd name="T10" fmla="*/ 0 60000 65536"/>
                  <a:gd name="T11" fmla="*/ 0 60000 65536"/>
                  <a:gd name="T12" fmla="*/ 0 60000 65536"/>
                  <a:gd name="T13" fmla="*/ 0 60000 65536"/>
                  <a:gd name="T14" fmla="*/ 0 60000 65536"/>
                  <a:gd name="T15" fmla="*/ 0 w 21600"/>
                  <a:gd name="T16" fmla="*/ 0 h 21497"/>
                  <a:gd name="T17" fmla="*/ 21600 w 21600"/>
                  <a:gd name="T18" fmla="*/ 21497 h 21497"/>
                </a:gdLst>
                <a:ahLst/>
                <a:cxnLst>
                  <a:cxn ang="T10">
                    <a:pos x="T0" y="T1"/>
                  </a:cxn>
                  <a:cxn ang="T11">
                    <a:pos x="T2" y="T3"/>
                  </a:cxn>
                  <a:cxn ang="T12">
                    <a:pos x="T4" y="T5"/>
                  </a:cxn>
                  <a:cxn ang="T13">
                    <a:pos x="T6" y="T7"/>
                  </a:cxn>
                  <a:cxn ang="T14">
                    <a:pos x="T8" y="T9"/>
                  </a:cxn>
                </a:cxnLst>
                <a:rect l="T15" t="T16" r="T17" b="T18"/>
                <a:pathLst>
                  <a:path w="21600" h="21497" fill="none" extrusionOk="0">
                    <a:moveTo>
                      <a:pt x="0" y="21497"/>
                    </a:moveTo>
                    <a:cubicBezTo>
                      <a:pt x="0" y="10385"/>
                      <a:pt x="8430" y="1086"/>
                      <a:pt x="19489" y="0"/>
                    </a:cubicBezTo>
                  </a:path>
                  <a:path w="21600" h="21497" stroke="0" extrusionOk="0">
                    <a:moveTo>
                      <a:pt x="0" y="21497"/>
                    </a:moveTo>
                    <a:cubicBezTo>
                      <a:pt x="0" y="10385"/>
                      <a:pt x="8430" y="1086"/>
                      <a:pt x="19489" y="0"/>
                    </a:cubicBezTo>
                    <a:lnTo>
                      <a:pt x="21600" y="21497"/>
                    </a:lnTo>
                    <a:lnTo>
                      <a:pt x="0" y="21497"/>
                    </a:lnTo>
                    <a:close/>
                  </a:path>
                </a:pathLst>
              </a:custGeom>
              <a:noFill/>
              <a:ln w="50800" cap="rnd" cmpd="sng">
                <a:solidFill>
                  <a:schemeClr val="tx2"/>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176" name="Group 10"/>
            <p:cNvGrpSpPr>
              <a:grpSpLocks/>
            </p:cNvGrpSpPr>
            <p:nvPr/>
          </p:nvGrpSpPr>
          <p:grpSpPr bwMode="auto">
            <a:xfrm>
              <a:off x="528" y="145"/>
              <a:ext cx="337" cy="430"/>
              <a:chOff x="0" y="0"/>
              <a:chExt cx="337" cy="430"/>
            </a:xfrm>
          </p:grpSpPr>
          <p:sp>
            <p:nvSpPr>
              <p:cNvPr id="7192" name="Arc 10"/>
              <p:cNvSpPr>
                <a:spLocks/>
              </p:cNvSpPr>
              <p:nvPr/>
            </p:nvSpPr>
            <p:spPr bwMode="auto">
              <a:xfrm rot="10800000">
                <a:off x="0" y="211"/>
                <a:ext cx="336" cy="219"/>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cap="rnd" cmpd="sng">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93" name="Arc 11"/>
              <p:cNvSpPr>
                <a:spLocks/>
              </p:cNvSpPr>
              <p:nvPr/>
            </p:nvSpPr>
            <p:spPr bwMode="auto">
              <a:xfrm>
                <a:off x="1" y="0"/>
                <a:ext cx="336" cy="218"/>
              </a:xfrm>
              <a:custGeom>
                <a:avLst/>
                <a:gdLst>
                  <a:gd name="T0" fmla="*/ 0 w 21600"/>
                  <a:gd name="T1" fmla="*/ 0 h 21496"/>
                  <a:gd name="T2" fmla="*/ 0 w 21600"/>
                  <a:gd name="T3" fmla="*/ 0 h 21496"/>
                  <a:gd name="T4" fmla="*/ 0 w 21600"/>
                  <a:gd name="T5" fmla="*/ 0 h 21496"/>
                  <a:gd name="T6" fmla="*/ 0 w 21600"/>
                  <a:gd name="T7" fmla="*/ 0 h 21496"/>
                  <a:gd name="T8" fmla="*/ 0 w 21600"/>
                  <a:gd name="T9" fmla="*/ 0 h 21496"/>
                  <a:gd name="T10" fmla="*/ 0 60000 65536"/>
                  <a:gd name="T11" fmla="*/ 0 60000 65536"/>
                  <a:gd name="T12" fmla="*/ 0 60000 65536"/>
                  <a:gd name="T13" fmla="*/ 0 60000 65536"/>
                  <a:gd name="T14" fmla="*/ 0 60000 65536"/>
                  <a:gd name="T15" fmla="*/ 0 w 21600"/>
                  <a:gd name="T16" fmla="*/ 0 h 21496"/>
                  <a:gd name="T17" fmla="*/ 21600 w 21600"/>
                  <a:gd name="T18" fmla="*/ 21496 h 21496"/>
                </a:gdLst>
                <a:ahLst/>
                <a:cxnLst>
                  <a:cxn ang="T10">
                    <a:pos x="T0" y="T1"/>
                  </a:cxn>
                  <a:cxn ang="T11">
                    <a:pos x="T2" y="T3"/>
                  </a:cxn>
                  <a:cxn ang="T12">
                    <a:pos x="T4" y="T5"/>
                  </a:cxn>
                  <a:cxn ang="T13">
                    <a:pos x="T6" y="T7"/>
                  </a:cxn>
                  <a:cxn ang="T14">
                    <a:pos x="T8" y="T9"/>
                  </a:cxn>
                </a:cxnLst>
                <a:rect l="T15" t="T16" r="T17" b="T18"/>
                <a:pathLst>
                  <a:path w="21600" h="21496" fill="none" extrusionOk="0">
                    <a:moveTo>
                      <a:pt x="0" y="21496"/>
                    </a:moveTo>
                    <a:cubicBezTo>
                      <a:pt x="0" y="10388"/>
                      <a:pt x="8424" y="1091"/>
                      <a:pt x="19479" y="0"/>
                    </a:cubicBezTo>
                  </a:path>
                  <a:path w="21600" h="21496" stroke="0" extrusionOk="0">
                    <a:moveTo>
                      <a:pt x="0" y="21496"/>
                    </a:moveTo>
                    <a:cubicBezTo>
                      <a:pt x="0" y="10388"/>
                      <a:pt x="8424" y="1091"/>
                      <a:pt x="19479" y="0"/>
                    </a:cubicBezTo>
                    <a:lnTo>
                      <a:pt x="21600" y="21496"/>
                    </a:lnTo>
                    <a:lnTo>
                      <a:pt x="0" y="21496"/>
                    </a:lnTo>
                    <a:close/>
                  </a:path>
                </a:pathLst>
              </a:custGeom>
              <a:noFill/>
              <a:ln w="50800" cap="rnd" cmpd="sng">
                <a:solidFill>
                  <a:schemeClr val="accent2"/>
                </a:solidFill>
                <a:round/>
                <a:headEnd/>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7177" name="Group 13"/>
            <p:cNvGrpSpPr>
              <a:grpSpLocks/>
            </p:cNvGrpSpPr>
            <p:nvPr/>
          </p:nvGrpSpPr>
          <p:grpSpPr bwMode="auto">
            <a:xfrm>
              <a:off x="1248" y="529"/>
              <a:ext cx="528" cy="479"/>
              <a:chOff x="0" y="0"/>
              <a:chExt cx="528" cy="479"/>
            </a:xfrm>
          </p:grpSpPr>
          <p:sp>
            <p:nvSpPr>
              <p:cNvPr id="7188" name="Arc 13"/>
              <p:cNvSpPr>
                <a:spLocks/>
              </p:cNvSpPr>
              <p:nvPr/>
            </p:nvSpPr>
            <p:spPr bwMode="auto">
              <a:xfrm>
                <a:off x="0" y="0"/>
                <a:ext cx="433" cy="384"/>
              </a:xfrm>
              <a:custGeom>
                <a:avLst/>
                <a:gdLst>
                  <a:gd name="T0" fmla="*/ 0 w 21650"/>
                  <a:gd name="T1" fmla="*/ 0 h 21600"/>
                  <a:gd name="T2" fmla="*/ 0 w 21650"/>
                  <a:gd name="T3" fmla="*/ 0 h 21600"/>
                  <a:gd name="T4" fmla="*/ 0 w 21650"/>
                  <a:gd name="T5" fmla="*/ 0 h 21600"/>
                  <a:gd name="T6" fmla="*/ 0 w 21650"/>
                  <a:gd name="T7" fmla="*/ 0 h 21600"/>
                  <a:gd name="T8" fmla="*/ 0 w 21650"/>
                  <a:gd name="T9" fmla="*/ 0 h 21600"/>
                  <a:gd name="T10" fmla="*/ 0 w 21650"/>
                  <a:gd name="T11" fmla="*/ 0 h 21600"/>
                  <a:gd name="T12" fmla="*/ 0 w 21650"/>
                  <a:gd name="T13" fmla="*/ 0 h 21600"/>
                  <a:gd name="T14" fmla="*/ 0 60000 65536"/>
                  <a:gd name="T15" fmla="*/ 0 60000 65536"/>
                  <a:gd name="T16" fmla="*/ 0 60000 65536"/>
                  <a:gd name="T17" fmla="*/ 0 60000 65536"/>
                  <a:gd name="T18" fmla="*/ 0 60000 65536"/>
                  <a:gd name="T19" fmla="*/ 0 60000 65536"/>
                  <a:gd name="T20" fmla="*/ 0 60000 65536"/>
                  <a:gd name="T21" fmla="*/ 0 w 21650"/>
                  <a:gd name="T22" fmla="*/ 0 h 21600"/>
                  <a:gd name="T23" fmla="*/ 21650 w 21650"/>
                  <a:gd name="T24" fmla="*/ 21600 h 216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1650" h="21600" fill="none" extrusionOk="0">
                    <a:moveTo>
                      <a:pt x="0" y="0"/>
                    </a:moveTo>
                    <a:cubicBezTo>
                      <a:pt x="16" y="0"/>
                      <a:pt x="33" y="-1"/>
                      <a:pt x="50" y="0"/>
                    </a:cubicBezTo>
                    <a:cubicBezTo>
                      <a:pt x="11979" y="0"/>
                      <a:pt x="21650" y="9670"/>
                      <a:pt x="21650" y="21600"/>
                    </a:cubicBezTo>
                  </a:path>
                  <a:path w="21650" h="21600" stroke="0" extrusionOk="0">
                    <a:moveTo>
                      <a:pt x="0" y="0"/>
                    </a:moveTo>
                    <a:cubicBezTo>
                      <a:pt x="16" y="0"/>
                      <a:pt x="33" y="-1"/>
                      <a:pt x="50" y="0"/>
                    </a:cubicBezTo>
                    <a:cubicBezTo>
                      <a:pt x="11979" y="0"/>
                      <a:pt x="21650" y="9670"/>
                      <a:pt x="21650" y="21600"/>
                    </a:cubicBezTo>
                    <a:lnTo>
                      <a:pt x="50" y="21600"/>
                    </a:lnTo>
                    <a:lnTo>
                      <a:pt x="0" y="0"/>
                    </a:lnTo>
                    <a:close/>
                  </a:path>
                </a:pathLst>
              </a:custGeom>
              <a:noFill/>
              <a:ln w="50800" cap="rnd"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9" name="Line 14"/>
              <p:cNvSpPr>
                <a:spLocks noChangeShapeType="1"/>
              </p:cNvSpPr>
              <p:nvPr/>
            </p:nvSpPr>
            <p:spPr bwMode="auto">
              <a:xfrm>
                <a:off x="288" y="383"/>
                <a:ext cx="240"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0" name="Line 15"/>
              <p:cNvSpPr>
                <a:spLocks noChangeShapeType="1"/>
              </p:cNvSpPr>
              <p:nvPr/>
            </p:nvSpPr>
            <p:spPr bwMode="auto">
              <a:xfrm>
                <a:off x="336" y="431"/>
                <a:ext cx="144"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91" name="Line 16"/>
              <p:cNvSpPr>
                <a:spLocks noChangeShapeType="1"/>
              </p:cNvSpPr>
              <p:nvPr/>
            </p:nvSpPr>
            <p:spPr bwMode="auto">
              <a:xfrm>
                <a:off x="384" y="479"/>
                <a:ext cx="48"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178" name="Group 18"/>
            <p:cNvGrpSpPr>
              <a:grpSpLocks/>
            </p:cNvGrpSpPr>
            <p:nvPr/>
          </p:nvGrpSpPr>
          <p:grpSpPr bwMode="auto">
            <a:xfrm>
              <a:off x="336" y="769"/>
              <a:ext cx="529" cy="479"/>
              <a:chOff x="0" y="0"/>
              <a:chExt cx="529" cy="479"/>
            </a:xfrm>
          </p:grpSpPr>
          <p:sp>
            <p:nvSpPr>
              <p:cNvPr id="7184" name="Arc 18"/>
              <p:cNvSpPr>
                <a:spLocks/>
              </p:cNvSpPr>
              <p:nvPr/>
            </p:nvSpPr>
            <p:spPr bwMode="auto">
              <a:xfrm>
                <a:off x="97" y="0"/>
                <a:ext cx="43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cmpd="sng">
                <a:solidFill>
                  <a:schemeClr val="tx2"/>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5" name="Line 19"/>
              <p:cNvSpPr>
                <a:spLocks noChangeShapeType="1"/>
              </p:cNvSpPr>
              <p:nvPr/>
            </p:nvSpPr>
            <p:spPr bwMode="auto">
              <a:xfrm flipH="1">
                <a:off x="0" y="383"/>
                <a:ext cx="240"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6" name="Line 20"/>
              <p:cNvSpPr>
                <a:spLocks noChangeShapeType="1"/>
              </p:cNvSpPr>
              <p:nvPr/>
            </p:nvSpPr>
            <p:spPr bwMode="auto">
              <a:xfrm flipH="1">
                <a:off x="48" y="431"/>
                <a:ext cx="144"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7" name="Line 21"/>
              <p:cNvSpPr>
                <a:spLocks noChangeShapeType="1"/>
              </p:cNvSpPr>
              <p:nvPr/>
            </p:nvSpPr>
            <p:spPr bwMode="auto">
              <a:xfrm flipH="1">
                <a:off x="96" y="479"/>
                <a:ext cx="48" cy="0"/>
              </a:xfrm>
              <a:prstGeom prst="line">
                <a:avLst/>
              </a:prstGeom>
              <a:noFill/>
              <a:ln w="50800">
                <a:solidFill>
                  <a:schemeClr val="tx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179" name="Group 23"/>
            <p:cNvGrpSpPr>
              <a:grpSpLocks/>
            </p:cNvGrpSpPr>
            <p:nvPr/>
          </p:nvGrpSpPr>
          <p:grpSpPr bwMode="auto">
            <a:xfrm>
              <a:off x="0" y="337"/>
              <a:ext cx="529" cy="479"/>
              <a:chOff x="0" y="0"/>
              <a:chExt cx="529" cy="479"/>
            </a:xfrm>
          </p:grpSpPr>
          <p:sp>
            <p:nvSpPr>
              <p:cNvPr id="7180" name="Arc 23"/>
              <p:cNvSpPr>
                <a:spLocks/>
              </p:cNvSpPr>
              <p:nvPr/>
            </p:nvSpPr>
            <p:spPr bwMode="auto">
              <a:xfrm>
                <a:off x="97" y="0"/>
                <a:ext cx="432" cy="38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60000 65536"/>
                  <a:gd name="T11" fmla="*/ 0 60000 65536"/>
                  <a:gd name="T12" fmla="*/ 0 60000 65536"/>
                  <a:gd name="T13" fmla="*/ 0 60000 65536"/>
                  <a:gd name="T14" fmla="*/ 0 60000 65536"/>
                  <a:gd name="T15" fmla="*/ 0 w 21600"/>
                  <a:gd name="T16" fmla="*/ 0 h 21600"/>
                  <a:gd name="T17" fmla="*/ 21600 w 21600"/>
                  <a:gd name="T18" fmla="*/ 21600 h 21600"/>
                </a:gdLst>
                <a:ahLst/>
                <a:cxnLst>
                  <a:cxn ang="T10">
                    <a:pos x="T0" y="T1"/>
                  </a:cxn>
                  <a:cxn ang="T11">
                    <a:pos x="T2" y="T3"/>
                  </a:cxn>
                  <a:cxn ang="T12">
                    <a:pos x="T4" y="T5"/>
                  </a:cxn>
                  <a:cxn ang="T13">
                    <a:pos x="T6" y="T7"/>
                  </a:cxn>
                  <a:cxn ang="T14">
                    <a:pos x="T8" y="T9"/>
                  </a:cxn>
                </a:cxnLst>
                <a:rect l="T15" t="T16" r="T17" b="T18"/>
                <a:pathLst>
                  <a:path w="21600" h="21600" fill="none" extrusionOk="0">
                    <a:moveTo>
                      <a:pt x="0" y="21600"/>
                    </a:moveTo>
                    <a:cubicBezTo>
                      <a:pt x="0" y="9690"/>
                      <a:pt x="9640" y="27"/>
                      <a:pt x="21550" y="0"/>
                    </a:cubicBezTo>
                  </a:path>
                  <a:path w="21600" h="21600" stroke="0" extrusionOk="0">
                    <a:moveTo>
                      <a:pt x="0" y="21600"/>
                    </a:moveTo>
                    <a:cubicBezTo>
                      <a:pt x="0" y="9690"/>
                      <a:pt x="9640" y="27"/>
                      <a:pt x="21550" y="0"/>
                    </a:cubicBezTo>
                    <a:lnTo>
                      <a:pt x="21600" y="21600"/>
                    </a:lnTo>
                    <a:lnTo>
                      <a:pt x="0" y="21600"/>
                    </a:lnTo>
                    <a:close/>
                  </a:path>
                </a:pathLst>
              </a:custGeom>
              <a:noFill/>
              <a:ln w="50800" cap="rnd" cmpd="sng">
                <a:solidFill>
                  <a:srgbClr val="FF99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81" name="Line 24"/>
              <p:cNvSpPr>
                <a:spLocks noChangeShapeType="1"/>
              </p:cNvSpPr>
              <p:nvPr/>
            </p:nvSpPr>
            <p:spPr bwMode="auto">
              <a:xfrm flipH="1">
                <a:off x="0" y="383"/>
                <a:ext cx="240"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2" name="Line 25"/>
              <p:cNvSpPr>
                <a:spLocks noChangeShapeType="1"/>
              </p:cNvSpPr>
              <p:nvPr/>
            </p:nvSpPr>
            <p:spPr bwMode="auto">
              <a:xfrm flipH="1">
                <a:off x="48" y="431"/>
                <a:ext cx="144"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83" name="Line 26"/>
              <p:cNvSpPr>
                <a:spLocks noChangeShapeType="1"/>
              </p:cNvSpPr>
              <p:nvPr/>
            </p:nvSpPr>
            <p:spPr bwMode="auto">
              <a:xfrm flipH="1">
                <a:off x="96" y="479"/>
                <a:ext cx="48" cy="0"/>
              </a:xfrm>
              <a:prstGeom prst="line">
                <a:avLst/>
              </a:prstGeom>
              <a:noFill/>
              <a:ln w="50800">
                <a:solidFill>
                  <a:srgbClr val="FF99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4"/>
          <p:cNvSpPr>
            <a:spLocks noChangeArrowheads="1"/>
          </p:cNvSpPr>
          <p:nvPr/>
        </p:nvSpPr>
        <p:spPr bwMode="auto">
          <a:xfrm>
            <a:off x="827088" y="3716338"/>
            <a:ext cx="7489825" cy="93662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61443" name="Rectangle 2"/>
          <p:cNvSpPr>
            <a:spLocks noGrp="1" noChangeArrowheads="1"/>
          </p:cNvSpPr>
          <p:nvPr>
            <p:ph type="title" idx="4294967295"/>
          </p:nvPr>
        </p:nvSpPr>
        <p:spPr>
          <a:xfrm>
            <a:off x="574675" y="304800"/>
            <a:ext cx="8001000" cy="1216025"/>
          </a:xfrm>
        </p:spPr>
        <p:txBody>
          <a:bodyPr/>
          <a:lstStyle/>
          <a:p>
            <a:pPr eaLnBrk="1" hangingPunct="1"/>
            <a:r>
              <a:rPr lang="en-US" altLang="zh-CN" b="0" smtClean="0"/>
              <a:t>1 </a:t>
            </a:r>
            <a:r>
              <a:rPr lang="zh-CN" altLang="en-US" b="0" smtClean="0"/>
              <a:t>对象</a:t>
            </a:r>
          </a:p>
        </p:txBody>
      </p:sp>
      <p:sp>
        <p:nvSpPr>
          <p:cNvPr id="61444" name="Rectangle 3"/>
          <p:cNvSpPr>
            <a:spLocks noGrp="1" noChangeArrowheads="1"/>
          </p:cNvSpPr>
          <p:nvPr>
            <p:ph type="body" idx="4294967295"/>
          </p:nvPr>
        </p:nvSpPr>
        <p:spPr>
          <a:xfrm>
            <a:off x="566738" y="1752600"/>
            <a:ext cx="8001000" cy="4267200"/>
          </a:xfrm>
        </p:spPr>
        <p:txBody>
          <a:bodyPr/>
          <a:lstStyle/>
          <a:p>
            <a:pPr eaLnBrk="1" hangingPunct="1"/>
            <a:r>
              <a:rPr lang="zh-CN" altLang="en-US" dirty="0" smtClean="0"/>
              <a:t>对象名的表达遵循的语法为：</a:t>
            </a:r>
            <a:endParaRPr lang="zh-CN" altLang="en-US" i="1" dirty="0" smtClean="0"/>
          </a:p>
          <a:p>
            <a:pPr eaLnBrk="1" hangingPunct="1">
              <a:buFont typeface="Wingdings" pitchFamily="2" charset="2"/>
              <a:buNone/>
            </a:pPr>
            <a:endParaRPr lang="zh-CN" altLang="en-US" i="1" dirty="0" smtClean="0"/>
          </a:p>
          <a:p>
            <a:pPr eaLnBrk="1" hangingPunct="1">
              <a:buFont typeface="Wingdings" pitchFamily="2" charset="2"/>
              <a:buNone/>
            </a:pPr>
            <a:r>
              <a:rPr lang="zh-CN" altLang="en-US" i="1" dirty="0" smtClean="0"/>
              <a:t>    对象名：类名</a:t>
            </a:r>
          </a:p>
          <a:p>
            <a:pPr eaLnBrk="1" hangingPunct="1">
              <a:buFont typeface="Wingdings" pitchFamily="2" charset="2"/>
              <a:buNone/>
            </a:pPr>
            <a:r>
              <a:rPr lang="zh-CN" altLang="en-US" i="1" dirty="0" smtClean="0"/>
              <a:t>    </a:t>
            </a:r>
          </a:p>
          <a:p>
            <a:pPr algn="ctr" eaLnBrk="1" hangingPunct="1">
              <a:buFont typeface="Wingdings" pitchFamily="2" charset="2"/>
              <a:buNone/>
            </a:pPr>
            <a:r>
              <a:rPr lang="zh-CN" altLang="en-US" i="1" dirty="0" smtClean="0"/>
              <a:t>    </a:t>
            </a:r>
            <a:r>
              <a:rPr lang="en-US" altLang="zh-CN" i="1" dirty="0" smtClean="0"/>
              <a:t>object </a:t>
            </a:r>
            <a:r>
              <a:rPr lang="en-US" altLang="zh-CN" i="1" dirty="0" err="1" smtClean="0"/>
              <a:t>name:Class</a:t>
            </a:r>
            <a:r>
              <a:rPr lang="en-US" altLang="zh-CN" i="1" dirty="0" smtClean="0"/>
              <a:t> </a:t>
            </a:r>
            <a:r>
              <a:rPr lang="en-US" altLang="zh-CN" i="1" dirty="0" smtClean="0"/>
              <a:t>name</a:t>
            </a:r>
            <a:endParaRPr lang="en-US" altLang="zh-CN" dirty="0" smtClean="0"/>
          </a:p>
        </p:txBody>
      </p:sp>
    </p:spTree>
  </p:cSld>
  <p:clrMapOvr>
    <a:masterClrMapping/>
  </p:clrMapOv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idx="4294967295"/>
          </p:nvPr>
        </p:nvSpPr>
        <p:spPr>
          <a:xfrm>
            <a:off x="574675" y="304800"/>
            <a:ext cx="8001000" cy="1216025"/>
          </a:xfrm>
        </p:spPr>
        <p:txBody>
          <a:bodyPr/>
          <a:lstStyle/>
          <a:p>
            <a:pPr eaLnBrk="1" hangingPunct="1"/>
            <a:r>
              <a:rPr lang="en-US" altLang="zh-CN" b="0" smtClean="0"/>
              <a:t>1 </a:t>
            </a:r>
            <a:r>
              <a:rPr lang="zh-CN" altLang="en-US" b="0" smtClean="0"/>
              <a:t>对象</a:t>
            </a:r>
          </a:p>
        </p:txBody>
      </p:sp>
      <p:sp>
        <p:nvSpPr>
          <p:cNvPr id="62467" name="Rectangle 3"/>
          <p:cNvSpPr>
            <a:spLocks noGrp="1" noChangeArrowheads="1"/>
          </p:cNvSpPr>
          <p:nvPr>
            <p:ph type="body" idx="4294967295"/>
          </p:nvPr>
        </p:nvSpPr>
        <p:spPr>
          <a:xfrm>
            <a:off x="566738" y="1752600"/>
            <a:ext cx="8001000" cy="4267200"/>
          </a:xfrm>
        </p:spPr>
        <p:txBody>
          <a:bodyPr/>
          <a:lstStyle/>
          <a:p>
            <a:pPr eaLnBrk="1" hangingPunct="1"/>
            <a:r>
              <a:rPr lang="zh-CN" altLang="en-US" smtClean="0"/>
              <a:t>这种表达方法的每个部分都是可选的：</a:t>
            </a:r>
            <a:endParaRPr lang="zh-CN" altLang="en-US" u="sng" smtClean="0"/>
          </a:p>
          <a:p>
            <a:pPr lvl="1" eaLnBrk="1" hangingPunct="1"/>
            <a:r>
              <a:rPr lang="en-US" altLang="zh-CN" u="sng" smtClean="0"/>
              <a:t>object name</a:t>
            </a:r>
          </a:p>
          <a:p>
            <a:pPr lvl="1" eaLnBrk="1" hangingPunct="1"/>
            <a:r>
              <a:rPr lang="en-US" altLang="zh-CN" u="sng" smtClean="0"/>
              <a:t>object name: Class Name</a:t>
            </a:r>
          </a:p>
          <a:p>
            <a:pPr lvl="1" eaLnBrk="1" hangingPunct="1"/>
            <a:r>
              <a:rPr lang="en-US" altLang="zh-CN" u="sng" smtClean="0"/>
              <a:t>:Class Name</a:t>
            </a:r>
            <a:endParaRPr lang="en-US" altLang="zh-CN" smtClean="0"/>
          </a:p>
        </p:txBody>
      </p:sp>
      <p:grpSp>
        <p:nvGrpSpPr>
          <p:cNvPr id="62468" name="Group 4"/>
          <p:cNvGrpSpPr>
            <a:grpSpLocks/>
          </p:cNvGrpSpPr>
          <p:nvPr/>
        </p:nvGrpSpPr>
        <p:grpSpPr bwMode="auto">
          <a:xfrm>
            <a:off x="611188" y="3933825"/>
            <a:ext cx="7848600" cy="1454150"/>
            <a:chOff x="0" y="0"/>
            <a:chExt cx="7380" cy="1716"/>
          </a:xfrm>
        </p:grpSpPr>
        <p:sp>
          <p:nvSpPr>
            <p:cNvPr id="62470" name="AutoShape 5"/>
            <p:cNvSpPr>
              <a:spLocks noChangeAspect="1" noChangeArrowheads="1"/>
            </p:cNvSpPr>
            <p:nvPr/>
          </p:nvSpPr>
          <p:spPr bwMode="auto">
            <a:xfrm>
              <a:off x="0" y="0"/>
              <a:ext cx="7380" cy="17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62471" name="Rectangle 6"/>
            <p:cNvSpPr>
              <a:spLocks noChangeArrowheads="1"/>
            </p:cNvSpPr>
            <p:nvPr/>
          </p:nvSpPr>
          <p:spPr bwMode="auto">
            <a:xfrm>
              <a:off x="116" y="312"/>
              <a:ext cx="2268" cy="11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25200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en-US" altLang="zh-CN" sz="2400" u="sng">
                  <a:latin typeface="宋体" pitchFamily="2" charset="-122"/>
                </a:rPr>
                <a:t>myOrder</a:t>
              </a:r>
              <a:endParaRPr lang="en-US" altLang="zh-CN" sz="2400" b="0"/>
            </a:p>
          </p:txBody>
        </p:sp>
        <p:sp>
          <p:nvSpPr>
            <p:cNvPr id="62472" name="Rectangle 7"/>
            <p:cNvSpPr>
              <a:spLocks noChangeArrowheads="1"/>
            </p:cNvSpPr>
            <p:nvPr/>
          </p:nvSpPr>
          <p:spPr bwMode="auto">
            <a:xfrm>
              <a:off x="2520" y="312"/>
              <a:ext cx="2268" cy="11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25200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en-US" altLang="zh-CN" sz="2400" u="sng">
                  <a:latin typeface="宋体" pitchFamily="2" charset="-122"/>
                </a:rPr>
                <a:t>myOrder:Order</a:t>
              </a:r>
              <a:endParaRPr lang="en-US" altLang="zh-CN" sz="2400" b="0"/>
            </a:p>
          </p:txBody>
        </p:sp>
        <p:sp>
          <p:nvSpPr>
            <p:cNvPr id="62473" name="Rectangle 8"/>
            <p:cNvSpPr>
              <a:spLocks noChangeArrowheads="1"/>
            </p:cNvSpPr>
            <p:nvPr/>
          </p:nvSpPr>
          <p:spPr bwMode="auto">
            <a:xfrm>
              <a:off x="4932" y="312"/>
              <a:ext cx="2268" cy="113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tIns="25200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en-US" altLang="zh-CN" sz="2400" u="sng">
                  <a:latin typeface="宋体" pitchFamily="2" charset="-122"/>
                </a:rPr>
                <a:t>:Order</a:t>
              </a:r>
              <a:endParaRPr lang="en-US" altLang="zh-CN" sz="2400" b="0"/>
            </a:p>
          </p:txBody>
        </p:sp>
      </p:grpSp>
      <p:sp>
        <p:nvSpPr>
          <p:cNvPr id="62469" name="Text Box 9"/>
          <p:cNvSpPr txBox="1">
            <a:spLocks noChangeArrowheads="1"/>
          </p:cNvSpPr>
          <p:nvPr/>
        </p:nvSpPr>
        <p:spPr bwMode="auto">
          <a:xfrm>
            <a:off x="2700338" y="5373688"/>
            <a:ext cx="381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zh-CN" altLang="en-US" sz="2400"/>
              <a:t>对象</a:t>
            </a:r>
            <a:r>
              <a:rPr lang="en-US" altLang="zh-CN" sz="2400"/>
              <a:t>myOrder </a:t>
            </a:r>
          </a:p>
        </p:txBody>
      </p:sp>
    </p:spTree>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idx="4294967295"/>
          </p:nvPr>
        </p:nvSpPr>
        <p:spPr>
          <a:xfrm>
            <a:off x="574675" y="304800"/>
            <a:ext cx="8001000" cy="1216025"/>
          </a:xfrm>
        </p:spPr>
        <p:txBody>
          <a:bodyPr/>
          <a:lstStyle/>
          <a:p>
            <a:pPr eaLnBrk="1" hangingPunct="1"/>
            <a:r>
              <a:rPr lang="en-US" altLang="zh-CN" smtClean="0">
                <a:solidFill>
                  <a:schemeClr val="tx1"/>
                </a:solidFill>
              </a:rPr>
              <a:t>2 </a:t>
            </a:r>
            <a:r>
              <a:rPr lang="zh-CN" altLang="en-US" smtClean="0">
                <a:solidFill>
                  <a:schemeClr val="tx1"/>
                </a:solidFill>
              </a:rPr>
              <a:t>链	</a:t>
            </a:r>
          </a:p>
        </p:txBody>
      </p:sp>
      <p:sp>
        <p:nvSpPr>
          <p:cNvPr id="63491" name="Rectangle 3"/>
          <p:cNvSpPr>
            <a:spLocks noGrp="1" noChangeArrowheads="1"/>
          </p:cNvSpPr>
          <p:nvPr>
            <p:ph type="body" idx="4294967295"/>
          </p:nvPr>
        </p:nvSpPr>
        <p:spPr>
          <a:xfrm>
            <a:off x="566738" y="1752600"/>
            <a:ext cx="8001000" cy="4267200"/>
          </a:xfrm>
        </p:spPr>
        <p:txBody>
          <a:bodyPr/>
          <a:lstStyle/>
          <a:p>
            <a:pPr eaLnBrk="1" hangingPunct="1"/>
            <a:r>
              <a:rPr lang="zh-CN" altLang="en-US" dirty="0" smtClean="0"/>
              <a:t>有的时候仅表示对象本身并不重要</a:t>
            </a:r>
            <a:r>
              <a:rPr lang="zh-CN" altLang="en-US" dirty="0" smtClean="0"/>
              <a:t>，更需要</a:t>
            </a:r>
            <a:r>
              <a:rPr lang="zh-CN" altLang="en-US" dirty="0" smtClean="0"/>
              <a:t>表达对象之间在系统的某一个特定的运行时刻是如何在一起工作的，这就需要展示对象之间的</a:t>
            </a:r>
            <a:r>
              <a:rPr lang="zh-CN" altLang="en-US" dirty="0" smtClean="0">
                <a:solidFill>
                  <a:srgbClr val="FF0000"/>
                </a:solidFill>
              </a:rPr>
              <a:t>关系</a:t>
            </a:r>
          </a:p>
          <a:p>
            <a:pPr eaLnBrk="1" hangingPunct="1"/>
            <a:r>
              <a:rPr lang="zh-CN" altLang="en-US" dirty="0" smtClean="0"/>
              <a:t>对象图用</a:t>
            </a:r>
            <a:r>
              <a:rPr lang="zh-CN" altLang="en-US" dirty="0" smtClean="0">
                <a:solidFill>
                  <a:srgbClr val="FF0000"/>
                </a:solidFill>
              </a:rPr>
              <a:t>链</a:t>
            </a:r>
            <a:r>
              <a:rPr lang="zh-CN" altLang="en-US" dirty="0" smtClean="0"/>
              <a:t>将这些对象捆绑在一切，</a:t>
            </a:r>
            <a:r>
              <a:rPr lang="en-US" altLang="zh-CN" dirty="0" smtClean="0"/>
              <a:t>UML</a:t>
            </a:r>
            <a:r>
              <a:rPr lang="zh-CN" altLang="en-US" dirty="0" smtClean="0"/>
              <a:t>将其称为</a:t>
            </a:r>
            <a:r>
              <a:rPr lang="en-US" altLang="zh-CN" dirty="0" smtClean="0"/>
              <a:t>Links</a:t>
            </a:r>
            <a:r>
              <a:rPr lang="zh-CN" altLang="en-US" dirty="0" smtClean="0"/>
              <a:t>，即链</a:t>
            </a:r>
          </a:p>
          <a:p>
            <a:pPr eaLnBrk="1" hangingPunct="1"/>
            <a:r>
              <a:rPr lang="en-US" altLang="zh-CN" dirty="0" smtClean="0"/>
              <a:t>UML</a:t>
            </a:r>
            <a:r>
              <a:rPr lang="zh-CN" altLang="en-US" dirty="0" smtClean="0"/>
              <a:t>用实线表示链 </a:t>
            </a:r>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514" name="Group 2"/>
          <p:cNvGrpSpPr>
            <a:grpSpLocks/>
          </p:cNvGrpSpPr>
          <p:nvPr/>
        </p:nvGrpSpPr>
        <p:grpSpPr bwMode="auto">
          <a:xfrm>
            <a:off x="395288" y="1700213"/>
            <a:ext cx="8351837" cy="3933825"/>
            <a:chOff x="0" y="0"/>
            <a:chExt cx="8280" cy="3900"/>
          </a:xfrm>
        </p:grpSpPr>
        <p:sp>
          <p:nvSpPr>
            <p:cNvPr id="64517" name="AutoShape 5"/>
            <p:cNvSpPr>
              <a:spLocks noChangeAspect="1" noChangeArrowheads="1"/>
            </p:cNvSpPr>
            <p:nvPr/>
          </p:nvSpPr>
          <p:spPr bwMode="auto">
            <a:xfrm>
              <a:off x="0" y="0"/>
              <a:ext cx="8280" cy="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1800" b="0"/>
            </a:p>
          </p:txBody>
        </p:sp>
        <p:grpSp>
          <p:nvGrpSpPr>
            <p:cNvPr id="64518" name="Group 4"/>
            <p:cNvGrpSpPr>
              <a:grpSpLocks/>
            </p:cNvGrpSpPr>
            <p:nvPr/>
          </p:nvGrpSpPr>
          <p:grpSpPr bwMode="auto">
            <a:xfrm>
              <a:off x="5580" y="2496"/>
              <a:ext cx="2520" cy="1134"/>
              <a:chOff x="0" y="0"/>
              <a:chExt cx="2520" cy="780"/>
            </a:xfrm>
          </p:grpSpPr>
          <p:sp>
            <p:nvSpPr>
              <p:cNvPr id="64542" name="Rectangle 7"/>
              <p:cNvSpPr>
                <a:spLocks noChangeArrowheads="1"/>
              </p:cNvSpPr>
              <p:nvPr/>
            </p:nvSpPr>
            <p:spPr bwMode="auto">
              <a:xfrm>
                <a:off x="0" y="0"/>
                <a:ext cx="2520" cy="780"/>
              </a:xfrm>
              <a:prstGeom prst="rect">
                <a:avLst/>
              </a:prstGeom>
              <a:solidFill>
                <a:srgbClr val="FFFFFF"/>
              </a:solidFill>
              <a:ln w="9525">
                <a:solidFill>
                  <a:srgbClr val="000000"/>
                </a:solidFill>
                <a:miter lim="800000"/>
                <a:headEnd/>
                <a:tailEnd/>
              </a:ln>
            </p:spPr>
            <p:txBody>
              <a:bodyPr tIns="7200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en-US" altLang="zh-CN" sz="1800" u="sng">
                    <a:latin typeface="Times New Roman" pitchFamily="18" charset="0"/>
                  </a:rPr>
                  <a:t>p2: Person</a:t>
                </a:r>
              </a:p>
            </p:txBody>
          </p:sp>
          <p:sp>
            <p:nvSpPr>
              <p:cNvPr id="64543" name="Line 8"/>
              <p:cNvSpPr>
                <a:spLocks noChangeShapeType="1"/>
              </p:cNvSpPr>
              <p:nvPr/>
            </p:nvSpPr>
            <p:spPr bwMode="auto">
              <a:xfrm>
                <a:off x="0" y="392"/>
                <a:ext cx="25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grpSp>
        <p:grpSp>
          <p:nvGrpSpPr>
            <p:cNvPr id="64519" name="Group 7"/>
            <p:cNvGrpSpPr>
              <a:grpSpLocks/>
            </p:cNvGrpSpPr>
            <p:nvPr/>
          </p:nvGrpSpPr>
          <p:grpSpPr bwMode="auto">
            <a:xfrm>
              <a:off x="2880" y="2496"/>
              <a:ext cx="2520" cy="1134"/>
              <a:chOff x="0" y="0"/>
              <a:chExt cx="2520" cy="780"/>
            </a:xfrm>
          </p:grpSpPr>
          <p:sp>
            <p:nvSpPr>
              <p:cNvPr id="64540" name="Rectangle 10"/>
              <p:cNvSpPr>
                <a:spLocks noChangeArrowheads="1"/>
              </p:cNvSpPr>
              <p:nvPr/>
            </p:nvSpPr>
            <p:spPr bwMode="auto">
              <a:xfrm>
                <a:off x="0" y="0"/>
                <a:ext cx="2520" cy="780"/>
              </a:xfrm>
              <a:prstGeom prst="rect">
                <a:avLst/>
              </a:prstGeom>
              <a:solidFill>
                <a:srgbClr val="FFFFFF"/>
              </a:solidFill>
              <a:ln w="9525">
                <a:solidFill>
                  <a:srgbClr val="000000"/>
                </a:solidFill>
                <a:miter lim="800000"/>
                <a:headEnd/>
                <a:tailEnd/>
              </a:ln>
            </p:spPr>
            <p:txBody>
              <a:bodyPr tIns="7200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en-US" altLang="zh-CN" sz="1800" u="sng">
                    <a:latin typeface="Times New Roman" pitchFamily="18" charset="0"/>
                  </a:rPr>
                  <a:t>p1: Person</a:t>
                </a:r>
                <a:r>
                  <a:rPr lang="en-US" altLang="zh-CN" sz="1800">
                    <a:latin typeface="Times New Roman" pitchFamily="18" charset="0"/>
                  </a:rPr>
                  <a:t>           </a:t>
                </a:r>
                <a:endParaRPr lang="en-US" altLang="zh-CN" sz="1800" b="0"/>
              </a:p>
            </p:txBody>
          </p:sp>
          <p:sp>
            <p:nvSpPr>
              <p:cNvPr id="64541" name="Line 11"/>
              <p:cNvSpPr>
                <a:spLocks noChangeShapeType="1"/>
              </p:cNvSpPr>
              <p:nvPr/>
            </p:nvSpPr>
            <p:spPr bwMode="auto">
              <a:xfrm>
                <a:off x="0" y="392"/>
                <a:ext cx="25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grpSp>
        <p:grpSp>
          <p:nvGrpSpPr>
            <p:cNvPr id="64520" name="Group 10"/>
            <p:cNvGrpSpPr>
              <a:grpSpLocks/>
            </p:cNvGrpSpPr>
            <p:nvPr/>
          </p:nvGrpSpPr>
          <p:grpSpPr bwMode="auto">
            <a:xfrm>
              <a:off x="180" y="312"/>
              <a:ext cx="2520" cy="1134"/>
              <a:chOff x="0" y="0"/>
              <a:chExt cx="2520" cy="780"/>
            </a:xfrm>
          </p:grpSpPr>
          <p:sp>
            <p:nvSpPr>
              <p:cNvPr id="64538" name="Rectangle 13"/>
              <p:cNvSpPr>
                <a:spLocks noChangeArrowheads="1"/>
              </p:cNvSpPr>
              <p:nvPr/>
            </p:nvSpPr>
            <p:spPr bwMode="auto">
              <a:xfrm>
                <a:off x="0" y="0"/>
                <a:ext cx="2520" cy="780"/>
              </a:xfrm>
              <a:prstGeom prst="rect">
                <a:avLst/>
              </a:prstGeom>
              <a:solidFill>
                <a:srgbClr val="FFFFFF"/>
              </a:solidFill>
              <a:ln w="9525">
                <a:solidFill>
                  <a:srgbClr val="000000"/>
                </a:solidFill>
                <a:miter lim="800000"/>
                <a:headEnd/>
                <a:tailEnd/>
              </a:ln>
            </p:spPr>
            <p:txBody>
              <a:bodyPr tIns="7200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en-US" altLang="zh-CN" sz="1800" u="sng">
                    <a:latin typeface="Times New Roman" pitchFamily="18" charset="0"/>
                  </a:rPr>
                  <a:t>c1: Company</a:t>
                </a:r>
              </a:p>
            </p:txBody>
          </p:sp>
          <p:sp>
            <p:nvSpPr>
              <p:cNvPr id="64539" name="Line 14"/>
              <p:cNvSpPr>
                <a:spLocks noChangeShapeType="1"/>
              </p:cNvSpPr>
              <p:nvPr/>
            </p:nvSpPr>
            <p:spPr bwMode="auto">
              <a:xfrm>
                <a:off x="0" y="392"/>
                <a:ext cx="25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tIns="72000"/>
              <a:lstStyle/>
              <a:p>
                <a:endParaRPr lang="zh-CN" altLang="en-US"/>
              </a:p>
            </p:txBody>
          </p:sp>
        </p:grpSp>
        <p:sp>
          <p:nvSpPr>
            <p:cNvPr id="64521" name="Line 15"/>
            <p:cNvSpPr>
              <a:spLocks noChangeShapeType="1"/>
            </p:cNvSpPr>
            <p:nvPr/>
          </p:nvSpPr>
          <p:spPr bwMode="auto">
            <a:xfrm flipH="1">
              <a:off x="1440" y="1428"/>
              <a:ext cx="1" cy="10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2" name="Text Box 16"/>
            <p:cNvSpPr txBox="1">
              <a:spLocks noChangeArrowheads="1"/>
            </p:cNvSpPr>
            <p:nvPr/>
          </p:nvSpPr>
          <p:spPr bwMode="auto">
            <a:xfrm>
              <a:off x="3780" y="2028"/>
              <a:ext cx="90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just" eaLnBrk="1" hangingPunct="1">
                <a:spcBef>
                  <a:spcPct val="0"/>
                </a:spcBef>
                <a:buClrTx/>
                <a:buSzTx/>
                <a:buFont typeface="Arial" pitchFamily="34" charset="0"/>
                <a:buNone/>
              </a:pPr>
              <a:r>
                <a:rPr lang="en-US" altLang="zh-CN" sz="1800">
                  <a:latin typeface="Times New Roman" pitchFamily="18" charset="0"/>
                </a:rPr>
                <a:t>manager      </a:t>
              </a:r>
            </a:p>
          </p:txBody>
        </p:sp>
        <p:sp>
          <p:nvSpPr>
            <p:cNvPr id="64523" name="Text Box 17"/>
            <p:cNvSpPr txBox="1">
              <a:spLocks noChangeArrowheads="1"/>
            </p:cNvSpPr>
            <p:nvPr/>
          </p:nvSpPr>
          <p:spPr bwMode="auto">
            <a:xfrm>
              <a:off x="6480" y="2028"/>
              <a:ext cx="1087"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just" eaLnBrk="1" hangingPunct="1">
                <a:spcBef>
                  <a:spcPct val="0"/>
                </a:spcBef>
                <a:buClrTx/>
                <a:buSzTx/>
                <a:buFont typeface="Arial" pitchFamily="34" charset="0"/>
                <a:buNone/>
              </a:pPr>
              <a:r>
                <a:rPr lang="en-US" altLang="zh-CN" sz="1800">
                  <a:latin typeface="Times New Roman" pitchFamily="18" charset="0"/>
                </a:rPr>
                <a:t>employee</a:t>
              </a:r>
            </a:p>
          </p:txBody>
        </p:sp>
        <p:grpSp>
          <p:nvGrpSpPr>
            <p:cNvPr id="64524" name="Group 16"/>
            <p:cNvGrpSpPr>
              <a:grpSpLocks/>
            </p:cNvGrpSpPr>
            <p:nvPr/>
          </p:nvGrpSpPr>
          <p:grpSpPr bwMode="auto">
            <a:xfrm>
              <a:off x="180" y="2502"/>
              <a:ext cx="2520" cy="1134"/>
              <a:chOff x="0" y="0"/>
              <a:chExt cx="2520" cy="780"/>
            </a:xfrm>
          </p:grpSpPr>
          <p:sp>
            <p:nvSpPr>
              <p:cNvPr id="64536" name="Rectangle 19"/>
              <p:cNvSpPr>
                <a:spLocks noChangeArrowheads="1"/>
              </p:cNvSpPr>
              <p:nvPr/>
            </p:nvSpPr>
            <p:spPr bwMode="auto">
              <a:xfrm>
                <a:off x="0" y="0"/>
                <a:ext cx="2520" cy="780"/>
              </a:xfrm>
              <a:prstGeom prst="rect">
                <a:avLst/>
              </a:prstGeom>
              <a:solidFill>
                <a:srgbClr val="FFFFFF"/>
              </a:solidFill>
              <a:ln w="9525">
                <a:solidFill>
                  <a:srgbClr val="000000"/>
                </a:solidFill>
                <a:miter lim="800000"/>
                <a:headEnd/>
                <a:tailEnd/>
              </a:ln>
            </p:spPr>
            <p:txBody>
              <a:bodyPr tIns="7200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en-US" altLang="zh-CN" sz="1800" u="sng">
                    <a:latin typeface="Times New Roman" pitchFamily="18" charset="0"/>
                  </a:rPr>
                  <a:t>d1: Department</a:t>
                </a:r>
              </a:p>
            </p:txBody>
          </p:sp>
          <p:sp>
            <p:nvSpPr>
              <p:cNvPr id="64537" name="Line 20"/>
              <p:cNvSpPr>
                <a:spLocks noChangeShapeType="1"/>
              </p:cNvSpPr>
              <p:nvPr/>
            </p:nvSpPr>
            <p:spPr bwMode="auto">
              <a:xfrm>
                <a:off x="0" y="392"/>
                <a:ext cx="25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25" name="Line 21"/>
            <p:cNvSpPr>
              <a:spLocks noChangeShapeType="1"/>
            </p:cNvSpPr>
            <p:nvPr/>
          </p:nvSpPr>
          <p:spPr bwMode="auto">
            <a:xfrm>
              <a:off x="4680" y="1404"/>
              <a:ext cx="0"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6" name="Line 22"/>
            <p:cNvSpPr>
              <a:spLocks noChangeShapeType="1"/>
            </p:cNvSpPr>
            <p:nvPr/>
          </p:nvSpPr>
          <p:spPr bwMode="auto">
            <a:xfrm>
              <a:off x="6300" y="1404"/>
              <a:ext cx="1" cy="10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4527" name="Group 21"/>
            <p:cNvGrpSpPr>
              <a:grpSpLocks/>
            </p:cNvGrpSpPr>
            <p:nvPr/>
          </p:nvGrpSpPr>
          <p:grpSpPr bwMode="auto">
            <a:xfrm>
              <a:off x="4120" y="312"/>
              <a:ext cx="2700" cy="1134"/>
              <a:chOff x="0" y="0"/>
              <a:chExt cx="2520" cy="780"/>
            </a:xfrm>
          </p:grpSpPr>
          <p:sp>
            <p:nvSpPr>
              <p:cNvPr id="64534" name="Rectangle 24"/>
              <p:cNvSpPr>
                <a:spLocks noChangeArrowheads="1"/>
              </p:cNvSpPr>
              <p:nvPr/>
            </p:nvSpPr>
            <p:spPr bwMode="auto">
              <a:xfrm>
                <a:off x="0" y="0"/>
                <a:ext cx="2520" cy="780"/>
              </a:xfrm>
              <a:prstGeom prst="rect">
                <a:avLst/>
              </a:prstGeom>
              <a:solidFill>
                <a:srgbClr val="FFFFFF"/>
              </a:solidFill>
              <a:ln w="9525">
                <a:solidFill>
                  <a:srgbClr val="000000"/>
                </a:solidFill>
                <a:miter lim="800000"/>
                <a:headEnd/>
                <a:tailEnd/>
              </a:ln>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r>
                  <a:rPr lang="en-US" altLang="zh-CN" sz="1800" u="sng">
                    <a:latin typeface="Times New Roman" pitchFamily="18" charset="0"/>
                  </a:rPr>
                  <a:t>d2: Department</a:t>
                </a:r>
              </a:p>
            </p:txBody>
          </p:sp>
          <p:sp>
            <p:nvSpPr>
              <p:cNvPr id="64535" name="Line 25"/>
              <p:cNvSpPr>
                <a:spLocks noChangeShapeType="1"/>
              </p:cNvSpPr>
              <p:nvPr/>
            </p:nvSpPr>
            <p:spPr bwMode="auto">
              <a:xfrm>
                <a:off x="0" y="392"/>
                <a:ext cx="252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28" name="Text Box 26"/>
            <p:cNvSpPr txBox="1">
              <a:spLocks noChangeArrowheads="1"/>
            </p:cNvSpPr>
            <p:nvPr/>
          </p:nvSpPr>
          <p:spPr bwMode="auto">
            <a:xfrm>
              <a:off x="324" y="3168"/>
              <a:ext cx="19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1800">
                  <a:latin typeface="Times New Roman" pitchFamily="18" charset="0"/>
                </a:rPr>
                <a:t>name:String=“Sales”</a:t>
              </a:r>
            </a:p>
            <a:p>
              <a:pPr algn="just" eaLnBrk="1" hangingPunct="1">
                <a:spcBef>
                  <a:spcPct val="0"/>
                </a:spcBef>
                <a:buClrTx/>
                <a:buSzTx/>
                <a:buFont typeface="Arial" pitchFamily="34" charset="0"/>
                <a:buNone/>
              </a:pPr>
              <a:r>
                <a:rPr lang="en-US" altLang="zh-CN" sz="1800">
                  <a:latin typeface="Times New Roman" pitchFamily="18" charset="0"/>
                </a:rPr>
                <a:t>     </a:t>
              </a:r>
              <a:endParaRPr lang="en-US" altLang="zh-CN" sz="1800" b="0"/>
            </a:p>
          </p:txBody>
        </p:sp>
        <p:sp>
          <p:nvSpPr>
            <p:cNvPr id="64529" name="Text Box 27"/>
            <p:cNvSpPr txBox="1">
              <a:spLocks noChangeArrowheads="1"/>
            </p:cNvSpPr>
            <p:nvPr/>
          </p:nvSpPr>
          <p:spPr bwMode="auto">
            <a:xfrm>
              <a:off x="3060" y="3168"/>
              <a:ext cx="19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1800">
                  <a:latin typeface="Times New Roman" pitchFamily="18" charset="0"/>
                </a:rPr>
                <a:t>name:String=“Tao”</a:t>
              </a:r>
            </a:p>
            <a:p>
              <a:pPr algn="just" eaLnBrk="1" hangingPunct="1">
                <a:spcBef>
                  <a:spcPct val="0"/>
                </a:spcBef>
                <a:buClrTx/>
                <a:buSzTx/>
                <a:buFont typeface="Arial" pitchFamily="34" charset="0"/>
                <a:buNone/>
              </a:pPr>
              <a:r>
                <a:rPr lang="en-US" altLang="zh-CN" sz="1800">
                  <a:latin typeface="Times New Roman" pitchFamily="18" charset="0"/>
                </a:rPr>
                <a:t>     </a:t>
              </a:r>
              <a:endParaRPr lang="en-US" altLang="zh-CN" sz="1800" b="0"/>
            </a:p>
          </p:txBody>
        </p:sp>
        <p:sp>
          <p:nvSpPr>
            <p:cNvPr id="64530" name="Text Box 28"/>
            <p:cNvSpPr txBox="1">
              <a:spLocks noChangeArrowheads="1"/>
            </p:cNvSpPr>
            <p:nvPr/>
          </p:nvSpPr>
          <p:spPr bwMode="auto">
            <a:xfrm>
              <a:off x="5744" y="3168"/>
              <a:ext cx="198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1800">
                  <a:latin typeface="Times New Roman" pitchFamily="18" charset="0"/>
                </a:rPr>
                <a:t>name:String=“Lei”</a:t>
              </a:r>
            </a:p>
            <a:p>
              <a:pPr algn="just" eaLnBrk="1" hangingPunct="1">
                <a:spcBef>
                  <a:spcPct val="0"/>
                </a:spcBef>
                <a:buClrTx/>
                <a:buSzTx/>
                <a:buFont typeface="Arial" pitchFamily="34" charset="0"/>
                <a:buNone/>
              </a:pPr>
              <a:r>
                <a:rPr lang="en-US" altLang="zh-CN" sz="1800">
                  <a:latin typeface="Times New Roman" pitchFamily="18" charset="0"/>
                </a:rPr>
                <a:t>     </a:t>
              </a:r>
              <a:endParaRPr lang="en-US" altLang="zh-CN" sz="1800" b="0"/>
            </a:p>
          </p:txBody>
        </p:sp>
        <p:sp>
          <p:nvSpPr>
            <p:cNvPr id="64531" name="Text Box 29"/>
            <p:cNvSpPr txBox="1">
              <a:spLocks noChangeArrowheads="1"/>
            </p:cNvSpPr>
            <p:nvPr/>
          </p:nvSpPr>
          <p:spPr bwMode="auto">
            <a:xfrm>
              <a:off x="360" y="984"/>
              <a:ext cx="23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1800" dirty="0" err="1">
                  <a:latin typeface="Times New Roman" pitchFamily="18" charset="0"/>
                </a:rPr>
                <a:t>name:String</a:t>
              </a:r>
              <a:r>
                <a:rPr lang="en-US" altLang="zh-CN" sz="1800" dirty="0">
                  <a:latin typeface="Times New Roman" pitchFamily="18" charset="0"/>
                </a:rPr>
                <a:t>=“CHSUN”</a:t>
              </a:r>
            </a:p>
            <a:p>
              <a:pPr algn="just" eaLnBrk="1" hangingPunct="1">
                <a:spcBef>
                  <a:spcPct val="0"/>
                </a:spcBef>
                <a:buClrTx/>
                <a:buSzTx/>
                <a:buFont typeface="Arial" pitchFamily="34" charset="0"/>
                <a:buNone/>
              </a:pPr>
              <a:r>
                <a:rPr lang="en-US" altLang="zh-CN" sz="1800" dirty="0">
                  <a:latin typeface="Times New Roman" pitchFamily="18" charset="0"/>
                </a:rPr>
                <a:t>     </a:t>
              </a:r>
              <a:endParaRPr lang="en-US" altLang="zh-CN" sz="1800" b="0" dirty="0"/>
            </a:p>
          </p:txBody>
        </p:sp>
        <p:sp>
          <p:nvSpPr>
            <p:cNvPr id="64532" name="Text Box 30"/>
            <p:cNvSpPr txBox="1">
              <a:spLocks noChangeArrowheads="1"/>
            </p:cNvSpPr>
            <p:nvPr/>
          </p:nvSpPr>
          <p:spPr bwMode="auto">
            <a:xfrm>
              <a:off x="4124" y="872"/>
              <a:ext cx="2880"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just" eaLnBrk="1" hangingPunct="1">
                <a:spcBef>
                  <a:spcPct val="0"/>
                </a:spcBef>
                <a:buClrTx/>
                <a:buSzTx/>
                <a:buFont typeface="Arial" pitchFamily="34" charset="0"/>
                <a:buNone/>
              </a:pPr>
              <a:r>
                <a:rPr lang="en-US" altLang="zh-CN" sz="1800">
                  <a:latin typeface="Times New Roman" pitchFamily="18" charset="0"/>
                </a:rPr>
                <a:t>name:String=“Purchasing”</a:t>
              </a:r>
            </a:p>
            <a:p>
              <a:pPr eaLnBrk="1" hangingPunct="1">
                <a:spcBef>
                  <a:spcPct val="0"/>
                </a:spcBef>
                <a:buClrTx/>
                <a:buSzTx/>
                <a:buFont typeface="Arial" pitchFamily="34" charset="0"/>
                <a:buNone/>
              </a:pPr>
              <a:endParaRPr lang="en-US" altLang="zh-CN" sz="1800">
                <a:latin typeface="Times New Roman" pitchFamily="18" charset="0"/>
              </a:endParaRPr>
            </a:p>
          </p:txBody>
        </p:sp>
        <p:sp>
          <p:nvSpPr>
            <p:cNvPr id="64533" name="Line 31"/>
            <p:cNvSpPr>
              <a:spLocks noChangeShapeType="1"/>
            </p:cNvSpPr>
            <p:nvPr/>
          </p:nvSpPr>
          <p:spPr bwMode="auto">
            <a:xfrm>
              <a:off x="2700" y="888"/>
              <a:ext cx="1440"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15" name="Text Box 32"/>
          <p:cNvSpPr txBox="1">
            <a:spLocks noChangeArrowheads="1"/>
          </p:cNvSpPr>
          <p:nvPr/>
        </p:nvSpPr>
        <p:spPr bwMode="auto">
          <a:xfrm>
            <a:off x="2843213" y="5734050"/>
            <a:ext cx="4105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50000"/>
              </a:spcBef>
              <a:buClrTx/>
              <a:buSzTx/>
              <a:buFont typeface="Arial" pitchFamily="34" charset="0"/>
              <a:buNone/>
            </a:pPr>
            <a:r>
              <a:rPr lang="zh-CN" altLang="en-US" sz="2400"/>
              <a:t>对象和它们之间的关系 </a:t>
            </a:r>
          </a:p>
        </p:txBody>
      </p:sp>
      <p:sp>
        <p:nvSpPr>
          <p:cNvPr id="64516" name="Rectangle 33"/>
          <p:cNvSpPr>
            <a:spLocks noChangeArrowheads="1"/>
          </p:cNvSpPr>
          <p:nvPr/>
        </p:nvSpPr>
        <p:spPr bwMode="auto">
          <a:xfrm>
            <a:off x="574675" y="304800"/>
            <a:ext cx="8001000" cy="1216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r>
              <a:rPr lang="en-US" altLang="zh-CN" sz="3800"/>
              <a:t>2 </a:t>
            </a:r>
            <a:r>
              <a:rPr lang="zh-CN" altLang="en-US" sz="3800"/>
              <a:t>链	</a:t>
            </a:r>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D603368D-68ED-46BD-9EB6-0CE872B9CCB7}" type="slidenum">
              <a:rPr lang="en-US" altLang="zh-CN" sz="1400" b="0">
                <a:solidFill>
                  <a:schemeClr val="accent2"/>
                </a:solidFill>
              </a:rPr>
              <a:pPr algn="r">
                <a:spcBef>
                  <a:spcPct val="0"/>
                </a:spcBef>
                <a:buClrTx/>
                <a:buSzTx/>
                <a:buFont typeface="Arial" pitchFamily="34" charset="0"/>
                <a:buNone/>
              </a:pPr>
              <a:t>64</a:t>
            </a:fld>
            <a:r>
              <a:rPr lang="en-US" altLang="zh-CN" sz="1400" b="0">
                <a:solidFill>
                  <a:schemeClr val="accent2"/>
                </a:solidFill>
              </a:rPr>
              <a:t>-</a:t>
            </a:r>
          </a:p>
        </p:txBody>
      </p:sp>
      <p:sp>
        <p:nvSpPr>
          <p:cNvPr id="65539" name="Rectangle 2"/>
          <p:cNvSpPr>
            <a:spLocks noGrp="1" noChangeArrowheads="1"/>
          </p:cNvSpPr>
          <p:nvPr>
            <p:ph type="title" idx="4294967295"/>
          </p:nvPr>
        </p:nvSpPr>
        <p:spPr/>
        <p:txBody>
          <a:bodyPr/>
          <a:lstStyle/>
          <a:p>
            <a:pPr eaLnBrk="1" hangingPunct="1"/>
            <a:r>
              <a:rPr lang="zh-CN" altLang="en-US" smtClean="0"/>
              <a:t>对象图和类图的对比</a:t>
            </a:r>
          </a:p>
        </p:txBody>
      </p:sp>
      <p:sp>
        <p:nvSpPr>
          <p:cNvPr id="65540" name="Rectangle 3"/>
          <p:cNvSpPr>
            <a:spLocks noGrp="1" noChangeArrowheads="1"/>
          </p:cNvSpPr>
          <p:nvPr>
            <p:ph type="body" idx="4294967295"/>
          </p:nvPr>
        </p:nvSpPr>
        <p:spPr>
          <a:xfrm>
            <a:off x="395288" y="1628775"/>
            <a:ext cx="8132762" cy="1512888"/>
          </a:xfrm>
        </p:spPr>
        <p:txBody>
          <a:bodyPr/>
          <a:lstStyle/>
          <a:p>
            <a:pPr eaLnBrk="1" hangingPunct="1">
              <a:lnSpc>
                <a:spcPct val="90000"/>
              </a:lnSpc>
            </a:pPr>
            <a:r>
              <a:rPr lang="zh-CN" altLang="en-US" smtClean="0">
                <a:latin typeface="楷体_GB2312" pitchFamily="49" charset="-122"/>
                <a:ea typeface="楷体_GB2312" pitchFamily="49" charset="-122"/>
              </a:rPr>
              <a:t>对应着同一幅类图，在不同时间绘制出来的对象图是不一样的</a:t>
            </a:r>
            <a:r>
              <a:rPr lang="zh-CN" altLang="en-US" sz="3600" smtClean="0">
                <a:latin typeface="楷体_GB2312" pitchFamily="49" charset="-122"/>
                <a:ea typeface="楷体_GB2312" pitchFamily="49" charset="-122"/>
              </a:rPr>
              <a:t> </a:t>
            </a:r>
          </a:p>
        </p:txBody>
      </p:sp>
      <p:sp>
        <p:nvSpPr>
          <p:cNvPr id="65541" name="Text Box 4"/>
          <p:cNvSpPr txBox="1">
            <a:spLocks noChangeArrowheads="1"/>
          </p:cNvSpPr>
          <p:nvPr/>
        </p:nvSpPr>
        <p:spPr bwMode="auto">
          <a:xfrm>
            <a:off x="1116013" y="2755900"/>
            <a:ext cx="1223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zh-CN" altLang="en-US" sz="2400">
                <a:solidFill>
                  <a:schemeClr val="hlink"/>
                </a:solidFill>
                <a:latin typeface="Arial" pitchFamily="34" charset="0"/>
              </a:rPr>
              <a:t>类图：</a:t>
            </a:r>
          </a:p>
        </p:txBody>
      </p:sp>
      <p:sp>
        <p:nvSpPr>
          <p:cNvPr id="65542" name="Text Box 5"/>
          <p:cNvSpPr txBox="1">
            <a:spLocks noChangeArrowheads="1"/>
          </p:cNvSpPr>
          <p:nvPr/>
        </p:nvSpPr>
        <p:spPr bwMode="auto">
          <a:xfrm>
            <a:off x="1116013" y="4149725"/>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spcBef>
                <a:spcPct val="50000"/>
              </a:spcBef>
              <a:buClrTx/>
              <a:buSzTx/>
              <a:buFont typeface="Arial" pitchFamily="34" charset="0"/>
              <a:buNone/>
            </a:pPr>
            <a:r>
              <a:rPr lang="zh-CN" altLang="en-US" sz="2400">
                <a:solidFill>
                  <a:schemeClr val="hlink"/>
                </a:solidFill>
                <a:latin typeface="Arial" pitchFamily="34" charset="0"/>
              </a:rPr>
              <a:t>对象图：</a:t>
            </a:r>
          </a:p>
        </p:txBody>
      </p:sp>
      <p:pic>
        <p:nvPicPr>
          <p:cNvPr id="65543"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438" y="2636838"/>
            <a:ext cx="5184775" cy="1296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5544"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875" y="3717925"/>
            <a:ext cx="5400675" cy="287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CD095506-7FC5-4D13-B045-071FEAE285F2}" type="slidenum">
              <a:rPr lang="en-US" altLang="zh-CN" sz="1400" b="0">
                <a:solidFill>
                  <a:schemeClr val="accent2"/>
                </a:solidFill>
              </a:rPr>
              <a:pPr algn="r">
                <a:spcBef>
                  <a:spcPct val="0"/>
                </a:spcBef>
                <a:buClrTx/>
                <a:buSzTx/>
                <a:buFont typeface="Arial" pitchFamily="34" charset="0"/>
                <a:buNone/>
              </a:pPr>
              <a:t>65</a:t>
            </a:fld>
            <a:r>
              <a:rPr lang="en-US" altLang="zh-CN" sz="1400" b="0">
                <a:solidFill>
                  <a:schemeClr val="accent2"/>
                </a:solidFill>
              </a:rPr>
              <a:t>-</a:t>
            </a:r>
          </a:p>
        </p:txBody>
      </p:sp>
      <p:sp>
        <p:nvSpPr>
          <p:cNvPr id="66563" name="Rectangle 2"/>
          <p:cNvSpPr>
            <a:spLocks noGrp="1" noChangeArrowheads="1"/>
          </p:cNvSpPr>
          <p:nvPr>
            <p:ph type="title" idx="4294967295"/>
          </p:nvPr>
        </p:nvSpPr>
        <p:spPr/>
        <p:txBody>
          <a:bodyPr/>
          <a:lstStyle/>
          <a:p>
            <a:pPr eaLnBrk="1" hangingPunct="1"/>
            <a:r>
              <a:rPr lang="zh-CN" altLang="en-US" smtClean="0"/>
              <a:t>2.9 包的概念和作用</a:t>
            </a:r>
          </a:p>
        </p:txBody>
      </p:sp>
      <p:sp>
        <p:nvSpPr>
          <p:cNvPr id="66564" name="Rectangle 3"/>
          <p:cNvSpPr>
            <a:spLocks noGrp="1" noChangeArrowheads="1"/>
          </p:cNvSpPr>
          <p:nvPr>
            <p:ph type="body" idx="4294967295"/>
          </p:nvPr>
        </p:nvSpPr>
        <p:spPr>
          <a:xfrm>
            <a:off x="539750" y="1700213"/>
            <a:ext cx="7772400" cy="4465637"/>
          </a:xfrm>
        </p:spPr>
        <p:txBody>
          <a:bodyPr/>
          <a:lstStyle/>
          <a:p>
            <a:pPr eaLnBrk="1" hangingPunct="1">
              <a:lnSpc>
                <a:spcPct val="110000"/>
              </a:lnSpc>
            </a:pPr>
            <a:r>
              <a:rPr lang="zh-CN" altLang="en-US" smtClean="0">
                <a:latin typeface="宋体" pitchFamily="2" charset="-122"/>
              </a:rPr>
              <a:t>包</a:t>
            </a:r>
            <a:r>
              <a:rPr lang="en-US" altLang="zh-CN" smtClean="0">
                <a:latin typeface="宋体" pitchFamily="2" charset="-122"/>
              </a:rPr>
              <a:t>(Package): </a:t>
            </a:r>
            <a:r>
              <a:rPr lang="zh-CN" altLang="en-US" smtClean="0">
                <a:latin typeface="宋体" pitchFamily="2" charset="-122"/>
              </a:rPr>
              <a:t>是</a:t>
            </a:r>
            <a:r>
              <a:rPr lang="en-US" altLang="zh-CN" smtClean="0">
                <a:latin typeface="宋体" pitchFamily="2" charset="-122"/>
              </a:rPr>
              <a:t>UML</a:t>
            </a:r>
            <a:r>
              <a:rPr lang="zh-CN" altLang="en-US" smtClean="0">
                <a:latin typeface="宋体" pitchFamily="2" charset="-122"/>
              </a:rPr>
              <a:t>用来组织模型元素的模型元素。</a:t>
            </a:r>
          </a:p>
          <a:p>
            <a:pPr eaLnBrk="1" hangingPunct="1">
              <a:lnSpc>
                <a:spcPct val="110000"/>
              </a:lnSpc>
            </a:pPr>
            <a:r>
              <a:rPr lang="zh-CN" altLang="en-US" smtClean="0"/>
              <a:t>包在</a:t>
            </a:r>
            <a:r>
              <a:rPr lang="en-US" altLang="zh-CN" smtClean="0"/>
              <a:t>UML</a:t>
            </a:r>
            <a:r>
              <a:rPr lang="zh-CN" altLang="en-US" smtClean="0"/>
              <a:t>中被视为文件夹</a:t>
            </a:r>
            <a:r>
              <a:rPr lang="zh-CN" altLang="en-US" smtClean="0">
                <a:latin typeface="宋体" pitchFamily="2" charset="-122"/>
              </a:rPr>
              <a:t>。</a:t>
            </a:r>
            <a:r>
              <a:rPr lang="zh-CN" altLang="en-US" smtClean="0">
                <a:latin typeface="楷体_GB2312" pitchFamily="49" charset="-122"/>
                <a:ea typeface="楷体_GB2312" pitchFamily="49" charset="-122"/>
              </a:rPr>
              <a:t>可以把包比作一个存放模型元素的箱子或容器，在它里面可以存放多个模型元素。</a:t>
            </a:r>
            <a:endParaRPr lang="zh-CN" altLang="en-US" sz="2400" smtClean="0">
              <a:latin typeface="宋体" pitchFamily="2" charset="-122"/>
            </a:endParaRPr>
          </a:p>
          <a:p>
            <a:pPr eaLnBrk="1" hangingPunct="1">
              <a:lnSpc>
                <a:spcPct val="110000"/>
              </a:lnSpc>
            </a:pPr>
            <a:r>
              <a:rPr lang="zh-CN" altLang="en-US" smtClean="0">
                <a:ea typeface="楷体_GB2312" pitchFamily="49" charset="-122"/>
              </a:rPr>
              <a:t>包中存放的模型元素可以是</a:t>
            </a:r>
            <a:r>
              <a:rPr lang="zh-CN" altLang="en-US" smtClean="0"/>
              <a:t>：</a:t>
            </a:r>
            <a:r>
              <a:rPr lang="zh-CN" altLang="en-US" smtClean="0">
                <a:solidFill>
                  <a:schemeClr val="hlink"/>
                </a:solidFill>
                <a:ea typeface="楷体_GB2312" pitchFamily="49" charset="-122"/>
              </a:rPr>
              <a:t>类</a:t>
            </a:r>
            <a:r>
              <a:rPr lang="zh-CN" altLang="en-US" smtClean="0">
                <a:solidFill>
                  <a:schemeClr val="hlink"/>
                </a:solidFill>
              </a:rPr>
              <a:t>、接口、</a:t>
            </a:r>
            <a:r>
              <a:rPr lang="zh-CN" altLang="en-US" smtClean="0">
                <a:solidFill>
                  <a:schemeClr val="hlink"/>
                </a:solidFill>
                <a:ea typeface="楷体_GB2312" pitchFamily="49" charset="-122"/>
              </a:rPr>
              <a:t>构件、用例、节点、活动、状态、包和图</a:t>
            </a:r>
            <a:r>
              <a:rPr lang="zh-CN" altLang="en-US" smtClean="0">
                <a:ea typeface="楷体_GB2312" pitchFamily="49" charset="-122"/>
              </a:rPr>
              <a:t>等。</a:t>
            </a:r>
            <a:endParaRPr lang="zh-CN" altLang="en-US" sz="2400" smtClean="0">
              <a:latin typeface="宋体" pitchFamily="2" charset="-122"/>
            </a:endParaRPr>
          </a:p>
          <a:p>
            <a:pPr eaLnBrk="1" hangingPunct="1"/>
            <a:endParaRPr lang="en-US" altLang="zh-CN" smtClean="0">
              <a:latin typeface="宋体" pitchFamily="2" charset="-122"/>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BB2A5000-EC23-4135-8D35-516030DA52C4}" type="slidenum">
              <a:rPr lang="en-US" altLang="zh-CN" sz="1400" b="0">
                <a:solidFill>
                  <a:schemeClr val="accent2"/>
                </a:solidFill>
              </a:rPr>
              <a:pPr algn="r">
                <a:spcBef>
                  <a:spcPct val="0"/>
                </a:spcBef>
                <a:buClrTx/>
                <a:buSzTx/>
                <a:buFont typeface="Arial" pitchFamily="34" charset="0"/>
                <a:buNone/>
              </a:pPr>
              <a:t>66</a:t>
            </a:fld>
            <a:r>
              <a:rPr lang="en-US" altLang="zh-CN" sz="1400" b="0">
                <a:solidFill>
                  <a:schemeClr val="accent2"/>
                </a:solidFill>
              </a:rPr>
              <a:t>-</a:t>
            </a:r>
          </a:p>
        </p:txBody>
      </p:sp>
      <p:sp>
        <p:nvSpPr>
          <p:cNvPr id="67587" name="Rectangle 2"/>
          <p:cNvSpPr>
            <a:spLocks noGrp="1" noChangeArrowheads="1"/>
          </p:cNvSpPr>
          <p:nvPr>
            <p:ph type="title" idx="4294967295"/>
          </p:nvPr>
        </p:nvSpPr>
        <p:spPr>
          <a:xfrm>
            <a:off x="723900" y="620713"/>
            <a:ext cx="7793038" cy="855662"/>
          </a:xfrm>
        </p:spPr>
        <p:txBody>
          <a:bodyPr anchor="ctr"/>
          <a:lstStyle/>
          <a:p>
            <a:pPr eaLnBrk="1" hangingPunct="1"/>
            <a:r>
              <a:rPr lang="zh-CN" altLang="en-US" smtClean="0"/>
              <a:t>包的表示</a:t>
            </a:r>
          </a:p>
        </p:txBody>
      </p:sp>
      <p:sp>
        <p:nvSpPr>
          <p:cNvPr id="67588" name="Rectangle 3"/>
          <p:cNvSpPr>
            <a:spLocks noGrp="1" noChangeArrowheads="1"/>
          </p:cNvSpPr>
          <p:nvPr>
            <p:ph type="body" idx="4294967295"/>
          </p:nvPr>
        </p:nvSpPr>
        <p:spPr>
          <a:xfrm>
            <a:off x="755650" y="1700213"/>
            <a:ext cx="7345363" cy="4465637"/>
          </a:xfrm>
        </p:spPr>
        <p:txBody>
          <a:bodyPr/>
          <a:lstStyle/>
          <a:p>
            <a:pPr eaLnBrk="1" hangingPunct="1"/>
            <a:r>
              <a:rPr lang="zh-CN" altLang="en-US" smtClean="0"/>
              <a:t>名称：每个包都必须有一个与其它包相区别的名称</a:t>
            </a:r>
          </a:p>
          <a:p>
            <a:pPr lvl="1" eaLnBrk="1" hangingPunct="1"/>
            <a:r>
              <a:rPr lang="zh-CN" altLang="en-US" sz="2400" smtClean="0"/>
              <a:t>简单名、路径名</a:t>
            </a:r>
          </a:p>
        </p:txBody>
      </p:sp>
      <p:pic>
        <p:nvPicPr>
          <p:cNvPr id="675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3429000"/>
            <a:ext cx="2160587" cy="173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75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420938"/>
            <a:ext cx="2600325" cy="395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366AFA94-C193-4772-812C-8F162EE75FF0}" type="slidenum">
              <a:rPr lang="en-US" altLang="zh-CN" sz="1400" b="0">
                <a:solidFill>
                  <a:schemeClr val="accent2"/>
                </a:solidFill>
              </a:rPr>
              <a:pPr algn="r">
                <a:spcBef>
                  <a:spcPct val="0"/>
                </a:spcBef>
                <a:buClrTx/>
                <a:buSzTx/>
                <a:buFont typeface="Arial" pitchFamily="34" charset="0"/>
                <a:buNone/>
              </a:pPr>
              <a:t>67</a:t>
            </a:fld>
            <a:r>
              <a:rPr lang="en-US" altLang="zh-CN" sz="1400" b="0">
                <a:solidFill>
                  <a:schemeClr val="accent2"/>
                </a:solidFill>
              </a:rPr>
              <a:t>-</a:t>
            </a:r>
          </a:p>
        </p:txBody>
      </p:sp>
      <p:sp>
        <p:nvSpPr>
          <p:cNvPr id="68611" name="Rectangle 2"/>
          <p:cNvSpPr>
            <a:spLocks noChangeArrowheads="1"/>
          </p:cNvSpPr>
          <p:nvPr/>
        </p:nvSpPr>
        <p:spPr bwMode="auto">
          <a:xfrm>
            <a:off x="2998788" y="2960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68612" name="Rectangle 3"/>
          <p:cNvSpPr>
            <a:spLocks noChangeArrowheads="1"/>
          </p:cNvSpPr>
          <p:nvPr/>
        </p:nvSpPr>
        <p:spPr bwMode="auto">
          <a:xfrm>
            <a:off x="539750" y="333375"/>
            <a:ext cx="6584950" cy="1096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lnSpc>
                <a:spcPct val="150000"/>
              </a:lnSpc>
              <a:spcBef>
                <a:spcPct val="0"/>
              </a:spcBef>
              <a:buClrTx/>
              <a:buSzTx/>
              <a:buFont typeface="Arial" pitchFamily="34" charset="0"/>
              <a:buNone/>
            </a:pPr>
            <a:r>
              <a:rPr lang="zh-CN" altLang="en-US" sz="4400">
                <a:solidFill>
                  <a:schemeClr val="tx2"/>
                </a:solidFill>
                <a:latin typeface="Times New Roman" pitchFamily="18" charset="0"/>
                <a:ea typeface="幼圆" pitchFamily="49" charset="-122"/>
              </a:rPr>
              <a:t>书店图书管理的包图</a:t>
            </a:r>
          </a:p>
        </p:txBody>
      </p:sp>
      <p:pic>
        <p:nvPicPr>
          <p:cNvPr id="686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1555750"/>
            <a:ext cx="7200900" cy="482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noChangeArrowheads="1"/>
          </p:cNvSpPr>
          <p:nvPr>
            <p:ph type="title"/>
          </p:nvPr>
        </p:nvSpPr>
        <p:spPr/>
        <p:txBody>
          <a:bodyPr/>
          <a:lstStyle/>
          <a:p>
            <a:pPr eaLnBrk="1" hangingPunct="1"/>
            <a:r>
              <a:rPr lang="en-US" altLang="zh-CN" dirty="0" smtClean="0"/>
              <a:t>Content of a Use </a:t>
            </a:r>
            <a:r>
              <a:rPr lang="en-US" altLang="zh-CN" dirty="0" smtClean="0"/>
              <a:t>Case </a:t>
            </a:r>
            <a:r>
              <a:rPr lang="en-US" altLang="zh-CN" dirty="0"/>
              <a:t>(</a:t>
            </a:r>
            <a:r>
              <a:rPr lang="en-US" altLang="zh-CN" dirty="0" smtClean="0"/>
              <a:t>specification)</a:t>
            </a:r>
            <a:endParaRPr lang="zh-CN" altLang="en-US" dirty="0" smtClean="0"/>
          </a:p>
        </p:txBody>
      </p:sp>
      <p:sp>
        <p:nvSpPr>
          <p:cNvPr id="8195" name="灯片编号占位符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1400" b="0">
                <a:solidFill>
                  <a:schemeClr val="tx2"/>
                </a:solidFill>
              </a:rPr>
              <a:t>-</a:t>
            </a:r>
            <a:fld id="{75F819B5-FB9A-40FB-82E9-1A3812FCCA02}" type="slidenum">
              <a:rPr lang="en-US" altLang="zh-CN" sz="1400" b="0">
                <a:solidFill>
                  <a:schemeClr val="tx2"/>
                </a:solidFill>
              </a:rPr>
              <a:pPr eaLnBrk="1" hangingPunct="1">
                <a:spcBef>
                  <a:spcPct val="0"/>
                </a:spcBef>
                <a:buClrTx/>
                <a:buSzTx/>
                <a:buFontTx/>
                <a:buNone/>
              </a:pPr>
              <a:t>7</a:t>
            </a:fld>
            <a:r>
              <a:rPr lang="en-US" altLang="zh-CN" sz="1400" b="0">
                <a:solidFill>
                  <a:schemeClr val="tx2"/>
                </a:solidFill>
              </a:rPr>
              <a:t>-</a:t>
            </a:r>
            <a:endParaRPr lang="en-US" altLang="zh-CN" sz="1400" b="0">
              <a:solidFill>
                <a:schemeClr val="accent2"/>
              </a:solidFill>
            </a:endParaRPr>
          </a:p>
        </p:txBody>
      </p:sp>
      <p:sp>
        <p:nvSpPr>
          <p:cNvPr id="8196" name="内容占位符 2"/>
          <p:cNvSpPr>
            <a:spLocks noGrp="1" noChangeArrowheads="1"/>
          </p:cNvSpPr>
          <p:nvPr>
            <p:ph sz="quarter" idx="1"/>
          </p:nvPr>
        </p:nvSpPr>
        <p:spPr>
          <a:xfrm>
            <a:off x="6350" y="1582738"/>
            <a:ext cx="3629546" cy="4937125"/>
          </a:xfrm>
        </p:spPr>
        <p:txBody>
          <a:bodyPr/>
          <a:lstStyle/>
          <a:p>
            <a:pPr eaLnBrk="1" hangingPunct="1"/>
            <a:r>
              <a:rPr lang="en-US" altLang="zh-CN" sz="2000" dirty="0" smtClean="0"/>
              <a:t>Goal supported by the use case</a:t>
            </a:r>
          </a:p>
          <a:p>
            <a:pPr eaLnBrk="1" hangingPunct="1"/>
            <a:r>
              <a:rPr lang="en-US" altLang="zh-CN" sz="2000" dirty="0" smtClean="0"/>
              <a:t>Main success Scenario</a:t>
            </a:r>
          </a:p>
          <a:p>
            <a:pPr eaLnBrk="1" hangingPunct="1"/>
            <a:r>
              <a:rPr lang="en-US" altLang="zh-CN" sz="2000" dirty="0" smtClean="0"/>
              <a:t>Alternative Scenario</a:t>
            </a:r>
          </a:p>
          <a:p>
            <a:pPr eaLnBrk="1" hangingPunct="1"/>
            <a:r>
              <a:rPr lang="en-US" altLang="zh-CN" sz="2000" dirty="0" smtClean="0"/>
              <a:t>Exception Scenario</a:t>
            </a:r>
          </a:p>
          <a:p>
            <a:pPr eaLnBrk="1" hangingPunct="1"/>
            <a:r>
              <a:rPr lang="en-US" altLang="zh-CN" sz="2000" dirty="0" smtClean="0"/>
              <a:t>Main actor</a:t>
            </a:r>
          </a:p>
          <a:p>
            <a:pPr eaLnBrk="1" hangingPunct="1"/>
            <a:r>
              <a:rPr lang="en-US" altLang="zh-CN" sz="2000" dirty="0" smtClean="0"/>
              <a:t>Secondary actors</a:t>
            </a:r>
          </a:p>
          <a:p>
            <a:pPr eaLnBrk="1" hangingPunct="1"/>
            <a:r>
              <a:rPr lang="en-US" altLang="zh-CN" sz="2000" dirty="0" smtClean="0"/>
              <a:t>Precondition</a:t>
            </a:r>
          </a:p>
          <a:p>
            <a:pPr eaLnBrk="1" hangingPunct="1"/>
            <a:r>
              <a:rPr lang="en-US" altLang="zh-CN" sz="2000" dirty="0" err="1" smtClean="0"/>
              <a:t>Postcondition</a:t>
            </a:r>
            <a:endParaRPr lang="en-US" altLang="zh-CN" sz="2000" dirty="0" smtClean="0"/>
          </a:p>
          <a:p>
            <a:pPr eaLnBrk="1" hangingPunct="1"/>
            <a:r>
              <a:rPr lang="en-US" altLang="zh-CN" sz="2000" dirty="0" smtClean="0"/>
              <a:t>Sub-use cases</a:t>
            </a:r>
          </a:p>
          <a:p>
            <a:pPr eaLnBrk="1" hangingPunct="1"/>
            <a:endParaRPr lang="zh-CN" altLang="en-US" dirty="0" smtClean="0"/>
          </a:p>
        </p:txBody>
      </p:sp>
      <p:sp>
        <p:nvSpPr>
          <p:cNvPr id="7" name="TextBox 1"/>
          <p:cNvSpPr txBox="1"/>
          <p:nvPr/>
        </p:nvSpPr>
        <p:spPr>
          <a:xfrm>
            <a:off x="3369337" y="1556792"/>
            <a:ext cx="5668255" cy="5047536"/>
          </a:xfrm>
          <a:prstGeom prst="rect">
            <a:avLst/>
          </a:prstGeom>
          <a:solidFill>
            <a:srgbClr val="DDE9EC"/>
          </a:solidFill>
          <a:ln>
            <a:solidFill>
              <a:sysClr val="windowText" lastClr="000000"/>
            </a:solidFill>
          </a:ln>
        </p:spPr>
        <p:txBody>
          <a:bodyPr wrap="square">
            <a:spAutoFit/>
          </a:bodyPr>
          <a:lstStyle/>
          <a:p>
            <a:pPr eaLnBrk="1" fontAlgn="auto" hangingPunct="1">
              <a:spcBef>
                <a:spcPts val="0"/>
              </a:spcBef>
              <a:spcAft>
                <a:spcPts val="0"/>
              </a:spcAft>
              <a:defRPr/>
            </a:pPr>
            <a:r>
              <a:rPr kumimoji="1" lang="en-US" altLang="zh-CN" sz="2000" kern="0" dirty="0">
                <a:solidFill>
                  <a:prstClr val="black"/>
                </a:solidFill>
                <a:ea typeface="SimSun" pitchFamily="2" charset="-122"/>
              </a:rPr>
              <a:t>Buy a Product</a:t>
            </a:r>
          </a:p>
          <a:p>
            <a:pPr eaLnBrk="1" fontAlgn="auto" hangingPunct="1">
              <a:spcBef>
                <a:spcPts val="0"/>
              </a:spcBef>
              <a:spcAft>
                <a:spcPts val="0"/>
              </a:spcAft>
              <a:defRPr/>
            </a:pPr>
            <a:r>
              <a:rPr kumimoji="1" lang="en-US" altLang="zh-CN" sz="1800" kern="0" dirty="0">
                <a:solidFill>
                  <a:prstClr val="black"/>
                </a:solidFill>
                <a:ea typeface="SimSun" pitchFamily="2" charset="-122"/>
              </a:rPr>
              <a:t>Goal Level: Sea Level</a:t>
            </a:r>
          </a:p>
          <a:p>
            <a:pPr eaLnBrk="1" fontAlgn="auto" hangingPunct="1">
              <a:spcBef>
                <a:spcPts val="0"/>
              </a:spcBef>
              <a:spcAft>
                <a:spcPts val="0"/>
              </a:spcAft>
              <a:defRPr/>
            </a:pPr>
            <a:endParaRPr kumimoji="1" lang="en-US" altLang="zh-CN" sz="1800" kern="0" dirty="0">
              <a:solidFill>
                <a:prstClr val="black"/>
              </a:solidFill>
              <a:ea typeface="SimSun" pitchFamily="2" charset="-122"/>
            </a:endParaRPr>
          </a:p>
          <a:p>
            <a:pPr eaLnBrk="1" fontAlgn="auto" hangingPunct="1">
              <a:spcBef>
                <a:spcPts val="0"/>
              </a:spcBef>
              <a:spcAft>
                <a:spcPts val="0"/>
              </a:spcAft>
              <a:defRPr/>
            </a:pPr>
            <a:r>
              <a:rPr kumimoji="1" lang="en-US" altLang="zh-CN" sz="1400" kern="0" dirty="0">
                <a:solidFill>
                  <a:prstClr val="black"/>
                </a:solidFill>
                <a:ea typeface="SimSun" pitchFamily="2" charset="-122"/>
              </a:rPr>
              <a:t>Main success scenario:</a:t>
            </a:r>
          </a:p>
          <a:p>
            <a:pPr marL="342900" indent="-342900" eaLnBrk="1" fontAlgn="auto" hangingPunct="1">
              <a:spcBef>
                <a:spcPts val="0"/>
              </a:spcBef>
              <a:spcAft>
                <a:spcPts val="0"/>
              </a:spcAft>
              <a:buFontTx/>
              <a:buAutoNum type="arabicPeriod"/>
              <a:defRPr/>
            </a:pPr>
            <a:r>
              <a:rPr kumimoji="1" lang="en-US" altLang="zh-CN" sz="1400" kern="0" dirty="0">
                <a:solidFill>
                  <a:prstClr val="black"/>
                </a:solidFill>
                <a:ea typeface="SimSun" pitchFamily="2" charset="-122"/>
              </a:rPr>
              <a:t>Customer browses catalog and selects items to buy</a:t>
            </a:r>
          </a:p>
          <a:p>
            <a:pPr marL="342900" indent="-342900" eaLnBrk="1" fontAlgn="auto" hangingPunct="1">
              <a:spcBef>
                <a:spcPts val="0"/>
              </a:spcBef>
              <a:spcAft>
                <a:spcPts val="0"/>
              </a:spcAft>
              <a:buFontTx/>
              <a:buAutoNum type="arabicPeriod"/>
              <a:defRPr/>
            </a:pPr>
            <a:r>
              <a:rPr kumimoji="1" lang="en-US" altLang="zh-CN" sz="1400" kern="0" dirty="0">
                <a:solidFill>
                  <a:prstClr val="black"/>
                </a:solidFill>
                <a:ea typeface="SimSun" pitchFamily="2" charset="-122"/>
              </a:rPr>
              <a:t>Customer goes to check out</a:t>
            </a:r>
          </a:p>
          <a:p>
            <a:pPr marL="342900" indent="-342900" eaLnBrk="1" fontAlgn="auto" hangingPunct="1">
              <a:spcBef>
                <a:spcPts val="0"/>
              </a:spcBef>
              <a:spcAft>
                <a:spcPts val="0"/>
              </a:spcAft>
              <a:buFontTx/>
              <a:buAutoNum type="arabicPeriod"/>
              <a:defRPr/>
            </a:pPr>
            <a:r>
              <a:rPr kumimoji="1" lang="en-US" altLang="zh-CN" sz="1400" kern="0" dirty="0">
                <a:solidFill>
                  <a:prstClr val="black"/>
                </a:solidFill>
                <a:ea typeface="SimSun" pitchFamily="2" charset="-122"/>
              </a:rPr>
              <a:t>Customer fills in shipping information(address; next-day or 3-day delivery)</a:t>
            </a:r>
          </a:p>
          <a:p>
            <a:pPr marL="342900" indent="-342900" eaLnBrk="1" fontAlgn="auto" hangingPunct="1">
              <a:spcBef>
                <a:spcPts val="0"/>
              </a:spcBef>
              <a:spcAft>
                <a:spcPts val="0"/>
              </a:spcAft>
              <a:buFontTx/>
              <a:buAutoNum type="arabicPeriod"/>
              <a:defRPr/>
            </a:pPr>
            <a:r>
              <a:rPr kumimoji="1" lang="en-US" altLang="zh-CN" sz="1400" kern="0" dirty="0">
                <a:solidFill>
                  <a:prstClr val="black"/>
                </a:solidFill>
                <a:ea typeface="SimSun" pitchFamily="2" charset="-122"/>
              </a:rPr>
              <a:t>System presents full pricing information, including shipping</a:t>
            </a:r>
          </a:p>
          <a:p>
            <a:pPr marL="342900" indent="-342900" eaLnBrk="1" fontAlgn="auto" hangingPunct="1">
              <a:spcBef>
                <a:spcPts val="0"/>
              </a:spcBef>
              <a:spcAft>
                <a:spcPts val="0"/>
              </a:spcAft>
              <a:buFontTx/>
              <a:buAutoNum type="arabicPeriod"/>
              <a:defRPr/>
            </a:pPr>
            <a:r>
              <a:rPr kumimoji="1" lang="en-US" altLang="zh-CN" sz="1400" kern="0" dirty="0">
                <a:solidFill>
                  <a:prstClr val="black"/>
                </a:solidFill>
                <a:ea typeface="SimSun" pitchFamily="2" charset="-122"/>
              </a:rPr>
              <a:t>Customer fills in credit card information</a:t>
            </a:r>
          </a:p>
          <a:p>
            <a:pPr marL="342900" indent="-342900" eaLnBrk="1" fontAlgn="auto" hangingPunct="1">
              <a:spcBef>
                <a:spcPts val="0"/>
              </a:spcBef>
              <a:spcAft>
                <a:spcPts val="0"/>
              </a:spcAft>
              <a:buFontTx/>
              <a:buAutoNum type="arabicPeriod"/>
              <a:defRPr/>
            </a:pPr>
            <a:r>
              <a:rPr kumimoji="1" lang="en-US" altLang="zh-CN" sz="1400" kern="0" dirty="0">
                <a:solidFill>
                  <a:prstClr val="black"/>
                </a:solidFill>
                <a:ea typeface="SimSun" pitchFamily="2" charset="-122"/>
              </a:rPr>
              <a:t>System authorizes purchase</a:t>
            </a:r>
          </a:p>
          <a:p>
            <a:pPr marL="342900" indent="-342900" eaLnBrk="1" fontAlgn="auto" hangingPunct="1">
              <a:spcBef>
                <a:spcPts val="0"/>
              </a:spcBef>
              <a:spcAft>
                <a:spcPts val="0"/>
              </a:spcAft>
              <a:buFontTx/>
              <a:buAutoNum type="arabicPeriod"/>
              <a:defRPr/>
            </a:pPr>
            <a:r>
              <a:rPr kumimoji="1" lang="en-US" altLang="zh-CN" sz="1400" kern="0" dirty="0">
                <a:solidFill>
                  <a:prstClr val="black"/>
                </a:solidFill>
                <a:ea typeface="SimSun" pitchFamily="2" charset="-122"/>
              </a:rPr>
              <a:t>System confirms sale immediately</a:t>
            </a:r>
          </a:p>
          <a:p>
            <a:pPr marL="342900" indent="-342900" eaLnBrk="1" fontAlgn="auto" hangingPunct="1">
              <a:spcBef>
                <a:spcPts val="0"/>
              </a:spcBef>
              <a:spcAft>
                <a:spcPts val="0"/>
              </a:spcAft>
              <a:buFontTx/>
              <a:buAutoNum type="arabicPeriod"/>
              <a:defRPr/>
            </a:pPr>
            <a:r>
              <a:rPr kumimoji="1" lang="en-US" altLang="zh-CN" sz="1400" kern="0" dirty="0">
                <a:solidFill>
                  <a:prstClr val="black"/>
                </a:solidFill>
                <a:ea typeface="SimSun" pitchFamily="2" charset="-122"/>
              </a:rPr>
              <a:t>System sends confirming e-mail to customer</a:t>
            </a:r>
          </a:p>
          <a:p>
            <a:pPr eaLnBrk="1" fontAlgn="auto" hangingPunct="1">
              <a:spcBef>
                <a:spcPts val="0"/>
              </a:spcBef>
              <a:spcAft>
                <a:spcPts val="0"/>
              </a:spcAft>
              <a:defRPr/>
            </a:pPr>
            <a:endParaRPr kumimoji="1" lang="en-US" altLang="zh-CN" sz="1400" kern="0" dirty="0">
              <a:solidFill>
                <a:prstClr val="black"/>
              </a:solidFill>
              <a:ea typeface="SimSun" pitchFamily="2" charset="-122"/>
            </a:endParaRPr>
          </a:p>
          <a:p>
            <a:pPr eaLnBrk="1" fontAlgn="auto" hangingPunct="1">
              <a:spcBef>
                <a:spcPts val="0"/>
              </a:spcBef>
              <a:spcAft>
                <a:spcPts val="0"/>
              </a:spcAft>
              <a:defRPr/>
            </a:pPr>
            <a:r>
              <a:rPr kumimoji="1" lang="en-US" altLang="zh-CN" sz="1400" kern="0" dirty="0">
                <a:solidFill>
                  <a:prstClr val="black"/>
                </a:solidFill>
                <a:ea typeface="SimSun" pitchFamily="2" charset="-122"/>
              </a:rPr>
              <a:t>Extensions</a:t>
            </a:r>
            <a:r>
              <a:rPr kumimoji="1" lang="zh-CN" altLang="en-US" sz="1400" kern="0" dirty="0">
                <a:solidFill>
                  <a:prstClr val="black"/>
                </a:solidFill>
                <a:ea typeface="SimSun" pitchFamily="2" charset="-122"/>
              </a:rPr>
              <a:t>：</a:t>
            </a:r>
            <a:endParaRPr kumimoji="1" lang="en-US" altLang="zh-CN" sz="1400" kern="0" dirty="0">
              <a:solidFill>
                <a:prstClr val="black"/>
              </a:solidFill>
              <a:ea typeface="SimSun" pitchFamily="2" charset="-122"/>
            </a:endParaRPr>
          </a:p>
          <a:p>
            <a:pPr eaLnBrk="1" fontAlgn="auto" hangingPunct="1">
              <a:spcBef>
                <a:spcPts val="0"/>
              </a:spcBef>
              <a:spcAft>
                <a:spcPts val="0"/>
              </a:spcAft>
              <a:defRPr/>
            </a:pPr>
            <a:r>
              <a:rPr kumimoji="1" lang="en-US" altLang="zh-CN" sz="1400" kern="0" dirty="0">
                <a:solidFill>
                  <a:prstClr val="black"/>
                </a:solidFill>
                <a:ea typeface="SimSun" pitchFamily="2" charset="-122"/>
              </a:rPr>
              <a:t>3a: Customer is regular customer</a:t>
            </a:r>
          </a:p>
          <a:p>
            <a:pPr eaLnBrk="1" fontAlgn="auto" hangingPunct="1">
              <a:spcBef>
                <a:spcPts val="0"/>
              </a:spcBef>
              <a:spcAft>
                <a:spcPts val="0"/>
              </a:spcAft>
              <a:defRPr/>
            </a:pPr>
            <a:r>
              <a:rPr kumimoji="1" lang="en-US" altLang="zh-CN" sz="1400" kern="0" dirty="0">
                <a:solidFill>
                  <a:prstClr val="black"/>
                </a:solidFill>
                <a:ea typeface="SimSun" pitchFamily="2" charset="-122"/>
              </a:rPr>
              <a:t>      1.System displays current shipping, pricing, and billing information</a:t>
            </a:r>
          </a:p>
          <a:p>
            <a:pPr eaLnBrk="1" fontAlgn="auto" hangingPunct="1">
              <a:spcBef>
                <a:spcPts val="0"/>
              </a:spcBef>
              <a:spcAft>
                <a:spcPts val="0"/>
              </a:spcAft>
              <a:defRPr/>
            </a:pPr>
            <a:r>
              <a:rPr kumimoji="1" lang="en-US" altLang="zh-CN" sz="1400" kern="0" dirty="0">
                <a:solidFill>
                  <a:prstClr val="black"/>
                </a:solidFill>
                <a:ea typeface="SimSun" pitchFamily="2" charset="-122"/>
              </a:rPr>
              <a:t>      2. Customer may accept or override these defaults, returns to MSS at step6</a:t>
            </a:r>
          </a:p>
          <a:p>
            <a:pPr eaLnBrk="1" fontAlgn="auto" hangingPunct="1">
              <a:spcBef>
                <a:spcPts val="0"/>
              </a:spcBef>
              <a:spcAft>
                <a:spcPts val="0"/>
              </a:spcAft>
              <a:defRPr/>
            </a:pPr>
            <a:r>
              <a:rPr kumimoji="1" lang="en-US" altLang="zh-CN" sz="1400" kern="0" dirty="0">
                <a:solidFill>
                  <a:prstClr val="black"/>
                </a:solidFill>
                <a:ea typeface="SimSun" pitchFamily="2" charset="-122"/>
              </a:rPr>
              <a:t>6a: System fails to authorize credit purchase</a:t>
            </a:r>
          </a:p>
          <a:p>
            <a:pPr eaLnBrk="1" fontAlgn="auto" hangingPunct="1">
              <a:spcBef>
                <a:spcPts val="0"/>
              </a:spcBef>
              <a:spcAft>
                <a:spcPts val="0"/>
              </a:spcAft>
              <a:defRPr/>
            </a:pPr>
            <a:r>
              <a:rPr kumimoji="1" lang="en-US" altLang="zh-CN" sz="1400" kern="0" dirty="0">
                <a:solidFill>
                  <a:prstClr val="black"/>
                </a:solidFill>
                <a:ea typeface="SimSun" pitchFamily="2" charset="-122"/>
              </a:rPr>
              <a:t>      1. Customer may reenter credit card information or may cancel</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p:cNvSpPr>
            <a:spLocks noGrp="1" noChangeArrowheads="1"/>
          </p:cNvSpPr>
          <p:nvPr>
            <p:ph type="title"/>
          </p:nvPr>
        </p:nvSpPr>
        <p:spPr/>
        <p:txBody>
          <a:bodyPr/>
          <a:lstStyle/>
          <a:p>
            <a:pPr eaLnBrk="1" hangingPunct="1"/>
            <a:r>
              <a:rPr lang="en-US" altLang="zh-CN" dirty="0" smtClean="0"/>
              <a:t>Actor</a:t>
            </a:r>
            <a:endParaRPr lang="zh-CN" altLang="en-US" dirty="0" smtClean="0"/>
          </a:p>
        </p:txBody>
      </p:sp>
      <p:sp>
        <p:nvSpPr>
          <p:cNvPr id="9219" name="灯片编号占位符 3"/>
          <p:cNvSpPr>
            <a:spLocks noGrp="1"/>
          </p:cNvSpPr>
          <p:nvPr>
            <p:ph type="sldNum" sz="quarter" idx="4294967295"/>
          </p:nvPr>
        </p:nvSpPr>
        <p:spPr bwMode="auto">
          <a:xfrm>
            <a:off x="612775" y="6356350"/>
            <a:ext cx="19812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Tx/>
              <a:buNone/>
            </a:pPr>
            <a:r>
              <a:rPr lang="en-US" altLang="zh-CN" sz="1400" b="0">
                <a:solidFill>
                  <a:schemeClr val="tx2"/>
                </a:solidFill>
              </a:rPr>
              <a:t>-</a:t>
            </a:r>
            <a:fld id="{3220B93E-0707-455D-BE66-E197459DBD4A}" type="slidenum">
              <a:rPr lang="en-US" altLang="zh-CN" sz="1400" b="0">
                <a:solidFill>
                  <a:schemeClr val="tx2"/>
                </a:solidFill>
              </a:rPr>
              <a:pPr eaLnBrk="1" hangingPunct="1">
                <a:spcBef>
                  <a:spcPct val="0"/>
                </a:spcBef>
                <a:buClrTx/>
                <a:buSzTx/>
                <a:buFontTx/>
                <a:buNone/>
              </a:pPr>
              <a:t>8</a:t>
            </a:fld>
            <a:r>
              <a:rPr lang="en-US" altLang="zh-CN" sz="1400" b="0">
                <a:solidFill>
                  <a:schemeClr val="tx2"/>
                </a:solidFill>
              </a:rPr>
              <a:t>-</a:t>
            </a:r>
            <a:endParaRPr lang="en-US" altLang="zh-CN" sz="1400" b="0">
              <a:solidFill>
                <a:schemeClr val="accent2"/>
              </a:solidFill>
            </a:endParaRPr>
          </a:p>
        </p:txBody>
      </p:sp>
      <p:sp>
        <p:nvSpPr>
          <p:cNvPr id="9220" name="内容占位符 2"/>
          <p:cNvSpPr>
            <a:spLocks noGrp="1" noChangeArrowheads="1"/>
          </p:cNvSpPr>
          <p:nvPr>
            <p:ph sz="quarter" idx="1"/>
          </p:nvPr>
        </p:nvSpPr>
        <p:spPr>
          <a:xfrm>
            <a:off x="457200" y="1576388"/>
            <a:ext cx="8229600" cy="4937125"/>
          </a:xfrm>
        </p:spPr>
        <p:txBody>
          <a:bodyPr/>
          <a:lstStyle/>
          <a:p>
            <a:pPr algn="just" eaLnBrk="1" hangingPunct="1"/>
            <a:r>
              <a:rPr lang="en-US" altLang="zh-CN" dirty="0" smtClean="0"/>
              <a:t>An actor is a </a:t>
            </a:r>
            <a:r>
              <a:rPr lang="en-US" altLang="zh-CN" dirty="0" smtClean="0">
                <a:solidFill>
                  <a:srgbClr val="FF0000"/>
                </a:solidFill>
              </a:rPr>
              <a:t>role</a:t>
            </a:r>
            <a:r>
              <a:rPr lang="en-US" altLang="zh-CN" dirty="0" smtClean="0"/>
              <a:t> that a user plays with respect to the system. </a:t>
            </a:r>
          </a:p>
          <a:p>
            <a:pPr algn="just" eaLnBrk="1" hangingPunct="1"/>
            <a:r>
              <a:rPr lang="en-US" altLang="zh-CN" dirty="0" smtClean="0"/>
              <a:t>Actors carry out use cases. </a:t>
            </a:r>
          </a:p>
          <a:p>
            <a:pPr lvl="1" algn="just" eaLnBrk="1" hangingPunct="1"/>
            <a:r>
              <a:rPr lang="en-US" altLang="zh-CN" sz="2400" dirty="0" smtClean="0"/>
              <a:t>A single actor may perform many use cases; conversely, a use case may have several actors performing it.</a:t>
            </a:r>
          </a:p>
          <a:p>
            <a:pPr algn="just" eaLnBrk="1" hangingPunct="1"/>
            <a:r>
              <a:rPr lang="en-US" altLang="zh-CN" dirty="0" smtClean="0"/>
              <a:t>Actor isn't really the right term; role would be much better.</a:t>
            </a:r>
            <a:endParaRPr lang="zh-CN" alt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7019925" y="6553200"/>
            <a:ext cx="1905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r">
              <a:spcBef>
                <a:spcPct val="0"/>
              </a:spcBef>
              <a:buClrTx/>
              <a:buSzTx/>
              <a:buFont typeface="Arial" pitchFamily="34" charset="0"/>
              <a:buNone/>
            </a:pPr>
            <a:r>
              <a:rPr lang="en-US" altLang="zh-CN" sz="1400" b="0">
                <a:solidFill>
                  <a:schemeClr val="accent2"/>
                </a:solidFill>
              </a:rPr>
              <a:t>-</a:t>
            </a:r>
            <a:fld id="{14004955-0D27-40A0-A676-BA4154E0548A}" type="slidenum">
              <a:rPr lang="en-US" altLang="zh-CN" sz="1400" b="0">
                <a:solidFill>
                  <a:schemeClr val="accent2"/>
                </a:solidFill>
              </a:rPr>
              <a:pPr algn="r">
                <a:spcBef>
                  <a:spcPct val="0"/>
                </a:spcBef>
                <a:buClrTx/>
                <a:buSzTx/>
                <a:buFont typeface="Arial" pitchFamily="34" charset="0"/>
                <a:buNone/>
              </a:pPr>
              <a:t>9</a:t>
            </a:fld>
            <a:r>
              <a:rPr lang="en-US" altLang="zh-CN" sz="1400" b="0">
                <a:solidFill>
                  <a:schemeClr val="accent2"/>
                </a:solidFill>
              </a:rPr>
              <a:t>-</a:t>
            </a:r>
          </a:p>
        </p:txBody>
      </p:sp>
      <p:sp>
        <p:nvSpPr>
          <p:cNvPr id="10243" name="Rectangle 2"/>
          <p:cNvSpPr>
            <a:spLocks noGrp="1" noChangeArrowheads="1"/>
          </p:cNvSpPr>
          <p:nvPr>
            <p:ph type="title" idx="4294967295"/>
          </p:nvPr>
        </p:nvSpPr>
        <p:spPr/>
        <p:txBody>
          <a:bodyPr/>
          <a:lstStyle/>
          <a:p>
            <a:pPr eaLnBrk="1" hangingPunct="1"/>
            <a:r>
              <a:rPr lang="zh-CN" altLang="en-US" smtClean="0"/>
              <a:t>用例图元语</a:t>
            </a:r>
          </a:p>
        </p:txBody>
      </p:sp>
      <p:grpSp>
        <p:nvGrpSpPr>
          <p:cNvPr id="10244" name="Group 4"/>
          <p:cNvGrpSpPr>
            <a:grpSpLocks/>
          </p:cNvGrpSpPr>
          <p:nvPr/>
        </p:nvGrpSpPr>
        <p:grpSpPr bwMode="auto">
          <a:xfrm>
            <a:off x="1046163" y="2852738"/>
            <a:ext cx="427037" cy="1019175"/>
            <a:chOff x="0" y="0"/>
            <a:chExt cx="294" cy="536"/>
          </a:xfrm>
        </p:grpSpPr>
        <p:sp>
          <p:nvSpPr>
            <p:cNvPr id="10273" name="Oval 4"/>
            <p:cNvSpPr>
              <a:spLocks noChangeArrowheads="1"/>
            </p:cNvSpPr>
            <p:nvPr/>
          </p:nvSpPr>
          <p:spPr bwMode="auto">
            <a:xfrm>
              <a:off x="74" y="0"/>
              <a:ext cx="147" cy="146"/>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lIns="91305" tIns="45652" rIns="91305" bIns="45652"/>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0274" name="Line 5"/>
            <p:cNvSpPr>
              <a:spLocks noChangeShapeType="1"/>
            </p:cNvSpPr>
            <p:nvPr/>
          </p:nvSpPr>
          <p:spPr bwMode="auto">
            <a:xfrm>
              <a:off x="0" y="251"/>
              <a:ext cx="29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lIns="91305" tIns="45652" rIns="91305" bIns="45652"/>
            <a:lstStyle/>
            <a:p>
              <a:endParaRPr lang="zh-CN" altLang="en-US"/>
            </a:p>
          </p:txBody>
        </p:sp>
        <p:sp>
          <p:nvSpPr>
            <p:cNvPr id="10275" name="Line 6"/>
            <p:cNvSpPr>
              <a:spLocks noChangeShapeType="1"/>
            </p:cNvSpPr>
            <p:nvPr/>
          </p:nvSpPr>
          <p:spPr bwMode="auto">
            <a:xfrm rot="5400000">
              <a:off x="10" y="283"/>
              <a:ext cx="27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lIns="91305" tIns="45652" rIns="91305" bIns="45652"/>
            <a:lstStyle/>
            <a:p>
              <a:endParaRPr lang="zh-CN" altLang="en-US"/>
            </a:p>
          </p:txBody>
        </p:sp>
        <p:sp>
          <p:nvSpPr>
            <p:cNvPr id="10276" name="Line 7"/>
            <p:cNvSpPr>
              <a:spLocks noChangeShapeType="1"/>
            </p:cNvSpPr>
            <p:nvPr/>
          </p:nvSpPr>
          <p:spPr bwMode="auto">
            <a:xfrm flipH="1">
              <a:off x="3" y="397"/>
              <a:ext cx="144" cy="139"/>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lIns="91305" tIns="45652" rIns="91305" bIns="45652"/>
            <a:lstStyle/>
            <a:p>
              <a:endParaRPr lang="zh-CN" altLang="en-US"/>
            </a:p>
          </p:txBody>
        </p:sp>
        <p:sp>
          <p:nvSpPr>
            <p:cNvPr id="10277" name="Line 8"/>
            <p:cNvSpPr>
              <a:spLocks noChangeShapeType="1"/>
            </p:cNvSpPr>
            <p:nvPr/>
          </p:nvSpPr>
          <p:spPr bwMode="auto">
            <a:xfrm>
              <a:off x="150" y="410"/>
              <a:ext cx="118" cy="126"/>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lIns="91305" tIns="45652" rIns="91305" bIns="45652"/>
            <a:lstStyle/>
            <a:p>
              <a:endParaRPr lang="zh-CN" altLang="en-US"/>
            </a:p>
          </p:txBody>
        </p:sp>
      </p:grpSp>
      <p:sp>
        <p:nvSpPr>
          <p:cNvPr id="10245" name="Oval 9"/>
          <p:cNvSpPr>
            <a:spLocks noChangeArrowheads="1"/>
          </p:cNvSpPr>
          <p:nvPr/>
        </p:nvSpPr>
        <p:spPr bwMode="auto">
          <a:xfrm>
            <a:off x="685800" y="1990725"/>
            <a:ext cx="1150938" cy="503238"/>
          </a:xfrm>
          <a:prstGeom prst="ellipse">
            <a:avLst/>
          </a:prstGeom>
          <a:noFill/>
          <a:ln w="28575">
            <a:solidFill>
              <a:srgbClr val="0000CC"/>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algn="ctr" eaLnBrk="1" hangingPunct="1">
              <a:spcBef>
                <a:spcPct val="0"/>
              </a:spcBef>
              <a:buClrTx/>
              <a:buSzTx/>
              <a:buFont typeface="Arial" pitchFamily="34" charset="0"/>
              <a:buNone/>
            </a:pPr>
            <a:endParaRPr lang="zh-CN" altLang="en-US" sz="1800" b="0">
              <a:latin typeface="Verdana" pitchFamily="34" charset="0"/>
            </a:endParaRPr>
          </a:p>
        </p:txBody>
      </p:sp>
      <p:sp>
        <p:nvSpPr>
          <p:cNvPr id="10246" name="Line 10"/>
          <p:cNvSpPr>
            <a:spLocks noChangeShapeType="1"/>
          </p:cNvSpPr>
          <p:nvPr/>
        </p:nvSpPr>
        <p:spPr bwMode="auto">
          <a:xfrm flipV="1">
            <a:off x="757238" y="5661025"/>
            <a:ext cx="1152525"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47" name="Rectangle 11"/>
          <p:cNvSpPr>
            <a:spLocks noChangeArrowheads="1"/>
          </p:cNvSpPr>
          <p:nvPr/>
        </p:nvSpPr>
        <p:spPr bwMode="auto">
          <a:xfrm>
            <a:off x="757238" y="4364038"/>
            <a:ext cx="1152525" cy="649287"/>
          </a:xfrm>
          <a:prstGeom prst="rect">
            <a:avLst/>
          </a:prstGeom>
          <a:noFill/>
          <a:ln w="2857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grpSp>
        <p:nvGrpSpPr>
          <p:cNvPr id="10248" name="Group 13"/>
          <p:cNvGrpSpPr>
            <a:grpSpLocks/>
          </p:cNvGrpSpPr>
          <p:nvPr/>
        </p:nvGrpSpPr>
        <p:grpSpPr bwMode="auto">
          <a:xfrm>
            <a:off x="4427538" y="2636838"/>
            <a:ext cx="1943100" cy="366712"/>
            <a:chOff x="0" y="0"/>
            <a:chExt cx="1224" cy="231"/>
          </a:xfrm>
        </p:grpSpPr>
        <p:sp>
          <p:nvSpPr>
            <p:cNvPr id="10271" name="Line 13"/>
            <p:cNvSpPr>
              <a:spLocks noChangeShapeType="1"/>
            </p:cNvSpPr>
            <p:nvPr/>
          </p:nvSpPr>
          <p:spPr bwMode="auto">
            <a:xfrm flipV="1">
              <a:off x="45" y="185"/>
              <a:ext cx="1179" cy="0"/>
            </a:xfrm>
            <a:prstGeom prst="line">
              <a:avLst/>
            </a:prstGeom>
            <a:noFill/>
            <a:ln w="28575">
              <a:solidFill>
                <a:srgbClr val="0000CC"/>
              </a:solidFill>
              <a:prstDash val="sysDot"/>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0272" name="Text Box 14"/>
            <p:cNvSpPr txBox="1">
              <a:spLocks noChangeArrowheads="1"/>
            </p:cNvSpPr>
            <p:nvPr/>
          </p:nvSpPr>
          <p:spPr bwMode="auto">
            <a:xfrm>
              <a:off x="0" y="0"/>
              <a:ext cx="11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en-US" altLang="zh-CN" sz="1800" b="0">
                  <a:latin typeface="Verdana" pitchFamily="34" charset="0"/>
                </a:rPr>
                <a:t>&lt;&lt;include&gt;&gt;</a:t>
              </a:r>
            </a:p>
          </p:txBody>
        </p:sp>
      </p:grpSp>
      <p:grpSp>
        <p:nvGrpSpPr>
          <p:cNvPr id="10249" name="Group 16"/>
          <p:cNvGrpSpPr>
            <a:grpSpLocks/>
          </p:cNvGrpSpPr>
          <p:nvPr/>
        </p:nvGrpSpPr>
        <p:grpSpPr bwMode="auto">
          <a:xfrm>
            <a:off x="4427538" y="1989138"/>
            <a:ext cx="1943100" cy="366712"/>
            <a:chOff x="0" y="0"/>
            <a:chExt cx="1224" cy="231"/>
          </a:xfrm>
        </p:grpSpPr>
        <p:sp>
          <p:nvSpPr>
            <p:cNvPr id="10269" name="Line 16"/>
            <p:cNvSpPr>
              <a:spLocks noChangeShapeType="1"/>
            </p:cNvSpPr>
            <p:nvPr/>
          </p:nvSpPr>
          <p:spPr bwMode="auto">
            <a:xfrm flipV="1">
              <a:off x="45" y="185"/>
              <a:ext cx="1179" cy="0"/>
            </a:xfrm>
            <a:prstGeom prst="line">
              <a:avLst/>
            </a:prstGeom>
            <a:noFill/>
            <a:ln w="28575">
              <a:solidFill>
                <a:srgbClr val="0000CC"/>
              </a:solidFill>
              <a:prstDash val="sysDot"/>
              <a:round/>
              <a:headEnd/>
              <a:tailEnd type="arrow" w="lg" len="lg"/>
            </a:ln>
            <a:extLst>
              <a:ext uri="{909E8E84-426E-40DD-AFC4-6F175D3DCCD1}">
                <a14:hiddenFill xmlns:a14="http://schemas.microsoft.com/office/drawing/2010/main">
                  <a:noFill/>
                </a14:hiddenFill>
              </a:ext>
            </a:extLst>
          </p:spPr>
          <p:txBody>
            <a:bodyPr/>
            <a:lstStyle/>
            <a:p>
              <a:endParaRPr lang="zh-CN" altLang="en-US"/>
            </a:p>
          </p:txBody>
        </p:sp>
        <p:sp>
          <p:nvSpPr>
            <p:cNvPr id="10270" name="Text Box 17"/>
            <p:cNvSpPr txBox="1">
              <a:spLocks noChangeArrowheads="1"/>
            </p:cNvSpPr>
            <p:nvPr/>
          </p:nvSpPr>
          <p:spPr bwMode="auto">
            <a:xfrm>
              <a:off x="0" y="0"/>
              <a:ext cx="113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en-US" altLang="zh-CN" sz="1800" b="0">
                  <a:latin typeface="Verdana" pitchFamily="34" charset="0"/>
                </a:rPr>
                <a:t>&lt;&lt;extend&gt;&gt;</a:t>
              </a:r>
            </a:p>
          </p:txBody>
        </p:sp>
      </p:grpSp>
      <p:grpSp>
        <p:nvGrpSpPr>
          <p:cNvPr id="10250" name="Group 19"/>
          <p:cNvGrpSpPr>
            <a:grpSpLocks/>
          </p:cNvGrpSpPr>
          <p:nvPr/>
        </p:nvGrpSpPr>
        <p:grpSpPr bwMode="auto">
          <a:xfrm>
            <a:off x="4502150" y="3311525"/>
            <a:ext cx="1870075" cy="261938"/>
            <a:chOff x="0" y="0"/>
            <a:chExt cx="1178" cy="165"/>
          </a:xfrm>
        </p:grpSpPr>
        <p:sp>
          <p:nvSpPr>
            <p:cNvPr id="10267" name="Line 19"/>
            <p:cNvSpPr>
              <a:spLocks noChangeShapeType="1"/>
            </p:cNvSpPr>
            <p:nvPr/>
          </p:nvSpPr>
          <p:spPr bwMode="auto">
            <a:xfrm>
              <a:off x="0" y="90"/>
              <a:ext cx="1089"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68" name="AutoShape 20"/>
            <p:cNvSpPr>
              <a:spLocks noChangeArrowheads="1"/>
            </p:cNvSpPr>
            <p:nvPr/>
          </p:nvSpPr>
          <p:spPr bwMode="auto">
            <a:xfrm rot="-8125339">
              <a:off x="998" y="0"/>
              <a:ext cx="180" cy="165"/>
            </a:xfrm>
            <a:prstGeom prst="rtTriangle">
              <a:avLst/>
            </a:prstGeom>
            <a:noFill/>
            <a:ln w="19050">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grpSp>
      <p:grpSp>
        <p:nvGrpSpPr>
          <p:cNvPr id="10251" name="Group 22"/>
          <p:cNvGrpSpPr>
            <a:grpSpLocks/>
          </p:cNvGrpSpPr>
          <p:nvPr/>
        </p:nvGrpSpPr>
        <p:grpSpPr bwMode="auto">
          <a:xfrm>
            <a:off x="4787900" y="4221163"/>
            <a:ext cx="1576388" cy="760412"/>
            <a:chOff x="0" y="0"/>
            <a:chExt cx="993" cy="479"/>
          </a:xfrm>
        </p:grpSpPr>
        <p:sp>
          <p:nvSpPr>
            <p:cNvPr id="10262" name="AutoShape 22"/>
            <p:cNvSpPr>
              <a:spLocks noChangeArrowheads="1"/>
            </p:cNvSpPr>
            <p:nvPr/>
          </p:nvSpPr>
          <p:spPr bwMode="auto">
            <a:xfrm>
              <a:off x="769" y="1"/>
              <a:ext cx="212" cy="137"/>
            </a:xfrm>
            <a:prstGeom prst="rtTriangle">
              <a:avLst/>
            </a:prstGeom>
            <a:noFill/>
            <a:ln w="28575">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lIns="91305" tIns="45652" rIns="91305" bIns="45652"/>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0"/>
                </a:spcBef>
                <a:buClrTx/>
                <a:buSzTx/>
                <a:buFont typeface="Arial" pitchFamily="34" charset="0"/>
                <a:buNone/>
              </a:pPr>
              <a:endParaRPr lang="zh-CN" altLang="en-US" sz="2400" b="0"/>
            </a:p>
          </p:txBody>
        </p:sp>
        <p:sp>
          <p:nvSpPr>
            <p:cNvPr id="10263" name="Line 23"/>
            <p:cNvSpPr>
              <a:spLocks noChangeShapeType="1"/>
            </p:cNvSpPr>
            <p:nvPr/>
          </p:nvSpPr>
          <p:spPr bwMode="auto">
            <a:xfrm>
              <a:off x="5" y="1"/>
              <a:ext cx="764"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lIns="91305" tIns="45652" rIns="91305" bIns="45652"/>
            <a:lstStyle/>
            <a:p>
              <a:endParaRPr lang="zh-CN" altLang="en-US"/>
            </a:p>
          </p:txBody>
        </p:sp>
        <p:sp>
          <p:nvSpPr>
            <p:cNvPr id="10264" name="Line 24"/>
            <p:cNvSpPr>
              <a:spLocks noChangeShapeType="1"/>
            </p:cNvSpPr>
            <p:nvPr/>
          </p:nvSpPr>
          <p:spPr bwMode="auto">
            <a:xfrm>
              <a:off x="5" y="472"/>
              <a:ext cx="988" cy="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lIns="91305" tIns="45652" rIns="91305" bIns="45652"/>
            <a:lstStyle/>
            <a:p>
              <a:endParaRPr lang="zh-CN" altLang="en-US"/>
            </a:p>
          </p:txBody>
        </p:sp>
        <p:sp>
          <p:nvSpPr>
            <p:cNvPr id="10265" name="Line 25"/>
            <p:cNvSpPr>
              <a:spLocks noChangeShapeType="1"/>
            </p:cNvSpPr>
            <p:nvPr/>
          </p:nvSpPr>
          <p:spPr bwMode="auto">
            <a:xfrm>
              <a:off x="981" y="153"/>
              <a:ext cx="0" cy="320"/>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lIns="91305" tIns="45652" rIns="91305" bIns="45652"/>
            <a:lstStyle/>
            <a:p>
              <a:endParaRPr lang="zh-CN" altLang="en-US"/>
            </a:p>
          </p:txBody>
        </p:sp>
        <p:sp>
          <p:nvSpPr>
            <p:cNvPr id="10266" name="Line 26"/>
            <p:cNvSpPr>
              <a:spLocks noChangeShapeType="1"/>
            </p:cNvSpPr>
            <p:nvPr/>
          </p:nvSpPr>
          <p:spPr bwMode="auto">
            <a:xfrm>
              <a:off x="0" y="0"/>
              <a:ext cx="0" cy="479"/>
            </a:xfrm>
            <a:prstGeom prst="line">
              <a:avLst/>
            </a:prstGeom>
            <a:noFill/>
            <a:ln w="28575">
              <a:solidFill>
                <a:srgbClr val="0000CC"/>
              </a:solidFill>
              <a:round/>
              <a:headEnd/>
              <a:tailEnd/>
            </a:ln>
            <a:extLst>
              <a:ext uri="{909E8E84-426E-40DD-AFC4-6F175D3DCCD1}">
                <a14:hiddenFill xmlns:a14="http://schemas.microsoft.com/office/drawing/2010/main">
                  <a:noFill/>
                </a14:hiddenFill>
              </a:ext>
            </a:extLst>
          </p:spPr>
          <p:txBody>
            <a:bodyPr lIns="91305" tIns="45652" rIns="91305" bIns="45652"/>
            <a:lstStyle/>
            <a:p>
              <a:endParaRPr lang="zh-CN" altLang="en-US"/>
            </a:p>
          </p:txBody>
        </p:sp>
      </p:grpSp>
      <p:sp>
        <p:nvSpPr>
          <p:cNvPr id="10252" name="Line 27"/>
          <p:cNvSpPr>
            <a:spLocks noChangeShapeType="1"/>
          </p:cNvSpPr>
          <p:nvPr/>
        </p:nvSpPr>
        <p:spPr bwMode="auto">
          <a:xfrm>
            <a:off x="4787900" y="5516563"/>
            <a:ext cx="1584325" cy="0"/>
          </a:xfrm>
          <a:prstGeom prst="line">
            <a:avLst/>
          </a:prstGeom>
          <a:noFill/>
          <a:ln w="28575">
            <a:solidFill>
              <a:srgbClr val="0000CC"/>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0253" name="Text Box 28"/>
          <p:cNvSpPr txBox="1">
            <a:spLocks noChangeArrowheads="1"/>
          </p:cNvSpPr>
          <p:nvPr/>
        </p:nvSpPr>
        <p:spPr bwMode="auto">
          <a:xfrm>
            <a:off x="2268538" y="3141663"/>
            <a:ext cx="2087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2400">
                <a:solidFill>
                  <a:srgbClr val="000000"/>
                </a:solidFill>
                <a:latin typeface="Verdana" pitchFamily="34" charset="0"/>
              </a:rPr>
              <a:t>参与者</a:t>
            </a:r>
          </a:p>
        </p:txBody>
      </p:sp>
      <p:sp>
        <p:nvSpPr>
          <p:cNvPr id="10254" name="Text Box 29"/>
          <p:cNvSpPr txBox="1">
            <a:spLocks noChangeArrowheads="1"/>
          </p:cNvSpPr>
          <p:nvPr/>
        </p:nvSpPr>
        <p:spPr bwMode="auto">
          <a:xfrm>
            <a:off x="2268538" y="1989138"/>
            <a:ext cx="2087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2400">
                <a:solidFill>
                  <a:srgbClr val="000000"/>
                </a:solidFill>
                <a:latin typeface="Verdana" pitchFamily="34" charset="0"/>
              </a:rPr>
              <a:t>用例</a:t>
            </a:r>
          </a:p>
        </p:txBody>
      </p:sp>
      <p:sp>
        <p:nvSpPr>
          <p:cNvPr id="10255" name="Text Box 30"/>
          <p:cNvSpPr txBox="1">
            <a:spLocks noChangeArrowheads="1"/>
          </p:cNvSpPr>
          <p:nvPr/>
        </p:nvSpPr>
        <p:spPr bwMode="auto">
          <a:xfrm>
            <a:off x="2268538" y="4411663"/>
            <a:ext cx="2087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2400">
                <a:solidFill>
                  <a:srgbClr val="000000"/>
                </a:solidFill>
                <a:latin typeface="Verdana" pitchFamily="34" charset="0"/>
              </a:rPr>
              <a:t>系统边界</a:t>
            </a:r>
          </a:p>
        </p:txBody>
      </p:sp>
      <p:sp>
        <p:nvSpPr>
          <p:cNvPr id="10256" name="Text Box 31"/>
          <p:cNvSpPr txBox="1">
            <a:spLocks noChangeArrowheads="1"/>
          </p:cNvSpPr>
          <p:nvPr/>
        </p:nvSpPr>
        <p:spPr bwMode="auto">
          <a:xfrm>
            <a:off x="2268538" y="5445125"/>
            <a:ext cx="23034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2400">
                <a:solidFill>
                  <a:srgbClr val="000000"/>
                </a:solidFill>
                <a:latin typeface="Verdana" pitchFamily="34" charset="0"/>
              </a:rPr>
              <a:t>关联</a:t>
            </a:r>
          </a:p>
        </p:txBody>
      </p:sp>
      <p:sp>
        <p:nvSpPr>
          <p:cNvPr id="10257" name="Text Box 32"/>
          <p:cNvSpPr txBox="1">
            <a:spLocks noChangeArrowheads="1"/>
          </p:cNvSpPr>
          <p:nvPr/>
        </p:nvSpPr>
        <p:spPr bwMode="auto">
          <a:xfrm>
            <a:off x="6515100" y="2035175"/>
            <a:ext cx="2087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2400">
                <a:solidFill>
                  <a:srgbClr val="000000"/>
                </a:solidFill>
                <a:latin typeface="Verdana" pitchFamily="34" charset="0"/>
              </a:rPr>
              <a:t>扩展</a:t>
            </a:r>
          </a:p>
        </p:txBody>
      </p:sp>
      <p:sp>
        <p:nvSpPr>
          <p:cNvPr id="10258" name="Text Box 33"/>
          <p:cNvSpPr txBox="1">
            <a:spLocks noChangeArrowheads="1"/>
          </p:cNvSpPr>
          <p:nvPr/>
        </p:nvSpPr>
        <p:spPr bwMode="auto">
          <a:xfrm>
            <a:off x="6515100" y="2636838"/>
            <a:ext cx="20875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2400">
                <a:solidFill>
                  <a:srgbClr val="000000"/>
                </a:solidFill>
                <a:latin typeface="Verdana" pitchFamily="34" charset="0"/>
              </a:rPr>
              <a:t>包含</a:t>
            </a:r>
          </a:p>
        </p:txBody>
      </p:sp>
      <p:sp>
        <p:nvSpPr>
          <p:cNvPr id="10259" name="Text Box 34"/>
          <p:cNvSpPr txBox="1">
            <a:spLocks noChangeArrowheads="1"/>
          </p:cNvSpPr>
          <p:nvPr/>
        </p:nvSpPr>
        <p:spPr bwMode="auto">
          <a:xfrm>
            <a:off x="6516688" y="3213100"/>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2400">
                <a:solidFill>
                  <a:srgbClr val="000000"/>
                </a:solidFill>
                <a:latin typeface="Verdana" pitchFamily="34" charset="0"/>
              </a:rPr>
              <a:t>泛化</a:t>
            </a:r>
          </a:p>
        </p:txBody>
      </p:sp>
      <p:sp>
        <p:nvSpPr>
          <p:cNvPr id="10260" name="Text Box 35"/>
          <p:cNvSpPr txBox="1">
            <a:spLocks noChangeArrowheads="1"/>
          </p:cNvSpPr>
          <p:nvPr/>
        </p:nvSpPr>
        <p:spPr bwMode="auto">
          <a:xfrm>
            <a:off x="6553200" y="4340225"/>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2400">
                <a:solidFill>
                  <a:srgbClr val="000000"/>
                </a:solidFill>
                <a:latin typeface="Verdana" pitchFamily="34" charset="0"/>
              </a:rPr>
              <a:t>注释体</a:t>
            </a:r>
          </a:p>
        </p:txBody>
      </p:sp>
      <p:sp>
        <p:nvSpPr>
          <p:cNvPr id="10261" name="Text Box 36"/>
          <p:cNvSpPr txBox="1">
            <a:spLocks noChangeArrowheads="1"/>
          </p:cNvSpPr>
          <p:nvPr/>
        </p:nvSpPr>
        <p:spPr bwMode="auto">
          <a:xfrm>
            <a:off x="6553200" y="5276850"/>
            <a:ext cx="269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1pPr>
            <a:lvl2pPr marL="742950" indent="-285750">
              <a:spcBef>
                <a:spcPct val="20000"/>
              </a:spcBef>
              <a:buClr>
                <a:schemeClr val="folHlink"/>
              </a:buClr>
              <a:buSzPct val="60000"/>
              <a:buFont typeface="Wingdings" pitchFamily="2" charset="2"/>
              <a:buChar char="n"/>
              <a:defRPr sz="2800" b="1">
                <a:solidFill>
                  <a:schemeClr val="tx1"/>
                </a:solidFill>
                <a:latin typeface="Tahoma" pitchFamily="34" charset="0"/>
                <a:ea typeface="宋体" pitchFamily="2" charset="-122"/>
              </a:defRPr>
            </a:lvl2pPr>
            <a:lvl3pPr marL="1143000" indent="-228600">
              <a:spcBef>
                <a:spcPct val="20000"/>
              </a:spcBef>
              <a:buClr>
                <a:schemeClr val="folHlink"/>
              </a:buClr>
              <a:buSzPct val="60000"/>
              <a:buFont typeface="Wingdings" pitchFamily="2" charset="2"/>
              <a:buChar char="n"/>
              <a:defRPr sz="2400" b="1">
                <a:solidFill>
                  <a:schemeClr val="tx1"/>
                </a:solidFill>
                <a:latin typeface="Tahoma" pitchFamily="34" charset="0"/>
                <a:ea typeface="宋体" pitchFamily="2" charset="-122"/>
              </a:defRPr>
            </a:lvl3pPr>
            <a:lvl4pPr marL="16002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4pPr>
            <a:lvl5pPr marL="2057400" indent="-228600">
              <a:spcBef>
                <a:spcPct val="20000"/>
              </a:spcBef>
              <a:buClr>
                <a:schemeClr val="folHlink"/>
              </a:buClr>
              <a:buSzPct val="60000"/>
              <a:buFont typeface="Wingdings" pitchFamily="2" charset="2"/>
              <a:buChar char="n"/>
              <a:defRPr sz="2000" b="1">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folHlink"/>
              </a:buClr>
              <a:buSzPct val="60000"/>
              <a:buFont typeface="Wingdings" pitchFamily="2" charset="2"/>
              <a:buChar char="n"/>
              <a:defRPr sz="2000" b="1">
                <a:solidFill>
                  <a:schemeClr val="tx1"/>
                </a:solidFill>
                <a:latin typeface="Tahoma" pitchFamily="34" charset="0"/>
                <a:ea typeface="宋体" pitchFamily="2" charset="-122"/>
              </a:defRPr>
            </a:lvl9pPr>
          </a:lstStyle>
          <a:p>
            <a:pPr eaLnBrk="1" hangingPunct="1">
              <a:spcBef>
                <a:spcPct val="50000"/>
              </a:spcBef>
              <a:buClrTx/>
              <a:buSzTx/>
              <a:buFont typeface="Arial" pitchFamily="34" charset="0"/>
              <a:buNone/>
            </a:pPr>
            <a:r>
              <a:rPr lang="zh-CN" altLang="en-US" sz="2400">
                <a:solidFill>
                  <a:srgbClr val="000000"/>
                </a:solidFill>
                <a:latin typeface="Verdana" pitchFamily="34" charset="0"/>
              </a:rPr>
              <a:t>注释连接</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sppt01">
  <a:themeElements>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csppt01">
      <a:majorFont>
        <a:latin typeface="Times New Roman"/>
        <a:ea typeface="幼圆"/>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csppt01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csppt01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csppt01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csppt01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csppt01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csppt01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csppt01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Blends</Template>
  <TotalTime>799</TotalTime>
  <Pages>0</Pages>
  <Words>2957</Words>
  <Characters>0</Characters>
  <Application>Microsoft Office PowerPoint</Application>
  <DocSecurity>0</DocSecurity>
  <PresentationFormat>全屏显示(4:3)</PresentationFormat>
  <Lines>0</Lines>
  <Paragraphs>398</Paragraphs>
  <Slides>67</Slides>
  <Notes>3</Notes>
  <HiddenSlides>0</HiddenSlides>
  <MMClips>0</MMClips>
  <ScaleCrop>false</ScaleCrop>
  <HeadingPairs>
    <vt:vector size="4" baseType="variant">
      <vt:variant>
        <vt:lpstr>主题</vt:lpstr>
      </vt:variant>
      <vt:variant>
        <vt:i4>1</vt:i4>
      </vt:variant>
      <vt:variant>
        <vt:lpstr>幻灯片标题</vt:lpstr>
      </vt:variant>
      <vt:variant>
        <vt:i4>67</vt:i4>
      </vt:variant>
    </vt:vector>
  </HeadingPairs>
  <TitlesOfParts>
    <vt:vector size="68" baseType="lpstr">
      <vt:lpstr>csppt01</vt:lpstr>
      <vt:lpstr>本章目录</vt:lpstr>
      <vt:lpstr>2.7 用例图(Use Case Diagrams)</vt:lpstr>
      <vt:lpstr> What is a Use Case?</vt:lpstr>
      <vt:lpstr>Scenario(场景)</vt:lpstr>
      <vt:lpstr>Use Case</vt:lpstr>
      <vt:lpstr>PowerPoint 演示文稿</vt:lpstr>
      <vt:lpstr>Content of a Use Case (specification)</vt:lpstr>
      <vt:lpstr>Actor</vt:lpstr>
      <vt:lpstr>用例图元语</vt:lpstr>
      <vt:lpstr>用例图</vt:lpstr>
      <vt:lpstr>PowerPoint 演示文稿</vt:lpstr>
      <vt:lpstr>PowerPoint 演示文稿</vt:lpstr>
      <vt:lpstr>本章目录</vt:lpstr>
      <vt:lpstr>2.8 Class Diagrams(类图)</vt:lpstr>
      <vt:lpstr>2.8.1 类图概述</vt:lpstr>
      <vt:lpstr>类图</vt:lpstr>
      <vt:lpstr>类图元语-1</vt:lpstr>
      <vt:lpstr>类图元语-2</vt:lpstr>
      <vt:lpstr>PowerPoint 演示文稿</vt:lpstr>
      <vt:lpstr>2.8.2 类图的阅读方法</vt:lpstr>
      <vt:lpstr>如何阅读类图</vt:lpstr>
      <vt:lpstr>PowerPoint 演示文稿</vt:lpstr>
      <vt:lpstr>一个电子商务类图</vt:lpstr>
      <vt:lpstr>阅读过程1-找出类</vt:lpstr>
      <vt:lpstr>阅读过程2-找出关系</vt:lpstr>
      <vt:lpstr>阅读过程3-理解多重性</vt:lpstr>
      <vt:lpstr>阅读过程4-理解方法</vt:lpstr>
      <vt:lpstr>PowerPoint 演示文稿</vt:lpstr>
      <vt:lpstr>2.8.3 类图的抽象层次</vt:lpstr>
      <vt:lpstr>类图的抽象层次</vt:lpstr>
      <vt:lpstr>概念层类图</vt:lpstr>
      <vt:lpstr>PowerPoint 演示文稿</vt:lpstr>
      <vt:lpstr>PowerPoint 演示文稿</vt:lpstr>
      <vt:lpstr>逻辑层类图</vt:lpstr>
      <vt:lpstr>PowerPoint 演示文稿</vt:lpstr>
      <vt:lpstr>实现层类图</vt:lpstr>
      <vt:lpstr>PowerPoint 演示文稿</vt:lpstr>
      <vt:lpstr>2.8.4 类图的构建步骤</vt:lpstr>
      <vt:lpstr>PowerPoint 演示文稿</vt:lpstr>
      <vt:lpstr>PowerPoint 演示文稿</vt:lpstr>
      <vt:lpstr>1.提取本问题的类</vt:lpstr>
      <vt:lpstr>2.确定各个类的属性</vt:lpstr>
      <vt:lpstr>3.确定类之间的关系</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本章目录</vt:lpstr>
      <vt:lpstr>2.9 对象图</vt:lpstr>
      <vt:lpstr>对象图 </vt:lpstr>
      <vt:lpstr>1 对象</vt:lpstr>
      <vt:lpstr>1 对象</vt:lpstr>
      <vt:lpstr>1 对象</vt:lpstr>
      <vt:lpstr>2 链 </vt:lpstr>
      <vt:lpstr>PowerPoint 演示文稿</vt:lpstr>
      <vt:lpstr>对象图和类图的对比</vt:lpstr>
      <vt:lpstr>2.9 包的概念和作用</vt:lpstr>
      <vt:lpstr>包的表示</vt:lpstr>
      <vt:lpstr>PowerPoint 演示文稿</vt:lpstr>
    </vt:vector>
  </TitlesOfParts>
  <Company>buaa</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面向对象技术</dc:title>
  <dc:subject>03.the Visual Modeling Practice</dc:subject>
  <dc:creator>thbin</dc:creator>
  <cp:lastModifiedBy>chy</cp:lastModifiedBy>
  <cp:revision>1841</cp:revision>
  <dcterms:created xsi:type="dcterms:W3CDTF">2004-04-26T09:40:58Z</dcterms:created>
  <dcterms:modified xsi:type="dcterms:W3CDTF">2022-12-27T13:49:24Z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2052-9.1.0.4180</vt:lpwstr>
  </property>
</Properties>
</file>