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768" r:id="rId2"/>
  </p:sldMasterIdLst>
  <p:notesMasterIdLst>
    <p:notesMasterId r:id="rId68"/>
  </p:notesMasterIdLst>
  <p:sldIdLst>
    <p:sldId id="739" r:id="rId3"/>
    <p:sldId id="984" r:id="rId4"/>
    <p:sldId id="1160" r:id="rId5"/>
    <p:sldId id="1161" r:id="rId6"/>
    <p:sldId id="1163" r:id="rId7"/>
    <p:sldId id="1156" r:id="rId8"/>
    <p:sldId id="1157" r:id="rId9"/>
    <p:sldId id="1158" r:id="rId10"/>
    <p:sldId id="1159" r:id="rId11"/>
    <p:sldId id="996" r:id="rId12"/>
    <p:sldId id="997" r:id="rId13"/>
    <p:sldId id="999" r:id="rId14"/>
    <p:sldId id="1000" r:id="rId15"/>
    <p:sldId id="1001" r:id="rId16"/>
    <p:sldId id="1002" r:id="rId17"/>
    <p:sldId id="1003" r:id="rId18"/>
    <p:sldId id="1004" r:id="rId19"/>
    <p:sldId id="1005" r:id="rId20"/>
    <p:sldId id="100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5" r:id="rId30"/>
    <p:sldId id="1016" r:id="rId31"/>
    <p:sldId id="1017" r:id="rId32"/>
    <p:sldId id="1018" r:id="rId33"/>
    <p:sldId id="1019" r:id="rId34"/>
    <p:sldId id="1164" r:id="rId35"/>
    <p:sldId id="1165" r:id="rId36"/>
    <p:sldId id="1021" r:id="rId37"/>
    <p:sldId id="1022" r:id="rId38"/>
    <p:sldId id="1023" r:id="rId39"/>
    <p:sldId id="1024" r:id="rId40"/>
    <p:sldId id="102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1037" r:id="rId50"/>
    <p:sldId id="1038" r:id="rId51"/>
    <p:sldId id="1040" r:id="rId52"/>
    <p:sldId id="1041" r:id="rId53"/>
    <p:sldId id="1043" r:id="rId54"/>
    <p:sldId id="1044" r:id="rId55"/>
    <p:sldId id="1045" r:id="rId56"/>
    <p:sldId id="1046" r:id="rId57"/>
    <p:sldId id="1047" r:id="rId58"/>
    <p:sldId id="1048" r:id="rId59"/>
    <p:sldId id="1049" r:id="rId60"/>
    <p:sldId id="1050" r:id="rId61"/>
    <p:sldId id="1051" r:id="rId62"/>
    <p:sldId id="1052" r:id="rId63"/>
    <p:sldId id="1053" r:id="rId64"/>
    <p:sldId id="1054" r:id="rId65"/>
    <p:sldId id="1154" r:id="rId66"/>
    <p:sldId id="1056" r:id="rId6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660066"/>
    <a:srgbClr val="FF6600"/>
    <a:srgbClr val="003300"/>
    <a:srgbClr val="008000"/>
    <a:srgbClr val="00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98" autoAdjust="0"/>
  </p:normalViewPr>
  <p:slideViewPr>
    <p:cSldViewPr>
      <p:cViewPr>
        <p:scale>
          <a:sx n="75" d="100"/>
          <a:sy n="75" d="100"/>
        </p:scale>
        <p:origin x="-1155" y="-81"/>
      </p:cViewPr>
      <p:guideLst>
        <p:guide orient="horz" pos="2160"/>
        <p:guide pos="29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0" y="-51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buFont typeface="Arial" panose="020B0604020202020204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buFont typeface="Arial" panose="020B0604020202020204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buFont typeface="Arial" panose="020B0604020202020204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B495F4F-446B-4052-A6BC-B4D501DB11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8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95F4F-446B-4052-A6BC-B4D501DB111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5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95F4F-446B-4052-A6BC-B4D501DB111C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6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95F4F-446B-4052-A6BC-B4D501DB111C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83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5817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83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7013" y="333375"/>
            <a:ext cx="1951037" cy="5832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3900" y="333375"/>
            <a:ext cx="5700713" cy="5832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6342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9100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393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5440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299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211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2066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015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0264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5767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4982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7371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7013" y="333375"/>
            <a:ext cx="1951037" cy="5832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3900" y="333375"/>
            <a:ext cx="5700713" cy="5832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1235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333375"/>
            <a:ext cx="7793038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700213"/>
            <a:ext cx="3810000" cy="4465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700213"/>
            <a:ext cx="3810000" cy="44656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286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53200"/>
            <a:ext cx="19050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FDC1F0D0-4CC9-460D-8A9D-C20E76D732B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411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369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700213"/>
            <a:ext cx="3810000" cy="4465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30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1090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376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84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705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2465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442913" y="1525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00213"/>
            <a:ext cx="77724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442913" y="1525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700213"/>
            <a:ext cx="777240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 txBox="1">
            <a:spLocks noGrp="1" noChangeArrowheads="1"/>
          </p:cNvSpPr>
          <p:nvPr/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 b="0">
                <a:solidFill>
                  <a:schemeClr val="accent2"/>
                </a:solidFill>
              </a:rPr>
              <a:t>-</a:t>
            </a:r>
            <a:fld id="{2756D8C1-B5D7-48A8-AB71-702A3B718BD6}" type="slidenum">
              <a:rPr lang="en-US" altLang="zh-CN" sz="1400" b="0">
                <a:solidFill>
                  <a:schemeClr val="accent2"/>
                </a:solidFill>
              </a:rPr>
              <a:pPr algn="r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1</a:t>
            </a:fld>
            <a:r>
              <a:rPr lang="en-US" altLang="zh-CN" sz="1400" b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本章目录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628775"/>
            <a:ext cx="7772400" cy="4465638"/>
          </a:xfrm>
        </p:spPr>
        <p:txBody>
          <a:bodyPr/>
          <a:lstStyle/>
          <a:p>
            <a:pPr eaLnBrk="1" hangingPunct="1"/>
            <a:r>
              <a:rPr lang="en-US" altLang="zh-CN" smtClean="0"/>
              <a:t>2.1 UML</a:t>
            </a:r>
            <a:r>
              <a:rPr lang="zh-CN" altLang="en-US" smtClean="0"/>
              <a:t>结构</a:t>
            </a:r>
          </a:p>
          <a:p>
            <a:pPr eaLnBrk="1" hangingPunct="1"/>
            <a:r>
              <a:rPr lang="en-US" altLang="zh-CN" smtClean="0"/>
              <a:t>2.2 </a:t>
            </a:r>
            <a:r>
              <a:rPr lang="zh-CN" altLang="en-US" smtClean="0"/>
              <a:t>物件</a:t>
            </a:r>
          </a:p>
          <a:p>
            <a:pPr eaLnBrk="1" hangingPunct="1"/>
            <a:r>
              <a:rPr lang="en-US" altLang="zh-CN" smtClean="0"/>
              <a:t>2.3 </a:t>
            </a:r>
            <a:r>
              <a:rPr lang="zh-CN" altLang="en-US" smtClean="0"/>
              <a:t>关系</a:t>
            </a:r>
          </a:p>
          <a:p>
            <a:pPr eaLnBrk="1" hangingPunct="1"/>
            <a:r>
              <a:rPr lang="en-US" altLang="zh-CN" smtClean="0"/>
              <a:t>2.4 </a:t>
            </a:r>
            <a:r>
              <a:rPr lang="zh-CN" altLang="en-US" smtClean="0"/>
              <a:t>公共机制</a:t>
            </a:r>
          </a:p>
          <a:p>
            <a:pPr eaLnBrk="1" hangingPunct="1"/>
            <a:r>
              <a:rPr lang="en-US" altLang="zh-CN" smtClean="0"/>
              <a:t>2.5 </a:t>
            </a:r>
            <a:r>
              <a:rPr lang="zh-CN" altLang="en-US" smtClean="0"/>
              <a:t>构架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922713" y="1628775"/>
            <a:ext cx="4752975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2.6 UML</a:t>
            </a:r>
            <a:r>
              <a:rPr lang="zh-CN" altLang="en-US"/>
              <a:t>图概述</a:t>
            </a:r>
          </a:p>
          <a:p>
            <a:pPr eaLnBrk="1" hangingPunct="1"/>
            <a:r>
              <a:rPr lang="en-US" altLang="zh-CN"/>
              <a:t>2.7 </a:t>
            </a:r>
            <a:r>
              <a:rPr lang="zh-CN" altLang="en-US"/>
              <a:t>用例图</a:t>
            </a:r>
          </a:p>
          <a:p>
            <a:pPr eaLnBrk="1" hangingPunct="1"/>
            <a:r>
              <a:rPr lang="en-US" altLang="zh-CN"/>
              <a:t>2.8 </a:t>
            </a:r>
            <a:r>
              <a:rPr lang="zh-CN" altLang="en-US"/>
              <a:t>类图</a:t>
            </a:r>
          </a:p>
          <a:p>
            <a:pPr eaLnBrk="1" hangingPunct="1"/>
            <a:r>
              <a:rPr lang="en-US" altLang="zh-CN"/>
              <a:t>2.9 </a:t>
            </a:r>
            <a:r>
              <a:rPr lang="zh-CN" altLang="en-US"/>
              <a:t>对象图和包图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2.10 </a:t>
            </a:r>
            <a:r>
              <a:rPr lang="zh-CN" altLang="en-US">
                <a:solidFill>
                  <a:schemeClr val="hlink"/>
                </a:solidFill>
              </a:rPr>
              <a:t>顺序图和通信图</a:t>
            </a:r>
          </a:p>
          <a:p>
            <a:pPr eaLnBrk="1" hangingPunct="1"/>
            <a:r>
              <a:rPr lang="en-US" altLang="zh-CN"/>
              <a:t>2.11 </a:t>
            </a:r>
            <a:r>
              <a:rPr lang="zh-CN" altLang="en-US"/>
              <a:t>状态图和活动图</a:t>
            </a:r>
          </a:p>
          <a:p>
            <a:pPr eaLnBrk="1" hangingPunct="1"/>
            <a:r>
              <a:rPr lang="en-US" altLang="zh-CN"/>
              <a:t>2.12 </a:t>
            </a:r>
            <a:r>
              <a:rPr lang="zh-CN" altLang="en-US"/>
              <a:t>组件图和部署图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Activation Bar(</a:t>
            </a:r>
            <a:r>
              <a:rPr lang="zh-CN" altLang="en-US" sz="3600" smtClean="0">
                <a:solidFill>
                  <a:schemeClr val="tx1"/>
                </a:solidFill>
              </a:rPr>
              <a:t>活动条</a:t>
            </a:r>
            <a:r>
              <a:rPr lang="en-US" altLang="zh-CN" sz="3600" smtClean="0">
                <a:solidFill>
                  <a:schemeClr val="tx1"/>
                </a:solidFill>
              </a:rPr>
              <a:t>)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800" smtClean="0"/>
              <a:t>活动条</a:t>
            </a:r>
            <a:r>
              <a:rPr lang="en-US" altLang="zh-CN" sz="2800" smtClean="0"/>
              <a:t>(Activation Bar)</a:t>
            </a:r>
            <a:r>
              <a:rPr lang="zh-CN" altLang="en-US" sz="2800" smtClean="0"/>
              <a:t>也称为执行发生</a:t>
            </a:r>
            <a:r>
              <a:rPr lang="en-US" altLang="zh-CN" sz="2800" smtClean="0"/>
              <a:t>(Execution Occurrence)</a:t>
            </a:r>
            <a:r>
              <a:rPr lang="zh-CN" altLang="en-US" sz="2800" smtClean="0"/>
              <a:t>，它用来表示对象的某个行为所处的执行状态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800" smtClean="0"/>
              <a:t>活动条用小矩形条表示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" t="7159" r="2393" b="23088"/>
          <a:stretch/>
        </p:blipFill>
        <p:spPr bwMode="auto">
          <a:xfrm>
            <a:off x="1991662" y="1628798"/>
            <a:ext cx="4680521" cy="407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Text Box 19"/>
          <p:cNvSpPr txBox="1">
            <a:spLocks noChangeArrowheads="1"/>
          </p:cNvSpPr>
          <p:nvPr/>
        </p:nvSpPr>
        <p:spPr bwMode="auto">
          <a:xfrm>
            <a:off x="2987675" y="5909469"/>
            <a:ext cx="3529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4 </a:t>
            </a:r>
            <a:r>
              <a:rPr lang="zh-CN" altLang="en-US" sz="1800" dirty="0"/>
              <a:t>带活动条的顺序图 </a:t>
            </a:r>
          </a:p>
        </p:txBody>
      </p:sp>
      <p:sp>
        <p:nvSpPr>
          <p:cNvPr id="19460" name="Rectangle 20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600" kern="0" dirty="0">
                <a:solidFill>
                  <a:srgbClr val="333399"/>
                </a:solidFill>
                <a:latin typeface="Times New Roman"/>
                <a:ea typeface="幼圆"/>
                <a:cs typeface="+mj-cs"/>
              </a:rPr>
              <a:t>Activation Bar(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/>
                <a:ea typeface="幼圆"/>
                <a:cs typeface="+mj-cs"/>
              </a:rPr>
              <a:t>活动条</a:t>
            </a:r>
            <a:r>
              <a:rPr lang="en-US" altLang="zh-CN" sz="3600" kern="0" dirty="0">
                <a:solidFill>
                  <a:srgbClr val="000000"/>
                </a:solidFill>
                <a:latin typeface="Times New Roman"/>
                <a:ea typeface="幼圆"/>
                <a:cs typeface="+mj-cs"/>
              </a:rPr>
              <a:t>)</a:t>
            </a:r>
            <a:endParaRPr lang="zh-CN" altLang="en-US" sz="3800" dirty="0"/>
          </a:p>
        </p:txBody>
      </p:sp>
      <p:sp>
        <p:nvSpPr>
          <p:cNvPr id="2" name="矩形 1"/>
          <p:cNvSpPr/>
          <p:nvPr/>
        </p:nvSpPr>
        <p:spPr bwMode="auto">
          <a:xfrm>
            <a:off x="3491880" y="2852936"/>
            <a:ext cx="432050" cy="1008112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80112" y="3212976"/>
            <a:ext cx="360040" cy="66268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Message(</a:t>
            </a:r>
            <a:r>
              <a:rPr lang="zh-CN" altLang="en-US" smtClean="0">
                <a:solidFill>
                  <a:schemeClr val="tx1"/>
                </a:solidFill>
              </a:rPr>
              <a:t>消息</a:t>
            </a:r>
            <a:r>
              <a:rPr lang="en-US" altLang="zh-CN" smtClean="0">
                <a:solidFill>
                  <a:schemeClr val="tx1"/>
                </a:solidFill>
              </a:rPr>
              <a:t>)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b="0" smtClean="0">
                <a:solidFill>
                  <a:srgbClr val="FF3300"/>
                </a:solidFill>
              </a:rPr>
              <a:t>1. </a:t>
            </a:r>
            <a:r>
              <a:rPr lang="zh-CN" altLang="en-US" sz="2600" b="0" smtClean="0">
                <a:solidFill>
                  <a:srgbClr val="FF3300"/>
                </a:solidFill>
              </a:rPr>
              <a:t>什么是消息</a:t>
            </a:r>
            <a:r>
              <a:rPr lang="zh-CN" altLang="en-US" sz="260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2. </a:t>
            </a:r>
            <a:r>
              <a:rPr lang="zh-CN" altLang="en-US" sz="2600" b="0" smtClean="0"/>
              <a:t>消息的命名</a:t>
            </a: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3. </a:t>
            </a:r>
            <a:r>
              <a:rPr lang="zh-CN" altLang="en-US" sz="2600" b="0" smtClean="0"/>
              <a:t>简单消息、同步消息和异步消息</a:t>
            </a: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4. </a:t>
            </a:r>
            <a:r>
              <a:rPr lang="zh-CN" altLang="en-US" sz="2600" b="0" smtClean="0"/>
              <a:t>对象创建消息</a:t>
            </a: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5. </a:t>
            </a:r>
            <a:r>
              <a:rPr lang="zh-CN" altLang="en-US" sz="2600" b="0" smtClean="0"/>
              <a:t>对象销毁消息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6. </a:t>
            </a:r>
            <a:r>
              <a:rPr lang="zh-CN" altLang="en-US" sz="2600" b="0" smtClean="0">
                <a:solidFill>
                  <a:srgbClr val="9900CC"/>
                </a:solidFill>
              </a:rPr>
              <a:t>无触发对象和无接收对象消息</a:t>
            </a:r>
            <a:r>
              <a:rPr lang="zh-CN" altLang="en-US" sz="2600" smtClean="0">
                <a:solidFill>
                  <a:srgbClr val="9900CC"/>
                </a:solidFill>
              </a:rPr>
              <a:t> （不讲）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7. </a:t>
            </a:r>
            <a:r>
              <a:rPr lang="zh-CN" altLang="en-US" sz="2600" b="0" smtClean="0"/>
              <a:t>自我调用消息</a:t>
            </a: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8. </a:t>
            </a:r>
            <a:r>
              <a:rPr lang="zh-CN" altLang="en-US" sz="2600" b="0" smtClean="0"/>
              <a:t>控制信息</a:t>
            </a:r>
            <a:r>
              <a:rPr lang="zh-CN" altLang="en-US" sz="26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b="0" smtClean="0"/>
              <a:t>9. </a:t>
            </a:r>
            <a:r>
              <a:rPr lang="zh-CN" altLang="en-US" sz="2600" b="0" smtClean="0"/>
              <a:t>消息的返回值</a:t>
            </a:r>
            <a:r>
              <a:rPr lang="zh-CN" altLang="en-US" sz="26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/>
              <a:t>1. What is the Message</a:t>
            </a:r>
            <a:endParaRPr lang="zh-CN" altLang="en-US" sz="36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在面向对象的分析和设计中，对象的行为也称为消息</a:t>
            </a:r>
            <a:r>
              <a:rPr lang="en-US" altLang="zh-CN" sz="2800" dirty="0" smtClean="0"/>
              <a:t>(Message)</a:t>
            </a:r>
          </a:p>
          <a:p>
            <a:pPr eaLnBrk="1" hangingPunct="1"/>
            <a:r>
              <a:rPr lang="zh-CN" altLang="en-US" sz="2800" dirty="0" smtClean="0"/>
              <a:t>通常，当一个对象调用另一个对象中的行为时，即完成了一次消息传递</a:t>
            </a:r>
          </a:p>
          <a:p>
            <a:pPr eaLnBrk="1" hangingPunct="1"/>
            <a:r>
              <a:rPr lang="en-US" altLang="zh-CN" sz="2800" dirty="0" smtClean="0"/>
              <a:t>UML</a:t>
            </a:r>
            <a:r>
              <a:rPr lang="zh-CN" altLang="en-US" sz="2800" dirty="0" smtClean="0"/>
              <a:t>用生命线间箭头线表示消息，每条消息从发送对象指向接收对象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2. </a:t>
            </a:r>
            <a:r>
              <a:rPr lang="zh-CN" altLang="en-US" sz="3600" b="0" smtClean="0">
                <a:solidFill>
                  <a:schemeClr val="tx1"/>
                </a:solidFill>
              </a:rPr>
              <a:t>消息的命名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41325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每一个消息都必须命名</a:t>
            </a:r>
          </a:p>
          <a:p>
            <a:pPr eaLnBrk="1" hangingPunct="1"/>
            <a:r>
              <a:rPr lang="zh-CN" altLang="en-US" sz="2400" dirty="0" smtClean="0"/>
              <a:t>在表达消息的箭头</a:t>
            </a:r>
            <a:r>
              <a:rPr lang="zh-CN" altLang="en-US" sz="2400" dirty="0" smtClean="0"/>
              <a:t>上放置</a:t>
            </a:r>
            <a:r>
              <a:rPr lang="zh-CN" altLang="en-US" sz="2400" dirty="0" smtClean="0"/>
              <a:t>表示消息名称的标签，其语法如下：</a:t>
            </a:r>
            <a:endParaRPr lang="zh-CN" altLang="en-US" sz="2400" i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dirty="0" smtClean="0"/>
              <a:t>    属性 </a:t>
            </a:r>
            <a:r>
              <a:rPr lang="en-US" altLang="zh-CN" sz="2400" i="1" dirty="0" smtClean="0"/>
              <a:t>= </a:t>
            </a:r>
            <a:r>
              <a:rPr lang="zh-CN" altLang="en-US" sz="2400" i="1" dirty="0" smtClean="0"/>
              <a:t>信号或消息名</a:t>
            </a:r>
            <a:r>
              <a:rPr lang="en-US" altLang="zh-CN" sz="2400" i="1" dirty="0" smtClean="0"/>
              <a:t>(</a:t>
            </a:r>
            <a:r>
              <a:rPr lang="zh-CN" altLang="en-US" sz="2400" i="1" dirty="0" smtClean="0"/>
              <a:t>参数</a:t>
            </a:r>
            <a:r>
              <a:rPr lang="en-US" altLang="zh-CN" sz="2400" i="1" dirty="0" smtClean="0"/>
              <a:t>: </a:t>
            </a:r>
            <a:r>
              <a:rPr lang="zh-CN" altLang="en-US" sz="2400" i="1" dirty="0" smtClean="0"/>
              <a:t>参数类型</a:t>
            </a:r>
            <a:r>
              <a:rPr lang="en-US" altLang="zh-CN" sz="2400" i="1" dirty="0" smtClean="0"/>
              <a:t>) : </a:t>
            </a:r>
            <a:r>
              <a:rPr lang="zh-CN" altLang="en-US" sz="2400" i="1" dirty="0" smtClean="0"/>
              <a:t>返回</a:t>
            </a:r>
            <a:r>
              <a:rPr lang="zh-CN" altLang="en-US" sz="2400" i="1" dirty="0" smtClean="0"/>
              <a:t>值</a:t>
            </a:r>
            <a:r>
              <a:rPr lang="zh-CN" altLang="en-US" sz="2400" i="1" dirty="0"/>
              <a:t>类型</a:t>
            </a:r>
            <a:endParaRPr lang="zh-CN" altLang="en-US" sz="24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i="1" dirty="0" smtClean="0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i="1" dirty="0" smtClean="0"/>
              <a:t>    </a:t>
            </a:r>
          </a:p>
        </p:txBody>
      </p:sp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467544" y="3938663"/>
            <a:ext cx="8135938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 i="1" dirty="0"/>
              <a:t>attribute = </a:t>
            </a:r>
            <a:r>
              <a:rPr lang="en-US" altLang="zh-CN" sz="2400" i="1" dirty="0" err="1"/>
              <a:t>signal_or_message_name</a:t>
            </a:r>
            <a:r>
              <a:rPr lang="en-US" altLang="zh-CN" sz="2400" i="1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 i="1" dirty="0"/>
              <a:t>      </a:t>
            </a:r>
            <a:r>
              <a:rPr lang="en-US" altLang="zh-CN" sz="2400" i="1" dirty="0" smtClean="0"/>
              <a:t>(</a:t>
            </a:r>
            <a:r>
              <a:rPr lang="en-US" altLang="zh-CN" sz="2400" i="1" dirty="0" err="1"/>
              <a:t>parameter:parameterType</a:t>
            </a:r>
            <a:r>
              <a:rPr lang="en-US" altLang="zh-CN" sz="2400" i="1" dirty="0"/>
              <a:t>) : </a:t>
            </a:r>
            <a:r>
              <a:rPr lang="en-US" altLang="zh-CN" sz="2400" i="1" dirty="0" err="1" smtClean="0"/>
              <a:t>return_valueType</a:t>
            </a:r>
            <a:endParaRPr lang="en-US" altLang="zh-CN" sz="24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3625850" y="1722438"/>
            <a:ext cx="22415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消息的例子</a:t>
            </a:r>
            <a:endParaRPr lang="zh-CN" altLang="en-US" sz="2400">
              <a:latin typeface="Arial" pitchFamily="34" charset="0"/>
            </a:endParaRP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486103"/>
              </p:ext>
            </p:extLst>
          </p:nvPr>
        </p:nvGraphicFramePr>
        <p:xfrm>
          <a:off x="754063" y="2492375"/>
          <a:ext cx="7921625" cy="3219452"/>
        </p:xfrm>
        <a:graphic>
          <a:graphicData uri="http://schemas.openxmlformats.org/drawingml/2006/table">
            <a:tbl>
              <a:tblPr/>
              <a:tblGrid>
                <a:gridCol w="2521793"/>
                <a:gridCol w="5399832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消息的例子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get()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消息的名字是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，其他信息未知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set(item)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消息的名字是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，有一个参数为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= get (id)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消息的名字是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，有一个参数为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，消息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返回值是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 = get (id1:ItemID,id2:ItemID)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 Item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消息的名字是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get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，它有两个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参数：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id1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id2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，这两个参数都是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ItemID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类型的，消息返回类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Item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的对象，该对象被存储在消息调用方的属性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6" name="Rectangle 80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2. </a:t>
            </a:r>
            <a:r>
              <a:rPr lang="zh-CN" altLang="en-US" sz="3800" b="0"/>
              <a:t>消息的命名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3. </a:t>
            </a:r>
            <a:r>
              <a:rPr lang="zh-CN" altLang="en-US" sz="3600" b="0" smtClean="0">
                <a:solidFill>
                  <a:schemeClr val="tx1"/>
                </a:solidFill>
              </a:rPr>
              <a:t>简单消息、同步消息和异步消息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628800"/>
            <a:ext cx="8001000" cy="4844752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简单</a:t>
            </a:r>
            <a:r>
              <a:rPr lang="zh-CN" altLang="en-US" sz="2600" dirty="0" smtClean="0"/>
              <a:t>消息</a:t>
            </a:r>
            <a:r>
              <a:rPr lang="en-US" altLang="zh-CN" sz="2600" dirty="0" smtClean="0"/>
              <a:t>(Simple Message</a:t>
            </a:r>
            <a:r>
              <a:rPr lang="en-US" altLang="zh-CN" sz="2600" dirty="0" smtClean="0"/>
              <a:t>)</a:t>
            </a:r>
          </a:p>
          <a:p>
            <a:pPr lvl="1" algn="just" eaLnBrk="1" hangingPunct="1"/>
            <a:r>
              <a:rPr lang="zh-CN" altLang="en-US" sz="2200" dirty="0"/>
              <a:t>简单消息只表示控制如何从一个对象发给另一个对象，并不包含控制的</a:t>
            </a:r>
            <a:r>
              <a:rPr lang="zh-CN" altLang="en-US" sz="2200" dirty="0" smtClean="0"/>
              <a:t>细节</a:t>
            </a:r>
            <a:endParaRPr lang="en-US" altLang="zh-CN" sz="2200" dirty="0" smtClean="0"/>
          </a:p>
          <a:p>
            <a:pPr eaLnBrk="1" hangingPunct="1"/>
            <a:r>
              <a:rPr lang="zh-CN" altLang="en-US" sz="2600" dirty="0"/>
              <a:t>同步消息</a:t>
            </a:r>
            <a:r>
              <a:rPr lang="en-US" altLang="zh-CN" sz="2600" dirty="0"/>
              <a:t>(Synchronous Message</a:t>
            </a:r>
            <a:r>
              <a:rPr lang="en-US" altLang="zh-CN" sz="2600" dirty="0" smtClean="0"/>
              <a:t>)</a:t>
            </a:r>
          </a:p>
          <a:p>
            <a:pPr lvl="1" algn="just" eaLnBrk="1" hangingPunct="1"/>
            <a:r>
              <a:rPr lang="zh-CN" altLang="en-US" sz="2200" dirty="0"/>
              <a:t>同步意味着阻塞和等待，如果对象</a:t>
            </a:r>
            <a:r>
              <a:rPr lang="en-US" altLang="zh-CN" sz="2200" dirty="0"/>
              <a:t>A</a:t>
            </a:r>
            <a:r>
              <a:rPr lang="zh-CN" altLang="en-US" sz="2200" dirty="0"/>
              <a:t>向对象</a:t>
            </a:r>
            <a:r>
              <a:rPr lang="en-US" altLang="zh-CN" sz="2200" dirty="0"/>
              <a:t>B</a:t>
            </a:r>
            <a:r>
              <a:rPr lang="zh-CN" altLang="en-US" sz="2200" dirty="0"/>
              <a:t>发送一个消息，对象</a:t>
            </a:r>
            <a:r>
              <a:rPr lang="en-US" altLang="zh-CN" sz="2200" dirty="0"/>
              <a:t>A</a:t>
            </a:r>
            <a:r>
              <a:rPr lang="zh-CN" altLang="en-US" sz="2200" dirty="0"/>
              <a:t>发出消息后必须等待消息返回，只有当对象</a:t>
            </a:r>
            <a:r>
              <a:rPr lang="en-US" altLang="zh-CN" sz="2200" dirty="0"/>
              <a:t>B</a:t>
            </a:r>
            <a:r>
              <a:rPr lang="zh-CN" altLang="en-US" sz="2200" dirty="0"/>
              <a:t>处理消息的操作执行完毕后</a:t>
            </a:r>
            <a:r>
              <a:rPr lang="en-US" altLang="zh-CN" sz="2200" dirty="0"/>
              <a:t>, </a:t>
            </a:r>
            <a:r>
              <a:rPr lang="zh-CN" altLang="en-US" sz="2200" dirty="0"/>
              <a:t>对象</a:t>
            </a:r>
            <a:r>
              <a:rPr lang="en-US" altLang="zh-CN" sz="2200" dirty="0"/>
              <a:t>A</a:t>
            </a:r>
            <a:r>
              <a:rPr lang="zh-CN" altLang="en-US" sz="2200" dirty="0"/>
              <a:t>才可继续执行自己的</a:t>
            </a:r>
            <a:r>
              <a:rPr lang="zh-CN" altLang="en-US" sz="2200" dirty="0" smtClean="0"/>
              <a:t>操作</a:t>
            </a:r>
            <a:endParaRPr lang="en-US" altLang="zh-CN" sz="2200" dirty="0" smtClean="0"/>
          </a:p>
          <a:p>
            <a:pPr eaLnBrk="1" hangingPunct="1"/>
            <a:r>
              <a:rPr lang="zh-CN" altLang="en-US" sz="3000" dirty="0" smtClean="0"/>
              <a:t>异步</a:t>
            </a:r>
            <a:r>
              <a:rPr lang="zh-CN" altLang="en-US" sz="3000" dirty="0"/>
              <a:t>消息</a:t>
            </a:r>
            <a:r>
              <a:rPr lang="en-US" altLang="zh-CN" sz="3000" dirty="0"/>
              <a:t>(Asynchronous Message)</a:t>
            </a:r>
            <a:endParaRPr lang="en-US" altLang="zh-CN" sz="3000" dirty="0" smtClean="0"/>
          </a:p>
          <a:p>
            <a:pPr lvl="1" algn="just" eaLnBrk="1" hangingPunct="1"/>
            <a:r>
              <a:rPr lang="zh-CN" altLang="en-US" sz="2200" dirty="0" smtClean="0"/>
              <a:t>异步意味着非阻塞，如果对象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向对象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发送一个消息，对象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不必等待对象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执行完这个消息，就可以继续执行自己的下一个行为</a:t>
            </a:r>
            <a:endParaRPr lang="zh-CN" altLang="en-US" sz="2200" b="0" dirty="0" smtClean="0"/>
          </a:p>
          <a:p>
            <a:pPr eaLnBrk="1" hangingPunct="1"/>
            <a:endParaRPr lang="en-US" altLang="zh-CN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t="5858" r="5111" b="22173"/>
          <a:stretch/>
        </p:blipFill>
        <p:spPr bwMode="auto">
          <a:xfrm>
            <a:off x="2936776" y="2642131"/>
            <a:ext cx="3217441" cy="3307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3. </a:t>
            </a:r>
            <a:r>
              <a:rPr lang="zh-CN" altLang="en-US" sz="3600" b="0" smtClean="0">
                <a:solidFill>
                  <a:schemeClr val="tx1"/>
                </a:solidFill>
              </a:rPr>
              <a:t>简单消息、同步消息和异步消息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sz="2800" dirty="0" smtClean="0"/>
              <a:t>UML</a:t>
            </a:r>
            <a:r>
              <a:rPr lang="zh-CN" altLang="en-US" sz="2800" dirty="0" smtClean="0"/>
              <a:t>用实体箭头表示同步消息，用开放式箭头表示异步消息</a:t>
            </a:r>
          </a:p>
        </p:txBody>
      </p:sp>
      <p:sp>
        <p:nvSpPr>
          <p:cNvPr id="20484" name="AutoShape 5"/>
          <p:cNvSpPr>
            <a:spLocks noChangeAspect="1" noChangeArrowheads="1"/>
          </p:cNvSpPr>
          <p:nvPr/>
        </p:nvSpPr>
        <p:spPr bwMode="auto">
          <a:xfrm>
            <a:off x="1187450" y="3138488"/>
            <a:ext cx="7100888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2915816" y="6005606"/>
            <a:ext cx="3384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5 </a:t>
            </a:r>
            <a:r>
              <a:rPr lang="zh-CN" altLang="en-US" sz="1800" dirty="0" smtClean="0"/>
              <a:t>同步、异步</a:t>
            </a:r>
            <a:r>
              <a:rPr lang="zh-CN" altLang="en-US" sz="1800" dirty="0"/>
              <a:t>消息 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220072" y="4365104"/>
            <a:ext cx="432048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14342" y="3861048"/>
            <a:ext cx="432048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4.</a:t>
            </a:r>
            <a:r>
              <a:rPr lang="en-US" altLang="zh-CN" sz="3600" b="0" smtClean="0">
                <a:solidFill>
                  <a:srgbClr val="FF3300"/>
                </a:solidFill>
              </a:rPr>
              <a:t> </a:t>
            </a:r>
            <a:r>
              <a:rPr lang="zh-CN" altLang="en-US" sz="3600" b="0" smtClean="0">
                <a:solidFill>
                  <a:schemeClr val="tx1"/>
                </a:solidFill>
              </a:rPr>
              <a:t>对象创建消息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altLang="en-US" sz="2800" dirty="0" smtClean="0"/>
              <a:t>创建对象的消息被称为对象创建消息</a:t>
            </a:r>
            <a:r>
              <a:rPr lang="en-US" altLang="zh-CN" sz="2800" dirty="0" smtClean="0"/>
              <a:t>(Object Creation Message)</a:t>
            </a:r>
            <a:r>
              <a:rPr lang="zh-CN" altLang="en-US" sz="2800" dirty="0" smtClean="0"/>
              <a:t>，表示对象在交互过程中被创建，通过构造型</a:t>
            </a:r>
            <a:r>
              <a:rPr lang="en-US" altLang="zh-CN" sz="2800" dirty="0" smtClean="0"/>
              <a:t>&lt;&lt;create&gt;&gt;</a:t>
            </a:r>
            <a:r>
              <a:rPr lang="zh-CN" altLang="en-US" sz="2800" dirty="0" smtClean="0"/>
              <a:t>来表示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1"/>
          <p:cNvSpPr txBox="1">
            <a:spLocks noGrp="1" noChangeArrowheads="1"/>
          </p:cNvSpPr>
          <p:nvPr/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68101315-0EC3-4B32-B94F-144F11D52A0C}" type="datetime1">
              <a:rPr lang="zh-CN" altLang="en-US" sz="1200"/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2022/12/28</a:t>
            </a:fld>
            <a:endParaRPr lang="en-US" altLang="zh-CN" sz="1200"/>
          </a:p>
        </p:txBody>
      </p:sp>
      <p:sp>
        <p:nvSpPr>
          <p:cNvPr id="22532" name="Text Box 19"/>
          <p:cNvSpPr txBox="1">
            <a:spLocks noChangeArrowheads="1"/>
          </p:cNvSpPr>
          <p:nvPr/>
        </p:nvSpPr>
        <p:spPr bwMode="auto">
          <a:xfrm>
            <a:off x="2411760" y="5854767"/>
            <a:ext cx="48615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 smtClean="0"/>
              <a:t>6</a:t>
            </a:r>
            <a:r>
              <a:rPr lang="zh-CN" altLang="en-US" sz="1800" dirty="0"/>
              <a:t>用构造型</a:t>
            </a:r>
            <a:r>
              <a:rPr lang="en-US" altLang="zh-CN" sz="1800" dirty="0"/>
              <a:t>&lt;&lt;create&gt;&gt;</a:t>
            </a:r>
            <a:r>
              <a:rPr lang="zh-CN" altLang="en-US" sz="1800" dirty="0"/>
              <a:t>表达对象创建消息 </a:t>
            </a:r>
            <a:endParaRPr lang="zh-CN" altLang="en-US" sz="1800" b="0" dirty="0"/>
          </a:p>
        </p:txBody>
      </p:sp>
      <p:sp>
        <p:nvSpPr>
          <p:cNvPr id="22533" name="Rectangle 20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4.</a:t>
            </a:r>
            <a:r>
              <a:rPr lang="en-US" altLang="zh-CN" sz="3800" b="0">
                <a:solidFill>
                  <a:srgbClr val="FF3300"/>
                </a:solidFill>
              </a:rPr>
              <a:t> </a:t>
            </a:r>
            <a:r>
              <a:rPr lang="zh-CN" altLang="en-US" sz="3800" b="0"/>
              <a:t>对象创建消息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t="7114" r="5135" b="24617"/>
          <a:stretch/>
        </p:blipFill>
        <p:spPr bwMode="auto">
          <a:xfrm>
            <a:off x="2267744" y="1555810"/>
            <a:ext cx="4130014" cy="396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椭圆 20"/>
          <p:cNvSpPr/>
          <p:nvPr/>
        </p:nvSpPr>
        <p:spPr bwMode="auto">
          <a:xfrm>
            <a:off x="3302333" y="3140968"/>
            <a:ext cx="2565811" cy="12961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交互图</a:t>
            </a:r>
            <a:r>
              <a:rPr lang="en-US" altLang="zh-CN"/>
              <a:t>(Interaction Diagram)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628728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en-US" altLang="zh-CN" sz="2400" dirty="0" smtClean="0"/>
              <a:t>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interaction diagram </a:t>
            </a:r>
            <a:r>
              <a:rPr lang="en-US" altLang="zh-CN" sz="2400" dirty="0" smtClean="0"/>
              <a:t>shows an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interaction</a:t>
            </a:r>
            <a:r>
              <a:rPr lang="en-US" altLang="zh-CN" sz="2400" dirty="0" smtClean="0"/>
              <a:t>, consisting of a set of </a:t>
            </a:r>
            <a:r>
              <a:rPr lang="en-US" altLang="zh-CN" sz="2400" dirty="0" smtClean="0">
                <a:solidFill>
                  <a:srgbClr val="FF0000"/>
                </a:solidFill>
              </a:rPr>
              <a:t>objects</a:t>
            </a:r>
            <a:r>
              <a:rPr lang="en-US" altLang="zh-CN" sz="2400" dirty="0" smtClean="0"/>
              <a:t> and their relationships, including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messages</a:t>
            </a:r>
            <a:r>
              <a:rPr lang="en-US" altLang="zh-CN" sz="2400" dirty="0" smtClean="0"/>
              <a:t> that may be dispatched among them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dirty="0" smtClean="0"/>
              <a:t>交互图</a:t>
            </a:r>
            <a:r>
              <a:rPr lang="en-US" altLang="zh-CN" sz="2400" dirty="0" smtClean="0"/>
              <a:t>(Interaction Diagram)</a:t>
            </a:r>
            <a:r>
              <a:rPr lang="zh-CN" altLang="en-US" sz="2400" dirty="0" smtClean="0"/>
              <a:t>为基于交互的对象行为建模，是</a:t>
            </a:r>
            <a:r>
              <a:rPr lang="en-US" altLang="zh-CN" sz="2400" dirty="0" smtClean="0"/>
              <a:t>UML</a:t>
            </a:r>
            <a:r>
              <a:rPr lang="zh-CN" altLang="en-US" sz="2400" dirty="0" smtClean="0"/>
              <a:t>用于描述对象之间信息的交互过程的方法，是描述对象间协作关系的模型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dirty="0" smtClean="0"/>
              <a:t>交互图指出对象如何通过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协作</a:t>
            </a:r>
            <a:r>
              <a:rPr lang="zh-CN" altLang="en-US" sz="2400" dirty="0" smtClean="0"/>
              <a:t>来完成用例中捕获的业务流程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400" dirty="0" smtClean="0"/>
              <a:t>交互图中的对象可能代表的是一个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子系统</a:t>
            </a:r>
            <a:r>
              <a:rPr lang="zh-CN" altLang="en-US" sz="2400" dirty="0" smtClean="0"/>
              <a:t>、一个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构件</a:t>
            </a:r>
            <a:r>
              <a:rPr lang="zh-CN" altLang="en-US" sz="2400" dirty="0" smtClean="0"/>
              <a:t>或一个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类的对象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18"/>
          <p:cNvSpPr txBox="1">
            <a:spLocks noChangeArrowheads="1"/>
          </p:cNvSpPr>
          <p:nvPr/>
        </p:nvSpPr>
        <p:spPr bwMode="auto">
          <a:xfrm>
            <a:off x="1655601" y="5956300"/>
            <a:ext cx="6192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7 </a:t>
            </a:r>
            <a:r>
              <a:rPr lang="zh-CN" altLang="en-US" sz="1800" dirty="0"/>
              <a:t>表达创建对象的</a:t>
            </a:r>
            <a:r>
              <a:rPr lang="zh-CN" altLang="en-US" sz="1800" dirty="0" smtClean="0"/>
              <a:t>另一种形式 </a:t>
            </a:r>
            <a:endParaRPr lang="zh-CN" altLang="en-US" sz="1800" dirty="0"/>
          </a:p>
        </p:txBody>
      </p:sp>
      <p:sp>
        <p:nvSpPr>
          <p:cNvPr id="23556" name="Rectangle 19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4.</a:t>
            </a:r>
            <a:r>
              <a:rPr lang="en-US" altLang="zh-CN" sz="3800" b="0">
                <a:solidFill>
                  <a:srgbClr val="FF3300"/>
                </a:solidFill>
              </a:rPr>
              <a:t> </a:t>
            </a:r>
            <a:r>
              <a:rPr lang="zh-CN" altLang="en-US" sz="3800" b="0"/>
              <a:t>对象创建消息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6886" r="3989" b="22442"/>
          <a:stretch/>
        </p:blipFill>
        <p:spPr bwMode="auto">
          <a:xfrm>
            <a:off x="2267744" y="1628799"/>
            <a:ext cx="4680520" cy="404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3419872" y="2636912"/>
            <a:ext cx="3744416" cy="144016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5. </a:t>
            </a:r>
            <a:r>
              <a:rPr lang="zh-CN" altLang="en-US" sz="3600" b="0" smtClean="0">
                <a:solidFill>
                  <a:schemeClr val="tx1"/>
                </a:solidFill>
              </a:rPr>
              <a:t>对象销毁消息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800" dirty="0" smtClean="0"/>
              <a:t>一个对象可以通过对象销毁消息</a:t>
            </a:r>
            <a:r>
              <a:rPr lang="en-US" altLang="zh-CN" sz="2800" dirty="0" smtClean="0"/>
              <a:t>(Object Destruction Messages)</a:t>
            </a:r>
            <a:r>
              <a:rPr lang="zh-CN" altLang="en-US" sz="2800" dirty="0" smtClean="0"/>
              <a:t>销毁另一个对象，它也可以销毁它本身</a:t>
            </a:r>
          </a:p>
          <a:p>
            <a:pPr algn="just" eaLnBrk="1" hangingPunct="1">
              <a:spcAft>
                <a:spcPts val="600"/>
              </a:spcAft>
            </a:pPr>
            <a:r>
              <a:rPr lang="en-US" altLang="zh-CN" sz="2800" dirty="0" smtClean="0"/>
              <a:t>UML</a:t>
            </a:r>
            <a:r>
              <a:rPr lang="zh-CN" altLang="en-US" sz="2800" dirty="0" smtClean="0"/>
              <a:t>将构造型</a:t>
            </a:r>
            <a:r>
              <a:rPr lang="en-US" altLang="zh-CN" sz="2800" dirty="0" smtClean="0"/>
              <a:t>&lt;&lt;destroy&gt;&gt;</a:t>
            </a:r>
            <a:r>
              <a:rPr lang="zh-CN" altLang="en-US" sz="2800" dirty="0" smtClean="0"/>
              <a:t>作为消息的标签来表达对象销毁消息，同时在对象生命线的结束部分画一个“</a:t>
            </a:r>
            <a:r>
              <a:rPr lang="en-US" altLang="zh-CN" sz="2800" dirty="0" smtClean="0"/>
              <a:t>×”</a:t>
            </a:r>
            <a:r>
              <a:rPr lang="zh-CN" altLang="en-US" sz="2800" dirty="0" smtClean="0"/>
              <a:t>来表示该对象被销毁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7" t="6756" r="4668" b="21271"/>
          <a:stretch/>
        </p:blipFill>
        <p:spPr bwMode="auto">
          <a:xfrm>
            <a:off x="1907704" y="1628800"/>
            <a:ext cx="4680520" cy="4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3" name="Text Box 24"/>
          <p:cNvSpPr txBox="1">
            <a:spLocks noChangeArrowheads="1"/>
          </p:cNvSpPr>
          <p:nvPr/>
        </p:nvSpPr>
        <p:spPr bwMode="auto">
          <a:xfrm>
            <a:off x="2555776" y="6066631"/>
            <a:ext cx="4103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8 </a:t>
            </a:r>
            <a:r>
              <a:rPr lang="zh-CN" altLang="en-US" sz="1800" dirty="0"/>
              <a:t>对象销毁消息</a:t>
            </a:r>
            <a:r>
              <a:rPr lang="zh-CN" altLang="en-US" sz="1800" b="0" dirty="0"/>
              <a:t> </a:t>
            </a:r>
          </a:p>
        </p:txBody>
      </p:sp>
      <p:sp>
        <p:nvSpPr>
          <p:cNvPr id="25604" name="Rectangle 25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5. </a:t>
            </a:r>
            <a:r>
              <a:rPr lang="zh-CN" altLang="en-US" sz="3800" b="0"/>
              <a:t>对象销毁消息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4139952" y="4293096"/>
            <a:ext cx="864096" cy="28803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580112" y="4653136"/>
            <a:ext cx="432048" cy="36004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0" dirty="0" smtClean="0">
                <a:solidFill>
                  <a:schemeClr val="tx1"/>
                </a:solidFill>
              </a:rPr>
              <a:t>6. </a:t>
            </a:r>
            <a:r>
              <a:rPr lang="zh-CN" altLang="en-US" sz="3200" b="0" dirty="0" smtClean="0">
                <a:solidFill>
                  <a:schemeClr val="tx1"/>
                </a:solidFill>
              </a:rPr>
              <a:t>无触发对象和无接收对象消息</a:t>
            </a:r>
            <a:br>
              <a:rPr lang="zh-CN" altLang="en-US" sz="3200" b="0" dirty="0" smtClean="0">
                <a:solidFill>
                  <a:schemeClr val="tx1"/>
                </a:solidFill>
              </a:rPr>
            </a:br>
            <a:r>
              <a:rPr lang="zh-CN" altLang="en-US" sz="3200" b="0" dirty="0" smtClean="0">
                <a:solidFill>
                  <a:schemeClr val="tx1"/>
                </a:solidFill>
              </a:rPr>
              <a:t>（建模工具未必支持）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无触发对象消息称为</a:t>
            </a:r>
            <a:r>
              <a:rPr lang="en-US" altLang="zh-CN" sz="2400" dirty="0" smtClean="0"/>
              <a:t>found message</a:t>
            </a:r>
            <a:r>
              <a:rPr lang="zh-CN" altLang="en-US" sz="2400" dirty="0" smtClean="0"/>
              <a:t>， 用活动条开始端点上的实心球加箭头来表示，它表示消息的发送者没有被详细指明，或者是一个未知的发送者，或者该消息来自于一个随机的消息源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无接收对象消息称为</a:t>
            </a:r>
            <a:r>
              <a:rPr lang="en-US" altLang="zh-CN" sz="2400" dirty="0" smtClean="0"/>
              <a:t>lost message</a:t>
            </a:r>
            <a:r>
              <a:rPr lang="zh-CN" altLang="en-US" sz="2400" dirty="0" smtClean="0"/>
              <a:t>，用箭头加实心球来表示，它描述消息的接收者没有被详细指明，或者是一个未知的接收者，或者该消息在某一时刻未被收到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23"/>
          <p:cNvSpPr txBox="1">
            <a:spLocks noChangeArrowheads="1"/>
          </p:cNvSpPr>
          <p:nvPr/>
        </p:nvSpPr>
        <p:spPr bwMode="auto">
          <a:xfrm>
            <a:off x="2807270" y="5733256"/>
            <a:ext cx="367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9 Found</a:t>
            </a:r>
            <a:r>
              <a:rPr lang="zh-CN" altLang="en-US" sz="1800" dirty="0"/>
              <a:t>和</a:t>
            </a:r>
            <a:r>
              <a:rPr lang="en-US" altLang="zh-CN" sz="1800" dirty="0"/>
              <a:t>Lost</a:t>
            </a:r>
            <a:r>
              <a:rPr lang="zh-CN" altLang="en-US" sz="1800" dirty="0"/>
              <a:t>消息</a:t>
            </a:r>
            <a:r>
              <a:rPr lang="zh-CN" altLang="en-US" sz="1800" b="0" dirty="0"/>
              <a:t> </a:t>
            </a:r>
          </a:p>
        </p:txBody>
      </p:sp>
      <p:sp>
        <p:nvSpPr>
          <p:cNvPr id="27652" name="Rectangle 24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6. </a:t>
            </a:r>
            <a:r>
              <a:rPr lang="zh-CN" altLang="en-US" sz="3800" b="0"/>
              <a:t>无触发对象和无接收对象消息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9" t="6721" r="2428" b="32461"/>
          <a:stretch/>
        </p:blipFill>
        <p:spPr bwMode="auto">
          <a:xfrm>
            <a:off x="2195736" y="1700808"/>
            <a:ext cx="4896544" cy="365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173717" y="2825696"/>
            <a:ext cx="476086" cy="27050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505307" y="3922526"/>
            <a:ext cx="432805" cy="3273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7. </a:t>
            </a:r>
            <a:r>
              <a:rPr lang="zh-CN" altLang="en-US" sz="3600" b="0" smtClean="0">
                <a:solidFill>
                  <a:schemeClr val="tx1"/>
                </a:solidFill>
              </a:rPr>
              <a:t>自我调用消息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 smtClean="0"/>
              <a:t>自我调用消息表示消息</a:t>
            </a:r>
            <a:r>
              <a:rPr lang="zh-CN" altLang="en-US" sz="2800" dirty="0" smtClean="0">
                <a:solidFill>
                  <a:srgbClr val="FF0000"/>
                </a:solidFill>
              </a:rPr>
              <a:t>从一个对象发送到它本身</a:t>
            </a:r>
            <a:r>
              <a:rPr lang="zh-CN" altLang="en-US" sz="2800" dirty="0" smtClean="0"/>
              <a:t>，可以通过活动条的嵌套来表示自我调用消息</a:t>
            </a:r>
            <a:r>
              <a:rPr lang="en-US" altLang="zh-CN" sz="2800" dirty="0" smtClean="0"/>
              <a:t>(Call Self Message)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5"/>
          <p:cNvSpPr txBox="1">
            <a:spLocks noChangeArrowheads="1"/>
          </p:cNvSpPr>
          <p:nvPr/>
        </p:nvSpPr>
        <p:spPr bwMode="auto">
          <a:xfrm>
            <a:off x="3348037" y="5819262"/>
            <a:ext cx="309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10 </a:t>
            </a:r>
            <a:r>
              <a:rPr lang="zh-CN" altLang="en-US" sz="1800" dirty="0"/>
              <a:t>自我调用消息 </a:t>
            </a:r>
          </a:p>
        </p:txBody>
      </p:sp>
      <p:sp>
        <p:nvSpPr>
          <p:cNvPr id="29700" name="Rectangle 26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800" b="0"/>
              <a:t>7. </a:t>
            </a:r>
            <a:r>
              <a:rPr lang="zh-CN" altLang="en-US" sz="3800" b="0"/>
              <a:t>自我调用消息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3" t="6461" r="3949" b="21471"/>
          <a:stretch/>
        </p:blipFill>
        <p:spPr bwMode="auto">
          <a:xfrm>
            <a:off x="2371316" y="1772584"/>
            <a:ext cx="4249017" cy="402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635896" y="3933056"/>
            <a:ext cx="2088232" cy="720080"/>
          </a:xfrm>
          <a:prstGeom prst="rect">
            <a:avLst/>
          </a:prstGeom>
          <a:noFill/>
          <a:ln w="158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827088" y="4437112"/>
            <a:ext cx="7345362" cy="12241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19735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600" dirty="0" smtClean="0"/>
              <a:t>有两种情况可以应用控制信息</a:t>
            </a:r>
            <a:r>
              <a:rPr lang="en-US" altLang="zh-CN" sz="2600" dirty="0" smtClean="0"/>
              <a:t>(Control Information)</a:t>
            </a:r>
            <a:r>
              <a:rPr lang="zh-CN" altLang="en-US" sz="2600" dirty="0" smtClean="0"/>
              <a:t>表达：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200" dirty="0" smtClean="0"/>
              <a:t>条件</a:t>
            </a:r>
            <a:r>
              <a:rPr lang="en-US" altLang="zh-CN" sz="2200" dirty="0" smtClean="0"/>
              <a:t>(Condition)</a:t>
            </a:r>
            <a:r>
              <a:rPr lang="zh-CN" altLang="en-US" sz="2200" dirty="0" smtClean="0"/>
              <a:t>：仅当条件为真的时候消息才被发送 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200" dirty="0" smtClean="0"/>
              <a:t>迭代</a:t>
            </a:r>
            <a:r>
              <a:rPr lang="en-US" altLang="zh-CN" sz="2200" dirty="0" smtClean="0"/>
              <a:t>(Iteration)</a:t>
            </a:r>
            <a:r>
              <a:rPr lang="zh-CN" altLang="en-US" sz="2200" dirty="0" smtClean="0"/>
              <a:t>：为了接收多次对象消息被发送多次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语法为：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200" i="1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200" i="1" dirty="0" smtClean="0"/>
              <a:t>[</a:t>
            </a:r>
            <a:r>
              <a:rPr lang="zh-CN" altLang="en-US" sz="2200" i="1" dirty="0" smtClean="0"/>
              <a:t>表达式</a:t>
            </a:r>
            <a:r>
              <a:rPr lang="en-US" altLang="zh-CN" sz="2200" i="1" dirty="0" smtClean="0"/>
              <a:t>]</a:t>
            </a:r>
            <a:r>
              <a:rPr lang="zh-CN" altLang="en-US" sz="2200" i="1" dirty="0" smtClean="0"/>
              <a:t>消息标签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2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600" i="1" dirty="0" smtClean="0"/>
              <a:t>               </a:t>
            </a:r>
            <a:r>
              <a:rPr lang="en-US" altLang="zh-CN" sz="2600" i="1" dirty="0" smtClean="0"/>
              <a:t>[ expression] message-label</a:t>
            </a:r>
            <a:endParaRPr lang="en-US" altLang="zh-CN" sz="2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600" dirty="0" smtClean="0"/>
              <a:t>    </a:t>
            </a:r>
            <a:endParaRPr lang="en-US" altLang="zh-CN" sz="2600" i="1" dirty="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solidFill>
                  <a:schemeClr val="tx1"/>
                </a:solidFill>
              </a:rPr>
              <a:t>8. 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控制信息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763687" y="3573016"/>
            <a:ext cx="5328593" cy="5759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1973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条件控制消息的语法为：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400" i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dirty="0" smtClean="0"/>
              <a:t>[</a:t>
            </a:r>
            <a:r>
              <a:rPr lang="zh-CN" altLang="en-US" i="1" dirty="0" smtClean="0"/>
              <a:t>表达式</a:t>
            </a:r>
            <a:r>
              <a:rPr lang="en-US" altLang="zh-CN" i="1" dirty="0" smtClean="0"/>
              <a:t>]</a:t>
            </a:r>
            <a:r>
              <a:rPr lang="zh-CN" altLang="en-US" i="1" dirty="0" smtClean="0"/>
              <a:t>消息标签</a:t>
            </a:r>
            <a:endParaRPr lang="zh-CN" altLang="en-US" sz="24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dirty="0" smtClean="0"/>
              <a:t>              </a:t>
            </a:r>
            <a:endParaRPr lang="en-US" altLang="zh-CN" sz="2400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i="1" dirty="0"/>
              <a:t> </a:t>
            </a:r>
            <a:r>
              <a:rPr lang="en-US" altLang="zh-CN" sz="2400" i="1" dirty="0" smtClean="0"/>
              <a:t>               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[ expression] message-label</a:t>
            </a:r>
            <a:endParaRPr lang="en-US" altLang="zh-CN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</a:t>
            </a:r>
            <a:endParaRPr lang="en-US" altLang="zh-CN" sz="2400" i="1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solidFill>
                  <a:schemeClr val="tx1"/>
                </a:solidFill>
              </a:rPr>
              <a:t>8. 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控制信息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71550" y="3573463"/>
            <a:ext cx="7345363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smtClean="0">
                <a:solidFill>
                  <a:schemeClr val="tx1"/>
                </a:solidFill>
              </a:rPr>
              <a:t>8. </a:t>
            </a:r>
            <a:r>
              <a:rPr lang="zh-CN" altLang="en-US" sz="3600" b="0" smtClean="0">
                <a:solidFill>
                  <a:schemeClr val="tx1"/>
                </a:solidFill>
              </a:rPr>
              <a:t>控制信息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19735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迭代控制消息的语法为：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i="1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i="1" dirty="0" smtClean="0"/>
              <a:t>*</a:t>
            </a:r>
            <a:r>
              <a:rPr lang="en-US" altLang="zh-CN" i="1" dirty="0" smtClean="0"/>
              <a:t>[</a:t>
            </a:r>
            <a:r>
              <a:rPr lang="zh-CN" altLang="en-US" i="1" dirty="0" smtClean="0"/>
              <a:t>表达式</a:t>
            </a:r>
            <a:r>
              <a:rPr lang="en-US" altLang="zh-CN" i="1" dirty="0" smtClean="0"/>
              <a:t>]</a:t>
            </a:r>
            <a:r>
              <a:rPr lang="zh-CN" altLang="en-US" i="1" dirty="0" smtClean="0"/>
              <a:t>消息标签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i="1" dirty="0" smtClean="0"/>
              <a:t>               *</a:t>
            </a:r>
            <a:r>
              <a:rPr lang="en-US" altLang="zh-CN" sz="2800" i="1" dirty="0" smtClean="0"/>
              <a:t>[ expression] message-label</a:t>
            </a:r>
            <a:endParaRPr lang="en-US" altLang="zh-CN" sz="28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endParaRPr lang="en-US" altLang="zh-CN" sz="2800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4"/>
          <p:cNvSpPr txBox="1">
            <a:spLocks noGrp="1"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7E892D3D-4DA6-4DAE-8154-002F7F0BAD6A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3</a:t>
            </a:fld>
            <a:endParaRPr lang="en-US" altLang="zh-CN" sz="12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交互图</a:t>
            </a:r>
            <a:r>
              <a:rPr lang="en-US" altLang="zh-CN" dirty="0" smtClean="0"/>
              <a:t>(Interaction Diagram)</a:t>
            </a:r>
            <a:endParaRPr lang="zh-CN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325742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 smtClean="0"/>
              <a:t>UML</a:t>
            </a:r>
            <a:r>
              <a:rPr lang="en-US" altLang="zh-CN" sz="2400" dirty="0" smtClean="0"/>
              <a:t>(1.x)</a:t>
            </a:r>
            <a:r>
              <a:rPr lang="zh-CN" altLang="en-US" sz="2400" dirty="0" smtClean="0"/>
              <a:t>有</a:t>
            </a:r>
            <a:r>
              <a:rPr lang="zh-CN" altLang="en-US" sz="2400" dirty="0" smtClean="0"/>
              <a:t>两种表达形式的交互图：</a:t>
            </a:r>
          </a:p>
          <a:p>
            <a:pPr lvl="1" algn="just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/>
              <a:t>顺序图</a:t>
            </a:r>
            <a:r>
              <a:rPr lang="en-US" altLang="zh-CN" sz="2000" dirty="0" smtClean="0"/>
              <a:t>(Sequence Diagram)</a:t>
            </a:r>
          </a:p>
          <a:p>
            <a:pPr lvl="1" algn="just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/>
              <a:t>协作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通信图</a:t>
            </a:r>
            <a:r>
              <a:rPr lang="en-US" altLang="zh-CN" sz="2000" dirty="0"/>
              <a:t>(</a:t>
            </a:r>
            <a:r>
              <a:rPr lang="en-US" altLang="zh-CN" sz="2000" dirty="0" smtClean="0"/>
              <a:t>Collaboration/Communication </a:t>
            </a:r>
            <a:r>
              <a:rPr lang="en-US" altLang="zh-CN" sz="2000" dirty="0"/>
              <a:t>Diagram</a:t>
            </a:r>
            <a:r>
              <a:rPr lang="en-US" altLang="zh-CN" sz="2000" dirty="0" smtClean="0"/>
              <a:t>) </a:t>
            </a:r>
            <a:endParaRPr lang="en-US" altLang="zh-CN" sz="2000" dirty="0" smtClean="0"/>
          </a:p>
          <a:p>
            <a:pPr algn="just" eaLnBrk="1" hangingPunct="1">
              <a:lnSpc>
                <a:spcPct val="90000"/>
              </a:lnSpc>
              <a:spcAft>
                <a:spcPts val="600"/>
              </a:spcAft>
            </a:pPr>
            <a:r>
              <a:rPr lang="zh-CN" altLang="en-US" sz="2400" dirty="0" smtClean="0"/>
              <a:t>如果</a:t>
            </a:r>
            <a:r>
              <a:rPr lang="zh-CN" altLang="en-US" sz="2400" dirty="0" smtClean="0"/>
              <a:t>想</a:t>
            </a:r>
            <a:r>
              <a:rPr lang="zh-CN" altLang="en-US" sz="2400" dirty="0" smtClean="0">
                <a:solidFill>
                  <a:srgbClr val="FF0000"/>
                </a:solidFill>
              </a:rPr>
              <a:t>按时间顺序</a:t>
            </a:r>
            <a:r>
              <a:rPr lang="zh-CN" altLang="en-US" sz="2400" dirty="0" smtClean="0"/>
              <a:t>对消息的交互过程建模，则使用顺序图，它展示的是按时间顺序发生的消息传送</a:t>
            </a:r>
          </a:p>
          <a:p>
            <a:pPr marL="360000" algn="just" eaLnBrk="1" hangingPunct="1">
              <a:spcAft>
                <a:spcPts val="600"/>
              </a:spcAft>
            </a:pPr>
            <a:r>
              <a:rPr lang="zh-CN" altLang="en-US" sz="2400" dirty="0" smtClean="0"/>
              <a:t>如果想</a:t>
            </a:r>
            <a:r>
              <a:rPr lang="zh-CN" altLang="en-US" sz="2400" dirty="0" smtClean="0">
                <a:solidFill>
                  <a:srgbClr val="FF0000"/>
                </a:solidFill>
              </a:rPr>
              <a:t>按对象关联</a:t>
            </a:r>
            <a:r>
              <a:rPr lang="zh-CN" altLang="en-US" sz="2400" dirty="0" smtClean="0"/>
              <a:t>对消息的交互过程建模，则使用通信图，通信图强调的是消息交互传递中对象之间的关联 </a:t>
            </a:r>
          </a:p>
          <a:p>
            <a:pPr algn="just" eaLnBrk="1" hangingPunct="1">
              <a:lnSpc>
                <a:spcPct val="9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18"/>
          <p:cNvSpPr txBox="1">
            <a:spLocks noChangeArrowheads="1"/>
          </p:cNvSpPr>
          <p:nvPr/>
        </p:nvSpPr>
        <p:spPr bwMode="auto">
          <a:xfrm>
            <a:off x="2853421" y="5805264"/>
            <a:ext cx="3673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11</a:t>
            </a:r>
            <a:r>
              <a:rPr lang="zh-CN" altLang="en-US" sz="1800" dirty="0"/>
              <a:t>表示迭代的控制消息</a:t>
            </a:r>
            <a:r>
              <a:rPr lang="zh-CN" altLang="en-US" sz="1800" b="0" dirty="0"/>
              <a:t> </a:t>
            </a:r>
          </a:p>
        </p:txBody>
      </p:sp>
      <p:sp>
        <p:nvSpPr>
          <p:cNvPr id="33796" name="Rectangle 19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600" b="0" dirty="0"/>
              <a:t>8. </a:t>
            </a:r>
            <a:r>
              <a:rPr lang="zh-CN" altLang="en-US" sz="3600" b="0" dirty="0"/>
              <a:t>控制信息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" t="5959" r="3990" b="39653"/>
          <a:stretch/>
        </p:blipFill>
        <p:spPr bwMode="auto">
          <a:xfrm>
            <a:off x="2195736" y="1520616"/>
            <a:ext cx="4640966" cy="373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203848" y="3212976"/>
            <a:ext cx="2808312" cy="7200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539750" y="3213100"/>
            <a:ext cx="7488238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b="0" dirty="0" smtClean="0">
                <a:solidFill>
                  <a:schemeClr val="tx1"/>
                </a:solidFill>
              </a:rPr>
              <a:t>9. 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消息的返回值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消息的返回值</a:t>
            </a:r>
            <a:r>
              <a:rPr lang="en-US" altLang="zh-CN" sz="2400" smtClean="0"/>
              <a:t>(Return Value)</a:t>
            </a:r>
            <a:r>
              <a:rPr lang="zh-CN" altLang="en-US" sz="2400" smtClean="0"/>
              <a:t>可以表示为：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smtClean="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smtClean="0"/>
              <a:t>    返回变量 </a:t>
            </a:r>
            <a:r>
              <a:rPr lang="en-US" altLang="zh-CN" sz="2400" i="1" smtClean="0"/>
              <a:t>= </a:t>
            </a:r>
            <a:r>
              <a:rPr lang="zh-CN" altLang="en-US" sz="2400" i="1" smtClean="0"/>
              <a:t>消息</a:t>
            </a:r>
            <a:r>
              <a:rPr lang="en-US" altLang="zh-CN" sz="2400" i="1" smtClean="0"/>
              <a:t>(</a:t>
            </a:r>
            <a:r>
              <a:rPr lang="zh-CN" altLang="en-US" sz="2400" i="1" smtClean="0"/>
              <a:t>参数</a:t>
            </a:r>
            <a:r>
              <a:rPr lang="en-US" altLang="zh-CN" sz="2400" i="1" smtClean="0"/>
              <a:t>)</a:t>
            </a:r>
            <a:r>
              <a:rPr lang="zh-CN" altLang="en-US" sz="2400" i="1" smtClean="0"/>
              <a:t>；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400" i="1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i="1" smtClean="0"/>
              <a:t>      </a:t>
            </a:r>
            <a:r>
              <a:rPr lang="en-US" altLang="zh-CN" sz="2400" i="1" smtClean="0"/>
              <a:t>returnVar = message (parameter);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smtClean="0"/>
          </a:p>
          <a:p>
            <a:pPr eaLnBrk="1" hangingPunct="1"/>
            <a:r>
              <a:rPr lang="zh-CN" altLang="en-US" sz="2400" smtClean="0"/>
              <a:t>或者在活动条的结尾应用一个返回消息线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1"/>
          <p:cNvSpPr txBox="1">
            <a:spLocks noChangeArrowheads="1"/>
          </p:cNvSpPr>
          <p:nvPr/>
        </p:nvSpPr>
        <p:spPr bwMode="auto">
          <a:xfrm>
            <a:off x="3059832" y="5805264"/>
            <a:ext cx="3313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12</a:t>
            </a:r>
            <a:r>
              <a:rPr lang="zh-CN" altLang="en-US" sz="1800" dirty="0"/>
              <a:t>  消息的返回值</a:t>
            </a:r>
            <a:r>
              <a:rPr lang="zh-CN" altLang="en-US" sz="1800" b="0" dirty="0"/>
              <a:t> </a:t>
            </a:r>
          </a:p>
        </p:txBody>
      </p:sp>
      <p:sp>
        <p:nvSpPr>
          <p:cNvPr id="35844" name="Rectangle 22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600" b="0"/>
              <a:t>9. </a:t>
            </a:r>
            <a:r>
              <a:rPr lang="zh-CN" altLang="en-US" sz="3600" b="0"/>
              <a:t>消息的返回值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6146" r="5884" b="24183"/>
          <a:stretch/>
        </p:blipFill>
        <p:spPr bwMode="auto">
          <a:xfrm>
            <a:off x="2339752" y="1539498"/>
            <a:ext cx="4231359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635896" y="3861048"/>
            <a:ext cx="2376264" cy="57606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0648"/>
            <a:ext cx="6552728" cy="619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19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48" y="260648"/>
            <a:ext cx="7344816" cy="62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Interaction Frames</a:t>
            </a:r>
            <a:r>
              <a:rPr lang="en-US" altLang="zh-CN" sz="3600" smtClean="0">
                <a:solidFill>
                  <a:schemeClr val="tx1"/>
                </a:solidFill>
              </a:rPr>
              <a:t> (</a:t>
            </a:r>
            <a:r>
              <a:rPr lang="zh-CN" altLang="en-US" sz="3600" smtClean="0">
                <a:solidFill>
                  <a:schemeClr val="tx1"/>
                </a:solidFill>
              </a:rPr>
              <a:t>交互框</a:t>
            </a:r>
            <a:r>
              <a:rPr lang="en-US" altLang="zh-CN" sz="3600" smtClean="0">
                <a:solidFill>
                  <a:schemeClr val="tx1"/>
                </a:solidFill>
              </a:rPr>
              <a:t>)</a:t>
            </a:r>
            <a:endParaRPr lang="zh-CN" altLang="en-US" sz="3600" smtClean="0">
              <a:solidFill>
                <a:schemeClr val="tx1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 smtClean="0"/>
              <a:t>交互框</a:t>
            </a:r>
            <a:r>
              <a:rPr lang="en-US" altLang="zh-CN" sz="2800" dirty="0" smtClean="0"/>
              <a:t>(Interaction Frames)</a:t>
            </a:r>
            <a:r>
              <a:rPr lang="zh-CN" altLang="en-US" sz="2800" dirty="0" smtClean="0"/>
              <a:t>指图中的一块区域</a:t>
            </a:r>
            <a:r>
              <a:rPr lang="en-US" altLang="zh-CN" sz="2800" dirty="0" smtClean="0"/>
              <a:t>(Regions)</a:t>
            </a:r>
            <a:r>
              <a:rPr lang="zh-CN" altLang="en-US" sz="2800" dirty="0" smtClean="0"/>
              <a:t>或片断</a:t>
            </a:r>
            <a:r>
              <a:rPr lang="en-US" altLang="zh-CN" sz="2800" dirty="0" smtClean="0"/>
              <a:t>(Fragments)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1. alt</a:t>
            </a:r>
            <a:r>
              <a:rPr lang="zh-CN" altLang="en-US" sz="2800" smtClean="0"/>
              <a:t>（选择片段，在警戒中表达互斥的条件逻辑，与</a:t>
            </a:r>
            <a:r>
              <a:rPr lang="en-US" altLang="zh-CN" sz="2800" smtClean="0"/>
              <a:t>if else</a:t>
            </a:r>
            <a:r>
              <a:rPr lang="zh-CN" altLang="en-US" sz="2800" smtClean="0"/>
              <a:t>相似）</a:t>
            </a:r>
          </a:p>
        </p:txBody>
      </p:sp>
      <p:sp>
        <p:nvSpPr>
          <p:cNvPr id="37918" name="Text Box 33"/>
          <p:cNvSpPr txBox="1">
            <a:spLocks noChangeArrowheads="1"/>
          </p:cNvSpPr>
          <p:nvPr/>
        </p:nvSpPr>
        <p:spPr bwMode="auto">
          <a:xfrm>
            <a:off x="2743019" y="6219825"/>
            <a:ext cx="3887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13 </a:t>
            </a:r>
            <a:r>
              <a:rPr lang="zh-CN" altLang="en-US" sz="1800"/>
              <a:t> </a:t>
            </a:r>
            <a:r>
              <a:rPr lang="en-US" altLang="zh-CN" sz="1800"/>
              <a:t>Frame</a:t>
            </a:r>
            <a:r>
              <a:rPr lang="zh-CN" altLang="en-US" sz="1800"/>
              <a:t>操作符</a:t>
            </a:r>
            <a:r>
              <a:rPr lang="en-US" altLang="zh-CN" sz="1800"/>
              <a:t>alt</a:t>
            </a:r>
            <a:r>
              <a:rPr lang="zh-CN" altLang="en-US" sz="1800"/>
              <a:t>的例子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6785" r="3230" b="14652"/>
          <a:stretch/>
        </p:blipFill>
        <p:spPr bwMode="auto">
          <a:xfrm>
            <a:off x="2100980" y="1628800"/>
            <a:ext cx="4968552" cy="436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0" smtClean="0"/>
              <a:t>2.Loop</a:t>
            </a:r>
            <a:r>
              <a:rPr lang="zh-CN" altLang="en-US" sz="3200" b="0" smtClean="0"/>
              <a:t>（循环片段，条件为真的时候循环）</a:t>
            </a:r>
            <a:r>
              <a:rPr lang="zh-CN" altLang="en-US" sz="3200" smtClean="0"/>
              <a:t> </a:t>
            </a:r>
          </a:p>
        </p:txBody>
      </p:sp>
      <p:sp>
        <p:nvSpPr>
          <p:cNvPr id="38915" name="AutoShape 5"/>
          <p:cNvSpPr>
            <a:spLocks noChangeAspect="1" noChangeArrowheads="1"/>
          </p:cNvSpPr>
          <p:nvPr/>
        </p:nvSpPr>
        <p:spPr bwMode="auto">
          <a:xfrm>
            <a:off x="684213" y="1412875"/>
            <a:ext cx="7227887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000" b="0"/>
          </a:p>
        </p:txBody>
      </p:sp>
      <p:sp>
        <p:nvSpPr>
          <p:cNvPr id="38939" name="Text Box 29"/>
          <p:cNvSpPr txBox="1">
            <a:spLocks noChangeArrowheads="1"/>
          </p:cNvSpPr>
          <p:nvPr/>
        </p:nvSpPr>
        <p:spPr bwMode="auto">
          <a:xfrm>
            <a:off x="3133463" y="5886356"/>
            <a:ext cx="3960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 dirty="0"/>
              <a:t>图</a:t>
            </a:r>
            <a:r>
              <a:rPr lang="en-US" altLang="zh-CN" sz="2000" dirty="0"/>
              <a:t>14 Frame</a:t>
            </a:r>
            <a:r>
              <a:rPr lang="zh-CN" altLang="en-US" sz="2000" dirty="0"/>
              <a:t>操作符</a:t>
            </a:r>
            <a:r>
              <a:rPr lang="en-US" altLang="zh-CN" sz="2000" dirty="0"/>
              <a:t>loop</a:t>
            </a:r>
            <a:r>
              <a:rPr lang="zh-CN" altLang="en-US" sz="2000" dirty="0"/>
              <a:t>的例子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6636" r="3645" b="21032"/>
          <a:stretch/>
        </p:blipFill>
        <p:spPr bwMode="auto">
          <a:xfrm>
            <a:off x="2411760" y="1628799"/>
            <a:ext cx="4868898" cy="38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0" smtClean="0"/>
              <a:t>3. opt</a:t>
            </a:r>
            <a:r>
              <a:rPr lang="zh-CN" altLang="en-US" sz="3200" b="0" smtClean="0"/>
              <a:t>（可选片段，当警戒值为真时执行）</a:t>
            </a:r>
            <a:r>
              <a:rPr lang="zh-CN" altLang="en-US" sz="3200" smtClean="0"/>
              <a:t> </a:t>
            </a:r>
          </a:p>
        </p:txBody>
      </p:sp>
      <p:sp>
        <p:nvSpPr>
          <p:cNvPr id="39939" name="AutoShape 5"/>
          <p:cNvSpPr>
            <a:spLocks noChangeAspect="1" noChangeArrowheads="1"/>
          </p:cNvSpPr>
          <p:nvPr/>
        </p:nvSpPr>
        <p:spPr bwMode="auto">
          <a:xfrm>
            <a:off x="1187450" y="1700213"/>
            <a:ext cx="6724650" cy="418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 b="0"/>
          </a:p>
        </p:txBody>
      </p:sp>
      <p:sp>
        <p:nvSpPr>
          <p:cNvPr id="39957" name="Text Box 23"/>
          <p:cNvSpPr txBox="1">
            <a:spLocks noChangeArrowheads="1"/>
          </p:cNvSpPr>
          <p:nvPr/>
        </p:nvSpPr>
        <p:spPr bwMode="auto">
          <a:xfrm>
            <a:off x="2771775" y="5805488"/>
            <a:ext cx="360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15 Frame</a:t>
            </a:r>
            <a:r>
              <a:rPr lang="zh-CN" altLang="en-US" sz="1800"/>
              <a:t>操作符</a:t>
            </a:r>
            <a:r>
              <a:rPr lang="en-US" altLang="zh-CN" sz="1800"/>
              <a:t>opt</a:t>
            </a:r>
            <a:r>
              <a:rPr lang="zh-CN" altLang="en-US" sz="1800"/>
              <a:t>的例子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6578" r="2756" b="37448"/>
          <a:stretch/>
        </p:blipFill>
        <p:spPr bwMode="auto">
          <a:xfrm>
            <a:off x="2339752" y="1772816"/>
            <a:ext cx="4720722" cy="370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200" b="0" smtClean="0"/>
              <a:t>4.  par</a:t>
            </a:r>
            <a:r>
              <a:rPr lang="zh-CN" altLang="en-US" sz="3200" b="0" smtClean="0"/>
              <a:t>（并行片段，表达并行执行）</a:t>
            </a:r>
          </a:p>
        </p:txBody>
      </p:sp>
      <p:sp>
        <p:nvSpPr>
          <p:cNvPr id="40963" name="AutoShape 5"/>
          <p:cNvSpPr>
            <a:spLocks noChangeAspect="1" noChangeArrowheads="1"/>
          </p:cNvSpPr>
          <p:nvPr/>
        </p:nvSpPr>
        <p:spPr bwMode="auto">
          <a:xfrm>
            <a:off x="539750" y="1484313"/>
            <a:ext cx="6840538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 b="0"/>
          </a:p>
        </p:txBody>
      </p:sp>
      <p:sp>
        <p:nvSpPr>
          <p:cNvPr id="40990" name="Text Box 36"/>
          <p:cNvSpPr txBox="1">
            <a:spLocks noChangeArrowheads="1"/>
          </p:cNvSpPr>
          <p:nvPr/>
        </p:nvSpPr>
        <p:spPr bwMode="auto">
          <a:xfrm>
            <a:off x="2956462" y="5916612"/>
            <a:ext cx="3415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16 Frame</a:t>
            </a:r>
            <a:r>
              <a:rPr lang="zh-CN" altLang="en-US" sz="1800"/>
              <a:t>操作符</a:t>
            </a:r>
            <a:r>
              <a:rPr lang="en-US" altLang="zh-CN" sz="1800"/>
              <a:t>par</a:t>
            </a:r>
            <a:r>
              <a:rPr lang="zh-CN" altLang="en-US" sz="1800"/>
              <a:t>的例子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2" t="5795" r="3983" b="18313"/>
          <a:stretch/>
        </p:blipFill>
        <p:spPr bwMode="auto">
          <a:xfrm>
            <a:off x="2411760" y="1628799"/>
            <a:ext cx="4032448" cy="404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Sequence Diagrams(</a:t>
            </a:r>
            <a:r>
              <a:rPr lang="zh-CN" altLang="en-US" smtClean="0"/>
              <a:t>顺序图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55650" y="1700213"/>
            <a:ext cx="8064822" cy="44656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2400" dirty="0"/>
              <a:t>顺序图用于捕获系统运行中对象之间有顺序的交互，强调的是</a:t>
            </a:r>
            <a:r>
              <a:rPr lang="zh-CN" altLang="en-US" sz="2400" dirty="0">
                <a:solidFill>
                  <a:srgbClr val="FF0000"/>
                </a:solidFill>
              </a:rPr>
              <a:t>消息交互的时间顺序</a:t>
            </a:r>
          </a:p>
          <a:p>
            <a:pPr eaLnBrk="1" hangingPunct="1">
              <a:defRPr/>
            </a:pPr>
            <a:r>
              <a:rPr lang="zh-CN" altLang="en-US" sz="2400" dirty="0"/>
              <a:t>顺序图描述了对象实现全部或部分系统功能的行为模型</a:t>
            </a:r>
          </a:p>
          <a:p>
            <a:pPr algn="just">
              <a:defRPr/>
            </a:pPr>
            <a:r>
              <a:rPr lang="en-US" altLang="zh-CN" sz="2400" dirty="0"/>
              <a:t>Captures the behavior of a </a:t>
            </a:r>
            <a:r>
              <a:rPr lang="en-US" altLang="zh-CN" sz="2400" dirty="0">
                <a:solidFill>
                  <a:srgbClr val="FF0000"/>
                </a:solidFill>
              </a:rPr>
              <a:t>single scenario</a:t>
            </a:r>
            <a:r>
              <a:rPr lang="en-US" altLang="zh-CN" sz="2400" dirty="0"/>
              <a:t>. </a:t>
            </a:r>
          </a:p>
          <a:p>
            <a:pPr algn="just">
              <a:defRPr/>
            </a:pPr>
            <a:r>
              <a:rPr lang="en-US" altLang="zh-CN" sz="2400" dirty="0"/>
              <a:t>Shows a number of example objects and the messages that are passed between these objects within </a:t>
            </a:r>
            <a:r>
              <a:rPr lang="en-US" altLang="zh-CN" sz="2400" dirty="0">
                <a:solidFill>
                  <a:srgbClr val="7030A0"/>
                </a:solidFill>
              </a:rPr>
              <a:t>the use case.</a:t>
            </a:r>
          </a:p>
          <a:p>
            <a:pPr algn="just">
              <a:defRPr/>
            </a:pPr>
            <a:r>
              <a:rPr lang="en-US" altLang="zh-CN" sz="2400" dirty="0"/>
              <a:t>Graphically, a sequence diagram is a table that shows objects arranged along the X axis and messages, ordered in increasing time, along the Y axis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3D7C93D0-6FD3-4D96-B42D-CD74497F45BB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40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 of Returning Books</a:t>
            </a:r>
            <a:endParaRPr lang="zh-CN" altLang="en-US" smtClean="0">
              <a:ea typeface="宋体" pitchFamily="2" charset="-122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图书借阅管理用例图</a:t>
            </a:r>
          </a:p>
          <a:p>
            <a:r>
              <a:rPr lang="zh-CN" altLang="en-US" smtClean="0"/>
              <a:t>用例描述</a:t>
            </a:r>
          </a:p>
          <a:p>
            <a:r>
              <a:rPr lang="zh-CN" altLang="en-US" smtClean="0"/>
              <a:t>用例分析</a:t>
            </a:r>
          </a:p>
          <a:p>
            <a:r>
              <a:rPr lang="zh-CN" altLang="en-US" smtClean="0"/>
              <a:t>识别对象</a:t>
            </a:r>
          </a:p>
          <a:p>
            <a:r>
              <a:rPr lang="zh-CN" altLang="en-US" smtClean="0"/>
              <a:t>设计类图</a:t>
            </a:r>
          </a:p>
          <a:p>
            <a:r>
              <a:rPr lang="zh-CN" altLang="en-US" smtClean="0"/>
              <a:t>设计顺序图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5FE79FEC-FE92-4E5E-8650-6DF4DE0535C7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41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"/>
            <a:ext cx="64801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000" b="0" smtClean="0">
                <a:latin typeface="Arial" pitchFamily="34" charset="0"/>
              </a:rPr>
              <a:t>-</a:t>
            </a:r>
            <a:fld id="{1AED56A4-56DD-4BC6-8733-B701DCC00F57}" type="slidenum">
              <a:rPr lang="en-US" altLang="zh-CN" sz="1000" b="0" smtClean="0">
                <a:latin typeface="Arial" pitchFamily="34" charset="0"/>
              </a:rPr>
              <a:pPr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42</a:t>
            </a:fld>
            <a:r>
              <a:rPr lang="en-US" altLang="zh-CN" sz="1000" b="0" smtClean="0">
                <a:latin typeface="Arial" pitchFamily="34" charset="0"/>
              </a:rPr>
              <a:t>-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>
          <a:xfrm>
            <a:off x="723900" y="420688"/>
            <a:ext cx="7793038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还书用例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539750" y="1628775"/>
            <a:ext cx="813752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用例：还书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参与者：管理员</a:t>
            </a:r>
            <a:r>
              <a:rPr lang="en-US" altLang="zh-CN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借阅者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操作流：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     ①管理员进入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图书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归还</a:t>
            </a:r>
            <a:r>
              <a:rPr lang="zh-CN" altLang="en-US" sz="2000" dirty="0" smtClean="0">
                <a:solidFill>
                  <a:schemeClr val="tx2"/>
                </a:solidFill>
                <a:latin typeface="宋体" pitchFamily="2" charset="-122"/>
              </a:rPr>
              <a:t>界面</a:t>
            </a: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，用例开始。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     ②系统要求输入所还图书的条码。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     ③系统显示所还图书的图书、读者、借阅等信息。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     ④确认还书。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宋体" pitchFamily="2" charset="-122"/>
              </a:rPr>
              <a:t>     ⑤系统回到上一界面，等待处理下一业务。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971A63AD-7AE3-491E-8223-2581DF4BE5BE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43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sp>
        <p:nvSpPr>
          <p:cNvPr id="45059" name="Text Box 37"/>
          <p:cNvSpPr txBox="1">
            <a:spLocks noChangeArrowheads="1"/>
          </p:cNvSpPr>
          <p:nvPr/>
        </p:nvSpPr>
        <p:spPr bwMode="auto">
          <a:xfrm>
            <a:off x="539750" y="1412875"/>
            <a:ext cx="83518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endParaRPr lang="zh-CN" altLang="en-US" sz="3600"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>
                <a:latin typeface="Arial" pitchFamily="34" charset="0"/>
              </a:rPr>
              <a:t>       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5060" name="Rectangle 39"/>
          <p:cNvSpPr>
            <a:spLocks noChangeArrowheads="1"/>
          </p:cNvSpPr>
          <p:nvPr/>
        </p:nvSpPr>
        <p:spPr bwMode="auto">
          <a:xfrm>
            <a:off x="539750" y="1557338"/>
            <a:ext cx="79200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①识别交互过程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 dirty="0">
                <a:latin typeface="宋体" pitchFamily="2" charset="-122"/>
              </a:rPr>
              <a:t>    </a:t>
            </a:r>
            <a:r>
              <a:rPr lang="zh-CN" altLang="en-US" sz="2400" dirty="0">
                <a:latin typeface="宋体" pitchFamily="2" charset="-122"/>
              </a:rPr>
              <a:t>读者在还书时，先由管理员把所借图书的图书编号扫描给系统，系统接收到这个信息</a:t>
            </a:r>
            <a:r>
              <a:rPr lang="en-US" altLang="zh-CN" sz="2400" dirty="0">
                <a:latin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</a:rPr>
              <a:t>则</a:t>
            </a:r>
            <a:r>
              <a:rPr lang="zh-CN" altLang="en-US" sz="2400" dirty="0" smtClean="0">
                <a:latin typeface="宋体" pitchFamily="2" charset="-122"/>
              </a:rPr>
              <a:t>显示该</a:t>
            </a:r>
            <a:r>
              <a:rPr lang="zh-CN" altLang="en-US" sz="2400" dirty="0">
                <a:latin typeface="宋体" pitchFamily="2" charset="-122"/>
              </a:rPr>
              <a:t>读者信息</a:t>
            </a:r>
            <a:r>
              <a:rPr lang="en-US" altLang="zh-CN" sz="2400" dirty="0">
                <a:latin typeface="宋体" pitchFamily="2" charset="-122"/>
              </a:rPr>
              <a:t>,</a:t>
            </a:r>
            <a:r>
              <a:rPr lang="zh-CN" altLang="en-US" sz="2400" dirty="0" smtClean="0">
                <a:latin typeface="宋体" pitchFamily="2" charset="-122"/>
              </a:rPr>
              <a:t>以及待还本</a:t>
            </a:r>
            <a:r>
              <a:rPr lang="zh-CN" altLang="en-US" sz="2400" dirty="0">
                <a:latin typeface="宋体" pitchFamily="2" charset="-122"/>
              </a:rPr>
              <a:t>书的信息。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管理员确认还书</a:t>
            </a:r>
            <a:r>
              <a:rPr lang="en-US" altLang="zh-CN" sz="2400" dirty="0">
                <a:latin typeface="宋体" pitchFamily="2" charset="-122"/>
              </a:rPr>
              <a:t>,</a:t>
            </a:r>
            <a:r>
              <a:rPr lang="zh-CN" altLang="en-US" sz="2400" dirty="0">
                <a:latin typeface="宋体" pitchFamily="2" charset="-122"/>
              </a:rPr>
              <a:t>则系统登记还书信息，并返回还书成功信息，还书过程完成。</a:t>
            </a:r>
          </a:p>
          <a:p>
            <a:pPr algn="ctr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000" b="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5061" name="Rectangle 40"/>
          <p:cNvSpPr>
            <a:spLocks noChangeArrowheads="1"/>
          </p:cNvSpPr>
          <p:nvPr/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用例分析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03A07599-71B1-42C0-BE1B-53B2FA9D0211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44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sp>
        <p:nvSpPr>
          <p:cNvPr id="46083" name="Text Box 37"/>
          <p:cNvSpPr txBox="1">
            <a:spLocks noChangeArrowheads="1"/>
          </p:cNvSpPr>
          <p:nvPr/>
        </p:nvSpPr>
        <p:spPr bwMode="auto">
          <a:xfrm>
            <a:off x="539750" y="1412875"/>
            <a:ext cx="83518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endParaRPr lang="zh-CN" altLang="en-US" sz="3600"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>
                <a:latin typeface="Arial" pitchFamily="34" charset="0"/>
              </a:rPr>
              <a:t>       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6084" name="Rectangle 39"/>
          <p:cNvSpPr>
            <a:spLocks noChangeArrowheads="1"/>
          </p:cNvSpPr>
          <p:nvPr/>
        </p:nvSpPr>
        <p:spPr bwMode="auto">
          <a:xfrm>
            <a:off x="468313" y="1557338"/>
            <a:ext cx="7920037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zh-CN" sz="2800">
                <a:solidFill>
                  <a:schemeClr val="tx2"/>
                </a:solidFill>
                <a:latin typeface="宋体" pitchFamily="2" charset="-122"/>
              </a:rPr>
              <a:t>②</a:t>
            </a:r>
            <a:r>
              <a:rPr lang="zh-CN" altLang="en-US" sz="2800">
                <a:solidFill>
                  <a:schemeClr val="tx2"/>
                </a:solidFill>
                <a:latin typeface="宋体" pitchFamily="2" charset="-122"/>
              </a:rPr>
              <a:t> 识别参与交互过程的对象</a:t>
            </a:r>
            <a:endParaRPr lang="zh-CN" altLang="en-US" sz="2800" b="0">
              <a:latin typeface="Arial" pitchFamily="34" charset="0"/>
            </a:endParaRPr>
          </a:p>
        </p:txBody>
      </p:sp>
      <p:pic>
        <p:nvPicPr>
          <p:cNvPr id="46085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62238"/>
            <a:ext cx="5111750" cy="235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2"/>
          <p:cNvSpPr>
            <a:spLocks noChangeArrowheads="1"/>
          </p:cNvSpPr>
          <p:nvPr/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识别对象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02FA8752-07A1-4B2B-8437-4A7418C22F03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45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sp>
        <p:nvSpPr>
          <p:cNvPr id="47107" name="Text Box 35"/>
          <p:cNvSpPr txBox="1">
            <a:spLocks noChangeArrowheads="1"/>
          </p:cNvSpPr>
          <p:nvPr/>
        </p:nvSpPr>
        <p:spPr bwMode="auto">
          <a:xfrm>
            <a:off x="539750" y="1412875"/>
            <a:ext cx="83518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endParaRPr lang="zh-CN" altLang="en-US" sz="3600">
              <a:latin typeface="Arial" pitchFamily="34" charset="0"/>
            </a:endParaRPr>
          </a:p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>
                <a:latin typeface="Arial" pitchFamily="34" charset="0"/>
              </a:rPr>
              <a:t>       </a:t>
            </a:r>
            <a:endParaRPr lang="zh-CN" altLang="en-US" sz="28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7108" name="Rectangle 36"/>
          <p:cNvSpPr>
            <a:spLocks noChangeArrowheads="1"/>
          </p:cNvSpPr>
          <p:nvPr/>
        </p:nvSpPr>
        <p:spPr bwMode="auto">
          <a:xfrm>
            <a:off x="468313" y="1557338"/>
            <a:ext cx="53276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</a:rPr>
              <a:t> </a:t>
            </a:r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③ 绘制还书处理类图</a:t>
            </a:r>
          </a:p>
        </p:txBody>
      </p:sp>
      <p:pic>
        <p:nvPicPr>
          <p:cNvPr id="47109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420938"/>
            <a:ext cx="63373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Rectangle 39"/>
          <p:cNvSpPr>
            <a:spLocks noChangeArrowheads="1"/>
          </p:cNvSpPr>
          <p:nvPr/>
        </p:nvSpPr>
        <p:spPr bwMode="auto">
          <a:xfrm>
            <a:off x="723900" y="333375"/>
            <a:ext cx="77930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设计类图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12775" y="6356350"/>
            <a:ext cx="1981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fld id="{6EA37086-E846-4DCA-93B9-F0388217C92A}" type="slidenum">
              <a:rPr lang="en-US" altLang="zh-CN" sz="1400" b="0">
                <a:solidFill>
                  <a:schemeClr val="tx2"/>
                </a:solidFill>
              </a:rPr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t>46</a:t>
            </a:fld>
            <a:endParaRPr lang="en-US" altLang="zh-CN" sz="1400" b="0">
              <a:solidFill>
                <a:schemeClr val="tx2"/>
              </a:solidFill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044575" y="106363"/>
            <a:ext cx="777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④ 从引发交互的初始消息开始</a:t>
            </a:r>
            <a:r>
              <a:rPr lang="en-US" altLang="zh-CN" sz="2800">
                <a:solidFill>
                  <a:schemeClr val="tx2"/>
                </a:solidFill>
                <a:latin typeface="Arial" pitchFamily="34" charset="0"/>
              </a:rPr>
              <a:t>,</a:t>
            </a:r>
            <a:r>
              <a:rPr lang="zh-CN" altLang="en-US" sz="2800">
                <a:solidFill>
                  <a:schemeClr val="tx2"/>
                </a:solidFill>
                <a:latin typeface="Arial" pitchFamily="34" charset="0"/>
              </a:rPr>
              <a:t>在对象生命线上依次画出交互的消息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06488"/>
            <a:ext cx="7920037" cy="54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107950" y="44450"/>
            <a:ext cx="968375" cy="302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itchFamily="18" charset="0"/>
                <a:ea typeface="幼圆" pitchFamily="49" charset="-122"/>
              </a:rPr>
              <a:t>设计顺序图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31813" y="193675"/>
            <a:ext cx="6918325" cy="4603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Mapping between sequence diagram and class diagram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506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082800"/>
            <a:ext cx="3432175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3670300" cy="4495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42925" y="768350"/>
            <a:ext cx="8677275" cy="830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+mn-lt"/>
                <a:ea typeface="+mn-ea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incoming messages </a:t>
            </a:r>
            <a:r>
              <a:rPr lang="en-US" altLang="zh-CN" sz="2400" dirty="0">
                <a:latin typeface="+mn-lt"/>
                <a:ea typeface="+mn-ea"/>
              </a:rPr>
              <a:t>to some object map to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operations</a:t>
            </a:r>
            <a:r>
              <a:rPr lang="en-US" altLang="zh-CN" sz="2400" dirty="0">
                <a:latin typeface="+mn-lt"/>
                <a:ea typeface="+mn-ea"/>
              </a:rPr>
              <a:t> of this object.</a:t>
            </a:r>
            <a:endParaRPr lang="zh-CN" altLang="en-US" sz="24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zh-CN" altLang="en-US" sz="2800" b="0" smtClean="0"/>
              <a:t>通信图 </a:t>
            </a:r>
            <a:r>
              <a:rPr lang="en-US" altLang="zh-CN" sz="2800" b="0" smtClean="0"/>
              <a:t>(Communication Diagram)</a:t>
            </a:r>
            <a:r>
              <a:rPr lang="en-US" altLang="zh-CN" sz="2800" smtClean="0"/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FF3300"/>
                </a:solidFill>
              </a:rPr>
              <a:t>1  </a:t>
            </a:r>
            <a:r>
              <a:rPr lang="zh-CN" altLang="en-US" sz="2400" dirty="0" smtClean="0">
                <a:solidFill>
                  <a:srgbClr val="FF3300"/>
                </a:solidFill>
              </a:rPr>
              <a:t>基于交互作用的对象行为建模：交互作用时的对象结构</a:t>
            </a:r>
          </a:p>
          <a:p>
            <a:pPr eaLnBrk="1" hangingPunct="1"/>
            <a:r>
              <a:rPr lang="en-US" altLang="zh-CN" sz="2400" dirty="0" smtClean="0"/>
              <a:t>2  </a:t>
            </a:r>
            <a:r>
              <a:rPr lang="zh-CN" altLang="en-US" sz="2400" dirty="0" smtClean="0"/>
              <a:t>通信图</a:t>
            </a:r>
          </a:p>
          <a:p>
            <a:pPr eaLnBrk="1" hangingPunct="1"/>
            <a:r>
              <a:rPr lang="en-US" altLang="zh-CN" sz="2400" dirty="0" smtClean="0"/>
              <a:t>3  </a:t>
            </a:r>
            <a:r>
              <a:rPr lang="zh-CN" altLang="en-US" sz="2400" dirty="0" smtClean="0"/>
              <a:t>通信图的表示方法</a:t>
            </a:r>
          </a:p>
          <a:p>
            <a:pPr eaLnBrk="1" hangingPunct="1"/>
            <a:r>
              <a:rPr lang="en-US" altLang="zh-CN" sz="2400" dirty="0" smtClean="0"/>
              <a:t>4  </a:t>
            </a:r>
            <a:r>
              <a:rPr lang="zh-CN" altLang="en-US" sz="2400" dirty="0" smtClean="0"/>
              <a:t>案例分析 	</a:t>
            </a:r>
          </a:p>
          <a:p>
            <a:pPr eaLnBrk="1" hangingPunct="1"/>
            <a:r>
              <a:rPr lang="en-US" altLang="zh-CN" sz="2400" dirty="0" smtClean="0"/>
              <a:t>5  </a:t>
            </a:r>
            <a:r>
              <a:rPr lang="zh-CN" altLang="en-US" sz="2400" dirty="0" smtClean="0"/>
              <a:t>总结	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1 </a:t>
            </a:r>
            <a:r>
              <a:rPr lang="zh-CN" altLang="en-US" dirty="0" smtClean="0">
                <a:latin typeface="+mj-ea"/>
              </a:rPr>
              <a:t>基于交互作用的对象行为建模：交互作用时的对象结构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ts val="3300"/>
              </a:lnSpc>
              <a:spcAft>
                <a:spcPts val="600"/>
              </a:spcAft>
            </a:pPr>
            <a:r>
              <a:rPr lang="zh-CN" altLang="en-US" sz="2400" dirty="0" smtClean="0"/>
              <a:t>通信图</a:t>
            </a:r>
            <a:r>
              <a:rPr lang="en-US" altLang="zh-CN" sz="2400" dirty="0" smtClean="0"/>
              <a:t>(Communication Diagram) </a:t>
            </a:r>
            <a:r>
              <a:rPr lang="zh-CN" altLang="en-US" sz="2400" dirty="0" smtClean="0"/>
              <a:t>与顺序图一样，都是用来描述对象之间的相互作用的建模工具</a:t>
            </a:r>
          </a:p>
          <a:p>
            <a:pPr eaLnBrk="1" hangingPunct="1">
              <a:lnSpc>
                <a:spcPts val="3300"/>
              </a:lnSpc>
              <a:spcAft>
                <a:spcPts val="600"/>
              </a:spcAft>
            </a:pPr>
            <a:r>
              <a:rPr lang="zh-CN" altLang="en-US" sz="2400" dirty="0" smtClean="0"/>
              <a:t>通信图强调的是对象之间在交互作用时的</a:t>
            </a:r>
            <a:r>
              <a:rPr lang="zh-CN" altLang="en-US" sz="2400" dirty="0" smtClean="0">
                <a:solidFill>
                  <a:srgbClr val="FF0000"/>
                </a:solidFill>
              </a:rPr>
              <a:t>关联</a:t>
            </a:r>
          </a:p>
          <a:p>
            <a:pPr eaLnBrk="1" hangingPunct="1">
              <a:lnSpc>
                <a:spcPts val="3300"/>
              </a:lnSpc>
              <a:spcAft>
                <a:spcPts val="600"/>
              </a:spcAft>
            </a:pPr>
            <a:r>
              <a:rPr lang="zh-CN" altLang="en-US" sz="2400" dirty="0" smtClean="0"/>
              <a:t>通信图的消息发生顺序用图中的</a:t>
            </a:r>
            <a:r>
              <a:rPr lang="zh-CN" altLang="en-US" sz="2400" dirty="0" smtClean="0">
                <a:solidFill>
                  <a:srgbClr val="FF0000"/>
                </a:solidFill>
              </a:rPr>
              <a:t>消息编号</a:t>
            </a:r>
            <a:r>
              <a:rPr lang="zh-CN" altLang="en-US" sz="2400" dirty="0" smtClean="0"/>
              <a:t>来表示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539750" y="3500438"/>
            <a:ext cx="8208963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sz="3500" smtClean="0">
                <a:solidFill>
                  <a:schemeClr val="tx1"/>
                </a:solidFill>
              </a:rPr>
              <a:t> </a:t>
            </a:r>
            <a:r>
              <a:rPr lang="en-US" altLang="zh-CN" sz="3200" smtClean="0"/>
              <a:t>Sequence Diagrams(</a:t>
            </a:r>
            <a:r>
              <a:rPr lang="zh-CN" altLang="en-US" sz="3200" smtClean="0"/>
              <a:t>顺序图</a:t>
            </a:r>
            <a:r>
              <a:rPr lang="en-US" altLang="zh-CN" sz="3200" smtClean="0"/>
              <a:t>)</a:t>
            </a:r>
            <a:endParaRPr lang="zh-CN" altLang="en-US" sz="3500" smtClean="0">
              <a:solidFill>
                <a:schemeClr val="tx1"/>
              </a:solidFill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89138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mtClean="0"/>
              <a:t>顺序图由参与者、生命线、活动条和消息组成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Sequence Diagram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Participants+ Lifelines +Activation bar+ Messages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通信图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UML1.x</a:t>
            </a:r>
            <a:r>
              <a:rPr lang="zh-CN" altLang="en-US" sz="2400" dirty="0" smtClean="0"/>
              <a:t>中，通信图被称为协作图</a:t>
            </a:r>
            <a:r>
              <a:rPr lang="en-US" altLang="zh-CN" sz="2400" dirty="0" smtClean="0"/>
              <a:t>(Collaboration Diagrams)</a:t>
            </a:r>
          </a:p>
          <a:p>
            <a:pPr algn="just" eaLnBrk="1" hangingPunct="1">
              <a:spcAft>
                <a:spcPts val="600"/>
              </a:spcAft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用例的每个事件流都可以用通信图来描述。通信图中可以有对象、参与者、它们之间链接和交互的消息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400" dirty="0" smtClean="0"/>
              <a:t>通信图描述参与一个交互的对象的</a:t>
            </a:r>
            <a:r>
              <a:rPr lang="zh-CN" altLang="en-US" sz="2400" dirty="0" smtClean="0">
                <a:solidFill>
                  <a:srgbClr val="FF0000"/>
                </a:solidFill>
              </a:rPr>
              <a:t>链接</a:t>
            </a:r>
            <a:r>
              <a:rPr lang="zh-CN" altLang="en-US" sz="2400" dirty="0" smtClean="0"/>
              <a:t>，它强调发送和接收消息的对象之间的链接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539552" y="3284984"/>
            <a:ext cx="7056784" cy="1296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ea"/>
              </a:rPr>
              <a:t>2 </a:t>
            </a:r>
            <a:r>
              <a:rPr lang="zh-CN" altLang="en-US" dirty="0" smtClean="0">
                <a:latin typeface="+mj-ea"/>
              </a:rPr>
              <a:t>通信</a:t>
            </a:r>
            <a:r>
              <a:rPr lang="zh-CN" altLang="en-US" dirty="0">
                <a:latin typeface="+mj-ea"/>
              </a:rPr>
              <a:t>图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52600"/>
            <a:ext cx="7200900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通信图的表达方式为：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/>
              <a:t>通信图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交互的参与者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通信链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消息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Communication Diagram= Participants + Communication Links + Messages </a:t>
            </a:r>
          </a:p>
          <a:p>
            <a:pPr eaLnBrk="1" hangingPunct="1"/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通信</a:t>
            </a:r>
            <a:r>
              <a:rPr lang="zh-CN" altLang="en-US" dirty="0" smtClean="0">
                <a:latin typeface="+mj-ea"/>
              </a:rPr>
              <a:t>图的表示方法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3300"/>
                </a:solidFill>
              </a:rPr>
              <a:t>3.1  </a:t>
            </a:r>
            <a:r>
              <a:rPr lang="zh-CN" altLang="en-US" dirty="0" smtClean="0">
                <a:solidFill>
                  <a:srgbClr val="FF3300"/>
                </a:solidFill>
              </a:rPr>
              <a:t>交互的参与者	</a:t>
            </a:r>
          </a:p>
          <a:p>
            <a:pPr eaLnBrk="1" hangingPunct="1"/>
            <a:r>
              <a:rPr lang="en-US" altLang="zh-CN" dirty="0" smtClean="0"/>
              <a:t>3.2  </a:t>
            </a:r>
            <a:r>
              <a:rPr lang="zh-CN" altLang="en-US" dirty="0" smtClean="0"/>
              <a:t>链接	</a:t>
            </a:r>
          </a:p>
          <a:p>
            <a:pPr eaLnBrk="1" hangingPunct="1"/>
            <a:r>
              <a:rPr lang="en-US" altLang="zh-CN" dirty="0" smtClean="0"/>
              <a:t>3.3  </a:t>
            </a:r>
            <a:r>
              <a:rPr lang="zh-CN" altLang="en-US" dirty="0" smtClean="0"/>
              <a:t>消息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3.1 </a:t>
            </a:r>
            <a:r>
              <a:rPr lang="zh-CN" altLang="en-US" b="0" smtClean="0"/>
              <a:t>交互的参与者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lnSpc>
                <a:spcPts val="3700"/>
              </a:lnSpc>
            </a:pPr>
            <a:r>
              <a:rPr lang="zh-CN" altLang="en-US" dirty="0" smtClean="0"/>
              <a:t>交互的参与者</a:t>
            </a:r>
            <a:r>
              <a:rPr lang="en-US" altLang="zh-CN" dirty="0" smtClean="0"/>
              <a:t>(Participants)</a:t>
            </a:r>
            <a:r>
              <a:rPr lang="zh-CN" altLang="en-US" dirty="0" smtClean="0"/>
              <a:t>用一个对象符号表示，在矩形框中放置交互的参与者，显示交互的参与者的名称和它所属的类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466725" y="3573463"/>
            <a:ext cx="80645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3.1 </a:t>
            </a:r>
            <a:r>
              <a:rPr lang="zh-CN" altLang="en-US" b="0" smtClean="0"/>
              <a:t>交互的参与者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340225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在通信图中表示对象的方法与在对象图中表示对象的方法一致，其语法均为： </a:t>
            </a:r>
            <a:endParaRPr lang="zh-CN" altLang="en-US" sz="2400" i="1" smtClean="0"/>
          </a:p>
          <a:p>
            <a:pPr eaLnBrk="1" hangingPunct="1">
              <a:buFont typeface="Wingdings" pitchFamily="2" charset="2"/>
              <a:buNone/>
            </a:pPr>
            <a:endParaRPr lang="zh-CN" altLang="en-US" sz="2400" i="1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smtClean="0"/>
              <a:t>    参与者名：类名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smtClean="0"/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i="1" smtClean="0"/>
              <a:t>    </a:t>
            </a:r>
            <a:r>
              <a:rPr lang="en-US" altLang="zh-CN" sz="2400" i="1" smtClean="0"/>
              <a:t>participants name:Class name</a:t>
            </a:r>
          </a:p>
          <a:p>
            <a:pPr eaLnBrk="1" hangingPunct="1"/>
            <a:endParaRPr lang="en-US" altLang="zh-CN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通信</a:t>
            </a:r>
            <a:r>
              <a:rPr lang="zh-CN" altLang="en-US" dirty="0" smtClean="0">
                <a:latin typeface="+mj-ea"/>
              </a:rPr>
              <a:t>图的表示方法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3.1  </a:t>
            </a:r>
            <a:r>
              <a:rPr lang="zh-CN" altLang="en-US" dirty="0" smtClean="0"/>
              <a:t>交互的参与者	</a:t>
            </a:r>
          </a:p>
          <a:p>
            <a:pPr eaLnBrk="1" hangingPunct="1"/>
            <a:r>
              <a:rPr lang="en-US" altLang="zh-CN" dirty="0" smtClean="0">
                <a:solidFill>
                  <a:srgbClr val="FF3300"/>
                </a:solidFill>
              </a:rPr>
              <a:t>3.2  </a:t>
            </a:r>
            <a:r>
              <a:rPr lang="zh-CN" altLang="en-US" dirty="0" smtClean="0">
                <a:solidFill>
                  <a:srgbClr val="FF3300"/>
                </a:solidFill>
              </a:rPr>
              <a:t>链接	</a:t>
            </a:r>
          </a:p>
          <a:p>
            <a:pPr eaLnBrk="1" hangingPunct="1"/>
            <a:r>
              <a:rPr lang="en-US" altLang="zh-CN" dirty="0" smtClean="0"/>
              <a:t>3.3  </a:t>
            </a:r>
            <a:r>
              <a:rPr lang="zh-CN" altLang="en-US" dirty="0" smtClean="0"/>
              <a:t>消息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3.2 </a:t>
            </a:r>
            <a:r>
              <a:rPr lang="zh-CN" altLang="en-US" b="0" dirty="0" smtClean="0"/>
              <a:t>链接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>
              <a:lnSpc>
                <a:spcPts val="3500"/>
              </a:lnSpc>
              <a:spcAft>
                <a:spcPts val="600"/>
              </a:spcAft>
            </a:pPr>
            <a:r>
              <a:rPr lang="zh-CN" altLang="en-US" sz="2400" dirty="0" smtClean="0"/>
              <a:t>链接</a:t>
            </a:r>
            <a:r>
              <a:rPr lang="en-US" altLang="zh-CN" sz="2400" dirty="0" smtClean="0"/>
              <a:t>(Link)</a:t>
            </a:r>
            <a:r>
              <a:rPr lang="zh-CN" altLang="en-US" sz="2400" dirty="0" smtClean="0"/>
              <a:t>是两个对象间的连接路径，它表示两个对象间的导航</a:t>
            </a:r>
            <a:r>
              <a:rPr lang="en-US" altLang="zh-CN" sz="2400" dirty="0" smtClean="0"/>
              <a:t>(Navigation)</a:t>
            </a:r>
            <a:r>
              <a:rPr lang="zh-CN" altLang="en-US" sz="2400" dirty="0" smtClean="0"/>
              <a:t>和可视性</a:t>
            </a:r>
            <a:r>
              <a:rPr lang="en-US" altLang="zh-CN" sz="2400" dirty="0" smtClean="0"/>
              <a:t>(Visibility)</a:t>
            </a:r>
          </a:p>
          <a:p>
            <a:pPr eaLnBrk="1" hangingPunct="1">
              <a:lnSpc>
                <a:spcPts val="3500"/>
              </a:lnSpc>
              <a:spcAft>
                <a:spcPts val="600"/>
              </a:spcAft>
            </a:pPr>
            <a:r>
              <a:rPr lang="en-US" altLang="zh-CN" sz="2400" dirty="0" smtClean="0"/>
              <a:t>UML</a:t>
            </a:r>
            <a:r>
              <a:rPr lang="zh-CN" altLang="en-US" sz="2400" dirty="0" smtClean="0"/>
              <a:t>用直线来表示链接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3 </a:t>
            </a:r>
            <a:r>
              <a:rPr lang="zh-CN" altLang="en-US" dirty="0" smtClean="0">
                <a:latin typeface="+mj-ea"/>
              </a:rPr>
              <a:t>通信</a:t>
            </a:r>
            <a:r>
              <a:rPr lang="zh-CN" altLang="en-US" dirty="0" smtClean="0">
                <a:latin typeface="+mj-ea"/>
              </a:rPr>
              <a:t>图的表示方法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3.1  </a:t>
            </a:r>
            <a:r>
              <a:rPr lang="zh-CN" altLang="en-US" dirty="0" smtClean="0"/>
              <a:t>交互的参与者	</a:t>
            </a:r>
          </a:p>
          <a:p>
            <a:pPr eaLnBrk="1" hangingPunct="1"/>
            <a:r>
              <a:rPr lang="en-US" altLang="zh-CN" dirty="0" smtClean="0"/>
              <a:t>3.2  </a:t>
            </a:r>
            <a:r>
              <a:rPr lang="zh-CN" altLang="en-US" dirty="0" smtClean="0"/>
              <a:t>链接	</a:t>
            </a:r>
          </a:p>
          <a:p>
            <a:pPr eaLnBrk="1" hangingPunct="1"/>
            <a:r>
              <a:rPr lang="en-US" altLang="zh-CN" dirty="0" smtClean="0">
                <a:solidFill>
                  <a:srgbClr val="FF3300"/>
                </a:solidFill>
              </a:rPr>
              <a:t>3.3  </a:t>
            </a:r>
            <a:r>
              <a:rPr lang="zh-CN" altLang="en-US" dirty="0" smtClean="0">
                <a:solidFill>
                  <a:srgbClr val="FF3300"/>
                </a:solidFill>
              </a:rPr>
              <a:t>消息</a:t>
            </a:r>
            <a:r>
              <a:rPr lang="zh-CN" altLang="en-US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dirty="0"/>
              <a:t>3.3  </a:t>
            </a:r>
            <a:r>
              <a:rPr lang="zh-CN" altLang="en-US" b="0" dirty="0"/>
              <a:t>消息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b="0" dirty="0" smtClean="0">
                <a:solidFill>
                  <a:srgbClr val="FF3300"/>
                </a:solidFill>
              </a:rPr>
              <a:t>1. </a:t>
            </a:r>
            <a:r>
              <a:rPr lang="zh-CN" altLang="en-US" b="0" dirty="0" smtClean="0">
                <a:solidFill>
                  <a:srgbClr val="FF3300"/>
                </a:solidFill>
              </a:rPr>
              <a:t>自我委派消息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b="0" dirty="0" smtClean="0"/>
              <a:t>2. </a:t>
            </a:r>
            <a:r>
              <a:rPr lang="zh-CN" altLang="en-US" b="0" dirty="0" smtClean="0"/>
              <a:t>控制消息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b="0" dirty="0" smtClean="0"/>
              <a:t>3. </a:t>
            </a:r>
            <a:r>
              <a:rPr lang="zh-CN" altLang="en-US" b="0" dirty="0" smtClean="0"/>
              <a:t>嵌套消息和子消息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b="0" dirty="0" smtClean="0"/>
              <a:t>4. </a:t>
            </a:r>
            <a:r>
              <a:rPr lang="zh-CN" altLang="en-US" b="0" dirty="0" smtClean="0"/>
              <a:t>循环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b="0" dirty="0" smtClean="0"/>
              <a:t>5. </a:t>
            </a:r>
            <a:r>
              <a:rPr lang="zh-CN" altLang="en-US" b="0" dirty="0" smtClean="0"/>
              <a:t>并发消息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1. </a:t>
            </a:r>
            <a:r>
              <a:rPr lang="zh-CN" altLang="en-US" b="0" smtClean="0"/>
              <a:t>自我委派消息</a:t>
            </a:r>
            <a:r>
              <a:rPr lang="zh-CN" altLang="en-US" smtClean="0"/>
              <a:t>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消息可能从一个对象发送到它自身，这样的消息被称为自我委派</a:t>
            </a:r>
            <a:r>
              <a:rPr lang="en-US" altLang="zh-CN" sz="2400" smtClean="0"/>
              <a:t>(self Delegation)</a:t>
            </a:r>
            <a:r>
              <a:rPr lang="zh-CN" altLang="en-US" sz="2400" smtClean="0"/>
              <a:t>消息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1476375" y="2997200"/>
            <a:ext cx="6640513" cy="2343150"/>
            <a:chOff x="0" y="0"/>
            <a:chExt cx="5795" cy="2044"/>
          </a:xfrm>
        </p:grpSpPr>
        <p:sp>
          <p:nvSpPr>
            <p:cNvPr id="61446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795" cy="2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 b="0"/>
            </a:p>
          </p:txBody>
        </p:sp>
        <p:sp>
          <p:nvSpPr>
            <p:cNvPr id="61447" name="Text Box 6"/>
            <p:cNvSpPr txBox="1">
              <a:spLocks noChangeArrowheads="1"/>
            </p:cNvSpPr>
            <p:nvPr/>
          </p:nvSpPr>
          <p:spPr bwMode="auto">
            <a:xfrm>
              <a:off x="234" y="304"/>
              <a:ext cx="2544" cy="9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>
                  <a:latin typeface="Times New Roman" pitchFamily="18" charset="0"/>
                </a:rPr>
                <a:t>:Planne</a:t>
              </a:r>
              <a:r>
                <a:rPr lang="en-US" altLang="zh-CN" sz="1800">
                  <a:latin typeface="Times New Roman" pitchFamily="18" charset="0"/>
                </a:rPr>
                <a:t>r</a:t>
              </a:r>
              <a:endParaRPr lang="en-US" altLang="zh-CN" sz="1800" b="0"/>
            </a:p>
          </p:txBody>
        </p:sp>
        <p:sp>
          <p:nvSpPr>
            <p:cNvPr id="61448" name="Line 7"/>
            <p:cNvSpPr>
              <a:spLocks noChangeShapeType="1"/>
            </p:cNvSpPr>
            <p:nvPr/>
          </p:nvSpPr>
          <p:spPr bwMode="auto">
            <a:xfrm>
              <a:off x="2812" y="770"/>
              <a:ext cx="90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9" name="Line 8"/>
            <p:cNvSpPr>
              <a:spLocks noChangeShapeType="1"/>
            </p:cNvSpPr>
            <p:nvPr/>
          </p:nvSpPr>
          <p:spPr bwMode="auto">
            <a:xfrm flipH="1">
              <a:off x="1504" y="1714"/>
              <a:ext cx="22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Line 9"/>
            <p:cNvSpPr>
              <a:spLocks noChangeShapeType="1"/>
            </p:cNvSpPr>
            <p:nvPr/>
          </p:nvSpPr>
          <p:spPr bwMode="auto">
            <a:xfrm flipV="1">
              <a:off x="1503" y="1242"/>
              <a:ext cx="1" cy="4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0"/>
            <p:cNvSpPr>
              <a:spLocks noChangeShapeType="1"/>
            </p:cNvSpPr>
            <p:nvPr/>
          </p:nvSpPr>
          <p:spPr bwMode="auto">
            <a:xfrm>
              <a:off x="3900" y="1044"/>
              <a:ext cx="1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Text Box 11"/>
            <p:cNvSpPr txBox="1">
              <a:spLocks noChangeArrowheads="1"/>
            </p:cNvSpPr>
            <p:nvPr/>
          </p:nvSpPr>
          <p:spPr bwMode="auto">
            <a:xfrm>
              <a:off x="3980" y="1085"/>
              <a:ext cx="1815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>
                  <a:latin typeface="Times New Roman" pitchFamily="18" charset="0"/>
                </a:rPr>
                <a:t>1.mayPreserve()</a:t>
              </a:r>
            </a:p>
          </p:txBody>
        </p:sp>
        <p:sp>
          <p:nvSpPr>
            <p:cNvPr id="61453" name="Line 12"/>
            <p:cNvSpPr>
              <a:spLocks noChangeShapeType="1"/>
            </p:cNvSpPr>
            <p:nvPr/>
          </p:nvSpPr>
          <p:spPr bwMode="auto">
            <a:xfrm>
              <a:off x="3700" y="770"/>
              <a:ext cx="1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45" name="Text Box 13"/>
          <p:cNvSpPr txBox="1">
            <a:spLocks noChangeArrowheads="1"/>
          </p:cNvSpPr>
          <p:nvPr/>
        </p:nvSpPr>
        <p:spPr bwMode="auto">
          <a:xfrm>
            <a:off x="2843213" y="5516563"/>
            <a:ext cx="338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17</a:t>
            </a:r>
            <a:r>
              <a:rPr lang="zh-CN" altLang="en-US" sz="1800"/>
              <a:t>    自我委派消息</a:t>
            </a:r>
            <a:r>
              <a:rPr lang="zh-CN" altLang="en-US" sz="1800" b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Lifelines</a:t>
            </a:r>
            <a:endParaRPr lang="zh-CN" altLang="en-US" b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mtClean="0"/>
              <a:t>每个参与者及系统运行中的对象都用一条垂直的生命线</a:t>
            </a:r>
            <a:r>
              <a:rPr lang="en-US" altLang="zh-CN" smtClean="0"/>
              <a:t>(Lifelines)</a:t>
            </a:r>
            <a:r>
              <a:rPr lang="zh-CN" altLang="en-US" smtClean="0"/>
              <a:t>表示</a:t>
            </a:r>
          </a:p>
          <a:p>
            <a:pPr eaLnBrk="1" hangingPunct="1"/>
            <a:r>
              <a:rPr lang="zh-CN" altLang="en-US" smtClean="0"/>
              <a:t>生命线展示了一个对象在交互过程中的生命期限，表示一个对象在系统表现一个功能时的存在时间长度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2. </a:t>
            </a:r>
            <a:r>
              <a:rPr lang="zh-CN" altLang="en-US" b="0" smtClean="0"/>
              <a:t>控制消息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控制消息</a:t>
            </a:r>
            <a:r>
              <a:rPr lang="en-US" altLang="zh-CN" sz="2400" dirty="0" smtClean="0"/>
              <a:t>(Control Message)</a:t>
            </a:r>
            <a:r>
              <a:rPr lang="zh-CN" altLang="en-US" sz="2400" dirty="0" smtClean="0"/>
              <a:t>表示当控制条件为真的时候消息才会被发送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250825" y="2708275"/>
            <a:ext cx="8893175" cy="3168650"/>
            <a:chOff x="0" y="0"/>
            <a:chExt cx="8280" cy="4212"/>
          </a:xfrm>
        </p:grpSpPr>
        <p:sp>
          <p:nvSpPr>
            <p:cNvPr id="62470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 b="0"/>
            </a:p>
          </p:txBody>
        </p:sp>
        <p:sp>
          <p:nvSpPr>
            <p:cNvPr id="62471" name="Text Box 6"/>
            <p:cNvSpPr txBox="1">
              <a:spLocks noChangeArrowheads="1"/>
            </p:cNvSpPr>
            <p:nvPr/>
          </p:nvSpPr>
          <p:spPr bwMode="auto">
            <a:xfrm>
              <a:off x="108" y="2964"/>
              <a:ext cx="2268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>
                  <a:latin typeface="Times New Roman" pitchFamily="18" charset="0"/>
                </a:rPr>
                <a:t>:Wholesale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1800" u="sng">
                <a:latin typeface="Times New Roman" pitchFamily="18" charset="0"/>
              </a:endParaRPr>
            </a:p>
          </p:txBody>
        </p:sp>
        <p:sp>
          <p:nvSpPr>
            <p:cNvPr id="62472" name="Text Box 7"/>
            <p:cNvSpPr txBox="1">
              <a:spLocks noChangeArrowheads="1"/>
            </p:cNvSpPr>
            <p:nvPr/>
          </p:nvSpPr>
          <p:spPr bwMode="auto">
            <a:xfrm>
              <a:off x="6228" y="312"/>
              <a:ext cx="1980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 dirty="0">
                  <a:latin typeface="Times New Roman" pitchFamily="18" charset="0"/>
                </a:rPr>
                <a:t>: Retail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1800" u="sng" dirty="0">
                <a:latin typeface="Times New Roman" pitchFamily="18" charset="0"/>
              </a:endParaRPr>
            </a:p>
          </p:txBody>
        </p:sp>
        <p:sp>
          <p:nvSpPr>
            <p:cNvPr id="62473" name="Line 8"/>
            <p:cNvSpPr>
              <a:spLocks noChangeShapeType="1"/>
            </p:cNvSpPr>
            <p:nvPr/>
          </p:nvSpPr>
          <p:spPr bwMode="auto">
            <a:xfrm flipV="1">
              <a:off x="2340" y="780"/>
              <a:ext cx="3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Line 9"/>
            <p:cNvSpPr>
              <a:spLocks noChangeShapeType="1"/>
            </p:cNvSpPr>
            <p:nvPr/>
          </p:nvSpPr>
          <p:spPr bwMode="auto">
            <a:xfrm>
              <a:off x="1367" y="1248"/>
              <a:ext cx="1" cy="17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5" name="Text Box 10"/>
            <p:cNvSpPr txBox="1">
              <a:spLocks noChangeArrowheads="1"/>
            </p:cNvSpPr>
            <p:nvPr/>
          </p:nvSpPr>
          <p:spPr bwMode="auto">
            <a:xfrm>
              <a:off x="2448" y="312"/>
              <a:ext cx="37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>
                  <a:latin typeface="Times New Roman" pitchFamily="18" charset="0"/>
                </a:rPr>
                <a:t>1.1: [quantity &lt; MiniAmount] getPrice()</a:t>
              </a:r>
            </a:p>
          </p:txBody>
        </p:sp>
        <p:sp>
          <p:nvSpPr>
            <p:cNvPr id="62476" name="Text Box 11"/>
            <p:cNvSpPr txBox="1">
              <a:spLocks noChangeArrowheads="1"/>
            </p:cNvSpPr>
            <p:nvPr/>
          </p:nvSpPr>
          <p:spPr bwMode="auto">
            <a:xfrm>
              <a:off x="1548" y="1872"/>
              <a:ext cx="37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>
                  <a:latin typeface="Times New Roman" pitchFamily="18" charset="0"/>
                </a:rPr>
                <a:t>1.2: [quantity&gt;= MiniAmount]getPrice()</a:t>
              </a:r>
            </a:p>
          </p:txBody>
        </p:sp>
        <p:sp>
          <p:nvSpPr>
            <p:cNvPr id="62477" name="Text Box 12"/>
            <p:cNvSpPr txBox="1">
              <a:spLocks noChangeArrowheads="1"/>
            </p:cNvSpPr>
            <p:nvPr/>
          </p:nvSpPr>
          <p:spPr bwMode="auto">
            <a:xfrm>
              <a:off x="105" y="348"/>
              <a:ext cx="2268" cy="9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44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>
                  <a:latin typeface="Times New Roman" pitchFamily="18" charset="0"/>
                </a:rPr>
                <a:t>: SaleManagement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1800" u="sng">
                <a:latin typeface="Times New Roman" pitchFamily="18" charset="0"/>
              </a:endParaRPr>
            </a:p>
          </p:txBody>
        </p:sp>
        <p:sp>
          <p:nvSpPr>
            <p:cNvPr id="62478" name="Line 13"/>
            <p:cNvSpPr>
              <a:spLocks noChangeShapeType="1"/>
            </p:cNvSpPr>
            <p:nvPr/>
          </p:nvSpPr>
          <p:spPr bwMode="auto">
            <a:xfrm>
              <a:off x="3807" y="936"/>
              <a:ext cx="8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14"/>
            <p:cNvSpPr>
              <a:spLocks noChangeShapeType="1"/>
            </p:cNvSpPr>
            <p:nvPr/>
          </p:nvSpPr>
          <p:spPr bwMode="auto">
            <a:xfrm rot="5400000">
              <a:off x="759" y="2065"/>
              <a:ext cx="8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69" name="Text Box 15"/>
          <p:cNvSpPr txBox="1">
            <a:spLocks noChangeArrowheads="1"/>
          </p:cNvSpPr>
          <p:nvPr/>
        </p:nvSpPr>
        <p:spPr bwMode="auto">
          <a:xfrm>
            <a:off x="3419475" y="5734050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18</a:t>
            </a:r>
            <a:r>
              <a:rPr lang="zh-CN" altLang="en-US" sz="1800"/>
              <a:t> 控制消息</a:t>
            </a:r>
            <a:r>
              <a:rPr lang="zh-CN" altLang="en-US" sz="1800" b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dirty="0" smtClean="0"/>
              <a:t>3. </a:t>
            </a:r>
            <a:r>
              <a:rPr lang="zh-CN" altLang="en-US" b="0" dirty="0" smtClean="0"/>
              <a:t>嵌套消息和子消息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lnSpc>
                <a:spcPts val="3800"/>
              </a:lnSpc>
              <a:spcAft>
                <a:spcPts val="600"/>
              </a:spcAft>
            </a:pPr>
            <a:r>
              <a:rPr lang="zh-CN" altLang="en-US" dirty="0" smtClean="0"/>
              <a:t>当一个消息导致了另一个消息被发送的时候，第二个消息被称为嵌套在第一消息里，这样的消息称为嵌套消息</a:t>
            </a:r>
            <a:r>
              <a:rPr lang="en-US" altLang="zh-CN" dirty="0" smtClean="0"/>
              <a:t>(Nested Message)</a:t>
            </a:r>
          </a:p>
          <a:p>
            <a:pPr algn="just" eaLnBrk="1" hangingPunct="1">
              <a:lnSpc>
                <a:spcPts val="3800"/>
              </a:lnSpc>
              <a:spcAft>
                <a:spcPts val="600"/>
              </a:spcAft>
            </a:pPr>
            <a:r>
              <a:rPr lang="zh-CN" altLang="en-US" dirty="0" smtClean="0"/>
              <a:t>通信图用多级消息号的形式表示这种消息的嵌套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4. </a:t>
            </a:r>
            <a:r>
              <a:rPr lang="zh-CN" altLang="en-US" b="0" smtClean="0"/>
              <a:t>循环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在通信图中，循环用“*”号来表示，循环子句被放在顺序号的后面，表示循环将按照给定的循环子句重复 </a:t>
            </a:r>
          </a:p>
        </p:txBody>
      </p:sp>
      <p:grpSp>
        <p:nvGrpSpPr>
          <p:cNvPr id="64516" name="Group 4"/>
          <p:cNvGrpSpPr>
            <a:grpSpLocks/>
          </p:cNvGrpSpPr>
          <p:nvPr/>
        </p:nvGrpSpPr>
        <p:grpSpPr bwMode="auto">
          <a:xfrm>
            <a:off x="684213" y="3286125"/>
            <a:ext cx="8101012" cy="1676400"/>
            <a:chOff x="0" y="0"/>
            <a:chExt cx="8283" cy="1716"/>
          </a:xfrm>
        </p:grpSpPr>
        <p:sp>
          <p:nvSpPr>
            <p:cNvPr id="64518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283" cy="1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 b="0"/>
            </a:p>
          </p:txBody>
        </p:sp>
        <p:sp>
          <p:nvSpPr>
            <p:cNvPr id="64519" name="Text Box 6"/>
            <p:cNvSpPr txBox="1">
              <a:spLocks noChangeArrowheads="1"/>
            </p:cNvSpPr>
            <p:nvPr/>
          </p:nvSpPr>
          <p:spPr bwMode="auto">
            <a:xfrm>
              <a:off x="294" y="387"/>
              <a:ext cx="2520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>
                  <a:latin typeface="Times New Roman" pitchFamily="18" charset="0"/>
                </a:rPr>
                <a:t>: Order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1800" u="sng">
                <a:latin typeface="Times New Roman" pitchFamily="18" charset="0"/>
              </a:endParaRPr>
            </a:p>
          </p:txBody>
        </p:sp>
        <p:sp>
          <p:nvSpPr>
            <p:cNvPr id="64520" name="Text Box 7"/>
            <p:cNvSpPr txBox="1">
              <a:spLocks noChangeArrowheads="1"/>
            </p:cNvSpPr>
            <p:nvPr/>
          </p:nvSpPr>
          <p:spPr bwMode="auto">
            <a:xfrm>
              <a:off x="5769" y="387"/>
              <a:ext cx="2220" cy="8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 u="sng">
                  <a:latin typeface="Times New Roman" pitchFamily="18" charset="0"/>
                </a:rPr>
                <a:t>: ProductMgt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en-US" altLang="zh-CN" sz="1800" u="sng">
                <a:latin typeface="Times New Roman" pitchFamily="18" charset="0"/>
              </a:endParaRPr>
            </a:p>
          </p:txBody>
        </p:sp>
        <p:sp>
          <p:nvSpPr>
            <p:cNvPr id="64521" name="Line 8"/>
            <p:cNvSpPr>
              <a:spLocks noChangeShapeType="1"/>
            </p:cNvSpPr>
            <p:nvPr/>
          </p:nvSpPr>
          <p:spPr bwMode="auto">
            <a:xfrm>
              <a:off x="2856" y="846"/>
              <a:ext cx="28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2" name="Line 9"/>
            <p:cNvSpPr>
              <a:spLocks noChangeShapeType="1"/>
            </p:cNvSpPr>
            <p:nvPr/>
          </p:nvSpPr>
          <p:spPr bwMode="auto">
            <a:xfrm>
              <a:off x="4044" y="702"/>
              <a:ext cx="85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3" name="Text Box 10"/>
            <p:cNvSpPr txBox="1">
              <a:spLocks noChangeArrowheads="1"/>
            </p:cNvSpPr>
            <p:nvPr/>
          </p:nvSpPr>
          <p:spPr bwMode="auto">
            <a:xfrm>
              <a:off x="3069" y="264"/>
              <a:ext cx="3435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800">
                  <a:latin typeface="Times New Roman" pitchFamily="18" charset="0"/>
                </a:rPr>
                <a:t>2.1.1.1: * [ i &lt; n ] getName</a:t>
              </a:r>
            </a:p>
          </p:txBody>
        </p:sp>
      </p:grpSp>
      <p:sp>
        <p:nvSpPr>
          <p:cNvPr id="64517" name="Text Box 11"/>
          <p:cNvSpPr txBox="1">
            <a:spLocks noChangeArrowheads="1"/>
          </p:cNvSpPr>
          <p:nvPr/>
        </p:nvSpPr>
        <p:spPr bwMode="auto">
          <a:xfrm>
            <a:off x="3132138" y="5445125"/>
            <a:ext cx="352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2000"/>
              <a:t>图</a:t>
            </a:r>
            <a:r>
              <a:rPr lang="en-US" altLang="zh-CN" sz="2000"/>
              <a:t>19</a:t>
            </a:r>
            <a:r>
              <a:rPr lang="zh-CN" altLang="en-US" sz="2000"/>
              <a:t> 循环消息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5. </a:t>
            </a:r>
            <a:r>
              <a:rPr lang="zh-CN" altLang="en-US" b="0" smtClean="0"/>
              <a:t>并发消息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sz="2400" smtClean="0"/>
              <a:t>有的时候，几个消息需要同时被发送，这样的消息称为并发消息</a:t>
            </a:r>
            <a:r>
              <a:rPr lang="en-US" altLang="zh-CN" sz="2400" smtClean="0"/>
              <a:t>(Concurrent Message) </a:t>
            </a:r>
          </a:p>
        </p:txBody>
      </p:sp>
      <p:sp>
        <p:nvSpPr>
          <p:cNvPr id="65540" name="AutoShape 5"/>
          <p:cNvSpPr>
            <a:spLocks noChangeAspect="1" noChangeArrowheads="1"/>
          </p:cNvSpPr>
          <p:nvPr/>
        </p:nvSpPr>
        <p:spPr bwMode="auto">
          <a:xfrm>
            <a:off x="468313" y="2781300"/>
            <a:ext cx="7993062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 b="0"/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538163" y="3267075"/>
            <a:ext cx="2433637" cy="869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44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</a:rPr>
              <a:t>:User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5087938" y="3267075"/>
            <a:ext cx="2435225" cy="869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440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</a:rPr>
              <a:t>:Administrator</a:t>
            </a:r>
          </a:p>
        </p:txBody>
      </p:sp>
      <p:sp>
        <p:nvSpPr>
          <p:cNvPr id="65543" name="Line 8"/>
          <p:cNvSpPr>
            <a:spLocks noChangeShapeType="1"/>
          </p:cNvSpPr>
          <p:nvPr/>
        </p:nvSpPr>
        <p:spPr bwMode="auto">
          <a:xfrm>
            <a:off x="3003550" y="3568700"/>
            <a:ext cx="20843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Line 9"/>
          <p:cNvSpPr>
            <a:spLocks noChangeShapeType="1"/>
          </p:cNvSpPr>
          <p:nvPr/>
        </p:nvSpPr>
        <p:spPr bwMode="auto">
          <a:xfrm>
            <a:off x="3525838" y="3417888"/>
            <a:ext cx="8683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3086100" y="2997200"/>
            <a:ext cx="2925763" cy="269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</a:rPr>
              <a:t>1. applyNewAccount</a:t>
            </a:r>
          </a:p>
        </p:txBody>
      </p:sp>
      <p:sp>
        <p:nvSpPr>
          <p:cNvPr id="65546" name="Text Box 11"/>
          <p:cNvSpPr txBox="1">
            <a:spLocks noChangeArrowheads="1"/>
          </p:cNvSpPr>
          <p:nvPr/>
        </p:nvSpPr>
        <p:spPr bwMode="auto">
          <a:xfrm>
            <a:off x="5957888" y="5191125"/>
            <a:ext cx="2574925" cy="7524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</a:rPr>
              <a:t>1.1a. saveUserData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</a:rPr>
              <a:t>1.1b. checkQualification</a:t>
            </a:r>
            <a:endParaRPr lang="en-US" altLang="zh-CN" sz="1800" b="0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>
            <a:off x="7502525" y="3719513"/>
            <a:ext cx="5048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8007350" y="3719513"/>
            <a:ext cx="1588" cy="1204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5922963" y="4924425"/>
            <a:ext cx="2084387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 flipV="1">
            <a:off x="5922963" y="4171950"/>
            <a:ext cx="1587" cy="752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 rot="10800000">
            <a:off x="6096000" y="5075238"/>
            <a:ext cx="8207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2771775" y="5661025"/>
            <a:ext cx="287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/>
              <a:t>图</a:t>
            </a:r>
            <a:r>
              <a:rPr lang="en-US" altLang="zh-CN" sz="1800"/>
              <a:t>20</a:t>
            </a:r>
            <a:r>
              <a:rPr lang="zh-CN" altLang="en-US" sz="1800"/>
              <a:t>   并发消息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46228" y="332656"/>
            <a:ext cx="7793038" cy="1143000"/>
          </a:xfrm>
        </p:spPr>
        <p:txBody>
          <a:bodyPr/>
          <a:lstStyle/>
          <a:p>
            <a:r>
              <a:rPr lang="en-US" altLang="zh-CN" dirty="0" smtClean="0">
                <a:latin typeface="+mj-ea"/>
              </a:rPr>
              <a:t>4 </a:t>
            </a:r>
            <a:r>
              <a:rPr lang="zh-CN" altLang="en-US" dirty="0" smtClean="0">
                <a:latin typeface="+mj-ea"/>
              </a:rPr>
              <a:t>案例分析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66564" name="Picture 4" descr="Collaboration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8" y="1628800"/>
            <a:ext cx="8424863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+mj-ea"/>
              </a:rPr>
              <a:t>5 </a:t>
            </a:r>
            <a:r>
              <a:rPr lang="zh-CN" altLang="en-US" dirty="0" smtClean="0">
                <a:latin typeface="+mj-ea"/>
              </a:rPr>
              <a:t>总结 </a:t>
            </a:r>
            <a:endParaRPr lang="zh-CN" altLang="en-US" dirty="0" smtClean="0">
              <a:latin typeface="+mj-ea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dirty="0" smtClean="0"/>
              <a:t>通信图说明对象之间如何通过互相发送消息来实现通信，它显示了一系列的对象、这些对象之间的联系以及对象之间发送和接收的消息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sz="2400" dirty="0" smtClean="0"/>
              <a:t>如果更</a:t>
            </a:r>
            <a:r>
              <a:rPr lang="zh-CN" altLang="en-US" sz="2400" dirty="0" smtClean="0"/>
              <a:t>关注消息调用的顺序，就使用顺序图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sz="2400" dirty="0" smtClean="0"/>
              <a:t>如果更关注交互参与者间的链接，就使用通信图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Lifelines</a:t>
            </a:r>
            <a:endParaRPr lang="zh-CN" altLang="en-US" b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altLang="zh-CN" smtClean="0"/>
              <a:t>UML</a:t>
            </a:r>
            <a:r>
              <a:rPr lang="zh-CN" altLang="en-US" smtClean="0"/>
              <a:t>用矩形框和虚线表示生命线，矩形框中添加生命线的名称，虚线展示了参与交互的对象的生命长度 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3246802" y="6037510"/>
            <a:ext cx="223224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/>
              <a:t> </a:t>
            </a:r>
            <a:r>
              <a:rPr lang="zh-CN" altLang="en-US" sz="1800" dirty="0"/>
              <a:t>生命线的表示方法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6065" r="7533" b="44146"/>
          <a:stretch/>
        </p:blipFill>
        <p:spPr bwMode="auto">
          <a:xfrm>
            <a:off x="3419872" y="2924944"/>
            <a:ext cx="1728192" cy="288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979712" y="3663990"/>
            <a:ext cx="489577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 b="0" dirty="0" smtClean="0"/>
              <a:t> </a:t>
            </a:r>
            <a:endParaRPr lang="zh-CN" altLang="en-US" sz="2400" b="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altLang="zh-CN" b="0" smtClean="0"/>
              <a:t>Lifelines</a:t>
            </a:r>
            <a:endParaRPr lang="zh-CN" altLang="en-US" b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生命线的描述标签可以使用下面的语法：</a:t>
            </a:r>
            <a:endParaRPr lang="zh-CN" altLang="en-US" i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 smtClean="0"/>
              <a:t>                     对象名   </a:t>
            </a:r>
            <a:r>
              <a:rPr lang="en-US" altLang="zh-CN" dirty="0" smtClean="0"/>
              <a:t>: </a:t>
            </a:r>
            <a:r>
              <a:rPr lang="zh-CN" altLang="en-US" dirty="0" smtClean="0"/>
              <a:t>类名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/>
              <a:t>                 </a:t>
            </a:r>
            <a:r>
              <a:rPr lang="en-US" altLang="zh-CN" sz="2400" dirty="0" err="1" smtClean="0"/>
              <a:t>object_name</a:t>
            </a:r>
            <a:r>
              <a:rPr lang="en-US" altLang="zh-CN" sz="2400" dirty="0" smtClean="0"/>
              <a:t>  : </a:t>
            </a:r>
            <a:r>
              <a:rPr lang="en-US" altLang="zh-CN" sz="2400" dirty="0" err="1" smtClean="0"/>
              <a:t>Class_name</a:t>
            </a:r>
            <a:r>
              <a:rPr lang="en-US" altLang="zh-CN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5"/>
          <p:cNvSpPr>
            <a:spLocks noChangeAspect="1" noChangeArrowheads="1"/>
          </p:cNvSpPr>
          <p:nvPr/>
        </p:nvSpPr>
        <p:spPr bwMode="auto">
          <a:xfrm>
            <a:off x="827088" y="1196975"/>
            <a:ext cx="7561262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400" b="0"/>
          </a:p>
        </p:txBody>
      </p:sp>
      <p:sp>
        <p:nvSpPr>
          <p:cNvPr id="12297" name="Text Box 19"/>
          <p:cNvSpPr txBox="1">
            <a:spLocks noChangeArrowheads="1"/>
          </p:cNvSpPr>
          <p:nvPr/>
        </p:nvSpPr>
        <p:spPr bwMode="auto">
          <a:xfrm>
            <a:off x="3279031" y="5581283"/>
            <a:ext cx="2592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/>
              <a:t>生命线的不同表示方法 </a:t>
            </a:r>
          </a:p>
        </p:txBody>
      </p:sp>
      <p:sp>
        <p:nvSpPr>
          <p:cNvPr id="12298" name="Rectangle 20"/>
          <p:cNvSpPr>
            <a:spLocks noChangeArrowheads="1"/>
          </p:cNvSpPr>
          <p:nvPr/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4400" b="0"/>
              <a:t>Lifelines</a:t>
            </a:r>
            <a:endParaRPr lang="zh-CN" altLang="en-US" sz="3800" b="0">
              <a:solidFill>
                <a:schemeClr val="tx2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5" t="6120" r="5505" b="38505"/>
          <a:stretch/>
        </p:blipFill>
        <p:spPr bwMode="auto">
          <a:xfrm>
            <a:off x="2807519" y="1520825"/>
            <a:ext cx="3600400" cy="3683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Times New Roman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sppt01_2">
  <a:themeElements>
    <a:clrScheme name="csppt01_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_2">
      <a:majorFont>
        <a:latin typeface="Times New Roman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csppt01_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_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_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_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_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_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_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1460</TotalTime>
  <Pages>0</Pages>
  <Words>2469</Words>
  <Characters>0</Characters>
  <Application>Microsoft Office PowerPoint</Application>
  <DocSecurity>0</DocSecurity>
  <PresentationFormat>全屏显示(4:3)</PresentationFormat>
  <Lines>0</Lines>
  <Paragraphs>298</Paragraphs>
  <Slides>65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csppt01</vt:lpstr>
      <vt:lpstr>csppt01_2</vt:lpstr>
      <vt:lpstr>本章目录</vt:lpstr>
      <vt:lpstr>交互图(Interaction Diagram)</vt:lpstr>
      <vt:lpstr>交互图(Interaction Diagram)</vt:lpstr>
      <vt:lpstr>Sequence Diagrams(顺序图)</vt:lpstr>
      <vt:lpstr> Sequence Diagrams(顺序图)</vt:lpstr>
      <vt:lpstr>Lifelines</vt:lpstr>
      <vt:lpstr>Lifelines</vt:lpstr>
      <vt:lpstr>Lifelines</vt:lpstr>
      <vt:lpstr>PowerPoint 演示文稿</vt:lpstr>
      <vt:lpstr>Activation Bar(活动条)</vt:lpstr>
      <vt:lpstr>PowerPoint 演示文稿</vt:lpstr>
      <vt:lpstr>Message(消息)</vt:lpstr>
      <vt:lpstr>1. What is the Message</vt:lpstr>
      <vt:lpstr>2. 消息的命名</vt:lpstr>
      <vt:lpstr>PowerPoint 演示文稿</vt:lpstr>
      <vt:lpstr>3. 简单消息、同步消息和异步消息</vt:lpstr>
      <vt:lpstr>3. 简单消息、同步消息和异步消息</vt:lpstr>
      <vt:lpstr>4. 对象创建消息</vt:lpstr>
      <vt:lpstr>PowerPoint 演示文稿</vt:lpstr>
      <vt:lpstr>PowerPoint 演示文稿</vt:lpstr>
      <vt:lpstr>5. 对象销毁消息</vt:lpstr>
      <vt:lpstr>PowerPoint 演示文稿</vt:lpstr>
      <vt:lpstr>6. 无触发对象和无接收对象消息 （建模工具未必支持）</vt:lpstr>
      <vt:lpstr>PowerPoint 演示文稿</vt:lpstr>
      <vt:lpstr>7. 自我调用消息</vt:lpstr>
      <vt:lpstr>PowerPoint 演示文稿</vt:lpstr>
      <vt:lpstr>8. 控制信息</vt:lpstr>
      <vt:lpstr>8. 控制信息</vt:lpstr>
      <vt:lpstr>8. 控制信息</vt:lpstr>
      <vt:lpstr>PowerPoint 演示文稿</vt:lpstr>
      <vt:lpstr>9. 消息的返回值</vt:lpstr>
      <vt:lpstr>PowerPoint 演示文稿</vt:lpstr>
      <vt:lpstr>PowerPoint 演示文稿</vt:lpstr>
      <vt:lpstr>PowerPoint 演示文稿</vt:lpstr>
      <vt:lpstr>Interaction Frames (交互框)</vt:lpstr>
      <vt:lpstr>1. alt（选择片段，在警戒中表达互斥的条件逻辑，与if else相似）</vt:lpstr>
      <vt:lpstr>2.Loop（循环片段，条件为真的时候循环） </vt:lpstr>
      <vt:lpstr>3. opt（可选片段，当警戒值为真时执行） </vt:lpstr>
      <vt:lpstr>4.  par（并行片段，表达并行执行）</vt:lpstr>
      <vt:lpstr>Example of Returning Books</vt:lpstr>
      <vt:lpstr>PowerPoint 演示文稿</vt:lpstr>
      <vt:lpstr>还书用例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通信图 (Communication Diagram) </vt:lpstr>
      <vt:lpstr>1 基于交互作用的对象行为建模：交互作用时的对象结构</vt:lpstr>
      <vt:lpstr>2 通信图 </vt:lpstr>
      <vt:lpstr>2 通信图</vt:lpstr>
      <vt:lpstr>3 通信图的表示方法</vt:lpstr>
      <vt:lpstr>3.1 交互的参与者</vt:lpstr>
      <vt:lpstr>3.1 交互的参与者</vt:lpstr>
      <vt:lpstr>3 通信图的表示方法</vt:lpstr>
      <vt:lpstr>3.2 链接</vt:lpstr>
      <vt:lpstr>3 通信图的表示方法</vt:lpstr>
      <vt:lpstr>3.3  消息</vt:lpstr>
      <vt:lpstr>1. 自我委派消息 </vt:lpstr>
      <vt:lpstr>2. 控制消息</vt:lpstr>
      <vt:lpstr>3. 嵌套消息和子消息</vt:lpstr>
      <vt:lpstr>4. 循环</vt:lpstr>
      <vt:lpstr>5. 并发消息</vt:lpstr>
      <vt:lpstr>4 案例分析</vt:lpstr>
      <vt:lpstr>5 总结 </vt:lpstr>
    </vt:vector>
  </TitlesOfParts>
  <Company>buaa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03.the Visual Modeling Practice</dc:subject>
  <dc:creator>thbin</dc:creator>
  <cp:lastModifiedBy>chy</cp:lastModifiedBy>
  <cp:revision>1852</cp:revision>
  <dcterms:created xsi:type="dcterms:W3CDTF">2004-04-26T09:40:58Z</dcterms:created>
  <dcterms:modified xsi:type="dcterms:W3CDTF">2022-12-28T04:50:23Z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