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1" r:id="rId1"/>
  </p:sldMasterIdLst>
  <p:notesMasterIdLst>
    <p:notesMasterId r:id="rId42"/>
  </p:notesMasterIdLst>
  <p:sldIdLst>
    <p:sldId id="740" r:id="rId2"/>
    <p:sldId id="1110" r:id="rId3"/>
    <p:sldId id="1112" r:id="rId4"/>
    <p:sldId id="1115" r:id="rId5"/>
    <p:sldId id="1117" r:id="rId6"/>
    <p:sldId id="1119" r:id="rId7"/>
    <p:sldId id="1120" r:id="rId8"/>
    <p:sldId id="1122" r:id="rId9"/>
    <p:sldId id="1123" r:id="rId10"/>
    <p:sldId id="1124" r:id="rId11"/>
    <p:sldId id="1125" r:id="rId12"/>
    <p:sldId id="1160" r:id="rId13"/>
    <p:sldId id="1165" r:id="rId14"/>
    <p:sldId id="1163" r:id="rId15"/>
    <p:sldId id="1126" r:id="rId16"/>
    <p:sldId id="1127" r:id="rId17"/>
    <p:sldId id="1128" r:id="rId18"/>
    <p:sldId id="1129" r:id="rId19"/>
    <p:sldId id="1164" r:id="rId20"/>
    <p:sldId id="1130" r:id="rId21"/>
    <p:sldId id="1131" r:id="rId22"/>
    <p:sldId id="1132" r:id="rId23"/>
    <p:sldId id="1133" r:id="rId24"/>
    <p:sldId id="1134" r:id="rId25"/>
    <p:sldId id="1169" r:id="rId26"/>
    <p:sldId id="1135" r:id="rId27"/>
    <p:sldId id="1136" r:id="rId28"/>
    <p:sldId id="1168" r:id="rId29"/>
    <p:sldId id="1138" r:id="rId30"/>
    <p:sldId id="1139" r:id="rId31"/>
    <p:sldId id="1166" r:id="rId32"/>
    <p:sldId id="1144" r:id="rId33"/>
    <p:sldId id="1145" r:id="rId34"/>
    <p:sldId id="1146" r:id="rId35"/>
    <p:sldId id="1148" r:id="rId36"/>
    <p:sldId id="1147" r:id="rId37"/>
    <p:sldId id="1149" r:id="rId38"/>
    <p:sldId id="1154" r:id="rId39"/>
    <p:sldId id="1155" r:id="rId40"/>
    <p:sldId id="1153" r:id="rId41"/>
  </p:sldIdLst>
  <p:sldSz cx="9144000" cy="6858000" type="screen4x3"/>
  <p:notesSz cx="7099300" cy="10234613"/>
  <p:defaultTextStyle>
    <a:defPPr>
      <a:defRPr lang="en-US"/>
    </a:defPPr>
    <a:lvl1pPr algn="l" rtl="0" eaLnBrk="0" fontAlgn="base" hangingPunct="0">
      <a:spcBef>
        <a:spcPct val="0"/>
      </a:spcBef>
      <a:spcAft>
        <a:spcPct val="0"/>
      </a:spcAft>
      <a:defRPr sz="2400" kern="1200">
        <a:solidFill>
          <a:schemeClr val="tx1"/>
        </a:solidFill>
        <a:latin typeface="Tahoma" pitchFamily="34" charset="0"/>
        <a:ea typeface="宋体" pitchFamily="2" charset="-122"/>
        <a:cs typeface="+mn-cs"/>
      </a:defRPr>
    </a:lvl1pPr>
    <a:lvl2pPr marL="457200" algn="l" rtl="0" eaLnBrk="0" fontAlgn="base" hangingPunct="0">
      <a:spcBef>
        <a:spcPct val="0"/>
      </a:spcBef>
      <a:spcAft>
        <a:spcPct val="0"/>
      </a:spcAft>
      <a:defRPr sz="2400" kern="1200">
        <a:solidFill>
          <a:schemeClr val="tx1"/>
        </a:solidFill>
        <a:latin typeface="Tahoma" pitchFamily="34" charset="0"/>
        <a:ea typeface="宋体" pitchFamily="2" charset="-122"/>
        <a:cs typeface="+mn-cs"/>
      </a:defRPr>
    </a:lvl2pPr>
    <a:lvl3pPr marL="914400" algn="l" rtl="0" eaLnBrk="0" fontAlgn="base" hangingPunct="0">
      <a:spcBef>
        <a:spcPct val="0"/>
      </a:spcBef>
      <a:spcAft>
        <a:spcPct val="0"/>
      </a:spcAft>
      <a:defRPr sz="2400" kern="1200">
        <a:solidFill>
          <a:schemeClr val="tx1"/>
        </a:solidFill>
        <a:latin typeface="Tahoma" pitchFamily="34" charset="0"/>
        <a:ea typeface="宋体" pitchFamily="2" charset="-122"/>
        <a:cs typeface="+mn-cs"/>
      </a:defRPr>
    </a:lvl3pPr>
    <a:lvl4pPr marL="1371600" algn="l" rtl="0" eaLnBrk="0" fontAlgn="base" hangingPunct="0">
      <a:spcBef>
        <a:spcPct val="0"/>
      </a:spcBef>
      <a:spcAft>
        <a:spcPct val="0"/>
      </a:spcAft>
      <a:defRPr sz="2400" kern="1200">
        <a:solidFill>
          <a:schemeClr val="tx1"/>
        </a:solidFill>
        <a:latin typeface="Tahoma" pitchFamily="34" charset="0"/>
        <a:ea typeface="宋体" pitchFamily="2" charset="-122"/>
        <a:cs typeface="+mn-cs"/>
      </a:defRPr>
    </a:lvl4pPr>
    <a:lvl5pPr marL="1828800" algn="l" rtl="0" eaLnBrk="0" fontAlgn="base" hangingPunct="0">
      <a:spcBef>
        <a:spcPct val="0"/>
      </a:spcBef>
      <a:spcAft>
        <a:spcPct val="0"/>
      </a:spcAft>
      <a:defRPr sz="2400" kern="1200">
        <a:solidFill>
          <a:schemeClr val="tx1"/>
        </a:solidFill>
        <a:latin typeface="Tahoma" pitchFamily="34" charset="0"/>
        <a:ea typeface="宋体" pitchFamily="2" charset="-122"/>
        <a:cs typeface="+mn-cs"/>
      </a:defRPr>
    </a:lvl5pPr>
    <a:lvl6pPr marL="2286000" algn="l" defTabSz="914400" rtl="0" eaLnBrk="1" latinLnBrk="0" hangingPunct="1">
      <a:defRPr sz="2400" kern="1200">
        <a:solidFill>
          <a:schemeClr val="tx1"/>
        </a:solidFill>
        <a:latin typeface="Tahoma" pitchFamily="34" charset="0"/>
        <a:ea typeface="宋体" pitchFamily="2" charset="-122"/>
        <a:cs typeface="+mn-cs"/>
      </a:defRPr>
    </a:lvl6pPr>
    <a:lvl7pPr marL="2743200" algn="l" defTabSz="914400" rtl="0" eaLnBrk="1" latinLnBrk="0" hangingPunct="1">
      <a:defRPr sz="2400" kern="1200">
        <a:solidFill>
          <a:schemeClr val="tx1"/>
        </a:solidFill>
        <a:latin typeface="Tahoma" pitchFamily="34" charset="0"/>
        <a:ea typeface="宋体" pitchFamily="2" charset="-122"/>
        <a:cs typeface="+mn-cs"/>
      </a:defRPr>
    </a:lvl7pPr>
    <a:lvl8pPr marL="3200400" algn="l" defTabSz="914400" rtl="0" eaLnBrk="1" latinLnBrk="0" hangingPunct="1">
      <a:defRPr sz="2400" kern="1200">
        <a:solidFill>
          <a:schemeClr val="tx1"/>
        </a:solidFill>
        <a:latin typeface="Tahoma" pitchFamily="34" charset="0"/>
        <a:ea typeface="宋体" pitchFamily="2" charset="-122"/>
        <a:cs typeface="+mn-cs"/>
      </a:defRPr>
    </a:lvl8pPr>
    <a:lvl9pPr marL="3657600" algn="l" defTabSz="914400" rtl="0" eaLnBrk="1" latinLnBrk="0" hangingPunct="1">
      <a:defRPr sz="2400" kern="1200">
        <a:solidFill>
          <a:schemeClr val="tx1"/>
        </a:solidFill>
        <a:latin typeface="Tahoma" pitchFamily="34"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00"/>
    <a:srgbClr val="9900CC"/>
    <a:srgbClr val="660066"/>
    <a:srgbClr val="FF6600"/>
    <a:srgbClr val="003300"/>
    <a:srgbClr val="008000"/>
    <a:srgbClr val="006600"/>
    <a:srgbClr val="99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27" autoAdjust="0"/>
    <p:restoredTop sz="94660"/>
  </p:normalViewPr>
  <p:slideViewPr>
    <p:cSldViewPr>
      <p:cViewPr varScale="1">
        <p:scale>
          <a:sx n="76" d="100"/>
          <a:sy n="76" d="100"/>
        </p:scale>
        <p:origin x="-975" y="-48"/>
      </p:cViewPr>
      <p:guideLst>
        <p:guide orient="horz" pos="2160"/>
        <p:guide pos="2963"/>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3076575" cy="511175"/>
          </a:xfrm>
          <a:prstGeom prst="rect">
            <a:avLst/>
          </a:prstGeom>
          <a:noFill/>
          <a:ln w="9525">
            <a:noFill/>
            <a:miter lim="800000"/>
            <a:headEnd/>
            <a:tailEnd/>
          </a:ln>
        </p:spPr>
        <p:txBody>
          <a:bodyPr vert="horz" wrap="square" lIns="99048" tIns="49524" rIns="99048" bIns="49524" numCol="1" anchor="t" anchorCtr="0" compatLnSpc="1">
            <a:prstTxWarp prst="textNoShape">
              <a:avLst/>
            </a:prstTxWarp>
          </a:bodyPr>
          <a:lstStyle>
            <a:lvl1pPr defTabSz="990600" eaLnBrk="1" hangingPunct="1">
              <a:buFont typeface="Arial" panose="020B0604020202020204" pitchFamily="34" charset="0"/>
              <a:buNone/>
              <a:defRPr sz="1300">
                <a:latin typeface="Arial" pitchFamily="34" charset="0"/>
              </a:defRPr>
            </a:lvl1pPr>
          </a:lstStyle>
          <a:p>
            <a:pPr>
              <a:defRPr/>
            </a:pPr>
            <a:endParaRPr lang="en-US"/>
          </a:p>
        </p:txBody>
      </p:sp>
      <p:sp>
        <p:nvSpPr>
          <p:cNvPr id="2051" name="Rectangle 3"/>
          <p:cNvSpPr>
            <a:spLocks noGrp="1" noChangeArrowheads="1"/>
          </p:cNvSpPr>
          <p:nvPr>
            <p:ph type="dt" idx="1"/>
          </p:nvPr>
        </p:nvSpPr>
        <p:spPr bwMode="auto">
          <a:xfrm>
            <a:off x="4021138" y="0"/>
            <a:ext cx="3076575" cy="511175"/>
          </a:xfrm>
          <a:prstGeom prst="rect">
            <a:avLst/>
          </a:prstGeom>
          <a:noFill/>
          <a:ln w="9525">
            <a:noFill/>
            <a:miter lim="800000"/>
            <a:headEnd/>
            <a:tailEnd/>
          </a:ln>
        </p:spPr>
        <p:txBody>
          <a:bodyPr vert="horz" wrap="square" lIns="99048" tIns="49524" rIns="99048" bIns="49524" numCol="1" anchor="t" anchorCtr="0" compatLnSpc="1">
            <a:prstTxWarp prst="textNoShape">
              <a:avLst/>
            </a:prstTxWarp>
          </a:bodyPr>
          <a:lstStyle>
            <a:lvl1pPr algn="r" defTabSz="990600" eaLnBrk="1" hangingPunct="1">
              <a:buFont typeface="Arial" panose="020B0604020202020204" pitchFamily="34" charset="0"/>
              <a:buNone/>
              <a:defRPr sz="1300">
                <a:latin typeface="Arial" pitchFamily="34" charset="0"/>
              </a:defRPr>
            </a:lvl1pPr>
          </a:lstStyle>
          <a:p>
            <a:pPr>
              <a:defRPr/>
            </a:pPr>
            <a:endParaRPr lang="en-US"/>
          </a:p>
        </p:txBody>
      </p:sp>
      <p:sp>
        <p:nvSpPr>
          <p:cNvPr id="75780" name="Rectangle 4"/>
          <p:cNvSpPr>
            <a:spLocks noGrp="1" noRot="1" noChangeAspect="1" noChangeArrowheads="1"/>
          </p:cNvSpPr>
          <p:nvPr>
            <p:ph type="sldImg" idx="2"/>
          </p:nvPr>
        </p:nvSpPr>
        <p:spPr bwMode="auto">
          <a:xfrm>
            <a:off x="990600" y="768350"/>
            <a:ext cx="5118100" cy="383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2053" name="Rectangle 5"/>
          <p:cNvSpPr>
            <a:spLocks noGrp="1" noChangeArrowheads="1"/>
          </p:cNvSpPr>
          <p:nvPr>
            <p:ph type="body" sz="quarter" idx="3"/>
          </p:nvPr>
        </p:nvSpPr>
        <p:spPr bwMode="auto">
          <a:xfrm>
            <a:off x="709613" y="4860925"/>
            <a:ext cx="5680075" cy="4605338"/>
          </a:xfrm>
          <a:prstGeom prst="rect">
            <a:avLst/>
          </a:prstGeom>
          <a:noFill/>
          <a:ln w="9525">
            <a:noFill/>
            <a:miter lim="800000"/>
            <a:headEnd/>
            <a:tailEnd/>
          </a:ln>
        </p:spPr>
        <p:txBody>
          <a:bodyPr vert="horz" wrap="square" lIns="99048" tIns="49524" rIns="99048" bIns="49524" numCol="1" anchor="ctr"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2054" name="Rectangle 6"/>
          <p:cNvSpPr>
            <a:spLocks noGrp="1" noChangeArrowheads="1"/>
          </p:cNvSpPr>
          <p:nvPr>
            <p:ph type="ftr" sz="quarter" idx="4"/>
          </p:nvPr>
        </p:nvSpPr>
        <p:spPr bwMode="auto">
          <a:xfrm>
            <a:off x="0" y="9721850"/>
            <a:ext cx="3076575" cy="511175"/>
          </a:xfrm>
          <a:prstGeom prst="rect">
            <a:avLst/>
          </a:prstGeom>
          <a:noFill/>
          <a:ln w="9525">
            <a:noFill/>
            <a:miter lim="800000"/>
            <a:headEnd/>
            <a:tailEnd/>
          </a:ln>
        </p:spPr>
        <p:txBody>
          <a:bodyPr vert="horz" wrap="square" lIns="99048" tIns="49524" rIns="99048" bIns="49524" numCol="1" anchor="b" anchorCtr="0" compatLnSpc="1">
            <a:prstTxWarp prst="textNoShape">
              <a:avLst/>
            </a:prstTxWarp>
          </a:bodyPr>
          <a:lstStyle>
            <a:lvl1pPr defTabSz="990600" eaLnBrk="1" hangingPunct="1">
              <a:buFont typeface="Arial" panose="020B0604020202020204" pitchFamily="34" charset="0"/>
              <a:buNone/>
              <a:defRPr sz="1300">
                <a:latin typeface="Arial" pitchFamily="34" charset="0"/>
              </a:defRPr>
            </a:lvl1pPr>
          </a:lstStyle>
          <a:p>
            <a:pPr>
              <a:defRPr/>
            </a:pPr>
            <a:endParaRPr lang="en-US"/>
          </a:p>
        </p:txBody>
      </p:sp>
      <p:sp>
        <p:nvSpPr>
          <p:cNvPr id="2055" name="Rectangle 7"/>
          <p:cNvSpPr>
            <a:spLocks noGrp="1" noChangeArrowheads="1"/>
          </p:cNvSpPr>
          <p:nvPr>
            <p:ph type="sldNum" sz="quarter" idx="5"/>
          </p:nvPr>
        </p:nvSpPr>
        <p:spPr bwMode="auto">
          <a:xfrm>
            <a:off x="4021138" y="9721850"/>
            <a:ext cx="3076575" cy="511175"/>
          </a:xfrm>
          <a:prstGeom prst="rect">
            <a:avLst/>
          </a:prstGeom>
          <a:noFill/>
          <a:ln w="9525">
            <a:noFill/>
            <a:miter lim="800000"/>
            <a:headEnd/>
            <a:tailEnd/>
          </a:ln>
        </p:spPr>
        <p:txBody>
          <a:bodyPr vert="horz" wrap="square" lIns="99048" tIns="49524" rIns="99048" bIns="49524" numCol="1" anchor="b" anchorCtr="0" compatLnSpc="1">
            <a:prstTxWarp prst="textNoShape">
              <a:avLst/>
            </a:prstTxWarp>
          </a:bodyPr>
          <a:lstStyle>
            <a:lvl1pPr algn="r" defTabSz="990600" eaLnBrk="1" hangingPunct="1">
              <a:buFont typeface="Arial" pitchFamily="34" charset="0"/>
              <a:buNone/>
              <a:defRPr sz="1300" smtClean="0">
                <a:latin typeface="Arial" pitchFamily="34" charset="0"/>
              </a:defRPr>
            </a:lvl1pPr>
          </a:lstStyle>
          <a:p>
            <a:pPr>
              <a:defRPr/>
            </a:pPr>
            <a:fld id="{A493631A-52A5-40B7-8411-5420C216A2ED}" type="slidenum">
              <a:rPr lang="zh-CN" altLang="en-US"/>
              <a:pPr>
                <a:defRPr/>
              </a:pPr>
              <a:t>‹#›</a:t>
            </a:fld>
            <a:endParaRPr lang="en-US" altLang="zh-CN"/>
          </a:p>
        </p:txBody>
      </p:sp>
    </p:spTree>
    <p:extLst>
      <p:ext uri="{BB962C8B-B14F-4D97-AF65-F5344CB8AC3E}">
        <p14:creationId xmlns:p14="http://schemas.microsoft.com/office/powerpoint/2010/main" val="192422380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2018" name="Rectangle 7"/>
          <p:cNvSpPr txBox="1">
            <a:spLocks noGrp="1" noChangeArrowheads="1"/>
          </p:cNvSpPr>
          <p:nvPr/>
        </p:nvSpPr>
        <p:spPr bwMode="auto">
          <a:xfrm>
            <a:off x="4021138" y="9721850"/>
            <a:ext cx="3076575" cy="511175"/>
          </a:xfrm>
          <a:prstGeom prst="rect">
            <a:avLst/>
          </a:prstGeom>
          <a:noFill/>
          <a:ln w="9525">
            <a:noFill/>
            <a:miter lim="800000"/>
            <a:headEnd/>
            <a:tailEnd/>
          </a:ln>
        </p:spPr>
        <p:txBody>
          <a:bodyPr lIns="99048" tIns="49524" rIns="99048" bIns="49524" anchor="b"/>
          <a:lstStyle/>
          <a:p>
            <a:pPr algn="r" defTabSz="990600"/>
            <a:fld id="{7734D68F-C09C-4AA2-BBB5-44DDD7298A77}" type="slidenum">
              <a:rPr lang="zh-CN" altLang="en-US" sz="1300">
                <a:latin typeface="Arial" charset="0"/>
              </a:rPr>
              <a:pPr algn="r" defTabSz="990600"/>
              <a:t>31</a:t>
            </a:fld>
            <a:endParaRPr lang="en-US" altLang="zh-CN" sz="1300">
              <a:latin typeface="Arial" charset="0"/>
            </a:endParaRPr>
          </a:p>
        </p:txBody>
      </p:sp>
      <p:sp>
        <p:nvSpPr>
          <p:cNvPr id="342019" name="Rectangle 2"/>
          <p:cNvSpPr>
            <a:spLocks noGrp="1" noRot="1" noChangeAspect="1" noChangeArrowheads="1" noTextEdit="1"/>
          </p:cNvSpPr>
          <p:nvPr>
            <p:ph type="sldImg"/>
          </p:nvPr>
        </p:nvSpPr>
        <p:spPr>
          <a:xfrm>
            <a:off x="2379663" y="931863"/>
            <a:ext cx="4521200" cy="3390900"/>
          </a:xfrm>
          <a:ln/>
        </p:spPr>
      </p:sp>
      <p:sp>
        <p:nvSpPr>
          <p:cNvPr id="342020" name="Rectangle 3"/>
          <p:cNvSpPr>
            <a:spLocks noGrp="1" noChangeArrowheads="1"/>
          </p:cNvSpPr>
          <p:nvPr>
            <p:ph type="body" idx="1"/>
          </p:nvPr>
        </p:nvSpPr>
        <p:spPr>
          <a:xfrm>
            <a:off x="2574925" y="4584700"/>
            <a:ext cx="4111625" cy="4500563"/>
          </a:xfrm>
          <a:noFill/>
          <a:ln/>
        </p:spPr>
        <p:txBody>
          <a:bodyPr/>
          <a:lstStyle/>
          <a:p>
            <a:pPr eaLnBrk="1" hangingPunct="1"/>
            <a:endParaRPr lang="zh-CN" altLang="en-US" smtClean="0"/>
          </a:p>
        </p:txBody>
      </p:sp>
    </p:spTree>
    <p:extLst>
      <p:ext uri="{BB962C8B-B14F-4D97-AF65-F5344CB8AC3E}">
        <p14:creationId xmlns:p14="http://schemas.microsoft.com/office/powerpoint/2010/main" val="16479379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幻灯片图像占位符 1"/>
          <p:cNvSpPr>
            <a:spLocks noGrp="1" noRot="1" noChangeAspect="1" noChangeArrowheads="1" noTextEdit="1"/>
          </p:cNvSpPr>
          <p:nvPr>
            <p:ph type="sldImg"/>
          </p:nvPr>
        </p:nvSpPr>
        <p:spPr>
          <a:xfrm>
            <a:off x="992188" y="768350"/>
            <a:ext cx="5114925" cy="3836988"/>
          </a:xfrm>
        </p:spPr>
      </p:sp>
      <p:sp>
        <p:nvSpPr>
          <p:cNvPr id="7680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
        <p:nvSpPr>
          <p:cNvPr id="76804"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pitchFamily="34" charset="0"/>
                <a:ea typeface="宋体" pitchFamily="2" charset="-122"/>
              </a:defRPr>
            </a:lvl1pPr>
            <a:lvl2pPr marL="742950" indent="-285750" defTabSz="990600">
              <a:spcBef>
                <a:spcPct val="30000"/>
              </a:spcBef>
              <a:defRPr sz="1200">
                <a:solidFill>
                  <a:schemeClr val="tx1"/>
                </a:solidFill>
                <a:latin typeface="Arial" pitchFamily="34" charset="0"/>
                <a:ea typeface="宋体" pitchFamily="2" charset="-122"/>
              </a:defRPr>
            </a:lvl2pPr>
            <a:lvl3pPr marL="1143000" indent="-228600" defTabSz="990600">
              <a:spcBef>
                <a:spcPct val="30000"/>
              </a:spcBef>
              <a:defRPr sz="1200">
                <a:solidFill>
                  <a:schemeClr val="tx1"/>
                </a:solidFill>
                <a:latin typeface="Arial" pitchFamily="34" charset="0"/>
                <a:ea typeface="宋体" pitchFamily="2" charset="-122"/>
              </a:defRPr>
            </a:lvl3pPr>
            <a:lvl4pPr marL="1600200" indent="-228600" defTabSz="990600">
              <a:spcBef>
                <a:spcPct val="30000"/>
              </a:spcBef>
              <a:defRPr sz="1200">
                <a:solidFill>
                  <a:schemeClr val="tx1"/>
                </a:solidFill>
                <a:latin typeface="Arial" pitchFamily="34" charset="0"/>
                <a:ea typeface="宋体" pitchFamily="2" charset="-122"/>
              </a:defRPr>
            </a:lvl4pPr>
            <a:lvl5pPr marL="2057400" indent="-228600" defTabSz="990600">
              <a:spcBef>
                <a:spcPct val="30000"/>
              </a:spcBef>
              <a:defRPr sz="1200">
                <a:solidFill>
                  <a:schemeClr val="tx1"/>
                </a:solidFill>
                <a:latin typeface="Arial" pitchFamily="34" charset="0"/>
                <a:ea typeface="宋体" pitchFamily="2" charset="-122"/>
              </a:defRPr>
            </a:lvl5pPr>
            <a:lvl6pPr marL="2514600" indent="-228600" defTabSz="990600" eaLnBrk="0" fontAlgn="base" hangingPunct="0">
              <a:spcBef>
                <a:spcPct val="30000"/>
              </a:spcBef>
              <a:spcAft>
                <a:spcPct val="0"/>
              </a:spcAft>
              <a:defRPr sz="1200">
                <a:solidFill>
                  <a:schemeClr val="tx1"/>
                </a:solidFill>
                <a:latin typeface="Arial" pitchFamily="34" charset="0"/>
                <a:ea typeface="宋体" pitchFamily="2" charset="-122"/>
              </a:defRPr>
            </a:lvl6pPr>
            <a:lvl7pPr marL="2971800" indent="-228600" defTabSz="990600" eaLnBrk="0" fontAlgn="base" hangingPunct="0">
              <a:spcBef>
                <a:spcPct val="30000"/>
              </a:spcBef>
              <a:spcAft>
                <a:spcPct val="0"/>
              </a:spcAft>
              <a:defRPr sz="1200">
                <a:solidFill>
                  <a:schemeClr val="tx1"/>
                </a:solidFill>
                <a:latin typeface="Arial" pitchFamily="34" charset="0"/>
                <a:ea typeface="宋体" pitchFamily="2" charset="-122"/>
              </a:defRPr>
            </a:lvl7pPr>
            <a:lvl8pPr marL="3429000" indent="-228600" defTabSz="990600" eaLnBrk="0" fontAlgn="base" hangingPunct="0">
              <a:spcBef>
                <a:spcPct val="30000"/>
              </a:spcBef>
              <a:spcAft>
                <a:spcPct val="0"/>
              </a:spcAft>
              <a:defRPr sz="1200">
                <a:solidFill>
                  <a:schemeClr val="tx1"/>
                </a:solidFill>
                <a:latin typeface="Arial" pitchFamily="34" charset="0"/>
                <a:ea typeface="宋体" pitchFamily="2" charset="-122"/>
              </a:defRPr>
            </a:lvl8pPr>
            <a:lvl9pPr marL="3886200" indent="-228600" defTabSz="990600" eaLnBrk="0" fontAlgn="base" hangingPunct="0">
              <a:spcBef>
                <a:spcPct val="30000"/>
              </a:spcBef>
              <a:spcAft>
                <a:spcPct val="0"/>
              </a:spcAft>
              <a:defRPr sz="1200">
                <a:solidFill>
                  <a:schemeClr val="tx1"/>
                </a:solidFill>
                <a:latin typeface="Arial" pitchFamily="34" charset="0"/>
                <a:ea typeface="宋体" pitchFamily="2" charset="-122"/>
              </a:defRPr>
            </a:lvl9pPr>
          </a:lstStyle>
          <a:p>
            <a:pPr>
              <a:spcBef>
                <a:spcPct val="0"/>
              </a:spcBef>
              <a:buFontTx/>
              <a:buNone/>
            </a:pPr>
            <a:fld id="{F29CF8C5-92E7-4CDD-8074-2DEE6B212B8F}" type="slidenum">
              <a:rPr lang="zh-CN" altLang="en-US" sz="1300"/>
              <a:pPr>
                <a:spcBef>
                  <a:spcPct val="0"/>
                </a:spcBef>
                <a:buFontTx/>
                <a:buNone/>
              </a:pPr>
              <a:t>38</a:t>
            </a:fld>
            <a:endParaRPr lang="en-US" altLang="zh-CN" sz="13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Tree>
    <p:extLst>
      <p:ext uri="{BB962C8B-B14F-4D97-AF65-F5344CB8AC3E}">
        <p14:creationId xmlns:p14="http://schemas.microsoft.com/office/powerpoint/2010/main" val="39496525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8306217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7013" y="333375"/>
            <a:ext cx="1951037" cy="583247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723900" y="333375"/>
            <a:ext cx="5700713" cy="583247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0254689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9625066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22438292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755650" y="1700213"/>
            <a:ext cx="3810000" cy="44656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718050" y="1700213"/>
            <a:ext cx="3810000" cy="44656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9206038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3984275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36643365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0611569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11888135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17006287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Rectangle 15"/>
          <p:cNvSpPr>
            <a:spLocks noChangeArrowheads="1"/>
          </p:cNvSpPr>
          <p:nvPr/>
        </p:nvSpPr>
        <p:spPr bwMode="auto">
          <a:xfrm>
            <a:off x="0" y="6629400"/>
            <a:ext cx="9144000" cy="228600"/>
          </a:xfrm>
          <a:prstGeom prst="rect">
            <a:avLst/>
          </a:prstGeom>
          <a:solidFill>
            <a:schemeClr val="folHlink"/>
          </a:solidFill>
          <a:ln w="9525">
            <a:solidFill>
              <a:schemeClr val="tx1"/>
            </a:solidFill>
            <a:miter lim="800000"/>
            <a:headEnd/>
            <a:tailEnd/>
          </a:ln>
        </p:spPr>
        <p:txBody>
          <a:bodyPr wrap="none" anchor="ctr"/>
          <a:lstStyle>
            <a:lvl1pPr>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1pPr>
            <a:lvl2pPr marL="742950" indent="-285750">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2pPr>
            <a:lvl3pPr marL="1143000" indent="-228600">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3pPr>
            <a:lvl4pPr marL="1600200" indent="-228600">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4pPr>
            <a:lvl5pPr marL="2057400" indent="-228600">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9pPr>
          </a:lstStyle>
          <a:p>
            <a:pPr eaLnBrk="1" hangingPunct="1">
              <a:defRPr/>
            </a:pPr>
            <a:endParaRPr lang="zh-CN" altLang="en-US"/>
          </a:p>
        </p:txBody>
      </p:sp>
      <p:sp>
        <p:nvSpPr>
          <p:cNvPr id="1027" name="Rectangle 8"/>
          <p:cNvSpPr>
            <a:spLocks noChangeArrowheads="1"/>
          </p:cNvSpPr>
          <p:nvPr/>
        </p:nvSpPr>
        <p:spPr bwMode="auto">
          <a:xfrm>
            <a:off x="442913" y="1525588"/>
            <a:ext cx="8226425" cy="31750"/>
          </a:xfrm>
          <a:prstGeom prst="rect">
            <a:avLst/>
          </a:prstGeom>
          <a:gradFill rotWithShape="0">
            <a:gsLst>
              <a:gs pos="0">
                <a:schemeClr val="bg2"/>
              </a:gs>
              <a:gs pos="100000">
                <a:schemeClr val="bg1"/>
              </a:gs>
            </a:gsLst>
            <a:lin ang="0" scaled="1"/>
          </a:gradFill>
          <a:ln>
            <a:noFill/>
          </a:ln>
        </p:spPr>
        <p:txBody>
          <a:bodyPr wrap="none" anchor="ctr"/>
          <a:lstStyle>
            <a:lvl1pPr>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1pPr>
            <a:lvl2pPr marL="742950" indent="-285750">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2pPr>
            <a:lvl3pPr marL="1143000" indent="-228600">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3pPr>
            <a:lvl4pPr marL="1600200" indent="-228600">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4pPr>
            <a:lvl5pPr marL="2057400" indent="-228600">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9pPr>
          </a:lstStyle>
          <a:p>
            <a:pPr algn="ctr" eaLnBrk="1" hangingPunct="1">
              <a:defRPr/>
            </a:pPr>
            <a:endParaRPr lang="zh-CN" altLang="en-US"/>
          </a:p>
        </p:txBody>
      </p:sp>
      <p:sp>
        <p:nvSpPr>
          <p:cNvPr id="1028" name="Rectangle 9"/>
          <p:cNvSpPr>
            <a:spLocks noGrp="1" noChangeArrowheads="1"/>
          </p:cNvSpPr>
          <p:nvPr>
            <p:ph type="title"/>
          </p:nvPr>
        </p:nvSpPr>
        <p:spPr bwMode="auto">
          <a:xfrm>
            <a:off x="723900" y="333375"/>
            <a:ext cx="7793038"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p>
        </p:txBody>
      </p:sp>
      <p:sp>
        <p:nvSpPr>
          <p:cNvPr id="1029" name="Rectangle 10"/>
          <p:cNvSpPr>
            <a:spLocks noGrp="1" noChangeArrowheads="1"/>
          </p:cNvSpPr>
          <p:nvPr>
            <p:ph type="body" idx="1"/>
          </p:nvPr>
        </p:nvSpPr>
        <p:spPr bwMode="auto">
          <a:xfrm>
            <a:off x="755650" y="1700213"/>
            <a:ext cx="7772400" cy="4465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l" rtl="0" eaLnBrk="0" fontAlgn="base" hangingPunct="0">
        <a:spcBef>
          <a:spcPct val="0"/>
        </a:spcBef>
        <a:spcAft>
          <a:spcPct val="0"/>
        </a:spcAft>
        <a:defRPr sz="3600" b="1">
          <a:solidFill>
            <a:schemeClr val="tx2"/>
          </a:solidFill>
          <a:latin typeface="+mj-lt"/>
          <a:ea typeface="+mj-ea"/>
          <a:cs typeface="+mj-cs"/>
        </a:defRPr>
      </a:lvl1pPr>
      <a:lvl2pPr algn="l" rtl="0" eaLnBrk="0" fontAlgn="base" hangingPunct="0">
        <a:spcBef>
          <a:spcPct val="0"/>
        </a:spcBef>
        <a:spcAft>
          <a:spcPct val="0"/>
        </a:spcAft>
        <a:defRPr sz="3600" b="1">
          <a:solidFill>
            <a:schemeClr val="tx2"/>
          </a:solidFill>
          <a:latin typeface="Times New Roman" pitchFamily="18" charset="0"/>
          <a:ea typeface="幼圆" pitchFamily="1" charset="-122"/>
        </a:defRPr>
      </a:lvl2pPr>
      <a:lvl3pPr algn="l" rtl="0" eaLnBrk="0" fontAlgn="base" hangingPunct="0">
        <a:spcBef>
          <a:spcPct val="0"/>
        </a:spcBef>
        <a:spcAft>
          <a:spcPct val="0"/>
        </a:spcAft>
        <a:defRPr sz="3600" b="1">
          <a:solidFill>
            <a:schemeClr val="tx2"/>
          </a:solidFill>
          <a:latin typeface="Times New Roman" pitchFamily="18" charset="0"/>
          <a:ea typeface="幼圆" pitchFamily="1" charset="-122"/>
        </a:defRPr>
      </a:lvl3pPr>
      <a:lvl4pPr algn="l" rtl="0" eaLnBrk="0" fontAlgn="base" hangingPunct="0">
        <a:spcBef>
          <a:spcPct val="0"/>
        </a:spcBef>
        <a:spcAft>
          <a:spcPct val="0"/>
        </a:spcAft>
        <a:defRPr sz="3600" b="1">
          <a:solidFill>
            <a:schemeClr val="tx2"/>
          </a:solidFill>
          <a:latin typeface="Times New Roman" pitchFamily="18" charset="0"/>
          <a:ea typeface="幼圆" pitchFamily="1" charset="-122"/>
        </a:defRPr>
      </a:lvl4pPr>
      <a:lvl5pPr algn="l" rtl="0" eaLnBrk="0" fontAlgn="base" hangingPunct="0">
        <a:spcBef>
          <a:spcPct val="0"/>
        </a:spcBef>
        <a:spcAft>
          <a:spcPct val="0"/>
        </a:spcAft>
        <a:defRPr sz="3600" b="1">
          <a:solidFill>
            <a:schemeClr val="tx2"/>
          </a:solidFill>
          <a:latin typeface="Times New Roman" pitchFamily="18" charset="0"/>
          <a:ea typeface="幼圆" pitchFamily="1" charset="-122"/>
        </a:defRPr>
      </a:lvl5pPr>
      <a:lvl6pPr marL="457200" algn="l" rtl="0" eaLnBrk="0" fontAlgn="base" hangingPunct="0">
        <a:spcBef>
          <a:spcPct val="0"/>
        </a:spcBef>
        <a:spcAft>
          <a:spcPct val="0"/>
        </a:spcAft>
        <a:defRPr sz="3600" b="1">
          <a:solidFill>
            <a:schemeClr val="tx2"/>
          </a:solidFill>
          <a:latin typeface="Times New Roman" pitchFamily="18" charset="0"/>
          <a:ea typeface="幼圆" pitchFamily="1" charset="-122"/>
        </a:defRPr>
      </a:lvl6pPr>
      <a:lvl7pPr marL="914400" algn="l" rtl="0" eaLnBrk="0" fontAlgn="base" hangingPunct="0">
        <a:spcBef>
          <a:spcPct val="0"/>
        </a:spcBef>
        <a:spcAft>
          <a:spcPct val="0"/>
        </a:spcAft>
        <a:defRPr sz="3600" b="1">
          <a:solidFill>
            <a:schemeClr val="tx2"/>
          </a:solidFill>
          <a:latin typeface="Times New Roman" pitchFamily="18" charset="0"/>
          <a:ea typeface="幼圆" pitchFamily="1" charset="-122"/>
        </a:defRPr>
      </a:lvl7pPr>
      <a:lvl8pPr marL="1371600" algn="l" rtl="0" eaLnBrk="0" fontAlgn="base" hangingPunct="0">
        <a:spcBef>
          <a:spcPct val="0"/>
        </a:spcBef>
        <a:spcAft>
          <a:spcPct val="0"/>
        </a:spcAft>
        <a:defRPr sz="3600" b="1">
          <a:solidFill>
            <a:schemeClr val="tx2"/>
          </a:solidFill>
          <a:latin typeface="Times New Roman" pitchFamily="18" charset="0"/>
          <a:ea typeface="幼圆" pitchFamily="1" charset="-122"/>
        </a:defRPr>
      </a:lvl8pPr>
      <a:lvl9pPr marL="1828800" algn="l" rtl="0" eaLnBrk="0" fontAlgn="base" hangingPunct="0">
        <a:spcBef>
          <a:spcPct val="0"/>
        </a:spcBef>
        <a:spcAft>
          <a:spcPct val="0"/>
        </a:spcAft>
        <a:defRPr sz="3600" b="1">
          <a:solidFill>
            <a:schemeClr val="tx2"/>
          </a:solidFill>
          <a:latin typeface="Times New Roman" pitchFamily="18" charset="0"/>
          <a:ea typeface="幼圆" pitchFamily="1" charset="-122"/>
        </a:defRPr>
      </a:lvl9pPr>
    </p:titleStyle>
    <p:bodyStyle>
      <a:lvl1pPr marL="342900" indent="-342900" algn="l" rtl="0" eaLnBrk="0" fontAlgn="base" hangingPunct="0">
        <a:spcBef>
          <a:spcPct val="20000"/>
        </a:spcBef>
        <a:spcAft>
          <a:spcPct val="0"/>
        </a:spcAft>
        <a:buClr>
          <a:schemeClr val="folHlink"/>
        </a:buClr>
        <a:buSzPct val="60000"/>
        <a:buFont typeface="Wingdings" pitchFamily="2" charset="2"/>
        <a:buChar char="n"/>
        <a:defRPr sz="28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folHlink"/>
        </a:buClr>
        <a:buSzPct val="60000"/>
        <a:buFont typeface="Wingdings" pitchFamily="2" charset="2"/>
        <a:buChar char="n"/>
        <a:defRPr sz="2800" b="1">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60000"/>
        <a:buFont typeface="Wingdings" pitchFamily="2" charset="2"/>
        <a:buChar char="n"/>
        <a:defRPr sz="2400" b="1">
          <a:solidFill>
            <a:schemeClr val="tx1"/>
          </a:solidFill>
          <a:latin typeface="+mn-lt"/>
          <a:ea typeface="+mn-ea"/>
        </a:defRPr>
      </a:lvl3pPr>
      <a:lvl4pPr marL="1600200" indent="-228600" algn="l" rtl="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mn-lt"/>
          <a:ea typeface="+mn-ea"/>
        </a:defRPr>
      </a:lvl5pPr>
      <a:lvl6pPr marL="2514600" indent="-228600" algn="l" rtl="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mn-lt"/>
          <a:ea typeface="+mn-ea"/>
        </a:defRPr>
      </a:lvl6pPr>
      <a:lvl7pPr marL="2971800" indent="-228600" algn="l" rtl="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mn-lt"/>
          <a:ea typeface="+mn-ea"/>
        </a:defRPr>
      </a:lvl7pPr>
      <a:lvl8pPr marL="3429000" indent="-228600" algn="l" rtl="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mn-lt"/>
          <a:ea typeface="+mn-ea"/>
        </a:defRPr>
      </a:lvl8pPr>
      <a:lvl9pPr marL="3886200" indent="-228600" algn="l" rtl="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emf"/><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灯片编号占位符 5"/>
          <p:cNvSpPr txBox="1">
            <a:spLocks noGrp="1" noChangeArrowheads="1"/>
          </p:cNvSpPr>
          <p:nvPr/>
        </p:nvSpPr>
        <p:spPr bwMode="auto">
          <a:xfrm>
            <a:off x="7019925" y="6553200"/>
            <a:ext cx="1905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algn="r">
              <a:spcBef>
                <a:spcPct val="0"/>
              </a:spcBef>
              <a:buClrTx/>
              <a:buSzTx/>
              <a:buFont typeface="Arial" pitchFamily="34" charset="0"/>
              <a:buNone/>
            </a:pPr>
            <a:r>
              <a:rPr lang="en-US" altLang="zh-CN" sz="1400" b="0">
                <a:solidFill>
                  <a:schemeClr val="accent2"/>
                </a:solidFill>
              </a:rPr>
              <a:t>-</a:t>
            </a:r>
            <a:fld id="{FA3C8300-EE53-40F0-9268-E432810A7081}" type="slidenum">
              <a:rPr lang="en-US" altLang="zh-CN" sz="1400" b="0">
                <a:solidFill>
                  <a:schemeClr val="accent2"/>
                </a:solidFill>
              </a:rPr>
              <a:pPr algn="r">
                <a:spcBef>
                  <a:spcPct val="0"/>
                </a:spcBef>
                <a:buClrTx/>
                <a:buSzTx/>
                <a:buFont typeface="Arial" pitchFamily="34" charset="0"/>
                <a:buNone/>
              </a:pPr>
              <a:t>1</a:t>
            </a:fld>
            <a:r>
              <a:rPr lang="en-US" altLang="zh-CN" sz="1400" b="0">
                <a:solidFill>
                  <a:schemeClr val="accent2"/>
                </a:solidFill>
              </a:rPr>
              <a:t>-</a:t>
            </a:r>
          </a:p>
        </p:txBody>
      </p:sp>
      <p:sp>
        <p:nvSpPr>
          <p:cNvPr id="2051" name="Rectangle 2"/>
          <p:cNvSpPr>
            <a:spLocks noGrp="1" noChangeArrowheads="1"/>
          </p:cNvSpPr>
          <p:nvPr>
            <p:ph type="title" idx="4294967295"/>
          </p:nvPr>
        </p:nvSpPr>
        <p:spPr/>
        <p:txBody>
          <a:bodyPr/>
          <a:lstStyle/>
          <a:p>
            <a:pPr eaLnBrk="1" hangingPunct="1"/>
            <a:r>
              <a:rPr lang="zh-CN" altLang="en-US" smtClean="0"/>
              <a:t>本章目录</a:t>
            </a:r>
          </a:p>
        </p:txBody>
      </p:sp>
      <p:sp>
        <p:nvSpPr>
          <p:cNvPr id="2052" name="Rectangle 3"/>
          <p:cNvSpPr>
            <a:spLocks noGrp="1" noChangeArrowheads="1"/>
          </p:cNvSpPr>
          <p:nvPr>
            <p:ph type="body" idx="4294967295"/>
          </p:nvPr>
        </p:nvSpPr>
        <p:spPr>
          <a:xfrm>
            <a:off x="683568" y="1626634"/>
            <a:ext cx="7772400" cy="4465638"/>
          </a:xfrm>
        </p:spPr>
        <p:txBody>
          <a:bodyPr/>
          <a:lstStyle/>
          <a:p>
            <a:pPr eaLnBrk="1" hangingPunct="1"/>
            <a:r>
              <a:rPr lang="en-US" altLang="zh-CN" smtClean="0"/>
              <a:t>2.1 UML</a:t>
            </a:r>
            <a:r>
              <a:rPr lang="zh-CN" altLang="en-US" smtClean="0"/>
              <a:t>结构</a:t>
            </a:r>
          </a:p>
          <a:p>
            <a:pPr eaLnBrk="1" hangingPunct="1"/>
            <a:r>
              <a:rPr lang="en-US" altLang="zh-CN" smtClean="0"/>
              <a:t>2.2 </a:t>
            </a:r>
            <a:r>
              <a:rPr lang="zh-CN" altLang="en-US" smtClean="0"/>
              <a:t>物件</a:t>
            </a:r>
          </a:p>
          <a:p>
            <a:pPr eaLnBrk="1" hangingPunct="1"/>
            <a:r>
              <a:rPr lang="en-US" altLang="zh-CN" smtClean="0"/>
              <a:t>2.3 </a:t>
            </a:r>
            <a:r>
              <a:rPr lang="zh-CN" altLang="en-US" smtClean="0"/>
              <a:t>关系</a:t>
            </a:r>
          </a:p>
          <a:p>
            <a:pPr eaLnBrk="1" hangingPunct="1"/>
            <a:r>
              <a:rPr lang="en-US" altLang="zh-CN" smtClean="0"/>
              <a:t>2.4 </a:t>
            </a:r>
            <a:r>
              <a:rPr lang="zh-CN" altLang="en-US" smtClean="0"/>
              <a:t>公共机制</a:t>
            </a:r>
          </a:p>
          <a:p>
            <a:pPr eaLnBrk="1" hangingPunct="1"/>
            <a:r>
              <a:rPr lang="en-US" altLang="zh-CN" smtClean="0"/>
              <a:t>2.5 </a:t>
            </a:r>
            <a:r>
              <a:rPr lang="zh-CN" altLang="en-US" smtClean="0"/>
              <a:t>构架</a:t>
            </a:r>
          </a:p>
          <a:p>
            <a:pPr eaLnBrk="1" hangingPunct="1"/>
            <a:endParaRPr lang="en-US" altLang="zh-CN" smtClean="0"/>
          </a:p>
        </p:txBody>
      </p:sp>
      <p:sp>
        <p:nvSpPr>
          <p:cNvPr id="2053" name="Rectangle 4"/>
          <p:cNvSpPr>
            <a:spLocks noChangeArrowheads="1"/>
          </p:cNvSpPr>
          <p:nvPr/>
        </p:nvSpPr>
        <p:spPr bwMode="auto">
          <a:xfrm>
            <a:off x="3922713" y="1628775"/>
            <a:ext cx="4752975" cy="4751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eaLnBrk="1" hangingPunct="1"/>
            <a:r>
              <a:rPr lang="en-US" altLang="zh-CN" dirty="0"/>
              <a:t>2.6 UML</a:t>
            </a:r>
            <a:r>
              <a:rPr lang="zh-CN" altLang="en-US" dirty="0"/>
              <a:t>图概述</a:t>
            </a:r>
          </a:p>
          <a:p>
            <a:pPr eaLnBrk="1" hangingPunct="1"/>
            <a:r>
              <a:rPr lang="en-US" altLang="zh-CN" dirty="0"/>
              <a:t>2.7 </a:t>
            </a:r>
            <a:r>
              <a:rPr lang="zh-CN" altLang="en-US" dirty="0"/>
              <a:t>用例图</a:t>
            </a:r>
          </a:p>
          <a:p>
            <a:pPr eaLnBrk="1" hangingPunct="1"/>
            <a:r>
              <a:rPr lang="en-US" altLang="zh-CN" dirty="0"/>
              <a:t>2.8 </a:t>
            </a:r>
            <a:r>
              <a:rPr lang="zh-CN" altLang="en-US" dirty="0"/>
              <a:t>类图</a:t>
            </a:r>
          </a:p>
          <a:p>
            <a:pPr eaLnBrk="1" hangingPunct="1"/>
            <a:r>
              <a:rPr lang="en-US" altLang="zh-CN" dirty="0"/>
              <a:t>2.9 </a:t>
            </a:r>
            <a:r>
              <a:rPr lang="zh-CN" altLang="en-US" dirty="0"/>
              <a:t>对象图和包图</a:t>
            </a:r>
          </a:p>
          <a:p>
            <a:pPr eaLnBrk="1" hangingPunct="1"/>
            <a:r>
              <a:rPr lang="en-US" altLang="zh-CN" dirty="0"/>
              <a:t>2.10 </a:t>
            </a:r>
            <a:r>
              <a:rPr lang="zh-CN" altLang="en-US" dirty="0"/>
              <a:t>顺序图和通信图</a:t>
            </a:r>
          </a:p>
          <a:p>
            <a:pPr eaLnBrk="1" hangingPunct="1"/>
            <a:r>
              <a:rPr lang="en-US" altLang="zh-CN" dirty="0">
                <a:solidFill>
                  <a:schemeClr val="hlink"/>
                </a:solidFill>
              </a:rPr>
              <a:t>2.11 </a:t>
            </a:r>
            <a:r>
              <a:rPr lang="zh-CN" altLang="en-US" dirty="0" smtClean="0">
                <a:solidFill>
                  <a:schemeClr val="hlink"/>
                </a:solidFill>
              </a:rPr>
              <a:t>状态机图</a:t>
            </a:r>
            <a:r>
              <a:rPr lang="zh-CN" altLang="en-US" dirty="0">
                <a:solidFill>
                  <a:schemeClr val="hlink"/>
                </a:solidFill>
              </a:rPr>
              <a:t>和活动图</a:t>
            </a:r>
          </a:p>
          <a:p>
            <a:pPr eaLnBrk="1" hangingPunct="1"/>
            <a:r>
              <a:rPr lang="en-US" altLang="zh-CN" dirty="0"/>
              <a:t>2.12 </a:t>
            </a:r>
            <a:r>
              <a:rPr lang="zh-CN" altLang="en-US" dirty="0"/>
              <a:t>组件图和部署图</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altLang="zh-CN" b="0" smtClean="0"/>
              <a:t>1. </a:t>
            </a:r>
            <a:r>
              <a:rPr lang="zh-CN" altLang="en-US" b="0" smtClean="0"/>
              <a:t>状态的种类</a:t>
            </a:r>
          </a:p>
        </p:txBody>
      </p:sp>
      <p:sp>
        <p:nvSpPr>
          <p:cNvPr id="11267" name="Rectangle 3"/>
          <p:cNvSpPr>
            <a:spLocks noGrp="1" noChangeArrowheads="1"/>
          </p:cNvSpPr>
          <p:nvPr>
            <p:ph type="body" idx="1"/>
          </p:nvPr>
        </p:nvSpPr>
        <p:spPr/>
        <p:txBody>
          <a:bodyPr/>
          <a:lstStyle/>
          <a:p>
            <a:r>
              <a:rPr lang="zh-CN" altLang="en-US" smtClean="0"/>
              <a:t>简单状态</a:t>
            </a:r>
            <a:r>
              <a:rPr lang="en-US" altLang="zh-CN" smtClean="0"/>
              <a:t>(Simple State) </a:t>
            </a:r>
          </a:p>
          <a:p>
            <a:pPr lvl="1"/>
            <a:r>
              <a:rPr lang="zh-CN" altLang="en-US" smtClean="0"/>
              <a:t>各种状态中最简单的状态</a:t>
            </a:r>
          </a:p>
          <a:p>
            <a:pPr lvl="1"/>
            <a:r>
              <a:rPr lang="zh-CN" altLang="en-US" smtClean="0"/>
              <a:t>其特点是它没有子状态，只带有一组转换和可能的入口和出口动作 </a:t>
            </a:r>
          </a:p>
        </p:txBody>
      </p:sp>
      <p:sp>
        <p:nvSpPr>
          <p:cNvPr id="11268" name="AutoShape 4"/>
          <p:cNvSpPr>
            <a:spLocks noChangeAspect="1" noChangeArrowheads="1"/>
          </p:cNvSpPr>
          <p:nvPr/>
        </p:nvSpPr>
        <p:spPr bwMode="auto">
          <a:xfrm>
            <a:off x="3779838" y="3357563"/>
            <a:ext cx="1406525" cy="1808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eaLnBrk="1" hangingPunct="1">
              <a:spcBef>
                <a:spcPct val="0"/>
              </a:spcBef>
              <a:buClrTx/>
              <a:buSzTx/>
              <a:buFont typeface="Arial" pitchFamily="34" charset="0"/>
              <a:buNone/>
            </a:pPr>
            <a:endParaRPr lang="zh-CN" altLang="en-US" sz="2400" b="0"/>
          </a:p>
        </p:txBody>
      </p:sp>
      <p:sp>
        <p:nvSpPr>
          <p:cNvPr id="11269" name="AutoShape 5"/>
          <p:cNvSpPr>
            <a:spLocks noChangeArrowheads="1"/>
          </p:cNvSpPr>
          <p:nvPr/>
        </p:nvSpPr>
        <p:spPr bwMode="auto">
          <a:xfrm>
            <a:off x="3779838" y="4035425"/>
            <a:ext cx="1041400" cy="677863"/>
          </a:xfrm>
          <a:prstGeom prst="flowChartAlternateProcess">
            <a:avLst/>
          </a:prstGeom>
          <a:solidFill>
            <a:srgbClr val="FFFFFF"/>
          </a:solidFill>
          <a:ln w="9525">
            <a:solidFill>
              <a:srgbClr val="000000"/>
            </a:solidFill>
            <a:miter lim="800000"/>
            <a:headEnd/>
            <a:tailEnd/>
          </a:ln>
        </p:spPr>
        <p:txBody>
          <a:bodyPr/>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eaLnBrk="1" hangingPunct="1">
              <a:spcBef>
                <a:spcPct val="0"/>
              </a:spcBef>
              <a:buClrTx/>
              <a:buSzTx/>
              <a:buFont typeface="Arial" pitchFamily="34" charset="0"/>
              <a:buNone/>
            </a:pPr>
            <a:endParaRPr lang="zh-CN" altLang="en-US" sz="2400" b="0"/>
          </a:p>
        </p:txBody>
      </p:sp>
      <p:sp>
        <p:nvSpPr>
          <p:cNvPr id="11270" name="Text Box 6"/>
          <p:cNvSpPr txBox="1">
            <a:spLocks noChangeArrowheads="1"/>
          </p:cNvSpPr>
          <p:nvPr/>
        </p:nvSpPr>
        <p:spPr bwMode="auto">
          <a:xfrm>
            <a:off x="3529782" y="5341857"/>
            <a:ext cx="1656581"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a:spcBef>
                <a:spcPct val="50000"/>
              </a:spcBef>
              <a:buClrTx/>
              <a:buSzTx/>
              <a:buFont typeface="Arial" pitchFamily="34" charset="0"/>
              <a:buNone/>
            </a:pPr>
            <a:r>
              <a:rPr lang="zh-CN" altLang="en-US" sz="1800" b="0" dirty="0">
                <a:latin typeface="Verdana" pitchFamily="34" charset="0"/>
              </a:rPr>
              <a:t>图2 简单状态</a:t>
            </a:r>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altLang="zh-CN" b="0" smtClean="0"/>
              <a:t>1. </a:t>
            </a:r>
            <a:r>
              <a:rPr lang="zh-CN" altLang="en-US" b="0" smtClean="0"/>
              <a:t>状态的种类</a:t>
            </a:r>
          </a:p>
        </p:txBody>
      </p:sp>
      <p:sp>
        <p:nvSpPr>
          <p:cNvPr id="12291" name="Rectangle 3"/>
          <p:cNvSpPr>
            <a:spLocks noGrp="1" noChangeArrowheads="1"/>
          </p:cNvSpPr>
          <p:nvPr>
            <p:ph type="body" idx="1"/>
          </p:nvPr>
        </p:nvSpPr>
        <p:spPr>
          <a:xfrm>
            <a:off x="755650" y="1628800"/>
            <a:ext cx="8064822" cy="3275781"/>
          </a:xfrm>
        </p:spPr>
        <p:txBody>
          <a:bodyPr/>
          <a:lstStyle/>
          <a:p>
            <a:pPr>
              <a:spcAft>
                <a:spcPts val="600"/>
              </a:spcAft>
            </a:pPr>
            <a:r>
              <a:rPr lang="zh-CN" altLang="en-US" sz="2600" dirty="0" smtClean="0"/>
              <a:t>复合状态</a:t>
            </a:r>
            <a:r>
              <a:rPr lang="en-US" altLang="zh-CN" sz="2600" dirty="0" smtClean="0"/>
              <a:t>(Composite State) </a:t>
            </a:r>
          </a:p>
          <a:p>
            <a:pPr lvl="1">
              <a:spcAft>
                <a:spcPts val="600"/>
              </a:spcAft>
            </a:pPr>
            <a:r>
              <a:rPr lang="zh-CN" altLang="en-US" sz="2200" dirty="0" smtClean="0"/>
              <a:t>一个状态是由一组或多组子</a:t>
            </a:r>
            <a:r>
              <a:rPr lang="zh-CN" altLang="en-US" sz="2200" dirty="0" smtClean="0"/>
              <a:t>状态机图</a:t>
            </a:r>
            <a:r>
              <a:rPr lang="zh-CN" altLang="en-US" sz="2200" dirty="0" smtClean="0"/>
              <a:t>组成时，这个状态称为复合状态</a:t>
            </a:r>
          </a:p>
          <a:p>
            <a:pPr lvl="1">
              <a:spcAft>
                <a:spcPts val="600"/>
              </a:spcAft>
            </a:pPr>
            <a:r>
              <a:rPr lang="zh-CN" altLang="en-US" sz="2200" dirty="0" smtClean="0"/>
              <a:t>如果一个状态有一个子</a:t>
            </a:r>
            <a:r>
              <a:rPr lang="zh-CN" altLang="en-US" sz="2200" dirty="0"/>
              <a:t>状态机图</a:t>
            </a:r>
            <a:r>
              <a:rPr lang="zh-CN" altLang="en-US" sz="2200" dirty="0" smtClean="0"/>
              <a:t>，则在该</a:t>
            </a:r>
            <a:r>
              <a:rPr lang="zh-CN" altLang="en-US" sz="2200" dirty="0"/>
              <a:t>状态机图</a:t>
            </a:r>
            <a:r>
              <a:rPr lang="zh-CN" altLang="en-US" sz="2200" dirty="0" smtClean="0"/>
              <a:t>内包含另一个</a:t>
            </a:r>
            <a:r>
              <a:rPr lang="zh-CN" altLang="en-US" sz="2200" dirty="0"/>
              <a:t>状态机图</a:t>
            </a:r>
            <a:r>
              <a:rPr lang="zh-CN" altLang="en-US" sz="2200" dirty="0" smtClean="0"/>
              <a:t>（顺序子状态）</a:t>
            </a:r>
          </a:p>
          <a:p>
            <a:pPr lvl="1">
              <a:spcAft>
                <a:spcPts val="600"/>
              </a:spcAft>
            </a:pPr>
            <a:r>
              <a:rPr lang="zh-CN" altLang="en-US" sz="2200" dirty="0" smtClean="0"/>
              <a:t>如果一个状态有多个子</a:t>
            </a:r>
            <a:r>
              <a:rPr lang="zh-CN" altLang="en-US" sz="2200" dirty="0"/>
              <a:t>状态机图</a:t>
            </a:r>
            <a:r>
              <a:rPr lang="zh-CN" altLang="en-US" sz="2200" dirty="0" smtClean="0"/>
              <a:t>，则用虚线将该</a:t>
            </a:r>
            <a:r>
              <a:rPr lang="zh-CN" altLang="en-US" sz="2200" dirty="0"/>
              <a:t>状态机图</a:t>
            </a:r>
            <a:r>
              <a:rPr lang="zh-CN" altLang="en-US" sz="2200" dirty="0" smtClean="0"/>
              <a:t>分开，在分开区域分别包含子</a:t>
            </a:r>
            <a:r>
              <a:rPr lang="zh-CN" altLang="en-US" sz="2200" dirty="0"/>
              <a:t>状态机图 </a:t>
            </a:r>
            <a:r>
              <a:rPr lang="zh-CN" altLang="en-US" sz="2200" dirty="0" smtClean="0"/>
              <a:t>（并发子状态）</a:t>
            </a:r>
          </a:p>
        </p:txBody>
      </p:sp>
      <p:sp>
        <p:nvSpPr>
          <p:cNvPr id="12292" name="AutoShape 4"/>
          <p:cNvSpPr>
            <a:spLocks noChangeAspect="1" noChangeArrowheads="1"/>
          </p:cNvSpPr>
          <p:nvPr/>
        </p:nvSpPr>
        <p:spPr bwMode="auto">
          <a:xfrm>
            <a:off x="5505450" y="3860800"/>
            <a:ext cx="1492250" cy="208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eaLnBrk="1" hangingPunct="1">
              <a:spcBef>
                <a:spcPct val="0"/>
              </a:spcBef>
              <a:buClrTx/>
              <a:buSzTx/>
              <a:buFont typeface="Arial" pitchFamily="34" charset="0"/>
              <a:buNone/>
            </a:pPr>
            <a:endParaRPr lang="zh-CN" altLang="en-US" sz="2400" b="0"/>
          </a:p>
        </p:txBody>
      </p:sp>
      <p:grpSp>
        <p:nvGrpSpPr>
          <p:cNvPr id="2" name="组合 1"/>
          <p:cNvGrpSpPr/>
          <p:nvPr/>
        </p:nvGrpSpPr>
        <p:grpSpPr>
          <a:xfrm>
            <a:off x="2745954" y="5027612"/>
            <a:ext cx="748134" cy="1163298"/>
            <a:chOff x="2745954" y="5106648"/>
            <a:chExt cx="1104900" cy="1084262"/>
          </a:xfrm>
        </p:grpSpPr>
        <p:sp>
          <p:nvSpPr>
            <p:cNvPr id="12295" name="AutoShape 7"/>
            <p:cNvSpPr>
              <a:spLocks noChangeArrowheads="1"/>
            </p:cNvSpPr>
            <p:nvPr/>
          </p:nvSpPr>
          <p:spPr bwMode="auto">
            <a:xfrm>
              <a:off x="2745954" y="5106648"/>
              <a:ext cx="1104900" cy="1084262"/>
            </a:xfrm>
            <a:prstGeom prst="flowChartAlternateProcess">
              <a:avLst/>
            </a:prstGeom>
            <a:solidFill>
              <a:srgbClr val="FFFFFF"/>
            </a:solidFill>
            <a:ln w="9525">
              <a:solidFill>
                <a:srgbClr val="000000"/>
              </a:solidFill>
              <a:miter lim="800000"/>
              <a:headEnd/>
              <a:tailEnd/>
            </a:ln>
          </p:spPr>
          <p:txBody>
            <a:bodyPr/>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eaLnBrk="1" hangingPunct="1">
                <a:spcBef>
                  <a:spcPct val="0"/>
                </a:spcBef>
                <a:buClrTx/>
                <a:buSzTx/>
                <a:buFont typeface="Arial" pitchFamily="34" charset="0"/>
                <a:buNone/>
              </a:pPr>
              <a:endParaRPr lang="zh-CN" altLang="en-US" sz="2400" b="0"/>
            </a:p>
          </p:txBody>
        </p:sp>
        <p:sp>
          <p:nvSpPr>
            <p:cNvPr id="12298" name="AutoShape 10"/>
            <p:cNvSpPr>
              <a:spLocks noChangeArrowheads="1"/>
            </p:cNvSpPr>
            <p:nvPr/>
          </p:nvSpPr>
          <p:spPr bwMode="auto">
            <a:xfrm>
              <a:off x="2915816" y="5517810"/>
              <a:ext cx="746125" cy="479425"/>
            </a:xfrm>
            <a:prstGeom prst="flowChartAlternateProcess">
              <a:avLst/>
            </a:prstGeom>
            <a:solidFill>
              <a:srgbClr val="FFFFFF"/>
            </a:solidFill>
            <a:ln w="9525">
              <a:solidFill>
                <a:srgbClr val="000000"/>
              </a:solidFill>
              <a:miter lim="800000"/>
              <a:headEnd/>
              <a:tailEnd/>
            </a:ln>
          </p:spPr>
          <p:txBody>
            <a:bodyPr/>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eaLnBrk="1" hangingPunct="1">
                <a:spcBef>
                  <a:spcPct val="0"/>
                </a:spcBef>
                <a:buClrTx/>
                <a:buSzTx/>
                <a:buFont typeface="Arial" pitchFamily="34" charset="0"/>
                <a:buNone/>
              </a:pPr>
              <a:endParaRPr lang="zh-CN" altLang="en-US" sz="2400" b="0"/>
            </a:p>
          </p:txBody>
        </p:sp>
        <p:sp>
          <p:nvSpPr>
            <p:cNvPr id="12299" name="Line 11"/>
            <p:cNvSpPr>
              <a:spLocks noChangeShapeType="1"/>
            </p:cNvSpPr>
            <p:nvPr/>
          </p:nvSpPr>
          <p:spPr bwMode="auto">
            <a:xfrm>
              <a:off x="2745954" y="5346360"/>
              <a:ext cx="11049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3" name="组合 2"/>
          <p:cNvGrpSpPr/>
          <p:nvPr/>
        </p:nvGrpSpPr>
        <p:grpSpPr>
          <a:xfrm>
            <a:off x="4339654" y="4725144"/>
            <a:ext cx="1165796" cy="1533915"/>
            <a:chOff x="4339654" y="4581072"/>
            <a:chExt cx="1104900" cy="1677988"/>
          </a:xfrm>
        </p:grpSpPr>
        <p:sp>
          <p:nvSpPr>
            <p:cNvPr id="12293" name="AutoShape 5"/>
            <p:cNvSpPr>
              <a:spLocks noChangeArrowheads="1"/>
            </p:cNvSpPr>
            <p:nvPr/>
          </p:nvSpPr>
          <p:spPr bwMode="auto">
            <a:xfrm>
              <a:off x="4339654" y="4581072"/>
              <a:ext cx="1104900" cy="1677988"/>
            </a:xfrm>
            <a:prstGeom prst="flowChartAlternateProcess">
              <a:avLst/>
            </a:prstGeom>
            <a:solidFill>
              <a:srgbClr val="FFFFFF"/>
            </a:solidFill>
            <a:ln w="9525">
              <a:solidFill>
                <a:srgbClr val="000000"/>
              </a:solidFill>
              <a:miter lim="800000"/>
              <a:headEnd/>
              <a:tailEnd/>
            </a:ln>
          </p:spPr>
          <p:txBody>
            <a:bodyPr/>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eaLnBrk="1" hangingPunct="1">
                <a:spcBef>
                  <a:spcPct val="0"/>
                </a:spcBef>
                <a:buClrTx/>
                <a:buSzTx/>
                <a:buFont typeface="Arial" pitchFamily="34" charset="0"/>
                <a:buNone/>
              </a:pPr>
              <a:endParaRPr lang="zh-CN" altLang="en-US" sz="2400" b="0"/>
            </a:p>
          </p:txBody>
        </p:sp>
        <p:sp>
          <p:nvSpPr>
            <p:cNvPr id="12294" name="Line 6"/>
            <p:cNvSpPr>
              <a:spLocks noChangeShapeType="1"/>
            </p:cNvSpPr>
            <p:nvPr/>
          </p:nvSpPr>
          <p:spPr bwMode="auto">
            <a:xfrm>
              <a:off x="4339654" y="5539922"/>
              <a:ext cx="1104900" cy="1588"/>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296" name="AutoShape 8"/>
            <p:cNvSpPr>
              <a:spLocks noChangeArrowheads="1"/>
            </p:cNvSpPr>
            <p:nvPr/>
          </p:nvSpPr>
          <p:spPr bwMode="auto">
            <a:xfrm>
              <a:off x="4514279" y="5692322"/>
              <a:ext cx="746125" cy="479425"/>
            </a:xfrm>
            <a:prstGeom prst="flowChartAlternateProcess">
              <a:avLst/>
            </a:prstGeom>
            <a:solidFill>
              <a:srgbClr val="FFFFFF"/>
            </a:solidFill>
            <a:ln w="9525">
              <a:solidFill>
                <a:srgbClr val="000000"/>
              </a:solidFill>
              <a:miter lim="800000"/>
              <a:headEnd/>
              <a:tailEnd/>
            </a:ln>
          </p:spPr>
          <p:txBody>
            <a:bodyPr/>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eaLnBrk="1" hangingPunct="1">
                <a:spcBef>
                  <a:spcPct val="0"/>
                </a:spcBef>
                <a:buClrTx/>
                <a:buSzTx/>
                <a:buFont typeface="Arial" pitchFamily="34" charset="0"/>
                <a:buNone/>
              </a:pPr>
              <a:endParaRPr lang="zh-CN" altLang="en-US" sz="2400" b="0"/>
            </a:p>
          </p:txBody>
        </p:sp>
        <p:sp>
          <p:nvSpPr>
            <p:cNvPr id="12297" name="AutoShape 9"/>
            <p:cNvSpPr>
              <a:spLocks noChangeArrowheads="1"/>
            </p:cNvSpPr>
            <p:nvPr/>
          </p:nvSpPr>
          <p:spPr bwMode="auto">
            <a:xfrm>
              <a:off x="4499992" y="4944610"/>
              <a:ext cx="746125" cy="479425"/>
            </a:xfrm>
            <a:prstGeom prst="flowChartAlternateProcess">
              <a:avLst/>
            </a:prstGeom>
            <a:solidFill>
              <a:srgbClr val="FFFFFF"/>
            </a:solidFill>
            <a:ln w="9525">
              <a:solidFill>
                <a:srgbClr val="000000"/>
              </a:solidFill>
              <a:miter lim="800000"/>
              <a:headEnd/>
              <a:tailEnd/>
            </a:ln>
          </p:spPr>
          <p:txBody>
            <a:bodyPr/>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eaLnBrk="1" hangingPunct="1">
                <a:spcBef>
                  <a:spcPct val="0"/>
                </a:spcBef>
                <a:buClrTx/>
                <a:buSzTx/>
                <a:buFont typeface="Arial" pitchFamily="34" charset="0"/>
                <a:buNone/>
              </a:pPr>
              <a:endParaRPr lang="zh-CN" altLang="en-US" sz="2400" b="0"/>
            </a:p>
          </p:txBody>
        </p:sp>
        <p:sp>
          <p:nvSpPr>
            <p:cNvPr id="12300" name="Line 12"/>
            <p:cNvSpPr>
              <a:spLocks noChangeShapeType="1"/>
            </p:cNvSpPr>
            <p:nvPr/>
          </p:nvSpPr>
          <p:spPr bwMode="auto">
            <a:xfrm>
              <a:off x="4339654" y="4820785"/>
              <a:ext cx="1104900" cy="158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2301" name="Text Box 13"/>
          <p:cNvSpPr txBox="1">
            <a:spLocks noChangeArrowheads="1"/>
          </p:cNvSpPr>
          <p:nvPr/>
        </p:nvSpPr>
        <p:spPr bwMode="auto">
          <a:xfrm>
            <a:off x="3494088" y="6230938"/>
            <a:ext cx="25908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a:spcBef>
                <a:spcPct val="50000"/>
              </a:spcBef>
              <a:buClrTx/>
              <a:buSzTx/>
              <a:buFont typeface="Arial" pitchFamily="34" charset="0"/>
              <a:buNone/>
            </a:pPr>
            <a:r>
              <a:rPr lang="zh-CN" altLang="en-US" sz="1800" b="0">
                <a:latin typeface="Verdana" pitchFamily="34" charset="0"/>
              </a:rPr>
              <a:t>图3 复合状态</a:t>
            </a:r>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pic>
        <p:nvPicPr>
          <p:cNvPr id="4"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522288" y="815975"/>
            <a:ext cx="8107362" cy="5275263"/>
          </a:xfrm>
        </p:spPr>
      </p:pic>
    </p:spTree>
    <p:extLst>
      <p:ext uri="{BB962C8B-B14F-4D97-AF65-F5344CB8AC3E}">
        <p14:creationId xmlns:p14="http://schemas.microsoft.com/office/powerpoint/2010/main" val="204745969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753" t="6038" r="15127" b="16534"/>
          <a:stretch/>
        </p:blipFill>
        <p:spPr bwMode="auto">
          <a:xfrm>
            <a:off x="1547664" y="620688"/>
            <a:ext cx="6287710" cy="55446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26" name="组合 25"/>
          <p:cNvGrpSpPr/>
          <p:nvPr/>
        </p:nvGrpSpPr>
        <p:grpSpPr>
          <a:xfrm>
            <a:off x="6804248" y="1998132"/>
            <a:ext cx="1705178" cy="782796"/>
            <a:chOff x="6804248" y="1998132"/>
            <a:chExt cx="1705178" cy="782796"/>
          </a:xfrm>
        </p:grpSpPr>
        <p:sp>
          <p:nvSpPr>
            <p:cNvPr id="8" name="TextBox 7"/>
            <p:cNvSpPr txBox="1"/>
            <p:nvPr/>
          </p:nvSpPr>
          <p:spPr>
            <a:xfrm>
              <a:off x="7308304" y="1998132"/>
              <a:ext cx="1201122" cy="369332"/>
            </a:xfrm>
            <a:prstGeom prst="rect">
              <a:avLst/>
            </a:prstGeom>
            <a:noFill/>
          </p:spPr>
          <p:txBody>
            <a:bodyPr wrap="square" rtlCol="0">
              <a:spAutoFit/>
            </a:bodyPr>
            <a:lstStyle/>
            <a:p>
              <a:r>
                <a:rPr lang="zh-CN" altLang="en-US" sz="1800" dirty="0">
                  <a:solidFill>
                    <a:srgbClr val="FF0000"/>
                  </a:solidFill>
                  <a:latin typeface="黑体" panose="02010609060101010101" pitchFamily="49" charset="-122"/>
                  <a:ea typeface="黑体" panose="02010609060101010101" pitchFamily="49" charset="-122"/>
                </a:rPr>
                <a:t>复合</a:t>
              </a:r>
              <a:r>
                <a:rPr lang="zh-CN" altLang="en-US" sz="1800" dirty="0" smtClean="0">
                  <a:solidFill>
                    <a:srgbClr val="FF0000"/>
                  </a:solidFill>
                  <a:latin typeface="黑体" panose="02010609060101010101" pitchFamily="49" charset="-122"/>
                  <a:ea typeface="黑体" panose="02010609060101010101" pitchFamily="49" charset="-122"/>
                </a:rPr>
                <a:t>状态</a:t>
              </a:r>
              <a:endParaRPr lang="zh-CN" altLang="en-US" sz="1800" dirty="0">
                <a:solidFill>
                  <a:srgbClr val="FF0000"/>
                </a:solidFill>
                <a:latin typeface="黑体" panose="02010609060101010101" pitchFamily="49" charset="-122"/>
                <a:ea typeface="黑体" panose="02010609060101010101" pitchFamily="49" charset="-122"/>
              </a:endParaRPr>
            </a:p>
          </p:txBody>
        </p:sp>
        <p:cxnSp>
          <p:nvCxnSpPr>
            <p:cNvPr id="9" name="直接箭头连接符 8"/>
            <p:cNvCxnSpPr/>
            <p:nvPr/>
          </p:nvCxnSpPr>
          <p:spPr bwMode="auto">
            <a:xfrm flipH="1">
              <a:off x="6804248" y="2367464"/>
              <a:ext cx="936104" cy="413464"/>
            </a:xfrm>
            <a:prstGeom prst="straightConnector1">
              <a:avLst/>
            </a:prstGeom>
            <a:solidFill>
              <a:schemeClr val="accent1"/>
            </a:solidFill>
            <a:ln w="15875" cap="flat" cmpd="sng" algn="ctr">
              <a:solidFill>
                <a:srgbClr val="FF3300"/>
              </a:solidFill>
              <a:prstDash val="solid"/>
              <a:round/>
              <a:headEnd type="none" w="med" len="med"/>
              <a:tailEnd type="arrow"/>
            </a:ln>
            <a:effectLst/>
          </p:spPr>
        </p:cxnSp>
      </p:grpSp>
      <p:grpSp>
        <p:nvGrpSpPr>
          <p:cNvPr id="27" name="组合 26"/>
          <p:cNvGrpSpPr/>
          <p:nvPr/>
        </p:nvGrpSpPr>
        <p:grpSpPr>
          <a:xfrm>
            <a:off x="107504" y="3429000"/>
            <a:ext cx="1944216" cy="1368152"/>
            <a:chOff x="107504" y="3429000"/>
            <a:chExt cx="1944216" cy="1368152"/>
          </a:xfrm>
        </p:grpSpPr>
        <p:sp>
          <p:nvSpPr>
            <p:cNvPr id="4" name="TextBox 3"/>
            <p:cNvSpPr txBox="1"/>
            <p:nvPr/>
          </p:nvSpPr>
          <p:spPr>
            <a:xfrm>
              <a:off x="107504" y="4007767"/>
              <a:ext cx="1440160" cy="369332"/>
            </a:xfrm>
            <a:prstGeom prst="rect">
              <a:avLst/>
            </a:prstGeom>
            <a:noFill/>
          </p:spPr>
          <p:txBody>
            <a:bodyPr wrap="square" rtlCol="0">
              <a:spAutoFit/>
            </a:bodyPr>
            <a:lstStyle/>
            <a:p>
              <a:r>
                <a:rPr lang="zh-CN" altLang="en-US" sz="1800" dirty="0" smtClean="0">
                  <a:solidFill>
                    <a:srgbClr val="FF0000"/>
                  </a:solidFill>
                  <a:latin typeface="黑体" panose="02010609060101010101" pitchFamily="49" charset="-122"/>
                  <a:ea typeface="黑体" panose="02010609060101010101" pitchFamily="49" charset="-122"/>
                </a:rPr>
                <a:t>并发子状态</a:t>
              </a:r>
              <a:endParaRPr lang="zh-CN" altLang="en-US" sz="1800" dirty="0">
                <a:solidFill>
                  <a:srgbClr val="FF0000"/>
                </a:solidFill>
                <a:latin typeface="黑体" panose="02010609060101010101" pitchFamily="49" charset="-122"/>
                <a:ea typeface="黑体" panose="02010609060101010101" pitchFamily="49" charset="-122"/>
              </a:endParaRPr>
            </a:p>
          </p:txBody>
        </p:sp>
        <p:cxnSp>
          <p:nvCxnSpPr>
            <p:cNvPr id="11" name="直接箭头连接符 10"/>
            <p:cNvCxnSpPr/>
            <p:nvPr/>
          </p:nvCxnSpPr>
          <p:spPr bwMode="auto">
            <a:xfrm>
              <a:off x="807908" y="4454901"/>
              <a:ext cx="1243812" cy="342251"/>
            </a:xfrm>
            <a:prstGeom prst="straightConnector1">
              <a:avLst/>
            </a:prstGeom>
            <a:solidFill>
              <a:schemeClr val="accent1"/>
            </a:solidFill>
            <a:ln w="15875" cap="flat" cmpd="sng" algn="ctr">
              <a:solidFill>
                <a:srgbClr val="FF3300"/>
              </a:solidFill>
              <a:prstDash val="solid"/>
              <a:round/>
              <a:headEnd type="none" w="med" len="med"/>
              <a:tailEnd type="arrow"/>
            </a:ln>
            <a:effectLst/>
          </p:spPr>
        </p:cxnSp>
        <p:cxnSp>
          <p:nvCxnSpPr>
            <p:cNvPr id="15" name="直接箭头连接符 14"/>
            <p:cNvCxnSpPr/>
            <p:nvPr/>
          </p:nvCxnSpPr>
          <p:spPr bwMode="auto">
            <a:xfrm flipV="1">
              <a:off x="761051" y="3429000"/>
              <a:ext cx="1146653" cy="544706"/>
            </a:xfrm>
            <a:prstGeom prst="straightConnector1">
              <a:avLst/>
            </a:prstGeom>
            <a:solidFill>
              <a:schemeClr val="accent1"/>
            </a:solidFill>
            <a:ln w="15875" cap="flat" cmpd="sng" algn="ctr">
              <a:solidFill>
                <a:srgbClr val="FF3300"/>
              </a:solidFill>
              <a:prstDash val="solid"/>
              <a:round/>
              <a:headEnd type="none" w="med" len="med"/>
              <a:tailEnd type="arrow"/>
            </a:ln>
            <a:effectLst/>
          </p:spPr>
        </p:cxnSp>
      </p:grpSp>
      <p:grpSp>
        <p:nvGrpSpPr>
          <p:cNvPr id="28" name="组合 27"/>
          <p:cNvGrpSpPr/>
          <p:nvPr/>
        </p:nvGrpSpPr>
        <p:grpSpPr>
          <a:xfrm>
            <a:off x="2503421" y="1885474"/>
            <a:ext cx="1204483" cy="447891"/>
            <a:chOff x="2503421" y="1885474"/>
            <a:chExt cx="1204483" cy="447891"/>
          </a:xfrm>
        </p:grpSpPr>
        <p:sp>
          <p:nvSpPr>
            <p:cNvPr id="6" name="TextBox 5"/>
            <p:cNvSpPr txBox="1"/>
            <p:nvPr/>
          </p:nvSpPr>
          <p:spPr>
            <a:xfrm>
              <a:off x="2503421" y="1964033"/>
              <a:ext cx="720080" cy="369332"/>
            </a:xfrm>
            <a:prstGeom prst="rect">
              <a:avLst/>
            </a:prstGeom>
            <a:noFill/>
          </p:spPr>
          <p:txBody>
            <a:bodyPr wrap="square" rtlCol="0">
              <a:spAutoFit/>
            </a:bodyPr>
            <a:lstStyle/>
            <a:p>
              <a:r>
                <a:rPr lang="zh-CN" altLang="en-US" sz="1800" dirty="0" smtClean="0">
                  <a:solidFill>
                    <a:srgbClr val="FF0000"/>
                  </a:solidFill>
                  <a:latin typeface="黑体" panose="02010609060101010101" pitchFamily="49" charset="-122"/>
                  <a:ea typeface="黑体" panose="02010609060101010101" pitchFamily="49" charset="-122"/>
                </a:rPr>
                <a:t>分叉</a:t>
              </a:r>
              <a:endParaRPr lang="zh-CN" altLang="en-US" sz="1800" dirty="0">
                <a:solidFill>
                  <a:srgbClr val="FF0000"/>
                </a:solidFill>
                <a:latin typeface="黑体" panose="02010609060101010101" pitchFamily="49" charset="-122"/>
                <a:ea typeface="黑体" panose="02010609060101010101" pitchFamily="49" charset="-122"/>
              </a:endParaRPr>
            </a:p>
          </p:txBody>
        </p:sp>
        <p:cxnSp>
          <p:nvCxnSpPr>
            <p:cNvPr id="18" name="直接箭头连接符 17"/>
            <p:cNvCxnSpPr/>
            <p:nvPr/>
          </p:nvCxnSpPr>
          <p:spPr bwMode="auto">
            <a:xfrm flipV="1">
              <a:off x="3203848" y="1885474"/>
              <a:ext cx="504056" cy="272353"/>
            </a:xfrm>
            <a:prstGeom prst="straightConnector1">
              <a:avLst/>
            </a:prstGeom>
            <a:solidFill>
              <a:schemeClr val="accent1"/>
            </a:solidFill>
            <a:ln w="15875" cap="flat" cmpd="sng" algn="ctr">
              <a:solidFill>
                <a:srgbClr val="FF3300"/>
              </a:solidFill>
              <a:prstDash val="solid"/>
              <a:round/>
              <a:headEnd type="none" w="med" len="med"/>
              <a:tailEnd type="arrow"/>
            </a:ln>
            <a:effectLst/>
          </p:spPr>
        </p:cxnSp>
      </p:grpSp>
      <p:grpSp>
        <p:nvGrpSpPr>
          <p:cNvPr id="29" name="组合 28"/>
          <p:cNvGrpSpPr/>
          <p:nvPr/>
        </p:nvGrpSpPr>
        <p:grpSpPr>
          <a:xfrm>
            <a:off x="5580112" y="1788495"/>
            <a:ext cx="1378440" cy="369332"/>
            <a:chOff x="5580112" y="1788495"/>
            <a:chExt cx="1378440" cy="369332"/>
          </a:xfrm>
        </p:grpSpPr>
        <p:sp>
          <p:nvSpPr>
            <p:cNvPr id="7" name="TextBox 6"/>
            <p:cNvSpPr txBox="1"/>
            <p:nvPr/>
          </p:nvSpPr>
          <p:spPr>
            <a:xfrm>
              <a:off x="6147307" y="1788495"/>
              <a:ext cx="811245" cy="369332"/>
            </a:xfrm>
            <a:prstGeom prst="rect">
              <a:avLst/>
            </a:prstGeom>
            <a:noFill/>
          </p:spPr>
          <p:txBody>
            <a:bodyPr wrap="square" rtlCol="0">
              <a:spAutoFit/>
            </a:bodyPr>
            <a:lstStyle/>
            <a:p>
              <a:r>
                <a:rPr lang="zh-CN" altLang="en-US" sz="1800" dirty="0" smtClean="0">
                  <a:solidFill>
                    <a:srgbClr val="FF0000"/>
                  </a:solidFill>
                  <a:latin typeface="黑体" panose="02010609060101010101" pitchFamily="49" charset="-122"/>
                  <a:ea typeface="黑体" panose="02010609060101010101" pitchFamily="49" charset="-122"/>
                </a:rPr>
                <a:t>汇合</a:t>
              </a:r>
              <a:endParaRPr lang="zh-CN" altLang="en-US" sz="1800" dirty="0">
                <a:solidFill>
                  <a:srgbClr val="FF0000"/>
                </a:solidFill>
                <a:latin typeface="黑体" panose="02010609060101010101" pitchFamily="49" charset="-122"/>
                <a:ea typeface="黑体" panose="02010609060101010101" pitchFamily="49" charset="-122"/>
              </a:endParaRPr>
            </a:p>
          </p:txBody>
        </p:sp>
        <p:cxnSp>
          <p:nvCxnSpPr>
            <p:cNvPr id="24" name="直接箭头连接符 23"/>
            <p:cNvCxnSpPr/>
            <p:nvPr/>
          </p:nvCxnSpPr>
          <p:spPr bwMode="auto">
            <a:xfrm flipH="1" flipV="1">
              <a:off x="5580112" y="1885475"/>
              <a:ext cx="567195" cy="136175"/>
            </a:xfrm>
            <a:prstGeom prst="straightConnector1">
              <a:avLst/>
            </a:prstGeom>
            <a:solidFill>
              <a:schemeClr val="accent1"/>
            </a:solidFill>
            <a:ln w="15875" cap="flat" cmpd="sng" algn="ctr">
              <a:solidFill>
                <a:srgbClr val="FF3300"/>
              </a:solidFill>
              <a:prstDash val="solid"/>
              <a:round/>
              <a:headEnd type="none" w="med" len="med"/>
              <a:tailEnd type="arrow"/>
            </a:ln>
            <a:effectLst/>
          </p:spPr>
        </p:cxnSp>
      </p:grpSp>
    </p:spTree>
    <p:extLst>
      <p:ext uri="{BB962C8B-B14F-4D97-AF65-F5344CB8AC3E}">
        <p14:creationId xmlns:p14="http://schemas.microsoft.com/office/powerpoint/2010/main" val="21183654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par>
                          <p:cTn id="7" fill="hold">
                            <p:stCondLst>
                              <p:cond delay="0"/>
                            </p:stCondLst>
                            <p:childTnLst>
                              <p:par>
                                <p:cTn id="8" presetID="2" presetClass="entr" presetSubtype="4" fill="hold" nodeType="afterEffect">
                                  <p:stCondLst>
                                    <p:cond delay="1000"/>
                                  </p:stCondLst>
                                  <p:childTnLst>
                                    <p:set>
                                      <p:cBhvr>
                                        <p:cTn id="9" dur="1" fill="hold">
                                          <p:stCondLst>
                                            <p:cond delay="0"/>
                                          </p:stCondLst>
                                        </p:cTn>
                                        <p:tgtEl>
                                          <p:spTgt spid="27"/>
                                        </p:tgtEl>
                                        <p:attrNameLst>
                                          <p:attrName>style.visibility</p:attrName>
                                        </p:attrNameLst>
                                      </p:cBhvr>
                                      <p:to>
                                        <p:strVal val="visible"/>
                                      </p:to>
                                    </p:set>
                                    <p:anim calcmode="lin" valueType="num">
                                      <p:cBhvr additive="base">
                                        <p:cTn id="10" dur="500" fill="hold"/>
                                        <p:tgtEl>
                                          <p:spTgt spid="27"/>
                                        </p:tgtEl>
                                        <p:attrNameLst>
                                          <p:attrName>ppt_x</p:attrName>
                                        </p:attrNameLst>
                                      </p:cBhvr>
                                      <p:tavLst>
                                        <p:tav tm="0">
                                          <p:val>
                                            <p:strVal val="#ppt_x"/>
                                          </p:val>
                                        </p:tav>
                                        <p:tav tm="100000">
                                          <p:val>
                                            <p:strVal val="#ppt_x"/>
                                          </p:val>
                                        </p:tav>
                                      </p:tavLst>
                                    </p:anim>
                                    <p:anim calcmode="lin" valueType="num">
                                      <p:cBhvr additive="base">
                                        <p:cTn id="11"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12" fill="hold">
                      <p:stCondLst>
                        <p:cond delay="indefinite"/>
                      </p:stCondLst>
                      <p:childTnLst>
                        <p:par>
                          <p:cTn id="13" fill="hold">
                            <p:stCondLst>
                              <p:cond delay="0"/>
                            </p:stCondLst>
                            <p:childTnLst>
                              <p:par>
                                <p:cTn id="14" presetID="6" presetClass="entr" presetSubtype="16" fill="hold" nodeType="clickEffect">
                                  <p:stCondLst>
                                    <p:cond delay="0"/>
                                  </p:stCondLst>
                                  <p:childTnLst>
                                    <p:set>
                                      <p:cBhvr>
                                        <p:cTn id="15" dur="1" fill="hold">
                                          <p:stCondLst>
                                            <p:cond delay="0"/>
                                          </p:stCondLst>
                                        </p:cTn>
                                        <p:tgtEl>
                                          <p:spTgt spid="28"/>
                                        </p:tgtEl>
                                        <p:attrNameLst>
                                          <p:attrName>style.visibility</p:attrName>
                                        </p:attrNameLst>
                                      </p:cBhvr>
                                      <p:to>
                                        <p:strVal val="visible"/>
                                      </p:to>
                                    </p:set>
                                    <p:animEffect transition="in" filter="circle(in)">
                                      <p:cBhvr>
                                        <p:cTn id="16" dur="1500"/>
                                        <p:tgtEl>
                                          <p:spTgt spid="28"/>
                                        </p:tgtEl>
                                      </p:cBhvr>
                                    </p:animEffect>
                                  </p:childTnLst>
                                </p:cTn>
                              </p:par>
                            </p:childTnLst>
                          </p:cTn>
                        </p:par>
                        <p:par>
                          <p:cTn id="17" fill="hold">
                            <p:stCondLst>
                              <p:cond delay="1500"/>
                            </p:stCondLst>
                            <p:childTnLst>
                              <p:par>
                                <p:cTn id="18" presetID="6" presetClass="entr" presetSubtype="16" fill="hold" nodeType="afterEffect">
                                  <p:stCondLst>
                                    <p:cond delay="0"/>
                                  </p:stCondLst>
                                  <p:childTnLst>
                                    <p:set>
                                      <p:cBhvr>
                                        <p:cTn id="19" dur="1" fill="hold">
                                          <p:stCondLst>
                                            <p:cond delay="0"/>
                                          </p:stCondLst>
                                        </p:cTn>
                                        <p:tgtEl>
                                          <p:spTgt spid="29"/>
                                        </p:tgtEl>
                                        <p:attrNameLst>
                                          <p:attrName>style.visibility</p:attrName>
                                        </p:attrNameLst>
                                      </p:cBhvr>
                                      <p:to>
                                        <p:strVal val="visible"/>
                                      </p:to>
                                    </p:set>
                                    <p:animEffect transition="in" filter="circle(in)">
                                      <p:cBhvr>
                                        <p:cTn id="20" dur="1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1556792"/>
            <a:ext cx="7731385" cy="4320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972952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altLang="zh-CN" b="0" smtClean="0"/>
              <a:t>1. </a:t>
            </a:r>
            <a:r>
              <a:rPr lang="zh-CN" altLang="en-US" b="0" smtClean="0"/>
              <a:t>状态的种类</a:t>
            </a:r>
          </a:p>
        </p:txBody>
      </p:sp>
      <p:sp>
        <p:nvSpPr>
          <p:cNvPr id="13315" name="Rectangle 3"/>
          <p:cNvSpPr>
            <a:spLocks noGrp="1" noChangeArrowheads="1"/>
          </p:cNvSpPr>
          <p:nvPr>
            <p:ph type="body" idx="1"/>
          </p:nvPr>
        </p:nvSpPr>
        <p:spPr/>
        <p:txBody>
          <a:bodyPr/>
          <a:lstStyle/>
          <a:p>
            <a:r>
              <a:rPr lang="zh-CN" altLang="en-US" dirty="0" smtClean="0"/>
              <a:t>初始状态</a:t>
            </a:r>
            <a:r>
              <a:rPr lang="en-US" altLang="zh-CN" dirty="0" smtClean="0"/>
              <a:t>(Initial State) </a:t>
            </a:r>
          </a:p>
          <a:p>
            <a:pPr lvl="1"/>
            <a:r>
              <a:rPr lang="zh-CN" altLang="en-US" dirty="0" smtClean="0"/>
              <a:t>特殊状态，表明</a:t>
            </a:r>
            <a:r>
              <a:rPr lang="zh-CN" altLang="en-US" dirty="0"/>
              <a:t>状态机图</a:t>
            </a:r>
            <a:r>
              <a:rPr lang="zh-CN" altLang="en-US" dirty="0" smtClean="0"/>
              <a:t>状态的起点 </a:t>
            </a:r>
          </a:p>
        </p:txBody>
      </p:sp>
      <p:sp>
        <p:nvSpPr>
          <p:cNvPr id="13317" name="Text Box 5"/>
          <p:cNvSpPr txBox="1">
            <a:spLocks noChangeArrowheads="1"/>
          </p:cNvSpPr>
          <p:nvPr/>
        </p:nvSpPr>
        <p:spPr bwMode="auto">
          <a:xfrm>
            <a:off x="3708400" y="5013325"/>
            <a:ext cx="19431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a:spcBef>
                <a:spcPct val="50000"/>
              </a:spcBef>
              <a:buClrTx/>
              <a:buSzTx/>
              <a:buFont typeface="Arial" pitchFamily="34" charset="0"/>
              <a:buNone/>
            </a:pPr>
            <a:r>
              <a:rPr lang="zh-CN" altLang="en-US" sz="1800" b="0">
                <a:latin typeface="Verdana" pitchFamily="34" charset="0"/>
              </a:rPr>
              <a:t>图4 初始状态</a:t>
            </a:r>
          </a:p>
        </p:txBody>
      </p:sp>
      <p:pic>
        <p:nvPicPr>
          <p:cNvPr id="6"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l="15528" t="33411" r="15671" b="18795"/>
          <a:stretch/>
        </p:blipFill>
        <p:spPr bwMode="auto">
          <a:xfrm>
            <a:off x="4067944" y="3789040"/>
            <a:ext cx="820126" cy="6511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altLang="zh-CN" b="0" smtClean="0"/>
              <a:t>1. </a:t>
            </a:r>
            <a:r>
              <a:rPr lang="zh-CN" altLang="en-US" b="0" smtClean="0"/>
              <a:t>状态的种类</a:t>
            </a:r>
          </a:p>
        </p:txBody>
      </p:sp>
      <p:sp>
        <p:nvSpPr>
          <p:cNvPr id="14339" name="Rectangle 3"/>
          <p:cNvSpPr>
            <a:spLocks noGrp="1" noChangeArrowheads="1"/>
          </p:cNvSpPr>
          <p:nvPr>
            <p:ph type="body" idx="1"/>
          </p:nvPr>
        </p:nvSpPr>
        <p:spPr/>
        <p:txBody>
          <a:bodyPr/>
          <a:lstStyle/>
          <a:p>
            <a:r>
              <a:rPr lang="zh-CN" altLang="en-US" dirty="0" smtClean="0"/>
              <a:t>终止状态</a:t>
            </a:r>
            <a:r>
              <a:rPr lang="en-US" altLang="zh-CN" dirty="0" smtClean="0"/>
              <a:t>(Final State) </a:t>
            </a:r>
          </a:p>
          <a:p>
            <a:pPr lvl="1"/>
            <a:r>
              <a:rPr lang="zh-CN" altLang="en-US" dirty="0" smtClean="0"/>
              <a:t>特殊状态，进入此状态表明完成了</a:t>
            </a:r>
            <a:r>
              <a:rPr lang="zh-CN" altLang="en-US" dirty="0"/>
              <a:t>状态机图</a:t>
            </a:r>
            <a:r>
              <a:rPr lang="zh-CN" altLang="en-US" dirty="0" smtClean="0"/>
              <a:t>中状态转换历程的所有活动 </a:t>
            </a:r>
          </a:p>
        </p:txBody>
      </p:sp>
      <p:sp>
        <p:nvSpPr>
          <p:cNvPr id="14341" name="Text Box 8"/>
          <p:cNvSpPr txBox="1">
            <a:spLocks noChangeArrowheads="1"/>
          </p:cNvSpPr>
          <p:nvPr/>
        </p:nvSpPr>
        <p:spPr bwMode="auto">
          <a:xfrm>
            <a:off x="3635375" y="5373688"/>
            <a:ext cx="19431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a:spcBef>
                <a:spcPct val="50000"/>
              </a:spcBef>
              <a:buClrTx/>
              <a:buSzTx/>
              <a:buFont typeface="Arial" pitchFamily="34" charset="0"/>
              <a:buNone/>
            </a:pPr>
            <a:r>
              <a:rPr lang="zh-CN" altLang="en-US" sz="1800" b="0">
                <a:latin typeface="Verdana" pitchFamily="34" charset="0"/>
              </a:rPr>
              <a:t>图5 终止状态</a:t>
            </a:r>
          </a:p>
        </p:txBody>
      </p:sp>
      <p:pic>
        <p:nvPicPr>
          <p:cNvPr id="9219"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l="20213" t="33263" r="17662" b="22462"/>
          <a:stretch/>
        </p:blipFill>
        <p:spPr bwMode="auto">
          <a:xfrm>
            <a:off x="3923928" y="4005064"/>
            <a:ext cx="1149351" cy="9361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US" altLang="zh-CN" b="0" smtClean="0"/>
              <a:t>1. </a:t>
            </a:r>
            <a:r>
              <a:rPr lang="zh-CN" altLang="en-US" b="0" smtClean="0"/>
              <a:t>状态的种类</a:t>
            </a:r>
          </a:p>
        </p:txBody>
      </p:sp>
      <p:sp>
        <p:nvSpPr>
          <p:cNvPr id="15363" name="Rectangle 3"/>
          <p:cNvSpPr>
            <a:spLocks noGrp="1" noChangeArrowheads="1"/>
          </p:cNvSpPr>
          <p:nvPr>
            <p:ph type="body" idx="1"/>
          </p:nvPr>
        </p:nvSpPr>
        <p:spPr/>
        <p:txBody>
          <a:bodyPr/>
          <a:lstStyle/>
          <a:p>
            <a:r>
              <a:rPr lang="zh-CN" altLang="en-US" dirty="0" smtClean="0"/>
              <a:t>结合状态</a:t>
            </a:r>
            <a:r>
              <a:rPr lang="en-US" altLang="zh-CN" dirty="0" smtClean="0"/>
              <a:t>(Junction State) </a:t>
            </a:r>
          </a:p>
          <a:p>
            <a:pPr lvl="1"/>
            <a:r>
              <a:rPr lang="zh-CN" altLang="en-US" dirty="0" smtClean="0"/>
              <a:t>将两个转换连接成一次就可以完成的转换 </a:t>
            </a:r>
          </a:p>
        </p:txBody>
      </p:sp>
      <p:sp>
        <p:nvSpPr>
          <p:cNvPr id="15365" name="Text Box 5"/>
          <p:cNvSpPr txBox="1">
            <a:spLocks noChangeArrowheads="1"/>
          </p:cNvSpPr>
          <p:nvPr/>
        </p:nvSpPr>
        <p:spPr bwMode="auto">
          <a:xfrm>
            <a:off x="977081" y="5190332"/>
            <a:ext cx="19431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a:spcBef>
                <a:spcPct val="50000"/>
              </a:spcBef>
              <a:buClrTx/>
              <a:buSzTx/>
              <a:buFont typeface="Arial" pitchFamily="34" charset="0"/>
              <a:buNone/>
            </a:pPr>
            <a:r>
              <a:rPr lang="zh-CN" altLang="en-US" sz="1800" b="0" dirty="0">
                <a:latin typeface="Verdana" pitchFamily="34" charset="0"/>
              </a:rPr>
              <a:t>图6 结合状态</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9272" y="2636912"/>
            <a:ext cx="4320480" cy="394939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l="15528" t="33411" r="15671" b="18795"/>
          <a:stretch/>
        </p:blipFill>
        <p:spPr bwMode="auto">
          <a:xfrm>
            <a:off x="1331640" y="3891679"/>
            <a:ext cx="906819" cy="7199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altLang="zh-CN" b="0" smtClean="0"/>
              <a:t>1. </a:t>
            </a:r>
            <a:r>
              <a:rPr lang="zh-CN" altLang="en-US" b="0" smtClean="0"/>
              <a:t>状态的种类</a:t>
            </a:r>
          </a:p>
        </p:txBody>
      </p:sp>
      <p:sp>
        <p:nvSpPr>
          <p:cNvPr id="16387" name="Rectangle 3"/>
          <p:cNvSpPr>
            <a:spLocks noGrp="1" noChangeArrowheads="1"/>
          </p:cNvSpPr>
          <p:nvPr>
            <p:ph type="body" idx="1"/>
          </p:nvPr>
        </p:nvSpPr>
        <p:spPr/>
        <p:txBody>
          <a:bodyPr/>
          <a:lstStyle/>
          <a:p>
            <a:r>
              <a:rPr lang="zh-CN" altLang="en-US" dirty="0" smtClean="0"/>
              <a:t>历史状态</a:t>
            </a:r>
            <a:r>
              <a:rPr lang="en-US" altLang="zh-CN" dirty="0" smtClean="0"/>
              <a:t>(History State) </a:t>
            </a:r>
          </a:p>
          <a:p>
            <a:pPr lvl="1"/>
            <a:r>
              <a:rPr lang="zh-CN" altLang="en-US" dirty="0" smtClean="0"/>
              <a:t>保存</a:t>
            </a:r>
            <a:r>
              <a:rPr lang="zh-CN" altLang="en-US" dirty="0"/>
              <a:t>复合</a:t>
            </a:r>
            <a:r>
              <a:rPr lang="zh-CN" altLang="en-US" dirty="0" smtClean="0"/>
              <a:t>状态中先前被激活的状态</a:t>
            </a:r>
          </a:p>
        </p:txBody>
      </p:sp>
      <p:sp>
        <p:nvSpPr>
          <p:cNvPr id="16388" name="Text Box 4"/>
          <p:cNvSpPr txBox="1">
            <a:spLocks noChangeArrowheads="1"/>
          </p:cNvSpPr>
          <p:nvPr/>
        </p:nvSpPr>
        <p:spPr bwMode="auto">
          <a:xfrm>
            <a:off x="3635375" y="5373688"/>
            <a:ext cx="19431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a:spcBef>
                <a:spcPct val="50000"/>
              </a:spcBef>
              <a:buClrTx/>
              <a:buSzTx/>
              <a:buFont typeface="Arial" pitchFamily="34" charset="0"/>
              <a:buNone/>
            </a:pPr>
            <a:r>
              <a:rPr lang="zh-CN" altLang="en-US" sz="1800" b="0">
                <a:latin typeface="Verdana" pitchFamily="34" charset="0"/>
              </a:rPr>
              <a:t>图7 历史状态</a:t>
            </a:r>
          </a:p>
        </p:txBody>
      </p:sp>
      <p:pic>
        <p:nvPicPr>
          <p:cNvPr id="8195"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l="20400" t="30450" r="17829" b="21091"/>
          <a:stretch/>
        </p:blipFill>
        <p:spPr bwMode="auto">
          <a:xfrm>
            <a:off x="3851920" y="3367758"/>
            <a:ext cx="1009335" cy="9049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3688" y="620688"/>
            <a:ext cx="4896544" cy="5488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9529176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r>
              <a:rPr lang="zh-CN" altLang="en-US" b="0" dirty="0" smtClean="0"/>
              <a:t>2.11--状态机图(State </a:t>
            </a:r>
            <a:r>
              <a:rPr lang="en-US" altLang="zh-CN" b="0" dirty="0" smtClean="0"/>
              <a:t>Machine</a:t>
            </a:r>
            <a:r>
              <a:rPr lang="zh-CN" altLang="en-US" b="0" dirty="0" smtClean="0"/>
              <a:t> Diagram)</a:t>
            </a:r>
            <a:r>
              <a:rPr lang="zh-CN" altLang="en-US" dirty="0" smtClean="0"/>
              <a:t> </a:t>
            </a:r>
          </a:p>
        </p:txBody>
      </p:sp>
      <p:sp>
        <p:nvSpPr>
          <p:cNvPr id="3075" name="Rectangle 3"/>
          <p:cNvSpPr>
            <a:spLocks noGrp="1" noChangeArrowheads="1"/>
          </p:cNvSpPr>
          <p:nvPr>
            <p:ph type="body" idx="1"/>
          </p:nvPr>
        </p:nvSpPr>
        <p:spPr/>
        <p:txBody>
          <a:bodyPr/>
          <a:lstStyle/>
          <a:p>
            <a:r>
              <a:rPr lang="en-US" altLang="zh-CN" dirty="0" smtClean="0"/>
              <a:t>1  </a:t>
            </a:r>
            <a:r>
              <a:rPr lang="zh-CN" altLang="en-US" dirty="0" smtClean="0"/>
              <a:t>基于状态的对象行为建模	</a:t>
            </a:r>
          </a:p>
          <a:p>
            <a:r>
              <a:rPr lang="en-US" altLang="zh-CN" dirty="0" smtClean="0"/>
              <a:t>2  </a:t>
            </a:r>
            <a:r>
              <a:rPr lang="zh-CN" altLang="en-US" dirty="0" smtClean="0"/>
              <a:t>状态</a:t>
            </a:r>
            <a:r>
              <a:rPr lang="zh-CN" altLang="en-US" dirty="0"/>
              <a:t>机</a:t>
            </a:r>
            <a:r>
              <a:rPr lang="zh-CN" altLang="en-US" dirty="0" smtClean="0"/>
              <a:t>图	</a:t>
            </a:r>
          </a:p>
          <a:p>
            <a:r>
              <a:rPr lang="en-US" altLang="zh-CN" dirty="0" smtClean="0"/>
              <a:t>3  </a:t>
            </a:r>
            <a:r>
              <a:rPr lang="zh-CN" altLang="en-US" dirty="0" smtClean="0"/>
              <a:t>状态机图的表示方法	</a:t>
            </a:r>
          </a:p>
          <a:p>
            <a:r>
              <a:rPr lang="en-US" altLang="zh-CN" dirty="0" smtClean="0"/>
              <a:t>4  </a:t>
            </a:r>
            <a:r>
              <a:rPr lang="zh-CN" altLang="en-US" dirty="0" smtClean="0"/>
              <a:t>案例分析	</a:t>
            </a:r>
          </a:p>
          <a:p>
            <a:r>
              <a:rPr lang="en-US" altLang="zh-CN" dirty="0" smtClean="0"/>
              <a:t>5  </a:t>
            </a:r>
            <a:r>
              <a:rPr lang="zh-CN" altLang="en-US" dirty="0" smtClean="0"/>
              <a:t>总结</a:t>
            </a:r>
          </a:p>
          <a:p>
            <a:endParaRPr lang="en-US" altLang="zh-CN" dirty="0" smtClean="0"/>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altLang="zh-CN" b="0" smtClean="0"/>
              <a:t>3.1 </a:t>
            </a:r>
            <a:r>
              <a:rPr lang="zh-CN" altLang="en-US" b="0" smtClean="0"/>
              <a:t>状态</a:t>
            </a:r>
          </a:p>
        </p:txBody>
      </p:sp>
      <p:sp>
        <p:nvSpPr>
          <p:cNvPr id="17411" name="Rectangle 3"/>
          <p:cNvSpPr>
            <a:spLocks noGrp="1" noChangeArrowheads="1"/>
          </p:cNvSpPr>
          <p:nvPr>
            <p:ph type="body" idx="1"/>
          </p:nvPr>
        </p:nvSpPr>
        <p:spPr/>
        <p:txBody>
          <a:bodyPr/>
          <a:lstStyle/>
          <a:p>
            <a:r>
              <a:rPr lang="en-US" altLang="zh-CN" b="0" smtClean="0"/>
              <a:t>1. </a:t>
            </a:r>
            <a:r>
              <a:rPr lang="zh-CN" altLang="en-US" b="0" smtClean="0"/>
              <a:t>状态的种类</a:t>
            </a:r>
            <a:r>
              <a:rPr lang="zh-CN" altLang="en-US" smtClean="0"/>
              <a:t> </a:t>
            </a:r>
          </a:p>
          <a:p>
            <a:r>
              <a:rPr lang="en-US" altLang="zh-CN" b="0" smtClean="0">
                <a:solidFill>
                  <a:srgbClr val="FF3300"/>
                </a:solidFill>
              </a:rPr>
              <a:t>2. </a:t>
            </a:r>
            <a:r>
              <a:rPr lang="zh-CN" altLang="en-US" b="0" smtClean="0">
                <a:solidFill>
                  <a:srgbClr val="FF3300"/>
                </a:solidFill>
              </a:rPr>
              <a:t>状态内部的活动</a:t>
            </a:r>
            <a:r>
              <a:rPr lang="zh-CN" altLang="en-US" smtClean="0">
                <a:solidFill>
                  <a:srgbClr val="FF3300"/>
                </a:solidFill>
              </a:rPr>
              <a:t> </a:t>
            </a:r>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altLang="zh-CN" b="0" smtClean="0">
                <a:solidFill>
                  <a:schemeClr val="tx1"/>
                </a:solidFill>
              </a:rPr>
              <a:t>2. </a:t>
            </a:r>
            <a:r>
              <a:rPr lang="zh-CN" altLang="en-US" b="0" smtClean="0">
                <a:solidFill>
                  <a:schemeClr val="tx1"/>
                </a:solidFill>
              </a:rPr>
              <a:t>状态内部的活动</a:t>
            </a:r>
          </a:p>
        </p:txBody>
      </p:sp>
      <p:sp>
        <p:nvSpPr>
          <p:cNvPr id="18435" name="Rectangle 3"/>
          <p:cNvSpPr>
            <a:spLocks noGrp="1" noChangeArrowheads="1"/>
          </p:cNvSpPr>
          <p:nvPr>
            <p:ph type="body" idx="1"/>
          </p:nvPr>
        </p:nvSpPr>
        <p:spPr/>
        <p:txBody>
          <a:bodyPr/>
          <a:lstStyle/>
          <a:p>
            <a:pPr>
              <a:spcAft>
                <a:spcPts val="600"/>
              </a:spcAft>
            </a:pPr>
            <a:r>
              <a:rPr lang="zh-CN" altLang="en-US" sz="2600" dirty="0" smtClean="0"/>
              <a:t>状态的内部活动</a:t>
            </a:r>
            <a:r>
              <a:rPr lang="en-US" altLang="zh-CN" sz="2600" dirty="0" smtClean="0"/>
              <a:t>(Internal Activity)</a:t>
            </a:r>
            <a:r>
              <a:rPr lang="zh-CN" altLang="en-US" sz="2600" dirty="0" smtClean="0"/>
              <a:t>表示在特定状态下对象可执行的功能</a:t>
            </a:r>
          </a:p>
          <a:p>
            <a:pPr>
              <a:spcAft>
                <a:spcPts val="600"/>
              </a:spcAft>
            </a:pPr>
            <a:r>
              <a:rPr lang="zh-CN" altLang="en-US" sz="2600" dirty="0" smtClean="0"/>
              <a:t>一个状态可以有若干相关活动，这些活动可以是由状态内部的事件触发的内部活动，也可能是由迁移的开始或结束自动触发的活动</a:t>
            </a:r>
          </a:p>
          <a:p>
            <a:pPr>
              <a:spcAft>
                <a:spcPts val="600"/>
              </a:spcAft>
            </a:pPr>
            <a:r>
              <a:rPr lang="zh-CN" altLang="en-US" sz="2600" dirty="0" smtClean="0"/>
              <a:t>这些活动可以是操作、属性或者任何触发事件的参数，它可能是产生诸如发送信号或调用某个操作，包括给另一个对象发送消息、创建和销毁对象等 </a:t>
            </a:r>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ChangeArrowheads="1"/>
          </p:cNvSpPr>
          <p:nvPr/>
        </p:nvSpPr>
        <p:spPr bwMode="auto">
          <a:xfrm>
            <a:off x="755650" y="4294188"/>
            <a:ext cx="7416800" cy="1152525"/>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eaLnBrk="1" hangingPunct="1">
              <a:spcBef>
                <a:spcPct val="0"/>
              </a:spcBef>
              <a:buClrTx/>
              <a:buSzTx/>
              <a:buFont typeface="Arial" pitchFamily="34" charset="0"/>
              <a:buNone/>
            </a:pPr>
            <a:endParaRPr lang="zh-CN" altLang="en-US" sz="2400" b="0"/>
          </a:p>
        </p:txBody>
      </p:sp>
      <p:sp>
        <p:nvSpPr>
          <p:cNvPr id="19459" name="Rectangle 3"/>
          <p:cNvSpPr>
            <a:spLocks noGrp="1" noChangeArrowheads="1"/>
          </p:cNvSpPr>
          <p:nvPr>
            <p:ph type="title"/>
          </p:nvPr>
        </p:nvSpPr>
        <p:spPr/>
        <p:txBody>
          <a:bodyPr/>
          <a:lstStyle/>
          <a:p>
            <a:r>
              <a:rPr lang="en-US" altLang="zh-CN" b="0" smtClean="0">
                <a:solidFill>
                  <a:schemeClr val="tx1"/>
                </a:solidFill>
              </a:rPr>
              <a:t>2. </a:t>
            </a:r>
            <a:r>
              <a:rPr lang="zh-CN" altLang="en-US" b="0" smtClean="0">
                <a:solidFill>
                  <a:schemeClr val="tx1"/>
                </a:solidFill>
              </a:rPr>
              <a:t>状态内部的活动</a:t>
            </a:r>
          </a:p>
        </p:txBody>
      </p:sp>
      <p:sp>
        <p:nvSpPr>
          <p:cNvPr id="19460" name="Rectangle 4"/>
          <p:cNvSpPr>
            <a:spLocks noGrp="1" noChangeArrowheads="1"/>
          </p:cNvSpPr>
          <p:nvPr>
            <p:ph type="body" idx="1"/>
          </p:nvPr>
        </p:nvSpPr>
        <p:spPr/>
        <p:txBody>
          <a:bodyPr/>
          <a:lstStyle/>
          <a:p>
            <a:r>
              <a:rPr lang="zh-CN" altLang="en-US" smtClean="0"/>
              <a:t>应用标签来表示状态的内部活动，一个活动可以采用下面的形式描述，并放置在表示状态的圆角矩形中：</a:t>
            </a:r>
            <a:endParaRPr lang="zh-CN" altLang="en-US" i="1" smtClean="0"/>
          </a:p>
          <a:p>
            <a:pPr>
              <a:buFont typeface="Wingdings" pitchFamily="2" charset="2"/>
              <a:buNone/>
            </a:pPr>
            <a:endParaRPr lang="zh-CN" altLang="en-US" i="1" smtClean="0"/>
          </a:p>
          <a:p>
            <a:pPr>
              <a:buFont typeface="Wingdings" pitchFamily="2" charset="2"/>
              <a:buNone/>
            </a:pPr>
            <a:r>
              <a:rPr lang="zh-CN" altLang="en-US" i="1" smtClean="0"/>
              <a:t>                    标签</a:t>
            </a:r>
            <a:r>
              <a:rPr lang="en-US" altLang="zh-CN" i="1" smtClean="0"/>
              <a:t>/</a:t>
            </a:r>
            <a:r>
              <a:rPr lang="zh-CN" altLang="en-US" i="1" smtClean="0"/>
              <a:t>活动表达式</a:t>
            </a:r>
          </a:p>
          <a:p>
            <a:pPr>
              <a:buFont typeface="Wingdings" pitchFamily="2" charset="2"/>
              <a:buNone/>
            </a:pPr>
            <a:r>
              <a:rPr lang="zh-CN" altLang="en-US" i="1" smtClean="0"/>
              <a:t> </a:t>
            </a:r>
          </a:p>
          <a:p>
            <a:pPr>
              <a:buFont typeface="Wingdings" pitchFamily="2" charset="2"/>
              <a:buNone/>
            </a:pPr>
            <a:r>
              <a:rPr lang="zh-CN" altLang="en-US" i="1" smtClean="0"/>
              <a:t>               </a:t>
            </a:r>
            <a:r>
              <a:rPr lang="en-US" altLang="zh-CN" i="1" smtClean="0"/>
              <a:t>label / activity expression</a:t>
            </a:r>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altLang="zh-CN" b="0" smtClean="0">
                <a:solidFill>
                  <a:schemeClr val="tx1"/>
                </a:solidFill>
              </a:rPr>
              <a:t>2. </a:t>
            </a:r>
            <a:r>
              <a:rPr lang="zh-CN" altLang="en-US" b="0" smtClean="0">
                <a:solidFill>
                  <a:schemeClr val="tx1"/>
                </a:solidFill>
              </a:rPr>
              <a:t>状态内部的活动</a:t>
            </a:r>
          </a:p>
        </p:txBody>
      </p:sp>
      <p:sp>
        <p:nvSpPr>
          <p:cNvPr id="20483" name="Rectangle 3"/>
          <p:cNvSpPr>
            <a:spLocks noGrp="1" noChangeArrowheads="1"/>
          </p:cNvSpPr>
          <p:nvPr>
            <p:ph type="body" idx="1"/>
          </p:nvPr>
        </p:nvSpPr>
        <p:spPr>
          <a:xfrm>
            <a:off x="755650" y="1700213"/>
            <a:ext cx="8064822" cy="4465637"/>
          </a:xfrm>
        </p:spPr>
        <p:txBody>
          <a:bodyPr/>
          <a:lstStyle/>
          <a:p>
            <a:pPr>
              <a:spcAft>
                <a:spcPts val="600"/>
              </a:spcAft>
            </a:pPr>
            <a:r>
              <a:rPr lang="en-US" altLang="zh-CN" sz="2400" dirty="0" smtClean="0"/>
              <a:t>UML</a:t>
            </a:r>
            <a:r>
              <a:rPr lang="zh-CN" altLang="en-US" sz="2400" dirty="0" smtClean="0"/>
              <a:t>提供了三种标签来</a:t>
            </a:r>
            <a:r>
              <a:rPr lang="zh-CN" altLang="en-US" sz="2400" dirty="0" smtClean="0"/>
              <a:t>表示内部活动</a:t>
            </a:r>
            <a:r>
              <a:rPr lang="zh-CN" altLang="en-US" sz="2400" dirty="0" smtClean="0"/>
              <a:t>：</a:t>
            </a:r>
          </a:p>
          <a:p>
            <a:pPr lvl="1">
              <a:spcAft>
                <a:spcPts val="600"/>
              </a:spcAft>
            </a:pPr>
            <a:r>
              <a:rPr lang="en-US" altLang="zh-CN" sz="2400" dirty="0" smtClean="0"/>
              <a:t>entry</a:t>
            </a:r>
            <a:r>
              <a:rPr lang="zh-CN" altLang="en-US" sz="2400" dirty="0" smtClean="0"/>
              <a:t>：当进入一个状态的时候被自动触发，该活动在状态中其他任何活动之前被自动触发</a:t>
            </a:r>
          </a:p>
          <a:p>
            <a:pPr lvl="1">
              <a:spcAft>
                <a:spcPts val="600"/>
              </a:spcAft>
            </a:pPr>
            <a:r>
              <a:rPr lang="en-US" altLang="zh-CN" sz="2400" dirty="0" smtClean="0"/>
              <a:t>do</a:t>
            </a:r>
            <a:r>
              <a:rPr lang="zh-CN" altLang="en-US" sz="2400" dirty="0" smtClean="0"/>
              <a:t>：当状态处于激活时执行</a:t>
            </a:r>
            <a:r>
              <a:rPr lang="en-US" altLang="zh-CN" sz="2400" dirty="0" smtClean="0"/>
              <a:t>do</a:t>
            </a:r>
            <a:r>
              <a:rPr lang="zh-CN" altLang="en-US" sz="2400" dirty="0" smtClean="0"/>
              <a:t>活动，</a:t>
            </a:r>
            <a:r>
              <a:rPr lang="en-US" altLang="zh-CN" sz="2400" dirty="0" smtClean="0"/>
              <a:t>do</a:t>
            </a:r>
            <a:r>
              <a:rPr lang="zh-CN" altLang="en-US" sz="2400" dirty="0" smtClean="0"/>
              <a:t>活动在进入活动之后执行，并且一直运行到它本身完成</a:t>
            </a:r>
          </a:p>
          <a:p>
            <a:pPr lvl="1">
              <a:spcAft>
                <a:spcPts val="600"/>
              </a:spcAft>
            </a:pPr>
            <a:r>
              <a:rPr lang="en-US" altLang="zh-CN" sz="2400" dirty="0" smtClean="0"/>
              <a:t>exit</a:t>
            </a:r>
            <a:r>
              <a:rPr lang="zh-CN" altLang="en-US" sz="2400" dirty="0" smtClean="0"/>
              <a:t>：当离开一个状态的时候被自动触发，该活动在该状态结束之前，所有的其他活动都完成后被触发</a:t>
            </a:r>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Text Box 8"/>
          <p:cNvSpPr txBox="1">
            <a:spLocks noChangeArrowheads="1"/>
          </p:cNvSpPr>
          <p:nvPr/>
        </p:nvSpPr>
        <p:spPr bwMode="auto">
          <a:xfrm>
            <a:off x="3347864" y="6093296"/>
            <a:ext cx="273685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a:spcBef>
                <a:spcPct val="50000"/>
              </a:spcBef>
              <a:buClrTx/>
              <a:buSzTx/>
              <a:buFont typeface="Arial" pitchFamily="34" charset="0"/>
              <a:buNone/>
            </a:pPr>
            <a:r>
              <a:rPr lang="zh-CN" altLang="en-US" sz="1800" b="0" dirty="0">
                <a:latin typeface="Verdana" pitchFamily="34" charset="0"/>
              </a:rPr>
              <a:t>图8 </a:t>
            </a:r>
            <a:r>
              <a:rPr lang="zh-CN" altLang="en-US" sz="1800" b="0" dirty="0" smtClean="0">
                <a:latin typeface="Verdana" pitchFamily="34" charset="0"/>
              </a:rPr>
              <a:t>带有内部活动</a:t>
            </a:r>
            <a:r>
              <a:rPr lang="zh-CN" altLang="en-US" sz="1800" b="0" dirty="0">
                <a:latin typeface="Verdana" pitchFamily="34" charset="0"/>
              </a:rPr>
              <a:t>的</a:t>
            </a:r>
            <a:r>
              <a:rPr lang="zh-CN" altLang="en-US" sz="1800" b="0" dirty="0" smtClean="0">
                <a:latin typeface="Verdana" pitchFamily="34" charset="0"/>
              </a:rPr>
              <a:t>状态</a:t>
            </a:r>
            <a:endParaRPr lang="zh-CN" altLang="en-US" sz="1800" dirty="0">
              <a:latin typeface="Verdana" pitchFamily="34" charset="0"/>
            </a:endParaRPr>
          </a:p>
        </p:txBody>
      </p:sp>
      <p:sp>
        <p:nvSpPr>
          <p:cNvPr id="21508" name="Rectangle 9"/>
          <p:cNvSpPr>
            <a:spLocks noChangeArrowheads="1"/>
          </p:cNvSpPr>
          <p:nvPr/>
        </p:nvSpPr>
        <p:spPr bwMode="auto">
          <a:xfrm>
            <a:off x="574675" y="304800"/>
            <a:ext cx="8001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a:spcBef>
                <a:spcPct val="0"/>
              </a:spcBef>
              <a:buClrTx/>
              <a:buSzTx/>
              <a:buFontTx/>
              <a:buNone/>
            </a:pPr>
            <a:r>
              <a:rPr lang="en-US" altLang="zh-CN" sz="3600" b="0">
                <a:latin typeface="Times New Roman" pitchFamily="18" charset="0"/>
                <a:ea typeface="幼圆" pitchFamily="49" charset="-122"/>
              </a:rPr>
              <a:t>2. </a:t>
            </a:r>
            <a:r>
              <a:rPr lang="zh-CN" altLang="en-US" sz="3600" b="0">
                <a:latin typeface="Times New Roman" pitchFamily="18" charset="0"/>
                <a:ea typeface="幼圆" pitchFamily="49" charset="-122"/>
              </a:rPr>
              <a:t>状态内部的活动</a:t>
            </a:r>
          </a:p>
        </p:txBody>
      </p:sp>
      <p:pic>
        <p:nvPicPr>
          <p:cNvPr id="717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4868" t="14149" r="6060" b="9265"/>
          <a:stretch/>
        </p:blipFill>
        <p:spPr bwMode="auto">
          <a:xfrm>
            <a:off x="1306928" y="1700808"/>
            <a:ext cx="3409361" cy="21812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1"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l="4382" t="17955" r="5820" b="10040"/>
          <a:stretch/>
        </p:blipFill>
        <p:spPr bwMode="auto">
          <a:xfrm>
            <a:off x="4266219" y="3645024"/>
            <a:ext cx="4013009" cy="20048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7171"/>
                                        </p:tgtEl>
                                        <p:attrNameLst>
                                          <p:attrName>style.visibility</p:attrName>
                                        </p:attrNameLst>
                                      </p:cBhvr>
                                      <p:to>
                                        <p:strVal val="visible"/>
                                      </p:to>
                                    </p:set>
                                    <p:anim calcmode="lin" valueType="num">
                                      <p:cBhvr additive="base">
                                        <p:cTn id="12" dur="500" fill="hold"/>
                                        <p:tgtEl>
                                          <p:spTgt spid="7171"/>
                                        </p:tgtEl>
                                        <p:attrNameLst>
                                          <p:attrName>ppt_x</p:attrName>
                                        </p:attrNameLst>
                                      </p:cBhvr>
                                      <p:tavLst>
                                        <p:tav tm="0">
                                          <p:val>
                                            <p:strVal val="#ppt_x"/>
                                          </p:val>
                                        </p:tav>
                                        <p:tav tm="100000">
                                          <p:val>
                                            <p:strVal val="#ppt_x"/>
                                          </p:val>
                                        </p:tav>
                                      </p:tavLst>
                                    </p:anim>
                                    <p:anim calcmode="lin" valueType="num">
                                      <p:cBhvr additive="base">
                                        <p:cTn id="13" dur="500" fill="hold"/>
                                        <p:tgtEl>
                                          <p:spTgt spid="717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pic>
        <p:nvPicPr>
          <p:cNvPr id="4"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522288" y="815975"/>
            <a:ext cx="8107362" cy="5275263"/>
          </a:xfrm>
        </p:spPr>
      </p:pic>
    </p:spTree>
    <p:extLst>
      <p:ext uri="{BB962C8B-B14F-4D97-AF65-F5344CB8AC3E}">
        <p14:creationId xmlns:p14="http://schemas.microsoft.com/office/powerpoint/2010/main" val="321298059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ltLang="zh-CN" smtClean="0"/>
              <a:t>3  </a:t>
            </a:r>
            <a:r>
              <a:rPr lang="zh-CN" altLang="en-US" smtClean="0"/>
              <a:t>状态图的表示方法</a:t>
            </a:r>
          </a:p>
        </p:txBody>
      </p:sp>
      <p:sp>
        <p:nvSpPr>
          <p:cNvPr id="22531" name="Rectangle 3"/>
          <p:cNvSpPr>
            <a:spLocks noGrp="1" noChangeArrowheads="1"/>
          </p:cNvSpPr>
          <p:nvPr>
            <p:ph type="body" idx="1"/>
          </p:nvPr>
        </p:nvSpPr>
        <p:spPr/>
        <p:txBody>
          <a:bodyPr/>
          <a:lstStyle/>
          <a:p>
            <a:r>
              <a:rPr lang="en-US" altLang="zh-CN" smtClean="0"/>
              <a:t>3.1 </a:t>
            </a:r>
            <a:r>
              <a:rPr lang="zh-CN" altLang="en-US" smtClean="0"/>
              <a:t>状态	</a:t>
            </a:r>
          </a:p>
          <a:p>
            <a:r>
              <a:rPr lang="en-US" altLang="zh-CN" smtClean="0">
                <a:solidFill>
                  <a:srgbClr val="FF3300"/>
                </a:solidFill>
              </a:rPr>
              <a:t>3.2 </a:t>
            </a:r>
            <a:r>
              <a:rPr lang="zh-CN" altLang="en-US" smtClean="0">
                <a:solidFill>
                  <a:srgbClr val="FF3300"/>
                </a:solidFill>
              </a:rPr>
              <a:t>迁移	</a:t>
            </a:r>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zh-CN" dirty="0" smtClean="0">
                <a:solidFill>
                  <a:schemeClr val="tx1"/>
                </a:solidFill>
              </a:rPr>
              <a:t>3.2 </a:t>
            </a:r>
            <a:r>
              <a:rPr lang="zh-CN" altLang="en-US" dirty="0" smtClean="0">
                <a:solidFill>
                  <a:schemeClr val="tx1"/>
                </a:solidFill>
              </a:rPr>
              <a:t>迁移</a:t>
            </a:r>
          </a:p>
        </p:txBody>
      </p:sp>
      <p:sp>
        <p:nvSpPr>
          <p:cNvPr id="23555" name="Rectangle 3"/>
          <p:cNvSpPr>
            <a:spLocks noGrp="1" noChangeArrowheads="1"/>
          </p:cNvSpPr>
          <p:nvPr>
            <p:ph type="body" idx="1"/>
          </p:nvPr>
        </p:nvSpPr>
        <p:spPr>
          <a:xfrm>
            <a:off x="395288" y="1700213"/>
            <a:ext cx="8640762" cy="4465637"/>
          </a:xfrm>
        </p:spPr>
        <p:txBody>
          <a:bodyPr/>
          <a:lstStyle/>
          <a:p>
            <a:pPr>
              <a:spcAft>
                <a:spcPts val="600"/>
              </a:spcAft>
            </a:pPr>
            <a:r>
              <a:rPr lang="zh-CN" altLang="en-US" dirty="0" smtClean="0"/>
              <a:t>迁移指从一个状态到另一个状态的瞬间变化过程</a:t>
            </a:r>
          </a:p>
          <a:p>
            <a:pPr>
              <a:spcAft>
                <a:spcPts val="600"/>
              </a:spcAft>
            </a:pPr>
            <a:r>
              <a:rPr lang="zh-CN" altLang="en-US" dirty="0" smtClean="0"/>
              <a:t>从源状态到目标状态一发生变化，就称发生了迁移</a:t>
            </a:r>
          </a:p>
          <a:p>
            <a:pPr>
              <a:spcAft>
                <a:spcPts val="600"/>
              </a:spcAft>
            </a:pPr>
            <a:r>
              <a:rPr lang="en-US" altLang="zh-CN" dirty="0" smtClean="0"/>
              <a:t>UML</a:t>
            </a:r>
            <a:r>
              <a:rPr lang="zh-CN" altLang="en-US" dirty="0" smtClean="0"/>
              <a:t>用从源状态到目标状态的带开放式箭头的实线表示迁移，箭头指向目标状态 </a:t>
            </a:r>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2" name="灯片编号占位符 5"/>
          <p:cNvSpPr>
            <a:spLocks noGrp="1"/>
          </p:cNvSpPr>
          <p:nvPr>
            <p:ph type="sldNum" sz="quarter" idx="4294967295"/>
          </p:nvPr>
        </p:nvSpPr>
        <p:spPr>
          <a:xfrm>
            <a:off x="7019925" y="6553200"/>
            <a:ext cx="1905000" cy="304800"/>
          </a:xfrm>
          <a:prstGeom prst="rect">
            <a:avLst/>
          </a:prstGeom>
          <a:noFill/>
        </p:spPr>
        <p:txBody>
          <a:bodyPr/>
          <a:lstStyle/>
          <a:p>
            <a:r>
              <a:rPr lang="en-US" altLang="zh-CN" smtClean="0"/>
              <a:t>-</a:t>
            </a:r>
            <a:fld id="{1E1C302F-F07C-4C24-A62F-F3F328819228}" type="slidenum">
              <a:rPr lang="en-US" altLang="zh-CN" smtClean="0"/>
              <a:pPr/>
              <a:t>28</a:t>
            </a:fld>
            <a:r>
              <a:rPr lang="en-US" altLang="zh-CN" smtClean="0"/>
              <a:t>-</a:t>
            </a:r>
          </a:p>
        </p:txBody>
      </p:sp>
      <p:sp>
        <p:nvSpPr>
          <p:cNvPr id="235523" name="Rectangle 2"/>
          <p:cNvSpPr>
            <a:spLocks noGrp="1" noChangeArrowheads="1"/>
          </p:cNvSpPr>
          <p:nvPr>
            <p:ph type="body" idx="1"/>
          </p:nvPr>
        </p:nvSpPr>
        <p:spPr>
          <a:xfrm>
            <a:off x="755576" y="1556792"/>
            <a:ext cx="7772400" cy="3313435"/>
          </a:xfrm>
        </p:spPr>
        <p:txBody>
          <a:bodyPr/>
          <a:lstStyle/>
          <a:p>
            <a:pPr eaLnBrk="1" hangingPunct="1"/>
            <a:r>
              <a:rPr lang="zh-CN" altLang="en-US" sz="2400" dirty="0"/>
              <a:t>迁移</a:t>
            </a:r>
            <a:r>
              <a:rPr lang="zh-CN" altLang="en-US" sz="2400" dirty="0" smtClean="0"/>
              <a:t>组成：</a:t>
            </a:r>
          </a:p>
          <a:p>
            <a:pPr lvl="1" eaLnBrk="1" hangingPunct="1"/>
            <a:r>
              <a:rPr lang="zh-CN" altLang="en-US" sz="2400" dirty="0" smtClean="0"/>
              <a:t>源状态：即受转换影响的状态</a:t>
            </a:r>
          </a:p>
          <a:p>
            <a:pPr lvl="1" eaLnBrk="1" hangingPunct="1"/>
            <a:r>
              <a:rPr lang="zh-CN" altLang="en-US" sz="2400" dirty="0" smtClean="0"/>
              <a:t>目标状态：当转换完成后对象的状态 </a:t>
            </a:r>
          </a:p>
          <a:p>
            <a:pPr lvl="1" eaLnBrk="1" hangingPunct="1"/>
            <a:r>
              <a:rPr lang="zh-CN" altLang="en-US" sz="2400" dirty="0" smtClean="0"/>
              <a:t>触发事件：用来为转换定义一个事件，包括调用、改变、信号、时间四类事件</a:t>
            </a:r>
          </a:p>
          <a:p>
            <a:pPr lvl="1" eaLnBrk="1" hangingPunct="1"/>
            <a:r>
              <a:rPr lang="zh-CN" altLang="en-US" sz="2400" dirty="0" smtClean="0"/>
              <a:t>监护条件：布尔表达式，决定是否激活转换</a:t>
            </a:r>
          </a:p>
          <a:p>
            <a:pPr lvl="1" eaLnBrk="1" hangingPunct="1"/>
            <a:r>
              <a:rPr lang="zh-CN" altLang="en-US" sz="2400" dirty="0" smtClean="0"/>
              <a:t>动作：转换激活时的操作</a:t>
            </a:r>
          </a:p>
          <a:p>
            <a:pPr eaLnBrk="1" hangingPunct="1"/>
            <a:endParaRPr lang="zh-CN" altLang="en-US" sz="2400" dirty="0" smtClean="0"/>
          </a:p>
        </p:txBody>
      </p:sp>
      <p:pic>
        <p:nvPicPr>
          <p:cNvPr id="235524" name="Picture 3"/>
          <p:cNvPicPr>
            <a:picLocks noChangeAspect="1" noChangeArrowheads="1"/>
          </p:cNvPicPr>
          <p:nvPr/>
        </p:nvPicPr>
        <p:blipFill>
          <a:blip r:embed="rId2" cstate="print"/>
          <a:srcRect/>
          <a:stretch>
            <a:fillRect/>
          </a:stretch>
        </p:blipFill>
        <p:spPr bwMode="auto">
          <a:xfrm>
            <a:off x="1560502" y="4725144"/>
            <a:ext cx="6408737" cy="1685925"/>
          </a:xfrm>
          <a:prstGeom prst="rect">
            <a:avLst/>
          </a:prstGeom>
          <a:noFill/>
          <a:ln w="9525">
            <a:noFill/>
            <a:miter lim="800000"/>
            <a:headEnd/>
            <a:tailEnd/>
          </a:ln>
        </p:spPr>
      </p:pic>
      <p:sp>
        <p:nvSpPr>
          <p:cNvPr id="5" name="Rectangle 2"/>
          <p:cNvSpPr>
            <a:spLocks noGrp="1" noChangeArrowheads="1"/>
          </p:cNvSpPr>
          <p:nvPr>
            <p:ph type="title"/>
          </p:nvPr>
        </p:nvSpPr>
        <p:spPr>
          <a:xfrm>
            <a:off x="723900" y="333375"/>
            <a:ext cx="7793038" cy="1143000"/>
          </a:xfrm>
        </p:spPr>
        <p:txBody>
          <a:bodyPr/>
          <a:lstStyle/>
          <a:p>
            <a:r>
              <a:rPr lang="en-US" altLang="zh-CN" dirty="0" smtClean="0">
                <a:solidFill>
                  <a:schemeClr val="tx1"/>
                </a:solidFill>
              </a:rPr>
              <a:t>3.2 </a:t>
            </a:r>
            <a:r>
              <a:rPr lang="zh-CN" altLang="en-US" dirty="0" smtClean="0">
                <a:solidFill>
                  <a:schemeClr val="tx1"/>
                </a:solidFill>
              </a:rPr>
              <a:t>迁移</a:t>
            </a:r>
          </a:p>
        </p:txBody>
      </p:sp>
    </p:spTree>
    <p:extLst>
      <p:ext uri="{BB962C8B-B14F-4D97-AF65-F5344CB8AC3E}">
        <p14:creationId xmlns:p14="http://schemas.microsoft.com/office/powerpoint/2010/main" val="2603873772"/>
      </p:ext>
    </p:extLst>
  </p:cSld>
  <p:clrMapOvr>
    <a:masterClrMapping/>
  </p:clrMapOvr>
  <p:transition>
    <p:random/>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altLang="zh-CN" smtClean="0">
                <a:solidFill>
                  <a:schemeClr val="tx1"/>
                </a:solidFill>
              </a:rPr>
              <a:t>3.2 </a:t>
            </a:r>
            <a:r>
              <a:rPr lang="zh-CN" altLang="en-US" smtClean="0">
                <a:solidFill>
                  <a:schemeClr val="tx1"/>
                </a:solidFill>
              </a:rPr>
              <a:t>迁移</a:t>
            </a:r>
          </a:p>
        </p:txBody>
      </p:sp>
      <p:sp>
        <p:nvSpPr>
          <p:cNvPr id="24579" name="Rectangle 3"/>
          <p:cNvSpPr>
            <a:spLocks noGrp="1" noChangeArrowheads="1"/>
          </p:cNvSpPr>
          <p:nvPr>
            <p:ph type="body" idx="1"/>
          </p:nvPr>
        </p:nvSpPr>
        <p:spPr/>
        <p:txBody>
          <a:bodyPr/>
          <a:lstStyle/>
          <a:p>
            <a:r>
              <a:rPr lang="en-US" altLang="zh-CN" b="0" dirty="0" smtClean="0">
                <a:solidFill>
                  <a:srgbClr val="FF3300"/>
                </a:solidFill>
              </a:rPr>
              <a:t>1. </a:t>
            </a:r>
            <a:r>
              <a:rPr lang="zh-CN" altLang="en-US" b="0" dirty="0" smtClean="0">
                <a:solidFill>
                  <a:srgbClr val="FF3300"/>
                </a:solidFill>
              </a:rPr>
              <a:t>引发迁移的事件</a:t>
            </a:r>
            <a:r>
              <a:rPr lang="zh-CN" altLang="en-US" dirty="0" smtClean="0"/>
              <a:t> </a:t>
            </a:r>
          </a:p>
          <a:p>
            <a:r>
              <a:rPr lang="en-US" altLang="zh-CN" b="0" dirty="0" smtClean="0"/>
              <a:t>2. </a:t>
            </a:r>
            <a:r>
              <a:rPr lang="zh-CN" altLang="en-US" b="0" dirty="0" smtClean="0"/>
              <a:t>迁移的文字标签</a:t>
            </a:r>
            <a:r>
              <a:rPr lang="zh-CN" altLang="en-US" dirty="0" smtClean="0"/>
              <a:t> </a:t>
            </a: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altLang="zh-CN" dirty="0" smtClean="0"/>
              <a:t>1  </a:t>
            </a:r>
            <a:r>
              <a:rPr lang="zh-CN" altLang="en-US" dirty="0" smtClean="0"/>
              <a:t>基于状态的对象行为建模</a:t>
            </a:r>
          </a:p>
        </p:txBody>
      </p:sp>
      <p:sp>
        <p:nvSpPr>
          <p:cNvPr id="4099" name="Rectangle 3"/>
          <p:cNvSpPr>
            <a:spLocks noGrp="1" noChangeArrowheads="1"/>
          </p:cNvSpPr>
          <p:nvPr>
            <p:ph type="body" idx="1"/>
          </p:nvPr>
        </p:nvSpPr>
        <p:spPr/>
        <p:txBody>
          <a:bodyPr/>
          <a:lstStyle/>
          <a:p>
            <a:pPr>
              <a:lnSpc>
                <a:spcPts val="4000"/>
              </a:lnSpc>
            </a:pPr>
            <a:r>
              <a:rPr lang="zh-CN" altLang="en-US" dirty="0" smtClean="0"/>
              <a:t>对象既有行为又有状态，对象的行为由其状态决定，对象根据其状态的不同而产生不同的行为</a:t>
            </a:r>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US" altLang="zh-CN" b="0" dirty="0" smtClean="0"/>
              <a:t>1. </a:t>
            </a:r>
            <a:r>
              <a:rPr lang="zh-CN" altLang="en-US" b="0" dirty="0" smtClean="0"/>
              <a:t>引发迁移的事件</a:t>
            </a:r>
          </a:p>
        </p:txBody>
      </p:sp>
      <p:sp>
        <p:nvSpPr>
          <p:cNvPr id="25603" name="Rectangle 3"/>
          <p:cNvSpPr>
            <a:spLocks noGrp="1" noChangeArrowheads="1"/>
          </p:cNvSpPr>
          <p:nvPr>
            <p:ph type="body" idx="1"/>
          </p:nvPr>
        </p:nvSpPr>
        <p:spPr/>
        <p:txBody>
          <a:bodyPr/>
          <a:lstStyle/>
          <a:p>
            <a:pPr>
              <a:lnSpc>
                <a:spcPct val="90000"/>
              </a:lnSpc>
              <a:spcAft>
                <a:spcPts val="600"/>
              </a:spcAft>
            </a:pPr>
            <a:r>
              <a:rPr lang="zh-CN" altLang="en-US" dirty="0" smtClean="0"/>
              <a:t>迁移可被来自对象内部或外部各种事件引发</a:t>
            </a:r>
          </a:p>
          <a:p>
            <a:pPr>
              <a:lnSpc>
                <a:spcPct val="90000"/>
              </a:lnSpc>
              <a:spcAft>
                <a:spcPts val="600"/>
              </a:spcAft>
            </a:pPr>
            <a:r>
              <a:rPr lang="zh-CN" altLang="en-US" dirty="0" smtClean="0"/>
              <a:t>如果某一事件的发生引起了对象状态的变化，即称对象的状态发生了迁移</a:t>
            </a:r>
          </a:p>
          <a:p>
            <a:pPr>
              <a:lnSpc>
                <a:spcPct val="90000"/>
              </a:lnSpc>
              <a:spcAft>
                <a:spcPts val="600"/>
              </a:spcAft>
            </a:pPr>
            <a:r>
              <a:rPr lang="zh-CN" altLang="en-US" dirty="0" smtClean="0"/>
              <a:t>可能引发迁移的事件也称为触发事件，包括：</a:t>
            </a:r>
          </a:p>
          <a:p>
            <a:pPr lvl="1">
              <a:lnSpc>
                <a:spcPct val="90000"/>
              </a:lnSpc>
            </a:pPr>
            <a:r>
              <a:rPr lang="zh-CN" altLang="en-US" dirty="0" smtClean="0"/>
              <a:t>信号事件</a:t>
            </a:r>
          </a:p>
          <a:p>
            <a:pPr lvl="1">
              <a:lnSpc>
                <a:spcPct val="90000"/>
              </a:lnSpc>
            </a:pPr>
            <a:r>
              <a:rPr lang="zh-CN" altLang="en-US" dirty="0" smtClean="0"/>
              <a:t>变化事件</a:t>
            </a:r>
          </a:p>
          <a:p>
            <a:pPr lvl="1">
              <a:lnSpc>
                <a:spcPct val="90000"/>
              </a:lnSpc>
            </a:pPr>
            <a:r>
              <a:rPr lang="zh-CN" altLang="en-US" dirty="0" smtClean="0"/>
              <a:t>调用事件</a:t>
            </a:r>
          </a:p>
          <a:p>
            <a:pPr lvl="1">
              <a:lnSpc>
                <a:spcPct val="90000"/>
              </a:lnSpc>
            </a:pPr>
            <a:r>
              <a:rPr lang="zh-CN" altLang="en-US" dirty="0" smtClean="0"/>
              <a:t>时间事件 </a:t>
            </a:r>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4" name="灯片编号占位符 5"/>
          <p:cNvSpPr txBox="1">
            <a:spLocks noGrp="1"/>
          </p:cNvSpPr>
          <p:nvPr/>
        </p:nvSpPr>
        <p:spPr bwMode="auto">
          <a:xfrm>
            <a:off x="7019925" y="6553200"/>
            <a:ext cx="1905000" cy="304800"/>
          </a:xfrm>
          <a:prstGeom prst="rect">
            <a:avLst/>
          </a:prstGeom>
          <a:noFill/>
          <a:ln w="9525">
            <a:noFill/>
            <a:miter lim="800000"/>
            <a:headEnd/>
            <a:tailEnd/>
          </a:ln>
        </p:spPr>
        <p:txBody>
          <a:bodyPr anchor="b"/>
          <a:lstStyle/>
          <a:p>
            <a:pPr algn="r" eaLnBrk="0" hangingPunct="0"/>
            <a:r>
              <a:rPr kumimoji="0" lang="en-US" altLang="zh-CN" sz="1400">
                <a:solidFill>
                  <a:schemeClr val="accent2"/>
                </a:solidFill>
              </a:rPr>
              <a:t>-</a:t>
            </a:r>
            <a:fld id="{D1FD15BE-3A11-4D06-861B-D734F3B0D614}" type="slidenum">
              <a:rPr kumimoji="0" lang="en-US" altLang="zh-CN" sz="1400">
                <a:solidFill>
                  <a:schemeClr val="accent2"/>
                </a:solidFill>
              </a:rPr>
              <a:pPr algn="r" eaLnBrk="0" hangingPunct="0"/>
              <a:t>31</a:t>
            </a:fld>
            <a:r>
              <a:rPr kumimoji="0" lang="en-US" altLang="zh-CN" sz="1400">
                <a:solidFill>
                  <a:schemeClr val="accent2"/>
                </a:solidFill>
              </a:rPr>
              <a:t>-</a:t>
            </a:r>
          </a:p>
        </p:txBody>
      </p:sp>
      <p:sp>
        <p:nvSpPr>
          <p:cNvPr id="238595" name="Rectangle 2"/>
          <p:cNvSpPr>
            <a:spLocks noGrp="1" noChangeArrowheads="1"/>
          </p:cNvSpPr>
          <p:nvPr>
            <p:ph type="title" idx="4294967295"/>
          </p:nvPr>
        </p:nvSpPr>
        <p:spPr/>
        <p:txBody>
          <a:bodyPr/>
          <a:lstStyle/>
          <a:p>
            <a:pPr eaLnBrk="1" hangingPunct="1"/>
            <a:r>
              <a:rPr lang="en-US" altLang="zh-CN" b="0" dirty="0"/>
              <a:t>1. </a:t>
            </a:r>
            <a:r>
              <a:rPr lang="zh-CN" altLang="en-US" b="0" dirty="0"/>
              <a:t>引发迁移的事件</a:t>
            </a:r>
            <a:endParaRPr lang="en-US" altLang="zh-CN" dirty="0" smtClean="0">
              <a:ea typeface="宋体" pitchFamily="2" charset="-122"/>
            </a:endParaRPr>
          </a:p>
        </p:txBody>
      </p:sp>
      <p:sp>
        <p:nvSpPr>
          <p:cNvPr id="238596" name="Rectangle 3"/>
          <p:cNvSpPr>
            <a:spLocks noGrp="1" noChangeArrowheads="1"/>
          </p:cNvSpPr>
          <p:nvPr>
            <p:ph type="body" idx="4294967295"/>
          </p:nvPr>
        </p:nvSpPr>
        <p:spPr>
          <a:xfrm>
            <a:off x="755650" y="1700213"/>
            <a:ext cx="8208963" cy="4465637"/>
          </a:xfrm>
        </p:spPr>
        <p:txBody>
          <a:bodyPr/>
          <a:lstStyle/>
          <a:p>
            <a:pPr eaLnBrk="1" hangingPunct="1">
              <a:lnSpc>
                <a:spcPct val="120000"/>
              </a:lnSpc>
            </a:pPr>
            <a:r>
              <a:rPr lang="zh-CN" altLang="en-US" sz="2800" dirty="0" smtClean="0"/>
              <a:t>信号事件</a:t>
            </a:r>
            <a:r>
              <a:rPr lang="zh-CN" altLang="en-US" sz="2000" dirty="0" smtClean="0"/>
              <a:t>：发送或接收信号的事件</a:t>
            </a:r>
          </a:p>
          <a:p>
            <a:pPr eaLnBrk="1" hangingPunct="1">
              <a:lnSpc>
                <a:spcPct val="120000"/>
              </a:lnSpc>
            </a:pPr>
            <a:r>
              <a:rPr lang="zh-CN" altLang="en-US" sz="2800" dirty="0" smtClean="0"/>
              <a:t>调用事件</a:t>
            </a:r>
            <a:r>
              <a:rPr lang="en-US" altLang="zh-CN" sz="2000" dirty="0" smtClean="0"/>
              <a:t>:  </a:t>
            </a:r>
            <a:r>
              <a:rPr lang="zh-CN" altLang="en-US" sz="2000" dirty="0" smtClean="0"/>
              <a:t>对操作的调度</a:t>
            </a:r>
          </a:p>
          <a:p>
            <a:pPr eaLnBrk="1" hangingPunct="1">
              <a:lnSpc>
                <a:spcPct val="120000"/>
              </a:lnSpc>
            </a:pPr>
            <a:r>
              <a:rPr lang="zh-CN" altLang="en-US" sz="2800" dirty="0" smtClean="0"/>
              <a:t>时间事件</a:t>
            </a:r>
            <a:r>
              <a:rPr lang="en-US" altLang="zh-CN" sz="2000" dirty="0" smtClean="0"/>
              <a:t>: </a:t>
            </a:r>
          </a:p>
          <a:p>
            <a:pPr lvl="1" eaLnBrk="1" hangingPunct="1">
              <a:lnSpc>
                <a:spcPct val="120000"/>
              </a:lnSpc>
            </a:pPr>
            <a:r>
              <a:rPr lang="en-US" altLang="zh-CN" sz="1800" dirty="0" smtClean="0">
                <a:solidFill>
                  <a:srgbClr val="FF6600"/>
                </a:solidFill>
              </a:rPr>
              <a:t>after</a:t>
            </a:r>
            <a:r>
              <a:rPr lang="en-US" altLang="zh-CN" sz="1800" dirty="0" smtClean="0"/>
              <a:t>+</a:t>
            </a:r>
            <a:r>
              <a:rPr lang="zh-CN" altLang="en-US" sz="1800" dirty="0" smtClean="0"/>
              <a:t>计算一段时间的表达式 </a:t>
            </a:r>
            <a:r>
              <a:rPr lang="en-US" altLang="zh-CN" sz="1800" dirty="0" smtClean="0"/>
              <a:t>after (2 seconds)</a:t>
            </a:r>
            <a:endParaRPr lang="zh-CN" altLang="en-US" sz="1800" dirty="0" smtClean="0"/>
          </a:p>
          <a:p>
            <a:pPr lvl="1" eaLnBrk="1" hangingPunct="1">
              <a:lnSpc>
                <a:spcPct val="120000"/>
              </a:lnSpc>
            </a:pPr>
            <a:r>
              <a:rPr lang="en-US" altLang="zh-CN" sz="1800" dirty="0" smtClean="0">
                <a:solidFill>
                  <a:srgbClr val="FF6600"/>
                </a:solidFill>
              </a:rPr>
              <a:t>when</a:t>
            </a:r>
            <a:r>
              <a:rPr lang="en-US" altLang="zh-CN" sz="1800" dirty="0" smtClean="0"/>
              <a:t>+</a:t>
            </a:r>
            <a:r>
              <a:rPr lang="zh-CN" altLang="en-US" sz="1800" dirty="0" smtClean="0"/>
              <a:t>时间表达式 </a:t>
            </a:r>
            <a:r>
              <a:rPr lang="en-US" altLang="zh-CN" sz="1800" dirty="0" smtClean="0"/>
              <a:t>when (date=January 1,2000)</a:t>
            </a:r>
            <a:endParaRPr lang="zh-CN" altLang="en-US" sz="1800" dirty="0" smtClean="0"/>
          </a:p>
          <a:p>
            <a:pPr eaLnBrk="1" hangingPunct="1">
              <a:lnSpc>
                <a:spcPct val="120000"/>
              </a:lnSpc>
            </a:pPr>
            <a:r>
              <a:rPr lang="zh-CN" altLang="en-US" sz="2800" dirty="0" smtClean="0"/>
              <a:t>变化事件：</a:t>
            </a:r>
          </a:p>
          <a:p>
            <a:pPr lvl="1" eaLnBrk="1" hangingPunct="1">
              <a:lnSpc>
                <a:spcPct val="120000"/>
              </a:lnSpc>
            </a:pPr>
            <a:r>
              <a:rPr lang="en-US" altLang="zh-CN" sz="1800" dirty="0" smtClean="0">
                <a:solidFill>
                  <a:srgbClr val="FF6600"/>
                </a:solidFill>
              </a:rPr>
              <a:t>when</a:t>
            </a:r>
            <a:r>
              <a:rPr lang="en-US" altLang="zh-CN" sz="1800" dirty="0" smtClean="0"/>
              <a:t>+</a:t>
            </a:r>
            <a:r>
              <a:rPr lang="zh-CN" altLang="en-US" sz="1800" dirty="0" smtClean="0"/>
              <a:t>表达式</a:t>
            </a:r>
            <a:r>
              <a:rPr lang="en-US" altLang="zh-CN" sz="1800" dirty="0" smtClean="0"/>
              <a:t>: when (altitude&lt;1000)</a:t>
            </a:r>
            <a:r>
              <a:rPr lang="zh-CN" altLang="en-US" sz="1800" dirty="0" smtClean="0"/>
              <a:t>，</a:t>
            </a:r>
            <a:r>
              <a:rPr lang="en-US" altLang="zh-CN" sz="1800" dirty="0" smtClean="0"/>
              <a:t>when (room temperature&lt;heating set point)</a:t>
            </a:r>
            <a:r>
              <a:rPr lang="zh-CN" altLang="en-US" sz="1800" dirty="0" smtClean="0"/>
              <a:t>）</a:t>
            </a:r>
          </a:p>
        </p:txBody>
      </p:sp>
    </p:spTree>
    <p:extLst>
      <p:ext uri="{BB962C8B-B14F-4D97-AF65-F5344CB8AC3E}">
        <p14:creationId xmlns:p14="http://schemas.microsoft.com/office/powerpoint/2010/main" val="4082278858"/>
      </p:ext>
    </p:extLst>
  </p:cSld>
  <p:clrMapOvr>
    <a:masterClrMapping/>
  </p:clrMapOvr>
  <p:transition>
    <p:random/>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en-US" altLang="zh-CN" smtClean="0">
                <a:solidFill>
                  <a:schemeClr val="tx1"/>
                </a:solidFill>
              </a:rPr>
              <a:t>3.2 </a:t>
            </a:r>
            <a:r>
              <a:rPr lang="zh-CN" altLang="en-US" smtClean="0">
                <a:solidFill>
                  <a:schemeClr val="tx1"/>
                </a:solidFill>
              </a:rPr>
              <a:t>迁移</a:t>
            </a:r>
          </a:p>
        </p:txBody>
      </p:sp>
      <p:sp>
        <p:nvSpPr>
          <p:cNvPr id="30723" name="Rectangle 3"/>
          <p:cNvSpPr>
            <a:spLocks noGrp="1" noChangeArrowheads="1"/>
          </p:cNvSpPr>
          <p:nvPr>
            <p:ph type="body" idx="1"/>
          </p:nvPr>
        </p:nvSpPr>
        <p:spPr/>
        <p:txBody>
          <a:bodyPr/>
          <a:lstStyle/>
          <a:p>
            <a:r>
              <a:rPr lang="en-US" altLang="zh-CN" b="0" smtClean="0"/>
              <a:t>1. </a:t>
            </a:r>
            <a:r>
              <a:rPr lang="zh-CN" altLang="en-US" b="0" smtClean="0"/>
              <a:t>引发迁移的事件</a:t>
            </a:r>
            <a:r>
              <a:rPr lang="zh-CN" altLang="en-US" smtClean="0"/>
              <a:t> </a:t>
            </a:r>
          </a:p>
          <a:p>
            <a:r>
              <a:rPr lang="en-US" altLang="zh-CN" b="0" smtClean="0">
                <a:solidFill>
                  <a:srgbClr val="FF3300"/>
                </a:solidFill>
              </a:rPr>
              <a:t>2. </a:t>
            </a:r>
            <a:r>
              <a:rPr lang="zh-CN" altLang="en-US" b="0" smtClean="0">
                <a:solidFill>
                  <a:srgbClr val="FF3300"/>
                </a:solidFill>
              </a:rPr>
              <a:t>迁移的文字标签</a:t>
            </a:r>
            <a:r>
              <a:rPr lang="zh-CN" altLang="en-US" smtClean="0"/>
              <a:t> </a:t>
            </a:r>
          </a:p>
        </p:txBody>
      </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ltLang="zh-CN" b="0" smtClean="0"/>
              <a:t>2. </a:t>
            </a:r>
            <a:r>
              <a:rPr lang="zh-CN" altLang="en-US" b="0" smtClean="0"/>
              <a:t>迁移的文字标签</a:t>
            </a:r>
          </a:p>
        </p:txBody>
      </p:sp>
      <p:sp>
        <p:nvSpPr>
          <p:cNvPr id="31747" name="Rectangle 3"/>
          <p:cNvSpPr>
            <a:spLocks noGrp="1" noChangeArrowheads="1"/>
          </p:cNvSpPr>
          <p:nvPr>
            <p:ph type="body" idx="1"/>
          </p:nvPr>
        </p:nvSpPr>
        <p:spPr/>
        <p:txBody>
          <a:bodyPr/>
          <a:lstStyle/>
          <a:p>
            <a:r>
              <a:rPr lang="zh-CN" altLang="en-US" dirty="0" smtClean="0"/>
              <a:t>为了使迁移线有明确的意义，</a:t>
            </a:r>
            <a:r>
              <a:rPr lang="en-US" altLang="zh-CN" dirty="0" smtClean="0"/>
              <a:t>UML</a:t>
            </a:r>
            <a:r>
              <a:rPr lang="zh-CN" altLang="en-US" dirty="0" smtClean="0"/>
              <a:t>提供了由三部分组成的文字标签来解释该迁移的发生事件</a:t>
            </a:r>
          </a:p>
          <a:p>
            <a:pPr lvl="1"/>
            <a:r>
              <a:rPr lang="zh-CN" altLang="en-US" dirty="0" smtClean="0"/>
              <a:t>触发</a:t>
            </a:r>
          </a:p>
          <a:p>
            <a:pPr lvl="1"/>
            <a:r>
              <a:rPr lang="zh-CN" altLang="en-US" dirty="0" smtClean="0"/>
              <a:t>警戒条件</a:t>
            </a:r>
          </a:p>
          <a:p>
            <a:pPr lvl="1"/>
            <a:r>
              <a:rPr lang="zh-CN" altLang="en-US" dirty="0" smtClean="0"/>
              <a:t>行为</a:t>
            </a:r>
          </a:p>
        </p:txBody>
      </p:sp>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ChangeArrowheads="1"/>
          </p:cNvSpPr>
          <p:nvPr/>
        </p:nvSpPr>
        <p:spPr bwMode="auto">
          <a:xfrm>
            <a:off x="900113" y="3644900"/>
            <a:ext cx="7488237" cy="1152525"/>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eaLnBrk="1" hangingPunct="1">
              <a:spcBef>
                <a:spcPct val="0"/>
              </a:spcBef>
              <a:buClrTx/>
              <a:buSzTx/>
              <a:buFont typeface="Arial" pitchFamily="34" charset="0"/>
              <a:buNone/>
            </a:pPr>
            <a:endParaRPr lang="zh-CN" altLang="en-US" sz="2400" b="0"/>
          </a:p>
        </p:txBody>
      </p:sp>
      <p:sp>
        <p:nvSpPr>
          <p:cNvPr id="32771" name="Rectangle 3"/>
          <p:cNvSpPr>
            <a:spLocks noGrp="1" noChangeArrowheads="1"/>
          </p:cNvSpPr>
          <p:nvPr>
            <p:ph type="title"/>
          </p:nvPr>
        </p:nvSpPr>
        <p:spPr/>
        <p:txBody>
          <a:bodyPr/>
          <a:lstStyle/>
          <a:p>
            <a:r>
              <a:rPr lang="en-US" altLang="zh-CN" b="0" smtClean="0"/>
              <a:t>2. </a:t>
            </a:r>
            <a:r>
              <a:rPr lang="zh-CN" altLang="en-US" b="0" smtClean="0"/>
              <a:t>迁移的文字标签</a:t>
            </a:r>
          </a:p>
        </p:txBody>
      </p:sp>
      <p:sp>
        <p:nvSpPr>
          <p:cNvPr id="32772" name="Rectangle 4"/>
          <p:cNvSpPr>
            <a:spLocks noGrp="1" noChangeArrowheads="1"/>
          </p:cNvSpPr>
          <p:nvPr>
            <p:ph type="body" idx="1"/>
          </p:nvPr>
        </p:nvSpPr>
        <p:spPr/>
        <p:txBody>
          <a:bodyPr/>
          <a:lstStyle/>
          <a:p>
            <a:r>
              <a:rPr lang="zh-CN" altLang="en-US" dirty="0" smtClean="0"/>
              <a:t>文字标签的语法可以表示为： </a:t>
            </a:r>
            <a:endParaRPr lang="zh-CN" altLang="en-US" i="1" dirty="0" smtClean="0"/>
          </a:p>
          <a:p>
            <a:endParaRPr lang="zh-CN" altLang="en-US" i="1" dirty="0" smtClean="0"/>
          </a:p>
          <a:p>
            <a:pPr>
              <a:buFont typeface="Wingdings" pitchFamily="2" charset="2"/>
              <a:buNone/>
            </a:pPr>
            <a:r>
              <a:rPr lang="zh-CN" altLang="en-US" i="1" dirty="0" smtClean="0"/>
              <a:t>                     触发</a:t>
            </a:r>
            <a:r>
              <a:rPr lang="en-US" altLang="zh-CN" i="1" dirty="0" smtClean="0"/>
              <a:t>[</a:t>
            </a:r>
            <a:r>
              <a:rPr lang="zh-CN" altLang="en-US" dirty="0" smtClean="0"/>
              <a:t>警戒条件</a:t>
            </a:r>
            <a:r>
              <a:rPr lang="en-US" altLang="zh-CN" i="1" dirty="0" smtClean="0"/>
              <a:t>]/</a:t>
            </a:r>
            <a:r>
              <a:rPr lang="zh-CN" altLang="en-US" i="1" dirty="0" smtClean="0"/>
              <a:t>行为</a:t>
            </a:r>
          </a:p>
          <a:p>
            <a:pPr>
              <a:buFont typeface="Wingdings" pitchFamily="2" charset="2"/>
              <a:buNone/>
            </a:pPr>
            <a:r>
              <a:rPr lang="zh-CN" altLang="en-US" i="1" dirty="0" smtClean="0"/>
              <a:t>   </a:t>
            </a:r>
          </a:p>
          <a:p>
            <a:pPr>
              <a:buFont typeface="Wingdings" pitchFamily="2" charset="2"/>
              <a:buNone/>
            </a:pPr>
            <a:r>
              <a:rPr lang="zh-CN" altLang="en-US" i="1" dirty="0" smtClean="0"/>
              <a:t>                   </a:t>
            </a:r>
            <a:r>
              <a:rPr lang="en-US" altLang="zh-CN" i="1" dirty="0" smtClean="0"/>
              <a:t>trigger[guard] / behavior</a:t>
            </a:r>
            <a:r>
              <a:rPr lang="en-US" altLang="zh-CN" dirty="0" smtClean="0"/>
              <a:t> </a:t>
            </a:r>
          </a:p>
          <a:p>
            <a:endParaRPr lang="en-US" altLang="zh-CN" dirty="0" smtClean="0"/>
          </a:p>
        </p:txBody>
      </p: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body" idx="1"/>
          </p:nvPr>
        </p:nvSpPr>
        <p:spPr>
          <a:xfrm>
            <a:off x="755650" y="1700213"/>
            <a:ext cx="8136830" cy="4465637"/>
          </a:xfrm>
        </p:spPr>
        <p:txBody>
          <a:bodyPr/>
          <a:lstStyle/>
          <a:p>
            <a:pPr marL="571500" indent="-571500">
              <a:spcAft>
                <a:spcPts val="600"/>
              </a:spcAft>
            </a:pPr>
            <a:r>
              <a:rPr lang="en-US" altLang="zh-CN" dirty="0" smtClean="0"/>
              <a:t>trigger</a:t>
            </a:r>
          </a:p>
          <a:p>
            <a:pPr marL="966788" lvl="1" indent="-509588">
              <a:spcAft>
                <a:spcPts val="600"/>
              </a:spcAft>
            </a:pPr>
            <a:r>
              <a:rPr lang="en-US" altLang="zh-CN" sz="2400" dirty="0" smtClean="0"/>
              <a:t>trigger</a:t>
            </a:r>
            <a:r>
              <a:rPr lang="zh-CN" altLang="en-US" sz="2400" dirty="0" smtClean="0"/>
              <a:t>表示触发，指明何种条件可以导致迁移发生</a:t>
            </a:r>
          </a:p>
          <a:p>
            <a:pPr marL="571500" indent="-571500">
              <a:spcAft>
                <a:spcPts val="600"/>
              </a:spcAft>
            </a:pPr>
            <a:r>
              <a:rPr lang="en-US" altLang="zh-CN" dirty="0" smtClean="0"/>
              <a:t>guard</a:t>
            </a:r>
          </a:p>
          <a:p>
            <a:pPr marL="966788" lvl="1" indent="-509588" algn="just">
              <a:spcAft>
                <a:spcPts val="600"/>
              </a:spcAft>
            </a:pPr>
            <a:r>
              <a:rPr lang="en-US" altLang="zh-CN" sz="2400" dirty="0" smtClean="0"/>
              <a:t>guard</a:t>
            </a:r>
            <a:r>
              <a:rPr lang="zh-CN" altLang="en-US" sz="2400" dirty="0" smtClean="0"/>
              <a:t>表示警戒条件，指为了让迁移发生而必须为真的布尔表达式</a:t>
            </a:r>
          </a:p>
          <a:p>
            <a:pPr marL="571500" indent="-571500">
              <a:spcAft>
                <a:spcPts val="600"/>
              </a:spcAft>
            </a:pPr>
            <a:r>
              <a:rPr lang="en-US" altLang="zh-CN" dirty="0" smtClean="0"/>
              <a:t>behavior</a:t>
            </a:r>
          </a:p>
          <a:p>
            <a:pPr marL="966788" lvl="1" indent="-509588" algn="just">
              <a:spcAft>
                <a:spcPts val="600"/>
              </a:spcAft>
            </a:pPr>
            <a:r>
              <a:rPr lang="en-US" altLang="zh-CN" sz="2400" dirty="0" smtClean="0"/>
              <a:t>behavior</a:t>
            </a:r>
            <a:r>
              <a:rPr lang="zh-CN" altLang="en-US" sz="2400" dirty="0" smtClean="0"/>
              <a:t>指为响应事件而执行的行为</a:t>
            </a:r>
            <a:r>
              <a:rPr lang="zh-CN" altLang="en-US" sz="2400" dirty="0" smtClean="0"/>
              <a:t>，即当</a:t>
            </a:r>
            <a:r>
              <a:rPr lang="zh-CN" altLang="en-US" sz="2400" dirty="0" smtClean="0"/>
              <a:t>迁移发生时所</a:t>
            </a:r>
            <a:r>
              <a:rPr lang="zh-CN" altLang="en-US" sz="2400" dirty="0" smtClean="0"/>
              <a:t>执行的一</a:t>
            </a:r>
            <a:r>
              <a:rPr lang="zh-CN" altLang="en-US" sz="2400" dirty="0" smtClean="0"/>
              <a:t>个不可中断的活动</a:t>
            </a:r>
            <a:r>
              <a:rPr lang="en-US" altLang="zh-CN" sz="2400" dirty="0" smtClean="0"/>
              <a:t>(Activity)</a:t>
            </a:r>
          </a:p>
        </p:txBody>
      </p:sp>
      <p:sp>
        <p:nvSpPr>
          <p:cNvPr id="34819" name="Rectangle 3"/>
          <p:cNvSpPr>
            <a:spLocks noGrp="1" noChangeArrowheads="1"/>
          </p:cNvSpPr>
          <p:nvPr>
            <p:ph type="title"/>
          </p:nvPr>
        </p:nvSpPr>
        <p:spPr>
          <a:noFill/>
        </p:spPr>
        <p:txBody>
          <a:bodyPr/>
          <a:lstStyle/>
          <a:p>
            <a:r>
              <a:rPr lang="en-US" altLang="zh-CN" b="0" smtClean="0"/>
              <a:t>2. </a:t>
            </a:r>
            <a:r>
              <a:rPr lang="zh-CN" altLang="en-US" b="0" smtClean="0"/>
              <a:t>迁移的文字标签</a:t>
            </a:r>
          </a:p>
        </p:txBody>
      </p:sp>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Text Box 19"/>
          <p:cNvSpPr txBox="1">
            <a:spLocks noChangeArrowheads="1"/>
          </p:cNvSpPr>
          <p:nvPr/>
        </p:nvSpPr>
        <p:spPr bwMode="auto">
          <a:xfrm>
            <a:off x="2627784" y="5048250"/>
            <a:ext cx="45354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a:spcBef>
                <a:spcPct val="50000"/>
              </a:spcBef>
              <a:buClrTx/>
              <a:buSzTx/>
              <a:buFont typeface="Arial" pitchFamily="34" charset="0"/>
              <a:buNone/>
            </a:pPr>
            <a:r>
              <a:rPr lang="zh-CN" altLang="en-US" sz="2000" b="0" dirty="0">
                <a:latin typeface="Verdana" pitchFamily="34" charset="0"/>
              </a:rPr>
              <a:t>图9 包含复杂迁移描述的</a:t>
            </a:r>
            <a:r>
              <a:rPr lang="zh-CN" altLang="en-US" sz="2000" b="0" dirty="0" smtClean="0">
                <a:latin typeface="Verdana" pitchFamily="34" charset="0"/>
              </a:rPr>
              <a:t>状态</a:t>
            </a:r>
            <a:r>
              <a:rPr lang="zh-CN" altLang="en-US" sz="2000" b="0" dirty="0"/>
              <a:t>机</a:t>
            </a:r>
            <a:r>
              <a:rPr lang="zh-CN" altLang="en-US" sz="2000" b="0" dirty="0" smtClean="0">
                <a:latin typeface="Verdana" pitchFamily="34" charset="0"/>
              </a:rPr>
              <a:t>图</a:t>
            </a:r>
            <a:r>
              <a:rPr lang="zh-CN" altLang="en-US" sz="2000" dirty="0" smtClean="0">
                <a:latin typeface="Verdana" pitchFamily="34" charset="0"/>
              </a:rPr>
              <a:t> </a:t>
            </a:r>
            <a:endParaRPr lang="zh-CN" altLang="en-US" sz="2000" dirty="0">
              <a:latin typeface="Verdana" pitchFamily="34" charset="0"/>
            </a:endParaRPr>
          </a:p>
        </p:txBody>
      </p:sp>
      <p:sp>
        <p:nvSpPr>
          <p:cNvPr id="33796" name="Rectangle 20"/>
          <p:cNvSpPr>
            <a:spLocks noChangeArrowheads="1"/>
          </p:cNvSpPr>
          <p:nvPr/>
        </p:nvSpPr>
        <p:spPr bwMode="auto">
          <a:xfrm>
            <a:off x="574675" y="304800"/>
            <a:ext cx="8001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a:spcBef>
                <a:spcPct val="0"/>
              </a:spcBef>
              <a:buClrTx/>
              <a:buSzTx/>
              <a:buFontTx/>
              <a:buNone/>
            </a:pPr>
            <a:r>
              <a:rPr lang="en-US" altLang="zh-CN" sz="3600" b="0">
                <a:solidFill>
                  <a:schemeClr val="tx2"/>
                </a:solidFill>
                <a:latin typeface="Times New Roman" pitchFamily="18" charset="0"/>
                <a:ea typeface="幼圆" pitchFamily="49" charset="-122"/>
              </a:rPr>
              <a:t>2. </a:t>
            </a:r>
            <a:r>
              <a:rPr lang="zh-CN" altLang="en-US" sz="3600" b="0">
                <a:solidFill>
                  <a:schemeClr val="tx2"/>
                </a:solidFill>
                <a:latin typeface="Times New Roman" pitchFamily="18" charset="0"/>
                <a:ea typeface="幼圆" pitchFamily="49" charset="-122"/>
              </a:rPr>
              <a:t>迁移的文字标签</a:t>
            </a:r>
          </a:p>
        </p:txBody>
      </p:sp>
      <p:pic>
        <p:nvPicPr>
          <p:cNvPr id="4098"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208" t="14141" r="1963" b="6859"/>
          <a:stretch/>
        </p:blipFill>
        <p:spPr bwMode="auto">
          <a:xfrm>
            <a:off x="574675" y="2132856"/>
            <a:ext cx="8253318" cy="18722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0"/>
                                  </p:stCondLst>
                                  <p:childTnLst>
                                    <p:set>
                                      <p:cBhvr>
                                        <p:cTn id="6" dur="1" fill="hold">
                                          <p:stCondLst>
                                            <p:cond delay="0"/>
                                          </p:stCondLst>
                                        </p:cTn>
                                        <p:tgtEl>
                                          <p:spTgt spid="4098"/>
                                        </p:tgtEl>
                                        <p:attrNameLst>
                                          <p:attrName>style.visibility</p:attrName>
                                        </p:attrNameLst>
                                      </p:cBhvr>
                                      <p:to>
                                        <p:strVal val="visible"/>
                                      </p:to>
                                    </p:set>
                                    <p:animEffect transition="in" filter="barn(inVertical)">
                                      <p:cBhvr>
                                        <p:cTn id="7" dur="500"/>
                                        <p:tgtEl>
                                          <p:spTgt spid="4098"/>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33795"/>
                                        </p:tgtEl>
                                        <p:attrNameLst>
                                          <p:attrName>style.visibility</p:attrName>
                                        </p:attrNameLst>
                                      </p:cBhvr>
                                      <p:to>
                                        <p:strVal val="visible"/>
                                      </p:to>
                                    </p:set>
                                    <p:animEffect transition="in" filter="barn(inVertical)">
                                      <p:cBhvr>
                                        <p:cTn id="11" dur="500"/>
                                        <p:tgtEl>
                                          <p:spTgt spid="337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5"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zh-CN" altLang="en-US" b="0" dirty="0" smtClean="0"/>
              <a:t>2.11--状态机图(State </a:t>
            </a:r>
            <a:r>
              <a:rPr lang="en-US" altLang="zh-CN" b="0" dirty="0" smtClean="0"/>
              <a:t>Machine </a:t>
            </a:r>
            <a:r>
              <a:rPr lang="zh-CN" altLang="en-US" b="0" dirty="0" smtClean="0"/>
              <a:t>Diagram)</a:t>
            </a:r>
            <a:r>
              <a:rPr lang="zh-CN" altLang="en-US" dirty="0" smtClean="0"/>
              <a:t> </a:t>
            </a:r>
          </a:p>
        </p:txBody>
      </p:sp>
      <p:sp>
        <p:nvSpPr>
          <p:cNvPr id="35843" name="Rectangle 3"/>
          <p:cNvSpPr>
            <a:spLocks noGrp="1" noChangeArrowheads="1"/>
          </p:cNvSpPr>
          <p:nvPr>
            <p:ph type="body" idx="1"/>
          </p:nvPr>
        </p:nvSpPr>
        <p:spPr/>
        <p:txBody>
          <a:bodyPr/>
          <a:lstStyle/>
          <a:p>
            <a:r>
              <a:rPr lang="en-US" altLang="zh-CN" dirty="0" smtClean="0"/>
              <a:t>1  </a:t>
            </a:r>
            <a:r>
              <a:rPr lang="zh-CN" altLang="en-US" dirty="0" smtClean="0"/>
              <a:t>基于状态的对象行为建模	</a:t>
            </a:r>
          </a:p>
          <a:p>
            <a:r>
              <a:rPr lang="en-US" altLang="zh-CN" dirty="0" smtClean="0"/>
              <a:t>2  </a:t>
            </a:r>
            <a:r>
              <a:rPr lang="zh-CN" altLang="en-US" dirty="0" smtClean="0"/>
              <a:t>状态机图	</a:t>
            </a:r>
          </a:p>
          <a:p>
            <a:r>
              <a:rPr lang="en-US" altLang="zh-CN" dirty="0" smtClean="0"/>
              <a:t>3  </a:t>
            </a:r>
            <a:r>
              <a:rPr lang="zh-CN" altLang="en-US" dirty="0" smtClean="0"/>
              <a:t>状态机图的表示方法	</a:t>
            </a:r>
          </a:p>
          <a:p>
            <a:r>
              <a:rPr lang="en-US" altLang="zh-CN" dirty="0" smtClean="0">
                <a:solidFill>
                  <a:srgbClr val="FF3300"/>
                </a:solidFill>
              </a:rPr>
              <a:t>4  </a:t>
            </a:r>
            <a:r>
              <a:rPr lang="zh-CN" altLang="en-US" dirty="0" smtClean="0">
                <a:solidFill>
                  <a:srgbClr val="FF3300"/>
                </a:solidFill>
              </a:rPr>
              <a:t>案例分析	</a:t>
            </a:r>
          </a:p>
          <a:p>
            <a:r>
              <a:rPr lang="en-US" altLang="zh-CN" dirty="0" smtClean="0"/>
              <a:t>5  </a:t>
            </a:r>
            <a:r>
              <a:rPr lang="zh-CN" altLang="en-US" dirty="0" smtClean="0"/>
              <a:t>总结</a:t>
            </a:r>
          </a:p>
          <a:p>
            <a:endParaRPr lang="en-US" altLang="zh-CN" dirty="0" smtClean="0"/>
          </a:p>
        </p:txBody>
      </p:sp>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866" name="Group 3"/>
          <p:cNvGrpSpPr>
            <a:grpSpLocks/>
          </p:cNvGrpSpPr>
          <p:nvPr/>
        </p:nvGrpSpPr>
        <p:grpSpPr bwMode="auto">
          <a:xfrm>
            <a:off x="611188" y="476250"/>
            <a:ext cx="4716462" cy="709613"/>
            <a:chOff x="385" y="300"/>
            <a:chExt cx="2971" cy="447"/>
          </a:xfrm>
        </p:grpSpPr>
        <p:sp>
          <p:nvSpPr>
            <p:cNvPr id="544772" name="Rectangle 4"/>
            <p:cNvSpPr>
              <a:spLocks noChangeArrowheads="1"/>
            </p:cNvSpPr>
            <p:nvPr/>
          </p:nvSpPr>
          <p:spPr bwMode="auto">
            <a:xfrm>
              <a:off x="385" y="300"/>
              <a:ext cx="2337" cy="447"/>
            </a:xfrm>
            <a:prstGeom prst="rect">
              <a:avLst/>
            </a:prstGeom>
            <a:noFill/>
            <a:ln w="9525">
              <a:noFill/>
              <a:miter lim="800000"/>
              <a:headEnd/>
              <a:tailEnd/>
            </a:ln>
            <a:effectLst/>
          </p:spPr>
          <p:txBody>
            <a:bodyPr lIns="0" tIns="46800" rIns="0" bIns="46800" anchor="ctr">
              <a:spAutoFit/>
            </a:bodyPr>
            <a:lstStyle/>
            <a:p>
              <a:pPr eaLnBrk="1" hangingPunct="1">
                <a:buFont typeface="Arial" panose="020B0604020202020204" pitchFamily="34" charset="0"/>
                <a:buNone/>
                <a:defRPr/>
              </a:pPr>
              <a:r>
                <a:rPr kumimoji="1" lang="zh-CN" altLang="en-US" sz="4000" b="1" dirty="0">
                  <a:effectLst>
                    <a:outerShdw blurRad="38100" dist="38100" dir="2700000" algn="tl">
                      <a:srgbClr val="000000"/>
                    </a:outerShdw>
                  </a:effectLst>
                  <a:latin typeface="Times New Roman" pitchFamily="18" charset="0"/>
                </a:rPr>
                <a:t>手机状态机图</a:t>
              </a:r>
            </a:p>
          </p:txBody>
        </p:sp>
        <p:sp>
          <p:nvSpPr>
            <p:cNvPr id="36869" name="Line 5"/>
            <p:cNvSpPr>
              <a:spLocks noChangeShapeType="1"/>
            </p:cNvSpPr>
            <p:nvPr/>
          </p:nvSpPr>
          <p:spPr bwMode="auto">
            <a:xfrm>
              <a:off x="387" y="722"/>
              <a:ext cx="2969" cy="0"/>
            </a:xfrm>
            <a:prstGeom prst="line">
              <a:avLst/>
            </a:prstGeom>
            <a:noFill/>
            <a:ln w="28575">
              <a:solidFill>
                <a:srgbClr val="FF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44774" name="Text Box 6"/>
            <p:cNvSpPr txBox="1">
              <a:spLocks noChangeArrowheads="1"/>
            </p:cNvSpPr>
            <p:nvPr/>
          </p:nvSpPr>
          <p:spPr bwMode="auto">
            <a:xfrm>
              <a:off x="385" y="391"/>
              <a:ext cx="635" cy="327"/>
            </a:xfrm>
            <a:prstGeom prst="rect">
              <a:avLst/>
            </a:prstGeom>
            <a:noFill/>
            <a:ln w="9525">
              <a:noFill/>
              <a:miter lim="800000"/>
              <a:headEnd/>
              <a:tailEnd/>
            </a:ln>
            <a:effectLst/>
          </p:spPr>
          <p:txBody>
            <a:bodyPr>
              <a:spAutoFit/>
            </a:bodyPr>
            <a:lstStyle/>
            <a:p>
              <a:pPr eaLnBrk="1" hangingPunct="1">
                <a:spcBef>
                  <a:spcPct val="50000"/>
                </a:spcBef>
                <a:buFont typeface="Arial" panose="020B0604020202020204" pitchFamily="34" charset="0"/>
                <a:buNone/>
                <a:defRPr/>
              </a:pPr>
              <a:endParaRPr kumimoji="1" lang="zh-CN" altLang="zh-CN" sz="2800" b="1">
                <a:solidFill>
                  <a:schemeClr val="bg1"/>
                </a:solidFill>
                <a:effectLst>
                  <a:outerShdw blurRad="38100" dist="38100" dir="2700000" algn="tl">
                    <a:srgbClr val="000000"/>
                  </a:outerShdw>
                </a:effectLst>
                <a:latin typeface="Times New Roman" pitchFamily="18" charset="0"/>
              </a:endParaRPr>
            </a:p>
          </p:txBody>
        </p:sp>
      </p:gr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7624" y="1154431"/>
            <a:ext cx="6552728" cy="54346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7890" name="Group 2"/>
          <p:cNvGrpSpPr>
            <a:grpSpLocks/>
          </p:cNvGrpSpPr>
          <p:nvPr/>
        </p:nvGrpSpPr>
        <p:grpSpPr bwMode="auto">
          <a:xfrm>
            <a:off x="611113" y="476251"/>
            <a:ext cx="4752975" cy="709613"/>
            <a:chOff x="362" y="300"/>
            <a:chExt cx="2994" cy="447"/>
          </a:xfrm>
        </p:grpSpPr>
        <p:sp>
          <p:nvSpPr>
            <p:cNvPr id="545795" name="Rectangle 3"/>
            <p:cNvSpPr>
              <a:spLocks noChangeArrowheads="1"/>
            </p:cNvSpPr>
            <p:nvPr/>
          </p:nvSpPr>
          <p:spPr bwMode="auto">
            <a:xfrm>
              <a:off x="362" y="300"/>
              <a:ext cx="2337" cy="447"/>
            </a:xfrm>
            <a:prstGeom prst="rect">
              <a:avLst/>
            </a:prstGeom>
            <a:noFill/>
            <a:ln w="9525">
              <a:noFill/>
              <a:miter lim="800000"/>
              <a:headEnd/>
              <a:tailEnd/>
            </a:ln>
            <a:effectLst/>
          </p:spPr>
          <p:txBody>
            <a:bodyPr lIns="0" tIns="46800" rIns="0" bIns="46800" anchor="ctr">
              <a:spAutoFit/>
            </a:bodyPr>
            <a:lstStyle/>
            <a:p>
              <a:pPr eaLnBrk="1" hangingPunct="1">
                <a:buFont typeface="Arial" panose="020B0604020202020204" pitchFamily="34" charset="0"/>
                <a:buNone/>
                <a:defRPr/>
              </a:pPr>
              <a:r>
                <a:rPr kumimoji="1" lang="zh-CN" altLang="en-US" sz="4000" b="1" dirty="0">
                  <a:effectLst>
                    <a:outerShdw blurRad="38100" dist="38100" dir="2700000" algn="tl">
                      <a:srgbClr val="000000"/>
                    </a:outerShdw>
                  </a:effectLst>
                  <a:latin typeface="Times New Roman" pitchFamily="18" charset="0"/>
                </a:rPr>
                <a:t>电梯状态机图</a:t>
              </a:r>
            </a:p>
          </p:txBody>
        </p:sp>
        <p:sp>
          <p:nvSpPr>
            <p:cNvPr id="37893" name="Line 4"/>
            <p:cNvSpPr>
              <a:spLocks noChangeShapeType="1"/>
            </p:cNvSpPr>
            <p:nvPr/>
          </p:nvSpPr>
          <p:spPr bwMode="auto">
            <a:xfrm>
              <a:off x="387" y="722"/>
              <a:ext cx="2969" cy="0"/>
            </a:xfrm>
            <a:prstGeom prst="line">
              <a:avLst/>
            </a:prstGeom>
            <a:noFill/>
            <a:ln w="28575">
              <a:solidFill>
                <a:srgbClr val="FF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45797" name="Text Box 5"/>
            <p:cNvSpPr txBox="1">
              <a:spLocks noChangeArrowheads="1"/>
            </p:cNvSpPr>
            <p:nvPr/>
          </p:nvSpPr>
          <p:spPr bwMode="auto">
            <a:xfrm>
              <a:off x="385" y="391"/>
              <a:ext cx="635" cy="327"/>
            </a:xfrm>
            <a:prstGeom prst="rect">
              <a:avLst/>
            </a:prstGeom>
            <a:noFill/>
            <a:ln w="9525">
              <a:noFill/>
              <a:miter lim="800000"/>
              <a:headEnd/>
              <a:tailEnd/>
            </a:ln>
            <a:effectLst/>
          </p:spPr>
          <p:txBody>
            <a:bodyPr>
              <a:spAutoFit/>
            </a:bodyPr>
            <a:lstStyle/>
            <a:p>
              <a:pPr eaLnBrk="1" hangingPunct="1">
                <a:spcBef>
                  <a:spcPct val="50000"/>
                </a:spcBef>
                <a:buFont typeface="Arial" panose="020B0604020202020204" pitchFamily="34" charset="0"/>
                <a:buNone/>
                <a:defRPr/>
              </a:pPr>
              <a:endParaRPr kumimoji="1" lang="zh-CN" altLang="zh-CN" sz="2800" b="1">
                <a:solidFill>
                  <a:schemeClr val="bg1"/>
                </a:solidFill>
                <a:effectLst>
                  <a:outerShdw blurRad="38100" dist="38100" dir="2700000" algn="tl">
                    <a:srgbClr val="000000"/>
                  </a:outerShdw>
                </a:effectLst>
                <a:latin typeface="Times New Roman" pitchFamily="18" charset="0"/>
              </a:endParaRPr>
            </a:p>
          </p:txBody>
        </p:sp>
      </p:gr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8" y="1484784"/>
            <a:ext cx="6425067" cy="44898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ChangeArrowheads="1"/>
          </p:cNvSpPr>
          <p:nvPr/>
        </p:nvSpPr>
        <p:spPr bwMode="auto">
          <a:xfrm>
            <a:off x="755576" y="4272632"/>
            <a:ext cx="8280920" cy="1296988"/>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eaLnBrk="1" hangingPunct="1">
              <a:spcBef>
                <a:spcPct val="0"/>
              </a:spcBef>
              <a:buClrTx/>
              <a:buSzTx/>
              <a:buFont typeface="Arial" pitchFamily="34" charset="0"/>
              <a:buNone/>
            </a:pPr>
            <a:endParaRPr lang="zh-CN" altLang="en-US" sz="2400" b="0"/>
          </a:p>
        </p:txBody>
      </p:sp>
      <p:sp>
        <p:nvSpPr>
          <p:cNvPr id="5123" name="Rectangle 3"/>
          <p:cNvSpPr>
            <a:spLocks noGrp="1" noChangeArrowheads="1"/>
          </p:cNvSpPr>
          <p:nvPr>
            <p:ph type="title"/>
          </p:nvPr>
        </p:nvSpPr>
        <p:spPr/>
        <p:txBody>
          <a:bodyPr/>
          <a:lstStyle/>
          <a:p>
            <a:r>
              <a:rPr lang="en-US" altLang="zh-CN" dirty="0"/>
              <a:t>2  </a:t>
            </a:r>
            <a:r>
              <a:rPr lang="zh-CN" altLang="en-US" dirty="0"/>
              <a:t>状态机图</a:t>
            </a:r>
          </a:p>
        </p:txBody>
      </p:sp>
      <p:sp>
        <p:nvSpPr>
          <p:cNvPr id="5124" name="Rectangle 4"/>
          <p:cNvSpPr>
            <a:spLocks noGrp="1" noChangeArrowheads="1"/>
          </p:cNvSpPr>
          <p:nvPr>
            <p:ph type="body" idx="1"/>
          </p:nvPr>
        </p:nvSpPr>
        <p:spPr>
          <a:xfrm>
            <a:off x="755650" y="1700213"/>
            <a:ext cx="8388350" cy="4465637"/>
          </a:xfrm>
        </p:spPr>
        <p:txBody>
          <a:bodyPr/>
          <a:lstStyle/>
          <a:p>
            <a:r>
              <a:rPr lang="zh-CN" altLang="en-US" dirty="0" smtClean="0"/>
              <a:t>状态机图由状态</a:t>
            </a:r>
            <a:r>
              <a:rPr lang="en-GB" altLang="en-US" dirty="0" smtClean="0"/>
              <a:t>(State)</a:t>
            </a:r>
            <a:r>
              <a:rPr lang="zh-CN" altLang="en-US" dirty="0" smtClean="0"/>
              <a:t>和迁移</a:t>
            </a:r>
            <a:r>
              <a:rPr lang="en-GB" altLang="en-US" dirty="0" smtClean="0"/>
              <a:t>(Transitions) </a:t>
            </a:r>
            <a:r>
              <a:rPr lang="zh-CN" altLang="en-US" dirty="0" smtClean="0"/>
              <a:t>组成</a:t>
            </a:r>
          </a:p>
          <a:p>
            <a:r>
              <a:rPr lang="zh-CN" altLang="en-US" dirty="0" smtClean="0"/>
              <a:t>它的表达方式为：</a:t>
            </a:r>
          </a:p>
          <a:p>
            <a:pPr>
              <a:buFont typeface="Wingdings" pitchFamily="2" charset="2"/>
              <a:buNone/>
            </a:pPr>
            <a:endParaRPr lang="zh-CN" altLang="en-US" dirty="0" smtClean="0"/>
          </a:p>
          <a:p>
            <a:pPr>
              <a:buFont typeface="Wingdings" pitchFamily="2" charset="2"/>
              <a:buNone/>
            </a:pPr>
            <a:r>
              <a:rPr lang="zh-CN" altLang="en-US" dirty="0" smtClean="0"/>
              <a:t>              状态机图 </a:t>
            </a:r>
            <a:r>
              <a:rPr lang="en-GB" altLang="en-US" dirty="0" smtClean="0"/>
              <a:t>= </a:t>
            </a:r>
            <a:r>
              <a:rPr lang="zh-CN" altLang="en-US" dirty="0" smtClean="0"/>
              <a:t>状态 </a:t>
            </a:r>
            <a:r>
              <a:rPr lang="en-GB" altLang="en-US" dirty="0" smtClean="0"/>
              <a:t>+ </a:t>
            </a:r>
            <a:r>
              <a:rPr lang="zh-CN" altLang="en-US" dirty="0" smtClean="0"/>
              <a:t>迁移</a:t>
            </a:r>
            <a:endParaRPr lang="en-US" altLang="zh-CN" dirty="0" smtClean="0"/>
          </a:p>
          <a:p>
            <a:pPr>
              <a:buFont typeface="Wingdings" pitchFamily="2" charset="2"/>
              <a:buNone/>
            </a:pPr>
            <a:endParaRPr lang="en-US" altLang="en-US" dirty="0"/>
          </a:p>
          <a:p>
            <a:pPr>
              <a:buFont typeface="Wingdings" pitchFamily="2" charset="2"/>
              <a:buNone/>
            </a:pPr>
            <a:r>
              <a:rPr lang="en-GB" altLang="en-US" dirty="0" smtClean="0"/>
              <a:t>State </a:t>
            </a:r>
            <a:r>
              <a:rPr lang="en-US" altLang="zh-CN" dirty="0" smtClean="0"/>
              <a:t>Machine</a:t>
            </a:r>
            <a:r>
              <a:rPr lang="en-GB" altLang="en-US" dirty="0" smtClean="0"/>
              <a:t> Diagram = State +Transitions</a:t>
            </a:r>
            <a:endParaRPr lang="zh-CN" altLang="en-US" dirty="0" smtClean="0"/>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en-US" altLang="zh-CN" smtClean="0">
                <a:solidFill>
                  <a:schemeClr val="tx1"/>
                </a:solidFill>
              </a:rPr>
              <a:t>5  </a:t>
            </a:r>
            <a:r>
              <a:rPr lang="zh-CN" altLang="en-US" smtClean="0">
                <a:solidFill>
                  <a:schemeClr val="tx1"/>
                </a:solidFill>
              </a:rPr>
              <a:t>总结</a:t>
            </a:r>
          </a:p>
        </p:txBody>
      </p:sp>
      <p:sp>
        <p:nvSpPr>
          <p:cNvPr id="38915" name="Rectangle 3"/>
          <p:cNvSpPr>
            <a:spLocks noGrp="1" noChangeArrowheads="1"/>
          </p:cNvSpPr>
          <p:nvPr>
            <p:ph type="body" idx="1"/>
          </p:nvPr>
        </p:nvSpPr>
        <p:spPr>
          <a:xfrm>
            <a:off x="755650" y="1700213"/>
            <a:ext cx="7992814" cy="4465637"/>
          </a:xfrm>
        </p:spPr>
        <p:txBody>
          <a:bodyPr/>
          <a:lstStyle/>
          <a:p>
            <a:pPr algn="just">
              <a:spcAft>
                <a:spcPts val="600"/>
              </a:spcAft>
            </a:pPr>
            <a:r>
              <a:rPr lang="zh-CN" altLang="en-US" sz="2600" dirty="0"/>
              <a:t>状态机图</a:t>
            </a:r>
            <a:r>
              <a:rPr lang="zh-CN" altLang="en-US" sz="2600" dirty="0" smtClean="0"/>
              <a:t>更适用于描述一个</a:t>
            </a:r>
            <a:r>
              <a:rPr lang="zh-CN" altLang="en-US" sz="2600" dirty="0" smtClean="0">
                <a:solidFill>
                  <a:srgbClr val="FF0000"/>
                </a:solidFill>
              </a:rPr>
              <a:t>横跨多个用例的对象的行为</a:t>
            </a:r>
            <a:r>
              <a:rPr lang="zh-CN" altLang="en-US" sz="2600" dirty="0" smtClean="0"/>
              <a:t>，而不适于描述包括多个对象间协作的行为。</a:t>
            </a:r>
            <a:endParaRPr lang="en-US" altLang="zh-CN" sz="2600" dirty="0" smtClean="0"/>
          </a:p>
          <a:p>
            <a:pPr algn="just">
              <a:spcAft>
                <a:spcPts val="600"/>
              </a:spcAft>
            </a:pPr>
            <a:r>
              <a:rPr lang="zh-CN" altLang="en-US" sz="2600" dirty="0" smtClean="0"/>
              <a:t>不要试图为系统中的每个对象绘制</a:t>
            </a:r>
            <a:r>
              <a:rPr lang="zh-CN" altLang="en-US" sz="2600" dirty="0"/>
              <a:t>状态机图</a:t>
            </a:r>
            <a:r>
              <a:rPr lang="zh-CN" altLang="en-US" sz="2600" dirty="0" smtClean="0"/>
              <a:t>，只为一些具有</a:t>
            </a:r>
            <a:r>
              <a:rPr lang="zh-CN" altLang="en-US" sz="2600" dirty="0" smtClean="0">
                <a:solidFill>
                  <a:srgbClr val="FF0000"/>
                </a:solidFill>
              </a:rPr>
              <a:t>复杂状态</a:t>
            </a:r>
            <a:r>
              <a:rPr lang="zh-CN" altLang="en-US" sz="2600" dirty="0" smtClean="0"/>
              <a:t>的对象建立</a:t>
            </a:r>
            <a:r>
              <a:rPr lang="zh-CN" altLang="en-US" sz="2600" dirty="0"/>
              <a:t>状态机图</a:t>
            </a:r>
            <a:r>
              <a:rPr lang="zh-CN" altLang="en-US" sz="2600" dirty="0" smtClean="0"/>
              <a:t>就足够了。</a:t>
            </a:r>
          </a:p>
          <a:p>
            <a:pPr algn="just"/>
            <a:endParaRPr lang="zh-CN" altLang="en-US" sz="2600" dirty="0" smtClean="0"/>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146" name="Group 2"/>
          <p:cNvGrpSpPr>
            <a:grpSpLocks noChangeAspect="1"/>
          </p:cNvGrpSpPr>
          <p:nvPr/>
        </p:nvGrpSpPr>
        <p:grpSpPr bwMode="auto">
          <a:xfrm>
            <a:off x="971550" y="1628775"/>
            <a:ext cx="7777163" cy="4503738"/>
            <a:chOff x="0" y="0"/>
            <a:chExt cx="8280" cy="5148"/>
          </a:xfrm>
        </p:grpSpPr>
        <p:sp>
          <p:nvSpPr>
            <p:cNvPr id="6149" name="AutoShape 3"/>
            <p:cNvSpPr>
              <a:spLocks noChangeAspect="1" noChangeArrowheads="1"/>
            </p:cNvSpPr>
            <p:nvPr/>
          </p:nvSpPr>
          <p:spPr bwMode="auto">
            <a:xfrm>
              <a:off x="0" y="0"/>
              <a:ext cx="8280" cy="51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eaLnBrk="1" hangingPunct="1">
                <a:spcBef>
                  <a:spcPct val="0"/>
                </a:spcBef>
                <a:buClrTx/>
                <a:buSzTx/>
                <a:buFont typeface="Arial" pitchFamily="34" charset="0"/>
                <a:buNone/>
              </a:pPr>
              <a:endParaRPr lang="zh-CN" altLang="en-US" sz="2400" b="0"/>
            </a:p>
          </p:txBody>
        </p:sp>
        <p:sp>
          <p:nvSpPr>
            <p:cNvPr id="6150" name="AutoShape 4"/>
            <p:cNvSpPr>
              <a:spLocks noChangeArrowheads="1"/>
            </p:cNvSpPr>
            <p:nvPr/>
          </p:nvSpPr>
          <p:spPr bwMode="auto">
            <a:xfrm>
              <a:off x="1080" y="1248"/>
              <a:ext cx="1152" cy="780"/>
            </a:xfrm>
            <a:prstGeom prst="flowChartAlternateProcess">
              <a:avLst/>
            </a:prstGeom>
            <a:solidFill>
              <a:srgbClr val="FFFFFF"/>
            </a:solidFill>
            <a:ln w="9525">
              <a:solidFill>
                <a:srgbClr val="000000"/>
              </a:solidFill>
              <a:miter lim="800000"/>
              <a:headEnd/>
              <a:tailEnd/>
            </a:ln>
          </p:spPr>
          <p:txBody>
            <a:bodyPr tIns="108000"/>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algn="ctr">
                <a:spcBef>
                  <a:spcPct val="0"/>
                </a:spcBef>
                <a:buClrTx/>
                <a:buSzTx/>
                <a:buFont typeface="Arial" pitchFamily="34" charset="0"/>
                <a:buNone/>
              </a:pPr>
              <a:r>
                <a:rPr lang="en-US" altLang="zh-CN" sz="1800" b="0">
                  <a:latin typeface="Times New Roman" pitchFamily="18" charset="0"/>
                </a:rPr>
                <a:t>pending</a:t>
              </a:r>
              <a:endParaRPr lang="en-US" altLang="zh-CN" sz="1800">
                <a:latin typeface="Times New Roman" pitchFamily="18" charset="0"/>
              </a:endParaRPr>
            </a:p>
          </p:txBody>
        </p:sp>
        <p:sp>
          <p:nvSpPr>
            <p:cNvPr id="6151" name="AutoShape 5"/>
            <p:cNvSpPr>
              <a:spLocks noChangeArrowheads="1"/>
            </p:cNvSpPr>
            <p:nvPr/>
          </p:nvSpPr>
          <p:spPr bwMode="auto">
            <a:xfrm>
              <a:off x="3492" y="156"/>
              <a:ext cx="1152" cy="780"/>
            </a:xfrm>
            <a:prstGeom prst="flowChartAlternateProcess">
              <a:avLst/>
            </a:prstGeom>
            <a:solidFill>
              <a:srgbClr val="FFFFFF"/>
            </a:solidFill>
            <a:ln w="9525">
              <a:solidFill>
                <a:srgbClr val="000000"/>
              </a:solidFill>
              <a:miter lim="800000"/>
              <a:headEnd/>
              <a:tailEnd/>
            </a:ln>
          </p:spPr>
          <p:txBody>
            <a:bodyPr tIns="108000"/>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algn="ctr">
                <a:spcBef>
                  <a:spcPct val="0"/>
                </a:spcBef>
                <a:buClrTx/>
                <a:buSzTx/>
                <a:buFont typeface="Arial" pitchFamily="34" charset="0"/>
                <a:buNone/>
              </a:pPr>
              <a:r>
                <a:rPr lang="en-US" altLang="zh-CN" sz="1600" b="0" dirty="0">
                  <a:latin typeface="Times New Roman" pitchFamily="18" charset="0"/>
                </a:rPr>
                <a:t>approved</a:t>
              </a:r>
              <a:endParaRPr lang="en-US" altLang="zh-CN" sz="1600" dirty="0">
                <a:latin typeface="Times New Roman" pitchFamily="18" charset="0"/>
              </a:endParaRPr>
            </a:p>
          </p:txBody>
        </p:sp>
        <p:sp>
          <p:nvSpPr>
            <p:cNvPr id="6152" name="Line 6"/>
            <p:cNvSpPr>
              <a:spLocks noChangeShapeType="1"/>
            </p:cNvSpPr>
            <p:nvPr/>
          </p:nvSpPr>
          <p:spPr bwMode="auto">
            <a:xfrm>
              <a:off x="1692" y="468"/>
              <a:ext cx="1814" cy="1"/>
            </a:xfrm>
            <a:prstGeom prst="line">
              <a:avLst/>
            </a:prstGeom>
            <a:noFill/>
            <a:ln w="9525">
              <a:solidFill>
                <a:srgbClr val="000000"/>
              </a:solidFill>
              <a:round/>
              <a:headEnd/>
              <a:tailEnd type="arrow" w="lg" len="lg"/>
            </a:ln>
            <a:extLst>
              <a:ext uri="{909E8E84-426E-40DD-AFC4-6F175D3DCCD1}">
                <a14:hiddenFill xmlns:a14="http://schemas.microsoft.com/office/drawing/2010/main">
                  <a:noFill/>
                </a14:hiddenFill>
              </a:ext>
            </a:extLst>
          </p:spPr>
          <p:txBody>
            <a:bodyPr/>
            <a:lstStyle/>
            <a:p>
              <a:endParaRPr lang="zh-CN" altLang="en-US"/>
            </a:p>
          </p:txBody>
        </p:sp>
        <p:sp>
          <p:nvSpPr>
            <p:cNvPr id="6153" name="Text Box 7"/>
            <p:cNvSpPr txBox="1">
              <a:spLocks noChangeArrowheads="1"/>
            </p:cNvSpPr>
            <p:nvPr/>
          </p:nvSpPr>
          <p:spPr bwMode="auto">
            <a:xfrm>
              <a:off x="4932" y="156"/>
              <a:ext cx="108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algn="just">
                <a:spcBef>
                  <a:spcPct val="0"/>
                </a:spcBef>
                <a:buClrTx/>
                <a:buSzTx/>
                <a:buFont typeface="Arial" pitchFamily="34" charset="0"/>
                <a:buNone/>
              </a:pPr>
              <a:r>
                <a:rPr lang="en-US" altLang="zh-CN" sz="1800" b="0">
                  <a:latin typeface="Times New Roman" pitchFamily="18" charset="0"/>
                </a:rPr>
                <a:t>complete</a:t>
              </a:r>
              <a:endParaRPr lang="en-US" altLang="zh-CN" sz="1800">
                <a:latin typeface="Times New Roman" pitchFamily="18" charset="0"/>
              </a:endParaRPr>
            </a:p>
          </p:txBody>
        </p:sp>
        <p:sp>
          <p:nvSpPr>
            <p:cNvPr id="6154" name="Text Box 8"/>
            <p:cNvSpPr txBox="1">
              <a:spLocks noChangeArrowheads="1"/>
            </p:cNvSpPr>
            <p:nvPr/>
          </p:nvSpPr>
          <p:spPr bwMode="auto">
            <a:xfrm>
              <a:off x="2232" y="156"/>
              <a:ext cx="108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algn="just">
                <a:spcBef>
                  <a:spcPct val="0"/>
                </a:spcBef>
                <a:buClrTx/>
                <a:buSzTx/>
                <a:buFont typeface="Arial" pitchFamily="34" charset="0"/>
                <a:buNone/>
              </a:pPr>
              <a:r>
                <a:rPr lang="en-US" altLang="zh-CN" sz="1800" b="0">
                  <a:latin typeface="Times New Roman" pitchFamily="18" charset="0"/>
                </a:rPr>
                <a:t>approve</a:t>
              </a:r>
              <a:endParaRPr lang="en-US" altLang="zh-CN" sz="1800">
                <a:latin typeface="Times New Roman" pitchFamily="18" charset="0"/>
              </a:endParaRPr>
            </a:p>
          </p:txBody>
        </p:sp>
        <p:sp>
          <p:nvSpPr>
            <p:cNvPr id="6155" name="AutoShape 9"/>
            <p:cNvSpPr>
              <a:spLocks noChangeArrowheads="1"/>
            </p:cNvSpPr>
            <p:nvPr/>
          </p:nvSpPr>
          <p:spPr bwMode="auto">
            <a:xfrm>
              <a:off x="5832" y="1248"/>
              <a:ext cx="1152" cy="780"/>
            </a:xfrm>
            <a:prstGeom prst="flowChartAlternateProcess">
              <a:avLst/>
            </a:prstGeom>
            <a:solidFill>
              <a:srgbClr val="FFFFFF"/>
            </a:solidFill>
            <a:ln w="9525">
              <a:solidFill>
                <a:srgbClr val="000000"/>
              </a:solidFill>
              <a:miter lim="800000"/>
              <a:headEnd/>
              <a:tailEnd/>
            </a:ln>
          </p:spPr>
          <p:txBody>
            <a:bodyPr tIns="108000"/>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algn="ctr">
                <a:spcBef>
                  <a:spcPct val="0"/>
                </a:spcBef>
                <a:buClrTx/>
                <a:buSzTx/>
                <a:buFont typeface="Arial" pitchFamily="34" charset="0"/>
                <a:buNone/>
              </a:pPr>
              <a:r>
                <a:rPr lang="en-US" altLang="zh-CN" sz="1600" b="0" dirty="0">
                  <a:latin typeface="Times New Roman" pitchFamily="18" charset="0"/>
                </a:rPr>
                <a:t>finalizing</a:t>
              </a:r>
              <a:endParaRPr lang="en-US" altLang="zh-CN" sz="1600" dirty="0">
                <a:latin typeface="Times New Roman" pitchFamily="18" charset="0"/>
              </a:endParaRPr>
            </a:p>
          </p:txBody>
        </p:sp>
        <p:sp>
          <p:nvSpPr>
            <p:cNvPr id="6156" name="AutoShape 10"/>
            <p:cNvSpPr>
              <a:spLocks noChangeArrowheads="1"/>
            </p:cNvSpPr>
            <p:nvPr/>
          </p:nvSpPr>
          <p:spPr bwMode="auto">
            <a:xfrm>
              <a:off x="3492" y="2340"/>
              <a:ext cx="1152" cy="780"/>
            </a:xfrm>
            <a:prstGeom prst="flowChartAlternateProcess">
              <a:avLst/>
            </a:prstGeom>
            <a:solidFill>
              <a:srgbClr val="FFFFFF"/>
            </a:solidFill>
            <a:ln w="9525">
              <a:solidFill>
                <a:srgbClr val="000000"/>
              </a:solidFill>
              <a:miter lim="800000"/>
              <a:headEnd/>
              <a:tailEnd/>
            </a:ln>
          </p:spPr>
          <p:txBody>
            <a:bodyPr tIns="108000"/>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algn="ctr">
                <a:spcBef>
                  <a:spcPct val="0"/>
                </a:spcBef>
                <a:buClrTx/>
                <a:buSzTx/>
                <a:buFont typeface="Arial" pitchFamily="34" charset="0"/>
                <a:buNone/>
              </a:pPr>
              <a:r>
                <a:rPr lang="en-US" altLang="zh-CN" sz="1800" b="0">
                  <a:latin typeface="Times New Roman" pitchFamily="18" charset="0"/>
                </a:rPr>
                <a:t>rejected</a:t>
              </a:r>
              <a:endParaRPr lang="en-US" altLang="zh-CN" sz="1800">
                <a:latin typeface="Times New Roman" pitchFamily="18" charset="0"/>
              </a:endParaRPr>
            </a:p>
          </p:txBody>
        </p:sp>
        <p:sp>
          <p:nvSpPr>
            <p:cNvPr id="6157" name="Line 11"/>
            <p:cNvSpPr>
              <a:spLocks noChangeShapeType="1"/>
            </p:cNvSpPr>
            <p:nvPr/>
          </p:nvSpPr>
          <p:spPr bwMode="auto">
            <a:xfrm>
              <a:off x="1672" y="468"/>
              <a:ext cx="1" cy="7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58" name="Line 12"/>
            <p:cNvSpPr>
              <a:spLocks noChangeShapeType="1"/>
            </p:cNvSpPr>
            <p:nvPr/>
          </p:nvSpPr>
          <p:spPr bwMode="auto">
            <a:xfrm>
              <a:off x="4632" y="468"/>
              <a:ext cx="1814"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59" name="Line 13"/>
            <p:cNvSpPr>
              <a:spLocks noChangeShapeType="1"/>
            </p:cNvSpPr>
            <p:nvPr/>
          </p:nvSpPr>
          <p:spPr bwMode="auto">
            <a:xfrm>
              <a:off x="6451" y="468"/>
              <a:ext cx="1" cy="780"/>
            </a:xfrm>
            <a:prstGeom prst="line">
              <a:avLst/>
            </a:prstGeom>
            <a:noFill/>
            <a:ln w="9525">
              <a:solidFill>
                <a:srgbClr val="000000"/>
              </a:solidFill>
              <a:round/>
              <a:headEnd/>
              <a:tailEnd type="arrow" w="lg" len="lg"/>
            </a:ln>
            <a:extLst>
              <a:ext uri="{909E8E84-426E-40DD-AFC4-6F175D3DCCD1}">
                <a14:hiddenFill xmlns:a14="http://schemas.microsoft.com/office/drawing/2010/main">
                  <a:noFill/>
                </a14:hiddenFill>
              </a:ext>
            </a:extLst>
          </p:spPr>
          <p:txBody>
            <a:bodyPr/>
            <a:lstStyle/>
            <a:p>
              <a:endParaRPr lang="zh-CN" altLang="en-US"/>
            </a:p>
          </p:txBody>
        </p:sp>
        <p:sp>
          <p:nvSpPr>
            <p:cNvPr id="6160" name="Line 14"/>
            <p:cNvSpPr>
              <a:spLocks noChangeShapeType="1"/>
            </p:cNvSpPr>
            <p:nvPr/>
          </p:nvSpPr>
          <p:spPr bwMode="auto">
            <a:xfrm>
              <a:off x="4652" y="2808"/>
              <a:ext cx="1814"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61" name="Line 15"/>
            <p:cNvSpPr>
              <a:spLocks noChangeShapeType="1"/>
            </p:cNvSpPr>
            <p:nvPr/>
          </p:nvSpPr>
          <p:spPr bwMode="auto">
            <a:xfrm>
              <a:off x="1692" y="2807"/>
              <a:ext cx="1814" cy="1"/>
            </a:xfrm>
            <a:prstGeom prst="line">
              <a:avLst/>
            </a:prstGeom>
            <a:noFill/>
            <a:ln w="9525">
              <a:solidFill>
                <a:srgbClr val="000000"/>
              </a:solidFill>
              <a:round/>
              <a:headEnd/>
              <a:tailEnd type="arrow" w="lg" len="lg"/>
            </a:ln>
            <a:extLst>
              <a:ext uri="{909E8E84-426E-40DD-AFC4-6F175D3DCCD1}">
                <a14:hiddenFill xmlns:a14="http://schemas.microsoft.com/office/drawing/2010/main">
                  <a:noFill/>
                </a14:hiddenFill>
              </a:ext>
            </a:extLst>
          </p:spPr>
          <p:txBody>
            <a:bodyPr/>
            <a:lstStyle/>
            <a:p>
              <a:endParaRPr lang="zh-CN" altLang="en-US"/>
            </a:p>
          </p:txBody>
        </p:sp>
        <p:sp>
          <p:nvSpPr>
            <p:cNvPr id="6162" name="Line 16"/>
            <p:cNvSpPr>
              <a:spLocks noChangeShapeType="1"/>
            </p:cNvSpPr>
            <p:nvPr/>
          </p:nvSpPr>
          <p:spPr bwMode="auto">
            <a:xfrm>
              <a:off x="1692" y="2028"/>
              <a:ext cx="1" cy="7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63" name="Line 17"/>
            <p:cNvSpPr>
              <a:spLocks noChangeShapeType="1"/>
            </p:cNvSpPr>
            <p:nvPr/>
          </p:nvSpPr>
          <p:spPr bwMode="auto">
            <a:xfrm flipV="1">
              <a:off x="6471" y="2028"/>
              <a:ext cx="1" cy="780"/>
            </a:xfrm>
            <a:prstGeom prst="line">
              <a:avLst/>
            </a:prstGeom>
            <a:noFill/>
            <a:ln w="9525">
              <a:solidFill>
                <a:srgbClr val="000000"/>
              </a:solidFill>
              <a:round/>
              <a:headEnd/>
              <a:tailEnd type="arrow" w="lg" len="lg"/>
            </a:ln>
            <a:extLst>
              <a:ext uri="{909E8E84-426E-40DD-AFC4-6F175D3DCCD1}">
                <a14:hiddenFill xmlns:a14="http://schemas.microsoft.com/office/drawing/2010/main">
                  <a:noFill/>
                </a14:hiddenFill>
              </a:ext>
            </a:extLst>
          </p:spPr>
          <p:txBody>
            <a:bodyPr/>
            <a:lstStyle/>
            <a:p>
              <a:endParaRPr lang="zh-CN" altLang="en-US"/>
            </a:p>
          </p:txBody>
        </p:sp>
        <p:sp>
          <p:nvSpPr>
            <p:cNvPr id="6164" name="Text Box 18"/>
            <p:cNvSpPr txBox="1">
              <a:spLocks noChangeArrowheads="1"/>
            </p:cNvSpPr>
            <p:nvPr/>
          </p:nvSpPr>
          <p:spPr bwMode="auto">
            <a:xfrm>
              <a:off x="5112" y="2340"/>
              <a:ext cx="108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algn="just">
                <a:spcBef>
                  <a:spcPct val="0"/>
                </a:spcBef>
                <a:buClrTx/>
                <a:buSzTx/>
                <a:buFont typeface="Arial" pitchFamily="34" charset="0"/>
                <a:buNone/>
              </a:pPr>
              <a:r>
                <a:rPr lang="en-US" altLang="zh-CN" sz="1800" b="0">
                  <a:latin typeface="Times New Roman" pitchFamily="18" charset="0"/>
                </a:rPr>
                <a:t>complete</a:t>
              </a:r>
              <a:endParaRPr lang="en-US" altLang="zh-CN" sz="1800">
                <a:latin typeface="Times New Roman" pitchFamily="18" charset="0"/>
              </a:endParaRPr>
            </a:p>
          </p:txBody>
        </p:sp>
        <p:sp>
          <p:nvSpPr>
            <p:cNvPr id="6165" name="Text Box 19"/>
            <p:cNvSpPr txBox="1">
              <a:spLocks noChangeArrowheads="1"/>
            </p:cNvSpPr>
            <p:nvPr/>
          </p:nvSpPr>
          <p:spPr bwMode="auto">
            <a:xfrm>
              <a:off x="2232" y="2340"/>
              <a:ext cx="108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algn="just">
                <a:spcBef>
                  <a:spcPct val="0"/>
                </a:spcBef>
                <a:buClrTx/>
                <a:buSzTx/>
                <a:buFont typeface="Arial" pitchFamily="34" charset="0"/>
                <a:buNone/>
              </a:pPr>
              <a:r>
                <a:rPr lang="en-US" altLang="zh-CN" sz="1800" b="0">
                  <a:latin typeface="Times New Roman" pitchFamily="18" charset="0"/>
                </a:rPr>
                <a:t>reject</a:t>
              </a:r>
              <a:endParaRPr lang="en-US" altLang="zh-CN" sz="1800">
                <a:latin typeface="Times New Roman" pitchFamily="18" charset="0"/>
              </a:endParaRPr>
            </a:p>
          </p:txBody>
        </p:sp>
        <p:sp>
          <p:nvSpPr>
            <p:cNvPr id="6166" name="Oval 20"/>
            <p:cNvSpPr>
              <a:spLocks noChangeArrowheads="1"/>
            </p:cNvSpPr>
            <p:nvPr/>
          </p:nvSpPr>
          <p:spPr bwMode="auto">
            <a:xfrm>
              <a:off x="72" y="1540"/>
              <a:ext cx="312" cy="312"/>
            </a:xfrm>
            <a:prstGeom prst="ellipse">
              <a:avLst/>
            </a:prstGeom>
            <a:solidFill>
              <a:srgbClr val="000000"/>
            </a:solidFill>
            <a:ln w="9525">
              <a:solidFill>
                <a:srgbClr val="000000"/>
              </a:solidFill>
              <a:round/>
              <a:headEnd/>
              <a:tailEnd/>
            </a:ln>
          </p:spPr>
          <p:txBody>
            <a:bodyPr/>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eaLnBrk="1" hangingPunct="1">
                <a:spcBef>
                  <a:spcPct val="0"/>
                </a:spcBef>
                <a:buClrTx/>
                <a:buSzTx/>
                <a:buFont typeface="Arial" pitchFamily="34" charset="0"/>
                <a:buNone/>
              </a:pPr>
              <a:endParaRPr lang="zh-CN" altLang="en-US" sz="2400" b="0"/>
            </a:p>
          </p:txBody>
        </p:sp>
        <p:sp>
          <p:nvSpPr>
            <p:cNvPr id="6167" name="Line 21"/>
            <p:cNvSpPr>
              <a:spLocks noChangeShapeType="1"/>
            </p:cNvSpPr>
            <p:nvPr/>
          </p:nvSpPr>
          <p:spPr bwMode="auto">
            <a:xfrm>
              <a:off x="358" y="1715"/>
              <a:ext cx="734" cy="1"/>
            </a:xfrm>
            <a:prstGeom prst="line">
              <a:avLst/>
            </a:prstGeom>
            <a:noFill/>
            <a:ln w="9525">
              <a:solidFill>
                <a:srgbClr val="000000"/>
              </a:solidFill>
              <a:round/>
              <a:headEnd/>
              <a:tailEnd type="arrow" w="lg" len="lg"/>
            </a:ln>
            <a:extLst>
              <a:ext uri="{909E8E84-426E-40DD-AFC4-6F175D3DCCD1}">
                <a14:hiddenFill xmlns:a14="http://schemas.microsoft.com/office/drawing/2010/main">
                  <a:noFill/>
                </a14:hiddenFill>
              </a:ext>
            </a:extLst>
          </p:spPr>
          <p:txBody>
            <a:bodyPr/>
            <a:lstStyle/>
            <a:p>
              <a:endParaRPr lang="zh-CN" altLang="en-US"/>
            </a:p>
          </p:txBody>
        </p:sp>
        <p:grpSp>
          <p:nvGrpSpPr>
            <p:cNvPr id="6168" name="Group 22"/>
            <p:cNvGrpSpPr>
              <a:grpSpLocks/>
            </p:cNvGrpSpPr>
            <p:nvPr/>
          </p:nvGrpSpPr>
          <p:grpSpPr bwMode="auto">
            <a:xfrm>
              <a:off x="7712" y="1444"/>
              <a:ext cx="468" cy="468"/>
              <a:chOff x="0" y="0"/>
              <a:chExt cx="468" cy="468"/>
            </a:xfrm>
          </p:grpSpPr>
          <p:sp>
            <p:nvSpPr>
              <p:cNvPr id="6176" name="Oval 23"/>
              <p:cNvSpPr>
                <a:spLocks noChangeArrowheads="1"/>
              </p:cNvSpPr>
              <p:nvPr/>
            </p:nvSpPr>
            <p:spPr bwMode="auto">
              <a:xfrm>
                <a:off x="0" y="0"/>
                <a:ext cx="468" cy="468"/>
              </a:xfrm>
              <a:prstGeom prst="ellipse">
                <a:avLst/>
              </a:prstGeom>
              <a:solidFill>
                <a:srgbClr val="FFFFFF"/>
              </a:solidFill>
              <a:ln w="9525">
                <a:solidFill>
                  <a:srgbClr val="000000"/>
                </a:solidFill>
                <a:round/>
                <a:headEnd/>
                <a:tailEnd/>
              </a:ln>
            </p:spPr>
            <p:txBody>
              <a:bodyPr/>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eaLnBrk="1" hangingPunct="1">
                  <a:spcBef>
                    <a:spcPct val="0"/>
                  </a:spcBef>
                  <a:buClrTx/>
                  <a:buSzTx/>
                  <a:buFont typeface="Arial" pitchFamily="34" charset="0"/>
                  <a:buNone/>
                </a:pPr>
                <a:endParaRPr lang="zh-CN" altLang="en-US" sz="2400" b="0"/>
              </a:p>
            </p:txBody>
          </p:sp>
          <p:sp>
            <p:nvSpPr>
              <p:cNvPr id="6177" name="Oval 24"/>
              <p:cNvSpPr>
                <a:spLocks noChangeArrowheads="1"/>
              </p:cNvSpPr>
              <p:nvPr/>
            </p:nvSpPr>
            <p:spPr bwMode="auto">
              <a:xfrm>
                <a:off x="74" y="76"/>
                <a:ext cx="312" cy="312"/>
              </a:xfrm>
              <a:prstGeom prst="ellipse">
                <a:avLst/>
              </a:prstGeom>
              <a:solidFill>
                <a:srgbClr val="000000"/>
              </a:solidFill>
              <a:ln w="9525">
                <a:solidFill>
                  <a:srgbClr val="000000"/>
                </a:solidFill>
                <a:round/>
                <a:headEnd/>
                <a:tailEnd/>
              </a:ln>
            </p:spPr>
            <p:txBody>
              <a:bodyPr/>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eaLnBrk="1" hangingPunct="1">
                  <a:spcBef>
                    <a:spcPct val="0"/>
                  </a:spcBef>
                  <a:buClrTx/>
                  <a:buSzTx/>
                  <a:buFont typeface="Arial" pitchFamily="34" charset="0"/>
                  <a:buNone/>
                </a:pPr>
                <a:endParaRPr lang="zh-CN" altLang="en-US" sz="2400" b="0"/>
              </a:p>
            </p:txBody>
          </p:sp>
        </p:grpSp>
        <p:sp>
          <p:nvSpPr>
            <p:cNvPr id="6169" name="Line 25"/>
            <p:cNvSpPr>
              <a:spLocks noChangeShapeType="1"/>
            </p:cNvSpPr>
            <p:nvPr/>
          </p:nvSpPr>
          <p:spPr bwMode="auto">
            <a:xfrm>
              <a:off x="6998" y="1715"/>
              <a:ext cx="734" cy="1"/>
            </a:xfrm>
            <a:prstGeom prst="line">
              <a:avLst/>
            </a:prstGeom>
            <a:noFill/>
            <a:ln w="9525">
              <a:solidFill>
                <a:srgbClr val="000000"/>
              </a:solidFill>
              <a:round/>
              <a:headEnd/>
              <a:tailEnd type="arrow" w="lg" len="lg"/>
            </a:ln>
            <a:extLst>
              <a:ext uri="{909E8E84-426E-40DD-AFC4-6F175D3DCCD1}">
                <a14:hiddenFill xmlns:a14="http://schemas.microsoft.com/office/drawing/2010/main">
                  <a:noFill/>
                </a14:hiddenFill>
              </a:ext>
            </a:extLst>
          </p:spPr>
          <p:txBody>
            <a:bodyPr/>
            <a:lstStyle/>
            <a:p>
              <a:endParaRPr lang="zh-CN" altLang="en-US"/>
            </a:p>
          </p:txBody>
        </p:sp>
        <p:sp>
          <p:nvSpPr>
            <p:cNvPr id="6170" name="AutoShape 26"/>
            <p:cNvSpPr>
              <a:spLocks noChangeArrowheads="1"/>
            </p:cNvSpPr>
            <p:nvPr/>
          </p:nvSpPr>
          <p:spPr bwMode="auto">
            <a:xfrm rot="10800000" flipH="1">
              <a:off x="4500" y="3510"/>
              <a:ext cx="1860" cy="1014"/>
            </a:xfrm>
            <a:prstGeom prst="foldedCorner">
              <a:avLst>
                <a:gd name="adj" fmla="val 12500"/>
              </a:avLst>
            </a:prstGeom>
            <a:solidFill>
              <a:srgbClr val="FFFFFF"/>
            </a:solidFill>
            <a:ln w="9525">
              <a:solidFill>
                <a:srgbClr val="000000"/>
              </a:solidFill>
              <a:round/>
              <a:headEnd/>
              <a:tailEnd/>
            </a:ln>
          </p:spPr>
          <p:txBody>
            <a:bodyPr/>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eaLnBrk="1" hangingPunct="1">
                <a:spcBef>
                  <a:spcPct val="0"/>
                </a:spcBef>
                <a:buClrTx/>
                <a:buSzTx/>
                <a:buFont typeface="Arial" pitchFamily="34" charset="0"/>
                <a:buNone/>
              </a:pPr>
              <a:endParaRPr lang="zh-CN" altLang="en-US" sz="2400" b="0"/>
            </a:p>
          </p:txBody>
        </p:sp>
        <p:sp>
          <p:nvSpPr>
            <p:cNvPr id="6171" name="Text Box 27"/>
            <p:cNvSpPr txBox="1">
              <a:spLocks noChangeArrowheads="1"/>
            </p:cNvSpPr>
            <p:nvPr/>
          </p:nvSpPr>
          <p:spPr bwMode="auto">
            <a:xfrm>
              <a:off x="4695" y="3450"/>
              <a:ext cx="1440" cy="10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algn="just">
                <a:spcBef>
                  <a:spcPct val="0"/>
                </a:spcBef>
                <a:buClrTx/>
                <a:buSzTx/>
                <a:buFont typeface="Arial" pitchFamily="34" charset="0"/>
                <a:buNone/>
              </a:pPr>
              <a:r>
                <a:rPr lang="zh-CN" altLang="en-US" sz="1800" b="0">
                  <a:latin typeface="Times New Roman" pitchFamily="18" charset="0"/>
                </a:rPr>
                <a:t>迁移用具有开放式箭头的实线表示</a:t>
              </a:r>
              <a:endParaRPr lang="zh-CN" altLang="en-US" sz="1800">
                <a:latin typeface="Times New Roman" pitchFamily="18" charset="0"/>
              </a:endParaRPr>
            </a:p>
          </p:txBody>
        </p:sp>
        <p:sp>
          <p:nvSpPr>
            <p:cNvPr id="6172" name="Line 28"/>
            <p:cNvSpPr>
              <a:spLocks noChangeShapeType="1"/>
            </p:cNvSpPr>
            <p:nvPr/>
          </p:nvSpPr>
          <p:spPr bwMode="auto">
            <a:xfrm flipV="1">
              <a:off x="5400" y="2808"/>
              <a:ext cx="1" cy="680"/>
            </a:xfrm>
            <a:prstGeom prst="line">
              <a:avLst/>
            </a:prstGeom>
            <a:noFill/>
            <a:ln w="9525">
              <a:solidFill>
                <a:srgbClr val="000000"/>
              </a:solidFill>
              <a:prstDash val="dash"/>
              <a:round/>
              <a:headEnd/>
              <a:tailEnd type="stealth" w="med" len="med"/>
            </a:ln>
            <a:extLst>
              <a:ext uri="{909E8E84-426E-40DD-AFC4-6F175D3DCCD1}">
                <a14:hiddenFill xmlns:a14="http://schemas.microsoft.com/office/drawing/2010/main">
                  <a:noFill/>
                </a14:hiddenFill>
              </a:ext>
            </a:extLst>
          </p:spPr>
          <p:txBody>
            <a:bodyPr/>
            <a:lstStyle/>
            <a:p>
              <a:endParaRPr lang="zh-CN" altLang="en-US"/>
            </a:p>
          </p:txBody>
        </p:sp>
        <p:sp>
          <p:nvSpPr>
            <p:cNvPr id="6173" name="AutoShape 29"/>
            <p:cNvSpPr>
              <a:spLocks noChangeArrowheads="1"/>
            </p:cNvSpPr>
            <p:nvPr/>
          </p:nvSpPr>
          <p:spPr bwMode="auto">
            <a:xfrm rot="10800000" flipH="1">
              <a:off x="1020" y="3513"/>
              <a:ext cx="1860" cy="1014"/>
            </a:xfrm>
            <a:prstGeom prst="foldedCorner">
              <a:avLst>
                <a:gd name="adj" fmla="val 12500"/>
              </a:avLst>
            </a:prstGeom>
            <a:solidFill>
              <a:srgbClr val="FFFFFF"/>
            </a:solidFill>
            <a:ln w="9525">
              <a:solidFill>
                <a:srgbClr val="000000"/>
              </a:solidFill>
              <a:round/>
              <a:headEnd/>
              <a:tailEnd/>
            </a:ln>
          </p:spPr>
          <p:txBody>
            <a:bodyPr/>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eaLnBrk="1" hangingPunct="1">
                <a:spcBef>
                  <a:spcPct val="0"/>
                </a:spcBef>
                <a:buClrTx/>
                <a:buSzTx/>
                <a:buFont typeface="Arial" pitchFamily="34" charset="0"/>
                <a:buNone/>
              </a:pPr>
              <a:endParaRPr lang="zh-CN" altLang="en-US" sz="2400" b="0"/>
            </a:p>
          </p:txBody>
        </p:sp>
        <p:sp>
          <p:nvSpPr>
            <p:cNvPr id="6174" name="Text Box 30"/>
            <p:cNvSpPr txBox="1">
              <a:spLocks noChangeArrowheads="1"/>
            </p:cNvSpPr>
            <p:nvPr/>
          </p:nvSpPr>
          <p:spPr bwMode="auto">
            <a:xfrm>
              <a:off x="1260" y="3648"/>
              <a:ext cx="1440" cy="10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algn="just">
                <a:spcBef>
                  <a:spcPct val="0"/>
                </a:spcBef>
                <a:buClrTx/>
                <a:buSzTx/>
                <a:buFont typeface="Arial" pitchFamily="34" charset="0"/>
                <a:buNone/>
              </a:pPr>
              <a:r>
                <a:rPr lang="zh-CN" altLang="en-US" sz="1800" b="0">
                  <a:latin typeface="Times New Roman" pitchFamily="18" charset="0"/>
                </a:rPr>
                <a:t>简单的状态表示法</a:t>
              </a:r>
              <a:endParaRPr lang="zh-CN" altLang="en-US" sz="1800">
                <a:latin typeface="Times New Roman" pitchFamily="18" charset="0"/>
              </a:endParaRPr>
            </a:p>
          </p:txBody>
        </p:sp>
        <p:sp>
          <p:nvSpPr>
            <p:cNvPr id="6175" name="Line 31"/>
            <p:cNvSpPr>
              <a:spLocks noChangeShapeType="1"/>
            </p:cNvSpPr>
            <p:nvPr/>
          </p:nvSpPr>
          <p:spPr bwMode="auto">
            <a:xfrm flipV="1">
              <a:off x="2880" y="3120"/>
              <a:ext cx="720" cy="624"/>
            </a:xfrm>
            <a:prstGeom prst="line">
              <a:avLst/>
            </a:prstGeom>
            <a:noFill/>
            <a:ln w="9525">
              <a:solidFill>
                <a:srgbClr val="000000"/>
              </a:solidFill>
              <a:prstDash val="dash"/>
              <a:round/>
              <a:headEnd/>
              <a:tailEnd type="stealth" w="med" len="med"/>
            </a:ln>
            <a:extLst>
              <a:ext uri="{909E8E84-426E-40DD-AFC4-6F175D3DCCD1}">
                <a14:hiddenFill xmlns:a14="http://schemas.microsoft.com/office/drawing/2010/main">
                  <a:noFill/>
                </a14:hiddenFill>
              </a:ext>
            </a:extLst>
          </p:spPr>
          <p:txBody>
            <a:bodyPr/>
            <a:lstStyle/>
            <a:p>
              <a:endParaRPr lang="zh-CN" altLang="en-US"/>
            </a:p>
          </p:txBody>
        </p:sp>
      </p:grpSp>
      <p:sp>
        <p:nvSpPr>
          <p:cNvPr id="6147" name="Text Box 32"/>
          <p:cNvSpPr txBox="1">
            <a:spLocks noChangeArrowheads="1"/>
          </p:cNvSpPr>
          <p:nvPr/>
        </p:nvSpPr>
        <p:spPr bwMode="auto">
          <a:xfrm>
            <a:off x="3059113" y="5734050"/>
            <a:ext cx="28813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algn="ctr">
              <a:spcBef>
                <a:spcPct val="50000"/>
              </a:spcBef>
              <a:buClrTx/>
              <a:buSzTx/>
              <a:buFont typeface="Arial" pitchFamily="34" charset="0"/>
              <a:buNone/>
            </a:pPr>
            <a:r>
              <a:rPr lang="zh-CN" altLang="en-US" sz="1800" b="0" dirty="0">
                <a:latin typeface="Verdana" pitchFamily="34" charset="0"/>
              </a:rPr>
              <a:t>图1 申请账户的</a:t>
            </a:r>
            <a:r>
              <a:rPr lang="zh-CN" altLang="en-US" sz="1800" b="0" dirty="0" smtClean="0">
                <a:latin typeface="Verdana" pitchFamily="34" charset="0"/>
              </a:rPr>
              <a:t>状态机图</a:t>
            </a:r>
            <a:r>
              <a:rPr lang="zh-CN" altLang="en-US" sz="2400" b="0" dirty="0" smtClean="0">
                <a:latin typeface="Verdana" pitchFamily="34" charset="0"/>
              </a:rPr>
              <a:t> </a:t>
            </a:r>
            <a:endParaRPr lang="zh-CN" altLang="en-US" sz="2400" b="0" dirty="0">
              <a:latin typeface="Verdana" pitchFamily="34" charset="0"/>
            </a:endParaRPr>
          </a:p>
        </p:txBody>
      </p:sp>
      <p:sp>
        <p:nvSpPr>
          <p:cNvPr id="6148" name="Rectangle 33"/>
          <p:cNvSpPr>
            <a:spLocks noChangeArrowheads="1"/>
          </p:cNvSpPr>
          <p:nvPr/>
        </p:nvSpPr>
        <p:spPr bwMode="auto">
          <a:xfrm>
            <a:off x="574675" y="304800"/>
            <a:ext cx="8001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a:spcBef>
                <a:spcPct val="0"/>
              </a:spcBef>
              <a:buClrTx/>
              <a:buSzTx/>
              <a:buFontTx/>
              <a:buNone/>
            </a:pPr>
            <a:r>
              <a:rPr lang="en-US" altLang="zh-CN" sz="3600" dirty="0">
                <a:solidFill>
                  <a:schemeClr val="tx2"/>
                </a:solidFill>
                <a:latin typeface="Times New Roman" pitchFamily="18" charset="0"/>
                <a:ea typeface="幼圆" pitchFamily="49" charset="-122"/>
              </a:rPr>
              <a:t>3  </a:t>
            </a:r>
            <a:r>
              <a:rPr lang="zh-CN" altLang="en-US" sz="3600" dirty="0" smtClean="0">
                <a:solidFill>
                  <a:schemeClr val="tx2"/>
                </a:solidFill>
                <a:latin typeface="Times New Roman" pitchFamily="18" charset="0"/>
                <a:ea typeface="幼圆" pitchFamily="49" charset="-122"/>
              </a:rPr>
              <a:t>状态机图</a:t>
            </a:r>
            <a:r>
              <a:rPr lang="zh-CN" altLang="en-US" sz="3600" dirty="0">
                <a:solidFill>
                  <a:schemeClr val="tx2"/>
                </a:solidFill>
                <a:latin typeface="Times New Roman" pitchFamily="18" charset="0"/>
                <a:ea typeface="幼圆" pitchFamily="49" charset="-122"/>
              </a:rPr>
              <a:t>的表示方法</a:t>
            </a:r>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altLang="zh-CN" dirty="0" smtClean="0"/>
              <a:t>3  </a:t>
            </a:r>
            <a:r>
              <a:rPr lang="zh-CN" altLang="en-US" dirty="0" smtClean="0"/>
              <a:t>状态机图的表示方法</a:t>
            </a:r>
          </a:p>
        </p:txBody>
      </p:sp>
      <p:sp>
        <p:nvSpPr>
          <p:cNvPr id="7171" name="Rectangle 3"/>
          <p:cNvSpPr>
            <a:spLocks noGrp="1" noChangeArrowheads="1"/>
          </p:cNvSpPr>
          <p:nvPr>
            <p:ph type="body" idx="1"/>
          </p:nvPr>
        </p:nvSpPr>
        <p:spPr/>
        <p:txBody>
          <a:bodyPr/>
          <a:lstStyle/>
          <a:p>
            <a:r>
              <a:rPr lang="en-US" altLang="zh-CN" smtClean="0">
                <a:solidFill>
                  <a:srgbClr val="FF3300"/>
                </a:solidFill>
              </a:rPr>
              <a:t>3.1 </a:t>
            </a:r>
            <a:r>
              <a:rPr lang="zh-CN" altLang="en-US" smtClean="0">
                <a:solidFill>
                  <a:srgbClr val="FF3300"/>
                </a:solidFill>
              </a:rPr>
              <a:t>状态	</a:t>
            </a:r>
          </a:p>
          <a:p>
            <a:r>
              <a:rPr lang="en-US" altLang="zh-CN" smtClean="0"/>
              <a:t>3.2 </a:t>
            </a:r>
            <a:r>
              <a:rPr lang="zh-CN" altLang="en-US" smtClean="0"/>
              <a:t>迁移	</a:t>
            </a:r>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zh-CN" b="0" smtClean="0"/>
              <a:t>3.1 </a:t>
            </a:r>
            <a:r>
              <a:rPr lang="zh-CN" altLang="en-US" b="0" smtClean="0"/>
              <a:t>状态</a:t>
            </a:r>
          </a:p>
        </p:txBody>
      </p:sp>
      <p:sp>
        <p:nvSpPr>
          <p:cNvPr id="8195" name="Rectangle 3"/>
          <p:cNvSpPr>
            <a:spLocks noGrp="1" noChangeArrowheads="1"/>
          </p:cNvSpPr>
          <p:nvPr>
            <p:ph type="body" idx="1"/>
          </p:nvPr>
        </p:nvSpPr>
        <p:spPr>
          <a:xfrm>
            <a:off x="539552" y="1628800"/>
            <a:ext cx="8280920" cy="4465637"/>
          </a:xfrm>
        </p:spPr>
        <p:txBody>
          <a:bodyPr/>
          <a:lstStyle/>
          <a:p>
            <a:pPr algn="just">
              <a:spcAft>
                <a:spcPts val="600"/>
              </a:spcAft>
            </a:pPr>
            <a:r>
              <a:rPr lang="zh-CN" altLang="en-US" sz="2600" dirty="0" smtClean="0"/>
              <a:t>状态是对象在它的生命周期中的一个</a:t>
            </a:r>
            <a:r>
              <a:rPr lang="zh-CN" altLang="en-US" sz="2600" dirty="0" smtClean="0">
                <a:solidFill>
                  <a:srgbClr val="FF0000"/>
                </a:solidFill>
              </a:rPr>
              <a:t>条件</a:t>
            </a:r>
            <a:r>
              <a:rPr lang="zh-CN" altLang="en-US" sz="2600" dirty="0" smtClean="0"/>
              <a:t>或</a:t>
            </a:r>
            <a:r>
              <a:rPr lang="zh-CN" altLang="en-US" sz="2600" dirty="0" smtClean="0">
                <a:solidFill>
                  <a:srgbClr val="FF0000"/>
                </a:solidFill>
              </a:rPr>
              <a:t>状况</a:t>
            </a:r>
            <a:r>
              <a:rPr lang="zh-CN" altLang="en-US" sz="2600" dirty="0" smtClean="0"/>
              <a:t>，在此期间对象将满足某些条件、执行某些活动或等待某些事件。</a:t>
            </a:r>
            <a:endParaRPr lang="en-US" altLang="zh-CN" sz="2600" dirty="0" smtClean="0"/>
          </a:p>
          <a:p>
            <a:pPr algn="just">
              <a:spcAft>
                <a:spcPts val="600"/>
              </a:spcAft>
            </a:pPr>
            <a:r>
              <a:rPr lang="en-US" altLang="zh-CN" sz="2600" dirty="0" smtClean="0"/>
              <a:t>UML</a:t>
            </a:r>
            <a:r>
              <a:rPr lang="zh-CN" altLang="en-US" sz="2600" dirty="0" smtClean="0"/>
              <a:t>用圆角矩形来表示状态，其中包含可选的名称。</a:t>
            </a:r>
          </a:p>
          <a:p>
            <a:pPr algn="just">
              <a:spcAft>
                <a:spcPts val="600"/>
              </a:spcAft>
            </a:pPr>
            <a:r>
              <a:rPr lang="zh-CN" altLang="en-US" sz="2600" dirty="0" smtClean="0"/>
              <a:t>在定义状态</a:t>
            </a:r>
            <a:r>
              <a:rPr lang="zh-CN" altLang="en-US" sz="2600" dirty="0" smtClean="0"/>
              <a:t>时，只</a:t>
            </a:r>
            <a:r>
              <a:rPr lang="zh-CN" altLang="en-US" sz="2600" dirty="0" smtClean="0"/>
              <a:t>关注与状态值相关的对象属性，基于状态建模的目标是将该属性所有可能发生的状态和状态之间转换的链接组合在一起，以便展现对象在该属性不同状态下的行为全貌。 </a:t>
            </a:r>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altLang="zh-CN" b="0" smtClean="0"/>
              <a:t>3.1 </a:t>
            </a:r>
            <a:r>
              <a:rPr lang="zh-CN" altLang="en-US" b="0" smtClean="0"/>
              <a:t>状态</a:t>
            </a:r>
          </a:p>
        </p:txBody>
      </p:sp>
      <p:sp>
        <p:nvSpPr>
          <p:cNvPr id="9219" name="Rectangle 3"/>
          <p:cNvSpPr>
            <a:spLocks noGrp="1" noChangeArrowheads="1"/>
          </p:cNvSpPr>
          <p:nvPr>
            <p:ph type="body" idx="1"/>
          </p:nvPr>
        </p:nvSpPr>
        <p:spPr/>
        <p:txBody>
          <a:bodyPr/>
          <a:lstStyle/>
          <a:p>
            <a:r>
              <a:rPr lang="en-US" altLang="zh-CN" b="0" smtClean="0">
                <a:solidFill>
                  <a:srgbClr val="FF3300"/>
                </a:solidFill>
              </a:rPr>
              <a:t>1. </a:t>
            </a:r>
            <a:r>
              <a:rPr lang="zh-CN" altLang="en-US" b="0" smtClean="0">
                <a:solidFill>
                  <a:srgbClr val="FF3300"/>
                </a:solidFill>
              </a:rPr>
              <a:t>状态的种类</a:t>
            </a:r>
            <a:r>
              <a:rPr lang="zh-CN" altLang="en-US" smtClean="0">
                <a:solidFill>
                  <a:srgbClr val="FF3300"/>
                </a:solidFill>
              </a:rPr>
              <a:t> </a:t>
            </a:r>
          </a:p>
          <a:p>
            <a:r>
              <a:rPr lang="en-US" altLang="zh-CN" b="0" smtClean="0"/>
              <a:t>2. </a:t>
            </a:r>
            <a:r>
              <a:rPr lang="zh-CN" altLang="en-US" b="0" smtClean="0"/>
              <a:t>状态内部的活动</a:t>
            </a:r>
            <a:r>
              <a:rPr lang="zh-CN" altLang="en-US" smtClean="0"/>
              <a:t> </a:t>
            </a:r>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altLang="zh-CN" b="0" smtClean="0"/>
              <a:t>1. </a:t>
            </a:r>
            <a:r>
              <a:rPr lang="zh-CN" altLang="en-US" b="0" smtClean="0"/>
              <a:t>状态的种类</a:t>
            </a:r>
          </a:p>
        </p:txBody>
      </p:sp>
      <p:sp>
        <p:nvSpPr>
          <p:cNvPr id="10243" name="Rectangle 3"/>
          <p:cNvSpPr>
            <a:spLocks noGrp="1" noChangeArrowheads="1"/>
          </p:cNvSpPr>
          <p:nvPr>
            <p:ph type="body" idx="1"/>
          </p:nvPr>
        </p:nvSpPr>
        <p:spPr/>
        <p:txBody>
          <a:bodyPr/>
          <a:lstStyle/>
          <a:p>
            <a:r>
              <a:rPr lang="zh-CN" altLang="en-US" dirty="0" smtClean="0"/>
              <a:t>根据状态发生的时间或状态组成的复杂性，可分为：</a:t>
            </a:r>
            <a:endParaRPr lang="en-US" altLang="zh-CN" dirty="0" smtClean="0"/>
          </a:p>
          <a:p>
            <a:pPr lvl="1"/>
            <a:r>
              <a:rPr lang="zh-CN" altLang="en-US" dirty="0" smtClean="0"/>
              <a:t>简单状态</a:t>
            </a:r>
            <a:r>
              <a:rPr lang="en-US" altLang="zh-CN" dirty="0" smtClean="0"/>
              <a:t>(Simple State) </a:t>
            </a:r>
          </a:p>
          <a:p>
            <a:pPr lvl="1"/>
            <a:r>
              <a:rPr lang="zh-CN" altLang="en-US" dirty="0" smtClean="0"/>
              <a:t>复合状态</a:t>
            </a:r>
            <a:r>
              <a:rPr lang="en-US" altLang="zh-CN" dirty="0" smtClean="0"/>
              <a:t>(Composite State) </a:t>
            </a:r>
          </a:p>
          <a:p>
            <a:pPr lvl="1"/>
            <a:r>
              <a:rPr lang="zh-CN" altLang="en-US" dirty="0" smtClean="0"/>
              <a:t>初始状态</a:t>
            </a:r>
            <a:r>
              <a:rPr lang="en-US" altLang="zh-CN" dirty="0" smtClean="0"/>
              <a:t>(Initial State) </a:t>
            </a:r>
          </a:p>
          <a:p>
            <a:pPr lvl="1"/>
            <a:r>
              <a:rPr lang="zh-CN" altLang="en-US" dirty="0" smtClean="0"/>
              <a:t>终止状态</a:t>
            </a:r>
            <a:r>
              <a:rPr lang="en-US" altLang="zh-CN" dirty="0" smtClean="0"/>
              <a:t>(Final State) </a:t>
            </a:r>
          </a:p>
          <a:p>
            <a:pPr lvl="1"/>
            <a:r>
              <a:rPr lang="zh-CN" altLang="en-US" dirty="0" smtClean="0"/>
              <a:t>结合状态</a:t>
            </a:r>
            <a:r>
              <a:rPr lang="en-US" altLang="zh-CN" dirty="0" smtClean="0"/>
              <a:t>(Junction State) </a:t>
            </a:r>
          </a:p>
          <a:p>
            <a:pPr lvl="1"/>
            <a:r>
              <a:rPr lang="zh-CN" altLang="en-US" dirty="0" smtClean="0"/>
              <a:t>历史状态</a:t>
            </a:r>
            <a:r>
              <a:rPr lang="en-US" altLang="zh-CN" dirty="0" smtClean="0"/>
              <a:t>(History State) </a:t>
            </a:r>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csppt01">
  <a:themeElements>
    <a:clrScheme name="csppt01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csppt01">
      <a:majorFont>
        <a:latin typeface="Times New Roman"/>
        <a:ea typeface="幼圆"/>
        <a:cs typeface=""/>
      </a:majorFont>
      <a:minorFont>
        <a:latin typeface="Tahom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en-US" sz="2400" b="0" i="0" u="none" strike="noStrike" cap="none" normalizeH="0" baseline="0" smtClean="0">
            <a:ln>
              <a:noFill/>
            </a:ln>
            <a:solidFill>
              <a:schemeClr val="tx1"/>
            </a:solidFill>
            <a:effectLst/>
            <a:latin typeface="Tahoma"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en-US" sz="2400" b="0" i="0" u="none" strike="noStrike" cap="none" normalizeH="0" baseline="0" smtClean="0">
            <a:ln>
              <a:noFill/>
            </a:ln>
            <a:solidFill>
              <a:schemeClr val="tx1"/>
            </a:solidFill>
            <a:effectLst/>
            <a:latin typeface="Tahoma" pitchFamily="34" charset="0"/>
            <a:ea typeface="宋体" pitchFamily="2" charset="-122"/>
          </a:defRPr>
        </a:defPPr>
      </a:lstStyle>
    </a:lnDef>
  </a:objectDefaults>
  <a:extraClrSchemeLst>
    <a:extraClrScheme>
      <a:clrScheme name="csppt01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csppt01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csppt01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csppt01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csppt01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csppt01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csppt01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Blends</Template>
  <TotalTime>1109</TotalTime>
  <Pages>0</Pages>
  <Words>1349</Words>
  <Characters>0</Characters>
  <Application>Microsoft Office PowerPoint</Application>
  <DocSecurity>0</DocSecurity>
  <PresentationFormat>全屏显示(4:3)</PresentationFormat>
  <Lines>0</Lines>
  <Paragraphs>181</Paragraphs>
  <Slides>40</Slides>
  <Notes>2</Notes>
  <HiddenSlides>0</HiddenSlides>
  <MMClips>0</MMClips>
  <ScaleCrop>false</ScaleCrop>
  <HeadingPairs>
    <vt:vector size="4" baseType="variant">
      <vt:variant>
        <vt:lpstr>主题</vt:lpstr>
      </vt:variant>
      <vt:variant>
        <vt:i4>1</vt:i4>
      </vt:variant>
      <vt:variant>
        <vt:lpstr>幻灯片标题</vt:lpstr>
      </vt:variant>
      <vt:variant>
        <vt:i4>40</vt:i4>
      </vt:variant>
    </vt:vector>
  </HeadingPairs>
  <TitlesOfParts>
    <vt:vector size="41" baseType="lpstr">
      <vt:lpstr>csppt01</vt:lpstr>
      <vt:lpstr>本章目录</vt:lpstr>
      <vt:lpstr>2.11--状态机图(State Machine Diagram) </vt:lpstr>
      <vt:lpstr>1  基于状态的对象行为建模</vt:lpstr>
      <vt:lpstr>2  状态机图</vt:lpstr>
      <vt:lpstr>PowerPoint 演示文稿</vt:lpstr>
      <vt:lpstr>3  状态机图的表示方法</vt:lpstr>
      <vt:lpstr>3.1 状态</vt:lpstr>
      <vt:lpstr>3.1 状态</vt:lpstr>
      <vt:lpstr>1. 状态的种类</vt:lpstr>
      <vt:lpstr>1. 状态的种类</vt:lpstr>
      <vt:lpstr>1. 状态的种类</vt:lpstr>
      <vt:lpstr>PowerPoint 演示文稿</vt:lpstr>
      <vt:lpstr>PowerPoint 演示文稿</vt:lpstr>
      <vt:lpstr>PowerPoint 演示文稿</vt:lpstr>
      <vt:lpstr>1. 状态的种类</vt:lpstr>
      <vt:lpstr>1. 状态的种类</vt:lpstr>
      <vt:lpstr>1. 状态的种类</vt:lpstr>
      <vt:lpstr>1. 状态的种类</vt:lpstr>
      <vt:lpstr>PowerPoint 演示文稿</vt:lpstr>
      <vt:lpstr>3.1 状态</vt:lpstr>
      <vt:lpstr>2. 状态内部的活动</vt:lpstr>
      <vt:lpstr>2. 状态内部的活动</vt:lpstr>
      <vt:lpstr>2. 状态内部的活动</vt:lpstr>
      <vt:lpstr>PowerPoint 演示文稿</vt:lpstr>
      <vt:lpstr>PowerPoint 演示文稿</vt:lpstr>
      <vt:lpstr>3  状态图的表示方法</vt:lpstr>
      <vt:lpstr>3.2 迁移</vt:lpstr>
      <vt:lpstr>3.2 迁移</vt:lpstr>
      <vt:lpstr>3.2 迁移</vt:lpstr>
      <vt:lpstr>1. 引发迁移的事件</vt:lpstr>
      <vt:lpstr>1. 引发迁移的事件</vt:lpstr>
      <vt:lpstr>3.2 迁移</vt:lpstr>
      <vt:lpstr>2. 迁移的文字标签</vt:lpstr>
      <vt:lpstr>2. 迁移的文字标签</vt:lpstr>
      <vt:lpstr>2. 迁移的文字标签</vt:lpstr>
      <vt:lpstr>PowerPoint 演示文稿</vt:lpstr>
      <vt:lpstr>2.11--状态机图(State Machine Diagram) </vt:lpstr>
      <vt:lpstr>PowerPoint 演示文稿</vt:lpstr>
      <vt:lpstr>PowerPoint 演示文稿</vt:lpstr>
      <vt:lpstr>5  总结</vt:lpstr>
    </vt:vector>
  </TitlesOfParts>
  <Company>buaa</Company>
  <LinksUpToDate>false</LinksUpToDate>
  <CharactersWithSpaces>0</CharactersWithSpaces>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面向对象技术</dc:title>
  <dc:subject>03.the Visual Modeling Practice</dc:subject>
  <dc:creator>thbin</dc:creator>
  <cp:lastModifiedBy>chy</cp:lastModifiedBy>
  <cp:revision>1877</cp:revision>
  <dcterms:created xsi:type="dcterms:W3CDTF">2004-04-26T09:40:58Z</dcterms:created>
  <dcterms:modified xsi:type="dcterms:W3CDTF">2022-12-28T07:04:19Z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2052-9.1.0.4180</vt:lpwstr>
  </property>
</Properties>
</file>