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34"/>
  </p:notesMasterIdLst>
  <p:handoutMasterIdLst>
    <p:handoutMasterId r:id="rId35"/>
  </p:handoutMasterIdLst>
  <p:sldIdLst>
    <p:sldId id="457" r:id="rId2"/>
    <p:sldId id="716" r:id="rId3"/>
    <p:sldId id="717" r:id="rId4"/>
    <p:sldId id="718" r:id="rId5"/>
    <p:sldId id="719" r:id="rId6"/>
    <p:sldId id="460" r:id="rId7"/>
    <p:sldId id="461" r:id="rId8"/>
    <p:sldId id="462" r:id="rId9"/>
    <p:sldId id="792" r:id="rId10"/>
    <p:sldId id="464" r:id="rId11"/>
    <p:sldId id="465" r:id="rId12"/>
    <p:sldId id="573" r:id="rId13"/>
    <p:sldId id="790" r:id="rId14"/>
    <p:sldId id="720" r:id="rId15"/>
    <p:sldId id="721" r:id="rId16"/>
    <p:sldId id="467" r:id="rId17"/>
    <p:sldId id="785" r:id="rId18"/>
    <p:sldId id="786" r:id="rId19"/>
    <p:sldId id="722" r:id="rId20"/>
    <p:sldId id="469" r:id="rId21"/>
    <p:sldId id="787" r:id="rId22"/>
    <p:sldId id="788" r:id="rId23"/>
    <p:sldId id="789" r:id="rId24"/>
    <p:sldId id="793" r:id="rId25"/>
    <p:sldId id="769" r:id="rId26"/>
    <p:sldId id="796" r:id="rId27"/>
    <p:sldId id="797" r:id="rId28"/>
    <p:sldId id="475" r:id="rId29"/>
    <p:sldId id="476" r:id="rId30"/>
    <p:sldId id="791" r:id="rId31"/>
    <p:sldId id="477" r:id="rId32"/>
    <p:sldId id="327" r:id="rId33"/>
  </p:sldIdLst>
  <p:sldSz cx="9144000" cy="6858000" type="screen4x3"/>
  <p:notesSz cx="7099300" cy="102346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660066"/>
    <a:srgbClr val="FF6600"/>
    <a:srgbClr val="FF3300"/>
    <a:srgbClr val="003300"/>
    <a:srgbClr val="008000"/>
    <a:srgbClr val="00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235" autoAdjust="0"/>
    <p:restoredTop sz="95701" autoAdjust="0"/>
  </p:normalViewPr>
  <p:slideViewPr>
    <p:cSldViewPr>
      <p:cViewPr>
        <p:scale>
          <a:sx n="75" d="100"/>
          <a:sy n="75" d="100"/>
        </p:scale>
        <p:origin x="-921"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4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3762"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373763"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73764"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373765"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3EA8BAB0-7102-42F9-9FD5-3EF3FAD5A84F}" type="slidenum">
              <a:rPr lang="zh-CN" altLang="en-US"/>
              <a:pPr>
                <a:defRPr/>
              </a:pPr>
              <a:t>‹#›</a:t>
            </a:fld>
            <a:endParaRPr lang="en-US" altLang="zh-CN"/>
          </a:p>
        </p:txBody>
      </p:sp>
    </p:spTree>
    <p:extLst>
      <p:ext uri="{BB962C8B-B14F-4D97-AF65-F5344CB8AC3E}">
        <p14:creationId xmlns:p14="http://schemas.microsoft.com/office/powerpoint/2010/main" val="672552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714"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atin typeface="Arial" charset="0"/>
              </a:defRPr>
            </a:lvl1pPr>
          </a:lstStyle>
          <a:p>
            <a:pPr>
              <a:defRPr/>
            </a:pPr>
            <a:endParaRPr lang="en-US" altLang="zh-CN"/>
          </a:p>
        </p:txBody>
      </p:sp>
      <p:sp>
        <p:nvSpPr>
          <p:cNvPr id="115715"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atin typeface="Arial" charset="0"/>
              </a:defRPr>
            </a:lvl1pPr>
          </a:lstStyle>
          <a:p>
            <a:pPr>
              <a:defRPr/>
            </a:pPr>
            <a:endParaRPr lang="en-US" altLang="zh-CN"/>
          </a:p>
        </p:txBody>
      </p:sp>
      <p:sp>
        <p:nvSpPr>
          <p:cNvPr id="327684"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p:spPr>
      </p:sp>
      <p:sp>
        <p:nvSpPr>
          <p:cNvPr id="115717"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15718"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atin typeface="Arial" charset="0"/>
              </a:defRPr>
            </a:lvl1pPr>
          </a:lstStyle>
          <a:p>
            <a:pPr>
              <a:defRPr/>
            </a:pPr>
            <a:endParaRPr lang="en-US" altLang="zh-CN"/>
          </a:p>
        </p:txBody>
      </p:sp>
      <p:sp>
        <p:nvSpPr>
          <p:cNvPr id="115719"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atin typeface="Arial" charset="0"/>
              </a:defRPr>
            </a:lvl1pPr>
          </a:lstStyle>
          <a:p>
            <a:pPr>
              <a:defRPr/>
            </a:pPr>
            <a:fld id="{857337DE-CD76-4649-94B6-0CB3E3C05741}" type="slidenum">
              <a:rPr lang="zh-CN" altLang="en-US"/>
              <a:pPr>
                <a:defRPr/>
              </a:pPr>
              <a:t>‹#›</a:t>
            </a:fld>
            <a:endParaRPr lang="en-US" altLang="zh-CN"/>
          </a:p>
        </p:txBody>
      </p:sp>
    </p:spTree>
    <p:extLst>
      <p:ext uri="{BB962C8B-B14F-4D97-AF65-F5344CB8AC3E}">
        <p14:creationId xmlns:p14="http://schemas.microsoft.com/office/powerpoint/2010/main" val="76302235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2400">
                <a:latin typeface="Arial Narrow" charset="0"/>
              </a:rPr>
              <a:t>Essentials of Visual Modeling w/ UML 2.0 - Instructor Notes</a:t>
            </a:r>
          </a:p>
        </p:txBody>
      </p:sp>
      <p:sp>
        <p:nvSpPr>
          <p:cNvPr id="100354"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zh-CN" altLang="en-US"/>
              <a:t>Module 4 - Use-Case Modeling </a:t>
            </a:r>
            <a:endParaRPr lang="en-US" altLang="zh-CN">
              <a:latin typeface="ZapfHumnst BT" charset="0"/>
            </a:endParaRPr>
          </a:p>
        </p:txBody>
      </p:sp>
      <p:sp>
        <p:nvSpPr>
          <p:cNvPr id="100355" name="Rectangle 2"/>
          <p:cNvSpPr>
            <a:spLocks noGrp="1" noRot="1" noChangeAspect="1" noChangeArrowheads="1" noTextEdit="1"/>
          </p:cNvSpPr>
          <p:nvPr>
            <p:ph type="sldImg"/>
          </p:nvPr>
        </p:nvSpPr>
        <p:spPr>
          <a:xfrm>
            <a:off x="992188" y="768350"/>
            <a:ext cx="5114925" cy="3836988"/>
          </a:xfrm>
          <a:solidFill>
            <a:srgbClr val="FFFFFF"/>
          </a:solidFill>
          <a:ln/>
        </p:spPr>
      </p:sp>
      <p:sp>
        <p:nvSpPr>
          <p:cNvPr id="1003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fontAlgn="t" hangingPunct="1"/>
            <a:r>
              <a:rPr kumimoji="0" lang="en-US" altLang="zh-CN" sz="1000">
                <a:latin typeface="ZapfHumnst BT" charset="0"/>
                <a:ea typeface="宋体" charset="-122"/>
              </a:rPr>
              <a:t>An activity diagram may include the following elements:</a:t>
            </a:r>
          </a:p>
          <a:p>
            <a:pPr marL="114300" indent="-114300" eaLnBrk="1" fontAlgn="t" hangingPunct="1">
              <a:buFontTx/>
              <a:buChar char="•"/>
            </a:pPr>
            <a:r>
              <a:rPr kumimoji="0" lang="en-US" altLang="zh-CN" sz="1000" b="1">
                <a:latin typeface="ZapfHumnst BT" charset="0"/>
                <a:ea typeface="宋体" charset="-122"/>
              </a:rPr>
              <a:t>Activity/Action</a:t>
            </a:r>
            <a:r>
              <a:rPr kumimoji="0" lang="en-US" altLang="zh-CN" sz="1000">
                <a:latin typeface="ZapfHumnst BT" charset="0"/>
                <a:ea typeface="宋体" charset="-122"/>
              </a:rPr>
              <a:t> represents the performance of a step within the workflow. </a:t>
            </a:r>
          </a:p>
          <a:p>
            <a:pPr marL="114300" indent="-114300" eaLnBrk="1" fontAlgn="t" hangingPunct="1">
              <a:buFontTx/>
              <a:buChar char="•"/>
            </a:pPr>
            <a:r>
              <a:rPr kumimoji="0" lang="en-US" altLang="zh-CN" sz="1000" b="1">
                <a:latin typeface="ZapfHumnst BT" charset="0"/>
                <a:ea typeface="宋体" charset="-122"/>
              </a:rPr>
              <a:t>Transitions</a:t>
            </a:r>
            <a:r>
              <a:rPr kumimoji="0" lang="en-US" altLang="zh-CN" sz="1000">
                <a:latin typeface="ZapfHumnst BT" charset="0"/>
                <a:ea typeface="宋体" charset="-122"/>
              </a:rPr>
              <a:t> show the activity/action that follows. </a:t>
            </a:r>
          </a:p>
          <a:p>
            <a:pPr marL="114300" indent="-114300" eaLnBrk="1" fontAlgn="t" hangingPunct="1">
              <a:buFontTx/>
              <a:buChar char="•"/>
            </a:pPr>
            <a:r>
              <a:rPr kumimoji="0" lang="en-US" altLang="zh-CN" sz="1000" b="1">
                <a:latin typeface="ZapfHumnst BT" charset="0"/>
                <a:ea typeface="宋体" charset="-122"/>
              </a:rPr>
              <a:t>Decisions</a:t>
            </a:r>
            <a:r>
              <a:rPr kumimoji="0" lang="en-US" altLang="zh-CN" sz="1000">
                <a:latin typeface="ZapfHumnst BT" charset="0"/>
                <a:ea typeface="宋体" charset="-122"/>
              </a:rPr>
              <a:t> evaluate conditions defined by guard conditions. These guard conditions determine which of the alternative transitions will be made and, thus, which activities are performed. You may also use the decision icon to show where the threads merge again. Decisions and guard conditions allow you to show alternative threads in the workflow of a use case. </a:t>
            </a:r>
          </a:p>
          <a:p>
            <a:pPr marL="114300" indent="-114300" eaLnBrk="1" fontAlgn="t" hangingPunct="1">
              <a:buFontTx/>
              <a:buChar char="•"/>
            </a:pPr>
            <a:r>
              <a:rPr kumimoji="0" lang="en-US" altLang="zh-CN" sz="1000" b="1">
                <a:latin typeface="ZapfHumnst BT" charset="0"/>
                <a:ea typeface="宋体" charset="-122"/>
              </a:rPr>
              <a:t>Synchronization bars</a:t>
            </a:r>
            <a:r>
              <a:rPr kumimoji="0" lang="en-US" altLang="zh-CN" sz="1000">
                <a:latin typeface="ZapfHumnst BT" charset="0"/>
                <a:ea typeface="宋体" charset="-122"/>
              </a:rPr>
              <a:t> show parallel sub-flows. They allow you to show concurrent threads in the workflow of a use case. </a:t>
            </a:r>
          </a:p>
        </p:txBody>
      </p:sp>
      <p:sp>
        <p:nvSpPr>
          <p:cNvPr id="100357" name="Text Box 4"/>
          <p:cNvSpPr txBox="1">
            <a:spLocks noChangeArrowheads="1"/>
          </p:cNvSpPr>
          <p:nvPr/>
        </p:nvSpPr>
        <p:spPr bwMode="auto">
          <a:xfrm>
            <a:off x="457200" y="1233488"/>
            <a:ext cx="1778000" cy="678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pPr>
              <a:lnSpc>
                <a:spcPct val="87000"/>
              </a:lnSpc>
              <a:spcBef>
                <a:spcPct val="40000"/>
              </a:spcBef>
            </a:pPr>
            <a:r>
              <a:rPr lang="en-US" altLang="zh-CN" i="1" u="sng">
                <a:latin typeface="ZapfHumnst BT" charset="0"/>
              </a:rPr>
              <a:t>Walk the students through the activity diagram and explain each component (decision, fork, join, and so on).</a:t>
            </a:r>
          </a:p>
        </p:txBody>
      </p:sp>
    </p:spTree>
    <p:extLst>
      <p:ext uri="{BB962C8B-B14F-4D97-AF65-F5344CB8AC3E}">
        <p14:creationId xmlns:p14="http://schemas.microsoft.com/office/powerpoint/2010/main" val="19971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19"/>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p>
        </p:txBody>
      </p:sp>
      <p:sp>
        <p:nvSpPr>
          <p:cNvPr id="5" name="Rectangle 20"/>
          <p:cNvSpPr>
            <a:spLocks noChangeArrowheads="1"/>
          </p:cNvSpPr>
          <p:nvPr/>
        </p:nvSpPr>
        <p:spPr bwMode="auto">
          <a:xfrm>
            <a:off x="3352800" y="6324600"/>
            <a:ext cx="2286000" cy="457200"/>
          </a:xfrm>
          <a:prstGeom prst="rect">
            <a:avLst/>
          </a:prstGeom>
          <a:noFill/>
          <a:ln w="9525">
            <a:noFill/>
            <a:miter lim="800000"/>
            <a:headEnd/>
            <a:tailEnd/>
          </a:ln>
          <a:effectLst/>
        </p:spPr>
        <p:txBody>
          <a:bodyPr anchor="b"/>
          <a:lstStyle/>
          <a:p>
            <a:pPr algn="ctr">
              <a:defRPr/>
            </a:pPr>
            <a:endParaRPr kumimoji="0" lang="en-US" altLang="zh-CN" sz="1400"/>
          </a:p>
        </p:txBody>
      </p:sp>
      <p:sp>
        <p:nvSpPr>
          <p:cNvPr id="99340" name="Rectangle 12"/>
          <p:cNvSpPr>
            <a:spLocks noGrp="1" noChangeArrowheads="1"/>
          </p:cNvSpPr>
          <p:nvPr>
            <p:ph type="ctrTitle"/>
          </p:nvPr>
        </p:nvSpPr>
        <p:spPr>
          <a:xfrm>
            <a:off x="755650" y="1844675"/>
            <a:ext cx="7772400" cy="1368425"/>
          </a:xfrm>
        </p:spPr>
        <p:txBody>
          <a:bodyPr/>
          <a:lstStyle>
            <a:lvl1pPr algn="ctr">
              <a:defRPr>
                <a:latin typeface="Monotype Corsiva" pitchFamily="66" charset="0"/>
                <a:ea typeface="华文新魏" pitchFamily="2" charset="-122"/>
              </a:defRPr>
            </a:lvl1pPr>
          </a:lstStyle>
          <a:p>
            <a:r>
              <a:rPr lang="zh-CN" altLang="en-US"/>
              <a:t>单击此处编辑母版标题样式</a:t>
            </a:r>
          </a:p>
        </p:txBody>
      </p:sp>
      <p:sp>
        <p:nvSpPr>
          <p:cNvPr id="9934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solidFill>
                  <a:srgbClr val="660066"/>
                </a:solidFill>
              </a:defRPr>
            </a:lvl1pPr>
          </a:lstStyle>
          <a:p>
            <a:r>
              <a:rPr lang="zh-CN" altLang="en-US"/>
              <a:t>单击此处编辑母版副标题样式</a:t>
            </a:r>
          </a:p>
        </p:txBody>
      </p:sp>
      <p:sp>
        <p:nvSpPr>
          <p:cNvPr id="6"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F826BD9B-EFDA-4630-B22A-7C2A2430CCEE}" type="slidenum">
              <a:rPr lang="en-US" altLang="zh-CN"/>
              <a:pPr>
                <a:defRPr/>
              </a:pPr>
              <a:t>‹#›</a:t>
            </a:fld>
            <a:r>
              <a:rPr lang="en-US" altLang="zh-CN"/>
              <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333375"/>
            <a:ext cx="1951037" cy="58324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723900" y="333375"/>
            <a:ext cx="5700713" cy="583247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943CA120-CF13-4A11-BDFE-6F091731EC67}" type="slidenum">
              <a:rPr lang="en-US" altLang="zh-CN"/>
              <a:pPr>
                <a:defRPr/>
              </a:pPr>
              <a:t>‹#›</a:t>
            </a:fld>
            <a:r>
              <a:rPr lang="en-US" altLang="zh-CN"/>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700213"/>
            <a:ext cx="3810000" cy="4465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700213"/>
            <a:ext cx="3810000" cy="44656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FE0647D9-6B6D-4C6C-A4BD-9DEC959FB9AD}" type="slidenum">
              <a:rPr lang="en-US" altLang="zh-CN"/>
              <a:pPr>
                <a:defRPr/>
              </a:pPr>
              <a:t>‹#›</a:t>
            </a:fld>
            <a:r>
              <a:rPr lang="en-US" altLang="zh-CN"/>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755650" y="1700213"/>
            <a:ext cx="7772400" cy="21558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755650" y="4008438"/>
            <a:ext cx="7772400" cy="215741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E184C7E2-89A5-45FF-A72A-CA0349AB604A}" type="slidenum">
              <a:rPr lang="en-US" altLang="zh-CN"/>
              <a:pPr>
                <a:defRPr/>
              </a:pPr>
              <a:t>‹#›</a:t>
            </a:fld>
            <a:r>
              <a:rPr lang="en-US" altLang="zh-CN"/>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23900" y="333375"/>
            <a:ext cx="7793038"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755650" y="1700213"/>
            <a:ext cx="7772400" cy="4465637"/>
          </a:xfrm>
        </p:spPr>
        <p:txBody>
          <a:bodyPr/>
          <a:lstStyle/>
          <a:p>
            <a:pPr lvl="0"/>
            <a:endParaRPr lang="zh-CN" altLang="en-US" noProof="0" smtClean="0"/>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DBAF95C4-2C35-4238-8CFF-DF632160B907}" type="slidenum">
              <a:rPr lang="en-US" altLang="zh-CN"/>
              <a:pPr>
                <a:defRPr/>
              </a:pPr>
              <a:t>‹#›</a:t>
            </a:fld>
            <a:r>
              <a:rPr lang="en-US" altLang="zh-CN"/>
              <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3707E20A-E1FF-42B0-8DD6-07B98DE1B38E}" type="slidenum">
              <a:rPr lang="en-US" altLang="zh-CN"/>
              <a:pPr>
                <a:defRPr/>
              </a:pPr>
              <a:t>‹#›</a:t>
            </a:fld>
            <a:r>
              <a:rPr lang="en-US" altLang="zh-CN"/>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16"/>
          <p:cNvSpPr>
            <a:spLocks noGrp="1" noChangeArrowheads="1"/>
          </p:cNvSpPr>
          <p:nvPr>
            <p:ph type="sldNum" sz="quarter" idx="12"/>
          </p:nvPr>
        </p:nvSpPr>
        <p:spPr>
          <a:ln/>
        </p:spPr>
        <p:txBody>
          <a:bodyPr/>
          <a:lstStyle>
            <a:lvl1pPr>
              <a:defRPr/>
            </a:lvl1pPr>
          </a:lstStyle>
          <a:p>
            <a:pPr>
              <a:defRPr/>
            </a:pPr>
            <a:r>
              <a:rPr lang="en-US" altLang="zh-CN"/>
              <a:t>-</a:t>
            </a:r>
            <a:fld id="{58587E20-9BDA-4519-8BCC-B7943BF30E5D}" type="slidenum">
              <a:rPr lang="en-US" altLang="zh-CN"/>
              <a:pPr>
                <a:defRPr/>
              </a:pPr>
              <a:t>‹#›</a:t>
            </a:fld>
            <a:r>
              <a:rPr lang="en-US" altLang="zh-CN"/>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7556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180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B83EE6BD-3329-4D22-90D1-375CD1F9483D}" type="slidenum">
              <a:rPr lang="en-US" altLang="zh-CN"/>
              <a:pPr>
                <a:defRPr/>
              </a:pPr>
              <a:t>‹#›</a:t>
            </a:fld>
            <a:r>
              <a:rPr lang="en-US" altLang="zh-CN"/>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16"/>
          <p:cNvSpPr>
            <a:spLocks noGrp="1" noChangeArrowheads="1"/>
          </p:cNvSpPr>
          <p:nvPr>
            <p:ph type="sldNum" sz="quarter" idx="12"/>
          </p:nvPr>
        </p:nvSpPr>
        <p:spPr>
          <a:ln/>
        </p:spPr>
        <p:txBody>
          <a:bodyPr/>
          <a:lstStyle>
            <a:lvl1pPr>
              <a:defRPr/>
            </a:lvl1pPr>
          </a:lstStyle>
          <a:p>
            <a:pPr>
              <a:defRPr/>
            </a:pPr>
            <a:r>
              <a:rPr lang="en-US" altLang="zh-CN"/>
              <a:t>-</a:t>
            </a:r>
            <a:fld id="{4FF04059-B1C7-40A5-BB8F-F9CD17C2EDA5}" type="slidenum">
              <a:rPr lang="en-US" altLang="zh-CN"/>
              <a:pPr>
                <a:defRPr/>
              </a:pPr>
              <a:t>‹#›</a:t>
            </a:fld>
            <a:r>
              <a:rPr lang="en-US" altLang="zh-CN"/>
              <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16"/>
          <p:cNvSpPr>
            <a:spLocks noGrp="1" noChangeArrowheads="1"/>
          </p:cNvSpPr>
          <p:nvPr>
            <p:ph type="sldNum" sz="quarter" idx="12"/>
          </p:nvPr>
        </p:nvSpPr>
        <p:spPr>
          <a:ln/>
        </p:spPr>
        <p:txBody>
          <a:bodyPr/>
          <a:lstStyle>
            <a:lvl1pPr>
              <a:defRPr/>
            </a:lvl1pPr>
          </a:lstStyle>
          <a:p>
            <a:pPr>
              <a:defRPr/>
            </a:pPr>
            <a:r>
              <a:rPr lang="en-US" altLang="zh-CN"/>
              <a:t>-</a:t>
            </a:r>
            <a:fld id="{10E7740A-AAA6-408E-AB7B-6A82D97CB335}" type="slidenum">
              <a:rPr lang="en-US" altLang="zh-CN"/>
              <a:pPr>
                <a:defRPr/>
              </a:pPr>
              <a:t>‹#›</a:t>
            </a:fld>
            <a:r>
              <a:rPr lang="en-US" altLang="zh-CN"/>
              <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16"/>
          <p:cNvSpPr>
            <a:spLocks noGrp="1" noChangeArrowheads="1"/>
          </p:cNvSpPr>
          <p:nvPr>
            <p:ph type="sldNum" sz="quarter" idx="12"/>
          </p:nvPr>
        </p:nvSpPr>
        <p:spPr>
          <a:ln/>
        </p:spPr>
        <p:txBody>
          <a:bodyPr/>
          <a:lstStyle>
            <a:lvl1pPr>
              <a:defRPr/>
            </a:lvl1pPr>
          </a:lstStyle>
          <a:p>
            <a:pPr>
              <a:defRPr/>
            </a:pPr>
            <a:r>
              <a:rPr lang="en-US" altLang="zh-CN"/>
              <a:t>-</a:t>
            </a:r>
            <a:fld id="{4985DAEF-5FE2-4859-992E-69971457FDA8}" type="slidenum">
              <a:rPr lang="en-US" altLang="zh-CN"/>
              <a:pPr>
                <a:defRPr/>
              </a:pPr>
              <a:t>‹#›</a:t>
            </a:fld>
            <a:r>
              <a:rPr lang="en-US" altLang="zh-CN"/>
              <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004C2FB1-5548-4D17-8334-1AD1BDC0629A}" type="slidenum">
              <a:rPr lang="en-US" altLang="zh-CN"/>
              <a:pPr>
                <a:defRPr/>
              </a:pPr>
              <a:t>‹#›</a:t>
            </a:fld>
            <a:r>
              <a:rPr lang="en-US" altLang="zh-CN"/>
              <a:t>-</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16"/>
          <p:cNvSpPr>
            <a:spLocks noGrp="1" noChangeArrowheads="1"/>
          </p:cNvSpPr>
          <p:nvPr>
            <p:ph type="sldNum" sz="quarter" idx="12"/>
          </p:nvPr>
        </p:nvSpPr>
        <p:spPr>
          <a:ln/>
        </p:spPr>
        <p:txBody>
          <a:bodyPr/>
          <a:lstStyle>
            <a:lvl1pPr>
              <a:defRPr/>
            </a:lvl1pPr>
          </a:lstStyle>
          <a:p>
            <a:pPr>
              <a:defRPr/>
            </a:pPr>
            <a:r>
              <a:rPr lang="en-US" altLang="zh-CN"/>
              <a:t>-</a:t>
            </a:r>
            <a:fld id="{B9619E3D-1826-4F3E-9BCF-71F83481E48E}" type="slidenum">
              <a:rPr lang="en-US" altLang="zh-CN"/>
              <a:pPr>
                <a:defRPr/>
              </a:pPr>
              <a:t>‹#›</a:t>
            </a:fld>
            <a:r>
              <a:rPr lang="en-US" altLang="zh-CN"/>
              <a:t>-</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19" name="Rectangle 15"/>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a:effectLst/>
        </p:spPr>
        <p:txBody>
          <a:bodyPr wrap="none" anchor="ctr"/>
          <a:lstStyle/>
          <a:p>
            <a:pPr>
              <a:defRPr/>
            </a:pPr>
            <a:endParaRPr lang="zh-CN" altLang="en-US"/>
          </a:p>
        </p:txBody>
      </p:sp>
      <p:sp>
        <p:nvSpPr>
          <p:cNvPr id="98312" name="Rectangle 8"/>
          <p:cNvSpPr>
            <a:spLocks noChangeArrowheads="1"/>
          </p:cNvSpPr>
          <p:nvPr/>
        </p:nvSpPr>
        <p:spPr bwMode="gray">
          <a:xfrm>
            <a:off x="442913" y="1525588"/>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lang="zh-CN" altLang="en-US"/>
          </a:p>
        </p:txBody>
      </p:sp>
      <p:sp>
        <p:nvSpPr>
          <p:cNvPr id="19460" name="Rectangle 9"/>
          <p:cNvSpPr>
            <a:spLocks noGrp="1" noChangeArrowheads="1"/>
          </p:cNvSpPr>
          <p:nvPr>
            <p:ph type="title"/>
          </p:nvPr>
        </p:nvSpPr>
        <p:spPr bwMode="auto">
          <a:xfrm>
            <a:off x="723900" y="333375"/>
            <a:ext cx="7793038"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9461" name="Rectangle 10"/>
          <p:cNvSpPr>
            <a:spLocks noGrp="1" noChangeArrowheads="1"/>
          </p:cNvSpPr>
          <p:nvPr>
            <p:ph type="body" idx="1"/>
          </p:nvPr>
        </p:nvSpPr>
        <p:spPr bwMode="auto">
          <a:xfrm>
            <a:off x="755650" y="1700213"/>
            <a:ext cx="7772400" cy="44656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98315" name="Rectangle 11"/>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vl1pPr>
          </a:lstStyle>
          <a:p>
            <a:pPr>
              <a:defRPr/>
            </a:pPr>
            <a:endParaRPr lang="en-US" altLang="zh-CN"/>
          </a:p>
        </p:txBody>
      </p:sp>
      <p:sp>
        <p:nvSpPr>
          <p:cNvPr id="98316" name="Rectangle 12"/>
          <p:cNvSpPr>
            <a:spLocks noGrp="1" noChangeArrowheads="1"/>
          </p:cNvSpPr>
          <p:nvPr>
            <p:ph type="ftr" sz="quarter" idx="3"/>
          </p:nvPr>
        </p:nvSpPr>
        <p:spPr bwMode="auto">
          <a:xfrm>
            <a:off x="3352800" y="6324600"/>
            <a:ext cx="2286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vl1pPr>
          </a:lstStyle>
          <a:p>
            <a:pPr>
              <a:defRPr/>
            </a:pPr>
            <a:endParaRPr lang="zh-CN" altLang="en-US"/>
          </a:p>
        </p:txBody>
      </p:sp>
      <p:sp>
        <p:nvSpPr>
          <p:cNvPr id="98320" name="Rectangle 16"/>
          <p:cNvSpPr>
            <a:spLocks noGrp="1" noChangeArrowheads="1"/>
          </p:cNvSpPr>
          <p:nvPr>
            <p:ph type="sldNum" sz="quarter" idx="4"/>
          </p:nvPr>
        </p:nvSpPr>
        <p:spPr bwMode="auto">
          <a:xfrm>
            <a:off x="7019925" y="6553200"/>
            <a:ext cx="1905000" cy="3048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kumimoji="0" sz="1400">
                <a:solidFill>
                  <a:schemeClr val="accent2"/>
                </a:solidFill>
              </a:defRPr>
            </a:lvl1pPr>
          </a:lstStyle>
          <a:p>
            <a:pPr>
              <a:defRPr/>
            </a:pPr>
            <a:r>
              <a:rPr lang="en-US" altLang="zh-CN"/>
              <a:t>-</a:t>
            </a:r>
            <a:fld id="{C1A589F2-828C-4CB6-96FA-238865D83C14}" type="slidenum">
              <a:rPr lang="en-US" altLang="zh-CN"/>
              <a:pPr>
                <a:defRPr/>
              </a:pPr>
              <a:t>‹#›</a:t>
            </a:fld>
            <a:r>
              <a:rPr lang="en-US" altLang="zh-CN"/>
              <a:t>-</a:t>
            </a:r>
          </a:p>
        </p:txBody>
      </p:sp>
    </p:spTree>
  </p:cSld>
  <p:clrMap bg1="lt1" tx1="dk1" bg2="lt2" tx2="dk2" accent1="accent1" accent2="accent2" accent3="accent3" accent4="accent4" accent5="accent5" accent6="accent6" hlink="hlink" folHlink="folHlink"/>
  <p:sldLayoutIdLst>
    <p:sldLayoutId id="2147483767"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Lst>
  <p:transition>
    <p:random/>
  </p:transition>
  <p:hf hdr="0" ftr="0" dt="0"/>
  <p:txStyles>
    <p:titleStyle>
      <a:lvl1pPr algn="l" rtl="0" eaLnBrk="0" fontAlgn="base" hangingPunct="0">
        <a:spcBef>
          <a:spcPct val="0"/>
        </a:spcBef>
        <a:spcAft>
          <a:spcPct val="0"/>
        </a:spcAft>
        <a:defRPr kumimoji="1" sz="4400" b="1">
          <a:solidFill>
            <a:schemeClr val="tx2"/>
          </a:solidFill>
          <a:latin typeface="+mj-lt"/>
          <a:ea typeface="+mj-ea"/>
          <a:cs typeface="+mj-cs"/>
        </a:defRPr>
      </a:lvl1pPr>
      <a:lvl2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2pPr>
      <a:lvl3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3pPr>
      <a:lvl4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4pPr>
      <a:lvl5pPr algn="l" rtl="0" eaLnBrk="0" fontAlgn="base" hangingPunct="0">
        <a:spcBef>
          <a:spcPct val="0"/>
        </a:spcBef>
        <a:spcAft>
          <a:spcPct val="0"/>
        </a:spcAft>
        <a:defRPr kumimoji="1" sz="4400" b="1">
          <a:solidFill>
            <a:schemeClr val="tx2"/>
          </a:solidFill>
          <a:latin typeface="Times New Roman" pitchFamily="18" charset="0"/>
          <a:ea typeface="幼圆" pitchFamily="49" charset="-122"/>
        </a:defRPr>
      </a:lvl5pPr>
      <a:lvl6pPr marL="457200" algn="l" rtl="0" fontAlgn="base">
        <a:spcBef>
          <a:spcPct val="0"/>
        </a:spcBef>
        <a:spcAft>
          <a:spcPct val="0"/>
        </a:spcAft>
        <a:defRPr kumimoji="1" sz="4400" b="1">
          <a:solidFill>
            <a:schemeClr val="tx2"/>
          </a:solidFill>
          <a:latin typeface="Times New Roman" pitchFamily="18" charset="0"/>
          <a:ea typeface="幼圆" pitchFamily="49" charset="-122"/>
        </a:defRPr>
      </a:lvl6pPr>
      <a:lvl7pPr marL="914400" algn="l" rtl="0" fontAlgn="base">
        <a:spcBef>
          <a:spcPct val="0"/>
        </a:spcBef>
        <a:spcAft>
          <a:spcPct val="0"/>
        </a:spcAft>
        <a:defRPr kumimoji="1" sz="4400" b="1">
          <a:solidFill>
            <a:schemeClr val="tx2"/>
          </a:solidFill>
          <a:latin typeface="Times New Roman" pitchFamily="18" charset="0"/>
          <a:ea typeface="幼圆" pitchFamily="49" charset="-122"/>
        </a:defRPr>
      </a:lvl7pPr>
      <a:lvl8pPr marL="1371600" algn="l" rtl="0" fontAlgn="base">
        <a:spcBef>
          <a:spcPct val="0"/>
        </a:spcBef>
        <a:spcAft>
          <a:spcPct val="0"/>
        </a:spcAft>
        <a:defRPr kumimoji="1" sz="4400" b="1">
          <a:solidFill>
            <a:schemeClr val="tx2"/>
          </a:solidFill>
          <a:latin typeface="Times New Roman" pitchFamily="18" charset="0"/>
          <a:ea typeface="幼圆" pitchFamily="49" charset="-122"/>
        </a:defRPr>
      </a:lvl8pPr>
      <a:lvl9pPr marL="1828800" algn="l" rtl="0" fontAlgn="base">
        <a:spcBef>
          <a:spcPct val="0"/>
        </a:spcBef>
        <a:spcAft>
          <a:spcPct val="0"/>
        </a:spcAft>
        <a:defRPr kumimoji="1" sz="4400" b="1">
          <a:solidFill>
            <a:schemeClr val="tx2"/>
          </a:solidFill>
          <a:latin typeface="Times New Roman" pitchFamily="18" charset="0"/>
          <a:ea typeface="幼圆" pitchFamily="49"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kumimoji="1" sz="32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kumimoji="1"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kumimoji="1" sz="2400" b="1">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kumimoji="1" sz="2000" b="1">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idx="4294967295"/>
          </p:nvPr>
        </p:nvSpPr>
        <p:spPr>
          <a:xfrm>
            <a:off x="723900" y="620713"/>
            <a:ext cx="7793038" cy="855662"/>
          </a:xfrm>
        </p:spPr>
        <p:txBody>
          <a:bodyPr anchor="ctr"/>
          <a:lstStyle/>
          <a:p>
            <a:pPr eaLnBrk="1" hangingPunct="1"/>
            <a:r>
              <a:rPr lang="en-US" altLang="zh-CN" dirty="0"/>
              <a:t>1</a:t>
            </a:r>
            <a:r>
              <a:rPr lang="zh-CN" altLang="en-US" dirty="0" smtClean="0"/>
              <a:t>活动图概念</a:t>
            </a:r>
          </a:p>
        </p:txBody>
      </p:sp>
      <p:sp>
        <p:nvSpPr>
          <p:cNvPr id="258051" name="Rectangle 3"/>
          <p:cNvSpPr>
            <a:spLocks noGrp="1" noChangeArrowheads="1"/>
          </p:cNvSpPr>
          <p:nvPr>
            <p:ph type="body" idx="4294967295"/>
          </p:nvPr>
        </p:nvSpPr>
        <p:spPr>
          <a:xfrm>
            <a:off x="395288" y="1557338"/>
            <a:ext cx="8291512" cy="4751387"/>
          </a:xfrm>
        </p:spPr>
        <p:txBody>
          <a:bodyPr/>
          <a:lstStyle/>
          <a:p>
            <a:pPr eaLnBrk="1" hangingPunct="1"/>
            <a:r>
              <a:rPr lang="en-US" altLang="zh-CN" dirty="0" smtClean="0"/>
              <a:t>Activity Diagram</a:t>
            </a:r>
          </a:p>
          <a:p>
            <a:pPr lvl="1" eaLnBrk="1" hangingPunct="1"/>
            <a:r>
              <a:rPr lang="zh-CN" altLang="en-US" sz="2400" dirty="0" smtClean="0"/>
              <a:t>用于描述活动流程的图形称为活动图 </a:t>
            </a:r>
          </a:p>
          <a:p>
            <a:pPr lvl="1" eaLnBrk="1" hangingPunct="1"/>
            <a:r>
              <a:rPr lang="zh-CN" altLang="en-US" sz="2400" dirty="0"/>
              <a:t>与</a:t>
            </a:r>
            <a:r>
              <a:rPr lang="zh-CN" altLang="en-US" sz="2400" dirty="0" smtClean="0"/>
              <a:t>结构化方法中的工具</a:t>
            </a:r>
            <a:r>
              <a:rPr lang="en-US" altLang="zh-CN" sz="2400" dirty="0" smtClean="0"/>
              <a:t>——</a:t>
            </a:r>
            <a:r>
              <a:rPr lang="zh-CN" altLang="en-US" sz="2400" dirty="0" smtClean="0"/>
              <a:t>程序流程图</a:t>
            </a:r>
            <a:r>
              <a:rPr lang="en-US" altLang="zh-CN" sz="2400" dirty="0" smtClean="0"/>
              <a:t>——</a:t>
            </a:r>
            <a:r>
              <a:rPr lang="zh-CN" altLang="en-US" sz="2400" dirty="0" smtClean="0"/>
              <a:t>作用基本一致。</a:t>
            </a:r>
          </a:p>
          <a:p>
            <a:pPr lvl="1" eaLnBrk="1" hangingPunct="1"/>
            <a:r>
              <a:rPr lang="zh-CN" altLang="en-US" sz="2400" dirty="0" smtClean="0">
                <a:solidFill>
                  <a:schemeClr val="hlink"/>
                </a:solidFill>
              </a:rPr>
              <a:t>是一种特殊的</a:t>
            </a:r>
            <a:r>
              <a:rPr lang="zh-CN" altLang="en-US" sz="2400" dirty="0" smtClean="0">
                <a:solidFill>
                  <a:schemeClr val="hlink"/>
                </a:solidFill>
              </a:rPr>
              <a:t>状态机图</a:t>
            </a:r>
            <a:r>
              <a:rPr lang="zh-CN" altLang="en-US" sz="2400" dirty="0" smtClean="0"/>
              <a:t>。</a:t>
            </a:r>
          </a:p>
          <a:p>
            <a:pPr eaLnBrk="1" hangingPunct="1">
              <a:spcBef>
                <a:spcPct val="35000"/>
              </a:spcBef>
            </a:pPr>
            <a:r>
              <a:rPr lang="zh-CN" altLang="en-US" dirty="0" smtClean="0">
                <a:solidFill>
                  <a:schemeClr val="tx2"/>
                </a:solidFill>
              </a:rPr>
              <a:t>与</a:t>
            </a:r>
            <a:r>
              <a:rPr lang="zh-CN" altLang="en-US" dirty="0" smtClean="0">
                <a:solidFill>
                  <a:schemeClr val="tx2"/>
                </a:solidFill>
              </a:rPr>
              <a:t>状态机图</a:t>
            </a:r>
            <a:r>
              <a:rPr lang="zh-CN" altLang="en-US" dirty="0" smtClean="0">
                <a:solidFill>
                  <a:schemeClr val="tx2"/>
                </a:solidFill>
              </a:rPr>
              <a:t>的区别</a:t>
            </a:r>
          </a:p>
          <a:p>
            <a:pPr lvl="1" eaLnBrk="1" hangingPunct="1"/>
            <a:r>
              <a:rPr lang="zh-CN" altLang="en-US" sz="2400" dirty="0" smtClean="0"/>
              <a:t>活动图着重表现从一个活动到另一个活动的控制流，是内部处理驱动的流程；</a:t>
            </a:r>
          </a:p>
          <a:p>
            <a:pPr lvl="1" eaLnBrk="1" hangingPunct="1"/>
            <a:r>
              <a:rPr lang="zh-CN" altLang="en-US" sz="2400" dirty="0" smtClean="0"/>
              <a:t>状态机图</a:t>
            </a:r>
            <a:r>
              <a:rPr lang="zh-CN" altLang="en-US" sz="2400" dirty="0" smtClean="0"/>
              <a:t>着重描述从一个状态到另一个状态的流程，主要有外部事件的参与。</a:t>
            </a:r>
          </a:p>
        </p:txBody>
      </p:sp>
    </p:spTree>
  </p:cSld>
  <p:clrMapOvr>
    <a:masterClrMapping/>
  </p:clrMapOvr>
  <p:transition>
    <p:rand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灯片编号占位符 3"/>
          <p:cNvSpPr>
            <a:spLocks noGrp="1"/>
          </p:cNvSpPr>
          <p:nvPr>
            <p:ph type="sldNum" sz="quarter" idx="12"/>
          </p:nvPr>
        </p:nvSpPr>
        <p:spPr>
          <a:noFill/>
        </p:spPr>
        <p:txBody>
          <a:bodyPr/>
          <a:lstStyle/>
          <a:p>
            <a:r>
              <a:rPr lang="en-US" altLang="zh-CN" smtClean="0"/>
              <a:t>-</a:t>
            </a:r>
            <a:fld id="{88779767-ECBA-4492-847E-FA0D7E32C799}" type="slidenum">
              <a:rPr lang="en-US" altLang="zh-CN" smtClean="0"/>
              <a:pPr/>
              <a:t>10</a:t>
            </a:fld>
            <a:r>
              <a:rPr lang="en-US" altLang="zh-CN" smtClean="0"/>
              <a:t>-</a:t>
            </a:r>
          </a:p>
        </p:txBody>
      </p:sp>
      <p:sp>
        <p:nvSpPr>
          <p:cNvPr id="266243" name="Rectangle 3"/>
          <p:cNvSpPr>
            <a:spLocks noGrp="1" noChangeArrowheads="1"/>
          </p:cNvSpPr>
          <p:nvPr>
            <p:ph type="body" idx="4294967295"/>
          </p:nvPr>
        </p:nvSpPr>
        <p:spPr>
          <a:xfrm>
            <a:off x="611188" y="1628775"/>
            <a:ext cx="7772400" cy="4465638"/>
          </a:xfrm>
          <a:noFill/>
        </p:spPr>
        <p:txBody>
          <a:bodyPr/>
          <a:lstStyle/>
          <a:p>
            <a:pPr eaLnBrk="1" hangingPunct="1">
              <a:lnSpc>
                <a:spcPct val="125000"/>
              </a:lnSpc>
            </a:pPr>
            <a:r>
              <a:rPr lang="zh-CN" altLang="en-US" sz="2800" smtClean="0"/>
              <a:t>转换是两个状态间的一种关系，表示对象将在当前状态中执行动作，并在某个特定事件发生或某个特定的条件满足时进入后继状态。 </a:t>
            </a:r>
          </a:p>
          <a:p>
            <a:pPr eaLnBrk="1" hangingPunct="1">
              <a:lnSpc>
                <a:spcPct val="110000"/>
              </a:lnSpc>
            </a:pPr>
            <a:endParaRPr lang="zh-CN" altLang="en-US" sz="2800" smtClean="0"/>
          </a:p>
        </p:txBody>
      </p:sp>
      <p:sp>
        <p:nvSpPr>
          <p:cNvPr id="266244" name="Rectangle 4"/>
          <p:cNvSpPr>
            <a:spLocks noChangeArrowheads="1"/>
          </p:cNvSpPr>
          <p:nvPr/>
        </p:nvSpPr>
        <p:spPr bwMode="auto">
          <a:xfrm>
            <a:off x="539750" y="668338"/>
            <a:ext cx="6408738" cy="744537"/>
          </a:xfrm>
          <a:prstGeom prst="rect">
            <a:avLst/>
          </a:prstGeom>
          <a:noFill/>
          <a:ln w="9525" algn="ctr">
            <a:noFill/>
            <a:miter lim="800000"/>
            <a:headEnd/>
            <a:tailEnd/>
          </a:ln>
        </p:spPr>
        <p:txBody>
          <a:bodyPr anchor="ctr"/>
          <a:lstStyle/>
          <a:p>
            <a:r>
              <a:rPr lang="zh-CN" altLang="en-US" sz="4400" b="1">
                <a:solidFill>
                  <a:schemeClr val="tx2"/>
                </a:solidFill>
                <a:latin typeface="Times New Roman" pitchFamily="18" charset="0"/>
                <a:ea typeface="幼圆" pitchFamily="49" charset="-122"/>
              </a:rPr>
              <a:t>转换</a:t>
            </a:r>
            <a:r>
              <a:rPr lang="en-US" altLang="zh-CN" sz="4400" b="1">
                <a:solidFill>
                  <a:schemeClr val="tx2"/>
                </a:solidFill>
                <a:latin typeface="Times New Roman" pitchFamily="18" charset="0"/>
              </a:rPr>
              <a:t>(</a:t>
            </a:r>
            <a:r>
              <a:rPr lang="en-US" altLang="zh-CN" sz="4400" b="1">
                <a:solidFill>
                  <a:schemeClr val="tx2"/>
                </a:solidFill>
                <a:latin typeface="Times New Roman" pitchFamily="18" charset="0"/>
                <a:ea typeface="幼圆" pitchFamily="49" charset="-122"/>
              </a:rPr>
              <a:t>transition</a:t>
            </a:r>
            <a:r>
              <a:rPr lang="zh-CN" altLang="en-US" sz="4400" b="1">
                <a:solidFill>
                  <a:schemeClr val="tx2"/>
                </a:solidFill>
                <a:latin typeface="Times New Roman" pitchFamily="18" charset="0"/>
                <a:ea typeface="幼圆" pitchFamily="49" charset="-122"/>
              </a:rPr>
              <a:t>）</a:t>
            </a:r>
            <a:r>
              <a:rPr lang="zh-CN" altLang="en-US"/>
              <a:t> </a:t>
            </a:r>
          </a:p>
        </p:txBody>
      </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灯片编号占位符 3"/>
          <p:cNvSpPr>
            <a:spLocks noGrp="1"/>
          </p:cNvSpPr>
          <p:nvPr>
            <p:ph type="sldNum" sz="quarter" idx="12"/>
          </p:nvPr>
        </p:nvSpPr>
        <p:spPr>
          <a:noFill/>
        </p:spPr>
        <p:txBody>
          <a:bodyPr/>
          <a:lstStyle/>
          <a:p>
            <a:r>
              <a:rPr lang="en-US" altLang="zh-CN" smtClean="0"/>
              <a:t>-</a:t>
            </a:r>
            <a:fld id="{8843467E-1B50-47B1-9868-EEB4E8EB005A}" type="slidenum">
              <a:rPr lang="en-US" altLang="zh-CN" smtClean="0"/>
              <a:pPr/>
              <a:t>11</a:t>
            </a:fld>
            <a:r>
              <a:rPr lang="en-US" altLang="zh-CN" smtClean="0"/>
              <a:t>-</a:t>
            </a:r>
          </a:p>
        </p:txBody>
      </p:sp>
      <p:sp>
        <p:nvSpPr>
          <p:cNvPr id="267267" name="Rectangle 3"/>
          <p:cNvSpPr>
            <a:spLocks noGrp="1" noChangeArrowheads="1"/>
          </p:cNvSpPr>
          <p:nvPr>
            <p:ph type="body" idx="4294967295"/>
          </p:nvPr>
        </p:nvSpPr>
        <p:spPr>
          <a:xfrm>
            <a:off x="539750" y="1700213"/>
            <a:ext cx="7772400" cy="4465637"/>
          </a:xfrm>
        </p:spPr>
        <p:txBody>
          <a:bodyPr/>
          <a:lstStyle/>
          <a:p>
            <a:pPr algn="just" eaLnBrk="1" hangingPunct="1">
              <a:lnSpc>
                <a:spcPct val="115000"/>
              </a:lnSpc>
              <a:spcBef>
                <a:spcPct val="35000"/>
              </a:spcBef>
            </a:pPr>
            <a:r>
              <a:rPr lang="zh-CN" altLang="en-US" sz="2400" dirty="0" smtClean="0"/>
              <a:t>分支用于描述基于某个条件的可选择路径。</a:t>
            </a:r>
          </a:p>
          <a:p>
            <a:pPr algn="just" eaLnBrk="1" hangingPunct="1">
              <a:lnSpc>
                <a:spcPct val="115000"/>
              </a:lnSpc>
              <a:spcBef>
                <a:spcPct val="35000"/>
              </a:spcBef>
            </a:pPr>
            <a:r>
              <a:rPr lang="zh-CN" altLang="en-US" sz="2400" dirty="0" smtClean="0"/>
              <a:t>一个分支可以有一个进入转换和两个或多个输出转换。</a:t>
            </a:r>
          </a:p>
          <a:p>
            <a:pPr algn="just" eaLnBrk="1" hangingPunct="1">
              <a:lnSpc>
                <a:spcPct val="115000"/>
              </a:lnSpc>
              <a:spcBef>
                <a:spcPct val="35000"/>
              </a:spcBef>
            </a:pPr>
            <a:r>
              <a:rPr lang="zh-CN" altLang="en-US" sz="2400" dirty="0" smtClean="0"/>
              <a:t>在每条输出转换上都有监护条件表达式保护，当且仅当监护条件表达式为真时，该输出路径才有效。</a:t>
            </a:r>
          </a:p>
          <a:p>
            <a:pPr algn="just" eaLnBrk="1" hangingPunct="1">
              <a:lnSpc>
                <a:spcPct val="115000"/>
              </a:lnSpc>
              <a:spcBef>
                <a:spcPct val="35000"/>
              </a:spcBef>
            </a:pPr>
            <a:r>
              <a:rPr lang="zh-CN" altLang="en-US" sz="2400" dirty="0" smtClean="0"/>
              <a:t>在所有输出转换中，其监护条件不能重叠，而且它们应该覆盖所有的可能性。</a:t>
            </a:r>
          </a:p>
          <a:p>
            <a:pPr algn="just" eaLnBrk="1" hangingPunct="1">
              <a:lnSpc>
                <a:spcPct val="115000"/>
              </a:lnSpc>
              <a:spcBef>
                <a:spcPct val="35000"/>
              </a:spcBef>
            </a:pPr>
            <a:r>
              <a:rPr lang="zh-CN" altLang="en-US" sz="2400" dirty="0" smtClean="0"/>
              <a:t>分支在图形表示上 用菱形表示 </a:t>
            </a:r>
          </a:p>
          <a:p>
            <a:pPr algn="just" eaLnBrk="1" hangingPunct="1"/>
            <a:endParaRPr lang="zh-CN" altLang="en-US" sz="2400" dirty="0" smtClean="0"/>
          </a:p>
        </p:txBody>
      </p:sp>
      <p:sp>
        <p:nvSpPr>
          <p:cNvPr id="267269" name="Rectangle 2"/>
          <p:cNvSpPr>
            <a:spLocks noChangeArrowheads="1"/>
          </p:cNvSpPr>
          <p:nvPr/>
        </p:nvSpPr>
        <p:spPr bwMode="auto">
          <a:xfrm>
            <a:off x="539750" y="549275"/>
            <a:ext cx="7793038" cy="927100"/>
          </a:xfrm>
          <a:prstGeom prst="rect">
            <a:avLst/>
          </a:prstGeom>
          <a:noFill/>
          <a:ln w="9525">
            <a:noFill/>
            <a:miter lim="800000"/>
            <a:headEnd/>
            <a:tailEnd/>
          </a:ln>
        </p:spPr>
        <p:txBody>
          <a:bodyPr anchor="ctr"/>
          <a:lstStyle/>
          <a:p>
            <a:r>
              <a:rPr lang="zh-CN" altLang="en-US" sz="4400" b="1" dirty="0">
                <a:solidFill>
                  <a:schemeClr val="tx2"/>
                </a:solidFill>
                <a:latin typeface="Times New Roman" pitchFamily="18" charset="0"/>
                <a:ea typeface="幼圆" pitchFamily="49" charset="-122"/>
              </a:rPr>
              <a:t>分支</a:t>
            </a:r>
            <a:r>
              <a:rPr lang="en-US" altLang="zh-CN" sz="4400" b="1" dirty="0">
                <a:solidFill>
                  <a:schemeClr val="tx2"/>
                </a:solidFill>
                <a:latin typeface="Times New Roman" pitchFamily="18" charset="0"/>
                <a:ea typeface="幼圆" pitchFamily="49" charset="-122"/>
              </a:rPr>
              <a:t>(Branch)</a:t>
            </a:r>
            <a:endParaRPr lang="zh-CN" altLang="en-US" sz="4400" b="1" dirty="0">
              <a:solidFill>
                <a:schemeClr val="tx2"/>
              </a:solidFill>
              <a:latin typeface="Times New Roman" pitchFamily="18" charset="0"/>
              <a:ea typeface="幼圆" pitchFamily="49" charset="-122"/>
            </a:endParaRPr>
          </a:p>
        </p:txBody>
      </p:sp>
      <p:pic>
        <p:nvPicPr>
          <p:cNvPr id="6"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072" y="4797152"/>
            <a:ext cx="275907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灯片编号占位符 4"/>
          <p:cNvSpPr>
            <a:spLocks noGrp="1"/>
          </p:cNvSpPr>
          <p:nvPr>
            <p:ph type="sldNum" sz="quarter" idx="12"/>
          </p:nvPr>
        </p:nvSpPr>
        <p:spPr>
          <a:noFill/>
        </p:spPr>
        <p:txBody>
          <a:bodyPr/>
          <a:lstStyle/>
          <a:p>
            <a:r>
              <a:rPr lang="en-US" altLang="zh-CN" smtClean="0"/>
              <a:t>-</a:t>
            </a:r>
            <a:fld id="{D4DC0E6C-2EB8-4A92-9D66-4C5B4A3155F9}" type="slidenum">
              <a:rPr lang="en-US" altLang="zh-CN" smtClean="0"/>
              <a:pPr/>
              <a:t>12</a:t>
            </a:fld>
            <a:r>
              <a:rPr lang="en-US" altLang="zh-CN" smtClean="0"/>
              <a:t>-</a:t>
            </a:r>
          </a:p>
        </p:txBody>
      </p:sp>
      <p:pic>
        <p:nvPicPr>
          <p:cNvPr id="268291" name="Picture 3" descr="Uml-ActivityD-Printer01"/>
          <p:cNvPicPr>
            <a:picLocks noChangeAspect="1" noChangeArrowheads="1"/>
          </p:cNvPicPr>
          <p:nvPr/>
        </p:nvPicPr>
        <p:blipFill>
          <a:blip r:embed="rId2" cstate="print"/>
          <a:srcRect/>
          <a:stretch>
            <a:fillRect/>
          </a:stretch>
        </p:blipFill>
        <p:spPr bwMode="auto">
          <a:xfrm>
            <a:off x="1187450" y="1268760"/>
            <a:ext cx="6624638" cy="5070475"/>
          </a:xfrm>
          <a:prstGeom prst="rect">
            <a:avLst/>
          </a:prstGeom>
          <a:noFill/>
          <a:ln w="9525">
            <a:noFill/>
            <a:miter lim="800000"/>
            <a:headEnd/>
            <a:tailEnd/>
          </a:ln>
        </p:spPr>
      </p:pic>
      <p:sp>
        <p:nvSpPr>
          <p:cNvPr id="268292" name="Text Box 4"/>
          <p:cNvSpPr txBox="1">
            <a:spLocks noChangeArrowheads="1"/>
          </p:cNvSpPr>
          <p:nvPr/>
        </p:nvSpPr>
        <p:spPr bwMode="auto">
          <a:xfrm>
            <a:off x="395288" y="549275"/>
            <a:ext cx="7056437" cy="457200"/>
          </a:xfrm>
          <a:prstGeom prst="rect">
            <a:avLst/>
          </a:prstGeom>
          <a:noFill/>
          <a:ln w="9525" algn="ctr">
            <a:noFill/>
            <a:miter lim="800000"/>
            <a:headEnd/>
            <a:tailEnd/>
          </a:ln>
        </p:spPr>
        <p:txBody>
          <a:bodyPr anchor="ctr"/>
          <a:lstStyle/>
          <a:p>
            <a:r>
              <a:rPr lang="zh-CN" altLang="en-US" sz="3600" b="1">
                <a:solidFill>
                  <a:schemeClr val="tx2"/>
                </a:solidFill>
                <a:latin typeface="Times New Roman" pitchFamily="18" charset="0"/>
                <a:ea typeface="幼圆" pitchFamily="49" charset="-122"/>
              </a:rPr>
              <a:t>分支示例：打印过程</a:t>
            </a:r>
          </a:p>
        </p:txBody>
      </p:sp>
    </p:spTree>
  </p:cSld>
  <p:clrMapOvr>
    <a:masterClrMapping/>
  </p:clrMapOvr>
  <p:transition>
    <p:random/>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4"/>
          <p:cNvSpPr txBox="1">
            <a:spLocks noGrp="1" noChangeArrowheads="1"/>
          </p:cNvSpPr>
          <p:nvPr/>
        </p:nvSpPr>
        <p:spPr bwMode="auto">
          <a:xfrm>
            <a:off x="6553200" y="6245225"/>
            <a:ext cx="19812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eaLnBrk="1" hangingPunct="1">
              <a:spcBef>
                <a:spcPct val="0"/>
              </a:spcBef>
              <a:buClrTx/>
              <a:buSzTx/>
              <a:buFont typeface="Arial" pitchFamily="34" charset="0"/>
              <a:buNone/>
            </a:pPr>
            <a:fld id="{BEF2CB29-FA4D-4EE2-A0DC-A4508EBCB03E}" type="slidenum">
              <a:rPr lang="en-US" altLang="zh-CN" sz="1200"/>
              <a:pPr algn="r" eaLnBrk="1" hangingPunct="1">
                <a:spcBef>
                  <a:spcPct val="0"/>
                </a:spcBef>
                <a:buClrTx/>
                <a:buSzTx/>
                <a:buFont typeface="Arial" pitchFamily="34" charset="0"/>
                <a:buNone/>
              </a:pPr>
              <a:t>13</a:t>
            </a:fld>
            <a:endParaRPr lang="en-US" altLang="zh-CN" sz="1200"/>
          </a:p>
        </p:txBody>
      </p:sp>
      <p:sp>
        <p:nvSpPr>
          <p:cNvPr id="63491" name="Rectangle 2"/>
          <p:cNvSpPr>
            <a:spLocks noGrp="1" noChangeArrowheads="1"/>
          </p:cNvSpPr>
          <p:nvPr>
            <p:ph type="title" idx="4294967295"/>
          </p:nvPr>
        </p:nvSpPr>
        <p:spPr>
          <a:xfrm>
            <a:off x="574675" y="304800"/>
            <a:ext cx="8001000" cy="1216025"/>
          </a:xfrm>
        </p:spPr>
        <p:txBody>
          <a:bodyPr/>
          <a:lstStyle/>
          <a:p>
            <a:pPr eaLnBrk="1" hangingPunct="1"/>
            <a:r>
              <a:rPr lang="zh-CN" altLang="en-US" kern="1200" dirty="0">
                <a:latin typeface="Times New Roman" pitchFamily="18" charset="0"/>
                <a:ea typeface="幼圆" pitchFamily="49" charset="-122"/>
                <a:cs typeface="+mn-cs"/>
              </a:rPr>
              <a:t>合并</a:t>
            </a:r>
            <a:r>
              <a:rPr lang="zh-CN" altLang="en-US" kern="1200" dirty="0" smtClean="0">
                <a:latin typeface="Times New Roman" pitchFamily="18" charset="0"/>
                <a:ea typeface="幼圆" pitchFamily="49" charset="-122"/>
                <a:cs typeface="+mn-cs"/>
              </a:rPr>
              <a:t>（</a:t>
            </a:r>
            <a:r>
              <a:rPr lang="en-US" altLang="zh-CN" kern="1200" dirty="0" smtClean="0">
                <a:latin typeface="Times New Roman" pitchFamily="18" charset="0"/>
                <a:ea typeface="幼圆" pitchFamily="49" charset="-122"/>
                <a:cs typeface="+mn-cs"/>
              </a:rPr>
              <a:t>Merge</a:t>
            </a:r>
            <a:r>
              <a:rPr lang="zh-CN" altLang="en-US" kern="1200" dirty="0" smtClean="0">
                <a:latin typeface="Times New Roman" pitchFamily="18" charset="0"/>
                <a:ea typeface="幼圆" pitchFamily="49" charset="-122"/>
                <a:cs typeface="+mn-cs"/>
              </a:rPr>
              <a:t>）</a:t>
            </a:r>
            <a:endParaRPr lang="zh-CN" altLang="en-US" kern="1200" dirty="0">
              <a:latin typeface="Times New Roman" pitchFamily="18" charset="0"/>
              <a:ea typeface="幼圆" pitchFamily="49" charset="-122"/>
              <a:cs typeface="+mn-cs"/>
            </a:endParaRPr>
          </a:p>
        </p:txBody>
      </p:sp>
      <p:sp>
        <p:nvSpPr>
          <p:cNvPr id="63492" name="Rectangle 3"/>
          <p:cNvSpPr>
            <a:spLocks noGrp="1" noChangeArrowheads="1"/>
          </p:cNvSpPr>
          <p:nvPr>
            <p:ph type="body" idx="4294967295"/>
          </p:nvPr>
        </p:nvSpPr>
        <p:spPr>
          <a:xfrm>
            <a:off x="365125" y="1772815"/>
            <a:ext cx="8001000" cy="3977109"/>
          </a:xfrm>
        </p:spPr>
        <p:txBody>
          <a:bodyPr/>
          <a:lstStyle/>
          <a:p>
            <a:pPr algn="just" eaLnBrk="1" hangingPunct="1"/>
            <a:r>
              <a:rPr lang="zh-CN" altLang="en-US" dirty="0" smtClean="0"/>
              <a:t>与</a:t>
            </a:r>
            <a:r>
              <a:rPr lang="zh-CN" altLang="en-US" dirty="0"/>
              <a:t>分支</a:t>
            </a:r>
            <a:r>
              <a:rPr lang="zh-CN" altLang="en-US" dirty="0" smtClean="0"/>
              <a:t>节点相反，合并节点具有多个输入边和一个输出边，它的</a:t>
            </a:r>
            <a:r>
              <a:rPr lang="zh-CN" altLang="en-US" dirty="0">
                <a:solidFill>
                  <a:srgbClr val="FF0000"/>
                </a:solidFill>
              </a:rPr>
              <a:t>多</a:t>
            </a:r>
            <a:r>
              <a:rPr lang="zh-CN" altLang="en-US" dirty="0" smtClean="0">
                <a:solidFill>
                  <a:srgbClr val="FF0000"/>
                </a:solidFill>
              </a:rPr>
              <a:t>个输入边并不需要并行到达合并节点</a:t>
            </a:r>
            <a:r>
              <a:rPr lang="zh-CN" altLang="en-US" dirty="0" smtClean="0"/>
              <a:t>，也就是说无论哪个边先到达合并节点，都要进入唯一的输出边  </a:t>
            </a:r>
          </a:p>
        </p:txBody>
      </p:sp>
      <p:pic>
        <p:nvPicPr>
          <p:cNvPr id="14"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0746" y="4353619"/>
            <a:ext cx="2520950"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27338"/>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灯片编号占位符 5"/>
          <p:cNvSpPr>
            <a:spLocks noGrp="1"/>
          </p:cNvSpPr>
          <p:nvPr>
            <p:ph type="sldNum" sz="quarter" idx="12"/>
          </p:nvPr>
        </p:nvSpPr>
        <p:spPr>
          <a:noFill/>
        </p:spPr>
        <p:txBody>
          <a:bodyPr/>
          <a:lstStyle/>
          <a:p>
            <a:r>
              <a:rPr lang="en-US" altLang="zh-CN" smtClean="0"/>
              <a:t>-</a:t>
            </a:r>
            <a:fld id="{0E595FC3-EC14-4A93-B5D4-B7931651EBE1}" type="slidenum">
              <a:rPr lang="en-US" altLang="zh-CN" smtClean="0"/>
              <a:pPr/>
              <a:t>14</a:t>
            </a:fld>
            <a:r>
              <a:rPr lang="en-US" altLang="zh-CN" smtClean="0"/>
              <a:t>-</a:t>
            </a:r>
          </a:p>
        </p:txBody>
      </p:sp>
      <p:sp>
        <p:nvSpPr>
          <p:cNvPr id="269315" name="Rectangle 2"/>
          <p:cNvSpPr>
            <a:spLocks noGrp="1" noChangeArrowheads="1"/>
          </p:cNvSpPr>
          <p:nvPr>
            <p:ph type="title"/>
          </p:nvPr>
        </p:nvSpPr>
        <p:spPr/>
        <p:txBody>
          <a:bodyPr/>
          <a:lstStyle/>
          <a:p>
            <a:pPr eaLnBrk="1" hangingPunct="1"/>
            <a:r>
              <a:rPr lang="zh-CN" altLang="en-US" dirty="0" smtClean="0"/>
              <a:t>分叉（</a:t>
            </a:r>
            <a:r>
              <a:rPr lang="en-US" altLang="zh-CN" dirty="0" smtClean="0"/>
              <a:t>fork</a:t>
            </a:r>
            <a:r>
              <a:rPr lang="zh-CN" altLang="en-US" dirty="0" smtClean="0"/>
              <a:t>）和汇合（</a:t>
            </a:r>
            <a:r>
              <a:rPr lang="en-US" altLang="zh-CN" dirty="0" smtClean="0"/>
              <a:t>join</a:t>
            </a:r>
            <a:r>
              <a:rPr lang="zh-CN" altLang="en-US" dirty="0" smtClean="0"/>
              <a:t>） </a:t>
            </a:r>
          </a:p>
        </p:txBody>
      </p:sp>
      <p:sp>
        <p:nvSpPr>
          <p:cNvPr id="269316" name="Rectangle 3"/>
          <p:cNvSpPr>
            <a:spLocks noGrp="1" noChangeArrowheads="1"/>
          </p:cNvSpPr>
          <p:nvPr>
            <p:ph type="body" idx="1"/>
          </p:nvPr>
        </p:nvSpPr>
        <p:spPr/>
        <p:txBody>
          <a:bodyPr/>
          <a:lstStyle/>
          <a:p>
            <a:pPr algn="just" eaLnBrk="1" hangingPunct="1">
              <a:lnSpc>
                <a:spcPct val="110000"/>
              </a:lnSpc>
              <a:spcBef>
                <a:spcPct val="35000"/>
              </a:spcBef>
            </a:pPr>
            <a:r>
              <a:rPr lang="zh-CN" altLang="en-US" sz="2800" dirty="0" smtClean="0">
                <a:solidFill>
                  <a:schemeClr val="hlink"/>
                </a:solidFill>
              </a:rPr>
              <a:t>分叉</a:t>
            </a:r>
            <a:r>
              <a:rPr lang="zh-CN" altLang="en-US" sz="2800" dirty="0" smtClean="0"/>
              <a:t>表示把一个单独的控制流分成两个或多个并发的控制流。一个分叉可以有一个进入转移和两个或多个输出转移，每一个转移表示一个独立的控制流。</a:t>
            </a:r>
          </a:p>
          <a:p>
            <a:pPr algn="just" eaLnBrk="1" hangingPunct="1">
              <a:lnSpc>
                <a:spcPct val="110000"/>
              </a:lnSpc>
              <a:spcBef>
                <a:spcPct val="35000"/>
              </a:spcBef>
            </a:pPr>
            <a:r>
              <a:rPr lang="zh-CN" altLang="en-US" sz="2800" dirty="0" smtClean="0">
                <a:solidFill>
                  <a:schemeClr val="hlink"/>
                </a:solidFill>
              </a:rPr>
              <a:t>汇合</a:t>
            </a:r>
            <a:r>
              <a:rPr lang="zh-CN" altLang="en-US" sz="2800" dirty="0" smtClean="0"/>
              <a:t>表示两个或多个并发控制流的同步发生，一个汇合可以有两个或多个进入转移和一个输出转移。</a:t>
            </a:r>
            <a:r>
              <a:rPr lang="zh-CN" altLang="en-US" dirty="0" smtClean="0"/>
              <a:t> </a:t>
            </a:r>
          </a:p>
          <a:p>
            <a:pPr eaLnBrk="1" hangingPunct="1"/>
            <a:endParaRPr lang="zh-CN" altLang="en-US" dirty="0" smtClean="0"/>
          </a:p>
        </p:txBody>
      </p:sp>
    </p:spTree>
  </p:cSld>
  <p:clrMapOvr>
    <a:masterClrMapping/>
  </p:clrMapOvr>
  <p:transition>
    <p:random/>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灯片编号占位符 5"/>
          <p:cNvSpPr>
            <a:spLocks noGrp="1"/>
          </p:cNvSpPr>
          <p:nvPr>
            <p:ph type="sldNum" sz="quarter" idx="12"/>
          </p:nvPr>
        </p:nvSpPr>
        <p:spPr>
          <a:noFill/>
        </p:spPr>
        <p:txBody>
          <a:bodyPr/>
          <a:lstStyle/>
          <a:p>
            <a:r>
              <a:rPr lang="en-US" altLang="zh-CN" smtClean="0"/>
              <a:t>-</a:t>
            </a:r>
            <a:fld id="{6DB58EEE-0E18-4B14-9F72-AA1D749EE667}" type="slidenum">
              <a:rPr lang="en-US" altLang="zh-CN" smtClean="0"/>
              <a:pPr/>
              <a:t>15</a:t>
            </a:fld>
            <a:r>
              <a:rPr lang="en-US" altLang="zh-CN" smtClean="0"/>
              <a:t>-</a:t>
            </a:r>
          </a:p>
        </p:txBody>
      </p:sp>
      <p:sp>
        <p:nvSpPr>
          <p:cNvPr id="270339" name="Rectangle 3"/>
          <p:cNvSpPr>
            <a:spLocks noGrp="1" noChangeArrowheads="1"/>
          </p:cNvSpPr>
          <p:nvPr>
            <p:ph type="body" idx="1"/>
          </p:nvPr>
        </p:nvSpPr>
        <p:spPr>
          <a:xfrm>
            <a:off x="611188" y="1628775"/>
            <a:ext cx="7772400" cy="4465638"/>
          </a:xfrm>
        </p:spPr>
        <p:txBody>
          <a:bodyPr/>
          <a:lstStyle/>
          <a:p>
            <a:pPr eaLnBrk="1" hangingPunct="1">
              <a:spcBef>
                <a:spcPct val="35000"/>
              </a:spcBef>
            </a:pPr>
            <a:r>
              <a:rPr lang="zh-CN" altLang="en-US" sz="2800" dirty="0" smtClean="0"/>
              <a:t>在</a:t>
            </a:r>
            <a:r>
              <a:rPr lang="en-US" altLang="zh-CN" sz="2800" dirty="0" smtClean="0"/>
              <a:t>UML</a:t>
            </a:r>
            <a:r>
              <a:rPr lang="zh-CN" altLang="en-US" sz="2800" dirty="0" smtClean="0"/>
              <a:t>中使用分叉和汇合表示并行发生的事件流</a:t>
            </a:r>
          </a:p>
          <a:p>
            <a:pPr algn="just" eaLnBrk="1" hangingPunct="1">
              <a:spcBef>
                <a:spcPct val="35000"/>
              </a:spcBef>
            </a:pPr>
            <a:r>
              <a:rPr lang="zh-CN" altLang="en-US" sz="2800" dirty="0" smtClean="0"/>
              <a:t>分叉和汇合在图形上都使用同步条来表示，同步条通常用一条粗的水平线表示</a:t>
            </a:r>
          </a:p>
        </p:txBody>
      </p:sp>
      <p:pic>
        <p:nvPicPr>
          <p:cNvPr id="802820" name="Picture 4"/>
          <p:cNvPicPr>
            <a:picLocks noChangeAspect="1" noChangeArrowheads="1"/>
          </p:cNvPicPr>
          <p:nvPr/>
        </p:nvPicPr>
        <p:blipFill>
          <a:blip r:embed="rId2" cstate="print"/>
          <a:srcRect/>
          <a:stretch>
            <a:fillRect/>
          </a:stretch>
        </p:blipFill>
        <p:spPr bwMode="auto">
          <a:xfrm>
            <a:off x="2770188" y="3716338"/>
            <a:ext cx="3457575" cy="676275"/>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2820"/>
                                        </p:tgtEl>
                                        <p:attrNameLst>
                                          <p:attrName>style.visibility</p:attrName>
                                        </p:attrNameLst>
                                      </p:cBhvr>
                                      <p:to>
                                        <p:strVal val="visible"/>
                                      </p:to>
                                    </p:set>
                                    <p:animEffect transition="in" filter="dissolve">
                                      <p:cBhvr>
                                        <p:cTn id="7" dur="500"/>
                                        <p:tgtEl>
                                          <p:spTgt spid="8028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灯片编号占位符 3"/>
          <p:cNvSpPr>
            <a:spLocks noGrp="1"/>
          </p:cNvSpPr>
          <p:nvPr>
            <p:ph type="sldNum" sz="quarter" idx="12"/>
          </p:nvPr>
        </p:nvSpPr>
        <p:spPr>
          <a:noFill/>
        </p:spPr>
        <p:txBody>
          <a:bodyPr/>
          <a:lstStyle/>
          <a:p>
            <a:r>
              <a:rPr lang="en-US" altLang="zh-CN" smtClean="0"/>
              <a:t>-</a:t>
            </a:r>
            <a:fld id="{371DCF89-CE4E-40AF-9985-0C8494275ACC}" type="slidenum">
              <a:rPr lang="en-US" altLang="zh-CN" smtClean="0"/>
              <a:pPr/>
              <a:t>16</a:t>
            </a:fld>
            <a:r>
              <a:rPr lang="en-US" altLang="zh-CN" smtClean="0"/>
              <a:t>-</a:t>
            </a:r>
          </a:p>
        </p:txBody>
      </p:sp>
      <p:sp>
        <p:nvSpPr>
          <p:cNvPr id="10244" name="Rectangle 3"/>
          <p:cNvSpPr>
            <a:spLocks noGrp="1" noChangeArrowheads="1"/>
          </p:cNvSpPr>
          <p:nvPr>
            <p:ph type="body" sz="half" idx="4294967295"/>
          </p:nvPr>
        </p:nvSpPr>
        <p:spPr>
          <a:xfrm>
            <a:off x="611188" y="333375"/>
            <a:ext cx="7921625" cy="1150938"/>
          </a:xfrm>
        </p:spPr>
        <p:txBody>
          <a:bodyPr/>
          <a:lstStyle/>
          <a:p>
            <a:pPr eaLnBrk="1" hangingPunct="1">
              <a:lnSpc>
                <a:spcPct val="80000"/>
              </a:lnSpc>
              <a:buFont typeface="Wingdings" pitchFamily="2" charset="2"/>
              <a:buNone/>
            </a:pPr>
            <a:r>
              <a:rPr lang="zh-CN" altLang="en-US" sz="3600" smtClean="0">
                <a:solidFill>
                  <a:schemeClr val="tx2"/>
                </a:solidFill>
                <a:latin typeface="Times New Roman" pitchFamily="18" charset="0"/>
                <a:ea typeface="幼圆" pitchFamily="49" charset="-122"/>
              </a:rPr>
              <a:t>分叉和汇合示例：</a:t>
            </a:r>
          </a:p>
          <a:p>
            <a:pPr eaLnBrk="1" hangingPunct="1">
              <a:lnSpc>
                <a:spcPct val="80000"/>
              </a:lnSpc>
              <a:buFont typeface="Wingdings" pitchFamily="2" charset="2"/>
              <a:buNone/>
            </a:pPr>
            <a:r>
              <a:rPr lang="zh-CN" altLang="en-US" sz="3600" smtClean="0">
                <a:solidFill>
                  <a:schemeClr val="tx2"/>
                </a:solidFill>
                <a:latin typeface="Times New Roman" pitchFamily="18" charset="0"/>
                <a:ea typeface="幼圆" pitchFamily="49" charset="-122"/>
              </a:rPr>
              <a:t>描述打电话活动中的并发事件</a:t>
            </a:r>
          </a:p>
        </p:txBody>
      </p:sp>
      <p:graphicFrame>
        <p:nvGraphicFramePr>
          <p:cNvPr id="10242" name="Object 4"/>
          <p:cNvGraphicFramePr>
            <a:graphicFrameLocks noGrp="1" noChangeAspect="1"/>
          </p:cNvGraphicFramePr>
          <p:nvPr>
            <p:ph sz="half" idx="4294967295"/>
          </p:nvPr>
        </p:nvGraphicFramePr>
        <p:xfrm>
          <a:off x="1979613" y="1557338"/>
          <a:ext cx="4640262" cy="5013325"/>
        </p:xfrm>
        <a:graphic>
          <a:graphicData uri="http://schemas.openxmlformats.org/presentationml/2006/ole">
            <mc:AlternateContent xmlns:mc="http://schemas.openxmlformats.org/markup-compatibility/2006">
              <mc:Choice xmlns:v="urn:schemas-microsoft-com:vml" Requires="v">
                <p:oleObj spid="_x0000_s10274" name="Visio" r:id="rId3" imgW="3717950" imgH="4016654" progId="Visio.Drawing.11">
                  <p:embed/>
                </p:oleObj>
              </mc:Choice>
              <mc:Fallback>
                <p:oleObj name="Visio" r:id="rId3" imgW="3717950" imgH="4016654"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613" y="1557338"/>
                        <a:ext cx="4640262" cy="5013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random/>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65"/>
          <p:cNvSpPr>
            <a:spLocks noGrp="1" noChangeArrowheads="1"/>
          </p:cNvSpPr>
          <p:nvPr>
            <p:ph type="title"/>
          </p:nvPr>
        </p:nvSpPr>
        <p:spPr bwMode="auto">
          <a:xfrm>
            <a:off x="174625" y="-195263"/>
            <a:ext cx="7886700" cy="1325563"/>
          </a:xfrm>
        </p:spPr>
        <p:txBody>
          <a:bodyPr wrap="square" numCol="1" anchorCtr="0" compatLnSpc="1">
            <a:prstTxWarp prst="textNoShape">
              <a:avLst/>
            </a:prstTxWarp>
          </a:bodyPr>
          <a:lstStyle/>
          <a:p>
            <a:pPr eaLnBrk="1" hangingPunct="1"/>
            <a:r>
              <a:rPr lang="en-US" altLang="zh-CN">
                <a:ea typeface="宋体" charset="-122"/>
              </a:rPr>
              <a:t>Example: Activity Diagram</a:t>
            </a:r>
          </a:p>
        </p:txBody>
      </p:sp>
      <p:sp>
        <p:nvSpPr>
          <p:cNvPr id="99330" name="AutoShape 257"/>
          <p:cNvSpPr>
            <a:spLocks noChangeArrowheads="1"/>
          </p:cNvSpPr>
          <p:nvPr/>
        </p:nvSpPr>
        <p:spPr bwMode="auto">
          <a:xfrm>
            <a:off x="5539036" y="2420268"/>
            <a:ext cx="1081088" cy="436563"/>
          </a:xfrm>
          <a:prstGeom prst="roundRect">
            <a:avLst>
              <a:gd name="adj" fmla="val 16667"/>
            </a:avLst>
          </a:prstGeom>
          <a:solidFill>
            <a:srgbClr val="FFFFCC"/>
          </a:solidFill>
          <a:ln w="0">
            <a:solidFill>
              <a:srgbClr val="990033"/>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31" name="AutoShape 258"/>
          <p:cNvSpPr>
            <a:spLocks noChangeArrowheads="1"/>
          </p:cNvSpPr>
          <p:nvPr/>
        </p:nvSpPr>
        <p:spPr bwMode="auto">
          <a:xfrm>
            <a:off x="3195886" y="1829718"/>
            <a:ext cx="1081088" cy="436563"/>
          </a:xfrm>
          <a:prstGeom prst="roundRect">
            <a:avLst>
              <a:gd name="adj" fmla="val 16667"/>
            </a:avLst>
          </a:prstGeom>
          <a:solidFill>
            <a:srgbClr val="FFFFCC"/>
          </a:solidFill>
          <a:ln w="0">
            <a:solidFill>
              <a:srgbClr val="990033"/>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32" name="Freeform 259"/>
          <p:cNvSpPr>
            <a:spLocks/>
          </p:cNvSpPr>
          <p:nvPr/>
        </p:nvSpPr>
        <p:spPr bwMode="auto">
          <a:xfrm>
            <a:off x="3735636" y="2282329"/>
            <a:ext cx="1588" cy="282575"/>
          </a:xfrm>
          <a:custGeom>
            <a:avLst/>
            <a:gdLst>
              <a:gd name="T0" fmla="*/ 0 w 1"/>
              <a:gd name="T1" fmla="*/ 0 h 178"/>
              <a:gd name="T2" fmla="*/ 0 w 1"/>
              <a:gd name="T3" fmla="*/ 2147483646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3" name="Freeform 260"/>
          <p:cNvSpPr>
            <a:spLocks/>
          </p:cNvSpPr>
          <p:nvPr/>
        </p:nvSpPr>
        <p:spPr bwMode="auto">
          <a:xfrm flipH="1">
            <a:off x="3216524" y="3841081"/>
            <a:ext cx="325437" cy="334962"/>
          </a:xfrm>
          <a:custGeom>
            <a:avLst/>
            <a:gdLst>
              <a:gd name="T0" fmla="*/ 2147483646 w 316"/>
              <a:gd name="T1" fmla="*/ 0 h 211"/>
              <a:gd name="T2" fmla="*/ 0 w 316"/>
              <a:gd name="T3" fmla="*/ 2147483646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4" name="Freeform 261"/>
          <p:cNvSpPr>
            <a:spLocks/>
          </p:cNvSpPr>
          <p:nvPr/>
        </p:nvSpPr>
        <p:spPr bwMode="auto">
          <a:xfrm>
            <a:off x="3121274" y="6096918"/>
            <a:ext cx="533400" cy="312738"/>
          </a:xfrm>
          <a:custGeom>
            <a:avLst/>
            <a:gdLst>
              <a:gd name="T0" fmla="*/ 0 w 303"/>
              <a:gd name="T1" fmla="*/ 0 h 178"/>
              <a:gd name="T2" fmla="*/ 2147483646 w 303"/>
              <a:gd name="T3" fmla="*/ 2147483646 h 178"/>
              <a:gd name="T4" fmla="*/ 0 60000 65536"/>
              <a:gd name="T5" fmla="*/ 0 60000 65536"/>
              <a:gd name="T6" fmla="*/ 0 w 303"/>
              <a:gd name="T7" fmla="*/ 0 h 178"/>
              <a:gd name="T8" fmla="*/ 303 w 303"/>
              <a:gd name="T9" fmla="*/ 178 h 178"/>
            </a:gdLst>
            <a:ahLst/>
            <a:cxnLst>
              <a:cxn ang="T4">
                <a:pos x="T0" y="T1"/>
              </a:cxn>
              <a:cxn ang="T5">
                <a:pos x="T2" y="T3"/>
              </a:cxn>
            </a:cxnLst>
            <a:rect l="T6" t="T7" r="T8" b="T9"/>
            <a:pathLst>
              <a:path w="303" h="178">
                <a:moveTo>
                  <a:pt x="0" y="0"/>
                </a:moveTo>
                <a:lnTo>
                  <a:pt x="303" y="178"/>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5" name="Freeform 262"/>
          <p:cNvSpPr>
            <a:spLocks/>
          </p:cNvSpPr>
          <p:nvPr/>
        </p:nvSpPr>
        <p:spPr bwMode="auto">
          <a:xfrm>
            <a:off x="3915024" y="5509543"/>
            <a:ext cx="892175" cy="887413"/>
          </a:xfrm>
          <a:custGeom>
            <a:avLst/>
            <a:gdLst>
              <a:gd name="T0" fmla="*/ 2147483646 w 490"/>
              <a:gd name="T1" fmla="*/ 0 h 529"/>
              <a:gd name="T2" fmla="*/ 0 w 490"/>
              <a:gd name="T3" fmla="*/ 2147483646 h 529"/>
              <a:gd name="T4" fmla="*/ 0 60000 65536"/>
              <a:gd name="T5" fmla="*/ 0 60000 65536"/>
              <a:gd name="T6" fmla="*/ 0 w 490"/>
              <a:gd name="T7" fmla="*/ 0 h 529"/>
              <a:gd name="T8" fmla="*/ 490 w 490"/>
              <a:gd name="T9" fmla="*/ 529 h 529"/>
            </a:gdLst>
            <a:ahLst/>
            <a:cxnLst>
              <a:cxn ang="T4">
                <a:pos x="T0" y="T1"/>
              </a:cxn>
              <a:cxn ang="T5">
                <a:pos x="T2" y="T3"/>
              </a:cxn>
            </a:cxnLst>
            <a:rect l="T6" t="T7" r="T8" b="T9"/>
            <a:pathLst>
              <a:path w="490" h="529">
                <a:moveTo>
                  <a:pt x="490" y="0"/>
                </a:moveTo>
                <a:lnTo>
                  <a:pt x="0" y="529"/>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6" name="Freeform 263"/>
          <p:cNvSpPr>
            <a:spLocks/>
          </p:cNvSpPr>
          <p:nvPr/>
        </p:nvSpPr>
        <p:spPr bwMode="auto">
          <a:xfrm flipH="1">
            <a:off x="3256211" y="3052093"/>
            <a:ext cx="400050" cy="400050"/>
          </a:xfrm>
          <a:custGeom>
            <a:avLst/>
            <a:gdLst>
              <a:gd name="T0" fmla="*/ 0 w 270"/>
              <a:gd name="T1" fmla="*/ 0 h 140"/>
              <a:gd name="T2" fmla="*/ 2147483646 w 270"/>
              <a:gd name="T3" fmla="*/ 2147483646 h 140"/>
              <a:gd name="T4" fmla="*/ 0 60000 65536"/>
              <a:gd name="T5" fmla="*/ 0 60000 65536"/>
              <a:gd name="T6" fmla="*/ 0 w 270"/>
              <a:gd name="T7" fmla="*/ 0 h 140"/>
              <a:gd name="T8" fmla="*/ 270 w 270"/>
              <a:gd name="T9" fmla="*/ 140 h 140"/>
            </a:gdLst>
            <a:ahLst/>
            <a:cxnLst>
              <a:cxn ang="T4">
                <a:pos x="T0" y="T1"/>
              </a:cxn>
              <a:cxn ang="T5">
                <a:pos x="T2" y="T3"/>
              </a:cxn>
            </a:cxnLst>
            <a:rect l="T6" t="T7" r="T8" b="T9"/>
            <a:pathLst>
              <a:path w="270" h="140">
                <a:moveTo>
                  <a:pt x="0" y="0"/>
                </a:moveTo>
                <a:lnTo>
                  <a:pt x="270" y="140"/>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7" name="Freeform 264"/>
          <p:cNvSpPr>
            <a:spLocks/>
          </p:cNvSpPr>
          <p:nvPr/>
        </p:nvSpPr>
        <p:spPr bwMode="auto">
          <a:xfrm>
            <a:off x="3786436" y="4231606"/>
            <a:ext cx="1588" cy="319087"/>
          </a:xfrm>
          <a:custGeom>
            <a:avLst/>
            <a:gdLst>
              <a:gd name="T0" fmla="*/ 0 w 1"/>
              <a:gd name="T1" fmla="*/ 0 h 201"/>
              <a:gd name="T2" fmla="*/ 2147483646 w 1"/>
              <a:gd name="T3" fmla="*/ 2147483646 h 201"/>
              <a:gd name="T4" fmla="*/ 0 60000 65536"/>
              <a:gd name="T5" fmla="*/ 0 60000 65536"/>
              <a:gd name="T6" fmla="*/ 0 w 1"/>
              <a:gd name="T7" fmla="*/ 0 h 201"/>
              <a:gd name="T8" fmla="*/ 1 w 1"/>
              <a:gd name="T9" fmla="*/ 201 h 201"/>
            </a:gdLst>
            <a:ahLst/>
            <a:cxnLst>
              <a:cxn ang="T4">
                <a:pos x="T0" y="T1"/>
              </a:cxn>
              <a:cxn ang="T5">
                <a:pos x="T2" y="T3"/>
              </a:cxn>
            </a:cxnLst>
            <a:rect l="T6" t="T7" r="T8" b="T9"/>
            <a:pathLst>
              <a:path w="1" h="201">
                <a:moveTo>
                  <a:pt x="0" y="0"/>
                </a:moveTo>
                <a:lnTo>
                  <a:pt x="1" y="201"/>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8" name="Freeform 265"/>
          <p:cNvSpPr>
            <a:spLocks/>
          </p:cNvSpPr>
          <p:nvPr/>
        </p:nvSpPr>
        <p:spPr bwMode="auto">
          <a:xfrm>
            <a:off x="3732461" y="2721893"/>
            <a:ext cx="1588" cy="282575"/>
          </a:xfrm>
          <a:custGeom>
            <a:avLst/>
            <a:gdLst>
              <a:gd name="T0" fmla="*/ 0 w 1"/>
              <a:gd name="T1" fmla="*/ 0 h 178"/>
              <a:gd name="T2" fmla="*/ 0 w 1"/>
              <a:gd name="T3" fmla="*/ 2147483646 h 178"/>
              <a:gd name="T4" fmla="*/ 0 60000 65536"/>
              <a:gd name="T5" fmla="*/ 0 60000 65536"/>
              <a:gd name="T6" fmla="*/ 0 w 1"/>
              <a:gd name="T7" fmla="*/ 0 h 178"/>
              <a:gd name="T8" fmla="*/ 1 w 1"/>
              <a:gd name="T9" fmla="*/ 178 h 178"/>
            </a:gdLst>
            <a:ahLst/>
            <a:cxnLst>
              <a:cxn ang="T4">
                <a:pos x="T0" y="T1"/>
              </a:cxn>
              <a:cxn ang="T5">
                <a:pos x="T2" y="T3"/>
              </a:cxn>
            </a:cxnLst>
            <a:rect l="T6" t="T7" r="T8" b="T9"/>
            <a:pathLst>
              <a:path w="1" h="178">
                <a:moveTo>
                  <a:pt x="0" y="0"/>
                </a:moveTo>
                <a:lnTo>
                  <a:pt x="0" y="178"/>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39" name="Line 266"/>
          <p:cNvSpPr>
            <a:spLocks noChangeShapeType="1"/>
          </p:cNvSpPr>
          <p:nvPr/>
        </p:nvSpPr>
        <p:spPr bwMode="auto">
          <a:xfrm flipV="1">
            <a:off x="6745536" y="1956718"/>
            <a:ext cx="584200" cy="58420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40" name="Line 267"/>
          <p:cNvSpPr>
            <a:spLocks noChangeShapeType="1"/>
          </p:cNvSpPr>
          <p:nvPr/>
        </p:nvSpPr>
        <p:spPr bwMode="auto">
          <a:xfrm flipV="1">
            <a:off x="4338886" y="3044156"/>
            <a:ext cx="241935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41" name="Text Box 268"/>
          <p:cNvSpPr txBox="1">
            <a:spLocks noChangeArrowheads="1"/>
          </p:cNvSpPr>
          <p:nvPr/>
        </p:nvSpPr>
        <p:spPr bwMode="auto">
          <a:xfrm>
            <a:off x="6713786" y="2869531"/>
            <a:ext cx="1873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800">
                <a:solidFill>
                  <a:schemeClr val="hlink"/>
                </a:solidFill>
              </a:rPr>
              <a:t>Synchronization</a:t>
            </a:r>
            <a:endParaRPr lang="fr-FR" altLang="zh-CN" sz="1800">
              <a:solidFill>
                <a:schemeClr val="hlink"/>
              </a:solidFill>
            </a:endParaRPr>
          </a:p>
          <a:p>
            <a:r>
              <a:rPr lang="en-US" altLang="zh-CN" sz="1800">
                <a:solidFill>
                  <a:schemeClr val="hlink"/>
                </a:solidFill>
              </a:rPr>
              <a:t>Bar (Fork)</a:t>
            </a:r>
          </a:p>
        </p:txBody>
      </p:sp>
      <p:sp>
        <p:nvSpPr>
          <p:cNvPr id="99342" name="Line 269"/>
          <p:cNvSpPr>
            <a:spLocks noChangeShapeType="1"/>
          </p:cNvSpPr>
          <p:nvPr/>
        </p:nvSpPr>
        <p:spPr bwMode="auto">
          <a:xfrm flipH="1" flipV="1">
            <a:off x="1684586" y="3996656"/>
            <a:ext cx="449263" cy="454025"/>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43" name="Text Box 270"/>
          <p:cNvSpPr txBox="1">
            <a:spLocks noChangeArrowheads="1"/>
          </p:cNvSpPr>
          <p:nvPr/>
        </p:nvSpPr>
        <p:spPr bwMode="auto">
          <a:xfrm>
            <a:off x="557461" y="3460081"/>
            <a:ext cx="11985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800">
                <a:solidFill>
                  <a:schemeClr val="hlink"/>
                </a:solidFill>
              </a:rPr>
              <a:t>Guard</a:t>
            </a:r>
          </a:p>
          <a:p>
            <a:r>
              <a:rPr lang="en-US" altLang="zh-CN" sz="1800">
                <a:solidFill>
                  <a:schemeClr val="hlink"/>
                </a:solidFill>
              </a:rPr>
              <a:t>Condition</a:t>
            </a:r>
          </a:p>
        </p:txBody>
      </p:sp>
      <p:sp>
        <p:nvSpPr>
          <p:cNvPr id="99344" name="Text Box 271"/>
          <p:cNvSpPr txBox="1">
            <a:spLocks noChangeArrowheads="1"/>
          </p:cNvSpPr>
          <p:nvPr/>
        </p:nvSpPr>
        <p:spPr bwMode="auto">
          <a:xfrm>
            <a:off x="6713786" y="4033168"/>
            <a:ext cx="187325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800">
                <a:solidFill>
                  <a:schemeClr val="hlink"/>
                </a:solidFill>
              </a:rPr>
              <a:t>Synchronization</a:t>
            </a:r>
            <a:endParaRPr lang="fr-FR" altLang="zh-CN" sz="1800">
              <a:solidFill>
                <a:schemeClr val="hlink"/>
              </a:solidFill>
            </a:endParaRPr>
          </a:p>
          <a:p>
            <a:r>
              <a:rPr lang="en-US" altLang="zh-CN" sz="1800">
                <a:solidFill>
                  <a:schemeClr val="hlink"/>
                </a:solidFill>
              </a:rPr>
              <a:t>Bar (Join)</a:t>
            </a:r>
          </a:p>
        </p:txBody>
      </p:sp>
      <p:sp>
        <p:nvSpPr>
          <p:cNvPr id="99345" name="Line 272"/>
          <p:cNvSpPr>
            <a:spLocks noChangeShapeType="1"/>
          </p:cNvSpPr>
          <p:nvPr/>
        </p:nvSpPr>
        <p:spPr bwMode="auto">
          <a:xfrm flipV="1">
            <a:off x="3900736" y="1797968"/>
            <a:ext cx="1079500" cy="76200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46" name="Text Box 273"/>
          <p:cNvSpPr txBox="1">
            <a:spLocks noChangeArrowheads="1"/>
          </p:cNvSpPr>
          <p:nvPr/>
        </p:nvSpPr>
        <p:spPr bwMode="auto">
          <a:xfrm>
            <a:off x="4916736" y="1594768"/>
            <a:ext cx="111125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800">
                <a:solidFill>
                  <a:schemeClr val="hlink"/>
                </a:solidFill>
              </a:rPr>
              <a:t>Decision</a:t>
            </a:r>
          </a:p>
        </p:txBody>
      </p:sp>
      <p:sp>
        <p:nvSpPr>
          <p:cNvPr id="99347" name="Text Box 274"/>
          <p:cNvSpPr txBox="1">
            <a:spLocks noChangeArrowheads="1"/>
          </p:cNvSpPr>
          <p:nvPr/>
        </p:nvSpPr>
        <p:spPr bwMode="auto">
          <a:xfrm>
            <a:off x="395536" y="1978943"/>
            <a:ext cx="1524000"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pPr algn="r"/>
            <a:r>
              <a:rPr lang="en-US" altLang="zh-CN" sz="1800">
                <a:solidFill>
                  <a:schemeClr val="hlink"/>
                </a:solidFill>
              </a:rPr>
              <a:t>Concurrent Threads</a:t>
            </a:r>
          </a:p>
        </p:txBody>
      </p:sp>
      <p:sp>
        <p:nvSpPr>
          <p:cNvPr id="99348" name="Line 275"/>
          <p:cNvSpPr>
            <a:spLocks noChangeShapeType="1"/>
          </p:cNvSpPr>
          <p:nvPr/>
        </p:nvSpPr>
        <p:spPr bwMode="auto">
          <a:xfrm flipV="1">
            <a:off x="6110536" y="5271418"/>
            <a:ext cx="1219200" cy="0"/>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49" name="Text Box 276"/>
          <p:cNvSpPr txBox="1">
            <a:spLocks noChangeArrowheads="1"/>
          </p:cNvSpPr>
          <p:nvPr/>
        </p:nvSpPr>
        <p:spPr bwMode="auto">
          <a:xfrm>
            <a:off x="7291636" y="5074568"/>
            <a:ext cx="1295400"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800">
                <a:solidFill>
                  <a:schemeClr val="hlink"/>
                </a:solidFill>
              </a:rPr>
              <a:t>Transition</a:t>
            </a:r>
          </a:p>
        </p:txBody>
      </p:sp>
      <p:sp>
        <p:nvSpPr>
          <p:cNvPr id="99350" name="Oval 277"/>
          <p:cNvSpPr>
            <a:spLocks noChangeArrowheads="1"/>
          </p:cNvSpPr>
          <p:nvPr/>
        </p:nvSpPr>
        <p:spPr bwMode="auto">
          <a:xfrm>
            <a:off x="3634036" y="1340768"/>
            <a:ext cx="204788" cy="192088"/>
          </a:xfrm>
          <a:prstGeom prst="ellipse">
            <a:avLst/>
          </a:prstGeom>
          <a:solidFill>
            <a:srgbClr val="C0C0C0"/>
          </a:solidFill>
          <a:ln w="12700">
            <a:solidFill>
              <a:schemeClr val="tx1"/>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51" name="Freeform 278"/>
          <p:cNvSpPr>
            <a:spLocks/>
          </p:cNvSpPr>
          <p:nvPr/>
        </p:nvSpPr>
        <p:spPr bwMode="auto">
          <a:xfrm>
            <a:off x="3735636" y="1532856"/>
            <a:ext cx="52388" cy="303212"/>
          </a:xfrm>
          <a:custGeom>
            <a:avLst/>
            <a:gdLst>
              <a:gd name="T0" fmla="*/ 0 w 5"/>
              <a:gd name="T1" fmla="*/ 0 h 30"/>
              <a:gd name="T2" fmla="*/ 0 w 5"/>
              <a:gd name="T3" fmla="*/ 2147483646 h 30"/>
              <a:gd name="T4" fmla="*/ 2147483646 w 5"/>
              <a:gd name="T5" fmla="*/ 2147483646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52" name="Line 279"/>
          <p:cNvSpPr>
            <a:spLocks noChangeShapeType="1"/>
          </p:cNvSpPr>
          <p:nvPr/>
        </p:nvSpPr>
        <p:spPr bwMode="auto">
          <a:xfrm flipH="1" flipV="1">
            <a:off x="3684836" y="1715418"/>
            <a:ext cx="50800" cy="120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3" name="Freeform 280"/>
          <p:cNvSpPr>
            <a:spLocks/>
          </p:cNvSpPr>
          <p:nvPr/>
        </p:nvSpPr>
        <p:spPr bwMode="auto">
          <a:xfrm>
            <a:off x="3491161" y="2521868"/>
            <a:ext cx="469900" cy="212725"/>
          </a:xfrm>
          <a:custGeom>
            <a:avLst/>
            <a:gdLst>
              <a:gd name="T0" fmla="*/ 0 w 326"/>
              <a:gd name="T1" fmla="*/ 2147483646 h 149"/>
              <a:gd name="T2" fmla="*/ 2147483646 w 326"/>
              <a:gd name="T3" fmla="*/ 0 h 149"/>
              <a:gd name="T4" fmla="*/ 2147483646 w 326"/>
              <a:gd name="T5" fmla="*/ 2147483646 h 149"/>
              <a:gd name="T6" fmla="*/ 2147483646 w 326"/>
              <a:gd name="T7" fmla="*/ 2147483646 h 149"/>
              <a:gd name="T8" fmla="*/ 0 w 326"/>
              <a:gd name="T9" fmla="*/ 2147483646 h 149"/>
              <a:gd name="T10" fmla="*/ 0 60000 65536"/>
              <a:gd name="T11" fmla="*/ 0 60000 65536"/>
              <a:gd name="T12" fmla="*/ 0 60000 65536"/>
              <a:gd name="T13" fmla="*/ 0 60000 65536"/>
              <a:gd name="T14" fmla="*/ 0 60000 65536"/>
              <a:gd name="T15" fmla="*/ 0 w 326"/>
              <a:gd name="T16" fmla="*/ 0 h 149"/>
              <a:gd name="T17" fmla="*/ 326 w 326"/>
              <a:gd name="T18" fmla="*/ 149 h 149"/>
            </a:gdLst>
            <a:ahLst/>
            <a:cxnLst>
              <a:cxn ang="T10">
                <a:pos x="T0" y="T1"/>
              </a:cxn>
              <a:cxn ang="T11">
                <a:pos x="T2" y="T3"/>
              </a:cxn>
              <a:cxn ang="T12">
                <a:pos x="T4" y="T5"/>
              </a:cxn>
              <a:cxn ang="T13">
                <a:pos x="T6" y="T7"/>
              </a:cxn>
              <a:cxn ang="T14">
                <a:pos x="T8" y="T9"/>
              </a:cxn>
            </a:cxnLst>
            <a:rect l="T15" t="T16" r="T17" b="T18"/>
            <a:pathLst>
              <a:path w="326" h="149">
                <a:moveTo>
                  <a:pt x="0" y="78"/>
                </a:moveTo>
                <a:lnTo>
                  <a:pt x="170" y="0"/>
                </a:lnTo>
                <a:lnTo>
                  <a:pt x="326" y="78"/>
                </a:lnTo>
                <a:lnTo>
                  <a:pt x="170" y="149"/>
                </a:lnTo>
                <a:lnTo>
                  <a:pt x="0" y="78"/>
                </a:lnTo>
                <a:close/>
              </a:path>
            </a:pathLst>
          </a:custGeom>
          <a:solidFill>
            <a:srgbClr val="FFFFCC"/>
          </a:solidFill>
          <a:ln w="12700">
            <a:solidFill>
              <a:srgbClr val="990033"/>
            </a:solidFill>
            <a:round/>
            <a:headEnd/>
            <a:tailEnd/>
          </a:ln>
        </p:spPr>
        <p:txBody>
          <a:bodyPr/>
          <a:lstStyle/>
          <a:p>
            <a:endParaRPr lang="zh-CN" altLang="en-US"/>
          </a:p>
        </p:txBody>
      </p:sp>
      <p:sp>
        <p:nvSpPr>
          <p:cNvPr id="99354" name="Freeform 281"/>
          <p:cNvSpPr>
            <a:spLocks/>
          </p:cNvSpPr>
          <p:nvPr/>
        </p:nvSpPr>
        <p:spPr bwMode="auto">
          <a:xfrm>
            <a:off x="3735636" y="1532856"/>
            <a:ext cx="52388" cy="303212"/>
          </a:xfrm>
          <a:custGeom>
            <a:avLst/>
            <a:gdLst>
              <a:gd name="T0" fmla="*/ 0 w 5"/>
              <a:gd name="T1" fmla="*/ 0 h 30"/>
              <a:gd name="T2" fmla="*/ 0 w 5"/>
              <a:gd name="T3" fmla="*/ 2147483646 h 30"/>
              <a:gd name="T4" fmla="*/ 2147483646 w 5"/>
              <a:gd name="T5" fmla="*/ 2147483646 h 30"/>
              <a:gd name="T6" fmla="*/ 0 60000 65536"/>
              <a:gd name="T7" fmla="*/ 0 60000 65536"/>
              <a:gd name="T8" fmla="*/ 0 60000 65536"/>
              <a:gd name="T9" fmla="*/ 0 w 5"/>
              <a:gd name="T10" fmla="*/ 0 h 30"/>
              <a:gd name="T11" fmla="*/ 5 w 5"/>
              <a:gd name="T12" fmla="*/ 30 h 30"/>
            </a:gdLst>
            <a:ahLst/>
            <a:cxnLst>
              <a:cxn ang="T6">
                <a:pos x="T0" y="T1"/>
              </a:cxn>
              <a:cxn ang="T7">
                <a:pos x="T2" y="T3"/>
              </a:cxn>
              <a:cxn ang="T8">
                <a:pos x="T4" y="T5"/>
              </a:cxn>
            </a:cxnLst>
            <a:rect l="T9" t="T10" r="T11" b="T12"/>
            <a:pathLst>
              <a:path w="5" h="30">
                <a:moveTo>
                  <a:pt x="0" y="0"/>
                </a:moveTo>
                <a:lnTo>
                  <a:pt x="0" y="30"/>
                </a:lnTo>
                <a:lnTo>
                  <a:pt x="5" y="18"/>
                </a:lnTo>
              </a:path>
            </a:pathLst>
          </a:cu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55" name="Line 282"/>
          <p:cNvSpPr>
            <a:spLocks noChangeShapeType="1"/>
          </p:cNvSpPr>
          <p:nvPr/>
        </p:nvSpPr>
        <p:spPr bwMode="auto">
          <a:xfrm flipH="1" flipV="1">
            <a:off x="3684836" y="1715418"/>
            <a:ext cx="50800" cy="1206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99356" name="Rectangle 283"/>
          <p:cNvSpPr>
            <a:spLocks noChangeArrowheads="1"/>
          </p:cNvSpPr>
          <p:nvPr/>
        </p:nvSpPr>
        <p:spPr bwMode="auto">
          <a:xfrm>
            <a:off x="3262561" y="1880518"/>
            <a:ext cx="954088"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pPr algn="ctr"/>
            <a:r>
              <a:rPr lang="en-US" altLang="zh-CN" sz="1200">
                <a:solidFill>
                  <a:srgbClr val="000000"/>
                </a:solidFill>
              </a:rPr>
              <a:t>Select Course</a:t>
            </a:r>
            <a:endParaRPr lang="en-US" altLang="zh-CN"/>
          </a:p>
        </p:txBody>
      </p:sp>
      <p:sp>
        <p:nvSpPr>
          <p:cNvPr id="99357" name="Rectangle 284"/>
          <p:cNvSpPr>
            <a:spLocks noChangeArrowheads="1"/>
          </p:cNvSpPr>
          <p:nvPr/>
        </p:nvSpPr>
        <p:spPr bwMode="auto">
          <a:xfrm>
            <a:off x="3348286" y="2691731"/>
            <a:ext cx="1008063"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t>[ add  course ] </a:t>
            </a:r>
            <a:endParaRPr lang="en-US" altLang="zh-CN"/>
          </a:p>
        </p:txBody>
      </p:sp>
      <p:grpSp>
        <p:nvGrpSpPr>
          <p:cNvPr id="99358" name="Group 285"/>
          <p:cNvGrpSpPr>
            <a:grpSpLocks/>
          </p:cNvGrpSpPr>
          <p:nvPr/>
        </p:nvGrpSpPr>
        <p:grpSpPr bwMode="auto">
          <a:xfrm>
            <a:off x="2314824" y="3439443"/>
            <a:ext cx="1081087" cy="436563"/>
            <a:chOff x="1630" y="1850"/>
            <a:chExt cx="681" cy="275"/>
          </a:xfrm>
        </p:grpSpPr>
        <p:sp>
          <p:nvSpPr>
            <p:cNvPr id="99396" name="AutoShape 286"/>
            <p:cNvSpPr>
              <a:spLocks noChangeArrowheads="1"/>
            </p:cNvSpPr>
            <p:nvPr/>
          </p:nvSpPr>
          <p:spPr bwMode="auto">
            <a:xfrm>
              <a:off x="1630" y="1850"/>
              <a:ext cx="681" cy="275"/>
            </a:xfrm>
            <a:prstGeom prst="roundRect">
              <a:avLst>
                <a:gd name="adj" fmla="val 16667"/>
              </a:avLst>
            </a:prstGeom>
            <a:solidFill>
              <a:srgbClr val="FFFFCC"/>
            </a:solidFill>
            <a:ln w="0">
              <a:solidFill>
                <a:srgbClr val="990033"/>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97" name="Rectangle 287"/>
            <p:cNvSpPr>
              <a:spLocks noChangeArrowheads="1"/>
            </p:cNvSpPr>
            <p:nvPr/>
          </p:nvSpPr>
          <p:spPr bwMode="auto">
            <a:xfrm>
              <a:off x="1824" y="1873"/>
              <a:ext cx="2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Check </a:t>
              </a:r>
              <a:endParaRPr lang="en-US" altLang="zh-CN"/>
            </a:p>
          </p:txBody>
        </p:sp>
        <p:sp>
          <p:nvSpPr>
            <p:cNvPr id="99398" name="Rectangle 288"/>
            <p:cNvSpPr>
              <a:spLocks noChangeArrowheads="1"/>
            </p:cNvSpPr>
            <p:nvPr/>
          </p:nvSpPr>
          <p:spPr bwMode="auto">
            <a:xfrm>
              <a:off x="1779" y="1975"/>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Schedule</a:t>
              </a:r>
              <a:endParaRPr lang="en-US" altLang="zh-CN"/>
            </a:p>
          </p:txBody>
        </p:sp>
      </p:grpSp>
      <p:grpSp>
        <p:nvGrpSpPr>
          <p:cNvPr id="99359" name="Group 289"/>
          <p:cNvGrpSpPr>
            <a:grpSpLocks/>
          </p:cNvGrpSpPr>
          <p:nvPr/>
        </p:nvGrpSpPr>
        <p:grpSpPr bwMode="auto">
          <a:xfrm>
            <a:off x="4243636" y="3439443"/>
            <a:ext cx="1081088" cy="436563"/>
            <a:chOff x="2626" y="1850"/>
            <a:chExt cx="681" cy="275"/>
          </a:xfrm>
        </p:grpSpPr>
        <p:sp>
          <p:nvSpPr>
            <p:cNvPr id="99393" name="AutoShape 290"/>
            <p:cNvSpPr>
              <a:spLocks noChangeArrowheads="1"/>
            </p:cNvSpPr>
            <p:nvPr/>
          </p:nvSpPr>
          <p:spPr bwMode="auto">
            <a:xfrm>
              <a:off x="2626" y="1850"/>
              <a:ext cx="681" cy="275"/>
            </a:xfrm>
            <a:prstGeom prst="roundRect">
              <a:avLst>
                <a:gd name="adj" fmla="val 16667"/>
              </a:avLst>
            </a:prstGeom>
            <a:solidFill>
              <a:srgbClr val="FFFFCC"/>
            </a:solidFill>
            <a:ln w="0">
              <a:solidFill>
                <a:srgbClr val="990033"/>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94" name="Rectangle 291"/>
            <p:cNvSpPr>
              <a:spLocks noChangeArrowheads="1"/>
            </p:cNvSpPr>
            <p:nvPr/>
          </p:nvSpPr>
          <p:spPr bwMode="auto">
            <a:xfrm>
              <a:off x="2797" y="1873"/>
              <a:ext cx="2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Check </a:t>
              </a:r>
              <a:endParaRPr lang="en-US" altLang="zh-CN"/>
            </a:p>
          </p:txBody>
        </p:sp>
        <p:sp>
          <p:nvSpPr>
            <p:cNvPr id="99395" name="Rectangle 292"/>
            <p:cNvSpPr>
              <a:spLocks noChangeArrowheads="1"/>
            </p:cNvSpPr>
            <p:nvPr/>
          </p:nvSpPr>
          <p:spPr bwMode="auto">
            <a:xfrm>
              <a:off x="2675" y="1975"/>
              <a:ext cx="59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Pre-requisites</a:t>
              </a:r>
              <a:endParaRPr lang="en-US" altLang="zh-CN"/>
            </a:p>
          </p:txBody>
        </p:sp>
      </p:grpSp>
      <p:grpSp>
        <p:nvGrpSpPr>
          <p:cNvPr id="99360" name="Group 293"/>
          <p:cNvGrpSpPr>
            <a:grpSpLocks/>
          </p:cNvGrpSpPr>
          <p:nvPr/>
        </p:nvGrpSpPr>
        <p:grpSpPr bwMode="auto">
          <a:xfrm>
            <a:off x="2314824" y="5096793"/>
            <a:ext cx="1081087" cy="436563"/>
            <a:chOff x="1540" y="2894"/>
            <a:chExt cx="681" cy="275"/>
          </a:xfrm>
        </p:grpSpPr>
        <p:sp>
          <p:nvSpPr>
            <p:cNvPr id="99390" name="AutoShape 294"/>
            <p:cNvSpPr>
              <a:spLocks noChangeArrowheads="1"/>
            </p:cNvSpPr>
            <p:nvPr/>
          </p:nvSpPr>
          <p:spPr bwMode="auto">
            <a:xfrm>
              <a:off x="1540" y="2894"/>
              <a:ext cx="681" cy="275"/>
            </a:xfrm>
            <a:prstGeom prst="roundRect">
              <a:avLst>
                <a:gd name="adj" fmla="val 16667"/>
              </a:avLst>
            </a:prstGeom>
            <a:solidFill>
              <a:srgbClr val="FFFFCC"/>
            </a:solidFill>
            <a:ln w="0">
              <a:solidFill>
                <a:srgbClr val="990033"/>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91" name="Rectangle 295"/>
            <p:cNvSpPr>
              <a:spLocks noChangeArrowheads="1"/>
            </p:cNvSpPr>
            <p:nvPr/>
          </p:nvSpPr>
          <p:spPr bwMode="auto">
            <a:xfrm>
              <a:off x="1661" y="2911"/>
              <a:ext cx="421"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Assign to </a:t>
              </a:r>
              <a:endParaRPr lang="en-US" altLang="zh-CN"/>
            </a:p>
          </p:txBody>
        </p:sp>
        <p:sp>
          <p:nvSpPr>
            <p:cNvPr id="99392" name="Rectangle 296"/>
            <p:cNvSpPr>
              <a:spLocks noChangeArrowheads="1"/>
            </p:cNvSpPr>
            <p:nvPr/>
          </p:nvSpPr>
          <p:spPr bwMode="auto">
            <a:xfrm>
              <a:off x="1713" y="3014"/>
              <a:ext cx="30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Course</a:t>
              </a:r>
              <a:endParaRPr lang="en-US" altLang="zh-CN"/>
            </a:p>
          </p:txBody>
        </p:sp>
      </p:grpSp>
      <p:sp>
        <p:nvSpPr>
          <p:cNvPr id="99361" name="Freeform 297"/>
          <p:cNvSpPr>
            <a:spLocks/>
          </p:cNvSpPr>
          <p:nvPr/>
        </p:nvSpPr>
        <p:spPr bwMode="auto">
          <a:xfrm>
            <a:off x="2846636" y="5509543"/>
            <a:ext cx="1588" cy="222250"/>
          </a:xfrm>
          <a:custGeom>
            <a:avLst/>
            <a:gdLst>
              <a:gd name="T0" fmla="*/ 0 w 1"/>
              <a:gd name="T1" fmla="*/ 0 h 140"/>
              <a:gd name="T2" fmla="*/ 0 w 1"/>
              <a:gd name="T3" fmla="*/ 2147483646 h 140"/>
              <a:gd name="T4" fmla="*/ 0 60000 65536"/>
              <a:gd name="T5" fmla="*/ 0 60000 65536"/>
              <a:gd name="T6" fmla="*/ 0 w 1"/>
              <a:gd name="T7" fmla="*/ 0 h 140"/>
              <a:gd name="T8" fmla="*/ 1 w 1"/>
              <a:gd name="T9" fmla="*/ 140 h 140"/>
            </a:gdLst>
            <a:ahLst/>
            <a:cxnLst>
              <a:cxn ang="T4">
                <a:pos x="T0" y="T1"/>
              </a:cxn>
              <a:cxn ang="T5">
                <a:pos x="T2" y="T3"/>
              </a:cxn>
            </a:cxnLst>
            <a:rect l="T6" t="T7" r="T8" b="T9"/>
            <a:pathLst>
              <a:path w="1" h="140">
                <a:moveTo>
                  <a:pt x="0" y="0"/>
                </a:moveTo>
                <a:lnTo>
                  <a:pt x="0" y="140"/>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62" name="Freeform 298"/>
          <p:cNvSpPr>
            <a:spLocks/>
          </p:cNvSpPr>
          <p:nvPr/>
        </p:nvSpPr>
        <p:spPr bwMode="auto">
          <a:xfrm>
            <a:off x="2856161" y="4690393"/>
            <a:ext cx="687388" cy="423863"/>
          </a:xfrm>
          <a:custGeom>
            <a:avLst/>
            <a:gdLst>
              <a:gd name="T0" fmla="*/ 2147483646 w 433"/>
              <a:gd name="T1" fmla="*/ 0 h 267"/>
              <a:gd name="T2" fmla="*/ 0 w 433"/>
              <a:gd name="T3" fmla="*/ 0 h 267"/>
              <a:gd name="T4" fmla="*/ 0 w 433"/>
              <a:gd name="T5" fmla="*/ 2147483646 h 267"/>
              <a:gd name="T6" fmla="*/ 0 60000 65536"/>
              <a:gd name="T7" fmla="*/ 0 60000 65536"/>
              <a:gd name="T8" fmla="*/ 0 60000 65536"/>
              <a:gd name="T9" fmla="*/ 0 w 433"/>
              <a:gd name="T10" fmla="*/ 0 h 267"/>
              <a:gd name="T11" fmla="*/ 433 w 433"/>
              <a:gd name="T12" fmla="*/ 267 h 267"/>
            </a:gdLst>
            <a:ahLst/>
            <a:cxnLst>
              <a:cxn ang="T6">
                <a:pos x="T0" y="T1"/>
              </a:cxn>
              <a:cxn ang="T7">
                <a:pos x="T2" y="T3"/>
              </a:cxn>
              <a:cxn ang="T8">
                <a:pos x="T4" y="T5"/>
              </a:cxn>
            </a:cxnLst>
            <a:rect l="T9" t="T10" r="T11" b="T12"/>
            <a:pathLst>
              <a:path w="433" h="267">
                <a:moveTo>
                  <a:pt x="433" y="0"/>
                </a:moveTo>
                <a:lnTo>
                  <a:pt x="0" y="0"/>
                </a:lnTo>
                <a:lnTo>
                  <a:pt x="0" y="267"/>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9363" name="Group 299"/>
          <p:cNvGrpSpPr>
            <a:grpSpLocks/>
          </p:cNvGrpSpPr>
          <p:nvPr/>
        </p:nvGrpSpPr>
        <p:grpSpPr bwMode="auto">
          <a:xfrm>
            <a:off x="4243636" y="5096793"/>
            <a:ext cx="1081088" cy="436563"/>
            <a:chOff x="2722" y="2894"/>
            <a:chExt cx="681" cy="275"/>
          </a:xfrm>
        </p:grpSpPr>
        <p:sp>
          <p:nvSpPr>
            <p:cNvPr id="99387" name="AutoShape 300"/>
            <p:cNvSpPr>
              <a:spLocks noChangeArrowheads="1"/>
            </p:cNvSpPr>
            <p:nvPr/>
          </p:nvSpPr>
          <p:spPr bwMode="auto">
            <a:xfrm>
              <a:off x="2722" y="2894"/>
              <a:ext cx="681" cy="275"/>
            </a:xfrm>
            <a:prstGeom prst="roundRect">
              <a:avLst>
                <a:gd name="adj" fmla="val 16667"/>
              </a:avLst>
            </a:prstGeom>
            <a:solidFill>
              <a:srgbClr val="FFFFCC"/>
            </a:solidFill>
            <a:ln w="0">
              <a:solidFill>
                <a:srgbClr val="990033"/>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88" name="Rectangle 301"/>
            <p:cNvSpPr>
              <a:spLocks noChangeArrowheads="1"/>
            </p:cNvSpPr>
            <p:nvPr/>
          </p:nvSpPr>
          <p:spPr bwMode="auto">
            <a:xfrm>
              <a:off x="2888" y="2911"/>
              <a:ext cx="37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Resolve </a:t>
              </a:r>
              <a:endParaRPr lang="en-US" altLang="zh-CN"/>
            </a:p>
          </p:txBody>
        </p:sp>
        <p:sp>
          <p:nvSpPr>
            <p:cNvPr id="99389" name="Rectangle 302"/>
            <p:cNvSpPr>
              <a:spLocks noChangeArrowheads="1"/>
            </p:cNvSpPr>
            <p:nvPr/>
          </p:nvSpPr>
          <p:spPr bwMode="auto">
            <a:xfrm>
              <a:off x="2888" y="3014"/>
              <a:ext cx="367"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Conflicts</a:t>
              </a:r>
              <a:endParaRPr lang="en-US" altLang="zh-CN"/>
            </a:p>
          </p:txBody>
        </p:sp>
      </p:grpSp>
      <p:sp>
        <p:nvSpPr>
          <p:cNvPr id="99364" name="Freeform 303"/>
          <p:cNvSpPr>
            <a:spLocks/>
          </p:cNvSpPr>
          <p:nvPr/>
        </p:nvSpPr>
        <p:spPr bwMode="auto">
          <a:xfrm>
            <a:off x="4032499" y="4690393"/>
            <a:ext cx="755650" cy="423863"/>
          </a:xfrm>
          <a:custGeom>
            <a:avLst/>
            <a:gdLst>
              <a:gd name="T0" fmla="*/ 0 w 476"/>
              <a:gd name="T1" fmla="*/ 0 h 267"/>
              <a:gd name="T2" fmla="*/ 2147483646 w 476"/>
              <a:gd name="T3" fmla="*/ 0 h 267"/>
              <a:gd name="T4" fmla="*/ 2147483646 w 476"/>
              <a:gd name="T5" fmla="*/ 2147483646 h 267"/>
              <a:gd name="T6" fmla="*/ 0 60000 65536"/>
              <a:gd name="T7" fmla="*/ 0 60000 65536"/>
              <a:gd name="T8" fmla="*/ 0 60000 65536"/>
              <a:gd name="T9" fmla="*/ 0 w 476"/>
              <a:gd name="T10" fmla="*/ 0 h 267"/>
              <a:gd name="T11" fmla="*/ 476 w 476"/>
              <a:gd name="T12" fmla="*/ 267 h 267"/>
            </a:gdLst>
            <a:ahLst/>
            <a:cxnLst>
              <a:cxn ang="T6">
                <a:pos x="T0" y="T1"/>
              </a:cxn>
              <a:cxn ang="T7">
                <a:pos x="T2" y="T3"/>
              </a:cxn>
              <a:cxn ang="T8">
                <a:pos x="T4" y="T5"/>
              </a:cxn>
            </a:cxnLst>
            <a:rect l="T9" t="T10" r="T11" b="T12"/>
            <a:pathLst>
              <a:path w="476" h="267">
                <a:moveTo>
                  <a:pt x="0" y="0"/>
                </a:moveTo>
                <a:lnTo>
                  <a:pt x="476" y="0"/>
                </a:lnTo>
                <a:lnTo>
                  <a:pt x="476" y="267"/>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99365" name="Group 304"/>
          <p:cNvGrpSpPr>
            <a:grpSpLocks/>
          </p:cNvGrpSpPr>
          <p:nvPr/>
        </p:nvGrpSpPr>
        <p:grpSpPr bwMode="auto">
          <a:xfrm>
            <a:off x="2314824" y="5725443"/>
            <a:ext cx="1081087" cy="436563"/>
            <a:chOff x="1540" y="3290"/>
            <a:chExt cx="681" cy="275"/>
          </a:xfrm>
        </p:grpSpPr>
        <p:sp>
          <p:nvSpPr>
            <p:cNvPr id="99384" name="AutoShape 305"/>
            <p:cNvSpPr>
              <a:spLocks noChangeArrowheads="1"/>
            </p:cNvSpPr>
            <p:nvPr/>
          </p:nvSpPr>
          <p:spPr bwMode="auto">
            <a:xfrm>
              <a:off x="1540" y="3290"/>
              <a:ext cx="681" cy="275"/>
            </a:xfrm>
            <a:prstGeom prst="roundRect">
              <a:avLst>
                <a:gd name="adj" fmla="val 16667"/>
              </a:avLst>
            </a:prstGeom>
            <a:solidFill>
              <a:srgbClr val="FFFFCC"/>
            </a:solidFill>
            <a:ln w="0">
              <a:solidFill>
                <a:srgbClr val="990033"/>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85" name="Rectangle 306"/>
            <p:cNvSpPr>
              <a:spLocks noChangeArrowheads="1"/>
            </p:cNvSpPr>
            <p:nvPr/>
          </p:nvSpPr>
          <p:spPr bwMode="auto">
            <a:xfrm>
              <a:off x="1707" y="3307"/>
              <a:ext cx="335"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Update </a:t>
              </a:r>
              <a:endParaRPr lang="en-US" altLang="zh-CN"/>
            </a:p>
          </p:txBody>
        </p:sp>
        <p:sp>
          <p:nvSpPr>
            <p:cNvPr id="99386" name="Rectangle 307"/>
            <p:cNvSpPr>
              <a:spLocks noChangeArrowheads="1"/>
            </p:cNvSpPr>
            <p:nvPr/>
          </p:nvSpPr>
          <p:spPr bwMode="auto">
            <a:xfrm>
              <a:off x="1675" y="3409"/>
              <a:ext cx="398"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Schedule</a:t>
              </a:r>
              <a:endParaRPr lang="en-US" altLang="zh-CN"/>
            </a:p>
          </p:txBody>
        </p:sp>
      </p:grpSp>
      <p:sp>
        <p:nvSpPr>
          <p:cNvPr id="99366" name="Rectangle 308"/>
          <p:cNvSpPr>
            <a:spLocks noChangeArrowheads="1"/>
          </p:cNvSpPr>
          <p:nvPr/>
        </p:nvSpPr>
        <p:spPr bwMode="auto">
          <a:xfrm>
            <a:off x="5602536" y="2490118"/>
            <a:ext cx="969963"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solidFill>
                  <a:srgbClr val="000000"/>
                </a:solidFill>
              </a:rPr>
              <a:t>Delete Course</a:t>
            </a:r>
            <a:endParaRPr lang="en-US" altLang="zh-CN"/>
          </a:p>
        </p:txBody>
      </p:sp>
      <p:sp>
        <p:nvSpPr>
          <p:cNvPr id="99367" name="Oval 309"/>
          <p:cNvSpPr>
            <a:spLocks noChangeArrowheads="1"/>
          </p:cNvSpPr>
          <p:nvPr/>
        </p:nvSpPr>
        <p:spPr bwMode="auto">
          <a:xfrm>
            <a:off x="3654674" y="6369968"/>
            <a:ext cx="265112" cy="261938"/>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68" name="Oval 310"/>
          <p:cNvSpPr>
            <a:spLocks noChangeArrowheads="1"/>
          </p:cNvSpPr>
          <p:nvPr/>
        </p:nvSpPr>
        <p:spPr bwMode="auto">
          <a:xfrm>
            <a:off x="3684836" y="6398543"/>
            <a:ext cx="204788" cy="203200"/>
          </a:xfrm>
          <a:prstGeom prst="ellipse">
            <a:avLst/>
          </a:prstGeom>
          <a:solidFill>
            <a:srgbClr val="C0C0C0"/>
          </a:solidFill>
          <a:ln w="12700">
            <a:solidFill>
              <a:schemeClr val="tx1"/>
            </a:solidFill>
            <a:round/>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69" name="Freeform 311"/>
          <p:cNvSpPr>
            <a:spLocks/>
          </p:cNvSpPr>
          <p:nvPr/>
        </p:nvSpPr>
        <p:spPr bwMode="auto">
          <a:xfrm>
            <a:off x="3543549" y="4568156"/>
            <a:ext cx="468312" cy="223837"/>
          </a:xfrm>
          <a:custGeom>
            <a:avLst/>
            <a:gdLst>
              <a:gd name="T0" fmla="*/ 0 w 326"/>
              <a:gd name="T1" fmla="*/ 2147483646 h 156"/>
              <a:gd name="T2" fmla="*/ 2147483646 w 326"/>
              <a:gd name="T3" fmla="*/ 0 h 156"/>
              <a:gd name="T4" fmla="*/ 2147483646 w 326"/>
              <a:gd name="T5" fmla="*/ 2147483646 h 156"/>
              <a:gd name="T6" fmla="*/ 2147483646 w 326"/>
              <a:gd name="T7" fmla="*/ 2147483646 h 156"/>
              <a:gd name="T8" fmla="*/ 0 w 326"/>
              <a:gd name="T9" fmla="*/ 2147483646 h 156"/>
              <a:gd name="T10" fmla="*/ 0 60000 65536"/>
              <a:gd name="T11" fmla="*/ 0 60000 65536"/>
              <a:gd name="T12" fmla="*/ 0 60000 65536"/>
              <a:gd name="T13" fmla="*/ 0 60000 65536"/>
              <a:gd name="T14" fmla="*/ 0 60000 65536"/>
              <a:gd name="T15" fmla="*/ 0 w 326"/>
              <a:gd name="T16" fmla="*/ 0 h 156"/>
              <a:gd name="T17" fmla="*/ 326 w 326"/>
              <a:gd name="T18" fmla="*/ 156 h 156"/>
            </a:gdLst>
            <a:ahLst/>
            <a:cxnLst>
              <a:cxn ang="T10">
                <a:pos x="T0" y="T1"/>
              </a:cxn>
              <a:cxn ang="T11">
                <a:pos x="T2" y="T3"/>
              </a:cxn>
              <a:cxn ang="T12">
                <a:pos x="T4" y="T5"/>
              </a:cxn>
              <a:cxn ang="T13">
                <a:pos x="T6" y="T7"/>
              </a:cxn>
              <a:cxn ang="T14">
                <a:pos x="T8" y="T9"/>
              </a:cxn>
            </a:cxnLst>
            <a:rect l="T15" t="T16" r="T17" b="T18"/>
            <a:pathLst>
              <a:path w="326" h="156">
                <a:moveTo>
                  <a:pt x="0" y="85"/>
                </a:moveTo>
                <a:lnTo>
                  <a:pt x="170" y="0"/>
                </a:lnTo>
                <a:lnTo>
                  <a:pt x="326" y="85"/>
                </a:lnTo>
                <a:lnTo>
                  <a:pt x="170" y="156"/>
                </a:lnTo>
                <a:lnTo>
                  <a:pt x="0" y="85"/>
                </a:lnTo>
                <a:close/>
              </a:path>
            </a:pathLst>
          </a:custGeom>
          <a:solidFill>
            <a:srgbClr val="FFFFCC"/>
          </a:solidFill>
          <a:ln w="12700">
            <a:solidFill>
              <a:srgbClr val="990033"/>
            </a:solidFill>
            <a:round/>
            <a:headEnd/>
            <a:tailEnd/>
          </a:ln>
        </p:spPr>
        <p:txBody>
          <a:bodyPr/>
          <a:lstStyle/>
          <a:p>
            <a:endParaRPr lang="zh-CN" altLang="en-US"/>
          </a:p>
        </p:txBody>
      </p:sp>
      <p:sp>
        <p:nvSpPr>
          <p:cNvPr id="99370" name="Rectangle 312"/>
          <p:cNvSpPr>
            <a:spLocks noChangeArrowheads="1"/>
          </p:cNvSpPr>
          <p:nvPr/>
        </p:nvSpPr>
        <p:spPr bwMode="auto">
          <a:xfrm>
            <a:off x="3256211" y="3020343"/>
            <a:ext cx="981075" cy="60325"/>
          </a:xfrm>
          <a:prstGeom prst="rect">
            <a:avLst/>
          </a:prstGeom>
          <a:solidFill>
            <a:srgbClr val="C0C0C0"/>
          </a:solidFill>
          <a:ln w="12700">
            <a:solidFill>
              <a:srgbClr val="C0C0C0"/>
            </a:solidFill>
            <a:miter lim="800000"/>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71" name="Rectangle 313"/>
          <p:cNvSpPr>
            <a:spLocks noChangeArrowheads="1"/>
          </p:cNvSpPr>
          <p:nvPr/>
        </p:nvSpPr>
        <p:spPr bwMode="auto">
          <a:xfrm>
            <a:off x="3295899" y="4195093"/>
            <a:ext cx="981075" cy="58738"/>
          </a:xfrm>
          <a:prstGeom prst="rect">
            <a:avLst/>
          </a:prstGeom>
          <a:solidFill>
            <a:srgbClr val="C0C0C0"/>
          </a:solidFill>
          <a:ln w="12700">
            <a:solidFill>
              <a:srgbClr val="C0C0C0"/>
            </a:solidFill>
            <a:miter lim="800000"/>
            <a:headEnd/>
            <a:tailEnd/>
          </a:ln>
        </p:spPr>
        <p:txBody>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endParaRPr lang="zh-CN" altLang="en-US"/>
          </a:p>
        </p:txBody>
      </p:sp>
      <p:sp>
        <p:nvSpPr>
          <p:cNvPr id="99372" name="Rectangle 314"/>
          <p:cNvSpPr>
            <a:spLocks noChangeArrowheads="1"/>
          </p:cNvSpPr>
          <p:nvPr/>
        </p:nvSpPr>
        <p:spPr bwMode="auto">
          <a:xfrm>
            <a:off x="2181474" y="4460206"/>
            <a:ext cx="1387475"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t>[ checks completed ]</a:t>
            </a:r>
            <a:endParaRPr lang="en-US" altLang="zh-CN"/>
          </a:p>
        </p:txBody>
      </p:sp>
      <p:sp>
        <p:nvSpPr>
          <p:cNvPr id="99373" name="Rectangle 315"/>
          <p:cNvSpPr>
            <a:spLocks noChangeArrowheads="1"/>
          </p:cNvSpPr>
          <p:nvPr/>
        </p:nvSpPr>
        <p:spPr bwMode="auto">
          <a:xfrm>
            <a:off x="4021386" y="4460206"/>
            <a:ext cx="1049338" cy="18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t>[ checks failed ]</a:t>
            </a:r>
            <a:endParaRPr lang="en-US" altLang="zh-CN"/>
          </a:p>
        </p:txBody>
      </p:sp>
      <p:sp>
        <p:nvSpPr>
          <p:cNvPr id="99374" name="Rectangle 316"/>
          <p:cNvSpPr>
            <a:spLocks noChangeArrowheads="1"/>
          </p:cNvSpPr>
          <p:nvPr/>
        </p:nvSpPr>
        <p:spPr bwMode="auto">
          <a:xfrm>
            <a:off x="4338886" y="2391693"/>
            <a:ext cx="1082675" cy="18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200"/>
              <a:t>[ delete course ]</a:t>
            </a:r>
            <a:endParaRPr lang="en-US" altLang="zh-CN"/>
          </a:p>
        </p:txBody>
      </p:sp>
      <p:sp>
        <p:nvSpPr>
          <p:cNvPr id="99375" name="Line 317"/>
          <p:cNvSpPr>
            <a:spLocks noChangeShapeType="1"/>
          </p:cNvSpPr>
          <p:nvPr/>
        </p:nvSpPr>
        <p:spPr bwMode="auto">
          <a:xfrm flipH="1" flipV="1">
            <a:off x="1859211" y="2461543"/>
            <a:ext cx="1541463" cy="788988"/>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76" name="Line 318"/>
          <p:cNvSpPr>
            <a:spLocks noChangeShapeType="1"/>
          </p:cNvSpPr>
          <p:nvPr/>
        </p:nvSpPr>
        <p:spPr bwMode="auto">
          <a:xfrm>
            <a:off x="4383336" y="4236368"/>
            <a:ext cx="2352675" cy="3175"/>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77" name="Freeform 319"/>
          <p:cNvSpPr>
            <a:spLocks/>
          </p:cNvSpPr>
          <p:nvPr/>
        </p:nvSpPr>
        <p:spPr bwMode="auto">
          <a:xfrm>
            <a:off x="4030911" y="3841081"/>
            <a:ext cx="325438" cy="334962"/>
          </a:xfrm>
          <a:custGeom>
            <a:avLst/>
            <a:gdLst>
              <a:gd name="T0" fmla="*/ 2147483646 w 316"/>
              <a:gd name="T1" fmla="*/ 0 h 211"/>
              <a:gd name="T2" fmla="*/ 0 w 316"/>
              <a:gd name="T3" fmla="*/ 2147483646 h 211"/>
              <a:gd name="T4" fmla="*/ 0 60000 65536"/>
              <a:gd name="T5" fmla="*/ 0 60000 65536"/>
              <a:gd name="T6" fmla="*/ 0 w 316"/>
              <a:gd name="T7" fmla="*/ 0 h 211"/>
              <a:gd name="T8" fmla="*/ 316 w 316"/>
              <a:gd name="T9" fmla="*/ 211 h 211"/>
            </a:gdLst>
            <a:ahLst/>
            <a:cxnLst>
              <a:cxn ang="T4">
                <a:pos x="T0" y="T1"/>
              </a:cxn>
              <a:cxn ang="T5">
                <a:pos x="T2" y="T3"/>
              </a:cxn>
            </a:cxnLst>
            <a:rect l="T6" t="T7" r="T8" b="T9"/>
            <a:pathLst>
              <a:path w="316" h="211">
                <a:moveTo>
                  <a:pt x="316" y="0"/>
                </a:moveTo>
                <a:lnTo>
                  <a:pt x="0" y="211"/>
                </a:lnTo>
              </a:path>
            </a:pathLst>
          </a:custGeom>
          <a:noFill/>
          <a:ln w="12700">
            <a:solidFill>
              <a:schemeClr val="tx1"/>
            </a:solidFill>
            <a:round/>
            <a:headEnd/>
            <a:tailEnd type="arrow" w="lg" len="lg"/>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9378" name="Line 320"/>
          <p:cNvSpPr>
            <a:spLocks noChangeShapeType="1"/>
          </p:cNvSpPr>
          <p:nvPr/>
        </p:nvSpPr>
        <p:spPr bwMode="auto">
          <a:xfrm>
            <a:off x="3951536" y="2626643"/>
            <a:ext cx="1571625" cy="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79" name="Line 321"/>
          <p:cNvSpPr>
            <a:spLocks noChangeShapeType="1"/>
          </p:cNvSpPr>
          <p:nvPr/>
        </p:nvSpPr>
        <p:spPr bwMode="auto">
          <a:xfrm>
            <a:off x="3856286" y="3074318"/>
            <a:ext cx="466725" cy="361950"/>
          </a:xfrm>
          <a:prstGeom prst="line">
            <a:avLst/>
          </a:prstGeom>
          <a:noFill/>
          <a:ln w="12700">
            <a:solidFill>
              <a:schemeClr val="tx1"/>
            </a:solidFill>
            <a:round/>
            <a:headEnd/>
            <a:tailEnd type="arrow" w="lg" len="lg"/>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80" name="Line 322"/>
          <p:cNvSpPr>
            <a:spLocks noChangeShapeType="1"/>
          </p:cNvSpPr>
          <p:nvPr/>
        </p:nvSpPr>
        <p:spPr bwMode="auto">
          <a:xfrm flipH="1" flipV="1">
            <a:off x="1856036" y="2458368"/>
            <a:ext cx="2139950" cy="782638"/>
          </a:xfrm>
          <a:prstGeom prst="line">
            <a:avLst/>
          </a:prstGeom>
          <a:noFill/>
          <a:ln w="28575">
            <a:solidFill>
              <a:schemeClr val="hlink"/>
            </a:solidFill>
            <a:round/>
            <a:headEnd type="triangle" w="med" len="me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81" name="Line 323"/>
          <p:cNvSpPr>
            <a:spLocks noChangeShapeType="1"/>
          </p:cNvSpPr>
          <p:nvPr/>
        </p:nvSpPr>
        <p:spPr bwMode="auto">
          <a:xfrm>
            <a:off x="6094661" y="2845718"/>
            <a:ext cx="0" cy="36671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82" name="Line 324"/>
          <p:cNvSpPr>
            <a:spLocks noChangeShapeType="1"/>
          </p:cNvSpPr>
          <p:nvPr/>
        </p:nvSpPr>
        <p:spPr bwMode="auto">
          <a:xfrm flipH="1">
            <a:off x="3961061" y="6522368"/>
            <a:ext cx="2133600" cy="0"/>
          </a:xfrm>
          <a:prstGeom prst="line">
            <a:avLst/>
          </a:prstGeom>
          <a:noFill/>
          <a:ln w="9525">
            <a:solidFill>
              <a:schemeClr val="tx1"/>
            </a:solidFill>
            <a:round/>
            <a:headEnd/>
            <a:tailEnd type="arrow" w="lg" len="med"/>
          </a:ln>
          <a:extLst>
            <a:ext uri="{909E8E84-426E-40DD-AFC4-6F175D3DCCD1}">
              <a14:hiddenFill xmlns:a14="http://schemas.microsoft.com/office/drawing/2010/main">
                <a:noFill/>
              </a14:hiddenFill>
            </a:ext>
          </a:extLst>
        </p:spPr>
        <p:txBody>
          <a:bodyPr lIns="107950" tIns="53975" rIns="107950" bIns="53975"/>
          <a:lstStyle/>
          <a:p>
            <a:endParaRPr lang="zh-CN" altLang="en-US"/>
          </a:p>
        </p:txBody>
      </p:sp>
      <p:sp>
        <p:nvSpPr>
          <p:cNvPr id="99383" name="Text Box 325"/>
          <p:cNvSpPr txBox="1">
            <a:spLocks noChangeArrowheads="1"/>
          </p:cNvSpPr>
          <p:nvPr/>
        </p:nvSpPr>
        <p:spPr bwMode="auto">
          <a:xfrm>
            <a:off x="7288461" y="1772568"/>
            <a:ext cx="17684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spAutoFit/>
          </a:bodyPr>
          <a:lstStyle>
            <a:lvl1pPr>
              <a:defRPr sz="1000">
                <a:solidFill>
                  <a:schemeClr val="tx1"/>
                </a:solidFill>
                <a:latin typeface="Arial" charset="0"/>
                <a:ea typeface="宋体" charset="-122"/>
              </a:defRPr>
            </a:lvl1pPr>
            <a:lvl2pPr marL="742950" indent="-285750">
              <a:defRPr sz="1000">
                <a:solidFill>
                  <a:schemeClr val="tx1"/>
                </a:solidFill>
                <a:latin typeface="Arial" charset="0"/>
                <a:ea typeface="宋体" charset="-122"/>
              </a:defRPr>
            </a:lvl2pPr>
            <a:lvl3pPr marL="1143000" indent="-228600">
              <a:defRPr sz="1000">
                <a:solidFill>
                  <a:schemeClr val="tx1"/>
                </a:solidFill>
                <a:latin typeface="Arial" charset="0"/>
                <a:ea typeface="宋体" charset="-122"/>
              </a:defRPr>
            </a:lvl3pPr>
            <a:lvl4pPr marL="1600200" indent="-228600">
              <a:defRPr sz="1000">
                <a:solidFill>
                  <a:schemeClr val="tx1"/>
                </a:solidFill>
                <a:latin typeface="Arial" charset="0"/>
                <a:ea typeface="宋体" charset="-122"/>
              </a:defRPr>
            </a:lvl4pPr>
            <a:lvl5pPr marL="2057400" indent="-228600">
              <a:defRPr sz="1000">
                <a:solidFill>
                  <a:schemeClr val="tx1"/>
                </a:solidFill>
                <a:latin typeface="Arial" charset="0"/>
                <a:ea typeface="宋体" charset="-122"/>
              </a:defRPr>
            </a:lvl5pPr>
            <a:lvl6pPr marL="2514600" indent="-228600" eaLnBrk="0" fontAlgn="base" hangingPunct="0">
              <a:spcBef>
                <a:spcPct val="0"/>
              </a:spcBef>
              <a:spcAft>
                <a:spcPct val="0"/>
              </a:spcAft>
              <a:defRPr sz="1000">
                <a:solidFill>
                  <a:schemeClr val="tx1"/>
                </a:solidFill>
                <a:latin typeface="Arial" charset="0"/>
                <a:ea typeface="宋体" charset="-122"/>
              </a:defRPr>
            </a:lvl6pPr>
            <a:lvl7pPr marL="2971800" indent="-228600" eaLnBrk="0" fontAlgn="base" hangingPunct="0">
              <a:spcBef>
                <a:spcPct val="0"/>
              </a:spcBef>
              <a:spcAft>
                <a:spcPct val="0"/>
              </a:spcAft>
              <a:defRPr sz="1000">
                <a:solidFill>
                  <a:schemeClr val="tx1"/>
                </a:solidFill>
                <a:latin typeface="Arial" charset="0"/>
                <a:ea typeface="宋体" charset="-122"/>
              </a:defRPr>
            </a:lvl7pPr>
            <a:lvl8pPr marL="3429000" indent="-228600" eaLnBrk="0" fontAlgn="base" hangingPunct="0">
              <a:spcBef>
                <a:spcPct val="0"/>
              </a:spcBef>
              <a:spcAft>
                <a:spcPct val="0"/>
              </a:spcAft>
              <a:defRPr sz="1000">
                <a:solidFill>
                  <a:schemeClr val="tx1"/>
                </a:solidFill>
                <a:latin typeface="Arial" charset="0"/>
                <a:ea typeface="宋体" charset="-122"/>
              </a:defRPr>
            </a:lvl8pPr>
            <a:lvl9pPr marL="3886200" indent="-228600" eaLnBrk="0" fontAlgn="base" hangingPunct="0">
              <a:spcBef>
                <a:spcPct val="0"/>
              </a:spcBef>
              <a:spcAft>
                <a:spcPct val="0"/>
              </a:spcAft>
              <a:defRPr sz="1000">
                <a:solidFill>
                  <a:schemeClr val="tx1"/>
                </a:solidFill>
                <a:latin typeface="Arial" charset="0"/>
                <a:ea typeface="宋体" charset="-122"/>
              </a:defRPr>
            </a:lvl9pPr>
          </a:lstStyle>
          <a:p>
            <a:r>
              <a:rPr lang="en-US" altLang="zh-CN" sz="1800">
                <a:solidFill>
                  <a:schemeClr val="hlink"/>
                </a:solidFill>
              </a:rPr>
              <a:t>Activity/Action</a:t>
            </a:r>
          </a:p>
        </p:txBody>
      </p:sp>
    </p:spTree>
    <p:extLst>
      <p:ext uri="{BB962C8B-B14F-4D97-AF65-F5344CB8AC3E}">
        <p14:creationId xmlns:p14="http://schemas.microsoft.com/office/powerpoint/2010/main" val="5007549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Rectangle 2"/>
          <p:cNvSpPr>
            <a:spLocks noGrp="1" noChangeArrowheads="1"/>
          </p:cNvSpPr>
          <p:nvPr>
            <p:ph type="title"/>
          </p:nvPr>
        </p:nvSpPr>
        <p:spPr bwMode="auto"/>
        <p:txBody>
          <a:bodyPr wrap="square" numCol="1" anchorCtr="0" compatLnSpc="1">
            <a:prstTxWarp prst="textNoShape">
              <a:avLst/>
            </a:prstTxWarp>
          </a:bodyPr>
          <a:lstStyle/>
          <a:p>
            <a:pPr eaLnBrk="1" hangingPunct="1"/>
            <a:r>
              <a:rPr lang="zh-CN" altLang="en-US" dirty="0">
                <a:ea typeface="宋体" charset="-122"/>
              </a:rPr>
              <a:t>活动图与</a:t>
            </a:r>
            <a:r>
              <a:rPr lang="zh-CN" altLang="en-US" dirty="0" smtClean="0">
                <a:ea typeface="宋体" charset="-122"/>
              </a:rPr>
              <a:t>状态机图</a:t>
            </a:r>
            <a:r>
              <a:rPr lang="zh-CN" altLang="en-US" dirty="0">
                <a:ea typeface="宋体" charset="-122"/>
              </a:rPr>
              <a:t>的区别</a:t>
            </a:r>
          </a:p>
        </p:txBody>
      </p:sp>
      <p:sp>
        <p:nvSpPr>
          <p:cNvPr id="102402" name="Rectangle 3"/>
          <p:cNvSpPr>
            <a:spLocks noGrp="1" noChangeArrowheads="1"/>
          </p:cNvSpPr>
          <p:nvPr>
            <p:ph idx="1"/>
          </p:nvPr>
        </p:nvSpPr>
        <p:spPr bwMode="auto"/>
        <p:txBody>
          <a:bodyPr wrap="square" numCol="1" anchor="t" anchorCtr="0" compatLnSpc="1">
            <a:prstTxWarp prst="textNoShape">
              <a:avLst/>
            </a:prstTxWarp>
          </a:bodyPr>
          <a:lstStyle/>
          <a:p>
            <a:pPr marL="609600" indent="-609600" algn="just" eaLnBrk="1" hangingPunct="1">
              <a:lnSpc>
                <a:spcPct val="100000"/>
              </a:lnSpc>
              <a:buFont typeface="Wingdings" charset="2"/>
              <a:buNone/>
            </a:pPr>
            <a:endParaRPr lang="zh-CN" altLang="en-US" dirty="0">
              <a:ea typeface="宋体" charset="-122"/>
            </a:endParaRPr>
          </a:p>
          <a:p>
            <a:pPr marL="609600" indent="-609600" algn="just" eaLnBrk="1" hangingPunct="1">
              <a:lnSpc>
                <a:spcPct val="100000"/>
              </a:lnSpc>
              <a:buFont typeface="Wingdings" charset="2"/>
              <a:buAutoNum type="circleNumDbPlain"/>
            </a:pPr>
            <a:r>
              <a:rPr lang="zh-CN" altLang="en-US" dirty="0">
                <a:ea typeface="宋体" charset="-122"/>
              </a:rPr>
              <a:t>活动图着重表现从一个活动到另一个活动的控制流，是内部处理驱动的流程。</a:t>
            </a:r>
          </a:p>
          <a:p>
            <a:pPr marL="609600" indent="-609600" algn="just" eaLnBrk="1" hangingPunct="1">
              <a:lnSpc>
                <a:spcPct val="100000"/>
              </a:lnSpc>
              <a:buFont typeface="Wingdings" charset="2"/>
              <a:buAutoNum type="circleNumDbPlain"/>
            </a:pPr>
            <a:r>
              <a:rPr lang="zh-CN" altLang="en-US" dirty="0" smtClean="0">
                <a:ea typeface="宋体" charset="-122"/>
              </a:rPr>
              <a:t>状态机图</a:t>
            </a:r>
            <a:r>
              <a:rPr lang="zh-CN" altLang="en-US" dirty="0">
                <a:ea typeface="宋体" charset="-122"/>
              </a:rPr>
              <a:t>着重描述从一个状态到另一个状态的流程，主要有外部事件的参与。</a:t>
            </a:r>
          </a:p>
          <a:p>
            <a:pPr marL="609600" indent="-609600" algn="just" eaLnBrk="1" hangingPunct="1">
              <a:lnSpc>
                <a:spcPct val="100000"/>
              </a:lnSpc>
              <a:buFont typeface="Wingdings" charset="2"/>
              <a:buNone/>
            </a:pPr>
            <a:r>
              <a:rPr lang="zh-CN" altLang="en-US" dirty="0">
                <a:ea typeface="宋体" charset="-122"/>
              </a:rPr>
              <a:t> </a:t>
            </a:r>
          </a:p>
        </p:txBody>
      </p:sp>
    </p:spTree>
    <p:extLst>
      <p:ext uri="{BB962C8B-B14F-4D97-AF65-F5344CB8AC3E}">
        <p14:creationId xmlns:p14="http://schemas.microsoft.com/office/powerpoint/2010/main" val="15742020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灯片编号占位符 5"/>
          <p:cNvSpPr>
            <a:spLocks noGrp="1"/>
          </p:cNvSpPr>
          <p:nvPr>
            <p:ph type="sldNum" sz="quarter" idx="12"/>
          </p:nvPr>
        </p:nvSpPr>
        <p:spPr>
          <a:noFill/>
        </p:spPr>
        <p:txBody>
          <a:bodyPr/>
          <a:lstStyle/>
          <a:p>
            <a:r>
              <a:rPr lang="en-US" altLang="zh-CN" smtClean="0"/>
              <a:t>-</a:t>
            </a:r>
            <a:fld id="{2325C211-A715-4488-B204-9A3BDFD42E42}" type="slidenum">
              <a:rPr lang="en-US" altLang="zh-CN" smtClean="0"/>
              <a:pPr/>
              <a:t>19</a:t>
            </a:fld>
            <a:r>
              <a:rPr lang="en-US" altLang="zh-CN" smtClean="0"/>
              <a:t>-</a:t>
            </a:r>
          </a:p>
        </p:txBody>
      </p:sp>
      <p:sp>
        <p:nvSpPr>
          <p:cNvPr id="271363" name="Rectangle 2"/>
          <p:cNvSpPr>
            <a:spLocks noGrp="1" noChangeArrowheads="1"/>
          </p:cNvSpPr>
          <p:nvPr>
            <p:ph type="title"/>
          </p:nvPr>
        </p:nvSpPr>
        <p:spPr/>
        <p:txBody>
          <a:bodyPr/>
          <a:lstStyle/>
          <a:p>
            <a:pPr eaLnBrk="1" hangingPunct="1"/>
            <a:r>
              <a:rPr lang="zh-CN" altLang="en-US" smtClean="0"/>
              <a:t>泳道（</a:t>
            </a:r>
            <a:r>
              <a:rPr lang="en-US" altLang="zh-CN" smtClean="0"/>
              <a:t>swimlane</a:t>
            </a:r>
            <a:r>
              <a:rPr lang="zh-CN" altLang="en-US" smtClean="0"/>
              <a:t>）</a:t>
            </a:r>
          </a:p>
        </p:txBody>
      </p:sp>
      <p:sp>
        <p:nvSpPr>
          <p:cNvPr id="805891" name="Rectangle 3"/>
          <p:cNvSpPr>
            <a:spLocks noChangeArrowheads="1"/>
          </p:cNvSpPr>
          <p:nvPr/>
        </p:nvSpPr>
        <p:spPr bwMode="auto">
          <a:xfrm>
            <a:off x="755650" y="1700213"/>
            <a:ext cx="7772400" cy="4465637"/>
          </a:xfrm>
          <a:prstGeom prst="rect">
            <a:avLst/>
          </a:prstGeom>
          <a:noFill/>
          <a:ln w="9525">
            <a:noFill/>
            <a:miter lim="800000"/>
            <a:headEnd/>
            <a:tailEnd/>
          </a:ln>
        </p:spPr>
        <p:txBody>
          <a:bodyPr/>
          <a:lstStyle/>
          <a:p>
            <a:pPr marL="342900" indent="-342900" algn="just">
              <a:spcBef>
                <a:spcPct val="30000"/>
              </a:spcBef>
              <a:spcAft>
                <a:spcPts val="600"/>
              </a:spcAft>
              <a:buClr>
                <a:schemeClr val="folHlink"/>
              </a:buClr>
              <a:buSzPct val="60000"/>
              <a:buFont typeface="Wingdings" pitchFamily="2" charset="2"/>
              <a:buChar char="n"/>
            </a:pPr>
            <a:r>
              <a:rPr lang="zh-CN" altLang="en-US" b="1" dirty="0">
                <a:latin typeface="Times New Roman" pitchFamily="18" charset="0"/>
              </a:rPr>
              <a:t>“</a:t>
            </a:r>
            <a:r>
              <a:rPr lang="zh-CN" altLang="en-US" b="1" dirty="0"/>
              <a:t>泳道</a:t>
            </a:r>
            <a:r>
              <a:rPr lang="zh-CN" altLang="en-US" b="1" dirty="0">
                <a:latin typeface="Times New Roman" pitchFamily="18" charset="0"/>
              </a:rPr>
              <a:t>”</a:t>
            </a:r>
            <a:r>
              <a:rPr lang="zh-CN" altLang="en-US" b="1" dirty="0"/>
              <a:t>技术，是将一个活动图中的活动状态进行分组，每一组表示一个特定的类、人或部门，他们负责完成组内的活动。 </a:t>
            </a:r>
          </a:p>
          <a:p>
            <a:pPr marL="342900" indent="-342900" algn="just">
              <a:spcBef>
                <a:spcPct val="30000"/>
              </a:spcBef>
              <a:spcAft>
                <a:spcPts val="600"/>
              </a:spcAft>
              <a:buClr>
                <a:schemeClr val="folHlink"/>
              </a:buClr>
              <a:buSzPct val="60000"/>
              <a:buFont typeface="Wingdings" pitchFamily="2" charset="2"/>
              <a:buChar char="n"/>
            </a:pPr>
            <a:r>
              <a:rPr lang="zh-CN" altLang="en-US" b="1" dirty="0">
                <a:latin typeface="Times New Roman" pitchFamily="18" charset="0"/>
              </a:rPr>
              <a:t>“</a:t>
            </a:r>
            <a:r>
              <a:rPr lang="zh-CN" altLang="en-US" b="1" dirty="0"/>
              <a:t>泳道</a:t>
            </a:r>
            <a:r>
              <a:rPr lang="zh-CN" altLang="en-US" b="1" dirty="0">
                <a:latin typeface="Times New Roman" pitchFamily="18" charset="0"/>
              </a:rPr>
              <a:t>”</a:t>
            </a:r>
            <a:r>
              <a:rPr lang="zh-CN" altLang="en-US" b="1" dirty="0"/>
              <a:t>技术来描述每个活动是由哪个对象负责完成。 </a:t>
            </a:r>
          </a:p>
          <a:p>
            <a:pPr marL="342900" indent="-342900" algn="just">
              <a:spcBef>
                <a:spcPct val="30000"/>
              </a:spcBef>
              <a:spcAft>
                <a:spcPts val="600"/>
              </a:spcAft>
              <a:buClr>
                <a:schemeClr val="folHlink"/>
              </a:buClr>
              <a:buSzPct val="60000"/>
              <a:buFont typeface="Wingdings" pitchFamily="2" charset="2"/>
              <a:buChar char="n"/>
            </a:pPr>
            <a:r>
              <a:rPr lang="en-US" altLang="zh-CN" b="1" dirty="0"/>
              <a:t>UML</a:t>
            </a:r>
            <a:r>
              <a:rPr lang="zh-CN" altLang="en-US" b="1" dirty="0"/>
              <a:t>中，每个组被称为一个泳道，用一条垂直的实线与邻居分开。</a:t>
            </a:r>
          </a:p>
          <a:p>
            <a:pPr marL="342900" indent="-342900" algn="just">
              <a:spcBef>
                <a:spcPct val="30000"/>
              </a:spcBef>
              <a:spcAft>
                <a:spcPts val="600"/>
              </a:spcAft>
              <a:buClr>
                <a:schemeClr val="folHlink"/>
              </a:buClr>
              <a:buSzPct val="60000"/>
              <a:buFont typeface="Wingdings" pitchFamily="2" charset="2"/>
              <a:buChar char="n"/>
            </a:pPr>
            <a:r>
              <a:rPr lang="zh-CN" altLang="en-US" b="1" dirty="0"/>
              <a:t>每个活动都明确属于一个泳道，不可以跨越泳道，而转移则可以跨越泳道。</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05891">
                                            <p:txEl>
                                              <p:pRg st="0" end="0"/>
                                            </p:txEl>
                                          </p:spTgt>
                                        </p:tgtEl>
                                        <p:attrNameLst>
                                          <p:attrName>style.visibility</p:attrName>
                                        </p:attrNameLst>
                                      </p:cBhvr>
                                      <p:to>
                                        <p:strVal val="visible"/>
                                      </p:to>
                                    </p:set>
                                    <p:anim calcmode="lin" valueType="num">
                                      <p:cBhvr additive="base">
                                        <p:cTn id="7" dur="500" fill="hold"/>
                                        <p:tgtEl>
                                          <p:spTgt spid="80589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5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05891">
                                            <p:txEl>
                                              <p:pRg st="1" end="1"/>
                                            </p:txEl>
                                          </p:spTgt>
                                        </p:tgtEl>
                                        <p:attrNameLst>
                                          <p:attrName>style.visibility</p:attrName>
                                        </p:attrNameLst>
                                      </p:cBhvr>
                                      <p:to>
                                        <p:strVal val="visible"/>
                                      </p:to>
                                    </p:set>
                                    <p:anim calcmode="lin" valueType="num">
                                      <p:cBhvr additive="base">
                                        <p:cTn id="13" dur="500" fill="hold"/>
                                        <p:tgtEl>
                                          <p:spTgt spid="80589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05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05891">
                                            <p:txEl>
                                              <p:pRg st="2" end="2"/>
                                            </p:txEl>
                                          </p:spTgt>
                                        </p:tgtEl>
                                        <p:attrNameLst>
                                          <p:attrName>style.visibility</p:attrName>
                                        </p:attrNameLst>
                                      </p:cBhvr>
                                      <p:to>
                                        <p:strVal val="visible"/>
                                      </p:to>
                                    </p:set>
                                    <p:anim calcmode="lin" valueType="num">
                                      <p:cBhvr additive="base">
                                        <p:cTn id="19" dur="500" fill="hold"/>
                                        <p:tgtEl>
                                          <p:spTgt spid="80589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05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05891">
                                            <p:txEl>
                                              <p:pRg st="3" end="3"/>
                                            </p:txEl>
                                          </p:spTgt>
                                        </p:tgtEl>
                                        <p:attrNameLst>
                                          <p:attrName>style.visibility</p:attrName>
                                        </p:attrNameLst>
                                      </p:cBhvr>
                                      <p:to>
                                        <p:strVal val="visible"/>
                                      </p:to>
                                    </p:set>
                                    <p:anim calcmode="lin" valueType="num">
                                      <p:cBhvr additive="base">
                                        <p:cTn id="25" dur="500" fill="hold"/>
                                        <p:tgtEl>
                                          <p:spTgt spid="80589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058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5891" grpId="0" build="p" bldLvl="2"/>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灯片编号占位符 5"/>
          <p:cNvSpPr>
            <a:spLocks noGrp="1"/>
          </p:cNvSpPr>
          <p:nvPr>
            <p:ph type="sldNum" sz="quarter" idx="12"/>
          </p:nvPr>
        </p:nvSpPr>
        <p:spPr>
          <a:noFill/>
        </p:spPr>
        <p:txBody>
          <a:bodyPr/>
          <a:lstStyle/>
          <a:p>
            <a:r>
              <a:rPr lang="en-US" altLang="zh-CN" smtClean="0"/>
              <a:t>-</a:t>
            </a:r>
            <a:fld id="{1806D137-14BA-48BC-A9BB-898A7D7552CA}" type="slidenum">
              <a:rPr lang="en-US" altLang="zh-CN" smtClean="0"/>
              <a:pPr/>
              <a:t>2</a:t>
            </a:fld>
            <a:r>
              <a:rPr lang="en-US" altLang="zh-CN" smtClean="0"/>
              <a:t>-</a:t>
            </a:r>
          </a:p>
        </p:txBody>
      </p:sp>
      <p:sp>
        <p:nvSpPr>
          <p:cNvPr id="259075" name="Rectangle 2"/>
          <p:cNvSpPr>
            <a:spLocks noGrp="1" noChangeArrowheads="1"/>
          </p:cNvSpPr>
          <p:nvPr>
            <p:ph type="title"/>
          </p:nvPr>
        </p:nvSpPr>
        <p:spPr/>
        <p:txBody>
          <a:bodyPr/>
          <a:lstStyle/>
          <a:p>
            <a:pPr eaLnBrk="1" hangingPunct="1"/>
            <a:r>
              <a:rPr lang="en-US" altLang="zh-CN" dirty="0" smtClean="0"/>
              <a:t>2</a:t>
            </a:r>
            <a:r>
              <a:rPr lang="zh-CN" altLang="en-US" dirty="0" smtClean="0"/>
              <a:t>活动图的作用</a:t>
            </a:r>
          </a:p>
        </p:txBody>
      </p:sp>
      <p:sp>
        <p:nvSpPr>
          <p:cNvPr id="259076" name="Rectangle 3"/>
          <p:cNvSpPr>
            <a:spLocks noGrp="1" noChangeArrowheads="1"/>
          </p:cNvSpPr>
          <p:nvPr>
            <p:ph type="body" idx="1"/>
          </p:nvPr>
        </p:nvSpPr>
        <p:spPr>
          <a:xfrm>
            <a:off x="755650" y="1628775"/>
            <a:ext cx="6696075" cy="4465638"/>
          </a:xfrm>
        </p:spPr>
        <p:txBody>
          <a:bodyPr/>
          <a:lstStyle/>
          <a:p>
            <a:pPr eaLnBrk="1" hangingPunct="1"/>
            <a:r>
              <a:rPr lang="zh-CN" altLang="en-US" sz="2800" dirty="0" smtClean="0"/>
              <a:t>业务流程建模</a:t>
            </a:r>
          </a:p>
          <a:p>
            <a:pPr eaLnBrk="1" hangingPunct="1"/>
            <a:r>
              <a:rPr lang="zh-CN" altLang="en-US" sz="2800" dirty="0" smtClean="0"/>
              <a:t>工作流建模</a:t>
            </a:r>
          </a:p>
          <a:p>
            <a:pPr eaLnBrk="1" hangingPunct="1"/>
            <a:r>
              <a:rPr lang="zh-CN" altLang="en-US" sz="2800" dirty="0" smtClean="0"/>
              <a:t>算法流程建模</a:t>
            </a:r>
          </a:p>
          <a:p>
            <a:pPr eaLnBrk="1" hangingPunct="1"/>
            <a:endParaRPr lang="en-US" altLang="zh-CN" sz="2800" dirty="0" smtClean="0"/>
          </a:p>
        </p:txBody>
      </p:sp>
    </p:spTree>
  </p:cSld>
  <p:clrMapOvr>
    <a:masterClrMapping/>
  </p:clrMapOvr>
  <p:transition>
    <p:random/>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灯片编号占位符 3"/>
          <p:cNvSpPr>
            <a:spLocks noGrp="1"/>
          </p:cNvSpPr>
          <p:nvPr>
            <p:ph type="sldNum" sz="quarter" idx="12"/>
          </p:nvPr>
        </p:nvSpPr>
        <p:spPr>
          <a:noFill/>
        </p:spPr>
        <p:txBody>
          <a:bodyPr/>
          <a:lstStyle/>
          <a:p>
            <a:r>
              <a:rPr lang="en-US" altLang="zh-CN" smtClean="0"/>
              <a:t>-</a:t>
            </a:r>
            <a:fld id="{20CCB24D-C9C2-4C77-AE9F-63B9B176D473}" type="slidenum">
              <a:rPr lang="en-US" altLang="zh-CN" smtClean="0"/>
              <a:pPr/>
              <a:t>20</a:t>
            </a:fld>
            <a:r>
              <a:rPr lang="en-US" altLang="zh-CN" smtClean="0"/>
              <a:t>-</a:t>
            </a:r>
          </a:p>
        </p:txBody>
      </p:sp>
      <p:pic>
        <p:nvPicPr>
          <p:cNvPr id="272387" name="Picture 6"/>
          <p:cNvPicPr>
            <a:picLocks noChangeAspect="1" noChangeArrowheads="1"/>
          </p:cNvPicPr>
          <p:nvPr/>
        </p:nvPicPr>
        <p:blipFill>
          <a:blip r:embed="rId2" cstate="print"/>
          <a:srcRect/>
          <a:stretch>
            <a:fillRect/>
          </a:stretch>
        </p:blipFill>
        <p:spPr bwMode="auto">
          <a:xfrm>
            <a:off x="3276600" y="0"/>
            <a:ext cx="4783138" cy="6597650"/>
          </a:xfrm>
          <a:prstGeom prst="rect">
            <a:avLst/>
          </a:prstGeom>
          <a:noFill/>
          <a:ln w="9525">
            <a:noFill/>
            <a:miter lim="800000"/>
            <a:headEnd/>
            <a:tailEnd/>
          </a:ln>
        </p:spPr>
      </p:pic>
      <p:sp>
        <p:nvSpPr>
          <p:cNvPr id="272388" name="Rectangle 3"/>
          <p:cNvSpPr>
            <a:spLocks noChangeArrowheads="1"/>
          </p:cNvSpPr>
          <p:nvPr/>
        </p:nvSpPr>
        <p:spPr bwMode="auto">
          <a:xfrm>
            <a:off x="611188" y="836613"/>
            <a:ext cx="2592387" cy="646112"/>
          </a:xfrm>
          <a:prstGeom prst="rect">
            <a:avLst/>
          </a:prstGeom>
          <a:noFill/>
          <a:ln w="9525">
            <a:noFill/>
            <a:miter lim="800000"/>
            <a:headEnd/>
            <a:tailEnd/>
          </a:ln>
        </p:spPr>
        <p:txBody>
          <a:bodyPr/>
          <a:lstStyle/>
          <a:p>
            <a:pPr marL="342900" indent="-342900">
              <a:lnSpc>
                <a:spcPct val="80000"/>
              </a:lnSpc>
              <a:spcBef>
                <a:spcPct val="20000"/>
              </a:spcBef>
              <a:buClr>
                <a:schemeClr val="folHlink"/>
              </a:buClr>
              <a:buSzPct val="60000"/>
              <a:buFont typeface="Wingdings" pitchFamily="2" charset="2"/>
              <a:buNone/>
            </a:pPr>
            <a:r>
              <a:rPr kumimoji="0" lang="zh-CN" altLang="en-US" sz="3600" b="1">
                <a:solidFill>
                  <a:schemeClr val="tx2"/>
                </a:solidFill>
                <a:latin typeface="Times New Roman" pitchFamily="18" charset="0"/>
                <a:ea typeface="幼圆" pitchFamily="49" charset="-122"/>
              </a:rPr>
              <a:t>泳道示</a:t>
            </a:r>
            <a:r>
              <a:rPr lang="zh-CN" altLang="en-US" sz="3600" b="1">
                <a:solidFill>
                  <a:schemeClr val="tx2"/>
                </a:solidFill>
                <a:latin typeface="Times New Roman" pitchFamily="18" charset="0"/>
                <a:ea typeface="幼圆" pitchFamily="49" charset="-122"/>
              </a:rPr>
              <a:t>例：</a:t>
            </a:r>
          </a:p>
        </p:txBody>
      </p:sp>
      <p:sp>
        <p:nvSpPr>
          <p:cNvPr id="272389" name="Rectangle 6"/>
          <p:cNvSpPr>
            <a:spLocks noChangeArrowheads="1"/>
          </p:cNvSpPr>
          <p:nvPr/>
        </p:nvSpPr>
        <p:spPr bwMode="auto">
          <a:xfrm>
            <a:off x="757238" y="1700213"/>
            <a:ext cx="2159000" cy="1628775"/>
          </a:xfrm>
          <a:prstGeom prst="rect">
            <a:avLst/>
          </a:prstGeom>
          <a:noFill/>
          <a:ln w="9525">
            <a:noFill/>
            <a:miter lim="800000"/>
            <a:headEnd/>
            <a:tailEnd/>
          </a:ln>
        </p:spPr>
        <p:txBody>
          <a:bodyPr>
            <a:spAutoFit/>
          </a:bodyPr>
          <a:lstStyle/>
          <a:p>
            <a:pPr>
              <a:lnSpc>
                <a:spcPct val="90000"/>
              </a:lnSpc>
              <a:spcBef>
                <a:spcPct val="20000"/>
              </a:spcBef>
              <a:buClr>
                <a:schemeClr val="folHlink"/>
              </a:buClr>
              <a:buSzPct val="60000"/>
              <a:buFont typeface="Wingdings" pitchFamily="2" charset="2"/>
              <a:buNone/>
            </a:pPr>
            <a:r>
              <a:rPr kumimoji="0" lang="zh-CN" altLang="zh-CN" sz="2800" b="1"/>
              <a:t>用活动图描述客户在商店中购买物品的过程</a:t>
            </a:r>
            <a:endParaRPr kumimoji="0" lang="zh-CN" altLang="en-US" sz="2800" b="1"/>
          </a:p>
        </p:txBody>
      </p:sp>
      <p:sp>
        <p:nvSpPr>
          <p:cNvPr id="272390" name="AutoShape 7"/>
          <p:cNvSpPr>
            <a:spLocks noChangeArrowheads="1"/>
          </p:cNvSpPr>
          <p:nvPr/>
        </p:nvSpPr>
        <p:spPr bwMode="auto">
          <a:xfrm>
            <a:off x="4572000" y="476250"/>
            <a:ext cx="3887788" cy="431800"/>
          </a:xfrm>
          <a:prstGeom prst="wedgeRoundRectCallout">
            <a:avLst>
              <a:gd name="adj1" fmla="val -45306"/>
              <a:gd name="adj2" fmla="val -112134"/>
              <a:gd name="adj3" fmla="val 16667"/>
            </a:avLst>
          </a:prstGeom>
          <a:noFill/>
          <a:ln w="9525">
            <a:solidFill>
              <a:schemeClr val="tx1"/>
            </a:solidFill>
            <a:miter lim="800000"/>
            <a:headEnd/>
            <a:tailEnd/>
          </a:ln>
        </p:spPr>
        <p:txBody>
          <a:bodyPr/>
          <a:lstStyle/>
          <a:p>
            <a:pPr algn="ctr"/>
            <a:r>
              <a:rPr lang="zh-CN" altLang="en-US" sz="2000" b="1"/>
              <a:t>客户、销售员、仓库管理员</a:t>
            </a:r>
          </a:p>
        </p:txBody>
      </p:sp>
    </p:spTree>
  </p:cSld>
  <p:clrMapOvr>
    <a:masterClrMapping/>
  </p:clrMapOvr>
  <p:transition>
    <p:random/>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2"/>
          <p:cNvSpPr>
            <a:spLocks noGrp="1" noChangeArrowheads="1"/>
          </p:cNvSpPr>
          <p:nvPr>
            <p:ph type="title"/>
          </p:nvPr>
        </p:nvSpPr>
        <p:spPr bwMode="auto"/>
        <p:txBody>
          <a:bodyPr wrap="square" numCol="1" anchorCtr="0" compatLnSpc="1">
            <a:prstTxWarp prst="textNoShape">
              <a:avLst/>
            </a:prstTxWarp>
          </a:bodyPr>
          <a:lstStyle/>
          <a:p>
            <a:pPr eaLnBrk="1" hangingPunct="1"/>
            <a:r>
              <a:rPr lang="zh-CN" altLang="en-US" dirty="0" smtClean="0">
                <a:ea typeface="宋体" charset="-122"/>
              </a:rPr>
              <a:t>对</a:t>
            </a:r>
            <a:r>
              <a:rPr lang="zh-CN" altLang="en-US" dirty="0">
                <a:ea typeface="宋体" charset="-122"/>
              </a:rPr>
              <a:t>象流</a:t>
            </a:r>
            <a:r>
              <a:rPr lang="en-US" altLang="zh-CN" dirty="0">
                <a:ea typeface="宋体" charset="-122"/>
              </a:rPr>
              <a:t>(Object Flow)</a:t>
            </a:r>
          </a:p>
        </p:txBody>
      </p:sp>
      <p:sp>
        <p:nvSpPr>
          <p:cNvPr id="82946" name="Rectangle 3"/>
          <p:cNvSpPr>
            <a:spLocks noGrp="1" noChangeArrowheads="1"/>
          </p:cNvSpPr>
          <p:nvPr>
            <p:ph idx="1"/>
          </p:nvPr>
        </p:nvSpPr>
        <p:spPr>
          <a:xfrm>
            <a:off x="755650" y="1700213"/>
            <a:ext cx="7772400" cy="4681115"/>
          </a:xfrm>
        </p:spPr>
        <p:txBody>
          <a:bodyPr>
            <a:normAutofit/>
          </a:bodyPr>
          <a:lstStyle/>
          <a:p>
            <a:pPr marL="533400" indent="-533400" eaLnBrk="1" fontAlgn="auto" hangingPunct="1">
              <a:lnSpc>
                <a:spcPct val="100000"/>
              </a:lnSpc>
              <a:spcAft>
                <a:spcPts val="0"/>
              </a:spcAft>
              <a:buFont typeface="Arial" panose="020B0604020202020204" pitchFamily="34" charset="0"/>
              <a:buChar char="•"/>
              <a:defRPr/>
            </a:pPr>
            <a:r>
              <a:rPr lang="zh-CN" altLang="en-US" sz="2600" dirty="0">
                <a:ea typeface="宋体" charset="-122"/>
              </a:rPr>
              <a:t>对象流是动作状态或者活动状态与对象之间的依赖关系，</a:t>
            </a:r>
            <a:r>
              <a:rPr lang="zh-CN" altLang="en-US" sz="2600" dirty="0">
                <a:solidFill>
                  <a:schemeClr val="tx1"/>
                </a:solidFill>
                <a:ea typeface="宋体" charset="-122"/>
              </a:rPr>
              <a:t>表示动作使用对象或者动作对对象的影响。 </a:t>
            </a:r>
            <a:endParaRPr lang="zh-CN" altLang="en-US" sz="2600" dirty="0">
              <a:ea typeface="宋体" charset="-122"/>
            </a:endParaRPr>
          </a:p>
          <a:p>
            <a:pPr marL="533400" indent="-533400" eaLnBrk="1" fontAlgn="auto" hangingPunct="1">
              <a:lnSpc>
                <a:spcPct val="100000"/>
              </a:lnSpc>
              <a:spcAft>
                <a:spcPts val="0"/>
              </a:spcAft>
              <a:buFont typeface="Wingdings" charset="2"/>
              <a:buAutoNum type="circleNumDbPlain"/>
              <a:defRPr/>
            </a:pPr>
            <a:r>
              <a:rPr lang="zh-CN" altLang="en-US" sz="2600" dirty="0">
                <a:ea typeface="宋体" charset="-122"/>
              </a:rPr>
              <a:t>一个对象可以由多个动作操纵。</a:t>
            </a:r>
          </a:p>
          <a:p>
            <a:pPr marL="533400" indent="-533400" eaLnBrk="1" fontAlgn="auto" hangingPunct="1">
              <a:lnSpc>
                <a:spcPct val="100000"/>
              </a:lnSpc>
              <a:spcAft>
                <a:spcPts val="0"/>
              </a:spcAft>
              <a:buFont typeface="Wingdings" charset="2"/>
              <a:buAutoNum type="circleNumDbPlain"/>
              <a:defRPr/>
            </a:pPr>
            <a:r>
              <a:rPr lang="zh-CN" altLang="en-US" sz="2600" dirty="0">
                <a:ea typeface="宋体" charset="-122"/>
              </a:rPr>
              <a:t>一个动作输出的对象可以作为另一个动作输入的对象。</a:t>
            </a:r>
          </a:p>
          <a:p>
            <a:pPr marL="533400" indent="-533400" eaLnBrk="1" fontAlgn="auto" hangingPunct="1">
              <a:lnSpc>
                <a:spcPct val="100000"/>
              </a:lnSpc>
              <a:spcAft>
                <a:spcPts val="0"/>
              </a:spcAft>
              <a:buFont typeface="Wingdings" charset="2"/>
              <a:buAutoNum type="circleNumDbPlain"/>
              <a:defRPr/>
            </a:pPr>
            <a:r>
              <a:rPr lang="zh-CN" altLang="en-US" sz="2600" dirty="0">
                <a:ea typeface="宋体" charset="-122"/>
              </a:rPr>
              <a:t>在活动图中，同一个对象可以多次出现，它的每一次出现表明该对象正处于对象生存期的不同时间点。 </a:t>
            </a:r>
          </a:p>
        </p:txBody>
      </p:sp>
    </p:spTree>
    <p:extLst>
      <p:ext uri="{BB962C8B-B14F-4D97-AF65-F5344CB8AC3E}">
        <p14:creationId xmlns:p14="http://schemas.microsoft.com/office/powerpoint/2010/main" val="2683990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2"/>
          <p:cNvSpPr>
            <a:spLocks noGrp="1" noChangeArrowheads="1"/>
          </p:cNvSpPr>
          <p:nvPr>
            <p:ph idx="1"/>
          </p:nvPr>
        </p:nvSpPr>
        <p:spPr bwMode="auto">
          <a:xfrm>
            <a:off x="611560" y="1556792"/>
            <a:ext cx="7675562" cy="5046604"/>
          </a:xfrm>
        </p:spPr>
        <p:txBody>
          <a:bodyPr wrap="square" numCol="1" anchor="t" anchorCtr="0" compatLnSpc="1">
            <a:prstTxWarp prst="textNoShape">
              <a:avLst/>
            </a:prstTxWarp>
          </a:bodyPr>
          <a:lstStyle/>
          <a:p>
            <a:pPr algn="just" eaLnBrk="1" hangingPunct="1">
              <a:lnSpc>
                <a:spcPct val="100000"/>
              </a:lnSpc>
            </a:pPr>
            <a:r>
              <a:rPr lang="en-US" altLang="zh-CN" sz="2800" dirty="0" smtClean="0">
                <a:ea typeface="宋体" charset="-122"/>
              </a:rPr>
              <a:t>1.x</a:t>
            </a:r>
            <a:r>
              <a:rPr lang="zh-CN" altLang="en-US" sz="2800" dirty="0" smtClean="0">
                <a:ea typeface="宋体" charset="-122"/>
              </a:rPr>
              <a:t>中对象</a:t>
            </a:r>
            <a:r>
              <a:rPr lang="zh-CN" altLang="en-US" sz="2800" dirty="0">
                <a:ea typeface="宋体" charset="-122"/>
              </a:rPr>
              <a:t>流用</a:t>
            </a:r>
            <a:r>
              <a:rPr lang="zh-CN" altLang="en-US" sz="2800" dirty="0">
                <a:solidFill>
                  <a:srgbClr val="FF0000"/>
                </a:solidFill>
                <a:ea typeface="宋体" charset="-122"/>
              </a:rPr>
              <a:t>带有箭头的虚线</a:t>
            </a:r>
            <a:r>
              <a:rPr lang="zh-CN" altLang="en-US" sz="2800" dirty="0" smtClean="0">
                <a:ea typeface="宋体" charset="-122"/>
              </a:rPr>
              <a:t>表示，</a:t>
            </a:r>
            <a:r>
              <a:rPr lang="en-US" altLang="zh-CN" sz="2800" dirty="0" smtClean="0">
                <a:ea typeface="宋体" charset="-122"/>
              </a:rPr>
              <a:t>2.0</a:t>
            </a:r>
            <a:r>
              <a:rPr lang="zh-CN" altLang="en-US" sz="2800" dirty="0" smtClean="0">
                <a:ea typeface="宋体" charset="-122"/>
              </a:rPr>
              <a:t>以后用统一的实线箭头表示。</a:t>
            </a:r>
            <a:endParaRPr lang="en-US" altLang="zh-CN" sz="2800" dirty="0">
              <a:ea typeface="宋体" charset="-122"/>
            </a:endParaRPr>
          </a:p>
          <a:p>
            <a:pPr algn="just" eaLnBrk="1" hangingPunct="1">
              <a:lnSpc>
                <a:spcPct val="100000"/>
              </a:lnSpc>
            </a:pPr>
            <a:r>
              <a:rPr lang="zh-CN" altLang="en-US" sz="2800" dirty="0">
                <a:solidFill>
                  <a:schemeClr val="tx1"/>
                </a:solidFill>
                <a:ea typeface="宋体" charset="-122"/>
              </a:rPr>
              <a:t>如果箭头从动作状态出发指向对象</a:t>
            </a:r>
            <a:r>
              <a:rPr lang="zh-CN" altLang="en-US" sz="2800" dirty="0">
                <a:ea typeface="宋体" charset="-122"/>
              </a:rPr>
              <a:t>，则表示动作对对象施加了一定的影响。施加的影响包括创建、修改和撤销等，该对象是动作的输出。</a:t>
            </a:r>
            <a:endParaRPr lang="en-US" altLang="zh-CN" sz="2800" dirty="0">
              <a:ea typeface="宋体" charset="-122"/>
            </a:endParaRPr>
          </a:p>
          <a:p>
            <a:pPr algn="just" eaLnBrk="1" hangingPunct="1">
              <a:lnSpc>
                <a:spcPct val="100000"/>
              </a:lnSpc>
            </a:pPr>
            <a:r>
              <a:rPr lang="zh-CN" altLang="en-US" sz="2800" dirty="0">
                <a:ea typeface="宋体" charset="-122"/>
              </a:rPr>
              <a:t>如果</a:t>
            </a:r>
            <a:r>
              <a:rPr lang="zh-CN" altLang="en-US" sz="2800" dirty="0">
                <a:solidFill>
                  <a:schemeClr val="tx1"/>
                </a:solidFill>
                <a:ea typeface="宋体" charset="-122"/>
              </a:rPr>
              <a:t>箭头从对象指向动作状态</a:t>
            </a:r>
            <a:r>
              <a:rPr lang="zh-CN" altLang="en-US" sz="2800" dirty="0">
                <a:ea typeface="宋体" charset="-122"/>
              </a:rPr>
              <a:t>，则表示该动作使用对象流所指向的对象，该对象是动作的输入。</a:t>
            </a:r>
          </a:p>
          <a:p>
            <a:pPr algn="just" eaLnBrk="1" hangingPunct="1">
              <a:lnSpc>
                <a:spcPct val="100000"/>
              </a:lnSpc>
            </a:pPr>
            <a:r>
              <a:rPr lang="zh-CN" altLang="en-US" sz="2800" dirty="0">
                <a:ea typeface="宋体" charset="-122"/>
              </a:rPr>
              <a:t>活动图中对象用矩形表示，矩形内是该对象的名称，名称下的方括号表示对象此时的状态。</a:t>
            </a:r>
          </a:p>
          <a:p>
            <a:pPr marL="0" indent="0" algn="just" eaLnBrk="1" hangingPunct="1">
              <a:lnSpc>
                <a:spcPct val="100000"/>
              </a:lnSpc>
              <a:buNone/>
            </a:pPr>
            <a:endParaRPr lang="zh-CN" altLang="en-US" sz="2800" dirty="0">
              <a:ea typeface="宋体" charset="-122"/>
            </a:endParaRPr>
          </a:p>
        </p:txBody>
      </p:sp>
    </p:spTree>
    <p:extLst>
      <p:ext uri="{BB962C8B-B14F-4D97-AF65-F5344CB8AC3E}">
        <p14:creationId xmlns:p14="http://schemas.microsoft.com/office/powerpoint/2010/main" val="126704019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ChangeArrowheads="1"/>
          </p:cNvSpPr>
          <p:nvPr/>
        </p:nvSpPr>
        <p:spPr bwMode="auto">
          <a:xfrm>
            <a:off x="302418" y="332656"/>
            <a:ext cx="5478463" cy="972574"/>
          </a:xfrm>
          <a:prstGeom prst="rect">
            <a:avLst/>
          </a:prstGeom>
          <a:noFill/>
          <a:ln w="9525">
            <a:noFill/>
            <a:miter lim="800000"/>
            <a:headEnd/>
            <a:tailEnd/>
          </a:ln>
          <a:effectLst/>
        </p:spPr>
        <p:txBody>
          <a:bodyPr>
            <a:spAutoFit/>
          </a:bodyPr>
          <a:lstStyle/>
          <a:p>
            <a:pPr eaLnBrk="1" hangingPunct="1">
              <a:lnSpc>
                <a:spcPct val="130000"/>
              </a:lnSpc>
              <a:spcBef>
                <a:spcPct val="30000"/>
              </a:spcBef>
              <a:buClr>
                <a:schemeClr val="tx2"/>
              </a:buClr>
              <a:buFont typeface="Wingdings" charset="0"/>
              <a:buNone/>
              <a:defRPr/>
            </a:pPr>
            <a:r>
              <a:rPr lang="zh-CN" altLang="en-US" sz="4400" b="1" dirty="0">
                <a:solidFill>
                  <a:schemeClr val="tx2"/>
                </a:solidFill>
                <a:latin typeface="+mj-lt"/>
                <a:ea typeface="宋体" charset="-122"/>
                <a:cs typeface="+mj-cs"/>
              </a:rPr>
              <a:t>带对象流的活动图</a:t>
            </a:r>
          </a:p>
        </p:txBody>
      </p:sp>
      <p:pic>
        <p:nvPicPr>
          <p:cNvPr id="11981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18" y="1772816"/>
            <a:ext cx="22860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8418" y="1323073"/>
            <a:ext cx="6394798" cy="5030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6696906"/>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a:defRPr/>
            </a:pPr>
            <a:r>
              <a:rPr lang="en-US" altLang="zh-CN" smtClean="0"/>
              <a:t>-</a:t>
            </a:r>
            <a:fld id="{3707E20A-E1FF-42B0-8DD6-07B98DE1B38E}" type="slidenum">
              <a:rPr lang="en-US" altLang="zh-CN" smtClean="0"/>
              <a:pPr>
                <a:defRPr/>
              </a:pPr>
              <a:t>24</a:t>
            </a:fld>
            <a:r>
              <a:rPr lang="en-US" altLang="zh-CN" smtClean="0"/>
              <a:t>-</a:t>
            </a:r>
            <a:endParaRPr lang="en-US" altLang="zh-CN"/>
          </a:p>
        </p:txBody>
      </p:sp>
      <p:sp>
        <p:nvSpPr>
          <p:cNvPr id="6" name="TextBox 5"/>
          <p:cNvSpPr txBox="1"/>
          <p:nvPr/>
        </p:nvSpPr>
        <p:spPr>
          <a:xfrm>
            <a:off x="323528" y="1124744"/>
            <a:ext cx="7632848" cy="461665"/>
          </a:xfrm>
          <a:prstGeom prst="rect">
            <a:avLst/>
          </a:prstGeom>
          <a:solidFill>
            <a:schemeClr val="bg1"/>
          </a:solidFill>
        </p:spPr>
        <p:txBody>
          <a:bodyPr wrap="square" rtlCol="0">
            <a:spAutoFit/>
          </a:bodyPr>
          <a:lstStyle/>
          <a:p>
            <a:endParaRPr lang="zh-CN" altLang="en-US" dirty="0"/>
          </a:p>
        </p:txBody>
      </p:sp>
      <p:pic>
        <p:nvPicPr>
          <p:cNvPr id="5" name="图片 4"/>
          <p:cNvPicPr/>
          <p:nvPr/>
        </p:nvPicPr>
        <p:blipFill rotWithShape="1">
          <a:blip r:embed="rId2">
            <a:extLst>
              <a:ext uri="{28A0092B-C50C-407E-A947-70E740481C1C}">
                <a14:useLocalDpi xmlns:a14="http://schemas.microsoft.com/office/drawing/2010/main" val="0"/>
              </a:ext>
            </a:extLst>
          </a:blip>
          <a:srcRect l="2878" t="5231" r="1442" b="3844"/>
          <a:stretch/>
        </p:blipFill>
        <p:spPr bwMode="auto">
          <a:xfrm>
            <a:off x="827584" y="332656"/>
            <a:ext cx="7488832" cy="5976664"/>
          </a:xfrm>
          <a:prstGeom prst="rect">
            <a:avLst/>
          </a:prstGeom>
          <a:noFill/>
          <a:ln>
            <a:noFill/>
          </a:ln>
        </p:spPr>
      </p:pic>
    </p:spTree>
    <p:extLst>
      <p:ext uri="{BB962C8B-B14F-4D97-AF65-F5344CB8AC3E}">
        <p14:creationId xmlns:p14="http://schemas.microsoft.com/office/powerpoint/2010/main" val="3324591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灯片编号占位符 3"/>
          <p:cNvSpPr>
            <a:spLocks noGrp="1"/>
          </p:cNvSpPr>
          <p:nvPr>
            <p:ph type="sldNum" sz="quarter" idx="12"/>
          </p:nvPr>
        </p:nvSpPr>
        <p:spPr>
          <a:noFill/>
        </p:spPr>
        <p:txBody>
          <a:bodyPr/>
          <a:lstStyle/>
          <a:p>
            <a:r>
              <a:rPr lang="en-US" altLang="zh-CN" smtClean="0"/>
              <a:t>-</a:t>
            </a:r>
            <a:fld id="{B868B5E4-9E84-4600-980C-EC4907E3B200}" type="slidenum">
              <a:rPr lang="en-US" altLang="zh-CN" smtClean="0"/>
              <a:pPr/>
              <a:t>25</a:t>
            </a:fld>
            <a:r>
              <a:rPr lang="en-US" altLang="zh-CN" smtClean="0"/>
              <a:t>-</a:t>
            </a:r>
          </a:p>
        </p:txBody>
      </p:sp>
      <p:sp>
        <p:nvSpPr>
          <p:cNvPr id="274435" name="Rectangle 3"/>
          <p:cNvSpPr>
            <a:spLocks noGrp="1" noChangeArrowheads="1"/>
          </p:cNvSpPr>
          <p:nvPr>
            <p:ph type="body" idx="4294967295"/>
          </p:nvPr>
        </p:nvSpPr>
        <p:spPr>
          <a:xfrm>
            <a:off x="323528" y="476672"/>
            <a:ext cx="3024583" cy="4465638"/>
          </a:xfrm>
        </p:spPr>
        <p:txBody>
          <a:bodyPr/>
          <a:lstStyle/>
          <a:p>
            <a:pPr eaLnBrk="1" hangingPunct="1"/>
            <a:r>
              <a:rPr lang="zh-CN" altLang="zh-CN" dirty="0" smtClean="0"/>
              <a:t>用活动图描述客户在商店中购买物品的过程。</a:t>
            </a:r>
            <a:r>
              <a:rPr lang="en-US" altLang="zh-CN" dirty="0" smtClean="0"/>
              <a:t>(</a:t>
            </a:r>
            <a:r>
              <a:rPr lang="zh-CN" altLang="en-US" dirty="0" smtClean="0"/>
              <a:t>使用对象流技术描述购物这个动态过程中系统内对象的状态变化 ）</a:t>
            </a:r>
          </a:p>
        </p:txBody>
      </p:sp>
      <p:pic>
        <p:nvPicPr>
          <p:cNvPr id="808967" name="Picture 7"/>
          <p:cNvPicPr>
            <a:picLocks noChangeAspect="1" noChangeArrowheads="1"/>
          </p:cNvPicPr>
          <p:nvPr/>
        </p:nvPicPr>
        <p:blipFill>
          <a:blip r:embed="rId2" cstate="print"/>
          <a:srcRect/>
          <a:stretch>
            <a:fillRect/>
          </a:stretch>
        </p:blipFill>
        <p:spPr bwMode="auto">
          <a:xfrm>
            <a:off x="3650118" y="25237"/>
            <a:ext cx="4503539" cy="6550742"/>
          </a:xfrm>
          <a:prstGeom prst="rect">
            <a:avLst/>
          </a:prstGeom>
          <a:noFill/>
          <a:ln w="9525">
            <a:noFill/>
            <a:miter lim="800000"/>
            <a:headEnd/>
            <a:tailEnd/>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08967"/>
                                        </p:tgtEl>
                                        <p:attrNameLst>
                                          <p:attrName>style.visibility</p:attrName>
                                        </p:attrNameLst>
                                      </p:cBhvr>
                                      <p:to>
                                        <p:strVal val="visible"/>
                                      </p:to>
                                    </p:set>
                                    <p:animEffect transition="in" filter="dissolve">
                                      <p:cBhvr>
                                        <p:cTn id="7" dur="500"/>
                                        <p:tgtEl>
                                          <p:spTgt spid="808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r>
              <a:rPr lang="en-US" altLang="zh-CN" smtClean="0"/>
              <a:t>-</a:t>
            </a:r>
            <a:fld id="{4985DAEF-5FE2-4859-992E-69971457FDA8}" type="slidenum">
              <a:rPr lang="en-US" altLang="zh-CN" smtClean="0"/>
              <a:pPr>
                <a:defRPr/>
              </a:pPr>
              <a:t>26</a:t>
            </a:fld>
            <a:r>
              <a:rPr lang="en-US" altLang="zh-CN" smtClean="0"/>
              <a:t>-</a:t>
            </a:r>
            <a:endParaRPr lang="en-US" altLang="zh-CN"/>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39596"/>
            <a:ext cx="6480720" cy="6408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99730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r>
              <a:rPr lang="en-US" altLang="zh-CN" smtClean="0"/>
              <a:t>-</a:t>
            </a:r>
            <a:fld id="{4985DAEF-5FE2-4859-992E-69971457FDA8}" type="slidenum">
              <a:rPr lang="en-US" altLang="zh-CN" smtClean="0"/>
              <a:pPr>
                <a:defRPr/>
              </a:pPr>
              <a:t>27</a:t>
            </a:fld>
            <a:r>
              <a:rPr lang="en-US" altLang="zh-CN" smtClean="0"/>
              <a:t>-</a:t>
            </a:r>
            <a:endParaRPr lang="en-US" altLang="zh-CN"/>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3768" y="1484784"/>
            <a:ext cx="3528392" cy="4109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6133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灯片编号占位符 3"/>
          <p:cNvSpPr>
            <a:spLocks noGrp="1"/>
          </p:cNvSpPr>
          <p:nvPr>
            <p:ph type="sldNum" sz="quarter" idx="12"/>
          </p:nvPr>
        </p:nvSpPr>
        <p:spPr>
          <a:noFill/>
        </p:spPr>
        <p:txBody>
          <a:bodyPr/>
          <a:lstStyle/>
          <a:p>
            <a:r>
              <a:rPr lang="en-US" altLang="zh-CN" smtClean="0"/>
              <a:t>-</a:t>
            </a:r>
            <a:fld id="{6825982A-E26B-4936-9A72-742301C9AA83}" type="slidenum">
              <a:rPr lang="en-US" altLang="zh-CN" smtClean="0"/>
              <a:pPr/>
              <a:t>28</a:t>
            </a:fld>
            <a:r>
              <a:rPr lang="en-US" altLang="zh-CN" smtClean="0"/>
              <a:t>-</a:t>
            </a:r>
          </a:p>
        </p:txBody>
      </p:sp>
      <p:sp>
        <p:nvSpPr>
          <p:cNvPr id="276483" name="Rectangle 2"/>
          <p:cNvSpPr>
            <a:spLocks noGrp="1" noChangeArrowheads="1"/>
          </p:cNvSpPr>
          <p:nvPr>
            <p:ph type="title" idx="4294967295"/>
          </p:nvPr>
        </p:nvSpPr>
        <p:spPr>
          <a:xfrm>
            <a:off x="739775" y="341313"/>
            <a:ext cx="7793038" cy="1143000"/>
          </a:xfrm>
        </p:spPr>
        <p:txBody>
          <a:bodyPr anchor="ctr"/>
          <a:lstStyle/>
          <a:p>
            <a:pPr eaLnBrk="1" hangingPunct="1"/>
            <a:r>
              <a:rPr lang="zh-CN" altLang="en-US" smtClean="0"/>
              <a:t>示例：新增读者</a:t>
            </a:r>
          </a:p>
        </p:txBody>
      </p:sp>
      <p:sp>
        <p:nvSpPr>
          <p:cNvPr id="276484" name="Rectangle 3"/>
          <p:cNvSpPr>
            <a:spLocks noGrp="1" noChangeArrowheads="1"/>
          </p:cNvSpPr>
          <p:nvPr>
            <p:ph type="body" idx="4294967295"/>
          </p:nvPr>
        </p:nvSpPr>
        <p:spPr>
          <a:xfrm>
            <a:off x="539750" y="1628775"/>
            <a:ext cx="7920038" cy="4616450"/>
          </a:xfrm>
        </p:spPr>
        <p:txBody>
          <a:bodyPr/>
          <a:lstStyle/>
          <a:p>
            <a:pPr eaLnBrk="1" hangingPunct="1"/>
            <a:r>
              <a:rPr lang="en-US" altLang="zh-CN" sz="2400" smtClean="0">
                <a:solidFill>
                  <a:schemeClr val="hlink"/>
                </a:solidFill>
              </a:rPr>
              <a:t>"</a:t>
            </a:r>
            <a:r>
              <a:rPr lang="zh-CN" altLang="en-US" sz="2400" smtClean="0">
                <a:solidFill>
                  <a:schemeClr val="hlink"/>
                </a:solidFill>
              </a:rPr>
              <a:t>新增读者</a:t>
            </a:r>
            <a:r>
              <a:rPr lang="en-US" altLang="zh-CN" sz="2400" smtClean="0">
                <a:solidFill>
                  <a:schemeClr val="hlink"/>
                </a:solidFill>
              </a:rPr>
              <a:t>"</a:t>
            </a:r>
            <a:r>
              <a:rPr lang="zh-CN" altLang="en-US" sz="2400" smtClean="0">
                <a:solidFill>
                  <a:schemeClr val="hlink"/>
                </a:solidFill>
              </a:rPr>
              <a:t>用例属于读者信息管理中的一个功能，主要用于在系统中增加新的读者信息，其具体的办理流程是：</a:t>
            </a:r>
          </a:p>
          <a:p>
            <a:pPr lvl="1" eaLnBrk="1" hangingPunct="1">
              <a:spcBef>
                <a:spcPct val="25000"/>
              </a:spcBef>
              <a:buFont typeface="Wingdings" pitchFamily="2" charset="2"/>
              <a:buNone/>
            </a:pPr>
            <a:r>
              <a:rPr lang="en-US" altLang="zh-CN" sz="2000" smtClean="0"/>
              <a:t>1</a:t>
            </a:r>
            <a:r>
              <a:rPr lang="zh-CN" altLang="en-US" sz="2000" smtClean="0"/>
              <a:t>）</a:t>
            </a:r>
            <a:r>
              <a:rPr lang="en-US" altLang="zh-CN" sz="2000" smtClean="0"/>
              <a:t>"</a:t>
            </a:r>
            <a:r>
              <a:rPr lang="zh-CN" altLang="en-US" sz="2000" smtClean="0"/>
              <a:t>读者</a:t>
            </a:r>
            <a:r>
              <a:rPr lang="en-US" altLang="zh-CN" sz="2000" smtClean="0"/>
              <a:t>"</a:t>
            </a:r>
            <a:r>
              <a:rPr lang="zh-CN" altLang="en-US" sz="2000" smtClean="0"/>
              <a:t>填写申请表，并交给</a:t>
            </a:r>
            <a:r>
              <a:rPr lang="en-US" altLang="zh-CN" sz="2000" smtClean="0"/>
              <a:t>"</a:t>
            </a:r>
            <a:r>
              <a:rPr lang="zh-CN" altLang="en-US" sz="2000" smtClean="0"/>
              <a:t>图书管理员</a:t>
            </a:r>
            <a:r>
              <a:rPr lang="en-US" altLang="zh-CN" sz="2000" smtClean="0"/>
              <a:t>"</a:t>
            </a:r>
            <a:r>
              <a:rPr lang="zh-CN" altLang="en-US" sz="2000" smtClean="0"/>
              <a:t>；</a:t>
            </a:r>
          </a:p>
          <a:p>
            <a:pPr lvl="1" eaLnBrk="1" hangingPunct="1">
              <a:spcBef>
                <a:spcPct val="25000"/>
              </a:spcBef>
              <a:buFont typeface="Wingdings" pitchFamily="2" charset="2"/>
              <a:buNone/>
            </a:pPr>
            <a:r>
              <a:rPr lang="en-US" altLang="zh-CN" sz="2000" smtClean="0"/>
              <a:t>2</a:t>
            </a:r>
            <a:r>
              <a:rPr lang="zh-CN" altLang="en-US" sz="2000" smtClean="0"/>
              <a:t>）</a:t>
            </a:r>
            <a:r>
              <a:rPr lang="en-US" altLang="zh-CN" sz="2000" smtClean="0"/>
              <a:t>"</a:t>
            </a:r>
            <a:r>
              <a:rPr lang="zh-CN" altLang="en-US" sz="2000" smtClean="0"/>
              <a:t>图书管理员</a:t>
            </a:r>
            <a:r>
              <a:rPr lang="en-US" altLang="zh-CN" sz="2000" smtClean="0"/>
              <a:t>"</a:t>
            </a:r>
            <a:r>
              <a:rPr lang="zh-CN" altLang="en-US" sz="2000" smtClean="0"/>
              <a:t>将申请表中的信息通过录入界面，输入到图书管理系统；</a:t>
            </a:r>
          </a:p>
          <a:p>
            <a:pPr lvl="1" eaLnBrk="1" hangingPunct="1">
              <a:spcBef>
                <a:spcPct val="25000"/>
              </a:spcBef>
              <a:buFont typeface="Wingdings" pitchFamily="2" charset="2"/>
              <a:buNone/>
            </a:pPr>
            <a:r>
              <a:rPr lang="en-US" altLang="zh-CN" sz="2000" smtClean="0"/>
              <a:t>3</a:t>
            </a:r>
            <a:r>
              <a:rPr lang="zh-CN" altLang="en-US" sz="2000" smtClean="0"/>
              <a:t>）系统中的</a:t>
            </a:r>
            <a:r>
              <a:rPr lang="en-US" altLang="zh-CN" sz="2000" smtClean="0"/>
              <a:t>"</a:t>
            </a:r>
            <a:r>
              <a:rPr lang="zh-CN" altLang="en-US" sz="2000" smtClean="0"/>
              <a:t>业务逻辑</a:t>
            </a:r>
            <a:r>
              <a:rPr lang="en-US" altLang="zh-CN" sz="2000" smtClean="0"/>
              <a:t>"</a:t>
            </a:r>
            <a:r>
              <a:rPr lang="zh-CN" altLang="en-US" sz="2000" smtClean="0"/>
              <a:t>组件将判断输入的信息是否合法；</a:t>
            </a:r>
          </a:p>
          <a:p>
            <a:pPr lvl="1" eaLnBrk="1" hangingPunct="1">
              <a:spcBef>
                <a:spcPct val="25000"/>
              </a:spcBef>
              <a:buFont typeface="Wingdings" pitchFamily="2" charset="2"/>
              <a:buNone/>
            </a:pPr>
            <a:r>
              <a:rPr lang="en-US" altLang="zh-CN" sz="2000" smtClean="0"/>
              <a:t>4</a:t>
            </a:r>
            <a:r>
              <a:rPr lang="zh-CN" altLang="en-US" sz="2000" smtClean="0"/>
              <a:t>）如果不合法则转入步骤（</a:t>
            </a:r>
            <a:r>
              <a:rPr lang="en-US" altLang="zh-CN" sz="2000" smtClean="0"/>
              <a:t>5</a:t>
            </a:r>
            <a:r>
              <a:rPr lang="zh-CN" altLang="en-US" sz="2000" smtClean="0"/>
              <a:t>），否则转入步骤（</a:t>
            </a:r>
            <a:r>
              <a:rPr lang="en-US" altLang="zh-CN" sz="2000" smtClean="0"/>
              <a:t>6</a:t>
            </a:r>
            <a:r>
              <a:rPr lang="zh-CN" altLang="en-US" sz="2000" smtClean="0"/>
              <a:t>）</a:t>
            </a:r>
            <a:r>
              <a:rPr lang="en-US" altLang="zh-CN" sz="2000" smtClean="0"/>
              <a:t>;</a:t>
            </a:r>
          </a:p>
          <a:p>
            <a:pPr lvl="1" eaLnBrk="1" hangingPunct="1">
              <a:spcBef>
                <a:spcPct val="25000"/>
              </a:spcBef>
              <a:buFont typeface="Wingdings" pitchFamily="2" charset="2"/>
              <a:buNone/>
            </a:pPr>
            <a:r>
              <a:rPr lang="en-US" altLang="zh-CN" sz="2000" smtClean="0"/>
              <a:t>5</a:t>
            </a:r>
            <a:r>
              <a:rPr lang="zh-CN" altLang="en-US" sz="2000" smtClean="0"/>
              <a:t>）显示</a:t>
            </a:r>
            <a:r>
              <a:rPr lang="en-US" altLang="zh-CN" sz="2000" smtClean="0"/>
              <a:t>"</a:t>
            </a:r>
            <a:r>
              <a:rPr lang="zh-CN" altLang="en-US" sz="2000" smtClean="0"/>
              <a:t>添加错误信息</a:t>
            </a:r>
            <a:r>
              <a:rPr lang="en-US" altLang="zh-CN" sz="2000" smtClean="0"/>
              <a:t>"</a:t>
            </a:r>
            <a:r>
              <a:rPr lang="zh-CN" altLang="en-US" sz="2000" smtClean="0"/>
              <a:t>，转到（</a:t>
            </a:r>
            <a:r>
              <a:rPr lang="en-US" altLang="zh-CN" sz="2000" smtClean="0"/>
              <a:t>8</a:t>
            </a:r>
            <a:r>
              <a:rPr lang="zh-CN" altLang="en-US" sz="2000" smtClean="0"/>
              <a:t>）；</a:t>
            </a:r>
          </a:p>
          <a:p>
            <a:pPr lvl="1" eaLnBrk="1" hangingPunct="1">
              <a:spcBef>
                <a:spcPct val="25000"/>
              </a:spcBef>
              <a:buFont typeface="Wingdings" pitchFamily="2" charset="2"/>
              <a:buNone/>
            </a:pPr>
            <a:r>
              <a:rPr lang="en-US" altLang="zh-CN" sz="2000" smtClean="0"/>
              <a:t>6</a:t>
            </a:r>
            <a:r>
              <a:rPr lang="zh-CN" altLang="en-US" sz="2000" smtClean="0"/>
              <a:t>）在</a:t>
            </a:r>
            <a:r>
              <a:rPr lang="zh-CN" altLang="en-US" sz="2000" smtClean="0">
                <a:latin typeface="Times New Roman" pitchFamily="18" charset="0"/>
              </a:rPr>
              <a:t>“</a:t>
            </a:r>
            <a:r>
              <a:rPr lang="zh-CN" altLang="en-US" sz="2000" smtClean="0"/>
              <a:t>数据库</a:t>
            </a:r>
            <a:r>
              <a:rPr lang="zh-CN" altLang="en-US" sz="2000" smtClean="0">
                <a:latin typeface="Times New Roman" pitchFamily="18" charset="0"/>
              </a:rPr>
              <a:t>”</a:t>
            </a:r>
            <a:r>
              <a:rPr lang="zh-CN" altLang="en-US" sz="2000" smtClean="0"/>
              <a:t>添加相信的用户信息；</a:t>
            </a:r>
          </a:p>
          <a:p>
            <a:pPr lvl="1" eaLnBrk="1" hangingPunct="1">
              <a:spcBef>
                <a:spcPct val="25000"/>
              </a:spcBef>
              <a:buFont typeface="Wingdings" pitchFamily="2" charset="2"/>
              <a:buNone/>
            </a:pPr>
            <a:r>
              <a:rPr lang="en-US" altLang="zh-CN" sz="2000" smtClean="0"/>
              <a:t>7</a:t>
            </a:r>
            <a:r>
              <a:rPr lang="zh-CN" altLang="en-US" sz="2000" smtClean="0"/>
              <a:t>）显示</a:t>
            </a:r>
            <a:r>
              <a:rPr lang="en-US" altLang="zh-CN" sz="2000" smtClean="0"/>
              <a:t>"</a:t>
            </a:r>
            <a:r>
              <a:rPr lang="zh-CN" altLang="en-US" sz="2000" smtClean="0"/>
              <a:t>添加成功信息</a:t>
            </a:r>
            <a:r>
              <a:rPr lang="en-US" altLang="zh-CN" sz="2000" smtClean="0"/>
              <a:t>"</a:t>
            </a:r>
            <a:r>
              <a:rPr lang="zh-CN" altLang="en-US" sz="2000" smtClean="0"/>
              <a:t>；</a:t>
            </a:r>
          </a:p>
          <a:p>
            <a:pPr lvl="1" eaLnBrk="1" hangingPunct="1">
              <a:spcBef>
                <a:spcPct val="25000"/>
              </a:spcBef>
              <a:buFont typeface="Wingdings" pitchFamily="2" charset="2"/>
              <a:buNone/>
            </a:pPr>
            <a:r>
              <a:rPr lang="en-US" altLang="zh-CN" sz="2000" smtClean="0"/>
              <a:t>8</a:t>
            </a:r>
            <a:r>
              <a:rPr lang="zh-CN" altLang="en-US" sz="2000" smtClean="0"/>
              <a:t>）结束。</a:t>
            </a:r>
          </a:p>
        </p:txBody>
      </p:sp>
    </p:spTree>
  </p:cSld>
  <p:clrMapOvr>
    <a:masterClrMapping/>
  </p:clrMapOvr>
  <p:transition>
    <p:random/>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灯片编号占位符 3"/>
          <p:cNvSpPr>
            <a:spLocks noGrp="1"/>
          </p:cNvSpPr>
          <p:nvPr>
            <p:ph type="sldNum" sz="quarter" idx="12"/>
          </p:nvPr>
        </p:nvSpPr>
        <p:spPr>
          <a:noFill/>
        </p:spPr>
        <p:txBody>
          <a:bodyPr/>
          <a:lstStyle/>
          <a:p>
            <a:r>
              <a:rPr lang="en-US" altLang="zh-CN" smtClean="0"/>
              <a:t>-</a:t>
            </a:r>
            <a:fld id="{5CD881D8-79D7-4B76-AD53-A3061FE62AC8}" type="slidenum">
              <a:rPr lang="en-US" altLang="zh-CN" smtClean="0"/>
              <a:pPr/>
              <a:t>29</a:t>
            </a:fld>
            <a:r>
              <a:rPr lang="en-US" altLang="zh-CN" smtClean="0"/>
              <a:t>-</a:t>
            </a:r>
          </a:p>
        </p:txBody>
      </p:sp>
      <p:pic>
        <p:nvPicPr>
          <p:cNvPr id="277507" name="Picture 4"/>
          <p:cNvPicPr>
            <a:picLocks noChangeAspect="1" noChangeArrowheads="1"/>
          </p:cNvPicPr>
          <p:nvPr/>
        </p:nvPicPr>
        <p:blipFill>
          <a:blip r:embed="rId2" cstate="print"/>
          <a:srcRect/>
          <a:stretch>
            <a:fillRect/>
          </a:stretch>
        </p:blipFill>
        <p:spPr bwMode="auto">
          <a:xfrm>
            <a:off x="468313" y="333375"/>
            <a:ext cx="8064500" cy="581818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灯片编号占位符 5"/>
          <p:cNvSpPr>
            <a:spLocks noGrp="1"/>
          </p:cNvSpPr>
          <p:nvPr>
            <p:ph type="sldNum" sz="quarter" idx="12"/>
          </p:nvPr>
        </p:nvSpPr>
        <p:spPr>
          <a:noFill/>
        </p:spPr>
        <p:txBody>
          <a:bodyPr/>
          <a:lstStyle/>
          <a:p>
            <a:r>
              <a:rPr lang="en-US" altLang="zh-CN" smtClean="0"/>
              <a:t>-</a:t>
            </a:r>
            <a:fld id="{2AEA9FAC-E39F-4561-A248-82E6695792CF}" type="slidenum">
              <a:rPr lang="en-US" altLang="zh-CN" smtClean="0"/>
              <a:pPr/>
              <a:t>3</a:t>
            </a:fld>
            <a:r>
              <a:rPr lang="en-US" altLang="zh-CN" smtClean="0"/>
              <a:t>-</a:t>
            </a:r>
          </a:p>
        </p:txBody>
      </p:sp>
      <p:sp>
        <p:nvSpPr>
          <p:cNvPr id="260099" name="Rectangle 2"/>
          <p:cNvSpPr>
            <a:spLocks noGrp="1" noChangeArrowheads="1"/>
          </p:cNvSpPr>
          <p:nvPr>
            <p:ph type="title"/>
          </p:nvPr>
        </p:nvSpPr>
        <p:spPr>
          <a:noFill/>
        </p:spPr>
        <p:txBody>
          <a:bodyPr/>
          <a:lstStyle/>
          <a:p>
            <a:pPr eaLnBrk="1" hangingPunct="1"/>
            <a:r>
              <a:rPr lang="zh-CN" altLang="en-US" smtClean="0"/>
              <a:t>业务流程建模</a:t>
            </a:r>
          </a:p>
        </p:txBody>
      </p:sp>
      <p:sp>
        <p:nvSpPr>
          <p:cNvPr id="260100" name="Rectangle 3"/>
          <p:cNvSpPr>
            <a:spLocks noGrp="1" noChangeArrowheads="1"/>
          </p:cNvSpPr>
          <p:nvPr>
            <p:ph type="body" idx="1"/>
          </p:nvPr>
        </p:nvSpPr>
        <p:spPr>
          <a:xfrm>
            <a:off x="755650" y="1628775"/>
            <a:ext cx="7772400" cy="792163"/>
          </a:xfrm>
        </p:spPr>
        <p:txBody>
          <a:bodyPr/>
          <a:lstStyle/>
          <a:p>
            <a:pPr eaLnBrk="1" hangingPunct="1"/>
            <a:r>
              <a:rPr lang="zh-CN" altLang="en-US" sz="2800" smtClean="0">
                <a:latin typeface="楷体_GB2312" pitchFamily="49" charset="-122"/>
              </a:rPr>
              <a:t>可以用活动图对业务流程建模。</a:t>
            </a:r>
            <a:endParaRPr lang="en-US" altLang="zh-CN" sz="2800" smtClean="0"/>
          </a:p>
        </p:txBody>
      </p:sp>
      <p:sp>
        <p:nvSpPr>
          <p:cNvPr id="260101" name="Text Box 4"/>
          <p:cNvSpPr txBox="1">
            <a:spLocks noChangeArrowheads="1"/>
          </p:cNvSpPr>
          <p:nvPr/>
        </p:nvSpPr>
        <p:spPr bwMode="auto">
          <a:xfrm>
            <a:off x="3203575" y="6165850"/>
            <a:ext cx="2376488" cy="366713"/>
          </a:xfrm>
          <a:prstGeom prst="rect">
            <a:avLst/>
          </a:prstGeom>
          <a:noFill/>
          <a:ln w="9525">
            <a:noFill/>
            <a:miter lim="800000"/>
            <a:headEnd/>
            <a:tailEnd/>
          </a:ln>
        </p:spPr>
        <p:txBody>
          <a:bodyPr>
            <a:spAutoFit/>
          </a:bodyPr>
          <a:lstStyle/>
          <a:p>
            <a:pPr algn="ctr" eaLnBrk="0" hangingPunct="0">
              <a:spcBef>
                <a:spcPct val="50000"/>
              </a:spcBef>
            </a:pPr>
            <a:r>
              <a:rPr kumimoji="0" lang="zh-CN" altLang="en-US" sz="1800" b="1">
                <a:latin typeface="Arial" charset="0"/>
              </a:rPr>
              <a:t>处理订单的活动图</a:t>
            </a:r>
          </a:p>
        </p:txBody>
      </p:sp>
      <p:pic>
        <p:nvPicPr>
          <p:cNvPr id="260102" name="Picture 5"/>
          <p:cNvPicPr>
            <a:picLocks noChangeAspect="1" noChangeArrowheads="1"/>
          </p:cNvPicPr>
          <p:nvPr/>
        </p:nvPicPr>
        <p:blipFill>
          <a:blip r:embed="rId2" cstate="print"/>
          <a:srcRect/>
          <a:stretch>
            <a:fillRect/>
          </a:stretch>
        </p:blipFill>
        <p:spPr bwMode="auto">
          <a:xfrm>
            <a:off x="2411413" y="2133600"/>
            <a:ext cx="4105275" cy="41052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r>
              <a:rPr lang="en-US" altLang="zh-CN" smtClean="0"/>
              <a:t>-</a:t>
            </a:r>
            <a:fld id="{4985DAEF-5FE2-4859-992E-69971457FDA8}" type="slidenum">
              <a:rPr lang="en-US" altLang="zh-CN" smtClean="0"/>
              <a:pPr>
                <a:defRPr/>
              </a:pPr>
              <a:t>30</a:t>
            </a:fld>
            <a:r>
              <a:rPr lang="en-US" altLang="zh-CN" smtClean="0"/>
              <a:t>-</a:t>
            </a:r>
            <a:endParaRPr lang="en-US" altLang="zh-CN"/>
          </a:p>
        </p:txBody>
      </p:sp>
      <p:sp>
        <p:nvSpPr>
          <p:cNvPr id="3" name="TextBox 2"/>
          <p:cNvSpPr txBox="1"/>
          <p:nvPr/>
        </p:nvSpPr>
        <p:spPr>
          <a:xfrm>
            <a:off x="395536" y="1298377"/>
            <a:ext cx="7704856" cy="461665"/>
          </a:xfrm>
          <a:prstGeom prst="rect">
            <a:avLst/>
          </a:prstGeom>
          <a:solidFill>
            <a:schemeClr val="bg1"/>
          </a:solidFill>
        </p:spPr>
        <p:txBody>
          <a:bodyPr wrap="square" rtlCol="0">
            <a:spAutoFit/>
          </a:bodyPr>
          <a:lstStyle/>
          <a:p>
            <a:endParaRPr lang="zh-CN" altLang="en-US" dirty="0"/>
          </a:p>
        </p:txBody>
      </p:sp>
      <p:pic>
        <p:nvPicPr>
          <p:cNvPr id="1126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706" t="5051" r="15000" b="16367"/>
          <a:stretch/>
        </p:blipFill>
        <p:spPr bwMode="auto">
          <a:xfrm>
            <a:off x="760321" y="404664"/>
            <a:ext cx="7340071" cy="5347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53314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灯片编号占位符 3"/>
          <p:cNvSpPr>
            <a:spLocks noGrp="1"/>
          </p:cNvSpPr>
          <p:nvPr>
            <p:ph type="sldNum" sz="quarter" idx="12"/>
          </p:nvPr>
        </p:nvSpPr>
        <p:spPr>
          <a:noFill/>
        </p:spPr>
        <p:txBody>
          <a:bodyPr/>
          <a:lstStyle/>
          <a:p>
            <a:r>
              <a:rPr lang="en-US" altLang="zh-CN" smtClean="0"/>
              <a:t>-</a:t>
            </a:r>
            <a:fld id="{ED4A0EED-E534-478B-B810-EA841D6124E7}" type="slidenum">
              <a:rPr lang="en-US" altLang="zh-CN" smtClean="0"/>
              <a:pPr/>
              <a:t>31</a:t>
            </a:fld>
            <a:r>
              <a:rPr lang="en-US" altLang="zh-CN" smtClean="0"/>
              <a:t>-</a:t>
            </a:r>
          </a:p>
        </p:txBody>
      </p:sp>
      <p:sp>
        <p:nvSpPr>
          <p:cNvPr id="278531" name="Rectangle 2"/>
          <p:cNvSpPr>
            <a:spLocks noGrp="1" noChangeArrowheads="1"/>
          </p:cNvSpPr>
          <p:nvPr>
            <p:ph type="title" idx="4294967295"/>
          </p:nvPr>
        </p:nvSpPr>
        <p:spPr/>
        <p:txBody>
          <a:bodyPr anchor="ctr"/>
          <a:lstStyle/>
          <a:p>
            <a:pPr eaLnBrk="1" hangingPunct="1"/>
            <a:r>
              <a:rPr lang="zh-CN" altLang="en-US" smtClean="0"/>
              <a:t>练习：删除读者</a:t>
            </a:r>
          </a:p>
        </p:txBody>
      </p:sp>
      <p:sp>
        <p:nvSpPr>
          <p:cNvPr id="278532" name="Rectangle 3"/>
          <p:cNvSpPr>
            <a:spLocks noGrp="1" noChangeArrowheads="1"/>
          </p:cNvSpPr>
          <p:nvPr>
            <p:ph type="body" idx="4294967295"/>
          </p:nvPr>
        </p:nvSpPr>
        <p:spPr>
          <a:xfrm>
            <a:off x="323850" y="1628775"/>
            <a:ext cx="8291513" cy="4616450"/>
          </a:xfrm>
          <a:noFill/>
        </p:spPr>
        <p:txBody>
          <a:bodyPr/>
          <a:lstStyle/>
          <a:p>
            <a:pPr eaLnBrk="1" hangingPunct="1">
              <a:lnSpc>
                <a:spcPct val="90000"/>
              </a:lnSpc>
            </a:pPr>
            <a:r>
              <a:rPr lang="zh-CN" altLang="en-US" sz="2400" smtClean="0">
                <a:solidFill>
                  <a:schemeClr val="hlink"/>
                </a:solidFill>
              </a:rPr>
              <a:t>绘制</a:t>
            </a:r>
            <a:r>
              <a:rPr lang="zh-CN" altLang="en-US" sz="2400" smtClean="0">
                <a:solidFill>
                  <a:schemeClr val="hlink"/>
                </a:solidFill>
                <a:latin typeface="Times New Roman" pitchFamily="18" charset="0"/>
              </a:rPr>
              <a:t>“</a:t>
            </a:r>
            <a:r>
              <a:rPr lang="zh-CN" altLang="en-US" sz="2400" smtClean="0">
                <a:solidFill>
                  <a:schemeClr val="hlink"/>
                </a:solidFill>
              </a:rPr>
              <a:t>删除读者信息</a:t>
            </a:r>
            <a:r>
              <a:rPr lang="zh-CN" altLang="en-US" sz="2400" smtClean="0">
                <a:solidFill>
                  <a:schemeClr val="hlink"/>
                </a:solidFill>
                <a:latin typeface="Times New Roman" pitchFamily="18" charset="0"/>
              </a:rPr>
              <a:t>”</a:t>
            </a:r>
            <a:r>
              <a:rPr lang="zh-CN" altLang="en-US" sz="2400" smtClean="0">
                <a:solidFill>
                  <a:schemeClr val="hlink"/>
                </a:solidFill>
              </a:rPr>
              <a:t>用例的活动图。删除读者信息按照以下步骤进行：</a:t>
            </a:r>
          </a:p>
          <a:p>
            <a:pPr lvl="1" eaLnBrk="1" hangingPunct="1">
              <a:lnSpc>
                <a:spcPct val="105000"/>
              </a:lnSpc>
              <a:buFont typeface="Wingdings" pitchFamily="2" charset="2"/>
              <a:buNone/>
            </a:pPr>
            <a:r>
              <a:rPr lang="en-US" altLang="zh-CN" sz="2000" smtClean="0"/>
              <a:t>1</a:t>
            </a:r>
            <a:r>
              <a:rPr lang="zh-CN" altLang="en-US" sz="2000" smtClean="0"/>
              <a:t>）管理员在录入界面，输入待删除的读者名；</a:t>
            </a:r>
          </a:p>
          <a:p>
            <a:pPr lvl="1" eaLnBrk="1" hangingPunct="1">
              <a:lnSpc>
                <a:spcPct val="105000"/>
              </a:lnSpc>
              <a:buFont typeface="Wingdings" pitchFamily="2" charset="2"/>
              <a:buNone/>
            </a:pPr>
            <a:r>
              <a:rPr lang="en-US" altLang="zh-CN" sz="2000" smtClean="0"/>
              <a:t>2</a:t>
            </a:r>
            <a:r>
              <a:rPr lang="zh-CN" altLang="en-US" sz="2000" smtClean="0"/>
              <a:t>）</a:t>
            </a:r>
            <a:r>
              <a:rPr lang="zh-CN" altLang="en-US" sz="2000" smtClean="0">
                <a:latin typeface="Times New Roman" pitchFamily="18" charset="0"/>
              </a:rPr>
              <a:t>“</a:t>
            </a:r>
            <a:r>
              <a:rPr lang="zh-CN" altLang="en-US" sz="2000" smtClean="0"/>
              <a:t>业务逻辑</a:t>
            </a:r>
            <a:r>
              <a:rPr lang="zh-CN" altLang="en-US" sz="2000" smtClean="0">
                <a:latin typeface="Times New Roman" pitchFamily="18" charset="0"/>
              </a:rPr>
              <a:t>”</a:t>
            </a:r>
            <a:r>
              <a:rPr lang="zh-CN" altLang="en-US" sz="2000" smtClean="0"/>
              <a:t>组件在数据库中，查找待删除的读者名；</a:t>
            </a:r>
          </a:p>
          <a:p>
            <a:pPr lvl="1" eaLnBrk="1" hangingPunct="1">
              <a:lnSpc>
                <a:spcPct val="105000"/>
              </a:lnSpc>
              <a:buFont typeface="Wingdings" pitchFamily="2" charset="2"/>
              <a:buNone/>
            </a:pPr>
            <a:r>
              <a:rPr lang="en-US" altLang="zh-CN" sz="2000" smtClean="0"/>
              <a:t>3</a:t>
            </a:r>
            <a:r>
              <a:rPr lang="zh-CN" altLang="en-US" sz="2000" smtClean="0"/>
              <a:t>）如果不存在，则显示出错信息，返回步骤（</a:t>
            </a:r>
            <a:r>
              <a:rPr lang="en-US" altLang="zh-CN" sz="2000" smtClean="0"/>
              <a:t>1</a:t>
            </a:r>
            <a:r>
              <a:rPr lang="zh-CN" altLang="en-US" sz="2000" smtClean="0"/>
              <a:t>），如果存在则继续；</a:t>
            </a:r>
          </a:p>
          <a:p>
            <a:pPr lvl="1" eaLnBrk="1" hangingPunct="1">
              <a:lnSpc>
                <a:spcPct val="105000"/>
              </a:lnSpc>
              <a:buFont typeface="Wingdings" pitchFamily="2" charset="2"/>
              <a:buNone/>
            </a:pPr>
            <a:r>
              <a:rPr lang="en-US" altLang="zh-CN" sz="2000" smtClean="0"/>
              <a:t>4</a:t>
            </a:r>
            <a:r>
              <a:rPr lang="zh-CN" altLang="en-US" sz="2000" smtClean="0"/>
              <a:t>）</a:t>
            </a:r>
            <a:r>
              <a:rPr lang="zh-CN" altLang="en-US" sz="2000" smtClean="0">
                <a:latin typeface="Times New Roman" pitchFamily="18" charset="0"/>
              </a:rPr>
              <a:t>“</a:t>
            </a:r>
            <a:r>
              <a:rPr lang="zh-CN" altLang="en-US" sz="2000" smtClean="0"/>
              <a:t>业务逻辑</a:t>
            </a:r>
            <a:r>
              <a:rPr lang="zh-CN" altLang="en-US" sz="2000" smtClean="0">
                <a:latin typeface="Times New Roman" pitchFamily="18" charset="0"/>
              </a:rPr>
              <a:t>”</a:t>
            </a:r>
            <a:r>
              <a:rPr lang="zh-CN" altLang="en-US" sz="2000" smtClean="0"/>
              <a:t>组件判断</a:t>
            </a:r>
            <a:r>
              <a:rPr lang="zh-CN" altLang="en-US" sz="2000" smtClean="0">
                <a:latin typeface="Times New Roman" pitchFamily="18" charset="0"/>
              </a:rPr>
              <a:t>“</a:t>
            </a:r>
            <a:r>
              <a:rPr lang="zh-CN" altLang="en-US" sz="2000" smtClean="0"/>
              <a:t>待删除的读者</a:t>
            </a:r>
            <a:r>
              <a:rPr lang="zh-CN" altLang="en-US" sz="2000" smtClean="0">
                <a:latin typeface="Times New Roman" pitchFamily="18" charset="0"/>
              </a:rPr>
              <a:t>”</a:t>
            </a:r>
            <a:r>
              <a:rPr lang="zh-CN" altLang="en-US" sz="2000" smtClean="0"/>
              <a:t>是否可以删除；</a:t>
            </a:r>
          </a:p>
          <a:p>
            <a:pPr lvl="1" eaLnBrk="1" hangingPunct="1">
              <a:lnSpc>
                <a:spcPct val="105000"/>
              </a:lnSpc>
              <a:buFont typeface="Wingdings" pitchFamily="2" charset="2"/>
              <a:buNone/>
            </a:pPr>
            <a:r>
              <a:rPr lang="en-US" altLang="zh-CN" sz="2000" smtClean="0"/>
              <a:t>5</a:t>
            </a:r>
            <a:r>
              <a:rPr lang="zh-CN" altLang="en-US" sz="2000" smtClean="0"/>
              <a:t>）如果不可以，则显示出错信息，返回步骤（</a:t>
            </a:r>
            <a:r>
              <a:rPr lang="en-US" altLang="zh-CN" sz="2000" smtClean="0"/>
              <a:t>8</a:t>
            </a:r>
            <a:r>
              <a:rPr lang="zh-CN" altLang="en-US" sz="2000" smtClean="0"/>
              <a:t>），如果可以则继续；</a:t>
            </a:r>
          </a:p>
          <a:p>
            <a:pPr lvl="1" eaLnBrk="1" hangingPunct="1">
              <a:lnSpc>
                <a:spcPct val="105000"/>
              </a:lnSpc>
              <a:buFont typeface="Wingdings" pitchFamily="2" charset="2"/>
              <a:buNone/>
            </a:pPr>
            <a:r>
              <a:rPr lang="en-US" altLang="zh-CN" sz="2000" smtClean="0"/>
              <a:t>6</a:t>
            </a:r>
            <a:r>
              <a:rPr lang="zh-CN" altLang="en-US" sz="2000" smtClean="0"/>
              <a:t>）在数据库中，删除相关信息；</a:t>
            </a:r>
          </a:p>
          <a:p>
            <a:pPr lvl="1" eaLnBrk="1" hangingPunct="1">
              <a:lnSpc>
                <a:spcPct val="105000"/>
              </a:lnSpc>
              <a:buFont typeface="Wingdings" pitchFamily="2" charset="2"/>
              <a:buNone/>
            </a:pPr>
            <a:r>
              <a:rPr lang="en-US" altLang="zh-CN" sz="2000" smtClean="0"/>
              <a:t>7</a:t>
            </a:r>
            <a:r>
              <a:rPr lang="zh-CN" altLang="en-US" sz="2000" smtClean="0"/>
              <a:t>）显示删除成功信息；</a:t>
            </a:r>
          </a:p>
          <a:p>
            <a:pPr lvl="1" eaLnBrk="1" hangingPunct="1">
              <a:lnSpc>
                <a:spcPct val="105000"/>
              </a:lnSpc>
              <a:buFont typeface="Wingdings" pitchFamily="2" charset="2"/>
              <a:buNone/>
            </a:pPr>
            <a:r>
              <a:rPr lang="en-US" altLang="zh-CN" sz="2000" smtClean="0"/>
              <a:t>8</a:t>
            </a:r>
            <a:r>
              <a:rPr lang="zh-CN" altLang="en-US" sz="2000" smtClean="0"/>
              <a:t>）结束。</a:t>
            </a:r>
          </a:p>
        </p:txBody>
      </p:sp>
    </p:spTree>
  </p:cSld>
  <p:clrMapOvr>
    <a:masterClrMapping/>
  </p:clrMapOvr>
  <p:transition>
    <p:random/>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灯片编号占位符 5"/>
          <p:cNvSpPr>
            <a:spLocks noGrp="1"/>
          </p:cNvSpPr>
          <p:nvPr>
            <p:ph type="sldNum" sz="quarter" idx="12"/>
          </p:nvPr>
        </p:nvSpPr>
        <p:spPr>
          <a:noFill/>
        </p:spPr>
        <p:txBody>
          <a:bodyPr/>
          <a:lstStyle/>
          <a:p>
            <a:r>
              <a:rPr lang="en-US" altLang="zh-CN" smtClean="0"/>
              <a:t>-</a:t>
            </a:r>
            <a:fld id="{F895C238-6CC5-406B-B36F-2220AAE4D33E}" type="slidenum">
              <a:rPr lang="en-US" altLang="zh-CN" smtClean="0"/>
              <a:pPr/>
              <a:t>32</a:t>
            </a:fld>
            <a:r>
              <a:rPr lang="en-US" altLang="zh-CN" smtClean="0"/>
              <a:t>-</a:t>
            </a:r>
          </a:p>
        </p:txBody>
      </p:sp>
      <p:sp>
        <p:nvSpPr>
          <p:cNvPr id="280579" name="Rectangle 2"/>
          <p:cNvSpPr>
            <a:spLocks noGrp="1" noChangeArrowheads="1"/>
          </p:cNvSpPr>
          <p:nvPr>
            <p:ph type="title"/>
          </p:nvPr>
        </p:nvSpPr>
        <p:spPr/>
        <p:txBody>
          <a:bodyPr/>
          <a:lstStyle/>
          <a:p>
            <a:pPr eaLnBrk="1" hangingPunct="1"/>
            <a:r>
              <a:rPr lang="zh-CN" altLang="en-US" dirty="0" smtClean="0"/>
              <a:t>动态图比较</a:t>
            </a:r>
          </a:p>
        </p:txBody>
      </p:sp>
      <p:sp>
        <p:nvSpPr>
          <p:cNvPr id="439299" name="Rectangle 3"/>
          <p:cNvSpPr>
            <a:spLocks noGrp="1" noChangeArrowheads="1"/>
          </p:cNvSpPr>
          <p:nvPr>
            <p:ph type="body" idx="1"/>
          </p:nvPr>
        </p:nvSpPr>
        <p:spPr/>
        <p:txBody>
          <a:bodyPr/>
          <a:lstStyle/>
          <a:p>
            <a:pPr eaLnBrk="1" hangingPunct="1">
              <a:spcBef>
                <a:spcPct val="30000"/>
              </a:spcBef>
              <a:defRPr/>
            </a:pPr>
            <a:r>
              <a:rPr lang="zh-CN" altLang="en-US" sz="2800" u="sng" dirty="0" smtClean="0">
                <a:solidFill>
                  <a:srgbClr val="660066"/>
                </a:solidFill>
              </a:rPr>
              <a:t>交互图（顺序图、</a:t>
            </a:r>
            <a:r>
              <a:rPr lang="zh-CN" altLang="en-US" sz="2800" u="sng" dirty="0">
                <a:solidFill>
                  <a:srgbClr val="660066"/>
                </a:solidFill>
              </a:rPr>
              <a:t>通信</a:t>
            </a:r>
            <a:r>
              <a:rPr lang="zh-CN" altLang="en-US" sz="2800" u="sng" dirty="0" smtClean="0">
                <a:solidFill>
                  <a:srgbClr val="660066"/>
                </a:solidFill>
              </a:rPr>
              <a:t>图）</a:t>
            </a:r>
            <a:r>
              <a:rPr lang="zh-CN" altLang="en-US" sz="2800" u="sng" dirty="0" smtClean="0">
                <a:solidFill>
                  <a:srgbClr val="660066"/>
                </a:solidFill>
                <a:effectLst>
                  <a:outerShdw blurRad="38100" dist="38100" dir="2700000" algn="tl">
                    <a:srgbClr val="C0C0C0"/>
                  </a:outerShdw>
                </a:effectLst>
              </a:rPr>
              <a:t>：</a:t>
            </a:r>
            <a:r>
              <a:rPr lang="zh-CN" altLang="en-US" sz="2800" dirty="0" smtClean="0"/>
              <a:t>适合描述</a:t>
            </a:r>
            <a:r>
              <a:rPr lang="zh-CN" altLang="en-US" sz="2800" dirty="0" smtClean="0">
                <a:solidFill>
                  <a:schemeClr val="hlink"/>
                </a:solidFill>
              </a:rPr>
              <a:t>单个用例中多个对象</a:t>
            </a:r>
            <a:r>
              <a:rPr lang="zh-CN" altLang="en-US" sz="2800" dirty="0" smtClean="0"/>
              <a:t>之间的协作行为</a:t>
            </a:r>
          </a:p>
          <a:p>
            <a:pPr eaLnBrk="1" hangingPunct="1">
              <a:spcBef>
                <a:spcPct val="30000"/>
              </a:spcBef>
              <a:defRPr/>
            </a:pPr>
            <a:r>
              <a:rPr lang="zh-CN" altLang="en-US" sz="2800" u="sng" dirty="0" smtClean="0">
                <a:solidFill>
                  <a:srgbClr val="660066"/>
                </a:solidFill>
              </a:rPr>
              <a:t>状态</a:t>
            </a:r>
            <a:r>
              <a:rPr lang="zh-CN" altLang="en-US" sz="2800" u="sng" dirty="0">
                <a:solidFill>
                  <a:srgbClr val="660066"/>
                </a:solidFill>
              </a:rPr>
              <a:t>机</a:t>
            </a:r>
            <a:r>
              <a:rPr lang="zh-CN" altLang="en-US" sz="2800" u="sng" dirty="0" smtClean="0">
                <a:solidFill>
                  <a:srgbClr val="660066"/>
                </a:solidFill>
              </a:rPr>
              <a:t>图</a:t>
            </a:r>
            <a:r>
              <a:rPr lang="zh-CN" altLang="en-US" sz="2800" u="sng" dirty="0" smtClean="0">
                <a:solidFill>
                  <a:srgbClr val="660066"/>
                </a:solidFill>
              </a:rPr>
              <a:t>：</a:t>
            </a:r>
            <a:r>
              <a:rPr lang="zh-CN" altLang="en-US" sz="2800" dirty="0" smtClean="0"/>
              <a:t>适合描述跨越</a:t>
            </a:r>
            <a:r>
              <a:rPr lang="zh-CN" altLang="en-US" sz="2800" dirty="0" smtClean="0">
                <a:solidFill>
                  <a:schemeClr val="hlink"/>
                </a:solidFill>
              </a:rPr>
              <a:t>多个用例的单个对象</a:t>
            </a:r>
            <a:r>
              <a:rPr lang="zh-CN" altLang="en-US" sz="2800" dirty="0" smtClean="0"/>
              <a:t>的行为，不适合描述多个对象之间的协作行为</a:t>
            </a:r>
          </a:p>
          <a:p>
            <a:pPr eaLnBrk="1" hangingPunct="1">
              <a:spcBef>
                <a:spcPct val="30000"/>
              </a:spcBef>
              <a:defRPr/>
            </a:pPr>
            <a:r>
              <a:rPr lang="zh-CN" altLang="en-US" sz="2800" u="sng" dirty="0" smtClean="0">
                <a:solidFill>
                  <a:srgbClr val="660066"/>
                </a:solidFill>
              </a:rPr>
              <a:t>活动图：</a:t>
            </a:r>
            <a:r>
              <a:rPr lang="zh-CN" altLang="en-US" sz="2800" dirty="0" smtClean="0"/>
              <a:t>适合描述</a:t>
            </a:r>
            <a:r>
              <a:rPr lang="zh-CN" altLang="en-US" sz="2800" dirty="0" smtClean="0">
                <a:solidFill>
                  <a:schemeClr val="hlink"/>
                </a:solidFill>
              </a:rPr>
              <a:t>多个对象跨越多个用例</a:t>
            </a:r>
            <a:r>
              <a:rPr lang="zh-CN" altLang="en-US" sz="2800" dirty="0" smtClean="0"/>
              <a:t>时的总面貌</a:t>
            </a:r>
          </a:p>
          <a:p>
            <a:pPr eaLnBrk="1" hangingPunct="1">
              <a:spcBef>
                <a:spcPct val="30000"/>
              </a:spcBef>
              <a:defRPr/>
            </a:pPr>
            <a:r>
              <a:rPr lang="zh-CN" altLang="en-US" sz="2800" dirty="0" smtClean="0"/>
              <a:t>不应对系统中的每个类都画</a:t>
            </a:r>
            <a:r>
              <a:rPr lang="zh-CN" altLang="en-US" sz="2800" dirty="0" smtClean="0"/>
              <a:t>状态机图</a:t>
            </a:r>
            <a:r>
              <a:rPr lang="zh-CN" altLang="en-US" sz="2800" dirty="0" smtClean="0"/>
              <a:t>，而只应对某些关键类建立</a:t>
            </a:r>
            <a:r>
              <a:rPr lang="zh-CN" altLang="en-US" sz="2800" dirty="0"/>
              <a:t>状态机图</a:t>
            </a:r>
            <a:r>
              <a:rPr lang="zh-CN" altLang="en-US" sz="2800" dirty="0" smtClean="0"/>
              <a:t>；而且应将</a:t>
            </a:r>
            <a:r>
              <a:rPr lang="zh-CN" altLang="en-US" sz="2800" dirty="0"/>
              <a:t>状态机图</a:t>
            </a:r>
            <a:r>
              <a:rPr lang="zh-CN" altLang="en-US" sz="2800" dirty="0" smtClean="0"/>
              <a:t>与其它技术组合使用</a:t>
            </a: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39299">
                                            <p:txEl>
                                              <p:pRg st="0" end="0"/>
                                            </p:txEl>
                                          </p:spTgt>
                                        </p:tgtEl>
                                        <p:attrNameLst>
                                          <p:attrName>style.visibility</p:attrName>
                                        </p:attrNameLst>
                                      </p:cBhvr>
                                      <p:to>
                                        <p:strVal val="visible"/>
                                      </p:to>
                                    </p:set>
                                    <p:animEffect transition="in" filter="wipe(left)">
                                      <p:cBhvr>
                                        <p:cTn id="7" dur="1000"/>
                                        <p:tgtEl>
                                          <p:spTgt spid="4392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39299">
                                            <p:txEl>
                                              <p:pRg st="1" end="1"/>
                                            </p:txEl>
                                          </p:spTgt>
                                        </p:tgtEl>
                                        <p:attrNameLst>
                                          <p:attrName>style.visibility</p:attrName>
                                        </p:attrNameLst>
                                      </p:cBhvr>
                                      <p:to>
                                        <p:strVal val="visible"/>
                                      </p:to>
                                    </p:set>
                                    <p:animEffect transition="in" filter="wipe(left)">
                                      <p:cBhvr>
                                        <p:cTn id="12" dur="1000"/>
                                        <p:tgtEl>
                                          <p:spTgt spid="4392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39299">
                                            <p:txEl>
                                              <p:pRg st="2" end="2"/>
                                            </p:txEl>
                                          </p:spTgt>
                                        </p:tgtEl>
                                        <p:attrNameLst>
                                          <p:attrName>style.visibility</p:attrName>
                                        </p:attrNameLst>
                                      </p:cBhvr>
                                      <p:to>
                                        <p:strVal val="visible"/>
                                      </p:to>
                                    </p:set>
                                    <p:animEffect transition="in" filter="wipe(left)">
                                      <p:cBhvr>
                                        <p:cTn id="17" dur="1000"/>
                                        <p:tgtEl>
                                          <p:spTgt spid="4392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9299">
                                            <p:txEl>
                                              <p:pRg st="3" end="3"/>
                                            </p:txEl>
                                          </p:spTgt>
                                        </p:tgtEl>
                                        <p:attrNameLst>
                                          <p:attrName>style.visibility</p:attrName>
                                        </p:attrNameLst>
                                      </p:cBhvr>
                                      <p:to>
                                        <p:strVal val="visible"/>
                                      </p:to>
                                    </p:set>
                                    <p:animEffect transition="in" filter="wipe(left)">
                                      <p:cBhvr>
                                        <p:cTn id="22" dur="1000"/>
                                        <p:tgtEl>
                                          <p:spTgt spid="439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灯片编号占位符 5"/>
          <p:cNvSpPr>
            <a:spLocks noGrp="1"/>
          </p:cNvSpPr>
          <p:nvPr>
            <p:ph type="sldNum" sz="quarter" idx="12"/>
          </p:nvPr>
        </p:nvSpPr>
        <p:spPr>
          <a:noFill/>
        </p:spPr>
        <p:txBody>
          <a:bodyPr/>
          <a:lstStyle/>
          <a:p>
            <a:r>
              <a:rPr lang="en-US" altLang="zh-CN" smtClean="0"/>
              <a:t>-</a:t>
            </a:r>
            <a:fld id="{E7D25CBE-C7F6-4B75-A6A9-9592C5A66193}" type="slidenum">
              <a:rPr lang="en-US" altLang="zh-CN" smtClean="0"/>
              <a:pPr/>
              <a:t>4</a:t>
            </a:fld>
            <a:r>
              <a:rPr lang="en-US" altLang="zh-CN" smtClean="0"/>
              <a:t>-</a:t>
            </a:r>
          </a:p>
        </p:txBody>
      </p:sp>
      <p:sp>
        <p:nvSpPr>
          <p:cNvPr id="261123" name="Rectangle 2"/>
          <p:cNvSpPr>
            <a:spLocks noGrp="1" noChangeArrowheads="1"/>
          </p:cNvSpPr>
          <p:nvPr>
            <p:ph type="title"/>
          </p:nvPr>
        </p:nvSpPr>
        <p:spPr/>
        <p:txBody>
          <a:bodyPr/>
          <a:lstStyle/>
          <a:p>
            <a:pPr eaLnBrk="1" hangingPunct="1"/>
            <a:r>
              <a:rPr lang="zh-CN" altLang="en-US" smtClean="0"/>
              <a:t>工作流建模</a:t>
            </a:r>
          </a:p>
        </p:txBody>
      </p:sp>
      <p:sp>
        <p:nvSpPr>
          <p:cNvPr id="261124" name="Rectangle 3"/>
          <p:cNvSpPr>
            <a:spLocks noGrp="1" noChangeArrowheads="1"/>
          </p:cNvSpPr>
          <p:nvPr>
            <p:ph type="body" idx="1"/>
          </p:nvPr>
        </p:nvSpPr>
        <p:spPr>
          <a:xfrm>
            <a:off x="755650" y="1628775"/>
            <a:ext cx="7772400" cy="1944688"/>
          </a:xfrm>
        </p:spPr>
        <p:txBody>
          <a:bodyPr/>
          <a:lstStyle/>
          <a:p>
            <a:pPr eaLnBrk="1" hangingPunct="1"/>
            <a:r>
              <a:rPr lang="zh-CN" altLang="en-US" sz="2400" smtClean="0">
                <a:latin typeface="黑体" pitchFamily="2" charset="-122"/>
              </a:rPr>
              <a:t>工作流</a:t>
            </a:r>
            <a:r>
              <a:rPr lang="zh-CN" altLang="en-US" sz="2400" smtClean="0">
                <a:latin typeface="楷体_GB2312" pitchFamily="49" charset="-122"/>
              </a:rPr>
              <a:t>是计算机化的业务过程。信息系统开发的业务过程重组需要建立详细的工作流模型，用活动图可以有效地建立工作流模型。</a:t>
            </a:r>
            <a:endParaRPr lang="en-US" altLang="zh-CN" sz="2400" smtClean="0">
              <a:latin typeface="楷体_GB2312" pitchFamily="49" charset="-122"/>
            </a:endParaRPr>
          </a:p>
        </p:txBody>
      </p:sp>
      <p:sp>
        <p:nvSpPr>
          <p:cNvPr id="261125" name="Text Box 4"/>
          <p:cNvSpPr txBox="1">
            <a:spLocks noChangeArrowheads="1"/>
          </p:cNvSpPr>
          <p:nvPr/>
        </p:nvSpPr>
        <p:spPr bwMode="auto">
          <a:xfrm>
            <a:off x="3275013" y="6300028"/>
            <a:ext cx="2376487" cy="369332"/>
          </a:xfrm>
          <a:prstGeom prst="rect">
            <a:avLst/>
          </a:prstGeom>
          <a:noFill/>
          <a:ln w="9525">
            <a:noFill/>
            <a:miter lim="800000"/>
            <a:headEnd/>
            <a:tailEnd/>
          </a:ln>
        </p:spPr>
        <p:txBody>
          <a:bodyPr wrap="square">
            <a:spAutoFit/>
          </a:bodyPr>
          <a:lstStyle/>
          <a:p>
            <a:pPr algn="ctr" eaLnBrk="0" hangingPunct="0">
              <a:spcBef>
                <a:spcPct val="50000"/>
              </a:spcBef>
            </a:pPr>
            <a:r>
              <a:rPr kumimoji="0" lang="zh-CN" altLang="en-US" sz="1800" b="1" dirty="0">
                <a:latin typeface="Arial" charset="0"/>
              </a:rPr>
              <a:t>工作流的例子</a:t>
            </a:r>
          </a:p>
        </p:txBody>
      </p:sp>
      <p:pic>
        <p:nvPicPr>
          <p:cNvPr id="261126" name="Picture 5"/>
          <p:cNvPicPr>
            <a:picLocks noChangeAspect="1" noChangeArrowheads="1"/>
          </p:cNvPicPr>
          <p:nvPr/>
        </p:nvPicPr>
        <p:blipFill>
          <a:blip r:embed="rId2" cstate="print"/>
          <a:srcRect/>
          <a:stretch>
            <a:fillRect/>
          </a:stretch>
        </p:blipFill>
        <p:spPr bwMode="auto">
          <a:xfrm>
            <a:off x="1403350" y="2733675"/>
            <a:ext cx="6119813" cy="3648075"/>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灯片编号占位符 5"/>
          <p:cNvSpPr>
            <a:spLocks noGrp="1"/>
          </p:cNvSpPr>
          <p:nvPr>
            <p:ph type="sldNum" sz="quarter" idx="12"/>
          </p:nvPr>
        </p:nvSpPr>
        <p:spPr>
          <a:noFill/>
        </p:spPr>
        <p:txBody>
          <a:bodyPr/>
          <a:lstStyle/>
          <a:p>
            <a:r>
              <a:rPr lang="en-US" altLang="zh-CN" smtClean="0"/>
              <a:t>-</a:t>
            </a:r>
            <a:fld id="{4D197B12-874A-4CE9-A056-D7B2442A8114}" type="slidenum">
              <a:rPr lang="en-US" altLang="zh-CN" smtClean="0"/>
              <a:pPr/>
              <a:t>5</a:t>
            </a:fld>
            <a:r>
              <a:rPr lang="en-US" altLang="zh-CN" smtClean="0"/>
              <a:t>-</a:t>
            </a:r>
          </a:p>
        </p:txBody>
      </p:sp>
      <p:sp>
        <p:nvSpPr>
          <p:cNvPr id="262147" name="Rectangle 2"/>
          <p:cNvSpPr>
            <a:spLocks noGrp="1" noChangeArrowheads="1"/>
          </p:cNvSpPr>
          <p:nvPr>
            <p:ph type="title"/>
          </p:nvPr>
        </p:nvSpPr>
        <p:spPr/>
        <p:txBody>
          <a:bodyPr/>
          <a:lstStyle/>
          <a:p>
            <a:pPr eaLnBrk="1" hangingPunct="1"/>
            <a:r>
              <a:rPr lang="zh-CN" altLang="en-US" smtClean="0"/>
              <a:t>算法流程建模</a:t>
            </a:r>
          </a:p>
        </p:txBody>
      </p:sp>
      <p:sp>
        <p:nvSpPr>
          <p:cNvPr id="262148" name="Rectangle 3"/>
          <p:cNvSpPr>
            <a:spLocks noGrp="1" noChangeArrowheads="1"/>
          </p:cNvSpPr>
          <p:nvPr>
            <p:ph type="body" idx="1"/>
          </p:nvPr>
        </p:nvSpPr>
        <p:spPr>
          <a:xfrm>
            <a:off x="755650" y="1628775"/>
            <a:ext cx="7772400" cy="1296988"/>
          </a:xfrm>
        </p:spPr>
        <p:txBody>
          <a:bodyPr/>
          <a:lstStyle/>
          <a:p>
            <a:pPr eaLnBrk="1" hangingPunct="1"/>
            <a:r>
              <a:rPr lang="zh-CN" altLang="en-US" sz="2800" smtClean="0">
                <a:ea typeface="楷体_GB2312" pitchFamily="49" charset="-122"/>
              </a:rPr>
              <a:t>可以用活动图描述一个算法的流程，一个类中操作的处理流程。</a:t>
            </a:r>
            <a:r>
              <a:rPr lang="zh-CN" altLang="en-US" sz="2800" smtClean="0"/>
              <a:t> </a:t>
            </a:r>
          </a:p>
        </p:txBody>
      </p:sp>
      <p:sp>
        <p:nvSpPr>
          <p:cNvPr id="262149" name="Text Box 4"/>
          <p:cNvSpPr txBox="1">
            <a:spLocks noChangeArrowheads="1"/>
          </p:cNvSpPr>
          <p:nvPr/>
        </p:nvSpPr>
        <p:spPr bwMode="auto">
          <a:xfrm>
            <a:off x="3348038" y="6157913"/>
            <a:ext cx="2376487" cy="366712"/>
          </a:xfrm>
          <a:prstGeom prst="rect">
            <a:avLst/>
          </a:prstGeom>
          <a:noFill/>
          <a:ln w="9525">
            <a:noFill/>
            <a:miter lim="800000"/>
            <a:headEnd/>
            <a:tailEnd/>
          </a:ln>
        </p:spPr>
        <p:txBody>
          <a:bodyPr>
            <a:spAutoFit/>
          </a:bodyPr>
          <a:lstStyle/>
          <a:p>
            <a:pPr algn="ctr" eaLnBrk="0" hangingPunct="0">
              <a:spcBef>
                <a:spcPct val="50000"/>
              </a:spcBef>
            </a:pPr>
            <a:r>
              <a:rPr kumimoji="0" lang="zh-CN" altLang="en-US" sz="1800" b="1">
                <a:latin typeface="Arial" charset="0"/>
              </a:rPr>
              <a:t>算法流程</a:t>
            </a:r>
          </a:p>
        </p:txBody>
      </p:sp>
      <p:pic>
        <p:nvPicPr>
          <p:cNvPr id="262150" name="Picture 5"/>
          <p:cNvPicPr>
            <a:picLocks noChangeAspect="1" noChangeArrowheads="1"/>
          </p:cNvPicPr>
          <p:nvPr/>
        </p:nvPicPr>
        <p:blipFill>
          <a:blip r:embed="rId2" cstate="print"/>
          <a:srcRect/>
          <a:stretch>
            <a:fillRect/>
          </a:stretch>
        </p:blipFill>
        <p:spPr bwMode="auto">
          <a:xfrm>
            <a:off x="755650" y="2565400"/>
            <a:ext cx="7777163" cy="3602038"/>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灯片编号占位符 3"/>
          <p:cNvSpPr>
            <a:spLocks noGrp="1"/>
          </p:cNvSpPr>
          <p:nvPr>
            <p:ph type="sldNum" sz="quarter" idx="12"/>
          </p:nvPr>
        </p:nvSpPr>
        <p:spPr>
          <a:noFill/>
        </p:spPr>
        <p:txBody>
          <a:bodyPr/>
          <a:lstStyle/>
          <a:p>
            <a:r>
              <a:rPr lang="en-US" altLang="zh-CN" smtClean="0"/>
              <a:t>-</a:t>
            </a:r>
            <a:fld id="{F227BD48-3B53-4C91-B11E-6B748E0231D6}" type="slidenum">
              <a:rPr lang="en-US" altLang="zh-CN" smtClean="0"/>
              <a:pPr/>
              <a:t>6</a:t>
            </a:fld>
            <a:r>
              <a:rPr lang="en-US" altLang="zh-CN" smtClean="0"/>
              <a:t>-</a:t>
            </a:r>
          </a:p>
        </p:txBody>
      </p:sp>
      <p:sp>
        <p:nvSpPr>
          <p:cNvPr id="263171" name="Rectangle 2"/>
          <p:cNvSpPr>
            <a:spLocks noGrp="1" noChangeArrowheads="1"/>
          </p:cNvSpPr>
          <p:nvPr>
            <p:ph type="title" idx="4294967295"/>
          </p:nvPr>
        </p:nvSpPr>
        <p:spPr>
          <a:xfrm>
            <a:off x="723900" y="620713"/>
            <a:ext cx="7793038" cy="855662"/>
          </a:xfrm>
        </p:spPr>
        <p:txBody>
          <a:bodyPr anchor="ctr"/>
          <a:lstStyle/>
          <a:p>
            <a:pPr eaLnBrk="1" hangingPunct="1"/>
            <a:r>
              <a:rPr lang="en-US" altLang="zh-CN" dirty="0" smtClean="0"/>
              <a:t>3 </a:t>
            </a:r>
            <a:r>
              <a:rPr lang="zh-CN" altLang="en-US" dirty="0" smtClean="0"/>
              <a:t>活动图组成</a:t>
            </a:r>
          </a:p>
        </p:txBody>
      </p:sp>
      <p:sp>
        <p:nvSpPr>
          <p:cNvPr id="263172" name="Rectangle 3"/>
          <p:cNvSpPr>
            <a:spLocks noGrp="1" noChangeArrowheads="1"/>
          </p:cNvSpPr>
          <p:nvPr>
            <p:ph type="body" idx="4294967295"/>
          </p:nvPr>
        </p:nvSpPr>
        <p:spPr/>
        <p:txBody>
          <a:bodyPr/>
          <a:lstStyle/>
          <a:p>
            <a:pPr eaLnBrk="1" hangingPunct="1">
              <a:lnSpc>
                <a:spcPct val="90000"/>
              </a:lnSpc>
            </a:pPr>
            <a:r>
              <a:rPr lang="zh-CN" altLang="en-US" dirty="0" smtClean="0"/>
              <a:t>状态</a:t>
            </a:r>
          </a:p>
          <a:p>
            <a:pPr lvl="1" eaLnBrk="1" hangingPunct="1">
              <a:lnSpc>
                <a:spcPct val="90000"/>
              </a:lnSpc>
            </a:pPr>
            <a:r>
              <a:rPr lang="zh-CN" altLang="en-US" dirty="0" smtClean="0"/>
              <a:t>动作状态</a:t>
            </a:r>
          </a:p>
          <a:p>
            <a:pPr lvl="1" eaLnBrk="1" hangingPunct="1">
              <a:lnSpc>
                <a:spcPct val="90000"/>
              </a:lnSpc>
            </a:pPr>
            <a:r>
              <a:rPr lang="zh-CN" altLang="en-US" dirty="0" smtClean="0"/>
              <a:t>活动状态</a:t>
            </a:r>
          </a:p>
          <a:p>
            <a:pPr eaLnBrk="1" hangingPunct="1">
              <a:lnSpc>
                <a:spcPct val="90000"/>
              </a:lnSpc>
            </a:pPr>
            <a:r>
              <a:rPr lang="zh-CN" altLang="en-US" dirty="0" smtClean="0"/>
              <a:t>转换</a:t>
            </a:r>
          </a:p>
          <a:p>
            <a:pPr eaLnBrk="1" hangingPunct="1">
              <a:lnSpc>
                <a:spcPct val="90000"/>
              </a:lnSpc>
            </a:pPr>
            <a:r>
              <a:rPr lang="zh-CN" altLang="en-US" dirty="0" smtClean="0"/>
              <a:t>分支（合并）</a:t>
            </a:r>
          </a:p>
          <a:p>
            <a:pPr eaLnBrk="1" hangingPunct="1">
              <a:lnSpc>
                <a:spcPct val="90000"/>
              </a:lnSpc>
            </a:pPr>
            <a:r>
              <a:rPr lang="zh-CN" altLang="en-US" dirty="0" smtClean="0"/>
              <a:t>分叉</a:t>
            </a:r>
          </a:p>
          <a:p>
            <a:pPr eaLnBrk="1" hangingPunct="1">
              <a:lnSpc>
                <a:spcPct val="90000"/>
              </a:lnSpc>
            </a:pPr>
            <a:r>
              <a:rPr lang="zh-CN" altLang="en-US" dirty="0" smtClean="0"/>
              <a:t>汇合</a:t>
            </a:r>
          </a:p>
          <a:p>
            <a:pPr eaLnBrk="1" hangingPunct="1">
              <a:lnSpc>
                <a:spcPct val="90000"/>
              </a:lnSpc>
            </a:pPr>
            <a:r>
              <a:rPr lang="zh-CN" altLang="en-US" dirty="0" smtClean="0"/>
              <a:t>泳道</a:t>
            </a:r>
          </a:p>
        </p:txBody>
      </p:sp>
      <p:pic>
        <p:nvPicPr>
          <p:cNvPr id="263173" name="Picture 4"/>
          <p:cNvPicPr>
            <a:picLocks noChangeAspect="1" noChangeArrowheads="1"/>
          </p:cNvPicPr>
          <p:nvPr/>
        </p:nvPicPr>
        <p:blipFill>
          <a:blip r:embed="rId2" cstate="print"/>
          <a:srcRect/>
          <a:stretch>
            <a:fillRect/>
          </a:stretch>
        </p:blipFill>
        <p:spPr bwMode="auto">
          <a:xfrm>
            <a:off x="7092950" y="549275"/>
            <a:ext cx="952500" cy="5707063"/>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灯片编号占位符 3"/>
          <p:cNvSpPr>
            <a:spLocks noGrp="1"/>
          </p:cNvSpPr>
          <p:nvPr>
            <p:ph type="sldNum" sz="quarter" idx="12"/>
          </p:nvPr>
        </p:nvSpPr>
        <p:spPr>
          <a:noFill/>
        </p:spPr>
        <p:txBody>
          <a:bodyPr/>
          <a:lstStyle/>
          <a:p>
            <a:r>
              <a:rPr lang="en-US" altLang="zh-CN" smtClean="0"/>
              <a:t>-</a:t>
            </a:r>
            <a:fld id="{83C9627B-5207-4B9A-8045-BF9E50E5E9F2}" type="slidenum">
              <a:rPr lang="en-US" altLang="zh-CN" smtClean="0"/>
              <a:pPr/>
              <a:t>7</a:t>
            </a:fld>
            <a:r>
              <a:rPr lang="en-US" altLang="zh-CN" smtClean="0"/>
              <a:t>-</a:t>
            </a:r>
          </a:p>
        </p:txBody>
      </p:sp>
      <p:sp>
        <p:nvSpPr>
          <p:cNvPr id="264195" name="Rectangle 2"/>
          <p:cNvSpPr>
            <a:spLocks noGrp="1" noChangeArrowheads="1"/>
          </p:cNvSpPr>
          <p:nvPr>
            <p:ph type="title" idx="4294967295"/>
          </p:nvPr>
        </p:nvSpPr>
        <p:spPr>
          <a:xfrm>
            <a:off x="539750" y="549275"/>
            <a:ext cx="7793038" cy="927100"/>
          </a:xfrm>
        </p:spPr>
        <p:txBody>
          <a:bodyPr anchor="ctr"/>
          <a:lstStyle/>
          <a:p>
            <a:pPr eaLnBrk="1" hangingPunct="1"/>
            <a:r>
              <a:rPr lang="zh-CN" altLang="en-US" smtClean="0"/>
              <a:t>状态</a:t>
            </a:r>
          </a:p>
        </p:txBody>
      </p:sp>
      <p:sp>
        <p:nvSpPr>
          <p:cNvPr id="264196" name="Rectangle 4"/>
          <p:cNvSpPr>
            <a:spLocks noGrp="1" noChangeArrowheads="1"/>
          </p:cNvSpPr>
          <p:nvPr>
            <p:ph type="body" idx="4294967295"/>
          </p:nvPr>
        </p:nvSpPr>
        <p:spPr>
          <a:xfrm>
            <a:off x="457200" y="1628775"/>
            <a:ext cx="8229600" cy="4543425"/>
          </a:xfrm>
          <a:noFill/>
        </p:spPr>
        <p:txBody>
          <a:bodyPr/>
          <a:lstStyle/>
          <a:p>
            <a:pPr algn="just" eaLnBrk="1" hangingPunct="1"/>
            <a:r>
              <a:rPr lang="en-US" altLang="zh-CN" sz="2800" dirty="0" smtClean="0">
                <a:solidFill>
                  <a:schemeClr val="hlink"/>
                </a:solidFill>
              </a:rPr>
              <a:t>State</a:t>
            </a:r>
          </a:p>
          <a:p>
            <a:pPr lvl="1" algn="just" eaLnBrk="1" hangingPunct="1"/>
            <a:r>
              <a:rPr lang="zh-CN" altLang="en-US" sz="2400" dirty="0" smtClean="0"/>
              <a:t>状态是指在对象的生命周期中满足某些条件、执行某些活动或等待某些事件时的一个条件或状况。</a:t>
            </a:r>
          </a:p>
          <a:p>
            <a:pPr lvl="1" algn="just" eaLnBrk="1" hangingPunct="1"/>
            <a:r>
              <a:rPr lang="zh-CN" altLang="en-US" sz="2400" dirty="0" smtClean="0"/>
              <a:t>活动图中的状态包括动作状态和活动状态。</a:t>
            </a:r>
          </a:p>
          <a:p>
            <a:pPr algn="just" eaLnBrk="1" hangingPunct="1"/>
            <a:r>
              <a:rPr lang="zh-CN" altLang="en-US" sz="2800" dirty="0" smtClean="0">
                <a:solidFill>
                  <a:schemeClr val="hlink"/>
                </a:solidFill>
              </a:rPr>
              <a:t>动作状态</a:t>
            </a:r>
          </a:p>
          <a:p>
            <a:pPr lvl="1" algn="just" eaLnBrk="1" hangingPunct="1"/>
            <a:r>
              <a:rPr lang="zh-CN" altLang="en-US" sz="2400" dirty="0" smtClean="0"/>
              <a:t>对象的动作状态是活动图中最小单位的构造块，表示原子动作。</a:t>
            </a:r>
          </a:p>
          <a:p>
            <a:pPr lvl="1" algn="just" eaLnBrk="1" hangingPunct="1"/>
            <a:r>
              <a:rPr lang="zh-CN" altLang="en-US" sz="2400" dirty="0" smtClean="0"/>
              <a:t>动作状态有三个特性：</a:t>
            </a:r>
          </a:p>
          <a:p>
            <a:pPr lvl="2" algn="just" eaLnBrk="1" hangingPunct="1"/>
            <a:r>
              <a:rPr lang="zh-CN" altLang="en-US" sz="2000" dirty="0" smtClean="0"/>
              <a:t>原子性</a:t>
            </a:r>
          </a:p>
          <a:p>
            <a:pPr lvl="2" algn="just" eaLnBrk="1" hangingPunct="1"/>
            <a:r>
              <a:rPr lang="zh-CN" altLang="en-US" sz="2000" dirty="0" smtClean="0"/>
              <a:t>不可中断性</a:t>
            </a:r>
          </a:p>
          <a:p>
            <a:pPr lvl="2" algn="just" eaLnBrk="1" hangingPunct="1"/>
            <a:r>
              <a:rPr lang="zh-CN" altLang="en-US" sz="2000" dirty="0" smtClean="0"/>
              <a:t>瞬时性  </a:t>
            </a:r>
          </a:p>
        </p:txBody>
      </p:sp>
    </p:spTree>
  </p:cSld>
  <p:clrMapOvr>
    <a:masterClrMapping/>
  </p:clrMapOvr>
  <p:transition>
    <p:rand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灯片编号占位符 3"/>
          <p:cNvSpPr>
            <a:spLocks noGrp="1"/>
          </p:cNvSpPr>
          <p:nvPr>
            <p:ph type="sldNum" sz="quarter" idx="12"/>
          </p:nvPr>
        </p:nvSpPr>
        <p:spPr>
          <a:noFill/>
        </p:spPr>
        <p:txBody>
          <a:bodyPr/>
          <a:lstStyle/>
          <a:p>
            <a:r>
              <a:rPr lang="en-US" altLang="zh-CN" smtClean="0"/>
              <a:t>-</a:t>
            </a:r>
            <a:fld id="{44CE6180-3A09-4940-B4C0-961EBCB32606}" type="slidenum">
              <a:rPr lang="en-US" altLang="zh-CN" smtClean="0"/>
              <a:pPr/>
              <a:t>8</a:t>
            </a:fld>
            <a:r>
              <a:rPr lang="en-US" altLang="zh-CN" smtClean="0"/>
              <a:t>-</a:t>
            </a:r>
          </a:p>
        </p:txBody>
      </p:sp>
      <p:sp>
        <p:nvSpPr>
          <p:cNvPr id="265219" name="Rectangle 3"/>
          <p:cNvSpPr>
            <a:spLocks noGrp="1" noChangeArrowheads="1"/>
          </p:cNvSpPr>
          <p:nvPr>
            <p:ph type="body" idx="4294967295"/>
          </p:nvPr>
        </p:nvSpPr>
        <p:spPr>
          <a:xfrm>
            <a:off x="468313" y="1557338"/>
            <a:ext cx="7848600" cy="4752975"/>
          </a:xfrm>
        </p:spPr>
        <p:txBody>
          <a:bodyPr/>
          <a:lstStyle/>
          <a:p>
            <a:pPr algn="just" eaLnBrk="1" hangingPunct="1"/>
            <a:r>
              <a:rPr lang="zh-CN" altLang="en-US" sz="2800" dirty="0" smtClean="0">
                <a:solidFill>
                  <a:schemeClr val="hlink"/>
                </a:solidFill>
              </a:rPr>
              <a:t>活动状态</a:t>
            </a:r>
          </a:p>
          <a:p>
            <a:pPr lvl="1" algn="just" eaLnBrk="1" hangingPunct="1">
              <a:spcBef>
                <a:spcPct val="25000"/>
              </a:spcBef>
            </a:pPr>
            <a:r>
              <a:rPr lang="zh-CN" altLang="en-US" sz="2400" dirty="0" smtClean="0"/>
              <a:t>表示的是可以分割的动作 </a:t>
            </a:r>
          </a:p>
          <a:p>
            <a:pPr lvl="1" algn="just" eaLnBrk="1" hangingPunct="1">
              <a:spcBef>
                <a:spcPct val="25000"/>
              </a:spcBef>
            </a:pPr>
            <a:r>
              <a:rPr lang="zh-CN" altLang="en-US" sz="2400" dirty="0" smtClean="0"/>
              <a:t>特点是：它可以被分解成若干活动状态或动作状态，它能够被中断，占有有限的时间。 </a:t>
            </a:r>
          </a:p>
          <a:p>
            <a:pPr lvl="1" algn="just" eaLnBrk="1" hangingPunct="1">
              <a:spcBef>
                <a:spcPct val="25000"/>
              </a:spcBef>
            </a:pPr>
            <a:r>
              <a:rPr lang="zh-CN" altLang="en-US" sz="2400" dirty="0" smtClean="0"/>
              <a:t>活动状态可以理解为一个组合，它的控制流由其他活动状态或动作状态组成。</a:t>
            </a:r>
          </a:p>
          <a:p>
            <a:pPr algn="just" eaLnBrk="1" hangingPunct="1"/>
            <a:r>
              <a:rPr lang="zh-CN" altLang="en-US" sz="2800" dirty="0" smtClean="0"/>
              <a:t>活动图中也有</a:t>
            </a:r>
            <a:r>
              <a:rPr lang="zh-CN" altLang="en-US" sz="2800" dirty="0" smtClean="0">
                <a:solidFill>
                  <a:schemeClr val="hlink"/>
                </a:solidFill>
              </a:rPr>
              <a:t>初态</a:t>
            </a:r>
            <a:r>
              <a:rPr lang="zh-CN" altLang="en-US" sz="2800" dirty="0" smtClean="0"/>
              <a:t>和</a:t>
            </a:r>
            <a:r>
              <a:rPr lang="zh-CN" altLang="en-US" sz="2800" dirty="0" smtClean="0">
                <a:solidFill>
                  <a:schemeClr val="hlink"/>
                </a:solidFill>
              </a:rPr>
              <a:t>终态</a:t>
            </a:r>
          </a:p>
          <a:p>
            <a:pPr lvl="1" algn="just" eaLnBrk="1" hangingPunct="1"/>
            <a:r>
              <a:rPr lang="zh-CN" altLang="en-US" sz="2400" dirty="0" smtClean="0"/>
              <a:t>初态表示一个工作流程的开始，用实心圆点来表示 </a:t>
            </a:r>
          </a:p>
          <a:p>
            <a:pPr lvl="1" algn="just" eaLnBrk="1" hangingPunct="1"/>
            <a:r>
              <a:rPr lang="zh-CN" altLang="en-US" sz="2400" dirty="0" smtClean="0"/>
              <a:t>终态表示了一个活动图的最后和终结状态，用实心圆点外加一个小圆圈来表示</a:t>
            </a:r>
          </a:p>
        </p:txBody>
      </p:sp>
      <p:pic>
        <p:nvPicPr>
          <p:cNvPr id="265220" name="Picture 4"/>
          <p:cNvPicPr>
            <a:picLocks noChangeAspect="1" noChangeArrowheads="1"/>
          </p:cNvPicPr>
          <p:nvPr/>
        </p:nvPicPr>
        <p:blipFill>
          <a:blip r:embed="rId2" cstate="print"/>
          <a:srcRect/>
          <a:stretch>
            <a:fillRect/>
          </a:stretch>
        </p:blipFill>
        <p:spPr bwMode="auto">
          <a:xfrm>
            <a:off x="5437188" y="5589588"/>
            <a:ext cx="1655762" cy="862012"/>
          </a:xfrm>
          <a:prstGeom prst="rect">
            <a:avLst/>
          </a:prstGeom>
          <a:noFill/>
          <a:ln w="9525">
            <a:noFill/>
            <a:miter lim="800000"/>
            <a:headEnd/>
            <a:tailEnd/>
          </a:ln>
        </p:spPr>
      </p:pic>
    </p:spTree>
  </p:cSld>
  <p:clrMapOvr>
    <a:masterClrMapping/>
  </p:clrMapOvr>
  <p:transition>
    <p:rand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603" t="8244" r="14786" b="19523"/>
          <a:stretch/>
        </p:blipFill>
        <p:spPr bwMode="auto">
          <a:xfrm>
            <a:off x="680683" y="1827808"/>
            <a:ext cx="7492709" cy="3694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pPr>
              <a:defRPr/>
            </a:pPr>
            <a:r>
              <a:rPr lang="en-US" altLang="zh-CN" smtClean="0"/>
              <a:t>-</a:t>
            </a:r>
            <a:fld id="{4985DAEF-5FE2-4859-992E-69971457FDA8}" type="slidenum">
              <a:rPr lang="en-US" altLang="zh-CN" smtClean="0"/>
              <a:pPr>
                <a:defRPr/>
              </a:pPr>
              <a:t>9</a:t>
            </a:fld>
            <a:r>
              <a:rPr lang="en-US" altLang="zh-CN" smtClean="0"/>
              <a:t>-</a:t>
            </a:r>
            <a:endParaRPr lang="en-US" altLang="zh-CN"/>
          </a:p>
        </p:txBody>
      </p:sp>
      <p:sp>
        <p:nvSpPr>
          <p:cNvPr id="4" name="矩形 3"/>
          <p:cNvSpPr/>
          <p:nvPr/>
        </p:nvSpPr>
        <p:spPr bwMode="auto">
          <a:xfrm>
            <a:off x="7596336" y="1916832"/>
            <a:ext cx="504056" cy="504056"/>
          </a:xfrm>
          <a:prstGeom prst="rect">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5" name="TextBox 4"/>
          <p:cNvSpPr txBox="1"/>
          <p:nvPr/>
        </p:nvSpPr>
        <p:spPr>
          <a:xfrm>
            <a:off x="6608638" y="1106548"/>
            <a:ext cx="1512168" cy="400110"/>
          </a:xfrm>
          <a:prstGeom prst="rect">
            <a:avLst/>
          </a:prstGeom>
          <a:noFill/>
        </p:spPr>
        <p:txBody>
          <a:bodyPr wrap="square" rtlCol="0">
            <a:spAutoFit/>
          </a:bodyPr>
          <a:lstStyle/>
          <a:p>
            <a:r>
              <a:rPr lang="zh-CN" altLang="en-US" sz="2000" b="1" dirty="0" smtClean="0">
                <a:solidFill>
                  <a:srgbClr val="FF0000"/>
                </a:solidFill>
              </a:rPr>
              <a:t>流终止节点</a:t>
            </a:r>
            <a:endParaRPr lang="zh-CN" altLang="en-US" sz="2000" b="1" dirty="0">
              <a:solidFill>
                <a:srgbClr val="FF0000"/>
              </a:solidFill>
            </a:endParaRPr>
          </a:p>
        </p:txBody>
      </p:sp>
      <p:sp>
        <p:nvSpPr>
          <p:cNvPr id="6" name="TextBox 5"/>
          <p:cNvSpPr txBox="1"/>
          <p:nvPr/>
        </p:nvSpPr>
        <p:spPr>
          <a:xfrm>
            <a:off x="6894258" y="5413286"/>
            <a:ext cx="1908212" cy="400110"/>
          </a:xfrm>
          <a:prstGeom prst="rect">
            <a:avLst/>
          </a:prstGeom>
          <a:noFill/>
        </p:spPr>
        <p:txBody>
          <a:bodyPr wrap="square" rtlCol="0">
            <a:spAutoFit/>
          </a:bodyPr>
          <a:lstStyle/>
          <a:p>
            <a:r>
              <a:rPr lang="zh-CN" altLang="en-US" sz="2000" b="1" dirty="0">
                <a:solidFill>
                  <a:srgbClr val="FF0000"/>
                </a:solidFill>
              </a:rPr>
              <a:t>活动</a:t>
            </a:r>
            <a:r>
              <a:rPr lang="zh-CN" altLang="en-US" sz="2000" b="1" dirty="0" smtClean="0">
                <a:solidFill>
                  <a:srgbClr val="FF0000"/>
                </a:solidFill>
              </a:rPr>
              <a:t>终止节点</a:t>
            </a:r>
            <a:endParaRPr lang="zh-CN" altLang="en-US" sz="2000" b="1" dirty="0">
              <a:solidFill>
                <a:srgbClr val="FF0000"/>
              </a:solidFill>
            </a:endParaRPr>
          </a:p>
        </p:txBody>
      </p:sp>
      <p:sp>
        <p:nvSpPr>
          <p:cNvPr id="7" name="矩形 6"/>
          <p:cNvSpPr/>
          <p:nvPr/>
        </p:nvSpPr>
        <p:spPr bwMode="auto">
          <a:xfrm>
            <a:off x="5533504" y="5090235"/>
            <a:ext cx="504056" cy="504056"/>
          </a:xfrm>
          <a:prstGeom prst="rect">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
        <p:nvSpPr>
          <p:cNvPr id="8" name="矩形 7"/>
          <p:cNvSpPr/>
          <p:nvPr/>
        </p:nvSpPr>
        <p:spPr bwMode="auto">
          <a:xfrm>
            <a:off x="7151588" y="4030464"/>
            <a:ext cx="504056" cy="504056"/>
          </a:xfrm>
          <a:prstGeom prst="rect">
            <a:avLst/>
          </a:prstGeom>
          <a:noFill/>
          <a:ln w="19050" cap="flat" cmpd="sng" algn="ctr">
            <a:solidFill>
              <a:srgbClr val="FF0000"/>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ahoma" pitchFamily="34" charset="0"/>
              <a:ea typeface="宋体" pitchFamily="2" charset="-122"/>
            </a:endParaRPr>
          </a:p>
        </p:txBody>
      </p:sp>
    </p:spTree>
    <p:extLst>
      <p:ext uri="{BB962C8B-B14F-4D97-AF65-F5344CB8AC3E}">
        <p14:creationId xmlns:p14="http://schemas.microsoft.com/office/powerpoint/2010/main" val="201399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circle(in)">
                                      <p:cBhvr>
                                        <p:cTn id="12" dur="2000"/>
                                        <p:tgtEl>
                                          <p:spTgt spid="4"/>
                                        </p:tgtEl>
                                      </p:cBhvr>
                                    </p:animEffect>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additive="base">
                                        <p:cTn id="27" dur="500" fill="hold"/>
                                        <p:tgtEl>
                                          <p:spTgt spid="7"/>
                                        </p:tgtEl>
                                        <p:attrNameLst>
                                          <p:attrName>ppt_x</p:attrName>
                                        </p:attrNameLst>
                                      </p:cBhvr>
                                      <p:tavLst>
                                        <p:tav tm="0">
                                          <p:val>
                                            <p:strVal val="#ppt_x"/>
                                          </p:val>
                                        </p:tav>
                                        <p:tav tm="100000">
                                          <p:val>
                                            <p:strVal val="#ppt_x"/>
                                          </p:val>
                                        </p:tav>
                                      </p:tavLst>
                                    </p:anim>
                                    <p:anim calcmode="lin" valueType="num">
                                      <p:cBhvr additive="base">
                                        <p:cTn id="28" dur="500" fill="hold"/>
                                        <p:tgtEl>
                                          <p:spTgt spid="7"/>
                                        </p:tgtEl>
                                        <p:attrNameLst>
                                          <p:attrName>ppt_y</p:attrName>
                                        </p:attrNameLst>
                                      </p:cBhvr>
                                      <p:tavLst>
                                        <p:tav tm="0">
                                          <p:val>
                                            <p:strVal val="1+#ppt_h/2"/>
                                          </p:val>
                                        </p:tav>
                                        <p:tav tm="100000">
                                          <p:val>
                                            <p:strVal val="#ppt_y"/>
                                          </p:val>
                                        </p:tav>
                                      </p:tavLst>
                                    </p:anim>
                                  </p:childTnLst>
                                </p:cTn>
                              </p:par>
                            </p:childTnLst>
                          </p:cTn>
                        </p:par>
                        <p:par>
                          <p:cTn id="29" fill="hold">
                            <p:stCondLst>
                              <p:cond delay="500"/>
                            </p:stCondLst>
                            <p:childTnLst>
                              <p:par>
                                <p:cTn id="30" presetID="22" presetClass="entr" presetSubtype="4" fill="hold" grpId="0"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down)">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7" grpId="0" animBg="1"/>
      <p:bldP spid="8" grpId="0" animBg="1"/>
    </p:bldLst>
  </p:timing>
</p:sld>
</file>

<file path=ppt/theme/theme1.xml><?xml version="1.0" encoding="utf-8"?>
<a:theme xmlns:a="http://schemas.openxmlformats.org/drawingml/2006/main" name="csppt01">
  <a:themeElements>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1">
      <a:majorFont>
        <a:latin typeface="Times New Roman"/>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16829</TotalTime>
  <Words>1694</Words>
  <Application>Microsoft Office PowerPoint</Application>
  <PresentationFormat>全屏显示(4:3)</PresentationFormat>
  <Paragraphs>177</Paragraphs>
  <Slides>32</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32</vt:i4>
      </vt:variant>
    </vt:vector>
  </HeadingPairs>
  <TitlesOfParts>
    <vt:vector size="34" baseType="lpstr">
      <vt:lpstr>csppt01</vt:lpstr>
      <vt:lpstr>Visio</vt:lpstr>
      <vt:lpstr>1活动图概念</vt:lpstr>
      <vt:lpstr>2活动图的作用</vt:lpstr>
      <vt:lpstr>业务流程建模</vt:lpstr>
      <vt:lpstr>工作流建模</vt:lpstr>
      <vt:lpstr>算法流程建模</vt:lpstr>
      <vt:lpstr>3 活动图组成</vt:lpstr>
      <vt:lpstr>状态</vt:lpstr>
      <vt:lpstr>PowerPoint 演示文稿</vt:lpstr>
      <vt:lpstr>PowerPoint 演示文稿</vt:lpstr>
      <vt:lpstr>PowerPoint 演示文稿</vt:lpstr>
      <vt:lpstr>PowerPoint 演示文稿</vt:lpstr>
      <vt:lpstr>PowerPoint 演示文稿</vt:lpstr>
      <vt:lpstr>合并（Merge）</vt:lpstr>
      <vt:lpstr>分叉（fork）和汇合（join） </vt:lpstr>
      <vt:lpstr>PowerPoint 演示文稿</vt:lpstr>
      <vt:lpstr>PowerPoint 演示文稿</vt:lpstr>
      <vt:lpstr>Example: Activity Diagram</vt:lpstr>
      <vt:lpstr>活动图与状态机图的区别</vt:lpstr>
      <vt:lpstr>泳道（swimlane）</vt:lpstr>
      <vt:lpstr>PowerPoint 演示文稿</vt:lpstr>
      <vt:lpstr>对象流(Object Flow)</vt:lpstr>
      <vt:lpstr>PowerPoint 演示文稿</vt:lpstr>
      <vt:lpstr>PowerPoint 演示文稿</vt:lpstr>
      <vt:lpstr>PowerPoint 演示文稿</vt:lpstr>
      <vt:lpstr>PowerPoint 演示文稿</vt:lpstr>
      <vt:lpstr>PowerPoint 演示文稿</vt:lpstr>
      <vt:lpstr>PowerPoint 演示文稿</vt:lpstr>
      <vt:lpstr>示例：新增读者</vt:lpstr>
      <vt:lpstr>PowerPoint 演示文稿</vt:lpstr>
      <vt:lpstr>PowerPoint 演示文稿</vt:lpstr>
      <vt:lpstr>练习：删除读者</vt:lpstr>
      <vt:lpstr>动态图比较</vt:lpstr>
    </vt:vector>
  </TitlesOfParts>
  <Company>buaa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面向对象技术</dc:title>
  <dc:subject>03.the Visual Modeling Practice</dc:subject>
  <dc:creator>thbin</dc:creator>
  <cp:lastModifiedBy>chy</cp:lastModifiedBy>
  <cp:revision>1774</cp:revision>
  <cp:lastPrinted>1601-01-01T00:00:00Z</cp:lastPrinted>
  <dcterms:created xsi:type="dcterms:W3CDTF">2004-04-26T09:40:58Z</dcterms:created>
  <dcterms:modified xsi:type="dcterms:W3CDTF">2022-12-28T07:14:48Z</dcterms:modified>
</cp:coreProperties>
</file>