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45"/>
  </p:notesMasterIdLst>
  <p:handoutMasterIdLst>
    <p:handoutMasterId r:id="rId46"/>
  </p:handoutMasterIdLst>
  <p:sldIdLst>
    <p:sldId id="741" r:id="rId2"/>
    <p:sldId id="1209" r:id="rId3"/>
    <p:sldId id="1213" r:id="rId4"/>
    <p:sldId id="1214" r:id="rId5"/>
    <p:sldId id="1217" r:id="rId6"/>
    <p:sldId id="1218" r:id="rId7"/>
    <p:sldId id="1220" r:id="rId8"/>
    <p:sldId id="1221" r:id="rId9"/>
    <p:sldId id="1223" r:id="rId10"/>
    <p:sldId id="1224" r:id="rId11"/>
    <p:sldId id="1225" r:id="rId12"/>
    <p:sldId id="1227" r:id="rId13"/>
    <p:sldId id="1228" r:id="rId14"/>
    <p:sldId id="1229" r:id="rId15"/>
    <p:sldId id="1230" r:id="rId16"/>
    <p:sldId id="1232" r:id="rId17"/>
    <p:sldId id="1235" r:id="rId18"/>
    <p:sldId id="1236" r:id="rId19"/>
    <p:sldId id="1238" r:id="rId20"/>
    <p:sldId id="1240" r:id="rId21"/>
    <p:sldId id="1241" r:id="rId22"/>
    <p:sldId id="1242" r:id="rId23"/>
    <p:sldId id="1246" r:id="rId24"/>
    <p:sldId id="1247" r:id="rId25"/>
    <p:sldId id="1249" r:id="rId26"/>
    <p:sldId id="1250" r:id="rId27"/>
    <p:sldId id="1253" r:id="rId28"/>
    <p:sldId id="1254" r:id="rId29"/>
    <p:sldId id="1255" r:id="rId30"/>
    <p:sldId id="1256" r:id="rId31"/>
    <p:sldId id="1262" r:id="rId32"/>
    <p:sldId id="1263" r:id="rId33"/>
    <p:sldId id="1264" r:id="rId34"/>
    <p:sldId id="1265" r:id="rId35"/>
    <p:sldId id="1267" r:id="rId36"/>
    <p:sldId id="1268" r:id="rId37"/>
    <p:sldId id="1269" r:id="rId38"/>
    <p:sldId id="1270" r:id="rId39"/>
    <p:sldId id="1272" r:id="rId40"/>
    <p:sldId id="1273" r:id="rId41"/>
    <p:sldId id="1277" r:id="rId42"/>
    <p:sldId id="1278" r:id="rId43"/>
    <p:sldId id="1279" r:id="rId44"/>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0066"/>
    <a:srgbClr val="FF6600"/>
    <a:srgbClr val="FF3300"/>
    <a:srgbClr val="003300"/>
    <a:srgbClr val="008000"/>
    <a:srgbClr val="00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0" y="-48"/>
      </p:cViewPr>
      <p:guideLst>
        <p:guide orient="horz" pos="2160"/>
        <p:guide pos="2963"/>
      </p:guideLst>
    </p:cSldViewPr>
  </p:slideViewPr>
  <p:notesTextViewPr>
    <p:cViewPr>
      <p:scale>
        <a:sx n="100" d="100"/>
        <a:sy n="100" d="100"/>
      </p:scale>
      <p:origin x="0" y="0"/>
    </p:cViewPr>
  </p:notesTextViewPr>
  <p:notesViewPr>
    <p:cSldViewPr>
      <p:cViewPr varScale="1">
        <p:scale>
          <a:sx n="54" d="100"/>
          <a:sy n="54" d="100"/>
        </p:scale>
        <p:origin x="-2631" y="-51"/>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8FCD0B0F-35CE-4ECA-AD06-7E3465A216EC}" type="datetimeFigureOut">
              <a:rPr lang="zh-CN" altLang="en-US" smtClean="0"/>
              <a:t>2022/12/28</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E2311FB6-F1FB-4030-8A05-1C1F80F53633}" type="slidenum">
              <a:rPr lang="zh-CN" altLang="en-US" smtClean="0"/>
              <a:t>‹#›</a:t>
            </a:fld>
            <a:endParaRPr lang="zh-CN" altLang="en-US"/>
          </a:p>
        </p:txBody>
      </p:sp>
    </p:spTree>
    <p:extLst>
      <p:ext uri="{BB962C8B-B14F-4D97-AF65-F5344CB8AC3E}">
        <p14:creationId xmlns:p14="http://schemas.microsoft.com/office/powerpoint/2010/main" val="2904750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46084" name="Rectangle 4"/>
          <p:cNvSpPr>
            <a:spLocks noGrp="1" noRot="1" noChangeAspect="1" noChangeArrowheads="1"/>
          </p:cNvSpPr>
          <p:nvPr>
            <p:ph type="sldImg" idx="2"/>
          </p:nvPr>
        </p:nvSpPr>
        <p:spPr bwMode="auto">
          <a:xfrm>
            <a:off x="990600" y="768350"/>
            <a:ext cx="51181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buFont typeface="Arial" charset="0"/>
              <a:buNone/>
              <a:defRPr sz="1300" smtClean="0">
                <a:latin typeface="Arial" charset="0"/>
              </a:defRPr>
            </a:lvl1pPr>
          </a:lstStyle>
          <a:p>
            <a:pPr>
              <a:defRPr/>
            </a:pPr>
            <a:fld id="{4A67535A-FA50-4057-B4DC-3D65E80D3EE0}" type="slidenum">
              <a:rPr lang="zh-CN" altLang="en-US"/>
              <a:pPr>
                <a:defRPr/>
              </a:pPr>
              <a:t>‹#›</a:t>
            </a:fld>
            <a:endParaRPr lang="en-US" altLang="zh-CN"/>
          </a:p>
        </p:txBody>
      </p:sp>
    </p:spTree>
    <p:extLst>
      <p:ext uri="{BB962C8B-B14F-4D97-AF65-F5344CB8AC3E}">
        <p14:creationId xmlns:p14="http://schemas.microsoft.com/office/powerpoint/2010/main" val="2555825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25503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6568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8629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063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324632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0629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8457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6465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29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2445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8991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buFont typeface="Arial" charset="0"/>
              <a:defRPr sz="2400">
                <a:solidFill>
                  <a:schemeClr val="tx1"/>
                </a:solidFill>
                <a:latin typeface="Tahoma" pitchFamily="34" charset="0"/>
                <a:ea typeface="宋体" pitchFamily="2" charset="-122"/>
              </a:defRPr>
            </a:lvl1pPr>
            <a:lvl2pPr marL="742950" indent="-285750">
              <a:buFont typeface="Arial" charset="0"/>
              <a:defRPr sz="2400">
                <a:solidFill>
                  <a:schemeClr val="tx1"/>
                </a:solidFill>
                <a:latin typeface="Tahoma" pitchFamily="34" charset="0"/>
                <a:ea typeface="宋体" pitchFamily="2" charset="-122"/>
              </a:defRPr>
            </a:lvl2pPr>
            <a:lvl3pPr marL="1143000" indent="-228600">
              <a:buFont typeface="Arial" charset="0"/>
              <a:defRPr sz="2400">
                <a:solidFill>
                  <a:schemeClr val="tx1"/>
                </a:solidFill>
                <a:latin typeface="Tahoma" pitchFamily="34" charset="0"/>
                <a:ea typeface="宋体" pitchFamily="2" charset="-122"/>
              </a:defRPr>
            </a:lvl3pPr>
            <a:lvl4pPr marL="1600200" indent="-228600">
              <a:buFont typeface="Arial" charset="0"/>
              <a:defRPr sz="2400">
                <a:solidFill>
                  <a:schemeClr val="tx1"/>
                </a:solidFill>
                <a:latin typeface="Tahoma" pitchFamily="34" charset="0"/>
                <a:ea typeface="宋体" pitchFamily="2" charset="-122"/>
              </a:defRPr>
            </a:lvl4pPr>
            <a:lvl5pPr marL="2057400" indent="-228600">
              <a:buFont typeface="Arial" charse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027" name="Rectangle 8"/>
          <p:cNvSpPr>
            <a:spLocks noChangeArrowheads="1"/>
          </p:cNvSpPr>
          <p:nvPr/>
        </p:nvSpPr>
        <p:spPr bwMode="auto">
          <a:xfrm>
            <a:off x="442913" y="1525588"/>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charset="0"/>
              <a:defRPr sz="2400">
                <a:solidFill>
                  <a:schemeClr val="tx1"/>
                </a:solidFill>
                <a:latin typeface="Tahoma" pitchFamily="34" charset="0"/>
                <a:ea typeface="宋体" pitchFamily="2" charset="-122"/>
              </a:defRPr>
            </a:lvl1pPr>
            <a:lvl2pPr marL="742950" indent="-285750">
              <a:buFont typeface="Arial" charset="0"/>
              <a:defRPr sz="2400">
                <a:solidFill>
                  <a:schemeClr val="tx1"/>
                </a:solidFill>
                <a:latin typeface="Tahoma" pitchFamily="34" charset="0"/>
                <a:ea typeface="宋体" pitchFamily="2" charset="-122"/>
              </a:defRPr>
            </a:lvl2pPr>
            <a:lvl3pPr marL="1143000" indent="-228600">
              <a:buFont typeface="Arial" charset="0"/>
              <a:defRPr sz="2400">
                <a:solidFill>
                  <a:schemeClr val="tx1"/>
                </a:solidFill>
                <a:latin typeface="Tahoma" pitchFamily="34" charset="0"/>
                <a:ea typeface="宋体" pitchFamily="2" charset="-122"/>
              </a:defRPr>
            </a:lvl3pPr>
            <a:lvl4pPr marL="1600200" indent="-228600">
              <a:buFont typeface="Arial" charset="0"/>
              <a:defRPr sz="2400">
                <a:solidFill>
                  <a:schemeClr val="tx1"/>
                </a:solidFill>
                <a:latin typeface="Tahoma" pitchFamily="34" charset="0"/>
                <a:ea typeface="宋体" pitchFamily="2" charset="-122"/>
              </a:defRPr>
            </a:lvl4pPr>
            <a:lvl5pPr marL="2057400" indent="-228600">
              <a:buFont typeface="Arial" charse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charset="0"/>
              <a:defRPr sz="2400">
                <a:solidFill>
                  <a:schemeClr val="tx1"/>
                </a:solidFill>
                <a:latin typeface="Tahoma" pitchFamily="34" charset="0"/>
                <a:ea typeface="宋体" pitchFamily="2" charset="-122"/>
              </a:defRPr>
            </a:lvl9pPr>
          </a:lstStyle>
          <a:p>
            <a:pPr algn="ctr" eaLnBrk="1" hangingPunct="1">
              <a:defRPr/>
            </a:pPr>
            <a:endParaRPr lang="zh-CN" altLang="en-US" smtClean="0"/>
          </a:p>
        </p:txBody>
      </p:sp>
      <p:sp>
        <p:nvSpPr>
          <p:cNvPr id="1028"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36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36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36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36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36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36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3600" b="1">
          <a:solidFill>
            <a:schemeClr val="tx2"/>
          </a:solidFill>
          <a:latin typeface="Times New Roman" pitchFamily="18" charset="0"/>
          <a:ea typeface="幼圆" pitchFamily="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charset="0"/>
              <a:buNone/>
            </a:pPr>
            <a:r>
              <a:rPr lang="en-US" altLang="zh-CN" sz="1400" b="0">
                <a:solidFill>
                  <a:schemeClr val="accent2"/>
                </a:solidFill>
              </a:rPr>
              <a:t>-</a:t>
            </a:r>
            <a:fld id="{BC657E2A-8768-4C14-BE38-8B94A25E7E00}" type="slidenum">
              <a:rPr lang="en-US" altLang="zh-CN" sz="1400" b="0">
                <a:solidFill>
                  <a:schemeClr val="accent2"/>
                </a:solidFill>
              </a:rPr>
              <a:pPr algn="r">
                <a:spcBef>
                  <a:spcPct val="0"/>
                </a:spcBef>
                <a:buClrTx/>
                <a:buSzTx/>
                <a:buFont typeface="Arial" charset="0"/>
                <a:buNone/>
              </a:pPr>
              <a:t>1</a:t>
            </a:fld>
            <a:r>
              <a:rPr lang="en-US" altLang="zh-CN" sz="1400" b="0">
                <a:solidFill>
                  <a:schemeClr val="accent2"/>
                </a:solidFill>
              </a:rPr>
              <a:t>-</a:t>
            </a:r>
          </a:p>
        </p:txBody>
      </p:sp>
      <p:sp>
        <p:nvSpPr>
          <p:cNvPr id="2051" name="Rectangle 2"/>
          <p:cNvSpPr>
            <a:spLocks noGrp="1" noChangeArrowheads="1"/>
          </p:cNvSpPr>
          <p:nvPr>
            <p:ph type="title" idx="4294967295"/>
          </p:nvPr>
        </p:nvSpPr>
        <p:spPr/>
        <p:txBody>
          <a:bodyPr/>
          <a:lstStyle/>
          <a:p>
            <a:pPr eaLnBrk="1" hangingPunct="1"/>
            <a:r>
              <a:rPr lang="zh-CN" altLang="en-US" smtClean="0"/>
              <a:t>本章目录</a:t>
            </a:r>
          </a:p>
        </p:txBody>
      </p:sp>
      <p:sp>
        <p:nvSpPr>
          <p:cNvPr id="2052" name="Rectangle 3"/>
          <p:cNvSpPr>
            <a:spLocks noGrp="1" noChangeArrowheads="1"/>
          </p:cNvSpPr>
          <p:nvPr>
            <p:ph type="body" idx="4294967295"/>
          </p:nvPr>
        </p:nvSpPr>
        <p:spPr>
          <a:xfrm>
            <a:off x="755650" y="1628775"/>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2053"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solidFill>
                  <a:schemeClr val="hlink"/>
                </a:solidFill>
              </a:rPr>
              <a:t>2.12 </a:t>
            </a:r>
            <a:r>
              <a:rPr lang="zh-CN" altLang="en-US">
                <a:solidFill>
                  <a:schemeClr val="hlink"/>
                </a:solidFill>
              </a:rPr>
              <a:t>组件图和部署图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475CD0D5-3460-48C1-9AEB-2C61DEF55DD1}" type="datetime1">
              <a:rPr lang="zh-CN" altLang="en-US" sz="1200"/>
              <a:pPr eaLnBrk="1" hangingPunct="1">
                <a:spcBef>
                  <a:spcPct val="0"/>
                </a:spcBef>
                <a:buClrTx/>
                <a:buSzTx/>
                <a:buFont typeface="Arial" charset="0"/>
                <a:buNone/>
              </a:pPr>
              <a:t>2022/12/28</a:t>
            </a:fld>
            <a:endParaRPr lang="en-US" altLang="zh-CN" sz="1200"/>
          </a:p>
        </p:txBody>
      </p:sp>
      <p:sp>
        <p:nvSpPr>
          <p:cNvPr id="1126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543489A3-0CE2-4015-90FE-16EF6E465935}" type="slidenum">
              <a:rPr lang="en-US" altLang="zh-CN" sz="1200"/>
              <a:pPr algn="r" eaLnBrk="1" hangingPunct="1">
                <a:spcBef>
                  <a:spcPct val="0"/>
                </a:spcBef>
                <a:buClrTx/>
                <a:buSzTx/>
                <a:buFont typeface="Arial" charset="0"/>
                <a:buNone/>
              </a:pPr>
              <a:t>10</a:t>
            </a:fld>
            <a:endParaRPr lang="en-US" altLang="zh-CN" sz="1200"/>
          </a:p>
        </p:txBody>
      </p:sp>
      <p:sp>
        <p:nvSpPr>
          <p:cNvPr id="11268"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smtClean="0"/>
              <a:t>2.2 </a:t>
            </a:r>
            <a:r>
              <a:rPr lang="zh-CN" altLang="en-US" b="0" dirty="0" smtClean="0"/>
              <a:t>供接口和需接口</a:t>
            </a:r>
          </a:p>
        </p:txBody>
      </p:sp>
      <p:sp>
        <p:nvSpPr>
          <p:cNvPr id="11269" name="Rectangle 3"/>
          <p:cNvSpPr>
            <a:spLocks noGrp="1" noChangeArrowheads="1"/>
          </p:cNvSpPr>
          <p:nvPr>
            <p:ph type="body" idx="4294967295"/>
          </p:nvPr>
        </p:nvSpPr>
        <p:spPr>
          <a:xfrm>
            <a:off x="566738" y="1752600"/>
            <a:ext cx="8001000" cy="4267200"/>
          </a:xfrm>
        </p:spPr>
        <p:txBody>
          <a:bodyPr/>
          <a:lstStyle/>
          <a:p>
            <a:pPr eaLnBrk="1" hangingPunct="1">
              <a:lnSpc>
                <a:spcPct val="90000"/>
              </a:lnSpc>
            </a:pPr>
            <a:r>
              <a:rPr lang="zh-CN" altLang="en-US" smtClean="0"/>
              <a:t>组件向外部展现两种接口：</a:t>
            </a:r>
          </a:p>
          <a:p>
            <a:pPr lvl="1" eaLnBrk="1" hangingPunct="1">
              <a:lnSpc>
                <a:spcPct val="90000"/>
              </a:lnSpc>
            </a:pPr>
            <a:r>
              <a:rPr lang="zh-CN" altLang="en-US" smtClean="0"/>
              <a:t>供接口</a:t>
            </a:r>
          </a:p>
          <a:p>
            <a:pPr lvl="1" eaLnBrk="1" hangingPunct="1">
              <a:lnSpc>
                <a:spcPct val="90000"/>
              </a:lnSpc>
            </a:pPr>
            <a:r>
              <a:rPr lang="zh-CN" altLang="en-US" smtClean="0"/>
              <a:t>需接口</a:t>
            </a:r>
          </a:p>
          <a:p>
            <a:pPr eaLnBrk="1" hangingPunct="1">
              <a:lnSpc>
                <a:spcPct val="90000"/>
              </a:lnSpc>
            </a:pPr>
            <a:endParaRPr lang="en-US" altLang="zh-CN"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3FB8A77F-099F-4E54-B30D-287E9728A19D}" type="datetime1">
              <a:rPr lang="zh-CN" altLang="en-US" sz="1200"/>
              <a:pPr eaLnBrk="1" hangingPunct="1">
                <a:spcBef>
                  <a:spcPct val="0"/>
                </a:spcBef>
                <a:buClrTx/>
                <a:buSzTx/>
                <a:buFont typeface="Arial" charset="0"/>
                <a:buNone/>
              </a:pPr>
              <a:t>2022/12/28</a:t>
            </a:fld>
            <a:endParaRPr lang="en-US" altLang="zh-CN" sz="1200"/>
          </a:p>
        </p:txBody>
      </p:sp>
      <p:sp>
        <p:nvSpPr>
          <p:cNvPr id="1229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19A91691-7A29-4A28-B9C0-644C2E6A2F42}" type="slidenum">
              <a:rPr lang="en-US" altLang="zh-CN" sz="1200"/>
              <a:pPr algn="r" eaLnBrk="1" hangingPunct="1">
                <a:spcBef>
                  <a:spcPct val="0"/>
                </a:spcBef>
                <a:buClrTx/>
                <a:buSzTx/>
                <a:buFont typeface="Arial" charset="0"/>
                <a:buNone/>
              </a:pPr>
              <a:t>11</a:t>
            </a:fld>
            <a:endParaRPr lang="en-US" altLang="zh-CN" sz="1200"/>
          </a:p>
        </p:txBody>
      </p:sp>
      <p:sp>
        <p:nvSpPr>
          <p:cNvPr id="12292"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smtClean="0"/>
              <a:t>2.2 </a:t>
            </a:r>
            <a:r>
              <a:rPr lang="zh-CN" altLang="en-US" b="0" dirty="0" smtClean="0"/>
              <a:t>供接口和需接口</a:t>
            </a:r>
          </a:p>
        </p:txBody>
      </p:sp>
      <p:sp>
        <p:nvSpPr>
          <p:cNvPr id="12293"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供接口用棒棒糖式的图形表示，由一个封闭的圆形与一条直线组成；需接口用插座式的图形表示，由一个半圆与一条直线组成 </a:t>
            </a:r>
          </a:p>
          <a:p>
            <a:pPr eaLnBrk="1" hangingPunct="1"/>
            <a:endParaRPr lang="en-US" altLang="zh-CN" dirty="0" smtClean="0"/>
          </a:p>
        </p:txBody>
      </p:sp>
      <p:sp>
        <p:nvSpPr>
          <p:cNvPr id="12312" name="Text Box 33"/>
          <p:cNvSpPr txBox="1">
            <a:spLocks noChangeArrowheads="1"/>
          </p:cNvSpPr>
          <p:nvPr/>
        </p:nvSpPr>
        <p:spPr bwMode="auto">
          <a:xfrm>
            <a:off x="2843808" y="5868283"/>
            <a:ext cx="3600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dirty="0"/>
              <a:t>图</a:t>
            </a:r>
            <a:r>
              <a:rPr lang="en-US" altLang="zh-CN" sz="1800" dirty="0"/>
              <a:t>2 </a:t>
            </a:r>
            <a:r>
              <a:rPr lang="zh-CN" altLang="en-US" sz="1800" dirty="0"/>
              <a:t>预定产品组件 </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02" t="13493" r="3283" b="5087"/>
          <a:stretch/>
        </p:blipFill>
        <p:spPr bwMode="auto">
          <a:xfrm>
            <a:off x="2123728" y="3284984"/>
            <a:ext cx="4752528" cy="26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D08C248A-F689-4BEB-A9C1-08D537FEE35D}" type="datetime1">
              <a:rPr lang="zh-CN" altLang="en-US" sz="1200"/>
              <a:pPr eaLnBrk="1" hangingPunct="1">
                <a:spcBef>
                  <a:spcPct val="0"/>
                </a:spcBef>
                <a:buClrTx/>
                <a:buSzTx/>
                <a:buFont typeface="Arial" charset="0"/>
                <a:buNone/>
              </a:pPr>
              <a:t>2022/12/28</a:t>
            </a:fld>
            <a:endParaRPr lang="en-US" altLang="zh-CN" sz="1200"/>
          </a:p>
        </p:txBody>
      </p:sp>
      <p:sp>
        <p:nvSpPr>
          <p:cNvPr id="1331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54A7E7CF-4477-4E10-8191-A5940B812F9D}" type="slidenum">
              <a:rPr lang="en-US" altLang="zh-CN" sz="1200"/>
              <a:pPr algn="r" eaLnBrk="1" hangingPunct="1">
                <a:spcBef>
                  <a:spcPct val="0"/>
                </a:spcBef>
                <a:buClrTx/>
                <a:buSzTx/>
                <a:buFont typeface="Arial" charset="0"/>
                <a:buNone/>
              </a:pPr>
              <a:t>12</a:t>
            </a:fld>
            <a:endParaRPr lang="en-US" altLang="zh-CN" sz="1200"/>
          </a:p>
        </p:txBody>
      </p:sp>
      <p:sp>
        <p:nvSpPr>
          <p:cNvPr id="13316"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2.3  </a:t>
            </a:r>
            <a:r>
              <a:rPr lang="zh-CN" altLang="en-US" b="0" dirty="0"/>
              <a:t>组件间的关系</a:t>
            </a:r>
          </a:p>
        </p:txBody>
      </p:sp>
      <p:sp>
        <p:nvSpPr>
          <p:cNvPr id="13317"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如果一个组件有一个需接口，则表示它需要另一个组件或者类来为它提供服务</a:t>
            </a:r>
          </a:p>
          <a:p>
            <a:pPr algn="just" eaLnBrk="1" hangingPunct="1"/>
            <a:r>
              <a:rPr lang="zh-CN" altLang="en-US" dirty="0" smtClean="0"/>
              <a:t>为了表达组件与其他组件间的关系，供接口与需接口之间用一个表示依赖的箭头</a:t>
            </a:r>
            <a:r>
              <a:rPr lang="en-US" altLang="zh-CN" dirty="0" smtClean="0"/>
              <a:t>(</a:t>
            </a:r>
            <a:r>
              <a:rPr lang="zh-CN" altLang="en-US" dirty="0" smtClean="0"/>
              <a:t>即虚线加一个开箭头</a:t>
            </a:r>
            <a:r>
              <a:rPr lang="en-US" altLang="zh-CN" dirty="0" smtClean="0"/>
              <a:t>)</a:t>
            </a:r>
            <a:r>
              <a:rPr lang="zh-CN" altLang="en-US" dirty="0" smtClean="0"/>
              <a:t>连接起来，该箭头从需接口引出，指向服务供应者提供的供接口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9A442ABF-55ED-4ADC-B132-4A7E72018D4F}" type="datetime1">
              <a:rPr lang="zh-CN" altLang="en-US" sz="1200"/>
              <a:pPr eaLnBrk="1" hangingPunct="1">
                <a:spcBef>
                  <a:spcPct val="0"/>
                </a:spcBef>
                <a:buClrTx/>
                <a:buSzTx/>
                <a:buFont typeface="Arial" charset="0"/>
                <a:buNone/>
              </a:pPr>
              <a:t>2022/12/28</a:t>
            </a:fld>
            <a:endParaRPr lang="en-US" altLang="zh-CN" sz="1200"/>
          </a:p>
        </p:txBody>
      </p:sp>
      <p:sp>
        <p:nvSpPr>
          <p:cNvPr id="14339" name="灯片编号占位符 2"/>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ED3E6A39-C5C9-4571-9280-E2CE8206A9D1}" type="slidenum">
              <a:rPr lang="en-US" altLang="zh-CN" sz="1200"/>
              <a:pPr algn="r" eaLnBrk="1" hangingPunct="1">
                <a:spcBef>
                  <a:spcPct val="0"/>
                </a:spcBef>
                <a:buClrTx/>
                <a:buSzTx/>
                <a:buFont typeface="Arial" charset="0"/>
                <a:buNone/>
              </a:pPr>
              <a:t>13</a:t>
            </a:fld>
            <a:endParaRPr lang="en-US" altLang="zh-CN" sz="1200"/>
          </a:p>
        </p:txBody>
      </p:sp>
      <p:sp>
        <p:nvSpPr>
          <p:cNvPr id="14358" name="Text Box 42"/>
          <p:cNvSpPr txBox="1">
            <a:spLocks noChangeArrowheads="1"/>
          </p:cNvSpPr>
          <p:nvPr/>
        </p:nvSpPr>
        <p:spPr bwMode="auto">
          <a:xfrm>
            <a:off x="3348038" y="5756275"/>
            <a:ext cx="30241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3 </a:t>
            </a:r>
            <a:r>
              <a:rPr lang="zh-CN" altLang="en-US" sz="1800"/>
              <a:t>组件间的协同工作 </a:t>
            </a:r>
          </a:p>
        </p:txBody>
      </p:sp>
      <p:sp>
        <p:nvSpPr>
          <p:cNvPr id="14359" name="Rectangle 43"/>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r>
              <a:rPr lang="en-US" altLang="zh-CN" sz="3600" b="0" dirty="0">
                <a:solidFill>
                  <a:schemeClr val="tx2"/>
                </a:solidFill>
                <a:latin typeface="+mj-lt"/>
                <a:ea typeface="+mj-ea"/>
                <a:cs typeface="+mj-cs"/>
              </a:rPr>
              <a:t>2.3  </a:t>
            </a:r>
            <a:r>
              <a:rPr lang="zh-CN" altLang="en-US" sz="3600" b="0" dirty="0">
                <a:solidFill>
                  <a:schemeClr val="tx2"/>
                </a:solidFill>
                <a:latin typeface="+mj-lt"/>
                <a:ea typeface="+mj-ea"/>
                <a:cs typeface="+mj-cs"/>
              </a:rPr>
              <a:t>组件间的关系</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79" t="7675" r="2594" b="4741"/>
          <a:stretch/>
        </p:blipFill>
        <p:spPr bwMode="auto">
          <a:xfrm>
            <a:off x="1855018" y="1772816"/>
            <a:ext cx="5657034"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02C69433-91BF-48FA-9F5F-928A8101FE61}" type="datetime1">
              <a:rPr lang="zh-CN" altLang="en-US" sz="1200"/>
              <a:pPr eaLnBrk="1" hangingPunct="1">
                <a:spcBef>
                  <a:spcPct val="0"/>
                </a:spcBef>
                <a:buClrTx/>
                <a:buSzTx/>
                <a:buFont typeface="Arial" charset="0"/>
                <a:buNone/>
              </a:pPr>
              <a:t>2022/12/28</a:t>
            </a:fld>
            <a:endParaRPr lang="en-US" altLang="zh-CN" sz="1200"/>
          </a:p>
        </p:txBody>
      </p:sp>
      <p:sp>
        <p:nvSpPr>
          <p:cNvPr id="1536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6F661046-BDE7-4AF6-817C-978FEF862C41}" type="slidenum">
              <a:rPr lang="en-US" altLang="zh-CN" sz="1200"/>
              <a:pPr algn="r" eaLnBrk="1" hangingPunct="1">
                <a:spcBef>
                  <a:spcPct val="0"/>
                </a:spcBef>
                <a:buClrTx/>
                <a:buSzTx/>
                <a:buFont typeface="Arial" charset="0"/>
                <a:buNone/>
              </a:pPr>
              <a:t>14</a:t>
            </a:fld>
            <a:endParaRPr lang="en-US" altLang="zh-CN" sz="1200"/>
          </a:p>
        </p:txBody>
      </p:sp>
      <p:sp>
        <p:nvSpPr>
          <p:cNvPr id="15364"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2.3  </a:t>
            </a:r>
            <a:r>
              <a:rPr lang="zh-CN" altLang="en-US" b="0" dirty="0"/>
              <a:t>组件间的关系</a:t>
            </a:r>
          </a:p>
        </p:txBody>
      </p:sp>
      <p:sp>
        <p:nvSpPr>
          <p:cNvPr id="15365" name="Rectangle 3"/>
          <p:cNvSpPr>
            <a:spLocks noGrp="1" noChangeArrowheads="1"/>
          </p:cNvSpPr>
          <p:nvPr>
            <p:ph type="body" idx="4294967295"/>
          </p:nvPr>
        </p:nvSpPr>
        <p:spPr>
          <a:xfrm>
            <a:off x="566738" y="1752600"/>
            <a:ext cx="8001000" cy="4267200"/>
          </a:xfrm>
        </p:spPr>
        <p:txBody>
          <a:bodyPr/>
          <a:lstStyle/>
          <a:p>
            <a:pPr eaLnBrk="1" hangingPunct="1"/>
            <a:r>
              <a:rPr lang="zh-CN" altLang="en-US" sz="2400" smtClean="0"/>
              <a:t>用一个装配连接器</a:t>
            </a:r>
            <a:r>
              <a:rPr lang="en-US" altLang="zh-CN" sz="2400" smtClean="0"/>
              <a:t>(Assembly Connectors)</a:t>
            </a:r>
            <a:r>
              <a:rPr lang="zh-CN" altLang="en-US" sz="2400" smtClean="0"/>
              <a:t>来表示组件之间的关系 </a:t>
            </a:r>
          </a:p>
        </p:txBody>
      </p:sp>
      <p:sp>
        <p:nvSpPr>
          <p:cNvPr id="15383" name="Text Box 31"/>
          <p:cNvSpPr txBox="1">
            <a:spLocks noChangeArrowheads="1"/>
          </p:cNvSpPr>
          <p:nvPr/>
        </p:nvSpPr>
        <p:spPr bwMode="auto">
          <a:xfrm>
            <a:off x="2771775" y="5229225"/>
            <a:ext cx="48244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4 </a:t>
            </a:r>
            <a:r>
              <a:rPr lang="zh-CN" altLang="en-US" sz="1800"/>
              <a:t>用装配连接器表示组件间的协同工作 </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1" t="19120" r="3283" b="9063"/>
          <a:stretch/>
        </p:blipFill>
        <p:spPr bwMode="auto">
          <a:xfrm>
            <a:off x="827584" y="2852936"/>
            <a:ext cx="719537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2B3F2332-4E11-4EF9-9F5E-A7BC2BB94CC3}" type="datetime1">
              <a:rPr lang="zh-CN" altLang="en-US" sz="1200"/>
              <a:pPr eaLnBrk="1" hangingPunct="1">
                <a:spcBef>
                  <a:spcPct val="0"/>
                </a:spcBef>
                <a:buClrTx/>
                <a:buSzTx/>
                <a:buFont typeface="Arial" charset="0"/>
                <a:buNone/>
              </a:pPr>
              <a:t>2022/12/28</a:t>
            </a:fld>
            <a:endParaRPr lang="en-US" altLang="zh-CN" sz="1200"/>
          </a:p>
        </p:txBody>
      </p:sp>
      <p:sp>
        <p:nvSpPr>
          <p:cNvPr id="1638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100A60CD-FC4F-49BF-B68A-6C2761186473}" type="slidenum">
              <a:rPr lang="en-US" altLang="zh-CN" sz="1200"/>
              <a:pPr algn="r" eaLnBrk="1" hangingPunct="1">
                <a:spcBef>
                  <a:spcPct val="0"/>
                </a:spcBef>
                <a:buClrTx/>
                <a:buSzTx/>
                <a:buFont typeface="Arial" charset="0"/>
                <a:buNone/>
              </a:pPr>
              <a:t>15</a:t>
            </a:fld>
            <a:endParaRPr lang="en-US" altLang="zh-CN" sz="1200"/>
          </a:p>
        </p:txBody>
      </p:sp>
      <p:sp>
        <p:nvSpPr>
          <p:cNvPr id="16388"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2.3  </a:t>
            </a:r>
            <a:r>
              <a:rPr lang="zh-CN" altLang="en-US" b="0" dirty="0"/>
              <a:t>组件间的关系</a:t>
            </a:r>
          </a:p>
        </p:txBody>
      </p:sp>
      <p:sp>
        <p:nvSpPr>
          <p:cNvPr id="16389" name="Rectangle 3"/>
          <p:cNvSpPr>
            <a:spLocks noGrp="1" noChangeArrowheads="1"/>
          </p:cNvSpPr>
          <p:nvPr>
            <p:ph type="body" idx="4294967295"/>
          </p:nvPr>
        </p:nvSpPr>
        <p:spPr>
          <a:xfrm>
            <a:off x="566738" y="1752600"/>
            <a:ext cx="8001000" cy="4267200"/>
          </a:xfrm>
        </p:spPr>
        <p:txBody>
          <a:bodyPr/>
          <a:lstStyle/>
          <a:p>
            <a:pPr eaLnBrk="1" hangingPunct="1"/>
            <a:r>
              <a:rPr lang="zh-CN" altLang="en-US" sz="2400" dirty="0" smtClean="0"/>
              <a:t>更简单的</a:t>
            </a:r>
            <a:r>
              <a:rPr lang="zh-CN" altLang="en-US" sz="2400" dirty="0" smtClean="0"/>
              <a:t>，可以</a:t>
            </a:r>
            <a:r>
              <a:rPr lang="zh-CN" altLang="en-US" sz="2400" dirty="0" smtClean="0"/>
              <a:t>忽略组件间的供接口和需接口，而直接在组件间画上依赖关系 </a:t>
            </a:r>
          </a:p>
        </p:txBody>
      </p:sp>
      <p:sp>
        <p:nvSpPr>
          <p:cNvPr id="16391" name="Text Box 20"/>
          <p:cNvSpPr txBox="1">
            <a:spLocks noChangeArrowheads="1"/>
          </p:cNvSpPr>
          <p:nvPr/>
        </p:nvSpPr>
        <p:spPr bwMode="auto">
          <a:xfrm>
            <a:off x="3059113" y="5229225"/>
            <a:ext cx="36734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5 </a:t>
            </a:r>
            <a:r>
              <a:rPr lang="zh-CN" altLang="en-US" sz="1800"/>
              <a:t>直接用依赖表示组件间的关系</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044" t="19769" r="2738" b="17088"/>
          <a:stretch/>
        </p:blipFill>
        <p:spPr bwMode="auto">
          <a:xfrm>
            <a:off x="1187624" y="2996952"/>
            <a:ext cx="696794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2B44B04A-E788-46F9-9E6C-654B96D68AA0}" type="datetime1">
              <a:rPr lang="zh-CN" altLang="en-US" sz="1200"/>
              <a:pPr eaLnBrk="1" hangingPunct="1">
                <a:spcBef>
                  <a:spcPct val="0"/>
                </a:spcBef>
                <a:buClrTx/>
                <a:buSzTx/>
                <a:buFont typeface="Arial" charset="0"/>
                <a:buNone/>
              </a:pPr>
              <a:t>2022/12/28</a:t>
            </a:fld>
            <a:endParaRPr lang="en-US" altLang="zh-CN" sz="1200"/>
          </a:p>
        </p:txBody>
      </p:sp>
      <p:sp>
        <p:nvSpPr>
          <p:cNvPr id="1741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497EFBF6-3DC3-4174-84DD-CA029242BA07}" type="slidenum">
              <a:rPr lang="en-US" altLang="zh-CN" sz="1200"/>
              <a:pPr algn="r" eaLnBrk="1" hangingPunct="1">
                <a:spcBef>
                  <a:spcPct val="0"/>
                </a:spcBef>
                <a:buClrTx/>
                <a:buSzTx/>
                <a:buFont typeface="Arial" charset="0"/>
                <a:buNone/>
              </a:pPr>
              <a:t>16</a:t>
            </a:fld>
            <a:endParaRPr lang="en-US" altLang="zh-CN" sz="1200"/>
          </a:p>
        </p:txBody>
      </p:sp>
      <p:sp>
        <p:nvSpPr>
          <p:cNvPr id="17412"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2.4  </a:t>
            </a:r>
            <a:r>
              <a:rPr lang="zh-CN" altLang="en-US" b="0" dirty="0"/>
              <a:t>实现组件的类</a:t>
            </a:r>
          </a:p>
        </p:txBody>
      </p:sp>
      <p:sp>
        <p:nvSpPr>
          <p:cNvPr id="17413"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组件需要包含和使用一些类来实施它的功能，这些类实现了这个组件</a:t>
            </a:r>
          </a:p>
          <a:p>
            <a:pPr eaLnBrk="1" hangingPunct="1"/>
            <a:r>
              <a:rPr lang="zh-CN" altLang="en-US" dirty="0" smtClean="0"/>
              <a:t>可以在组件中画出这些类和类间的关系 </a:t>
            </a:r>
          </a:p>
        </p:txBody>
      </p:sp>
      <p:sp>
        <p:nvSpPr>
          <p:cNvPr id="17414" name="AutoShape 5"/>
          <p:cNvSpPr>
            <a:spLocks noChangeAspect="1" noChangeArrowheads="1"/>
          </p:cNvSpPr>
          <p:nvPr/>
        </p:nvSpPr>
        <p:spPr bwMode="auto">
          <a:xfrm>
            <a:off x="0" y="3357563"/>
            <a:ext cx="8596313"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17429" name="Text Box 25"/>
          <p:cNvSpPr txBox="1">
            <a:spLocks noChangeArrowheads="1"/>
          </p:cNvSpPr>
          <p:nvPr/>
        </p:nvSpPr>
        <p:spPr bwMode="auto">
          <a:xfrm>
            <a:off x="3348038" y="5805488"/>
            <a:ext cx="3529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6 </a:t>
            </a:r>
            <a:r>
              <a:rPr lang="zh-CN" altLang="en-US" sz="1800"/>
              <a:t>实现组件的类 </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76" t="12598" r="4099" b="7182"/>
          <a:stretch/>
        </p:blipFill>
        <p:spPr bwMode="auto">
          <a:xfrm>
            <a:off x="1441462" y="3312834"/>
            <a:ext cx="5706957" cy="2553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683A5749-DC2F-410A-8835-0018C4064936}" type="datetime1">
              <a:rPr lang="zh-CN" altLang="en-US" sz="1200"/>
              <a:pPr eaLnBrk="1" hangingPunct="1">
                <a:spcBef>
                  <a:spcPct val="0"/>
                </a:spcBef>
                <a:buClrTx/>
                <a:buSzTx/>
                <a:buFont typeface="Arial" charset="0"/>
                <a:buNone/>
              </a:pPr>
              <a:t>2022/12/28</a:t>
            </a:fld>
            <a:endParaRPr lang="en-US" altLang="zh-CN" sz="1200"/>
          </a:p>
        </p:txBody>
      </p:sp>
      <p:sp>
        <p:nvSpPr>
          <p:cNvPr id="1843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7517C103-D3F3-4DA1-8629-F535728AA095}" type="slidenum">
              <a:rPr lang="en-US" altLang="zh-CN" sz="1200"/>
              <a:pPr algn="r" eaLnBrk="1" hangingPunct="1">
                <a:spcBef>
                  <a:spcPct val="0"/>
                </a:spcBef>
                <a:buClrTx/>
                <a:buSzTx/>
                <a:buFont typeface="Arial" charset="0"/>
                <a:buNone/>
              </a:pPr>
              <a:t>17</a:t>
            </a:fld>
            <a:endParaRPr lang="en-US" altLang="zh-CN" sz="1200"/>
          </a:p>
        </p:txBody>
      </p:sp>
      <p:sp>
        <p:nvSpPr>
          <p:cNvPr id="18436"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2.5  </a:t>
            </a:r>
            <a:r>
              <a:rPr lang="zh-CN" altLang="en-US" b="0" dirty="0"/>
              <a:t>外部接口</a:t>
            </a:r>
            <a:r>
              <a:rPr lang="en-US" altLang="zh-CN" b="0" dirty="0"/>
              <a:t>——</a:t>
            </a:r>
            <a:r>
              <a:rPr lang="zh-CN" altLang="en-US" b="0" dirty="0" smtClean="0"/>
              <a:t>端口</a:t>
            </a:r>
            <a:endParaRPr lang="zh-CN" altLang="en-US" b="0" dirty="0"/>
          </a:p>
        </p:txBody>
      </p:sp>
      <p:sp>
        <p:nvSpPr>
          <p:cNvPr id="18437"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组合组件的外部接口用一个尾部加一个小方块的正常的接口组成，这个小矩形框被称为端口</a:t>
            </a:r>
            <a:r>
              <a:rPr lang="en-US" altLang="zh-CN" dirty="0" smtClean="0"/>
              <a:t>(Port)</a:t>
            </a:r>
          </a:p>
          <a:p>
            <a:pPr algn="just" eaLnBrk="1" hangingPunct="1"/>
            <a:r>
              <a:rPr lang="zh-CN" altLang="en-US" dirty="0" smtClean="0"/>
              <a:t>端口是</a:t>
            </a:r>
            <a:r>
              <a:rPr lang="en-US" altLang="zh-CN" dirty="0" smtClean="0"/>
              <a:t>UML2.0</a:t>
            </a:r>
            <a:r>
              <a:rPr lang="zh-CN" altLang="en-US" dirty="0" smtClean="0"/>
              <a:t>引入的一个概念，端口提供一种方法，显示建模组件所提供或要求的接口如何与它里面的部分相关联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BB0FD59-CD86-4A5F-805E-423EBAFC3E64}" type="datetime1">
              <a:rPr lang="zh-CN" altLang="en-US" sz="1200"/>
              <a:pPr eaLnBrk="1" hangingPunct="1">
                <a:spcBef>
                  <a:spcPct val="0"/>
                </a:spcBef>
                <a:buClrTx/>
                <a:buSzTx/>
                <a:buFont typeface="Arial" charset="0"/>
                <a:buNone/>
              </a:pPr>
              <a:t>2022/12/28</a:t>
            </a:fld>
            <a:endParaRPr lang="en-US" altLang="zh-CN" sz="1200"/>
          </a:p>
        </p:txBody>
      </p:sp>
      <p:sp>
        <p:nvSpPr>
          <p:cNvPr id="19459" name="灯片编号占位符 2"/>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4A222E7E-B0DC-4822-8330-03E0121B1D6E}" type="slidenum">
              <a:rPr lang="en-US" altLang="zh-CN" sz="1200"/>
              <a:pPr algn="r" eaLnBrk="1" hangingPunct="1">
                <a:spcBef>
                  <a:spcPct val="0"/>
                </a:spcBef>
                <a:buClrTx/>
                <a:buSzTx/>
                <a:buFont typeface="Arial" charset="0"/>
                <a:buNone/>
              </a:pPr>
              <a:t>18</a:t>
            </a:fld>
            <a:endParaRPr lang="en-US" altLang="zh-CN" sz="1200"/>
          </a:p>
        </p:txBody>
      </p:sp>
      <p:sp>
        <p:nvSpPr>
          <p:cNvPr id="19460" name="AutoShape 5"/>
          <p:cNvSpPr>
            <a:spLocks noChangeAspect="1" noChangeArrowheads="1"/>
          </p:cNvSpPr>
          <p:nvPr/>
        </p:nvSpPr>
        <p:spPr bwMode="auto">
          <a:xfrm>
            <a:off x="323850" y="1773238"/>
            <a:ext cx="83248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19483" name="Text Box 34"/>
          <p:cNvSpPr txBox="1">
            <a:spLocks noChangeArrowheads="1"/>
          </p:cNvSpPr>
          <p:nvPr/>
        </p:nvSpPr>
        <p:spPr bwMode="auto">
          <a:xfrm>
            <a:off x="2916238" y="5734050"/>
            <a:ext cx="34559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a:t>图</a:t>
            </a:r>
            <a:r>
              <a:rPr lang="en-US" altLang="zh-CN" sz="1800"/>
              <a:t>8 </a:t>
            </a:r>
            <a:r>
              <a:rPr lang="zh-CN" altLang="en-US" sz="1800"/>
              <a:t>表示端口 </a:t>
            </a:r>
          </a:p>
        </p:txBody>
      </p:sp>
      <p:sp>
        <p:nvSpPr>
          <p:cNvPr id="19484" name="Rectangle 35"/>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r>
              <a:rPr lang="en-US" altLang="zh-CN" sz="3600" b="0" dirty="0">
                <a:solidFill>
                  <a:schemeClr val="tx2"/>
                </a:solidFill>
                <a:latin typeface="+mj-lt"/>
                <a:ea typeface="+mj-ea"/>
                <a:cs typeface="+mj-cs"/>
              </a:rPr>
              <a:t>2.5  </a:t>
            </a:r>
            <a:r>
              <a:rPr lang="zh-CN" altLang="en-US" sz="3600" b="0" dirty="0">
                <a:solidFill>
                  <a:schemeClr val="tx2"/>
                </a:solidFill>
                <a:latin typeface="+mj-lt"/>
                <a:ea typeface="+mj-ea"/>
                <a:cs typeface="+mj-cs"/>
              </a:rPr>
              <a:t>外部接口</a:t>
            </a:r>
            <a:r>
              <a:rPr lang="en-US" altLang="zh-CN" sz="3600" b="0" dirty="0">
                <a:solidFill>
                  <a:schemeClr val="tx2"/>
                </a:solidFill>
                <a:latin typeface="+mj-lt"/>
                <a:ea typeface="+mj-ea"/>
                <a:cs typeface="+mj-cs"/>
              </a:rPr>
              <a:t>——</a:t>
            </a:r>
            <a:r>
              <a:rPr lang="zh-CN" altLang="en-US" sz="3600" b="0" dirty="0">
                <a:solidFill>
                  <a:schemeClr val="tx2"/>
                </a:solidFill>
                <a:latin typeface="+mj-lt"/>
                <a:ea typeface="+mj-ea"/>
                <a:cs typeface="+mj-cs"/>
              </a:rPr>
              <a:t>端口</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97" t="16293" r="1088" b="7844"/>
          <a:stretch/>
        </p:blipFill>
        <p:spPr bwMode="auto">
          <a:xfrm>
            <a:off x="971599" y="2636912"/>
            <a:ext cx="6851737" cy="1966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7F77E2E5-5D51-4D39-983A-02DBDE24D798}" type="datetime1">
              <a:rPr lang="zh-CN" altLang="en-US" sz="1200"/>
              <a:pPr eaLnBrk="1" hangingPunct="1">
                <a:spcBef>
                  <a:spcPct val="0"/>
                </a:spcBef>
                <a:buClrTx/>
                <a:buSzTx/>
                <a:buFont typeface="Arial" charset="0"/>
                <a:buNone/>
              </a:pPr>
              <a:t>2022/12/28</a:t>
            </a:fld>
            <a:endParaRPr lang="en-US" altLang="zh-CN" sz="1200"/>
          </a:p>
        </p:txBody>
      </p:sp>
      <p:sp>
        <p:nvSpPr>
          <p:cNvPr id="2048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88BEF62F-E5D4-4805-B717-35330C830288}" type="slidenum">
              <a:rPr lang="en-US" altLang="zh-CN" sz="1200"/>
              <a:pPr algn="r" eaLnBrk="1" hangingPunct="1">
                <a:spcBef>
                  <a:spcPct val="0"/>
                </a:spcBef>
                <a:buClrTx/>
                <a:buSzTx/>
                <a:buFont typeface="Arial" charset="0"/>
                <a:buNone/>
              </a:pPr>
              <a:t>19</a:t>
            </a:fld>
            <a:endParaRPr lang="en-US" altLang="zh-CN" sz="1200"/>
          </a:p>
        </p:txBody>
      </p:sp>
      <p:sp>
        <p:nvSpPr>
          <p:cNvPr id="20484" name="Rectangle 2"/>
          <p:cNvSpPr>
            <a:spLocks noGrp="1" noChangeArrowheads="1"/>
          </p:cNvSpPr>
          <p:nvPr>
            <p:ph type="title" idx="4294967295"/>
          </p:nvPr>
        </p:nvSpPr>
        <p:spPr>
          <a:xfrm>
            <a:off x="574675" y="304800"/>
            <a:ext cx="8001000" cy="1216025"/>
          </a:xfrm>
        </p:spPr>
        <p:txBody>
          <a:bodyPr/>
          <a:lstStyle/>
          <a:p>
            <a:pPr eaLnBrk="1" hangingPunct="1"/>
            <a:r>
              <a:rPr lang="en-US" altLang="zh-CN" b="0" kern="1200" dirty="0"/>
              <a:t>2.6  </a:t>
            </a:r>
            <a:r>
              <a:rPr lang="zh-CN" altLang="en-US" b="0" kern="1200" dirty="0" smtClean="0"/>
              <a:t>连接器</a:t>
            </a:r>
            <a:endParaRPr lang="zh-CN" altLang="en-US" b="0" kern="1200" dirty="0"/>
          </a:p>
        </p:txBody>
      </p:sp>
      <p:sp>
        <p:nvSpPr>
          <p:cNvPr id="20485" name="Rectangle 3"/>
          <p:cNvSpPr>
            <a:spLocks noGrp="1" noChangeArrowheads="1"/>
          </p:cNvSpPr>
          <p:nvPr>
            <p:ph type="body" idx="4294967295"/>
          </p:nvPr>
        </p:nvSpPr>
        <p:spPr>
          <a:xfrm>
            <a:off x="566738" y="1752600"/>
            <a:ext cx="8001000" cy="4267200"/>
          </a:xfrm>
        </p:spPr>
        <p:txBody>
          <a:bodyPr/>
          <a:lstStyle/>
          <a:p>
            <a:pPr algn="just" eaLnBrk="1" hangingPunct="1">
              <a:spcAft>
                <a:spcPts val="600"/>
              </a:spcAft>
            </a:pPr>
            <a:r>
              <a:rPr lang="zh-CN" altLang="en-US" dirty="0" smtClean="0"/>
              <a:t>为了展现功能的实现，连接器</a:t>
            </a:r>
            <a:r>
              <a:rPr lang="en-US" altLang="zh-CN" dirty="0" smtClean="0"/>
              <a:t>(Connectors)</a:t>
            </a:r>
            <a:r>
              <a:rPr lang="zh-CN" altLang="en-US" dirty="0" smtClean="0"/>
              <a:t>将一个组件</a:t>
            </a:r>
            <a:r>
              <a:rPr lang="zh-CN" altLang="en-US" i="1" dirty="0" smtClean="0"/>
              <a:t>提供</a:t>
            </a:r>
            <a:r>
              <a:rPr lang="zh-CN" altLang="en-US" dirty="0" smtClean="0"/>
              <a:t>的接口与另一个组件</a:t>
            </a:r>
            <a:r>
              <a:rPr lang="zh-CN" altLang="en-US" i="1" dirty="0" smtClean="0"/>
              <a:t>必需的</a:t>
            </a:r>
            <a:r>
              <a:rPr lang="zh-CN" altLang="en-US" dirty="0" smtClean="0"/>
              <a:t>接口绑定到一起</a:t>
            </a:r>
          </a:p>
          <a:p>
            <a:pPr algn="just" eaLnBrk="1" hangingPunct="1">
              <a:spcAft>
                <a:spcPts val="600"/>
              </a:spcAft>
            </a:pPr>
            <a:r>
              <a:rPr lang="en-US" altLang="zh-CN" dirty="0" smtClean="0"/>
              <a:t>UML 2.0 </a:t>
            </a:r>
            <a:r>
              <a:rPr lang="zh-CN" altLang="en-US" dirty="0" smtClean="0"/>
              <a:t>提供了两种类型的连接器：</a:t>
            </a:r>
          </a:p>
          <a:p>
            <a:pPr lvl="1" algn="just" eaLnBrk="1" hangingPunct="1">
              <a:spcAft>
                <a:spcPts val="600"/>
              </a:spcAft>
            </a:pPr>
            <a:r>
              <a:rPr lang="zh-CN" altLang="en-US" sz="2400" dirty="0" smtClean="0"/>
              <a:t>代理连接器</a:t>
            </a:r>
            <a:r>
              <a:rPr lang="en-US" altLang="zh-CN" sz="2400" dirty="0" smtClean="0"/>
              <a:t>(Delegation Connectors)</a:t>
            </a:r>
            <a:r>
              <a:rPr lang="zh-CN" altLang="en-US" sz="2400" dirty="0" smtClean="0"/>
              <a:t>：连接外部接口的端口和内部接口</a:t>
            </a:r>
          </a:p>
          <a:p>
            <a:pPr lvl="1" algn="just" eaLnBrk="1" hangingPunct="1">
              <a:spcAft>
                <a:spcPts val="600"/>
              </a:spcAft>
            </a:pPr>
            <a:r>
              <a:rPr lang="zh-CN" altLang="en-US" sz="2400" dirty="0" smtClean="0"/>
              <a:t>组装连接器</a:t>
            </a:r>
            <a:r>
              <a:rPr lang="en-US" altLang="zh-CN" sz="2400" dirty="0" smtClean="0"/>
              <a:t>(Assembly Connectors)</a:t>
            </a:r>
            <a:r>
              <a:rPr lang="zh-CN" altLang="en-US" sz="2400" dirty="0" smtClean="0"/>
              <a:t>：组装连接器表示组件之间的关系，它连接组件内部的类，将一个组件的供接口和一个组件的需接口捆绑在一起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662474F6-37EC-4661-AE03-05C37AB3D954}" type="slidenum">
              <a:rPr lang="en-US" altLang="zh-CN" sz="1200"/>
              <a:pPr algn="r" eaLnBrk="1" hangingPunct="1">
                <a:spcBef>
                  <a:spcPct val="0"/>
                </a:spcBef>
                <a:buClrTx/>
                <a:buSzTx/>
                <a:buFont typeface="Arial" charset="0"/>
                <a:buNone/>
              </a:pPr>
              <a:t>2</a:t>
            </a:fld>
            <a:endParaRPr lang="en-US" altLang="zh-CN" sz="1200"/>
          </a:p>
        </p:txBody>
      </p:sp>
      <p:sp>
        <p:nvSpPr>
          <p:cNvPr id="3076" name="Rectangle 2"/>
          <p:cNvSpPr>
            <a:spLocks noGrp="1" noChangeArrowheads="1"/>
          </p:cNvSpPr>
          <p:nvPr>
            <p:ph type="title" idx="4294967295"/>
          </p:nvPr>
        </p:nvSpPr>
        <p:spPr>
          <a:xfrm>
            <a:off x="574675" y="304800"/>
            <a:ext cx="8001000" cy="1216025"/>
          </a:xfrm>
        </p:spPr>
        <p:txBody>
          <a:bodyPr/>
          <a:lstStyle/>
          <a:p>
            <a:pPr eaLnBrk="1" hangingPunct="1"/>
            <a:r>
              <a:rPr lang="zh-CN" altLang="en-US" sz="3200" b="0" dirty="0" smtClean="0"/>
              <a:t>组件图</a:t>
            </a:r>
            <a:r>
              <a:rPr lang="en-US" altLang="zh-CN" sz="3200" b="0" dirty="0" smtClean="0"/>
              <a:t>(Component Diagram)</a:t>
            </a:r>
          </a:p>
        </p:txBody>
      </p:sp>
      <p:sp>
        <p:nvSpPr>
          <p:cNvPr id="3077" name="Rectangle 3"/>
          <p:cNvSpPr>
            <a:spLocks noGrp="1" noChangeArrowheads="1"/>
          </p:cNvSpPr>
          <p:nvPr>
            <p:ph type="body" idx="4294967295"/>
          </p:nvPr>
        </p:nvSpPr>
        <p:spPr>
          <a:xfrm>
            <a:off x="566738" y="1752600"/>
            <a:ext cx="8001000" cy="4267200"/>
          </a:xfrm>
        </p:spPr>
        <p:txBody>
          <a:bodyPr/>
          <a:lstStyle/>
          <a:p>
            <a:pPr eaLnBrk="1" hangingPunct="1"/>
            <a:r>
              <a:rPr lang="en-US" altLang="zh-CN" dirty="0" smtClean="0"/>
              <a:t>1 </a:t>
            </a:r>
            <a:r>
              <a:rPr lang="zh-CN" altLang="en-US" dirty="0" smtClean="0"/>
              <a:t>组件和组件图</a:t>
            </a:r>
          </a:p>
          <a:p>
            <a:pPr eaLnBrk="1" hangingPunct="1"/>
            <a:r>
              <a:rPr lang="en-US" altLang="zh-CN" dirty="0" smtClean="0"/>
              <a:t>2 </a:t>
            </a:r>
            <a:r>
              <a:rPr lang="zh-CN" altLang="en-US" dirty="0" smtClean="0"/>
              <a:t>组件图的表示方法</a:t>
            </a:r>
          </a:p>
          <a:p>
            <a:pPr eaLnBrk="1" hangingPunct="1"/>
            <a:r>
              <a:rPr lang="en-US" altLang="zh-CN" dirty="0" smtClean="0"/>
              <a:t>3 </a:t>
            </a:r>
            <a:r>
              <a:rPr lang="zh-CN" altLang="en-US" dirty="0" smtClean="0"/>
              <a:t>例子	</a:t>
            </a:r>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F1940FD1-A3DF-4035-AC08-756B4DDBEF26}" type="datetime1">
              <a:rPr lang="zh-CN" altLang="en-US" sz="1200"/>
              <a:pPr eaLnBrk="1" hangingPunct="1">
                <a:spcBef>
                  <a:spcPct val="0"/>
                </a:spcBef>
                <a:buClrTx/>
                <a:buSzTx/>
                <a:buFont typeface="Arial" charset="0"/>
                <a:buNone/>
              </a:pPr>
              <a:t>2022/12/28</a:t>
            </a:fld>
            <a:endParaRPr lang="en-US" altLang="zh-CN" sz="1200"/>
          </a:p>
        </p:txBody>
      </p:sp>
      <p:sp>
        <p:nvSpPr>
          <p:cNvPr id="2150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FEA8C67D-7DC7-469A-AD4E-136C4909F873}" type="slidenum">
              <a:rPr lang="en-US" altLang="zh-CN" sz="1200"/>
              <a:pPr algn="r" eaLnBrk="1" hangingPunct="1">
                <a:spcBef>
                  <a:spcPct val="0"/>
                </a:spcBef>
                <a:buClrTx/>
                <a:buSzTx/>
                <a:buFont typeface="Arial" charset="0"/>
                <a:buNone/>
              </a:pPr>
              <a:t>20</a:t>
            </a:fld>
            <a:endParaRPr lang="en-US" altLang="zh-CN" sz="1200"/>
          </a:p>
        </p:txBody>
      </p:sp>
      <p:sp>
        <p:nvSpPr>
          <p:cNvPr id="21508" name="Rectangle 2"/>
          <p:cNvSpPr>
            <a:spLocks noGrp="1" noChangeArrowheads="1"/>
          </p:cNvSpPr>
          <p:nvPr>
            <p:ph type="title" idx="4294967295"/>
          </p:nvPr>
        </p:nvSpPr>
        <p:spPr>
          <a:xfrm>
            <a:off x="574675" y="304800"/>
            <a:ext cx="8001000" cy="1216025"/>
          </a:xfrm>
        </p:spPr>
        <p:txBody>
          <a:bodyPr/>
          <a:lstStyle/>
          <a:p>
            <a:pPr eaLnBrk="1" hangingPunct="1"/>
            <a:r>
              <a:rPr lang="en-US" altLang="zh-CN" b="0" kern="1200" dirty="0"/>
              <a:t>2.7  </a:t>
            </a:r>
            <a:r>
              <a:rPr lang="zh-CN" altLang="en-US" b="0" kern="1200" dirty="0"/>
              <a:t>显示组件的内部结构</a:t>
            </a:r>
          </a:p>
        </p:txBody>
      </p:sp>
      <p:sp>
        <p:nvSpPr>
          <p:cNvPr id="21509"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一个组件的内部可能包括多个其他的组件，这样的组件称为</a:t>
            </a:r>
            <a:r>
              <a:rPr lang="zh-CN" altLang="en-US" dirty="0" smtClean="0">
                <a:solidFill>
                  <a:srgbClr val="FF0000"/>
                </a:solidFill>
              </a:rPr>
              <a:t>复合组件</a:t>
            </a:r>
            <a:r>
              <a:rPr lang="en-US" altLang="zh-CN" dirty="0" smtClean="0"/>
              <a:t>(Compound Component)</a:t>
            </a:r>
            <a:r>
              <a:rPr lang="zh-CN" altLang="en-US" dirty="0" smtClean="0"/>
              <a:t>，复合组件中的组件称为</a:t>
            </a:r>
            <a:r>
              <a:rPr lang="zh-CN" altLang="en-US" dirty="0" smtClean="0">
                <a:solidFill>
                  <a:srgbClr val="FF0000"/>
                </a:solidFill>
              </a:rPr>
              <a:t>子组件</a:t>
            </a:r>
            <a:r>
              <a:rPr lang="en-US" altLang="zh-CN" dirty="0" smtClean="0"/>
              <a:t>(Subcomponent)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1"/>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AB1CE88-C838-425F-BE9B-D652BE3C3ABA}" type="datetime1">
              <a:rPr lang="zh-CN" altLang="en-US" sz="1200"/>
              <a:pPr eaLnBrk="1" hangingPunct="1">
                <a:spcBef>
                  <a:spcPct val="0"/>
                </a:spcBef>
                <a:buClrTx/>
                <a:buSzTx/>
                <a:buFont typeface="Arial" charset="0"/>
                <a:buNone/>
              </a:pPr>
              <a:t>2022/12/28</a:t>
            </a:fld>
            <a:endParaRPr lang="en-US" altLang="zh-CN" sz="1200"/>
          </a:p>
        </p:txBody>
      </p:sp>
      <p:sp>
        <p:nvSpPr>
          <p:cNvPr id="22531" name="灯片编号占位符 2"/>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79ACD435-DAD7-4154-947C-02DAB400CBEB}" type="slidenum">
              <a:rPr lang="en-US" altLang="zh-CN" sz="1200"/>
              <a:pPr algn="r" eaLnBrk="1" hangingPunct="1">
                <a:spcBef>
                  <a:spcPct val="0"/>
                </a:spcBef>
                <a:buClrTx/>
                <a:buSzTx/>
                <a:buFont typeface="Arial" charset="0"/>
                <a:buNone/>
              </a:pPr>
              <a:t>21</a:t>
            </a:fld>
            <a:endParaRPr lang="en-US" altLang="zh-CN" sz="1200"/>
          </a:p>
        </p:txBody>
      </p:sp>
      <p:sp>
        <p:nvSpPr>
          <p:cNvPr id="22532" name="AutoShape 5"/>
          <p:cNvSpPr>
            <a:spLocks noChangeAspect="1" noChangeArrowheads="1"/>
          </p:cNvSpPr>
          <p:nvPr/>
        </p:nvSpPr>
        <p:spPr bwMode="auto">
          <a:xfrm>
            <a:off x="0" y="447675"/>
            <a:ext cx="9144000" cy="578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22567" name="Text Box 77"/>
          <p:cNvSpPr txBox="1">
            <a:spLocks noChangeArrowheads="1"/>
          </p:cNvSpPr>
          <p:nvPr/>
        </p:nvSpPr>
        <p:spPr bwMode="auto">
          <a:xfrm>
            <a:off x="2699792" y="5445125"/>
            <a:ext cx="45354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dirty="0"/>
              <a:t>图</a:t>
            </a:r>
            <a:r>
              <a:rPr lang="en-US" altLang="zh-CN" sz="1800" dirty="0"/>
              <a:t>9 </a:t>
            </a:r>
            <a:r>
              <a:rPr lang="en-US" altLang="zh-CN" sz="1800" dirty="0" err="1"/>
              <a:t>ProducePlanning</a:t>
            </a:r>
            <a:r>
              <a:rPr lang="zh-CN" altLang="en-US" sz="1800" dirty="0"/>
              <a:t>组件及其内部结构 </a:t>
            </a:r>
          </a:p>
        </p:txBody>
      </p:sp>
      <p:sp>
        <p:nvSpPr>
          <p:cNvPr id="22568" name="Rectangle 78"/>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r>
              <a:rPr lang="en-US" altLang="zh-CN" sz="3600" b="0" dirty="0">
                <a:solidFill>
                  <a:schemeClr val="tx2"/>
                </a:solidFill>
                <a:latin typeface="+mj-lt"/>
                <a:ea typeface="+mj-ea"/>
                <a:cs typeface="+mj-cs"/>
              </a:rPr>
              <a:t>2.7  </a:t>
            </a:r>
            <a:r>
              <a:rPr lang="zh-CN" altLang="en-US" sz="3600" b="0" dirty="0">
                <a:solidFill>
                  <a:schemeClr val="tx2"/>
                </a:solidFill>
                <a:latin typeface="+mj-lt"/>
                <a:ea typeface="+mj-ea"/>
                <a:cs typeface="+mj-cs"/>
              </a:rPr>
              <a:t>显示组件的内部结构</a:t>
            </a:r>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3084" t="9519" r="3144" b="5540"/>
          <a:stretch/>
        </p:blipFill>
        <p:spPr bwMode="auto">
          <a:xfrm>
            <a:off x="971600" y="1694228"/>
            <a:ext cx="7350123" cy="356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r>
              <a:rPr lang="en-US" altLang="zh-CN" sz="1200"/>
              <a:t>-</a:t>
            </a:r>
            <a:fld id="{5A713CEC-59D2-4FA0-BE34-9E4EA88B5584}" type="slidenum">
              <a:rPr lang="en-US" altLang="zh-CN" sz="1200"/>
              <a:pPr algn="r" eaLnBrk="1" hangingPunct="1">
                <a:spcBef>
                  <a:spcPct val="0"/>
                </a:spcBef>
                <a:buClrTx/>
                <a:buSzTx/>
                <a:buFont typeface="Arial" charset="0"/>
                <a:buNone/>
              </a:pPr>
              <a:t>22</a:t>
            </a:fld>
            <a:r>
              <a:rPr lang="en-US" altLang="zh-CN" sz="1200"/>
              <a:t>-</a:t>
            </a:r>
          </a:p>
        </p:txBody>
      </p:sp>
      <p:sp>
        <p:nvSpPr>
          <p:cNvPr id="23555" name="Rectangle 2"/>
          <p:cNvSpPr>
            <a:spLocks noGrp="1" noChangeArrowheads="1"/>
          </p:cNvSpPr>
          <p:nvPr>
            <p:ph type="title" idx="4294967295"/>
          </p:nvPr>
        </p:nvSpPr>
        <p:spPr>
          <a:xfrm>
            <a:off x="723900" y="549275"/>
            <a:ext cx="7793038" cy="927100"/>
          </a:xfrm>
        </p:spPr>
        <p:txBody>
          <a:bodyPr anchor="ctr"/>
          <a:lstStyle/>
          <a:p>
            <a:pPr eaLnBrk="1" hangingPunct="1"/>
            <a:r>
              <a:rPr lang="en-US" altLang="zh-CN" dirty="0" smtClean="0">
                <a:latin typeface="+mj-ea"/>
              </a:rPr>
              <a:t>3</a:t>
            </a:r>
            <a:r>
              <a:rPr lang="zh-CN" altLang="en-US" dirty="0" smtClean="0">
                <a:latin typeface="+mj-ea"/>
              </a:rPr>
              <a:t> 例子</a:t>
            </a:r>
            <a:endParaRPr lang="zh-CN" altLang="en-US" dirty="0">
              <a:latin typeface="+mj-ea"/>
            </a:endParaRPr>
          </a:p>
        </p:txBody>
      </p:sp>
      <p:sp>
        <p:nvSpPr>
          <p:cNvPr id="23556" name="Rectangle 4"/>
          <p:cNvSpPr>
            <a:spLocks noChangeArrowheads="1"/>
          </p:cNvSpPr>
          <p:nvPr/>
        </p:nvSpPr>
        <p:spPr bwMode="auto">
          <a:xfrm>
            <a:off x="0" y="2276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1800" b="0">
              <a:latin typeface="Arial" charset="0"/>
            </a:endParaRPr>
          </a:p>
        </p:txBody>
      </p:sp>
      <p:pic>
        <p:nvPicPr>
          <p:cNvPr id="2355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557338"/>
            <a:ext cx="83534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9CD4AAFC-D2C2-4FCC-8A5E-39F90F5C0C24}" type="datetime1">
              <a:rPr lang="zh-CN" altLang="en-US" sz="1200"/>
              <a:pPr eaLnBrk="1" hangingPunct="1">
                <a:spcBef>
                  <a:spcPct val="0"/>
                </a:spcBef>
                <a:buClrTx/>
                <a:buSzTx/>
                <a:buFont typeface="Arial" charset="0"/>
                <a:buNone/>
              </a:pPr>
              <a:t>2022/12/28</a:t>
            </a:fld>
            <a:endParaRPr lang="en-US" altLang="zh-CN" sz="1200"/>
          </a:p>
        </p:txBody>
      </p:sp>
      <p:sp>
        <p:nvSpPr>
          <p:cNvPr id="2457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14134126-A848-41AD-8B90-739BEF0D4549}" type="slidenum">
              <a:rPr lang="en-US" altLang="zh-CN" sz="1200"/>
              <a:pPr algn="r" eaLnBrk="1" hangingPunct="1">
                <a:spcBef>
                  <a:spcPct val="0"/>
                </a:spcBef>
                <a:buClrTx/>
                <a:buSzTx/>
                <a:buFont typeface="Arial" charset="0"/>
                <a:buNone/>
              </a:pPr>
              <a:t>23</a:t>
            </a:fld>
            <a:endParaRPr lang="en-US" altLang="zh-CN" sz="1200"/>
          </a:p>
        </p:txBody>
      </p:sp>
      <p:sp>
        <p:nvSpPr>
          <p:cNvPr id="24580" name="Rectangle 2"/>
          <p:cNvSpPr>
            <a:spLocks noGrp="1" noChangeArrowheads="1"/>
          </p:cNvSpPr>
          <p:nvPr>
            <p:ph type="title" idx="4294967295"/>
          </p:nvPr>
        </p:nvSpPr>
        <p:spPr>
          <a:xfrm>
            <a:off x="574675" y="304800"/>
            <a:ext cx="8569325" cy="1216025"/>
          </a:xfrm>
        </p:spPr>
        <p:txBody>
          <a:bodyPr/>
          <a:lstStyle/>
          <a:p>
            <a:pPr eaLnBrk="1" hangingPunct="1"/>
            <a:r>
              <a:rPr lang="zh-CN" altLang="en-US" sz="3400" b="0" smtClean="0"/>
              <a:t>部署图</a:t>
            </a:r>
            <a:r>
              <a:rPr lang="en-US" altLang="zh-CN" sz="3400" b="0" smtClean="0"/>
              <a:t>(Deployment Diagram)</a:t>
            </a:r>
          </a:p>
        </p:txBody>
      </p:sp>
      <p:sp>
        <p:nvSpPr>
          <p:cNvPr id="24581" name="Rectangle 3"/>
          <p:cNvSpPr>
            <a:spLocks noGrp="1" noChangeArrowheads="1"/>
          </p:cNvSpPr>
          <p:nvPr>
            <p:ph type="body" idx="4294967295"/>
          </p:nvPr>
        </p:nvSpPr>
        <p:spPr>
          <a:xfrm>
            <a:off x="566738" y="1752600"/>
            <a:ext cx="8001000" cy="4267200"/>
          </a:xfrm>
        </p:spPr>
        <p:txBody>
          <a:bodyPr/>
          <a:lstStyle/>
          <a:p>
            <a:pPr eaLnBrk="1" hangingPunct="1"/>
            <a:r>
              <a:rPr lang="en-US" altLang="zh-CN" smtClean="0">
                <a:solidFill>
                  <a:srgbClr val="FF3300"/>
                </a:solidFill>
              </a:rPr>
              <a:t>1  </a:t>
            </a:r>
            <a:r>
              <a:rPr lang="zh-CN" altLang="en-US" smtClean="0">
                <a:solidFill>
                  <a:srgbClr val="FF3300"/>
                </a:solidFill>
              </a:rPr>
              <a:t>为系统静态下的物理结构建模</a:t>
            </a:r>
          </a:p>
          <a:p>
            <a:pPr eaLnBrk="1" hangingPunct="1"/>
            <a:r>
              <a:rPr lang="en-US" altLang="zh-CN" smtClean="0"/>
              <a:t>2  </a:t>
            </a:r>
            <a:r>
              <a:rPr lang="zh-CN" altLang="en-US" smtClean="0"/>
              <a:t>部署图</a:t>
            </a:r>
          </a:p>
          <a:p>
            <a:pPr eaLnBrk="1" hangingPunct="1"/>
            <a:r>
              <a:rPr lang="en-US" altLang="zh-CN" smtClean="0"/>
              <a:t>3  </a:t>
            </a:r>
            <a:r>
              <a:rPr lang="zh-CN" altLang="en-US" smtClean="0"/>
              <a:t>部署图的表示方法</a:t>
            </a:r>
          </a:p>
          <a:p>
            <a:pPr eaLnBrk="1" hangingPunct="1"/>
            <a:r>
              <a:rPr lang="en-US" altLang="zh-CN" smtClean="0"/>
              <a:t>4  </a:t>
            </a:r>
            <a:r>
              <a:rPr lang="zh-CN" altLang="en-US" smtClean="0"/>
              <a:t>总结</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C7200EE8-2DCC-45B2-85A4-64BC6EC47CFE}" type="datetime1">
              <a:rPr lang="zh-CN" altLang="en-US" sz="1200"/>
              <a:pPr eaLnBrk="1" hangingPunct="1">
                <a:spcBef>
                  <a:spcPct val="0"/>
                </a:spcBef>
                <a:buClrTx/>
                <a:buSzTx/>
                <a:buFont typeface="Arial" charset="0"/>
                <a:buNone/>
              </a:pPr>
              <a:t>2022/12/28</a:t>
            </a:fld>
            <a:endParaRPr lang="en-US" altLang="zh-CN" sz="1200"/>
          </a:p>
        </p:txBody>
      </p:sp>
      <p:sp>
        <p:nvSpPr>
          <p:cNvPr id="2560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36195B35-6427-4A49-BD84-B8383AB99F3D}" type="slidenum">
              <a:rPr lang="en-US" altLang="zh-CN" sz="1200"/>
              <a:pPr algn="r" eaLnBrk="1" hangingPunct="1">
                <a:spcBef>
                  <a:spcPct val="0"/>
                </a:spcBef>
                <a:buClrTx/>
                <a:buSzTx/>
                <a:buFont typeface="Arial" charset="0"/>
                <a:buNone/>
              </a:pPr>
              <a:t>24</a:t>
            </a:fld>
            <a:endParaRPr lang="en-US" altLang="zh-CN" sz="1200"/>
          </a:p>
        </p:txBody>
      </p:sp>
      <p:sp>
        <p:nvSpPr>
          <p:cNvPr id="25604"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latin typeface="+mj-ea"/>
              </a:rPr>
              <a:t>1 </a:t>
            </a:r>
            <a:r>
              <a:rPr lang="zh-CN" altLang="en-US" dirty="0" smtClean="0">
                <a:latin typeface="+mj-ea"/>
              </a:rPr>
              <a:t>为</a:t>
            </a:r>
            <a:r>
              <a:rPr lang="zh-CN" altLang="en-US" dirty="0" smtClean="0">
                <a:latin typeface="+mj-ea"/>
              </a:rPr>
              <a:t>系统静态下的物理结构建模</a:t>
            </a:r>
          </a:p>
        </p:txBody>
      </p:sp>
      <p:sp>
        <p:nvSpPr>
          <p:cNvPr id="25605"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当软件处于物理部署阶段时，我们关注的是软件程序在计算机硬件系统中的物理分布、通信方式和部署方法</a:t>
            </a:r>
          </a:p>
          <a:p>
            <a:pPr algn="just" eaLnBrk="1" hangingPunct="1"/>
            <a:r>
              <a:rPr lang="en-US" altLang="zh-CN" dirty="0" smtClean="0"/>
              <a:t>UML</a:t>
            </a:r>
            <a:r>
              <a:rPr lang="zh-CN" altLang="en-US" dirty="0" smtClean="0"/>
              <a:t>的部署图</a:t>
            </a:r>
            <a:r>
              <a:rPr lang="en-US" altLang="zh-CN" dirty="0" smtClean="0"/>
              <a:t>(Deployment Diagram)</a:t>
            </a:r>
            <a:r>
              <a:rPr lang="zh-CN" altLang="en-US" dirty="0" smtClean="0"/>
              <a:t>用来解决这类建模问题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FC0F2C9B-1A43-4BCC-B9E3-C42874B56CD2}" type="datetime1">
              <a:rPr lang="zh-CN" altLang="en-US" sz="1200"/>
              <a:pPr eaLnBrk="1" hangingPunct="1">
                <a:spcBef>
                  <a:spcPct val="0"/>
                </a:spcBef>
                <a:buClrTx/>
                <a:buSzTx/>
                <a:buFont typeface="Arial" charset="0"/>
                <a:buNone/>
              </a:pPr>
              <a:t>2022/12/28</a:t>
            </a:fld>
            <a:endParaRPr lang="en-US" altLang="zh-CN" sz="1200"/>
          </a:p>
        </p:txBody>
      </p:sp>
      <p:sp>
        <p:nvSpPr>
          <p:cNvPr id="2662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DA3781D8-87E7-4DE7-A6F1-11D55962CCD3}" type="slidenum">
              <a:rPr lang="en-US" altLang="zh-CN" sz="1200"/>
              <a:pPr algn="r" eaLnBrk="1" hangingPunct="1">
                <a:spcBef>
                  <a:spcPct val="0"/>
                </a:spcBef>
                <a:buClrTx/>
                <a:buSzTx/>
                <a:buFont typeface="Arial" charset="0"/>
                <a:buNone/>
              </a:pPr>
              <a:t>25</a:t>
            </a:fld>
            <a:endParaRPr lang="en-US" altLang="zh-CN" sz="1200"/>
          </a:p>
        </p:txBody>
      </p:sp>
      <p:sp>
        <p:nvSpPr>
          <p:cNvPr id="26628"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2 </a:t>
            </a:r>
            <a:r>
              <a:rPr lang="zh-CN" altLang="en-US" dirty="0" smtClean="0">
                <a:latin typeface="+mj-ea"/>
              </a:rPr>
              <a:t>部署</a:t>
            </a:r>
            <a:r>
              <a:rPr lang="zh-CN" altLang="en-US" dirty="0">
                <a:latin typeface="+mj-ea"/>
              </a:rPr>
              <a:t>图</a:t>
            </a:r>
          </a:p>
        </p:txBody>
      </p:sp>
      <p:sp>
        <p:nvSpPr>
          <p:cNvPr id="26629" name="Rectangle 3"/>
          <p:cNvSpPr>
            <a:spLocks noGrp="1" noChangeArrowheads="1"/>
          </p:cNvSpPr>
          <p:nvPr>
            <p:ph type="body" idx="4294967295"/>
          </p:nvPr>
        </p:nvSpPr>
        <p:spPr>
          <a:xfrm>
            <a:off x="566738" y="1752600"/>
            <a:ext cx="8001000" cy="4267200"/>
          </a:xfrm>
        </p:spPr>
        <p:txBody>
          <a:bodyPr/>
          <a:lstStyle/>
          <a:p>
            <a:pPr algn="just" eaLnBrk="1" hangingPunct="1">
              <a:spcAft>
                <a:spcPts val="600"/>
              </a:spcAft>
            </a:pPr>
            <a:r>
              <a:rPr lang="en-US" altLang="zh-CN" dirty="0" smtClean="0"/>
              <a:t>UML</a:t>
            </a:r>
            <a:r>
              <a:rPr lang="zh-CN" altLang="en-US" dirty="0" smtClean="0"/>
              <a:t>部署图描述了系统的软件如何映射到将要执行它们的硬件上，用来显示系统中软件和硬件的物理架构，</a:t>
            </a:r>
            <a:r>
              <a:rPr lang="zh-CN" altLang="en-US" dirty="0" smtClean="0">
                <a:solidFill>
                  <a:srgbClr val="FF0000"/>
                </a:solidFill>
              </a:rPr>
              <a:t>是一个运行时的硬件节点以及在这些节点上运行的软件的静态结构模型</a:t>
            </a:r>
          </a:p>
          <a:p>
            <a:pPr algn="just" eaLnBrk="1" hangingPunct="1">
              <a:spcAft>
                <a:spcPts val="600"/>
              </a:spcAft>
            </a:pPr>
            <a:r>
              <a:rPr lang="zh-CN" altLang="en-US" dirty="0" smtClean="0"/>
              <a:t>这些软件</a:t>
            </a:r>
            <a:r>
              <a:rPr lang="en-US" altLang="zh-CN" dirty="0" smtClean="0"/>
              <a:t>(</a:t>
            </a:r>
            <a:r>
              <a:rPr lang="zh-CN" altLang="en-US" dirty="0" smtClean="0"/>
              <a:t>可能是一些构件或类等</a:t>
            </a:r>
            <a:r>
              <a:rPr lang="en-US" altLang="zh-CN" dirty="0" smtClean="0"/>
              <a:t>)</a:t>
            </a:r>
            <a:r>
              <a:rPr lang="zh-CN" altLang="en-US" dirty="0" smtClean="0"/>
              <a:t>通常被称为</a:t>
            </a:r>
            <a:r>
              <a:rPr lang="zh-CN" altLang="en-US" dirty="0" smtClean="0">
                <a:solidFill>
                  <a:srgbClr val="FF0000"/>
                </a:solidFill>
              </a:rPr>
              <a:t>制品</a:t>
            </a:r>
            <a:r>
              <a:rPr lang="en-US" altLang="zh-CN" dirty="0" smtClean="0">
                <a:solidFill>
                  <a:srgbClr val="FF0000"/>
                </a:solidFill>
              </a:rPr>
              <a:t>(Artifacts)</a:t>
            </a:r>
            <a:r>
              <a:rPr lang="zh-CN" altLang="en-US" dirty="0" smtClean="0"/>
              <a:t>，被部署到的硬件或者软件环境被称为</a:t>
            </a:r>
            <a:r>
              <a:rPr lang="zh-CN" altLang="en-US" dirty="0" smtClean="0">
                <a:solidFill>
                  <a:srgbClr val="FF0000"/>
                </a:solidFill>
              </a:rPr>
              <a:t>节点</a:t>
            </a:r>
            <a:r>
              <a:rPr lang="en-US" altLang="zh-CN" dirty="0" smtClean="0">
                <a:solidFill>
                  <a:srgbClr val="FF0000"/>
                </a:solidFill>
              </a:rPr>
              <a:t>(Nodes)</a:t>
            </a:r>
            <a:r>
              <a:rPr lang="zh-CN" altLang="en-US" dirty="0" smtClean="0"/>
              <a:t>，节点间的通信被建模为</a:t>
            </a:r>
            <a:r>
              <a:rPr lang="zh-CN" altLang="en-US" dirty="0" smtClean="0">
                <a:solidFill>
                  <a:srgbClr val="FF0000"/>
                </a:solidFill>
              </a:rPr>
              <a:t>通信路径</a:t>
            </a:r>
            <a:r>
              <a:rPr lang="en-US" altLang="zh-CN" dirty="0" smtClean="0">
                <a:solidFill>
                  <a:srgbClr val="FF0000"/>
                </a:solidFill>
              </a:rPr>
              <a:t>(Communication Paths</a:t>
            </a:r>
            <a:r>
              <a:rPr lang="en-US" altLang="zh-CN" dirty="0" smtClean="0">
                <a:solidFill>
                  <a:srgbClr val="FF0000"/>
                </a:solidFill>
              </a:rPr>
              <a:t>)</a:t>
            </a:r>
            <a:endParaRPr lang="en-US" altLang="zh-CN" dirty="0" smtClean="0"/>
          </a:p>
          <a:p>
            <a:pPr algn="just" eaLnBrk="1" hangingPunct="1">
              <a:spcAft>
                <a:spcPts val="600"/>
              </a:spcAft>
            </a:pPr>
            <a:endParaRPr lang="en-US" altLang="zh-CN"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BCFC4A04-2A60-4080-A627-F50CA09F2D62}" type="datetime1">
              <a:rPr lang="zh-CN" altLang="en-US" sz="1200"/>
              <a:pPr eaLnBrk="1" hangingPunct="1">
                <a:spcBef>
                  <a:spcPct val="0"/>
                </a:spcBef>
                <a:buClrTx/>
                <a:buSzTx/>
                <a:buFont typeface="Arial" charset="0"/>
                <a:buNone/>
              </a:pPr>
              <a:t>2022/12/28</a:t>
            </a:fld>
            <a:endParaRPr lang="en-US" altLang="zh-CN" sz="1200"/>
          </a:p>
        </p:txBody>
      </p:sp>
      <p:sp>
        <p:nvSpPr>
          <p:cNvPr id="2765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5209F14B-C112-4FE0-B30B-A2421E3D11F3}" type="slidenum">
              <a:rPr lang="en-US" altLang="zh-CN" sz="1200"/>
              <a:pPr algn="r" eaLnBrk="1" hangingPunct="1">
                <a:spcBef>
                  <a:spcPct val="0"/>
                </a:spcBef>
                <a:buClrTx/>
                <a:buSzTx/>
                <a:buFont typeface="Arial" charset="0"/>
                <a:buNone/>
              </a:pPr>
              <a:t>26</a:t>
            </a:fld>
            <a:endParaRPr lang="en-US" altLang="zh-CN" sz="1200"/>
          </a:p>
        </p:txBody>
      </p:sp>
      <p:sp>
        <p:nvSpPr>
          <p:cNvPr id="27652" name="Rectangle 4"/>
          <p:cNvSpPr>
            <a:spLocks noChangeArrowheads="1"/>
          </p:cNvSpPr>
          <p:nvPr/>
        </p:nvSpPr>
        <p:spPr bwMode="auto">
          <a:xfrm>
            <a:off x="611188" y="3860801"/>
            <a:ext cx="7993062" cy="108036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27653"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2 </a:t>
            </a:r>
            <a:r>
              <a:rPr lang="zh-CN" altLang="en-US" dirty="0" smtClean="0">
                <a:latin typeface="+mj-ea"/>
              </a:rPr>
              <a:t>部署</a:t>
            </a:r>
            <a:r>
              <a:rPr lang="zh-CN" altLang="en-US" dirty="0">
                <a:latin typeface="+mj-ea"/>
              </a:rPr>
              <a:t>图</a:t>
            </a:r>
          </a:p>
        </p:txBody>
      </p:sp>
      <p:sp>
        <p:nvSpPr>
          <p:cNvPr id="27654" name="Rectangle 3"/>
          <p:cNvSpPr>
            <a:spLocks noGrp="1" noChangeArrowheads="1"/>
          </p:cNvSpPr>
          <p:nvPr>
            <p:ph type="body" idx="4294967295"/>
          </p:nvPr>
        </p:nvSpPr>
        <p:spPr>
          <a:xfrm>
            <a:off x="566738" y="1752600"/>
            <a:ext cx="8001000" cy="4267200"/>
          </a:xfrm>
        </p:spPr>
        <p:txBody>
          <a:bodyPr/>
          <a:lstStyle/>
          <a:p>
            <a:pPr eaLnBrk="1" hangingPunct="1"/>
            <a:r>
              <a:rPr lang="zh-CN" altLang="en-US" smtClean="0"/>
              <a:t>部署图的表达方式为：</a:t>
            </a:r>
          </a:p>
          <a:p>
            <a:pPr eaLnBrk="1" hangingPunct="1"/>
            <a:endParaRPr lang="zh-CN" altLang="en-US" smtClean="0"/>
          </a:p>
          <a:p>
            <a:pPr eaLnBrk="1" hangingPunct="1">
              <a:buFont typeface="Wingdings" pitchFamily="2" charset="2"/>
              <a:buNone/>
            </a:pPr>
            <a:r>
              <a:rPr lang="zh-CN" altLang="en-US" smtClean="0"/>
              <a:t>            部署图 </a:t>
            </a:r>
            <a:r>
              <a:rPr lang="en-US" altLang="zh-CN" smtClean="0"/>
              <a:t>= </a:t>
            </a:r>
            <a:r>
              <a:rPr lang="zh-CN" altLang="en-US" smtClean="0"/>
              <a:t>制品 </a:t>
            </a:r>
            <a:r>
              <a:rPr lang="en-US" altLang="zh-CN" smtClean="0"/>
              <a:t>+ </a:t>
            </a:r>
            <a:r>
              <a:rPr lang="zh-CN" altLang="en-US" smtClean="0"/>
              <a:t>节点 </a:t>
            </a:r>
            <a:r>
              <a:rPr lang="en-US" altLang="zh-CN" smtClean="0"/>
              <a:t>+ </a:t>
            </a:r>
            <a:r>
              <a:rPr lang="zh-CN" altLang="en-US" smtClean="0"/>
              <a:t>通信路径</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r>
              <a:rPr lang="en-US" altLang="zh-CN" smtClean="0"/>
              <a:t>Deployment Diagram = </a:t>
            </a:r>
          </a:p>
          <a:p>
            <a:pPr eaLnBrk="1" hangingPunct="1">
              <a:buFont typeface="Wingdings" pitchFamily="2" charset="2"/>
              <a:buNone/>
            </a:pPr>
            <a:r>
              <a:rPr lang="en-US" altLang="zh-CN" sz="2400" smtClean="0"/>
              <a:t>      Artifacts + Nodes + Communication Paths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A981CFAB-D130-40CC-9209-064FCB6A0D70}" type="datetime1">
              <a:rPr lang="zh-CN" altLang="en-US" sz="1200"/>
              <a:pPr eaLnBrk="1" hangingPunct="1">
                <a:spcBef>
                  <a:spcPct val="0"/>
                </a:spcBef>
                <a:buClrTx/>
                <a:buSzTx/>
                <a:buFont typeface="Arial" charset="0"/>
                <a:buNone/>
              </a:pPr>
              <a:t>2022/12/28</a:t>
            </a:fld>
            <a:endParaRPr lang="en-US" altLang="zh-CN" sz="1200"/>
          </a:p>
        </p:txBody>
      </p:sp>
      <p:sp>
        <p:nvSpPr>
          <p:cNvPr id="2867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63669354-C9A6-4123-B21B-93F3AC29B12B}" type="slidenum">
              <a:rPr lang="en-US" altLang="zh-CN" sz="1200"/>
              <a:pPr algn="r" eaLnBrk="1" hangingPunct="1">
                <a:spcBef>
                  <a:spcPct val="0"/>
                </a:spcBef>
                <a:buClrTx/>
                <a:buSzTx/>
                <a:buFont typeface="Arial" charset="0"/>
                <a:buNone/>
              </a:pPr>
              <a:t>27</a:t>
            </a:fld>
            <a:endParaRPr lang="en-US" altLang="zh-CN" sz="1200"/>
          </a:p>
        </p:txBody>
      </p:sp>
      <p:sp>
        <p:nvSpPr>
          <p:cNvPr id="28676"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latin typeface="+mj-ea"/>
              </a:rPr>
              <a:t>3 </a:t>
            </a:r>
            <a:r>
              <a:rPr lang="zh-CN" altLang="en-US" dirty="0" smtClean="0">
                <a:latin typeface="+mj-ea"/>
              </a:rPr>
              <a:t>部署</a:t>
            </a:r>
            <a:r>
              <a:rPr lang="zh-CN" altLang="en-US" dirty="0" smtClean="0">
                <a:latin typeface="+mj-ea"/>
              </a:rPr>
              <a:t>图的表示方法</a:t>
            </a:r>
          </a:p>
        </p:txBody>
      </p:sp>
      <p:sp>
        <p:nvSpPr>
          <p:cNvPr id="28677" name="Rectangle 3"/>
          <p:cNvSpPr>
            <a:spLocks noGrp="1" noChangeArrowheads="1"/>
          </p:cNvSpPr>
          <p:nvPr>
            <p:ph type="body" idx="4294967295"/>
          </p:nvPr>
        </p:nvSpPr>
        <p:spPr>
          <a:xfrm>
            <a:off x="566738" y="1752600"/>
            <a:ext cx="8001000" cy="4267200"/>
          </a:xfrm>
        </p:spPr>
        <p:txBody>
          <a:bodyPr/>
          <a:lstStyle/>
          <a:p>
            <a:pPr eaLnBrk="1" hangingPunct="1"/>
            <a:r>
              <a:rPr lang="en-US" altLang="zh-CN" dirty="0" smtClean="0">
                <a:solidFill>
                  <a:srgbClr val="FF3300"/>
                </a:solidFill>
              </a:rPr>
              <a:t>3.1  </a:t>
            </a:r>
            <a:r>
              <a:rPr lang="zh-CN" altLang="en-US" dirty="0" smtClean="0">
                <a:solidFill>
                  <a:srgbClr val="FF3300"/>
                </a:solidFill>
              </a:rPr>
              <a:t>制品</a:t>
            </a:r>
          </a:p>
          <a:p>
            <a:pPr eaLnBrk="1" hangingPunct="1"/>
            <a:r>
              <a:rPr lang="en-US" altLang="zh-CN" dirty="0" smtClean="0"/>
              <a:t>3.2  </a:t>
            </a:r>
            <a:r>
              <a:rPr lang="zh-CN" altLang="en-US" dirty="0" smtClean="0"/>
              <a:t>节点</a:t>
            </a:r>
          </a:p>
          <a:p>
            <a:pPr eaLnBrk="1" hangingPunct="1"/>
            <a:r>
              <a:rPr lang="en-US" altLang="zh-CN" dirty="0" smtClean="0"/>
              <a:t>3.3  </a:t>
            </a:r>
            <a:r>
              <a:rPr lang="zh-CN" altLang="en-US" dirty="0" smtClean="0"/>
              <a:t>部署</a:t>
            </a:r>
          </a:p>
          <a:p>
            <a:pPr eaLnBrk="1" hangingPunct="1"/>
            <a:r>
              <a:rPr lang="en-US" altLang="zh-CN" dirty="0" smtClean="0"/>
              <a:t>3.4  </a:t>
            </a:r>
            <a:r>
              <a:rPr lang="zh-CN" altLang="en-US" dirty="0" smtClean="0"/>
              <a:t>部署规约（不讲）</a:t>
            </a:r>
          </a:p>
          <a:p>
            <a:pPr eaLnBrk="1" hangingPunct="1"/>
            <a:r>
              <a:rPr lang="en-US" altLang="zh-CN" dirty="0" smtClean="0"/>
              <a:t>3.5  </a:t>
            </a:r>
            <a:r>
              <a:rPr lang="zh-CN" altLang="en-US" dirty="0" smtClean="0"/>
              <a:t>通信路径</a:t>
            </a:r>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010F881-8D22-4E14-B751-DCE1BC4123E7}" type="datetime1">
              <a:rPr lang="zh-CN" altLang="en-US" sz="1200"/>
              <a:pPr eaLnBrk="1" hangingPunct="1">
                <a:spcBef>
                  <a:spcPct val="0"/>
                </a:spcBef>
                <a:buClrTx/>
                <a:buSzTx/>
                <a:buFont typeface="Arial" charset="0"/>
                <a:buNone/>
              </a:pPr>
              <a:t>2022/12/28</a:t>
            </a:fld>
            <a:endParaRPr lang="en-US" altLang="zh-CN" sz="1200"/>
          </a:p>
        </p:txBody>
      </p:sp>
      <p:sp>
        <p:nvSpPr>
          <p:cNvPr id="2969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3842C877-679D-48B6-A54B-36BBB8C59D15}" type="slidenum">
              <a:rPr lang="en-US" altLang="zh-CN" sz="1200"/>
              <a:pPr algn="r" eaLnBrk="1" hangingPunct="1">
                <a:spcBef>
                  <a:spcPct val="0"/>
                </a:spcBef>
                <a:buClrTx/>
                <a:buSzTx/>
                <a:buFont typeface="Arial" charset="0"/>
                <a:buNone/>
              </a:pPr>
              <a:t>28</a:t>
            </a:fld>
            <a:endParaRPr lang="en-US" altLang="zh-CN" sz="1200"/>
          </a:p>
        </p:txBody>
      </p:sp>
      <p:sp>
        <p:nvSpPr>
          <p:cNvPr id="29700"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latin typeface="+mj-ea"/>
              </a:rPr>
              <a:t>3.1 </a:t>
            </a:r>
            <a:r>
              <a:rPr lang="zh-CN" altLang="en-US" dirty="0" smtClean="0">
                <a:latin typeface="+mj-ea"/>
              </a:rPr>
              <a:t>制品</a:t>
            </a:r>
            <a:endParaRPr lang="zh-CN" altLang="en-US" dirty="0" smtClean="0">
              <a:latin typeface="+mj-ea"/>
            </a:endParaRPr>
          </a:p>
        </p:txBody>
      </p:sp>
      <p:sp>
        <p:nvSpPr>
          <p:cNvPr id="29701" name="Rectangle 3"/>
          <p:cNvSpPr>
            <a:spLocks noGrp="1" noChangeArrowheads="1"/>
          </p:cNvSpPr>
          <p:nvPr>
            <p:ph type="body" idx="4294967295"/>
          </p:nvPr>
        </p:nvSpPr>
        <p:spPr>
          <a:xfrm>
            <a:off x="566738" y="1752600"/>
            <a:ext cx="8001000" cy="4267200"/>
          </a:xfrm>
        </p:spPr>
        <p:txBody>
          <a:bodyPr/>
          <a:lstStyle/>
          <a:p>
            <a:pPr algn="just" eaLnBrk="1" hangingPunct="1">
              <a:lnSpc>
                <a:spcPct val="90000"/>
              </a:lnSpc>
            </a:pPr>
            <a:r>
              <a:rPr lang="zh-CN" altLang="en-US" sz="2600" dirty="0" smtClean="0"/>
              <a:t>制品可以是一个模型、描述或软件，它通常以文件的形式存在，可以是可执行的，比如</a:t>
            </a:r>
            <a:r>
              <a:rPr lang="en-US" altLang="zh-CN" sz="2600" dirty="0" smtClean="0"/>
              <a:t>.exe</a:t>
            </a:r>
            <a:r>
              <a:rPr lang="zh-CN" altLang="en-US" sz="2600" dirty="0" smtClean="0"/>
              <a:t>文件、二进制文件、</a:t>
            </a:r>
            <a:r>
              <a:rPr lang="en-US" altLang="zh-CN" sz="2600" dirty="0" smtClean="0"/>
              <a:t>DDLs</a:t>
            </a:r>
            <a:r>
              <a:rPr lang="zh-CN" altLang="en-US" sz="2600" dirty="0" smtClean="0"/>
              <a:t>或者</a:t>
            </a:r>
            <a:r>
              <a:rPr lang="en-US" altLang="zh-CN" sz="2600" dirty="0" smtClean="0"/>
              <a:t>JAR</a:t>
            </a:r>
            <a:r>
              <a:rPr lang="zh-CN" altLang="en-US" sz="2600" dirty="0" smtClean="0"/>
              <a:t>文件等，或者是一个数据文件、一个配置文件、一个用户手册或者一个</a:t>
            </a:r>
            <a:r>
              <a:rPr lang="en-US" altLang="zh-CN" sz="2600" dirty="0" smtClean="0"/>
              <a:t>HTML</a:t>
            </a:r>
            <a:r>
              <a:rPr lang="zh-CN" altLang="en-US" sz="2600" dirty="0" smtClean="0"/>
              <a:t>文档</a:t>
            </a:r>
          </a:p>
          <a:p>
            <a:pPr algn="just" eaLnBrk="1" hangingPunct="1">
              <a:lnSpc>
                <a:spcPct val="90000"/>
              </a:lnSpc>
            </a:pPr>
            <a:endParaRPr lang="en-US" altLang="zh-CN" sz="2600"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E0E1C9B7-D7A7-4019-9E26-E9B909CAB6D2}" type="datetime1">
              <a:rPr lang="zh-CN" altLang="en-US" sz="1200"/>
              <a:pPr eaLnBrk="1" hangingPunct="1">
                <a:spcBef>
                  <a:spcPct val="0"/>
                </a:spcBef>
                <a:buClrTx/>
                <a:buSzTx/>
                <a:buFont typeface="Arial" charset="0"/>
                <a:buNone/>
              </a:pPr>
              <a:t>2022/12/28</a:t>
            </a:fld>
            <a:endParaRPr lang="en-US" altLang="zh-CN" sz="1200"/>
          </a:p>
        </p:txBody>
      </p:sp>
      <p:sp>
        <p:nvSpPr>
          <p:cNvPr id="3072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4ECE8CD6-55B3-4FBA-803A-8F3EA93117DC}" type="slidenum">
              <a:rPr lang="en-US" altLang="zh-CN" sz="1200"/>
              <a:pPr algn="r" eaLnBrk="1" hangingPunct="1">
                <a:spcBef>
                  <a:spcPct val="0"/>
                </a:spcBef>
                <a:buClrTx/>
                <a:buSzTx/>
                <a:buFont typeface="Arial" charset="0"/>
                <a:buNone/>
              </a:pPr>
              <a:t>29</a:t>
            </a:fld>
            <a:endParaRPr lang="en-US" altLang="zh-CN" sz="1200"/>
          </a:p>
        </p:txBody>
      </p:sp>
      <p:sp>
        <p:nvSpPr>
          <p:cNvPr id="30724"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latin typeface="+mj-ea"/>
              </a:rPr>
              <a:t>3.1 </a:t>
            </a:r>
            <a:r>
              <a:rPr lang="zh-CN" altLang="en-US" dirty="0" smtClean="0">
                <a:latin typeface="+mj-ea"/>
              </a:rPr>
              <a:t>制品</a:t>
            </a:r>
            <a:endParaRPr lang="zh-CN" altLang="en-US" dirty="0" smtClean="0">
              <a:latin typeface="+mj-ea"/>
            </a:endParaRPr>
          </a:p>
        </p:txBody>
      </p:sp>
      <p:sp>
        <p:nvSpPr>
          <p:cNvPr id="30725" name="Rectangle 3"/>
          <p:cNvSpPr>
            <a:spLocks noGrp="1" noChangeArrowheads="1"/>
          </p:cNvSpPr>
          <p:nvPr>
            <p:ph type="body" idx="4294967295"/>
          </p:nvPr>
        </p:nvSpPr>
        <p:spPr>
          <a:xfrm>
            <a:off x="567482" y="1784508"/>
            <a:ext cx="8001000" cy="4267200"/>
          </a:xfrm>
        </p:spPr>
        <p:txBody>
          <a:bodyPr/>
          <a:lstStyle/>
          <a:p>
            <a:pPr eaLnBrk="1" hangingPunct="1"/>
            <a:r>
              <a:rPr lang="zh-CN" altLang="en-US" smtClean="0"/>
              <a:t>在</a:t>
            </a:r>
            <a:r>
              <a:rPr lang="en-US" altLang="zh-CN" smtClean="0"/>
              <a:t>UML</a:t>
            </a:r>
            <a:r>
              <a:rPr lang="zh-CN" altLang="en-US" smtClean="0"/>
              <a:t>中，制品用右上角带一个狗耳朵标记的矩形框表示</a:t>
            </a:r>
          </a:p>
        </p:txBody>
      </p:sp>
      <p:sp>
        <p:nvSpPr>
          <p:cNvPr id="30726" name="AutoShape 5"/>
          <p:cNvSpPr>
            <a:spLocks noChangeAspect="1" noChangeArrowheads="1"/>
          </p:cNvSpPr>
          <p:nvPr/>
        </p:nvSpPr>
        <p:spPr bwMode="auto">
          <a:xfrm>
            <a:off x="2771775" y="2852738"/>
            <a:ext cx="4073525"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30727" name="Rectangle 7"/>
          <p:cNvSpPr>
            <a:spLocks noChangeArrowheads="1"/>
          </p:cNvSpPr>
          <p:nvPr/>
        </p:nvSpPr>
        <p:spPr bwMode="auto">
          <a:xfrm>
            <a:off x="1259632" y="3317875"/>
            <a:ext cx="3308350" cy="1322387"/>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grpSp>
        <p:nvGrpSpPr>
          <p:cNvPr id="30728" name="Group 8"/>
          <p:cNvGrpSpPr>
            <a:grpSpLocks/>
          </p:cNvGrpSpPr>
          <p:nvPr/>
        </p:nvGrpSpPr>
        <p:grpSpPr bwMode="auto">
          <a:xfrm>
            <a:off x="3804394" y="3536950"/>
            <a:ext cx="511175" cy="544512"/>
            <a:chOff x="0" y="0"/>
            <a:chExt cx="361" cy="385"/>
          </a:xfrm>
        </p:grpSpPr>
        <p:sp>
          <p:nvSpPr>
            <p:cNvPr id="30730" name="Line 9"/>
            <p:cNvSpPr>
              <a:spLocks noChangeShapeType="1"/>
            </p:cNvSpPr>
            <p:nvPr/>
          </p:nvSpPr>
          <p:spPr bwMode="auto">
            <a:xfrm>
              <a:off x="180" y="156"/>
              <a:ext cx="1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1" name="Group 10"/>
            <p:cNvGrpSpPr>
              <a:grpSpLocks/>
            </p:cNvGrpSpPr>
            <p:nvPr/>
          </p:nvGrpSpPr>
          <p:grpSpPr bwMode="auto">
            <a:xfrm>
              <a:off x="0" y="0"/>
              <a:ext cx="361" cy="385"/>
              <a:chOff x="0" y="0"/>
              <a:chExt cx="361" cy="385"/>
            </a:xfrm>
          </p:grpSpPr>
          <p:sp>
            <p:nvSpPr>
              <p:cNvPr id="30732" name="Line 11"/>
              <p:cNvSpPr>
                <a:spLocks noChangeShapeType="1"/>
              </p:cNvSpPr>
              <p:nvPr/>
            </p:nvSpPr>
            <p:spPr bwMode="auto">
              <a:xfrm>
                <a:off x="0" y="0"/>
                <a:ext cx="1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2"/>
              <p:cNvSpPr>
                <a:spLocks noChangeShapeType="1"/>
              </p:cNvSpPr>
              <p:nvPr/>
            </p:nvSpPr>
            <p:spPr bwMode="auto">
              <a:xfrm>
                <a:off x="0" y="0"/>
                <a:ext cx="1"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3"/>
              <p:cNvSpPr>
                <a:spLocks noChangeShapeType="1"/>
              </p:cNvSpPr>
              <p:nvPr/>
            </p:nvSpPr>
            <p:spPr bwMode="auto">
              <a:xfrm>
                <a:off x="0" y="384"/>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4"/>
              <p:cNvSpPr>
                <a:spLocks noChangeShapeType="1"/>
              </p:cNvSpPr>
              <p:nvPr/>
            </p:nvSpPr>
            <p:spPr bwMode="auto">
              <a:xfrm>
                <a:off x="360" y="156"/>
                <a:ext cx="1"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6" name="Line 15"/>
              <p:cNvSpPr>
                <a:spLocks noChangeShapeType="1"/>
              </p:cNvSpPr>
              <p:nvPr/>
            </p:nvSpPr>
            <p:spPr bwMode="auto">
              <a:xfrm>
                <a:off x="180" y="0"/>
                <a:ext cx="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6"/>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0729" name="Text Box 17"/>
          <p:cNvSpPr txBox="1">
            <a:spLocks noChangeArrowheads="1"/>
          </p:cNvSpPr>
          <p:nvPr/>
        </p:nvSpPr>
        <p:spPr bwMode="auto">
          <a:xfrm>
            <a:off x="3490913" y="5445125"/>
            <a:ext cx="295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图10 制品的符号 </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21539" r="6634" b="13883"/>
          <a:stretch/>
        </p:blipFill>
        <p:spPr bwMode="auto">
          <a:xfrm>
            <a:off x="4808537" y="3146333"/>
            <a:ext cx="2892382" cy="1665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5DD1604D-83C5-4955-9A31-F35089C7214B}" type="slidenum">
              <a:rPr lang="en-US" altLang="zh-CN" sz="1200"/>
              <a:pPr algn="r" eaLnBrk="1" hangingPunct="1">
                <a:spcBef>
                  <a:spcPct val="0"/>
                </a:spcBef>
                <a:buClrTx/>
                <a:buSzTx/>
                <a:buFont typeface="Arial" charset="0"/>
                <a:buNone/>
              </a:pPr>
              <a:t>3</a:t>
            </a:fld>
            <a:endParaRPr lang="en-US" altLang="zh-CN" sz="1200"/>
          </a:p>
        </p:txBody>
      </p:sp>
      <p:sp>
        <p:nvSpPr>
          <p:cNvPr id="4100"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t>1</a:t>
            </a:r>
            <a:r>
              <a:rPr lang="zh-CN" altLang="en-US" dirty="0" smtClean="0"/>
              <a:t>组件和组件图</a:t>
            </a:r>
          </a:p>
        </p:txBody>
      </p:sp>
      <p:sp>
        <p:nvSpPr>
          <p:cNvPr id="4101" name="Rectangle 3"/>
          <p:cNvSpPr>
            <a:spLocks noGrp="1" noChangeArrowheads="1"/>
          </p:cNvSpPr>
          <p:nvPr>
            <p:ph type="body" idx="4294967295"/>
          </p:nvPr>
        </p:nvSpPr>
        <p:spPr>
          <a:xfrm>
            <a:off x="566738" y="1752600"/>
            <a:ext cx="8001000" cy="4267200"/>
          </a:xfrm>
        </p:spPr>
        <p:txBody>
          <a:bodyPr/>
          <a:lstStyle/>
          <a:p>
            <a:pPr eaLnBrk="1" hangingPunct="1"/>
            <a:r>
              <a:rPr lang="en-US" altLang="zh-CN" smtClean="0">
                <a:solidFill>
                  <a:srgbClr val="FF3300"/>
                </a:solidFill>
              </a:rPr>
              <a:t>1.1  </a:t>
            </a:r>
            <a:r>
              <a:rPr lang="zh-CN" altLang="en-US" smtClean="0">
                <a:solidFill>
                  <a:srgbClr val="FF3300"/>
                </a:solidFill>
              </a:rPr>
              <a:t>组件	</a:t>
            </a:r>
          </a:p>
          <a:p>
            <a:pPr eaLnBrk="1" hangingPunct="1"/>
            <a:r>
              <a:rPr lang="en-US" altLang="zh-CN" smtClean="0"/>
              <a:t>1.2  </a:t>
            </a:r>
            <a:r>
              <a:rPr lang="zh-CN" altLang="en-US" smtClean="0"/>
              <a:t>组件图</a:t>
            </a:r>
          </a:p>
          <a:p>
            <a:pPr eaLnBrk="1" hangingPunct="1"/>
            <a:endParaRPr lang="en-US" altLang="zh-CN"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927D5A52-FB0E-4EB4-AF67-7B4A67F815EE}" type="datetime1">
              <a:rPr lang="zh-CN" altLang="en-US" sz="1200"/>
              <a:pPr eaLnBrk="1" hangingPunct="1">
                <a:spcBef>
                  <a:spcPct val="0"/>
                </a:spcBef>
                <a:buClrTx/>
                <a:buSzTx/>
                <a:buFont typeface="Arial" charset="0"/>
                <a:buNone/>
              </a:pPr>
              <a:t>2022/12/28</a:t>
            </a:fld>
            <a:endParaRPr lang="en-US" altLang="zh-CN" sz="1200"/>
          </a:p>
        </p:txBody>
      </p:sp>
      <p:sp>
        <p:nvSpPr>
          <p:cNvPr id="3174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63EDFC17-FAD1-4082-85F5-20E5382F6FDF}" type="slidenum">
              <a:rPr lang="en-US" altLang="zh-CN" sz="1200"/>
              <a:pPr algn="r" eaLnBrk="1" hangingPunct="1">
                <a:spcBef>
                  <a:spcPct val="0"/>
                </a:spcBef>
                <a:buClrTx/>
                <a:buSzTx/>
                <a:buFont typeface="Arial" charset="0"/>
                <a:buNone/>
              </a:pPr>
              <a:t>30</a:t>
            </a:fld>
            <a:endParaRPr lang="en-US" altLang="zh-CN" sz="1200"/>
          </a:p>
        </p:txBody>
      </p:sp>
      <p:sp>
        <p:nvSpPr>
          <p:cNvPr id="31748"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latin typeface="+mj-ea"/>
              </a:rPr>
              <a:t>3.1 </a:t>
            </a:r>
            <a:r>
              <a:rPr lang="zh-CN" altLang="en-US" dirty="0" smtClean="0">
                <a:latin typeface="+mj-ea"/>
              </a:rPr>
              <a:t>制品</a:t>
            </a:r>
            <a:endParaRPr lang="zh-CN" altLang="en-US" dirty="0" smtClean="0">
              <a:latin typeface="+mj-ea"/>
            </a:endParaRPr>
          </a:p>
        </p:txBody>
      </p:sp>
      <p:sp>
        <p:nvSpPr>
          <p:cNvPr id="31749"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可以在矩形框中标明制品的名字 </a:t>
            </a:r>
          </a:p>
        </p:txBody>
      </p:sp>
      <p:sp>
        <p:nvSpPr>
          <p:cNvPr id="31751" name="Text Box 31"/>
          <p:cNvSpPr txBox="1">
            <a:spLocks noChangeArrowheads="1"/>
          </p:cNvSpPr>
          <p:nvPr/>
        </p:nvSpPr>
        <p:spPr bwMode="auto">
          <a:xfrm>
            <a:off x="3348038" y="5373688"/>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11 </a:t>
            </a:r>
            <a:r>
              <a:rPr lang="zh-CN" altLang="en-US" sz="1800"/>
              <a:t>带名字的制品 </a:t>
            </a: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202" t="19516" r="7739" b="12147"/>
          <a:stretch/>
        </p:blipFill>
        <p:spPr bwMode="auto">
          <a:xfrm>
            <a:off x="2771800" y="2996952"/>
            <a:ext cx="3183962" cy="1953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45AC5C12-4F04-41F8-8381-317F9EB952BF}" type="datetime1">
              <a:rPr lang="zh-CN" altLang="en-US" sz="1200"/>
              <a:pPr eaLnBrk="1" hangingPunct="1">
                <a:spcBef>
                  <a:spcPct val="0"/>
                </a:spcBef>
                <a:buClrTx/>
                <a:buSzTx/>
                <a:buFont typeface="Arial" charset="0"/>
                <a:buNone/>
              </a:pPr>
              <a:t>2022/12/28</a:t>
            </a:fld>
            <a:endParaRPr lang="en-US" altLang="zh-CN" sz="1200"/>
          </a:p>
        </p:txBody>
      </p:sp>
      <p:sp>
        <p:nvSpPr>
          <p:cNvPr id="3277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014C9851-8B61-41E8-BC76-7025EEB848CE}" type="slidenum">
              <a:rPr lang="en-US" altLang="zh-CN" sz="1200"/>
              <a:pPr algn="r" eaLnBrk="1" hangingPunct="1">
                <a:spcBef>
                  <a:spcPct val="0"/>
                </a:spcBef>
                <a:buClrTx/>
                <a:buSzTx/>
                <a:buFont typeface="Arial" charset="0"/>
                <a:buNone/>
              </a:pPr>
              <a:t>31</a:t>
            </a:fld>
            <a:endParaRPr lang="en-US" altLang="zh-CN" sz="1200"/>
          </a:p>
        </p:txBody>
      </p:sp>
      <p:sp>
        <p:nvSpPr>
          <p:cNvPr id="32772"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3.2 </a:t>
            </a:r>
            <a:r>
              <a:rPr lang="zh-CN" altLang="en-US" dirty="0">
                <a:latin typeface="+mj-ea"/>
              </a:rPr>
              <a:t>节点</a:t>
            </a:r>
          </a:p>
        </p:txBody>
      </p:sp>
      <p:sp>
        <p:nvSpPr>
          <p:cNvPr id="32773"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节点</a:t>
            </a:r>
            <a:r>
              <a:rPr lang="en-US" altLang="zh-CN" dirty="0" smtClean="0"/>
              <a:t>(Nodes)</a:t>
            </a:r>
            <a:r>
              <a:rPr lang="zh-CN" altLang="en-US" dirty="0" smtClean="0"/>
              <a:t>是一个能够执行制品的实体，可以是硬件，但有时也可以是为其他软件的执行提供执行环境的软件</a:t>
            </a:r>
          </a:p>
          <a:p>
            <a:pPr eaLnBrk="1" hangingPunct="1"/>
            <a:r>
              <a:rPr lang="zh-CN" altLang="en-US" dirty="0" smtClean="0"/>
              <a:t>有两种类型的节点</a:t>
            </a:r>
          </a:p>
          <a:p>
            <a:pPr lvl="1" algn="just" eaLnBrk="1" hangingPunct="1"/>
            <a:r>
              <a:rPr lang="zh-CN" altLang="en-US" dirty="0" smtClean="0"/>
              <a:t>执行环境</a:t>
            </a:r>
            <a:r>
              <a:rPr lang="en-US" altLang="zh-CN" dirty="0" smtClean="0"/>
              <a:t>(Execution Environments)</a:t>
            </a:r>
            <a:r>
              <a:rPr lang="zh-CN" altLang="en-US" dirty="0" smtClean="0"/>
              <a:t>节点</a:t>
            </a:r>
          </a:p>
          <a:p>
            <a:pPr lvl="1" eaLnBrk="1" hangingPunct="1"/>
            <a:r>
              <a:rPr lang="zh-CN" altLang="en-US" dirty="0" smtClean="0"/>
              <a:t>设备</a:t>
            </a:r>
            <a:r>
              <a:rPr lang="en-US" altLang="zh-CN" dirty="0" smtClean="0"/>
              <a:t>(Device)</a:t>
            </a:r>
            <a:r>
              <a:rPr lang="zh-CN" altLang="en-US" dirty="0" smtClean="0"/>
              <a:t>节点</a:t>
            </a:r>
          </a:p>
          <a:p>
            <a:pPr lvl="1" eaLnBrk="1" hangingPunct="1"/>
            <a:endParaRPr lang="en-US" altLang="zh-CN"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6B15DAF7-0375-4205-B231-3E24EEE43D95}" type="datetime1">
              <a:rPr lang="zh-CN" altLang="en-US" sz="1200"/>
              <a:pPr eaLnBrk="1" hangingPunct="1">
                <a:spcBef>
                  <a:spcPct val="0"/>
                </a:spcBef>
                <a:buClrTx/>
                <a:buSzTx/>
                <a:buFont typeface="Arial" charset="0"/>
                <a:buNone/>
              </a:pPr>
              <a:t>2022/12/29</a:t>
            </a:fld>
            <a:endParaRPr lang="en-US" altLang="zh-CN" sz="1200"/>
          </a:p>
        </p:txBody>
      </p:sp>
      <p:sp>
        <p:nvSpPr>
          <p:cNvPr id="3379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29809E22-49C9-4286-A6C7-42E2B4C35683}" type="slidenum">
              <a:rPr lang="en-US" altLang="zh-CN" sz="1200"/>
              <a:pPr algn="r" eaLnBrk="1" hangingPunct="1">
                <a:spcBef>
                  <a:spcPct val="0"/>
                </a:spcBef>
                <a:buClrTx/>
                <a:buSzTx/>
                <a:buFont typeface="Arial" charset="0"/>
                <a:buNone/>
              </a:pPr>
              <a:t>32</a:t>
            </a:fld>
            <a:endParaRPr lang="en-US" altLang="zh-CN" sz="1200"/>
          </a:p>
        </p:txBody>
      </p:sp>
      <p:sp>
        <p:nvSpPr>
          <p:cNvPr id="33796"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3.2 </a:t>
            </a:r>
            <a:r>
              <a:rPr lang="zh-CN" altLang="en-US" dirty="0">
                <a:latin typeface="+mj-ea"/>
              </a:rPr>
              <a:t>节点</a:t>
            </a:r>
            <a:endParaRPr lang="zh-CN" altLang="en-US" dirty="0" smtClean="0">
              <a:solidFill>
                <a:schemeClr val="tx1"/>
              </a:solidFill>
            </a:endParaRPr>
          </a:p>
        </p:txBody>
      </p:sp>
      <p:sp>
        <p:nvSpPr>
          <p:cNvPr id="33797" name="Rectangle 3"/>
          <p:cNvSpPr>
            <a:spLocks noGrp="1" noChangeArrowheads="1"/>
          </p:cNvSpPr>
          <p:nvPr>
            <p:ph type="body" idx="4294967295"/>
          </p:nvPr>
        </p:nvSpPr>
        <p:spPr>
          <a:xfrm>
            <a:off x="566738" y="1752600"/>
            <a:ext cx="8001000" cy="4267200"/>
          </a:xfrm>
        </p:spPr>
        <p:txBody>
          <a:bodyPr/>
          <a:lstStyle/>
          <a:p>
            <a:pPr eaLnBrk="1" hangingPunct="1"/>
            <a:r>
              <a:rPr lang="en-US" altLang="zh-CN" smtClean="0"/>
              <a:t>UML2.0</a:t>
            </a:r>
            <a:r>
              <a:rPr lang="zh-CN" altLang="en-US" smtClean="0"/>
              <a:t>用一个</a:t>
            </a:r>
            <a:r>
              <a:rPr lang="en-US" altLang="zh-CN" smtClean="0"/>
              <a:t>3D</a:t>
            </a:r>
            <a:r>
              <a:rPr lang="zh-CN" altLang="en-US" smtClean="0"/>
              <a:t>风格的盒子表示节点，在节点的内部注明节点名</a:t>
            </a:r>
          </a:p>
        </p:txBody>
      </p:sp>
      <p:sp>
        <p:nvSpPr>
          <p:cNvPr id="33799" name="Text Box 13"/>
          <p:cNvSpPr txBox="1">
            <a:spLocks noChangeArrowheads="1"/>
          </p:cNvSpPr>
          <p:nvPr/>
        </p:nvSpPr>
        <p:spPr bwMode="auto">
          <a:xfrm>
            <a:off x="3132138" y="5661025"/>
            <a:ext cx="30956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a:t>图</a:t>
            </a:r>
            <a:r>
              <a:rPr lang="en-US" altLang="zh-CN" sz="1800"/>
              <a:t>1</a:t>
            </a:r>
            <a:r>
              <a:rPr lang="zh-CN" altLang="en-US" sz="1800"/>
              <a:t>5</a:t>
            </a:r>
            <a:r>
              <a:rPr lang="en-US" altLang="zh-CN" sz="1800"/>
              <a:t> </a:t>
            </a:r>
            <a:r>
              <a:rPr lang="zh-CN" altLang="en-US" sz="1800"/>
              <a:t>节点的</a:t>
            </a:r>
            <a:r>
              <a:rPr lang="en-US" altLang="zh-CN" sz="1800"/>
              <a:t>UML</a:t>
            </a:r>
            <a:r>
              <a:rPr lang="zh-CN" altLang="en-US" sz="1800"/>
              <a:t>符号 </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32" t="16651" r="6000" b="9483"/>
          <a:stretch/>
        </p:blipFill>
        <p:spPr bwMode="auto">
          <a:xfrm>
            <a:off x="3482104" y="3212976"/>
            <a:ext cx="2154476" cy="191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DE08853E-CC7C-4BAE-AE3C-F0E09A998238}" type="datetime1">
              <a:rPr lang="zh-CN" altLang="en-US" sz="1200"/>
              <a:pPr eaLnBrk="1" hangingPunct="1">
                <a:spcBef>
                  <a:spcPct val="0"/>
                </a:spcBef>
                <a:buClrTx/>
                <a:buSzTx/>
                <a:buFont typeface="Arial" charset="0"/>
                <a:buNone/>
              </a:pPr>
              <a:t>2022/12/28</a:t>
            </a:fld>
            <a:endParaRPr lang="en-US" altLang="zh-CN" sz="1200"/>
          </a:p>
        </p:txBody>
      </p:sp>
      <p:sp>
        <p:nvSpPr>
          <p:cNvPr id="3481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75C35287-A24F-4519-A0FD-11F5FC718F73}" type="slidenum">
              <a:rPr lang="en-US" altLang="zh-CN" sz="1200"/>
              <a:pPr algn="r" eaLnBrk="1" hangingPunct="1">
                <a:spcBef>
                  <a:spcPct val="0"/>
                </a:spcBef>
                <a:buClrTx/>
                <a:buSzTx/>
                <a:buFont typeface="Arial" charset="0"/>
                <a:buNone/>
              </a:pPr>
              <a:t>33</a:t>
            </a:fld>
            <a:endParaRPr lang="en-US" altLang="zh-CN" sz="1200"/>
          </a:p>
        </p:txBody>
      </p:sp>
      <p:sp>
        <p:nvSpPr>
          <p:cNvPr id="34820"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t>1. </a:t>
            </a:r>
            <a:r>
              <a:rPr lang="zh-CN" altLang="en-US" dirty="0" smtClean="0"/>
              <a:t>执行环境节点</a:t>
            </a:r>
          </a:p>
        </p:txBody>
      </p:sp>
      <p:sp>
        <p:nvSpPr>
          <p:cNvPr id="34821"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在部署图内部用构造型</a:t>
            </a:r>
            <a:r>
              <a:rPr lang="en-US" altLang="zh-CN" dirty="0" smtClean="0"/>
              <a:t>&lt;&lt;</a:t>
            </a:r>
            <a:r>
              <a:rPr lang="en-US" altLang="zh-CN" dirty="0" err="1" smtClean="0"/>
              <a:t>ExecutionEnvironment</a:t>
            </a:r>
            <a:r>
              <a:rPr lang="en-US" altLang="zh-CN" dirty="0" smtClean="0"/>
              <a:t>&gt;&gt;</a:t>
            </a:r>
            <a:r>
              <a:rPr lang="zh-CN" altLang="en-US" dirty="0" smtClean="0"/>
              <a:t>和所选用的执行环境名称来表示执行环境节点，执行环境通常是中间件或操作系统 </a:t>
            </a:r>
          </a:p>
        </p:txBody>
      </p:sp>
      <p:sp>
        <p:nvSpPr>
          <p:cNvPr id="34823" name="Text Box 14"/>
          <p:cNvSpPr txBox="1">
            <a:spLocks noChangeArrowheads="1"/>
          </p:cNvSpPr>
          <p:nvPr/>
        </p:nvSpPr>
        <p:spPr bwMode="auto">
          <a:xfrm>
            <a:off x="3132138" y="5589588"/>
            <a:ext cx="3527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dirty="0"/>
              <a:t>图</a:t>
            </a:r>
            <a:r>
              <a:rPr lang="en-US" altLang="zh-CN" sz="1800" dirty="0"/>
              <a:t>1</a:t>
            </a:r>
            <a:r>
              <a:rPr lang="zh-CN" altLang="en-US" sz="1800" dirty="0"/>
              <a:t>6执行环境节点 </a:t>
            </a:r>
          </a:p>
        </p:txBody>
      </p:sp>
      <p:pic>
        <p:nvPicPr>
          <p:cNvPr id="10245"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518" t="16157" r="3465" b="10480"/>
          <a:stretch/>
        </p:blipFill>
        <p:spPr bwMode="auto">
          <a:xfrm>
            <a:off x="3203848" y="3717032"/>
            <a:ext cx="3064701" cy="1684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D105DEA3-2E9A-41C4-B898-F8C32FA7CB93}" type="datetime1">
              <a:rPr lang="zh-CN" altLang="en-US" sz="1200"/>
              <a:pPr eaLnBrk="1" hangingPunct="1">
                <a:spcBef>
                  <a:spcPct val="0"/>
                </a:spcBef>
                <a:buClrTx/>
                <a:buSzTx/>
                <a:buFont typeface="Arial" charset="0"/>
                <a:buNone/>
              </a:pPr>
              <a:t>2022/12/28</a:t>
            </a:fld>
            <a:endParaRPr lang="en-US" altLang="zh-CN" sz="1200"/>
          </a:p>
        </p:txBody>
      </p:sp>
      <p:sp>
        <p:nvSpPr>
          <p:cNvPr id="3584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933B5CF5-4E77-41C0-BC1B-31BA775CC160}" type="slidenum">
              <a:rPr lang="en-US" altLang="zh-CN" sz="1200"/>
              <a:pPr algn="r" eaLnBrk="1" hangingPunct="1">
                <a:spcBef>
                  <a:spcPct val="0"/>
                </a:spcBef>
                <a:buClrTx/>
                <a:buSzTx/>
                <a:buFont typeface="Arial" charset="0"/>
                <a:buNone/>
              </a:pPr>
              <a:t>34</a:t>
            </a:fld>
            <a:endParaRPr lang="en-US" altLang="zh-CN" sz="1200"/>
          </a:p>
        </p:txBody>
      </p:sp>
      <p:sp>
        <p:nvSpPr>
          <p:cNvPr id="35844"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t>2. </a:t>
            </a:r>
            <a:r>
              <a:rPr lang="zh-CN" altLang="en-US" dirty="0"/>
              <a:t>设备节点</a:t>
            </a:r>
          </a:p>
        </p:txBody>
      </p:sp>
      <p:sp>
        <p:nvSpPr>
          <p:cNvPr id="35845"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设备节点用于表示具体的计算设备，一般是一个单独的硬件设备 </a:t>
            </a:r>
          </a:p>
        </p:txBody>
      </p:sp>
      <p:sp>
        <p:nvSpPr>
          <p:cNvPr id="35847" name="Text Box 13"/>
          <p:cNvSpPr txBox="1">
            <a:spLocks noChangeArrowheads="1"/>
          </p:cNvSpPr>
          <p:nvPr/>
        </p:nvSpPr>
        <p:spPr bwMode="auto">
          <a:xfrm>
            <a:off x="2987675" y="5516563"/>
            <a:ext cx="3240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dirty="0"/>
              <a:t>图</a:t>
            </a:r>
            <a:r>
              <a:rPr lang="en-US" altLang="zh-CN" sz="1800" dirty="0" smtClean="0"/>
              <a:t>17 </a:t>
            </a:r>
            <a:r>
              <a:rPr lang="zh-CN" altLang="en-US" sz="1800" dirty="0"/>
              <a:t>设备节点 </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759" t="17011" r="4632" b="11488"/>
          <a:stretch/>
        </p:blipFill>
        <p:spPr bwMode="auto">
          <a:xfrm>
            <a:off x="2881674" y="3140968"/>
            <a:ext cx="3452089" cy="188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CB42F56-FA82-4D21-A0DA-62C0A63EA6B3}" type="datetime1">
              <a:rPr lang="zh-CN" altLang="en-US" sz="1200"/>
              <a:pPr eaLnBrk="1" hangingPunct="1">
                <a:spcBef>
                  <a:spcPct val="0"/>
                </a:spcBef>
                <a:buClrTx/>
                <a:buSzTx/>
                <a:buFont typeface="Arial" charset="0"/>
                <a:buNone/>
              </a:pPr>
              <a:t>2022/12/28</a:t>
            </a:fld>
            <a:endParaRPr lang="en-US" altLang="zh-CN" sz="1200"/>
          </a:p>
        </p:txBody>
      </p:sp>
      <p:sp>
        <p:nvSpPr>
          <p:cNvPr id="3686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DABA6233-13CE-4CDD-B080-9D3772A9D94C}" type="slidenum">
              <a:rPr lang="en-US" altLang="zh-CN" sz="1200"/>
              <a:pPr algn="r" eaLnBrk="1" hangingPunct="1">
                <a:spcBef>
                  <a:spcPct val="0"/>
                </a:spcBef>
                <a:buClrTx/>
                <a:buSzTx/>
                <a:buFont typeface="Arial" charset="0"/>
                <a:buNone/>
              </a:pPr>
              <a:t>35</a:t>
            </a:fld>
            <a:endParaRPr lang="en-US" altLang="zh-CN" sz="1200"/>
          </a:p>
        </p:txBody>
      </p:sp>
      <p:sp>
        <p:nvSpPr>
          <p:cNvPr id="36868"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3.3 </a:t>
            </a:r>
            <a:r>
              <a:rPr lang="zh-CN" altLang="en-US" dirty="0" smtClean="0">
                <a:latin typeface="+mj-ea"/>
              </a:rPr>
              <a:t>部署</a:t>
            </a:r>
            <a:endParaRPr lang="zh-CN" altLang="en-US" dirty="0">
              <a:latin typeface="+mj-ea"/>
            </a:endParaRPr>
          </a:p>
        </p:txBody>
      </p:sp>
      <p:sp>
        <p:nvSpPr>
          <p:cNvPr id="36869"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部署图最重要的部分就是将制品部署在将执行它的节点上</a:t>
            </a:r>
          </a:p>
          <a:p>
            <a:pPr algn="just" eaLnBrk="1" hangingPunct="1"/>
            <a:r>
              <a:rPr lang="en-US" altLang="zh-CN" dirty="0" smtClean="0"/>
              <a:t>UML2.0</a:t>
            </a:r>
            <a:r>
              <a:rPr lang="zh-CN" altLang="en-US" dirty="0" smtClean="0"/>
              <a:t>提供了三种方法来表示把制品部署到节点中</a:t>
            </a:r>
          </a:p>
          <a:p>
            <a:pPr algn="just" eaLnBrk="1" hangingPunct="1"/>
            <a:endParaRPr lang="en-US" altLang="zh-CN"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6EAAD93F-A95F-4AA2-B28D-E8C3080353B6}" type="datetime1">
              <a:rPr lang="zh-CN" altLang="en-US" sz="1200"/>
              <a:pPr eaLnBrk="1" hangingPunct="1">
                <a:spcBef>
                  <a:spcPct val="0"/>
                </a:spcBef>
                <a:buClrTx/>
                <a:buSzTx/>
                <a:buFont typeface="Arial" charset="0"/>
                <a:buNone/>
              </a:pPr>
              <a:t>2022/12/29</a:t>
            </a:fld>
            <a:endParaRPr lang="en-US" altLang="zh-CN" sz="1200"/>
          </a:p>
        </p:txBody>
      </p:sp>
      <p:sp>
        <p:nvSpPr>
          <p:cNvPr id="3789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C51A3D5E-A39F-4EAF-B92F-D2281D225D8A}" type="slidenum">
              <a:rPr lang="en-US" altLang="zh-CN" sz="1200"/>
              <a:pPr algn="r" eaLnBrk="1" hangingPunct="1">
                <a:spcBef>
                  <a:spcPct val="0"/>
                </a:spcBef>
                <a:buClrTx/>
                <a:buSzTx/>
                <a:buFont typeface="Arial" charset="0"/>
                <a:buNone/>
              </a:pPr>
              <a:t>36</a:t>
            </a:fld>
            <a:endParaRPr lang="en-US" altLang="zh-CN" sz="1200"/>
          </a:p>
        </p:txBody>
      </p:sp>
      <p:sp>
        <p:nvSpPr>
          <p:cNvPr id="37892"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3.3 </a:t>
            </a:r>
            <a:r>
              <a:rPr lang="zh-CN" altLang="en-US" dirty="0">
                <a:latin typeface="+mj-ea"/>
              </a:rPr>
              <a:t>部署</a:t>
            </a:r>
            <a:endParaRPr lang="zh-CN" altLang="en-US" dirty="0" smtClean="0">
              <a:solidFill>
                <a:schemeClr val="tx1"/>
              </a:solidFill>
            </a:endParaRPr>
          </a:p>
        </p:txBody>
      </p:sp>
      <p:sp>
        <p:nvSpPr>
          <p:cNvPr id="37893"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通过将制品绘制在节点中实现对制品的部署</a:t>
            </a:r>
          </a:p>
        </p:txBody>
      </p:sp>
      <p:sp>
        <p:nvSpPr>
          <p:cNvPr id="37895" name="Text Box 32"/>
          <p:cNvSpPr txBox="1">
            <a:spLocks noChangeArrowheads="1"/>
          </p:cNvSpPr>
          <p:nvPr/>
        </p:nvSpPr>
        <p:spPr bwMode="auto">
          <a:xfrm>
            <a:off x="2916238" y="5870575"/>
            <a:ext cx="3311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1</a:t>
            </a:r>
            <a:r>
              <a:rPr lang="zh-CN" altLang="en-US" sz="1800"/>
              <a:t>8将制品部署在节点中 </a:t>
            </a: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51" t="9590" r="2915" b="5921"/>
          <a:stretch/>
        </p:blipFill>
        <p:spPr bwMode="auto">
          <a:xfrm>
            <a:off x="2483768" y="2492896"/>
            <a:ext cx="3841315" cy="3068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5FA11DFF-2F80-413B-9B91-A8BC0E8428E7}" type="datetime1">
              <a:rPr lang="zh-CN" altLang="en-US" sz="1200"/>
              <a:pPr eaLnBrk="1" hangingPunct="1">
                <a:spcBef>
                  <a:spcPct val="0"/>
                </a:spcBef>
                <a:buClrTx/>
                <a:buSzTx/>
                <a:buFont typeface="Arial" charset="0"/>
                <a:buNone/>
              </a:pPr>
              <a:t>2022/12/29</a:t>
            </a:fld>
            <a:endParaRPr lang="en-US" altLang="zh-CN" sz="1200"/>
          </a:p>
        </p:txBody>
      </p:sp>
      <p:sp>
        <p:nvSpPr>
          <p:cNvPr id="3891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EF430CBF-41A2-42B3-9942-12D8AEF861A3}" type="slidenum">
              <a:rPr lang="en-US" altLang="zh-CN" sz="1200"/>
              <a:pPr algn="r" eaLnBrk="1" hangingPunct="1">
                <a:spcBef>
                  <a:spcPct val="0"/>
                </a:spcBef>
                <a:buClrTx/>
                <a:buSzTx/>
                <a:buFont typeface="Arial" charset="0"/>
                <a:buNone/>
              </a:pPr>
              <a:t>37</a:t>
            </a:fld>
            <a:endParaRPr lang="en-US" altLang="zh-CN" sz="1200"/>
          </a:p>
        </p:txBody>
      </p:sp>
      <p:sp>
        <p:nvSpPr>
          <p:cNvPr id="38916"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3.3 </a:t>
            </a:r>
            <a:r>
              <a:rPr lang="zh-CN" altLang="en-US" dirty="0">
                <a:latin typeface="+mj-ea"/>
              </a:rPr>
              <a:t>部署</a:t>
            </a:r>
            <a:endParaRPr lang="zh-CN" altLang="en-US" dirty="0" smtClean="0">
              <a:solidFill>
                <a:schemeClr val="tx1"/>
              </a:solidFill>
            </a:endParaRPr>
          </a:p>
        </p:txBody>
      </p:sp>
      <p:sp>
        <p:nvSpPr>
          <p:cNvPr id="38917"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可以用带构造型</a:t>
            </a:r>
            <a:r>
              <a:rPr lang="en-US" altLang="zh-CN" dirty="0" smtClean="0"/>
              <a:t>&lt;&lt;deploy&gt;&gt;</a:t>
            </a:r>
            <a:r>
              <a:rPr lang="zh-CN" altLang="en-US" dirty="0" smtClean="0"/>
              <a:t>标签的虚线箭头表示将制品部署在节点中，注意，箭头指向节点 </a:t>
            </a:r>
          </a:p>
        </p:txBody>
      </p:sp>
      <p:sp>
        <p:nvSpPr>
          <p:cNvPr id="38918" name="AutoShape 5"/>
          <p:cNvSpPr>
            <a:spLocks noChangeAspect="1" noChangeArrowheads="1"/>
          </p:cNvSpPr>
          <p:nvPr/>
        </p:nvSpPr>
        <p:spPr bwMode="auto">
          <a:xfrm>
            <a:off x="900113" y="3141663"/>
            <a:ext cx="748982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38931" name="Text Box 27"/>
          <p:cNvSpPr txBox="1">
            <a:spLocks noChangeArrowheads="1"/>
          </p:cNvSpPr>
          <p:nvPr/>
        </p:nvSpPr>
        <p:spPr bwMode="auto">
          <a:xfrm>
            <a:off x="3203575" y="5589588"/>
            <a:ext cx="432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1</a:t>
            </a:r>
            <a:r>
              <a:rPr lang="zh-CN" altLang="en-US" sz="1800"/>
              <a:t>9用箭头表示制品部署在节点中 </a:t>
            </a: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87" t="16290" r="3704" b="9458"/>
          <a:stretch/>
        </p:blipFill>
        <p:spPr bwMode="auto">
          <a:xfrm>
            <a:off x="1979712" y="3068960"/>
            <a:ext cx="5839820" cy="20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97B61178-2296-41EB-BA8D-0831A9DCB409}" type="datetime1">
              <a:rPr lang="zh-CN" altLang="en-US" sz="1200"/>
              <a:pPr eaLnBrk="1" hangingPunct="1">
                <a:spcBef>
                  <a:spcPct val="0"/>
                </a:spcBef>
                <a:buClrTx/>
                <a:buSzTx/>
                <a:buFont typeface="Arial" charset="0"/>
                <a:buNone/>
              </a:pPr>
              <a:t>2022/12/29</a:t>
            </a:fld>
            <a:endParaRPr lang="en-US" altLang="zh-CN" sz="1200"/>
          </a:p>
        </p:txBody>
      </p:sp>
      <p:sp>
        <p:nvSpPr>
          <p:cNvPr id="3993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43EB67B1-3C49-4B1A-AB8C-CB7D99358C04}" type="slidenum">
              <a:rPr lang="en-US" altLang="zh-CN" sz="1200"/>
              <a:pPr algn="r" eaLnBrk="1" hangingPunct="1">
                <a:spcBef>
                  <a:spcPct val="0"/>
                </a:spcBef>
                <a:buClrTx/>
                <a:buSzTx/>
                <a:buFont typeface="Arial" charset="0"/>
                <a:buNone/>
              </a:pPr>
              <a:t>38</a:t>
            </a:fld>
            <a:endParaRPr lang="en-US" altLang="zh-CN" sz="1200"/>
          </a:p>
        </p:txBody>
      </p:sp>
      <p:sp>
        <p:nvSpPr>
          <p:cNvPr id="39940"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3.3 </a:t>
            </a:r>
            <a:r>
              <a:rPr lang="zh-CN" altLang="en-US" dirty="0">
                <a:latin typeface="+mj-ea"/>
              </a:rPr>
              <a:t>部署</a:t>
            </a:r>
            <a:endParaRPr lang="zh-CN" altLang="en-US" dirty="0" smtClean="0">
              <a:solidFill>
                <a:schemeClr val="tx1"/>
              </a:solidFill>
            </a:endParaRPr>
          </a:p>
        </p:txBody>
      </p:sp>
      <p:sp>
        <p:nvSpPr>
          <p:cNvPr id="39941" name="Rectangle 3"/>
          <p:cNvSpPr>
            <a:spLocks noGrp="1" noChangeArrowheads="1"/>
          </p:cNvSpPr>
          <p:nvPr>
            <p:ph type="body" idx="4294967295"/>
          </p:nvPr>
        </p:nvSpPr>
        <p:spPr>
          <a:xfrm>
            <a:off x="566738" y="1752600"/>
            <a:ext cx="8001000" cy="4267200"/>
          </a:xfrm>
        </p:spPr>
        <p:txBody>
          <a:bodyPr/>
          <a:lstStyle/>
          <a:p>
            <a:pPr eaLnBrk="1" hangingPunct="1"/>
            <a:r>
              <a:rPr lang="zh-CN" altLang="en-US" smtClean="0"/>
              <a:t>更简单的，可以将制品直接记录在节点中表示部署关系 </a:t>
            </a:r>
          </a:p>
        </p:txBody>
      </p:sp>
      <p:sp>
        <p:nvSpPr>
          <p:cNvPr id="39943" name="Text Box 15"/>
          <p:cNvSpPr txBox="1">
            <a:spLocks noChangeArrowheads="1"/>
          </p:cNvSpPr>
          <p:nvPr/>
        </p:nvSpPr>
        <p:spPr bwMode="auto">
          <a:xfrm>
            <a:off x="3094529" y="5734050"/>
            <a:ext cx="3889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图20将制品直接记录在节点中 </a:t>
            </a:r>
          </a:p>
        </p:txBody>
      </p:sp>
      <p:pic>
        <p:nvPicPr>
          <p:cNvPr id="1536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772" t="15856" r="7069" b="8753"/>
          <a:stretch/>
        </p:blipFill>
        <p:spPr bwMode="auto">
          <a:xfrm>
            <a:off x="2923700" y="2636912"/>
            <a:ext cx="359477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50C8BC55-CD5B-4E55-BBCF-AFFF0119FF08}" type="datetime1">
              <a:rPr lang="zh-CN" altLang="en-US" sz="1200"/>
              <a:pPr eaLnBrk="1" hangingPunct="1">
                <a:spcBef>
                  <a:spcPct val="0"/>
                </a:spcBef>
                <a:buClrTx/>
                <a:buSzTx/>
                <a:buFont typeface="Arial" charset="0"/>
                <a:buNone/>
              </a:pPr>
              <a:t>2022/12/28</a:t>
            </a:fld>
            <a:endParaRPr lang="en-US" altLang="zh-CN" sz="1200"/>
          </a:p>
        </p:txBody>
      </p:sp>
      <p:sp>
        <p:nvSpPr>
          <p:cNvPr id="4096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D1B9D407-626A-4084-8B59-7437CF92621B}" type="slidenum">
              <a:rPr lang="en-US" altLang="zh-CN" sz="1200"/>
              <a:pPr algn="r" eaLnBrk="1" hangingPunct="1">
                <a:spcBef>
                  <a:spcPct val="0"/>
                </a:spcBef>
                <a:buClrTx/>
                <a:buSzTx/>
                <a:buFont typeface="Arial" charset="0"/>
                <a:buNone/>
              </a:pPr>
              <a:t>39</a:t>
            </a:fld>
            <a:endParaRPr lang="en-US" altLang="zh-CN" sz="1200"/>
          </a:p>
        </p:txBody>
      </p:sp>
      <p:sp>
        <p:nvSpPr>
          <p:cNvPr id="40964"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3.4 </a:t>
            </a:r>
            <a:r>
              <a:rPr lang="zh-CN" altLang="en-US" dirty="0" smtClean="0">
                <a:latin typeface="+mj-ea"/>
              </a:rPr>
              <a:t>部署规约</a:t>
            </a:r>
            <a:endParaRPr lang="zh-CN" altLang="en-US" dirty="0" smtClean="0">
              <a:solidFill>
                <a:schemeClr val="tx1"/>
              </a:solidFill>
            </a:endParaRPr>
          </a:p>
        </p:txBody>
      </p:sp>
      <p:sp>
        <p:nvSpPr>
          <p:cNvPr id="40965" name="Rectangle 3"/>
          <p:cNvSpPr>
            <a:spLocks noGrp="1" noChangeArrowheads="1"/>
          </p:cNvSpPr>
          <p:nvPr>
            <p:ph type="body" idx="4294967295"/>
          </p:nvPr>
        </p:nvSpPr>
        <p:spPr>
          <a:xfrm>
            <a:off x="566738" y="1752600"/>
            <a:ext cx="8001000" cy="4267200"/>
          </a:xfrm>
        </p:spPr>
        <p:txBody>
          <a:bodyPr/>
          <a:lstStyle/>
          <a:p>
            <a:pPr algn="just" eaLnBrk="1" hangingPunct="1">
              <a:spcAft>
                <a:spcPts val="600"/>
              </a:spcAft>
            </a:pPr>
            <a:r>
              <a:rPr lang="zh-CN" altLang="en-US" dirty="0" smtClean="0"/>
              <a:t>为了使部署在节点上的制品能够执行，大多数情况下我们需要说明一些配置参数</a:t>
            </a:r>
          </a:p>
          <a:p>
            <a:pPr algn="just" eaLnBrk="1" hangingPunct="1">
              <a:spcAft>
                <a:spcPts val="600"/>
              </a:spcAft>
            </a:pPr>
            <a:r>
              <a:rPr lang="zh-CN" altLang="en-US" dirty="0" smtClean="0"/>
              <a:t>这些参数被称为部署规约</a:t>
            </a:r>
            <a:r>
              <a:rPr lang="en-US" altLang="zh-CN" dirty="0" smtClean="0"/>
              <a:t>(Deployment Specification)</a:t>
            </a:r>
            <a:r>
              <a:rPr lang="zh-CN" altLang="en-US" dirty="0" smtClean="0"/>
              <a:t>，它是一个属性的集合，是一类特殊的制品，说明了其他制品是如何部署到节点中的，它提供了其他制品如何成功的在节点上运行的信息</a:t>
            </a:r>
          </a:p>
          <a:p>
            <a:pPr algn="just" eaLnBrk="1" hangingPunct="1">
              <a:spcAft>
                <a:spcPts val="600"/>
              </a:spcAft>
            </a:pPr>
            <a:r>
              <a:rPr lang="zh-CN" altLang="en-US" dirty="0" smtClean="0"/>
              <a:t>部署规约用构造型</a:t>
            </a:r>
            <a:r>
              <a:rPr lang="en-US" altLang="zh-CN" dirty="0" smtClean="0"/>
              <a:t>&lt;&lt;deployment spec&gt;&gt;</a:t>
            </a:r>
            <a:r>
              <a:rPr lang="zh-CN" altLang="en-US" dirty="0" smtClean="0"/>
              <a:t>表示</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679CA650-76E2-45B2-B3AC-CD4959284AA5}" type="slidenum">
              <a:rPr lang="en-US" altLang="zh-CN" sz="1200"/>
              <a:pPr algn="r" eaLnBrk="1" hangingPunct="1">
                <a:spcBef>
                  <a:spcPct val="0"/>
                </a:spcBef>
                <a:buClrTx/>
                <a:buSzTx/>
                <a:buFont typeface="Arial" charset="0"/>
                <a:buNone/>
              </a:pPr>
              <a:t>4</a:t>
            </a:fld>
            <a:endParaRPr lang="en-US" altLang="zh-CN" sz="1200"/>
          </a:p>
        </p:txBody>
      </p:sp>
      <p:sp>
        <p:nvSpPr>
          <p:cNvPr id="5124"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t>1.1  </a:t>
            </a:r>
            <a:r>
              <a:rPr lang="zh-CN" altLang="en-US" dirty="0" smtClean="0"/>
              <a:t>组件</a:t>
            </a:r>
          </a:p>
        </p:txBody>
      </p:sp>
      <p:sp>
        <p:nvSpPr>
          <p:cNvPr id="5125" name="Rectangle 3"/>
          <p:cNvSpPr>
            <a:spLocks noGrp="1" noChangeArrowheads="1"/>
          </p:cNvSpPr>
          <p:nvPr>
            <p:ph type="body" idx="4294967295"/>
          </p:nvPr>
        </p:nvSpPr>
        <p:spPr>
          <a:xfrm>
            <a:off x="566738" y="1752600"/>
            <a:ext cx="8001000" cy="4267200"/>
          </a:xfrm>
        </p:spPr>
        <p:txBody>
          <a:bodyPr/>
          <a:lstStyle/>
          <a:p>
            <a:pPr algn="just" eaLnBrk="1" hangingPunct="1">
              <a:lnSpc>
                <a:spcPct val="90000"/>
              </a:lnSpc>
            </a:pPr>
            <a:r>
              <a:rPr lang="zh-CN" altLang="en-US" sz="2600" dirty="0" smtClean="0"/>
              <a:t>在</a:t>
            </a:r>
            <a:r>
              <a:rPr lang="en-US" altLang="zh-CN" sz="2600" dirty="0" smtClean="0"/>
              <a:t>UML2.0</a:t>
            </a:r>
            <a:r>
              <a:rPr lang="zh-CN" altLang="en-US" sz="2600" dirty="0" smtClean="0"/>
              <a:t>中，组件被认为是在一个系统或子系统中的独立的封装单位，组件通过一系列的接口对外界提供功能。（系统</a:t>
            </a:r>
            <a:r>
              <a:rPr lang="en-US" altLang="zh-CN" sz="2600" dirty="0" smtClean="0"/>
              <a:t>&gt;</a:t>
            </a:r>
            <a:r>
              <a:rPr lang="zh-CN" altLang="en-US" sz="2600" dirty="0" smtClean="0"/>
              <a:t>组件</a:t>
            </a:r>
            <a:r>
              <a:rPr lang="en-US" altLang="zh-CN" sz="2600" dirty="0" smtClean="0"/>
              <a:t>&gt;</a:t>
            </a:r>
            <a:r>
              <a:rPr lang="zh-CN" altLang="en-US" sz="2600" dirty="0" smtClean="0"/>
              <a:t>类）</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FBDA20FC-FF0D-48D8-B339-437E6CAEF33D}" type="datetime1">
              <a:rPr lang="zh-CN" altLang="en-US" sz="1200"/>
              <a:pPr eaLnBrk="1" hangingPunct="1">
                <a:spcBef>
                  <a:spcPct val="0"/>
                </a:spcBef>
                <a:buClrTx/>
                <a:buSzTx/>
                <a:buFont typeface="Arial" charset="0"/>
                <a:buNone/>
              </a:pPr>
              <a:t>2022/12/29</a:t>
            </a:fld>
            <a:endParaRPr lang="en-US" altLang="zh-CN" sz="1200"/>
          </a:p>
        </p:txBody>
      </p:sp>
      <p:sp>
        <p:nvSpPr>
          <p:cNvPr id="4198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CED1C7F2-C3BC-4FFD-9654-C548E2671DA2}" type="slidenum">
              <a:rPr lang="en-US" altLang="zh-CN" sz="1200"/>
              <a:pPr algn="r" eaLnBrk="1" hangingPunct="1">
                <a:spcBef>
                  <a:spcPct val="0"/>
                </a:spcBef>
                <a:buClrTx/>
                <a:buSzTx/>
                <a:buFont typeface="Arial" charset="0"/>
                <a:buNone/>
              </a:pPr>
              <a:t>40</a:t>
            </a:fld>
            <a:endParaRPr lang="en-US" altLang="zh-CN" sz="1200"/>
          </a:p>
        </p:txBody>
      </p:sp>
      <p:sp>
        <p:nvSpPr>
          <p:cNvPr id="41988"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3.4 </a:t>
            </a:r>
            <a:r>
              <a:rPr lang="zh-CN" altLang="en-US" dirty="0">
                <a:latin typeface="+mj-ea"/>
              </a:rPr>
              <a:t>部署规约</a:t>
            </a:r>
            <a:endParaRPr lang="zh-CN" altLang="en-US" dirty="0" smtClean="0">
              <a:solidFill>
                <a:schemeClr val="tx1"/>
              </a:solidFill>
            </a:endParaRPr>
          </a:p>
        </p:txBody>
      </p:sp>
      <p:sp>
        <p:nvSpPr>
          <p:cNvPr id="41989"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smtClean="0"/>
              <a:t>可以用指向制品的依赖箭头将部署规约与制品绑定 </a:t>
            </a:r>
          </a:p>
          <a:p>
            <a:pPr algn="just" eaLnBrk="1" hangingPunct="1"/>
            <a:endParaRPr lang="en-US" altLang="zh-CN" smtClean="0"/>
          </a:p>
        </p:txBody>
      </p:sp>
      <p:sp>
        <p:nvSpPr>
          <p:cNvPr id="41991" name="Text Box 27"/>
          <p:cNvSpPr txBox="1">
            <a:spLocks noChangeArrowheads="1"/>
          </p:cNvSpPr>
          <p:nvPr/>
        </p:nvSpPr>
        <p:spPr bwMode="auto">
          <a:xfrm>
            <a:off x="2843213" y="5734050"/>
            <a:ext cx="4176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charset="0"/>
              <a:buNone/>
            </a:pPr>
            <a:r>
              <a:rPr lang="zh-CN" altLang="en-US" sz="1800"/>
              <a:t>图</a:t>
            </a:r>
            <a:r>
              <a:rPr lang="en-US" altLang="zh-CN" sz="1800"/>
              <a:t>2</a:t>
            </a:r>
            <a:r>
              <a:rPr lang="zh-CN" altLang="en-US" sz="1800"/>
              <a:t>1使用依赖箭头表示部署规约 </a:t>
            </a: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01" t="14247" r="3553" b="9307"/>
          <a:stretch/>
        </p:blipFill>
        <p:spPr bwMode="auto">
          <a:xfrm>
            <a:off x="1619672" y="2924944"/>
            <a:ext cx="5949863" cy="221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1404A088-2F24-4B3D-A384-65B5C44A3780}" type="datetime1">
              <a:rPr lang="zh-CN" altLang="en-US" sz="1200"/>
              <a:pPr eaLnBrk="1" hangingPunct="1">
                <a:spcBef>
                  <a:spcPct val="0"/>
                </a:spcBef>
                <a:buClrTx/>
                <a:buSzTx/>
                <a:buFont typeface="Arial" charset="0"/>
                <a:buNone/>
              </a:pPr>
              <a:t>2022/12/28</a:t>
            </a:fld>
            <a:endParaRPr lang="en-US" altLang="zh-CN" sz="1200"/>
          </a:p>
        </p:txBody>
      </p:sp>
      <p:sp>
        <p:nvSpPr>
          <p:cNvPr id="4301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0D4E9446-8BBD-4BD3-AAD7-96D19135A093}" type="slidenum">
              <a:rPr lang="en-US" altLang="zh-CN" sz="1200"/>
              <a:pPr algn="r" eaLnBrk="1" hangingPunct="1">
                <a:spcBef>
                  <a:spcPct val="0"/>
                </a:spcBef>
                <a:buClrTx/>
                <a:buSzTx/>
                <a:buFont typeface="Arial" charset="0"/>
                <a:buNone/>
              </a:pPr>
              <a:t>41</a:t>
            </a:fld>
            <a:endParaRPr lang="en-US" altLang="zh-CN" sz="1200"/>
          </a:p>
        </p:txBody>
      </p:sp>
      <p:sp>
        <p:nvSpPr>
          <p:cNvPr id="43012"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3.5 </a:t>
            </a:r>
            <a:r>
              <a:rPr lang="zh-CN" altLang="en-US" dirty="0" smtClean="0">
                <a:latin typeface="+mj-ea"/>
              </a:rPr>
              <a:t>通信</a:t>
            </a:r>
            <a:r>
              <a:rPr lang="zh-CN" altLang="en-US" dirty="0">
                <a:latin typeface="+mj-ea"/>
              </a:rPr>
              <a:t>路径</a:t>
            </a:r>
          </a:p>
        </p:txBody>
      </p:sp>
      <p:sp>
        <p:nvSpPr>
          <p:cNvPr id="43013" name="Rectangle 3"/>
          <p:cNvSpPr>
            <a:spLocks noGrp="1" noChangeArrowheads="1"/>
          </p:cNvSpPr>
          <p:nvPr>
            <p:ph type="body" idx="4294967295"/>
          </p:nvPr>
        </p:nvSpPr>
        <p:spPr>
          <a:xfrm>
            <a:off x="543838" y="1774351"/>
            <a:ext cx="8001000" cy="4267200"/>
          </a:xfrm>
        </p:spPr>
        <p:txBody>
          <a:bodyPr/>
          <a:lstStyle/>
          <a:p>
            <a:pPr eaLnBrk="1" hangingPunct="1"/>
            <a:r>
              <a:rPr lang="zh-CN" altLang="en-US" dirty="0" smtClean="0"/>
              <a:t>通信路径表示节点间的通信，用实心线表示</a:t>
            </a:r>
          </a:p>
        </p:txBody>
      </p:sp>
      <p:sp>
        <p:nvSpPr>
          <p:cNvPr id="43015" name="Text Box 36"/>
          <p:cNvSpPr txBox="1">
            <a:spLocks noChangeArrowheads="1"/>
          </p:cNvSpPr>
          <p:nvPr/>
        </p:nvSpPr>
        <p:spPr bwMode="auto">
          <a:xfrm>
            <a:off x="2987675" y="5876925"/>
            <a:ext cx="3671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dirty="0" smtClean="0"/>
              <a:t>图</a:t>
            </a:r>
            <a:r>
              <a:rPr lang="en-US" altLang="zh-CN" sz="1800" dirty="0" smtClean="0"/>
              <a:t>22 </a:t>
            </a:r>
            <a:r>
              <a:rPr lang="zh-CN" altLang="en-US" sz="1800" dirty="0"/>
              <a:t>通信路径 </a:t>
            </a: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6" t="8029" r="1492" b="4805"/>
          <a:stretch/>
        </p:blipFill>
        <p:spPr bwMode="auto">
          <a:xfrm>
            <a:off x="2843808" y="2348879"/>
            <a:ext cx="4301001" cy="3528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DFC4D146-6234-483F-A98D-89C6FED9C4BD}" type="datetime1">
              <a:rPr lang="zh-CN" altLang="en-US" sz="1200"/>
              <a:pPr eaLnBrk="1" hangingPunct="1">
                <a:spcBef>
                  <a:spcPct val="0"/>
                </a:spcBef>
                <a:buClrTx/>
                <a:buSzTx/>
                <a:buFont typeface="Arial" charset="0"/>
                <a:buNone/>
              </a:pPr>
              <a:t>2022/12/29</a:t>
            </a:fld>
            <a:endParaRPr lang="en-US" altLang="zh-CN" sz="1200"/>
          </a:p>
        </p:txBody>
      </p:sp>
      <p:sp>
        <p:nvSpPr>
          <p:cNvPr id="4403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FB66372B-9F2B-456F-AABC-D9B2A9DE395A}" type="slidenum">
              <a:rPr lang="en-US" altLang="zh-CN" sz="1200"/>
              <a:pPr algn="r" eaLnBrk="1" hangingPunct="1">
                <a:spcBef>
                  <a:spcPct val="0"/>
                </a:spcBef>
                <a:buClrTx/>
                <a:buSzTx/>
                <a:buFont typeface="Arial" charset="0"/>
                <a:buNone/>
              </a:pPr>
              <a:t>42</a:t>
            </a:fld>
            <a:endParaRPr lang="en-US" altLang="zh-CN" sz="1200"/>
          </a:p>
        </p:txBody>
      </p:sp>
      <p:sp>
        <p:nvSpPr>
          <p:cNvPr id="44036"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latin typeface="+mj-ea"/>
              </a:rPr>
              <a:t>3.5 </a:t>
            </a:r>
            <a:r>
              <a:rPr lang="zh-CN" altLang="en-US" dirty="0">
                <a:latin typeface="+mj-ea"/>
              </a:rPr>
              <a:t>通信路径</a:t>
            </a:r>
          </a:p>
        </p:txBody>
      </p:sp>
      <p:sp>
        <p:nvSpPr>
          <p:cNvPr id="44037"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通信路径支持一个或多个通信协议，比如</a:t>
            </a:r>
            <a:r>
              <a:rPr lang="en-US" altLang="zh-CN" dirty="0" smtClean="0"/>
              <a:t>JDBC</a:t>
            </a:r>
            <a:r>
              <a:rPr lang="zh-CN" altLang="en-US" dirty="0" smtClean="0"/>
              <a:t>，</a:t>
            </a:r>
            <a:r>
              <a:rPr lang="en-US" altLang="zh-CN" dirty="0" smtClean="0"/>
              <a:t>ODBC</a:t>
            </a:r>
            <a:r>
              <a:rPr lang="zh-CN" altLang="en-US" dirty="0" smtClean="0"/>
              <a:t>，</a:t>
            </a:r>
            <a:r>
              <a:rPr lang="en-US" altLang="zh-CN" dirty="0" smtClean="0"/>
              <a:t>RMI</a:t>
            </a:r>
            <a:r>
              <a:rPr lang="zh-CN" altLang="en-US" dirty="0" smtClean="0"/>
              <a:t>等，通信协议可以用加在通信路径上的构造型表示 </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2DA5E2EB-3603-4AA5-8B6E-ED7CD37F1876}" type="datetime1">
              <a:rPr lang="zh-CN" altLang="en-US" sz="1200"/>
              <a:pPr eaLnBrk="1" hangingPunct="1">
                <a:spcBef>
                  <a:spcPct val="0"/>
                </a:spcBef>
                <a:buClrTx/>
                <a:buSzTx/>
                <a:buFont typeface="Arial" charset="0"/>
                <a:buNone/>
              </a:pPr>
              <a:t>2022/12/28</a:t>
            </a:fld>
            <a:endParaRPr lang="en-US" altLang="zh-CN" sz="1200"/>
          </a:p>
        </p:txBody>
      </p:sp>
      <p:sp>
        <p:nvSpPr>
          <p:cNvPr id="45059"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F8954394-A0FB-4B4B-A679-0161EE04439D}" type="slidenum">
              <a:rPr lang="en-US" altLang="zh-CN" sz="1200"/>
              <a:pPr algn="r" eaLnBrk="1" hangingPunct="1">
                <a:spcBef>
                  <a:spcPct val="0"/>
                </a:spcBef>
                <a:buClrTx/>
                <a:buSzTx/>
                <a:buFont typeface="Arial" charset="0"/>
                <a:buNone/>
              </a:pPr>
              <a:t>43</a:t>
            </a:fld>
            <a:endParaRPr lang="en-US" altLang="zh-CN" sz="1200"/>
          </a:p>
        </p:txBody>
      </p:sp>
      <p:sp>
        <p:nvSpPr>
          <p:cNvPr id="45060" name="Rectangle 2"/>
          <p:cNvSpPr>
            <a:spLocks noGrp="1" noChangeArrowheads="1"/>
          </p:cNvSpPr>
          <p:nvPr>
            <p:ph type="title" idx="4294967295"/>
          </p:nvPr>
        </p:nvSpPr>
        <p:spPr>
          <a:xfrm>
            <a:off x="574675" y="304800"/>
            <a:ext cx="8569325" cy="1216025"/>
          </a:xfrm>
        </p:spPr>
        <p:txBody>
          <a:bodyPr/>
          <a:lstStyle/>
          <a:p>
            <a:pPr eaLnBrk="1" hangingPunct="1"/>
            <a:r>
              <a:rPr lang="zh-CN" altLang="en-US" sz="3400" b="0" smtClean="0"/>
              <a:t>例子</a:t>
            </a:r>
          </a:p>
        </p:txBody>
      </p:sp>
      <p:pic>
        <p:nvPicPr>
          <p:cNvPr id="4506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73238"/>
            <a:ext cx="87137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B05FA7E9-7A47-404F-AAFB-5BB1ACAC7341}" type="slidenum">
              <a:rPr lang="en-US" altLang="zh-CN" sz="1200"/>
              <a:pPr algn="r" eaLnBrk="1" hangingPunct="1">
                <a:spcBef>
                  <a:spcPct val="0"/>
                </a:spcBef>
                <a:buClrTx/>
                <a:buSzTx/>
                <a:buFont typeface="Arial" charset="0"/>
                <a:buNone/>
              </a:pPr>
              <a:t>5</a:t>
            </a:fld>
            <a:endParaRPr lang="en-US" altLang="zh-CN" sz="1200"/>
          </a:p>
        </p:txBody>
      </p:sp>
      <p:sp>
        <p:nvSpPr>
          <p:cNvPr id="6148"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t>1.2  </a:t>
            </a:r>
            <a:r>
              <a:rPr lang="zh-CN" altLang="en-US" dirty="0"/>
              <a:t>组件图</a:t>
            </a:r>
          </a:p>
        </p:txBody>
      </p:sp>
      <p:sp>
        <p:nvSpPr>
          <p:cNvPr id="6149" name="Rectangle 3"/>
          <p:cNvSpPr>
            <a:spLocks noGrp="1" noChangeArrowheads="1"/>
          </p:cNvSpPr>
          <p:nvPr>
            <p:ph type="body" idx="4294967295"/>
          </p:nvPr>
        </p:nvSpPr>
        <p:spPr>
          <a:xfrm>
            <a:off x="566738" y="1752600"/>
            <a:ext cx="8001000" cy="4267200"/>
          </a:xfrm>
        </p:spPr>
        <p:txBody>
          <a:bodyPr/>
          <a:lstStyle/>
          <a:p>
            <a:pPr eaLnBrk="1" hangingPunct="1">
              <a:lnSpc>
                <a:spcPts val="3500"/>
              </a:lnSpc>
            </a:pPr>
            <a:r>
              <a:rPr lang="zh-CN" altLang="en-US" sz="2600" dirty="0" smtClean="0"/>
              <a:t>组件图</a:t>
            </a:r>
            <a:r>
              <a:rPr lang="en-US" altLang="zh-CN" sz="2600" dirty="0" smtClean="0"/>
              <a:t>(Component Diagram)</a:t>
            </a:r>
            <a:r>
              <a:rPr lang="zh-CN" altLang="en-US" sz="2600" dirty="0" smtClean="0"/>
              <a:t>为系统中的组件建模，它展示了组件间相互依赖的网络结构</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C9FC3A0E-9F2B-4450-AACC-2D263441225F}" type="slidenum">
              <a:rPr lang="en-US" altLang="zh-CN" sz="1200"/>
              <a:pPr algn="r" eaLnBrk="1" hangingPunct="1">
                <a:spcBef>
                  <a:spcPct val="0"/>
                </a:spcBef>
                <a:buClrTx/>
                <a:buSzTx/>
                <a:buFont typeface="Arial" charset="0"/>
                <a:buNone/>
              </a:pPr>
              <a:t>6</a:t>
            </a:fld>
            <a:endParaRPr lang="en-US" altLang="zh-CN" sz="1200"/>
          </a:p>
        </p:txBody>
      </p:sp>
      <p:sp>
        <p:nvSpPr>
          <p:cNvPr id="7172"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a:t>1.2  </a:t>
            </a:r>
            <a:r>
              <a:rPr lang="zh-CN" altLang="en-US" dirty="0"/>
              <a:t>组件图</a:t>
            </a:r>
          </a:p>
        </p:txBody>
      </p:sp>
      <p:sp>
        <p:nvSpPr>
          <p:cNvPr id="7173" name="Rectangle 3"/>
          <p:cNvSpPr>
            <a:spLocks noGrp="1" noChangeArrowheads="1"/>
          </p:cNvSpPr>
          <p:nvPr>
            <p:ph type="body" idx="4294967295"/>
          </p:nvPr>
        </p:nvSpPr>
        <p:spPr>
          <a:xfrm>
            <a:off x="566738" y="1752600"/>
            <a:ext cx="8001000" cy="4267200"/>
          </a:xfrm>
        </p:spPr>
        <p:txBody>
          <a:bodyPr/>
          <a:lstStyle/>
          <a:p>
            <a:pPr eaLnBrk="1" hangingPunct="1">
              <a:lnSpc>
                <a:spcPct val="90000"/>
              </a:lnSpc>
            </a:pPr>
            <a:r>
              <a:rPr lang="zh-CN" altLang="en-US" sz="2400" dirty="0" smtClean="0"/>
              <a:t>组件图由组件、接口、关系、端口和连接器组成，它的表达方式为：</a:t>
            </a:r>
          </a:p>
          <a:p>
            <a:pPr eaLnBrk="1" hangingPunct="1">
              <a:lnSpc>
                <a:spcPct val="90000"/>
              </a:lnSpc>
              <a:buFont typeface="Wingdings" pitchFamily="2" charset="2"/>
              <a:buNone/>
            </a:pPr>
            <a:endParaRPr lang="zh-CN" altLang="en-US" sz="2400" dirty="0" smtClean="0"/>
          </a:p>
          <a:p>
            <a:pPr eaLnBrk="1" hangingPunct="1">
              <a:lnSpc>
                <a:spcPct val="90000"/>
              </a:lnSpc>
              <a:buFont typeface="Wingdings" pitchFamily="2" charset="2"/>
              <a:buNone/>
            </a:pPr>
            <a:r>
              <a:rPr lang="zh-CN" altLang="en-US" sz="2400" dirty="0" smtClean="0"/>
              <a:t>      组件</a:t>
            </a:r>
            <a:r>
              <a:rPr lang="zh-CN" altLang="en-US" sz="2400" dirty="0" smtClean="0"/>
              <a:t>图 </a:t>
            </a:r>
            <a:r>
              <a:rPr lang="en-US" altLang="zh-CN" sz="2400" dirty="0" smtClean="0"/>
              <a:t>= </a:t>
            </a:r>
            <a:r>
              <a:rPr lang="zh-CN" altLang="en-US" sz="2400" dirty="0" smtClean="0"/>
              <a:t>组件 </a:t>
            </a:r>
            <a:r>
              <a:rPr lang="en-US" altLang="zh-CN" sz="2400" dirty="0" smtClean="0"/>
              <a:t>+ </a:t>
            </a:r>
            <a:r>
              <a:rPr lang="zh-CN" altLang="en-US" sz="2400" dirty="0" smtClean="0"/>
              <a:t>接口 </a:t>
            </a:r>
            <a:r>
              <a:rPr lang="en-US" altLang="zh-CN" sz="2400" dirty="0" smtClean="0"/>
              <a:t>+ </a:t>
            </a:r>
            <a:r>
              <a:rPr lang="zh-CN" altLang="en-US" sz="2400" dirty="0" smtClean="0"/>
              <a:t>关系 </a:t>
            </a:r>
            <a:r>
              <a:rPr lang="en-US" altLang="zh-CN" sz="2400" dirty="0" smtClean="0"/>
              <a:t>+ </a:t>
            </a:r>
            <a:r>
              <a:rPr lang="zh-CN" altLang="en-US" sz="2400" dirty="0"/>
              <a:t>端口</a:t>
            </a:r>
            <a:r>
              <a:rPr lang="en-US" altLang="zh-CN" sz="2400" dirty="0"/>
              <a:t>+ </a:t>
            </a:r>
            <a:r>
              <a:rPr lang="zh-CN" altLang="en-US" sz="2400" dirty="0"/>
              <a:t>连接器</a:t>
            </a:r>
          </a:p>
          <a:p>
            <a:pPr eaLnBrk="1" hangingPunct="1">
              <a:lnSpc>
                <a:spcPct val="90000"/>
              </a:lnSpc>
              <a:buFont typeface="Wingdings" pitchFamily="2" charset="2"/>
              <a:buNone/>
            </a:pPr>
            <a:endParaRPr lang="zh-CN" altLang="en-US" sz="2400"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6B99429-CB56-4B58-98BE-1F742F64BB6C}" type="datetime1">
              <a:rPr lang="zh-CN" altLang="en-US" sz="1200"/>
              <a:pPr eaLnBrk="1" hangingPunct="1">
                <a:spcBef>
                  <a:spcPct val="0"/>
                </a:spcBef>
                <a:buClrTx/>
                <a:buSzTx/>
                <a:buFont typeface="Arial" charset="0"/>
                <a:buNone/>
              </a:pPr>
              <a:t>2022/12/28</a:t>
            </a:fld>
            <a:endParaRPr lang="en-US" altLang="zh-CN" sz="1200"/>
          </a:p>
        </p:txBody>
      </p:sp>
      <p:sp>
        <p:nvSpPr>
          <p:cNvPr id="8195"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EE2FCB27-C295-49A8-A817-D74326643D44}" type="slidenum">
              <a:rPr lang="en-US" altLang="zh-CN" sz="1200"/>
              <a:pPr algn="r" eaLnBrk="1" hangingPunct="1">
                <a:spcBef>
                  <a:spcPct val="0"/>
                </a:spcBef>
                <a:buClrTx/>
                <a:buSzTx/>
                <a:buFont typeface="Arial" charset="0"/>
                <a:buNone/>
              </a:pPr>
              <a:t>7</a:t>
            </a:fld>
            <a:endParaRPr lang="en-US" altLang="zh-CN" sz="1200"/>
          </a:p>
        </p:txBody>
      </p:sp>
      <p:sp>
        <p:nvSpPr>
          <p:cNvPr id="8196" name="Rectangle 2"/>
          <p:cNvSpPr>
            <a:spLocks noGrp="1" noChangeArrowheads="1"/>
          </p:cNvSpPr>
          <p:nvPr>
            <p:ph type="title" idx="4294967295"/>
          </p:nvPr>
        </p:nvSpPr>
        <p:spPr>
          <a:xfrm>
            <a:off x="574675" y="304800"/>
            <a:ext cx="8001000" cy="1216025"/>
          </a:xfrm>
        </p:spPr>
        <p:txBody>
          <a:bodyPr/>
          <a:lstStyle/>
          <a:p>
            <a:pPr eaLnBrk="1" hangingPunct="1"/>
            <a:r>
              <a:rPr lang="en-US" altLang="zh-CN" dirty="0" smtClean="0"/>
              <a:t>2 </a:t>
            </a:r>
            <a:r>
              <a:rPr lang="zh-CN" altLang="en-US" dirty="0" smtClean="0"/>
              <a:t>组件图的表示方法</a:t>
            </a:r>
          </a:p>
        </p:txBody>
      </p:sp>
      <p:sp>
        <p:nvSpPr>
          <p:cNvPr id="8197" name="Rectangle 3"/>
          <p:cNvSpPr>
            <a:spLocks noGrp="1" noChangeArrowheads="1"/>
          </p:cNvSpPr>
          <p:nvPr>
            <p:ph type="body" idx="4294967295"/>
          </p:nvPr>
        </p:nvSpPr>
        <p:spPr>
          <a:xfrm>
            <a:off x="566738" y="1752600"/>
            <a:ext cx="8001000" cy="4267200"/>
          </a:xfrm>
        </p:spPr>
        <p:txBody>
          <a:bodyPr/>
          <a:lstStyle/>
          <a:p>
            <a:pPr eaLnBrk="1" hangingPunct="1"/>
            <a:r>
              <a:rPr lang="en-US" altLang="zh-CN" dirty="0" smtClean="0">
                <a:solidFill>
                  <a:srgbClr val="FF3300"/>
                </a:solidFill>
              </a:rPr>
              <a:t>2.1  </a:t>
            </a:r>
            <a:r>
              <a:rPr lang="zh-CN" altLang="en-US" dirty="0" smtClean="0">
                <a:solidFill>
                  <a:srgbClr val="FF3300"/>
                </a:solidFill>
              </a:rPr>
              <a:t>组件	</a:t>
            </a:r>
          </a:p>
          <a:p>
            <a:pPr eaLnBrk="1" hangingPunct="1"/>
            <a:r>
              <a:rPr lang="en-US" altLang="zh-CN" dirty="0" smtClean="0"/>
              <a:t>2.2  </a:t>
            </a:r>
            <a:r>
              <a:rPr lang="zh-CN" altLang="en-US" dirty="0" smtClean="0"/>
              <a:t>供接口和需接口</a:t>
            </a:r>
          </a:p>
          <a:p>
            <a:pPr eaLnBrk="1" hangingPunct="1"/>
            <a:r>
              <a:rPr lang="en-US" altLang="zh-CN" dirty="0" smtClean="0"/>
              <a:t>2.3  </a:t>
            </a:r>
            <a:r>
              <a:rPr lang="zh-CN" altLang="en-US" dirty="0" smtClean="0"/>
              <a:t>组件间的关系</a:t>
            </a:r>
          </a:p>
          <a:p>
            <a:pPr eaLnBrk="1" hangingPunct="1"/>
            <a:r>
              <a:rPr lang="en-US" altLang="zh-CN" dirty="0" smtClean="0"/>
              <a:t>2.4  </a:t>
            </a:r>
            <a:r>
              <a:rPr lang="zh-CN" altLang="en-US" dirty="0" smtClean="0"/>
              <a:t>实现组件的类</a:t>
            </a:r>
          </a:p>
          <a:p>
            <a:pPr eaLnBrk="1" hangingPunct="1"/>
            <a:r>
              <a:rPr lang="en-US" altLang="zh-CN" dirty="0" smtClean="0"/>
              <a:t>2.5  </a:t>
            </a:r>
            <a:r>
              <a:rPr lang="zh-CN" altLang="en-US" dirty="0" smtClean="0"/>
              <a:t>外部接口</a:t>
            </a:r>
            <a:r>
              <a:rPr lang="en-US" altLang="zh-CN" dirty="0" smtClean="0"/>
              <a:t>——</a:t>
            </a:r>
            <a:r>
              <a:rPr lang="zh-CN" altLang="en-US" dirty="0" smtClean="0"/>
              <a:t>端口（不讲）</a:t>
            </a:r>
          </a:p>
          <a:p>
            <a:pPr eaLnBrk="1" hangingPunct="1"/>
            <a:r>
              <a:rPr lang="en-US" altLang="zh-CN" dirty="0" smtClean="0"/>
              <a:t>2.6  </a:t>
            </a:r>
            <a:r>
              <a:rPr lang="zh-CN" altLang="en-US" dirty="0" smtClean="0"/>
              <a:t>连接器（不讲）</a:t>
            </a:r>
          </a:p>
          <a:p>
            <a:pPr eaLnBrk="1" hangingPunct="1"/>
            <a:r>
              <a:rPr lang="en-US" altLang="zh-CN" dirty="0" smtClean="0"/>
              <a:t>2.7  </a:t>
            </a:r>
            <a:r>
              <a:rPr lang="zh-CN" altLang="en-US" dirty="0" smtClean="0"/>
              <a:t>显示组件的内部结构</a:t>
            </a:r>
          </a:p>
          <a:p>
            <a:pPr eaLnBrk="1" hangingPunct="1"/>
            <a:endParaRPr lang="en-US" alt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36BBBCB-50EF-4AF7-B2CA-4CE53239EA43}" type="datetime1">
              <a:rPr lang="zh-CN" altLang="en-US" sz="1200"/>
              <a:pPr eaLnBrk="1" hangingPunct="1">
                <a:spcBef>
                  <a:spcPct val="0"/>
                </a:spcBef>
                <a:buClrTx/>
                <a:buSzTx/>
                <a:buFont typeface="Arial" charset="0"/>
                <a:buNone/>
              </a:pPr>
              <a:t>2022/12/28</a:t>
            </a:fld>
            <a:endParaRPr lang="en-US" altLang="zh-CN" sz="1200"/>
          </a:p>
        </p:txBody>
      </p:sp>
      <p:sp>
        <p:nvSpPr>
          <p:cNvPr id="9219" name="灯片编号占位符 4"/>
          <p:cNvSpPr txBox="1">
            <a:spLocks noGrp="1" noChangeArrowheads="1"/>
          </p:cNvSpPr>
          <p:nvPr/>
        </p:nvSpPr>
        <p:spPr bwMode="auto">
          <a:xfrm>
            <a:off x="6588125" y="6237288"/>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EED3E329-5299-4862-BBE0-7DC9E0C4029B}" type="slidenum">
              <a:rPr lang="en-US" altLang="zh-CN" sz="1200"/>
              <a:pPr algn="r" eaLnBrk="1" hangingPunct="1">
                <a:spcBef>
                  <a:spcPct val="0"/>
                </a:spcBef>
                <a:buClrTx/>
                <a:buSzTx/>
                <a:buFont typeface="Arial" charset="0"/>
                <a:buNone/>
              </a:pPr>
              <a:t>8</a:t>
            </a:fld>
            <a:endParaRPr lang="en-US" altLang="zh-CN" sz="1200"/>
          </a:p>
        </p:txBody>
      </p:sp>
      <p:sp>
        <p:nvSpPr>
          <p:cNvPr id="9220"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a:t>2.1  </a:t>
            </a:r>
            <a:r>
              <a:rPr lang="zh-CN" altLang="en-US" b="0" dirty="0"/>
              <a:t>组件</a:t>
            </a:r>
          </a:p>
        </p:txBody>
      </p:sp>
      <p:sp>
        <p:nvSpPr>
          <p:cNvPr id="9221" name="AutoShape 5"/>
          <p:cNvSpPr>
            <a:spLocks noChangeAspect="1" noChangeArrowheads="1"/>
          </p:cNvSpPr>
          <p:nvPr/>
        </p:nvSpPr>
        <p:spPr bwMode="auto">
          <a:xfrm>
            <a:off x="2625725" y="2708275"/>
            <a:ext cx="4970463"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grpSp>
        <p:nvGrpSpPr>
          <p:cNvPr id="2" name="组合 1"/>
          <p:cNvGrpSpPr/>
          <p:nvPr/>
        </p:nvGrpSpPr>
        <p:grpSpPr>
          <a:xfrm>
            <a:off x="2124075" y="2420938"/>
            <a:ext cx="4427538" cy="1695450"/>
            <a:chOff x="2124075" y="2420938"/>
            <a:chExt cx="4427538" cy="1695450"/>
          </a:xfrm>
        </p:grpSpPr>
        <p:sp>
          <p:nvSpPr>
            <p:cNvPr id="9222" name="Rectangle 6"/>
            <p:cNvSpPr>
              <a:spLocks noChangeArrowheads="1"/>
            </p:cNvSpPr>
            <p:nvPr/>
          </p:nvSpPr>
          <p:spPr bwMode="auto">
            <a:xfrm>
              <a:off x="2124075" y="2420938"/>
              <a:ext cx="4427538" cy="169545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eaLnBrk="1" hangingPunct="1">
                <a:spcBef>
                  <a:spcPct val="0"/>
                </a:spcBef>
                <a:buClrTx/>
                <a:buSzTx/>
                <a:buFont typeface="Arial" charset="0"/>
                <a:buNone/>
              </a:pPr>
              <a:r>
                <a:rPr lang="en-US" altLang="zh-CN" sz="1800">
                  <a:latin typeface="Times New Roman" pitchFamily="18" charset="0"/>
                </a:rPr>
                <a:t>                  </a:t>
              </a:r>
            </a:p>
            <a:p>
              <a:pPr algn="just" eaLnBrk="1" hangingPunct="1">
                <a:spcBef>
                  <a:spcPct val="0"/>
                </a:spcBef>
                <a:buClrTx/>
                <a:buSzTx/>
                <a:buFont typeface="Arial" charset="0"/>
                <a:buNone/>
              </a:pPr>
              <a:r>
                <a:rPr lang="en-US" altLang="zh-CN" sz="1800">
                  <a:latin typeface="Times New Roman" pitchFamily="18" charset="0"/>
                </a:rPr>
                <a:t>                      《component》</a:t>
              </a:r>
              <a:endParaRPr lang="en-US" altLang="zh-CN" sz="1800" b="0"/>
            </a:p>
          </p:txBody>
        </p:sp>
        <p:grpSp>
          <p:nvGrpSpPr>
            <p:cNvPr id="9223" name="Group 8"/>
            <p:cNvGrpSpPr>
              <a:grpSpLocks/>
            </p:cNvGrpSpPr>
            <p:nvPr/>
          </p:nvGrpSpPr>
          <p:grpSpPr bwMode="auto">
            <a:xfrm>
              <a:off x="5840413" y="2539094"/>
              <a:ext cx="484188" cy="493712"/>
              <a:chOff x="0" y="0"/>
              <a:chExt cx="386" cy="340"/>
            </a:xfrm>
          </p:grpSpPr>
          <p:sp>
            <p:nvSpPr>
              <p:cNvPr id="9226" name="Rectangle 8"/>
              <p:cNvSpPr>
                <a:spLocks noChangeArrowheads="1"/>
              </p:cNvSpPr>
              <p:nvPr/>
            </p:nvSpPr>
            <p:spPr bwMode="auto">
              <a:xfrm>
                <a:off x="103" y="0"/>
                <a:ext cx="283" cy="34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9227" name="Rectangle 9"/>
              <p:cNvSpPr>
                <a:spLocks noChangeArrowheads="1"/>
              </p:cNvSpPr>
              <p:nvPr/>
            </p:nvSpPr>
            <p:spPr bwMode="auto">
              <a:xfrm>
                <a:off x="0" y="48"/>
                <a:ext cx="255" cy="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sp>
            <p:nvSpPr>
              <p:cNvPr id="9228" name="Rectangle 10"/>
              <p:cNvSpPr>
                <a:spLocks noChangeArrowheads="1"/>
              </p:cNvSpPr>
              <p:nvPr/>
            </p:nvSpPr>
            <p:spPr bwMode="auto">
              <a:xfrm>
                <a:off x="0" y="192"/>
                <a:ext cx="255" cy="85"/>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endParaRPr lang="zh-CN" altLang="en-US" sz="2400" b="0"/>
              </a:p>
            </p:txBody>
          </p:sp>
        </p:grpSp>
        <p:sp>
          <p:nvSpPr>
            <p:cNvPr id="9224" name="Text Box 11"/>
            <p:cNvSpPr txBox="1">
              <a:spLocks noChangeArrowheads="1"/>
            </p:cNvSpPr>
            <p:nvPr/>
          </p:nvSpPr>
          <p:spPr bwMode="auto">
            <a:xfrm>
              <a:off x="2843213" y="3068638"/>
              <a:ext cx="29972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eaLnBrk="1" hangingPunct="1">
                <a:spcBef>
                  <a:spcPct val="0"/>
                </a:spcBef>
                <a:buClrTx/>
                <a:buSzTx/>
                <a:buFont typeface="Arial" charset="0"/>
                <a:buNone/>
              </a:pPr>
              <a:r>
                <a:rPr lang="en-US" altLang="zh-CN" sz="1800">
                  <a:latin typeface="Times New Roman" pitchFamily="18" charset="0"/>
                </a:rPr>
                <a:t>        </a:t>
              </a:r>
            </a:p>
            <a:p>
              <a:pPr algn="just" eaLnBrk="1" hangingPunct="1">
                <a:spcBef>
                  <a:spcPct val="0"/>
                </a:spcBef>
                <a:buClrTx/>
                <a:buSzTx/>
                <a:buFont typeface="Arial" charset="0"/>
                <a:buNone/>
              </a:pPr>
              <a:r>
                <a:rPr lang="en-US" altLang="zh-CN" sz="1800">
                  <a:latin typeface="Times New Roman" pitchFamily="18" charset="0"/>
                </a:rPr>
                <a:t>          ProductManagement</a:t>
              </a:r>
              <a:endParaRPr lang="en-US" altLang="zh-CN" sz="1800" b="0"/>
            </a:p>
          </p:txBody>
        </p:sp>
      </p:grpSp>
      <p:sp>
        <p:nvSpPr>
          <p:cNvPr id="9225" name="Text Box 12"/>
          <p:cNvSpPr txBox="1">
            <a:spLocks noChangeArrowheads="1"/>
          </p:cNvSpPr>
          <p:nvPr/>
        </p:nvSpPr>
        <p:spPr bwMode="auto">
          <a:xfrm>
            <a:off x="2411413" y="4941888"/>
            <a:ext cx="38893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charset="0"/>
              <a:buNone/>
            </a:pPr>
            <a:r>
              <a:rPr lang="zh-CN" altLang="en-US" sz="1800"/>
              <a:t>图</a:t>
            </a:r>
            <a:r>
              <a:rPr lang="en-US" altLang="zh-CN" sz="1800"/>
              <a:t>1 </a:t>
            </a:r>
            <a:r>
              <a:rPr lang="zh-CN" altLang="en-US" sz="1800"/>
              <a:t>组件的</a:t>
            </a:r>
            <a:r>
              <a:rPr lang="en-US" altLang="zh-CN" sz="1800"/>
              <a:t>UML</a:t>
            </a:r>
            <a:r>
              <a:rPr lang="zh-CN" altLang="en-US" sz="1800"/>
              <a:t>符号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日期占位符 3"/>
          <p:cNvSpPr txBox="1">
            <a:spLocks noGrp="1" noChangeArrowheads="1"/>
          </p:cNvSpPr>
          <p:nvPr/>
        </p:nvSpPr>
        <p:spPr bwMode="auto">
          <a:xfrm>
            <a:off x="6096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charset="0"/>
              <a:buNone/>
            </a:pPr>
            <a:fld id="{8CE3CFD6-C9B4-4C73-B441-CBCCBCCCF0F7}" type="datetime1">
              <a:rPr lang="zh-CN" altLang="en-US" sz="1200"/>
              <a:pPr eaLnBrk="1" hangingPunct="1">
                <a:spcBef>
                  <a:spcPct val="0"/>
                </a:spcBef>
                <a:buClrTx/>
                <a:buSzTx/>
                <a:buFont typeface="Arial" charset="0"/>
                <a:buNone/>
              </a:pPr>
              <a:t>2022/12/28</a:t>
            </a:fld>
            <a:endParaRPr lang="en-US" altLang="zh-CN" sz="1200"/>
          </a:p>
        </p:txBody>
      </p:sp>
      <p:sp>
        <p:nvSpPr>
          <p:cNvPr id="10243"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charset="0"/>
              <a:buNone/>
            </a:pPr>
            <a:fld id="{C44336BC-2643-4375-856C-C0644B9AFC89}" type="slidenum">
              <a:rPr lang="en-US" altLang="zh-CN" sz="1200"/>
              <a:pPr algn="r" eaLnBrk="1" hangingPunct="1">
                <a:spcBef>
                  <a:spcPct val="0"/>
                </a:spcBef>
                <a:buClrTx/>
                <a:buSzTx/>
                <a:buFont typeface="Arial" charset="0"/>
                <a:buNone/>
              </a:pPr>
              <a:t>9</a:t>
            </a:fld>
            <a:endParaRPr lang="en-US" altLang="zh-CN" sz="1200"/>
          </a:p>
        </p:txBody>
      </p:sp>
      <p:sp>
        <p:nvSpPr>
          <p:cNvPr id="10244" name="Rectangle 2"/>
          <p:cNvSpPr>
            <a:spLocks noGrp="1" noChangeArrowheads="1"/>
          </p:cNvSpPr>
          <p:nvPr>
            <p:ph type="title" idx="4294967295"/>
          </p:nvPr>
        </p:nvSpPr>
        <p:spPr>
          <a:xfrm>
            <a:off x="574675" y="304800"/>
            <a:ext cx="8001000" cy="1216025"/>
          </a:xfrm>
        </p:spPr>
        <p:txBody>
          <a:bodyPr/>
          <a:lstStyle/>
          <a:p>
            <a:pPr eaLnBrk="1" hangingPunct="1"/>
            <a:r>
              <a:rPr lang="en-US" altLang="zh-CN" b="0" dirty="0" smtClean="0"/>
              <a:t>2.2 </a:t>
            </a:r>
            <a:r>
              <a:rPr lang="zh-CN" altLang="en-US" b="0" dirty="0" smtClean="0"/>
              <a:t>供接口和需接口</a:t>
            </a:r>
          </a:p>
        </p:txBody>
      </p:sp>
      <p:sp>
        <p:nvSpPr>
          <p:cNvPr id="10245" name="Rectangle 3"/>
          <p:cNvSpPr>
            <a:spLocks noGrp="1" noChangeArrowheads="1"/>
          </p:cNvSpPr>
          <p:nvPr>
            <p:ph type="body" idx="4294967295"/>
          </p:nvPr>
        </p:nvSpPr>
        <p:spPr>
          <a:xfrm>
            <a:off x="566738" y="1752600"/>
            <a:ext cx="8001000" cy="4267200"/>
          </a:xfrm>
        </p:spPr>
        <p:txBody>
          <a:bodyPr/>
          <a:lstStyle/>
          <a:p>
            <a:pPr algn="just" eaLnBrk="1" hangingPunct="1"/>
            <a:r>
              <a:rPr lang="zh-CN" altLang="en-US" dirty="0" smtClean="0"/>
              <a:t>组件中有非常多的功能，假如有一个</a:t>
            </a:r>
            <a:r>
              <a:rPr lang="zh-CN" altLang="en-US" dirty="0"/>
              <a:t>类</a:t>
            </a:r>
            <a:r>
              <a:rPr lang="zh-CN" altLang="en-US" dirty="0" smtClean="0"/>
              <a:t>要</a:t>
            </a:r>
            <a:r>
              <a:rPr lang="zh-CN" altLang="en-US" dirty="0"/>
              <a:t>使</a:t>
            </a:r>
            <a:r>
              <a:rPr lang="zh-CN" altLang="en-US" dirty="0" smtClean="0"/>
              <a:t>用组件</a:t>
            </a:r>
            <a:r>
              <a:rPr lang="zh-CN" altLang="en-US" dirty="0" smtClean="0"/>
              <a:t>中的某个类的具体的某个方法</a:t>
            </a:r>
            <a:r>
              <a:rPr lang="zh-CN" altLang="en-US" dirty="0" smtClean="0"/>
              <a:t>，则当</a:t>
            </a:r>
            <a:r>
              <a:rPr lang="zh-CN" altLang="en-US" dirty="0" smtClean="0"/>
              <a:t>组件中这个具体的方法发生变化时</a:t>
            </a:r>
            <a:r>
              <a:rPr lang="en-US" altLang="zh-CN" dirty="0" smtClean="0"/>
              <a:t>(</a:t>
            </a:r>
            <a:r>
              <a:rPr lang="zh-CN" altLang="en-US" dirty="0" smtClean="0"/>
              <a:t>比如方法名字的变化或方法内容的变化</a:t>
            </a:r>
            <a:r>
              <a:rPr lang="en-US" altLang="zh-CN" dirty="0" smtClean="0"/>
              <a:t>)</a:t>
            </a:r>
            <a:r>
              <a:rPr lang="zh-CN" altLang="en-US" dirty="0" smtClean="0"/>
              <a:t>，该</a:t>
            </a:r>
            <a:r>
              <a:rPr lang="zh-CN" altLang="en-US" dirty="0" smtClean="0"/>
              <a:t>类就不能应用组件中的相应内容了</a:t>
            </a:r>
          </a:p>
          <a:p>
            <a:pPr algn="just" eaLnBrk="1" hangingPunct="1"/>
            <a:r>
              <a:rPr lang="zh-CN" altLang="en-US" dirty="0" smtClean="0">
                <a:solidFill>
                  <a:srgbClr val="FF0000"/>
                </a:solidFill>
              </a:rPr>
              <a:t>应用接口</a:t>
            </a:r>
            <a:r>
              <a:rPr lang="zh-CN" altLang="en-US" dirty="0" smtClean="0"/>
              <a:t>，可以隐藏具体的实现细节，这样，组件中的内容可以任意变化，而接口却是相对固定的</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1404</TotalTime>
  <Pages>0</Pages>
  <Words>1614</Words>
  <Characters>0</Characters>
  <Application>Microsoft Office PowerPoint</Application>
  <DocSecurity>0</DocSecurity>
  <PresentationFormat>全屏显示(4:3)</PresentationFormat>
  <Lines>0</Lines>
  <Paragraphs>232</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csppt01</vt:lpstr>
      <vt:lpstr>本章目录</vt:lpstr>
      <vt:lpstr>组件图(Component Diagram)</vt:lpstr>
      <vt:lpstr>1组件和组件图</vt:lpstr>
      <vt:lpstr>1.1  组件</vt:lpstr>
      <vt:lpstr>1.2  组件图</vt:lpstr>
      <vt:lpstr>1.2  组件图</vt:lpstr>
      <vt:lpstr>2 组件图的表示方法</vt:lpstr>
      <vt:lpstr>2.1  组件</vt:lpstr>
      <vt:lpstr>2.2 供接口和需接口</vt:lpstr>
      <vt:lpstr>2.2 供接口和需接口</vt:lpstr>
      <vt:lpstr>2.2 供接口和需接口</vt:lpstr>
      <vt:lpstr>2.3  组件间的关系</vt:lpstr>
      <vt:lpstr>PowerPoint 演示文稿</vt:lpstr>
      <vt:lpstr>2.3  组件间的关系</vt:lpstr>
      <vt:lpstr>2.3  组件间的关系</vt:lpstr>
      <vt:lpstr>2.4  实现组件的类</vt:lpstr>
      <vt:lpstr>2.5  外部接口——端口</vt:lpstr>
      <vt:lpstr>PowerPoint 演示文稿</vt:lpstr>
      <vt:lpstr>2.6  连接器</vt:lpstr>
      <vt:lpstr>2.7  显示组件的内部结构</vt:lpstr>
      <vt:lpstr>PowerPoint 演示文稿</vt:lpstr>
      <vt:lpstr>3 例子</vt:lpstr>
      <vt:lpstr>部署图(Deployment Diagram)</vt:lpstr>
      <vt:lpstr>1 为系统静态下的物理结构建模</vt:lpstr>
      <vt:lpstr>2 部署图</vt:lpstr>
      <vt:lpstr>2 部署图</vt:lpstr>
      <vt:lpstr>3 部署图的表示方法</vt:lpstr>
      <vt:lpstr>3.1 制品</vt:lpstr>
      <vt:lpstr>3.1 制品</vt:lpstr>
      <vt:lpstr>3.1 制品</vt:lpstr>
      <vt:lpstr>3.2 节点</vt:lpstr>
      <vt:lpstr>3.2 节点</vt:lpstr>
      <vt:lpstr>1. 执行环境节点</vt:lpstr>
      <vt:lpstr>2. 设备节点</vt:lpstr>
      <vt:lpstr>3.3 部署</vt:lpstr>
      <vt:lpstr>3.3 部署</vt:lpstr>
      <vt:lpstr>3.3 部署</vt:lpstr>
      <vt:lpstr>3.3 部署</vt:lpstr>
      <vt:lpstr>3.4 部署规约</vt:lpstr>
      <vt:lpstr>3.4 部署规约</vt:lpstr>
      <vt:lpstr>3.5 通信路径</vt:lpstr>
      <vt:lpstr>3.5 通信路径</vt:lpstr>
      <vt:lpstr>例子</vt:lpstr>
    </vt:vector>
  </TitlesOfParts>
  <Company>buaa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03.the Visual Modeling Practice</dc:subject>
  <dc:creator>thbin</dc:creator>
  <cp:lastModifiedBy>chy</cp:lastModifiedBy>
  <cp:revision>1845</cp:revision>
  <dcterms:created xsi:type="dcterms:W3CDTF">2004-04-26T09:40:58Z</dcterms:created>
  <dcterms:modified xsi:type="dcterms:W3CDTF">2022-12-29T00:47:14Z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