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130"/>
  </p:notesMasterIdLst>
  <p:handoutMasterIdLst>
    <p:handoutMasterId r:id="rId131"/>
  </p:handoutMasterIdLst>
  <p:sldIdLst>
    <p:sldId id="277" r:id="rId2"/>
    <p:sldId id="278" r:id="rId3"/>
    <p:sldId id="474" r:id="rId4"/>
    <p:sldId id="339" r:id="rId5"/>
    <p:sldId id="429" r:id="rId6"/>
    <p:sldId id="476" r:id="rId7"/>
    <p:sldId id="477" r:id="rId8"/>
    <p:sldId id="478" r:id="rId9"/>
    <p:sldId id="505" r:id="rId10"/>
    <p:sldId id="479" r:id="rId11"/>
    <p:sldId id="341" r:id="rId12"/>
    <p:sldId id="343" r:id="rId13"/>
    <p:sldId id="344" r:id="rId14"/>
    <p:sldId id="345" r:id="rId15"/>
    <p:sldId id="346" r:id="rId16"/>
    <p:sldId id="506" r:id="rId17"/>
    <p:sldId id="352" r:id="rId18"/>
    <p:sldId id="481" r:id="rId19"/>
    <p:sldId id="521" r:id="rId20"/>
    <p:sldId id="522" r:id="rId21"/>
    <p:sldId id="354" r:id="rId22"/>
    <p:sldId id="355" r:id="rId23"/>
    <p:sldId id="509" r:id="rId24"/>
    <p:sldId id="356" r:id="rId25"/>
    <p:sldId id="357" r:id="rId26"/>
    <p:sldId id="486" r:id="rId27"/>
    <p:sldId id="487" r:id="rId28"/>
    <p:sldId id="488" r:id="rId29"/>
    <p:sldId id="360" r:id="rId30"/>
    <p:sldId id="484" r:id="rId31"/>
    <p:sldId id="362" r:id="rId32"/>
    <p:sldId id="523" r:id="rId33"/>
    <p:sldId id="363" r:id="rId34"/>
    <p:sldId id="365" r:id="rId35"/>
    <p:sldId id="510" r:id="rId36"/>
    <p:sldId id="367" r:id="rId37"/>
    <p:sldId id="368" r:id="rId38"/>
    <p:sldId id="370" r:id="rId39"/>
    <p:sldId id="371" r:id="rId40"/>
    <p:sldId id="372" r:id="rId41"/>
    <p:sldId id="373" r:id="rId42"/>
    <p:sldId id="374" r:id="rId43"/>
    <p:sldId id="376" r:id="rId44"/>
    <p:sldId id="377" r:id="rId45"/>
    <p:sldId id="378" r:id="rId46"/>
    <p:sldId id="379" r:id="rId47"/>
    <p:sldId id="380" r:id="rId48"/>
    <p:sldId id="545" r:id="rId49"/>
    <p:sldId id="546" r:id="rId50"/>
    <p:sldId id="547" r:id="rId51"/>
    <p:sldId id="548" r:id="rId52"/>
    <p:sldId id="511" r:id="rId53"/>
    <p:sldId id="437" r:id="rId54"/>
    <p:sldId id="438" r:id="rId55"/>
    <p:sldId id="490" r:id="rId56"/>
    <p:sldId id="439" r:id="rId57"/>
    <p:sldId id="519" r:id="rId58"/>
    <p:sldId id="440" r:id="rId59"/>
    <p:sldId id="520" r:id="rId60"/>
    <p:sldId id="385" r:id="rId61"/>
    <p:sldId id="512" r:id="rId62"/>
    <p:sldId id="386" r:id="rId63"/>
    <p:sldId id="387" r:id="rId64"/>
    <p:sldId id="388" r:id="rId65"/>
    <p:sldId id="389" r:id="rId66"/>
    <p:sldId id="391" r:id="rId67"/>
    <p:sldId id="524" r:id="rId68"/>
    <p:sldId id="525" r:id="rId69"/>
    <p:sldId id="526" r:id="rId70"/>
    <p:sldId id="527" r:id="rId71"/>
    <p:sldId id="528" r:id="rId72"/>
    <p:sldId id="529" r:id="rId73"/>
    <p:sldId id="530" r:id="rId74"/>
    <p:sldId id="531" r:id="rId75"/>
    <p:sldId id="532" r:id="rId76"/>
    <p:sldId id="533" r:id="rId77"/>
    <p:sldId id="534" r:id="rId78"/>
    <p:sldId id="398" r:id="rId79"/>
    <p:sldId id="430" r:id="rId80"/>
    <p:sldId id="431" r:id="rId81"/>
    <p:sldId id="424" r:id="rId82"/>
    <p:sldId id="399" r:id="rId83"/>
    <p:sldId id="400" r:id="rId84"/>
    <p:sldId id="535" r:id="rId85"/>
    <p:sldId id="536" r:id="rId86"/>
    <p:sldId id="537" r:id="rId87"/>
    <p:sldId id="554" r:id="rId88"/>
    <p:sldId id="538" r:id="rId89"/>
    <p:sldId id="555" r:id="rId90"/>
    <p:sldId id="556" r:id="rId91"/>
    <p:sldId id="550" r:id="rId92"/>
    <p:sldId id="549" r:id="rId93"/>
    <p:sldId id="551" r:id="rId94"/>
    <p:sldId id="541" r:id="rId95"/>
    <p:sldId id="552" r:id="rId96"/>
    <p:sldId id="553" r:id="rId97"/>
    <p:sldId id="557" r:id="rId98"/>
    <p:sldId id="508" r:id="rId99"/>
    <p:sldId id="412" r:id="rId100"/>
    <p:sldId id="413" r:id="rId101"/>
    <p:sldId id="414" r:id="rId102"/>
    <p:sldId id="415" r:id="rId103"/>
    <p:sldId id="416" r:id="rId104"/>
    <p:sldId id="542" r:id="rId105"/>
    <p:sldId id="543" r:id="rId106"/>
    <p:sldId id="544" r:id="rId107"/>
    <p:sldId id="418" r:id="rId108"/>
    <p:sldId id="514" r:id="rId109"/>
    <p:sldId id="515" r:id="rId110"/>
    <p:sldId id="507" r:id="rId111"/>
    <p:sldId id="447" r:id="rId112"/>
    <p:sldId id="448" r:id="rId113"/>
    <p:sldId id="449" r:id="rId114"/>
    <p:sldId id="450" r:id="rId115"/>
    <p:sldId id="451" r:id="rId116"/>
    <p:sldId id="452" r:id="rId117"/>
    <p:sldId id="463" r:id="rId118"/>
    <p:sldId id="464" r:id="rId119"/>
    <p:sldId id="465" r:id="rId120"/>
    <p:sldId id="466" r:id="rId121"/>
    <p:sldId id="467" r:id="rId122"/>
    <p:sldId id="468" r:id="rId123"/>
    <p:sldId id="469" r:id="rId124"/>
    <p:sldId id="470" r:id="rId125"/>
    <p:sldId id="471" r:id="rId126"/>
    <p:sldId id="472" r:id="rId127"/>
    <p:sldId id="473" r:id="rId128"/>
    <p:sldId id="426" r:id="rId129"/>
  </p:sldIdLst>
  <p:sldSz cx="9144000" cy="6858000" type="screen4x3"/>
  <p:notesSz cx="7099300" cy="10234613"/>
  <p:defaultTextStyle>
    <a:defPPr>
      <a:defRPr lang="en-US"/>
    </a:defPPr>
    <a:lvl1pPr algn="l" rtl="0" eaLnBrk="0" fontAlgn="base" hangingPunct="0">
      <a:spcBef>
        <a:spcPct val="0"/>
      </a:spcBef>
      <a:spcAft>
        <a:spcPct val="0"/>
      </a:spcAft>
      <a:defRPr kumimoji="1" sz="2400" kern="1200">
        <a:solidFill>
          <a:schemeClr val="tx1"/>
        </a:solidFill>
        <a:latin typeface="Tahoma" pitchFamily="34"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ahoma" pitchFamily="34"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660066"/>
    <a:srgbClr val="FF6600"/>
    <a:srgbClr val="FF3300"/>
    <a:srgbClr val="FF9900"/>
    <a:srgbClr val="CCFFCC"/>
    <a:srgbClr val="FFE05D"/>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11" autoAdjust="0"/>
    <p:restoredTop sz="92443" autoAdjust="0"/>
  </p:normalViewPr>
  <p:slideViewPr>
    <p:cSldViewPr>
      <p:cViewPr>
        <p:scale>
          <a:sx n="80" d="100"/>
          <a:sy n="80" d="100"/>
        </p:scale>
        <p:origin x="-936" y="23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notesMaster" Target="notesMasters/notesMaster1.xml"/><Relationship Id="rId13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376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charset="0"/>
              </a:defRPr>
            </a:lvl1pPr>
          </a:lstStyle>
          <a:p>
            <a:pPr>
              <a:defRPr/>
            </a:pPr>
            <a:endParaRPr lang="en-US" altLang="zh-CN"/>
          </a:p>
        </p:txBody>
      </p:sp>
      <p:sp>
        <p:nvSpPr>
          <p:cNvPr id="373763"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charset="0"/>
              </a:defRPr>
            </a:lvl1pPr>
          </a:lstStyle>
          <a:p>
            <a:pPr>
              <a:defRPr/>
            </a:pPr>
            <a:endParaRPr lang="en-US" altLang="zh-CN"/>
          </a:p>
        </p:txBody>
      </p:sp>
      <p:sp>
        <p:nvSpPr>
          <p:cNvPr id="373764"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charset="0"/>
              </a:defRPr>
            </a:lvl1pPr>
          </a:lstStyle>
          <a:p>
            <a:pPr>
              <a:defRPr/>
            </a:pPr>
            <a:endParaRPr lang="en-US" altLang="zh-CN"/>
          </a:p>
        </p:txBody>
      </p:sp>
      <p:sp>
        <p:nvSpPr>
          <p:cNvPr id="373765"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atin typeface="Arial" charset="0"/>
              </a:defRPr>
            </a:lvl1pPr>
          </a:lstStyle>
          <a:p>
            <a:pPr>
              <a:defRPr/>
            </a:pPr>
            <a:fld id="{D671C16F-62BD-4408-81BD-745121BC56FE}" type="slidenum">
              <a:rPr lang="zh-CN" altLang="en-US"/>
              <a:pPr>
                <a:defRPr/>
              </a:pPr>
              <a:t>‹#›</a:t>
            </a:fld>
            <a:endParaRPr lang="en-US" altLang="zh-CN"/>
          </a:p>
        </p:txBody>
      </p:sp>
    </p:spTree>
    <p:extLst>
      <p:ext uri="{BB962C8B-B14F-4D97-AF65-F5344CB8AC3E}">
        <p14:creationId xmlns:p14="http://schemas.microsoft.com/office/powerpoint/2010/main" val="1808366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charset="0"/>
              </a:defRPr>
            </a:lvl1pPr>
          </a:lstStyle>
          <a:p>
            <a:pPr>
              <a:defRPr/>
            </a:pPr>
            <a:endParaRPr lang="en-US" altLang="zh-CN"/>
          </a:p>
        </p:txBody>
      </p:sp>
      <p:sp>
        <p:nvSpPr>
          <p:cNvPr id="115715"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charset="0"/>
              </a:defRPr>
            </a:lvl1pPr>
          </a:lstStyle>
          <a:p>
            <a:pPr>
              <a:defRPr/>
            </a:pPr>
            <a:endParaRPr lang="en-US" altLang="zh-CN"/>
          </a:p>
        </p:txBody>
      </p:sp>
      <p:sp>
        <p:nvSpPr>
          <p:cNvPr id="124932"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571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charset="0"/>
              </a:defRPr>
            </a:lvl1pPr>
          </a:lstStyle>
          <a:p>
            <a:pPr>
              <a:defRPr/>
            </a:pPr>
            <a:endParaRPr lang="en-US" altLang="zh-CN"/>
          </a:p>
        </p:txBody>
      </p:sp>
      <p:sp>
        <p:nvSpPr>
          <p:cNvPr id="11571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atin typeface="Arial" charset="0"/>
              </a:defRPr>
            </a:lvl1pPr>
          </a:lstStyle>
          <a:p>
            <a:pPr>
              <a:defRPr/>
            </a:pPr>
            <a:fld id="{75DC0679-7ED0-429F-82B1-C1D89708E537}" type="slidenum">
              <a:rPr lang="zh-CN" altLang="en-US"/>
              <a:pPr>
                <a:defRPr/>
              </a:pPr>
              <a:t>‹#›</a:t>
            </a:fld>
            <a:endParaRPr lang="en-US" altLang="zh-CN"/>
          </a:p>
        </p:txBody>
      </p:sp>
    </p:spTree>
    <p:extLst>
      <p:ext uri="{BB962C8B-B14F-4D97-AF65-F5344CB8AC3E}">
        <p14:creationId xmlns:p14="http://schemas.microsoft.com/office/powerpoint/2010/main" val="11827340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kumimoji="1" sz="1200">
                <a:solidFill>
                  <a:schemeClr val="tx1"/>
                </a:solidFill>
                <a:latin typeface="Arial" charset="0"/>
                <a:ea typeface="宋体" pitchFamily="2" charset="-122"/>
              </a:defRPr>
            </a:lvl1pPr>
            <a:lvl2pPr marL="742950" indent="-285750" defTabSz="990600">
              <a:spcBef>
                <a:spcPct val="30000"/>
              </a:spcBef>
              <a:defRPr kumimoji="1" sz="1200">
                <a:solidFill>
                  <a:schemeClr val="tx1"/>
                </a:solidFill>
                <a:latin typeface="Arial" charset="0"/>
                <a:ea typeface="宋体" pitchFamily="2" charset="-122"/>
              </a:defRPr>
            </a:lvl2pPr>
            <a:lvl3pPr marL="1143000" indent="-228600" defTabSz="990600">
              <a:spcBef>
                <a:spcPct val="30000"/>
              </a:spcBef>
              <a:defRPr kumimoji="1" sz="1200">
                <a:solidFill>
                  <a:schemeClr val="tx1"/>
                </a:solidFill>
                <a:latin typeface="Arial" charset="0"/>
                <a:ea typeface="宋体" pitchFamily="2" charset="-122"/>
              </a:defRPr>
            </a:lvl3pPr>
            <a:lvl4pPr marL="1600200" indent="-228600" defTabSz="990600">
              <a:spcBef>
                <a:spcPct val="30000"/>
              </a:spcBef>
              <a:defRPr kumimoji="1" sz="1200">
                <a:solidFill>
                  <a:schemeClr val="tx1"/>
                </a:solidFill>
                <a:latin typeface="Arial" charset="0"/>
                <a:ea typeface="宋体" pitchFamily="2" charset="-122"/>
              </a:defRPr>
            </a:lvl4pPr>
            <a:lvl5pPr marL="2057400" indent="-228600" defTabSz="990600">
              <a:spcBef>
                <a:spcPct val="30000"/>
              </a:spcBef>
              <a:defRPr kumimoji="1"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kumimoji="1" sz="1200">
                <a:solidFill>
                  <a:schemeClr val="tx1"/>
                </a:solidFill>
                <a:latin typeface="Arial" charset="0"/>
                <a:ea typeface="宋体" pitchFamily="2" charset="-122"/>
              </a:defRPr>
            </a:lvl9pPr>
          </a:lstStyle>
          <a:p>
            <a:pPr>
              <a:spcBef>
                <a:spcPct val="0"/>
              </a:spcBef>
            </a:pPr>
            <a:fld id="{24489D13-9955-484D-98E1-C47C4532810D}" type="slidenum">
              <a:rPr lang="zh-CN" altLang="en-US" sz="1300" smtClean="0"/>
              <a:pPr>
                <a:spcBef>
                  <a:spcPct val="0"/>
                </a:spcBef>
              </a:pPr>
              <a:t>11</a:t>
            </a:fld>
            <a:endParaRPr lang="en-US" altLang="zh-CN" sz="1300" smtClean="0"/>
          </a:p>
        </p:txBody>
      </p:sp>
      <p:sp>
        <p:nvSpPr>
          <p:cNvPr id="125955" name="Rectangle 2"/>
          <p:cNvSpPr>
            <a:spLocks noGrp="1" noRot="1" noChangeAspect="1" noChangeArrowheads="1" noTextEdit="1"/>
          </p:cNvSpPr>
          <p:nvPr>
            <p:ph type="sldImg"/>
          </p:nvPr>
        </p:nvSpPr>
        <p:spPr>
          <a:xfrm>
            <a:off x="992188" y="768350"/>
            <a:ext cx="5114925" cy="3836988"/>
          </a:xfrm>
          <a:ln/>
        </p:spPr>
      </p:sp>
      <p:sp>
        <p:nvSpPr>
          <p:cNvPr id="125956"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t>功能性：详细描述了系统必须有能力执行的动作，通过详细说明所期望的输入和输出条件来描述系统行为</a:t>
            </a:r>
          </a:p>
          <a:p>
            <a:pPr eaLnBrk="1" hangingPunct="1"/>
            <a:r>
              <a:rPr lang="zh-CN" altLang="en-US" dirty="0" smtClean="0"/>
              <a:t>非功能性：</a:t>
            </a:r>
          </a:p>
          <a:p>
            <a:pPr eaLnBrk="1" hangingPunct="1"/>
            <a:r>
              <a:rPr lang="zh-CN" altLang="en-US" dirty="0" smtClean="0"/>
              <a:t>使用性：人为因素（审美学、易学性、易用性）和用户界面、用户文档、培训资料的一致性</a:t>
            </a:r>
          </a:p>
          <a:p>
            <a:pPr eaLnBrk="1" hangingPunct="1"/>
            <a:r>
              <a:rPr lang="zh-CN" altLang="en-US" dirty="0" smtClean="0"/>
              <a:t>可靠性：失败的频率和失败严重性、可恢复性、可预测性和准确性</a:t>
            </a:r>
          </a:p>
          <a:p>
            <a:pPr eaLnBrk="1" hangingPunct="1"/>
            <a:r>
              <a:rPr lang="zh-CN" altLang="en-US" dirty="0" smtClean="0"/>
              <a:t>性能：在功能性需求上施加的条件，如需求详述了交换率、速度、有效性、准确性、响应时间、恢复时间和内存使用，同时还加上了必须执行某个活动的条件</a:t>
            </a:r>
          </a:p>
          <a:p>
            <a:pPr eaLnBrk="1" hangingPunct="1"/>
            <a:r>
              <a:rPr lang="zh-CN" altLang="en-US" dirty="0" smtClean="0"/>
              <a:t>可支持性：易测性、可维护性和其它在系统发布以后维持系统更新需要的质量。</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DC0679-7ED0-429F-82B1-C1D89708E537}" type="slidenum">
              <a:rPr lang="zh-CN" altLang="en-US" smtClean="0"/>
              <a:pPr>
                <a:defRPr/>
              </a:pPr>
              <a:t>51</a:t>
            </a:fld>
            <a:endParaRPr lang="en-US" altLang="zh-CN"/>
          </a:p>
        </p:txBody>
      </p:sp>
    </p:spTree>
    <p:extLst>
      <p:ext uri="{BB962C8B-B14F-4D97-AF65-F5344CB8AC3E}">
        <p14:creationId xmlns:p14="http://schemas.microsoft.com/office/powerpoint/2010/main" val="4118830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kumimoji="1" sz="1200">
                <a:solidFill>
                  <a:schemeClr val="tx1"/>
                </a:solidFill>
                <a:latin typeface="Arial" charset="0"/>
                <a:ea typeface="宋体" pitchFamily="2" charset="-122"/>
              </a:defRPr>
            </a:lvl1pPr>
            <a:lvl2pPr marL="742950" indent="-285750" defTabSz="990600">
              <a:spcBef>
                <a:spcPct val="30000"/>
              </a:spcBef>
              <a:defRPr kumimoji="1" sz="1200">
                <a:solidFill>
                  <a:schemeClr val="tx1"/>
                </a:solidFill>
                <a:latin typeface="Arial" charset="0"/>
                <a:ea typeface="宋体" pitchFamily="2" charset="-122"/>
              </a:defRPr>
            </a:lvl2pPr>
            <a:lvl3pPr marL="1143000" indent="-228600" defTabSz="990600">
              <a:spcBef>
                <a:spcPct val="30000"/>
              </a:spcBef>
              <a:defRPr kumimoji="1" sz="1200">
                <a:solidFill>
                  <a:schemeClr val="tx1"/>
                </a:solidFill>
                <a:latin typeface="Arial" charset="0"/>
                <a:ea typeface="宋体" pitchFamily="2" charset="-122"/>
              </a:defRPr>
            </a:lvl3pPr>
            <a:lvl4pPr marL="1600200" indent="-228600" defTabSz="990600">
              <a:spcBef>
                <a:spcPct val="30000"/>
              </a:spcBef>
              <a:defRPr kumimoji="1" sz="1200">
                <a:solidFill>
                  <a:schemeClr val="tx1"/>
                </a:solidFill>
                <a:latin typeface="Arial" charset="0"/>
                <a:ea typeface="宋体" pitchFamily="2" charset="-122"/>
              </a:defRPr>
            </a:lvl4pPr>
            <a:lvl5pPr marL="2057400" indent="-228600" defTabSz="990600">
              <a:spcBef>
                <a:spcPct val="30000"/>
              </a:spcBef>
              <a:defRPr kumimoji="1"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kumimoji="1" sz="1200">
                <a:solidFill>
                  <a:schemeClr val="tx1"/>
                </a:solidFill>
                <a:latin typeface="Arial" charset="0"/>
                <a:ea typeface="宋体" pitchFamily="2" charset="-122"/>
              </a:defRPr>
            </a:lvl9pPr>
          </a:lstStyle>
          <a:p>
            <a:pPr>
              <a:spcBef>
                <a:spcPct val="0"/>
              </a:spcBef>
            </a:pPr>
            <a:fld id="{C096FFFB-ED24-44AB-B49A-4097CCA74F19}" type="slidenum">
              <a:rPr lang="zh-CN" altLang="en-US" sz="1300" smtClean="0"/>
              <a:pPr>
                <a:spcBef>
                  <a:spcPct val="0"/>
                </a:spcBef>
              </a:pPr>
              <a:t>60</a:t>
            </a:fld>
            <a:endParaRPr lang="en-US" altLang="zh-CN" sz="1300" smtClean="0"/>
          </a:p>
        </p:txBody>
      </p:sp>
      <p:sp>
        <p:nvSpPr>
          <p:cNvPr id="134147" name="Rectangle 2"/>
          <p:cNvSpPr>
            <a:spLocks noGrp="1" noRot="1" noChangeAspect="1" noChangeArrowheads="1" noTextEdit="1"/>
          </p:cNvSpPr>
          <p:nvPr>
            <p:ph type="sldImg"/>
          </p:nvPr>
        </p:nvSpPr>
        <p:spPr>
          <a:xfrm>
            <a:off x="992188" y="768350"/>
            <a:ext cx="5114925" cy="3836988"/>
          </a:xfrm>
          <a:ln/>
        </p:spPr>
      </p:sp>
      <p:sp>
        <p:nvSpPr>
          <p:cNvPr id="134148"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DC0679-7ED0-429F-82B1-C1D89708E537}" type="slidenum">
              <a:rPr lang="zh-CN" altLang="en-US" smtClean="0"/>
              <a:pPr>
                <a:defRPr/>
              </a:pPr>
              <a:t>69</a:t>
            </a:fld>
            <a:endParaRPr lang="en-US" altLang="zh-CN"/>
          </a:p>
        </p:txBody>
      </p:sp>
    </p:spTree>
    <p:extLst>
      <p:ext uri="{BB962C8B-B14F-4D97-AF65-F5344CB8AC3E}">
        <p14:creationId xmlns:p14="http://schemas.microsoft.com/office/powerpoint/2010/main" val="2453965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kumimoji="1" sz="1200">
                <a:solidFill>
                  <a:schemeClr val="tx1"/>
                </a:solidFill>
                <a:latin typeface="Arial" charset="0"/>
                <a:ea typeface="宋体" pitchFamily="2" charset="-122"/>
              </a:defRPr>
            </a:lvl1pPr>
            <a:lvl2pPr marL="742950" indent="-285750" defTabSz="990600">
              <a:spcBef>
                <a:spcPct val="30000"/>
              </a:spcBef>
              <a:defRPr kumimoji="1" sz="1200">
                <a:solidFill>
                  <a:schemeClr val="tx1"/>
                </a:solidFill>
                <a:latin typeface="Arial" charset="0"/>
                <a:ea typeface="宋体" pitchFamily="2" charset="-122"/>
              </a:defRPr>
            </a:lvl2pPr>
            <a:lvl3pPr marL="1143000" indent="-228600" defTabSz="990600">
              <a:spcBef>
                <a:spcPct val="30000"/>
              </a:spcBef>
              <a:defRPr kumimoji="1" sz="1200">
                <a:solidFill>
                  <a:schemeClr val="tx1"/>
                </a:solidFill>
                <a:latin typeface="Arial" charset="0"/>
                <a:ea typeface="宋体" pitchFamily="2" charset="-122"/>
              </a:defRPr>
            </a:lvl3pPr>
            <a:lvl4pPr marL="1600200" indent="-228600" defTabSz="990600">
              <a:spcBef>
                <a:spcPct val="30000"/>
              </a:spcBef>
              <a:defRPr kumimoji="1" sz="1200">
                <a:solidFill>
                  <a:schemeClr val="tx1"/>
                </a:solidFill>
                <a:latin typeface="Arial" charset="0"/>
                <a:ea typeface="宋体" pitchFamily="2" charset="-122"/>
              </a:defRPr>
            </a:lvl4pPr>
            <a:lvl5pPr marL="2057400" indent="-228600" defTabSz="990600">
              <a:spcBef>
                <a:spcPct val="30000"/>
              </a:spcBef>
              <a:defRPr kumimoji="1"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kumimoji="1" sz="1200">
                <a:solidFill>
                  <a:schemeClr val="tx1"/>
                </a:solidFill>
                <a:latin typeface="Arial" charset="0"/>
                <a:ea typeface="宋体" pitchFamily="2" charset="-122"/>
              </a:defRPr>
            </a:lvl9pPr>
          </a:lstStyle>
          <a:p>
            <a:pPr>
              <a:spcBef>
                <a:spcPct val="0"/>
              </a:spcBef>
            </a:pPr>
            <a:fld id="{D4F4E336-0B84-47EC-AC13-F6F1964FBF27}" type="slidenum">
              <a:rPr lang="zh-CN" altLang="en-US" sz="1300" smtClean="0"/>
              <a:pPr>
                <a:spcBef>
                  <a:spcPct val="0"/>
                </a:spcBef>
              </a:pPr>
              <a:t>83</a:t>
            </a:fld>
            <a:endParaRPr lang="en-US" altLang="zh-CN" sz="1300" smtClean="0"/>
          </a:p>
        </p:txBody>
      </p:sp>
      <p:sp>
        <p:nvSpPr>
          <p:cNvPr id="135171" name="Rectangle 2"/>
          <p:cNvSpPr>
            <a:spLocks noGrp="1" noRot="1" noChangeAspect="1" noChangeArrowheads="1" noTextEdit="1"/>
          </p:cNvSpPr>
          <p:nvPr>
            <p:ph type="sldImg"/>
          </p:nvPr>
        </p:nvSpPr>
        <p:spPr>
          <a:xfrm>
            <a:off x="992188" y="768350"/>
            <a:ext cx="5114925" cy="3836988"/>
          </a:xfrm>
          <a:ln/>
        </p:spPr>
      </p:sp>
      <p:sp>
        <p:nvSpPr>
          <p:cNvPr id="135172"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4294967295"/>
          </p:nvPr>
        </p:nvSpPr>
        <p:spPr bwMode="auto">
          <a:xfrm>
            <a:off x="4020376" y="9721644"/>
            <a:ext cx="3077324" cy="51120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1" rIns="91424" bIns="45711"/>
          <a:lstStyle>
            <a:lvl1pPr>
              <a:defRPr sz="1100">
                <a:solidFill>
                  <a:schemeClr val="tx1"/>
                </a:solidFill>
                <a:latin typeface="Arial" charset="0"/>
              </a:defRPr>
            </a:lvl1pPr>
            <a:lvl2pPr marL="793693" indent="-305267">
              <a:defRPr sz="1100">
                <a:solidFill>
                  <a:schemeClr val="tx1"/>
                </a:solidFill>
                <a:latin typeface="Arial" charset="0"/>
              </a:defRPr>
            </a:lvl2pPr>
            <a:lvl3pPr marL="1221067" indent="-244213">
              <a:defRPr sz="1100">
                <a:solidFill>
                  <a:schemeClr val="tx1"/>
                </a:solidFill>
                <a:latin typeface="Arial" charset="0"/>
              </a:defRPr>
            </a:lvl3pPr>
            <a:lvl4pPr marL="1709494" indent="-244213">
              <a:defRPr sz="1100">
                <a:solidFill>
                  <a:schemeClr val="tx1"/>
                </a:solidFill>
                <a:latin typeface="Arial" charset="0"/>
              </a:defRPr>
            </a:lvl4pPr>
            <a:lvl5pPr marL="2197920" indent="-244213">
              <a:defRPr sz="1100">
                <a:solidFill>
                  <a:schemeClr val="tx1"/>
                </a:solidFill>
                <a:latin typeface="Arial" charset="0"/>
              </a:defRPr>
            </a:lvl5pPr>
            <a:lvl6pPr marL="2686347" indent="-244213" eaLnBrk="0" fontAlgn="base" hangingPunct="0">
              <a:spcBef>
                <a:spcPct val="0"/>
              </a:spcBef>
              <a:spcAft>
                <a:spcPct val="0"/>
              </a:spcAft>
              <a:defRPr sz="1100">
                <a:solidFill>
                  <a:schemeClr val="tx1"/>
                </a:solidFill>
                <a:latin typeface="Arial" charset="0"/>
              </a:defRPr>
            </a:lvl6pPr>
            <a:lvl7pPr marL="3174774" indent="-244213" eaLnBrk="0" fontAlgn="base" hangingPunct="0">
              <a:spcBef>
                <a:spcPct val="0"/>
              </a:spcBef>
              <a:spcAft>
                <a:spcPct val="0"/>
              </a:spcAft>
              <a:defRPr sz="1100">
                <a:solidFill>
                  <a:schemeClr val="tx1"/>
                </a:solidFill>
                <a:latin typeface="Arial" charset="0"/>
              </a:defRPr>
            </a:lvl7pPr>
            <a:lvl8pPr marL="3663201" indent="-244213" eaLnBrk="0" fontAlgn="base" hangingPunct="0">
              <a:spcBef>
                <a:spcPct val="0"/>
              </a:spcBef>
              <a:spcAft>
                <a:spcPct val="0"/>
              </a:spcAft>
              <a:defRPr sz="1100">
                <a:solidFill>
                  <a:schemeClr val="tx1"/>
                </a:solidFill>
                <a:latin typeface="Arial" charset="0"/>
              </a:defRPr>
            </a:lvl8pPr>
            <a:lvl9pPr marL="4151627" indent="-244213" eaLnBrk="0" fontAlgn="base" hangingPunct="0">
              <a:spcBef>
                <a:spcPct val="0"/>
              </a:spcBef>
              <a:spcAft>
                <a:spcPct val="0"/>
              </a:spcAft>
              <a:defRPr sz="1100">
                <a:solidFill>
                  <a:schemeClr val="tx1"/>
                </a:solidFill>
                <a:latin typeface="Arial" charset="0"/>
              </a:defRPr>
            </a:lvl9pPr>
          </a:lstStyle>
          <a:p>
            <a:fld id="{FBD00AB0-EDC1-40E7-9E92-B676A985CFE3}" type="slidenum">
              <a:rPr lang="zh-CN" altLang="en-US"/>
              <a:pPr/>
              <a:t>95</a:t>
            </a:fld>
            <a:endParaRPr lang="en-US" altLang="zh-CN"/>
          </a:p>
        </p:txBody>
      </p:sp>
      <p:sp>
        <p:nvSpPr>
          <p:cNvPr id="209923" name="Rectangle 2"/>
          <p:cNvSpPr>
            <a:spLocks noGrp="1" noRot="1" noChangeAspect="1" noChangeArrowheads="1" noTextEdit="1"/>
          </p:cNvSpPr>
          <p:nvPr>
            <p:ph type="sldImg"/>
          </p:nvPr>
        </p:nvSpPr>
        <p:spPr>
          <a:xfrm>
            <a:off x="992188" y="768350"/>
            <a:ext cx="5114925" cy="3836988"/>
          </a:xfrm>
          <a:ln/>
        </p:spPr>
      </p:sp>
      <p:sp>
        <p:nvSpPr>
          <p:cNvPr id="209924" name="Rectangle 3"/>
          <p:cNvSpPr>
            <a:spLocks noGrp="1" noChangeArrowheads="1"/>
          </p:cNvSpPr>
          <p:nvPr>
            <p:ph type="body" idx="1"/>
          </p:nvPr>
        </p:nvSpPr>
        <p:spPr>
          <a:xfrm>
            <a:off x="946254" y="4860822"/>
            <a:ext cx="5206794" cy="460610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是</a:t>
            </a:r>
            <a:r>
              <a:rPr lang="en-US" altLang="zh-CN" smtClean="0"/>
              <a:t>include</a:t>
            </a:r>
            <a:r>
              <a:rPr lang="zh-CN" altLang="en-US" smtClean="0"/>
              <a:t>还是</a:t>
            </a:r>
            <a:r>
              <a:rPr lang="en-US" altLang="zh-CN" smtClean="0"/>
              <a:t>extend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4294967295"/>
          </p:nvPr>
        </p:nvSpPr>
        <p:spPr bwMode="auto">
          <a:xfrm>
            <a:off x="4020376" y="9721644"/>
            <a:ext cx="3077324" cy="51120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4" tIns="45711" rIns="91424" bIns="45711"/>
          <a:lstStyle>
            <a:lvl1pPr>
              <a:defRPr sz="1100">
                <a:solidFill>
                  <a:schemeClr val="tx1"/>
                </a:solidFill>
                <a:latin typeface="Arial" charset="0"/>
              </a:defRPr>
            </a:lvl1pPr>
            <a:lvl2pPr marL="793693" indent="-305267">
              <a:defRPr sz="1100">
                <a:solidFill>
                  <a:schemeClr val="tx1"/>
                </a:solidFill>
                <a:latin typeface="Arial" charset="0"/>
              </a:defRPr>
            </a:lvl2pPr>
            <a:lvl3pPr marL="1221067" indent="-244213">
              <a:defRPr sz="1100">
                <a:solidFill>
                  <a:schemeClr val="tx1"/>
                </a:solidFill>
                <a:latin typeface="Arial" charset="0"/>
              </a:defRPr>
            </a:lvl3pPr>
            <a:lvl4pPr marL="1709494" indent="-244213">
              <a:defRPr sz="1100">
                <a:solidFill>
                  <a:schemeClr val="tx1"/>
                </a:solidFill>
                <a:latin typeface="Arial" charset="0"/>
              </a:defRPr>
            </a:lvl4pPr>
            <a:lvl5pPr marL="2197920" indent="-244213">
              <a:defRPr sz="1100">
                <a:solidFill>
                  <a:schemeClr val="tx1"/>
                </a:solidFill>
                <a:latin typeface="Arial" charset="0"/>
              </a:defRPr>
            </a:lvl5pPr>
            <a:lvl6pPr marL="2686347" indent="-244213" eaLnBrk="0" fontAlgn="base" hangingPunct="0">
              <a:spcBef>
                <a:spcPct val="0"/>
              </a:spcBef>
              <a:spcAft>
                <a:spcPct val="0"/>
              </a:spcAft>
              <a:defRPr sz="1100">
                <a:solidFill>
                  <a:schemeClr val="tx1"/>
                </a:solidFill>
                <a:latin typeface="Arial" charset="0"/>
              </a:defRPr>
            </a:lvl6pPr>
            <a:lvl7pPr marL="3174774" indent="-244213" eaLnBrk="0" fontAlgn="base" hangingPunct="0">
              <a:spcBef>
                <a:spcPct val="0"/>
              </a:spcBef>
              <a:spcAft>
                <a:spcPct val="0"/>
              </a:spcAft>
              <a:defRPr sz="1100">
                <a:solidFill>
                  <a:schemeClr val="tx1"/>
                </a:solidFill>
                <a:latin typeface="Arial" charset="0"/>
              </a:defRPr>
            </a:lvl7pPr>
            <a:lvl8pPr marL="3663201" indent="-244213" eaLnBrk="0" fontAlgn="base" hangingPunct="0">
              <a:spcBef>
                <a:spcPct val="0"/>
              </a:spcBef>
              <a:spcAft>
                <a:spcPct val="0"/>
              </a:spcAft>
              <a:defRPr sz="1100">
                <a:solidFill>
                  <a:schemeClr val="tx1"/>
                </a:solidFill>
                <a:latin typeface="Arial" charset="0"/>
              </a:defRPr>
            </a:lvl8pPr>
            <a:lvl9pPr marL="4151627" indent="-244213" eaLnBrk="0" fontAlgn="base" hangingPunct="0">
              <a:spcBef>
                <a:spcPct val="0"/>
              </a:spcBef>
              <a:spcAft>
                <a:spcPct val="0"/>
              </a:spcAft>
              <a:defRPr sz="1100">
                <a:solidFill>
                  <a:schemeClr val="tx1"/>
                </a:solidFill>
                <a:latin typeface="Arial" charset="0"/>
              </a:defRPr>
            </a:lvl9pPr>
          </a:lstStyle>
          <a:p>
            <a:fld id="{CC9494E9-A28F-46C4-9603-A265ED66AECF}" type="slidenum">
              <a:rPr lang="zh-CN" altLang="en-US"/>
              <a:pPr/>
              <a:t>96</a:t>
            </a:fld>
            <a:endParaRPr lang="en-US" altLang="zh-CN"/>
          </a:p>
        </p:txBody>
      </p:sp>
      <p:sp>
        <p:nvSpPr>
          <p:cNvPr id="210947" name="Rectangle 2"/>
          <p:cNvSpPr>
            <a:spLocks noGrp="1" noRot="1" noChangeAspect="1" noChangeArrowheads="1" noTextEdit="1"/>
          </p:cNvSpPr>
          <p:nvPr>
            <p:ph type="sldImg"/>
          </p:nvPr>
        </p:nvSpPr>
        <p:spPr>
          <a:xfrm>
            <a:off x="992188" y="768350"/>
            <a:ext cx="5114925" cy="3836988"/>
          </a:xfrm>
          <a:ln/>
        </p:spPr>
      </p:sp>
      <p:sp>
        <p:nvSpPr>
          <p:cNvPr id="210948" name="Rectangle 3"/>
          <p:cNvSpPr>
            <a:spLocks noGrp="1" noChangeArrowheads="1"/>
          </p:cNvSpPr>
          <p:nvPr>
            <p:ph type="body" idx="1"/>
          </p:nvPr>
        </p:nvSpPr>
        <p:spPr>
          <a:xfrm>
            <a:off x="946254" y="4860822"/>
            <a:ext cx="5206794" cy="460610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是</a:t>
            </a:r>
            <a:r>
              <a:rPr lang="en-US" altLang="zh-CN" smtClean="0"/>
              <a:t>include</a:t>
            </a:r>
            <a:r>
              <a:rPr lang="zh-CN" altLang="en-US" smtClean="0"/>
              <a:t>还是</a:t>
            </a:r>
            <a:r>
              <a:rPr lang="en-US" altLang="zh-CN" smtClean="0"/>
              <a:t>extend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幻灯片图像占位符 1"/>
          <p:cNvSpPr>
            <a:spLocks noGrp="1" noRot="1" noChangeAspect="1" noTextEdit="1"/>
          </p:cNvSpPr>
          <p:nvPr>
            <p:ph type="sldImg"/>
          </p:nvPr>
        </p:nvSpPr>
        <p:spPr>
          <a:xfrm>
            <a:off x="992188" y="768350"/>
            <a:ext cx="5114925" cy="3836988"/>
          </a:xfrm>
          <a:ln/>
        </p:spPr>
      </p:sp>
      <p:sp>
        <p:nvSpPr>
          <p:cNvPr id="2119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smtClean="0"/>
          </a:p>
        </p:txBody>
      </p:sp>
      <p:sp>
        <p:nvSpPr>
          <p:cNvPr id="211972" name="页眉占位符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a:solidFill>
                  <a:schemeClr val="tx1"/>
                </a:solidFill>
                <a:latin typeface="Arial" charset="0"/>
              </a:defRPr>
            </a:lvl1pPr>
            <a:lvl2pPr marL="793693" indent="-305267">
              <a:defRPr sz="1100">
                <a:solidFill>
                  <a:schemeClr val="tx1"/>
                </a:solidFill>
                <a:latin typeface="Arial" charset="0"/>
              </a:defRPr>
            </a:lvl2pPr>
            <a:lvl3pPr marL="1221067" indent="-244213">
              <a:defRPr sz="1100">
                <a:solidFill>
                  <a:schemeClr val="tx1"/>
                </a:solidFill>
                <a:latin typeface="Arial" charset="0"/>
              </a:defRPr>
            </a:lvl3pPr>
            <a:lvl4pPr marL="1709494" indent="-244213">
              <a:defRPr sz="1100">
                <a:solidFill>
                  <a:schemeClr val="tx1"/>
                </a:solidFill>
                <a:latin typeface="Arial" charset="0"/>
              </a:defRPr>
            </a:lvl4pPr>
            <a:lvl5pPr marL="2197920" indent="-244213">
              <a:defRPr sz="1100">
                <a:solidFill>
                  <a:schemeClr val="tx1"/>
                </a:solidFill>
                <a:latin typeface="Arial" charset="0"/>
              </a:defRPr>
            </a:lvl5pPr>
            <a:lvl6pPr marL="2686347" indent="-244213" eaLnBrk="0" fontAlgn="base" hangingPunct="0">
              <a:spcBef>
                <a:spcPct val="0"/>
              </a:spcBef>
              <a:spcAft>
                <a:spcPct val="0"/>
              </a:spcAft>
              <a:defRPr sz="1100">
                <a:solidFill>
                  <a:schemeClr val="tx1"/>
                </a:solidFill>
                <a:latin typeface="Arial" charset="0"/>
              </a:defRPr>
            </a:lvl6pPr>
            <a:lvl7pPr marL="3174774" indent="-244213" eaLnBrk="0" fontAlgn="base" hangingPunct="0">
              <a:spcBef>
                <a:spcPct val="0"/>
              </a:spcBef>
              <a:spcAft>
                <a:spcPct val="0"/>
              </a:spcAft>
              <a:defRPr sz="1100">
                <a:solidFill>
                  <a:schemeClr val="tx1"/>
                </a:solidFill>
                <a:latin typeface="Arial" charset="0"/>
              </a:defRPr>
            </a:lvl7pPr>
            <a:lvl8pPr marL="3663201" indent="-244213" eaLnBrk="0" fontAlgn="base" hangingPunct="0">
              <a:spcBef>
                <a:spcPct val="0"/>
              </a:spcBef>
              <a:spcAft>
                <a:spcPct val="0"/>
              </a:spcAft>
              <a:defRPr sz="1100">
                <a:solidFill>
                  <a:schemeClr val="tx1"/>
                </a:solidFill>
                <a:latin typeface="Arial" charset="0"/>
              </a:defRPr>
            </a:lvl8pPr>
            <a:lvl9pPr marL="4151627" indent="-244213" eaLnBrk="0" fontAlgn="base" hangingPunct="0">
              <a:spcBef>
                <a:spcPct val="0"/>
              </a:spcBef>
              <a:spcAft>
                <a:spcPct val="0"/>
              </a:spcAft>
              <a:defRPr sz="1100">
                <a:solidFill>
                  <a:schemeClr val="tx1"/>
                </a:solidFill>
                <a:latin typeface="Arial" charset="0"/>
              </a:defRPr>
            </a:lvl9pPr>
          </a:lstStyle>
          <a:p>
            <a:r>
              <a:rPr lang="en-US" altLang="zh-CN" sz="3000">
                <a:latin typeface="Arial Narrow" pitchFamily="34" charset="0"/>
              </a:rPr>
              <a:t>Mastering OOAD w/ UML 2.0 – Instructor Notes</a:t>
            </a:r>
          </a:p>
        </p:txBody>
      </p:sp>
      <p:sp>
        <p:nvSpPr>
          <p:cNvPr id="211973" name="页脚占位符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100">
                <a:solidFill>
                  <a:schemeClr val="tx1"/>
                </a:solidFill>
                <a:latin typeface="Arial" charset="0"/>
              </a:defRPr>
            </a:lvl1pPr>
            <a:lvl2pPr marL="793693" indent="-305267">
              <a:defRPr sz="1100">
                <a:solidFill>
                  <a:schemeClr val="tx1"/>
                </a:solidFill>
                <a:latin typeface="Arial" charset="0"/>
              </a:defRPr>
            </a:lvl2pPr>
            <a:lvl3pPr marL="1221067" indent="-244213">
              <a:defRPr sz="1100">
                <a:solidFill>
                  <a:schemeClr val="tx1"/>
                </a:solidFill>
                <a:latin typeface="Arial" charset="0"/>
              </a:defRPr>
            </a:lvl3pPr>
            <a:lvl4pPr marL="1709494" indent="-244213">
              <a:defRPr sz="1100">
                <a:solidFill>
                  <a:schemeClr val="tx1"/>
                </a:solidFill>
                <a:latin typeface="Arial" charset="0"/>
              </a:defRPr>
            </a:lvl4pPr>
            <a:lvl5pPr marL="2197920" indent="-244213">
              <a:defRPr sz="1100">
                <a:solidFill>
                  <a:schemeClr val="tx1"/>
                </a:solidFill>
                <a:latin typeface="Arial" charset="0"/>
              </a:defRPr>
            </a:lvl5pPr>
            <a:lvl6pPr marL="2686347" indent="-244213" eaLnBrk="0" fontAlgn="base" hangingPunct="0">
              <a:spcBef>
                <a:spcPct val="0"/>
              </a:spcBef>
              <a:spcAft>
                <a:spcPct val="0"/>
              </a:spcAft>
              <a:defRPr sz="1100">
                <a:solidFill>
                  <a:schemeClr val="tx1"/>
                </a:solidFill>
                <a:latin typeface="Arial" charset="0"/>
              </a:defRPr>
            </a:lvl6pPr>
            <a:lvl7pPr marL="3174774" indent="-244213" eaLnBrk="0" fontAlgn="base" hangingPunct="0">
              <a:spcBef>
                <a:spcPct val="0"/>
              </a:spcBef>
              <a:spcAft>
                <a:spcPct val="0"/>
              </a:spcAft>
              <a:defRPr sz="1100">
                <a:solidFill>
                  <a:schemeClr val="tx1"/>
                </a:solidFill>
                <a:latin typeface="Arial" charset="0"/>
              </a:defRPr>
            </a:lvl7pPr>
            <a:lvl8pPr marL="3663201" indent="-244213" eaLnBrk="0" fontAlgn="base" hangingPunct="0">
              <a:spcBef>
                <a:spcPct val="0"/>
              </a:spcBef>
              <a:spcAft>
                <a:spcPct val="0"/>
              </a:spcAft>
              <a:defRPr sz="1100">
                <a:solidFill>
                  <a:schemeClr val="tx1"/>
                </a:solidFill>
                <a:latin typeface="Arial" charset="0"/>
              </a:defRPr>
            </a:lvl8pPr>
            <a:lvl9pPr marL="4151627" indent="-244213" eaLnBrk="0" fontAlgn="base" hangingPunct="0">
              <a:spcBef>
                <a:spcPct val="0"/>
              </a:spcBef>
              <a:spcAft>
                <a:spcPct val="0"/>
              </a:spcAft>
              <a:defRPr sz="1100">
                <a:solidFill>
                  <a:schemeClr val="tx1"/>
                </a:solidFill>
                <a:latin typeface="Arial" charset="0"/>
              </a:defRPr>
            </a:lvl9pPr>
          </a:lstStyle>
          <a:p>
            <a:r>
              <a:rPr lang="en-US" altLang="zh-CN" smtClean="0"/>
              <a:t>Module 3 - Requirements Overview</a:t>
            </a:r>
            <a:endParaRPr lang="en-US" altLang="zh-CN" smtClean="0">
              <a:latin typeface="ZapfHumnst BT"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kumimoji="1" sz="1200">
                <a:solidFill>
                  <a:schemeClr val="tx1"/>
                </a:solidFill>
                <a:latin typeface="Arial" charset="0"/>
                <a:ea typeface="宋体" pitchFamily="2" charset="-122"/>
              </a:defRPr>
            </a:lvl1pPr>
            <a:lvl2pPr marL="742950" indent="-285750" defTabSz="990600">
              <a:spcBef>
                <a:spcPct val="30000"/>
              </a:spcBef>
              <a:defRPr kumimoji="1" sz="1200">
                <a:solidFill>
                  <a:schemeClr val="tx1"/>
                </a:solidFill>
                <a:latin typeface="Arial" charset="0"/>
                <a:ea typeface="宋体" pitchFamily="2" charset="-122"/>
              </a:defRPr>
            </a:lvl2pPr>
            <a:lvl3pPr marL="1143000" indent="-228600" defTabSz="990600">
              <a:spcBef>
                <a:spcPct val="30000"/>
              </a:spcBef>
              <a:defRPr kumimoji="1" sz="1200">
                <a:solidFill>
                  <a:schemeClr val="tx1"/>
                </a:solidFill>
                <a:latin typeface="Arial" charset="0"/>
                <a:ea typeface="宋体" pitchFamily="2" charset="-122"/>
              </a:defRPr>
            </a:lvl3pPr>
            <a:lvl4pPr marL="1600200" indent="-228600" defTabSz="990600">
              <a:spcBef>
                <a:spcPct val="30000"/>
              </a:spcBef>
              <a:defRPr kumimoji="1" sz="1200">
                <a:solidFill>
                  <a:schemeClr val="tx1"/>
                </a:solidFill>
                <a:latin typeface="Arial" charset="0"/>
                <a:ea typeface="宋体" pitchFamily="2" charset="-122"/>
              </a:defRPr>
            </a:lvl4pPr>
            <a:lvl5pPr marL="2057400" indent="-228600" defTabSz="990600">
              <a:spcBef>
                <a:spcPct val="30000"/>
              </a:spcBef>
              <a:defRPr kumimoji="1"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kumimoji="1" sz="1200">
                <a:solidFill>
                  <a:schemeClr val="tx1"/>
                </a:solidFill>
                <a:latin typeface="Arial" charset="0"/>
                <a:ea typeface="宋体" pitchFamily="2" charset="-122"/>
              </a:defRPr>
            </a:lvl9pPr>
          </a:lstStyle>
          <a:p>
            <a:pPr>
              <a:spcBef>
                <a:spcPct val="0"/>
              </a:spcBef>
            </a:pPr>
            <a:fld id="{2CB91121-9A86-4A90-B354-D438BF631F9E}" type="slidenum">
              <a:rPr lang="zh-CN" altLang="en-US" sz="1300" smtClean="0"/>
              <a:pPr>
                <a:spcBef>
                  <a:spcPct val="0"/>
                </a:spcBef>
              </a:pPr>
              <a:t>15</a:t>
            </a:fld>
            <a:endParaRPr lang="en-US" altLang="zh-CN" sz="1300" smtClean="0"/>
          </a:p>
        </p:txBody>
      </p:sp>
      <p:sp>
        <p:nvSpPr>
          <p:cNvPr id="126979" name="Rectangle 2"/>
          <p:cNvSpPr>
            <a:spLocks noGrp="1" noRot="1" noChangeAspect="1" noChangeArrowheads="1" noTextEdit="1"/>
          </p:cNvSpPr>
          <p:nvPr>
            <p:ph type="sldImg"/>
          </p:nvPr>
        </p:nvSpPr>
        <p:spPr>
          <a:xfrm>
            <a:off x="992188" y="768350"/>
            <a:ext cx="5114925" cy="3836988"/>
          </a:xfrm>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需求价值</a:t>
            </a:r>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kumimoji="1" sz="1200">
                <a:solidFill>
                  <a:schemeClr val="tx1"/>
                </a:solidFill>
                <a:latin typeface="Arial" charset="0"/>
                <a:ea typeface="宋体" pitchFamily="2" charset="-122"/>
              </a:defRPr>
            </a:lvl1pPr>
            <a:lvl2pPr marL="742950" indent="-285750" defTabSz="990600">
              <a:spcBef>
                <a:spcPct val="30000"/>
              </a:spcBef>
              <a:defRPr kumimoji="1" sz="1200">
                <a:solidFill>
                  <a:schemeClr val="tx1"/>
                </a:solidFill>
                <a:latin typeface="Arial" charset="0"/>
                <a:ea typeface="宋体" pitchFamily="2" charset="-122"/>
              </a:defRPr>
            </a:lvl2pPr>
            <a:lvl3pPr marL="1143000" indent="-228600" defTabSz="990600">
              <a:spcBef>
                <a:spcPct val="30000"/>
              </a:spcBef>
              <a:defRPr kumimoji="1" sz="1200">
                <a:solidFill>
                  <a:schemeClr val="tx1"/>
                </a:solidFill>
                <a:latin typeface="Arial" charset="0"/>
                <a:ea typeface="宋体" pitchFamily="2" charset="-122"/>
              </a:defRPr>
            </a:lvl3pPr>
            <a:lvl4pPr marL="1600200" indent="-228600" defTabSz="990600">
              <a:spcBef>
                <a:spcPct val="30000"/>
              </a:spcBef>
              <a:defRPr kumimoji="1" sz="1200">
                <a:solidFill>
                  <a:schemeClr val="tx1"/>
                </a:solidFill>
                <a:latin typeface="Arial" charset="0"/>
                <a:ea typeface="宋体" pitchFamily="2" charset="-122"/>
              </a:defRPr>
            </a:lvl4pPr>
            <a:lvl5pPr marL="2057400" indent="-228600" defTabSz="990600">
              <a:spcBef>
                <a:spcPct val="30000"/>
              </a:spcBef>
              <a:defRPr kumimoji="1"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kumimoji="1" sz="1200">
                <a:solidFill>
                  <a:schemeClr val="tx1"/>
                </a:solidFill>
                <a:latin typeface="Arial" charset="0"/>
                <a:ea typeface="宋体" pitchFamily="2" charset="-122"/>
              </a:defRPr>
            </a:lvl9pPr>
          </a:lstStyle>
          <a:p>
            <a:pPr>
              <a:spcBef>
                <a:spcPct val="0"/>
              </a:spcBef>
            </a:pPr>
            <a:fld id="{FC7C9BCB-0E14-43B4-A723-22F879AE0940}" type="slidenum">
              <a:rPr lang="zh-CN" altLang="en-US" sz="1300" smtClean="0"/>
              <a:pPr>
                <a:spcBef>
                  <a:spcPct val="0"/>
                </a:spcBef>
              </a:pPr>
              <a:t>17</a:t>
            </a:fld>
            <a:endParaRPr lang="en-US" altLang="zh-CN" sz="1300" smtClean="0"/>
          </a:p>
        </p:txBody>
      </p:sp>
      <p:sp>
        <p:nvSpPr>
          <p:cNvPr id="128003" name="Rectangle 2"/>
          <p:cNvSpPr>
            <a:spLocks noGrp="1" noRot="1" noChangeAspect="1" noChangeArrowheads="1" noTextEdit="1"/>
          </p:cNvSpPr>
          <p:nvPr>
            <p:ph type="sldImg"/>
          </p:nvPr>
        </p:nvSpPr>
        <p:spPr>
          <a:xfrm>
            <a:off x="992188" y="768350"/>
            <a:ext cx="5114925" cy="3836988"/>
          </a:xfrm>
          <a:ln/>
        </p:spPr>
      </p:sp>
      <p:sp>
        <p:nvSpPr>
          <p:cNvPr id="128004"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kumimoji="1" sz="1200">
                <a:solidFill>
                  <a:schemeClr val="tx1"/>
                </a:solidFill>
                <a:latin typeface="Arial" charset="0"/>
                <a:ea typeface="宋体" pitchFamily="2" charset="-122"/>
              </a:defRPr>
            </a:lvl1pPr>
            <a:lvl2pPr marL="742950" indent="-285750" defTabSz="990600">
              <a:spcBef>
                <a:spcPct val="30000"/>
              </a:spcBef>
              <a:defRPr kumimoji="1" sz="1200">
                <a:solidFill>
                  <a:schemeClr val="tx1"/>
                </a:solidFill>
                <a:latin typeface="Arial" charset="0"/>
                <a:ea typeface="宋体" pitchFamily="2" charset="-122"/>
              </a:defRPr>
            </a:lvl2pPr>
            <a:lvl3pPr marL="1143000" indent="-228600" defTabSz="990600">
              <a:spcBef>
                <a:spcPct val="30000"/>
              </a:spcBef>
              <a:defRPr kumimoji="1" sz="1200">
                <a:solidFill>
                  <a:schemeClr val="tx1"/>
                </a:solidFill>
                <a:latin typeface="Arial" charset="0"/>
                <a:ea typeface="宋体" pitchFamily="2" charset="-122"/>
              </a:defRPr>
            </a:lvl3pPr>
            <a:lvl4pPr marL="1600200" indent="-228600" defTabSz="990600">
              <a:spcBef>
                <a:spcPct val="30000"/>
              </a:spcBef>
              <a:defRPr kumimoji="1" sz="1200">
                <a:solidFill>
                  <a:schemeClr val="tx1"/>
                </a:solidFill>
                <a:latin typeface="Arial" charset="0"/>
                <a:ea typeface="宋体" pitchFamily="2" charset="-122"/>
              </a:defRPr>
            </a:lvl4pPr>
            <a:lvl5pPr marL="2057400" indent="-228600" defTabSz="990600">
              <a:spcBef>
                <a:spcPct val="30000"/>
              </a:spcBef>
              <a:defRPr kumimoji="1"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kumimoji="1" sz="1200">
                <a:solidFill>
                  <a:schemeClr val="tx1"/>
                </a:solidFill>
                <a:latin typeface="Arial" charset="0"/>
                <a:ea typeface="宋体" pitchFamily="2" charset="-122"/>
              </a:defRPr>
            </a:lvl9pPr>
          </a:lstStyle>
          <a:p>
            <a:pPr>
              <a:spcBef>
                <a:spcPct val="0"/>
              </a:spcBef>
            </a:pPr>
            <a:fld id="{D1003F83-560D-4EC3-8CFE-AB5C63F77811}" type="slidenum">
              <a:rPr lang="zh-CN" altLang="en-US" sz="1300" smtClean="0"/>
              <a:pPr>
                <a:spcBef>
                  <a:spcPct val="0"/>
                </a:spcBef>
              </a:pPr>
              <a:t>21</a:t>
            </a:fld>
            <a:endParaRPr lang="en-US" altLang="zh-CN" sz="1300" smtClean="0"/>
          </a:p>
        </p:txBody>
      </p:sp>
      <p:sp>
        <p:nvSpPr>
          <p:cNvPr id="129027" name="Rectangle 2"/>
          <p:cNvSpPr>
            <a:spLocks noGrp="1" noRot="1" noChangeAspect="1" noChangeArrowheads="1" noTextEdit="1"/>
          </p:cNvSpPr>
          <p:nvPr>
            <p:ph type="sldImg"/>
          </p:nvPr>
        </p:nvSpPr>
        <p:spPr>
          <a:xfrm>
            <a:off x="992188" y="768350"/>
            <a:ext cx="5114925" cy="3836988"/>
          </a:xfrm>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书第</a:t>
            </a:r>
            <a:r>
              <a:rPr lang="en-US" altLang="zh-CN" smtClean="0"/>
              <a:t>50</a:t>
            </a:r>
            <a:r>
              <a:rPr lang="zh-CN" altLang="en-US" smtClean="0"/>
              <a:t>页</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kumimoji="1" sz="1200">
                <a:solidFill>
                  <a:schemeClr val="tx1"/>
                </a:solidFill>
                <a:latin typeface="Arial" charset="0"/>
                <a:ea typeface="宋体" pitchFamily="2" charset="-122"/>
              </a:defRPr>
            </a:lvl1pPr>
            <a:lvl2pPr marL="742950" indent="-285750" defTabSz="990600">
              <a:spcBef>
                <a:spcPct val="30000"/>
              </a:spcBef>
              <a:defRPr kumimoji="1" sz="1200">
                <a:solidFill>
                  <a:schemeClr val="tx1"/>
                </a:solidFill>
                <a:latin typeface="Arial" charset="0"/>
                <a:ea typeface="宋体" pitchFamily="2" charset="-122"/>
              </a:defRPr>
            </a:lvl2pPr>
            <a:lvl3pPr marL="1143000" indent="-228600" defTabSz="990600">
              <a:spcBef>
                <a:spcPct val="30000"/>
              </a:spcBef>
              <a:defRPr kumimoji="1" sz="1200">
                <a:solidFill>
                  <a:schemeClr val="tx1"/>
                </a:solidFill>
                <a:latin typeface="Arial" charset="0"/>
                <a:ea typeface="宋体" pitchFamily="2" charset="-122"/>
              </a:defRPr>
            </a:lvl3pPr>
            <a:lvl4pPr marL="1600200" indent="-228600" defTabSz="990600">
              <a:spcBef>
                <a:spcPct val="30000"/>
              </a:spcBef>
              <a:defRPr kumimoji="1" sz="1200">
                <a:solidFill>
                  <a:schemeClr val="tx1"/>
                </a:solidFill>
                <a:latin typeface="Arial" charset="0"/>
                <a:ea typeface="宋体" pitchFamily="2" charset="-122"/>
              </a:defRPr>
            </a:lvl4pPr>
            <a:lvl5pPr marL="2057400" indent="-228600" defTabSz="990600">
              <a:spcBef>
                <a:spcPct val="30000"/>
              </a:spcBef>
              <a:defRPr kumimoji="1"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kumimoji="1" sz="1200">
                <a:solidFill>
                  <a:schemeClr val="tx1"/>
                </a:solidFill>
                <a:latin typeface="Arial" charset="0"/>
                <a:ea typeface="宋体" pitchFamily="2" charset="-122"/>
              </a:defRPr>
            </a:lvl9pPr>
          </a:lstStyle>
          <a:p>
            <a:pPr>
              <a:spcBef>
                <a:spcPct val="0"/>
              </a:spcBef>
            </a:pPr>
            <a:fld id="{969026B9-CB6D-4847-9D2E-AA6E43DCA334}" type="slidenum">
              <a:rPr lang="zh-CN" altLang="en-US" sz="1300" smtClean="0"/>
              <a:pPr>
                <a:spcBef>
                  <a:spcPct val="0"/>
                </a:spcBef>
              </a:pPr>
              <a:t>22</a:t>
            </a:fld>
            <a:endParaRPr lang="en-US" altLang="zh-CN" sz="1300" smtClean="0"/>
          </a:p>
        </p:txBody>
      </p:sp>
      <p:sp>
        <p:nvSpPr>
          <p:cNvPr id="130051" name="Rectangle 2"/>
          <p:cNvSpPr>
            <a:spLocks noGrp="1" noRot="1" noChangeAspect="1" noChangeArrowheads="1" noTextEdit="1"/>
          </p:cNvSpPr>
          <p:nvPr>
            <p:ph type="sldImg"/>
          </p:nvPr>
        </p:nvSpPr>
        <p:spPr>
          <a:xfrm>
            <a:off x="992188" y="768350"/>
            <a:ext cx="5114925" cy="3836988"/>
          </a:xfrm>
          <a:ln/>
        </p:spPr>
      </p:sp>
      <p:sp>
        <p:nvSpPr>
          <p:cNvPr id="130052"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kumimoji="1" sz="1200">
                <a:solidFill>
                  <a:schemeClr val="tx1"/>
                </a:solidFill>
                <a:latin typeface="Arial" charset="0"/>
                <a:ea typeface="宋体" pitchFamily="2" charset="-122"/>
              </a:defRPr>
            </a:lvl1pPr>
            <a:lvl2pPr marL="742950" indent="-285750" defTabSz="990600">
              <a:spcBef>
                <a:spcPct val="30000"/>
              </a:spcBef>
              <a:defRPr kumimoji="1" sz="1200">
                <a:solidFill>
                  <a:schemeClr val="tx1"/>
                </a:solidFill>
                <a:latin typeface="Arial" charset="0"/>
                <a:ea typeface="宋体" pitchFamily="2" charset="-122"/>
              </a:defRPr>
            </a:lvl2pPr>
            <a:lvl3pPr marL="1143000" indent="-228600" defTabSz="990600">
              <a:spcBef>
                <a:spcPct val="30000"/>
              </a:spcBef>
              <a:defRPr kumimoji="1" sz="1200">
                <a:solidFill>
                  <a:schemeClr val="tx1"/>
                </a:solidFill>
                <a:latin typeface="Arial" charset="0"/>
                <a:ea typeface="宋体" pitchFamily="2" charset="-122"/>
              </a:defRPr>
            </a:lvl3pPr>
            <a:lvl4pPr marL="1600200" indent="-228600" defTabSz="990600">
              <a:spcBef>
                <a:spcPct val="30000"/>
              </a:spcBef>
              <a:defRPr kumimoji="1" sz="1200">
                <a:solidFill>
                  <a:schemeClr val="tx1"/>
                </a:solidFill>
                <a:latin typeface="Arial" charset="0"/>
                <a:ea typeface="宋体" pitchFamily="2" charset="-122"/>
              </a:defRPr>
            </a:lvl4pPr>
            <a:lvl5pPr marL="2057400" indent="-228600" defTabSz="990600">
              <a:spcBef>
                <a:spcPct val="30000"/>
              </a:spcBef>
              <a:defRPr kumimoji="1"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kumimoji="1" sz="1200">
                <a:solidFill>
                  <a:schemeClr val="tx1"/>
                </a:solidFill>
                <a:latin typeface="Arial" charset="0"/>
                <a:ea typeface="宋体" pitchFamily="2" charset="-122"/>
              </a:defRPr>
            </a:lvl9pPr>
          </a:lstStyle>
          <a:p>
            <a:pPr>
              <a:spcBef>
                <a:spcPct val="0"/>
              </a:spcBef>
            </a:pPr>
            <a:fld id="{C254E53B-C8DD-4306-B98E-73189DFF00DA}" type="slidenum">
              <a:rPr lang="zh-CN" altLang="en-US" sz="1300" smtClean="0"/>
              <a:pPr>
                <a:spcBef>
                  <a:spcPct val="0"/>
                </a:spcBef>
              </a:pPr>
              <a:t>25</a:t>
            </a:fld>
            <a:endParaRPr lang="en-US" altLang="zh-CN" sz="1300" smtClean="0"/>
          </a:p>
        </p:txBody>
      </p:sp>
      <p:sp>
        <p:nvSpPr>
          <p:cNvPr id="131075" name="Rectangle 2"/>
          <p:cNvSpPr>
            <a:spLocks noGrp="1" noRot="1" noChangeAspect="1" noChangeArrowheads="1" noTextEdit="1"/>
          </p:cNvSpPr>
          <p:nvPr>
            <p:ph type="sldImg"/>
          </p:nvPr>
        </p:nvSpPr>
        <p:spPr>
          <a:xfrm>
            <a:off x="992188" y="768350"/>
            <a:ext cx="5114925" cy="3836988"/>
          </a:xfrm>
          <a:ln/>
        </p:spPr>
      </p:sp>
      <p:sp>
        <p:nvSpPr>
          <p:cNvPr id="131076"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系统边界问题：业务建模</a:t>
            </a:r>
          </a:p>
          <a:p>
            <a:pPr eaLnBrk="1" hangingPunct="1"/>
            <a:r>
              <a:rPr lang="zh-CN" altLang="en-US" smtClean="0"/>
              <a:t>定义业务活动，识别相关的业务参与者</a:t>
            </a:r>
          </a:p>
          <a:p>
            <a:pPr eaLnBrk="1" hangingPunct="1"/>
            <a:r>
              <a:rPr lang="zh-CN" altLang="en-US" smtClean="0"/>
              <a:t>有意义的系统交互：图书馆、读者（感兴趣的，用户所关心的，要解决的），</a:t>
            </a:r>
          </a:p>
          <a:p>
            <a:pPr eaLnBrk="1" hangingPunct="1"/>
            <a:r>
              <a:rPr lang="zh-CN" altLang="en-US" smtClean="0"/>
              <a:t>如系统的打印功能，与打印机的交互，这些交互已经被别人解决了，我们并不需要考虑细节</a:t>
            </a:r>
          </a:p>
          <a:p>
            <a:pPr eaLnBrk="1" hangingPunct="1"/>
            <a:r>
              <a:rPr lang="zh-CN" altLang="en-US" smtClean="0"/>
              <a:t>是责任边界，非物理边界</a:t>
            </a:r>
          </a:p>
          <a:p>
            <a:pPr eaLnBrk="1" hangingPunct="1"/>
            <a:endParaRPr lang="zh-CN" altLang="en-US" smtClean="0"/>
          </a:p>
          <a:p>
            <a:pPr eaLnBrk="1" hangingPunct="1"/>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kumimoji="1" sz="1200">
                <a:solidFill>
                  <a:schemeClr val="tx1"/>
                </a:solidFill>
                <a:latin typeface="Arial" charset="0"/>
                <a:ea typeface="宋体" pitchFamily="2" charset="-122"/>
              </a:defRPr>
            </a:lvl1pPr>
            <a:lvl2pPr marL="742950" indent="-285750" defTabSz="990600">
              <a:spcBef>
                <a:spcPct val="30000"/>
              </a:spcBef>
              <a:defRPr kumimoji="1" sz="1200">
                <a:solidFill>
                  <a:schemeClr val="tx1"/>
                </a:solidFill>
                <a:latin typeface="Arial" charset="0"/>
                <a:ea typeface="宋体" pitchFamily="2" charset="-122"/>
              </a:defRPr>
            </a:lvl2pPr>
            <a:lvl3pPr marL="1143000" indent="-228600" defTabSz="990600">
              <a:spcBef>
                <a:spcPct val="30000"/>
              </a:spcBef>
              <a:defRPr kumimoji="1" sz="1200">
                <a:solidFill>
                  <a:schemeClr val="tx1"/>
                </a:solidFill>
                <a:latin typeface="Arial" charset="0"/>
                <a:ea typeface="宋体" pitchFamily="2" charset="-122"/>
              </a:defRPr>
            </a:lvl3pPr>
            <a:lvl4pPr marL="1600200" indent="-228600" defTabSz="990600">
              <a:spcBef>
                <a:spcPct val="30000"/>
              </a:spcBef>
              <a:defRPr kumimoji="1" sz="1200">
                <a:solidFill>
                  <a:schemeClr val="tx1"/>
                </a:solidFill>
                <a:latin typeface="Arial" charset="0"/>
                <a:ea typeface="宋体" pitchFamily="2" charset="-122"/>
              </a:defRPr>
            </a:lvl4pPr>
            <a:lvl5pPr marL="2057400" indent="-228600" defTabSz="990600">
              <a:spcBef>
                <a:spcPct val="30000"/>
              </a:spcBef>
              <a:defRPr kumimoji="1"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kumimoji="1" sz="1200">
                <a:solidFill>
                  <a:schemeClr val="tx1"/>
                </a:solidFill>
                <a:latin typeface="Arial" charset="0"/>
                <a:ea typeface="宋体" pitchFamily="2" charset="-122"/>
              </a:defRPr>
            </a:lvl9pPr>
          </a:lstStyle>
          <a:p>
            <a:pPr>
              <a:spcBef>
                <a:spcPct val="0"/>
              </a:spcBef>
            </a:pPr>
            <a:fld id="{451AA619-23B8-435D-B76B-B17AEBC94A66}" type="slidenum">
              <a:rPr lang="zh-CN" altLang="en-US" sz="1300" smtClean="0"/>
              <a:pPr>
                <a:spcBef>
                  <a:spcPct val="0"/>
                </a:spcBef>
              </a:pPr>
              <a:t>39</a:t>
            </a:fld>
            <a:endParaRPr lang="en-US" altLang="zh-CN" sz="1300" smtClean="0"/>
          </a:p>
        </p:txBody>
      </p:sp>
      <p:sp>
        <p:nvSpPr>
          <p:cNvPr id="132099" name="Rectangle 2"/>
          <p:cNvSpPr>
            <a:spLocks noGrp="1" noRot="1" noChangeAspect="1" noChangeArrowheads="1" noTextEdit="1"/>
          </p:cNvSpPr>
          <p:nvPr>
            <p:ph type="sldImg"/>
          </p:nvPr>
        </p:nvSpPr>
        <p:spPr>
          <a:xfrm>
            <a:off x="992188" y="768350"/>
            <a:ext cx="5114925" cy="3836988"/>
          </a:xfrm>
          <a:ln/>
        </p:spPr>
      </p:sp>
      <p:sp>
        <p:nvSpPr>
          <p:cNvPr id="132100"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系统的存在是因为：参与者有一些需要使用它来满足的目标</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kumimoji="1" sz="1200">
                <a:solidFill>
                  <a:schemeClr val="tx1"/>
                </a:solidFill>
                <a:latin typeface="Arial" charset="0"/>
                <a:ea typeface="宋体" pitchFamily="2" charset="-122"/>
              </a:defRPr>
            </a:lvl1pPr>
            <a:lvl2pPr marL="742950" indent="-285750" defTabSz="990600">
              <a:spcBef>
                <a:spcPct val="30000"/>
              </a:spcBef>
              <a:defRPr kumimoji="1" sz="1200">
                <a:solidFill>
                  <a:schemeClr val="tx1"/>
                </a:solidFill>
                <a:latin typeface="Arial" charset="0"/>
                <a:ea typeface="宋体" pitchFamily="2" charset="-122"/>
              </a:defRPr>
            </a:lvl2pPr>
            <a:lvl3pPr marL="1143000" indent="-228600" defTabSz="990600">
              <a:spcBef>
                <a:spcPct val="30000"/>
              </a:spcBef>
              <a:defRPr kumimoji="1" sz="1200">
                <a:solidFill>
                  <a:schemeClr val="tx1"/>
                </a:solidFill>
                <a:latin typeface="Arial" charset="0"/>
                <a:ea typeface="宋体" pitchFamily="2" charset="-122"/>
              </a:defRPr>
            </a:lvl3pPr>
            <a:lvl4pPr marL="1600200" indent="-228600" defTabSz="990600">
              <a:spcBef>
                <a:spcPct val="30000"/>
              </a:spcBef>
              <a:defRPr kumimoji="1" sz="1200">
                <a:solidFill>
                  <a:schemeClr val="tx1"/>
                </a:solidFill>
                <a:latin typeface="Arial" charset="0"/>
                <a:ea typeface="宋体" pitchFamily="2" charset="-122"/>
              </a:defRPr>
            </a:lvl4pPr>
            <a:lvl5pPr marL="2057400" indent="-228600" defTabSz="990600">
              <a:spcBef>
                <a:spcPct val="30000"/>
              </a:spcBef>
              <a:defRPr kumimoji="1" sz="1200">
                <a:solidFill>
                  <a:schemeClr val="tx1"/>
                </a:solidFill>
                <a:latin typeface="Arial" charset="0"/>
                <a:ea typeface="宋体" pitchFamily="2" charset="-122"/>
              </a:defRPr>
            </a:lvl5pPr>
            <a:lvl6pPr marL="2514600" indent="-228600" defTabSz="990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defTabSz="990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defTabSz="990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defTabSz="990600" eaLnBrk="0" fontAlgn="base" hangingPunct="0">
              <a:spcBef>
                <a:spcPct val="30000"/>
              </a:spcBef>
              <a:spcAft>
                <a:spcPct val="0"/>
              </a:spcAft>
              <a:defRPr kumimoji="1" sz="1200">
                <a:solidFill>
                  <a:schemeClr val="tx1"/>
                </a:solidFill>
                <a:latin typeface="Arial" charset="0"/>
                <a:ea typeface="宋体" pitchFamily="2" charset="-122"/>
              </a:defRPr>
            </a:lvl9pPr>
          </a:lstStyle>
          <a:p>
            <a:pPr>
              <a:spcBef>
                <a:spcPct val="0"/>
              </a:spcBef>
            </a:pPr>
            <a:fld id="{8F25B5D1-0EF3-4768-8580-54EFD6DB65FC}" type="slidenum">
              <a:rPr lang="zh-CN" altLang="en-US" sz="1300" smtClean="0"/>
              <a:pPr>
                <a:spcBef>
                  <a:spcPct val="0"/>
                </a:spcBef>
              </a:pPr>
              <a:t>40</a:t>
            </a:fld>
            <a:endParaRPr lang="en-US" altLang="zh-CN" sz="1300" smtClean="0"/>
          </a:p>
        </p:txBody>
      </p:sp>
      <p:sp>
        <p:nvSpPr>
          <p:cNvPr id="133123" name="Rectangle 2"/>
          <p:cNvSpPr>
            <a:spLocks noGrp="1" noRot="1" noChangeAspect="1" noChangeArrowheads="1" noTextEdit="1"/>
          </p:cNvSpPr>
          <p:nvPr>
            <p:ph type="sldImg"/>
          </p:nvPr>
        </p:nvSpPr>
        <p:spPr>
          <a:xfrm>
            <a:off x="992188" y="768350"/>
            <a:ext cx="5114925" cy="3836988"/>
          </a:xfrm>
          <a:ln/>
        </p:spPr>
      </p:sp>
      <p:sp>
        <p:nvSpPr>
          <p:cNvPr id="133124"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用户可以看见的，是由系统生成的</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4294967295"/>
          </p:nvPr>
        </p:nvSpPr>
        <p:spPr bwMode="auto">
          <a:xfrm>
            <a:off x="4126469" y="9765527"/>
            <a:ext cx="3158531" cy="51350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99" tIns="46349" rIns="92699" bIns="46349"/>
          <a:lstStyle>
            <a:lvl1pPr>
              <a:defRPr sz="1100">
                <a:solidFill>
                  <a:schemeClr val="tx1"/>
                </a:solidFill>
                <a:latin typeface="Arial" charset="0"/>
              </a:defRPr>
            </a:lvl1pPr>
            <a:lvl2pPr marL="804763" indent="-309524">
              <a:defRPr sz="1100">
                <a:solidFill>
                  <a:schemeClr val="tx1"/>
                </a:solidFill>
                <a:latin typeface="Arial" charset="0"/>
              </a:defRPr>
            </a:lvl2pPr>
            <a:lvl3pPr marL="1238098" indent="-247620">
              <a:defRPr sz="1100">
                <a:solidFill>
                  <a:schemeClr val="tx1"/>
                </a:solidFill>
                <a:latin typeface="Arial" charset="0"/>
              </a:defRPr>
            </a:lvl3pPr>
            <a:lvl4pPr marL="1733337" indent="-247620">
              <a:defRPr sz="1100">
                <a:solidFill>
                  <a:schemeClr val="tx1"/>
                </a:solidFill>
                <a:latin typeface="Arial" charset="0"/>
              </a:defRPr>
            </a:lvl4pPr>
            <a:lvl5pPr marL="2228576" indent="-247620">
              <a:defRPr sz="1100">
                <a:solidFill>
                  <a:schemeClr val="tx1"/>
                </a:solidFill>
                <a:latin typeface="Arial" charset="0"/>
              </a:defRPr>
            </a:lvl5pPr>
            <a:lvl6pPr marL="2723815" indent="-247620" eaLnBrk="0" fontAlgn="base" hangingPunct="0">
              <a:spcBef>
                <a:spcPct val="0"/>
              </a:spcBef>
              <a:spcAft>
                <a:spcPct val="0"/>
              </a:spcAft>
              <a:defRPr sz="1100">
                <a:solidFill>
                  <a:schemeClr val="tx1"/>
                </a:solidFill>
                <a:latin typeface="Arial" charset="0"/>
              </a:defRPr>
            </a:lvl6pPr>
            <a:lvl7pPr marL="3219054" indent="-247620" eaLnBrk="0" fontAlgn="base" hangingPunct="0">
              <a:spcBef>
                <a:spcPct val="0"/>
              </a:spcBef>
              <a:spcAft>
                <a:spcPct val="0"/>
              </a:spcAft>
              <a:defRPr sz="1100">
                <a:solidFill>
                  <a:schemeClr val="tx1"/>
                </a:solidFill>
                <a:latin typeface="Arial" charset="0"/>
              </a:defRPr>
            </a:lvl7pPr>
            <a:lvl8pPr marL="3714293" indent="-247620" eaLnBrk="0" fontAlgn="base" hangingPunct="0">
              <a:spcBef>
                <a:spcPct val="0"/>
              </a:spcBef>
              <a:spcAft>
                <a:spcPct val="0"/>
              </a:spcAft>
              <a:defRPr sz="1100">
                <a:solidFill>
                  <a:schemeClr val="tx1"/>
                </a:solidFill>
                <a:latin typeface="Arial" charset="0"/>
              </a:defRPr>
            </a:lvl8pPr>
            <a:lvl9pPr marL="4209532" indent="-247620" eaLnBrk="0" fontAlgn="base" hangingPunct="0">
              <a:spcBef>
                <a:spcPct val="0"/>
              </a:spcBef>
              <a:spcAft>
                <a:spcPct val="0"/>
              </a:spcAft>
              <a:defRPr sz="1100">
                <a:solidFill>
                  <a:schemeClr val="tx1"/>
                </a:solidFill>
                <a:latin typeface="Arial" charset="0"/>
              </a:defRPr>
            </a:lvl9pPr>
          </a:lstStyle>
          <a:p>
            <a:fld id="{C7D03AD4-3363-EF4D-9149-B0B685F8C2BA}" type="slidenum">
              <a:rPr lang="zh-CN" altLang="en-US"/>
              <a:pPr/>
              <a:t>49</a:t>
            </a:fld>
            <a:endParaRPr lang="en-US" altLang="zh-CN"/>
          </a:p>
        </p:txBody>
      </p:sp>
      <p:sp>
        <p:nvSpPr>
          <p:cNvPr id="80898" name="Rectangle 2"/>
          <p:cNvSpPr>
            <a:spLocks noGrp="1" noRot="1" noChangeAspect="1" noChangeArrowheads="1" noTextEdit="1"/>
          </p:cNvSpPr>
          <p:nvPr>
            <p:ph type="sldImg"/>
          </p:nvPr>
        </p:nvSpPr>
        <p:spPr>
          <a:xfrm>
            <a:off x="1073150" y="771525"/>
            <a:ext cx="5140325" cy="3856038"/>
          </a:xfrm>
          <a:ln/>
        </p:spPr>
      </p:sp>
      <p:sp>
        <p:nvSpPr>
          <p:cNvPr id="80899" name="Rectangle 3"/>
          <p:cNvSpPr>
            <a:spLocks noGrp="1" noChangeArrowheads="1"/>
          </p:cNvSpPr>
          <p:nvPr>
            <p:ph type="body" idx="1"/>
          </p:nvPr>
        </p:nvSpPr>
        <p:spPr>
          <a:xfrm>
            <a:off x="971224" y="4882763"/>
            <a:ext cx="5344195" cy="462689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Times New Roman" charset="0"/>
              </a:rPr>
              <a:t>用例是一个完整的交互，用例之间没有顺序的关系</a:t>
            </a:r>
          </a:p>
        </p:txBody>
      </p:sp>
    </p:spTree>
    <p:extLst>
      <p:ext uri="{BB962C8B-B14F-4D97-AF65-F5344CB8AC3E}">
        <p14:creationId xmlns:p14="http://schemas.microsoft.com/office/powerpoint/2010/main" val="907869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9"/>
          <p:cNvSpPr>
            <a:spLocks noChangeArrowheads="1"/>
          </p:cNvSpPr>
          <p:nvPr/>
        </p:nvSpPr>
        <p:spPr bwMode="auto">
          <a:xfrm>
            <a:off x="0" y="6629400"/>
            <a:ext cx="9144000" cy="228600"/>
          </a:xfrm>
          <a:prstGeom prst="rect">
            <a:avLst/>
          </a:prstGeom>
          <a:solidFill>
            <a:schemeClr val="folHlink"/>
          </a:solidFill>
          <a:ln w="9525">
            <a:solidFill>
              <a:schemeClr val="tx1"/>
            </a:solidFill>
            <a:miter lim="800000"/>
            <a:headEnd/>
            <a:tailEnd/>
          </a:ln>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p>
        </p:txBody>
      </p:sp>
      <p:sp>
        <p:nvSpPr>
          <p:cNvPr id="5" name="Rectangle 20"/>
          <p:cNvSpPr>
            <a:spLocks noChangeArrowheads="1"/>
          </p:cNvSpPr>
          <p:nvPr/>
        </p:nvSpPr>
        <p:spPr bwMode="auto">
          <a:xfrm>
            <a:off x="3352800" y="632460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0" lang="en-US" altLang="zh-CN" sz="1400" smtClean="0"/>
          </a:p>
        </p:txBody>
      </p:sp>
      <p:sp>
        <p:nvSpPr>
          <p:cNvPr id="99340" name="Rectangle 12"/>
          <p:cNvSpPr>
            <a:spLocks noGrp="1" noChangeArrowheads="1"/>
          </p:cNvSpPr>
          <p:nvPr>
            <p:ph type="ctrTitle"/>
          </p:nvPr>
        </p:nvSpPr>
        <p:spPr>
          <a:xfrm>
            <a:off x="755650" y="1844675"/>
            <a:ext cx="7772400" cy="1368425"/>
          </a:xfrm>
        </p:spPr>
        <p:txBody>
          <a:bodyPr/>
          <a:lstStyle>
            <a:lvl1pPr algn="ctr">
              <a:defRPr>
                <a:latin typeface="Monotype Corsiva" pitchFamily="66" charset="0"/>
                <a:ea typeface="华文新魏" pitchFamily="2" charset="-122"/>
              </a:defRPr>
            </a:lvl1pPr>
          </a:lstStyle>
          <a:p>
            <a:r>
              <a:rPr lang="zh-CN" altLang="en-US"/>
              <a:t>单击此处编辑母版标题样式</a:t>
            </a:r>
          </a:p>
        </p:txBody>
      </p:sp>
      <p:sp>
        <p:nvSpPr>
          <p:cNvPr id="9934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solidFill>
                  <a:srgbClr val="660066"/>
                </a:solidFill>
              </a:defRPr>
            </a:lvl1pPr>
          </a:lstStyle>
          <a:p>
            <a:r>
              <a:rPr lang="zh-CN" altLang="en-US"/>
              <a:t>单击此处编辑母版副标题样式</a:t>
            </a:r>
          </a:p>
        </p:txBody>
      </p:sp>
      <p:sp>
        <p:nvSpPr>
          <p:cNvPr id="6"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Tree>
    <p:extLst>
      <p:ext uri="{BB962C8B-B14F-4D97-AF65-F5344CB8AC3E}">
        <p14:creationId xmlns:p14="http://schemas.microsoft.com/office/powerpoint/2010/main" val="344862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6"/>
          <p:cNvSpPr>
            <a:spLocks noGrp="1" noChangeArrowheads="1"/>
          </p:cNvSpPr>
          <p:nvPr>
            <p:ph type="sldNum" sz="quarter" idx="12"/>
          </p:nvPr>
        </p:nvSpPr>
        <p:spPr>
          <a:ln/>
        </p:spPr>
        <p:txBody>
          <a:bodyPr/>
          <a:lstStyle>
            <a:lvl1pPr>
              <a:defRPr/>
            </a:lvl1pPr>
          </a:lstStyle>
          <a:p>
            <a:pPr>
              <a:defRPr/>
            </a:pPr>
            <a:r>
              <a:rPr lang="en-US" altLang="zh-CN"/>
              <a:t>-</a:t>
            </a:r>
            <a:fld id="{F743BF30-EFD2-4EA9-87B5-2E9A9191DD3F}" type="slidenum">
              <a:rPr lang="en-US" altLang="zh-CN"/>
              <a:pPr>
                <a:defRPr/>
              </a:pPr>
              <a:t>‹#›</a:t>
            </a:fld>
            <a:r>
              <a:rPr lang="en-US" altLang="zh-CN"/>
              <a:t>-</a:t>
            </a:r>
          </a:p>
        </p:txBody>
      </p:sp>
    </p:spTree>
    <p:extLst>
      <p:ext uri="{BB962C8B-B14F-4D97-AF65-F5344CB8AC3E}">
        <p14:creationId xmlns:p14="http://schemas.microsoft.com/office/powerpoint/2010/main" val="1334196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7013" y="333375"/>
            <a:ext cx="1951037" cy="58324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23900" y="333375"/>
            <a:ext cx="5700713" cy="58324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6"/>
          <p:cNvSpPr>
            <a:spLocks noGrp="1" noChangeArrowheads="1"/>
          </p:cNvSpPr>
          <p:nvPr>
            <p:ph type="sldNum" sz="quarter" idx="12"/>
          </p:nvPr>
        </p:nvSpPr>
        <p:spPr>
          <a:ln/>
        </p:spPr>
        <p:txBody>
          <a:bodyPr/>
          <a:lstStyle>
            <a:lvl1pPr>
              <a:defRPr/>
            </a:lvl1pPr>
          </a:lstStyle>
          <a:p>
            <a:pPr>
              <a:defRPr/>
            </a:pPr>
            <a:r>
              <a:rPr lang="en-US" altLang="zh-CN"/>
              <a:t>-</a:t>
            </a:r>
            <a:fld id="{AD51AC1D-5364-4DCB-824D-28959141D955}" type="slidenum">
              <a:rPr lang="en-US" altLang="zh-CN"/>
              <a:pPr>
                <a:defRPr/>
              </a:pPr>
              <a:t>‹#›</a:t>
            </a:fld>
            <a:r>
              <a:rPr lang="en-US" altLang="zh-CN"/>
              <a:t>-</a:t>
            </a:r>
          </a:p>
        </p:txBody>
      </p:sp>
    </p:spTree>
    <p:extLst>
      <p:ext uri="{BB962C8B-B14F-4D97-AF65-F5344CB8AC3E}">
        <p14:creationId xmlns:p14="http://schemas.microsoft.com/office/powerpoint/2010/main" val="1708818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723900" y="333375"/>
            <a:ext cx="7793038"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650" y="1700213"/>
            <a:ext cx="3810000" cy="44656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718050" y="1700213"/>
            <a:ext cx="3810000" cy="4465637"/>
          </a:xfrm>
        </p:spPr>
        <p:txBody>
          <a:bodyPr/>
          <a:lstStyle/>
          <a:p>
            <a:pPr lvl="0"/>
            <a:endParaRPr lang="zh-CN" altLang="en-US" noProof="0" smtClean="0"/>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6"/>
          <p:cNvSpPr>
            <a:spLocks noGrp="1" noChangeArrowheads="1"/>
          </p:cNvSpPr>
          <p:nvPr>
            <p:ph type="sldNum" sz="quarter" idx="12"/>
          </p:nvPr>
        </p:nvSpPr>
        <p:spPr>
          <a:ln/>
        </p:spPr>
        <p:txBody>
          <a:bodyPr/>
          <a:lstStyle>
            <a:lvl1pPr>
              <a:defRPr/>
            </a:lvl1pPr>
          </a:lstStyle>
          <a:p>
            <a:pPr>
              <a:defRPr/>
            </a:pPr>
            <a:r>
              <a:rPr lang="en-US" altLang="zh-CN"/>
              <a:t>-</a:t>
            </a:r>
            <a:fld id="{84B1B7F5-9649-4BAE-AA7E-7A91575E8282}" type="slidenum">
              <a:rPr lang="en-US" altLang="zh-CN"/>
              <a:pPr>
                <a:defRPr/>
              </a:pPr>
              <a:t>‹#›</a:t>
            </a:fld>
            <a:r>
              <a:rPr lang="en-US" altLang="zh-CN"/>
              <a:t>-</a:t>
            </a:r>
          </a:p>
        </p:txBody>
      </p:sp>
    </p:spTree>
    <p:extLst>
      <p:ext uri="{BB962C8B-B14F-4D97-AF65-F5344CB8AC3E}">
        <p14:creationId xmlns:p14="http://schemas.microsoft.com/office/powerpoint/2010/main" val="11317896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723900" y="333375"/>
            <a:ext cx="7793038"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650" y="1700213"/>
            <a:ext cx="7772400" cy="2155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755650" y="4008438"/>
            <a:ext cx="7772400" cy="21574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6"/>
          <p:cNvSpPr>
            <a:spLocks noGrp="1" noChangeArrowheads="1"/>
          </p:cNvSpPr>
          <p:nvPr>
            <p:ph type="sldNum" sz="quarter" idx="12"/>
          </p:nvPr>
        </p:nvSpPr>
        <p:spPr>
          <a:ln/>
        </p:spPr>
        <p:txBody>
          <a:bodyPr/>
          <a:lstStyle>
            <a:lvl1pPr>
              <a:defRPr/>
            </a:lvl1pPr>
          </a:lstStyle>
          <a:p>
            <a:pPr>
              <a:defRPr/>
            </a:pPr>
            <a:r>
              <a:rPr lang="en-US" altLang="zh-CN"/>
              <a:t>-</a:t>
            </a:r>
            <a:fld id="{7A998212-D430-4B59-8A01-608F519E1CBB}" type="slidenum">
              <a:rPr lang="en-US" altLang="zh-CN"/>
              <a:pPr>
                <a:defRPr/>
              </a:pPr>
              <a:t>‹#›</a:t>
            </a:fld>
            <a:r>
              <a:rPr lang="en-US" altLang="zh-CN"/>
              <a:t>-</a:t>
            </a:r>
          </a:p>
        </p:txBody>
      </p:sp>
    </p:spTree>
    <p:extLst>
      <p:ext uri="{BB962C8B-B14F-4D97-AF65-F5344CB8AC3E}">
        <p14:creationId xmlns:p14="http://schemas.microsoft.com/office/powerpoint/2010/main" val="2396909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23900" y="333375"/>
            <a:ext cx="7793038"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650" y="1700213"/>
            <a:ext cx="3810000" cy="44656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8050" y="1700213"/>
            <a:ext cx="3810000" cy="44656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6"/>
          <p:cNvSpPr>
            <a:spLocks noGrp="1" noChangeArrowheads="1"/>
          </p:cNvSpPr>
          <p:nvPr>
            <p:ph type="sldNum" sz="quarter" idx="12"/>
          </p:nvPr>
        </p:nvSpPr>
        <p:spPr>
          <a:ln/>
        </p:spPr>
        <p:txBody>
          <a:bodyPr/>
          <a:lstStyle>
            <a:lvl1pPr>
              <a:defRPr/>
            </a:lvl1pPr>
          </a:lstStyle>
          <a:p>
            <a:pPr>
              <a:defRPr/>
            </a:pPr>
            <a:r>
              <a:rPr lang="en-US" altLang="zh-CN"/>
              <a:t>-</a:t>
            </a:r>
            <a:fld id="{70B5CDEC-02F4-4C7D-B3CB-2990FC089D52}" type="slidenum">
              <a:rPr lang="en-US" altLang="zh-CN"/>
              <a:pPr>
                <a:defRPr/>
              </a:pPr>
              <a:t>‹#›</a:t>
            </a:fld>
            <a:r>
              <a:rPr lang="en-US" altLang="zh-CN"/>
              <a:t>-</a:t>
            </a:r>
          </a:p>
        </p:txBody>
      </p:sp>
    </p:spTree>
    <p:extLst>
      <p:ext uri="{BB962C8B-B14F-4D97-AF65-F5344CB8AC3E}">
        <p14:creationId xmlns:p14="http://schemas.microsoft.com/office/powerpoint/2010/main" val="2050252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6"/>
          <p:cNvSpPr>
            <a:spLocks noGrp="1" noChangeArrowheads="1"/>
          </p:cNvSpPr>
          <p:nvPr>
            <p:ph type="sldNum" sz="quarter" idx="12"/>
          </p:nvPr>
        </p:nvSpPr>
        <p:spPr>
          <a:ln/>
        </p:spPr>
        <p:txBody>
          <a:bodyPr/>
          <a:lstStyle>
            <a:lvl1pPr>
              <a:defRPr/>
            </a:lvl1pPr>
          </a:lstStyle>
          <a:p>
            <a:pPr>
              <a:defRPr/>
            </a:pPr>
            <a:r>
              <a:rPr lang="en-US" altLang="zh-CN"/>
              <a:t>-</a:t>
            </a:r>
            <a:fld id="{06AC8502-5247-4E46-BEE7-276998A24DD6}" type="slidenum">
              <a:rPr lang="en-US" altLang="zh-CN"/>
              <a:pPr>
                <a:defRPr/>
              </a:pPr>
              <a:t>‹#›</a:t>
            </a:fld>
            <a:r>
              <a:rPr lang="en-US" altLang="zh-CN"/>
              <a:t>-</a:t>
            </a:r>
          </a:p>
        </p:txBody>
      </p:sp>
    </p:spTree>
    <p:extLst>
      <p:ext uri="{BB962C8B-B14F-4D97-AF65-F5344CB8AC3E}">
        <p14:creationId xmlns:p14="http://schemas.microsoft.com/office/powerpoint/2010/main" val="1975613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6"/>
          <p:cNvSpPr>
            <a:spLocks noGrp="1" noChangeArrowheads="1"/>
          </p:cNvSpPr>
          <p:nvPr>
            <p:ph type="sldNum" sz="quarter" idx="12"/>
          </p:nvPr>
        </p:nvSpPr>
        <p:spPr>
          <a:ln/>
        </p:spPr>
        <p:txBody>
          <a:bodyPr/>
          <a:lstStyle>
            <a:lvl1pPr>
              <a:defRPr/>
            </a:lvl1pPr>
          </a:lstStyle>
          <a:p>
            <a:pPr>
              <a:defRPr/>
            </a:pPr>
            <a:r>
              <a:rPr lang="en-US" altLang="zh-CN"/>
              <a:t>-</a:t>
            </a:r>
            <a:fld id="{14775995-8A51-4E2F-860A-B0C221160109}" type="slidenum">
              <a:rPr lang="en-US" altLang="zh-CN"/>
              <a:pPr>
                <a:defRPr/>
              </a:pPr>
              <a:t>‹#›</a:t>
            </a:fld>
            <a:r>
              <a:rPr lang="en-US" altLang="zh-CN"/>
              <a:t>-</a:t>
            </a:r>
          </a:p>
        </p:txBody>
      </p:sp>
    </p:spTree>
    <p:extLst>
      <p:ext uri="{BB962C8B-B14F-4D97-AF65-F5344CB8AC3E}">
        <p14:creationId xmlns:p14="http://schemas.microsoft.com/office/powerpoint/2010/main" val="2461483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700213"/>
            <a:ext cx="381000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8050" y="1700213"/>
            <a:ext cx="381000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6"/>
          <p:cNvSpPr>
            <a:spLocks noGrp="1" noChangeArrowheads="1"/>
          </p:cNvSpPr>
          <p:nvPr>
            <p:ph type="sldNum" sz="quarter" idx="12"/>
          </p:nvPr>
        </p:nvSpPr>
        <p:spPr>
          <a:ln/>
        </p:spPr>
        <p:txBody>
          <a:bodyPr/>
          <a:lstStyle>
            <a:lvl1pPr>
              <a:defRPr/>
            </a:lvl1pPr>
          </a:lstStyle>
          <a:p>
            <a:pPr>
              <a:defRPr/>
            </a:pPr>
            <a:r>
              <a:rPr lang="en-US" altLang="zh-CN"/>
              <a:t>-</a:t>
            </a:r>
            <a:fld id="{62A730F9-1DFD-4ECB-A0A8-2F385730FE0D}" type="slidenum">
              <a:rPr lang="en-US" altLang="zh-CN"/>
              <a:pPr>
                <a:defRPr/>
              </a:pPr>
              <a:t>‹#›</a:t>
            </a:fld>
            <a:r>
              <a:rPr lang="en-US" altLang="zh-CN"/>
              <a:t>-</a:t>
            </a:r>
          </a:p>
        </p:txBody>
      </p:sp>
    </p:spTree>
    <p:extLst>
      <p:ext uri="{BB962C8B-B14F-4D97-AF65-F5344CB8AC3E}">
        <p14:creationId xmlns:p14="http://schemas.microsoft.com/office/powerpoint/2010/main" val="518025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16"/>
          <p:cNvSpPr>
            <a:spLocks noGrp="1" noChangeArrowheads="1"/>
          </p:cNvSpPr>
          <p:nvPr>
            <p:ph type="sldNum" sz="quarter" idx="12"/>
          </p:nvPr>
        </p:nvSpPr>
        <p:spPr>
          <a:ln/>
        </p:spPr>
        <p:txBody>
          <a:bodyPr/>
          <a:lstStyle>
            <a:lvl1pPr>
              <a:defRPr/>
            </a:lvl1pPr>
          </a:lstStyle>
          <a:p>
            <a:pPr>
              <a:defRPr/>
            </a:pPr>
            <a:r>
              <a:rPr lang="en-US" altLang="zh-CN"/>
              <a:t>-</a:t>
            </a:r>
            <a:fld id="{E0B8AA28-609D-49D9-995C-4FBB5951B635}" type="slidenum">
              <a:rPr lang="en-US" altLang="zh-CN"/>
              <a:pPr>
                <a:defRPr/>
              </a:pPr>
              <a:t>‹#›</a:t>
            </a:fld>
            <a:r>
              <a:rPr lang="en-US" altLang="zh-CN"/>
              <a:t>-</a:t>
            </a:r>
          </a:p>
        </p:txBody>
      </p:sp>
    </p:spTree>
    <p:extLst>
      <p:ext uri="{BB962C8B-B14F-4D97-AF65-F5344CB8AC3E}">
        <p14:creationId xmlns:p14="http://schemas.microsoft.com/office/powerpoint/2010/main" val="884709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16"/>
          <p:cNvSpPr>
            <a:spLocks noGrp="1" noChangeArrowheads="1"/>
          </p:cNvSpPr>
          <p:nvPr>
            <p:ph type="sldNum" sz="quarter" idx="12"/>
          </p:nvPr>
        </p:nvSpPr>
        <p:spPr>
          <a:ln/>
        </p:spPr>
        <p:txBody>
          <a:bodyPr/>
          <a:lstStyle>
            <a:lvl1pPr>
              <a:defRPr/>
            </a:lvl1pPr>
          </a:lstStyle>
          <a:p>
            <a:pPr>
              <a:defRPr/>
            </a:pPr>
            <a:r>
              <a:rPr lang="en-US" altLang="zh-CN"/>
              <a:t>-</a:t>
            </a:r>
            <a:fld id="{1925567A-EA6A-4400-B656-D7BA667BC826}" type="slidenum">
              <a:rPr lang="en-US" altLang="zh-CN"/>
              <a:pPr>
                <a:defRPr/>
              </a:pPr>
              <a:t>‹#›</a:t>
            </a:fld>
            <a:r>
              <a:rPr lang="en-US" altLang="zh-CN"/>
              <a:t>-</a:t>
            </a:r>
          </a:p>
        </p:txBody>
      </p:sp>
    </p:spTree>
    <p:extLst>
      <p:ext uri="{BB962C8B-B14F-4D97-AF65-F5344CB8AC3E}">
        <p14:creationId xmlns:p14="http://schemas.microsoft.com/office/powerpoint/2010/main" val="23476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16"/>
          <p:cNvSpPr>
            <a:spLocks noGrp="1" noChangeArrowheads="1"/>
          </p:cNvSpPr>
          <p:nvPr>
            <p:ph type="sldNum" sz="quarter" idx="12"/>
          </p:nvPr>
        </p:nvSpPr>
        <p:spPr>
          <a:ln/>
        </p:spPr>
        <p:txBody>
          <a:bodyPr/>
          <a:lstStyle>
            <a:lvl1pPr>
              <a:defRPr/>
            </a:lvl1pPr>
          </a:lstStyle>
          <a:p>
            <a:pPr>
              <a:defRPr/>
            </a:pPr>
            <a:r>
              <a:rPr lang="en-US" altLang="zh-CN"/>
              <a:t>-</a:t>
            </a:r>
            <a:fld id="{8502A4FE-80F3-4768-B6CC-067279A38D1A}" type="slidenum">
              <a:rPr lang="en-US" altLang="zh-CN"/>
              <a:pPr>
                <a:defRPr/>
              </a:pPr>
              <a:t>‹#›</a:t>
            </a:fld>
            <a:r>
              <a:rPr lang="en-US" altLang="zh-CN"/>
              <a:t>-</a:t>
            </a:r>
          </a:p>
        </p:txBody>
      </p:sp>
    </p:spTree>
    <p:extLst>
      <p:ext uri="{BB962C8B-B14F-4D97-AF65-F5344CB8AC3E}">
        <p14:creationId xmlns:p14="http://schemas.microsoft.com/office/powerpoint/2010/main" val="4280935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6"/>
          <p:cNvSpPr>
            <a:spLocks noGrp="1" noChangeArrowheads="1"/>
          </p:cNvSpPr>
          <p:nvPr>
            <p:ph type="sldNum" sz="quarter" idx="12"/>
          </p:nvPr>
        </p:nvSpPr>
        <p:spPr>
          <a:ln/>
        </p:spPr>
        <p:txBody>
          <a:bodyPr/>
          <a:lstStyle>
            <a:lvl1pPr>
              <a:defRPr/>
            </a:lvl1pPr>
          </a:lstStyle>
          <a:p>
            <a:pPr>
              <a:defRPr/>
            </a:pPr>
            <a:r>
              <a:rPr lang="en-US" altLang="zh-CN"/>
              <a:t>-</a:t>
            </a:r>
            <a:fld id="{D71AE37A-4008-4194-AA7C-2A3CA7605005}" type="slidenum">
              <a:rPr lang="en-US" altLang="zh-CN"/>
              <a:pPr>
                <a:defRPr/>
              </a:pPr>
              <a:t>‹#›</a:t>
            </a:fld>
            <a:r>
              <a:rPr lang="en-US" altLang="zh-CN"/>
              <a:t>-</a:t>
            </a:r>
          </a:p>
        </p:txBody>
      </p:sp>
    </p:spTree>
    <p:extLst>
      <p:ext uri="{BB962C8B-B14F-4D97-AF65-F5344CB8AC3E}">
        <p14:creationId xmlns:p14="http://schemas.microsoft.com/office/powerpoint/2010/main" val="265312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6"/>
          <p:cNvSpPr>
            <a:spLocks noGrp="1" noChangeArrowheads="1"/>
          </p:cNvSpPr>
          <p:nvPr>
            <p:ph type="sldNum" sz="quarter" idx="12"/>
          </p:nvPr>
        </p:nvSpPr>
        <p:spPr>
          <a:ln/>
        </p:spPr>
        <p:txBody>
          <a:bodyPr/>
          <a:lstStyle>
            <a:lvl1pPr>
              <a:defRPr/>
            </a:lvl1pPr>
          </a:lstStyle>
          <a:p>
            <a:pPr>
              <a:defRPr/>
            </a:pPr>
            <a:r>
              <a:rPr lang="en-US" altLang="zh-CN"/>
              <a:t>-</a:t>
            </a:r>
            <a:fld id="{A5CF3518-4399-453A-AF42-3FD32F0AB02E}" type="slidenum">
              <a:rPr lang="en-US" altLang="zh-CN"/>
              <a:pPr>
                <a:defRPr/>
              </a:pPr>
              <a:t>‹#›</a:t>
            </a:fld>
            <a:r>
              <a:rPr lang="en-US" altLang="zh-CN"/>
              <a:t>-</a:t>
            </a:r>
          </a:p>
        </p:txBody>
      </p:sp>
    </p:spTree>
    <p:extLst>
      <p:ext uri="{BB962C8B-B14F-4D97-AF65-F5344CB8AC3E}">
        <p14:creationId xmlns:p14="http://schemas.microsoft.com/office/powerpoint/2010/main" val="2674240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p:nvSpPr>
        <p:spPr bwMode="auto">
          <a:xfrm>
            <a:off x="0" y="6629400"/>
            <a:ext cx="9144000" cy="228600"/>
          </a:xfrm>
          <a:prstGeom prst="rect">
            <a:avLst/>
          </a:prstGeom>
          <a:solidFill>
            <a:schemeClr val="folHlink"/>
          </a:solidFill>
          <a:ln w="9525">
            <a:solidFill>
              <a:schemeClr val="tx1"/>
            </a:solidFill>
            <a:miter lim="800000"/>
            <a:headEnd/>
            <a:tailEnd/>
          </a:ln>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p>
        </p:txBody>
      </p:sp>
      <p:sp>
        <p:nvSpPr>
          <p:cNvPr id="1027" name="Rectangle 8"/>
          <p:cNvSpPr>
            <a:spLocks noChangeArrowheads="1"/>
          </p:cNvSpPr>
          <p:nvPr/>
        </p:nvSpPr>
        <p:spPr bwMode="gray">
          <a:xfrm>
            <a:off x="442913" y="1525588"/>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smtClean="0"/>
          </a:p>
        </p:txBody>
      </p:sp>
      <p:sp>
        <p:nvSpPr>
          <p:cNvPr id="1028" name="Rectangle 9"/>
          <p:cNvSpPr>
            <a:spLocks noGrp="1" noChangeArrowheads="1"/>
          </p:cNvSpPr>
          <p:nvPr>
            <p:ph type="title"/>
          </p:nvPr>
        </p:nvSpPr>
        <p:spPr bwMode="auto">
          <a:xfrm>
            <a:off x="723900" y="333375"/>
            <a:ext cx="779303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9" name="Rectangle 10"/>
          <p:cNvSpPr>
            <a:spLocks noGrp="1" noChangeArrowheads="1"/>
          </p:cNvSpPr>
          <p:nvPr>
            <p:ph type="body" idx="1"/>
          </p:nvPr>
        </p:nvSpPr>
        <p:spPr bwMode="auto">
          <a:xfrm>
            <a:off x="755650" y="1700213"/>
            <a:ext cx="7772400" cy="446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8315"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a:lvl1pPr>
          </a:lstStyle>
          <a:p>
            <a:pPr>
              <a:defRPr/>
            </a:pPr>
            <a:endParaRPr lang="en-US" altLang="zh-CN"/>
          </a:p>
        </p:txBody>
      </p:sp>
      <p:sp>
        <p:nvSpPr>
          <p:cNvPr id="98316" name="Rectangle 12"/>
          <p:cNvSpPr>
            <a:spLocks noGrp="1" noChangeArrowheads="1"/>
          </p:cNvSpPr>
          <p:nvPr>
            <p:ph type="ftr" sz="quarter" idx="3"/>
          </p:nvPr>
        </p:nvSpPr>
        <p:spPr bwMode="auto">
          <a:xfrm>
            <a:off x="3352800" y="6324600"/>
            <a:ext cx="2286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a:lvl1pPr>
          </a:lstStyle>
          <a:p>
            <a:pPr>
              <a:defRPr/>
            </a:pPr>
            <a:endParaRPr lang="zh-CN" altLang="en-US"/>
          </a:p>
        </p:txBody>
      </p:sp>
      <p:sp>
        <p:nvSpPr>
          <p:cNvPr id="98320" name="Rectangle 16"/>
          <p:cNvSpPr>
            <a:spLocks noGrp="1" noChangeArrowheads="1"/>
          </p:cNvSpPr>
          <p:nvPr>
            <p:ph type="sldNum" sz="quarter" idx="4"/>
          </p:nvPr>
        </p:nvSpPr>
        <p:spPr bwMode="auto">
          <a:xfrm>
            <a:off x="7019925" y="6553200"/>
            <a:ext cx="1905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solidFill>
                  <a:schemeClr val="accent2"/>
                </a:solidFill>
              </a:defRPr>
            </a:lvl1pPr>
          </a:lstStyle>
          <a:p>
            <a:pPr>
              <a:defRPr/>
            </a:pPr>
            <a:r>
              <a:rPr lang="en-US" altLang="zh-CN"/>
              <a:t>-</a:t>
            </a:r>
            <a:fld id="{229A9277-D120-45DF-9F9A-6D74B4AAA63F}" type="slidenum">
              <a:rPr lang="en-US" altLang="zh-CN"/>
              <a:pPr>
                <a:defRPr/>
              </a:pPr>
              <a:t>‹#›</a:t>
            </a:fld>
            <a:r>
              <a:rPr lang="en-US" altLang="zh-CN"/>
              <a:t>-</a:t>
            </a:r>
          </a:p>
        </p:txBody>
      </p:sp>
    </p:spTree>
  </p:cSld>
  <p:clrMap bg1="lt1" tx1="dk1" bg2="lt2" tx2="dk2" accent1="accent1" accent2="accent2" accent3="accent3" accent4="accent4" accent5="accent5" accent6="accent6" hlink="hlink" folHlink="folHlink"/>
  <p:sldLayoutIdLst>
    <p:sldLayoutId id="2147483840"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imes New Roman" pitchFamily="18" charset="0"/>
          <a:ea typeface="幼圆" pitchFamily="49" charset="-122"/>
        </a:defRPr>
      </a:lvl2pPr>
      <a:lvl3pPr algn="l" rtl="0" eaLnBrk="0" fontAlgn="base" hangingPunct="0">
        <a:spcBef>
          <a:spcPct val="0"/>
        </a:spcBef>
        <a:spcAft>
          <a:spcPct val="0"/>
        </a:spcAft>
        <a:defRPr kumimoji="1" sz="4400" b="1">
          <a:solidFill>
            <a:schemeClr val="tx2"/>
          </a:solidFill>
          <a:latin typeface="Times New Roman" pitchFamily="18" charset="0"/>
          <a:ea typeface="幼圆" pitchFamily="49" charset="-122"/>
        </a:defRPr>
      </a:lvl3pPr>
      <a:lvl4pPr algn="l" rtl="0" eaLnBrk="0" fontAlgn="base" hangingPunct="0">
        <a:spcBef>
          <a:spcPct val="0"/>
        </a:spcBef>
        <a:spcAft>
          <a:spcPct val="0"/>
        </a:spcAft>
        <a:defRPr kumimoji="1" sz="4400" b="1">
          <a:solidFill>
            <a:schemeClr val="tx2"/>
          </a:solidFill>
          <a:latin typeface="Times New Roman" pitchFamily="18" charset="0"/>
          <a:ea typeface="幼圆" pitchFamily="49" charset="-122"/>
        </a:defRPr>
      </a:lvl4pPr>
      <a:lvl5pPr algn="l" rtl="0" eaLnBrk="0" fontAlgn="base" hangingPunct="0">
        <a:spcBef>
          <a:spcPct val="0"/>
        </a:spcBef>
        <a:spcAft>
          <a:spcPct val="0"/>
        </a:spcAft>
        <a:defRPr kumimoji="1" sz="4400" b="1">
          <a:solidFill>
            <a:schemeClr val="tx2"/>
          </a:solidFill>
          <a:latin typeface="Times New Roman" pitchFamily="18" charset="0"/>
          <a:ea typeface="幼圆" pitchFamily="49" charset="-122"/>
        </a:defRPr>
      </a:lvl5pPr>
      <a:lvl6pPr marL="457200" algn="l" rtl="0" fontAlgn="base">
        <a:spcBef>
          <a:spcPct val="0"/>
        </a:spcBef>
        <a:spcAft>
          <a:spcPct val="0"/>
        </a:spcAft>
        <a:defRPr kumimoji="1" sz="4400" b="1">
          <a:solidFill>
            <a:schemeClr val="tx2"/>
          </a:solidFill>
          <a:latin typeface="Times New Roman" pitchFamily="18" charset="0"/>
          <a:ea typeface="幼圆" pitchFamily="49" charset="-122"/>
        </a:defRPr>
      </a:lvl6pPr>
      <a:lvl7pPr marL="914400" algn="l" rtl="0" fontAlgn="base">
        <a:spcBef>
          <a:spcPct val="0"/>
        </a:spcBef>
        <a:spcAft>
          <a:spcPct val="0"/>
        </a:spcAft>
        <a:defRPr kumimoji="1" sz="4400" b="1">
          <a:solidFill>
            <a:schemeClr val="tx2"/>
          </a:solidFill>
          <a:latin typeface="Times New Roman" pitchFamily="18" charset="0"/>
          <a:ea typeface="幼圆" pitchFamily="49" charset="-122"/>
        </a:defRPr>
      </a:lvl7pPr>
      <a:lvl8pPr marL="1371600" algn="l" rtl="0" fontAlgn="base">
        <a:spcBef>
          <a:spcPct val="0"/>
        </a:spcBef>
        <a:spcAft>
          <a:spcPct val="0"/>
        </a:spcAft>
        <a:defRPr kumimoji="1" sz="4400" b="1">
          <a:solidFill>
            <a:schemeClr val="tx2"/>
          </a:solidFill>
          <a:latin typeface="Times New Roman" pitchFamily="18" charset="0"/>
          <a:ea typeface="幼圆" pitchFamily="49" charset="-122"/>
        </a:defRPr>
      </a:lvl8pPr>
      <a:lvl9pPr marL="1828800" algn="l" rtl="0" fontAlgn="base">
        <a:spcBef>
          <a:spcPct val="0"/>
        </a:spcBef>
        <a:spcAft>
          <a:spcPct val="0"/>
        </a:spcAft>
        <a:defRPr kumimoji="1" sz="4400" b="1">
          <a:solidFill>
            <a:schemeClr val="tx2"/>
          </a:solidFill>
          <a:latin typeface="Times New Roman" pitchFamily="18" charset="0"/>
          <a:ea typeface="幼圆"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2.wmf"/><Relationship Id="rId7" Type="http://schemas.openxmlformats.org/officeDocument/2006/relationships/image" Target="../media/image6.wmf"/><Relationship Id="rId2"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 Id="rId9" Type="http://schemas.openxmlformats.org/officeDocument/2006/relationships/image" Target="../media/image8.wmf"/></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slideLayout" Target="../slideLayouts/slideLayout2.xml"/><Relationship Id="rId4" Type="http://schemas.openxmlformats.org/officeDocument/2006/relationships/image" Target="../media/image27.wmf"/></Relationships>
</file>

<file path=ppt/slides/_rels/slide46.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1.xml"/><Relationship Id="rId4" Type="http://schemas.openxmlformats.org/officeDocument/2006/relationships/image" Target="../media/image11.emf"/></Relationships>
</file>

<file path=ppt/slides/_rels/slide50.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4.png"/></Relationships>
</file>

<file path=ppt/slides/_rels/slide59.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ctrTitle"/>
          </p:nvPr>
        </p:nvSpPr>
        <p:spPr>
          <a:xfrm>
            <a:off x="468313" y="2205038"/>
            <a:ext cx="8064500" cy="1800225"/>
          </a:xfrm>
        </p:spPr>
        <p:txBody>
          <a:bodyPr/>
          <a:lstStyle/>
          <a:p>
            <a:pPr eaLnBrk="1" hangingPunct="1">
              <a:defRPr/>
            </a:pPr>
            <a:r>
              <a:rPr lang="zh-CN" altLang="en-US" u="sng" smtClean="0">
                <a:effectLst>
                  <a:outerShdw blurRad="38100" dist="38100" dir="2700000" algn="tl">
                    <a:srgbClr val="C0C0C0"/>
                  </a:outerShdw>
                </a:effectLst>
              </a:rPr>
              <a:t>第三章</a:t>
            </a:r>
            <a:br>
              <a:rPr lang="zh-CN" altLang="en-US" u="sng" smtClean="0">
                <a:effectLst>
                  <a:outerShdw blurRad="38100" dist="38100" dir="2700000" algn="tl">
                    <a:srgbClr val="C0C0C0"/>
                  </a:outerShdw>
                </a:effectLst>
              </a:rPr>
            </a:br>
            <a:r>
              <a:rPr lang="zh-CN" altLang="en-US" u="sng" smtClean="0">
                <a:effectLst>
                  <a:outerShdw blurRad="38100" dist="38100" dir="2700000" algn="tl">
                    <a:srgbClr val="C0C0C0"/>
                  </a:outerShdw>
                </a:effectLst>
              </a:rPr>
              <a:t>用例建模</a:t>
            </a:r>
            <a:r>
              <a:rPr lang="en-US" altLang="zh-CN" u="sng" smtClean="0">
                <a:effectLst>
                  <a:outerShdw blurRad="38100" dist="38100" dir="2700000" algn="tl">
                    <a:srgbClr val="C0C0C0"/>
                  </a:outerShdw>
                </a:effectLst>
              </a:rPr>
              <a:t/>
            </a:r>
            <a:br>
              <a:rPr lang="en-US" altLang="zh-CN" u="sng" smtClean="0">
                <a:effectLst>
                  <a:outerShdw blurRad="38100" dist="38100" dir="2700000" algn="tl">
                    <a:srgbClr val="C0C0C0"/>
                  </a:outerShdw>
                </a:effectLst>
              </a:rPr>
            </a:br>
            <a:r>
              <a:rPr lang="en-US" altLang="zh-CN" sz="4000" smtClean="0">
                <a:effectLst>
                  <a:outerShdw blurRad="38100" dist="38100" dir="2700000" algn="tl">
                    <a:srgbClr val="C0C0C0"/>
                  </a:outerShdw>
                </a:effectLst>
              </a:rPr>
              <a:t>Use-Case Modeling</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61C6E7BF-C9E8-4024-ACE6-B316B9415982}" type="slidenum">
              <a:rPr kumimoji="0" lang="en-US" altLang="zh-CN" sz="1400" b="0" smtClean="0">
                <a:solidFill>
                  <a:schemeClr val="accent2"/>
                </a:solidFill>
              </a:rPr>
              <a:pPr>
                <a:spcBef>
                  <a:spcPct val="0"/>
                </a:spcBef>
                <a:buClrTx/>
                <a:buSzTx/>
                <a:buFontTx/>
                <a:buNone/>
              </a:pPr>
              <a:t>10</a:t>
            </a:fld>
            <a:r>
              <a:rPr kumimoji="0" lang="en-US" altLang="zh-CN" sz="1400" b="0" smtClean="0">
                <a:solidFill>
                  <a:schemeClr val="accent2"/>
                </a:solidFill>
              </a:rPr>
              <a:t>-</a:t>
            </a:r>
          </a:p>
        </p:txBody>
      </p:sp>
      <p:sp>
        <p:nvSpPr>
          <p:cNvPr id="12291" name="Rectangle 2"/>
          <p:cNvSpPr>
            <a:spLocks noGrp="1" noChangeArrowheads="1"/>
          </p:cNvSpPr>
          <p:nvPr>
            <p:ph type="title"/>
          </p:nvPr>
        </p:nvSpPr>
        <p:spPr/>
        <p:txBody>
          <a:bodyPr/>
          <a:lstStyle/>
          <a:p>
            <a:pPr eaLnBrk="1" hangingPunct="1"/>
            <a:r>
              <a:rPr lang="en-US" altLang="zh-CN" smtClean="0"/>
              <a:t>3.2 </a:t>
            </a:r>
            <a:r>
              <a:rPr lang="zh-CN" altLang="en-US" smtClean="0"/>
              <a:t>需求</a:t>
            </a:r>
          </a:p>
        </p:txBody>
      </p:sp>
      <p:sp>
        <p:nvSpPr>
          <p:cNvPr id="12292" name="Rectangle 3"/>
          <p:cNvSpPr>
            <a:spLocks noGrp="1" noChangeArrowheads="1"/>
          </p:cNvSpPr>
          <p:nvPr>
            <p:ph type="body" idx="1"/>
          </p:nvPr>
        </p:nvSpPr>
        <p:spPr/>
        <p:txBody>
          <a:bodyPr/>
          <a:lstStyle/>
          <a:p>
            <a:pPr eaLnBrk="1" hangingPunct="1"/>
            <a:r>
              <a:rPr lang="zh-CN" altLang="en-US" smtClean="0"/>
              <a:t>什么是需求</a:t>
            </a:r>
          </a:p>
          <a:p>
            <a:pPr eaLnBrk="1" hangingPunct="1"/>
            <a:r>
              <a:rPr lang="zh-CN" altLang="en-US" smtClean="0"/>
              <a:t>需求理解的难点</a:t>
            </a:r>
          </a:p>
          <a:p>
            <a:pPr eaLnBrk="1" hangingPunct="1"/>
            <a:r>
              <a:rPr kumimoji="0" lang="zh-CN" altLang="en-US" smtClean="0"/>
              <a:t>需求应对的误区</a:t>
            </a:r>
          </a:p>
          <a:p>
            <a:pPr eaLnBrk="1" hangingPunct="1"/>
            <a:r>
              <a:rPr kumimoji="0" lang="zh-CN" altLang="en-US" smtClean="0"/>
              <a:t>需求采集的步骤</a:t>
            </a:r>
            <a:endParaRPr lang="zh-CN" altLang="en-US"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dirty="0" smtClean="0">
                <a:solidFill>
                  <a:schemeClr val="accent2"/>
                </a:solidFill>
              </a:rPr>
              <a:t>-</a:t>
            </a:r>
            <a:fld id="{550AE16E-C75B-46D6-BD47-67CBA37F47D8}" type="slidenum">
              <a:rPr kumimoji="0" lang="en-US" altLang="zh-CN" sz="1400" b="0" smtClean="0">
                <a:solidFill>
                  <a:schemeClr val="accent2"/>
                </a:solidFill>
              </a:rPr>
              <a:pPr>
                <a:spcBef>
                  <a:spcPct val="0"/>
                </a:spcBef>
                <a:buClrTx/>
                <a:buSzTx/>
                <a:buFontTx/>
                <a:buNone/>
              </a:pPr>
              <a:t>100</a:t>
            </a:fld>
            <a:r>
              <a:rPr kumimoji="0" lang="en-US" altLang="zh-CN" sz="1400" b="0" dirty="0" smtClean="0">
                <a:solidFill>
                  <a:schemeClr val="accent2"/>
                </a:solidFill>
              </a:rPr>
              <a:t>-</a:t>
            </a:r>
          </a:p>
        </p:txBody>
      </p:sp>
      <p:sp>
        <p:nvSpPr>
          <p:cNvPr id="93187" name="Rectangle 2"/>
          <p:cNvSpPr>
            <a:spLocks noGrp="1" noChangeArrowheads="1"/>
          </p:cNvSpPr>
          <p:nvPr>
            <p:ph type="title"/>
          </p:nvPr>
        </p:nvSpPr>
        <p:spPr/>
        <p:txBody>
          <a:bodyPr/>
          <a:lstStyle/>
          <a:p>
            <a:pPr eaLnBrk="1" hangingPunct="1"/>
            <a:r>
              <a:rPr lang="zh-CN" altLang="en-US" smtClean="0"/>
              <a:t>用例分类原则</a:t>
            </a:r>
          </a:p>
        </p:txBody>
      </p:sp>
      <p:sp>
        <p:nvSpPr>
          <p:cNvPr id="93188" name="Rectangle 3"/>
          <p:cNvSpPr>
            <a:spLocks noGrp="1" noChangeArrowheads="1"/>
          </p:cNvSpPr>
          <p:nvPr>
            <p:ph type="body" idx="1"/>
          </p:nvPr>
        </p:nvSpPr>
        <p:spPr/>
        <p:txBody>
          <a:bodyPr/>
          <a:lstStyle/>
          <a:p>
            <a:pPr eaLnBrk="1" hangingPunct="1"/>
            <a:r>
              <a:rPr lang="zh-CN" altLang="en-US" sz="2400" dirty="0" smtClean="0"/>
              <a:t>用例分类的一个基本原则</a:t>
            </a:r>
          </a:p>
          <a:p>
            <a:pPr lvl="1" eaLnBrk="1" hangingPunct="1"/>
            <a:r>
              <a:rPr lang="zh-CN" altLang="en-US" sz="2000" dirty="0" smtClean="0"/>
              <a:t>高级别的用例是那些对系统核心体系结构影响最大的用例</a:t>
            </a:r>
          </a:p>
          <a:p>
            <a:pPr eaLnBrk="1" hangingPunct="1"/>
            <a:r>
              <a:rPr lang="zh-CN" altLang="en-US" sz="2400" dirty="0" smtClean="0"/>
              <a:t>提高用例级别的特性：</a:t>
            </a:r>
          </a:p>
          <a:p>
            <a:pPr lvl="1" eaLnBrk="1" hangingPunct="1"/>
            <a:r>
              <a:rPr lang="en-US" altLang="zh-CN" sz="2000" dirty="0" smtClean="0"/>
              <a:t>a. </a:t>
            </a:r>
            <a:r>
              <a:rPr lang="zh-CN" altLang="en-US" sz="2000" dirty="0" smtClean="0"/>
              <a:t>对体系结构设计有重要影响的用例，如在领域层中增加多个类的用例或者需要持久化的用例</a:t>
            </a:r>
          </a:p>
          <a:p>
            <a:pPr lvl="1" eaLnBrk="1" hangingPunct="1"/>
            <a:r>
              <a:rPr lang="en-US" altLang="zh-CN" sz="2000" dirty="0" smtClean="0"/>
              <a:t>b. </a:t>
            </a:r>
            <a:r>
              <a:rPr lang="zh-CN" altLang="en-US" sz="2000" dirty="0" smtClean="0"/>
              <a:t>不需要花费很多努力就可以从中获得重要信息和线索的那些用例</a:t>
            </a:r>
          </a:p>
          <a:p>
            <a:pPr lvl="1" eaLnBrk="1" hangingPunct="1"/>
            <a:r>
              <a:rPr kumimoji="0" lang="en-US" altLang="zh-CN" sz="2000" dirty="0" smtClean="0"/>
              <a:t>c. </a:t>
            </a:r>
            <a:r>
              <a:rPr kumimoji="0" lang="zh-CN" altLang="en-US" sz="2000" dirty="0" smtClean="0"/>
              <a:t>含有开发风险、时间紧迫或功能复杂的用例</a:t>
            </a:r>
          </a:p>
          <a:p>
            <a:pPr lvl="1" eaLnBrk="1" hangingPunct="1"/>
            <a:r>
              <a:rPr kumimoji="0" lang="en-US" altLang="zh-CN" sz="2000" dirty="0" smtClean="0"/>
              <a:t>d. </a:t>
            </a:r>
            <a:r>
              <a:rPr kumimoji="0" lang="zh-CN" altLang="en-US" sz="2000" dirty="0" smtClean="0"/>
              <a:t>涉及到重要技术研究或者新技术和高风险的用例</a:t>
            </a:r>
          </a:p>
          <a:p>
            <a:pPr lvl="1" eaLnBrk="1" hangingPunct="1"/>
            <a:r>
              <a:rPr kumimoji="0" lang="en-US" altLang="zh-CN" sz="2000" dirty="0" smtClean="0"/>
              <a:t>e. </a:t>
            </a:r>
            <a:r>
              <a:rPr kumimoji="0" lang="zh-CN" altLang="en-US" sz="2000" dirty="0" smtClean="0"/>
              <a:t>代表主要的在线业务流程的用例</a:t>
            </a:r>
          </a:p>
          <a:p>
            <a:pPr lvl="1" eaLnBrk="1" hangingPunct="1"/>
            <a:r>
              <a:rPr kumimoji="0" lang="en-US" altLang="zh-CN" sz="2000" dirty="0" smtClean="0"/>
              <a:t>f.  </a:t>
            </a:r>
            <a:r>
              <a:rPr kumimoji="0" lang="zh-CN" altLang="en-US" sz="2000" dirty="0" smtClean="0"/>
              <a:t>能产生直接经济效益或者降低成本的用例</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EA1CCF9C-E3FE-40DE-AE79-C314790B9410}" type="slidenum">
              <a:rPr kumimoji="0" lang="en-US" altLang="zh-CN" sz="1400" b="0" smtClean="0">
                <a:solidFill>
                  <a:schemeClr val="accent2"/>
                </a:solidFill>
              </a:rPr>
              <a:pPr>
                <a:spcBef>
                  <a:spcPct val="0"/>
                </a:spcBef>
                <a:buClrTx/>
                <a:buSzTx/>
                <a:buFontTx/>
                <a:buNone/>
              </a:pPr>
              <a:t>101</a:t>
            </a:fld>
            <a:r>
              <a:rPr kumimoji="0" lang="en-US" altLang="zh-CN" sz="1400" b="0" smtClean="0">
                <a:solidFill>
                  <a:schemeClr val="accent2"/>
                </a:solidFill>
              </a:rPr>
              <a:t>-</a:t>
            </a:r>
          </a:p>
        </p:txBody>
      </p:sp>
      <p:sp>
        <p:nvSpPr>
          <p:cNvPr id="94211" name="Rectangle 2"/>
          <p:cNvSpPr>
            <a:spLocks noGrp="1" noChangeArrowheads="1"/>
          </p:cNvSpPr>
          <p:nvPr>
            <p:ph type="title"/>
          </p:nvPr>
        </p:nvSpPr>
        <p:spPr/>
        <p:txBody>
          <a:bodyPr/>
          <a:lstStyle/>
          <a:p>
            <a:pPr eaLnBrk="1" hangingPunct="1"/>
            <a:r>
              <a:rPr lang="zh-CN" altLang="en-US" smtClean="0"/>
              <a:t>用例分类实施策略</a:t>
            </a:r>
            <a:r>
              <a:rPr lang="en-US" altLang="zh-CN" smtClean="0"/>
              <a:t>(1)</a:t>
            </a:r>
          </a:p>
        </p:txBody>
      </p:sp>
      <p:sp>
        <p:nvSpPr>
          <p:cNvPr id="94212" name="Rectangle 3"/>
          <p:cNvSpPr>
            <a:spLocks noGrp="1" noChangeArrowheads="1"/>
          </p:cNvSpPr>
          <p:nvPr>
            <p:ph type="body" sz="half" idx="1"/>
          </p:nvPr>
        </p:nvSpPr>
        <p:spPr/>
        <p:txBody>
          <a:bodyPr/>
          <a:lstStyle/>
          <a:p>
            <a:pPr eaLnBrk="1" hangingPunct="1"/>
            <a:r>
              <a:rPr lang="zh-CN" altLang="en-US" sz="2800" smtClean="0"/>
              <a:t>可以使用一个简单的但是有些不精确的分类方法，如将用例划分成高、中、低三个等级</a:t>
            </a:r>
          </a:p>
        </p:txBody>
      </p:sp>
      <p:pic>
        <p:nvPicPr>
          <p:cNvPr id="942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140968"/>
            <a:ext cx="7150951"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FDCF9B78-9CB1-42B5-8ABD-36C1B3AE17B5}" type="slidenum">
              <a:rPr kumimoji="0" lang="en-US" altLang="zh-CN" sz="1400" b="0" smtClean="0">
                <a:solidFill>
                  <a:schemeClr val="accent2"/>
                </a:solidFill>
              </a:rPr>
              <a:pPr>
                <a:spcBef>
                  <a:spcPct val="0"/>
                </a:spcBef>
                <a:buClrTx/>
                <a:buSzTx/>
                <a:buFontTx/>
                <a:buNone/>
              </a:pPr>
              <a:t>102</a:t>
            </a:fld>
            <a:r>
              <a:rPr kumimoji="0" lang="en-US" altLang="zh-CN" sz="1400" b="0" smtClean="0">
                <a:solidFill>
                  <a:schemeClr val="accent2"/>
                </a:solidFill>
              </a:rPr>
              <a:t>-</a:t>
            </a:r>
          </a:p>
        </p:txBody>
      </p:sp>
      <p:sp>
        <p:nvSpPr>
          <p:cNvPr id="95235" name="Rectangle 2"/>
          <p:cNvSpPr>
            <a:spLocks noGrp="1" noChangeArrowheads="1"/>
          </p:cNvSpPr>
          <p:nvPr>
            <p:ph type="title"/>
          </p:nvPr>
        </p:nvSpPr>
        <p:spPr/>
        <p:txBody>
          <a:bodyPr/>
          <a:lstStyle/>
          <a:p>
            <a:pPr eaLnBrk="1" hangingPunct="1"/>
            <a:r>
              <a:rPr lang="zh-CN" altLang="en-US" smtClean="0"/>
              <a:t>用例分类实施策略</a:t>
            </a:r>
            <a:r>
              <a:rPr lang="en-US" altLang="zh-CN" smtClean="0"/>
              <a:t>(2)</a:t>
            </a:r>
          </a:p>
        </p:txBody>
      </p:sp>
      <p:sp>
        <p:nvSpPr>
          <p:cNvPr id="95236" name="Rectangle 3"/>
          <p:cNvSpPr>
            <a:spLocks noGrp="1" noChangeArrowheads="1"/>
          </p:cNvSpPr>
          <p:nvPr>
            <p:ph type="body" sz="half" idx="1"/>
          </p:nvPr>
        </p:nvSpPr>
        <p:spPr/>
        <p:txBody>
          <a:bodyPr/>
          <a:lstStyle/>
          <a:p>
            <a:pPr eaLnBrk="1" hangingPunct="1"/>
            <a:r>
              <a:rPr lang="zh-CN" altLang="en-US" sz="2800" dirty="0" smtClean="0"/>
              <a:t>依照上述的影响用例级别的特性给用例打分（用例也可能带有权值）</a:t>
            </a:r>
          </a:p>
        </p:txBody>
      </p:sp>
      <p:pic>
        <p:nvPicPr>
          <p:cNvPr id="9523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356992"/>
            <a:ext cx="69850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CA4305C7-42E4-4DBA-8596-F4DEB54FBAB9}" type="slidenum">
              <a:rPr kumimoji="0" lang="en-US" altLang="zh-CN" sz="1400" b="0" smtClean="0">
                <a:solidFill>
                  <a:schemeClr val="accent2"/>
                </a:solidFill>
              </a:rPr>
              <a:pPr>
                <a:spcBef>
                  <a:spcPct val="0"/>
                </a:spcBef>
                <a:buClrTx/>
                <a:buSzTx/>
                <a:buFontTx/>
                <a:buNone/>
              </a:pPr>
              <a:t>103</a:t>
            </a:fld>
            <a:r>
              <a:rPr kumimoji="0" lang="en-US" altLang="zh-CN" sz="1400" b="0" smtClean="0">
                <a:solidFill>
                  <a:schemeClr val="accent2"/>
                </a:solidFill>
              </a:rPr>
              <a:t>-</a:t>
            </a:r>
          </a:p>
        </p:txBody>
      </p:sp>
      <p:sp>
        <p:nvSpPr>
          <p:cNvPr id="96259" name="Rectangle 2"/>
          <p:cNvSpPr>
            <a:spLocks noGrp="1" noChangeArrowheads="1"/>
          </p:cNvSpPr>
          <p:nvPr>
            <p:ph type="title"/>
          </p:nvPr>
        </p:nvSpPr>
        <p:spPr/>
        <p:txBody>
          <a:bodyPr/>
          <a:lstStyle/>
          <a:p>
            <a:pPr eaLnBrk="1" hangingPunct="1"/>
            <a:r>
              <a:rPr lang="zh-CN" altLang="en-US" smtClean="0"/>
              <a:t>用例的分包 </a:t>
            </a:r>
          </a:p>
        </p:txBody>
      </p:sp>
      <p:sp>
        <p:nvSpPr>
          <p:cNvPr id="96260" name="Rectangle 3"/>
          <p:cNvSpPr>
            <a:spLocks noGrp="1" noChangeArrowheads="1"/>
          </p:cNvSpPr>
          <p:nvPr>
            <p:ph type="body" idx="1"/>
          </p:nvPr>
        </p:nvSpPr>
        <p:spPr>
          <a:xfrm>
            <a:off x="611188" y="1627188"/>
            <a:ext cx="7772400" cy="4465637"/>
          </a:xfrm>
        </p:spPr>
        <p:txBody>
          <a:bodyPr/>
          <a:lstStyle/>
          <a:p>
            <a:pPr eaLnBrk="1" hangingPunct="1"/>
            <a:r>
              <a:rPr lang="zh-CN" altLang="en-US" sz="2800" smtClean="0"/>
              <a:t>对用例进行分包</a:t>
            </a:r>
          </a:p>
          <a:p>
            <a:pPr lvl="1" eaLnBrk="1" hangingPunct="1"/>
            <a:r>
              <a:rPr kumimoji="0" lang="zh-CN" altLang="en-US" sz="2400" smtClean="0"/>
              <a:t>让用例图能够更为清晰地表现出系统的业务逻辑关系和层次</a:t>
            </a:r>
          </a:p>
          <a:p>
            <a:pPr lvl="1" eaLnBrk="1" hangingPunct="1"/>
            <a:r>
              <a:rPr kumimoji="0" lang="zh-CN" altLang="en-US" sz="2400" smtClean="0"/>
              <a:t>对系统进行模块的分割，这将影响到今后的开发和系统的最终表现形式</a:t>
            </a:r>
            <a:endParaRPr kumimoji="0" lang="en-US" altLang="zh-CN" sz="2400" smtClean="0"/>
          </a:p>
          <a:p>
            <a:pPr eaLnBrk="1" hangingPunct="1"/>
            <a:r>
              <a:rPr lang="zh-CN" altLang="en-US" sz="2800" smtClean="0"/>
              <a:t>常见的分包方式</a:t>
            </a:r>
            <a:endParaRPr lang="en-US" altLang="zh-CN" sz="2800" smtClean="0"/>
          </a:p>
          <a:p>
            <a:pPr lvl="1" eaLnBrk="1" hangingPunct="1"/>
            <a:r>
              <a:rPr lang="zh-CN" altLang="en-US" sz="2400" smtClean="0"/>
              <a:t>按参与者分包</a:t>
            </a:r>
          </a:p>
          <a:p>
            <a:pPr lvl="1" eaLnBrk="1" hangingPunct="1"/>
            <a:r>
              <a:rPr lang="zh-CN" altLang="en-US" sz="2400" smtClean="0"/>
              <a:t>按主题分包</a:t>
            </a:r>
          </a:p>
          <a:p>
            <a:pPr lvl="1" eaLnBrk="1" hangingPunct="1"/>
            <a:r>
              <a:rPr lang="zh-CN" altLang="en-US" sz="2400" smtClean="0"/>
              <a:t>按开发团队分包</a:t>
            </a:r>
          </a:p>
          <a:p>
            <a:pPr lvl="1" eaLnBrk="1" hangingPunct="1"/>
            <a:r>
              <a:rPr lang="zh-CN" altLang="en-US" sz="2400" smtClean="0"/>
              <a:t>按发布情况分包</a:t>
            </a:r>
          </a:p>
        </p:txBody>
      </p:sp>
      <p:sp>
        <p:nvSpPr>
          <p:cNvPr id="551940" name="Text Box 4"/>
          <p:cNvSpPr txBox="1">
            <a:spLocks noChangeArrowheads="1"/>
          </p:cNvSpPr>
          <p:nvPr/>
        </p:nvSpPr>
        <p:spPr bwMode="auto">
          <a:xfrm>
            <a:off x="684213" y="6067425"/>
            <a:ext cx="7848600" cy="457200"/>
          </a:xfrm>
          <a:prstGeom prst="rect">
            <a:avLst/>
          </a:prstGeom>
          <a:noFill/>
          <a:ln w="9525">
            <a:noFill/>
            <a:miter lim="800000"/>
            <a:headEnd/>
            <a:tailEnd/>
          </a:ln>
          <a:effectLst/>
        </p:spPr>
        <p:txBody>
          <a:bodyPr>
            <a:spAutoFit/>
          </a:bodyPr>
          <a:lstStyle/>
          <a:p>
            <a:pPr eaLnBrk="1" hangingPunct="1">
              <a:spcBef>
                <a:spcPct val="50000"/>
              </a:spcBef>
              <a:defRPr/>
            </a:pPr>
            <a:r>
              <a:rPr kumimoji="0" lang="zh-CN" altLang="en-US" b="1" u="sng">
                <a:solidFill>
                  <a:schemeClr val="hlink"/>
                </a:solidFill>
                <a:effectLst>
                  <a:outerShdw blurRad="38100" dist="38100" dir="2700000" algn="tl">
                    <a:srgbClr val="C0C0C0"/>
                  </a:outerShdw>
                </a:effectLst>
                <a:latin typeface="Verdana" pitchFamily="34" charset="0"/>
              </a:rPr>
              <a:t>可以先按主题分包，主题内再按开发团队和发布情况分包</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1940"/>
                                        </p:tgtEl>
                                        <p:attrNameLst>
                                          <p:attrName>style.visibility</p:attrName>
                                        </p:attrNameLst>
                                      </p:cBhvr>
                                      <p:to>
                                        <p:strVal val="visible"/>
                                      </p:to>
                                    </p:set>
                                    <p:animEffect transition="in" filter="blinds(horizontal)">
                                      <p:cBhvr>
                                        <p:cTn id="7" dur="500"/>
                                        <p:tgtEl>
                                          <p:spTgt spid="551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40"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557213" indent="-214313">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857250" indent="-17145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200150" indent="-17145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1543050" indent="-17145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0002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4574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29146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3718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900" b="0" smtClean="0">
                <a:solidFill>
                  <a:srgbClr val="4D4D4D"/>
                </a:solidFill>
                <a:latin typeface="Arial" charset="0"/>
              </a:rPr>
              <a:t>-</a:t>
            </a:r>
            <a:fld id="{3F7FF995-B7C2-4D27-9C22-A026D2B079A6}" type="slidenum">
              <a:rPr lang="en-US" altLang="zh-CN" sz="900" b="0" smtClean="0">
                <a:solidFill>
                  <a:srgbClr val="4D4D4D"/>
                </a:solidFill>
                <a:latin typeface="Arial" charset="0"/>
              </a:rPr>
              <a:pPr eaLnBrk="1" hangingPunct="1">
                <a:spcBef>
                  <a:spcPct val="0"/>
                </a:spcBef>
                <a:buClrTx/>
                <a:buSzTx/>
                <a:buFontTx/>
                <a:buNone/>
              </a:pPr>
              <a:t>104</a:t>
            </a:fld>
            <a:r>
              <a:rPr lang="en-US" altLang="zh-CN" sz="900" b="0" smtClean="0">
                <a:solidFill>
                  <a:srgbClr val="4D4D4D"/>
                </a:solidFill>
                <a:latin typeface="Arial" charset="0"/>
              </a:rPr>
              <a:t>-</a:t>
            </a:r>
          </a:p>
        </p:txBody>
      </p:sp>
      <p:sp>
        <p:nvSpPr>
          <p:cNvPr id="97283" name="Rectangle 2"/>
          <p:cNvSpPr>
            <a:spLocks noGrp="1" noChangeArrowheads="1"/>
          </p:cNvSpPr>
          <p:nvPr>
            <p:ph type="title"/>
          </p:nvPr>
        </p:nvSpPr>
        <p:spPr/>
        <p:txBody>
          <a:bodyPr/>
          <a:lstStyle/>
          <a:p>
            <a:pPr eaLnBrk="1" hangingPunct="1"/>
            <a:r>
              <a:rPr lang="zh-CN" altLang="en-US" smtClean="0"/>
              <a:t>利用分包机制组织用例模型</a:t>
            </a:r>
          </a:p>
        </p:txBody>
      </p:sp>
      <p:pic>
        <p:nvPicPr>
          <p:cNvPr id="9728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5638" y="2187575"/>
            <a:ext cx="5183187"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557213" indent="-214313">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857250" indent="-17145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200150" indent="-17145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1543050" indent="-17145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0002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4574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29146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3718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900" b="0" smtClean="0">
                <a:solidFill>
                  <a:srgbClr val="4D4D4D"/>
                </a:solidFill>
                <a:latin typeface="Arial" charset="0"/>
              </a:rPr>
              <a:t>-</a:t>
            </a:r>
            <a:fld id="{1E5298EE-99A1-42DB-95F2-56A003CC0225}" type="slidenum">
              <a:rPr lang="en-US" altLang="zh-CN" sz="900" b="0" smtClean="0">
                <a:solidFill>
                  <a:srgbClr val="4D4D4D"/>
                </a:solidFill>
                <a:latin typeface="Arial" charset="0"/>
              </a:rPr>
              <a:pPr eaLnBrk="1" hangingPunct="1">
                <a:spcBef>
                  <a:spcPct val="0"/>
                </a:spcBef>
                <a:buClrTx/>
                <a:buSzTx/>
                <a:buFontTx/>
                <a:buNone/>
              </a:pPr>
              <a:t>105</a:t>
            </a:fld>
            <a:r>
              <a:rPr lang="en-US" altLang="zh-CN" sz="900" b="0" smtClean="0">
                <a:solidFill>
                  <a:srgbClr val="4D4D4D"/>
                </a:solidFill>
                <a:latin typeface="Arial" charset="0"/>
              </a:rPr>
              <a:t>-</a:t>
            </a:r>
          </a:p>
        </p:txBody>
      </p:sp>
      <p:sp>
        <p:nvSpPr>
          <p:cNvPr id="98307" name="Rectangle 2"/>
          <p:cNvSpPr>
            <a:spLocks noGrp="1" noChangeArrowheads="1"/>
          </p:cNvSpPr>
          <p:nvPr>
            <p:ph type="title"/>
          </p:nvPr>
        </p:nvSpPr>
        <p:spPr/>
        <p:txBody>
          <a:bodyPr/>
          <a:lstStyle/>
          <a:p>
            <a:pPr eaLnBrk="1" hangingPunct="1"/>
            <a:r>
              <a:rPr lang="zh-CN" altLang="en-US" smtClean="0"/>
              <a:t>“申请”包的子视图</a:t>
            </a:r>
          </a:p>
        </p:txBody>
      </p:sp>
      <p:pic>
        <p:nvPicPr>
          <p:cNvPr id="9830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438" y="1970088"/>
            <a:ext cx="4483100" cy="283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557213" indent="-214313">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857250" indent="-17145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200150" indent="-17145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1543050" indent="-17145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0002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4574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29146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3718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900" b="0" smtClean="0">
                <a:solidFill>
                  <a:srgbClr val="4D4D4D"/>
                </a:solidFill>
                <a:latin typeface="Arial" charset="0"/>
              </a:rPr>
              <a:t>-</a:t>
            </a:r>
            <a:fld id="{50961C04-4E2F-41A2-B4CD-6628ECC1553D}" type="slidenum">
              <a:rPr lang="en-US" altLang="zh-CN" sz="900" b="0" smtClean="0">
                <a:solidFill>
                  <a:srgbClr val="4D4D4D"/>
                </a:solidFill>
                <a:latin typeface="Arial" charset="0"/>
              </a:rPr>
              <a:pPr eaLnBrk="1" hangingPunct="1">
                <a:spcBef>
                  <a:spcPct val="0"/>
                </a:spcBef>
                <a:buClrTx/>
                <a:buSzTx/>
                <a:buFontTx/>
                <a:buNone/>
              </a:pPr>
              <a:t>106</a:t>
            </a:fld>
            <a:r>
              <a:rPr lang="en-US" altLang="zh-CN" sz="900" b="0" smtClean="0">
                <a:solidFill>
                  <a:srgbClr val="4D4D4D"/>
                </a:solidFill>
                <a:latin typeface="Arial" charset="0"/>
              </a:rPr>
              <a:t>-</a:t>
            </a:r>
          </a:p>
        </p:txBody>
      </p:sp>
      <p:sp>
        <p:nvSpPr>
          <p:cNvPr id="99331" name="Rectangle 2"/>
          <p:cNvSpPr>
            <a:spLocks noGrp="1" noChangeArrowheads="1"/>
          </p:cNvSpPr>
          <p:nvPr>
            <p:ph type="title"/>
          </p:nvPr>
        </p:nvSpPr>
        <p:spPr/>
        <p:txBody>
          <a:bodyPr/>
          <a:lstStyle/>
          <a:p>
            <a:pPr eaLnBrk="1" hangingPunct="1"/>
            <a:r>
              <a:rPr lang="zh-CN" altLang="en-US" smtClean="0"/>
              <a:t>受理和审查包的子视图</a:t>
            </a:r>
          </a:p>
        </p:txBody>
      </p:sp>
      <p:pic>
        <p:nvPicPr>
          <p:cNvPr id="9933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938" y="2187575"/>
            <a:ext cx="6561137"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8F9AFA74-8997-4596-81E9-BAFEAC5D6CC1}" type="slidenum">
              <a:rPr kumimoji="0" lang="en-US" altLang="zh-CN" sz="1400" b="0" smtClean="0">
                <a:solidFill>
                  <a:schemeClr val="accent2"/>
                </a:solidFill>
              </a:rPr>
              <a:pPr>
                <a:spcBef>
                  <a:spcPct val="0"/>
                </a:spcBef>
                <a:buClrTx/>
                <a:buSzTx/>
                <a:buFontTx/>
                <a:buNone/>
              </a:pPr>
              <a:t>107</a:t>
            </a:fld>
            <a:r>
              <a:rPr kumimoji="0" lang="en-US" altLang="zh-CN" sz="1400" b="0" smtClean="0">
                <a:solidFill>
                  <a:schemeClr val="accent2"/>
                </a:solidFill>
              </a:rPr>
              <a:t>-</a:t>
            </a:r>
          </a:p>
        </p:txBody>
      </p:sp>
      <p:sp>
        <p:nvSpPr>
          <p:cNvPr id="100355" name="Rectangle 2"/>
          <p:cNvSpPr>
            <a:spLocks noGrp="1" noChangeArrowheads="1"/>
          </p:cNvSpPr>
          <p:nvPr>
            <p:ph type="title"/>
          </p:nvPr>
        </p:nvSpPr>
        <p:spPr/>
        <p:txBody>
          <a:bodyPr/>
          <a:lstStyle/>
          <a:p>
            <a:pPr eaLnBrk="1" hangingPunct="1"/>
            <a:r>
              <a:rPr lang="zh-CN" altLang="en-US" smtClean="0"/>
              <a:t>何时适用用例建模</a:t>
            </a:r>
          </a:p>
        </p:txBody>
      </p:sp>
      <p:sp>
        <p:nvSpPr>
          <p:cNvPr id="100356" name="Rectangle 3"/>
          <p:cNvSpPr>
            <a:spLocks noGrp="1" noChangeArrowheads="1"/>
          </p:cNvSpPr>
          <p:nvPr>
            <p:ph type="body" idx="1"/>
          </p:nvPr>
        </p:nvSpPr>
        <p:spPr>
          <a:xfrm>
            <a:off x="755650" y="1700213"/>
            <a:ext cx="7416800" cy="4465637"/>
          </a:xfrm>
        </p:spPr>
        <p:txBody>
          <a:bodyPr/>
          <a:lstStyle/>
          <a:p>
            <a:pPr eaLnBrk="1" hangingPunct="1">
              <a:lnSpc>
                <a:spcPct val="110000"/>
              </a:lnSpc>
            </a:pPr>
            <a:r>
              <a:rPr lang="zh-CN" altLang="en-US" sz="2800" dirty="0" smtClean="0"/>
              <a:t>用例是从参与者角度捕获系统功能，当系统只有一个或者没有参与者时，显然它们不是非常有效的</a:t>
            </a:r>
          </a:p>
          <a:p>
            <a:pPr eaLnBrk="1" hangingPunct="1">
              <a:lnSpc>
                <a:spcPct val="110000"/>
              </a:lnSpc>
            </a:pPr>
            <a:r>
              <a:rPr lang="zh-CN" altLang="en-US" sz="2800" dirty="0" smtClean="0"/>
              <a:t>用例捕获功能需求，因此它们对于系统的非功能需求作用不大</a:t>
            </a:r>
          </a:p>
          <a:p>
            <a:pPr lvl="1" eaLnBrk="1" hangingPunct="1"/>
            <a:endParaRPr kumimoji="0" lang="zh-CN" altLang="en-US" sz="2400" dirty="0" smtClean="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793AF2B0-1981-4DCB-BE44-66C5344CA22A}" type="slidenum">
              <a:rPr kumimoji="0" lang="en-US" altLang="zh-CN" sz="1400" b="0" smtClean="0">
                <a:solidFill>
                  <a:schemeClr val="accent2"/>
                </a:solidFill>
              </a:rPr>
              <a:pPr>
                <a:spcBef>
                  <a:spcPct val="0"/>
                </a:spcBef>
                <a:buClrTx/>
                <a:buSzTx/>
                <a:buFontTx/>
                <a:buNone/>
              </a:pPr>
              <a:t>108</a:t>
            </a:fld>
            <a:r>
              <a:rPr kumimoji="0" lang="en-US" altLang="zh-CN" sz="1400" b="0" smtClean="0">
                <a:solidFill>
                  <a:schemeClr val="accent2"/>
                </a:solidFill>
              </a:rPr>
              <a:t>-</a:t>
            </a:r>
          </a:p>
        </p:txBody>
      </p:sp>
      <p:sp>
        <p:nvSpPr>
          <p:cNvPr id="101379" name="Rectangle 2"/>
          <p:cNvSpPr>
            <a:spLocks noGrp="1" noChangeArrowheads="1"/>
          </p:cNvSpPr>
          <p:nvPr>
            <p:ph type="title"/>
          </p:nvPr>
        </p:nvSpPr>
        <p:spPr/>
        <p:txBody>
          <a:bodyPr/>
          <a:lstStyle/>
          <a:p>
            <a:pPr eaLnBrk="1" hangingPunct="1"/>
            <a:r>
              <a:rPr lang="zh-CN" altLang="en-US" smtClean="0"/>
              <a:t>适用用例建模的情况</a:t>
            </a:r>
          </a:p>
        </p:txBody>
      </p:sp>
      <p:sp>
        <p:nvSpPr>
          <p:cNvPr id="101380" name="Rectangle 3"/>
          <p:cNvSpPr>
            <a:spLocks noGrp="1" noChangeArrowheads="1"/>
          </p:cNvSpPr>
          <p:nvPr>
            <p:ph type="body" idx="1"/>
          </p:nvPr>
        </p:nvSpPr>
        <p:spPr>
          <a:xfrm>
            <a:off x="684213" y="1628775"/>
            <a:ext cx="7772400" cy="4465638"/>
          </a:xfrm>
        </p:spPr>
        <p:txBody>
          <a:bodyPr/>
          <a:lstStyle/>
          <a:p>
            <a:pPr eaLnBrk="1" hangingPunct="1"/>
            <a:r>
              <a:rPr lang="zh-CN" altLang="en-US" dirty="0" smtClean="0"/>
              <a:t>当遇到下述情况时，用例是需求捕获的最好选择</a:t>
            </a:r>
          </a:p>
          <a:p>
            <a:pPr lvl="1" eaLnBrk="1" hangingPunct="1"/>
            <a:r>
              <a:rPr lang="zh-CN" altLang="en-US" dirty="0" smtClean="0"/>
              <a:t>系统由功能需求所主导</a:t>
            </a:r>
          </a:p>
          <a:p>
            <a:pPr lvl="1" eaLnBrk="1" hangingPunct="1"/>
            <a:r>
              <a:rPr lang="zh-CN" altLang="en-US" dirty="0" smtClean="0"/>
              <a:t>系统具有很多类型的用户，系统对他们提供不同的功能</a:t>
            </a:r>
          </a:p>
          <a:p>
            <a:pPr lvl="1" eaLnBrk="1" hangingPunct="1"/>
            <a:r>
              <a:rPr lang="zh-CN" altLang="en-US" dirty="0" smtClean="0"/>
              <a:t>系统具有很多接口</a:t>
            </a:r>
          </a:p>
          <a:p>
            <a:pPr eaLnBrk="1" hangingPunct="1"/>
            <a:endParaRPr lang="zh-CN" altLang="en-US" sz="3600" dirty="0"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B6601617-F604-4915-911B-0C3666122B3A}" type="slidenum">
              <a:rPr kumimoji="0" lang="en-US" altLang="zh-CN" sz="1400" b="0" smtClean="0">
                <a:solidFill>
                  <a:schemeClr val="accent2"/>
                </a:solidFill>
              </a:rPr>
              <a:pPr>
                <a:spcBef>
                  <a:spcPct val="0"/>
                </a:spcBef>
                <a:buClrTx/>
                <a:buSzTx/>
                <a:buFontTx/>
                <a:buNone/>
              </a:pPr>
              <a:t>109</a:t>
            </a:fld>
            <a:r>
              <a:rPr kumimoji="0" lang="en-US" altLang="zh-CN" sz="1400" b="0" smtClean="0">
                <a:solidFill>
                  <a:schemeClr val="accent2"/>
                </a:solidFill>
              </a:rPr>
              <a:t>-</a:t>
            </a:r>
          </a:p>
        </p:txBody>
      </p:sp>
      <p:sp>
        <p:nvSpPr>
          <p:cNvPr id="102403" name="Rectangle 2"/>
          <p:cNvSpPr>
            <a:spLocks noGrp="1" noChangeArrowheads="1"/>
          </p:cNvSpPr>
          <p:nvPr>
            <p:ph type="title"/>
          </p:nvPr>
        </p:nvSpPr>
        <p:spPr/>
        <p:txBody>
          <a:bodyPr/>
          <a:lstStyle/>
          <a:p>
            <a:pPr eaLnBrk="1" hangingPunct="1"/>
            <a:r>
              <a:rPr lang="zh-CN" altLang="en-US" smtClean="0"/>
              <a:t>不适用用例建模的情况</a:t>
            </a:r>
          </a:p>
        </p:txBody>
      </p:sp>
      <p:sp>
        <p:nvSpPr>
          <p:cNvPr id="102404" name="Rectangle 3"/>
          <p:cNvSpPr>
            <a:spLocks noGrp="1" noChangeArrowheads="1"/>
          </p:cNvSpPr>
          <p:nvPr>
            <p:ph type="body" idx="1"/>
          </p:nvPr>
        </p:nvSpPr>
        <p:spPr>
          <a:xfrm>
            <a:off x="611188" y="1628775"/>
            <a:ext cx="7772400" cy="4465638"/>
          </a:xfrm>
        </p:spPr>
        <p:txBody>
          <a:bodyPr/>
          <a:lstStyle/>
          <a:p>
            <a:pPr eaLnBrk="1" hangingPunct="1"/>
            <a:r>
              <a:rPr kumimoji="0" lang="zh-CN" altLang="en-US" dirty="0" smtClean="0"/>
              <a:t>当遇到下述情况时，用例是一个糟糕的选择：</a:t>
            </a:r>
          </a:p>
          <a:p>
            <a:pPr lvl="1" eaLnBrk="1" hangingPunct="1"/>
            <a:r>
              <a:rPr lang="zh-CN" altLang="en-US" smtClean="0"/>
              <a:t>系统由非功能需求所主导（如：</a:t>
            </a:r>
            <a:r>
              <a:rPr lang="en-US" altLang="zh-CN" dirty="0" smtClean="0"/>
              <a:t>google</a:t>
            </a:r>
            <a:r>
              <a:rPr lang="zh-CN" altLang="en-US" dirty="0" smtClean="0"/>
              <a:t>）</a:t>
            </a:r>
          </a:p>
          <a:p>
            <a:pPr lvl="1" eaLnBrk="1" hangingPunct="1"/>
            <a:r>
              <a:rPr lang="zh-CN" altLang="en-US" dirty="0" smtClean="0"/>
              <a:t>系统具有很少的用户</a:t>
            </a:r>
          </a:p>
          <a:p>
            <a:pPr lvl="1" eaLnBrk="1" hangingPunct="1"/>
            <a:r>
              <a:rPr lang="zh-CN" altLang="en-US" dirty="0" smtClean="0"/>
              <a:t>系统具有很少的接口（非内部功能）</a:t>
            </a:r>
          </a:p>
          <a:p>
            <a:pPr lvl="2" eaLnBrk="1" hangingPunct="1"/>
            <a:r>
              <a:rPr kumimoji="0" lang="zh-CN" altLang="en-US" dirty="0" smtClean="0"/>
              <a:t>如：嵌入式系统、算法复杂但接口少的系统等</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8F1C6564-1CCB-432D-90BF-DA0FC83B273E}" type="slidenum">
              <a:rPr kumimoji="0" lang="en-US" altLang="zh-CN" sz="1400" b="0" smtClean="0">
                <a:solidFill>
                  <a:schemeClr val="accent2"/>
                </a:solidFill>
              </a:rPr>
              <a:pPr>
                <a:spcBef>
                  <a:spcPct val="0"/>
                </a:spcBef>
                <a:buClrTx/>
                <a:buSzTx/>
                <a:buFontTx/>
                <a:buNone/>
              </a:pPr>
              <a:t>11</a:t>
            </a:fld>
            <a:r>
              <a:rPr kumimoji="0" lang="en-US" altLang="zh-CN" sz="1400" b="0" smtClean="0">
                <a:solidFill>
                  <a:schemeClr val="accent2"/>
                </a:solidFill>
              </a:rPr>
              <a:t>-</a:t>
            </a:r>
          </a:p>
        </p:txBody>
      </p:sp>
      <p:sp>
        <p:nvSpPr>
          <p:cNvPr id="13315" name="Rectangle 2"/>
          <p:cNvSpPr>
            <a:spLocks noGrp="1" noChangeArrowheads="1"/>
          </p:cNvSpPr>
          <p:nvPr>
            <p:ph type="title"/>
          </p:nvPr>
        </p:nvSpPr>
        <p:spPr/>
        <p:txBody>
          <a:bodyPr/>
          <a:lstStyle/>
          <a:p>
            <a:pPr eaLnBrk="1" hangingPunct="1"/>
            <a:r>
              <a:rPr lang="zh-CN" altLang="en-US" smtClean="0"/>
              <a:t>什么是需求</a:t>
            </a:r>
          </a:p>
        </p:txBody>
      </p:sp>
      <p:sp>
        <p:nvSpPr>
          <p:cNvPr id="13316" name="Rectangle 3"/>
          <p:cNvSpPr>
            <a:spLocks noGrp="1" noChangeArrowheads="1"/>
          </p:cNvSpPr>
          <p:nvPr>
            <p:ph type="body" idx="1"/>
          </p:nvPr>
        </p:nvSpPr>
        <p:spPr/>
        <p:txBody>
          <a:bodyPr/>
          <a:lstStyle/>
          <a:p>
            <a:pPr eaLnBrk="1" hangingPunct="1"/>
            <a:r>
              <a:rPr lang="zh-CN" altLang="en-US" sz="2800" dirty="0" smtClean="0"/>
              <a:t>需求：系统必须满足的条件或具备的能力</a:t>
            </a:r>
          </a:p>
          <a:p>
            <a:pPr eaLnBrk="1" hangingPunct="1"/>
            <a:r>
              <a:rPr lang="zh-CN" altLang="en-US" sz="2800" dirty="0" smtClean="0"/>
              <a:t>理解需求的目的：建造</a:t>
            </a:r>
            <a:r>
              <a:rPr lang="zh-CN" altLang="en-US" sz="2800" dirty="0" smtClean="0">
                <a:latin typeface="Times New Roman" pitchFamily="18" charset="0"/>
              </a:rPr>
              <a:t>“</a:t>
            </a:r>
            <a:r>
              <a:rPr lang="zh-CN" altLang="en-US" sz="2800" dirty="0" smtClean="0"/>
              <a:t>正确</a:t>
            </a:r>
            <a:r>
              <a:rPr lang="zh-CN" altLang="en-US" sz="2800" dirty="0" smtClean="0">
                <a:latin typeface="Times New Roman" pitchFamily="18" charset="0"/>
              </a:rPr>
              <a:t>”</a:t>
            </a:r>
            <a:r>
              <a:rPr lang="zh-CN" altLang="en-US" sz="2800" dirty="0" smtClean="0"/>
              <a:t>的系统</a:t>
            </a:r>
          </a:p>
          <a:p>
            <a:pPr eaLnBrk="1" hangingPunct="1"/>
            <a:r>
              <a:rPr lang="en-US" altLang="zh-CN" sz="2800" dirty="0" smtClean="0">
                <a:solidFill>
                  <a:schemeClr val="tx2"/>
                </a:solidFill>
              </a:rPr>
              <a:t>Robert Grady</a:t>
            </a:r>
            <a:r>
              <a:rPr lang="zh-CN" altLang="en-US" sz="2800" dirty="0" smtClean="0">
                <a:solidFill>
                  <a:schemeClr val="tx2"/>
                </a:solidFill>
              </a:rPr>
              <a:t>软件质量准则</a:t>
            </a:r>
            <a:r>
              <a:rPr lang="zh-CN" altLang="en-US" sz="2800" dirty="0" smtClean="0">
                <a:solidFill>
                  <a:schemeClr val="tx2"/>
                </a:solidFill>
                <a:latin typeface="Times New Roman" pitchFamily="18" charset="0"/>
              </a:rPr>
              <a:t>“</a:t>
            </a:r>
            <a:r>
              <a:rPr lang="en-US" altLang="zh-CN" sz="2800" dirty="0" smtClean="0">
                <a:solidFill>
                  <a:schemeClr val="tx2"/>
                </a:solidFill>
              </a:rPr>
              <a:t>FURPS</a:t>
            </a:r>
            <a:r>
              <a:rPr lang="en-US" altLang="zh-CN" sz="2800" dirty="0" smtClean="0">
                <a:solidFill>
                  <a:schemeClr val="tx2"/>
                </a:solidFill>
                <a:latin typeface="Times New Roman" pitchFamily="18" charset="0"/>
              </a:rPr>
              <a:t>”</a:t>
            </a:r>
            <a:endParaRPr lang="en-US" altLang="zh-CN" sz="2800" dirty="0" smtClean="0">
              <a:solidFill>
                <a:schemeClr val="tx2"/>
              </a:solidFill>
            </a:endParaRPr>
          </a:p>
          <a:p>
            <a:pPr lvl="1" eaLnBrk="1" hangingPunct="1"/>
            <a:r>
              <a:rPr lang="zh-CN" altLang="en-US" sz="2400" dirty="0" smtClean="0"/>
              <a:t>功能性（</a:t>
            </a:r>
            <a:r>
              <a:rPr lang="en-US" altLang="zh-CN" sz="2400" dirty="0" smtClean="0"/>
              <a:t>Functionality</a:t>
            </a:r>
            <a:r>
              <a:rPr lang="zh-CN" altLang="en-US" sz="2400" dirty="0" smtClean="0"/>
              <a:t>）</a:t>
            </a:r>
          </a:p>
          <a:p>
            <a:pPr lvl="1" eaLnBrk="1" hangingPunct="1"/>
            <a:r>
              <a:rPr lang="zh-CN" altLang="en-US" sz="2400" dirty="0" smtClean="0"/>
              <a:t>使用性（</a:t>
            </a:r>
            <a:r>
              <a:rPr lang="en-US" altLang="zh-CN" sz="2400" dirty="0" smtClean="0"/>
              <a:t>Usability</a:t>
            </a:r>
            <a:r>
              <a:rPr lang="zh-CN" altLang="en-US" sz="2400" dirty="0" smtClean="0"/>
              <a:t>）</a:t>
            </a:r>
          </a:p>
          <a:p>
            <a:pPr lvl="1" eaLnBrk="1" hangingPunct="1"/>
            <a:r>
              <a:rPr lang="zh-CN" altLang="en-US" sz="2400" dirty="0" smtClean="0"/>
              <a:t>可靠性（</a:t>
            </a:r>
            <a:r>
              <a:rPr lang="en-US" altLang="zh-CN" sz="2400" dirty="0" smtClean="0"/>
              <a:t>Reliability</a:t>
            </a:r>
            <a:r>
              <a:rPr lang="zh-CN" altLang="en-US" sz="2400" dirty="0" smtClean="0"/>
              <a:t>）</a:t>
            </a:r>
          </a:p>
          <a:p>
            <a:pPr lvl="1" eaLnBrk="1" hangingPunct="1"/>
            <a:r>
              <a:rPr lang="zh-CN" altLang="en-US" sz="2400" dirty="0" smtClean="0"/>
              <a:t>性能（</a:t>
            </a:r>
            <a:r>
              <a:rPr lang="en-US" altLang="zh-CN" sz="2400" dirty="0" smtClean="0"/>
              <a:t>Performance</a:t>
            </a:r>
            <a:r>
              <a:rPr lang="zh-CN" altLang="en-US" sz="2400" dirty="0" smtClean="0"/>
              <a:t>）</a:t>
            </a:r>
          </a:p>
          <a:p>
            <a:pPr lvl="1" eaLnBrk="1" hangingPunct="1"/>
            <a:r>
              <a:rPr lang="zh-CN" altLang="en-US" sz="2400" dirty="0" smtClean="0"/>
              <a:t>可支持性（</a:t>
            </a:r>
            <a:r>
              <a:rPr lang="en-US" altLang="zh-CN" sz="2400" dirty="0" smtClean="0"/>
              <a:t>Supportability</a:t>
            </a:r>
            <a:r>
              <a:rPr lang="zh-CN" altLang="en-US" sz="2400" dirty="0" smtClean="0"/>
              <a:t>）</a:t>
            </a:r>
          </a:p>
        </p:txBody>
      </p:sp>
      <p:sp>
        <p:nvSpPr>
          <p:cNvPr id="13317" name="AutoShape 4"/>
          <p:cNvSpPr>
            <a:spLocks/>
          </p:cNvSpPr>
          <p:nvPr/>
        </p:nvSpPr>
        <p:spPr bwMode="auto">
          <a:xfrm>
            <a:off x="5508625" y="3789363"/>
            <a:ext cx="358775" cy="1439862"/>
          </a:xfrm>
          <a:prstGeom prst="rightBrace">
            <a:avLst>
              <a:gd name="adj1" fmla="val 33444"/>
              <a:gd name="adj2" fmla="val 25907"/>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b="0"/>
          </a:p>
        </p:txBody>
      </p:sp>
      <p:sp>
        <p:nvSpPr>
          <p:cNvPr id="13318" name="Text Box 5"/>
          <p:cNvSpPr txBox="1">
            <a:spLocks noChangeArrowheads="1"/>
          </p:cNvSpPr>
          <p:nvPr/>
        </p:nvSpPr>
        <p:spPr bwMode="auto">
          <a:xfrm>
            <a:off x="5867400" y="3933825"/>
            <a:ext cx="2160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50000"/>
              </a:spcBef>
              <a:buClrTx/>
              <a:buSzTx/>
              <a:buFontTx/>
              <a:buNone/>
            </a:pPr>
            <a:r>
              <a:rPr kumimoji="0" lang="zh-CN" altLang="en-US" sz="2400">
                <a:solidFill>
                  <a:schemeClr val="hlink"/>
                </a:solidFill>
                <a:latin typeface="Arial" charset="0"/>
              </a:rPr>
              <a:t>非功能性需求</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6DF4FE9E-07DB-4E68-9770-3DEAC5DB2933}" type="slidenum">
              <a:rPr kumimoji="0" lang="en-US" altLang="zh-CN" sz="1400" b="0" smtClean="0">
                <a:solidFill>
                  <a:schemeClr val="accent2"/>
                </a:solidFill>
              </a:rPr>
              <a:pPr>
                <a:spcBef>
                  <a:spcPct val="0"/>
                </a:spcBef>
                <a:buClrTx/>
                <a:buSzTx/>
                <a:buFontTx/>
                <a:buNone/>
              </a:pPr>
              <a:t>110</a:t>
            </a:fld>
            <a:r>
              <a:rPr kumimoji="0" lang="en-US" altLang="zh-CN" sz="1400" b="0" smtClean="0">
                <a:solidFill>
                  <a:schemeClr val="accent2"/>
                </a:solidFill>
              </a:rPr>
              <a:t>-</a:t>
            </a:r>
          </a:p>
        </p:txBody>
      </p:sp>
      <p:sp>
        <p:nvSpPr>
          <p:cNvPr id="103427" name="Rectangle 2"/>
          <p:cNvSpPr>
            <a:spLocks noGrp="1" noChangeArrowheads="1"/>
          </p:cNvSpPr>
          <p:nvPr>
            <p:ph type="title"/>
          </p:nvPr>
        </p:nvSpPr>
        <p:spPr/>
        <p:txBody>
          <a:bodyPr/>
          <a:lstStyle/>
          <a:p>
            <a:pPr eaLnBrk="1" hangingPunct="1"/>
            <a:r>
              <a:rPr lang="zh-CN" altLang="en-US" smtClean="0"/>
              <a:t>本章目录</a:t>
            </a:r>
          </a:p>
        </p:txBody>
      </p:sp>
      <p:sp>
        <p:nvSpPr>
          <p:cNvPr id="103428" name="Rectangle 3"/>
          <p:cNvSpPr>
            <a:spLocks noGrp="1" noChangeArrowheads="1"/>
          </p:cNvSpPr>
          <p:nvPr>
            <p:ph type="body" idx="1"/>
          </p:nvPr>
        </p:nvSpPr>
        <p:spPr>
          <a:xfrm>
            <a:off x="755650" y="1628775"/>
            <a:ext cx="7632700" cy="4465638"/>
          </a:xfrm>
        </p:spPr>
        <p:txBody>
          <a:bodyPr/>
          <a:lstStyle/>
          <a:p>
            <a:pPr eaLnBrk="1" hangingPunct="1"/>
            <a:r>
              <a:rPr lang="en-US" altLang="zh-CN" dirty="0" smtClean="0"/>
              <a:t>3.1 </a:t>
            </a:r>
            <a:r>
              <a:rPr lang="zh-CN" altLang="en-US" dirty="0" smtClean="0"/>
              <a:t>前言</a:t>
            </a:r>
            <a:r>
              <a:rPr lang="zh-CN" altLang="en-US" dirty="0" smtClean="0">
                <a:solidFill>
                  <a:schemeClr val="hlink"/>
                </a:solidFill>
              </a:rPr>
              <a:t> </a:t>
            </a:r>
          </a:p>
          <a:p>
            <a:pPr eaLnBrk="1" hangingPunct="1"/>
            <a:r>
              <a:rPr lang="en-US" altLang="zh-CN" dirty="0" smtClean="0"/>
              <a:t>3.2 </a:t>
            </a:r>
            <a:r>
              <a:rPr lang="zh-CN" altLang="en-US" dirty="0" smtClean="0"/>
              <a:t>需求</a:t>
            </a:r>
          </a:p>
          <a:p>
            <a:pPr eaLnBrk="1" hangingPunct="1"/>
            <a:r>
              <a:rPr lang="en-US" altLang="zh-CN" dirty="0" smtClean="0"/>
              <a:t>3.3 </a:t>
            </a:r>
            <a:r>
              <a:rPr lang="zh-CN" altLang="en-US" dirty="0" smtClean="0"/>
              <a:t>基于用例的</a:t>
            </a:r>
            <a:r>
              <a:rPr lang="zh-CN" altLang="en-US" dirty="0"/>
              <a:t>需求建模过程</a:t>
            </a:r>
            <a:endParaRPr lang="zh-CN" altLang="en-US" dirty="0" smtClean="0"/>
          </a:p>
          <a:p>
            <a:pPr eaLnBrk="1" hangingPunct="1"/>
            <a:r>
              <a:rPr lang="en-US" altLang="zh-CN" dirty="0" smtClean="0">
                <a:solidFill>
                  <a:schemeClr val="hlink"/>
                </a:solidFill>
              </a:rPr>
              <a:t>3.4 </a:t>
            </a:r>
            <a:r>
              <a:rPr lang="zh-CN" altLang="en-US" dirty="0" smtClean="0">
                <a:solidFill>
                  <a:schemeClr val="hlink"/>
                </a:solidFill>
              </a:rPr>
              <a:t>用例建模示例</a:t>
            </a:r>
          </a:p>
          <a:p>
            <a:pPr lvl="1" eaLnBrk="1" hangingPunct="1"/>
            <a:r>
              <a:rPr lang="zh-CN" altLang="en-US" sz="2400" dirty="0" smtClean="0"/>
              <a:t>某学校网上选课系统</a:t>
            </a:r>
            <a:endParaRPr lang="en-US" altLang="zh-CN" sz="2400" dirty="0" smtClean="0"/>
          </a:p>
          <a:p>
            <a:pPr lvl="1" eaLnBrk="1" hangingPunct="1"/>
            <a:r>
              <a:rPr lang="zh-CN" altLang="en-US" sz="2400" dirty="0" smtClean="0"/>
              <a:t>图书馆的图书借阅</a:t>
            </a:r>
          </a:p>
          <a:p>
            <a:pPr eaLnBrk="1" hangingPunct="1"/>
            <a:endParaRPr lang="zh-CN" altLang="en-US" dirty="0" smtClean="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06797CA3-6D80-44FD-8313-CC7651AA7CD9}" type="slidenum">
              <a:rPr kumimoji="0" lang="en-US" altLang="zh-CN" sz="1400" b="0" smtClean="0">
                <a:solidFill>
                  <a:schemeClr val="accent2"/>
                </a:solidFill>
              </a:rPr>
              <a:pPr>
                <a:spcBef>
                  <a:spcPct val="0"/>
                </a:spcBef>
                <a:buClrTx/>
                <a:buSzTx/>
                <a:buFontTx/>
                <a:buNone/>
              </a:pPr>
              <a:t>111</a:t>
            </a:fld>
            <a:r>
              <a:rPr kumimoji="0" lang="en-US" altLang="zh-CN" sz="1400" b="0" smtClean="0">
                <a:solidFill>
                  <a:schemeClr val="accent2"/>
                </a:solidFill>
              </a:rPr>
              <a:t>-</a:t>
            </a:r>
          </a:p>
        </p:txBody>
      </p:sp>
      <p:sp>
        <p:nvSpPr>
          <p:cNvPr id="104451" name="Rectangle 2"/>
          <p:cNvSpPr>
            <a:spLocks noGrp="1" noChangeArrowheads="1"/>
          </p:cNvSpPr>
          <p:nvPr>
            <p:ph type="title"/>
          </p:nvPr>
        </p:nvSpPr>
        <p:spPr>
          <a:xfrm>
            <a:off x="468313" y="765175"/>
            <a:ext cx="8208962" cy="703263"/>
          </a:xfrm>
        </p:spPr>
        <p:txBody>
          <a:bodyPr/>
          <a:lstStyle/>
          <a:p>
            <a:pPr eaLnBrk="1" hangingPunct="1"/>
            <a:r>
              <a:rPr lang="zh-CN" altLang="en-US" sz="3600" dirty="0" smtClean="0"/>
              <a:t>用例</a:t>
            </a:r>
            <a:r>
              <a:rPr lang="zh-CN" altLang="en-US" sz="3600" dirty="0"/>
              <a:t>建模</a:t>
            </a:r>
            <a:r>
              <a:rPr kumimoji="0" lang="zh-CN" altLang="en-US" sz="3600" dirty="0" smtClean="0"/>
              <a:t>示例</a:t>
            </a:r>
            <a:r>
              <a:rPr kumimoji="0" lang="en-US" altLang="zh-CN" sz="3600" dirty="0" smtClean="0"/>
              <a:t>1</a:t>
            </a:r>
            <a:r>
              <a:rPr kumimoji="0" lang="zh-CN" altLang="en-US" sz="3600" dirty="0" smtClean="0"/>
              <a:t>：</a:t>
            </a:r>
            <a:r>
              <a:rPr lang="zh-CN" altLang="en-US" sz="3600" dirty="0" smtClean="0"/>
              <a:t>某学校网上选课系统</a:t>
            </a:r>
          </a:p>
        </p:txBody>
      </p:sp>
      <p:sp>
        <p:nvSpPr>
          <p:cNvPr id="104452" name="Rectangle 3"/>
          <p:cNvSpPr>
            <a:spLocks noChangeArrowheads="1"/>
          </p:cNvSpPr>
          <p:nvPr/>
        </p:nvSpPr>
        <p:spPr bwMode="auto">
          <a:xfrm>
            <a:off x="323850" y="1773238"/>
            <a:ext cx="8137525" cy="3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lnSpc>
                <a:spcPct val="130000"/>
              </a:lnSpc>
              <a:buFont typeface="Wingdings" pitchFamily="2" charset="2"/>
              <a:buNone/>
            </a:pPr>
            <a:r>
              <a:rPr lang="zh-CN" altLang="en-US" sz="2400" b="0">
                <a:latin typeface="宋体" pitchFamily="2" charset="-122"/>
              </a:rPr>
              <a:t>     </a:t>
            </a:r>
            <a:r>
              <a:rPr lang="zh-CN" altLang="en-US" sz="2800">
                <a:latin typeface="宋体" pitchFamily="2" charset="-122"/>
              </a:rPr>
              <a:t>管理员通过学校网络课程管理系统，建立本学期要开设的各种课程，将课程信息发布网上，并可以对课程进行改动和删除。</a:t>
            </a:r>
          </a:p>
          <a:p>
            <a:pPr eaLnBrk="1" hangingPunct="1">
              <a:lnSpc>
                <a:spcPct val="130000"/>
              </a:lnSpc>
              <a:buFont typeface="Wingdings" pitchFamily="2" charset="2"/>
              <a:buNone/>
            </a:pPr>
            <a:r>
              <a:rPr lang="zh-CN" altLang="en-US" sz="2800">
                <a:latin typeface="宋体" pitchFamily="2" charset="-122"/>
              </a:rPr>
              <a:t>    学生通过自己的计算机进入系统，可以浏览课程目录，查询课程详细信息，选择课程，网上支付课程费用。</a:t>
            </a:r>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B38579D8-6558-459C-89B4-4F6E12C18329}" type="slidenum">
              <a:rPr kumimoji="0" lang="en-US" altLang="zh-CN" sz="1400" b="0" smtClean="0">
                <a:solidFill>
                  <a:schemeClr val="accent2"/>
                </a:solidFill>
              </a:rPr>
              <a:pPr>
                <a:spcBef>
                  <a:spcPct val="0"/>
                </a:spcBef>
                <a:buClrTx/>
                <a:buSzTx/>
                <a:buFontTx/>
                <a:buNone/>
              </a:pPr>
              <a:t>112</a:t>
            </a:fld>
            <a:r>
              <a:rPr kumimoji="0" lang="en-US" altLang="zh-CN" sz="1400" b="0" smtClean="0">
                <a:solidFill>
                  <a:schemeClr val="accent2"/>
                </a:solidFill>
              </a:rPr>
              <a:t>-</a:t>
            </a:r>
          </a:p>
        </p:txBody>
      </p:sp>
      <p:sp>
        <p:nvSpPr>
          <p:cNvPr id="105475" name="Rectangle 2"/>
          <p:cNvSpPr>
            <a:spLocks noChangeArrowheads="1"/>
          </p:cNvSpPr>
          <p:nvPr/>
        </p:nvSpPr>
        <p:spPr bwMode="auto">
          <a:xfrm>
            <a:off x="395288" y="836613"/>
            <a:ext cx="8137525"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lnSpc>
                <a:spcPct val="110000"/>
              </a:lnSpc>
              <a:buFont typeface="Wingdings" pitchFamily="2" charset="2"/>
              <a:buNone/>
            </a:pPr>
            <a:r>
              <a:rPr lang="zh-CN" altLang="en-US" sz="2800" dirty="0"/>
              <a:t>① 找出系统外部参与者，确定系统边界和</a:t>
            </a:r>
            <a:r>
              <a:rPr lang="zh-CN" altLang="en-US" sz="2800" dirty="0" smtClean="0"/>
              <a:t>范围    </a:t>
            </a:r>
            <a:endParaRPr lang="zh-CN" altLang="en-US" sz="2800" dirty="0"/>
          </a:p>
        </p:txBody>
      </p:sp>
      <p:pic>
        <p:nvPicPr>
          <p:cNvPr id="1054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675" y="2565400"/>
            <a:ext cx="3240088"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F3EFCBC9-2012-4A22-A6F9-EC5CD8173719}" type="slidenum">
              <a:rPr kumimoji="0" lang="en-US" altLang="zh-CN" sz="1400" b="0" smtClean="0">
                <a:solidFill>
                  <a:schemeClr val="accent2"/>
                </a:solidFill>
              </a:rPr>
              <a:pPr>
                <a:spcBef>
                  <a:spcPct val="0"/>
                </a:spcBef>
                <a:buClrTx/>
                <a:buSzTx/>
                <a:buFontTx/>
                <a:buNone/>
              </a:pPr>
              <a:t>113</a:t>
            </a:fld>
            <a:r>
              <a:rPr kumimoji="0" lang="en-US" altLang="zh-CN" sz="1400" b="0" smtClean="0">
                <a:solidFill>
                  <a:schemeClr val="accent2"/>
                </a:solidFill>
              </a:rPr>
              <a:t>-</a:t>
            </a:r>
          </a:p>
        </p:txBody>
      </p:sp>
      <p:sp>
        <p:nvSpPr>
          <p:cNvPr id="106499" name="Rectangle 2"/>
          <p:cNvSpPr>
            <a:spLocks noChangeArrowheads="1"/>
          </p:cNvSpPr>
          <p:nvPr/>
        </p:nvSpPr>
        <p:spPr bwMode="auto">
          <a:xfrm>
            <a:off x="468313" y="838200"/>
            <a:ext cx="813752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lnSpc>
                <a:spcPct val="110000"/>
              </a:lnSpc>
              <a:buFont typeface="Wingdings" pitchFamily="2" charset="2"/>
              <a:buNone/>
            </a:pPr>
            <a:r>
              <a:rPr lang="zh-CN" altLang="en-US" sz="2800" dirty="0"/>
              <a:t>② 确定各参与者所期望的系统</a:t>
            </a:r>
            <a:r>
              <a:rPr lang="zh-CN" altLang="en-US" sz="2800" dirty="0" smtClean="0"/>
              <a:t>行为</a:t>
            </a:r>
            <a:r>
              <a:rPr lang="zh-CN" altLang="en-US" sz="2400" b="0" dirty="0" smtClean="0"/>
              <a:t>    </a:t>
            </a:r>
            <a:endParaRPr lang="zh-CN" altLang="en-US" sz="2400" b="0" dirty="0"/>
          </a:p>
        </p:txBody>
      </p:sp>
      <p:sp>
        <p:nvSpPr>
          <p:cNvPr id="106500" name="Text Box 4"/>
          <p:cNvSpPr txBox="1">
            <a:spLocks noChangeArrowheads="1"/>
          </p:cNvSpPr>
          <p:nvPr/>
        </p:nvSpPr>
        <p:spPr bwMode="auto">
          <a:xfrm>
            <a:off x="468313" y="1916113"/>
            <a:ext cx="4248150" cy="210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50000"/>
              </a:spcBef>
              <a:buClrTx/>
              <a:buSzTx/>
              <a:buFontTx/>
              <a:buNone/>
            </a:pPr>
            <a:r>
              <a:rPr kumimoji="0" lang="zh-CN" altLang="en-US" sz="2400">
                <a:latin typeface="Arial" charset="0"/>
              </a:rPr>
              <a:t>管理员： 建立课程</a:t>
            </a:r>
          </a:p>
          <a:p>
            <a:pPr>
              <a:spcBef>
                <a:spcPct val="50000"/>
              </a:spcBef>
              <a:buClrTx/>
              <a:buSzTx/>
              <a:buFontTx/>
              <a:buNone/>
            </a:pPr>
            <a:r>
              <a:rPr kumimoji="0" lang="zh-CN" altLang="en-US" sz="2400">
                <a:latin typeface="Arial" charset="0"/>
              </a:rPr>
              <a:t>                发布课程</a:t>
            </a:r>
          </a:p>
          <a:p>
            <a:pPr>
              <a:spcBef>
                <a:spcPct val="50000"/>
              </a:spcBef>
              <a:buClrTx/>
              <a:buSzTx/>
              <a:buFontTx/>
              <a:buNone/>
            </a:pPr>
            <a:r>
              <a:rPr kumimoji="0" lang="zh-CN" altLang="en-US" sz="2400">
                <a:latin typeface="Arial" charset="0"/>
              </a:rPr>
              <a:t>                修改课程信息</a:t>
            </a:r>
          </a:p>
          <a:p>
            <a:pPr>
              <a:spcBef>
                <a:spcPct val="50000"/>
              </a:spcBef>
              <a:buClrTx/>
              <a:buSzTx/>
              <a:buFontTx/>
              <a:buNone/>
            </a:pPr>
            <a:r>
              <a:rPr kumimoji="0" lang="zh-CN" altLang="en-US" sz="2400">
                <a:latin typeface="Arial" charset="0"/>
              </a:rPr>
              <a:t>                删除课程</a:t>
            </a:r>
          </a:p>
        </p:txBody>
      </p:sp>
      <p:sp>
        <p:nvSpPr>
          <p:cNvPr id="106501" name="Text Box 5"/>
          <p:cNvSpPr txBox="1">
            <a:spLocks noChangeArrowheads="1"/>
          </p:cNvSpPr>
          <p:nvPr/>
        </p:nvSpPr>
        <p:spPr bwMode="auto">
          <a:xfrm>
            <a:off x="4211638" y="1916113"/>
            <a:ext cx="424815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50000"/>
              </a:spcBef>
              <a:buClrTx/>
              <a:buSzTx/>
              <a:buFontTx/>
              <a:buNone/>
            </a:pPr>
            <a:r>
              <a:rPr kumimoji="0" lang="zh-CN" altLang="en-US" sz="2400" dirty="0" smtClean="0">
                <a:latin typeface="Arial" charset="0"/>
              </a:rPr>
              <a:t> 学生</a:t>
            </a:r>
            <a:r>
              <a:rPr kumimoji="0" lang="zh-CN" altLang="en-US" sz="2400" dirty="0">
                <a:latin typeface="Arial" charset="0"/>
              </a:rPr>
              <a:t>： </a:t>
            </a:r>
            <a:r>
              <a:rPr kumimoji="0" lang="zh-CN" altLang="en-US" sz="2400" dirty="0" smtClean="0">
                <a:latin typeface="Arial" charset="0"/>
              </a:rPr>
              <a:t>浏览</a:t>
            </a:r>
            <a:r>
              <a:rPr kumimoji="0" lang="zh-CN" altLang="en-US" sz="2400" dirty="0">
                <a:latin typeface="Arial" charset="0"/>
              </a:rPr>
              <a:t>课程目录</a:t>
            </a:r>
          </a:p>
          <a:p>
            <a:pPr>
              <a:spcBef>
                <a:spcPct val="50000"/>
              </a:spcBef>
              <a:buClrTx/>
              <a:buSzTx/>
              <a:buFontTx/>
              <a:buNone/>
            </a:pPr>
            <a:r>
              <a:rPr kumimoji="0" lang="zh-CN" altLang="en-US" sz="2400" dirty="0">
                <a:latin typeface="Arial" charset="0"/>
              </a:rPr>
              <a:t>             </a:t>
            </a:r>
            <a:r>
              <a:rPr kumimoji="0" lang="zh-CN" altLang="en-US" sz="2400" dirty="0" smtClean="0">
                <a:latin typeface="Arial" charset="0"/>
              </a:rPr>
              <a:t>查询</a:t>
            </a:r>
            <a:r>
              <a:rPr kumimoji="0" lang="zh-CN" altLang="en-US" sz="2400" dirty="0">
                <a:latin typeface="Arial" charset="0"/>
              </a:rPr>
              <a:t>课程信息</a:t>
            </a:r>
          </a:p>
          <a:p>
            <a:pPr>
              <a:spcBef>
                <a:spcPct val="50000"/>
              </a:spcBef>
              <a:buClrTx/>
              <a:buSzTx/>
              <a:buFontTx/>
              <a:buNone/>
            </a:pPr>
            <a:r>
              <a:rPr kumimoji="0" lang="zh-CN" altLang="en-US" sz="2400" dirty="0">
                <a:latin typeface="Arial" charset="0"/>
              </a:rPr>
              <a:t>             </a:t>
            </a:r>
            <a:r>
              <a:rPr kumimoji="0" lang="zh-CN" altLang="en-US" sz="2400" dirty="0" smtClean="0">
                <a:latin typeface="Arial" charset="0"/>
              </a:rPr>
              <a:t>选择</a:t>
            </a:r>
            <a:r>
              <a:rPr kumimoji="0" lang="zh-CN" altLang="en-US" sz="2400" dirty="0">
                <a:latin typeface="Arial" charset="0"/>
              </a:rPr>
              <a:t>课程</a:t>
            </a:r>
          </a:p>
          <a:p>
            <a:pPr>
              <a:spcBef>
                <a:spcPct val="50000"/>
              </a:spcBef>
              <a:buClrTx/>
              <a:buSzTx/>
              <a:buFontTx/>
              <a:buNone/>
            </a:pPr>
            <a:r>
              <a:rPr kumimoji="0" lang="zh-CN" altLang="en-US" sz="2400" dirty="0">
                <a:latin typeface="Arial" charset="0"/>
              </a:rPr>
              <a:t>             </a:t>
            </a:r>
            <a:r>
              <a:rPr kumimoji="0" lang="zh-CN" altLang="en-US" sz="2400" dirty="0" smtClean="0">
                <a:latin typeface="Arial" charset="0"/>
              </a:rPr>
              <a:t>网上</a:t>
            </a:r>
            <a:r>
              <a:rPr kumimoji="0" lang="zh-CN" altLang="en-US" sz="2400" dirty="0">
                <a:latin typeface="Arial" charset="0"/>
              </a:rPr>
              <a:t>付费</a:t>
            </a:r>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1EC60ACA-B32F-48D5-8E4D-F0A0EB887E64}" type="slidenum">
              <a:rPr kumimoji="0" lang="en-US" altLang="zh-CN" sz="1400" b="0" smtClean="0">
                <a:solidFill>
                  <a:schemeClr val="accent2"/>
                </a:solidFill>
              </a:rPr>
              <a:pPr>
                <a:spcBef>
                  <a:spcPct val="0"/>
                </a:spcBef>
                <a:buClrTx/>
                <a:buSzTx/>
                <a:buFontTx/>
                <a:buNone/>
              </a:pPr>
              <a:t>114</a:t>
            </a:fld>
            <a:r>
              <a:rPr kumimoji="0" lang="en-US" altLang="zh-CN" sz="1400" b="0" smtClean="0">
                <a:solidFill>
                  <a:schemeClr val="accent2"/>
                </a:solidFill>
              </a:rPr>
              <a:t>-</a:t>
            </a:r>
          </a:p>
        </p:txBody>
      </p:sp>
      <p:sp>
        <p:nvSpPr>
          <p:cNvPr id="107523" name="Rectangle 2"/>
          <p:cNvSpPr>
            <a:spLocks noChangeArrowheads="1"/>
          </p:cNvSpPr>
          <p:nvPr/>
        </p:nvSpPr>
        <p:spPr bwMode="auto">
          <a:xfrm>
            <a:off x="466725" y="836613"/>
            <a:ext cx="81375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lnSpc>
                <a:spcPct val="110000"/>
              </a:lnSpc>
              <a:buFont typeface="Wingdings" pitchFamily="2" charset="2"/>
              <a:buNone/>
            </a:pPr>
            <a:r>
              <a:rPr lang="zh-CN" altLang="en-US" sz="2800" dirty="0"/>
              <a:t>③ 把这些系统行为命名为</a:t>
            </a:r>
            <a:r>
              <a:rPr lang="zh-CN" altLang="en-US" sz="2800" dirty="0" smtClean="0"/>
              <a:t>用例</a:t>
            </a:r>
            <a:r>
              <a:rPr lang="zh-CN" altLang="en-US" sz="2400" b="0" dirty="0" smtClean="0"/>
              <a:t>   </a:t>
            </a:r>
            <a:endParaRPr lang="zh-CN" altLang="en-US" sz="2400" b="0" dirty="0"/>
          </a:p>
        </p:txBody>
      </p:sp>
      <p:pic>
        <p:nvPicPr>
          <p:cNvPr id="1075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276475"/>
            <a:ext cx="7124700"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50FF9629-CA02-4D78-B4BF-8164A1A96308}" type="slidenum">
              <a:rPr kumimoji="0" lang="en-US" altLang="zh-CN" sz="1400" b="0" smtClean="0">
                <a:solidFill>
                  <a:schemeClr val="accent2"/>
                </a:solidFill>
              </a:rPr>
              <a:pPr>
                <a:spcBef>
                  <a:spcPct val="0"/>
                </a:spcBef>
                <a:buClrTx/>
                <a:buSzTx/>
                <a:buFontTx/>
                <a:buNone/>
              </a:pPr>
              <a:t>115</a:t>
            </a:fld>
            <a:r>
              <a:rPr kumimoji="0" lang="en-US" altLang="zh-CN" sz="1400" b="0" smtClean="0">
                <a:solidFill>
                  <a:schemeClr val="accent2"/>
                </a:solidFill>
              </a:rPr>
              <a:t>-</a:t>
            </a:r>
          </a:p>
        </p:txBody>
      </p:sp>
      <p:sp>
        <p:nvSpPr>
          <p:cNvPr id="108547" name="Rectangle 2"/>
          <p:cNvSpPr>
            <a:spLocks noChangeArrowheads="1"/>
          </p:cNvSpPr>
          <p:nvPr/>
        </p:nvSpPr>
        <p:spPr bwMode="auto">
          <a:xfrm>
            <a:off x="684213" y="836613"/>
            <a:ext cx="81375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lnSpc>
                <a:spcPct val="110000"/>
              </a:lnSpc>
              <a:buFont typeface="Wingdings" pitchFamily="2" charset="2"/>
              <a:buNone/>
            </a:pPr>
            <a:r>
              <a:rPr lang="zh-CN" altLang="en-US" sz="2800" dirty="0"/>
              <a:t>④ 绘制用</a:t>
            </a:r>
            <a:r>
              <a:rPr lang="zh-CN" altLang="en-US" sz="2800" dirty="0" smtClean="0"/>
              <a:t>例图    </a:t>
            </a:r>
            <a:endParaRPr lang="zh-CN" altLang="en-US" sz="2800" dirty="0"/>
          </a:p>
        </p:txBody>
      </p:sp>
      <p:pic>
        <p:nvPicPr>
          <p:cNvPr id="1085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741488"/>
            <a:ext cx="7848600" cy="413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CA8A0C15-E5D4-4F59-A5DF-731952B55537}" type="slidenum">
              <a:rPr kumimoji="0" lang="en-US" altLang="zh-CN" sz="1400" b="0" smtClean="0">
                <a:solidFill>
                  <a:schemeClr val="accent2"/>
                </a:solidFill>
              </a:rPr>
              <a:pPr>
                <a:spcBef>
                  <a:spcPct val="0"/>
                </a:spcBef>
                <a:buClrTx/>
                <a:buSzTx/>
                <a:buFontTx/>
                <a:buNone/>
              </a:pPr>
              <a:t>116</a:t>
            </a:fld>
            <a:r>
              <a:rPr kumimoji="0" lang="en-US" altLang="zh-CN" sz="1400" b="0" smtClean="0">
                <a:solidFill>
                  <a:schemeClr val="accent2"/>
                </a:solidFill>
              </a:rPr>
              <a:t>-</a:t>
            </a:r>
          </a:p>
        </p:txBody>
      </p:sp>
      <p:sp>
        <p:nvSpPr>
          <p:cNvPr id="109571" name="Rectangle 2"/>
          <p:cNvSpPr>
            <a:spLocks noChangeArrowheads="1"/>
          </p:cNvSpPr>
          <p:nvPr/>
        </p:nvSpPr>
        <p:spPr bwMode="auto">
          <a:xfrm>
            <a:off x="539750" y="549275"/>
            <a:ext cx="8137525" cy="611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lnSpc>
                <a:spcPct val="110000"/>
              </a:lnSpc>
              <a:buFont typeface="Wingdings" pitchFamily="2" charset="2"/>
              <a:buNone/>
            </a:pPr>
            <a:r>
              <a:rPr lang="zh-CN" altLang="en-US" sz="2000" b="0" dirty="0"/>
              <a:t>●</a:t>
            </a:r>
            <a:r>
              <a:rPr lang="zh-CN" altLang="en-US" sz="2000" b="0" dirty="0">
                <a:ea typeface="黑体" pitchFamily="49" charset="-122"/>
              </a:rPr>
              <a:t> 用例：建立课程</a:t>
            </a:r>
          </a:p>
          <a:p>
            <a:pPr eaLnBrk="1" hangingPunct="1">
              <a:lnSpc>
                <a:spcPct val="110000"/>
              </a:lnSpc>
              <a:buFont typeface="Wingdings" pitchFamily="2" charset="2"/>
              <a:buNone/>
            </a:pPr>
            <a:r>
              <a:rPr lang="zh-CN" altLang="en-US" sz="2000" b="0" dirty="0"/>
              <a:t>●</a:t>
            </a:r>
            <a:r>
              <a:rPr lang="zh-CN" altLang="en-US" sz="2000" b="0" dirty="0">
                <a:latin typeface="黑体" pitchFamily="49" charset="-122"/>
                <a:ea typeface="黑体" pitchFamily="49" charset="-122"/>
              </a:rPr>
              <a:t>参与者：管理员</a:t>
            </a:r>
          </a:p>
          <a:p>
            <a:pPr eaLnBrk="1" hangingPunct="1">
              <a:lnSpc>
                <a:spcPct val="110000"/>
              </a:lnSpc>
              <a:buFont typeface="Wingdings" pitchFamily="2" charset="2"/>
              <a:buNone/>
            </a:pPr>
            <a:r>
              <a:rPr lang="zh-CN" altLang="en-US" sz="2000" b="0" dirty="0"/>
              <a:t>●</a:t>
            </a:r>
            <a:r>
              <a:rPr lang="zh-CN" altLang="en-US" sz="2000" b="0" dirty="0">
                <a:latin typeface="黑体" pitchFamily="49" charset="-122"/>
                <a:ea typeface="黑体" pitchFamily="49" charset="-122"/>
              </a:rPr>
              <a:t>事件流：</a:t>
            </a:r>
          </a:p>
          <a:p>
            <a:pPr eaLnBrk="1" hangingPunct="1">
              <a:lnSpc>
                <a:spcPct val="110000"/>
              </a:lnSpc>
              <a:buFont typeface="Wingdings" pitchFamily="2" charset="2"/>
              <a:buNone/>
            </a:pPr>
            <a:r>
              <a:rPr lang="zh-CN" altLang="en-US" sz="2400" b="0" dirty="0">
                <a:latin typeface="黑体" pitchFamily="49" charset="-122"/>
                <a:ea typeface="黑体" pitchFamily="49" charset="-122"/>
              </a:rPr>
              <a:t>  </a:t>
            </a:r>
            <a:r>
              <a:rPr lang="zh-CN" altLang="en-US" sz="2200" b="0" dirty="0"/>
              <a:t>① 管理员选择进入管理界面，用例开始；</a:t>
            </a:r>
          </a:p>
          <a:p>
            <a:pPr eaLnBrk="1" hangingPunct="1">
              <a:lnSpc>
                <a:spcPct val="110000"/>
              </a:lnSpc>
              <a:buFont typeface="Wingdings" pitchFamily="2" charset="2"/>
              <a:buNone/>
            </a:pPr>
            <a:r>
              <a:rPr lang="zh-CN" altLang="en-US" sz="2200" b="0" dirty="0"/>
              <a:t>    ② 系统提示输入管理员密码；</a:t>
            </a:r>
          </a:p>
          <a:p>
            <a:pPr eaLnBrk="1" hangingPunct="1">
              <a:lnSpc>
                <a:spcPct val="110000"/>
              </a:lnSpc>
              <a:buFont typeface="Wingdings" pitchFamily="2" charset="2"/>
              <a:buNone/>
            </a:pPr>
            <a:r>
              <a:rPr lang="zh-CN" altLang="en-US" sz="2200" b="0" dirty="0"/>
              <a:t>    ③ 管理员输入密码；</a:t>
            </a:r>
          </a:p>
          <a:p>
            <a:pPr eaLnBrk="1" hangingPunct="1">
              <a:lnSpc>
                <a:spcPct val="110000"/>
              </a:lnSpc>
              <a:buFont typeface="Wingdings" pitchFamily="2" charset="2"/>
              <a:buNone/>
            </a:pPr>
            <a:r>
              <a:rPr lang="zh-CN" altLang="en-US" sz="2200" b="0" dirty="0"/>
              <a:t>    ④ 系统检验密码；</a:t>
            </a:r>
          </a:p>
          <a:p>
            <a:pPr eaLnBrk="1" hangingPunct="1">
              <a:lnSpc>
                <a:spcPct val="110000"/>
              </a:lnSpc>
              <a:buFont typeface="Wingdings" pitchFamily="2" charset="2"/>
              <a:buNone/>
            </a:pPr>
            <a:r>
              <a:rPr lang="zh-CN" altLang="en-US" sz="2200" b="0" dirty="0"/>
              <a:t>          </a:t>
            </a:r>
            <a:r>
              <a:rPr lang="en-US" altLang="zh-CN" sz="2200" b="0" dirty="0"/>
              <a:t>A1</a:t>
            </a:r>
            <a:r>
              <a:rPr lang="zh-CN" altLang="en-US" sz="2200" b="0" dirty="0"/>
              <a:t>：密码出错。</a:t>
            </a:r>
          </a:p>
          <a:p>
            <a:pPr eaLnBrk="1" hangingPunct="1">
              <a:lnSpc>
                <a:spcPct val="110000"/>
              </a:lnSpc>
              <a:buFont typeface="Wingdings" pitchFamily="2" charset="2"/>
              <a:buNone/>
            </a:pPr>
            <a:r>
              <a:rPr lang="zh-CN" altLang="en-US" sz="2200" b="0" dirty="0"/>
              <a:t>    ⑤ 进入管理界面，系统显示当前所建立的全部课程信息；</a:t>
            </a:r>
          </a:p>
          <a:p>
            <a:pPr eaLnBrk="1" hangingPunct="1">
              <a:lnSpc>
                <a:spcPct val="110000"/>
              </a:lnSpc>
              <a:buFont typeface="Wingdings" pitchFamily="2" charset="2"/>
              <a:buNone/>
            </a:pPr>
            <a:r>
              <a:rPr lang="zh-CN" altLang="en-US" sz="2200" b="0" dirty="0"/>
              <a:t>    ⑥ 管理员选择建立课程，管理员输入新课程信息；</a:t>
            </a:r>
          </a:p>
          <a:p>
            <a:pPr eaLnBrk="1" hangingPunct="1">
              <a:lnSpc>
                <a:spcPct val="110000"/>
              </a:lnSpc>
              <a:buFont typeface="Wingdings" pitchFamily="2" charset="2"/>
              <a:buNone/>
            </a:pPr>
            <a:r>
              <a:rPr lang="zh-CN" altLang="en-US" sz="2200" b="0" dirty="0"/>
              <a:t>    ⑦系统验证是否与已有课程冲突；</a:t>
            </a:r>
          </a:p>
          <a:p>
            <a:pPr eaLnBrk="1" hangingPunct="1">
              <a:lnSpc>
                <a:spcPct val="110000"/>
              </a:lnSpc>
              <a:buFont typeface="Wingdings" pitchFamily="2" charset="2"/>
              <a:buNone/>
            </a:pPr>
            <a:r>
              <a:rPr lang="zh-CN" altLang="en-US" sz="2200" b="0" dirty="0"/>
              <a:t>　　   </a:t>
            </a:r>
            <a:r>
              <a:rPr lang="en-US" altLang="zh-CN" sz="2200" b="0" dirty="0"/>
              <a:t>A2</a:t>
            </a:r>
            <a:r>
              <a:rPr lang="zh-CN" altLang="en-US" sz="2200" b="0" dirty="0"/>
              <a:t>：有冲突。</a:t>
            </a:r>
          </a:p>
          <a:p>
            <a:pPr eaLnBrk="1" hangingPunct="1">
              <a:lnSpc>
                <a:spcPct val="110000"/>
              </a:lnSpc>
              <a:buFont typeface="Wingdings" pitchFamily="2" charset="2"/>
              <a:buNone/>
            </a:pPr>
            <a:r>
              <a:rPr lang="zh-CN" altLang="en-US" sz="2200" b="0" dirty="0"/>
              <a:t>　 ⑧系统添加新课程，并提示添加成功；</a:t>
            </a:r>
          </a:p>
          <a:p>
            <a:pPr eaLnBrk="1" hangingPunct="1">
              <a:lnSpc>
                <a:spcPct val="110000"/>
              </a:lnSpc>
              <a:buFont typeface="Wingdings" pitchFamily="2" charset="2"/>
              <a:buNone/>
            </a:pPr>
            <a:r>
              <a:rPr lang="zh-CN" altLang="en-US" sz="2200" b="0" dirty="0"/>
              <a:t>　 ⑨系统回到管理主界面，显示所有课程，用例结束。　　</a:t>
            </a:r>
          </a:p>
        </p:txBody>
      </p:sp>
      <p:sp>
        <p:nvSpPr>
          <p:cNvPr id="109572" name="Rectangle 3"/>
          <p:cNvSpPr>
            <a:spLocks noChangeArrowheads="1"/>
          </p:cNvSpPr>
          <p:nvPr/>
        </p:nvSpPr>
        <p:spPr bwMode="auto">
          <a:xfrm>
            <a:off x="552450" y="152400"/>
            <a:ext cx="2879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lang="zh-CN" altLang="en-US" sz="2400" dirty="0">
                <a:latin typeface="Arial" charset="0"/>
              </a:rPr>
              <a:t>⑤ 编制</a:t>
            </a:r>
            <a:r>
              <a:rPr lang="zh-CN" altLang="en-US" sz="2400" dirty="0" smtClean="0">
                <a:latin typeface="Arial" charset="0"/>
              </a:rPr>
              <a:t>用例</a:t>
            </a:r>
            <a:r>
              <a:rPr lang="zh-CN" altLang="en-US" sz="2400" dirty="0">
                <a:latin typeface="Arial" charset="0"/>
              </a:rPr>
              <a:t>规约</a:t>
            </a:r>
          </a:p>
        </p:txBody>
      </p:sp>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8734705B-9BE4-4C83-AAEA-02A427AF0BC0}" type="slidenum">
              <a:rPr kumimoji="0" lang="en-US" altLang="zh-CN" sz="1400" b="0" smtClean="0">
                <a:solidFill>
                  <a:schemeClr val="accent2"/>
                </a:solidFill>
              </a:rPr>
              <a:pPr>
                <a:spcBef>
                  <a:spcPct val="0"/>
                </a:spcBef>
                <a:buClrTx/>
                <a:buSzTx/>
                <a:buFontTx/>
                <a:buNone/>
              </a:pPr>
              <a:t>117</a:t>
            </a:fld>
            <a:r>
              <a:rPr kumimoji="0" lang="en-US" altLang="zh-CN" sz="1400" b="0" smtClean="0">
                <a:solidFill>
                  <a:schemeClr val="accent2"/>
                </a:solidFill>
              </a:rPr>
              <a:t>-</a:t>
            </a:r>
          </a:p>
        </p:txBody>
      </p:sp>
      <p:sp>
        <p:nvSpPr>
          <p:cNvPr id="110595" name="Text Box 37"/>
          <p:cNvSpPr txBox="1">
            <a:spLocks noChangeArrowheads="1"/>
          </p:cNvSpPr>
          <p:nvPr/>
        </p:nvSpPr>
        <p:spPr bwMode="auto">
          <a:xfrm>
            <a:off x="468313" y="1700213"/>
            <a:ext cx="8351837" cy="306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kumimoji="0" lang="zh-CN" altLang="en-US" sz="2800" dirty="0" smtClean="0">
                <a:latin typeface="Arial" charset="0"/>
              </a:rPr>
              <a:t>      ① </a:t>
            </a:r>
            <a:r>
              <a:rPr kumimoji="0" lang="zh-CN" altLang="en-US" sz="2800" dirty="0">
                <a:latin typeface="Arial" charset="0"/>
              </a:rPr>
              <a:t>确定图书管理的参与者；</a:t>
            </a:r>
          </a:p>
          <a:p>
            <a:pPr eaLnBrk="1" hangingPunct="1">
              <a:lnSpc>
                <a:spcPct val="70000"/>
              </a:lnSpc>
              <a:spcBef>
                <a:spcPct val="50000"/>
              </a:spcBef>
              <a:buClrTx/>
              <a:buSzTx/>
              <a:buFontTx/>
              <a:buNone/>
            </a:pPr>
            <a:r>
              <a:rPr kumimoji="0" lang="zh-CN" altLang="en-US" sz="2800" dirty="0">
                <a:latin typeface="Arial" charset="0"/>
              </a:rPr>
              <a:t>      ②</a:t>
            </a:r>
            <a:r>
              <a:rPr kumimoji="0" lang="zh-CN" altLang="en-US" sz="2800" b="0" dirty="0">
                <a:latin typeface="Arial" charset="0"/>
              </a:rPr>
              <a:t> </a:t>
            </a:r>
            <a:r>
              <a:rPr kumimoji="0" lang="zh-CN" altLang="en-US" sz="2800" dirty="0">
                <a:latin typeface="Arial" charset="0"/>
              </a:rPr>
              <a:t>确定参与者所看到的图书管理功能；</a:t>
            </a:r>
          </a:p>
          <a:p>
            <a:pPr eaLnBrk="1" hangingPunct="1">
              <a:lnSpc>
                <a:spcPct val="70000"/>
              </a:lnSpc>
              <a:spcBef>
                <a:spcPct val="50000"/>
              </a:spcBef>
              <a:buClrTx/>
              <a:buSzTx/>
              <a:buFontTx/>
              <a:buNone/>
            </a:pPr>
            <a:r>
              <a:rPr kumimoji="0" lang="zh-CN" altLang="en-US" sz="2800" dirty="0">
                <a:latin typeface="Arial" charset="0"/>
              </a:rPr>
              <a:t>      ③ 把这些功能分解为用例；</a:t>
            </a:r>
          </a:p>
          <a:p>
            <a:pPr eaLnBrk="1" hangingPunct="1">
              <a:lnSpc>
                <a:spcPct val="70000"/>
              </a:lnSpc>
              <a:spcBef>
                <a:spcPct val="50000"/>
              </a:spcBef>
              <a:buClrTx/>
              <a:buSzTx/>
              <a:buFontTx/>
              <a:buNone/>
            </a:pPr>
            <a:r>
              <a:rPr kumimoji="0" lang="zh-CN" altLang="en-US" sz="2800" dirty="0">
                <a:latin typeface="Arial" charset="0"/>
              </a:rPr>
              <a:t>      ④ 确定用例之间的关系；</a:t>
            </a:r>
          </a:p>
          <a:p>
            <a:pPr>
              <a:lnSpc>
                <a:spcPct val="110000"/>
              </a:lnSpc>
              <a:spcBef>
                <a:spcPct val="0"/>
              </a:spcBef>
              <a:buClrTx/>
              <a:buSzTx/>
              <a:buFontTx/>
              <a:buNone/>
            </a:pPr>
            <a:r>
              <a:rPr kumimoji="0" lang="zh-CN" altLang="en-US" sz="2800" dirty="0">
                <a:latin typeface="Arial" charset="0"/>
              </a:rPr>
              <a:t>      ⑤ 画用例图；</a:t>
            </a:r>
          </a:p>
          <a:p>
            <a:pPr>
              <a:lnSpc>
                <a:spcPct val="120000"/>
              </a:lnSpc>
              <a:spcBef>
                <a:spcPct val="0"/>
              </a:spcBef>
              <a:buClrTx/>
              <a:buSzTx/>
              <a:buFontTx/>
              <a:buNone/>
            </a:pPr>
            <a:r>
              <a:rPr kumimoji="0" lang="zh-CN" altLang="en-US" sz="2800" dirty="0">
                <a:latin typeface="Arial" charset="0"/>
              </a:rPr>
              <a:t>      ⑥ 描述事件流。</a:t>
            </a:r>
          </a:p>
        </p:txBody>
      </p:sp>
      <p:sp>
        <p:nvSpPr>
          <p:cNvPr id="110596" name="Rectangle 39"/>
          <p:cNvSpPr>
            <a:spLocks noChangeArrowheads="1"/>
          </p:cNvSpPr>
          <p:nvPr/>
        </p:nvSpPr>
        <p:spPr bwMode="auto">
          <a:xfrm>
            <a:off x="539750" y="738188"/>
            <a:ext cx="736611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lang="zh-CN" altLang="en-US" sz="3600" dirty="0" smtClean="0">
                <a:solidFill>
                  <a:schemeClr val="tx2"/>
                </a:solidFill>
                <a:latin typeface="幼圆" pitchFamily="49" charset="-122"/>
                <a:ea typeface="幼圆" pitchFamily="49" charset="-122"/>
              </a:rPr>
              <a:t>用例</a:t>
            </a:r>
            <a:r>
              <a:rPr lang="zh-CN" altLang="en-US" sz="3600" dirty="0">
                <a:solidFill>
                  <a:schemeClr val="tx2"/>
                </a:solidFill>
                <a:latin typeface="幼圆" pitchFamily="49" charset="-122"/>
                <a:ea typeface="幼圆" pitchFamily="49" charset="-122"/>
              </a:rPr>
              <a:t>建模</a:t>
            </a:r>
            <a:r>
              <a:rPr kumimoji="0" lang="zh-CN" altLang="en-US" sz="3600" dirty="0" smtClean="0">
                <a:solidFill>
                  <a:schemeClr val="tx2"/>
                </a:solidFill>
                <a:latin typeface="幼圆" pitchFamily="49" charset="-122"/>
                <a:ea typeface="幼圆" pitchFamily="49" charset="-122"/>
              </a:rPr>
              <a:t>示例</a:t>
            </a:r>
            <a:r>
              <a:rPr kumimoji="0" lang="en-US" altLang="zh-CN" sz="3600" dirty="0">
                <a:solidFill>
                  <a:schemeClr val="tx2"/>
                </a:solidFill>
                <a:latin typeface="幼圆" pitchFamily="49" charset="-122"/>
                <a:ea typeface="幼圆" pitchFamily="49" charset="-122"/>
              </a:rPr>
              <a:t>2</a:t>
            </a:r>
            <a:r>
              <a:rPr kumimoji="0" lang="zh-CN" altLang="en-US" sz="3600" dirty="0">
                <a:solidFill>
                  <a:schemeClr val="tx2"/>
                </a:solidFill>
                <a:latin typeface="幼圆" pitchFamily="49" charset="-122"/>
                <a:ea typeface="幼圆" pitchFamily="49" charset="-122"/>
              </a:rPr>
              <a:t>：图书馆的图书借阅</a:t>
            </a:r>
          </a:p>
        </p:txBody>
      </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3B27D194-7D58-4467-8718-1A6C94DE5A5B}" type="slidenum">
              <a:rPr kumimoji="0" lang="en-US" altLang="zh-CN" sz="1400" b="0" smtClean="0">
                <a:solidFill>
                  <a:schemeClr val="accent2"/>
                </a:solidFill>
              </a:rPr>
              <a:pPr>
                <a:spcBef>
                  <a:spcPct val="0"/>
                </a:spcBef>
                <a:buClrTx/>
                <a:buSzTx/>
                <a:buFontTx/>
                <a:buNone/>
              </a:pPr>
              <a:t>118</a:t>
            </a:fld>
            <a:r>
              <a:rPr kumimoji="0" lang="en-US" altLang="zh-CN" sz="1400" b="0" smtClean="0">
                <a:solidFill>
                  <a:schemeClr val="accent2"/>
                </a:solidFill>
              </a:rPr>
              <a:t>-</a:t>
            </a:r>
          </a:p>
        </p:txBody>
      </p:sp>
      <p:sp>
        <p:nvSpPr>
          <p:cNvPr id="111619" name="Rectangle 2"/>
          <p:cNvSpPr>
            <a:spLocks noChangeArrowheads="1"/>
          </p:cNvSpPr>
          <p:nvPr/>
        </p:nvSpPr>
        <p:spPr bwMode="auto">
          <a:xfrm>
            <a:off x="395288" y="908050"/>
            <a:ext cx="8569325"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lnSpc>
                <a:spcPct val="110000"/>
              </a:lnSpc>
              <a:buFont typeface="Wingdings" pitchFamily="2" charset="2"/>
              <a:buNone/>
            </a:pPr>
            <a:r>
              <a:rPr lang="zh-CN" altLang="en-US" sz="2800" dirty="0"/>
              <a:t>① 找出系统外部参与者，确定系统边界和</a:t>
            </a:r>
            <a:r>
              <a:rPr lang="zh-CN" altLang="en-US" sz="2800" dirty="0" smtClean="0"/>
              <a:t>范围    </a:t>
            </a:r>
            <a:endParaRPr lang="zh-CN" altLang="en-US" sz="2800" dirty="0"/>
          </a:p>
        </p:txBody>
      </p:sp>
      <p:pic>
        <p:nvPicPr>
          <p:cNvPr id="1116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2420938"/>
            <a:ext cx="47513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F0356E42-B2B7-4BC0-BE45-2A6C1FA81636}" type="slidenum">
              <a:rPr kumimoji="0" lang="en-US" altLang="zh-CN" sz="1400" b="0" smtClean="0">
                <a:solidFill>
                  <a:schemeClr val="accent2"/>
                </a:solidFill>
              </a:rPr>
              <a:pPr>
                <a:spcBef>
                  <a:spcPct val="0"/>
                </a:spcBef>
                <a:buClrTx/>
                <a:buSzTx/>
                <a:buFontTx/>
                <a:buNone/>
              </a:pPr>
              <a:t>119</a:t>
            </a:fld>
            <a:r>
              <a:rPr kumimoji="0" lang="en-US" altLang="zh-CN" sz="1400" b="0" smtClean="0">
                <a:solidFill>
                  <a:schemeClr val="accent2"/>
                </a:solidFill>
              </a:rPr>
              <a:t>-</a:t>
            </a:r>
          </a:p>
        </p:txBody>
      </p:sp>
      <p:sp>
        <p:nvSpPr>
          <p:cNvPr id="112643" name="Rectangle 2"/>
          <p:cNvSpPr>
            <a:spLocks noChangeArrowheads="1"/>
          </p:cNvSpPr>
          <p:nvPr/>
        </p:nvSpPr>
        <p:spPr bwMode="auto">
          <a:xfrm>
            <a:off x="539750" y="836613"/>
            <a:ext cx="81375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lnSpc>
                <a:spcPct val="110000"/>
              </a:lnSpc>
              <a:buFont typeface="Wingdings" pitchFamily="2" charset="2"/>
              <a:buNone/>
            </a:pPr>
            <a:r>
              <a:rPr lang="zh-CN" altLang="en-US" sz="2800" dirty="0"/>
              <a:t> ② 确定各参与者所期望的系统</a:t>
            </a:r>
            <a:r>
              <a:rPr lang="zh-CN" altLang="en-US" sz="2800" dirty="0" smtClean="0"/>
              <a:t>行为   </a:t>
            </a:r>
            <a:endParaRPr lang="zh-CN" altLang="en-US" sz="2800" dirty="0"/>
          </a:p>
        </p:txBody>
      </p:sp>
      <p:sp>
        <p:nvSpPr>
          <p:cNvPr id="112644" name="Text Box 4"/>
          <p:cNvSpPr txBox="1">
            <a:spLocks noChangeArrowheads="1"/>
          </p:cNvSpPr>
          <p:nvPr/>
        </p:nvSpPr>
        <p:spPr bwMode="auto">
          <a:xfrm>
            <a:off x="539750" y="1773238"/>
            <a:ext cx="813593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nSpc>
                <a:spcPct val="80000"/>
              </a:lnSpc>
              <a:spcBef>
                <a:spcPct val="50000"/>
              </a:spcBef>
              <a:buClrTx/>
              <a:buSzTx/>
              <a:buFontTx/>
              <a:buNone/>
            </a:pPr>
            <a:r>
              <a:rPr kumimoji="0" lang="zh-CN" altLang="en-US" sz="2400" dirty="0">
                <a:latin typeface="Arial" charset="0"/>
              </a:rPr>
              <a:t>管理员： 借书证</a:t>
            </a:r>
            <a:r>
              <a:rPr kumimoji="0" lang="zh-CN" altLang="en-US" sz="2400" dirty="0" smtClean="0">
                <a:latin typeface="Arial" charset="0"/>
              </a:rPr>
              <a:t>管理</a:t>
            </a:r>
            <a:r>
              <a:rPr kumimoji="0" lang="zh-CN" altLang="en-US" sz="2400" dirty="0">
                <a:latin typeface="Arial" charset="0"/>
              </a:rPr>
              <a:t>：</a:t>
            </a:r>
            <a:r>
              <a:rPr kumimoji="0" lang="zh-CN" altLang="en-US" sz="2400" dirty="0" smtClean="0">
                <a:latin typeface="Arial" charset="0"/>
              </a:rPr>
              <a:t>办证</a:t>
            </a:r>
            <a:r>
              <a:rPr kumimoji="0" lang="zh-CN" altLang="en-US" sz="2400" dirty="0">
                <a:latin typeface="Arial" charset="0"/>
              </a:rPr>
              <a:t>、</a:t>
            </a:r>
            <a:r>
              <a:rPr kumimoji="0" lang="zh-CN" altLang="en-US" sz="2400" dirty="0" smtClean="0">
                <a:latin typeface="Arial" charset="0"/>
              </a:rPr>
              <a:t>补证</a:t>
            </a:r>
            <a:r>
              <a:rPr kumimoji="0" lang="zh-CN" altLang="en-US" sz="2400" dirty="0">
                <a:latin typeface="Arial" charset="0"/>
              </a:rPr>
              <a:t>、</a:t>
            </a:r>
            <a:r>
              <a:rPr kumimoji="0" lang="zh-CN" altLang="en-US" sz="2400" dirty="0" smtClean="0">
                <a:latin typeface="Arial" charset="0"/>
              </a:rPr>
              <a:t>注销</a:t>
            </a:r>
            <a:r>
              <a:rPr kumimoji="0" lang="zh-CN" altLang="en-US" sz="2400" dirty="0">
                <a:latin typeface="Arial" charset="0"/>
              </a:rPr>
              <a:t>、</a:t>
            </a:r>
            <a:r>
              <a:rPr kumimoji="0" lang="zh-CN" altLang="en-US" sz="2400" dirty="0" smtClean="0">
                <a:latin typeface="Arial" charset="0"/>
              </a:rPr>
              <a:t>证件</a:t>
            </a:r>
            <a:r>
              <a:rPr kumimoji="0" lang="zh-CN" altLang="en-US" sz="2400" dirty="0">
                <a:latin typeface="Arial" charset="0"/>
              </a:rPr>
              <a:t>查询</a:t>
            </a:r>
          </a:p>
          <a:p>
            <a:pPr>
              <a:lnSpc>
                <a:spcPct val="80000"/>
              </a:lnSpc>
              <a:spcBef>
                <a:spcPct val="50000"/>
              </a:spcBef>
              <a:buClrTx/>
              <a:buSzTx/>
              <a:buFontTx/>
              <a:buNone/>
            </a:pPr>
            <a:r>
              <a:rPr kumimoji="0" lang="zh-CN" altLang="en-US" sz="2400" dirty="0">
                <a:latin typeface="Arial" charset="0"/>
              </a:rPr>
              <a:t>                图书</a:t>
            </a:r>
            <a:r>
              <a:rPr kumimoji="0" lang="zh-CN" altLang="en-US" sz="2400" dirty="0" smtClean="0">
                <a:latin typeface="Arial" charset="0"/>
              </a:rPr>
              <a:t>管理</a:t>
            </a:r>
            <a:r>
              <a:rPr kumimoji="0" lang="zh-CN" altLang="en-US" sz="2400" dirty="0">
                <a:latin typeface="Arial" charset="0"/>
              </a:rPr>
              <a:t>：</a:t>
            </a:r>
            <a:r>
              <a:rPr kumimoji="0" lang="zh-CN" altLang="en-US" sz="2400" dirty="0" smtClean="0">
                <a:latin typeface="Arial" charset="0"/>
              </a:rPr>
              <a:t>查询</a:t>
            </a:r>
            <a:r>
              <a:rPr kumimoji="0" lang="zh-CN" altLang="en-US" sz="2400" dirty="0">
                <a:latin typeface="Arial" charset="0"/>
              </a:rPr>
              <a:t>、添加、</a:t>
            </a:r>
            <a:r>
              <a:rPr kumimoji="0" lang="zh-CN" altLang="en-US" sz="2400" dirty="0" smtClean="0">
                <a:latin typeface="Arial" charset="0"/>
              </a:rPr>
              <a:t>修改</a:t>
            </a:r>
            <a:r>
              <a:rPr kumimoji="0" lang="zh-CN" altLang="en-US" sz="2400" dirty="0">
                <a:latin typeface="Arial" charset="0"/>
              </a:rPr>
              <a:t>、删除</a:t>
            </a:r>
          </a:p>
          <a:p>
            <a:pPr>
              <a:lnSpc>
                <a:spcPct val="80000"/>
              </a:lnSpc>
              <a:spcBef>
                <a:spcPct val="50000"/>
              </a:spcBef>
              <a:buClrTx/>
              <a:buSzTx/>
              <a:buFontTx/>
              <a:buNone/>
            </a:pPr>
            <a:r>
              <a:rPr kumimoji="0" lang="zh-CN" altLang="en-US" sz="2400" dirty="0">
                <a:latin typeface="Arial" charset="0"/>
              </a:rPr>
              <a:t>                借阅</a:t>
            </a:r>
            <a:r>
              <a:rPr kumimoji="0" lang="zh-CN" altLang="en-US" sz="2400" dirty="0" smtClean="0">
                <a:latin typeface="Arial" charset="0"/>
              </a:rPr>
              <a:t>管理</a:t>
            </a:r>
            <a:r>
              <a:rPr kumimoji="0" lang="zh-CN" altLang="en-US" sz="2400" dirty="0">
                <a:latin typeface="Arial" charset="0"/>
              </a:rPr>
              <a:t>：</a:t>
            </a:r>
            <a:r>
              <a:rPr kumimoji="0" lang="zh-CN" altLang="en-US" sz="2400" dirty="0" smtClean="0"/>
              <a:t>书</a:t>
            </a:r>
            <a:r>
              <a:rPr kumimoji="0" lang="zh-CN" altLang="en-US" sz="2400" dirty="0">
                <a:latin typeface="Arial" charset="0"/>
              </a:rPr>
              <a:t>目查询、</a:t>
            </a:r>
            <a:r>
              <a:rPr kumimoji="0" lang="zh-CN" altLang="en-US" sz="2400" dirty="0" smtClean="0">
                <a:latin typeface="Arial" charset="0"/>
              </a:rPr>
              <a:t>借书</a:t>
            </a:r>
            <a:r>
              <a:rPr kumimoji="0" lang="zh-CN" altLang="en-US" sz="2400" dirty="0">
                <a:latin typeface="Arial" charset="0"/>
              </a:rPr>
              <a:t>、</a:t>
            </a:r>
            <a:r>
              <a:rPr kumimoji="0" lang="zh-CN" altLang="en-US" sz="2400" dirty="0" smtClean="0">
                <a:latin typeface="Arial" charset="0"/>
              </a:rPr>
              <a:t>还书</a:t>
            </a:r>
            <a:r>
              <a:rPr kumimoji="0" lang="zh-CN" altLang="en-US" sz="2400" dirty="0">
                <a:latin typeface="Arial" charset="0"/>
              </a:rPr>
              <a:t>、过期催还</a:t>
            </a:r>
            <a:r>
              <a:rPr kumimoji="0" lang="zh-CN" altLang="en-US" sz="2400" dirty="0" smtClean="0">
                <a:latin typeface="Arial" charset="0"/>
              </a:rPr>
              <a:t>、 </a:t>
            </a:r>
            <a:endParaRPr kumimoji="0" lang="en-US" altLang="zh-CN" sz="2400" dirty="0" smtClean="0">
              <a:latin typeface="Arial" charset="0"/>
            </a:endParaRPr>
          </a:p>
          <a:p>
            <a:pPr>
              <a:lnSpc>
                <a:spcPct val="80000"/>
              </a:lnSpc>
              <a:spcBef>
                <a:spcPct val="50000"/>
              </a:spcBef>
              <a:buClrTx/>
              <a:buSzTx/>
              <a:buFontTx/>
              <a:buNone/>
            </a:pPr>
            <a:r>
              <a:rPr kumimoji="0" lang="en-US" altLang="zh-CN" sz="2400" dirty="0">
                <a:latin typeface="Arial" charset="0"/>
              </a:rPr>
              <a:t> </a:t>
            </a:r>
            <a:r>
              <a:rPr kumimoji="0" lang="en-US" altLang="zh-CN" sz="2400" dirty="0" smtClean="0">
                <a:latin typeface="Arial" charset="0"/>
              </a:rPr>
              <a:t>                                  </a:t>
            </a:r>
            <a:r>
              <a:rPr kumimoji="0" lang="zh-CN" altLang="en-US" sz="2400" dirty="0" smtClean="0">
                <a:latin typeface="Arial" charset="0"/>
              </a:rPr>
              <a:t>丢失</a:t>
            </a:r>
            <a:r>
              <a:rPr kumimoji="0" lang="zh-CN" altLang="en-US" sz="2400" dirty="0">
                <a:latin typeface="Arial" charset="0"/>
              </a:rPr>
              <a:t>处理</a:t>
            </a:r>
          </a:p>
          <a:p>
            <a:pPr>
              <a:lnSpc>
                <a:spcPct val="80000"/>
              </a:lnSpc>
              <a:spcBef>
                <a:spcPct val="50000"/>
              </a:spcBef>
              <a:buClrTx/>
              <a:buSzTx/>
              <a:buFontTx/>
              <a:buNone/>
            </a:pPr>
            <a:r>
              <a:rPr kumimoji="0" lang="zh-CN" altLang="en-US" sz="2400" dirty="0">
                <a:latin typeface="Arial" charset="0"/>
              </a:rPr>
              <a:t>借阅者： 书目查询</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5D0B4B31-7F08-4821-9A9F-5A4085C8BD2E}" type="slidenum">
              <a:rPr kumimoji="0" lang="en-US" altLang="zh-CN" sz="1400" b="0" smtClean="0">
                <a:solidFill>
                  <a:schemeClr val="accent2"/>
                </a:solidFill>
              </a:rPr>
              <a:pPr>
                <a:spcBef>
                  <a:spcPct val="0"/>
                </a:spcBef>
                <a:buClrTx/>
                <a:buSzTx/>
                <a:buFontTx/>
                <a:buNone/>
              </a:pPr>
              <a:t>12</a:t>
            </a:fld>
            <a:r>
              <a:rPr kumimoji="0" lang="en-US" altLang="zh-CN" sz="1400" b="0" smtClean="0">
                <a:solidFill>
                  <a:schemeClr val="accent2"/>
                </a:solidFill>
              </a:rPr>
              <a:t>-</a:t>
            </a:r>
          </a:p>
        </p:txBody>
      </p:sp>
      <p:sp>
        <p:nvSpPr>
          <p:cNvPr id="14339" name="Rectangle 2"/>
          <p:cNvSpPr>
            <a:spLocks noGrp="1" noChangeArrowheads="1"/>
          </p:cNvSpPr>
          <p:nvPr>
            <p:ph type="title"/>
          </p:nvPr>
        </p:nvSpPr>
        <p:spPr/>
        <p:txBody>
          <a:bodyPr/>
          <a:lstStyle/>
          <a:p>
            <a:pPr eaLnBrk="1" hangingPunct="1"/>
            <a:r>
              <a:rPr lang="zh-CN" altLang="en-US" smtClean="0"/>
              <a:t>需求理解的难点</a:t>
            </a:r>
          </a:p>
        </p:txBody>
      </p:sp>
      <p:sp>
        <p:nvSpPr>
          <p:cNvPr id="14340" name="Rectangle 3"/>
          <p:cNvSpPr>
            <a:spLocks noGrp="1" noChangeArrowheads="1"/>
          </p:cNvSpPr>
          <p:nvPr>
            <p:ph type="body" idx="1"/>
          </p:nvPr>
        </p:nvSpPr>
        <p:spPr/>
        <p:txBody>
          <a:bodyPr/>
          <a:lstStyle/>
          <a:p>
            <a:pPr eaLnBrk="1" hangingPunct="1"/>
            <a:r>
              <a:rPr lang="zh-CN" altLang="en-US" dirty="0" smtClean="0"/>
              <a:t>需求：石头问题</a:t>
            </a:r>
          </a:p>
          <a:p>
            <a:pPr lvl="1" eaLnBrk="1" hangingPunct="1"/>
            <a:r>
              <a:rPr lang="zh-CN" altLang="en-US" dirty="0" smtClean="0"/>
              <a:t>我要一块石头</a:t>
            </a:r>
            <a:r>
              <a:rPr lang="en-US" altLang="zh-CN" dirty="0" smtClean="0">
                <a:latin typeface="Times New Roman" pitchFamily="18" charset="0"/>
              </a:rPr>
              <a:t>…</a:t>
            </a:r>
            <a:endParaRPr lang="en-US" altLang="zh-CN" dirty="0" smtClean="0"/>
          </a:p>
          <a:p>
            <a:pPr lvl="1" eaLnBrk="1" hangingPunct="1"/>
            <a:r>
              <a:rPr lang="zh-CN" altLang="en-US" dirty="0" smtClean="0"/>
              <a:t>差不多，但我要小一点的</a:t>
            </a:r>
            <a:r>
              <a:rPr lang="en-US" altLang="zh-CN" dirty="0" smtClean="0">
                <a:latin typeface="Times New Roman" pitchFamily="18" charset="0"/>
              </a:rPr>
              <a:t>…</a:t>
            </a:r>
            <a:endParaRPr lang="en-US" altLang="zh-CN" dirty="0" smtClean="0"/>
          </a:p>
          <a:p>
            <a:pPr lvl="1" eaLnBrk="1" hangingPunct="1"/>
            <a:r>
              <a:rPr lang="zh-CN" altLang="en-US" dirty="0" smtClean="0"/>
              <a:t>很好，不过我要蓝色的</a:t>
            </a:r>
            <a:r>
              <a:rPr lang="en-US" altLang="zh-CN" dirty="0" smtClean="0">
                <a:latin typeface="Times New Roman" pitchFamily="18" charset="0"/>
              </a:rPr>
              <a:t>…</a:t>
            </a:r>
            <a:endParaRPr lang="en-US" altLang="zh-CN" dirty="0" smtClean="0"/>
          </a:p>
          <a:p>
            <a:pPr lvl="1" eaLnBrk="1" hangingPunct="1"/>
            <a:r>
              <a:rPr lang="zh-CN" altLang="en-US" dirty="0" smtClean="0"/>
              <a:t>啊，没有那么小</a:t>
            </a:r>
            <a:r>
              <a:rPr lang="en-US" altLang="zh-CN" dirty="0" smtClean="0">
                <a:latin typeface="Times New Roman" pitchFamily="18" charset="0"/>
              </a:rPr>
              <a:t>…</a:t>
            </a:r>
            <a:endParaRPr lang="en-US" altLang="zh-CN" dirty="0" smtClean="0"/>
          </a:p>
          <a:p>
            <a:pPr lvl="1" eaLnBrk="1" hangingPunct="1"/>
            <a:r>
              <a:rPr lang="zh-CN" altLang="en-US" dirty="0" smtClean="0"/>
              <a:t>咳，还是原来那个好了</a:t>
            </a:r>
            <a:r>
              <a:rPr lang="en-US" altLang="zh-CN" dirty="0" smtClean="0">
                <a:latin typeface="Times New Roman" pitchFamily="18" charset="0"/>
              </a:rPr>
              <a:t>…</a:t>
            </a:r>
            <a:r>
              <a:rPr lang="en-US" altLang="zh-CN" dirty="0" smtClean="0"/>
              <a:t> </a:t>
            </a:r>
          </a:p>
        </p:txBody>
      </p:sp>
      <p:sp>
        <p:nvSpPr>
          <p:cNvPr id="462852" name="Text Box 4"/>
          <p:cNvSpPr txBox="1">
            <a:spLocks noChangeArrowheads="1"/>
          </p:cNvSpPr>
          <p:nvPr/>
        </p:nvSpPr>
        <p:spPr bwMode="auto">
          <a:xfrm>
            <a:off x="539750" y="4959350"/>
            <a:ext cx="8064500" cy="641350"/>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zh-CN" altLang="en-US" sz="3600" b="1" u="sng" dirty="0">
                <a:solidFill>
                  <a:schemeClr val="tx2"/>
                </a:solidFill>
                <a:effectLst>
                  <a:outerShdw blurRad="38100" dist="38100" dir="2700000" algn="tl">
                    <a:srgbClr val="C0C0C0"/>
                  </a:outerShdw>
                </a:effectLst>
                <a:latin typeface="Arial" charset="0"/>
              </a:rPr>
              <a:t>小一点的蓝色大理石</a:t>
            </a:r>
          </a:p>
        </p:txBody>
      </p:sp>
      <p:sp>
        <p:nvSpPr>
          <p:cNvPr id="462853" name="Text Box 5"/>
          <p:cNvSpPr txBox="1">
            <a:spLocks noChangeArrowheads="1"/>
          </p:cNvSpPr>
          <p:nvPr/>
        </p:nvSpPr>
        <p:spPr bwMode="auto">
          <a:xfrm>
            <a:off x="7596336" y="1772816"/>
            <a:ext cx="671513" cy="302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eaVert">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50000"/>
              </a:spcBef>
              <a:buClrTx/>
              <a:buSzTx/>
              <a:buFontTx/>
              <a:buNone/>
            </a:pPr>
            <a:r>
              <a:rPr kumimoji="0" lang="zh-CN" altLang="en-US" dirty="0">
                <a:solidFill>
                  <a:schemeClr val="hlink"/>
                </a:solidFill>
                <a:latin typeface="Arial" charset="0"/>
              </a:rPr>
              <a:t>难捕获，易变！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340">
                                            <p:txEl>
                                              <p:pRg st="1" end="1"/>
                                            </p:txEl>
                                          </p:spTgt>
                                        </p:tgtEl>
                                        <p:attrNameLst>
                                          <p:attrName>style.visibility</p:attrName>
                                        </p:attrNameLst>
                                      </p:cBhvr>
                                      <p:to>
                                        <p:strVal val="visible"/>
                                      </p:to>
                                    </p:set>
                                    <p:animEffect transition="in" filter="wipe(left)">
                                      <p:cBhvr>
                                        <p:cTn id="7" dur="500"/>
                                        <p:tgtEl>
                                          <p:spTgt spid="1434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340">
                                            <p:txEl>
                                              <p:pRg st="2" end="2"/>
                                            </p:txEl>
                                          </p:spTgt>
                                        </p:tgtEl>
                                        <p:attrNameLst>
                                          <p:attrName>style.visibility</p:attrName>
                                        </p:attrNameLst>
                                      </p:cBhvr>
                                      <p:to>
                                        <p:strVal val="visible"/>
                                      </p:to>
                                    </p:set>
                                    <p:animEffect transition="in" filter="wipe(left)">
                                      <p:cBhvr>
                                        <p:cTn id="12" dur="500"/>
                                        <p:tgtEl>
                                          <p:spTgt spid="1434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340">
                                            <p:txEl>
                                              <p:pRg st="3" end="3"/>
                                            </p:txEl>
                                          </p:spTgt>
                                        </p:tgtEl>
                                        <p:attrNameLst>
                                          <p:attrName>style.visibility</p:attrName>
                                        </p:attrNameLst>
                                      </p:cBhvr>
                                      <p:to>
                                        <p:strVal val="visible"/>
                                      </p:to>
                                    </p:set>
                                    <p:animEffect transition="in" filter="wipe(left)">
                                      <p:cBhvr>
                                        <p:cTn id="17" dur="500"/>
                                        <p:tgtEl>
                                          <p:spTgt spid="1434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340">
                                            <p:txEl>
                                              <p:pRg st="4" end="4"/>
                                            </p:txEl>
                                          </p:spTgt>
                                        </p:tgtEl>
                                        <p:attrNameLst>
                                          <p:attrName>style.visibility</p:attrName>
                                        </p:attrNameLst>
                                      </p:cBhvr>
                                      <p:to>
                                        <p:strVal val="visible"/>
                                      </p:to>
                                    </p:set>
                                    <p:animEffect transition="in" filter="wipe(left)">
                                      <p:cBhvr>
                                        <p:cTn id="22" dur="500"/>
                                        <p:tgtEl>
                                          <p:spTgt spid="1434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340">
                                            <p:txEl>
                                              <p:pRg st="5" end="5"/>
                                            </p:txEl>
                                          </p:spTgt>
                                        </p:tgtEl>
                                        <p:attrNameLst>
                                          <p:attrName>style.visibility</p:attrName>
                                        </p:attrNameLst>
                                      </p:cBhvr>
                                      <p:to>
                                        <p:strVal val="visible"/>
                                      </p:to>
                                    </p:set>
                                    <p:animEffect transition="in" filter="wipe(left)">
                                      <p:cBhvr>
                                        <p:cTn id="27" dur="500"/>
                                        <p:tgtEl>
                                          <p:spTgt spid="1434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7" presetClass="entr" presetSubtype="10" fill="hold" grpId="0" nodeType="clickEffect">
                                  <p:stCondLst>
                                    <p:cond delay="0"/>
                                  </p:stCondLst>
                                  <p:childTnLst>
                                    <p:set>
                                      <p:cBhvr>
                                        <p:cTn id="31" dur="1" fill="hold">
                                          <p:stCondLst>
                                            <p:cond delay="0"/>
                                          </p:stCondLst>
                                        </p:cTn>
                                        <p:tgtEl>
                                          <p:spTgt spid="462852"/>
                                        </p:tgtEl>
                                        <p:attrNameLst>
                                          <p:attrName>style.visibility</p:attrName>
                                        </p:attrNameLst>
                                      </p:cBhvr>
                                      <p:to>
                                        <p:strVal val="visible"/>
                                      </p:to>
                                    </p:set>
                                    <p:anim calcmode="lin" valueType="num">
                                      <p:cBhvr>
                                        <p:cTn id="32" dur="500" fill="hold"/>
                                        <p:tgtEl>
                                          <p:spTgt spid="462852"/>
                                        </p:tgtEl>
                                        <p:attrNameLst>
                                          <p:attrName>ppt_w</p:attrName>
                                        </p:attrNameLst>
                                      </p:cBhvr>
                                      <p:tavLst>
                                        <p:tav tm="0">
                                          <p:val>
                                            <p:fltVal val="0"/>
                                          </p:val>
                                        </p:tav>
                                        <p:tav tm="100000">
                                          <p:val>
                                            <p:strVal val="#ppt_w"/>
                                          </p:val>
                                        </p:tav>
                                      </p:tavLst>
                                    </p:anim>
                                    <p:anim calcmode="lin" valueType="num">
                                      <p:cBhvr>
                                        <p:cTn id="33" dur="500" fill="hold"/>
                                        <p:tgtEl>
                                          <p:spTgt spid="462852"/>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462853"/>
                                        </p:tgtEl>
                                        <p:attrNameLst>
                                          <p:attrName>style.visibility</p:attrName>
                                        </p:attrNameLst>
                                      </p:cBhvr>
                                      <p:to>
                                        <p:strVal val="visible"/>
                                      </p:to>
                                    </p:set>
                                    <p:animEffect transition="in" filter="dissolve">
                                      <p:cBhvr>
                                        <p:cTn id="38" dur="500"/>
                                        <p:tgtEl>
                                          <p:spTgt spid="462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2" grpId="0"/>
      <p:bldP spid="462853"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5CB771C7-1016-42EE-AFBD-380D95764A3E}" type="slidenum">
              <a:rPr kumimoji="0" lang="en-US" altLang="zh-CN" sz="1400" b="0" smtClean="0">
                <a:solidFill>
                  <a:schemeClr val="accent2"/>
                </a:solidFill>
              </a:rPr>
              <a:pPr>
                <a:spcBef>
                  <a:spcPct val="0"/>
                </a:spcBef>
                <a:buClrTx/>
                <a:buSzTx/>
                <a:buFontTx/>
                <a:buNone/>
              </a:pPr>
              <a:t>120</a:t>
            </a:fld>
            <a:r>
              <a:rPr kumimoji="0" lang="en-US" altLang="zh-CN" sz="1400" b="0" smtClean="0">
                <a:solidFill>
                  <a:schemeClr val="accent2"/>
                </a:solidFill>
              </a:rPr>
              <a:t>-</a:t>
            </a:r>
          </a:p>
        </p:txBody>
      </p:sp>
      <p:sp>
        <p:nvSpPr>
          <p:cNvPr id="113667" name="Rectangle 2"/>
          <p:cNvSpPr>
            <a:spLocks noChangeArrowheads="1"/>
          </p:cNvSpPr>
          <p:nvPr/>
        </p:nvSpPr>
        <p:spPr bwMode="auto">
          <a:xfrm>
            <a:off x="611188" y="908050"/>
            <a:ext cx="81375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lnSpc>
                <a:spcPct val="110000"/>
              </a:lnSpc>
              <a:buFont typeface="Wingdings" pitchFamily="2" charset="2"/>
              <a:buNone/>
            </a:pPr>
            <a:r>
              <a:rPr lang="zh-CN" altLang="en-US" sz="2800" dirty="0"/>
              <a:t>③ 把这些系统行为命名为</a:t>
            </a:r>
            <a:r>
              <a:rPr lang="zh-CN" altLang="en-US" sz="2800" dirty="0" smtClean="0"/>
              <a:t>用例    </a:t>
            </a:r>
            <a:endParaRPr lang="zh-CN" altLang="en-US" sz="2800" dirty="0"/>
          </a:p>
        </p:txBody>
      </p:sp>
      <p:pic>
        <p:nvPicPr>
          <p:cNvPr id="1136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868488"/>
            <a:ext cx="6769100" cy="436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AA2F962D-9DCF-4F42-A60C-AA458C80A4FD}" type="slidenum">
              <a:rPr kumimoji="0" lang="en-US" altLang="zh-CN" sz="1400" b="0" smtClean="0">
                <a:solidFill>
                  <a:schemeClr val="accent2"/>
                </a:solidFill>
              </a:rPr>
              <a:pPr>
                <a:spcBef>
                  <a:spcPct val="0"/>
                </a:spcBef>
                <a:buClrTx/>
                <a:buSzTx/>
                <a:buFontTx/>
                <a:buNone/>
              </a:pPr>
              <a:t>121</a:t>
            </a:fld>
            <a:r>
              <a:rPr kumimoji="0" lang="en-US" altLang="zh-CN" sz="1400" b="0" smtClean="0">
                <a:solidFill>
                  <a:schemeClr val="accent2"/>
                </a:solidFill>
              </a:rPr>
              <a:t>-</a:t>
            </a:r>
          </a:p>
        </p:txBody>
      </p:sp>
      <p:sp>
        <p:nvSpPr>
          <p:cNvPr id="114691" name="Rectangle 2"/>
          <p:cNvSpPr>
            <a:spLocks noChangeArrowheads="1"/>
          </p:cNvSpPr>
          <p:nvPr/>
        </p:nvSpPr>
        <p:spPr bwMode="auto">
          <a:xfrm>
            <a:off x="539750" y="908050"/>
            <a:ext cx="8137525"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lnSpc>
                <a:spcPct val="110000"/>
              </a:lnSpc>
              <a:buFont typeface="Wingdings" pitchFamily="2" charset="2"/>
              <a:buNone/>
            </a:pPr>
            <a:r>
              <a:rPr lang="zh-CN" altLang="en-US" sz="2800" dirty="0"/>
              <a:t>④ 确定各用例之间的关系</a:t>
            </a:r>
            <a:r>
              <a:rPr lang="en-US" altLang="zh-CN" sz="2800" dirty="0"/>
              <a:t>(</a:t>
            </a:r>
            <a:r>
              <a:rPr lang="zh-CN" altLang="en-US" sz="2800" dirty="0"/>
              <a:t>泛化，包含，扩展</a:t>
            </a:r>
            <a:r>
              <a:rPr lang="en-US" altLang="zh-CN" sz="2800" dirty="0" smtClean="0"/>
              <a:t>)</a:t>
            </a:r>
            <a:endParaRPr lang="zh-CN" altLang="en-US" sz="2800" dirty="0"/>
          </a:p>
          <a:p>
            <a:pPr eaLnBrk="1" hangingPunct="1">
              <a:lnSpc>
                <a:spcPct val="110000"/>
              </a:lnSpc>
              <a:buFont typeface="Wingdings" pitchFamily="2" charset="2"/>
              <a:buNone/>
            </a:pPr>
            <a:r>
              <a:rPr lang="zh-CN" altLang="en-US" sz="2800" dirty="0"/>
              <a:t>    </a:t>
            </a:r>
          </a:p>
        </p:txBody>
      </p:sp>
      <p:pic>
        <p:nvPicPr>
          <p:cNvPr id="1146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1700213"/>
            <a:ext cx="4897438"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43234CC0-E3B1-4FFF-8B76-20ECA48F8DB1}" type="slidenum">
              <a:rPr kumimoji="0" lang="en-US" altLang="zh-CN" sz="1400" b="0" smtClean="0">
                <a:solidFill>
                  <a:schemeClr val="accent2"/>
                </a:solidFill>
              </a:rPr>
              <a:pPr>
                <a:spcBef>
                  <a:spcPct val="0"/>
                </a:spcBef>
                <a:buClrTx/>
                <a:buSzTx/>
                <a:buFontTx/>
                <a:buNone/>
              </a:pPr>
              <a:t>122</a:t>
            </a:fld>
            <a:r>
              <a:rPr kumimoji="0" lang="en-US" altLang="zh-CN" sz="1400" b="0" smtClean="0">
                <a:solidFill>
                  <a:schemeClr val="accent2"/>
                </a:solidFill>
              </a:rPr>
              <a:t>-</a:t>
            </a:r>
          </a:p>
        </p:txBody>
      </p:sp>
      <p:sp>
        <p:nvSpPr>
          <p:cNvPr id="115715" name="Rectangle 2"/>
          <p:cNvSpPr>
            <a:spLocks noChangeArrowheads="1"/>
          </p:cNvSpPr>
          <p:nvPr/>
        </p:nvSpPr>
        <p:spPr bwMode="auto">
          <a:xfrm>
            <a:off x="539750" y="836613"/>
            <a:ext cx="81375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lnSpc>
                <a:spcPct val="110000"/>
              </a:lnSpc>
              <a:buFont typeface="Wingdings" pitchFamily="2" charset="2"/>
              <a:buNone/>
            </a:pPr>
            <a:r>
              <a:rPr lang="zh-CN" altLang="en-US" sz="2800" dirty="0"/>
              <a:t>⑤ 绘制用</a:t>
            </a:r>
            <a:r>
              <a:rPr lang="zh-CN" altLang="en-US" sz="2800" dirty="0" smtClean="0"/>
              <a:t>例图</a:t>
            </a:r>
            <a:endParaRPr lang="en-US" altLang="zh-CN" sz="2800" dirty="0"/>
          </a:p>
        </p:txBody>
      </p:sp>
      <p:pic>
        <p:nvPicPr>
          <p:cNvPr id="1157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700213"/>
            <a:ext cx="7489825"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7" name="Text Box 5"/>
          <p:cNvSpPr txBox="1">
            <a:spLocks noChangeArrowheads="1"/>
          </p:cNvSpPr>
          <p:nvPr/>
        </p:nvSpPr>
        <p:spPr bwMode="auto">
          <a:xfrm>
            <a:off x="1258888" y="1890713"/>
            <a:ext cx="2520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400"/>
              <a:t>图书借阅管理</a:t>
            </a:r>
          </a:p>
        </p:txBody>
      </p:sp>
      <p:sp>
        <p:nvSpPr>
          <p:cNvPr id="115718" name="Text Box 6"/>
          <p:cNvSpPr txBox="1">
            <a:spLocks noChangeArrowheads="1"/>
          </p:cNvSpPr>
          <p:nvPr/>
        </p:nvSpPr>
        <p:spPr bwMode="auto">
          <a:xfrm>
            <a:off x="1187004" y="5661025"/>
            <a:ext cx="187282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400" dirty="0"/>
              <a:t>借书证管理</a:t>
            </a:r>
          </a:p>
        </p:txBody>
      </p:sp>
      <p:sp>
        <p:nvSpPr>
          <p:cNvPr id="115719" name="Text Box 7"/>
          <p:cNvSpPr txBox="1">
            <a:spLocks noChangeArrowheads="1"/>
          </p:cNvSpPr>
          <p:nvPr/>
        </p:nvSpPr>
        <p:spPr bwMode="auto">
          <a:xfrm>
            <a:off x="3852738" y="5661025"/>
            <a:ext cx="158335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400" dirty="0"/>
              <a:t>图书管理</a:t>
            </a:r>
          </a:p>
        </p:txBody>
      </p:sp>
      <p:sp>
        <p:nvSpPr>
          <p:cNvPr id="115720" name="Text Box 8"/>
          <p:cNvSpPr txBox="1">
            <a:spLocks noChangeArrowheads="1"/>
          </p:cNvSpPr>
          <p:nvPr/>
        </p:nvSpPr>
        <p:spPr bwMode="auto">
          <a:xfrm>
            <a:off x="6372200" y="5661248"/>
            <a:ext cx="144740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400" dirty="0"/>
              <a:t>借阅管理</a:t>
            </a:r>
          </a:p>
        </p:txBody>
      </p:sp>
    </p:spTree>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AF90EF94-5651-4670-A39B-4162614E5B60}" type="slidenum">
              <a:rPr kumimoji="0" lang="en-US" altLang="zh-CN" sz="1400" b="0" smtClean="0">
                <a:solidFill>
                  <a:schemeClr val="accent2"/>
                </a:solidFill>
              </a:rPr>
              <a:pPr>
                <a:spcBef>
                  <a:spcPct val="0"/>
                </a:spcBef>
                <a:buClrTx/>
                <a:buSzTx/>
                <a:buFontTx/>
                <a:buNone/>
              </a:pPr>
              <a:t>123</a:t>
            </a:fld>
            <a:r>
              <a:rPr kumimoji="0" lang="en-US" altLang="zh-CN" sz="1400" b="0" smtClean="0">
                <a:solidFill>
                  <a:schemeClr val="accent2"/>
                </a:solidFill>
              </a:rPr>
              <a:t>-</a:t>
            </a:r>
          </a:p>
        </p:txBody>
      </p:sp>
      <p:pic>
        <p:nvPicPr>
          <p:cNvPr id="1167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916113"/>
            <a:ext cx="5861050" cy="438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0" name="Rectangle 5"/>
          <p:cNvSpPr>
            <a:spLocks noChangeArrowheads="1"/>
          </p:cNvSpPr>
          <p:nvPr/>
        </p:nvSpPr>
        <p:spPr bwMode="auto">
          <a:xfrm>
            <a:off x="539750" y="836613"/>
            <a:ext cx="81375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lnSpc>
                <a:spcPct val="110000"/>
              </a:lnSpc>
              <a:buFont typeface="Wingdings" pitchFamily="2" charset="2"/>
              <a:buNone/>
            </a:pPr>
            <a:r>
              <a:rPr lang="zh-CN" altLang="en-US" sz="2800" dirty="0"/>
              <a:t>⑤ 绘制用</a:t>
            </a:r>
            <a:r>
              <a:rPr lang="zh-CN" altLang="en-US" sz="2800" dirty="0" smtClean="0"/>
              <a:t>例图</a:t>
            </a:r>
            <a:endParaRPr lang="zh-CN" altLang="en-US" sz="2800" dirty="0"/>
          </a:p>
        </p:txBody>
      </p:sp>
    </p:spTree>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7E22B9C6-78BA-453F-9EDC-0812FFE55278}" type="slidenum">
              <a:rPr kumimoji="0" lang="en-US" altLang="zh-CN" sz="1400" b="0" smtClean="0">
                <a:solidFill>
                  <a:schemeClr val="accent2"/>
                </a:solidFill>
              </a:rPr>
              <a:pPr>
                <a:spcBef>
                  <a:spcPct val="0"/>
                </a:spcBef>
                <a:buClrTx/>
                <a:buSzTx/>
                <a:buFontTx/>
                <a:buNone/>
              </a:pPr>
              <a:t>124</a:t>
            </a:fld>
            <a:r>
              <a:rPr kumimoji="0" lang="en-US" altLang="zh-CN" sz="1400" b="0" smtClean="0">
                <a:solidFill>
                  <a:schemeClr val="accent2"/>
                </a:solidFill>
              </a:rPr>
              <a:t>-</a:t>
            </a:r>
          </a:p>
        </p:txBody>
      </p:sp>
      <p:pic>
        <p:nvPicPr>
          <p:cNvPr id="11776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773238"/>
            <a:ext cx="5616575" cy="430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4" name="Rectangle 5"/>
          <p:cNvSpPr>
            <a:spLocks noChangeArrowheads="1"/>
          </p:cNvSpPr>
          <p:nvPr/>
        </p:nvSpPr>
        <p:spPr bwMode="auto">
          <a:xfrm>
            <a:off x="539750" y="836613"/>
            <a:ext cx="81375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lnSpc>
                <a:spcPct val="110000"/>
              </a:lnSpc>
              <a:buFont typeface="Wingdings" pitchFamily="2" charset="2"/>
              <a:buNone/>
            </a:pPr>
            <a:r>
              <a:rPr lang="zh-CN" altLang="en-US" sz="2800" dirty="0"/>
              <a:t>⑤ 绘制用</a:t>
            </a:r>
            <a:r>
              <a:rPr lang="zh-CN" altLang="en-US" sz="2800" dirty="0" smtClean="0"/>
              <a:t>例图</a:t>
            </a:r>
            <a:endParaRPr lang="zh-CN" altLang="en-US" sz="2800" dirty="0"/>
          </a:p>
        </p:txBody>
      </p:sp>
    </p:spTree>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BA2EB2C6-3396-48A7-ABBD-F0687E5F846E}" type="slidenum">
              <a:rPr kumimoji="0" lang="en-US" altLang="zh-CN" sz="1400" b="0" smtClean="0">
                <a:solidFill>
                  <a:schemeClr val="accent2"/>
                </a:solidFill>
              </a:rPr>
              <a:pPr>
                <a:spcBef>
                  <a:spcPct val="0"/>
                </a:spcBef>
                <a:buClrTx/>
                <a:buSzTx/>
                <a:buFontTx/>
                <a:buNone/>
              </a:pPr>
              <a:t>125</a:t>
            </a:fld>
            <a:r>
              <a:rPr kumimoji="0" lang="en-US" altLang="zh-CN" sz="1400" b="0" smtClean="0">
                <a:solidFill>
                  <a:schemeClr val="accent2"/>
                </a:solidFill>
              </a:rPr>
              <a:t>-</a:t>
            </a:r>
          </a:p>
        </p:txBody>
      </p:sp>
      <p:pic>
        <p:nvPicPr>
          <p:cNvPr id="11878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628775"/>
            <a:ext cx="6519862"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88" name="Rectangle 5"/>
          <p:cNvSpPr>
            <a:spLocks noChangeArrowheads="1"/>
          </p:cNvSpPr>
          <p:nvPr/>
        </p:nvSpPr>
        <p:spPr bwMode="auto">
          <a:xfrm>
            <a:off x="539750" y="836613"/>
            <a:ext cx="81375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lnSpc>
                <a:spcPct val="110000"/>
              </a:lnSpc>
              <a:buFont typeface="Wingdings" pitchFamily="2" charset="2"/>
              <a:buNone/>
            </a:pPr>
            <a:r>
              <a:rPr lang="zh-CN" altLang="en-US" sz="2800" dirty="0"/>
              <a:t>⑤ 绘制用</a:t>
            </a:r>
            <a:r>
              <a:rPr lang="zh-CN" altLang="en-US" sz="2800" dirty="0" smtClean="0"/>
              <a:t>例图</a:t>
            </a:r>
            <a:endParaRPr lang="zh-CN" altLang="en-US" sz="2800" dirty="0"/>
          </a:p>
        </p:txBody>
      </p:sp>
    </p:spTree>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C333C1D8-D89E-4768-8004-C28241ECCB69}" type="slidenum">
              <a:rPr kumimoji="0" lang="en-US" altLang="zh-CN" sz="1400" b="0" smtClean="0">
                <a:solidFill>
                  <a:schemeClr val="accent2"/>
                </a:solidFill>
              </a:rPr>
              <a:pPr>
                <a:spcBef>
                  <a:spcPct val="0"/>
                </a:spcBef>
                <a:buClrTx/>
                <a:buSzTx/>
                <a:buFontTx/>
                <a:buNone/>
              </a:pPr>
              <a:t>126</a:t>
            </a:fld>
            <a:r>
              <a:rPr kumimoji="0" lang="en-US" altLang="zh-CN" sz="1400" b="0" smtClean="0">
                <a:solidFill>
                  <a:schemeClr val="accent2"/>
                </a:solidFill>
              </a:rPr>
              <a:t>-</a:t>
            </a:r>
          </a:p>
        </p:txBody>
      </p:sp>
      <p:sp>
        <p:nvSpPr>
          <p:cNvPr id="119811" name="Rectangle 2"/>
          <p:cNvSpPr>
            <a:spLocks noChangeArrowheads="1"/>
          </p:cNvSpPr>
          <p:nvPr/>
        </p:nvSpPr>
        <p:spPr bwMode="auto">
          <a:xfrm>
            <a:off x="611188" y="752475"/>
            <a:ext cx="8137525" cy="541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lnSpc>
                <a:spcPct val="90000"/>
              </a:lnSpc>
              <a:buFont typeface="Wingdings" pitchFamily="2" charset="2"/>
              <a:buNone/>
            </a:pPr>
            <a:r>
              <a:rPr lang="zh-CN" altLang="en-US" sz="2400" b="0" dirty="0"/>
              <a:t>●</a:t>
            </a:r>
            <a:r>
              <a:rPr lang="zh-CN" altLang="en-US" sz="2400" b="0" dirty="0">
                <a:ea typeface="黑体" pitchFamily="49" charset="-122"/>
              </a:rPr>
              <a:t> 用例：借书</a:t>
            </a:r>
          </a:p>
          <a:p>
            <a:pPr eaLnBrk="1" hangingPunct="1">
              <a:lnSpc>
                <a:spcPct val="90000"/>
              </a:lnSpc>
              <a:buFont typeface="Wingdings" pitchFamily="2" charset="2"/>
              <a:buNone/>
            </a:pPr>
            <a:r>
              <a:rPr lang="zh-CN" altLang="en-US" sz="2400" b="0" dirty="0" smtClean="0"/>
              <a:t>● </a:t>
            </a:r>
            <a:r>
              <a:rPr lang="zh-CN" altLang="en-US" sz="2400" b="0" dirty="0" smtClean="0">
                <a:latin typeface="黑体" pitchFamily="49" charset="-122"/>
                <a:ea typeface="黑体" pitchFamily="49" charset="-122"/>
              </a:rPr>
              <a:t>参与者</a:t>
            </a:r>
            <a:r>
              <a:rPr lang="zh-CN" altLang="en-US" sz="2400" b="0" dirty="0">
                <a:latin typeface="黑体" pitchFamily="49" charset="-122"/>
                <a:ea typeface="黑体" pitchFamily="49" charset="-122"/>
              </a:rPr>
              <a:t>：管理员</a:t>
            </a:r>
          </a:p>
          <a:p>
            <a:pPr eaLnBrk="1" hangingPunct="1">
              <a:lnSpc>
                <a:spcPct val="90000"/>
              </a:lnSpc>
              <a:buFont typeface="Wingdings" pitchFamily="2" charset="2"/>
              <a:buNone/>
            </a:pPr>
            <a:r>
              <a:rPr lang="zh-CN" altLang="en-US" sz="2400" b="0" dirty="0" smtClean="0"/>
              <a:t>● </a:t>
            </a:r>
            <a:r>
              <a:rPr lang="zh-CN" altLang="en-US" sz="2400" b="0" dirty="0" smtClean="0">
                <a:latin typeface="黑体" pitchFamily="49" charset="-122"/>
                <a:ea typeface="黑体" pitchFamily="49" charset="-122"/>
              </a:rPr>
              <a:t>操作</a:t>
            </a:r>
            <a:r>
              <a:rPr lang="zh-CN" altLang="en-US" sz="2400" b="0" dirty="0">
                <a:latin typeface="黑体" pitchFamily="49" charset="-122"/>
                <a:ea typeface="黑体" pitchFamily="49" charset="-122"/>
              </a:rPr>
              <a:t>流：</a:t>
            </a:r>
          </a:p>
          <a:p>
            <a:pPr eaLnBrk="1" hangingPunct="1">
              <a:lnSpc>
                <a:spcPct val="90000"/>
              </a:lnSpc>
              <a:buFont typeface="Wingdings" pitchFamily="2" charset="2"/>
              <a:buNone/>
            </a:pPr>
            <a:r>
              <a:rPr lang="zh-CN" altLang="en-US" sz="2400" b="0" dirty="0">
                <a:latin typeface="黑体" pitchFamily="49" charset="-122"/>
                <a:ea typeface="黑体" pitchFamily="49" charset="-122"/>
              </a:rPr>
              <a:t>   </a:t>
            </a:r>
            <a:r>
              <a:rPr lang="zh-CN" altLang="en-US" sz="2400" b="0" dirty="0"/>
              <a:t>① 管理员进入图书借阅界面，用例开始。</a:t>
            </a:r>
          </a:p>
          <a:p>
            <a:pPr eaLnBrk="1" hangingPunct="1">
              <a:lnSpc>
                <a:spcPct val="90000"/>
              </a:lnSpc>
              <a:buFont typeface="Wingdings" pitchFamily="2" charset="2"/>
              <a:buNone/>
            </a:pPr>
            <a:r>
              <a:rPr lang="zh-CN" altLang="en-US" sz="2400" b="0" dirty="0"/>
              <a:t>     ② 系统要求输入借阅者的借书证编码。</a:t>
            </a:r>
          </a:p>
          <a:p>
            <a:pPr eaLnBrk="1" hangingPunct="1">
              <a:lnSpc>
                <a:spcPct val="90000"/>
              </a:lnSpc>
              <a:buFont typeface="Wingdings" pitchFamily="2" charset="2"/>
              <a:buNone/>
            </a:pPr>
            <a:r>
              <a:rPr lang="zh-CN" altLang="en-US" sz="2400" b="0" dirty="0"/>
              <a:t>     ③系统检验借书证编码</a:t>
            </a:r>
            <a:r>
              <a:rPr lang="en-US" altLang="zh-CN" sz="2400" b="0" dirty="0"/>
              <a:t>,</a:t>
            </a:r>
            <a:r>
              <a:rPr lang="zh-CN" altLang="en-US" sz="2400" b="0" dirty="0"/>
              <a:t>如果正确</a:t>
            </a:r>
            <a:r>
              <a:rPr lang="en-US" altLang="zh-CN" sz="2400" b="0" dirty="0"/>
              <a:t>,</a:t>
            </a:r>
            <a:r>
              <a:rPr lang="zh-CN" altLang="en-US" sz="2400" b="0" dirty="0"/>
              <a:t>则显示借阅者的信息。</a:t>
            </a:r>
          </a:p>
          <a:p>
            <a:pPr eaLnBrk="1" hangingPunct="1">
              <a:lnSpc>
                <a:spcPct val="90000"/>
              </a:lnSpc>
              <a:buFont typeface="Wingdings" pitchFamily="2" charset="2"/>
              <a:buNone/>
            </a:pPr>
            <a:r>
              <a:rPr lang="zh-CN" altLang="en-US" sz="2400" b="0" dirty="0"/>
              <a:t>          </a:t>
            </a:r>
            <a:r>
              <a:rPr lang="en-US" altLang="zh-CN" sz="2400" b="0" dirty="0"/>
              <a:t>A1</a:t>
            </a:r>
            <a:r>
              <a:rPr lang="zh-CN" altLang="en-US" sz="2400" b="0" dirty="0"/>
              <a:t>：借书证编码有错。</a:t>
            </a:r>
          </a:p>
          <a:p>
            <a:pPr eaLnBrk="1" hangingPunct="1">
              <a:lnSpc>
                <a:spcPct val="90000"/>
              </a:lnSpc>
              <a:buFont typeface="Wingdings" pitchFamily="2" charset="2"/>
              <a:buNone/>
            </a:pPr>
            <a:r>
              <a:rPr lang="zh-CN" altLang="en-US" sz="2400" b="0" dirty="0"/>
              <a:t>          </a:t>
            </a:r>
            <a:r>
              <a:rPr lang="en-US" altLang="zh-CN" sz="2400" b="0" dirty="0"/>
              <a:t>A2:  </a:t>
            </a:r>
            <a:r>
              <a:rPr lang="zh-CN" altLang="en-US" sz="2400" b="0" dirty="0"/>
              <a:t>如果该借阅者所借图书已经超期</a:t>
            </a:r>
            <a:r>
              <a:rPr lang="en-US" altLang="zh-CN" sz="2400" b="0" dirty="0"/>
              <a:t>,</a:t>
            </a:r>
            <a:r>
              <a:rPr lang="zh-CN" altLang="en-US" sz="2400" b="0" dirty="0"/>
              <a:t>则提示</a:t>
            </a:r>
            <a:r>
              <a:rPr lang="en-US" altLang="zh-CN" sz="2400" b="0" dirty="0"/>
              <a:t>,</a:t>
            </a:r>
            <a:r>
              <a:rPr lang="zh-CN" altLang="en-US" sz="2400" b="0" dirty="0"/>
              <a:t>本次拒借</a:t>
            </a:r>
            <a:r>
              <a:rPr lang="en-US" altLang="zh-CN" sz="2400" b="0" dirty="0"/>
              <a:t>.</a:t>
            </a:r>
          </a:p>
          <a:p>
            <a:pPr eaLnBrk="1" hangingPunct="1">
              <a:lnSpc>
                <a:spcPct val="90000"/>
              </a:lnSpc>
              <a:buFont typeface="Wingdings" pitchFamily="2" charset="2"/>
              <a:buNone/>
            </a:pPr>
            <a:r>
              <a:rPr lang="en-US" altLang="zh-CN" sz="2400" b="0" dirty="0"/>
              <a:t>     ④ </a:t>
            </a:r>
            <a:r>
              <a:rPr lang="zh-CN" altLang="en-US" sz="2400" b="0" dirty="0"/>
              <a:t>系统要求输入所借图书的条码。</a:t>
            </a:r>
          </a:p>
          <a:p>
            <a:pPr eaLnBrk="1" hangingPunct="1">
              <a:lnSpc>
                <a:spcPct val="90000"/>
              </a:lnSpc>
              <a:buFont typeface="Wingdings" pitchFamily="2" charset="2"/>
              <a:buNone/>
            </a:pPr>
            <a:r>
              <a:rPr lang="zh-CN" altLang="en-US" sz="2400" b="0" dirty="0"/>
              <a:t>     ⑤ 系统显示所借图书的信息。</a:t>
            </a:r>
          </a:p>
          <a:p>
            <a:pPr eaLnBrk="1" hangingPunct="1">
              <a:lnSpc>
                <a:spcPct val="90000"/>
              </a:lnSpc>
              <a:buFont typeface="Wingdings" pitchFamily="2" charset="2"/>
              <a:buNone/>
            </a:pPr>
            <a:r>
              <a:rPr lang="zh-CN" altLang="en-US" sz="2400" b="0" dirty="0"/>
              <a:t>     ⑥ 确认借书。</a:t>
            </a:r>
          </a:p>
          <a:p>
            <a:pPr eaLnBrk="1" hangingPunct="1">
              <a:lnSpc>
                <a:spcPct val="90000"/>
              </a:lnSpc>
              <a:buFont typeface="Wingdings" pitchFamily="2" charset="2"/>
              <a:buNone/>
            </a:pPr>
            <a:r>
              <a:rPr lang="zh-CN" altLang="en-US" sz="2400" b="0" dirty="0"/>
              <a:t>     ⑦系统回到上一界面，等待处理下一借书。</a:t>
            </a:r>
            <a:r>
              <a:rPr lang="zh-CN" altLang="en-US" sz="2200" b="0" dirty="0"/>
              <a:t>　　</a:t>
            </a:r>
          </a:p>
        </p:txBody>
      </p:sp>
      <p:sp>
        <p:nvSpPr>
          <p:cNvPr id="119812" name="Rectangle 3"/>
          <p:cNvSpPr>
            <a:spLocks noChangeArrowheads="1"/>
          </p:cNvSpPr>
          <p:nvPr/>
        </p:nvSpPr>
        <p:spPr bwMode="auto">
          <a:xfrm>
            <a:off x="552450" y="152400"/>
            <a:ext cx="4667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lnSpc>
                <a:spcPct val="110000"/>
              </a:lnSpc>
              <a:buFont typeface="Wingdings" pitchFamily="2" charset="2"/>
              <a:buNone/>
            </a:pPr>
            <a:r>
              <a:rPr lang="zh-CN" altLang="en-US" sz="2800" dirty="0"/>
              <a:t>⑥ 编制</a:t>
            </a:r>
            <a:r>
              <a:rPr lang="zh-CN" altLang="en-US" sz="2800" dirty="0" smtClean="0"/>
              <a:t>用例规约</a:t>
            </a:r>
            <a:endParaRPr lang="en-US" altLang="zh-CN" sz="2800" dirty="0"/>
          </a:p>
        </p:txBody>
      </p:sp>
    </p:spTree>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5EB4B229-BBFA-4A81-9E8F-6ECDEACB9747}" type="slidenum">
              <a:rPr kumimoji="0" lang="en-US" altLang="zh-CN" sz="1400" b="0" smtClean="0">
                <a:solidFill>
                  <a:schemeClr val="accent2"/>
                </a:solidFill>
              </a:rPr>
              <a:pPr>
                <a:spcBef>
                  <a:spcPct val="0"/>
                </a:spcBef>
                <a:buClrTx/>
                <a:buSzTx/>
                <a:buFontTx/>
                <a:buNone/>
              </a:pPr>
              <a:t>127</a:t>
            </a:fld>
            <a:r>
              <a:rPr kumimoji="0" lang="en-US" altLang="zh-CN" sz="1400" b="0" smtClean="0">
                <a:solidFill>
                  <a:schemeClr val="accent2"/>
                </a:solidFill>
              </a:rPr>
              <a:t>-</a:t>
            </a:r>
          </a:p>
        </p:txBody>
      </p:sp>
      <p:sp>
        <p:nvSpPr>
          <p:cNvPr id="120835" name="Rectangle 2"/>
          <p:cNvSpPr>
            <a:spLocks noChangeArrowheads="1"/>
          </p:cNvSpPr>
          <p:nvPr/>
        </p:nvSpPr>
        <p:spPr bwMode="auto">
          <a:xfrm>
            <a:off x="611188" y="1844675"/>
            <a:ext cx="8137525" cy="375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buFont typeface="Wingdings" pitchFamily="2" charset="2"/>
              <a:buNone/>
            </a:pPr>
            <a:r>
              <a:rPr lang="zh-CN" altLang="en-US" sz="2400" b="0" dirty="0" smtClean="0"/>
              <a:t>●</a:t>
            </a:r>
            <a:r>
              <a:rPr lang="zh-CN" altLang="en-US" sz="2400" b="0" dirty="0" smtClean="0">
                <a:ea typeface="黑体" pitchFamily="49" charset="-122"/>
              </a:rPr>
              <a:t>用例</a:t>
            </a:r>
            <a:r>
              <a:rPr lang="zh-CN" altLang="en-US" sz="2400" b="0" dirty="0">
                <a:ea typeface="黑体" pitchFamily="49" charset="-122"/>
              </a:rPr>
              <a:t>：还书</a:t>
            </a:r>
          </a:p>
          <a:p>
            <a:pPr eaLnBrk="1" hangingPunct="1">
              <a:buFont typeface="Wingdings" pitchFamily="2" charset="2"/>
              <a:buNone/>
            </a:pPr>
            <a:r>
              <a:rPr lang="zh-CN" altLang="en-US" sz="2400" b="0" dirty="0"/>
              <a:t>●</a:t>
            </a:r>
            <a:r>
              <a:rPr lang="zh-CN" altLang="en-US" sz="2400" b="0" dirty="0">
                <a:latin typeface="黑体" pitchFamily="49" charset="-122"/>
                <a:ea typeface="黑体" pitchFamily="49" charset="-122"/>
              </a:rPr>
              <a:t>参与者：</a:t>
            </a:r>
            <a:r>
              <a:rPr lang="zh-CN" altLang="en-US" sz="2400" b="0" dirty="0" smtClean="0">
                <a:latin typeface="黑体" pitchFamily="49" charset="-122"/>
                <a:ea typeface="黑体" pitchFamily="49" charset="-122"/>
              </a:rPr>
              <a:t>管理员</a:t>
            </a:r>
            <a:endParaRPr lang="zh-CN" altLang="en-US" sz="2400" b="0" dirty="0">
              <a:latin typeface="黑体" pitchFamily="49" charset="-122"/>
              <a:ea typeface="黑体" pitchFamily="49" charset="-122"/>
            </a:endParaRPr>
          </a:p>
          <a:p>
            <a:pPr eaLnBrk="1" hangingPunct="1">
              <a:buFont typeface="Wingdings" pitchFamily="2" charset="2"/>
              <a:buNone/>
            </a:pPr>
            <a:r>
              <a:rPr lang="zh-CN" altLang="en-US" sz="2400" b="0" dirty="0"/>
              <a:t>●</a:t>
            </a:r>
            <a:r>
              <a:rPr lang="zh-CN" altLang="en-US" sz="2400" b="0" dirty="0">
                <a:latin typeface="黑体" pitchFamily="49" charset="-122"/>
                <a:ea typeface="黑体" pitchFamily="49" charset="-122"/>
              </a:rPr>
              <a:t>事件流：</a:t>
            </a:r>
          </a:p>
          <a:p>
            <a:pPr eaLnBrk="1" hangingPunct="1">
              <a:buFont typeface="Wingdings" pitchFamily="2" charset="2"/>
              <a:buNone/>
            </a:pPr>
            <a:r>
              <a:rPr lang="zh-CN" altLang="en-US" sz="2400" b="0" dirty="0">
                <a:latin typeface="黑体" pitchFamily="49" charset="-122"/>
                <a:ea typeface="黑体" pitchFamily="49" charset="-122"/>
              </a:rPr>
              <a:t>  </a:t>
            </a:r>
            <a:r>
              <a:rPr lang="zh-CN" altLang="en-US" sz="2400" b="0" dirty="0" smtClean="0">
                <a:latin typeface="黑体" pitchFamily="49" charset="-122"/>
                <a:ea typeface="黑体" pitchFamily="49" charset="-122"/>
              </a:rPr>
              <a:t> </a:t>
            </a:r>
            <a:r>
              <a:rPr lang="zh-CN" altLang="en-US" sz="2400" b="0" dirty="0" smtClean="0"/>
              <a:t>① </a:t>
            </a:r>
            <a:r>
              <a:rPr lang="zh-CN" altLang="en-US" sz="2400" b="0" dirty="0"/>
              <a:t>管理员进入图书借阅界面，用例开始。</a:t>
            </a:r>
          </a:p>
          <a:p>
            <a:pPr eaLnBrk="1" hangingPunct="1">
              <a:buFont typeface="Wingdings" pitchFamily="2" charset="2"/>
              <a:buNone/>
            </a:pPr>
            <a:r>
              <a:rPr lang="zh-CN" altLang="en-US" sz="2400" b="0" dirty="0"/>
              <a:t>     ②系统要求输入所还图书的条码。</a:t>
            </a:r>
          </a:p>
          <a:p>
            <a:pPr eaLnBrk="1" hangingPunct="1">
              <a:buFont typeface="Wingdings" pitchFamily="2" charset="2"/>
              <a:buNone/>
            </a:pPr>
            <a:r>
              <a:rPr lang="zh-CN" altLang="en-US" sz="2400" b="0" dirty="0"/>
              <a:t>     ③系统显示所借图书的信息。</a:t>
            </a:r>
          </a:p>
          <a:p>
            <a:pPr eaLnBrk="1" hangingPunct="1">
              <a:buFont typeface="Wingdings" pitchFamily="2" charset="2"/>
              <a:buNone/>
            </a:pPr>
            <a:r>
              <a:rPr lang="zh-CN" altLang="en-US" sz="2400" b="0" dirty="0"/>
              <a:t>     ④确认还书。</a:t>
            </a:r>
          </a:p>
          <a:p>
            <a:pPr eaLnBrk="1" hangingPunct="1">
              <a:buFont typeface="Wingdings" pitchFamily="2" charset="2"/>
              <a:buNone/>
            </a:pPr>
            <a:r>
              <a:rPr lang="zh-CN" altLang="en-US" sz="2400" b="0" dirty="0"/>
              <a:t>     ⑤系统回到上一界面，等待处理下一业务。</a:t>
            </a:r>
          </a:p>
        </p:txBody>
      </p:sp>
      <p:sp>
        <p:nvSpPr>
          <p:cNvPr id="120836" name="Rectangle 3"/>
          <p:cNvSpPr>
            <a:spLocks noChangeArrowheads="1"/>
          </p:cNvSpPr>
          <p:nvPr/>
        </p:nvSpPr>
        <p:spPr bwMode="auto">
          <a:xfrm>
            <a:off x="539750" y="893763"/>
            <a:ext cx="3803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lang="zh-CN" altLang="en-US" sz="2400" dirty="0">
                <a:latin typeface="Arial" charset="0"/>
              </a:rPr>
              <a:t>⑥ </a:t>
            </a:r>
            <a:r>
              <a:rPr lang="zh-CN" altLang="en-US" sz="2800" dirty="0"/>
              <a:t>编制</a:t>
            </a:r>
            <a:r>
              <a:rPr lang="zh-CN" altLang="en-US" sz="2800" dirty="0">
                <a:latin typeface="Arial" charset="0"/>
              </a:rPr>
              <a:t>用例</a:t>
            </a:r>
            <a:r>
              <a:rPr lang="zh-CN" altLang="en-US" sz="2800" dirty="0" smtClean="0">
                <a:latin typeface="Arial" charset="0"/>
              </a:rPr>
              <a:t>叙述</a:t>
            </a:r>
            <a:r>
              <a:rPr lang="zh-CN" altLang="en-US" sz="2800" dirty="0">
                <a:latin typeface="Arial" charset="0"/>
              </a:rPr>
              <a:t>规约</a:t>
            </a:r>
            <a:endParaRPr lang="en-US" altLang="zh-CN" sz="2800" dirty="0">
              <a:latin typeface="Arial" charset="0"/>
            </a:endParaRPr>
          </a:p>
        </p:txBody>
      </p:sp>
    </p:spTree>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1A0EBF59-AAF8-4850-9B01-7E4402293DBF}" type="slidenum">
              <a:rPr kumimoji="0" lang="en-US" altLang="zh-CN" sz="1400" b="0" smtClean="0">
                <a:solidFill>
                  <a:schemeClr val="accent2"/>
                </a:solidFill>
              </a:rPr>
              <a:pPr>
                <a:spcBef>
                  <a:spcPct val="0"/>
                </a:spcBef>
                <a:buClrTx/>
                <a:buSzTx/>
                <a:buFontTx/>
                <a:buNone/>
              </a:pPr>
              <a:t>128</a:t>
            </a:fld>
            <a:r>
              <a:rPr kumimoji="0" lang="en-US" altLang="zh-CN" sz="1400" b="0" smtClean="0">
                <a:solidFill>
                  <a:schemeClr val="accent2"/>
                </a:solidFill>
              </a:rPr>
              <a:t>-</a:t>
            </a:r>
          </a:p>
        </p:txBody>
      </p:sp>
      <p:sp>
        <p:nvSpPr>
          <p:cNvPr id="122883" name="Rectangle 2"/>
          <p:cNvSpPr>
            <a:spLocks noGrp="1" noChangeArrowheads="1"/>
          </p:cNvSpPr>
          <p:nvPr>
            <p:ph type="title"/>
          </p:nvPr>
        </p:nvSpPr>
        <p:spPr>
          <a:xfrm>
            <a:off x="611188" y="116632"/>
            <a:ext cx="7905750" cy="1359743"/>
          </a:xfrm>
        </p:spPr>
        <p:txBody>
          <a:bodyPr/>
          <a:lstStyle/>
          <a:p>
            <a:pPr eaLnBrk="1" hangingPunct="1"/>
            <a:r>
              <a:rPr lang="zh-CN" altLang="en-US" sz="4000" dirty="0" smtClean="0"/>
              <a:t>课后练习：</a:t>
            </a:r>
            <a:r>
              <a:rPr lang="en-US" altLang="zh-CN" sz="4000" dirty="0" smtClean="0"/>
              <a:t/>
            </a:r>
            <a:br>
              <a:rPr lang="en-US" altLang="zh-CN" sz="4000" dirty="0" smtClean="0"/>
            </a:br>
            <a:r>
              <a:rPr lang="zh-CN" altLang="en-US" sz="3600" dirty="0" smtClean="0">
                <a:solidFill>
                  <a:schemeClr val="tx1"/>
                </a:solidFill>
              </a:rPr>
              <a:t>“旅店管理系统”初步用户需求</a:t>
            </a:r>
            <a:endParaRPr lang="en-US" altLang="zh-CN" sz="4000" dirty="0" smtClean="0">
              <a:solidFill>
                <a:schemeClr val="tx1"/>
              </a:solidFill>
            </a:endParaRPr>
          </a:p>
        </p:txBody>
      </p:sp>
      <p:sp>
        <p:nvSpPr>
          <p:cNvPr id="122884" name="Rectangle 3"/>
          <p:cNvSpPr>
            <a:spLocks noGrp="1" noChangeArrowheads="1"/>
          </p:cNvSpPr>
          <p:nvPr>
            <p:ph type="body" idx="1"/>
          </p:nvPr>
        </p:nvSpPr>
        <p:spPr>
          <a:xfrm>
            <a:off x="539750" y="1700213"/>
            <a:ext cx="7772400" cy="4465637"/>
          </a:xfrm>
        </p:spPr>
        <p:txBody>
          <a:bodyPr/>
          <a:lstStyle/>
          <a:p>
            <a:pPr algn="just" eaLnBrk="1" hangingPunct="1"/>
            <a:r>
              <a:rPr lang="zh-CN" altLang="en-US" sz="2400" smtClean="0"/>
              <a:t>某公司要开发一个旅店管理系统，该旅店可对外开放</a:t>
            </a:r>
            <a:r>
              <a:rPr lang="en-US" altLang="zh-CN" sz="2400" smtClean="0"/>
              <a:t>10</a:t>
            </a:r>
            <a:r>
              <a:rPr lang="zh-CN" altLang="en-US" sz="2400" smtClean="0"/>
              <a:t>个双人间和</a:t>
            </a:r>
            <a:r>
              <a:rPr lang="en-US" altLang="zh-CN" sz="2400" smtClean="0"/>
              <a:t>10</a:t>
            </a:r>
            <a:r>
              <a:rPr lang="zh-CN" altLang="en-US" sz="2400" smtClean="0"/>
              <a:t>个单人间，房间费用视情况按季节调整，但周一到周五半价（周末全价）折扣不变。对于外界请求，该系统应能根据请求入住时间预定指定档次的房间，记录旅客姓名、地址、联系电话、有效证件号、房间类型和预定天数，并计算出总费用。预定的同时旅客按规定须提交</a:t>
            </a:r>
            <a:r>
              <a:rPr lang="en-US" altLang="zh-CN" sz="2400" smtClean="0"/>
              <a:t>10%</a:t>
            </a:r>
            <a:r>
              <a:rPr lang="zh-CN" altLang="en-US" sz="2400" smtClean="0"/>
              <a:t>定金。六个小时之内旅店允许旅客取消预定，并退回所有定金，超过六个小时定金不退还。每周一系统自动打印一周预定情况清单。采用哪种费用支付方式和何种类型操作界面尚不确定。</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DBAF2156-CDC0-47F4-9D97-2FE6ABD43BF3}" type="slidenum">
              <a:rPr kumimoji="0" lang="en-US" altLang="zh-CN" sz="1400" b="0" smtClean="0">
                <a:solidFill>
                  <a:schemeClr val="accent2"/>
                </a:solidFill>
              </a:rPr>
              <a:pPr>
                <a:spcBef>
                  <a:spcPct val="0"/>
                </a:spcBef>
                <a:buClrTx/>
                <a:buSzTx/>
                <a:buFontTx/>
                <a:buNone/>
              </a:pPr>
              <a:t>13</a:t>
            </a:fld>
            <a:r>
              <a:rPr kumimoji="0" lang="en-US" altLang="zh-CN" sz="1400" b="0" smtClean="0">
                <a:solidFill>
                  <a:schemeClr val="accent2"/>
                </a:solidFill>
              </a:rPr>
              <a:t>-</a:t>
            </a:r>
          </a:p>
        </p:txBody>
      </p:sp>
      <p:sp>
        <p:nvSpPr>
          <p:cNvPr id="15363" name="Rectangle 2"/>
          <p:cNvSpPr>
            <a:spLocks noGrp="1" noChangeArrowheads="1"/>
          </p:cNvSpPr>
          <p:nvPr>
            <p:ph type="title"/>
          </p:nvPr>
        </p:nvSpPr>
        <p:spPr/>
        <p:txBody>
          <a:bodyPr/>
          <a:lstStyle/>
          <a:p>
            <a:pPr eaLnBrk="1" hangingPunct="1"/>
            <a:r>
              <a:rPr kumimoji="0" lang="zh-CN" altLang="en-US" smtClean="0"/>
              <a:t>需求应对的误区</a:t>
            </a:r>
          </a:p>
        </p:txBody>
      </p:sp>
      <p:sp>
        <p:nvSpPr>
          <p:cNvPr id="15364" name="Rectangle 3"/>
          <p:cNvSpPr>
            <a:spLocks noChangeArrowheads="1"/>
          </p:cNvSpPr>
          <p:nvPr/>
        </p:nvSpPr>
        <p:spPr bwMode="auto">
          <a:xfrm>
            <a:off x="1331913" y="2349500"/>
            <a:ext cx="1944687" cy="936625"/>
          </a:xfrm>
          <a:prstGeom prst="rect">
            <a:avLst/>
          </a:prstGeom>
          <a:solidFill>
            <a:srgbClr val="00FFFF"/>
          </a:solidFill>
          <a:ln w="19050">
            <a:solidFill>
              <a:schemeClr val="hlink"/>
            </a:solidFill>
            <a:miter lim="800000"/>
            <a:headEnd/>
            <a:tailEnd/>
          </a:ln>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b="0"/>
          </a:p>
        </p:txBody>
      </p:sp>
      <p:sp>
        <p:nvSpPr>
          <p:cNvPr id="15365" name="Text Box 4"/>
          <p:cNvSpPr txBox="1">
            <a:spLocks noChangeArrowheads="1"/>
          </p:cNvSpPr>
          <p:nvPr/>
        </p:nvSpPr>
        <p:spPr bwMode="auto">
          <a:xfrm>
            <a:off x="1331913" y="2493963"/>
            <a:ext cx="20161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kumimoji="0" lang="zh-CN" altLang="en-US" sz="2000">
                <a:solidFill>
                  <a:srgbClr val="000000"/>
                </a:solidFill>
                <a:latin typeface="Verdana" pitchFamily="34" charset="0"/>
              </a:rPr>
              <a:t>客户</a:t>
            </a:r>
            <a:r>
              <a:rPr kumimoji="0" lang="en-US" altLang="zh-CN" sz="2000">
                <a:solidFill>
                  <a:srgbClr val="000000"/>
                </a:solidFill>
                <a:latin typeface="Verdana" pitchFamily="34" charset="0"/>
              </a:rPr>
              <a:t>/</a:t>
            </a:r>
            <a:r>
              <a:rPr kumimoji="0" lang="zh-CN" altLang="en-US" sz="2000">
                <a:solidFill>
                  <a:srgbClr val="000000"/>
                </a:solidFill>
                <a:latin typeface="Verdana" pitchFamily="34" charset="0"/>
              </a:rPr>
              <a:t>用户的要求</a:t>
            </a:r>
            <a:r>
              <a:rPr kumimoji="0" lang="en-US" altLang="zh-CN" sz="2000">
                <a:solidFill>
                  <a:srgbClr val="000000"/>
                </a:solidFill>
                <a:latin typeface="Verdana" pitchFamily="34" charset="0"/>
              </a:rPr>
              <a:t>/</a:t>
            </a:r>
            <a:r>
              <a:rPr kumimoji="0" lang="zh-CN" altLang="en-US" sz="2000">
                <a:solidFill>
                  <a:srgbClr val="000000"/>
                </a:solidFill>
                <a:latin typeface="Verdana" pitchFamily="34" charset="0"/>
              </a:rPr>
              <a:t>想法</a:t>
            </a:r>
            <a:r>
              <a:rPr kumimoji="0" lang="en-US" altLang="zh-CN" sz="2000">
                <a:solidFill>
                  <a:srgbClr val="000000"/>
                </a:solidFill>
                <a:latin typeface="Verdana" pitchFamily="34" charset="0"/>
              </a:rPr>
              <a:t>/</a:t>
            </a:r>
            <a:r>
              <a:rPr kumimoji="0" lang="zh-CN" altLang="en-US" sz="2000">
                <a:solidFill>
                  <a:srgbClr val="000000"/>
                </a:solidFill>
                <a:latin typeface="Verdana" pitchFamily="34" charset="0"/>
              </a:rPr>
              <a:t>期望</a:t>
            </a:r>
          </a:p>
        </p:txBody>
      </p:sp>
      <p:sp>
        <p:nvSpPr>
          <p:cNvPr id="15366" name="Line 5"/>
          <p:cNvSpPr>
            <a:spLocks noChangeShapeType="1"/>
          </p:cNvSpPr>
          <p:nvPr/>
        </p:nvSpPr>
        <p:spPr bwMode="auto">
          <a:xfrm>
            <a:off x="2843213" y="3357563"/>
            <a:ext cx="2520950" cy="1368425"/>
          </a:xfrm>
          <a:prstGeom prst="line">
            <a:avLst/>
          </a:prstGeom>
          <a:noFill/>
          <a:ln w="28575">
            <a:solidFill>
              <a:schemeClr val="hlink"/>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5367" name="Rectangle 6"/>
          <p:cNvSpPr>
            <a:spLocks noChangeArrowheads="1"/>
          </p:cNvSpPr>
          <p:nvPr/>
        </p:nvSpPr>
        <p:spPr bwMode="auto">
          <a:xfrm>
            <a:off x="5219700" y="4868863"/>
            <a:ext cx="1944688" cy="936625"/>
          </a:xfrm>
          <a:prstGeom prst="rect">
            <a:avLst/>
          </a:prstGeom>
          <a:solidFill>
            <a:srgbClr val="00FFFF"/>
          </a:solidFill>
          <a:ln w="19050">
            <a:solidFill>
              <a:schemeClr val="hlink"/>
            </a:solidFill>
            <a:miter lim="800000"/>
            <a:headEnd/>
            <a:tailEnd/>
          </a:ln>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b="0"/>
          </a:p>
        </p:txBody>
      </p:sp>
      <p:sp>
        <p:nvSpPr>
          <p:cNvPr id="15368" name="Text Box 7"/>
          <p:cNvSpPr txBox="1">
            <a:spLocks noChangeArrowheads="1"/>
          </p:cNvSpPr>
          <p:nvPr/>
        </p:nvSpPr>
        <p:spPr bwMode="auto">
          <a:xfrm>
            <a:off x="5219700" y="5121275"/>
            <a:ext cx="1873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50000"/>
              </a:spcBef>
              <a:buClrTx/>
              <a:buSzTx/>
              <a:buFontTx/>
              <a:buNone/>
            </a:pPr>
            <a:r>
              <a:rPr kumimoji="0" lang="zh-CN" altLang="en-US" sz="2000">
                <a:solidFill>
                  <a:srgbClr val="000000"/>
                </a:solidFill>
                <a:latin typeface="Verdana" pitchFamily="34" charset="0"/>
              </a:rPr>
              <a:t>软件设计</a:t>
            </a:r>
          </a:p>
        </p:txBody>
      </p:sp>
      <p:sp>
        <p:nvSpPr>
          <p:cNvPr id="15369" name="Rectangle 8"/>
          <p:cNvSpPr>
            <a:spLocks noChangeArrowheads="1"/>
          </p:cNvSpPr>
          <p:nvPr/>
        </p:nvSpPr>
        <p:spPr bwMode="auto">
          <a:xfrm>
            <a:off x="5219700" y="2386013"/>
            <a:ext cx="1944688" cy="936625"/>
          </a:xfrm>
          <a:prstGeom prst="rect">
            <a:avLst/>
          </a:prstGeom>
          <a:solidFill>
            <a:srgbClr val="00FFFF"/>
          </a:solidFill>
          <a:ln w="19050">
            <a:solidFill>
              <a:schemeClr val="hlink"/>
            </a:solidFill>
            <a:miter lim="800000"/>
            <a:headEnd/>
            <a:tailEnd/>
          </a:ln>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b="0"/>
          </a:p>
        </p:txBody>
      </p:sp>
      <p:sp>
        <p:nvSpPr>
          <p:cNvPr id="15370" name="Text Box 9"/>
          <p:cNvSpPr txBox="1">
            <a:spLocks noChangeArrowheads="1"/>
          </p:cNvSpPr>
          <p:nvPr/>
        </p:nvSpPr>
        <p:spPr bwMode="auto">
          <a:xfrm>
            <a:off x="5219700" y="2638425"/>
            <a:ext cx="1873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50000"/>
              </a:spcBef>
              <a:buClrTx/>
              <a:buSzTx/>
              <a:buFontTx/>
              <a:buNone/>
            </a:pPr>
            <a:r>
              <a:rPr kumimoji="0" lang="zh-CN" altLang="en-US" sz="2000">
                <a:solidFill>
                  <a:srgbClr val="000000"/>
                </a:solidFill>
                <a:latin typeface="Verdana" pitchFamily="34" charset="0"/>
              </a:rPr>
              <a:t>软件产品</a:t>
            </a:r>
          </a:p>
        </p:txBody>
      </p:sp>
      <p:sp>
        <p:nvSpPr>
          <p:cNvPr id="15371" name="Text Box 10"/>
          <p:cNvSpPr txBox="1">
            <a:spLocks noChangeArrowheads="1"/>
          </p:cNvSpPr>
          <p:nvPr/>
        </p:nvSpPr>
        <p:spPr bwMode="auto">
          <a:xfrm>
            <a:off x="2339975" y="3933825"/>
            <a:ext cx="19446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kumimoji="0" lang="en-US" altLang="zh-CN" sz="2000">
                <a:solidFill>
                  <a:srgbClr val="000000"/>
                </a:solidFill>
                <a:latin typeface="Verdana" pitchFamily="34" charset="0"/>
              </a:rPr>
              <a:t>1.</a:t>
            </a:r>
            <a:r>
              <a:rPr kumimoji="0" lang="zh-CN" altLang="en-US" sz="2000">
                <a:solidFill>
                  <a:srgbClr val="000000"/>
                </a:solidFill>
                <a:latin typeface="Verdana" pitchFamily="34" charset="0"/>
              </a:rPr>
              <a:t>分析和设计</a:t>
            </a:r>
          </a:p>
        </p:txBody>
      </p:sp>
      <p:sp>
        <p:nvSpPr>
          <p:cNvPr id="15372" name="Line 11"/>
          <p:cNvSpPr>
            <a:spLocks noChangeShapeType="1"/>
          </p:cNvSpPr>
          <p:nvPr/>
        </p:nvSpPr>
        <p:spPr bwMode="auto">
          <a:xfrm flipH="1" flipV="1">
            <a:off x="6156325" y="3430588"/>
            <a:ext cx="0" cy="1295400"/>
          </a:xfrm>
          <a:prstGeom prst="line">
            <a:avLst/>
          </a:prstGeom>
          <a:noFill/>
          <a:ln w="28575">
            <a:solidFill>
              <a:schemeClr val="hlink"/>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5373" name="Text Box 12"/>
          <p:cNvSpPr txBox="1">
            <a:spLocks noChangeArrowheads="1"/>
          </p:cNvSpPr>
          <p:nvPr/>
        </p:nvSpPr>
        <p:spPr bwMode="auto">
          <a:xfrm>
            <a:off x="6227763" y="3933825"/>
            <a:ext cx="1944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kumimoji="0" lang="en-US" altLang="zh-CN" sz="2000">
                <a:solidFill>
                  <a:srgbClr val="000000"/>
                </a:solidFill>
                <a:latin typeface="Verdana" pitchFamily="34" charset="0"/>
              </a:rPr>
              <a:t>2.</a:t>
            </a:r>
            <a:r>
              <a:rPr kumimoji="0" lang="zh-CN" altLang="en-US" sz="2000">
                <a:solidFill>
                  <a:srgbClr val="000000"/>
                </a:solidFill>
                <a:latin typeface="Verdana" pitchFamily="34" charset="0"/>
              </a:rPr>
              <a:t>编码和测试</a:t>
            </a:r>
          </a:p>
        </p:txBody>
      </p:sp>
      <p:sp>
        <p:nvSpPr>
          <p:cNvPr id="15374" name="Line 13"/>
          <p:cNvSpPr>
            <a:spLocks noChangeShapeType="1"/>
          </p:cNvSpPr>
          <p:nvPr/>
        </p:nvSpPr>
        <p:spPr bwMode="auto">
          <a:xfrm flipH="1">
            <a:off x="3348038" y="2781300"/>
            <a:ext cx="1800225" cy="0"/>
          </a:xfrm>
          <a:prstGeom prst="line">
            <a:avLst/>
          </a:prstGeom>
          <a:noFill/>
          <a:ln w="28575">
            <a:solidFill>
              <a:schemeClr val="hlink"/>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5375" name="Text Box 14"/>
          <p:cNvSpPr txBox="1">
            <a:spLocks noChangeArrowheads="1"/>
          </p:cNvSpPr>
          <p:nvPr/>
        </p:nvSpPr>
        <p:spPr bwMode="auto">
          <a:xfrm>
            <a:off x="3563938" y="2349500"/>
            <a:ext cx="15128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50000"/>
              </a:spcBef>
              <a:buClrTx/>
              <a:buSzTx/>
              <a:buFontTx/>
              <a:buNone/>
            </a:pPr>
            <a:r>
              <a:rPr kumimoji="0" lang="en-US" altLang="zh-CN" sz="2000">
                <a:solidFill>
                  <a:srgbClr val="000000"/>
                </a:solidFill>
                <a:latin typeface="Verdana" pitchFamily="34" charset="0"/>
              </a:rPr>
              <a:t>3.</a:t>
            </a:r>
            <a:r>
              <a:rPr kumimoji="0" lang="zh-CN" altLang="en-US" sz="2000">
                <a:solidFill>
                  <a:srgbClr val="000000"/>
                </a:solidFill>
                <a:latin typeface="Verdana" pitchFamily="34" charset="0"/>
              </a:rPr>
              <a:t>验收</a:t>
            </a:r>
          </a:p>
        </p:txBody>
      </p:sp>
      <p:sp>
        <p:nvSpPr>
          <p:cNvPr id="15376" name="Rectangle 15"/>
          <p:cNvSpPr>
            <a:spLocks noChangeArrowheads="1"/>
          </p:cNvSpPr>
          <p:nvPr/>
        </p:nvSpPr>
        <p:spPr bwMode="auto">
          <a:xfrm>
            <a:off x="1331913" y="4868863"/>
            <a:ext cx="1944687" cy="936625"/>
          </a:xfrm>
          <a:prstGeom prst="rect">
            <a:avLst/>
          </a:prstGeom>
          <a:solidFill>
            <a:srgbClr val="CCECFF"/>
          </a:solidFill>
          <a:ln w="19050">
            <a:solidFill>
              <a:schemeClr val="hlink"/>
            </a:solidFill>
            <a:miter lim="800000"/>
            <a:headEnd/>
            <a:tailEnd/>
          </a:ln>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b="0"/>
          </a:p>
        </p:txBody>
      </p:sp>
      <p:sp>
        <p:nvSpPr>
          <p:cNvPr id="15377" name="Text Box 16"/>
          <p:cNvSpPr txBox="1">
            <a:spLocks noChangeArrowheads="1"/>
          </p:cNvSpPr>
          <p:nvPr/>
        </p:nvSpPr>
        <p:spPr bwMode="auto">
          <a:xfrm>
            <a:off x="1331913" y="5011738"/>
            <a:ext cx="18732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50000"/>
              </a:spcBef>
              <a:buClrTx/>
              <a:buSzTx/>
              <a:buFontTx/>
              <a:buNone/>
            </a:pPr>
            <a:r>
              <a:rPr kumimoji="0" lang="zh-CN" altLang="en-US" sz="2000">
                <a:solidFill>
                  <a:srgbClr val="000000"/>
                </a:solidFill>
                <a:latin typeface="Verdana" pitchFamily="34" charset="0"/>
              </a:rPr>
              <a:t>没价值的</a:t>
            </a:r>
            <a:br>
              <a:rPr kumimoji="0" lang="zh-CN" altLang="en-US" sz="2000">
                <a:solidFill>
                  <a:srgbClr val="000000"/>
                </a:solidFill>
                <a:latin typeface="Verdana" pitchFamily="34" charset="0"/>
              </a:rPr>
            </a:br>
            <a:r>
              <a:rPr kumimoji="0" lang="zh-CN" altLang="en-US" sz="2000">
                <a:solidFill>
                  <a:srgbClr val="000000"/>
                </a:solidFill>
                <a:latin typeface="Verdana" pitchFamily="34" charset="0"/>
              </a:rPr>
              <a:t>软件需求</a:t>
            </a:r>
          </a:p>
        </p:txBody>
      </p:sp>
      <p:sp>
        <p:nvSpPr>
          <p:cNvPr id="15378" name="Line 17"/>
          <p:cNvSpPr>
            <a:spLocks noChangeShapeType="1"/>
          </p:cNvSpPr>
          <p:nvPr/>
        </p:nvSpPr>
        <p:spPr bwMode="auto">
          <a:xfrm flipH="1" flipV="1">
            <a:off x="3348038" y="5302250"/>
            <a:ext cx="1800225" cy="0"/>
          </a:xfrm>
          <a:prstGeom prst="line">
            <a:avLst/>
          </a:prstGeom>
          <a:noFill/>
          <a:ln w="28575">
            <a:solidFill>
              <a:schemeClr val="hlink"/>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5379" name="Text Box 18"/>
          <p:cNvSpPr txBox="1">
            <a:spLocks noChangeArrowheads="1"/>
          </p:cNvSpPr>
          <p:nvPr/>
        </p:nvSpPr>
        <p:spPr bwMode="auto">
          <a:xfrm>
            <a:off x="3492500" y="5373688"/>
            <a:ext cx="15128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50000"/>
              </a:spcBef>
              <a:buClrTx/>
              <a:buSzTx/>
              <a:buFontTx/>
              <a:buNone/>
            </a:pPr>
            <a:r>
              <a:rPr kumimoji="0" lang="en-US" altLang="zh-CN" sz="2000">
                <a:solidFill>
                  <a:srgbClr val="000000"/>
                </a:solidFill>
                <a:latin typeface="Verdana" pitchFamily="34" charset="0"/>
              </a:rPr>
              <a:t>4.</a:t>
            </a:r>
            <a:r>
              <a:rPr kumimoji="0" lang="zh-CN" altLang="en-US" sz="2000">
                <a:solidFill>
                  <a:srgbClr val="000000"/>
                </a:solidFill>
                <a:latin typeface="Verdana" pitchFamily="34" charset="0"/>
              </a:rPr>
              <a:t>补文档</a:t>
            </a:r>
          </a:p>
        </p:txBody>
      </p:sp>
      <p:sp>
        <p:nvSpPr>
          <p:cNvPr id="15380" name="Rectangle 0"/>
          <p:cNvSpPr>
            <a:spLocks noChangeArrowheads="1"/>
          </p:cNvSpPr>
          <p:nvPr/>
        </p:nvSpPr>
        <p:spPr bwMode="auto">
          <a:xfrm>
            <a:off x="539750" y="1628775"/>
            <a:ext cx="2673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lang="zh-CN" altLang="en-US" sz="2800">
                <a:solidFill>
                  <a:schemeClr val="hlink"/>
                </a:solidFill>
              </a:rPr>
              <a:t>需求：如此脆弱</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D1182EEC-1493-42DF-99B8-EFFB3DA1085A}" type="slidenum">
              <a:rPr kumimoji="0" lang="en-US" altLang="zh-CN" sz="1400" b="0" smtClean="0">
                <a:solidFill>
                  <a:schemeClr val="accent2"/>
                </a:solidFill>
              </a:rPr>
              <a:pPr>
                <a:spcBef>
                  <a:spcPct val="0"/>
                </a:spcBef>
                <a:buClrTx/>
                <a:buSzTx/>
                <a:buFontTx/>
                <a:buNone/>
              </a:pPr>
              <a:t>14</a:t>
            </a:fld>
            <a:r>
              <a:rPr kumimoji="0" lang="en-US" altLang="zh-CN" sz="1400" b="0" smtClean="0">
                <a:solidFill>
                  <a:schemeClr val="accent2"/>
                </a:solidFill>
              </a:rPr>
              <a:t>-</a:t>
            </a:r>
          </a:p>
        </p:txBody>
      </p:sp>
      <p:sp>
        <p:nvSpPr>
          <p:cNvPr id="16387" name="Rectangle 2"/>
          <p:cNvSpPr>
            <a:spLocks noGrp="1" noChangeArrowheads="1"/>
          </p:cNvSpPr>
          <p:nvPr>
            <p:ph type="title"/>
          </p:nvPr>
        </p:nvSpPr>
        <p:spPr>
          <a:xfrm>
            <a:off x="539750" y="1628775"/>
            <a:ext cx="3028950" cy="519113"/>
          </a:xfrm>
          <a:noFill/>
        </p:spPr>
        <p:txBody>
          <a:bodyPr wrap="none" anchor="t">
            <a:spAutoFit/>
          </a:bodyPr>
          <a:lstStyle/>
          <a:p>
            <a:pPr eaLnBrk="1" hangingPunct="1"/>
            <a:r>
              <a:rPr lang="zh-CN" altLang="en-US" sz="2800" smtClean="0">
                <a:solidFill>
                  <a:schemeClr val="hlink"/>
                </a:solidFill>
                <a:latin typeface="Tahoma" pitchFamily="34" charset="0"/>
                <a:ea typeface="宋体" pitchFamily="2" charset="-122"/>
              </a:rPr>
              <a:t>需求：也需要开发</a:t>
            </a:r>
          </a:p>
        </p:txBody>
      </p:sp>
      <p:sp>
        <p:nvSpPr>
          <p:cNvPr id="16388" name="Rectangle 3"/>
          <p:cNvSpPr>
            <a:spLocks noChangeArrowheads="1"/>
          </p:cNvSpPr>
          <p:nvPr/>
        </p:nvSpPr>
        <p:spPr bwMode="auto">
          <a:xfrm>
            <a:off x="1331913" y="2349500"/>
            <a:ext cx="1944687" cy="936625"/>
          </a:xfrm>
          <a:prstGeom prst="rect">
            <a:avLst/>
          </a:prstGeom>
          <a:solidFill>
            <a:srgbClr val="00FFFF"/>
          </a:solidFill>
          <a:ln w="19050">
            <a:solidFill>
              <a:schemeClr val="hlink"/>
            </a:solidFill>
            <a:miter lim="800000"/>
            <a:headEnd/>
            <a:tailEnd/>
          </a:ln>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b="0"/>
          </a:p>
        </p:txBody>
      </p:sp>
      <p:sp>
        <p:nvSpPr>
          <p:cNvPr id="16389" name="Text Box 4"/>
          <p:cNvSpPr txBox="1">
            <a:spLocks noChangeArrowheads="1"/>
          </p:cNvSpPr>
          <p:nvPr/>
        </p:nvSpPr>
        <p:spPr bwMode="auto">
          <a:xfrm>
            <a:off x="1331913" y="2493963"/>
            <a:ext cx="20161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kumimoji="0" lang="zh-CN" altLang="en-US" sz="2000">
                <a:solidFill>
                  <a:srgbClr val="000000"/>
                </a:solidFill>
                <a:latin typeface="Verdana" pitchFamily="34" charset="0"/>
              </a:rPr>
              <a:t>客户</a:t>
            </a:r>
            <a:r>
              <a:rPr kumimoji="0" lang="en-US" altLang="zh-CN" sz="2000">
                <a:solidFill>
                  <a:srgbClr val="000000"/>
                </a:solidFill>
                <a:latin typeface="Verdana" pitchFamily="34" charset="0"/>
              </a:rPr>
              <a:t>/</a:t>
            </a:r>
            <a:r>
              <a:rPr kumimoji="0" lang="zh-CN" altLang="en-US" sz="2000">
                <a:solidFill>
                  <a:srgbClr val="000000"/>
                </a:solidFill>
                <a:latin typeface="Verdana" pitchFamily="34" charset="0"/>
              </a:rPr>
              <a:t>用户的要求</a:t>
            </a:r>
            <a:r>
              <a:rPr kumimoji="0" lang="en-US" altLang="zh-CN" sz="2000">
                <a:solidFill>
                  <a:srgbClr val="000000"/>
                </a:solidFill>
                <a:latin typeface="Verdana" pitchFamily="34" charset="0"/>
              </a:rPr>
              <a:t>/</a:t>
            </a:r>
            <a:r>
              <a:rPr kumimoji="0" lang="zh-CN" altLang="en-US" sz="2000">
                <a:solidFill>
                  <a:srgbClr val="000000"/>
                </a:solidFill>
                <a:latin typeface="Verdana" pitchFamily="34" charset="0"/>
              </a:rPr>
              <a:t>想法</a:t>
            </a:r>
            <a:r>
              <a:rPr kumimoji="0" lang="en-US" altLang="zh-CN" sz="2000">
                <a:solidFill>
                  <a:srgbClr val="000000"/>
                </a:solidFill>
                <a:latin typeface="Verdana" pitchFamily="34" charset="0"/>
              </a:rPr>
              <a:t>/</a:t>
            </a:r>
            <a:r>
              <a:rPr kumimoji="0" lang="zh-CN" altLang="en-US" sz="2000">
                <a:solidFill>
                  <a:srgbClr val="000000"/>
                </a:solidFill>
                <a:latin typeface="Verdana" pitchFamily="34" charset="0"/>
              </a:rPr>
              <a:t>期望</a:t>
            </a:r>
          </a:p>
        </p:txBody>
      </p:sp>
      <p:sp>
        <p:nvSpPr>
          <p:cNvPr id="16390" name="Line 5"/>
          <p:cNvSpPr>
            <a:spLocks noChangeShapeType="1"/>
          </p:cNvSpPr>
          <p:nvPr/>
        </p:nvSpPr>
        <p:spPr bwMode="auto">
          <a:xfrm>
            <a:off x="2268538" y="3357563"/>
            <a:ext cx="0" cy="1439862"/>
          </a:xfrm>
          <a:prstGeom prst="line">
            <a:avLst/>
          </a:prstGeom>
          <a:noFill/>
          <a:ln w="28575">
            <a:solidFill>
              <a:schemeClr val="hlink"/>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6391" name="Rectangle 6"/>
          <p:cNvSpPr>
            <a:spLocks noChangeArrowheads="1"/>
          </p:cNvSpPr>
          <p:nvPr/>
        </p:nvSpPr>
        <p:spPr bwMode="auto">
          <a:xfrm>
            <a:off x="5219700" y="4868863"/>
            <a:ext cx="1944688" cy="936625"/>
          </a:xfrm>
          <a:prstGeom prst="rect">
            <a:avLst/>
          </a:prstGeom>
          <a:solidFill>
            <a:srgbClr val="00FFFF"/>
          </a:solidFill>
          <a:ln w="19050">
            <a:solidFill>
              <a:schemeClr val="hlink"/>
            </a:solidFill>
            <a:miter lim="800000"/>
            <a:headEnd/>
            <a:tailEnd/>
          </a:ln>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b="0"/>
          </a:p>
        </p:txBody>
      </p:sp>
      <p:sp>
        <p:nvSpPr>
          <p:cNvPr id="16392" name="Text Box 7"/>
          <p:cNvSpPr txBox="1">
            <a:spLocks noChangeArrowheads="1"/>
          </p:cNvSpPr>
          <p:nvPr/>
        </p:nvSpPr>
        <p:spPr bwMode="auto">
          <a:xfrm>
            <a:off x="5219700" y="5121275"/>
            <a:ext cx="1873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50000"/>
              </a:spcBef>
              <a:buClrTx/>
              <a:buSzTx/>
              <a:buFontTx/>
              <a:buNone/>
            </a:pPr>
            <a:r>
              <a:rPr kumimoji="0" lang="zh-CN" altLang="en-US" sz="2000">
                <a:solidFill>
                  <a:srgbClr val="000000"/>
                </a:solidFill>
                <a:latin typeface="Verdana" pitchFamily="34" charset="0"/>
              </a:rPr>
              <a:t>软件设计</a:t>
            </a:r>
          </a:p>
        </p:txBody>
      </p:sp>
      <p:sp>
        <p:nvSpPr>
          <p:cNvPr id="16393" name="Rectangle 8"/>
          <p:cNvSpPr>
            <a:spLocks noChangeArrowheads="1"/>
          </p:cNvSpPr>
          <p:nvPr/>
        </p:nvSpPr>
        <p:spPr bwMode="auto">
          <a:xfrm>
            <a:off x="5219700" y="2386013"/>
            <a:ext cx="1944688" cy="936625"/>
          </a:xfrm>
          <a:prstGeom prst="rect">
            <a:avLst/>
          </a:prstGeom>
          <a:solidFill>
            <a:srgbClr val="00FFFF"/>
          </a:solidFill>
          <a:ln w="19050">
            <a:solidFill>
              <a:schemeClr val="hlink"/>
            </a:solidFill>
            <a:miter lim="800000"/>
            <a:headEnd/>
            <a:tailEnd/>
          </a:ln>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b="0"/>
          </a:p>
        </p:txBody>
      </p:sp>
      <p:sp>
        <p:nvSpPr>
          <p:cNvPr id="16394" name="Text Box 9"/>
          <p:cNvSpPr txBox="1">
            <a:spLocks noChangeArrowheads="1"/>
          </p:cNvSpPr>
          <p:nvPr/>
        </p:nvSpPr>
        <p:spPr bwMode="auto">
          <a:xfrm>
            <a:off x="5219700" y="2638425"/>
            <a:ext cx="1873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50000"/>
              </a:spcBef>
              <a:buClrTx/>
              <a:buSzTx/>
              <a:buFontTx/>
              <a:buNone/>
            </a:pPr>
            <a:r>
              <a:rPr kumimoji="0" lang="zh-CN" altLang="en-US" sz="2000">
                <a:solidFill>
                  <a:srgbClr val="000000"/>
                </a:solidFill>
                <a:latin typeface="Verdana" pitchFamily="34" charset="0"/>
              </a:rPr>
              <a:t>软件产品</a:t>
            </a:r>
          </a:p>
        </p:txBody>
      </p:sp>
      <p:sp>
        <p:nvSpPr>
          <p:cNvPr id="16395" name="Text Box 10"/>
          <p:cNvSpPr txBox="1">
            <a:spLocks noChangeArrowheads="1"/>
          </p:cNvSpPr>
          <p:nvPr/>
        </p:nvSpPr>
        <p:spPr bwMode="auto">
          <a:xfrm>
            <a:off x="1331913" y="3933825"/>
            <a:ext cx="1008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kumimoji="0" lang="en-US" altLang="zh-CN" sz="2000">
                <a:solidFill>
                  <a:srgbClr val="000000"/>
                </a:solidFill>
                <a:latin typeface="Verdana" pitchFamily="34" charset="0"/>
              </a:rPr>
              <a:t>1.</a:t>
            </a:r>
            <a:r>
              <a:rPr kumimoji="0" lang="zh-CN" altLang="en-US" sz="2000">
                <a:solidFill>
                  <a:srgbClr val="000000"/>
                </a:solidFill>
                <a:latin typeface="Verdana" pitchFamily="34" charset="0"/>
              </a:rPr>
              <a:t>开发</a:t>
            </a:r>
          </a:p>
        </p:txBody>
      </p:sp>
      <p:sp>
        <p:nvSpPr>
          <p:cNvPr id="16396" name="Line 11"/>
          <p:cNvSpPr>
            <a:spLocks noChangeShapeType="1"/>
          </p:cNvSpPr>
          <p:nvPr/>
        </p:nvSpPr>
        <p:spPr bwMode="auto">
          <a:xfrm flipH="1" flipV="1">
            <a:off x="6156325" y="3430588"/>
            <a:ext cx="0" cy="1295400"/>
          </a:xfrm>
          <a:prstGeom prst="line">
            <a:avLst/>
          </a:prstGeom>
          <a:noFill/>
          <a:ln w="28575">
            <a:solidFill>
              <a:schemeClr val="hlink"/>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6397" name="Text Box 12"/>
          <p:cNvSpPr txBox="1">
            <a:spLocks noChangeArrowheads="1"/>
          </p:cNvSpPr>
          <p:nvPr/>
        </p:nvSpPr>
        <p:spPr bwMode="auto">
          <a:xfrm>
            <a:off x="6227763" y="3933825"/>
            <a:ext cx="1800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kumimoji="0" lang="en-US" altLang="zh-CN" sz="2000">
                <a:solidFill>
                  <a:srgbClr val="000000"/>
                </a:solidFill>
                <a:latin typeface="Verdana" pitchFamily="34" charset="0"/>
              </a:rPr>
              <a:t>3.</a:t>
            </a:r>
            <a:r>
              <a:rPr kumimoji="0" lang="zh-CN" altLang="en-US" sz="2000">
                <a:solidFill>
                  <a:srgbClr val="000000"/>
                </a:solidFill>
                <a:latin typeface="Verdana" pitchFamily="34" charset="0"/>
              </a:rPr>
              <a:t>编码和测试</a:t>
            </a:r>
          </a:p>
        </p:txBody>
      </p:sp>
      <p:sp>
        <p:nvSpPr>
          <p:cNvPr id="16398" name="Line 13"/>
          <p:cNvSpPr>
            <a:spLocks noChangeShapeType="1"/>
          </p:cNvSpPr>
          <p:nvPr/>
        </p:nvSpPr>
        <p:spPr bwMode="auto">
          <a:xfrm flipH="1">
            <a:off x="3348038" y="3430588"/>
            <a:ext cx="2305050" cy="1582737"/>
          </a:xfrm>
          <a:prstGeom prst="line">
            <a:avLst/>
          </a:prstGeom>
          <a:noFill/>
          <a:ln w="28575">
            <a:solidFill>
              <a:schemeClr val="hlink"/>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6399" name="Text Box 14"/>
          <p:cNvSpPr txBox="1">
            <a:spLocks noChangeArrowheads="1"/>
          </p:cNvSpPr>
          <p:nvPr/>
        </p:nvSpPr>
        <p:spPr bwMode="auto">
          <a:xfrm>
            <a:off x="3563938" y="3933825"/>
            <a:ext cx="1008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50000"/>
              </a:spcBef>
              <a:buClrTx/>
              <a:buSzTx/>
              <a:buFontTx/>
              <a:buNone/>
            </a:pPr>
            <a:r>
              <a:rPr kumimoji="0" lang="en-US" altLang="zh-CN" sz="2000">
                <a:solidFill>
                  <a:srgbClr val="000000"/>
                </a:solidFill>
                <a:latin typeface="Verdana" pitchFamily="34" charset="0"/>
              </a:rPr>
              <a:t>4.</a:t>
            </a:r>
            <a:r>
              <a:rPr kumimoji="0" lang="zh-CN" altLang="en-US" sz="2000">
                <a:solidFill>
                  <a:srgbClr val="000000"/>
                </a:solidFill>
                <a:latin typeface="Verdana" pitchFamily="34" charset="0"/>
              </a:rPr>
              <a:t>验收</a:t>
            </a:r>
          </a:p>
        </p:txBody>
      </p:sp>
      <p:sp>
        <p:nvSpPr>
          <p:cNvPr id="16400" name="Rectangle 15"/>
          <p:cNvSpPr>
            <a:spLocks noChangeArrowheads="1"/>
          </p:cNvSpPr>
          <p:nvPr/>
        </p:nvSpPr>
        <p:spPr bwMode="auto">
          <a:xfrm>
            <a:off x="1331913" y="4870450"/>
            <a:ext cx="1944687" cy="936625"/>
          </a:xfrm>
          <a:prstGeom prst="rect">
            <a:avLst/>
          </a:prstGeom>
          <a:solidFill>
            <a:srgbClr val="CCECFF"/>
          </a:solidFill>
          <a:ln w="19050">
            <a:solidFill>
              <a:schemeClr val="hlink"/>
            </a:solidFill>
            <a:miter lim="800000"/>
            <a:headEnd/>
            <a:tailEnd/>
          </a:ln>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b="0"/>
          </a:p>
        </p:txBody>
      </p:sp>
      <p:sp>
        <p:nvSpPr>
          <p:cNvPr id="16401" name="Text Box 16"/>
          <p:cNvSpPr txBox="1">
            <a:spLocks noChangeArrowheads="1"/>
          </p:cNvSpPr>
          <p:nvPr/>
        </p:nvSpPr>
        <p:spPr bwMode="auto">
          <a:xfrm>
            <a:off x="1331913" y="5011738"/>
            <a:ext cx="18732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50000"/>
              </a:spcBef>
              <a:buClrTx/>
              <a:buSzTx/>
              <a:buFontTx/>
              <a:buNone/>
            </a:pPr>
            <a:r>
              <a:rPr kumimoji="0" lang="zh-CN" altLang="en-US" sz="2000">
                <a:solidFill>
                  <a:srgbClr val="000000"/>
                </a:solidFill>
                <a:latin typeface="Verdana" pitchFamily="34" charset="0"/>
              </a:rPr>
              <a:t>有价值的</a:t>
            </a:r>
            <a:br>
              <a:rPr kumimoji="0" lang="zh-CN" altLang="en-US" sz="2000">
                <a:solidFill>
                  <a:srgbClr val="000000"/>
                </a:solidFill>
                <a:latin typeface="Verdana" pitchFamily="34" charset="0"/>
              </a:rPr>
            </a:br>
            <a:r>
              <a:rPr kumimoji="0" lang="zh-CN" altLang="en-US" sz="2000">
                <a:solidFill>
                  <a:srgbClr val="000000"/>
                </a:solidFill>
                <a:latin typeface="Verdana" pitchFamily="34" charset="0"/>
              </a:rPr>
              <a:t>软件需求</a:t>
            </a:r>
          </a:p>
        </p:txBody>
      </p:sp>
      <p:sp>
        <p:nvSpPr>
          <p:cNvPr id="16402" name="Line 17"/>
          <p:cNvSpPr>
            <a:spLocks noChangeShapeType="1"/>
          </p:cNvSpPr>
          <p:nvPr/>
        </p:nvSpPr>
        <p:spPr bwMode="auto">
          <a:xfrm flipV="1">
            <a:off x="3348038" y="5302250"/>
            <a:ext cx="1800225" cy="0"/>
          </a:xfrm>
          <a:prstGeom prst="line">
            <a:avLst/>
          </a:prstGeom>
          <a:noFill/>
          <a:ln w="28575">
            <a:solidFill>
              <a:schemeClr val="hlink"/>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6403" name="Text Box 18"/>
          <p:cNvSpPr txBox="1">
            <a:spLocks noChangeArrowheads="1"/>
          </p:cNvSpPr>
          <p:nvPr/>
        </p:nvSpPr>
        <p:spPr bwMode="auto">
          <a:xfrm>
            <a:off x="3349624" y="5373688"/>
            <a:ext cx="1870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50000"/>
              </a:spcBef>
              <a:buClrTx/>
              <a:buSzTx/>
              <a:buFontTx/>
              <a:buNone/>
            </a:pPr>
            <a:r>
              <a:rPr kumimoji="0" lang="en-US" altLang="zh-CN" sz="2000" dirty="0">
                <a:solidFill>
                  <a:srgbClr val="000000"/>
                </a:solidFill>
                <a:latin typeface="Verdana" pitchFamily="34" charset="0"/>
              </a:rPr>
              <a:t>2.</a:t>
            </a:r>
            <a:r>
              <a:rPr kumimoji="0" lang="zh-CN" altLang="en-US" sz="2000" dirty="0">
                <a:solidFill>
                  <a:srgbClr val="000000"/>
                </a:solidFill>
                <a:latin typeface="Verdana" pitchFamily="34" charset="0"/>
              </a:rPr>
              <a:t>分析和设计</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862C8D67-B1F0-4856-9A27-80197DFBA5DE}" type="slidenum">
              <a:rPr kumimoji="0" lang="en-US" altLang="zh-CN" sz="1400" b="0" smtClean="0">
                <a:solidFill>
                  <a:schemeClr val="accent2"/>
                </a:solidFill>
              </a:rPr>
              <a:pPr>
                <a:spcBef>
                  <a:spcPct val="0"/>
                </a:spcBef>
                <a:buClrTx/>
                <a:buSzTx/>
                <a:buFontTx/>
                <a:buNone/>
              </a:pPr>
              <a:t>15</a:t>
            </a:fld>
            <a:r>
              <a:rPr kumimoji="0" lang="en-US" altLang="zh-CN" sz="1400" b="0" smtClean="0">
                <a:solidFill>
                  <a:schemeClr val="accent2"/>
                </a:solidFill>
              </a:rPr>
              <a:t>-</a:t>
            </a:r>
          </a:p>
        </p:txBody>
      </p:sp>
      <p:sp>
        <p:nvSpPr>
          <p:cNvPr id="17411" name="Rectangle 2"/>
          <p:cNvSpPr>
            <a:spLocks noGrp="1" noChangeArrowheads="1"/>
          </p:cNvSpPr>
          <p:nvPr>
            <p:ph type="title"/>
          </p:nvPr>
        </p:nvSpPr>
        <p:spPr/>
        <p:txBody>
          <a:bodyPr/>
          <a:lstStyle/>
          <a:p>
            <a:pPr eaLnBrk="1" hangingPunct="1"/>
            <a:r>
              <a:rPr kumimoji="0" lang="zh-CN" altLang="en-US" smtClean="0"/>
              <a:t>需求采集的步骤</a:t>
            </a:r>
          </a:p>
        </p:txBody>
      </p:sp>
      <p:sp>
        <p:nvSpPr>
          <p:cNvPr id="17412" name="Rectangle 3"/>
          <p:cNvSpPr>
            <a:spLocks noGrp="1" noChangeArrowheads="1"/>
          </p:cNvSpPr>
          <p:nvPr>
            <p:ph type="body" idx="1"/>
          </p:nvPr>
        </p:nvSpPr>
        <p:spPr>
          <a:xfrm>
            <a:off x="395288" y="1700213"/>
            <a:ext cx="8640762" cy="4465637"/>
          </a:xfrm>
        </p:spPr>
        <p:txBody>
          <a:bodyPr/>
          <a:lstStyle/>
          <a:p>
            <a:pPr eaLnBrk="1" hangingPunct="1">
              <a:spcAft>
                <a:spcPts val="600"/>
              </a:spcAft>
            </a:pPr>
            <a:r>
              <a:rPr lang="zh-CN" altLang="en-US" sz="2800" dirty="0" smtClean="0"/>
              <a:t>需求收集包括五个关键步骤</a:t>
            </a:r>
          </a:p>
          <a:p>
            <a:pPr lvl="1" eaLnBrk="1" hangingPunct="1">
              <a:spcAft>
                <a:spcPts val="600"/>
              </a:spcAft>
            </a:pPr>
            <a:r>
              <a:rPr lang="zh-CN" altLang="en-US" sz="2400" dirty="0" smtClean="0">
                <a:solidFill>
                  <a:schemeClr val="hlink"/>
                </a:solidFill>
              </a:rPr>
              <a:t>找到</a:t>
            </a:r>
            <a:r>
              <a:rPr lang="zh-CN" altLang="en-US" sz="2400" dirty="0" smtClean="0"/>
              <a:t>可以帮助你理解这个系统的</a:t>
            </a:r>
            <a:r>
              <a:rPr lang="zh-CN" altLang="en-US" sz="2400" dirty="0" smtClean="0">
                <a:solidFill>
                  <a:schemeClr val="hlink"/>
                </a:solidFill>
              </a:rPr>
              <a:t>人</a:t>
            </a:r>
          </a:p>
          <a:p>
            <a:pPr lvl="1" eaLnBrk="1" hangingPunct="1">
              <a:spcAft>
                <a:spcPts val="600"/>
              </a:spcAft>
            </a:pPr>
            <a:r>
              <a:rPr lang="zh-CN" altLang="en-US" sz="2400" dirty="0" smtClean="0"/>
              <a:t>倾听这些相关人员的描述，并</a:t>
            </a:r>
            <a:r>
              <a:rPr lang="zh-CN" altLang="en-US" sz="2400" dirty="0" smtClean="0">
                <a:solidFill>
                  <a:schemeClr val="hlink"/>
                </a:solidFill>
              </a:rPr>
              <a:t>从他们的角度</a:t>
            </a:r>
            <a:r>
              <a:rPr lang="zh-CN" altLang="en-US" sz="2400" dirty="0" smtClean="0"/>
              <a:t>来理解系统</a:t>
            </a:r>
          </a:p>
          <a:p>
            <a:pPr lvl="1" eaLnBrk="1" hangingPunct="1">
              <a:spcAft>
                <a:spcPts val="600"/>
              </a:spcAft>
            </a:pPr>
            <a:r>
              <a:rPr lang="zh-CN" altLang="en-US" sz="2400" dirty="0" smtClean="0">
                <a:solidFill>
                  <a:schemeClr val="hlink"/>
                </a:solidFill>
              </a:rPr>
              <a:t>利用一个容易理解的模型</a:t>
            </a:r>
            <a:r>
              <a:rPr lang="zh-CN" altLang="en-US" sz="2400" dirty="0" smtClean="0"/>
              <a:t>来描述用户希望如何使用这个系统以及为他们提供的什么价值</a:t>
            </a:r>
          </a:p>
          <a:p>
            <a:pPr lvl="1" eaLnBrk="1" hangingPunct="1">
              <a:spcAft>
                <a:spcPts val="600"/>
              </a:spcAft>
            </a:pPr>
            <a:r>
              <a:rPr lang="zh-CN" altLang="en-US" sz="2400" dirty="0" smtClean="0"/>
              <a:t>详细地描述系统和客户以及系统和外部系统之间的</a:t>
            </a:r>
            <a:r>
              <a:rPr lang="zh-CN" altLang="en-US" sz="2400" dirty="0" smtClean="0">
                <a:solidFill>
                  <a:schemeClr val="hlink"/>
                </a:solidFill>
              </a:rPr>
              <a:t>交互</a:t>
            </a:r>
          </a:p>
          <a:p>
            <a:pPr lvl="1" eaLnBrk="1" hangingPunct="1">
              <a:spcAft>
                <a:spcPts val="600"/>
              </a:spcAft>
            </a:pPr>
            <a:r>
              <a:rPr lang="zh-CN" altLang="en-US" sz="2400" dirty="0" smtClean="0">
                <a:solidFill>
                  <a:schemeClr val="hlink"/>
                </a:solidFill>
              </a:rPr>
              <a:t>重构</a:t>
            </a:r>
            <a:r>
              <a:rPr lang="zh-CN" altLang="en-US" sz="2400" dirty="0" smtClean="0"/>
              <a:t>（</a:t>
            </a:r>
            <a:r>
              <a:rPr lang="en-US" altLang="zh-CN" sz="2400" dirty="0" smtClean="0"/>
              <a:t>refactor</a:t>
            </a:r>
            <a:r>
              <a:rPr lang="zh-CN" altLang="en-US" sz="2400" dirty="0" smtClean="0"/>
              <a:t>）这个详细描述以保证它是可读且易懂的</a:t>
            </a:r>
            <a:endParaRPr lang="en-US" altLang="zh-CN"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0BD8C3A6-0854-4855-8028-EC779CD4346A}" type="slidenum">
              <a:rPr kumimoji="0" lang="en-US" altLang="zh-CN" sz="1400" b="0" smtClean="0">
                <a:solidFill>
                  <a:schemeClr val="accent2"/>
                </a:solidFill>
              </a:rPr>
              <a:pPr>
                <a:spcBef>
                  <a:spcPct val="0"/>
                </a:spcBef>
                <a:buClrTx/>
                <a:buSzTx/>
                <a:buFontTx/>
                <a:buNone/>
              </a:pPr>
              <a:t>16</a:t>
            </a:fld>
            <a:r>
              <a:rPr kumimoji="0" lang="en-US" altLang="zh-CN" sz="1400" b="0" smtClean="0">
                <a:solidFill>
                  <a:schemeClr val="accent2"/>
                </a:solidFill>
              </a:rPr>
              <a:t>-</a:t>
            </a:r>
          </a:p>
        </p:txBody>
      </p:sp>
      <p:sp>
        <p:nvSpPr>
          <p:cNvPr id="18435" name="Rectangle 2"/>
          <p:cNvSpPr>
            <a:spLocks noGrp="1" noChangeArrowheads="1"/>
          </p:cNvSpPr>
          <p:nvPr>
            <p:ph type="title"/>
          </p:nvPr>
        </p:nvSpPr>
        <p:spPr/>
        <p:txBody>
          <a:bodyPr/>
          <a:lstStyle/>
          <a:p>
            <a:pPr eaLnBrk="1" hangingPunct="1"/>
            <a:r>
              <a:rPr lang="zh-CN" altLang="en-US" smtClean="0"/>
              <a:t>本章目录</a:t>
            </a:r>
          </a:p>
        </p:txBody>
      </p:sp>
      <p:sp>
        <p:nvSpPr>
          <p:cNvPr id="18436" name="Rectangle 3"/>
          <p:cNvSpPr>
            <a:spLocks noGrp="1" noChangeArrowheads="1"/>
          </p:cNvSpPr>
          <p:nvPr>
            <p:ph type="body" idx="1"/>
          </p:nvPr>
        </p:nvSpPr>
        <p:spPr>
          <a:xfrm>
            <a:off x="755650" y="1628775"/>
            <a:ext cx="7632700" cy="4465638"/>
          </a:xfrm>
        </p:spPr>
        <p:txBody>
          <a:bodyPr/>
          <a:lstStyle/>
          <a:p>
            <a:pPr eaLnBrk="1" hangingPunct="1"/>
            <a:r>
              <a:rPr lang="en-US" altLang="zh-CN" dirty="0" smtClean="0"/>
              <a:t>3.1 </a:t>
            </a:r>
            <a:r>
              <a:rPr lang="zh-CN" altLang="en-US" dirty="0" smtClean="0"/>
              <a:t>前言</a:t>
            </a:r>
            <a:r>
              <a:rPr lang="zh-CN" altLang="en-US" dirty="0" smtClean="0">
                <a:solidFill>
                  <a:schemeClr val="hlink"/>
                </a:solidFill>
              </a:rPr>
              <a:t> </a:t>
            </a:r>
          </a:p>
          <a:p>
            <a:pPr eaLnBrk="1" hangingPunct="1"/>
            <a:r>
              <a:rPr lang="en-US" altLang="zh-CN" dirty="0" smtClean="0"/>
              <a:t>3.2 </a:t>
            </a:r>
            <a:r>
              <a:rPr lang="zh-CN" altLang="en-US" dirty="0" smtClean="0"/>
              <a:t>需求</a:t>
            </a:r>
          </a:p>
          <a:p>
            <a:pPr eaLnBrk="1" hangingPunct="1"/>
            <a:r>
              <a:rPr lang="en-US" altLang="zh-CN" dirty="0" smtClean="0">
                <a:solidFill>
                  <a:schemeClr val="hlink"/>
                </a:solidFill>
              </a:rPr>
              <a:t>3.3 </a:t>
            </a:r>
            <a:r>
              <a:rPr lang="zh-CN" altLang="en-US" dirty="0" smtClean="0">
                <a:solidFill>
                  <a:schemeClr val="hlink"/>
                </a:solidFill>
              </a:rPr>
              <a:t>基于用例的</a:t>
            </a:r>
            <a:r>
              <a:rPr lang="zh-CN" altLang="en-US" dirty="0">
                <a:solidFill>
                  <a:schemeClr val="hlink"/>
                </a:solidFill>
              </a:rPr>
              <a:t>需求建模过程</a:t>
            </a:r>
            <a:endParaRPr lang="zh-CN" altLang="en-US" dirty="0" smtClean="0">
              <a:solidFill>
                <a:schemeClr val="hlink"/>
              </a:solidFill>
            </a:endParaRPr>
          </a:p>
          <a:p>
            <a:pPr eaLnBrk="1" hangingPunct="1"/>
            <a:r>
              <a:rPr lang="en-US" altLang="zh-CN" dirty="0" smtClean="0"/>
              <a:t>3.4 </a:t>
            </a:r>
            <a:r>
              <a:rPr lang="zh-CN" altLang="en-US" dirty="0" smtClean="0"/>
              <a:t>用例建模示例</a:t>
            </a:r>
          </a:p>
          <a:p>
            <a:pPr eaLnBrk="1" hangingPunct="1"/>
            <a:endParaRPr lang="zh-CN" alt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FFE7F86C-02D0-462A-8603-15D17A521E63}" type="slidenum">
              <a:rPr kumimoji="0" lang="en-US" altLang="zh-CN" sz="1400" b="0" smtClean="0">
                <a:solidFill>
                  <a:schemeClr val="accent2"/>
                </a:solidFill>
              </a:rPr>
              <a:pPr>
                <a:spcBef>
                  <a:spcPct val="0"/>
                </a:spcBef>
                <a:buClrTx/>
                <a:buSzTx/>
                <a:buFontTx/>
                <a:buNone/>
              </a:pPr>
              <a:t>17</a:t>
            </a:fld>
            <a:r>
              <a:rPr kumimoji="0" lang="en-US" altLang="zh-CN" sz="1400" b="0" smtClean="0">
                <a:solidFill>
                  <a:schemeClr val="accent2"/>
                </a:solidFill>
              </a:rPr>
              <a:t>-</a:t>
            </a:r>
          </a:p>
        </p:txBody>
      </p:sp>
      <p:sp>
        <p:nvSpPr>
          <p:cNvPr id="19459" name="Rectangle 2"/>
          <p:cNvSpPr>
            <a:spLocks noGrp="1" noChangeArrowheads="1"/>
          </p:cNvSpPr>
          <p:nvPr>
            <p:ph type="title"/>
          </p:nvPr>
        </p:nvSpPr>
        <p:spPr/>
        <p:txBody>
          <a:bodyPr/>
          <a:lstStyle/>
          <a:p>
            <a:pPr eaLnBrk="1" hangingPunct="1"/>
            <a:r>
              <a:rPr lang="en-US" altLang="zh-CN" dirty="0" smtClean="0"/>
              <a:t>3.3 </a:t>
            </a:r>
            <a:r>
              <a:rPr lang="zh-CN" altLang="en-US" dirty="0" smtClean="0"/>
              <a:t>基于用例的</a:t>
            </a:r>
            <a:r>
              <a:rPr lang="zh-CN" altLang="en-US" dirty="0"/>
              <a:t>需求建模过程</a:t>
            </a:r>
            <a:endParaRPr lang="zh-CN" altLang="en-US" dirty="0" smtClean="0"/>
          </a:p>
        </p:txBody>
      </p:sp>
      <p:sp>
        <p:nvSpPr>
          <p:cNvPr id="19460" name="Rectangle 3"/>
          <p:cNvSpPr>
            <a:spLocks noGrp="1" noChangeArrowheads="1"/>
          </p:cNvSpPr>
          <p:nvPr>
            <p:ph type="body" idx="1"/>
          </p:nvPr>
        </p:nvSpPr>
        <p:spPr/>
        <p:txBody>
          <a:bodyPr/>
          <a:lstStyle/>
          <a:p>
            <a:pPr eaLnBrk="1" hangingPunct="1">
              <a:lnSpc>
                <a:spcPct val="90000"/>
              </a:lnSpc>
            </a:pPr>
            <a:r>
              <a:rPr lang="en-US" altLang="zh-CN" sz="2800" smtClean="0">
                <a:solidFill>
                  <a:schemeClr val="hlink"/>
                </a:solidFill>
              </a:rPr>
              <a:t>1. </a:t>
            </a:r>
            <a:r>
              <a:rPr lang="zh-CN" altLang="en-US" sz="2800" smtClean="0">
                <a:solidFill>
                  <a:schemeClr val="hlink"/>
                </a:solidFill>
              </a:rPr>
              <a:t>获取原始需求</a:t>
            </a:r>
            <a:endParaRPr lang="en-US" altLang="zh-CN" sz="2800" smtClean="0">
              <a:solidFill>
                <a:schemeClr val="hlink"/>
              </a:solidFill>
            </a:endParaRPr>
          </a:p>
          <a:p>
            <a:pPr eaLnBrk="1" hangingPunct="1">
              <a:lnSpc>
                <a:spcPct val="90000"/>
              </a:lnSpc>
            </a:pPr>
            <a:r>
              <a:rPr kumimoji="0" lang="en-US" altLang="zh-CN" sz="2800" smtClean="0"/>
              <a:t>2. </a:t>
            </a:r>
            <a:r>
              <a:rPr kumimoji="0" lang="zh-CN" altLang="en-US" sz="2800" smtClean="0"/>
              <a:t>开发一个可以理解的需求</a:t>
            </a:r>
            <a:endParaRPr kumimoji="0" lang="en-US" altLang="zh-CN" sz="2800" smtClean="0"/>
          </a:p>
          <a:p>
            <a:pPr lvl="1" eaLnBrk="1" hangingPunct="1">
              <a:lnSpc>
                <a:spcPct val="90000"/>
              </a:lnSpc>
            </a:pPr>
            <a:r>
              <a:rPr kumimoji="0" lang="en-US" altLang="zh-CN" sz="2400" smtClean="0"/>
              <a:t>2.1 </a:t>
            </a:r>
            <a:r>
              <a:rPr kumimoji="0" lang="zh-CN" altLang="en-US" sz="2400" smtClean="0"/>
              <a:t>识别参与者</a:t>
            </a:r>
          </a:p>
          <a:p>
            <a:pPr lvl="1" eaLnBrk="1" hangingPunct="1">
              <a:lnSpc>
                <a:spcPct val="90000"/>
              </a:lnSpc>
            </a:pPr>
            <a:r>
              <a:rPr kumimoji="0" lang="en-US" altLang="zh-CN" sz="2400" smtClean="0"/>
              <a:t>2.2 </a:t>
            </a:r>
            <a:r>
              <a:rPr kumimoji="0" lang="zh-CN" altLang="en-US" sz="2400" smtClean="0"/>
              <a:t>识别用例</a:t>
            </a:r>
          </a:p>
          <a:p>
            <a:pPr lvl="1" eaLnBrk="1" hangingPunct="1">
              <a:lnSpc>
                <a:spcPct val="90000"/>
              </a:lnSpc>
            </a:pPr>
            <a:r>
              <a:rPr kumimoji="0" lang="en-US" altLang="zh-CN" sz="2400" smtClean="0"/>
              <a:t>2.3 </a:t>
            </a:r>
            <a:r>
              <a:rPr kumimoji="0" lang="zh-CN" altLang="en-US" sz="2400" smtClean="0"/>
              <a:t>构建用例图</a:t>
            </a:r>
            <a:endParaRPr kumimoji="0" lang="en-US" altLang="zh-CN" sz="2400" smtClean="0"/>
          </a:p>
          <a:p>
            <a:pPr eaLnBrk="1" hangingPunct="1">
              <a:lnSpc>
                <a:spcPct val="90000"/>
              </a:lnSpc>
            </a:pPr>
            <a:r>
              <a:rPr kumimoji="0" lang="en-US" altLang="zh-CN" sz="2800" smtClean="0"/>
              <a:t>3. </a:t>
            </a:r>
            <a:r>
              <a:rPr kumimoji="0" lang="zh-CN" altLang="en-US" sz="2800" smtClean="0"/>
              <a:t>详细、完整地描述需求</a:t>
            </a:r>
            <a:endParaRPr kumimoji="0" lang="en-US" altLang="zh-CN" sz="2800" smtClean="0"/>
          </a:p>
          <a:p>
            <a:pPr lvl="1" eaLnBrk="1" hangingPunct="1">
              <a:lnSpc>
                <a:spcPct val="90000"/>
              </a:lnSpc>
            </a:pPr>
            <a:r>
              <a:rPr kumimoji="0" lang="zh-CN" altLang="en-US" sz="2400" smtClean="0"/>
              <a:t>进行用例阐述</a:t>
            </a:r>
          </a:p>
          <a:p>
            <a:pPr eaLnBrk="1" hangingPunct="1">
              <a:lnSpc>
                <a:spcPct val="90000"/>
              </a:lnSpc>
            </a:pPr>
            <a:r>
              <a:rPr kumimoji="0" lang="en-US" altLang="zh-CN" sz="2800" smtClean="0"/>
              <a:t>4. </a:t>
            </a:r>
            <a:r>
              <a:rPr kumimoji="0" lang="zh-CN" altLang="en-US" sz="2800" smtClean="0"/>
              <a:t>重构用例模型</a:t>
            </a:r>
            <a:endParaRPr kumimoji="0" lang="en-US" altLang="zh-CN" sz="2800" smtClean="0"/>
          </a:p>
          <a:p>
            <a:pPr lvl="1" eaLnBrk="1" hangingPunct="1">
              <a:lnSpc>
                <a:spcPct val="90000"/>
              </a:lnSpc>
            </a:pPr>
            <a:r>
              <a:rPr kumimoji="0" lang="en-US" altLang="zh-CN" sz="2400" smtClean="0"/>
              <a:t>4.1 </a:t>
            </a:r>
            <a:r>
              <a:rPr kumimoji="0" lang="zh-CN" altLang="en-US" sz="2400" smtClean="0"/>
              <a:t>识别用例间的关系</a:t>
            </a:r>
          </a:p>
          <a:p>
            <a:pPr lvl="1" eaLnBrk="1" hangingPunct="1">
              <a:lnSpc>
                <a:spcPct val="90000"/>
              </a:lnSpc>
            </a:pPr>
            <a:r>
              <a:rPr kumimoji="0" lang="en-US" altLang="zh-CN" sz="2400" smtClean="0"/>
              <a:t>4.2 </a:t>
            </a:r>
            <a:r>
              <a:rPr kumimoji="0" lang="zh-CN" altLang="en-US" sz="2400" smtClean="0"/>
              <a:t>对用例进行组织和分包</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2ABE77C8-F0F9-4B42-B2F7-DD21EFC46D58}" type="slidenum">
              <a:rPr kumimoji="0" lang="en-US" altLang="zh-CN" sz="1400" b="0" smtClean="0">
                <a:solidFill>
                  <a:schemeClr val="accent2"/>
                </a:solidFill>
              </a:rPr>
              <a:pPr>
                <a:spcBef>
                  <a:spcPct val="0"/>
                </a:spcBef>
                <a:buClrTx/>
                <a:buSzTx/>
                <a:buFontTx/>
                <a:buNone/>
              </a:pPr>
              <a:t>18</a:t>
            </a:fld>
            <a:r>
              <a:rPr kumimoji="0" lang="en-US" altLang="zh-CN" sz="1400" b="0" smtClean="0">
                <a:solidFill>
                  <a:schemeClr val="accent2"/>
                </a:solidFill>
              </a:rPr>
              <a:t>-</a:t>
            </a:r>
          </a:p>
        </p:txBody>
      </p:sp>
      <p:sp>
        <p:nvSpPr>
          <p:cNvPr id="20483" name="Rectangle 2"/>
          <p:cNvSpPr>
            <a:spLocks noGrp="1" noChangeArrowheads="1"/>
          </p:cNvSpPr>
          <p:nvPr>
            <p:ph type="title"/>
          </p:nvPr>
        </p:nvSpPr>
        <p:spPr/>
        <p:txBody>
          <a:bodyPr/>
          <a:lstStyle/>
          <a:p>
            <a:pPr eaLnBrk="1" hangingPunct="1"/>
            <a:r>
              <a:rPr lang="en-US" altLang="zh-CN" smtClean="0"/>
              <a:t>1. </a:t>
            </a:r>
            <a:r>
              <a:rPr lang="zh-CN" altLang="en-US" smtClean="0"/>
              <a:t>获取原始需求</a:t>
            </a:r>
          </a:p>
        </p:txBody>
      </p:sp>
      <p:sp>
        <p:nvSpPr>
          <p:cNvPr id="20484" name="Rectangle 3"/>
          <p:cNvSpPr>
            <a:spLocks noGrp="1" noChangeArrowheads="1"/>
          </p:cNvSpPr>
          <p:nvPr>
            <p:ph type="body" idx="1"/>
          </p:nvPr>
        </p:nvSpPr>
        <p:spPr>
          <a:xfrm>
            <a:off x="827088" y="1700213"/>
            <a:ext cx="7056437" cy="4465637"/>
          </a:xfrm>
        </p:spPr>
        <p:txBody>
          <a:bodyPr/>
          <a:lstStyle/>
          <a:p>
            <a:pPr eaLnBrk="1" hangingPunct="1"/>
            <a:r>
              <a:rPr lang="zh-CN" altLang="en-US" dirty="0" smtClean="0"/>
              <a:t>学习内容</a:t>
            </a:r>
          </a:p>
          <a:p>
            <a:pPr lvl="1" eaLnBrk="1" hangingPunct="1"/>
            <a:r>
              <a:rPr lang="zh-CN" altLang="en-US" dirty="0" smtClean="0"/>
              <a:t>获取需求的技巧</a:t>
            </a:r>
          </a:p>
          <a:p>
            <a:pPr lvl="1" eaLnBrk="1" hangingPunct="1"/>
            <a:r>
              <a:rPr lang="zh-CN" altLang="en-US" dirty="0" smtClean="0"/>
              <a:t>一个考勤卡应用程序的例子</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557213" indent="-214313">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857250" indent="-17145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200150" indent="-17145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1543050" indent="-17145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0002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4574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29146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3718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900" b="0" smtClean="0">
                <a:solidFill>
                  <a:srgbClr val="4D4D4D"/>
                </a:solidFill>
                <a:latin typeface="Arial" charset="0"/>
              </a:rPr>
              <a:t>-</a:t>
            </a:r>
            <a:fld id="{400D950C-91CA-485A-B606-7854FDEB1913}" type="slidenum">
              <a:rPr lang="en-US" altLang="zh-CN" sz="900" b="0" smtClean="0">
                <a:solidFill>
                  <a:srgbClr val="4D4D4D"/>
                </a:solidFill>
                <a:latin typeface="Arial" charset="0"/>
              </a:rPr>
              <a:pPr eaLnBrk="1" hangingPunct="1">
                <a:spcBef>
                  <a:spcPct val="0"/>
                </a:spcBef>
                <a:buClrTx/>
                <a:buSzTx/>
                <a:buFontTx/>
                <a:buNone/>
              </a:pPr>
              <a:t>19</a:t>
            </a:fld>
            <a:r>
              <a:rPr lang="en-US" altLang="zh-CN" sz="900" b="0" smtClean="0">
                <a:solidFill>
                  <a:srgbClr val="4D4D4D"/>
                </a:solidFill>
                <a:latin typeface="Arial" charset="0"/>
              </a:rPr>
              <a:t>-</a:t>
            </a:r>
          </a:p>
        </p:txBody>
      </p:sp>
      <p:sp>
        <p:nvSpPr>
          <p:cNvPr id="21507" name="Rectangle 2"/>
          <p:cNvSpPr>
            <a:spLocks noGrp="1" noChangeArrowheads="1"/>
          </p:cNvSpPr>
          <p:nvPr>
            <p:ph type="title"/>
          </p:nvPr>
        </p:nvSpPr>
        <p:spPr/>
        <p:txBody>
          <a:bodyPr/>
          <a:lstStyle/>
          <a:p>
            <a:pPr eaLnBrk="1" hangingPunct="1"/>
            <a:r>
              <a:rPr lang="zh-CN" altLang="en-US" smtClean="0"/>
              <a:t>需求获取技术</a:t>
            </a:r>
            <a:endParaRPr lang="en-US" altLang="zh-CN" smtClean="0"/>
          </a:p>
        </p:txBody>
      </p:sp>
      <p:sp>
        <p:nvSpPr>
          <p:cNvPr id="21508" name="Rectangle 3"/>
          <p:cNvSpPr>
            <a:spLocks noGrp="1" noChangeArrowheads="1"/>
          </p:cNvSpPr>
          <p:nvPr>
            <p:ph type="body" idx="1"/>
          </p:nvPr>
        </p:nvSpPr>
        <p:spPr/>
        <p:txBody>
          <a:bodyPr/>
          <a:lstStyle/>
          <a:p>
            <a:pPr eaLnBrk="1" hangingPunct="1"/>
            <a:r>
              <a:rPr lang="zh-CN" altLang="en-US" smtClean="0"/>
              <a:t>系统分析师借助于不同的需求获取方式，从涉众中获取需求</a:t>
            </a:r>
            <a:endParaRPr lang="en-US" altLang="zh-CN" smtClean="0"/>
          </a:p>
          <a:p>
            <a:pPr lvl="1" eaLnBrk="1" hangingPunct="1"/>
            <a:r>
              <a:rPr lang="zh-CN" altLang="en-US" smtClean="0"/>
              <a:t>收集资料</a:t>
            </a:r>
          </a:p>
          <a:p>
            <a:pPr lvl="1" eaLnBrk="1" hangingPunct="1"/>
            <a:r>
              <a:rPr lang="zh-CN" altLang="en-US" smtClean="0"/>
              <a:t>现场观察</a:t>
            </a:r>
          </a:p>
          <a:p>
            <a:pPr lvl="1" eaLnBrk="1" hangingPunct="1"/>
            <a:r>
              <a:rPr lang="zh-CN" altLang="en-US" smtClean="0"/>
              <a:t>访谈</a:t>
            </a:r>
          </a:p>
          <a:p>
            <a:pPr lvl="1" eaLnBrk="1" hangingPunct="1"/>
            <a:r>
              <a:rPr lang="zh-CN" altLang="en-US" smtClean="0"/>
              <a:t>开会</a:t>
            </a:r>
          </a:p>
          <a:p>
            <a:pPr lvl="1" eaLnBrk="1" hangingPunct="1"/>
            <a:r>
              <a:rPr lang="zh-CN" altLang="en-US" smtClean="0"/>
              <a:t>原型</a:t>
            </a:r>
            <a:endParaRPr lang="en-US" altLang="zh-CN" smtClean="0"/>
          </a:p>
          <a:p>
            <a:pPr lvl="1" eaLnBrk="1" hangingPunct="1"/>
            <a:r>
              <a:rPr lang="zh-CN" altLang="en-US" smtClean="0"/>
              <a:t>问卷调查</a:t>
            </a:r>
          </a:p>
          <a:p>
            <a:pPr lvl="1" eaLnBrk="1" hangingPunct="1"/>
            <a:r>
              <a:rPr lang="en-US" altLang="zh-CN" smtClean="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C7D59244-D03E-4A79-B58C-402737712B45}" type="slidenum">
              <a:rPr kumimoji="0" lang="en-US" altLang="zh-CN" sz="1400" b="0" smtClean="0">
                <a:solidFill>
                  <a:schemeClr val="accent2"/>
                </a:solidFill>
              </a:rPr>
              <a:pPr>
                <a:spcBef>
                  <a:spcPct val="0"/>
                </a:spcBef>
                <a:buClrTx/>
                <a:buSzTx/>
                <a:buFontTx/>
                <a:buNone/>
              </a:pPr>
              <a:t>2</a:t>
            </a:fld>
            <a:r>
              <a:rPr kumimoji="0" lang="en-US" altLang="zh-CN" sz="1400" b="0" smtClean="0">
                <a:solidFill>
                  <a:schemeClr val="accent2"/>
                </a:solidFill>
              </a:rPr>
              <a:t>-</a:t>
            </a:r>
          </a:p>
        </p:txBody>
      </p:sp>
      <p:sp>
        <p:nvSpPr>
          <p:cNvPr id="4099" name="Rectangle 2"/>
          <p:cNvSpPr>
            <a:spLocks noGrp="1" noChangeArrowheads="1"/>
          </p:cNvSpPr>
          <p:nvPr>
            <p:ph type="title"/>
          </p:nvPr>
        </p:nvSpPr>
        <p:spPr/>
        <p:txBody>
          <a:bodyPr/>
          <a:lstStyle/>
          <a:p>
            <a:pPr eaLnBrk="1" hangingPunct="1"/>
            <a:r>
              <a:rPr lang="zh-CN" altLang="en-US" smtClean="0"/>
              <a:t>学习线路图</a:t>
            </a:r>
          </a:p>
        </p:txBody>
      </p:sp>
      <p:grpSp>
        <p:nvGrpSpPr>
          <p:cNvPr id="4100" name="Group 3"/>
          <p:cNvGrpSpPr>
            <a:grpSpLocks/>
          </p:cNvGrpSpPr>
          <p:nvPr/>
        </p:nvGrpSpPr>
        <p:grpSpPr bwMode="auto">
          <a:xfrm>
            <a:off x="395288" y="1700213"/>
            <a:ext cx="8569325" cy="3960812"/>
            <a:chOff x="249" y="1071"/>
            <a:chExt cx="5398" cy="2495"/>
          </a:xfrm>
        </p:grpSpPr>
        <p:grpSp>
          <p:nvGrpSpPr>
            <p:cNvPr id="4107" name="Group 4"/>
            <p:cNvGrpSpPr>
              <a:grpSpLocks/>
            </p:cNvGrpSpPr>
            <p:nvPr/>
          </p:nvGrpSpPr>
          <p:grpSpPr bwMode="auto">
            <a:xfrm>
              <a:off x="249" y="1071"/>
              <a:ext cx="5398" cy="2495"/>
              <a:chOff x="249" y="1071"/>
              <a:chExt cx="5398" cy="2495"/>
            </a:xfrm>
          </p:grpSpPr>
          <p:sp>
            <p:nvSpPr>
              <p:cNvPr id="4109" name="Rectangle 5"/>
              <p:cNvSpPr>
                <a:spLocks noChangeArrowheads="1"/>
              </p:cNvSpPr>
              <p:nvPr/>
            </p:nvSpPr>
            <p:spPr bwMode="auto">
              <a:xfrm>
                <a:off x="249" y="1071"/>
                <a:ext cx="5398" cy="249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b="0"/>
              </a:p>
            </p:txBody>
          </p:sp>
          <p:sp>
            <p:nvSpPr>
              <p:cNvPr id="4110" name="Rectangle 6"/>
              <p:cNvSpPr>
                <a:spLocks noChangeArrowheads="1"/>
              </p:cNvSpPr>
              <p:nvPr/>
            </p:nvSpPr>
            <p:spPr bwMode="auto">
              <a:xfrm>
                <a:off x="295" y="1389"/>
                <a:ext cx="635" cy="454"/>
              </a:xfrm>
              <a:prstGeom prst="rect">
                <a:avLst/>
              </a:prstGeom>
              <a:solidFill>
                <a:srgbClr val="FFCC99"/>
              </a:solidFill>
              <a:ln w="28575">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lang="en-US" altLang="zh-CN" sz="2400" u="sng">
                    <a:solidFill>
                      <a:schemeClr val="folHlink"/>
                    </a:solidFill>
                    <a:latin typeface="Monotype Corsiva" pitchFamily="66" charset="0"/>
                  </a:rPr>
                  <a:t>OO</a:t>
                </a:r>
              </a:p>
            </p:txBody>
          </p:sp>
          <p:sp>
            <p:nvSpPr>
              <p:cNvPr id="4111" name="Rectangle 7"/>
              <p:cNvSpPr>
                <a:spLocks noChangeArrowheads="1"/>
              </p:cNvSpPr>
              <p:nvPr/>
            </p:nvSpPr>
            <p:spPr bwMode="auto">
              <a:xfrm>
                <a:off x="295" y="2069"/>
                <a:ext cx="635" cy="454"/>
              </a:xfrm>
              <a:prstGeom prst="rect">
                <a:avLst/>
              </a:prstGeom>
              <a:solidFill>
                <a:srgbClr val="FFCC99"/>
              </a:solidFill>
              <a:ln w="25400">
                <a:solidFill>
                  <a:schemeClr val="folHlink"/>
                </a:solidFill>
                <a:miter lim="800000"/>
                <a:headEnd/>
                <a:tailEnd/>
              </a:ln>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lang="en-US" altLang="zh-CN" sz="2400" u="sng">
                    <a:solidFill>
                      <a:schemeClr val="folHlink"/>
                    </a:solidFill>
                    <a:latin typeface="Monotype Corsiva" pitchFamily="66" charset="0"/>
                  </a:rPr>
                  <a:t>UML</a:t>
                </a:r>
              </a:p>
            </p:txBody>
          </p:sp>
          <p:grpSp>
            <p:nvGrpSpPr>
              <p:cNvPr id="4112" name="Group 8"/>
              <p:cNvGrpSpPr>
                <a:grpSpLocks/>
              </p:cNvGrpSpPr>
              <p:nvPr/>
            </p:nvGrpSpPr>
            <p:grpSpPr bwMode="auto">
              <a:xfrm>
                <a:off x="1021" y="1706"/>
                <a:ext cx="1089" cy="545"/>
                <a:chOff x="1021" y="1706"/>
                <a:chExt cx="1089" cy="545"/>
              </a:xfrm>
            </p:grpSpPr>
            <p:sp>
              <p:nvSpPr>
                <p:cNvPr id="4138" name="Rectangle 9"/>
                <p:cNvSpPr>
                  <a:spLocks noChangeArrowheads="1"/>
                </p:cNvSpPr>
                <p:nvPr/>
              </p:nvSpPr>
              <p:spPr bwMode="auto">
                <a:xfrm>
                  <a:off x="1202" y="1706"/>
                  <a:ext cx="635" cy="454"/>
                </a:xfrm>
                <a:prstGeom prst="rect">
                  <a:avLst/>
                </a:prstGeom>
                <a:solidFill>
                  <a:srgbClr val="CC99FF"/>
                </a:solidFill>
                <a:ln w="25400">
                  <a:solidFill>
                    <a:schemeClr val="hlink"/>
                  </a:solidFill>
                  <a:miter lim="800000"/>
                  <a:headEnd/>
                  <a:tailEnd/>
                </a:ln>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b="0"/>
                </a:p>
              </p:txBody>
            </p:sp>
            <p:pic>
              <p:nvPicPr>
                <p:cNvPr id="4139"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 y="1802"/>
                  <a:ext cx="1089" cy="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13" name="Group 11"/>
              <p:cNvGrpSpPr>
                <a:grpSpLocks/>
              </p:cNvGrpSpPr>
              <p:nvPr/>
            </p:nvGrpSpPr>
            <p:grpSpPr bwMode="auto">
              <a:xfrm>
                <a:off x="2245" y="1434"/>
                <a:ext cx="817" cy="998"/>
                <a:chOff x="2245" y="1434"/>
                <a:chExt cx="817" cy="998"/>
              </a:xfrm>
            </p:grpSpPr>
            <p:sp>
              <p:nvSpPr>
                <p:cNvPr id="4135" name="Rectangle 12"/>
                <p:cNvSpPr>
                  <a:spLocks noChangeArrowheads="1"/>
                </p:cNvSpPr>
                <p:nvPr/>
              </p:nvSpPr>
              <p:spPr bwMode="auto">
                <a:xfrm>
                  <a:off x="2245" y="1434"/>
                  <a:ext cx="817" cy="998"/>
                </a:xfrm>
                <a:prstGeom prst="rect">
                  <a:avLst/>
                </a:prstGeom>
                <a:solidFill>
                  <a:srgbClr val="99CCFF"/>
                </a:solidFill>
                <a:ln w="9525">
                  <a:solidFill>
                    <a:srgbClr val="666699"/>
                  </a:solidFill>
                  <a:miter lim="800000"/>
                  <a:headEnd/>
                  <a:tailEnd/>
                </a:ln>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b="0"/>
                </a:p>
              </p:txBody>
            </p:sp>
            <p:pic>
              <p:nvPicPr>
                <p:cNvPr id="4136"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6" y="1933"/>
                  <a:ext cx="59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37"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5" y="1479"/>
                  <a:ext cx="789"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4114" name="AutoShape 15"/>
              <p:cNvCxnSpPr>
                <a:cxnSpLocks noChangeShapeType="1"/>
                <a:stCxn id="4110" idx="3"/>
                <a:endCxn id="4138" idx="1"/>
              </p:cNvCxnSpPr>
              <p:nvPr/>
            </p:nvCxnSpPr>
            <p:spPr bwMode="auto">
              <a:xfrm>
                <a:off x="930" y="1616"/>
                <a:ext cx="272" cy="317"/>
              </a:xfrm>
              <a:prstGeom prst="curvedConnector3">
                <a:avLst>
                  <a:gd name="adj1" fmla="val 49634"/>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cxnSp>
            <p:nvCxnSpPr>
              <p:cNvPr id="4115" name="AutoShape 16"/>
              <p:cNvCxnSpPr>
                <a:cxnSpLocks noChangeShapeType="1"/>
                <a:stCxn id="4111" idx="3"/>
                <a:endCxn id="4138" idx="1"/>
              </p:cNvCxnSpPr>
              <p:nvPr/>
            </p:nvCxnSpPr>
            <p:spPr bwMode="auto">
              <a:xfrm flipV="1">
                <a:off x="930" y="1933"/>
                <a:ext cx="272" cy="363"/>
              </a:xfrm>
              <a:prstGeom prst="curvedConnector3">
                <a:avLst>
                  <a:gd name="adj1" fmla="val 49634"/>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cxnSp>
            <p:nvCxnSpPr>
              <p:cNvPr id="4116" name="AutoShape 17"/>
              <p:cNvCxnSpPr>
                <a:cxnSpLocks noChangeShapeType="1"/>
                <a:stCxn id="4138" idx="3"/>
                <a:endCxn id="4135" idx="1"/>
              </p:cNvCxnSpPr>
              <p:nvPr/>
            </p:nvCxnSpPr>
            <p:spPr bwMode="auto">
              <a:xfrm>
                <a:off x="1837" y="1933"/>
                <a:ext cx="408" cy="0"/>
              </a:xfrm>
              <a:prstGeom prst="straightConnector1">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cxnSp>
            <p:nvCxnSpPr>
              <p:cNvPr id="4117" name="AutoShape 18"/>
              <p:cNvCxnSpPr>
                <a:cxnSpLocks noChangeShapeType="1"/>
                <a:stCxn id="4135" idx="3"/>
                <a:endCxn id="4130" idx="1"/>
              </p:cNvCxnSpPr>
              <p:nvPr/>
            </p:nvCxnSpPr>
            <p:spPr bwMode="auto">
              <a:xfrm flipV="1">
                <a:off x="3062" y="1929"/>
                <a:ext cx="453" cy="4"/>
              </a:xfrm>
              <a:prstGeom prst="straightConnector1">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sp>
            <p:nvSpPr>
              <p:cNvPr id="4118" name="Text Box 19"/>
              <p:cNvSpPr txBox="1">
                <a:spLocks noChangeArrowheads="1"/>
              </p:cNvSpPr>
              <p:nvPr/>
            </p:nvSpPr>
            <p:spPr bwMode="auto">
              <a:xfrm>
                <a:off x="1792" y="1702"/>
                <a:ext cx="4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en-US" altLang="zh-CN" sz="1800" b="0">
                    <a:solidFill>
                      <a:srgbClr val="FF6600"/>
                    </a:solidFill>
                  </a:rPr>
                  <a:t>OOA</a:t>
                </a:r>
              </a:p>
            </p:txBody>
          </p:sp>
          <p:sp>
            <p:nvSpPr>
              <p:cNvPr id="4119" name="Text Box 20"/>
              <p:cNvSpPr txBox="1">
                <a:spLocks noChangeArrowheads="1"/>
              </p:cNvSpPr>
              <p:nvPr/>
            </p:nvSpPr>
            <p:spPr bwMode="auto">
              <a:xfrm>
                <a:off x="3016" y="1702"/>
                <a:ext cx="4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en-US" altLang="zh-CN" sz="1800" b="0">
                    <a:solidFill>
                      <a:srgbClr val="FF6600"/>
                    </a:solidFill>
                  </a:rPr>
                  <a:t>OOD</a:t>
                </a:r>
              </a:p>
            </p:txBody>
          </p:sp>
          <p:sp>
            <p:nvSpPr>
              <p:cNvPr id="4120" name="Text Box 21"/>
              <p:cNvSpPr txBox="1">
                <a:spLocks noChangeArrowheads="1"/>
              </p:cNvSpPr>
              <p:nvPr/>
            </p:nvSpPr>
            <p:spPr bwMode="auto">
              <a:xfrm>
                <a:off x="3016" y="1888"/>
                <a:ext cx="4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en-US" altLang="zh-CN" sz="1800" b="0">
                    <a:solidFill>
                      <a:srgbClr val="FF6600"/>
                    </a:solidFill>
                  </a:rPr>
                  <a:t>DP</a:t>
                </a:r>
              </a:p>
            </p:txBody>
          </p:sp>
          <p:sp>
            <p:nvSpPr>
              <p:cNvPr id="4121" name="Text Box 22"/>
              <p:cNvSpPr txBox="1">
                <a:spLocks noChangeArrowheads="1"/>
              </p:cNvSpPr>
              <p:nvPr/>
            </p:nvSpPr>
            <p:spPr bwMode="auto">
              <a:xfrm>
                <a:off x="1928" y="2519"/>
                <a:ext cx="14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50000"/>
                  </a:spcBef>
                  <a:buClrTx/>
                  <a:buSzTx/>
                  <a:buFontTx/>
                  <a:buNone/>
                </a:pPr>
                <a:r>
                  <a:rPr lang="en-US" altLang="zh-CN" sz="1800" b="0">
                    <a:solidFill>
                      <a:srgbClr val="FF6600"/>
                    </a:solidFill>
                    <a:latin typeface="Times New Roman" pitchFamily="18" charset="0"/>
                  </a:rPr>
                  <a:t>…</a:t>
                </a:r>
                <a:r>
                  <a:rPr lang="en-US" altLang="zh-CN" sz="1800" b="0">
                    <a:solidFill>
                      <a:srgbClr val="FF6600"/>
                    </a:solidFill>
                  </a:rPr>
                  <a:t> Case-Study </a:t>
                </a:r>
                <a:r>
                  <a:rPr lang="en-US" altLang="zh-CN" sz="1800" b="0">
                    <a:solidFill>
                      <a:srgbClr val="FF6600"/>
                    </a:solidFill>
                    <a:latin typeface="Times New Roman" pitchFamily="18" charset="0"/>
                  </a:rPr>
                  <a:t>…</a:t>
                </a:r>
                <a:endParaRPr lang="en-US" altLang="zh-CN" sz="1800" b="0">
                  <a:solidFill>
                    <a:srgbClr val="FF6600"/>
                  </a:solidFill>
                </a:endParaRPr>
              </a:p>
            </p:txBody>
          </p:sp>
          <p:grpSp>
            <p:nvGrpSpPr>
              <p:cNvPr id="4122" name="Group 23"/>
              <p:cNvGrpSpPr>
                <a:grpSpLocks/>
              </p:cNvGrpSpPr>
              <p:nvPr/>
            </p:nvGrpSpPr>
            <p:grpSpPr bwMode="auto">
              <a:xfrm>
                <a:off x="3515" y="1461"/>
                <a:ext cx="1315" cy="971"/>
                <a:chOff x="3515" y="1461"/>
                <a:chExt cx="1315" cy="971"/>
              </a:xfrm>
            </p:grpSpPr>
            <p:sp>
              <p:nvSpPr>
                <p:cNvPr id="4130" name="Rectangle 24"/>
                <p:cNvSpPr>
                  <a:spLocks noChangeArrowheads="1"/>
                </p:cNvSpPr>
                <p:nvPr/>
              </p:nvSpPr>
              <p:spPr bwMode="auto">
                <a:xfrm>
                  <a:off x="3515" y="1461"/>
                  <a:ext cx="1315" cy="935"/>
                </a:xfrm>
                <a:prstGeom prst="rect">
                  <a:avLst/>
                </a:prstGeom>
                <a:solidFill>
                  <a:srgbClr val="99CCFF"/>
                </a:solidFill>
                <a:ln w="9525">
                  <a:solidFill>
                    <a:srgbClr val="666699"/>
                  </a:solidFill>
                  <a:miter lim="800000"/>
                  <a:headEnd/>
                  <a:tailEnd/>
                </a:ln>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b="0"/>
                </a:p>
              </p:txBody>
            </p:sp>
            <p:pic>
              <p:nvPicPr>
                <p:cNvPr id="4131" name="Picture 2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86" y="1507"/>
                  <a:ext cx="544"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32"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5" y="1480"/>
                  <a:ext cx="77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33" name="Picture 2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06" y="1933"/>
                  <a:ext cx="63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34" name="Picture 2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286" y="1966"/>
                  <a:ext cx="544"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23" name="Group 29"/>
              <p:cNvGrpSpPr>
                <a:grpSpLocks/>
              </p:cNvGrpSpPr>
              <p:nvPr/>
            </p:nvGrpSpPr>
            <p:grpSpPr bwMode="auto">
              <a:xfrm>
                <a:off x="4876" y="3022"/>
                <a:ext cx="590" cy="499"/>
                <a:chOff x="4876" y="3022"/>
                <a:chExt cx="590" cy="499"/>
              </a:xfrm>
            </p:grpSpPr>
            <p:sp>
              <p:nvSpPr>
                <p:cNvPr id="4128" name="Rectangle 30"/>
                <p:cNvSpPr>
                  <a:spLocks noChangeArrowheads="1"/>
                </p:cNvSpPr>
                <p:nvPr/>
              </p:nvSpPr>
              <p:spPr bwMode="auto">
                <a:xfrm>
                  <a:off x="4876" y="3022"/>
                  <a:ext cx="590" cy="499"/>
                </a:xfrm>
                <a:prstGeom prst="rect">
                  <a:avLst/>
                </a:prstGeom>
                <a:solidFill>
                  <a:srgbClr val="99CCFF"/>
                </a:solidFill>
                <a:ln w="9525">
                  <a:solidFill>
                    <a:srgbClr val="666699"/>
                  </a:solidFill>
                  <a:miter lim="800000"/>
                  <a:headEnd/>
                  <a:tailEnd/>
                </a:ln>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b="0"/>
                </a:p>
              </p:txBody>
            </p:sp>
            <p:pic>
              <p:nvPicPr>
                <p:cNvPr id="4129" name="Picture 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76" y="3054"/>
                  <a:ext cx="544"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24" name="Rectangle 32"/>
              <p:cNvSpPr>
                <a:spLocks noChangeArrowheads="1"/>
              </p:cNvSpPr>
              <p:nvPr/>
            </p:nvSpPr>
            <p:spPr bwMode="auto">
              <a:xfrm>
                <a:off x="4876" y="2387"/>
                <a:ext cx="590" cy="499"/>
              </a:xfrm>
              <a:prstGeom prst="rect">
                <a:avLst/>
              </a:prstGeom>
              <a:solidFill>
                <a:srgbClr val="99CCFF"/>
              </a:solidFill>
              <a:ln w="9525">
                <a:solidFill>
                  <a:srgbClr val="666699"/>
                </a:solidFill>
                <a:miter lim="800000"/>
                <a:headEnd/>
                <a:tailEnd/>
              </a:ln>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lnSpc>
                    <a:spcPct val="50000"/>
                  </a:lnSpc>
                  <a:spcBef>
                    <a:spcPct val="0"/>
                  </a:spcBef>
                  <a:buClrTx/>
                  <a:buSzTx/>
                  <a:buFontTx/>
                  <a:buNone/>
                </a:pPr>
                <a:r>
                  <a:rPr lang="en-US" altLang="zh-CN" sz="2400" b="0">
                    <a:latin typeface="Times New Roman" pitchFamily="18" charset="0"/>
                  </a:rPr>
                  <a:t>……</a:t>
                </a:r>
                <a:r>
                  <a:rPr lang="en-US" altLang="zh-CN" sz="2400" b="0"/>
                  <a:t/>
                </a:r>
                <a:br>
                  <a:rPr lang="en-US" altLang="zh-CN" sz="2400" b="0"/>
                </a:br>
                <a:r>
                  <a:rPr lang="en-US" altLang="zh-CN" sz="2400" b="0">
                    <a:latin typeface="Times New Roman" pitchFamily="18" charset="0"/>
                  </a:rPr>
                  <a:t>……</a:t>
                </a:r>
                <a:r>
                  <a:rPr lang="en-US" altLang="zh-CN" sz="2400" b="0"/>
                  <a:t/>
                </a:r>
                <a:br>
                  <a:rPr lang="en-US" altLang="zh-CN" sz="2400" b="0"/>
                </a:br>
                <a:r>
                  <a:rPr lang="en-US" altLang="zh-CN" sz="2400" b="0">
                    <a:latin typeface="Times New Roman" pitchFamily="18" charset="0"/>
                  </a:rPr>
                  <a:t>……</a:t>
                </a:r>
                <a:r>
                  <a:rPr lang="en-US" altLang="zh-CN" sz="2400" b="0"/>
                  <a:t/>
                </a:r>
                <a:br>
                  <a:rPr lang="en-US" altLang="zh-CN" sz="2400" b="0"/>
                </a:br>
                <a:r>
                  <a:rPr lang="en-US" altLang="zh-CN" sz="2400" b="0">
                    <a:latin typeface="Times New Roman" pitchFamily="18" charset="0"/>
                  </a:rPr>
                  <a:t>……</a:t>
                </a:r>
                <a:endParaRPr lang="en-US" altLang="zh-CN" sz="2400" b="0"/>
              </a:p>
            </p:txBody>
          </p:sp>
          <p:sp>
            <p:nvSpPr>
              <p:cNvPr id="4125" name="Freeform 33"/>
              <p:cNvSpPr>
                <a:spLocks/>
              </p:cNvSpPr>
              <p:nvPr/>
            </p:nvSpPr>
            <p:spPr bwMode="auto">
              <a:xfrm>
                <a:off x="340" y="2538"/>
                <a:ext cx="4490" cy="212"/>
              </a:xfrm>
              <a:custGeom>
                <a:avLst/>
                <a:gdLst>
                  <a:gd name="T0" fmla="*/ 0 w 4650"/>
                  <a:gd name="T1" fmla="*/ 166 h 212"/>
                  <a:gd name="T2" fmla="*/ 479 w 4650"/>
                  <a:gd name="T3" fmla="*/ 30 h 212"/>
                  <a:gd name="T4" fmla="*/ 2813 w 4650"/>
                  <a:gd name="T5" fmla="*/ 30 h 212"/>
                  <a:gd name="T6" fmla="*/ 3261 w 4650"/>
                  <a:gd name="T7" fmla="*/ 212 h 212"/>
                  <a:gd name="T8" fmla="*/ 0 60000 65536"/>
                  <a:gd name="T9" fmla="*/ 0 60000 65536"/>
                  <a:gd name="T10" fmla="*/ 0 60000 65536"/>
                  <a:gd name="T11" fmla="*/ 0 60000 65536"/>
                  <a:gd name="T12" fmla="*/ 0 w 4650"/>
                  <a:gd name="T13" fmla="*/ 0 h 212"/>
                  <a:gd name="T14" fmla="*/ 4650 w 4650"/>
                  <a:gd name="T15" fmla="*/ 212 h 212"/>
                </a:gdLst>
                <a:ahLst/>
                <a:cxnLst>
                  <a:cxn ang="T8">
                    <a:pos x="T0" y="T1"/>
                  </a:cxn>
                  <a:cxn ang="T9">
                    <a:pos x="T2" y="T3"/>
                  </a:cxn>
                  <a:cxn ang="T10">
                    <a:pos x="T4" y="T5"/>
                  </a:cxn>
                  <a:cxn ang="T11">
                    <a:pos x="T6" y="T7"/>
                  </a:cxn>
                </a:cxnLst>
                <a:rect l="T12" t="T13" r="T14" b="T15"/>
                <a:pathLst>
                  <a:path w="4650" h="212">
                    <a:moveTo>
                      <a:pt x="0" y="166"/>
                    </a:moveTo>
                    <a:cubicBezTo>
                      <a:pt x="7" y="109"/>
                      <a:pt x="15" y="53"/>
                      <a:pt x="680" y="30"/>
                    </a:cubicBezTo>
                    <a:cubicBezTo>
                      <a:pt x="1345" y="7"/>
                      <a:pt x="3334" y="0"/>
                      <a:pt x="3992" y="30"/>
                    </a:cubicBezTo>
                    <a:cubicBezTo>
                      <a:pt x="4650" y="60"/>
                      <a:pt x="4521" y="182"/>
                      <a:pt x="4627" y="212"/>
                    </a:cubicBezTo>
                  </a:path>
                </a:pathLst>
              </a:custGeom>
              <a:noFill/>
              <a:ln w="25400" cap="flat" cmpd="sng">
                <a:solidFill>
                  <a:schemeClr val="hlink"/>
                </a:solidFill>
                <a:prstDash val="solid"/>
                <a:miter lim="800000"/>
                <a:headEnd type="none" w="med" len="med"/>
                <a:tailEnd type="stealth" w="lg"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cxnSp>
            <p:nvCxnSpPr>
              <p:cNvPr id="4126" name="AutoShape 34"/>
              <p:cNvCxnSpPr>
                <a:cxnSpLocks noChangeShapeType="1"/>
                <a:stCxn id="4130" idx="3"/>
                <a:endCxn id="4124" idx="0"/>
              </p:cNvCxnSpPr>
              <p:nvPr/>
            </p:nvCxnSpPr>
            <p:spPr bwMode="auto">
              <a:xfrm>
                <a:off x="4830" y="1929"/>
                <a:ext cx="341" cy="458"/>
              </a:xfrm>
              <a:prstGeom prst="curvedConnector2">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cxnSp>
            <p:nvCxnSpPr>
              <p:cNvPr id="4127" name="AutoShape 35"/>
              <p:cNvCxnSpPr>
                <a:cxnSpLocks noChangeShapeType="1"/>
                <a:stCxn id="4124" idx="2"/>
                <a:endCxn id="4128" idx="0"/>
              </p:cNvCxnSpPr>
              <p:nvPr/>
            </p:nvCxnSpPr>
            <p:spPr bwMode="auto">
              <a:xfrm>
                <a:off x="5171" y="2886"/>
                <a:ext cx="0" cy="136"/>
              </a:xfrm>
              <a:prstGeom prst="straightConnector1">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grpSp>
        <p:sp>
          <p:nvSpPr>
            <p:cNvPr id="379940" name="Text Box 36"/>
            <p:cNvSpPr txBox="1">
              <a:spLocks noChangeArrowheads="1"/>
            </p:cNvSpPr>
            <p:nvPr/>
          </p:nvSpPr>
          <p:spPr bwMode="auto">
            <a:xfrm>
              <a:off x="1474" y="2886"/>
              <a:ext cx="2631" cy="365"/>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3200" b="1" u="sng">
                  <a:solidFill>
                    <a:srgbClr val="660066"/>
                  </a:solidFill>
                  <a:effectLst>
                    <a:outerShdw blurRad="38100" dist="38100" dir="2700000" algn="tl">
                      <a:srgbClr val="C0C0C0"/>
                    </a:outerShdw>
                  </a:effectLst>
                  <a:ea typeface="隶书" pitchFamily="49" charset="-122"/>
                </a:rPr>
                <a:t>学 习 线 路 图</a:t>
              </a:r>
              <a:endParaRPr lang="en-US" altLang="zh-CN" sz="3200" b="1" u="sng">
                <a:solidFill>
                  <a:srgbClr val="660066"/>
                </a:solidFill>
                <a:effectLst>
                  <a:outerShdw blurRad="38100" dist="38100" dir="2700000" algn="tl">
                    <a:srgbClr val="C0C0C0"/>
                  </a:outerShdw>
                </a:effectLst>
                <a:ea typeface="隶书" pitchFamily="49" charset="-122"/>
              </a:endParaRPr>
            </a:p>
          </p:txBody>
        </p:sp>
      </p:grpSp>
      <p:sp>
        <p:nvSpPr>
          <p:cNvPr id="4101" name="Line 0"/>
          <p:cNvSpPr>
            <a:spLocks noChangeShapeType="1"/>
          </p:cNvSpPr>
          <p:nvPr/>
        </p:nvSpPr>
        <p:spPr bwMode="auto">
          <a:xfrm>
            <a:off x="1619250" y="1557338"/>
            <a:ext cx="0" cy="51117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02" name="Text Box 1"/>
          <p:cNvSpPr txBox="1">
            <a:spLocks noChangeArrowheads="1"/>
          </p:cNvSpPr>
          <p:nvPr/>
        </p:nvSpPr>
        <p:spPr bwMode="auto">
          <a:xfrm>
            <a:off x="395288" y="5805488"/>
            <a:ext cx="1296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400"/>
              <a:t>第二章</a:t>
            </a:r>
          </a:p>
        </p:txBody>
      </p:sp>
      <p:sp>
        <p:nvSpPr>
          <p:cNvPr id="4103" name="Line 2"/>
          <p:cNvSpPr>
            <a:spLocks noChangeShapeType="1"/>
          </p:cNvSpPr>
          <p:nvPr/>
        </p:nvSpPr>
        <p:spPr bwMode="auto">
          <a:xfrm>
            <a:off x="3203575" y="1557338"/>
            <a:ext cx="0" cy="51117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04" name="Text Box 3"/>
          <p:cNvSpPr txBox="1">
            <a:spLocks noChangeArrowheads="1"/>
          </p:cNvSpPr>
          <p:nvPr/>
        </p:nvSpPr>
        <p:spPr bwMode="auto">
          <a:xfrm>
            <a:off x="1979613" y="5805488"/>
            <a:ext cx="1296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400"/>
              <a:t>第三章</a:t>
            </a:r>
          </a:p>
        </p:txBody>
      </p:sp>
      <p:sp>
        <p:nvSpPr>
          <p:cNvPr id="4105" name="Line 4"/>
          <p:cNvSpPr>
            <a:spLocks noChangeShapeType="1"/>
          </p:cNvSpPr>
          <p:nvPr/>
        </p:nvSpPr>
        <p:spPr bwMode="auto">
          <a:xfrm>
            <a:off x="5291138" y="1557338"/>
            <a:ext cx="0" cy="511175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06" name="Text Box 5"/>
          <p:cNvSpPr txBox="1">
            <a:spLocks noChangeArrowheads="1"/>
          </p:cNvSpPr>
          <p:nvPr/>
        </p:nvSpPr>
        <p:spPr bwMode="auto">
          <a:xfrm>
            <a:off x="4067175" y="5805488"/>
            <a:ext cx="1296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400"/>
              <a:t>第四章</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smtClean="0"/>
              <a:t>需求获取技术对比</a:t>
            </a:r>
          </a:p>
        </p:txBody>
      </p:sp>
      <p:sp>
        <p:nvSpPr>
          <p:cNvPr id="2253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CA12EBDA-477A-42B7-8E62-33CE5A5E9E6F}" type="slidenum">
              <a:rPr kumimoji="0" lang="en-US" altLang="zh-CN" sz="1400" b="0" smtClean="0">
                <a:solidFill>
                  <a:schemeClr val="accent2"/>
                </a:solidFill>
              </a:rPr>
              <a:pPr>
                <a:spcBef>
                  <a:spcPct val="0"/>
                </a:spcBef>
                <a:buClrTx/>
                <a:buSzTx/>
                <a:buFontTx/>
                <a:buNone/>
              </a:pPr>
              <a:t>20</a:t>
            </a:fld>
            <a:r>
              <a:rPr kumimoji="0" lang="en-US" altLang="zh-CN" sz="1400" b="0" smtClean="0">
                <a:solidFill>
                  <a:schemeClr val="accent2"/>
                </a:solidFill>
              </a:rPr>
              <a:t>-</a:t>
            </a:r>
          </a:p>
        </p:txBody>
      </p:sp>
      <p:pic>
        <p:nvPicPr>
          <p:cNvPr id="22532"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6750" y="1700213"/>
            <a:ext cx="7334250" cy="374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BBE73349-D57C-4AC9-8E44-C54B798B36B7}" type="slidenum">
              <a:rPr kumimoji="0" lang="en-US" altLang="zh-CN" sz="1400" b="0" smtClean="0">
                <a:solidFill>
                  <a:schemeClr val="accent2"/>
                </a:solidFill>
              </a:rPr>
              <a:pPr>
                <a:spcBef>
                  <a:spcPct val="0"/>
                </a:spcBef>
                <a:buClrTx/>
                <a:buSzTx/>
                <a:buFontTx/>
                <a:buNone/>
              </a:pPr>
              <a:t>21</a:t>
            </a:fld>
            <a:r>
              <a:rPr kumimoji="0" lang="en-US" altLang="zh-CN" sz="1400" b="0" smtClean="0">
                <a:solidFill>
                  <a:schemeClr val="accent2"/>
                </a:solidFill>
              </a:rPr>
              <a:t>-</a:t>
            </a:r>
          </a:p>
        </p:txBody>
      </p:sp>
      <p:sp>
        <p:nvSpPr>
          <p:cNvPr id="23555" name="Rectangle 2"/>
          <p:cNvSpPr>
            <a:spLocks noGrp="1" noChangeArrowheads="1"/>
          </p:cNvSpPr>
          <p:nvPr>
            <p:ph type="title"/>
          </p:nvPr>
        </p:nvSpPr>
        <p:spPr/>
        <p:txBody>
          <a:bodyPr/>
          <a:lstStyle/>
          <a:p>
            <a:pPr eaLnBrk="1" hangingPunct="1"/>
            <a:r>
              <a:rPr lang="zh-CN" altLang="en-US" smtClean="0"/>
              <a:t>获取需求：考勤卡应用程序</a:t>
            </a:r>
          </a:p>
        </p:txBody>
      </p:sp>
      <p:sp>
        <p:nvSpPr>
          <p:cNvPr id="477187" name="Text Box 3"/>
          <p:cNvSpPr txBox="1">
            <a:spLocks noChangeArrowheads="1"/>
          </p:cNvSpPr>
          <p:nvPr/>
        </p:nvSpPr>
        <p:spPr bwMode="auto">
          <a:xfrm>
            <a:off x="395288" y="1773238"/>
            <a:ext cx="8207375" cy="4368800"/>
          </a:xfrm>
          <a:prstGeom prst="rect">
            <a:avLst/>
          </a:prstGeom>
          <a:solidFill>
            <a:srgbClr val="CCFFFF"/>
          </a:solidFill>
          <a:ln w="9525">
            <a:solidFill>
              <a:srgbClr val="3366FF"/>
            </a:solidFill>
            <a:miter lim="800000"/>
            <a:headEnd/>
            <a:tailEnd/>
          </a:ln>
          <a:effectLst/>
        </p:spPr>
        <p:txBody>
          <a:bodyPr>
            <a:spAutoFit/>
          </a:bodyPr>
          <a:lstStyle/>
          <a:p>
            <a:pPr eaLnBrk="1" hangingPunct="1">
              <a:spcBef>
                <a:spcPct val="50000"/>
              </a:spcBef>
              <a:defRPr/>
            </a:pPr>
            <a:r>
              <a:rPr lang="zh-CN" altLang="en-US" sz="2000" b="1" dirty="0">
                <a:solidFill>
                  <a:srgbClr val="FF0000"/>
                </a:solidFill>
                <a:effectLst>
                  <a:outerShdw blurRad="38100" dist="38100" dir="2700000" algn="tl">
                    <a:srgbClr val="FFFFFF"/>
                  </a:outerShdw>
                </a:effectLst>
              </a:rPr>
              <a:t>初次访谈记录</a:t>
            </a:r>
            <a:r>
              <a:rPr lang="zh-CN" altLang="en-US" sz="2000" dirty="0">
                <a:solidFill>
                  <a:schemeClr val="hlink"/>
                </a:solidFill>
              </a:rPr>
              <a:t/>
            </a:r>
            <a:br>
              <a:rPr lang="zh-CN" altLang="en-US" sz="2000" dirty="0">
                <a:solidFill>
                  <a:schemeClr val="hlink"/>
                </a:solidFill>
              </a:rPr>
            </a:br>
            <a:r>
              <a:rPr lang="zh-CN" altLang="en-US" sz="2000" b="1" dirty="0"/>
              <a:t>开发者</a:t>
            </a:r>
            <a:r>
              <a:rPr lang="zh-CN" altLang="en-US" sz="2000" dirty="0"/>
              <a:t>：谁将使用这个应用程序？</a:t>
            </a:r>
            <a:br>
              <a:rPr lang="zh-CN" altLang="en-US" sz="2000" dirty="0"/>
            </a:br>
            <a:r>
              <a:rPr lang="zh-CN" altLang="en-US" sz="2000" b="1" dirty="0"/>
              <a:t>客   户</a:t>
            </a:r>
            <a:r>
              <a:rPr lang="zh-CN" altLang="en-US" sz="2000" dirty="0"/>
              <a:t>：所有用它来记录可记帐以及不可记帐的工时的雇员</a:t>
            </a:r>
            <a:br>
              <a:rPr lang="zh-CN" altLang="en-US" sz="2000" dirty="0"/>
            </a:br>
            <a:r>
              <a:rPr lang="en-US" altLang="zh-CN" sz="2000" dirty="0">
                <a:latin typeface="Times New Roman"/>
              </a:rPr>
              <a:t>……</a:t>
            </a:r>
            <a:r>
              <a:rPr lang="en-US" altLang="zh-CN" sz="2000" dirty="0"/>
              <a:t/>
            </a:r>
            <a:br>
              <a:rPr lang="en-US" altLang="zh-CN" sz="2000" dirty="0"/>
            </a:br>
            <a:r>
              <a:rPr lang="zh-CN" altLang="en-US" sz="2000" b="1" dirty="0"/>
              <a:t>开发者</a:t>
            </a:r>
            <a:r>
              <a:rPr lang="zh-CN" altLang="en-US" sz="2000" dirty="0"/>
              <a:t>：现在考勤卡应用程序是什么样的？</a:t>
            </a:r>
            <a:br>
              <a:rPr lang="zh-CN" altLang="en-US" sz="2000" dirty="0"/>
            </a:br>
            <a:r>
              <a:rPr lang="zh-CN" altLang="en-US" sz="2000" b="1" dirty="0"/>
              <a:t>客   户</a:t>
            </a:r>
            <a:r>
              <a:rPr lang="zh-CN" altLang="en-US" sz="2000" dirty="0"/>
              <a:t>：每半个月就用一个</a:t>
            </a:r>
            <a:r>
              <a:rPr lang="en-US" altLang="zh-CN" sz="2000" dirty="0"/>
              <a:t>Excel</a:t>
            </a:r>
            <a:r>
              <a:rPr lang="zh-CN" altLang="en-US" sz="2000" dirty="0"/>
              <a:t>表格来记录。每个雇员</a:t>
            </a:r>
            <a:r>
              <a:rPr lang="zh-CN" altLang="en-US" sz="2000" dirty="0" smtClean="0"/>
              <a:t>都把他</a:t>
            </a:r>
            <a:r>
              <a:rPr lang="zh-CN" altLang="en-US" sz="2000" dirty="0"/>
              <a:t>的表格填好，然后用电子邮件发给我。这个表格相当标准：纵向是收费项目代码，横向是日期。雇员可以在每个条目上填写说明。</a:t>
            </a:r>
            <a:br>
              <a:rPr lang="zh-CN" altLang="en-US" sz="2000" dirty="0"/>
            </a:br>
            <a:r>
              <a:rPr lang="zh-CN" altLang="en-US" sz="2000" b="1" dirty="0"/>
              <a:t>开发者</a:t>
            </a:r>
            <a:r>
              <a:rPr lang="zh-CN" altLang="en-US" sz="2000" dirty="0"/>
              <a:t>：这个收费项目代码可以从什么地方得到？</a:t>
            </a:r>
            <a:br>
              <a:rPr lang="zh-CN" altLang="en-US" sz="2000" dirty="0"/>
            </a:br>
            <a:r>
              <a:rPr lang="en-US" altLang="zh-CN" sz="2000" dirty="0">
                <a:latin typeface="Times New Roman"/>
              </a:rPr>
              <a:t>……</a:t>
            </a:r>
            <a:r>
              <a:rPr lang="en-US" altLang="zh-CN" sz="2000" dirty="0"/>
              <a:t/>
            </a:r>
            <a:br>
              <a:rPr lang="en-US" altLang="zh-CN" sz="2000" dirty="0"/>
            </a:br>
            <a:r>
              <a:rPr lang="zh-CN" altLang="en-US" sz="2000" b="1" dirty="0"/>
              <a:t>开发者</a:t>
            </a:r>
            <a:r>
              <a:rPr lang="zh-CN" altLang="en-US" sz="2000" dirty="0"/>
              <a:t>：谁来管理收费项目代码？</a:t>
            </a:r>
            <a:br>
              <a:rPr lang="zh-CN" altLang="en-US" sz="2000" dirty="0"/>
            </a:br>
            <a:r>
              <a:rPr lang="zh-CN" altLang="en-US" sz="2000" b="1" dirty="0"/>
              <a:t>客   户</a:t>
            </a:r>
            <a:r>
              <a:rPr lang="zh-CN" altLang="en-US" sz="2000" dirty="0"/>
              <a:t>：嗯，必要的时候由我来添加这个代码。而每个经理总会告诉他的下属应该填写什么。</a:t>
            </a:r>
            <a:br>
              <a:rPr lang="zh-CN" altLang="en-US" sz="2000" dirty="0"/>
            </a:br>
            <a:r>
              <a:rPr lang="en-US" altLang="zh-CN" sz="2000" dirty="0">
                <a:latin typeface="Times New Roman"/>
              </a:rPr>
              <a:t>……</a:t>
            </a:r>
            <a:endParaRPr lang="en-US" altLang="zh-CN"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DFCA0D28-88EC-44EB-BA96-5DA153CB1EF3}" type="slidenum">
              <a:rPr kumimoji="0" lang="en-US" altLang="zh-CN" sz="1400" b="0" smtClean="0">
                <a:solidFill>
                  <a:schemeClr val="accent2"/>
                </a:solidFill>
              </a:rPr>
              <a:pPr>
                <a:spcBef>
                  <a:spcPct val="0"/>
                </a:spcBef>
                <a:buClrTx/>
                <a:buSzTx/>
                <a:buFontTx/>
                <a:buNone/>
              </a:pPr>
              <a:t>22</a:t>
            </a:fld>
            <a:r>
              <a:rPr kumimoji="0" lang="en-US" altLang="zh-CN" sz="1400" b="0" smtClean="0">
                <a:solidFill>
                  <a:schemeClr val="accent2"/>
                </a:solidFill>
              </a:rPr>
              <a:t>-</a:t>
            </a:r>
          </a:p>
        </p:txBody>
      </p:sp>
      <p:sp>
        <p:nvSpPr>
          <p:cNvPr id="24579" name="Rectangle 2"/>
          <p:cNvSpPr>
            <a:spLocks noGrp="1" noChangeArrowheads="1"/>
          </p:cNvSpPr>
          <p:nvPr>
            <p:ph type="title"/>
          </p:nvPr>
        </p:nvSpPr>
        <p:spPr/>
        <p:txBody>
          <a:bodyPr/>
          <a:lstStyle/>
          <a:p>
            <a:pPr eaLnBrk="1" hangingPunct="1"/>
            <a:r>
              <a:rPr lang="zh-CN" altLang="en-US" dirty="0" smtClean="0"/>
              <a:t>基于用例的</a:t>
            </a:r>
            <a:r>
              <a:rPr lang="zh-CN" altLang="en-US" dirty="0"/>
              <a:t>需求建模过程</a:t>
            </a:r>
            <a:endParaRPr lang="zh-CN" altLang="en-US" dirty="0" smtClean="0"/>
          </a:p>
        </p:txBody>
      </p:sp>
      <p:sp>
        <p:nvSpPr>
          <p:cNvPr id="478211" name="Rectangle 3"/>
          <p:cNvSpPr>
            <a:spLocks noGrp="1" noChangeArrowheads="1"/>
          </p:cNvSpPr>
          <p:nvPr>
            <p:ph type="body" idx="1"/>
          </p:nvPr>
        </p:nvSpPr>
        <p:spPr/>
        <p:txBody>
          <a:bodyPr/>
          <a:lstStyle/>
          <a:p>
            <a:pPr eaLnBrk="1" hangingPunct="1">
              <a:lnSpc>
                <a:spcPct val="90000"/>
              </a:lnSpc>
              <a:defRPr/>
            </a:pPr>
            <a:r>
              <a:rPr lang="en-US" altLang="zh-CN" sz="2800" smtClean="0"/>
              <a:t>1. </a:t>
            </a:r>
            <a:r>
              <a:rPr lang="zh-CN" altLang="en-US" sz="2800" smtClean="0"/>
              <a:t>获取原始需求</a:t>
            </a:r>
            <a:endParaRPr lang="en-US" altLang="zh-CN" sz="2800" smtClean="0"/>
          </a:p>
          <a:p>
            <a:pPr eaLnBrk="1" hangingPunct="1">
              <a:lnSpc>
                <a:spcPct val="90000"/>
              </a:lnSpc>
              <a:defRPr/>
            </a:pPr>
            <a:r>
              <a:rPr kumimoji="0" lang="en-US" altLang="zh-CN" sz="2800" u="sng" smtClean="0">
                <a:solidFill>
                  <a:schemeClr val="hlink"/>
                </a:solidFill>
                <a:effectLst>
                  <a:outerShdw blurRad="38100" dist="38100" dir="2700000" algn="tl">
                    <a:srgbClr val="C0C0C0"/>
                  </a:outerShdw>
                </a:effectLst>
              </a:rPr>
              <a:t>2. </a:t>
            </a:r>
            <a:r>
              <a:rPr kumimoji="0" lang="zh-CN" altLang="en-US" sz="2800" u="sng" smtClean="0">
                <a:solidFill>
                  <a:schemeClr val="hlink"/>
                </a:solidFill>
                <a:effectLst>
                  <a:outerShdw blurRad="38100" dist="38100" dir="2700000" algn="tl">
                    <a:srgbClr val="C0C0C0"/>
                  </a:outerShdw>
                </a:effectLst>
              </a:rPr>
              <a:t>开发一个可以理解的需求</a:t>
            </a:r>
            <a:endParaRPr kumimoji="0" lang="en-US" altLang="zh-CN" sz="2800" u="sng" smtClean="0">
              <a:solidFill>
                <a:schemeClr val="hlink"/>
              </a:solidFill>
              <a:effectLst>
                <a:outerShdw blurRad="38100" dist="38100" dir="2700000" algn="tl">
                  <a:srgbClr val="C0C0C0"/>
                </a:outerShdw>
              </a:effectLst>
            </a:endParaRPr>
          </a:p>
          <a:p>
            <a:pPr lvl="1" eaLnBrk="1" hangingPunct="1">
              <a:lnSpc>
                <a:spcPct val="90000"/>
              </a:lnSpc>
              <a:defRPr/>
            </a:pPr>
            <a:r>
              <a:rPr kumimoji="0" lang="en-US" altLang="zh-CN" sz="2400" smtClean="0"/>
              <a:t>2.1 </a:t>
            </a:r>
            <a:r>
              <a:rPr kumimoji="0" lang="zh-CN" altLang="en-US" sz="2400" smtClean="0"/>
              <a:t>识别参与者</a:t>
            </a:r>
          </a:p>
          <a:p>
            <a:pPr lvl="1" eaLnBrk="1" hangingPunct="1">
              <a:lnSpc>
                <a:spcPct val="90000"/>
              </a:lnSpc>
              <a:defRPr/>
            </a:pPr>
            <a:r>
              <a:rPr kumimoji="0" lang="en-US" altLang="zh-CN" sz="2400" smtClean="0"/>
              <a:t>2.2 </a:t>
            </a:r>
            <a:r>
              <a:rPr kumimoji="0" lang="zh-CN" altLang="en-US" sz="2400" smtClean="0"/>
              <a:t>识别用例</a:t>
            </a:r>
          </a:p>
          <a:p>
            <a:pPr lvl="1" eaLnBrk="1" hangingPunct="1">
              <a:lnSpc>
                <a:spcPct val="90000"/>
              </a:lnSpc>
              <a:defRPr/>
            </a:pPr>
            <a:r>
              <a:rPr kumimoji="0" lang="en-US" altLang="zh-CN" sz="2400" smtClean="0"/>
              <a:t>2.3 </a:t>
            </a:r>
            <a:r>
              <a:rPr kumimoji="0" lang="zh-CN" altLang="en-US" sz="2400" smtClean="0"/>
              <a:t>构建用例图</a:t>
            </a:r>
            <a:endParaRPr kumimoji="0" lang="en-US" altLang="zh-CN" sz="2400" smtClean="0"/>
          </a:p>
          <a:p>
            <a:pPr eaLnBrk="1" hangingPunct="1">
              <a:lnSpc>
                <a:spcPct val="90000"/>
              </a:lnSpc>
              <a:defRPr/>
            </a:pPr>
            <a:r>
              <a:rPr kumimoji="0" lang="en-US" altLang="zh-CN" sz="2800" smtClean="0"/>
              <a:t>3. </a:t>
            </a:r>
            <a:r>
              <a:rPr kumimoji="0" lang="zh-CN" altLang="en-US" sz="2800" smtClean="0"/>
              <a:t>详细、完整地描述需求</a:t>
            </a:r>
            <a:endParaRPr kumimoji="0" lang="en-US" altLang="zh-CN" sz="2800" smtClean="0"/>
          </a:p>
          <a:p>
            <a:pPr lvl="1" eaLnBrk="1" hangingPunct="1">
              <a:lnSpc>
                <a:spcPct val="90000"/>
              </a:lnSpc>
              <a:defRPr/>
            </a:pPr>
            <a:r>
              <a:rPr kumimoji="0" lang="zh-CN" altLang="en-US" sz="2400" smtClean="0"/>
              <a:t>进行用例阐述</a:t>
            </a:r>
          </a:p>
          <a:p>
            <a:pPr eaLnBrk="1" hangingPunct="1">
              <a:lnSpc>
                <a:spcPct val="90000"/>
              </a:lnSpc>
              <a:defRPr/>
            </a:pPr>
            <a:r>
              <a:rPr kumimoji="0" lang="en-US" altLang="zh-CN" sz="2800" smtClean="0"/>
              <a:t>4. </a:t>
            </a:r>
            <a:r>
              <a:rPr kumimoji="0" lang="zh-CN" altLang="en-US" sz="2800" smtClean="0"/>
              <a:t>重构用例模型</a:t>
            </a:r>
            <a:endParaRPr kumimoji="0" lang="en-US" altLang="zh-CN" sz="2800" smtClean="0"/>
          </a:p>
          <a:p>
            <a:pPr lvl="1" eaLnBrk="1" hangingPunct="1">
              <a:lnSpc>
                <a:spcPct val="90000"/>
              </a:lnSpc>
              <a:defRPr/>
            </a:pPr>
            <a:r>
              <a:rPr kumimoji="0" lang="en-US" altLang="zh-CN" sz="2400" smtClean="0"/>
              <a:t>4.1 </a:t>
            </a:r>
            <a:r>
              <a:rPr kumimoji="0" lang="zh-CN" altLang="en-US" sz="2400" smtClean="0"/>
              <a:t>识别用例间的关系</a:t>
            </a:r>
          </a:p>
          <a:p>
            <a:pPr lvl="1" eaLnBrk="1" hangingPunct="1">
              <a:lnSpc>
                <a:spcPct val="90000"/>
              </a:lnSpc>
              <a:defRPr/>
            </a:pPr>
            <a:r>
              <a:rPr kumimoji="0" lang="en-US" altLang="zh-CN" sz="2400" smtClean="0"/>
              <a:t>4.2 </a:t>
            </a:r>
            <a:r>
              <a:rPr kumimoji="0" lang="zh-CN" altLang="en-US" sz="2400" smtClean="0"/>
              <a:t>对用例进行组织和分包</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AE50DD25-BC57-465D-AC30-60FF89018C0E}" type="slidenum">
              <a:rPr kumimoji="0" lang="en-US" altLang="zh-CN" sz="1400" b="0" smtClean="0">
                <a:solidFill>
                  <a:schemeClr val="accent2"/>
                </a:solidFill>
              </a:rPr>
              <a:pPr>
                <a:spcBef>
                  <a:spcPct val="0"/>
                </a:spcBef>
                <a:buClrTx/>
                <a:buSzTx/>
                <a:buFontTx/>
                <a:buNone/>
              </a:pPr>
              <a:t>23</a:t>
            </a:fld>
            <a:r>
              <a:rPr kumimoji="0" lang="en-US" altLang="zh-CN" sz="1400" b="0" smtClean="0">
                <a:solidFill>
                  <a:schemeClr val="accent2"/>
                </a:solidFill>
              </a:rPr>
              <a:t>-</a:t>
            </a:r>
          </a:p>
        </p:txBody>
      </p:sp>
      <p:sp>
        <p:nvSpPr>
          <p:cNvPr id="25603" name="Rectangle 2"/>
          <p:cNvSpPr>
            <a:spLocks noGrp="1" noChangeArrowheads="1"/>
          </p:cNvSpPr>
          <p:nvPr>
            <p:ph type="title"/>
          </p:nvPr>
        </p:nvSpPr>
        <p:spPr/>
        <p:txBody>
          <a:bodyPr/>
          <a:lstStyle/>
          <a:p>
            <a:pPr eaLnBrk="1" hangingPunct="1"/>
            <a:r>
              <a:rPr lang="en-US" altLang="zh-CN" smtClean="0"/>
              <a:t>2.1 </a:t>
            </a:r>
            <a:r>
              <a:rPr lang="zh-CN" altLang="en-US" smtClean="0"/>
              <a:t>识别参与者</a:t>
            </a:r>
          </a:p>
        </p:txBody>
      </p:sp>
      <p:sp>
        <p:nvSpPr>
          <p:cNvPr id="25604" name="Rectangle 3"/>
          <p:cNvSpPr>
            <a:spLocks noGrp="1" noChangeArrowheads="1"/>
          </p:cNvSpPr>
          <p:nvPr>
            <p:ph type="body" idx="1"/>
          </p:nvPr>
        </p:nvSpPr>
        <p:spPr>
          <a:xfrm>
            <a:off x="755650" y="1628775"/>
            <a:ext cx="7772400" cy="4465638"/>
          </a:xfrm>
        </p:spPr>
        <p:txBody>
          <a:bodyPr/>
          <a:lstStyle/>
          <a:p>
            <a:pPr eaLnBrk="1" hangingPunct="1"/>
            <a:r>
              <a:rPr lang="zh-CN" altLang="en-US" smtClean="0"/>
              <a:t>学习内容</a:t>
            </a:r>
          </a:p>
          <a:p>
            <a:pPr lvl="1" eaLnBrk="1" hangingPunct="1"/>
            <a:r>
              <a:rPr lang="zh-CN" altLang="en-US" smtClean="0"/>
              <a:t>参与者定义</a:t>
            </a:r>
          </a:p>
          <a:p>
            <a:pPr lvl="1" eaLnBrk="1" hangingPunct="1"/>
            <a:r>
              <a:rPr lang="zh-CN" altLang="en-US" smtClean="0"/>
              <a:t>参与者要点</a:t>
            </a:r>
          </a:p>
          <a:p>
            <a:pPr lvl="1" eaLnBrk="1" hangingPunct="1"/>
            <a:r>
              <a:rPr lang="zh-CN" altLang="en-US" smtClean="0"/>
              <a:t>关于识别参与者的思考题</a:t>
            </a:r>
          </a:p>
          <a:p>
            <a:pPr lvl="1" eaLnBrk="1" hangingPunct="1"/>
            <a:r>
              <a:rPr lang="zh-CN" altLang="en-US" smtClean="0"/>
              <a:t>识别参与者思路</a:t>
            </a:r>
          </a:p>
          <a:p>
            <a:pPr lvl="1" eaLnBrk="1" hangingPunct="1"/>
            <a:r>
              <a:rPr lang="zh-CN" altLang="en-US" smtClean="0"/>
              <a:t>参与者的重要性</a:t>
            </a:r>
          </a:p>
          <a:p>
            <a:pPr lvl="1" eaLnBrk="1" hangingPunct="1"/>
            <a:r>
              <a:rPr lang="zh-CN" altLang="en-US" smtClean="0"/>
              <a:t>参与者的泛化</a:t>
            </a:r>
          </a:p>
          <a:p>
            <a:pPr lvl="1" eaLnBrk="1" hangingPunct="1"/>
            <a:r>
              <a:rPr lang="zh-CN" altLang="en-US" smtClean="0"/>
              <a:t>泛化关系的误用</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C0E86E1E-81AC-4B03-B234-8D42AF65E95F}" type="slidenum">
              <a:rPr kumimoji="0" lang="en-US" altLang="zh-CN" sz="1400" b="0" smtClean="0">
                <a:solidFill>
                  <a:schemeClr val="accent2"/>
                </a:solidFill>
              </a:rPr>
              <a:pPr>
                <a:spcBef>
                  <a:spcPct val="0"/>
                </a:spcBef>
                <a:buClrTx/>
                <a:buSzTx/>
                <a:buFontTx/>
                <a:buNone/>
              </a:pPr>
              <a:t>24</a:t>
            </a:fld>
            <a:r>
              <a:rPr kumimoji="0" lang="en-US" altLang="zh-CN" sz="1400" b="0" smtClean="0">
                <a:solidFill>
                  <a:schemeClr val="accent2"/>
                </a:solidFill>
              </a:rPr>
              <a:t>-</a:t>
            </a:r>
          </a:p>
        </p:txBody>
      </p:sp>
      <p:sp>
        <p:nvSpPr>
          <p:cNvPr id="26627" name="Rectangle 2"/>
          <p:cNvSpPr>
            <a:spLocks noGrp="1" noChangeArrowheads="1"/>
          </p:cNvSpPr>
          <p:nvPr>
            <p:ph type="title"/>
          </p:nvPr>
        </p:nvSpPr>
        <p:spPr/>
        <p:txBody>
          <a:bodyPr/>
          <a:lstStyle/>
          <a:p>
            <a:pPr eaLnBrk="1" hangingPunct="1"/>
            <a:r>
              <a:rPr lang="zh-CN" altLang="en-US" smtClean="0"/>
              <a:t>参与者定义</a:t>
            </a:r>
          </a:p>
        </p:txBody>
      </p:sp>
      <p:sp>
        <p:nvSpPr>
          <p:cNvPr id="26628" name="Rectangle 3"/>
          <p:cNvSpPr>
            <a:spLocks noGrp="1" noChangeArrowheads="1"/>
          </p:cNvSpPr>
          <p:nvPr>
            <p:ph type="body" idx="1"/>
          </p:nvPr>
        </p:nvSpPr>
        <p:spPr/>
        <p:txBody>
          <a:bodyPr/>
          <a:lstStyle/>
          <a:p>
            <a:pPr eaLnBrk="1" hangingPunct="1"/>
            <a:r>
              <a:rPr lang="zh-CN" altLang="en-US" dirty="0" smtClean="0"/>
              <a:t>参与者，</a:t>
            </a:r>
            <a:r>
              <a:rPr lang="en-US" altLang="zh-CN" dirty="0" smtClean="0"/>
              <a:t>Actor</a:t>
            </a:r>
          </a:p>
          <a:p>
            <a:pPr lvl="1" eaLnBrk="1" hangingPunct="1"/>
            <a:r>
              <a:rPr lang="zh-CN" altLang="en-US" dirty="0" smtClean="0"/>
              <a:t>关键词：</a:t>
            </a:r>
            <a:r>
              <a:rPr lang="zh-CN" altLang="en-US" dirty="0" smtClean="0">
                <a:solidFill>
                  <a:schemeClr val="hlink"/>
                </a:solidFill>
              </a:rPr>
              <a:t>边界</a:t>
            </a:r>
          </a:p>
          <a:p>
            <a:pPr lvl="1" eaLnBrk="1" hangingPunct="1"/>
            <a:r>
              <a:rPr lang="zh-CN" altLang="en-US" dirty="0" smtClean="0"/>
              <a:t>参与者：在</a:t>
            </a:r>
            <a:r>
              <a:rPr lang="zh-CN" altLang="en-US" dirty="0" smtClean="0">
                <a:solidFill>
                  <a:schemeClr val="hlink"/>
                </a:solidFill>
              </a:rPr>
              <a:t>系统之外</a:t>
            </a:r>
            <a:r>
              <a:rPr lang="zh-CN" altLang="en-US" dirty="0" smtClean="0"/>
              <a:t>，透过</a:t>
            </a:r>
            <a:r>
              <a:rPr lang="zh-CN" altLang="en-US" dirty="0" smtClean="0">
                <a:solidFill>
                  <a:schemeClr val="hlink"/>
                </a:solidFill>
              </a:rPr>
              <a:t>系统边界</a:t>
            </a:r>
            <a:r>
              <a:rPr lang="zh-CN" altLang="en-US" dirty="0" smtClean="0"/>
              <a:t>与系统进行</a:t>
            </a:r>
            <a:r>
              <a:rPr lang="zh-CN" altLang="en-US" dirty="0" smtClean="0">
                <a:solidFill>
                  <a:schemeClr val="hlink"/>
                </a:solidFill>
              </a:rPr>
              <a:t>有意义交互的任何事物</a:t>
            </a:r>
          </a:p>
        </p:txBody>
      </p:sp>
      <p:pic>
        <p:nvPicPr>
          <p:cNvPr id="2662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038" y="3933825"/>
            <a:ext cx="2447925" cy="223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AB39AEF0-ACE1-4E94-A932-0C5BAB6F66D6}" type="slidenum">
              <a:rPr kumimoji="0" lang="en-US" altLang="zh-CN" sz="1400" b="0" smtClean="0">
                <a:solidFill>
                  <a:schemeClr val="accent2"/>
                </a:solidFill>
              </a:rPr>
              <a:pPr>
                <a:spcBef>
                  <a:spcPct val="0"/>
                </a:spcBef>
                <a:buClrTx/>
                <a:buSzTx/>
                <a:buFontTx/>
                <a:buNone/>
              </a:pPr>
              <a:t>25</a:t>
            </a:fld>
            <a:r>
              <a:rPr kumimoji="0" lang="en-US" altLang="zh-CN" sz="1400" b="0" smtClean="0">
                <a:solidFill>
                  <a:schemeClr val="accent2"/>
                </a:solidFill>
              </a:rPr>
              <a:t>-</a:t>
            </a:r>
          </a:p>
        </p:txBody>
      </p:sp>
      <p:sp>
        <p:nvSpPr>
          <p:cNvPr id="27651" name="Rectangle 2"/>
          <p:cNvSpPr>
            <a:spLocks noGrp="1" noChangeArrowheads="1"/>
          </p:cNvSpPr>
          <p:nvPr>
            <p:ph type="title"/>
          </p:nvPr>
        </p:nvSpPr>
        <p:spPr/>
        <p:txBody>
          <a:bodyPr/>
          <a:lstStyle/>
          <a:p>
            <a:pPr eaLnBrk="1" hangingPunct="1"/>
            <a:r>
              <a:rPr lang="zh-CN" altLang="en-US" smtClean="0"/>
              <a:t>参与者要点</a:t>
            </a:r>
          </a:p>
        </p:txBody>
      </p:sp>
      <p:sp>
        <p:nvSpPr>
          <p:cNvPr id="27652" name="Rectangle 3"/>
          <p:cNvSpPr>
            <a:spLocks noGrp="1" noChangeArrowheads="1"/>
          </p:cNvSpPr>
          <p:nvPr>
            <p:ph type="body" idx="1"/>
          </p:nvPr>
        </p:nvSpPr>
        <p:spPr>
          <a:xfrm>
            <a:off x="755650" y="1628775"/>
            <a:ext cx="7772400" cy="4465638"/>
          </a:xfrm>
        </p:spPr>
        <p:txBody>
          <a:bodyPr/>
          <a:lstStyle/>
          <a:p>
            <a:pPr eaLnBrk="1" hangingPunct="1">
              <a:lnSpc>
                <a:spcPct val="90000"/>
              </a:lnSpc>
            </a:pPr>
            <a:r>
              <a:rPr lang="zh-CN" altLang="en-US" dirty="0" smtClean="0"/>
              <a:t>系统外</a:t>
            </a:r>
          </a:p>
          <a:p>
            <a:pPr lvl="1" eaLnBrk="1" hangingPunct="1">
              <a:lnSpc>
                <a:spcPct val="90000"/>
              </a:lnSpc>
            </a:pPr>
            <a:r>
              <a:rPr lang="zh-CN" altLang="en-US" dirty="0" smtClean="0"/>
              <a:t>参与者代表在系统边界之外的真实事物，</a:t>
            </a:r>
            <a:r>
              <a:rPr lang="zh-CN" altLang="en-US" dirty="0" smtClean="0">
                <a:solidFill>
                  <a:srgbClr val="FF0000"/>
                </a:solidFill>
              </a:rPr>
              <a:t>并不是系统的构成部分</a:t>
            </a:r>
          </a:p>
          <a:p>
            <a:pPr eaLnBrk="1" hangingPunct="1">
              <a:lnSpc>
                <a:spcPct val="90000"/>
              </a:lnSpc>
            </a:pPr>
            <a:r>
              <a:rPr lang="zh-CN" altLang="en-US" dirty="0" smtClean="0"/>
              <a:t>系统边界</a:t>
            </a:r>
          </a:p>
          <a:p>
            <a:pPr lvl="1" eaLnBrk="1" hangingPunct="1">
              <a:lnSpc>
                <a:spcPct val="90000"/>
              </a:lnSpc>
            </a:pPr>
            <a:r>
              <a:rPr lang="zh-CN" altLang="en-US" dirty="0" smtClean="0"/>
              <a:t>参与者透过系统边界</a:t>
            </a:r>
            <a:r>
              <a:rPr lang="zh-CN" altLang="en-US" dirty="0" smtClean="0">
                <a:solidFill>
                  <a:srgbClr val="000000"/>
                </a:solidFill>
              </a:rPr>
              <a:t>直接</a:t>
            </a:r>
            <a:r>
              <a:rPr lang="zh-CN" altLang="en-US" dirty="0" smtClean="0"/>
              <a:t>与系统交互，参与者的确定代表</a:t>
            </a:r>
            <a:r>
              <a:rPr lang="zh-CN" altLang="en-US" dirty="0" smtClean="0">
                <a:solidFill>
                  <a:srgbClr val="000000"/>
                </a:solidFill>
              </a:rPr>
              <a:t>系统边界</a:t>
            </a:r>
            <a:r>
              <a:rPr lang="zh-CN" altLang="en-US" dirty="0" smtClean="0"/>
              <a:t>的确定</a:t>
            </a:r>
          </a:p>
          <a:p>
            <a:pPr eaLnBrk="1" hangingPunct="1">
              <a:lnSpc>
                <a:spcPct val="90000"/>
              </a:lnSpc>
            </a:pPr>
            <a:r>
              <a:rPr lang="zh-CN" altLang="en-US" dirty="0" smtClean="0"/>
              <a:t>有意义的交互</a:t>
            </a:r>
          </a:p>
          <a:p>
            <a:pPr eaLnBrk="1" hangingPunct="1">
              <a:lnSpc>
                <a:spcPct val="90000"/>
              </a:lnSpc>
            </a:pPr>
            <a:r>
              <a:rPr lang="zh-CN" altLang="en-US" dirty="0" smtClean="0"/>
              <a:t>任何事物</a:t>
            </a:r>
          </a:p>
          <a:p>
            <a:pPr lvl="1" eaLnBrk="1" hangingPunct="1">
              <a:lnSpc>
                <a:spcPct val="90000"/>
              </a:lnSpc>
            </a:pPr>
            <a:r>
              <a:rPr lang="zh-CN" altLang="en-US" dirty="0" smtClean="0"/>
              <a:t>人、外部系统、外部因素、时间</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90F58985-588C-49F8-B1A8-35C5735AEB5F}" type="slidenum">
              <a:rPr kumimoji="0" lang="en-US" altLang="zh-CN" sz="1400" b="0" smtClean="0">
                <a:solidFill>
                  <a:schemeClr val="accent2"/>
                </a:solidFill>
              </a:rPr>
              <a:pPr>
                <a:spcBef>
                  <a:spcPct val="0"/>
                </a:spcBef>
                <a:buClrTx/>
                <a:buSzTx/>
                <a:buFontTx/>
                <a:buNone/>
              </a:pPr>
              <a:t>26</a:t>
            </a:fld>
            <a:r>
              <a:rPr kumimoji="0" lang="en-US" altLang="zh-CN" sz="1400" b="0" smtClean="0">
                <a:solidFill>
                  <a:schemeClr val="accent2"/>
                </a:solidFill>
              </a:rPr>
              <a:t>-</a:t>
            </a:r>
          </a:p>
        </p:txBody>
      </p:sp>
      <p:sp>
        <p:nvSpPr>
          <p:cNvPr id="28675" name="Rectangle 2"/>
          <p:cNvSpPr>
            <a:spLocks noGrp="1" noChangeArrowheads="1"/>
          </p:cNvSpPr>
          <p:nvPr>
            <p:ph type="title"/>
          </p:nvPr>
        </p:nvSpPr>
        <p:spPr/>
        <p:txBody>
          <a:bodyPr/>
          <a:lstStyle/>
          <a:p>
            <a:pPr eaLnBrk="1" hangingPunct="1"/>
            <a:r>
              <a:rPr kumimoji="0" lang="zh-CN" altLang="en-US" smtClean="0"/>
              <a:t>思考：</a:t>
            </a:r>
            <a:r>
              <a:rPr lang="zh-CN" altLang="en-US" smtClean="0"/>
              <a:t>识别参与者</a:t>
            </a:r>
            <a:r>
              <a:rPr lang="en-US" altLang="zh-CN" smtClean="0"/>
              <a:t>?</a:t>
            </a:r>
          </a:p>
        </p:txBody>
      </p:sp>
      <p:sp>
        <p:nvSpPr>
          <p:cNvPr id="28676" name="Rectangle 3"/>
          <p:cNvSpPr>
            <a:spLocks noGrp="1" noChangeArrowheads="1"/>
          </p:cNvSpPr>
          <p:nvPr>
            <p:ph type="body" idx="1"/>
          </p:nvPr>
        </p:nvSpPr>
        <p:spPr/>
        <p:txBody>
          <a:bodyPr/>
          <a:lstStyle/>
          <a:p>
            <a:pPr eaLnBrk="1" hangingPunct="1">
              <a:lnSpc>
                <a:spcPct val="110000"/>
              </a:lnSpc>
            </a:pPr>
            <a:r>
              <a:rPr lang="zh-CN" altLang="en-US" dirty="0" smtClean="0"/>
              <a:t>仪器分析系统</a:t>
            </a:r>
          </a:p>
          <a:p>
            <a:pPr lvl="1" algn="just" eaLnBrk="1" hangingPunct="1">
              <a:lnSpc>
                <a:spcPct val="110000"/>
              </a:lnSpc>
            </a:pPr>
            <a:r>
              <a:rPr lang="zh-CN" altLang="en-US" dirty="0" smtClean="0"/>
              <a:t>一系列样品溶液在分析仪器上进行测试</a:t>
            </a:r>
            <a:r>
              <a:rPr lang="zh-CN" altLang="en-US" sz="2400" dirty="0" smtClean="0"/>
              <a:t>，</a:t>
            </a:r>
            <a:r>
              <a:rPr lang="zh-CN" altLang="en-US" dirty="0" smtClean="0"/>
              <a:t>实验员把每个样品的数据输入计算机</a:t>
            </a:r>
            <a:r>
              <a:rPr lang="zh-CN" altLang="en-US" sz="2400" dirty="0" smtClean="0"/>
              <a:t>，</a:t>
            </a:r>
            <a:r>
              <a:rPr lang="zh-CN" altLang="en-US" dirty="0" smtClean="0"/>
              <a:t>最后系统对数据进行分析</a:t>
            </a:r>
            <a:r>
              <a:rPr lang="zh-CN" altLang="en-US" sz="2400" dirty="0" smtClean="0"/>
              <a:t>，</a:t>
            </a:r>
            <a:r>
              <a:rPr lang="zh-CN" altLang="en-US" dirty="0" smtClean="0"/>
              <a:t>并给出分析结果</a:t>
            </a:r>
            <a:r>
              <a:rPr lang="zh-CN" altLang="en-US" dirty="0"/>
              <a:t>。</a:t>
            </a:r>
            <a:endParaRPr lang="en-US" altLang="zh-CN"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20F1DFF1-8CCC-42D8-9ABE-E16FFB9A9CE0}" type="slidenum">
              <a:rPr kumimoji="0" lang="en-US" altLang="zh-CN" sz="1400" b="0" smtClean="0">
                <a:solidFill>
                  <a:schemeClr val="accent2"/>
                </a:solidFill>
              </a:rPr>
              <a:pPr>
                <a:spcBef>
                  <a:spcPct val="0"/>
                </a:spcBef>
                <a:buClrTx/>
                <a:buSzTx/>
                <a:buFontTx/>
                <a:buNone/>
              </a:pPr>
              <a:t>27</a:t>
            </a:fld>
            <a:r>
              <a:rPr kumimoji="0" lang="en-US" altLang="zh-CN" sz="1400" b="0" smtClean="0">
                <a:solidFill>
                  <a:schemeClr val="accent2"/>
                </a:solidFill>
              </a:rPr>
              <a:t>-</a:t>
            </a:r>
          </a:p>
        </p:txBody>
      </p:sp>
      <p:sp>
        <p:nvSpPr>
          <p:cNvPr id="29699" name="Rectangle 2"/>
          <p:cNvSpPr>
            <a:spLocks noGrp="1" noChangeArrowheads="1"/>
          </p:cNvSpPr>
          <p:nvPr>
            <p:ph type="title"/>
          </p:nvPr>
        </p:nvSpPr>
        <p:spPr/>
        <p:txBody>
          <a:bodyPr/>
          <a:lstStyle/>
          <a:p>
            <a:pPr eaLnBrk="1" hangingPunct="1"/>
            <a:r>
              <a:rPr kumimoji="0" lang="zh-CN" altLang="en-US" smtClean="0"/>
              <a:t>思考：</a:t>
            </a:r>
            <a:r>
              <a:rPr lang="zh-CN" altLang="en-US" smtClean="0"/>
              <a:t>识别参与者</a:t>
            </a:r>
            <a:r>
              <a:rPr lang="en-US" altLang="zh-CN" smtClean="0"/>
              <a:t>?</a:t>
            </a:r>
          </a:p>
        </p:txBody>
      </p:sp>
      <p:sp>
        <p:nvSpPr>
          <p:cNvPr id="29700" name="Rectangle 3"/>
          <p:cNvSpPr>
            <a:spLocks noGrp="1" noChangeArrowheads="1"/>
          </p:cNvSpPr>
          <p:nvPr>
            <p:ph type="body" idx="1"/>
          </p:nvPr>
        </p:nvSpPr>
        <p:spPr/>
        <p:txBody>
          <a:bodyPr/>
          <a:lstStyle/>
          <a:p>
            <a:pPr eaLnBrk="1" hangingPunct="1"/>
            <a:r>
              <a:rPr lang="zh-CN" altLang="en-US" smtClean="0"/>
              <a:t>订货系统</a:t>
            </a:r>
          </a:p>
          <a:p>
            <a:pPr lvl="1" eaLnBrk="1" hangingPunct="1"/>
            <a:r>
              <a:rPr lang="zh-CN" altLang="en-US" smtClean="0"/>
              <a:t>客户给销售员发来传真订货</a:t>
            </a:r>
            <a:r>
              <a:rPr lang="zh-CN" altLang="en-US" sz="2400" smtClean="0"/>
              <a:t>，</a:t>
            </a:r>
            <a:r>
              <a:rPr lang="zh-CN" altLang="en-US" smtClean="0"/>
              <a:t>销售员在下班前将当日订货单汇总输入系统</a:t>
            </a:r>
            <a:r>
              <a:rPr lang="en-US" altLang="zh-CN" smtClean="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07E7ED65-DE68-40B1-9189-FEC4974E0AA6}" type="slidenum">
              <a:rPr kumimoji="0" lang="en-US" altLang="zh-CN" sz="1400" b="0" smtClean="0">
                <a:solidFill>
                  <a:schemeClr val="accent2"/>
                </a:solidFill>
              </a:rPr>
              <a:pPr>
                <a:spcBef>
                  <a:spcPct val="0"/>
                </a:spcBef>
                <a:buClrTx/>
                <a:buSzTx/>
                <a:buFontTx/>
                <a:buNone/>
              </a:pPr>
              <a:t>28</a:t>
            </a:fld>
            <a:r>
              <a:rPr kumimoji="0" lang="en-US" altLang="zh-CN" sz="1400" b="0" smtClean="0">
                <a:solidFill>
                  <a:schemeClr val="accent2"/>
                </a:solidFill>
              </a:rPr>
              <a:t>-</a:t>
            </a:r>
          </a:p>
        </p:txBody>
      </p:sp>
      <p:sp>
        <p:nvSpPr>
          <p:cNvPr id="30723" name="Rectangle 2"/>
          <p:cNvSpPr>
            <a:spLocks noGrp="1" noChangeArrowheads="1"/>
          </p:cNvSpPr>
          <p:nvPr>
            <p:ph type="title"/>
          </p:nvPr>
        </p:nvSpPr>
        <p:spPr/>
        <p:txBody>
          <a:bodyPr/>
          <a:lstStyle/>
          <a:p>
            <a:pPr eaLnBrk="1" hangingPunct="1"/>
            <a:r>
              <a:rPr kumimoji="0" lang="zh-CN" altLang="en-US" smtClean="0"/>
              <a:t>思考：</a:t>
            </a:r>
            <a:r>
              <a:rPr lang="zh-CN" altLang="en-US" smtClean="0"/>
              <a:t>识别参与者</a:t>
            </a:r>
            <a:r>
              <a:rPr lang="en-US" altLang="zh-CN" smtClean="0"/>
              <a:t>?</a:t>
            </a:r>
          </a:p>
        </p:txBody>
      </p:sp>
      <p:sp>
        <p:nvSpPr>
          <p:cNvPr id="30724" name="Rectangle 3"/>
          <p:cNvSpPr>
            <a:spLocks noGrp="1" noChangeArrowheads="1"/>
          </p:cNvSpPr>
          <p:nvPr>
            <p:ph type="body" idx="1"/>
          </p:nvPr>
        </p:nvSpPr>
        <p:spPr/>
        <p:txBody>
          <a:bodyPr/>
          <a:lstStyle/>
          <a:p>
            <a:pPr eaLnBrk="1" hangingPunct="1"/>
            <a:r>
              <a:rPr lang="zh-CN" altLang="en-US" smtClean="0"/>
              <a:t>猪圈自动供食供水系统</a:t>
            </a:r>
          </a:p>
          <a:p>
            <a:pPr lvl="1" eaLnBrk="1" hangingPunct="1"/>
            <a:r>
              <a:rPr lang="zh-CN" altLang="en-US" smtClean="0"/>
              <a:t>猪的前蹄触发一个开关系统就供食或供水。</a:t>
            </a:r>
          </a:p>
        </p:txBody>
      </p:sp>
      <p:sp>
        <p:nvSpPr>
          <p:cNvPr id="648196" name="Rectangle 4"/>
          <p:cNvSpPr>
            <a:spLocks noChangeArrowheads="1"/>
          </p:cNvSpPr>
          <p:nvPr/>
        </p:nvSpPr>
        <p:spPr bwMode="auto">
          <a:xfrm>
            <a:off x="2411413" y="4076700"/>
            <a:ext cx="33734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lang="zh-CN" altLang="en-US" sz="2800">
                <a:solidFill>
                  <a:schemeClr val="hlink"/>
                </a:solidFill>
              </a:rPr>
              <a:t>这里的</a:t>
            </a:r>
            <a:r>
              <a:rPr lang="en-US" altLang="zh-CN" sz="2800">
                <a:solidFill>
                  <a:schemeClr val="hlink"/>
                </a:solidFill>
              </a:rPr>
              <a:t>Actor </a:t>
            </a:r>
            <a:r>
              <a:rPr lang="zh-CN" altLang="en-US" sz="2800">
                <a:solidFill>
                  <a:schemeClr val="hlink"/>
                </a:solidFill>
              </a:rPr>
              <a:t>是小猪</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8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19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D304E2DC-F791-4C67-8C29-E3BC5DE2D820}" type="slidenum">
              <a:rPr kumimoji="0" lang="en-US" altLang="zh-CN" sz="1400" b="0" smtClean="0">
                <a:solidFill>
                  <a:schemeClr val="accent2"/>
                </a:solidFill>
              </a:rPr>
              <a:pPr>
                <a:spcBef>
                  <a:spcPct val="0"/>
                </a:spcBef>
                <a:buClrTx/>
                <a:buSzTx/>
                <a:buFontTx/>
                <a:buNone/>
              </a:pPr>
              <a:t>29</a:t>
            </a:fld>
            <a:r>
              <a:rPr kumimoji="0" lang="en-US" altLang="zh-CN" sz="1400" b="0" smtClean="0">
                <a:solidFill>
                  <a:schemeClr val="accent2"/>
                </a:solidFill>
              </a:rPr>
              <a:t>-</a:t>
            </a:r>
          </a:p>
        </p:txBody>
      </p:sp>
      <p:sp>
        <p:nvSpPr>
          <p:cNvPr id="31747" name="Rectangle 2"/>
          <p:cNvSpPr>
            <a:spLocks noGrp="1" noChangeArrowheads="1"/>
          </p:cNvSpPr>
          <p:nvPr>
            <p:ph type="title"/>
          </p:nvPr>
        </p:nvSpPr>
        <p:spPr/>
        <p:txBody>
          <a:bodyPr/>
          <a:lstStyle/>
          <a:p>
            <a:pPr eaLnBrk="1" hangingPunct="1"/>
            <a:r>
              <a:rPr lang="zh-CN" altLang="en-US" smtClean="0"/>
              <a:t>思考：参与者与系统边界</a:t>
            </a:r>
            <a:r>
              <a:rPr lang="en-US" altLang="zh-CN" smtClean="0"/>
              <a:t>?</a:t>
            </a:r>
          </a:p>
        </p:txBody>
      </p:sp>
      <p:sp>
        <p:nvSpPr>
          <p:cNvPr id="31748" name="Rectangle 3"/>
          <p:cNvSpPr>
            <a:spLocks noGrp="1" noChangeArrowheads="1"/>
          </p:cNvSpPr>
          <p:nvPr>
            <p:ph type="body" idx="1"/>
          </p:nvPr>
        </p:nvSpPr>
        <p:spPr>
          <a:xfrm>
            <a:off x="755650" y="1700213"/>
            <a:ext cx="7561263" cy="4465637"/>
          </a:xfrm>
        </p:spPr>
        <p:txBody>
          <a:bodyPr/>
          <a:lstStyle/>
          <a:p>
            <a:pPr algn="just" eaLnBrk="1" hangingPunct="1">
              <a:lnSpc>
                <a:spcPct val="110000"/>
              </a:lnSpc>
            </a:pPr>
            <a:r>
              <a:rPr lang="zh-CN" altLang="en-US" sz="2800" dirty="0" smtClean="0"/>
              <a:t>某企业要求开发一个企业信息管理系统，并与原来已有的库存系统相连接</a:t>
            </a:r>
          </a:p>
          <a:p>
            <a:pPr algn="just" eaLnBrk="1" hangingPunct="1">
              <a:lnSpc>
                <a:spcPct val="110000"/>
              </a:lnSpc>
            </a:pPr>
            <a:r>
              <a:rPr lang="zh-CN" altLang="en-US" sz="2800" dirty="0" smtClean="0"/>
              <a:t>某企业要求开发一个企业信息管理系统，并把原来已有的库存管理系统加以改造，成为企业信息管理系统的一部分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animEffect transition="in" filter="wipe(left)">
                                      <p:cBhvr>
                                        <p:cTn id="7" dur="1000"/>
                                        <p:tgtEl>
                                          <p:spTgt spid="317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748">
                                            <p:txEl>
                                              <p:pRg st="1" end="1"/>
                                            </p:txEl>
                                          </p:spTgt>
                                        </p:tgtEl>
                                        <p:attrNameLst>
                                          <p:attrName>style.visibility</p:attrName>
                                        </p:attrNameLst>
                                      </p:cBhvr>
                                      <p:to>
                                        <p:strVal val="visible"/>
                                      </p:to>
                                    </p:set>
                                    <p:animEffect transition="in" filter="wipe(left)">
                                      <p:cBhvr>
                                        <p:cTn id="12" dur="1000"/>
                                        <p:tgtEl>
                                          <p:spTgt spid="3174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27984421-CAF6-4C42-8146-FDB3AAA1E7E6}" type="slidenum">
              <a:rPr kumimoji="0" lang="en-US" altLang="zh-CN" sz="1400" b="0" smtClean="0">
                <a:solidFill>
                  <a:schemeClr val="accent2"/>
                </a:solidFill>
              </a:rPr>
              <a:pPr>
                <a:spcBef>
                  <a:spcPct val="0"/>
                </a:spcBef>
                <a:buClrTx/>
                <a:buSzTx/>
                <a:buFontTx/>
                <a:buNone/>
              </a:pPr>
              <a:t>3</a:t>
            </a:fld>
            <a:r>
              <a:rPr kumimoji="0" lang="en-US" altLang="zh-CN" sz="1400" b="0" smtClean="0">
                <a:solidFill>
                  <a:schemeClr val="accent2"/>
                </a:solidFill>
              </a:rPr>
              <a:t>-</a:t>
            </a:r>
          </a:p>
        </p:txBody>
      </p:sp>
      <p:sp>
        <p:nvSpPr>
          <p:cNvPr id="5123" name="Rectangle 2"/>
          <p:cNvSpPr>
            <a:spLocks noGrp="1" noChangeArrowheads="1"/>
          </p:cNvSpPr>
          <p:nvPr>
            <p:ph type="title"/>
          </p:nvPr>
        </p:nvSpPr>
        <p:spPr/>
        <p:txBody>
          <a:bodyPr/>
          <a:lstStyle/>
          <a:p>
            <a:pPr eaLnBrk="1" hangingPunct="1"/>
            <a:r>
              <a:rPr lang="zh-CN" altLang="en-US" smtClean="0"/>
              <a:t>本章目录</a:t>
            </a:r>
          </a:p>
        </p:txBody>
      </p:sp>
      <p:sp>
        <p:nvSpPr>
          <p:cNvPr id="5124" name="Rectangle 3"/>
          <p:cNvSpPr>
            <a:spLocks noGrp="1" noChangeArrowheads="1"/>
          </p:cNvSpPr>
          <p:nvPr>
            <p:ph type="body" idx="1"/>
          </p:nvPr>
        </p:nvSpPr>
        <p:spPr>
          <a:xfrm>
            <a:off x="755650" y="1628775"/>
            <a:ext cx="7632700" cy="4465638"/>
          </a:xfrm>
        </p:spPr>
        <p:txBody>
          <a:bodyPr/>
          <a:lstStyle/>
          <a:p>
            <a:pPr eaLnBrk="1" hangingPunct="1"/>
            <a:r>
              <a:rPr lang="en-US" altLang="zh-CN" dirty="0" smtClean="0">
                <a:solidFill>
                  <a:schemeClr val="hlink"/>
                </a:solidFill>
              </a:rPr>
              <a:t>3.1 </a:t>
            </a:r>
            <a:r>
              <a:rPr lang="zh-CN" altLang="en-US" dirty="0" smtClean="0">
                <a:solidFill>
                  <a:schemeClr val="hlink"/>
                </a:solidFill>
              </a:rPr>
              <a:t>前言 </a:t>
            </a:r>
          </a:p>
          <a:p>
            <a:pPr eaLnBrk="1" hangingPunct="1"/>
            <a:r>
              <a:rPr lang="en-US" altLang="zh-CN" dirty="0" smtClean="0"/>
              <a:t>3.2 </a:t>
            </a:r>
            <a:r>
              <a:rPr lang="zh-CN" altLang="en-US" dirty="0" smtClean="0"/>
              <a:t>需求</a:t>
            </a:r>
          </a:p>
          <a:p>
            <a:pPr eaLnBrk="1" hangingPunct="1"/>
            <a:r>
              <a:rPr lang="en-US" altLang="zh-CN" dirty="0" smtClean="0"/>
              <a:t>3.3 </a:t>
            </a:r>
            <a:r>
              <a:rPr lang="zh-CN" altLang="en-US" dirty="0" smtClean="0"/>
              <a:t>基于用例的需求</a:t>
            </a:r>
            <a:r>
              <a:rPr lang="zh-CN" altLang="en-US" dirty="0"/>
              <a:t>建模</a:t>
            </a:r>
            <a:r>
              <a:rPr lang="zh-CN" altLang="en-US" dirty="0" smtClean="0"/>
              <a:t>过程</a:t>
            </a:r>
          </a:p>
          <a:p>
            <a:pPr eaLnBrk="1" hangingPunct="1"/>
            <a:r>
              <a:rPr lang="en-US" altLang="zh-CN" dirty="0" smtClean="0"/>
              <a:t>3.4 </a:t>
            </a:r>
            <a:r>
              <a:rPr lang="zh-CN" altLang="en-US" dirty="0" smtClean="0"/>
              <a:t>用例</a:t>
            </a:r>
            <a:r>
              <a:rPr lang="zh-CN" altLang="en-US" dirty="0"/>
              <a:t>建模</a:t>
            </a:r>
            <a:r>
              <a:rPr lang="zh-CN" altLang="en-US" dirty="0" smtClean="0"/>
              <a:t>示例</a:t>
            </a:r>
          </a:p>
          <a:p>
            <a:pPr eaLnBrk="1" hangingPunct="1"/>
            <a:endParaRPr lang="zh-CN" alt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37B2CD79-651A-41F4-B5E7-8FD50B77E971}" type="slidenum">
              <a:rPr kumimoji="0" lang="en-US" altLang="zh-CN" sz="1400" b="0" smtClean="0">
                <a:solidFill>
                  <a:schemeClr val="accent2"/>
                </a:solidFill>
              </a:rPr>
              <a:pPr>
                <a:spcBef>
                  <a:spcPct val="0"/>
                </a:spcBef>
                <a:buClrTx/>
                <a:buSzTx/>
                <a:buFontTx/>
                <a:buNone/>
              </a:pPr>
              <a:t>30</a:t>
            </a:fld>
            <a:r>
              <a:rPr kumimoji="0" lang="en-US" altLang="zh-CN" sz="1400" b="0" smtClean="0">
                <a:solidFill>
                  <a:schemeClr val="accent2"/>
                </a:solidFill>
              </a:rPr>
              <a:t>-</a:t>
            </a:r>
          </a:p>
        </p:txBody>
      </p:sp>
      <p:sp>
        <p:nvSpPr>
          <p:cNvPr id="32771" name="Rectangle 2"/>
          <p:cNvSpPr>
            <a:spLocks noGrp="1" noChangeArrowheads="1"/>
          </p:cNvSpPr>
          <p:nvPr>
            <p:ph type="title"/>
          </p:nvPr>
        </p:nvSpPr>
        <p:spPr/>
        <p:txBody>
          <a:bodyPr/>
          <a:lstStyle/>
          <a:p>
            <a:pPr eaLnBrk="1" hangingPunct="1"/>
            <a:r>
              <a:rPr lang="zh-CN" altLang="en-US" smtClean="0"/>
              <a:t>思考：识别参与者</a:t>
            </a:r>
            <a:r>
              <a:rPr lang="en-US" altLang="zh-CN" smtClean="0"/>
              <a:t>?</a:t>
            </a:r>
          </a:p>
        </p:txBody>
      </p:sp>
      <p:sp>
        <p:nvSpPr>
          <p:cNvPr id="32772" name="Rectangle 3"/>
          <p:cNvSpPr>
            <a:spLocks noGrp="1" noChangeArrowheads="1"/>
          </p:cNvSpPr>
          <p:nvPr>
            <p:ph type="body" idx="1"/>
          </p:nvPr>
        </p:nvSpPr>
        <p:spPr/>
        <p:txBody>
          <a:bodyPr/>
          <a:lstStyle/>
          <a:p>
            <a:pPr eaLnBrk="1" hangingPunct="1"/>
            <a:r>
              <a:rPr lang="zh-CN" altLang="en-US" dirty="0" smtClean="0"/>
              <a:t>商品销售系统</a:t>
            </a:r>
          </a:p>
          <a:p>
            <a:pPr lvl="1" eaLnBrk="1" hangingPunct="1"/>
            <a:r>
              <a:rPr lang="zh-CN" altLang="en-US" dirty="0" smtClean="0"/>
              <a:t>顾客通过网络下单以后</a:t>
            </a:r>
            <a:r>
              <a:rPr lang="zh-CN" altLang="en-US" sz="2400" dirty="0" smtClean="0"/>
              <a:t>，</a:t>
            </a:r>
            <a:r>
              <a:rPr lang="zh-CN" altLang="en-US" dirty="0" smtClean="0"/>
              <a:t>系统计算出总计金额</a:t>
            </a:r>
            <a:r>
              <a:rPr lang="zh-CN" altLang="en-US" sz="2400" dirty="0"/>
              <a:t>、</a:t>
            </a:r>
            <a:r>
              <a:rPr lang="zh-CN" altLang="en-US" dirty="0" smtClean="0"/>
              <a:t>税金</a:t>
            </a:r>
            <a:r>
              <a:rPr lang="zh-CN" altLang="en-US" dirty="0"/>
              <a:t>和</a:t>
            </a:r>
            <a:r>
              <a:rPr lang="zh-CN" altLang="en-US" dirty="0" smtClean="0"/>
              <a:t>运费</a:t>
            </a:r>
            <a:r>
              <a:rPr lang="zh-CN" altLang="en-US" sz="2400" dirty="0" smtClean="0"/>
              <a:t>，</a:t>
            </a:r>
            <a:r>
              <a:rPr lang="zh-CN" altLang="en-US" dirty="0" smtClean="0"/>
              <a:t>并将数目传递给一个外挂的会计系统</a:t>
            </a:r>
            <a:r>
              <a:rPr lang="zh-CN" altLang="en-US" sz="2400" dirty="0" smtClean="0"/>
              <a:t>，</a:t>
            </a:r>
            <a:r>
              <a:rPr lang="zh-CN" altLang="en-US" dirty="0" smtClean="0"/>
              <a:t>该系统是另外购买的</a:t>
            </a:r>
            <a:r>
              <a:rPr lang="en-US" altLang="zh-CN" dirty="0" smtClean="0"/>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A2A7EB40-FEA5-4DD4-A559-B0F31ABA5554}" type="slidenum">
              <a:rPr kumimoji="0" lang="en-US" altLang="zh-CN" sz="1400" b="0" smtClean="0">
                <a:solidFill>
                  <a:schemeClr val="accent2"/>
                </a:solidFill>
              </a:rPr>
              <a:pPr>
                <a:spcBef>
                  <a:spcPct val="0"/>
                </a:spcBef>
                <a:buClrTx/>
                <a:buSzTx/>
                <a:buFontTx/>
                <a:buNone/>
              </a:pPr>
              <a:t>31</a:t>
            </a:fld>
            <a:r>
              <a:rPr kumimoji="0" lang="en-US" altLang="zh-CN" sz="1400" b="0" smtClean="0">
                <a:solidFill>
                  <a:schemeClr val="accent2"/>
                </a:solidFill>
              </a:rPr>
              <a:t>-</a:t>
            </a:r>
          </a:p>
        </p:txBody>
      </p:sp>
      <p:sp>
        <p:nvSpPr>
          <p:cNvPr id="33795" name="Rectangle 2"/>
          <p:cNvSpPr>
            <a:spLocks noGrp="1" noChangeArrowheads="1"/>
          </p:cNvSpPr>
          <p:nvPr>
            <p:ph type="title"/>
          </p:nvPr>
        </p:nvSpPr>
        <p:spPr/>
        <p:txBody>
          <a:bodyPr/>
          <a:lstStyle/>
          <a:p>
            <a:pPr eaLnBrk="1" hangingPunct="1"/>
            <a:r>
              <a:rPr lang="zh-CN" altLang="en-US" smtClean="0"/>
              <a:t>识别参与者思路</a:t>
            </a:r>
          </a:p>
        </p:txBody>
      </p:sp>
      <p:sp>
        <p:nvSpPr>
          <p:cNvPr id="33796" name="Rectangle 3"/>
          <p:cNvSpPr>
            <a:spLocks noGrp="1" noChangeArrowheads="1"/>
          </p:cNvSpPr>
          <p:nvPr>
            <p:ph type="body" idx="1"/>
          </p:nvPr>
        </p:nvSpPr>
        <p:spPr>
          <a:xfrm>
            <a:off x="755650" y="1700213"/>
            <a:ext cx="8136830" cy="4465637"/>
          </a:xfrm>
        </p:spPr>
        <p:txBody>
          <a:bodyPr/>
          <a:lstStyle/>
          <a:p>
            <a:pPr eaLnBrk="1" hangingPunct="1">
              <a:lnSpc>
                <a:spcPct val="90000"/>
              </a:lnSpc>
            </a:pPr>
            <a:r>
              <a:rPr lang="zh-CN" altLang="en-US" sz="2600" dirty="0" smtClean="0"/>
              <a:t>谁使用系统的主要功能</a:t>
            </a:r>
          </a:p>
          <a:p>
            <a:pPr eaLnBrk="1" hangingPunct="1">
              <a:lnSpc>
                <a:spcPct val="90000"/>
              </a:lnSpc>
            </a:pPr>
            <a:r>
              <a:rPr lang="zh-CN" altLang="en-US" sz="2600" dirty="0" smtClean="0"/>
              <a:t>谁改变系统的数据</a:t>
            </a:r>
            <a:endParaRPr lang="zh-CN" altLang="en-US" sz="2400" dirty="0" smtClean="0">
              <a:solidFill>
                <a:srgbClr val="FF3300"/>
              </a:solidFill>
            </a:endParaRPr>
          </a:p>
          <a:p>
            <a:pPr eaLnBrk="1" hangingPunct="1">
              <a:lnSpc>
                <a:spcPct val="90000"/>
              </a:lnSpc>
            </a:pPr>
            <a:r>
              <a:rPr lang="zh-CN" altLang="en-US" sz="2600" dirty="0" smtClean="0"/>
              <a:t>谁从系统获取信息</a:t>
            </a:r>
            <a:endParaRPr lang="zh-CN" altLang="en-US" sz="2400" dirty="0" smtClean="0">
              <a:solidFill>
                <a:srgbClr val="FF3300"/>
              </a:solidFill>
            </a:endParaRPr>
          </a:p>
          <a:p>
            <a:pPr eaLnBrk="1" hangingPunct="1">
              <a:lnSpc>
                <a:spcPct val="90000"/>
              </a:lnSpc>
            </a:pPr>
            <a:r>
              <a:rPr lang="zh-CN" altLang="en-US" sz="2600" dirty="0" smtClean="0"/>
              <a:t>谁需要系统的支持以完成日常工作任务</a:t>
            </a:r>
            <a:endParaRPr lang="zh-CN" altLang="en-US" sz="2400" dirty="0" smtClean="0">
              <a:solidFill>
                <a:srgbClr val="FF3300"/>
              </a:solidFill>
            </a:endParaRPr>
          </a:p>
          <a:p>
            <a:pPr eaLnBrk="1" hangingPunct="1">
              <a:lnSpc>
                <a:spcPct val="90000"/>
              </a:lnSpc>
            </a:pPr>
            <a:r>
              <a:rPr lang="zh-CN" altLang="en-US" sz="2600" dirty="0" smtClean="0"/>
              <a:t>谁负责日常维护、管理并保证系统正常运行</a:t>
            </a:r>
            <a:endParaRPr lang="zh-CN" altLang="en-US" sz="2400" dirty="0" smtClean="0">
              <a:solidFill>
                <a:srgbClr val="FF3300"/>
              </a:solidFill>
            </a:endParaRPr>
          </a:p>
          <a:p>
            <a:pPr eaLnBrk="1" hangingPunct="1">
              <a:lnSpc>
                <a:spcPct val="90000"/>
              </a:lnSpc>
            </a:pPr>
            <a:r>
              <a:rPr lang="zh-CN" altLang="en-US" sz="2600" dirty="0" smtClean="0"/>
              <a:t>系统需要应付（处理）那些硬设备</a:t>
            </a:r>
            <a:endParaRPr lang="zh-CN" altLang="en-US" sz="2600" dirty="0" smtClean="0">
              <a:solidFill>
                <a:srgbClr val="FF3300"/>
              </a:solidFill>
            </a:endParaRPr>
          </a:p>
          <a:p>
            <a:pPr eaLnBrk="1" hangingPunct="1">
              <a:lnSpc>
                <a:spcPct val="90000"/>
              </a:lnSpc>
            </a:pPr>
            <a:r>
              <a:rPr lang="zh-CN" altLang="en-US" sz="2600" dirty="0" smtClean="0"/>
              <a:t>系统需要和那些外部系统交互</a:t>
            </a:r>
            <a:endParaRPr lang="zh-CN" altLang="en-US" sz="2600" dirty="0" smtClean="0">
              <a:solidFill>
                <a:srgbClr val="FF3300"/>
              </a:solidFill>
            </a:endParaRPr>
          </a:p>
          <a:p>
            <a:pPr eaLnBrk="1" hangingPunct="1">
              <a:lnSpc>
                <a:spcPct val="90000"/>
              </a:lnSpc>
            </a:pPr>
            <a:r>
              <a:rPr lang="zh-CN" altLang="en-US" sz="2600" dirty="0" smtClean="0"/>
              <a:t>谁（或什么）对系统运行产生的结果（值）感兴趣</a:t>
            </a:r>
            <a:endParaRPr lang="zh-CN" altLang="en-US" sz="2600" dirty="0" smtClean="0">
              <a:solidFill>
                <a:srgbClr val="FF3300"/>
              </a:solidFill>
            </a:endParaRPr>
          </a:p>
          <a:p>
            <a:pPr eaLnBrk="1" hangingPunct="1">
              <a:lnSpc>
                <a:spcPct val="90000"/>
              </a:lnSpc>
            </a:pPr>
            <a:r>
              <a:rPr lang="zh-CN" altLang="en-US" sz="2600" dirty="0" smtClean="0"/>
              <a:t>时间、气温等内部外部条件</a:t>
            </a:r>
          </a:p>
          <a:p>
            <a:pPr eaLnBrk="1" hangingPunct="1">
              <a:lnSpc>
                <a:spcPct val="90000"/>
              </a:lnSpc>
            </a:pPr>
            <a:r>
              <a:rPr lang="en-US" altLang="zh-CN" sz="2600" dirty="0" smtClean="0">
                <a:latin typeface="Times New Roman" pitchFamily="18" charset="0"/>
              </a:rPr>
              <a:t>……</a:t>
            </a:r>
            <a:endParaRPr lang="en-US" altLang="zh-CN" sz="26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557213" indent="-214313">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857250" indent="-17145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200150" indent="-17145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1543050" indent="-17145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0002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4574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29146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3718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900" b="0" smtClean="0">
                <a:solidFill>
                  <a:srgbClr val="4D4D4D"/>
                </a:solidFill>
                <a:latin typeface="Arial" charset="0"/>
              </a:rPr>
              <a:t>-</a:t>
            </a:r>
            <a:fld id="{B8A13FA9-2509-4074-91C8-E6692C38116B}" type="slidenum">
              <a:rPr lang="en-US" altLang="zh-CN" sz="900" b="0" smtClean="0">
                <a:solidFill>
                  <a:srgbClr val="4D4D4D"/>
                </a:solidFill>
                <a:latin typeface="Arial" charset="0"/>
              </a:rPr>
              <a:pPr eaLnBrk="1" hangingPunct="1">
                <a:spcBef>
                  <a:spcPct val="0"/>
                </a:spcBef>
                <a:buClrTx/>
                <a:buSzTx/>
                <a:buFontTx/>
                <a:buNone/>
              </a:pPr>
              <a:t>32</a:t>
            </a:fld>
            <a:r>
              <a:rPr lang="en-US" altLang="zh-CN" sz="900" b="0" smtClean="0">
                <a:solidFill>
                  <a:srgbClr val="4D4D4D"/>
                </a:solidFill>
                <a:latin typeface="Arial" charset="0"/>
              </a:rPr>
              <a:t>-</a:t>
            </a:r>
          </a:p>
        </p:txBody>
      </p:sp>
      <p:sp>
        <p:nvSpPr>
          <p:cNvPr id="34819" name="Rectangle 2"/>
          <p:cNvSpPr>
            <a:spLocks noGrp="1" noChangeArrowheads="1"/>
          </p:cNvSpPr>
          <p:nvPr>
            <p:ph type="title"/>
          </p:nvPr>
        </p:nvSpPr>
        <p:spPr/>
        <p:txBody>
          <a:bodyPr/>
          <a:lstStyle/>
          <a:p>
            <a:pPr eaLnBrk="1" hangingPunct="1"/>
            <a:r>
              <a:rPr lang="zh-CN" altLang="en-US" smtClean="0"/>
              <a:t>参与者的命名</a:t>
            </a:r>
            <a:endParaRPr lang="en-US" altLang="zh-CN" smtClean="0"/>
          </a:p>
        </p:txBody>
      </p:sp>
      <p:sp>
        <p:nvSpPr>
          <p:cNvPr id="34820" name="Rectangle 3"/>
          <p:cNvSpPr>
            <a:spLocks noGrp="1" noChangeArrowheads="1"/>
          </p:cNvSpPr>
          <p:nvPr>
            <p:ph type="body" idx="1"/>
          </p:nvPr>
        </p:nvSpPr>
        <p:spPr>
          <a:xfrm>
            <a:off x="611560" y="1700213"/>
            <a:ext cx="8280920" cy="4465637"/>
          </a:xfrm>
        </p:spPr>
        <p:txBody>
          <a:bodyPr/>
          <a:lstStyle/>
          <a:p>
            <a:pPr eaLnBrk="1" hangingPunct="1">
              <a:lnSpc>
                <a:spcPct val="90000"/>
              </a:lnSpc>
            </a:pPr>
            <a:r>
              <a:rPr lang="zh-CN" altLang="en-US" sz="2800" dirty="0" smtClean="0"/>
              <a:t>对参与者赋予能更好地表达其角色</a:t>
            </a:r>
            <a:r>
              <a:rPr lang="en-US" altLang="zh-CN" sz="2800" dirty="0" smtClean="0"/>
              <a:t>(</a:t>
            </a:r>
            <a:r>
              <a:rPr lang="zh-CN" altLang="en-US" sz="2800" dirty="0" smtClean="0"/>
              <a:t>作用</a:t>
            </a:r>
            <a:r>
              <a:rPr lang="en-US" altLang="zh-CN" sz="2800" dirty="0" smtClean="0"/>
              <a:t>)</a:t>
            </a:r>
            <a:r>
              <a:rPr lang="zh-CN" altLang="en-US" sz="2800" dirty="0" smtClean="0"/>
              <a:t>的名称</a:t>
            </a:r>
          </a:p>
          <a:p>
            <a:pPr lvl="1" eaLnBrk="1" hangingPunct="1"/>
            <a:r>
              <a:rPr lang="zh-CN" altLang="en-US" sz="2400" dirty="0" smtClean="0"/>
              <a:t>不好的参与者命名的例子：用职务名称和个人姓名来命名</a:t>
            </a:r>
          </a:p>
          <a:p>
            <a:pPr lvl="2" eaLnBrk="1" hangingPunct="1"/>
            <a:r>
              <a:rPr lang="zh-CN" altLang="en-US" sz="2000" dirty="0" smtClean="0"/>
              <a:t>例如，张三、老李、校长、科长</a:t>
            </a:r>
            <a:r>
              <a:rPr lang="en-US" altLang="zh-CN" sz="2000" dirty="0" smtClean="0"/>
              <a:t>…</a:t>
            </a:r>
          </a:p>
          <a:p>
            <a:pPr lvl="2" eaLnBrk="1" hangingPunct="1"/>
            <a:r>
              <a:rPr lang="zh-CN" altLang="en-US" sz="2000" dirty="0" smtClean="0"/>
              <a:t>若使用系统的人（职务名称）变化的话，就不是参与者了</a:t>
            </a:r>
          </a:p>
          <a:p>
            <a:pPr lvl="1" eaLnBrk="1" hangingPunct="1"/>
            <a:r>
              <a:rPr lang="zh-CN" altLang="en-US" sz="2400" dirty="0" smtClean="0"/>
              <a:t>好的参与者命名的例子：</a:t>
            </a:r>
            <a:r>
              <a:rPr lang="zh-CN" altLang="en-US" sz="2400" dirty="0" smtClean="0">
                <a:solidFill>
                  <a:srgbClr val="FF0000"/>
                </a:solidFill>
              </a:rPr>
              <a:t>用能知道其角色的名称来命名</a:t>
            </a:r>
          </a:p>
          <a:p>
            <a:pPr lvl="2" eaLnBrk="1" hangingPunct="1"/>
            <a:r>
              <a:rPr lang="zh-CN" altLang="en-US" sz="2000" dirty="0" smtClean="0"/>
              <a:t>例如，学生、订单管理员、维护部门</a:t>
            </a:r>
            <a:r>
              <a:rPr lang="en-US" altLang="zh-CN" sz="2000" dirty="0" smtClean="0"/>
              <a:t>…</a:t>
            </a:r>
          </a:p>
          <a:p>
            <a:pPr lvl="2" eaLnBrk="1" hangingPunct="1"/>
            <a:r>
              <a:rPr lang="zh-CN" altLang="en-US" sz="2000" dirty="0" smtClean="0"/>
              <a:t>即使使用系统的人改变，从系统来看，使用者的角色（作用）是相同的。</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9BAEAE3D-83D9-4F71-9078-D76B9B161DF7}" type="slidenum">
              <a:rPr kumimoji="0" lang="en-US" altLang="zh-CN" sz="1400" b="0" smtClean="0">
                <a:solidFill>
                  <a:schemeClr val="accent2"/>
                </a:solidFill>
              </a:rPr>
              <a:pPr>
                <a:spcBef>
                  <a:spcPct val="0"/>
                </a:spcBef>
                <a:buClrTx/>
                <a:buSzTx/>
                <a:buFontTx/>
                <a:buNone/>
              </a:pPr>
              <a:t>33</a:t>
            </a:fld>
            <a:r>
              <a:rPr kumimoji="0" lang="en-US" altLang="zh-CN" sz="1400" b="0" smtClean="0">
                <a:solidFill>
                  <a:schemeClr val="accent2"/>
                </a:solidFill>
              </a:rPr>
              <a:t>-</a:t>
            </a:r>
          </a:p>
        </p:txBody>
      </p:sp>
      <p:sp>
        <p:nvSpPr>
          <p:cNvPr id="35843" name="Rectangle 2"/>
          <p:cNvSpPr>
            <a:spLocks noGrp="1" noChangeArrowheads="1"/>
          </p:cNvSpPr>
          <p:nvPr>
            <p:ph type="title"/>
          </p:nvPr>
        </p:nvSpPr>
        <p:spPr/>
        <p:txBody>
          <a:bodyPr/>
          <a:lstStyle/>
          <a:p>
            <a:pPr eaLnBrk="1" hangingPunct="1"/>
            <a:r>
              <a:rPr lang="zh-CN" altLang="en-US" smtClean="0"/>
              <a:t>识别参与者：考勤卡系统</a:t>
            </a:r>
            <a:endParaRPr lang="en-US" altLang="zh-CN" smtClean="0"/>
          </a:p>
        </p:txBody>
      </p:sp>
      <p:sp>
        <p:nvSpPr>
          <p:cNvPr id="490499" name="Text Box 3"/>
          <p:cNvSpPr txBox="1">
            <a:spLocks noChangeArrowheads="1"/>
          </p:cNvSpPr>
          <p:nvPr/>
        </p:nvSpPr>
        <p:spPr bwMode="auto">
          <a:xfrm>
            <a:off x="395288" y="1773238"/>
            <a:ext cx="8207375" cy="4064000"/>
          </a:xfrm>
          <a:prstGeom prst="rect">
            <a:avLst/>
          </a:prstGeom>
          <a:solidFill>
            <a:srgbClr val="CCFFFF"/>
          </a:solidFill>
          <a:ln w="9525">
            <a:solidFill>
              <a:srgbClr val="3366FF"/>
            </a:solidFill>
            <a:miter lim="800000"/>
            <a:headEnd/>
            <a:tailEnd/>
          </a:ln>
          <a:effectLst/>
        </p:spPr>
        <p:txBody>
          <a:bodyPr>
            <a:spAutoFit/>
          </a:bodyPr>
          <a:lstStyle/>
          <a:p>
            <a:pPr eaLnBrk="1" hangingPunct="1">
              <a:spcBef>
                <a:spcPct val="50000"/>
              </a:spcBef>
              <a:defRPr/>
            </a:pPr>
            <a:r>
              <a:rPr lang="zh-CN" altLang="en-US" sz="2000" b="1" dirty="0"/>
              <a:t>开发者</a:t>
            </a:r>
            <a:r>
              <a:rPr lang="zh-CN" altLang="en-US" sz="2000" dirty="0"/>
              <a:t>：谁将使用这个应用程序？</a:t>
            </a:r>
            <a:br>
              <a:rPr lang="zh-CN" altLang="en-US" sz="2000" dirty="0"/>
            </a:br>
            <a:r>
              <a:rPr lang="zh-CN" altLang="en-US" sz="2000" b="1" dirty="0"/>
              <a:t>客   户</a:t>
            </a:r>
            <a:r>
              <a:rPr lang="zh-CN" altLang="en-US" sz="2000" dirty="0"/>
              <a:t>：所有用它来记录可记帐以及不可记帐的工时的</a:t>
            </a:r>
            <a:r>
              <a:rPr lang="zh-CN" altLang="en-US" sz="2000" b="1" u="sng" dirty="0">
                <a:solidFill>
                  <a:schemeClr val="hlink"/>
                </a:solidFill>
                <a:effectLst>
                  <a:outerShdw blurRad="38100" dist="38100" dir="2700000" algn="tl">
                    <a:srgbClr val="000000"/>
                  </a:outerShdw>
                </a:effectLst>
              </a:rPr>
              <a:t>雇员</a:t>
            </a:r>
            <a:r>
              <a:rPr lang="zh-CN" altLang="en-US" sz="2000" dirty="0"/>
              <a:t/>
            </a:r>
            <a:br>
              <a:rPr lang="zh-CN" altLang="en-US" sz="2000" dirty="0"/>
            </a:br>
            <a:r>
              <a:rPr lang="en-US" altLang="zh-CN" sz="2000" dirty="0">
                <a:latin typeface="Times New Roman"/>
              </a:rPr>
              <a:t>……</a:t>
            </a:r>
            <a:r>
              <a:rPr lang="en-US" altLang="zh-CN" sz="2000" dirty="0"/>
              <a:t/>
            </a:r>
            <a:br>
              <a:rPr lang="en-US" altLang="zh-CN" sz="2000" dirty="0"/>
            </a:br>
            <a:r>
              <a:rPr lang="zh-CN" altLang="en-US" sz="2000" b="1" dirty="0"/>
              <a:t>开发者</a:t>
            </a:r>
            <a:r>
              <a:rPr lang="zh-CN" altLang="en-US" sz="2000" dirty="0"/>
              <a:t>：现在考勤卡应用程序是什么样的？</a:t>
            </a:r>
            <a:br>
              <a:rPr lang="zh-CN" altLang="en-US" sz="2000" dirty="0"/>
            </a:br>
            <a:r>
              <a:rPr lang="zh-CN" altLang="en-US" sz="2000" b="1" dirty="0"/>
              <a:t>客   户</a:t>
            </a:r>
            <a:r>
              <a:rPr lang="zh-CN" altLang="en-US" sz="2000" dirty="0"/>
              <a:t>：每半个月就用一个</a:t>
            </a:r>
            <a:r>
              <a:rPr lang="en-US" altLang="zh-CN" sz="2000" dirty="0"/>
              <a:t>Excel</a:t>
            </a:r>
            <a:r>
              <a:rPr lang="zh-CN" altLang="en-US" sz="2000" dirty="0"/>
              <a:t>表格来记录。每个雇员都将通过他的表格填好，然后用电子邮件发给我。这个表格相当标准：纵向是收费项目代码，横向是日期。雇员可以在每个条目上填写说明。</a:t>
            </a:r>
            <a:br>
              <a:rPr lang="zh-CN" altLang="en-US" sz="2000" dirty="0"/>
            </a:br>
            <a:r>
              <a:rPr lang="zh-CN" altLang="en-US" sz="2000" b="1" dirty="0"/>
              <a:t>开发者</a:t>
            </a:r>
            <a:r>
              <a:rPr lang="zh-CN" altLang="en-US" sz="2000" dirty="0"/>
              <a:t>：这个收费项目代码可以从什么地方得到？</a:t>
            </a:r>
            <a:br>
              <a:rPr lang="zh-CN" altLang="en-US" sz="2000" dirty="0"/>
            </a:br>
            <a:r>
              <a:rPr lang="en-US" altLang="zh-CN" sz="2000" dirty="0">
                <a:latin typeface="Times New Roman"/>
              </a:rPr>
              <a:t>……</a:t>
            </a:r>
            <a:r>
              <a:rPr lang="en-US" altLang="zh-CN" sz="2000" dirty="0"/>
              <a:t/>
            </a:r>
            <a:br>
              <a:rPr lang="en-US" altLang="zh-CN" sz="2000" dirty="0"/>
            </a:br>
            <a:r>
              <a:rPr lang="zh-CN" altLang="en-US" sz="2000" b="1" dirty="0"/>
              <a:t>开发者</a:t>
            </a:r>
            <a:r>
              <a:rPr lang="zh-CN" altLang="en-US" sz="2000" dirty="0"/>
              <a:t>：谁来管理收费项目代码？</a:t>
            </a:r>
            <a:br>
              <a:rPr lang="zh-CN" altLang="en-US" sz="2000" dirty="0"/>
            </a:br>
            <a:r>
              <a:rPr lang="zh-CN" altLang="en-US" sz="2000" b="1" dirty="0"/>
              <a:t>客   户</a:t>
            </a:r>
            <a:r>
              <a:rPr lang="zh-CN" altLang="en-US" sz="2000" dirty="0"/>
              <a:t>：嗯，必要的时候由我</a:t>
            </a:r>
            <a:r>
              <a:rPr lang="zh-CN" altLang="en-US" sz="2000" b="1" u="sng" dirty="0">
                <a:solidFill>
                  <a:schemeClr val="hlink"/>
                </a:solidFill>
                <a:effectLst>
                  <a:outerShdw blurRad="38100" dist="38100" dir="2700000" algn="tl">
                    <a:srgbClr val="000000"/>
                  </a:outerShdw>
                </a:effectLst>
              </a:rPr>
              <a:t>（业务经理）</a:t>
            </a:r>
            <a:r>
              <a:rPr lang="zh-CN" altLang="en-US" sz="2000" dirty="0"/>
              <a:t>来添加这个代码。而每个经理总会告诉他的下属应该填写什么。</a:t>
            </a:r>
            <a:br>
              <a:rPr lang="zh-CN" altLang="en-US" sz="2000" dirty="0"/>
            </a:br>
            <a:r>
              <a:rPr lang="en-US" altLang="zh-CN" sz="2000" dirty="0">
                <a:latin typeface="Times New Roman"/>
              </a:rPr>
              <a:t>……</a:t>
            </a:r>
            <a:endParaRPr lang="en-US" altLang="zh-CN" sz="2000" dirty="0"/>
          </a:p>
        </p:txBody>
      </p:sp>
      <p:pic>
        <p:nvPicPr>
          <p:cNvPr id="604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568" t="19242" r="13381" b="14266"/>
          <a:stretch/>
        </p:blipFill>
        <p:spPr bwMode="auto">
          <a:xfrm>
            <a:off x="7164288" y="1340768"/>
            <a:ext cx="934319" cy="1307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41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9702" t="17759" r="10215" b="14354"/>
          <a:stretch/>
        </p:blipFill>
        <p:spPr bwMode="auto">
          <a:xfrm>
            <a:off x="6825510" y="3501008"/>
            <a:ext cx="1611873" cy="1485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0418"/>
                                        </p:tgtEl>
                                        <p:attrNameLst>
                                          <p:attrName>style.visibility</p:attrName>
                                        </p:attrNameLst>
                                      </p:cBhvr>
                                      <p:to>
                                        <p:strVal val="visible"/>
                                      </p:to>
                                    </p:set>
                                  </p:childTnLst>
                                </p:cTn>
                              </p:par>
                            </p:childTnLst>
                          </p:cTn>
                        </p:par>
                        <p:par>
                          <p:cTn id="7" fill="hold">
                            <p:stCondLst>
                              <p:cond delay="500"/>
                            </p:stCondLst>
                            <p:childTnLst>
                              <p:par>
                                <p:cTn id="8" presetID="42" presetClass="entr" presetSubtype="0" fill="hold" nodeType="afterEffect">
                                  <p:stCondLst>
                                    <p:cond delay="0"/>
                                  </p:stCondLst>
                                  <p:childTnLst>
                                    <p:set>
                                      <p:cBhvr>
                                        <p:cTn id="9" dur="1" fill="hold">
                                          <p:stCondLst>
                                            <p:cond delay="0"/>
                                          </p:stCondLst>
                                        </p:cTn>
                                        <p:tgtEl>
                                          <p:spTgt spid="60419"/>
                                        </p:tgtEl>
                                        <p:attrNameLst>
                                          <p:attrName>style.visibility</p:attrName>
                                        </p:attrNameLst>
                                      </p:cBhvr>
                                      <p:to>
                                        <p:strVal val="visible"/>
                                      </p:to>
                                    </p:set>
                                    <p:animEffect transition="in" filter="fade">
                                      <p:cBhvr>
                                        <p:cTn id="10" dur="1000"/>
                                        <p:tgtEl>
                                          <p:spTgt spid="60419"/>
                                        </p:tgtEl>
                                      </p:cBhvr>
                                    </p:animEffect>
                                    <p:anim calcmode="lin" valueType="num">
                                      <p:cBhvr>
                                        <p:cTn id="11" dur="1000" fill="hold"/>
                                        <p:tgtEl>
                                          <p:spTgt spid="60419"/>
                                        </p:tgtEl>
                                        <p:attrNameLst>
                                          <p:attrName>ppt_x</p:attrName>
                                        </p:attrNameLst>
                                      </p:cBhvr>
                                      <p:tavLst>
                                        <p:tav tm="0">
                                          <p:val>
                                            <p:strVal val="#ppt_x"/>
                                          </p:val>
                                        </p:tav>
                                        <p:tav tm="100000">
                                          <p:val>
                                            <p:strVal val="#ppt_x"/>
                                          </p:val>
                                        </p:tav>
                                      </p:tavLst>
                                    </p:anim>
                                    <p:anim calcmode="lin" valueType="num">
                                      <p:cBhvr>
                                        <p:cTn id="12" dur="1000" fill="hold"/>
                                        <p:tgtEl>
                                          <p:spTgt spid="604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A3EB70B9-BFAC-4EE8-843B-82DF2A8975A5}" type="slidenum">
              <a:rPr kumimoji="0" lang="en-US" altLang="zh-CN" sz="1400" b="0" smtClean="0">
                <a:solidFill>
                  <a:schemeClr val="accent2"/>
                </a:solidFill>
              </a:rPr>
              <a:pPr>
                <a:spcBef>
                  <a:spcPct val="0"/>
                </a:spcBef>
                <a:buClrTx/>
                <a:buSzTx/>
                <a:buFontTx/>
                <a:buNone/>
              </a:pPr>
              <a:t>34</a:t>
            </a:fld>
            <a:r>
              <a:rPr kumimoji="0" lang="en-US" altLang="zh-CN" sz="1400" b="0" smtClean="0">
                <a:solidFill>
                  <a:schemeClr val="accent2"/>
                </a:solidFill>
              </a:rPr>
              <a:t>-</a:t>
            </a:r>
          </a:p>
        </p:txBody>
      </p:sp>
      <p:sp>
        <p:nvSpPr>
          <p:cNvPr id="36867" name="Rectangle 2"/>
          <p:cNvSpPr>
            <a:spLocks noGrp="1" noChangeArrowheads="1"/>
          </p:cNvSpPr>
          <p:nvPr>
            <p:ph type="title"/>
          </p:nvPr>
        </p:nvSpPr>
        <p:spPr/>
        <p:txBody>
          <a:bodyPr/>
          <a:lstStyle/>
          <a:p>
            <a:pPr eaLnBrk="1" hangingPunct="1"/>
            <a:r>
              <a:rPr lang="zh-CN" altLang="en-US" smtClean="0"/>
              <a:t>参与者的泛化：责任重叠</a:t>
            </a:r>
          </a:p>
        </p:txBody>
      </p:sp>
      <p:sp>
        <p:nvSpPr>
          <p:cNvPr id="36868" name="Rectangle 3"/>
          <p:cNvSpPr>
            <a:spLocks noGrp="1" noChangeArrowheads="1"/>
          </p:cNvSpPr>
          <p:nvPr>
            <p:ph type="body" sz="half" idx="1"/>
          </p:nvPr>
        </p:nvSpPr>
        <p:spPr>
          <a:xfrm>
            <a:off x="755650" y="1700213"/>
            <a:ext cx="3816350" cy="4465637"/>
          </a:xfrm>
        </p:spPr>
        <p:txBody>
          <a:bodyPr/>
          <a:lstStyle/>
          <a:p>
            <a:pPr algn="just" eaLnBrk="1" hangingPunct="1">
              <a:lnSpc>
                <a:spcPct val="90000"/>
              </a:lnSpc>
            </a:pPr>
            <a:r>
              <a:rPr lang="en-US" altLang="zh-CN" sz="2400" dirty="0" smtClean="0">
                <a:solidFill>
                  <a:srgbClr val="FF33CC"/>
                </a:solidFill>
              </a:rPr>
              <a:t>Generalization</a:t>
            </a:r>
            <a:endParaRPr lang="en-US" altLang="zh-CN" sz="2400" dirty="0"/>
          </a:p>
          <a:p>
            <a:pPr marL="0" indent="0" algn="just" eaLnBrk="1" hangingPunct="1">
              <a:lnSpc>
                <a:spcPct val="90000"/>
              </a:lnSpc>
              <a:buNone/>
            </a:pPr>
            <a:r>
              <a:rPr lang="en-US" altLang="zh-CN" sz="2400" dirty="0" smtClean="0"/>
              <a:t> A generalization from an actor A to an actor B indicates that an instance of A can communicate with the same kinds of use-case instances as an instance of B</a:t>
            </a:r>
          </a:p>
          <a:p>
            <a:pPr lvl="1" algn="just" eaLnBrk="1" hangingPunct="1"/>
            <a:r>
              <a:rPr lang="zh-CN" altLang="en-US" sz="2400" dirty="0" smtClean="0"/>
              <a:t>系统中经理可以参加雇员的所有用例</a:t>
            </a:r>
          </a:p>
        </p:txBody>
      </p:sp>
      <p:pic>
        <p:nvPicPr>
          <p:cNvPr id="3686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38" y="1989138"/>
            <a:ext cx="3455987" cy="346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094AF5C6-FFE8-4447-9653-9310569EFFA8}" type="slidenum">
              <a:rPr kumimoji="0" lang="en-US" altLang="zh-CN" sz="1400" b="0" smtClean="0">
                <a:solidFill>
                  <a:schemeClr val="accent2"/>
                </a:solidFill>
              </a:rPr>
              <a:pPr>
                <a:spcBef>
                  <a:spcPct val="0"/>
                </a:spcBef>
                <a:buClrTx/>
                <a:buSzTx/>
                <a:buFontTx/>
                <a:buNone/>
              </a:pPr>
              <a:t>35</a:t>
            </a:fld>
            <a:r>
              <a:rPr kumimoji="0" lang="en-US" altLang="zh-CN" sz="1400" b="0" smtClean="0">
                <a:solidFill>
                  <a:schemeClr val="accent2"/>
                </a:solidFill>
              </a:rPr>
              <a:t>-</a:t>
            </a:r>
          </a:p>
        </p:txBody>
      </p:sp>
      <p:sp>
        <p:nvSpPr>
          <p:cNvPr id="37891" name="Rectangle 2"/>
          <p:cNvSpPr>
            <a:spLocks noGrp="1" noChangeArrowheads="1"/>
          </p:cNvSpPr>
          <p:nvPr>
            <p:ph type="title"/>
          </p:nvPr>
        </p:nvSpPr>
        <p:spPr/>
        <p:txBody>
          <a:bodyPr/>
          <a:lstStyle/>
          <a:p>
            <a:pPr eaLnBrk="1" hangingPunct="1"/>
            <a:r>
              <a:rPr lang="en-US" altLang="zh-CN" smtClean="0"/>
              <a:t>2.2 </a:t>
            </a:r>
            <a:r>
              <a:rPr lang="zh-CN" altLang="en-US" smtClean="0"/>
              <a:t>识别用例</a:t>
            </a:r>
          </a:p>
        </p:txBody>
      </p:sp>
      <p:sp>
        <p:nvSpPr>
          <p:cNvPr id="37892" name="Rectangle 3"/>
          <p:cNvSpPr>
            <a:spLocks noGrp="1" noChangeArrowheads="1"/>
          </p:cNvSpPr>
          <p:nvPr>
            <p:ph type="body" idx="1"/>
          </p:nvPr>
        </p:nvSpPr>
        <p:spPr/>
        <p:txBody>
          <a:bodyPr/>
          <a:lstStyle/>
          <a:p>
            <a:pPr eaLnBrk="1" hangingPunct="1"/>
            <a:r>
              <a:rPr lang="zh-CN" altLang="en-US" smtClean="0"/>
              <a:t>学习内容</a:t>
            </a:r>
          </a:p>
          <a:p>
            <a:pPr lvl="1" eaLnBrk="1" hangingPunct="1"/>
            <a:r>
              <a:rPr lang="zh-CN" altLang="en-US" smtClean="0"/>
              <a:t>用例定义</a:t>
            </a:r>
          </a:p>
          <a:p>
            <a:pPr lvl="1" eaLnBrk="1" hangingPunct="1"/>
            <a:r>
              <a:rPr lang="zh-CN" altLang="en-US" smtClean="0"/>
              <a:t>用例要点</a:t>
            </a:r>
          </a:p>
          <a:p>
            <a:pPr lvl="1" eaLnBrk="1" hangingPunct="1"/>
            <a:r>
              <a:rPr lang="zh-CN" altLang="en-US" smtClean="0"/>
              <a:t>用例与功能的区别</a:t>
            </a:r>
          </a:p>
          <a:p>
            <a:pPr lvl="1" eaLnBrk="1" hangingPunct="1"/>
            <a:r>
              <a:rPr lang="zh-CN" altLang="en-US" smtClean="0"/>
              <a:t>用例的命名</a:t>
            </a:r>
            <a:endParaRPr lang="en-US" altLang="zh-CN" smtClean="0"/>
          </a:p>
          <a:p>
            <a:pPr lvl="1" eaLnBrk="1" hangingPunct="1"/>
            <a:r>
              <a:rPr lang="zh-CN" altLang="en-US" smtClean="0"/>
              <a:t>用例粒度</a:t>
            </a:r>
          </a:p>
          <a:p>
            <a:pPr lvl="1" eaLnBrk="1" hangingPunct="1"/>
            <a:r>
              <a:rPr lang="zh-CN" altLang="en-US" smtClean="0"/>
              <a:t>关于识别用例的思考题</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0DB11A53-562C-46E8-A768-9CCF9E09FAE0}" type="slidenum">
              <a:rPr kumimoji="0" lang="en-US" altLang="zh-CN" sz="1400" b="0" smtClean="0">
                <a:solidFill>
                  <a:schemeClr val="accent2"/>
                </a:solidFill>
              </a:rPr>
              <a:pPr>
                <a:spcBef>
                  <a:spcPct val="0"/>
                </a:spcBef>
                <a:buClrTx/>
                <a:buSzTx/>
                <a:buFontTx/>
                <a:buNone/>
              </a:pPr>
              <a:t>36</a:t>
            </a:fld>
            <a:r>
              <a:rPr kumimoji="0" lang="en-US" altLang="zh-CN" sz="1400" b="0" smtClean="0">
                <a:solidFill>
                  <a:schemeClr val="accent2"/>
                </a:solidFill>
              </a:rPr>
              <a:t>-</a:t>
            </a:r>
          </a:p>
        </p:txBody>
      </p:sp>
      <p:sp>
        <p:nvSpPr>
          <p:cNvPr id="38915" name="Rectangle 2"/>
          <p:cNvSpPr>
            <a:spLocks noGrp="1" noChangeArrowheads="1"/>
          </p:cNvSpPr>
          <p:nvPr>
            <p:ph type="title"/>
          </p:nvPr>
        </p:nvSpPr>
        <p:spPr/>
        <p:txBody>
          <a:bodyPr/>
          <a:lstStyle/>
          <a:p>
            <a:pPr eaLnBrk="1" hangingPunct="1"/>
            <a:r>
              <a:rPr lang="zh-CN" altLang="en-US" smtClean="0"/>
              <a:t>用例定义</a:t>
            </a:r>
          </a:p>
        </p:txBody>
      </p:sp>
      <p:sp>
        <p:nvSpPr>
          <p:cNvPr id="38916" name="Rectangle 3"/>
          <p:cNvSpPr>
            <a:spLocks noGrp="1" noChangeArrowheads="1"/>
          </p:cNvSpPr>
          <p:nvPr>
            <p:ph type="body" idx="1"/>
          </p:nvPr>
        </p:nvSpPr>
        <p:spPr/>
        <p:txBody>
          <a:bodyPr/>
          <a:lstStyle/>
          <a:p>
            <a:pPr eaLnBrk="1" hangingPunct="1"/>
            <a:r>
              <a:rPr lang="zh-CN" altLang="en-US" dirty="0" smtClean="0"/>
              <a:t>关键词：</a:t>
            </a:r>
            <a:r>
              <a:rPr lang="zh-CN" altLang="en-US" dirty="0" smtClean="0">
                <a:solidFill>
                  <a:srgbClr val="FF0000"/>
                </a:solidFill>
              </a:rPr>
              <a:t>价值</a:t>
            </a:r>
          </a:p>
          <a:p>
            <a:pPr eaLnBrk="1" hangingPunct="1"/>
            <a:r>
              <a:rPr lang="zh-CN" altLang="en-US" dirty="0" smtClean="0"/>
              <a:t>定义</a:t>
            </a:r>
          </a:p>
          <a:p>
            <a:pPr lvl="1" eaLnBrk="1" hangingPunct="1"/>
            <a:r>
              <a:rPr lang="zh-CN" altLang="en-US" dirty="0" smtClean="0"/>
              <a:t>用例实例是</a:t>
            </a:r>
            <a:r>
              <a:rPr lang="zh-CN" altLang="en-US" dirty="0" smtClean="0">
                <a:solidFill>
                  <a:schemeClr val="hlink"/>
                </a:solidFill>
              </a:rPr>
              <a:t>系统执行</a:t>
            </a:r>
            <a:r>
              <a:rPr lang="zh-CN" altLang="en-US" dirty="0" smtClean="0"/>
              <a:t>的</a:t>
            </a:r>
            <a:r>
              <a:rPr lang="zh-CN" altLang="en-US" dirty="0" smtClean="0">
                <a:solidFill>
                  <a:schemeClr val="hlink"/>
                </a:solidFill>
              </a:rPr>
              <a:t>一系列动作</a:t>
            </a:r>
            <a:r>
              <a:rPr lang="zh-CN" altLang="en-US" dirty="0" smtClean="0"/>
              <a:t>，这些动作将生成特定</a:t>
            </a:r>
            <a:r>
              <a:rPr lang="zh-CN" altLang="en-US" dirty="0" smtClean="0">
                <a:solidFill>
                  <a:schemeClr val="hlink"/>
                </a:solidFill>
              </a:rPr>
              <a:t>参与者可观测</a:t>
            </a:r>
            <a:r>
              <a:rPr lang="zh-CN" altLang="en-US" dirty="0" smtClean="0"/>
              <a:t>的</a:t>
            </a:r>
            <a:r>
              <a:rPr lang="zh-CN" altLang="en-US" dirty="0" smtClean="0">
                <a:solidFill>
                  <a:schemeClr val="hlink"/>
                </a:solidFill>
              </a:rPr>
              <a:t>结果值</a:t>
            </a:r>
          </a:p>
          <a:p>
            <a:pPr lvl="1" eaLnBrk="1" hangingPunct="1"/>
            <a:r>
              <a:rPr lang="zh-CN" altLang="en-US" dirty="0" smtClean="0"/>
              <a:t>一个用例定义</a:t>
            </a:r>
            <a:r>
              <a:rPr lang="zh-CN" altLang="en-US" dirty="0" smtClean="0">
                <a:solidFill>
                  <a:schemeClr val="hlink"/>
                </a:solidFill>
              </a:rPr>
              <a:t>一组用例实例</a:t>
            </a:r>
          </a:p>
          <a:p>
            <a:pPr lvl="1" eaLnBrk="1" hangingPunct="1"/>
            <a:r>
              <a:rPr lang="zh-CN" altLang="en-US" dirty="0" smtClean="0"/>
              <a:t>参与者</a:t>
            </a:r>
            <a:r>
              <a:rPr lang="zh-CN" altLang="en-US" dirty="0" smtClean="0">
                <a:solidFill>
                  <a:schemeClr val="hlink"/>
                </a:solidFill>
              </a:rPr>
              <a:t>使用系统</a:t>
            </a:r>
            <a:r>
              <a:rPr lang="zh-CN" altLang="en-US" dirty="0" smtClean="0"/>
              <a:t>达到目标</a:t>
            </a:r>
          </a:p>
        </p:txBody>
      </p:sp>
      <p:grpSp>
        <p:nvGrpSpPr>
          <p:cNvPr id="38917" name="Group 5"/>
          <p:cNvGrpSpPr>
            <a:grpSpLocks/>
          </p:cNvGrpSpPr>
          <p:nvPr/>
        </p:nvGrpSpPr>
        <p:grpSpPr bwMode="auto">
          <a:xfrm>
            <a:off x="5724525" y="3933825"/>
            <a:ext cx="2819400" cy="2133600"/>
            <a:chOff x="0" y="0"/>
            <a:chExt cx="1776" cy="1632"/>
          </a:xfrm>
        </p:grpSpPr>
        <p:sp>
          <p:nvSpPr>
            <p:cNvPr id="38918" name="Line 5"/>
            <p:cNvSpPr>
              <a:spLocks noChangeShapeType="1"/>
            </p:cNvSpPr>
            <p:nvPr/>
          </p:nvSpPr>
          <p:spPr bwMode="auto">
            <a:xfrm>
              <a:off x="912" y="0"/>
              <a:ext cx="0" cy="1632"/>
            </a:xfrm>
            <a:prstGeom prst="line">
              <a:avLst/>
            </a:prstGeom>
            <a:noFill/>
            <a:ln w="7620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8919" name="Group 7"/>
            <p:cNvGrpSpPr>
              <a:grpSpLocks/>
            </p:cNvGrpSpPr>
            <p:nvPr/>
          </p:nvGrpSpPr>
          <p:grpSpPr bwMode="auto">
            <a:xfrm>
              <a:off x="912" y="337"/>
              <a:ext cx="337" cy="336"/>
              <a:chOff x="0" y="0"/>
              <a:chExt cx="337" cy="336"/>
            </a:xfrm>
          </p:grpSpPr>
          <p:sp>
            <p:nvSpPr>
              <p:cNvPr id="38938" name="Arc 7"/>
              <p:cNvSpPr>
                <a:spLocks/>
              </p:cNvSpPr>
              <p:nvPr/>
            </p:nvSpPr>
            <p:spPr bwMode="auto">
              <a:xfrm>
                <a:off x="0" y="0"/>
                <a:ext cx="337" cy="192"/>
              </a:xfrm>
              <a:custGeom>
                <a:avLst/>
                <a:gdLst>
                  <a:gd name="T0" fmla="*/ 0 w 21664"/>
                  <a:gd name="T1" fmla="*/ 0 h 21600"/>
                  <a:gd name="T2" fmla="*/ 0 w 21664"/>
                  <a:gd name="T3" fmla="*/ 0 h 21600"/>
                  <a:gd name="T4" fmla="*/ 0 w 21664"/>
                  <a:gd name="T5" fmla="*/ 0 h 21600"/>
                  <a:gd name="T6" fmla="*/ 0 w 21664"/>
                  <a:gd name="T7" fmla="*/ 0 h 21600"/>
                  <a:gd name="T8" fmla="*/ 0 w 21664"/>
                  <a:gd name="T9" fmla="*/ 0 h 21600"/>
                  <a:gd name="T10" fmla="*/ 0 w 21664"/>
                  <a:gd name="T11" fmla="*/ 0 h 21600"/>
                  <a:gd name="T12" fmla="*/ 0 w 21664"/>
                  <a:gd name="T13" fmla="*/ 0 h 21600"/>
                  <a:gd name="T14" fmla="*/ 0 60000 65536"/>
                  <a:gd name="T15" fmla="*/ 0 60000 65536"/>
                  <a:gd name="T16" fmla="*/ 0 60000 65536"/>
                  <a:gd name="T17" fmla="*/ 0 60000 65536"/>
                  <a:gd name="T18" fmla="*/ 0 60000 65536"/>
                  <a:gd name="T19" fmla="*/ 0 60000 65536"/>
                  <a:gd name="T20" fmla="*/ 0 60000 65536"/>
                  <a:gd name="T21" fmla="*/ 0 w 21664"/>
                  <a:gd name="T22" fmla="*/ 0 h 21600"/>
                  <a:gd name="T23" fmla="*/ 21664 w 21664"/>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lnTo>
                      <a:pt x="0" y="0"/>
                    </a:lnTo>
                    <a:close/>
                  </a:path>
                </a:pathLst>
              </a:custGeom>
              <a:noFill/>
              <a:ln w="50800" cap="rnd" cmpd="sng">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39" name="Arc 8"/>
              <p:cNvSpPr>
                <a:spLocks/>
              </p:cNvSpPr>
              <p:nvPr/>
            </p:nvSpPr>
            <p:spPr bwMode="auto">
              <a:xfrm rot="10800000">
                <a:off x="1" y="145"/>
                <a:ext cx="336" cy="191"/>
              </a:xfrm>
              <a:custGeom>
                <a:avLst/>
                <a:gdLst>
                  <a:gd name="T0" fmla="*/ 0 w 21600"/>
                  <a:gd name="T1" fmla="*/ 0 h 21497"/>
                  <a:gd name="T2" fmla="*/ 0 w 21600"/>
                  <a:gd name="T3" fmla="*/ 0 h 21497"/>
                  <a:gd name="T4" fmla="*/ 0 w 21600"/>
                  <a:gd name="T5" fmla="*/ 0 h 21497"/>
                  <a:gd name="T6" fmla="*/ 0 w 21600"/>
                  <a:gd name="T7" fmla="*/ 0 h 21497"/>
                  <a:gd name="T8" fmla="*/ 0 w 21600"/>
                  <a:gd name="T9" fmla="*/ 0 h 21497"/>
                  <a:gd name="T10" fmla="*/ 0 60000 65536"/>
                  <a:gd name="T11" fmla="*/ 0 60000 65536"/>
                  <a:gd name="T12" fmla="*/ 0 60000 65536"/>
                  <a:gd name="T13" fmla="*/ 0 60000 65536"/>
                  <a:gd name="T14" fmla="*/ 0 60000 65536"/>
                  <a:gd name="T15" fmla="*/ 0 w 21600"/>
                  <a:gd name="T16" fmla="*/ 0 h 21497"/>
                  <a:gd name="T17" fmla="*/ 21600 w 21600"/>
                  <a:gd name="T18" fmla="*/ 21497 h 21497"/>
                </a:gdLst>
                <a:ahLst/>
                <a:cxnLst>
                  <a:cxn ang="T10">
                    <a:pos x="T0" y="T1"/>
                  </a:cxn>
                  <a:cxn ang="T11">
                    <a:pos x="T2" y="T3"/>
                  </a:cxn>
                  <a:cxn ang="T12">
                    <a:pos x="T4" y="T5"/>
                  </a:cxn>
                  <a:cxn ang="T13">
                    <a:pos x="T6" y="T7"/>
                  </a:cxn>
                  <a:cxn ang="T14">
                    <a:pos x="T8" y="T9"/>
                  </a:cxn>
                </a:cxnLst>
                <a:rect l="T15" t="T16" r="T17" b="T18"/>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lnTo>
                      <a:pt x="0" y="21497"/>
                    </a:lnTo>
                    <a:close/>
                  </a:path>
                </a:pathLst>
              </a:custGeom>
              <a:noFill/>
              <a:ln w="50800" cap="rnd" cmpd="sng">
                <a:solidFill>
                  <a:schemeClr val="tx2"/>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38920" name="Group 10"/>
            <p:cNvGrpSpPr>
              <a:grpSpLocks/>
            </p:cNvGrpSpPr>
            <p:nvPr/>
          </p:nvGrpSpPr>
          <p:grpSpPr bwMode="auto">
            <a:xfrm>
              <a:off x="528" y="145"/>
              <a:ext cx="337" cy="430"/>
              <a:chOff x="0" y="0"/>
              <a:chExt cx="337" cy="430"/>
            </a:xfrm>
          </p:grpSpPr>
          <p:sp>
            <p:nvSpPr>
              <p:cNvPr id="38936" name="Arc 10"/>
              <p:cNvSpPr>
                <a:spLocks/>
              </p:cNvSpPr>
              <p:nvPr/>
            </p:nvSpPr>
            <p:spPr bwMode="auto">
              <a:xfrm rot="10800000">
                <a:off x="0" y="211"/>
                <a:ext cx="336" cy="21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50800" cap="rnd" cmpd="sng">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37" name="Arc 11"/>
              <p:cNvSpPr>
                <a:spLocks/>
              </p:cNvSpPr>
              <p:nvPr/>
            </p:nvSpPr>
            <p:spPr bwMode="auto">
              <a:xfrm>
                <a:off x="1" y="0"/>
                <a:ext cx="336" cy="218"/>
              </a:xfrm>
              <a:custGeom>
                <a:avLst/>
                <a:gdLst>
                  <a:gd name="T0" fmla="*/ 0 w 21600"/>
                  <a:gd name="T1" fmla="*/ 0 h 21496"/>
                  <a:gd name="T2" fmla="*/ 0 w 21600"/>
                  <a:gd name="T3" fmla="*/ 0 h 21496"/>
                  <a:gd name="T4" fmla="*/ 0 w 21600"/>
                  <a:gd name="T5" fmla="*/ 0 h 21496"/>
                  <a:gd name="T6" fmla="*/ 0 w 21600"/>
                  <a:gd name="T7" fmla="*/ 0 h 21496"/>
                  <a:gd name="T8" fmla="*/ 0 w 21600"/>
                  <a:gd name="T9" fmla="*/ 0 h 21496"/>
                  <a:gd name="T10" fmla="*/ 0 60000 65536"/>
                  <a:gd name="T11" fmla="*/ 0 60000 65536"/>
                  <a:gd name="T12" fmla="*/ 0 60000 65536"/>
                  <a:gd name="T13" fmla="*/ 0 60000 65536"/>
                  <a:gd name="T14" fmla="*/ 0 60000 65536"/>
                  <a:gd name="T15" fmla="*/ 0 w 21600"/>
                  <a:gd name="T16" fmla="*/ 0 h 21496"/>
                  <a:gd name="T17" fmla="*/ 21600 w 21600"/>
                  <a:gd name="T18" fmla="*/ 21496 h 21496"/>
                </a:gdLst>
                <a:ahLst/>
                <a:cxnLst>
                  <a:cxn ang="T10">
                    <a:pos x="T0" y="T1"/>
                  </a:cxn>
                  <a:cxn ang="T11">
                    <a:pos x="T2" y="T3"/>
                  </a:cxn>
                  <a:cxn ang="T12">
                    <a:pos x="T4" y="T5"/>
                  </a:cxn>
                  <a:cxn ang="T13">
                    <a:pos x="T6" y="T7"/>
                  </a:cxn>
                  <a:cxn ang="T14">
                    <a:pos x="T8" y="T9"/>
                  </a:cxn>
                </a:cxnLst>
                <a:rect l="T15" t="T16" r="T17" b="T18"/>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lnTo>
                      <a:pt x="0" y="21496"/>
                    </a:lnTo>
                    <a:close/>
                  </a:path>
                </a:pathLst>
              </a:custGeom>
              <a:noFill/>
              <a:ln w="50800" cap="rnd" cmpd="sng">
                <a:solidFill>
                  <a:schemeClr val="accent2"/>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38921" name="Group 13"/>
            <p:cNvGrpSpPr>
              <a:grpSpLocks/>
            </p:cNvGrpSpPr>
            <p:nvPr/>
          </p:nvGrpSpPr>
          <p:grpSpPr bwMode="auto">
            <a:xfrm>
              <a:off x="1248" y="529"/>
              <a:ext cx="528" cy="479"/>
              <a:chOff x="0" y="0"/>
              <a:chExt cx="528" cy="479"/>
            </a:xfrm>
          </p:grpSpPr>
          <p:sp>
            <p:nvSpPr>
              <p:cNvPr id="38932" name="Arc 13"/>
              <p:cNvSpPr>
                <a:spLocks/>
              </p:cNvSpPr>
              <p:nvPr/>
            </p:nvSpPr>
            <p:spPr bwMode="auto">
              <a:xfrm>
                <a:off x="0" y="0"/>
                <a:ext cx="433" cy="384"/>
              </a:xfrm>
              <a:custGeom>
                <a:avLst/>
                <a:gdLst>
                  <a:gd name="T0" fmla="*/ 0 w 21650"/>
                  <a:gd name="T1" fmla="*/ 0 h 21600"/>
                  <a:gd name="T2" fmla="*/ 0 w 21650"/>
                  <a:gd name="T3" fmla="*/ 0 h 21600"/>
                  <a:gd name="T4" fmla="*/ 0 w 21650"/>
                  <a:gd name="T5" fmla="*/ 0 h 21600"/>
                  <a:gd name="T6" fmla="*/ 0 w 21650"/>
                  <a:gd name="T7" fmla="*/ 0 h 21600"/>
                  <a:gd name="T8" fmla="*/ 0 w 21650"/>
                  <a:gd name="T9" fmla="*/ 0 h 21600"/>
                  <a:gd name="T10" fmla="*/ 0 w 21650"/>
                  <a:gd name="T11" fmla="*/ 0 h 21600"/>
                  <a:gd name="T12" fmla="*/ 0 w 21650"/>
                  <a:gd name="T13" fmla="*/ 0 h 21600"/>
                  <a:gd name="T14" fmla="*/ 0 60000 65536"/>
                  <a:gd name="T15" fmla="*/ 0 60000 65536"/>
                  <a:gd name="T16" fmla="*/ 0 60000 65536"/>
                  <a:gd name="T17" fmla="*/ 0 60000 65536"/>
                  <a:gd name="T18" fmla="*/ 0 60000 65536"/>
                  <a:gd name="T19" fmla="*/ 0 60000 65536"/>
                  <a:gd name="T20" fmla="*/ 0 60000 65536"/>
                  <a:gd name="T21" fmla="*/ 0 w 21650"/>
                  <a:gd name="T22" fmla="*/ 0 h 21600"/>
                  <a:gd name="T23" fmla="*/ 21650 w 2165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lnTo>
                      <a:pt x="0" y="0"/>
                    </a:lnTo>
                    <a:close/>
                  </a:path>
                </a:pathLst>
              </a:custGeom>
              <a:noFill/>
              <a:ln w="50800" cap="rnd" cmpd="sng">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33" name="Line 14"/>
              <p:cNvSpPr>
                <a:spLocks noChangeShapeType="1"/>
              </p:cNvSpPr>
              <p:nvPr/>
            </p:nvSpPr>
            <p:spPr bwMode="auto">
              <a:xfrm>
                <a:off x="288" y="383"/>
                <a:ext cx="240" cy="0"/>
              </a:xfrm>
              <a:prstGeom prst="line">
                <a:avLst/>
              </a:prstGeom>
              <a:noFill/>
              <a:ln w="508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4" name="Line 15"/>
              <p:cNvSpPr>
                <a:spLocks noChangeShapeType="1"/>
              </p:cNvSpPr>
              <p:nvPr/>
            </p:nvSpPr>
            <p:spPr bwMode="auto">
              <a:xfrm>
                <a:off x="336" y="431"/>
                <a:ext cx="144" cy="0"/>
              </a:xfrm>
              <a:prstGeom prst="line">
                <a:avLst/>
              </a:prstGeom>
              <a:noFill/>
              <a:ln w="508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5" name="Line 16"/>
              <p:cNvSpPr>
                <a:spLocks noChangeShapeType="1"/>
              </p:cNvSpPr>
              <p:nvPr/>
            </p:nvSpPr>
            <p:spPr bwMode="auto">
              <a:xfrm>
                <a:off x="384" y="479"/>
                <a:ext cx="48" cy="0"/>
              </a:xfrm>
              <a:prstGeom prst="line">
                <a:avLst/>
              </a:prstGeom>
              <a:noFill/>
              <a:ln w="508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8922" name="Group 18"/>
            <p:cNvGrpSpPr>
              <a:grpSpLocks/>
            </p:cNvGrpSpPr>
            <p:nvPr/>
          </p:nvGrpSpPr>
          <p:grpSpPr bwMode="auto">
            <a:xfrm>
              <a:off x="336" y="769"/>
              <a:ext cx="529" cy="479"/>
              <a:chOff x="0" y="0"/>
              <a:chExt cx="529" cy="479"/>
            </a:xfrm>
          </p:grpSpPr>
          <p:sp>
            <p:nvSpPr>
              <p:cNvPr id="38928" name="Arc 18"/>
              <p:cNvSpPr>
                <a:spLocks/>
              </p:cNvSpPr>
              <p:nvPr/>
            </p:nvSpPr>
            <p:spPr bwMode="auto">
              <a:xfrm>
                <a:off x="97" y="0"/>
                <a:ext cx="432"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lnTo>
                      <a:pt x="0" y="21600"/>
                    </a:lnTo>
                    <a:close/>
                  </a:path>
                </a:pathLst>
              </a:custGeom>
              <a:noFill/>
              <a:ln w="50800" cap="rnd" cmpd="sng">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29" name="Line 19"/>
              <p:cNvSpPr>
                <a:spLocks noChangeShapeType="1"/>
              </p:cNvSpPr>
              <p:nvPr/>
            </p:nvSpPr>
            <p:spPr bwMode="auto">
              <a:xfrm flipH="1">
                <a:off x="0" y="383"/>
                <a:ext cx="240" cy="0"/>
              </a:xfrm>
              <a:prstGeom prst="line">
                <a:avLst/>
              </a:prstGeom>
              <a:noFill/>
              <a:ln w="508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0" name="Line 20"/>
              <p:cNvSpPr>
                <a:spLocks noChangeShapeType="1"/>
              </p:cNvSpPr>
              <p:nvPr/>
            </p:nvSpPr>
            <p:spPr bwMode="auto">
              <a:xfrm flipH="1">
                <a:off x="48" y="431"/>
                <a:ext cx="144" cy="0"/>
              </a:xfrm>
              <a:prstGeom prst="line">
                <a:avLst/>
              </a:prstGeom>
              <a:noFill/>
              <a:ln w="508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1" name="Line 21"/>
              <p:cNvSpPr>
                <a:spLocks noChangeShapeType="1"/>
              </p:cNvSpPr>
              <p:nvPr/>
            </p:nvSpPr>
            <p:spPr bwMode="auto">
              <a:xfrm flipH="1">
                <a:off x="96" y="479"/>
                <a:ext cx="48" cy="0"/>
              </a:xfrm>
              <a:prstGeom prst="line">
                <a:avLst/>
              </a:prstGeom>
              <a:noFill/>
              <a:ln w="508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8923" name="Group 23"/>
            <p:cNvGrpSpPr>
              <a:grpSpLocks/>
            </p:cNvGrpSpPr>
            <p:nvPr/>
          </p:nvGrpSpPr>
          <p:grpSpPr bwMode="auto">
            <a:xfrm>
              <a:off x="0" y="337"/>
              <a:ext cx="529" cy="479"/>
              <a:chOff x="0" y="0"/>
              <a:chExt cx="529" cy="479"/>
            </a:xfrm>
          </p:grpSpPr>
          <p:sp>
            <p:nvSpPr>
              <p:cNvPr id="38924" name="Arc 23"/>
              <p:cNvSpPr>
                <a:spLocks/>
              </p:cNvSpPr>
              <p:nvPr/>
            </p:nvSpPr>
            <p:spPr bwMode="auto">
              <a:xfrm>
                <a:off x="97" y="0"/>
                <a:ext cx="432"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lnTo>
                      <a:pt x="0" y="21600"/>
                    </a:lnTo>
                    <a:close/>
                  </a:path>
                </a:pathLst>
              </a:custGeom>
              <a:noFill/>
              <a:ln w="50800" cap="rnd" cmpd="sng">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25" name="Line 24"/>
              <p:cNvSpPr>
                <a:spLocks noChangeShapeType="1"/>
              </p:cNvSpPr>
              <p:nvPr/>
            </p:nvSpPr>
            <p:spPr bwMode="auto">
              <a:xfrm flipH="1">
                <a:off x="0" y="383"/>
                <a:ext cx="240" cy="0"/>
              </a:xfrm>
              <a:prstGeom prst="line">
                <a:avLst/>
              </a:prstGeom>
              <a:noFill/>
              <a:ln w="508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6" name="Line 25"/>
              <p:cNvSpPr>
                <a:spLocks noChangeShapeType="1"/>
              </p:cNvSpPr>
              <p:nvPr/>
            </p:nvSpPr>
            <p:spPr bwMode="auto">
              <a:xfrm flipH="1">
                <a:off x="48" y="431"/>
                <a:ext cx="144" cy="0"/>
              </a:xfrm>
              <a:prstGeom prst="line">
                <a:avLst/>
              </a:prstGeom>
              <a:noFill/>
              <a:ln w="508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7" name="Line 26"/>
              <p:cNvSpPr>
                <a:spLocks noChangeShapeType="1"/>
              </p:cNvSpPr>
              <p:nvPr/>
            </p:nvSpPr>
            <p:spPr bwMode="auto">
              <a:xfrm flipH="1">
                <a:off x="96" y="479"/>
                <a:ext cx="48" cy="0"/>
              </a:xfrm>
              <a:prstGeom prst="line">
                <a:avLst/>
              </a:prstGeom>
              <a:noFill/>
              <a:ln w="508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F090B944-2A2E-4617-AA04-AA8980FA8BB3}" type="slidenum">
              <a:rPr kumimoji="0" lang="en-US" altLang="zh-CN" sz="1400" b="0" smtClean="0">
                <a:solidFill>
                  <a:schemeClr val="accent2"/>
                </a:solidFill>
              </a:rPr>
              <a:pPr>
                <a:spcBef>
                  <a:spcPct val="0"/>
                </a:spcBef>
                <a:buClrTx/>
                <a:buSzTx/>
                <a:buFontTx/>
                <a:buNone/>
              </a:pPr>
              <a:t>37</a:t>
            </a:fld>
            <a:r>
              <a:rPr kumimoji="0" lang="en-US" altLang="zh-CN" sz="1400" b="0" smtClean="0">
                <a:solidFill>
                  <a:schemeClr val="accent2"/>
                </a:solidFill>
              </a:rPr>
              <a:t>-</a:t>
            </a:r>
          </a:p>
        </p:txBody>
      </p:sp>
      <p:sp>
        <p:nvSpPr>
          <p:cNvPr id="39939" name="Rectangle 2"/>
          <p:cNvSpPr>
            <a:spLocks noGrp="1" noChangeArrowheads="1"/>
          </p:cNvSpPr>
          <p:nvPr>
            <p:ph type="title"/>
          </p:nvPr>
        </p:nvSpPr>
        <p:spPr/>
        <p:txBody>
          <a:bodyPr/>
          <a:lstStyle/>
          <a:p>
            <a:pPr eaLnBrk="1" hangingPunct="1"/>
            <a:r>
              <a:rPr lang="zh-CN" altLang="en-US" smtClean="0"/>
              <a:t>识别用例：考勤卡系统</a:t>
            </a:r>
            <a:endParaRPr lang="en-US" altLang="zh-CN" smtClean="0"/>
          </a:p>
        </p:txBody>
      </p:sp>
      <p:sp>
        <p:nvSpPr>
          <p:cNvPr id="496643" name="Text Box 3"/>
          <p:cNvSpPr txBox="1">
            <a:spLocks noChangeArrowheads="1"/>
          </p:cNvSpPr>
          <p:nvPr/>
        </p:nvSpPr>
        <p:spPr bwMode="auto">
          <a:xfrm>
            <a:off x="396875" y="1773238"/>
            <a:ext cx="8207375" cy="4064000"/>
          </a:xfrm>
          <a:prstGeom prst="rect">
            <a:avLst/>
          </a:prstGeom>
          <a:solidFill>
            <a:srgbClr val="CCFFFF"/>
          </a:solidFill>
          <a:ln w="9525">
            <a:solidFill>
              <a:srgbClr val="3366FF"/>
            </a:solidFill>
            <a:miter lim="800000"/>
            <a:headEnd/>
            <a:tailEnd/>
          </a:ln>
          <a:effectLst/>
        </p:spPr>
        <p:txBody>
          <a:bodyPr>
            <a:spAutoFit/>
          </a:bodyPr>
          <a:lstStyle/>
          <a:p>
            <a:pPr eaLnBrk="1" hangingPunct="1">
              <a:spcBef>
                <a:spcPct val="50000"/>
              </a:spcBef>
              <a:defRPr/>
            </a:pPr>
            <a:r>
              <a:rPr lang="zh-CN" altLang="en-US" sz="2000" b="1"/>
              <a:t>开发者</a:t>
            </a:r>
            <a:r>
              <a:rPr lang="zh-CN" altLang="en-US" sz="2000"/>
              <a:t>：谁将使用这个应用程序？</a:t>
            </a:r>
            <a:br>
              <a:rPr lang="zh-CN" altLang="en-US" sz="2000"/>
            </a:br>
            <a:r>
              <a:rPr lang="zh-CN" altLang="en-US" sz="2000" b="1"/>
              <a:t>客   户</a:t>
            </a:r>
            <a:r>
              <a:rPr lang="zh-CN" altLang="en-US" sz="2000"/>
              <a:t>：所有用它来</a:t>
            </a:r>
            <a:r>
              <a:rPr lang="zh-CN" altLang="en-US" sz="2000" b="1" u="sng">
                <a:solidFill>
                  <a:schemeClr val="folHlink"/>
                </a:solidFill>
                <a:effectLst>
                  <a:outerShdw blurRad="38100" dist="38100" dir="2700000" algn="tl">
                    <a:srgbClr val="000000"/>
                  </a:outerShdw>
                </a:effectLst>
              </a:rPr>
              <a:t>记录可记帐以及不可记帐的工时</a:t>
            </a:r>
            <a:r>
              <a:rPr lang="zh-CN" altLang="en-US" sz="2000"/>
              <a:t>的</a:t>
            </a:r>
            <a:r>
              <a:rPr lang="zh-CN" altLang="en-US" sz="2000" b="1" u="sng">
                <a:solidFill>
                  <a:schemeClr val="hlink"/>
                </a:solidFill>
                <a:effectLst>
                  <a:outerShdw blurRad="38100" dist="38100" dir="2700000" algn="tl">
                    <a:srgbClr val="000000"/>
                  </a:outerShdw>
                </a:effectLst>
              </a:rPr>
              <a:t>雇员</a:t>
            </a:r>
            <a:r>
              <a:rPr lang="zh-CN" altLang="en-US" sz="2000"/>
              <a:t/>
            </a:r>
            <a:br>
              <a:rPr lang="zh-CN" altLang="en-US" sz="2000"/>
            </a:br>
            <a:r>
              <a:rPr lang="en-US" altLang="zh-CN" sz="2000">
                <a:latin typeface="Times New Roman"/>
              </a:rPr>
              <a:t>……</a:t>
            </a:r>
            <a:r>
              <a:rPr lang="en-US" altLang="zh-CN" sz="2000"/>
              <a:t/>
            </a:r>
            <a:br>
              <a:rPr lang="en-US" altLang="zh-CN" sz="2000"/>
            </a:br>
            <a:r>
              <a:rPr lang="zh-CN" altLang="en-US" sz="2000" b="1"/>
              <a:t>开发者</a:t>
            </a:r>
            <a:r>
              <a:rPr lang="zh-CN" altLang="en-US" sz="2000"/>
              <a:t>：现在考勤卡应用程序是什么样的？</a:t>
            </a:r>
            <a:br>
              <a:rPr lang="zh-CN" altLang="en-US" sz="2000"/>
            </a:br>
            <a:r>
              <a:rPr lang="zh-CN" altLang="en-US" sz="2000" b="1"/>
              <a:t>客   户</a:t>
            </a:r>
            <a:r>
              <a:rPr lang="zh-CN" altLang="en-US" sz="2000"/>
              <a:t>：每半个月就用一个</a:t>
            </a:r>
            <a:r>
              <a:rPr lang="en-US" altLang="zh-CN" sz="2000"/>
              <a:t>Excel</a:t>
            </a:r>
            <a:r>
              <a:rPr lang="zh-CN" altLang="en-US" sz="2000"/>
              <a:t>表格来记录。每个雇员都将通过他的表格填好，然后用电子邮件发给我。这个表格相当标准：纵向是收费项目代码，横向是日期。雇员可以在每个条目上填写说明。</a:t>
            </a:r>
            <a:br>
              <a:rPr lang="zh-CN" altLang="en-US" sz="2000"/>
            </a:br>
            <a:r>
              <a:rPr lang="zh-CN" altLang="en-US" sz="2000" b="1"/>
              <a:t>开发者</a:t>
            </a:r>
            <a:r>
              <a:rPr lang="zh-CN" altLang="en-US" sz="2000"/>
              <a:t>：这个收费项目代码可以从什么地方得到？</a:t>
            </a:r>
            <a:br>
              <a:rPr lang="zh-CN" altLang="en-US" sz="2000"/>
            </a:br>
            <a:r>
              <a:rPr lang="en-US" altLang="zh-CN" sz="2000">
                <a:latin typeface="Times New Roman"/>
              </a:rPr>
              <a:t>……</a:t>
            </a:r>
            <a:r>
              <a:rPr lang="en-US" altLang="zh-CN" sz="2000"/>
              <a:t/>
            </a:r>
            <a:br>
              <a:rPr lang="en-US" altLang="zh-CN" sz="2000"/>
            </a:br>
            <a:r>
              <a:rPr lang="zh-CN" altLang="en-US" sz="2000" b="1"/>
              <a:t>开发者</a:t>
            </a:r>
            <a:r>
              <a:rPr lang="zh-CN" altLang="en-US" sz="2000"/>
              <a:t>：谁来</a:t>
            </a:r>
            <a:r>
              <a:rPr lang="zh-CN" altLang="en-US" sz="2000" b="1" u="sng">
                <a:solidFill>
                  <a:schemeClr val="folHlink"/>
                </a:solidFill>
                <a:effectLst>
                  <a:outerShdw blurRad="38100" dist="38100" dir="2700000" algn="tl">
                    <a:srgbClr val="000000"/>
                  </a:outerShdw>
                </a:effectLst>
              </a:rPr>
              <a:t>管理收费项目代码</a:t>
            </a:r>
            <a:r>
              <a:rPr lang="zh-CN" altLang="en-US" sz="2000"/>
              <a:t>？</a:t>
            </a:r>
            <a:br>
              <a:rPr lang="zh-CN" altLang="en-US" sz="2000"/>
            </a:br>
            <a:r>
              <a:rPr lang="zh-CN" altLang="en-US" sz="2000" b="1"/>
              <a:t>客   户</a:t>
            </a:r>
            <a:r>
              <a:rPr lang="zh-CN" altLang="en-US" sz="2000"/>
              <a:t>：嗯，必要的时候由我</a:t>
            </a:r>
            <a:r>
              <a:rPr lang="zh-CN" altLang="en-US" sz="2000" b="1" u="sng">
                <a:solidFill>
                  <a:schemeClr val="hlink"/>
                </a:solidFill>
                <a:effectLst>
                  <a:outerShdw blurRad="38100" dist="38100" dir="2700000" algn="tl">
                    <a:srgbClr val="000000"/>
                  </a:outerShdw>
                </a:effectLst>
              </a:rPr>
              <a:t>（业务经理）</a:t>
            </a:r>
            <a:r>
              <a:rPr lang="zh-CN" altLang="en-US" sz="2000"/>
              <a:t>来添加这个代码。而每个经理总会告诉他的下属应该填写什么。</a:t>
            </a:r>
            <a:br>
              <a:rPr lang="zh-CN" altLang="en-US" sz="2000"/>
            </a:br>
            <a:r>
              <a:rPr lang="en-US" altLang="zh-CN" sz="2000">
                <a:latin typeface="Times New Roman"/>
              </a:rPr>
              <a:t>……</a:t>
            </a:r>
            <a:endParaRPr lang="en-US" altLang="zh-CN" sz="2000"/>
          </a:p>
        </p:txBody>
      </p:sp>
      <p:pic>
        <p:nvPicPr>
          <p:cNvPr id="4966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25" y="2060575"/>
            <a:ext cx="2341563"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66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500" y="4149725"/>
            <a:ext cx="2341563"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96644"/>
                                        </p:tgtEl>
                                        <p:attrNameLst>
                                          <p:attrName>style.visibility</p:attrName>
                                        </p:attrNameLst>
                                      </p:cBhvr>
                                      <p:to>
                                        <p:strVal val="visible"/>
                                      </p:to>
                                    </p:set>
                                    <p:animEffect transition="in" filter="dissolve">
                                      <p:cBhvr>
                                        <p:cTn id="7" dur="500"/>
                                        <p:tgtEl>
                                          <p:spTgt spid="4966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96645"/>
                                        </p:tgtEl>
                                        <p:attrNameLst>
                                          <p:attrName>style.visibility</p:attrName>
                                        </p:attrNameLst>
                                      </p:cBhvr>
                                      <p:to>
                                        <p:strVal val="visible"/>
                                      </p:to>
                                    </p:set>
                                    <p:animEffect transition="in" filter="dissolve">
                                      <p:cBhvr>
                                        <p:cTn id="12" dur="500"/>
                                        <p:tgtEl>
                                          <p:spTgt spid="496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E0E9A24F-2940-4D33-970D-19A08B190788}" type="slidenum">
              <a:rPr kumimoji="0" lang="en-US" altLang="zh-CN" sz="1400" b="0" smtClean="0">
                <a:solidFill>
                  <a:schemeClr val="accent2"/>
                </a:solidFill>
              </a:rPr>
              <a:pPr>
                <a:spcBef>
                  <a:spcPct val="0"/>
                </a:spcBef>
                <a:buClrTx/>
                <a:buSzTx/>
                <a:buFontTx/>
                <a:buNone/>
              </a:pPr>
              <a:t>38</a:t>
            </a:fld>
            <a:r>
              <a:rPr kumimoji="0" lang="en-US" altLang="zh-CN" sz="1400" b="0" smtClean="0">
                <a:solidFill>
                  <a:schemeClr val="accent2"/>
                </a:solidFill>
              </a:rPr>
              <a:t>-</a:t>
            </a:r>
          </a:p>
        </p:txBody>
      </p:sp>
      <p:sp>
        <p:nvSpPr>
          <p:cNvPr id="40963" name="Rectangle 2"/>
          <p:cNvSpPr>
            <a:spLocks noGrp="1" noChangeArrowheads="1"/>
          </p:cNvSpPr>
          <p:nvPr>
            <p:ph type="title"/>
          </p:nvPr>
        </p:nvSpPr>
        <p:spPr/>
        <p:txBody>
          <a:bodyPr/>
          <a:lstStyle/>
          <a:p>
            <a:pPr eaLnBrk="1" hangingPunct="1"/>
            <a:r>
              <a:rPr lang="zh-CN" altLang="en-US" smtClean="0"/>
              <a:t>要点：用例止于系统边界</a:t>
            </a:r>
          </a:p>
        </p:txBody>
      </p:sp>
      <p:sp>
        <p:nvSpPr>
          <p:cNvPr id="40964" name="Rectangle 3"/>
          <p:cNvSpPr>
            <a:spLocks noChangeArrowheads="1"/>
          </p:cNvSpPr>
          <p:nvPr/>
        </p:nvSpPr>
        <p:spPr bwMode="auto">
          <a:xfrm>
            <a:off x="3995738" y="2420938"/>
            <a:ext cx="2808287" cy="2376487"/>
          </a:xfrm>
          <a:prstGeom prst="rect">
            <a:avLst/>
          </a:prstGeom>
          <a:solidFill>
            <a:srgbClr val="333333"/>
          </a:solidFill>
          <a:ln w="12700">
            <a:solidFill>
              <a:schemeClr val="tx1"/>
            </a:solidFill>
            <a:miter lim="800000"/>
            <a:headEnd type="none" w="sm" len="sm"/>
            <a:tailEnd type="none" w="sm" len="sm"/>
          </a:ln>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a:spcBef>
                <a:spcPct val="0"/>
              </a:spcBef>
              <a:buClrTx/>
              <a:buSzTx/>
              <a:buFontTx/>
              <a:buNone/>
            </a:pPr>
            <a:endParaRPr kumimoji="0" lang="zh-CN" altLang="en-US" sz="1800" b="0">
              <a:solidFill>
                <a:srgbClr val="000000"/>
              </a:solidFill>
              <a:latin typeface="Arial" charset="0"/>
            </a:endParaRPr>
          </a:p>
        </p:txBody>
      </p:sp>
      <p:sp>
        <p:nvSpPr>
          <p:cNvPr id="40965" name="Line 4"/>
          <p:cNvSpPr>
            <a:spLocks noChangeShapeType="1"/>
          </p:cNvSpPr>
          <p:nvPr/>
        </p:nvSpPr>
        <p:spPr bwMode="auto">
          <a:xfrm>
            <a:off x="2122488" y="2636838"/>
            <a:ext cx="1871662" cy="0"/>
          </a:xfrm>
          <a:prstGeom prst="line">
            <a:avLst/>
          </a:prstGeom>
          <a:noFill/>
          <a:ln w="381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40966" name="Line 5"/>
          <p:cNvSpPr>
            <a:spLocks noChangeShapeType="1"/>
          </p:cNvSpPr>
          <p:nvPr/>
        </p:nvSpPr>
        <p:spPr bwMode="auto">
          <a:xfrm flipH="1">
            <a:off x="2122488" y="3284538"/>
            <a:ext cx="1873250" cy="0"/>
          </a:xfrm>
          <a:prstGeom prst="line">
            <a:avLst/>
          </a:prstGeom>
          <a:noFill/>
          <a:ln w="381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40967" name="Line 6"/>
          <p:cNvSpPr>
            <a:spLocks noChangeShapeType="1"/>
          </p:cNvSpPr>
          <p:nvPr/>
        </p:nvSpPr>
        <p:spPr bwMode="auto">
          <a:xfrm>
            <a:off x="2122488" y="3932238"/>
            <a:ext cx="1873250" cy="0"/>
          </a:xfrm>
          <a:prstGeom prst="line">
            <a:avLst/>
          </a:prstGeom>
          <a:noFill/>
          <a:ln w="381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40968" name="Line 7"/>
          <p:cNvSpPr>
            <a:spLocks noChangeShapeType="1"/>
          </p:cNvSpPr>
          <p:nvPr/>
        </p:nvSpPr>
        <p:spPr bwMode="auto">
          <a:xfrm flipH="1">
            <a:off x="2122488" y="4581525"/>
            <a:ext cx="1873250" cy="0"/>
          </a:xfrm>
          <a:prstGeom prst="line">
            <a:avLst/>
          </a:prstGeom>
          <a:noFill/>
          <a:ln w="381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498696" name="Text Box 8"/>
          <p:cNvSpPr txBox="1">
            <a:spLocks noChangeArrowheads="1"/>
          </p:cNvSpPr>
          <p:nvPr/>
        </p:nvSpPr>
        <p:spPr bwMode="auto">
          <a:xfrm>
            <a:off x="468313" y="5157788"/>
            <a:ext cx="8207375" cy="519112"/>
          </a:xfrm>
          <a:prstGeom prst="rect">
            <a:avLst/>
          </a:prstGeom>
          <a:noFill/>
          <a:ln w="12700">
            <a:noFill/>
            <a:miter lim="800000"/>
            <a:headEnd type="none" w="sm" len="sm"/>
            <a:tailEnd type="none" w="sm" len="sm"/>
          </a:ln>
          <a:effectLst/>
        </p:spPr>
        <p:txBody>
          <a:bodyPr>
            <a:spAutoFit/>
          </a:bodyPr>
          <a:lstStyle/>
          <a:p>
            <a:pPr algn="ctr">
              <a:spcBef>
                <a:spcPct val="50000"/>
              </a:spcBef>
              <a:defRPr/>
            </a:pPr>
            <a:r>
              <a:rPr kumimoji="0" lang="zh-CN" altLang="en-US" sz="2800" b="1" u="sng">
                <a:solidFill>
                  <a:schemeClr val="hlink"/>
                </a:solidFill>
                <a:effectLst>
                  <a:outerShdw blurRad="38100" dist="38100" dir="2700000" algn="tl">
                    <a:srgbClr val="C0C0C0"/>
                  </a:outerShdw>
                </a:effectLst>
                <a:latin typeface="Arial" charset="0"/>
              </a:rPr>
              <a:t>描述交互，而不是内在的系统活动</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C486681B-D3F7-4133-9FB5-81793BBE34A5}" type="slidenum">
              <a:rPr kumimoji="0" lang="en-US" altLang="zh-CN" sz="1400" b="0" smtClean="0">
                <a:solidFill>
                  <a:schemeClr val="accent2"/>
                </a:solidFill>
              </a:rPr>
              <a:pPr>
                <a:spcBef>
                  <a:spcPct val="0"/>
                </a:spcBef>
                <a:buClrTx/>
                <a:buSzTx/>
                <a:buFontTx/>
                <a:buNone/>
              </a:pPr>
              <a:t>39</a:t>
            </a:fld>
            <a:r>
              <a:rPr kumimoji="0" lang="en-US" altLang="zh-CN" sz="1400" b="0" smtClean="0">
                <a:solidFill>
                  <a:schemeClr val="accent2"/>
                </a:solidFill>
              </a:rPr>
              <a:t>-</a:t>
            </a:r>
          </a:p>
        </p:txBody>
      </p:sp>
      <p:sp>
        <p:nvSpPr>
          <p:cNvPr id="41987" name="Rectangle 2"/>
          <p:cNvSpPr>
            <a:spLocks noGrp="1" noChangeArrowheads="1"/>
          </p:cNvSpPr>
          <p:nvPr>
            <p:ph type="title"/>
          </p:nvPr>
        </p:nvSpPr>
        <p:spPr/>
        <p:txBody>
          <a:bodyPr/>
          <a:lstStyle/>
          <a:p>
            <a:pPr eaLnBrk="1" hangingPunct="1"/>
            <a:r>
              <a:rPr lang="zh-CN" altLang="en-US" smtClean="0"/>
              <a:t>要点：有意义的目标</a:t>
            </a:r>
          </a:p>
        </p:txBody>
      </p:sp>
      <p:pic>
        <p:nvPicPr>
          <p:cNvPr id="4198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420938"/>
            <a:ext cx="403225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2924175"/>
            <a:ext cx="47879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B3494840-09FC-4BD7-BC6A-E4348E0671F1}" type="slidenum">
              <a:rPr kumimoji="0" lang="en-US" altLang="zh-CN" sz="1400" b="0" smtClean="0">
                <a:solidFill>
                  <a:schemeClr val="accent2"/>
                </a:solidFill>
              </a:rPr>
              <a:pPr>
                <a:spcBef>
                  <a:spcPct val="0"/>
                </a:spcBef>
                <a:buClrTx/>
                <a:buSzTx/>
                <a:buFontTx/>
                <a:buNone/>
              </a:pPr>
              <a:t>4</a:t>
            </a:fld>
            <a:r>
              <a:rPr kumimoji="0" lang="en-US" altLang="zh-CN" sz="1400" b="0" smtClean="0">
                <a:solidFill>
                  <a:schemeClr val="accent2"/>
                </a:solidFill>
              </a:rPr>
              <a:t>-</a:t>
            </a:r>
          </a:p>
        </p:txBody>
      </p:sp>
      <p:sp>
        <p:nvSpPr>
          <p:cNvPr id="6147" name="Rectangle 2"/>
          <p:cNvSpPr>
            <a:spLocks noGrp="1" noChangeArrowheads="1"/>
          </p:cNvSpPr>
          <p:nvPr>
            <p:ph type="title"/>
          </p:nvPr>
        </p:nvSpPr>
        <p:spPr/>
        <p:txBody>
          <a:bodyPr/>
          <a:lstStyle/>
          <a:p>
            <a:pPr eaLnBrk="1" hangingPunct="1"/>
            <a:r>
              <a:rPr lang="en-US" altLang="zh-CN" dirty="0" smtClean="0"/>
              <a:t>3.1 </a:t>
            </a:r>
            <a:r>
              <a:rPr lang="zh-CN" altLang="en-US" dirty="0" smtClean="0"/>
              <a:t>前言</a:t>
            </a:r>
            <a:r>
              <a:rPr lang="en-US" altLang="zh-CN" dirty="0"/>
              <a:t>——</a:t>
            </a:r>
            <a:r>
              <a:rPr lang="en-US" altLang="zh-CN" dirty="0" smtClean="0"/>
              <a:t>UML</a:t>
            </a:r>
            <a:r>
              <a:rPr lang="zh-CN" altLang="en-US" dirty="0" smtClean="0"/>
              <a:t>的局限性</a:t>
            </a:r>
          </a:p>
        </p:txBody>
      </p:sp>
      <p:sp>
        <p:nvSpPr>
          <p:cNvPr id="6148" name="Text Box 3"/>
          <p:cNvSpPr txBox="1">
            <a:spLocks noChangeArrowheads="1"/>
          </p:cNvSpPr>
          <p:nvPr/>
        </p:nvSpPr>
        <p:spPr bwMode="auto">
          <a:xfrm>
            <a:off x="611188" y="1746250"/>
            <a:ext cx="41767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en-US" altLang="zh-CN" sz="2800"/>
              <a:t>1. </a:t>
            </a:r>
            <a:r>
              <a:rPr lang="zh-CN" altLang="en-US" sz="2800"/>
              <a:t>用</a:t>
            </a:r>
            <a:r>
              <a:rPr lang="en-US" altLang="zh-CN" sz="2800"/>
              <a:t>UML</a:t>
            </a:r>
            <a:r>
              <a:rPr lang="zh-CN" altLang="en-US" sz="2800"/>
              <a:t>画图很容易</a:t>
            </a:r>
            <a:endParaRPr lang="en-US" altLang="zh-CN" sz="2800"/>
          </a:p>
        </p:txBody>
      </p:sp>
      <p:sp>
        <p:nvSpPr>
          <p:cNvPr id="6149" name="Text Box 5"/>
          <p:cNvSpPr txBox="1">
            <a:spLocks noChangeArrowheads="1"/>
          </p:cNvSpPr>
          <p:nvPr/>
        </p:nvSpPr>
        <p:spPr bwMode="auto">
          <a:xfrm>
            <a:off x="5291138" y="2220913"/>
            <a:ext cx="23764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800" u="sng">
                <a:solidFill>
                  <a:schemeClr val="folHlink"/>
                </a:solidFill>
              </a:rPr>
              <a:t>全心面对问题</a:t>
            </a:r>
            <a:endParaRPr lang="en-US" altLang="zh-CN" sz="2800" u="sng">
              <a:solidFill>
                <a:schemeClr val="folHlink"/>
              </a:solidFill>
            </a:endParaRPr>
          </a:p>
        </p:txBody>
      </p:sp>
      <p:sp>
        <p:nvSpPr>
          <p:cNvPr id="6150" name="Text Box 6"/>
          <p:cNvSpPr txBox="1">
            <a:spLocks noChangeArrowheads="1"/>
          </p:cNvSpPr>
          <p:nvPr/>
        </p:nvSpPr>
        <p:spPr bwMode="auto">
          <a:xfrm>
            <a:off x="539750" y="3429000"/>
            <a:ext cx="77041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zh-CN" sz="2800"/>
              <a:t>2</a:t>
            </a:r>
            <a:r>
              <a:rPr lang="zh-CN" altLang="en-US" sz="2800"/>
              <a:t>. </a:t>
            </a:r>
            <a:r>
              <a:rPr lang="zh-CN" altLang="zh-CN" sz="2800"/>
              <a:t>UML仅仅是一种表达形式</a:t>
            </a:r>
            <a:endParaRPr lang="en-US" altLang="zh-CN" sz="2800"/>
          </a:p>
        </p:txBody>
      </p:sp>
      <p:sp>
        <p:nvSpPr>
          <p:cNvPr id="6151" name="Rectangle 7"/>
          <p:cNvSpPr>
            <a:spLocks noChangeArrowheads="1"/>
          </p:cNvSpPr>
          <p:nvPr/>
        </p:nvSpPr>
        <p:spPr bwMode="auto">
          <a:xfrm>
            <a:off x="852488" y="3970338"/>
            <a:ext cx="78232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just" eaLnBrk="1" hangingPunct="1">
              <a:spcBef>
                <a:spcPct val="50000"/>
              </a:spcBef>
              <a:buClrTx/>
              <a:buSzTx/>
              <a:buFontTx/>
              <a:buNone/>
            </a:pPr>
            <a:r>
              <a:rPr lang="zh-CN" altLang="zh-CN" sz="2800" dirty="0"/>
              <a:t>用好UML首先需要掌握</a:t>
            </a:r>
            <a:r>
              <a:rPr lang="zh-CN" altLang="zh-CN" sz="2800" u="sng" dirty="0">
                <a:solidFill>
                  <a:schemeClr val="folHlink"/>
                </a:solidFill>
              </a:rPr>
              <a:t>OOAD的基本原则和方法</a:t>
            </a:r>
            <a:r>
              <a:rPr lang="zh-CN" altLang="zh-CN" sz="2800" dirty="0"/>
              <a:t>，并在一定的</a:t>
            </a:r>
            <a:r>
              <a:rPr lang="zh-CN" altLang="zh-CN" sz="2800" u="sng" dirty="0">
                <a:solidFill>
                  <a:schemeClr val="folHlink"/>
                </a:solidFill>
              </a:rPr>
              <a:t>软件开发过程</a:t>
            </a:r>
            <a:r>
              <a:rPr lang="zh-CN" altLang="zh-CN" sz="2800" dirty="0"/>
              <a:t>（如统一过程UP/USDP/RUP、XP等）的指导下进行有取舍的运用</a:t>
            </a:r>
            <a:endParaRPr lang="en-US" altLang="zh-CN" sz="2800" dirty="0"/>
          </a:p>
        </p:txBody>
      </p:sp>
      <p:sp>
        <p:nvSpPr>
          <p:cNvPr id="6152" name="Rectangle 8"/>
          <p:cNvSpPr>
            <a:spLocks noChangeArrowheads="1"/>
          </p:cNvSpPr>
          <p:nvPr/>
        </p:nvSpPr>
        <p:spPr bwMode="auto">
          <a:xfrm>
            <a:off x="1038225" y="2224088"/>
            <a:ext cx="4451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lang="zh-CN" altLang="en-US" sz="2800" u="sng">
                <a:solidFill>
                  <a:schemeClr val="folHlink"/>
                </a:solidFill>
              </a:rPr>
              <a:t>但知道要画什么是困难的！</a:t>
            </a:r>
            <a:endParaRPr lang="en-US" altLang="zh-CN" sz="2800" u="sng">
              <a:solidFill>
                <a:schemeClr val="folHlink"/>
              </a:solidFill>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F4DB0760-72E5-4C99-BC61-AFCB52E77D43}" type="slidenum">
              <a:rPr kumimoji="0" lang="en-US" altLang="zh-CN" sz="1400" b="0" smtClean="0">
                <a:solidFill>
                  <a:schemeClr val="accent2"/>
                </a:solidFill>
              </a:rPr>
              <a:pPr>
                <a:spcBef>
                  <a:spcPct val="0"/>
                </a:spcBef>
                <a:buClrTx/>
                <a:buSzTx/>
                <a:buFontTx/>
                <a:buNone/>
              </a:pPr>
              <a:t>40</a:t>
            </a:fld>
            <a:r>
              <a:rPr kumimoji="0" lang="en-US" altLang="zh-CN" sz="1400" b="0" smtClean="0">
                <a:solidFill>
                  <a:schemeClr val="accent2"/>
                </a:solidFill>
              </a:rPr>
              <a:t>-</a:t>
            </a:r>
          </a:p>
        </p:txBody>
      </p:sp>
      <p:sp>
        <p:nvSpPr>
          <p:cNvPr id="43011" name="Rectangle 2"/>
          <p:cNvSpPr>
            <a:spLocks noGrp="1" noChangeArrowheads="1"/>
          </p:cNvSpPr>
          <p:nvPr>
            <p:ph type="title"/>
          </p:nvPr>
        </p:nvSpPr>
        <p:spPr/>
        <p:txBody>
          <a:bodyPr/>
          <a:lstStyle/>
          <a:p>
            <a:pPr eaLnBrk="1" hangingPunct="1"/>
            <a:r>
              <a:rPr lang="zh-CN" altLang="en-US" smtClean="0"/>
              <a:t>要点：结果值由系统生成</a:t>
            </a:r>
          </a:p>
        </p:txBody>
      </p:sp>
      <p:pic>
        <p:nvPicPr>
          <p:cNvPr id="430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2781300"/>
            <a:ext cx="353695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01764" name="Text Box 4"/>
          <p:cNvSpPr txBox="1">
            <a:spLocks noChangeArrowheads="1"/>
          </p:cNvSpPr>
          <p:nvPr/>
        </p:nvSpPr>
        <p:spPr bwMode="auto">
          <a:xfrm>
            <a:off x="1331913" y="4437063"/>
            <a:ext cx="6335712" cy="519112"/>
          </a:xfrm>
          <a:prstGeom prst="rect">
            <a:avLst/>
          </a:prstGeom>
          <a:noFill/>
          <a:ln w="12700">
            <a:noFill/>
            <a:miter lim="800000"/>
            <a:headEnd type="none" w="sm" len="sm"/>
            <a:tailEnd type="none" w="sm" len="sm"/>
          </a:ln>
          <a:effectLst/>
        </p:spPr>
        <p:txBody>
          <a:bodyPr>
            <a:spAutoFit/>
          </a:bodyPr>
          <a:lstStyle/>
          <a:p>
            <a:pPr algn="ctr">
              <a:spcBef>
                <a:spcPct val="50000"/>
              </a:spcBef>
              <a:defRPr/>
            </a:pPr>
            <a:r>
              <a:rPr kumimoji="0" lang="zh-CN" altLang="en-US" sz="2800" b="1" u="sng">
                <a:solidFill>
                  <a:schemeClr val="hlink"/>
                </a:solidFill>
                <a:effectLst>
                  <a:outerShdw blurRad="38100" dist="38100" dir="2700000" algn="tl">
                    <a:srgbClr val="C0C0C0"/>
                  </a:outerShdw>
                </a:effectLst>
                <a:latin typeface="Arial" charset="0"/>
              </a:rPr>
              <a:t>系统需要处理的，由系统生成</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12C78DB8-8B6A-416D-A16C-47165BD139D7}" type="slidenum">
              <a:rPr kumimoji="0" lang="en-US" altLang="zh-CN" sz="1400" b="0" smtClean="0">
                <a:solidFill>
                  <a:schemeClr val="accent2"/>
                </a:solidFill>
              </a:rPr>
              <a:pPr>
                <a:spcBef>
                  <a:spcPct val="0"/>
                </a:spcBef>
                <a:buClrTx/>
                <a:buSzTx/>
                <a:buFontTx/>
                <a:buNone/>
              </a:pPr>
              <a:t>41</a:t>
            </a:fld>
            <a:r>
              <a:rPr kumimoji="0" lang="en-US" altLang="zh-CN" sz="1400" b="0" smtClean="0">
                <a:solidFill>
                  <a:schemeClr val="accent2"/>
                </a:solidFill>
              </a:rPr>
              <a:t>-</a:t>
            </a:r>
          </a:p>
        </p:txBody>
      </p:sp>
      <p:sp>
        <p:nvSpPr>
          <p:cNvPr id="44035" name="Rectangle 2"/>
          <p:cNvSpPr>
            <a:spLocks noGrp="1" noChangeArrowheads="1"/>
          </p:cNvSpPr>
          <p:nvPr>
            <p:ph type="title"/>
          </p:nvPr>
        </p:nvSpPr>
        <p:spPr/>
        <p:txBody>
          <a:bodyPr/>
          <a:lstStyle/>
          <a:p>
            <a:pPr eaLnBrk="1" hangingPunct="1"/>
            <a:r>
              <a:rPr lang="zh-CN" altLang="en-US" sz="4000" smtClean="0"/>
              <a:t>要点：业务语言而非技术语言</a:t>
            </a:r>
          </a:p>
        </p:txBody>
      </p:sp>
      <p:sp>
        <p:nvSpPr>
          <p:cNvPr id="44036" name="Rectangle 3"/>
          <p:cNvSpPr>
            <a:spLocks noGrp="1" noChangeArrowheads="1"/>
          </p:cNvSpPr>
          <p:nvPr>
            <p:ph type="body" idx="1"/>
          </p:nvPr>
        </p:nvSpPr>
        <p:spPr/>
        <p:txBody>
          <a:bodyPr/>
          <a:lstStyle/>
          <a:p>
            <a:pPr eaLnBrk="1" hangingPunct="1"/>
            <a:r>
              <a:rPr lang="zh-CN" altLang="en-US" smtClean="0"/>
              <a:t>用户词汇，而不是技术词汇</a:t>
            </a:r>
          </a:p>
          <a:p>
            <a:pPr lvl="1" eaLnBrk="1" hangingPunct="1"/>
            <a:r>
              <a:rPr lang="zh-CN" altLang="en-US" smtClean="0"/>
              <a:t>如：发票，商品，洗衣机</a:t>
            </a:r>
          </a:p>
          <a:p>
            <a:pPr lvl="1" eaLnBrk="1" hangingPunct="1"/>
            <a:r>
              <a:rPr lang="zh-CN" altLang="en-US" smtClean="0"/>
              <a:t>而不是：记录，字段，</a:t>
            </a:r>
            <a:r>
              <a:rPr lang="en-US" altLang="zh-CN" smtClean="0"/>
              <a:t>COM</a:t>
            </a:r>
            <a:r>
              <a:rPr lang="zh-CN" altLang="en-US" smtClean="0"/>
              <a:t>，</a:t>
            </a:r>
            <a:r>
              <a:rPr lang="en-US" altLang="zh-CN" smtClean="0"/>
              <a:t>C++</a:t>
            </a:r>
            <a:r>
              <a:rPr lang="zh-CN" altLang="en-US" smtClean="0"/>
              <a:t>等</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E9B6C725-A526-42CF-9E7A-1958458A5C23}" type="slidenum">
              <a:rPr kumimoji="0" lang="en-US" altLang="zh-CN" sz="1400" b="0" smtClean="0">
                <a:solidFill>
                  <a:schemeClr val="accent2"/>
                </a:solidFill>
              </a:rPr>
              <a:pPr>
                <a:spcBef>
                  <a:spcPct val="0"/>
                </a:spcBef>
                <a:buClrTx/>
                <a:buSzTx/>
                <a:buFontTx/>
                <a:buNone/>
              </a:pPr>
              <a:t>42</a:t>
            </a:fld>
            <a:r>
              <a:rPr kumimoji="0" lang="en-US" altLang="zh-CN" sz="1400" b="0" smtClean="0">
                <a:solidFill>
                  <a:schemeClr val="accent2"/>
                </a:solidFill>
              </a:rPr>
              <a:t>-</a:t>
            </a:r>
          </a:p>
        </p:txBody>
      </p:sp>
      <p:sp>
        <p:nvSpPr>
          <p:cNvPr id="45059" name="Rectangle 2"/>
          <p:cNvSpPr>
            <a:spLocks noGrp="1" noChangeArrowheads="1"/>
          </p:cNvSpPr>
          <p:nvPr>
            <p:ph type="title"/>
          </p:nvPr>
        </p:nvSpPr>
        <p:spPr/>
        <p:txBody>
          <a:bodyPr/>
          <a:lstStyle/>
          <a:p>
            <a:pPr eaLnBrk="1" hangingPunct="1"/>
            <a:r>
              <a:rPr lang="zh-CN" altLang="en-US" sz="4000" smtClean="0"/>
              <a:t>要点：用户观点而非系统观点</a:t>
            </a:r>
          </a:p>
        </p:txBody>
      </p:sp>
      <p:pic>
        <p:nvPicPr>
          <p:cNvPr id="4506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63" y="2205038"/>
            <a:ext cx="4321175" cy="278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638" y="2278063"/>
            <a:ext cx="4537075"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4837" name="Text Box 5"/>
          <p:cNvSpPr txBox="1">
            <a:spLocks noChangeArrowheads="1"/>
          </p:cNvSpPr>
          <p:nvPr/>
        </p:nvSpPr>
        <p:spPr bwMode="auto">
          <a:xfrm>
            <a:off x="1474788" y="5157788"/>
            <a:ext cx="2305050" cy="457200"/>
          </a:xfrm>
          <a:prstGeom prst="rect">
            <a:avLst/>
          </a:prstGeom>
          <a:noFill/>
          <a:ln w="9525">
            <a:noFill/>
            <a:miter lim="800000"/>
            <a:headEnd/>
            <a:tailEnd/>
          </a:ln>
          <a:effectLst/>
        </p:spPr>
        <p:txBody>
          <a:bodyPr>
            <a:spAutoFit/>
          </a:bodyPr>
          <a:lstStyle/>
          <a:p>
            <a:pPr algn="ctr">
              <a:spcBef>
                <a:spcPct val="50000"/>
              </a:spcBef>
              <a:defRPr/>
            </a:pPr>
            <a:r>
              <a:rPr kumimoji="0" lang="zh-CN" altLang="en-US" b="1">
                <a:solidFill>
                  <a:schemeClr val="hlink"/>
                </a:solidFill>
                <a:effectLst>
                  <a:outerShdw blurRad="38100" dist="38100" dir="2700000" algn="tl">
                    <a:srgbClr val="C0C0C0"/>
                  </a:outerShdw>
                </a:effectLst>
                <a:latin typeface="Arial" charset="0"/>
              </a:rPr>
              <a:t>用户观点</a:t>
            </a:r>
          </a:p>
        </p:txBody>
      </p:sp>
      <p:sp>
        <p:nvSpPr>
          <p:cNvPr id="504838" name="Text Box 6"/>
          <p:cNvSpPr txBox="1">
            <a:spLocks noChangeArrowheads="1"/>
          </p:cNvSpPr>
          <p:nvPr/>
        </p:nvSpPr>
        <p:spPr bwMode="auto">
          <a:xfrm>
            <a:off x="5148263" y="5132388"/>
            <a:ext cx="2305050" cy="457200"/>
          </a:xfrm>
          <a:prstGeom prst="rect">
            <a:avLst/>
          </a:prstGeom>
          <a:noFill/>
          <a:ln w="9525">
            <a:noFill/>
            <a:miter lim="800000"/>
            <a:headEnd/>
            <a:tailEnd/>
          </a:ln>
          <a:effectLst/>
        </p:spPr>
        <p:txBody>
          <a:bodyPr>
            <a:spAutoFit/>
          </a:bodyPr>
          <a:lstStyle/>
          <a:p>
            <a:pPr algn="ctr">
              <a:spcBef>
                <a:spcPct val="50000"/>
              </a:spcBef>
              <a:defRPr/>
            </a:pPr>
            <a:r>
              <a:rPr kumimoji="0" lang="zh-CN" altLang="en-US" b="1">
                <a:solidFill>
                  <a:schemeClr val="hlink"/>
                </a:solidFill>
                <a:effectLst>
                  <a:outerShdw blurRad="38100" dist="38100" dir="2700000" algn="tl">
                    <a:srgbClr val="C0C0C0"/>
                  </a:outerShdw>
                </a:effectLst>
                <a:latin typeface="Arial" charset="0"/>
              </a:rPr>
              <a:t>系统观点</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EB9B4481-A8BC-44E9-BAD0-1449DA5DE06D}" type="slidenum">
              <a:rPr kumimoji="0" lang="en-US" altLang="zh-CN" sz="1400" b="0" smtClean="0">
                <a:solidFill>
                  <a:schemeClr val="accent2"/>
                </a:solidFill>
              </a:rPr>
              <a:pPr>
                <a:spcBef>
                  <a:spcPct val="0"/>
                </a:spcBef>
                <a:buClrTx/>
                <a:buSzTx/>
                <a:buFontTx/>
                <a:buNone/>
              </a:pPr>
              <a:t>43</a:t>
            </a:fld>
            <a:r>
              <a:rPr kumimoji="0" lang="en-US" altLang="zh-CN" sz="1400" b="0" smtClean="0">
                <a:solidFill>
                  <a:schemeClr val="accent2"/>
                </a:solidFill>
              </a:rPr>
              <a:t>-</a:t>
            </a:r>
          </a:p>
        </p:txBody>
      </p:sp>
      <p:sp>
        <p:nvSpPr>
          <p:cNvPr id="46083" name="Rectangle 2"/>
          <p:cNvSpPr>
            <a:spLocks noGrp="1" noChangeArrowheads="1"/>
          </p:cNvSpPr>
          <p:nvPr>
            <p:ph type="title"/>
          </p:nvPr>
        </p:nvSpPr>
        <p:spPr/>
        <p:txBody>
          <a:bodyPr/>
          <a:lstStyle/>
          <a:p>
            <a:pPr eaLnBrk="1" hangingPunct="1"/>
            <a:r>
              <a:rPr lang="zh-CN" altLang="en-US" smtClean="0"/>
              <a:t>用例的命名</a:t>
            </a:r>
          </a:p>
        </p:txBody>
      </p:sp>
      <p:sp>
        <p:nvSpPr>
          <p:cNvPr id="46084" name="Rectangle 3"/>
          <p:cNvSpPr>
            <a:spLocks noGrp="1" noChangeArrowheads="1"/>
          </p:cNvSpPr>
          <p:nvPr>
            <p:ph type="body" sz="half" idx="1"/>
          </p:nvPr>
        </p:nvSpPr>
        <p:spPr>
          <a:xfrm>
            <a:off x="684213" y="1628775"/>
            <a:ext cx="7772400" cy="2155825"/>
          </a:xfrm>
        </p:spPr>
        <p:txBody>
          <a:bodyPr/>
          <a:lstStyle/>
          <a:p>
            <a:pPr eaLnBrk="1" hangingPunct="1"/>
            <a:r>
              <a:rPr lang="zh-CN" altLang="en-US" smtClean="0"/>
              <a:t>执行者视角：</a:t>
            </a:r>
          </a:p>
          <a:p>
            <a:pPr lvl="1" eaLnBrk="1" hangingPunct="1"/>
            <a:r>
              <a:rPr lang="zh-CN" altLang="en-US" smtClean="0"/>
              <a:t>（状语）动词</a:t>
            </a:r>
            <a:r>
              <a:rPr lang="en-US" altLang="zh-CN" smtClean="0"/>
              <a:t>+</a:t>
            </a:r>
            <a:r>
              <a:rPr lang="zh-CN" altLang="en-US" smtClean="0"/>
              <a:t>（定语</a:t>
            </a:r>
            <a:r>
              <a:rPr lang="en-US" altLang="zh-CN" smtClean="0"/>
              <a:t>+ </a:t>
            </a:r>
            <a:r>
              <a:rPr lang="zh-CN" altLang="en-US" smtClean="0"/>
              <a:t>）宾语</a:t>
            </a:r>
          </a:p>
        </p:txBody>
      </p:sp>
      <p:pic>
        <p:nvPicPr>
          <p:cNvPr id="4608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105150"/>
            <a:ext cx="7056438"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0477AC76-6224-464C-A6FE-AB1C4A67907A}" type="slidenum">
              <a:rPr kumimoji="0" lang="en-US" altLang="zh-CN" sz="1400" b="0" smtClean="0">
                <a:solidFill>
                  <a:schemeClr val="accent2"/>
                </a:solidFill>
              </a:rPr>
              <a:pPr>
                <a:spcBef>
                  <a:spcPct val="0"/>
                </a:spcBef>
                <a:buClrTx/>
                <a:buSzTx/>
                <a:buFontTx/>
                <a:buNone/>
              </a:pPr>
              <a:t>44</a:t>
            </a:fld>
            <a:r>
              <a:rPr kumimoji="0" lang="en-US" altLang="zh-CN" sz="1400" b="0" smtClean="0">
                <a:solidFill>
                  <a:schemeClr val="accent2"/>
                </a:solidFill>
              </a:rPr>
              <a:t>-</a:t>
            </a:r>
          </a:p>
        </p:txBody>
      </p:sp>
      <p:sp>
        <p:nvSpPr>
          <p:cNvPr id="47107" name="Rectangle 2"/>
          <p:cNvSpPr>
            <a:spLocks noGrp="1" noChangeArrowheads="1"/>
          </p:cNvSpPr>
          <p:nvPr>
            <p:ph type="title"/>
          </p:nvPr>
        </p:nvSpPr>
        <p:spPr/>
        <p:txBody>
          <a:bodyPr/>
          <a:lstStyle/>
          <a:p>
            <a:pPr eaLnBrk="1" hangingPunct="1"/>
            <a:r>
              <a:rPr lang="zh-CN" altLang="en-US" smtClean="0"/>
              <a:t>用例粒度</a:t>
            </a:r>
            <a:r>
              <a:rPr lang="en-US" altLang="zh-CN" smtClean="0"/>
              <a:t>-1</a:t>
            </a:r>
          </a:p>
        </p:txBody>
      </p:sp>
      <p:sp>
        <p:nvSpPr>
          <p:cNvPr id="47108" name="Rectangle 3"/>
          <p:cNvSpPr>
            <a:spLocks noGrp="1" noChangeArrowheads="1"/>
          </p:cNvSpPr>
          <p:nvPr>
            <p:ph type="body" idx="1"/>
          </p:nvPr>
        </p:nvSpPr>
        <p:spPr>
          <a:xfrm>
            <a:off x="611188" y="1628775"/>
            <a:ext cx="7848600" cy="4465638"/>
          </a:xfrm>
        </p:spPr>
        <p:txBody>
          <a:bodyPr/>
          <a:lstStyle/>
          <a:p>
            <a:pPr eaLnBrk="1" hangingPunct="1"/>
            <a:r>
              <a:rPr lang="zh-CN" altLang="en-US" smtClean="0"/>
              <a:t>最常犯错误：粒度过细，陷入功能分解</a:t>
            </a:r>
          </a:p>
          <a:p>
            <a:pPr lvl="1" eaLnBrk="1" hangingPunct="1"/>
            <a:r>
              <a:rPr lang="zh-CN" altLang="en-US" smtClean="0"/>
              <a:t>过细的粒度，一般都会导致技术语言的描述，而不再是业务语言</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3F345121-0350-411D-88D1-38342CC1F238}" type="slidenum">
              <a:rPr kumimoji="0" lang="en-US" altLang="zh-CN" sz="1400" b="0" smtClean="0">
                <a:solidFill>
                  <a:schemeClr val="accent2"/>
                </a:solidFill>
              </a:rPr>
              <a:pPr>
                <a:spcBef>
                  <a:spcPct val="0"/>
                </a:spcBef>
                <a:buClrTx/>
                <a:buSzTx/>
                <a:buFontTx/>
                <a:buNone/>
              </a:pPr>
              <a:t>45</a:t>
            </a:fld>
            <a:r>
              <a:rPr kumimoji="0" lang="en-US" altLang="zh-CN" sz="1400" b="0" smtClean="0">
                <a:solidFill>
                  <a:schemeClr val="accent2"/>
                </a:solidFill>
              </a:rPr>
              <a:t>-</a:t>
            </a:r>
          </a:p>
        </p:txBody>
      </p:sp>
      <p:sp>
        <p:nvSpPr>
          <p:cNvPr id="48131" name="Rectangle 2"/>
          <p:cNvSpPr>
            <a:spLocks noGrp="1" noChangeArrowheads="1"/>
          </p:cNvSpPr>
          <p:nvPr>
            <p:ph type="title"/>
          </p:nvPr>
        </p:nvSpPr>
        <p:spPr/>
        <p:txBody>
          <a:bodyPr/>
          <a:lstStyle/>
          <a:p>
            <a:pPr eaLnBrk="1" hangingPunct="1"/>
            <a:r>
              <a:rPr lang="zh-CN" altLang="en-US" smtClean="0"/>
              <a:t>用例粒度</a:t>
            </a:r>
            <a:r>
              <a:rPr lang="en-US" altLang="zh-CN" smtClean="0"/>
              <a:t>-2</a:t>
            </a:r>
          </a:p>
        </p:txBody>
      </p:sp>
      <p:sp>
        <p:nvSpPr>
          <p:cNvPr id="48132" name="Rectangle 3"/>
          <p:cNvSpPr>
            <a:spLocks noGrp="1" noChangeArrowheads="1"/>
          </p:cNvSpPr>
          <p:nvPr>
            <p:ph type="body" idx="1"/>
          </p:nvPr>
        </p:nvSpPr>
        <p:spPr/>
        <p:txBody>
          <a:bodyPr/>
          <a:lstStyle/>
          <a:p>
            <a:pPr eaLnBrk="1" hangingPunct="1"/>
            <a:r>
              <a:rPr lang="zh-CN" altLang="en-US" dirty="0" smtClean="0"/>
              <a:t>把步骤当用例</a:t>
            </a:r>
          </a:p>
          <a:p>
            <a:pPr eaLnBrk="1" hangingPunct="1"/>
            <a:endParaRPr lang="zh-CN" altLang="en-US" dirty="0" smtClean="0"/>
          </a:p>
          <a:p>
            <a:pPr eaLnBrk="1" hangingPunct="1"/>
            <a:endParaRPr lang="zh-CN" altLang="en-US" dirty="0" smtClean="0"/>
          </a:p>
          <a:p>
            <a:pPr eaLnBrk="1" hangingPunct="1"/>
            <a:endParaRPr lang="zh-CN" altLang="en-US" dirty="0" smtClean="0"/>
          </a:p>
          <a:p>
            <a:pPr eaLnBrk="1" hangingPunct="1"/>
            <a:r>
              <a:rPr lang="zh-CN" altLang="en-US" dirty="0" smtClean="0"/>
              <a:t>把系统活动当用例</a:t>
            </a:r>
          </a:p>
        </p:txBody>
      </p:sp>
      <p:pic>
        <p:nvPicPr>
          <p:cNvPr id="4813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300" y="1628775"/>
            <a:ext cx="4033838" cy="147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2781300"/>
            <a:ext cx="5832475" cy="152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4076700"/>
            <a:ext cx="4529137"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8132">
                                            <p:txEl>
                                              <p:pRg st="0" end="0"/>
                                            </p:txEl>
                                          </p:spTgt>
                                        </p:tgtEl>
                                        <p:attrNameLst>
                                          <p:attrName>style.visibility</p:attrName>
                                        </p:attrNameLst>
                                      </p:cBhvr>
                                      <p:to>
                                        <p:strVal val="visible"/>
                                      </p:to>
                                    </p:set>
                                    <p:animEffect transition="in" filter="wipe(left)">
                                      <p:cBhvr>
                                        <p:cTn id="7" dur="500"/>
                                        <p:tgtEl>
                                          <p:spTgt spid="48132">
                                            <p:txEl>
                                              <p:pRg st="0" end="0"/>
                                            </p:txEl>
                                          </p:spTgt>
                                        </p:tgtEl>
                                      </p:cBhvr>
                                    </p:animEffect>
                                  </p:childTnLst>
                                </p:cTn>
                              </p:par>
                            </p:childTnLst>
                          </p:cTn>
                        </p:par>
                        <p:par>
                          <p:cTn id="8" fill="hold">
                            <p:stCondLst>
                              <p:cond delay="500"/>
                            </p:stCondLst>
                            <p:childTnLst>
                              <p:par>
                                <p:cTn id="9" presetID="6" presetClass="entr" presetSubtype="16" fill="hold" nodeType="afterEffect">
                                  <p:stCondLst>
                                    <p:cond delay="0"/>
                                  </p:stCondLst>
                                  <p:childTnLst>
                                    <p:set>
                                      <p:cBhvr>
                                        <p:cTn id="10" dur="1" fill="hold">
                                          <p:stCondLst>
                                            <p:cond delay="0"/>
                                          </p:stCondLst>
                                        </p:cTn>
                                        <p:tgtEl>
                                          <p:spTgt spid="48133"/>
                                        </p:tgtEl>
                                        <p:attrNameLst>
                                          <p:attrName>style.visibility</p:attrName>
                                        </p:attrNameLst>
                                      </p:cBhvr>
                                      <p:to>
                                        <p:strVal val="visible"/>
                                      </p:to>
                                    </p:set>
                                    <p:animEffect transition="in" filter="circle(in)">
                                      <p:cBhvr>
                                        <p:cTn id="11" dur="1250"/>
                                        <p:tgtEl>
                                          <p:spTgt spid="48133"/>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5" fill="hold" nodeType="clickEffect">
                                  <p:stCondLst>
                                    <p:cond delay="0"/>
                                  </p:stCondLst>
                                  <p:childTnLst>
                                    <p:set>
                                      <p:cBhvr>
                                        <p:cTn id="15" dur="1" fill="hold">
                                          <p:stCondLst>
                                            <p:cond delay="0"/>
                                          </p:stCondLst>
                                        </p:cTn>
                                        <p:tgtEl>
                                          <p:spTgt spid="48134"/>
                                        </p:tgtEl>
                                        <p:attrNameLst>
                                          <p:attrName>style.visibility</p:attrName>
                                        </p:attrNameLst>
                                      </p:cBhvr>
                                      <p:to>
                                        <p:strVal val="visible"/>
                                      </p:to>
                                    </p:set>
                                    <p:animEffect transition="in" filter="randombar(vertical)">
                                      <p:cBhvr>
                                        <p:cTn id="16" dur="500"/>
                                        <p:tgtEl>
                                          <p:spTgt spid="48134"/>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8132">
                                            <p:txEl>
                                              <p:pRg st="4" end="4"/>
                                            </p:txEl>
                                          </p:spTgt>
                                        </p:tgtEl>
                                        <p:attrNameLst>
                                          <p:attrName>style.visibility</p:attrName>
                                        </p:attrNameLst>
                                      </p:cBhvr>
                                      <p:to>
                                        <p:strVal val="visible"/>
                                      </p:to>
                                    </p:set>
                                    <p:animEffect transition="in" filter="fade">
                                      <p:cBhvr>
                                        <p:cTn id="21" dur="1000"/>
                                        <p:tgtEl>
                                          <p:spTgt spid="48132">
                                            <p:txEl>
                                              <p:pRg st="4" end="4"/>
                                            </p:txEl>
                                          </p:spTgt>
                                        </p:tgtEl>
                                      </p:cBhvr>
                                    </p:animEffect>
                                    <p:anim calcmode="lin" valueType="num">
                                      <p:cBhvr>
                                        <p:cTn id="22" dur="1000" fill="hold"/>
                                        <p:tgtEl>
                                          <p:spTgt spid="4813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8132">
                                            <p:txEl>
                                              <p:pRg st="4" end="4"/>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21" presetClass="entr" presetSubtype="3" fill="hold" nodeType="afterEffect">
                                  <p:stCondLst>
                                    <p:cond delay="0"/>
                                  </p:stCondLst>
                                  <p:childTnLst>
                                    <p:set>
                                      <p:cBhvr>
                                        <p:cTn id="26" dur="1" fill="hold">
                                          <p:stCondLst>
                                            <p:cond delay="0"/>
                                          </p:stCondLst>
                                        </p:cTn>
                                        <p:tgtEl>
                                          <p:spTgt spid="48135"/>
                                        </p:tgtEl>
                                        <p:attrNameLst>
                                          <p:attrName>style.visibility</p:attrName>
                                        </p:attrNameLst>
                                      </p:cBhvr>
                                      <p:to>
                                        <p:strVal val="visible"/>
                                      </p:to>
                                    </p:set>
                                    <p:animEffect transition="in" filter="wheel(3)">
                                      <p:cBhvr>
                                        <p:cTn id="27" dur="1000"/>
                                        <p:tgtEl>
                                          <p:spTgt spid="48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F9C6225C-02B9-4DEB-84AD-EC844D4ED95B}" type="slidenum">
              <a:rPr kumimoji="0" lang="en-US" altLang="zh-CN" sz="1400" b="0" smtClean="0">
                <a:solidFill>
                  <a:schemeClr val="accent2"/>
                </a:solidFill>
              </a:rPr>
              <a:pPr>
                <a:spcBef>
                  <a:spcPct val="0"/>
                </a:spcBef>
                <a:buClrTx/>
                <a:buSzTx/>
                <a:buFontTx/>
                <a:buNone/>
              </a:pPr>
              <a:t>46</a:t>
            </a:fld>
            <a:r>
              <a:rPr kumimoji="0" lang="en-US" altLang="zh-CN" sz="1400" b="0" smtClean="0">
                <a:solidFill>
                  <a:schemeClr val="accent2"/>
                </a:solidFill>
              </a:rPr>
              <a:t>-</a:t>
            </a:r>
          </a:p>
        </p:txBody>
      </p:sp>
      <p:sp>
        <p:nvSpPr>
          <p:cNvPr id="49155" name="Rectangle 2"/>
          <p:cNvSpPr>
            <a:spLocks noGrp="1" noChangeArrowheads="1"/>
          </p:cNvSpPr>
          <p:nvPr>
            <p:ph type="title"/>
          </p:nvPr>
        </p:nvSpPr>
        <p:spPr/>
        <p:txBody>
          <a:bodyPr/>
          <a:lstStyle/>
          <a:p>
            <a:pPr eaLnBrk="1" hangingPunct="1"/>
            <a:r>
              <a:rPr lang="zh-CN" altLang="en-US" smtClean="0"/>
              <a:t>用例粒度</a:t>
            </a:r>
            <a:r>
              <a:rPr lang="en-US" altLang="zh-CN" smtClean="0"/>
              <a:t>-3</a:t>
            </a:r>
          </a:p>
        </p:txBody>
      </p:sp>
      <p:sp>
        <p:nvSpPr>
          <p:cNvPr id="49156" name="Rectangle 3"/>
          <p:cNvSpPr>
            <a:spLocks noGrp="1" noChangeArrowheads="1"/>
          </p:cNvSpPr>
          <p:nvPr>
            <p:ph type="body" sz="half" idx="1"/>
          </p:nvPr>
        </p:nvSpPr>
        <p:spPr>
          <a:xfrm>
            <a:off x="611189" y="1628775"/>
            <a:ext cx="3384747" cy="3168650"/>
          </a:xfrm>
        </p:spPr>
        <p:txBody>
          <a:bodyPr/>
          <a:lstStyle/>
          <a:p>
            <a:pPr eaLnBrk="1" hangingPunct="1">
              <a:lnSpc>
                <a:spcPct val="90000"/>
              </a:lnSpc>
            </a:pPr>
            <a:r>
              <a:rPr lang="zh-CN" altLang="en-US" sz="2400" dirty="0" smtClean="0">
                <a:latin typeface="Times New Roman" pitchFamily="18" charset="0"/>
              </a:rPr>
              <a:t>“</a:t>
            </a:r>
            <a:r>
              <a:rPr lang="zh-CN" altLang="en-US" sz="2400" dirty="0" smtClean="0"/>
              <a:t>四轮马车</a:t>
            </a:r>
            <a:r>
              <a:rPr lang="zh-CN" altLang="en-US" sz="2400" dirty="0" smtClean="0">
                <a:latin typeface="Times New Roman" pitchFamily="18" charset="0"/>
              </a:rPr>
              <a:t>”</a:t>
            </a:r>
            <a:endParaRPr lang="zh-CN" altLang="en-US" sz="2400" dirty="0" smtClean="0"/>
          </a:p>
          <a:p>
            <a:pPr lvl="1" eaLnBrk="1" hangingPunct="1">
              <a:lnSpc>
                <a:spcPct val="90000"/>
              </a:lnSpc>
            </a:pPr>
            <a:r>
              <a:rPr lang="en-US" altLang="zh-CN" sz="2000" dirty="0" smtClean="0"/>
              <a:t>C(Create)</a:t>
            </a:r>
            <a:br>
              <a:rPr lang="en-US" altLang="zh-CN" sz="2000" dirty="0" smtClean="0"/>
            </a:br>
            <a:r>
              <a:rPr lang="en-US" altLang="zh-CN" sz="2000" dirty="0" smtClean="0"/>
              <a:t>R(Read)</a:t>
            </a:r>
            <a:br>
              <a:rPr lang="en-US" altLang="zh-CN" sz="2000" dirty="0" smtClean="0"/>
            </a:br>
            <a:r>
              <a:rPr lang="en-US" altLang="zh-CN" sz="2000" dirty="0" smtClean="0"/>
              <a:t>U(Update)</a:t>
            </a:r>
            <a:br>
              <a:rPr lang="en-US" altLang="zh-CN" sz="2000" dirty="0" smtClean="0"/>
            </a:br>
            <a:r>
              <a:rPr lang="en-US" altLang="zh-CN" sz="2000" dirty="0" smtClean="0"/>
              <a:t>D(Delete)</a:t>
            </a:r>
          </a:p>
          <a:p>
            <a:pPr eaLnBrk="1" hangingPunct="1">
              <a:lnSpc>
                <a:spcPct val="90000"/>
              </a:lnSpc>
            </a:pPr>
            <a:r>
              <a:rPr lang="zh-CN" altLang="en-US" sz="2400" dirty="0" smtClean="0"/>
              <a:t>所有业务最终会成为</a:t>
            </a:r>
            <a:r>
              <a:rPr lang="en-US" altLang="zh-CN" sz="2400" dirty="0" smtClean="0"/>
              <a:t>CRUD</a:t>
            </a:r>
            <a:r>
              <a:rPr lang="zh-CN" altLang="en-US" sz="2400" dirty="0" smtClean="0"/>
              <a:t>？</a:t>
            </a:r>
          </a:p>
          <a:p>
            <a:pPr eaLnBrk="1" hangingPunct="1">
              <a:lnSpc>
                <a:spcPct val="90000"/>
              </a:lnSpc>
            </a:pPr>
            <a:r>
              <a:rPr lang="en-US" altLang="zh-CN" sz="2400" dirty="0" smtClean="0"/>
              <a:t>CRUD</a:t>
            </a:r>
            <a:r>
              <a:rPr lang="zh-CN" altLang="en-US" sz="2400" dirty="0" smtClean="0"/>
              <a:t>能为</a:t>
            </a:r>
            <a:r>
              <a:rPr lang="en-US" altLang="zh-CN" sz="2400" dirty="0" smtClean="0"/>
              <a:t>Actor</a:t>
            </a:r>
            <a:r>
              <a:rPr lang="zh-CN" altLang="en-US" sz="2400" dirty="0" smtClean="0"/>
              <a:t>提供价值？</a:t>
            </a:r>
          </a:p>
        </p:txBody>
      </p:sp>
      <p:pic>
        <p:nvPicPr>
          <p:cNvPr id="4915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1623974"/>
            <a:ext cx="4680520" cy="335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8" name="Rectangle 0"/>
          <p:cNvSpPr>
            <a:spLocks noChangeArrowheads="1"/>
          </p:cNvSpPr>
          <p:nvPr/>
        </p:nvSpPr>
        <p:spPr bwMode="auto">
          <a:xfrm>
            <a:off x="468313" y="5013325"/>
            <a:ext cx="7921625"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lnSpc>
                <a:spcPct val="90000"/>
              </a:lnSpc>
            </a:pPr>
            <a:r>
              <a:rPr lang="en-US" altLang="zh-CN" sz="2800" dirty="0">
                <a:solidFill>
                  <a:schemeClr val="hlink"/>
                </a:solidFill>
              </a:rPr>
              <a:t>CRUD</a:t>
            </a:r>
            <a:r>
              <a:rPr lang="zh-CN" altLang="en-US" sz="2800" dirty="0">
                <a:solidFill>
                  <a:schemeClr val="hlink"/>
                </a:solidFill>
              </a:rPr>
              <a:t>掩盖业务，</a:t>
            </a:r>
            <a:r>
              <a:rPr lang="zh-CN" altLang="en-US" sz="2800" dirty="0">
                <a:solidFill>
                  <a:srgbClr val="000000"/>
                </a:solidFill>
              </a:rPr>
              <a:t>锐变成关系数据库的建模：</a:t>
            </a:r>
          </a:p>
          <a:p>
            <a:pPr lvl="1" eaLnBrk="1" hangingPunct="1">
              <a:lnSpc>
                <a:spcPct val="90000"/>
              </a:lnSpc>
            </a:pPr>
            <a:r>
              <a:rPr kumimoji="0" lang="zh-CN" altLang="en-US" sz="2400" dirty="0" smtClean="0">
                <a:solidFill>
                  <a:srgbClr val="000000"/>
                </a:solidFill>
              </a:rPr>
              <a:t>系统</a:t>
            </a:r>
            <a:r>
              <a:rPr kumimoji="0" lang="zh-CN" altLang="en-US" sz="2400" dirty="0">
                <a:solidFill>
                  <a:srgbClr val="000000"/>
                </a:solidFill>
              </a:rPr>
              <a:t>就是数据的增删改</a:t>
            </a:r>
            <a:r>
              <a:rPr kumimoji="0" lang="zh-CN" altLang="en-US" sz="2400" dirty="0" smtClean="0">
                <a:solidFill>
                  <a:srgbClr val="000000"/>
                </a:solidFill>
              </a:rPr>
              <a:t>查</a:t>
            </a:r>
            <a:endParaRPr kumimoji="0" lang="zh-CN" altLang="en-US" sz="2400" dirty="0">
              <a:solidFill>
                <a:srgbClr val="000000"/>
              </a:solidFill>
            </a:endParaRPr>
          </a:p>
          <a:p>
            <a:pPr lvl="1" eaLnBrk="1" hangingPunct="1">
              <a:lnSpc>
                <a:spcPct val="90000"/>
              </a:lnSpc>
            </a:pPr>
            <a:r>
              <a:rPr kumimoji="0" lang="zh-CN" altLang="en-US" sz="2400" dirty="0">
                <a:solidFill>
                  <a:srgbClr val="000000"/>
                </a:solidFill>
              </a:rPr>
              <a:t>关心数据的存储和维护，反而忽略了用户的目的</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6F8B4A7F-9B39-4981-959F-01DEC542AB02}" type="slidenum">
              <a:rPr kumimoji="0" lang="en-US" altLang="zh-CN" sz="1400" b="0" smtClean="0">
                <a:solidFill>
                  <a:schemeClr val="accent2"/>
                </a:solidFill>
              </a:rPr>
              <a:pPr>
                <a:spcBef>
                  <a:spcPct val="0"/>
                </a:spcBef>
                <a:buClrTx/>
                <a:buSzTx/>
                <a:buFontTx/>
                <a:buNone/>
              </a:pPr>
              <a:t>47</a:t>
            </a:fld>
            <a:r>
              <a:rPr kumimoji="0" lang="en-US" altLang="zh-CN" sz="1400" b="0" smtClean="0">
                <a:solidFill>
                  <a:schemeClr val="accent2"/>
                </a:solidFill>
              </a:rPr>
              <a:t>-</a:t>
            </a:r>
          </a:p>
        </p:txBody>
      </p:sp>
      <p:sp>
        <p:nvSpPr>
          <p:cNvPr id="50179" name="Rectangle 2"/>
          <p:cNvSpPr>
            <a:spLocks noGrp="1" noChangeArrowheads="1"/>
          </p:cNvSpPr>
          <p:nvPr>
            <p:ph type="title"/>
          </p:nvPr>
        </p:nvSpPr>
        <p:spPr/>
        <p:txBody>
          <a:bodyPr/>
          <a:lstStyle/>
          <a:p>
            <a:pPr eaLnBrk="1" hangingPunct="1"/>
            <a:r>
              <a:rPr lang="zh-CN" altLang="en-US" dirty="0" smtClean="0"/>
              <a:t>用例粒度</a:t>
            </a:r>
            <a:r>
              <a:rPr lang="en-US" altLang="zh-CN" dirty="0" smtClean="0"/>
              <a:t>-4</a:t>
            </a:r>
          </a:p>
        </p:txBody>
      </p:sp>
      <p:sp>
        <p:nvSpPr>
          <p:cNvPr id="50180" name="Rectangle 3"/>
          <p:cNvSpPr>
            <a:spLocks noGrp="1" noChangeArrowheads="1"/>
          </p:cNvSpPr>
          <p:nvPr>
            <p:ph type="body" idx="1"/>
          </p:nvPr>
        </p:nvSpPr>
        <p:spPr>
          <a:xfrm>
            <a:off x="539750" y="1628775"/>
            <a:ext cx="8136706" cy="4465638"/>
          </a:xfrm>
        </p:spPr>
        <p:txBody>
          <a:bodyPr/>
          <a:lstStyle/>
          <a:p>
            <a:pPr eaLnBrk="1" hangingPunct="1">
              <a:lnSpc>
                <a:spcPct val="90000"/>
              </a:lnSpc>
            </a:pPr>
            <a:r>
              <a:rPr lang="zh-CN" altLang="en-US" sz="2800" dirty="0" smtClean="0"/>
              <a:t>如果确实是</a:t>
            </a:r>
            <a:r>
              <a:rPr lang="en-US" altLang="zh-CN" sz="2800" dirty="0" smtClean="0"/>
              <a:t>CRUD</a:t>
            </a:r>
            <a:r>
              <a:rPr lang="zh-CN" altLang="en-US" sz="2800" dirty="0" smtClean="0"/>
              <a:t>？</a:t>
            </a:r>
          </a:p>
          <a:p>
            <a:pPr lvl="1" eaLnBrk="1" hangingPunct="1">
              <a:lnSpc>
                <a:spcPct val="90000"/>
              </a:lnSpc>
            </a:pPr>
            <a:r>
              <a:rPr lang="zh-CN" altLang="en-US" sz="2400" dirty="0" smtClean="0"/>
              <a:t>如果</a:t>
            </a:r>
            <a:r>
              <a:rPr lang="en-US" altLang="zh-CN" sz="2400" dirty="0" smtClean="0"/>
              <a:t>CRUD</a:t>
            </a:r>
            <a:r>
              <a:rPr lang="zh-CN" altLang="en-US" sz="2400" dirty="0" smtClean="0"/>
              <a:t>不涉及复杂的交互，一个用例</a:t>
            </a:r>
            <a:r>
              <a:rPr lang="zh-CN" altLang="en-US" sz="2400" dirty="0" smtClean="0">
                <a:latin typeface="Times New Roman" pitchFamily="18" charset="0"/>
              </a:rPr>
              <a:t>“</a:t>
            </a:r>
            <a:r>
              <a:rPr lang="zh-CN" altLang="en-US" sz="2400" dirty="0" smtClean="0"/>
              <a:t>管理***</a:t>
            </a:r>
            <a:r>
              <a:rPr lang="zh-CN" altLang="en-US" sz="2400" dirty="0" smtClean="0">
                <a:latin typeface="Times New Roman" pitchFamily="18" charset="0"/>
              </a:rPr>
              <a:t>”</a:t>
            </a:r>
            <a:r>
              <a:rPr lang="zh-CN" altLang="en-US" sz="2400" dirty="0" smtClean="0"/>
              <a:t>即可</a:t>
            </a:r>
          </a:p>
          <a:p>
            <a:pPr lvl="1" eaLnBrk="1" hangingPunct="1">
              <a:lnSpc>
                <a:spcPct val="90000"/>
              </a:lnSpc>
            </a:pPr>
            <a:r>
              <a:rPr lang="zh-CN" altLang="en-US" sz="2400" dirty="0" smtClean="0"/>
              <a:t>不管是</a:t>
            </a:r>
            <a:r>
              <a:rPr lang="en-US" altLang="zh-CN" sz="2400" dirty="0" smtClean="0"/>
              <a:t>C</a:t>
            </a:r>
            <a:r>
              <a:rPr lang="zh-CN" altLang="en-US" sz="2400" dirty="0" smtClean="0"/>
              <a:t>、</a:t>
            </a:r>
            <a:r>
              <a:rPr lang="en-US" altLang="zh-CN" sz="2400" dirty="0" smtClean="0"/>
              <a:t>R</a:t>
            </a:r>
            <a:r>
              <a:rPr lang="zh-CN" altLang="en-US" sz="2400" dirty="0" smtClean="0"/>
              <a:t>、</a:t>
            </a:r>
            <a:r>
              <a:rPr lang="en-US" altLang="zh-CN" sz="2400" dirty="0" smtClean="0"/>
              <a:t>U</a:t>
            </a:r>
            <a:r>
              <a:rPr lang="zh-CN" altLang="en-US" sz="2400" dirty="0" smtClean="0"/>
              <a:t>、</a:t>
            </a:r>
            <a:r>
              <a:rPr lang="en-US" altLang="zh-CN" sz="2400" dirty="0" smtClean="0"/>
              <a:t>D</a:t>
            </a:r>
            <a:r>
              <a:rPr lang="zh-CN" altLang="en-US" sz="2400" dirty="0" smtClean="0"/>
              <a:t>，都是为了完成</a:t>
            </a:r>
            <a:r>
              <a:rPr lang="zh-CN" altLang="en-US" sz="2400" dirty="0" smtClean="0">
                <a:latin typeface="Times New Roman" pitchFamily="18" charset="0"/>
              </a:rPr>
              <a:t>“</a:t>
            </a:r>
            <a:r>
              <a:rPr lang="zh-CN" altLang="en-US" sz="2400" dirty="0" smtClean="0"/>
              <a:t>管理</a:t>
            </a:r>
            <a:r>
              <a:rPr lang="zh-CN" altLang="en-US" sz="2400" dirty="0" smtClean="0">
                <a:latin typeface="Times New Roman" pitchFamily="18" charset="0"/>
              </a:rPr>
              <a:t>”</a:t>
            </a:r>
            <a:r>
              <a:rPr lang="zh-CN" altLang="en-US" sz="2400" dirty="0" smtClean="0"/>
              <a:t>目标</a:t>
            </a:r>
          </a:p>
          <a:p>
            <a:pPr lvl="1" eaLnBrk="1" hangingPunct="1">
              <a:lnSpc>
                <a:spcPct val="90000"/>
              </a:lnSpc>
            </a:pPr>
            <a:r>
              <a:rPr lang="zh-CN" altLang="en-US" sz="2400" dirty="0" smtClean="0"/>
              <a:t>甚至很多种的基本数据管理都可以用一个用例表示</a:t>
            </a:r>
          </a:p>
        </p:txBody>
      </p:sp>
      <p:pic>
        <p:nvPicPr>
          <p:cNvPr id="5018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4437063"/>
            <a:ext cx="5759450"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灯片编号占位符 5"/>
          <p:cNvSpPr>
            <a:spLocks noGrp="1"/>
          </p:cNvSpPr>
          <p:nvPr>
            <p:ph type="sldNum" sz="quarter" idx="4294967295"/>
          </p:nvPr>
        </p:nvSpPr>
        <p:spPr bwMode="auto">
          <a:xfrm>
            <a:off x="6407944" y="6553200"/>
            <a:ext cx="142875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r>
              <a:rPr lang="en-US" altLang="zh-CN">
                <a:ea typeface="宋体" charset="-122"/>
              </a:rPr>
              <a:t>-</a:t>
            </a:r>
            <a:fld id="{6E803A1C-F308-114F-B8BF-FC093A2E71FB}" type="slidenum">
              <a:rPr lang="en-US" altLang="zh-CN">
                <a:ea typeface="宋体" charset="-122"/>
              </a:rPr>
              <a:pPr/>
              <a:t>48</a:t>
            </a:fld>
            <a:r>
              <a:rPr lang="en-US" altLang="zh-CN">
                <a:ea typeface="宋体" charset="-122"/>
              </a:rPr>
              <a:t>-</a:t>
            </a:r>
          </a:p>
        </p:txBody>
      </p:sp>
      <p:sp>
        <p:nvSpPr>
          <p:cNvPr id="78850" name="Rectangle 2"/>
          <p:cNvSpPr>
            <a:spLocks noGrp="1" noChangeArrowheads="1"/>
          </p:cNvSpPr>
          <p:nvPr>
            <p:ph type="title"/>
          </p:nvPr>
        </p:nvSpPr>
        <p:spPr/>
        <p:txBody>
          <a:bodyPr/>
          <a:lstStyle/>
          <a:p>
            <a:pPr eaLnBrk="1" hangingPunct="1"/>
            <a:r>
              <a:rPr lang="zh-CN" altLang="en-US" dirty="0"/>
              <a:t>用例粒度</a:t>
            </a:r>
            <a:r>
              <a:rPr lang="en-US" altLang="zh-CN" dirty="0"/>
              <a:t>-5</a:t>
            </a:r>
          </a:p>
        </p:txBody>
      </p:sp>
      <p:sp>
        <p:nvSpPr>
          <p:cNvPr id="78851" name="Rectangle 3"/>
          <p:cNvSpPr>
            <a:spLocks noGrp="1" noChangeArrowheads="1"/>
          </p:cNvSpPr>
          <p:nvPr>
            <p:ph type="body" idx="1"/>
          </p:nvPr>
        </p:nvSpPr>
        <p:spPr/>
        <p:txBody>
          <a:bodyPr/>
          <a:lstStyle/>
          <a:p>
            <a:pPr eaLnBrk="1" hangingPunct="1"/>
            <a:r>
              <a:rPr lang="zh-CN" altLang="en-US" sz="2800" dirty="0"/>
              <a:t>灵活处理</a:t>
            </a:r>
            <a:r>
              <a:rPr lang="en-US" altLang="zh-CN" sz="2800" dirty="0"/>
              <a:t>CRUD</a:t>
            </a:r>
          </a:p>
        </p:txBody>
      </p:sp>
      <p:pic>
        <p:nvPicPr>
          <p:cNvPr id="67589" name="Picture 4"/>
          <p:cNvPicPr>
            <a:picLocks noChangeAspect="1" noChangeArrowheads="1"/>
          </p:cNvPicPr>
          <p:nvPr/>
        </p:nvPicPr>
        <p:blipFill>
          <a:blip r:embed="rId2"/>
          <a:srcRect/>
          <a:stretch>
            <a:fillRect/>
          </a:stretch>
        </p:blipFill>
        <p:spPr bwMode="auto">
          <a:xfrm>
            <a:off x="1115616" y="2492896"/>
            <a:ext cx="7344816" cy="2088231"/>
          </a:xfrm>
          <a:prstGeom prst="rect">
            <a:avLst/>
          </a:prstGeom>
          <a:noFill/>
          <a:ln>
            <a:noFill/>
          </a:ln>
        </p:spPr>
      </p:pic>
      <p:sp>
        <p:nvSpPr>
          <p:cNvPr id="512005" name="Text Box 5"/>
          <p:cNvSpPr txBox="1">
            <a:spLocks noChangeArrowheads="1"/>
          </p:cNvSpPr>
          <p:nvPr/>
        </p:nvSpPr>
        <p:spPr bwMode="auto">
          <a:xfrm>
            <a:off x="971600" y="5013327"/>
            <a:ext cx="7488832" cy="523220"/>
          </a:xfrm>
          <a:prstGeom prst="rect">
            <a:avLst/>
          </a:prstGeom>
          <a:noFill/>
          <a:ln w="9525">
            <a:noFill/>
            <a:miter lim="800000"/>
            <a:headEnd/>
            <a:tailEnd/>
          </a:ln>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spcBef>
                <a:spcPct val="50000"/>
              </a:spcBef>
              <a:defRPr/>
            </a:pPr>
            <a:r>
              <a:rPr lang="zh-CN" altLang="en-US" sz="2800" b="1" u="sng" dirty="0">
                <a:solidFill>
                  <a:schemeClr val="tx2"/>
                </a:solidFill>
                <a:effectLst>
                  <a:outerShdw blurRad="38100" dist="38100" dir="2700000" sx="1000" sy="1000" algn="tl">
                    <a:srgbClr val="000000"/>
                  </a:outerShdw>
                </a:effectLst>
                <a:ea typeface="宋体" charset="-122"/>
              </a:rPr>
              <a:t>可以把包含复杂交互的路径独立出去形成用例</a:t>
            </a:r>
          </a:p>
        </p:txBody>
      </p:sp>
    </p:spTree>
    <p:extLst>
      <p:ext uri="{BB962C8B-B14F-4D97-AF65-F5344CB8AC3E}">
        <p14:creationId xmlns:p14="http://schemas.microsoft.com/office/powerpoint/2010/main" val="4250179972"/>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r>
              <a:rPr lang="en-US" altLang="zh-CN"/>
              <a:t>-</a:t>
            </a:r>
            <a:fld id="{0126E647-7499-A340-8A3C-403A3BC1CAB6}" type="slidenum">
              <a:rPr lang="en-US" altLang="zh-CN"/>
              <a:pPr/>
              <a:t>49</a:t>
            </a:fld>
            <a:r>
              <a:rPr lang="en-US" altLang="zh-CN"/>
              <a:t>-</a:t>
            </a:r>
          </a:p>
        </p:txBody>
      </p:sp>
      <p:sp>
        <p:nvSpPr>
          <p:cNvPr id="79874" name="Rectangle 2"/>
          <p:cNvSpPr>
            <a:spLocks noGrp="1" noChangeArrowheads="1"/>
          </p:cNvSpPr>
          <p:nvPr>
            <p:ph type="title"/>
          </p:nvPr>
        </p:nvSpPr>
        <p:spPr>
          <a:xfrm>
            <a:off x="971600" y="260648"/>
            <a:ext cx="5844778" cy="1143001"/>
          </a:xfrm>
        </p:spPr>
        <p:txBody>
          <a:bodyPr/>
          <a:lstStyle/>
          <a:p>
            <a:pPr eaLnBrk="1" hangingPunct="1"/>
            <a:r>
              <a:rPr lang="zh-CN" altLang="en-US" dirty="0">
                <a:ea typeface="宋体" charset="-122"/>
              </a:rPr>
              <a:t>思考题：分析下列用例</a:t>
            </a:r>
          </a:p>
        </p:txBody>
      </p:sp>
      <p:sp>
        <p:nvSpPr>
          <p:cNvPr id="79875" name="Rectangle 3"/>
          <p:cNvSpPr>
            <a:spLocks noGrp="1" noChangeArrowheads="1"/>
          </p:cNvSpPr>
          <p:nvPr>
            <p:ph type="body" sz="half" idx="1"/>
          </p:nvPr>
        </p:nvSpPr>
        <p:spPr>
          <a:xfrm>
            <a:off x="755576" y="1700808"/>
            <a:ext cx="7632848" cy="1526232"/>
          </a:xfrm>
        </p:spPr>
        <p:txBody>
          <a:bodyPr/>
          <a:lstStyle/>
          <a:p>
            <a:pPr algn="just" eaLnBrk="1" hangingPunct="1">
              <a:lnSpc>
                <a:spcPct val="110000"/>
              </a:lnSpc>
            </a:pPr>
            <a:r>
              <a:rPr lang="en-US" altLang="zh-CN" sz="2800" b="1" dirty="0">
                <a:ea typeface="宋体" charset="-122"/>
              </a:rPr>
              <a:t>Email</a:t>
            </a:r>
            <a:r>
              <a:rPr lang="zh-CN" altLang="en-US" sz="2800" b="1" dirty="0">
                <a:ea typeface="宋体" charset="-122"/>
              </a:rPr>
              <a:t>客户端（如：</a:t>
            </a:r>
            <a:r>
              <a:rPr lang="en-US" altLang="zh-CN" sz="2800" b="1" dirty="0">
                <a:ea typeface="宋体" charset="-122"/>
              </a:rPr>
              <a:t>outlook express</a:t>
            </a:r>
            <a:r>
              <a:rPr lang="zh-CN" altLang="en-US" sz="2800" b="1" dirty="0">
                <a:ea typeface="宋体" charset="-122"/>
              </a:rPr>
              <a:t>），</a:t>
            </a:r>
            <a:r>
              <a:rPr lang="en-US" altLang="zh-CN" sz="2800" b="1" dirty="0">
                <a:ea typeface="宋体" charset="-122"/>
              </a:rPr>
              <a:t>A</a:t>
            </a:r>
            <a:r>
              <a:rPr lang="zh-CN" altLang="en-US" sz="2800" b="1" dirty="0">
                <a:ea typeface="宋体" charset="-122"/>
              </a:rPr>
              <a:t>在北京发邮件给上海的</a:t>
            </a:r>
            <a:r>
              <a:rPr lang="en-US" altLang="zh-CN" sz="2800" b="1" dirty="0">
                <a:ea typeface="宋体" charset="-122"/>
              </a:rPr>
              <a:t>B</a:t>
            </a:r>
            <a:r>
              <a:rPr lang="zh-CN" altLang="en-US" sz="2800" b="1" dirty="0">
                <a:ea typeface="宋体" charset="-122"/>
              </a:rPr>
              <a:t>，系统提醒</a:t>
            </a:r>
            <a:r>
              <a:rPr lang="en-US" altLang="zh-CN" sz="2800" b="1" dirty="0" smtClean="0">
                <a:ea typeface="宋体" charset="-122"/>
              </a:rPr>
              <a:t>B</a:t>
            </a:r>
            <a:r>
              <a:rPr lang="zh-CN" altLang="en-US" sz="2800" b="1" dirty="0" smtClean="0">
                <a:ea typeface="宋体" charset="-122"/>
              </a:rPr>
              <a:t>有</a:t>
            </a:r>
            <a:r>
              <a:rPr lang="zh-CN" altLang="en-US" sz="2800" b="1" dirty="0">
                <a:latin typeface="Times New Roman" charset="0"/>
                <a:ea typeface="宋体" charset="-122"/>
              </a:rPr>
              <a:t>“</a:t>
            </a:r>
            <a:r>
              <a:rPr lang="zh-CN" altLang="en-US" sz="2800" b="1" dirty="0">
                <a:ea typeface="宋体" charset="-122"/>
              </a:rPr>
              <a:t>新邮件</a:t>
            </a:r>
            <a:r>
              <a:rPr lang="zh-CN" altLang="en-US" sz="2800" b="1" dirty="0">
                <a:latin typeface="Times New Roman" charset="0"/>
                <a:ea typeface="宋体" charset="-122"/>
              </a:rPr>
              <a:t>”</a:t>
            </a:r>
            <a:r>
              <a:rPr lang="zh-CN" altLang="en-US" sz="2800" b="1" dirty="0">
                <a:ea typeface="宋体" charset="-122"/>
              </a:rPr>
              <a:t>，</a:t>
            </a:r>
            <a:r>
              <a:rPr lang="en-US" altLang="zh-CN" sz="2800" b="1" dirty="0">
                <a:ea typeface="宋体" charset="-122"/>
              </a:rPr>
              <a:t>B</a:t>
            </a:r>
            <a:r>
              <a:rPr lang="zh-CN" altLang="en-US" sz="2800" b="1" dirty="0">
                <a:ea typeface="宋体" charset="-122"/>
              </a:rPr>
              <a:t>收邮件</a:t>
            </a:r>
          </a:p>
        </p:txBody>
      </p:sp>
      <p:pic>
        <p:nvPicPr>
          <p:cNvPr id="68613" name="Picture 4"/>
          <p:cNvPicPr>
            <a:picLocks noChangeAspect="1" noChangeArrowheads="1"/>
          </p:cNvPicPr>
          <p:nvPr/>
        </p:nvPicPr>
        <p:blipFill>
          <a:blip r:embed="rId3"/>
          <a:srcRect/>
          <a:stretch>
            <a:fillRect/>
          </a:stretch>
        </p:blipFill>
        <p:spPr bwMode="auto">
          <a:xfrm>
            <a:off x="971600" y="3284984"/>
            <a:ext cx="7776864" cy="3230244"/>
          </a:xfrm>
          <a:prstGeom prst="rect">
            <a:avLst/>
          </a:prstGeom>
          <a:noFill/>
          <a:ln>
            <a:noFill/>
          </a:ln>
        </p:spPr>
      </p:pic>
    </p:spTree>
    <p:extLst>
      <p:ext uri="{BB962C8B-B14F-4D97-AF65-F5344CB8AC3E}">
        <p14:creationId xmlns:p14="http://schemas.microsoft.com/office/powerpoint/2010/main" val="1570089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68613"/>
                                        </p:tgtEl>
                                        <p:attrNameLst>
                                          <p:attrName>style.visibility</p:attrName>
                                        </p:attrNameLst>
                                      </p:cBhvr>
                                      <p:to>
                                        <p:strVal val="visible"/>
                                      </p:to>
                                    </p:set>
                                    <p:animEffect transition="in" filter="randombar(vertical)">
                                      <p:cBhvr>
                                        <p:cTn id="7" dur="1000"/>
                                        <p:tgtEl>
                                          <p:spTgt spid="68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3" descr="OF0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275" y="1773238"/>
            <a:ext cx="1150938"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7300" name="Text Box 4"/>
          <p:cNvSpPr txBox="1">
            <a:spLocks noChangeArrowheads="1"/>
          </p:cNvSpPr>
          <p:nvPr/>
        </p:nvSpPr>
        <p:spPr bwMode="auto">
          <a:xfrm>
            <a:off x="1187450" y="1268413"/>
            <a:ext cx="1655763" cy="519112"/>
          </a:xfrm>
          <a:prstGeom prst="rect">
            <a:avLst/>
          </a:prstGeom>
          <a:noFill/>
          <a:ln w="9525">
            <a:noFill/>
            <a:miter lim="800000"/>
            <a:headEnd/>
            <a:tailEnd/>
          </a:ln>
          <a:effectLst/>
        </p:spPr>
        <p:txBody>
          <a:bodyPr>
            <a:spAutoFit/>
          </a:bodyPr>
          <a:lstStyle/>
          <a:p>
            <a:pPr eaLnBrk="1" hangingPunct="1">
              <a:spcBef>
                <a:spcPct val="50000"/>
              </a:spcBef>
              <a:defRPr/>
            </a:pPr>
            <a:r>
              <a:rPr lang="zh-CN" altLang="en-US" sz="2800" b="1">
                <a:solidFill>
                  <a:schemeClr val="tx2"/>
                </a:solidFill>
                <a:effectLst>
                  <a:outerShdw blurRad="38100" dist="38100" dir="2700000" algn="tl">
                    <a:srgbClr val="C0C0C0"/>
                  </a:outerShdw>
                </a:effectLst>
              </a:rPr>
              <a:t>认识问题</a:t>
            </a:r>
          </a:p>
        </p:txBody>
      </p:sp>
      <p:sp>
        <p:nvSpPr>
          <p:cNvPr id="567301" name="Text Box 5"/>
          <p:cNvSpPr txBox="1">
            <a:spLocks noChangeArrowheads="1"/>
          </p:cNvSpPr>
          <p:nvPr/>
        </p:nvSpPr>
        <p:spPr bwMode="auto">
          <a:xfrm>
            <a:off x="3565525" y="1268413"/>
            <a:ext cx="1655763" cy="519112"/>
          </a:xfrm>
          <a:prstGeom prst="rect">
            <a:avLst/>
          </a:prstGeom>
          <a:noFill/>
          <a:ln w="9525">
            <a:noFill/>
            <a:miter lim="800000"/>
            <a:headEnd/>
            <a:tailEnd/>
          </a:ln>
          <a:effectLst/>
        </p:spPr>
        <p:txBody>
          <a:bodyPr>
            <a:spAutoFit/>
          </a:bodyPr>
          <a:lstStyle/>
          <a:p>
            <a:pPr eaLnBrk="1" hangingPunct="1">
              <a:spcBef>
                <a:spcPct val="50000"/>
              </a:spcBef>
              <a:defRPr/>
            </a:pPr>
            <a:r>
              <a:rPr lang="zh-CN" altLang="en-US" sz="2800" b="1">
                <a:solidFill>
                  <a:schemeClr val="tx2"/>
                </a:solidFill>
                <a:effectLst>
                  <a:outerShdw blurRad="38100" dist="38100" dir="2700000" algn="tl">
                    <a:srgbClr val="C0C0C0"/>
                  </a:outerShdw>
                </a:effectLst>
              </a:rPr>
              <a:t>分析问题</a:t>
            </a:r>
          </a:p>
        </p:txBody>
      </p:sp>
      <p:sp>
        <p:nvSpPr>
          <p:cNvPr id="567302" name="Text Box 6"/>
          <p:cNvSpPr txBox="1">
            <a:spLocks noChangeArrowheads="1"/>
          </p:cNvSpPr>
          <p:nvPr/>
        </p:nvSpPr>
        <p:spPr bwMode="auto">
          <a:xfrm>
            <a:off x="6013450" y="1268413"/>
            <a:ext cx="1655763" cy="519112"/>
          </a:xfrm>
          <a:prstGeom prst="rect">
            <a:avLst/>
          </a:prstGeom>
          <a:noFill/>
          <a:ln w="9525">
            <a:noFill/>
            <a:miter lim="800000"/>
            <a:headEnd/>
            <a:tailEnd/>
          </a:ln>
          <a:effectLst/>
        </p:spPr>
        <p:txBody>
          <a:bodyPr>
            <a:spAutoFit/>
          </a:bodyPr>
          <a:lstStyle/>
          <a:p>
            <a:pPr eaLnBrk="1" hangingPunct="1">
              <a:spcBef>
                <a:spcPct val="50000"/>
              </a:spcBef>
              <a:defRPr/>
            </a:pPr>
            <a:r>
              <a:rPr kumimoji="0" lang="zh-CN" altLang="en-US" sz="2800" b="1">
                <a:solidFill>
                  <a:schemeClr val="tx2"/>
                </a:solidFill>
                <a:effectLst>
                  <a:outerShdw blurRad="38100" dist="38100" dir="2700000" algn="tl">
                    <a:srgbClr val="C0C0C0"/>
                  </a:outerShdw>
                </a:effectLst>
              </a:rPr>
              <a:t>解决问</a:t>
            </a:r>
            <a:r>
              <a:rPr lang="zh-CN" altLang="en-US" sz="2800" b="1">
                <a:solidFill>
                  <a:schemeClr val="tx2"/>
                </a:solidFill>
                <a:effectLst>
                  <a:outerShdw blurRad="38100" dist="38100" dir="2700000" algn="tl">
                    <a:srgbClr val="C0C0C0"/>
                  </a:outerShdw>
                </a:effectLst>
              </a:rPr>
              <a:t>题</a:t>
            </a:r>
          </a:p>
        </p:txBody>
      </p:sp>
      <p:sp>
        <p:nvSpPr>
          <p:cNvPr id="7174" name="AutoShape 7"/>
          <p:cNvSpPr>
            <a:spLocks noChangeArrowheads="1"/>
          </p:cNvSpPr>
          <p:nvPr/>
        </p:nvSpPr>
        <p:spPr bwMode="auto">
          <a:xfrm>
            <a:off x="2987675" y="1412875"/>
            <a:ext cx="504825" cy="288925"/>
          </a:xfrm>
          <a:prstGeom prst="rightArrow">
            <a:avLst>
              <a:gd name="adj1" fmla="val 50000"/>
              <a:gd name="adj2" fmla="val 43681"/>
            </a:avLst>
          </a:prstGeom>
          <a:solidFill>
            <a:srgbClr val="666699"/>
          </a:solidFill>
          <a:ln w="9525">
            <a:solidFill>
              <a:srgbClr val="333399"/>
            </a:solidFill>
            <a:miter lim="800000"/>
            <a:headEnd/>
            <a:tailEnd/>
          </a:ln>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b="0"/>
          </a:p>
        </p:txBody>
      </p:sp>
      <p:sp>
        <p:nvSpPr>
          <p:cNvPr id="7175" name="AutoShape 8"/>
          <p:cNvSpPr>
            <a:spLocks noChangeArrowheads="1"/>
          </p:cNvSpPr>
          <p:nvPr/>
        </p:nvSpPr>
        <p:spPr bwMode="auto">
          <a:xfrm>
            <a:off x="5364163" y="1411288"/>
            <a:ext cx="504825" cy="288925"/>
          </a:xfrm>
          <a:prstGeom prst="rightArrow">
            <a:avLst>
              <a:gd name="adj1" fmla="val 50000"/>
              <a:gd name="adj2" fmla="val 43681"/>
            </a:avLst>
          </a:prstGeom>
          <a:solidFill>
            <a:srgbClr val="666699"/>
          </a:solidFill>
          <a:ln w="9525">
            <a:solidFill>
              <a:srgbClr val="333399"/>
            </a:solidFill>
            <a:miter lim="800000"/>
            <a:headEnd/>
            <a:tailEnd/>
          </a:ln>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b="0"/>
          </a:p>
        </p:txBody>
      </p:sp>
      <p:pic>
        <p:nvPicPr>
          <p:cNvPr id="7176" name="Picture 10" descr="HU030"/>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5435600" y="3933825"/>
            <a:ext cx="3168650" cy="2055813"/>
          </a:xfrm>
          <a:noFill/>
        </p:spPr>
      </p:pic>
      <p:pic>
        <p:nvPicPr>
          <p:cNvPr id="7177" name="Picture 27" descr="HU0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4076700"/>
            <a:ext cx="3095625"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7324" name="Text Box 28"/>
          <p:cNvSpPr txBox="1">
            <a:spLocks noChangeArrowheads="1"/>
          </p:cNvSpPr>
          <p:nvPr/>
        </p:nvSpPr>
        <p:spPr bwMode="auto">
          <a:xfrm>
            <a:off x="323850" y="5846763"/>
            <a:ext cx="3095625" cy="457200"/>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b="1">
                <a:effectLst>
                  <a:outerShdw blurRad="38100" dist="38100" dir="2700000" algn="tl">
                    <a:srgbClr val="C0C0C0"/>
                  </a:outerShdw>
                </a:effectLst>
              </a:rPr>
              <a:t>最终用户</a:t>
            </a:r>
            <a:r>
              <a:rPr lang="en-US" altLang="zh-CN" b="1">
                <a:effectLst>
                  <a:outerShdw blurRad="38100" dist="38100" dir="2700000" algn="tl">
                    <a:srgbClr val="C0C0C0"/>
                  </a:outerShdw>
                </a:effectLst>
              </a:rPr>
              <a:t>(</a:t>
            </a:r>
            <a:r>
              <a:rPr lang="zh-CN" altLang="en-US" b="1">
                <a:effectLst>
                  <a:outerShdw blurRad="38100" dist="38100" dir="2700000" algn="tl">
                    <a:srgbClr val="C0C0C0"/>
                  </a:outerShdw>
                </a:effectLst>
              </a:rPr>
              <a:t>提出问题</a:t>
            </a:r>
            <a:r>
              <a:rPr lang="en-US" altLang="zh-CN" b="1">
                <a:effectLst>
                  <a:outerShdw blurRad="38100" dist="38100" dir="2700000" algn="tl">
                    <a:srgbClr val="C0C0C0"/>
                  </a:outerShdw>
                </a:effectLst>
              </a:rPr>
              <a:t>)</a:t>
            </a:r>
          </a:p>
        </p:txBody>
      </p:sp>
      <p:sp>
        <p:nvSpPr>
          <p:cNvPr id="567325" name="Text Box 29"/>
          <p:cNvSpPr txBox="1">
            <a:spLocks noChangeArrowheads="1"/>
          </p:cNvSpPr>
          <p:nvPr/>
        </p:nvSpPr>
        <p:spPr bwMode="auto">
          <a:xfrm>
            <a:off x="5435600" y="5876925"/>
            <a:ext cx="2808288" cy="457200"/>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b="1">
                <a:effectLst>
                  <a:outerShdw blurRad="38100" dist="38100" dir="2700000" algn="tl">
                    <a:srgbClr val="C0C0C0"/>
                  </a:outerShdw>
                </a:effectLst>
              </a:rPr>
              <a:t>开发团队</a:t>
            </a:r>
            <a:r>
              <a:rPr lang="en-US" altLang="zh-CN" b="1">
                <a:effectLst>
                  <a:outerShdw blurRad="38100" dist="38100" dir="2700000" algn="tl">
                    <a:srgbClr val="C0C0C0"/>
                  </a:outerShdw>
                </a:effectLst>
              </a:rPr>
              <a:t>(</a:t>
            </a:r>
            <a:r>
              <a:rPr lang="zh-CN" altLang="en-US" b="1">
                <a:effectLst>
                  <a:outerShdw blurRad="38100" dist="38100" dir="2700000" algn="tl">
                    <a:srgbClr val="C0C0C0"/>
                  </a:outerShdw>
                </a:effectLst>
              </a:rPr>
              <a:t>解决问题</a:t>
            </a:r>
            <a:r>
              <a:rPr lang="en-US" altLang="zh-CN" b="1">
                <a:effectLst>
                  <a:outerShdw blurRad="38100" dist="38100" dir="2700000" algn="tl">
                    <a:srgbClr val="C0C0C0"/>
                  </a:outerShdw>
                </a:effectLst>
              </a:rPr>
              <a: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灯片编号占位符 5"/>
          <p:cNvSpPr>
            <a:spLocks noGrp="1"/>
          </p:cNvSpPr>
          <p:nvPr>
            <p:ph type="sldNum" sz="quarter" idx="4294967295"/>
          </p:nvPr>
        </p:nvSpPr>
        <p:spPr bwMode="auto">
          <a:xfrm>
            <a:off x="6407944" y="6553200"/>
            <a:ext cx="142875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r>
              <a:rPr lang="en-US" altLang="zh-CN">
                <a:ea typeface="宋体" charset="-122"/>
              </a:rPr>
              <a:t>-</a:t>
            </a:r>
            <a:fld id="{4E739AFA-FA56-654A-95A3-DB405526AF42}" type="slidenum">
              <a:rPr lang="en-US" altLang="zh-CN">
                <a:ea typeface="宋体" charset="-122"/>
              </a:rPr>
              <a:pPr/>
              <a:t>50</a:t>
            </a:fld>
            <a:r>
              <a:rPr lang="en-US" altLang="zh-CN">
                <a:ea typeface="宋体" charset="-122"/>
              </a:rPr>
              <a:t>-</a:t>
            </a:r>
          </a:p>
        </p:txBody>
      </p:sp>
      <p:sp>
        <p:nvSpPr>
          <p:cNvPr id="81922" name="Rectangle 2"/>
          <p:cNvSpPr>
            <a:spLocks noGrp="1" noChangeArrowheads="1"/>
          </p:cNvSpPr>
          <p:nvPr>
            <p:ph type="title"/>
          </p:nvPr>
        </p:nvSpPr>
        <p:spPr/>
        <p:txBody>
          <a:bodyPr/>
          <a:lstStyle/>
          <a:p>
            <a:pPr eaLnBrk="1" hangingPunct="1"/>
            <a:endParaRPr lang="en-US" altLang="zh-CN" dirty="0">
              <a:ea typeface="宋体" charset="-122"/>
            </a:endParaRPr>
          </a:p>
        </p:txBody>
      </p:sp>
      <p:pic>
        <p:nvPicPr>
          <p:cNvPr id="69636" name="Picture 3"/>
          <p:cNvPicPr>
            <a:picLocks noChangeAspect="1" noChangeArrowheads="1"/>
          </p:cNvPicPr>
          <p:nvPr/>
        </p:nvPicPr>
        <p:blipFill>
          <a:blip r:embed="rId2"/>
          <a:srcRect/>
          <a:stretch>
            <a:fillRect/>
          </a:stretch>
        </p:blipFill>
        <p:spPr bwMode="auto">
          <a:xfrm>
            <a:off x="1979712" y="1772816"/>
            <a:ext cx="5040559" cy="4592250"/>
          </a:xfrm>
          <a:prstGeom prst="rect">
            <a:avLst/>
          </a:prstGeom>
          <a:noFill/>
          <a:ln>
            <a:noFill/>
          </a:ln>
        </p:spPr>
      </p:pic>
    </p:spTree>
    <p:extLst>
      <p:ext uri="{BB962C8B-B14F-4D97-AF65-F5344CB8AC3E}">
        <p14:creationId xmlns:p14="http://schemas.microsoft.com/office/powerpoint/2010/main" val="3515782906"/>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67544" y="333375"/>
            <a:ext cx="8049394" cy="1143000"/>
          </a:xfrm>
        </p:spPr>
        <p:txBody>
          <a:bodyPr/>
          <a:lstStyle/>
          <a:p>
            <a:pPr eaLnBrk="1" hangingPunct="1"/>
            <a:r>
              <a:rPr lang="zh-CN" altLang="en-US" dirty="0"/>
              <a:t>下面哪些是有效用例？哪些不是？</a:t>
            </a:r>
          </a:p>
        </p:txBody>
      </p:sp>
      <p:sp>
        <p:nvSpPr>
          <p:cNvPr id="697347" name="Rectangle 3"/>
          <p:cNvSpPr>
            <a:spLocks noGrp="1" noChangeArrowheads="1"/>
          </p:cNvSpPr>
          <p:nvPr>
            <p:ph type="body" idx="1"/>
          </p:nvPr>
        </p:nvSpPr>
        <p:spPr>
          <a:xfrm>
            <a:off x="6156176" y="1697675"/>
            <a:ext cx="2880320" cy="4351338"/>
          </a:xfrm>
        </p:spPr>
        <p:txBody>
          <a:bodyPr>
            <a:normAutofit/>
          </a:bodyPr>
          <a:lstStyle/>
          <a:p>
            <a:pPr eaLnBrk="1" hangingPunct="1">
              <a:lnSpc>
                <a:spcPct val="120000"/>
              </a:lnSpc>
            </a:pPr>
            <a:r>
              <a:rPr lang="zh-CN" altLang="en-US" sz="2000" dirty="0">
                <a:ea typeface="宋体" charset="-122"/>
              </a:rPr>
              <a:t>支持跨行业务</a:t>
            </a:r>
          </a:p>
          <a:p>
            <a:pPr eaLnBrk="1" hangingPunct="1">
              <a:lnSpc>
                <a:spcPct val="120000"/>
              </a:lnSpc>
            </a:pPr>
            <a:r>
              <a:rPr lang="zh-CN" altLang="en-US" sz="2000" dirty="0">
                <a:ea typeface="宋体" charset="-122"/>
              </a:rPr>
              <a:t>插入卡片</a:t>
            </a:r>
          </a:p>
          <a:p>
            <a:pPr eaLnBrk="1" hangingPunct="1">
              <a:lnSpc>
                <a:spcPct val="120000"/>
              </a:lnSpc>
            </a:pPr>
            <a:r>
              <a:rPr lang="zh-CN" altLang="en-US" sz="2000" dirty="0">
                <a:ea typeface="宋体" charset="-122"/>
              </a:rPr>
              <a:t>输入密码</a:t>
            </a:r>
          </a:p>
          <a:p>
            <a:pPr eaLnBrk="1" hangingPunct="1">
              <a:lnSpc>
                <a:spcPct val="120000"/>
              </a:lnSpc>
            </a:pPr>
            <a:r>
              <a:rPr lang="zh-CN" altLang="en-US" sz="2000" dirty="0">
                <a:ea typeface="宋体" charset="-122"/>
              </a:rPr>
              <a:t>选择服务</a:t>
            </a:r>
          </a:p>
          <a:p>
            <a:pPr eaLnBrk="1" hangingPunct="1">
              <a:lnSpc>
                <a:spcPct val="120000"/>
              </a:lnSpc>
            </a:pPr>
            <a:r>
              <a:rPr lang="zh-CN" altLang="en-US" sz="2000" dirty="0">
                <a:ea typeface="宋体" charset="-122"/>
              </a:rPr>
              <a:t>取钱</a:t>
            </a:r>
          </a:p>
          <a:p>
            <a:pPr eaLnBrk="1" hangingPunct="1">
              <a:lnSpc>
                <a:spcPct val="120000"/>
              </a:lnSpc>
            </a:pPr>
            <a:r>
              <a:rPr lang="zh-CN" altLang="en-US" sz="2000" dirty="0">
                <a:ea typeface="宋体" charset="-122"/>
              </a:rPr>
              <a:t>存钱</a:t>
            </a:r>
          </a:p>
          <a:p>
            <a:pPr eaLnBrk="1" hangingPunct="1">
              <a:lnSpc>
                <a:spcPct val="120000"/>
              </a:lnSpc>
            </a:pPr>
            <a:r>
              <a:rPr lang="zh-CN" altLang="en-US" sz="2000" dirty="0">
                <a:ea typeface="宋体" charset="-122"/>
              </a:rPr>
              <a:t>挂失卡片</a:t>
            </a:r>
          </a:p>
          <a:p>
            <a:pPr eaLnBrk="1" hangingPunct="1">
              <a:lnSpc>
                <a:spcPct val="120000"/>
              </a:lnSpc>
            </a:pPr>
            <a:r>
              <a:rPr lang="zh-CN" altLang="en-US" sz="2000" dirty="0">
                <a:ea typeface="宋体" charset="-122"/>
              </a:rPr>
              <a:t>交纳费用</a:t>
            </a:r>
          </a:p>
          <a:p>
            <a:pPr eaLnBrk="1" hangingPunct="1">
              <a:lnSpc>
                <a:spcPct val="120000"/>
              </a:lnSpc>
            </a:pPr>
            <a:r>
              <a:rPr lang="zh-CN" altLang="en-US" sz="2000" dirty="0">
                <a:ea typeface="宋体" charset="-122"/>
              </a:rPr>
              <a:t>警示骗子</a:t>
            </a:r>
          </a:p>
          <a:p>
            <a:pPr eaLnBrk="1" hangingPunct="1">
              <a:lnSpc>
                <a:spcPct val="120000"/>
              </a:lnSpc>
            </a:pPr>
            <a:r>
              <a:rPr lang="zh-CN" altLang="en-US" sz="2000" dirty="0">
                <a:ea typeface="宋体" charset="-122"/>
              </a:rPr>
              <a:t>三次错误吞没卡片</a:t>
            </a:r>
          </a:p>
        </p:txBody>
      </p:sp>
      <p:sp>
        <p:nvSpPr>
          <p:cNvPr id="84996" name="Text Box 4"/>
          <p:cNvSpPr txBox="1">
            <a:spLocks noChangeArrowheads="1"/>
          </p:cNvSpPr>
          <p:nvPr/>
        </p:nvSpPr>
        <p:spPr bwMode="auto">
          <a:xfrm>
            <a:off x="395536" y="1697675"/>
            <a:ext cx="5040560" cy="4764381"/>
          </a:xfrm>
          <a:prstGeom prst="rect">
            <a:avLst/>
          </a:prstGeom>
          <a:noFill/>
          <a:ln>
            <a:noFill/>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just">
              <a:lnSpc>
                <a:spcPct val="115000"/>
              </a:lnSpc>
              <a:spcBef>
                <a:spcPct val="50000"/>
              </a:spcBef>
            </a:pPr>
            <a:r>
              <a:rPr lang="zh-CN" altLang="en-US" sz="2400" b="1" dirty="0">
                <a:ea typeface="宋体" charset="-122"/>
              </a:rPr>
              <a:t>客户代表（主角）说：我希望这台</a:t>
            </a:r>
            <a:r>
              <a:rPr lang="en-US" altLang="zh-CN" sz="2400" b="1" dirty="0">
                <a:ea typeface="宋体" charset="-122"/>
              </a:rPr>
              <a:t>ATM</a:t>
            </a:r>
            <a:r>
              <a:rPr lang="zh-CN" altLang="en-US" sz="2400" b="1" dirty="0">
                <a:ea typeface="宋体" charset="-122"/>
              </a:rPr>
              <a:t>能支持跨行业务，我插入卡片输入密码后，可以让我选择取钱还是存钱；为了方便，可以设置一些默认的存取金额按钮；我可以修改密码，也可以挂失；还有我希望可以交纳电话费、水费、电费等费用；为了安全起见，</a:t>
            </a:r>
            <a:r>
              <a:rPr lang="en-US" altLang="zh-CN" sz="2400" b="1" dirty="0">
                <a:ea typeface="宋体" charset="-122"/>
              </a:rPr>
              <a:t>ATM</a:t>
            </a:r>
            <a:r>
              <a:rPr lang="zh-CN" altLang="en-US" sz="2400" b="1" dirty="0">
                <a:ea typeface="宋体" charset="-122"/>
              </a:rPr>
              <a:t>上应当有警示小心骗子的提示条，还有摄像头；如果输入三次密码错误，卡片应当被自动吞没。</a:t>
            </a:r>
          </a:p>
        </p:txBody>
      </p:sp>
    </p:spTree>
    <p:extLst>
      <p:ext uri="{BB962C8B-B14F-4D97-AF65-F5344CB8AC3E}">
        <p14:creationId xmlns:p14="http://schemas.microsoft.com/office/powerpoint/2010/main" val="28251459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97347">
                                            <p:txEl>
                                              <p:pRg st="0" end="0"/>
                                            </p:txEl>
                                          </p:spTgt>
                                        </p:tgtEl>
                                        <p:attrNameLst>
                                          <p:attrName>style.visibility</p:attrName>
                                        </p:attrNameLst>
                                      </p:cBhvr>
                                      <p:to>
                                        <p:strVal val="visible"/>
                                      </p:to>
                                    </p:set>
                                    <p:animEffect transition="in" filter="wipe(left)">
                                      <p:cBhvr>
                                        <p:cTn id="7" dur="500"/>
                                        <p:tgtEl>
                                          <p:spTgt spid="697347">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697347">
                                            <p:txEl>
                                              <p:pRg st="1" end="1"/>
                                            </p:txEl>
                                          </p:spTgt>
                                        </p:tgtEl>
                                        <p:attrNameLst>
                                          <p:attrName>style.visibility</p:attrName>
                                        </p:attrNameLst>
                                      </p:cBhvr>
                                      <p:to>
                                        <p:strVal val="visible"/>
                                      </p:to>
                                    </p:set>
                                    <p:animEffect transition="in" filter="wipe(left)">
                                      <p:cBhvr>
                                        <p:cTn id="10" dur="500"/>
                                        <p:tgtEl>
                                          <p:spTgt spid="697347">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697347">
                                            <p:txEl>
                                              <p:pRg st="2" end="2"/>
                                            </p:txEl>
                                          </p:spTgt>
                                        </p:tgtEl>
                                        <p:attrNameLst>
                                          <p:attrName>style.visibility</p:attrName>
                                        </p:attrNameLst>
                                      </p:cBhvr>
                                      <p:to>
                                        <p:strVal val="visible"/>
                                      </p:to>
                                    </p:set>
                                    <p:animEffect transition="in" filter="wipe(left)">
                                      <p:cBhvr>
                                        <p:cTn id="13" dur="500"/>
                                        <p:tgtEl>
                                          <p:spTgt spid="697347">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697347">
                                            <p:txEl>
                                              <p:pRg st="3" end="3"/>
                                            </p:txEl>
                                          </p:spTgt>
                                        </p:tgtEl>
                                        <p:attrNameLst>
                                          <p:attrName>style.visibility</p:attrName>
                                        </p:attrNameLst>
                                      </p:cBhvr>
                                      <p:to>
                                        <p:strVal val="visible"/>
                                      </p:to>
                                    </p:set>
                                    <p:animEffect transition="in" filter="wipe(left)">
                                      <p:cBhvr>
                                        <p:cTn id="16" dur="500"/>
                                        <p:tgtEl>
                                          <p:spTgt spid="697347">
                                            <p:txEl>
                                              <p:pRg st="3" end="3"/>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697347">
                                            <p:txEl>
                                              <p:pRg st="4" end="4"/>
                                            </p:txEl>
                                          </p:spTgt>
                                        </p:tgtEl>
                                        <p:attrNameLst>
                                          <p:attrName>style.visibility</p:attrName>
                                        </p:attrNameLst>
                                      </p:cBhvr>
                                      <p:to>
                                        <p:strVal val="visible"/>
                                      </p:to>
                                    </p:set>
                                    <p:animEffect transition="in" filter="wipe(left)">
                                      <p:cBhvr>
                                        <p:cTn id="19" dur="500"/>
                                        <p:tgtEl>
                                          <p:spTgt spid="697347">
                                            <p:txEl>
                                              <p:pRg st="4" end="4"/>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697347">
                                            <p:txEl>
                                              <p:pRg st="5" end="5"/>
                                            </p:txEl>
                                          </p:spTgt>
                                        </p:tgtEl>
                                        <p:attrNameLst>
                                          <p:attrName>style.visibility</p:attrName>
                                        </p:attrNameLst>
                                      </p:cBhvr>
                                      <p:to>
                                        <p:strVal val="visible"/>
                                      </p:to>
                                    </p:set>
                                    <p:animEffect transition="in" filter="wipe(left)">
                                      <p:cBhvr>
                                        <p:cTn id="22" dur="500"/>
                                        <p:tgtEl>
                                          <p:spTgt spid="697347">
                                            <p:txEl>
                                              <p:pRg st="5" end="5"/>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697347">
                                            <p:txEl>
                                              <p:pRg st="6" end="6"/>
                                            </p:txEl>
                                          </p:spTgt>
                                        </p:tgtEl>
                                        <p:attrNameLst>
                                          <p:attrName>style.visibility</p:attrName>
                                        </p:attrNameLst>
                                      </p:cBhvr>
                                      <p:to>
                                        <p:strVal val="visible"/>
                                      </p:to>
                                    </p:set>
                                    <p:animEffect transition="in" filter="wipe(left)">
                                      <p:cBhvr>
                                        <p:cTn id="25" dur="500"/>
                                        <p:tgtEl>
                                          <p:spTgt spid="697347">
                                            <p:txEl>
                                              <p:pRg st="6" end="6"/>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697347">
                                            <p:txEl>
                                              <p:pRg st="7" end="7"/>
                                            </p:txEl>
                                          </p:spTgt>
                                        </p:tgtEl>
                                        <p:attrNameLst>
                                          <p:attrName>style.visibility</p:attrName>
                                        </p:attrNameLst>
                                      </p:cBhvr>
                                      <p:to>
                                        <p:strVal val="visible"/>
                                      </p:to>
                                    </p:set>
                                    <p:animEffect transition="in" filter="wipe(left)">
                                      <p:cBhvr>
                                        <p:cTn id="28" dur="500"/>
                                        <p:tgtEl>
                                          <p:spTgt spid="697347">
                                            <p:txEl>
                                              <p:pRg st="7" end="7"/>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697347">
                                            <p:txEl>
                                              <p:pRg st="8" end="8"/>
                                            </p:txEl>
                                          </p:spTgt>
                                        </p:tgtEl>
                                        <p:attrNameLst>
                                          <p:attrName>style.visibility</p:attrName>
                                        </p:attrNameLst>
                                      </p:cBhvr>
                                      <p:to>
                                        <p:strVal val="visible"/>
                                      </p:to>
                                    </p:set>
                                    <p:animEffect transition="in" filter="wipe(left)">
                                      <p:cBhvr>
                                        <p:cTn id="31" dur="500"/>
                                        <p:tgtEl>
                                          <p:spTgt spid="697347">
                                            <p:txEl>
                                              <p:pRg st="8" end="8"/>
                                            </p:txEl>
                                          </p:spTgt>
                                        </p:tgtEl>
                                      </p:cBhvr>
                                    </p:animEffect>
                                  </p:childTnLst>
                                </p:cTn>
                              </p:par>
                              <p:par>
                                <p:cTn id="32" presetID="22" presetClass="entr" presetSubtype="8" fill="hold" nodeType="withEffect">
                                  <p:stCondLst>
                                    <p:cond delay="0"/>
                                  </p:stCondLst>
                                  <p:childTnLst>
                                    <p:set>
                                      <p:cBhvr>
                                        <p:cTn id="33" dur="1" fill="hold">
                                          <p:stCondLst>
                                            <p:cond delay="0"/>
                                          </p:stCondLst>
                                        </p:cTn>
                                        <p:tgtEl>
                                          <p:spTgt spid="697347">
                                            <p:txEl>
                                              <p:pRg st="9" end="9"/>
                                            </p:txEl>
                                          </p:spTgt>
                                        </p:tgtEl>
                                        <p:attrNameLst>
                                          <p:attrName>style.visibility</p:attrName>
                                        </p:attrNameLst>
                                      </p:cBhvr>
                                      <p:to>
                                        <p:strVal val="visible"/>
                                      </p:to>
                                    </p:set>
                                    <p:animEffect transition="in" filter="wipe(left)">
                                      <p:cBhvr>
                                        <p:cTn id="34" dur="500"/>
                                        <p:tgtEl>
                                          <p:spTgt spid="6973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019E26D7-C369-4578-88FC-47B32E44AD12}" type="slidenum">
              <a:rPr kumimoji="0" lang="en-US" altLang="zh-CN" sz="1400" b="0" smtClean="0">
                <a:solidFill>
                  <a:schemeClr val="accent2"/>
                </a:solidFill>
              </a:rPr>
              <a:pPr>
                <a:spcBef>
                  <a:spcPct val="0"/>
                </a:spcBef>
                <a:buClrTx/>
                <a:buSzTx/>
                <a:buFontTx/>
                <a:buNone/>
              </a:pPr>
              <a:t>52</a:t>
            </a:fld>
            <a:r>
              <a:rPr kumimoji="0" lang="en-US" altLang="zh-CN" sz="1400" b="0" smtClean="0">
                <a:solidFill>
                  <a:schemeClr val="accent2"/>
                </a:solidFill>
              </a:rPr>
              <a:t>-</a:t>
            </a:r>
          </a:p>
        </p:txBody>
      </p:sp>
      <p:sp>
        <p:nvSpPr>
          <p:cNvPr id="53251" name="Rectangle 2"/>
          <p:cNvSpPr>
            <a:spLocks noGrp="1" noChangeArrowheads="1"/>
          </p:cNvSpPr>
          <p:nvPr>
            <p:ph type="title"/>
          </p:nvPr>
        </p:nvSpPr>
        <p:spPr/>
        <p:txBody>
          <a:bodyPr/>
          <a:lstStyle/>
          <a:p>
            <a:pPr eaLnBrk="1" hangingPunct="1"/>
            <a:r>
              <a:rPr lang="en-US" altLang="zh-CN" smtClean="0"/>
              <a:t>2.3 </a:t>
            </a:r>
            <a:r>
              <a:rPr lang="zh-CN" altLang="en-US" smtClean="0"/>
              <a:t>构建用例图</a:t>
            </a:r>
          </a:p>
        </p:txBody>
      </p:sp>
      <p:sp>
        <p:nvSpPr>
          <p:cNvPr id="53252" name="Rectangle 3"/>
          <p:cNvSpPr>
            <a:spLocks noGrp="1" noChangeArrowheads="1"/>
          </p:cNvSpPr>
          <p:nvPr>
            <p:ph type="body" idx="1"/>
          </p:nvPr>
        </p:nvSpPr>
        <p:spPr/>
        <p:txBody>
          <a:bodyPr/>
          <a:lstStyle/>
          <a:p>
            <a:pPr lvl="1" eaLnBrk="1" hangingPunct="1"/>
            <a:r>
              <a:rPr lang="zh-CN" altLang="en-US" sz="3600" smtClean="0"/>
              <a:t>用例图构建过程示例</a:t>
            </a:r>
          </a:p>
          <a:p>
            <a:pPr lvl="2" eaLnBrk="1" hangingPunct="1"/>
            <a:r>
              <a:rPr lang="zh-CN" altLang="en-US" sz="3200" smtClean="0"/>
              <a:t>识别参与者</a:t>
            </a:r>
          </a:p>
          <a:p>
            <a:pPr lvl="2" eaLnBrk="1" hangingPunct="1"/>
            <a:r>
              <a:rPr lang="zh-CN" altLang="en-US" sz="3200" smtClean="0"/>
              <a:t>候选参与者</a:t>
            </a:r>
          </a:p>
          <a:p>
            <a:pPr lvl="2" eaLnBrk="1" hangingPunct="1"/>
            <a:r>
              <a:rPr lang="zh-CN" altLang="en-US" sz="3200" smtClean="0"/>
              <a:t>识别用例</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846DF1D4-F350-42BE-8DB9-042BC53023BE}" type="slidenum">
              <a:rPr kumimoji="0" lang="en-US" altLang="zh-CN" sz="1400" b="0" smtClean="0">
                <a:solidFill>
                  <a:schemeClr val="accent2"/>
                </a:solidFill>
              </a:rPr>
              <a:pPr>
                <a:spcBef>
                  <a:spcPct val="0"/>
                </a:spcBef>
                <a:buClrTx/>
                <a:buSzTx/>
                <a:buFontTx/>
                <a:buNone/>
              </a:pPr>
              <a:t>53</a:t>
            </a:fld>
            <a:r>
              <a:rPr kumimoji="0" lang="en-US" altLang="zh-CN" sz="1400" b="0" smtClean="0">
                <a:solidFill>
                  <a:schemeClr val="accent2"/>
                </a:solidFill>
              </a:rPr>
              <a:t>-</a:t>
            </a:r>
          </a:p>
        </p:txBody>
      </p:sp>
      <p:sp>
        <p:nvSpPr>
          <p:cNvPr id="54275" name="Rectangle 2"/>
          <p:cNvSpPr>
            <a:spLocks noGrp="1" noChangeArrowheads="1"/>
          </p:cNvSpPr>
          <p:nvPr>
            <p:ph type="title"/>
          </p:nvPr>
        </p:nvSpPr>
        <p:spPr/>
        <p:txBody>
          <a:bodyPr/>
          <a:lstStyle/>
          <a:p>
            <a:pPr eaLnBrk="1" hangingPunct="1"/>
            <a:r>
              <a:rPr lang="zh-CN" altLang="en-US" sz="4000" smtClean="0"/>
              <a:t>用例图构建过程示例：</a:t>
            </a:r>
            <a:r>
              <a:rPr lang="en-US" altLang="zh-CN" sz="4000" smtClean="0"/>
              <a:t>POST</a:t>
            </a:r>
            <a:r>
              <a:rPr lang="zh-CN" altLang="en-US" sz="4000" smtClean="0"/>
              <a:t>系统</a:t>
            </a:r>
          </a:p>
        </p:txBody>
      </p:sp>
      <p:sp>
        <p:nvSpPr>
          <p:cNvPr id="54276" name="Rectangle 3"/>
          <p:cNvSpPr>
            <a:spLocks noGrp="1" noChangeArrowheads="1"/>
          </p:cNvSpPr>
          <p:nvPr>
            <p:ph type="body" idx="1"/>
          </p:nvPr>
        </p:nvSpPr>
        <p:spPr>
          <a:xfrm>
            <a:off x="684213" y="1700213"/>
            <a:ext cx="7772400" cy="4681115"/>
          </a:xfrm>
        </p:spPr>
        <p:txBody>
          <a:bodyPr/>
          <a:lstStyle/>
          <a:p>
            <a:pPr eaLnBrk="1" hangingPunct="1"/>
            <a:r>
              <a:rPr lang="zh-CN" altLang="en-US" sz="2800" dirty="0" smtClean="0"/>
              <a:t>销售点终端（</a:t>
            </a:r>
            <a:r>
              <a:rPr lang="en-US" altLang="zh-CN" sz="2800" dirty="0" smtClean="0"/>
              <a:t>Point-Of-Sale Terminal</a:t>
            </a:r>
            <a:r>
              <a:rPr lang="zh-CN" altLang="en-US" sz="2800" dirty="0" smtClean="0"/>
              <a:t>，</a:t>
            </a:r>
            <a:r>
              <a:rPr lang="en-US" altLang="zh-CN" sz="2800" dirty="0" smtClean="0"/>
              <a:t>POST</a:t>
            </a:r>
            <a:r>
              <a:rPr lang="zh-CN" altLang="en-US" sz="2800" dirty="0" smtClean="0"/>
              <a:t>）系统</a:t>
            </a:r>
          </a:p>
          <a:p>
            <a:pPr lvl="1" eaLnBrk="1" hangingPunct="1"/>
            <a:r>
              <a:rPr lang="zh-CN" altLang="en-US" sz="2400" dirty="0" smtClean="0"/>
              <a:t>是一个计算机自动化系统</a:t>
            </a:r>
          </a:p>
          <a:p>
            <a:pPr lvl="1" eaLnBrk="1" hangingPunct="1"/>
            <a:r>
              <a:rPr kumimoji="0" lang="zh-CN" altLang="en-US" sz="2400" dirty="0" smtClean="0"/>
              <a:t>用来记录商品销售信息</a:t>
            </a:r>
          </a:p>
          <a:p>
            <a:pPr lvl="1" eaLnBrk="1" hangingPunct="1"/>
            <a:r>
              <a:rPr kumimoji="0" lang="zh-CN" altLang="en-US" sz="2400" dirty="0" smtClean="0"/>
              <a:t>处理客户的支付信息</a:t>
            </a:r>
          </a:p>
          <a:p>
            <a:pPr lvl="1" eaLnBrk="1" hangingPunct="1"/>
            <a:r>
              <a:rPr kumimoji="0" lang="zh-CN" altLang="en-US" sz="2400" dirty="0" smtClean="0"/>
              <a:t>客户可以使用现金、信用卡、支票等多种支付手段</a:t>
            </a:r>
          </a:p>
          <a:p>
            <a:pPr lvl="1" eaLnBrk="1" hangingPunct="1"/>
            <a:r>
              <a:rPr kumimoji="0" lang="zh-CN" altLang="en-US" sz="2400" dirty="0" smtClean="0"/>
              <a:t>主要用于零售的百货商店</a:t>
            </a:r>
          </a:p>
          <a:p>
            <a:pPr lvl="1" eaLnBrk="1" hangingPunct="1"/>
            <a:r>
              <a:rPr kumimoji="0" lang="zh-CN" altLang="en-US" sz="2400" dirty="0" smtClean="0"/>
              <a:t>包括计算机和条形码扫描仪等硬件设备和系统运行软件</a:t>
            </a:r>
          </a:p>
          <a:p>
            <a:pPr lvl="1" eaLnBrk="1" hangingPunct="1"/>
            <a:r>
              <a:rPr kumimoji="0" lang="en-US" altLang="zh-CN" sz="2400" dirty="0" smtClean="0">
                <a:latin typeface="Times New Roman" pitchFamily="18" charset="0"/>
              </a:rPr>
              <a:t>……</a:t>
            </a:r>
            <a:endParaRPr kumimoji="0" lang="en-US" altLang="zh-CN" sz="2400"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F25E94E7-0E14-4083-A5FB-F0D685BEF0F0}" type="slidenum">
              <a:rPr kumimoji="0" lang="en-US" altLang="zh-CN" sz="1400" b="0" smtClean="0">
                <a:solidFill>
                  <a:schemeClr val="accent2"/>
                </a:solidFill>
              </a:rPr>
              <a:pPr>
                <a:spcBef>
                  <a:spcPct val="0"/>
                </a:spcBef>
                <a:buClrTx/>
                <a:buSzTx/>
                <a:buFontTx/>
                <a:buNone/>
              </a:pPr>
              <a:t>54</a:t>
            </a:fld>
            <a:r>
              <a:rPr kumimoji="0" lang="en-US" altLang="zh-CN" sz="1400" b="0" smtClean="0">
                <a:solidFill>
                  <a:schemeClr val="accent2"/>
                </a:solidFill>
              </a:rPr>
              <a:t>-</a:t>
            </a:r>
          </a:p>
        </p:txBody>
      </p:sp>
      <p:sp>
        <p:nvSpPr>
          <p:cNvPr id="55299" name="Rectangle 2"/>
          <p:cNvSpPr>
            <a:spLocks noGrp="1" noChangeArrowheads="1"/>
          </p:cNvSpPr>
          <p:nvPr>
            <p:ph type="title"/>
          </p:nvPr>
        </p:nvSpPr>
        <p:spPr>
          <a:xfrm>
            <a:off x="723900" y="568325"/>
            <a:ext cx="7793038" cy="844550"/>
          </a:xfrm>
        </p:spPr>
        <p:txBody>
          <a:bodyPr/>
          <a:lstStyle/>
          <a:p>
            <a:pPr eaLnBrk="1" hangingPunct="1"/>
            <a:r>
              <a:rPr lang="zh-CN" altLang="en-US" smtClean="0"/>
              <a:t>识别参与者</a:t>
            </a:r>
            <a:r>
              <a:rPr lang="en-US" altLang="zh-CN" smtClean="0"/>
              <a:t>-1</a:t>
            </a:r>
          </a:p>
        </p:txBody>
      </p:sp>
      <p:sp>
        <p:nvSpPr>
          <p:cNvPr id="55300" name="Rectangle 3"/>
          <p:cNvSpPr>
            <a:spLocks noGrp="1" noChangeArrowheads="1"/>
          </p:cNvSpPr>
          <p:nvPr>
            <p:ph type="body" idx="1"/>
          </p:nvPr>
        </p:nvSpPr>
        <p:spPr>
          <a:xfrm>
            <a:off x="539750" y="1628775"/>
            <a:ext cx="7885113" cy="4608513"/>
          </a:xfrm>
        </p:spPr>
        <p:txBody>
          <a:bodyPr/>
          <a:lstStyle/>
          <a:p>
            <a:pPr eaLnBrk="1" hangingPunct="1">
              <a:lnSpc>
                <a:spcPct val="110000"/>
              </a:lnSpc>
            </a:pPr>
            <a:r>
              <a:rPr lang="zh-CN" altLang="en-US" sz="2800" smtClean="0"/>
              <a:t>谁使用系统的主要功能 </a:t>
            </a:r>
            <a:endParaRPr lang="zh-CN" altLang="en-US" sz="2800" smtClean="0">
              <a:sym typeface="Wingdings" pitchFamily="2" charset="2"/>
            </a:endParaRPr>
          </a:p>
          <a:p>
            <a:pPr lvl="1" eaLnBrk="1" hangingPunct="1">
              <a:lnSpc>
                <a:spcPct val="110000"/>
              </a:lnSpc>
            </a:pPr>
            <a:r>
              <a:rPr lang="zh-CN" altLang="en-US" sz="2400" smtClean="0">
                <a:solidFill>
                  <a:schemeClr val="hlink"/>
                </a:solidFill>
                <a:sym typeface="Wingdings" pitchFamily="2" charset="2"/>
              </a:rPr>
              <a:t>出纳员</a:t>
            </a:r>
            <a:r>
              <a:rPr lang="en-US" altLang="zh-CN" sz="2400" smtClean="0">
                <a:solidFill>
                  <a:schemeClr val="hlink"/>
                </a:solidFill>
                <a:sym typeface="Wingdings" pitchFamily="2" charset="2"/>
              </a:rPr>
              <a:t>Cashier</a:t>
            </a:r>
            <a:endParaRPr lang="en-US" altLang="zh-CN" sz="2400" smtClean="0">
              <a:solidFill>
                <a:schemeClr val="hlink"/>
              </a:solidFill>
            </a:endParaRPr>
          </a:p>
          <a:p>
            <a:pPr eaLnBrk="1" hangingPunct="1">
              <a:lnSpc>
                <a:spcPct val="110000"/>
              </a:lnSpc>
            </a:pPr>
            <a:r>
              <a:rPr lang="zh-CN" altLang="en-US" sz="2800" smtClean="0"/>
              <a:t>谁改变系统的数据</a:t>
            </a:r>
          </a:p>
          <a:p>
            <a:pPr lvl="1" eaLnBrk="1" hangingPunct="1">
              <a:lnSpc>
                <a:spcPct val="110000"/>
              </a:lnSpc>
            </a:pPr>
            <a:r>
              <a:rPr lang="zh-CN" altLang="en-US" sz="2400" smtClean="0">
                <a:solidFill>
                  <a:schemeClr val="hlink"/>
                </a:solidFill>
                <a:sym typeface="Wingdings" pitchFamily="2" charset="2"/>
              </a:rPr>
              <a:t>出纳员</a:t>
            </a:r>
            <a:r>
              <a:rPr lang="en-US" altLang="zh-CN" sz="2400" smtClean="0">
                <a:solidFill>
                  <a:schemeClr val="hlink"/>
                </a:solidFill>
                <a:sym typeface="Wingdings" pitchFamily="2" charset="2"/>
              </a:rPr>
              <a:t>Cashier</a:t>
            </a:r>
            <a:endParaRPr lang="en-US" altLang="zh-CN" sz="2400" smtClean="0">
              <a:solidFill>
                <a:schemeClr val="hlink"/>
              </a:solidFill>
            </a:endParaRPr>
          </a:p>
          <a:p>
            <a:pPr eaLnBrk="1" hangingPunct="1">
              <a:lnSpc>
                <a:spcPct val="110000"/>
              </a:lnSpc>
            </a:pPr>
            <a:r>
              <a:rPr lang="zh-CN" altLang="en-US" sz="2800" smtClean="0"/>
              <a:t>谁从系统获取信息</a:t>
            </a:r>
          </a:p>
          <a:p>
            <a:pPr lvl="1" eaLnBrk="1" hangingPunct="1">
              <a:lnSpc>
                <a:spcPct val="110000"/>
              </a:lnSpc>
            </a:pPr>
            <a:r>
              <a:rPr lang="zh-CN" altLang="en-US" sz="2400" smtClean="0">
                <a:solidFill>
                  <a:schemeClr val="hlink"/>
                </a:solidFill>
                <a:sym typeface="Wingdings" pitchFamily="2" charset="2"/>
              </a:rPr>
              <a:t>出纳员</a:t>
            </a:r>
            <a:r>
              <a:rPr lang="en-US" altLang="zh-CN" sz="2400" smtClean="0">
                <a:solidFill>
                  <a:schemeClr val="hlink"/>
                </a:solidFill>
                <a:sym typeface="Wingdings" pitchFamily="2" charset="2"/>
              </a:rPr>
              <a:t>Cashier</a:t>
            </a:r>
            <a:r>
              <a:rPr lang="zh-CN" altLang="en-US" sz="2400" smtClean="0">
                <a:solidFill>
                  <a:schemeClr val="hlink"/>
                </a:solidFill>
                <a:sym typeface="Wingdings" pitchFamily="2" charset="2"/>
              </a:rPr>
              <a:t>，顾客</a:t>
            </a:r>
            <a:r>
              <a:rPr lang="en-US" altLang="zh-CN" sz="2400" smtClean="0">
                <a:solidFill>
                  <a:schemeClr val="hlink"/>
                </a:solidFill>
                <a:sym typeface="Wingdings" pitchFamily="2" charset="2"/>
              </a:rPr>
              <a:t>Customer</a:t>
            </a:r>
            <a:r>
              <a:rPr lang="zh-CN" altLang="en-US" sz="2400" smtClean="0">
                <a:solidFill>
                  <a:schemeClr val="hlink"/>
                </a:solidFill>
                <a:sym typeface="Wingdings" pitchFamily="2" charset="2"/>
              </a:rPr>
              <a:t>，系统管理员</a:t>
            </a:r>
            <a:r>
              <a:rPr lang="en-US" altLang="zh-CN" sz="2400" smtClean="0">
                <a:solidFill>
                  <a:schemeClr val="hlink"/>
                </a:solidFill>
                <a:sym typeface="Wingdings" pitchFamily="2" charset="2"/>
              </a:rPr>
              <a:t>SystemAdmin</a:t>
            </a:r>
            <a:endParaRPr lang="en-US" altLang="zh-CN" sz="2400" smtClean="0">
              <a:solidFill>
                <a:schemeClr val="hlink"/>
              </a:solidFill>
            </a:endParaRPr>
          </a:p>
          <a:p>
            <a:pPr eaLnBrk="1" hangingPunct="1">
              <a:lnSpc>
                <a:spcPct val="110000"/>
              </a:lnSpc>
            </a:pPr>
            <a:r>
              <a:rPr lang="zh-CN" altLang="en-US" sz="2800" smtClean="0"/>
              <a:t>谁需要系统的支持以完成日常工作任务</a:t>
            </a:r>
          </a:p>
          <a:p>
            <a:pPr lvl="1" eaLnBrk="1" hangingPunct="1">
              <a:lnSpc>
                <a:spcPct val="110000"/>
              </a:lnSpc>
            </a:pPr>
            <a:r>
              <a:rPr lang="zh-CN" altLang="en-US" sz="2400" smtClean="0">
                <a:solidFill>
                  <a:schemeClr val="hlink"/>
                </a:solidFill>
                <a:sym typeface="Wingdings" pitchFamily="2" charset="2"/>
              </a:rPr>
              <a:t>出纳员</a:t>
            </a:r>
            <a:r>
              <a:rPr lang="en-US" altLang="zh-CN" sz="2400" smtClean="0">
                <a:solidFill>
                  <a:schemeClr val="hlink"/>
                </a:solidFill>
                <a:sym typeface="Wingdings" pitchFamily="2" charset="2"/>
              </a:rPr>
              <a:t>Cashier</a:t>
            </a:r>
            <a:r>
              <a:rPr lang="zh-CN" altLang="en-US" sz="2400" smtClean="0">
                <a:solidFill>
                  <a:schemeClr val="hlink"/>
                </a:solidFill>
                <a:sym typeface="Wingdings" pitchFamily="2" charset="2"/>
              </a:rPr>
              <a:t>，系统管理员</a:t>
            </a:r>
            <a:r>
              <a:rPr lang="en-US" altLang="zh-CN" sz="2400" smtClean="0">
                <a:solidFill>
                  <a:schemeClr val="hlink"/>
                </a:solidFill>
                <a:sym typeface="Wingdings" pitchFamily="2" charset="2"/>
              </a:rPr>
              <a:t>SystemAdmin</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B12E8502-0561-41C4-8FCA-BE8A5BA15B9F}" type="slidenum">
              <a:rPr kumimoji="0" lang="en-US" altLang="zh-CN" sz="1400" b="0" smtClean="0">
                <a:solidFill>
                  <a:schemeClr val="accent2"/>
                </a:solidFill>
              </a:rPr>
              <a:pPr>
                <a:spcBef>
                  <a:spcPct val="0"/>
                </a:spcBef>
                <a:buClrTx/>
                <a:buSzTx/>
                <a:buFontTx/>
                <a:buNone/>
              </a:pPr>
              <a:t>55</a:t>
            </a:fld>
            <a:r>
              <a:rPr kumimoji="0" lang="en-US" altLang="zh-CN" sz="1400" b="0" smtClean="0">
                <a:solidFill>
                  <a:schemeClr val="accent2"/>
                </a:solidFill>
              </a:rPr>
              <a:t>-</a:t>
            </a:r>
          </a:p>
        </p:txBody>
      </p:sp>
      <p:sp>
        <p:nvSpPr>
          <p:cNvPr id="56323" name="Rectangle 2"/>
          <p:cNvSpPr>
            <a:spLocks noGrp="1" noChangeArrowheads="1"/>
          </p:cNvSpPr>
          <p:nvPr>
            <p:ph type="title"/>
          </p:nvPr>
        </p:nvSpPr>
        <p:spPr/>
        <p:txBody>
          <a:bodyPr/>
          <a:lstStyle/>
          <a:p>
            <a:pPr eaLnBrk="1" hangingPunct="1"/>
            <a:r>
              <a:rPr lang="zh-CN" altLang="en-US" dirty="0" smtClean="0"/>
              <a:t>识别参与者</a:t>
            </a:r>
            <a:r>
              <a:rPr lang="en-US" altLang="zh-CN" dirty="0" smtClean="0"/>
              <a:t>-2</a:t>
            </a:r>
            <a:endParaRPr lang="zh-CN" altLang="en-US" dirty="0" smtClean="0"/>
          </a:p>
        </p:txBody>
      </p:sp>
      <p:sp>
        <p:nvSpPr>
          <p:cNvPr id="56324" name="Rectangle 3"/>
          <p:cNvSpPr>
            <a:spLocks noGrp="1" noChangeArrowheads="1"/>
          </p:cNvSpPr>
          <p:nvPr>
            <p:ph type="body" idx="1"/>
          </p:nvPr>
        </p:nvSpPr>
        <p:spPr>
          <a:xfrm>
            <a:off x="755650" y="1700213"/>
            <a:ext cx="7772400" cy="4824412"/>
          </a:xfrm>
        </p:spPr>
        <p:txBody>
          <a:bodyPr/>
          <a:lstStyle/>
          <a:p>
            <a:pPr eaLnBrk="1" hangingPunct="1"/>
            <a:r>
              <a:rPr lang="zh-CN" altLang="en-US" sz="2800" dirty="0" smtClean="0"/>
              <a:t>谁负责日常维护、管理并保证系统正常运行</a:t>
            </a:r>
          </a:p>
          <a:p>
            <a:pPr lvl="1" eaLnBrk="1" hangingPunct="1"/>
            <a:r>
              <a:rPr lang="zh-CN" altLang="en-US" sz="2400" dirty="0" smtClean="0">
                <a:solidFill>
                  <a:schemeClr val="hlink"/>
                </a:solidFill>
                <a:sym typeface="Wingdings" pitchFamily="2" charset="2"/>
              </a:rPr>
              <a:t>系统管理员</a:t>
            </a:r>
            <a:r>
              <a:rPr lang="en-US" altLang="zh-CN" sz="2400" dirty="0" err="1" smtClean="0">
                <a:solidFill>
                  <a:schemeClr val="hlink"/>
                </a:solidFill>
                <a:sym typeface="Wingdings" pitchFamily="2" charset="2"/>
              </a:rPr>
              <a:t>SystemAdministrator</a:t>
            </a:r>
            <a:endParaRPr lang="en-US" altLang="zh-CN" sz="2000" dirty="0" smtClean="0">
              <a:solidFill>
                <a:schemeClr val="hlink"/>
              </a:solidFill>
            </a:endParaRPr>
          </a:p>
          <a:p>
            <a:pPr eaLnBrk="1" hangingPunct="1"/>
            <a:r>
              <a:rPr lang="zh-CN" altLang="en-US" sz="2800" dirty="0" smtClean="0"/>
              <a:t>系统需要应付（处理）那些硬设备</a:t>
            </a:r>
          </a:p>
          <a:p>
            <a:pPr lvl="1" eaLnBrk="1" hangingPunct="1"/>
            <a:r>
              <a:rPr lang="zh-CN" altLang="en-US" sz="2400" dirty="0" smtClean="0">
                <a:solidFill>
                  <a:schemeClr val="hlink"/>
                </a:solidFill>
              </a:rPr>
              <a:t>无</a:t>
            </a:r>
          </a:p>
          <a:p>
            <a:pPr eaLnBrk="1" hangingPunct="1"/>
            <a:r>
              <a:rPr lang="zh-CN" altLang="en-US" sz="2800" dirty="0" smtClean="0"/>
              <a:t>系统需要和那些外部系统交互</a:t>
            </a:r>
          </a:p>
          <a:p>
            <a:pPr lvl="1" eaLnBrk="1" hangingPunct="1"/>
            <a:r>
              <a:rPr lang="zh-CN" altLang="en-US" sz="2400" dirty="0" smtClean="0">
                <a:solidFill>
                  <a:schemeClr val="hlink"/>
                </a:solidFill>
              </a:rPr>
              <a:t>可与库存系统</a:t>
            </a:r>
            <a:r>
              <a:rPr lang="en-US" altLang="zh-CN" sz="2400" dirty="0" smtClean="0">
                <a:solidFill>
                  <a:schemeClr val="hlink"/>
                </a:solidFill>
              </a:rPr>
              <a:t>Inventory</a:t>
            </a:r>
            <a:r>
              <a:rPr lang="zh-CN" altLang="en-US" sz="2400" dirty="0" smtClean="0">
                <a:solidFill>
                  <a:schemeClr val="hlink"/>
                </a:solidFill>
              </a:rPr>
              <a:t>、信用卡系统</a:t>
            </a:r>
            <a:r>
              <a:rPr lang="en-US" altLang="zh-CN" sz="2400" dirty="0" err="1" smtClean="0">
                <a:solidFill>
                  <a:schemeClr val="hlink"/>
                </a:solidFill>
              </a:rPr>
              <a:t>CardProcessingCompany</a:t>
            </a:r>
            <a:r>
              <a:rPr lang="zh-CN" altLang="en-US" sz="2400" dirty="0" smtClean="0">
                <a:solidFill>
                  <a:schemeClr val="hlink"/>
                </a:solidFill>
              </a:rPr>
              <a:t>、支票处理系统</a:t>
            </a:r>
            <a:r>
              <a:rPr lang="en-US" altLang="zh-CN" sz="2400" dirty="0" err="1" smtClean="0">
                <a:solidFill>
                  <a:schemeClr val="hlink"/>
                </a:solidFill>
              </a:rPr>
              <a:t>CheckProcessingCompany</a:t>
            </a:r>
            <a:r>
              <a:rPr lang="zh-CN" altLang="en-US" sz="2400" dirty="0" smtClean="0">
                <a:solidFill>
                  <a:schemeClr val="hlink"/>
                </a:solidFill>
              </a:rPr>
              <a:t>等交互</a:t>
            </a:r>
          </a:p>
          <a:p>
            <a:pPr eaLnBrk="1" hangingPunct="1"/>
            <a:r>
              <a:rPr lang="zh-CN" altLang="en-US" sz="2800" dirty="0" smtClean="0"/>
              <a:t>谁</a:t>
            </a:r>
            <a:r>
              <a:rPr lang="en-US" altLang="zh-CN" sz="2800" dirty="0" smtClean="0"/>
              <a:t>(</a:t>
            </a:r>
            <a:r>
              <a:rPr lang="zh-CN" altLang="en-US" sz="2800" dirty="0" smtClean="0"/>
              <a:t>或什么</a:t>
            </a:r>
            <a:r>
              <a:rPr lang="en-US" altLang="zh-CN" sz="2800" dirty="0" smtClean="0"/>
              <a:t>)</a:t>
            </a:r>
            <a:r>
              <a:rPr lang="zh-CN" altLang="en-US" sz="2800" dirty="0" smtClean="0"/>
              <a:t>对系统运行产生的结果</a:t>
            </a:r>
            <a:r>
              <a:rPr lang="en-US" altLang="zh-CN" sz="2800" dirty="0" smtClean="0"/>
              <a:t>(</a:t>
            </a:r>
            <a:r>
              <a:rPr lang="zh-CN" altLang="en-US" sz="2800" dirty="0" smtClean="0"/>
              <a:t>值</a:t>
            </a:r>
            <a:r>
              <a:rPr lang="en-US" altLang="zh-CN" sz="2800" dirty="0" smtClean="0"/>
              <a:t>)</a:t>
            </a:r>
            <a:r>
              <a:rPr lang="zh-CN" altLang="en-US" sz="2800" dirty="0" smtClean="0"/>
              <a:t>感兴趣</a:t>
            </a:r>
          </a:p>
          <a:p>
            <a:pPr lvl="1" eaLnBrk="1" hangingPunct="1"/>
            <a:r>
              <a:rPr lang="zh-CN" altLang="en-US" sz="2400" dirty="0" smtClean="0">
                <a:solidFill>
                  <a:schemeClr val="hlink"/>
                </a:solidFill>
                <a:sym typeface="Wingdings" pitchFamily="2" charset="2"/>
              </a:rPr>
              <a:t>出纳员</a:t>
            </a:r>
            <a:r>
              <a:rPr lang="en-US" altLang="zh-CN" sz="2400" dirty="0" smtClean="0">
                <a:solidFill>
                  <a:schemeClr val="hlink"/>
                </a:solidFill>
                <a:sym typeface="Wingdings" pitchFamily="2" charset="2"/>
              </a:rPr>
              <a:t>Cashier</a:t>
            </a:r>
            <a:r>
              <a:rPr lang="zh-CN" altLang="en-US" sz="2400" dirty="0" smtClean="0">
                <a:solidFill>
                  <a:schemeClr val="hlink"/>
                </a:solidFill>
                <a:sym typeface="Wingdings" pitchFamily="2" charset="2"/>
              </a:rPr>
              <a:t>，顾客</a:t>
            </a:r>
            <a:r>
              <a:rPr lang="en-US" altLang="zh-CN" sz="2400" dirty="0" smtClean="0">
                <a:solidFill>
                  <a:schemeClr val="hlink"/>
                </a:solidFill>
                <a:sym typeface="Wingdings" pitchFamily="2" charset="2"/>
              </a:rPr>
              <a:t>Customer</a:t>
            </a:r>
            <a:endParaRPr lang="zh-CN" altLang="en-US" sz="2400" dirty="0" smtClean="0">
              <a:solidFill>
                <a:schemeClr val="hlink"/>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C0CC650E-4EAC-4686-AE3E-95193FF90B50}" type="slidenum">
              <a:rPr kumimoji="0" lang="en-US" altLang="zh-CN" sz="1400" b="0" smtClean="0">
                <a:solidFill>
                  <a:schemeClr val="accent2"/>
                </a:solidFill>
              </a:rPr>
              <a:pPr>
                <a:spcBef>
                  <a:spcPct val="0"/>
                </a:spcBef>
                <a:buClrTx/>
                <a:buSzTx/>
                <a:buFontTx/>
                <a:buNone/>
              </a:pPr>
              <a:t>56</a:t>
            </a:fld>
            <a:r>
              <a:rPr kumimoji="0" lang="en-US" altLang="zh-CN" sz="1400" b="0" smtClean="0">
                <a:solidFill>
                  <a:schemeClr val="accent2"/>
                </a:solidFill>
              </a:rPr>
              <a:t>-</a:t>
            </a:r>
          </a:p>
        </p:txBody>
      </p:sp>
      <p:graphicFrame>
        <p:nvGraphicFramePr>
          <p:cNvPr id="57348" name="Object 3"/>
          <p:cNvGraphicFramePr>
            <a:graphicFrameLocks noGrp="1" noChangeAspect="1"/>
          </p:cNvGraphicFramePr>
          <p:nvPr>
            <p:ph idx="1"/>
            <p:extLst>
              <p:ext uri="{D42A27DB-BD31-4B8C-83A1-F6EECF244321}">
                <p14:modId xmlns:p14="http://schemas.microsoft.com/office/powerpoint/2010/main" val="470799186"/>
              </p:ext>
            </p:extLst>
          </p:nvPr>
        </p:nvGraphicFramePr>
        <p:xfrm>
          <a:off x="1475656" y="1555239"/>
          <a:ext cx="6337622" cy="5042758"/>
        </p:xfrm>
        <a:graphic>
          <a:graphicData uri="http://schemas.openxmlformats.org/presentationml/2006/ole">
            <mc:AlternateContent xmlns:mc="http://schemas.openxmlformats.org/markup-compatibility/2006">
              <mc:Choice xmlns:v="urn:schemas-microsoft-com:vml" Requires="v">
                <p:oleObj spid="_x0000_s57375" name="位图图像" r:id="rId3" imgW="3885714" imgH="3772427" progId="Paint.Picture">
                  <p:embed/>
                </p:oleObj>
              </mc:Choice>
              <mc:Fallback>
                <p:oleObj name="位图图像" r:id="rId3" imgW="3885714" imgH="3772427"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1555239"/>
                        <a:ext cx="6337622" cy="5042758"/>
                      </a:xfrm>
                      <a:prstGeom prst="rect">
                        <a:avLst/>
                      </a:prstGeom>
                      <a:noFill/>
                      <a:ln>
                        <a:noFill/>
                      </a:ln>
                      <a:effectLst/>
                      <a:extLst/>
                    </p:spPr>
                  </p:pic>
                </p:oleObj>
              </mc:Fallback>
            </mc:AlternateContent>
          </a:graphicData>
        </a:graphic>
      </p:graphicFrame>
      <p:sp>
        <p:nvSpPr>
          <p:cNvPr id="6" name="Rectangle 2"/>
          <p:cNvSpPr txBox="1">
            <a:spLocks noChangeArrowheads="1"/>
          </p:cNvSpPr>
          <p:nvPr/>
        </p:nvSpPr>
        <p:spPr bwMode="auto">
          <a:xfrm>
            <a:off x="739402" y="332656"/>
            <a:ext cx="779303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imes New Roman" pitchFamily="18" charset="0"/>
                <a:ea typeface="幼圆" pitchFamily="49" charset="-122"/>
              </a:defRPr>
            </a:lvl2pPr>
            <a:lvl3pPr algn="l" rtl="0" eaLnBrk="0" fontAlgn="base" hangingPunct="0">
              <a:spcBef>
                <a:spcPct val="0"/>
              </a:spcBef>
              <a:spcAft>
                <a:spcPct val="0"/>
              </a:spcAft>
              <a:defRPr kumimoji="1" sz="4400" b="1">
                <a:solidFill>
                  <a:schemeClr val="tx2"/>
                </a:solidFill>
                <a:latin typeface="Times New Roman" pitchFamily="18" charset="0"/>
                <a:ea typeface="幼圆" pitchFamily="49" charset="-122"/>
              </a:defRPr>
            </a:lvl3pPr>
            <a:lvl4pPr algn="l" rtl="0" eaLnBrk="0" fontAlgn="base" hangingPunct="0">
              <a:spcBef>
                <a:spcPct val="0"/>
              </a:spcBef>
              <a:spcAft>
                <a:spcPct val="0"/>
              </a:spcAft>
              <a:defRPr kumimoji="1" sz="4400" b="1">
                <a:solidFill>
                  <a:schemeClr val="tx2"/>
                </a:solidFill>
                <a:latin typeface="Times New Roman" pitchFamily="18" charset="0"/>
                <a:ea typeface="幼圆" pitchFamily="49" charset="-122"/>
              </a:defRPr>
            </a:lvl4pPr>
            <a:lvl5pPr algn="l" rtl="0" eaLnBrk="0" fontAlgn="base" hangingPunct="0">
              <a:spcBef>
                <a:spcPct val="0"/>
              </a:spcBef>
              <a:spcAft>
                <a:spcPct val="0"/>
              </a:spcAft>
              <a:defRPr kumimoji="1" sz="4400" b="1">
                <a:solidFill>
                  <a:schemeClr val="tx2"/>
                </a:solidFill>
                <a:latin typeface="Times New Roman" pitchFamily="18" charset="0"/>
                <a:ea typeface="幼圆" pitchFamily="49" charset="-122"/>
              </a:defRPr>
            </a:lvl5pPr>
            <a:lvl6pPr marL="457200" algn="l" rtl="0" fontAlgn="base">
              <a:spcBef>
                <a:spcPct val="0"/>
              </a:spcBef>
              <a:spcAft>
                <a:spcPct val="0"/>
              </a:spcAft>
              <a:defRPr kumimoji="1" sz="4400" b="1">
                <a:solidFill>
                  <a:schemeClr val="tx2"/>
                </a:solidFill>
                <a:latin typeface="Times New Roman" pitchFamily="18" charset="0"/>
                <a:ea typeface="幼圆" pitchFamily="49" charset="-122"/>
              </a:defRPr>
            </a:lvl6pPr>
            <a:lvl7pPr marL="914400" algn="l" rtl="0" fontAlgn="base">
              <a:spcBef>
                <a:spcPct val="0"/>
              </a:spcBef>
              <a:spcAft>
                <a:spcPct val="0"/>
              </a:spcAft>
              <a:defRPr kumimoji="1" sz="4400" b="1">
                <a:solidFill>
                  <a:schemeClr val="tx2"/>
                </a:solidFill>
                <a:latin typeface="Times New Roman" pitchFamily="18" charset="0"/>
                <a:ea typeface="幼圆" pitchFamily="49" charset="-122"/>
              </a:defRPr>
            </a:lvl7pPr>
            <a:lvl8pPr marL="1371600" algn="l" rtl="0" fontAlgn="base">
              <a:spcBef>
                <a:spcPct val="0"/>
              </a:spcBef>
              <a:spcAft>
                <a:spcPct val="0"/>
              </a:spcAft>
              <a:defRPr kumimoji="1" sz="4400" b="1">
                <a:solidFill>
                  <a:schemeClr val="tx2"/>
                </a:solidFill>
                <a:latin typeface="Times New Roman" pitchFamily="18" charset="0"/>
                <a:ea typeface="幼圆" pitchFamily="49" charset="-122"/>
              </a:defRPr>
            </a:lvl8pPr>
            <a:lvl9pPr marL="1828800" algn="l" rtl="0" fontAlgn="base">
              <a:spcBef>
                <a:spcPct val="0"/>
              </a:spcBef>
              <a:spcAft>
                <a:spcPct val="0"/>
              </a:spcAft>
              <a:defRPr kumimoji="1" sz="4400" b="1">
                <a:solidFill>
                  <a:schemeClr val="tx2"/>
                </a:solidFill>
                <a:latin typeface="Times New Roman" pitchFamily="18" charset="0"/>
                <a:ea typeface="幼圆" pitchFamily="49" charset="-122"/>
              </a:defRPr>
            </a:lvl9pPr>
          </a:lstStyle>
          <a:p>
            <a:pPr eaLnBrk="1" hangingPunct="1"/>
            <a:r>
              <a:rPr lang="zh-CN" altLang="en-US" kern="0" dirty="0"/>
              <a:t>候选</a:t>
            </a:r>
            <a:r>
              <a:rPr lang="zh-CN" altLang="en-US" kern="0" dirty="0" smtClean="0"/>
              <a:t>参与者</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C54C513C-3AF3-4BD2-88D4-01C4AA32E1DE}" type="slidenum">
              <a:rPr kumimoji="0" lang="en-US" altLang="zh-CN" sz="1400" b="0" smtClean="0">
                <a:solidFill>
                  <a:schemeClr val="accent2"/>
                </a:solidFill>
              </a:rPr>
              <a:pPr>
                <a:spcBef>
                  <a:spcPct val="0"/>
                </a:spcBef>
                <a:buClrTx/>
                <a:buSzTx/>
                <a:buFontTx/>
                <a:buNone/>
              </a:pPr>
              <a:t>57</a:t>
            </a:fld>
            <a:r>
              <a:rPr kumimoji="0" lang="en-US" altLang="zh-CN" sz="1400" b="0" smtClean="0">
                <a:solidFill>
                  <a:schemeClr val="accent2"/>
                </a:solidFill>
              </a:rPr>
              <a:t>-</a:t>
            </a:r>
          </a:p>
        </p:txBody>
      </p:sp>
      <p:sp>
        <p:nvSpPr>
          <p:cNvPr id="58371" name="Rectangle 2"/>
          <p:cNvSpPr>
            <a:spLocks noGrp="1" noChangeArrowheads="1"/>
          </p:cNvSpPr>
          <p:nvPr>
            <p:ph type="title"/>
          </p:nvPr>
        </p:nvSpPr>
        <p:spPr/>
        <p:txBody>
          <a:bodyPr/>
          <a:lstStyle/>
          <a:p>
            <a:pPr eaLnBrk="1" hangingPunct="1"/>
            <a:r>
              <a:rPr lang="zh-CN" altLang="en-US" smtClean="0"/>
              <a:t>获取用例</a:t>
            </a:r>
          </a:p>
        </p:txBody>
      </p:sp>
      <p:sp>
        <p:nvSpPr>
          <p:cNvPr id="58372" name="Rectangle 3"/>
          <p:cNvSpPr>
            <a:spLocks noGrp="1" noChangeArrowheads="1"/>
          </p:cNvSpPr>
          <p:nvPr>
            <p:ph type="body" idx="1"/>
          </p:nvPr>
        </p:nvSpPr>
        <p:spPr>
          <a:xfrm>
            <a:off x="615950" y="1628775"/>
            <a:ext cx="7772400" cy="4465638"/>
          </a:xfrm>
        </p:spPr>
        <p:txBody>
          <a:bodyPr/>
          <a:lstStyle/>
          <a:p>
            <a:pPr eaLnBrk="1" hangingPunct="1">
              <a:lnSpc>
                <a:spcPct val="110000"/>
              </a:lnSpc>
            </a:pPr>
            <a:r>
              <a:rPr lang="zh-CN" altLang="en-US" sz="2800" smtClean="0"/>
              <a:t>要获取用例，请对</a:t>
            </a:r>
            <a:r>
              <a:rPr lang="en-US" altLang="zh-CN" sz="2800" smtClean="0"/>
              <a:t>Actor</a:t>
            </a:r>
            <a:r>
              <a:rPr lang="zh-CN" altLang="en-US" sz="2800" smtClean="0"/>
              <a:t>提问：</a:t>
            </a:r>
          </a:p>
          <a:p>
            <a:pPr lvl="1" eaLnBrk="1" hangingPunct="1">
              <a:lnSpc>
                <a:spcPct val="110000"/>
              </a:lnSpc>
            </a:pPr>
            <a:r>
              <a:rPr lang="en-US" altLang="zh-CN" sz="2400" smtClean="0"/>
              <a:t>Actor</a:t>
            </a:r>
            <a:r>
              <a:rPr lang="zh-CN" altLang="en-US" sz="2400" smtClean="0"/>
              <a:t>要做的是什么、要求系统提供哪些功能？</a:t>
            </a:r>
          </a:p>
          <a:p>
            <a:pPr lvl="1" eaLnBrk="1" hangingPunct="1">
              <a:lnSpc>
                <a:spcPct val="110000"/>
              </a:lnSpc>
            </a:pPr>
            <a:r>
              <a:rPr lang="en-US" altLang="zh-CN" sz="2400" smtClean="0"/>
              <a:t>Actor</a:t>
            </a:r>
            <a:r>
              <a:rPr lang="zh-CN" altLang="en-US" sz="2400" smtClean="0"/>
              <a:t>需要读、产生、删除、修改或存储系统中的信息有哪些类型？</a:t>
            </a:r>
          </a:p>
          <a:p>
            <a:pPr lvl="1" eaLnBrk="1" hangingPunct="1">
              <a:lnSpc>
                <a:spcPct val="110000"/>
              </a:lnSpc>
            </a:pPr>
            <a:r>
              <a:rPr lang="zh-CN" altLang="en-US" sz="2400" smtClean="0"/>
              <a:t>必须提醒</a:t>
            </a:r>
            <a:r>
              <a:rPr lang="en-US" altLang="zh-CN" sz="2400" smtClean="0"/>
              <a:t>Actor</a:t>
            </a:r>
            <a:r>
              <a:rPr lang="zh-CN" altLang="en-US" sz="2400" smtClean="0"/>
              <a:t>的系统事件有哪些？</a:t>
            </a:r>
          </a:p>
          <a:p>
            <a:pPr lvl="1" eaLnBrk="1" hangingPunct="1">
              <a:lnSpc>
                <a:spcPct val="110000"/>
              </a:lnSpc>
            </a:pPr>
            <a:r>
              <a:rPr lang="en-US" altLang="zh-CN" sz="2400" smtClean="0"/>
              <a:t>Actor</a:t>
            </a:r>
            <a:r>
              <a:rPr lang="zh-CN" altLang="en-US" sz="2400" smtClean="0"/>
              <a:t>必须提醒系统的事件有哪些？怎样把这些事件表示成</a:t>
            </a:r>
            <a:r>
              <a:rPr lang="en-US" altLang="zh-CN" sz="2400" smtClean="0"/>
              <a:t>Use Case</a:t>
            </a:r>
            <a:r>
              <a:rPr lang="zh-CN" altLang="en-US" sz="2400" smtClean="0"/>
              <a:t>中的功能？</a:t>
            </a:r>
          </a:p>
          <a:p>
            <a:pPr eaLnBrk="1" hangingPunct="1">
              <a:lnSpc>
                <a:spcPct val="120000"/>
              </a:lnSpc>
              <a:buFont typeface="Wingdings" pitchFamily="2" charset="2"/>
              <a:buNone/>
            </a:pPr>
            <a:endParaRPr lang="zh-CN" altLang="en-US" sz="280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33360D95-ADD0-4474-BF70-F7B99C8BDF44}" type="slidenum">
              <a:rPr kumimoji="0" lang="en-US" altLang="zh-CN" sz="1400" b="0" smtClean="0">
                <a:solidFill>
                  <a:schemeClr val="accent2"/>
                </a:solidFill>
              </a:rPr>
              <a:pPr>
                <a:spcBef>
                  <a:spcPct val="0"/>
                </a:spcBef>
                <a:buClrTx/>
                <a:buSzTx/>
                <a:buFontTx/>
                <a:buNone/>
              </a:pPr>
              <a:t>58</a:t>
            </a:fld>
            <a:r>
              <a:rPr kumimoji="0" lang="en-US" altLang="zh-CN" sz="1400" b="0" smtClean="0">
                <a:solidFill>
                  <a:schemeClr val="accent2"/>
                </a:solidFill>
              </a:rPr>
              <a:t>-</a:t>
            </a:r>
          </a:p>
        </p:txBody>
      </p:sp>
      <p:sp>
        <p:nvSpPr>
          <p:cNvPr id="59395" name="Rectangle 2"/>
          <p:cNvSpPr>
            <a:spLocks noGrp="1" noChangeArrowheads="1"/>
          </p:cNvSpPr>
          <p:nvPr>
            <p:ph type="title"/>
          </p:nvPr>
        </p:nvSpPr>
        <p:spPr>
          <a:xfrm>
            <a:off x="595386" y="692696"/>
            <a:ext cx="7793038" cy="777875"/>
          </a:xfrm>
        </p:spPr>
        <p:txBody>
          <a:bodyPr/>
          <a:lstStyle/>
          <a:p>
            <a:pPr eaLnBrk="1" hangingPunct="1"/>
            <a:r>
              <a:rPr lang="zh-CN" altLang="en-US" dirty="0" smtClean="0"/>
              <a:t>识别用例：</a:t>
            </a:r>
            <a:r>
              <a:rPr lang="en-US" altLang="zh-CN" dirty="0" smtClean="0"/>
              <a:t>POST</a:t>
            </a:r>
          </a:p>
        </p:txBody>
      </p:sp>
      <p:graphicFrame>
        <p:nvGraphicFramePr>
          <p:cNvPr id="59396" name="Object 3"/>
          <p:cNvGraphicFramePr>
            <a:graphicFrameLocks noGrp="1" noChangeAspect="1"/>
          </p:cNvGraphicFramePr>
          <p:nvPr>
            <p:ph idx="1"/>
            <p:extLst>
              <p:ext uri="{D42A27DB-BD31-4B8C-83A1-F6EECF244321}">
                <p14:modId xmlns:p14="http://schemas.microsoft.com/office/powerpoint/2010/main" val="1783854373"/>
              </p:ext>
            </p:extLst>
          </p:nvPr>
        </p:nvGraphicFramePr>
        <p:xfrm>
          <a:off x="1691680" y="1562011"/>
          <a:ext cx="6409333" cy="5034051"/>
        </p:xfrm>
        <a:graphic>
          <a:graphicData uri="http://schemas.openxmlformats.org/presentationml/2006/ole">
            <mc:AlternateContent xmlns:mc="http://schemas.openxmlformats.org/markup-compatibility/2006">
              <mc:Choice xmlns:v="urn:schemas-microsoft-com:vml" Requires="v">
                <p:oleObj spid="_x0000_s59423" name="位图图像" r:id="rId3" imgW="4258269" imgH="4296375" progId="Paint.Picture">
                  <p:embed/>
                </p:oleObj>
              </mc:Choice>
              <mc:Fallback>
                <p:oleObj name="位图图像" r:id="rId3" imgW="4258269" imgH="4296375"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1562011"/>
                        <a:ext cx="6409333" cy="5034051"/>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258A18C0-03A3-440C-B44F-2C44CA2B5AD1}" type="slidenum">
              <a:rPr kumimoji="0" lang="en-US" altLang="zh-CN" sz="1400" b="0" smtClean="0">
                <a:solidFill>
                  <a:schemeClr val="accent2"/>
                </a:solidFill>
              </a:rPr>
              <a:pPr>
                <a:spcBef>
                  <a:spcPct val="0"/>
                </a:spcBef>
                <a:buClrTx/>
                <a:buSzTx/>
                <a:buFontTx/>
                <a:buNone/>
              </a:pPr>
              <a:t>59</a:t>
            </a:fld>
            <a:r>
              <a:rPr kumimoji="0" lang="en-US" altLang="zh-CN" sz="1400" b="0" smtClean="0">
                <a:solidFill>
                  <a:schemeClr val="accent2"/>
                </a:solidFill>
              </a:rPr>
              <a:t>-</a:t>
            </a:r>
          </a:p>
        </p:txBody>
      </p:sp>
      <p:sp>
        <p:nvSpPr>
          <p:cNvPr id="60419" name="Rectangle 2"/>
          <p:cNvSpPr>
            <a:spLocks noGrp="1" noChangeArrowheads="1"/>
          </p:cNvSpPr>
          <p:nvPr>
            <p:ph type="title"/>
          </p:nvPr>
        </p:nvSpPr>
        <p:spPr/>
        <p:txBody>
          <a:bodyPr/>
          <a:lstStyle/>
          <a:p>
            <a:pPr eaLnBrk="1" hangingPunct="1"/>
            <a:r>
              <a:rPr lang="zh-CN" altLang="en-US" smtClean="0"/>
              <a:t>考勤卡用例图示例</a:t>
            </a:r>
            <a:endParaRPr lang="en-US" altLang="zh-CN" smtClean="0"/>
          </a:p>
        </p:txBody>
      </p:sp>
      <p:pic>
        <p:nvPicPr>
          <p:cNvPr id="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51" t="7617" r="2462" b="7014"/>
          <a:stretch/>
        </p:blipFill>
        <p:spPr bwMode="auto">
          <a:xfrm>
            <a:off x="1115616" y="1484784"/>
            <a:ext cx="6112904"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20" name="Text Box 4"/>
          <p:cNvSpPr txBox="1">
            <a:spLocks noChangeArrowheads="1"/>
          </p:cNvSpPr>
          <p:nvPr/>
        </p:nvSpPr>
        <p:spPr bwMode="auto">
          <a:xfrm>
            <a:off x="1187450" y="1268413"/>
            <a:ext cx="1655763" cy="519112"/>
          </a:xfrm>
          <a:prstGeom prst="rect">
            <a:avLst/>
          </a:prstGeom>
          <a:noFill/>
          <a:ln w="9525">
            <a:noFill/>
            <a:miter lim="800000"/>
            <a:headEnd/>
            <a:tailEnd/>
          </a:ln>
          <a:effectLst/>
        </p:spPr>
        <p:txBody>
          <a:bodyPr>
            <a:spAutoFit/>
          </a:bodyPr>
          <a:lstStyle/>
          <a:p>
            <a:pPr eaLnBrk="1" hangingPunct="1">
              <a:spcBef>
                <a:spcPct val="50000"/>
              </a:spcBef>
              <a:defRPr/>
            </a:pPr>
            <a:r>
              <a:rPr lang="zh-CN" altLang="en-US" sz="2800" b="1">
                <a:solidFill>
                  <a:schemeClr val="tx2"/>
                </a:solidFill>
                <a:effectLst>
                  <a:outerShdw blurRad="38100" dist="38100" dir="2700000" algn="tl">
                    <a:srgbClr val="C0C0C0"/>
                  </a:outerShdw>
                </a:effectLst>
              </a:rPr>
              <a:t>认识问题</a:t>
            </a:r>
          </a:p>
        </p:txBody>
      </p:sp>
      <p:sp>
        <p:nvSpPr>
          <p:cNvPr id="623621" name="Text Box 5"/>
          <p:cNvSpPr txBox="1">
            <a:spLocks noChangeArrowheads="1"/>
          </p:cNvSpPr>
          <p:nvPr/>
        </p:nvSpPr>
        <p:spPr bwMode="auto">
          <a:xfrm>
            <a:off x="3565525" y="1268413"/>
            <a:ext cx="1655763" cy="519112"/>
          </a:xfrm>
          <a:prstGeom prst="rect">
            <a:avLst/>
          </a:prstGeom>
          <a:noFill/>
          <a:ln w="9525">
            <a:noFill/>
            <a:miter lim="800000"/>
            <a:headEnd/>
            <a:tailEnd/>
          </a:ln>
          <a:effectLst/>
        </p:spPr>
        <p:txBody>
          <a:bodyPr>
            <a:spAutoFit/>
          </a:bodyPr>
          <a:lstStyle/>
          <a:p>
            <a:pPr eaLnBrk="1" hangingPunct="1">
              <a:spcBef>
                <a:spcPct val="50000"/>
              </a:spcBef>
              <a:defRPr/>
            </a:pPr>
            <a:r>
              <a:rPr lang="zh-CN" altLang="en-US" sz="2800" b="1">
                <a:solidFill>
                  <a:schemeClr val="tx2"/>
                </a:solidFill>
                <a:effectLst>
                  <a:outerShdw blurRad="38100" dist="38100" dir="2700000" algn="tl">
                    <a:srgbClr val="C0C0C0"/>
                  </a:outerShdw>
                </a:effectLst>
              </a:rPr>
              <a:t>分析问题</a:t>
            </a:r>
          </a:p>
        </p:txBody>
      </p:sp>
      <p:sp>
        <p:nvSpPr>
          <p:cNvPr id="623622" name="Text Box 6"/>
          <p:cNvSpPr txBox="1">
            <a:spLocks noChangeArrowheads="1"/>
          </p:cNvSpPr>
          <p:nvPr/>
        </p:nvSpPr>
        <p:spPr bwMode="auto">
          <a:xfrm>
            <a:off x="6013450" y="1268413"/>
            <a:ext cx="1655763" cy="519112"/>
          </a:xfrm>
          <a:prstGeom prst="rect">
            <a:avLst/>
          </a:prstGeom>
          <a:noFill/>
          <a:ln w="9525">
            <a:noFill/>
            <a:miter lim="800000"/>
            <a:headEnd/>
            <a:tailEnd/>
          </a:ln>
          <a:effectLst/>
        </p:spPr>
        <p:txBody>
          <a:bodyPr>
            <a:spAutoFit/>
          </a:bodyPr>
          <a:lstStyle/>
          <a:p>
            <a:pPr eaLnBrk="1" hangingPunct="1">
              <a:spcBef>
                <a:spcPct val="50000"/>
              </a:spcBef>
              <a:defRPr/>
            </a:pPr>
            <a:r>
              <a:rPr kumimoji="0" lang="zh-CN" altLang="en-US" sz="2800" b="1">
                <a:solidFill>
                  <a:schemeClr val="tx2"/>
                </a:solidFill>
                <a:effectLst>
                  <a:outerShdw blurRad="38100" dist="38100" dir="2700000" algn="tl">
                    <a:srgbClr val="C0C0C0"/>
                  </a:outerShdw>
                </a:effectLst>
              </a:rPr>
              <a:t>解决问</a:t>
            </a:r>
            <a:r>
              <a:rPr lang="zh-CN" altLang="en-US" sz="2800" b="1">
                <a:solidFill>
                  <a:schemeClr val="tx2"/>
                </a:solidFill>
                <a:effectLst>
                  <a:outerShdw blurRad="38100" dist="38100" dir="2700000" algn="tl">
                    <a:srgbClr val="C0C0C0"/>
                  </a:outerShdw>
                </a:effectLst>
              </a:rPr>
              <a:t>题</a:t>
            </a:r>
          </a:p>
        </p:txBody>
      </p:sp>
      <p:sp>
        <p:nvSpPr>
          <p:cNvPr id="8197" name="AutoShape 7"/>
          <p:cNvSpPr>
            <a:spLocks noChangeArrowheads="1"/>
          </p:cNvSpPr>
          <p:nvPr/>
        </p:nvSpPr>
        <p:spPr bwMode="auto">
          <a:xfrm>
            <a:off x="2987675" y="1412875"/>
            <a:ext cx="504825" cy="288925"/>
          </a:xfrm>
          <a:prstGeom prst="rightArrow">
            <a:avLst>
              <a:gd name="adj1" fmla="val 50000"/>
              <a:gd name="adj2" fmla="val 43681"/>
            </a:avLst>
          </a:prstGeom>
          <a:solidFill>
            <a:srgbClr val="666699"/>
          </a:solidFill>
          <a:ln w="9525">
            <a:solidFill>
              <a:srgbClr val="333399"/>
            </a:solidFill>
            <a:miter lim="800000"/>
            <a:headEnd/>
            <a:tailEnd/>
          </a:ln>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b="0"/>
          </a:p>
        </p:txBody>
      </p:sp>
      <p:sp>
        <p:nvSpPr>
          <p:cNvPr id="8198" name="AutoShape 8"/>
          <p:cNvSpPr>
            <a:spLocks noChangeArrowheads="1"/>
          </p:cNvSpPr>
          <p:nvPr/>
        </p:nvSpPr>
        <p:spPr bwMode="auto">
          <a:xfrm>
            <a:off x="5364163" y="1411288"/>
            <a:ext cx="504825" cy="288925"/>
          </a:xfrm>
          <a:prstGeom prst="rightArrow">
            <a:avLst>
              <a:gd name="adj1" fmla="val 50000"/>
              <a:gd name="adj2" fmla="val 43681"/>
            </a:avLst>
          </a:prstGeom>
          <a:solidFill>
            <a:srgbClr val="666699"/>
          </a:solidFill>
          <a:ln w="9525">
            <a:solidFill>
              <a:srgbClr val="333399"/>
            </a:solidFill>
            <a:miter lim="800000"/>
            <a:headEnd/>
            <a:tailEnd/>
          </a:ln>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b="0"/>
          </a:p>
        </p:txBody>
      </p:sp>
      <p:sp>
        <p:nvSpPr>
          <p:cNvPr id="8199" name="AutoShape 13"/>
          <p:cNvSpPr>
            <a:spLocks noChangeArrowheads="1"/>
          </p:cNvSpPr>
          <p:nvPr/>
        </p:nvSpPr>
        <p:spPr bwMode="auto">
          <a:xfrm>
            <a:off x="1835150" y="1773238"/>
            <a:ext cx="288925" cy="504825"/>
          </a:xfrm>
          <a:prstGeom prst="upArrow">
            <a:avLst>
              <a:gd name="adj1" fmla="val 49454"/>
              <a:gd name="adj2" fmla="val 79120"/>
            </a:avLst>
          </a:prstGeom>
          <a:solidFill>
            <a:srgbClr val="800000"/>
          </a:solidFill>
          <a:ln w="9525">
            <a:solidFill>
              <a:schemeClr val="hlink"/>
            </a:solidFill>
            <a:miter lim="800000"/>
            <a:headEnd/>
            <a:tailEnd/>
          </a:ln>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r" eaLnBrk="1" hangingPunct="1">
              <a:spcBef>
                <a:spcPct val="0"/>
              </a:spcBef>
              <a:buClrTx/>
              <a:buSzTx/>
              <a:buFontTx/>
              <a:buNone/>
            </a:pPr>
            <a:endParaRPr lang="zh-CN" altLang="en-US" sz="2400" b="0"/>
          </a:p>
        </p:txBody>
      </p:sp>
      <p:sp>
        <p:nvSpPr>
          <p:cNvPr id="623630" name="Text Box 14"/>
          <p:cNvSpPr txBox="1">
            <a:spLocks noChangeArrowheads="1"/>
          </p:cNvSpPr>
          <p:nvPr/>
        </p:nvSpPr>
        <p:spPr bwMode="auto">
          <a:xfrm>
            <a:off x="1258888" y="2889250"/>
            <a:ext cx="4033192" cy="1200329"/>
          </a:xfrm>
          <a:prstGeom prst="rect">
            <a:avLst/>
          </a:prstGeom>
          <a:noFill/>
          <a:ln w="9525">
            <a:noFill/>
            <a:miter lim="800000"/>
            <a:headEnd/>
            <a:tailEnd/>
          </a:ln>
          <a:effectLst/>
        </p:spPr>
        <p:txBody>
          <a:bodyPr wrap="square">
            <a:spAutoFit/>
          </a:bodyPr>
          <a:lstStyle/>
          <a:p>
            <a:pPr eaLnBrk="1" hangingPunct="1">
              <a:spcBef>
                <a:spcPct val="50000"/>
              </a:spcBef>
              <a:defRPr/>
            </a:pPr>
            <a:r>
              <a:rPr lang="zh-CN" altLang="zh-CN" b="1" dirty="0">
                <a:effectLst>
                  <a:outerShdw blurRad="38100" dist="38100" dir="2700000" algn="tl">
                    <a:srgbClr val="C0C0C0"/>
                  </a:outerShdw>
                </a:effectLst>
              </a:rPr>
              <a:t>以</a:t>
            </a:r>
            <a:r>
              <a:rPr lang="zh-CN" altLang="zh-CN" b="1" u="sng" dirty="0">
                <a:solidFill>
                  <a:schemeClr val="hlink"/>
                </a:solidFill>
                <a:effectLst>
                  <a:outerShdw blurRad="38100" dist="38100" dir="2700000" algn="tl">
                    <a:srgbClr val="C0C0C0"/>
                  </a:outerShdw>
                </a:effectLst>
              </a:rPr>
              <a:t>用户</a:t>
            </a:r>
            <a:r>
              <a:rPr lang="zh-CN" altLang="zh-CN" b="1" dirty="0">
                <a:effectLst>
                  <a:outerShdw blurRad="38100" dist="38100" dir="2700000" algn="tl">
                    <a:srgbClr val="C0C0C0"/>
                  </a:outerShdw>
                </a:effectLst>
              </a:rPr>
              <a:t>的身份站在</a:t>
            </a:r>
            <a:r>
              <a:rPr lang="zh-CN" altLang="zh-CN" b="1" u="sng" dirty="0">
                <a:solidFill>
                  <a:schemeClr val="hlink"/>
                </a:solidFill>
                <a:effectLst>
                  <a:outerShdw blurRad="38100" dist="38100" dir="2700000" algn="tl">
                    <a:srgbClr val="C0C0C0"/>
                  </a:outerShdw>
                </a:effectLst>
              </a:rPr>
              <a:t>用户</a:t>
            </a:r>
            <a:r>
              <a:rPr lang="zh-CN" altLang="zh-CN" b="1" dirty="0">
                <a:effectLst>
                  <a:outerShdw blurRad="38100" dist="38100" dir="2700000" algn="tl">
                    <a:srgbClr val="C0C0C0"/>
                  </a:outerShdw>
                </a:effectLst>
              </a:rPr>
              <a:t>的角度认识问题</a:t>
            </a:r>
            <a:r>
              <a:rPr lang="zh-CN" altLang="en-US" b="1" dirty="0">
                <a:effectLst>
                  <a:outerShdw blurRad="38100" dist="38100" dir="2700000" algn="tl">
                    <a:srgbClr val="C0C0C0"/>
                  </a:outerShdw>
                </a:effectLst>
              </a:rPr>
              <a:t/>
            </a:r>
            <a:br>
              <a:rPr lang="zh-CN" altLang="en-US" b="1" dirty="0">
                <a:effectLst>
                  <a:outerShdw blurRad="38100" dist="38100" dir="2700000" algn="tl">
                    <a:srgbClr val="C0C0C0"/>
                  </a:outerShdw>
                </a:effectLst>
              </a:rPr>
            </a:br>
            <a:r>
              <a:rPr lang="zh-CN" altLang="en-US" b="1" u="sng" dirty="0">
                <a:solidFill>
                  <a:srgbClr val="660066"/>
                </a:solidFill>
                <a:effectLst>
                  <a:outerShdw blurRad="38100" dist="38100" dir="2700000" algn="tl">
                    <a:srgbClr val="C0C0C0"/>
                  </a:outerShdw>
                </a:effectLst>
              </a:rPr>
              <a:t>获取</a:t>
            </a:r>
            <a:r>
              <a:rPr lang="zh-CN" altLang="en-US" b="1" u="sng" dirty="0" smtClean="0">
                <a:solidFill>
                  <a:srgbClr val="660066"/>
                </a:solidFill>
                <a:effectLst>
                  <a:outerShdw blurRad="38100" dist="38100" dir="2700000" algn="tl">
                    <a:srgbClr val="C0C0C0"/>
                  </a:outerShdw>
                </a:effectLst>
              </a:rPr>
              <a:t>需求</a:t>
            </a:r>
            <a:r>
              <a:rPr lang="en-US" altLang="zh-CN" b="1" u="sng" dirty="0">
                <a:solidFill>
                  <a:srgbClr val="660066"/>
                </a:solidFill>
                <a:effectLst>
                  <a:outerShdw blurRad="38100" dist="38100" dir="2700000" algn="tl">
                    <a:srgbClr val="C0C0C0"/>
                  </a:outerShdw>
                </a:effectLst>
                <a:latin typeface="Times New Roman"/>
              </a:rPr>
              <a:t>——</a:t>
            </a:r>
            <a:r>
              <a:rPr lang="zh-CN" altLang="en-US" b="1" u="sng" dirty="0" smtClean="0">
                <a:solidFill>
                  <a:srgbClr val="660066"/>
                </a:solidFill>
                <a:effectLst>
                  <a:outerShdw blurRad="38100" dist="38100" dir="2700000" algn="tl">
                    <a:srgbClr val="C0C0C0"/>
                  </a:outerShdw>
                </a:effectLst>
              </a:rPr>
              <a:t>用例</a:t>
            </a:r>
            <a:r>
              <a:rPr lang="zh-CN" altLang="en-US" b="1" u="sng" dirty="0">
                <a:solidFill>
                  <a:srgbClr val="660066"/>
                </a:solidFill>
                <a:effectLst>
                  <a:outerShdw blurRad="38100" dist="38100" dir="2700000" algn="tl">
                    <a:srgbClr val="C0C0C0"/>
                  </a:outerShdw>
                </a:effectLst>
              </a:rPr>
              <a:t>建模技术</a:t>
            </a:r>
            <a:endParaRPr lang="en-US" altLang="zh-CN" b="1" u="sng" dirty="0">
              <a:solidFill>
                <a:srgbClr val="660066"/>
              </a:solidFill>
              <a:effectLst>
                <a:outerShdw blurRad="38100" dist="38100" dir="2700000" algn="tl">
                  <a:srgbClr val="C0C0C0"/>
                </a:outerShdw>
              </a:effectLst>
            </a:endParaRPr>
          </a:p>
        </p:txBody>
      </p:sp>
      <p:pic>
        <p:nvPicPr>
          <p:cNvPr id="8201" name="Picture 15" descr="OF0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773238"/>
            <a:ext cx="1150937"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2" name="Picture 21" descr="HU0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4076700"/>
            <a:ext cx="3095625"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3638" name="Text Box 22"/>
          <p:cNvSpPr txBox="1">
            <a:spLocks noChangeArrowheads="1"/>
          </p:cNvSpPr>
          <p:nvPr/>
        </p:nvSpPr>
        <p:spPr bwMode="auto">
          <a:xfrm>
            <a:off x="323850" y="5846763"/>
            <a:ext cx="3095625" cy="457200"/>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b="1">
                <a:effectLst>
                  <a:outerShdw blurRad="38100" dist="38100" dir="2700000" algn="tl">
                    <a:srgbClr val="C0C0C0"/>
                  </a:outerShdw>
                </a:effectLst>
              </a:rPr>
              <a:t>最终用户</a:t>
            </a:r>
            <a:r>
              <a:rPr lang="en-US" altLang="zh-CN" b="1">
                <a:effectLst>
                  <a:outerShdw blurRad="38100" dist="38100" dir="2700000" algn="tl">
                    <a:srgbClr val="C0C0C0"/>
                  </a:outerShdw>
                </a:effectLst>
              </a:rPr>
              <a:t>(</a:t>
            </a:r>
            <a:r>
              <a:rPr lang="zh-CN" altLang="en-US" b="1">
                <a:effectLst>
                  <a:outerShdw blurRad="38100" dist="38100" dir="2700000" algn="tl">
                    <a:srgbClr val="C0C0C0"/>
                  </a:outerShdw>
                </a:effectLst>
              </a:rPr>
              <a:t>提出问题</a:t>
            </a:r>
            <a:r>
              <a:rPr lang="en-US" altLang="zh-CN" b="1">
                <a:effectLst>
                  <a:outerShdw blurRad="38100" dist="38100" dir="2700000" algn="tl">
                    <a:srgbClr val="C0C0C0"/>
                  </a:outerShdw>
                </a:effectLst>
              </a:rPr>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6538B8FB-F510-45EB-8BE8-36C82B2240A1}" type="slidenum">
              <a:rPr kumimoji="0" lang="en-US" altLang="zh-CN" sz="1400" b="0" smtClean="0">
                <a:solidFill>
                  <a:schemeClr val="accent2"/>
                </a:solidFill>
              </a:rPr>
              <a:pPr>
                <a:spcBef>
                  <a:spcPct val="0"/>
                </a:spcBef>
                <a:buClrTx/>
                <a:buSzTx/>
                <a:buFontTx/>
                <a:buNone/>
              </a:pPr>
              <a:t>60</a:t>
            </a:fld>
            <a:r>
              <a:rPr kumimoji="0" lang="en-US" altLang="zh-CN" sz="1400" b="0" smtClean="0">
                <a:solidFill>
                  <a:schemeClr val="accent2"/>
                </a:solidFill>
              </a:rPr>
              <a:t>-</a:t>
            </a:r>
          </a:p>
        </p:txBody>
      </p:sp>
      <p:sp>
        <p:nvSpPr>
          <p:cNvPr id="61443" name="Rectangle 2"/>
          <p:cNvSpPr>
            <a:spLocks noGrp="1" noChangeArrowheads="1"/>
          </p:cNvSpPr>
          <p:nvPr>
            <p:ph type="title"/>
          </p:nvPr>
        </p:nvSpPr>
        <p:spPr/>
        <p:txBody>
          <a:bodyPr/>
          <a:lstStyle/>
          <a:p>
            <a:pPr eaLnBrk="1" hangingPunct="1"/>
            <a:r>
              <a:rPr lang="zh-CN" altLang="en-US" dirty="0" smtClean="0"/>
              <a:t>基于用例的</a:t>
            </a:r>
            <a:r>
              <a:rPr lang="zh-CN" altLang="en-US" dirty="0"/>
              <a:t>需求建模过程</a:t>
            </a:r>
            <a:endParaRPr lang="zh-CN" altLang="en-US" dirty="0" smtClean="0"/>
          </a:p>
        </p:txBody>
      </p:sp>
      <p:sp>
        <p:nvSpPr>
          <p:cNvPr id="517123" name="Rectangle 3"/>
          <p:cNvSpPr>
            <a:spLocks noGrp="1" noChangeArrowheads="1"/>
          </p:cNvSpPr>
          <p:nvPr>
            <p:ph type="body" idx="1"/>
          </p:nvPr>
        </p:nvSpPr>
        <p:spPr/>
        <p:txBody>
          <a:bodyPr/>
          <a:lstStyle/>
          <a:p>
            <a:pPr eaLnBrk="1" hangingPunct="1">
              <a:lnSpc>
                <a:spcPct val="90000"/>
              </a:lnSpc>
              <a:defRPr/>
            </a:pPr>
            <a:r>
              <a:rPr lang="en-US" altLang="zh-CN" sz="2800" smtClean="0"/>
              <a:t>1. </a:t>
            </a:r>
            <a:r>
              <a:rPr lang="zh-CN" altLang="en-US" sz="2800" smtClean="0"/>
              <a:t>获取原始需求</a:t>
            </a:r>
            <a:endParaRPr lang="en-US" altLang="zh-CN" sz="2800" smtClean="0"/>
          </a:p>
          <a:p>
            <a:pPr eaLnBrk="1" hangingPunct="1">
              <a:lnSpc>
                <a:spcPct val="90000"/>
              </a:lnSpc>
              <a:defRPr/>
            </a:pPr>
            <a:r>
              <a:rPr kumimoji="0" lang="en-US" altLang="zh-CN" sz="2800" smtClean="0"/>
              <a:t>2. </a:t>
            </a:r>
            <a:r>
              <a:rPr kumimoji="0" lang="zh-CN" altLang="en-US" sz="2800" smtClean="0"/>
              <a:t>开发一个可以理解的需求</a:t>
            </a:r>
            <a:endParaRPr kumimoji="0" lang="en-US" altLang="zh-CN" sz="2800" smtClean="0"/>
          </a:p>
          <a:p>
            <a:pPr lvl="1" eaLnBrk="1" hangingPunct="1">
              <a:lnSpc>
                <a:spcPct val="90000"/>
              </a:lnSpc>
              <a:defRPr/>
            </a:pPr>
            <a:r>
              <a:rPr kumimoji="0" lang="en-US" altLang="zh-CN" sz="2400" smtClean="0"/>
              <a:t>2.1 </a:t>
            </a:r>
            <a:r>
              <a:rPr kumimoji="0" lang="zh-CN" altLang="en-US" sz="2400" smtClean="0"/>
              <a:t>识别参与者</a:t>
            </a:r>
          </a:p>
          <a:p>
            <a:pPr lvl="1" eaLnBrk="1" hangingPunct="1">
              <a:lnSpc>
                <a:spcPct val="90000"/>
              </a:lnSpc>
              <a:defRPr/>
            </a:pPr>
            <a:r>
              <a:rPr kumimoji="0" lang="en-US" altLang="zh-CN" sz="2400" smtClean="0"/>
              <a:t>2.2 </a:t>
            </a:r>
            <a:r>
              <a:rPr kumimoji="0" lang="zh-CN" altLang="en-US" sz="2400" smtClean="0"/>
              <a:t>识别用例</a:t>
            </a:r>
          </a:p>
          <a:p>
            <a:pPr lvl="1" eaLnBrk="1" hangingPunct="1">
              <a:lnSpc>
                <a:spcPct val="90000"/>
              </a:lnSpc>
              <a:defRPr/>
            </a:pPr>
            <a:r>
              <a:rPr kumimoji="0" lang="en-US" altLang="zh-CN" sz="2400" smtClean="0"/>
              <a:t>2.3 </a:t>
            </a:r>
            <a:r>
              <a:rPr kumimoji="0" lang="zh-CN" altLang="en-US" sz="2400" smtClean="0"/>
              <a:t>构建用例图</a:t>
            </a:r>
            <a:endParaRPr kumimoji="0" lang="en-US" altLang="zh-CN" sz="2400" smtClean="0"/>
          </a:p>
          <a:p>
            <a:pPr eaLnBrk="1" hangingPunct="1">
              <a:lnSpc>
                <a:spcPct val="90000"/>
              </a:lnSpc>
              <a:defRPr/>
            </a:pPr>
            <a:r>
              <a:rPr kumimoji="0" lang="en-US" altLang="zh-CN" sz="2800" u="sng" smtClean="0">
                <a:solidFill>
                  <a:schemeClr val="hlink"/>
                </a:solidFill>
                <a:effectLst>
                  <a:outerShdw blurRad="38100" dist="38100" dir="2700000" algn="tl">
                    <a:srgbClr val="C0C0C0"/>
                  </a:outerShdw>
                </a:effectLst>
              </a:rPr>
              <a:t>3 </a:t>
            </a:r>
            <a:r>
              <a:rPr kumimoji="0" lang="zh-CN" altLang="en-US" sz="2800" u="sng" smtClean="0">
                <a:solidFill>
                  <a:schemeClr val="hlink"/>
                </a:solidFill>
                <a:effectLst>
                  <a:outerShdw blurRad="38100" dist="38100" dir="2700000" algn="tl">
                    <a:srgbClr val="C0C0C0"/>
                  </a:outerShdw>
                </a:effectLst>
              </a:rPr>
              <a:t>详细、完整地描述需求</a:t>
            </a:r>
            <a:endParaRPr kumimoji="0" lang="en-US" altLang="zh-CN" sz="2800" u="sng" smtClean="0">
              <a:solidFill>
                <a:schemeClr val="hlink"/>
              </a:solidFill>
              <a:effectLst>
                <a:outerShdw blurRad="38100" dist="38100" dir="2700000" algn="tl">
                  <a:srgbClr val="C0C0C0"/>
                </a:outerShdw>
              </a:effectLst>
            </a:endParaRPr>
          </a:p>
          <a:p>
            <a:pPr lvl="1" eaLnBrk="1" hangingPunct="1">
              <a:lnSpc>
                <a:spcPct val="90000"/>
              </a:lnSpc>
              <a:defRPr/>
            </a:pPr>
            <a:r>
              <a:rPr kumimoji="0" lang="zh-CN" altLang="en-US" sz="2400" smtClean="0"/>
              <a:t>进行用例阐述</a:t>
            </a:r>
          </a:p>
          <a:p>
            <a:pPr eaLnBrk="1" hangingPunct="1">
              <a:lnSpc>
                <a:spcPct val="90000"/>
              </a:lnSpc>
              <a:defRPr/>
            </a:pPr>
            <a:r>
              <a:rPr kumimoji="0" lang="en-US" altLang="zh-CN" sz="2800" smtClean="0"/>
              <a:t>4 </a:t>
            </a:r>
            <a:r>
              <a:rPr kumimoji="0" lang="zh-CN" altLang="en-US" sz="2800" smtClean="0"/>
              <a:t>重构用例模型</a:t>
            </a:r>
            <a:endParaRPr kumimoji="0" lang="en-US" altLang="zh-CN" sz="2800" smtClean="0"/>
          </a:p>
          <a:p>
            <a:pPr lvl="1" eaLnBrk="1" hangingPunct="1">
              <a:lnSpc>
                <a:spcPct val="90000"/>
              </a:lnSpc>
              <a:defRPr/>
            </a:pPr>
            <a:r>
              <a:rPr kumimoji="0" lang="en-US" altLang="zh-CN" sz="2400" smtClean="0"/>
              <a:t>4.1 </a:t>
            </a:r>
            <a:r>
              <a:rPr kumimoji="0" lang="zh-CN" altLang="en-US" sz="2400" smtClean="0"/>
              <a:t>识别用例间的关系</a:t>
            </a:r>
          </a:p>
          <a:p>
            <a:pPr lvl="1" eaLnBrk="1" hangingPunct="1">
              <a:lnSpc>
                <a:spcPct val="90000"/>
              </a:lnSpc>
              <a:defRPr/>
            </a:pPr>
            <a:r>
              <a:rPr kumimoji="0" lang="en-US" altLang="zh-CN" sz="2400" smtClean="0"/>
              <a:t>4.2 </a:t>
            </a:r>
            <a:r>
              <a:rPr kumimoji="0" lang="zh-CN" altLang="en-US" sz="2400" smtClean="0"/>
              <a:t>对用例进行组织和分包</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D7020A5A-FE70-4F36-89CA-F8AEF276C3E4}" type="slidenum">
              <a:rPr kumimoji="0" lang="en-US" altLang="zh-CN" sz="1400" b="0" smtClean="0">
                <a:solidFill>
                  <a:schemeClr val="accent2"/>
                </a:solidFill>
              </a:rPr>
              <a:pPr>
                <a:spcBef>
                  <a:spcPct val="0"/>
                </a:spcBef>
                <a:buClrTx/>
                <a:buSzTx/>
                <a:buFontTx/>
                <a:buNone/>
              </a:pPr>
              <a:t>61</a:t>
            </a:fld>
            <a:r>
              <a:rPr kumimoji="0" lang="en-US" altLang="zh-CN" sz="1400" b="0" smtClean="0">
                <a:solidFill>
                  <a:schemeClr val="accent2"/>
                </a:solidFill>
              </a:rPr>
              <a:t>-</a:t>
            </a:r>
          </a:p>
        </p:txBody>
      </p:sp>
      <p:sp>
        <p:nvSpPr>
          <p:cNvPr id="62467" name="Rectangle 2"/>
          <p:cNvSpPr>
            <a:spLocks noGrp="1" noChangeArrowheads="1"/>
          </p:cNvSpPr>
          <p:nvPr>
            <p:ph type="title"/>
          </p:nvPr>
        </p:nvSpPr>
        <p:spPr/>
        <p:txBody>
          <a:bodyPr/>
          <a:lstStyle/>
          <a:p>
            <a:pPr eaLnBrk="1" hangingPunct="1"/>
            <a:r>
              <a:rPr lang="en-US" altLang="zh-CN" smtClean="0"/>
              <a:t>3 </a:t>
            </a:r>
            <a:r>
              <a:rPr lang="zh-CN" altLang="en-US" smtClean="0"/>
              <a:t>描述需求</a:t>
            </a:r>
          </a:p>
        </p:txBody>
      </p:sp>
      <p:sp>
        <p:nvSpPr>
          <p:cNvPr id="62468" name="Rectangle 3"/>
          <p:cNvSpPr>
            <a:spLocks noGrp="1" noChangeArrowheads="1"/>
          </p:cNvSpPr>
          <p:nvPr>
            <p:ph type="body" idx="1"/>
          </p:nvPr>
        </p:nvSpPr>
        <p:spPr>
          <a:xfrm>
            <a:off x="755650" y="1628775"/>
            <a:ext cx="7704138" cy="4824413"/>
          </a:xfrm>
        </p:spPr>
        <p:txBody>
          <a:bodyPr/>
          <a:lstStyle/>
          <a:p>
            <a:pPr eaLnBrk="1" hangingPunct="1"/>
            <a:r>
              <a:rPr lang="zh-CN" altLang="en-US" smtClean="0"/>
              <a:t>学习内容</a:t>
            </a:r>
          </a:p>
          <a:p>
            <a:pPr lvl="1" eaLnBrk="1" hangingPunct="1"/>
            <a:r>
              <a:rPr lang="zh-CN" altLang="en-US" smtClean="0"/>
              <a:t>用例规约文档</a:t>
            </a:r>
          </a:p>
          <a:p>
            <a:pPr lvl="1" eaLnBrk="1" hangingPunct="1"/>
            <a:r>
              <a:rPr lang="zh-CN" altLang="en-US" smtClean="0"/>
              <a:t>谁来写用例规约文档</a:t>
            </a:r>
          </a:p>
          <a:p>
            <a:pPr lvl="1" eaLnBrk="1" hangingPunct="1"/>
            <a:r>
              <a:rPr lang="zh-CN" altLang="en-US" smtClean="0"/>
              <a:t>用例规约组成</a:t>
            </a:r>
          </a:p>
          <a:p>
            <a:pPr lvl="1" eaLnBrk="1" hangingPunct="1"/>
            <a:r>
              <a:rPr kumimoji="0" lang="zh-CN" altLang="en-US" smtClean="0"/>
              <a:t>前置后置条件</a:t>
            </a:r>
          </a:p>
          <a:p>
            <a:pPr lvl="1" eaLnBrk="1" hangingPunct="1"/>
            <a:r>
              <a:rPr kumimoji="0" lang="zh-CN" altLang="en-US" smtClean="0"/>
              <a:t>事件流描述要点</a:t>
            </a:r>
          </a:p>
          <a:p>
            <a:pPr lvl="1" eaLnBrk="1" hangingPunct="1"/>
            <a:r>
              <a:rPr kumimoji="0" lang="zh-CN" altLang="en-US" smtClean="0"/>
              <a:t>用例规约示例和场景示例</a:t>
            </a:r>
          </a:p>
          <a:p>
            <a:pPr lvl="1" eaLnBrk="1" hangingPunct="1"/>
            <a:r>
              <a:rPr kumimoji="0" lang="zh-CN" altLang="en-US" smtClean="0"/>
              <a:t>活动图在用例需求分析中的作用</a:t>
            </a:r>
          </a:p>
          <a:p>
            <a:pPr lvl="1" eaLnBrk="1" hangingPunct="1"/>
            <a:r>
              <a:rPr kumimoji="0" lang="zh-CN" altLang="en-US" smtClean="0"/>
              <a:t>用例小结</a:t>
            </a:r>
            <a:endParaRPr lang="zh-CN" alt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801B204C-A7EC-4B44-A0AE-CEE7F1A01CB0}" type="slidenum">
              <a:rPr kumimoji="0" lang="en-US" altLang="zh-CN" sz="1400" b="0" smtClean="0">
                <a:solidFill>
                  <a:schemeClr val="accent2"/>
                </a:solidFill>
              </a:rPr>
              <a:pPr>
                <a:spcBef>
                  <a:spcPct val="0"/>
                </a:spcBef>
                <a:buClrTx/>
                <a:buSzTx/>
                <a:buFontTx/>
                <a:buNone/>
              </a:pPr>
              <a:t>62</a:t>
            </a:fld>
            <a:r>
              <a:rPr kumimoji="0" lang="en-US" altLang="zh-CN" sz="1400" b="0" smtClean="0">
                <a:solidFill>
                  <a:schemeClr val="accent2"/>
                </a:solidFill>
              </a:rPr>
              <a:t>-</a:t>
            </a:r>
          </a:p>
        </p:txBody>
      </p:sp>
      <p:sp>
        <p:nvSpPr>
          <p:cNvPr id="63491" name="Rectangle 2"/>
          <p:cNvSpPr>
            <a:spLocks noGrp="1" noChangeArrowheads="1"/>
          </p:cNvSpPr>
          <p:nvPr>
            <p:ph type="title"/>
          </p:nvPr>
        </p:nvSpPr>
        <p:spPr/>
        <p:txBody>
          <a:bodyPr/>
          <a:lstStyle/>
          <a:p>
            <a:pPr eaLnBrk="1" hangingPunct="1"/>
            <a:r>
              <a:rPr lang="zh-CN" altLang="en-US" smtClean="0"/>
              <a:t>进行用例阐述：写用例规约</a:t>
            </a:r>
            <a:endParaRPr lang="en-US" altLang="zh-CN" smtClean="0"/>
          </a:p>
        </p:txBody>
      </p:sp>
      <p:sp>
        <p:nvSpPr>
          <p:cNvPr id="519172" name="Text Box 4"/>
          <p:cNvSpPr txBox="1">
            <a:spLocks noChangeArrowheads="1"/>
          </p:cNvSpPr>
          <p:nvPr/>
        </p:nvSpPr>
        <p:spPr bwMode="auto">
          <a:xfrm>
            <a:off x="323850" y="1844675"/>
            <a:ext cx="7993063" cy="519113"/>
          </a:xfrm>
          <a:prstGeom prst="rect">
            <a:avLst/>
          </a:prstGeom>
          <a:noFill/>
          <a:ln w="12700">
            <a:noFill/>
            <a:miter lim="800000"/>
            <a:headEnd type="none" w="sm" len="sm"/>
            <a:tailEnd type="none" w="sm" len="sm"/>
          </a:ln>
          <a:effectLst/>
        </p:spPr>
        <p:txBody>
          <a:bodyPr>
            <a:spAutoFit/>
          </a:bodyPr>
          <a:lstStyle/>
          <a:p>
            <a:pPr algn="ctr">
              <a:spcBef>
                <a:spcPct val="50000"/>
              </a:spcBef>
              <a:defRPr/>
            </a:pPr>
            <a:r>
              <a:rPr kumimoji="0" lang="zh-CN" altLang="en-US" sz="2800" b="1" u="sng" dirty="0">
                <a:solidFill>
                  <a:schemeClr val="hlink"/>
                </a:solidFill>
                <a:effectLst>
                  <a:outerShdw blurRad="38100" dist="38100" dir="2700000" algn="tl">
                    <a:srgbClr val="C0C0C0"/>
                  </a:outerShdw>
                </a:effectLst>
                <a:latin typeface="Arial" charset="0"/>
              </a:rPr>
              <a:t>用例图是骨架，而用例规约则是其内在的肉</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994879B5-160A-4B5C-8C12-EA328F594024}" type="slidenum">
              <a:rPr kumimoji="0" lang="en-US" altLang="zh-CN" sz="1400" b="0" smtClean="0">
                <a:solidFill>
                  <a:schemeClr val="accent2"/>
                </a:solidFill>
              </a:rPr>
              <a:pPr>
                <a:spcBef>
                  <a:spcPct val="0"/>
                </a:spcBef>
                <a:buClrTx/>
                <a:buSzTx/>
                <a:buFontTx/>
                <a:buNone/>
              </a:pPr>
              <a:t>63</a:t>
            </a:fld>
            <a:r>
              <a:rPr kumimoji="0" lang="en-US" altLang="zh-CN" sz="1400" b="0" smtClean="0">
                <a:solidFill>
                  <a:schemeClr val="accent2"/>
                </a:solidFill>
              </a:rPr>
              <a:t>-</a:t>
            </a:r>
          </a:p>
        </p:txBody>
      </p:sp>
      <p:sp>
        <p:nvSpPr>
          <p:cNvPr id="64515" name="Rectangle 2"/>
          <p:cNvSpPr>
            <a:spLocks noGrp="1" noChangeArrowheads="1"/>
          </p:cNvSpPr>
          <p:nvPr>
            <p:ph type="title"/>
          </p:nvPr>
        </p:nvSpPr>
        <p:spPr/>
        <p:txBody>
          <a:bodyPr/>
          <a:lstStyle/>
          <a:p>
            <a:pPr eaLnBrk="1" hangingPunct="1"/>
            <a:r>
              <a:rPr lang="zh-CN" altLang="en-US" smtClean="0"/>
              <a:t>谁来写用例规约文档</a:t>
            </a:r>
          </a:p>
        </p:txBody>
      </p:sp>
      <p:sp>
        <p:nvSpPr>
          <p:cNvPr id="64516" name="Rectangle 3"/>
          <p:cNvSpPr>
            <a:spLocks noGrp="1" noChangeArrowheads="1"/>
          </p:cNvSpPr>
          <p:nvPr>
            <p:ph type="body" idx="1"/>
          </p:nvPr>
        </p:nvSpPr>
        <p:spPr>
          <a:xfrm>
            <a:off x="611188" y="1700213"/>
            <a:ext cx="7772400" cy="4465637"/>
          </a:xfrm>
        </p:spPr>
        <p:txBody>
          <a:bodyPr/>
          <a:lstStyle/>
          <a:p>
            <a:pPr eaLnBrk="1" hangingPunct="1"/>
            <a:r>
              <a:rPr lang="zh-CN" altLang="en-US" sz="2800" smtClean="0"/>
              <a:t>最完美：</a:t>
            </a:r>
          </a:p>
          <a:p>
            <a:pPr lvl="1" eaLnBrk="1" hangingPunct="1"/>
            <a:r>
              <a:rPr lang="zh-CN" altLang="en-US" sz="2400" smtClean="0"/>
              <a:t>业务人员接受训练，写出优美的用例文档</a:t>
            </a:r>
          </a:p>
          <a:p>
            <a:pPr eaLnBrk="1" hangingPunct="1"/>
            <a:r>
              <a:rPr lang="zh-CN" altLang="en-US" sz="2800" smtClean="0">
                <a:solidFill>
                  <a:schemeClr val="hlink"/>
                </a:solidFill>
              </a:rPr>
              <a:t>最现实：</a:t>
            </a:r>
          </a:p>
          <a:p>
            <a:pPr lvl="1" eaLnBrk="1" hangingPunct="1"/>
            <a:r>
              <a:rPr lang="zh-CN" altLang="en-US" sz="2400" smtClean="0">
                <a:solidFill>
                  <a:schemeClr val="hlink"/>
                </a:solidFill>
              </a:rPr>
              <a:t>业务人员提供素材，开发人员写用例文档</a:t>
            </a:r>
          </a:p>
          <a:p>
            <a:pPr eaLnBrk="1" hangingPunct="1"/>
            <a:r>
              <a:rPr lang="zh-CN" altLang="en-US" sz="2800" smtClean="0"/>
              <a:t>最糟糕：</a:t>
            </a:r>
          </a:p>
          <a:p>
            <a:pPr lvl="1" eaLnBrk="1" hangingPunct="1"/>
            <a:r>
              <a:rPr lang="zh-CN" altLang="en-US" sz="2400" smtClean="0"/>
              <a:t>业务人员不管，完全由开发人员杜撰</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B601A586-57BC-40A8-B468-BE5314A9A0F8}" type="slidenum">
              <a:rPr kumimoji="0" lang="en-US" altLang="zh-CN" sz="1400" b="0" smtClean="0">
                <a:solidFill>
                  <a:schemeClr val="accent2"/>
                </a:solidFill>
              </a:rPr>
              <a:pPr>
                <a:spcBef>
                  <a:spcPct val="0"/>
                </a:spcBef>
                <a:buClrTx/>
                <a:buSzTx/>
                <a:buFontTx/>
                <a:buNone/>
              </a:pPr>
              <a:t>64</a:t>
            </a:fld>
            <a:r>
              <a:rPr kumimoji="0" lang="en-US" altLang="zh-CN" sz="1400" b="0" smtClean="0">
                <a:solidFill>
                  <a:schemeClr val="accent2"/>
                </a:solidFill>
              </a:rPr>
              <a:t>-</a:t>
            </a:r>
          </a:p>
        </p:txBody>
      </p:sp>
      <p:sp>
        <p:nvSpPr>
          <p:cNvPr id="65539" name="Rectangle 2"/>
          <p:cNvSpPr>
            <a:spLocks noGrp="1" noChangeArrowheads="1"/>
          </p:cNvSpPr>
          <p:nvPr>
            <p:ph type="title"/>
          </p:nvPr>
        </p:nvSpPr>
        <p:spPr/>
        <p:txBody>
          <a:bodyPr/>
          <a:lstStyle/>
          <a:p>
            <a:pPr eaLnBrk="1" hangingPunct="1"/>
            <a:r>
              <a:rPr lang="zh-CN" altLang="en-US" smtClean="0"/>
              <a:t>用例规约组成</a:t>
            </a:r>
          </a:p>
        </p:txBody>
      </p:sp>
      <p:sp>
        <p:nvSpPr>
          <p:cNvPr id="65540" name="Rectangle 3"/>
          <p:cNvSpPr>
            <a:spLocks noGrp="1" noChangeArrowheads="1"/>
          </p:cNvSpPr>
          <p:nvPr>
            <p:ph type="body" idx="1"/>
          </p:nvPr>
        </p:nvSpPr>
        <p:spPr/>
        <p:txBody>
          <a:bodyPr/>
          <a:lstStyle/>
          <a:p>
            <a:pPr eaLnBrk="1" hangingPunct="1">
              <a:lnSpc>
                <a:spcPct val="80000"/>
              </a:lnSpc>
            </a:pPr>
            <a:r>
              <a:rPr lang="zh-CN" altLang="en-US" sz="2800" smtClean="0"/>
              <a:t>用例名称</a:t>
            </a:r>
          </a:p>
          <a:p>
            <a:pPr eaLnBrk="1" hangingPunct="1">
              <a:lnSpc>
                <a:spcPct val="80000"/>
              </a:lnSpc>
            </a:pPr>
            <a:r>
              <a:rPr lang="zh-CN" altLang="en-US" sz="2800" smtClean="0"/>
              <a:t>用例标识</a:t>
            </a:r>
          </a:p>
          <a:p>
            <a:pPr eaLnBrk="1" hangingPunct="1">
              <a:lnSpc>
                <a:spcPct val="80000"/>
              </a:lnSpc>
            </a:pPr>
            <a:r>
              <a:rPr lang="zh-CN" altLang="en-US" sz="2800" smtClean="0"/>
              <a:t>涉及的参与者</a:t>
            </a:r>
          </a:p>
          <a:p>
            <a:pPr eaLnBrk="1" hangingPunct="1">
              <a:lnSpc>
                <a:spcPct val="80000"/>
              </a:lnSpc>
            </a:pPr>
            <a:r>
              <a:rPr kumimoji="0" lang="zh-CN" altLang="en-US" sz="2800" smtClean="0"/>
              <a:t>描述</a:t>
            </a:r>
          </a:p>
          <a:p>
            <a:pPr eaLnBrk="1" hangingPunct="1">
              <a:lnSpc>
                <a:spcPct val="80000"/>
              </a:lnSpc>
            </a:pPr>
            <a:r>
              <a:rPr lang="zh-CN" altLang="en-US" sz="2800" smtClean="0"/>
              <a:t>用例的规格说明</a:t>
            </a:r>
          </a:p>
          <a:p>
            <a:pPr lvl="1" eaLnBrk="1" hangingPunct="1">
              <a:lnSpc>
                <a:spcPct val="80000"/>
              </a:lnSpc>
            </a:pPr>
            <a:r>
              <a:rPr kumimoji="0" lang="zh-CN" altLang="en-US" sz="2400" smtClean="0"/>
              <a:t>前置条件 </a:t>
            </a:r>
            <a:r>
              <a:rPr kumimoji="0" lang="en-US" altLang="zh-CN" sz="2400" smtClean="0"/>
              <a:t>PreConditions</a:t>
            </a:r>
          </a:p>
          <a:p>
            <a:pPr lvl="1" eaLnBrk="1" hangingPunct="1">
              <a:lnSpc>
                <a:spcPct val="80000"/>
              </a:lnSpc>
            </a:pPr>
            <a:r>
              <a:rPr kumimoji="0" lang="zh-CN" altLang="en-US" sz="2400" smtClean="0"/>
              <a:t>后置条件 </a:t>
            </a:r>
            <a:r>
              <a:rPr kumimoji="0" lang="en-US" altLang="zh-CN" sz="2400" smtClean="0"/>
              <a:t>PostConditions</a:t>
            </a:r>
          </a:p>
          <a:p>
            <a:pPr lvl="1" eaLnBrk="1" hangingPunct="1">
              <a:lnSpc>
                <a:spcPct val="80000"/>
              </a:lnSpc>
            </a:pPr>
            <a:r>
              <a:rPr kumimoji="0" lang="zh-CN" altLang="en-US" sz="2400" smtClean="0"/>
              <a:t>正常事件流 </a:t>
            </a:r>
            <a:r>
              <a:rPr kumimoji="0" lang="en-US" altLang="zh-CN" sz="2400" smtClean="0"/>
              <a:t>Flow of events</a:t>
            </a:r>
          </a:p>
          <a:p>
            <a:pPr lvl="1" eaLnBrk="1" hangingPunct="1">
              <a:lnSpc>
                <a:spcPct val="80000"/>
              </a:lnSpc>
            </a:pPr>
            <a:r>
              <a:rPr kumimoji="0" lang="zh-CN" altLang="en-US" sz="2400" smtClean="0"/>
              <a:t>备选事件流 </a:t>
            </a:r>
            <a:r>
              <a:rPr kumimoji="0" lang="en-US" altLang="zh-CN" sz="2400" smtClean="0"/>
              <a:t>Alternate flow</a:t>
            </a:r>
          </a:p>
          <a:p>
            <a:pPr eaLnBrk="1" hangingPunct="1">
              <a:lnSpc>
                <a:spcPct val="80000"/>
              </a:lnSpc>
            </a:pPr>
            <a:r>
              <a:rPr kumimoji="0" lang="zh-CN" altLang="en-US" sz="2800" smtClean="0"/>
              <a:t>其它</a:t>
            </a:r>
          </a:p>
          <a:p>
            <a:pPr lvl="1" eaLnBrk="1" hangingPunct="1">
              <a:lnSpc>
                <a:spcPct val="80000"/>
              </a:lnSpc>
            </a:pPr>
            <a:r>
              <a:rPr kumimoji="0" lang="zh-CN" altLang="en-US" sz="2400" smtClean="0"/>
              <a:t>非功能需求、设计约束、尚存在的问题</a:t>
            </a:r>
            <a:endParaRPr kumimoji="0" lang="en-US" altLang="zh-CN" sz="240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A9DB5150-A2CE-45A4-B582-9494CE14055B}" type="slidenum">
              <a:rPr kumimoji="0" lang="en-US" altLang="zh-CN" sz="1400" b="0" smtClean="0">
                <a:solidFill>
                  <a:schemeClr val="accent2"/>
                </a:solidFill>
              </a:rPr>
              <a:pPr>
                <a:spcBef>
                  <a:spcPct val="0"/>
                </a:spcBef>
                <a:buClrTx/>
                <a:buSzTx/>
                <a:buFontTx/>
                <a:buNone/>
              </a:pPr>
              <a:t>65</a:t>
            </a:fld>
            <a:r>
              <a:rPr kumimoji="0" lang="en-US" altLang="zh-CN" sz="1400" b="0" smtClean="0">
                <a:solidFill>
                  <a:schemeClr val="accent2"/>
                </a:solidFill>
              </a:rPr>
              <a:t>-</a:t>
            </a:r>
          </a:p>
        </p:txBody>
      </p:sp>
      <p:sp>
        <p:nvSpPr>
          <p:cNvPr id="66563" name="Rectangle 2"/>
          <p:cNvSpPr>
            <a:spLocks noGrp="1" noChangeArrowheads="1"/>
          </p:cNvSpPr>
          <p:nvPr>
            <p:ph type="title"/>
          </p:nvPr>
        </p:nvSpPr>
        <p:spPr/>
        <p:txBody>
          <a:bodyPr/>
          <a:lstStyle/>
          <a:p>
            <a:pPr eaLnBrk="1" hangingPunct="1"/>
            <a:r>
              <a:rPr lang="zh-CN" altLang="en-US" dirty="0" smtClean="0"/>
              <a:t>前置、后置条件</a:t>
            </a:r>
            <a:endParaRPr lang="en-US" altLang="zh-CN" dirty="0" smtClean="0"/>
          </a:p>
        </p:txBody>
      </p:sp>
      <p:sp>
        <p:nvSpPr>
          <p:cNvPr id="66564" name="Rectangle 3"/>
          <p:cNvSpPr>
            <a:spLocks noGrp="1" noChangeArrowheads="1"/>
          </p:cNvSpPr>
          <p:nvPr>
            <p:ph type="body" sz="half" idx="1"/>
          </p:nvPr>
        </p:nvSpPr>
        <p:spPr>
          <a:xfrm>
            <a:off x="468313" y="1628775"/>
            <a:ext cx="4224337" cy="4824413"/>
          </a:xfrm>
        </p:spPr>
        <p:txBody>
          <a:bodyPr/>
          <a:lstStyle/>
          <a:p>
            <a:pPr eaLnBrk="1" hangingPunct="1"/>
            <a:r>
              <a:rPr lang="zh-CN" altLang="en-US" sz="2400" smtClean="0"/>
              <a:t>前置条件约束在用例开始前系统的状态</a:t>
            </a:r>
          </a:p>
          <a:p>
            <a:pPr lvl="1" eaLnBrk="1" hangingPunct="1"/>
            <a:r>
              <a:rPr kumimoji="0" lang="zh-CN" altLang="en-US" sz="2000" smtClean="0"/>
              <a:t>把它们看做是看门人，它阻止参与者触发该用例直到满足所有条件</a:t>
            </a:r>
          </a:p>
          <a:p>
            <a:pPr lvl="1" eaLnBrk="1" hangingPunct="1"/>
            <a:r>
              <a:rPr kumimoji="0" lang="zh-CN" altLang="en-US" sz="2000" smtClean="0"/>
              <a:t>说明在用例触发之前什么必须为真</a:t>
            </a:r>
          </a:p>
          <a:p>
            <a:pPr eaLnBrk="1" hangingPunct="1"/>
            <a:r>
              <a:rPr lang="zh-CN" altLang="en-US" sz="2400" smtClean="0"/>
              <a:t>后置条件约束用例执行后系统的状态</a:t>
            </a:r>
          </a:p>
          <a:p>
            <a:pPr lvl="1" eaLnBrk="1" hangingPunct="1"/>
            <a:r>
              <a:rPr kumimoji="0" lang="zh-CN" altLang="en-US" sz="2000" smtClean="0"/>
              <a:t>用例执行后什么必须为真</a:t>
            </a:r>
          </a:p>
          <a:p>
            <a:pPr lvl="1" eaLnBrk="1" hangingPunct="1"/>
            <a:r>
              <a:rPr kumimoji="0" lang="zh-CN" altLang="en-US" sz="2000" smtClean="0"/>
              <a:t>对于有多个事件流的用例，则应该有多个后置条件</a:t>
            </a:r>
          </a:p>
        </p:txBody>
      </p:sp>
      <p:pic>
        <p:nvPicPr>
          <p:cNvPr id="6656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1916113"/>
            <a:ext cx="3781425" cy="321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4D5AE4FE-BF82-4FC5-8CD8-27E578DAEF4A}" type="slidenum">
              <a:rPr kumimoji="0" lang="en-US" altLang="zh-CN" sz="1400" b="0" smtClean="0">
                <a:solidFill>
                  <a:schemeClr val="accent2"/>
                </a:solidFill>
              </a:rPr>
              <a:pPr>
                <a:spcBef>
                  <a:spcPct val="0"/>
                </a:spcBef>
                <a:buClrTx/>
                <a:buSzTx/>
                <a:buFontTx/>
                <a:buNone/>
              </a:pPr>
              <a:t>66</a:t>
            </a:fld>
            <a:r>
              <a:rPr kumimoji="0" lang="en-US" altLang="zh-CN" sz="1400" b="0" smtClean="0">
                <a:solidFill>
                  <a:schemeClr val="accent2"/>
                </a:solidFill>
              </a:rPr>
              <a:t>-</a:t>
            </a:r>
          </a:p>
        </p:txBody>
      </p:sp>
      <p:sp>
        <p:nvSpPr>
          <p:cNvPr id="67587" name="Rectangle 2"/>
          <p:cNvSpPr>
            <a:spLocks noGrp="1" noChangeArrowheads="1"/>
          </p:cNvSpPr>
          <p:nvPr>
            <p:ph type="title"/>
          </p:nvPr>
        </p:nvSpPr>
        <p:spPr/>
        <p:txBody>
          <a:bodyPr/>
          <a:lstStyle/>
          <a:p>
            <a:pPr eaLnBrk="1" hangingPunct="1"/>
            <a:r>
              <a:rPr lang="zh-CN" altLang="en-US" dirty="0" smtClean="0"/>
              <a:t>用例交互四部曲</a:t>
            </a:r>
            <a:r>
              <a:rPr lang="en-US" altLang="zh-CN" dirty="0"/>
              <a:t>——</a:t>
            </a:r>
            <a:r>
              <a:rPr lang="zh-CN" altLang="en-US" dirty="0" smtClean="0"/>
              <a:t>事件流</a:t>
            </a:r>
            <a:endParaRPr lang="en-US" altLang="zh-CN" dirty="0" smtClean="0"/>
          </a:p>
        </p:txBody>
      </p:sp>
      <p:sp>
        <p:nvSpPr>
          <p:cNvPr id="67588" name="Rectangle 3"/>
          <p:cNvSpPr>
            <a:spLocks noChangeArrowheads="1"/>
          </p:cNvSpPr>
          <p:nvPr/>
        </p:nvSpPr>
        <p:spPr bwMode="auto">
          <a:xfrm>
            <a:off x="4500563" y="1809750"/>
            <a:ext cx="2376487" cy="3168650"/>
          </a:xfrm>
          <a:prstGeom prst="rect">
            <a:avLst/>
          </a:prstGeom>
          <a:noFill/>
          <a:ln w="28575">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b="0"/>
          </a:p>
        </p:txBody>
      </p:sp>
      <p:grpSp>
        <p:nvGrpSpPr>
          <p:cNvPr id="67589" name="Group 4"/>
          <p:cNvGrpSpPr>
            <a:grpSpLocks/>
          </p:cNvGrpSpPr>
          <p:nvPr/>
        </p:nvGrpSpPr>
        <p:grpSpPr bwMode="auto">
          <a:xfrm>
            <a:off x="1258888" y="2674938"/>
            <a:ext cx="2016125" cy="1446212"/>
            <a:chOff x="22" y="2659"/>
            <a:chExt cx="1497" cy="957"/>
          </a:xfrm>
        </p:grpSpPr>
        <p:grpSp>
          <p:nvGrpSpPr>
            <p:cNvPr id="67600" name="Group 5"/>
            <p:cNvGrpSpPr>
              <a:grpSpLocks/>
            </p:cNvGrpSpPr>
            <p:nvPr/>
          </p:nvGrpSpPr>
          <p:grpSpPr bwMode="auto">
            <a:xfrm>
              <a:off x="566" y="2659"/>
              <a:ext cx="318" cy="674"/>
              <a:chOff x="1532" y="1866"/>
              <a:chExt cx="294" cy="536"/>
            </a:xfrm>
          </p:grpSpPr>
          <p:sp>
            <p:nvSpPr>
              <p:cNvPr id="67602" name="Oval 6"/>
              <p:cNvSpPr>
                <a:spLocks noChangeArrowheads="1"/>
              </p:cNvSpPr>
              <p:nvPr/>
            </p:nvSpPr>
            <p:spPr bwMode="auto">
              <a:xfrm>
                <a:off x="1606" y="1866"/>
                <a:ext cx="147" cy="146"/>
              </a:xfrm>
              <a:prstGeom prst="ellipse">
                <a:avLst/>
              </a:prstGeom>
              <a:noFill/>
              <a:ln w="28575">
                <a:solidFill>
                  <a:srgbClr val="0000CC"/>
                </a:solidFill>
                <a:round/>
                <a:headEnd/>
                <a:tailEnd/>
              </a:ln>
              <a:extLst>
                <a:ext uri="{909E8E84-426E-40DD-AFC4-6F175D3DCCD1}">
                  <a14:hiddenFill xmlns:a14="http://schemas.microsoft.com/office/drawing/2010/main">
                    <a:solidFill>
                      <a:srgbClr val="FFFFFF"/>
                    </a:solidFill>
                  </a14:hiddenFill>
                </a:ext>
              </a:extLst>
            </p:spPr>
            <p:txBody>
              <a:bodyPr lIns="91305" tIns="45652" rIns="91305" bIns="45652"/>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b="0"/>
              </a:p>
            </p:txBody>
          </p:sp>
          <p:sp>
            <p:nvSpPr>
              <p:cNvPr id="67603" name="Line 7"/>
              <p:cNvSpPr>
                <a:spLocks noChangeShapeType="1"/>
              </p:cNvSpPr>
              <p:nvPr/>
            </p:nvSpPr>
            <p:spPr bwMode="auto">
              <a:xfrm>
                <a:off x="1532" y="2117"/>
                <a:ext cx="294"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lIns="91305" tIns="45652" rIns="91305" bIns="45652"/>
              <a:lstStyle/>
              <a:p>
                <a:endParaRPr lang="zh-CN" altLang="en-US"/>
              </a:p>
            </p:txBody>
          </p:sp>
          <p:sp>
            <p:nvSpPr>
              <p:cNvPr id="67604" name="Line 8"/>
              <p:cNvSpPr>
                <a:spLocks noChangeShapeType="1"/>
              </p:cNvSpPr>
              <p:nvPr/>
            </p:nvSpPr>
            <p:spPr bwMode="auto">
              <a:xfrm rot="5400000">
                <a:off x="1542" y="2149"/>
                <a:ext cx="274"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lIns="91305" tIns="45652" rIns="91305" bIns="45652"/>
              <a:lstStyle/>
              <a:p>
                <a:endParaRPr lang="zh-CN" altLang="en-US"/>
              </a:p>
            </p:txBody>
          </p:sp>
          <p:sp>
            <p:nvSpPr>
              <p:cNvPr id="67605" name="Line 9"/>
              <p:cNvSpPr>
                <a:spLocks noChangeShapeType="1"/>
              </p:cNvSpPr>
              <p:nvPr/>
            </p:nvSpPr>
            <p:spPr bwMode="auto">
              <a:xfrm flipH="1">
                <a:off x="1535" y="2263"/>
                <a:ext cx="144" cy="139"/>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lIns="91305" tIns="45652" rIns="91305" bIns="45652"/>
              <a:lstStyle/>
              <a:p>
                <a:endParaRPr lang="zh-CN" altLang="en-US"/>
              </a:p>
            </p:txBody>
          </p:sp>
          <p:sp>
            <p:nvSpPr>
              <p:cNvPr id="67606" name="Line 10"/>
              <p:cNvSpPr>
                <a:spLocks noChangeShapeType="1"/>
              </p:cNvSpPr>
              <p:nvPr/>
            </p:nvSpPr>
            <p:spPr bwMode="auto">
              <a:xfrm>
                <a:off x="1682" y="2276"/>
                <a:ext cx="118" cy="126"/>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lIns="91305" tIns="45652" rIns="91305" bIns="45652"/>
              <a:lstStyle/>
              <a:p>
                <a:endParaRPr lang="zh-CN" altLang="en-US"/>
              </a:p>
            </p:txBody>
          </p:sp>
        </p:grpSp>
        <p:sp>
          <p:nvSpPr>
            <p:cNvPr id="67601" name="Text Box 11"/>
            <p:cNvSpPr txBox="1">
              <a:spLocks noChangeArrowheads="1"/>
            </p:cNvSpPr>
            <p:nvPr/>
          </p:nvSpPr>
          <p:spPr bwMode="auto">
            <a:xfrm>
              <a:off x="22" y="3373"/>
              <a:ext cx="1497"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50000"/>
                </a:spcBef>
                <a:buClrTx/>
                <a:buSzTx/>
                <a:buFontTx/>
                <a:buNone/>
              </a:pPr>
              <a:endParaRPr kumimoji="0" lang="zh-CN" altLang="en-US" sz="1800">
                <a:latin typeface="Verdana" pitchFamily="34" charset="0"/>
              </a:endParaRPr>
            </a:p>
          </p:txBody>
        </p:sp>
      </p:grpSp>
      <p:sp>
        <p:nvSpPr>
          <p:cNvPr id="67590" name="Line 12"/>
          <p:cNvSpPr>
            <a:spLocks noChangeShapeType="1"/>
          </p:cNvSpPr>
          <p:nvPr/>
        </p:nvSpPr>
        <p:spPr bwMode="auto">
          <a:xfrm>
            <a:off x="2484438" y="2241550"/>
            <a:ext cx="2014537" cy="0"/>
          </a:xfrm>
          <a:prstGeom prst="line">
            <a:avLst/>
          </a:prstGeom>
          <a:noFill/>
          <a:ln w="28575">
            <a:solidFill>
              <a:srgbClr val="3333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7591" name="Line 13"/>
          <p:cNvSpPr>
            <a:spLocks noChangeShapeType="1"/>
          </p:cNvSpPr>
          <p:nvPr/>
        </p:nvSpPr>
        <p:spPr bwMode="auto">
          <a:xfrm flipH="1">
            <a:off x="2339975" y="4618038"/>
            <a:ext cx="2160588" cy="0"/>
          </a:xfrm>
          <a:prstGeom prst="line">
            <a:avLst/>
          </a:prstGeom>
          <a:noFill/>
          <a:ln w="28575">
            <a:solidFill>
              <a:srgbClr val="3333FF"/>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7592" name="AutoShape 14"/>
          <p:cNvSpPr>
            <a:spLocks noChangeArrowheads="1"/>
          </p:cNvSpPr>
          <p:nvPr/>
        </p:nvSpPr>
        <p:spPr bwMode="auto">
          <a:xfrm>
            <a:off x="5219700" y="2457450"/>
            <a:ext cx="1008063" cy="86518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3181" y="19738"/>
                </a:moveTo>
                <a:cubicBezTo>
                  <a:pt x="17231" y="18658"/>
                  <a:pt x="20050" y="14991"/>
                  <a:pt x="20050" y="10800"/>
                </a:cubicBezTo>
                <a:cubicBezTo>
                  <a:pt x="20050" y="5691"/>
                  <a:pt x="15908" y="1550"/>
                  <a:pt x="10800" y="1550"/>
                </a:cubicBezTo>
                <a:cubicBezTo>
                  <a:pt x="5691" y="1550"/>
                  <a:pt x="1550" y="5691"/>
                  <a:pt x="1550" y="10800"/>
                </a:cubicBezTo>
                <a:cubicBezTo>
                  <a:pt x="1549" y="11658"/>
                  <a:pt x="1669" y="12511"/>
                  <a:pt x="1904" y="13336"/>
                </a:cubicBezTo>
                <a:lnTo>
                  <a:pt x="414" y="13762"/>
                </a:lnTo>
                <a:cubicBezTo>
                  <a:pt x="139" y="12798"/>
                  <a:pt x="0" y="11801"/>
                  <a:pt x="0" y="10800"/>
                </a:cubicBezTo>
                <a:cubicBezTo>
                  <a:pt x="0" y="4835"/>
                  <a:pt x="4835" y="0"/>
                  <a:pt x="10800" y="0"/>
                </a:cubicBezTo>
                <a:cubicBezTo>
                  <a:pt x="16764" y="0"/>
                  <a:pt x="21600" y="4835"/>
                  <a:pt x="21600" y="10800"/>
                </a:cubicBezTo>
                <a:cubicBezTo>
                  <a:pt x="21600" y="15693"/>
                  <a:pt x="18309" y="19975"/>
                  <a:pt x="13580" y="21235"/>
                </a:cubicBezTo>
                <a:lnTo>
                  <a:pt x="14276" y="23844"/>
                </a:lnTo>
                <a:lnTo>
                  <a:pt x="10024" y="21381"/>
                </a:lnTo>
                <a:lnTo>
                  <a:pt x="12486" y="17129"/>
                </a:lnTo>
                <a:lnTo>
                  <a:pt x="13181" y="19738"/>
                </a:lnTo>
                <a:close/>
              </a:path>
            </a:pathLst>
          </a:custGeom>
          <a:noFill/>
          <a:ln w="28575">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593" name="AutoShape 15"/>
          <p:cNvSpPr>
            <a:spLocks noChangeArrowheads="1"/>
          </p:cNvSpPr>
          <p:nvPr/>
        </p:nvSpPr>
        <p:spPr bwMode="auto">
          <a:xfrm>
            <a:off x="5219700" y="3538538"/>
            <a:ext cx="1008063" cy="8636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3181" y="19738"/>
                </a:moveTo>
                <a:cubicBezTo>
                  <a:pt x="17231" y="18658"/>
                  <a:pt x="20050" y="14991"/>
                  <a:pt x="20050" y="10800"/>
                </a:cubicBezTo>
                <a:cubicBezTo>
                  <a:pt x="20050" y="5691"/>
                  <a:pt x="15908" y="1550"/>
                  <a:pt x="10800" y="1550"/>
                </a:cubicBezTo>
                <a:cubicBezTo>
                  <a:pt x="5691" y="1550"/>
                  <a:pt x="1550" y="5691"/>
                  <a:pt x="1550" y="10800"/>
                </a:cubicBezTo>
                <a:cubicBezTo>
                  <a:pt x="1549" y="11658"/>
                  <a:pt x="1669" y="12511"/>
                  <a:pt x="1904" y="13336"/>
                </a:cubicBezTo>
                <a:lnTo>
                  <a:pt x="414" y="13762"/>
                </a:lnTo>
                <a:cubicBezTo>
                  <a:pt x="139" y="12798"/>
                  <a:pt x="0" y="11801"/>
                  <a:pt x="0" y="10800"/>
                </a:cubicBezTo>
                <a:cubicBezTo>
                  <a:pt x="0" y="4835"/>
                  <a:pt x="4835" y="0"/>
                  <a:pt x="10800" y="0"/>
                </a:cubicBezTo>
                <a:cubicBezTo>
                  <a:pt x="16764" y="0"/>
                  <a:pt x="21600" y="4835"/>
                  <a:pt x="21600" y="10800"/>
                </a:cubicBezTo>
                <a:cubicBezTo>
                  <a:pt x="21600" y="15693"/>
                  <a:pt x="18309" y="19975"/>
                  <a:pt x="13580" y="21235"/>
                </a:cubicBezTo>
                <a:lnTo>
                  <a:pt x="14276" y="23844"/>
                </a:lnTo>
                <a:lnTo>
                  <a:pt x="10024" y="21381"/>
                </a:lnTo>
                <a:lnTo>
                  <a:pt x="12486" y="17129"/>
                </a:lnTo>
                <a:lnTo>
                  <a:pt x="13181" y="19738"/>
                </a:lnTo>
                <a:close/>
              </a:path>
            </a:pathLst>
          </a:custGeom>
          <a:noFill/>
          <a:ln w="28575">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594" name="Text Box 16"/>
          <p:cNvSpPr txBox="1">
            <a:spLocks noChangeArrowheads="1"/>
          </p:cNvSpPr>
          <p:nvPr/>
        </p:nvSpPr>
        <p:spPr bwMode="auto">
          <a:xfrm>
            <a:off x="2987675" y="1882775"/>
            <a:ext cx="1296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50000"/>
              </a:spcBef>
              <a:buClrTx/>
              <a:buSzTx/>
              <a:buFontTx/>
              <a:buNone/>
            </a:pPr>
            <a:r>
              <a:rPr kumimoji="0" lang="en-US" altLang="zh-CN" sz="2000">
                <a:solidFill>
                  <a:srgbClr val="3333FF"/>
                </a:solidFill>
                <a:latin typeface="Arial" charset="0"/>
              </a:rPr>
              <a:t>1. </a:t>
            </a:r>
            <a:r>
              <a:rPr kumimoji="0" lang="zh-CN" altLang="en-US" sz="2000">
                <a:solidFill>
                  <a:srgbClr val="3333FF"/>
                </a:solidFill>
                <a:latin typeface="Arial" charset="0"/>
              </a:rPr>
              <a:t>动  作</a:t>
            </a:r>
          </a:p>
        </p:txBody>
      </p:sp>
      <p:sp>
        <p:nvSpPr>
          <p:cNvPr id="67595" name="Text Box 17"/>
          <p:cNvSpPr txBox="1">
            <a:spLocks noChangeArrowheads="1"/>
          </p:cNvSpPr>
          <p:nvPr/>
        </p:nvSpPr>
        <p:spPr bwMode="auto">
          <a:xfrm>
            <a:off x="2987675" y="4618038"/>
            <a:ext cx="1655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50000"/>
              </a:spcBef>
              <a:buClrTx/>
              <a:buSzTx/>
              <a:buFontTx/>
              <a:buNone/>
            </a:pPr>
            <a:r>
              <a:rPr kumimoji="0" lang="en-US" altLang="zh-CN" sz="2000">
                <a:solidFill>
                  <a:srgbClr val="3333FF"/>
                </a:solidFill>
                <a:latin typeface="Arial" charset="0"/>
              </a:rPr>
              <a:t>4. </a:t>
            </a:r>
            <a:r>
              <a:rPr kumimoji="0" lang="zh-CN" altLang="en-US" sz="2000">
                <a:solidFill>
                  <a:srgbClr val="3333FF"/>
                </a:solidFill>
                <a:latin typeface="Arial" charset="0"/>
              </a:rPr>
              <a:t>回  应</a:t>
            </a:r>
          </a:p>
        </p:txBody>
      </p:sp>
      <p:sp>
        <p:nvSpPr>
          <p:cNvPr id="67596" name="Text Box 18"/>
          <p:cNvSpPr txBox="1">
            <a:spLocks noChangeArrowheads="1"/>
          </p:cNvSpPr>
          <p:nvPr/>
        </p:nvSpPr>
        <p:spPr bwMode="auto">
          <a:xfrm>
            <a:off x="5292725" y="2709863"/>
            <a:ext cx="1008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50000"/>
              </a:spcBef>
              <a:buClrTx/>
              <a:buSzTx/>
              <a:buFontTx/>
              <a:buNone/>
            </a:pPr>
            <a:r>
              <a:rPr kumimoji="0" lang="en-US" altLang="zh-CN" sz="2000">
                <a:solidFill>
                  <a:srgbClr val="3333FF"/>
                </a:solidFill>
                <a:latin typeface="Arial" charset="0"/>
              </a:rPr>
              <a:t>2.</a:t>
            </a:r>
            <a:r>
              <a:rPr kumimoji="0" lang="zh-CN" altLang="en-US" sz="2000">
                <a:solidFill>
                  <a:srgbClr val="3333FF"/>
                </a:solidFill>
                <a:latin typeface="Arial" charset="0"/>
              </a:rPr>
              <a:t>改变</a:t>
            </a:r>
          </a:p>
        </p:txBody>
      </p:sp>
      <p:sp>
        <p:nvSpPr>
          <p:cNvPr id="67597" name="Text Box 19"/>
          <p:cNvSpPr txBox="1">
            <a:spLocks noChangeArrowheads="1"/>
          </p:cNvSpPr>
          <p:nvPr/>
        </p:nvSpPr>
        <p:spPr bwMode="auto">
          <a:xfrm>
            <a:off x="5292725" y="3789363"/>
            <a:ext cx="1008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50000"/>
              </a:spcBef>
              <a:buClrTx/>
              <a:buSzTx/>
              <a:buFontTx/>
              <a:buNone/>
            </a:pPr>
            <a:r>
              <a:rPr kumimoji="0" lang="en-US" altLang="zh-CN" sz="2000">
                <a:solidFill>
                  <a:srgbClr val="3333FF"/>
                </a:solidFill>
                <a:latin typeface="Arial" charset="0"/>
              </a:rPr>
              <a:t>3.</a:t>
            </a:r>
            <a:r>
              <a:rPr kumimoji="0" lang="zh-CN" altLang="en-US" sz="2000">
                <a:solidFill>
                  <a:srgbClr val="3333FF"/>
                </a:solidFill>
                <a:latin typeface="Arial" charset="0"/>
              </a:rPr>
              <a:t>验证</a:t>
            </a:r>
          </a:p>
        </p:txBody>
      </p:sp>
      <p:sp>
        <p:nvSpPr>
          <p:cNvPr id="67598" name="Text Box 20"/>
          <p:cNvSpPr txBox="1">
            <a:spLocks noChangeArrowheads="1"/>
          </p:cNvSpPr>
          <p:nvPr/>
        </p:nvSpPr>
        <p:spPr bwMode="auto">
          <a:xfrm>
            <a:off x="4787900" y="1773238"/>
            <a:ext cx="1728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a:spcBef>
                <a:spcPct val="50000"/>
              </a:spcBef>
              <a:buClrTx/>
              <a:buSzTx/>
              <a:buFontTx/>
              <a:buNone/>
            </a:pPr>
            <a:r>
              <a:rPr kumimoji="0" lang="zh-CN" altLang="en-US" sz="2000" u="sng">
                <a:solidFill>
                  <a:srgbClr val="3333FF"/>
                </a:solidFill>
                <a:latin typeface="Arial" charset="0"/>
              </a:rPr>
              <a:t>系  统</a:t>
            </a:r>
          </a:p>
        </p:txBody>
      </p:sp>
      <p:sp>
        <p:nvSpPr>
          <p:cNvPr id="524309" name="Text Box 21"/>
          <p:cNvSpPr txBox="1">
            <a:spLocks noChangeArrowheads="1"/>
          </p:cNvSpPr>
          <p:nvPr/>
        </p:nvSpPr>
        <p:spPr bwMode="auto">
          <a:xfrm>
            <a:off x="468313" y="5229225"/>
            <a:ext cx="8207375" cy="519113"/>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zh-CN" altLang="en-US" sz="2800" b="1" u="sng">
                <a:solidFill>
                  <a:schemeClr val="hlink"/>
                </a:solidFill>
                <a:effectLst>
                  <a:outerShdw blurRad="38100" dist="38100" dir="2700000" algn="tl">
                    <a:srgbClr val="C0C0C0"/>
                  </a:outerShdw>
                </a:effectLst>
                <a:latin typeface="Arial" charset="0"/>
              </a:rPr>
              <a:t>写：可观测的、体现客户利益的文字</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557213" indent="-214313">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857250" indent="-17145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200150" indent="-17145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1543050" indent="-17145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0002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4574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29146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3718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900" b="0" smtClean="0">
                <a:solidFill>
                  <a:srgbClr val="4D4D4D"/>
                </a:solidFill>
                <a:latin typeface="Arial" charset="0"/>
              </a:rPr>
              <a:t>-</a:t>
            </a:r>
            <a:fld id="{E868810E-89A9-4963-A9EB-F401D5CBC0CA}" type="slidenum">
              <a:rPr lang="en-US" altLang="zh-CN" sz="900" b="0" smtClean="0">
                <a:solidFill>
                  <a:srgbClr val="4D4D4D"/>
                </a:solidFill>
                <a:latin typeface="Arial" charset="0"/>
              </a:rPr>
              <a:pPr eaLnBrk="1" hangingPunct="1">
                <a:spcBef>
                  <a:spcPct val="0"/>
                </a:spcBef>
                <a:buClrTx/>
                <a:buSzTx/>
                <a:buFontTx/>
                <a:buNone/>
              </a:pPr>
              <a:t>67</a:t>
            </a:fld>
            <a:r>
              <a:rPr lang="en-US" altLang="zh-CN" sz="900" b="0" smtClean="0">
                <a:solidFill>
                  <a:srgbClr val="4D4D4D"/>
                </a:solidFill>
                <a:latin typeface="Arial" charset="0"/>
              </a:rPr>
              <a:t>-</a:t>
            </a:r>
          </a:p>
        </p:txBody>
      </p:sp>
      <p:sp>
        <p:nvSpPr>
          <p:cNvPr id="68611" name="Rectangle 2"/>
          <p:cNvSpPr>
            <a:spLocks noGrp="1" noChangeArrowheads="1"/>
          </p:cNvSpPr>
          <p:nvPr>
            <p:ph type="title"/>
          </p:nvPr>
        </p:nvSpPr>
        <p:spPr>
          <a:xfrm>
            <a:off x="667394" y="332656"/>
            <a:ext cx="7793038" cy="1143000"/>
          </a:xfrm>
        </p:spPr>
        <p:txBody>
          <a:bodyPr/>
          <a:lstStyle/>
          <a:p>
            <a:pPr eaLnBrk="1" hangingPunct="1"/>
            <a:r>
              <a:rPr lang="zh-CN" altLang="en-US" dirty="0" smtClean="0"/>
              <a:t>事件流描述要点</a:t>
            </a:r>
            <a:endParaRPr lang="en-US" altLang="zh-CN" dirty="0" smtClean="0"/>
          </a:p>
        </p:txBody>
      </p:sp>
      <p:sp>
        <p:nvSpPr>
          <p:cNvPr id="68612" name="Rectangle 3"/>
          <p:cNvSpPr>
            <a:spLocks noGrp="1" noChangeArrowheads="1"/>
          </p:cNvSpPr>
          <p:nvPr>
            <p:ph type="body" idx="1"/>
          </p:nvPr>
        </p:nvSpPr>
        <p:spPr>
          <a:xfrm>
            <a:off x="395536" y="1628775"/>
            <a:ext cx="8424936" cy="4465638"/>
          </a:xfrm>
        </p:spPr>
        <p:txBody>
          <a:bodyPr/>
          <a:lstStyle/>
          <a:p>
            <a:pPr algn="just" eaLnBrk="1" hangingPunct="1"/>
            <a:r>
              <a:rPr lang="zh-CN" altLang="en-US" sz="2800" dirty="0" smtClean="0"/>
              <a:t>事件流描述要使用户和开发人员互相理解用例的功能，要注意以下几点：</a:t>
            </a:r>
          </a:p>
          <a:p>
            <a:pPr lvl="1" algn="just" eaLnBrk="1" hangingPunct="1"/>
            <a:r>
              <a:rPr lang="zh-CN" altLang="en-US" sz="2400" dirty="0" smtClean="0"/>
              <a:t>使用业务语言：使用用户平时所使用的语言进行描述</a:t>
            </a:r>
          </a:p>
          <a:p>
            <a:pPr lvl="1" algn="just" eaLnBrk="1" hangingPunct="1"/>
            <a:r>
              <a:rPr lang="zh-CN" altLang="en-US" sz="2400" dirty="0" smtClean="0"/>
              <a:t>重点描述参与者与系统交互的信息</a:t>
            </a:r>
          </a:p>
          <a:p>
            <a:pPr lvl="1" algn="just" eaLnBrk="1" hangingPunct="1"/>
            <a:r>
              <a:rPr lang="zh-CN" altLang="en-US" sz="2400" dirty="0" smtClean="0"/>
              <a:t>不使用“例如”、“等”不清晰的表达</a:t>
            </a:r>
          </a:p>
          <a:p>
            <a:pPr lvl="1" algn="just" eaLnBrk="1" hangingPunct="1"/>
            <a:r>
              <a:rPr lang="zh-CN" altLang="en-US" sz="2400" dirty="0" smtClean="0"/>
              <a:t>不要过多考虑界面细节</a:t>
            </a:r>
            <a:endParaRPr lang="en-US" altLang="zh-CN" sz="2400" dirty="0" smtClean="0"/>
          </a:p>
          <a:p>
            <a:pPr lvl="1" algn="just" eaLnBrk="1" hangingPunct="1"/>
            <a:r>
              <a:rPr lang="zh-CN" altLang="en-US" sz="2400" dirty="0" smtClean="0"/>
              <a:t>不要描述系统内部处理细节，要描述从系统外部所看到的活动</a:t>
            </a:r>
          </a:p>
          <a:p>
            <a:pPr lvl="1" algn="just" eaLnBrk="1" hangingPunct="1"/>
            <a:r>
              <a:rPr lang="zh-CN" altLang="en-US" sz="2400" dirty="0" smtClean="0"/>
              <a:t>要明确描述用例的开始和结束</a:t>
            </a:r>
            <a:endParaRPr lang="en-US" altLang="zh-CN" sz="2400" dirty="0" smtClean="0"/>
          </a:p>
          <a:p>
            <a:pPr lvl="1" algn="just" eaLnBrk="1" hangingPunct="1"/>
            <a:r>
              <a:rPr lang="zh-CN" altLang="en-US" sz="2400" dirty="0" smtClean="0"/>
              <a:t>不仅需要描述基本事件流，还需要考虑备选事件流</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557213" indent="-214313">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857250" indent="-17145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200150" indent="-17145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1543050" indent="-17145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0002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4574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29146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3718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900" b="0" smtClean="0">
                <a:solidFill>
                  <a:srgbClr val="4D4D4D"/>
                </a:solidFill>
                <a:latin typeface="Arial" charset="0"/>
              </a:rPr>
              <a:t>-</a:t>
            </a:r>
            <a:fld id="{9A6D5311-5695-47EE-8208-2442C12D6A9A}" type="slidenum">
              <a:rPr lang="en-US" altLang="zh-CN" sz="900" b="0" smtClean="0">
                <a:solidFill>
                  <a:srgbClr val="4D4D4D"/>
                </a:solidFill>
                <a:latin typeface="Arial" charset="0"/>
              </a:rPr>
              <a:pPr eaLnBrk="1" hangingPunct="1">
                <a:spcBef>
                  <a:spcPct val="0"/>
                </a:spcBef>
                <a:buClrTx/>
                <a:buSzTx/>
                <a:buFontTx/>
                <a:buNone/>
              </a:pPr>
              <a:t>68</a:t>
            </a:fld>
            <a:r>
              <a:rPr lang="en-US" altLang="zh-CN" sz="900" b="0" smtClean="0">
                <a:solidFill>
                  <a:srgbClr val="4D4D4D"/>
                </a:solidFill>
                <a:latin typeface="Arial" charset="0"/>
              </a:rPr>
              <a:t>-</a:t>
            </a:r>
          </a:p>
        </p:txBody>
      </p:sp>
      <p:sp>
        <p:nvSpPr>
          <p:cNvPr id="69635" name="Rectangle 2"/>
          <p:cNvSpPr>
            <a:spLocks noGrp="1" noChangeArrowheads="1"/>
          </p:cNvSpPr>
          <p:nvPr>
            <p:ph type="title"/>
          </p:nvPr>
        </p:nvSpPr>
        <p:spPr/>
        <p:txBody>
          <a:bodyPr/>
          <a:lstStyle/>
          <a:p>
            <a:pPr eaLnBrk="1" hangingPunct="1"/>
            <a:r>
              <a:rPr lang="zh-CN" altLang="en-US" dirty="0" smtClean="0"/>
              <a:t>例</a:t>
            </a:r>
            <a:r>
              <a:rPr lang="en-US" altLang="zh-CN" dirty="0" smtClean="0"/>
              <a:t>1</a:t>
            </a:r>
            <a:r>
              <a:rPr lang="zh-CN" altLang="en-US" dirty="0" smtClean="0"/>
              <a:t>：使用自然语言</a:t>
            </a:r>
            <a:endParaRPr lang="en-US" altLang="zh-CN" dirty="0" smtClean="0"/>
          </a:p>
        </p:txBody>
      </p:sp>
      <p:sp>
        <p:nvSpPr>
          <p:cNvPr id="69636" name="Rectangle 3"/>
          <p:cNvSpPr>
            <a:spLocks noGrp="1" noChangeArrowheads="1"/>
          </p:cNvSpPr>
          <p:nvPr>
            <p:ph type="body" idx="1"/>
          </p:nvPr>
        </p:nvSpPr>
        <p:spPr/>
        <p:txBody>
          <a:bodyPr/>
          <a:lstStyle/>
          <a:p>
            <a:pPr algn="just" eaLnBrk="1" hangingPunct="1"/>
            <a:r>
              <a:rPr lang="zh-CN" altLang="en-US" dirty="0" smtClean="0">
                <a:solidFill>
                  <a:srgbClr val="000000"/>
                </a:solidFill>
              </a:rPr>
              <a:t>技术语言：无法与用户沟通</a:t>
            </a:r>
            <a:endParaRPr lang="en-US" altLang="zh-CN" dirty="0" smtClean="0">
              <a:solidFill>
                <a:srgbClr val="000000"/>
              </a:solidFill>
            </a:endParaRPr>
          </a:p>
          <a:p>
            <a:pPr lvl="1" algn="just" eaLnBrk="1" hangingPunct="1"/>
            <a:r>
              <a:rPr lang="zh-CN" altLang="en-US" dirty="0" smtClean="0">
                <a:solidFill>
                  <a:srgbClr val="000000"/>
                </a:solidFill>
              </a:rPr>
              <a:t>系统通过</a:t>
            </a:r>
            <a:r>
              <a:rPr lang="en-US" altLang="zh-CN" dirty="0" smtClean="0">
                <a:solidFill>
                  <a:srgbClr val="000000"/>
                </a:solidFill>
              </a:rPr>
              <a:t>ADO</a:t>
            </a:r>
            <a:r>
              <a:rPr lang="zh-CN" altLang="en-US" dirty="0" smtClean="0">
                <a:solidFill>
                  <a:srgbClr val="000000"/>
                </a:solidFill>
              </a:rPr>
              <a:t>建立数据库连接，传送</a:t>
            </a:r>
            <a:r>
              <a:rPr lang="en-US" altLang="zh-CN" dirty="0" smtClean="0">
                <a:solidFill>
                  <a:srgbClr val="000000"/>
                </a:solidFill>
              </a:rPr>
              <a:t>SQL</a:t>
            </a:r>
            <a:r>
              <a:rPr lang="zh-CN" altLang="en-US" dirty="0" smtClean="0">
                <a:solidFill>
                  <a:srgbClr val="000000"/>
                </a:solidFill>
              </a:rPr>
              <a:t>查询语句，从“商品表”查询商品的详细信息</a:t>
            </a:r>
            <a:r>
              <a:rPr lang="en-US" altLang="zh-CN" dirty="0" smtClean="0">
                <a:solidFill>
                  <a:srgbClr val="000000"/>
                </a:solidFill>
              </a:rPr>
              <a:t>…</a:t>
            </a:r>
          </a:p>
          <a:p>
            <a:pPr algn="just" eaLnBrk="1" hangingPunct="1"/>
            <a:r>
              <a:rPr lang="zh-CN" altLang="en-US" dirty="0" smtClean="0">
                <a:solidFill>
                  <a:srgbClr val="000000"/>
                </a:solidFill>
              </a:rPr>
              <a:t>自然语言</a:t>
            </a:r>
            <a:r>
              <a:rPr lang="en-US" altLang="zh-CN" dirty="0" smtClean="0">
                <a:solidFill>
                  <a:srgbClr val="000000"/>
                </a:solidFill>
              </a:rPr>
              <a:t>(</a:t>
            </a:r>
            <a:r>
              <a:rPr lang="zh-CN" altLang="en-US" dirty="0" smtClean="0">
                <a:solidFill>
                  <a:srgbClr val="000000"/>
                </a:solidFill>
              </a:rPr>
              <a:t>用户语言</a:t>
            </a:r>
            <a:r>
              <a:rPr lang="en-US" altLang="zh-CN" dirty="0" smtClean="0">
                <a:solidFill>
                  <a:srgbClr val="000000"/>
                </a:solidFill>
              </a:rPr>
              <a:t>)</a:t>
            </a:r>
          </a:p>
          <a:p>
            <a:pPr lvl="1" algn="just" eaLnBrk="1" hangingPunct="1"/>
            <a:r>
              <a:rPr lang="zh-CN" altLang="en-US" dirty="0" smtClean="0">
                <a:solidFill>
                  <a:srgbClr val="000000"/>
                </a:solidFill>
              </a:rPr>
              <a:t>系统按照查询条件搜索商品的详细信息</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557213" indent="-214313">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857250" indent="-17145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200150" indent="-17145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1543050" indent="-17145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0002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4574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29146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3718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900" b="0" smtClean="0">
                <a:solidFill>
                  <a:srgbClr val="4D4D4D"/>
                </a:solidFill>
                <a:latin typeface="Arial" charset="0"/>
              </a:rPr>
              <a:t>-</a:t>
            </a:r>
            <a:fld id="{D45F8388-C2D4-49B9-BC83-54EB6751DFCC}" type="slidenum">
              <a:rPr lang="en-US" altLang="zh-CN" sz="900" b="0" smtClean="0">
                <a:solidFill>
                  <a:srgbClr val="4D4D4D"/>
                </a:solidFill>
                <a:latin typeface="Arial" charset="0"/>
              </a:rPr>
              <a:pPr eaLnBrk="1" hangingPunct="1">
                <a:spcBef>
                  <a:spcPct val="0"/>
                </a:spcBef>
                <a:buClrTx/>
                <a:buSzTx/>
                <a:buFontTx/>
                <a:buNone/>
              </a:pPr>
              <a:t>69</a:t>
            </a:fld>
            <a:r>
              <a:rPr lang="en-US" altLang="zh-CN" sz="900" b="0" smtClean="0">
                <a:solidFill>
                  <a:srgbClr val="4D4D4D"/>
                </a:solidFill>
                <a:latin typeface="Arial" charset="0"/>
              </a:rPr>
              <a:t>-</a:t>
            </a:r>
          </a:p>
        </p:txBody>
      </p:sp>
      <p:sp>
        <p:nvSpPr>
          <p:cNvPr id="70659" name="Rectangle 2"/>
          <p:cNvSpPr>
            <a:spLocks noGrp="1" noChangeArrowheads="1"/>
          </p:cNvSpPr>
          <p:nvPr>
            <p:ph type="title"/>
          </p:nvPr>
        </p:nvSpPr>
        <p:spPr>
          <a:xfrm>
            <a:off x="723900" y="333375"/>
            <a:ext cx="8312596" cy="1143000"/>
          </a:xfrm>
        </p:spPr>
        <p:txBody>
          <a:bodyPr/>
          <a:lstStyle/>
          <a:p>
            <a:pPr eaLnBrk="1" hangingPunct="1"/>
            <a:r>
              <a:rPr lang="zh-CN" altLang="en-US" dirty="0" smtClean="0"/>
              <a:t>例</a:t>
            </a:r>
            <a:r>
              <a:rPr lang="en-US" altLang="zh-CN" dirty="0" smtClean="0"/>
              <a:t>2</a:t>
            </a:r>
            <a:r>
              <a:rPr lang="zh-CN" altLang="en-US" dirty="0" smtClean="0"/>
              <a:t>：描述参与者与系统交互过程</a:t>
            </a:r>
            <a:endParaRPr lang="en-US" altLang="zh-CN" dirty="0" smtClean="0"/>
          </a:p>
        </p:txBody>
      </p:sp>
      <p:sp>
        <p:nvSpPr>
          <p:cNvPr id="70660" name="Rectangle 3"/>
          <p:cNvSpPr>
            <a:spLocks noGrp="1" noChangeArrowheads="1"/>
          </p:cNvSpPr>
          <p:nvPr>
            <p:ph type="body" idx="1"/>
          </p:nvPr>
        </p:nvSpPr>
        <p:spPr>
          <a:xfrm>
            <a:off x="755650" y="1700213"/>
            <a:ext cx="7772400" cy="4681115"/>
          </a:xfrm>
        </p:spPr>
        <p:txBody>
          <a:bodyPr/>
          <a:lstStyle/>
          <a:p>
            <a:pPr eaLnBrk="1" hangingPunct="1"/>
            <a:r>
              <a:rPr lang="zh-CN" altLang="en-US" dirty="0" smtClean="0">
                <a:solidFill>
                  <a:srgbClr val="000000"/>
                </a:solidFill>
              </a:rPr>
              <a:t>以</a:t>
            </a:r>
            <a:r>
              <a:rPr lang="zh-CN" altLang="en-US" dirty="0" smtClean="0"/>
              <a:t>参与者</a:t>
            </a:r>
            <a:r>
              <a:rPr lang="zh-CN" altLang="en-US" dirty="0" smtClean="0">
                <a:solidFill>
                  <a:srgbClr val="000000"/>
                </a:solidFill>
              </a:rPr>
              <a:t>或系统作为主语描述</a:t>
            </a:r>
          </a:p>
          <a:p>
            <a:pPr lvl="1" eaLnBrk="1" hangingPunct="1"/>
            <a:r>
              <a:rPr lang="zh-CN" altLang="en-US" dirty="0" smtClean="0"/>
              <a:t>参与者</a:t>
            </a:r>
            <a:r>
              <a:rPr lang="en-US" altLang="zh-CN" dirty="0" smtClean="0">
                <a:solidFill>
                  <a:srgbClr val="000000"/>
                </a:solidFill>
              </a:rPr>
              <a:t>……</a:t>
            </a:r>
          </a:p>
          <a:p>
            <a:pPr lvl="1" eaLnBrk="1" hangingPunct="1"/>
            <a:r>
              <a:rPr lang="zh-CN" altLang="en-US" dirty="0" smtClean="0">
                <a:solidFill>
                  <a:srgbClr val="000000"/>
                </a:solidFill>
              </a:rPr>
              <a:t>系统</a:t>
            </a:r>
            <a:r>
              <a:rPr lang="en-US" altLang="zh-CN" dirty="0" smtClean="0">
                <a:solidFill>
                  <a:srgbClr val="000000"/>
                </a:solidFill>
              </a:rPr>
              <a:t>……</a:t>
            </a:r>
          </a:p>
          <a:p>
            <a:pPr eaLnBrk="1" hangingPunct="1"/>
            <a:r>
              <a:rPr lang="zh-CN" altLang="en-US" dirty="0" smtClean="0">
                <a:solidFill>
                  <a:srgbClr val="000000"/>
                </a:solidFill>
              </a:rPr>
              <a:t>示例</a:t>
            </a:r>
          </a:p>
          <a:p>
            <a:pPr lvl="1" eaLnBrk="1" hangingPunct="1"/>
            <a:r>
              <a:rPr lang="zh-CN" altLang="en-US" dirty="0" smtClean="0"/>
              <a:t>出纳员接收顾客的付款</a:t>
            </a:r>
            <a:r>
              <a:rPr lang="en-US" altLang="zh-CN" dirty="0"/>
              <a:t>——</a:t>
            </a:r>
            <a:r>
              <a:rPr lang="zh-CN" altLang="en-US" dirty="0" smtClean="0"/>
              <a:t>顾客的付款数可能高于商品总额</a:t>
            </a:r>
          </a:p>
          <a:p>
            <a:pPr lvl="1" eaLnBrk="1" hangingPunct="1"/>
            <a:r>
              <a:rPr lang="zh-CN" altLang="en-US" dirty="0" smtClean="0"/>
              <a:t>出纳员录入顾客所付的现金总额</a:t>
            </a:r>
          </a:p>
          <a:p>
            <a:pPr lvl="1" eaLnBrk="1" hangingPunct="1"/>
            <a:r>
              <a:rPr lang="zh-CN" altLang="en-US" dirty="0" smtClean="0"/>
              <a:t>系统显示出应找还给顾客的余额，打印付款收据</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OF0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2863" y="1773238"/>
            <a:ext cx="1150937"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44" name="Text Box 4"/>
          <p:cNvSpPr txBox="1">
            <a:spLocks noChangeArrowheads="1"/>
          </p:cNvSpPr>
          <p:nvPr/>
        </p:nvSpPr>
        <p:spPr bwMode="auto">
          <a:xfrm>
            <a:off x="1187450" y="1268413"/>
            <a:ext cx="1655763" cy="519112"/>
          </a:xfrm>
          <a:prstGeom prst="rect">
            <a:avLst/>
          </a:prstGeom>
          <a:noFill/>
          <a:ln w="9525">
            <a:noFill/>
            <a:miter lim="800000"/>
            <a:headEnd/>
            <a:tailEnd/>
          </a:ln>
          <a:effectLst/>
        </p:spPr>
        <p:txBody>
          <a:bodyPr>
            <a:spAutoFit/>
          </a:bodyPr>
          <a:lstStyle/>
          <a:p>
            <a:pPr eaLnBrk="1" hangingPunct="1">
              <a:spcBef>
                <a:spcPct val="50000"/>
              </a:spcBef>
              <a:defRPr/>
            </a:pPr>
            <a:r>
              <a:rPr lang="zh-CN" altLang="en-US" sz="2800" b="1">
                <a:solidFill>
                  <a:schemeClr val="tx2"/>
                </a:solidFill>
                <a:effectLst>
                  <a:outerShdw blurRad="38100" dist="38100" dir="2700000" algn="tl">
                    <a:srgbClr val="C0C0C0"/>
                  </a:outerShdw>
                </a:effectLst>
              </a:rPr>
              <a:t>认识问题</a:t>
            </a:r>
          </a:p>
        </p:txBody>
      </p:sp>
      <p:sp>
        <p:nvSpPr>
          <p:cNvPr id="624645" name="Text Box 5"/>
          <p:cNvSpPr txBox="1">
            <a:spLocks noChangeArrowheads="1"/>
          </p:cNvSpPr>
          <p:nvPr/>
        </p:nvSpPr>
        <p:spPr bwMode="auto">
          <a:xfrm>
            <a:off x="3565525" y="1268413"/>
            <a:ext cx="1655763" cy="519112"/>
          </a:xfrm>
          <a:prstGeom prst="rect">
            <a:avLst/>
          </a:prstGeom>
          <a:noFill/>
          <a:ln w="9525">
            <a:noFill/>
            <a:miter lim="800000"/>
            <a:headEnd/>
            <a:tailEnd/>
          </a:ln>
          <a:effectLst/>
        </p:spPr>
        <p:txBody>
          <a:bodyPr>
            <a:spAutoFit/>
          </a:bodyPr>
          <a:lstStyle/>
          <a:p>
            <a:pPr eaLnBrk="1" hangingPunct="1">
              <a:spcBef>
                <a:spcPct val="50000"/>
              </a:spcBef>
              <a:defRPr/>
            </a:pPr>
            <a:r>
              <a:rPr lang="zh-CN" altLang="en-US" sz="2800" b="1">
                <a:solidFill>
                  <a:schemeClr val="tx2"/>
                </a:solidFill>
                <a:effectLst>
                  <a:outerShdw blurRad="38100" dist="38100" dir="2700000" algn="tl">
                    <a:srgbClr val="C0C0C0"/>
                  </a:outerShdw>
                </a:effectLst>
              </a:rPr>
              <a:t>分析问题</a:t>
            </a:r>
          </a:p>
        </p:txBody>
      </p:sp>
      <p:sp>
        <p:nvSpPr>
          <p:cNvPr id="624646" name="Text Box 6"/>
          <p:cNvSpPr txBox="1">
            <a:spLocks noChangeArrowheads="1"/>
          </p:cNvSpPr>
          <p:nvPr/>
        </p:nvSpPr>
        <p:spPr bwMode="auto">
          <a:xfrm>
            <a:off x="6013450" y="1268413"/>
            <a:ext cx="1655763" cy="519112"/>
          </a:xfrm>
          <a:prstGeom prst="rect">
            <a:avLst/>
          </a:prstGeom>
          <a:noFill/>
          <a:ln w="9525">
            <a:noFill/>
            <a:miter lim="800000"/>
            <a:headEnd/>
            <a:tailEnd/>
          </a:ln>
          <a:effectLst/>
        </p:spPr>
        <p:txBody>
          <a:bodyPr>
            <a:spAutoFit/>
          </a:bodyPr>
          <a:lstStyle/>
          <a:p>
            <a:pPr eaLnBrk="1" hangingPunct="1">
              <a:spcBef>
                <a:spcPct val="50000"/>
              </a:spcBef>
              <a:defRPr/>
            </a:pPr>
            <a:r>
              <a:rPr kumimoji="0" lang="zh-CN" altLang="en-US" sz="2800" b="1">
                <a:solidFill>
                  <a:schemeClr val="tx2"/>
                </a:solidFill>
                <a:effectLst>
                  <a:outerShdw blurRad="38100" dist="38100" dir="2700000" algn="tl">
                    <a:srgbClr val="C0C0C0"/>
                  </a:outerShdw>
                </a:effectLst>
              </a:rPr>
              <a:t>解决问</a:t>
            </a:r>
            <a:r>
              <a:rPr lang="zh-CN" altLang="en-US" sz="2800" b="1">
                <a:solidFill>
                  <a:schemeClr val="tx2"/>
                </a:solidFill>
                <a:effectLst>
                  <a:outerShdw blurRad="38100" dist="38100" dir="2700000" algn="tl">
                    <a:srgbClr val="C0C0C0"/>
                  </a:outerShdw>
                </a:effectLst>
              </a:rPr>
              <a:t>题</a:t>
            </a:r>
          </a:p>
        </p:txBody>
      </p:sp>
      <p:sp>
        <p:nvSpPr>
          <p:cNvPr id="9222" name="AutoShape 7"/>
          <p:cNvSpPr>
            <a:spLocks noChangeArrowheads="1"/>
          </p:cNvSpPr>
          <p:nvPr/>
        </p:nvSpPr>
        <p:spPr bwMode="auto">
          <a:xfrm>
            <a:off x="2987675" y="1412875"/>
            <a:ext cx="504825" cy="288925"/>
          </a:xfrm>
          <a:prstGeom prst="rightArrow">
            <a:avLst>
              <a:gd name="adj1" fmla="val 50000"/>
              <a:gd name="adj2" fmla="val 43681"/>
            </a:avLst>
          </a:prstGeom>
          <a:solidFill>
            <a:srgbClr val="666699"/>
          </a:solidFill>
          <a:ln w="9525">
            <a:solidFill>
              <a:srgbClr val="333399"/>
            </a:solidFill>
            <a:miter lim="800000"/>
            <a:headEnd/>
            <a:tailEnd/>
          </a:ln>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b="0"/>
          </a:p>
        </p:txBody>
      </p:sp>
      <p:sp>
        <p:nvSpPr>
          <p:cNvPr id="9223" name="AutoShape 8"/>
          <p:cNvSpPr>
            <a:spLocks noChangeArrowheads="1"/>
          </p:cNvSpPr>
          <p:nvPr/>
        </p:nvSpPr>
        <p:spPr bwMode="auto">
          <a:xfrm>
            <a:off x="5364163" y="1411288"/>
            <a:ext cx="504825" cy="288925"/>
          </a:xfrm>
          <a:prstGeom prst="rightArrow">
            <a:avLst>
              <a:gd name="adj1" fmla="val 50000"/>
              <a:gd name="adj2" fmla="val 43681"/>
            </a:avLst>
          </a:prstGeom>
          <a:solidFill>
            <a:srgbClr val="666699"/>
          </a:solidFill>
          <a:ln w="9525">
            <a:solidFill>
              <a:srgbClr val="333399"/>
            </a:solidFill>
            <a:miter lim="800000"/>
            <a:headEnd/>
            <a:tailEnd/>
          </a:ln>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b="0"/>
          </a:p>
        </p:txBody>
      </p:sp>
      <p:sp>
        <p:nvSpPr>
          <p:cNvPr id="624652" name="Text Box 12"/>
          <p:cNvSpPr txBox="1">
            <a:spLocks noChangeArrowheads="1"/>
          </p:cNvSpPr>
          <p:nvPr/>
        </p:nvSpPr>
        <p:spPr bwMode="auto">
          <a:xfrm>
            <a:off x="4932362" y="2841625"/>
            <a:ext cx="3888109" cy="1200329"/>
          </a:xfrm>
          <a:prstGeom prst="rect">
            <a:avLst/>
          </a:prstGeom>
          <a:noFill/>
          <a:ln w="9525">
            <a:noFill/>
            <a:miter lim="800000"/>
            <a:headEnd/>
            <a:tailEnd/>
          </a:ln>
          <a:effectLst/>
        </p:spPr>
        <p:txBody>
          <a:bodyPr wrap="square">
            <a:spAutoFit/>
          </a:bodyPr>
          <a:lstStyle/>
          <a:p>
            <a:pPr eaLnBrk="1" hangingPunct="1">
              <a:spcBef>
                <a:spcPct val="50000"/>
              </a:spcBef>
              <a:defRPr/>
            </a:pPr>
            <a:r>
              <a:rPr lang="zh-CN" altLang="zh-CN" b="1" dirty="0">
                <a:effectLst>
                  <a:outerShdw blurRad="38100" dist="38100" dir="2700000" algn="tl">
                    <a:srgbClr val="C0C0C0"/>
                  </a:outerShdw>
                </a:effectLst>
              </a:rPr>
              <a:t>以</a:t>
            </a:r>
            <a:r>
              <a:rPr lang="zh-CN" altLang="zh-CN" b="1" u="sng" dirty="0">
                <a:solidFill>
                  <a:schemeClr val="hlink"/>
                </a:solidFill>
                <a:effectLst>
                  <a:outerShdw blurRad="38100" dist="38100" dir="2700000" algn="tl">
                    <a:srgbClr val="C0C0C0"/>
                  </a:outerShdw>
                </a:effectLst>
              </a:rPr>
              <a:t>开发者</a:t>
            </a:r>
            <a:r>
              <a:rPr lang="zh-CN" altLang="zh-CN" b="1" dirty="0">
                <a:effectLst>
                  <a:outerShdw blurRad="38100" dist="38100" dir="2700000" algn="tl">
                    <a:srgbClr val="C0C0C0"/>
                  </a:outerShdw>
                </a:effectLst>
              </a:rPr>
              <a:t>的身份站在</a:t>
            </a:r>
            <a:r>
              <a:rPr lang="zh-CN" altLang="zh-CN" b="1" u="sng" dirty="0">
                <a:solidFill>
                  <a:schemeClr val="hlink"/>
                </a:solidFill>
                <a:effectLst>
                  <a:outerShdw blurRad="38100" dist="38100" dir="2700000" algn="tl">
                    <a:srgbClr val="C0C0C0"/>
                  </a:outerShdw>
                </a:effectLst>
              </a:rPr>
              <a:t>用户</a:t>
            </a:r>
            <a:r>
              <a:rPr lang="zh-CN" altLang="zh-CN" b="1" dirty="0">
                <a:effectLst>
                  <a:outerShdw blurRad="38100" dist="38100" dir="2700000" algn="tl">
                    <a:srgbClr val="C0C0C0"/>
                  </a:outerShdw>
                </a:effectLst>
              </a:rPr>
              <a:t>的角度分析问题</a:t>
            </a:r>
            <a:r>
              <a:rPr lang="zh-CN" altLang="en-US" b="1" dirty="0">
                <a:effectLst>
                  <a:outerShdw blurRad="38100" dist="38100" dir="2700000" algn="tl">
                    <a:srgbClr val="C0C0C0"/>
                  </a:outerShdw>
                </a:effectLst>
              </a:rPr>
              <a:t/>
            </a:r>
            <a:br>
              <a:rPr lang="zh-CN" altLang="en-US" b="1" dirty="0">
                <a:effectLst>
                  <a:outerShdw blurRad="38100" dist="38100" dir="2700000" algn="tl">
                    <a:srgbClr val="C0C0C0"/>
                  </a:outerShdw>
                </a:effectLst>
              </a:rPr>
            </a:br>
            <a:r>
              <a:rPr lang="zh-CN" altLang="en-US" b="1" u="sng" dirty="0">
                <a:solidFill>
                  <a:srgbClr val="660066"/>
                </a:solidFill>
                <a:effectLst>
                  <a:outerShdw blurRad="38100" dist="38100" dir="2700000" algn="tl">
                    <a:srgbClr val="C0C0C0"/>
                  </a:outerShdw>
                </a:effectLst>
              </a:rPr>
              <a:t>分析</a:t>
            </a:r>
            <a:r>
              <a:rPr lang="zh-CN" altLang="en-US" b="1" u="sng" dirty="0" smtClean="0">
                <a:solidFill>
                  <a:srgbClr val="660066"/>
                </a:solidFill>
                <a:effectLst>
                  <a:outerShdw blurRad="38100" dist="38100" dir="2700000" algn="tl">
                    <a:srgbClr val="C0C0C0"/>
                  </a:outerShdw>
                </a:effectLst>
              </a:rPr>
              <a:t>需求</a:t>
            </a:r>
            <a:r>
              <a:rPr lang="en-US" altLang="zh-CN" b="1" u="sng" dirty="0">
                <a:solidFill>
                  <a:srgbClr val="660066"/>
                </a:solidFill>
                <a:effectLst>
                  <a:outerShdw blurRad="38100" dist="38100" dir="2700000" algn="tl">
                    <a:srgbClr val="C0C0C0"/>
                  </a:outerShdw>
                </a:effectLst>
                <a:latin typeface="Times New Roman"/>
              </a:rPr>
              <a:t>——</a:t>
            </a:r>
            <a:r>
              <a:rPr lang="zh-CN" altLang="en-US" b="1" u="sng" dirty="0" smtClean="0">
                <a:solidFill>
                  <a:srgbClr val="660066"/>
                </a:solidFill>
                <a:effectLst>
                  <a:outerShdw blurRad="38100" dist="38100" dir="2700000" algn="tl">
                    <a:srgbClr val="C0C0C0"/>
                  </a:outerShdw>
                </a:effectLst>
              </a:rPr>
              <a:t>用例</a:t>
            </a:r>
            <a:r>
              <a:rPr lang="zh-CN" altLang="en-US" b="1" u="sng" dirty="0">
                <a:solidFill>
                  <a:srgbClr val="660066"/>
                </a:solidFill>
                <a:effectLst>
                  <a:outerShdw blurRad="38100" dist="38100" dir="2700000" algn="tl">
                    <a:srgbClr val="C0C0C0"/>
                  </a:outerShdw>
                </a:effectLst>
              </a:rPr>
              <a:t>分析技术</a:t>
            </a:r>
            <a:endParaRPr lang="en-US" altLang="zh-CN" b="1" u="sng" dirty="0">
              <a:solidFill>
                <a:srgbClr val="660066"/>
              </a:solidFill>
              <a:effectLst>
                <a:outerShdw blurRad="38100" dist="38100" dir="2700000" algn="tl">
                  <a:srgbClr val="C0C0C0"/>
                </a:outerShdw>
              </a:effectLst>
            </a:endParaRPr>
          </a:p>
        </p:txBody>
      </p:sp>
      <p:sp>
        <p:nvSpPr>
          <p:cNvPr id="9225" name="AutoShape 16"/>
          <p:cNvSpPr>
            <a:spLocks noChangeArrowheads="1"/>
          </p:cNvSpPr>
          <p:nvPr/>
        </p:nvSpPr>
        <p:spPr bwMode="auto">
          <a:xfrm>
            <a:off x="4284663" y="836613"/>
            <a:ext cx="288925" cy="503237"/>
          </a:xfrm>
          <a:prstGeom prst="downArrow">
            <a:avLst>
              <a:gd name="adj1" fmla="val 49454"/>
              <a:gd name="adj2" fmla="val 68678"/>
            </a:avLst>
          </a:prstGeom>
          <a:solidFill>
            <a:srgbClr val="800000"/>
          </a:solidFill>
          <a:ln w="9525">
            <a:solidFill>
              <a:srgbClr val="FF0000"/>
            </a:solidFill>
            <a:miter lim="800000"/>
            <a:headEnd/>
            <a:tailEnd/>
          </a:ln>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b="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557213" indent="-214313">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857250" indent="-17145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200150" indent="-17145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1543050" indent="-17145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0002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4574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29146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3718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900" b="0" smtClean="0">
                <a:solidFill>
                  <a:srgbClr val="4D4D4D"/>
                </a:solidFill>
                <a:latin typeface="Arial" charset="0"/>
              </a:rPr>
              <a:t>-</a:t>
            </a:r>
            <a:fld id="{C1DCB1F4-C7A0-4BFA-86F2-BA98A7E0E746}" type="slidenum">
              <a:rPr lang="en-US" altLang="zh-CN" sz="900" b="0" smtClean="0">
                <a:solidFill>
                  <a:srgbClr val="4D4D4D"/>
                </a:solidFill>
                <a:latin typeface="Arial" charset="0"/>
              </a:rPr>
              <a:pPr eaLnBrk="1" hangingPunct="1">
                <a:spcBef>
                  <a:spcPct val="0"/>
                </a:spcBef>
                <a:buClrTx/>
                <a:buSzTx/>
                <a:buFontTx/>
                <a:buNone/>
              </a:pPr>
              <a:t>70</a:t>
            </a:fld>
            <a:r>
              <a:rPr lang="en-US" altLang="zh-CN" sz="900" b="0" smtClean="0">
                <a:solidFill>
                  <a:srgbClr val="4D4D4D"/>
                </a:solidFill>
                <a:latin typeface="Arial" charset="0"/>
              </a:rPr>
              <a:t>-</a:t>
            </a:r>
          </a:p>
        </p:txBody>
      </p:sp>
      <p:sp>
        <p:nvSpPr>
          <p:cNvPr id="71683" name="Rectangle 2"/>
          <p:cNvSpPr>
            <a:spLocks noGrp="1" noChangeArrowheads="1"/>
          </p:cNvSpPr>
          <p:nvPr>
            <p:ph type="title"/>
          </p:nvPr>
        </p:nvSpPr>
        <p:spPr/>
        <p:txBody>
          <a:bodyPr/>
          <a:lstStyle/>
          <a:p>
            <a:pPr eaLnBrk="1" hangingPunct="1"/>
            <a:r>
              <a:rPr lang="zh-CN" altLang="en-US" smtClean="0"/>
              <a:t>例</a:t>
            </a:r>
            <a:r>
              <a:rPr lang="en-US" altLang="zh-CN" smtClean="0"/>
              <a:t>3</a:t>
            </a:r>
            <a:r>
              <a:rPr lang="zh-CN" altLang="en-US" smtClean="0"/>
              <a:t>：不细化</a:t>
            </a:r>
            <a:r>
              <a:rPr lang="en-US" altLang="zh-CN" smtClean="0"/>
              <a:t>GUI</a:t>
            </a:r>
          </a:p>
        </p:txBody>
      </p:sp>
      <p:sp>
        <p:nvSpPr>
          <p:cNvPr id="71684" name="Rectangle 3"/>
          <p:cNvSpPr>
            <a:spLocks noGrp="1" noChangeArrowheads="1"/>
          </p:cNvSpPr>
          <p:nvPr>
            <p:ph type="body" idx="1"/>
          </p:nvPr>
        </p:nvSpPr>
        <p:spPr/>
        <p:txBody>
          <a:bodyPr/>
          <a:lstStyle/>
          <a:p>
            <a:pPr eaLnBrk="1" hangingPunct="1"/>
            <a:r>
              <a:rPr lang="zh-CN" altLang="en-US" smtClean="0">
                <a:solidFill>
                  <a:srgbClr val="000000"/>
                </a:solidFill>
              </a:rPr>
              <a:t>过细的</a:t>
            </a:r>
            <a:r>
              <a:rPr lang="en-US" altLang="zh-CN" smtClean="0">
                <a:solidFill>
                  <a:srgbClr val="000000"/>
                </a:solidFill>
              </a:rPr>
              <a:t>GUI</a:t>
            </a:r>
            <a:r>
              <a:rPr lang="zh-CN" altLang="en-US" smtClean="0">
                <a:solidFill>
                  <a:srgbClr val="000000"/>
                </a:solidFill>
              </a:rPr>
              <a:t>描述</a:t>
            </a:r>
          </a:p>
          <a:p>
            <a:pPr lvl="1" eaLnBrk="1" hangingPunct="1"/>
            <a:r>
              <a:rPr lang="zh-CN" altLang="en-US" smtClean="0">
                <a:solidFill>
                  <a:srgbClr val="000000"/>
                </a:solidFill>
              </a:rPr>
              <a:t>会员从下拉框中选择类别</a:t>
            </a:r>
          </a:p>
          <a:p>
            <a:pPr lvl="1" eaLnBrk="1" hangingPunct="1"/>
            <a:r>
              <a:rPr lang="zh-CN" altLang="en-US" smtClean="0">
                <a:solidFill>
                  <a:srgbClr val="000000"/>
                </a:solidFill>
              </a:rPr>
              <a:t>会员在相应文本框中输入查询条件</a:t>
            </a:r>
          </a:p>
          <a:p>
            <a:pPr lvl="1" eaLnBrk="1" hangingPunct="1"/>
            <a:r>
              <a:rPr lang="zh-CN" altLang="en-US" smtClean="0">
                <a:solidFill>
                  <a:srgbClr val="000000"/>
                </a:solidFill>
              </a:rPr>
              <a:t>会员点击“确定”按钮</a:t>
            </a:r>
            <a:endParaRPr lang="en-US" altLang="zh-CN" smtClean="0">
              <a:solidFill>
                <a:srgbClr val="000000"/>
              </a:solidFill>
            </a:endParaRPr>
          </a:p>
          <a:p>
            <a:pPr eaLnBrk="1" hangingPunct="1"/>
            <a:r>
              <a:rPr lang="zh-CN" altLang="en-US" smtClean="0">
                <a:solidFill>
                  <a:srgbClr val="000000"/>
                </a:solidFill>
              </a:rPr>
              <a:t>可结合系统界面原型适当描述</a:t>
            </a:r>
            <a:r>
              <a:rPr lang="en-US" altLang="zh-CN" smtClean="0">
                <a:solidFill>
                  <a:srgbClr val="000000"/>
                </a:solidFill>
              </a:rPr>
              <a:t>GUI</a:t>
            </a:r>
          </a:p>
          <a:p>
            <a:pPr lvl="1" eaLnBrk="1" hangingPunct="1"/>
            <a:r>
              <a:rPr lang="zh-CN" altLang="en-US" smtClean="0">
                <a:solidFill>
                  <a:srgbClr val="000000"/>
                </a:solidFill>
              </a:rPr>
              <a:t>如果需求阶段已经制作了系统原型，可以考虑结合原型在需求中适当地说明一些关键界面元素，界面原型也可作为用例的一部分附加在用例文档中</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557213" indent="-214313">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857250" indent="-17145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200150" indent="-17145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1543050" indent="-17145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0002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4574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29146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3718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900" b="0" smtClean="0">
                <a:solidFill>
                  <a:srgbClr val="4D4D4D"/>
                </a:solidFill>
                <a:latin typeface="Arial" charset="0"/>
              </a:rPr>
              <a:t>-</a:t>
            </a:r>
            <a:fld id="{DFFAB8C5-AB01-4391-9D84-34A91A6F17CD}" type="slidenum">
              <a:rPr lang="en-US" altLang="zh-CN" sz="900" b="0" smtClean="0">
                <a:solidFill>
                  <a:srgbClr val="4D4D4D"/>
                </a:solidFill>
                <a:latin typeface="Arial" charset="0"/>
              </a:rPr>
              <a:pPr eaLnBrk="1" hangingPunct="1">
                <a:spcBef>
                  <a:spcPct val="0"/>
                </a:spcBef>
                <a:buClrTx/>
                <a:buSzTx/>
                <a:buFontTx/>
                <a:buNone/>
              </a:pPr>
              <a:t>71</a:t>
            </a:fld>
            <a:r>
              <a:rPr lang="en-US" altLang="zh-CN" sz="900" b="0" smtClean="0">
                <a:solidFill>
                  <a:srgbClr val="4D4D4D"/>
                </a:solidFill>
                <a:latin typeface="Arial" charset="0"/>
              </a:rPr>
              <a:t>-</a:t>
            </a:r>
          </a:p>
        </p:txBody>
      </p:sp>
      <p:sp>
        <p:nvSpPr>
          <p:cNvPr id="72707" name="Rectangle 2"/>
          <p:cNvSpPr>
            <a:spLocks noGrp="1" noChangeArrowheads="1"/>
          </p:cNvSpPr>
          <p:nvPr>
            <p:ph type="title"/>
          </p:nvPr>
        </p:nvSpPr>
        <p:spPr/>
        <p:txBody>
          <a:bodyPr/>
          <a:lstStyle/>
          <a:p>
            <a:pPr eaLnBrk="1" hangingPunct="1"/>
            <a:r>
              <a:rPr lang="zh-CN" altLang="en-US" smtClean="0"/>
              <a:t>例</a:t>
            </a:r>
            <a:r>
              <a:rPr lang="en-US" altLang="zh-CN" smtClean="0"/>
              <a:t>4</a:t>
            </a:r>
            <a:r>
              <a:rPr lang="zh-CN" altLang="en-US" smtClean="0"/>
              <a:t>：分支和循环的描述</a:t>
            </a:r>
            <a:endParaRPr lang="en-US" altLang="zh-CN" smtClean="0"/>
          </a:p>
        </p:txBody>
      </p:sp>
      <p:sp>
        <p:nvSpPr>
          <p:cNvPr id="72708" name="Rectangle 3"/>
          <p:cNvSpPr>
            <a:spLocks noGrp="1" noChangeArrowheads="1"/>
          </p:cNvSpPr>
          <p:nvPr>
            <p:ph type="body" idx="1"/>
          </p:nvPr>
        </p:nvSpPr>
        <p:spPr/>
        <p:txBody>
          <a:bodyPr/>
          <a:lstStyle/>
          <a:p>
            <a:pPr eaLnBrk="1" hangingPunct="1"/>
            <a:r>
              <a:rPr lang="zh-CN" altLang="en-US" smtClean="0"/>
              <a:t>分支：放到备选路径中</a:t>
            </a:r>
          </a:p>
          <a:p>
            <a:pPr lvl="1" eaLnBrk="1" hangingPunct="1"/>
            <a:r>
              <a:rPr lang="zh-CN" altLang="en-US" smtClean="0"/>
              <a:t>参与者的选择</a:t>
            </a:r>
          </a:p>
          <a:p>
            <a:pPr lvl="1" eaLnBrk="1" hangingPunct="1"/>
            <a:r>
              <a:rPr lang="zh-CN" altLang="en-US" smtClean="0"/>
              <a:t>另一条成功线路</a:t>
            </a:r>
          </a:p>
          <a:p>
            <a:pPr lvl="1" eaLnBrk="1" hangingPunct="1"/>
            <a:r>
              <a:rPr lang="zh-CN" altLang="en-US" smtClean="0"/>
              <a:t>系统进行验证</a:t>
            </a:r>
          </a:p>
          <a:p>
            <a:pPr lvl="1" eaLnBrk="1" hangingPunct="1"/>
            <a:r>
              <a:rPr lang="en-US" altLang="zh-CN" smtClean="0"/>
              <a:t>……</a:t>
            </a:r>
          </a:p>
          <a:p>
            <a:pPr eaLnBrk="1" hangingPunct="1"/>
            <a:r>
              <a:rPr lang="zh-CN" altLang="en-US" smtClean="0"/>
              <a:t>循环：直接描述</a:t>
            </a: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zh-CN" altLang="en-US" smtClean="0"/>
              <a:t>两种类型的事件流</a:t>
            </a:r>
          </a:p>
        </p:txBody>
      </p:sp>
      <p:sp>
        <p:nvSpPr>
          <p:cNvPr id="73731" name="内容占位符 2"/>
          <p:cNvSpPr>
            <a:spLocks noGrp="1"/>
          </p:cNvSpPr>
          <p:nvPr>
            <p:ph idx="1"/>
          </p:nvPr>
        </p:nvSpPr>
        <p:spPr/>
        <p:txBody>
          <a:bodyPr/>
          <a:lstStyle/>
          <a:p>
            <a:r>
              <a:rPr lang="zh-CN" altLang="en-US" smtClean="0"/>
              <a:t>基本事件流</a:t>
            </a:r>
            <a:endParaRPr lang="en-US" altLang="zh-CN" smtClean="0"/>
          </a:p>
          <a:p>
            <a:pPr lvl="1"/>
            <a:r>
              <a:rPr lang="zh-CN" altLang="en-US" smtClean="0"/>
              <a:t>用例的主路径、愉快路径（</a:t>
            </a:r>
            <a:r>
              <a:rPr lang="en-US" altLang="zh-CN" smtClean="0"/>
              <a:t>Happy Path</a:t>
            </a:r>
            <a:r>
              <a:rPr lang="zh-CN" altLang="en-US" smtClean="0"/>
              <a:t>）</a:t>
            </a:r>
            <a:endParaRPr lang="en-US" altLang="zh-CN" smtClean="0"/>
          </a:p>
          <a:p>
            <a:pPr lvl="1"/>
            <a:r>
              <a:rPr lang="zh-CN" altLang="en-US" smtClean="0"/>
              <a:t>通常用来描述一个理想世界，即没有任何错误发生的情况</a:t>
            </a:r>
            <a:endParaRPr lang="en-US" altLang="zh-CN" smtClean="0"/>
          </a:p>
          <a:p>
            <a:pPr lvl="1"/>
            <a:r>
              <a:rPr lang="zh-CN" altLang="en-US" smtClean="0"/>
              <a:t>复杂的基本流可以分解成多个子流</a:t>
            </a:r>
            <a:endParaRPr lang="en-US" altLang="zh-CN" smtClean="0"/>
          </a:p>
          <a:p>
            <a:r>
              <a:rPr lang="zh-CN" altLang="en-US" smtClean="0"/>
              <a:t>备选事件流</a:t>
            </a:r>
            <a:endParaRPr lang="en-US" altLang="zh-CN" smtClean="0"/>
          </a:p>
          <a:p>
            <a:pPr lvl="1"/>
            <a:r>
              <a:rPr lang="zh-CN" altLang="en-US" smtClean="0"/>
              <a:t>基本事件流中的分支或异常情况</a:t>
            </a:r>
            <a:endParaRPr lang="en-US" altLang="zh-CN" smtClean="0"/>
          </a:p>
          <a:p>
            <a:pPr lvl="1"/>
            <a:r>
              <a:rPr lang="zh-CN" altLang="en-US" smtClean="0"/>
              <a:t>注意如何与基本流衔接</a:t>
            </a:r>
          </a:p>
        </p:txBody>
      </p:sp>
      <p:sp>
        <p:nvSpPr>
          <p:cNvPr id="7373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134D6407-FD11-4E8B-8F78-8F2D37FE6594}" type="slidenum">
              <a:rPr kumimoji="0" lang="en-US" altLang="zh-CN" sz="1400" b="0" smtClean="0">
                <a:solidFill>
                  <a:schemeClr val="accent2"/>
                </a:solidFill>
              </a:rPr>
              <a:pPr>
                <a:spcBef>
                  <a:spcPct val="0"/>
                </a:spcBef>
                <a:buClrTx/>
                <a:buSzTx/>
                <a:buFontTx/>
                <a:buNone/>
              </a:pPr>
              <a:t>72</a:t>
            </a:fld>
            <a:r>
              <a:rPr kumimoji="0" lang="en-US" altLang="zh-CN" sz="1400" b="0" smtClean="0">
                <a:solidFill>
                  <a:schemeClr val="accent2"/>
                </a:solidFill>
              </a:rPr>
              <a: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a:spLocks noGrp="1"/>
          </p:cNvSpPr>
          <p:nvPr>
            <p:ph type="sldNum" sz="quarter" idx="12"/>
          </p:nvPr>
        </p:nvSpPr>
        <p:spPr>
          <a:xfrm>
            <a:off x="7019925" y="6580188"/>
            <a:ext cx="19050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557213" indent="-214313">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857250" indent="-17145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200150" indent="-17145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1543050" indent="-17145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0002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4574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29146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3718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900" b="0" smtClean="0">
                <a:solidFill>
                  <a:srgbClr val="4D4D4D"/>
                </a:solidFill>
                <a:latin typeface="Arial" charset="0"/>
              </a:rPr>
              <a:t>-</a:t>
            </a:r>
            <a:fld id="{CAED4831-6FDF-4D7E-AD54-132A1825045E}" type="slidenum">
              <a:rPr lang="en-US" altLang="zh-CN" sz="900" b="0" smtClean="0">
                <a:solidFill>
                  <a:srgbClr val="4D4D4D"/>
                </a:solidFill>
                <a:latin typeface="Arial" charset="0"/>
              </a:rPr>
              <a:pPr eaLnBrk="1" hangingPunct="1">
                <a:spcBef>
                  <a:spcPct val="0"/>
                </a:spcBef>
                <a:buClrTx/>
                <a:buSzTx/>
                <a:buFontTx/>
                <a:buNone/>
              </a:pPr>
              <a:t>73</a:t>
            </a:fld>
            <a:r>
              <a:rPr lang="en-US" altLang="zh-CN" sz="900" b="0" smtClean="0">
                <a:solidFill>
                  <a:srgbClr val="4D4D4D"/>
                </a:solidFill>
                <a:latin typeface="Arial" charset="0"/>
              </a:rPr>
              <a:t>-</a:t>
            </a:r>
          </a:p>
        </p:txBody>
      </p:sp>
      <p:sp>
        <p:nvSpPr>
          <p:cNvPr id="74755" name="Rectangle 2"/>
          <p:cNvSpPr>
            <a:spLocks noGrp="1" noChangeArrowheads="1"/>
          </p:cNvSpPr>
          <p:nvPr>
            <p:ph type="title"/>
          </p:nvPr>
        </p:nvSpPr>
        <p:spPr/>
        <p:txBody>
          <a:bodyPr/>
          <a:lstStyle/>
          <a:p>
            <a:pPr eaLnBrk="1" hangingPunct="1"/>
            <a:r>
              <a:rPr lang="zh-CN" altLang="en-US" dirty="0" smtClean="0"/>
              <a:t>用例文档中的补充约束</a:t>
            </a:r>
            <a:endParaRPr lang="en-US" altLang="zh-CN" dirty="0" smtClean="0"/>
          </a:p>
        </p:txBody>
      </p:sp>
      <p:sp>
        <p:nvSpPr>
          <p:cNvPr id="74756" name="Rectangle 3"/>
          <p:cNvSpPr>
            <a:spLocks noGrp="1" noChangeArrowheads="1"/>
          </p:cNvSpPr>
          <p:nvPr>
            <p:ph type="body" idx="1"/>
          </p:nvPr>
        </p:nvSpPr>
        <p:spPr>
          <a:xfrm>
            <a:off x="755650" y="1556793"/>
            <a:ext cx="7772400" cy="4609058"/>
          </a:xfrm>
        </p:spPr>
        <p:txBody>
          <a:bodyPr/>
          <a:lstStyle/>
          <a:p>
            <a:pPr eaLnBrk="1" hangingPunct="1"/>
            <a:r>
              <a:rPr lang="zh-CN" altLang="en-US" sz="2800" dirty="0" smtClean="0"/>
              <a:t>用例重点在于描述功能需求，对于其它方面的补充约束：</a:t>
            </a:r>
            <a:endParaRPr lang="en-US" altLang="zh-CN" sz="2800" dirty="0" smtClean="0"/>
          </a:p>
          <a:p>
            <a:pPr lvl="1" eaLnBrk="1" hangingPunct="1"/>
            <a:r>
              <a:rPr lang="zh-CN" altLang="en-US" sz="2400" dirty="0" smtClean="0"/>
              <a:t>与特定用例相关的补充约束，作为该用例文档中一部分来描述</a:t>
            </a:r>
          </a:p>
          <a:p>
            <a:pPr lvl="1" eaLnBrk="1" hangingPunct="1"/>
            <a:r>
              <a:rPr lang="zh-CN" altLang="en-US" sz="2400" dirty="0" smtClean="0"/>
              <a:t>一些全局性的补充约束，单独形成一份独立的文档，如“补充需求规约”文档</a:t>
            </a:r>
            <a:endParaRPr lang="en-US" altLang="zh-CN" sz="2400" dirty="0" smtClean="0"/>
          </a:p>
          <a:p>
            <a:pPr eaLnBrk="1" hangingPunct="1"/>
            <a:r>
              <a:rPr kumimoji="0" lang="zh-CN" altLang="en-US" sz="2800" dirty="0" smtClean="0"/>
              <a:t>补充约束</a:t>
            </a:r>
            <a:endParaRPr kumimoji="0" lang="en-US" altLang="zh-CN" sz="2800" dirty="0" smtClean="0"/>
          </a:p>
          <a:p>
            <a:pPr lvl="1" eaLnBrk="1" hangingPunct="1"/>
            <a:r>
              <a:rPr lang="zh-CN" altLang="en-US" sz="2400" dirty="0" smtClean="0"/>
              <a:t>数据需求</a:t>
            </a:r>
            <a:endParaRPr lang="en-US" altLang="zh-CN" sz="2400" dirty="0" smtClean="0"/>
          </a:p>
          <a:p>
            <a:pPr lvl="1" eaLnBrk="1" hangingPunct="1"/>
            <a:r>
              <a:rPr lang="zh-CN" altLang="en-US" sz="2400" dirty="0" smtClean="0"/>
              <a:t>业务规则</a:t>
            </a:r>
            <a:endParaRPr lang="en-US" altLang="zh-CN" sz="2400" dirty="0" smtClean="0"/>
          </a:p>
          <a:p>
            <a:pPr lvl="1" eaLnBrk="1" hangingPunct="1"/>
            <a:r>
              <a:rPr kumimoji="0" lang="zh-CN" altLang="en-US" sz="2400" dirty="0" smtClean="0"/>
              <a:t>非功能需求</a:t>
            </a:r>
          </a:p>
          <a:p>
            <a:pPr lvl="1" eaLnBrk="1" hangingPunct="1"/>
            <a:r>
              <a:rPr kumimoji="0" lang="zh-CN" altLang="en-US" sz="2400" dirty="0" smtClean="0"/>
              <a:t>设计约束</a:t>
            </a:r>
            <a:endParaRPr kumimoji="0" lang="en-US" altLang="zh-CN" sz="2400"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557213" indent="-214313">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857250" indent="-17145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200150" indent="-17145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1543050" indent="-17145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0002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4574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29146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3718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900" b="0" smtClean="0">
                <a:solidFill>
                  <a:srgbClr val="4D4D4D"/>
                </a:solidFill>
                <a:latin typeface="Arial" charset="0"/>
              </a:rPr>
              <a:t>-</a:t>
            </a:r>
            <a:fld id="{DFE0AD6A-917F-4086-81C5-FBF735CDC122}" type="slidenum">
              <a:rPr lang="en-US" altLang="zh-CN" sz="900" b="0" smtClean="0">
                <a:solidFill>
                  <a:srgbClr val="4D4D4D"/>
                </a:solidFill>
                <a:latin typeface="Arial" charset="0"/>
              </a:rPr>
              <a:pPr eaLnBrk="1" hangingPunct="1">
                <a:spcBef>
                  <a:spcPct val="0"/>
                </a:spcBef>
                <a:buClrTx/>
                <a:buSzTx/>
                <a:buFontTx/>
                <a:buNone/>
              </a:pPr>
              <a:t>74</a:t>
            </a:fld>
            <a:r>
              <a:rPr lang="en-US" altLang="zh-CN" sz="900" b="0" smtClean="0">
                <a:solidFill>
                  <a:srgbClr val="4D4D4D"/>
                </a:solidFill>
                <a:latin typeface="Arial" charset="0"/>
              </a:rPr>
              <a:t>-</a:t>
            </a:r>
          </a:p>
        </p:txBody>
      </p:sp>
      <p:sp>
        <p:nvSpPr>
          <p:cNvPr id="75779" name="Rectangle 2"/>
          <p:cNvSpPr>
            <a:spLocks noGrp="1" noChangeArrowheads="1"/>
          </p:cNvSpPr>
          <p:nvPr>
            <p:ph type="title"/>
          </p:nvPr>
        </p:nvSpPr>
        <p:spPr/>
        <p:txBody>
          <a:bodyPr/>
          <a:lstStyle/>
          <a:p>
            <a:pPr eaLnBrk="1" hangingPunct="1"/>
            <a:r>
              <a:rPr lang="zh-CN" altLang="en-US" smtClean="0"/>
              <a:t>补充约束：数据需求</a:t>
            </a:r>
            <a:endParaRPr lang="en-US" altLang="zh-CN" smtClean="0"/>
          </a:p>
        </p:txBody>
      </p:sp>
      <p:sp>
        <p:nvSpPr>
          <p:cNvPr id="75780" name="Rectangle 3"/>
          <p:cNvSpPr>
            <a:spLocks noGrp="1" noChangeArrowheads="1"/>
          </p:cNvSpPr>
          <p:nvPr>
            <p:ph type="body" idx="1"/>
          </p:nvPr>
        </p:nvSpPr>
        <p:spPr>
          <a:xfrm>
            <a:off x="755576" y="1700808"/>
            <a:ext cx="7772400" cy="4465637"/>
          </a:xfrm>
        </p:spPr>
        <p:txBody>
          <a:bodyPr/>
          <a:lstStyle/>
          <a:p>
            <a:pPr eaLnBrk="1" hangingPunct="1"/>
            <a:r>
              <a:rPr lang="zh-CN" altLang="en-US" sz="2800" dirty="0" smtClean="0"/>
              <a:t>描述与用例相关的数据需求</a:t>
            </a:r>
          </a:p>
          <a:p>
            <a:pPr lvl="1" eaLnBrk="1" hangingPunct="1"/>
            <a:r>
              <a:rPr lang="zh-CN" altLang="en-US" sz="2400" dirty="0" smtClean="0"/>
              <a:t>不同于数据模型</a:t>
            </a:r>
            <a:r>
              <a:rPr lang="en-US" altLang="zh-CN" sz="2400" dirty="0"/>
              <a:t>——</a:t>
            </a:r>
            <a:r>
              <a:rPr lang="zh-CN" altLang="en-US" sz="2400" dirty="0" smtClean="0"/>
              <a:t>只是一部分，但可以用</a:t>
            </a:r>
            <a:r>
              <a:rPr lang="en-US" altLang="zh-CN" sz="2400" dirty="0" smtClean="0"/>
              <a:t>E/R</a:t>
            </a:r>
            <a:r>
              <a:rPr lang="zh-CN" altLang="en-US" sz="2400" dirty="0" smtClean="0"/>
              <a:t>图或业务对象图作为辅助说明</a:t>
            </a:r>
            <a:endParaRPr lang="en-US" altLang="zh-CN" sz="2400" dirty="0" smtClean="0"/>
          </a:p>
          <a:p>
            <a:pPr lvl="1" eaLnBrk="1" hangingPunct="1"/>
            <a:r>
              <a:rPr lang="zh-CN" altLang="en-US" sz="2400" dirty="0" smtClean="0"/>
              <a:t>不等于数据字典</a:t>
            </a:r>
            <a:r>
              <a:rPr lang="en-US" altLang="zh-CN" sz="2400" dirty="0"/>
              <a:t>——</a:t>
            </a:r>
            <a:r>
              <a:rPr lang="zh-CN" altLang="en-US" sz="2400" dirty="0" smtClean="0"/>
              <a:t>容易过早把时间花在细节上，早期只关注数据本身，不关注实现细节</a:t>
            </a:r>
          </a:p>
          <a:p>
            <a:pPr eaLnBrk="1" hangingPunct="1"/>
            <a:r>
              <a:rPr lang="zh-CN" altLang="en-US" sz="2800" dirty="0" smtClean="0"/>
              <a:t>示例</a:t>
            </a:r>
            <a:r>
              <a:rPr lang="en-US" altLang="zh-CN" sz="2800" dirty="0" smtClean="0"/>
              <a:t>(</a:t>
            </a:r>
            <a:r>
              <a:rPr lang="zh-CN" altLang="en-US" sz="2800" dirty="0" smtClean="0"/>
              <a:t>可按数据字典语法，也可简单描述</a:t>
            </a:r>
            <a:r>
              <a:rPr lang="en-US" altLang="zh-CN" sz="2800" dirty="0" smtClean="0"/>
              <a:t>)</a:t>
            </a:r>
          </a:p>
          <a:p>
            <a:pPr lvl="1" eaLnBrk="1" hangingPunct="1"/>
            <a:r>
              <a:rPr kumimoji="0" lang="zh-CN" altLang="en-US" sz="2400" dirty="0" smtClean="0"/>
              <a:t>注册信息</a:t>
            </a:r>
            <a:r>
              <a:rPr kumimoji="0" lang="en-US" altLang="zh-CN" sz="2400" dirty="0" smtClean="0"/>
              <a:t>=</a:t>
            </a:r>
            <a:r>
              <a:rPr kumimoji="0" lang="zh-CN" altLang="en-US" sz="2400" dirty="0" smtClean="0"/>
              <a:t>用户名</a:t>
            </a:r>
            <a:r>
              <a:rPr kumimoji="0" lang="en-US" altLang="zh-CN" sz="2400" dirty="0" smtClean="0"/>
              <a:t>+</a:t>
            </a:r>
            <a:r>
              <a:rPr kumimoji="0" lang="zh-CN" altLang="en-US" sz="2400" dirty="0" smtClean="0"/>
              <a:t>密码</a:t>
            </a:r>
            <a:r>
              <a:rPr kumimoji="0" lang="en-US" altLang="zh-CN" sz="2400" dirty="0" smtClean="0"/>
              <a:t>+email+{</a:t>
            </a:r>
            <a:r>
              <a:rPr kumimoji="0" lang="zh-CN" altLang="en-US" sz="2400" dirty="0" smtClean="0"/>
              <a:t>电话</a:t>
            </a:r>
            <a:r>
              <a:rPr kumimoji="0" lang="en-US" altLang="zh-CN" sz="2400" dirty="0" smtClean="0"/>
              <a:t>}*</a:t>
            </a:r>
          </a:p>
          <a:p>
            <a:pPr lvl="1" eaLnBrk="1" hangingPunct="1"/>
            <a:r>
              <a:rPr kumimoji="0" lang="zh-CN" altLang="en-US" sz="2400" dirty="0" smtClean="0"/>
              <a:t>房间的状态可能有：空闲、已预订、占用</a:t>
            </a:r>
          </a:p>
          <a:p>
            <a:pPr lvl="1" eaLnBrk="1" hangingPunct="1"/>
            <a:r>
              <a:rPr kumimoji="0" lang="en-US" altLang="zh-CN" sz="2400" dirty="0" smtClean="0"/>
              <a:t>……</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557213" indent="-214313">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857250" indent="-17145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200150" indent="-17145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1543050" indent="-17145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0002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4574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29146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3718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900" b="0" smtClean="0">
                <a:solidFill>
                  <a:srgbClr val="4D4D4D"/>
                </a:solidFill>
                <a:latin typeface="Arial" charset="0"/>
              </a:rPr>
              <a:t>-</a:t>
            </a:r>
            <a:fld id="{1EE4174E-CDCC-4140-AA2B-53199EE20D18}" type="slidenum">
              <a:rPr lang="en-US" altLang="zh-CN" sz="900" b="0" smtClean="0">
                <a:solidFill>
                  <a:srgbClr val="4D4D4D"/>
                </a:solidFill>
                <a:latin typeface="Arial" charset="0"/>
              </a:rPr>
              <a:pPr eaLnBrk="1" hangingPunct="1">
                <a:spcBef>
                  <a:spcPct val="0"/>
                </a:spcBef>
                <a:buClrTx/>
                <a:buSzTx/>
                <a:buFontTx/>
                <a:buNone/>
              </a:pPr>
              <a:t>75</a:t>
            </a:fld>
            <a:r>
              <a:rPr lang="en-US" altLang="zh-CN" sz="900" b="0" smtClean="0">
                <a:solidFill>
                  <a:srgbClr val="4D4D4D"/>
                </a:solidFill>
                <a:latin typeface="Arial" charset="0"/>
              </a:rPr>
              <a:t>-</a:t>
            </a:r>
          </a:p>
        </p:txBody>
      </p:sp>
      <p:sp>
        <p:nvSpPr>
          <p:cNvPr id="76803" name="Rectangle 2"/>
          <p:cNvSpPr>
            <a:spLocks noGrp="1" noChangeArrowheads="1"/>
          </p:cNvSpPr>
          <p:nvPr>
            <p:ph type="title"/>
          </p:nvPr>
        </p:nvSpPr>
        <p:spPr/>
        <p:txBody>
          <a:bodyPr/>
          <a:lstStyle/>
          <a:p>
            <a:pPr eaLnBrk="1" hangingPunct="1"/>
            <a:r>
              <a:rPr lang="zh-CN" altLang="en-US" smtClean="0"/>
              <a:t>补充约束：业务规则</a:t>
            </a:r>
            <a:endParaRPr lang="en-US" altLang="zh-CN" smtClean="0"/>
          </a:p>
        </p:txBody>
      </p:sp>
      <p:sp>
        <p:nvSpPr>
          <p:cNvPr id="76804" name="Rectangle 3"/>
          <p:cNvSpPr>
            <a:spLocks noGrp="1" noChangeArrowheads="1"/>
          </p:cNvSpPr>
          <p:nvPr>
            <p:ph type="body" idx="1"/>
          </p:nvPr>
        </p:nvSpPr>
        <p:spPr/>
        <p:txBody>
          <a:bodyPr/>
          <a:lstStyle/>
          <a:p>
            <a:pPr eaLnBrk="1" hangingPunct="1"/>
            <a:r>
              <a:rPr lang="zh-CN" altLang="en-US" sz="2800" dirty="0" smtClean="0"/>
              <a:t>描述业务逻辑和操作规则</a:t>
            </a:r>
          </a:p>
          <a:p>
            <a:pPr lvl="1" eaLnBrk="1" hangingPunct="1"/>
            <a:r>
              <a:rPr kumimoji="0" lang="zh-CN" altLang="en-US" sz="2400" dirty="0" smtClean="0"/>
              <a:t>事实：设备是资产的一种</a:t>
            </a:r>
            <a:endParaRPr kumimoji="0" lang="en-US" altLang="zh-CN" sz="2400" dirty="0" smtClean="0"/>
          </a:p>
          <a:p>
            <a:pPr lvl="1" eaLnBrk="1" hangingPunct="1"/>
            <a:r>
              <a:rPr kumimoji="0" lang="zh-CN" altLang="en-US" sz="2400" dirty="0" smtClean="0"/>
              <a:t>推理：如果过了计划中的交互日期，货物还没有送到，即为“未按时送货</a:t>
            </a:r>
            <a:r>
              <a:rPr kumimoji="0" lang="en-US" altLang="zh-CN" sz="2400" dirty="0" smtClean="0"/>
              <a:t>”</a:t>
            </a:r>
          </a:p>
          <a:p>
            <a:pPr lvl="1" eaLnBrk="1" hangingPunct="1"/>
            <a:r>
              <a:rPr kumimoji="0" lang="zh-CN" altLang="en-US" sz="2400" dirty="0" smtClean="0"/>
              <a:t>约束：合同总金额不能超出买方的信用额度</a:t>
            </a:r>
            <a:endParaRPr kumimoji="0" lang="en-US" altLang="zh-CN" sz="2400" dirty="0" smtClean="0"/>
          </a:p>
          <a:p>
            <a:pPr eaLnBrk="1" hangingPunct="1"/>
            <a:r>
              <a:rPr kumimoji="0" lang="zh-CN" altLang="en-US" sz="2800" dirty="0" smtClean="0"/>
              <a:t>表达业务规则</a:t>
            </a:r>
          </a:p>
          <a:p>
            <a:pPr lvl="1" eaLnBrk="1" hangingPunct="1"/>
            <a:r>
              <a:rPr kumimoji="0" lang="zh-CN" altLang="en-US" sz="2400" dirty="0" smtClean="0"/>
              <a:t>文字说明</a:t>
            </a:r>
          </a:p>
          <a:p>
            <a:pPr lvl="1" eaLnBrk="1" hangingPunct="1"/>
            <a:r>
              <a:rPr kumimoji="0" lang="zh-CN" altLang="en-US" sz="2400" dirty="0" smtClean="0"/>
              <a:t>决策表</a:t>
            </a:r>
          </a:p>
          <a:p>
            <a:pPr lvl="1" eaLnBrk="1" hangingPunct="1"/>
            <a:r>
              <a:rPr kumimoji="0" lang="en-US" altLang="zh-CN" sz="2400" dirty="0" smtClean="0"/>
              <a:t>OCL(</a:t>
            </a:r>
            <a:r>
              <a:rPr kumimoji="0" lang="zh-CN" altLang="en-US" sz="2400" dirty="0" smtClean="0"/>
              <a:t>对象约束语言</a:t>
            </a:r>
            <a:r>
              <a:rPr kumimoji="0" lang="en-US" altLang="zh-CN" sz="2400" dirty="0" smtClean="0"/>
              <a:t>)</a:t>
            </a:r>
          </a:p>
          <a:p>
            <a:pPr lvl="1" eaLnBrk="1" hangingPunct="1"/>
            <a:r>
              <a:rPr kumimoji="0" lang="en-US" altLang="zh-CN" sz="2400" dirty="0" smtClean="0"/>
              <a:t>…</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557213" indent="-214313">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857250" indent="-17145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200150" indent="-17145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1543050" indent="-17145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0002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4574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29146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3718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900" b="0" smtClean="0">
                <a:solidFill>
                  <a:srgbClr val="4D4D4D"/>
                </a:solidFill>
                <a:latin typeface="Arial" charset="0"/>
              </a:rPr>
              <a:t>-</a:t>
            </a:r>
            <a:fld id="{B407AF65-5C54-407B-A526-C329E522B3BE}" type="slidenum">
              <a:rPr lang="en-US" altLang="zh-CN" sz="900" b="0" smtClean="0">
                <a:solidFill>
                  <a:srgbClr val="4D4D4D"/>
                </a:solidFill>
                <a:latin typeface="Arial" charset="0"/>
              </a:rPr>
              <a:pPr eaLnBrk="1" hangingPunct="1">
                <a:spcBef>
                  <a:spcPct val="0"/>
                </a:spcBef>
                <a:buClrTx/>
                <a:buSzTx/>
                <a:buFontTx/>
                <a:buNone/>
              </a:pPr>
              <a:t>76</a:t>
            </a:fld>
            <a:r>
              <a:rPr lang="en-US" altLang="zh-CN" sz="900" b="0" smtClean="0">
                <a:solidFill>
                  <a:srgbClr val="4D4D4D"/>
                </a:solidFill>
                <a:latin typeface="Arial" charset="0"/>
              </a:rPr>
              <a:t>-</a:t>
            </a:r>
          </a:p>
        </p:txBody>
      </p:sp>
      <p:sp>
        <p:nvSpPr>
          <p:cNvPr id="77827" name="Rectangle 2"/>
          <p:cNvSpPr>
            <a:spLocks noGrp="1" noChangeArrowheads="1"/>
          </p:cNvSpPr>
          <p:nvPr>
            <p:ph type="title"/>
          </p:nvPr>
        </p:nvSpPr>
        <p:spPr/>
        <p:txBody>
          <a:bodyPr/>
          <a:lstStyle/>
          <a:p>
            <a:pPr eaLnBrk="1" hangingPunct="1"/>
            <a:r>
              <a:rPr lang="zh-CN" altLang="en-US" smtClean="0"/>
              <a:t>补充约束：非功能需求</a:t>
            </a:r>
            <a:endParaRPr lang="en-US" altLang="zh-CN" smtClean="0"/>
          </a:p>
        </p:txBody>
      </p:sp>
      <p:sp>
        <p:nvSpPr>
          <p:cNvPr id="77828" name="Rectangle 3"/>
          <p:cNvSpPr>
            <a:spLocks noGrp="1" noChangeArrowheads="1"/>
          </p:cNvSpPr>
          <p:nvPr>
            <p:ph type="body" idx="1"/>
          </p:nvPr>
        </p:nvSpPr>
        <p:spPr/>
        <p:txBody>
          <a:bodyPr/>
          <a:lstStyle/>
          <a:p>
            <a:pPr eaLnBrk="1" hangingPunct="1"/>
            <a:r>
              <a:rPr lang="zh-CN" altLang="en-US" dirty="0" smtClean="0"/>
              <a:t>四类非功能需求</a:t>
            </a:r>
          </a:p>
          <a:p>
            <a:pPr lvl="1" eaLnBrk="1" hangingPunct="1"/>
            <a:r>
              <a:rPr lang="zh-CN" altLang="en-US" dirty="0" smtClean="0"/>
              <a:t>可用性</a:t>
            </a:r>
          </a:p>
          <a:p>
            <a:pPr lvl="1" eaLnBrk="1" hangingPunct="1"/>
            <a:r>
              <a:rPr lang="zh-CN" altLang="en-US" dirty="0" smtClean="0"/>
              <a:t>可靠性</a:t>
            </a:r>
          </a:p>
          <a:p>
            <a:pPr lvl="1" eaLnBrk="1" hangingPunct="1"/>
            <a:r>
              <a:rPr kumimoji="0" lang="zh-CN" altLang="en-US" dirty="0" smtClean="0"/>
              <a:t>性能</a:t>
            </a:r>
          </a:p>
          <a:p>
            <a:pPr lvl="1" eaLnBrk="1" hangingPunct="1"/>
            <a:r>
              <a:rPr kumimoji="0" lang="zh-CN" altLang="en-US" dirty="0" smtClean="0"/>
              <a:t>可支持性</a:t>
            </a:r>
            <a:endParaRPr kumimoji="0" lang="en-US" altLang="zh-CN" dirty="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557213" indent="-214313">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857250" indent="-17145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200150" indent="-17145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1543050" indent="-17145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0002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4574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29146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3718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900" b="0" smtClean="0">
                <a:solidFill>
                  <a:srgbClr val="4D4D4D"/>
                </a:solidFill>
                <a:latin typeface="Arial" charset="0"/>
              </a:rPr>
              <a:t>-</a:t>
            </a:r>
            <a:fld id="{BA4DB222-A49E-4680-A416-1A68143D5BD6}" type="slidenum">
              <a:rPr lang="en-US" altLang="zh-CN" sz="900" b="0" smtClean="0">
                <a:solidFill>
                  <a:srgbClr val="4D4D4D"/>
                </a:solidFill>
                <a:latin typeface="Arial" charset="0"/>
              </a:rPr>
              <a:pPr eaLnBrk="1" hangingPunct="1">
                <a:spcBef>
                  <a:spcPct val="0"/>
                </a:spcBef>
                <a:buClrTx/>
                <a:buSzTx/>
                <a:buFontTx/>
                <a:buNone/>
              </a:pPr>
              <a:t>77</a:t>
            </a:fld>
            <a:r>
              <a:rPr lang="en-US" altLang="zh-CN" sz="900" b="0" smtClean="0">
                <a:solidFill>
                  <a:srgbClr val="4D4D4D"/>
                </a:solidFill>
                <a:latin typeface="Arial" charset="0"/>
              </a:rPr>
              <a:t>-</a:t>
            </a:r>
          </a:p>
        </p:txBody>
      </p:sp>
      <p:sp>
        <p:nvSpPr>
          <p:cNvPr id="78851" name="Rectangle 2"/>
          <p:cNvSpPr>
            <a:spLocks noGrp="1" noChangeArrowheads="1"/>
          </p:cNvSpPr>
          <p:nvPr>
            <p:ph type="title"/>
          </p:nvPr>
        </p:nvSpPr>
        <p:spPr/>
        <p:txBody>
          <a:bodyPr/>
          <a:lstStyle/>
          <a:p>
            <a:pPr eaLnBrk="1" hangingPunct="1"/>
            <a:r>
              <a:rPr lang="zh-CN" altLang="en-US" smtClean="0"/>
              <a:t>补充约束：设计约束</a:t>
            </a:r>
            <a:endParaRPr lang="en-US" altLang="zh-CN" smtClean="0"/>
          </a:p>
        </p:txBody>
      </p:sp>
      <p:sp>
        <p:nvSpPr>
          <p:cNvPr id="78852" name="Rectangle 3"/>
          <p:cNvSpPr>
            <a:spLocks noGrp="1" noChangeArrowheads="1"/>
          </p:cNvSpPr>
          <p:nvPr>
            <p:ph type="body" idx="1"/>
          </p:nvPr>
        </p:nvSpPr>
        <p:spPr/>
        <p:txBody>
          <a:bodyPr/>
          <a:lstStyle/>
          <a:p>
            <a:pPr eaLnBrk="1" hangingPunct="1"/>
            <a:r>
              <a:rPr kumimoji="0" lang="zh-CN" altLang="en-US" dirty="0" smtClean="0"/>
              <a:t>本</a:t>
            </a:r>
            <a:r>
              <a:rPr lang="zh-CN" altLang="en-US" dirty="0" smtClean="0"/>
              <a:t>质上不是需求，只是商业、行政、技术上的约束</a:t>
            </a:r>
          </a:p>
          <a:p>
            <a:pPr lvl="1" eaLnBrk="1" hangingPunct="1"/>
            <a:r>
              <a:rPr lang="zh-CN" altLang="en-US" dirty="0" smtClean="0"/>
              <a:t>用</a:t>
            </a:r>
            <a:r>
              <a:rPr lang="en-US" altLang="zh-CN" dirty="0" smtClean="0"/>
              <a:t>Oracle</a:t>
            </a:r>
            <a:r>
              <a:rPr lang="zh-CN" altLang="en-US" dirty="0" smtClean="0"/>
              <a:t>数据库平台，用</a:t>
            </a:r>
            <a:r>
              <a:rPr lang="en-US" altLang="zh-CN" dirty="0" err="1" smtClean="0"/>
              <a:t>.Net</a:t>
            </a:r>
            <a:r>
              <a:rPr lang="zh-CN" altLang="en-US" dirty="0" smtClean="0"/>
              <a:t>开发</a:t>
            </a:r>
            <a:r>
              <a:rPr lang="en-US" altLang="zh-CN" dirty="0" smtClean="0"/>
              <a:t>…</a:t>
            </a:r>
          </a:p>
          <a:p>
            <a:pPr lvl="1" eaLnBrk="1" hangingPunct="1"/>
            <a:r>
              <a:rPr lang="zh-CN" altLang="en-US" dirty="0" smtClean="0"/>
              <a:t>软件必须符合</a:t>
            </a:r>
            <a:r>
              <a:rPr lang="en-US" altLang="zh-CN" dirty="0" smtClean="0"/>
              <a:t>ISO×××</a:t>
            </a:r>
            <a:r>
              <a:rPr lang="zh-CN" altLang="en-US" dirty="0" smtClean="0"/>
              <a:t>标准</a:t>
            </a:r>
          </a:p>
          <a:p>
            <a:pPr lvl="1" eaLnBrk="1" hangingPunct="1"/>
            <a:r>
              <a:rPr lang="en-US" altLang="zh-CN" dirty="0" smtClean="0"/>
              <a:t>……</a:t>
            </a:r>
            <a:endParaRPr lang="zh-CN" altLang="en-US" dirty="0"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85002B9F-4480-41C8-AAF9-A86AC8426246}" type="slidenum">
              <a:rPr kumimoji="0" lang="en-US" altLang="zh-CN" sz="1400" b="0" smtClean="0">
                <a:solidFill>
                  <a:schemeClr val="accent2"/>
                </a:solidFill>
              </a:rPr>
              <a:pPr>
                <a:spcBef>
                  <a:spcPct val="0"/>
                </a:spcBef>
                <a:buClrTx/>
                <a:buSzTx/>
                <a:buFontTx/>
                <a:buNone/>
              </a:pPr>
              <a:t>78</a:t>
            </a:fld>
            <a:r>
              <a:rPr kumimoji="0" lang="en-US" altLang="zh-CN" sz="1400" b="0" smtClean="0">
                <a:solidFill>
                  <a:schemeClr val="accent2"/>
                </a:solidFill>
              </a:rPr>
              <a:t>-</a:t>
            </a:r>
          </a:p>
        </p:txBody>
      </p:sp>
      <p:sp>
        <p:nvSpPr>
          <p:cNvPr id="79875" name="Rectangle 2"/>
          <p:cNvSpPr>
            <a:spLocks noGrp="1" noChangeArrowheads="1"/>
          </p:cNvSpPr>
          <p:nvPr>
            <p:ph type="title"/>
          </p:nvPr>
        </p:nvSpPr>
        <p:spPr/>
        <p:txBody>
          <a:bodyPr/>
          <a:lstStyle/>
          <a:p>
            <a:pPr eaLnBrk="1" hangingPunct="1"/>
            <a:r>
              <a:rPr lang="zh-CN" altLang="en-US" smtClean="0"/>
              <a:t>用例规约：记录时间</a:t>
            </a:r>
            <a:endParaRPr lang="en-US" altLang="zh-CN" smtClean="0"/>
          </a:p>
        </p:txBody>
      </p:sp>
      <p:sp>
        <p:nvSpPr>
          <p:cNvPr id="79876" name="Rectangle 3"/>
          <p:cNvSpPr>
            <a:spLocks noChangeArrowheads="1"/>
          </p:cNvSpPr>
          <p:nvPr/>
        </p:nvSpPr>
        <p:spPr bwMode="auto">
          <a:xfrm>
            <a:off x="539552" y="1772816"/>
            <a:ext cx="7859712" cy="370870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itchFamily="2" charset="2"/>
              <a:buChar char="n"/>
              <a:tabLst>
                <a:tab pos="114300" algn="l"/>
              </a:tabLst>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tabLst>
                <a:tab pos="114300" algn="l"/>
              </a:tabLst>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tabLst>
                <a:tab pos="114300" algn="l"/>
              </a:tabLst>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tabLst>
                <a:tab pos="114300" algn="l"/>
              </a:tabLst>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tabLst>
                <a:tab pos="114300" algn="l"/>
              </a:tabLst>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tabLst>
                <a:tab pos="114300" algn="l"/>
              </a:tabLst>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tabLst>
                <a:tab pos="114300" algn="l"/>
              </a:tabLst>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tabLst>
                <a:tab pos="114300" algn="l"/>
              </a:tabLst>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tabLst>
                <a:tab pos="114300" algn="l"/>
              </a:tabLst>
              <a:defRPr kumimoji="1" sz="2000" b="1">
                <a:solidFill>
                  <a:schemeClr val="tx1"/>
                </a:solidFill>
                <a:latin typeface="Tahoma" pitchFamily="34" charset="0"/>
                <a:ea typeface="宋体" pitchFamily="2" charset="-122"/>
              </a:defRPr>
            </a:lvl9pPr>
          </a:lstStyle>
          <a:p>
            <a:pPr algn="just" eaLnBrk="1" hangingPunct="1">
              <a:spcBef>
                <a:spcPct val="0"/>
              </a:spcBef>
              <a:spcAft>
                <a:spcPts val="600"/>
              </a:spcAft>
              <a:buClrTx/>
              <a:buSzTx/>
              <a:buFontTx/>
              <a:buNone/>
            </a:pPr>
            <a:r>
              <a:rPr lang="en-US" altLang="zh-CN" dirty="0">
                <a:latin typeface="Arial" charset="0"/>
                <a:ea typeface="楷体_GB2312" pitchFamily="49" charset="-122"/>
                <a:cs typeface="Arial" charset="0"/>
              </a:rPr>
              <a:t>UC01</a:t>
            </a:r>
            <a:r>
              <a:rPr lang="zh-CN" altLang="en-US" dirty="0">
                <a:ea typeface="楷体_GB2312" pitchFamily="49" charset="-122"/>
                <a:cs typeface="Arial" charset="0"/>
              </a:rPr>
              <a:t>：</a:t>
            </a:r>
            <a:r>
              <a:rPr lang="zh-CN" altLang="en-US" dirty="0">
                <a:latin typeface="Times New Roman" pitchFamily="18" charset="0"/>
                <a:ea typeface="楷体_GB2312" pitchFamily="49" charset="-122"/>
                <a:cs typeface="Arial" charset="0"/>
              </a:rPr>
              <a:t>“</a:t>
            </a:r>
            <a:r>
              <a:rPr lang="en-US" altLang="zh-CN" dirty="0">
                <a:latin typeface="Arial" charset="0"/>
                <a:ea typeface="楷体_GB2312" pitchFamily="49" charset="-122"/>
                <a:cs typeface="Arial" charset="0"/>
              </a:rPr>
              <a:t>Record Time</a:t>
            </a:r>
            <a:r>
              <a:rPr lang="en-US" altLang="zh-CN" dirty="0">
                <a:latin typeface="Times New Roman" pitchFamily="18" charset="0"/>
                <a:ea typeface="楷体_GB2312" pitchFamily="49" charset="-122"/>
                <a:cs typeface="Arial" charset="0"/>
              </a:rPr>
              <a:t>”</a:t>
            </a:r>
            <a:r>
              <a:rPr lang="zh-CN" altLang="en-US" dirty="0">
                <a:ea typeface="楷体_GB2312" pitchFamily="49" charset="-122"/>
                <a:cs typeface="Arial" charset="0"/>
              </a:rPr>
              <a:t>用例文档</a:t>
            </a:r>
            <a:endParaRPr lang="zh-CN" altLang="en-US" b="0" dirty="0">
              <a:latin typeface="Arial" charset="0"/>
              <a:ea typeface="楷体_GB2312" pitchFamily="49" charset="-122"/>
              <a:cs typeface="Arial" charset="0"/>
            </a:endParaRPr>
          </a:p>
          <a:p>
            <a:pPr algn="just">
              <a:spcBef>
                <a:spcPct val="0"/>
              </a:spcBef>
              <a:spcAft>
                <a:spcPts val="600"/>
              </a:spcAft>
              <a:buClrTx/>
              <a:buSzTx/>
              <a:buFont typeface="Wingdings" pitchFamily="2" charset="2"/>
              <a:buChar char=""/>
            </a:pPr>
            <a:r>
              <a:rPr lang="zh-CN" altLang="en-US" sz="2400" dirty="0">
                <a:latin typeface="Times New Roman" pitchFamily="18" charset="0"/>
                <a:ea typeface="楷体_GB2312" pitchFamily="49" charset="-122"/>
                <a:cs typeface="Arial" charset="0"/>
              </a:rPr>
              <a:t>用例名称：</a:t>
            </a:r>
            <a:r>
              <a:rPr lang="en-US" altLang="zh-CN" sz="2400" dirty="0">
                <a:ea typeface="楷体_GB2312" pitchFamily="49" charset="-122"/>
                <a:cs typeface="Arial" charset="0"/>
              </a:rPr>
              <a:t>Record Time</a:t>
            </a:r>
            <a:r>
              <a:rPr lang="zh-CN" altLang="en-US" sz="2400" dirty="0">
                <a:latin typeface="Times New Roman" pitchFamily="18" charset="0"/>
                <a:ea typeface="楷体_GB2312" pitchFamily="49" charset="-122"/>
                <a:cs typeface="Arial" charset="0"/>
              </a:rPr>
              <a:t>（记录时间）</a:t>
            </a:r>
            <a:endParaRPr lang="zh-CN" altLang="en-US" sz="2400" b="0" dirty="0">
              <a:ea typeface="楷体_GB2312" pitchFamily="49" charset="-122"/>
              <a:cs typeface="Arial" charset="0"/>
            </a:endParaRPr>
          </a:p>
          <a:p>
            <a:pPr algn="just">
              <a:spcBef>
                <a:spcPct val="0"/>
              </a:spcBef>
              <a:spcAft>
                <a:spcPts val="600"/>
              </a:spcAft>
              <a:buClrTx/>
              <a:buSzTx/>
              <a:buFont typeface="Wingdings" pitchFamily="2" charset="2"/>
              <a:buChar char=""/>
            </a:pPr>
            <a:r>
              <a:rPr lang="zh-CN" altLang="en-US" sz="2400" dirty="0">
                <a:latin typeface="Times New Roman" pitchFamily="18" charset="0"/>
                <a:ea typeface="楷体_GB2312" pitchFamily="49" charset="-122"/>
                <a:cs typeface="Arial" charset="0"/>
              </a:rPr>
              <a:t>用例标识：</a:t>
            </a:r>
            <a:r>
              <a:rPr lang="en-US" altLang="zh-CN" sz="2400" dirty="0">
                <a:ea typeface="楷体_GB2312" pitchFamily="49" charset="-122"/>
                <a:cs typeface="Arial" charset="0"/>
              </a:rPr>
              <a:t>UC01</a:t>
            </a:r>
            <a:endParaRPr lang="en-US" altLang="zh-CN" sz="2400" b="0" dirty="0">
              <a:latin typeface="Arial" charset="0"/>
              <a:ea typeface="楷体_GB2312" pitchFamily="49" charset="-122"/>
              <a:cs typeface="Arial" charset="0"/>
            </a:endParaRPr>
          </a:p>
          <a:p>
            <a:pPr algn="just">
              <a:spcBef>
                <a:spcPct val="0"/>
              </a:spcBef>
              <a:spcAft>
                <a:spcPts val="600"/>
              </a:spcAft>
              <a:buClrTx/>
              <a:buSzTx/>
              <a:buFont typeface="Wingdings" pitchFamily="2" charset="2"/>
              <a:buChar char=""/>
            </a:pPr>
            <a:r>
              <a:rPr lang="zh-CN" altLang="en-US" sz="2400" dirty="0">
                <a:latin typeface="Times New Roman" pitchFamily="18" charset="0"/>
                <a:ea typeface="楷体_GB2312" pitchFamily="49" charset="-122"/>
                <a:cs typeface="Arial" charset="0"/>
              </a:rPr>
              <a:t>涉及的参与者：</a:t>
            </a:r>
            <a:r>
              <a:rPr lang="zh-CN" altLang="en-US" sz="2400" b="0" dirty="0">
                <a:latin typeface="Times New Roman" pitchFamily="18" charset="0"/>
                <a:ea typeface="楷体_GB2312" pitchFamily="49" charset="-122"/>
                <a:cs typeface="Arial" charset="0"/>
              </a:rPr>
              <a:t>雇员、系统管理员</a:t>
            </a:r>
            <a:endParaRPr lang="zh-CN" altLang="en-US" sz="2400" b="0" dirty="0">
              <a:ea typeface="楷体_GB2312" pitchFamily="49" charset="-122"/>
              <a:cs typeface="Arial" charset="0"/>
            </a:endParaRPr>
          </a:p>
          <a:p>
            <a:pPr algn="just">
              <a:spcBef>
                <a:spcPct val="0"/>
              </a:spcBef>
              <a:spcAft>
                <a:spcPts val="600"/>
              </a:spcAft>
              <a:buClrTx/>
              <a:buSzTx/>
              <a:buFont typeface="Wingdings" pitchFamily="2" charset="2"/>
              <a:buChar char=""/>
            </a:pPr>
            <a:r>
              <a:rPr lang="zh-CN" altLang="en-US" sz="2400" dirty="0">
                <a:latin typeface="Times New Roman" pitchFamily="18" charset="0"/>
                <a:ea typeface="楷体_GB2312" pitchFamily="49" charset="-122"/>
                <a:cs typeface="Arial" charset="0"/>
              </a:rPr>
              <a:t>描述：</a:t>
            </a:r>
            <a:r>
              <a:rPr lang="zh-CN" altLang="en-US" sz="2400" b="0" dirty="0">
                <a:latin typeface="Times New Roman" pitchFamily="18" charset="0"/>
                <a:ea typeface="楷体_GB2312" pitchFamily="49" charset="-122"/>
                <a:cs typeface="Arial" charset="0"/>
              </a:rPr>
              <a:t>雇员利用“</a:t>
            </a:r>
            <a:r>
              <a:rPr lang="en-US" altLang="zh-CN" sz="2400" b="0" dirty="0">
                <a:ea typeface="楷体_GB2312" pitchFamily="49" charset="-122"/>
                <a:cs typeface="Arial" charset="0"/>
              </a:rPr>
              <a:t>Record Time</a:t>
            </a:r>
            <a:r>
              <a:rPr lang="en-US" altLang="zh-CN" sz="2400" b="0" dirty="0">
                <a:latin typeface="Times New Roman" pitchFamily="18" charset="0"/>
                <a:ea typeface="楷体_GB2312" pitchFamily="49" charset="-122"/>
                <a:cs typeface="Arial" charset="0"/>
              </a:rPr>
              <a:t>”</a:t>
            </a:r>
            <a:r>
              <a:rPr lang="zh-CN" altLang="en-US" sz="2400" b="0" dirty="0">
                <a:latin typeface="Times New Roman" pitchFamily="18" charset="0"/>
                <a:ea typeface="楷体_GB2312" pitchFamily="49" charset="-122"/>
                <a:cs typeface="Arial" charset="0"/>
              </a:rPr>
              <a:t>用例来登记他们的工时		   系统管理员用这个用例为任何雇员登记时间</a:t>
            </a:r>
            <a:endParaRPr lang="zh-CN" altLang="en-US" sz="2400" b="0" dirty="0">
              <a:ea typeface="楷体_GB2312" pitchFamily="49" charset="-122"/>
              <a:cs typeface="Arial" charset="0"/>
            </a:endParaRPr>
          </a:p>
          <a:p>
            <a:pPr algn="just">
              <a:spcBef>
                <a:spcPct val="0"/>
              </a:spcBef>
              <a:spcAft>
                <a:spcPts val="600"/>
              </a:spcAft>
              <a:buClrTx/>
              <a:buSzTx/>
              <a:buFont typeface="Wingdings" pitchFamily="2" charset="2"/>
              <a:buChar char=""/>
            </a:pPr>
            <a:r>
              <a:rPr lang="zh-CN" altLang="en-US" sz="2400" dirty="0">
                <a:latin typeface="Times New Roman" pitchFamily="18" charset="0"/>
                <a:ea typeface="楷体_GB2312" pitchFamily="49" charset="-122"/>
                <a:cs typeface="Arial" charset="0"/>
              </a:rPr>
              <a:t>前置条件：</a:t>
            </a:r>
            <a:r>
              <a:rPr lang="zh-CN" altLang="en-US" sz="2400" b="0" dirty="0">
                <a:latin typeface="Times New Roman" pitchFamily="18" charset="0"/>
                <a:ea typeface="楷体_GB2312" pitchFamily="49" charset="-122"/>
                <a:cs typeface="Arial" charset="0"/>
              </a:rPr>
              <a:t>用户必须已经登录到这个系统</a:t>
            </a:r>
          </a:p>
          <a:p>
            <a:pPr algn="just">
              <a:spcBef>
                <a:spcPts val="600"/>
              </a:spcBef>
              <a:spcAft>
                <a:spcPts val="600"/>
              </a:spcAft>
              <a:buClrTx/>
              <a:buSzTx/>
              <a:buFont typeface="Wingdings" pitchFamily="2" charset="2"/>
              <a:buChar char=""/>
            </a:pPr>
            <a:r>
              <a:rPr lang="zh-CN" altLang="en-US" sz="2400" dirty="0">
                <a:latin typeface="Times New Roman" pitchFamily="18" charset="0"/>
                <a:ea typeface="楷体_GB2312" pitchFamily="49" charset="-122"/>
                <a:cs typeface="Arial" charset="0"/>
              </a:rPr>
              <a:t>后置条件：</a:t>
            </a:r>
            <a:r>
              <a:rPr lang="zh-CN" altLang="en-US" sz="2400" b="0" dirty="0">
                <a:latin typeface="Times New Roman" pitchFamily="18" charset="0"/>
                <a:ea typeface="楷体_GB2312" pitchFamily="49" charset="-122"/>
                <a:cs typeface="Arial" charset="0"/>
              </a:rPr>
              <a:t>系统将雇员的工时正确的记录到数据库中</a:t>
            </a:r>
            <a:endParaRPr lang="en-US" altLang="zh-CN" sz="2400" b="0" dirty="0">
              <a:latin typeface="Times New Roman" pitchFamily="18" charset="0"/>
              <a:ea typeface="楷体_GB2312" pitchFamily="49" charset="-122"/>
              <a:cs typeface="Arial"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E23FC1F6-F536-4FE2-943B-C920E381A50C}" type="slidenum">
              <a:rPr kumimoji="0" lang="en-US" altLang="zh-CN" sz="1400" b="0" smtClean="0">
                <a:solidFill>
                  <a:schemeClr val="accent2"/>
                </a:solidFill>
              </a:rPr>
              <a:pPr>
                <a:spcBef>
                  <a:spcPct val="0"/>
                </a:spcBef>
                <a:buClrTx/>
                <a:buSzTx/>
                <a:buFontTx/>
                <a:buNone/>
              </a:pPr>
              <a:t>79</a:t>
            </a:fld>
            <a:r>
              <a:rPr kumimoji="0" lang="en-US" altLang="zh-CN" sz="1400" b="0" smtClean="0">
                <a:solidFill>
                  <a:schemeClr val="accent2"/>
                </a:solidFill>
              </a:rPr>
              <a:t>-</a:t>
            </a:r>
          </a:p>
        </p:txBody>
      </p:sp>
      <p:sp>
        <p:nvSpPr>
          <p:cNvPr id="80899" name="Rectangle 2"/>
          <p:cNvSpPr>
            <a:spLocks noGrp="1" noChangeArrowheads="1"/>
          </p:cNvSpPr>
          <p:nvPr>
            <p:ph type="title"/>
          </p:nvPr>
        </p:nvSpPr>
        <p:spPr/>
        <p:txBody>
          <a:bodyPr/>
          <a:lstStyle/>
          <a:p>
            <a:pPr eaLnBrk="1" hangingPunct="1"/>
            <a:r>
              <a:rPr lang="zh-CN" altLang="en-US" smtClean="0"/>
              <a:t>用例规约：记录时间</a:t>
            </a:r>
            <a:r>
              <a:rPr lang="en-US" altLang="zh-CN" smtClean="0"/>
              <a:t>(</a:t>
            </a:r>
            <a:r>
              <a:rPr lang="zh-CN" altLang="en-US" smtClean="0"/>
              <a:t>续</a:t>
            </a:r>
            <a:r>
              <a:rPr lang="en-US" altLang="zh-CN" smtClean="0"/>
              <a:t>)</a:t>
            </a:r>
          </a:p>
        </p:txBody>
      </p:sp>
      <p:sp>
        <p:nvSpPr>
          <p:cNvPr id="80900" name="Rectangle 4"/>
          <p:cNvSpPr>
            <a:spLocks noChangeArrowheads="1"/>
          </p:cNvSpPr>
          <p:nvPr/>
        </p:nvSpPr>
        <p:spPr bwMode="auto">
          <a:xfrm>
            <a:off x="466725" y="1714500"/>
            <a:ext cx="8208963" cy="4524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itchFamily="2" charset="2"/>
              <a:buChar char="n"/>
              <a:tabLst>
                <a:tab pos="495300" algn="l"/>
              </a:tabLst>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tabLst>
                <a:tab pos="495300" algn="l"/>
              </a:tabLst>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tabLst>
                <a:tab pos="495300" algn="l"/>
              </a:tabLst>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tabLst>
                <a:tab pos="495300" algn="l"/>
              </a:tabLst>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tabLst>
                <a:tab pos="495300" algn="l"/>
              </a:tabLst>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tabLst>
                <a:tab pos="495300" algn="l"/>
              </a:tabLst>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tabLst>
                <a:tab pos="495300" algn="l"/>
              </a:tabLst>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tabLst>
                <a:tab pos="495300" algn="l"/>
              </a:tabLst>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tabLst>
                <a:tab pos="495300" algn="l"/>
              </a:tabLst>
              <a:defRPr kumimoji="1" sz="2000" b="1">
                <a:solidFill>
                  <a:schemeClr val="tx1"/>
                </a:solidFill>
                <a:latin typeface="Tahoma" pitchFamily="34" charset="0"/>
                <a:ea typeface="宋体" pitchFamily="2" charset="-122"/>
              </a:defRPr>
            </a:lvl9pPr>
          </a:lstStyle>
          <a:p>
            <a:pPr eaLnBrk="1" hangingPunct="1">
              <a:spcBef>
                <a:spcPct val="0"/>
              </a:spcBef>
              <a:buClrTx/>
              <a:buSzTx/>
              <a:buFont typeface="Wingdings" pitchFamily="2" charset="2"/>
              <a:buChar char=""/>
            </a:pPr>
            <a:r>
              <a:rPr lang="zh-CN" altLang="en-US" sz="2400" dirty="0">
                <a:latin typeface="Times New Roman" pitchFamily="18" charset="0"/>
              </a:rPr>
              <a:t>正常事件流：</a:t>
            </a:r>
            <a:endParaRPr lang="zh-CN" altLang="en-US" sz="2400" b="0" dirty="0"/>
          </a:p>
          <a:p>
            <a:pPr>
              <a:spcBef>
                <a:spcPct val="0"/>
              </a:spcBef>
              <a:buClrTx/>
              <a:buSzTx/>
              <a:buFontTx/>
              <a:buAutoNum type="arabicPeriod"/>
            </a:pPr>
            <a:r>
              <a:rPr lang="zh-CN" altLang="en-US" sz="2400" b="0" dirty="0">
                <a:latin typeface="Times New Roman" pitchFamily="18" charset="0"/>
                <a:ea typeface="楷体_GB2312" pitchFamily="49" charset="-122"/>
              </a:rPr>
              <a:t>雇员查看当前时间之前输入的数据；</a:t>
            </a:r>
            <a:endParaRPr lang="zh-CN" altLang="en-US" sz="2400" b="0" dirty="0">
              <a:ea typeface="楷体_GB2312" pitchFamily="49" charset="-122"/>
            </a:endParaRPr>
          </a:p>
          <a:p>
            <a:pPr>
              <a:spcBef>
                <a:spcPct val="0"/>
              </a:spcBef>
              <a:buClrTx/>
              <a:buSzTx/>
              <a:buFontTx/>
              <a:buAutoNum type="arabicPeriod"/>
            </a:pPr>
            <a:r>
              <a:rPr lang="zh-CN" altLang="en-US" sz="2400" b="0" dirty="0">
                <a:latin typeface="Times New Roman" pitchFamily="18" charset="0"/>
                <a:ea typeface="楷体_GB2312" pitchFamily="49" charset="-122"/>
              </a:rPr>
              <a:t>雇员从已有的支付号码中选择一个（这些收费代码是按客户和项目组织的）；</a:t>
            </a:r>
            <a:endParaRPr lang="zh-CN" altLang="en-US" sz="2400" b="0" dirty="0">
              <a:ea typeface="楷体_GB2312" pitchFamily="49" charset="-122"/>
            </a:endParaRPr>
          </a:p>
          <a:p>
            <a:pPr>
              <a:spcBef>
                <a:spcPct val="0"/>
              </a:spcBef>
              <a:buClrTx/>
              <a:buSzTx/>
              <a:buFontTx/>
              <a:buAutoNum type="arabicPeriod"/>
            </a:pPr>
            <a:r>
              <a:rPr lang="zh-CN" altLang="en-US" sz="2400" b="0" dirty="0">
                <a:latin typeface="Times New Roman" pitchFamily="18" charset="0"/>
                <a:ea typeface="楷体_GB2312" pitchFamily="49" charset="-122"/>
              </a:rPr>
              <a:t>雇员从当前的时间段选择一个日期；</a:t>
            </a:r>
            <a:endParaRPr lang="zh-CN" altLang="en-US" sz="2400" b="0" dirty="0">
              <a:ea typeface="楷体_GB2312" pitchFamily="49" charset="-122"/>
            </a:endParaRPr>
          </a:p>
          <a:p>
            <a:pPr>
              <a:spcBef>
                <a:spcPct val="0"/>
              </a:spcBef>
              <a:buClrTx/>
              <a:buSzTx/>
              <a:buFontTx/>
              <a:buAutoNum type="arabicPeriod"/>
            </a:pPr>
            <a:r>
              <a:rPr lang="zh-CN" altLang="en-US" sz="2400" b="0" dirty="0">
                <a:latin typeface="Times New Roman" pitchFamily="18" charset="0"/>
                <a:ea typeface="楷体_GB2312" pitchFamily="49" charset="-122"/>
              </a:rPr>
              <a:t>雇员输入以正整数表示的工时；</a:t>
            </a:r>
            <a:endParaRPr lang="zh-CN" altLang="en-US" sz="2400" b="0" dirty="0">
              <a:ea typeface="楷体_GB2312" pitchFamily="49" charset="-122"/>
            </a:endParaRPr>
          </a:p>
          <a:p>
            <a:pPr>
              <a:spcBef>
                <a:spcPct val="0"/>
              </a:spcBef>
              <a:buClrTx/>
              <a:buSzTx/>
              <a:buFontTx/>
              <a:buAutoNum type="arabicPeriod"/>
            </a:pPr>
            <a:r>
              <a:rPr lang="zh-CN" altLang="en-US" sz="2400" b="0" dirty="0">
                <a:latin typeface="Times New Roman" pitchFamily="18" charset="0"/>
                <a:ea typeface="楷体_GB2312" pitchFamily="49" charset="-122"/>
              </a:rPr>
              <a:t>系统在视图中显示这个数据。</a:t>
            </a:r>
            <a:endParaRPr lang="zh-CN" altLang="en-US" sz="2400" b="0" dirty="0">
              <a:ea typeface="楷体_GB2312" pitchFamily="49" charset="-122"/>
            </a:endParaRPr>
          </a:p>
          <a:p>
            <a:pPr>
              <a:spcBef>
                <a:spcPct val="0"/>
              </a:spcBef>
              <a:buClrTx/>
              <a:buSzTx/>
              <a:buFont typeface="Wingdings" pitchFamily="2" charset="2"/>
              <a:buChar char=""/>
            </a:pPr>
            <a:r>
              <a:rPr lang="zh-CN" altLang="en-US" sz="2400" dirty="0">
                <a:latin typeface="Times New Roman" pitchFamily="18" charset="0"/>
              </a:rPr>
              <a:t>备选事件流</a:t>
            </a:r>
            <a:r>
              <a:rPr lang="en-US" altLang="zh-CN" sz="2400" dirty="0"/>
              <a:t>1</a:t>
            </a:r>
            <a:r>
              <a:rPr lang="zh-CN" altLang="en-US" sz="2400" dirty="0">
                <a:latin typeface="Times New Roman" pitchFamily="18" charset="0"/>
              </a:rPr>
              <a:t>：</a:t>
            </a:r>
            <a:r>
              <a:rPr lang="zh-CN" altLang="en-US" sz="2400" u="sng" dirty="0">
                <a:latin typeface="Times New Roman" pitchFamily="18" charset="0"/>
              </a:rPr>
              <a:t>雇员更改他的时间</a:t>
            </a:r>
            <a:endParaRPr lang="zh-CN" altLang="en-US" sz="2400" b="0" dirty="0"/>
          </a:p>
          <a:p>
            <a:pPr>
              <a:spcBef>
                <a:spcPct val="0"/>
              </a:spcBef>
              <a:buClrTx/>
              <a:buSzTx/>
              <a:buFontTx/>
              <a:buAutoNum type="arabicPeriod"/>
            </a:pPr>
            <a:r>
              <a:rPr lang="zh-CN" altLang="en-US" sz="2400" b="0" dirty="0">
                <a:latin typeface="Times New Roman" pitchFamily="18" charset="0"/>
                <a:ea typeface="楷体_GB2312" pitchFamily="49" charset="-122"/>
              </a:rPr>
              <a:t>雇员查看当前时间之前输入的数据；</a:t>
            </a:r>
            <a:endParaRPr lang="zh-CN" altLang="en-US" sz="2400" b="0" dirty="0">
              <a:ea typeface="楷体_GB2312" pitchFamily="49" charset="-122"/>
            </a:endParaRPr>
          </a:p>
          <a:p>
            <a:pPr>
              <a:spcBef>
                <a:spcPct val="0"/>
              </a:spcBef>
              <a:buClrTx/>
              <a:buSzTx/>
              <a:buFontTx/>
              <a:buAutoNum type="arabicPeriod"/>
            </a:pPr>
            <a:r>
              <a:rPr lang="zh-CN" altLang="en-US" sz="2400" b="0" dirty="0">
                <a:latin typeface="Times New Roman" pitchFamily="18" charset="0"/>
                <a:ea typeface="楷体_GB2312" pitchFamily="49" charset="-122"/>
              </a:rPr>
              <a:t>雇员选择一个已有的条目；</a:t>
            </a:r>
            <a:endParaRPr lang="zh-CN" altLang="en-US" sz="2400" b="0" dirty="0">
              <a:ea typeface="楷体_GB2312" pitchFamily="49" charset="-122"/>
            </a:endParaRPr>
          </a:p>
          <a:p>
            <a:pPr>
              <a:spcBef>
                <a:spcPct val="0"/>
              </a:spcBef>
              <a:buClrTx/>
              <a:buSzTx/>
              <a:buFontTx/>
              <a:buAutoNum type="arabicPeriod"/>
            </a:pPr>
            <a:r>
              <a:rPr lang="zh-CN" altLang="en-US" sz="2400" b="0" dirty="0">
                <a:latin typeface="Times New Roman" pitchFamily="18" charset="0"/>
                <a:ea typeface="楷体_GB2312" pitchFamily="49" charset="-122"/>
              </a:rPr>
              <a:t>雇员改变工时；</a:t>
            </a:r>
            <a:endParaRPr lang="zh-CN" altLang="en-US" sz="2400" b="0" dirty="0">
              <a:ea typeface="楷体_GB2312" pitchFamily="49" charset="-122"/>
            </a:endParaRPr>
          </a:p>
          <a:p>
            <a:pPr>
              <a:spcBef>
                <a:spcPct val="0"/>
              </a:spcBef>
              <a:buClrTx/>
              <a:buSzTx/>
              <a:buFontTx/>
              <a:buAutoNum type="arabicPeriod"/>
            </a:pPr>
            <a:r>
              <a:rPr lang="zh-CN" altLang="en-US" sz="2400" b="0" dirty="0">
                <a:latin typeface="Times New Roman" pitchFamily="18" charset="0"/>
                <a:ea typeface="楷体_GB2312" pitchFamily="49" charset="-122"/>
              </a:rPr>
              <a:t>系统在视图中更新这个信息。</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8" name="Text Box 4"/>
          <p:cNvSpPr txBox="1">
            <a:spLocks noChangeArrowheads="1"/>
          </p:cNvSpPr>
          <p:nvPr/>
        </p:nvSpPr>
        <p:spPr bwMode="auto">
          <a:xfrm>
            <a:off x="1187450" y="1268413"/>
            <a:ext cx="1655763" cy="519112"/>
          </a:xfrm>
          <a:prstGeom prst="rect">
            <a:avLst/>
          </a:prstGeom>
          <a:noFill/>
          <a:ln w="9525">
            <a:noFill/>
            <a:miter lim="800000"/>
            <a:headEnd/>
            <a:tailEnd/>
          </a:ln>
          <a:effectLst/>
        </p:spPr>
        <p:txBody>
          <a:bodyPr>
            <a:spAutoFit/>
          </a:bodyPr>
          <a:lstStyle/>
          <a:p>
            <a:pPr eaLnBrk="1" hangingPunct="1">
              <a:spcBef>
                <a:spcPct val="50000"/>
              </a:spcBef>
              <a:defRPr/>
            </a:pPr>
            <a:r>
              <a:rPr lang="zh-CN" altLang="en-US" sz="2800" b="1">
                <a:solidFill>
                  <a:schemeClr val="tx2"/>
                </a:solidFill>
                <a:effectLst>
                  <a:outerShdw blurRad="38100" dist="38100" dir="2700000" algn="tl">
                    <a:srgbClr val="C0C0C0"/>
                  </a:outerShdw>
                </a:effectLst>
              </a:rPr>
              <a:t>认识问题</a:t>
            </a:r>
          </a:p>
        </p:txBody>
      </p:sp>
      <p:sp>
        <p:nvSpPr>
          <p:cNvPr id="625669" name="Text Box 5"/>
          <p:cNvSpPr txBox="1">
            <a:spLocks noChangeArrowheads="1"/>
          </p:cNvSpPr>
          <p:nvPr/>
        </p:nvSpPr>
        <p:spPr bwMode="auto">
          <a:xfrm>
            <a:off x="3565525" y="1268413"/>
            <a:ext cx="1655763" cy="519112"/>
          </a:xfrm>
          <a:prstGeom prst="rect">
            <a:avLst/>
          </a:prstGeom>
          <a:noFill/>
          <a:ln w="9525">
            <a:noFill/>
            <a:miter lim="800000"/>
            <a:headEnd/>
            <a:tailEnd/>
          </a:ln>
          <a:effectLst/>
        </p:spPr>
        <p:txBody>
          <a:bodyPr>
            <a:spAutoFit/>
          </a:bodyPr>
          <a:lstStyle/>
          <a:p>
            <a:pPr eaLnBrk="1" hangingPunct="1">
              <a:spcBef>
                <a:spcPct val="50000"/>
              </a:spcBef>
              <a:defRPr/>
            </a:pPr>
            <a:r>
              <a:rPr lang="zh-CN" altLang="en-US" sz="2800" b="1">
                <a:solidFill>
                  <a:schemeClr val="tx2"/>
                </a:solidFill>
                <a:effectLst>
                  <a:outerShdw blurRad="38100" dist="38100" dir="2700000" algn="tl">
                    <a:srgbClr val="C0C0C0"/>
                  </a:outerShdw>
                </a:effectLst>
              </a:rPr>
              <a:t>分析问题</a:t>
            </a:r>
          </a:p>
        </p:txBody>
      </p:sp>
      <p:sp>
        <p:nvSpPr>
          <p:cNvPr id="625670" name="Text Box 6"/>
          <p:cNvSpPr txBox="1">
            <a:spLocks noChangeArrowheads="1"/>
          </p:cNvSpPr>
          <p:nvPr/>
        </p:nvSpPr>
        <p:spPr bwMode="auto">
          <a:xfrm>
            <a:off x="6013450" y="1268413"/>
            <a:ext cx="1655763" cy="519112"/>
          </a:xfrm>
          <a:prstGeom prst="rect">
            <a:avLst/>
          </a:prstGeom>
          <a:noFill/>
          <a:ln w="9525">
            <a:noFill/>
            <a:miter lim="800000"/>
            <a:headEnd/>
            <a:tailEnd/>
          </a:ln>
          <a:effectLst/>
        </p:spPr>
        <p:txBody>
          <a:bodyPr>
            <a:spAutoFit/>
          </a:bodyPr>
          <a:lstStyle/>
          <a:p>
            <a:pPr eaLnBrk="1" hangingPunct="1">
              <a:spcBef>
                <a:spcPct val="50000"/>
              </a:spcBef>
              <a:defRPr/>
            </a:pPr>
            <a:r>
              <a:rPr kumimoji="0" lang="zh-CN" altLang="en-US" sz="2800" b="1">
                <a:solidFill>
                  <a:schemeClr val="tx2"/>
                </a:solidFill>
                <a:effectLst>
                  <a:outerShdw blurRad="38100" dist="38100" dir="2700000" algn="tl">
                    <a:srgbClr val="C0C0C0"/>
                  </a:outerShdw>
                </a:effectLst>
              </a:rPr>
              <a:t>解决问</a:t>
            </a:r>
            <a:r>
              <a:rPr lang="zh-CN" altLang="en-US" sz="2800" b="1">
                <a:solidFill>
                  <a:schemeClr val="tx2"/>
                </a:solidFill>
                <a:effectLst>
                  <a:outerShdw blurRad="38100" dist="38100" dir="2700000" algn="tl">
                    <a:srgbClr val="C0C0C0"/>
                  </a:outerShdw>
                </a:effectLst>
              </a:rPr>
              <a:t>题</a:t>
            </a:r>
          </a:p>
        </p:txBody>
      </p:sp>
      <p:sp>
        <p:nvSpPr>
          <p:cNvPr id="10245" name="AutoShape 7"/>
          <p:cNvSpPr>
            <a:spLocks noChangeArrowheads="1"/>
          </p:cNvSpPr>
          <p:nvPr/>
        </p:nvSpPr>
        <p:spPr bwMode="auto">
          <a:xfrm>
            <a:off x="2987675" y="1412875"/>
            <a:ext cx="504825" cy="288925"/>
          </a:xfrm>
          <a:prstGeom prst="rightArrow">
            <a:avLst>
              <a:gd name="adj1" fmla="val 50000"/>
              <a:gd name="adj2" fmla="val 43681"/>
            </a:avLst>
          </a:prstGeom>
          <a:solidFill>
            <a:srgbClr val="666699"/>
          </a:solidFill>
          <a:ln w="9525">
            <a:solidFill>
              <a:srgbClr val="333399"/>
            </a:solidFill>
            <a:miter lim="800000"/>
            <a:headEnd/>
            <a:tailEnd/>
          </a:ln>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b="0"/>
          </a:p>
        </p:txBody>
      </p:sp>
      <p:sp>
        <p:nvSpPr>
          <p:cNvPr id="10246" name="AutoShape 8"/>
          <p:cNvSpPr>
            <a:spLocks noChangeArrowheads="1"/>
          </p:cNvSpPr>
          <p:nvPr/>
        </p:nvSpPr>
        <p:spPr bwMode="auto">
          <a:xfrm>
            <a:off x="5364163" y="1411288"/>
            <a:ext cx="504825" cy="288925"/>
          </a:xfrm>
          <a:prstGeom prst="rightArrow">
            <a:avLst>
              <a:gd name="adj1" fmla="val 50000"/>
              <a:gd name="adj2" fmla="val 43681"/>
            </a:avLst>
          </a:prstGeom>
          <a:solidFill>
            <a:srgbClr val="666699"/>
          </a:solidFill>
          <a:ln w="9525">
            <a:solidFill>
              <a:srgbClr val="333399"/>
            </a:solidFill>
            <a:miter lim="800000"/>
            <a:headEnd/>
            <a:tailEnd/>
          </a:ln>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b="0"/>
          </a:p>
        </p:txBody>
      </p:sp>
      <p:pic>
        <p:nvPicPr>
          <p:cNvPr id="10247" name="Picture 13" descr="OF0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9363" y="1671638"/>
            <a:ext cx="1150937"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5678" name="Text Box 14"/>
          <p:cNvSpPr txBox="1">
            <a:spLocks noChangeArrowheads="1"/>
          </p:cNvSpPr>
          <p:nvPr/>
        </p:nvSpPr>
        <p:spPr bwMode="auto">
          <a:xfrm>
            <a:off x="3419872" y="2705103"/>
            <a:ext cx="4179491" cy="1200329"/>
          </a:xfrm>
          <a:prstGeom prst="rect">
            <a:avLst/>
          </a:prstGeom>
          <a:noFill/>
          <a:ln w="9525">
            <a:noFill/>
            <a:miter lim="800000"/>
            <a:headEnd/>
            <a:tailEnd/>
          </a:ln>
          <a:effectLst/>
        </p:spPr>
        <p:txBody>
          <a:bodyPr wrap="square">
            <a:spAutoFit/>
          </a:bodyPr>
          <a:lstStyle/>
          <a:p>
            <a:pPr eaLnBrk="1" hangingPunct="1">
              <a:spcBef>
                <a:spcPct val="50000"/>
              </a:spcBef>
              <a:defRPr/>
            </a:pPr>
            <a:r>
              <a:rPr lang="zh-CN" altLang="zh-CN" b="1" dirty="0">
                <a:effectLst>
                  <a:outerShdw blurRad="38100" dist="38100" dir="2700000" algn="tl">
                    <a:srgbClr val="C0C0C0"/>
                  </a:outerShdw>
                </a:effectLst>
              </a:rPr>
              <a:t>以</a:t>
            </a:r>
            <a:r>
              <a:rPr lang="zh-CN" altLang="zh-CN" b="1" u="sng" dirty="0">
                <a:solidFill>
                  <a:schemeClr val="hlink"/>
                </a:solidFill>
                <a:effectLst>
                  <a:outerShdw blurRad="38100" dist="38100" dir="2700000" algn="tl">
                    <a:srgbClr val="C0C0C0"/>
                  </a:outerShdw>
                </a:effectLst>
              </a:rPr>
              <a:t>开发者</a:t>
            </a:r>
            <a:r>
              <a:rPr lang="zh-CN" altLang="zh-CN" b="1" dirty="0">
                <a:effectLst>
                  <a:outerShdw blurRad="38100" dist="38100" dir="2700000" algn="tl">
                    <a:srgbClr val="C0C0C0"/>
                  </a:outerShdw>
                </a:effectLst>
              </a:rPr>
              <a:t>的身份站在</a:t>
            </a:r>
            <a:r>
              <a:rPr lang="zh-CN" altLang="en-US" b="1" u="sng" dirty="0">
                <a:solidFill>
                  <a:schemeClr val="hlink"/>
                </a:solidFill>
                <a:effectLst>
                  <a:outerShdw blurRad="38100" dist="38100" dir="2700000" algn="tl">
                    <a:srgbClr val="C0C0C0"/>
                  </a:outerShdw>
                </a:effectLst>
              </a:rPr>
              <a:t>开发团队</a:t>
            </a:r>
            <a:r>
              <a:rPr lang="zh-CN" altLang="zh-CN" b="1" dirty="0">
                <a:effectLst>
                  <a:outerShdw blurRad="38100" dist="38100" dir="2700000" algn="tl">
                    <a:srgbClr val="C0C0C0"/>
                  </a:outerShdw>
                </a:effectLst>
              </a:rPr>
              <a:t>的角度分析</a:t>
            </a:r>
            <a:r>
              <a:rPr lang="zh-CN" altLang="zh-CN" b="1" dirty="0" smtClean="0">
                <a:effectLst>
                  <a:outerShdw blurRad="38100" dist="38100" dir="2700000" algn="tl">
                    <a:srgbClr val="C0C0C0"/>
                  </a:outerShdw>
                </a:effectLst>
              </a:rPr>
              <a:t>问题</a:t>
            </a:r>
            <a:r>
              <a:rPr lang="zh-CN" altLang="en-US" b="1" dirty="0">
                <a:effectLst>
                  <a:outerShdw blurRad="38100" dist="38100" dir="2700000" algn="tl">
                    <a:srgbClr val="C0C0C0"/>
                  </a:outerShdw>
                </a:effectLst>
              </a:rPr>
              <a:t/>
            </a:r>
            <a:br>
              <a:rPr lang="zh-CN" altLang="en-US" b="1" dirty="0">
                <a:effectLst>
                  <a:outerShdw blurRad="38100" dist="38100" dir="2700000" algn="tl">
                    <a:srgbClr val="C0C0C0"/>
                  </a:outerShdw>
                </a:effectLst>
              </a:rPr>
            </a:br>
            <a:r>
              <a:rPr lang="zh-CN" altLang="en-US" b="1" u="sng" dirty="0" smtClean="0">
                <a:solidFill>
                  <a:srgbClr val="660066"/>
                </a:solidFill>
                <a:effectLst>
                  <a:outerShdw blurRad="38100" dist="38100" dir="2700000" algn="tl">
                    <a:srgbClr val="C0C0C0"/>
                  </a:outerShdw>
                </a:effectLst>
              </a:rPr>
              <a:t>解决需求</a:t>
            </a:r>
            <a:r>
              <a:rPr lang="en-US" altLang="zh-CN" b="1" u="sng" dirty="0">
                <a:solidFill>
                  <a:srgbClr val="660066"/>
                </a:solidFill>
                <a:effectLst>
                  <a:outerShdw blurRad="38100" dist="38100" dir="2700000" algn="tl">
                    <a:srgbClr val="C0C0C0"/>
                  </a:outerShdw>
                </a:effectLst>
                <a:latin typeface="Times New Roman"/>
              </a:rPr>
              <a:t>——</a:t>
            </a:r>
            <a:r>
              <a:rPr lang="zh-CN" altLang="en-US" b="1" u="sng" dirty="0" smtClean="0">
                <a:solidFill>
                  <a:srgbClr val="660066"/>
                </a:solidFill>
                <a:effectLst>
                  <a:outerShdw blurRad="38100" dist="38100" dir="2700000" algn="tl">
                    <a:srgbClr val="C0C0C0"/>
                  </a:outerShdw>
                </a:effectLst>
              </a:rPr>
              <a:t>面向对象设计</a:t>
            </a:r>
            <a:endParaRPr lang="en-US" altLang="zh-CN" b="1" u="sng" dirty="0">
              <a:solidFill>
                <a:srgbClr val="660066"/>
              </a:solidFill>
              <a:effectLst>
                <a:outerShdw blurRad="38100" dist="38100" dir="2700000" algn="tl">
                  <a:srgbClr val="C0C0C0"/>
                </a:outerShdw>
              </a:effectLst>
            </a:endParaRPr>
          </a:p>
        </p:txBody>
      </p:sp>
      <p:sp>
        <p:nvSpPr>
          <p:cNvPr id="10249" name="AutoShape 15"/>
          <p:cNvSpPr>
            <a:spLocks noChangeArrowheads="1"/>
          </p:cNvSpPr>
          <p:nvPr/>
        </p:nvSpPr>
        <p:spPr bwMode="auto">
          <a:xfrm>
            <a:off x="6732588" y="1771650"/>
            <a:ext cx="288925" cy="504825"/>
          </a:xfrm>
          <a:prstGeom prst="upArrow">
            <a:avLst>
              <a:gd name="adj1" fmla="val 49454"/>
              <a:gd name="adj2" fmla="val 79120"/>
            </a:avLst>
          </a:prstGeom>
          <a:solidFill>
            <a:srgbClr val="800000"/>
          </a:solidFill>
          <a:ln w="9525">
            <a:solidFill>
              <a:schemeClr val="hlink"/>
            </a:solidFill>
            <a:miter lim="800000"/>
            <a:headEnd/>
            <a:tailEnd/>
          </a:ln>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b="0"/>
          </a:p>
        </p:txBody>
      </p:sp>
      <p:pic>
        <p:nvPicPr>
          <p:cNvPr id="10250" name="Picture 17" descr="HU0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5600" y="3933825"/>
            <a:ext cx="3168650" cy="205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5682" name="Text Box 18"/>
          <p:cNvSpPr txBox="1">
            <a:spLocks noChangeArrowheads="1"/>
          </p:cNvSpPr>
          <p:nvPr/>
        </p:nvSpPr>
        <p:spPr bwMode="auto">
          <a:xfrm>
            <a:off x="5435600" y="5876925"/>
            <a:ext cx="2808288" cy="457200"/>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b="1">
                <a:effectLst>
                  <a:outerShdw blurRad="38100" dist="38100" dir="2700000" algn="tl">
                    <a:srgbClr val="C0C0C0"/>
                  </a:outerShdw>
                </a:effectLst>
              </a:rPr>
              <a:t>开发团队</a:t>
            </a:r>
            <a:r>
              <a:rPr lang="en-US" altLang="zh-CN" b="1">
                <a:effectLst>
                  <a:outerShdw blurRad="38100" dist="38100" dir="2700000" algn="tl">
                    <a:srgbClr val="C0C0C0"/>
                  </a:outerShdw>
                </a:effectLst>
              </a:rPr>
              <a:t>(</a:t>
            </a:r>
            <a:r>
              <a:rPr lang="zh-CN" altLang="en-US" b="1">
                <a:effectLst>
                  <a:outerShdw blurRad="38100" dist="38100" dir="2700000" algn="tl">
                    <a:srgbClr val="C0C0C0"/>
                  </a:outerShdw>
                </a:effectLst>
              </a:rPr>
              <a:t>解决问题</a:t>
            </a:r>
            <a:r>
              <a:rPr lang="en-US" altLang="zh-CN" b="1">
                <a:effectLst>
                  <a:outerShdw blurRad="38100" dist="38100" dir="2700000" algn="tl">
                    <a:srgbClr val="C0C0C0"/>
                  </a:outerShdw>
                </a:effectLst>
              </a:rPr>
              <a:t>)</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5619266B-CCB6-438D-9DE5-90A5DD31D999}" type="slidenum">
              <a:rPr kumimoji="0" lang="en-US" altLang="zh-CN" sz="1400" b="0" smtClean="0">
                <a:solidFill>
                  <a:schemeClr val="accent2"/>
                </a:solidFill>
              </a:rPr>
              <a:pPr>
                <a:spcBef>
                  <a:spcPct val="0"/>
                </a:spcBef>
                <a:buClrTx/>
                <a:buSzTx/>
                <a:buFontTx/>
                <a:buNone/>
              </a:pPr>
              <a:t>80</a:t>
            </a:fld>
            <a:r>
              <a:rPr kumimoji="0" lang="en-US" altLang="zh-CN" sz="1400" b="0" smtClean="0">
                <a:solidFill>
                  <a:schemeClr val="accent2"/>
                </a:solidFill>
              </a:rPr>
              <a:t>-</a:t>
            </a:r>
          </a:p>
        </p:txBody>
      </p:sp>
      <p:sp>
        <p:nvSpPr>
          <p:cNvPr id="81923" name="Rectangle 2"/>
          <p:cNvSpPr>
            <a:spLocks noGrp="1" noChangeArrowheads="1"/>
          </p:cNvSpPr>
          <p:nvPr>
            <p:ph type="title"/>
          </p:nvPr>
        </p:nvSpPr>
        <p:spPr/>
        <p:txBody>
          <a:bodyPr/>
          <a:lstStyle/>
          <a:p>
            <a:pPr eaLnBrk="1" hangingPunct="1"/>
            <a:r>
              <a:rPr lang="zh-CN" altLang="en-US" smtClean="0"/>
              <a:t>用例规约：记录时间</a:t>
            </a:r>
            <a:r>
              <a:rPr lang="en-US" altLang="zh-CN" smtClean="0"/>
              <a:t>(</a:t>
            </a:r>
            <a:r>
              <a:rPr lang="zh-CN" altLang="en-US" smtClean="0"/>
              <a:t>续</a:t>
            </a:r>
            <a:r>
              <a:rPr lang="en-US" altLang="zh-CN" smtClean="0"/>
              <a:t>)</a:t>
            </a:r>
            <a:endParaRPr lang="zh-CN" altLang="en-US" smtClean="0"/>
          </a:p>
        </p:txBody>
      </p:sp>
      <p:sp>
        <p:nvSpPr>
          <p:cNvPr id="81924" name="Rectangle 4"/>
          <p:cNvSpPr>
            <a:spLocks noChangeArrowheads="1"/>
          </p:cNvSpPr>
          <p:nvPr/>
        </p:nvSpPr>
        <p:spPr bwMode="auto">
          <a:xfrm>
            <a:off x="467544" y="1916832"/>
            <a:ext cx="8064574" cy="230832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itchFamily="2" charset="2"/>
              <a:buChar char="n"/>
              <a:tabLst>
                <a:tab pos="533400" algn="l"/>
              </a:tabLst>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tabLst>
                <a:tab pos="533400" algn="l"/>
              </a:tabLst>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tabLst>
                <a:tab pos="533400" algn="l"/>
              </a:tabLst>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tabLst>
                <a:tab pos="533400" algn="l"/>
              </a:tabLst>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tabLst>
                <a:tab pos="533400" algn="l"/>
              </a:tabLst>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tabLst>
                <a:tab pos="533400" algn="l"/>
              </a:tabLst>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tabLst>
                <a:tab pos="533400" algn="l"/>
              </a:tabLst>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tabLst>
                <a:tab pos="533400" algn="l"/>
              </a:tabLst>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tabLst>
                <a:tab pos="533400" algn="l"/>
              </a:tabLst>
              <a:defRPr kumimoji="1" sz="2000" b="1">
                <a:solidFill>
                  <a:schemeClr val="tx1"/>
                </a:solidFill>
                <a:latin typeface="Tahoma" pitchFamily="34" charset="0"/>
                <a:ea typeface="宋体" pitchFamily="2" charset="-122"/>
              </a:defRPr>
            </a:lvl9pPr>
          </a:lstStyle>
          <a:p>
            <a:pPr algn="just" eaLnBrk="1" hangingPunct="1">
              <a:spcBef>
                <a:spcPct val="0"/>
              </a:spcBef>
              <a:buClrTx/>
              <a:buSzTx/>
              <a:buFont typeface="Wingdings" pitchFamily="2" charset="2"/>
              <a:buChar char=""/>
            </a:pPr>
            <a:r>
              <a:rPr lang="zh-CN" altLang="en-US" sz="2400" dirty="0">
                <a:latin typeface="Times New Roman" pitchFamily="18" charset="0"/>
              </a:rPr>
              <a:t>非功能需求：</a:t>
            </a:r>
            <a:r>
              <a:rPr lang="zh-CN" altLang="en-US" sz="2400" b="0" dirty="0">
                <a:latin typeface="Times New Roman" pitchFamily="18" charset="0"/>
                <a:ea typeface="楷体_GB2312" pitchFamily="49" charset="-122"/>
              </a:rPr>
              <a:t>无</a:t>
            </a:r>
            <a:endParaRPr lang="zh-CN" altLang="en-US" sz="2400" b="0" dirty="0">
              <a:ea typeface="楷体_GB2312" pitchFamily="49" charset="-122"/>
            </a:endParaRPr>
          </a:p>
          <a:p>
            <a:pPr algn="just">
              <a:spcBef>
                <a:spcPct val="0"/>
              </a:spcBef>
              <a:buClrTx/>
              <a:buSzTx/>
              <a:buFont typeface="Wingdings" pitchFamily="2" charset="2"/>
              <a:buChar char=""/>
            </a:pPr>
            <a:r>
              <a:rPr lang="zh-CN" altLang="en-US" sz="2400" dirty="0">
                <a:latin typeface="Times New Roman" pitchFamily="18" charset="0"/>
              </a:rPr>
              <a:t>设计约束：</a:t>
            </a:r>
            <a:r>
              <a:rPr lang="zh-CN" altLang="en-US" sz="2400" b="0" dirty="0">
                <a:latin typeface="Times New Roman" pitchFamily="18" charset="0"/>
                <a:ea typeface="楷体_GB2312" pitchFamily="49" charset="-122"/>
              </a:rPr>
              <a:t>无</a:t>
            </a:r>
            <a:endParaRPr lang="zh-CN" altLang="en-US" sz="2400" b="0" dirty="0">
              <a:ea typeface="楷体_GB2312" pitchFamily="49" charset="-122"/>
            </a:endParaRPr>
          </a:p>
          <a:p>
            <a:pPr algn="just">
              <a:spcBef>
                <a:spcPct val="0"/>
              </a:spcBef>
              <a:buClrTx/>
              <a:buSzTx/>
              <a:buFont typeface="Wingdings" pitchFamily="2" charset="2"/>
              <a:buChar char=""/>
            </a:pPr>
            <a:r>
              <a:rPr lang="zh-CN" altLang="en-US" sz="2400" dirty="0">
                <a:latin typeface="Times New Roman" pitchFamily="18" charset="0"/>
              </a:rPr>
              <a:t>部署约束：</a:t>
            </a:r>
            <a:r>
              <a:rPr lang="zh-CN" altLang="en-US" sz="2400" b="0" dirty="0">
                <a:latin typeface="楷体_GB2312" pitchFamily="49" charset="-122"/>
                <a:ea typeface="楷体_GB2312" pitchFamily="49" charset="-122"/>
              </a:rPr>
              <a:t>用户可以从客户端或雇员的家中访问到</a:t>
            </a:r>
            <a:r>
              <a:rPr lang="zh-CN" altLang="en-US" sz="2400" b="0" dirty="0">
                <a:latin typeface="Times New Roman" pitchFamily="18" charset="0"/>
                <a:ea typeface="楷体_GB2312" pitchFamily="49" charset="-122"/>
              </a:rPr>
              <a:t>“</a:t>
            </a:r>
            <a:r>
              <a:rPr lang="en-US" altLang="zh-CN" sz="2400" b="0" dirty="0">
                <a:latin typeface="楷体_GB2312" pitchFamily="49" charset="-122"/>
                <a:ea typeface="楷体_GB2312" pitchFamily="49" charset="-122"/>
              </a:rPr>
              <a:t>Record Time</a:t>
            </a:r>
            <a:r>
              <a:rPr lang="en-US" altLang="zh-CN" sz="2400" b="0" dirty="0">
                <a:latin typeface="Times New Roman" pitchFamily="18" charset="0"/>
                <a:ea typeface="楷体_GB2312" pitchFamily="49" charset="-122"/>
              </a:rPr>
              <a:t>”</a:t>
            </a:r>
            <a:r>
              <a:rPr lang="zh-CN" altLang="en-US" sz="2400" b="0" dirty="0">
                <a:latin typeface="楷体_GB2312" pitchFamily="49" charset="-122"/>
                <a:ea typeface="楷体_GB2312" pitchFamily="49" charset="-122"/>
              </a:rPr>
              <a:t>用例，如果是从客户端访问，则要考虑到客户端的防火墙</a:t>
            </a:r>
          </a:p>
          <a:p>
            <a:pPr algn="just">
              <a:spcBef>
                <a:spcPct val="0"/>
              </a:spcBef>
              <a:buClrTx/>
              <a:buSzTx/>
              <a:buFont typeface="Wingdings" pitchFamily="2" charset="2"/>
              <a:buChar char=""/>
            </a:pPr>
            <a:r>
              <a:rPr lang="zh-CN" altLang="en-US" sz="2400" dirty="0">
                <a:latin typeface="Times New Roman" pitchFamily="18" charset="0"/>
              </a:rPr>
              <a:t>未解决的问题</a:t>
            </a:r>
            <a:r>
              <a:rPr lang="zh-CN" altLang="en-US" sz="2400" b="0" dirty="0"/>
              <a:t>：无</a:t>
            </a:r>
            <a:endParaRPr lang="en-US" altLang="zh-CN" sz="2400" dirty="0">
              <a:latin typeface="Times New Roman" pitchFamily="18"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095C58A5-5472-4DBA-897B-1A9315A5BBA7}" type="slidenum">
              <a:rPr kumimoji="0" lang="en-US" altLang="zh-CN" sz="1400" b="0" smtClean="0">
                <a:solidFill>
                  <a:schemeClr val="accent2"/>
                </a:solidFill>
              </a:rPr>
              <a:pPr>
                <a:spcBef>
                  <a:spcPct val="0"/>
                </a:spcBef>
                <a:buClrTx/>
                <a:buSzTx/>
                <a:buFontTx/>
                <a:buNone/>
              </a:pPr>
              <a:t>81</a:t>
            </a:fld>
            <a:r>
              <a:rPr kumimoji="0" lang="en-US" altLang="zh-CN" sz="1400" b="0" smtClean="0">
                <a:solidFill>
                  <a:schemeClr val="accent2"/>
                </a:solidFill>
              </a:rPr>
              <a:t>-</a:t>
            </a:r>
          </a:p>
        </p:txBody>
      </p:sp>
      <p:sp>
        <p:nvSpPr>
          <p:cNvPr id="82947" name="Rectangle 2"/>
          <p:cNvSpPr>
            <a:spLocks noGrp="1" noChangeArrowheads="1"/>
          </p:cNvSpPr>
          <p:nvPr>
            <p:ph type="title"/>
          </p:nvPr>
        </p:nvSpPr>
        <p:spPr/>
        <p:txBody>
          <a:bodyPr/>
          <a:lstStyle/>
          <a:p>
            <a:pPr eaLnBrk="1" hangingPunct="1"/>
            <a:r>
              <a:rPr lang="zh-CN" altLang="en-US" dirty="0" smtClean="0"/>
              <a:t>活动图</a:t>
            </a:r>
            <a:r>
              <a:rPr lang="en-US" altLang="zh-CN" dirty="0"/>
              <a:t>——</a:t>
            </a:r>
            <a:r>
              <a:rPr lang="zh-CN" altLang="en-US" dirty="0" smtClean="0"/>
              <a:t>推荐的使用场合</a:t>
            </a:r>
            <a:endParaRPr lang="en-US" altLang="zh-CN" dirty="0" smtClean="0"/>
          </a:p>
        </p:txBody>
      </p:sp>
      <p:sp>
        <p:nvSpPr>
          <p:cNvPr id="560131" name="Rectangle 3"/>
          <p:cNvSpPr>
            <a:spLocks noGrp="1" noChangeArrowheads="1"/>
          </p:cNvSpPr>
          <p:nvPr>
            <p:ph type="body" idx="1"/>
          </p:nvPr>
        </p:nvSpPr>
        <p:spPr>
          <a:xfrm>
            <a:off x="615950" y="1628775"/>
            <a:ext cx="7772400" cy="4465638"/>
          </a:xfrm>
        </p:spPr>
        <p:txBody>
          <a:bodyPr/>
          <a:lstStyle/>
          <a:p>
            <a:pPr algn="just" eaLnBrk="1" hangingPunct="1">
              <a:lnSpc>
                <a:spcPct val="110000"/>
              </a:lnSpc>
              <a:defRPr/>
            </a:pPr>
            <a:r>
              <a:rPr lang="zh-CN" altLang="en-US" sz="2800" dirty="0" smtClean="0">
                <a:solidFill>
                  <a:schemeClr val="hlink"/>
                </a:solidFill>
                <a:effectLst>
                  <a:outerShdw blurRad="38100" dist="38100" dir="2700000" algn="tl">
                    <a:srgbClr val="C0C0C0"/>
                  </a:outerShdw>
                </a:effectLst>
              </a:rPr>
              <a:t>分析用例：</a:t>
            </a:r>
            <a:r>
              <a:rPr lang="zh-CN" altLang="en-US" sz="2800" dirty="0" smtClean="0"/>
              <a:t>能直观清晰地分析用例，了解应当采取哪些动作以及这些动作之间的依赖关系。一张完整的活动图是所有用例的集成图</a:t>
            </a:r>
          </a:p>
          <a:p>
            <a:pPr algn="just" eaLnBrk="1" hangingPunct="1">
              <a:lnSpc>
                <a:spcPct val="110000"/>
              </a:lnSpc>
              <a:defRPr/>
            </a:pPr>
            <a:r>
              <a:rPr lang="zh-CN" altLang="en-US" sz="2800" dirty="0" smtClean="0">
                <a:solidFill>
                  <a:schemeClr val="hlink"/>
                </a:solidFill>
                <a:effectLst>
                  <a:outerShdw blurRad="38100" dist="38100" dir="2700000" algn="tl">
                    <a:srgbClr val="C0C0C0"/>
                  </a:outerShdw>
                </a:effectLst>
              </a:rPr>
              <a:t>理解牵涉多个用例的工作流：</a:t>
            </a:r>
            <a:r>
              <a:rPr lang="zh-CN" altLang="en-US" sz="2800" dirty="0" smtClean="0"/>
              <a:t>在难以区分不同用例而对整个系统的工作过程又十分清楚时，可以先构造活动图</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60213EFB-2FC3-4138-AB84-B1DF67D17FA7}" type="slidenum">
              <a:rPr kumimoji="0" lang="en-US" altLang="zh-CN" sz="1400" b="0" smtClean="0">
                <a:solidFill>
                  <a:schemeClr val="accent2"/>
                </a:solidFill>
              </a:rPr>
              <a:pPr>
                <a:spcBef>
                  <a:spcPct val="0"/>
                </a:spcBef>
                <a:buClrTx/>
                <a:buSzTx/>
                <a:buFontTx/>
                <a:buNone/>
              </a:pPr>
              <a:t>82</a:t>
            </a:fld>
            <a:r>
              <a:rPr kumimoji="0" lang="en-US" altLang="zh-CN" sz="1400" b="0" smtClean="0">
                <a:solidFill>
                  <a:schemeClr val="accent2"/>
                </a:solidFill>
              </a:rPr>
              <a:t>-</a:t>
            </a:r>
          </a:p>
        </p:txBody>
      </p:sp>
      <p:sp>
        <p:nvSpPr>
          <p:cNvPr id="83971" name="Rectangle 2"/>
          <p:cNvSpPr>
            <a:spLocks noGrp="1" noChangeArrowheads="1"/>
          </p:cNvSpPr>
          <p:nvPr>
            <p:ph type="title"/>
          </p:nvPr>
        </p:nvSpPr>
        <p:spPr/>
        <p:txBody>
          <a:bodyPr/>
          <a:lstStyle/>
          <a:p>
            <a:pPr eaLnBrk="1" hangingPunct="1"/>
            <a:r>
              <a:rPr lang="zh-CN" altLang="en-US" dirty="0" smtClean="0"/>
              <a:t>活动图</a:t>
            </a:r>
            <a:r>
              <a:rPr lang="en-US" altLang="zh-CN" dirty="0"/>
              <a:t>——</a:t>
            </a:r>
            <a:r>
              <a:rPr lang="zh-CN" altLang="en-US" dirty="0" smtClean="0"/>
              <a:t>简述用例流程</a:t>
            </a:r>
            <a:endParaRPr lang="en-US" altLang="zh-CN" dirty="0" smtClean="0"/>
          </a:p>
        </p:txBody>
      </p:sp>
      <p:pic>
        <p:nvPicPr>
          <p:cNvPr id="8397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881063"/>
            <a:ext cx="6337300" cy="597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3" name="AutoShape 0"/>
          <p:cNvSpPr>
            <a:spLocks noChangeArrowheads="1"/>
          </p:cNvSpPr>
          <p:nvPr/>
        </p:nvSpPr>
        <p:spPr bwMode="auto">
          <a:xfrm>
            <a:off x="395288" y="2924175"/>
            <a:ext cx="2160587" cy="1081088"/>
          </a:xfrm>
          <a:prstGeom prst="cloudCallout">
            <a:avLst>
              <a:gd name="adj1" fmla="val 59403"/>
              <a:gd name="adj2" fmla="val -81866"/>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eaLnBrk="1" hangingPunct="1">
              <a:spcBef>
                <a:spcPct val="0"/>
              </a:spcBef>
              <a:buClrTx/>
              <a:buSzTx/>
              <a:buFontTx/>
              <a:buNone/>
            </a:pPr>
            <a:r>
              <a:rPr lang="zh-CN" altLang="en-US" sz="2400"/>
              <a:t>目的</a:t>
            </a:r>
            <a:r>
              <a:rPr lang="en-US" altLang="zh-CN" sz="2400"/>
              <a:t>:</a:t>
            </a:r>
            <a:r>
              <a:rPr lang="zh-CN" altLang="en-US" sz="2400"/>
              <a:t>分析用例</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90E79BE2-B024-432E-BD8A-E937C1C007ED}" type="slidenum">
              <a:rPr kumimoji="0" lang="en-US" altLang="zh-CN" sz="1400" b="0" smtClean="0">
                <a:solidFill>
                  <a:schemeClr val="accent2"/>
                </a:solidFill>
              </a:rPr>
              <a:pPr>
                <a:spcBef>
                  <a:spcPct val="0"/>
                </a:spcBef>
                <a:buClrTx/>
                <a:buSzTx/>
                <a:buFontTx/>
                <a:buNone/>
              </a:pPr>
              <a:t>83</a:t>
            </a:fld>
            <a:r>
              <a:rPr kumimoji="0" lang="en-US" altLang="zh-CN" sz="1400" b="0" smtClean="0">
                <a:solidFill>
                  <a:schemeClr val="accent2"/>
                </a:solidFill>
              </a:rPr>
              <a:t>-</a:t>
            </a:r>
          </a:p>
        </p:txBody>
      </p:sp>
      <p:sp>
        <p:nvSpPr>
          <p:cNvPr id="84995" name="Rectangle 2"/>
          <p:cNvSpPr>
            <a:spLocks noGrp="1" noChangeArrowheads="1"/>
          </p:cNvSpPr>
          <p:nvPr>
            <p:ph type="title"/>
          </p:nvPr>
        </p:nvSpPr>
        <p:spPr/>
        <p:txBody>
          <a:bodyPr/>
          <a:lstStyle/>
          <a:p>
            <a:pPr eaLnBrk="1" hangingPunct="1"/>
            <a:r>
              <a:rPr lang="zh-CN" altLang="en-US" dirty="0" smtClean="0"/>
              <a:t>基于用例的</a:t>
            </a:r>
            <a:r>
              <a:rPr lang="zh-CN" altLang="en-US" dirty="0"/>
              <a:t>需求建模过程</a:t>
            </a:r>
            <a:endParaRPr lang="zh-CN" altLang="en-US" dirty="0" smtClean="0"/>
          </a:p>
        </p:txBody>
      </p:sp>
      <p:sp>
        <p:nvSpPr>
          <p:cNvPr id="533507" name="Rectangle 3"/>
          <p:cNvSpPr>
            <a:spLocks noGrp="1" noChangeArrowheads="1"/>
          </p:cNvSpPr>
          <p:nvPr>
            <p:ph type="body" idx="1"/>
          </p:nvPr>
        </p:nvSpPr>
        <p:spPr/>
        <p:txBody>
          <a:bodyPr/>
          <a:lstStyle/>
          <a:p>
            <a:pPr eaLnBrk="1" hangingPunct="1">
              <a:lnSpc>
                <a:spcPct val="90000"/>
              </a:lnSpc>
              <a:defRPr/>
            </a:pPr>
            <a:r>
              <a:rPr lang="en-US" altLang="zh-CN" sz="2800" dirty="0" smtClean="0"/>
              <a:t>1. </a:t>
            </a:r>
            <a:r>
              <a:rPr lang="zh-CN" altLang="en-US" sz="2800" dirty="0" smtClean="0"/>
              <a:t>获取原始需求</a:t>
            </a:r>
            <a:endParaRPr lang="en-US" altLang="zh-CN" sz="2800" dirty="0" smtClean="0"/>
          </a:p>
          <a:p>
            <a:pPr eaLnBrk="1" hangingPunct="1">
              <a:lnSpc>
                <a:spcPct val="90000"/>
              </a:lnSpc>
              <a:defRPr/>
            </a:pPr>
            <a:r>
              <a:rPr kumimoji="0" lang="en-US" altLang="zh-CN" sz="2800" dirty="0" smtClean="0"/>
              <a:t>2. </a:t>
            </a:r>
            <a:r>
              <a:rPr kumimoji="0" lang="zh-CN" altLang="en-US" sz="2800" dirty="0" smtClean="0"/>
              <a:t>开发一个可以理解的需求</a:t>
            </a:r>
            <a:endParaRPr kumimoji="0" lang="en-US" altLang="zh-CN" sz="2800" dirty="0" smtClean="0"/>
          </a:p>
          <a:p>
            <a:pPr lvl="1" eaLnBrk="1" hangingPunct="1">
              <a:lnSpc>
                <a:spcPct val="90000"/>
              </a:lnSpc>
              <a:defRPr/>
            </a:pPr>
            <a:r>
              <a:rPr kumimoji="0" lang="en-US" altLang="zh-CN" sz="2400" dirty="0" smtClean="0"/>
              <a:t>2.1 </a:t>
            </a:r>
            <a:r>
              <a:rPr kumimoji="0" lang="zh-CN" altLang="en-US" sz="2400" dirty="0" smtClean="0"/>
              <a:t>识别参与者</a:t>
            </a:r>
          </a:p>
          <a:p>
            <a:pPr lvl="1" eaLnBrk="1" hangingPunct="1">
              <a:lnSpc>
                <a:spcPct val="90000"/>
              </a:lnSpc>
              <a:defRPr/>
            </a:pPr>
            <a:r>
              <a:rPr kumimoji="0" lang="en-US" altLang="zh-CN" sz="2400" dirty="0" smtClean="0"/>
              <a:t>2.2 </a:t>
            </a:r>
            <a:r>
              <a:rPr kumimoji="0" lang="zh-CN" altLang="en-US" sz="2400" dirty="0" smtClean="0"/>
              <a:t>识别用例</a:t>
            </a:r>
          </a:p>
          <a:p>
            <a:pPr lvl="1" eaLnBrk="1" hangingPunct="1">
              <a:lnSpc>
                <a:spcPct val="90000"/>
              </a:lnSpc>
              <a:defRPr/>
            </a:pPr>
            <a:r>
              <a:rPr kumimoji="0" lang="en-US" altLang="zh-CN" sz="2400" dirty="0" smtClean="0"/>
              <a:t>2.3 </a:t>
            </a:r>
            <a:r>
              <a:rPr kumimoji="0" lang="zh-CN" altLang="en-US" sz="2400" dirty="0" smtClean="0"/>
              <a:t>构建用例图</a:t>
            </a:r>
            <a:endParaRPr kumimoji="0" lang="en-US" altLang="zh-CN" sz="2400" dirty="0" smtClean="0"/>
          </a:p>
          <a:p>
            <a:pPr eaLnBrk="1" hangingPunct="1">
              <a:lnSpc>
                <a:spcPct val="90000"/>
              </a:lnSpc>
              <a:defRPr/>
            </a:pPr>
            <a:r>
              <a:rPr kumimoji="0" lang="en-US" altLang="zh-CN" sz="2800" dirty="0" smtClean="0"/>
              <a:t>3 </a:t>
            </a:r>
            <a:r>
              <a:rPr kumimoji="0" lang="zh-CN" altLang="en-US" sz="2800" dirty="0" smtClean="0"/>
              <a:t>详细、完整地描述需求</a:t>
            </a:r>
            <a:endParaRPr kumimoji="0" lang="en-US" altLang="zh-CN" sz="2800" dirty="0" smtClean="0"/>
          </a:p>
          <a:p>
            <a:pPr lvl="1" eaLnBrk="1" hangingPunct="1">
              <a:lnSpc>
                <a:spcPct val="90000"/>
              </a:lnSpc>
              <a:defRPr/>
            </a:pPr>
            <a:r>
              <a:rPr kumimoji="0" lang="zh-CN" altLang="en-US" sz="2400" dirty="0" smtClean="0"/>
              <a:t>进行用例阐述</a:t>
            </a:r>
          </a:p>
          <a:p>
            <a:pPr eaLnBrk="1" hangingPunct="1">
              <a:lnSpc>
                <a:spcPct val="90000"/>
              </a:lnSpc>
              <a:defRPr/>
            </a:pPr>
            <a:r>
              <a:rPr kumimoji="0" lang="en-US" altLang="zh-CN" sz="2800" u="sng" dirty="0" smtClean="0">
                <a:solidFill>
                  <a:schemeClr val="hlink"/>
                </a:solidFill>
                <a:effectLst>
                  <a:outerShdw blurRad="38100" dist="38100" dir="2700000" algn="tl">
                    <a:srgbClr val="C0C0C0"/>
                  </a:outerShdw>
                </a:effectLst>
              </a:rPr>
              <a:t>4 </a:t>
            </a:r>
            <a:r>
              <a:rPr kumimoji="0" lang="zh-CN" altLang="en-US" sz="2800" u="sng" dirty="0" smtClean="0">
                <a:solidFill>
                  <a:schemeClr val="hlink"/>
                </a:solidFill>
                <a:effectLst>
                  <a:outerShdw blurRad="38100" dist="38100" dir="2700000" algn="tl">
                    <a:srgbClr val="C0C0C0"/>
                  </a:outerShdw>
                </a:effectLst>
              </a:rPr>
              <a:t>重构用例模型</a:t>
            </a:r>
            <a:endParaRPr kumimoji="0" lang="en-US" altLang="zh-CN" sz="2800" u="sng" dirty="0" smtClean="0">
              <a:solidFill>
                <a:schemeClr val="hlink"/>
              </a:solidFill>
              <a:effectLst>
                <a:outerShdw blurRad="38100" dist="38100" dir="2700000" algn="tl">
                  <a:srgbClr val="C0C0C0"/>
                </a:outerShdw>
              </a:effectLst>
            </a:endParaRPr>
          </a:p>
          <a:p>
            <a:pPr lvl="1" eaLnBrk="1" hangingPunct="1">
              <a:lnSpc>
                <a:spcPct val="90000"/>
              </a:lnSpc>
              <a:defRPr/>
            </a:pPr>
            <a:r>
              <a:rPr kumimoji="0" lang="en-US" altLang="zh-CN" sz="2400" dirty="0" smtClean="0"/>
              <a:t>4.1 </a:t>
            </a:r>
            <a:r>
              <a:rPr kumimoji="0" lang="zh-CN" altLang="en-US" sz="2400" dirty="0" smtClean="0"/>
              <a:t>识别用例间的关系</a:t>
            </a:r>
          </a:p>
          <a:p>
            <a:pPr lvl="1" eaLnBrk="1" hangingPunct="1">
              <a:lnSpc>
                <a:spcPct val="90000"/>
              </a:lnSpc>
              <a:defRPr/>
            </a:pPr>
            <a:r>
              <a:rPr kumimoji="0" lang="en-US" altLang="zh-CN" sz="2400" dirty="0" smtClean="0"/>
              <a:t>4.2 </a:t>
            </a:r>
            <a:r>
              <a:rPr kumimoji="0" lang="zh-CN" altLang="en-US" sz="2400" dirty="0" smtClean="0"/>
              <a:t>对用例进行组织和分包</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557213" indent="-214313">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857250" indent="-17145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200150" indent="-17145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1543050" indent="-17145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0002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4574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29146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3718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900" b="0" smtClean="0">
                <a:solidFill>
                  <a:srgbClr val="4D4D4D"/>
                </a:solidFill>
                <a:latin typeface="Arial" charset="0"/>
              </a:rPr>
              <a:t>-</a:t>
            </a:r>
            <a:fld id="{B52299F9-D488-48D5-AA0C-161CABB7B1C1}" type="slidenum">
              <a:rPr lang="en-US" altLang="zh-CN" sz="900" b="0" smtClean="0">
                <a:solidFill>
                  <a:srgbClr val="4D4D4D"/>
                </a:solidFill>
                <a:latin typeface="Arial" charset="0"/>
              </a:rPr>
              <a:pPr eaLnBrk="1" hangingPunct="1">
                <a:spcBef>
                  <a:spcPct val="0"/>
                </a:spcBef>
                <a:buClrTx/>
                <a:buSzTx/>
                <a:buFontTx/>
                <a:buNone/>
              </a:pPr>
              <a:t>84</a:t>
            </a:fld>
            <a:r>
              <a:rPr lang="en-US" altLang="zh-CN" sz="900" b="0" smtClean="0">
                <a:solidFill>
                  <a:srgbClr val="4D4D4D"/>
                </a:solidFill>
                <a:latin typeface="Arial" charset="0"/>
              </a:rPr>
              <a:t>-</a:t>
            </a:r>
          </a:p>
        </p:txBody>
      </p:sp>
      <p:sp>
        <p:nvSpPr>
          <p:cNvPr id="86019" name="Rectangle 2"/>
          <p:cNvSpPr>
            <a:spLocks noGrp="1" noChangeArrowheads="1"/>
          </p:cNvSpPr>
          <p:nvPr>
            <p:ph type="title"/>
          </p:nvPr>
        </p:nvSpPr>
        <p:spPr/>
        <p:txBody>
          <a:bodyPr/>
          <a:lstStyle/>
          <a:p>
            <a:pPr eaLnBrk="1" hangingPunct="1"/>
            <a:r>
              <a:rPr lang="en-US" altLang="zh-CN" smtClean="0"/>
              <a:t>4.1 </a:t>
            </a:r>
            <a:r>
              <a:rPr lang="zh-CN" altLang="en-US" smtClean="0"/>
              <a:t>用例关系</a:t>
            </a:r>
          </a:p>
        </p:txBody>
      </p:sp>
      <p:grpSp>
        <p:nvGrpSpPr>
          <p:cNvPr id="86020" name="Group 3"/>
          <p:cNvGrpSpPr>
            <a:grpSpLocks/>
          </p:cNvGrpSpPr>
          <p:nvPr/>
        </p:nvGrpSpPr>
        <p:grpSpPr bwMode="auto">
          <a:xfrm>
            <a:off x="2736850" y="2347913"/>
            <a:ext cx="1457325" cy="301625"/>
            <a:chOff x="2699" y="1067"/>
            <a:chExt cx="1224" cy="252"/>
          </a:xfrm>
        </p:grpSpPr>
        <p:sp>
          <p:nvSpPr>
            <p:cNvPr id="86030" name="Line 4"/>
            <p:cNvSpPr>
              <a:spLocks noChangeShapeType="1"/>
            </p:cNvSpPr>
            <p:nvPr/>
          </p:nvSpPr>
          <p:spPr bwMode="auto">
            <a:xfrm flipV="1">
              <a:off x="2744" y="1298"/>
              <a:ext cx="1179" cy="0"/>
            </a:xfrm>
            <a:prstGeom prst="line">
              <a:avLst/>
            </a:prstGeom>
            <a:noFill/>
            <a:ln w="28575">
              <a:solidFill>
                <a:srgbClr val="0000CC"/>
              </a:solidFill>
              <a:prstDash val="sysDot"/>
              <a:round/>
              <a:headE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103439" name="Text Box 5"/>
            <p:cNvSpPr txBox="1">
              <a:spLocks noChangeArrowheads="1"/>
            </p:cNvSpPr>
            <p:nvPr/>
          </p:nvSpPr>
          <p:spPr bwMode="auto">
            <a:xfrm>
              <a:off x="2699" y="1067"/>
              <a:ext cx="113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defRPr/>
              </a:pPr>
              <a:r>
                <a:rPr kumimoji="0" lang="en-US" altLang="zh-CN" sz="1350" b="0" dirty="0">
                  <a:latin typeface="Verdana" pitchFamily="34" charset="0"/>
                </a:rPr>
                <a:t>&lt;&lt;include&gt;&gt;</a:t>
              </a:r>
            </a:p>
          </p:txBody>
        </p:sp>
      </p:grpSp>
      <p:grpSp>
        <p:nvGrpSpPr>
          <p:cNvPr id="86021" name="Group 6"/>
          <p:cNvGrpSpPr>
            <a:grpSpLocks/>
          </p:cNvGrpSpPr>
          <p:nvPr/>
        </p:nvGrpSpPr>
        <p:grpSpPr bwMode="auto">
          <a:xfrm>
            <a:off x="2711450" y="3140075"/>
            <a:ext cx="1457325" cy="312738"/>
            <a:chOff x="2699" y="1036"/>
            <a:chExt cx="1224" cy="262"/>
          </a:xfrm>
        </p:grpSpPr>
        <p:sp>
          <p:nvSpPr>
            <p:cNvPr id="86028" name="Line 7"/>
            <p:cNvSpPr>
              <a:spLocks noChangeShapeType="1"/>
            </p:cNvSpPr>
            <p:nvPr/>
          </p:nvSpPr>
          <p:spPr bwMode="auto">
            <a:xfrm flipV="1">
              <a:off x="2744" y="1298"/>
              <a:ext cx="1179" cy="0"/>
            </a:xfrm>
            <a:prstGeom prst="line">
              <a:avLst/>
            </a:prstGeom>
            <a:noFill/>
            <a:ln w="28575">
              <a:solidFill>
                <a:srgbClr val="0000CC"/>
              </a:solidFill>
              <a:prstDash val="sysDot"/>
              <a:round/>
              <a:headE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103437" name="Text Box 8"/>
            <p:cNvSpPr txBox="1">
              <a:spLocks noChangeArrowheads="1"/>
            </p:cNvSpPr>
            <p:nvPr/>
          </p:nvSpPr>
          <p:spPr bwMode="auto">
            <a:xfrm>
              <a:off x="2699" y="1036"/>
              <a:ext cx="113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spcBef>
                  <a:spcPct val="50000"/>
                </a:spcBef>
                <a:defRPr/>
              </a:pPr>
              <a:r>
                <a:rPr kumimoji="0" lang="en-US" altLang="zh-CN" sz="1350" b="0" dirty="0">
                  <a:latin typeface="Verdana" pitchFamily="34" charset="0"/>
                </a:rPr>
                <a:t>&lt;&lt;extend&gt;&gt;</a:t>
              </a:r>
            </a:p>
          </p:txBody>
        </p:sp>
      </p:grpSp>
      <p:grpSp>
        <p:nvGrpSpPr>
          <p:cNvPr id="86022" name="Group 9"/>
          <p:cNvGrpSpPr>
            <a:grpSpLocks/>
          </p:cNvGrpSpPr>
          <p:nvPr/>
        </p:nvGrpSpPr>
        <p:grpSpPr bwMode="auto">
          <a:xfrm>
            <a:off x="2765425" y="4240213"/>
            <a:ext cx="1403350" cy="196850"/>
            <a:chOff x="2744" y="1752"/>
            <a:chExt cx="1178" cy="165"/>
          </a:xfrm>
        </p:grpSpPr>
        <p:sp>
          <p:nvSpPr>
            <p:cNvPr id="86026" name="Line 10"/>
            <p:cNvSpPr>
              <a:spLocks noChangeShapeType="1"/>
            </p:cNvSpPr>
            <p:nvPr/>
          </p:nvSpPr>
          <p:spPr bwMode="auto">
            <a:xfrm>
              <a:off x="2744" y="1842"/>
              <a:ext cx="1089"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27" name="AutoShape 11"/>
            <p:cNvSpPr>
              <a:spLocks noChangeArrowheads="1"/>
            </p:cNvSpPr>
            <p:nvPr/>
          </p:nvSpPr>
          <p:spPr bwMode="auto">
            <a:xfrm rot="-8125339">
              <a:off x="3742" y="1752"/>
              <a:ext cx="180" cy="165"/>
            </a:xfrm>
            <a:prstGeom prst="rtTriangle">
              <a:avLst/>
            </a:prstGeom>
            <a:noFill/>
            <a:ln w="19050">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1800" b="0"/>
            </a:p>
          </p:txBody>
        </p:sp>
      </p:grpSp>
      <p:sp>
        <p:nvSpPr>
          <p:cNvPr id="86023" name="Text Box 12"/>
          <p:cNvSpPr txBox="1">
            <a:spLocks noChangeArrowheads="1"/>
          </p:cNvSpPr>
          <p:nvPr/>
        </p:nvSpPr>
        <p:spPr bwMode="auto">
          <a:xfrm>
            <a:off x="4276725" y="3267075"/>
            <a:ext cx="1565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kumimoji="0" lang="en-US" altLang="zh-CN" sz="1800">
                <a:latin typeface="Verdana" pitchFamily="34" charset="0"/>
              </a:rPr>
              <a:t>Extend</a:t>
            </a:r>
          </a:p>
        </p:txBody>
      </p:sp>
      <p:sp>
        <p:nvSpPr>
          <p:cNvPr id="86024" name="Text Box 13"/>
          <p:cNvSpPr txBox="1">
            <a:spLocks noChangeArrowheads="1"/>
          </p:cNvSpPr>
          <p:nvPr/>
        </p:nvSpPr>
        <p:spPr bwMode="auto">
          <a:xfrm>
            <a:off x="4302125" y="2403475"/>
            <a:ext cx="1565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kumimoji="0" lang="en-US" altLang="zh-CN" sz="1800">
                <a:latin typeface="Verdana" pitchFamily="34" charset="0"/>
              </a:rPr>
              <a:t>Include</a:t>
            </a:r>
          </a:p>
        </p:txBody>
      </p:sp>
      <p:sp>
        <p:nvSpPr>
          <p:cNvPr id="86025" name="Text Box 14"/>
          <p:cNvSpPr txBox="1">
            <a:spLocks noChangeArrowheads="1"/>
          </p:cNvSpPr>
          <p:nvPr/>
        </p:nvSpPr>
        <p:spPr bwMode="auto">
          <a:xfrm>
            <a:off x="4276725" y="4165600"/>
            <a:ext cx="2455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50000"/>
              </a:spcBef>
              <a:buClrTx/>
              <a:buSzTx/>
              <a:buFontTx/>
              <a:buNone/>
            </a:pPr>
            <a:r>
              <a:rPr kumimoji="0" lang="en-US" altLang="zh-CN" sz="1800">
                <a:latin typeface="Verdana" pitchFamily="34" charset="0"/>
              </a:rPr>
              <a:t>Generalization</a:t>
            </a: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557213" indent="-214313">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857250" indent="-17145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200150" indent="-17145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1543050" indent="-17145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0002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4574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29146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3718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900" b="0" smtClean="0">
                <a:solidFill>
                  <a:srgbClr val="4D4D4D"/>
                </a:solidFill>
                <a:latin typeface="Arial" charset="0"/>
              </a:rPr>
              <a:t>-</a:t>
            </a:r>
            <a:fld id="{5FB7525A-8685-4CDA-B5A2-CE6FA7FDA1B7}" type="slidenum">
              <a:rPr lang="en-US" altLang="zh-CN" sz="900" b="0" smtClean="0">
                <a:solidFill>
                  <a:srgbClr val="4D4D4D"/>
                </a:solidFill>
                <a:latin typeface="Arial" charset="0"/>
              </a:rPr>
              <a:pPr eaLnBrk="1" hangingPunct="1">
                <a:spcBef>
                  <a:spcPct val="0"/>
                </a:spcBef>
                <a:buClrTx/>
                <a:buSzTx/>
                <a:buFontTx/>
                <a:buNone/>
              </a:pPr>
              <a:t>85</a:t>
            </a:fld>
            <a:r>
              <a:rPr lang="en-US" altLang="zh-CN" sz="900" b="0" smtClean="0">
                <a:solidFill>
                  <a:srgbClr val="4D4D4D"/>
                </a:solidFill>
                <a:latin typeface="Arial" charset="0"/>
              </a:rPr>
              <a:t>-</a:t>
            </a:r>
          </a:p>
        </p:txBody>
      </p:sp>
      <p:sp>
        <p:nvSpPr>
          <p:cNvPr id="87043" name="Rectangle 2"/>
          <p:cNvSpPr>
            <a:spLocks noGrp="1" noChangeArrowheads="1"/>
          </p:cNvSpPr>
          <p:nvPr>
            <p:ph type="title"/>
          </p:nvPr>
        </p:nvSpPr>
        <p:spPr/>
        <p:txBody>
          <a:bodyPr/>
          <a:lstStyle/>
          <a:p>
            <a:pPr eaLnBrk="1" hangingPunct="1"/>
            <a:r>
              <a:rPr lang="zh-CN" altLang="en-US" smtClean="0"/>
              <a:t>通过关系整理文档</a:t>
            </a:r>
          </a:p>
        </p:txBody>
      </p:sp>
      <p:sp>
        <p:nvSpPr>
          <p:cNvPr id="87044" name="Rectangle 3"/>
          <p:cNvSpPr>
            <a:spLocks noGrp="1" noChangeArrowheads="1"/>
          </p:cNvSpPr>
          <p:nvPr>
            <p:ph type="body" idx="1"/>
          </p:nvPr>
        </p:nvSpPr>
        <p:spPr/>
        <p:txBody>
          <a:bodyPr/>
          <a:lstStyle/>
          <a:p>
            <a:pPr algn="just" eaLnBrk="1" hangingPunct="1"/>
            <a:r>
              <a:rPr lang="en-US" altLang="zh-CN" dirty="0" smtClean="0"/>
              <a:t>Include(</a:t>
            </a:r>
            <a:r>
              <a:rPr lang="zh-CN" altLang="en-US" dirty="0" smtClean="0"/>
              <a:t>包含</a:t>
            </a:r>
            <a:r>
              <a:rPr lang="en-US" altLang="zh-CN" dirty="0" smtClean="0"/>
              <a:t>)</a:t>
            </a:r>
          </a:p>
          <a:p>
            <a:pPr lvl="1" algn="just" eaLnBrk="1" hangingPunct="1"/>
            <a:r>
              <a:rPr lang="zh-CN" altLang="en-US" dirty="0" smtClean="0"/>
              <a:t>基用例中复用被包含用例的行为</a:t>
            </a:r>
            <a:endParaRPr lang="en-US" altLang="zh-CN" dirty="0" smtClean="0"/>
          </a:p>
          <a:p>
            <a:pPr lvl="1" algn="just" eaLnBrk="1" hangingPunct="1"/>
            <a:r>
              <a:rPr lang="zh-CN" altLang="en-US" dirty="0" smtClean="0"/>
              <a:t>提取公共步骤，便于复用</a:t>
            </a:r>
          </a:p>
          <a:p>
            <a:pPr algn="just" eaLnBrk="1" hangingPunct="1"/>
            <a:r>
              <a:rPr lang="en-US" altLang="zh-CN" dirty="0" smtClean="0"/>
              <a:t>Extend(</a:t>
            </a:r>
            <a:r>
              <a:rPr lang="zh-CN" altLang="en-US" dirty="0" smtClean="0"/>
              <a:t>扩展</a:t>
            </a:r>
            <a:r>
              <a:rPr lang="en-US" altLang="zh-CN" dirty="0" smtClean="0"/>
              <a:t>)</a:t>
            </a:r>
          </a:p>
          <a:p>
            <a:pPr lvl="1" algn="just" eaLnBrk="1" hangingPunct="1"/>
            <a:r>
              <a:rPr lang="zh-CN" altLang="en-US" dirty="0" smtClean="0"/>
              <a:t>通过扩展用例对基用例增加附加的行为</a:t>
            </a:r>
            <a:endParaRPr lang="en-US" altLang="zh-CN" dirty="0" smtClean="0"/>
          </a:p>
          <a:p>
            <a:pPr algn="just" eaLnBrk="1" hangingPunct="1"/>
            <a:r>
              <a:rPr lang="en-US" altLang="zh-CN" dirty="0" smtClean="0"/>
              <a:t>Generalization(</a:t>
            </a:r>
            <a:r>
              <a:rPr lang="zh-CN" altLang="en-US" dirty="0" smtClean="0"/>
              <a:t>泛化</a:t>
            </a:r>
            <a:r>
              <a:rPr lang="en-US" altLang="zh-CN" dirty="0" smtClean="0"/>
              <a:t>)</a:t>
            </a:r>
            <a:endParaRPr lang="zh-CN" altLang="en-US" dirty="0" smtClean="0"/>
          </a:p>
          <a:p>
            <a:pPr lvl="1" algn="just" eaLnBrk="1" hangingPunct="1"/>
            <a:r>
              <a:rPr lang="zh-CN" altLang="en-US" dirty="0" smtClean="0"/>
              <a:t>派生用例继承泛化用例的行为并添加新行为</a:t>
            </a: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557213" indent="-214313">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857250" indent="-17145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200150" indent="-17145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1543050" indent="-17145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0002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4574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29146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3718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900" b="0" smtClean="0">
                <a:solidFill>
                  <a:srgbClr val="4D4D4D"/>
                </a:solidFill>
                <a:latin typeface="Arial" charset="0"/>
              </a:rPr>
              <a:t>-</a:t>
            </a:r>
            <a:fld id="{13B17B69-ABC4-43EC-8BE5-D8E1E397E71B}" type="slidenum">
              <a:rPr lang="en-US" altLang="zh-CN" sz="900" b="0" smtClean="0">
                <a:solidFill>
                  <a:srgbClr val="4D4D4D"/>
                </a:solidFill>
                <a:latin typeface="Arial" charset="0"/>
              </a:rPr>
              <a:pPr eaLnBrk="1" hangingPunct="1">
                <a:spcBef>
                  <a:spcPct val="0"/>
                </a:spcBef>
                <a:buClrTx/>
                <a:buSzTx/>
                <a:buFontTx/>
                <a:buNone/>
              </a:pPr>
              <a:t>86</a:t>
            </a:fld>
            <a:r>
              <a:rPr lang="en-US" altLang="zh-CN" sz="900" b="0" smtClean="0">
                <a:solidFill>
                  <a:srgbClr val="4D4D4D"/>
                </a:solidFill>
                <a:latin typeface="Arial" charset="0"/>
              </a:rPr>
              <a:t>-</a:t>
            </a:r>
          </a:p>
        </p:txBody>
      </p:sp>
      <p:sp>
        <p:nvSpPr>
          <p:cNvPr id="88067" name="Rectangle 2"/>
          <p:cNvSpPr>
            <a:spLocks noGrp="1" noChangeArrowheads="1"/>
          </p:cNvSpPr>
          <p:nvPr>
            <p:ph type="title"/>
          </p:nvPr>
        </p:nvSpPr>
        <p:spPr/>
        <p:txBody>
          <a:bodyPr/>
          <a:lstStyle/>
          <a:p>
            <a:pPr eaLnBrk="1" hangingPunct="1"/>
            <a:r>
              <a:rPr lang="zh-CN" altLang="en-US" dirty="0" smtClean="0"/>
              <a:t>用例关系：包含</a:t>
            </a:r>
          </a:p>
        </p:txBody>
      </p:sp>
      <p:sp>
        <p:nvSpPr>
          <p:cNvPr id="88068" name="Rectangle 3"/>
          <p:cNvSpPr>
            <a:spLocks noGrp="1" noChangeArrowheads="1"/>
          </p:cNvSpPr>
          <p:nvPr>
            <p:ph type="body" idx="1"/>
          </p:nvPr>
        </p:nvSpPr>
        <p:spPr/>
        <p:txBody>
          <a:bodyPr/>
          <a:lstStyle/>
          <a:p>
            <a:pPr algn="just" eaLnBrk="1" hangingPunct="1"/>
            <a:r>
              <a:rPr lang="zh-CN" altLang="en-US" dirty="0" smtClean="0"/>
              <a:t>包含：表示某个用例中包含了其他用例的行为</a:t>
            </a:r>
          </a:p>
          <a:p>
            <a:pPr lvl="1" algn="just" eaLnBrk="1" hangingPunct="1"/>
            <a:r>
              <a:rPr lang="zh-CN" altLang="en-US" dirty="0" smtClean="0"/>
              <a:t>从两个或多个用例行为中提取公共部分的能力，主要用于支持用例行为的复用</a:t>
            </a:r>
          </a:p>
        </p:txBody>
      </p:sp>
      <p:pic>
        <p:nvPicPr>
          <p:cNvPr id="88069" name="图片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3932238"/>
            <a:ext cx="3913187" cy="203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5"/>
          <p:cNvSpPr>
            <a:spLocks noGrp="1"/>
          </p:cNvSpPr>
          <p:nvPr>
            <p:ph type="sldNum" sz="quarter" idx="4294967295"/>
          </p:nvPr>
        </p:nvSpPr>
        <p:spPr bwMode="auto">
          <a:xfrm>
            <a:off x="7019925" y="6553200"/>
            <a:ext cx="1905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r>
              <a:rPr lang="en-US" altLang="zh-CN">
                <a:ea typeface="宋体" pitchFamily="2" charset="-122"/>
              </a:rPr>
              <a:t>-</a:t>
            </a:r>
            <a:fld id="{727BE4B8-B93A-487D-A1F3-2437E9E2EE93}" type="slidenum">
              <a:rPr lang="en-US" altLang="zh-CN">
                <a:ea typeface="宋体" pitchFamily="2" charset="-122"/>
              </a:rPr>
              <a:pPr/>
              <a:t>87</a:t>
            </a:fld>
            <a:r>
              <a:rPr lang="en-US" altLang="zh-CN">
                <a:ea typeface="宋体" pitchFamily="2" charset="-122"/>
              </a:rPr>
              <a:t>-</a:t>
            </a:r>
          </a:p>
        </p:txBody>
      </p:sp>
      <p:sp>
        <p:nvSpPr>
          <p:cNvPr id="117763" name="Rectangle 2"/>
          <p:cNvSpPr>
            <a:spLocks noGrp="1" noChangeArrowheads="1"/>
          </p:cNvSpPr>
          <p:nvPr>
            <p:ph type="title"/>
          </p:nvPr>
        </p:nvSpPr>
        <p:spPr/>
        <p:txBody>
          <a:bodyPr/>
          <a:lstStyle/>
          <a:p>
            <a:pPr eaLnBrk="1" hangingPunct="1"/>
            <a:r>
              <a:rPr lang="zh-CN" altLang="en-US" dirty="0"/>
              <a:t>包含关系误用</a:t>
            </a:r>
          </a:p>
        </p:txBody>
      </p:sp>
      <p:pic>
        <p:nvPicPr>
          <p:cNvPr id="121860" name="Picture 3"/>
          <p:cNvPicPr>
            <a:picLocks noChangeAspect="1" noChangeArrowheads="1"/>
          </p:cNvPicPr>
          <p:nvPr/>
        </p:nvPicPr>
        <p:blipFill>
          <a:blip r:embed="rId2"/>
          <a:srcRect/>
          <a:stretch>
            <a:fillRect/>
          </a:stretch>
        </p:blipFill>
        <p:spPr bwMode="auto">
          <a:xfrm>
            <a:off x="899592" y="1700808"/>
            <a:ext cx="7633344" cy="4798962"/>
          </a:xfrm>
          <a:prstGeom prst="rect">
            <a:avLst/>
          </a:prstGeom>
          <a:solidFill>
            <a:schemeClr val="accent6">
              <a:lumMod val="20000"/>
              <a:lumOff val="80000"/>
            </a:schemeClr>
          </a:solidFill>
          <a:ln>
            <a:noFill/>
          </a:ln>
        </p:spPr>
      </p:pic>
    </p:spTree>
    <p:extLst>
      <p:ext uri="{BB962C8B-B14F-4D97-AF65-F5344CB8AC3E}">
        <p14:creationId xmlns:p14="http://schemas.microsoft.com/office/powerpoint/2010/main" val="3263169964"/>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557213" indent="-214313">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857250" indent="-17145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200150" indent="-17145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1543050" indent="-17145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0002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4574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29146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3718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900" b="0" smtClean="0">
                <a:solidFill>
                  <a:srgbClr val="4D4D4D"/>
                </a:solidFill>
                <a:latin typeface="Arial" charset="0"/>
              </a:rPr>
              <a:t>-</a:t>
            </a:r>
            <a:fld id="{267A6C58-677B-49D3-A736-0EF6AC587BA2}" type="slidenum">
              <a:rPr lang="en-US" altLang="zh-CN" sz="900" b="0" smtClean="0">
                <a:solidFill>
                  <a:srgbClr val="4D4D4D"/>
                </a:solidFill>
                <a:latin typeface="Arial" charset="0"/>
              </a:rPr>
              <a:pPr eaLnBrk="1" hangingPunct="1">
                <a:spcBef>
                  <a:spcPct val="0"/>
                </a:spcBef>
                <a:buClrTx/>
                <a:buSzTx/>
                <a:buFontTx/>
                <a:buNone/>
              </a:pPr>
              <a:t>88</a:t>
            </a:fld>
            <a:r>
              <a:rPr lang="en-US" altLang="zh-CN" sz="900" b="0" smtClean="0">
                <a:solidFill>
                  <a:srgbClr val="4D4D4D"/>
                </a:solidFill>
                <a:latin typeface="Arial" charset="0"/>
              </a:rPr>
              <a:t>-</a:t>
            </a:r>
          </a:p>
        </p:txBody>
      </p:sp>
      <p:sp>
        <p:nvSpPr>
          <p:cNvPr id="89091" name="Rectangle 2"/>
          <p:cNvSpPr>
            <a:spLocks noGrp="1" noChangeArrowheads="1"/>
          </p:cNvSpPr>
          <p:nvPr>
            <p:ph type="title"/>
          </p:nvPr>
        </p:nvSpPr>
        <p:spPr/>
        <p:txBody>
          <a:bodyPr/>
          <a:lstStyle/>
          <a:p>
            <a:pPr eaLnBrk="1" hangingPunct="1"/>
            <a:r>
              <a:rPr lang="zh-CN" altLang="en-US" dirty="0" smtClean="0"/>
              <a:t>用例关系：扩展</a:t>
            </a:r>
          </a:p>
        </p:txBody>
      </p:sp>
      <p:sp>
        <p:nvSpPr>
          <p:cNvPr id="89092" name="Rectangle 3"/>
          <p:cNvSpPr>
            <a:spLocks noGrp="1" noChangeArrowheads="1"/>
          </p:cNvSpPr>
          <p:nvPr>
            <p:ph type="body" idx="1"/>
          </p:nvPr>
        </p:nvSpPr>
        <p:spPr/>
        <p:txBody>
          <a:bodyPr/>
          <a:lstStyle/>
          <a:p>
            <a:pPr algn="just" eaLnBrk="1" hangingPunct="1"/>
            <a:r>
              <a:rPr lang="zh-CN" altLang="en-US" dirty="0" smtClean="0"/>
              <a:t>扩展：某个用例在特定情况下，包含其他用例</a:t>
            </a:r>
            <a:r>
              <a:rPr lang="en-US" altLang="zh-CN" dirty="0" smtClean="0"/>
              <a:t>(</a:t>
            </a:r>
            <a:r>
              <a:rPr lang="zh-CN" altLang="en-US" dirty="0" smtClean="0"/>
              <a:t>扩展用例</a:t>
            </a:r>
            <a:r>
              <a:rPr lang="en-US" altLang="zh-CN" dirty="0" smtClean="0"/>
              <a:t>)</a:t>
            </a:r>
            <a:r>
              <a:rPr lang="zh-CN" altLang="en-US" dirty="0" smtClean="0"/>
              <a:t>的行为，表示功能被扩展</a:t>
            </a:r>
          </a:p>
          <a:p>
            <a:pPr lvl="1" algn="just" eaLnBrk="1" hangingPunct="1"/>
            <a:r>
              <a:rPr lang="zh-CN" altLang="en-US" dirty="0" smtClean="0"/>
              <a:t>为了将基用例的一些特殊情况分离出来，在保持基用例本身相对完整的情况下处理这些特殊行为</a:t>
            </a:r>
            <a:endParaRPr lang="en-US" altLang="zh-CN" dirty="0" smtClean="0"/>
          </a:p>
          <a:p>
            <a:pPr lvl="1" algn="just" eaLnBrk="1" hangingPunct="1"/>
            <a:r>
              <a:rPr lang="zh-CN" altLang="en-US" dirty="0" smtClean="0"/>
              <a:t>即不改变基用例，对基用例的行为进行扩展</a:t>
            </a:r>
            <a:endParaRPr lang="en-US" altLang="zh-CN" dirty="0" smtClean="0"/>
          </a:p>
        </p:txBody>
      </p:sp>
      <p:pic>
        <p:nvPicPr>
          <p:cNvPr id="89093" name="图片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8138" y="5214938"/>
            <a:ext cx="5411787"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5"/>
          <p:cNvSpPr>
            <a:spLocks noGrp="1"/>
          </p:cNvSpPr>
          <p:nvPr>
            <p:ph type="sldNum" sz="quarter" idx="4294967295"/>
          </p:nvPr>
        </p:nvSpPr>
        <p:spPr bwMode="auto">
          <a:xfrm>
            <a:off x="7019925" y="6553200"/>
            <a:ext cx="1905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r>
              <a:rPr lang="en-US" altLang="zh-CN">
                <a:ea typeface="宋体" pitchFamily="2" charset="-122"/>
              </a:rPr>
              <a:t>-</a:t>
            </a:r>
            <a:fld id="{64DAED72-EBE0-422E-9228-F58CF2241855}" type="slidenum">
              <a:rPr lang="en-US" altLang="zh-CN">
                <a:ea typeface="宋体" pitchFamily="2" charset="-122"/>
              </a:rPr>
              <a:pPr/>
              <a:t>89</a:t>
            </a:fld>
            <a:r>
              <a:rPr lang="en-US" altLang="zh-CN">
                <a:ea typeface="宋体" pitchFamily="2" charset="-122"/>
              </a:rPr>
              <a:t>-</a:t>
            </a:r>
          </a:p>
        </p:txBody>
      </p:sp>
      <p:sp>
        <p:nvSpPr>
          <p:cNvPr id="106499" name="Rectangle 2"/>
          <p:cNvSpPr>
            <a:spLocks noGrp="1" noChangeArrowheads="1"/>
          </p:cNvSpPr>
          <p:nvPr>
            <p:ph type="title"/>
          </p:nvPr>
        </p:nvSpPr>
        <p:spPr/>
        <p:txBody>
          <a:bodyPr/>
          <a:lstStyle/>
          <a:p>
            <a:pPr eaLnBrk="1" hangingPunct="1"/>
            <a:r>
              <a:rPr lang="zh-CN" altLang="en-US" dirty="0"/>
              <a:t>扩展关系示例</a:t>
            </a:r>
          </a:p>
        </p:txBody>
      </p:sp>
      <p:pic>
        <p:nvPicPr>
          <p:cNvPr id="660484" name="Picture 4"/>
          <p:cNvPicPr>
            <a:picLocks noChangeAspect="1" noChangeArrowheads="1"/>
          </p:cNvPicPr>
          <p:nvPr/>
        </p:nvPicPr>
        <p:blipFill>
          <a:blip r:embed="rId2"/>
          <a:srcRect/>
          <a:stretch>
            <a:fillRect/>
          </a:stretch>
        </p:blipFill>
        <p:spPr bwMode="auto">
          <a:xfrm>
            <a:off x="179512" y="2217738"/>
            <a:ext cx="8727071" cy="3371502"/>
          </a:xfrm>
          <a:prstGeom prst="rect">
            <a:avLst/>
          </a:prstGeom>
          <a:solidFill>
            <a:schemeClr val="accent6">
              <a:lumMod val="20000"/>
              <a:lumOff val="80000"/>
            </a:schemeClr>
          </a:solidFill>
          <a:ln>
            <a:noFill/>
          </a:ln>
        </p:spPr>
      </p:pic>
      <p:sp>
        <p:nvSpPr>
          <p:cNvPr id="106501" name="AutoShape 5"/>
          <p:cNvSpPr>
            <a:spLocks noChangeArrowheads="1"/>
          </p:cNvSpPr>
          <p:nvPr/>
        </p:nvSpPr>
        <p:spPr bwMode="auto">
          <a:xfrm>
            <a:off x="6227763" y="2493963"/>
            <a:ext cx="1657350" cy="935037"/>
          </a:xfrm>
          <a:prstGeom prst="cloudCallout">
            <a:avLst>
              <a:gd name="adj1" fmla="val -46454"/>
              <a:gd name="adj2" fmla="val 94819"/>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a:r>
              <a:rPr lang="zh-CN" altLang="en-US" sz="1800" b="1">
                <a:solidFill>
                  <a:srgbClr val="FF0000"/>
                </a:solidFill>
                <a:ea typeface="宋体" pitchFamily="2" charset="-122"/>
              </a:rPr>
              <a:t>罚款</a:t>
            </a:r>
          </a:p>
        </p:txBody>
      </p:sp>
    </p:spTree>
    <p:extLst>
      <p:ext uri="{BB962C8B-B14F-4D97-AF65-F5344CB8AC3E}">
        <p14:creationId xmlns:p14="http://schemas.microsoft.com/office/powerpoint/2010/main" val="10601571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nodeType="withEffect">
                                  <p:stCondLst>
                                    <p:cond delay="0"/>
                                  </p:stCondLst>
                                  <p:childTnLst>
                                    <p:set>
                                      <p:cBhvr>
                                        <p:cTn id="6" dur="1" fill="hold">
                                          <p:stCondLst>
                                            <p:cond delay="0"/>
                                          </p:stCondLst>
                                        </p:cTn>
                                        <p:tgtEl>
                                          <p:spTgt spid="660484"/>
                                        </p:tgtEl>
                                        <p:attrNameLst>
                                          <p:attrName>style.visibility</p:attrName>
                                        </p:attrNameLst>
                                      </p:cBhvr>
                                      <p:to>
                                        <p:strVal val="visible"/>
                                      </p:to>
                                    </p:set>
                                    <p:animEffect transition="in" filter="barn(inHorizontal)">
                                      <p:cBhvr>
                                        <p:cTn id="7" dur="500"/>
                                        <p:tgtEl>
                                          <p:spTgt spid="66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D3F137B3-CAE1-4F49-A8B1-CF5424090DF5}" type="slidenum">
              <a:rPr kumimoji="0" lang="en-US" altLang="zh-CN" sz="1400" b="0" smtClean="0">
                <a:solidFill>
                  <a:schemeClr val="accent2"/>
                </a:solidFill>
              </a:rPr>
              <a:pPr>
                <a:spcBef>
                  <a:spcPct val="0"/>
                </a:spcBef>
                <a:buClrTx/>
                <a:buSzTx/>
                <a:buFontTx/>
                <a:buNone/>
              </a:pPr>
              <a:t>9</a:t>
            </a:fld>
            <a:r>
              <a:rPr kumimoji="0" lang="en-US" altLang="zh-CN" sz="1400" b="0" smtClean="0">
                <a:solidFill>
                  <a:schemeClr val="accent2"/>
                </a:solidFill>
              </a:rPr>
              <a:t>-</a:t>
            </a:r>
          </a:p>
        </p:txBody>
      </p:sp>
      <p:sp>
        <p:nvSpPr>
          <p:cNvPr id="11267" name="Rectangle 2"/>
          <p:cNvSpPr>
            <a:spLocks noGrp="1" noChangeArrowheads="1"/>
          </p:cNvSpPr>
          <p:nvPr>
            <p:ph type="title"/>
          </p:nvPr>
        </p:nvSpPr>
        <p:spPr/>
        <p:txBody>
          <a:bodyPr/>
          <a:lstStyle/>
          <a:p>
            <a:pPr eaLnBrk="1" hangingPunct="1"/>
            <a:r>
              <a:rPr lang="zh-CN" altLang="en-US" smtClean="0"/>
              <a:t>本章目录</a:t>
            </a:r>
          </a:p>
        </p:txBody>
      </p:sp>
      <p:sp>
        <p:nvSpPr>
          <p:cNvPr id="11268" name="Rectangle 3"/>
          <p:cNvSpPr>
            <a:spLocks noGrp="1" noChangeArrowheads="1"/>
          </p:cNvSpPr>
          <p:nvPr>
            <p:ph type="body" idx="1"/>
          </p:nvPr>
        </p:nvSpPr>
        <p:spPr>
          <a:xfrm>
            <a:off x="755650" y="1628775"/>
            <a:ext cx="7632700" cy="4465638"/>
          </a:xfrm>
        </p:spPr>
        <p:txBody>
          <a:bodyPr/>
          <a:lstStyle/>
          <a:p>
            <a:pPr eaLnBrk="1" hangingPunct="1"/>
            <a:r>
              <a:rPr lang="en-US" altLang="zh-CN" dirty="0" smtClean="0"/>
              <a:t>3.1 </a:t>
            </a:r>
            <a:r>
              <a:rPr lang="zh-CN" altLang="en-US" dirty="0" smtClean="0"/>
              <a:t>前言</a:t>
            </a:r>
            <a:r>
              <a:rPr lang="zh-CN" altLang="en-US" dirty="0" smtClean="0">
                <a:solidFill>
                  <a:schemeClr val="hlink"/>
                </a:solidFill>
              </a:rPr>
              <a:t> </a:t>
            </a:r>
          </a:p>
          <a:p>
            <a:pPr eaLnBrk="1" hangingPunct="1"/>
            <a:r>
              <a:rPr lang="en-US" altLang="zh-CN" dirty="0" smtClean="0">
                <a:solidFill>
                  <a:schemeClr val="hlink"/>
                </a:solidFill>
              </a:rPr>
              <a:t>3.2 </a:t>
            </a:r>
            <a:r>
              <a:rPr lang="zh-CN" altLang="en-US" dirty="0" smtClean="0">
                <a:solidFill>
                  <a:schemeClr val="hlink"/>
                </a:solidFill>
              </a:rPr>
              <a:t>需求</a:t>
            </a:r>
          </a:p>
          <a:p>
            <a:pPr eaLnBrk="1" hangingPunct="1"/>
            <a:r>
              <a:rPr lang="en-US" altLang="zh-CN" dirty="0" smtClean="0"/>
              <a:t>3.3 </a:t>
            </a:r>
            <a:r>
              <a:rPr lang="zh-CN" altLang="en-US" dirty="0" smtClean="0"/>
              <a:t>基于用例的需求</a:t>
            </a:r>
            <a:r>
              <a:rPr lang="zh-CN" altLang="en-US" dirty="0"/>
              <a:t>建模</a:t>
            </a:r>
            <a:r>
              <a:rPr lang="zh-CN" altLang="en-US" dirty="0" smtClean="0"/>
              <a:t>过程</a:t>
            </a:r>
          </a:p>
          <a:p>
            <a:pPr eaLnBrk="1" hangingPunct="1"/>
            <a:r>
              <a:rPr lang="en-US" altLang="zh-CN" dirty="0" smtClean="0"/>
              <a:t>3.4 </a:t>
            </a:r>
            <a:r>
              <a:rPr lang="zh-CN" altLang="en-US" dirty="0" smtClean="0"/>
              <a:t>用例建模示例</a:t>
            </a:r>
          </a:p>
          <a:p>
            <a:pPr eaLnBrk="1" hangingPunct="1"/>
            <a:endParaRPr lang="zh-CN" altLang="en-US" dirty="0"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5"/>
          <p:cNvSpPr>
            <a:spLocks noGrp="1"/>
          </p:cNvSpPr>
          <p:nvPr>
            <p:ph type="sldNum" sz="quarter" idx="4294967295"/>
          </p:nvPr>
        </p:nvSpPr>
        <p:spPr bwMode="auto">
          <a:xfrm>
            <a:off x="7019925" y="6553200"/>
            <a:ext cx="1905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r>
              <a:rPr lang="en-US" altLang="zh-CN">
                <a:ea typeface="宋体" pitchFamily="2" charset="-122"/>
              </a:rPr>
              <a:t>-</a:t>
            </a:r>
            <a:fld id="{A13E013F-38A5-41CC-BCDC-708686812217}" type="slidenum">
              <a:rPr lang="en-US" altLang="zh-CN">
                <a:ea typeface="宋体" pitchFamily="2" charset="-122"/>
              </a:rPr>
              <a:pPr/>
              <a:t>90</a:t>
            </a:fld>
            <a:r>
              <a:rPr lang="en-US" altLang="zh-CN">
                <a:ea typeface="宋体" pitchFamily="2" charset="-122"/>
              </a:rPr>
              <a:t>-</a:t>
            </a:r>
          </a:p>
        </p:txBody>
      </p:sp>
      <p:sp>
        <p:nvSpPr>
          <p:cNvPr id="107523" name="Rectangle 2"/>
          <p:cNvSpPr>
            <a:spLocks noGrp="1" noChangeArrowheads="1"/>
          </p:cNvSpPr>
          <p:nvPr>
            <p:ph type="title"/>
          </p:nvPr>
        </p:nvSpPr>
        <p:spPr/>
        <p:txBody>
          <a:bodyPr/>
          <a:lstStyle/>
          <a:p>
            <a:pPr eaLnBrk="1" hangingPunct="1"/>
            <a:r>
              <a:rPr lang="zh-CN" altLang="en-US" dirty="0"/>
              <a:t>扩展关系误用</a:t>
            </a:r>
          </a:p>
        </p:txBody>
      </p:sp>
      <p:pic>
        <p:nvPicPr>
          <p:cNvPr id="117764" name="Picture 3"/>
          <p:cNvPicPr>
            <a:picLocks noChangeAspect="1" noChangeArrowheads="1"/>
          </p:cNvPicPr>
          <p:nvPr/>
        </p:nvPicPr>
        <p:blipFill>
          <a:blip r:embed="rId2"/>
          <a:srcRect/>
          <a:stretch>
            <a:fillRect/>
          </a:stretch>
        </p:blipFill>
        <p:spPr bwMode="auto">
          <a:xfrm>
            <a:off x="323528" y="2204864"/>
            <a:ext cx="8632034" cy="3384773"/>
          </a:xfrm>
          <a:prstGeom prst="rect">
            <a:avLst/>
          </a:prstGeom>
          <a:solidFill>
            <a:schemeClr val="accent6">
              <a:lumMod val="20000"/>
              <a:lumOff val="80000"/>
            </a:schemeClr>
          </a:solidFill>
          <a:ln>
            <a:noFill/>
          </a:ln>
        </p:spPr>
      </p:pic>
    </p:spTree>
    <p:extLst>
      <p:ext uri="{BB962C8B-B14F-4D97-AF65-F5344CB8AC3E}">
        <p14:creationId xmlns:p14="http://schemas.microsoft.com/office/powerpoint/2010/main" val="4267349665"/>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r>
              <a:rPr lang="en-US" altLang="zh-CN" smtClean="0"/>
              <a:t>-</a:t>
            </a:r>
            <a:fld id="{06AC8502-5247-4E46-BEE7-276998A24DD6}" type="slidenum">
              <a:rPr lang="en-US" altLang="zh-CN" smtClean="0"/>
              <a:pPr>
                <a:defRPr/>
              </a:pPr>
              <a:t>91</a:t>
            </a:fld>
            <a:r>
              <a:rPr lang="en-US" altLang="zh-CN" smtClean="0"/>
              <a:t>-</a:t>
            </a:r>
            <a:endParaRPr lang="en-US" altLang="zh-CN"/>
          </a:p>
        </p:txBody>
      </p:sp>
      <p:sp>
        <p:nvSpPr>
          <p:cNvPr id="5" name="TextBox 4"/>
          <p:cNvSpPr txBox="1"/>
          <p:nvPr/>
        </p:nvSpPr>
        <p:spPr>
          <a:xfrm>
            <a:off x="539552" y="1628800"/>
            <a:ext cx="8194676" cy="4216539"/>
          </a:xfrm>
          <a:prstGeom prst="rect">
            <a:avLst/>
          </a:prstGeom>
          <a:noFill/>
          <a:ln w="15875">
            <a:solidFill>
              <a:schemeClr val="bg2"/>
            </a:solidFill>
          </a:ln>
        </p:spPr>
        <p:txBody>
          <a:bodyPr wrap="square" rtlCol="0">
            <a:spAutoFit/>
          </a:bodyPr>
          <a:lstStyle/>
          <a:p>
            <a:r>
              <a:rPr lang="en-US" altLang="zh-CN" sz="2000" dirty="0" smtClean="0"/>
              <a:t>1.</a:t>
            </a:r>
            <a:r>
              <a:rPr lang="zh-CN" altLang="en-US" sz="2000" dirty="0" smtClean="0"/>
              <a:t>客户选择订购货物，用例开始。</a:t>
            </a:r>
            <a:endParaRPr lang="en-US" altLang="zh-CN" sz="2000" dirty="0" smtClean="0"/>
          </a:p>
          <a:p>
            <a:r>
              <a:rPr lang="en-US" altLang="zh-CN" sz="2000" dirty="0" smtClean="0"/>
              <a:t>2.</a:t>
            </a:r>
            <a:r>
              <a:rPr lang="zh-CN" altLang="en-US" sz="2000" dirty="0" smtClean="0"/>
              <a:t>客户键入他或她的姓名和地址。</a:t>
            </a:r>
            <a:endParaRPr lang="en-US" altLang="zh-CN" sz="2000" dirty="0" smtClean="0"/>
          </a:p>
          <a:p>
            <a:r>
              <a:rPr lang="en-US" altLang="zh-CN" sz="2000" dirty="0" smtClean="0"/>
              <a:t>3.</a:t>
            </a:r>
            <a:r>
              <a:rPr lang="zh-CN" altLang="en-US" sz="2000" dirty="0" smtClean="0"/>
              <a:t>客户键入需要订购产品的代码。</a:t>
            </a:r>
            <a:endParaRPr lang="en-US" altLang="zh-CN" sz="2000" dirty="0" smtClean="0"/>
          </a:p>
          <a:p>
            <a:r>
              <a:rPr lang="en-US" altLang="zh-CN" sz="2000" dirty="0" smtClean="0"/>
              <a:t>4.</a:t>
            </a:r>
            <a:r>
              <a:rPr lang="zh-CN" altLang="en-US" sz="2000" dirty="0" smtClean="0"/>
              <a:t>对于每一个被选择的产品</a:t>
            </a:r>
            <a:endParaRPr lang="en-US" altLang="zh-CN" sz="2000" dirty="0" smtClean="0"/>
          </a:p>
          <a:p>
            <a:r>
              <a:rPr lang="en-US" altLang="zh-CN" sz="2000" dirty="0"/>
              <a:t>	</a:t>
            </a:r>
            <a:r>
              <a:rPr lang="en-US" altLang="zh-CN" sz="2000" dirty="0" smtClean="0"/>
              <a:t>a)</a:t>
            </a:r>
            <a:r>
              <a:rPr lang="zh-CN" altLang="en-US" sz="2000" dirty="0" smtClean="0"/>
              <a:t>系统提供一个产品描述和价格</a:t>
            </a:r>
            <a:endParaRPr lang="en-US" altLang="zh-CN" sz="2000" dirty="0" smtClean="0"/>
          </a:p>
          <a:p>
            <a:r>
              <a:rPr lang="en-US" altLang="zh-CN" sz="2000" dirty="0"/>
              <a:t>	</a:t>
            </a:r>
            <a:r>
              <a:rPr lang="en-US" altLang="zh-CN" sz="2000" dirty="0" smtClean="0"/>
              <a:t>b)</a:t>
            </a:r>
            <a:r>
              <a:rPr lang="zh-CN" altLang="en-US" sz="2000" dirty="0" smtClean="0"/>
              <a:t>系统在客户订单中增加产品价格</a:t>
            </a:r>
            <a:endParaRPr lang="en-US" altLang="zh-CN" sz="2000" dirty="0" smtClean="0"/>
          </a:p>
          <a:p>
            <a:r>
              <a:rPr lang="zh-CN" altLang="en-US" sz="2000" dirty="0" smtClean="0"/>
              <a:t>循环结束</a:t>
            </a:r>
            <a:endParaRPr lang="en-US" altLang="zh-CN" sz="2000" dirty="0" smtClean="0"/>
          </a:p>
          <a:p>
            <a:r>
              <a:rPr lang="en-US" altLang="zh-CN" sz="2000" dirty="0" smtClean="0"/>
              <a:t>5.</a:t>
            </a:r>
            <a:r>
              <a:rPr lang="zh-CN" altLang="en-US" sz="2000" dirty="0" smtClean="0"/>
              <a:t>客户键入信用卡支付信息</a:t>
            </a:r>
            <a:endParaRPr lang="en-US" altLang="zh-CN" sz="2000" dirty="0" smtClean="0"/>
          </a:p>
          <a:p>
            <a:r>
              <a:rPr lang="en-US" altLang="zh-CN" sz="2000" dirty="0" smtClean="0"/>
              <a:t>6.</a:t>
            </a:r>
            <a:r>
              <a:rPr lang="zh-CN" altLang="en-US" sz="2000" dirty="0" smtClean="0"/>
              <a:t>客户选择</a:t>
            </a:r>
            <a:r>
              <a:rPr lang="en-US" altLang="zh-CN" sz="2000" dirty="0" smtClean="0"/>
              <a:t>submit</a:t>
            </a:r>
          </a:p>
          <a:p>
            <a:r>
              <a:rPr lang="en-US" altLang="zh-CN" sz="2000" dirty="0" smtClean="0"/>
              <a:t>7.</a:t>
            </a:r>
            <a:r>
              <a:rPr lang="zh-CN" altLang="en-US" sz="2000" dirty="0" smtClean="0"/>
              <a:t>系统确认这个信息，作为未完成交易保存订单，同时向记账系统提供支付信息</a:t>
            </a:r>
            <a:endParaRPr lang="en-US" altLang="zh-CN" sz="2000" dirty="0" smtClean="0"/>
          </a:p>
          <a:p>
            <a:r>
              <a:rPr lang="en-US" altLang="zh-CN" sz="2000" dirty="0" smtClean="0"/>
              <a:t>8.</a:t>
            </a:r>
            <a:r>
              <a:rPr lang="zh-CN" altLang="en-US" sz="2000" dirty="0" smtClean="0"/>
              <a:t>当支付信息被确认后，这个订单被标志为确认，一个订单</a:t>
            </a:r>
            <a:r>
              <a:rPr lang="en-US" altLang="zh-CN" sz="2000" dirty="0" smtClean="0"/>
              <a:t>ID</a:t>
            </a:r>
            <a:r>
              <a:rPr lang="zh-CN" altLang="en-US" sz="2000" dirty="0" smtClean="0"/>
              <a:t>就返回给客户，用例结束。</a:t>
            </a:r>
            <a:endParaRPr lang="zh-CN" altLang="en-US" sz="2000" dirty="0"/>
          </a:p>
        </p:txBody>
      </p:sp>
      <p:sp>
        <p:nvSpPr>
          <p:cNvPr id="6" name="TextBox 5"/>
          <p:cNvSpPr txBox="1"/>
          <p:nvPr/>
        </p:nvSpPr>
        <p:spPr>
          <a:xfrm>
            <a:off x="2987824" y="836712"/>
            <a:ext cx="3096344" cy="461665"/>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示例 订购货物用例</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959737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r>
              <a:rPr lang="en-US" altLang="zh-CN" smtClean="0"/>
              <a:t>-</a:t>
            </a:r>
            <a:fld id="{06AC8502-5247-4E46-BEE7-276998A24DD6}" type="slidenum">
              <a:rPr lang="en-US" altLang="zh-CN" smtClean="0"/>
              <a:pPr>
                <a:defRPr/>
              </a:pPr>
              <a:t>92</a:t>
            </a:fld>
            <a:r>
              <a:rPr lang="en-US" altLang="zh-CN" smtClean="0"/>
              <a:t>-</a:t>
            </a:r>
            <a:endParaRPr lang="en-US" altLang="zh-CN"/>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484784"/>
            <a:ext cx="6920213" cy="4856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878110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r>
              <a:rPr lang="en-US" altLang="zh-CN" smtClean="0"/>
              <a:t>-</a:t>
            </a:r>
            <a:fld id="{06AC8502-5247-4E46-BEE7-276998A24DD6}" type="slidenum">
              <a:rPr lang="en-US" altLang="zh-CN" smtClean="0"/>
              <a:pPr>
                <a:defRPr/>
              </a:pPr>
              <a:t>93</a:t>
            </a:fld>
            <a:r>
              <a:rPr lang="en-US" altLang="zh-CN" smtClean="0"/>
              <a:t>-</a:t>
            </a:r>
            <a:endParaRPr lang="en-US" altLang="zh-CN"/>
          </a:p>
        </p:txBody>
      </p:sp>
      <p:pic>
        <p:nvPicPr>
          <p:cNvPr id="604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548680"/>
            <a:ext cx="8375977" cy="568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090469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557213" indent="-214313">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857250" indent="-17145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200150" indent="-17145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1543050" indent="-17145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0002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4574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29146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371850" indent="-17145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900" b="0" smtClean="0">
                <a:solidFill>
                  <a:srgbClr val="4D4D4D"/>
                </a:solidFill>
                <a:latin typeface="Arial" charset="0"/>
              </a:rPr>
              <a:t>-</a:t>
            </a:r>
            <a:fld id="{56F3EC9D-207F-4CF9-B266-43FDF55BD0F2}" type="slidenum">
              <a:rPr lang="en-US" altLang="zh-CN" sz="900" b="0" smtClean="0">
                <a:solidFill>
                  <a:srgbClr val="4D4D4D"/>
                </a:solidFill>
                <a:latin typeface="Arial" charset="0"/>
              </a:rPr>
              <a:pPr eaLnBrk="1" hangingPunct="1">
                <a:spcBef>
                  <a:spcPct val="0"/>
                </a:spcBef>
                <a:buClrTx/>
                <a:buSzTx/>
                <a:buFontTx/>
                <a:buNone/>
              </a:pPr>
              <a:t>94</a:t>
            </a:fld>
            <a:r>
              <a:rPr lang="en-US" altLang="zh-CN" sz="900" b="0" smtClean="0">
                <a:solidFill>
                  <a:srgbClr val="4D4D4D"/>
                </a:solidFill>
                <a:latin typeface="Arial" charset="0"/>
              </a:rPr>
              <a:t>-</a:t>
            </a:r>
          </a:p>
        </p:txBody>
      </p:sp>
      <p:sp>
        <p:nvSpPr>
          <p:cNvPr id="90115" name="Rectangle 2"/>
          <p:cNvSpPr>
            <a:spLocks noGrp="1" noChangeArrowheads="1"/>
          </p:cNvSpPr>
          <p:nvPr>
            <p:ph type="title"/>
          </p:nvPr>
        </p:nvSpPr>
        <p:spPr/>
        <p:txBody>
          <a:bodyPr/>
          <a:lstStyle/>
          <a:p>
            <a:pPr eaLnBrk="1" hangingPunct="1"/>
            <a:r>
              <a:rPr lang="zh-CN" altLang="en-US" smtClean="0"/>
              <a:t>用例关系：泛化</a:t>
            </a:r>
            <a:endParaRPr lang="en-US" altLang="zh-CN" smtClean="0"/>
          </a:p>
        </p:txBody>
      </p:sp>
      <p:sp>
        <p:nvSpPr>
          <p:cNvPr id="109572" name="Rectangle 3"/>
          <p:cNvSpPr>
            <a:spLocks noGrp="1" noChangeArrowheads="1"/>
          </p:cNvSpPr>
          <p:nvPr>
            <p:ph type="body" idx="1"/>
          </p:nvPr>
        </p:nvSpPr>
        <p:spPr/>
        <p:txBody>
          <a:bodyPr/>
          <a:lstStyle/>
          <a:p>
            <a:pPr algn="just" eaLnBrk="1" hangingPunct="1">
              <a:defRPr/>
            </a:pPr>
            <a:r>
              <a:rPr lang="zh-CN" altLang="en-US" dirty="0"/>
              <a:t>泛化：表示子用例继承了父用例</a:t>
            </a:r>
          </a:p>
          <a:p>
            <a:pPr lvl="1" algn="just" eaLnBrk="1" hangingPunct="1">
              <a:defRPr/>
            </a:pPr>
            <a:r>
              <a:rPr lang="zh-CN" altLang="en-US" dirty="0"/>
              <a:t>用例间的泛化关系表明子用例继承父用例中定义的所有属性、行为序列和扩展点，并且参与父用例中所有的关系</a:t>
            </a:r>
          </a:p>
        </p:txBody>
      </p:sp>
      <p:pic>
        <p:nvPicPr>
          <p:cNvPr id="90117"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3789040"/>
            <a:ext cx="4922838"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5"/>
          <p:cNvSpPr>
            <a:spLocks noGrp="1"/>
          </p:cNvSpPr>
          <p:nvPr>
            <p:ph type="sldNum" sz="quarter" idx="4294967295"/>
          </p:nvPr>
        </p:nvSpPr>
        <p:spPr bwMode="auto">
          <a:xfrm>
            <a:off x="7019925" y="6553200"/>
            <a:ext cx="1905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r>
              <a:rPr lang="en-US" altLang="zh-CN">
                <a:ea typeface="宋体" pitchFamily="2" charset="-122"/>
              </a:rPr>
              <a:t>-</a:t>
            </a:r>
            <a:fld id="{6A95FE46-C103-4CC3-BC1B-6F01E98DC757}" type="slidenum">
              <a:rPr lang="en-US" altLang="zh-CN">
                <a:ea typeface="宋体" pitchFamily="2" charset="-122"/>
              </a:rPr>
              <a:pPr/>
              <a:t>95</a:t>
            </a:fld>
            <a:r>
              <a:rPr lang="en-US" altLang="zh-CN">
                <a:ea typeface="宋体" pitchFamily="2" charset="-122"/>
              </a:rPr>
              <a:t>-</a:t>
            </a:r>
          </a:p>
        </p:txBody>
      </p:sp>
      <p:sp>
        <p:nvSpPr>
          <p:cNvPr id="119811" name="Rectangle 2"/>
          <p:cNvSpPr>
            <a:spLocks noGrp="1" noChangeArrowheads="1"/>
          </p:cNvSpPr>
          <p:nvPr>
            <p:ph type="title"/>
          </p:nvPr>
        </p:nvSpPr>
        <p:spPr>
          <a:xfrm>
            <a:off x="179388" y="115888"/>
            <a:ext cx="8839200" cy="719137"/>
          </a:xfrm>
        </p:spPr>
        <p:txBody>
          <a:bodyPr/>
          <a:lstStyle/>
          <a:p>
            <a:pPr eaLnBrk="1" hangingPunct="1"/>
            <a:r>
              <a:rPr lang="zh-CN" altLang="en-US" sz="4000" smtClean="0">
                <a:ea typeface="宋体" pitchFamily="2" charset="-122"/>
              </a:rPr>
              <a:t>重构后的用例图：</a:t>
            </a:r>
            <a:r>
              <a:rPr lang="en-US" altLang="zh-CN" sz="4000" smtClean="0">
                <a:ea typeface="宋体" pitchFamily="2" charset="-122"/>
              </a:rPr>
              <a:t>POST</a:t>
            </a:r>
          </a:p>
        </p:txBody>
      </p:sp>
      <p:pic>
        <p:nvPicPr>
          <p:cNvPr id="6" name="Picture 4"/>
          <p:cNvPicPr>
            <a:picLocks noGrp="1" noChangeAspect="1" noChangeArrowheads="1"/>
          </p:cNvPicPr>
          <p:nvPr>
            <p:ph idx="1"/>
          </p:nvPr>
        </p:nvPicPr>
        <p:blipFill>
          <a:blip r:embed="rId3"/>
          <a:srcRect/>
          <a:stretch>
            <a:fillRect/>
          </a:stretch>
        </p:blipFill>
        <p:spPr>
          <a:xfrm>
            <a:off x="467544" y="980728"/>
            <a:ext cx="8243888" cy="5018087"/>
          </a:xfrm>
          <a:solidFill>
            <a:schemeClr val="accent6">
              <a:lumMod val="20000"/>
              <a:lumOff val="80000"/>
            </a:schemeClr>
          </a:solidFill>
        </p:spPr>
      </p:pic>
    </p:spTree>
    <p:extLst>
      <p:ext uri="{BB962C8B-B14F-4D97-AF65-F5344CB8AC3E}">
        <p14:creationId xmlns:p14="http://schemas.microsoft.com/office/powerpoint/2010/main" val="3349194662"/>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5"/>
          <p:cNvSpPr>
            <a:spLocks noGrp="1"/>
          </p:cNvSpPr>
          <p:nvPr>
            <p:ph type="sldNum" sz="quarter" idx="4294967295"/>
          </p:nvPr>
        </p:nvSpPr>
        <p:spPr bwMode="auto">
          <a:xfrm>
            <a:off x="7019925" y="6553200"/>
            <a:ext cx="1905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r>
              <a:rPr lang="en-US" altLang="zh-CN">
                <a:ea typeface="宋体" pitchFamily="2" charset="-122"/>
              </a:rPr>
              <a:t>-</a:t>
            </a:r>
            <a:fld id="{AFA420F9-EA65-4EB7-AA3A-72DD6C5B6D34}" type="slidenum">
              <a:rPr lang="en-US" altLang="zh-CN">
                <a:ea typeface="宋体" pitchFamily="2" charset="-122"/>
              </a:rPr>
              <a:pPr/>
              <a:t>96</a:t>
            </a:fld>
            <a:r>
              <a:rPr lang="en-US" altLang="zh-CN">
                <a:ea typeface="宋体" pitchFamily="2" charset="-122"/>
              </a:rPr>
              <a:t>-</a:t>
            </a:r>
          </a:p>
        </p:txBody>
      </p:sp>
      <p:sp>
        <p:nvSpPr>
          <p:cNvPr id="120835" name="Rectangle 2"/>
          <p:cNvSpPr>
            <a:spLocks noGrp="1" noChangeArrowheads="1"/>
          </p:cNvSpPr>
          <p:nvPr>
            <p:ph type="title"/>
          </p:nvPr>
        </p:nvSpPr>
        <p:spPr/>
        <p:txBody>
          <a:bodyPr/>
          <a:lstStyle/>
          <a:p>
            <a:pPr eaLnBrk="1" hangingPunct="1"/>
            <a:r>
              <a:rPr lang="zh-CN" altLang="en-US" sz="4000" smtClean="0">
                <a:ea typeface="宋体" pitchFamily="2" charset="-122"/>
              </a:rPr>
              <a:t>重构后的用例图：考勤卡系统</a:t>
            </a:r>
            <a:endParaRPr lang="en-US" altLang="zh-CN" sz="4000" smtClean="0">
              <a:ea typeface="宋体" pitchFamily="2" charset="-122"/>
            </a:endParaRPr>
          </a:p>
        </p:txBody>
      </p:sp>
      <p:pic>
        <p:nvPicPr>
          <p:cNvPr id="123908" name="Picture 3"/>
          <p:cNvPicPr>
            <a:picLocks noChangeAspect="1" noChangeArrowheads="1"/>
          </p:cNvPicPr>
          <p:nvPr/>
        </p:nvPicPr>
        <p:blipFill>
          <a:blip r:embed="rId3"/>
          <a:srcRect/>
          <a:stretch>
            <a:fillRect/>
          </a:stretch>
        </p:blipFill>
        <p:spPr bwMode="auto">
          <a:xfrm>
            <a:off x="638280" y="404664"/>
            <a:ext cx="8208962" cy="5694362"/>
          </a:xfrm>
          <a:prstGeom prst="rect">
            <a:avLst/>
          </a:prstGeom>
          <a:solidFill>
            <a:schemeClr val="accent6">
              <a:lumMod val="20000"/>
              <a:lumOff val="80000"/>
            </a:schemeClr>
          </a:solidFill>
          <a:ln>
            <a:noFill/>
          </a:ln>
        </p:spPr>
      </p:pic>
    </p:spTree>
    <p:extLst>
      <p:ext uri="{BB962C8B-B14F-4D97-AF65-F5344CB8AC3E}">
        <p14:creationId xmlns:p14="http://schemas.microsoft.com/office/powerpoint/2010/main" val="683948369"/>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5"/>
          <p:cNvSpPr>
            <a:spLocks noGrp="1"/>
          </p:cNvSpPr>
          <p:nvPr>
            <p:ph type="sldNum" sz="quarter" idx="4294967295"/>
          </p:nvPr>
        </p:nvSpPr>
        <p:spPr bwMode="auto">
          <a:xfrm>
            <a:off x="7019925" y="6553200"/>
            <a:ext cx="19050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r>
              <a:rPr lang="en-US" altLang="zh-CN">
                <a:ea typeface="宋体" pitchFamily="2" charset="-122"/>
              </a:rPr>
              <a:t>-</a:t>
            </a:r>
            <a:fld id="{8A1BE16B-D242-4E84-A049-978C172B672B}" type="slidenum">
              <a:rPr lang="en-US" altLang="zh-CN">
                <a:ea typeface="宋体" pitchFamily="2" charset="-122"/>
              </a:rPr>
              <a:pPr/>
              <a:t>97</a:t>
            </a:fld>
            <a:r>
              <a:rPr lang="en-US" altLang="zh-CN">
                <a:ea typeface="宋体" pitchFamily="2" charset="-122"/>
              </a:rPr>
              <a:t>-</a:t>
            </a:r>
          </a:p>
        </p:txBody>
      </p:sp>
      <p:sp>
        <p:nvSpPr>
          <p:cNvPr id="121859" name="Rectangle 2"/>
          <p:cNvSpPr>
            <a:spLocks noGrp="1" noChangeArrowheads="1"/>
          </p:cNvSpPr>
          <p:nvPr>
            <p:ph type="title"/>
          </p:nvPr>
        </p:nvSpPr>
        <p:spPr>
          <a:xfrm>
            <a:off x="539552" y="188640"/>
            <a:ext cx="7793037" cy="1143001"/>
          </a:xfrm>
        </p:spPr>
        <p:txBody>
          <a:bodyPr/>
          <a:lstStyle/>
          <a:p>
            <a:pPr eaLnBrk="1" hangingPunct="1"/>
            <a:r>
              <a:rPr kumimoji="0" lang="zh-CN" altLang="en-US" dirty="0"/>
              <a:t>用例关系的准则</a:t>
            </a:r>
          </a:p>
        </p:txBody>
      </p:sp>
      <p:sp>
        <p:nvSpPr>
          <p:cNvPr id="121860" name="Rectangle 3"/>
          <p:cNvSpPr>
            <a:spLocks noGrp="1" noChangeArrowheads="1"/>
          </p:cNvSpPr>
          <p:nvPr>
            <p:ph type="body" idx="1"/>
          </p:nvPr>
        </p:nvSpPr>
        <p:spPr>
          <a:xfrm>
            <a:off x="395536" y="1700808"/>
            <a:ext cx="8280920" cy="5040560"/>
          </a:xfrm>
        </p:spPr>
        <p:txBody>
          <a:bodyPr>
            <a:normAutofit/>
          </a:bodyPr>
          <a:lstStyle/>
          <a:p>
            <a:pPr algn="just" eaLnBrk="1" hangingPunct="1">
              <a:spcAft>
                <a:spcPts val="600"/>
              </a:spcAft>
            </a:pPr>
            <a:r>
              <a:rPr lang="zh-CN" altLang="en-US" sz="2000" b="1" u="sng" dirty="0" smtClean="0">
                <a:solidFill>
                  <a:srgbClr val="FF0000"/>
                </a:solidFill>
                <a:ea typeface="宋体" pitchFamily="2" charset="-122"/>
              </a:rPr>
              <a:t>不要过度使用用例关系</a:t>
            </a:r>
            <a:r>
              <a:rPr lang="zh-CN" altLang="en-US" sz="2000" b="1" dirty="0" smtClean="0">
                <a:solidFill>
                  <a:schemeClr val="tx1"/>
                </a:solidFill>
                <a:ea typeface="宋体" pitchFamily="2" charset="-122"/>
              </a:rPr>
              <a:t>，更不要将用例关系用到编程当中。用例的目标是澄清需求。</a:t>
            </a:r>
          </a:p>
          <a:p>
            <a:pPr algn="just" eaLnBrk="1" hangingPunct="1">
              <a:spcAft>
                <a:spcPts val="600"/>
              </a:spcAft>
            </a:pPr>
            <a:r>
              <a:rPr lang="zh-CN" altLang="en-US" sz="2000" b="1" dirty="0" smtClean="0">
                <a:solidFill>
                  <a:srgbClr val="FF0000"/>
                </a:solidFill>
                <a:ea typeface="宋体" pitchFamily="2" charset="-122"/>
              </a:rPr>
              <a:t>用例泛化：</a:t>
            </a:r>
            <a:r>
              <a:rPr lang="zh-CN" altLang="en-US" sz="2000" b="1" dirty="0" smtClean="0">
                <a:solidFill>
                  <a:schemeClr val="tx1"/>
                </a:solidFill>
                <a:ea typeface="宋体" pitchFamily="2" charset="-122"/>
              </a:rPr>
              <a:t>如果一个用例有几种变体，那么就用抽象用例建模公共的行为，再特化每种变体。</a:t>
            </a:r>
          </a:p>
          <a:p>
            <a:pPr algn="just" eaLnBrk="1" hangingPunct="1">
              <a:spcAft>
                <a:spcPts val="600"/>
              </a:spcAft>
            </a:pPr>
            <a:r>
              <a:rPr lang="zh-CN" altLang="en-US" sz="2000" b="1" dirty="0" smtClean="0">
                <a:solidFill>
                  <a:srgbClr val="FF0000"/>
                </a:solidFill>
                <a:ea typeface="宋体" pitchFamily="2" charset="-122"/>
              </a:rPr>
              <a:t>用例包含：</a:t>
            </a:r>
            <a:r>
              <a:rPr lang="zh-CN" altLang="en-US" sz="2000" b="1" dirty="0" smtClean="0">
                <a:solidFill>
                  <a:schemeClr val="tx1"/>
                </a:solidFill>
                <a:ea typeface="宋体" pitchFamily="2" charset="-122"/>
              </a:rPr>
              <a:t>如果一项用例包含有一段定义良好且有可能用在其他场合的行为片段，那么就为该行为定义一项用例，并把该用例包含在原始用例中。</a:t>
            </a:r>
          </a:p>
          <a:p>
            <a:pPr algn="just" eaLnBrk="1" hangingPunct="1">
              <a:spcAft>
                <a:spcPts val="600"/>
              </a:spcAft>
            </a:pPr>
            <a:r>
              <a:rPr lang="zh-CN" altLang="en-US" sz="2000" b="1" dirty="0" smtClean="0">
                <a:solidFill>
                  <a:srgbClr val="FF0000"/>
                </a:solidFill>
                <a:ea typeface="宋体" pitchFamily="2" charset="-122"/>
              </a:rPr>
              <a:t>用例扩展：</a:t>
            </a:r>
            <a:r>
              <a:rPr lang="zh-CN" altLang="en-US" sz="2000" b="1" dirty="0" smtClean="0">
                <a:solidFill>
                  <a:schemeClr val="tx1"/>
                </a:solidFill>
                <a:ea typeface="宋体" pitchFamily="2" charset="-122"/>
              </a:rPr>
              <a:t>如果用可选特性来定义一项有意义的用例，那么把基本行为建模为基用例，并用扩展关系为其增加特性。</a:t>
            </a:r>
          </a:p>
          <a:p>
            <a:pPr algn="just" eaLnBrk="1" hangingPunct="1">
              <a:spcAft>
                <a:spcPts val="600"/>
              </a:spcAft>
            </a:pPr>
            <a:r>
              <a:rPr lang="zh-CN" altLang="en-US" sz="2000" b="1" dirty="0" smtClean="0">
                <a:solidFill>
                  <a:srgbClr val="FF0000"/>
                </a:solidFill>
                <a:ea typeface="宋体" pitchFamily="2" charset="-122"/>
              </a:rPr>
              <a:t>包含关系和扩展关系：</a:t>
            </a:r>
            <a:r>
              <a:rPr lang="zh-CN" altLang="en-US" sz="2000" b="1" dirty="0" smtClean="0">
                <a:solidFill>
                  <a:schemeClr val="tx1"/>
                </a:solidFill>
                <a:ea typeface="宋体" pitchFamily="2" charset="-122"/>
              </a:rPr>
              <a:t>都可以把行为分解成较小的片段。但是，包含关系隐含着被包含行为是配置系统的一个必要的部分，而扩展关系暗示着没有增加行为的系统也是有意义的。</a:t>
            </a:r>
          </a:p>
        </p:txBody>
      </p:sp>
    </p:spTree>
    <p:extLst>
      <p:ext uri="{BB962C8B-B14F-4D97-AF65-F5344CB8AC3E}">
        <p14:creationId xmlns:p14="http://schemas.microsoft.com/office/powerpoint/2010/main" val="755577458"/>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F41F3605-A4A6-4D15-8D3B-B9E4BFAA8805}" type="slidenum">
              <a:rPr kumimoji="0" lang="en-US" altLang="zh-CN" sz="1400" b="0" smtClean="0">
                <a:solidFill>
                  <a:schemeClr val="accent2"/>
                </a:solidFill>
              </a:rPr>
              <a:pPr>
                <a:spcBef>
                  <a:spcPct val="0"/>
                </a:spcBef>
                <a:buClrTx/>
                <a:buSzTx/>
                <a:buFontTx/>
                <a:buNone/>
              </a:pPr>
              <a:t>98</a:t>
            </a:fld>
            <a:r>
              <a:rPr kumimoji="0" lang="en-US" altLang="zh-CN" sz="1400" b="0" smtClean="0">
                <a:solidFill>
                  <a:schemeClr val="accent2"/>
                </a:solidFill>
              </a:rPr>
              <a:t>-</a:t>
            </a:r>
          </a:p>
        </p:txBody>
      </p:sp>
      <p:sp>
        <p:nvSpPr>
          <p:cNvPr id="91139" name="Rectangle 2"/>
          <p:cNvSpPr>
            <a:spLocks noGrp="1" noChangeArrowheads="1"/>
          </p:cNvSpPr>
          <p:nvPr>
            <p:ph type="title"/>
          </p:nvPr>
        </p:nvSpPr>
        <p:spPr/>
        <p:txBody>
          <a:bodyPr/>
          <a:lstStyle/>
          <a:p>
            <a:pPr eaLnBrk="1" hangingPunct="1"/>
            <a:r>
              <a:rPr kumimoji="0" lang="en-US" altLang="zh-CN" dirty="0" smtClean="0"/>
              <a:t>4.2 </a:t>
            </a:r>
            <a:r>
              <a:rPr kumimoji="0" lang="zh-CN" altLang="en-US" dirty="0" smtClean="0"/>
              <a:t>对用例进行组织和分包</a:t>
            </a:r>
          </a:p>
        </p:txBody>
      </p:sp>
      <p:sp>
        <p:nvSpPr>
          <p:cNvPr id="91140" name="Rectangle 3"/>
          <p:cNvSpPr>
            <a:spLocks noGrp="1" noChangeArrowheads="1"/>
          </p:cNvSpPr>
          <p:nvPr>
            <p:ph type="body" idx="1"/>
          </p:nvPr>
        </p:nvSpPr>
        <p:spPr/>
        <p:txBody>
          <a:bodyPr/>
          <a:lstStyle/>
          <a:p>
            <a:pPr eaLnBrk="1" hangingPunct="1"/>
            <a:r>
              <a:rPr lang="zh-CN" altLang="en-US" smtClean="0"/>
              <a:t>学习内容</a:t>
            </a:r>
          </a:p>
          <a:p>
            <a:pPr lvl="1" eaLnBrk="1" hangingPunct="1"/>
            <a:r>
              <a:rPr lang="zh-CN" altLang="en-US" smtClean="0"/>
              <a:t>用例和开发周期</a:t>
            </a:r>
          </a:p>
          <a:p>
            <a:pPr lvl="1" eaLnBrk="1" hangingPunct="1"/>
            <a:r>
              <a:rPr lang="zh-CN" altLang="en-US" smtClean="0"/>
              <a:t>用例分类原则</a:t>
            </a:r>
          </a:p>
          <a:p>
            <a:pPr lvl="1" eaLnBrk="1" hangingPunct="1"/>
            <a:r>
              <a:rPr lang="zh-CN" altLang="en-US" smtClean="0"/>
              <a:t>用例分类实施策略</a:t>
            </a:r>
          </a:p>
          <a:p>
            <a:pPr lvl="1" eaLnBrk="1" hangingPunct="1"/>
            <a:r>
              <a:rPr lang="zh-CN" altLang="en-US" smtClean="0"/>
              <a:t>用例的分包</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spcBef>
                <a:spcPct val="0"/>
              </a:spcBef>
              <a:buClrTx/>
              <a:buSzTx/>
              <a:buFontTx/>
              <a:buNone/>
            </a:pPr>
            <a:r>
              <a:rPr kumimoji="0" lang="en-US" altLang="zh-CN" sz="1400" b="0" smtClean="0">
                <a:solidFill>
                  <a:schemeClr val="accent2"/>
                </a:solidFill>
              </a:rPr>
              <a:t>-</a:t>
            </a:r>
            <a:fld id="{D6733002-DA95-464D-9C88-3191125165B7}" type="slidenum">
              <a:rPr kumimoji="0" lang="en-US" altLang="zh-CN" sz="1400" b="0" smtClean="0">
                <a:solidFill>
                  <a:schemeClr val="accent2"/>
                </a:solidFill>
              </a:rPr>
              <a:pPr>
                <a:spcBef>
                  <a:spcPct val="0"/>
                </a:spcBef>
                <a:buClrTx/>
                <a:buSzTx/>
                <a:buFontTx/>
                <a:buNone/>
              </a:pPr>
              <a:t>99</a:t>
            </a:fld>
            <a:r>
              <a:rPr kumimoji="0" lang="en-US" altLang="zh-CN" sz="1400" b="0" smtClean="0">
                <a:solidFill>
                  <a:schemeClr val="accent2"/>
                </a:solidFill>
              </a:rPr>
              <a:t>-</a:t>
            </a:r>
          </a:p>
        </p:txBody>
      </p:sp>
      <p:sp>
        <p:nvSpPr>
          <p:cNvPr id="92163" name="Rectangle 2"/>
          <p:cNvSpPr>
            <a:spLocks noGrp="1" noChangeArrowheads="1"/>
          </p:cNvSpPr>
          <p:nvPr>
            <p:ph type="title"/>
          </p:nvPr>
        </p:nvSpPr>
        <p:spPr/>
        <p:txBody>
          <a:bodyPr/>
          <a:lstStyle/>
          <a:p>
            <a:pPr eaLnBrk="1" hangingPunct="1"/>
            <a:r>
              <a:rPr lang="zh-CN" altLang="en-US" smtClean="0"/>
              <a:t>用例和开发周期</a:t>
            </a:r>
          </a:p>
        </p:txBody>
      </p:sp>
      <p:sp>
        <p:nvSpPr>
          <p:cNvPr id="92164" name="Rectangle 3"/>
          <p:cNvSpPr>
            <a:spLocks noGrp="1" noChangeArrowheads="1"/>
          </p:cNvSpPr>
          <p:nvPr>
            <p:ph type="body" sz="half" idx="1"/>
          </p:nvPr>
        </p:nvSpPr>
        <p:spPr/>
        <p:txBody>
          <a:bodyPr/>
          <a:lstStyle/>
          <a:p>
            <a:pPr eaLnBrk="1" hangingPunct="1"/>
            <a:r>
              <a:rPr lang="zh-CN" altLang="en-US" sz="2800" dirty="0" smtClean="0"/>
              <a:t>开发周期是围绕用例的需求来组织的</a:t>
            </a:r>
          </a:p>
          <a:p>
            <a:pPr eaLnBrk="1" hangingPunct="1"/>
            <a:r>
              <a:rPr lang="zh-CN" altLang="en-US" sz="2800" dirty="0" smtClean="0"/>
              <a:t>一个开发周期要被指派一个到多个用例，如果完全版本的用例在一个开发周期中处理起来太复杂的话，那就采用简化版本的用例</a:t>
            </a:r>
          </a:p>
          <a:p>
            <a:pPr lvl="1" eaLnBrk="1" hangingPunct="1"/>
            <a:endParaRPr lang="zh-CN" altLang="en-US" sz="2400" dirty="0" smtClean="0"/>
          </a:p>
        </p:txBody>
      </p:sp>
      <p:sp>
        <p:nvSpPr>
          <p:cNvPr id="92165" name="Rectangle 4"/>
          <p:cNvSpPr>
            <a:spLocks noChangeArrowheads="1"/>
          </p:cNvSpPr>
          <p:nvPr/>
        </p:nvSpPr>
        <p:spPr bwMode="auto">
          <a:xfrm>
            <a:off x="973138" y="3933825"/>
            <a:ext cx="1439862" cy="719138"/>
          </a:xfrm>
          <a:prstGeom prst="rect">
            <a:avLst/>
          </a:prstGeom>
          <a:solidFill>
            <a:schemeClr val="bg1"/>
          </a:solidFill>
          <a:ln w="9525">
            <a:miter lim="800000"/>
            <a:headEnd/>
            <a:tailEnd/>
          </a:ln>
          <a:scene3d>
            <a:camera prst="legacyObliqueBottom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a:spcBef>
                <a:spcPct val="0"/>
              </a:spcBef>
              <a:buClrTx/>
              <a:buSzTx/>
              <a:buFontTx/>
              <a:buNone/>
            </a:pPr>
            <a:r>
              <a:rPr kumimoji="0" lang="zh-CN" altLang="en-US" sz="2000">
                <a:solidFill>
                  <a:srgbClr val="CC6600"/>
                </a:solidFill>
                <a:latin typeface="Arial" charset="0"/>
              </a:rPr>
              <a:t>开发周期</a:t>
            </a:r>
          </a:p>
        </p:txBody>
      </p:sp>
      <p:sp>
        <p:nvSpPr>
          <p:cNvPr id="92166" name="Rectangle 5"/>
          <p:cNvSpPr>
            <a:spLocks noChangeArrowheads="1"/>
          </p:cNvSpPr>
          <p:nvPr/>
        </p:nvSpPr>
        <p:spPr bwMode="auto">
          <a:xfrm>
            <a:off x="3565525" y="3933825"/>
            <a:ext cx="1439863" cy="719138"/>
          </a:xfrm>
          <a:prstGeom prst="rect">
            <a:avLst/>
          </a:prstGeom>
          <a:solidFill>
            <a:schemeClr val="bg1"/>
          </a:solidFill>
          <a:ln w="9525">
            <a:miter lim="800000"/>
            <a:headEnd/>
            <a:tailEnd/>
          </a:ln>
          <a:scene3d>
            <a:camera prst="legacyObliqueBottom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a:spcBef>
                <a:spcPct val="0"/>
              </a:spcBef>
              <a:buClrTx/>
              <a:buSzTx/>
              <a:buFontTx/>
              <a:buNone/>
            </a:pPr>
            <a:r>
              <a:rPr kumimoji="0" lang="zh-CN" altLang="en-US" sz="2000" dirty="0">
                <a:solidFill>
                  <a:srgbClr val="CC6600"/>
                </a:solidFill>
                <a:latin typeface="Arial" charset="0"/>
              </a:rPr>
              <a:t>开发周期</a:t>
            </a:r>
          </a:p>
        </p:txBody>
      </p:sp>
      <p:sp>
        <p:nvSpPr>
          <p:cNvPr id="92167" name="Rectangle 6"/>
          <p:cNvSpPr>
            <a:spLocks noChangeArrowheads="1"/>
          </p:cNvSpPr>
          <p:nvPr/>
        </p:nvSpPr>
        <p:spPr bwMode="auto">
          <a:xfrm>
            <a:off x="6156325" y="3933825"/>
            <a:ext cx="1439863" cy="719138"/>
          </a:xfrm>
          <a:prstGeom prst="rect">
            <a:avLst/>
          </a:prstGeom>
          <a:solidFill>
            <a:schemeClr val="bg1"/>
          </a:solidFill>
          <a:ln w="9525">
            <a:miter lim="800000"/>
            <a:headEnd/>
            <a:tailEnd/>
          </a:ln>
          <a:scene3d>
            <a:camera prst="legacyObliqueBottom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a:spcBef>
                <a:spcPct val="0"/>
              </a:spcBef>
              <a:buClrTx/>
              <a:buSzTx/>
              <a:buFontTx/>
              <a:buNone/>
            </a:pPr>
            <a:r>
              <a:rPr kumimoji="0" lang="zh-CN" altLang="en-US" sz="2000">
                <a:solidFill>
                  <a:srgbClr val="CC6600"/>
                </a:solidFill>
                <a:latin typeface="Arial" charset="0"/>
              </a:rPr>
              <a:t>开发周期</a:t>
            </a:r>
          </a:p>
        </p:txBody>
      </p:sp>
      <p:sp>
        <p:nvSpPr>
          <p:cNvPr id="92168" name="AutoShape 7"/>
          <p:cNvSpPr>
            <a:spLocks noChangeArrowheads="1"/>
          </p:cNvSpPr>
          <p:nvPr/>
        </p:nvSpPr>
        <p:spPr bwMode="auto">
          <a:xfrm>
            <a:off x="2628900" y="4078288"/>
            <a:ext cx="863600" cy="431800"/>
          </a:xfrm>
          <a:prstGeom prst="rightArrow">
            <a:avLst>
              <a:gd name="adj1" fmla="val 50000"/>
              <a:gd name="adj2" fmla="val 50000"/>
            </a:avLst>
          </a:prstGeom>
          <a:solidFill>
            <a:schemeClr val="folHlink"/>
          </a:solidFill>
          <a:ln w="9525">
            <a:miter lim="800000"/>
            <a:headEnd/>
            <a:tailEnd/>
          </a:ln>
          <a:scene3d>
            <a:camera prst="legacyPerspectiveBottom"/>
            <a:lightRig rig="legacyFlat3" dir="t"/>
          </a:scene3d>
          <a:sp3d extrusionH="887400" prstMaterial="legacyMatte">
            <a:bevelT w="13500" h="13500" prst="angle"/>
            <a:bevelB w="13500" h="13500" prst="angle"/>
            <a:extrusionClr>
              <a:schemeClr val="folHlink"/>
            </a:extrusionClr>
          </a:sp3d>
        </p:spPr>
        <p:txBody>
          <a:bodyPr wrap="none" anchor="ctr">
            <a:flatTx/>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b="0"/>
          </a:p>
        </p:txBody>
      </p:sp>
      <p:sp>
        <p:nvSpPr>
          <p:cNvPr id="92169" name="Oval 8"/>
          <p:cNvSpPr>
            <a:spLocks noChangeArrowheads="1"/>
          </p:cNvSpPr>
          <p:nvPr/>
        </p:nvSpPr>
        <p:spPr bwMode="auto">
          <a:xfrm>
            <a:off x="971550" y="4941888"/>
            <a:ext cx="1511300" cy="576262"/>
          </a:xfrm>
          <a:prstGeom prst="ellipse">
            <a:avLst/>
          </a:prstGeom>
          <a:solidFill>
            <a:srgbClr val="CCFFFF"/>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a:spcBef>
                <a:spcPct val="0"/>
              </a:spcBef>
              <a:buClrTx/>
              <a:buSzTx/>
              <a:buFontTx/>
              <a:buNone/>
            </a:pPr>
            <a:r>
              <a:rPr kumimoji="0" lang="zh-CN" altLang="en-US" sz="1600" dirty="0">
                <a:latin typeface="Arial" charset="0"/>
              </a:rPr>
              <a:t>用例</a:t>
            </a:r>
            <a:r>
              <a:rPr kumimoji="0" lang="en-US" altLang="zh-CN" sz="1600" dirty="0">
                <a:latin typeface="Arial" charset="0"/>
              </a:rPr>
              <a:t>A</a:t>
            </a:r>
          </a:p>
          <a:p>
            <a:pPr algn="ctr">
              <a:spcBef>
                <a:spcPct val="0"/>
              </a:spcBef>
              <a:buClrTx/>
              <a:buSzTx/>
              <a:buFontTx/>
              <a:buNone/>
            </a:pPr>
            <a:r>
              <a:rPr kumimoji="0" lang="en-US" altLang="zh-CN" sz="1600" dirty="0">
                <a:latin typeface="Arial" charset="0"/>
              </a:rPr>
              <a:t>-</a:t>
            </a:r>
            <a:r>
              <a:rPr kumimoji="0" lang="zh-CN" altLang="en-US" sz="1600" dirty="0">
                <a:latin typeface="Arial" charset="0"/>
              </a:rPr>
              <a:t>简化版本</a:t>
            </a:r>
          </a:p>
        </p:txBody>
      </p:sp>
      <p:sp>
        <p:nvSpPr>
          <p:cNvPr id="92170" name="Oval 9"/>
          <p:cNvSpPr>
            <a:spLocks noChangeArrowheads="1"/>
          </p:cNvSpPr>
          <p:nvPr/>
        </p:nvSpPr>
        <p:spPr bwMode="auto">
          <a:xfrm>
            <a:off x="3492500" y="4941888"/>
            <a:ext cx="1511300" cy="576262"/>
          </a:xfrm>
          <a:prstGeom prst="ellipse">
            <a:avLst/>
          </a:prstGeom>
          <a:solidFill>
            <a:srgbClr val="CCFFFF"/>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a:spcBef>
                <a:spcPct val="0"/>
              </a:spcBef>
              <a:buClrTx/>
              <a:buSzTx/>
              <a:buFontTx/>
              <a:buNone/>
            </a:pPr>
            <a:r>
              <a:rPr kumimoji="0" lang="zh-CN" altLang="en-US" sz="1600" dirty="0">
                <a:latin typeface="Arial" charset="0"/>
              </a:rPr>
              <a:t>用例</a:t>
            </a:r>
            <a:r>
              <a:rPr kumimoji="0" lang="en-US" altLang="zh-CN" sz="1600" dirty="0">
                <a:latin typeface="Arial" charset="0"/>
              </a:rPr>
              <a:t>A</a:t>
            </a:r>
          </a:p>
          <a:p>
            <a:pPr algn="ctr">
              <a:spcBef>
                <a:spcPct val="0"/>
              </a:spcBef>
              <a:buClrTx/>
              <a:buSzTx/>
              <a:buFontTx/>
              <a:buNone/>
            </a:pPr>
            <a:r>
              <a:rPr kumimoji="0" lang="en-US" altLang="zh-CN" sz="1600" dirty="0">
                <a:latin typeface="Arial" charset="0"/>
              </a:rPr>
              <a:t>-</a:t>
            </a:r>
            <a:r>
              <a:rPr kumimoji="0" lang="zh-CN" altLang="en-US" sz="1600" dirty="0">
                <a:latin typeface="Arial" charset="0"/>
              </a:rPr>
              <a:t>完整版本</a:t>
            </a:r>
          </a:p>
        </p:txBody>
      </p:sp>
      <p:sp>
        <p:nvSpPr>
          <p:cNvPr id="92171" name="Oval 10"/>
          <p:cNvSpPr>
            <a:spLocks noChangeArrowheads="1"/>
          </p:cNvSpPr>
          <p:nvPr/>
        </p:nvSpPr>
        <p:spPr bwMode="auto">
          <a:xfrm>
            <a:off x="6227763" y="4797425"/>
            <a:ext cx="1511300" cy="576263"/>
          </a:xfrm>
          <a:prstGeom prst="ellipse">
            <a:avLst/>
          </a:prstGeom>
          <a:solidFill>
            <a:srgbClr val="CCFFFF"/>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a:spcBef>
                <a:spcPct val="0"/>
              </a:spcBef>
              <a:buClrTx/>
              <a:buSzTx/>
              <a:buFontTx/>
              <a:buNone/>
            </a:pPr>
            <a:r>
              <a:rPr kumimoji="0" lang="zh-CN" altLang="en-US" sz="1600">
                <a:latin typeface="Arial" charset="0"/>
              </a:rPr>
              <a:t>用例</a:t>
            </a:r>
            <a:r>
              <a:rPr kumimoji="0" lang="en-US" altLang="zh-CN" sz="1600">
                <a:latin typeface="Arial" charset="0"/>
              </a:rPr>
              <a:t>B</a:t>
            </a:r>
          </a:p>
        </p:txBody>
      </p:sp>
      <p:sp>
        <p:nvSpPr>
          <p:cNvPr id="92172" name="Oval 11"/>
          <p:cNvSpPr>
            <a:spLocks noChangeArrowheads="1"/>
          </p:cNvSpPr>
          <p:nvPr/>
        </p:nvSpPr>
        <p:spPr bwMode="auto">
          <a:xfrm>
            <a:off x="6229350" y="5445125"/>
            <a:ext cx="1511300" cy="576263"/>
          </a:xfrm>
          <a:prstGeom prst="ellipse">
            <a:avLst/>
          </a:prstGeom>
          <a:solidFill>
            <a:srgbClr val="CCFFFF"/>
          </a:solidFill>
          <a:ln w="12700">
            <a:solidFill>
              <a:schemeClr val="tx1"/>
            </a:solidFill>
            <a:round/>
            <a:headEnd type="none" w="sm" len="sm"/>
            <a:tailEnd type="none" w="sm" len="sm"/>
          </a:ln>
        </p:spPr>
        <p:txBody>
          <a:bodyPr wrap="none" anchor="ct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algn="ctr">
              <a:spcBef>
                <a:spcPct val="0"/>
              </a:spcBef>
              <a:buClrTx/>
              <a:buSzTx/>
              <a:buFontTx/>
              <a:buNone/>
            </a:pPr>
            <a:r>
              <a:rPr kumimoji="0" lang="zh-CN" altLang="en-US" sz="1600">
                <a:latin typeface="Arial" charset="0"/>
              </a:rPr>
              <a:t>用例</a:t>
            </a:r>
            <a:r>
              <a:rPr kumimoji="0" lang="en-US" altLang="zh-CN" sz="1600">
                <a:latin typeface="Arial" charset="0"/>
              </a:rPr>
              <a:t>C</a:t>
            </a:r>
          </a:p>
        </p:txBody>
      </p:sp>
      <p:sp>
        <p:nvSpPr>
          <p:cNvPr id="92173" name="AutoShape 12"/>
          <p:cNvSpPr>
            <a:spLocks noChangeArrowheads="1"/>
          </p:cNvSpPr>
          <p:nvPr/>
        </p:nvSpPr>
        <p:spPr bwMode="auto">
          <a:xfrm>
            <a:off x="5219700" y="4078288"/>
            <a:ext cx="863600" cy="431800"/>
          </a:xfrm>
          <a:prstGeom prst="rightArrow">
            <a:avLst>
              <a:gd name="adj1" fmla="val 50000"/>
              <a:gd name="adj2" fmla="val 50000"/>
            </a:avLst>
          </a:prstGeom>
          <a:solidFill>
            <a:schemeClr val="folHlink"/>
          </a:solidFill>
          <a:ln w="9525">
            <a:miter lim="800000"/>
            <a:headEnd/>
            <a:tailEnd/>
          </a:ln>
          <a:scene3d>
            <a:camera prst="legacyPerspectiveBottom"/>
            <a:lightRig rig="legacyFlat3" dir="t"/>
          </a:scene3d>
          <a:sp3d extrusionH="887400" prstMaterial="legacyMatte">
            <a:bevelT w="13500" h="13500" prst="angle"/>
            <a:bevelB w="13500" h="13500" prst="angle"/>
            <a:extrusionClr>
              <a:schemeClr val="folHlink"/>
            </a:extrusionClr>
          </a:sp3d>
        </p:spPr>
        <p:txBody>
          <a:bodyPr wrap="none" anchor="ctr">
            <a:flatTx/>
          </a:bodyPr>
          <a:lstStyle>
            <a:lvl1pPr>
              <a:spcBef>
                <a:spcPct val="20000"/>
              </a:spcBef>
              <a:buClr>
                <a:schemeClr val="folHlink"/>
              </a:buClr>
              <a:buSzPct val="60000"/>
              <a:buFont typeface="Wingdings" pitchFamily="2" charset="2"/>
              <a:buChar char="n"/>
              <a:defRPr kumimoji="1" sz="3200" b="1">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kumimoji="1" sz="2800" b="1">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kumimoji="1" sz="2400" b="1">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kumimoji="1" sz="2000" b="1">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Tahoma" pitchFamily="34" charset="0"/>
                <a:ea typeface="宋体" pitchFamily="2" charset="-122"/>
              </a:defRPr>
            </a:lvl9pPr>
          </a:lstStyle>
          <a:p>
            <a:pPr eaLnBrk="1" hangingPunct="1">
              <a:spcBef>
                <a:spcPct val="0"/>
              </a:spcBef>
              <a:buClrTx/>
              <a:buSzTx/>
              <a:buFontTx/>
              <a:buNone/>
            </a:pPr>
            <a:endParaRPr lang="zh-CN" altLang="en-US" sz="2400" b="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65"/>
                                        </p:tgtEl>
                                        <p:attrNameLst>
                                          <p:attrName>style.visibility</p:attrName>
                                        </p:attrNameLst>
                                      </p:cBhvr>
                                      <p:to>
                                        <p:strVal val="visible"/>
                                      </p:to>
                                    </p:set>
                                    <p:animEffect transition="in" filter="wipe(left)">
                                      <p:cBhvr>
                                        <p:cTn id="7" dur="500"/>
                                        <p:tgtEl>
                                          <p:spTgt spid="9216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2169"/>
                                        </p:tgtEl>
                                        <p:attrNameLst>
                                          <p:attrName>style.visibility</p:attrName>
                                        </p:attrNameLst>
                                      </p:cBhvr>
                                      <p:to>
                                        <p:strVal val="visible"/>
                                      </p:to>
                                    </p:set>
                                    <p:animEffect transition="in" filter="fade">
                                      <p:cBhvr>
                                        <p:cTn id="11" dur="1000"/>
                                        <p:tgtEl>
                                          <p:spTgt spid="92169"/>
                                        </p:tgtEl>
                                      </p:cBhvr>
                                    </p:animEffect>
                                    <p:anim calcmode="lin" valueType="num">
                                      <p:cBhvr>
                                        <p:cTn id="12" dur="1000" fill="hold"/>
                                        <p:tgtEl>
                                          <p:spTgt spid="92169"/>
                                        </p:tgtEl>
                                        <p:attrNameLst>
                                          <p:attrName>ppt_x</p:attrName>
                                        </p:attrNameLst>
                                      </p:cBhvr>
                                      <p:tavLst>
                                        <p:tav tm="0">
                                          <p:val>
                                            <p:strVal val="#ppt_x"/>
                                          </p:val>
                                        </p:tav>
                                        <p:tav tm="100000">
                                          <p:val>
                                            <p:strVal val="#ppt_x"/>
                                          </p:val>
                                        </p:tav>
                                      </p:tavLst>
                                    </p:anim>
                                    <p:anim calcmode="lin" valueType="num">
                                      <p:cBhvr>
                                        <p:cTn id="13" dur="1000" fill="hold"/>
                                        <p:tgtEl>
                                          <p:spTgt spid="9216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92168"/>
                                        </p:tgtEl>
                                        <p:attrNameLst>
                                          <p:attrName>style.visibility</p:attrName>
                                        </p:attrNameLst>
                                      </p:cBhvr>
                                      <p:to>
                                        <p:strVal val="visible"/>
                                      </p:to>
                                    </p:set>
                                    <p:animEffect transition="in" filter="wipe(left)">
                                      <p:cBhvr>
                                        <p:cTn id="18" dur="500"/>
                                        <p:tgtEl>
                                          <p:spTgt spid="92168"/>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92166"/>
                                        </p:tgtEl>
                                        <p:attrNameLst>
                                          <p:attrName>style.visibility</p:attrName>
                                        </p:attrNameLst>
                                      </p:cBhvr>
                                      <p:to>
                                        <p:strVal val="visible"/>
                                      </p:to>
                                    </p:set>
                                    <p:animEffect transition="in" filter="wipe(left)">
                                      <p:cBhvr>
                                        <p:cTn id="22" dur="500"/>
                                        <p:tgtEl>
                                          <p:spTgt spid="92166"/>
                                        </p:tgtEl>
                                      </p:cBhvr>
                                    </p:animEffect>
                                  </p:childTnLst>
                                </p:cTn>
                              </p:par>
                            </p:childTnLst>
                          </p:cTn>
                        </p:par>
                        <p:par>
                          <p:cTn id="23" fill="hold">
                            <p:stCondLst>
                              <p:cond delay="1000"/>
                            </p:stCondLst>
                            <p:childTnLst>
                              <p:par>
                                <p:cTn id="24" presetID="42" presetClass="entr" presetSubtype="0" fill="hold" grpId="0" nodeType="afterEffect">
                                  <p:stCondLst>
                                    <p:cond delay="0"/>
                                  </p:stCondLst>
                                  <p:childTnLst>
                                    <p:set>
                                      <p:cBhvr>
                                        <p:cTn id="25" dur="1" fill="hold">
                                          <p:stCondLst>
                                            <p:cond delay="0"/>
                                          </p:stCondLst>
                                        </p:cTn>
                                        <p:tgtEl>
                                          <p:spTgt spid="92170"/>
                                        </p:tgtEl>
                                        <p:attrNameLst>
                                          <p:attrName>style.visibility</p:attrName>
                                        </p:attrNameLst>
                                      </p:cBhvr>
                                      <p:to>
                                        <p:strVal val="visible"/>
                                      </p:to>
                                    </p:set>
                                    <p:animEffect transition="in" filter="fade">
                                      <p:cBhvr>
                                        <p:cTn id="26" dur="1000"/>
                                        <p:tgtEl>
                                          <p:spTgt spid="92170"/>
                                        </p:tgtEl>
                                      </p:cBhvr>
                                    </p:animEffect>
                                    <p:anim calcmode="lin" valueType="num">
                                      <p:cBhvr>
                                        <p:cTn id="27" dur="1000" fill="hold"/>
                                        <p:tgtEl>
                                          <p:spTgt spid="92170"/>
                                        </p:tgtEl>
                                        <p:attrNameLst>
                                          <p:attrName>ppt_x</p:attrName>
                                        </p:attrNameLst>
                                      </p:cBhvr>
                                      <p:tavLst>
                                        <p:tav tm="0">
                                          <p:val>
                                            <p:strVal val="#ppt_x"/>
                                          </p:val>
                                        </p:tav>
                                        <p:tav tm="100000">
                                          <p:val>
                                            <p:strVal val="#ppt_x"/>
                                          </p:val>
                                        </p:tav>
                                      </p:tavLst>
                                    </p:anim>
                                    <p:anim calcmode="lin" valueType="num">
                                      <p:cBhvr>
                                        <p:cTn id="28" dur="1000" fill="hold"/>
                                        <p:tgtEl>
                                          <p:spTgt spid="9217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92173"/>
                                        </p:tgtEl>
                                        <p:attrNameLst>
                                          <p:attrName>style.visibility</p:attrName>
                                        </p:attrNameLst>
                                      </p:cBhvr>
                                      <p:to>
                                        <p:strVal val="visible"/>
                                      </p:to>
                                    </p:set>
                                    <p:animEffect transition="in" filter="wipe(left)">
                                      <p:cBhvr>
                                        <p:cTn id="33" dur="500"/>
                                        <p:tgtEl>
                                          <p:spTgt spid="92173"/>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92167"/>
                                        </p:tgtEl>
                                        <p:attrNameLst>
                                          <p:attrName>style.visibility</p:attrName>
                                        </p:attrNameLst>
                                      </p:cBhvr>
                                      <p:to>
                                        <p:strVal val="visible"/>
                                      </p:to>
                                    </p:set>
                                    <p:animEffect transition="in" filter="wipe(left)">
                                      <p:cBhvr>
                                        <p:cTn id="37" dur="500"/>
                                        <p:tgtEl>
                                          <p:spTgt spid="92167"/>
                                        </p:tgtEl>
                                      </p:cBhvr>
                                    </p:animEffect>
                                  </p:childTnLst>
                                </p:cTn>
                              </p:par>
                            </p:childTnLst>
                          </p:cTn>
                        </p:par>
                        <p:par>
                          <p:cTn id="38" fill="hold">
                            <p:stCondLst>
                              <p:cond delay="1000"/>
                            </p:stCondLst>
                            <p:childTnLst>
                              <p:par>
                                <p:cTn id="39" presetID="42" presetClass="entr" presetSubtype="0" fill="hold" grpId="0" nodeType="afterEffect">
                                  <p:stCondLst>
                                    <p:cond delay="0"/>
                                  </p:stCondLst>
                                  <p:childTnLst>
                                    <p:set>
                                      <p:cBhvr>
                                        <p:cTn id="40" dur="1" fill="hold">
                                          <p:stCondLst>
                                            <p:cond delay="0"/>
                                          </p:stCondLst>
                                        </p:cTn>
                                        <p:tgtEl>
                                          <p:spTgt spid="92171"/>
                                        </p:tgtEl>
                                        <p:attrNameLst>
                                          <p:attrName>style.visibility</p:attrName>
                                        </p:attrNameLst>
                                      </p:cBhvr>
                                      <p:to>
                                        <p:strVal val="visible"/>
                                      </p:to>
                                    </p:set>
                                    <p:animEffect transition="in" filter="fade">
                                      <p:cBhvr>
                                        <p:cTn id="41" dur="1000"/>
                                        <p:tgtEl>
                                          <p:spTgt spid="92171"/>
                                        </p:tgtEl>
                                      </p:cBhvr>
                                    </p:animEffect>
                                    <p:anim calcmode="lin" valueType="num">
                                      <p:cBhvr>
                                        <p:cTn id="42" dur="1000" fill="hold"/>
                                        <p:tgtEl>
                                          <p:spTgt spid="92171"/>
                                        </p:tgtEl>
                                        <p:attrNameLst>
                                          <p:attrName>ppt_x</p:attrName>
                                        </p:attrNameLst>
                                      </p:cBhvr>
                                      <p:tavLst>
                                        <p:tav tm="0">
                                          <p:val>
                                            <p:strVal val="#ppt_x"/>
                                          </p:val>
                                        </p:tav>
                                        <p:tav tm="100000">
                                          <p:val>
                                            <p:strVal val="#ppt_x"/>
                                          </p:val>
                                        </p:tav>
                                      </p:tavLst>
                                    </p:anim>
                                    <p:anim calcmode="lin" valueType="num">
                                      <p:cBhvr>
                                        <p:cTn id="43" dur="1000" fill="hold"/>
                                        <p:tgtEl>
                                          <p:spTgt spid="92171"/>
                                        </p:tgtEl>
                                        <p:attrNameLst>
                                          <p:attrName>ppt_y</p:attrName>
                                        </p:attrNameLst>
                                      </p:cBhvr>
                                      <p:tavLst>
                                        <p:tav tm="0">
                                          <p:val>
                                            <p:strVal val="#ppt_y+.1"/>
                                          </p:val>
                                        </p:tav>
                                        <p:tav tm="100000">
                                          <p:val>
                                            <p:strVal val="#ppt_y"/>
                                          </p:val>
                                        </p:tav>
                                      </p:tavLst>
                                    </p:anim>
                                  </p:childTnLst>
                                </p:cTn>
                              </p:par>
                            </p:childTnLst>
                          </p:cTn>
                        </p:par>
                        <p:par>
                          <p:cTn id="44" fill="hold">
                            <p:stCondLst>
                              <p:cond delay="2000"/>
                            </p:stCondLst>
                            <p:childTnLst>
                              <p:par>
                                <p:cTn id="45" presetID="42" presetClass="entr" presetSubtype="0" fill="hold" grpId="0" nodeType="afterEffect">
                                  <p:stCondLst>
                                    <p:cond delay="0"/>
                                  </p:stCondLst>
                                  <p:childTnLst>
                                    <p:set>
                                      <p:cBhvr>
                                        <p:cTn id="46" dur="1" fill="hold">
                                          <p:stCondLst>
                                            <p:cond delay="0"/>
                                          </p:stCondLst>
                                        </p:cTn>
                                        <p:tgtEl>
                                          <p:spTgt spid="92172"/>
                                        </p:tgtEl>
                                        <p:attrNameLst>
                                          <p:attrName>style.visibility</p:attrName>
                                        </p:attrNameLst>
                                      </p:cBhvr>
                                      <p:to>
                                        <p:strVal val="visible"/>
                                      </p:to>
                                    </p:set>
                                    <p:animEffect transition="in" filter="fade">
                                      <p:cBhvr>
                                        <p:cTn id="47" dur="1000"/>
                                        <p:tgtEl>
                                          <p:spTgt spid="92172"/>
                                        </p:tgtEl>
                                      </p:cBhvr>
                                    </p:animEffect>
                                    <p:anim calcmode="lin" valueType="num">
                                      <p:cBhvr>
                                        <p:cTn id="48" dur="1000" fill="hold"/>
                                        <p:tgtEl>
                                          <p:spTgt spid="92172"/>
                                        </p:tgtEl>
                                        <p:attrNameLst>
                                          <p:attrName>ppt_x</p:attrName>
                                        </p:attrNameLst>
                                      </p:cBhvr>
                                      <p:tavLst>
                                        <p:tav tm="0">
                                          <p:val>
                                            <p:strVal val="#ppt_x"/>
                                          </p:val>
                                        </p:tav>
                                        <p:tav tm="100000">
                                          <p:val>
                                            <p:strVal val="#ppt_x"/>
                                          </p:val>
                                        </p:tav>
                                      </p:tavLst>
                                    </p:anim>
                                    <p:anim calcmode="lin" valueType="num">
                                      <p:cBhvr>
                                        <p:cTn id="49" dur="1000" fill="hold"/>
                                        <p:tgtEl>
                                          <p:spTgt spid="921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animBg="1"/>
      <p:bldP spid="92166" grpId="0" animBg="1"/>
      <p:bldP spid="92167" grpId="0" animBg="1"/>
      <p:bldP spid="92168" grpId="0" animBg="1"/>
      <p:bldP spid="92169" grpId="0" animBg="1"/>
      <p:bldP spid="92170" grpId="0" animBg="1"/>
      <p:bldP spid="92171" grpId="0" animBg="1"/>
      <p:bldP spid="92172" grpId="0" animBg="1"/>
      <p:bldP spid="92173" grpId="0" animBg="1"/>
    </p:bldLst>
  </p:timing>
</p:sld>
</file>

<file path=ppt/theme/theme1.xml><?xml version="1.0" encoding="utf-8"?>
<a:theme xmlns:a="http://schemas.openxmlformats.org/drawingml/2006/main" name="csppt01">
  <a:themeElements>
    <a:clrScheme name="csppt0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csppt01">
      <a:majorFont>
        <a:latin typeface="Times New Roman"/>
        <a:ea typeface="幼圆"/>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csppt01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sppt0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sppt01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csppt01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sppt01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sppt01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sppt01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csppt01</Template>
  <TotalTime>7137</TotalTime>
  <Words>5506</Words>
  <Application>Microsoft Office PowerPoint</Application>
  <PresentationFormat>全屏显示(4:3)</PresentationFormat>
  <Paragraphs>843</Paragraphs>
  <Slides>128</Slides>
  <Notes>16</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128</vt:i4>
      </vt:variant>
    </vt:vector>
  </HeadingPairs>
  <TitlesOfParts>
    <vt:vector size="130" baseType="lpstr">
      <vt:lpstr>csppt01</vt:lpstr>
      <vt:lpstr>位图图像</vt:lpstr>
      <vt:lpstr>第三章 用例建模 Use-Case Modeling</vt:lpstr>
      <vt:lpstr>学习线路图</vt:lpstr>
      <vt:lpstr>本章目录</vt:lpstr>
      <vt:lpstr>3.1 前言——UML的局限性</vt:lpstr>
      <vt:lpstr>PowerPoint 演示文稿</vt:lpstr>
      <vt:lpstr>PowerPoint 演示文稿</vt:lpstr>
      <vt:lpstr>PowerPoint 演示文稿</vt:lpstr>
      <vt:lpstr>PowerPoint 演示文稿</vt:lpstr>
      <vt:lpstr>本章目录</vt:lpstr>
      <vt:lpstr>3.2 需求</vt:lpstr>
      <vt:lpstr>什么是需求</vt:lpstr>
      <vt:lpstr>需求理解的难点</vt:lpstr>
      <vt:lpstr>需求应对的误区</vt:lpstr>
      <vt:lpstr>需求：也需要开发</vt:lpstr>
      <vt:lpstr>需求采集的步骤</vt:lpstr>
      <vt:lpstr>本章目录</vt:lpstr>
      <vt:lpstr>3.3 基于用例的需求建模过程</vt:lpstr>
      <vt:lpstr>1. 获取原始需求</vt:lpstr>
      <vt:lpstr>需求获取技术</vt:lpstr>
      <vt:lpstr>需求获取技术对比</vt:lpstr>
      <vt:lpstr>获取需求：考勤卡应用程序</vt:lpstr>
      <vt:lpstr>基于用例的需求建模过程</vt:lpstr>
      <vt:lpstr>2.1 识别参与者</vt:lpstr>
      <vt:lpstr>参与者定义</vt:lpstr>
      <vt:lpstr>参与者要点</vt:lpstr>
      <vt:lpstr>思考：识别参与者?</vt:lpstr>
      <vt:lpstr>思考：识别参与者?</vt:lpstr>
      <vt:lpstr>思考：识别参与者?</vt:lpstr>
      <vt:lpstr>思考：参与者与系统边界?</vt:lpstr>
      <vt:lpstr>思考：识别参与者?</vt:lpstr>
      <vt:lpstr>识别参与者思路</vt:lpstr>
      <vt:lpstr>参与者的命名</vt:lpstr>
      <vt:lpstr>识别参与者：考勤卡系统</vt:lpstr>
      <vt:lpstr>参与者的泛化：责任重叠</vt:lpstr>
      <vt:lpstr>2.2 识别用例</vt:lpstr>
      <vt:lpstr>用例定义</vt:lpstr>
      <vt:lpstr>识别用例：考勤卡系统</vt:lpstr>
      <vt:lpstr>要点：用例止于系统边界</vt:lpstr>
      <vt:lpstr>要点：有意义的目标</vt:lpstr>
      <vt:lpstr>要点：结果值由系统生成</vt:lpstr>
      <vt:lpstr>要点：业务语言而非技术语言</vt:lpstr>
      <vt:lpstr>要点：用户观点而非系统观点</vt:lpstr>
      <vt:lpstr>用例的命名</vt:lpstr>
      <vt:lpstr>用例粒度-1</vt:lpstr>
      <vt:lpstr>用例粒度-2</vt:lpstr>
      <vt:lpstr>用例粒度-3</vt:lpstr>
      <vt:lpstr>用例粒度-4</vt:lpstr>
      <vt:lpstr>用例粒度-5</vt:lpstr>
      <vt:lpstr>思考题：分析下列用例</vt:lpstr>
      <vt:lpstr>PowerPoint 演示文稿</vt:lpstr>
      <vt:lpstr>下面哪些是有效用例？哪些不是？</vt:lpstr>
      <vt:lpstr>2.3 构建用例图</vt:lpstr>
      <vt:lpstr>用例图构建过程示例：POST系统</vt:lpstr>
      <vt:lpstr>识别参与者-1</vt:lpstr>
      <vt:lpstr>识别参与者-2</vt:lpstr>
      <vt:lpstr>PowerPoint 演示文稿</vt:lpstr>
      <vt:lpstr>获取用例</vt:lpstr>
      <vt:lpstr>识别用例：POST</vt:lpstr>
      <vt:lpstr>考勤卡用例图示例</vt:lpstr>
      <vt:lpstr>基于用例的需求建模过程</vt:lpstr>
      <vt:lpstr>3 描述需求</vt:lpstr>
      <vt:lpstr>进行用例阐述：写用例规约</vt:lpstr>
      <vt:lpstr>谁来写用例规约文档</vt:lpstr>
      <vt:lpstr>用例规约组成</vt:lpstr>
      <vt:lpstr>前置、后置条件</vt:lpstr>
      <vt:lpstr>用例交互四部曲——事件流</vt:lpstr>
      <vt:lpstr>事件流描述要点</vt:lpstr>
      <vt:lpstr>例1：使用自然语言</vt:lpstr>
      <vt:lpstr>例2：描述参与者与系统交互过程</vt:lpstr>
      <vt:lpstr>例3：不细化GUI</vt:lpstr>
      <vt:lpstr>例4：分支和循环的描述</vt:lpstr>
      <vt:lpstr>两种类型的事件流</vt:lpstr>
      <vt:lpstr>用例文档中的补充约束</vt:lpstr>
      <vt:lpstr>补充约束：数据需求</vt:lpstr>
      <vt:lpstr>补充约束：业务规则</vt:lpstr>
      <vt:lpstr>补充约束：非功能需求</vt:lpstr>
      <vt:lpstr>补充约束：设计约束</vt:lpstr>
      <vt:lpstr>用例规约：记录时间</vt:lpstr>
      <vt:lpstr>用例规约：记录时间(续)</vt:lpstr>
      <vt:lpstr>用例规约：记录时间(续)</vt:lpstr>
      <vt:lpstr>活动图——推荐的使用场合</vt:lpstr>
      <vt:lpstr>活动图——简述用例流程</vt:lpstr>
      <vt:lpstr>基于用例的需求建模过程</vt:lpstr>
      <vt:lpstr>4.1 用例关系</vt:lpstr>
      <vt:lpstr>通过关系整理文档</vt:lpstr>
      <vt:lpstr>用例关系：包含</vt:lpstr>
      <vt:lpstr>包含关系误用</vt:lpstr>
      <vt:lpstr>用例关系：扩展</vt:lpstr>
      <vt:lpstr>扩展关系示例</vt:lpstr>
      <vt:lpstr>扩展关系误用</vt:lpstr>
      <vt:lpstr>PowerPoint 演示文稿</vt:lpstr>
      <vt:lpstr>PowerPoint 演示文稿</vt:lpstr>
      <vt:lpstr>PowerPoint 演示文稿</vt:lpstr>
      <vt:lpstr>用例关系：泛化</vt:lpstr>
      <vt:lpstr>重构后的用例图：POST</vt:lpstr>
      <vt:lpstr>重构后的用例图：考勤卡系统</vt:lpstr>
      <vt:lpstr>用例关系的准则</vt:lpstr>
      <vt:lpstr>4.2 对用例进行组织和分包</vt:lpstr>
      <vt:lpstr>用例和开发周期</vt:lpstr>
      <vt:lpstr>用例分类原则</vt:lpstr>
      <vt:lpstr>用例分类实施策略(1)</vt:lpstr>
      <vt:lpstr>用例分类实施策略(2)</vt:lpstr>
      <vt:lpstr>用例的分包 </vt:lpstr>
      <vt:lpstr>利用分包机制组织用例模型</vt:lpstr>
      <vt:lpstr>“申请”包的子视图</vt:lpstr>
      <vt:lpstr>受理和审查包的子视图</vt:lpstr>
      <vt:lpstr>何时适用用例建模</vt:lpstr>
      <vt:lpstr>适用用例建模的情况</vt:lpstr>
      <vt:lpstr>不适用用例建模的情况</vt:lpstr>
      <vt:lpstr>本章目录</vt:lpstr>
      <vt:lpstr>用例建模示例1：某学校网上选课系统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课后练习： “旅店管理系统”初步用户需求</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UML建模语言及工具</dc:title>
  <dc:subject>03.Use-Case Modeling</dc:subject>
  <dc:creator>chy</dc:creator>
  <cp:lastModifiedBy>chy</cp:lastModifiedBy>
  <cp:revision>1179</cp:revision>
  <cp:lastPrinted>1601-01-01T00:00:00Z</cp:lastPrinted>
  <dcterms:created xsi:type="dcterms:W3CDTF">2004-04-26T09:40:58Z</dcterms:created>
  <dcterms:modified xsi:type="dcterms:W3CDTF">2022-12-29T02:39:17Z</dcterms:modified>
</cp:coreProperties>
</file>