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80"/>
  </p:notesMasterIdLst>
  <p:handoutMasterIdLst>
    <p:handoutMasterId r:id="rId81"/>
  </p:handoutMasterIdLst>
  <p:sldIdLst>
    <p:sldId id="339" r:id="rId2"/>
    <p:sldId id="257" r:id="rId3"/>
    <p:sldId id="260" r:id="rId4"/>
    <p:sldId id="261" r:id="rId5"/>
    <p:sldId id="262" r:id="rId6"/>
    <p:sldId id="264" r:id="rId7"/>
    <p:sldId id="266" r:id="rId8"/>
    <p:sldId id="268" r:id="rId9"/>
    <p:sldId id="365" r:id="rId10"/>
    <p:sldId id="269" r:id="rId11"/>
    <p:sldId id="270" r:id="rId12"/>
    <p:sldId id="274" r:id="rId13"/>
    <p:sldId id="373" r:id="rId14"/>
    <p:sldId id="374" r:id="rId15"/>
    <p:sldId id="275" r:id="rId16"/>
    <p:sldId id="278" r:id="rId17"/>
    <p:sldId id="280" r:id="rId18"/>
    <p:sldId id="282" r:id="rId19"/>
    <p:sldId id="283" r:id="rId20"/>
    <p:sldId id="375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9" r:id="rId31"/>
    <p:sldId id="300" r:id="rId32"/>
    <p:sldId id="301" r:id="rId33"/>
    <p:sldId id="334" r:id="rId34"/>
    <p:sldId id="344" r:id="rId35"/>
    <p:sldId id="336" r:id="rId36"/>
    <p:sldId id="376" r:id="rId37"/>
    <p:sldId id="387" r:id="rId38"/>
    <p:sldId id="388" r:id="rId39"/>
    <p:sldId id="379" r:id="rId40"/>
    <p:sldId id="303" r:id="rId41"/>
    <p:sldId id="304" r:id="rId42"/>
    <p:sldId id="305" r:id="rId43"/>
    <p:sldId id="306" r:id="rId44"/>
    <p:sldId id="307" r:id="rId45"/>
    <p:sldId id="310" r:id="rId46"/>
    <p:sldId id="311" r:id="rId47"/>
    <p:sldId id="380" r:id="rId48"/>
    <p:sldId id="313" r:id="rId49"/>
    <p:sldId id="389" r:id="rId50"/>
    <p:sldId id="381" r:id="rId51"/>
    <p:sldId id="382" r:id="rId52"/>
    <p:sldId id="370" r:id="rId53"/>
    <p:sldId id="371" r:id="rId54"/>
    <p:sldId id="372" r:id="rId55"/>
    <p:sldId id="315" r:id="rId56"/>
    <p:sldId id="316" r:id="rId57"/>
    <p:sldId id="383" r:id="rId58"/>
    <p:sldId id="347" r:id="rId59"/>
    <p:sldId id="348" r:id="rId60"/>
    <p:sldId id="349" r:id="rId61"/>
    <p:sldId id="317" r:id="rId62"/>
    <p:sldId id="318" r:id="rId63"/>
    <p:sldId id="319" r:id="rId64"/>
    <p:sldId id="350" r:id="rId65"/>
    <p:sldId id="352" r:id="rId66"/>
    <p:sldId id="351" r:id="rId67"/>
    <p:sldId id="353" r:id="rId68"/>
    <p:sldId id="354" r:id="rId69"/>
    <p:sldId id="362" r:id="rId70"/>
    <p:sldId id="364" r:id="rId71"/>
    <p:sldId id="355" r:id="rId72"/>
    <p:sldId id="356" r:id="rId73"/>
    <p:sldId id="357" r:id="rId74"/>
    <p:sldId id="322" r:id="rId75"/>
    <p:sldId id="324" r:id="rId76"/>
    <p:sldId id="325" r:id="rId77"/>
    <p:sldId id="327" r:id="rId78"/>
    <p:sldId id="358" r:id="rId79"/>
  </p:sldIdLst>
  <p:sldSz cx="12192000" cy="6858000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99"/>
    <a:srgbClr val="99CCFF"/>
    <a:srgbClr val="808000"/>
    <a:srgbClr val="333300"/>
    <a:srgbClr val="003300"/>
    <a:srgbClr val="336699"/>
    <a:srgbClr val="0099CC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 autoAdjust="0"/>
    <p:restoredTop sz="91491" autoAdjust="0"/>
  </p:normalViewPr>
  <p:slideViewPr>
    <p:cSldViewPr>
      <p:cViewPr>
        <p:scale>
          <a:sx n="69" d="100"/>
          <a:sy n="69" d="100"/>
        </p:scale>
        <p:origin x="-540" y="-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74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presProps" Target="pres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6457A214-3559-4BD8-A032-319DD952FC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5435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57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charset="0"/>
              </a:defRPr>
            </a:lvl1pPr>
          </a:lstStyle>
          <a:p>
            <a:pPr>
              <a:defRPr/>
            </a:pPr>
            <a:fld id="{5D5963AB-51D7-4B56-957C-52AD6A606A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11710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480844E-F4FD-48E7-AF9D-74752E5C694F}" type="slidenum">
              <a:rPr lang="zh-CN" altLang="en-US" sz="1200" b="0" smtClean="0">
                <a:latin typeface="Arial" charset="0"/>
              </a:rPr>
              <a:pPr eaLnBrk="1" hangingPunct="1"/>
              <a:t>2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24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6F435E8-1FF9-49B5-8BAB-7E7CB6604AF1}" type="slidenum">
              <a:rPr lang="zh-CN" altLang="en-US" sz="1200" b="0" smtClean="0">
                <a:latin typeface="Arial" charset="0"/>
              </a:rPr>
              <a:pPr eaLnBrk="1" hangingPunct="1"/>
              <a:t>58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88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0D9924F-B564-4DFC-BA7D-056901D563B7}" type="slidenum">
              <a:rPr lang="zh-CN" altLang="en-US" sz="1200" b="0" smtClean="0">
                <a:latin typeface="Arial" charset="0"/>
              </a:rPr>
              <a:pPr eaLnBrk="1" hangingPunct="1"/>
              <a:t>3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811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79F5178A-0E0C-4592-90FC-D321D6991B48}" type="slidenum">
              <a:rPr lang="zh-CN" altLang="en-US" sz="1200" b="0" smtClean="0">
                <a:latin typeface="Arial" charset="0"/>
              </a:rPr>
              <a:pPr eaLnBrk="1" hangingPunct="1"/>
              <a:t>4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73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581246E2-0704-4C70-BC43-D6E1EAD1DDA8}" type="slidenum">
              <a:rPr lang="zh-CN" altLang="en-US" sz="1200" b="0" smtClean="0">
                <a:latin typeface="Arial" charset="0"/>
              </a:rPr>
              <a:pPr eaLnBrk="1" hangingPunct="1"/>
              <a:t>7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59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258869BE-F31A-4464-867C-5F11EC4FAEBE}" type="slidenum">
              <a:rPr lang="zh-CN" altLang="en-US" sz="1200" b="0" smtClean="0">
                <a:latin typeface="Arial" charset="0"/>
              </a:rPr>
              <a:pPr eaLnBrk="1" hangingPunct="1"/>
              <a:t>10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1883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3727EE92-8489-4595-A628-5E3F01880E2E}" type="slidenum">
              <a:rPr lang="zh-CN" altLang="en-US" sz="1200" b="0" smtClean="0">
                <a:latin typeface="Arial" charset="0"/>
              </a:rPr>
              <a:pPr eaLnBrk="1" hangingPunct="1"/>
              <a:t>15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28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A84EC856-CCAA-4590-A480-3097759F46E3}" type="slidenum">
              <a:rPr lang="zh-CN" altLang="en-US" sz="1200" b="0" smtClean="0">
                <a:latin typeface="Arial" charset="0"/>
              </a:rPr>
              <a:pPr eaLnBrk="1" hangingPunct="1"/>
              <a:t>18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9223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fld id="{D86D7BB7-C610-4632-B73A-B0CD735BF9E0}" type="slidenum">
              <a:rPr lang="zh-CN" altLang="en-US" sz="1200" b="0" smtClean="0">
                <a:latin typeface="Arial" charset="0"/>
              </a:rPr>
              <a:pPr eaLnBrk="1" hangingPunct="1"/>
              <a:t>21</a:t>
            </a:fld>
            <a:endParaRPr lang="en-US" altLang="zh-CN" sz="1200" b="0">
              <a:latin typeface="Arial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16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EEE20FB-A289-4B39-9688-1C9374CEA5C0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497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logo_sm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80"/>
            <a:ext cx="3190875" cy="838200"/>
          </a:xfrm>
          <a:prstGeom prst="rect">
            <a:avLst/>
          </a:prstGeom>
          <a:noFill/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0" y="6656388"/>
            <a:ext cx="12192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470400" y="6324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endParaRPr kumimoji="0" lang="en-US" altLang="zh-CN" sz="1400" b="0"/>
          </a:p>
        </p:txBody>
      </p:sp>
      <p:pic>
        <p:nvPicPr>
          <p:cNvPr id="7" name="Picture 9" descr="nbl12_1_1_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417" y="5948366"/>
            <a:ext cx="2438400" cy="649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2284" y="2565400"/>
            <a:ext cx="10363200" cy="1143000"/>
          </a:xfrm>
        </p:spPr>
        <p:txBody>
          <a:bodyPr/>
          <a:lstStyle>
            <a:lvl1pPr algn="ctr" fontAlgn="ctr">
              <a:defRPr sz="4800" baseline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608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5A6ACB9-5BFE-4EF3-B91C-463DEBBCCA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812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13A5948-C572-4A45-8388-DE4E873D8B5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4996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51902" y="260350"/>
            <a:ext cx="2715684" cy="6121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8500" y="260350"/>
            <a:ext cx="7950200" cy="6121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A087514-DBC3-4F18-B126-1E056A3FAD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54309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07533" y="981076"/>
            <a:ext cx="10560051" cy="54006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479F1E9-65E1-40DC-A5C5-996A70B92A3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90901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3" y="981075"/>
            <a:ext cx="10560051" cy="2624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007533" y="3757616"/>
            <a:ext cx="10560051" cy="26241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ED612CAB-A7E8-42E7-B19B-FAF31ED16A7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868757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2" y="260350"/>
            <a:ext cx="10581217" cy="6477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6B3EEB90-CB8C-413F-818F-0FDB1445C3FE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7073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74C2F54C-52AD-47FC-B80B-56D32F7F913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773496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6E6B468-02A4-41FE-B3CE-B77921BD89DB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0760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5" y="981076"/>
            <a:ext cx="5177367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88102" y="981076"/>
            <a:ext cx="5179484" cy="54006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13B5030-E818-4E33-B39F-291F5E9F4D7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9399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3606F398-8D4B-4DEB-B16A-FAF288C1844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4741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032872BE-FA2C-46C2-A169-1F30EC6FAD6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6008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CFE3A8-A593-4639-BBAE-F87840FCABEA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328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5B838669-9B40-452C-9C7C-05CE661747FF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70190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-</a:t>
            </a:r>
            <a:fld id="{DF5EE5D7-DA54-4996-B04D-BEB0C65CB3E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99755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0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88"/>
            <a:ext cx="12177708" cy="262703"/>
          </a:xfrm>
          <a:prstGeom prst="rect">
            <a:avLst/>
          </a:prstGeom>
          <a:noFill/>
          <a:ln>
            <a:noFill/>
          </a:ln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12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07153"/>
            <a:ext cx="121920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07533" y="260648"/>
            <a:ext cx="10063501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615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95401" y="981076"/>
            <a:ext cx="10872184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300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0056" name="Rectangle 8"/>
          <p:cNvSpPr>
            <a:spLocks noChangeArrowheads="1"/>
          </p:cNvSpPr>
          <p:nvPr/>
        </p:nvSpPr>
        <p:spPr bwMode="auto">
          <a:xfrm>
            <a:off x="0" y="6656388"/>
            <a:ext cx="12192000" cy="228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sz="2400"/>
          </a:p>
        </p:txBody>
      </p:sp>
      <p:sp>
        <p:nvSpPr>
          <p:cNvPr id="13005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8738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 altLang="zh-CN"/>
              <a:t>-</a:t>
            </a:r>
            <a:fld id="{84D0465F-A6A2-4704-8971-06036326BA03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-</a:t>
            </a:r>
          </a:p>
        </p:txBody>
      </p:sp>
      <p:pic>
        <p:nvPicPr>
          <p:cNvPr id="6155" name="Picture 14"/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588" y="5734050"/>
            <a:ext cx="827027" cy="807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15"/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41" y="5805491"/>
            <a:ext cx="2247567" cy="64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64" name="Text Box 16"/>
          <p:cNvSpPr txBox="1">
            <a:spLocks noChangeArrowheads="1"/>
          </p:cNvSpPr>
          <p:nvPr userDrawn="1"/>
        </p:nvSpPr>
        <p:spPr bwMode="auto">
          <a:xfrm>
            <a:off x="46569" y="6626225"/>
            <a:ext cx="4271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400" b="0">
                <a:latin typeface="Arial" charset="0"/>
              </a:rPr>
              <a:t>Copyright © thbin@buaa.edu.cn</a:t>
            </a:r>
          </a:p>
        </p:txBody>
      </p:sp>
      <p:sp>
        <p:nvSpPr>
          <p:cNvPr id="130065" name="Text Box 17"/>
          <p:cNvSpPr txBox="1">
            <a:spLocks noChangeArrowheads="1"/>
          </p:cNvSpPr>
          <p:nvPr userDrawn="1"/>
        </p:nvSpPr>
        <p:spPr bwMode="auto">
          <a:xfrm>
            <a:off x="7920569" y="6626225"/>
            <a:ext cx="427143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zh-CN" sz="1400" b="0" dirty="0">
                <a:latin typeface="Arial" charset="0"/>
              </a:rPr>
              <a:t>College of Software, BUAA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80000"/>
        <a:buFont typeface="Wingdings" pitchFamily="2" charset="2"/>
        <a:buChar char="þ"/>
        <a:defRPr kumimoji="1" sz="3200" b="0" baseline="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u"/>
        <a:defRPr kumimoji="1" sz="2800" b="0" baseline="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Ø"/>
        <a:defRPr kumimoji="1" sz="2400" b="0" baseline="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ü"/>
        <a:defRPr kumimoji="1" sz="2000" b="0" baseline="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000" b="0" baseline="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0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0450037-E243-41EE-814E-5C98FB5456A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学习路线图</a:t>
            </a:r>
            <a:endParaRPr lang="en-US" altLang="zh-CN"/>
          </a:p>
        </p:txBody>
      </p:sp>
      <p:grpSp>
        <p:nvGrpSpPr>
          <p:cNvPr id="50" name="Group 3"/>
          <p:cNvGrpSpPr>
            <a:grpSpLocks/>
          </p:cNvGrpSpPr>
          <p:nvPr/>
        </p:nvGrpSpPr>
        <p:grpSpPr bwMode="auto">
          <a:xfrm>
            <a:off x="1631504" y="1268760"/>
            <a:ext cx="8569325" cy="3960812"/>
            <a:chOff x="249" y="1071"/>
            <a:chExt cx="5398" cy="2495"/>
          </a:xfrm>
        </p:grpSpPr>
        <p:grpSp>
          <p:nvGrpSpPr>
            <p:cNvPr id="51" name="Group 4"/>
            <p:cNvGrpSpPr>
              <a:grpSpLocks/>
            </p:cNvGrpSpPr>
            <p:nvPr/>
          </p:nvGrpSpPr>
          <p:grpSpPr bwMode="auto">
            <a:xfrm>
              <a:off x="249" y="1071"/>
              <a:ext cx="5398" cy="2495"/>
              <a:chOff x="249" y="1071"/>
              <a:chExt cx="5398" cy="2495"/>
            </a:xfrm>
          </p:grpSpPr>
          <p:sp>
            <p:nvSpPr>
              <p:cNvPr id="53" name="Rectangle 5"/>
              <p:cNvSpPr>
                <a:spLocks noChangeArrowheads="1"/>
              </p:cNvSpPr>
              <p:nvPr/>
            </p:nvSpPr>
            <p:spPr bwMode="auto">
              <a:xfrm>
                <a:off x="249" y="1071"/>
                <a:ext cx="5398" cy="2495"/>
              </a:xfrm>
              <a:prstGeom prst="rect">
                <a:avLst/>
              </a:prstGeom>
              <a:solidFill>
                <a:srgbClr val="CC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4" name="Rectangle 6"/>
              <p:cNvSpPr>
                <a:spLocks noChangeArrowheads="1"/>
              </p:cNvSpPr>
              <p:nvPr/>
            </p:nvSpPr>
            <p:spPr bwMode="auto">
              <a:xfrm>
                <a:off x="295" y="1389"/>
                <a:ext cx="635" cy="454"/>
              </a:xfrm>
              <a:prstGeom prst="rect">
                <a:avLst/>
              </a:prstGeom>
              <a:solidFill>
                <a:srgbClr val="FFCC99"/>
              </a:solidFill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u="sng">
                    <a:solidFill>
                      <a:schemeClr val="folHlink"/>
                    </a:solidFill>
                    <a:latin typeface="Monotype Corsiva" panose="03010101010201010101" pitchFamily="66" charset="0"/>
                  </a:rPr>
                  <a:t>OO</a:t>
                </a:r>
              </a:p>
            </p:txBody>
          </p:sp>
          <p:sp>
            <p:nvSpPr>
              <p:cNvPr id="55" name="Rectangle 7"/>
              <p:cNvSpPr>
                <a:spLocks noChangeArrowheads="1"/>
              </p:cNvSpPr>
              <p:nvPr/>
            </p:nvSpPr>
            <p:spPr bwMode="auto">
              <a:xfrm>
                <a:off x="295" y="2069"/>
                <a:ext cx="635" cy="454"/>
              </a:xfrm>
              <a:prstGeom prst="rect">
                <a:avLst/>
              </a:prstGeom>
              <a:solidFill>
                <a:srgbClr val="FFCC99"/>
              </a:solidFill>
              <a:ln w="254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 u="sng">
                    <a:solidFill>
                      <a:schemeClr val="folHlink"/>
                    </a:solidFill>
                    <a:latin typeface="Monotype Corsiva" panose="03010101010201010101" pitchFamily="66" charset="0"/>
                  </a:rPr>
                  <a:t>UML</a:t>
                </a:r>
              </a:p>
            </p:txBody>
          </p:sp>
          <p:grpSp>
            <p:nvGrpSpPr>
              <p:cNvPr id="56" name="Group 8"/>
              <p:cNvGrpSpPr>
                <a:grpSpLocks/>
              </p:cNvGrpSpPr>
              <p:nvPr/>
            </p:nvGrpSpPr>
            <p:grpSpPr bwMode="auto">
              <a:xfrm>
                <a:off x="1021" y="1706"/>
                <a:ext cx="1089" cy="545"/>
                <a:chOff x="1021" y="1706"/>
                <a:chExt cx="1089" cy="545"/>
              </a:xfrm>
            </p:grpSpPr>
            <p:sp>
              <p:nvSpPr>
                <p:cNvPr id="82" name="Rectangle 9"/>
                <p:cNvSpPr>
                  <a:spLocks noChangeArrowheads="1"/>
                </p:cNvSpPr>
                <p:nvPr/>
              </p:nvSpPr>
              <p:spPr bwMode="auto">
                <a:xfrm>
                  <a:off x="1202" y="1706"/>
                  <a:ext cx="635" cy="454"/>
                </a:xfrm>
                <a:prstGeom prst="rect">
                  <a:avLst/>
                </a:prstGeom>
                <a:solidFill>
                  <a:srgbClr val="FFFF99"/>
                </a:solidFill>
                <a:ln w="254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endParaRPr lang="zh-CN" altLang="en-US">
                    <a:solidFill>
                      <a:schemeClr val="folHlink"/>
                    </a:solidFill>
                  </a:endParaRPr>
                </a:p>
              </p:txBody>
            </p:sp>
            <p:pic>
              <p:nvPicPr>
                <p:cNvPr id="83" name="Picture 1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21" y="1802"/>
                  <a:ext cx="1089" cy="44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7" name="Group 11"/>
              <p:cNvGrpSpPr>
                <a:grpSpLocks/>
              </p:cNvGrpSpPr>
              <p:nvPr/>
            </p:nvGrpSpPr>
            <p:grpSpPr bwMode="auto">
              <a:xfrm>
                <a:off x="2245" y="1434"/>
                <a:ext cx="817" cy="998"/>
                <a:chOff x="2245" y="1434"/>
                <a:chExt cx="817" cy="998"/>
              </a:xfrm>
            </p:grpSpPr>
            <p:sp>
              <p:nvSpPr>
                <p:cNvPr id="79" name="Rectangle 12"/>
                <p:cNvSpPr>
                  <a:spLocks noChangeArrowheads="1"/>
                </p:cNvSpPr>
                <p:nvPr/>
              </p:nvSpPr>
              <p:spPr bwMode="auto">
                <a:xfrm>
                  <a:off x="2245" y="1434"/>
                  <a:ext cx="817" cy="998"/>
                </a:xfrm>
                <a:prstGeom prst="rect">
                  <a:avLst/>
                </a:prstGeom>
                <a:solidFill>
                  <a:srgbClr val="CC99FF"/>
                </a:solidFill>
                <a:ln w="25400">
                  <a:solidFill>
                    <a:schemeClr val="hlink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pic>
              <p:nvPicPr>
                <p:cNvPr id="80" name="Picture 13"/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36" y="1933"/>
                  <a:ext cx="590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81" name="Picture 1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45" y="1479"/>
                  <a:ext cx="78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cxnSp>
            <p:nvCxnSpPr>
              <p:cNvPr id="58" name="AutoShape 15"/>
              <p:cNvCxnSpPr>
                <a:cxnSpLocks noChangeShapeType="1"/>
                <a:stCxn id="54" idx="3"/>
                <a:endCxn id="82" idx="1"/>
              </p:cNvCxnSpPr>
              <p:nvPr/>
            </p:nvCxnSpPr>
            <p:spPr bwMode="auto">
              <a:xfrm>
                <a:off x="930" y="1616"/>
                <a:ext cx="272" cy="317"/>
              </a:xfrm>
              <a:prstGeom prst="curvedConnector3">
                <a:avLst>
                  <a:gd name="adj1" fmla="val 49634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9" name="AutoShape 16"/>
              <p:cNvCxnSpPr>
                <a:cxnSpLocks noChangeShapeType="1"/>
                <a:stCxn id="55" idx="3"/>
                <a:endCxn id="82" idx="1"/>
              </p:cNvCxnSpPr>
              <p:nvPr/>
            </p:nvCxnSpPr>
            <p:spPr bwMode="auto">
              <a:xfrm flipV="1">
                <a:off x="930" y="1933"/>
                <a:ext cx="272" cy="363"/>
              </a:xfrm>
              <a:prstGeom prst="curvedConnector3">
                <a:avLst>
                  <a:gd name="adj1" fmla="val 49634"/>
                </a:avLst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0" name="AutoShape 17"/>
              <p:cNvCxnSpPr>
                <a:cxnSpLocks noChangeShapeType="1"/>
                <a:stCxn id="82" idx="3"/>
                <a:endCxn id="79" idx="1"/>
              </p:cNvCxnSpPr>
              <p:nvPr/>
            </p:nvCxnSpPr>
            <p:spPr bwMode="auto">
              <a:xfrm>
                <a:off x="1837" y="1933"/>
                <a:ext cx="408" cy="0"/>
              </a:xfrm>
              <a:prstGeom prst="straightConnector1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1" name="AutoShape 18"/>
              <p:cNvCxnSpPr>
                <a:cxnSpLocks noChangeShapeType="1"/>
                <a:stCxn id="79" idx="3"/>
                <a:endCxn id="74" idx="1"/>
              </p:cNvCxnSpPr>
              <p:nvPr/>
            </p:nvCxnSpPr>
            <p:spPr bwMode="auto">
              <a:xfrm flipV="1">
                <a:off x="3062" y="1929"/>
                <a:ext cx="453" cy="4"/>
              </a:xfrm>
              <a:prstGeom prst="straightConnector1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2" name="Text Box 19"/>
              <p:cNvSpPr txBox="1">
                <a:spLocks noChangeArrowheads="1"/>
              </p:cNvSpPr>
              <p:nvPr/>
            </p:nvSpPr>
            <p:spPr bwMode="auto">
              <a:xfrm>
                <a:off x="1792" y="1702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FF6600"/>
                    </a:solidFill>
                  </a:rPr>
                  <a:t>OOA</a:t>
                </a:r>
              </a:p>
            </p:txBody>
          </p:sp>
          <p:sp>
            <p:nvSpPr>
              <p:cNvPr id="63" name="Text Box 20"/>
              <p:cNvSpPr txBox="1">
                <a:spLocks noChangeArrowheads="1"/>
              </p:cNvSpPr>
              <p:nvPr/>
            </p:nvSpPr>
            <p:spPr bwMode="auto">
              <a:xfrm>
                <a:off x="3016" y="1702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FF6600"/>
                    </a:solidFill>
                  </a:rPr>
                  <a:t>OOD</a:t>
                </a:r>
              </a:p>
            </p:txBody>
          </p:sp>
          <p:sp>
            <p:nvSpPr>
              <p:cNvPr id="64" name="Text Box 21"/>
              <p:cNvSpPr txBox="1">
                <a:spLocks noChangeArrowheads="1"/>
              </p:cNvSpPr>
              <p:nvPr/>
            </p:nvSpPr>
            <p:spPr bwMode="auto">
              <a:xfrm>
                <a:off x="3016" y="1888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FF6600"/>
                    </a:solidFill>
                  </a:rPr>
                  <a:t>DP</a:t>
                </a:r>
              </a:p>
            </p:txBody>
          </p:sp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1928" y="2519"/>
                <a:ext cx="140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>
                    <a:solidFill>
                      <a:srgbClr val="FF6600"/>
                    </a:solidFill>
                    <a:latin typeface="Times New Roman" panose="02020603050405020304" pitchFamily="18" charset="0"/>
                  </a:rPr>
                  <a:t>…</a:t>
                </a:r>
                <a:r>
                  <a:rPr lang="en-US" altLang="zh-CN" sz="1800">
                    <a:solidFill>
                      <a:srgbClr val="FF6600"/>
                    </a:solidFill>
                  </a:rPr>
                  <a:t> Case-Study </a:t>
                </a:r>
                <a:r>
                  <a:rPr lang="en-US" altLang="zh-CN" sz="1800">
                    <a:solidFill>
                      <a:srgbClr val="FF6600"/>
                    </a:solidFill>
                    <a:latin typeface="Times New Roman" panose="02020603050405020304" pitchFamily="18" charset="0"/>
                  </a:rPr>
                  <a:t>…</a:t>
                </a:r>
                <a:endParaRPr lang="en-US" altLang="zh-CN" sz="1800">
                  <a:solidFill>
                    <a:srgbClr val="FF6600"/>
                  </a:solidFill>
                </a:endParaRPr>
              </a:p>
            </p:txBody>
          </p:sp>
          <p:grpSp>
            <p:nvGrpSpPr>
              <p:cNvPr id="66" name="Group 23"/>
              <p:cNvGrpSpPr>
                <a:grpSpLocks/>
              </p:cNvGrpSpPr>
              <p:nvPr/>
            </p:nvGrpSpPr>
            <p:grpSpPr bwMode="auto">
              <a:xfrm>
                <a:off x="3515" y="1461"/>
                <a:ext cx="1315" cy="971"/>
                <a:chOff x="3515" y="1461"/>
                <a:chExt cx="1315" cy="971"/>
              </a:xfrm>
            </p:grpSpPr>
            <p:sp>
              <p:nvSpPr>
                <p:cNvPr id="74" name="Rectangle 24"/>
                <p:cNvSpPr>
                  <a:spLocks noChangeArrowheads="1"/>
                </p:cNvSpPr>
                <p:nvPr/>
              </p:nvSpPr>
              <p:spPr bwMode="auto">
                <a:xfrm>
                  <a:off x="3515" y="1461"/>
                  <a:ext cx="1315" cy="935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pic>
              <p:nvPicPr>
                <p:cNvPr id="75" name="Picture 25"/>
                <p:cNvPicPr>
                  <a:picLocks noChangeAspect="1" noChangeArrowheads="1"/>
                </p:cNvPicPr>
                <p:nvPr/>
              </p:nvPicPr>
              <p:blipFill>
                <a:blip r:embed="rId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6" y="1507"/>
                  <a:ext cx="544" cy="4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6" name="Picture 26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15" y="1480"/>
                  <a:ext cx="771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7" name="Picture 27"/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06" y="1933"/>
                  <a:ext cx="635" cy="49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78" name="Picture 28"/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86" y="1966"/>
                  <a:ext cx="544" cy="3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67" name="Group 29"/>
              <p:cNvGrpSpPr>
                <a:grpSpLocks/>
              </p:cNvGrpSpPr>
              <p:nvPr/>
            </p:nvGrpSpPr>
            <p:grpSpPr bwMode="auto">
              <a:xfrm>
                <a:off x="4876" y="3022"/>
                <a:ext cx="590" cy="499"/>
                <a:chOff x="4876" y="3022"/>
                <a:chExt cx="590" cy="499"/>
              </a:xfrm>
            </p:grpSpPr>
            <p:sp>
              <p:nvSpPr>
                <p:cNvPr id="72" name="Rectangle 30"/>
                <p:cNvSpPr>
                  <a:spLocks noChangeArrowheads="1"/>
                </p:cNvSpPr>
                <p:nvPr/>
              </p:nvSpPr>
              <p:spPr bwMode="auto">
                <a:xfrm>
                  <a:off x="4876" y="3022"/>
                  <a:ext cx="590" cy="499"/>
                </a:xfrm>
                <a:prstGeom prst="rect">
                  <a:avLst/>
                </a:prstGeom>
                <a:solidFill>
                  <a:srgbClr val="99CCFF"/>
                </a:solidFill>
                <a:ln w="9525">
                  <a:solidFill>
                    <a:srgbClr val="666699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pic>
              <p:nvPicPr>
                <p:cNvPr id="73" name="Picture 31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876" y="3054"/>
                  <a:ext cx="544" cy="4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68" name="Rectangle 32"/>
              <p:cNvSpPr>
                <a:spLocks noChangeArrowheads="1"/>
              </p:cNvSpPr>
              <p:nvPr/>
            </p:nvSpPr>
            <p:spPr bwMode="auto">
              <a:xfrm>
                <a:off x="4876" y="2387"/>
                <a:ext cx="590" cy="499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666699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50000"/>
                  </a:lnSpc>
                </a:pPr>
                <a:r>
                  <a:rPr lang="en-US" altLang="zh-CN">
                    <a:latin typeface="Times New Roman" panose="02020603050405020304" pitchFamily="18" charset="0"/>
                  </a:rPr>
                  <a:t>……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>
                    <a:latin typeface="Times New Roman" panose="02020603050405020304" pitchFamily="18" charset="0"/>
                  </a:rPr>
                  <a:t>……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>
                    <a:latin typeface="Times New Roman" panose="02020603050405020304" pitchFamily="18" charset="0"/>
                  </a:rPr>
                  <a:t>……</a:t>
                </a:r>
                <a:r>
                  <a:rPr lang="en-US" altLang="zh-CN"/>
                  <a:t/>
                </a:r>
                <a:br>
                  <a:rPr lang="en-US" altLang="zh-CN"/>
                </a:br>
                <a:r>
                  <a:rPr lang="en-US" altLang="zh-CN">
                    <a:latin typeface="Times New Roman" panose="02020603050405020304" pitchFamily="18" charset="0"/>
                  </a:rPr>
                  <a:t>……</a:t>
                </a:r>
                <a:endParaRPr lang="en-US" altLang="zh-CN"/>
              </a:p>
            </p:txBody>
          </p:sp>
          <p:sp>
            <p:nvSpPr>
              <p:cNvPr id="69" name="Freeform 33"/>
              <p:cNvSpPr>
                <a:spLocks/>
              </p:cNvSpPr>
              <p:nvPr/>
            </p:nvSpPr>
            <p:spPr bwMode="auto">
              <a:xfrm>
                <a:off x="340" y="2538"/>
                <a:ext cx="4490" cy="212"/>
              </a:xfrm>
              <a:custGeom>
                <a:avLst/>
                <a:gdLst>
                  <a:gd name="T0" fmla="*/ 0 w 4650"/>
                  <a:gd name="T1" fmla="*/ 166 h 212"/>
                  <a:gd name="T2" fmla="*/ 479 w 4650"/>
                  <a:gd name="T3" fmla="*/ 30 h 212"/>
                  <a:gd name="T4" fmla="*/ 2813 w 4650"/>
                  <a:gd name="T5" fmla="*/ 30 h 212"/>
                  <a:gd name="T6" fmla="*/ 3261 w 4650"/>
                  <a:gd name="T7" fmla="*/ 212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650"/>
                  <a:gd name="T13" fmla="*/ 0 h 212"/>
                  <a:gd name="T14" fmla="*/ 4650 w 4650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650" h="212">
                    <a:moveTo>
                      <a:pt x="0" y="166"/>
                    </a:moveTo>
                    <a:cubicBezTo>
                      <a:pt x="7" y="109"/>
                      <a:pt x="15" y="53"/>
                      <a:pt x="680" y="30"/>
                    </a:cubicBezTo>
                    <a:cubicBezTo>
                      <a:pt x="1345" y="7"/>
                      <a:pt x="3334" y="0"/>
                      <a:pt x="3992" y="30"/>
                    </a:cubicBezTo>
                    <a:cubicBezTo>
                      <a:pt x="4650" y="60"/>
                      <a:pt x="4521" y="182"/>
                      <a:pt x="4627" y="212"/>
                    </a:cubicBez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70" name="AutoShape 34"/>
              <p:cNvCxnSpPr>
                <a:cxnSpLocks noChangeShapeType="1"/>
                <a:stCxn id="74" idx="3"/>
                <a:endCxn id="68" idx="0"/>
              </p:cNvCxnSpPr>
              <p:nvPr/>
            </p:nvCxnSpPr>
            <p:spPr bwMode="auto">
              <a:xfrm>
                <a:off x="4830" y="1929"/>
                <a:ext cx="341" cy="458"/>
              </a:xfrm>
              <a:prstGeom prst="curvedConnector2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" name="AutoShape 35"/>
              <p:cNvCxnSpPr>
                <a:cxnSpLocks noChangeShapeType="1"/>
                <a:stCxn id="68" idx="2"/>
                <a:endCxn id="72" idx="0"/>
              </p:cNvCxnSpPr>
              <p:nvPr/>
            </p:nvCxnSpPr>
            <p:spPr bwMode="auto">
              <a:xfrm>
                <a:off x="5171" y="2886"/>
                <a:ext cx="0" cy="136"/>
              </a:xfrm>
              <a:prstGeom prst="straightConnector1">
                <a:avLst/>
              </a:prstGeom>
              <a:noFill/>
              <a:ln w="19050">
                <a:solidFill>
                  <a:srgbClr val="800000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1474" y="2886"/>
              <a:ext cx="2631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zh-CN" altLang="en-US" sz="3200" b="1" u="sng">
                  <a:solidFill>
                    <a:srgbClr val="66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学 习 线 路 图</a:t>
              </a:r>
              <a:endParaRPr lang="en-US" altLang="zh-CN" sz="3200" b="1" u="sng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itchFamily="49" charset="-122"/>
              </a:endParaRPr>
            </a:p>
          </p:txBody>
        </p:sp>
      </p:grpSp>
      <p:sp>
        <p:nvSpPr>
          <p:cNvPr id="84" name="Line 0"/>
          <p:cNvSpPr>
            <a:spLocks noChangeShapeType="1"/>
          </p:cNvSpPr>
          <p:nvPr/>
        </p:nvSpPr>
        <p:spPr bwMode="auto">
          <a:xfrm>
            <a:off x="2855466" y="112588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5" name="Text Box 1"/>
          <p:cNvSpPr txBox="1">
            <a:spLocks noChangeArrowheads="1"/>
          </p:cNvSpPr>
          <p:nvPr/>
        </p:nvSpPr>
        <p:spPr bwMode="auto">
          <a:xfrm>
            <a:off x="1631504" y="537403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第二章</a:t>
            </a:r>
          </a:p>
        </p:txBody>
      </p:sp>
      <p:sp>
        <p:nvSpPr>
          <p:cNvPr id="86" name="Line 2"/>
          <p:cNvSpPr>
            <a:spLocks noChangeShapeType="1"/>
          </p:cNvSpPr>
          <p:nvPr/>
        </p:nvSpPr>
        <p:spPr bwMode="auto">
          <a:xfrm>
            <a:off x="4439791" y="112588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3215829" y="537403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第三章</a:t>
            </a:r>
          </a:p>
        </p:txBody>
      </p:sp>
      <p:sp>
        <p:nvSpPr>
          <p:cNvPr id="88" name="Line 4"/>
          <p:cNvSpPr>
            <a:spLocks noChangeShapeType="1"/>
          </p:cNvSpPr>
          <p:nvPr/>
        </p:nvSpPr>
        <p:spPr bwMode="auto">
          <a:xfrm>
            <a:off x="6527354" y="1125885"/>
            <a:ext cx="0" cy="51117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9" name="Text Box 5"/>
          <p:cNvSpPr txBox="1">
            <a:spLocks noChangeArrowheads="1"/>
          </p:cNvSpPr>
          <p:nvPr/>
        </p:nvSpPr>
        <p:spPr bwMode="auto">
          <a:xfrm>
            <a:off x="5303391" y="5374035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第四章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6AB0ED4-1616-4830-937C-54DBEBA05C0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分析阶段的</a:t>
            </a:r>
            <a:r>
              <a:rPr lang="zh-CN" altLang="en-US" dirty="0" smtClean="0"/>
              <a:t>用例</a:t>
            </a:r>
            <a:r>
              <a:rPr lang="en-US" altLang="zh-CN" dirty="0"/>
              <a:t>——</a:t>
            </a:r>
            <a:r>
              <a:rPr lang="zh-CN" altLang="en-US" dirty="0" smtClean="0"/>
              <a:t>用例</a:t>
            </a:r>
            <a:r>
              <a:rPr lang="zh-CN" altLang="en-US" dirty="0"/>
              <a:t>实现</a:t>
            </a:r>
            <a:endParaRPr lang="en-US" altLang="zh-CN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268760"/>
            <a:ext cx="10872184" cy="5112991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用例实现</a:t>
            </a:r>
            <a:r>
              <a:rPr lang="en-US" altLang="zh-CN" dirty="0">
                <a:solidFill>
                  <a:schemeClr val="tx2"/>
                </a:solidFill>
              </a:rPr>
              <a:t>(UML2</a:t>
            </a:r>
            <a:r>
              <a:rPr lang="zh-CN" altLang="en-US" dirty="0">
                <a:solidFill>
                  <a:schemeClr val="tx2"/>
                </a:solidFill>
              </a:rPr>
              <a:t>协作，</a:t>
            </a:r>
            <a:r>
              <a:rPr lang="en-US" altLang="zh-CN" dirty="0">
                <a:solidFill>
                  <a:schemeClr val="tx2"/>
                </a:solidFill>
              </a:rPr>
              <a:t>Collaboration)</a:t>
            </a:r>
            <a:r>
              <a:rPr lang="zh-CN" altLang="en-US" dirty="0"/>
              <a:t>是设计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)</a:t>
            </a:r>
            <a:r>
              <a:rPr lang="zh-CN" altLang="en-US" dirty="0"/>
              <a:t>模型中系统用例的表达式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使用构造型</a:t>
            </a:r>
            <a:r>
              <a:rPr lang="en-US" altLang="zh-CN" sz="2400" dirty="0"/>
              <a:t>&lt;&lt;use-case realization&gt;&gt;</a:t>
            </a:r>
            <a:r>
              <a:rPr lang="zh-CN" altLang="en-US" sz="2400" dirty="0"/>
              <a:t>，</a:t>
            </a:r>
            <a:r>
              <a:rPr lang="en-US" altLang="zh-CN" sz="2400" dirty="0"/>
              <a:t>EA</a:t>
            </a:r>
            <a:r>
              <a:rPr lang="zh-CN" altLang="en-US" sz="2400" dirty="0"/>
              <a:t>中直接使用协作（</a:t>
            </a:r>
            <a:r>
              <a:rPr lang="en-US" altLang="zh-CN" sz="2400" dirty="0"/>
              <a:t>Collaboration</a:t>
            </a:r>
            <a:r>
              <a:rPr lang="zh-CN" altLang="en-US" sz="2400" dirty="0"/>
              <a:t>）来表示</a:t>
            </a:r>
            <a:endParaRPr lang="en-US" altLang="zh-CN" sz="2400" dirty="0"/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描述了对象间的协作以完成用例目标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将用例模型中的用例和设计</a:t>
            </a:r>
            <a:r>
              <a:rPr lang="en-US" altLang="zh-CN" dirty="0"/>
              <a:t>(</a:t>
            </a:r>
            <a:r>
              <a:rPr lang="zh-CN" altLang="en-US" dirty="0"/>
              <a:t>分析</a:t>
            </a:r>
            <a:r>
              <a:rPr lang="en-US" altLang="zh-CN" dirty="0"/>
              <a:t>)</a:t>
            </a:r>
            <a:r>
              <a:rPr lang="zh-CN" altLang="en-US" dirty="0"/>
              <a:t>模型中的类和关系连接在一起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说明了每个用例必须</a:t>
            </a:r>
            <a:r>
              <a:rPr lang="zh-CN" altLang="en-US" dirty="0" smtClean="0"/>
              <a:t>用哪些</a:t>
            </a:r>
            <a:r>
              <a:rPr lang="zh-CN" altLang="en-US" dirty="0"/>
              <a:t>类来实现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用例实现提供了从分析和设计到需求的</a:t>
            </a:r>
            <a:r>
              <a:rPr lang="zh-CN" altLang="en-US" dirty="0">
                <a:solidFill>
                  <a:srgbClr val="FF0000"/>
                </a:solidFill>
              </a:rPr>
              <a:t>可跟踪性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61B4649-60A5-4DCF-99DB-85ED6C295C8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创建用例实现</a:t>
            </a:r>
            <a:endParaRPr lang="en-US" altLang="zh-CN" dirty="0"/>
          </a:p>
        </p:txBody>
      </p:sp>
      <p:pic>
        <p:nvPicPr>
          <p:cNvPr id="174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6276" y="1196976"/>
            <a:ext cx="5472113" cy="153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45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3457576"/>
            <a:ext cx="13906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727575" y="3097213"/>
            <a:ext cx="5672138" cy="2419350"/>
            <a:chOff x="2018" y="1951"/>
            <a:chExt cx="3573" cy="1524"/>
          </a:xfrm>
        </p:grpSpPr>
        <p:pic>
          <p:nvPicPr>
            <p:cNvPr id="17415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1951"/>
              <a:ext cx="2892" cy="1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16" name="AutoShape 7"/>
            <p:cNvSpPr>
              <a:spLocks noChangeArrowheads="1"/>
            </p:cNvSpPr>
            <p:nvPr/>
          </p:nvSpPr>
          <p:spPr bwMode="auto">
            <a:xfrm>
              <a:off x="2018" y="2586"/>
              <a:ext cx="453" cy="181"/>
            </a:xfrm>
            <a:prstGeom prst="rightArrow">
              <a:avLst>
                <a:gd name="adj1" fmla="val 50000"/>
                <a:gd name="adj2" fmla="val 62569"/>
              </a:avLst>
            </a:prstGeom>
            <a:solidFill>
              <a:srgbClr val="FF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实例</a:t>
            </a:r>
            <a:r>
              <a:rPr lang="en-US" altLang="zh-CN" sz="4000" dirty="0"/>
              <a:t>-</a:t>
            </a:r>
            <a:r>
              <a:rPr lang="zh-CN" altLang="en-US" sz="4000" dirty="0"/>
              <a:t>旅店预订系统的迭代和用例实现</a:t>
            </a:r>
            <a:endParaRPr lang="en-US" altLang="zh-CN" sz="4000" dirty="0"/>
          </a:p>
        </p:txBody>
      </p:sp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0F67C48-9B0F-4DDA-8E9C-EA3F1C2F680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7096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1" y="1518444"/>
            <a:ext cx="4321175" cy="382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963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1395413"/>
            <a:ext cx="3455988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600825" y="3411538"/>
            <a:ext cx="3671888" cy="2393950"/>
            <a:chOff x="3152" y="2115"/>
            <a:chExt cx="2313" cy="1508"/>
          </a:xfrm>
        </p:grpSpPr>
        <p:pic>
          <p:nvPicPr>
            <p:cNvPr id="21511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115"/>
              <a:ext cx="2313" cy="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12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2890"/>
              <a:ext cx="2313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0336543D-CAB7-4FEC-90D6-6773B74861C5}" type="slidenum">
              <a:rPr kumimoji="0" lang="en-US" altLang="zh-CN" sz="1400">
                <a:solidFill>
                  <a:schemeClr val="accent2"/>
                </a:solidFill>
              </a:rPr>
              <a:pPr/>
              <a:t>13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用例图：考勤卡系统</a:t>
            </a:r>
            <a:endParaRPr lang="en-US" altLang="zh-CN" dirty="0"/>
          </a:p>
        </p:txBody>
      </p:sp>
      <p:pic>
        <p:nvPicPr>
          <p:cNvPr id="819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3239"/>
            <a:ext cx="8604250" cy="446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522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A875EBAD-0EB7-4C97-9D3D-4D10F963D429}" type="slidenum">
              <a:rPr kumimoji="0" lang="en-US" altLang="zh-CN" sz="1400">
                <a:solidFill>
                  <a:schemeClr val="accent2"/>
                </a:solidFill>
              </a:rPr>
              <a:pPr/>
              <a:t>14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/>
              <a:t>建立第一个迭代周期</a:t>
            </a:r>
            <a:endParaRPr lang="en-US" altLang="zh-CN"/>
          </a:p>
        </p:txBody>
      </p:sp>
      <p:pic>
        <p:nvPicPr>
          <p:cNvPr id="922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1773238"/>
            <a:ext cx="84248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68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F8A3EC4-C10E-44A5-97D6-4EED3AB4BCA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内容安排</a:t>
            </a:r>
            <a:endParaRPr lang="en-US" altLang="zh-CN" dirty="0"/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24669"/>
            <a:ext cx="1087218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从用例开始分析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架构分析</a:t>
            </a:r>
          </a:p>
          <a:p>
            <a:pPr eaLnBrk="1" hangingPunct="1">
              <a:defRPr/>
            </a:pPr>
            <a:r>
              <a:rPr kumimoji="0" lang="zh-CN" altLang="en-US" dirty="0"/>
              <a:t>构造用例实现</a:t>
            </a:r>
          </a:p>
          <a:p>
            <a:pPr eaLnBrk="1" hangingPunct="1"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1192142-A18A-4BF4-9D81-43DAC9E0488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架构模式</a:t>
            </a:r>
            <a:endParaRPr lang="en-US" altLang="zh-CN" dirty="0"/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24669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架构模式表示</a:t>
            </a:r>
            <a:r>
              <a:rPr lang="zh-CN" altLang="en-US" dirty="0" smtClean="0"/>
              <a:t>了软件</a:t>
            </a:r>
            <a:r>
              <a:rPr lang="zh-CN" altLang="en-US" dirty="0"/>
              <a:t>系统的一个基础结构组织形式。它提供了一套预定义子系统，详细说明它们的职责，并且包括组织它们之间的规则和指南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模型</a:t>
            </a:r>
            <a:r>
              <a:rPr lang="en-US" altLang="zh-CN" dirty="0"/>
              <a:t>-</a:t>
            </a:r>
            <a:r>
              <a:rPr lang="zh-CN" altLang="en-US" dirty="0"/>
              <a:t>视图</a:t>
            </a:r>
            <a:r>
              <a:rPr lang="en-US" altLang="zh-CN" dirty="0"/>
              <a:t>-</a:t>
            </a:r>
            <a:r>
              <a:rPr lang="zh-CN" altLang="en-US" dirty="0"/>
              <a:t>控制器</a:t>
            </a:r>
            <a:r>
              <a:rPr lang="en-US" altLang="zh-CN" dirty="0"/>
              <a:t>(M-V-C)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管道和过滤器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黑板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861B07D-87DA-4336-8B38-9F20D12AB7F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分层架构动机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24669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将应用逻辑作为单独的构件从系统中分离出来，以便这些构件在其他系统中能得到</a:t>
            </a:r>
            <a:r>
              <a:rPr lang="zh-CN" altLang="en-US" b="1" dirty="0">
                <a:solidFill>
                  <a:srgbClr val="FF0000"/>
                </a:solidFill>
              </a:rPr>
              <a:t>重用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将各个层次分配到各个不同的物理计算节点，或者分配给不同的进程。这样可以</a:t>
            </a:r>
            <a:r>
              <a:rPr lang="zh-CN" altLang="en-US" b="1" dirty="0">
                <a:solidFill>
                  <a:srgbClr val="FF0000"/>
                </a:solidFill>
              </a:rPr>
              <a:t>改善系统性能</a:t>
            </a:r>
            <a:r>
              <a:rPr lang="zh-CN" altLang="en-US" dirty="0"/>
              <a:t>、更好地支持客户和服务器系统中的信息共享和协调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将不同层的开发任务在开发者之间适当地分配，这可以有效地利用开发人员的专长和开发技巧，并且能够提高</a:t>
            </a:r>
            <a:r>
              <a:rPr lang="zh-CN" altLang="en-US" b="1" dirty="0">
                <a:solidFill>
                  <a:srgbClr val="FF0000"/>
                </a:solidFill>
              </a:rPr>
              <a:t>并行开发能力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E8678A2-65BC-43A8-90A3-B5CAC0CA1B3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分析阶段备选分层架构</a:t>
            </a:r>
            <a:r>
              <a:rPr lang="en-US" altLang="zh-CN" dirty="0"/>
              <a:t>B-C-E</a:t>
            </a:r>
            <a:endParaRPr lang="zh-CN" altLang="en-US" dirty="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052513"/>
            <a:ext cx="6840538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79E9A77-ED46-4054-997E-88AD91E0EE3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19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B-C-E</a:t>
            </a:r>
            <a:r>
              <a:rPr lang="zh-CN" altLang="en-US" dirty="0"/>
              <a:t>三层架构解析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以构造型</a:t>
            </a:r>
            <a:r>
              <a:rPr lang="en-US" altLang="zh-CN" dirty="0"/>
              <a:t>&lt;&lt;layer&gt;&gt;</a:t>
            </a:r>
            <a:r>
              <a:rPr lang="zh-CN" altLang="en-US" dirty="0"/>
              <a:t>表示系统不同层次</a:t>
            </a:r>
            <a:endParaRPr lang="en-US" altLang="zh-CN" dirty="0"/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以</a:t>
            </a:r>
            <a:r>
              <a:rPr lang="en-US" altLang="zh-CN" dirty="0"/>
              <a:t>B-C-E</a:t>
            </a:r>
            <a:r>
              <a:rPr lang="zh-CN" altLang="en-US" dirty="0"/>
              <a:t>三层划分系统三类处理逻辑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边界层</a:t>
            </a:r>
            <a:r>
              <a:rPr lang="en-US" altLang="zh-CN" dirty="0"/>
              <a:t>(Boundary)</a:t>
            </a:r>
            <a:r>
              <a:rPr lang="zh-CN" altLang="en-US" dirty="0"/>
              <a:t>负责系统与参与者之间的交互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控制层</a:t>
            </a:r>
            <a:r>
              <a:rPr lang="en-US" altLang="zh-CN" dirty="0"/>
              <a:t>(Control)</a:t>
            </a:r>
            <a:r>
              <a:rPr lang="zh-CN" altLang="en-US" dirty="0"/>
              <a:t>处理系统的控制逻辑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实体层</a:t>
            </a:r>
            <a:r>
              <a:rPr lang="en-US" altLang="zh-CN" dirty="0"/>
              <a:t>(Entity)</a:t>
            </a:r>
            <a:r>
              <a:rPr lang="zh-CN" altLang="en-US" dirty="0"/>
              <a:t>管理系统使用的信息</a:t>
            </a:r>
            <a:endParaRPr lang="en-US" altLang="zh-CN" dirty="0"/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层之间建立依赖关系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>
                <a:ea typeface="华文楷体" pitchFamily="2" charset="-122"/>
              </a:rPr>
              <a:t>第四章 用例分析</a:t>
            </a:r>
            <a:endParaRPr lang="en-US" altLang="zh-CN" dirty="0">
              <a:ea typeface="华文楷体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60800"/>
            <a:ext cx="9144000" cy="1752600"/>
          </a:xfrm>
        </p:spPr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3399"/>
                </a:solidFill>
              </a:rPr>
              <a:t>Use Case Analysis</a:t>
            </a:r>
            <a:endParaRPr lang="zh-CN" altLang="en-US" i="1" dirty="0">
              <a:solidFill>
                <a:srgbClr val="0033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19DCF9BE-DF62-4495-A4FD-F5AE2B53518B}" type="slidenum">
              <a:rPr kumimoji="0" lang="en-US" altLang="zh-CN" sz="1400">
                <a:solidFill>
                  <a:schemeClr val="accent2"/>
                </a:solidFill>
              </a:rPr>
              <a:pPr/>
              <a:t>20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B-C-E</a:t>
            </a:r>
            <a:r>
              <a:rPr lang="zh-CN" altLang="en-US" dirty="0"/>
              <a:t>三层架构</a:t>
            </a:r>
            <a:endParaRPr lang="en-US" altLang="zh-CN" dirty="0"/>
          </a:p>
        </p:txBody>
      </p:sp>
      <p:pic>
        <p:nvPicPr>
          <p:cNvPr id="1229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748" y="1691214"/>
            <a:ext cx="2592388" cy="154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3287713" y="3357563"/>
            <a:ext cx="52562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287713" y="4581525"/>
            <a:ext cx="5256212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295" name="AutoShape 6"/>
          <p:cNvSpPr>
            <a:spLocks noChangeArrowheads="1"/>
          </p:cNvSpPr>
          <p:nvPr/>
        </p:nvSpPr>
        <p:spPr bwMode="auto">
          <a:xfrm>
            <a:off x="5331369" y="5776786"/>
            <a:ext cx="1439862" cy="720725"/>
          </a:xfrm>
          <a:prstGeom prst="flowChartMagneticDisk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zh-CN" altLang="en-US" sz="1800">
                <a:latin typeface="Arial" panose="020B0604020202020204" pitchFamily="34" charset="0"/>
              </a:rPr>
              <a:t>数据库</a:t>
            </a:r>
          </a:p>
        </p:txBody>
      </p:sp>
      <p:pic>
        <p:nvPicPr>
          <p:cNvPr id="12299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4581525"/>
            <a:ext cx="1485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0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4581525"/>
            <a:ext cx="1485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1" name="Picture 1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238" y="3357563"/>
            <a:ext cx="1485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02" name="Picture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438" y="3357563"/>
            <a:ext cx="14859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469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15813C4-1C3D-4A54-8722-E7A6D342F00E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/>
              <a:t>内容安排</a:t>
            </a:r>
            <a:endParaRPr lang="en-US" altLang="zh-CN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从用例开始分析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架构分析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构造用例实现</a:t>
            </a:r>
          </a:p>
          <a:p>
            <a:pPr eaLnBrk="1" hangingPunct="1"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0EF8329-BDA0-41FD-A866-3DC80FECA72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构造用例实现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构造用例实现是分析最核心的工作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获得实现用例行为所必须的分析类</a:t>
            </a:r>
            <a:endParaRPr lang="en-US" altLang="zh-CN" dirty="0"/>
          </a:p>
          <a:p>
            <a:pPr lvl="1" eaLnBrk="1" hangingPunct="1"/>
            <a:r>
              <a:rPr lang="en-US" altLang="zh-CN" dirty="0" err="1"/>
              <a:t>利用这些分析类来描述其实现逻辑</a:t>
            </a:r>
            <a:endParaRPr lang="en-US" altLang="zh-CN" dirty="0"/>
          </a:p>
          <a:p>
            <a:pPr eaLnBrk="1" hangingPunct="1"/>
            <a:r>
              <a:rPr lang="en-US" altLang="zh-CN" dirty="0" err="1" smtClean="0"/>
              <a:t>针对每一个用例</a:t>
            </a:r>
            <a:r>
              <a:rPr lang="en-US" altLang="zh-CN" dirty="0" smtClean="0"/>
              <a:t>：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1. </a:t>
            </a:r>
            <a:r>
              <a:rPr lang="en-US" altLang="zh-CN" dirty="0" err="1"/>
              <a:t>完善用例文档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识别分析类</a:t>
            </a:r>
          </a:p>
          <a:p>
            <a:pPr lvl="2" eaLnBrk="1" hangingPunct="1"/>
            <a:r>
              <a:rPr lang="zh-CN" altLang="en-US" dirty="0"/>
              <a:t>边界类、控制类和实体类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en-US" altLang="zh-CN" dirty="0" err="1"/>
              <a:t>分析交互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将用例行为分配给类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4. </a:t>
            </a:r>
            <a:r>
              <a:rPr lang="en-US" altLang="zh-CN" dirty="0" err="1"/>
              <a:t>完成参与类类图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参与用例实现的类的类图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4BAC68A-E535-44B4-8067-1E3DFD0DEC5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完善用例文档</a:t>
            </a: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6336703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zh-CN" altLang="en-US" dirty="0"/>
              <a:t>需求阶段的用例文档是</a:t>
            </a:r>
            <a:r>
              <a:rPr lang="zh-CN" altLang="en-US" u="sng" dirty="0">
                <a:solidFill>
                  <a:schemeClr val="hlink"/>
                </a:solidFill>
              </a:rPr>
              <a:t>从用户角度</a:t>
            </a:r>
            <a:r>
              <a:rPr lang="zh-CN" altLang="en-US" dirty="0"/>
              <a:t>看待用户问题，侧重描述交互的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步</a:t>
            </a:r>
            <a:endParaRPr lang="en-US" altLang="zh-CN" dirty="0"/>
          </a:p>
          <a:p>
            <a:pPr algn="just" eaLnBrk="1" hangingPunct="1">
              <a:spcAft>
                <a:spcPts val="600"/>
              </a:spcAft>
              <a:defRPr/>
            </a:pPr>
            <a:r>
              <a:rPr lang="zh-CN" altLang="en-US" dirty="0"/>
              <a:t>分析阶段则需要</a:t>
            </a:r>
            <a:r>
              <a:rPr lang="zh-CN" altLang="en-US" u="sng" dirty="0">
                <a:solidFill>
                  <a:schemeClr val="hlink"/>
                </a:solidFill>
              </a:rPr>
              <a:t>从系统角度</a:t>
            </a:r>
            <a:r>
              <a:rPr lang="zh-CN" altLang="en-US" dirty="0"/>
              <a:t>看待用户问题，重点关注交互的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步：即系统如何响应用户请求；此时可以对需求阶段用例文档中系统的处理流程进一步细化</a:t>
            </a:r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8" r="12534" b="3696"/>
          <a:stretch/>
        </p:blipFill>
        <p:spPr bwMode="auto">
          <a:xfrm>
            <a:off x="7145984" y="1268760"/>
            <a:ext cx="4857008" cy="328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9BD2D43-8FCF-4D15-B42F-9AFB99BAF0F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示例：完善用例文档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19289" y="1330326"/>
            <a:ext cx="4105275" cy="3965575"/>
            <a:chOff x="249" y="838"/>
            <a:chExt cx="2586" cy="2498"/>
          </a:xfrm>
        </p:grpSpPr>
        <p:pic>
          <p:nvPicPr>
            <p:cNvPr id="4097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838"/>
              <a:ext cx="87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71" name="Text Box 5"/>
            <p:cNvSpPr txBox="1">
              <a:spLocks noChangeArrowheads="1"/>
            </p:cNvSpPr>
            <p:nvPr/>
          </p:nvSpPr>
          <p:spPr bwMode="auto">
            <a:xfrm>
              <a:off x="793" y="2471"/>
              <a:ext cx="2042" cy="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Char char="l"/>
              </a:pPr>
              <a:r>
                <a:rPr lang="zh-CN" altLang="zh-CN" sz="2800" dirty="0"/>
                <a:t>系统</a:t>
              </a:r>
              <a:r>
                <a:rPr lang="zh-CN" altLang="en-US" sz="2800" dirty="0"/>
                <a:t>计算并</a:t>
              </a:r>
              <a:r>
                <a:rPr lang="zh-CN" altLang="zh-CN" sz="2800" dirty="0"/>
                <a:t>显示旅行费用的总额和申请订金金额</a:t>
              </a:r>
              <a:endParaRPr lang="en-US" altLang="zh-CN" sz="2800" dirty="0"/>
            </a:p>
          </p:txBody>
        </p:sp>
        <p:cxnSp>
          <p:nvCxnSpPr>
            <p:cNvPr id="40972" name="AutoShape 6"/>
            <p:cNvCxnSpPr>
              <a:cxnSpLocks noChangeShapeType="1"/>
              <a:endCxn id="40971" idx="1"/>
            </p:cNvCxnSpPr>
            <p:nvPr/>
          </p:nvCxnSpPr>
          <p:spPr bwMode="auto">
            <a:xfrm rot="16200000" flipH="1">
              <a:off x="347" y="2324"/>
              <a:ext cx="785" cy="10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3792538" y="1268413"/>
            <a:ext cx="6553200" cy="4248150"/>
            <a:chOff x="1429" y="799"/>
            <a:chExt cx="4128" cy="2676"/>
          </a:xfrm>
        </p:grpSpPr>
        <p:pic>
          <p:nvPicPr>
            <p:cNvPr id="4096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" y="799"/>
              <a:ext cx="876" cy="1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967" name="Text Box 9"/>
            <p:cNvSpPr txBox="1">
              <a:spLocks noChangeArrowheads="1"/>
            </p:cNvSpPr>
            <p:nvPr/>
          </p:nvSpPr>
          <p:spPr bwMode="auto">
            <a:xfrm>
              <a:off x="3515" y="2341"/>
              <a:ext cx="2042" cy="1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buFont typeface="Wingdings" pitchFamily="2" charset="2"/>
                <a:buChar char="l"/>
              </a:pPr>
              <a:r>
                <a:rPr lang="zh-CN" altLang="en-US" sz="2800" dirty="0"/>
                <a:t>系统根据旅游团价格和参加人情况计算费用总额以及订金金额，</a:t>
              </a:r>
              <a:r>
                <a:rPr lang="en-US" altLang="zh-CN" sz="2800" dirty="0"/>
                <a:t>……</a:t>
              </a:r>
            </a:p>
          </p:txBody>
        </p:sp>
        <p:cxnSp>
          <p:nvCxnSpPr>
            <p:cNvPr id="40968" name="AutoShape 10"/>
            <p:cNvCxnSpPr>
              <a:cxnSpLocks noChangeShapeType="1"/>
              <a:endCxn id="40967" idx="1"/>
            </p:cNvCxnSpPr>
            <p:nvPr/>
          </p:nvCxnSpPr>
          <p:spPr bwMode="auto">
            <a:xfrm rot="16200000" flipH="1">
              <a:off x="3047" y="2307"/>
              <a:ext cx="829" cy="106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69" name="AutoShape 11"/>
            <p:cNvSpPr>
              <a:spLocks noChangeArrowheads="1"/>
            </p:cNvSpPr>
            <p:nvPr/>
          </p:nvSpPr>
          <p:spPr bwMode="auto">
            <a:xfrm>
              <a:off x="1429" y="1026"/>
              <a:ext cx="1407" cy="318"/>
            </a:xfrm>
            <a:prstGeom prst="rightArrow">
              <a:avLst>
                <a:gd name="adj1" fmla="val 53463"/>
                <a:gd name="adj2" fmla="val 46519"/>
              </a:avLst>
            </a:prstGeom>
            <a:solidFill>
              <a:srgbClr val="FF0000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D8AAC0D-A4B5-4EFD-B722-C043ABEF9E1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从用例行为中识别分析类</a:t>
            </a:r>
            <a:endParaRPr lang="en-US" altLang="zh-CN" dirty="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在对象技术中，一个用例的全部行为都是由相应的类来完成的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这些行为必须被分配到类中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分析阶段就是对这个过程的第一次尝试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这是一个从“无”到“有”的跨越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591B9C1-531B-4EC3-99F9-B2F83F7AF62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分析类：达成目标的第一步</a:t>
            </a:r>
            <a:endParaRPr lang="en-US" altLang="zh-CN" dirty="0"/>
          </a:p>
        </p:txBody>
      </p:sp>
      <p:pic>
        <p:nvPicPr>
          <p:cNvPr id="430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385889"/>
            <a:ext cx="760095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32164" name="Text Box 4"/>
          <p:cNvSpPr txBox="1">
            <a:spLocks noChangeArrowheads="1"/>
          </p:cNvSpPr>
          <p:nvPr/>
        </p:nvSpPr>
        <p:spPr bwMode="auto">
          <a:xfrm>
            <a:off x="2927350" y="5226050"/>
            <a:ext cx="19431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zh-CN" altLang="en-US" sz="32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用例分析</a:t>
            </a:r>
            <a:endParaRPr lang="en-US" altLang="zh-CN" sz="320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A107954-3853-457B-9C67-110F001554C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什么是分析类</a:t>
            </a:r>
            <a:endParaRPr lang="en-US" altLang="zh-CN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分析类代表了“系统中必须具备职责和行为的事物”的早期概念模型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分析类处理主要的功能需求</a:t>
            </a:r>
            <a:endParaRPr lang="en-US" altLang="zh-CN" dirty="0"/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根据备选架构定义三类分析类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边界类：系统及其参与者的边界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控制类：系统的控制逻辑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实体类：系统使用的信息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4DD059C-D157-4219-B0D4-4157A5375C4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边界类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边界类表示系统与参与者之间的边界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代表系统与环境的交互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是接口和外部事物的中间体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构造型</a:t>
            </a:r>
            <a:r>
              <a:rPr lang="en-US" altLang="zh-CN" dirty="0"/>
              <a:t>&lt;&lt;boundary&gt;&gt;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两类边界类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用户界面类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系统和设备接口类</a:t>
            </a:r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526" y="3141664"/>
            <a:ext cx="2449513" cy="202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示例：识别</a:t>
            </a:r>
            <a:r>
              <a:rPr lang="zh-CN" altLang="en-US" dirty="0"/>
              <a:t>边界类</a:t>
            </a:r>
            <a:endParaRPr lang="en-US" altLang="zh-CN" dirty="0"/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每对参与者</a:t>
            </a:r>
            <a:r>
              <a:rPr lang="en-US" altLang="zh-CN" dirty="0"/>
              <a:t>/</a:t>
            </a:r>
            <a:r>
              <a:rPr lang="zh-CN" altLang="en-US" dirty="0"/>
              <a:t>用例定义一个边界类</a:t>
            </a:r>
            <a:endParaRPr lang="en-US" altLang="zh-CN" dirty="0"/>
          </a:p>
        </p:txBody>
      </p:sp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762AF50-8277-4482-96F4-01811B8EF456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29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46085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350" y="1900239"/>
            <a:ext cx="6408738" cy="361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10063501" cy="647700"/>
          </a:xfrm>
        </p:spPr>
        <p:txBody>
          <a:bodyPr/>
          <a:lstStyle/>
          <a:p>
            <a:r>
              <a:rPr lang="zh-CN" altLang="en-US" dirty="0"/>
              <a:t>内容安排</a:t>
            </a:r>
            <a:endParaRPr lang="en-US" altLang="zh-CN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268760"/>
            <a:ext cx="10872184" cy="5112991"/>
          </a:xfrm>
        </p:spPr>
        <p:txBody>
          <a:bodyPr/>
          <a:lstStyle/>
          <a:p>
            <a:r>
              <a:rPr lang="zh-CN" altLang="en-US" dirty="0"/>
              <a:t>理解分析</a:t>
            </a:r>
          </a:p>
          <a:p>
            <a:r>
              <a:rPr lang="zh-CN" altLang="en-US" dirty="0"/>
              <a:t>从用例开始分析</a:t>
            </a:r>
          </a:p>
          <a:p>
            <a:r>
              <a:rPr lang="zh-CN" altLang="en-US" dirty="0"/>
              <a:t>架构分析</a:t>
            </a:r>
          </a:p>
          <a:p>
            <a:r>
              <a:rPr lang="zh-CN" altLang="en-US" dirty="0"/>
              <a:t>构造用例实现</a:t>
            </a:r>
          </a:p>
          <a:p>
            <a:r>
              <a:rPr lang="zh-CN" altLang="en-US" dirty="0"/>
              <a:t>定义分析</a:t>
            </a:r>
            <a:r>
              <a:rPr lang="zh-CN" altLang="en-US" dirty="0" smtClean="0"/>
              <a:t>类</a:t>
            </a:r>
            <a:endParaRPr kumimoji="0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endParaRPr lang="zh-CN" altLang="en-US" dirty="0"/>
          </a:p>
        </p:txBody>
      </p:sp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r>
              <a:rPr lang="en-US" altLang="zh-CN" dirty="0"/>
              <a:t>-</a:t>
            </a:r>
            <a:fld id="{4F0FB7D6-B3B6-4355-90A9-788A5A375D89}" type="slidenum">
              <a:rPr lang="en-US" altLang="zh-CN" smtClean="0"/>
              <a:pPr/>
              <a:t>3</a:t>
            </a:fld>
            <a:r>
              <a:rPr lang="en-US" altLang="zh-CN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B712868-CEE5-4E00-832F-6A917253B08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控制类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控制类表示系统的</a:t>
            </a:r>
            <a:r>
              <a:rPr lang="zh-CN" altLang="en-US" dirty="0">
                <a:solidFill>
                  <a:srgbClr val="FF0000"/>
                </a:solidFill>
              </a:rPr>
              <a:t>控制逻辑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系统行为的协调器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构造型</a:t>
            </a:r>
            <a:r>
              <a:rPr kumimoji="0" lang="en-US" altLang="zh-CN" dirty="0"/>
              <a:t>&lt;&lt;control&gt;&gt;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识别控制类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在系统开发早期，</a:t>
            </a:r>
            <a:r>
              <a:rPr kumimoji="0" lang="zh-CN" altLang="en-US" b="1" dirty="0">
                <a:solidFill>
                  <a:srgbClr val="FF0000"/>
                </a:solidFill>
              </a:rPr>
              <a:t>为一个用例定义一个控制类</a:t>
            </a:r>
            <a:r>
              <a:rPr lang="zh-CN" altLang="en-US" dirty="0"/>
              <a:t>，负责该用例的控制逻辑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针对复杂用例，</a:t>
            </a:r>
            <a:r>
              <a:rPr kumimoji="0" lang="zh-CN" altLang="en-US" b="1" dirty="0">
                <a:solidFill>
                  <a:srgbClr val="FF0000"/>
                </a:solidFill>
              </a:rPr>
              <a:t>可为备选路径分别定义不同控制类</a:t>
            </a:r>
            <a:endParaRPr kumimoji="0"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4813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888" y="1773238"/>
            <a:ext cx="2087562" cy="145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98DA8D1-D6AE-4735-98EF-76883A0781C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示例：识别控制类</a:t>
            </a:r>
            <a:endParaRPr lang="en-US" altLang="zh-CN" dirty="0"/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通常，每个用例定义一个控制类</a:t>
            </a:r>
          </a:p>
          <a:p>
            <a:pPr lvl="1" eaLnBrk="1" hangingPunct="1"/>
            <a:r>
              <a:rPr lang="zh-CN" altLang="en-US" dirty="0"/>
              <a:t>随着分析的继续，一个复杂用例的控制类可以发展为多个</a:t>
            </a:r>
            <a:endParaRPr lang="en-US" altLang="zh-CN" dirty="0"/>
          </a:p>
        </p:txBody>
      </p:sp>
      <p:pic>
        <p:nvPicPr>
          <p:cNvPr id="4915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2781300"/>
            <a:ext cx="5975350" cy="339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A0C07EC7-8337-4201-BD7F-D67F890D594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实体类</a:t>
            </a:r>
            <a:endParaRPr lang="en-US" altLang="zh-CN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实体代表了待开发系统的</a:t>
            </a:r>
            <a:r>
              <a:rPr lang="zh-CN" altLang="en-US" dirty="0">
                <a:solidFill>
                  <a:srgbClr val="FF0000"/>
                </a:solidFill>
              </a:rPr>
              <a:t>核心概念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实体类提供了另一个理解系统的观点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显示了系统的逻辑数据结构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传统的面向对象方法就是从这个角度进行分析和设计</a:t>
            </a:r>
          </a:p>
          <a:p>
            <a:pPr eaLnBrk="1" hangingPunct="1">
              <a:spcAft>
                <a:spcPts val="600"/>
              </a:spcAft>
            </a:pPr>
            <a:r>
              <a:rPr kumimoji="0" lang="zh-CN" altLang="en-US" dirty="0" smtClean="0"/>
              <a:t>构造</a:t>
            </a:r>
            <a:r>
              <a:rPr kumimoji="0" lang="zh-CN" altLang="en-US" dirty="0"/>
              <a:t>型</a:t>
            </a:r>
            <a:r>
              <a:rPr kumimoji="0" lang="en-US" altLang="zh-CN" dirty="0"/>
              <a:t>&lt;&lt;entity&gt;&gt;</a:t>
            </a:r>
          </a:p>
          <a:p>
            <a:pPr eaLnBrk="1" hangingPunct="1">
              <a:spcAft>
                <a:spcPts val="600"/>
              </a:spcAft>
            </a:pPr>
            <a:r>
              <a:rPr kumimoji="0" lang="zh-CN" altLang="en-US" dirty="0"/>
              <a:t>可以从</a:t>
            </a:r>
            <a:r>
              <a:rPr kumimoji="0" lang="zh-CN" altLang="en-US" dirty="0" smtClean="0"/>
              <a:t>以下信息中</a:t>
            </a:r>
            <a:r>
              <a:rPr kumimoji="0" lang="zh-CN" altLang="en-US" dirty="0"/>
              <a:t>找到实体类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用例事件流</a:t>
            </a:r>
            <a:r>
              <a:rPr kumimoji="0" lang="en-US" altLang="zh-CN" dirty="0"/>
              <a:t>(</a:t>
            </a:r>
            <a:r>
              <a:rPr kumimoji="0" lang="zh-CN" altLang="en-US" dirty="0"/>
              <a:t>需求</a:t>
            </a:r>
            <a:r>
              <a:rPr kumimoji="0" lang="en-US" altLang="zh-CN" dirty="0"/>
              <a:t>) </a:t>
            </a:r>
            <a:r>
              <a:rPr kumimoji="0" lang="zh-CN" altLang="en-US" dirty="0"/>
              <a:t>、词汇表</a:t>
            </a:r>
            <a:r>
              <a:rPr kumimoji="0" lang="en-US" altLang="zh-CN" dirty="0"/>
              <a:t>(</a:t>
            </a:r>
            <a:r>
              <a:rPr kumimoji="0" lang="zh-CN" altLang="en-US" dirty="0"/>
              <a:t>需求</a:t>
            </a:r>
            <a:r>
              <a:rPr kumimoji="0" lang="en-US" altLang="zh-CN" dirty="0"/>
              <a:t>)</a:t>
            </a:r>
            <a:endParaRPr kumimoji="0" lang="zh-CN" altLang="en-US" dirty="0"/>
          </a:p>
        </p:txBody>
      </p:sp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4878091"/>
            <a:ext cx="2305050" cy="157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14267B1-6DCB-43F6-B186-380B66F3D72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识别实体类</a:t>
            </a:r>
            <a:endParaRPr lang="en-US" altLang="zh-CN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分析用例事件流中的</a:t>
            </a:r>
            <a:r>
              <a:rPr lang="zh-CN" altLang="en-US" dirty="0">
                <a:solidFill>
                  <a:schemeClr val="hlink"/>
                </a:solidFill>
              </a:rPr>
              <a:t>名词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chemeClr val="hlink"/>
                </a:solidFill>
              </a:rPr>
              <a:t>名词短语</a:t>
            </a:r>
            <a:r>
              <a:rPr lang="zh-CN" altLang="en-US" dirty="0"/>
              <a:t>找出系统所需的实体对象，这些名词可能是：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对象、对象的特征和状态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参与者、描述信息、系统之外的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从这些名词、名词短语中进行筛选，抽取出系统对象，并抽象成类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综合考虑在系统中的意义、作用和职责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对于所识别的类进行命名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A98BFBB-CDD8-41AB-8997-25038EC15E3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指南：名词筛选法识别实体类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752"/>
            <a:ext cx="11161240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名词筛选法识别实体类的基本思路：</a:t>
            </a:r>
          </a:p>
          <a:p>
            <a:pPr lvl="1" eaLnBrk="1" hangingPunct="1"/>
            <a:r>
              <a:rPr lang="zh-CN" altLang="en-US" dirty="0"/>
              <a:t>将用例事件流作为输入，找出名词或名词性短语，形成了实体类的初始候选列表</a:t>
            </a:r>
          </a:p>
          <a:p>
            <a:pPr lvl="1" eaLnBrk="1" hangingPunct="1"/>
            <a:r>
              <a:rPr lang="zh-CN" altLang="en-US" dirty="0"/>
              <a:t>合并那些含义相同的名词</a:t>
            </a:r>
          </a:p>
          <a:p>
            <a:pPr lvl="1" eaLnBrk="1" hangingPunct="1"/>
            <a:r>
              <a:rPr lang="zh-CN" altLang="en-US" dirty="0"/>
              <a:t>删除那些系统不需要处理的名词</a:t>
            </a:r>
          </a:p>
          <a:p>
            <a:pPr lvl="1" eaLnBrk="1" hangingPunct="1"/>
            <a:r>
              <a:rPr lang="zh-CN" altLang="en-US" dirty="0"/>
              <a:t>删除作为参与者的名词</a:t>
            </a:r>
          </a:p>
          <a:p>
            <a:pPr lvl="1" eaLnBrk="1" hangingPunct="1"/>
            <a:r>
              <a:rPr lang="zh-CN" altLang="en-US" dirty="0"/>
              <a:t>删除与实现相关的名词</a:t>
            </a:r>
          </a:p>
          <a:p>
            <a:pPr lvl="1" eaLnBrk="1" hangingPunct="1"/>
            <a:r>
              <a:rPr lang="zh-CN" altLang="en-US" dirty="0"/>
              <a:t>删除那些作为其他实体类属性的名词</a:t>
            </a:r>
          </a:p>
          <a:p>
            <a:pPr lvl="1" eaLnBrk="1" hangingPunct="1"/>
            <a:r>
              <a:rPr lang="zh-CN" altLang="en-US" dirty="0"/>
              <a:t>对剩余的名词，综合考虑它在当前用例以及整个系统中的含义、作用以及职责，并基于此确定合适的名字，作为初始实体类存在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34C962F-E8FA-4EB7-B9AA-CBD1DE9FA7C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35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识别实体类</a:t>
            </a:r>
            <a:endParaRPr lang="en-US" altLang="zh-CN" dirty="0"/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在实际应用中，</a:t>
            </a:r>
            <a:r>
              <a:rPr lang="zh-CN" altLang="en-US" b="1" dirty="0">
                <a:solidFill>
                  <a:srgbClr val="FF0000"/>
                </a:solidFill>
              </a:rPr>
              <a:t>依赖于类似项目的经验和对业务及系统的理解（或领域专家意见）</a:t>
            </a:r>
            <a:r>
              <a:rPr lang="zh-CN" altLang="en-US" dirty="0"/>
              <a:t>，来获取系统关键抽象，作为初始的实体类，再</a:t>
            </a:r>
            <a:r>
              <a:rPr lang="zh-CN" altLang="en-US" b="1" dirty="0">
                <a:solidFill>
                  <a:srgbClr val="FF0000"/>
                </a:solidFill>
              </a:rPr>
              <a:t>辅以名词筛选法补充完善</a:t>
            </a:r>
            <a:r>
              <a:rPr lang="zh-CN" altLang="en-US" dirty="0"/>
              <a:t>实体类</a:t>
            </a:r>
            <a:endParaRPr lang="en-US" altLang="zh-CN" dirty="0"/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此外，还有其他实体类的来源</a:t>
            </a:r>
            <a:endParaRPr lang="en-US" altLang="zh-CN" dirty="0"/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系统原始需求书</a:t>
            </a:r>
            <a:r>
              <a:rPr lang="en-US" altLang="zh-CN" dirty="0"/>
              <a:t>/</a:t>
            </a:r>
            <a:r>
              <a:rPr lang="zh-CN" altLang="en-US" dirty="0"/>
              <a:t>问题描述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该领域相关文献、专家意见或个人知识</a:t>
            </a:r>
          </a:p>
          <a:p>
            <a:pPr lvl="1" algn="just" eaLnBrk="1" hangingPunct="1">
              <a:spcAft>
                <a:spcPts val="600"/>
              </a:spcAft>
            </a:pPr>
            <a:r>
              <a:rPr lang="zh-CN" altLang="en-US" dirty="0"/>
              <a:t>过去的类似系统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后续职责分配中可能识别一些新的实体类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dirty="0"/>
              <a:t>实体类的命名要用该领域中最经常使用的名称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EF6FB2EF-2FD6-45DB-BB2B-FCFF1D52261A}" type="slidenum">
              <a:rPr kumimoji="0" lang="en-US" altLang="zh-CN" sz="1400">
                <a:solidFill>
                  <a:schemeClr val="accent2"/>
                </a:solidFill>
              </a:rPr>
              <a:pPr/>
              <a:t>36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7368" y="228621"/>
            <a:ext cx="9433048" cy="11430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寻找实体对象示例</a:t>
            </a:r>
            <a:r>
              <a:rPr lang="en-US" altLang="zh-CN" sz="4000" dirty="0"/>
              <a:t>1</a:t>
            </a:r>
            <a:r>
              <a:rPr lang="zh-CN" altLang="en-US" sz="4000" dirty="0"/>
              <a:t>：</a:t>
            </a:r>
            <a:r>
              <a:rPr lang="en-US" altLang="zh-CN" sz="4000" dirty="0"/>
              <a:t>Record Time</a:t>
            </a:r>
          </a:p>
        </p:txBody>
      </p:sp>
      <p:sp>
        <p:nvSpPr>
          <p:cNvPr id="618499" name="Rectangle 3"/>
          <p:cNvSpPr>
            <a:spLocks noChangeArrowheads="1"/>
          </p:cNvSpPr>
          <p:nvPr/>
        </p:nvSpPr>
        <p:spPr bwMode="auto">
          <a:xfrm>
            <a:off x="1992313" y="1525589"/>
            <a:ext cx="8064500" cy="5170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457200" indent="-457200">
              <a:buFont typeface="Wingdings" pitchFamily="2" charset="2"/>
              <a:buChar char="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正常事件流（书中</a:t>
            </a:r>
            <a:r>
              <a:rPr lang="en-US" altLang="zh-CN" sz="2200" dirty="0">
                <a:latin typeface="Times New Roman" pitchFamily="18" charset="0"/>
              </a:rPr>
              <a:t>59</a:t>
            </a:r>
            <a:r>
              <a:rPr lang="zh-CN" altLang="en-US" sz="2200" dirty="0">
                <a:latin typeface="Times New Roman" pitchFamily="18" charset="0"/>
              </a:rPr>
              <a:t>页和</a:t>
            </a:r>
            <a:r>
              <a:rPr lang="en-US" altLang="zh-CN" sz="2200" dirty="0">
                <a:latin typeface="Times New Roman" pitchFamily="18" charset="0"/>
              </a:rPr>
              <a:t>112</a:t>
            </a:r>
            <a:r>
              <a:rPr lang="zh-CN" altLang="en-US" sz="2200" dirty="0">
                <a:latin typeface="Times New Roman" pitchFamily="18" charset="0"/>
              </a:rPr>
              <a:t>页</a:t>
            </a:r>
            <a:r>
              <a:rPr lang="zh-CN" altLang="en-US" sz="2200" dirty="0" smtClean="0">
                <a:latin typeface="Times New Roman" pitchFamily="18" charset="0"/>
              </a:rPr>
              <a:t>）</a:t>
            </a:r>
            <a:endParaRPr lang="zh-CN" altLang="en-US" sz="2200" dirty="0" smtClean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雇员</a:t>
            </a:r>
            <a:r>
              <a:rPr lang="zh-CN" altLang="en-US" sz="2200" dirty="0" smtClean="0">
                <a:latin typeface="Times New Roman" pitchFamily="18" charset="0"/>
              </a:rPr>
              <a:t>查看当前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时间段之前输入的数据</a:t>
            </a:r>
            <a:r>
              <a:rPr lang="zh-CN" altLang="en-US" sz="2200" dirty="0" smtClean="0">
                <a:latin typeface="Times New Roman" pitchFamily="18" charset="0"/>
              </a:rPr>
              <a:t>；</a:t>
            </a:r>
            <a:endParaRPr lang="zh-CN" altLang="en-US" sz="2200" dirty="0" smtClean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 smtClean="0">
                <a:latin typeface="Times New Roman" pitchFamily="18" charset="0"/>
              </a:rPr>
              <a:t>雇员</a:t>
            </a:r>
            <a:r>
              <a:rPr lang="zh-CN" altLang="en-US" sz="2200" dirty="0">
                <a:latin typeface="Times New Roman" pitchFamily="18" charset="0"/>
              </a:rPr>
              <a:t>从已有的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支付号码</a:t>
            </a:r>
            <a:r>
              <a:rPr lang="zh-CN" altLang="en-US" sz="2200" dirty="0">
                <a:latin typeface="Times New Roman" pitchFamily="18" charset="0"/>
              </a:rPr>
              <a:t>中选择一个，这些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收费代码</a:t>
            </a:r>
            <a:r>
              <a:rPr lang="zh-CN" altLang="en-US" sz="2200" dirty="0">
                <a:latin typeface="Times New Roman" pitchFamily="18" charset="0"/>
              </a:rPr>
              <a:t>是按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客户</a:t>
            </a:r>
            <a:r>
              <a:rPr lang="zh-CN" altLang="en-US" sz="2200" dirty="0">
                <a:latin typeface="Times New Roman" pitchFamily="18" charset="0"/>
              </a:rPr>
              <a:t>和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项目</a:t>
            </a:r>
            <a:r>
              <a:rPr lang="zh-CN" altLang="en-US" sz="2200" dirty="0">
                <a:latin typeface="Times New Roman" pitchFamily="18" charset="0"/>
              </a:rPr>
              <a:t>组织的；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雇员从当前的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时间段</a:t>
            </a:r>
            <a:r>
              <a:rPr lang="zh-CN" altLang="en-US" sz="2200" dirty="0">
                <a:latin typeface="Times New Roman" pitchFamily="18" charset="0"/>
              </a:rPr>
              <a:t>选择一个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日期</a:t>
            </a:r>
            <a:r>
              <a:rPr lang="zh-CN" altLang="en-US" sz="2200" dirty="0">
                <a:latin typeface="Times New Roman" pitchFamily="18" charset="0"/>
              </a:rPr>
              <a:t>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雇员输入以正整数表示的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工时</a:t>
            </a:r>
            <a:r>
              <a:rPr lang="zh-CN" altLang="en-US" sz="2200" dirty="0">
                <a:latin typeface="Times New Roman" pitchFamily="18" charset="0"/>
              </a:rPr>
              <a:t>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系统在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视图</a:t>
            </a:r>
            <a:r>
              <a:rPr lang="zh-CN" altLang="en-US" sz="2200" dirty="0">
                <a:latin typeface="Times New Roman" pitchFamily="18" charset="0"/>
              </a:rPr>
              <a:t>中显示这个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数据</a:t>
            </a:r>
            <a:r>
              <a:rPr lang="zh-CN" altLang="en-US" sz="2200" dirty="0">
                <a:latin typeface="Times New Roman" pitchFamily="18" charset="0"/>
              </a:rPr>
              <a:t>，并在以后的视图中看到这个数据。</a:t>
            </a:r>
            <a:endParaRPr lang="zh-CN" altLang="en-US" sz="2200" dirty="0"/>
          </a:p>
          <a:p>
            <a:pPr marL="457200" indent="-457200" eaLnBrk="0" hangingPunct="0">
              <a:buFont typeface="Wingdings" pitchFamily="2" charset="2"/>
              <a:buChar char="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备选事件流</a:t>
            </a:r>
            <a:r>
              <a:rPr lang="en-US" altLang="zh-CN" sz="2200" dirty="0"/>
              <a:t>1</a:t>
            </a:r>
            <a:r>
              <a:rPr lang="zh-CN" altLang="en-US" sz="2200" dirty="0">
                <a:latin typeface="Times New Roman" pitchFamily="18" charset="0"/>
              </a:rPr>
              <a:t>：</a:t>
            </a:r>
            <a:r>
              <a:rPr lang="zh-CN" altLang="en-US" sz="2200" u="sng" dirty="0">
                <a:latin typeface="Times New Roman" pitchFamily="18" charset="0"/>
              </a:rPr>
              <a:t>雇员更改他的时间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雇员查看当前时间之前输入的数据；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雇员选择一个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已有的条目</a:t>
            </a:r>
            <a:r>
              <a:rPr lang="zh-CN" altLang="en-US" sz="2200" dirty="0">
                <a:latin typeface="Times New Roman" pitchFamily="18" charset="0"/>
              </a:rPr>
              <a:t>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雇员改变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工时</a:t>
            </a:r>
            <a:r>
              <a:rPr lang="zh-CN" altLang="en-US" sz="2200" dirty="0">
                <a:latin typeface="Times New Roman" pitchFamily="18" charset="0"/>
              </a:rPr>
              <a:t>和</a:t>
            </a:r>
            <a:r>
              <a:rPr lang="en-US" altLang="zh-CN" sz="2200" dirty="0">
                <a:latin typeface="Times New Roman" pitchFamily="18" charset="0"/>
              </a:rPr>
              <a:t>/</a:t>
            </a:r>
            <a:r>
              <a:rPr lang="zh-CN" altLang="en-US" sz="2200" dirty="0">
                <a:latin typeface="Times New Roman" pitchFamily="18" charset="0"/>
              </a:rPr>
              <a:t>或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支付号码</a:t>
            </a:r>
            <a:r>
              <a:rPr lang="zh-CN" altLang="en-US" sz="2200" dirty="0">
                <a:latin typeface="Times New Roman" pitchFamily="18" charset="0"/>
              </a:rPr>
              <a:t>；</a:t>
            </a:r>
            <a:endParaRPr lang="zh-CN" altLang="en-US" sz="2200" dirty="0"/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在视图中更新这个信息，并在以后的视图中都可以看到。</a:t>
            </a:r>
            <a:endParaRPr lang="zh-CN" altLang="en-US" sz="2200" dirty="0"/>
          </a:p>
          <a:p>
            <a:pPr marL="457200" indent="-457200" eaLnBrk="0" hangingPunct="0">
              <a:buFont typeface="Wingdings" pitchFamily="2" charset="2"/>
              <a:buChar char=""/>
              <a:tabLst>
                <a:tab pos="495300" algn="l"/>
              </a:tabLst>
              <a:defRPr/>
            </a:pPr>
            <a:r>
              <a:rPr lang="zh-CN" altLang="en-US" sz="2200" dirty="0">
                <a:latin typeface="Times New Roman" pitchFamily="18" charset="0"/>
              </a:rPr>
              <a:t>备选事件流</a:t>
            </a:r>
            <a:r>
              <a:rPr lang="en-US" altLang="zh-CN" sz="2200" dirty="0"/>
              <a:t>1</a:t>
            </a:r>
            <a:r>
              <a:rPr lang="zh-CN" altLang="en-US" sz="2200" dirty="0">
                <a:latin typeface="Times New Roman" pitchFamily="18" charset="0"/>
              </a:rPr>
              <a:t>：</a:t>
            </a:r>
            <a:r>
              <a:rPr lang="zh-CN" altLang="en-US" sz="2200" u="sng" dirty="0">
                <a:latin typeface="Times New Roman" pitchFamily="18" charset="0"/>
              </a:rPr>
              <a:t>雇员提交</a:t>
            </a:r>
            <a:r>
              <a:rPr lang="zh-CN" altLang="en-US" sz="2200" u="sng" dirty="0">
                <a:solidFill>
                  <a:srgbClr val="660066"/>
                </a:solidFill>
                <a:latin typeface="Times New Roman" pitchFamily="18" charset="0"/>
              </a:rPr>
              <a:t>考勤卡</a:t>
            </a:r>
            <a:endParaRPr lang="zh-CN" altLang="en-US" sz="2200" dirty="0">
              <a:solidFill>
                <a:srgbClr val="660066"/>
              </a:solidFill>
            </a:endParaRPr>
          </a:p>
          <a:p>
            <a:pPr marL="457200" indent="-457200" eaLnBrk="0" hangingPunct="0">
              <a:buFontTx/>
              <a:buAutoNum type="arabicPeriod"/>
              <a:tabLst>
                <a:tab pos="495300" algn="l"/>
              </a:tabLst>
              <a:defRPr/>
            </a:pPr>
            <a:r>
              <a:rPr lang="en-US" altLang="zh-CN" sz="2200" dirty="0">
                <a:latin typeface="Times New Roman" pitchFamily="18" charset="0"/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55015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r>
              <a:rPr lang="zh-CN" altLang="en-US" dirty="0" smtClean="0"/>
              <a:t>检查实体对象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1" y="1340345"/>
            <a:ext cx="10872184" cy="525700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sz="2800" dirty="0" smtClean="0"/>
              <a:t>逐一检查名词表中词汇，</a:t>
            </a:r>
            <a:r>
              <a:rPr lang="zh-CN" altLang="en-US" sz="2800" dirty="0" smtClean="0">
                <a:solidFill>
                  <a:srgbClr val="FF0000"/>
                </a:solidFill>
              </a:rPr>
              <a:t>剔除不需要的和重复</a:t>
            </a:r>
            <a:r>
              <a:rPr lang="zh-CN" altLang="en-US" sz="2800" dirty="0" smtClean="0"/>
              <a:t>的实体对象，还要识别不适合作为一个独立的对象，而应该是其他对象的</a:t>
            </a:r>
            <a:r>
              <a:rPr lang="zh-CN" altLang="en-US" sz="2800" dirty="0" smtClean="0">
                <a:solidFill>
                  <a:srgbClr val="FF0000"/>
                </a:solidFill>
              </a:rPr>
              <a:t>属性</a:t>
            </a:r>
            <a:r>
              <a:rPr lang="zh-CN" altLang="en-US" sz="2800" dirty="0" smtClean="0"/>
              <a:t>的名词。</a:t>
            </a:r>
            <a:endParaRPr lang="en-US" altLang="zh-CN" sz="28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收费项目代码、支付号码</a:t>
            </a:r>
            <a:r>
              <a:rPr lang="zh-CN" altLang="en-US" sz="2400" dirty="0" smtClean="0"/>
              <a:t>：二者是同义词，保留“收费项目代码”作为一类实体对象；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客户</a:t>
            </a:r>
            <a:r>
              <a:rPr lang="zh-CN" altLang="en-US" sz="2400" dirty="0" smtClean="0"/>
              <a:t>：实体对象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日期</a:t>
            </a:r>
            <a:r>
              <a:rPr lang="zh-CN" altLang="en-US" sz="2400" dirty="0" smtClean="0"/>
              <a:t>：属性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雇员</a:t>
            </a:r>
            <a:r>
              <a:rPr lang="zh-CN" altLang="en-US" sz="2400" dirty="0" smtClean="0"/>
              <a:t>：实体对象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</a:rPr>
              <a:t>已</a:t>
            </a:r>
            <a:r>
              <a:rPr lang="zh-CN" altLang="en-US" sz="2400" dirty="0" smtClean="0">
                <a:solidFill>
                  <a:schemeClr val="tx2"/>
                </a:solidFill>
              </a:rPr>
              <a:t>有的条目</a:t>
            </a:r>
            <a:r>
              <a:rPr lang="zh-CN" altLang="en-US" sz="2400" dirty="0" smtClean="0"/>
              <a:t>：可能是一个保存日期的对象，暂且作为实体对象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时间数，工时</a:t>
            </a:r>
            <a:r>
              <a:rPr lang="zh-CN" altLang="en-US" sz="2400" dirty="0" smtClean="0"/>
              <a:t>：同义词，工时更有意义，故保留。而且工时成为“已有的条目”的数据。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37</a:t>
            </a:fld>
            <a:r>
              <a:rPr lang="en-US" altLang="zh-CN" smtClean="0"/>
              <a:t>-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59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r>
              <a:rPr lang="zh-CN" altLang="en-US" dirty="0" smtClean="0"/>
              <a:t>检查实体对象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1" y="1340345"/>
            <a:ext cx="10872184" cy="5257007"/>
          </a:xfrm>
        </p:spPr>
        <p:txBody>
          <a:bodyPr/>
          <a:lstStyle/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以前输入的数据</a:t>
            </a:r>
            <a:r>
              <a:rPr lang="zh-CN" altLang="en-US" sz="2400" dirty="0" smtClean="0"/>
              <a:t>：与“条目”是同义词，故舍去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项目</a:t>
            </a:r>
            <a:r>
              <a:rPr lang="zh-CN" altLang="en-US" sz="2400" dirty="0" smtClean="0"/>
              <a:t>：是实体对象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</a:rPr>
              <a:t>考勤</a:t>
            </a:r>
            <a:r>
              <a:rPr lang="zh-CN" altLang="en-US" sz="2400" dirty="0" smtClean="0">
                <a:solidFill>
                  <a:schemeClr val="tx2"/>
                </a:solidFill>
              </a:rPr>
              <a:t>卡</a:t>
            </a:r>
            <a:r>
              <a:rPr lang="zh-CN" altLang="en-US" sz="2400" dirty="0" smtClean="0"/>
              <a:t>：是实体对象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>
                <a:solidFill>
                  <a:schemeClr val="tx2"/>
                </a:solidFill>
              </a:rPr>
              <a:t>时间</a:t>
            </a:r>
            <a:r>
              <a:rPr lang="zh-CN" altLang="en-US" sz="2400" dirty="0" smtClean="0">
                <a:solidFill>
                  <a:schemeClr val="tx2"/>
                </a:solidFill>
              </a:rPr>
              <a:t>段</a:t>
            </a:r>
            <a:r>
              <a:rPr lang="zh-CN" altLang="en-US" sz="2400" dirty="0" smtClean="0"/>
              <a:t>：是描述“考勤卡”的数据</a:t>
            </a:r>
            <a:endParaRPr lang="en-US" altLang="zh-CN" sz="2400" dirty="0" smtClean="0"/>
          </a:p>
          <a:p>
            <a:pPr lvl="1">
              <a:spcAft>
                <a:spcPts val="600"/>
              </a:spcAft>
            </a:pPr>
            <a:r>
              <a:rPr lang="zh-CN" altLang="en-US" sz="2400" dirty="0" smtClean="0">
                <a:solidFill>
                  <a:schemeClr val="tx2"/>
                </a:solidFill>
              </a:rPr>
              <a:t>视图</a:t>
            </a:r>
            <a:r>
              <a:rPr lang="zh-CN" altLang="en-US" sz="2400" dirty="0" smtClean="0"/>
              <a:t>：是边界对象</a:t>
            </a:r>
            <a:endParaRPr lang="en-US" altLang="zh-CN" sz="2400" dirty="0" smtClean="0"/>
          </a:p>
          <a:p>
            <a:r>
              <a:rPr lang="zh-CN" altLang="en-US" dirty="0" smtClean="0"/>
              <a:t>综上分析可得实体对象：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38</a:t>
            </a:fld>
            <a:r>
              <a:rPr lang="en-US" altLang="zh-CN" smtClean="0"/>
              <a:t>-</a:t>
            </a:r>
            <a:endParaRPr lang="en-US" altLang="zh-CN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3952" y="3933056"/>
            <a:ext cx="1727200" cy="2677656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工时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雇员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已有条目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收费代码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客户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项目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考勤</a:t>
            </a: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220160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2B3DA5E6-FACF-405E-AA93-DC1EA2E5E1F6}" type="slidenum">
              <a:rPr kumimoji="0" lang="en-US" altLang="zh-CN" sz="1400">
                <a:solidFill>
                  <a:schemeClr val="accent2"/>
                </a:solidFill>
              </a:rPr>
              <a:pPr/>
              <a:t>39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检查实体对象</a:t>
            </a:r>
            <a:endParaRPr lang="en-US" altLang="zh-CN" dirty="0"/>
          </a:p>
        </p:txBody>
      </p:sp>
      <p:pic>
        <p:nvPicPr>
          <p:cNvPr id="3174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338" y="1747839"/>
            <a:ext cx="6424612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631504" y="2090173"/>
            <a:ext cx="1727200" cy="2677656"/>
          </a:xfrm>
          <a:prstGeom prst="rect">
            <a:avLst/>
          </a:prstGeom>
          <a:solidFill>
            <a:srgbClr val="CCFFFF"/>
          </a:solidFill>
          <a:ln w="9525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工时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雇员</a:t>
            </a:r>
            <a:endParaRPr lang="zh-CN" altLang="en-US" dirty="0">
              <a:solidFill>
                <a:schemeClr val="hlink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18" charset="0"/>
            </a:endParaRP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已有条目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收费代码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客户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项目</a:t>
            </a:r>
          </a:p>
          <a:p>
            <a:pPr>
              <a:buFont typeface="Wingdings" pitchFamily="2" charset="2"/>
              <a:buChar char="ü"/>
              <a:tabLst>
                <a:tab pos="495300" algn="l"/>
              </a:tabLst>
              <a:defRPr/>
            </a:pPr>
            <a:r>
              <a:rPr kumimoji="0" lang="zh-CN" altLang="en-US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考勤</a:t>
            </a: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卡</a:t>
            </a:r>
          </a:p>
        </p:txBody>
      </p:sp>
    </p:spTree>
    <p:extLst>
      <p:ext uri="{BB962C8B-B14F-4D97-AF65-F5344CB8AC3E}">
        <p14:creationId xmlns:p14="http://schemas.microsoft.com/office/powerpoint/2010/main" val="368929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A95F11A-FC7F-4EEA-A1BD-FA55239FFB1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04664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/>
              <a:t>内容安排</a:t>
            </a:r>
            <a:endParaRPr lang="en-US" altLang="zh-CN"/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340768"/>
            <a:ext cx="10872184" cy="504098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理解分析</a:t>
            </a:r>
          </a:p>
          <a:p>
            <a:pPr eaLnBrk="1" hangingPunct="1">
              <a:defRPr/>
            </a:pPr>
            <a:r>
              <a:rPr kumimoji="0" lang="zh-CN" altLang="en-US" dirty="0"/>
              <a:t>从用例开始分析</a:t>
            </a:r>
          </a:p>
          <a:p>
            <a:pPr eaLnBrk="1" hangingPunct="1">
              <a:defRPr/>
            </a:pPr>
            <a:r>
              <a:rPr kumimoji="0" lang="zh-CN" altLang="en-US" dirty="0"/>
              <a:t>架构分析</a:t>
            </a:r>
          </a:p>
          <a:p>
            <a:pPr eaLnBrk="1" hangingPunct="1">
              <a:defRPr/>
            </a:pPr>
            <a:r>
              <a:rPr kumimoji="0" lang="zh-CN" altLang="en-US" dirty="0"/>
              <a:t>构造用例实现</a:t>
            </a:r>
          </a:p>
          <a:p>
            <a:pPr eaLnBrk="1" hangingPunct="1"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03D3BE35-6CCE-44EF-88F4-AB97C9EAA72A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示例：候选实体类</a:t>
            </a:r>
            <a:endParaRPr lang="en-US" altLang="zh-CN" dirty="0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“支付”用例基本路径中的候选实体类</a:t>
            </a:r>
            <a:endParaRPr lang="en-US" altLang="zh-CN" dirty="0"/>
          </a:p>
        </p:txBody>
      </p:sp>
      <p:pic>
        <p:nvPicPr>
          <p:cNvPr id="542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3" y="2303464"/>
            <a:ext cx="6337300" cy="350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E2D6345D-893C-4245-ABF7-6954CEF5F0D2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示例：总结：分析类</a:t>
            </a:r>
            <a:endParaRPr lang="en-US" altLang="zh-CN" dirty="0"/>
          </a:p>
        </p:txBody>
      </p:sp>
      <p:pic>
        <p:nvPicPr>
          <p:cNvPr id="55300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8" y="1412875"/>
            <a:ext cx="8642350" cy="4630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A0DF8A2-BA23-43D4-B607-99F5C7844CD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总结：从用例中识别分析类</a:t>
            </a:r>
            <a:endParaRPr lang="en-US" altLang="zh-CN" dirty="0"/>
          </a:p>
        </p:txBody>
      </p:sp>
      <p:pic>
        <p:nvPicPr>
          <p:cNvPr id="7434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3448050"/>
            <a:ext cx="712946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5" name="Group 4"/>
          <p:cNvGrpSpPr>
            <a:grpSpLocks/>
          </p:cNvGrpSpPr>
          <p:nvPr/>
        </p:nvGrpSpPr>
        <p:grpSpPr bwMode="auto">
          <a:xfrm>
            <a:off x="3071814" y="1195834"/>
            <a:ext cx="5832475" cy="2089150"/>
            <a:chOff x="975" y="618"/>
            <a:chExt cx="3674" cy="1316"/>
          </a:xfrm>
        </p:grpSpPr>
        <p:pic>
          <p:nvPicPr>
            <p:cNvPr id="56326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5" y="618"/>
              <a:ext cx="3674" cy="9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327" name="AutoShape 6"/>
            <p:cNvSpPr>
              <a:spLocks noChangeArrowheads="1"/>
            </p:cNvSpPr>
            <p:nvPr/>
          </p:nvSpPr>
          <p:spPr bwMode="auto">
            <a:xfrm>
              <a:off x="2653" y="1480"/>
              <a:ext cx="272" cy="454"/>
            </a:xfrm>
            <a:prstGeom prst="downArrow">
              <a:avLst>
                <a:gd name="adj1" fmla="val 50000"/>
                <a:gd name="adj2" fmla="val 41728"/>
              </a:avLst>
            </a:prstGeom>
            <a:solidFill>
              <a:schemeClr val="hlink"/>
            </a:solidFill>
            <a:ln w="9525">
              <a:solidFill>
                <a:srgbClr val="8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  <a:r>
              <a:rPr lang="en-US" altLang="zh-CN"/>
              <a:t>-</a:t>
            </a:r>
            <a:r>
              <a:rPr lang="zh-CN" altLang="en-US"/>
              <a:t>旅店预订系统中识别分析类</a:t>
            </a:r>
            <a:endParaRPr lang="en-US" altLang="zh-CN"/>
          </a:p>
        </p:txBody>
      </p:sp>
      <p:sp>
        <p:nvSpPr>
          <p:cNvPr id="573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41742771-B57C-4AA6-B66E-1A3D66F638A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573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957" y="1065211"/>
            <a:ext cx="2592388" cy="229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9" y="3500439"/>
            <a:ext cx="2447925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389" y="4724400"/>
            <a:ext cx="3455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1" y="1125538"/>
            <a:ext cx="1484313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44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863" y="1268413"/>
            <a:ext cx="27368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D7F8BC5-A57F-41E6-82FE-536EF54E0AA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将用例行为分配给类</a:t>
            </a:r>
            <a:endParaRPr lang="en-US" altLang="zh-CN" dirty="0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268337"/>
            <a:ext cx="10872184" cy="5184999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面向对象系统是通过</a:t>
            </a:r>
            <a:r>
              <a:rPr lang="zh-CN" altLang="en-US" dirty="0">
                <a:solidFill>
                  <a:srgbClr val="FF0000"/>
                </a:solidFill>
              </a:rPr>
              <a:t>对象间的协作</a:t>
            </a:r>
            <a:r>
              <a:rPr lang="zh-CN" altLang="en-US" dirty="0"/>
              <a:t>实现需求的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需求阶段通过自然语言描述</a:t>
            </a:r>
          </a:p>
          <a:p>
            <a:pPr lvl="1" eaLnBrk="1" hangingPunct="1">
              <a:spcAft>
                <a:spcPts val="600"/>
              </a:spcAft>
            </a:pPr>
            <a:r>
              <a:rPr kumimoji="0" lang="zh-CN" altLang="en-US" dirty="0"/>
              <a:t>分析设计阶段采用图形化方式描述协作过程</a:t>
            </a:r>
            <a:endParaRPr kumimoji="0"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利用</a:t>
            </a:r>
            <a:r>
              <a:rPr lang="zh-CN" altLang="en-US" dirty="0">
                <a:solidFill>
                  <a:srgbClr val="FF0000"/>
                </a:solidFill>
              </a:rPr>
              <a:t>交互图</a:t>
            </a:r>
            <a:r>
              <a:rPr lang="zh-CN" altLang="en-US" dirty="0"/>
              <a:t>将用例行为分配给分析类</a:t>
            </a:r>
          </a:p>
        </p:txBody>
      </p:sp>
      <p:pic>
        <p:nvPicPr>
          <p:cNvPr id="5939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4221410"/>
            <a:ext cx="19050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4789" y="4221409"/>
            <a:ext cx="1990725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3" y="3861048"/>
            <a:ext cx="139065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400" name="AutoShape 7"/>
          <p:cNvSpPr>
            <a:spLocks noChangeArrowheads="1"/>
          </p:cNvSpPr>
          <p:nvPr/>
        </p:nvSpPr>
        <p:spPr bwMode="auto">
          <a:xfrm rot="-5400000">
            <a:off x="4224338" y="4364285"/>
            <a:ext cx="431800" cy="720725"/>
          </a:xfrm>
          <a:prstGeom prst="downArrow">
            <a:avLst>
              <a:gd name="adj1" fmla="val 50000"/>
              <a:gd name="adj2" fmla="val 41728"/>
            </a:avLst>
          </a:prstGeom>
          <a:solidFill>
            <a:schemeClr val="hlink"/>
          </a:solidFill>
          <a:ln w="9525">
            <a:solidFill>
              <a:srgbClr val="8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8781FBB-D36A-4B24-8A4A-AAD741B751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kumimoji="0" lang="zh-CN" altLang="en-US" dirty="0"/>
              <a:t>利用</a:t>
            </a:r>
            <a:r>
              <a:rPr lang="zh-CN" altLang="en-US" dirty="0"/>
              <a:t>顺序图进行职责分配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412353"/>
            <a:ext cx="10872184" cy="5184999"/>
          </a:xfrm>
        </p:spPr>
        <p:txBody>
          <a:bodyPr/>
          <a:lstStyle/>
          <a:p>
            <a:pPr algn="just" eaLnBrk="1" hangingPunct="1">
              <a:spcAft>
                <a:spcPts val="600"/>
              </a:spcAft>
            </a:pPr>
            <a:r>
              <a:rPr lang="zh-CN" altLang="en-US" sz="2800" dirty="0"/>
              <a:t>以</a:t>
            </a:r>
            <a:r>
              <a:rPr lang="en-US" altLang="zh-CN" sz="2800" dirty="0"/>
              <a:t>B-C-E</a:t>
            </a:r>
            <a:r>
              <a:rPr lang="zh-CN" altLang="en-US" sz="2800" dirty="0"/>
              <a:t>的方式绘制顺序图，并以</a:t>
            </a:r>
            <a:r>
              <a:rPr lang="en-US" altLang="zh-CN" sz="2800" dirty="0"/>
              <a:t>Control</a:t>
            </a:r>
            <a:r>
              <a:rPr lang="zh-CN" altLang="en-US" sz="2800" dirty="0"/>
              <a:t>类将控制逻辑隐藏起来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800" dirty="0"/>
              <a:t>可以将对象之间的信息传递以“</a:t>
            </a:r>
            <a:r>
              <a:rPr lang="en-US" altLang="zh-CN" sz="2800" dirty="0"/>
              <a:t>//”</a:t>
            </a:r>
            <a:r>
              <a:rPr lang="zh-CN" altLang="en-US" sz="2800" dirty="0"/>
              <a:t>的方式标记，表明初步进行类的</a:t>
            </a:r>
            <a:r>
              <a:rPr lang="zh-CN" altLang="en-US" sz="2800" dirty="0">
                <a:solidFill>
                  <a:srgbClr val="FF0000"/>
                </a:solidFill>
              </a:rPr>
              <a:t>职责分配</a:t>
            </a:r>
            <a:r>
              <a:rPr lang="zh-CN" altLang="en-US" sz="2800" dirty="0"/>
              <a:t>，该项信息尚未制定完全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800" dirty="0"/>
              <a:t>可以利用白话的</a:t>
            </a:r>
            <a:r>
              <a:rPr lang="zh-CN" altLang="en-US" sz="2800" dirty="0" smtClean="0"/>
              <a:t>方式对信息进行说明</a:t>
            </a:r>
            <a:r>
              <a:rPr lang="zh-CN" altLang="en-US" sz="2800" dirty="0"/>
              <a:t>，在信息长度不够时，可以加上</a:t>
            </a:r>
            <a:r>
              <a:rPr lang="en-US" altLang="zh-CN" sz="2800" dirty="0"/>
              <a:t>UML</a:t>
            </a:r>
            <a:r>
              <a:rPr lang="zh-CN" altLang="en-US" sz="2800" dirty="0"/>
              <a:t>的注释来做说明</a:t>
            </a:r>
          </a:p>
          <a:p>
            <a:pPr algn="just" eaLnBrk="1" hangingPunct="1">
              <a:spcAft>
                <a:spcPts val="600"/>
              </a:spcAft>
            </a:pPr>
            <a:r>
              <a:rPr lang="zh-CN" altLang="en-US" sz="2800" b="1" dirty="0">
                <a:solidFill>
                  <a:srgbClr val="FF0000"/>
                </a:solidFill>
              </a:rPr>
              <a:t>分析阶段顺序图中所找出的对象可以放置到分析阶段的类图上，反之，也可以由分析阶段的类图上找出顺序图中所需的对象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BD409F1-CADF-4382-AA8E-7000E9BD56D0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指南：将职责分配到分析类</a:t>
            </a:r>
            <a:endParaRPr lang="en-US" altLang="zh-CN" dirty="0"/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412353"/>
            <a:ext cx="10872184" cy="5112991"/>
          </a:xfrm>
        </p:spPr>
        <p:txBody>
          <a:bodyPr/>
          <a:lstStyle/>
          <a:p>
            <a:pPr eaLnBrk="1" hangingPunct="1"/>
            <a:r>
              <a:rPr lang="zh-CN" altLang="en-US" dirty="0"/>
              <a:t>以分析类的构造型作为分配标准</a:t>
            </a:r>
          </a:p>
          <a:p>
            <a:pPr lvl="1" eaLnBrk="1" hangingPunct="1"/>
            <a:r>
              <a:rPr lang="zh-CN" altLang="en-US" dirty="0"/>
              <a:t>边界类：承担与参与者进行通信的职责</a:t>
            </a:r>
          </a:p>
          <a:p>
            <a:pPr lvl="1" eaLnBrk="1" hangingPunct="1"/>
            <a:r>
              <a:rPr lang="zh-CN" altLang="en-US" dirty="0"/>
              <a:t>控制类：承担协调用例参与者与数据操作之间交互的职责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实体类：承担对被封装的内部数据进行操作的职责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3DAA6809-C21A-47D1-A385-4EC2BD0F242A}" type="slidenum">
              <a:rPr kumimoji="0" lang="en-US" altLang="zh-CN" sz="1400">
                <a:solidFill>
                  <a:schemeClr val="accent2"/>
                </a:solidFill>
              </a:rPr>
              <a:pPr/>
              <a:t>47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zh-CN" dirty="0"/>
              <a:t>典型的顺序图对象布局</a:t>
            </a:r>
            <a:endParaRPr lang="en-US" altLang="zh-CN" dirty="0"/>
          </a:p>
        </p:txBody>
      </p:sp>
      <p:pic>
        <p:nvPicPr>
          <p:cNvPr id="715780" name="Picture 4" descr="Uml-SequenceD-AnalysisClasses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773238"/>
            <a:ext cx="82296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820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9921527-9C45-4483-867C-98724B3DFEA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48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实例：进行职责分配</a:t>
            </a:r>
            <a:endParaRPr lang="en-US" altLang="zh-CN"/>
          </a:p>
        </p:txBody>
      </p:sp>
      <p:pic>
        <p:nvPicPr>
          <p:cNvPr id="7516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6" y="836613"/>
            <a:ext cx="8105775" cy="594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51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5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-</a:t>
            </a:r>
            <a:fld id="{74C2F54C-52AD-47FC-B80B-56D32F7F9136}" type="slidenum">
              <a:rPr lang="en-US" altLang="zh-CN" smtClean="0"/>
              <a:pPr>
                <a:defRPr/>
              </a:pPr>
              <a:t>49</a:t>
            </a:fld>
            <a:r>
              <a:rPr lang="en-US" altLang="zh-CN" smtClean="0"/>
              <a:t>-</a:t>
            </a:r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04B5E183-E75C-4581-AF3C-A6FA20604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908348"/>
            <a:ext cx="8935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00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8641AA6F-B19E-49E0-9143-AFDBC136336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</a:t>
            </a:r>
            <a:endParaRPr lang="en-US" altLang="zh-CN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zh-CN" altLang="en-US" dirty="0"/>
              <a:t>分析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zh-CN" altLang="en-US" dirty="0"/>
              <a:t>为了满足需求模型中所描述的功能，系统内部应该有什么样的业务核心机制</a:t>
            </a:r>
            <a:r>
              <a:rPr lang="en-US" altLang="zh-CN" dirty="0"/>
              <a:t>(</a:t>
            </a:r>
            <a:r>
              <a:rPr lang="zh-CN" altLang="en-US" dirty="0"/>
              <a:t>做什么</a:t>
            </a:r>
            <a:r>
              <a:rPr lang="zh-CN" altLang="en-US" dirty="0" smtClean="0"/>
              <a:t>？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eaLnBrk="1" hangingPunct="1">
              <a:spcAft>
                <a:spcPts val="600"/>
              </a:spcAft>
              <a:defRPr/>
            </a:pPr>
            <a:r>
              <a:rPr lang="zh-CN" altLang="en-US" dirty="0"/>
              <a:t>分析的</a:t>
            </a:r>
            <a:r>
              <a:rPr lang="zh-CN" altLang="en-US" dirty="0" smtClean="0"/>
              <a:t>目标：开发</a:t>
            </a:r>
            <a:r>
              <a:rPr lang="zh-CN" altLang="en-US" dirty="0"/>
              <a:t>一系列模型，以描述软件核心成分，从而满足客户定义的需求：</a:t>
            </a:r>
            <a:r>
              <a:rPr lang="zh-CN" altLang="en-US" u="sng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分析模型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zh-CN" altLang="en-US" dirty="0"/>
              <a:t>包括两个层次：架构分析和用例分析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  <a:defRPr/>
            </a:pPr>
            <a:r>
              <a:rPr lang="zh-CN" altLang="en-US" dirty="0"/>
              <a:t>包括两类模型：静态结构</a:t>
            </a:r>
            <a:r>
              <a:rPr lang="en-US" altLang="zh-CN" dirty="0"/>
              <a:t>(</a:t>
            </a:r>
            <a:r>
              <a:rPr lang="zh-CN" altLang="en-US" dirty="0"/>
              <a:t>包图、类图</a:t>
            </a:r>
            <a:r>
              <a:rPr lang="en-US" altLang="zh-CN" dirty="0"/>
              <a:t>)</a:t>
            </a:r>
            <a:r>
              <a:rPr lang="zh-CN" altLang="en-US" dirty="0"/>
              <a:t>和动态交互</a:t>
            </a:r>
            <a:r>
              <a:rPr lang="en-US" altLang="zh-CN" dirty="0"/>
              <a:t>(</a:t>
            </a:r>
            <a:r>
              <a:rPr lang="zh-CN" altLang="en-US" dirty="0"/>
              <a:t>顺序图</a:t>
            </a:r>
            <a:r>
              <a:rPr lang="en-US" altLang="zh-CN" dirty="0"/>
              <a:t>)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zh-CN" altLang="en-US" dirty="0"/>
              <a:t>各类视图按照</a:t>
            </a:r>
            <a:r>
              <a:rPr lang="zh-CN" altLang="en-US" dirty="0">
                <a:solidFill>
                  <a:schemeClr val="hlink"/>
                </a:solidFill>
              </a:rPr>
              <a:t>用例实现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协作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来组织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5F5F344C-B680-463F-BC71-69A6C036741B}" type="slidenum">
              <a:rPr kumimoji="0" lang="en-US" altLang="zh-CN" sz="1400">
                <a:solidFill>
                  <a:schemeClr val="accent2"/>
                </a:solidFill>
              </a:rPr>
              <a:pPr/>
              <a:t>50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289" y="260350"/>
            <a:ext cx="7793037" cy="1143000"/>
          </a:xfrm>
        </p:spPr>
        <p:txBody>
          <a:bodyPr/>
          <a:lstStyle/>
          <a:p>
            <a:pPr eaLnBrk="1" hangingPunct="1"/>
            <a:r>
              <a:rPr lang="zh-CN" altLang="en-US"/>
              <a:t>顺序图示例</a:t>
            </a:r>
            <a:endParaRPr lang="en-US" altLang="zh-CN"/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2063750" y="1545050"/>
            <a:ext cx="8064500" cy="3342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"/>
            </a:pPr>
            <a:r>
              <a:rPr lang="zh-CN" altLang="en-US">
                <a:latin typeface="Times New Roman" panose="02020603050405020304" pitchFamily="18" charset="0"/>
              </a:rPr>
              <a:t>正常事件流：</a:t>
            </a:r>
            <a:endParaRPr lang="zh-CN" altLang="en-US"/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Times New Roman" panose="02020603050405020304" pitchFamily="18" charset="0"/>
              </a:rPr>
              <a:t>雇员查看当前时间段之前输入的数据；</a:t>
            </a:r>
            <a:endParaRPr lang="zh-CN" altLang="en-US"/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Times New Roman" panose="02020603050405020304" pitchFamily="18" charset="0"/>
              </a:rPr>
              <a:t>雇员从已有的支付号码中选择一个，这些收费代码是按客户和项目组织的；</a:t>
            </a:r>
            <a:endParaRPr lang="zh-CN" altLang="en-US"/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Times New Roman" panose="02020603050405020304" pitchFamily="18" charset="0"/>
              </a:rPr>
              <a:t>雇员从当前的时间段选择一个日期；</a:t>
            </a:r>
            <a:endParaRPr lang="zh-CN" altLang="en-US"/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Times New Roman" panose="02020603050405020304" pitchFamily="18" charset="0"/>
              </a:rPr>
              <a:t>雇员输入以正整数表示的工时；</a:t>
            </a:r>
            <a:endParaRPr lang="zh-CN" altLang="en-US"/>
          </a:p>
          <a:p>
            <a:pPr>
              <a:lnSpc>
                <a:spcPct val="110000"/>
              </a:lnSpc>
              <a:buFontTx/>
              <a:buAutoNum type="arabicPeriod"/>
            </a:pPr>
            <a:r>
              <a:rPr lang="zh-CN" altLang="en-US">
                <a:latin typeface="Times New Roman" panose="02020603050405020304" pitchFamily="18" charset="0"/>
              </a:rPr>
              <a:t>系统在视图中显示这个数据，并在以后的视图中看到这个数据。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3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28F6FB8F-93B0-4231-8676-1853C9EF34AE}" type="slidenum">
              <a:rPr kumimoji="0" lang="en-US" altLang="zh-CN" sz="1400">
                <a:solidFill>
                  <a:schemeClr val="accent2"/>
                </a:solidFill>
              </a:rPr>
              <a:pPr/>
              <a:t>51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0" y="-100013"/>
            <a:ext cx="7793038" cy="836613"/>
          </a:xfrm>
        </p:spPr>
        <p:txBody>
          <a:bodyPr/>
          <a:lstStyle/>
          <a:p>
            <a:pPr eaLnBrk="1" hangingPunct="1"/>
            <a:r>
              <a:rPr lang="zh-CN" altLang="en-US" sz="3600"/>
              <a:t>正常事件流顺序图</a:t>
            </a:r>
          </a:p>
        </p:txBody>
      </p:sp>
      <p:pic>
        <p:nvPicPr>
          <p:cNvPr id="4198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765175"/>
            <a:ext cx="7708900" cy="58166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530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r>
              <a:rPr lang="zh-CN" altLang="en-US" dirty="0"/>
              <a:t>顺序图中的交互片段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1" y="1313531"/>
            <a:ext cx="10872184" cy="5139805"/>
          </a:xfrm>
        </p:spPr>
        <p:txBody>
          <a:bodyPr/>
          <a:lstStyle/>
          <a:p>
            <a:r>
              <a:rPr lang="zh-CN" altLang="zh-CN" dirty="0"/>
              <a:t>顺序图主要用于描述顺序的执行流程，对于简单分支或循环，可直接描述</a:t>
            </a:r>
            <a:endParaRPr lang="en-US" altLang="zh-CN" dirty="0"/>
          </a:p>
          <a:p>
            <a:pPr lvl="1"/>
            <a:r>
              <a:rPr lang="zh-CN" altLang="zh-CN" dirty="0"/>
              <a:t>执行的条件用</a:t>
            </a:r>
            <a:r>
              <a:rPr lang="en-US" altLang="zh-CN" dirty="0"/>
              <a:t>[ ]</a:t>
            </a:r>
            <a:r>
              <a:rPr lang="zh-CN" altLang="zh-CN" dirty="0"/>
              <a:t>括起来描述，表示条件为真时才执行，否则不执行</a:t>
            </a:r>
            <a:endParaRPr lang="en-US" altLang="zh-CN" dirty="0"/>
          </a:p>
          <a:p>
            <a:pPr lvl="1"/>
            <a:r>
              <a:rPr lang="zh-CN" altLang="zh-CN" dirty="0"/>
              <a:t>循环条件要在条件前加上“</a:t>
            </a:r>
            <a:r>
              <a:rPr lang="en-US" altLang="zh-CN" dirty="0"/>
              <a:t>*</a:t>
            </a:r>
            <a:r>
              <a:rPr lang="zh-CN" altLang="zh-CN" dirty="0"/>
              <a:t>”来描述，表示条件为真时重复执行</a:t>
            </a:r>
            <a:endParaRPr lang="en-US" altLang="zh-CN" dirty="0"/>
          </a:p>
          <a:p>
            <a:pPr lvl="1"/>
            <a:r>
              <a:rPr lang="zh-CN" altLang="en-US" dirty="0"/>
              <a:t>其他</a:t>
            </a:r>
            <a:r>
              <a:rPr lang="zh-CN" altLang="zh-CN" kern="1200" dirty="0">
                <a:latin typeface="Arial" charset="0"/>
                <a:ea typeface="宋体" pitchFamily="2" charset="-122"/>
              </a:rPr>
              <a:t>约束用</a:t>
            </a:r>
            <a:r>
              <a:rPr lang="en-US" altLang="zh-CN" kern="1200" dirty="0">
                <a:latin typeface="Arial" charset="0"/>
                <a:ea typeface="宋体" pitchFamily="2" charset="-122"/>
              </a:rPr>
              <a:t>{ }</a:t>
            </a:r>
            <a:r>
              <a:rPr lang="zh-CN" altLang="zh-CN" kern="1200" dirty="0">
                <a:latin typeface="Arial" charset="0"/>
                <a:ea typeface="宋体" pitchFamily="2" charset="-122"/>
              </a:rPr>
              <a:t>括起来</a:t>
            </a:r>
            <a:endParaRPr lang="en-US" altLang="zh-CN" kern="1200" dirty="0">
              <a:latin typeface="Arial" charset="0"/>
              <a:ea typeface="宋体" pitchFamily="2" charset="-122"/>
            </a:endParaRPr>
          </a:p>
          <a:p>
            <a:r>
              <a:rPr lang="en-US" altLang="zh-CN" dirty="0"/>
              <a:t>UML 2</a:t>
            </a:r>
            <a:r>
              <a:rPr lang="zh-CN" altLang="zh-CN" dirty="0"/>
              <a:t>为顺序图提供了</a:t>
            </a:r>
            <a:r>
              <a:rPr lang="zh-CN" altLang="en-US" dirty="0"/>
              <a:t>交互片段来</a:t>
            </a:r>
            <a:r>
              <a:rPr lang="zh-CN" altLang="zh-CN" dirty="0"/>
              <a:t>描述分支、循环、并发等各种非顺序的情况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88AA8E8-F900-44F8-B607-EDD861952B28}" type="slidenum">
              <a:rPr lang="en-US" altLang="zh-CN" smtClean="0"/>
              <a:pPr>
                <a:defRPr/>
              </a:pPr>
              <a:t>52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61433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r>
              <a:rPr lang="zh-CN" altLang="en-US" dirty="0"/>
              <a:t>常见的交互片段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401" y="1241946"/>
            <a:ext cx="10872184" cy="5139805"/>
          </a:xfrm>
        </p:spPr>
        <p:txBody>
          <a:bodyPr/>
          <a:lstStyle/>
          <a:p>
            <a:r>
              <a:rPr lang="zh-CN" altLang="en-US" dirty="0"/>
              <a:t>可选</a:t>
            </a:r>
            <a:r>
              <a:rPr lang="en-US" altLang="zh-CN" dirty="0"/>
              <a:t>(opt)</a:t>
            </a:r>
          </a:p>
          <a:p>
            <a:pPr lvl="1"/>
            <a:r>
              <a:rPr lang="zh-CN" altLang="zh-CN" dirty="0"/>
              <a:t>该片段只有在守卫条件成立时才执行</a:t>
            </a:r>
            <a:endParaRPr lang="en-US" altLang="zh-CN" dirty="0"/>
          </a:p>
          <a:p>
            <a:r>
              <a:rPr lang="zh-CN" altLang="en-US" dirty="0"/>
              <a:t>选择</a:t>
            </a:r>
            <a:r>
              <a:rPr lang="en-US" altLang="zh-CN" dirty="0"/>
              <a:t>(alt)</a:t>
            </a:r>
          </a:p>
          <a:p>
            <a:pPr lvl="1"/>
            <a:r>
              <a:rPr lang="zh-CN" altLang="zh-CN" dirty="0"/>
              <a:t>用水平虚线分割成几个分区。每个分区都有守卫条件，当守卫条件为真时执行</a:t>
            </a:r>
            <a:endParaRPr lang="en-US" altLang="zh-CN" dirty="0"/>
          </a:p>
          <a:p>
            <a:r>
              <a:rPr lang="zh-CN" altLang="en-US" dirty="0"/>
              <a:t>循环</a:t>
            </a:r>
            <a:r>
              <a:rPr lang="en-US" altLang="zh-CN" dirty="0"/>
              <a:t>(loop)</a:t>
            </a:r>
          </a:p>
          <a:p>
            <a:pPr lvl="1"/>
            <a:r>
              <a:rPr lang="zh-CN" altLang="zh-CN" dirty="0"/>
              <a:t>在守卫条件为真的情况下循环执行</a:t>
            </a:r>
            <a:endParaRPr lang="en-US" altLang="zh-CN" dirty="0"/>
          </a:p>
          <a:p>
            <a:r>
              <a:rPr lang="zh-CN" altLang="en-US" dirty="0"/>
              <a:t>并行</a:t>
            </a:r>
            <a:r>
              <a:rPr lang="en-US" altLang="zh-CN" dirty="0"/>
              <a:t>(par)</a:t>
            </a:r>
          </a:p>
          <a:p>
            <a:pPr lvl="1"/>
            <a:r>
              <a:rPr lang="zh-CN" altLang="zh-CN" dirty="0"/>
              <a:t>几个分区要并行（或并发）执行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88AA8E8-F900-44F8-B607-EDD861952B28}" type="slidenum">
              <a:rPr lang="en-US" altLang="zh-CN" smtClean="0"/>
              <a:pPr>
                <a:defRPr/>
              </a:pPr>
              <a:t>53</a:t>
            </a:fld>
            <a:r>
              <a:rPr lang="en-US" altLang="zh-CN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2529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r>
              <a:rPr lang="zh-CN" altLang="en-US" dirty="0"/>
              <a:t>使用循环交互片段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-</a:t>
            </a:r>
            <a:fld id="{888AA8E8-F900-44F8-B607-EDD861952B28}" type="slidenum">
              <a:rPr lang="en-US" altLang="zh-CN" smtClean="0"/>
              <a:pPr>
                <a:defRPr/>
              </a:pPr>
              <a:t>54</a:t>
            </a:fld>
            <a:r>
              <a:rPr lang="en-US" altLang="zh-CN"/>
              <a:t>-</a:t>
            </a:r>
          </a:p>
        </p:txBody>
      </p:sp>
      <p:pic>
        <p:nvPicPr>
          <p:cNvPr id="3074" name="图片 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3" y="1412776"/>
            <a:ext cx="7472877" cy="4172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79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4F87BEA2-A1E5-49A0-8619-1988CD07E31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55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4. VOPC</a:t>
            </a:r>
            <a:r>
              <a:rPr lang="zh-CN" altLang="en-US" dirty="0"/>
              <a:t>图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677"/>
            <a:ext cx="11089231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kumimoji="0" lang="zh-CN" altLang="en-US" dirty="0"/>
              <a:t>对于每个</a:t>
            </a:r>
            <a:r>
              <a:rPr kumimoji="0" lang="zh-CN" altLang="en-US" dirty="0" smtClean="0"/>
              <a:t>“用例实现”都</a:t>
            </a:r>
            <a:r>
              <a:rPr kumimoji="0" lang="zh-CN" altLang="en-US" dirty="0"/>
              <a:t>存在若干张交互图进行描述，而这些交互图中会使用到各种分析类的对象</a:t>
            </a:r>
          </a:p>
          <a:p>
            <a:pPr eaLnBrk="1" hangingPunct="1">
              <a:spcAft>
                <a:spcPts val="600"/>
              </a:spcAft>
            </a:pPr>
            <a:r>
              <a:rPr kumimoji="0" lang="zh-CN" altLang="en-US" dirty="0">
                <a:solidFill>
                  <a:srgbClr val="FF0000"/>
                </a:solidFill>
              </a:rPr>
              <a:t>对于每一个“用例实现</a:t>
            </a:r>
            <a:r>
              <a:rPr kumimoji="0" lang="en-US" altLang="zh-CN" dirty="0">
                <a:solidFill>
                  <a:srgbClr val="FF0000"/>
                </a:solidFill>
              </a:rPr>
              <a:t>”</a:t>
            </a:r>
            <a:r>
              <a:rPr kumimoji="0" lang="zh-CN" altLang="en-US" dirty="0">
                <a:solidFill>
                  <a:srgbClr val="FF0000"/>
                </a:solidFill>
              </a:rPr>
              <a:t>，需要绘制与之相关的类图，即</a:t>
            </a:r>
            <a:r>
              <a:rPr kumimoji="0" lang="en-US" altLang="zh-CN" dirty="0">
                <a:solidFill>
                  <a:srgbClr val="FF0000"/>
                </a:solidFill>
              </a:rPr>
              <a:t>VOPC</a:t>
            </a:r>
            <a:r>
              <a:rPr kumimoji="0" lang="zh-CN" altLang="en-US" dirty="0">
                <a:solidFill>
                  <a:srgbClr val="FF0000"/>
                </a:solidFill>
              </a:rPr>
              <a:t>图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参与类类图</a:t>
            </a:r>
            <a:r>
              <a:rPr lang="en-US" altLang="zh-CN" dirty="0"/>
              <a:t>(VOPC, </a:t>
            </a:r>
            <a:r>
              <a:rPr lang="en-US" altLang="zh-CN" sz="2400" dirty="0"/>
              <a:t>View Of Participating Classes Class Diagram</a:t>
            </a:r>
            <a:r>
              <a:rPr lang="en-US" altLang="zh-CN" dirty="0"/>
              <a:t>)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类图中的元素来自于交互图中的对象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类图中的关系来自于交互图中的消息</a:t>
            </a:r>
            <a:r>
              <a:rPr lang="en-US" altLang="zh-CN" dirty="0"/>
              <a:t>(</a:t>
            </a:r>
            <a:r>
              <a:rPr lang="zh-CN" altLang="en-US" dirty="0"/>
              <a:t>和业务对象模型</a:t>
            </a:r>
            <a:r>
              <a:rPr lang="en-US" altLang="zh-CN" dirty="0"/>
              <a:t>)</a:t>
            </a:r>
            <a:r>
              <a:rPr lang="zh-CN" altLang="en-US" dirty="0"/>
              <a:t>，分析阶段主要使用关联关系，也可根据业务模型引入泛化、聚合等关系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7AA5D93-DA68-4ED5-BF8C-B94170FFA92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实例：绘制</a:t>
            </a:r>
            <a:r>
              <a:rPr lang="en-US" altLang="zh-CN"/>
              <a:t>VOPC</a:t>
            </a:r>
            <a:r>
              <a:rPr lang="zh-CN" altLang="en-US"/>
              <a:t>类图</a:t>
            </a:r>
            <a:endParaRPr lang="en-US" altLang="zh-CN"/>
          </a:p>
        </p:txBody>
      </p:sp>
      <p:pic>
        <p:nvPicPr>
          <p:cNvPr id="7557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1313" y="981076"/>
            <a:ext cx="5473700" cy="524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57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12876"/>
            <a:ext cx="3168650" cy="246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  <a:fld id="{DCF0EE1C-5257-4749-9987-90C10A17B26D}" type="slidenum">
              <a:rPr kumimoji="0" lang="en-US" altLang="zh-CN" sz="1400">
                <a:solidFill>
                  <a:schemeClr val="accent2"/>
                </a:solidFill>
              </a:rPr>
              <a:pPr/>
              <a:t>57</a:t>
            </a:fld>
            <a:r>
              <a:rPr kumimoji="0" lang="en-US" altLang="zh-CN" sz="1400">
                <a:solidFill>
                  <a:schemeClr val="accent2"/>
                </a:solidFill>
              </a:rPr>
              <a:t>-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767408" y="909092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Record Time</a:t>
            </a:r>
            <a:r>
              <a:rPr lang="zh-CN" altLang="en-US" dirty="0"/>
              <a:t>用例中类的关系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(</a:t>
            </a:r>
            <a:r>
              <a:rPr lang="zh-CN" altLang="en-US" dirty="0"/>
              <a:t>参与类类图</a:t>
            </a:r>
            <a:r>
              <a:rPr lang="en-US" altLang="zh-CN" dirty="0"/>
              <a:t>)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914" y="1412876"/>
            <a:ext cx="6091237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336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7420C6E-0B26-4F2A-841C-68E85AFDA07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内容安排</a:t>
            </a:r>
            <a:endParaRPr lang="en-US" altLang="zh-CN" dirty="0"/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从用例开始分析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架构分析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rgbClr val="4D4D4D"/>
                </a:solidFill>
              </a:rPr>
              <a:t>构造用例实现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定义分析类（选讲、不讲）</a:t>
            </a:r>
            <a:endParaRPr kumimoji="0"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E9B4240-3376-4FAE-8407-3C69BD49BE8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59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定义分析类</a:t>
            </a:r>
          </a:p>
        </p:txBody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定义分析类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最终目标是从系统的角度明确说明每一个分析类的</a:t>
            </a:r>
            <a:r>
              <a:rPr lang="zh-CN" altLang="en-US" b="1" dirty="0">
                <a:solidFill>
                  <a:srgbClr val="FF0000"/>
                </a:solidFill>
              </a:rPr>
              <a:t>职责</a:t>
            </a:r>
            <a:r>
              <a:rPr lang="zh-CN" altLang="en-US" dirty="0"/>
              <a:t>和</a:t>
            </a:r>
            <a:r>
              <a:rPr lang="zh-CN" altLang="en-US" b="1" dirty="0">
                <a:solidFill>
                  <a:srgbClr val="FF0000"/>
                </a:solidFill>
              </a:rPr>
              <a:t>属性</a:t>
            </a:r>
            <a:r>
              <a:rPr lang="zh-CN" altLang="en-US" dirty="0"/>
              <a:t>以及类之间的</a:t>
            </a:r>
            <a:r>
              <a:rPr lang="zh-CN" altLang="en-US" b="1" dirty="0">
                <a:solidFill>
                  <a:srgbClr val="FF0000"/>
                </a:solidFill>
              </a:rPr>
              <a:t>关系</a:t>
            </a:r>
            <a:r>
              <a:rPr lang="zh-CN" altLang="en-US" dirty="0"/>
              <a:t>，从而构造系统的分析类视图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并根据这些视图来描述和理解目标系统，从而为后续的设计提供基本的素材 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在构造用例实现的过程中已经获得了分析类的基本定义，但那是在单个用例实现的基础上完成的，主要关注的是用例事件流的交互过程，而</a:t>
            </a:r>
            <a:r>
              <a:rPr lang="zh-CN" altLang="en-US" b="1" dirty="0">
                <a:solidFill>
                  <a:srgbClr val="FF0000"/>
                </a:solidFill>
              </a:rPr>
              <a:t>对单个类自身的特征和行为缺少统一的考虑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21B2865-B7DA-41D4-B160-B7117F1550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从需求到分析</a:t>
            </a:r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599" y="1579563"/>
            <a:ext cx="3625850" cy="3649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24" name="AutoShape 4"/>
          <p:cNvSpPr>
            <a:spLocks noChangeArrowheads="1"/>
          </p:cNvSpPr>
          <p:nvPr/>
        </p:nvSpPr>
        <p:spPr bwMode="auto">
          <a:xfrm>
            <a:off x="5159897" y="3092450"/>
            <a:ext cx="2666200" cy="841375"/>
          </a:xfrm>
          <a:prstGeom prst="notchedRightArrow">
            <a:avLst>
              <a:gd name="adj1" fmla="val 49778"/>
              <a:gd name="adj2" fmla="val 51543"/>
            </a:avLst>
          </a:prstGeom>
          <a:solidFill>
            <a:srgbClr val="FFFF99"/>
          </a:solidFill>
          <a:ln w="9525">
            <a:solidFill>
              <a:srgbClr val="8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Analysis workflow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826097" y="1579563"/>
            <a:ext cx="2894012" cy="3649662"/>
            <a:chOff x="3597" y="995"/>
            <a:chExt cx="1823" cy="2299"/>
          </a:xfrm>
        </p:grpSpPr>
        <p:pic>
          <p:nvPicPr>
            <p:cNvPr id="9223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7" y="995"/>
              <a:ext cx="1823" cy="2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4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1820"/>
              <a:ext cx="1619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25" name="Text Box 8"/>
            <p:cNvSpPr txBox="1">
              <a:spLocks noChangeArrowheads="1"/>
            </p:cNvSpPr>
            <p:nvPr/>
          </p:nvSpPr>
          <p:spPr bwMode="auto">
            <a:xfrm>
              <a:off x="4459" y="2966"/>
              <a:ext cx="9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400" b="0">
                  <a:latin typeface="Arial" charset="0"/>
                </a:rPr>
                <a:t>Analysis Class</a:t>
              </a:r>
            </a:p>
          </p:txBody>
        </p:sp>
        <p:pic>
          <p:nvPicPr>
            <p:cNvPr id="9226" name="Picture 9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96" y="2614"/>
              <a:ext cx="862" cy="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" y="2432"/>
              <a:ext cx="998" cy="6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8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1428"/>
              <a:ext cx="681" cy="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2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F9A2B7E-9BD1-4CA4-A841-B7B803E6DD3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定义分析类的过程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从单个分析类入手，完成如下工作：</a:t>
            </a:r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定义职责</a:t>
            </a:r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定义属性</a:t>
            </a:r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定义关系</a:t>
            </a:r>
          </a:p>
          <a:p>
            <a:pPr lvl="2" eaLnBrk="1" hangingPunct="1"/>
            <a:r>
              <a:rPr lang="en-US" altLang="zh-CN" dirty="0"/>
              <a:t>3.1 </a:t>
            </a:r>
            <a:r>
              <a:rPr lang="zh-CN" altLang="en-US" dirty="0"/>
              <a:t>关联关系</a:t>
            </a:r>
          </a:p>
          <a:p>
            <a:pPr lvl="2" eaLnBrk="1" hangingPunct="1"/>
            <a:r>
              <a:rPr lang="en-US" altLang="zh-CN" dirty="0"/>
              <a:t>3.2 </a:t>
            </a:r>
            <a:r>
              <a:rPr lang="zh-CN" altLang="en-US" dirty="0"/>
              <a:t>聚合关系</a:t>
            </a:r>
          </a:p>
          <a:p>
            <a:pPr lvl="2" eaLnBrk="1" hangingPunct="1"/>
            <a:r>
              <a:rPr lang="en-US" altLang="zh-CN" dirty="0"/>
              <a:t>3.3 </a:t>
            </a:r>
            <a:r>
              <a:rPr lang="zh-CN" altLang="en-US" dirty="0"/>
              <a:t>泛化关系</a:t>
            </a:r>
          </a:p>
          <a:p>
            <a:pPr lvl="1" eaLnBrk="1" hangingPunct="1"/>
            <a:r>
              <a:rPr lang="en-US" altLang="zh-CN" dirty="0"/>
              <a:t>4. </a:t>
            </a:r>
            <a:r>
              <a:rPr lang="zh-CN" altLang="en-US" dirty="0"/>
              <a:t>限定分析机制</a:t>
            </a:r>
          </a:p>
          <a:p>
            <a:pPr lvl="1" eaLnBrk="1" hangingPunct="1"/>
            <a:r>
              <a:rPr lang="en-US" altLang="zh-CN" dirty="0"/>
              <a:t>5. </a:t>
            </a:r>
            <a:r>
              <a:rPr lang="zh-CN" altLang="en-US" dirty="0"/>
              <a:t>统一分析类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B2F7FE1F-8B5B-44CE-86AE-1A31106D0E7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61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1. </a:t>
            </a:r>
            <a:r>
              <a:rPr lang="zh-CN" altLang="en-US" dirty="0"/>
              <a:t>定义分析类的职责</a:t>
            </a:r>
            <a:endParaRPr lang="en-US" altLang="zh-CN" dirty="0"/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职责是要求某个类的对象所要履行的行为契约，在设计中将演化为类的操作</a:t>
            </a:r>
            <a:r>
              <a:rPr lang="en-US" altLang="zh-CN" dirty="0"/>
              <a:t>(</a:t>
            </a:r>
            <a:r>
              <a:rPr lang="zh-CN" altLang="en-US" dirty="0"/>
              <a:t>一个或多个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zh-CN" altLang="en-US" dirty="0"/>
              <a:t>获取类的职责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从交互图中的消息</a:t>
            </a:r>
          </a:p>
          <a:p>
            <a:pPr lvl="1" eaLnBrk="1" hangingPunct="1"/>
            <a:r>
              <a:rPr lang="zh-CN" altLang="en-US" dirty="0"/>
              <a:t>从非功能需求中</a:t>
            </a:r>
          </a:p>
          <a:p>
            <a:pPr eaLnBrk="1" hangingPunct="1"/>
            <a:r>
              <a:rPr lang="zh-CN" altLang="en-US" dirty="0"/>
              <a:t>分析阶段表示类的职责</a:t>
            </a:r>
          </a:p>
          <a:p>
            <a:pPr lvl="1" eaLnBrk="1" hangingPunct="1"/>
            <a:r>
              <a:rPr lang="en-US" altLang="zh-CN" dirty="0"/>
              <a:t>“</a:t>
            </a:r>
            <a:r>
              <a:rPr lang="zh-CN" altLang="en-US" dirty="0"/>
              <a:t>分析</a:t>
            </a:r>
            <a:r>
              <a:rPr lang="en-US" altLang="zh-CN" dirty="0"/>
              <a:t>”</a:t>
            </a:r>
            <a:r>
              <a:rPr lang="zh-CN" altLang="en-US" dirty="0"/>
              <a:t>操作，约定分析操作前加</a:t>
            </a:r>
            <a:r>
              <a:rPr lang="en-US" altLang="zh-CN" dirty="0"/>
              <a:t>“//”</a:t>
            </a:r>
          </a:p>
          <a:p>
            <a:pPr lvl="1" eaLnBrk="1" hangingPunct="1"/>
            <a:r>
              <a:rPr lang="zh-CN" altLang="en-US" dirty="0"/>
              <a:t>文本描述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445E595-CC9E-46A1-9E06-ED49856A9D6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/>
              <a:t>实例：利用分析操作表示职责</a:t>
            </a:r>
            <a:endParaRPr lang="en-US" altLang="zh-CN"/>
          </a:p>
        </p:txBody>
      </p:sp>
      <p:pic>
        <p:nvPicPr>
          <p:cNvPr id="778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380901"/>
            <a:ext cx="8640762" cy="4424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364C632-588B-4A69-AC4D-84B359B44AEB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2" y="405036"/>
            <a:ext cx="10581217" cy="647700"/>
          </a:xfrm>
        </p:spPr>
        <p:txBody>
          <a:bodyPr/>
          <a:lstStyle/>
          <a:p>
            <a:pPr eaLnBrk="1" hangingPunct="1"/>
            <a:r>
              <a:rPr lang="zh-CN" altLang="en-US"/>
              <a:t>利用文本方式描述职责</a:t>
            </a:r>
            <a:endParaRPr lang="en-US" altLang="zh-CN"/>
          </a:p>
        </p:txBody>
      </p:sp>
      <p:sp>
        <p:nvSpPr>
          <p:cNvPr id="7885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7533" y="1164902"/>
            <a:ext cx="10560051" cy="262413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可以直接利用文字描述单个类的职责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传统的面向对象方法提供了一种“</a:t>
            </a:r>
            <a:r>
              <a:rPr lang="en-US" altLang="zh-CN" sz="2800" dirty="0"/>
              <a:t>CRC</a:t>
            </a:r>
            <a:r>
              <a:rPr lang="zh-CN" altLang="en-US" sz="2800" dirty="0"/>
              <a:t>卡”的技术可以更好地描述类的职责</a:t>
            </a:r>
          </a:p>
          <a:p>
            <a:pPr eaLnBrk="1" hangingPunct="1"/>
            <a:r>
              <a:rPr kumimoji="0" lang="en-US" altLang="zh-CN" sz="2800" dirty="0"/>
              <a:t>CRC</a:t>
            </a:r>
            <a:r>
              <a:rPr kumimoji="0" lang="zh-CN" altLang="en-US" sz="2800" dirty="0"/>
              <a:t>卡由三部分组成，即类</a:t>
            </a:r>
            <a:r>
              <a:rPr kumimoji="0" lang="en-US" altLang="zh-CN" sz="2800" dirty="0"/>
              <a:t>(Class)</a:t>
            </a:r>
            <a:r>
              <a:rPr kumimoji="0" lang="zh-CN" altLang="en-US" sz="2800" dirty="0"/>
              <a:t>、职责</a:t>
            </a:r>
            <a:r>
              <a:rPr kumimoji="0" lang="en-US" altLang="zh-CN" sz="2800" dirty="0"/>
              <a:t>(Responsibility)</a:t>
            </a:r>
            <a:r>
              <a:rPr kumimoji="0" lang="zh-CN" altLang="en-US" sz="2800" dirty="0"/>
              <a:t>、协作</a:t>
            </a:r>
            <a:r>
              <a:rPr kumimoji="0" lang="en-US" altLang="zh-CN" sz="2800" dirty="0"/>
              <a:t>(</a:t>
            </a:r>
            <a:r>
              <a:rPr kumimoji="0" lang="en-US" altLang="zh-CN" sz="2800" dirty="0" smtClean="0"/>
              <a:t>Collaborator)</a:t>
            </a:r>
            <a:endParaRPr kumimoji="0" lang="en-US" altLang="zh-CN" sz="2800" dirty="0"/>
          </a:p>
          <a:p>
            <a:pPr lvl="1" eaLnBrk="1" hangingPunct="1"/>
            <a:endParaRPr lang="zh-CN" altLang="en-US" sz="2400" dirty="0"/>
          </a:p>
        </p:txBody>
      </p:sp>
      <p:graphicFrame>
        <p:nvGraphicFramePr>
          <p:cNvPr id="7587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16669493"/>
              </p:ext>
            </p:extLst>
          </p:nvPr>
        </p:nvGraphicFramePr>
        <p:xfrm>
          <a:off x="3719514" y="3590925"/>
          <a:ext cx="4465637" cy="2073276"/>
        </p:xfrm>
        <a:graphic>
          <a:graphicData uri="http://schemas.openxmlformats.org/drawingml/2006/table">
            <a:tbl>
              <a:tblPr/>
              <a:tblGrid>
                <a:gridCol w="18732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238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1831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ahoma" pitchFamily="34" charset="0"/>
                          <a:ea typeface="宋体" pitchFamily="2" charset="-122"/>
                        </a:rPr>
                        <a:t>类名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职责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职责</a:t>
                      </a: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的协作</a:t>
                      </a:r>
                      <a:endParaRPr kumimoji="1" lang="en-US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宋体" pitchFamily="2" charset="-122"/>
                      </a:endParaRP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职责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职责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的协作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183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E58DA86-65B3-4582-A609-A42DCF2C9B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定义分析类的属性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sz="2800" dirty="0"/>
              <a:t>属性</a:t>
            </a:r>
            <a:r>
              <a:rPr lang="en-US" altLang="zh-CN" sz="2800" dirty="0"/>
              <a:t>(Attribute)</a:t>
            </a:r>
            <a:r>
              <a:rPr lang="zh-CN" altLang="en-US" sz="2800" dirty="0"/>
              <a:t>是类的已命名属性，用来存储对象的数据信息，是没有职责的原子事物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sz="2800" dirty="0" smtClean="0"/>
              <a:t>从</a:t>
            </a:r>
            <a:r>
              <a:rPr lang="zh-CN" altLang="en-US" sz="2800" dirty="0"/>
              <a:t>以下几个方面来定义属性：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识别分析类的过程</a:t>
            </a:r>
            <a:r>
              <a:rPr lang="zh-CN" altLang="en-US" sz="2400" dirty="0" smtClean="0"/>
              <a:t>中也</a:t>
            </a:r>
            <a:r>
              <a:rPr lang="zh-CN" altLang="en-US" sz="2400" dirty="0"/>
              <a:t>可同时发现类的属性，包括：接在所有格后面的名词或形容词（即某某的属性）、不能成为类的名词以及字段列表中所描述的数据需求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作为一般业务常识，是否有从类职责范围考虑所应包括的属性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sz="2400" dirty="0"/>
              <a:t>该业务领域的专家意见以及过去的类似系统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4788701-4384-4152-AB75-4100490FF70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实例：为分析类添加属性</a:t>
            </a:r>
          </a:p>
        </p:txBody>
      </p:sp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347789"/>
            <a:ext cx="8570913" cy="452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7AE2257-0C00-4355-A352-2C541E03777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3. </a:t>
            </a:r>
            <a:r>
              <a:rPr lang="zh-CN" altLang="en-US" dirty="0"/>
              <a:t>定义分析类的关系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对象不能孤立地存在，它们之间需要频繁地通过消息进行交互从而执行有用的工作，并达到用例的目标</a:t>
            </a:r>
          </a:p>
          <a:p>
            <a:pPr eaLnBrk="1" hangingPunct="1"/>
            <a:r>
              <a:rPr lang="zh-CN" altLang="en-US" dirty="0"/>
              <a:t>为此，相应的类之间也应该存在特定的关系来支持这种交互过程</a:t>
            </a:r>
          </a:p>
          <a:p>
            <a:pPr lvl="1" eaLnBrk="1" hangingPunct="1"/>
            <a:r>
              <a:rPr lang="en-US" altLang="zh-CN" dirty="0"/>
              <a:t>3.1 </a:t>
            </a:r>
            <a:r>
              <a:rPr lang="zh-CN" altLang="en-US" dirty="0"/>
              <a:t>关联关系：协作关系</a:t>
            </a:r>
          </a:p>
          <a:p>
            <a:pPr lvl="1" eaLnBrk="1" hangingPunct="1"/>
            <a:r>
              <a:rPr lang="en-US" altLang="zh-CN" dirty="0"/>
              <a:t>3.2 </a:t>
            </a:r>
            <a:r>
              <a:rPr lang="zh-CN" altLang="en-US" dirty="0"/>
              <a:t>聚合关系：整体</a:t>
            </a:r>
            <a:r>
              <a:rPr lang="en-US" altLang="zh-CN" dirty="0"/>
              <a:t>-</a:t>
            </a:r>
            <a:r>
              <a:rPr lang="zh-CN" altLang="en-US" dirty="0"/>
              <a:t>部分</a:t>
            </a:r>
          </a:p>
          <a:p>
            <a:pPr lvl="1" eaLnBrk="1" hangingPunct="1"/>
            <a:r>
              <a:rPr lang="en-US" altLang="zh-CN" dirty="0"/>
              <a:t>3.3 </a:t>
            </a:r>
            <a:r>
              <a:rPr lang="zh-CN" altLang="en-US" dirty="0"/>
              <a:t>泛化关系：抽象</a:t>
            </a:r>
            <a:r>
              <a:rPr lang="en-US" altLang="zh-CN" dirty="0"/>
              <a:t>-</a:t>
            </a:r>
            <a:r>
              <a:rPr lang="zh-CN" altLang="en-US" dirty="0"/>
              <a:t>具体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B526AC9-6297-46C9-81C5-E9922E31195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3.1 </a:t>
            </a:r>
            <a:r>
              <a:rPr lang="zh-CN" altLang="en-US" dirty="0"/>
              <a:t>关联关系</a:t>
            </a:r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关联是类之间的一种结构化关系，是类之间的语义联系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表明类的对象之间存在着链接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对象是类的实例，而链接是关联的实例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识别关联的基本思路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从交互模型中发现对象之间的链接，从而在相应的类上建立关联关系：如</a:t>
            </a:r>
            <a:r>
              <a:rPr lang="en-US" altLang="zh-CN" dirty="0"/>
              <a:t>VOPC</a:t>
            </a:r>
            <a:r>
              <a:rPr lang="zh-CN" altLang="en-US" dirty="0"/>
              <a:t>图中关联关系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从业务领域出发，分析领域中所存在的实体类之间的语义联系，为那些存在语义联系的类之间建立关联关系：如实体类之间的各种语义联系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15E2607-46FF-4254-92BF-C429B97C4FF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实例：实体类之间的关联关系 </a:t>
            </a:r>
          </a:p>
        </p:txBody>
      </p:sp>
      <p:pic>
        <p:nvPicPr>
          <p:cNvPr id="849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51" y="2205039"/>
            <a:ext cx="8424863" cy="235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细化关联关系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关联具有：名称、端点和角色名、多重性</a:t>
            </a:r>
          </a:p>
          <a:p>
            <a:pPr lvl="1" eaLnBrk="1" hangingPunct="1"/>
            <a:r>
              <a:rPr lang="zh-CN" altLang="en-US" dirty="0"/>
              <a:t>名称：动词短语</a:t>
            </a:r>
          </a:p>
          <a:p>
            <a:pPr lvl="1" eaLnBrk="1" hangingPunct="1"/>
            <a:r>
              <a:rPr lang="zh-CN" altLang="en-US" dirty="0"/>
              <a:t>端点和端点名</a:t>
            </a:r>
          </a:p>
          <a:p>
            <a:pPr lvl="1" eaLnBrk="1" hangingPunct="1"/>
            <a:r>
              <a:rPr lang="zh-CN" altLang="en-US" dirty="0"/>
              <a:t>多重性表达式：</a:t>
            </a:r>
            <a:r>
              <a:rPr lang="zh-CN" altLang="en-US" sz="2400" dirty="0"/>
              <a:t>*，</a:t>
            </a:r>
            <a:r>
              <a:rPr lang="en-US" altLang="zh-CN" sz="2400" dirty="0"/>
              <a:t>1..*</a:t>
            </a:r>
            <a:r>
              <a:rPr lang="zh-CN" altLang="en-US" sz="2400" dirty="0"/>
              <a:t>，</a:t>
            </a:r>
            <a:r>
              <a:rPr lang="en-US" altLang="zh-CN" sz="2400" dirty="0"/>
              <a:t>1-40</a:t>
            </a:r>
            <a:r>
              <a:rPr lang="zh-CN" altLang="en-US" sz="2400" dirty="0"/>
              <a:t>，</a:t>
            </a:r>
            <a:r>
              <a:rPr lang="en-US" altLang="zh-CN" sz="2400" dirty="0"/>
              <a:t>5</a:t>
            </a:r>
            <a:r>
              <a:rPr lang="zh-CN" altLang="en-US" sz="2400" dirty="0"/>
              <a:t>，</a:t>
            </a:r>
            <a:r>
              <a:rPr lang="en-US" altLang="zh-CN" sz="2400" dirty="0"/>
              <a:t>3,5,8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</a:p>
          <a:p>
            <a:pPr lvl="1" eaLnBrk="1" hangingPunct="1"/>
            <a:endParaRPr lang="zh-CN" altLang="en-US" dirty="0"/>
          </a:p>
        </p:txBody>
      </p:sp>
      <p:sp>
        <p:nvSpPr>
          <p:cNvPr id="86018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171C7812-CBED-4DAB-9171-2C2CF7A7A467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69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pic>
        <p:nvPicPr>
          <p:cNvPr id="860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3716338"/>
            <a:ext cx="6121400" cy="129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941B4B8F-BB5E-4CBC-9224-F8F551256ED9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内容安排</a:t>
            </a:r>
            <a:endParaRPr lang="en-US" altLang="zh-CN"/>
          </a:p>
        </p:txBody>
      </p:sp>
      <p:sp>
        <p:nvSpPr>
          <p:cNvPr id="69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268760"/>
            <a:ext cx="10872184" cy="511299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4D4D4D"/>
                </a:solidFill>
              </a:rPr>
              <a:t>理解分析</a:t>
            </a:r>
          </a:p>
          <a:p>
            <a:pPr eaLnBrk="1" hangingPunct="1">
              <a:defRPr/>
            </a:pPr>
            <a:r>
              <a:rPr kumimoji="0" lang="zh-CN" altLang="en-US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从用例开始分析</a:t>
            </a:r>
          </a:p>
          <a:p>
            <a:pPr eaLnBrk="1" hangingPunct="1">
              <a:defRPr/>
            </a:pPr>
            <a:r>
              <a:rPr kumimoji="0" lang="zh-CN" altLang="en-US" dirty="0"/>
              <a:t>架构分析</a:t>
            </a:r>
          </a:p>
          <a:p>
            <a:pPr eaLnBrk="1" hangingPunct="1">
              <a:defRPr/>
            </a:pPr>
            <a:r>
              <a:rPr kumimoji="0" lang="zh-CN" altLang="en-US" dirty="0"/>
              <a:t>构造用例实现</a:t>
            </a:r>
          </a:p>
          <a:p>
            <a:pPr eaLnBrk="1" hangingPunct="1">
              <a:defRPr/>
            </a:pPr>
            <a:r>
              <a:rPr kumimoji="0" lang="zh-CN" altLang="en-US" dirty="0"/>
              <a:t>定义分析类</a:t>
            </a:r>
            <a:endParaRPr kumimoji="0"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D6F7A3E9-555C-4ED9-BB4B-55EE344D3C4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70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关联类</a:t>
            </a: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/>
            <a:r>
              <a:rPr lang="zh-CN" altLang="en-US" dirty="0"/>
              <a:t>关联类</a:t>
            </a:r>
            <a:r>
              <a:rPr lang="en-US" altLang="zh-CN" dirty="0"/>
              <a:t>(Association Class)</a:t>
            </a:r>
          </a:p>
          <a:p>
            <a:pPr lvl="1" eaLnBrk="1" hangingPunct="1"/>
            <a:r>
              <a:rPr lang="zh-CN" altLang="en-US" dirty="0"/>
              <a:t>是一种被附加到关联上的类，用来描述该关联自身所拥有的属性和行为</a:t>
            </a:r>
          </a:p>
          <a:p>
            <a:pPr lvl="1" eaLnBrk="1" hangingPunct="1"/>
            <a:r>
              <a:rPr lang="zh-CN" altLang="en-US" dirty="0"/>
              <a:t>当某些</a:t>
            </a:r>
            <a:r>
              <a:rPr lang="zh-CN" altLang="en-US" dirty="0">
                <a:solidFill>
                  <a:srgbClr val="FF0000"/>
                </a:solidFill>
              </a:rPr>
              <a:t>属于关联自身的特征信息无法被附加到关联两端的类时</a:t>
            </a:r>
            <a:r>
              <a:rPr lang="zh-CN" altLang="en-US" dirty="0"/>
              <a:t>，就需要为该关联定义关联类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655840" y="3639473"/>
            <a:ext cx="7344816" cy="2879601"/>
            <a:chOff x="611188" y="3357563"/>
            <a:chExt cx="7848600" cy="3095625"/>
          </a:xfrm>
        </p:grpSpPr>
        <p:sp>
          <p:nvSpPr>
            <p:cNvPr id="32" name="Rectangle 2"/>
            <p:cNvSpPr>
              <a:spLocks noChangeArrowheads="1"/>
            </p:cNvSpPr>
            <p:nvPr/>
          </p:nvSpPr>
          <p:spPr bwMode="auto">
            <a:xfrm>
              <a:off x="611188" y="3357563"/>
              <a:ext cx="7848600" cy="3095625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258888" y="3716339"/>
              <a:ext cx="6478587" cy="1339850"/>
              <a:chOff x="703" y="2432"/>
              <a:chExt cx="4081" cy="844"/>
            </a:xfrm>
          </p:grpSpPr>
          <p:grpSp>
            <p:nvGrpSpPr>
              <p:cNvPr id="9" name="Group 6"/>
              <p:cNvGrpSpPr>
                <a:grpSpLocks/>
              </p:cNvGrpSpPr>
              <p:nvPr/>
            </p:nvGrpSpPr>
            <p:grpSpPr bwMode="auto">
              <a:xfrm>
                <a:off x="703" y="2432"/>
                <a:ext cx="1224" cy="844"/>
                <a:chOff x="703" y="2432"/>
                <a:chExt cx="1224" cy="844"/>
              </a:xfrm>
            </p:grpSpPr>
            <p:grpSp>
              <p:nvGrpSpPr>
                <p:cNvPr id="19" name="Group 7"/>
                <p:cNvGrpSpPr>
                  <a:grpSpLocks/>
                </p:cNvGrpSpPr>
                <p:nvPr/>
              </p:nvGrpSpPr>
              <p:grpSpPr bwMode="auto">
                <a:xfrm>
                  <a:off x="703" y="2432"/>
                  <a:ext cx="1224" cy="817"/>
                  <a:chOff x="703" y="2432"/>
                  <a:chExt cx="1224" cy="817"/>
                </a:xfrm>
              </p:grpSpPr>
              <p:sp>
                <p:nvSpPr>
                  <p:cNvPr id="22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432"/>
                    <a:ext cx="1224" cy="817"/>
                  </a:xfrm>
                  <a:prstGeom prst="rect">
                    <a:avLst/>
                  </a:prstGeom>
                  <a:noFill/>
                  <a:ln w="28575">
                    <a:solidFill>
                      <a:srgbClr val="FF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23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2704"/>
                    <a:ext cx="12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93" y="2432"/>
                  <a:ext cx="9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FF00"/>
                      </a:solidFill>
                      <a:latin typeface="Garamond" pitchFamily="18" charset="0"/>
                    </a:rPr>
                    <a:t>Person</a:t>
                  </a:r>
                </a:p>
              </p:txBody>
            </p:sp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793" y="2651"/>
                  <a:ext cx="983" cy="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name</a:t>
                  </a:r>
                </a:p>
                <a:p>
                  <a:r>
                    <a:rPr lang="en-US" altLang="zh-CN" sz="1800" b="1" dirty="0" err="1">
                      <a:solidFill>
                        <a:srgbClr val="FFFF00"/>
                      </a:solidFill>
                      <a:latin typeface="Times New Roman" pitchFamily="18" charset="0"/>
                    </a:rPr>
                    <a:t>birthDate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  <a:p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address</a:t>
                  </a:r>
                </a:p>
              </p:txBody>
            </p:sp>
          </p:grpSp>
          <p:grpSp>
            <p:nvGrpSpPr>
              <p:cNvPr id="10" name="Group 12"/>
              <p:cNvGrpSpPr>
                <a:grpSpLocks/>
              </p:cNvGrpSpPr>
              <p:nvPr/>
            </p:nvGrpSpPr>
            <p:grpSpPr bwMode="auto">
              <a:xfrm>
                <a:off x="3560" y="2432"/>
                <a:ext cx="1224" cy="817"/>
                <a:chOff x="3560" y="2432"/>
                <a:chExt cx="1224" cy="817"/>
              </a:xfrm>
            </p:grpSpPr>
            <p:grpSp>
              <p:nvGrpSpPr>
                <p:cNvPr id="14" name="Group 13"/>
                <p:cNvGrpSpPr>
                  <a:grpSpLocks/>
                </p:cNvGrpSpPr>
                <p:nvPr/>
              </p:nvGrpSpPr>
              <p:grpSpPr bwMode="auto">
                <a:xfrm>
                  <a:off x="3560" y="2432"/>
                  <a:ext cx="1224" cy="817"/>
                  <a:chOff x="703" y="2432"/>
                  <a:chExt cx="1224" cy="817"/>
                </a:xfrm>
              </p:grpSpPr>
              <p:sp>
                <p:nvSpPr>
                  <p:cNvPr id="17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432"/>
                    <a:ext cx="1224" cy="817"/>
                  </a:xfrm>
                  <a:prstGeom prst="rect">
                    <a:avLst/>
                  </a:prstGeom>
                  <a:noFill/>
                  <a:ln w="28575">
                    <a:solidFill>
                      <a:srgbClr val="FF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1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2704"/>
                    <a:ext cx="12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5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696" y="2432"/>
                  <a:ext cx="9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FF00"/>
                      </a:solidFill>
                      <a:latin typeface="Garamond" pitchFamily="18" charset="0"/>
                    </a:rPr>
                    <a:t>Company</a:t>
                  </a:r>
                </a:p>
              </p:txBody>
            </p:sp>
            <p:sp>
              <p:nvSpPr>
                <p:cNvPr id="1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696" y="2704"/>
                  <a:ext cx="908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name</a:t>
                  </a:r>
                </a:p>
                <a:p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address</a:t>
                  </a:r>
                </a:p>
              </p:txBody>
            </p:sp>
          </p:grpSp>
          <p:sp>
            <p:nvSpPr>
              <p:cNvPr id="11" name="Line 18"/>
              <p:cNvSpPr>
                <a:spLocks noChangeShapeType="1"/>
              </p:cNvSpPr>
              <p:nvPr/>
            </p:nvSpPr>
            <p:spPr bwMode="auto">
              <a:xfrm>
                <a:off x="1927" y="2795"/>
                <a:ext cx="1633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1973" y="2568"/>
                <a:ext cx="27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FFFF00"/>
                    </a:solidFill>
                    <a:latin typeface="Garamond" pitchFamily="18" charset="0"/>
                  </a:rPr>
                  <a:t>*</a:t>
                </a:r>
              </a:p>
            </p:txBody>
          </p:sp>
          <p:sp>
            <p:nvSpPr>
              <p:cNvPr id="13" name="Text Box 20"/>
              <p:cNvSpPr txBox="1">
                <a:spLocks noChangeArrowheads="1"/>
              </p:cNvSpPr>
              <p:nvPr/>
            </p:nvSpPr>
            <p:spPr bwMode="auto">
              <a:xfrm>
                <a:off x="3152" y="2568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000"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 b="1">
                    <a:solidFill>
                      <a:srgbClr val="FFFF00"/>
                    </a:solidFill>
                    <a:latin typeface="Garamond" pitchFamily="18" charset="0"/>
                  </a:rPr>
                  <a:t>0..1</a:t>
                </a:r>
              </a:p>
            </p:txBody>
          </p:sp>
        </p:grp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562350" y="4292600"/>
              <a:ext cx="1943100" cy="1944688"/>
              <a:chOff x="2154" y="2795"/>
              <a:chExt cx="1224" cy="1225"/>
            </a:xfrm>
          </p:grpSpPr>
          <p:grpSp>
            <p:nvGrpSpPr>
              <p:cNvPr id="25" name="Group 22"/>
              <p:cNvGrpSpPr>
                <a:grpSpLocks/>
              </p:cNvGrpSpPr>
              <p:nvPr/>
            </p:nvGrpSpPr>
            <p:grpSpPr bwMode="auto">
              <a:xfrm>
                <a:off x="2154" y="3203"/>
                <a:ext cx="1224" cy="817"/>
                <a:chOff x="2154" y="3203"/>
                <a:chExt cx="1224" cy="817"/>
              </a:xfrm>
            </p:grpSpPr>
            <p:grpSp>
              <p:nvGrpSpPr>
                <p:cNvPr id="27" name="Group 23"/>
                <p:cNvGrpSpPr>
                  <a:grpSpLocks/>
                </p:cNvGrpSpPr>
                <p:nvPr/>
              </p:nvGrpSpPr>
              <p:grpSpPr bwMode="auto">
                <a:xfrm>
                  <a:off x="2154" y="3203"/>
                  <a:ext cx="1224" cy="817"/>
                  <a:chOff x="703" y="2432"/>
                  <a:chExt cx="1224" cy="817"/>
                </a:xfrm>
              </p:grpSpPr>
              <p:sp>
                <p:nvSpPr>
                  <p:cNvPr id="30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2432"/>
                    <a:ext cx="1224" cy="817"/>
                  </a:xfrm>
                  <a:prstGeom prst="rect">
                    <a:avLst/>
                  </a:prstGeom>
                  <a:noFill/>
                  <a:ln w="28575">
                    <a:solidFill>
                      <a:srgbClr val="FFFF0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1pPr>
                    <a:lvl2pPr marL="742950" indent="-28575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2pPr>
                    <a:lvl3pPr marL="11430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3pPr>
                    <a:lvl4pPr marL="16002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4pPr>
                    <a:lvl5pPr marL="2057400" indent="-228600"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1000">
                        <a:solidFill>
                          <a:schemeClr val="tx1"/>
                        </a:solidFill>
                        <a:latin typeface="Arial" pitchFamily="34" charset="0"/>
                        <a:ea typeface="宋体" pitchFamily="2" charset="-122"/>
                      </a:defRPr>
                    </a:lvl9pPr>
                  </a:lstStyle>
                  <a:p>
                    <a:endParaRPr lang="zh-CN" altLang="en-US"/>
                  </a:p>
                </p:txBody>
              </p:sp>
              <p:sp>
                <p:nvSpPr>
                  <p:cNvPr id="31" name="Line 25"/>
                  <p:cNvSpPr>
                    <a:spLocks noChangeShapeType="1"/>
                  </p:cNvSpPr>
                  <p:nvPr/>
                </p:nvSpPr>
                <p:spPr bwMode="auto">
                  <a:xfrm>
                    <a:off x="703" y="2704"/>
                    <a:ext cx="1224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FF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290" y="3203"/>
                  <a:ext cx="90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>
                      <a:solidFill>
                        <a:srgbClr val="FFFF00"/>
                      </a:solidFill>
                      <a:latin typeface="Garamond" pitchFamily="18" charset="0"/>
                    </a:rPr>
                    <a:t>WorksFor</a:t>
                  </a:r>
                </a:p>
              </p:txBody>
            </p:sp>
            <p:sp>
              <p:nvSpPr>
                <p:cNvPr id="29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335" y="3521"/>
                  <a:ext cx="908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000"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r>
                    <a:rPr lang="en-US" altLang="zh-CN" sz="1800" b="1" dirty="0">
                      <a:solidFill>
                        <a:srgbClr val="FFFF00"/>
                      </a:solidFill>
                      <a:latin typeface="Times New Roman" pitchFamily="18" charset="0"/>
                    </a:rPr>
                    <a:t>salary</a:t>
                  </a:r>
                </a:p>
                <a:p>
                  <a:r>
                    <a:rPr lang="en-US" altLang="zh-CN" sz="1800" b="1" dirty="0" err="1">
                      <a:solidFill>
                        <a:srgbClr val="FFFF00"/>
                      </a:solidFill>
                      <a:latin typeface="Times New Roman" pitchFamily="18" charset="0"/>
                    </a:rPr>
                    <a:t>jobTitle</a:t>
                  </a:r>
                  <a:endParaRPr lang="en-US" altLang="zh-CN" sz="1800" b="1" dirty="0">
                    <a:solidFill>
                      <a:srgbClr val="FFFF00"/>
                    </a:solidFill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2744" y="2795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3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352" y="4366098"/>
            <a:ext cx="4320480" cy="1764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  <a:fld id="{694F7D42-5A8B-4017-8877-5C540FB638CD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71</a:t>
            </a:fld>
            <a:r>
              <a:rPr lang="en-US" altLang="zh-CN" sz="1200" b="0" dirty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3.2 </a:t>
            </a:r>
            <a:r>
              <a:rPr lang="zh-CN" altLang="en-US" dirty="0"/>
              <a:t>聚合关系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聚合</a:t>
            </a:r>
            <a:r>
              <a:rPr lang="en-US" altLang="zh-CN" dirty="0"/>
              <a:t>(Aggregation)</a:t>
            </a:r>
            <a:r>
              <a:rPr lang="zh-CN" altLang="en-US" dirty="0"/>
              <a:t>关系是一种特殊的关联关系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除了拥有关联关系所有的基本特征之外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两个关联的类还分别代表“整体”和“部分”，意味着整体包含部分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可以在已有的关联关系基础上，通过分析两个关联的类之间是否存在</a:t>
            </a:r>
            <a:r>
              <a:rPr lang="zh-CN" altLang="en-US" dirty="0" smtClean="0"/>
              <a:t>如下语义</a:t>
            </a:r>
            <a:r>
              <a:rPr lang="zh-CN" altLang="en-US" dirty="0"/>
              <a:t>来识别聚合</a:t>
            </a:r>
            <a:r>
              <a:rPr lang="zh-CN" altLang="en-US" dirty="0" smtClean="0"/>
              <a:t>关系：</a:t>
            </a:r>
            <a:endParaRPr lang="en-US" altLang="zh-CN" dirty="0"/>
          </a:p>
          <a:p>
            <a:pPr lvl="1" eaLnBrk="1" hangingPunct="1">
              <a:spcAft>
                <a:spcPts val="600"/>
              </a:spcAft>
            </a:pPr>
            <a:r>
              <a:rPr lang="en-US" altLang="zh-CN" dirty="0"/>
              <a:t>A</a:t>
            </a:r>
            <a:r>
              <a:rPr lang="zh-CN" altLang="en-US" dirty="0"/>
              <a:t>（整体）由</a:t>
            </a:r>
            <a:r>
              <a:rPr lang="en-US" altLang="zh-CN" dirty="0"/>
              <a:t>B</a:t>
            </a:r>
            <a:r>
              <a:rPr lang="zh-CN" altLang="en-US" dirty="0"/>
              <a:t>（部分）构成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zh-CN" dirty="0"/>
              <a:t>B</a:t>
            </a:r>
            <a:r>
              <a:rPr lang="zh-CN" altLang="en-US" dirty="0"/>
              <a:t>（部分）是</a:t>
            </a:r>
            <a:r>
              <a:rPr lang="en-US" altLang="zh-CN" dirty="0"/>
              <a:t>A</a:t>
            </a:r>
            <a:r>
              <a:rPr lang="zh-CN" altLang="en-US" dirty="0"/>
              <a:t>（整体）的一部分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35D01656-AA3F-466C-942F-0FE4CA62B9F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72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/>
              <a:t>3.3 </a:t>
            </a:r>
            <a:r>
              <a:rPr lang="zh-CN" altLang="en-US"/>
              <a:t>泛化关系</a:t>
            </a:r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268760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泛化是指类间的</a:t>
            </a:r>
            <a:r>
              <a:rPr lang="zh-CN" altLang="en-US" dirty="0">
                <a:solidFill>
                  <a:srgbClr val="FF0000"/>
                </a:solidFill>
              </a:rPr>
              <a:t>结构关系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亲子关系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子类继承父类所具有的属性、操作和关联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分析阶段的泛化关系主要</a:t>
            </a:r>
            <a:r>
              <a:rPr lang="zh-CN" altLang="en-US" dirty="0" smtClean="0">
                <a:solidFill>
                  <a:srgbClr val="FF0000"/>
                </a:solidFill>
              </a:rPr>
              <a:t>来自于业务</a:t>
            </a:r>
            <a:r>
              <a:rPr lang="zh-CN" altLang="en-US" dirty="0">
                <a:solidFill>
                  <a:srgbClr val="FF0000"/>
                </a:solidFill>
              </a:rPr>
              <a:t>对象模型</a:t>
            </a:r>
            <a:r>
              <a:rPr lang="zh-CN" altLang="en-US" dirty="0"/>
              <a:t>，针对实体类，结合业务领域的需求，从两个方面来提取泛化关系：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是否有类似的结构和行为的类，从而可以抽取出通用的结构和行为构成父类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单个实体类是否存在一些不同类别的结构和行为，从而可以将这些不同类别的结构抽取出来构成不同的子类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86F3FD9B-76F8-4F34-8575-47D3316C486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73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/>
              <a:t>实例：实体类间的聚合和泛化 </a:t>
            </a:r>
          </a:p>
        </p:txBody>
      </p:sp>
      <p:pic>
        <p:nvPicPr>
          <p:cNvPr id="9114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1" y="1700808"/>
            <a:ext cx="489426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11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438" y="3141664"/>
            <a:ext cx="45021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67E58FC2-D277-4FA7-864C-D15BDDF14A78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74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698502" y="405036"/>
            <a:ext cx="10581217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4. </a:t>
            </a:r>
            <a:r>
              <a:rPr lang="zh-CN" altLang="en-US" dirty="0"/>
              <a:t>限定分析机制</a:t>
            </a:r>
            <a:endParaRPr lang="en-US" altLang="zh-CN" dirty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07533" y="1092894"/>
            <a:ext cx="10560051" cy="2624138"/>
          </a:xfrm>
        </p:spPr>
        <p:txBody>
          <a:bodyPr/>
          <a:lstStyle/>
          <a:p>
            <a:pPr eaLnBrk="1" hangingPunct="1"/>
            <a:r>
              <a:rPr lang="zh-CN" altLang="en-US" dirty="0"/>
              <a:t>建立分析类和分析机制的对应图</a:t>
            </a:r>
            <a:endParaRPr lang="en-US" altLang="zh-CN" dirty="0"/>
          </a:p>
        </p:txBody>
      </p:sp>
      <p:graphicFrame>
        <p:nvGraphicFramePr>
          <p:cNvPr id="762028" name="Group 172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09877839"/>
              </p:ext>
            </p:extLst>
          </p:nvPr>
        </p:nvGraphicFramePr>
        <p:xfrm>
          <a:off x="1774826" y="1773238"/>
          <a:ext cx="8785225" cy="4297638"/>
        </p:xfrm>
        <a:graphic>
          <a:graphicData uri="http://schemas.openxmlformats.org/drawingml/2006/table">
            <a:tbl>
              <a:tblPr/>
              <a:tblGrid>
                <a:gridCol w="20732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3043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815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9621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分析类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分析机制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说明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申请控制类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分布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前台服务员可以通过本地客户机访问服务器上的旅游团和路线信息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导出财务信息</a:t>
                      </a:r>
                      <a:b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</a:b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控制类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遗留接口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导出的财务信息需要导入到遗留的财务系统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旅游团、路线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持久性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旅游团和路线信息需存储在数据库中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962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申请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持久性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申请相关信息需存储在数据库中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0057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支付明细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持久性、安全性、遗留接口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支付明细信息需存储在数据库中，并不允许随意修改，同时要与外部财务系统保持一致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0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参加人、联系人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持久性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参加人和联系人等信息需存储在数据库中</a:t>
                      </a: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17" marB="45717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F0B669E-1818-4F4C-A497-245CDF6C7523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75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en-US" altLang="zh-CN" dirty="0"/>
              <a:t>5.</a:t>
            </a:r>
            <a:r>
              <a:rPr lang="zh-CN" altLang="en-US" dirty="0"/>
              <a:t>统一分析类</a:t>
            </a:r>
            <a:endParaRPr lang="en-US" altLang="zh-CN" dirty="0"/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0" y="1196677"/>
            <a:ext cx="11305256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kumimoji="0" lang="zh-CN" altLang="en-US" dirty="0"/>
              <a:t>类</a:t>
            </a:r>
            <a:r>
              <a:rPr lang="zh-CN" altLang="en-US" dirty="0"/>
              <a:t>体现了系统的静态结构，通过分析类图体现软件静态结构</a:t>
            </a:r>
            <a:endParaRPr lang="en-US" altLang="zh-CN" dirty="0"/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统一分析类的目的是确保每个分析类表示一个</a:t>
            </a:r>
            <a:r>
              <a:rPr lang="zh-CN" altLang="en-US" dirty="0">
                <a:solidFill>
                  <a:srgbClr val="FF0000"/>
                </a:solidFill>
              </a:rPr>
              <a:t>单一的明确定义的概念，而不会职责重叠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在分析工作完成之前，需要过滤分析类以确保创建最小数量的新概念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C639CF81-C23F-44B5-9395-3CA1A5D61C45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76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示例：统一分析类</a:t>
            </a:r>
            <a:endParaRPr lang="en-US" altLang="zh-CN" dirty="0"/>
          </a:p>
        </p:txBody>
      </p:sp>
      <p:pic>
        <p:nvPicPr>
          <p:cNvPr id="9523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4" y="1253132"/>
            <a:ext cx="8351837" cy="505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F77553F5-7C94-43BE-8767-9D3D6F6A369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77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07533" y="405036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再说分析类图</a:t>
            </a:r>
          </a:p>
        </p:txBody>
      </p:sp>
      <p:sp>
        <p:nvSpPr>
          <p:cNvPr id="76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196677"/>
            <a:ext cx="10872184" cy="54006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分析阶段的重点在于找出体现系统核心业务所需数据的实体类，而</a:t>
            </a:r>
            <a:r>
              <a:rPr lang="zh-CN" altLang="en-US" b="1" dirty="0">
                <a:solidFill>
                  <a:srgbClr val="FF0000"/>
                </a:solidFill>
              </a:rPr>
              <a:t>界面和业务逻辑细节分别由边界类和控制类隐藏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在很多</a:t>
            </a:r>
            <a:r>
              <a:rPr lang="en-US" altLang="zh-CN" dirty="0"/>
              <a:t>UML</a:t>
            </a:r>
            <a:r>
              <a:rPr lang="zh-CN" altLang="en-US" dirty="0"/>
              <a:t>模型中，分析阶段的工作就是找到这些实体类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这些实体类组成系统概念模型</a:t>
            </a:r>
            <a:r>
              <a:rPr lang="en-US" altLang="zh-CN" dirty="0"/>
              <a:t>(</a:t>
            </a:r>
            <a:r>
              <a:rPr lang="zh-CN" altLang="en-US" dirty="0"/>
              <a:t>分析类图</a:t>
            </a:r>
            <a:r>
              <a:rPr lang="en-US" altLang="zh-CN" dirty="0"/>
              <a:t>)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通过各个用例的</a:t>
            </a:r>
            <a:r>
              <a:rPr lang="en-US" altLang="zh-CN" dirty="0"/>
              <a:t>VOPC</a:t>
            </a:r>
            <a:r>
              <a:rPr lang="zh-CN" altLang="en-US" dirty="0"/>
              <a:t>图，删除那些没有引用的实体类，即可得到由实体类组成的分析类图，这些是分析的关键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2D96BDBE-A332-432E-82D1-228861A14044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78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2047876" y="260350"/>
            <a:ext cx="8620125" cy="647700"/>
          </a:xfrm>
        </p:spPr>
        <p:txBody>
          <a:bodyPr/>
          <a:lstStyle/>
          <a:p>
            <a:pPr eaLnBrk="1" hangingPunct="1"/>
            <a:r>
              <a:rPr kumimoji="0" lang="zh-CN" altLang="en-US"/>
              <a:t>实例：旅游申请</a:t>
            </a:r>
            <a:r>
              <a:rPr lang="zh-CN" altLang="en-US"/>
              <a:t>系统实体类类图</a:t>
            </a:r>
          </a:p>
        </p:txBody>
      </p:sp>
      <p:pic>
        <p:nvPicPr>
          <p:cNvPr id="983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946151"/>
            <a:ext cx="78486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78014A80-F71E-4BDC-8AF7-11279DAE06FF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8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分析模型与用例模型</a:t>
            </a:r>
          </a:p>
        </p:txBody>
      </p:sp>
      <p:sp>
        <p:nvSpPr>
          <p:cNvPr id="701443" name="Rectangle 3"/>
          <p:cNvSpPr>
            <a:spLocks noChangeArrowheads="1"/>
          </p:cNvSpPr>
          <p:nvPr/>
        </p:nvSpPr>
        <p:spPr bwMode="auto">
          <a:xfrm>
            <a:off x="5878514" y="3140076"/>
            <a:ext cx="3889375" cy="2017713"/>
          </a:xfrm>
          <a:prstGeom prst="rect">
            <a:avLst/>
          </a:prstGeom>
          <a:solidFill>
            <a:srgbClr val="FF99CC"/>
          </a:solidFill>
          <a:ln w="28575">
            <a:solidFill>
              <a:srgbClr val="FF00FF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365" name="Rectangle 4"/>
          <p:cNvSpPr>
            <a:spLocks noChangeArrowheads="1"/>
          </p:cNvSpPr>
          <p:nvPr/>
        </p:nvSpPr>
        <p:spPr bwMode="auto">
          <a:xfrm>
            <a:off x="6167438" y="3429000"/>
            <a:ext cx="1008062" cy="431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8543926" y="3357563"/>
            <a:ext cx="504825" cy="8636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Rectangle 6"/>
          <p:cNvSpPr>
            <a:spLocks noChangeArrowheads="1"/>
          </p:cNvSpPr>
          <p:nvPr/>
        </p:nvSpPr>
        <p:spPr bwMode="auto">
          <a:xfrm>
            <a:off x="6383338" y="4292601"/>
            <a:ext cx="792162" cy="792163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8" name="Rectangle 7"/>
          <p:cNvSpPr>
            <a:spLocks noChangeArrowheads="1"/>
          </p:cNvSpPr>
          <p:nvPr/>
        </p:nvSpPr>
        <p:spPr bwMode="auto">
          <a:xfrm>
            <a:off x="8039100" y="4652963"/>
            <a:ext cx="1511300" cy="431800"/>
          </a:xfrm>
          <a:prstGeom prst="rect">
            <a:avLst/>
          </a:prstGeom>
          <a:solidFill>
            <a:srgbClr val="99CCFF"/>
          </a:solidFill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9" name="Line 8"/>
          <p:cNvSpPr>
            <a:spLocks noChangeShapeType="1"/>
          </p:cNvSpPr>
          <p:nvPr/>
        </p:nvSpPr>
        <p:spPr bwMode="auto">
          <a:xfrm flipV="1">
            <a:off x="7175501" y="3789364"/>
            <a:ext cx="1368425" cy="719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0" name="Line 9"/>
          <p:cNvSpPr>
            <a:spLocks noChangeShapeType="1"/>
          </p:cNvSpPr>
          <p:nvPr/>
        </p:nvSpPr>
        <p:spPr bwMode="auto">
          <a:xfrm flipV="1">
            <a:off x="8831263" y="4221163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1" name="Line 10"/>
          <p:cNvSpPr>
            <a:spLocks noChangeShapeType="1"/>
          </p:cNvSpPr>
          <p:nvPr/>
        </p:nvSpPr>
        <p:spPr bwMode="auto">
          <a:xfrm>
            <a:off x="7175500" y="4797425"/>
            <a:ext cx="86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2" name="Line 11"/>
          <p:cNvSpPr>
            <a:spLocks noChangeShapeType="1"/>
          </p:cNvSpPr>
          <p:nvPr/>
        </p:nvSpPr>
        <p:spPr bwMode="auto">
          <a:xfrm>
            <a:off x="6670675" y="3860800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3" name="Oval 12"/>
          <p:cNvSpPr>
            <a:spLocks noChangeArrowheads="1"/>
          </p:cNvSpPr>
          <p:nvPr/>
        </p:nvSpPr>
        <p:spPr bwMode="auto">
          <a:xfrm>
            <a:off x="6743701" y="2205039"/>
            <a:ext cx="1008063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4" name="Oval 13"/>
          <p:cNvSpPr>
            <a:spLocks noChangeArrowheads="1"/>
          </p:cNvSpPr>
          <p:nvPr/>
        </p:nvSpPr>
        <p:spPr bwMode="auto">
          <a:xfrm>
            <a:off x="8183563" y="2132014"/>
            <a:ext cx="1079500" cy="504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5" name="Line 14"/>
          <p:cNvSpPr>
            <a:spLocks noChangeShapeType="1"/>
          </p:cNvSpPr>
          <p:nvPr/>
        </p:nvSpPr>
        <p:spPr bwMode="auto">
          <a:xfrm>
            <a:off x="7391401" y="2708275"/>
            <a:ext cx="1368425" cy="649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6" name="Line 15"/>
          <p:cNvSpPr>
            <a:spLocks noChangeShapeType="1"/>
          </p:cNvSpPr>
          <p:nvPr/>
        </p:nvSpPr>
        <p:spPr bwMode="auto">
          <a:xfrm>
            <a:off x="8759825" y="2636839"/>
            <a:ext cx="0" cy="720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377" name="Line 16"/>
          <p:cNvSpPr>
            <a:spLocks noChangeShapeType="1"/>
          </p:cNvSpPr>
          <p:nvPr/>
        </p:nvSpPr>
        <p:spPr bwMode="auto">
          <a:xfrm flipH="1" flipV="1">
            <a:off x="6670676" y="2060575"/>
            <a:ext cx="288925" cy="215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01457" name="Text Box 17"/>
          <p:cNvSpPr txBox="1">
            <a:spLocks noChangeArrowheads="1"/>
          </p:cNvSpPr>
          <p:nvPr/>
        </p:nvSpPr>
        <p:spPr bwMode="auto">
          <a:xfrm>
            <a:off x="2279352" y="2276872"/>
            <a:ext cx="23764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用例：外观</a:t>
            </a:r>
          </a:p>
        </p:txBody>
      </p:sp>
      <p:sp>
        <p:nvSpPr>
          <p:cNvPr id="701458" name="Text Box 18"/>
          <p:cNvSpPr txBox="1">
            <a:spLocks noChangeArrowheads="1"/>
          </p:cNvSpPr>
          <p:nvPr/>
        </p:nvSpPr>
        <p:spPr bwMode="auto">
          <a:xfrm>
            <a:off x="1817824" y="3879851"/>
            <a:ext cx="30540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分析</a:t>
            </a:r>
            <a:r>
              <a:rPr kumimoji="0" lang="en-US" altLang="zh-CN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/</a:t>
            </a:r>
            <a:r>
              <a:rPr kumimoji="0" lang="zh-CN" altLang="en-US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设计：内部机理</a:t>
            </a:r>
          </a:p>
        </p:txBody>
      </p:sp>
      <p:sp>
        <p:nvSpPr>
          <p:cNvPr id="15380" name="AutoShape 19"/>
          <p:cNvSpPr>
            <a:spLocks noChangeArrowheads="1"/>
          </p:cNvSpPr>
          <p:nvPr/>
        </p:nvSpPr>
        <p:spPr bwMode="auto">
          <a:xfrm>
            <a:off x="4871865" y="2276476"/>
            <a:ext cx="1120775" cy="485775"/>
          </a:xfrm>
          <a:prstGeom prst="rightArrow">
            <a:avLst>
              <a:gd name="adj1" fmla="val 50000"/>
              <a:gd name="adj2" fmla="val 5768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AutoShape 20"/>
          <p:cNvSpPr>
            <a:spLocks noChangeArrowheads="1"/>
          </p:cNvSpPr>
          <p:nvPr/>
        </p:nvSpPr>
        <p:spPr bwMode="auto">
          <a:xfrm>
            <a:off x="4871865" y="3860801"/>
            <a:ext cx="1120775" cy="485775"/>
          </a:xfrm>
          <a:prstGeom prst="rightArrow">
            <a:avLst>
              <a:gd name="adj1" fmla="val 50000"/>
              <a:gd name="adj2" fmla="val 57680"/>
            </a:avLst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  <a:fld id="{5CB163A8-CCAD-44C1-B48A-2930AA9EE7DC}" type="slidenum">
              <a:rPr lang="en-US" altLang="zh-CN" sz="1200" b="0">
                <a:solidFill>
                  <a:srgbClr val="4D4D4D"/>
                </a:solidFill>
                <a:latin typeface="Arial" charset="0"/>
              </a:rPr>
              <a:pPr eaLnBrk="1" hangingPunct="1"/>
              <a:t>9</a:t>
            </a:fld>
            <a:r>
              <a:rPr lang="en-US" altLang="zh-CN" sz="1200" b="0">
                <a:solidFill>
                  <a:srgbClr val="4D4D4D"/>
                </a:solidFill>
                <a:latin typeface="Arial" charset="0"/>
              </a:rPr>
              <a:t>-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476672"/>
            <a:ext cx="10063501" cy="647700"/>
          </a:xfrm>
        </p:spPr>
        <p:txBody>
          <a:bodyPr/>
          <a:lstStyle/>
          <a:p>
            <a:pPr eaLnBrk="1" hangingPunct="1"/>
            <a:r>
              <a:rPr lang="zh-CN" altLang="en-US" dirty="0"/>
              <a:t>从用例开始分析迭代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5401" y="1412776"/>
            <a:ext cx="10872184" cy="4968975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zh-CN" altLang="en-US" dirty="0"/>
              <a:t>迭代开发是现代软件开发的主流，而迭代的基础就是用例</a:t>
            </a:r>
          </a:p>
          <a:p>
            <a:pPr eaLnBrk="1" hangingPunct="1">
              <a:spcAft>
                <a:spcPts val="600"/>
              </a:spcAft>
            </a:pPr>
            <a:r>
              <a:rPr lang="zh-CN" altLang="en-US" dirty="0"/>
              <a:t>从用例开始分析基本思路</a:t>
            </a:r>
          </a:p>
          <a:p>
            <a:pPr lvl="1" eaLnBrk="1" hangingPunct="1">
              <a:spcAft>
                <a:spcPts val="600"/>
              </a:spcAft>
            </a:pPr>
            <a:r>
              <a:rPr lang="zh-CN" altLang="en-US" dirty="0"/>
              <a:t>用例分级：根据风险、重要性以及项目组的能力确定用例以及用例相关路径的优先级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3331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模板">
  <a:themeElements>
    <a:clrScheme name="模板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模板">
      <a:majorFont>
        <a:latin typeface="Tahoma"/>
        <a:ea typeface="幼圆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模板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模板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3717</Words>
  <Application>Microsoft Office PowerPoint</Application>
  <PresentationFormat>自定义</PresentationFormat>
  <Paragraphs>492</Paragraphs>
  <Slides>78</Slides>
  <Notes>10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78</vt:i4>
      </vt:variant>
    </vt:vector>
  </HeadingPairs>
  <TitlesOfParts>
    <vt:vector size="79" baseType="lpstr">
      <vt:lpstr>模板</vt:lpstr>
      <vt:lpstr>学习路线图</vt:lpstr>
      <vt:lpstr>第四章 用例分析</vt:lpstr>
      <vt:lpstr>内容安排</vt:lpstr>
      <vt:lpstr>内容安排</vt:lpstr>
      <vt:lpstr>分析</vt:lpstr>
      <vt:lpstr>从需求到分析</vt:lpstr>
      <vt:lpstr>内容安排</vt:lpstr>
      <vt:lpstr>分析模型与用例模型</vt:lpstr>
      <vt:lpstr>从用例开始分析迭代</vt:lpstr>
      <vt:lpstr>分析阶段的用例——用例实现</vt:lpstr>
      <vt:lpstr>创建用例实现</vt:lpstr>
      <vt:lpstr>实例-旅店预订系统的迭代和用例实现</vt:lpstr>
      <vt:lpstr>用例图：考勤卡系统</vt:lpstr>
      <vt:lpstr>建立第一个迭代周期</vt:lpstr>
      <vt:lpstr>内容安排</vt:lpstr>
      <vt:lpstr>架构模式</vt:lpstr>
      <vt:lpstr>分层架构动机</vt:lpstr>
      <vt:lpstr>分析阶段备选分层架构B-C-E</vt:lpstr>
      <vt:lpstr>B-C-E三层架构解析</vt:lpstr>
      <vt:lpstr>B-C-E三层架构</vt:lpstr>
      <vt:lpstr>内容安排</vt:lpstr>
      <vt:lpstr>构造用例实现</vt:lpstr>
      <vt:lpstr>1.完善用例文档</vt:lpstr>
      <vt:lpstr>示例：完善用例文档</vt:lpstr>
      <vt:lpstr>2. 从用例行为中识别分析类</vt:lpstr>
      <vt:lpstr>分析类：达成目标的第一步</vt:lpstr>
      <vt:lpstr>什么是分析类</vt:lpstr>
      <vt:lpstr>边界类</vt:lpstr>
      <vt:lpstr>示例：识别边界类</vt:lpstr>
      <vt:lpstr>控制类</vt:lpstr>
      <vt:lpstr>示例：识别控制类</vt:lpstr>
      <vt:lpstr>实体类</vt:lpstr>
      <vt:lpstr>识别实体类</vt:lpstr>
      <vt:lpstr>指南：名词筛选法识别实体类</vt:lpstr>
      <vt:lpstr>识别实体类</vt:lpstr>
      <vt:lpstr>寻找实体对象示例1：Record Time</vt:lpstr>
      <vt:lpstr>检查实体对象</vt:lpstr>
      <vt:lpstr>检查实体对象</vt:lpstr>
      <vt:lpstr>检查实体对象</vt:lpstr>
      <vt:lpstr>示例：候选实体类</vt:lpstr>
      <vt:lpstr>示例：总结：分析类</vt:lpstr>
      <vt:lpstr>总结：从用例中识别分析类</vt:lpstr>
      <vt:lpstr>实例-旅店预订系统中识别分析类</vt:lpstr>
      <vt:lpstr>3. 将用例行为分配给类</vt:lpstr>
      <vt:lpstr>利用顺序图进行职责分配</vt:lpstr>
      <vt:lpstr>指南：将职责分配到分析类</vt:lpstr>
      <vt:lpstr>典型的顺序图对象布局</vt:lpstr>
      <vt:lpstr>实例：进行职责分配</vt:lpstr>
      <vt:lpstr>PowerPoint 演示文稿</vt:lpstr>
      <vt:lpstr>顺序图示例</vt:lpstr>
      <vt:lpstr>正常事件流顺序图</vt:lpstr>
      <vt:lpstr>顺序图中的交互片段</vt:lpstr>
      <vt:lpstr>常见的交互片段</vt:lpstr>
      <vt:lpstr>使用循环交互片段</vt:lpstr>
      <vt:lpstr>4. VOPC图</vt:lpstr>
      <vt:lpstr>实例：绘制VOPC类图</vt:lpstr>
      <vt:lpstr>Record Time用例中类的关系 (参与类类图)</vt:lpstr>
      <vt:lpstr>内容安排</vt:lpstr>
      <vt:lpstr>定义分析类</vt:lpstr>
      <vt:lpstr>定义分析类的过程</vt:lpstr>
      <vt:lpstr>1. 定义分析类的职责</vt:lpstr>
      <vt:lpstr>实例：利用分析操作表示职责</vt:lpstr>
      <vt:lpstr>利用文本方式描述职责</vt:lpstr>
      <vt:lpstr>2. 定义分析类的属性</vt:lpstr>
      <vt:lpstr>实例：为分析类添加属性</vt:lpstr>
      <vt:lpstr>3. 定义分析类的关系</vt:lpstr>
      <vt:lpstr>3.1 关联关系</vt:lpstr>
      <vt:lpstr>实例：实体类之间的关联关系 </vt:lpstr>
      <vt:lpstr>细化关联关系</vt:lpstr>
      <vt:lpstr>关联类</vt:lpstr>
      <vt:lpstr>3.2 聚合关系</vt:lpstr>
      <vt:lpstr>3.3 泛化关系</vt:lpstr>
      <vt:lpstr>实例：实体类间的聚合和泛化 </vt:lpstr>
      <vt:lpstr>4. 限定分析机制</vt:lpstr>
      <vt:lpstr>5.统一分析类</vt:lpstr>
      <vt:lpstr>示例：统一分析类</vt:lpstr>
      <vt:lpstr>再说分析类图</vt:lpstr>
      <vt:lpstr>实例：旅游申请系统实体类类图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面向对象分析设计课程讲义</dc:title>
  <dc:creator>thbin</dc:creator>
  <cp:lastModifiedBy>chy</cp:lastModifiedBy>
  <cp:revision>504</cp:revision>
  <cp:lastPrinted>1601-01-01T00:00:00Z</cp:lastPrinted>
  <dcterms:created xsi:type="dcterms:W3CDTF">2005-09-05T02:45:08Z</dcterms:created>
  <dcterms:modified xsi:type="dcterms:W3CDTF">2022-12-29T02:30:03Z</dcterms:modified>
  <cp:category>UML</cp:category>
</cp:coreProperties>
</file>