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2"/>
  </p:notesMasterIdLst>
  <p:sldIdLst>
    <p:sldId id="256" r:id="rId2"/>
    <p:sldId id="395" r:id="rId3"/>
    <p:sldId id="294" r:id="rId4"/>
    <p:sldId id="297" r:id="rId5"/>
    <p:sldId id="298" r:id="rId6"/>
    <p:sldId id="300" r:id="rId7"/>
    <p:sldId id="299" r:id="rId8"/>
    <p:sldId id="302" r:id="rId9"/>
    <p:sldId id="303" r:id="rId10"/>
    <p:sldId id="304" r:id="rId11"/>
    <p:sldId id="305" r:id="rId12"/>
    <p:sldId id="309" r:id="rId13"/>
    <p:sldId id="310" r:id="rId14"/>
    <p:sldId id="311" r:id="rId15"/>
    <p:sldId id="316" r:id="rId16"/>
    <p:sldId id="416" r:id="rId17"/>
    <p:sldId id="417" r:id="rId18"/>
    <p:sldId id="418" r:id="rId19"/>
    <p:sldId id="419" r:id="rId20"/>
    <p:sldId id="420" r:id="rId21"/>
    <p:sldId id="421" r:id="rId22"/>
    <p:sldId id="415" r:id="rId23"/>
    <p:sldId id="317" r:id="rId24"/>
    <p:sldId id="318" r:id="rId25"/>
    <p:sldId id="388" r:id="rId26"/>
    <p:sldId id="389" r:id="rId27"/>
    <p:sldId id="396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90" r:id="rId39"/>
    <p:sldId id="397" r:id="rId40"/>
    <p:sldId id="398" r:id="rId41"/>
    <p:sldId id="392" r:id="rId42"/>
    <p:sldId id="399" r:id="rId43"/>
    <p:sldId id="400" r:id="rId44"/>
    <p:sldId id="401" r:id="rId45"/>
    <p:sldId id="393" r:id="rId46"/>
    <p:sldId id="402" r:id="rId47"/>
    <p:sldId id="403" r:id="rId48"/>
    <p:sldId id="404" r:id="rId49"/>
    <p:sldId id="335" r:id="rId50"/>
    <p:sldId id="336" r:id="rId51"/>
    <p:sldId id="337" r:id="rId52"/>
    <p:sldId id="405" r:id="rId53"/>
    <p:sldId id="406" r:id="rId54"/>
    <p:sldId id="407" r:id="rId55"/>
    <p:sldId id="408" r:id="rId56"/>
    <p:sldId id="409" r:id="rId57"/>
    <p:sldId id="410" r:id="rId58"/>
    <p:sldId id="338" r:id="rId59"/>
    <p:sldId id="414" r:id="rId60"/>
    <p:sldId id="339" r:id="rId61"/>
    <p:sldId id="340" r:id="rId62"/>
    <p:sldId id="345" r:id="rId63"/>
    <p:sldId id="413" r:id="rId64"/>
    <p:sldId id="346" r:id="rId65"/>
    <p:sldId id="347" r:id="rId66"/>
    <p:sldId id="348" r:id="rId67"/>
    <p:sldId id="349" r:id="rId68"/>
    <p:sldId id="350" r:id="rId69"/>
    <p:sldId id="411" r:id="rId70"/>
    <p:sldId id="423" r:id="rId71"/>
    <p:sldId id="424" r:id="rId72"/>
    <p:sldId id="351" r:id="rId73"/>
    <p:sldId id="352" r:id="rId74"/>
    <p:sldId id="412" r:id="rId75"/>
    <p:sldId id="366" r:id="rId76"/>
    <p:sldId id="367" r:id="rId77"/>
    <p:sldId id="368" r:id="rId78"/>
    <p:sldId id="369" r:id="rId79"/>
    <p:sldId id="422" r:id="rId80"/>
    <p:sldId id="370" r:id="rId81"/>
    <p:sldId id="371" r:id="rId82"/>
    <p:sldId id="372" r:id="rId83"/>
    <p:sldId id="373" r:id="rId84"/>
    <p:sldId id="394" r:id="rId85"/>
    <p:sldId id="375" r:id="rId86"/>
    <p:sldId id="376" r:id="rId87"/>
    <p:sldId id="377" r:id="rId88"/>
    <p:sldId id="378" r:id="rId89"/>
    <p:sldId id="379" r:id="rId90"/>
    <p:sldId id="380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70" y="-1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5F81789B-09E0-447A-84EF-695C1BF593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746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3726" y="8685694"/>
            <a:ext cx="2972728" cy="4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93" tIns="42196" rIns="84393" bIns="42196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32658" indent="-281792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27167" indent="-225433">
              <a:defRPr sz="1000">
                <a:solidFill>
                  <a:schemeClr val="tx1"/>
                </a:solidFill>
                <a:latin typeface="Arial" charset="0"/>
              </a:defRPr>
            </a:lvl3pPr>
            <a:lvl4pPr marL="1578034" indent="-225433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28900" indent="-225433">
              <a:defRPr sz="1000">
                <a:solidFill>
                  <a:schemeClr val="tx1"/>
                </a:solidFill>
                <a:latin typeface="Arial" charset="0"/>
              </a:defRPr>
            </a:lvl5pPr>
            <a:lvl6pPr marL="2479767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30634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381501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32367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D00AB0-EDC1-40E7-9E92-B676A985CFE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42847"/>
            <a:ext cx="5029819" cy="4115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是</a:t>
            </a:r>
            <a:r>
              <a:rPr lang="en-US" altLang="zh-CN" smtClean="0"/>
              <a:t>include</a:t>
            </a:r>
            <a:r>
              <a:rPr lang="zh-CN" altLang="en-US" smtClean="0"/>
              <a:t>还是</a:t>
            </a:r>
            <a:r>
              <a:rPr lang="en-US" altLang="zh-CN" smtClean="0"/>
              <a:t>extend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E2E2B-688E-426E-9BCB-D224B780DD5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7C089-3F42-4497-869C-B4BE5BCBC786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1A944-CAB9-47B9-A6B4-5CADFD9AC99F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48D4E-96FB-4F3E-823C-2610398E06A9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B0C8C-7C15-4ACB-87EA-5855037B3430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793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794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94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4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795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  <p:sp>
        <p:nvSpPr>
          <p:cNvPr id="16795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2716B6-43A8-41EC-84B9-D38B331010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FDF638-3D79-4A8A-87AF-15078B01FD5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FD16C2-587D-441C-8B76-51320C056F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FB212D-672F-4FA0-AE84-0FF735724F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3C05FF-012D-4886-8EAD-F3FC6EDDA0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A0A9E-F0C9-41DD-885E-8E0EF210866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3CEF0-122F-416A-97A0-9D725DC9E8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3448B2-4C6C-4AA8-BC15-F78C02A678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017677-7270-4F7E-BD69-D76CD7B125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070857-2A63-40D7-A829-E43B57D88FD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E53106-E727-490D-B9D6-9E4F9DF5BD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DDC1705-4126-47C4-8F07-A31F30AEEE2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691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691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1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692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692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69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  <p:sp>
        <p:nvSpPr>
          <p:cNvPr id="166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Microsoft_Word_97_-_2003_Document8.doc"/><Relationship Id="rId4" Type="http://schemas.openxmlformats.org/officeDocument/2006/relationships/image" Target="../media/image1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68413"/>
            <a:ext cx="7772400" cy="3529012"/>
          </a:xfrm>
        </p:spPr>
        <p:txBody>
          <a:bodyPr/>
          <a:lstStyle/>
          <a:p>
            <a:r>
              <a:rPr lang="zh-CN" altLang="en-US" sz="7200">
                <a:solidFill>
                  <a:srgbClr val="FFFF00"/>
                </a:solidFill>
              </a:rPr>
              <a:t>第十章</a:t>
            </a:r>
            <a:r>
              <a:rPr lang="zh-CN" altLang="en-US" sz="8300">
                <a:solidFill>
                  <a:srgbClr val="FFFF00"/>
                </a:solidFill>
              </a:rPr>
              <a:t/>
            </a:r>
            <a:br>
              <a:rPr lang="zh-CN" altLang="en-US" sz="8300">
                <a:solidFill>
                  <a:srgbClr val="FFFF00"/>
                </a:solidFill>
              </a:rPr>
            </a:br>
            <a:r>
              <a:rPr lang="zh-CN" altLang="en-US" sz="8800">
                <a:solidFill>
                  <a:srgbClr val="FFFF00"/>
                </a:solidFill>
              </a:rPr>
              <a:t>面向对象</a:t>
            </a:r>
            <a:br>
              <a:rPr lang="zh-CN" altLang="en-US" sz="8800">
                <a:solidFill>
                  <a:srgbClr val="FFFF00"/>
                </a:solidFill>
              </a:rPr>
            </a:br>
            <a:r>
              <a:rPr lang="zh-CN" altLang="en-US" sz="7200">
                <a:solidFill>
                  <a:srgbClr val="FFFF00"/>
                </a:solidFill>
              </a:rPr>
              <a:t>（</a:t>
            </a:r>
            <a:r>
              <a:rPr lang="en-US" altLang="zh-CN" sz="7200">
                <a:solidFill>
                  <a:srgbClr val="FFFF00"/>
                </a:solidFill>
              </a:rPr>
              <a:t>2</a:t>
            </a:r>
            <a:r>
              <a:rPr lang="zh-CN" altLang="en-US" sz="7200">
                <a:solidFill>
                  <a:srgbClr val="FFFF00"/>
                </a:solidFill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5CF3E5-9B75-4E88-A42A-5502867AAEBF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473075" y="488950"/>
          <a:ext cx="8245475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Document" r:id="rId3" imgW="9016704" imgH="7798685" progId="Word.Document.8">
                  <p:embed/>
                </p:oleObj>
              </mc:Choice>
              <mc:Fallback>
                <p:oleObj name="Document" r:id="rId3" imgW="9016704" imgH="7798685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8950"/>
                        <a:ext cx="8245475" cy="648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3D83E-44D4-49E1-B5C6-CC47BFEBBA1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8596" y="785794"/>
            <a:ext cx="8229600" cy="37052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800" dirty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/>
              <a:t>Use Case</a:t>
            </a:r>
            <a:r>
              <a:rPr lang="zh-CN" altLang="en-US" sz="2800" b="1" dirty="0"/>
              <a:t>间的关系</a:t>
            </a:r>
            <a:r>
              <a:rPr lang="zh-CN" altLang="en-US" sz="2800" b="1" dirty="0">
                <a:solidFill>
                  <a:srgbClr val="FFFF00"/>
                </a:solidFill>
              </a:rPr>
              <a:t>：包含、扩展、泛化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包含：两个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，如果其中一个在其事件流中包含了另一个，那么它们间就有包含关系。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扩展：将常规动作放在一个基本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中，将非常规动作放在其扩展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中。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泛化：对一般性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做特殊化、细化。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包含与扩展的区别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A1F81-3CBB-4D21-AF39-EE571A510AE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27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的获取分两步：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要获取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，请对用户／客户提问：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谁使用系统的主要功能（</a:t>
            </a:r>
            <a:r>
              <a:rPr lang="en-US" altLang="zh-CN" b="1">
                <a:solidFill>
                  <a:srgbClr val="FFFF00"/>
                </a:solidFill>
              </a:rPr>
              <a:t>Primary Actor</a:t>
            </a:r>
            <a:r>
              <a:rPr lang="zh-CN" altLang="en-US" b="1">
                <a:solidFill>
                  <a:srgbClr val="FFFF00"/>
                </a:solidFill>
              </a:rPr>
              <a:t>）？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谁需要系统支持他们的日常工作？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谁来维护、管理系统（</a:t>
            </a:r>
            <a:r>
              <a:rPr lang="en-US" altLang="zh-CN" b="1">
                <a:solidFill>
                  <a:srgbClr val="FFFF00"/>
                </a:solidFill>
              </a:rPr>
              <a:t>Secondary Actor</a:t>
            </a:r>
            <a:r>
              <a:rPr lang="zh-CN" altLang="en-US" b="1">
                <a:solidFill>
                  <a:srgbClr val="FFFF00"/>
                </a:solidFill>
              </a:rPr>
              <a:t>）？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系统需要控制哪些硬件？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系统需要与其他哪些系统交互？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对系统产生的结果感兴趣的是哪些人或事物？</a:t>
            </a:r>
          </a:p>
        </p:txBody>
      </p:sp>
      <p:sp>
        <p:nvSpPr>
          <p:cNvPr id="9626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4041A-3AF3-4F6F-8AFA-3A575D82A5E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68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要获取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，请对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提问：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要做的是什么、要求系统提供哪些功能？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需要读、产生、删除、修改或存储系统中的信息有哪些类型？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必须提醒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的系统事件有哪些？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必须提醒系统的事件有哪些？怎样把这些事件表示成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中的功能？</a:t>
            </a:r>
          </a:p>
        </p:txBody>
      </p:sp>
      <p:sp>
        <p:nvSpPr>
          <p:cNvPr id="9830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3A1CD0-1DD5-466A-8287-D8EED102E97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4968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还可以考虑两个问题：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系统需要何种输入输出？它们从哪里来往哪里去？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现存的系统究竟有什么主要问题，以至于要换掉它？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若直接总结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有困难，用场景帮忙：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基于场景和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的需求提取：现实场景→想象场景→快速、小型原型→系统描述→ 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形式的需求定义。</a:t>
            </a:r>
          </a:p>
        </p:txBody>
      </p:sp>
      <p:sp>
        <p:nvSpPr>
          <p:cNvPr id="1003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B4A69-E778-4AD9-9C43-C5D8DD35DEB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zh-CN" altLang="en-US" b="1">
                <a:solidFill>
                  <a:srgbClr val="FFFF00"/>
                </a:solidFill>
              </a:rPr>
              <a:t>确定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（确定场景）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改进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：错误、异常→ 全面完整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</a:t>
            </a:r>
            <a:r>
              <a:rPr lang="en-US" altLang="zh-CN" b="1">
                <a:solidFill>
                  <a:srgbClr val="FFFF00"/>
                </a:solidFill>
              </a:rPr>
              <a:t>Use Cases</a:t>
            </a:r>
            <a:r>
              <a:rPr lang="zh-CN" altLang="en-US" b="1">
                <a:solidFill>
                  <a:srgbClr val="FFFF00"/>
                </a:solidFill>
              </a:rPr>
              <a:t>间的关系：减少复杂性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确定参与对象：从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迈向对象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确定非功能性需求</a:t>
            </a:r>
          </a:p>
        </p:txBody>
      </p:sp>
      <p:sp>
        <p:nvSpPr>
          <p:cNvPr id="10752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基于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的需求提取活动</a:t>
            </a: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846DF1D4-F350-42BE-8DB9-042BC53023BE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FF00"/>
                </a:solidFill>
              </a:rPr>
              <a:t>用例图构建过程示例：</a:t>
            </a:r>
            <a:r>
              <a:rPr lang="en-US" altLang="zh-CN" sz="4000" dirty="0" smtClean="0">
                <a:solidFill>
                  <a:srgbClr val="FFFF00"/>
                </a:solidFill>
              </a:rPr>
              <a:t>POST</a:t>
            </a:r>
            <a:r>
              <a:rPr lang="zh-CN" altLang="en-US" sz="4000" dirty="0" smtClean="0">
                <a:solidFill>
                  <a:srgbClr val="FFFF00"/>
                </a:solidFill>
              </a:rPr>
              <a:t>系统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700213"/>
            <a:ext cx="8208267" cy="439308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销售点终端（</a:t>
            </a:r>
            <a:r>
              <a:rPr lang="en-US" altLang="zh-CN" sz="2800" b="1" dirty="0" smtClean="0"/>
              <a:t>Point-Of-Sale Terminal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POST</a:t>
            </a:r>
            <a:r>
              <a:rPr lang="zh-CN" altLang="en-US" sz="2800" b="1" dirty="0" smtClean="0"/>
              <a:t>）系统</a:t>
            </a:r>
          </a:p>
          <a:p>
            <a:pPr lvl="1" eaLnBrk="1" hangingPunct="1"/>
            <a:r>
              <a:rPr lang="zh-CN" altLang="en-US" sz="2400" b="1" dirty="0" smtClean="0"/>
              <a:t>是一个计算机自动化系统</a:t>
            </a:r>
          </a:p>
          <a:p>
            <a:pPr lvl="1" eaLnBrk="1" hangingPunct="1"/>
            <a:r>
              <a:rPr kumimoji="0" lang="zh-CN" altLang="en-US" sz="2400" b="1" dirty="0" smtClean="0"/>
              <a:t>用来记录商品销售信息</a:t>
            </a:r>
          </a:p>
          <a:p>
            <a:pPr lvl="1" eaLnBrk="1" hangingPunct="1"/>
            <a:r>
              <a:rPr kumimoji="0" lang="zh-CN" altLang="en-US" sz="2400" b="1" dirty="0" smtClean="0"/>
              <a:t>处理客户的支付信息</a:t>
            </a:r>
          </a:p>
          <a:p>
            <a:pPr lvl="1" eaLnBrk="1" hangingPunct="1"/>
            <a:r>
              <a:rPr kumimoji="0" lang="zh-CN" altLang="en-US" sz="2400" b="1" dirty="0" smtClean="0"/>
              <a:t>客户可以使用现金、信用卡、支票等多种支付手段</a:t>
            </a:r>
          </a:p>
          <a:p>
            <a:pPr lvl="1" eaLnBrk="1" hangingPunct="1"/>
            <a:r>
              <a:rPr kumimoji="0" lang="zh-CN" altLang="en-US" sz="2400" b="1" dirty="0" smtClean="0"/>
              <a:t>主要用于零售的百货商店</a:t>
            </a:r>
          </a:p>
          <a:p>
            <a:pPr lvl="1" eaLnBrk="1" hangingPunct="1"/>
            <a:r>
              <a:rPr kumimoji="0" lang="zh-CN" altLang="en-US" sz="2400" b="1" dirty="0" smtClean="0"/>
              <a:t>包括计算机和条形码扫描仪等硬件设备和系统运行软件</a:t>
            </a:r>
          </a:p>
          <a:p>
            <a:pPr lvl="1" eaLnBrk="1" hangingPunct="1"/>
            <a:r>
              <a:rPr kumimoji="0" lang="en-US" altLang="zh-CN" sz="2400" b="1" dirty="0" smtClean="0">
                <a:latin typeface="Times New Roman" pitchFamily="18" charset="0"/>
              </a:rPr>
              <a:t>……</a:t>
            </a:r>
            <a:endParaRPr kumimoji="0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470201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F25E94E7-0E14-4083-A5FB-F0D685BEF0F0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568325"/>
            <a:ext cx="7793038" cy="8445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识别参与者</a:t>
            </a:r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885113" cy="46085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谁使用系统的主要功能 </a:t>
            </a:r>
            <a:endParaRPr lang="zh-CN" altLang="en-US" sz="2800" b="1" dirty="0" smtClean="0">
              <a:sym typeface="Wingdings" pitchFamily="2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谁改变系统的数据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谁从系统获取信息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，顾客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Customer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，系统管理员</a:t>
            </a:r>
            <a:r>
              <a:rPr lang="en-US" altLang="zh-CN" sz="2400" b="1" dirty="0" err="1" smtClean="0">
                <a:solidFill>
                  <a:schemeClr val="hlink"/>
                </a:solidFill>
                <a:sym typeface="Wingdings" pitchFamily="2" charset="2"/>
              </a:rPr>
              <a:t>SystemAdmin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谁需要系统的支持以完成日常工作任务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，系统管理员</a:t>
            </a:r>
            <a:r>
              <a:rPr lang="en-US" altLang="zh-CN" sz="2400" b="1" dirty="0" err="1" smtClean="0">
                <a:solidFill>
                  <a:schemeClr val="hlink"/>
                </a:solidFill>
                <a:sym typeface="Wingdings" pitchFamily="2" charset="2"/>
              </a:rPr>
              <a:t>SystemAdmin</a:t>
            </a:r>
            <a:endParaRPr lang="en-US" altLang="zh-CN" sz="2400" b="1" dirty="0" smtClean="0">
              <a:solidFill>
                <a:schemeClr val="hlin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91932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B12E8502-0561-41C4-8FCA-BE8A5BA15B9F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识别参与者</a:t>
            </a:r>
            <a:r>
              <a:rPr lang="en-US" altLang="zh-CN" dirty="0" smtClean="0">
                <a:solidFill>
                  <a:srgbClr val="FFFF00"/>
                </a:solidFill>
              </a:rPr>
              <a:t>-2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2400" cy="4824412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谁负责日常维护、管理并保证系统正常运行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系统管理员</a:t>
            </a:r>
            <a:r>
              <a:rPr lang="en-US" altLang="zh-CN" sz="2400" b="1" dirty="0" err="1" smtClean="0">
                <a:solidFill>
                  <a:schemeClr val="hlink"/>
                </a:solidFill>
                <a:sym typeface="Wingdings" pitchFamily="2" charset="2"/>
              </a:rPr>
              <a:t>SystemAdmin</a:t>
            </a:r>
            <a:endParaRPr lang="en-US" altLang="zh-CN" sz="2000" b="1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 sz="2800" b="1" dirty="0" smtClean="0"/>
              <a:t>系统需要应付（处理）那些硬设备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</a:rPr>
              <a:t>无</a:t>
            </a:r>
          </a:p>
          <a:p>
            <a:pPr eaLnBrk="1" hangingPunct="1"/>
            <a:r>
              <a:rPr lang="zh-CN" altLang="en-US" sz="2800" b="1" dirty="0" smtClean="0"/>
              <a:t>系统需要和那些外部系统交互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</a:rPr>
              <a:t>可与库存系统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Inventory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、信用卡系统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CardProcessingCompany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、支票处理系统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CheckProcessingCompany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等交互</a:t>
            </a:r>
          </a:p>
          <a:p>
            <a:pPr eaLnBrk="1" hangingPunct="1"/>
            <a:r>
              <a:rPr lang="zh-CN" altLang="en-US" sz="2800" b="1" dirty="0" smtClean="0"/>
              <a:t>谁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或什么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对系统运行产生的结果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值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感兴趣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，顾客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Customer</a:t>
            </a:r>
            <a:endParaRPr lang="zh-CN" altLang="en-US" sz="2400" b="1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338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C0CC650E-4EAC-4686-AE3E-95193FF90B50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839200" cy="962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候选参与者</a:t>
            </a:r>
          </a:p>
        </p:txBody>
      </p:sp>
      <p:graphicFrame>
        <p:nvGraphicFramePr>
          <p:cNvPr id="5734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268413"/>
          <a:ext cx="6697662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7" name="位图图像" r:id="rId3" imgW="3885714" imgH="3772427" progId="Paint.Picture">
                  <p:embed/>
                </p:oleObj>
              </mc:Choice>
              <mc:Fallback>
                <p:oleObj name="位图图像" r:id="rId3" imgW="3885714" imgH="37724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6697662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710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DB96D-ED37-4CB8-9E88-F39B4764656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2930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第十章内容概要</a:t>
            </a:r>
          </a:p>
        </p:txBody>
      </p:sp>
      <p:sp>
        <p:nvSpPr>
          <p:cNvPr id="252931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68313" y="11969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面向对象方法学概述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基础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面向对象的需求提取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面向对象分析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面向对象设计的准则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启发规则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软件重用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面向对象系统设计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面向对象对象设计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2341563"/>
            <a:ext cx="414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C54C513C-3AF3-4BD2-88D4-01C4AA32E1DE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获取用例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628775"/>
            <a:ext cx="7772400" cy="4465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要获取用例，请对</a:t>
            </a:r>
            <a:r>
              <a:rPr lang="en-US" altLang="zh-CN" sz="2800" b="1" dirty="0" smtClean="0"/>
              <a:t>Actor</a:t>
            </a:r>
            <a:r>
              <a:rPr lang="zh-CN" altLang="en-US" sz="2800" b="1" dirty="0" smtClean="0"/>
              <a:t>提问：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要做的是什么、要求系统提供哪些功能？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需要读、产生、删除、修改或存储系统中的信息有哪些类型？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必须提醒</a:t>
            </a: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的系统事件有哪些？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必须提醒系统的事件有哪些？怎样把这些事件表示成</a:t>
            </a:r>
            <a:r>
              <a:rPr lang="en-US" altLang="zh-CN" sz="2400" b="1" dirty="0" smtClean="0"/>
              <a:t>Use Case</a:t>
            </a:r>
            <a:r>
              <a:rPr lang="zh-CN" altLang="en-US" sz="2400" b="1" dirty="0" smtClean="0"/>
              <a:t>中的功能？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509340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33360D95-ADD0-4474-BF70-F7B99C8BDF44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7793038" cy="7778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识别用例：</a:t>
            </a:r>
            <a:r>
              <a:rPr lang="en-US" altLang="zh-CN" dirty="0" smtClean="0">
                <a:solidFill>
                  <a:srgbClr val="FFFF00"/>
                </a:solidFill>
              </a:rPr>
              <a:t>POST</a:t>
            </a:r>
          </a:p>
        </p:txBody>
      </p:sp>
      <p:graphicFrame>
        <p:nvGraphicFramePr>
          <p:cNvPr id="5939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052513"/>
          <a:ext cx="7058025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1" name="位图图像" r:id="rId3" imgW="4258269" imgH="4296375" progId="Paint.Picture">
                  <p:embed/>
                </p:oleObj>
              </mc:Choice>
              <mc:Fallback>
                <p:oleObj name="位图图像" r:id="rId3" imgW="4258269" imgH="42963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2513"/>
                        <a:ext cx="7058025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2608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-</a:t>
            </a:r>
            <a:fld id="{6A95FE46-C103-4CC3-BC1B-6F01E98DC757}" type="slidenum">
              <a:rPr lang="en-US" altLang="zh-CN">
                <a:ea typeface="宋体" pitchFamily="2" charset="-122"/>
              </a:rPr>
              <a:pPr/>
              <a:t>22</a:t>
            </a:fld>
            <a:r>
              <a:rPr lang="en-US" altLang="zh-CN">
                <a:ea typeface="宋体" pitchFamily="2" charset="-122"/>
              </a:rPr>
              <a:t>-</a:t>
            </a: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839200" cy="719137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FF00"/>
                </a:solidFill>
                <a:ea typeface="宋体" pitchFamily="2" charset="-122"/>
              </a:rPr>
              <a:t>重构后的用例图：</a:t>
            </a:r>
            <a:r>
              <a:rPr lang="en-US" altLang="zh-CN" sz="4000" dirty="0" smtClean="0">
                <a:solidFill>
                  <a:srgbClr val="FFFF00"/>
                </a:solidFill>
                <a:ea typeface="宋体" pitchFamily="2" charset="-122"/>
              </a:rPr>
              <a:t>POST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7544" y="980728"/>
            <a:ext cx="8243888" cy="5018087"/>
          </a:xfr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4493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EA948-2C30-42BD-8FB0-9260DF91A1A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03367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确定每个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的参与对象；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参与对象对应于问题空间的主要概念→形成术语表；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参与对象的确定产生了最初的分析模型：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对象的描述、属性可由用户评审；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作为整个分析模型与用户／客户衔接的部分，通常不会用完整的分析模型“烦恼”用户。</a:t>
            </a:r>
          </a:p>
        </p:txBody>
      </p:sp>
      <p:sp>
        <p:nvSpPr>
          <p:cNvPr id="10957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确定参与对象</a:t>
            </a: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11BAA-E5B7-4AB6-B77F-3B502BBE52F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2727"/>
            <a:ext cx="8675687" cy="480379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开发人员或用户为理解</a:t>
            </a:r>
            <a:r>
              <a:rPr lang="en-US" altLang="zh-CN" sz="2600" b="1" dirty="0">
                <a:solidFill>
                  <a:srgbClr val="FFFF00"/>
                </a:solidFill>
              </a:rPr>
              <a:t>Use Case</a:t>
            </a:r>
            <a:r>
              <a:rPr lang="zh-CN" altLang="en-US" sz="2600" b="1" dirty="0">
                <a:solidFill>
                  <a:srgbClr val="FFFF00"/>
                </a:solidFill>
              </a:rPr>
              <a:t>所必须阐明的术语；</a:t>
            </a: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solidFill>
                  <a:srgbClr val="FFFF00"/>
                </a:solidFill>
              </a:rPr>
              <a:t>Use Case</a:t>
            </a:r>
            <a:r>
              <a:rPr lang="zh-CN" altLang="en-US" sz="2600" b="1" dirty="0">
                <a:solidFill>
                  <a:srgbClr val="FFFF00"/>
                </a:solidFill>
              </a:rPr>
              <a:t>中的</a:t>
            </a:r>
            <a:r>
              <a:rPr lang="zh-CN" altLang="en-US" sz="2600" b="1" u="sng" dirty="0">
                <a:solidFill>
                  <a:srgbClr val="FFFF00"/>
                </a:solidFill>
              </a:rPr>
              <a:t>常用名词</a:t>
            </a:r>
            <a:r>
              <a:rPr lang="zh-CN" altLang="en-US" sz="2600" b="1" dirty="0">
                <a:solidFill>
                  <a:srgbClr val="FFFF00"/>
                </a:solidFill>
              </a:rPr>
              <a:t>（如，事件）；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系统需要跟踪的</a:t>
            </a:r>
            <a:r>
              <a:rPr lang="zh-CN" altLang="en-US" sz="2600" b="1" u="sng" dirty="0">
                <a:solidFill>
                  <a:srgbClr val="FFFF00"/>
                </a:solidFill>
              </a:rPr>
              <a:t>现实世界实体</a:t>
            </a:r>
            <a:r>
              <a:rPr lang="zh-CN" altLang="en-US" sz="2600" b="1" dirty="0">
                <a:solidFill>
                  <a:srgbClr val="FFFF00"/>
                </a:solidFill>
              </a:rPr>
              <a:t>（如，现场工作人员、资源）；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系统需要跟踪的</a:t>
            </a:r>
            <a:r>
              <a:rPr lang="zh-CN" altLang="en-US" sz="2600" b="1" u="sng" dirty="0">
                <a:solidFill>
                  <a:srgbClr val="FFFF00"/>
                </a:solidFill>
              </a:rPr>
              <a:t>现实世界过程</a:t>
            </a:r>
            <a:r>
              <a:rPr lang="zh-CN" altLang="en-US" sz="2600" b="1" dirty="0">
                <a:solidFill>
                  <a:srgbClr val="FFFF00"/>
                </a:solidFill>
              </a:rPr>
              <a:t>（如，紧急操作计划）；</a:t>
            </a: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solidFill>
                  <a:srgbClr val="FFFF00"/>
                </a:solidFill>
              </a:rPr>
              <a:t>Use Case</a:t>
            </a:r>
            <a:r>
              <a:rPr lang="zh-CN" altLang="en-US" sz="2600" b="1" dirty="0">
                <a:solidFill>
                  <a:srgbClr val="FFFF00"/>
                </a:solidFill>
              </a:rPr>
              <a:t>本身（如，报告紧急情况）；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数据来源或数据接受器（如，打印机）；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接口产品（如，工作站）；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总要使用的应用域的术语。</a:t>
            </a:r>
          </a:p>
        </p:txBody>
      </p:sp>
      <p:sp>
        <p:nvSpPr>
          <p:cNvPr id="11162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确定参与对象的试探法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56585-D76D-40EA-94B9-4A685572E74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2" y="1482727"/>
            <a:ext cx="8136259" cy="36607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针对前面举例的事故管理系统中的“报告紧急情况”用例，最初可能确定出以下参与对象：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调度员、紧急情况报告、现场工作人员、事件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报告紧急情况用例的参与对象见下表：</a:t>
            </a:r>
          </a:p>
        </p:txBody>
      </p:sp>
      <p:sp>
        <p:nvSpPr>
          <p:cNvPr id="245763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确定参与对象</a:t>
            </a:r>
            <a:r>
              <a:rPr lang="zh-CN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示例</a:t>
            </a: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752B5D-6829-456F-8E50-B1ECCEA673DC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539552" y="476672"/>
          <a:ext cx="7937500" cy="849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0" name="文档" r:id="rId3" imgW="8269081" imgH="8858118" progId="Word.Document.8">
                  <p:embed/>
                </p:oleObj>
              </mc:Choice>
              <mc:Fallback>
                <p:oleObj name="文档" r:id="rId3" imgW="8269081" imgH="885811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6672"/>
                        <a:ext cx="7937500" cy="849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4FDA65-A0B5-4A1C-B057-204460A0C36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53954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第十章内容概要</a:t>
            </a:r>
          </a:p>
        </p:txBody>
      </p:sp>
      <p:sp>
        <p:nvSpPr>
          <p:cNvPr id="253955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468313" y="11969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面向对象方法学概述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基础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面向对象的需求提取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面向对象分析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面向对象设计的准则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启发规则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软件重用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面向对象系统设计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面向对象对象设计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2846388"/>
            <a:ext cx="414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E22D8-16A3-424C-A9D3-1D81B1C937F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5603"/>
            <a:ext cx="8229600" cy="3946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需求提取→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和场景形式的需求说明→</a:t>
            </a:r>
            <a:r>
              <a:rPr lang="zh-CN" altLang="en-US" b="1" u="sng" dirty="0">
                <a:solidFill>
                  <a:srgbClr val="FFFF00"/>
                </a:solidFill>
              </a:rPr>
              <a:t>细化描述、规范和形式化</a:t>
            </a:r>
            <a:r>
              <a:rPr lang="zh-CN" altLang="en-US" b="1" dirty="0">
                <a:solidFill>
                  <a:srgbClr val="FFFF00"/>
                </a:solidFill>
              </a:rPr>
              <a:t>→</a:t>
            </a:r>
            <a:r>
              <a:rPr lang="zh-CN" altLang="en-US" b="1" u="sng" dirty="0">
                <a:solidFill>
                  <a:srgbClr val="FFFF00"/>
                </a:solidFill>
              </a:rPr>
              <a:t>形成分析模型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分析模型要：</a:t>
            </a:r>
            <a:r>
              <a:rPr lang="zh-CN" altLang="en-US" b="1" dirty="0"/>
              <a:t>准确、完整、一致、可检验</a:t>
            </a:r>
            <a:r>
              <a:rPr lang="zh-CN" altLang="en-US" b="1" dirty="0">
                <a:solidFill>
                  <a:srgbClr val="FFFF00"/>
                </a:solidFill>
              </a:rPr>
              <a:t>。它其实对应着传统的需求规约文档，但同时它也包含系统高层设计的起始部分。</a:t>
            </a:r>
          </a:p>
        </p:txBody>
      </p:sp>
      <p:sp>
        <p:nvSpPr>
          <p:cNvPr id="17510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从需求提取到分析</a:t>
            </a: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09C8B-8C9E-4303-84CF-2F3E5DD878C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分析模型包括：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功能模型：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图表示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对象模型：类图、对象图表示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动态模型：顺序图、状态图表示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分析的活动：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提取“分析类”（也叫“分析对象”）；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转述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或场景；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整理“分析类”；</a:t>
            </a:r>
          </a:p>
        </p:txBody>
      </p:sp>
      <p:sp>
        <p:nvSpPr>
          <p:cNvPr id="17613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分析概述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06F20-DAE7-47F7-A3E7-B260436AEBF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的引出（</a:t>
            </a:r>
            <a:r>
              <a:rPr lang="en-US" altLang="zh-CN" b="1">
                <a:solidFill>
                  <a:srgbClr val="FFFF00"/>
                </a:solidFill>
              </a:rPr>
              <a:t>Why Use Case</a:t>
            </a:r>
            <a:r>
              <a:rPr lang="zh-CN" altLang="en-US" b="1">
                <a:solidFill>
                  <a:srgbClr val="FFFF00"/>
                </a:solidFill>
              </a:rPr>
              <a:t>？）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了解需求→分析典型用例→ 不自觉、随意、潦草→ </a:t>
            </a:r>
            <a:r>
              <a:rPr lang="en-US" altLang="zh-CN" b="1">
                <a:solidFill>
                  <a:srgbClr val="FFFF00"/>
                </a:solidFill>
              </a:rPr>
              <a:t>Jacobson</a:t>
            </a:r>
            <a:r>
              <a:rPr lang="zh-CN" altLang="en-US" b="1">
                <a:solidFill>
                  <a:srgbClr val="FFFF00"/>
                </a:solidFill>
              </a:rPr>
              <a:t>提出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分析法→ </a:t>
            </a:r>
            <a:r>
              <a:rPr lang="en-US" altLang="zh-CN" b="1">
                <a:solidFill>
                  <a:srgbClr val="FFFF00"/>
                </a:solidFill>
              </a:rPr>
              <a:t>OO</a:t>
            </a:r>
            <a:r>
              <a:rPr lang="zh-CN" altLang="en-US" b="1">
                <a:solidFill>
                  <a:srgbClr val="FFFF00"/>
                </a:solidFill>
              </a:rPr>
              <a:t>技术进入第二代；</a:t>
            </a:r>
          </a:p>
          <a:p>
            <a:pPr>
              <a:lnSpc>
                <a:spcPct val="110000"/>
              </a:lnSpc>
            </a:pPr>
            <a:r>
              <a:rPr lang="en-US" altLang="zh-CN" b="1"/>
              <a:t>Use Case</a:t>
            </a:r>
            <a:r>
              <a:rPr lang="zh-CN" altLang="en-US" b="1">
                <a:solidFill>
                  <a:srgbClr val="FFFF00"/>
                </a:solidFill>
              </a:rPr>
              <a:t>是什么：</a:t>
            </a:r>
          </a:p>
          <a:p>
            <a:pPr lvl="1">
              <a:lnSpc>
                <a:spcPct val="110000"/>
              </a:lnSpc>
            </a:pPr>
            <a:r>
              <a:rPr lang="zh-CN" altLang="en-US" b="1"/>
              <a:t>本质上，一个</a:t>
            </a:r>
            <a:r>
              <a:rPr lang="en-US" altLang="zh-CN" b="1"/>
              <a:t>Use Case</a:t>
            </a:r>
            <a:r>
              <a:rPr lang="zh-CN" altLang="en-US" b="1"/>
              <a:t>是用户与计算机之间为达到某个目的的一次典型交互作用</a:t>
            </a:r>
            <a:r>
              <a:rPr lang="zh-CN" altLang="en-US" b="1">
                <a:solidFill>
                  <a:srgbClr val="FFFF00"/>
                </a:solidFill>
              </a:rPr>
              <a:t>；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作为结果，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代表的是系统的一个完整功能。</a:t>
            </a:r>
          </a:p>
        </p:txBody>
      </p:sp>
      <p:sp>
        <p:nvSpPr>
          <p:cNvPr id="66567" name="Rectangle 7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76E172-458E-4A35-9444-D2AC13D4835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2793"/>
            <a:ext cx="8229600" cy="266065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分析类”是概念层的内容，从它们可捕获系统对象模型的雏形；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“分析类”相当粗略</a:t>
            </a:r>
            <a:r>
              <a:rPr lang="zh-CN" altLang="en-US" b="1" dirty="0" smtClean="0">
                <a:solidFill>
                  <a:srgbClr val="FFFF00"/>
                </a:solidFill>
              </a:rPr>
              <a:t>，不要</a:t>
            </a:r>
            <a:r>
              <a:rPr lang="zh-CN" altLang="en-US" b="1" dirty="0">
                <a:solidFill>
                  <a:srgbClr val="FFFF00"/>
                </a:solidFill>
              </a:rPr>
              <a:t>往其中添加技术细节。</a:t>
            </a:r>
          </a:p>
        </p:txBody>
      </p:sp>
      <p:sp>
        <p:nvSpPr>
          <p:cNvPr id="1771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分析类”的含义</a:t>
            </a: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3B69F-9E82-468B-BDD4-5AD845CE391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5603"/>
            <a:ext cx="8229600" cy="323215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划分原则：要尽量减小需求变化的影响</a:t>
            </a:r>
            <a:r>
              <a:rPr lang="en-US" altLang="zh-CN" b="1" dirty="0" smtClean="0">
                <a:solidFill>
                  <a:srgbClr val="FFFF00"/>
                </a:solidFill>
                <a:latin typeface="Arial"/>
              </a:rPr>
              <a:t>——</a:t>
            </a:r>
            <a:r>
              <a:rPr lang="zh-CN" altLang="en-US" b="1" dirty="0" smtClean="0">
                <a:solidFill>
                  <a:srgbClr val="FFFF00"/>
                </a:solidFill>
              </a:rPr>
              <a:t>“高</a:t>
            </a:r>
            <a:r>
              <a:rPr lang="zh-CN" altLang="en-US" b="1" dirty="0">
                <a:solidFill>
                  <a:srgbClr val="FFFF00"/>
                </a:solidFill>
              </a:rPr>
              <a:t>内聚、低耦合”。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实体类</a:t>
            </a:r>
            <a:r>
              <a:rPr lang="zh-CN" altLang="en-US" b="1" dirty="0">
                <a:solidFill>
                  <a:srgbClr val="FFFF00"/>
                </a:solidFill>
              </a:rPr>
              <a:t>：系统要记录和维护的信息；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边界类</a:t>
            </a:r>
            <a:r>
              <a:rPr lang="zh-CN" altLang="en-US" b="1" dirty="0">
                <a:solidFill>
                  <a:srgbClr val="FFFF00"/>
                </a:solidFill>
              </a:rPr>
              <a:t>：系统和外部要素间交互的边界；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控制类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中行为的协调；</a:t>
            </a:r>
          </a:p>
        </p:txBody>
      </p:sp>
      <p:sp>
        <p:nvSpPr>
          <p:cNvPr id="17818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分析类”的划分</a:t>
            </a:r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5F361-93C6-4F79-B926-5C15A09C012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可以用构造型表示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b="1" dirty="0" smtClean="0"/>
              <a:t>&lt;&lt;</a:t>
            </a:r>
            <a:r>
              <a:rPr lang="en-US" altLang="zh-CN" b="1" dirty="0"/>
              <a:t>entity&gt;&gt;</a:t>
            </a:r>
            <a:r>
              <a:rPr lang="zh-CN" altLang="en-US" b="1" dirty="0"/>
              <a:t>、</a:t>
            </a:r>
            <a:r>
              <a:rPr lang="en-US" altLang="zh-CN" b="1" dirty="0"/>
              <a:t>&lt;&lt;boundary&gt;&gt;</a:t>
            </a:r>
            <a:r>
              <a:rPr lang="zh-CN" altLang="en-US" b="1" dirty="0"/>
              <a:t>、</a:t>
            </a:r>
            <a:r>
              <a:rPr lang="en-US" altLang="zh-CN" b="1" dirty="0"/>
              <a:t>&lt;&lt;control&gt;&gt;</a:t>
            </a:r>
            <a:r>
              <a:rPr lang="zh-CN" altLang="en-US" b="1" dirty="0"/>
              <a:t>；</a:t>
            </a: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对应的图示</a:t>
            </a:r>
            <a:r>
              <a:rPr lang="zh-CN" altLang="en-US" b="1" dirty="0">
                <a:solidFill>
                  <a:srgbClr val="FFFF00"/>
                </a:solidFill>
              </a:rPr>
              <a:t>表示：</a:t>
            </a:r>
          </a:p>
        </p:txBody>
      </p:sp>
      <p:pic>
        <p:nvPicPr>
          <p:cNvPr id="179204" name="Picture 4" descr="Uml-ClassD-AnalysisClass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73463"/>
            <a:ext cx="6172200" cy="2025650"/>
          </a:xfrm>
          <a:prstGeom prst="rect">
            <a:avLst/>
          </a:prstGeom>
          <a:noFill/>
        </p:spPr>
      </p:pic>
      <p:sp>
        <p:nvSpPr>
          <p:cNvPr id="179205" name="Rectangle 5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分析类”的表示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B1BF92-4CF9-46DA-A6D0-26B3F8BAE54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112" y="1412776"/>
            <a:ext cx="3250704" cy="158908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FF00"/>
                </a:solidFill>
              </a:rPr>
              <a:t>如简单</a:t>
            </a:r>
            <a:r>
              <a:rPr lang="zh-CN" altLang="en-US" b="1" dirty="0">
                <a:solidFill>
                  <a:srgbClr val="FFFF00"/>
                </a:solidFill>
              </a:rPr>
              <a:t>手表例子中：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时、分、秒是实体类；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按钮和液晶屏是边界类；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改变日期是控制类，代表通过组合按钮改变时间的活动；</a:t>
            </a:r>
          </a:p>
        </p:txBody>
      </p:sp>
      <p:sp>
        <p:nvSpPr>
          <p:cNvPr id="18022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分析类”的例子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" name="Picture 8" descr="Uml-UseCaseD-SimpleWatch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5658197" cy="4824536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AB2EC-78C5-4E73-9DB8-B283E85C936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97107"/>
            <a:ext cx="8229600" cy="2660653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实体类描述必须存储的</a:t>
            </a:r>
            <a:r>
              <a:rPr lang="zh-CN" altLang="en-US" b="1" dirty="0"/>
              <a:t>信息</a:t>
            </a:r>
            <a:r>
              <a:rPr lang="zh-CN" altLang="en-US" b="1" dirty="0">
                <a:solidFill>
                  <a:srgbClr val="FFFF00"/>
                </a:solidFill>
              </a:rPr>
              <a:t>，以及与这些信息直接相关的</a:t>
            </a:r>
            <a:r>
              <a:rPr lang="zh-CN" altLang="en-US" b="1" dirty="0"/>
              <a:t>操作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实体类与</a:t>
            </a:r>
            <a:r>
              <a:rPr lang="zh-CN" altLang="en-US" b="1" u="sng" dirty="0">
                <a:solidFill>
                  <a:srgbClr val="FFFF00"/>
                </a:solidFill>
              </a:rPr>
              <a:t>系统外部环境</a:t>
            </a:r>
            <a:r>
              <a:rPr lang="zh-CN" altLang="en-US" b="1" dirty="0">
                <a:solidFill>
                  <a:srgbClr val="FFFF00"/>
                </a:solidFill>
              </a:rPr>
              <a:t>以及</a:t>
            </a:r>
            <a:r>
              <a:rPr lang="zh-CN" altLang="en-US" b="1" u="sng" dirty="0">
                <a:solidFill>
                  <a:srgbClr val="FFFF00"/>
                </a:solidFill>
              </a:rPr>
              <a:t>特定</a:t>
            </a:r>
            <a:r>
              <a:rPr lang="en-US" altLang="zh-CN" b="1" u="sng" dirty="0">
                <a:solidFill>
                  <a:srgbClr val="FFFF00"/>
                </a:solidFill>
              </a:rPr>
              <a:t>Use Case</a:t>
            </a:r>
            <a:r>
              <a:rPr lang="zh-CN" altLang="en-US" b="1" u="sng" dirty="0">
                <a:solidFill>
                  <a:srgbClr val="FFFF00"/>
                </a:solidFill>
              </a:rPr>
              <a:t>的控制逻辑</a:t>
            </a:r>
            <a:r>
              <a:rPr lang="zh-CN" altLang="en-US" b="1" dirty="0">
                <a:solidFill>
                  <a:srgbClr val="FFFF00"/>
                </a:solidFill>
              </a:rPr>
              <a:t>要弱耦合。</a:t>
            </a:r>
          </a:p>
        </p:txBody>
      </p:sp>
      <p:sp>
        <p:nvSpPr>
          <p:cNvPr id="18125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实体类的含义</a:t>
            </a:r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9D73C-D875-4EB1-A7AE-3D8DE6BC9ED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6243"/>
            <a:ext cx="8229600" cy="4525963"/>
          </a:xfrm>
        </p:spPr>
        <p:txBody>
          <a:bodyPr/>
          <a:lstStyle/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边界类描述系统外部环境与内部运作之间的</a:t>
            </a:r>
            <a:r>
              <a:rPr lang="zh-CN" altLang="en-US" b="1" dirty="0"/>
              <a:t>交互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主要负责内容的翻译、形式的转换，并表达相应结果；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边界类把系统其他部分（实体类、控制类）与外部环境隔离；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/>
              <a:t>注意这是概念层，不是要做具体界面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8227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边界类的含义</a:t>
            </a: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F123F-5BAF-4937-B7FC-A4BA3929E34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4165"/>
            <a:ext cx="8229600" cy="3946537"/>
          </a:xfrm>
        </p:spPr>
        <p:txBody>
          <a:bodyPr/>
          <a:lstStyle/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控制类描述一个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特有的事件流中的</a:t>
            </a:r>
            <a:r>
              <a:rPr lang="zh-CN" altLang="en-US" b="1" dirty="0"/>
              <a:t>控制行为</a:t>
            </a:r>
            <a:r>
              <a:rPr lang="zh-CN" altLang="en-US" b="1" dirty="0">
                <a:solidFill>
                  <a:srgbClr val="FFFF00"/>
                </a:solidFill>
              </a:rPr>
              <a:t>，起协调人作用；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控制类把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特有的行为与系统其他部分（实体类、边界类）隔离开来；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 smtClean="0">
                <a:solidFill>
                  <a:srgbClr val="FFFF00"/>
                </a:solidFill>
              </a:rPr>
              <a:t>实体</a:t>
            </a:r>
            <a:r>
              <a:rPr lang="zh-CN" altLang="en-US" b="1" dirty="0">
                <a:solidFill>
                  <a:srgbClr val="FFFF00"/>
                </a:solidFill>
              </a:rPr>
              <a:t>类和边界类有可能跨越多个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8330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控制类的含义</a:t>
            </a: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80894-5236-4345-90DF-7B45937E1EB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68479"/>
            <a:ext cx="8229600" cy="3517909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实体类：从参与对象中选取。</a:t>
            </a:r>
          </a:p>
          <a:p>
            <a:pPr algn="just"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边界类：</a:t>
            </a:r>
            <a:r>
              <a:rPr lang="zh-CN" altLang="en-US" b="1" dirty="0" smtClean="0">
                <a:solidFill>
                  <a:srgbClr val="FFFF00"/>
                </a:solidFill>
              </a:rPr>
              <a:t>通常一</a:t>
            </a:r>
            <a:r>
              <a:rPr lang="zh-CN" altLang="en-US" b="1" dirty="0">
                <a:solidFill>
                  <a:srgbClr val="FFFF00"/>
                </a:solidFill>
              </a:rPr>
              <a:t>个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与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之间的通信关联对应一个边界类。</a:t>
            </a:r>
          </a:p>
          <a:p>
            <a:pPr algn="just"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控制类：</a:t>
            </a:r>
            <a:r>
              <a:rPr lang="zh-CN" altLang="en-US" b="1" dirty="0" smtClean="0">
                <a:solidFill>
                  <a:srgbClr val="FFFF00"/>
                </a:solidFill>
              </a:rPr>
              <a:t>通常一</a:t>
            </a:r>
            <a:r>
              <a:rPr lang="zh-CN" altLang="en-US" b="1" dirty="0">
                <a:solidFill>
                  <a:srgbClr val="FFFF00"/>
                </a:solidFill>
              </a:rPr>
              <a:t>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对应一个控制类。</a:t>
            </a:r>
          </a:p>
        </p:txBody>
      </p:sp>
      <p:sp>
        <p:nvSpPr>
          <p:cNvPr id="18432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提取“分析类”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3DDE8-A0F0-4D6F-AE98-CB32FF51936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11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为理解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，开发人员或用户</a:t>
            </a:r>
            <a:r>
              <a:rPr lang="zh-CN" altLang="en-US" sz="2800" b="1" u="sng">
                <a:solidFill>
                  <a:srgbClr val="FFFF00"/>
                </a:solidFill>
              </a:rPr>
              <a:t>需要阐明的术语；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中反复出现的</a:t>
            </a:r>
            <a:r>
              <a:rPr lang="zh-CN" altLang="en-US" sz="2800" b="1" u="sng">
                <a:solidFill>
                  <a:srgbClr val="FFFF00"/>
                </a:solidFill>
              </a:rPr>
              <a:t>名词</a:t>
            </a:r>
            <a:r>
              <a:rPr lang="zh-CN" altLang="en-US" sz="2800" b="1">
                <a:solidFill>
                  <a:srgbClr val="FFFF00"/>
                </a:solidFill>
              </a:rPr>
              <a:t>（如，事件）；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系统需要一直跟踪的</a:t>
            </a:r>
            <a:r>
              <a:rPr lang="zh-CN" altLang="en-US" sz="2800" b="1" u="sng">
                <a:solidFill>
                  <a:srgbClr val="FFFF00"/>
                </a:solidFill>
              </a:rPr>
              <a:t>现实世界的实体</a:t>
            </a:r>
            <a:r>
              <a:rPr lang="zh-CN" altLang="en-US" sz="2800" b="1">
                <a:solidFill>
                  <a:srgbClr val="FFFF00"/>
                </a:solidFill>
              </a:rPr>
              <a:t>（如，现场工作人员、资源）；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系统需要一直跟踪的</a:t>
            </a:r>
            <a:r>
              <a:rPr lang="zh-CN" altLang="en-US" sz="2800" b="1" u="sng">
                <a:solidFill>
                  <a:srgbClr val="FFFF00"/>
                </a:solidFill>
              </a:rPr>
              <a:t>现实世界的活动</a:t>
            </a:r>
            <a:r>
              <a:rPr lang="zh-CN" altLang="en-US" sz="2800" b="1">
                <a:solidFill>
                  <a:srgbClr val="FFFF00"/>
                </a:solidFill>
              </a:rPr>
              <a:t>（如，紧急操作计划）；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本身（如，报告紧急情况）数据源点或终点（如，打印机）；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总是使用的用户术语。</a:t>
            </a:r>
          </a:p>
        </p:txBody>
      </p:sp>
      <p:sp>
        <p:nvSpPr>
          <p:cNvPr id="24781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标识实体对象的试探法</a:t>
            </a:r>
          </a:p>
        </p:txBody>
      </p:sp>
      <p:sp>
        <p:nvSpPr>
          <p:cNvPr id="24781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4C758-BFA4-4FBD-81D6-6BDF0AABB28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3"/>
            <a:ext cx="8642350" cy="5453079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针对前面举例的事故管理系统中的“报告紧急情况”用例，在进行第一次检查时，通过使用领域知识以及与用户交流，可能标识出以下</a:t>
            </a:r>
            <a:r>
              <a:rPr lang="zh-CN" altLang="en-US" sz="2800" b="1" dirty="0"/>
              <a:t>实体对象</a:t>
            </a:r>
            <a:r>
              <a:rPr lang="zh-CN" altLang="en-US" sz="2800" b="1" dirty="0">
                <a:solidFill>
                  <a:srgbClr val="FFFF00"/>
                </a:solidFill>
              </a:rPr>
              <a:t>：</a:t>
            </a:r>
          </a:p>
          <a:p>
            <a:pPr lvl="1"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/>
              <a:t>调度员、现场工作人员、紧急情况报告、事件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注意：</a:t>
            </a:r>
            <a:r>
              <a:rPr lang="zh-CN" altLang="en-US" sz="2800" b="1" dirty="0"/>
              <a:t>紧急情况报告</a:t>
            </a:r>
            <a:r>
              <a:rPr lang="zh-CN" altLang="en-US" sz="2800" b="1" dirty="0">
                <a:solidFill>
                  <a:srgbClr val="FFFF00"/>
                </a:solidFill>
              </a:rPr>
              <a:t>这个名字并没有在该用例中直接提到，但用例第</a:t>
            </a:r>
            <a:r>
              <a:rPr lang="en-US" altLang="zh-CN" sz="2800" b="1" dirty="0">
                <a:solidFill>
                  <a:srgbClr val="FFFF00"/>
                </a:solidFill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</a:rPr>
              <a:t>步出现了“现场工作人员提交的信息”这样的语句。与客户讨论后，发现这个信息通常是用来指紧急情况报告，于是决定把相应对象命名为“紧急情况报告”。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报告紧急情况用例的实体对象见下表：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6B0381-C5CE-4A79-890D-0E39150CB69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2727"/>
            <a:ext cx="8229600" cy="37322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/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是与系统交互的外部实体；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是具有构造型</a:t>
            </a:r>
            <a:r>
              <a:rPr lang="en-US" altLang="zh-CN" b="1" dirty="0">
                <a:solidFill>
                  <a:srgbClr val="FFFF00"/>
                </a:solidFill>
              </a:rPr>
              <a:t>&lt;&lt;Actor&gt;&gt;</a:t>
            </a:r>
            <a:r>
              <a:rPr lang="zh-CN" altLang="en-US" b="1" dirty="0">
                <a:solidFill>
                  <a:srgbClr val="FFFF00"/>
                </a:solidFill>
              </a:rPr>
              <a:t>的类，所以谈论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时考虑的是其角色，而非角色的实例；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总是由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启动的；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与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间是多对多的关系。</a:t>
            </a:r>
          </a:p>
          <a:p>
            <a:pPr lvl="1">
              <a:buFont typeface="Wingdings" pitchFamily="2" charset="2"/>
              <a:buNone/>
            </a:pPr>
            <a:endParaRPr lang="en-US" altLang="zh-CN" b="1" dirty="0">
              <a:solidFill>
                <a:srgbClr val="FFFF00"/>
              </a:solidFill>
            </a:endParaRPr>
          </a:p>
        </p:txBody>
      </p:sp>
      <p:sp>
        <p:nvSpPr>
          <p:cNvPr id="747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D6767-441B-46A7-BFE2-229BBFDB6B72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20210"/>
              </p:ext>
            </p:extLst>
          </p:nvPr>
        </p:nvGraphicFramePr>
        <p:xfrm>
          <a:off x="251520" y="332656"/>
          <a:ext cx="8424936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360"/>
                <a:gridCol w="6339576"/>
              </a:tblGrid>
              <a:tr h="1278510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调度员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管理事件的警官。调度员创建、记录并关闭事件，从而对紧急情况报告和其他与现场工作人员的交流做出响应。调度员由证件号标识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现场工作人员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执勤的警官或消防员。一名现场工作人员一次最多只能分配给一个事件，现场工作人员由证件号标识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5615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紧急情况报告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于一个事件的最初报告从一个现场工作人员提交给一个调度员。紧急情况报告通常引发调度员对一个事件的创建。一个紧急情况报告由以下部分组成：紧急等级、类型（火灾、道路事故或其他），发生位置以及描述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5615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要求现场工作人员注意的情况。一个事件可能由系统内的现场工作人员报告，也可能由系统外的任何人报告。一个事件由以下部分组成：一个描述、响应、状态（打开、关闭、记录）、位置、现场工作人员的数量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52F6E4-B37E-4428-97FF-DE2471027C2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5603"/>
            <a:ext cx="8675687" cy="387509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确定用户需要将数据输入系统的窗口或表格（如，紧急情况报告表单，报告紧急情况按钮）；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确定系统对用户的响应或消息（如，确认通知）；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不要用边界对象对界面的可视方面建模（用户模型更适于做这件事）；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总是使用用户的术语而不是实现技术的术语来描述界面。</a:t>
            </a:r>
          </a:p>
        </p:txBody>
      </p:sp>
      <p:sp>
        <p:nvSpPr>
          <p:cNvPr id="249859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标识边界对象的试探法</a:t>
            </a:r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DEE7F8-86BE-4126-A9A6-875A3CD37B6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0419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一个用例中，每个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至少与一个</a:t>
            </a:r>
            <a:r>
              <a:rPr lang="zh-CN" altLang="en-US" sz="2800" b="1"/>
              <a:t>边界对象</a:t>
            </a:r>
            <a:r>
              <a:rPr lang="zh-CN" altLang="en-US" sz="2800" b="1">
                <a:solidFill>
                  <a:srgbClr val="FFFF00"/>
                </a:solidFill>
              </a:rPr>
              <a:t>进行交互；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边界对象从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收集信息，并将这些信息存入一张与接口无关的</a:t>
            </a:r>
            <a:r>
              <a:rPr lang="zh-CN" altLang="en-US" sz="2800" b="1" u="sng">
                <a:solidFill>
                  <a:srgbClr val="FFFF00"/>
                </a:solidFill>
              </a:rPr>
              <a:t>表格</a:t>
            </a:r>
            <a:r>
              <a:rPr lang="zh-CN" altLang="en-US" sz="2800" b="1">
                <a:solidFill>
                  <a:srgbClr val="FFFF00"/>
                </a:solidFill>
              </a:rPr>
              <a:t>，该</a:t>
            </a:r>
            <a:r>
              <a:rPr lang="zh-CN" altLang="en-US" sz="2800" b="1" u="sng">
                <a:solidFill>
                  <a:srgbClr val="FFFF00"/>
                </a:solidFill>
              </a:rPr>
              <a:t>表格</a:t>
            </a:r>
            <a:r>
              <a:rPr lang="zh-CN" altLang="en-US" sz="2800" b="1">
                <a:solidFill>
                  <a:srgbClr val="FFFF00"/>
                </a:solidFill>
              </a:rPr>
              <a:t>可被实体对象或控制对象使用；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注意，系统对用户的响应或消息是一类边界对象；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报告紧急情况用例的边界对象见下表：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F626DA-F49E-4D44-BD3F-2C9FE1B8B094}" type="slidenum">
              <a:rPr lang="en-US" altLang="zh-CN"/>
              <a:pPr/>
              <a:t>43</a:t>
            </a:fld>
            <a:endParaRPr lang="en-US" altLang="zh-CN"/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228600" y="228600"/>
          <a:ext cx="8626475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4" name="文档" r:id="rId3" imgW="8640360" imgH="6287760" progId="Word.Document.8">
                  <p:embed/>
                </p:oleObj>
              </mc:Choice>
              <mc:Fallback>
                <p:oleObj name="文档" r:id="rId3" imgW="8640360" imgH="62877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8626475" cy="628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363042-5277-4482-911E-CE85A1B5E5B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30241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注意：</a:t>
            </a:r>
            <a:r>
              <a:rPr lang="zh-CN" altLang="en-US" b="1"/>
              <a:t>事件表单</a:t>
            </a:r>
            <a:r>
              <a:rPr lang="zh-CN" altLang="en-US" b="1">
                <a:solidFill>
                  <a:srgbClr val="FFFF00"/>
                </a:solidFill>
              </a:rPr>
              <a:t>并没有在报告紧急情况用例的某一处明显提及，但可以观察到调度员需要一个接口，用来浏览现场工作人员提交的紧急情况报告，并返回一个答复。因此标识出了这个对象。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45D0D-9A00-46DE-B585-D7AD34C1875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87497"/>
            <a:ext cx="8229600" cy="5256213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为每个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标识一个控制对象，如果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比较复杂并且能分解成更短的事件流，则为该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标识多个控制对象；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为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中的每个</a:t>
            </a:r>
            <a:r>
              <a:rPr lang="en-US" altLang="zh-CN" sz="2800" b="1" dirty="0">
                <a:solidFill>
                  <a:srgbClr val="FFFF00"/>
                </a:solidFill>
              </a:rPr>
              <a:t>Actor</a:t>
            </a:r>
            <a:r>
              <a:rPr lang="zh-CN" altLang="en-US" sz="2800" b="1" dirty="0">
                <a:solidFill>
                  <a:srgbClr val="FFFF00"/>
                </a:solidFill>
              </a:rPr>
              <a:t>标识一个控制对象；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一个控制对象的生命周期应该是对应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的范围或一个用户界面的范围。如果很难确定一个控制对象活动的开始和结束，则表明对应的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可能没有一个明确定义的入口和退出条件。</a:t>
            </a:r>
          </a:p>
        </p:txBody>
      </p:sp>
      <p:sp>
        <p:nvSpPr>
          <p:cNvPr id="250883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标识控制对象的试探法</a:t>
            </a: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7C88-CDE6-47F1-93A0-B58F38B3D3C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27352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在报告紧急情况用例中，对每个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分别设立一个控制对象：对现场工作人员用</a:t>
            </a:r>
            <a:r>
              <a:rPr lang="zh-CN" altLang="en-US" b="1" dirty="0"/>
              <a:t>报告紧急情况控制对象</a:t>
            </a:r>
            <a:r>
              <a:rPr lang="zh-CN" altLang="en-US" b="1" dirty="0">
                <a:solidFill>
                  <a:srgbClr val="FFFF00"/>
                </a:solidFill>
              </a:rPr>
              <a:t>，而对调度员用</a:t>
            </a:r>
            <a:r>
              <a:rPr lang="zh-CN" altLang="en-US" b="1" dirty="0"/>
              <a:t>管理紧急情况控制对象</a:t>
            </a:r>
            <a:r>
              <a:rPr lang="zh-CN" altLang="en-US" b="1" dirty="0">
                <a:solidFill>
                  <a:srgbClr val="FFFF00"/>
                </a:solidFill>
              </a:rPr>
              <a:t>，见下表：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35359-8178-4FC6-B638-0E2116321E0D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261122" name="Object 2"/>
          <p:cNvGraphicFramePr>
            <a:graphicFrameLocks noChangeAspect="1"/>
          </p:cNvGraphicFramePr>
          <p:nvPr/>
        </p:nvGraphicFramePr>
        <p:xfrm>
          <a:off x="179512" y="260648"/>
          <a:ext cx="8650287" cy="677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文档" r:id="rId3" imgW="8679960" imgH="6791400" progId="Word.Document.8">
                  <p:embed/>
                </p:oleObj>
              </mc:Choice>
              <mc:Fallback>
                <p:oleObj name="文档" r:id="rId3" imgW="8679960" imgH="6791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8"/>
                        <a:ext cx="8650287" cy="677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3E5B1-D713-48D5-89F1-8BED5C7A4F8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80400" cy="54737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在对报告紧急情况用例建模时，使用实体、边界和控制对象对同一个功能建模。</a:t>
            </a:r>
            <a:r>
              <a:rPr lang="zh-CN" altLang="en-US" sz="2800" b="1"/>
              <a:t>通过从事件流观察角度转移到结构性的观察角度，增加了描述的详细程度，并选择了标准术语来引用问题域和系统的主要实体。</a:t>
            </a: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下一步要用报告紧急情况用例和已经给出的对象来构建顺序图，顺序图将用例与对象捆绑在一起，表示用例所描述的行为是怎样在它的参与对象间分布的。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389C7-68FD-4ED6-89BC-CA21A54E32E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b="1">
                <a:solidFill>
                  <a:srgbClr val="FFFF00"/>
                </a:solidFill>
              </a:rPr>
              <a:t>把文字描述的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表述为</a:t>
            </a:r>
            <a:r>
              <a:rPr lang="en-US" altLang="zh-CN" b="1">
                <a:solidFill>
                  <a:srgbClr val="FFFF00"/>
                </a:solidFill>
              </a:rPr>
              <a:t>UML</a:t>
            </a:r>
            <a:r>
              <a:rPr lang="zh-CN" altLang="en-US" b="1">
                <a:solidFill>
                  <a:srgbClr val="FFFF00"/>
                </a:solidFill>
              </a:rPr>
              <a:t>的交互图。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b="1">
                <a:solidFill>
                  <a:srgbClr val="FFFF00"/>
                </a:solidFill>
              </a:rPr>
              <a:t>顺序图：联系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与分析对象。表示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</a:t>
            </a:r>
            <a:r>
              <a:rPr lang="zh-CN" altLang="en-US" b="1"/>
              <a:t>行为</a:t>
            </a:r>
            <a:r>
              <a:rPr lang="zh-CN" altLang="en-US" b="1">
                <a:solidFill>
                  <a:srgbClr val="FFFF00"/>
                </a:solidFill>
              </a:rPr>
              <a:t>如何在各分析对象间</a:t>
            </a:r>
            <a:r>
              <a:rPr lang="zh-CN" altLang="en-US" b="1"/>
              <a:t>分布</a:t>
            </a:r>
            <a:r>
              <a:rPr lang="zh-CN" altLang="en-US" b="1">
                <a:solidFill>
                  <a:srgbClr val="FFFF00"/>
                </a:solidFill>
              </a:rPr>
              <a:t>。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b="1">
                <a:solidFill>
                  <a:srgbClr val="FFFF00"/>
                </a:solidFill>
              </a:rPr>
              <a:t>协作图：“分析对象”间的“连接”关系。</a:t>
            </a:r>
          </a:p>
        </p:txBody>
      </p:sp>
      <p:sp>
        <p:nvSpPr>
          <p:cNvPr id="18534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转述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或场景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9FCE1-D2BD-4497-A8B9-B9A6A2FE588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1289"/>
            <a:ext cx="7772400" cy="458947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有助于获取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先找出各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，再通过他们得到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处理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与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的关系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一般不必过分关注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的细节；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若需对系统分析优化，应了解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细节；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对每个用户，提供一张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列表，指明其可以扮演的角色，即可以执行的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，有助于协调需求冲突、制定安全策略。</a:t>
            </a:r>
          </a:p>
        </p:txBody>
      </p:sp>
      <p:sp>
        <p:nvSpPr>
          <p:cNvPr id="7680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960B2B-BE62-40DB-93DA-6BDB99F142A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96975"/>
            <a:ext cx="8277225" cy="49688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第一列对应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的主动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第二列是主动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对应的边界对象；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第三列是管理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剩余部分的控制对象；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控制对象由初始化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的边界对象来创建；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边界对象被控制对象创建；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实体对象被控制对象和边界对象访问；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实体对象从不去访问控制对象和边界对象。</a:t>
            </a:r>
          </a:p>
        </p:txBody>
      </p:sp>
      <p:sp>
        <p:nvSpPr>
          <p:cNvPr id="18637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顺序图的试探画法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6023A-1BAA-4D26-814F-59ED89C4DBA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r>
              <a:rPr lang="zh-CN" altLang="en-US" b="1">
                <a:solidFill>
                  <a:srgbClr val="FFFF00"/>
                </a:solidFill>
              </a:rPr>
              <a:t>顺序图明确了对象的“职责”</a:t>
            </a:r>
            <a:r>
              <a:rPr lang="en-US" altLang="zh-CN" b="1">
                <a:solidFill>
                  <a:srgbClr val="FFFF00"/>
                </a:solidFill>
                <a:latin typeface="Arial"/>
              </a:rPr>
              <a:t>——</a:t>
            </a:r>
            <a:r>
              <a:rPr lang="zh-CN" altLang="en-US" b="1">
                <a:solidFill>
                  <a:srgbClr val="FFFF00"/>
                </a:solidFill>
              </a:rPr>
              <a:t>应该响应的消息；</a:t>
            </a:r>
          </a:p>
        </p:txBody>
      </p:sp>
      <p:pic>
        <p:nvPicPr>
          <p:cNvPr id="187396" name="Picture 4" descr="Uml-SequenceD-AnalysisClasses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73238"/>
            <a:ext cx="8229600" cy="2438400"/>
          </a:xfrm>
          <a:prstGeom prst="rect">
            <a:avLst/>
          </a:prstGeom>
          <a:noFill/>
        </p:spPr>
      </p:pic>
      <p:sp>
        <p:nvSpPr>
          <p:cNvPr id="187397" name="Rectangle 5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典型的顺序图对象布局</a:t>
            </a:r>
          </a:p>
        </p:txBody>
      </p:sp>
      <p:sp>
        <p:nvSpPr>
          <p:cNvPr id="187398" name="Line 6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1BFEC6-95C1-4276-AFD5-24F896DFD5F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295400" y="6019800"/>
            <a:ext cx="716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报告紧急情况用例的顺序图（从现场工作站启动）</a:t>
            </a:r>
          </a:p>
        </p:txBody>
      </p:sp>
      <p:pic>
        <p:nvPicPr>
          <p:cNvPr id="263171" name="Picture 3" descr="Uml-SequenceD-FRIEN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25" y="457200"/>
            <a:ext cx="9382125" cy="55626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D1EDB6-08A1-4568-A8DC-11AA282243C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752600" y="6019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报告紧急情况用例的顺序图（调度站）</a:t>
            </a:r>
          </a:p>
        </p:txBody>
      </p:sp>
      <p:pic>
        <p:nvPicPr>
          <p:cNvPr id="264195" name="Picture 3" descr="Uml-SequenceD-FRIEND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83613" cy="556418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5DE7F-0B6F-4655-9D27-BEDAE1B255B8}" type="slidenum">
              <a:rPr lang="en-US" altLang="zh-CN"/>
              <a:pPr/>
              <a:t>54</a:t>
            </a:fld>
            <a:endParaRPr lang="en-US" altLang="zh-CN"/>
          </a:p>
        </p:txBody>
      </p:sp>
      <p:pic>
        <p:nvPicPr>
          <p:cNvPr id="265218" name="Picture 2" descr="Uml-SequenceD-FRIEND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583488" cy="5059363"/>
          </a:xfrm>
          <a:prstGeom prst="rect">
            <a:avLst/>
          </a:prstGeom>
          <a:noFill/>
        </p:spPr>
      </p:pic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827088" y="5949950"/>
            <a:ext cx="753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报告紧急情况用例的顺序图（现场工作站上的答复）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7CA95F-F764-4596-ACBA-220D974F693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09600"/>
            <a:ext cx="8569325" cy="56991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FFFF00"/>
                </a:solidFill>
              </a:rPr>
              <a:t>在报告紧急情况用例的顺序图（调度站）中，发现了在第一次检查报告紧急情况用例时</a:t>
            </a:r>
            <a:r>
              <a:rPr lang="zh-CN" altLang="en-US" sz="2600" b="1"/>
              <a:t>忘记的实体对象“确认”</a:t>
            </a:r>
            <a:r>
              <a:rPr lang="zh-CN" altLang="en-US" sz="2600" b="1">
                <a:solidFill>
                  <a:srgbClr val="FFFF00"/>
                </a:solidFill>
              </a:rPr>
              <a:t>。这个确认对象与确认通知边界对象不同，它保持与一个确认相关的信息，并在确认通知对象之前创建；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FFFF00"/>
                </a:solidFill>
              </a:rPr>
              <a:t>当描述到确认对象时，也会发现最初的报告紧急情况用例是不完整的。它仅提到了确认这回事，并没描述与之相关的信息；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FFFF00"/>
                </a:solidFill>
              </a:rPr>
              <a:t>这种情况下，开发人员要向客户／用户了解情况，从而定义需要在确认对象中出现的信息。之后，确认对象被加入到分析模型中，而报告紧急情况用例通过加入这条内容而得到了补充：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888B0-BA16-4FB6-983F-66F78FBDD3FC}" type="slidenum">
              <a:rPr lang="en-US" altLang="zh-CN"/>
              <a:pPr/>
              <a:t>56</a:t>
            </a:fld>
            <a:endParaRPr lang="en-US" altLang="zh-CN"/>
          </a:p>
        </p:txBody>
      </p:sp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609600" y="1066800"/>
          <a:ext cx="8231188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6" name="文档" r:id="rId3" imgW="8229600" imgH="4618080" progId="Word.Document.8">
                  <p:embed/>
                </p:oleObj>
              </mc:Choice>
              <mc:Fallback>
                <p:oleObj name="文档" r:id="rId3" imgW="8229600" imgH="46180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231188" cy="461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597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新发现的报告紧急情况用例的实体对象：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609600" y="3068638"/>
            <a:ext cx="439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改进的报告紧急情况用例：</a:t>
            </a:r>
          </a:p>
        </p:txBody>
      </p:sp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683568" y="3573016"/>
          <a:ext cx="8218488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7" name="文档" r:id="rId5" imgW="8216280" imgH="4038480" progId="Word.Document.8">
                  <p:embed/>
                </p:oleObj>
              </mc:Choice>
              <mc:Fallback>
                <p:oleObj name="文档" r:id="rId5" imgW="8216280" imgH="403848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8218488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6553200" y="5867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（接下页）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E0CC1-DD9C-4E7F-B737-6707B0501625}" type="slidenum">
              <a:rPr lang="en-US" altLang="zh-CN"/>
              <a:pPr/>
              <a:t>57</a:t>
            </a:fld>
            <a:endParaRPr lang="en-US" altLang="zh-CN"/>
          </a:p>
        </p:txBody>
      </p:sp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107504" y="0"/>
          <a:ext cx="8678863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4" name="文档" r:id="rId3" imgW="8682840" imgH="8753400" progId="Word.Document.8">
                  <p:embed/>
                </p:oleObj>
              </mc:Choice>
              <mc:Fallback>
                <p:oleObj name="文档" r:id="rId3" imgW="8682840" imgH="8753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0"/>
                        <a:ext cx="8678863" cy="875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C2ADF-FF47-4D81-8111-63E9C84FD45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根据前面得到的一系列交互图，总结出各“分析类”间的关系，最后得出</a:t>
            </a:r>
            <a:r>
              <a:rPr lang="zh-CN" altLang="en-US" b="1" dirty="0"/>
              <a:t>“参与类图”（</a:t>
            </a:r>
            <a:r>
              <a:rPr lang="en-US" altLang="zh-CN" b="1" dirty="0"/>
              <a:t>View of Participating Classes</a:t>
            </a:r>
            <a:r>
              <a:rPr lang="zh-CN" altLang="en-US" b="1" dirty="0"/>
              <a:t>）。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这个过程主要是确定“分析类”的职责和关联关系。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“职责”是响应“消息”的能力。“消息”被</a:t>
            </a:r>
            <a:r>
              <a:rPr lang="zh-CN" altLang="en-US" b="1" u="sng" dirty="0">
                <a:solidFill>
                  <a:srgbClr val="FFFF00"/>
                </a:solidFill>
              </a:rPr>
              <a:t>要求者</a:t>
            </a:r>
            <a:r>
              <a:rPr lang="zh-CN" altLang="en-US" b="1" dirty="0">
                <a:solidFill>
                  <a:srgbClr val="FFFF00"/>
                </a:solidFill>
              </a:rPr>
              <a:t>提出，“职责”由</a:t>
            </a:r>
            <a:r>
              <a:rPr lang="zh-CN" altLang="en-US" b="1" u="sng" dirty="0">
                <a:solidFill>
                  <a:srgbClr val="FFFF00"/>
                </a:solidFill>
              </a:rPr>
              <a:t>响应者</a:t>
            </a:r>
            <a:r>
              <a:rPr lang="zh-CN" altLang="en-US" b="1" dirty="0">
                <a:solidFill>
                  <a:srgbClr val="FFFF00"/>
                </a:solidFill>
              </a:rPr>
              <a:t>承担。</a:t>
            </a:r>
          </a:p>
        </p:txBody>
      </p:sp>
      <p:sp>
        <p:nvSpPr>
          <p:cNvPr id="18944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整理“分析类”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34F88-C5CA-44E9-8AC8-23216F005AC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184775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职责”和“属性”属于某一个特定的“分析类”。“分析类”之间的关联关系所涉及的范围则不局限于某一个“分析类”。</a:t>
            </a:r>
            <a:r>
              <a:rPr lang="zh-CN" altLang="en-US" sz="2800" b="1" dirty="0"/>
              <a:t>“参与类图”是表述这些关联关系的方式。</a:t>
            </a:r>
            <a:r>
              <a:rPr lang="zh-CN" altLang="en-US" sz="2800" b="1" dirty="0">
                <a:solidFill>
                  <a:srgbClr val="FFFF00"/>
                </a:solidFill>
              </a:rPr>
              <a:t>“参与类图”中包含一组类和它们之间的关系，这组类参与特定用例的动态交互内容，即</a:t>
            </a:r>
            <a:r>
              <a:rPr lang="zh-CN" altLang="en-US" sz="2800" b="1" dirty="0"/>
              <a:t>特定用例的交互图组所反映的内容</a:t>
            </a:r>
            <a:r>
              <a:rPr lang="zh-CN" altLang="en-US" sz="2800" b="1" dirty="0">
                <a:solidFill>
                  <a:srgbClr val="FFFF00"/>
                </a:solidFill>
              </a:rPr>
              <a:t>。</a:t>
            </a:r>
          </a:p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“参与类图”的主要目的是从用例中挖掘出参与类间的关系。</a:t>
            </a:r>
          </a:p>
        </p:txBody>
      </p:sp>
      <p:sp>
        <p:nvSpPr>
          <p:cNvPr id="27341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参与类图”的含义</a:t>
            </a:r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1A2A-B909-4C06-9F0C-E7689703439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2727"/>
            <a:ext cx="8229600" cy="416085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的描述：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Use Case</a:t>
            </a:r>
            <a:r>
              <a:rPr lang="zh-CN" altLang="en-US" b="1" dirty="0"/>
              <a:t>的名字</a:t>
            </a:r>
            <a:r>
              <a:rPr lang="zh-CN" altLang="en-US" b="1" dirty="0">
                <a:solidFill>
                  <a:srgbClr val="FFFF00"/>
                </a:solidFill>
              </a:rPr>
              <a:t>：唯一标识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参与的</a:t>
            </a:r>
            <a:r>
              <a:rPr lang="en-US" altLang="zh-CN" b="1" dirty="0"/>
              <a:t>Actor(s)</a:t>
            </a:r>
            <a:r>
              <a:rPr lang="zh-CN" altLang="en-US" b="1" dirty="0">
                <a:solidFill>
                  <a:srgbClr val="FFFF00"/>
                </a:solidFill>
              </a:rPr>
              <a:t>：标出其中的主动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入口条件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启动前需要的条件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事件流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的动作序列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出口条件</a:t>
            </a:r>
            <a:r>
              <a:rPr lang="zh-CN" altLang="en-US" b="1" dirty="0">
                <a:solidFill>
                  <a:srgbClr val="FFFF00"/>
                </a:solidFill>
              </a:rPr>
              <a:t>：完成后应满足的条件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特殊需求</a:t>
            </a:r>
            <a:r>
              <a:rPr lang="zh-CN" altLang="en-US" b="1" dirty="0">
                <a:solidFill>
                  <a:srgbClr val="FFFF00"/>
                </a:solidFill>
              </a:rPr>
              <a:t>：非功能性需求</a:t>
            </a:r>
          </a:p>
        </p:txBody>
      </p:sp>
      <p:sp>
        <p:nvSpPr>
          <p:cNvPr id="8090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54C9B5-BCE1-4E6F-BBA4-3ED3775CC3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1"/>
            <a:ext cx="8678893" cy="4732355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zh-CN" b="1" dirty="0">
                <a:solidFill>
                  <a:srgbClr val="FFFF00"/>
                </a:solidFill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消息”作为单元将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描述的需求场景分解成细小的颗粒：</a:t>
            </a:r>
          </a:p>
          <a:p>
            <a:pPr lvl="1"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“消息”本身将映射成为“分析类”的</a:t>
            </a:r>
            <a:r>
              <a:rPr lang="zh-CN" altLang="en-US" b="1" dirty="0"/>
              <a:t>“职责”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 lvl="1"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“消息”的传递路径将初步映射为“分析类”之间的</a:t>
            </a:r>
            <a:r>
              <a:rPr lang="zh-CN" altLang="en-US" b="1" dirty="0"/>
              <a:t>关联关系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 lvl="1"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这是分析到设计在微观层面的映射；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“分析类”各自的职责和它们之间的关联关系将构成高层设计方案的雏形。</a:t>
            </a:r>
          </a:p>
        </p:txBody>
      </p:sp>
      <p:sp>
        <p:nvSpPr>
          <p:cNvPr id="19149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整理“分析类”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1DCB6B-2AD5-4D31-B73B-CB6491C29146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1289"/>
            <a:ext cx="7772400" cy="4589479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分析类”的一条职责有可能响应多条消息；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“分析类”间的关联关系有可能为多条消息提供传递路径；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动态图一点一滴地为静态图收集着素材，而静态图则是动态图的综合和结晶；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系统在这个从动态到静态的过程中不断充实；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这种过程一般需要选择某种辅助建模工具软件来支撑，否则不易实用。</a:t>
            </a:r>
          </a:p>
        </p:txBody>
      </p:sp>
      <p:sp>
        <p:nvSpPr>
          <p:cNvPr id="19251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从动态图到静态图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DFB3E7-3C65-4F15-8361-3360F18D6CD5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97041"/>
            <a:ext cx="8208962" cy="3517909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b="1" dirty="0">
                <a:solidFill>
                  <a:srgbClr val="FFFF00"/>
                </a:solidFill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职责”是“分析类”实例响应消息并完成特定任务的能力，包括为外部（其他对象）提供必要的服务和维护自身的信息。</a:t>
            </a:r>
            <a:r>
              <a:rPr lang="zh-CN" altLang="en-US" b="1" dirty="0"/>
              <a:t>职责在后续的设计活动中将演化为“设计类”的一个或多个操作。</a:t>
            </a:r>
            <a:r>
              <a:rPr lang="zh-CN" altLang="en-US" b="1" dirty="0">
                <a:solidFill>
                  <a:srgbClr val="FFFF00"/>
                </a:solidFill>
              </a:rPr>
              <a:t>确定“分析类”的职责，主要包括两个动作：</a:t>
            </a:r>
          </a:p>
        </p:txBody>
      </p:sp>
      <p:sp>
        <p:nvSpPr>
          <p:cNvPr id="20070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确定“分析类”的职责</a:t>
            </a:r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049F6-3C52-46CE-821B-3FAEDD10F6B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554165"/>
            <a:ext cx="8208962" cy="4375165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第一步，找出“职责”。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鉴于“职责”和“消息”的简明对应关系，转述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或场景的过程既是用“消息”分解和转述需求的过程，也是找出“职责”的过程；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/>
              <a:t>“消息”和“职责”并不是一回事</a:t>
            </a:r>
            <a:r>
              <a:rPr lang="zh-CN" altLang="en-US" sz="2400" b="1" dirty="0">
                <a:solidFill>
                  <a:srgbClr val="FFFF00"/>
                </a:solidFill>
              </a:rPr>
              <a:t>，所谓找出“职责”是根据“消息”的要求定义“职责”，即用“职责”满足“消息”提出的要求；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/>
              <a:t>不需要针对每一条消息定义一个新的职责</a:t>
            </a:r>
            <a:r>
              <a:rPr lang="zh-CN" altLang="en-US" sz="2400" b="1" dirty="0">
                <a:solidFill>
                  <a:srgbClr val="FFFF00"/>
                </a:solidFill>
              </a:rPr>
              <a:t>，很多时候，利用已有的职责即可满足消息的要求；</a:t>
            </a:r>
          </a:p>
        </p:txBody>
      </p:sp>
      <p:sp>
        <p:nvSpPr>
          <p:cNvPr id="271363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确定“分析类”的职责</a:t>
            </a:r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D416B8-26F4-48AB-9FB8-3B37B0DF56DF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55" y="2197107"/>
            <a:ext cx="8569325" cy="2946405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第二步，简要描述“职责”。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为了获得简明的图示，“职责”的名称通常比较简短，“职责”的实例将取代“消息”出现在顺序图或协作图中。建议给“职责”附加简要的文字说明，描述该“职责”可能对应的操作逻辑以及该“职责”被调用之后将返回何种结果。</a:t>
            </a:r>
          </a:p>
        </p:txBody>
      </p:sp>
      <p:sp>
        <p:nvSpPr>
          <p:cNvPr id="20173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确定“分析类”的职责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2E70B-33D8-433E-AA82-E8D9069AF29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2727"/>
            <a:ext cx="8424863" cy="4303727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分析类”之间的关联关系通过参与类图（</a:t>
            </a:r>
            <a:r>
              <a:rPr lang="en-US" altLang="zh-CN" sz="2800" b="1" dirty="0">
                <a:solidFill>
                  <a:srgbClr val="FFFF00"/>
                </a:solidFill>
              </a:rPr>
              <a:t>VOPC</a:t>
            </a:r>
            <a:r>
              <a:rPr lang="zh-CN" altLang="en-US" sz="2800" b="1" dirty="0">
                <a:solidFill>
                  <a:srgbClr val="FFFF00"/>
                </a:solidFill>
              </a:rPr>
              <a:t>）直观地表达出来。确定“分析类”之间的关联关系，主要有两步：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首先，建立</a:t>
            </a:r>
            <a:r>
              <a:rPr lang="en-US" altLang="zh-CN" sz="2400" b="1" dirty="0">
                <a:solidFill>
                  <a:srgbClr val="FFFF00"/>
                </a:solidFill>
              </a:rPr>
              <a:t>VOPC</a:t>
            </a:r>
            <a:r>
              <a:rPr lang="zh-CN" altLang="en-US" sz="2400" b="1" dirty="0">
                <a:solidFill>
                  <a:srgbClr val="FFFF00"/>
                </a:solidFill>
              </a:rPr>
              <a:t>，将所有“参与”该用例的“分析类”添加到该类图中。一般情况下，根据该用例的基本事件流的交互图（协作图），已可获得大部分（甚至是全部）的“参与类”；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然后，确定关联关系。协作图中对象之间的“连接”是</a:t>
            </a:r>
            <a:r>
              <a:rPr lang="en-US" altLang="zh-CN" sz="2400" b="1" dirty="0">
                <a:solidFill>
                  <a:srgbClr val="FFFF00"/>
                </a:solidFill>
              </a:rPr>
              <a:t>VOPC</a:t>
            </a:r>
            <a:r>
              <a:rPr lang="zh-CN" altLang="en-US" sz="2400" b="1" dirty="0">
                <a:solidFill>
                  <a:srgbClr val="FFFF00"/>
                </a:solidFill>
              </a:rPr>
              <a:t>中相应“分析类”之间关联关系的动态表现形式；</a:t>
            </a:r>
          </a:p>
        </p:txBody>
      </p:sp>
      <p:sp>
        <p:nvSpPr>
          <p:cNvPr id="2027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958CB3-A1FD-49D9-B208-05000D9DD9F3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340768"/>
            <a:ext cx="8569325" cy="504031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概念上，特定用例的“参与类图”中，“分析类”之间的完整的关联关系要根据所有事件流中对象间的“连接”加以</a:t>
            </a:r>
            <a:r>
              <a:rPr lang="zh-CN" altLang="en-US" sz="2800" b="1" dirty="0"/>
              <a:t>归纳</a:t>
            </a:r>
            <a:r>
              <a:rPr lang="zh-CN" altLang="en-US" sz="2800" b="1" dirty="0">
                <a:solidFill>
                  <a:srgbClr val="FFFF00"/>
                </a:solidFill>
              </a:rPr>
              <a:t>，这是一个典型的动态向静态映射的过程；</a:t>
            </a:r>
          </a:p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由于多张协作图对确定“分析类”关联关系的贡献在很多时候是重叠的，可以</a:t>
            </a:r>
            <a:r>
              <a:rPr lang="zh-CN" altLang="en-US" sz="2800" b="1" dirty="0"/>
              <a:t>从基本事件流的协作图入手</a:t>
            </a:r>
            <a:r>
              <a:rPr lang="zh-CN" altLang="en-US" sz="2800" b="1" dirty="0">
                <a:solidFill>
                  <a:srgbClr val="FFFF00"/>
                </a:solidFill>
              </a:rPr>
              <a:t>，通过其他事件流的协作图加以验证和补充；</a:t>
            </a:r>
          </a:p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如果基本事件流的协作图中涵盖了所有参与类的实例，那么</a:t>
            </a:r>
            <a:r>
              <a:rPr lang="en-US" altLang="zh-CN" sz="2800" b="1" dirty="0">
                <a:solidFill>
                  <a:srgbClr val="FFFF00"/>
                </a:solidFill>
              </a:rPr>
              <a:t>VOPC</a:t>
            </a:r>
            <a:r>
              <a:rPr lang="zh-CN" altLang="en-US" sz="2800" b="1" dirty="0">
                <a:solidFill>
                  <a:srgbClr val="FFFF00"/>
                </a:solidFill>
              </a:rPr>
              <a:t>在外观上与该协作图相似。</a:t>
            </a:r>
          </a:p>
        </p:txBody>
      </p:sp>
      <p:sp>
        <p:nvSpPr>
          <p:cNvPr id="20480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899534-67D9-48E0-8173-8231841C02F6}" type="slidenum">
              <a:rPr lang="en-US" altLang="zh-CN"/>
              <a:pPr/>
              <a:t>67</a:t>
            </a:fld>
            <a:endParaRPr lang="en-US" altLang="zh-CN"/>
          </a:p>
        </p:txBody>
      </p:sp>
      <p:pic>
        <p:nvPicPr>
          <p:cNvPr id="205826" name="Picture 2" descr="Uml-ClassD-VOPC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772400" cy="5392738"/>
          </a:xfrm>
          <a:prstGeom prst="rect">
            <a:avLst/>
          </a:prstGeom>
          <a:noFill/>
        </p:spPr>
      </p:pic>
      <p:sp>
        <p:nvSpPr>
          <p:cNvPr id="20582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参与类图（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VOPC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7249E-8864-4193-93DB-2E44C7AB73D1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25669"/>
            <a:ext cx="8229600" cy="2374901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800" b="1" dirty="0"/>
              <a:t>注意，“参与类图”中的关联关系应该能在对应用例的事件流中找到相应根据，而不是来自主观的臆断</a:t>
            </a:r>
            <a:r>
              <a:rPr lang="zh-CN" altLang="en-US" sz="2800" b="1" dirty="0">
                <a:solidFill>
                  <a:srgbClr val="FFFF00"/>
                </a:solidFill>
              </a:rPr>
              <a:t>。另一方面，可以将一些显而易见的事实反映在</a:t>
            </a:r>
            <a:r>
              <a:rPr lang="zh-CN" altLang="en-US" sz="2800" b="1" dirty="0">
                <a:solidFill>
                  <a:srgbClr val="FFFF00"/>
                </a:solidFill>
                <a:latin typeface="Arial"/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参与类图</a:t>
            </a:r>
            <a:r>
              <a:rPr lang="zh-CN" altLang="en-US" sz="2800" b="1" dirty="0">
                <a:solidFill>
                  <a:srgbClr val="FFFF00"/>
                </a:solidFill>
                <a:latin typeface="Arial"/>
              </a:rPr>
              <a:t>”</a:t>
            </a:r>
            <a:r>
              <a:rPr lang="zh-CN" altLang="en-US" sz="2800" b="1" dirty="0">
                <a:solidFill>
                  <a:srgbClr val="FFFF00"/>
                </a:solidFill>
              </a:rPr>
              <a:t>中，例如明确的聚合关系或组合关系。</a:t>
            </a:r>
          </a:p>
        </p:txBody>
      </p:sp>
      <p:sp>
        <p:nvSpPr>
          <p:cNvPr id="20685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43312-1019-4440-8567-D032F0EE9C4B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040313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标识关系的试探法：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检查动词短语；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准确命名关系和角色；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尽可能经常地使用限定词来标识名字空间和关键属性；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消除任何能从其他关系衍生出来的关系；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直到所有关系稳定后再考虑多重性；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太多的关系会使模型不易理解。</a:t>
            </a:r>
          </a:p>
        </p:txBody>
      </p:sp>
      <p:sp>
        <p:nvSpPr>
          <p:cNvPr id="269315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2038C-308E-4BF3-B5F0-72DB58EB8E85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78864" name="Picture 16" descr="Uml-UseCaseD-FRIEN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840" y="404664"/>
            <a:ext cx="7221538" cy="6135688"/>
          </a:xfrm>
          <a:prstGeom prst="rect">
            <a:avLst/>
          </a:prstGeom>
          <a:noFill/>
        </p:spPr>
      </p:pic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107504" y="188640"/>
            <a:ext cx="2304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</a:rPr>
              <a:t>事故管理系统</a:t>
            </a:r>
            <a:r>
              <a:rPr kumimoji="1"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Use Case</a:t>
            </a:r>
            <a:r>
              <a:rPr kumimoji="1"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图示例：</a:t>
            </a:r>
            <a:endParaRPr kumimoji="1" lang="zh-CN" altLang="en-US" sz="28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D3453B-3F1B-4894-BD3A-867469F42914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064127" cy="5327650"/>
          </a:xfrm>
        </p:spPr>
        <p:txBody>
          <a:bodyPr/>
          <a:lstStyle/>
          <a:p>
            <a:pPr algn="just">
              <a:spcBef>
                <a:spcPct val="2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承担“职责”的“分析类”应具备相应的能力，这种能力主要依赖两方面的知识：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一方面是“分析类”本身具有的信息；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另一方面是“分析类”能够找到的其他“分析类”。</a:t>
            </a:r>
          </a:p>
          <a:p>
            <a:pPr algn="just">
              <a:spcBef>
                <a:spcPct val="2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“分析类”本身具有的信息就是</a:t>
            </a:r>
            <a:r>
              <a:rPr lang="zh-CN" altLang="en-US" sz="2800" b="1" dirty="0"/>
              <a:t>“分析类”的属性</a:t>
            </a:r>
            <a:r>
              <a:rPr lang="zh-CN" altLang="en-US" sz="2800" b="1" dirty="0">
                <a:solidFill>
                  <a:srgbClr val="FFFF00"/>
                </a:solidFill>
              </a:rPr>
              <a:t>；</a:t>
            </a:r>
          </a:p>
          <a:p>
            <a:pPr algn="just">
              <a:spcBef>
                <a:spcPct val="2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“分析类”用于找到其他“分析类”的知识是该“分析类”指向其他“分析类”的</a:t>
            </a:r>
            <a:r>
              <a:rPr lang="zh-CN" altLang="en-US" sz="2800" b="1" dirty="0"/>
              <a:t>关联关系</a:t>
            </a:r>
            <a:r>
              <a:rPr lang="zh-CN" altLang="en-US" sz="2800" b="1" dirty="0">
                <a:solidFill>
                  <a:srgbClr val="FFFF00"/>
                </a:solidFill>
              </a:rPr>
              <a:t>。广义上，关联关系也可算作“分析类”的属性。</a:t>
            </a:r>
          </a:p>
        </p:txBody>
      </p:sp>
      <p:sp>
        <p:nvSpPr>
          <p:cNvPr id="19661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分析类”的属性</a:t>
            </a: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474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7616D-346D-46B9-80FF-9FB1F71B5402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这里讨论的“属性”是狭义的属性，即“分析类”自身具有的简单信息。因而，属性的类型是简单数据类型，例如字符串型、整型、布尔型等。</a:t>
            </a:r>
          </a:p>
          <a:p>
            <a:pPr algn="just"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在分析的这个阶段，“分析类”是粗略的，因而，“分析类”的属性也是相对粗略的，目的是在逻辑上支撑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分析类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”</a:t>
            </a:r>
            <a:r>
              <a:rPr lang="zh-CN" altLang="en-US" b="1" dirty="0">
                <a:solidFill>
                  <a:srgbClr val="FFFF00"/>
                </a:solidFill>
              </a:rPr>
              <a:t>所承担的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职责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”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9866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分析类”的属性</a:t>
            </a: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712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23B35-7A3A-4F40-9AB1-7A88D58BB8B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1355"/>
            <a:ext cx="8229600" cy="3303595"/>
          </a:xfrm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FFFF00"/>
                </a:solidFill>
              </a:rPr>
              <a:t>属性是“分析类”的基本内容，属性的取值使得“分析类”的实例具有必要的“知识”，从而履行其承担的“职责”。在分析阶段的任务中，确定属性的工作主要围绕实体类展开，也包括两个动作：</a:t>
            </a:r>
          </a:p>
        </p:txBody>
      </p:sp>
      <p:sp>
        <p:nvSpPr>
          <p:cNvPr id="20787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确定“分析类”的属性</a:t>
            </a:r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E4BE2-76B7-4161-8D17-74ED021CCBC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84775"/>
          </a:xfrm>
        </p:spPr>
        <p:txBody>
          <a:bodyPr/>
          <a:lstStyle/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首先，找出属性。</a:t>
            </a:r>
            <a:r>
              <a:rPr lang="zh-CN" altLang="en-US" b="1" dirty="0"/>
              <a:t>属性的基本来源是用例的事件流描述，并通过“分析类”的职责来间接地获取。</a:t>
            </a:r>
            <a:r>
              <a:rPr lang="zh-CN" altLang="en-US" b="1" dirty="0">
                <a:solidFill>
                  <a:srgbClr val="FFFF00"/>
                </a:solidFill>
              </a:rPr>
              <a:t>如果对“分析类”的“职责”的简要描述比较明确，属性比较容易获取；</a:t>
            </a:r>
          </a:p>
          <a:p>
            <a:pPr lvl="1" algn="just"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然后简要描述属性。属性名称应当是一个简短的名词，说明其保存的信息。</a:t>
            </a:r>
            <a:r>
              <a:rPr lang="zh-CN" altLang="en-US" b="1" dirty="0"/>
              <a:t>分析活动中，属性应该是粗线条的，通常没必要在属性的数据类型和相关细节上耗费过多精力。</a:t>
            </a:r>
            <a:r>
              <a:rPr lang="zh-CN" altLang="en-US" b="1" dirty="0">
                <a:solidFill>
                  <a:srgbClr val="FFFF00"/>
                </a:solidFill>
              </a:rPr>
              <a:t>为了使模型易于理解和沿用，通常建议给含义相对复杂的属性附加必要的上下文说明。</a:t>
            </a:r>
          </a:p>
        </p:txBody>
      </p:sp>
      <p:sp>
        <p:nvSpPr>
          <p:cNvPr id="20890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确定“分析类”的属性</a:t>
            </a:r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CF67A-ADD4-4B8F-9EBD-8CFEA5452F97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标识属性的试探法：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检查所有格短语；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把存储的状态表示为实体对象的属性；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描述每个属性；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不要把一个属性表示为对象，而是使用一个关系来替代；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在对象结构稳定之前不要浪费时间来描述细节问题。</a:t>
            </a:r>
          </a:p>
        </p:txBody>
      </p:sp>
      <p:sp>
        <p:nvSpPr>
          <p:cNvPr id="270339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确定“分析类”的属性</a:t>
            </a:r>
          </a:p>
        </p:txBody>
      </p:sp>
      <p:sp>
        <p:nvSpPr>
          <p:cNvPr id="270340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E4E02F-C6ED-4C60-B6F4-D44CCCF7ABCC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7772400" cy="23749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下面开始整理报告紧急情况用例的“分析类”：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首先将描述该用例的顺序图中的“消息”映射成对应“分析类”的“</a:t>
            </a:r>
            <a:r>
              <a:rPr lang="zh-CN" altLang="en-US" sz="2800" b="1" dirty="0"/>
              <a:t>职责</a:t>
            </a:r>
            <a:r>
              <a:rPr lang="zh-CN" altLang="en-US" sz="2800" b="1" dirty="0">
                <a:solidFill>
                  <a:srgbClr val="FFFF00"/>
                </a:solidFill>
              </a:rPr>
              <a:t>”，例如</a:t>
            </a:r>
          </a:p>
        </p:txBody>
      </p:sp>
      <p:pic>
        <p:nvPicPr>
          <p:cNvPr id="223235" name="Picture 3" descr="Uml-ClassD-FRIEN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81300"/>
            <a:ext cx="8305800" cy="32512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BD772-49C0-40E2-8522-1BB24DD834E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24862" cy="488315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本例中，“职责”的名称基本还是沿用“消息”的名称，因为用例和顺序图还是处于很简略的阶段，这阶段的“消息”和“职责”并没出现什么差异；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“职责”还不是类的操作，故用“</a:t>
            </a:r>
            <a:r>
              <a:rPr lang="en-US" altLang="zh-CN" b="1" dirty="0">
                <a:solidFill>
                  <a:srgbClr val="FFFF00"/>
                </a:solidFill>
              </a:rPr>
              <a:t>//”</a:t>
            </a:r>
            <a:r>
              <a:rPr lang="zh-CN" altLang="en-US" b="1" dirty="0">
                <a:solidFill>
                  <a:srgbClr val="FFFF00"/>
                </a:solidFill>
              </a:rPr>
              <a:t>为其前缀作为表示形式；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然后，绘制报告紧急情况用例的</a:t>
            </a:r>
            <a:r>
              <a:rPr lang="en-US" altLang="zh-CN" b="1" dirty="0">
                <a:solidFill>
                  <a:srgbClr val="FFFF00"/>
                </a:solidFill>
              </a:rPr>
              <a:t>VOPC</a:t>
            </a:r>
            <a:r>
              <a:rPr lang="zh-CN" altLang="en-US" b="1" dirty="0">
                <a:solidFill>
                  <a:srgbClr val="FFFF00"/>
                </a:solidFill>
              </a:rPr>
              <a:t>，以确定各“分析类”间的</a:t>
            </a:r>
            <a:r>
              <a:rPr lang="zh-CN" altLang="en-US" b="1" dirty="0"/>
              <a:t>关联关系</a:t>
            </a:r>
            <a:r>
              <a:rPr lang="zh-CN" altLang="en-US" b="1" dirty="0">
                <a:solidFill>
                  <a:srgbClr val="FFFF00"/>
                </a:solidFill>
              </a:rPr>
              <a:t>，见下图：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968889-A288-41F1-96E8-A35F0B9E136B}" type="slidenum">
              <a:rPr lang="en-US" altLang="zh-CN"/>
              <a:pPr/>
              <a:t>77</a:t>
            </a:fld>
            <a:endParaRPr lang="en-US" altLang="zh-CN"/>
          </a:p>
        </p:txBody>
      </p:sp>
      <p:pic>
        <p:nvPicPr>
          <p:cNvPr id="225282" name="Picture 2" descr="Uml-ClassD-FRIEND-VOPC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341313"/>
            <a:ext cx="7612063" cy="6173787"/>
          </a:xfrm>
          <a:prstGeom prst="rect">
            <a:avLst/>
          </a:prstGeom>
          <a:noFill/>
        </p:spPr>
      </p:pic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667000" y="6172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VOPC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BE1EC-3259-4319-9463-73D57DF7DC9F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07375" cy="3671888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下一步，如果可能，确定一下“分析类”的</a:t>
            </a:r>
            <a:r>
              <a:rPr lang="zh-CN" altLang="en-US" sz="2600" b="1" dirty="0"/>
              <a:t>属性</a:t>
            </a:r>
            <a:r>
              <a:rPr lang="zh-CN" altLang="en-US" sz="2600" b="1" dirty="0">
                <a:solidFill>
                  <a:srgbClr val="FFFF00"/>
                </a:solidFill>
              </a:rPr>
              <a:t>，主要依据各“分析类”自行承担的“职责”；</a:t>
            </a:r>
          </a:p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以实体类紧急情况报告为例，它所对应的职责很简单，只有“创建自己”这条，不过根据用例的事件流中的描述，创建紧急情况报告对象时，需要它包括一些基本信息，由此可以初步给出一些属性：</a:t>
            </a:r>
          </a:p>
        </p:txBody>
      </p:sp>
      <p:pic>
        <p:nvPicPr>
          <p:cNvPr id="226307" name="Picture 3" descr="Uml-ClassD-FRIEND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3284538"/>
            <a:ext cx="4648200" cy="310991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FF00"/>
                </a:solidFill>
              </a:rPr>
              <a:t>统一分析类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FB212D-672F-4FA0-AE84-0FF735724FA4}" type="slidenum">
              <a:rPr lang="en-US" altLang="zh-CN" smtClean="0"/>
              <a:pPr/>
              <a:t>79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351837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95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EA7DA3-A2BA-4B4D-AA46-F3A553FA5284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23528" y="260649"/>
          <a:ext cx="8413750" cy="609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3" name="文档" r:id="rId3" imgW="8414280" imgH="7429680" progId="Word.Document.8">
                  <p:embed/>
                </p:oleObj>
              </mc:Choice>
              <mc:Fallback>
                <p:oleObj name="文档" r:id="rId3" imgW="8414280" imgH="74296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9"/>
                        <a:ext cx="8413750" cy="6097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87365" y="5354639"/>
          <a:ext cx="8499477" cy="136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4" name="Document" r:id="rId5" imgW="8711925" imgH="1524623" progId="Word.Document.8">
                  <p:embed/>
                </p:oleObj>
              </mc:Choice>
              <mc:Fallback>
                <p:oleObj name="Document" r:id="rId5" imgW="8711925" imgH="1524623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65" y="5354639"/>
                        <a:ext cx="8499477" cy="1360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FB10F-EEE0-46C8-A9D7-B8B2EA79856A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分析模型用渐进循环方式构建。在第一次构建中，分析模型很少是正确的，甚至是不完整的；</a:t>
            </a:r>
          </a:p>
          <a:p>
            <a:pPr algn="just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在分析模型形成一个正确的说明、从而能被用来进行后面的设计和实现之前，与客户和用户间的多次循环是必要的；</a:t>
            </a:r>
          </a:p>
          <a:p>
            <a:pPr algn="just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一旦分析模型变得稳定，应该首先由开发人员检查它，然后是开发方与客户的联合检查。检查针对的目标就是确保需求说明的几种特性：正确性、完整性、一致性、可测试性、现实性等。</a:t>
            </a:r>
          </a:p>
        </p:txBody>
      </p:sp>
      <p:sp>
        <p:nvSpPr>
          <p:cNvPr id="22733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检查分析模型</a:t>
            </a:r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5AAF9-ED6B-4E4F-AE1E-61BB3ECCCAFB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标识实体对象时，要考虑到分析模型处于不断变化中，</a:t>
            </a:r>
            <a:r>
              <a:rPr lang="zh-CN" altLang="en-US" b="1" dirty="0"/>
              <a:t>不必花费太多时间来处理对象或其属性的细节</a:t>
            </a:r>
            <a:r>
              <a:rPr lang="zh-CN" altLang="en-US" b="1" dirty="0">
                <a:solidFill>
                  <a:srgbClr val="FFFF00"/>
                </a:solidFill>
              </a:rPr>
              <a:t>。如果它们是显而易见的，应该记录下来，否则，对每个对象进行试验性的命名和简短描述即可。然而，一旦分析模型稳定下来，每个对象的描述就应该尽可能详细。</a:t>
            </a:r>
          </a:p>
        </p:txBody>
      </p:sp>
      <p:sp>
        <p:nvSpPr>
          <p:cNvPr id="2283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472F38-F8B5-4750-A34A-2A20E0EF093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标识边界对象时，</a:t>
            </a:r>
            <a:r>
              <a:rPr lang="zh-CN" altLang="en-US" b="1" dirty="0"/>
              <a:t>是对用户界面的粗略建模，它并不详细描述用户界面的可见方面，那些工作应放在用户模型去做</a:t>
            </a:r>
            <a:r>
              <a:rPr lang="zh-CN" altLang="en-US" b="1" dirty="0">
                <a:solidFill>
                  <a:srgbClr val="FFFF00"/>
                </a:solidFill>
              </a:rPr>
              <a:t>。用户界面的设计将不断演化，甚至在系统的功能性说明稳定下来以后仍会变。如果分析模型和界面的可视部分的变动互相影响，将耗费很多时间在它们间做协调。</a:t>
            </a:r>
          </a:p>
        </p:txBody>
      </p:sp>
      <p:sp>
        <p:nvSpPr>
          <p:cNvPr id="22938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F6825-5AFD-4CB5-816D-20AFE6004596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控制对象通常在现实世界没有具体的对应部分。</a:t>
            </a:r>
            <a:r>
              <a:rPr lang="zh-CN" altLang="en-US" b="1" dirty="0"/>
              <a:t>控制对象通常在一个用例的开始被创建，当用例终止时它就不复存在。</a:t>
            </a:r>
            <a:r>
              <a:rPr lang="zh-CN" altLang="en-US" b="1" dirty="0">
                <a:solidFill>
                  <a:srgbClr val="FFFF00"/>
                </a:solidFill>
              </a:rPr>
              <a:t>若很难确定一个控制对象活动的开始和结束，则表明对应的用例可能没有一个定义明确的入口和出口条件。</a:t>
            </a:r>
          </a:p>
          <a:p>
            <a:pPr algn="just">
              <a:lnSpc>
                <a:spcPct val="110000"/>
              </a:lnSpc>
            </a:pPr>
            <a:endParaRPr lang="en-US" altLang="zh-CN" b="1" dirty="0"/>
          </a:p>
        </p:txBody>
      </p:sp>
      <p:sp>
        <p:nvSpPr>
          <p:cNvPr id="23040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C011FB-AA54-4D02-AAE0-8C9041D719D2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47088" cy="525680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/>
              <a:t>注意实体类与属性的差异：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类的属性和独立的实体类有所不同。但是，客观地讲，它们之间的界限并不十分清晰。在以下两种情况下，通常将特定客体（信息）建模为独立的实体类：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客体具有比较复杂的自身行为；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客体具有独立标识（</a:t>
            </a:r>
            <a:r>
              <a:rPr lang="en-US" altLang="zh-CN" sz="2200" b="1" dirty="0">
                <a:solidFill>
                  <a:srgbClr val="FFFF00"/>
                </a:solidFill>
              </a:rPr>
              <a:t>Identification</a:t>
            </a:r>
            <a:r>
              <a:rPr lang="zh-CN" altLang="en-US" sz="2200" b="1" dirty="0">
                <a:solidFill>
                  <a:srgbClr val="FFFF00"/>
                </a:solidFill>
              </a:rPr>
              <a:t>），有可能被多类对象共享或传递。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相反，在以下情形，通常将特定客体建模为类的属性：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客体除了非常简单的取／赋值操作（</a:t>
            </a:r>
            <a:r>
              <a:rPr lang="en-US" altLang="zh-CN" sz="2200" b="1" dirty="0">
                <a:solidFill>
                  <a:srgbClr val="FFFF00"/>
                </a:solidFill>
              </a:rPr>
              <a:t>set</a:t>
            </a:r>
            <a:r>
              <a:rPr lang="zh-CN" altLang="en-US" sz="2200" b="1" dirty="0">
                <a:solidFill>
                  <a:srgbClr val="FFFF00"/>
                </a:solidFill>
              </a:rPr>
              <a:t>，</a:t>
            </a:r>
            <a:r>
              <a:rPr lang="en-US" altLang="zh-CN" sz="2200" b="1" dirty="0">
                <a:solidFill>
                  <a:srgbClr val="FFFF00"/>
                </a:solidFill>
              </a:rPr>
              <a:t>get</a:t>
            </a:r>
            <a:r>
              <a:rPr lang="zh-CN" altLang="en-US" sz="2200" b="1" dirty="0">
                <a:solidFill>
                  <a:srgbClr val="FFFF00"/>
                </a:solidFill>
              </a:rPr>
              <a:t>等），不具备更多其他行为；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客体不需要独立标识，仅供一类对象使用。</a:t>
            </a:r>
          </a:p>
        </p:txBody>
      </p:sp>
      <p:sp>
        <p:nvSpPr>
          <p:cNvPr id="251907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51908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5C260-8D96-4428-9775-CF22F42CA1F3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114800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800" b="1" dirty="0">
                <a:solidFill>
                  <a:srgbClr val="FFFF00"/>
                </a:solidFill>
              </a:rPr>
              <a:t>有些时候，建模形式的选择不容易一步到位。例如，在分析和设计的演进过程中，如果发现之前定义的实体类</a:t>
            </a:r>
            <a:r>
              <a:rPr lang="en-US" altLang="zh-CN" sz="2800" b="1" dirty="0">
                <a:solidFill>
                  <a:srgbClr val="FFFF00"/>
                </a:solidFill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</a:rPr>
              <a:t>几乎没有行为并且仅仅被另外一个类</a:t>
            </a:r>
            <a:r>
              <a:rPr lang="en-US" altLang="zh-CN" sz="2800" b="1" dirty="0">
                <a:solidFill>
                  <a:srgbClr val="FFFF00"/>
                </a:solidFill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</a:rPr>
              <a:t>使用，那么可以将类</a:t>
            </a:r>
            <a:r>
              <a:rPr lang="en-US" altLang="zh-CN" sz="2800" b="1" dirty="0">
                <a:solidFill>
                  <a:srgbClr val="FFFF00"/>
                </a:solidFill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</a:rPr>
              <a:t>转换成类</a:t>
            </a:r>
            <a:r>
              <a:rPr lang="en-US" altLang="zh-CN" sz="2800" b="1" dirty="0">
                <a:solidFill>
                  <a:srgbClr val="FFFF00"/>
                </a:solidFill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</a:rPr>
              <a:t>的一项属性</a:t>
            </a:r>
            <a:r>
              <a:rPr lang="en-US" altLang="zh-CN" sz="2800" b="1" dirty="0">
                <a:solidFill>
                  <a:srgbClr val="FFFF00"/>
                </a:solidFill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</a:rPr>
              <a:t>。相反地，如果类</a:t>
            </a:r>
            <a:r>
              <a:rPr lang="en-US" altLang="zh-CN" sz="2800" b="1" dirty="0">
                <a:solidFill>
                  <a:srgbClr val="FFFF00"/>
                </a:solidFill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</a:rPr>
              <a:t>的某个属性</a:t>
            </a:r>
            <a:r>
              <a:rPr lang="en-US" altLang="zh-CN" sz="2800" b="1" dirty="0">
                <a:solidFill>
                  <a:srgbClr val="FFFF00"/>
                </a:solidFill>
              </a:rPr>
              <a:t>y</a:t>
            </a:r>
            <a:r>
              <a:rPr lang="zh-CN" altLang="en-US" sz="2800" b="1" dirty="0">
                <a:solidFill>
                  <a:srgbClr val="FFFF00"/>
                </a:solidFill>
              </a:rPr>
              <a:t>越来越显现出复杂的行为特征，则可以考虑将该属性建模为一个独立的实体类</a:t>
            </a:r>
            <a:r>
              <a:rPr lang="en-US" altLang="zh-CN" sz="2800" b="1" dirty="0">
                <a:solidFill>
                  <a:srgbClr val="FFFF00"/>
                </a:solidFill>
              </a:rPr>
              <a:t>Y</a:t>
            </a:r>
            <a:r>
              <a:rPr lang="zh-CN" altLang="en-US" sz="2800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23245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77C0EA-E4C3-460E-AD3D-2DC5E0E3F2D8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当模型逐渐清晰时，应检查各“分析类”间的关系：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把一对多、多对多的复杂关系尽量变为</a:t>
            </a:r>
            <a:r>
              <a:rPr lang="zh-CN" altLang="en-US" b="1" dirty="0"/>
              <a:t>受限</a:t>
            </a:r>
            <a:r>
              <a:rPr lang="zh-CN" altLang="en-US" b="1" dirty="0">
                <a:solidFill>
                  <a:srgbClr val="FFFF00"/>
                </a:solidFill>
              </a:rPr>
              <a:t>的一对一关系；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把“分析类”体现的概念组成层次，即从特殊到一般的“</a:t>
            </a:r>
            <a:r>
              <a:rPr lang="zh-CN" altLang="en-US" b="1" dirty="0"/>
              <a:t>归纳</a:t>
            </a:r>
            <a:r>
              <a:rPr lang="zh-CN" altLang="en-US" b="1" dirty="0">
                <a:solidFill>
                  <a:srgbClr val="FFFF00"/>
                </a:solidFill>
              </a:rPr>
              <a:t>”，即</a:t>
            </a:r>
            <a:r>
              <a:rPr lang="zh-CN" altLang="en-US" b="1" dirty="0"/>
              <a:t>泛化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这些是试图减少关系的数量、降低复杂性的手段，但是要注意：</a:t>
            </a:r>
          </a:p>
        </p:txBody>
      </p:sp>
      <p:sp>
        <p:nvSpPr>
          <p:cNvPr id="23347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BF3B51-59DF-4810-BB2D-41FE018A89D2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968875"/>
          </a:xfrm>
        </p:spPr>
        <p:txBody>
          <a:bodyPr/>
          <a:lstStyle/>
          <a:p>
            <a:pPr lvl="1" algn="just">
              <a:lnSpc>
                <a:spcPct val="110000"/>
              </a:lnSpc>
            </a:pPr>
            <a:r>
              <a:rPr lang="zh-CN" altLang="en-US" b="1" dirty="0"/>
              <a:t>泛化（</a:t>
            </a:r>
            <a:r>
              <a:rPr lang="en-US" altLang="zh-CN" b="1" dirty="0"/>
              <a:t>generalization</a:t>
            </a:r>
            <a:r>
              <a:rPr lang="zh-CN" altLang="en-US" b="1" dirty="0"/>
              <a:t>）不等同于继承；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继承是一种复用（即重用）属性和行为的机制，即使继承的类之间不存在归纳关系，比如，把散列表类改进成集合类的这种“继承”；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u="sng" dirty="0">
                <a:solidFill>
                  <a:srgbClr val="FFFF00"/>
                </a:solidFill>
              </a:rPr>
              <a:t>在分析中仅仅关注把概念组织成泛化关系，而不能用复用的形式来解释。</a:t>
            </a:r>
            <a:r>
              <a:rPr lang="zh-CN" altLang="en-US" b="1" dirty="0">
                <a:solidFill>
                  <a:srgbClr val="FFFF00"/>
                </a:solidFill>
              </a:rPr>
              <a:t>继承层次结构将在对象设计中重新构建，虽然它最初是从归纳关系中衍生出来的。</a:t>
            </a:r>
          </a:p>
        </p:txBody>
      </p:sp>
      <p:sp>
        <p:nvSpPr>
          <p:cNvPr id="234499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4500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0C89-44DB-4196-A195-8EF1DF829CDC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32765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需求活动是高度循环和渐进的：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从功能模型（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）向动态模型（交互图组、状态图）过渡的过程中，既可能发现遗漏的对象，又可能因此而充实、扩充用例；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从动态模型向静态模型（对象图、类图）过渡的过程中也可能发现需要修改用例的地方；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检查模型的阶段当然也存在修改用例的可能性；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并且，这些还都不包括客户方随时可能对需求做出的变动。</a:t>
            </a:r>
          </a:p>
        </p:txBody>
      </p:sp>
      <p:sp>
        <p:nvSpPr>
          <p:cNvPr id="23552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分析总结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0E1D0-D5AD-4AE3-B450-5063B94B9EFD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软件工程 - 2013 - 第十章 面向对象（2）</a:t>
            </a:r>
          </a:p>
        </p:txBody>
      </p:sp>
      <p:pic>
        <p:nvPicPr>
          <p:cNvPr id="236546" name="Picture 2" descr="Uml-ActivityD-AnalysisActivity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25" y="179388"/>
            <a:ext cx="7040563" cy="6497637"/>
          </a:xfrm>
          <a:prstGeom prst="rect">
            <a:avLst/>
          </a:prstGeom>
          <a:noFill/>
        </p:spPr>
      </p:pic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323850" y="5445125"/>
            <a:ext cx="2879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面向对象分析阶段活动总结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EC3B57-C71A-4D78-8C34-2AC068A5109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229600" cy="4065588"/>
          </a:xfrm>
        </p:spPr>
        <p:txBody>
          <a:bodyPr/>
          <a:lstStyle/>
          <a:p>
            <a:r>
              <a:rPr lang="zh-CN" altLang="en-US" sz="2800" b="1" dirty="0"/>
              <a:t>场景（</a:t>
            </a:r>
            <a:r>
              <a:rPr lang="en-US" altLang="zh-CN" sz="2800" b="1" dirty="0"/>
              <a:t>Scenario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FF00"/>
                </a:solidFill>
              </a:rPr>
              <a:t>：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场景是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的真实例子；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场景通过举例说明情况，帮助理解问题域，进而归纳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；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具体执行一次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，得到一个场景；</a:t>
            </a:r>
          </a:p>
          <a:p>
            <a:pPr lvl="1"/>
            <a:r>
              <a:rPr lang="zh-CN" altLang="en-US" sz="2400" b="1" dirty="0"/>
              <a:t>场景重在可理解性，</a:t>
            </a:r>
            <a:r>
              <a:rPr lang="en-US" altLang="zh-CN" sz="2400" b="1" dirty="0"/>
              <a:t>Use Case</a:t>
            </a:r>
            <a:r>
              <a:rPr lang="zh-CN" altLang="en-US" sz="2400" b="1" dirty="0"/>
              <a:t>重在完整性</a:t>
            </a:r>
            <a:r>
              <a:rPr lang="zh-CN" altLang="en-US" sz="2400" b="1" dirty="0">
                <a:solidFill>
                  <a:srgbClr val="FFFF00"/>
                </a:solidFill>
              </a:rPr>
              <a:t>。</a:t>
            </a:r>
          </a:p>
          <a:p>
            <a:r>
              <a:rPr lang="zh-CN" altLang="en-US" sz="2800" b="1" dirty="0">
                <a:solidFill>
                  <a:srgbClr val="FFFF00"/>
                </a:solidFill>
              </a:rPr>
              <a:t>场景示例：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注意：场景是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的实例，因此其名字带有下划线（对象）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2D3D7-F45F-4E13-821D-F1E7896C8EC9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49688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>
                <a:solidFill>
                  <a:srgbClr val="FFFF00"/>
                </a:solidFill>
              </a:rPr>
              <a:t>一旦模型到达大多数修改都是修饰性的程度，即模型进入稳定期，就应考虑进行系统设计了；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>
                <a:solidFill>
                  <a:srgbClr val="FFFF00"/>
                </a:solidFill>
              </a:rPr>
              <a:t>何时由分析进入下一阶段，是一个“度”的把握。若没有更多的信息使你能发现模型存在有问题或需要进行改动，就可以往下走。</a:t>
            </a:r>
            <a:r>
              <a:rPr lang="zh-CN" altLang="en-US" b="1"/>
              <a:t>让每个细节都正确代价会很高，经过下一次变更，其中的一些细节会变得无关紧要。</a:t>
            </a:r>
          </a:p>
        </p:txBody>
      </p:sp>
      <p:sp>
        <p:nvSpPr>
          <p:cNvPr id="23757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分析总结</a:t>
            </a: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7266</TotalTime>
  <Words>5360</Words>
  <Application>Microsoft Office PowerPoint</Application>
  <PresentationFormat>全屏显示(4:3)</PresentationFormat>
  <Paragraphs>471</Paragraphs>
  <Slides>90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90</vt:i4>
      </vt:variant>
    </vt:vector>
  </HeadingPairs>
  <TitlesOfParts>
    <vt:vector size="94" baseType="lpstr">
      <vt:lpstr>Stream</vt:lpstr>
      <vt:lpstr>文档</vt:lpstr>
      <vt:lpstr>Document</vt:lpstr>
      <vt:lpstr>位图图像</vt:lpstr>
      <vt:lpstr>第十章 面向对象 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用例图构建过程示例：POST系统</vt:lpstr>
      <vt:lpstr>识别参与者-1</vt:lpstr>
      <vt:lpstr>识别参与者-2</vt:lpstr>
      <vt:lpstr>候选参与者</vt:lpstr>
      <vt:lpstr>获取用例</vt:lpstr>
      <vt:lpstr>识别用例：POST</vt:lpstr>
      <vt:lpstr>重构后的用例图：POST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统一分析类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面向对象</dc:title>
  <dc:creator>HoHo</dc:creator>
  <cp:lastModifiedBy>chy</cp:lastModifiedBy>
  <cp:revision>621</cp:revision>
  <dcterms:created xsi:type="dcterms:W3CDTF">2003-05-01T13:02:14Z</dcterms:created>
  <dcterms:modified xsi:type="dcterms:W3CDTF">2023-05-05T05:50:21Z</dcterms:modified>
</cp:coreProperties>
</file>