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59" r:id="rId2"/>
    <p:sldId id="385" r:id="rId3"/>
    <p:sldId id="451" r:id="rId4"/>
    <p:sldId id="452" r:id="rId5"/>
    <p:sldId id="453" r:id="rId6"/>
    <p:sldId id="467" r:id="rId7"/>
    <p:sldId id="470" r:id="rId8"/>
    <p:sldId id="471" r:id="rId9"/>
    <p:sldId id="472" r:id="rId10"/>
    <p:sldId id="473" r:id="rId11"/>
    <p:sldId id="484" r:id="rId12"/>
    <p:sldId id="468" r:id="rId13"/>
    <p:sldId id="469" r:id="rId14"/>
    <p:sldId id="474" r:id="rId15"/>
    <p:sldId id="475" r:id="rId16"/>
    <p:sldId id="476" r:id="rId17"/>
    <p:sldId id="477" r:id="rId18"/>
    <p:sldId id="478" r:id="rId19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5BE70D"/>
    <a:srgbClr val="00F2FC"/>
    <a:srgbClr val="FF9900"/>
    <a:srgbClr val="306AE4"/>
    <a:srgbClr val="0555F9"/>
    <a:srgbClr val="01F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94682"/>
  </p:normalViewPr>
  <p:slideViewPr>
    <p:cSldViewPr snapToGrid="0" snapToObjects="1">
      <p:cViewPr>
        <p:scale>
          <a:sx n="64" d="100"/>
          <a:sy n="64" d="100"/>
        </p:scale>
        <p:origin x="-723" y="-30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-254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2022/4/6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131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2022/4/6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0588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0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192123" y="2488565"/>
            <a:ext cx="7064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b="1" dirty="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软件</a:t>
            </a:r>
            <a:r>
              <a:rPr kumimoji="1" lang="zh-CN" altLang="en-US" sz="72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过程</a:t>
            </a:r>
          </a:p>
        </p:txBody>
      </p:sp>
      <p:pic>
        <p:nvPicPr>
          <p:cNvPr id="2" name="图片 1" descr="吉大校标（白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4" name="图片 3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1215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32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V</a:t>
            </a:r>
            <a:r>
              <a:rPr kumimoji="1" lang="zh-CN" altLang="en-US" sz="32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模型</a:t>
            </a:r>
            <a:endParaRPr kumimoji="1" lang="zh-CN" altLang="en-US" sz="3200" b="1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21"/>
          <p:cNvSpPr txBox="1"/>
          <p:nvPr/>
        </p:nvSpPr>
        <p:spPr>
          <a:xfrm>
            <a:off x="984911" y="1548930"/>
            <a:ext cx="10039985" cy="44258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瀑布模型的改进，强调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测试活动与分析和设计之间的关联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单元测试和集成测试－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&gt;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校验程序设计；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系统测试－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&gt;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校验（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verify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）系统设计；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验收测试－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&gt;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确认（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validate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）需求；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与瀑布模型关注文档和工作产品不同，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V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模型的关注点是软件开发各阶段的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活动以及正确性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，因此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V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模型是以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活动驱动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的。</a:t>
            </a:r>
          </a:p>
        </p:txBody>
      </p:sp>
    </p:spTree>
    <p:extLst>
      <p:ext uri="{BB962C8B-B14F-4D97-AF65-F5344CB8AC3E}">
        <p14:creationId xmlns:p14="http://schemas.microsoft.com/office/powerpoint/2010/main" val="159275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483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Tips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：验证与确认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21"/>
          <p:cNvSpPr txBox="1"/>
          <p:nvPr/>
        </p:nvSpPr>
        <p:spPr>
          <a:xfrm>
            <a:off x="984911" y="1548930"/>
            <a:ext cx="10039985" cy="3071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验证（</a:t>
            </a:r>
            <a:r>
              <a:rPr lang="en-US" altLang="zh-CN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Verification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）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目标是确定系统中各项功能可以正常工作，实质上是检查实现的质量如何。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确认（</a:t>
            </a:r>
            <a:r>
              <a:rPr lang="en-US" altLang="zh-CN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Validation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）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目标是确定系统实现了全部的需求，确保开发方建造的是正确的、用户需要的产品。</a:t>
            </a:r>
          </a:p>
        </p:txBody>
      </p:sp>
    </p:spTree>
    <p:extLst>
      <p:ext uri="{BB962C8B-B14F-4D97-AF65-F5344CB8AC3E}">
        <p14:creationId xmlns:p14="http://schemas.microsoft.com/office/powerpoint/2010/main" val="11155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5747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V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模型的改良之处与存在的问题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4911" y="1548930"/>
            <a:ext cx="10730011" cy="37364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本质是把瀑布模型中一些隐含的迭代过程明确出来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，使开发活动和验证活动的相关性更加明显；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V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模型使抽象等级的概念也更明显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：所有从需求到实现部分的活动关注的是建立更多的系统详细表述，而所有从实现到交付运行的活动关注的是对系统的验证和确认。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和瀑布模型一样，都是对软件开发过程过份简单、理想化的抽象，对需求变化的适应性差。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687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原型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/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快速原型模型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4911" y="1548930"/>
            <a:ext cx="10039985" cy="21605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所谓原型，是一个可以实际运行的模型，它在功能上可以看作是最终产品的一个子集（展示了目标系统的关键功能）。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快速原型化的软件开发大体可以如下图所示：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687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原型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/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快速原型模型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SoftwareProcess-Prototype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41" y="1125799"/>
            <a:ext cx="10107884" cy="5316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76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687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原型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/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快速原型模型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rj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560" y="1341748"/>
            <a:ext cx="5003149" cy="4896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76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687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原型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/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快速原型模型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4910" y="2207296"/>
            <a:ext cx="1003998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所谓快速原型是快速建立起来的可以在计算机上运行的程序，它所能完成的功能往往是最终产品能完成的功能的一个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子集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57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687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原型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/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快速原型模型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4911" y="1289946"/>
            <a:ext cx="10039985" cy="5324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原型模型的优势：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快速原型模型是</a:t>
            </a: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不带反馈环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的，软件产品的开发基本上是线性顺序进行的。原因如下</a:t>
            </a:r>
          </a:p>
          <a:p>
            <a:pPr marL="1257300" lvl="2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原型系统已经通过与用户交互而得到验证</a:t>
            </a:r>
          </a:p>
          <a:p>
            <a:pPr marL="1257300" lvl="2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开发人员通过建立原型系统已经学到了许多东西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利用原型能统一客户和开发人员对软件项目需求的理解，</a:t>
            </a: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有助于需求的定义和确认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；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可以考虑结合瀑布模型，二者互补性强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。用快速原型做为需求分析的一种技术，用于收集客户的真实需求，然后把客户满意了的原型再作为瀑布模型的输入，从而达到优势互补。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61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3687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原型</a:t>
            </a:r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/</a:t>
            </a:r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快速原型模型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4911" y="1422466"/>
            <a:ext cx="10039985" cy="35148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使用原型必须要注意的问题：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由于要求能够快速建立可供运行的模型，</a:t>
            </a: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原型</a:t>
            </a:r>
            <a:r>
              <a:rPr lang="zh-CN" altLang="en-US" sz="28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不可能像最终</a:t>
            </a:r>
            <a:r>
              <a:rPr lang="zh-CN" altLang="en-US" sz="28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产品一样面面俱到</a:t>
            </a: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；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客户：不可把原型当作软件的正式运行版本；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开发人员：同上。还必须牢记原型中没有考虑质量因素的部分；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使用前要与用户达成一致：原型只是模型而已。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32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软件过程</a:t>
            </a:r>
            <a:endParaRPr kumimoji="1" lang="zh-CN" altLang="en-US" sz="3200" b="1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41070" y="1750695"/>
            <a:ext cx="10039985" cy="27515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软件过程是为了获得高质量软件所需要完成的一系列任务的框架，它规定了完成各项任务的工作步骤。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lang="zh-CN" altLang="en-US" sz="3200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charset="-122"/>
              <a:ea typeface="黑体" panose="02010609060101010101" charset="-122"/>
              <a:cs typeface="+mn-ea"/>
              <a:sym typeface="+mn-ea"/>
            </a:endParaRP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ISO 9000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对过程的定义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: 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使用资源将输入转化为输出的活动所构成的系统。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7215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A Team-Based Definition of Process</a:t>
            </a:r>
            <a:endParaRPr kumimoji="1" lang="zh-CN" altLang="en-US" sz="3200" b="1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41070" y="1750695"/>
            <a:ext cx="10552591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A process defines </a:t>
            </a:r>
            <a:r>
              <a:rPr lang="en-US" altLang="zh-CN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Who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 is doing </a:t>
            </a:r>
            <a:r>
              <a:rPr lang="en-US" altLang="zh-CN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What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, </a:t>
            </a:r>
            <a:r>
              <a:rPr lang="en-US" altLang="zh-CN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When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, and </a:t>
            </a:r>
            <a:r>
              <a:rPr lang="en-US" altLang="zh-CN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How</a:t>
            </a:r>
            <a:r>
              <a:rPr lang="en-US" altLang="zh-CN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, in order to reach a certain goal. </a:t>
            </a:r>
            <a:endParaRPr lang="zh-CN" altLang="en-US" sz="3200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charset="-122"/>
              <a:ea typeface="黑体" panose="02010609060101010101" charset="-122"/>
              <a:cs typeface="+mn-ea"/>
              <a:sym typeface="+mn-ea"/>
            </a:endParaRP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069434" y="3461552"/>
            <a:ext cx="10159605" cy="1225834"/>
            <a:chOff x="1069434" y="3461552"/>
            <a:chExt cx="10159605" cy="1225834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69434" y="3527667"/>
              <a:ext cx="2402362" cy="970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764" tIns="61382" rIns="122764" bIns="61382">
              <a:spAutoFit/>
            </a:bodyPr>
            <a:lstStyle>
              <a:lvl1pPr eaLnBrk="0" hangingPunct="0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ts val="2667"/>
                </a:lnSpc>
                <a:spcBef>
                  <a:spcPts val="1200"/>
                </a:spcBef>
              </a:pPr>
              <a:r>
                <a:rPr lang="en-US" altLang="zh-CN" sz="2400" dirty="0">
                  <a:solidFill>
                    <a:srgbClr val="FF9900"/>
                  </a:solidFill>
                </a:rPr>
                <a:t>New or changed</a:t>
              </a:r>
            </a:p>
            <a:p>
              <a:pPr algn="ctr" eaLnBrk="1" hangingPunct="1">
                <a:lnSpc>
                  <a:spcPts val="2667"/>
                </a:lnSpc>
                <a:spcBef>
                  <a:spcPts val="1200"/>
                </a:spcBef>
              </a:pPr>
              <a:r>
                <a:rPr lang="en-US" altLang="zh-CN" sz="2400" dirty="0">
                  <a:solidFill>
                    <a:srgbClr val="FF9900"/>
                  </a:solidFill>
                </a:rPr>
                <a:t>requirements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8435178" y="3564837"/>
              <a:ext cx="2479306" cy="970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764" tIns="61382" rIns="122764" bIns="61382">
              <a:spAutoFit/>
            </a:bodyPr>
            <a:lstStyle>
              <a:lvl1pPr eaLnBrk="0" hangingPunct="0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ts val="2667"/>
                </a:lnSpc>
                <a:spcBef>
                  <a:spcPts val="1200"/>
                </a:spcBef>
              </a:pPr>
              <a:r>
                <a:rPr lang="en-US" altLang="zh-CN" sz="2400" dirty="0">
                  <a:solidFill>
                    <a:srgbClr val="FF9900"/>
                  </a:solidFill>
                </a:rPr>
                <a:t>New or changed </a:t>
              </a:r>
            </a:p>
            <a:p>
              <a:pPr algn="ctr" eaLnBrk="1" hangingPunct="1">
                <a:lnSpc>
                  <a:spcPts val="2667"/>
                </a:lnSpc>
                <a:spcBef>
                  <a:spcPts val="1200"/>
                </a:spcBef>
              </a:pPr>
              <a:r>
                <a:rPr lang="en-US" altLang="zh-CN" sz="2400" dirty="0">
                  <a:solidFill>
                    <a:srgbClr val="FF9900"/>
                  </a:solidFill>
                </a:rPr>
                <a:t>system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944953" y="3461552"/>
              <a:ext cx="4402094" cy="1225834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21917" tIns="60958" rIns="121917" bIns="60958" anchor="ctr"/>
            <a:lstStyle>
              <a:lvl1pPr eaLnBrk="0" hangingPunct="0"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141009" y="3593456"/>
              <a:ext cx="4009981" cy="998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764" tIns="61382" rIns="122764" bIns="61382">
              <a:spAutoFit/>
            </a:bodyPr>
            <a:lstStyle>
              <a:lvl1pPr eaLnBrk="0" hangingPunct="0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1pPr>
              <a:lvl2pPr marL="742950" indent="-285750" eaLnBrk="0" hangingPunct="0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2pPr>
              <a:lvl3pPr marL="1143000" indent="-228600" eaLnBrk="0" hangingPunct="0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3pPr>
              <a:lvl4pPr marL="1600200" indent="-228600" eaLnBrk="0" hangingPunct="0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4pPr>
              <a:lvl5pPr marL="2057400" indent="-228600" eaLnBrk="0" hangingPunct="0"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85750" algn="l"/>
                  <a:tab pos="571500" algn="l"/>
                  <a:tab pos="857250" algn="l"/>
                  <a:tab pos="1143000" algn="l"/>
                  <a:tab pos="1428750" algn="l"/>
                  <a:tab pos="1714500" algn="l"/>
                  <a:tab pos="2000250" algn="l"/>
                  <a:tab pos="2286000" algn="l"/>
                </a:tabLst>
                <a:defRPr b="1">
                  <a:solidFill>
                    <a:srgbClr val="FFFF00"/>
                  </a:solidFill>
                  <a:latin typeface="Garamond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ts val="2667"/>
                </a:lnSpc>
                <a:spcBef>
                  <a:spcPts val="1200"/>
                </a:spcBef>
              </a:pPr>
              <a:r>
                <a:rPr lang="en-US" altLang="zh-CN" sz="3200" dirty="0"/>
                <a:t>Software Engineering</a:t>
              </a:r>
            </a:p>
            <a:p>
              <a:pPr algn="ctr" eaLnBrk="1" hangingPunct="1">
                <a:lnSpc>
                  <a:spcPts val="2667"/>
                </a:lnSpc>
                <a:spcBef>
                  <a:spcPts val="1200"/>
                </a:spcBef>
              </a:pPr>
              <a:r>
                <a:rPr lang="en-US" altLang="zh-CN" sz="3200" dirty="0"/>
                <a:t>Process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1138619" y="4069705"/>
              <a:ext cx="2641256" cy="0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21917" tIns="60958" rIns="121917" bIns="60958" anchor="ctr"/>
            <a:lstStyle/>
            <a:p>
              <a:endParaRPr lang="zh-CN" alt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8384609" y="4071293"/>
              <a:ext cx="2844430" cy="0"/>
            </a:xfrm>
            <a:prstGeom prst="line">
              <a:avLst/>
            </a:prstGeom>
            <a:noFill/>
            <a:ln w="28575">
              <a:solidFill>
                <a:srgbClr val="FFC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21917" tIns="60958" rIns="121917" bIns="60958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429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瀑布模型</a:t>
            </a:r>
            <a:endParaRPr kumimoji="1" lang="zh-CN" altLang="en-US" sz="3200" b="1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rj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67" y="1341749"/>
            <a:ext cx="4211618" cy="504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rj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617" y="1341748"/>
            <a:ext cx="5189484" cy="50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68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瀑布模型特点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4911" y="1548930"/>
            <a:ext cx="10039985" cy="37240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阶段间具有顺序性和依赖性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必须等前一阶段的工作完成之后，才能开始后一阶段的工作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前一阶段的输出文档就是后一阶段的输入文档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推迟实现的观点</a:t>
            </a: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清楚地区分逻辑设计与物理设计，尽可能推迟程序的物理实现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0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瀑布模型特点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984911" y="1548930"/>
            <a:ext cx="10039985" cy="24806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质量保证的</a:t>
            </a:r>
            <a:r>
              <a:rPr lang="zh-CN" altLang="en-US" sz="32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观点</a:t>
            </a:r>
            <a:endParaRPr lang="zh-CN" altLang="en-US" sz="3200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charset="-122"/>
              <a:ea typeface="黑体" panose="02010609060101010101" charset="-122"/>
              <a:cs typeface="+mn-ea"/>
              <a:sym typeface="+mn-ea"/>
            </a:endParaRP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每个阶段都必须完成规定的文档，没有交出合格的文档就是没有完成该阶段的任务</a:t>
            </a:r>
            <a:r>
              <a:rPr lang="zh-CN" altLang="en-US" sz="28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。</a:t>
            </a:r>
            <a:endParaRPr lang="zh-CN" altLang="en-US" sz="2800" kern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charset="-122"/>
              <a:ea typeface="黑体" panose="02010609060101010101" charset="-122"/>
              <a:cs typeface="+mn-ea"/>
              <a:sym typeface="+mn-ea"/>
            </a:endParaRPr>
          </a:p>
          <a:p>
            <a:pPr marL="800100" lvl="1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每个阶段结束前都要对所完成的文档进行评审，以便尽早发现问题，改正错误。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瀑布模型优点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21"/>
          <p:cNvSpPr txBox="1"/>
          <p:nvPr/>
        </p:nvSpPr>
        <p:spPr>
          <a:xfrm>
            <a:off x="984911" y="1548930"/>
            <a:ext cx="10039985" cy="33424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可强迫开发人员采用规范的方法（例如，结构化技术）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严格地规定了每个阶段必须提交的文档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要求每个阶段交出的所有产品都必须经过质量保证小组的仔细</a:t>
            </a: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验证</a:t>
            </a:r>
            <a:endParaRPr lang="en-US" altLang="zh-CN" sz="3200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charset="-122"/>
              <a:ea typeface="黑体" panose="02010609060101010101" charset="-122"/>
              <a:cs typeface="+mn-ea"/>
              <a:sym typeface="+mn-ea"/>
            </a:endParaRP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瀑布模型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的成功在很大程度上是由于它基本上是一种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文档驱动的模型</a:t>
            </a:r>
          </a:p>
        </p:txBody>
      </p:sp>
    </p:spTree>
    <p:extLst>
      <p:ext uri="{BB962C8B-B14F-4D97-AF65-F5344CB8AC3E}">
        <p14:creationId xmlns:p14="http://schemas.microsoft.com/office/powerpoint/2010/main" val="159275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200" b="1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瀑布模型缺点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66725" y="1081996"/>
            <a:ext cx="11157828" cy="54107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要求</a:t>
            </a: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用户不经过实践就提出完整准确的需求，在许多情况下都是不切实际的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仅仅通过写在纸上的静态的规格说明，很难全面正确地认识动态的软件产品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将本来非线性的软件开发过程人为地加以线性化，不符合实际中的软件开发情况</a:t>
            </a: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软件开发耗时长，可运行版本要等到项目后期才能得到，一旦在后期发现错误，付出的代价将是巨大的</a:t>
            </a:r>
            <a:r>
              <a:rPr lang="zh-CN" altLang="en-US" sz="3200" kern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  <a:sym typeface="+mn-ea"/>
              </a:rPr>
              <a:t>。</a:t>
            </a:r>
            <a:endParaRPr lang="en-US" altLang="zh-CN" sz="3200" kern="0" dirty="0" smtClean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charset="-122"/>
              <a:ea typeface="黑体" panose="02010609060101010101" charset="-122"/>
              <a:cs typeface="+mn-ea"/>
              <a:sym typeface="+mn-ea"/>
            </a:endParaRPr>
          </a:p>
          <a:p>
            <a:pPr marL="342900" indent="-342900" fontAlgn="base">
              <a:spcBef>
                <a:spcPct val="20000"/>
              </a:spcBef>
              <a:buClr>
                <a:srgbClr val="FFCC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</a:rPr>
              <a:t>“由文档驱动”的这个事实也是瀑布模型的一个主要缺点</a:t>
            </a:r>
            <a:r>
              <a:rPr lang="en-US" altLang="zh-CN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</a:rPr>
              <a:t>,</a:t>
            </a:r>
            <a:r>
              <a:rPr lang="zh-CN" altLang="en-US" sz="3200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ea"/>
              </a:rPr>
              <a:t>这可能导致最终开发出的软件产品不能真正满足用户的需要</a:t>
            </a: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75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835660" y="246380"/>
            <a:ext cx="1215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32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V</a:t>
            </a:r>
            <a:r>
              <a:rPr kumimoji="1" lang="zh-CN" altLang="en-US" sz="3200" b="1" dirty="0" smtClean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模型</a:t>
            </a:r>
            <a:endParaRPr kumimoji="1" lang="zh-CN" altLang="en-US" sz="3200" b="1" dirty="0">
              <a:solidFill>
                <a:srgbClr val="00F2FC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六边形 1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六边形 20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890270"/>
            <a:ext cx="1240155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 descr="SoftwareProcess-V-model-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95" y="1052757"/>
            <a:ext cx="10107884" cy="542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75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914</Words>
  <Application>Microsoft Office PowerPoint</Application>
  <PresentationFormat>自定义</PresentationFormat>
  <Paragraphs>89</Paragraphs>
  <Slides>18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chy</cp:lastModifiedBy>
  <cp:revision>688</cp:revision>
  <dcterms:created xsi:type="dcterms:W3CDTF">2018-06-17T04:53:00Z</dcterms:created>
  <dcterms:modified xsi:type="dcterms:W3CDTF">2022-04-06T06:29:12Z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8F9439BADFAC4C40A0EE04BA5875F0FA</vt:lpwstr>
  </property>
  <property fmtid="{D5CDD505-2E9C-101B-9397-08002B2CF9AE}" pid="3" name="KSOProductBuildVer">
    <vt:lpwstr>2052-11.1.0.10356</vt:lpwstr>
  </property>
</Properties>
</file>