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1"/>
  </p:notesMasterIdLst>
  <p:handoutMasterIdLst>
    <p:handoutMasterId r:id="rId42"/>
  </p:handoutMasterIdLst>
  <p:sldIdLst>
    <p:sldId id="359" r:id="rId2"/>
    <p:sldId id="451" r:id="rId3"/>
    <p:sldId id="467" r:id="rId4"/>
    <p:sldId id="487" r:id="rId5"/>
    <p:sldId id="488" r:id="rId6"/>
    <p:sldId id="489" r:id="rId7"/>
    <p:sldId id="486" r:id="rId8"/>
    <p:sldId id="470" r:id="rId9"/>
    <p:sldId id="471" r:id="rId10"/>
    <p:sldId id="473" r:id="rId11"/>
    <p:sldId id="490" r:id="rId12"/>
    <p:sldId id="491" r:id="rId13"/>
    <p:sldId id="492" r:id="rId14"/>
    <p:sldId id="493" r:id="rId15"/>
    <p:sldId id="494" r:id="rId16"/>
    <p:sldId id="495" r:id="rId17"/>
    <p:sldId id="532" r:id="rId18"/>
    <p:sldId id="533" r:id="rId19"/>
    <p:sldId id="534" r:id="rId20"/>
    <p:sldId id="496" r:id="rId21"/>
    <p:sldId id="497" r:id="rId22"/>
    <p:sldId id="520" r:id="rId23"/>
    <p:sldId id="521" r:id="rId24"/>
    <p:sldId id="522" r:id="rId25"/>
    <p:sldId id="523" r:id="rId26"/>
    <p:sldId id="498" r:id="rId27"/>
    <p:sldId id="531" r:id="rId28"/>
    <p:sldId id="529" r:id="rId29"/>
    <p:sldId id="530" r:id="rId30"/>
    <p:sldId id="538" r:id="rId31"/>
    <p:sldId id="535" r:id="rId32"/>
    <p:sldId id="536" r:id="rId33"/>
    <p:sldId id="502" r:id="rId34"/>
    <p:sldId id="505" r:id="rId35"/>
    <p:sldId id="511" r:id="rId36"/>
    <p:sldId id="512" r:id="rId37"/>
    <p:sldId id="513" r:id="rId38"/>
    <p:sldId id="514" r:id="rId39"/>
    <p:sldId id="515" r:id="rId40"/>
  </p:sldIdLst>
  <p:sldSz cx="12192000" cy="6858000"/>
  <p:notesSz cx="6858000" cy="9144000"/>
  <p:custDataLst>
    <p:tags r:id="rId4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2FC"/>
    <a:srgbClr val="FFFF00"/>
    <a:srgbClr val="01FDFC"/>
    <a:srgbClr val="5BE70D"/>
    <a:srgbClr val="FF9900"/>
    <a:srgbClr val="306AE4"/>
    <a:srgbClr val="0555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70" autoAdjust="0"/>
    <p:restoredTop sz="94682"/>
  </p:normalViewPr>
  <p:slideViewPr>
    <p:cSldViewPr snapToGrid="0" snapToObjects="1">
      <p:cViewPr>
        <p:scale>
          <a:sx n="80" d="100"/>
          <a:sy n="80" d="100"/>
        </p:scale>
        <p:origin x="-103" y="-233"/>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200" d="100"/>
        <a:sy n="200" d="100"/>
      </p:scale>
      <p:origin x="0" y="0"/>
    </p:cViewPr>
  </p:sorterViewPr>
  <p:notesViewPr>
    <p:cSldViewPr snapToGrid="0" snapToObjects="1">
      <p:cViewPr varScale="1">
        <p:scale>
          <a:sx n="60" d="100"/>
          <a:sy n="60" d="100"/>
        </p:scale>
        <p:origin x="-2547"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84B3C7D-7ED1-A34F-BCFC-1C01389AE58C}" type="datetimeFigureOut">
              <a:rPr kumimoji="1" lang="zh-CN" altLang="en-US" smtClean="0"/>
              <a:t>2023/3/3</a:t>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CED8CE-3D9F-CA47-A17E-9AD879C3B1C0}" type="slidenum">
              <a:rPr kumimoji="1" lang="zh-CN" altLang="en-US" smtClean="0"/>
              <a:t>‹#›</a:t>
            </a:fld>
            <a:endParaRPr kumimoji="1" lang="zh-CN" altLang="en-US"/>
          </a:p>
        </p:txBody>
      </p:sp>
    </p:spTree>
    <p:extLst>
      <p:ext uri="{BB962C8B-B14F-4D97-AF65-F5344CB8AC3E}">
        <p14:creationId xmlns:p14="http://schemas.microsoft.com/office/powerpoint/2010/main" val="931317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ACF2CF-5EF1-D24F-8F8B-C67282AA038A}" type="datetimeFigureOut">
              <a:rPr kumimoji="1" lang="zh-CN" altLang="en-US" smtClean="0"/>
              <a:t>2023/3/3</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F70782-008B-5B48-B01C-A994AC4AA046}" type="slidenum">
              <a:rPr kumimoji="1" lang="zh-CN" altLang="en-US" smtClean="0"/>
              <a:t>‹#›</a:t>
            </a:fld>
            <a:endParaRPr kumimoji="1" lang="zh-CN" altLang="en-US"/>
          </a:p>
        </p:txBody>
      </p:sp>
    </p:spTree>
    <p:extLst>
      <p:ext uri="{BB962C8B-B14F-4D97-AF65-F5344CB8AC3E}">
        <p14:creationId xmlns:p14="http://schemas.microsoft.com/office/powerpoint/2010/main" val="4000588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2E3AE05-7DD1-4AF0-924E-BEEA496F3737}" type="slidenum">
              <a:rPr lang="zh-CN" altLang="en-US" smtClean="0"/>
              <a:t>33</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34</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35</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36</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37</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38</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图片 3" descr="logo"/>
          <p:cNvPicPr>
            <a:picLocks noChangeAspect="1"/>
          </p:cNvPicPr>
          <p:nvPr userDrawn="1"/>
        </p:nvPicPr>
        <p:blipFill>
          <a:blip r:embed="rId3"/>
          <a:stretch>
            <a:fillRect/>
          </a:stretch>
        </p:blipFill>
        <p:spPr>
          <a:xfrm>
            <a:off x="10899775" y="0"/>
            <a:ext cx="1292225" cy="88138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图片 3" descr="logo"/>
          <p:cNvPicPr>
            <a:picLocks noChangeAspect="1"/>
          </p:cNvPicPr>
          <p:nvPr userDrawn="1"/>
        </p:nvPicPr>
        <p:blipFill>
          <a:blip r:embed="rId3"/>
          <a:stretch>
            <a:fillRect/>
          </a:stretch>
        </p:blipFill>
        <p:spPr>
          <a:xfrm>
            <a:off x="10899775" y="0"/>
            <a:ext cx="1292225" cy="881380"/>
          </a:xfrm>
          <a:prstGeom prst="rect">
            <a:avLst/>
          </a:prstGeom>
        </p:spPr>
      </p:pic>
    </p:spTree>
    <p:extLst>
      <p:ext uri="{BB962C8B-B14F-4D97-AF65-F5344CB8AC3E}">
        <p14:creationId xmlns:p14="http://schemas.microsoft.com/office/powerpoint/2010/main" val="2666209931"/>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项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4" r:id="rId2"/>
    <p:sldLayoutId id="2147483650" r:id="rId3"/>
    <p:sldLayoutId id="2147483651" r:id="rId4"/>
    <p:sldLayoutId id="2147483653" r:id="rId5"/>
  </p:sldLayoutIdLst>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5.xml"/><Relationship Id="rId5" Type="http://schemas.openxmlformats.org/officeDocument/2006/relationships/image" Target="../media/image2.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文本框 5"/>
          <p:cNvSpPr txBox="1"/>
          <p:nvPr/>
        </p:nvSpPr>
        <p:spPr>
          <a:xfrm>
            <a:off x="2192123" y="2488565"/>
            <a:ext cx="7064611" cy="1200329"/>
          </a:xfrm>
          <a:prstGeom prst="rect">
            <a:avLst/>
          </a:prstGeom>
          <a:noFill/>
        </p:spPr>
        <p:txBody>
          <a:bodyPr wrap="square" rtlCol="0">
            <a:spAutoFit/>
          </a:bodyPr>
          <a:lstStyle/>
          <a:p>
            <a:pPr algn="ctr"/>
            <a:r>
              <a:rPr kumimoji="1" lang="zh-CN" altLang="en-US" sz="7200" b="1" dirty="0" smtClean="0">
                <a:solidFill>
                  <a:schemeClr val="bg1"/>
                </a:solidFill>
                <a:latin typeface="黑体" panose="02010609060101010101" charset="-122"/>
                <a:ea typeface="黑体" panose="02010609060101010101" charset="-122"/>
              </a:rPr>
              <a:t>软件过程（</a:t>
            </a:r>
            <a:r>
              <a:rPr kumimoji="1" lang="en-US" altLang="zh-CN" sz="7200" b="1" dirty="0" smtClean="0">
                <a:solidFill>
                  <a:schemeClr val="bg1"/>
                </a:solidFill>
                <a:latin typeface="黑体" panose="02010609060101010101" charset="-122"/>
                <a:ea typeface="黑体" panose="02010609060101010101" charset="-122"/>
              </a:rPr>
              <a:t>3</a:t>
            </a:r>
            <a:r>
              <a:rPr kumimoji="1" lang="zh-CN" altLang="en-US" sz="7200" b="1" dirty="0" smtClean="0">
                <a:solidFill>
                  <a:schemeClr val="bg1"/>
                </a:solidFill>
                <a:latin typeface="黑体" panose="02010609060101010101" charset="-122"/>
                <a:ea typeface="黑体" panose="02010609060101010101" charset="-122"/>
              </a:rPr>
              <a:t>）</a:t>
            </a:r>
            <a:endParaRPr kumimoji="1" lang="zh-CN" altLang="en-US" sz="7200" b="1" dirty="0">
              <a:solidFill>
                <a:schemeClr val="bg1"/>
              </a:solidFill>
              <a:latin typeface="黑体" panose="02010609060101010101" charset="-122"/>
              <a:ea typeface="黑体" panose="02010609060101010101" charset="-122"/>
            </a:endParaRPr>
          </a:p>
        </p:txBody>
      </p:sp>
      <p:pic>
        <p:nvPicPr>
          <p:cNvPr id="2" name="图片 1" descr="吉大校标（白）"/>
          <p:cNvPicPr>
            <a:picLocks noChangeAspect="1"/>
          </p:cNvPicPr>
          <p:nvPr/>
        </p:nvPicPr>
        <p:blipFill>
          <a:blip r:embed="rId4"/>
          <a:stretch>
            <a:fillRect/>
          </a:stretch>
        </p:blipFill>
        <p:spPr>
          <a:xfrm>
            <a:off x="112395" y="170815"/>
            <a:ext cx="2358390" cy="719455"/>
          </a:xfrm>
          <a:prstGeom prst="rect">
            <a:avLst/>
          </a:prstGeom>
        </p:spPr>
      </p:pic>
      <p:pic>
        <p:nvPicPr>
          <p:cNvPr id="4" name="图片 3" descr="logo"/>
          <p:cNvPicPr>
            <a:picLocks noChangeAspect="1"/>
          </p:cNvPicPr>
          <p:nvPr/>
        </p:nvPicPr>
        <p:blipFill>
          <a:blip r:embed="rId5"/>
          <a:stretch>
            <a:fillRect/>
          </a:stretch>
        </p:blipFill>
        <p:spPr>
          <a:xfrm>
            <a:off x="10899775" y="0"/>
            <a:ext cx="1292225" cy="88138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6865982" cy="584775"/>
          </a:xfrm>
          <a:prstGeom prst="rect">
            <a:avLst/>
          </a:prstGeom>
          <a:noFill/>
        </p:spPr>
        <p:txBody>
          <a:bodyPr wrap="none" rtlCol="0">
            <a:spAutoFit/>
          </a:bodyPr>
          <a:lstStyle/>
          <a:p>
            <a:pPr lvl="0"/>
            <a:r>
              <a:rPr kumimoji="1" lang="en-US" altLang="zh-CN" sz="3200" b="1" dirty="0">
                <a:solidFill>
                  <a:srgbClr val="00F2FC"/>
                </a:solidFill>
                <a:latin typeface="Times New Roman" panose="02020603050405020304" pitchFamily="18" charset="0"/>
                <a:ea typeface="黑体" panose="02010609060101010101" charset="-122"/>
                <a:cs typeface="Times New Roman" panose="02020603050405020304" pitchFamily="18" charset="0"/>
                <a:sym typeface="+mn-ea"/>
              </a:rPr>
              <a:t>Iterative Development Characteristics</a:t>
            </a:r>
            <a:endParaRPr kumimoji="1" lang="zh-CN" altLang="en-US" sz="3200" b="1" dirty="0">
              <a:solidFill>
                <a:srgbClr val="00F2FC"/>
              </a:solidFill>
              <a:latin typeface="Times New Roman" panose="02020603050405020304" pitchFamily="18" charset="0"/>
              <a:ea typeface="黑体" panose="02010609060101010101" charset="-122"/>
              <a:cs typeface="Times New Roman" panose="02020603050405020304" pitchFamily="18" charset="0"/>
              <a:sym typeface="+mn-ea"/>
            </a:endParaRP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文本框 21"/>
          <p:cNvSpPr txBox="1"/>
          <p:nvPr/>
        </p:nvSpPr>
        <p:spPr>
          <a:xfrm>
            <a:off x="984911" y="1548930"/>
            <a:ext cx="10765723" cy="3539430"/>
          </a:xfrm>
          <a:prstGeom prst="rect">
            <a:avLst/>
          </a:prstGeom>
          <a:noFill/>
        </p:spPr>
        <p:txBody>
          <a:bodyPr wrap="square" rtlCol="0" anchor="t">
            <a:spAutoFit/>
          </a:bodyPr>
          <a:lstStyle/>
          <a:p>
            <a:pPr marL="342900" indent="-342900" fontAlgn="base">
              <a:spcBef>
                <a:spcPct val="20000"/>
              </a:spcBef>
              <a:buClr>
                <a:srgbClr val="FFCC00"/>
              </a:buClr>
              <a:buSzPct val="70000"/>
              <a:buFont typeface="Wingdings" panose="05000000000000000000" pitchFamily="2" charset="2"/>
              <a:buChar char="n"/>
              <a:defRPr/>
            </a:pPr>
            <a:r>
              <a:rPr lang="en-US" altLang="zh-CN" sz="32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Critical risks are resolved before making large investments </a:t>
            </a:r>
          </a:p>
          <a:p>
            <a:pPr marL="342900" indent="-342900" fontAlgn="base">
              <a:spcBef>
                <a:spcPct val="20000"/>
              </a:spcBef>
              <a:buClr>
                <a:srgbClr val="FFCC00"/>
              </a:buClr>
              <a:buSzPct val="70000"/>
              <a:buFont typeface="Wingdings" panose="05000000000000000000" pitchFamily="2" charset="2"/>
              <a:buChar char="n"/>
              <a:defRPr/>
            </a:pPr>
            <a:r>
              <a:rPr lang="en-US" altLang="zh-CN" sz="32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Initial iterations enable early user feedback  </a:t>
            </a:r>
          </a:p>
          <a:p>
            <a:pPr marL="342900" indent="-342900" fontAlgn="base">
              <a:spcBef>
                <a:spcPct val="20000"/>
              </a:spcBef>
              <a:buClr>
                <a:srgbClr val="FFCC00"/>
              </a:buClr>
              <a:buSzPct val="70000"/>
              <a:buFont typeface="Wingdings" panose="05000000000000000000" pitchFamily="2" charset="2"/>
              <a:buChar char="n"/>
              <a:defRPr/>
            </a:pPr>
            <a:r>
              <a:rPr lang="en-US" altLang="zh-CN" sz="32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Testing and integration are continuous </a:t>
            </a:r>
          </a:p>
          <a:p>
            <a:pPr marL="342900" indent="-342900" fontAlgn="base">
              <a:spcBef>
                <a:spcPct val="20000"/>
              </a:spcBef>
              <a:buClr>
                <a:srgbClr val="FFCC00"/>
              </a:buClr>
              <a:buSzPct val="70000"/>
              <a:buFont typeface="Wingdings" panose="05000000000000000000" pitchFamily="2" charset="2"/>
              <a:buChar char="n"/>
              <a:defRPr/>
            </a:pPr>
            <a:r>
              <a:rPr lang="en-US" altLang="zh-CN" sz="32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Objective milestones provide short-term focus</a:t>
            </a:r>
          </a:p>
          <a:p>
            <a:pPr marL="342900" indent="-342900" fontAlgn="base">
              <a:spcBef>
                <a:spcPct val="20000"/>
              </a:spcBef>
              <a:buClr>
                <a:srgbClr val="FFCC00"/>
              </a:buClr>
              <a:buSzPct val="70000"/>
              <a:buFont typeface="Wingdings" panose="05000000000000000000" pitchFamily="2" charset="2"/>
              <a:buChar char="n"/>
              <a:defRPr/>
            </a:pPr>
            <a:r>
              <a:rPr lang="en-US" altLang="zh-CN" sz="32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Progress is measured by assessing implementations</a:t>
            </a:r>
          </a:p>
          <a:p>
            <a:pPr marL="342900" indent="-342900" fontAlgn="base">
              <a:spcBef>
                <a:spcPct val="20000"/>
              </a:spcBef>
              <a:buClr>
                <a:srgbClr val="FFCC00"/>
              </a:buClr>
              <a:buSzPct val="70000"/>
              <a:buFont typeface="Wingdings" panose="05000000000000000000" pitchFamily="2" charset="2"/>
              <a:buChar char="n"/>
              <a:defRPr/>
            </a:pPr>
            <a:r>
              <a:rPr lang="en-US" altLang="zh-CN" sz="32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Partial implementations can be deployed</a:t>
            </a:r>
          </a:p>
        </p:txBody>
      </p:sp>
    </p:spTree>
    <p:extLst>
      <p:ext uri="{BB962C8B-B14F-4D97-AF65-F5344CB8AC3E}">
        <p14:creationId xmlns:p14="http://schemas.microsoft.com/office/powerpoint/2010/main" val="15927543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5615383" cy="584775"/>
          </a:xfrm>
          <a:prstGeom prst="rect">
            <a:avLst/>
          </a:prstGeom>
          <a:noFill/>
        </p:spPr>
        <p:txBody>
          <a:bodyPr wrap="none" rtlCol="0">
            <a:spAutoFit/>
          </a:bodyPr>
          <a:lstStyle/>
          <a:p>
            <a:pPr lvl="0"/>
            <a:r>
              <a:rPr kumimoji="1" lang="en-US" altLang="zh-CN" sz="3200" b="1" dirty="0">
                <a:solidFill>
                  <a:srgbClr val="00F2FC"/>
                </a:solidFill>
                <a:latin typeface="Times New Roman" panose="02020603050405020304" pitchFamily="18" charset="0"/>
                <a:ea typeface="黑体" panose="02010609060101010101" charset="-122"/>
                <a:cs typeface="Times New Roman" panose="02020603050405020304" pitchFamily="18" charset="0"/>
                <a:sym typeface="+mn-ea"/>
              </a:rPr>
              <a:t>2.  Manage Your Requirements</a:t>
            </a:r>
            <a:endParaRPr kumimoji="1" lang="zh-CN" altLang="en-US" sz="3200" b="1" dirty="0">
              <a:solidFill>
                <a:srgbClr val="00F2FC"/>
              </a:solidFill>
              <a:latin typeface="Times New Roman" panose="02020603050405020304" pitchFamily="18" charset="0"/>
              <a:ea typeface="黑体" panose="02010609060101010101" charset="-122"/>
              <a:cs typeface="Times New Roman" panose="02020603050405020304" pitchFamily="18" charset="0"/>
              <a:sym typeface="+mn-ea"/>
            </a:endParaRP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文本框 21"/>
          <p:cNvSpPr txBox="1"/>
          <p:nvPr/>
        </p:nvSpPr>
        <p:spPr>
          <a:xfrm>
            <a:off x="813542" y="1072680"/>
            <a:ext cx="10681772" cy="1791260"/>
          </a:xfrm>
          <a:prstGeom prst="rect">
            <a:avLst/>
          </a:prstGeom>
          <a:noFill/>
        </p:spPr>
        <p:txBody>
          <a:bodyPr wrap="square" rtlCol="0" anchor="t">
            <a:spAutoFit/>
          </a:bodyPr>
          <a:lstStyle/>
          <a:p>
            <a:pPr marL="342900" indent="-342900" fontAlgn="base">
              <a:spcBef>
                <a:spcPct val="20000"/>
              </a:spcBef>
              <a:buClr>
                <a:srgbClr val="FFCC00"/>
              </a:buClr>
              <a:buSzPct val="70000"/>
              <a:buFont typeface="Wingdings" panose="05000000000000000000" pitchFamily="2" charset="2"/>
              <a:buChar char="n"/>
              <a:defRPr/>
            </a:pPr>
            <a:r>
              <a:rPr lang="en-US" altLang="zh-CN" sz="24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Elicit, organize, and document required functionality and constraints</a:t>
            </a:r>
          </a:p>
          <a:p>
            <a:pPr marL="342900" indent="-342900" fontAlgn="base">
              <a:spcBef>
                <a:spcPct val="20000"/>
              </a:spcBef>
              <a:buClr>
                <a:srgbClr val="FFCC00"/>
              </a:buClr>
              <a:buSzPct val="70000"/>
              <a:buFont typeface="Wingdings" panose="05000000000000000000" pitchFamily="2" charset="2"/>
              <a:buChar char="n"/>
              <a:defRPr/>
            </a:pPr>
            <a:r>
              <a:rPr lang="en-US" altLang="zh-CN" sz="24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Track and document tradeoffs and decisions </a:t>
            </a:r>
          </a:p>
          <a:p>
            <a:pPr marL="342900" indent="-342900" fontAlgn="base">
              <a:spcBef>
                <a:spcPct val="20000"/>
              </a:spcBef>
              <a:buClr>
                <a:srgbClr val="FFCC00"/>
              </a:buClr>
              <a:buSzPct val="70000"/>
              <a:buFont typeface="Wingdings" panose="05000000000000000000" pitchFamily="2" charset="2"/>
              <a:buChar char="n"/>
              <a:defRPr/>
            </a:pPr>
            <a:r>
              <a:rPr lang="en-US" altLang="zh-CN" sz="24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Business requirements are easily captured and communicated through use cases</a:t>
            </a:r>
          </a:p>
          <a:p>
            <a:pPr marL="342900" indent="-342900" fontAlgn="base">
              <a:spcBef>
                <a:spcPct val="20000"/>
              </a:spcBef>
              <a:buClr>
                <a:srgbClr val="FFCC00"/>
              </a:buClr>
              <a:buSzPct val="70000"/>
              <a:buFont typeface="Wingdings" panose="05000000000000000000" pitchFamily="2" charset="2"/>
              <a:buChar char="n"/>
              <a:defRPr/>
            </a:pPr>
            <a:r>
              <a:rPr lang="en-US" altLang="zh-CN" sz="24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Use cases are important planning instruments</a:t>
            </a: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8540" y="3151890"/>
            <a:ext cx="9575768" cy="286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94125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1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123"/>
                                        </p:tgtEl>
                                        <p:attrNameLst>
                                          <p:attrName>style.visibility</p:attrName>
                                        </p:attrNameLst>
                                      </p:cBhvr>
                                      <p:to>
                                        <p:strVal val="visible"/>
                                      </p:to>
                                    </p:set>
                                    <p:animEffect transition="in" filter="wipe(up)">
                                      <p:cBhvr>
                                        <p:cTn id="12" dur="1000"/>
                                        <p:tgtEl>
                                          <p:spTgt spid="5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7841615" cy="584775"/>
          </a:xfrm>
          <a:prstGeom prst="rect">
            <a:avLst/>
          </a:prstGeom>
          <a:noFill/>
        </p:spPr>
        <p:txBody>
          <a:bodyPr wrap="square" rtlCol="0">
            <a:spAutoFit/>
          </a:bodyPr>
          <a:lstStyle/>
          <a:p>
            <a:pPr lvl="0"/>
            <a:r>
              <a:rPr kumimoji="1" lang="en-US" altLang="zh-CN" sz="3200" b="1" dirty="0">
                <a:solidFill>
                  <a:srgbClr val="00F2FC"/>
                </a:solidFill>
                <a:latin typeface="Times New Roman" panose="02020603050405020304" pitchFamily="18" charset="0"/>
                <a:ea typeface="黑体" panose="02010609060101010101" charset="-122"/>
                <a:cs typeface="Times New Roman" panose="02020603050405020304" pitchFamily="18" charset="0"/>
                <a:sym typeface="+mn-ea"/>
              </a:rPr>
              <a:t>3.  Employ Component-based </a:t>
            </a:r>
            <a:r>
              <a:rPr kumimoji="1" lang="en-US" altLang="zh-CN" sz="3200" b="1" dirty="0" smtClean="0">
                <a:solidFill>
                  <a:srgbClr val="00F2FC"/>
                </a:solidFill>
                <a:latin typeface="Times New Roman" panose="02020603050405020304" pitchFamily="18" charset="0"/>
                <a:ea typeface="黑体" panose="02010609060101010101" charset="-122"/>
                <a:cs typeface="Times New Roman" panose="02020603050405020304" pitchFamily="18" charset="0"/>
                <a:sym typeface="+mn-ea"/>
              </a:rPr>
              <a:t> Architecture</a:t>
            </a:r>
            <a:endParaRPr kumimoji="1" lang="zh-CN" altLang="en-US" sz="3200" b="1" dirty="0">
              <a:solidFill>
                <a:srgbClr val="00F2FC"/>
              </a:solidFill>
              <a:latin typeface="Times New Roman" panose="02020603050405020304" pitchFamily="18" charset="0"/>
              <a:ea typeface="黑体" panose="02010609060101010101" charset="-122"/>
              <a:cs typeface="Times New Roman" panose="02020603050405020304" pitchFamily="18" charset="0"/>
              <a:sym typeface="+mn-ea"/>
            </a:endParaRP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文本框 21"/>
          <p:cNvSpPr txBox="1"/>
          <p:nvPr/>
        </p:nvSpPr>
        <p:spPr>
          <a:xfrm>
            <a:off x="1105967" y="949597"/>
            <a:ext cx="10039985" cy="2677656"/>
          </a:xfrm>
          <a:prstGeom prst="rect">
            <a:avLst/>
          </a:prstGeom>
          <a:noFill/>
        </p:spPr>
        <p:txBody>
          <a:bodyPr wrap="square" rtlCol="0" anchor="t">
            <a:spAutoFit/>
          </a:bodyPr>
          <a:lstStyle/>
          <a:p>
            <a:pPr marL="342900" indent="-342900" fontAlgn="base">
              <a:spcBef>
                <a:spcPct val="20000"/>
              </a:spcBef>
              <a:buClr>
                <a:srgbClr val="FFCC00"/>
              </a:buClr>
              <a:buSzPct val="70000"/>
              <a:buFont typeface="Wingdings" panose="05000000000000000000" pitchFamily="2" charset="2"/>
              <a:buChar char="n"/>
              <a:defRPr/>
            </a:pPr>
            <a:r>
              <a:rPr lang="en-US" altLang="zh-CN" sz="24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Design, implement and test your architecture up-front!</a:t>
            </a:r>
          </a:p>
          <a:p>
            <a:pPr marL="342900" indent="-342900" fontAlgn="base">
              <a:spcBef>
                <a:spcPct val="20000"/>
              </a:spcBef>
              <a:buClr>
                <a:srgbClr val="FFCC00"/>
              </a:buClr>
              <a:buSzPct val="70000"/>
              <a:buFont typeface="Wingdings" panose="05000000000000000000" pitchFamily="2" charset="2"/>
              <a:buChar char="n"/>
              <a:defRPr/>
            </a:pPr>
            <a:r>
              <a:rPr lang="en-US" altLang="zh-CN" sz="24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A systematic approach to define a “good” architecture</a:t>
            </a:r>
          </a:p>
          <a:p>
            <a:pPr marL="800100" lvl="1" indent="-342900" fontAlgn="base">
              <a:spcBef>
                <a:spcPct val="20000"/>
              </a:spcBef>
              <a:buClr>
                <a:srgbClr val="FFCC00"/>
              </a:buClr>
              <a:buSzPct val="70000"/>
              <a:buFont typeface="Wingdings" panose="05000000000000000000" pitchFamily="2" charset="2"/>
              <a:buChar char="n"/>
              <a:defRPr/>
            </a:pPr>
            <a:r>
              <a:rPr lang="en-US" altLang="zh-CN" sz="24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resilient to change by using well-defined interfaces</a:t>
            </a:r>
          </a:p>
          <a:p>
            <a:pPr marL="800100" lvl="1" indent="-342900" fontAlgn="base">
              <a:spcBef>
                <a:spcPct val="20000"/>
              </a:spcBef>
              <a:buClr>
                <a:srgbClr val="FFCC00"/>
              </a:buClr>
              <a:buSzPct val="70000"/>
              <a:buFont typeface="Wingdings" panose="05000000000000000000" pitchFamily="2" charset="2"/>
              <a:buChar char="n"/>
              <a:defRPr/>
            </a:pPr>
            <a:r>
              <a:rPr lang="en-US" altLang="zh-CN" sz="24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by using and reverse engineering components</a:t>
            </a:r>
          </a:p>
          <a:p>
            <a:pPr marL="800100" lvl="1" indent="-342900" fontAlgn="base">
              <a:spcBef>
                <a:spcPct val="20000"/>
              </a:spcBef>
              <a:buClr>
                <a:srgbClr val="FFCC00"/>
              </a:buClr>
              <a:buSzPct val="70000"/>
              <a:buFont typeface="Wingdings" panose="05000000000000000000" pitchFamily="2" charset="2"/>
              <a:buChar char="n"/>
              <a:defRPr/>
            </a:pPr>
            <a:r>
              <a:rPr lang="en-US" altLang="zh-CN" sz="24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derived from top rank use cases</a:t>
            </a:r>
          </a:p>
          <a:p>
            <a:pPr marL="800100" lvl="1" indent="-342900" fontAlgn="base">
              <a:spcBef>
                <a:spcPct val="20000"/>
              </a:spcBef>
              <a:buClr>
                <a:srgbClr val="FFCC00"/>
              </a:buClr>
              <a:buSzPct val="70000"/>
              <a:buFont typeface="Wingdings" panose="05000000000000000000" pitchFamily="2" charset="2"/>
              <a:buChar char="n"/>
              <a:defRPr/>
            </a:pPr>
            <a:r>
              <a:rPr lang="en-US" altLang="zh-CN" sz="24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intuitively understandable</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4821" y="3740069"/>
            <a:ext cx="6969125" cy="260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94125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wheel(1)">
                                      <p:cBhvr>
                                        <p:cTn id="7" dur="1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4998804" cy="584775"/>
          </a:xfrm>
          <a:prstGeom prst="rect">
            <a:avLst/>
          </a:prstGeom>
          <a:noFill/>
        </p:spPr>
        <p:txBody>
          <a:bodyPr wrap="none" rtlCol="0">
            <a:spAutoFit/>
          </a:bodyPr>
          <a:lstStyle/>
          <a:p>
            <a:pPr lvl="0"/>
            <a:r>
              <a:rPr kumimoji="1" lang="en-US" altLang="zh-CN" sz="3200" b="1" dirty="0">
                <a:solidFill>
                  <a:srgbClr val="00F2FC"/>
                </a:solidFill>
                <a:latin typeface="Times New Roman" panose="02020603050405020304" pitchFamily="18" charset="0"/>
                <a:ea typeface="黑体" panose="02010609060101010101" charset="-122"/>
                <a:cs typeface="Times New Roman" panose="02020603050405020304" pitchFamily="18" charset="0"/>
                <a:sym typeface="+mn-ea"/>
              </a:rPr>
              <a:t>4.  Model Software Visually</a:t>
            </a:r>
            <a:endParaRPr kumimoji="1" lang="zh-CN" altLang="en-US" sz="3200" b="1" dirty="0">
              <a:solidFill>
                <a:srgbClr val="00F2FC"/>
              </a:solidFill>
              <a:latin typeface="Times New Roman" panose="02020603050405020304" pitchFamily="18" charset="0"/>
              <a:ea typeface="黑体" panose="02010609060101010101" charset="-122"/>
              <a:cs typeface="Times New Roman" panose="02020603050405020304" pitchFamily="18" charset="0"/>
              <a:sym typeface="+mn-ea"/>
            </a:endParaRP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文本框 21"/>
          <p:cNvSpPr txBox="1"/>
          <p:nvPr/>
        </p:nvSpPr>
        <p:spPr>
          <a:xfrm>
            <a:off x="546550" y="1120305"/>
            <a:ext cx="10039985" cy="2505301"/>
          </a:xfrm>
          <a:prstGeom prst="rect">
            <a:avLst/>
          </a:prstGeom>
          <a:noFill/>
        </p:spPr>
        <p:txBody>
          <a:bodyPr wrap="square" rtlCol="0" anchor="t">
            <a:spAutoFit/>
          </a:bodyPr>
          <a:lstStyle/>
          <a:p>
            <a:pPr marL="342900" indent="-342900" fontAlgn="base">
              <a:spcBef>
                <a:spcPct val="20000"/>
              </a:spcBef>
              <a:buClr>
                <a:srgbClr val="FFCC00"/>
              </a:buClr>
              <a:buSzPct val="70000"/>
              <a:buFont typeface="Wingdings" panose="05000000000000000000" pitchFamily="2" charset="2"/>
              <a:buChar char="n"/>
              <a:defRPr/>
            </a:pPr>
            <a:r>
              <a:rPr lang="en-US" altLang="zh-CN"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Capture the structure and behavior of architectures and components</a:t>
            </a:r>
          </a:p>
          <a:p>
            <a:pPr marL="342900" indent="-342900" fontAlgn="base">
              <a:spcBef>
                <a:spcPct val="20000"/>
              </a:spcBef>
              <a:buClr>
                <a:srgbClr val="FFCC00"/>
              </a:buClr>
              <a:buSzPct val="70000"/>
              <a:buFont typeface="Wingdings" panose="05000000000000000000" pitchFamily="2" charset="2"/>
              <a:buChar char="n"/>
              <a:defRPr/>
            </a:pPr>
            <a:r>
              <a:rPr lang="en-US" altLang="zh-CN"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Show how the elements of the system fit together</a:t>
            </a:r>
          </a:p>
          <a:p>
            <a:pPr marL="342900" indent="-342900" fontAlgn="base">
              <a:spcBef>
                <a:spcPct val="20000"/>
              </a:spcBef>
              <a:buClr>
                <a:srgbClr val="FFCC00"/>
              </a:buClr>
              <a:buSzPct val="70000"/>
              <a:buFont typeface="Wingdings" panose="05000000000000000000" pitchFamily="2" charset="2"/>
              <a:buChar char="n"/>
              <a:defRPr/>
            </a:pPr>
            <a:r>
              <a:rPr lang="en-US" altLang="zh-CN"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Maintain consistency between a design and its implementation</a:t>
            </a:r>
          </a:p>
          <a:p>
            <a:pPr marL="342900" indent="-342900" fontAlgn="base">
              <a:spcBef>
                <a:spcPct val="20000"/>
              </a:spcBef>
              <a:buClr>
                <a:srgbClr val="FFCC00"/>
              </a:buClr>
              <a:buSzPct val="70000"/>
              <a:buFont typeface="Wingdings" panose="05000000000000000000" pitchFamily="2" charset="2"/>
              <a:buChar char="n"/>
              <a:defRPr/>
            </a:pPr>
            <a:r>
              <a:rPr lang="en-US" altLang="zh-CN"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Promote unambiguous communication</a:t>
            </a:r>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3625606"/>
            <a:ext cx="8199437" cy="268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94125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7171"/>
                                        </p:tgtEl>
                                        <p:attrNameLst>
                                          <p:attrName>style.visibility</p:attrName>
                                        </p:attrNameLst>
                                      </p:cBhvr>
                                      <p:to>
                                        <p:strVal val="visible"/>
                                      </p:to>
                                    </p:set>
                                    <p:anim calcmode="lin" valueType="num">
                                      <p:cBhvr additive="base">
                                        <p:cTn id="7" dur="1250" fill="hold"/>
                                        <p:tgtEl>
                                          <p:spTgt spid="7171"/>
                                        </p:tgtEl>
                                        <p:attrNameLst>
                                          <p:attrName>ppt_x</p:attrName>
                                        </p:attrNameLst>
                                      </p:cBhvr>
                                      <p:tavLst>
                                        <p:tav tm="0">
                                          <p:val>
                                            <p:strVal val="1+#ppt_w/2"/>
                                          </p:val>
                                        </p:tav>
                                        <p:tav tm="100000">
                                          <p:val>
                                            <p:strVal val="#ppt_x"/>
                                          </p:val>
                                        </p:tav>
                                      </p:tavLst>
                                    </p:anim>
                                    <p:anim calcmode="lin" valueType="num">
                                      <p:cBhvr additive="base">
                                        <p:cTn id="8" dur="1250" fill="hold"/>
                                        <p:tgtEl>
                                          <p:spTgt spid="71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4860946" cy="584775"/>
          </a:xfrm>
          <a:prstGeom prst="rect">
            <a:avLst/>
          </a:prstGeom>
          <a:noFill/>
        </p:spPr>
        <p:txBody>
          <a:bodyPr wrap="none" rtlCol="0">
            <a:spAutoFit/>
          </a:bodyPr>
          <a:lstStyle/>
          <a:p>
            <a:pPr lvl="0"/>
            <a:r>
              <a:rPr kumimoji="1" lang="en-US" altLang="zh-CN" sz="3200" b="1" dirty="0">
                <a:solidFill>
                  <a:srgbClr val="00F2FC"/>
                </a:solidFill>
                <a:latin typeface="Times New Roman" panose="02020603050405020304" pitchFamily="18" charset="0"/>
                <a:ea typeface="黑体" panose="02010609060101010101" charset="-122"/>
                <a:cs typeface="Times New Roman" panose="02020603050405020304" pitchFamily="18" charset="0"/>
                <a:sym typeface="+mn-ea"/>
              </a:rPr>
              <a:t>5.  Verify Software Quality</a:t>
            </a:r>
            <a:endParaRPr kumimoji="1" lang="zh-CN" altLang="en-US" sz="3200" b="1" dirty="0">
              <a:solidFill>
                <a:srgbClr val="00F2FC"/>
              </a:solidFill>
              <a:latin typeface="Times New Roman" panose="02020603050405020304" pitchFamily="18" charset="0"/>
              <a:ea typeface="黑体" panose="02010609060101010101" charset="-122"/>
              <a:cs typeface="Times New Roman" panose="02020603050405020304" pitchFamily="18" charset="0"/>
              <a:sym typeface="+mn-ea"/>
            </a:endParaRP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文本框 21"/>
          <p:cNvSpPr txBox="1"/>
          <p:nvPr/>
        </p:nvSpPr>
        <p:spPr>
          <a:xfrm>
            <a:off x="813542" y="1186980"/>
            <a:ext cx="10039985" cy="2936188"/>
          </a:xfrm>
          <a:prstGeom prst="rect">
            <a:avLst/>
          </a:prstGeom>
          <a:noFill/>
        </p:spPr>
        <p:txBody>
          <a:bodyPr wrap="square" rtlCol="0" anchor="t">
            <a:spAutoFit/>
          </a:bodyPr>
          <a:lstStyle/>
          <a:p>
            <a:pPr marL="342900" indent="-342900" fontAlgn="base">
              <a:spcBef>
                <a:spcPct val="20000"/>
              </a:spcBef>
              <a:buClr>
                <a:srgbClr val="FFCC00"/>
              </a:buClr>
              <a:buSzPct val="70000"/>
              <a:buFont typeface="Wingdings" panose="05000000000000000000" pitchFamily="2" charset="2"/>
              <a:buChar char="n"/>
              <a:defRPr/>
            </a:pPr>
            <a:r>
              <a:rPr lang="en-US" altLang="zh-CN"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Create tests for each key scenario to ensure that all requirements are properly implemented</a:t>
            </a:r>
          </a:p>
          <a:p>
            <a:pPr marL="342900" indent="-342900" fontAlgn="base">
              <a:spcBef>
                <a:spcPct val="20000"/>
              </a:spcBef>
              <a:buClr>
                <a:srgbClr val="FFCC00"/>
              </a:buClr>
              <a:buSzPct val="70000"/>
              <a:buFont typeface="Wingdings" panose="05000000000000000000" pitchFamily="2" charset="2"/>
              <a:buChar char="n"/>
              <a:defRPr/>
            </a:pPr>
            <a:r>
              <a:rPr lang="en-US" altLang="zh-CN"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Unacceptable application performance hurts as much as unacceptable reliability</a:t>
            </a:r>
          </a:p>
          <a:p>
            <a:pPr marL="342900" indent="-342900" fontAlgn="base">
              <a:spcBef>
                <a:spcPct val="20000"/>
              </a:spcBef>
              <a:buClr>
                <a:srgbClr val="FFCC00"/>
              </a:buClr>
              <a:buSzPct val="70000"/>
              <a:buFont typeface="Wingdings" panose="05000000000000000000" pitchFamily="2" charset="2"/>
              <a:buChar char="n"/>
              <a:defRPr/>
            </a:pPr>
            <a:r>
              <a:rPr lang="en-US" altLang="zh-CN"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Verify software reliability - memory leaks, bottle necks</a:t>
            </a:r>
          </a:p>
          <a:p>
            <a:pPr marL="342900" indent="-342900" fontAlgn="base">
              <a:spcBef>
                <a:spcPct val="20000"/>
              </a:spcBef>
              <a:buClr>
                <a:srgbClr val="FFCC00"/>
              </a:buClr>
              <a:buSzPct val="70000"/>
              <a:buFont typeface="Wingdings" panose="05000000000000000000" pitchFamily="2" charset="2"/>
              <a:buChar char="n"/>
              <a:defRPr/>
            </a:pPr>
            <a:r>
              <a:rPr lang="en-US" altLang="zh-CN"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Test every iteration - automate test!</a:t>
            </a:r>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0788" y="3949700"/>
            <a:ext cx="7578725" cy="261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94125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195"/>
                                        </p:tgtEl>
                                        <p:attrNameLst>
                                          <p:attrName>style.visibility</p:attrName>
                                        </p:attrNameLst>
                                      </p:cBhvr>
                                      <p:to>
                                        <p:strVal val="visible"/>
                                      </p:to>
                                    </p:set>
                                    <p:animEffect transition="in" filter="wipe(left)">
                                      <p:cBhvr>
                                        <p:cTn id="7" dur="1250"/>
                                        <p:tgtEl>
                                          <p:spTgt spid="8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5777094" cy="584775"/>
          </a:xfrm>
          <a:prstGeom prst="rect">
            <a:avLst/>
          </a:prstGeom>
          <a:noFill/>
        </p:spPr>
        <p:txBody>
          <a:bodyPr wrap="none" rtlCol="0">
            <a:spAutoFit/>
          </a:bodyPr>
          <a:lstStyle/>
          <a:p>
            <a:pPr lvl="0"/>
            <a:r>
              <a:rPr kumimoji="1" lang="en-US" altLang="zh-CN" sz="3200" b="1" dirty="0">
                <a:solidFill>
                  <a:srgbClr val="00F2FC"/>
                </a:solidFill>
                <a:latin typeface="Times New Roman" panose="02020603050405020304" pitchFamily="18" charset="0"/>
                <a:ea typeface="黑体" panose="02010609060101010101" charset="-122"/>
                <a:cs typeface="Times New Roman" panose="02020603050405020304" pitchFamily="18" charset="0"/>
                <a:sym typeface="+mn-ea"/>
              </a:rPr>
              <a:t>6.  Control Changes to Software</a:t>
            </a:r>
            <a:endParaRPr kumimoji="1" lang="zh-CN" altLang="en-US" sz="3200" b="1" dirty="0">
              <a:solidFill>
                <a:srgbClr val="00F2FC"/>
              </a:solidFill>
              <a:latin typeface="Times New Roman" panose="02020603050405020304" pitchFamily="18" charset="0"/>
              <a:ea typeface="黑体" panose="02010609060101010101" charset="-122"/>
              <a:cs typeface="Times New Roman" panose="02020603050405020304" pitchFamily="18" charset="0"/>
              <a:sym typeface="+mn-ea"/>
            </a:endParaRP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文本框 21"/>
          <p:cNvSpPr txBox="1"/>
          <p:nvPr/>
        </p:nvSpPr>
        <p:spPr>
          <a:xfrm>
            <a:off x="1592761" y="1020959"/>
            <a:ext cx="10039985" cy="2874633"/>
          </a:xfrm>
          <a:prstGeom prst="rect">
            <a:avLst/>
          </a:prstGeom>
          <a:noFill/>
        </p:spPr>
        <p:txBody>
          <a:bodyPr wrap="square" rtlCol="0" anchor="t">
            <a:spAutoFit/>
          </a:bodyPr>
          <a:lstStyle/>
          <a:p>
            <a:pPr marL="342900" indent="-342900" fontAlgn="base">
              <a:spcBef>
                <a:spcPct val="20000"/>
              </a:spcBef>
              <a:buClr>
                <a:srgbClr val="FFCC00"/>
              </a:buClr>
              <a:buSzPct val="70000"/>
              <a:buFont typeface="Wingdings" panose="05000000000000000000" pitchFamily="2" charset="2"/>
              <a:buChar char="n"/>
              <a:defRPr/>
            </a:pPr>
            <a:r>
              <a:rPr lang="en-US" altLang="zh-CN"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Control, track and monitor changes to enable iterative development </a:t>
            </a:r>
          </a:p>
          <a:p>
            <a:pPr marL="342900" indent="-342900" fontAlgn="base">
              <a:spcBef>
                <a:spcPct val="20000"/>
              </a:spcBef>
              <a:buClr>
                <a:srgbClr val="FFCC00"/>
              </a:buClr>
              <a:buSzPct val="70000"/>
              <a:buFont typeface="Wingdings" panose="05000000000000000000" pitchFamily="2" charset="2"/>
              <a:buChar char="n"/>
              <a:defRPr/>
            </a:pPr>
            <a:r>
              <a:rPr lang="en-US" altLang="zh-CN"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Establish secure workspaces for each developer</a:t>
            </a:r>
          </a:p>
          <a:p>
            <a:pPr marL="800100" lvl="1" indent="-342900" fontAlgn="base">
              <a:spcBef>
                <a:spcPct val="20000"/>
              </a:spcBef>
              <a:buClr>
                <a:srgbClr val="FFCC00"/>
              </a:buClr>
              <a:buSzPct val="70000"/>
              <a:buFont typeface="Wingdings" panose="05000000000000000000" pitchFamily="2" charset="2"/>
              <a:buChar char="n"/>
              <a:defRPr/>
            </a:pPr>
            <a:r>
              <a:rPr lang="en-US" altLang="zh-CN" sz="24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Provide isolation from changes made in other workspaces </a:t>
            </a:r>
          </a:p>
          <a:p>
            <a:pPr marL="800100" lvl="1" indent="-342900" fontAlgn="base">
              <a:spcBef>
                <a:spcPct val="20000"/>
              </a:spcBef>
              <a:buClr>
                <a:srgbClr val="FFCC00"/>
              </a:buClr>
              <a:buSzPct val="70000"/>
              <a:buFont typeface="Wingdings" panose="05000000000000000000" pitchFamily="2" charset="2"/>
              <a:buChar char="n"/>
              <a:defRPr/>
            </a:pPr>
            <a:r>
              <a:rPr lang="en-US" altLang="zh-CN" sz="24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Control all software artifacts - models, code, docs, etc.</a:t>
            </a:r>
          </a:p>
          <a:p>
            <a:pPr marL="342900" indent="-342900" fontAlgn="base">
              <a:spcBef>
                <a:spcPct val="20000"/>
              </a:spcBef>
              <a:buClr>
                <a:srgbClr val="FFCC00"/>
              </a:buClr>
              <a:buSzPct val="70000"/>
              <a:buFont typeface="Wingdings" panose="05000000000000000000" pitchFamily="2" charset="2"/>
              <a:buChar char="n"/>
              <a:defRPr/>
            </a:pPr>
            <a:r>
              <a:rPr lang="en-US" altLang="zh-CN"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Automate integration and build management</a:t>
            </a: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6403" y="3895592"/>
            <a:ext cx="7218362"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83843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1500"/>
                                        <p:tgtEl>
                                          <p:spTgt spid="8"/>
                                        </p:tgtEl>
                                      </p:cBhvr>
                                    </p:animEffect>
                                  </p:childTnLst>
                                </p:cTn>
                              </p:par>
                            </p:childTnLst>
                          </p:cTn>
                        </p:par>
                        <p:par>
                          <p:cTn id="8" fill="hold">
                            <p:stCondLst>
                              <p:cond delay="1500"/>
                            </p:stCondLst>
                            <p:childTnLst>
                              <p:par>
                                <p:cTn id="9" presetID="14" presetClass="entr" presetSubtype="10" fill="hold" nodeType="afterEffect">
                                  <p:stCondLst>
                                    <p:cond delay="0"/>
                                  </p:stCondLst>
                                  <p:childTnLst>
                                    <p:set>
                                      <p:cBhvr>
                                        <p:cTn id="10" dur="1" fill="hold">
                                          <p:stCondLst>
                                            <p:cond delay="0"/>
                                          </p:stCondLst>
                                        </p:cTn>
                                        <p:tgtEl>
                                          <p:spTgt spid="9218"/>
                                        </p:tgtEl>
                                        <p:attrNameLst>
                                          <p:attrName>style.visibility</p:attrName>
                                        </p:attrNameLst>
                                      </p:cBhvr>
                                      <p:to>
                                        <p:strVal val="visible"/>
                                      </p:to>
                                    </p:set>
                                    <p:animEffect transition="in" filter="randombar(horizontal)">
                                      <p:cBhvr>
                                        <p:cTn id="11" dur="15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4508542" cy="584775"/>
          </a:xfrm>
          <a:prstGeom prst="rect">
            <a:avLst/>
          </a:prstGeom>
          <a:noFill/>
        </p:spPr>
        <p:txBody>
          <a:bodyPr wrap="none" rtlCol="0">
            <a:spAutoFit/>
          </a:bodyPr>
          <a:lstStyle/>
          <a:p>
            <a:pPr lvl="0"/>
            <a:r>
              <a:rPr kumimoji="1" lang="en-US" altLang="zh-CN" sz="3200" b="1" dirty="0">
                <a:solidFill>
                  <a:srgbClr val="00F2FC"/>
                </a:solidFill>
                <a:latin typeface="Times New Roman" panose="02020603050405020304" pitchFamily="18" charset="0"/>
                <a:ea typeface="黑体" panose="02010609060101010101" charset="-122"/>
                <a:cs typeface="Times New Roman" panose="02020603050405020304" pitchFamily="18" charset="0"/>
                <a:sym typeface="+mn-ea"/>
              </a:rPr>
              <a:t>Rational Unified Process</a:t>
            </a:r>
            <a:endParaRPr kumimoji="1" lang="zh-CN" altLang="en-US" sz="3200" b="1" dirty="0">
              <a:solidFill>
                <a:srgbClr val="00F2FC"/>
              </a:solidFill>
              <a:latin typeface="Times New Roman" panose="02020603050405020304" pitchFamily="18" charset="0"/>
              <a:ea typeface="黑体" panose="02010609060101010101" charset="-122"/>
              <a:cs typeface="Times New Roman" panose="02020603050405020304" pitchFamily="18" charset="0"/>
              <a:sym typeface="+mn-ea"/>
            </a:endParaRP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2995" y="1205655"/>
            <a:ext cx="8712200" cy="387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35972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5259325" cy="584775"/>
          </a:xfrm>
          <a:prstGeom prst="rect">
            <a:avLst/>
          </a:prstGeom>
          <a:noFill/>
        </p:spPr>
        <p:txBody>
          <a:bodyPr wrap="none" rtlCol="0">
            <a:spAutoFit/>
          </a:bodyPr>
          <a:lstStyle/>
          <a:p>
            <a:pPr lvl="0"/>
            <a:r>
              <a:rPr kumimoji="1" lang="en-US" altLang="zh-CN" sz="3200" b="1" dirty="0">
                <a:solidFill>
                  <a:srgbClr val="00F2FC"/>
                </a:solidFill>
                <a:latin typeface="Times New Roman" panose="02020603050405020304" pitchFamily="18" charset="0"/>
                <a:ea typeface="黑体" panose="02010609060101010101" charset="-122"/>
                <a:cs typeface="Times New Roman" panose="02020603050405020304" pitchFamily="18" charset="0"/>
                <a:sym typeface="+mn-ea"/>
              </a:rPr>
              <a:t>RUP</a:t>
            </a:r>
            <a:r>
              <a:rPr kumimoji="1" lang="zh-CN" altLang="en-US" sz="3200" b="1" dirty="0">
                <a:solidFill>
                  <a:srgbClr val="00F2FC"/>
                </a:solidFill>
                <a:latin typeface="Times New Roman" panose="02020603050405020304" pitchFamily="18" charset="0"/>
                <a:ea typeface="黑体" panose="02010609060101010101" charset="-122"/>
                <a:cs typeface="Times New Roman" panose="02020603050405020304" pitchFamily="18" charset="0"/>
                <a:sym typeface="+mn-ea"/>
              </a:rPr>
              <a:t>术语</a:t>
            </a:r>
            <a:r>
              <a:rPr kumimoji="1" lang="en-US" altLang="zh-CN" sz="3200" b="1" dirty="0">
                <a:solidFill>
                  <a:srgbClr val="00F2FC"/>
                </a:solidFill>
                <a:latin typeface="Times New Roman" panose="02020603050405020304" pitchFamily="18" charset="0"/>
                <a:ea typeface="黑体" panose="02010609060101010101" charset="-122"/>
                <a:cs typeface="Times New Roman" panose="02020603050405020304" pitchFamily="18" charset="0"/>
                <a:sym typeface="+mn-ea"/>
              </a:rPr>
              <a:t>(RUP Terminology)</a:t>
            </a:r>
            <a:endParaRPr kumimoji="1" lang="zh-CN" altLang="en-US" sz="3200" b="1" dirty="0">
              <a:solidFill>
                <a:srgbClr val="00F2FC"/>
              </a:solidFill>
              <a:latin typeface="Times New Roman" panose="02020603050405020304" pitchFamily="18" charset="0"/>
              <a:ea typeface="黑体" panose="02010609060101010101" charset="-122"/>
              <a:cs typeface="Times New Roman" panose="02020603050405020304" pitchFamily="18" charset="0"/>
              <a:sym typeface="+mn-ea"/>
            </a:endParaRPr>
          </a:p>
        </p:txBody>
      </p:sp>
      <p:sp>
        <p:nvSpPr>
          <p:cNvPr id="22" name="文本框 21"/>
          <p:cNvSpPr txBox="1"/>
          <p:nvPr/>
        </p:nvSpPr>
        <p:spPr>
          <a:xfrm>
            <a:off x="813542" y="1072680"/>
            <a:ext cx="10039985" cy="4967514"/>
          </a:xfrm>
          <a:prstGeom prst="rect">
            <a:avLst/>
          </a:prstGeom>
          <a:noFill/>
        </p:spPr>
        <p:txBody>
          <a:bodyPr wrap="square" rtlCol="0" anchor="t">
            <a:spAutoFit/>
          </a:bodyPr>
          <a:lstStyle/>
          <a:p>
            <a:pPr marL="342900" indent="-342900" algn="just" fontAlgn="base">
              <a:spcBef>
                <a:spcPct val="20000"/>
              </a:spcBef>
              <a:buClr>
                <a:srgbClr val="FFCC00"/>
              </a:buClr>
              <a:buSzPct val="70000"/>
              <a:buFont typeface="Wingdings" panose="05000000000000000000" pitchFamily="2" charset="2"/>
              <a:buChar char="n"/>
              <a:defRPr/>
            </a:pPr>
            <a:r>
              <a:rPr lang="en-US" altLang="zh-CN"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Worker</a:t>
            </a:r>
          </a:p>
          <a:p>
            <a:pPr marL="800100" lvl="1" indent="-342900" algn="just" fontAlgn="base">
              <a:spcBef>
                <a:spcPct val="20000"/>
              </a:spcBef>
              <a:buClr>
                <a:srgbClr val="FFCC00"/>
              </a:buClr>
              <a:buSzPct val="70000"/>
              <a:buFont typeface="Wingdings" panose="05000000000000000000" pitchFamily="2" charset="2"/>
              <a:buChar char="n"/>
              <a:defRPr/>
            </a:pPr>
            <a:r>
              <a:rPr lang="en-US" altLang="zh-CN" sz="20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a Role played by individuals on a project</a:t>
            </a:r>
          </a:p>
          <a:p>
            <a:pPr marL="800100" lvl="1" indent="-342900" algn="just" fontAlgn="base">
              <a:spcBef>
                <a:spcPct val="20000"/>
              </a:spcBef>
              <a:buClr>
                <a:srgbClr val="FFCC00"/>
              </a:buClr>
              <a:buSzPct val="70000"/>
              <a:buFont typeface="Wingdings" panose="05000000000000000000" pitchFamily="2" charset="2"/>
              <a:buChar char="n"/>
              <a:defRPr/>
            </a:pPr>
            <a:r>
              <a:rPr lang="en-US" altLang="zh-CN" sz="20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some people have many roles</a:t>
            </a:r>
          </a:p>
          <a:p>
            <a:pPr marL="342900" indent="-342900" algn="just" fontAlgn="base">
              <a:spcBef>
                <a:spcPct val="20000"/>
              </a:spcBef>
              <a:buClr>
                <a:srgbClr val="FFCC00"/>
              </a:buClr>
              <a:buSzPct val="70000"/>
              <a:buFont typeface="Wingdings" panose="05000000000000000000" pitchFamily="2" charset="2"/>
              <a:buChar char="n"/>
              <a:defRPr/>
            </a:pPr>
            <a:r>
              <a:rPr lang="en-US" altLang="zh-CN"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Activity</a:t>
            </a:r>
          </a:p>
          <a:p>
            <a:pPr marL="800100" lvl="1" indent="-342900" algn="just" fontAlgn="base">
              <a:spcBef>
                <a:spcPct val="20000"/>
              </a:spcBef>
              <a:buClr>
                <a:srgbClr val="FFCC00"/>
              </a:buClr>
              <a:buSzPct val="70000"/>
              <a:buFont typeface="Wingdings" panose="05000000000000000000" pitchFamily="2" charset="2"/>
              <a:buChar char="n"/>
              <a:defRPr/>
            </a:pPr>
            <a:r>
              <a:rPr lang="en-US" altLang="zh-CN" sz="20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a unit of work with a clear purpose, broken down into steps</a:t>
            </a:r>
          </a:p>
          <a:p>
            <a:pPr marL="800100" lvl="1" indent="-342900" algn="just" fontAlgn="base">
              <a:spcBef>
                <a:spcPct val="20000"/>
              </a:spcBef>
              <a:buClr>
                <a:srgbClr val="FFCC00"/>
              </a:buClr>
              <a:buSzPct val="70000"/>
              <a:buFont typeface="Wingdings" panose="05000000000000000000" pitchFamily="2" charset="2"/>
              <a:buChar char="n"/>
              <a:defRPr/>
            </a:pPr>
            <a:r>
              <a:rPr lang="en-US" altLang="zh-CN" sz="20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small, definable, reusable tasks that can be allocated to a single worker</a:t>
            </a:r>
          </a:p>
          <a:p>
            <a:pPr marL="342900" indent="-342900" algn="just" fontAlgn="base">
              <a:spcBef>
                <a:spcPct val="20000"/>
              </a:spcBef>
              <a:buClr>
                <a:srgbClr val="FFCC00"/>
              </a:buClr>
              <a:buSzPct val="70000"/>
              <a:buFont typeface="Wingdings" panose="05000000000000000000" pitchFamily="2" charset="2"/>
              <a:buChar char="n"/>
              <a:defRPr/>
            </a:pPr>
            <a:r>
              <a:rPr lang="en-US" altLang="zh-CN"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Artifact</a:t>
            </a:r>
          </a:p>
          <a:p>
            <a:pPr marL="800100" lvl="1" indent="-342900" algn="just" fontAlgn="base">
              <a:spcBef>
                <a:spcPct val="20000"/>
              </a:spcBef>
              <a:buClr>
                <a:srgbClr val="FFCC00"/>
              </a:buClr>
              <a:buSzPct val="70000"/>
              <a:buFont typeface="Wingdings" panose="05000000000000000000" pitchFamily="2" charset="2"/>
              <a:buChar char="n"/>
              <a:defRPr/>
            </a:pPr>
            <a:r>
              <a:rPr lang="en-US" altLang="zh-CN" sz="20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a work product produced as a result of an activity</a:t>
            </a:r>
          </a:p>
          <a:p>
            <a:pPr marL="800100" lvl="1" indent="-342900" algn="just" fontAlgn="base">
              <a:spcBef>
                <a:spcPct val="20000"/>
              </a:spcBef>
              <a:buClr>
                <a:srgbClr val="FFCC00"/>
              </a:buClr>
              <a:buSzPct val="70000"/>
              <a:buFont typeface="Wingdings" panose="05000000000000000000" pitchFamily="2" charset="2"/>
              <a:buChar char="n"/>
              <a:defRPr/>
            </a:pPr>
            <a:r>
              <a:rPr lang="en-US" altLang="zh-CN" sz="20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usually process deliverables, like: use cases, code, plans, test cases, test results</a:t>
            </a:r>
          </a:p>
          <a:p>
            <a:pPr marL="342900" indent="-342900" algn="just" fontAlgn="base">
              <a:spcBef>
                <a:spcPct val="20000"/>
              </a:spcBef>
              <a:buClr>
                <a:srgbClr val="FFCC00"/>
              </a:buClr>
              <a:buSzPct val="70000"/>
              <a:buFont typeface="Wingdings" panose="05000000000000000000" pitchFamily="2" charset="2"/>
              <a:buChar char="n"/>
              <a:defRPr/>
            </a:pPr>
            <a:r>
              <a:rPr lang="en-US" altLang="zh-CN"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Workflow</a:t>
            </a:r>
          </a:p>
          <a:p>
            <a:pPr marL="800100" lvl="1" indent="-342900" algn="just" fontAlgn="base">
              <a:spcBef>
                <a:spcPct val="20000"/>
              </a:spcBef>
              <a:buClr>
                <a:srgbClr val="FFCC00"/>
              </a:buClr>
              <a:buSzPct val="70000"/>
              <a:buFont typeface="Wingdings" panose="05000000000000000000" pitchFamily="2" charset="2"/>
              <a:buChar char="n"/>
              <a:defRPr/>
            </a:pPr>
            <a:r>
              <a:rPr lang="en-US" altLang="zh-CN" sz="2000" kern="0" dirty="0" smtClean="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The </a:t>
            </a:r>
            <a:r>
              <a:rPr lang="en-US" altLang="zh-CN" sz="20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sequence of activities performed in a business that produces a result of observable value to an individual actor of the business. </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29944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3129959" cy="584775"/>
          </a:xfrm>
          <a:prstGeom prst="rect">
            <a:avLst/>
          </a:prstGeom>
          <a:noFill/>
        </p:spPr>
        <p:txBody>
          <a:bodyPr wrap="none" rtlCol="0">
            <a:spAutoFit/>
          </a:bodyPr>
          <a:lstStyle/>
          <a:p>
            <a:pPr lvl="0"/>
            <a:r>
              <a:rPr kumimoji="1" lang="en-US" altLang="zh-CN" sz="3200" b="1" dirty="0">
                <a:solidFill>
                  <a:srgbClr val="00F2FC"/>
                </a:solidFill>
                <a:latin typeface="Times New Roman" panose="02020603050405020304" pitchFamily="18" charset="0"/>
                <a:ea typeface="黑体" panose="02010609060101010101" charset="-122"/>
                <a:cs typeface="Times New Roman" panose="02020603050405020304" pitchFamily="18" charset="0"/>
                <a:sym typeface="+mn-ea"/>
              </a:rPr>
              <a:t>Process Notation</a:t>
            </a:r>
            <a:endParaRPr kumimoji="1" lang="zh-CN" altLang="en-US" sz="3200" b="1" dirty="0">
              <a:solidFill>
                <a:srgbClr val="00F2FC"/>
              </a:solidFill>
              <a:latin typeface="Times New Roman" panose="02020603050405020304" pitchFamily="18" charset="0"/>
              <a:ea typeface="黑体" panose="02010609060101010101" charset="-122"/>
              <a:cs typeface="Times New Roman" panose="02020603050405020304" pitchFamily="18" charset="0"/>
              <a:sym typeface="+mn-ea"/>
            </a:endParaRP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9384" y="1100303"/>
            <a:ext cx="8474075" cy="483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99186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fade">
                                      <p:cBhvr>
                                        <p:cTn id="7" dur="1250"/>
                                        <p:tgtEl>
                                          <p:spTgt spid="11266"/>
                                        </p:tgtEl>
                                      </p:cBhvr>
                                    </p:animEffect>
                                    <p:anim calcmode="lin" valueType="num">
                                      <p:cBhvr>
                                        <p:cTn id="8" dur="1250" fill="hold"/>
                                        <p:tgtEl>
                                          <p:spTgt spid="11266"/>
                                        </p:tgtEl>
                                        <p:attrNameLst>
                                          <p:attrName>ppt_x</p:attrName>
                                        </p:attrNameLst>
                                      </p:cBhvr>
                                      <p:tavLst>
                                        <p:tav tm="0">
                                          <p:val>
                                            <p:strVal val="#ppt_x"/>
                                          </p:val>
                                        </p:tav>
                                        <p:tav tm="100000">
                                          <p:val>
                                            <p:strVal val="#ppt_x"/>
                                          </p:val>
                                        </p:tav>
                                      </p:tavLst>
                                    </p:anim>
                                    <p:anim calcmode="lin" valueType="num">
                                      <p:cBhvr>
                                        <p:cTn id="9" dur="1250" fill="hold"/>
                                        <p:tgtEl>
                                          <p:spTgt spid="112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71910" y="1078490"/>
            <a:ext cx="10086527" cy="5405437"/>
          </a:xfrm>
          <a:prstGeom prst="rect">
            <a:avLst/>
          </a:prstGeom>
          <a:solidFill>
            <a:schemeClr val="bg1"/>
          </a:solidFill>
        </p:spPr>
        <p:txBody>
          <a:bodyPr wrap="square" rtlCol="0">
            <a:spAutoFit/>
          </a:bodyPr>
          <a:lstStyle/>
          <a:p>
            <a:endParaRPr lang="zh-CN" altLang="en-US" dirty="0"/>
          </a:p>
        </p:txBody>
      </p:sp>
      <p:sp>
        <p:nvSpPr>
          <p:cNvPr id="19" name="文本框 18"/>
          <p:cNvSpPr txBox="1"/>
          <p:nvPr/>
        </p:nvSpPr>
        <p:spPr>
          <a:xfrm>
            <a:off x="835660" y="246380"/>
            <a:ext cx="7426777" cy="584775"/>
          </a:xfrm>
          <a:prstGeom prst="rect">
            <a:avLst/>
          </a:prstGeom>
          <a:noFill/>
        </p:spPr>
        <p:txBody>
          <a:bodyPr wrap="none" rtlCol="0">
            <a:spAutoFit/>
          </a:bodyPr>
          <a:lstStyle/>
          <a:p>
            <a:pPr lvl="0"/>
            <a:r>
              <a:rPr kumimoji="1" lang="en-US" altLang="zh-CN" sz="3200" b="1" dirty="0">
                <a:solidFill>
                  <a:srgbClr val="00F2FC"/>
                </a:solidFill>
                <a:latin typeface="Times New Roman" panose="02020603050405020304" pitchFamily="18" charset="0"/>
                <a:ea typeface="黑体" panose="02010609060101010101" charset="-122"/>
                <a:cs typeface="Times New Roman" panose="02020603050405020304" pitchFamily="18" charset="0"/>
                <a:sym typeface="+mn-ea"/>
              </a:rPr>
              <a:t>Workers Are Used for Resource Planning</a:t>
            </a:r>
            <a:endParaRPr kumimoji="1" lang="zh-CN" altLang="en-US" sz="3200" b="1" dirty="0">
              <a:solidFill>
                <a:srgbClr val="00F2FC"/>
              </a:solidFill>
              <a:latin typeface="Times New Roman" panose="02020603050405020304" pitchFamily="18" charset="0"/>
              <a:ea typeface="黑体" panose="02010609060101010101" charset="-122"/>
              <a:cs typeface="Times New Roman" panose="02020603050405020304" pitchFamily="18" charset="0"/>
              <a:sym typeface="+mn-ea"/>
            </a:endParaRP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6562" y="1550244"/>
            <a:ext cx="5737225" cy="4865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48692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5806782" cy="584775"/>
          </a:xfrm>
          <a:prstGeom prst="rect">
            <a:avLst/>
          </a:prstGeom>
          <a:noFill/>
        </p:spPr>
        <p:txBody>
          <a:bodyPr wrap="none" rtlCol="0">
            <a:spAutoFit/>
          </a:bodyPr>
          <a:lstStyle/>
          <a:p>
            <a:pPr lvl="0"/>
            <a:r>
              <a:rPr kumimoji="1" lang="en-US" altLang="zh-CN" sz="3200" b="1" dirty="0">
                <a:solidFill>
                  <a:srgbClr val="00F2FC"/>
                </a:solidFill>
                <a:latin typeface="Times New Roman" panose="02020603050405020304" pitchFamily="18" charset="0"/>
                <a:ea typeface="黑体" panose="02010609060101010101" charset="-122"/>
                <a:cs typeface="Times New Roman" panose="02020603050405020304" pitchFamily="18" charset="0"/>
                <a:sym typeface="+mn-ea"/>
              </a:rPr>
              <a:t>RUP ( Rational Unified Process)</a:t>
            </a:r>
          </a:p>
        </p:txBody>
      </p:sp>
      <p:sp>
        <p:nvSpPr>
          <p:cNvPr id="22" name="文本框 21"/>
          <p:cNvSpPr txBox="1"/>
          <p:nvPr/>
        </p:nvSpPr>
        <p:spPr>
          <a:xfrm>
            <a:off x="914954" y="950595"/>
            <a:ext cx="10552591" cy="4856714"/>
          </a:xfrm>
          <a:prstGeom prst="rect">
            <a:avLst/>
          </a:prstGeom>
          <a:noFill/>
        </p:spPr>
        <p:txBody>
          <a:bodyPr wrap="square" rtlCol="0" anchor="t">
            <a:spAutoFit/>
          </a:bodyPr>
          <a:lstStyle/>
          <a:p>
            <a:pPr marL="342900" indent="-342900" fontAlgn="base">
              <a:spcBef>
                <a:spcPct val="20000"/>
              </a:spcBef>
              <a:buClr>
                <a:srgbClr val="FFCC00"/>
              </a:buClr>
              <a:buSzPct val="70000"/>
              <a:buFont typeface="Wingdings" panose="05000000000000000000" pitchFamily="2" charset="2"/>
              <a:buChar char="n"/>
              <a:defRPr/>
            </a:pPr>
            <a:r>
              <a:rPr lang="en-US" altLang="zh-CN" sz="3200" kern="0" dirty="0">
                <a:solidFill>
                  <a:srgbClr val="FFFF00"/>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What is RUP</a:t>
            </a:r>
          </a:p>
          <a:p>
            <a:pPr marL="800100" lvl="1" indent="-342900" fontAlgn="base">
              <a:spcBef>
                <a:spcPct val="20000"/>
              </a:spcBef>
              <a:buClr>
                <a:srgbClr val="FFCC00"/>
              </a:buClr>
              <a:buSzPct val="70000"/>
              <a:buFont typeface="Wingdings" panose="05000000000000000000" pitchFamily="2" charset="2"/>
              <a:buChar char="n"/>
              <a:defRPr/>
            </a:pPr>
            <a:r>
              <a:rPr lang="en-US" altLang="zh-CN"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Process Framework and a detailed </a:t>
            </a:r>
            <a:r>
              <a:rPr lang="en-US" altLang="zh-CN" sz="2800" kern="0" dirty="0">
                <a:solidFill>
                  <a:srgbClr val="FFFF00"/>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prescriptive</a:t>
            </a:r>
            <a:r>
              <a:rPr lang="en-US" altLang="zh-CN"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 process model</a:t>
            </a:r>
          </a:p>
          <a:p>
            <a:pPr marL="1257300" lvl="2" indent="-342900" fontAlgn="base">
              <a:spcBef>
                <a:spcPct val="20000"/>
              </a:spcBef>
              <a:buClr>
                <a:srgbClr val="FFCC00"/>
              </a:buClr>
              <a:buSzPct val="70000"/>
              <a:buFont typeface="Wingdings" panose="05000000000000000000" pitchFamily="2" charset="2"/>
              <a:buChar char="n"/>
              <a:defRPr/>
            </a:pPr>
            <a:r>
              <a:rPr lang="en-US" altLang="zh-CN" sz="24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Meta Process / Must customize</a:t>
            </a:r>
            <a:endParaRPr lang="en-US" altLang="zh-CN" sz="32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endParaRPr>
          </a:p>
          <a:p>
            <a:pPr marL="800100" lvl="1" indent="-342900" fontAlgn="base">
              <a:spcBef>
                <a:spcPct val="20000"/>
              </a:spcBef>
              <a:buClr>
                <a:srgbClr val="FFCC00"/>
              </a:buClr>
              <a:buSzPct val="70000"/>
              <a:buFont typeface="Wingdings" panose="05000000000000000000" pitchFamily="2" charset="2"/>
              <a:buChar char="n"/>
              <a:defRPr/>
            </a:pPr>
            <a:r>
              <a:rPr lang="en-US" altLang="zh-CN"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Software engineering </a:t>
            </a:r>
            <a:r>
              <a:rPr lang="en-US" altLang="zh-CN" sz="2800" kern="0" dirty="0">
                <a:solidFill>
                  <a:srgbClr val="FFFF00"/>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knowledge base</a:t>
            </a:r>
          </a:p>
          <a:p>
            <a:pPr marL="1257300" lvl="2" indent="-342900" fontAlgn="base">
              <a:spcBef>
                <a:spcPct val="20000"/>
              </a:spcBef>
              <a:buClr>
                <a:srgbClr val="FFCC00"/>
              </a:buClr>
              <a:buSzPct val="70000"/>
              <a:buFont typeface="Wingdings" panose="05000000000000000000" pitchFamily="2" charset="2"/>
              <a:buChar char="n"/>
              <a:defRPr/>
            </a:pPr>
            <a:r>
              <a:rPr lang="en-US" altLang="zh-CN" sz="24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Covers almost all activities of software development</a:t>
            </a:r>
          </a:p>
          <a:p>
            <a:pPr marL="800100" lvl="1" indent="-342900" fontAlgn="base">
              <a:spcBef>
                <a:spcPct val="20000"/>
              </a:spcBef>
              <a:buClr>
                <a:srgbClr val="FFCC00"/>
              </a:buClr>
              <a:buSzPct val="70000"/>
              <a:buFont typeface="Wingdings" panose="05000000000000000000" pitchFamily="2" charset="2"/>
              <a:buChar char="n"/>
              <a:defRPr/>
            </a:pPr>
            <a:r>
              <a:rPr lang="en-US" altLang="zh-CN"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Well defined structure for object-oriented design and development</a:t>
            </a:r>
          </a:p>
          <a:p>
            <a:pPr marL="1257300" lvl="2" indent="-342900" fontAlgn="base">
              <a:spcBef>
                <a:spcPct val="20000"/>
              </a:spcBef>
              <a:buClr>
                <a:srgbClr val="FFCC00"/>
              </a:buClr>
              <a:buSzPct val="70000"/>
              <a:buFont typeface="Wingdings" panose="05000000000000000000" pitchFamily="2" charset="2"/>
              <a:buChar char="n"/>
              <a:defRPr/>
            </a:pPr>
            <a:r>
              <a:rPr lang="en-US" altLang="zh-CN" sz="24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Based on OO and UML</a:t>
            </a:r>
          </a:p>
          <a:p>
            <a:pPr marL="800100" lvl="1" indent="-342900" fontAlgn="base">
              <a:spcBef>
                <a:spcPct val="20000"/>
              </a:spcBef>
              <a:buClr>
                <a:srgbClr val="FFCC00"/>
              </a:buClr>
              <a:buSzPct val="70000"/>
              <a:buFont typeface="Wingdings" panose="05000000000000000000" pitchFamily="2" charset="2"/>
              <a:buChar char="n"/>
              <a:defRPr/>
            </a:pPr>
            <a:r>
              <a:rPr lang="en-US" altLang="zh-CN"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Like a software product, the Rational Unified Process is designed and documented using the Unified Modeling Language (UML)</a:t>
            </a:r>
          </a:p>
          <a:p>
            <a:pPr marL="1257300" lvl="2" indent="-342900" fontAlgn="base">
              <a:spcBef>
                <a:spcPct val="20000"/>
              </a:spcBef>
              <a:buClr>
                <a:srgbClr val="FFCC00"/>
              </a:buClr>
              <a:buSzPct val="70000"/>
              <a:buFont typeface="Wingdings" panose="05000000000000000000" pitchFamily="2" charset="2"/>
              <a:buChar char="n"/>
              <a:defRPr/>
            </a:pPr>
            <a:r>
              <a:rPr lang="en-US" altLang="zh-CN" sz="24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Well documented</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42975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4323620" cy="584775"/>
          </a:xfrm>
          <a:prstGeom prst="rect">
            <a:avLst/>
          </a:prstGeom>
          <a:noFill/>
        </p:spPr>
        <p:txBody>
          <a:bodyPr wrap="none" rtlCol="0">
            <a:spAutoFit/>
          </a:bodyPr>
          <a:lstStyle/>
          <a:p>
            <a:pPr lvl="0"/>
            <a:r>
              <a:rPr kumimoji="1" lang="en-US" altLang="zh-CN" sz="3200" b="1" dirty="0">
                <a:solidFill>
                  <a:srgbClr val="00F2FC"/>
                </a:solidFill>
                <a:latin typeface="Times New Roman" panose="02020603050405020304" pitchFamily="18" charset="0"/>
                <a:ea typeface="黑体" panose="02010609060101010101" charset="-122"/>
                <a:cs typeface="Times New Roman" panose="02020603050405020304" pitchFamily="18" charset="0"/>
                <a:sym typeface="+mn-ea"/>
              </a:rPr>
              <a:t>RUP</a:t>
            </a:r>
            <a:r>
              <a:rPr kumimoji="1" lang="zh-CN" altLang="en-US" sz="3200" b="1" dirty="0">
                <a:solidFill>
                  <a:srgbClr val="00F2FC"/>
                </a:solidFill>
                <a:latin typeface="Times New Roman" panose="02020603050405020304" pitchFamily="18" charset="0"/>
                <a:ea typeface="黑体" panose="02010609060101010101" charset="-122"/>
                <a:cs typeface="Times New Roman" panose="02020603050405020304" pitchFamily="18" charset="0"/>
                <a:sym typeface="+mn-ea"/>
              </a:rPr>
              <a:t>软件开发生命周期</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8" name="Group 34"/>
          <p:cNvGrpSpPr>
            <a:grpSpLocks/>
          </p:cNvGrpSpPr>
          <p:nvPr/>
        </p:nvGrpSpPr>
        <p:grpSpPr bwMode="auto">
          <a:xfrm>
            <a:off x="2016150" y="1091445"/>
            <a:ext cx="7916863" cy="4968875"/>
            <a:chOff x="252" y="618"/>
            <a:chExt cx="4987" cy="3130"/>
          </a:xfrm>
        </p:grpSpPr>
        <p:pic>
          <p:nvPicPr>
            <p:cNvPr id="10" name="Picture 6"/>
            <p:cNvPicPr>
              <a:picLocks noChangeAspect="1" noChangeArrowheads="1"/>
            </p:cNvPicPr>
            <p:nvPr/>
          </p:nvPicPr>
          <p:blipFill>
            <a:blip r:embed="rId3" cstate="print"/>
            <a:srcRect l="27260" t="16667" r="2727" b="19705"/>
            <a:stretch>
              <a:fillRect/>
            </a:stretch>
          </p:blipFill>
          <p:spPr bwMode="auto">
            <a:xfrm>
              <a:off x="1462" y="1388"/>
              <a:ext cx="3728" cy="2022"/>
            </a:xfrm>
            <a:prstGeom prst="rect">
              <a:avLst/>
            </a:prstGeom>
            <a:noFill/>
            <a:ln w="9525" algn="ctr">
              <a:noFill/>
              <a:miter lim="800000"/>
              <a:headEnd/>
              <a:tailEnd/>
            </a:ln>
          </p:spPr>
        </p:pic>
        <p:sp>
          <p:nvSpPr>
            <p:cNvPr id="11" name="AutoShape 7"/>
            <p:cNvSpPr>
              <a:spLocks noChangeArrowheads="1"/>
            </p:cNvSpPr>
            <p:nvPr/>
          </p:nvSpPr>
          <p:spPr bwMode="auto">
            <a:xfrm>
              <a:off x="1559" y="955"/>
              <a:ext cx="582" cy="288"/>
            </a:xfrm>
            <a:prstGeom prst="roundRect">
              <a:avLst>
                <a:gd name="adj" fmla="val 16667"/>
              </a:avLst>
            </a:prstGeom>
            <a:solidFill>
              <a:schemeClr val="accent2"/>
            </a:solidFill>
            <a:ln w="28575">
              <a:solidFill>
                <a:schemeClr val="tx1"/>
              </a:solidFill>
              <a:miter lim="800000"/>
              <a:headEnd/>
              <a:tailEnd/>
            </a:ln>
            <a:effectLst/>
          </p:spPr>
          <p:txBody>
            <a:bodyPr wrap="none" anchor="ctr"/>
            <a:lstStyle/>
            <a:p>
              <a:pPr algn="ctr">
                <a:defRPr/>
              </a:pPr>
              <a:r>
                <a:rPr kumimoji="1" lang="zh-CN" altLang="en-US" sz="2400" b="1">
                  <a:solidFill>
                    <a:srgbClr val="FFFF00"/>
                  </a:solidFill>
                  <a:effectLst>
                    <a:outerShdw blurRad="38100" dist="38100" dir="2700000" algn="tl">
                      <a:srgbClr val="000000"/>
                    </a:outerShdw>
                  </a:effectLst>
                  <a:latin typeface="Times New Roman" pitchFamily="18" charset="0"/>
                  <a:ea typeface="隶书" pitchFamily="49" charset="-122"/>
                </a:rPr>
                <a:t>初始</a:t>
              </a:r>
            </a:p>
          </p:txBody>
        </p:sp>
        <p:sp>
          <p:nvSpPr>
            <p:cNvPr id="12" name="AutoShape 8"/>
            <p:cNvSpPr>
              <a:spLocks noChangeArrowheads="1"/>
            </p:cNvSpPr>
            <p:nvPr/>
          </p:nvSpPr>
          <p:spPr bwMode="auto">
            <a:xfrm>
              <a:off x="2431" y="955"/>
              <a:ext cx="582" cy="288"/>
            </a:xfrm>
            <a:prstGeom prst="roundRect">
              <a:avLst>
                <a:gd name="adj" fmla="val 16667"/>
              </a:avLst>
            </a:prstGeom>
            <a:solidFill>
              <a:schemeClr val="accent2"/>
            </a:solidFill>
            <a:ln w="28575">
              <a:solidFill>
                <a:schemeClr val="tx1"/>
              </a:solidFill>
              <a:miter lim="800000"/>
              <a:headEnd/>
              <a:tailEnd/>
            </a:ln>
            <a:effectLst/>
          </p:spPr>
          <p:txBody>
            <a:bodyPr wrap="none" anchor="ctr"/>
            <a:lstStyle/>
            <a:p>
              <a:pPr algn="ctr">
                <a:defRPr/>
              </a:pPr>
              <a:r>
                <a:rPr kumimoji="1" lang="zh-CN" altLang="en-US" sz="2400" b="1">
                  <a:solidFill>
                    <a:srgbClr val="FFFF00"/>
                  </a:solidFill>
                  <a:effectLst>
                    <a:outerShdw blurRad="38100" dist="38100" dir="2700000" algn="tl">
                      <a:srgbClr val="000000"/>
                    </a:outerShdw>
                  </a:effectLst>
                  <a:latin typeface="Times New Roman" pitchFamily="18" charset="0"/>
                  <a:ea typeface="隶书" pitchFamily="49" charset="-122"/>
                </a:rPr>
                <a:t>精化</a:t>
              </a:r>
            </a:p>
          </p:txBody>
        </p:sp>
        <p:sp>
          <p:nvSpPr>
            <p:cNvPr id="13" name="AutoShape 9"/>
            <p:cNvSpPr>
              <a:spLocks noChangeArrowheads="1"/>
            </p:cNvSpPr>
            <p:nvPr/>
          </p:nvSpPr>
          <p:spPr bwMode="auto">
            <a:xfrm>
              <a:off x="3544" y="955"/>
              <a:ext cx="582" cy="288"/>
            </a:xfrm>
            <a:prstGeom prst="roundRect">
              <a:avLst>
                <a:gd name="adj" fmla="val 16667"/>
              </a:avLst>
            </a:prstGeom>
            <a:solidFill>
              <a:schemeClr val="accent2"/>
            </a:solidFill>
            <a:ln w="28575">
              <a:solidFill>
                <a:schemeClr val="tx1"/>
              </a:solidFill>
              <a:miter lim="800000"/>
              <a:headEnd/>
              <a:tailEnd/>
            </a:ln>
            <a:effectLst/>
          </p:spPr>
          <p:txBody>
            <a:bodyPr wrap="none" anchor="ctr"/>
            <a:lstStyle/>
            <a:p>
              <a:pPr algn="ctr">
                <a:defRPr/>
              </a:pPr>
              <a:r>
                <a:rPr kumimoji="1" lang="zh-CN" altLang="en-US" sz="2400" b="1">
                  <a:solidFill>
                    <a:srgbClr val="FFFF00"/>
                  </a:solidFill>
                  <a:effectLst>
                    <a:outerShdw blurRad="38100" dist="38100" dir="2700000" algn="tl">
                      <a:srgbClr val="000000"/>
                    </a:outerShdw>
                  </a:effectLst>
                  <a:latin typeface="Times New Roman" pitchFamily="18" charset="0"/>
                  <a:ea typeface="隶书" pitchFamily="49" charset="-122"/>
                </a:rPr>
                <a:t>构建</a:t>
              </a:r>
            </a:p>
          </p:txBody>
        </p:sp>
        <p:sp>
          <p:nvSpPr>
            <p:cNvPr id="14" name="AutoShape 10"/>
            <p:cNvSpPr>
              <a:spLocks noChangeArrowheads="1"/>
            </p:cNvSpPr>
            <p:nvPr/>
          </p:nvSpPr>
          <p:spPr bwMode="auto">
            <a:xfrm>
              <a:off x="4560" y="955"/>
              <a:ext cx="582" cy="288"/>
            </a:xfrm>
            <a:prstGeom prst="roundRect">
              <a:avLst>
                <a:gd name="adj" fmla="val 16667"/>
              </a:avLst>
            </a:prstGeom>
            <a:solidFill>
              <a:schemeClr val="accent2"/>
            </a:solidFill>
            <a:ln w="28575">
              <a:solidFill>
                <a:schemeClr val="tx1"/>
              </a:solidFill>
              <a:miter lim="800000"/>
              <a:headEnd/>
              <a:tailEnd/>
            </a:ln>
            <a:effectLst/>
          </p:spPr>
          <p:txBody>
            <a:bodyPr wrap="none" anchor="ctr"/>
            <a:lstStyle/>
            <a:p>
              <a:pPr algn="ctr">
                <a:defRPr/>
              </a:pPr>
              <a:r>
                <a:rPr kumimoji="1" lang="zh-CN" altLang="en-US" sz="2400" b="1">
                  <a:solidFill>
                    <a:srgbClr val="FFFF00"/>
                  </a:solidFill>
                  <a:effectLst>
                    <a:outerShdw blurRad="38100" dist="38100" dir="2700000" algn="tl">
                      <a:srgbClr val="000000"/>
                    </a:outerShdw>
                  </a:effectLst>
                  <a:latin typeface="Times New Roman" pitchFamily="18" charset="0"/>
                  <a:ea typeface="隶书" pitchFamily="49" charset="-122"/>
                </a:rPr>
                <a:t>移交</a:t>
              </a:r>
            </a:p>
          </p:txBody>
        </p:sp>
        <p:sp>
          <p:nvSpPr>
            <p:cNvPr id="15" name="Line 11"/>
            <p:cNvSpPr>
              <a:spLocks noChangeShapeType="1"/>
            </p:cNvSpPr>
            <p:nvPr/>
          </p:nvSpPr>
          <p:spPr bwMode="auto">
            <a:xfrm>
              <a:off x="2722" y="1437"/>
              <a:ext cx="0" cy="1974"/>
            </a:xfrm>
            <a:prstGeom prst="line">
              <a:avLst/>
            </a:prstGeom>
            <a:noFill/>
            <a:ln w="28575">
              <a:solidFill>
                <a:schemeClr val="hlink"/>
              </a:solidFill>
              <a:prstDash val="lgDash"/>
              <a:miter lim="800000"/>
              <a:headEnd/>
              <a:tailEnd/>
            </a:ln>
          </p:spPr>
          <p:txBody>
            <a:bodyPr wrap="none"/>
            <a:lstStyle/>
            <a:p>
              <a:endParaRPr lang="zh-CN" altLang="en-US"/>
            </a:p>
          </p:txBody>
        </p:sp>
        <p:sp>
          <p:nvSpPr>
            <p:cNvPr id="16" name="Line 12"/>
            <p:cNvSpPr>
              <a:spLocks noChangeShapeType="1"/>
            </p:cNvSpPr>
            <p:nvPr/>
          </p:nvSpPr>
          <p:spPr bwMode="auto">
            <a:xfrm>
              <a:off x="3641" y="1437"/>
              <a:ext cx="0" cy="1974"/>
            </a:xfrm>
            <a:prstGeom prst="line">
              <a:avLst/>
            </a:prstGeom>
            <a:noFill/>
            <a:ln w="28575">
              <a:solidFill>
                <a:schemeClr val="hlink"/>
              </a:solidFill>
              <a:prstDash val="lgDash"/>
              <a:miter lim="800000"/>
              <a:headEnd/>
              <a:tailEnd/>
            </a:ln>
          </p:spPr>
          <p:txBody>
            <a:bodyPr wrap="none"/>
            <a:lstStyle/>
            <a:p>
              <a:endParaRPr lang="zh-CN" altLang="en-US"/>
            </a:p>
          </p:txBody>
        </p:sp>
        <p:sp>
          <p:nvSpPr>
            <p:cNvPr id="17" name="Line 13"/>
            <p:cNvSpPr>
              <a:spLocks noChangeShapeType="1"/>
            </p:cNvSpPr>
            <p:nvPr/>
          </p:nvSpPr>
          <p:spPr bwMode="auto">
            <a:xfrm>
              <a:off x="4028" y="1388"/>
              <a:ext cx="0" cy="1975"/>
            </a:xfrm>
            <a:prstGeom prst="line">
              <a:avLst/>
            </a:prstGeom>
            <a:noFill/>
            <a:ln w="28575">
              <a:solidFill>
                <a:schemeClr val="hlink"/>
              </a:solidFill>
              <a:prstDash val="lgDash"/>
              <a:miter lim="800000"/>
              <a:headEnd/>
              <a:tailEnd/>
            </a:ln>
          </p:spPr>
          <p:txBody>
            <a:bodyPr wrap="none"/>
            <a:lstStyle/>
            <a:p>
              <a:endParaRPr lang="zh-CN" altLang="en-US"/>
            </a:p>
          </p:txBody>
        </p:sp>
        <p:sp>
          <p:nvSpPr>
            <p:cNvPr id="18" name="Line 14"/>
            <p:cNvSpPr>
              <a:spLocks noChangeShapeType="1"/>
            </p:cNvSpPr>
            <p:nvPr/>
          </p:nvSpPr>
          <p:spPr bwMode="auto">
            <a:xfrm>
              <a:off x="4803" y="1437"/>
              <a:ext cx="0" cy="1974"/>
            </a:xfrm>
            <a:prstGeom prst="line">
              <a:avLst/>
            </a:prstGeom>
            <a:noFill/>
            <a:ln w="28575">
              <a:solidFill>
                <a:schemeClr val="hlink"/>
              </a:solidFill>
              <a:prstDash val="lgDash"/>
              <a:miter lim="800000"/>
              <a:headEnd/>
              <a:tailEnd/>
            </a:ln>
          </p:spPr>
          <p:txBody>
            <a:bodyPr wrap="none"/>
            <a:lstStyle/>
            <a:p>
              <a:endParaRPr lang="zh-CN" altLang="en-US"/>
            </a:p>
          </p:txBody>
        </p:sp>
        <p:sp>
          <p:nvSpPr>
            <p:cNvPr id="22" name="AutoShape 15"/>
            <p:cNvSpPr>
              <a:spLocks noChangeArrowheads="1"/>
            </p:cNvSpPr>
            <p:nvPr/>
          </p:nvSpPr>
          <p:spPr bwMode="auto">
            <a:xfrm>
              <a:off x="1559" y="3459"/>
              <a:ext cx="582" cy="289"/>
            </a:xfrm>
            <a:prstGeom prst="roundRect">
              <a:avLst>
                <a:gd name="adj" fmla="val 16667"/>
              </a:avLst>
            </a:prstGeom>
            <a:solidFill>
              <a:schemeClr val="accent2"/>
            </a:solidFill>
            <a:ln w="28575">
              <a:solidFill>
                <a:schemeClr val="tx1"/>
              </a:solidFill>
              <a:miter lim="800000"/>
              <a:headEnd/>
              <a:tailEnd/>
            </a:ln>
            <a:effectLst/>
          </p:spPr>
          <p:txBody>
            <a:bodyPr wrap="none" anchor="ctr"/>
            <a:lstStyle/>
            <a:p>
              <a:pPr algn="ctr">
                <a:defRPr/>
              </a:pPr>
              <a:r>
                <a:rPr kumimoji="1" lang="zh-CN" altLang="en-US" sz="2400" b="1">
                  <a:solidFill>
                    <a:srgbClr val="FFFF00"/>
                  </a:solidFill>
                  <a:effectLst>
                    <a:outerShdw blurRad="38100" dist="38100" dir="2700000" algn="tl">
                      <a:srgbClr val="000000"/>
                    </a:outerShdw>
                  </a:effectLst>
                  <a:latin typeface="Times New Roman" pitchFamily="18" charset="0"/>
                  <a:ea typeface="隶书" pitchFamily="49" charset="-122"/>
                </a:rPr>
                <a:t>初始</a:t>
              </a:r>
            </a:p>
          </p:txBody>
        </p:sp>
        <p:sp>
          <p:nvSpPr>
            <p:cNvPr id="23" name="AutoShape 16"/>
            <p:cNvSpPr>
              <a:spLocks noChangeArrowheads="1"/>
            </p:cNvSpPr>
            <p:nvPr/>
          </p:nvSpPr>
          <p:spPr bwMode="auto">
            <a:xfrm>
              <a:off x="2285" y="3459"/>
              <a:ext cx="435" cy="289"/>
            </a:xfrm>
            <a:prstGeom prst="roundRect">
              <a:avLst>
                <a:gd name="adj" fmla="val 16667"/>
              </a:avLst>
            </a:prstGeom>
            <a:solidFill>
              <a:schemeClr val="accent2"/>
            </a:solidFill>
            <a:ln w="28575">
              <a:solidFill>
                <a:schemeClr val="tx1"/>
              </a:solidFill>
              <a:miter lim="800000"/>
              <a:headEnd/>
              <a:tailEnd/>
            </a:ln>
            <a:effectLst/>
          </p:spPr>
          <p:txBody>
            <a:bodyPr wrap="none" anchor="ctr"/>
            <a:lstStyle/>
            <a:p>
              <a:pPr algn="ctr">
                <a:defRPr/>
              </a:pPr>
              <a:r>
                <a:rPr kumimoji="1" lang="zh-CN" altLang="en-US" sz="2000" b="1">
                  <a:solidFill>
                    <a:srgbClr val="FFFF00"/>
                  </a:solidFill>
                  <a:effectLst>
                    <a:outerShdw blurRad="38100" dist="38100" dir="2700000" algn="tl">
                      <a:srgbClr val="000000"/>
                    </a:outerShdw>
                  </a:effectLst>
                  <a:latin typeface="Times New Roman" pitchFamily="18" charset="0"/>
                  <a:ea typeface="隶书" pitchFamily="49" charset="-122"/>
                </a:rPr>
                <a:t>精化</a:t>
              </a:r>
              <a:r>
                <a:rPr kumimoji="1" lang="en-US" altLang="zh-CN" sz="2000" b="1">
                  <a:solidFill>
                    <a:srgbClr val="FFFF00"/>
                  </a:solidFill>
                  <a:effectLst>
                    <a:outerShdw blurRad="38100" dist="38100" dir="2700000" algn="tl">
                      <a:srgbClr val="000000"/>
                    </a:outerShdw>
                  </a:effectLst>
                  <a:latin typeface="Times New Roman" pitchFamily="18" charset="0"/>
                  <a:ea typeface="隶书" pitchFamily="49" charset="-122"/>
                </a:rPr>
                <a:t>1</a:t>
              </a:r>
            </a:p>
          </p:txBody>
        </p:sp>
        <p:sp>
          <p:nvSpPr>
            <p:cNvPr id="24" name="AutoShape 17"/>
            <p:cNvSpPr>
              <a:spLocks noChangeArrowheads="1"/>
            </p:cNvSpPr>
            <p:nvPr/>
          </p:nvSpPr>
          <p:spPr bwMode="auto">
            <a:xfrm>
              <a:off x="2722" y="3459"/>
              <a:ext cx="436" cy="289"/>
            </a:xfrm>
            <a:prstGeom prst="roundRect">
              <a:avLst>
                <a:gd name="adj" fmla="val 16667"/>
              </a:avLst>
            </a:prstGeom>
            <a:solidFill>
              <a:schemeClr val="accent2"/>
            </a:solidFill>
            <a:ln w="28575">
              <a:solidFill>
                <a:schemeClr val="tx1"/>
              </a:solidFill>
              <a:miter lim="800000"/>
              <a:headEnd/>
              <a:tailEnd/>
            </a:ln>
            <a:effectLst/>
          </p:spPr>
          <p:txBody>
            <a:bodyPr wrap="none" anchor="ctr"/>
            <a:lstStyle/>
            <a:p>
              <a:pPr algn="ctr">
                <a:defRPr/>
              </a:pPr>
              <a:r>
                <a:rPr kumimoji="1" lang="zh-CN" altLang="en-US" sz="2000" b="1">
                  <a:solidFill>
                    <a:srgbClr val="FFFF00"/>
                  </a:solidFill>
                  <a:effectLst>
                    <a:outerShdw blurRad="38100" dist="38100" dir="2700000" algn="tl">
                      <a:srgbClr val="000000"/>
                    </a:outerShdw>
                  </a:effectLst>
                  <a:latin typeface="Times New Roman" pitchFamily="18" charset="0"/>
                  <a:ea typeface="隶书" pitchFamily="49" charset="-122"/>
                </a:rPr>
                <a:t>精化</a:t>
              </a:r>
              <a:r>
                <a:rPr kumimoji="1" lang="en-US" altLang="zh-CN" sz="2000" b="1">
                  <a:solidFill>
                    <a:srgbClr val="FFFF00"/>
                  </a:solidFill>
                  <a:effectLst>
                    <a:outerShdw blurRad="38100" dist="38100" dir="2700000" algn="tl">
                      <a:srgbClr val="000000"/>
                    </a:outerShdw>
                  </a:effectLst>
                  <a:latin typeface="Times New Roman" pitchFamily="18" charset="0"/>
                  <a:ea typeface="隶书" pitchFamily="49" charset="-122"/>
                </a:rPr>
                <a:t>2</a:t>
              </a:r>
            </a:p>
          </p:txBody>
        </p:sp>
        <p:sp>
          <p:nvSpPr>
            <p:cNvPr id="25" name="AutoShape 18"/>
            <p:cNvSpPr>
              <a:spLocks noChangeArrowheads="1"/>
            </p:cNvSpPr>
            <p:nvPr/>
          </p:nvSpPr>
          <p:spPr bwMode="auto">
            <a:xfrm>
              <a:off x="3205" y="3459"/>
              <a:ext cx="435" cy="289"/>
            </a:xfrm>
            <a:prstGeom prst="roundRect">
              <a:avLst>
                <a:gd name="adj" fmla="val 16667"/>
              </a:avLst>
            </a:prstGeom>
            <a:solidFill>
              <a:schemeClr val="accent2"/>
            </a:solidFill>
            <a:ln w="28575">
              <a:solidFill>
                <a:schemeClr val="tx1"/>
              </a:solidFill>
              <a:miter lim="800000"/>
              <a:headEnd/>
              <a:tailEnd/>
            </a:ln>
            <a:effectLst/>
          </p:spPr>
          <p:txBody>
            <a:bodyPr wrap="none" anchor="ctr"/>
            <a:lstStyle/>
            <a:p>
              <a:pPr algn="ctr">
                <a:defRPr/>
              </a:pPr>
              <a:r>
                <a:rPr kumimoji="1" lang="zh-CN" altLang="en-US" sz="2000" b="1">
                  <a:solidFill>
                    <a:srgbClr val="FFFF00"/>
                  </a:solidFill>
                  <a:effectLst>
                    <a:outerShdw blurRad="38100" dist="38100" dir="2700000" algn="tl">
                      <a:srgbClr val="000000"/>
                    </a:outerShdw>
                  </a:effectLst>
                  <a:latin typeface="Times New Roman" pitchFamily="18" charset="0"/>
                  <a:ea typeface="隶书" pitchFamily="49" charset="-122"/>
                </a:rPr>
                <a:t>构建</a:t>
              </a:r>
              <a:r>
                <a:rPr kumimoji="1" lang="en-US" altLang="zh-CN" sz="2000" b="1">
                  <a:solidFill>
                    <a:srgbClr val="FFFF00"/>
                  </a:solidFill>
                  <a:effectLst>
                    <a:outerShdw blurRad="38100" dist="38100" dir="2700000" algn="tl">
                      <a:srgbClr val="000000"/>
                    </a:outerShdw>
                  </a:effectLst>
                  <a:latin typeface="Times New Roman" pitchFamily="18" charset="0"/>
                  <a:ea typeface="隶书" pitchFamily="49" charset="-122"/>
                </a:rPr>
                <a:t>1</a:t>
              </a:r>
            </a:p>
          </p:txBody>
        </p:sp>
        <p:sp>
          <p:nvSpPr>
            <p:cNvPr id="26" name="AutoShape 19"/>
            <p:cNvSpPr>
              <a:spLocks noChangeArrowheads="1"/>
            </p:cNvSpPr>
            <p:nvPr/>
          </p:nvSpPr>
          <p:spPr bwMode="auto">
            <a:xfrm>
              <a:off x="3641" y="3459"/>
              <a:ext cx="387" cy="289"/>
            </a:xfrm>
            <a:prstGeom prst="roundRect">
              <a:avLst>
                <a:gd name="adj" fmla="val 16667"/>
              </a:avLst>
            </a:prstGeom>
            <a:solidFill>
              <a:schemeClr val="accent2"/>
            </a:solidFill>
            <a:ln w="28575">
              <a:solidFill>
                <a:schemeClr val="tx1"/>
              </a:solidFill>
              <a:miter lim="800000"/>
              <a:headEnd/>
              <a:tailEnd/>
            </a:ln>
            <a:effectLst/>
          </p:spPr>
          <p:txBody>
            <a:bodyPr wrap="none" anchor="ctr"/>
            <a:lstStyle/>
            <a:p>
              <a:pPr algn="ctr">
                <a:defRPr/>
              </a:pPr>
              <a:r>
                <a:rPr kumimoji="1" lang="zh-CN" altLang="en-US" sz="2000" b="1">
                  <a:solidFill>
                    <a:srgbClr val="FFFF00"/>
                  </a:solidFill>
                  <a:effectLst>
                    <a:outerShdw blurRad="38100" dist="38100" dir="2700000" algn="tl">
                      <a:srgbClr val="000000"/>
                    </a:outerShdw>
                  </a:effectLst>
                  <a:latin typeface="Times New Roman" pitchFamily="18" charset="0"/>
                  <a:ea typeface="隶书" pitchFamily="49" charset="-122"/>
                </a:rPr>
                <a:t>构建</a:t>
              </a:r>
              <a:r>
                <a:rPr kumimoji="1" lang="en-US" altLang="zh-CN" sz="2000" b="1">
                  <a:solidFill>
                    <a:srgbClr val="FFFF00"/>
                  </a:solidFill>
                  <a:effectLst>
                    <a:outerShdw blurRad="38100" dist="38100" dir="2700000" algn="tl">
                      <a:srgbClr val="000000"/>
                    </a:outerShdw>
                  </a:effectLst>
                  <a:latin typeface="Times New Roman" pitchFamily="18" charset="0"/>
                  <a:ea typeface="隶书" pitchFamily="49" charset="-122"/>
                </a:rPr>
                <a:t>2</a:t>
              </a:r>
            </a:p>
          </p:txBody>
        </p:sp>
        <p:sp>
          <p:nvSpPr>
            <p:cNvPr id="27" name="AutoShape 20"/>
            <p:cNvSpPr>
              <a:spLocks noChangeArrowheads="1"/>
            </p:cNvSpPr>
            <p:nvPr/>
          </p:nvSpPr>
          <p:spPr bwMode="auto">
            <a:xfrm>
              <a:off x="4028" y="3459"/>
              <a:ext cx="435" cy="289"/>
            </a:xfrm>
            <a:prstGeom prst="roundRect">
              <a:avLst>
                <a:gd name="adj" fmla="val 16667"/>
              </a:avLst>
            </a:prstGeom>
            <a:solidFill>
              <a:schemeClr val="accent2"/>
            </a:solidFill>
            <a:ln w="28575">
              <a:solidFill>
                <a:schemeClr val="tx1"/>
              </a:solidFill>
              <a:miter lim="800000"/>
              <a:headEnd/>
              <a:tailEnd/>
            </a:ln>
            <a:effectLst/>
          </p:spPr>
          <p:txBody>
            <a:bodyPr wrap="none" anchor="ctr"/>
            <a:lstStyle/>
            <a:p>
              <a:pPr algn="ctr">
                <a:defRPr/>
              </a:pPr>
              <a:r>
                <a:rPr kumimoji="1" lang="zh-CN" altLang="en-US" sz="2000" b="1">
                  <a:solidFill>
                    <a:srgbClr val="FFFF00"/>
                  </a:solidFill>
                  <a:effectLst>
                    <a:outerShdw blurRad="38100" dist="38100" dir="2700000" algn="tl">
                      <a:srgbClr val="000000"/>
                    </a:outerShdw>
                  </a:effectLst>
                  <a:latin typeface="Times New Roman" pitchFamily="18" charset="0"/>
                  <a:ea typeface="隶书" pitchFamily="49" charset="-122"/>
                </a:rPr>
                <a:t>构建</a:t>
              </a:r>
              <a:r>
                <a:rPr kumimoji="1" lang="en-US" altLang="zh-CN" sz="2000" b="1">
                  <a:solidFill>
                    <a:srgbClr val="FFFF00"/>
                  </a:solidFill>
                  <a:effectLst>
                    <a:outerShdw blurRad="38100" dist="38100" dir="2700000" algn="tl">
                      <a:srgbClr val="000000"/>
                    </a:outerShdw>
                  </a:effectLst>
                  <a:latin typeface="Times New Roman" pitchFamily="18" charset="0"/>
                  <a:ea typeface="隶书" pitchFamily="49" charset="-122"/>
                </a:rPr>
                <a:t>3</a:t>
              </a:r>
            </a:p>
          </p:txBody>
        </p:sp>
        <p:sp>
          <p:nvSpPr>
            <p:cNvPr id="28" name="AutoShape 21"/>
            <p:cNvSpPr>
              <a:spLocks noChangeArrowheads="1"/>
            </p:cNvSpPr>
            <p:nvPr/>
          </p:nvSpPr>
          <p:spPr bwMode="auto">
            <a:xfrm>
              <a:off x="4464" y="3459"/>
              <a:ext cx="388" cy="289"/>
            </a:xfrm>
            <a:prstGeom prst="roundRect">
              <a:avLst>
                <a:gd name="adj" fmla="val 16667"/>
              </a:avLst>
            </a:prstGeom>
            <a:solidFill>
              <a:schemeClr val="accent2"/>
            </a:solidFill>
            <a:ln w="28575">
              <a:solidFill>
                <a:schemeClr val="tx1"/>
              </a:solidFill>
              <a:miter lim="800000"/>
              <a:headEnd/>
              <a:tailEnd/>
            </a:ln>
            <a:effectLst/>
          </p:spPr>
          <p:txBody>
            <a:bodyPr wrap="none" anchor="ctr"/>
            <a:lstStyle/>
            <a:p>
              <a:pPr algn="ctr">
                <a:defRPr/>
              </a:pPr>
              <a:r>
                <a:rPr kumimoji="1" lang="zh-CN" altLang="en-US" sz="2000" b="1">
                  <a:solidFill>
                    <a:srgbClr val="FFFF00"/>
                  </a:solidFill>
                  <a:effectLst>
                    <a:outerShdw blurRad="38100" dist="38100" dir="2700000" algn="tl">
                      <a:srgbClr val="000000"/>
                    </a:outerShdw>
                  </a:effectLst>
                  <a:latin typeface="Times New Roman" pitchFamily="18" charset="0"/>
                  <a:ea typeface="隶书" pitchFamily="49" charset="-122"/>
                </a:rPr>
                <a:t>移交</a:t>
              </a:r>
              <a:r>
                <a:rPr kumimoji="1" lang="en-US" altLang="zh-CN" sz="2000" b="1">
                  <a:solidFill>
                    <a:srgbClr val="FFFF00"/>
                  </a:solidFill>
                  <a:effectLst>
                    <a:outerShdw blurRad="38100" dist="38100" dir="2700000" algn="tl">
                      <a:srgbClr val="000000"/>
                    </a:outerShdw>
                  </a:effectLst>
                  <a:latin typeface="Times New Roman" pitchFamily="18" charset="0"/>
                  <a:ea typeface="隶书" pitchFamily="49" charset="-122"/>
                </a:rPr>
                <a:t>1</a:t>
              </a:r>
            </a:p>
          </p:txBody>
        </p:sp>
        <p:sp>
          <p:nvSpPr>
            <p:cNvPr id="29" name="AutoShape 22"/>
            <p:cNvSpPr>
              <a:spLocks noChangeArrowheads="1"/>
            </p:cNvSpPr>
            <p:nvPr/>
          </p:nvSpPr>
          <p:spPr bwMode="auto">
            <a:xfrm>
              <a:off x="4852" y="3459"/>
              <a:ext cx="387" cy="289"/>
            </a:xfrm>
            <a:prstGeom prst="roundRect">
              <a:avLst>
                <a:gd name="adj" fmla="val 16667"/>
              </a:avLst>
            </a:prstGeom>
            <a:solidFill>
              <a:schemeClr val="accent2"/>
            </a:solidFill>
            <a:ln w="28575">
              <a:solidFill>
                <a:schemeClr val="tx1"/>
              </a:solidFill>
              <a:miter lim="800000"/>
              <a:headEnd/>
              <a:tailEnd/>
            </a:ln>
            <a:effectLst/>
          </p:spPr>
          <p:txBody>
            <a:bodyPr wrap="none" anchor="ctr"/>
            <a:lstStyle/>
            <a:p>
              <a:pPr algn="ctr">
                <a:defRPr/>
              </a:pPr>
              <a:r>
                <a:rPr kumimoji="1" lang="zh-CN" altLang="en-US" sz="2000" b="1">
                  <a:solidFill>
                    <a:srgbClr val="FFFF00"/>
                  </a:solidFill>
                  <a:effectLst>
                    <a:outerShdw blurRad="38100" dist="38100" dir="2700000" algn="tl">
                      <a:srgbClr val="000000"/>
                    </a:outerShdw>
                  </a:effectLst>
                  <a:latin typeface="Times New Roman" pitchFamily="18" charset="0"/>
                  <a:ea typeface="隶书" pitchFamily="49" charset="-122"/>
                </a:rPr>
                <a:t>移交</a:t>
              </a:r>
              <a:r>
                <a:rPr kumimoji="1" lang="en-US" altLang="zh-CN" sz="2000" b="1">
                  <a:solidFill>
                    <a:srgbClr val="FFFF00"/>
                  </a:solidFill>
                  <a:effectLst>
                    <a:outerShdw blurRad="38100" dist="38100" dir="2700000" algn="tl">
                      <a:srgbClr val="000000"/>
                    </a:outerShdw>
                  </a:effectLst>
                  <a:latin typeface="Times New Roman" pitchFamily="18" charset="0"/>
                  <a:ea typeface="隶书" pitchFamily="49" charset="-122"/>
                </a:rPr>
                <a:t>2</a:t>
              </a:r>
            </a:p>
          </p:txBody>
        </p:sp>
        <p:sp>
          <p:nvSpPr>
            <p:cNvPr id="30" name="AutoShape 23"/>
            <p:cNvSpPr>
              <a:spLocks noChangeArrowheads="1"/>
            </p:cNvSpPr>
            <p:nvPr/>
          </p:nvSpPr>
          <p:spPr bwMode="auto">
            <a:xfrm>
              <a:off x="793" y="3158"/>
              <a:ext cx="614" cy="207"/>
            </a:xfrm>
            <a:prstGeom prst="roundRect">
              <a:avLst>
                <a:gd name="adj" fmla="val 16667"/>
              </a:avLst>
            </a:prstGeom>
            <a:noFill/>
            <a:ln w="28575">
              <a:noFill/>
              <a:miter lim="800000"/>
              <a:headEnd/>
              <a:tailEnd/>
            </a:ln>
          </p:spPr>
          <p:txBody>
            <a:bodyPr wrap="none" anchor="ctr"/>
            <a:lstStyle/>
            <a:p>
              <a:pPr algn="r"/>
              <a:r>
                <a:rPr kumimoji="1" lang="zh-CN" altLang="en-US" sz="2400" b="1" dirty="0">
                  <a:solidFill>
                    <a:schemeClr val="bg1"/>
                  </a:solidFill>
                  <a:latin typeface="Times New Roman" pitchFamily="18" charset="0"/>
                  <a:ea typeface="隶书" pitchFamily="49" charset="-122"/>
                </a:rPr>
                <a:t>环境</a:t>
              </a:r>
            </a:p>
          </p:txBody>
        </p:sp>
        <p:sp>
          <p:nvSpPr>
            <p:cNvPr id="31" name="AutoShape 24"/>
            <p:cNvSpPr>
              <a:spLocks noChangeArrowheads="1"/>
            </p:cNvSpPr>
            <p:nvPr/>
          </p:nvSpPr>
          <p:spPr bwMode="auto">
            <a:xfrm>
              <a:off x="252" y="955"/>
              <a:ext cx="1065" cy="288"/>
            </a:xfrm>
            <a:prstGeom prst="roundRect">
              <a:avLst>
                <a:gd name="adj" fmla="val 16667"/>
              </a:avLst>
            </a:prstGeom>
            <a:noFill/>
            <a:ln w="28575">
              <a:noFill/>
              <a:miter lim="800000"/>
              <a:headEnd/>
              <a:tailEnd/>
            </a:ln>
          </p:spPr>
          <p:txBody>
            <a:bodyPr wrap="none" anchor="ctr"/>
            <a:lstStyle/>
            <a:p>
              <a:pPr algn="r"/>
              <a:r>
                <a:rPr kumimoji="1" lang="zh-CN" altLang="en-US" sz="2400" b="1">
                  <a:solidFill>
                    <a:srgbClr val="FFFF00"/>
                  </a:solidFill>
                  <a:latin typeface="Times New Roman" pitchFamily="18" charset="0"/>
                  <a:ea typeface="隶书" pitchFamily="49" charset="-122"/>
                </a:rPr>
                <a:t>工作流</a:t>
              </a:r>
            </a:p>
          </p:txBody>
        </p:sp>
        <p:sp>
          <p:nvSpPr>
            <p:cNvPr id="32" name="AutoShape 25"/>
            <p:cNvSpPr>
              <a:spLocks noChangeArrowheads="1"/>
            </p:cNvSpPr>
            <p:nvPr/>
          </p:nvSpPr>
          <p:spPr bwMode="auto">
            <a:xfrm>
              <a:off x="348" y="1340"/>
              <a:ext cx="1065" cy="289"/>
            </a:xfrm>
            <a:prstGeom prst="roundRect">
              <a:avLst>
                <a:gd name="adj" fmla="val 16667"/>
              </a:avLst>
            </a:prstGeom>
            <a:noFill/>
            <a:ln w="28575">
              <a:noFill/>
              <a:miter lim="800000"/>
              <a:headEnd/>
              <a:tailEnd/>
            </a:ln>
          </p:spPr>
          <p:txBody>
            <a:bodyPr wrap="none" anchor="ctr"/>
            <a:lstStyle/>
            <a:p>
              <a:pPr algn="r"/>
              <a:r>
                <a:rPr kumimoji="1" lang="zh-CN" altLang="en-US" sz="2400" b="1" dirty="0">
                  <a:solidFill>
                    <a:schemeClr val="bg1"/>
                  </a:solidFill>
                  <a:latin typeface="Times New Roman" pitchFamily="18" charset="0"/>
                  <a:ea typeface="隶书" pitchFamily="49" charset="-122"/>
                </a:rPr>
                <a:t>业务建模</a:t>
              </a:r>
            </a:p>
          </p:txBody>
        </p:sp>
        <p:sp>
          <p:nvSpPr>
            <p:cNvPr id="33" name="AutoShape 26"/>
            <p:cNvSpPr>
              <a:spLocks noChangeArrowheads="1"/>
            </p:cNvSpPr>
            <p:nvPr/>
          </p:nvSpPr>
          <p:spPr bwMode="auto">
            <a:xfrm>
              <a:off x="348" y="1581"/>
              <a:ext cx="1065" cy="289"/>
            </a:xfrm>
            <a:prstGeom prst="roundRect">
              <a:avLst>
                <a:gd name="adj" fmla="val 16667"/>
              </a:avLst>
            </a:prstGeom>
            <a:noFill/>
            <a:ln w="28575">
              <a:noFill/>
              <a:miter lim="800000"/>
              <a:headEnd/>
              <a:tailEnd/>
            </a:ln>
          </p:spPr>
          <p:txBody>
            <a:bodyPr wrap="none" anchor="ctr"/>
            <a:lstStyle/>
            <a:p>
              <a:pPr algn="r"/>
              <a:r>
                <a:rPr kumimoji="1" lang="zh-CN" altLang="en-US" sz="2400" b="1" dirty="0">
                  <a:solidFill>
                    <a:schemeClr val="bg1"/>
                  </a:solidFill>
                  <a:latin typeface="Times New Roman" pitchFamily="18" charset="0"/>
                  <a:ea typeface="隶书" pitchFamily="49" charset="-122"/>
                </a:rPr>
                <a:t>需求</a:t>
              </a:r>
            </a:p>
          </p:txBody>
        </p:sp>
        <p:sp>
          <p:nvSpPr>
            <p:cNvPr id="34" name="AutoShape 27"/>
            <p:cNvSpPr>
              <a:spLocks noChangeArrowheads="1"/>
            </p:cNvSpPr>
            <p:nvPr/>
          </p:nvSpPr>
          <p:spPr bwMode="auto">
            <a:xfrm>
              <a:off x="300" y="1822"/>
              <a:ext cx="1065" cy="289"/>
            </a:xfrm>
            <a:prstGeom prst="roundRect">
              <a:avLst>
                <a:gd name="adj" fmla="val 16667"/>
              </a:avLst>
            </a:prstGeom>
            <a:noFill/>
            <a:ln w="28575">
              <a:noFill/>
              <a:miter lim="800000"/>
              <a:headEnd/>
              <a:tailEnd/>
            </a:ln>
          </p:spPr>
          <p:txBody>
            <a:bodyPr wrap="none" anchor="ctr"/>
            <a:lstStyle/>
            <a:p>
              <a:pPr algn="ctr"/>
              <a:r>
                <a:rPr kumimoji="1" lang="zh-CN" altLang="en-US" sz="2400" b="1" dirty="0">
                  <a:solidFill>
                    <a:schemeClr val="bg1"/>
                  </a:solidFill>
                  <a:latin typeface="Times New Roman" pitchFamily="18" charset="0"/>
                  <a:ea typeface="隶书" pitchFamily="49" charset="-122"/>
                </a:rPr>
                <a:t>分析与设计</a:t>
              </a:r>
            </a:p>
          </p:txBody>
        </p:sp>
        <p:sp>
          <p:nvSpPr>
            <p:cNvPr id="35" name="AutoShape 28"/>
            <p:cNvSpPr>
              <a:spLocks noChangeArrowheads="1"/>
            </p:cNvSpPr>
            <p:nvPr/>
          </p:nvSpPr>
          <p:spPr bwMode="auto">
            <a:xfrm>
              <a:off x="348" y="1966"/>
              <a:ext cx="1065" cy="289"/>
            </a:xfrm>
            <a:prstGeom prst="roundRect">
              <a:avLst>
                <a:gd name="adj" fmla="val 16667"/>
              </a:avLst>
            </a:prstGeom>
            <a:noFill/>
            <a:ln w="28575">
              <a:noFill/>
              <a:miter lim="800000"/>
              <a:headEnd/>
              <a:tailEnd/>
            </a:ln>
          </p:spPr>
          <p:txBody>
            <a:bodyPr wrap="none" anchor="ctr"/>
            <a:lstStyle/>
            <a:p>
              <a:pPr algn="r"/>
              <a:r>
                <a:rPr kumimoji="1" lang="zh-CN" altLang="en-US" sz="2400" b="1" dirty="0">
                  <a:solidFill>
                    <a:schemeClr val="bg1"/>
                  </a:solidFill>
                  <a:latin typeface="Times New Roman" pitchFamily="18" charset="0"/>
                  <a:ea typeface="隶书" pitchFamily="49" charset="-122"/>
                </a:rPr>
                <a:t>实现</a:t>
              </a:r>
            </a:p>
          </p:txBody>
        </p:sp>
        <p:sp>
          <p:nvSpPr>
            <p:cNvPr id="36" name="AutoShape 29"/>
            <p:cNvSpPr>
              <a:spLocks noChangeArrowheads="1"/>
            </p:cNvSpPr>
            <p:nvPr/>
          </p:nvSpPr>
          <p:spPr bwMode="auto">
            <a:xfrm>
              <a:off x="348" y="2206"/>
              <a:ext cx="1065" cy="289"/>
            </a:xfrm>
            <a:prstGeom prst="roundRect">
              <a:avLst>
                <a:gd name="adj" fmla="val 16667"/>
              </a:avLst>
            </a:prstGeom>
            <a:noFill/>
            <a:ln w="28575">
              <a:noFill/>
              <a:miter lim="800000"/>
              <a:headEnd/>
              <a:tailEnd/>
            </a:ln>
          </p:spPr>
          <p:txBody>
            <a:bodyPr wrap="none" anchor="ctr"/>
            <a:lstStyle/>
            <a:p>
              <a:pPr algn="r"/>
              <a:r>
                <a:rPr kumimoji="1" lang="zh-CN" altLang="en-US" sz="2400" b="1" dirty="0">
                  <a:solidFill>
                    <a:schemeClr val="bg1"/>
                  </a:solidFill>
                  <a:latin typeface="Times New Roman" pitchFamily="18" charset="0"/>
                  <a:ea typeface="隶书" pitchFamily="49" charset="-122"/>
                </a:rPr>
                <a:t>测试</a:t>
              </a:r>
            </a:p>
          </p:txBody>
        </p:sp>
        <p:sp>
          <p:nvSpPr>
            <p:cNvPr id="37" name="AutoShape 30"/>
            <p:cNvSpPr>
              <a:spLocks noChangeArrowheads="1"/>
            </p:cNvSpPr>
            <p:nvPr/>
          </p:nvSpPr>
          <p:spPr bwMode="auto">
            <a:xfrm>
              <a:off x="348" y="2400"/>
              <a:ext cx="1065" cy="288"/>
            </a:xfrm>
            <a:prstGeom prst="roundRect">
              <a:avLst>
                <a:gd name="adj" fmla="val 16667"/>
              </a:avLst>
            </a:prstGeom>
            <a:noFill/>
            <a:ln w="28575">
              <a:noFill/>
              <a:miter lim="800000"/>
              <a:headEnd/>
              <a:tailEnd/>
            </a:ln>
          </p:spPr>
          <p:txBody>
            <a:bodyPr wrap="none" anchor="ctr"/>
            <a:lstStyle/>
            <a:p>
              <a:pPr algn="r"/>
              <a:r>
                <a:rPr kumimoji="1" lang="zh-CN" altLang="en-US" sz="2400" b="1" dirty="0">
                  <a:solidFill>
                    <a:schemeClr val="bg1"/>
                  </a:solidFill>
                  <a:latin typeface="Times New Roman" pitchFamily="18" charset="0"/>
                  <a:ea typeface="隶书" pitchFamily="49" charset="-122"/>
                </a:rPr>
                <a:t>部署</a:t>
              </a:r>
            </a:p>
          </p:txBody>
        </p:sp>
        <p:sp>
          <p:nvSpPr>
            <p:cNvPr id="38" name="AutoShape 31"/>
            <p:cNvSpPr>
              <a:spLocks noChangeArrowheads="1"/>
            </p:cNvSpPr>
            <p:nvPr/>
          </p:nvSpPr>
          <p:spPr bwMode="auto">
            <a:xfrm>
              <a:off x="343" y="3019"/>
              <a:ext cx="1065" cy="184"/>
            </a:xfrm>
            <a:prstGeom prst="roundRect">
              <a:avLst>
                <a:gd name="adj" fmla="val 16667"/>
              </a:avLst>
            </a:prstGeom>
            <a:noFill/>
            <a:ln w="28575">
              <a:noFill/>
              <a:miter lim="800000"/>
              <a:headEnd/>
              <a:tailEnd/>
            </a:ln>
          </p:spPr>
          <p:txBody>
            <a:bodyPr wrap="none" anchor="ctr"/>
            <a:lstStyle/>
            <a:p>
              <a:pPr algn="r"/>
              <a:r>
                <a:rPr kumimoji="1" lang="zh-CN" altLang="en-US" sz="2400" b="1" dirty="0">
                  <a:solidFill>
                    <a:schemeClr val="bg1"/>
                  </a:solidFill>
                  <a:latin typeface="Times New Roman" pitchFamily="18" charset="0"/>
                  <a:ea typeface="隶书" pitchFamily="49" charset="-122"/>
                </a:rPr>
                <a:t>项目管理</a:t>
              </a:r>
            </a:p>
          </p:txBody>
        </p:sp>
        <p:sp>
          <p:nvSpPr>
            <p:cNvPr id="39" name="AutoShape 32"/>
            <p:cNvSpPr>
              <a:spLocks noChangeArrowheads="1"/>
            </p:cNvSpPr>
            <p:nvPr/>
          </p:nvSpPr>
          <p:spPr bwMode="auto">
            <a:xfrm>
              <a:off x="2867" y="618"/>
              <a:ext cx="1065" cy="289"/>
            </a:xfrm>
            <a:prstGeom prst="roundRect">
              <a:avLst>
                <a:gd name="adj" fmla="val 16667"/>
              </a:avLst>
            </a:prstGeom>
            <a:noFill/>
            <a:ln w="28575">
              <a:noFill/>
              <a:miter lim="800000"/>
              <a:headEnd/>
              <a:tailEnd/>
            </a:ln>
          </p:spPr>
          <p:txBody>
            <a:bodyPr wrap="none" anchor="ctr"/>
            <a:lstStyle/>
            <a:p>
              <a:pPr algn="ctr"/>
              <a:r>
                <a:rPr kumimoji="1" lang="zh-CN" altLang="en-US" sz="2400" b="1">
                  <a:solidFill>
                    <a:srgbClr val="FFFF00"/>
                  </a:solidFill>
                  <a:latin typeface="Times New Roman" pitchFamily="18" charset="0"/>
                  <a:ea typeface="隶书" pitchFamily="49" charset="-122"/>
                </a:rPr>
                <a:t>阶段</a:t>
              </a:r>
            </a:p>
          </p:txBody>
        </p:sp>
        <p:sp>
          <p:nvSpPr>
            <p:cNvPr id="40" name="AutoShape 33"/>
            <p:cNvSpPr>
              <a:spLocks noChangeArrowheads="1"/>
            </p:cNvSpPr>
            <p:nvPr/>
          </p:nvSpPr>
          <p:spPr bwMode="auto">
            <a:xfrm>
              <a:off x="359" y="2795"/>
              <a:ext cx="1065" cy="289"/>
            </a:xfrm>
            <a:prstGeom prst="roundRect">
              <a:avLst>
                <a:gd name="adj" fmla="val 16667"/>
              </a:avLst>
            </a:prstGeom>
            <a:noFill/>
            <a:ln w="28575">
              <a:noFill/>
              <a:miter lim="800000"/>
              <a:headEnd/>
              <a:tailEnd/>
            </a:ln>
          </p:spPr>
          <p:txBody>
            <a:bodyPr wrap="none" anchor="ctr"/>
            <a:lstStyle/>
            <a:p>
              <a:pPr algn="r"/>
              <a:r>
                <a:rPr kumimoji="1" lang="zh-CN" altLang="en-US" sz="2400" b="1" dirty="0">
                  <a:solidFill>
                    <a:schemeClr val="bg1"/>
                  </a:solidFill>
                  <a:latin typeface="Times New Roman" pitchFamily="18" charset="0"/>
                  <a:ea typeface="隶书" pitchFamily="49" charset="-122"/>
                </a:rPr>
                <a:t>配置与变更管理</a:t>
              </a:r>
            </a:p>
          </p:txBody>
        </p:sp>
      </p:grpSp>
    </p:spTree>
    <p:extLst>
      <p:ext uri="{BB962C8B-B14F-4D97-AF65-F5344CB8AC3E}">
        <p14:creationId xmlns:p14="http://schemas.microsoft.com/office/powerpoint/2010/main" val="40685829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250" fill="hold"/>
                                        <p:tgtEl>
                                          <p:spTgt spid="8"/>
                                        </p:tgtEl>
                                        <p:attrNameLst>
                                          <p:attrName>ppt_w</p:attrName>
                                        </p:attrNameLst>
                                      </p:cBhvr>
                                      <p:tavLst>
                                        <p:tav tm="0">
                                          <p:val>
                                            <p:fltVal val="0"/>
                                          </p:val>
                                        </p:tav>
                                        <p:tav tm="100000">
                                          <p:val>
                                            <p:strVal val="#ppt_w"/>
                                          </p:val>
                                        </p:tav>
                                      </p:tavLst>
                                    </p:anim>
                                    <p:anim calcmode="lin" valueType="num">
                                      <p:cBhvr>
                                        <p:cTn id="8" dur="1250" fill="hold"/>
                                        <p:tgtEl>
                                          <p:spTgt spid="8"/>
                                        </p:tgtEl>
                                        <p:attrNameLst>
                                          <p:attrName>ppt_h</p:attrName>
                                        </p:attrNameLst>
                                      </p:cBhvr>
                                      <p:tavLst>
                                        <p:tav tm="0">
                                          <p:val>
                                            <p:fltVal val="0"/>
                                          </p:val>
                                        </p:tav>
                                        <p:tav tm="100000">
                                          <p:val>
                                            <p:strVal val="#ppt_h"/>
                                          </p:val>
                                        </p:tav>
                                      </p:tavLst>
                                    </p:anim>
                                    <p:animEffect transition="in" filter="fade">
                                      <p:cBhvr>
                                        <p:cTn id="9" dur="1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6383479" cy="584775"/>
          </a:xfrm>
          <a:prstGeom prst="rect">
            <a:avLst/>
          </a:prstGeom>
          <a:noFill/>
        </p:spPr>
        <p:txBody>
          <a:bodyPr wrap="none" rtlCol="0">
            <a:spAutoFit/>
          </a:bodyPr>
          <a:lstStyle/>
          <a:p>
            <a:pPr lvl="0"/>
            <a:r>
              <a:rPr kumimoji="1" lang="en-US" altLang="zh-CN" sz="3200" b="1" dirty="0">
                <a:solidFill>
                  <a:srgbClr val="00F2FC"/>
                </a:solidFill>
                <a:latin typeface="Times New Roman" panose="02020603050405020304" pitchFamily="18" charset="0"/>
                <a:ea typeface="黑体" panose="02010609060101010101" charset="-122"/>
                <a:cs typeface="Times New Roman" panose="02020603050405020304" pitchFamily="18" charset="0"/>
                <a:sym typeface="+mn-ea"/>
              </a:rPr>
              <a:t>RUP</a:t>
            </a:r>
            <a:r>
              <a:rPr kumimoji="1" lang="zh-CN" altLang="en-US" sz="3200" b="1" dirty="0">
                <a:solidFill>
                  <a:srgbClr val="00F2FC"/>
                </a:solidFill>
                <a:latin typeface="Times New Roman" panose="02020603050405020304" pitchFamily="18" charset="0"/>
                <a:ea typeface="黑体" panose="02010609060101010101" charset="-122"/>
                <a:cs typeface="Times New Roman" panose="02020603050405020304" pitchFamily="18" charset="0"/>
                <a:sym typeface="+mn-ea"/>
              </a:rPr>
              <a:t>软件开发</a:t>
            </a:r>
            <a:r>
              <a:rPr kumimoji="1" lang="zh-CN" altLang="en-US" sz="3200" b="1" dirty="0" smtClean="0">
                <a:solidFill>
                  <a:srgbClr val="00F2FC"/>
                </a:solidFill>
                <a:latin typeface="Times New Roman" panose="02020603050405020304" pitchFamily="18" charset="0"/>
                <a:ea typeface="黑体" panose="02010609060101010101" charset="-122"/>
                <a:cs typeface="Times New Roman" panose="02020603050405020304" pitchFamily="18" charset="0"/>
                <a:sym typeface="+mn-ea"/>
              </a:rPr>
              <a:t>生命周期的静态结构</a:t>
            </a:r>
            <a:endParaRPr kumimoji="1" lang="zh-CN" altLang="en-US" sz="3200" b="1" dirty="0">
              <a:solidFill>
                <a:srgbClr val="00F2FC"/>
              </a:solidFill>
              <a:latin typeface="Times New Roman" panose="02020603050405020304" pitchFamily="18" charset="0"/>
              <a:ea typeface="黑体" panose="02010609060101010101" charset="-122"/>
              <a:cs typeface="Times New Roman" panose="02020603050405020304" pitchFamily="18" charset="0"/>
              <a:sym typeface="+mn-ea"/>
            </a:endParaRPr>
          </a:p>
        </p:txBody>
      </p:sp>
      <p:sp>
        <p:nvSpPr>
          <p:cNvPr id="22" name="文本框 21"/>
          <p:cNvSpPr txBox="1"/>
          <p:nvPr/>
        </p:nvSpPr>
        <p:spPr>
          <a:xfrm>
            <a:off x="813542" y="1072680"/>
            <a:ext cx="10039985" cy="4942892"/>
          </a:xfrm>
          <a:prstGeom prst="rect">
            <a:avLst/>
          </a:prstGeom>
          <a:noFill/>
        </p:spPr>
        <p:txBody>
          <a:bodyPr wrap="square" rtlCol="0" anchor="t">
            <a:spAutoFit/>
          </a:bodyPr>
          <a:lstStyle/>
          <a:p>
            <a:pPr marL="342900" indent="-342900" algn="just"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核心工作流</a:t>
            </a:r>
          </a:p>
          <a:p>
            <a:pPr marL="800100" lvl="1" indent="-342900" algn="just" fontAlgn="base">
              <a:spcBef>
                <a:spcPct val="20000"/>
              </a:spcBef>
              <a:buClr>
                <a:srgbClr val="FFCC00"/>
              </a:buClr>
              <a:buSzPct val="70000"/>
              <a:buFont typeface="Wingdings" panose="05000000000000000000" pitchFamily="2" charset="2"/>
              <a:buChar char="n"/>
              <a:defRPr/>
            </a:pPr>
            <a:r>
              <a:rPr lang="zh-CN" altLang="en-US" sz="24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业务建模</a:t>
            </a:r>
          </a:p>
          <a:p>
            <a:pPr marL="800100" lvl="1" indent="-342900" algn="just" fontAlgn="base">
              <a:spcBef>
                <a:spcPct val="20000"/>
              </a:spcBef>
              <a:buClr>
                <a:srgbClr val="FFCC00"/>
              </a:buClr>
              <a:buSzPct val="70000"/>
              <a:buFont typeface="Wingdings" panose="05000000000000000000" pitchFamily="2" charset="2"/>
              <a:buChar char="n"/>
              <a:defRPr/>
            </a:pPr>
            <a:r>
              <a:rPr lang="zh-CN" altLang="en-US" sz="24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需求</a:t>
            </a:r>
          </a:p>
          <a:p>
            <a:pPr marL="800100" lvl="1" indent="-342900" algn="just" fontAlgn="base">
              <a:spcBef>
                <a:spcPct val="20000"/>
              </a:spcBef>
              <a:buClr>
                <a:srgbClr val="FFCC00"/>
              </a:buClr>
              <a:buSzPct val="70000"/>
              <a:buFont typeface="Wingdings" panose="05000000000000000000" pitchFamily="2" charset="2"/>
              <a:buChar char="n"/>
              <a:defRPr/>
            </a:pPr>
            <a:r>
              <a:rPr lang="zh-CN" altLang="en-US" sz="24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分析与设计</a:t>
            </a:r>
          </a:p>
          <a:p>
            <a:pPr marL="800100" lvl="1" indent="-342900" algn="just" fontAlgn="base">
              <a:spcBef>
                <a:spcPct val="20000"/>
              </a:spcBef>
              <a:buClr>
                <a:srgbClr val="FFCC00"/>
              </a:buClr>
              <a:buSzPct val="70000"/>
              <a:buFont typeface="Wingdings" panose="05000000000000000000" pitchFamily="2" charset="2"/>
              <a:buChar char="n"/>
              <a:defRPr/>
            </a:pPr>
            <a:r>
              <a:rPr lang="zh-CN" altLang="en-US" sz="24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实现</a:t>
            </a:r>
          </a:p>
          <a:p>
            <a:pPr marL="800100" lvl="1" indent="-342900" algn="just" fontAlgn="base">
              <a:spcBef>
                <a:spcPct val="20000"/>
              </a:spcBef>
              <a:buClr>
                <a:srgbClr val="FFCC00"/>
              </a:buClr>
              <a:buSzPct val="70000"/>
              <a:buFont typeface="Wingdings" panose="05000000000000000000" pitchFamily="2" charset="2"/>
              <a:buChar char="n"/>
              <a:defRPr/>
            </a:pPr>
            <a:r>
              <a:rPr lang="zh-CN" altLang="en-US" sz="24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测试</a:t>
            </a:r>
          </a:p>
          <a:p>
            <a:pPr marL="800100" lvl="1" indent="-342900" algn="just" fontAlgn="base">
              <a:spcBef>
                <a:spcPct val="20000"/>
              </a:spcBef>
              <a:buClr>
                <a:srgbClr val="FFCC00"/>
              </a:buClr>
              <a:buSzPct val="70000"/>
              <a:buFont typeface="Wingdings" panose="05000000000000000000" pitchFamily="2" charset="2"/>
              <a:buChar char="n"/>
              <a:defRPr/>
            </a:pPr>
            <a:r>
              <a:rPr lang="zh-CN" altLang="en-US" sz="2400" kern="0" dirty="0" smtClean="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部署：生成</a:t>
            </a:r>
            <a:r>
              <a:rPr lang="zh-CN" altLang="en-US" sz="24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目标系统的可运行版本，移交给用户</a:t>
            </a:r>
          </a:p>
          <a:p>
            <a:pPr marL="800100" lvl="1" indent="-342900" algn="just" fontAlgn="base">
              <a:spcBef>
                <a:spcPct val="20000"/>
              </a:spcBef>
              <a:buClr>
                <a:srgbClr val="FFCC00"/>
              </a:buClr>
              <a:buSzPct val="70000"/>
              <a:buFont typeface="Wingdings" panose="05000000000000000000" pitchFamily="2" charset="2"/>
              <a:buChar char="n"/>
              <a:defRPr/>
            </a:pPr>
            <a:r>
              <a:rPr lang="zh-CN" altLang="en-US" sz="24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配置与变更</a:t>
            </a:r>
            <a:r>
              <a:rPr lang="zh-CN" altLang="en-US" sz="2400" kern="0" dirty="0" smtClean="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管理：跟踪</a:t>
            </a:r>
            <a:r>
              <a:rPr lang="zh-CN" altLang="en-US" sz="24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维护开发过程中</a:t>
            </a:r>
            <a:r>
              <a:rPr lang="en-US" altLang="zh-CN" sz="24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Artifacts</a:t>
            </a:r>
            <a:r>
              <a:rPr lang="zh-CN" altLang="en-US" sz="24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的完整性和一致性</a:t>
            </a:r>
          </a:p>
          <a:p>
            <a:pPr marL="800100" lvl="1" indent="-342900" algn="just" fontAlgn="base">
              <a:spcBef>
                <a:spcPct val="20000"/>
              </a:spcBef>
              <a:buClr>
                <a:srgbClr val="FFCC00"/>
              </a:buClr>
              <a:buSzPct val="70000"/>
              <a:buFont typeface="Wingdings" panose="05000000000000000000" pitchFamily="2" charset="2"/>
              <a:buChar char="n"/>
              <a:defRPr/>
            </a:pPr>
            <a:r>
              <a:rPr lang="zh-CN" altLang="en-US" sz="2400" kern="0" dirty="0" smtClean="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项目管理：提供</a:t>
            </a:r>
            <a:r>
              <a:rPr lang="zh-CN" altLang="en-US" sz="24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项目管理框架，为软件开发项目制定计划、人员配备、执行和监控等方面的使用准则，并为风险管理提供框架</a:t>
            </a:r>
          </a:p>
          <a:p>
            <a:pPr marL="800100" lvl="1" indent="-342900" algn="just" fontAlgn="base">
              <a:spcBef>
                <a:spcPct val="20000"/>
              </a:spcBef>
              <a:buClr>
                <a:srgbClr val="FFCC00"/>
              </a:buClr>
              <a:buSzPct val="70000"/>
              <a:buFont typeface="Wingdings" panose="05000000000000000000" pitchFamily="2" charset="2"/>
              <a:buChar char="n"/>
              <a:defRPr/>
            </a:pPr>
            <a:r>
              <a:rPr lang="zh-CN" altLang="en-US" sz="2400" kern="0" dirty="0" smtClean="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环境：软件开发环境</a:t>
            </a:r>
            <a:r>
              <a:rPr lang="zh-CN" altLang="en-US" sz="24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，包括过程管理和工具支持</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5251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Picture 4"/>
          <p:cNvPicPr>
            <a:picLocks noChangeAspect="1" noChangeArrowheads="1"/>
          </p:cNvPicPr>
          <p:nvPr/>
        </p:nvPicPr>
        <p:blipFill>
          <a:blip r:embed="rId3" cstate="print"/>
          <a:srcRect/>
          <a:stretch>
            <a:fillRect/>
          </a:stretch>
        </p:blipFill>
        <p:spPr bwMode="auto">
          <a:xfrm>
            <a:off x="133351" y="1196975"/>
            <a:ext cx="11925300" cy="5184775"/>
          </a:xfrm>
          <a:prstGeom prst="rect">
            <a:avLst/>
          </a:prstGeom>
          <a:noFill/>
          <a:ln w="9525" algn="ctr">
            <a:noFill/>
            <a:miter lim="800000"/>
            <a:headEnd/>
            <a:tailEnd/>
          </a:ln>
        </p:spPr>
      </p:pic>
    </p:spTree>
    <p:extLst>
      <p:ext uri="{BB962C8B-B14F-4D97-AF65-F5344CB8AC3E}">
        <p14:creationId xmlns:p14="http://schemas.microsoft.com/office/powerpoint/2010/main" val="42027513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Picture 2"/>
          <p:cNvPicPr>
            <a:picLocks noChangeAspect="1" noChangeArrowheads="1"/>
          </p:cNvPicPr>
          <p:nvPr/>
        </p:nvPicPr>
        <p:blipFill>
          <a:blip r:embed="rId3" cstate="print"/>
          <a:srcRect/>
          <a:stretch>
            <a:fillRect/>
          </a:stretch>
        </p:blipFill>
        <p:spPr bwMode="auto">
          <a:xfrm>
            <a:off x="546550" y="944861"/>
            <a:ext cx="10812793" cy="5638816"/>
          </a:xfrm>
          <a:prstGeom prst="rect">
            <a:avLst/>
          </a:prstGeom>
          <a:noFill/>
          <a:ln w="9525" algn="ctr">
            <a:noFill/>
            <a:miter lim="800000"/>
            <a:headEnd/>
            <a:tailEnd/>
          </a:ln>
        </p:spPr>
      </p:pic>
    </p:spTree>
    <p:extLst>
      <p:ext uri="{BB962C8B-B14F-4D97-AF65-F5344CB8AC3E}">
        <p14:creationId xmlns:p14="http://schemas.microsoft.com/office/powerpoint/2010/main" val="42027513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Picture 4"/>
          <p:cNvPicPr>
            <a:picLocks noChangeAspect="1" noChangeArrowheads="1"/>
          </p:cNvPicPr>
          <p:nvPr/>
        </p:nvPicPr>
        <p:blipFill>
          <a:blip r:embed="rId3" cstate="print"/>
          <a:srcRect/>
          <a:stretch>
            <a:fillRect/>
          </a:stretch>
        </p:blipFill>
        <p:spPr bwMode="auto">
          <a:xfrm>
            <a:off x="133351" y="1397000"/>
            <a:ext cx="11925300" cy="4624388"/>
          </a:xfrm>
          <a:prstGeom prst="rect">
            <a:avLst/>
          </a:prstGeom>
          <a:noFill/>
          <a:ln w="9525" algn="ctr">
            <a:noFill/>
            <a:miter lim="800000"/>
            <a:headEnd/>
            <a:tailEnd/>
          </a:ln>
        </p:spPr>
      </p:pic>
    </p:spTree>
    <p:extLst>
      <p:ext uri="{BB962C8B-B14F-4D97-AF65-F5344CB8AC3E}">
        <p14:creationId xmlns:p14="http://schemas.microsoft.com/office/powerpoint/2010/main" val="42027513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Picture 2"/>
          <p:cNvPicPr>
            <a:picLocks noChangeAspect="1" noChangeArrowheads="1"/>
          </p:cNvPicPr>
          <p:nvPr/>
        </p:nvPicPr>
        <p:blipFill>
          <a:blip r:embed="rId3" cstate="print"/>
          <a:srcRect/>
          <a:stretch>
            <a:fillRect/>
          </a:stretch>
        </p:blipFill>
        <p:spPr bwMode="auto">
          <a:xfrm>
            <a:off x="374303" y="952831"/>
            <a:ext cx="11166130" cy="5767767"/>
          </a:xfrm>
          <a:prstGeom prst="rect">
            <a:avLst/>
          </a:prstGeom>
          <a:noFill/>
          <a:ln w="9525" algn="ctr">
            <a:noFill/>
            <a:miter lim="800000"/>
            <a:headEnd/>
            <a:tailEnd/>
          </a:ln>
        </p:spPr>
      </p:pic>
    </p:spTree>
    <p:extLst>
      <p:ext uri="{BB962C8B-B14F-4D97-AF65-F5344CB8AC3E}">
        <p14:creationId xmlns:p14="http://schemas.microsoft.com/office/powerpoint/2010/main" val="42027513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6383479" cy="584775"/>
          </a:xfrm>
          <a:prstGeom prst="rect">
            <a:avLst/>
          </a:prstGeom>
          <a:noFill/>
        </p:spPr>
        <p:txBody>
          <a:bodyPr wrap="none" rtlCol="0">
            <a:spAutoFit/>
          </a:bodyPr>
          <a:lstStyle/>
          <a:p>
            <a:pPr lvl="0"/>
            <a:r>
              <a:rPr kumimoji="1" lang="en-US" altLang="zh-CN" sz="3200" b="1" dirty="0">
                <a:solidFill>
                  <a:srgbClr val="00F2FC"/>
                </a:solidFill>
                <a:latin typeface="Times New Roman" panose="02020603050405020304" pitchFamily="18" charset="0"/>
                <a:ea typeface="黑体" panose="02010609060101010101" charset="-122"/>
                <a:cs typeface="Times New Roman" panose="02020603050405020304" pitchFamily="18" charset="0"/>
                <a:sym typeface="+mn-ea"/>
              </a:rPr>
              <a:t>RUP</a:t>
            </a:r>
            <a:r>
              <a:rPr kumimoji="1" lang="zh-CN" altLang="en-US" sz="3200" b="1" dirty="0">
                <a:solidFill>
                  <a:srgbClr val="00F2FC"/>
                </a:solidFill>
                <a:latin typeface="Times New Roman" panose="02020603050405020304" pitchFamily="18" charset="0"/>
                <a:ea typeface="黑体" panose="02010609060101010101" charset="-122"/>
                <a:cs typeface="Times New Roman" panose="02020603050405020304" pitchFamily="18" charset="0"/>
                <a:sym typeface="+mn-ea"/>
              </a:rPr>
              <a:t>软件开发</a:t>
            </a:r>
            <a:r>
              <a:rPr kumimoji="1" lang="zh-CN" altLang="en-US" sz="3200" b="1" dirty="0" smtClean="0">
                <a:solidFill>
                  <a:srgbClr val="00F2FC"/>
                </a:solidFill>
                <a:latin typeface="Times New Roman" panose="02020603050405020304" pitchFamily="18" charset="0"/>
                <a:ea typeface="黑体" panose="02010609060101010101" charset="-122"/>
                <a:cs typeface="Times New Roman" panose="02020603050405020304" pitchFamily="18" charset="0"/>
                <a:sym typeface="+mn-ea"/>
              </a:rPr>
              <a:t>生命周期的动态结构</a:t>
            </a:r>
            <a:endParaRPr kumimoji="1" lang="zh-CN" altLang="en-US" sz="3200" b="1" dirty="0">
              <a:solidFill>
                <a:srgbClr val="00F2FC"/>
              </a:solidFill>
              <a:latin typeface="Times New Roman" panose="02020603050405020304" pitchFamily="18" charset="0"/>
              <a:ea typeface="黑体" panose="02010609060101010101" charset="-122"/>
              <a:cs typeface="Times New Roman" panose="02020603050405020304" pitchFamily="18" charset="0"/>
              <a:sym typeface="+mn-ea"/>
            </a:endParaRPr>
          </a:p>
        </p:txBody>
      </p:sp>
      <p:sp>
        <p:nvSpPr>
          <p:cNvPr id="22" name="文本框 21"/>
          <p:cNvSpPr txBox="1"/>
          <p:nvPr/>
        </p:nvSpPr>
        <p:spPr>
          <a:xfrm>
            <a:off x="813542" y="1072680"/>
            <a:ext cx="10039985" cy="4499693"/>
          </a:xfrm>
          <a:prstGeom prst="rect">
            <a:avLst/>
          </a:prstGeom>
          <a:noFill/>
        </p:spPr>
        <p:txBody>
          <a:bodyPr wrap="square" rtlCol="0" anchor="t">
            <a:spAutoFit/>
          </a:bodyPr>
          <a:lstStyle/>
          <a:p>
            <a:pPr marL="342900" indent="-342900" algn="just"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工作阶段</a:t>
            </a:r>
          </a:p>
          <a:p>
            <a:pPr marL="800100" lvl="1" indent="-342900" algn="just" fontAlgn="base">
              <a:spcBef>
                <a:spcPct val="20000"/>
              </a:spcBef>
              <a:buClr>
                <a:srgbClr val="FFCC00"/>
              </a:buClr>
              <a:buSzPct val="70000"/>
              <a:buFont typeface="Wingdings" panose="05000000000000000000" pitchFamily="2" charset="2"/>
              <a:buChar char="n"/>
              <a:defRPr/>
            </a:pPr>
            <a:r>
              <a:rPr lang="en-US" altLang="zh-CN" sz="2800" b="1" kern="0" dirty="0" smtClean="0">
                <a:solidFill>
                  <a:srgbClr val="FFFF00"/>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Inception</a:t>
            </a:r>
            <a:r>
              <a:rPr lang="zh-CN" altLang="en-US" sz="2800" kern="0" dirty="0" smtClean="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（先启）</a:t>
            </a:r>
            <a:r>
              <a:rPr lang="zh-CN" altLang="en-US" sz="2800" kern="0" dirty="0" smtClean="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a:t>
            </a:r>
            <a:r>
              <a:rPr lang="zh-CN" altLang="en-US" sz="2800" kern="0" dirty="0" smtClean="0">
                <a:solidFill>
                  <a:srgbClr val="01FDFC"/>
                </a:solidFill>
                <a:effectLst>
                  <a:outerShdw blurRad="38100" dist="38100" dir="2700000" algn="tl">
                    <a:srgbClr val="000000"/>
                  </a:outerShdw>
                </a:effectLst>
                <a:latin typeface="黑体" panose="02010609060101010101" charset="-122"/>
                <a:ea typeface="黑体" panose="02010609060101010101" charset="-122"/>
                <a:cs typeface="+mn-ea"/>
                <a:sym typeface="+mn-ea"/>
              </a:rPr>
              <a:t>生命周期目标里程碑</a:t>
            </a:r>
            <a:endParaRPr lang="en-US" altLang="zh-CN" sz="2800" kern="0" dirty="0" smtClean="0">
              <a:solidFill>
                <a:srgbClr val="01FDFC"/>
              </a:solidFill>
              <a:effectLst>
                <a:outerShdw blurRad="38100" dist="38100" dir="2700000" algn="tl">
                  <a:srgbClr val="000000"/>
                </a:outerShdw>
              </a:effectLst>
              <a:latin typeface="黑体" panose="02010609060101010101" charset="-122"/>
              <a:ea typeface="黑体" panose="02010609060101010101" charset="-122"/>
              <a:cs typeface="+mn-ea"/>
              <a:sym typeface="+mn-ea"/>
            </a:endParaRPr>
          </a:p>
          <a:p>
            <a:pPr marL="1257300" lvl="2" indent="-342900" algn="just" fontAlgn="base">
              <a:spcBef>
                <a:spcPct val="20000"/>
              </a:spcBef>
              <a:buClr>
                <a:srgbClr val="FFCC00"/>
              </a:buClr>
              <a:buSzPct val="70000"/>
              <a:buFont typeface="Wingdings" panose="05000000000000000000" pitchFamily="2" charset="2"/>
              <a:buChar char="n"/>
              <a:defRPr/>
            </a:pPr>
            <a:r>
              <a:rPr lang="zh-CN" altLang="en-US" sz="2400" kern="0" dirty="0" smtClean="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建立</a:t>
            </a:r>
            <a:r>
              <a:rPr lang="zh-CN" altLang="en-US" sz="24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业务模型，定义最终产品视图，确定项目的范围</a:t>
            </a:r>
          </a:p>
          <a:p>
            <a:pPr marL="800100" lvl="1" indent="-342900" algn="just" fontAlgn="base">
              <a:spcBef>
                <a:spcPct val="20000"/>
              </a:spcBef>
              <a:buClr>
                <a:srgbClr val="FFCC00"/>
              </a:buClr>
              <a:buSzPct val="70000"/>
              <a:buFont typeface="Wingdings" panose="05000000000000000000" pitchFamily="2" charset="2"/>
              <a:buChar char="n"/>
              <a:defRPr/>
            </a:pPr>
            <a:r>
              <a:rPr lang="en-US" altLang="zh-CN" sz="2800" b="1" kern="0" dirty="0">
                <a:solidFill>
                  <a:srgbClr val="FFFF00"/>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Elaboration</a:t>
            </a:r>
            <a:r>
              <a:rPr lang="zh-CN" altLang="en-US" sz="2800" kern="0" dirty="0" smtClean="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（精化）</a:t>
            </a:r>
            <a:r>
              <a:rPr lang="zh-CN" altLang="en-US" sz="2800" kern="0" dirty="0" smtClean="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a:t>
            </a:r>
            <a:r>
              <a:rPr lang="zh-CN" altLang="en-US" sz="2800" kern="0" dirty="0" smtClean="0">
                <a:solidFill>
                  <a:srgbClr val="01FDFC"/>
                </a:solidFill>
                <a:effectLst>
                  <a:outerShdw blurRad="38100" dist="38100" dir="2700000" algn="tl">
                    <a:srgbClr val="000000"/>
                  </a:outerShdw>
                </a:effectLst>
                <a:latin typeface="黑体" panose="02010609060101010101" charset="-122"/>
                <a:ea typeface="黑体" panose="02010609060101010101" charset="-122"/>
                <a:cs typeface="+mn-ea"/>
                <a:sym typeface="+mn-ea"/>
              </a:rPr>
              <a:t>生命周期架构里程碑</a:t>
            </a:r>
            <a:endParaRPr lang="en-US" altLang="zh-CN" sz="2800" kern="0" dirty="0" smtClean="0">
              <a:solidFill>
                <a:srgbClr val="01FDFC"/>
              </a:solidFill>
              <a:effectLst>
                <a:outerShdw blurRad="38100" dist="38100" dir="2700000" algn="tl">
                  <a:srgbClr val="000000"/>
                </a:outerShdw>
              </a:effectLst>
              <a:latin typeface="黑体" panose="02010609060101010101" charset="-122"/>
              <a:ea typeface="黑体" panose="02010609060101010101" charset="-122"/>
              <a:cs typeface="+mn-ea"/>
              <a:sym typeface="+mn-ea"/>
            </a:endParaRPr>
          </a:p>
          <a:p>
            <a:pPr marL="1257300" lvl="2" indent="-342900" algn="just" fontAlgn="base">
              <a:spcBef>
                <a:spcPct val="20000"/>
              </a:spcBef>
              <a:buClr>
                <a:srgbClr val="FFCC00"/>
              </a:buClr>
              <a:buSzPct val="70000"/>
              <a:buFont typeface="Wingdings" panose="05000000000000000000" pitchFamily="2" charset="2"/>
              <a:buChar char="n"/>
              <a:defRPr/>
            </a:pPr>
            <a:r>
              <a:rPr lang="zh-CN" altLang="en-US" sz="2400" kern="0" dirty="0" smtClean="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设计</a:t>
            </a:r>
            <a:r>
              <a:rPr lang="zh-CN" altLang="en-US" sz="24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并确定系统的体系结构，制定项目计划，确定资源需求</a:t>
            </a:r>
          </a:p>
          <a:p>
            <a:pPr marL="800100" lvl="1" indent="-342900" algn="just" fontAlgn="base">
              <a:spcBef>
                <a:spcPct val="20000"/>
              </a:spcBef>
              <a:buClr>
                <a:srgbClr val="FFCC00"/>
              </a:buClr>
              <a:buSzPct val="70000"/>
              <a:buFont typeface="Wingdings" panose="05000000000000000000" pitchFamily="2" charset="2"/>
              <a:buChar char="n"/>
              <a:defRPr/>
            </a:pPr>
            <a:r>
              <a:rPr lang="en-US" altLang="zh-CN" sz="2800" b="1" kern="0" dirty="0">
                <a:solidFill>
                  <a:srgbClr val="FFFF00"/>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Construction</a:t>
            </a:r>
            <a:r>
              <a:rPr lang="zh-CN" altLang="en-US" sz="2800" kern="0" dirty="0" smtClean="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（构建）</a:t>
            </a:r>
            <a:r>
              <a:rPr lang="zh-CN" altLang="en-US" sz="2800" kern="0" dirty="0" smtClean="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a:t>
            </a:r>
            <a:r>
              <a:rPr lang="zh-CN" altLang="en-US" sz="2800" kern="0" dirty="0" smtClean="0">
                <a:solidFill>
                  <a:srgbClr val="01FDFC"/>
                </a:solidFill>
                <a:effectLst>
                  <a:outerShdw blurRad="38100" dist="38100" dir="2700000" algn="tl">
                    <a:srgbClr val="000000"/>
                  </a:outerShdw>
                </a:effectLst>
                <a:latin typeface="黑体" panose="02010609060101010101" charset="-122"/>
                <a:ea typeface="黑体" panose="02010609060101010101" charset="-122"/>
                <a:cs typeface="+mn-ea"/>
                <a:sym typeface="+mn-ea"/>
              </a:rPr>
              <a:t>初始可操作性能里程碑</a:t>
            </a:r>
            <a:endParaRPr lang="en-US" altLang="zh-CN" sz="2800" kern="0" dirty="0" smtClean="0">
              <a:solidFill>
                <a:srgbClr val="01FDFC"/>
              </a:solidFill>
              <a:effectLst>
                <a:outerShdw blurRad="38100" dist="38100" dir="2700000" algn="tl">
                  <a:srgbClr val="000000"/>
                </a:outerShdw>
              </a:effectLst>
              <a:latin typeface="黑体" panose="02010609060101010101" charset="-122"/>
              <a:ea typeface="黑体" panose="02010609060101010101" charset="-122"/>
              <a:cs typeface="+mn-ea"/>
              <a:sym typeface="+mn-ea"/>
            </a:endParaRPr>
          </a:p>
          <a:p>
            <a:pPr marL="1257300" lvl="2" indent="-342900" algn="just" fontAlgn="base">
              <a:spcBef>
                <a:spcPct val="20000"/>
              </a:spcBef>
              <a:buClr>
                <a:srgbClr val="FFCC00"/>
              </a:buClr>
              <a:buSzPct val="70000"/>
              <a:buFont typeface="Wingdings" panose="05000000000000000000" pitchFamily="2" charset="2"/>
              <a:buChar char="n"/>
              <a:defRPr/>
            </a:pPr>
            <a:r>
              <a:rPr lang="zh-CN" altLang="en-US" sz="2400" kern="0" dirty="0" smtClean="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开发</a:t>
            </a:r>
            <a:r>
              <a:rPr lang="zh-CN" altLang="en-US" sz="24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所有构件和程序，集成为客户需要的产品，测试所有功能</a:t>
            </a:r>
          </a:p>
          <a:p>
            <a:pPr marL="800100" lvl="1" indent="-342900" algn="just" fontAlgn="base">
              <a:spcBef>
                <a:spcPct val="20000"/>
              </a:spcBef>
              <a:buClr>
                <a:srgbClr val="FFCC00"/>
              </a:buClr>
              <a:buSzPct val="70000"/>
              <a:buFont typeface="Wingdings" panose="05000000000000000000" pitchFamily="2" charset="2"/>
              <a:buChar char="n"/>
              <a:defRPr/>
            </a:pPr>
            <a:r>
              <a:rPr lang="en-US" altLang="zh-CN" sz="2800" b="1" kern="0" dirty="0">
                <a:solidFill>
                  <a:srgbClr val="FFFF00"/>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Transition</a:t>
            </a:r>
            <a:r>
              <a:rPr lang="zh-CN" altLang="en-US" sz="2800" kern="0" dirty="0" smtClean="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（移交）</a:t>
            </a:r>
            <a:r>
              <a:rPr lang="zh-CN" altLang="en-US" sz="2800" kern="0" dirty="0" smtClean="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a:t>
            </a:r>
            <a:r>
              <a:rPr lang="zh-CN" altLang="en-US" sz="2800" kern="0" dirty="0" smtClean="0">
                <a:solidFill>
                  <a:srgbClr val="00F2FC"/>
                </a:solidFill>
                <a:effectLst>
                  <a:outerShdw blurRad="38100" dist="38100" dir="2700000" algn="tl">
                    <a:srgbClr val="000000"/>
                  </a:outerShdw>
                </a:effectLst>
                <a:latin typeface="黑体" panose="02010609060101010101" charset="-122"/>
                <a:ea typeface="黑体" panose="02010609060101010101" charset="-122"/>
                <a:cs typeface="+mn-ea"/>
                <a:sym typeface="+mn-ea"/>
              </a:rPr>
              <a:t>产品发布里程碑</a:t>
            </a:r>
            <a:endParaRPr lang="en-US" altLang="zh-CN" sz="2800" kern="0" dirty="0" smtClean="0">
              <a:solidFill>
                <a:srgbClr val="00F2FC"/>
              </a:solidFill>
              <a:effectLst>
                <a:outerShdw blurRad="38100" dist="38100" dir="2700000" algn="tl">
                  <a:srgbClr val="000000"/>
                </a:outerShdw>
              </a:effectLst>
              <a:latin typeface="黑体" panose="02010609060101010101" charset="-122"/>
              <a:ea typeface="黑体" panose="02010609060101010101" charset="-122"/>
              <a:cs typeface="+mn-ea"/>
              <a:sym typeface="+mn-ea"/>
            </a:endParaRPr>
          </a:p>
          <a:p>
            <a:pPr marL="1257300" lvl="2" indent="-342900" algn="just" fontAlgn="base">
              <a:spcBef>
                <a:spcPct val="20000"/>
              </a:spcBef>
              <a:buClr>
                <a:srgbClr val="FFCC00"/>
              </a:buClr>
              <a:buSzPct val="70000"/>
              <a:buFont typeface="Wingdings" panose="05000000000000000000" pitchFamily="2" charset="2"/>
              <a:buChar char="n"/>
              <a:defRPr/>
            </a:pPr>
            <a:r>
              <a:rPr lang="zh-CN" altLang="en-US" sz="2400" kern="0" dirty="0" smtClean="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把</a:t>
            </a:r>
            <a:r>
              <a:rPr lang="zh-CN" altLang="en-US" sz="24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开发出的产品提交给用户使用</a:t>
            </a:r>
            <a:endPar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endParaRP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51460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3087705" cy="584775"/>
          </a:xfrm>
          <a:prstGeom prst="rect">
            <a:avLst/>
          </a:prstGeom>
          <a:noFill/>
        </p:spPr>
        <p:txBody>
          <a:bodyPr wrap="none" rtlCol="0">
            <a:spAutoFit/>
          </a:bodyPr>
          <a:lstStyle/>
          <a:p>
            <a:pPr lvl="0"/>
            <a:r>
              <a:rPr kumimoji="1" lang="en-US" altLang="zh-CN" sz="3200" b="1" dirty="0" smtClean="0">
                <a:solidFill>
                  <a:srgbClr val="00F2FC"/>
                </a:solidFill>
                <a:latin typeface="Times New Roman" panose="02020603050405020304" pitchFamily="18" charset="0"/>
                <a:ea typeface="黑体" panose="02010609060101010101" charset="-122"/>
                <a:cs typeface="Times New Roman" panose="02020603050405020304" pitchFamily="18" charset="0"/>
                <a:sym typeface="+mn-ea"/>
              </a:rPr>
              <a:t>RUP</a:t>
            </a:r>
            <a:r>
              <a:rPr kumimoji="1" lang="zh-CN" altLang="en-US" sz="3200" b="1" dirty="0" smtClean="0">
                <a:solidFill>
                  <a:srgbClr val="00F2FC"/>
                </a:solidFill>
                <a:latin typeface="Times New Roman" panose="02020603050405020304" pitchFamily="18" charset="0"/>
                <a:ea typeface="黑体" panose="02010609060101010101" charset="-122"/>
                <a:cs typeface="Times New Roman" panose="02020603050405020304" pitchFamily="18" charset="0"/>
                <a:sym typeface="+mn-ea"/>
              </a:rPr>
              <a:t>迭代式开发</a:t>
            </a:r>
            <a:endParaRPr kumimoji="1" lang="zh-CN" altLang="en-US" sz="3200" b="1" dirty="0">
              <a:solidFill>
                <a:srgbClr val="00F2FC"/>
              </a:solidFill>
              <a:latin typeface="Times New Roman" panose="02020603050405020304" pitchFamily="18" charset="0"/>
              <a:ea typeface="黑体" panose="02010609060101010101" charset="-122"/>
              <a:cs typeface="Times New Roman" panose="02020603050405020304" pitchFamily="18" charset="0"/>
              <a:sym typeface="+mn-ea"/>
            </a:endParaRPr>
          </a:p>
        </p:txBody>
      </p:sp>
      <p:sp>
        <p:nvSpPr>
          <p:cNvPr id="22" name="文本框 21"/>
          <p:cNvSpPr txBox="1"/>
          <p:nvPr/>
        </p:nvSpPr>
        <p:spPr>
          <a:xfrm>
            <a:off x="813542" y="1072680"/>
            <a:ext cx="10039985" cy="4130361"/>
          </a:xfrm>
          <a:prstGeom prst="rect">
            <a:avLst/>
          </a:prstGeom>
          <a:noFill/>
        </p:spPr>
        <p:txBody>
          <a:bodyPr wrap="square" rtlCol="0" anchor="t">
            <a:spAutoFit/>
          </a:bodyPr>
          <a:lstStyle/>
          <a:p>
            <a:pPr marL="342900" indent="-342900" algn="just"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整个项目开发过程由</a:t>
            </a: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多个迭代</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过程组成。</a:t>
            </a:r>
          </a:p>
          <a:p>
            <a:pPr marL="342900" indent="-342900" algn="just"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每次迭代</a:t>
            </a: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只考虑一部分系统需求</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a:t>
            </a:r>
          </a:p>
          <a:p>
            <a:pPr marL="342900" indent="-342900" algn="just"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每个迭代都是</a:t>
            </a: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风险驱动</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的。</a:t>
            </a:r>
          </a:p>
          <a:p>
            <a:pPr marL="342900" indent="-342900" algn="just"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每个迭代都可以看作是一个“</a:t>
            </a: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小型的瀑布模型</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”过程。</a:t>
            </a:r>
          </a:p>
          <a:p>
            <a:pPr marL="800100" lvl="1" indent="-342900" algn="just" fontAlgn="base">
              <a:spcBef>
                <a:spcPct val="20000"/>
              </a:spcBef>
              <a:buClr>
                <a:srgbClr val="FFCC00"/>
              </a:buClr>
              <a:buSzPct val="70000"/>
              <a:buFont typeface="Wingdings" panose="05000000000000000000" pitchFamily="2" charset="2"/>
              <a:buChar char="n"/>
              <a:defRPr/>
            </a:pP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以一个</a:t>
            </a:r>
            <a:r>
              <a:rPr lang="zh-CN" altLang="en-US" sz="28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交付版本</a:t>
            </a: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结束</a:t>
            </a:r>
          </a:p>
          <a:p>
            <a:pPr marL="800100" lvl="1" indent="-342900" algn="just" fontAlgn="base">
              <a:spcBef>
                <a:spcPct val="20000"/>
              </a:spcBef>
              <a:buClr>
                <a:srgbClr val="FFCC00"/>
              </a:buClr>
              <a:buSzPct val="70000"/>
              <a:buFont typeface="Wingdings" panose="05000000000000000000" pitchFamily="2" charset="2"/>
              <a:buChar char="n"/>
              <a:defRPr/>
            </a:pP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其结果是一个</a:t>
            </a:r>
            <a:r>
              <a:rPr lang="zh-CN" altLang="en-US" sz="28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增量</a:t>
            </a: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，增加一些新的功能</a:t>
            </a:r>
          </a:p>
          <a:p>
            <a:pPr marL="342900" indent="-342900" algn="just"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每次迭代以</a:t>
            </a: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不同的重点和强度</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访问核心工作流。</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3968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8" name="Group 5"/>
          <p:cNvGrpSpPr>
            <a:grpSpLocks/>
          </p:cNvGrpSpPr>
          <p:nvPr/>
        </p:nvGrpSpPr>
        <p:grpSpPr bwMode="auto">
          <a:xfrm>
            <a:off x="869951" y="1428737"/>
            <a:ext cx="10388600" cy="479425"/>
            <a:chOff x="411" y="1203"/>
            <a:chExt cx="4908" cy="302"/>
          </a:xfrm>
        </p:grpSpPr>
        <p:sp>
          <p:nvSpPr>
            <p:cNvPr id="9" name="Rectangle 6"/>
            <p:cNvSpPr>
              <a:spLocks noChangeArrowheads="1"/>
            </p:cNvSpPr>
            <p:nvPr/>
          </p:nvSpPr>
          <p:spPr bwMode="auto">
            <a:xfrm>
              <a:off x="411" y="1203"/>
              <a:ext cx="4908" cy="302"/>
            </a:xfrm>
            <a:prstGeom prst="rect">
              <a:avLst/>
            </a:prstGeom>
            <a:solidFill>
              <a:srgbClr val="FCD1C1"/>
            </a:solidFill>
            <a:ln w="12700">
              <a:noFill/>
              <a:miter lim="800000"/>
              <a:headEnd/>
              <a:tailEnd/>
            </a:ln>
          </p:spPr>
          <p:txBody>
            <a:bodyPr wrap="none" anchor="ctr"/>
            <a:lstStyle/>
            <a:p>
              <a:endParaRPr lang="zh-CN" altLang="en-US"/>
            </a:p>
          </p:txBody>
        </p:sp>
        <p:sp>
          <p:nvSpPr>
            <p:cNvPr id="10" name="Rectangle 7"/>
            <p:cNvSpPr>
              <a:spLocks noChangeArrowheads="1"/>
            </p:cNvSpPr>
            <p:nvPr/>
          </p:nvSpPr>
          <p:spPr bwMode="auto">
            <a:xfrm>
              <a:off x="664" y="1239"/>
              <a:ext cx="597" cy="265"/>
            </a:xfrm>
            <a:prstGeom prst="rect">
              <a:avLst/>
            </a:prstGeom>
            <a:noFill/>
            <a:ln w="12700">
              <a:noFill/>
              <a:miter lim="800000"/>
              <a:headEnd/>
              <a:tailEnd/>
            </a:ln>
          </p:spPr>
          <p:txBody>
            <a:bodyPr wrap="none" lIns="111125" tIns="55563" rIns="111125" bIns="55563">
              <a:spAutoFit/>
            </a:bodyPr>
            <a:lstStyle/>
            <a:p>
              <a:pPr defTabSz="1316038" eaLnBrk="0" hangingPunct="0"/>
              <a:r>
                <a:rPr kumimoji="1" lang="en-US" altLang="zh-CN" sz="2000" b="1" dirty="0">
                  <a:latin typeface="Times New Roman" pitchFamily="18" charset="0"/>
                </a:rPr>
                <a:t>Inception</a:t>
              </a:r>
            </a:p>
          </p:txBody>
        </p:sp>
        <p:sp>
          <p:nvSpPr>
            <p:cNvPr id="11" name="Rectangle 8"/>
            <p:cNvSpPr>
              <a:spLocks noChangeArrowheads="1"/>
            </p:cNvSpPr>
            <p:nvPr/>
          </p:nvSpPr>
          <p:spPr bwMode="auto">
            <a:xfrm>
              <a:off x="1804" y="1239"/>
              <a:ext cx="657" cy="245"/>
            </a:xfrm>
            <a:prstGeom prst="rect">
              <a:avLst/>
            </a:prstGeom>
            <a:solidFill>
              <a:srgbClr val="FCD1C1"/>
            </a:solidFill>
            <a:ln w="12700">
              <a:noFill/>
              <a:miter lim="800000"/>
              <a:headEnd/>
              <a:tailEnd/>
            </a:ln>
          </p:spPr>
          <p:txBody>
            <a:bodyPr wrap="none" anchor="ctr"/>
            <a:lstStyle/>
            <a:p>
              <a:pPr defTabSz="1316038" eaLnBrk="0" hangingPunct="0"/>
              <a:r>
                <a:rPr kumimoji="1" lang="en-US" altLang="zh-CN" sz="2000" b="1" dirty="0">
                  <a:latin typeface="Times New Roman" pitchFamily="18" charset="0"/>
                </a:rPr>
                <a:t>Elaboration</a:t>
              </a:r>
            </a:p>
          </p:txBody>
        </p:sp>
        <p:sp>
          <p:nvSpPr>
            <p:cNvPr id="12" name="Rectangle 9"/>
            <p:cNvSpPr>
              <a:spLocks noChangeArrowheads="1"/>
            </p:cNvSpPr>
            <p:nvPr/>
          </p:nvSpPr>
          <p:spPr bwMode="auto">
            <a:xfrm>
              <a:off x="2990" y="1239"/>
              <a:ext cx="785" cy="265"/>
            </a:xfrm>
            <a:prstGeom prst="rect">
              <a:avLst/>
            </a:prstGeom>
            <a:noFill/>
            <a:ln w="12700">
              <a:noFill/>
              <a:miter lim="800000"/>
              <a:headEnd/>
              <a:tailEnd/>
            </a:ln>
          </p:spPr>
          <p:txBody>
            <a:bodyPr wrap="none" lIns="111125" tIns="55563" rIns="111125" bIns="55563">
              <a:spAutoFit/>
            </a:bodyPr>
            <a:lstStyle/>
            <a:p>
              <a:pPr defTabSz="1316038" eaLnBrk="0" hangingPunct="0"/>
              <a:r>
                <a:rPr kumimoji="1" lang="en-US" altLang="zh-CN" sz="2000" b="1" dirty="0">
                  <a:latin typeface="Times New Roman" pitchFamily="18" charset="0"/>
                </a:rPr>
                <a:t>Construction</a:t>
              </a:r>
            </a:p>
          </p:txBody>
        </p:sp>
        <p:sp>
          <p:nvSpPr>
            <p:cNvPr id="13" name="Rectangle 10"/>
            <p:cNvSpPr>
              <a:spLocks noChangeArrowheads="1"/>
            </p:cNvSpPr>
            <p:nvPr/>
          </p:nvSpPr>
          <p:spPr bwMode="auto">
            <a:xfrm>
              <a:off x="4309" y="1239"/>
              <a:ext cx="642" cy="265"/>
            </a:xfrm>
            <a:prstGeom prst="rect">
              <a:avLst/>
            </a:prstGeom>
            <a:noFill/>
            <a:ln w="12700">
              <a:noFill/>
              <a:miter lim="800000"/>
              <a:headEnd/>
              <a:tailEnd/>
            </a:ln>
          </p:spPr>
          <p:txBody>
            <a:bodyPr wrap="none" lIns="111125" tIns="55563" rIns="111125" bIns="55563">
              <a:spAutoFit/>
            </a:bodyPr>
            <a:lstStyle/>
            <a:p>
              <a:pPr defTabSz="1316038" eaLnBrk="0" hangingPunct="0"/>
              <a:r>
                <a:rPr kumimoji="1" lang="en-US" altLang="zh-CN" sz="2000" b="1" dirty="0">
                  <a:latin typeface="Times New Roman" pitchFamily="18" charset="0"/>
                </a:rPr>
                <a:t>Transition</a:t>
              </a:r>
            </a:p>
          </p:txBody>
        </p:sp>
        <p:sp>
          <p:nvSpPr>
            <p:cNvPr id="14" name="Line 11"/>
            <p:cNvSpPr>
              <a:spLocks noChangeShapeType="1"/>
            </p:cNvSpPr>
            <p:nvPr/>
          </p:nvSpPr>
          <p:spPr bwMode="auto">
            <a:xfrm>
              <a:off x="1534" y="1354"/>
              <a:ext cx="227" cy="0"/>
            </a:xfrm>
            <a:prstGeom prst="line">
              <a:avLst/>
            </a:prstGeom>
            <a:noFill/>
            <a:ln w="12700">
              <a:solidFill>
                <a:schemeClr val="tx1"/>
              </a:solidFill>
              <a:round/>
              <a:headEnd/>
              <a:tailEnd type="triangle" w="med" len="med"/>
            </a:ln>
          </p:spPr>
          <p:txBody>
            <a:bodyPr/>
            <a:lstStyle/>
            <a:p>
              <a:endParaRPr lang="zh-CN" altLang="en-US"/>
            </a:p>
          </p:txBody>
        </p:sp>
        <p:sp>
          <p:nvSpPr>
            <p:cNvPr id="15" name="Line 12"/>
            <p:cNvSpPr>
              <a:spLocks noChangeShapeType="1"/>
            </p:cNvSpPr>
            <p:nvPr/>
          </p:nvSpPr>
          <p:spPr bwMode="auto">
            <a:xfrm>
              <a:off x="2758" y="1354"/>
              <a:ext cx="227" cy="0"/>
            </a:xfrm>
            <a:prstGeom prst="line">
              <a:avLst/>
            </a:prstGeom>
            <a:noFill/>
            <a:ln w="12700">
              <a:solidFill>
                <a:schemeClr val="tx1"/>
              </a:solidFill>
              <a:round/>
              <a:headEnd/>
              <a:tailEnd type="triangle" w="med" len="med"/>
            </a:ln>
          </p:spPr>
          <p:txBody>
            <a:bodyPr/>
            <a:lstStyle/>
            <a:p>
              <a:endParaRPr lang="zh-CN" altLang="en-US"/>
            </a:p>
          </p:txBody>
        </p:sp>
        <p:sp>
          <p:nvSpPr>
            <p:cNvPr id="16" name="Line 13"/>
            <p:cNvSpPr>
              <a:spLocks noChangeShapeType="1"/>
            </p:cNvSpPr>
            <p:nvPr/>
          </p:nvSpPr>
          <p:spPr bwMode="auto">
            <a:xfrm>
              <a:off x="3982" y="1354"/>
              <a:ext cx="227" cy="0"/>
            </a:xfrm>
            <a:prstGeom prst="line">
              <a:avLst/>
            </a:prstGeom>
            <a:noFill/>
            <a:ln w="12700">
              <a:solidFill>
                <a:schemeClr val="tx1"/>
              </a:solidFill>
              <a:round/>
              <a:headEnd/>
              <a:tailEnd type="triangle" w="med" len="med"/>
            </a:ln>
          </p:spPr>
          <p:txBody>
            <a:bodyPr/>
            <a:lstStyle/>
            <a:p>
              <a:endParaRPr lang="zh-CN" altLang="en-US"/>
            </a:p>
          </p:txBody>
        </p:sp>
      </p:grpSp>
      <p:grpSp>
        <p:nvGrpSpPr>
          <p:cNvPr id="17" name="Group 14"/>
          <p:cNvGrpSpPr>
            <a:grpSpLocks/>
          </p:cNvGrpSpPr>
          <p:nvPr/>
        </p:nvGrpSpPr>
        <p:grpSpPr bwMode="auto">
          <a:xfrm>
            <a:off x="2186517" y="1882763"/>
            <a:ext cx="5181600" cy="955675"/>
            <a:chOff x="1033" y="1489"/>
            <a:chExt cx="2448" cy="602"/>
          </a:xfrm>
        </p:grpSpPr>
        <p:grpSp>
          <p:nvGrpSpPr>
            <p:cNvPr id="18" name="Group 15"/>
            <p:cNvGrpSpPr>
              <a:grpSpLocks/>
            </p:cNvGrpSpPr>
            <p:nvPr/>
          </p:nvGrpSpPr>
          <p:grpSpPr bwMode="auto">
            <a:xfrm>
              <a:off x="1890" y="1489"/>
              <a:ext cx="720" cy="524"/>
              <a:chOff x="1890" y="1489"/>
              <a:chExt cx="720" cy="524"/>
            </a:xfrm>
          </p:grpSpPr>
          <p:sp>
            <p:nvSpPr>
              <p:cNvPr id="25" name="Line 16"/>
              <p:cNvSpPr>
                <a:spLocks noChangeShapeType="1"/>
              </p:cNvSpPr>
              <p:nvPr/>
            </p:nvSpPr>
            <p:spPr bwMode="auto">
              <a:xfrm flipH="1">
                <a:off x="1890" y="1489"/>
                <a:ext cx="177" cy="524"/>
              </a:xfrm>
              <a:prstGeom prst="line">
                <a:avLst/>
              </a:prstGeom>
              <a:noFill/>
              <a:ln w="12700">
                <a:solidFill>
                  <a:srgbClr val="FFFFFF"/>
                </a:solidFill>
                <a:round/>
                <a:headEnd/>
                <a:tailEnd/>
              </a:ln>
            </p:spPr>
            <p:txBody>
              <a:bodyPr/>
              <a:lstStyle/>
              <a:p>
                <a:endParaRPr lang="zh-CN" altLang="en-US"/>
              </a:p>
            </p:txBody>
          </p:sp>
          <p:sp>
            <p:nvSpPr>
              <p:cNvPr id="26" name="Line 17"/>
              <p:cNvSpPr>
                <a:spLocks noChangeShapeType="1"/>
              </p:cNvSpPr>
              <p:nvPr/>
            </p:nvSpPr>
            <p:spPr bwMode="auto">
              <a:xfrm>
                <a:off x="2452" y="1489"/>
                <a:ext cx="158" cy="524"/>
              </a:xfrm>
              <a:prstGeom prst="line">
                <a:avLst/>
              </a:prstGeom>
              <a:noFill/>
              <a:ln w="12700">
                <a:solidFill>
                  <a:srgbClr val="FFFFFF"/>
                </a:solidFill>
                <a:round/>
                <a:headEnd/>
                <a:tailEnd/>
              </a:ln>
            </p:spPr>
            <p:txBody>
              <a:bodyPr/>
              <a:lstStyle/>
              <a:p>
                <a:endParaRPr lang="zh-CN" altLang="en-US"/>
              </a:p>
            </p:txBody>
          </p:sp>
        </p:grpSp>
        <p:sp>
          <p:nvSpPr>
            <p:cNvPr id="23" name="Line 18"/>
            <p:cNvSpPr>
              <a:spLocks noChangeShapeType="1"/>
            </p:cNvSpPr>
            <p:nvPr/>
          </p:nvSpPr>
          <p:spPr bwMode="auto">
            <a:xfrm flipH="1">
              <a:off x="1033" y="1498"/>
              <a:ext cx="614" cy="593"/>
            </a:xfrm>
            <a:prstGeom prst="line">
              <a:avLst/>
            </a:prstGeom>
            <a:noFill/>
            <a:ln w="50800">
              <a:solidFill>
                <a:srgbClr val="FFFFFF"/>
              </a:solidFill>
              <a:round/>
              <a:headEnd/>
              <a:tailEnd/>
            </a:ln>
          </p:spPr>
          <p:txBody>
            <a:bodyPr/>
            <a:lstStyle/>
            <a:p>
              <a:endParaRPr lang="zh-CN" altLang="en-US"/>
            </a:p>
          </p:txBody>
        </p:sp>
        <p:sp>
          <p:nvSpPr>
            <p:cNvPr id="24" name="Line 19"/>
            <p:cNvSpPr>
              <a:spLocks noChangeShapeType="1"/>
            </p:cNvSpPr>
            <p:nvPr/>
          </p:nvSpPr>
          <p:spPr bwMode="auto">
            <a:xfrm>
              <a:off x="2884" y="1498"/>
              <a:ext cx="597" cy="575"/>
            </a:xfrm>
            <a:prstGeom prst="line">
              <a:avLst/>
            </a:prstGeom>
            <a:noFill/>
            <a:ln w="50800">
              <a:solidFill>
                <a:srgbClr val="FFFFFF"/>
              </a:solidFill>
              <a:round/>
              <a:headEnd/>
              <a:tailEnd/>
            </a:ln>
          </p:spPr>
          <p:txBody>
            <a:bodyPr/>
            <a:lstStyle/>
            <a:p>
              <a:endParaRPr lang="zh-CN" altLang="en-US"/>
            </a:p>
          </p:txBody>
        </p:sp>
      </p:grpSp>
      <p:grpSp>
        <p:nvGrpSpPr>
          <p:cNvPr id="27" name="Group 20"/>
          <p:cNvGrpSpPr>
            <a:grpSpLocks/>
          </p:cNvGrpSpPr>
          <p:nvPr/>
        </p:nvGrpSpPr>
        <p:grpSpPr bwMode="auto">
          <a:xfrm>
            <a:off x="2095473" y="2806700"/>
            <a:ext cx="5600700" cy="479425"/>
            <a:chOff x="936" y="2008"/>
            <a:chExt cx="2646" cy="302"/>
          </a:xfrm>
        </p:grpSpPr>
        <p:grpSp>
          <p:nvGrpSpPr>
            <p:cNvPr id="28" name="Group 21"/>
            <p:cNvGrpSpPr>
              <a:grpSpLocks/>
            </p:cNvGrpSpPr>
            <p:nvPr/>
          </p:nvGrpSpPr>
          <p:grpSpPr bwMode="auto">
            <a:xfrm>
              <a:off x="936" y="2008"/>
              <a:ext cx="2646" cy="302"/>
              <a:chOff x="936" y="2008"/>
              <a:chExt cx="2646" cy="302"/>
            </a:xfrm>
          </p:grpSpPr>
          <p:sp>
            <p:nvSpPr>
              <p:cNvPr id="31" name="Rectangle 22"/>
              <p:cNvSpPr>
                <a:spLocks noChangeArrowheads="1"/>
              </p:cNvSpPr>
              <p:nvPr/>
            </p:nvSpPr>
            <p:spPr bwMode="auto">
              <a:xfrm>
                <a:off x="936" y="2008"/>
                <a:ext cx="2646" cy="302"/>
              </a:xfrm>
              <a:prstGeom prst="rect">
                <a:avLst/>
              </a:prstGeom>
              <a:solidFill>
                <a:srgbClr val="FCD1C1"/>
              </a:solidFill>
              <a:ln w="12700">
                <a:noFill/>
                <a:miter lim="800000"/>
                <a:headEnd/>
                <a:tailEnd/>
              </a:ln>
            </p:spPr>
            <p:txBody>
              <a:bodyPr wrap="none" anchor="ctr"/>
              <a:lstStyle/>
              <a:p>
                <a:endParaRPr lang="zh-CN" altLang="en-US"/>
              </a:p>
            </p:txBody>
          </p:sp>
          <p:sp>
            <p:nvSpPr>
              <p:cNvPr id="32" name="Rectangle 23"/>
              <p:cNvSpPr>
                <a:spLocks noChangeArrowheads="1"/>
              </p:cNvSpPr>
              <p:nvPr/>
            </p:nvSpPr>
            <p:spPr bwMode="auto">
              <a:xfrm>
                <a:off x="1012" y="2051"/>
                <a:ext cx="562" cy="231"/>
              </a:xfrm>
              <a:prstGeom prst="rect">
                <a:avLst/>
              </a:prstGeom>
              <a:noFill/>
              <a:ln w="12700">
                <a:noFill/>
                <a:miter lim="800000"/>
                <a:headEnd/>
                <a:tailEnd/>
              </a:ln>
            </p:spPr>
            <p:txBody>
              <a:bodyPr wrap="none" lIns="90488" tIns="44450" rIns="90488" bIns="44450">
                <a:spAutoFit/>
              </a:bodyPr>
              <a:lstStyle/>
              <a:p>
                <a:pPr eaLnBrk="0" hangingPunct="0"/>
                <a:r>
                  <a:rPr kumimoji="1" lang="en-US" altLang="zh-CN" b="1" i="1">
                    <a:latin typeface="Times New Roman" pitchFamily="18" charset="0"/>
                  </a:rPr>
                  <a:t>Iteration 1</a:t>
                </a:r>
              </a:p>
            </p:txBody>
          </p:sp>
          <p:sp>
            <p:nvSpPr>
              <p:cNvPr id="33" name="Rectangle 24"/>
              <p:cNvSpPr>
                <a:spLocks noChangeArrowheads="1"/>
              </p:cNvSpPr>
              <p:nvPr/>
            </p:nvSpPr>
            <p:spPr bwMode="auto">
              <a:xfrm>
                <a:off x="1848" y="2051"/>
                <a:ext cx="562" cy="231"/>
              </a:xfrm>
              <a:prstGeom prst="rect">
                <a:avLst/>
              </a:prstGeom>
              <a:noFill/>
              <a:ln w="12700">
                <a:noFill/>
                <a:miter lim="800000"/>
                <a:headEnd/>
                <a:tailEnd/>
              </a:ln>
            </p:spPr>
            <p:txBody>
              <a:bodyPr wrap="none" lIns="90488" tIns="44450" rIns="90488" bIns="44450">
                <a:spAutoFit/>
              </a:bodyPr>
              <a:lstStyle/>
              <a:p>
                <a:pPr eaLnBrk="0" hangingPunct="0"/>
                <a:r>
                  <a:rPr kumimoji="1" lang="en-US" altLang="zh-CN" b="1" i="1">
                    <a:latin typeface="Times New Roman" pitchFamily="18" charset="0"/>
                  </a:rPr>
                  <a:t>Iteration 2</a:t>
                </a:r>
              </a:p>
            </p:txBody>
          </p:sp>
          <p:sp>
            <p:nvSpPr>
              <p:cNvPr id="34" name="Rectangle 25"/>
              <p:cNvSpPr>
                <a:spLocks noChangeArrowheads="1"/>
              </p:cNvSpPr>
              <p:nvPr/>
            </p:nvSpPr>
            <p:spPr bwMode="auto">
              <a:xfrm>
                <a:off x="2684" y="2051"/>
                <a:ext cx="562" cy="231"/>
              </a:xfrm>
              <a:prstGeom prst="rect">
                <a:avLst/>
              </a:prstGeom>
              <a:noFill/>
              <a:ln w="12700">
                <a:noFill/>
                <a:miter lim="800000"/>
                <a:headEnd/>
                <a:tailEnd/>
              </a:ln>
            </p:spPr>
            <p:txBody>
              <a:bodyPr wrap="none" lIns="90488" tIns="44450" rIns="90488" bIns="44450">
                <a:spAutoFit/>
              </a:bodyPr>
              <a:lstStyle/>
              <a:p>
                <a:pPr eaLnBrk="0" hangingPunct="0"/>
                <a:r>
                  <a:rPr kumimoji="1" lang="en-US" altLang="zh-CN" b="1" i="1" dirty="0">
                    <a:latin typeface="Times New Roman" pitchFamily="18" charset="0"/>
                  </a:rPr>
                  <a:t>Iteration 3</a:t>
                </a:r>
              </a:p>
            </p:txBody>
          </p:sp>
        </p:grpSp>
        <p:sp>
          <p:nvSpPr>
            <p:cNvPr id="29" name="Line 26"/>
            <p:cNvSpPr>
              <a:spLocks noChangeShapeType="1"/>
            </p:cNvSpPr>
            <p:nvPr/>
          </p:nvSpPr>
          <p:spPr bwMode="auto">
            <a:xfrm>
              <a:off x="1723" y="2159"/>
              <a:ext cx="161" cy="2"/>
            </a:xfrm>
            <a:prstGeom prst="line">
              <a:avLst/>
            </a:prstGeom>
            <a:noFill/>
            <a:ln w="12700">
              <a:solidFill>
                <a:schemeClr val="tx1"/>
              </a:solidFill>
              <a:round/>
              <a:headEnd/>
              <a:tailEnd type="triangle" w="med" len="med"/>
            </a:ln>
          </p:spPr>
          <p:txBody>
            <a:bodyPr/>
            <a:lstStyle/>
            <a:p>
              <a:endParaRPr lang="zh-CN" altLang="en-US"/>
            </a:p>
          </p:txBody>
        </p:sp>
        <p:sp>
          <p:nvSpPr>
            <p:cNvPr id="30" name="Line 27"/>
            <p:cNvSpPr>
              <a:spLocks noChangeShapeType="1"/>
            </p:cNvSpPr>
            <p:nvPr/>
          </p:nvSpPr>
          <p:spPr bwMode="auto">
            <a:xfrm>
              <a:off x="2575" y="2159"/>
              <a:ext cx="161" cy="2"/>
            </a:xfrm>
            <a:prstGeom prst="line">
              <a:avLst/>
            </a:prstGeom>
            <a:noFill/>
            <a:ln w="12700">
              <a:solidFill>
                <a:schemeClr val="tx1"/>
              </a:solidFill>
              <a:round/>
              <a:headEnd/>
              <a:tailEnd type="triangle" w="med" len="med"/>
            </a:ln>
          </p:spPr>
          <p:txBody>
            <a:bodyPr/>
            <a:lstStyle/>
            <a:p>
              <a:endParaRPr lang="zh-CN" altLang="en-US"/>
            </a:p>
          </p:txBody>
        </p:sp>
      </p:grpSp>
      <p:grpSp>
        <p:nvGrpSpPr>
          <p:cNvPr id="35" name="组合 34"/>
          <p:cNvGrpSpPr/>
          <p:nvPr/>
        </p:nvGrpSpPr>
        <p:grpSpPr>
          <a:xfrm>
            <a:off x="1697567" y="3357549"/>
            <a:ext cx="5903384" cy="2138362"/>
            <a:chOff x="1273175" y="3357549"/>
            <a:chExt cx="4427538" cy="2138362"/>
          </a:xfrm>
        </p:grpSpPr>
        <p:sp>
          <p:nvSpPr>
            <p:cNvPr id="36" name="Rectangle 28"/>
            <p:cNvSpPr>
              <a:spLocks noChangeArrowheads="1"/>
            </p:cNvSpPr>
            <p:nvPr/>
          </p:nvSpPr>
          <p:spPr bwMode="auto">
            <a:xfrm>
              <a:off x="2179638" y="4265598"/>
              <a:ext cx="1176337" cy="227013"/>
            </a:xfrm>
            <a:prstGeom prst="rect">
              <a:avLst/>
            </a:prstGeom>
            <a:solidFill>
              <a:srgbClr val="FFFF00"/>
            </a:solidFill>
            <a:ln w="12700">
              <a:solidFill>
                <a:schemeClr val="tx1"/>
              </a:solidFill>
              <a:miter lim="800000"/>
              <a:headEnd/>
              <a:tailEnd/>
            </a:ln>
          </p:spPr>
          <p:txBody>
            <a:bodyPr wrap="none" anchor="ctr"/>
            <a:lstStyle/>
            <a:p>
              <a:endParaRPr lang="zh-CN" altLang="en-US">
                <a:solidFill>
                  <a:srgbClr val="C00000"/>
                </a:solidFill>
              </a:endParaRPr>
            </a:p>
          </p:txBody>
        </p:sp>
        <p:sp>
          <p:nvSpPr>
            <p:cNvPr id="37" name="Rectangle 29"/>
            <p:cNvSpPr>
              <a:spLocks noChangeArrowheads="1"/>
            </p:cNvSpPr>
            <p:nvPr/>
          </p:nvSpPr>
          <p:spPr bwMode="auto">
            <a:xfrm>
              <a:off x="2182813" y="4268773"/>
              <a:ext cx="886061" cy="223138"/>
            </a:xfrm>
            <a:prstGeom prst="rect">
              <a:avLst/>
            </a:prstGeom>
            <a:noFill/>
            <a:ln w="12700">
              <a:noFill/>
              <a:miter lim="800000"/>
              <a:headEnd/>
              <a:tailEnd/>
            </a:ln>
          </p:spPr>
          <p:txBody>
            <a:bodyPr wrap="none" lIns="34925" tIns="19050" rIns="34925" bIns="19050">
              <a:spAutoFit/>
            </a:bodyPr>
            <a:lstStyle/>
            <a:p>
              <a:pPr defTabSz="134938" eaLnBrk="0" hangingPunct="0"/>
              <a:r>
                <a:rPr kumimoji="1" lang="en-US" altLang="zh-CN" sz="1200" dirty="0">
                  <a:solidFill>
                    <a:srgbClr val="C00000"/>
                  </a:solidFill>
                  <a:latin typeface="Times New Roman" pitchFamily="18" charset="0"/>
                </a:rPr>
                <a:t>Iteration Planning</a:t>
              </a:r>
            </a:p>
          </p:txBody>
        </p:sp>
        <p:sp>
          <p:nvSpPr>
            <p:cNvPr id="38" name="Rectangle 30"/>
            <p:cNvSpPr>
              <a:spLocks noChangeArrowheads="1"/>
            </p:cNvSpPr>
            <p:nvPr/>
          </p:nvSpPr>
          <p:spPr bwMode="auto">
            <a:xfrm>
              <a:off x="2836863" y="4475148"/>
              <a:ext cx="1111250" cy="227013"/>
            </a:xfrm>
            <a:prstGeom prst="rect">
              <a:avLst/>
            </a:prstGeom>
            <a:solidFill>
              <a:srgbClr val="FFFF00"/>
            </a:solidFill>
            <a:ln w="12700">
              <a:solidFill>
                <a:schemeClr val="tx1"/>
              </a:solidFill>
              <a:miter lim="800000"/>
              <a:headEnd/>
              <a:tailEnd/>
            </a:ln>
          </p:spPr>
          <p:txBody>
            <a:bodyPr wrap="none" anchor="ctr"/>
            <a:lstStyle/>
            <a:p>
              <a:endParaRPr lang="zh-CN" altLang="en-US">
                <a:solidFill>
                  <a:srgbClr val="C00000"/>
                </a:solidFill>
              </a:endParaRPr>
            </a:p>
          </p:txBody>
        </p:sp>
        <p:sp>
          <p:nvSpPr>
            <p:cNvPr id="39" name="Rectangle 31"/>
            <p:cNvSpPr>
              <a:spLocks noChangeArrowheads="1"/>
            </p:cNvSpPr>
            <p:nvPr/>
          </p:nvSpPr>
          <p:spPr bwMode="auto">
            <a:xfrm>
              <a:off x="2840038" y="4478323"/>
              <a:ext cx="836768" cy="223138"/>
            </a:xfrm>
            <a:prstGeom prst="rect">
              <a:avLst/>
            </a:prstGeom>
            <a:noFill/>
            <a:ln w="12700">
              <a:noFill/>
              <a:miter lim="800000"/>
              <a:headEnd/>
              <a:tailEnd/>
            </a:ln>
          </p:spPr>
          <p:txBody>
            <a:bodyPr wrap="none" lIns="34925" tIns="19050" rIns="34925" bIns="19050">
              <a:spAutoFit/>
            </a:bodyPr>
            <a:lstStyle/>
            <a:p>
              <a:pPr defTabSz="134938" eaLnBrk="0" hangingPunct="0"/>
              <a:r>
                <a:rPr kumimoji="1" lang="en-US" altLang="zh-CN" sz="1200">
                  <a:solidFill>
                    <a:srgbClr val="C00000"/>
                  </a:solidFill>
                  <a:latin typeface="Times New Roman" pitchFamily="18" charset="0"/>
                </a:rPr>
                <a:t>Rqmts Capture   </a:t>
              </a:r>
            </a:p>
          </p:txBody>
        </p:sp>
        <p:sp>
          <p:nvSpPr>
            <p:cNvPr id="40" name="Rectangle 32"/>
            <p:cNvSpPr>
              <a:spLocks noChangeArrowheads="1"/>
            </p:cNvSpPr>
            <p:nvPr/>
          </p:nvSpPr>
          <p:spPr bwMode="auto">
            <a:xfrm>
              <a:off x="3232150" y="4676761"/>
              <a:ext cx="1236663" cy="227012"/>
            </a:xfrm>
            <a:prstGeom prst="rect">
              <a:avLst/>
            </a:prstGeom>
            <a:solidFill>
              <a:srgbClr val="FFFF00"/>
            </a:solidFill>
            <a:ln w="12700">
              <a:solidFill>
                <a:schemeClr val="tx1"/>
              </a:solidFill>
              <a:miter lim="800000"/>
              <a:headEnd/>
              <a:tailEnd/>
            </a:ln>
          </p:spPr>
          <p:txBody>
            <a:bodyPr wrap="none" anchor="ctr"/>
            <a:lstStyle/>
            <a:p>
              <a:endParaRPr lang="zh-CN" altLang="en-US">
                <a:solidFill>
                  <a:srgbClr val="C00000"/>
                </a:solidFill>
              </a:endParaRPr>
            </a:p>
          </p:txBody>
        </p:sp>
        <p:sp>
          <p:nvSpPr>
            <p:cNvPr id="41" name="Rectangle 33"/>
            <p:cNvSpPr>
              <a:spLocks noChangeArrowheads="1"/>
            </p:cNvSpPr>
            <p:nvPr/>
          </p:nvSpPr>
          <p:spPr bwMode="auto">
            <a:xfrm>
              <a:off x="3235325" y="4679936"/>
              <a:ext cx="931746" cy="223138"/>
            </a:xfrm>
            <a:prstGeom prst="rect">
              <a:avLst/>
            </a:prstGeom>
            <a:noFill/>
            <a:ln w="12700">
              <a:noFill/>
              <a:miter lim="800000"/>
              <a:headEnd/>
              <a:tailEnd/>
            </a:ln>
          </p:spPr>
          <p:txBody>
            <a:bodyPr wrap="none" lIns="34925" tIns="19050" rIns="34925" bIns="19050">
              <a:spAutoFit/>
            </a:bodyPr>
            <a:lstStyle/>
            <a:p>
              <a:pPr defTabSz="134938" eaLnBrk="0" hangingPunct="0"/>
              <a:r>
                <a:rPr kumimoji="1" lang="en-US" altLang="zh-CN" sz="1200">
                  <a:solidFill>
                    <a:srgbClr val="C00000"/>
                  </a:solidFill>
                  <a:latin typeface="Times New Roman" pitchFamily="18" charset="0"/>
                </a:rPr>
                <a:t>Analysis &amp; Design</a:t>
              </a:r>
            </a:p>
          </p:txBody>
        </p:sp>
        <p:sp>
          <p:nvSpPr>
            <p:cNvPr id="42" name="Rectangle 34"/>
            <p:cNvSpPr>
              <a:spLocks noChangeArrowheads="1"/>
            </p:cNvSpPr>
            <p:nvPr/>
          </p:nvSpPr>
          <p:spPr bwMode="auto">
            <a:xfrm>
              <a:off x="3409950" y="4879961"/>
              <a:ext cx="1350963" cy="227012"/>
            </a:xfrm>
            <a:prstGeom prst="rect">
              <a:avLst/>
            </a:prstGeom>
            <a:solidFill>
              <a:srgbClr val="FFFF00"/>
            </a:solidFill>
            <a:ln w="12700">
              <a:solidFill>
                <a:schemeClr val="tx1"/>
              </a:solidFill>
              <a:miter lim="800000"/>
              <a:headEnd/>
              <a:tailEnd/>
            </a:ln>
          </p:spPr>
          <p:txBody>
            <a:bodyPr wrap="none" anchor="ctr"/>
            <a:lstStyle/>
            <a:p>
              <a:endParaRPr lang="zh-CN" altLang="en-US">
                <a:solidFill>
                  <a:srgbClr val="C00000"/>
                </a:solidFill>
              </a:endParaRPr>
            </a:p>
          </p:txBody>
        </p:sp>
        <p:sp>
          <p:nvSpPr>
            <p:cNvPr id="43" name="Rectangle 35"/>
            <p:cNvSpPr>
              <a:spLocks noChangeArrowheads="1"/>
            </p:cNvSpPr>
            <p:nvPr/>
          </p:nvSpPr>
          <p:spPr bwMode="auto">
            <a:xfrm>
              <a:off x="3413125" y="4883136"/>
              <a:ext cx="1018308" cy="223138"/>
            </a:xfrm>
            <a:prstGeom prst="rect">
              <a:avLst/>
            </a:prstGeom>
            <a:noFill/>
            <a:ln w="12700">
              <a:noFill/>
              <a:miter lim="800000"/>
              <a:headEnd/>
              <a:tailEnd/>
            </a:ln>
          </p:spPr>
          <p:txBody>
            <a:bodyPr wrap="none" lIns="34925" tIns="19050" rIns="34925" bIns="19050">
              <a:spAutoFit/>
            </a:bodyPr>
            <a:lstStyle/>
            <a:p>
              <a:pPr defTabSz="134938" eaLnBrk="0" hangingPunct="0"/>
              <a:r>
                <a:rPr kumimoji="1" lang="en-US" altLang="zh-CN" sz="1200">
                  <a:solidFill>
                    <a:srgbClr val="C00000"/>
                  </a:solidFill>
                  <a:latin typeface="Times New Roman" pitchFamily="18" charset="0"/>
                </a:rPr>
                <a:t>Implementation        </a:t>
              </a:r>
            </a:p>
          </p:txBody>
        </p:sp>
        <p:sp>
          <p:nvSpPr>
            <p:cNvPr id="44" name="Rectangle 36"/>
            <p:cNvSpPr>
              <a:spLocks noChangeArrowheads="1"/>
            </p:cNvSpPr>
            <p:nvPr/>
          </p:nvSpPr>
          <p:spPr bwMode="auto">
            <a:xfrm>
              <a:off x="3794125" y="5068873"/>
              <a:ext cx="1254125" cy="227013"/>
            </a:xfrm>
            <a:prstGeom prst="rect">
              <a:avLst/>
            </a:prstGeom>
            <a:solidFill>
              <a:srgbClr val="FFFF00"/>
            </a:solidFill>
            <a:ln w="12700">
              <a:solidFill>
                <a:schemeClr val="tx1"/>
              </a:solidFill>
              <a:miter lim="800000"/>
              <a:headEnd/>
              <a:tailEnd/>
            </a:ln>
          </p:spPr>
          <p:txBody>
            <a:bodyPr wrap="none" anchor="ctr"/>
            <a:lstStyle/>
            <a:p>
              <a:endParaRPr lang="zh-CN" altLang="en-US">
                <a:solidFill>
                  <a:srgbClr val="C00000"/>
                </a:solidFill>
              </a:endParaRPr>
            </a:p>
          </p:txBody>
        </p:sp>
        <p:sp>
          <p:nvSpPr>
            <p:cNvPr id="45" name="Rectangle 37"/>
            <p:cNvSpPr>
              <a:spLocks noChangeArrowheads="1"/>
            </p:cNvSpPr>
            <p:nvPr/>
          </p:nvSpPr>
          <p:spPr bwMode="auto">
            <a:xfrm>
              <a:off x="3797300" y="5072048"/>
              <a:ext cx="934823" cy="223138"/>
            </a:xfrm>
            <a:prstGeom prst="rect">
              <a:avLst/>
            </a:prstGeom>
            <a:noFill/>
            <a:ln w="12700">
              <a:noFill/>
              <a:miter lim="800000"/>
              <a:headEnd/>
              <a:tailEnd/>
            </a:ln>
          </p:spPr>
          <p:txBody>
            <a:bodyPr wrap="none" lIns="34925" tIns="19050" rIns="34925" bIns="19050">
              <a:spAutoFit/>
            </a:bodyPr>
            <a:lstStyle/>
            <a:p>
              <a:pPr defTabSz="134938" eaLnBrk="0" hangingPunct="0"/>
              <a:r>
                <a:rPr kumimoji="1" lang="en-US" altLang="zh-CN" sz="1200">
                  <a:solidFill>
                    <a:srgbClr val="C00000"/>
                  </a:solidFill>
                  <a:latin typeface="Times New Roman" pitchFamily="18" charset="0"/>
                </a:rPr>
                <a:t>        Test                </a:t>
              </a:r>
            </a:p>
          </p:txBody>
        </p:sp>
        <p:sp>
          <p:nvSpPr>
            <p:cNvPr id="46" name="Rectangle 38"/>
            <p:cNvSpPr>
              <a:spLocks noChangeArrowheads="1"/>
            </p:cNvSpPr>
            <p:nvPr/>
          </p:nvSpPr>
          <p:spPr bwMode="auto">
            <a:xfrm>
              <a:off x="4238625" y="5268898"/>
              <a:ext cx="1057275" cy="227013"/>
            </a:xfrm>
            <a:prstGeom prst="rect">
              <a:avLst/>
            </a:prstGeom>
            <a:solidFill>
              <a:srgbClr val="FFFF00"/>
            </a:solidFill>
            <a:ln w="12700">
              <a:solidFill>
                <a:schemeClr val="tx1"/>
              </a:solidFill>
              <a:miter lim="800000"/>
              <a:headEnd/>
              <a:tailEnd/>
            </a:ln>
          </p:spPr>
          <p:txBody>
            <a:bodyPr wrap="none" anchor="ctr"/>
            <a:lstStyle/>
            <a:p>
              <a:endParaRPr lang="zh-CN" altLang="en-US">
                <a:solidFill>
                  <a:srgbClr val="C00000"/>
                </a:solidFill>
              </a:endParaRPr>
            </a:p>
          </p:txBody>
        </p:sp>
        <p:sp>
          <p:nvSpPr>
            <p:cNvPr id="47" name="Rectangle 39"/>
            <p:cNvSpPr>
              <a:spLocks noChangeArrowheads="1"/>
            </p:cNvSpPr>
            <p:nvPr/>
          </p:nvSpPr>
          <p:spPr bwMode="auto">
            <a:xfrm>
              <a:off x="4241800" y="5272073"/>
              <a:ext cx="795891" cy="223138"/>
            </a:xfrm>
            <a:prstGeom prst="rect">
              <a:avLst/>
            </a:prstGeom>
            <a:noFill/>
            <a:ln w="12700">
              <a:noFill/>
              <a:miter lim="800000"/>
              <a:headEnd/>
              <a:tailEnd/>
            </a:ln>
          </p:spPr>
          <p:txBody>
            <a:bodyPr wrap="none" lIns="34925" tIns="19050" rIns="34925" bIns="19050">
              <a:spAutoFit/>
            </a:bodyPr>
            <a:lstStyle/>
            <a:p>
              <a:pPr defTabSz="134938" eaLnBrk="0" hangingPunct="0"/>
              <a:r>
                <a:rPr kumimoji="1" lang="en-US" altLang="zh-CN" sz="1200">
                  <a:solidFill>
                    <a:srgbClr val="C00000"/>
                  </a:solidFill>
                  <a:latin typeface="Times New Roman" pitchFamily="18" charset="0"/>
                </a:rPr>
                <a:t>Prepare Release</a:t>
              </a:r>
            </a:p>
          </p:txBody>
        </p:sp>
        <p:grpSp>
          <p:nvGrpSpPr>
            <p:cNvPr id="48" name="Group 40"/>
            <p:cNvGrpSpPr>
              <a:grpSpLocks/>
            </p:cNvGrpSpPr>
            <p:nvPr/>
          </p:nvGrpSpPr>
          <p:grpSpPr bwMode="auto">
            <a:xfrm>
              <a:off x="1273175" y="3357549"/>
              <a:ext cx="4427538" cy="1819275"/>
              <a:chOff x="802" y="2418"/>
              <a:chExt cx="2789" cy="1146"/>
            </a:xfrm>
          </p:grpSpPr>
          <p:grpSp>
            <p:nvGrpSpPr>
              <p:cNvPr id="49" name="Group 41"/>
              <p:cNvGrpSpPr>
                <a:grpSpLocks/>
              </p:cNvGrpSpPr>
              <p:nvPr/>
            </p:nvGrpSpPr>
            <p:grpSpPr bwMode="auto">
              <a:xfrm>
                <a:off x="802" y="2418"/>
                <a:ext cx="2789" cy="1146"/>
                <a:chOff x="802" y="2418"/>
                <a:chExt cx="2789" cy="1146"/>
              </a:xfrm>
            </p:grpSpPr>
            <p:sp>
              <p:nvSpPr>
                <p:cNvPr id="51" name="Line 42"/>
                <p:cNvSpPr>
                  <a:spLocks noChangeShapeType="1"/>
                </p:cNvSpPr>
                <p:nvPr/>
              </p:nvSpPr>
              <p:spPr bwMode="auto">
                <a:xfrm>
                  <a:off x="2700" y="2418"/>
                  <a:ext cx="891" cy="1146"/>
                </a:xfrm>
                <a:prstGeom prst="line">
                  <a:avLst/>
                </a:prstGeom>
                <a:noFill/>
                <a:ln w="50800">
                  <a:solidFill>
                    <a:srgbClr val="FFFFFF"/>
                  </a:solidFill>
                  <a:round/>
                  <a:headEnd/>
                  <a:tailEnd/>
                </a:ln>
              </p:spPr>
              <p:txBody>
                <a:bodyPr/>
                <a:lstStyle/>
                <a:p>
                  <a:endParaRPr lang="zh-CN" altLang="en-US"/>
                </a:p>
              </p:txBody>
            </p:sp>
            <p:sp>
              <p:nvSpPr>
                <p:cNvPr id="52" name="Line 43"/>
                <p:cNvSpPr>
                  <a:spLocks noChangeShapeType="1"/>
                </p:cNvSpPr>
                <p:nvPr/>
              </p:nvSpPr>
              <p:spPr bwMode="auto">
                <a:xfrm flipH="1">
                  <a:off x="802" y="2418"/>
                  <a:ext cx="908" cy="1146"/>
                </a:xfrm>
                <a:prstGeom prst="line">
                  <a:avLst/>
                </a:prstGeom>
                <a:noFill/>
                <a:ln w="50800">
                  <a:solidFill>
                    <a:srgbClr val="FFFFFF"/>
                  </a:solidFill>
                  <a:round/>
                  <a:headEnd/>
                  <a:tailEnd/>
                </a:ln>
              </p:spPr>
              <p:txBody>
                <a:bodyPr/>
                <a:lstStyle/>
                <a:p>
                  <a:endParaRPr lang="zh-CN" altLang="en-US"/>
                </a:p>
              </p:txBody>
            </p:sp>
          </p:grpSp>
          <p:sp>
            <p:nvSpPr>
              <p:cNvPr id="50" name="Rectangle 44"/>
              <p:cNvSpPr>
                <a:spLocks noChangeArrowheads="1"/>
              </p:cNvSpPr>
              <p:nvPr/>
            </p:nvSpPr>
            <p:spPr bwMode="auto">
              <a:xfrm>
                <a:off x="1393" y="2737"/>
                <a:ext cx="1146" cy="212"/>
              </a:xfrm>
              <a:prstGeom prst="rect">
                <a:avLst/>
              </a:prstGeom>
              <a:noFill/>
              <a:ln w="12700">
                <a:noFill/>
                <a:miter lim="800000"/>
                <a:headEnd/>
                <a:tailEnd/>
              </a:ln>
            </p:spPr>
            <p:txBody>
              <a:bodyPr wrap="none" lIns="90488" tIns="44450" rIns="90488" bIns="44450">
                <a:spAutoFit/>
              </a:bodyPr>
              <a:lstStyle/>
              <a:p>
                <a:pPr eaLnBrk="0" hangingPunct="0"/>
                <a:r>
                  <a:rPr kumimoji="1" lang="en-US" altLang="zh-CN" sz="1600" b="1">
                    <a:latin typeface="Times New Roman" pitchFamily="18" charset="0"/>
                  </a:rPr>
                  <a:t>“Mini-Waterfall” Process</a:t>
                </a:r>
              </a:p>
            </p:txBody>
          </p:sp>
        </p:grpSp>
      </p:grpSp>
    </p:spTree>
    <p:extLst>
      <p:ext uri="{BB962C8B-B14F-4D97-AF65-F5344CB8AC3E}">
        <p14:creationId xmlns:p14="http://schemas.microsoft.com/office/powerpoint/2010/main" val="24855785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up)">
                                      <p:cBhvr>
                                        <p:cTn id="12" dur="1000"/>
                                        <p:tgtEl>
                                          <p:spTgt spid="17"/>
                                        </p:tgtEl>
                                      </p:cBhvr>
                                    </p:animEffect>
                                  </p:childTnLst>
                                </p:cTn>
                              </p:par>
                            </p:childTnLst>
                          </p:cTn>
                        </p:par>
                        <p:par>
                          <p:cTn id="13" fill="hold">
                            <p:stCondLst>
                              <p:cond delay="1000"/>
                            </p:stCondLst>
                            <p:childTnLst>
                              <p:par>
                                <p:cTn id="14" presetID="22" presetClass="entr" presetSubtype="1" fill="hold" nodeType="after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wipe(up)">
                                      <p:cBhvr>
                                        <p:cTn id="16" dur="1000"/>
                                        <p:tgtEl>
                                          <p:spTgt spid="2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wipe(up)">
                                      <p:cBhvr>
                                        <p:cTn id="2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53" name="Picture 5" descr="phases and milestones1"/>
          <p:cNvPicPr>
            <a:picLocks noChangeAspect="1" noChangeArrowheads="1"/>
          </p:cNvPicPr>
          <p:nvPr/>
        </p:nvPicPr>
        <p:blipFill>
          <a:blip r:embed="rId3" cstate="print"/>
          <a:srcRect/>
          <a:stretch>
            <a:fillRect/>
          </a:stretch>
        </p:blipFill>
        <p:spPr bwMode="auto">
          <a:xfrm>
            <a:off x="110067" y="1590676"/>
            <a:ext cx="11910484" cy="2944813"/>
          </a:xfrm>
          <a:prstGeom prst="rect">
            <a:avLst/>
          </a:prstGeom>
          <a:noFill/>
          <a:ln w="9525">
            <a:noFill/>
            <a:miter lim="800000"/>
            <a:headEnd/>
            <a:tailEnd/>
          </a:ln>
        </p:spPr>
      </p:pic>
    </p:spTree>
    <p:extLst>
      <p:ext uri="{BB962C8B-B14F-4D97-AF65-F5344CB8AC3E}">
        <p14:creationId xmlns:p14="http://schemas.microsoft.com/office/powerpoint/2010/main" val="40581208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box(in)">
                                      <p:cBhvr>
                                        <p:cTn id="7" dur="20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5806782" cy="584775"/>
          </a:xfrm>
          <a:prstGeom prst="rect">
            <a:avLst/>
          </a:prstGeom>
          <a:noFill/>
        </p:spPr>
        <p:txBody>
          <a:bodyPr wrap="none" rtlCol="0">
            <a:spAutoFit/>
          </a:bodyPr>
          <a:lstStyle/>
          <a:p>
            <a:pPr lvl="0"/>
            <a:r>
              <a:rPr kumimoji="1" lang="en-US" altLang="zh-CN" sz="3200" b="1" dirty="0">
                <a:solidFill>
                  <a:srgbClr val="00F2FC"/>
                </a:solidFill>
                <a:latin typeface="Times New Roman" panose="02020603050405020304" pitchFamily="18" charset="0"/>
                <a:ea typeface="黑体" panose="02010609060101010101" charset="-122"/>
                <a:cs typeface="Times New Roman" panose="02020603050405020304" pitchFamily="18" charset="0"/>
                <a:sym typeface="+mn-ea"/>
              </a:rPr>
              <a:t>RUP ( Rational Unified Process)</a:t>
            </a:r>
          </a:p>
        </p:txBody>
      </p:sp>
      <p:sp>
        <p:nvSpPr>
          <p:cNvPr id="22" name="文本框 21"/>
          <p:cNvSpPr txBox="1"/>
          <p:nvPr/>
        </p:nvSpPr>
        <p:spPr>
          <a:xfrm>
            <a:off x="984911" y="1548930"/>
            <a:ext cx="10039985" cy="4204228"/>
          </a:xfrm>
          <a:prstGeom prst="rect">
            <a:avLst/>
          </a:prstGeom>
          <a:noFill/>
        </p:spPr>
        <p:txBody>
          <a:bodyPr wrap="square" rtlCol="0" anchor="t">
            <a:spAutoFit/>
          </a:bodyPr>
          <a:lstStyle/>
          <a:p>
            <a:pPr marL="342900" indent="-342900" algn="just"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开发经验（最佳实践）</a:t>
            </a:r>
          </a:p>
          <a:p>
            <a:pPr marL="800100" lvl="1" indent="-342900" algn="just" fontAlgn="base">
              <a:spcBef>
                <a:spcPct val="20000"/>
              </a:spcBef>
              <a:buClr>
                <a:srgbClr val="FFCC00"/>
              </a:buClr>
              <a:buSzPct val="70000"/>
              <a:buFont typeface="Wingdings" panose="05000000000000000000" pitchFamily="2" charset="2"/>
              <a:buChar char="n"/>
              <a:defRPr/>
            </a:pPr>
            <a:r>
              <a:rPr lang="zh-CN" altLang="en-US" sz="28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迭代式</a:t>
            </a:r>
            <a:r>
              <a:rPr lang="zh-CN" altLang="en-US" sz="2800" kern="0" dirty="0" smtClean="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开发</a:t>
            </a:r>
            <a:r>
              <a:rPr lang="zh-CN" altLang="en-US" sz="2800" kern="0" dirty="0" smtClean="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：容纳</a:t>
            </a: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需求变更</a:t>
            </a:r>
            <a:r>
              <a:rPr lang="en-US" altLang="zh-CN"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a:t>
            </a: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减少风险</a:t>
            </a:r>
          </a:p>
          <a:p>
            <a:pPr marL="800100" lvl="1" indent="-342900" algn="just" fontAlgn="base">
              <a:spcBef>
                <a:spcPct val="20000"/>
              </a:spcBef>
              <a:buClr>
                <a:srgbClr val="FFCC00"/>
              </a:buClr>
              <a:buSzPct val="70000"/>
              <a:buFont typeface="Wingdings" panose="05000000000000000000" pitchFamily="2" charset="2"/>
              <a:buChar char="n"/>
              <a:defRPr/>
            </a:pPr>
            <a:r>
              <a:rPr lang="zh-CN" altLang="en-US" sz="28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管理</a:t>
            </a:r>
            <a:r>
              <a:rPr lang="zh-CN" altLang="en-US" sz="2800" kern="0" dirty="0" smtClean="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需求</a:t>
            </a:r>
            <a:r>
              <a:rPr lang="zh-CN" altLang="en-US" sz="2800" kern="0" dirty="0" smtClean="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：使用</a:t>
            </a: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用例和脚本</a:t>
            </a:r>
          </a:p>
          <a:p>
            <a:pPr marL="800100" lvl="1" indent="-342900" algn="just" fontAlgn="base">
              <a:spcBef>
                <a:spcPct val="20000"/>
              </a:spcBef>
              <a:buClr>
                <a:srgbClr val="FFCC00"/>
              </a:buClr>
              <a:buSzPct val="70000"/>
              <a:buFont typeface="Wingdings" panose="05000000000000000000" pitchFamily="2" charset="2"/>
              <a:buChar char="n"/>
              <a:defRPr/>
            </a:pPr>
            <a:r>
              <a:rPr lang="zh-CN" altLang="en-US" sz="28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使用基于构件的体系结构</a:t>
            </a:r>
          </a:p>
          <a:p>
            <a:pPr marL="800100" lvl="1" indent="-342900" algn="just" fontAlgn="base">
              <a:spcBef>
                <a:spcPct val="20000"/>
              </a:spcBef>
              <a:buClr>
                <a:srgbClr val="FFCC00"/>
              </a:buClr>
              <a:buSzPct val="70000"/>
              <a:buFont typeface="Wingdings" panose="05000000000000000000" pitchFamily="2" charset="2"/>
              <a:buChar char="n"/>
              <a:defRPr/>
            </a:pPr>
            <a:r>
              <a:rPr lang="zh-CN" altLang="en-US" sz="28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可视化建模</a:t>
            </a:r>
          </a:p>
          <a:p>
            <a:pPr marL="800100" lvl="1" indent="-342900" algn="just" fontAlgn="base">
              <a:spcBef>
                <a:spcPct val="20000"/>
              </a:spcBef>
              <a:buClr>
                <a:srgbClr val="FFCC00"/>
              </a:buClr>
              <a:buSzPct val="70000"/>
              <a:buFont typeface="Wingdings" panose="05000000000000000000" pitchFamily="2" charset="2"/>
              <a:buChar char="n"/>
              <a:defRPr/>
            </a:pPr>
            <a:r>
              <a:rPr lang="zh-CN" altLang="en-US" sz="28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验证</a:t>
            </a:r>
            <a:r>
              <a:rPr lang="zh-CN" altLang="en-US" sz="2800" kern="0" dirty="0" smtClean="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软件质量</a:t>
            </a:r>
            <a:r>
              <a:rPr lang="zh-CN" altLang="en-US" sz="2800" kern="0" dirty="0" smtClean="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：质量</a:t>
            </a: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评估内建在贯穿于整个</a:t>
            </a:r>
            <a:r>
              <a:rPr lang="zh-CN" altLang="en-US" sz="2800" kern="0" dirty="0" smtClean="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开发过程</a:t>
            </a: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的、由全体成员参与的所有活动中</a:t>
            </a:r>
          </a:p>
          <a:p>
            <a:pPr marL="800100" lvl="1" indent="-342900" algn="just" fontAlgn="base">
              <a:spcBef>
                <a:spcPct val="20000"/>
              </a:spcBef>
              <a:buClr>
                <a:srgbClr val="FFCC00"/>
              </a:buClr>
              <a:buSzPct val="70000"/>
              <a:buFont typeface="Wingdings" panose="05000000000000000000" pitchFamily="2" charset="2"/>
              <a:buChar char="n"/>
              <a:defRPr/>
            </a:pPr>
            <a:r>
              <a:rPr lang="zh-CN" altLang="en-US" sz="28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控制软件变更</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501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2">
                                            <p:txEl>
                                              <p:pRg st="1" end="1"/>
                                            </p:txEl>
                                          </p:spTgt>
                                        </p:tgtEl>
                                        <p:attrNameLst>
                                          <p:attrName>style.visibility</p:attrName>
                                        </p:attrNameLst>
                                      </p:cBhvr>
                                      <p:to>
                                        <p:strVal val="visible"/>
                                      </p:to>
                                    </p:set>
                                    <p:anim calcmode="lin" valueType="num">
                                      <p:cBhvr additive="base">
                                        <p:cTn id="7" dur="1000" fill="hold"/>
                                        <p:tgtEl>
                                          <p:spTgt spid="22">
                                            <p:txEl>
                                              <p:pRg st="1" end="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2">
                                            <p:txEl>
                                              <p:pRg st="1" end="1"/>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2">
                                            <p:txEl>
                                              <p:pRg st="2" end="2"/>
                                            </p:txEl>
                                          </p:spTgt>
                                        </p:tgtEl>
                                        <p:attrNameLst>
                                          <p:attrName>style.visibility</p:attrName>
                                        </p:attrNameLst>
                                      </p:cBhvr>
                                      <p:to>
                                        <p:strVal val="visible"/>
                                      </p:to>
                                    </p:set>
                                    <p:anim calcmode="lin" valueType="num">
                                      <p:cBhvr additive="base">
                                        <p:cTn id="11" dur="1000" fill="hold"/>
                                        <p:tgtEl>
                                          <p:spTgt spid="22">
                                            <p:txEl>
                                              <p:pRg st="2" end="2"/>
                                            </p:txEl>
                                          </p:spTgt>
                                        </p:tgtEl>
                                        <p:attrNameLst>
                                          <p:attrName>ppt_x</p:attrName>
                                        </p:attrNameLst>
                                      </p:cBhvr>
                                      <p:tavLst>
                                        <p:tav tm="0">
                                          <p:val>
                                            <p:strVal val="0-#ppt_w/2"/>
                                          </p:val>
                                        </p:tav>
                                        <p:tav tm="100000">
                                          <p:val>
                                            <p:strVal val="#ppt_x"/>
                                          </p:val>
                                        </p:tav>
                                      </p:tavLst>
                                    </p:anim>
                                    <p:anim calcmode="lin" valueType="num">
                                      <p:cBhvr additive="base">
                                        <p:cTn id="12" dur="1000" fill="hold"/>
                                        <p:tgtEl>
                                          <p:spTgt spid="22">
                                            <p:txEl>
                                              <p:pRg st="2" end="2"/>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2">
                                            <p:txEl>
                                              <p:pRg st="3" end="3"/>
                                            </p:txEl>
                                          </p:spTgt>
                                        </p:tgtEl>
                                        <p:attrNameLst>
                                          <p:attrName>style.visibility</p:attrName>
                                        </p:attrNameLst>
                                      </p:cBhvr>
                                      <p:to>
                                        <p:strVal val="visible"/>
                                      </p:to>
                                    </p:set>
                                    <p:anim calcmode="lin" valueType="num">
                                      <p:cBhvr additive="base">
                                        <p:cTn id="15" dur="1000" fill="hold"/>
                                        <p:tgtEl>
                                          <p:spTgt spid="22">
                                            <p:txEl>
                                              <p:pRg st="3" end="3"/>
                                            </p:txEl>
                                          </p:spTgt>
                                        </p:tgtEl>
                                        <p:attrNameLst>
                                          <p:attrName>ppt_x</p:attrName>
                                        </p:attrNameLst>
                                      </p:cBhvr>
                                      <p:tavLst>
                                        <p:tav tm="0">
                                          <p:val>
                                            <p:strVal val="0-#ppt_w/2"/>
                                          </p:val>
                                        </p:tav>
                                        <p:tav tm="100000">
                                          <p:val>
                                            <p:strVal val="#ppt_x"/>
                                          </p:val>
                                        </p:tav>
                                      </p:tavLst>
                                    </p:anim>
                                    <p:anim calcmode="lin" valueType="num">
                                      <p:cBhvr additive="base">
                                        <p:cTn id="16" dur="1000" fill="hold"/>
                                        <p:tgtEl>
                                          <p:spTgt spid="22">
                                            <p:txEl>
                                              <p:pRg st="3" end="3"/>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2">
                                            <p:txEl>
                                              <p:pRg st="4" end="4"/>
                                            </p:txEl>
                                          </p:spTgt>
                                        </p:tgtEl>
                                        <p:attrNameLst>
                                          <p:attrName>style.visibility</p:attrName>
                                        </p:attrNameLst>
                                      </p:cBhvr>
                                      <p:to>
                                        <p:strVal val="visible"/>
                                      </p:to>
                                    </p:set>
                                    <p:anim calcmode="lin" valueType="num">
                                      <p:cBhvr additive="base">
                                        <p:cTn id="19" dur="1000" fill="hold"/>
                                        <p:tgtEl>
                                          <p:spTgt spid="22">
                                            <p:txEl>
                                              <p:pRg st="4" end="4"/>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22">
                                            <p:txEl>
                                              <p:pRg st="4" end="4"/>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22">
                                            <p:txEl>
                                              <p:pRg st="5" end="5"/>
                                            </p:txEl>
                                          </p:spTgt>
                                        </p:tgtEl>
                                        <p:attrNameLst>
                                          <p:attrName>style.visibility</p:attrName>
                                        </p:attrNameLst>
                                      </p:cBhvr>
                                      <p:to>
                                        <p:strVal val="visible"/>
                                      </p:to>
                                    </p:set>
                                    <p:anim calcmode="lin" valueType="num">
                                      <p:cBhvr additive="base">
                                        <p:cTn id="23" dur="1000" fill="hold"/>
                                        <p:tgtEl>
                                          <p:spTgt spid="22">
                                            <p:txEl>
                                              <p:pRg st="5" end="5"/>
                                            </p:txEl>
                                          </p:spTgt>
                                        </p:tgtEl>
                                        <p:attrNameLst>
                                          <p:attrName>ppt_x</p:attrName>
                                        </p:attrNameLst>
                                      </p:cBhvr>
                                      <p:tavLst>
                                        <p:tav tm="0">
                                          <p:val>
                                            <p:strVal val="0-#ppt_w/2"/>
                                          </p:val>
                                        </p:tav>
                                        <p:tav tm="100000">
                                          <p:val>
                                            <p:strVal val="#ppt_x"/>
                                          </p:val>
                                        </p:tav>
                                      </p:tavLst>
                                    </p:anim>
                                    <p:anim calcmode="lin" valueType="num">
                                      <p:cBhvr additive="base">
                                        <p:cTn id="24" dur="1000" fill="hold"/>
                                        <p:tgtEl>
                                          <p:spTgt spid="22">
                                            <p:txEl>
                                              <p:pRg st="5" end="5"/>
                                            </p:txEl>
                                          </p:spTgt>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22">
                                            <p:txEl>
                                              <p:pRg st="6" end="6"/>
                                            </p:txEl>
                                          </p:spTgt>
                                        </p:tgtEl>
                                        <p:attrNameLst>
                                          <p:attrName>style.visibility</p:attrName>
                                        </p:attrNameLst>
                                      </p:cBhvr>
                                      <p:to>
                                        <p:strVal val="visible"/>
                                      </p:to>
                                    </p:set>
                                    <p:anim calcmode="lin" valueType="num">
                                      <p:cBhvr additive="base">
                                        <p:cTn id="27" dur="1000" fill="hold"/>
                                        <p:tgtEl>
                                          <p:spTgt spid="22">
                                            <p:txEl>
                                              <p:pRg st="6" end="6"/>
                                            </p:txEl>
                                          </p:spTgt>
                                        </p:tgtEl>
                                        <p:attrNameLst>
                                          <p:attrName>ppt_x</p:attrName>
                                        </p:attrNameLst>
                                      </p:cBhvr>
                                      <p:tavLst>
                                        <p:tav tm="0">
                                          <p:val>
                                            <p:strVal val="0-#ppt_w/2"/>
                                          </p:val>
                                        </p:tav>
                                        <p:tav tm="100000">
                                          <p:val>
                                            <p:strVal val="#ppt_x"/>
                                          </p:val>
                                        </p:tav>
                                      </p:tavLst>
                                    </p:anim>
                                    <p:anim calcmode="lin" valueType="num">
                                      <p:cBhvr additive="base">
                                        <p:cTn id="28" dur="1000" fill="hold"/>
                                        <p:tgtEl>
                                          <p:spTgt spid="22">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080655" y="766742"/>
            <a:ext cx="4079173" cy="5446429"/>
            <a:chOff x="1410937" y="660811"/>
            <a:chExt cx="2982933" cy="5446429"/>
          </a:xfrm>
        </p:grpSpPr>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27775"/>
            <a:stretch/>
          </p:blipFill>
          <p:spPr bwMode="auto">
            <a:xfrm>
              <a:off x="1413907" y="660811"/>
              <a:ext cx="2979963" cy="38678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0937" y="4528688"/>
              <a:ext cx="2982933" cy="15785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57545" y="766742"/>
            <a:ext cx="4468049" cy="59320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29367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9392" y="1080696"/>
            <a:ext cx="9234780" cy="35625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813803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830" y="61741"/>
            <a:ext cx="5823486" cy="49565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0293" y="-24961"/>
            <a:ext cx="5855154" cy="51299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0293" y="5067350"/>
            <a:ext cx="5855154" cy="17906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322356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2051"/>
                                        </p:tgtEl>
                                        <p:attrNameLst>
                                          <p:attrName>style.visibility</p:attrName>
                                        </p:attrNameLst>
                                      </p:cBhvr>
                                      <p:to>
                                        <p:strVal val="visible"/>
                                      </p:to>
                                    </p:set>
                                    <p:animEffect transition="in" filter="fade">
                                      <p:cBhvr>
                                        <p:cTn id="13" dur="1000"/>
                                        <p:tgtEl>
                                          <p:spTgt spid="2051"/>
                                        </p:tgtEl>
                                      </p:cBhvr>
                                    </p:animEffect>
                                    <p:anim calcmode="lin" valueType="num">
                                      <p:cBhvr>
                                        <p:cTn id="14" dur="1000" fill="hold"/>
                                        <p:tgtEl>
                                          <p:spTgt spid="2051"/>
                                        </p:tgtEl>
                                        <p:attrNameLst>
                                          <p:attrName>ppt_x</p:attrName>
                                        </p:attrNameLst>
                                      </p:cBhvr>
                                      <p:tavLst>
                                        <p:tav tm="0">
                                          <p:val>
                                            <p:strVal val="#ppt_x"/>
                                          </p:val>
                                        </p:tav>
                                        <p:tav tm="100000">
                                          <p:val>
                                            <p:strVal val="#ppt_x"/>
                                          </p:val>
                                        </p:tav>
                                      </p:tavLst>
                                    </p:anim>
                                    <p:anim calcmode="lin" valueType="num">
                                      <p:cBhvr>
                                        <p:cTn id="15" dur="1000" fill="hold"/>
                                        <p:tgtEl>
                                          <p:spTgt spid="2051"/>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nodeType="afterEffect">
                                  <p:stCondLst>
                                    <p:cond delay="0"/>
                                  </p:stCondLst>
                                  <p:childTnLst>
                                    <p:set>
                                      <p:cBhvr>
                                        <p:cTn id="18" dur="1" fill="hold">
                                          <p:stCondLst>
                                            <p:cond delay="0"/>
                                          </p:stCondLst>
                                        </p:cTn>
                                        <p:tgtEl>
                                          <p:spTgt spid="2052"/>
                                        </p:tgtEl>
                                        <p:attrNameLst>
                                          <p:attrName>style.visibility</p:attrName>
                                        </p:attrNameLst>
                                      </p:cBhvr>
                                      <p:to>
                                        <p:strVal val="visible"/>
                                      </p:to>
                                    </p:set>
                                    <p:animEffect transition="in" filter="fade">
                                      <p:cBhvr>
                                        <p:cTn id="19" dur="1000"/>
                                        <p:tgtEl>
                                          <p:spTgt spid="2052"/>
                                        </p:tgtEl>
                                      </p:cBhvr>
                                    </p:animEffect>
                                    <p:anim calcmode="lin" valueType="num">
                                      <p:cBhvr>
                                        <p:cTn id="20" dur="1000" fill="hold"/>
                                        <p:tgtEl>
                                          <p:spTgt spid="2052"/>
                                        </p:tgtEl>
                                        <p:attrNameLst>
                                          <p:attrName>ppt_x</p:attrName>
                                        </p:attrNameLst>
                                      </p:cBhvr>
                                      <p:tavLst>
                                        <p:tav tm="0">
                                          <p:val>
                                            <p:strVal val="#ppt_x"/>
                                          </p:val>
                                        </p:tav>
                                        <p:tav tm="100000">
                                          <p:val>
                                            <p:strVal val="#ppt_x"/>
                                          </p:val>
                                        </p:tav>
                                      </p:tavLst>
                                    </p:anim>
                                    <p:anim calcmode="lin" valueType="num">
                                      <p:cBhvr>
                                        <p:cTn id="21" dur="1000" fill="hold"/>
                                        <p:tgtEl>
                                          <p:spTgt spid="20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4662174" cy="584775"/>
          </a:xfrm>
          <a:prstGeom prst="rect">
            <a:avLst/>
          </a:prstGeom>
          <a:noFill/>
        </p:spPr>
        <p:txBody>
          <a:bodyPr wrap="none" rtlCol="0">
            <a:spAutoFit/>
          </a:bodyPr>
          <a:lstStyle/>
          <a:p>
            <a:pPr lvl="0"/>
            <a:r>
              <a:rPr kumimoji="1" lang="en-US" altLang="zh-CN" sz="3200" b="1" dirty="0">
                <a:solidFill>
                  <a:srgbClr val="00F2FC"/>
                </a:solidFill>
                <a:latin typeface="Times New Roman" panose="02020603050405020304" pitchFamily="18" charset="0"/>
                <a:ea typeface="黑体" panose="02010609060101010101" charset="-122"/>
                <a:cs typeface="Times New Roman" panose="02020603050405020304" pitchFamily="18" charset="0"/>
                <a:sym typeface="+mn-ea"/>
              </a:rPr>
              <a:t>Bringing It All Together...</a:t>
            </a:r>
            <a:endParaRPr kumimoji="1" lang="zh-CN" altLang="en-US" sz="3200" b="1" dirty="0">
              <a:solidFill>
                <a:srgbClr val="00F2FC"/>
              </a:solidFill>
              <a:latin typeface="Times New Roman" panose="02020603050405020304" pitchFamily="18" charset="0"/>
              <a:ea typeface="黑体" panose="02010609060101010101" charset="-122"/>
              <a:cs typeface="Times New Roman" panose="02020603050405020304" pitchFamily="18" charset="0"/>
              <a:sym typeface="+mn-ea"/>
            </a:endParaRP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0097" y="1081085"/>
            <a:ext cx="8540750" cy="5475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4885" y="538767"/>
            <a:ext cx="3140075" cy="5138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1344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wheel(1)">
                                      <p:cBhvr>
                                        <p:cTn id="7" dur="1250"/>
                                        <p:tgtEl>
                                          <p:spTgt spid="133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3316"/>
                                        </p:tgtEl>
                                        <p:attrNameLst>
                                          <p:attrName>style.visibility</p:attrName>
                                        </p:attrNameLst>
                                      </p:cBhvr>
                                      <p:to>
                                        <p:strVal val="visible"/>
                                      </p:to>
                                    </p:set>
                                    <p:animEffect transition="in" filter="wipe(down)">
                                      <p:cBhvr>
                                        <p:cTn id="12" dur="1000"/>
                                        <p:tgtEl>
                                          <p:spTgt spid="13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6060442" cy="584775"/>
          </a:xfrm>
          <a:prstGeom prst="rect">
            <a:avLst/>
          </a:prstGeom>
          <a:noFill/>
        </p:spPr>
        <p:txBody>
          <a:bodyPr wrap="none" rtlCol="0">
            <a:spAutoFit/>
          </a:bodyPr>
          <a:lstStyle/>
          <a:p>
            <a:pPr lvl="0"/>
            <a:r>
              <a:rPr kumimoji="1" lang="en-US" altLang="zh-CN" sz="3200" b="1" dirty="0">
                <a:solidFill>
                  <a:srgbClr val="00F2FC"/>
                </a:solidFill>
                <a:latin typeface="Times New Roman" panose="02020603050405020304" pitchFamily="18" charset="0"/>
                <a:ea typeface="黑体" panose="02010609060101010101" charset="-122"/>
                <a:cs typeface="Times New Roman" panose="02020603050405020304" pitchFamily="18" charset="0"/>
                <a:sym typeface="+mn-ea"/>
              </a:rPr>
              <a:t>Tailoring and Implementing RUP</a:t>
            </a:r>
            <a:endParaRPr kumimoji="1" lang="zh-CN" altLang="en-US" sz="3200" b="1" dirty="0">
              <a:solidFill>
                <a:srgbClr val="00F2FC"/>
              </a:solidFill>
              <a:latin typeface="Times New Roman" panose="02020603050405020304" pitchFamily="18" charset="0"/>
              <a:ea typeface="黑体" panose="02010609060101010101" charset="-122"/>
              <a:cs typeface="Times New Roman" panose="02020603050405020304" pitchFamily="18" charset="0"/>
              <a:sym typeface="+mn-ea"/>
            </a:endParaRPr>
          </a:p>
        </p:txBody>
      </p:sp>
      <p:sp>
        <p:nvSpPr>
          <p:cNvPr id="22" name="文本框 21"/>
          <p:cNvSpPr txBox="1"/>
          <p:nvPr/>
        </p:nvSpPr>
        <p:spPr>
          <a:xfrm>
            <a:off x="3069854" y="890270"/>
            <a:ext cx="5432879" cy="5176802"/>
          </a:xfrm>
          <a:prstGeom prst="rect">
            <a:avLst/>
          </a:prstGeom>
          <a:noFill/>
        </p:spPr>
        <p:txBody>
          <a:bodyPr wrap="square" rtlCol="0" anchor="t">
            <a:spAutoFit/>
          </a:bodyPr>
          <a:lstStyle/>
          <a:p>
            <a:pPr marL="342900" indent="-342900" algn="just" fontAlgn="base">
              <a:spcBef>
                <a:spcPct val="20000"/>
              </a:spcBef>
              <a:buClr>
                <a:srgbClr val="FFCC00"/>
              </a:buClr>
              <a:buSzPct val="70000"/>
              <a:buFont typeface="Wingdings" panose="05000000000000000000" pitchFamily="2" charset="2"/>
              <a:buChar char="n"/>
              <a:defRPr/>
            </a:pPr>
            <a:r>
              <a:rPr lang="en-US" altLang="zh-CN"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4 Phases</a:t>
            </a:r>
          </a:p>
          <a:p>
            <a:pPr marL="342900" indent="-342900" algn="just" fontAlgn="base">
              <a:spcBef>
                <a:spcPct val="20000"/>
              </a:spcBef>
              <a:buClr>
                <a:srgbClr val="FFCC00"/>
              </a:buClr>
              <a:buSzPct val="70000"/>
              <a:buFont typeface="Wingdings" panose="05000000000000000000" pitchFamily="2" charset="2"/>
              <a:buChar char="n"/>
              <a:defRPr/>
            </a:pPr>
            <a:r>
              <a:rPr lang="en-US" altLang="zh-CN"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9 Core Workflows</a:t>
            </a:r>
          </a:p>
          <a:p>
            <a:pPr marL="342900" indent="-342900" algn="just" fontAlgn="base">
              <a:spcBef>
                <a:spcPct val="20000"/>
              </a:spcBef>
              <a:buClr>
                <a:srgbClr val="FFCC00"/>
              </a:buClr>
              <a:buSzPct val="70000"/>
              <a:buFont typeface="Wingdings" panose="05000000000000000000" pitchFamily="2" charset="2"/>
              <a:buChar char="n"/>
              <a:defRPr/>
            </a:pPr>
            <a:r>
              <a:rPr lang="en-US" altLang="zh-CN"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31 Roles/Workers</a:t>
            </a:r>
          </a:p>
          <a:p>
            <a:pPr marL="342900" indent="-342900" algn="just" fontAlgn="base">
              <a:spcBef>
                <a:spcPct val="20000"/>
              </a:spcBef>
              <a:buClr>
                <a:srgbClr val="FFCC00"/>
              </a:buClr>
              <a:buSzPct val="70000"/>
              <a:buFont typeface="Wingdings" panose="05000000000000000000" pitchFamily="2" charset="2"/>
              <a:buChar char="n"/>
              <a:defRPr/>
            </a:pPr>
            <a:r>
              <a:rPr lang="en-US" altLang="zh-CN"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103 Artifacts</a:t>
            </a:r>
          </a:p>
          <a:p>
            <a:pPr marL="342900" indent="-342900" algn="just" fontAlgn="base">
              <a:spcBef>
                <a:spcPct val="20000"/>
              </a:spcBef>
              <a:buClr>
                <a:srgbClr val="FFCC00"/>
              </a:buClr>
              <a:buSzPct val="70000"/>
              <a:buFont typeface="Wingdings" panose="05000000000000000000" pitchFamily="2" charset="2"/>
              <a:buChar char="n"/>
              <a:defRPr/>
            </a:pPr>
            <a:r>
              <a:rPr lang="en-US" altLang="zh-CN"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136 Activities</a:t>
            </a:r>
          </a:p>
          <a:p>
            <a:pPr marL="342900" indent="-342900" algn="just" fontAlgn="base">
              <a:spcBef>
                <a:spcPct val="20000"/>
              </a:spcBef>
              <a:buClr>
                <a:srgbClr val="FFCC00"/>
              </a:buClr>
              <a:buSzPct val="70000"/>
              <a:buFont typeface="Wingdings" panose="05000000000000000000" pitchFamily="2" charset="2"/>
              <a:buChar char="n"/>
              <a:defRPr/>
            </a:pPr>
            <a:r>
              <a:rPr lang="en-US" altLang="zh-CN"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15 Tool Mentors</a:t>
            </a:r>
          </a:p>
          <a:p>
            <a:pPr marL="342900" indent="-342900" algn="just" fontAlgn="base">
              <a:spcBef>
                <a:spcPct val="20000"/>
              </a:spcBef>
              <a:buClr>
                <a:srgbClr val="FFCC00"/>
              </a:buClr>
              <a:buSzPct val="70000"/>
              <a:buFont typeface="Wingdings" panose="05000000000000000000" pitchFamily="2" charset="2"/>
              <a:buChar char="n"/>
              <a:defRPr/>
            </a:pPr>
            <a:r>
              <a:rPr lang="en-US" altLang="zh-CN"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14 Work Guidelines</a:t>
            </a:r>
          </a:p>
          <a:p>
            <a:pPr marL="342900" indent="-342900" algn="just" fontAlgn="base">
              <a:spcBef>
                <a:spcPct val="20000"/>
              </a:spcBef>
              <a:buClr>
                <a:srgbClr val="FFCC00"/>
              </a:buClr>
              <a:buSzPct val="70000"/>
              <a:buFont typeface="Wingdings" panose="05000000000000000000" pitchFamily="2" charset="2"/>
              <a:buChar char="n"/>
              <a:defRPr/>
            </a:pPr>
            <a:r>
              <a:rPr lang="en-US" altLang="zh-CN"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43 Word/HTML Templates</a:t>
            </a:r>
          </a:p>
          <a:p>
            <a:pPr marL="342900" indent="-342900" algn="just" fontAlgn="base">
              <a:spcBef>
                <a:spcPct val="20000"/>
              </a:spcBef>
              <a:buClr>
                <a:srgbClr val="FFCC00"/>
              </a:buClr>
              <a:buSzPct val="70000"/>
              <a:buFont typeface="Wingdings" panose="05000000000000000000" pitchFamily="2" charset="2"/>
              <a:buChar char="n"/>
              <a:defRPr/>
            </a:pPr>
            <a:r>
              <a:rPr lang="en-US" altLang="zh-CN"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8 Project Plan Templates</a:t>
            </a:r>
          </a:p>
          <a:p>
            <a:pPr marL="342900" indent="-342900" algn="just" fontAlgn="base">
              <a:spcBef>
                <a:spcPct val="20000"/>
              </a:spcBef>
              <a:buClr>
                <a:srgbClr val="FFCC00"/>
              </a:buClr>
              <a:buSzPct val="70000"/>
              <a:buFont typeface="Wingdings" panose="05000000000000000000" pitchFamily="2" charset="2"/>
              <a:buChar char="n"/>
              <a:defRPr/>
            </a:pPr>
            <a:r>
              <a:rPr lang="en-US" altLang="zh-CN"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51467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6550792" cy="584775"/>
          </a:xfrm>
          <a:prstGeom prst="rect">
            <a:avLst/>
          </a:prstGeom>
          <a:noFill/>
        </p:spPr>
        <p:txBody>
          <a:bodyPr wrap="square" rtlCol="0">
            <a:spAutoFit/>
          </a:bodyPr>
          <a:lstStyle/>
          <a:p>
            <a:r>
              <a:rPr kumimoji="1" lang="en-US" altLang="zh-CN" sz="3200" b="1" dirty="0" smtClean="0">
                <a:solidFill>
                  <a:srgbClr val="00F2FC"/>
                </a:solidFill>
                <a:latin typeface="Times New Roman" panose="02020603050405020304" pitchFamily="18" charset="0"/>
                <a:ea typeface="黑体" panose="02010609060101010101" charset="-122"/>
                <a:cs typeface="Times New Roman" panose="02020603050405020304" pitchFamily="18" charset="0"/>
                <a:sym typeface="+mn-ea"/>
              </a:rPr>
              <a:t>RUP</a:t>
            </a:r>
            <a:r>
              <a:rPr kumimoji="1" lang="zh-CN" altLang="en-US" sz="3200" b="1" dirty="0" smtClean="0">
                <a:solidFill>
                  <a:srgbClr val="00F2FC"/>
                </a:solidFill>
                <a:latin typeface="Times New Roman" panose="02020603050405020304" pitchFamily="18" charset="0"/>
                <a:ea typeface="黑体" panose="02010609060101010101" charset="-122"/>
                <a:cs typeface="Times New Roman" panose="02020603050405020304" pitchFamily="18" charset="0"/>
              </a:rPr>
              <a:t>生命周期</a:t>
            </a:r>
            <a:r>
              <a:rPr kumimoji="1" lang="zh-CN" altLang="en-US" sz="3200" b="1" dirty="0">
                <a:solidFill>
                  <a:srgbClr val="00F2FC"/>
                </a:solidFill>
                <a:latin typeface="Times New Roman" panose="02020603050405020304" pitchFamily="18" charset="0"/>
                <a:ea typeface="黑体" panose="02010609060101010101" charset="-122"/>
                <a:cs typeface="Times New Roman" panose="02020603050405020304" pitchFamily="18" charset="0"/>
              </a:rPr>
              <a:t>的</a:t>
            </a:r>
            <a:r>
              <a:rPr kumimoji="1" lang="zh-CN" altLang="en-US" sz="3200" b="1" dirty="0" smtClean="0">
                <a:solidFill>
                  <a:srgbClr val="00F2FC"/>
                </a:solidFill>
                <a:latin typeface="Times New Roman" panose="02020603050405020304" pitchFamily="18" charset="0"/>
                <a:ea typeface="黑体" panose="02010609060101010101" charset="-122"/>
                <a:cs typeface="Times New Roman" panose="02020603050405020304" pitchFamily="18" charset="0"/>
              </a:rPr>
              <a:t>特点</a:t>
            </a:r>
            <a:endParaRPr kumimoji="1" lang="zh-CN" altLang="en-US" sz="3200" b="1" dirty="0">
              <a:solidFill>
                <a:srgbClr val="00F2FC"/>
              </a:solidFill>
              <a:latin typeface="Times New Roman" panose="02020603050405020304" pitchFamily="18" charset="0"/>
              <a:ea typeface="黑体" panose="02010609060101010101" charset="-122"/>
              <a:cs typeface="Times New Roman" panose="02020603050405020304" pitchFamily="18" charset="0"/>
            </a:endParaRPr>
          </a:p>
        </p:txBody>
      </p:sp>
      <p:sp>
        <p:nvSpPr>
          <p:cNvPr id="22" name="文本框 21"/>
          <p:cNvSpPr txBox="1"/>
          <p:nvPr/>
        </p:nvSpPr>
        <p:spPr>
          <a:xfrm>
            <a:off x="546550" y="1204966"/>
            <a:ext cx="10954702" cy="4659737"/>
          </a:xfrm>
          <a:prstGeom prst="rect">
            <a:avLst/>
          </a:prstGeom>
          <a:noFill/>
        </p:spPr>
        <p:txBody>
          <a:bodyPr wrap="square" rtlCol="0" anchor="t">
            <a:spAutoFit/>
          </a:bodyPr>
          <a:lstStyle/>
          <a:p>
            <a:pPr marL="342900" indent="-342900" algn="just" fontAlgn="base">
              <a:spcBef>
                <a:spcPct val="20000"/>
              </a:spcBef>
              <a:buClr>
                <a:srgbClr val="FFCC00"/>
              </a:buClr>
              <a:buSzPct val="70000"/>
              <a:buFont typeface="Wingdings" panose="05000000000000000000" pitchFamily="2" charset="2"/>
              <a:buChar char="n"/>
              <a:defRPr/>
            </a:pPr>
            <a:r>
              <a:rPr lang="zh-CN" altLang="en-US"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与螺旋模型相比</a:t>
            </a:r>
          </a:p>
          <a:p>
            <a:pPr marL="800100" lvl="1" indent="-342900" algn="just" fontAlgn="base">
              <a:spcBef>
                <a:spcPct val="20000"/>
              </a:spcBef>
              <a:buClr>
                <a:srgbClr val="FFCC00"/>
              </a:buClr>
              <a:buSzPct val="70000"/>
              <a:buFont typeface="Wingdings" panose="05000000000000000000" pitchFamily="2" charset="2"/>
              <a:buChar char="n"/>
              <a:defRPr/>
            </a:pPr>
            <a:r>
              <a:rPr lang="zh-CN" altLang="en-US"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相似：重复一系列组成系统生命周期的循环</a:t>
            </a:r>
          </a:p>
          <a:p>
            <a:pPr marL="800100" lvl="1" indent="-342900" algn="just" fontAlgn="base">
              <a:spcBef>
                <a:spcPct val="20000"/>
              </a:spcBef>
              <a:buClr>
                <a:srgbClr val="FFCC00"/>
              </a:buClr>
              <a:buSzPct val="70000"/>
              <a:buFont typeface="Wingdings" panose="05000000000000000000" pitchFamily="2" charset="2"/>
              <a:buChar char="n"/>
              <a:defRPr/>
            </a:pPr>
            <a:r>
              <a:rPr lang="zh-CN" altLang="en-US"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差异：</a:t>
            </a:r>
          </a:p>
          <a:p>
            <a:pPr marL="1257300" lvl="2" indent="-342900" algn="just" fontAlgn="base">
              <a:spcBef>
                <a:spcPct val="20000"/>
              </a:spcBef>
              <a:buClr>
                <a:srgbClr val="FFCC00"/>
              </a:buClr>
              <a:buSzPct val="70000"/>
              <a:buFont typeface="Wingdings" panose="05000000000000000000" pitchFamily="2" charset="2"/>
              <a:buChar char="n"/>
              <a:defRPr/>
            </a:pPr>
            <a:r>
              <a:rPr lang="en-US" altLang="zh-CN" sz="24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RUP</a:t>
            </a:r>
            <a:r>
              <a:rPr lang="zh-CN" altLang="en-US" sz="24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给出了每个阶段内的若干次迭代过程完成后交付的</a:t>
            </a:r>
            <a:r>
              <a:rPr lang="zh-CN" altLang="en-US" sz="2400" kern="0" dirty="0">
                <a:solidFill>
                  <a:srgbClr val="FFFF00"/>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增量的具体要求</a:t>
            </a:r>
            <a:r>
              <a:rPr lang="zh-CN" altLang="en-US" sz="24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a:t>
            </a:r>
            <a:r>
              <a:rPr lang="zh-CN" altLang="en-US" sz="2400" kern="0" dirty="0" smtClean="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即四</a:t>
            </a:r>
            <a:r>
              <a:rPr lang="zh-CN" altLang="en-US" sz="24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个阶段的里程碑</a:t>
            </a:r>
          </a:p>
          <a:p>
            <a:pPr marL="1257300" lvl="2" indent="-342900" algn="just" fontAlgn="base">
              <a:spcBef>
                <a:spcPct val="20000"/>
              </a:spcBef>
              <a:buClr>
                <a:srgbClr val="FFCC00"/>
              </a:buClr>
              <a:buSzPct val="70000"/>
              <a:buFont typeface="Wingdings" panose="05000000000000000000" pitchFamily="2" charset="2"/>
              <a:buChar char="n"/>
              <a:defRPr/>
            </a:pPr>
            <a:r>
              <a:rPr lang="en-US" altLang="zh-CN" sz="24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RUP</a:t>
            </a:r>
            <a:r>
              <a:rPr lang="zh-CN" altLang="en-US" sz="24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详细阐述了不同阶段的不同迭代过程经历的九大核心工作流程中活动内容的</a:t>
            </a:r>
            <a:r>
              <a:rPr lang="zh-CN" altLang="en-US" sz="2400" kern="0" dirty="0">
                <a:solidFill>
                  <a:srgbClr val="FFFF00"/>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重点和强度不同</a:t>
            </a:r>
          </a:p>
          <a:p>
            <a:pPr marL="1257300" lvl="2" indent="-342900" algn="just" fontAlgn="base">
              <a:spcBef>
                <a:spcPct val="20000"/>
              </a:spcBef>
              <a:buClr>
                <a:srgbClr val="FFCC00"/>
              </a:buClr>
              <a:buSzPct val="70000"/>
              <a:buFont typeface="Wingdings" panose="05000000000000000000" pitchFamily="2" charset="2"/>
              <a:buChar char="n"/>
              <a:defRPr/>
            </a:pPr>
            <a:r>
              <a:rPr lang="en-US" altLang="zh-CN" sz="24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RUP</a:t>
            </a:r>
            <a:r>
              <a:rPr lang="zh-CN" altLang="en-US" sz="24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提供了对每次迭代过程中不同核心工作流程活动的</a:t>
            </a:r>
            <a:r>
              <a:rPr lang="zh-CN" altLang="en-US" sz="2400" kern="0" dirty="0">
                <a:solidFill>
                  <a:srgbClr val="FFFF00"/>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并行化支持</a:t>
            </a:r>
          </a:p>
          <a:p>
            <a:pPr marL="342900" indent="-342900" algn="just" fontAlgn="base">
              <a:spcBef>
                <a:spcPct val="20000"/>
              </a:spcBef>
              <a:buClr>
                <a:srgbClr val="FFCC00"/>
              </a:buClr>
              <a:buSzPct val="70000"/>
              <a:buFont typeface="Wingdings" panose="05000000000000000000" pitchFamily="2" charset="2"/>
              <a:buChar char="n"/>
              <a:defRPr/>
            </a:pPr>
            <a:r>
              <a:rPr lang="zh-CN" altLang="en-US"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优点：用于指导需求不明确、不稳定的项目开发时具有更强的可</a:t>
            </a:r>
            <a:r>
              <a:rPr lang="zh-CN" altLang="en-US" sz="2800" kern="0" dirty="0" smtClean="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操    </a:t>
            </a:r>
            <a:endParaRPr lang="en-US" altLang="zh-CN" sz="2800" kern="0" dirty="0" smtClean="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endParaRPr>
          </a:p>
          <a:p>
            <a:pPr algn="just" fontAlgn="base">
              <a:spcBef>
                <a:spcPct val="20000"/>
              </a:spcBef>
              <a:buClr>
                <a:srgbClr val="FFCC00"/>
              </a:buClr>
              <a:buSzPct val="70000"/>
              <a:defRPr/>
            </a:pPr>
            <a:r>
              <a:rPr lang="en-US" altLang="zh-CN"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 </a:t>
            </a:r>
            <a:r>
              <a:rPr lang="en-US" altLang="zh-CN" sz="2800" kern="0" dirty="0" smtClean="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               </a:t>
            </a:r>
            <a:r>
              <a:rPr lang="zh-CN" altLang="en-US" sz="2800" kern="0" dirty="0" smtClean="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作</a:t>
            </a:r>
            <a:r>
              <a:rPr lang="zh-CN" altLang="en-US"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性。</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890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3911648" cy="1077218"/>
          </a:xfrm>
          <a:prstGeom prst="rect">
            <a:avLst/>
          </a:prstGeom>
          <a:noFill/>
        </p:spPr>
        <p:txBody>
          <a:bodyPr wrap="none" rtlCol="0">
            <a:spAutoFit/>
          </a:bodyPr>
          <a:lstStyle/>
          <a:p>
            <a:r>
              <a:rPr kumimoji="1" lang="en-US" altLang="zh-CN" sz="3200" b="1" dirty="0" smtClean="0">
                <a:solidFill>
                  <a:srgbClr val="00F2FC"/>
                </a:solidFill>
                <a:latin typeface="Times New Roman" panose="02020603050405020304" pitchFamily="18" charset="0"/>
                <a:ea typeface="黑体" panose="02010609060101010101" charset="-122"/>
                <a:cs typeface="Times New Roman" panose="02020603050405020304" pitchFamily="18" charset="0"/>
                <a:sym typeface="+mn-ea"/>
              </a:rPr>
              <a:t>RUP</a:t>
            </a:r>
            <a:r>
              <a:rPr kumimoji="1" lang="zh-CN" altLang="en-US" sz="3200" b="1" dirty="0" smtClean="0">
                <a:solidFill>
                  <a:srgbClr val="00F2FC"/>
                </a:solidFill>
                <a:latin typeface="Times New Roman" panose="02020603050405020304" pitchFamily="18" charset="0"/>
                <a:ea typeface="黑体" panose="02010609060101010101" charset="-122"/>
                <a:cs typeface="Times New Roman" panose="02020603050405020304" pitchFamily="18" charset="0"/>
              </a:rPr>
              <a:t>生命周期</a:t>
            </a:r>
            <a:r>
              <a:rPr kumimoji="1" lang="zh-CN" altLang="en-US" sz="3200" b="1" dirty="0">
                <a:solidFill>
                  <a:srgbClr val="00F2FC"/>
                </a:solidFill>
                <a:latin typeface="Times New Roman" panose="02020603050405020304" pitchFamily="18" charset="0"/>
                <a:ea typeface="黑体" panose="02010609060101010101" charset="-122"/>
                <a:cs typeface="Times New Roman" panose="02020603050405020304" pitchFamily="18" charset="0"/>
              </a:rPr>
              <a:t>的特点</a:t>
            </a:r>
          </a:p>
          <a:p>
            <a:pPr lvl="0"/>
            <a:endParaRPr kumimoji="1" lang="zh-CN" altLang="en-US" sz="3200" b="1" dirty="0">
              <a:solidFill>
                <a:srgbClr val="00F2FC"/>
              </a:solidFill>
              <a:latin typeface="Times New Roman" panose="02020603050405020304" pitchFamily="18" charset="0"/>
              <a:ea typeface="黑体" panose="02010609060101010101" charset="-122"/>
              <a:cs typeface="Times New Roman" panose="02020603050405020304" pitchFamily="18" charset="0"/>
              <a:sym typeface="+mn-ea"/>
            </a:endParaRPr>
          </a:p>
        </p:txBody>
      </p:sp>
      <p:sp>
        <p:nvSpPr>
          <p:cNvPr id="22" name="文本框 21"/>
          <p:cNvSpPr txBox="1"/>
          <p:nvPr/>
        </p:nvSpPr>
        <p:spPr>
          <a:xfrm>
            <a:off x="546550" y="1204966"/>
            <a:ext cx="10954702" cy="2591479"/>
          </a:xfrm>
          <a:prstGeom prst="rect">
            <a:avLst/>
          </a:prstGeom>
          <a:noFill/>
        </p:spPr>
        <p:txBody>
          <a:bodyPr wrap="square" rtlCol="0" anchor="t">
            <a:spAutoFit/>
          </a:bodyPr>
          <a:lstStyle/>
          <a:p>
            <a:pPr marL="342900" indent="-342900" algn="just" fontAlgn="base">
              <a:spcBef>
                <a:spcPct val="20000"/>
              </a:spcBef>
              <a:buClr>
                <a:srgbClr val="FFCC00"/>
              </a:buClr>
              <a:buSzPct val="70000"/>
              <a:buFont typeface="Wingdings" panose="05000000000000000000" pitchFamily="2" charset="2"/>
              <a:buChar char="n"/>
              <a:defRPr/>
            </a:pPr>
            <a:r>
              <a:rPr lang="zh-CN" altLang="en-US"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与瀑布模型相比</a:t>
            </a:r>
          </a:p>
          <a:p>
            <a:pPr marL="800100" lvl="1" indent="-342900" algn="just" fontAlgn="base">
              <a:spcBef>
                <a:spcPct val="20000"/>
              </a:spcBef>
              <a:buClr>
                <a:srgbClr val="FFCC00"/>
              </a:buClr>
              <a:buSzPct val="70000"/>
              <a:buFont typeface="Wingdings" panose="05000000000000000000" pitchFamily="2" charset="2"/>
              <a:buChar char="n"/>
              <a:defRPr/>
            </a:pPr>
            <a:r>
              <a:rPr lang="zh-CN" altLang="en-US"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优点：</a:t>
            </a:r>
          </a:p>
          <a:p>
            <a:pPr marL="1257300" lvl="2" indent="-342900" algn="just" fontAlgn="base">
              <a:spcBef>
                <a:spcPct val="20000"/>
              </a:spcBef>
              <a:buClr>
                <a:srgbClr val="FFCC00"/>
              </a:buClr>
              <a:buSzPct val="70000"/>
              <a:buFont typeface="Wingdings" panose="05000000000000000000" pitchFamily="2" charset="2"/>
              <a:buChar char="n"/>
              <a:defRPr/>
            </a:pPr>
            <a:r>
              <a:rPr lang="en-US" altLang="zh-CN"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RUP</a:t>
            </a:r>
            <a:r>
              <a:rPr lang="zh-CN" altLang="en-US"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将成本风险进一步降低为获得一次增量所需的费用</a:t>
            </a:r>
          </a:p>
          <a:p>
            <a:pPr marL="1257300" lvl="2" indent="-342900" algn="just" fontAlgn="base">
              <a:spcBef>
                <a:spcPct val="20000"/>
              </a:spcBef>
              <a:buClr>
                <a:srgbClr val="FFCC00"/>
              </a:buClr>
              <a:buSzPct val="70000"/>
              <a:buFont typeface="Wingdings" panose="05000000000000000000" pitchFamily="2" charset="2"/>
              <a:buChar char="n"/>
              <a:defRPr/>
            </a:pPr>
            <a:r>
              <a:rPr lang="en-US" altLang="zh-CN"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RUP</a:t>
            </a:r>
            <a:r>
              <a:rPr lang="zh-CN" altLang="en-US"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进一步降低了产品不能按计划投放市场的风险</a:t>
            </a:r>
          </a:p>
          <a:p>
            <a:pPr marL="1257300" lvl="2" indent="-342900" algn="just" fontAlgn="base">
              <a:spcBef>
                <a:spcPct val="20000"/>
              </a:spcBef>
              <a:buClr>
                <a:srgbClr val="FFCC00"/>
              </a:buClr>
              <a:buSzPct val="70000"/>
              <a:buFont typeface="Wingdings" panose="05000000000000000000" pitchFamily="2" charset="2"/>
              <a:buChar char="n"/>
              <a:defRPr/>
            </a:pPr>
            <a:r>
              <a:rPr lang="en-US" altLang="zh-CN"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RUP</a:t>
            </a:r>
            <a:r>
              <a:rPr lang="zh-CN" altLang="en-US"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使项目开发更能适应项目需求的变化</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73413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5556329" cy="584775"/>
          </a:xfrm>
          <a:prstGeom prst="rect">
            <a:avLst/>
          </a:prstGeom>
          <a:noFill/>
        </p:spPr>
        <p:txBody>
          <a:bodyPr wrap="none" rtlCol="0">
            <a:spAutoFit/>
          </a:bodyPr>
          <a:lstStyle/>
          <a:p>
            <a:pPr>
              <a:defRPr/>
            </a:pPr>
            <a:r>
              <a:rPr kumimoji="1" lang="en-US" altLang="zh-CN" sz="3200" b="1" dirty="0" smtClean="0">
                <a:solidFill>
                  <a:srgbClr val="00F2FC"/>
                </a:solidFill>
                <a:latin typeface="Times New Roman" panose="02020603050405020304" pitchFamily="18" charset="0"/>
                <a:ea typeface="黑体" panose="02010609060101010101" charset="-122"/>
                <a:cs typeface="Times New Roman" panose="02020603050405020304" pitchFamily="18" charset="0"/>
                <a:sym typeface="+mn-ea"/>
              </a:rPr>
              <a:t>RUP</a:t>
            </a:r>
            <a:r>
              <a:rPr kumimoji="1" lang="zh-CN" altLang="en-US" sz="3200" b="1" dirty="0" smtClean="0">
                <a:solidFill>
                  <a:srgbClr val="00F2FC"/>
                </a:solidFill>
                <a:latin typeface="Times New Roman" panose="02020603050405020304" pitchFamily="18" charset="0"/>
                <a:ea typeface="黑体" panose="02010609060101010101" charset="-122"/>
                <a:cs typeface="Times New Roman" panose="02020603050405020304" pitchFamily="18" charset="0"/>
              </a:rPr>
              <a:t>的</a:t>
            </a:r>
            <a:r>
              <a:rPr kumimoji="1" lang="zh-CN" altLang="en-US" sz="3200" b="1" dirty="0">
                <a:solidFill>
                  <a:srgbClr val="00F2FC"/>
                </a:solidFill>
                <a:latin typeface="Times New Roman" panose="02020603050405020304" pitchFamily="18" charset="0"/>
                <a:ea typeface="黑体" panose="02010609060101010101" charset="-122"/>
                <a:cs typeface="Times New Roman" panose="02020603050405020304" pitchFamily="18" charset="0"/>
              </a:rPr>
              <a:t>人员</a:t>
            </a:r>
            <a:r>
              <a:rPr kumimoji="1" lang="en-US" altLang="zh-CN" sz="3200" b="1" dirty="0">
                <a:solidFill>
                  <a:srgbClr val="00F2FC"/>
                </a:solidFill>
                <a:latin typeface="Times New Roman" panose="02020603050405020304" pitchFamily="18" charset="0"/>
                <a:ea typeface="黑体" panose="02010609060101010101" charset="-122"/>
                <a:cs typeface="Times New Roman" panose="02020603050405020304" pitchFamily="18" charset="0"/>
              </a:rPr>
              <a:t>——</a:t>
            </a:r>
            <a:r>
              <a:rPr kumimoji="1" lang="zh-CN" altLang="en-US" sz="3200" b="1" dirty="0">
                <a:solidFill>
                  <a:srgbClr val="00F2FC"/>
                </a:solidFill>
                <a:latin typeface="Times New Roman" panose="02020603050405020304" pitchFamily="18" charset="0"/>
                <a:ea typeface="黑体" panose="02010609060101010101" charset="-122"/>
                <a:cs typeface="Times New Roman" panose="02020603050405020304" pitchFamily="18" charset="0"/>
              </a:rPr>
              <a:t>角色及其活动</a:t>
            </a:r>
          </a:p>
        </p:txBody>
      </p:sp>
      <p:sp>
        <p:nvSpPr>
          <p:cNvPr id="22" name="文本框 21"/>
          <p:cNvSpPr txBox="1"/>
          <p:nvPr/>
        </p:nvSpPr>
        <p:spPr>
          <a:xfrm>
            <a:off x="546550" y="1227068"/>
            <a:ext cx="10954702" cy="3822585"/>
          </a:xfrm>
          <a:prstGeom prst="rect">
            <a:avLst/>
          </a:prstGeom>
          <a:noFill/>
        </p:spPr>
        <p:txBody>
          <a:bodyPr wrap="square" rtlCol="0" anchor="t">
            <a:spAutoFit/>
          </a:bodyPr>
          <a:lstStyle/>
          <a:p>
            <a:pPr marL="342900" indent="-342900" algn="just" fontAlgn="base">
              <a:spcBef>
                <a:spcPct val="20000"/>
              </a:spcBef>
              <a:buClr>
                <a:srgbClr val="FFCC00"/>
              </a:buClr>
              <a:buSzPct val="70000"/>
              <a:buFont typeface="Wingdings" panose="05000000000000000000" pitchFamily="2" charset="2"/>
              <a:buChar char="n"/>
              <a:defRPr/>
            </a:pPr>
            <a:r>
              <a:rPr lang="zh-CN" altLang="en-US"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角色的划分及相关活动</a:t>
            </a:r>
          </a:p>
          <a:p>
            <a:pPr marL="800100" lvl="1" indent="-342900" algn="just" fontAlgn="base">
              <a:spcBef>
                <a:spcPct val="20000"/>
              </a:spcBef>
              <a:buClr>
                <a:srgbClr val="FFCC00"/>
              </a:buClr>
              <a:buSzPct val="70000"/>
              <a:buFont typeface="Wingdings" panose="05000000000000000000" pitchFamily="2" charset="2"/>
              <a:buChar char="n"/>
              <a:defRPr/>
            </a:pPr>
            <a:r>
              <a:rPr lang="en-US" altLang="zh-CN"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RUP</a:t>
            </a:r>
            <a:r>
              <a:rPr lang="zh-CN" altLang="en-US"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定义了五大类角色集：分析员、开发人员、测试员、经理、其他角色。每一类角色集又包括多个角色，并给出了每个角色对应的活动。</a:t>
            </a:r>
          </a:p>
          <a:p>
            <a:pPr marL="800100" lvl="1" indent="-342900" algn="just" fontAlgn="base">
              <a:spcBef>
                <a:spcPct val="20000"/>
              </a:spcBef>
              <a:buClr>
                <a:srgbClr val="FFCC00"/>
              </a:buClr>
              <a:buSzPct val="70000"/>
              <a:buFont typeface="Wingdings" panose="05000000000000000000" pitchFamily="2" charset="2"/>
              <a:buChar char="n"/>
              <a:defRPr/>
            </a:pPr>
            <a:r>
              <a:rPr lang="zh-CN" altLang="en-US"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角色的意义</a:t>
            </a:r>
          </a:p>
          <a:p>
            <a:pPr marL="1257300" lvl="2" indent="-342900" algn="just" fontAlgn="base">
              <a:spcBef>
                <a:spcPct val="20000"/>
              </a:spcBef>
              <a:buClr>
                <a:srgbClr val="FFCC00"/>
              </a:buClr>
              <a:buSzPct val="70000"/>
              <a:buFont typeface="Wingdings" panose="05000000000000000000" pitchFamily="2" charset="2"/>
              <a:buChar char="n"/>
              <a:defRPr/>
            </a:pPr>
            <a:r>
              <a:rPr lang="zh-CN" altLang="en-US" sz="24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将角色和个体区分开来，有效提高了项目中人力资源的利用率。</a:t>
            </a:r>
          </a:p>
          <a:p>
            <a:pPr marL="800100" lvl="1" indent="-342900" algn="just" fontAlgn="base">
              <a:spcBef>
                <a:spcPct val="20000"/>
              </a:spcBef>
              <a:buClr>
                <a:srgbClr val="FFCC00"/>
              </a:buClr>
              <a:buSzPct val="70000"/>
              <a:buFont typeface="Wingdings" panose="05000000000000000000" pitchFamily="2" charset="2"/>
              <a:buChar char="n"/>
              <a:defRPr/>
            </a:pPr>
            <a:r>
              <a:rPr lang="zh-CN" altLang="en-US"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角色方面的缺陷</a:t>
            </a:r>
          </a:p>
          <a:p>
            <a:pPr marL="1257300" lvl="2" indent="-342900" algn="just" fontAlgn="base">
              <a:spcBef>
                <a:spcPct val="20000"/>
              </a:spcBef>
              <a:buClr>
                <a:srgbClr val="FFCC00"/>
              </a:buClr>
              <a:buSzPct val="70000"/>
              <a:buFont typeface="Wingdings" panose="05000000000000000000" pitchFamily="2" charset="2"/>
              <a:buChar char="n"/>
              <a:defRPr/>
            </a:pPr>
            <a:r>
              <a:rPr lang="zh-CN" altLang="en-US" sz="24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未给出角色的组织管理方式、角色间的相互地位关系和交互方式。</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91944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5144357" cy="584775"/>
          </a:xfrm>
          <a:prstGeom prst="rect">
            <a:avLst/>
          </a:prstGeom>
          <a:noFill/>
        </p:spPr>
        <p:txBody>
          <a:bodyPr wrap="none" rtlCol="0">
            <a:spAutoFit/>
          </a:bodyPr>
          <a:lstStyle/>
          <a:p>
            <a:pPr>
              <a:defRPr/>
            </a:pPr>
            <a:r>
              <a:rPr kumimoji="1" lang="en-US" altLang="zh-CN" sz="3200" b="1" dirty="0" smtClean="0">
                <a:solidFill>
                  <a:srgbClr val="00F2FC"/>
                </a:solidFill>
                <a:latin typeface="Times New Roman" panose="02020603050405020304" pitchFamily="18" charset="0"/>
                <a:ea typeface="黑体" panose="02010609060101010101" charset="-122"/>
                <a:cs typeface="Times New Roman" panose="02020603050405020304" pitchFamily="18" charset="0"/>
                <a:sym typeface="+mn-ea"/>
              </a:rPr>
              <a:t>RUP</a:t>
            </a:r>
            <a:r>
              <a:rPr kumimoji="1" lang="zh-CN" altLang="en-US" sz="3200" b="1" dirty="0" smtClean="0">
                <a:solidFill>
                  <a:srgbClr val="00F2FC"/>
                </a:solidFill>
                <a:latin typeface="Times New Roman" panose="02020603050405020304" pitchFamily="18" charset="0"/>
                <a:ea typeface="黑体" panose="02010609060101010101" charset="-122"/>
                <a:cs typeface="Times New Roman" panose="02020603050405020304" pitchFamily="18" charset="0"/>
              </a:rPr>
              <a:t>的方法</a:t>
            </a:r>
            <a:r>
              <a:rPr kumimoji="1" lang="en-US" altLang="zh-CN" sz="3200" b="1" dirty="0" smtClean="0">
                <a:solidFill>
                  <a:srgbClr val="00F2FC"/>
                </a:solidFill>
                <a:latin typeface="Times New Roman" panose="02020603050405020304" pitchFamily="18" charset="0"/>
                <a:ea typeface="黑体" panose="02010609060101010101" charset="-122"/>
                <a:cs typeface="Times New Roman" panose="02020603050405020304" pitchFamily="18" charset="0"/>
              </a:rPr>
              <a:t>——</a:t>
            </a:r>
            <a:r>
              <a:rPr kumimoji="1" lang="zh-CN" altLang="en-US" sz="3200" b="1" dirty="0" smtClean="0">
                <a:solidFill>
                  <a:srgbClr val="00F2FC"/>
                </a:solidFill>
                <a:latin typeface="Times New Roman" panose="02020603050405020304" pitchFamily="18" charset="0"/>
                <a:ea typeface="黑体" panose="02010609060101010101" charset="-122"/>
                <a:cs typeface="Times New Roman" panose="02020603050405020304" pitchFamily="18" charset="0"/>
              </a:rPr>
              <a:t>方法和工具</a:t>
            </a:r>
            <a:endParaRPr kumimoji="1" lang="zh-CN" altLang="en-US" sz="3200" b="1" dirty="0">
              <a:solidFill>
                <a:srgbClr val="00F2FC"/>
              </a:solidFill>
              <a:latin typeface="Times New Roman" panose="02020603050405020304" pitchFamily="18" charset="0"/>
              <a:ea typeface="黑体" panose="02010609060101010101" charset="-122"/>
              <a:cs typeface="Times New Roman" panose="02020603050405020304" pitchFamily="18" charset="0"/>
            </a:endParaRPr>
          </a:p>
        </p:txBody>
      </p:sp>
      <p:sp>
        <p:nvSpPr>
          <p:cNvPr id="22" name="文本框 21"/>
          <p:cNvSpPr txBox="1"/>
          <p:nvPr/>
        </p:nvSpPr>
        <p:spPr>
          <a:xfrm>
            <a:off x="546550" y="1227068"/>
            <a:ext cx="10954702" cy="4659737"/>
          </a:xfrm>
          <a:prstGeom prst="rect">
            <a:avLst/>
          </a:prstGeom>
          <a:noFill/>
        </p:spPr>
        <p:txBody>
          <a:bodyPr wrap="square" rtlCol="0" anchor="t">
            <a:spAutoFit/>
          </a:bodyPr>
          <a:lstStyle/>
          <a:p>
            <a:pPr marL="342900" indent="-342900" algn="just" fontAlgn="base">
              <a:spcBef>
                <a:spcPct val="20000"/>
              </a:spcBef>
              <a:buClr>
                <a:srgbClr val="FFCC00"/>
              </a:buClr>
              <a:buSzPct val="70000"/>
              <a:buFont typeface="Wingdings" panose="05000000000000000000" pitchFamily="2" charset="2"/>
              <a:buChar char="n"/>
              <a:defRPr/>
            </a:pPr>
            <a:r>
              <a:rPr lang="zh-CN" altLang="en-US"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方法：</a:t>
            </a:r>
          </a:p>
          <a:p>
            <a:pPr marL="800100" lvl="1" indent="-342900" algn="just" fontAlgn="base">
              <a:spcBef>
                <a:spcPct val="20000"/>
              </a:spcBef>
              <a:buClr>
                <a:srgbClr val="FFCC00"/>
              </a:buClr>
              <a:buSzPct val="70000"/>
              <a:buFont typeface="Wingdings" panose="05000000000000000000" pitchFamily="2" charset="2"/>
              <a:buChar char="n"/>
              <a:defRPr/>
            </a:pPr>
            <a:r>
              <a:rPr lang="zh-CN" altLang="en-US"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用例及用例驱动	</a:t>
            </a:r>
          </a:p>
          <a:p>
            <a:pPr marL="1257300" lvl="2" indent="-342900" algn="just" fontAlgn="base">
              <a:spcBef>
                <a:spcPct val="20000"/>
              </a:spcBef>
              <a:buClr>
                <a:srgbClr val="FFCC00"/>
              </a:buClr>
              <a:buSzPct val="70000"/>
              <a:buFont typeface="Wingdings" panose="05000000000000000000" pitchFamily="2" charset="2"/>
              <a:buChar char="n"/>
              <a:defRPr/>
            </a:pPr>
            <a:r>
              <a:rPr lang="zh-CN" altLang="en-US" sz="24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用例是捕获需求的有效方法</a:t>
            </a:r>
          </a:p>
          <a:p>
            <a:pPr marL="1257300" lvl="2" indent="-342900" algn="just" fontAlgn="base">
              <a:spcBef>
                <a:spcPct val="20000"/>
              </a:spcBef>
              <a:buClr>
                <a:srgbClr val="FFCC00"/>
              </a:buClr>
              <a:buSzPct val="70000"/>
              <a:buFont typeface="Wingdings" panose="05000000000000000000" pitchFamily="2" charset="2"/>
              <a:buChar char="n"/>
              <a:defRPr/>
            </a:pPr>
            <a:r>
              <a:rPr lang="zh-CN" altLang="en-US" sz="24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用例驱动整个</a:t>
            </a:r>
            <a:r>
              <a:rPr lang="en-US" altLang="zh-CN" sz="24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RUP</a:t>
            </a:r>
            <a:r>
              <a:rPr lang="zh-CN" altLang="en-US" sz="24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过程</a:t>
            </a:r>
          </a:p>
          <a:p>
            <a:pPr marL="800100" lvl="1" indent="-342900" algn="just" fontAlgn="base">
              <a:spcBef>
                <a:spcPct val="20000"/>
              </a:spcBef>
              <a:buClr>
                <a:srgbClr val="FFCC00"/>
              </a:buClr>
              <a:buSzPct val="70000"/>
              <a:buFont typeface="Wingdings" panose="05000000000000000000" pitchFamily="2" charset="2"/>
              <a:buChar char="n"/>
              <a:defRPr/>
            </a:pPr>
            <a:r>
              <a:rPr lang="zh-CN" altLang="en-US"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以架构为中心</a:t>
            </a:r>
          </a:p>
          <a:p>
            <a:pPr marL="800100" lvl="1" indent="-342900" algn="just" fontAlgn="base">
              <a:spcBef>
                <a:spcPct val="20000"/>
              </a:spcBef>
              <a:buClr>
                <a:srgbClr val="FFCC00"/>
              </a:buClr>
              <a:buSzPct val="70000"/>
              <a:buFont typeface="Wingdings" panose="05000000000000000000" pitchFamily="2" charset="2"/>
              <a:buChar char="n"/>
              <a:defRPr/>
            </a:pPr>
            <a:r>
              <a:rPr lang="zh-CN" altLang="en-US"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在面向对象的分析设计中采用</a:t>
            </a:r>
            <a:r>
              <a:rPr lang="en-US" altLang="zh-CN"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UML</a:t>
            </a:r>
            <a:r>
              <a:rPr lang="zh-CN" altLang="en-US"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进行可视化建模</a:t>
            </a:r>
          </a:p>
          <a:p>
            <a:pPr marL="800100" lvl="1" indent="-342900" algn="just" fontAlgn="base">
              <a:spcBef>
                <a:spcPct val="20000"/>
              </a:spcBef>
              <a:buClr>
                <a:srgbClr val="FFCC00"/>
              </a:buClr>
              <a:buSzPct val="70000"/>
              <a:buFont typeface="Wingdings" panose="05000000000000000000" pitchFamily="2" charset="2"/>
              <a:buChar char="n"/>
              <a:defRPr/>
            </a:pPr>
            <a:r>
              <a:rPr lang="zh-CN" altLang="en-US"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面向对象的设计与构件实现</a:t>
            </a:r>
          </a:p>
          <a:p>
            <a:pPr marL="342900" indent="-342900" algn="just" fontAlgn="base">
              <a:spcBef>
                <a:spcPct val="20000"/>
              </a:spcBef>
              <a:buClr>
                <a:srgbClr val="FFCC00"/>
              </a:buClr>
              <a:buSzPct val="70000"/>
              <a:buFont typeface="Wingdings" panose="05000000000000000000" pitchFamily="2" charset="2"/>
              <a:buChar char="n"/>
              <a:defRPr/>
            </a:pPr>
            <a:r>
              <a:rPr lang="zh-CN" altLang="en-US"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工具：</a:t>
            </a:r>
          </a:p>
          <a:p>
            <a:pPr marL="800100" lvl="1" indent="-342900" algn="just" fontAlgn="base">
              <a:spcBef>
                <a:spcPct val="20000"/>
              </a:spcBef>
              <a:buClr>
                <a:srgbClr val="FFCC00"/>
              </a:buClr>
              <a:buSzPct val="70000"/>
              <a:buFont typeface="Wingdings" panose="05000000000000000000" pitchFamily="2" charset="2"/>
              <a:buChar char="n"/>
              <a:defRPr/>
            </a:pPr>
            <a:r>
              <a:rPr lang="en-US" altLang="zh-CN"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Rational Solutions</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01115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2263761" cy="584775"/>
          </a:xfrm>
          <a:prstGeom prst="rect">
            <a:avLst/>
          </a:prstGeom>
          <a:noFill/>
        </p:spPr>
        <p:txBody>
          <a:bodyPr wrap="none" rtlCol="0">
            <a:spAutoFit/>
          </a:bodyPr>
          <a:lstStyle/>
          <a:p>
            <a:pPr>
              <a:defRPr/>
            </a:pPr>
            <a:r>
              <a:rPr kumimoji="1" lang="en-US" altLang="zh-CN" sz="3200" b="1" dirty="0" smtClean="0">
                <a:solidFill>
                  <a:srgbClr val="00F2FC"/>
                </a:solidFill>
                <a:latin typeface="Times New Roman" panose="02020603050405020304" pitchFamily="18" charset="0"/>
                <a:ea typeface="黑体" panose="02010609060101010101" charset="-122"/>
                <a:cs typeface="Times New Roman" panose="02020603050405020304" pitchFamily="18" charset="0"/>
                <a:sym typeface="+mn-ea"/>
              </a:rPr>
              <a:t>RUP</a:t>
            </a:r>
            <a:r>
              <a:rPr kumimoji="1" lang="zh-CN" altLang="en-US" sz="3200" b="1" dirty="0" smtClean="0">
                <a:solidFill>
                  <a:srgbClr val="00F2FC"/>
                </a:solidFill>
                <a:latin typeface="Times New Roman" panose="02020603050405020304" pitchFamily="18" charset="0"/>
                <a:ea typeface="黑体" panose="02010609060101010101" charset="-122"/>
                <a:cs typeface="Times New Roman" panose="02020603050405020304" pitchFamily="18" charset="0"/>
              </a:rPr>
              <a:t>的特点</a:t>
            </a:r>
            <a:endParaRPr kumimoji="1" lang="zh-CN" altLang="en-US" sz="3200" b="1" dirty="0">
              <a:solidFill>
                <a:srgbClr val="00F2FC"/>
              </a:solidFill>
              <a:latin typeface="Times New Roman" panose="02020603050405020304" pitchFamily="18" charset="0"/>
              <a:ea typeface="黑体" panose="02010609060101010101" charset="-122"/>
              <a:cs typeface="Times New Roman" panose="02020603050405020304" pitchFamily="18" charset="0"/>
            </a:endParaRPr>
          </a:p>
        </p:txBody>
      </p:sp>
      <p:sp>
        <p:nvSpPr>
          <p:cNvPr id="22" name="文本框 21"/>
          <p:cNvSpPr txBox="1"/>
          <p:nvPr/>
        </p:nvSpPr>
        <p:spPr>
          <a:xfrm>
            <a:off x="546550" y="1227068"/>
            <a:ext cx="10954702" cy="3625608"/>
          </a:xfrm>
          <a:prstGeom prst="rect">
            <a:avLst/>
          </a:prstGeom>
          <a:noFill/>
        </p:spPr>
        <p:txBody>
          <a:bodyPr wrap="square" rtlCol="0" anchor="t">
            <a:spAutoFit/>
          </a:bodyPr>
          <a:lstStyle/>
          <a:p>
            <a:pPr marL="342900" indent="-342900" algn="just" fontAlgn="base">
              <a:spcBef>
                <a:spcPct val="20000"/>
              </a:spcBef>
              <a:buClr>
                <a:srgbClr val="FFCC00"/>
              </a:buClr>
              <a:buSzPct val="70000"/>
              <a:buFont typeface="Wingdings" panose="05000000000000000000" pitchFamily="2" charset="2"/>
              <a:buChar char="n"/>
              <a:defRPr/>
            </a:pPr>
            <a:r>
              <a:rPr lang="zh-CN" altLang="en-US"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优点：</a:t>
            </a:r>
          </a:p>
          <a:p>
            <a:pPr marL="800100" lvl="1" indent="-342900" algn="just" fontAlgn="base">
              <a:spcBef>
                <a:spcPct val="20000"/>
              </a:spcBef>
              <a:buClr>
                <a:srgbClr val="FFCC00"/>
              </a:buClr>
              <a:buSzPct val="70000"/>
              <a:buFont typeface="Wingdings" panose="05000000000000000000" pitchFamily="2" charset="2"/>
              <a:buChar char="n"/>
              <a:defRPr/>
            </a:pPr>
            <a:r>
              <a:rPr lang="zh-CN" altLang="en-US"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用例驱动、以架构为中心、迭代和增量的；</a:t>
            </a:r>
          </a:p>
          <a:p>
            <a:pPr marL="800100" lvl="1" indent="-342900" algn="just" fontAlgn="base">
              <a:spcBef>
                <a:spcPct val="20000"/>
              </a:spcBef>
              <a:buClr>
                <a:srgbClr val="FFCC00"/>
              </a:buClr>
              <a:buSzPct val="70000"/>
              <a:buFont typeface="Wingdings" panose="05000000000000000000" pitchFamily="2" charset="2"/>
              <a:buChar char="n"/>
              <a:defRPr/>
            </a:pPr>
            <a:r>
              <a:rPr lang="zh-CN" altLang="en-US"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具有二维迭代性，有利于降低风险、适应需求变化；</a:t>
            </a:r>
          </a:p>
          <a:p>
            <a:pPr marL="800100" lvl="1" indent="-342900" algn="just" fontAlgn="base">
              <a:spcBef>
                <a:spcPct val="20000"/>
              </a:spcBef>
              <a:buClr>
                <a:srgbClr val="FFCC00"/>
              </a:buClr>
              <a:buSzPct val="70000"/>
              <a:buFont typeface="Wingdings" panose="05000000000000000000" pitchFamily="2" charset="2"/>
              <a:buChar char="n"/>
              <a:defRPr/>
            </a:pPr>
            <a:r>
              <a:rPr lang="zh-CN" altLang="en-US"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是可配置的，具有通用性；</a:t>
            </a:r>
          </a:p>
          <a:p>
            <a:pPr marL="342900" indent="-342900" algn="just" fontAlgn="base">
              <a:spcBef>
                <a:spcPct val="20000"/>
              </a:spcBef>
              <a:buClr>
                <a:srgbClr val="FFCC00"/>
              </a:buClr>
              <a:buSzPct val="70000"/>
              <a:buFont typeface="Wingdings" panose="05000000000000000000" pitchFamily="2" charset="2"/>
              <a:buChar char="n"/>
              <a:defRPr/>
            </a:pPr>
            <a:r>
              <a:rPr lang="zh-CN" altLang="en-US"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缺点：</a:t>
            </a:r>
          </a:p>
          <a:p>
            <a:pPr marL="800100" lvl="1" indent="-342900" algn="just" fontAlgn="base">
              <a:spcBef>
                <a:spcPct val="20000"/>
              </a:spcBef>
              <a:buClr>
                <a:srgbClr val="FFCC00"/>
              </a:buClr>
              <a:buSzPct val="70000"/>
              <a:buFont typeface="Wingdings" panose="05000000000000000000" pitchFamily="2" charset="2"/>
              <a:buChar char="n"/>
              <a:defRPr/>
            </a:pPr>
            <a:r>
              <a:rPr lang="zh-CN" altLang="en-US"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是在理想的项目开发环境下软件过程的一种完美模式；</a:t>
            </a:r>
          </a:p>
          <a:p>
            <a:pPr marL="800100" lvl="1" indent="-342900" algn="just" fontAlgn="base">
              <a:spcBef>
                <a:spcPct val="20000"/>
              </a:spcBef>
              <a:buClr>
                <a:srgbClr val="FFCC00"/>
              </a:buClr>
              <a:buSzPct val="70000"/>
              <a:buFont typeface="Wingdings" panose="05000000000000000000" pitchFamily="2" charset="2"/>
              <a:buChar char="n"/>
              <a:defRPr/>
            </a:pPr>
            <a:r>
              <a:rPr lang="zh-CN" altLang="en-US" sz="28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未给出具体的剪裁、扩充等配置实施的方法准则。</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6433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5806782" cy="584775"/>
          </a:xfrm>
          <a:prstGeom prst="rect">
            <a:avLst/>
          </a:prstGeom>
          <a:noFill/>
        </p:spPr>
        <p:txBody>
          <a:bodyPr wrap="none" rtlCol="0">
            <a:spAutoFit/>
          </a:bodyPr>
          <a:lstStyle/>
          <a:p>
            <a:pPr lvl="0"/>
            <a:r>
              <a:rPr kumimoji="1" lang="en-US" altLang="zh-CN" sz="3200" b="1" dirty="0">
                <a:solidFill>
                  <a:srgbClr val="00F2FC"/>
                </a:solidFill>
                <a:latin typeface="Times New Roman" panose="02020603050405020304" pitchFamily="18" charset="0"/>
                <a:ea typeface="黑体" panose="02010609060101010101" charset="-122"/>
                <a:cs typeface="Times New Roman" panose="02020603050405020304" pitchFamily="18" charset="0"/>
                <a:sym typeface="+mn-ea"/>
              </a:rPr>
              <a:t>1.  Develop Software Iteratively</a:t>
            </a:r>
          </a:p>
        </p:txBody>
      </p:sp>
      <p:sp>
        <p:nvSpPr>
          <p:cNvPr id="22" name="文本框 21"/>
          <p:cNvSpPr txBox="1"/>
          <p:nvPr/>
        </p:nvSpPr>
        <p:spPr>
          <a:xfrm>
            <a:off x="914954" y="1384044"/>
            <a:ext cx="10552591" cy="2160591"/>
          </a:xfrm>
          <a:prstGeom prst="rect">
            <a:avLst/>
          </a:prstGeom>
          <a:noFill/>
        </p:spPr>
        <p:txBody>
          <a:bodyPr wrap="square" rtlCol="0" anchor="t">
            <a:spAutoFit/>
          </a:bodyPr>
          <a:lstStyle/>
          <a:p>
            <a:pPr marL="342900" indent="-342900" fontAlgn="base">
              <a:spcBef>
                <a:spcPct val="20000"/>
              </a:spcBef>
              <a:buClr>
                <a:srgbClr val="FFCC00"/>
              </a:buClr>
              <a:buSzPct val="70000"/>
              <a:buFont typeface="Wingdings" panose="05000000000000000000" pitchFamily="2" charset="2"/>
              <a:buChar char="n"/>
              <a:defRPr/>
            </a:pPr>
            <a:r>
              <a:rPr lang="en-US" altLang="zh-CN" sz="32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An initial design will likely be flawed with respect to its key requirements</a:t>
            </a:r>
          </a:p>
          <a:p>
            <a:pPr marL="342900" indent="-342900" fontAlgn="base">
              <a:spcBef>
                <a:spcPct val="20000"/>
              </a:spcBef>
              <a:buClr>
                <a:srgbClr val="FFCC00"/>
              </a:buClr>
              <a:buSzPct val="70000"/>
              <a:buFont typeface="Wingdings" panose="05000000000000000000" pitchFamily="2" charset="2"/>
              <a:buChar char="n"/>
              <a:defRPr/>
            </a:pPr>
            <a:r>
              <a:rPr lang="en-US" altLang="zh-CN" sz="3200" kern="0" dirty="0">
                <a:solidFill>
                  <a:schemeClr val="bg1"/>
                </a:solidFill>
                <a:effectLst>
                  <a:outerShdw blurRad="38100" dist="38100" dir="2700000" algn="tl">
                    <a:srgbClr val="000000"/>
                  </a:outerShdw>
                </a:effectLst>
                <a:latin typeface="Times New Roman" panose="02020603050405020304" pitchFamily="18" charset="0"/>
                <a:ea typeface="黑体" panose="02010609060101010101" charset="-122"/>
                <a:cs typeface="Times New Roman" panose="02020603050405020304" pitchFamily="18" charset="0"/>
                <a:sym typeface="+mn-ea"/>
              </a:rPr>
              <a:t>Late-phase discovery of design defects results in costly over-runs and/or project cancellation </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4"/>
          <p:cNvSpPr>
            <a:spLocks noChangeArrowheads="1"/>
          </p:cNvSpPr>
          <p:nvPr/>
        </p:nvSpPr>
        <p:spPr bwMode="auto">
          <a:xfrm>
            <a:off x="1876301" y="3884221"/>
            <a:ext cx="8418513"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86173" tIns="43087" rIns="86173" bIns="43087">
            <a:spAutoFit/>
          </a:bodyPr>
          <a:lstStyle>
            <a:lvl1pPr defTabSz="862013" eaLnBrk="0" hangingPunct="0">
              <a:defRPr b="1">
                <a:solidFill>
                  <a:srgbClr val="FFFF00"/>
                </a:solidFill>
                <a:latin typeface="Garamond" pitchFamily="18" charset="0"/>
                <a:ea typeface="宋体" pitchFamily="2" charset="-122"/>
              </a:defRPr>
            </a:lvl1pPr>
            <a:lvl2pPr marL="742950" indent="-285750" defTabSz="862013" eaLnBrk="0" hangingPunct="0">
              <a:defRPr b="1">
                <a:solidFill>
                  <a:srgbClr val="FFFF00"/>
                </a:solidFill>
                <a:latin typeface="Garamond" pitchFamily="18" charset="0"/>
                <a:ea typeface="宋体" pitchFamily="2" charset="-122"/>
              </a:defRPr>
            </a:lvl2pPr>
            <a:lvl3pPr marL="1143000" indent="-228600" defTabSz="862013" eaLnBrk="0" hangingPunct="0">
              <a:defRPr b="1">
                <a:solidFill>
                  <a:srgbClr val="FFFF00"/>
                </a:solidFill>
                <a:latin typeface="Garamond" pitchFamily="18" charset="0"/>
                <a:ea typeface="宋体" pitchFamily="2" charset="-122"/>
              </a:defRPr>
            </a:lvl3pPr>
            <a:lvl4pPr marL="1600200" indent="-228600" defTabSz="862013" eaLnBrk="0" hangingPunct="0">
              <a:defRPr b="1">
                <a:solidFill>
                  <a:srgbClr val="FFFF00"/>
                </a:solidFill>
                <a:latin typeface="Garamond" pitchFamily="18" charset="0"/>
                <a:ea typeface="宋体" pitchFamily="2" charset="-122"/>
              </a:defRPr>
            </a:lvl4pPr>
            <a:lvl5pPr marL="2057400" indent="-228600" defTabSz="862013" eaLnBrk="0" hangingPunct="0">
              <a:defRPr b="1">
                <a:solidFill>
                  <a:srgbClr val="FFFF00"/>
                </a:solidFill>
                <a:latin typeface="Garamond" pitchFamily="18" charset="0"/>
                <a:ea typeface="宋体" pitchFamily="2" charset="-122"/>
              </a:defRPr>
            </a:lvl5pPr>
            <a:lvl6pPr marL="2514600" indent="-228600" defTabSz="862013" eaLnBrk="0" fontAlgn="base" hangingPunct="0">
              <a:spcBef>
                <a:spcPct val="0"/>
              </a:spcBef>
              <a:spcAft>
                <a:spcPct val="0"/>
              </a:spcAft>
              <a:defRPr b="1">
                <a:solidFill>
                  <a:srgbClr val="FFFF00"/>
                </a:solidFill>
                <a:latin typeface="Garamond" pitchFamily="18" charset="0"/>
                <a:ea typeface="宋体" pitchFamily="2" charset="-122"/>
              </a:defRPr>
            </a:lvl6pPr>
            <a:lvl7pPr marL="2971800" indent="-228600" defTabSz="862013" eaLnBrk="0" fontAlgn="base" hangingPunct="0">
              <a:spcBef>
                <a:spcPct val="0"/>
              </a:spcBef>
              <a:spcAft>
                <a:spcPct val="0"/>
              </a:spcAft>
              <a:defRPr b="1">
                <a:solidFill>
                  <a:srgbClr val="FFFF00"/>
                </a:solidFill>
                <a:latin typeface="Garamond" pitchFamily="18" charset="0"/>
                <a:ea typeface="宋体" pitchFamily="2" charset="-122"/>
              </a:defRPr>
            </a:lvl7pPr>
            <a:lvl8pPr marL="3429000" indent="-228600" defTabSz="862013" eaLnBrk="0" fontAlgn="base" hangingPunct="0">
              <a:spcBef>
                <a:spcPct val="0"/>
              </a:spcBef>
              <a:spcAft>
                <a:spcPct val="0"/>
              </a:spcAft>
              <a:defRPr b="1">
                <a:solidFill>
                  <a:srgbClr val="FFFF00"/>
                </a:solidFill>
                <a:latin typeface="Garamond" pitchFamily="18" charset="0"/>
                <a:ea typeface="宋体" pitchFamily="2" charset="-122"/>
              </a:defRPr>
            </a:lvl8pPr>
            <a:lvl9pPr marL="3886200" indent="-228600" defTabSz="862013" eaLnBrk="0" fontAlgn="base" hangingPunct="0">
              <a:spcBef>
                <a:spcPct val="0"/>
              </a:spcBef>
              <a:spcAft>
                <a:spcPct val="0"/>
              </a:spcAft>
              <a:defRPr b="1">
                <a:solidFill>
                  <a:srgbClr val="FFFF00"/>
                </a:solidFill>
                <a:latin typeface="Garamond" pitchFamily="18" charset="0"/>
                <a:ea typeface="宋体" pitchFamily="2" charset="-122"/>
              </a:defRPr>
            </a:lvl9pPr>
          </a:lstStyle>
          <a:p>
            <a:pPr algn="ctr" eaLnBrk="1" hangingPunct="1">
              <a:lnSpc>
                <a:spcPct val="87000"/>
              </a:lnSpc>
            </a:pPr>
            <a:r>
              <a:rPr lang="en-US" altLang="zh-CN" sz="2800" i="1" dirty="0">
                <a:latin typeface="Arial Narrow" pitchFamily="34" charset="0"/>
              </a:rPr>
              <a:t>The time and money spent implementing a faulty design </a:t>
            </a:r>
          </a:p>
          <a:p>
            <a:pPr algn="ctr" eaLnBrk="1" hangingPunct="1">
              <a:lnSpc>
                <a:spcPct val="87000"/>
              </a:lnSpc>
            </a:pPr>
            <a:r>
              <a:rPr lang="en-US" altLang="zh-CN" sz="2800" i="1" dirty="0">
                <a:latin typeface="Arial Narrow" pitchFamily="34" charset="0"/>
              </a:rPr>
              <a:t>are not recoverable</a:t>
            </a:r>
            <a:endParaRPr lang="en-US" altLang="zh-CN" sz="2800" i="1" dirty="0">
              <a:latin typeface="Times New Roman" pitchFamily="18" charset="0"/>
            </a:endParaRPr>
          </a:p>
        </p:txBody>
      </p:sp>
    </p:spTree>
    <p:extLst>
      <p:ext uri="{BB962C8B-B14F-4D97-AF65-F5344CB8AC3E}">
        <p14:creationId xmlns:p14="http://schemas.microsoft.com/office/powerpoint/2010/main" val="35518644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500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par>
                          <p:cTn id="8" fill="hold">
                            <p:stCondLst>
                              <p:cond delay="5500"/>
                            </p:stCondLst>
                            <p:childTnLst>
                              <p:par>
                                <p:cTn id="9" presetID="2" presetClass="entr" presetSubtype="12" fill="hold" grpId="1"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1000" fill="hold"/>
                                        <p:tgtEl>
                                          <p:spTgt spid="8"/>
                                        </p:tgtEl>
                                        <p:attrNameLst>
                                          <p:attrName>ppt_x</p:attrName>
                                        </p:attrNameLst>
                                      </p:cBhvr>
                                      <p:tavLst>
                                        <p:tav tm="0">
                                          <p:val>
                                            <p:strVal val="0-#ppt_w/2"/>
                                          </p:val>
                                        </p:tav>
                                        <p:tav tm="100000">
                                          <p:val>
                                            <p:strVal val="#ppt_x"/>
                                          </p:val>
                                        </p:tav>
                                      </p:tavLst>
                                    </p:anim>
                                    <p:anim calcmode="lin" valueType="num">
                                      <p:cBhvr additive="base">
                                        <p:cTn id="12" dur="10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8"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4252896" cy="584775"/>
          </a:xfrm>
          <a:prstGeom prst="rect">
            <a:avLst/>
          </a:prstGeom>
          <a:noFill/>
        </p:spPr>
        <p:txBody>
          <a:bodyPr wrap="none" rtlCol="0">
            <a:spAutoFit/>
          </a:bodyPr>
          <a:lstStyle/>
          <a:p>
            <a:pPr lvl="0"/>
            <a:r>
              <a:rPr kumimoji="1" lang="en-US" altLang="zh-CN" sz="3200" b="1" dirty="0">
                <a:solidFill>
                  <a:srgbClr val="00F2FC"/>
                </a:solidFill>
                <a:latin typeface="Times New Roman" panose="02020603050405020304" pitchFamily="18" charset="0"/>
                <a:ea typeface="黑体" panose="02010609060101010101" charset="-122"/>
                <a:cs typeface="Times New Roman" panose="02020603050405020304" pitchFamily="18" charset="0"/>
                <a:sym typeface="+mn-ea"/>
              </a:rPr>
              <a:t>Waterfall Development</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0457" y="1295400"/>
            <a:ext cx="8297863"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18644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left)">
                                      <p:cBhvr>
                                        <p:cTn id="7" dur="1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6860532" cy="584775"/>
          </a:xfrm>
          <a:prstGeom prst="rect">
            <a:avLst/>
          </a:prstGeom>
          <a:noFill/>
        </p:spPr>
        <p:txBody>
          <a:bodyPr wrap="none" rtlCol="0">
            <a:spAutoFit/>
          </a:bodyPr>
          <a:lstStyle/>
          <a:p>
            <a:pPr lvl="0"/>
            <a:r>
              <a:rPr kumimoji="1" lang="en-US" altLang="zh-CN" sz="3200" b="1" dirty="0">
                <a:solidFill>
                  <a:srgbClr val="00F2FC"/>
                </a:solidFill>
                <a:latin typeface="Times New Roman" panose="02020603050405020304" pitchFamily="18" charset="0"/>
                <a:ea typeface="黑体" panose="02010609060101010101" charset="-122"/>
                <a:cs typeface="Times New Roman" panose="02020603050405020304" pitchFamily="18" charset="0"/>
                <a:sym typeface="+mn-ea"/>
              </a:rPr>
              <a:t>Waterfall Development: Risk vs. Time</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5775" y="1222373"/>
            <a:ext cx="8870950" cy="5059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18644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nodeType="after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heel(4)">
                                      <p:cBhvr>
                                        <p:cTn id="7" dur="175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4094391" cy="584775"/>
          </a:xfrm>
          <a:prstGeom prst="rect">
            <a:avLst/>
          </a:prstGeom>
          <a:noFill/>
        </p:spPr>
        <p:txBody>
          <a:bodyPr wrap="none" rtlCol="0">
            <a:spAutoFit/>
          </a:bodyPr>
          <a:lstStyle/>
          <a:p>
            <a:pPr lvl="0"/>
            <a:r>
              <a:rPr kumimoji="1" lang="en-US" altLang="zh-CN" sz="3200" b="1" dirty="0">
                <a:solidFill>
                  <a:srgbClr val="00F2FC"/>
                </a:solidFill>
                <a:latin typeface="Times New Roman" panose="02020603050405020304" pitchFamily="18" charset="0"/>
                <a:ea typeface="黑体" panose="02010609060101010101" charset="-122"/>
                <a:cs typeface="Times New Roman" panose="02020603050405020304" pitchFamily="18" charset="0"/>
                <a:sym typeface="+mn-ea"/>
              </a:rPr>
              <a:t>Iterative Development</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2689" y="1122652"/>
            <a:ext cx="7615237" cy="511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18644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barn(outHorizontal)">
                                      <p:cBhvr>
                                        <p:cTn id="7" dur="125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6397905" cy="584775"/>
          </a:xfrm>
          <a:prstGeom prst="rect">
            <a:avLst/>
          </a:prstGeom>
          <a:noFill/>
        </p:spPr>
        <p:txBody>
          <a:bodyPr wrap="none" rtlCol="0">
            <a:spAutoFit/>
          </a:bodyPr>
          <a:lstStyle/>
          <a:p>
            <a:pPr lvl="0"/>
            <a:r>
              <a:rPr kumimoji="1" lang="en-US" altLang="zh-CN" sz="3200" b="1" dirty="0">
                <a:solidFill>
                  <a:srgbClr val="00F2FC"/>
                </a:solidFill>
                <a:latin typeface="Times New Roman" panose="02020603050405020304" pitchFamily="18" charset="0"/>
                <a:ea typeface="黑体" panose="02010609060101010101" charset="-122"/>
                <a:cs typeface="Times New Roman" panose="02020603050405020304" pitchFamily="18" charset="0"/>
                <a:sym typeface="+mn-ea"/>
              </a:rPr>
              <a:t>An Iterative Development Lifecycle</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Picture 5" descr="t_waterfall_fig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5047" y="1676400"/>
            <a:ext cx="8191500" cy="343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927543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1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7254486" cy="584775"/>
          </a:xfrm>
          <a:prstGeom prst="rect">
            <a:avLst/>
          </a:prstGeom>
          <a:noFill/>
        </p:spPr>
        <p:txBody>
          <a:bodyPr wrap="none" rtlCol="0">
            <a:spAutoFit/>
          </a:bodyPr>
          <a:lstStyle/>
          <a:p>
            <a:pPr lvl="0"/>
            <a:r>
              <a:rPr kumimoji="1" lang="en-US" altLang="zh-CN" sz="3200" b="1" dirty="0">
                <a:solidFill>
                  <a:srgbClr val="00F2FC"/>
                </a:solidFill>
                <a:latin typeface="Times New Roman" panose="02020603050405020304" pitchFamily="18" charset="0"/>
                <a:ea typeface="黑体" panose="02010609060101010101" charset="-122"/>
                <a:cs typeface="Times New Roman" panose="02020603050405020304" pitchFamily="18" charset="0"/>
                <a:sym typeface="+mn-ea"/>
              </a:rPr>
              <a:t>Risk Profile of an Iterative Development</a:t>
            </a:r>
            <a:endParaRPr kumimoji="1" lang="zh-CN" altLang="en-US" sz="3200" b="1" dirty="0">
              <a:solidFill>
                <a:srgbClr val="00F2FC"/>
              </a:solidFill>
              <a:latin typeface="Times New Roman" panose="02020603050405020304" pitchFamily="18" charset="0"/>
              <a:ea typeface="黑体" panose="02010609060101010101" charset="-122"/>
              <a:cs typeface="Times New Roman" panose="02020603050405020304" pitchFamily="18" charset="0"/>
              <a:sym typeface="+mn-ea"/>
            </a:endParaRP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44" name="Rectangle 37"/>
          <p:cNvSpPr>
            <a:spLocks noChangeArrowheads="1"/>
          </p:cNvSpPr>
          <p:nvPr/>
        </p:nvSpPr>
        <p:spPr bwMode="auto">
          <a:xfrm>
            <a:off x="2303813" y="5989122"/>
            <a:ext cx="8305800" cy="457200"/>
          </a:xfrm>
          <a:prstGeom prst="rect">
            <a:avLst/>
          </a:prstGeom>
          <a:noFill/>
          <a:ln w="12700">
            <a:noFill/>
            <a:miter lim="800000"/>
            <a:headEnd type="none" w="sm" len="sm"/>
            <a:tailEnd type="none" w="sm" len="sm"/>
          </a:ln>
          <a:effectLst/>
        </p:spPr>
        <p:txBody>
          <a:bodyPr/>
          <a:lstStyle/>
          <a:p>
            <a:pPr marL="342900" indent="-342900">
              <a:spcBef>
                <a:spcPct val="20000"/>
              </a:spcBef>
              <a:buClr>
                <a:schemeClr val="hlink"/>
              </a:buClr>
              <a:buSzPct val="70000"/>
              <a:buFont typeface="Wingdings" pitchFamily="2" charset="2"/>
              <a:buChar char="n"/>
              <a:defRPr/>
            </a:pPr>
            <a:r>
              <a:rPr lang="cs-CZ" sz="2000" b="0" dirty="0">
                <a:solidFill>
                  <a:srgbClr val="FFFF00"/>
                </a:solidFill>
                <a:effectLst>
                  <a:outerShdw blurRad="38100" dist="38100" dir="2700000" algn="tl">
                    <a:srgbClr val="000000"/>
                  </a:outerShdw>
                </a:effectLst>
              </a:rPr>
              <a:t>Risks - process, technology, teamwork, customer, business domain</a:t>
            </a:r>
          </a:p>
        </p:txBody>
      </p:sp>
      <p:grpSp>
        <p:nvGrpSpPr>
          <p:cNvPr id="3" name="组合 2"/>
          <p:cNvGrpSpPr/>
          <p:nvPr/>
        </p:nvGrpSpPr>
        <p:grpSpPr>
          <a:xfrm>
            <a:off x="1555049" y="1073150"/>
            <a:ext cx="8650288" cy="5022850"/>
            <a:chOff x="1555049" y="1073150"/>
            <a:chExt cx="8650288" cy="502285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8762" y="1073150"/>
              <a:ext cx="8156575" cy="502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049" y="3573236"/>
              <a:ext cx="987425"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5927543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1500"/>
                                        <p:tgtEl>
                                          <p:spTgt spid="3"/>
                                        </p:tgtEl>
                                      </p:cBhvr>
                                    </p:animEffect>
                                  </p:childTnLst>
                                </p:cTn>
                              </p:par>
                            </p:childTnLst>
                          </p:cTn>
                        </p:par>
                        <p:par>
                          <p:cTn id="8" fill="hold">
                            <p:stCondLst>
                              <p:cond delay="1500"/>
                            </p:stCondLst>
                            <p:childTnLst>
                              <p:par>
                                <p:cTn id="9" presetID="1" presetClass="entr" presetSubtype="0" fill="hold" grpId="0" nodeType="after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 name="ISPRING_FIRST_PUBLISH"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588ku">
      <a:majorFont>
        <a:latin typeface="Arial Black"/>
        <a:ea typeface="思源黑体 CN Bold"/>
        <a:cs typeface=""/>
      </a:majorFont>
      <a:minorFont>
        <a:latin typeface="Arial"/>
        <a:ea typeface="思源黑体 CN Regula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887</TotalTime>
  <Words>1292</Words>
  <Application>Microsoft Office PowerPoint</Application>
  <PresentationFormat>自定义</PresentationFormat>
  <Paragraphs>235</Paragraphs>
  <Slides>39</Slides>
  <Notes>36</Notes>
  <HiddenSlides>0</HiddenSlides>
  <MMClips>0</MMClips>
  <ScaleCrop>false</ScaleCrop>
  <HeadingPairs>
    <vt:vector size="4" baseType="variant">
      <vt:variant>
        <vt:lpstr>主题</vt:lpstr>
      </vt:variant>
      <vt:variant>
        <vt:i4>1</vt:i4>
      </vt:variant>
      <vt:variant>
        <vt:lpstr>幻灯片标题</vt:lpstr>
      </vt:variant>
      <vt:variant>
        <vt:i4>39</vt:i4>
      </vt:variant>
    </vt:vector>
  </HeadingPairs>
  <TitlesOfParts>
    <vt:vector size="40"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chy</cp:lastModifiedBy>
  <cp:revision>718</cp:revision>
  <dcterms:created xsi:type="dcterms:W3CDTF">2018-06-17T04:53:00Z</dcterms:created>
  <dcterms:modified xsi:type="dcterms:W3CDTF">2023-03-03T02:02:56Z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8F9439BADFAC4C40A0EE04BA5875F0FA</vt:lpwstr>
  </property>
  <property fmtid="{D5CDD505-2E9C-101B-9397-08002B2CF9AE}" pid="3" name="KSOProductBuildVer">
    <vt:lpwstr>2052-11.1.0.10356</vt:lpwstr>
  </property>
</Properties>
</file>